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47"/>
  </p:notesMasterIdLst>
  <p:sldIdLst>
    <p:sldId id="257" r:id="rId6"/>
    <p:sldId id="256" r:id="rId7"/>
    <p:sldId id="258" r:id="rId8"/>
    <p:sldId id="259" r:id="rId9"/>
    <p:sldId id="280" r:id="rId10"/>
    <p:sldId id="438" r:id="rId11"/>
    <p:sldId id="399" r:id="rId12"/>
    <p:sldId id="389" r:id="rId13"/>
    <p:sldId id="388" r:id="rId14"/>
    <p:sldId id="385" r:id="rId15"/>
    <p:sldId id="278" r:id="rId16"/>
    <p:sldId id="403" r:id="rId17"/>
    <p:sldId id="449" r:id="rId18"/>
    <p:sldId id="419" r:id="rId19"/>
    <p:sldId id="420" r:id="rId20"/>
    <p:sldId id="421" r:id="rId21"/>
    <p:sldId id="448" r:id="rId22"/>
    <p:sldId id="441" r:id="rId23"/>
    <p:sldId id="439" r:id="rId24"/>
    <p:sldId id="397" r:id="rId25"/>
    <p:sldId id="423" r:id="rId26"/>
    <p:sldId id="424" r:id="rId27"/>
    <p:sldId id="425" r:id="rId28"/>
    <p:sldId id="426" r:id="rId29"/>
    <p:sldId id="427" r:id="rId30"/>
    <p:sldId id="428" r:id="rId31"/>
    <p:sldId id="285" r:id="rId32"/>
    <p:sldId id="431" r:id="rId33"/>
    <p:sldId id="287" r:id="rId34"/>
    <p:sldId id="418" r:id="rId35"/>
    <p:sldId id="445" r:id="rId36"/>
    <p:sldId id="446" r:id="rId37"/>
    <p:sldId id="443" r:id="rId38"/>
    <p:sldId id="444" r:id="rId39"/>
    <p:sldId id="435" r:id="rId40"/>
    <p:sldId id="447" r:id="rId41"/>
    <p:sldId id="422" r:id="rId42"/>
    <p:sldId id="440" r:id="rId43"/>
    <p:sldId id="433" r:id="rId44"/>
    <p:sldId id="378" r:id="rId45"/>
    <p:sldId id="434" r:id="rId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D0A716-8539-8380-2E0B-AF5D647E2784}" name="HAISLIP Alex * ODE" initials="HO" userId="S::alex.haislip@ode.oregon.gov::f3953944-8f9a-4ff5-8b14-d6a3c9d8a67b" providerId="AD"/>
  <p188:author id="{C7BF9834-BC27-C19C-44E7-50104A08477B}" name="CULLEY Sarah * ODE" initials="CO" userId="S::sarah.culley@ode.oregon.gov::250573d3-ff26-4b6a-bff5-5248a0d68a8c" providerId="AD"/>
  <p188:author id="{6AFBA355-9459-434F-66F2-B471A803A98E}" name="SECHLER Mitch * ODE" initials="MS" userId="S::Mitch.Sechler@ode.oregon.gov::11b4a777-8394-4711-ab64-847b7a347042" providerId="AD"/>
  <p188:author id="{22B34D5B-E5DF-0AE7-B2B4-3B665C3687A6}" name="HAISLIP Alex * ODE" initials="AH" userId="S::Alex.Haislip@ode.oregon.gov::f3953944-8f9a-4ff5-8b14-d6a3c9d8a67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6A382"/>
    <a:srgbClr val="007F43"/>
    <a:srgbClr val="007F13"/>
    <a:srgbClr val="93B19B"/>
    <a:srgbClr val="D9D9D9"/>
    <a:srgbClr val="0071DA"/>
    <a:srgbClr val="F37B00"/>
    <a:srgbClr val="E01920"/>
    <a:srgbClr val="78CCFF"/>
    <a:srgbClr val="682A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ISLIP Alex * ODE" userId="f3953944-8f9a-4ff5-8b14-d6a3c9d8a67b" providerId="ADAL" clId="{824022A5-C384-46E8-92CB-875C7614FCF2}"/>
    <pc:docChg chg="undo custSel addSld delSld modSld sldOrd">
      <pc:chgData name="HAISLIP Alex * ODE" userId="f3953944-8f9a-4ff5-8b14-d6a3c9d8a67b" providerId="ADAL" clId="{824022A5-C384-46E8-92CB-875C7614FCF2}" dt="2026-06-01T19:02:10.879" v="1921" actId="47"/>
      <pc:docMkLst>
        <pc:docMk/>
      </pc:docMkLst>
      <pc:sldChg chg="del">
        <pc:chgData name="HAISLIP Alex * ODE" userId="f3953944-8f9a-4ff5-8b14-d6a3c9d8a67b" providerId="ADAL" clId="{824022A5-C384-46E8-92CB-875C7614FCF2}" dt="2026-06-01T19:02:10.879" v="1921" actId="47"/>
        <pc:sldMkLst>
          <pc:docMk/>
          <pc:sldMk cId="2509525433" sldId="429"/>
        </pc:sldMkLst>
      </pc:sldChg>
    </pc:docChg>
  </pc:docChgLst>
  <pc:docChgLst>
    <pc:chgData name="CULLEY Sarah * ODE" userId="250573d3-ff26-4b6a-bff5-5248a0d68a8c" providerId="ADAL" clId="{300C9B63-FCAD-425C-BB02-2515C6EE9209}"/>
    <pc:docChg chg="undo custSel addSld delSld modSld">
      <pc:chgData name="CULLEY Sarah * ODE" userId="250573d3-ff26-4b6a-bff5-5248a0d68a8c" providerId="ADAL" clId="{300C9B63-FCAD-425C-BB02-2515C6EE9209}" dt="2026-05-07T13:40:49.938" v="118" actId="688"/>
      <pc:docMkLst>
        <pc:docMk/>
      </pc:docMkLst>
      <pc:sldChg chg="modSp mod">
        <pc:chgData name="CULLEY Sarah * ODE" userId="250573d3-ff26-4b6a-bff5-5248a0d68a8c" providerId="ADAL" clId="{300C9B63-FCAD-425C-BB02-2515C6EE9209}" dt="2026-05-07T13:27:36.051" v="73" actId="14100"/>
        <pc:sldMkLst>
          <pc:docMk/>
          <pc:sldMk cId="3063053269" sldId="280"/>
        </pc:sldMkLst>
        <pc:spChg chg="mod">
          <ac:chgData name="CULLEY Sarah * ODE" userId="250573d3-ff26-4b6a-bff5-5248a0d68a8c" providerId="ADAL" clId="{300C9B63-FCAD-425C-BB02-2515C6EE9209}" dt="2026-05-07T13:27:36.051" v="73" actId="14100"/>
          <ac:spMkLst>
            <pc:docMk/>
            <pc:sldMk cId="3063053269" sldId="280"/>
            <ac:spMk id="2" creationId="{00000000-0000-0000-0000-000000000000}"/>
          </ac:spMkLst>
        </pc:spChg>
      </pc:sldChg>
      <pc:sldChg chg="addSp delSp modSp add mod">
        <pc:chgData name="CULLEY Sarah * ODE" userId="250573d3-ff26-4b6a-bff5-5248a0d68a8c" providerId="ADAL" clId="{300C9B63-FCAD-425C-BB02-2515C6EE9209}" dt="2026-05-06T20:03:35.147" v="72" actId="1038"/>
        <pc:sldMkLst>
          <pc:docMk/>
          <pc:sldMk cId="2725692541" sldId="448"/>
        </pc:sldMkLst>
        <pc:picChg chg="add mod">
          <ac:chgData name="CULLEY Sarah * ODE" userId="250573d3-ff26-4b6a-bff5-5248a0d68a8c" providerId="ADAL" clId="{300C9B63-FCAD-425C-BB02-2515C6EE9209}" dt="2026-05-06T20:03:35.147" v="72" actId="1038"/>
          <ac:picMkLst>
            <pc:docMk/>
            <pc:sldMk cId="2725692541" sldId="448"/>
            <ac:picMk id="8" creationId="{82BC5C3F-B9E6-70AC-D429-B139CAA4ABAC}"/>
          </ac:picMkLst>
        </pc:picChg>
      </pc:sldChg>
      <pc:sldChg chg="addSp modSp add mod">
        <pc:chgData name="CULLEY Sarah * ODE" userId="250573d3-ff26-4b6a-bff5-5248a0d68a8c" providerId="ADAL" clId="{300C9B63-FCAD-425C-BB02-2515C6EE9209}" dt="2026-05-07T13:40:49.938" v="118" actId="688"/>
        <pc:sldMkLst>
          <pc:docMk/>
          <pc:sldMk cId="2850044391" sldId="449"/>
        </pc:sldMkLst>
        <pc:spChg chg="add mod ord">
          <ac:chgData name="CULLEY Sarah * ODE" userId="250573d3-ff26-4b6a-bff5-5248a0d68a8c" providerId="ADAL" clId="{300C9B63-FCAD-425C-BB02-2515C6EE9209}" dt="2026-05-07T13:40:49.938" v="118" actId="688"/>
          <ac:spMkLst>
            <pc:docMk/>
            <pc:sldMk cId="2850044391" sldId="449"/>
            <ac:spMk id="6" creationId="{E0A29F03-EE91-3640-119C-33885142EAE2}"/>
          </ac:spMkLst>
        </pc:spChg>
        <pc:spChg chg="mod">
          <ac:chgData name="CULLEY Sarah * ODE" userId="250573d3-ff26-4b6a-bff5-5248a0d68a8c" providerId="ADAL" clId="{300C9B63-FCAD-425C-BB02-2515C6EE9209}" dt="2026-05-07T13:38:44.935" v="112" actId="1076"/>
          <ac:spMkLst>
            <pc:docMk/>
            <pc:sldMk cId="2850044391" sldId="449"/>
            <ac:spMk id="9" creationId="{2D48D467-258E-A508-A88A-7BC83168519F}"/>
          </ac:spMkLst>
        </pc:spChg>
        <pc:picChg chg="mod">
          <ac:chgData name="CULLEY Sarah * ODE" userId="250573d3-ff26-4b6a-bff5-5248a0d68a8c" providerId="ADAL" clId="{300C9B63-FCAD-425C-BB02-2515C6EE9209}" dt="2026-05-07T13:35:59.535" v="96" actId="1076"/>
          <ac:picMkLst>
            <pc:docMk/>
            <pc:sldMk cId="2850044391" sldId="449"/>
            <ac:picMk id="10" creationId="{7F336F85-7FCA-BDE7-BAE0-CB894747EA9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2446" tIns="46223" rIns="92446" bIns="46223" rtlCol="0"/>
          <a:lstStyle>
            <a:lvl1pPr algn="r">
              <a:defRPr sz="1200"/>
            </a:lvl1pPr>
          </a:lstStyle>
          <a:p>
            <a:fld id="{C00C04CF-998E-49A5-9513-F8BAE9379343}" type="datetimeFigureOut">
              <a:rPr lang="en-US" smtClean="0"/>
              <a:t>6/1/2026</a:t>
            </a:fld>
            <a:endParaRPr lang="en-US"/>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446" tIns="46223" rIns="92446" bIns="46223" rtlCol="0" anchor="b"/>
          <a:lstStyle>
            <a:lvl1pPr algn="r">
              <a:defRPr sz="1200"/>
            </a:lvl1pPr>
          </a:lstStyle>
          <a:p>
            <a:fld id="{9B2CDEF6-AD51-4615-B8D5-A3DBE85AE676}" type="slidenum">
              <a:rPr lang="en-US" smtClean="0"/>
              <a:t>‹#›</a:t>
            </a:fld>
            <a:endParaRPr lang="en-US"/>
          </a:p>
        </p:txBody>
      </p:sp>
    </p:spTree>
    <p:extLst>
      <p:ext uri="{BB962C8B-B14F-4D97-AF65-F5344CB8AC3E}">
        <p14:creationId xmlns:p14="http://schemas.microsoft.com/office/powerpoint/2010/main" val="3305167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oregon.gov/ode/schools-and-districts/grants/Documents/Office%20of%20School%20Facilities/SSEM/Guidance/Emergency%20Plans%20and%20Drills-Access%20and%20Functional%20Needs.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oregon.gov/ode/schools-and-districts/grants/Documents/Office%20of%20School%20Facilities/SSEM/Training/PEAP_Template(2024).docx"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nces.ed.gov/programs/coe/indicator/cgg/students-with-disabiliti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ocs.google.com/document/d/1gp098UUmaQrIxMhjYEbtvGMkZJIXJNJ7d4EvMI76auA/edit?tab=t.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oregon.gov/ode/schools-and-districts/grants/Documents/Office%20of%20School%20Facilities/SSEM/Guidance/Emergency%20Plans%20and%20Drills-Access%20and%20Functional%20Needs.pdf"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oregon.gov/ode/schools-and-districts/grants/Documents/Office%20of%20School%20Facilities/SSEM/Training/PEAP_Template(2024).docx"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oregoncf.org/grants-and-scholarships/grants/community-grant-program"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statefarm.com/about-us/corporate-responsibility/community-grants"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oregon.gov/ode/schools-and-districts/grants/Pages/School-Safety-and-Emergency-Management-Contacts.aspx"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oregon.gov/ode/schools-and-districts/grants/Pages/School-Safety-and-Emergency-Management-Contacts.aspx"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forms.office.com/Pages/DesignPageV2.aspx?prevorigin=shell&amp;origin=NeoPortalPage&amp;subpage=design&amp;id=GBT1tGmyokmTWvpUv1hPyLuHyNzd0jpOjxhLrp29NVtUNU84TEgwQlVRT1FVTzZWNDBSNzlKNERKTyQlQCN0PWcu&amp;topview=Preview"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1:notes"/>
          <p:cNvSpPr txBox="1">
            <a:spLocks noGrp="1"/>
          </p:cNvSpPr>
          <p:nvPr>
            <p:ph type="body" idx="1"/>
          </p:nvPr>
        </p:nvSpPr>
        <p:spPr>
          <a:xfrm>
            <a:off x="701041" y="4473892"/>
            <a:ext cx="5608320" cy="3660458"/>
          </a:xfrm>
          <a:prstGeom prst="rect">
            <a:avLst/>
          </a:prstGeom>
        </p:spPr>
        <p:txBody>
          <a:bodyPr spcFirstLastPara="1" wrap="square" lIns="92431" tIns="46203" rIns="92431" bIns="46203" anchor="t" anchorCtr="0">
            <a:noAutofit/>
          </a:bodyPr>
          <a:lstStyle/>
          <a:p>
            <a:endParaRPr/>
          </a:p>
        </p:txBody>
      </p:sp>
      <p:sp>
        <p:nvSpPr>
          <p:cNvPr id="580" name="Google Shape;580;p1:notes"/>
          <p:cNvSpPr>
            <a:spLocks noGrp="1" noRot="1" noChangeAspect="1"/>
          </p:cNvSpPr>
          <p:nvPr>
            <p:ph type="sldImg" idx="2"/>
          </p:nvPr>
        </p:nvSpPr>
        <p:spPr>
          <a:xfrm>
            <a:off x="717550" y="1162050"/>
            <a:ext cx="5576888"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a:t>AFN considerations should include, but are not limited to: </a:t>
            </a:r>
          </a:p>
          <a:p>
            <a:r>
              <a:rPr lang="en-US"/>
              <a:t>• People with physical disabilities or injuries. </a:t>
            </a:r>
          </a:p>
          <a:p>
            <a:r>
              <a:rPr lang="en-US"/>
              <a:t>• People with developmental, cognitive or mental disabilities. </a:t>
            </a:r>
          </a:p>
          <a:p>
            <a:r>
              <a:rPr lang="en-US"/>
              <a:t>• People with acute or chronic health conditions. </a:t>
            </a:r>
          </a:p>
          <a:p>
            <a:r>
              <a:rPr lang="en-US"/>
              <a:t>• People who are blind, low vision, deaf or hard-of-hearing. </a:t>
            </a:r>
          </a:p>
          <a:p>
            <a:r>
              <a:rPr lang="en-US"/>
              <a:t>• People with limited English proficiency. </a:t>
            </a:r>
          </a:p>
        </p:txBody>
      </p:sp>
      <p:sp>
        <p:nvSpPr>
          <p:cNvPr id="623" name="Google Shape;6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0930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0D849C50-684C-3960-543D-4A0B78311C11}"/>
            </a:ext>
          </a:extLst>
        </p:cNvPr>
        <p:cNvGrpSpPr/>
        <p:nvPr/>
      </p:nvGrpSpPr>
      <p:grpSpPr>
        <a:xfrm>
          <a:off x="0" y="0"/>
          <a:ext cx="0" cy="0"/>
          <a:chOff x="0" y="0"/>
          <a:chExt cx="0" cy="0"/>
        </a:xfrm>
      </p:grpSpPr>
      <p:sp>
        <p:nvSpPr>
          <p:cNvPr id="622" name="Google Shape;622;p3:notes">
            <a:extLst>
              <a:ext uri="{FF2B5EF4-FFF2-40B4-BE49-F238E27FC236}">
                <a16:creationId xmlns:a16="http://schemas.microsoft.com/office/drawing/2014/main" id="{609BE0CC-0267-0702-61C3-3607DDE5D21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a:t>Link to Guidance Document: </a:t>
            </a:r>
            <a:r>
              <a:rPr lang="en-US">
                <a:hlinkClick r:id="rId3"/>
              </a:rPr>
              <a:t>https://www.oregon.gov/ode/schools-and-districts/grants/Documents/Office%20of%20School%20Facilities/SSEM/Guidance/Emergency%20Plans%20and%20Drills-Access%20and%20Functional%20Needs.pdf</a:t>
            </a:r>
            <a:endParaRPr lang="en-US"/>
          </a:p>
          <a:p>
            <a:endParaRPr lang="en-US"/>
          </a:p>
          <a:p>
            <a:r>
              <a:rPr lang="en-US"/>
              <a:t>Link to fillable PEAP: </a:t>
            </a:r>
            <a:r>
              <a:rPr lang="en-US">
                <a:hlinkClick r:id="rId4"/>
              </a:rPr>
              <a:t>https://www.oregon.gov/ode/schools-and-districts/grants/Documents/Office%20of%20School%20Facilities/SSEM/Training/PEAP_Template.docx</a:t>
            </a:r>
          </a:p>
          <a:p>
            <a:endParaRPr lang="en-US"/>
          </a:p>
          <a:p>
            <a:endParaRPr lang="en-US"/>
          </a:p>
        </p:txBody>
      </p:sp>
      <p:sp>
        <p:nvSpPr>
          <p:cNvPr id="623" name="Google Shape;623;p3:notes">
            <a:extLst>
              <a:ext uri="{FF2B5EF4-FFF2-40B4-BE49-F238E27FC236}">
                <a16:creationId xmlns:a16="http://schemas.microsoft.com/office/drawing/2014/main" id="{D1BB0E8A-A383-95DF-BA19-29490038D19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5823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953C3-88EA-8673-9437-1D2BDB779E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F33D43-6E04-1DC7-4F4C-DCD0DB1073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E3B6F7-F0E6-1430-CABF-B98A6378DB12}"/>
              </a:ext>
            </a:extLst>
          </p:cNvPr>
          <p:cNvSpPr>
            <a:spLocks noGrp="1"/>
          </p:cNvSpPr>
          <p:nvPr>
            <p:ph type="body" idx="1"/>
          </p:nvPr>
        </p:nvSpPr>
        <p:spPr/>
        <p:txBody>
          <a:bodyPr/>
          <a:lstStyle/>
          <a:p>
            <a:r>
              <a:rPr lang="en-US" dirty="0"/>
              <a:t>Imagine yourself with access &amp; functional needs in an emergency. Historically, the plan has been, to leave them and someone will come for them. Sometimes the plan was to leave then in a designated "Area of Refuge" but sometimes it was just outside of an elevator or at the top of a stairwell.</a:t>
            </a:r>
          </a:p>
          <a:p>
            <a:endParaRPr lang="en-US" dirty="0"/>
          </a:p>
          <a:p>
            <a:r>
              <a:rPr lang="en-US" dirty="0"/>
              <a:t>Just image yourself in a wheel chair and having limited mobility or having communication challenges with no way to make your needs known and the sheer terror of just being left in a spot. Hoping someone won't forget to come back and get you. </a:t>
            </a:r>
          </a:p>
        </p:txBody>
      </p:sp>
      <p:sp>
        <p:nvSpPr>
          <p:cNvPr id="4" name="Slide Number Placeholder 3">
            <a:extLst>
              <a:ext uri="{FF2B5EF4-FFF2-40B4-BE49-F238E27FC236}">
                <a16:creationId xmlns:a16="http://schemas.microsoft.com/office/drawing/2014/main" id="{58E2C982-D18E-A6AE-F145-1BFA2FF3B798}"/>
              </a:ext>
            </a:extLst>
          </p:cNvPr>
          <p:cNvSpPr>
            <a:spLocks noGrp="1"/>
          </p:cNvSpPr>
          <p:nvPr>
            <p:ph type="sldNum" sz="quarter" idx="5"/>
          </p:nvPr>
        </p:nvSpPr>
        <p:spPr/>
        <p:txBody>
          <a:bodyPr/>
          <a:lstStyle/>
          <a:p>
            <a:fld id="{9B2CDEF6-AD51-4615-B8D5-A3DBE85AE676}" type="slidenum">
              <a:rPr lang="en-US" smtClean="0"/>
              <a:t>13</a:t>
            </a:fld>
            <a:endParaRPr lang="en-US"/>
          </a:p>
        </p:txBody>
      </p:sp>
    </p:spTree>
    <p:extLst>
      <p:ext uri="{BB962C8B-B14F-4D97-AF65-F5344CB8AC3E}">
        <p14:creationId xmlns:p14="http://schemas.microsoft.com/office/powerpoint/2010/main" val="3346045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47973AC7-AC0E-251B-4F5B-15DD261EEDD5}"/>
            </a:ext>
          </a:extLst>
        </p:cNvPr>
        <p:cNvGrpSpPr/>
        <p:nvPr/>
      </p:nvGrpSpPr>
      <p:grpSpPr>
        <a:xfrm>
          <a:off x="0" y="0"/>
          <a:ext cx="0" cy="0"/>
          <a:chOff x="0" y="0"/>
          <a:chExt cx="0" cy="0"/>
        </a:xfrm>
      </p:grpSpPr>
      <p:sp>
        <p:nvSpPr>
          <p:cNvPr id="622" name="Google Shape;622;p3:notes">
            <a:extLst>
              <a:ext uri="{FF2B5EF4-FFF2-40B4-BE49-F238E27FC236}">
                <a16:creationId xmlns:a16="http://schemas.microsoft.com/office/drawing/2014/main" id="{055FFE4A-1D37-92B9-6943-35CBF5E4A2B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a:t>Map and data collected from: </a:t>
            </a:r>
            <a:r>
              <a:rPr lang="en-US">
                <a:hlinkClick r:id="rId3"/>
              </a:rPr>
              <a:t>https://nces.ed.gov/programs/coe/indicator/cgg/students-with-disabilities</a:t>
            </a:r>
            <a:endParaRPr lang="en-US"/>
          </a:p>
          <a:p>
            <a:endParaRPr lang="en-US"/>
          </a:p>
          <a:p>
            <a:r>
              <a:rPr lang="en-US"/>
              <a:t>This goes across all demographics. It could be something that has been diagnosed for a long time but could also be something that happens suddenly. Like a temporary disability. Think about football player who broke  one of their legs last Friday night, maybe staff member who had a 911 surgery.</a:t>
            </a:r>
          </a:p>
          <a:p>
            <a:endParaRPr lang="en-US"/>
          </a:p>
          <a:p>
            <a:endParaRPr lang="en-US"/>
          </a:p>
          <a:p>
            <a:endParaRPr lang="en-US"/>
          </a:p>
          <a:p>
            <a:endParaRPr lang="en-US"/>
          </a:p>
        </p:txBody>
      </p:sp>
      <p:sp>
        <p:nvSpPr>
          <p:cNvPr id="623" name="Google Shape;623;p3:notes">
            <a:extLst>
              <a:ext uri="{FF2B5EF4-FFF2-40B4-BE49-F238E27FC236}">
                <a16:creationId xmlns:a16="http://schemas.microsoft.com/office/drawing/2014/main" id="{E93C4D9F-26FC-1E99-D391-C45C680F736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9887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7F21511D-915A-F654-97C2-B5582969DC61}"/>
            </a:ext>
          </a:extLst>
        </p:cNvPr>
        <p:cNvGrpSpPr/>
        <p:nvPr/>
      </p:nvGrpSpPr>
      <p:grpSpPr>
        <a:xfrm>
          <a:off x="0" y="0"/>
          <a:ext cx="0" cy="0"/>
          <a:chOff x="0" y="0"/>
          <a:chExt cx="0" cy="0"/>
        </a:xfrm>
      </p:grpSpPr>
      <p:sp>
        <p:nvSpPr>
          <p:cNvPr id="622" name="Google Shape;622;p3:notes">
            <a:extLst>
              <a:ext uri="{FF2B5EF4-FFF2-40B4-BE49-F238E27FC236}">
                <a16:creationId xmlns:a16="http://schemas.microsoft.com/office/drawing/2014/main" id="{26728AA0-C3AE-21C0-2604-697A3F03974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a:t>We know that students have the right to legal egress during an emergency. They need to feel good about school districts having a plan for them. All things that we ASSUME are part of the conversation but how deep are we exploring them in the planning process and ensuring we are asking all the right questions.</a:t>
            </a:r>
          </a:p>
          <a:p>
            <a:endParaRPr lang="en-US"/>
          </a:p>
          <a:p>
            <a:r>
              <a:rPr lang="en-US"/>
              <a:t>What about the service animals? What if they are using  communication device? Have sensory needs and have to leave their room with all their typical accommodations?</a:t>
            </a:r>
          </a:p>
        </p:txBody>
      </p:sp>
      <p:sp>
        <p:nvSpPr>
          <p:cNvPr id="623" name="Google Shape;623;p3:notes">
            <a:extLst>
              <a:ext uri="{FF2B5EF4-FFF2-40B4-BE49-F238E27FC236}">
                <a16:creationId xmlns:a16="http://schemas.microsoft.com/office/drawing/2014/main" id="{1CD4E496-C9A9-5A42-3C7B-C9356D8F302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8013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9FB6E270-960A-4596-3EE3-D747BAE1DF65}"/>
            </a:ext>
          </a:extLst>
        </p:cNvPr>
        <p:cNvGrpSpPr/>
        <p:nvPr/>
      </p:nvGrpSpPr>
      <p:grpSpPr>
        <a:xfrm>
          <a:off x="0" y="0"/>
          <a:ext cx="0" cy="0"/>
          <a:chOff x="0" y="0"/>
          <a:chExt cx="0" cy="0"/>
        </a:xfrm>
      </p:grpSpPr>
      <p:sp>
        <p:nvSpPr>
          <p:cNvPr id="622" name="Google Shape;622;p3:notes">
            <a:extLst>
              <a:ext uri="{FF2B5EF4-FFF2-40B4-BE49-F238E27FC236}">
                <a16:creationId xmlns:a16="http://schemas.microsoft.com/office/drawing/2014/main" id="{A15D71D6-DD00-EAE4-A9C3-DB6A831AE43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a:p>
        </p:txBody>
      </p:sp>
      <p:sp>
        <p:nvSpPr>
          <p:cNvPr id="623" name="Google Shape;623;p3:notes">
            <a:extLst>
              <a:ext uri="{FF2B5EF4-FFF2-40B4-BE49-F238E27FC236}">
                <a16:creationId xmlns:a16="http://schemas.microsoft.com/office/drawing/2014/main" id="{E59BD0E2-1C2E-42E1-C86C-4797674DC6F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2036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D94D2-D6E4-2241-4EF9-D727E33CFD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D67C87-DE93-C2B4-E226-59B39976F7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A9E14B-0D9F-4789-D589-1A44FA70E5D0}"/>
              </a:ext>
            </a:extLst>
          </p:cNvPr>
          <p:cNvSpPr>
            <a:spLocks noGrp="1"/>
          </p:cNvSpPr>
          <p:nvPr>
            <p:ph type="body" idx="1"/>
          </p:nvPr>
        </p:nvSpPr>
        <p:spPr/>
        <p:txBody>
          <a:bodyPr/>
          <a:lstStyle/>
          <a:p>
            <a:endParaRPr lang="en-US">
              <a:solidFill>
                <a:srgbClr val="444444"/>
              </a:solidFill>
            </a:endParaRPr>
          </a:p>
          <a:p>
            <a:r>
              <a:rPr lang="en-US"/>
              <a:t>We don't know all the things we need to consider until we start talking about them. You can't have the reunification bus on the other side of the baseball field in the rain. A student or staff member, in the wheelchair is not going to be able to navigate. Again, you may not have someone in the building in a wheelchair now, but it could so easily be any of us at any moment.</a:t>
            </a:r>
            <a:endParaRPr lang="en-US">
              <a:solidFill>
                <a:srgbClr val="444444"/>
              </a:solidFill>
            </a:endParaRPr>
          </a:p>
          <a:p>
            <a:endParaRPr lang="en-US">
              <a:solidFill>
                <a:srgbClr val="444444"/>
              </a:solidFill>
            </a:endParaRPr>
          </a:p>
          <a:p>
            <a:r>
              <a:rPr lang="en-US"/>
              <a:t>Reinforcing the importance of having all the right people in the planning process and all voices are heard.</a:t>
            </a:r>
          </a:p>
          <a:p>
            <a:endParaRPr lang="en-US"/>
          </a:p>
          <a:p>
            <a:r>
              <a:rPr lang="en-US"/>
              <a:t>A PEAP isn't just a document—it’s a collaborative ecosystem. We use this 'Circles of Support' model to show that while the student is always the center of our focus, their safety depends on layers of expertise working in sync.</a:t>
            </a:r>
          </a:p>
          <a:p>
            <a:endParaRPr lang="en-US" b="1"/>
          </a:p>
          <a:p>
            <a:r>
              <a:rPr lang="en-US" b="1"/>
              <a:t>Layer 1: The Inner Circle (The Experts)</a:t>
            </a:r>
            <a:endParaRPr lang="en-US"/>
          </a:p>
          <a:p>
            <a:pPr marL="285750" indent="-285750">
              <a:buFont typeface="Arial"/>
              <a:buChar char="•"/>
            </a:pPr>
            <a:r>
              <a:rPr lang="en-US" b="1"/>
              <a:t>The Student &amp; Family:</a:t>
            </a:r>
            <a:r>
              <a:rPr lang="en-US"/>
              <a:t> We start at the core. The student and their parents are the ultimate experts. They know the nuances of the student's mobility, their communication style under stress, and their specific medical history. Without their input, the plan is just a guess.</a:t>
            </a:r>
          </a:p>
          <a:p>
            <a:endParaRPr lang="en-US" b="1"/>
          </a:p>
          <a:p>
            <a:r>
              <a:rPr lang="en-US" b="1"/>
              <a:t>Layer 2: The Daily Circle (The Classroom Team)</a:t>
            </a:r>
            <a:endParaRPr lang="en-US"/>
          </a:p>
          <a:p>
            <a:pPr marL="285750" indent="-285750">
              <a:buFont typeface="Arial"/>
              <a:buChar char="•"/>
            </a:pPr>
            <a:r>
              <a:rPr lang="en-US" b="1"/>
              <a:t>The 'Boots on the Ground':</a:t>
            </a:r>
            <a:r>
              <a:rPr lang="en-US"/>
              <a:t> This ring represents the people who are physically with the student every day.</a:t>
            </a:r>
          </a:p>
          <a:p>
            <a:pPr marL="285750" lvl="1" indent="-285750">
              <a:buFont typeface="Arial"/>
              <a:buChar char="•"/>
            </a:pPr>
            <a:r>
              <a:rPr lang="en-US" b="1"/>
              <a:t>Special Ed Teachers</a:t>
            </a:r>
            <a:r>
              <a:rPr lang="en-US"/>
              <a:t> ensure the PEAP doesn't conflict with educational goals.</a:t>
            </a:r>
          </a:p>
          <a:p>
            <a:pPr marL="285750" lvl="1" indent="-285750">
              <a:buFont typeface="Arial"/>
              <a:buChar char="•"/>
            </a:pPr>
            <a:r>
              <a:rPr lang="en-US" b="1"/>
              <a:t>Paraeducators</a:t>
            </a:r>
            <a:r>
              <a:rPr lang="en-US"/>
              <a:t> are often the primary 'implementers' who will physically guide or move the student during a drill or actual emergency.</a:t>
            </a:r>
          </a:p>
          <a:p>
            <a:pPr marL="285750" lvl="1" indent="-285750">
              <a:buFont typeface="Arial"/>
              <a:buChar char="•"/>
            </a:pPr>
            <a:endParaRPr lang="en-US" b="1"/>
          </a:p>
          <a:p>
            <a:pPr marL="0" lvl="1"/>
            <a:r>
              <a:rPr lang="en-US" b="1"/>
              <a:t>Layer 3: The Clinical Circle (The Specialists)</a:t>
            </a:r>
            <a:endParaRPr lang="en-US"/>
          </a:p>
          <a:p>
            <a:pPr marL="285750" indent="-285750">
              <a:buFont typeface="Arial"/>
              <a:buChar char="•"/>
            </a:pPr>
            <a:r>
              <a:rPr lang="en-US" b="1"/>
              <a:t>Technical Guidance:</a:t>
            </a:r>
            <a:r>
              <a:rPr lang="en-US"/>
              <a:t> This layer provides the 'how-to' for complex needs.</a:t>
            </a:r>
          </a:p>
          <a:p>
            <a:pPr marL="285750" lvl="1" indent="-285750">
              <a:buFont typeface="Arial"/>
              <a:buChar char="•"/>
            </a:pPr>
            <a:r>
              <a:rPr lang="en-US"/>
              <a:t>The </a:t>
            </a:r>
            <a:r>
              <a:rPr lang="en-US" b="1"/>
              <a:t>Nurse</a:t>
            </a:r>
            <a:r>
              <a:rPr lang="en-US"/>
              <a:t> plans for life-sustaining equipment or meds.</a:t>
            </a:r>
          </a:p>
          <a:p>
            <a:pPr marL="285750" lvl="1" indent="-285750">
              <a:buFont typeface="Arial"/>
              <a:buChar char="•"/>
            </a:pPr>
            <a:r>
              <a:rPr lang="en-US" b="1"/>
              <a:t>OTs and PTs</a:t>
            </a:r>
            <a:r>
              <a:rPr lang="en-US"/>
              <a:t> provide the biomechanical expertise—teaching staff how to perform a safe 'two-person lift' or operate an evacuation chair without causing injury. PT often times owns and writes the plan for those in wheel chairs</a:t>
            </a:r>
          </a:p>
          <a:p>
            <a:pPr marL="285750" lvl="1" indent="-285750">
              <a:buFont typeface="Arial"/>
              <a:buChar char="•"/>
            </a:pPr>
            <a:endParaRPr lang="en-US" b="1"/>
          </a:p>
          <a:p>
            <a:pPr marL="0" lvl="1"/>
            <a:r>
              <a:rPr lang="en-US" b="1"/>
              <a:t>Layer 4: The Building Circle (Operations &amp; Safety)</a:t>
            </a:r>
            <a:endParaRPr lang="en-US"/>
          </a:p>
          <a:p>
            <a:pPr marL="285750" indent="-285750">
              <a:buFont typeface="Arial"/>
              <a:buChar char="•"/>
            </a:pPr>
            <a:r>
              <a:rPr lang="en-US" b="1"/>
              <a:t>The Structural Safety Net:</a:t>
            </a:r>
            <a:r>
              <a:rPr lang="en-US"/>
              <a:t> The outermost ring connects the individual student to the entire facility.</a:t>
            </a:r>
          </a:p>
          <a:p>
            <a:pPr marL="285750" lvl="1" indent="-285750">
              <a:buFont typeface="Arial"/>
              <a:buChar char="•"/>
            </a:pPr>
            <a:r>
              <a:rPr lang="en-US" b="1"/>
              <a:t>Administrators</a:t>
            </a:r>
            <a:r>
              <a:rPr lang="en-US"/>
              <a:t> provide the authority and staffing. Also the ones who should decide who OWNS and WRITES the plans</a:t>
            </a:r>
          </a:p>
          <a:p>
            <a:pPr marL="285750" lvl="1" indent="-285750">
              <a:buFont typeface="Arial"/>
              <a:buChar char="•"/>
            </a:pPr>
            <a:r>
              <a:rPr lang="en-US" b="1"/>
              <a:t>Facilities Managers</a:t>
            </a:r>
            <a:r>
              <a:rPr lang="en-US"/>
              <a:t> identify 'Areas of Refuge' (smoke-protected zones) and harder to see obstacles </a:t>
            </a:r>
          </a:p>
          <a:p>
            <a:pPr marL="285750" lvl="1" indent="-285750">
              <a:buFont typeface="Arial"/>
              <a:buChar char="•"/>
            </a:pPr>
            <a:r>
              <a:rPr lang="en-US" b="1"/>
              <a:t>First Responders</a:t>
            </a:r>
            <a:r>
              <a:rPr lang="en-US"/>
              <a:t> need to know exactly where these students are located so they don't waste precious seconds searching during a high-stakes rescue.</a:t>
            </a:r>
          </a:p>
          <a:p>
            <a:pPr marL="285750" lvl="1" indent="-285750">
              <a:buFont typeface="Arial"/>
              <a:buChar char="•"/>
            </a:pPr>
            <a:endParaRPr lang="en-US" b="1"/>
          </a:p>
          <a:p>
            <a:pPr marL="0" lvl="1"/>
            <a:r>
              <a:rPr lang="en-US" b="1"/>
              <a:t>Closing Thought</a:t>
            </a:r>
            <a:endParaRPr lang="en-US"/>
          </a:p>
          <a:p>
            <a:pPr lvl="1"/>
            <a:r>
              <a:rPr lang="en-US"/>
              <a:t>Notice the gradient on the slide: the colors soften as we move out, but the rings get larger. This reminds us that while the 'inner circle' has the most intimate knowledge, the 'outer circle' provides the massive structural support needed to keep everyone safe.</a:t>
            </a:r>
          </a:p>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FAD155F9-47D3-2B1D-84EF-2E0568EA915B}"/>
              </a:ext>
            </a:extLst>
          </p:cNvPr>
          <p:cNvSpPr>
            <a:spLocks noGrp="1"/>
          </p:cNvSpPr>
          <p:nvPr>
            <p:ph type="sldNum" sz="quarter" idx="5"/>
          </p:nvPr>
        </p:nvSpPr>
        <p:spPr/>
        <p:txBody>
          <a:bodyPr/>
          <a:lstStyle/>
          <a:p>
            <a:fld id="{9B2CDEF6-AD51-4615-B8D5-A3DBE85AE676}" type="slidenum">
              <a:rPr lang="en-US" smtClean="0"/>
              <a:t>17</a:t>
            </a:fld>
            <a:endParaRPr lang="en-US"/>
          </a:p>
        </p:txBody>
      </p:sp>
    </p:spTree>
    <p:extLst>
      <p:ext uri="{BB962C8B-B14F-4D97-AF65-F5344CB8AC3E}">
        <p14:creationId xmlns:p14="http://schemas.microsoft.com/office/powerpoint/2010/main" val="3608219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Additional resources for administrative responsibilities: </a:t>
            </a:r>
            <a:r>
              <a:rPr lang="en-US">
                <a:hlinkClick r:id="rId3"/>
              </a:rPr>
              <a:t>https://docs.google.com/document/d/1gp098UUmaQrIxMhjYEbtvGMkZJIXJNJ7d4EvMI76auA/edit?tab=t.0</a:t>
            </a:r>
            <a:r>
              <a:rPr lang="en-US"/>
              <a:t> </a:t>
            </a:r>
          </a:p>
          <a:p>
            <a:endParaRPr lang="en-US"/>
          </a:p>
          <a:p>
            <a:r>
              <a:rPr lang="en-US"/>
              <a:t>Don't forget the substitutes and staff that are located near evacuation equipment, stairs or identified areas of refuge. Also, your roaming staff, admin, security, SRO, etc.</a:t>
            </a:r>
          </a:p>
          <a:p>
            <a:endParaRPr lang="en-US"/>
          </a:p>
          <a:p>
            <a:r>
              <a:rPr lang="en-US"/>
              <a:t>What about new staff that come in mid-year? Or an ambitious, new nurse who made their own plans since they weren't part of the beginning of year staff training. Are PEAPs in your substitute training checklist?</a:t>
            </a:r>
          </a:p>
          <a:p>
            <a:endParaRPr lang="en-US"/>
          </a:p>
          <a:p>
            <a:r>
              <a:rPr lang="en-US"/>
              <a:t>Who owns the training and where are the plans located? Are they only accessible to special education teacher in Synergy? Can a sub access them? Does everyone know they </a:t>
            </a:r>
            <a:r>
              <a:rPr lang="en-US" err="1"/>
              <a:t>are ev</a:t>
            </a:r>
            <a:r>
              <a:rPr lang="en-US"/>
              <a:t>en available in Synergy or the like?</a:t>
            </a:r>
          </a:p>
        </p:txBody>
      </p:sp>
      <p:sp>
        <p:nvSpPr>
          <p:cNvPr id="4" name="Slide Number Placeholder 3"/>
          <p:cNvSpPr>
            <a:spLocks noGrp="1"/>
          </p:cNvSpPr>
          <p:nvPr>
            <p:ph type="sldNum" sz="quarter" idx="5"/>
          </p:nvPr>
        </p:nvSpPr>
        <p:spPr/>
        <p:txBody>
          <a:bodyPr/>
          <a:lstStyle/>
          <a:p>
            <a:fld id="{9B2CDEF6-AD51-4615-B8D5-A3DBE85AE676}" type="slidenum">
              <a:rPr lang="en-US" smtClean="0"/>
              <a:t>18</a:t>
            </a:fld>
            <a:endParaRPr lang="en-US"/>
          </a:p>
        </p:txBody>
      </p:sp>
    </p:spTree>
    <p:extLst>
      <p:ext uri="{BB962C8B-B14F-4D97-AF65-F5344CB8AC3E}">
        <p14:creationId xmlns:p14="http://schemas.microsoft.com/office/powerpoint/2010/main" val="4012679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D55BB1CB-5BB4-4A5F-10D2-9ACEEC59DA7E}"/>
            </a:ext>
          </a:extLst>
        </p:cNvPr>
        <p:cNvGrpSpPr/>
        <p:nvPr/>
      </p:nvGrpSpPr>
      <p:grpSpPr>
        <a:xfrm>
          <a:off x="0" y="0"/>
          <a:ext cx="0" cy="0"/>
          <a:chOff x="0" y="0"/>
          <a:chExt cx="0" cy="0"/>
        </a:xfrm>
      </p:grpSpPr>
      <p:sp>
        <p:nvSpPr>
          <p:cNvPr id="622" name="Google Shape;622;p3:notes">
            <a:extLst>
              <a:ext uri="{FF2B5EF4-FFF2-40B4-BE49-F238E27FC236}">
                <a16:creationId xmlns:a16="http://schemas.microsoft.com/office/drawing/2014/main" id="{AA5BC7A6-C905-CD5A-E863-9CF7ECD08DF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a:t>Link to Guidance Document: </a:t>
            </a:r>
            <a:r>
              <a:rPr lang="en-US">
                <a:hlinkClick r:id="rId3"/>
              </a:rPr>
              <a:t>https://www.oregon.gov/ode/schools-and-districts/grants/Documents/Office%20of%20School%20Facilities/SSEM/Guidance/Emergency%20Plans%20and%20Drills-Access%20and%20Functional%20Needs.pdf</a:t>
            </a:r>
            <a:endParaRPr lang="en-US"/>
          </a:p>
          <a:p>
            <a:endParaRPr lang="en-US"/>
          </a:p>
          <a:p>
            <a:r>
              <a:rPr lang="en-US"/>
              <a:t>Link to fillable PEAP: </a:t>
            </a:r>
            <a:r>
              <a:rPr lang="en-US">
                <a:hlinkClick r:id="rId4"/>
              </a:rPr>
              <a:t>https://www.oregon.gov/ode/schools-and-districts/grants/Documents/Office%20of%20School%20Facilities/SSEM/Training/PEAP_Template.docx</a:t>
            </a:r>
          </a:p>
          <a:p>
            <a:endParaRPr lang="en-US"/>
          </a:p>
          <a:p>
            <a:endParaRPr lang="en-US"/>
          </a:p>
        </p:txBody>
      </p:sp>
      <p:sp>
        <p:nvSpPr>
          <p:cNvPr id="623" name="Google Shape;623;p3:notes">
            <a:extLst>
              <a:ext uri="{FF2B5EF4-FFF2-40B4-BE49-F238E27FC236}">
                <a16:creationId xmlns:a16="http://schemas.microsoft.com/office/drawing/2014/main" id="{E3155D77-F304-BC10-FD9A-E4230107241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6936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607F08E8-6459-407D-F1C0-688A039ED5EE}"/>
            </a:ext>
          </a:extLst>
        </p:cNvPr>
        <p:cNvGrpSpPr/>
        <p:nvPr/>
      </p:nvGrpSpPr>
      <p:grpSpPr>
        <a:xfrm>
          <a:off x="0" y="0"/>
          <a:ext cx="0" cy="0"/>
          <a:chOff x="0" y="0"/>
          <a:chExt cx="0" cy="0"/>
        </a:xfrm>
      </p:grpSpPr>
      <p:sp>
        <p:nvSpPr>
          <p:cNvPr id="622" name="Google Shape;622;p3:notes">
            <a:extLst>
              <a:ext uri="{FF2B5EF4-FFF2-40B4-BE49-F238E27FC236}">
                <a16:creationId xmlns:a16="http://schemas.microsoft.com/office/drawing/2014/main" id="{DC1119A8-F99A-0D46-DAEA-385D408FA047}"/>
              </a:ext>
            </a:extLst>
          </p:cNvPr>
          <p:cNvSpPr txBox="1">
            <a:spLocks noGrp="1"/>
          </p:cNvSpPr>
          <p:nvPr>
            <p:ph type="body" idx="1"/>
          </p:nvPr>
        </p:nvSpPr>
        <p:spPr>
          <a:xfrm>
            <a:off x="701041" y="4473892"/>
            <a:ext cx="5608320" cy="3660458"/>
          </a:xfrm>
          <a:prstGeom prst="rect">
            <a:avLst/>
          </a:prstGeom>
        </p:spPr>
        <p:txBody>
          <a:bodyPr spcFirstLastPara="1" wrap="square" lIns="92431" tIns="46203" rIns="92431" bIns="46203" anchor="t" anchorCtr="0">
            <a:noAutofit/>
          </a:bodyPr>
          <a:lstStyle/>
          <a:p>
            <a:r>
              <a:rPr lang="en-US">
                <a:ea typeface="Calibri"/>
                <a:cs typeface="Calibri"/>
              </a:rPr>
              <a:t>Thinking of someone in your school that would be a candidate for the PEAP as we walk through this. Taking special note to things that often get overlooked.</a:t>
            </a:r>
          </a:p>
          <a:p>
            <a:endParaRPr lang="en-US">
              <a:ea typeface="Calibri"/>
              <a:cs typeface="Calibri"/>
            </a:endParaRPr>
          </a:p>
          <a:p>
            <a:r>
              <a:rPr lang="en-US">
                <a:ea typeface="Calibri"/>
                <a:cs typeface="Calibri"/>
              </a:rPr>
              <a:t>Needs updated when student is in a different classroom, building or working with a new teacher/EA. This is focusing on the situations where students have difficulty in navigating and can't get out on their own. </a:t>
            </a:r>
          </a:p>
          <a:p>
            <a:endParaRPr lang="en-US">
              <a:ea typeface="Calibri"/>
              <a:cs typeface="Calibri"/>
            </a:endParaRPr>
          </a:p>
          <a:p>
            <a:r>
              <a:rPr lang="en-US">
                <a:ea typeface="Calibri"/>
                <a:cs typeface="Calibri"/>
              </a:rPr>
              <a:t>We know that so often, students with disabilities get some kind of a "bye" for emergency drills because of the sensory issues. But what happens then is they have nothing in their memory bank and the staff too has no idea how that </a:t>
            </a:r>
            <a:r>
              <a:rPr lang="en-US" err="1">
                <a:ea typeface="Calibri"/>
                <a:cs typeface="Calibri"/>
              </a:rPr>
              <a:t>studen</a:t>
            </a:r>
            <a:r>
              <a:rPr lang="en-US">
                <a:ea typeface="Calibri"/>
                <a:cs typeface="Calibri"/>
              </a:rPr>
              <a:t>t is going to behave in an actual emergency.</a:t>
            </a:r>
          </a:p>
          <a:p>
            <a:endParaRPr lang="en-US">
              <a:ea typeface="Calibri"/>
              <a:cs typeface="Calibri"/>
            </a:endParaRPr>
          </a:p>
          <a:p>
            <a:r>
              <a:rPr lang="en-US">
                <a:ea typeface="Calibri"/>
                <a:cs typeface="Calibri"/>
              </a:rPr>
              <a:t>Thinking about the question – Is this student able to communicate effectively in an emergency? This isn't only for students who use a communication device but also those who use English as a second language. </a:t>
            </a:r>
          </a:p>
        </p:txBody>
      </p:sp>
      <p:sp>
        <p:nvSpPr>
          <p:cNvPr id="623" name="Google Shape;623;p3:notes">
            <a:extLst>
              <a:ext uri="{FF2B5EF4-FFF2-40B4-BE49-F238E27FC236}">
                <a16:creationId xmlns:a16="http://schemas.microsoft.com/office/drawing/2014/main" id="{229436A5-3A39-CD1B-0FD9-6B4280E8B5C9}"/>
              </a:ext>
            </a:extLst>
          </p:cNvPr>
          <p:cNvSpPr>
            <a:spLocks noGrp="1" noRot="1" noChangeAspect="1"/>
          </p:cNvSpPr>
          <p:nvPr>
            <p:ph type="sldImg" idx="2"/>
          </p:nvPr>
        </p:nvSpPr>
        <p:spPr>
          <a:xfrm>
            <a:off x="717550" y="1162050"/>
            <a:ext cx="5576888"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428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0922E5-A29A-4954-B1FE-C03D1FCFAB35}" type="slidenum">
              <a:rPr lang="en-US" smtClean="0"/>
              <a:t>3</a:t>
            </a:fld>
            <a:endParaRPr lang="en-US"/>
          </a:p>
        </p:txBody>
      </p:sp>
    </p:spTree>
    <p:extLst>
      <p:ext uri="{BB962C8B-B14F-4D97-AF65-F5344CB8AC3E}">
        <p14:creationId xmlns:p14="http://schemas.microsoft.com/office/powerpoint/2010/main" val="10794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621A2552-00B5-54F1-CAD6-92A7CA28DB74}"/>
            </a:ext>
          </a:extLst>
        </p:cNvPr>
        <p:cNvGrpSpPr/>
        <p:nvPr/>
      </p:nvGrpSpPr>
      <p:grpSpPr>
        <a:xfrm>
          <a:off x="0" y="0"/>
          <a:ext cx="0" cy="0"/>
          <a:chOff x="0" y="0"/>
          <a:chExt cx="0" cy="0"/>
        </a:xfrm>
      </p:grpSpPr>
      <p:sp>
        <p:nvSpPr>
          <p:cNvPr id="622" name="Google Shape;622;p3:notes">
            <a:extLst>
              <a:ext uri="{FF2B5EF4-FFF2-40B4-BE49-F238E27FC236}">
                <a16:creationId xmlns:a16="http://schemas.microsoft.com/office/drawing/2014/main" id="{EC7FC3A8-2D15-5559-2EAB-369EF2C8AE75}"/>
              </a:ext>
            </a:extLst>
          </p:cNvPr>
          <p:cNvSpPr txBox="1">
            <a:spLocks noGrp="1"/>
          </p:cNvSpPr>
          <p:nvPr>
            <p:ph type="body" idx="1"/>
          </p:nvPr>
        </p:nvSpPr>
        <p:spPr>
          <a:xfrm>
            <a:off x="701041" y="4473892"/>
            <a:ext cx="5608320" cy="3660458"/>
          </a:xfrm>
          <a:prstGeom prst="rect">
            <a:avLst/>
          </a:prstGeom>
        </p:spPr>
        <p:txBody>
          <a:bodyPr spcFirstLastPara="1" wrap="square" lIns="92431" tIns="46203" rIns="92431" bIns="46203" anchor="t" anchorCtr="0">
            <a:noAutofit/>
          </a:bodyPr>
          <a:lstStyle/>
          <a:p>
            <a:endParaRPr lang="en-US">
              <a:ea typeface="Calibri"/>
              <a:cs typeface="Calibri"/>
            </a:endParaRPr>
          </a:p>
          <a:p>
            <a:r>
              <a:rPr lang="en-US">
                <a:ea typeface="Calibri"/>
                <a:cs typeface="Calibri"/>
              </a:rPr>
              <a:t>Think about the back to the back up!</a:t>
            </a:r>
          </a:p>
          <a:p>
            <a:endParaRPr lang="en-US">
              <a:ea typeface="Calibri"/>
              <a:cs typeface="Calibri"/>
            </a:endParaRPr>
          </a:p>
          <a:p>
            <a:r>
              <a:rPr lang="en-US">
                <a:ea typeface="Calibri"/>
                <a:cs typeface="Calibri"/>
              </a:rPr>
              <a:t>Communication planning – think about the family communication during reunification for example.</a:t>
            </a:r>
          </a:p>
        </p:txBody>
      </p:sp>
      <p:sp>
        <p:nvSpPr>
          <p:cNvPr id="623" name="Google Shape;623;p3:notes">
            <a:extLst>
              <a:ext uri="{FF2B5EF4-FFF2-40B4-BE49-F238E27FC236}">
                <a16:creationId xmlns:a16="http://schemas.microsoft.com/office/drawing/2014/main" id="{2FA86C38-2B62-5534-3A64-7F7A3DE554CF}"/>
              </a:ext>
            </a:extLst>
          </p:cNvPr>
          <p:cNvSpPr>
            <a:spLocks noGrp="1" noRot="1" noChangeAspect="1"/>
          </p:cNvSpPr>
          <p:nvPr>
            <p:ph type="sldImg" idx="2"/>
          </p:nvPr>
        </p:nvSpPr>
        <p:spPr>
          <a:xfrm>
            <a:off x="717550" y="1162050"/>
            <a:ext cx="5576888"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4367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DD8F51BB-0917-B9B3-ADF1-FDD88ED8C44A}"/>
            </a:ext>
          </a:extLst>
        </p:cNvPr>
        <p:cNvGrpSpPr/>
        <p:nvPr/>
      </p:nvGrpSpPr>
      <p:grpSpPr>
        <a:xfrm>
          <a:off x="0" y="0"/>
          <a:ext cx="0" cy="0"/>
          <a:chOff x="0" y="0"/>
          <a:chExt cx="0" cy="0"/>
        </a:xfrm>
      </p:grpSpPr>
      <p:sp>
        <p:nvSpPr>
          <p:cNvPr id="622" name="Google Shape;622;p3:notes">
            <a:extLst>
              <a:ext uri="{FF2B5EF4-FFF2-40B4-BE49-F238E27FC236}">
                <a16:creationId xmlns:a16="http://schemas.microsoft.com/office/drawing/2014/main" id="{6D11935C-B5F5-5ABF-36FA-9D25EBD1ECD9}"/>
              </a:ext>
            </a:extLst>
          </p:cNvPr>
          <p:cNvSpPr txBox="1">
            <a:spLocks noGrp="1"/>
          </p:cNvSpPr>
          <p:nvPr>
            <p:ph type="body" idx="1"/>
          </p:nvPr>
        </p:nvSpPr>
        <p:spPr>
          <a:xfrm>
            <a:off x="701041" y="4473892"/>
            <a:ext cx="5608320" cy="3660458"/>
          </a:xfrm>
          <a:prstGeom prst="rect">
            <a:avLst/>
          </a:prstGeom>
        </p:spPr>
        <p:txBody>
          <a:bodyPr spcFirstLastPara="1" wrap="square" lIns="92431" tIns="46203" rIns="92431" bIns="46203" anchor="t" anchorCtr="0">
            <a:noAutofit/>
          </a:bodyPr>
          <a:lstStyle/>
          <a:p>
            <a:endParaRPr lang="en-US">
              <a:ea typeface="Calibri"/>
              <a:cs typeface="Calibri"/>
            </a:endParaRPr>
          </a:p>
          <a:p>
            <a:r>
              <a:rPr lang="en-US">
                <a:ea typeface="Calibri"/>
                <a:cs typeface="Calibri"/>
              </a:rPr>
              <a:t>How are we going to be ready to execute the PEAP. What do we need to get ready. </a:t>
            </a:r>
          </a:p>
          <a:p>
            <a:endParaRPr lang="en-US">
              <a:ea typeface="Calibri"/>
              <a:cs typeface="Calibri"/>
            </a:endParaRPr>
          </a:p>
          <a:p>
            <a:r>
              <a:rPr lang="en-US">
                <a:ea typeface="Calibri"/>
                <a:cs typeface="Calibri"/>
              </a:rPr>
              <a:t>Building your team, coming up with procedures, having oversight from the administrators – are all pre-activities. The foundation.</a:t>
            </a:r>
          </a:p>
          <a:p>
            <a:r>
              <a:rPr lang="en-US">
                <a:ea typeface="Calibri"/>
                <a:cs typeface="Calibri"/>
              </a:rPr>
              <a:t> </a:t>
            </a:r>
          </a:p>
          <a:p>
            <a:r>
              <a:rPr lang="en-US">
                <a:ea typeface="Calibri"/>
                <a:cs typeface="Calibri"/>
              </a:rPr>
              <a:t>Especially thinking about the stakeholders – again – who has access, where does it live, who is responsible for maintaining? What about the community partners, like first responders, how are they going to access this information?</a:t>
            </a:r>
          </a:p>
          <a:p>
            <a:endParaRPr lang="en-US">
              <a:ea typeface="Calibri"/>
              <a:cs typeface="Calibri"/>
            </a:endParaRPr>
          </a:p>
          <a:p>
            <a:r>
              <a:rPr lang="en-US">
                <a:ea typeface="Calibri"/>
                <a:cs typeface="Calibri"/>
              </a:rPr>
              <a:t>Go Bag could be, </a:t>
            </a:r>
            <a:r>
              <a:rPr lang="en-US"/>
              <a:t>extra medication, </a:t>
            </a:r>
            <a:r>
              <a:rPr lang="en-US">
                <a:ea typeface="Calibri"/>
                <a:cs typeface="Calibri"/>
              </a:rPr>
              <a:t> back up batteries for a communication device, a print out of their communication in the event that their device gets </a:t>
            </a:r>
            <a:r>
              <a:rPr lang="en-US" err="1">
                <a:ea typeface="Calibri"/>
                <a:cs typeface="Calibri"/>
              </a:rPr>
              <a:t>seperated</a:t>
            </a:r>
            <a:r>
              <a:rPr lang="en-US">
                <a:ea typeface="Calibri"/>
                <a:cs typeface="Calibri"/>
              </a:rPr>
              <a:t> – like a </a:t>
            </a:r>
            <a:r>
              <a:rPr lang="en-US" err="1">
                <a:ea typeface="Calibri"/>
                <a:cs typeface="Calibri"/>
              </a:rPr>
              <a:t>cummunication</a:t>
            </a:r>
            <a:r>
              <a:rPr lang="en-US">
                <a:ea typeface="Calibri"/>
                <a:cs typeface="Calibri"/>
              </a:rPr>
              <a:t> passport. And where does the bag live? Always to be riding on the back of the wheelchair? Is it placed in a locker area?</a:t>
            </a:r>
          </a:p>
        </p:txBody>
      </p:sp>
      <p:sp>
        <p:nvSpPr>
          <p:cNvPr id="623" name="Google Shape;623;p3:notes">
            <a:extLst>
              <a:ext uri="{FF2B5EF4-FFF2-40B4-BE49-F238E27FC236}">
                <a16:creationId xmlns:a16="http://schemas.microsoft.com/office/drawing/2014/main" id="{0A9210C6-3A19-31FD-B5DF-39F0DDEA715A}"/>
              </a:ext>
            </a:extLst>
          </p:cNvPr>
          <p:cNvSpPr>
            <a:spLocks noGrp="1" noRot="1" noChangeAspect="1"/>
          </p:cNvSpPr>
          <p:nvPr>
            <p:ph type="sldImg" idx="2"/>
          </p:nvPr>
        </p:nvSpPr>
        <p:spPr>
          <a:xfrm>
            <a:off x="717550" y="1162050"/>
            <a:ext cx="5576888"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84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DEE11E17-5A88-51D2-BAC5-E55BE8713CD0}"/>
            </a:ext>
          </a:extLst>
        </p:cNvPr>
        <p:cNvGrpSpPr/>
        <p:nvPr/>
      </p:nvGrpSpPr>
      <p:grpSpPr>
        <a:xfrm>
          <a:off x="0" y="0"/>
          <a:ext cx="0" cy="0"/>
          <a:chOff x="0" y="0"/>
          <a:chExt cx="0" cy="0"/>
        </a:xfrm>
      </p:grpSpPr>
      <p:sp>
        <p:nvSpPr>
          <p:cNvPr id="622" name="Google Shape;622;p3:notes">
            <a:extLst>
              <a:ext uri="{FF2B5EF4-FFF2-40B4-BE49-F238E27FC236}">
                <a16:creationId xmlns:a16="http://schemas.microsoft.com/office/drawing/2014/main" id="{220621D2-A54A-9087-C3D0-B8B9090FDFD3}"/>
              </a:ext>
            </a:extLst>
          </p:cNvPr>
          <p:cNvSpPr txBox="1">
            <a:spLocks noGrp="1"/>
          </p:cNvSpPr>
          <p:nvPr>
            <p:ph type="body" idx="1"/>
          </p:nvPr>
        </p:nvSpPr>
        <p:spPr>
          <a:xfrm>
            <a:off x="701041" y="4473892"/>
            <a:ext cx="5608320" cy="3660458"/>
          </a:xfrm>
          <a:prstGeom prst="rect">
            <a:avLst/>
          </a:prstGeom>
        </p:spPr>
        <p:txBody>
          <a:bodyPr spcFirstLastPara="1" wrap="square" lIns="92431" tIns="46203" rIns="92431" bIns="46203" anchor="t" anchorCtr="0">
            <a:noAutofit/>
          </a:bodyPr>
          <a:lstStyle/>
          <a:p>
            <a:endParaRPr lang="en-US">
              <a:ea typeface="Calibri"/>
              <a:cs typeface="Calibri"/>
            </a:endParaRPr>
          </a:p>
          <a:p>
            <a:r>
              <a:rPr lang="en-US">
                <a:ea typeface="Calibri"/>
                <a:cs typeface="Calibri"/>
              </a:rPr>
              <a:t>EVERYONE needs to trained. It needs to be documented and on going.</a:t>
            </a:r>
          </a:p>
        </p:txBody>
      </p:sp>
      <p:sp>
        <p:nvSpPr>
          <p:cNvPr id="623" name="Google Shape;623;p3:notes">
            <a:extLst>
              <a:ext uri="{FF2B5EF4-FFF2-40B4-BE49-F238E27FC236}">
                <a16:creationId xmlns:a16="http://schemas.microsoft.com/office/drawing/2014/main" id="{C5083FD9-D3E5-494D-4D5D-16D9D3ED1AE0}"/>
              </a:ext>
            </a:extLst>
          </p:cNvPr>
          <p:cNvSpPr>
            <a:spLocks noGrp="1" noRot="1" noChangeAspect="1"/>
          </p:cNvSpPr>
          <p:nvPr>
            <p:ph type="sldImg" idx="2"/>
          </p:nvPr>
        </p:nvSpPr>
        <p:spPr>
          <a:xfrm>
            <a:off x="717550" y="1162050"/>
            <a:ext cx="5576888"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3331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7E2ACDCD-5A28-BCD4-9811-A397C91C5C45}"/>
            </a:ext>
          </a:extLst>
        </p:cNvPr>
        <p:cNvGrpSpPr/>
        <p:nvPr/>
      </p:nvGrpSpPr>
      <p:grpSpPr>
        <a:xfrm>
          <a:off x="0" y="0"/>
          <a:ext cx="0" cy="0"/>
          <a:chOff x="0" y="0"/>
          <a:chExt cx="0" cy="0"/>
        </a:xfrm>
      </p:grpSpPr>
      <p:sp>
        <p:nvSpPr>
          <p:cNvPr id="622" name="Google Shape;622;p3:notes">
            <a:extLst>
              <a:ext uri="{FF2B5EF4-FFF2-40B4-BE49-F238E27FC236}">
                <a16:creationId xmlns:a16="http://schemas.microsoft.com/office/drawing/2014/main" id="{41C520B7-081F-4A0D-00DE-E2129EC7F636}"/>
              </a:ext>
            </a:extLst>
          </p:cNvPr>
          <p:cNvSpPr txBox="1">
            <a:spLocks noGrp="1"/>
          </p:cNvSpPr>
          <p:nvPr>
            <p:ph type="body" idx="1"/>
          </p:nvPr>
        </p:nvSpPr>
        <p:spPr>
          <a:xfrm>
            <a:off x="701041" y="4473892"/>
            <a:ext cx="5608320" cy="3660458"/>
          </a:xfrm>
          <a:prstGeom prst="rect">
            <a:avLst/>
          </a:prstGeom>
        </p:spPr>
        <p:txBody>
          <a:bodyPr spcFirstLastPara="1" wrap="square" lIns="92431" tIns="46203" rIns="92431" bIns="46203" anchor="t" anchorCtr="0">
            <a:noAutofit/>
          </a:bodyPr>
          <a:lstStyle/>
          <a:p>
            <a:r>
              <a:rPr lang="en-US">
                <a:ea typeface="Calibri"/>
                <a:cs typeface="Calibri"/>
              </a:rPr>
              <a:t>The Emergency Plan page is where we dive into that really needs to happen.</a:t>
            </a:r>
          </a:p>
          <a:p>
            <a:endParaRPr lang="en-US">
              <a:ea typeface="Calibri"/>
              <a:cs typeface="Calibri"/>
            </a:endParaRPr>
          </a:p>
          <a:p>
            <a:r>
              <a:rPr lang="en-US">
                <a:ea typeface="Calibri"/>
                <a:cs typeface="Calibri"/>
              </a:rPr>
              <a:t>Thinking about ALL the buildings the student will be in. What are the contingency plans. What about the cafeteria or play area outside?</a:t>
            </a:r>
          </a:p>
          <a:p>
            <a:endParaRPr lang="en-US">
              <a:ea typeface="Calibri"/>
              <a:cs typeface="Calibri"/>
            </a:endParaRPr>
          </a:p>
          <a:p>
            <a:r>
              <a:rPr lang="en-US">
                <a:ea typeface="Calibri"/>
                <a:cs typeface="Calibri"/>
              </a:rPr>
              <a:t>Is the student completely reliant on someone to help them – this needs to be noted!</a:t>
            </a:r>
          </a:p>
          <a:p>
            <a:endParaRPr lang="en-US">
              <a:ea typeface="Calibri"/>
              <a:cs typeface="Calibri"/>
            </a:endParaRPr>
          </a:p>
          <a:p>
            <a:r>
              <a:rPr lang="en-US">
                <a:ea typeface="Calibri"/>
                <a:cs typeface="Calibri"/>
              </a:rPr>
              <a:t>Think about communication with folks outside of the school. Emergency personal – do they know how to bridge the gap with students who have difficulty communicating? Should we look at bringing in these folks for part of the training for working with alternative devices? This can even be extended to people like the bus driver – maybe there are special straps needed and training is necessary?</a:t>
            </a:r>
          </a:p>
          <a:p>
            <a:endParaRPr lang="en-US">
              <a:ea typeface="Calibri"/>
              <a:cs typeface="Calibri"/>
            </a:endParaRPr>
          </a:p>
        </p:txBody>
      </p:sp>
      <p:sp>
        <p:nvSpPr>
          <p:cNvPr id="623" name="Google Shape;623;p3:notes">
            <a:extLst>
              <a:ext uri="{FF2B5EF4-FFF2-40B4-BE49-F238E27FC236}">
                <a16:creationId xmlns:a16="http://schemas.microsoft.com/office/drawing/2014/main" id="{CE087328-49EA-E333-29BF-7EFBD5FECA9C}"/>
              </a:ext>
            </a:extLst>
          </p:cNvPr>
          <p:cNvSpPr>
            <a:spLocks noGrp="1" noRot="1" noChangeAspect="1"/>
          </p:cNvSpPr>
          <p:nvPr>
            <p:ph type="sldImg" idx="2"/>
          </p:nvPr>
        </p:nvSpPr>
        <p:spPr>
          <a:xfrm>
            <a:off x="717550" y="1162050"/>
            <a:ext cx="5576888"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963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DFA0E831-793A-7222-0BFF-0CFE2BD128D7}"/>
            </a:ext>
          </a:extLst>
        </p:cNvPr>
        <p:cNvGrpSpPr/>
        <p:nvPr/>
      </p:nvGrpSpPr>
      <p:grpSpPr>
        <a:xfrm>
          <a:off x="0" y="0"/>
          <a:ext cx="0" cy="0"/>
          <a:chOff x="0" y="0"/>
          <a:chExt cx="0" cy="0"/>
        </a:xfrm>
      </p:grpSpPr>
      <p:sp>
        <p:nvSpPr>
          <p:cNvPr id="622" name="Google Shape;622;p3:notes">
            <a:extLst>
              <a:ext uri="{FF2B5EF4-FFF2-40B4-BE49-F238E27FC236}">
                <a16:creationId xmlns:a16="http://schemas.microsoft.com/office/drawing/2014/main" id="{F0AE6F2C-3C34-AF1F-5970-9E1BA0EC5931}"/>
              </a:ext>
            </a:extLst>
          </p:cNvPr>
          <p:cNvSpPr txBox="1">
            <a:spLocks noGrp="1"/>
          </p:cNvSpPr>
          <p:nvPr>
            <p:ph type="body" idx="1"/>
          </p:nvPr>
        </p:nvSpPr>
        <p:spPr>
          <a:xfrm>
            <a:off x="701041" y="4473892"/>
            <a:ext cx="5608320" cy="3660458"/>
          </a:xfrm>
          <a:prstGeom prst="rect">
            <a:avLst/>
          </a:prstGeom>
        </p:spPr>
        <p:txBody>
          <a:bodyPr spcFirstLastPara="1" wrap="square" lIns="92431" tIns="46203" rIns="92431" bIns="46203" anchor="t" anchorCtr="0">
            <a:noAutofit/>
          </a:bodyPr>
          <a:lstStyle/>
          <a:p>
            <a:r>
              <a:rPr lang="en-US" b="1">
                <a:ea typeface="Calibri"/>
                <a:cs typeface="Calibri"/>
              </a:rPr>
              <a:t>What are the potential barriers, what needs to happen, and who is responsible?</a:t>
            </a:r>
          </a:p>
        </p:txBody>
      </p:sp>
      <p:sp>
        <p:nvSpPr>
          <p:cNvPr id="623" name="Google Shape;623;p3:notes">
            <a:extLst>
              <a:ext uri="{FF2B5EF4-FFF2-40B4-BE49-F238E27FC236}">
                <a16:creationId xmlns:a16="http://schemas.microsoft.com/office/drawing/2014/main" id="{AF3E91A8-B55A-68B4-3580-2D5DF935F0B3}"/>
              </a:ext>
            </a:extLst>
          </p:cNvPr>
          <p:cNvSpPr>
            <a:spLocks noGrp="1" noRot="1" noChangeAspect="1"/>
          </p:cNvSpPr>
          <p:nvPr>
            <p:ph type="sldImg" idx="2"/>
          </p:nvPr>
        </p:nvSpPr>
        <p:spPr>
          <a:xfrm>
            <a:off x="717550" y="1162050"/>
            <a:ext cx="5576888"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6043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408A1CF1-894E-9221-6FB4-3425BBBBE23A}"/>
            </a:ext>
          </a:extLst>
        </p:cNvPr>
        <p:cNvGrpSpPr/>
        <p:nvPr/>
      </p:nvGrpSpPr>
      <p:grpSpPr>
        <a:xfrm>
          <a:off x="0" y="0"/>
          <a:ext cx="0" cy="0"/>
          <a:chOff x="0" y="0"/>
          <a:chExt cx="0" cy="0"/>
        </a:xfrm>
      </p:grpSpPr>
      <p:sp>
        <p:nvSpPr>
          <p:cNvPr id="622" name="Google Shape;622;p3:notes">
            <a:extLst>
              <a:ext uri="{FF2B5EF4-FFF2-40B4-BE49-F238E27FC236}">
                <a16:creationId xmlns:a16="http://schemas.microsoft.com/office/drawing/2014/main" id="{9D6442CA-EB7B-141C-3FE2-75CB503C3338}"/>
              </a:ext>
            </a:extLst>
          </p:cNvPr>
          <p:cNvSpPr txBox="1">
            <a:spLocks noGrp="1"/>
          </p:cNvSpPr>
          <p:nvPr>
            <p:ph type="body" idx="1"/>
          </p:nvPr>
        </p:nvSpPr>
        <p:spPr>
          <a:xfrm>
            <a:off x="701041" y="4473892"/>
            <a:ext cx="5608320" cy="3660458"/>
          </a:xfrm>
          <a:prstGeom prst="rect">
            <a:avLst/>
          </a:prstGeom>
        </p:spPr>
        <p:txBody>
          <a:bodyPr spcFirstLastPara="1" wrap="square" lIns="92431" tIns="46203" rIns="92431" bIns="46203" anchor="t" anchorCtr="0">
            <a:noAutofit/>
          </a:bodyPr>
          <a:lstStyle/>
          <a:p>
            <a:endParaRPr/>
          </a:p>
        </p:txBody>
      </p:sp>
      <p:sp>
        <p:nvSpPr>
          <p:cNvPr id="623" name="Google Shape;623;p3:notes">
            <a:extLst>
              <a:ext uri="{FF2B5EF4-FFF2-40B4-BE49-F238E27FC236}">
                <a16:creationId xmlns:a16="http://schemas.microsoft.com/office/drawing/2014/main" id="{A3032E72-26C1-9A95-11F1-3A9DBB12EB0F}"/>
              </a:ext>
            </a:extLst>
          </p:cNvPr>
          <p:cNvSpPr>
            <a:spLocks noGrp="1" noRot="1" noChangeAspect="1"/>
          </p:cNvSpPr>
          <p:nvPr>
            <p:ph type="sldImg" idx="2"/>
          </p:nvPr>
        </p:nvSpPr>
        <p:spPr>
          <a:xfrm>
            <a:off x="717550" y="1162050"/>
            <a:ext cx="5576888"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6372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3:notes"/>
          <p:cNvSpPr txBox="1">
            <a:spLocks noGrp="1"/>
          </p:cNvSpPr>
          <p:nvPr>
            <p:ph type="body" idx="1"/>
          </p:nvPr>
        </p:nvSpPr>
        <p:spPr>
          <a:xfrm>
            <a:off x="701041" y="4473892"/>
            <a:ext cx="5608320" cy="3660458"/>
          </a:xfrm>
          <a:prstGeom prst="rect">
            <a:avLst/>
          </a:prstGeom>
        </p:spPr>
        <p:txBody>
          <a:bodyPr spcFirstLastPara="1" wrap="square" lIns="92431" tIns="46203" rIns="92431" bIns="46203" anchor="t" anchorCtr="0">
            <a:noAutofit/>
          </a:bodyPr>
          <a:lstStyle/>
          <a:p>
            <a:endParaRPr/>
          </a:p>
        </p:txBody>
      </p:sp>
      <p:sp>
        <p:nvSpPr>
          <p:cNvPr id="623" name="Google Shape;623;p3:notes"/>
          <p:cNvSpPr>
            <a:spLocks noGrp="1" noRot="1" noChangeAspect="1"/>
          </p:cNvSpPr>
          <p:nvPr>
            <p:ph type="sldImg" idx="2"/>
          </p:nvPr>
        </p:nvSpPr>
        <p:spPr>
          <a:xfrm>
            <a:off x="717550" y="1162050"/>
            <a:ext cx="5576888"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5144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4406ED9C-0CA3-C423-374E-BD46AB0BE7AA}"/>
            </a:ext>
          </a:extLst>
        </p:cNvPr>
        <p:cNvGrpSpPr/>
        <p:nvPr/>
      </p:nvGrpSpPr>
      <p:grpSpPr>
        <a:xfrm>
          <a:off x="0" y="0"/>
          <a:ext cx="0" cy="0"/>
          <a:chOff x="0" y="0"/>
          <a:chExt cx="0" cy="0"/>
        </a:xfrm>
      </p:grpSpPr>
      <p:sp>
        <p:nvSpPr>
          <p:cNvPr id="622" name="Google Shape;622;p3:notes">
            <a:extLst>
              <a:ext uri="{FF2B5EF4-FFF2-40B4-BE49-F238E27FC236}">
                <a16:creationId xmlns:a16="http://schemas.microsoft.com/office/drawing/2014/main" id="{46A9F651-A873-B49A-1BB7-AEB4EA299037}"/>
              </a:ext>
            </a:extLst>
          </p:cNvPr>
          <p:cNvSpPr txBox="1">
            <a:spLocks noGrp="1"/>
          </p:cNvSpPr>
          <p:nvPr>
            <p:ph type="body" idx="1"/>
          </p:nvPr>
        </p:nvSpPr>
        <p:spPr>
          <a:xfrm>
            <a:off x="701041" y="4473892"/>
            <a:ext cx="5608320" cy="3660458"/>
          </a:xfrm>
          <a:prstGeom prst="rect">
            <a:avLst/>
          </a:prstGeom>
        </p:spPr>
        <p:txBody>
          <a:bodyPr spcFirstLastPara="1" wrap="square" lIns="92431" tIns="46203" rIns="92431" bIns="46203" anchor="t" anchorCtr="0">
            <a:noAutofit/>
          </a:bodyPr>
          <a:lstStyle/>
          <a:p>
            <a:endParaRPr/>
          </a:p>
        </p:txBody>
      </p:sp>
      <p:sp>
        <p:nvSpPr>
          <p:cNvPr id="623" name="Google Shape;623;p3:notes">
            <a:extLst>
              <a:ext uri="{FF2B5EF4-FFF2-40B4-BE49-F238E27FC236}">
                <a16:creationId xmlns:a16="http://schemas.microsoft.com/office/drawing/2014/main" id="{758B2F8E-6213-4B10-D25E-5160B0D787E1}"/>
              </a:ext>
            </a:extLst>
          </p:cNvPr>
          <p:cNvSpPr>
            <a:spLocks noGrp="1" noRot="1" noChangeAspect="1"/>
          </p:cNvSpPr>
          <p:nvPr>
            <p:ph type="sldImg" idx="2"/>
          </p:nvPr>
        </p:nvSpPr>
        <p:spPr>
          <a:xfrm>
            <a:off x="717550" y="1162050"/>
            <a:ext cx="5576888"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8216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3:notes"/>
          <p:cNvSpPr txBox="1">
            <a:spLocks noGrp="1"/>
          </p:cNvSpPr>
          <p:nvPr>
            <p:ph type="body" idx="1"/>
          </p:nvPr>
        </p:nvSpPr>
        <p:spPr>
          <a:xfrm>
            <a:off x="701041" y="4473892"/>
            <a:ext cx="5608320" cy="3660458"/>
          </a:xfrm>
          <a:prstGeom prst="rect">
            <a:avLst/>
          </a:prstGeom>
        </p:spPr>
        <p:txBody>
          <a:bodyPr spcFirstLastPara="1" wrap="square" lIns="92431" tIns="46203" rIns="92431" bIns="46203" anchor="t" anchorCtr="0">
            <a:noAutofit/>
          </a:bodyPr>
          <a:lstStyle/>
          <a:p>
            <a:endParaRPr lang="en-US" altLang="en-US"/>
          </a:p>
          <a:p>
            <a:endParaRPr/>
          </a:p>
        </p:txBody>
      </p:sp>
      <p:sp>
        <p:nvSpPr>
          <p:cNvPr id="623" name="Google Shape;623;p3:notes"/>
          <p:cNvSpPr>
            <a:spLocks noGrp="1" noRot="1" noChangeAspect="1"/>
          </p:cNvSpPr>
          <p:nvPr>
            <p:ph type="sldImg" idx="2"/>
          </p:nvPr>
        </p:nvSpPr>
        <p:spPr>
          <a:xfrm>
            <a:off x="717550" y="1162050"/>
            <a:ext cx="5576888"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7337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F6D669C3-7D4A-B573-5AE2-4C98E524A094}"/>
            </a:ext>
          </a:extLst>
        </p:cNvPr>
        <p:cNvGrpSpPr/>
        <p:nvPr/>
      </p:nvGrpSpPr>
      <p:grpSpPr>
        <a:xfrm>
          <a:off x="0" y="0"/>
          <a:ext cx="0" cy="0"/>
          <a:chOff x="0" y="0"/>
          <a:chExt cx="0" cy="0"/>
        </a:xfrm>
      </p:grpSpPr>
      <p:sp>
        <p:nvSpPr>
          <p:cNvPr id="622" name="Google Shape;622;p3:notes">
            <a:extLst>
              <a:ext uri="{FF2B5EF4-FFF2-40B4-BE49-F238E27FC236}">
                <a16:creationId xmlns:a16="http://schemas.microsoft.com/office/drawing/2014/main" id="{06752E0D-DCE3-BBB9-82D6-10BB73DF31BE}"/>
              </a:ext>
            </a:extLst>
          </p:cNvPr>
          <p:cNvSpPr txBox="1">
            <a:spLocks noGrp="1"/>
          </p:cNvSpPr>
          <p:nvPr>
            <p:ph type="body" idx="1"/>
          </p:nvPr>
        </p:nvSpPr>
        <p:spPr>
          <a:xfrm>
            <a:off x="701041" y="4473892"/>
            <a:ext cx="5608320" cy="3660458"/>
          </a:xfrm>
          <a:prstGeom prst="rect">
            <a:avLst/>
          </a:prstGeom>
        </p:spPr>
        <p:txBody>
          <a:bodyPr spcFirstLastPara="1" wrap="square" lIns="92431" tIns="46203" rIns="92431" bIns="46203" anchor="t" anchorCtr="0">
            <a:noAutofit/>
          </a:bodyPr>
          <a:lstStyle/>
          <a:p>
            <a:endParaRPr/>
          </a:p>
        </p:txBody>
      </p:sp>
      <p:sp>
        <p:nvSpPr>
          <p:cNvPr id="623" name="Google Shape;623;p3:notes">
            <a:extLst>
              <a:ext uri="{FF2B5EF4-FFF2-40B4-BE49-F238E27FC236}">
                <a16:creationId xmlns:a16="http://schemas.microsoft.com/office/drawing/2014/main" id="{AE2F53C0-0823-79C0-D4E1-CB82E9635AE2}"/>
              </a:ext>
            </a:extLst>
          </p:cNvPr>
          <p:cNvSpPr>
            <a:spLocks noGrp="1" noRot="1" noChangeAspect="1"/>
          </p:cNvSpPr>
          <p:nvPr>
            <p:ph type="sldImg" idx="2"/>
          </p:nvPr>
        </p:nvSpPr>
        <p:spPr>
          <a:xfrm>
            <a:off x="717550" y="1162050"/>
            <a:ext cx="5576888"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4152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3:notes"/>
          <p:cNvSpPr txBox="1">
            <a:spLocks noGrp="1"/>
          </p:cNvSpPr>
          <p:nvPr>
            <p:ph type="body" idx="1"/>
          </p:nvPr>
        </p:nvSpPr>
        <p:spPr>
          <a:xfrm>
            <a:off x="701041" y="4473892"/>
            <a:ext cx="5608320" cy="3660458"/>
          </a:xfrm>
          <a:prstGeom prst="rect">
            <a:avLst/>
          </a:prstGeom>
        </p:spPr>
        <p:txBody>
          <a:bodyPr spcFirstLastPara="1" wrap="square" lIns="92431" tIns="46203" rIns="92431" bIns="46203" anchor="t" anchorCtr="0">
            <a:noAutofit/>
          </a:bodyPr>
          <a:lstStyle/>
          <a:p>
            <a:pPr eaLnBrk="1" hangingPunct="1">
              <a:spcBef>
                <a:spcPct val="0"/>
              </a:spcBef>
            </a:pPr>
            <a:r>
              <a:rPr lang="en-US" altLang="en-US"/>
              <a:t>Each school day, our nation’s schools are entrusted to </a:t>
            </a:r>
            <a:r>
              <a:rPr lang="en-US" altLang="en-US" b="1"/>
              <a:t>provide a safe and healthy learning environment </a:t>
            </a:r>
            <a:r>
              <a:rPr lang="en-US" altLang="en-US"/>
              <a:t>for approximately 55 million elementary and secondary school students in public and nonpublic schools. Families and communities expect schools to </a:t>
            </a:r>
            <a:r>
              <a:rPr lang="en-US" altLang="en-US" b="1"/>
              <a:t>keep their children and youths safe from threats </a:t>
            </a:r>
            <a:r>
              <a:rPr lang="en-US" altLang="en-US"/>
              <a:t>(human-caused emergencies such as crime and violence) </a:t>
            </a:r>
            <a:r>
              <a:rPr lang="en-US" altLang="en-US" b="1"/>
              <a:t>and hazards </a:t>
            </a:r>
            <a:r>
              <a:rPr lang="en-US" altLang="en-US"/>
              <a:t>(natural disasters, disease outbreaks, and accidents).</a:t>
            </a:r>
          </a:p>
          <a:p>
            <a:pPr eaLnBrk="1" hangingPunct="1">
              <a:spcBef>
                <a:spcPct val="0"/>
              </a:spcBef>
            </a:pPr>
            <a:endParaRPr lang="en-US" altLang="en-US"/>
          </a:p>
          <a:p>
            <a:pPr eaLnBrk="1" hangingPunct="1">
              <a:spcBef>
                <a:spcPct val="0"/>
              </a:spcBef>
            </a:pPr>
            <a:r>
              <a:rPr lang="en-US" altLang="en-US"/>
              <a:t>Lessons learned from school emergencies highlight the importance of preparing school officials and first responders to implement school emergency operations plans. By having plans in place to keep students and staff safe, schools play a key role in taking preventative and protective measures to stop an emergency from occurring or reduce the impact of an incident. </a:t>
            </a:r>
          </a:p>
          <a:p>
            <a:pPr eaLnBrk="1" hangingPunct="1">
              <a:spcBef>
                <a:spcPct val="0"/>
              </a:spcBef>
            </a:pPr>
            <a:endParaRPr lang="en-US" altLang="en-US"/>
          </a:p>
          <a:p>
            <a:pPr eaLnBrk="1" hangingPunct="1">
              <a:spcBef>
                <a:spcPct val="0"/>
              </a:spcBef>
            </a:pPr>
            <a:r>
              <a:rPr lang="en-US" altLang="en-US"/>
              <a:t>Schools are not traditional response organizations, but when a school-based emergency occurs, school personnel respond immediately. They provide first aid, notify response partners, and provide instructions before first responders arrive. They also work with their community partners</a:t>
            </a:r>
            <a:r>
              <a:rPr lang="en-US" altLang="en-US" baseline="0"/>
              <a:t> (</a:t>
            </a:r>
            <a:r>
              <a:rPr lang="en-US" altLang="en-US"/>
              <a:t>i.e., governmental organizations) that have a responsibility in the school emergency operations plan to provide a cohesive, coordinated response. Community partners include first responders (law enforcement officers, fire officials, and emergency medical services personnel) as well as public and mental health entities. </a:t>
            </a:r>
          </a:p>
          <a:p>
            <a:endParaRPr/>
          </a:p>
        </p:txBody>
      </p:sp>
      <p:sp>
        <p:nvSpPr>
          <p:cNvPr id="623" name="Google Shape;623;p3:notes"/>
          <p:cNvSpPr>
            <a:spLocks noGrp="1" noRot="1" noChangeAspect="1"/>
          </p:cNvSpPr>
          <p:nvPr>
            <p:ph type="sldImg" idx="2"/>
          </p:nvPr>
        </p:nvSpPr>
        <p:spPr>
          <a:xfrm>
            <a:off x="717550" y="1162050"/>
            <a:ext cx="5576888"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One piece of the plan that is often not thoroughly thought through. Did you talk to the family about where to meet? When did this conversation happen? What about supports for students with sensory needs?</a:t>
            </a:r>
          </a:p>
        </p:txBody>
      </p:sp>
      <p:sp>
        <p:nvSpPr>
          <p:cNvPr id="4" name="Slide Number Placeholder 3"/>
          <p:cNvSpPr>
            <a:spLocks noGrp="1"/>
          </p:cNvSpPr>
          <p:nvPr>
            <p:ph type="sldNum" sz="quarter" idx="5"/>
          </p:nvPr>
        </p:nvSpPr>
        <p:spPr/>
        <p:txBody>
          <a:bodyPr/>
          <a:lstStyle/>
          <a:p>
            <a:fld id="{9B2CDEF6-AD51-4615-B8D5-A3DBE85AE676}" type="slidenum">
              <a:rPr lang="en-US" smtClean="0"/>
              <a:t>31</a:t>
            </a:fld>
            <a:endParaRPr lang="en-US"/>
          </a:p>
        </p:txBody>
      </p:sp>
    </p:spTree>
    <p:extLst>
      <p:ext uri="{BB962C8B-B14F-4D97-AF65-F5344CB8AC3E}">
        <p14:creationId xmlns:p14="http://schemas.microsoft.com/office/powerpoint/2010/main" val="1359521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3DE54-BB22-EF6C-969A-DC9BD6864E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AFC5D5-6273-A1B0-AA85-0FA8E7831E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F0D77-A3A8-E952-E7AD-37409251CAEB}"/>
              </a:ext>
            </a:extLst>
          </p:cNvPr>
          <p:cNvSpPr>
            <a:spLocks noGrp="1"/>
          </p:cNvSpPr>
          <p:nvPr>
            <p:ph type="body" idx="1"/>
          </p:nvPr>
        </p:nvSpPr>
        <p:spPr/>
        <p:txBody>
          <a:bodyPr/>
          <a:lstStyle/>
          <a:p>
            <a:r>
              <a:rPr lang="en-US">
                <a:latin typeface="Calibri"/>
                <a:ea typeface="Calibri"/>
                <a:cs typeface="Calibri"/>
              </a:rPr>
              <a:t>The plan is to be reviewed any time there is a change. Not only that the plan itself gets updated but that the right people have a copy of it!</a:t>
            </a:r>
          </a:p>
        </p:txBody>
      </p:sp>
      <p:sp>
        <p:nvSpPr>
          <p:cNvPr id="4" name="Slide Number Placeholder 3">
            <a:extLst>
              <a:ext uri="{FF2B5EF4-FFF2-40B4-BE49-F238E27FC236}">
                <a16:creationId xmlns:a16="http://schemas.microsoft.com/office/drawing/2014/main" id="{586A6491-48D8-00EB-6031-BAC4B82F8C12}"/>
              </a:ext>
            </a:extLst>
          </p:cNvPr>
          <p:cNvSpPr>
            <a:spLocks noGrp="1"/>
          </p:cNvSpPr>
          <p:nvPr>
            <p:ph type="sldNum" sz="quarter" idx="5"/>
          </p:nvPr>
        </p:nvSpPr>
        <p:spPr/>
        <p:txBody>
          <a:bodyPr/>
          <a:lstStyle/>
          <a:p>
            <a:fld id="{9B2CDEF6-AD51-4615-B8D5-A3DBE85AE676}" type="slidenum">
              <a:rPr lang="en-US" smtClean="0"/>
              <a:t>32</a:t>
            </a:fld>
            <a:endParaRPr lang="en-US"/>
          </a:p>
        </p:txBody>
      </p:sp>
    </p:spTree>
    <p:extLst>
      <p:ext uri="{BB962C8B-B14F-4D97-AF65-F5344CB8AC3E}">
        <p14:creationId xmlns:p14="http://schemas.microsoft.com/office/powerpoint/2010/main" val="4222089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48EA0-76F5-0BD9-62A8-23C6D263EE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50E5CE-2558-1D87-B265-CC1D5DFE11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81DB81-254B-8742-E2C7-9A32DEEA23D5}"/>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58997AD9-40CD-AAEA-F0BA-F6DBE5EDDB4A}"/>
              </a:ext>
            </a:extLst>
          </p:cNvPr>
          <p:cNvSpPr>
            <a:spLocks noGrp="1"/>
          </p:cNvSpPr>
          <p:nvPr>
            <p:ph type="sldNum" sz="quarter" idx="5"/>
          </p:nvPr>
        </p:nvSpPr>
        <p:spPr/>
        <p:txBody>
          <a:bodyPr/>
          <a:lstStyle/>
          <a:p>
            <a:fld id="{9B2CDEF6-AD51-4615-B8D5-A3DBE85AE676}" type="slidenum">
              <a:rPr lang="en-US" smtClean="0"/>
              <a:t>33</a:t>
            </a:fld>
            <a:endParaRPr lang="en-US"/>
          </a:p>
        </p:txBody>
      </p:sp>
    </p:spTree>
    <p:extLst>
      <p:ext uri="{BB962C8B-B14F-4D97-AF65-F5344CB8AC3E}">
        <p14:creationId xmlns:p14="http://schemas.microsoft.com/office/powerpoint/2010/main" val="4025081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0AE04-BB00-A235-79A0-48FCB7EE11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4AF04A-B6B2-A0F7-6420-62353BAE6C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E5D0DB-6926-E2B5-FC47-35A180C62775}"/>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FFB3B4D4-89C6-742F-7713-B67277B36D37}"/>
              </a:ext>
            </a:extLst>
          </p:cNvPr>
          <p:cNvSpPr>
            <a:spLocks noGrp="1"/>
          </p:cNvSpPr>
          <p:nvPr>
            <p:ph type="sldNum" sz="quarter" idx="5"/>
          </p:nvPr>
        </p:nvSpPr>
        <p:spPr/>
        <p:txBody>
          <a:bodyPr/>
          <a:lstStyle/>
          <a:p>
            <a:fld id="{9B2CDEF6-AD51-4615-B8D5-A3DBE85AE676}" type="slidenum">
              <a:rPr lang="en-US" smtClean="0"/>
              <a:t>34</a:t>
            </a:fld>
            <a:endParaRPr lang="en-US"/>
          </a:p>
        </p:txBody>
      </p:sp>
    </p:spTree>
    <p:extLst>
      <p:ext uri="{BB962C8B-B14F-4D97-AF65-F5344CB8AC3E}">
        <p14:creationId xmlns:p14="http://schemas.microsoft.com/office/powerpoint/2010/main" val="11959415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9B2CDEF6-AD51-4615-B8D5-A3DBE85AE676}" type="slidenum">
              <a:rPr lang="en-US" smtClean="0"/>
              <a:t>35</a:t>
            </a:fld>
            <a:endParaRPr lang="en-US"/>
          </a:p>
        </p:txBody>
      </p:sp>
    </p:spTree>
    <p:extLst>
      <p:ext uri="{BB962C8B-B14F-4D97-AF65-F5344CB8AC3E}">
        <p14:creationId xmlns:p14="http://schemas.microsoft.com/office/powerpoint/2010/main" val="6910744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9C725-6491-B1AE-EF8C-DF653A9079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6BA909-FF49-D45A-EA48-97305A7AC4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2B085E-2E2E-D14C-4C72-9D2024AFF426}"/>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B606F11A-E3E5-BB82-AE0E-E4EC8A4E6E83}"/>
              </a:ext>
            </a:extLst>
          </p:cNvPr>
          <p:cNvSpPr>
            <a:spLocks noGrp="1"/>
          </p:cNvSpPr>
          <p:nvPr>
            <p:ph type="sldNum" sz="quarter" idx="5"/>
          </p:nvPr>
        </p:nvSpPr>
        <p:spPr/>
        <p:txBody>
          <a:bodyPr/>
          <a:lstStyle/>
          <a:p>
            <a:fld id="{9B2CDEF6-AD51-4615-B8D5-A3DBE85AE676}" type="slidenum">
              <a:rPr lang="en-US" smtClean="0"/>
              <a:t>36</a:t>
            </a:fld>
            <a:endParaRPr lang="en-US"/>
          </a:p>
        </p:txBody>
      </p:sp>
    </p:spTree>
    <p:extLst>
      <p:ext uri="{BB962C8B-B14F-4D97-AF65-F5344CB8AC3E}">
        <p14:creationId xmlns:p14="http://schemas.microsoft.com/office/powerpoint/2010/main" val="30499764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2AD1237A-A444-A895-F768-46BE8BDDF402}"/>
            </a:ext>
          </a:extLst>
        </p:cNvPr>
        <p:cNvGrpSpPr/>
        <p:nvPr/>
      </p:nvGrpSpPr>
      <p:grpSpPr>
        <a:xfrm>
          <a:off x="0" y="0"/>
          <a:ext cx="0" cy="0"/>
          <a:chOff x="0" y="0"/>
          <a:chExt cx="0" cy="0"/>
        </a:xfrm>
      </p:grpSpPr>
      <p:sp>
        <p:nvSpPr>
          <p:cNvPr id="622" name="Google Shape;622;p3:notes">
            <a:extLst>
              <a:ext uri="{FF2B5EF4-FFF2-40B4-BE49-F238E27FC236}">
                <a16:creationId xmlns:a16="http://schemas.microsoft.com/office/drawing/2014/main" id="{8B127E4B-AF8B-B5A4-7068-9833B3E82D17}"/>
              </a:ext>
            </a:extLst>
          </p:cNvPr>
          <p:cNvSpPr txBox="1">
            <a:spLocks noGrp="1"/>
          </p:cNvSpPr>
          <p:nvPr>
            <p:ph type="body" idx="1"/>
          </p:nvPr>
        </p:nvSpPr>
        <p:spPr>
          <a:xfrm>
            <a:off x="701041" y="4473892"/>
            <a:ext cx="5608320" cy="3660458"/>
          </a:xfrm>
          <a:prstGeom prst="rect">
            <a:avLst/>
          </a:prstGeom>
        </p:spPr>
        <p:txBody>
          <a:bodyPr spcFirstLastPara="1" wrap="square" lIns="92431" tIns="46203" rIns="92431" bIns="46203" anchor="t" anchorCtr="0">
            <a:noAutofit/>
          </a:bodyPr>
          <a:lstStyle/>
          <a:p>
            <a:r>
              <a:rPr lang="en-US" b="1">
                <a:ea typeface="Calibri"/>
                <a:cs typeface="Calibri"/>
              </a:rPr>
              <a:t>Grant opportunities to help fund evacuation equipment: </a:t>
            </a:r>
          </a:p>
          <a:p>
            <a:endParaRPr lang="en-US" b="1">
              <a:ea typeface="Calibri"/>
              <a:cs typeface="Calibri"/>
            </a:endParaRPr>
          </a:p>
          <a:p>
            <a:r>
              <a:rPr lang="en-US">
                <a:hlinkClick r:id="rId3"/>
              </a:rPr>
              <a:t>https://oregoncf.org/grants-and-scholarships/grants/community-grant-program</a:t>
            </a:r>
          </a:p>
          <a:p>
            <a:endParaRPr lang="en-US"/>
          </a:p>
          <a:p>
            <a:r>
              <a:rPr lang="en-US"/>
              <a:t>Request an invite for a specific project: </a:t>
            </a:r>
            <a:r>
              <a:rPr lang="en-US">
                <a:hlinkClick r:id="rId4"/>
              </a:rPr>
              <a:t>https://www.statefarm.com/about-us/corporate-responsibility/community-grants</a:t>
            </a:r>
          </a:p>
          <a:p>
            <a:endParaRPr lang="en-US"/>
          </a:p>
          <a:p>
            <a:endParaRPr lang="en-US"/>
          </a:p>
        </p:txBody>
      </p:sp>
      <p:sp>
        <p:nvSpPr>
          <p:cNvPr id="623" name="Google Shape;623;p3:notes">
            <a:extLst>
              <a:ext uri="{FF2B5EF4-FFF2-40B4-BE49-F238E27FC236}">
                <a16:creationId xmlns:a16="http://schemas.microsoft.com/office/drawing/2014/main" id="{646DC0DB-E6A3-E8C3-EC6D-11D1EA3C8259}"/>
              </a:ext>
            </a:extLst>
          </p:cNvPr>
          <p:cNvSpPr>
            <a:spLocks noGrp="1" noRot="1" noChangeAspect="1"/>
          </p:cNvSpPr>
          <p:nvPr>
            <p:ph type="sldImg" idx="2"/>
          </p:nvPr>
        </p:nvSpPr>
        <p:spPr>
          <a:xfrm>
            <a:off x="717550" y="1162050"/>
            <a:ext cx="5576888"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60533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D3F00E63-9E42-4100-E65C-81CC4CFF710E}"/>
            </a:ext>
          </a:extLst>
        </p:cNvPr>
        <p:cNvGrpSpPr/>
        <p:nvPr/>
      </p:nvGrpSpPr>
      <p:grpSpPr>
        <a:xfrm>
          <a:off x="0" y="0"/>
          <a:ext cx="0" cy="0"/>
          <a:chOff x="0" y="0"/>
          <a:chExt cx="0" cy="0"/>
        </a:xfrm>
      </p:grpSpPr>
      <p:sp>
        <p:nvSpPr>
          <p:cNvPr id="622" name="Google Shape;622;p3:notes">
            <a:extLst>
              <a:ext uri="{FF2B5EF4-FFF2-40B4-BE49-F238E27FC236}">
                <a16:creationId xmlns:a16="http://schemas.microsoft.com/office/drawing/2014/main" id="{126F5B47-51EE-CD29-E7F2-29C0195E59CE}"/>
              </a:ext>
            </a:extLst>
          </p:cNvPr>
          <p:cNvSpPr txBox="1">
            <a:spLocks noGrp="1"/>
          </p:cNvSpPr>
          <p:nvPr>
            <p:ph type="body" idx="1"/>
          </p:nvPr>
        </p:nvSpPr>
        <p:spPr>
          <a:xfrm>
            <a:off x="701041" y="4473892"/>
            <a:ext cx="5608320" cy="3660458"/>
          </a:xfrm>
          <a:prstGeom prst="rect">
            <a:avLst/>
          </a:prstGeom>
        </p:spPr>
        <p:txBody>
          <a:bodyPr spcFirstLastPara="1" wrap="square" lIns="92431" tIns="46203" rIns="92431" bIns="46203" anchor="t" anchorCtr="0">
            <a:noAutofit/>
          </a:bodyPr>
          <a:lstStyle/>
          <a:p>
            <a:endParaRPr lang="en-US" b="1">
              <a:ea typeface="Calibri"/>
              <a:cs typeface="Calibri"/>
            </a:endParaRPr>
          </a:p>
          <a:p>
            <a:endParaRPr lang="en-US">
              <a:ea typeface="Calibri"/>
              <a:cs typeface="Calibri"/>
            </a:endParaRPr>
          </a:p>
          <a:p>
            <a:endParaRPr lang="en-US">
              <a:ea typeface="Calibri"/>
              <a:cs typeface="Calibri"/>
            </a:endParaRPr>
          </a:p>
        </p:txBody>
      </p:sp>
      <p:sp>
        <p:nvSpPr>
          <p:cNvPr id="623" name="Google Shape;623;p3:notes">
            <a:extLst>
              <a:ext uri="{FF2B5EF4-FFF2-40B4-BE49-F238E27FC236}">
                <a16:creationId xmlns:a16="http://schemas.microsoft.com/office/drawing/2014/main" id="{FA5F87EE-F6F3-EA62-8971-C3D6E972DB7E}"/>
              </a:ext>
            </a:extLst>
          </p:cNvPr>
          <p:cNvSpPr>
            <a:spLocks noGrp="1" noRot="1" noChangeAspect="1"/>
          </p:cNvSpPr>
          <p:nvPr>
            <p:ph type="sldImg" idx="2"/>
          </p:nvPr>
        </p:nvSpPr>
        <p:spPr>
          <a:xfrm>
            <a:off x="717550" y="1162050"/>
            <a:ext cx="5576888"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23475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Link to regional coordinator contacts page:</a:t>
            </a:r>
          </a:p>
          <a:p>
            <a:r>
              <a:rPr lang="en-US">
                <a:hlinkClick r:id="rId3"/>
              </a:rPr>
              <a:t>https://www.oregon.gov/ode/schools-and-districts/grants/Pages/School-Safety-and-Emergency-Management-Contacts.aspx</a:t>
            </a:r>
            <a:endParaRPr lang="en-US"/>
          </a:p>
        </p:txBody>
      </p:sp>
      <p:sp>
        <p:nvSpPr>
          <p:cNvPr id="4" name="Slide Number Placeholder 3"/>
          <p:cNvSpPr>
            <a:spLocks noGrp="1"/>
          </p:cNvSpPr>
          <p:nvPr>
            <p:ph type="sldNum" sz="quarter" idx="5"/>
          </p:nvPr>
        </p:nvSpPr>
        <p:spPr/>
        <p:txBody>
          <a:bodyPr/>
          <a:lstStyle/>
          <a:p>
            <a:fld id="{9B2CDEF6-AD51-4615-B8D5-A3DBE85AE676}" type="slidenum">
              <a:rPr lang="en-US" smtClean="0"/>
              <a:t>39</a:t>
            </a:fld>
            <a:endParaRPr lang="en-US"/>
          </a:p>
        </p:txBody>
      </p:sp>
    </p:spTree>
    <p:extLst>
      <p:ext uri="{BB962C8B-B14F-4D97-AF65-F5344CB8AC3E}">
        <p14:creationId xmlns:p14="http://schemas.microsoft.com/office/powerpoint/2010/main" val="41433830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Link to SSEM Home Page:</a:t>
            </a:r>
          </a:p>
          <a:p>
            <a:r>
              <a:rPr lang="en-US">
                <a:hlinkClick r:id="rId3"/>
              </a:rPr>
              <a:t>https://www.oregon.gov/ode/schools-and-districts/grants/Pages/School-Safety-and-Emergency-Management-Contacts.aspx</a:t>
            </a:r>
            <a:endParaRPr lang="en-US"/>
          </a:p>
        </p:txBody>
      </p:sp>
      <p:sp>
        <p:nvSpPr>
          <p:cNvPr id="4" name="Slide Number Placeholder 3"/>
          <p:cNvSpPr>
            <a:spLocks noGrp="1"/>
          </p:cNvSpPr>
          <p:nvPr>
            <p:ph type="sldNum" sz="quarter" idx="5"/>
          </p:nvPr>
        </p:nvSpPr>
        <p:spPr/>
        <p:txBody>
          <a:bodyPr/>
          <a:lstStyle/>
          <a:p>
            <a:pPr defTabSz="931774">
              <a:defRPr/>
            </a:pPr>
            <a:fld id="{460922E5-A29A-4954-B1FE-C03D1FCFAB35}" type="slidenum">
              <a:rPr lang="en-US">
                <a:solidFill>
                  <a:prstClr val="black"/>
                </a:solidFill>
                <a:latin typeface="Calibri" panose="020F0502020204030204"/>
              </a:rPr>
              <a:pPr defTabSz="931774">
                <a:defRPr/>
              </a:pPr>
              <a:t>40</a:t>
            </a:fld>
            <a:endParaRPr lang="en-US">
              <a:solidFill>
                <a:prstClr val="black"/>
              </a:solidFill>
              <a:latin typeface="Calibri" panose="020F0502020204030204"/>
            </a:endParaRPr>
          </a:p>
        </p:txBody>
      </p:sp>
    </p:spTree>
    <p:extLst>
      <p:ext uri="{BB962C8B-B14F-4D97-AF65-F5344CB8AC3E}">
        <p14:creationId xmlns:p14="http://schemas.microsoft.com/office/powerpoint/2010/main" val="2736292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0922E5-A29A-4954-B1FE-C03D1FCFAB35}" type="slidenum">
              <a:rPr lang="en-US" smtClean="0"/>
              <a:t>5</a:t>
            </a:fld>
            <a:endParaRPr lang="en-US"/>
          </a:p>
        </p:txBody>
      </p:sp>
    </p:spTree>
    <p:extLst>
      <p:ext uri="{BB962C8B-B14F-4D97-AF65-F5344CB8AC3E}">
        <p14:creationId xmlns:p14="http://schemas.microsoft.com/office/powerpoint/2010/main" val="36958826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44D65-1516-69E0-D792-2737BCBEC6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12E259-0411-8D71-9109-66E666913F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E603A2-945B-6FCC-C9A4-C45C65CDC9A6}"/>
              </a:ext>
            </a:extLst>
          </p:cNvPr>
          <p:cNvSpPr>
            <a:spLocks noGrp="1"/>
          </p:cNvSpPr>
          <p:nvPr>
            <p:ph type="body" idx="1"/>
          </p:nvPr>
        </p:nvSpPr>
        <p:spPr/>
        <p:txBody>
          <a:bodyPr/>
          <a:lstStyle/>
          <a:p>
            <a:r>
              <a:rPr lang="en-US"/>
              <a:t>Link to survey:</a:t>
            </a:r>
          </a:p>
          <a:p>
            <a:r>
              <a:rPr lang="en-US">
                <a:hlinkClick r:id="rId3"/>
              </a:rPr>
              <a:t>https://forms.office.com/Pages/DesignPageV2.aspx?prevorigin=shell&amp;origin=NeoPortalPage&amp;subpage=design&amp;id=GBT1tGmyokmTWvpUv1hPyLuHyNzd0jpOjxhLrp29NVtUNU84TEgwQlVRT1FVTzZWNDBSNzlKNERKTyQlQCN0PWcu&amp;topview=Preview</a:t>
            </a:r>
            <a:endParaRPr lang="en-US"/>
          </a:p>
        </p:txBody>
      </p:sp>
      <p:sp>
        <p:nvSpPr>
          <p:cNvPr id="4" name="Slide Number Placeholder 3">
            <a:extLst>
              <a:ext uri="{FF2B5EF4-FFF2-40B4-BE49-F238E27FC236}">
                <a16:creationId xmlns:a16="http://schemas.microsoft.com/office/drawing/2014/main" id="{D84BB4EB-5D97-6582-5750-9B56E57385F9}"/>
              </a:ext>
            </a:extLst>
          </p:cNvPr>
          <p:cNvSpPr>
            <a:spLocks noGrp="1"/>
          </p:cNvSpPr>
          <p:nvPr>
            <p:ph type="sldNum" sz="quarter" idx="10"/>
          </p:nvPr>
        </p:nvSpPr>
        <p:spPr/>
        <p:txBody>
          <a:bodyPr/>
          <a:lstStyle/>
          <a:p>
            <a:fld id="{460922E5-A29A-4954-B1FE-C03D1FCFAB35}" type="slidenum">
              <a:rPr lang="en-US" smtClean="0"/>
              <a:t>41</a:t>
            </a:fld>
            <a:endParaRPr lang="en-US"/>
          </a:p>
        </p:txBody>
      </p:sp>
    </p:spTree>
    <p:extLst>
      <p:ext uri="{BB962C8B-B14F-4D97-AF65-F5344CB8AC3E}">
        <p14:creationId xmlns:p14="http://schemas.microsoft.com/office/powerpoint/2010/main" val="3539470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CBAC1-AD18-C632-603D-561E1EB5E3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2083FD-14DD-308E-C3B7-8E7FE965C2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B200CC-2094-3314-5878-A2011790D2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80F8A53-965A-B897-B12B-B9B8DB958B2A}"/>
              </a:ext>
            </a:extLst>
          </p:cNvPr>
          <p:cNvSpPr>
            <a:spLocks noGrp="1"/>
          </p:cNvSpPr>
          <p:nvPr>
            <p:ph type="sldNum" sz="quarter" idx="10"/>
          </p:nvPr>
        </p:nvSpPr>
        <p:spPr/>
        <p:txBody>
          <a:bodyPr/>
          <a:lstStyle/>
          <a:p>
            <a:fld id="{460922E5-A29A-4954-B1FE-C03D1FCFAB35}" type="slidenum">
              <a:rPr lang="en-US" smtClean="0"/>
              <a:t>6</a:t>
            </a:fld>
            <a:endParaRPr lang="en-US"/>
          </a:p>
        </p:txBody>
      </p:sp>
    </p:spTree>
    <p:extLst>
      <p:ext uri="{BB962C8B-B14F-4D97-AF65-F5344CB8AC3E}">
        <p14:creationId xmlns:p14="http://schemas.microsoft.com/office/powerpoint/2010/main" val="2032790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0922E5-A29A-4954-B1FE-C03D1FCFAB35}" type="slidenum">
              <a:rPr lang="en-US" smtClean="0"/>
              <a:t>7</a:t>
            </a:fld>
            <a:endParaRPr lang="en-US"/>
          </a:p>
        </p:txBody>
      </p:sp>
    </p:spTree>
    <p:extLst>
      <p:ext uri="{BB962C8B-B14F-4D97-AF65-F5344CB8AC3E}">
        <p14:creationId xmlns:p14="http://schemas.microsoft.com/office/powerpoint/2010/main" val="4092615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C2D3F-53E2-3D47-629B-AD19E46756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E94C83-A622-D6E5-7483-676B3A85BF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433D50-32CB-8DFB-7B82-BD63D30372A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D9DFB0-8542-14F5-682B-159F61BCBE50}"/>
              </a:ext>
            </a:extLst>
          </p:cNvPr>
          <p:cNvSpPr>
            <a:spLocks noGrp="1"/>
          </p:cNvSpPr>
          <p:nvPr>
            <p:ph type="sldNum" sz="quarter" idx="10"/>
          </p:nvPr>
        </p:nvSpPr>
        <p:spPr/>
        <p:txBody>
          <a:bodyPr/>
          <a:lstStyle/>
          <a:p>
            <a:fld id="{460922E5-A29A-4954-B1FE-C03D1FCFAB35}" type="slidenum">
              <a:rPr lang="en-US" smtClean="0"/>
              <a:t>8</a:t>
            </a:fld>
            <a:endParaRPr lang="en-US"/>
          </a:p>
        </p:txBody>
      </p:sp>
    </p:spTree>
    <p:extLst>
      <p:ext uri="{BB962C8B-B14F-4D97-AF65-F5344CB8AC3E}">
        <p14:creationId xmlns:p14="http://schemas.microsoft.com/office/powerpoint/2010/main" val="1266680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ea typeface="Calibri"/>
              <a:cs typeface="Calibri"/>
            </a:endParaRPr>
          </a:p>
        </p:txBody>
      </p:sp>
      <p:sp>
        <p:nvSpPr>
          <p:cNvPr id="4" name="Slide Number Placeholder 3"/>
          <p:cNvSpPr>
            <a:spLocks noGrp="1"/>
          </p:cNvSpPr>
          <p:nvPr>
            <p:ph type="sldNum" sz="quarter" idx="5"/>
          </p:nvPr>
        </p:nvSpPr>
        <p:spPr/>
        <p:txBody>
          <a:bodyPr/>
          <a:lstStyle/>
          <a:p>
            <a:fld id="{460922E5-A29A-4954-B1FE-C03D1FCFAB35}" type="slidenum">
              <a:rPr lang="en-US" smtClean="0"/>
              <a:t>9</a:t>
            </a:fld>
            <a:endParaRPr lang="en-US"/>
          </a:p>
        </p:txBody>
      </p:sp>
    </p:spTree>
    <p:extLst>
      <p:ext uri="{BB962C8B-B14F-4D97-AF65-F5344CB8AC3E}">
        <p14:creationId xmlns:p14="http://schemas.microsoft.com/office/powerpoint/2010/main" val="1891868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Components that the SSEM program coordinators will look for</a:t>
            </a:r>
            <a:r>
              <a:rPr lang="en-US" u="sng"/>
              <a:t> when engaging</a:t>
            </a:r>
            <a:r>
              <a:rPr lang="en-US" u="sng" baseline="0"/>
              <a:t> </a:t>
            </a:r>
            <a:r>
              <a:rPr lang="en-US" baseline="0"/>
              <a:t>districts in Oregon. Guidance documents align with these assessed areas and explain the expectations of each. </a:t>
            </a:r>
          </a:p>
          <a:p>
            <a:endParaRPr lang="en-US">
              <a:ea typeface="Calibri"/>
              <a:cs typeface="Calibri"/>
            </a:endParaRPr>
          </a:p>
          <a:p>
            <a:r>
              <a:rPr lang="en-US" b="1">
                <a:ea typeface="Calibri"/>
                <a:cs typeface="Calibri"/>
              </a:rPr>
              <a:t>Community Collab-</a:t>
            </a:r>
            <a:r>
              <a:rPr lang="en-US">
                <a:ea typeface="Calibri"/>
                <a:cs typeface="Calibri"/>
              </a:rPr>
              <a:t> Do they have MOU/MOA's in place? Do they know who there EM partners are in the community? Does the Fire Dept. Come to drills and give feedback?</a:t>
            </a:r>
          </a:p>
          <a:p>
            <a:r>
              <a:rPr lang="en-US" b="1">
                <a:ea typeface="Calibri"/>
                <a:cs typeface="Calibri"/>
              </a:rPr>
              <a:t>Access &amp; Func. Needs</a:t>
            </a:r>
            <a:r>
              <a:rPr lang="en-US">
                <a:ea typeface="Calibri"/>
                <a:cs typeface="Calibri"/>
              </a:rPr>
              <a:t>- Are the special ed. Classrooms on the 2nd floor with only elevator access to exit? Do they have paper copies(or access to) medical records for students during a power outage? Do they have flashing lights on their alarms to include students who are deaf?</a:t>
            </a:r>
          </a:p>
          <a:p>
            <a:r>
              <a:rPr lang="en-US" b="1">
                <a:ea typeface="Calibri"/>
                <a:cs typeface="Calibri"/>
              </a:rPr>
              <a:t>ICS </a:t>
            </a:r>
            <a:r>
              <a:rPr lang="en-US">
                <a:ea typeface="Calibri"/>
                <a:cs typeface="Calibri"/>
              </a:rPr>
              <a:t>– Do they use an ICS Structure during an emergency? Do they know what it is? Is there span of control, really in control?</a:t>
            </a:r>
          </a:p>
          <a:p>
            <a:r>
              <a:rPr lang="en-US" b="1">
                <a:ea typeface="Calibri"/>
                <a:cs typeface="Calibri"/>
              </a:rPr>
              <a:t>Threat &amp; Hazard Assessments </a:t>
            </a:r>
            <a:r>
              <a:rPr lang="en-US">
                <a:ea typeface="Calibri"/>
                <a:cs typeface="Calibri"/>
              </a:rPr>
              <a:t>– Site safety assessments: Are there staff members trained in CPR/AED? Are all of there fire alarms still working? How do schools signal people on the outside, NOT to come in? Does the front office have a line of site to the parking lot?</a:t>
            </a:r>
          </a:p>
          <a:p>
            <a:r>
              <a:rPr lang="en-US" b="1">
                <a:ea typeface="Calibri"/>
                <a:cs typeface="Calibri"/>
              </a:rPr>
              <a:t>Functional Annexes – </a:t>
            </a:r>
            <a:r>
              <a:rPr lang="en-US">
                <a:ea typeface="Calibri"/>
                <a:cs typeface="Calibri"/>
              </a:rPr>
              <a:t>Do they use the Standard Response Protocol? If not, do they understand the benefits of using it? What areas may they be forgetting to think about?</a:t>
            </a:r>
          </a:p>
          <a:p>
            <a:r>
              <a:rPr lang="en-US" b="1">
                <a:ea typeface="Calibri"/>
                <a:cs typeface="Calibri"/>
              </a:rPr>
              <a:t>Threat &amp; Hazard Specific – </a:t>
            </a:r>
            <a:r>
              <a:rPr lang="en-US">
                <a:ea typeface="Calibri"/>
                <a:cs typeface="Calibri"/>
              </a:rPr>
              <a:t>Are all regional specific threat/hazards being taken into account? Do they drill/train on them?</a:t>
            </a:r>
          </a:p>
        </p:txBody>
      </p:sp>
      <p:sp>
        <p:nvSpPr>
          <p:cNvPr id="4" name="Slide Number Placeholder 3"/>
          <p:cNvSpPr>
            <a:spLocks noGrp="1"/>
          </p:cNvSpPr>
          <p:nvPr>
            <p:ph type="sldNum" sz="quarter" idx="10"/>
          </p:nvPr>
        </p:nvSpPr>
        <p:spPr/>
        <p:txBody>
          <a:bodyPr/>
          <a:lstStyle/>
          <a:p>
            <a:pPr defTabSz="924458">
              <a:defRPr/>
            </a:pPr>
            <a:fld id="{460922E5-A29A-4954-B1FE-C03D1FCFAB35}" type="slidenum">
              <a:rPr lang="en-US">
                <a:solidFill>
                  <a:prstClr val="black"/>
                </a:solidFill>
                <a:latin typeface="Calibri" panose="020F0502020204030204"/>
              </a:rPr>
              <a:pPr defTabSz="924458">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21157669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6/1/2026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57169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6/1/2026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20094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6/1/2026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1068493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6/1/2026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250572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6/1/2026</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359283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6/1/2026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946846287"/>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6/1/2026</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2524423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6/1/2026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379463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6/1/2026</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146533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6/1/2026</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17804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6/1/2026</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627797206"/>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6/1/2026</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5427118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6/1/2026</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702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6/1/2026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7074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6/1/2026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99268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6/1/2026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9276459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6/1/2026</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4185529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6/1/2026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244864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6/1/2026</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84063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6/1/2026</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946747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6/1/2026</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982752845"/>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6/1/2026</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3913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2" name="Title Placeholder 1"/>
          <p:cNvSpPr>
            <a:spLocks noGrp="1"/>
          </p:cNvSpPr>
          <p:nvPr>
            <p:ph type="title"/>
          </p:nvPr>
        </p:nvSpPr>
        <p:spPr>
          <a:xfrm>
            <a:off x="717176" y="457200"/>
            <a:ext cx="9104108"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endParaRPr lang="en-US"/>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563F8F0A-BF6E-4D9C-AD55-2498D0C6878B}" type="datetimeFigureOut">
              <a:rPr lang="en-US" smtClean="0"/>
              <a:t>6/1/2026</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8BB36B49-84E6-448B-9038-CA3D36FF221E}" type="slidenum">
              <a:rPr lang="en-US" smtClean="0"/>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pic>
        <p:nvPicPr>
          <p:cNvPr id="11" name="Picture 10" descr="A map with icons and symbols&#10;&#10;Description automatically generated">
            <a:extLst>
              <a:ext uri="{FF2B5EF4-FFF2-40B4-BE49-F238E27FC236}">
                <a16:creationId xmlns:a16="http://schemas.microsoft.com/office/drawing/2014/main" id="{E84F1F2D-E026-07FE-EC81-B5196226DC51}"/>
              </a:ext>
            </a:extLst>
          </p:cNvPr>
          <p:cNvPicPr>
            <a:picLocks noChangeAspect="1"/>
          </p:cNvPicPr>
          <p:nvPr/>
        </p:nvPicPr>
        <p:blipFill>
          <a:blip r:embed="rId1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32272" y="214219"/>
            <a:ext cx="1645920" cy="1645920"/>
          </a:xfrm>
          <a:prstGeom prst="rect">
            <a:avLst/>
          </a:prstGeom>
        </p:spPr>
      </p:pic>
    </p:spTree>
    <p:extLst>
      <p:ext uri="{BB962C8B-B14F-4D97-AF65-F5344CB8AC3E}">
        <p14:creationId xmlns:p14="http://schemas.microsoft.com/office/powerpoint/2010/main" val="3174264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9104108"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6/1/2026</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pic>
        <p:nvPicPr>
          <p:cNvPr id="7" name="Picture 6" descr="A map with icons and symbols&#10;&#10;Description automatically generated">
            <a:extLst>
              <a:ext uri="{FF2B5EF4-FFF2-40B4-BE49-F238E27FC236}">
                <a16:creationId xmlns:a16="http://schemas.microsoft.com/office/drawing/2014/main" id="{1943B926-10F3-4620-354C-E04BC2F09E63}"/>
              </a:ext>
            </a:extLst>
          </p:cNvPr>
          <p:cNvPicPr>
            <a:picLocks noChangeAspect="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32272" y="214219"/>
            <a:ext cx="1645920" cy="1645920"/>
          </a:xfrm>
          <a:prstGeom prst="rect">
            <a:avLst/>
          </a:prstGeom>
        </p:spPr>
      </p:pic>
    </p:spTree>
    <p:extLst>
      <p:ext uri="{BB962C8B-B14F-4D97-AF65-F5344CB8AC3E}">
        <p14:creationId xmlns:p14="http://schemas.microsoft.com/office/powerpoint/2010/main" val="34442255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6.png"/><Relationship Id="rId10" Type="http://schemas.microsoft.com/office/2007/relationships/hdphoto" Target="../media/hdphoto1.wdp"/><Relationship Id="rId4" Type="http://schemas.openxmlformats.org/officeDocument/2006/relationships/image" Target="../media/image15.jpe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https://www.oregon.gov/ode/schools-and-districts/grants/Documents/Office%20of%20School%20Facilities/SSEM/Training/PEAP_Template(2024).docx"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hyperlink" Target="https://www.campbellpropertymanagement.com/blo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https://www.oregon.gov/ode/schools-and-districts/grants/Documents/Office%20of%20School%20Facilities/SSEM/Training/PEAP_Template(2024).docx" TargetMode="External"/><Relationship Id="rId7" Type="http://schemas.openxmlformats.org/officeDocument/2006/relationships/image" Target="../media/image30.sv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hyperlink" Target="https://www.oregon.gov/ode/schools-and-districts/grants/Documents/Office%20of%20School%20Facilities/SSEM/Guidance/Emergency%20Plans%20and%20Drills-Access%20and%20Functional%20Needs.pdf" TargetMode="Externa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32.sv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hyperlink" Target="https://iloveuguys.org/" TargetMode="External"/><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29.xml"/><Relationship Id="rId1" Type="http://schemas.openxmlformats.org/officeDocument/2006/relationships/slideLayout" Target="../slideLayouts/slideLayout16.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8" Type="http://schemas.openxmlformats.org/officeDocument/2006/relationships/hyperlink" Target="https://www.youtube.com/watch?v=FXG5aS4J7T8" TargetMode="External"/><Relationship Id="rId3" Type="http://schemas.openxmlformats.org/officeDocument/2006/relationships/hyperlink" Target="https://www.youtube.com/watch?v=e4hpydI_4Lc&amp;list=PL9bvlHtbCBV6UM9z6oGictbtPYhAFpsET&amp;index=3" TargetMode="External"/><Relationship Id="rId7" Type="http://schemas.openxmlformats.org/officeDocument/2006/relationships/hyperlink" Target="https://www.ohsu.edu/occyshn/hero-kids-registry" TargetMode="External"/><Relationship Id="rId2" Type="http://schemas.openxmlformats.org/officeDocument/2006/relationships/notesSlide" Target="../notesSlides/notesSlide36.xml"/><Relationship Id="rId1" Type="http://schemas.openxmlformats.org/officeDocument/2006/relationships/slideLayout" Target="../slideLayouts/slideLayout16.xml"/><Relationship Id="rId6" Type="http://schemas.openxmlformats.org/officeDocument/2006/relationships/hyperlink" Target="https://iloveuguys.org/The-Standard-Response-Protocol.html" TargetMode="External"/><Relationship Id="rId5" Type="http://schemas.openxmlformats.org/officeDocument/2006/relationships/hyperlink" Target="https://www.oregon.gov/ode/schools-and-districts/grants/Documents/Office%20of%20School%20Facilities/SSEM/Training/PEAP_Template.docx" TargetMode="External"/><Relationship Id="rId4" Type="http://schemas.openxmlformats.org/officeDocument/2006/relationships/hyperlink" Target="https://www.oregon.gov/ode/schools-and-districts/grants/Documents/Office%20of%20School%20Facilities/SSEM/Guidance/Emergency%20Plans%20and%20Drills-Access%20and%20Functional%20Needs.pdf&#8203;%20%20&#8203;" TargetMode="External"/><Relationship Id="rId9" Type="http://schemas.openxmlformats.org/officeDocument/2006/relationships/hyperlink" Target="https://www.ada.gov/law-and-regs/"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19.xml"/><Relationship Id="rId6" Type="http://schemas.openxmlformats.org/officeDocument/2006/relationships/image" Target="../media/image56.png"/><Relationship Id="rId5" Type="http://schemas.openxmlformats.org/officeDocument/2006/relationships/hyperlink" Target="https://www.oregon.gov/ode/schools-and-districts/grants/Pages/School-Safety-and-Emergency-Management-Contacts.aspx" TargetMode="Externa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www.oregon.gov/ode/schools-and-districts/grants/Pages/School-Safety-and-Emergency-Management-Contacts.aspx" TargetMode="External"/><Relationship Id="rId2" Type="http://schemas.openxmlformats.org/officeDocument/2006/relationships/notesSlide" Target="../notesSlides/notesSlide39.xml"/><Relationship Id="rId1" Type="http://schemas.openxmlformats.org/officeDocument/2006/relationships/slideLayout" Target="../slideLayouts/slideLayout16.xml"/><Relationship Id="rId6" Type="http://schemas.openxmlformats.org/officeDocument/2006/relationships/image" Target="../media/image58.png"/><Relationship Id="rId5" Type="http://schemas.microsoft.com/office/2007/relationships/hdphoto" Target="../media/hdphoto2.wdp"/><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hyperlink" Target="https://forms.office.com/Pages/DesignPageV2.aspx?prevorigin=shell&amp;origin=NeoPortalPage&amp;subpage=design&amp;id=GBT1tGmyokmTWvpUv1hPyLuHyNzd0jpOjxhLrp29NVtUNU84TEgwQlVRT1FVTzZWNDBSNzlKNERKTyQlQCN0PWcu&amp;topview=Preview" TargetMode="External"/><Relationship Id="rId2" Type="http://schemas.openxmlformats.org/officeDocument/2006/relationships/notesSlide" Target="../notesSlides/notesSlide40.xml"/><Relationship Id="rId1" Type="http://schemas.openxmlformats.org/officeDocument/2006/relationships/slideLayout" Target="../slideLayouts/slideLayout17.xml"/><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615" y="2422783"/>
            <a:ext cx="10919207" cy="1008188"/>
          </a:xfrm>
        </p:spPr>
        <p:txBody>
          <a:bodyPr>
            <a:noAutofit/>
          </a:bodyPr>
          <a:lstStyle/>
          <a:p>
            <a:r>
              <a:rPr lang="en-US" sz="4400" b="1"/>
              <a:t>Access and Functional Needs Planning</a:t>
            </a:r>
            <a:endParaRPr lang="en-US"/>
          </a:p>
        </p:txBody>
      </p:sp>
      <p:sp>
        <p:nvSpPr>
          <p:cNvPr id="6" name="Subtitle 2"/>
          <p:cNvSpPr>
            <a:spLocks noGrp="1"/>
          </p:cNvSpPr>
          <p:nvPr>
            <p:ph type="subTitle" idx="1"/>
          </p:nvPr>
        </p:nvSpPr>
        <p:spPr>
          <a:xfrm>
            <a:off x="1524000" y="3877809"/>
            <a:ext cx="9144000" cy="1655762"/>
          </a:xfrm>
        </p:spPr>
        <p:txBody>
          <a:bodyPr vert="horz" lIns="91440" tIns="45720" rIns="91440" bIns="45720" rtlCol="0" anchor="t">
            <a:noAutofit/>
          </a:bodyPr>
          <a:lstStyle/>
          <a:p>
            <a:r>
              <a:rPr lang="en-US"/>
              <a:t>Ensuring the safety of every student</a:t>
            </a:r>
            <a:endParaRPr lang="en-US">
              <a:ea typeface="Calibri"/>
              <a:cs typeface="Calibri"/>
            </a:endParaRPr>
          </a:p>
          <a:p>
            <a:endParaRPr lang="en-US" i="1">
              <a:ea typeface="Calibri"/>
              <a:cs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46751" y="4341555"/>
            <a:ext cx="3687611" cy="1896403"/>
          </a:xfrm>
          <a:prstGeom prst="rect">
            <a:avLst/>
          </a:prstGeom>
        </p:spPr>
      </p:pic>
      <p:sp>
        <p:nvSpPr>
          <p:cNvPr id="8" name="Subtitle 2"/>
          <p:cNvSpPr txBox="1">
            <a:spLocks/>
          </p:cNvSpPr>
          <p:nvPr/>
        </p:nvSpPr>
        <p:spPr>
          <a:xfrm>
            <a:off x="4123436" y="4706159"/>
            <a:ext cx="4033009" cy="1062444"/>
          </a:xfrm>
          <a:prstGeom prst="rect">
            <a:avLst/>
          </a:prstGeom>
        </p:spPr>
        <p:txBody>
          <a:bodyPr vert="horz" lIns="91440" tIns="45720" rIns="91440" bIns="45720" rtlCol="0" anchor="t">
            <a:noAutofit/>
          </a:bodyPr>
          <a:lstStyle>
            <a:lvl1pPr marL="0" indent="0" algn="ctr" defTabSz="685800" rtl="0" eaLnBrk="1" latinLnBrk="0" hangingPunct="1">
              <a:lnSpc>
                <a:spcPct val="90000"/>
              </a:lnSpc>
              <a:spcBef>
                <a:spcPts val="750"/>
              </a:spcBef>
              <a:buFont typeface="Arial" panose="020B0604020202020204" pitchFamily="34" charset="0"/>
              <a:buNone/>
              <a:defRPr lang="en-US" sz="1800" kern="1200">
                <a:solidFill>
                  <a:schemeClr val="accent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lang="en-US"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lang="en-US"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lang="en-US"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lang="en-US"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Presenter info:</a:t>
            </a:r>
            <a:endParaRPr kumimoji="0" lang="en-US" sz="1600" b="0" i="0" u="none" strike="noStrike" kern="1200" cap="none" spc="0" normalizeH="0" baseline="0" noProof="0">
              <a:ln>
                <a:noFill/>
              </a:ln>
              <a:solidFill>
                <a:srgbClr val="0070C0"/>
              </a:solidFill>
              <a:effectLst/>
              <a:uLnTx/>
              <a:uFillTx/>
              <a:latin typeface="Calibri" panose="020F0502020204030204"/>
              <a:ea typeface="Calibri"/>
              <a:cs typeface="Calibri"/>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006CAD"/>
              </a:solidFill>
              <a:effectLst/>
              <a:uLnTx/>
              <a:uFillTx/>
              <a:latin typeface="Calibri" panose="020F0502020204030204"/>
              <a:ea typeface="Calibri"/>
              <a:cs typeface="Calibri"/>
            </a:endParaRPr>
          </a:p>
        </p:txBody>
      </p:sp>
      <p:sp>
        <p:nvSpPr>
          <p:cNvPr id="3" name="Rectangle 2">
            <a:extLst>
              <a:ext uri="{FF2B5EF4-FFF2-40B4-BE49-F238E27FC236}">
                <a16:creationId xmlns:a16="http://schemas.microsoft.com/office/drawing/2014/main" id="{F14A1ADE-0100-BE4E-4AD8-FF6FE3079B51}"/>
              </a:ext>
            </a:extLst>
          </p:cNvPr>
          <p:cNvSpPr/>
          <p:nvPr/>
        </p:nvSpPr>
        <p:spPr>
          <a:xfrm rot="20168666">
            <a:off x="6003638" y="2967335"/>
            <a:ext cx="184730" cy="923330"/>
          </a:xfrm>
          <a:prstGeom prst="rect">
            <a:avLst/>
          </a:prstGeom>
          <a:noFill/>
        </p:spPr>
        <p:txBody>
          <a:bodyPr wrap="none" lIns="91440" tIns="45720" rIns="91440" bIns="45720" anchor="t">
            <a:spAutoFit/>
          </a:bodyPr>
          <a:lstStyle/>
          <a:p>
            <a:pPr algn="ctr"/>
            <a:endParaRPr lang="en-US" sz="5400" b="1" cap="none" spc="0">
              <a:ln w="22225">
                <a:solidFill>
                  <a:srgbClr val="9F2065"/>
                </a:solidFill>
                <a:prstDash val="solid"/>
              </a:ln>
              <a:solidFill>
                <a:schemeClr val="accent2">
                  <a:lumMod val="40000"/>
                  <a:lumOff val="60000"/>
                </a:schemeClr>
              </a:solidFill>
              <a:effectLst/>
              <a:ea typeface="Calibri"/>
              <a:cs typeface="Calibri"/>
            </a:endParaRPr>
          </a:p>
        </p:txBody>
      </p:sp>
    </p:spTree>
    <p:extLst>
      <p:ext uri="{BB962C8B-B14F-4D97-AF65-F5344CB8AC3E}">
        <p14:creationId xmlns:p14="http://schemas.microsoft.com/office/powerpoint/2010/main" val="3020643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55481630-15AD-FCE2-E30A-3B783F7ED254}"/>
              </a:ext>
            </a:extLst>
          </p:cNvPr>
          <p:cNvSpPr/>
          <p:nvPr/>
        </p:nvSpPr>
        <p:spPr>
          <a:xfrm>
            <a:off x="2430199" y="2355573"/>
            <a:ext cx="1840335" cy="3344021"/>
          </a:xfrm>
          <a:prstGeom prst="roundRect">
            <a:avLst/>
          </a:prstGeom>
          <a:solidFill>
            <a:srgbClr val="76A3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fontScale="90000"/>
          </a:bodyPr>
          <a:lstStyle/>
          <a:p>
            <a:r>
              <a:rPr lang="en-US" b="1">
                <a:ea typeface="Calibri"/>
                <a:cs typeface="Calibri"/>
              </a:rPr>
              <a:t>The Six Pillars of Emergency Preparedness</a:t>
            </a:r>
            <a:endParaRPr lang="en-US">
              <a:solidFill>
                <a:srgbClr val="000000"/>
              </a:solidFill>
              <a:ea typeface="Calibri"/>
              <a:cs typeface="Calibri"/>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pic>
        <p:nvPicPr>
          <p:cNvPr id="5" name="Picture 4" descr="Icon of a handshake."/>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6825" y="4342797"/>
            <a:ext cx="1707697" cy="1024618"/>
          </a:xfrm>
          <a:prstGeom prst="rect">
            <a:avLst/>
          </a:prstGeom>
        </p:spPr>
      </p:pic>
      <p:pic>
        <p:nvPicPr>
          <p:cNvPr id="6" name="Picture 5" descr="Disability icon. "/>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4909" t="11190" r="13535" b="17144"/>
          <a:stretch/>
        </p:blipFill>
        <p:spPr>
          <a:xfrm>
            <a:off x="2683699" y="2465553"/>
            <a:ext cx="1300906" cy="1408535"/>
          </a:xfrm>
          <a:prstGeom prst="rect">
            <a:avLst/>
          </a:prstGeom>
        </p:spPr>
      </p:pic>
      <p:pic>
        <p:nvPicPr>
          <p:cNvPr id="7" name="Picture 6" descr="Icon of binoculars."/>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6339" t="18504" r="12805" b="20543"/>
          <a:stretch/>
        </p:blipFill>
        <p:spPr>
          <a:xfrm>
            <a:off x="6278071" y="2549444"/>
            <a:ext cx="1518557" cy="1306285"/>
          </a:xfrm>
          <a:prstGeom prst="rect">
            <a:avLst/>
          </a:prstGeom>
        </p:spPr>
      </p:pic>
      <p:grpSp>
        <p:nvGrpSpPr>
          <p:cNvPr id="23" name="Group 22" descr="Icon showing a police badge and a fire department badge."/>
          <p:cNvGrpSpPr/>
          <p:nvPr/>
        </p:nvGrpSpPr>
        <p:grpSpPr>
          <a:xfrm>
            <a:off x="4391865" y="4010618"/>
            <a:ext cx="1754730" cy="1688976"/>
            <a:chOff x="4421938" y="4110296"/>
            <a:chExt cx="1754730" cy="1688976"/>
          </a:xfrm>
        </p:grpSpPr>
        <p:pic>
          <p:nvPicPr>
            <p:cNvPr id="11" name="Picture 10"/>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21938" y="4110296"/>
              <a:ext cx="1097280" cy="1097280"/>
            </a:xfrm>
            <a:prstGeom prst="rect">
              <a:avLst/>
            </a:prstGeom>
          </p:spPr>
        </p:pic>
        <p:pic>
          <p:nvPicPr>
            <p:cNvPr id="14" name="Picture 13"/>
            <p:cNvPicPr>
              <a:picLocks noChangeAspect="1"/>
            </p:cNvPicPr>
            <p:nvPr/>
          </p:nvPicPr>
          <p:blipFill>
            <a:blip r:embed="rId7">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805068" y="4427672"/>
              <a:ext cx="1371600" cy="1371600"/>
            </a:xfrm>
            <a:prstGeom prst="rect">
              <a:avLst/>
            </a:prstGeom>
          </p:spPr>
        </p:pic>
      </p:grpSp>
      <p:sp>
        <p:nvSpPr>
          <p:cNvPr id="17" name="TextBox 16"/>
          <p:cNvSpPr txBox="1"/>
          <p:nvPr/>
        </p:nvSpPr>
        <p:spPr>
          <a:xfrm>
            <a:off x="594813" y="2597871"/>
            <a:ext cx="184033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Calibri" panose="020F0502020204030204"/>
                <a:ea typeface="+mn-ea"/>
                <a:cs typeface="+mn-cs"/>
              </a:rPr>
              <a:t>Community Collaboration</a:t>
            </a:r>
          </a:p>
        </p:txBody>
      </p:sp>
      <p:sp>
        <p:nvSpPr>
          <p:cNvPr id="18" name="TextBox 17"/>
          <p:cNvSpPr txBox="1"/>
          <p:nvPr/>
        </p:nvSpPr>
        <p:spPr>
          <a:xfrm>
            <a:off x="2430198" y="4295367"/>
            <a:ext cx="184033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Calibri" panose="020F0502020204030204"/>
                <a:ea typeface="+mn-ea"/>
                <a:cs typeface="+mn-cs"/>
              </a:rPr>
              <a:t>Access and Functional Needs</a:t>
            </a:r>
          </a:p>
        </p:txBody>
      </p:sp>
      <p:sp>
        <p:nvSpPr>
          <p:cNvPr id="19" name="TextBox 18"/>
          <p:cNvSpPr txBox="1"/>
          <p:nvPr/>
        </p:nvSpPr>
        <p:spPr>
          <a:xfrm>
            <a:off x="4284652" y="2498320"/>
            <a:ext cx="180760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Calibri" panose="020F0502020204030204"/>
                <a:ea typeface="+mn-ea"/>
                <a:cs typeface="+mn-cs"/>
              </a:rPr>
              <a:t>Incident Command System</a:t>
            </a:r>
          </a:p>
        </p:txBody>
      </p:sp>
      <p:sp>
        <p:nvSpPr>
          <p:cNvPr id="20" name="TextBox 19"/>
          <p:cNvSpPr txBox="1"/>
          <p:nvPr/>
        </p:nvSpPr>
        <p:spPr>
          <a:xfrm>
            <a:off x="6092259" y="4412630"/>
            <a:ext cx="181540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Calibri" panose="020F0502020204030204"/>
                <a:ea typeface="+mn-ea"/>
                <a:cs typeface="+mn-cs"/>
              </a:rPr>
              <a:t>Assessments for Schools</a:t>
            </a:r>
          </a:p>
        </p:txBody>
      </p:sp>
      <p:sp>
        <p:nvSpPr>
          <p:cNvPr id="21" name="TextBox 20"/>
          <p:cNvSpPr txBox="1"/>
          <p:nvPr/>
        </p:nvSpPr>
        <p:spPr>
          <a:xfrm>
            <a:off x="7899865" y="2460305"/>
            <a:ext cx="1883860" cy="144655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Calibri" panose="020F0502020204030204"/>
                <a:ea typeface="+mn-ea"/>
                <a:cs typeface="+mn-cs"/>
              </a:rPr>
              <a:t>Functional Annexes (Emergency Drills)</a:t>
            </a:r>
          </a:p>
        </p:txBody>
      </p:sp>
      <p:sp>
        <p:nvSpPr>
          <p:cNvPr id="22" name="TextBox 21"/>
          <p:cNvSpPr txBox="1"/>
          <p:nvPr/>
        </p:nvSpPr>
        <p:spPr>
          <a:xfrm>
            <a:off x="9783724" y="4295367"/>
            <a:ext cx="1771452" cy="110799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Calibri" panose="020F0502020204030204"/>
                <a:ea typeface="+mn-ea"/>
                <a:cs typeface="+mn-cs"/>
              </a:rPr>
              <a:t>Incident- Specific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Calibri" panose="020F0502020204030204"/>
                <a:ea typeface="+mn-ea"/>
                <a:cs typeface="+mn-cs"/>
              </a:rPr>
              <a:t>Plans</a:t>
            </a:r>
            <a:endParaRPr kumimoji="0" lang="en-US" sz="2200" b="1" i="0" u="none" strike="noStrike" kern="1200" cap="none" spc="0" normalizeH="0" baseline="0" noProof="0">
              <a:ln>
                <a:noFill/>
              </a:ln>
              <a:solidFill>
                <a:prstClr val="black"/>
              </a:solidFill>
              <a:effectLst/>
              <a:uLnTx/>
              <a:uFillTx/>
              <a:latin typeface="Calibri" panose="020F0502020204030204"/>
              <a:ea typeface="Calibri"/>
              <a:cs typeface="Calibri"/>
            </a:endParaRPr>
          </a:p>
        </p:txBody>
      </p:sp>
      <p:pic>
        <p:nvPicPr>
          <p:cNvPr id="8" name="Picture 7" descr="A black and white logo&#10;&#10;AI-generated content may be incorrect.">
            <a:extLst>
              <a:ext uri="{FF2B5EF4-FFF2-40B4-BE49-F238E27FC236}">
                <a16:creationId xmlns:a16="http://schemas.microsoft.com/office/drawing/2014/main" id="{8608D716-70AD-2ACF-119D-A7C9026E7BFC}"/>
              </a:ext>
            </a:extLst>
          </p:cNvPr>
          <p:cNvPicPr>
            <a:picLocks noChangeAspect="1"/>
          </p:cNvPicPr>
          <p:nvPr/>
        </p:nvPicPr>
        <p:blipFill>
          <a:blip r:embed="rId8"/>
          <a:stretch>
            <a:fillRect/>
          </a:stretch>
        </p:blipFill>
        <p:spPr>
          <a:xfrm>
            <a:off x="9988478" y="2498320"/>
            <a:ext cx="1304925" cy="1333500"/>
          </a:xfrm>
          <a:prstGeom prst="rect">
            <a:avLst/>
          </a:prstGeom>
        </p:spPr>
      </p:pic>
      <p:pic>
        <p:nvPicPr>
          <p:cNvPr id="24" name="Picture 23" descr="The Standard Response Protocol icon. ">
            <a:extLst>
              <a:ext uri="{FF2B5EF4-FFF2-40B4-BE49-F238E27FC236}">
                <a16:creationId xmlns:a16="http://schemas.microsoft.com/office/drawing/2014/main" id="{ED406E68-6424-8F3E-140A-449EB36CC119}"/>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rcRect l="1427" t="324" r="179" b="39817"/>
          <a:stretch/>
        </p:blipFill>
        <p:spPr>
          <a:xfrm>
            <a:off x="8022657" y="4283478"/>
            <a:ext cx="1827231" cy="992067"/>
          </a:xfrm>
          <a:prstGeom prst="rect">
            <a:avLst/>
          </a:prstGeom>
        </p:spPr>
      </p:pic>
    </p:spTree>
    <p:extLst>
      <p:ext uri="{BB962C8B-B14F-4D97-AF65-F5344CB8AC3E}">
        <p14:creationId xmlns:p14="http://schemas.microsoft.com/office/powerpoint/2010/main" val="287565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76"/>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sz="4400" b="1"/>
              <a:t>Who are We Planning For?</a:t>
            </a:r>
            <a:endParaRPr b="1"/>
          </a:p>
        </p:txBody>
      </p:sp>
      <p:sp>
        <p:nvSpPr>
          <p:cNvPr id="627" name="Google Shape;627;p76"/>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628" name="Google Shape;628;p7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3" name="Content Placeholder 2">
            <a:extLst>
              <a:ext uri="{FF2B5EF4-FFF2-40B4-BE49-F238E27FC236}">
                <a16:creationId xmlns:a16="http://schemas.microsoft.com/office/drawing/2014/main" id="{D9F04502-FABB-918D-0F84-D437094ECEC9}"/>
              </a:ext>
            </a:extLst>
          </p:cNvPr>
          <p:cNvSpPr txBox="1">
            <a:spLocks/>
          </p:cNvSpPr>
          <p:nvPr/>
        </p:nvSpPr>
        <p:spPr>
          <a:xfrm>
            <a:off x="1799307" y="5560413"/>
            <a:ext cx="8593386" cy="115471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buFont typeface="Arial"/>
              <a:buNone/>
              <a:defRPr/>
            </a:pPr>
            <a:r>
              <a:rPr lang="en-US" b="1" dirty="0"/>
              <a:t>Have you identified students or staff in your school who may need additional help during an emergency? </a:t>
            </a:r>
          </a:p>
          <a:p>
            <a:pPr>
              <a:defRPr/>
            </a:pPr>
            <a:endParaRPr lang="en-US" dirty="0"/>
          </a:p>
          <a:p>
            <a:pPr>
              <a:defRPr/>
            </a:pPr>
            <a:endParaRPr lang="en-US" sz="2800" dirty="0"/>
          </a:p>
        </p:txBody>
      </p:sp>
      <p:pic>
        <p:nvPicPr>
          <p:cNvPr id="4" name="Picture 3" descr="Person in a wheelchair evacuation going down stairs.&#10;&#10;">
            <a:extLst>
              <a:ext uri="{FF2B5EF4-FFF2-40B4-BE49-F238E27FC236}">
                <a16:creationId xmlns:a16="http://schemas.microsoft.com/office/drawing/2014/main" id="{AA88235E-AD69-6C96-13D6-859E5F7D8C66}"/>
              </a:ext>
            </a:extLst>
          </p:cNvPr>
          <p:cNvPicPr>
            <a:picLocks noChangeAspect="1"/>
          </p:cNvPicPr>
          <p:nvPr/>
        </p:nvPicPr>
        <p:blipFill>
          <a:blip r:embed="rId3"/>
          <a:stretch>
            <a:fillRect/>
          </a:stretch>
        </p:blipFill>
        <p:spPr>
          <a:xfrm>
            <a:off x="2690874" y="1582238"/>
            <a:ext cx="6817550" cy="3693523"/>
          </a:xfrm>
          <a:prstGeom prst="rect">
            <a:avLst/>
          </a:prstGeom>
        </p:spPr>
      </p:pic>
    </p:spTree>
    <p:extLst>
      <p:ext uri="{BB962C8B-B14F-4D97-AF65-F5344CB8AC3E}">
        <p14:creationId xmlns:p14="http://schemas.microsoft.com/office/powerpoint/2010/main" val="4106824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5D1E3425-F550-CAB3-192A-BBBBE27CB831}"/>
            </a:ext>
          </a:extLst>
        </p:cNvPr>
        <p:cNvGrpSpPr/>
        <p:nvPr/>
      </p:nvGrpSpPr>
      <p:grpSpPr>
        <a:xfrm>
          <a:off x="0" y="0"/>
          <a:ext cx="0" cy="0"/>
          <a:chOff x="0" y="0"/>
          <a:chExt cx="0" cy="0"/>
        </a:xfrm>
      </p:grpSpPr>
      <p:sp>
        <p:nvSpPr>
          <p:cNvPr id="625" name="Google Shape;625;p76">
            <a:extLst>
              <a:ext uri="{FF2B5EF4-FFF2-40B4-BE49-F238E27FC236}">
                <a16:creationId xmlns:a16="http://schemas.microsoft.com/office/drawing/2014/main" id="{B796D799-7FAC-8F43-3B1A-08D7FE49502E}"/>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4400"/>
              <a:buFont typeface="Calibri"/>
              <a:buNone/>
            </a:pPr>
            <a:r>
              <a:rPr lang="en-US" sz="3600" b="1" dirty="0"/>
              <a:t>PEAPs: Identify People and Needs</a:t>
            </a:r>
            <a:endParaRPr sz="3600" b="1" dirty="0"/>
          </a:p>
        </p:txBody>
      </p:sp>
      <p:sp>
        <p:nvSpPr>
          <p:cNvPr id="627" name="Google Shape;627;p76">
            <a:extLst>
              <a:ext uri="{FF2B5EF4-FFF2-40B4-BE49-F238E27FC236}">
                <a16:creationId xmlns:a16="http://schemas.microsoft.com/office/drawing/2014/main" id="{38702CFA-0CE6-2F79-76CB-66E9D26B3AD0}"/>
              </a:ext>
            </a:extLst>
          </p:cNvPr>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628" name="Google Shape;628;p76">
            <a:extLst>
              <a:ext uri="{FF2B5EF4-FFF2-40B4-BE49-F238E27FC236}">
                <a16:creationId xmlns:a16="http://schemas.microsoft.com/office/drawing/2014/main" id="{3462238B-E826-4C5C-DA31-FB236C8E5C09}"/>
              </a:ext>
            </a:extLst>
          </p:cNvPr>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3" name="Content Placeholder 2">
            <a:extLst>
              <a:ext uri="{FF2B5EF4-FFF2-40B4-BE49-F238E27FC236}">
                <a16:creationId xmlns:a16="http://schemas.microsoft.com/office/drawing/2014/main" id="{C5896C09-26A3-AE16-97A6-E4AEF3C18B10}"/>
              </a:ext>
            </a:extLst>
          </p:cNvPr>
          <p:cNvSpPr txBox="1">
            <a:spLocks/>
          </p:cNvSpPr>
          <p:nvPr/>
        </p:nvSpPr>
        <p:spPr>
          <a:xfrm>
            <a:off x="717176" y="2099513"/>
            <a:ext cx="7502485" cy="1154712"/>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defRPr/>
            </a:pPr>
            <a:r>
              <a:rPr lang="en-US" sz="2800" dirty="0"/>
              <a:t>The Personal Emergency Accommodation Plan (PEAP) is a form used to help identify the needs of a student with a disability during an emergency. </a:t>
            </a:r>
          </a:p>
          <a:p>
            <a:pPr marL="0" indent="0">
              <a:buFont typeface="Arial"/>
              <a:buNone/>
              <a:defRPr/>
            </a:pPr>
            <a:r>
              <a:rPr lang="en-US" sz="2800" dirty="0"/>
              <a:t>These Students may already have an</a:t>
            </a:r>
            <a:r>
              <a:rPr lang="en-US" sz="2800" i="1" dirty="0"/>
              <a:t> Individualized Education Plan (IEP) or 504 plan</a:t>
            </a:r>
            <a:r>
              <a:rPr lang="en-US" sz="2800" dirty="0"/>
              <a:t>. </a:t>
            </a:r>
          </a:p>
          <a:p>
            <a:pPr marL="0" indent="0">
              <a:buFont typeface="Arial"/>
              <a:buNone/>
              <a:defRPr/>
            </a:pPr>
            <a:r>
              <a:rPr lang="en-US" sz="2800" dirty="0"/>
              <a:t>Including the PEAP in the IEP or 504 planning process will ensure that their emergency needs are considered alongside their educational needs. </a:t>
            </a:r>
          </a:p>
          <a:p>
            <a:pPr>
              <a:defRPr/>
            </a:pPr>
            <a:endParaRPr lang="en-US" sz="2800" dirty="0"/>
          </a:p>
          <a:p>
            <a:pPr>
              <a:defRPr/>
            </a:pPr>
            <a:endParaRPr lang="en-US" sz="3200" dirty="0"/>
          </a:p>
        </p:txBody>
      </p:sp>
      <p:pic>
        <p:nvPicPr>
          <p:cNvPr id="5" name="Picture 4" descr="Screenshot of the cover page of the Personal Emergency Accommodation Plan. ">
            <a:hlinkClick r:id="rId3"/>
            <a:extLst>
              <a:ext uri="{FF2B5EF4-FFF2-40B4-BE49-F238E27FC236}">
                <a16:creationId xmlns:a16="http://schemas.microsoft.com/office/drawing/2014/main" id="{C90EB182-5D8C-45D9-D1AA-EC97A95F339B}"/>
              </a:ext>
            </a:extLst>
          </p:cNvPr>
          <p:cNvPicPr>
            <a:picLocks noChangeAspect="1"/>
          </p:cNvPicPr>
          <p:nvPr/>
        </p:nvPicPr>
        <p:blipFill>
          <a:blip r:embed="rId4"/>
          <a:stretch>
            <a:fillRect/>
          </a:stretch>
        </p:blipFill>
        <p:spPr>
          <a:xfrm>
            <a:off x="8455402" y="2019006"/>
            <a:ext cx="2731764" cy="35854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43776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B8603-0913-0FB6-D046-A38ED04A57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2D602B-82E1-F448-F571-583C609FE626}"/>
              </a:ext>
            </a:extLst>
          </p:cNvPr>
          <p:cNvSpPr>
            <a:spLocks noGrp="1"/>
          </p:cNvSpPr>
          <p:nvPr>
            <p:ph type="title"/>
          </p:nvPr>
        </p:nvSpPr>
        <p:spPr/>
        <p:txBody>
          <a:bodyPr>
            <a:normAutofit fontScale="90000"/>
          </a:bodyPr>
          <a:lstStyle/>
          <a:p>
            <a:r>
              <a:rPr lang="en-US" b="1" dirty="0">
                <a:ea typeface="Calibri"/>
                <a:cs typeface="Calibri"/>
              </a:rPr>
              <a:t>Access &amp; Functional Needs in Emergencies</a:t>
            </a:r>
          </a:p>
        </p:txBody>
      </p:sp>
      <p:sp>
        <p:nvSpPr>
          <p:cNvPr id="4" name="Footer Placeholder 3">
            <a:extLst>
              <a:ext uri="{FF2B5EF4-FFF2-40B4-BE49-F238E27FC236}">
                <a16:creationId xmlns:a16="http://schemas.microsoft.com/office/drawing/2014/main" id="{6F82F50D-0B0C-8905-1151-9B28EB4B0866}"/>
              </a:ext>
            </a:extLst>
          </p:cNvPr>
          <p:cNvSpPr>
            <a:spLocks noGrp="1"/>
          </p:cNvSpPr>
          <p:nvPr>
            <p:ph type="ftr" sz="quarter" idx="11"/>
          </p:nvPr>
        </p:nvSpPr>
        <p:spPr/>
        <p:txBody>
          <a:bodyPr/>
          <a:lstStyle/>
          <a:p>
            <a:r>
              <a:rPr lang="en-US"/>
              <a:t>Oregon Department of Education</a:t>
            </a:r>
          </a:p>
        </p:txBody>
      </p:sp>
      <p:sp>
        <p:nvSpPr>
          <p:cNvPr id="5" name="Slide Number Placeholder 4">
            <a:extLst>
              <a:ext uri="{FF2B5EF4-FFF2-40B4-BE49-F238E27FC236}">
                <a16:creationId xmlns:a16="http://schemas.microsoft.com/office/drawing/2014/main" id="{7722A1DC-A9B1-90DF-8E7F-7A7F9CC0FDE2}"/>
              </a:ext>
            </a:extLst>
          </p:cNvPr>
          <p:cNvSpPr>
            <a:spLocks noGrp="1"/>
          </p:cNvSpPr>
          <p:nvPr>
            <p:ph type="sldNum" sz="quarter" idx="12"/>
          </p:nvPr>
        </p:nvSpPr>
        <p:spPr/>
        <p:txBody>
          <a:bodyPr/>
          <a:lstStyle/>
          <a:p>
            <a:fld id="{357F5B69-6281-4C1F-8C38-6DA0F56DA430}" type="slidenum">
              <a:rPr lang="en-US" smtClean="0"/>
              <a:t>13</a:t>
            </a:fld>
            <a:endParaRPr lang="en-US"/>
          </a:p>
        </p:txBody>
      </p:sp>
      <p:pic>
        <p:nvPicPr>
          <p:cNvPr id="10" name="Picture 9" descr="A child in a wheelchair with text that reads &quot;I went to the spot and waited for someone to come, but no one ever did.&quot;&#10;&#10;">
            <a:extLst>
              <a:ext uri="{FF2B5EF4-FFF2-40B4-BE49-F238E27FC236}">
                <a16:creationId xmlns:a16="http://schemas.microsoft.com/office/drawing/2014/main" id="{7F336F85-7FCA-BDE7-BAE0-CB894747EA9F}"/>
              </a:ext>
            </a:extLst>
          </p:cNvPr>
          <p:cNvPicPr>
            <a:picLocks noChangeAspect="1"/>
          </p:cNvPicPr>
          <p:nvPr/>
        </p:nvPicPr>
        <p:blipFill>
          <a:blip r:embed="rId3"/>
          <a:stretch>
            <a:fillRect/>
          </a:stretch>
        </p:blipFill>
        <p:spPr>
          <a:xfrm>
            <a:off x="913798" y="1714500"/>
            <a:ext cx="5343525" cy="4419600"/>
          </a:xfrm>
          <a:prstGeom prst="rect">
            <a:avLst/>
          </a:prstGeom>
        </p:spPr>
      </p:pic>
      <p:sp>
        <p:nvSpPr>
          <p:cNvPr id="6" name="Speech Bubble: Oval 5">
            <a:extLst>
              <a:ext uri="{FF2B5EF4-FFF2-40B4-BE49-F238E27FC236}">
                <a16:creationId xmlns:a16="http://schemas.microsoft.com/office/drawing/2014/main" id="{E0A29F03-EE91-3640-119C-33885142EAE2}"/>
              </a:ext>
            </a:extLst>
          </p:cNvPr>
          <p:cNvSpPr/>
          <p:nvPr/>
        </p:nvSpPr>
        <p:spPr>
          <a:xfrm rot="15141556" flipH="1">
            <a:off x="812901" y="2633467"/>
            <a:ext cx="2395552" cy="2717045"/>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2D48D467-258E-A508-A88A-7BC83168519F}"/>
              </a:ext>
            </a:extLst>
          </p:cNvPr>
          <p:cNvSpPr txBox="1">
            <a:spLocks/>
          </p:cNvSpPr>
          <p:nvPr/>
        </p:nvSpPr>
        <p:spPr>
          <a:xfrm>
            <a:off x="717176" y="3233157"/>
            <a:ext cx="2599423" cy="751816"/>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buNone/>
              <a:defRPr/>
            </a:pPr>
            <a:r>
              <a:rPr lang="en-US" sz="2200" dirty="0">
                <a:ln w="0">
                  <a:solidFill>
                    <a:schemeClr val="tx1"/>
                  </a:solidFill>
                </a:ln>
                <a:solidFill>
                  <a:schemeClr val="tx1"/>
                </a:solidFill>
                <a:effectLst>
                  <a:outerShdw blurRad="38100" dist="19050" dir="2700000" algn="tl" rotWithShape="0">
                    <a:schemeClr val="dk1">
                      <a:alpha val="40000"/>
                    </a:schemeClr>
                  </a:outerShdw>
                </a:effectLst>
              </a:rPr>
              <a:t>"I went to the spot and waited for someone to come, but no one ever did."</a:t>
            </a:r>
          </a:p>
        </p:txBody>
      </p:sp>
      <p:pic>
        <p:nvPicPr>
          <p:cNvPr id="12" name="Picture 11" descr="A emergency call button on a wall.&#10;&#10;">
            <a:extLst>
              <a:ext uri="{FF2B5EF4-FFF2-40B4-BE49-F238E27FC236}">
                <a16:creationId xmlns:a16="http://schemas.microsoft.com/office/drawing/2014/main" id="{4E7EF123-6AFE-33FF-1F32-DB6D2517C3BE}"/>
              </a:ext>
            </a:extLst>
          </p:cNvPr>
          <p:cNvPicPr>
            <a:picLocks noChangeAspect="1"/>
          </p:cNvPicPr>
          <p:nvPr/>
        </p:nvPicPr>
        <p:blipFill>
          <a:blip r:embed="rId4"/>
          <a:stretch>
            <a:fillRect/>
          </a:stretch>
        </p:blipFill>
        <p:spPr>
          <a:xfrm>
            <a:off x="6753099" y="1714499"/>
            <a:ext cx="2142017" cy="2925380"/>
          </a:xfrm>
          <a:prstGeom prst="rect">
            <a:avLst/>
          </a:prstGeom>
          <a:effectLst>
            <a:outerShdw blurRad="50800" dist="38100" dir="2700000">
              <a:srgbClr val="000000">
                <a:alpha val="40000"/>
              </a:srgbClr>
            </a:outerShdw>
          </a:effectLst>
        </p:spPr>
      </p:pic>
      <p:pic>
        <p:nvPicPr>
          <p:cNvPr id="13" name="Picture 12" descr="A blue &quot;Area of Refuge&quot; sign on a wall.">
            <a:extLst>
              <a:ext uri="{FF2B5EF4-FFF2-40B4-BE49-F238E27FC236}">
                <a16:creationId xmlns:a16="http://schemas.microsoft.com/office/drawing/2014/main" id="{3DFB1418-B1E2-E36A-55F9-DDB188073498}"/>
              </a:ext>
            </a:extLst>
          </p:cNvPr>
          <p:cNvPicPr>
            <a:picLocks noChangeAspect="1"/>
          </p:cNvPicPr>
          <p:nvPr/>
        </p:nvPicPr>
        <p:blipFill>
          <a:blip r:embed="rId5"/>
          <a:stretch>
            <a:fillRect/>
          </a:stretch>
        </p:blipFill>
        <p:spPr>
          <a:xfrm>
            <a:off x="9235457" y="2427692"/>
            <a:ext cx="2363077" cy="1488529"/>
          </a:xfrm>
          <a:prstGeom prst="rect">
            <a:avLst/>
          </a:prstGeom>
          <a:effectLst>
            <a:outerShdw blurRad="50800" dist="38100" dir="2700000">
              <a:srgbClr val="000000">
                <a:alpha val="40000"/>
              </a:srgbClr>
            </a:outerShdw>
          </a:effectLst>
        </p:spPr>
      </p:pic>
      <p:sp>
        <p:nvSpPr>
          <p:cNvPr id="3" name="TextBox 2">
            <a:extLst>
              <a:ext uri="{FF2B5EF4-FFF2-40B4-BE49-F238E27FC236}">
                <a16:creationId xmlns:a16="http://schemas.microsoft.com/office/drawing/2014/main" id="{BAB41748-2FA9-A6BD-F27D-D84EF8BE3356}"/>
              </a:ext>
            </a:extLst>
          </p:cNvPr>
          <p:cNvSpPr txBox="1"/>
          <p:nvPr/>
        </p:nvSpPr>
        <p:spPr>
          <a:xfrm>
            <a:off x="6761980" y="5129893"/>
            <a:ext cx="505235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Evacuation waiting areas (area of refuge) can easily be forgotten.</a:t>
            </a:r>
            <a:endParaRPr lang="en-US"/>
          </a:p>
        </p:txBody>
      </p:sp>
    </p:spTree>
    <p:extLst>
      <p:ext uri="{BB962C8B-B14F-4D97-AF65-F5344CB8AC3E}">
        <p14:creationId xmlns:p14="http://schemas.microsoft.com/office/powerpoint/2010/main" val="2850044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63D65D91-ADEC-4A4C-F1DA-9BD7B803494B}"/>
            </a:ext>
          </a:extLst>
        </p:cNvPr>
        <p:cNvGrpSpPr/>
        <p:nvPr/>
      </p:nvGrpSpPr>
      <p:grpSpPr>
        <a:xfrm>
          <a:off x="0" y="0"/>
          <a:ext cx="0" cy="0"/>
          <a:chOff x="0" y="0"/>
          <a:chExt cx="0" cy="0"/>
        </a:xfrm>
      </p:grpSpPr>
      <p:sp>
        <p:nvSpPr>
          <p:cNvPr id="625" name="Google Shape;625;p76">
            <a:extLst>
              <a:ext uri="{FF2B5EF4-FFF2-40B4-BE49-F238E27FC236}">
                <a16:creationId xmlns:a16="http://schemas.microsoft.com/office/drawing/2014/main" id="{DF317A49-F027-0D4C-D0F4-ABD657F37D9F}"/>
              </a:ext>
            </a:extLst>
          </p:cNvPr>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a:spcBef>
                <a:spcPts val="0"/>
              </a:spcBef>
            </a:pPr>
            <a:r>
              <a:rPr lang="en-US" b="1"/>
              <a:t>Why use the PEAP?</a:t>
            </a:r>
            <a:endParaRPr lang="en-US"/>
          </a:p>
        </p:txBody>
      </p:sp>
      <p:sp>
        <p:nvSpPr>
          <p:cNvPr id="627" name="Google Shape;627;p76">
            <a:extLst>
              <a:ext uri="{FF2B5EF4-FFF2-40B4-BE49-F238E27FC236}">
                <a16:creationId xmlns:a16="http://schemas.microsoft.com/office/drawing/2014/main" id="{D1DD2471-2960-8A00-549E-E39C492A734C}"/>
              </a:ext>
            </a:extLst>
          </p:cNvPr>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3" name="Content Placeholder 2">
            <a:extLst>
              <a:ext uri="{FF2B5EF4-FFF2-40B4-BE49-F238E27FC236}">
                <a16:creationId xmlns:a16="http://schemas.microsoft.com/office/drawing/2014/main" id="{BE1DB2A1-8302-86B0-9BBE-F594D3DE30C0}"/>
              </a:ext>
            </a:extLst>
          </p:cNvPr>
          <p:cNvSpPr txBox="1">
            <a:spLocks/>
          </p:cNvSpPr>
          <p:nvPr/>
        </p:nvSpPr>
        <p:spPr>
          <a:xfrm>
            <a:off x="706289" y="1911014"/>
            <a:ext cx="4439478" cy="1172229"/>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Clr>
                <a:srgbClr val="000000"/>
              </a:buClr>
              <a:buNone/>
              <a:defRPr/>
            </a:pPr>
            <a:r>
              <a:rPr lang="en-US" sz="2600" b="1" u="sng"/>
              <a:t>More than 43 million</a:t>
            </a:r>
            <a:r>
              <a:rPr lang="en-US" sz="2600"/>
              <a:t> Americans have a disability. </a:t>
            </a:r>
          </a:p>
          <a:p>
            <a:pPr marL="0" indent="0">
              <a:buNone/>
              <a:defRPr/>
            </a:pPr>
            <a:endParaRPr lang="en-US" sz="1000"/>
          </a:p>
          <a:p>
            <a:pPr marL="0" indent="0">
              <a:buClr>
                <a:srgbClr val="000000"/>
              </a:buClr>
              <a:buNone/>
              <a:defRPr/>
            </a:pPr>
            <a:r>
              <a:rPr lang="en-US" sz="2600" b="1" u="sng"/>
              <a:t>15% of K-12 students</a:t>
            </a:r>
            <a:r>
              <a:rPr lang="en-US" sz="2600"/>
              <a:t> in public education in Oregon have a documented disability.</a:t>
            </a:r>
          </a:p>
        </p:txBody>
      </p:sp>
      <p:sp>
        <p:nvSpPr>
          <p:cNvPr id="6" name="TextBox 5">
            <a:extLst>
              <a:ext uri="{FF2B5EF4-FFF2-40B4-BE49-F238E27FC236}">
                <a16:creationId xmlns:a16="http://schemas.microsoft.com/office/drawing/2014/main" id="{8990E797-9987-F4E4-E740-24A482A66BAF}"/>
              </a:ext>
            </a:extLst>
          </p:cNvPr>
          <p:cNvSpPr txBox="1"/>
          <p:nvPr/>
        </p:nvSpPr>
        <p:spPr>
          <a:xfrm>
            <a:off x="709701" y="4325757"/>
            <a:ext cx="456424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u="sng">
                <a:solidFill>
                  <a:srgbClr val="FF0000"/>
                </a:solidFill>
                <a:latin typeface="Aptos"/>
                <a:ea typeface="Arial"/>
                <a:cs typeface="Arial"/>
              </a:rPr>
              <a:t>At</a:t>
            </a:r>
            <a:r>
              <a:rPr lang="en-US" sz="2800" b="1" u="sng" baseline="0">
                <a:solidFill>
                  <a:srgbClr val="FF0000"/>
                </a:solidFill>
                <a:latin typeface="Aptos"/>
                <a:ea typeface="Arial"/>
                <a:cs typeface="Arial"/>
              </a:rPr>
              <a:t> any moment</a:t>
            </a:r>
            <a:r>
              <a:rPr lang="en-US" sz="2800" b="1" u="sng">
                <a:solidFill>
                  <a:srgbClr val="FF0000"/>
                </a:solidFill>
                <a:latin typeface="Aptos"/>
                <a:ea typeface="Arial"/>
                <a:cs typeface="Arial"/>
              </a:rPr>
              <a:t>,</a:t>
            </a:r>
            <a:r>
              <a:rPr lang="en-US" sz="2800" b="1" u="sng" baseline="0">
                <a:solidFill>
                  <a:srgbClr val="FF0000"/>
                </a:solidFill>
                <a:latin typeface="Aptos"/>
                <a:ea typeface="Arial"/>
                <a:cs typeface="Arial"/>
              </a:rPr>
              <a:t> we </a:t>
            </a:r>
            <a:r>
              <a:rPr lang="en-US" sz="2800" b="1" u="sng">
                <a:solidFill>
                  <a:srgbClr val="FF0000"/>
                </a:solidFill>
                <a:latin typeface="Aptos"/>
                <a:ea typeface="Arial"/>
                <a:cs typeface="Arial"/>
              </a:rPr>
              <a:t>ourselves or our students, can become</a:t>
            </a:r>
            <a:r>
              <a:rPr lang="en-US" sz="2800" b="1" u="sng" baseline="0">
                <a:solidFill>
                  <a:srgbClr val="FF0000"/>
                </a:solidFill>
                <a:latin typeface="Aptos"/>
                <a:ea typeface="Arial"/>
                <a:cs typeface="Arial"/>
              </a:rPr>
              <a:t> part of this group</a:t>
            </a:r>
            <a:r>
              <a:rPr lang="en-US" sz="2800" b="1" u="sng">
                <a:solidFill>
                  <a:srgbClr val="FF0000"/>
                </a:solidFill>
                <a:latin typeface="Aptos"/>
                <a:ea typeface="Arial"/>
                <a:cs typeface="Arial"/>
              </a:rPr>
              <a:t>!</a:t>
            </a:r>
            <a:endParaRPr lang="en-US" sz="2800" b="1" u="sng">
              <a:solidFill>
                <a:srgbClr val="FF0000"/>
              </a:solidFill>
              <a:latin typeface="Aptos"/>
            </a:endParaRPr>
          </a:p>
        </p:txBody>
      </p:sp>
      <p:pic>
        <p:nvPicPr>
          <p:cNvPr id="8" name="Picture 7" descr="A map of the united states showing the percentage of students in public schools, by state, with a documented disability. ">
            <a:extLst>
              <a:ext uri="{FF2B5EF4-FFF2-40B4-BE49-F238E27FC236}">
                <a16:creationId xmlns:a16="http://schemas.microsoft.com/office/drawing/2014/main" id="{4CB0F00D-6820-8F1C-D379-AF69FCB533D4}"/>
              </a:ext>
            </a:extLst>
          </p:cNvPr>
          <p:cNvPicPr>
            <a:picLocks noChangeAspect="1"/>
          </p:cNvPicPr>
          <p:nvPr/>
        </p:nvPicPr>
        <p:blipFill>
          <a:blip r:embed="rId3"/>
          <a:srcRect l="271" t="3533" r="1206" b="724"/>
          <a:stretch>
            <a:fillRect/>
          </a:stretch>
        </p:blipFill>
        <p:spPr>
          <a:xfrm>
            <a:off x="5145767" y="1793775"/>
            <a:ext cx="6583123" cy="4232085"/>
          </a:xfrm>
          <a:prstGeom prst="rect">
            <a:avLst/>
          </a:prstGeom>
        </p:spPr>
      </p:pic>
      <p:sp>
        <p:nvSpPr>
          <p:cNvPr id="9" name="TextBox 8">
            <a:extLst>
              <a:ext uri="{FF2B5EF4-FFF2-40B4-BE49-F238E27FC236}">
                <a16:creationId xmlns:a16="http://schemas.microsoft.com/office/drawing/2014/main" id="{5CA43F15-902C-D5A8-FDB5-710C903E6518}"/>
              </a:ext>
            </a:extLst>
          </p:cNvPr>
          <p:cNvSpPr txBox="1"/>
          <p:nvPr/>
        </p:nvSpPr>
        <p:spPr>
          <a:xfrm>
            <a:off x="4591909" y="6137689"/>
            <a:ext cx="740377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ptos"/>
                <a:ea typeface="Arial"/>
                <a:cs typeface="Arial"/>
              </a:rPr>
              <a:t>% of students in public school with a documented disability – by state</a:t>
            </a:r>
            <a:endParaRPr lang="en-US" b="1" dirty="0">
              <a:ea typeface="Calibri"/>
              <a:cs typeface="Calibri"/>
            </a:endParaRPr>
          </a:p>
        </p:txBody>
      </p:sp>
    </p:spTree>
    <p:extLst>
      <p:ext uri="{BB962C8B-B14F-4D97-AF65-F5344CB8AC3E}">
        <p14:creationId xmlns:p14="http://schemas.microsoft.com/office/powerpoint/2010/main" val="990609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3FDEC075-3F36-D374-AB32-34F0D0F0F55A}"/>
            </a:ext>
          </a:extLst>
        </p:cNvPr>
        <p:cNvGrpSpPr/>
        <p:nvPr/>
      </p:nvGrpSpPr>
      <p:grpSpPr>
        <a:xfrm>
          <a:off x="0" y="0"/>
          <a:ext cx="0" cy="0"/>
          <a:chOff x="0" y="0"/>
          <a:chExt cx="0" cy="0"/>
        </a:xfrm>
      </p:grpSpPr>
      <p:sp>
        <p:nvSpPr>
          <p:cNvPr id="625" name="Google Shape;625;p76">
            <a:extLst>
              <a:ext uri="{FF2B5EF4-FFF2-40B4-BE49-F238E27FC236}">
                <a16:creationId xmlns:a16="http://schemas.microsoft.com/office/drawing/2014/main" id="{CFBBE583-AE2C-1BD6-9B8B-924C8D35D775}"/>
              </a:ext>
            </a:extLst>
          </p:cNvPr>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a:spcBef>
                <a:spcPts val="0"/>
              </a:spcBef>
            </a:pPr>
            <a:r>
              <a:rPr lang="en-US" b="1"/>
              <a:t>Students have the right to:</a:t>
            </a:r>
            <a:endParaRPr lang="en-US" b="1">
              <a:ea typeface="Calibri"/>
              <a:cs typeface="Calibri"/>
            </a:endParaRPr>
          </a:p>
        </p:txBody>
      </p:sp>
      <p:sp>
        <p:nvSpPr>
          <p:cNvPr id="627" name="Google Shape;627;p76">
            <a:extLst>
              <a:ext uri="{FF2B5EF4-FFF2-40B4-BE49-F238E27FC236}">
                <a16:creationId xmlns:a16="http://schemas.microsoft.com/office/drawing/2014/main" id="{78518E63-B071-8B25-C35B-9CDCE6A98505}"/>
              </a:ext>
            </a:extLst>
          </p:cNvPr>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628" name="Google Shape;628;p76">
            <a:extLst>
              <a:ext uri="{FF2B5EF4-FFF2-40B4-BE49-F238E27FC236}">
                <a16:creationId xmlns:a16="http://schemas.microsoft.com/office/drawing/2014/main" id="{DBD8514D-361E-2900-5147-A76AF9CDF330}"/>
              </a:ext>
            </a:extLst>
          </p:cNvPr>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3" name="Content Placeholder 2">
            <a:extLst>
              <a:ext uri="{FF2B5EF4-FFF2-40B4-BE49-F238E27FC236}">
                <a16:creationId xmlns:a16="http://schemas.microsoft.com/office/drawing/2014/main" id="{3850BEDD-5126-0814-91AB-73C0F8EC52CE}"/>
              </a:ext>
            </a:extLst>
          </p:cNvPr>
          <p:cNvSpPr txBox="1">
            <a:spLocks/>
          </p:cNvSpPr>
          <p:nvPr/>
        </p:nvSpPr>
        <p:spPr>
          <a:xfrm>
            <a:off x="717176" y="2021249"/>
            <a:ext cx="5982744" cy="3912425"/>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85750" indent="-285750">
              <a:defRPr/>
            </a:pPr>
            <a:r>
              <a:rPr lang="en-US" sz="2600" dirty="0"/>
              <a:t>"Equal egress" during an emergency.</a:t>
            </a:r>
          </a:p>
          <a:p>
            <a:pPr marL="285750" indent="-285750">
              <a:buClr>
                <a:srgbClr val="000000"/>
              </a:buClr>
              <a:defRPr/>
            </a:pPr>
            <a:r>
              <a:rPr lang="en-US" sz="2600" dirty="0"/>
              <a:t>Know that school districts have an obligation to be prepared and take the proper action during an emergency and to assume responsibility for student safety.</a:t>
            </a:r>
          </a:p>
          <a:p>
            <a:pPr marL="285750" indent="-285750">
              <a:buClr>
                <a:srgbClr val="000000"/>
              </a:buClr>
              <a:defRPr/>
            </a:pPr>
            <a:r>
              <a:rPr lang="en-US" sz="2600" dirty="0"/>
              <a:t>Civil rights/ADA.</a:t>
            </a:r>
          </a:p>
          <a:p>
            <a:pPr marL="285750" indent="-285750">
              <a:defRPr/>
            </a:pPr>
            <a:r>
              <a:rPr lang="en-US" sz="2600" dirty="0"/>
              <a:t>Service animal/communication device/ sensory needs, will be taken care of during an emergency.</a:t>
            </a:r>
          </a:p>
          <a:p>
            <a:pPr marL="533400" indent="-457200">
              <a:defRPr/>
            </a:pPr>
            <a:endParaRPr lang="en-US" sz="2600" dirty="0"/>
          </a:p>
          <a:p>
            <a:pPr marL="533400" indent="-457200">
              <a:defRPr/>
            </a:pPr>
            <a:endParaRPr lang="en-US" sz="2600" dirty="0"/>
          </a:p>
        </p:txBody>
      </p:sp>
      <p:pic>
        <p:nvPicPr>
          <p:cNvPr id="4" name="Picture 3" descr="A dog wearing a service vest&#10;&#10;">
            <a:extLst>
              <a:ext uri="{FF2B5EF4-FFF2-40B4-BE49-F238E27FC236}">
                <a16:creationId xmlns:a16="http://schemas.microsoft.com/office/drawing/2014/main" id="{6FB767FD-886B-8465-D938-8391F14B6A1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98052" y="2293764"/>
            <a:ext cx="4986237" cy="3366298"/>
          </a:xfrm>
          <a:prstGeom prst="rect">
            <a:avLst/>
          </a:prstGeom>
        </p:spPr>
      </p:pic>
    </p:spTree>
    <p:extLst>
      <p:ext uri="{BB962C8B-B14F-4D97-AF65-F5344CB8AC3E}">
        <p14:creationId xmlns:p14="http://schemas.microsoft.com/office/powerpoint/2010/main" val="1312439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634DBEFB-CC9B-0B9D-CDA0-462650F1F31A}"/>
            </a:ext>
          </a:extLst>
        </p:cNvPr>
        <p:cNvGrpSpPr/>
        <p:nvPr/>
      </p:nvGrpSpPr>
      <p:grpSpPr>
        <a:xfrm>
          <a:off x="0" y="0"/>
          <a:ext cx="0" cy="0"/>
          <a:chOff x="0" y="0"/>
          <a:chExt cx="0" cy="0"/>
        </a:xfrm>
      </p:grpSpPr>
      <p:sp>
        <p:nvSpPr>
          <p:cNvPr id="625" name="Google Shape;625;p76">
            <a:extLst>
              <a:ext uri="{FF2B5EF4-FFF2-40B4-BE49-F238E27FC236}">
                <a16:creationId xmlns:a16="http://schemas.microsoft.com/office/drawing/2014/main" id="{44AE6CF5-DEF5-6B85-97CC-CB30A8EE757C}"/>
              </a:ext>
            </a:extLst>
          </p:cNvPr>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a:spcBef>
                <a:spcPts val="0"/>
              </a:spcBef>
            </a:pPr>
            <a:r>
              <a:rPr lang="en-US" b="1"/>
              <a:t>Obligation for Schools</a:t>
            </a:r>
          </a:p>
        </p:txBody>
      </p:sp>
      <p:sp>
        <p:nvSpPr>
          <p:cNvPr id="627" name="Google Shape;627;p76">
            <a:extLst>
              <a:ext uri="{FF2B5EF4-FFF2-40B4-BE49-F238E27FC236}">
                <a16:creationId xmlns:a16="http://schemas.microsoft.com/office/drawing/2014/main" id="{B9C39C5C-00AB-D9F1-0D54-501E55A5C952}"/>
              </a:ext>
            </a:extLst>
          </p:cNvPr>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t>Oregon Department of Education</a:t>
            </a:r>
            <a:endParaRPr b="1"/>
          </a:p>
        </p:txBody>
      </p:sp>
      <p:sp>
        <p:nvSpPr>
          <p:cNvPr id="628" name="Google Shape;628;p76">
            <a:extLst>
              <a:ext uri="{FF2B5EF4-FFF2-40B4-BE49-F238E27FC236}">
                <a16:creationId xmlns:a16="http://schemas.microsoft.com/office/drawing/2014/main" id="{8DA83AD7-6047-818A-DCDE-D5663BC48D1B}"/>
              </a:ext>
            </a:extLst>
          </p:cNvPr>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b="1"/>
              <a:t>16</a:t>
            </a:fld>
            <a:endParaRPr b="1"/>
          </a:p>
        </p:txBody>
      </p:sp>
      <p:sp>
        <p:nvSpPr>
          <p:cNvPr id="2" name="TextBox 1">
            <a:extLst>
              <a:ext uri="{FF2B5EF4-FFF2-40B4-BE49-F238E27FC236}">
                <a16:creationId xmlns:a16="http://schemas.microsoft.com/office/drawing/2014/main" id="{03952661-BB6F-C1B6-46E9-CC3F1C7A9A23}"/>
              </a:ext>
            </a:extLst>
          </p:cNvPr>
          <p:cNvSpPr txBox="1"/>
          <p:nvPr/>
        </p:nvSpPr>
        <p:spPr>
          <a:xfrm>
            <a:off x="849464" y="1862287"/>
            <a:ext cx="47864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ea typeface="Calibri"/>
              <a:cs typeface="Calibri"/>
            </a:endParaRPr>
          </a:p>
        </p:txBody>
      </p:sp>
      <p:sp>
        <p:nvSpPr>
          <p:cNvPr id="6" name="TextBox 5">
            <a:extLst>
              <a:ext uri="{FF2B5EF4-FFF2-40B4-BE49-F238E27FC236}">
                <a16:creationId xmlns:a16="http://schemas.microsoft.com/office/drawing/2014/main" id="{C8C824B4-A072-AF7C-AED4-AABC1C9BA453}"/>
              </a:ext>
            </a:extLst>
          </p:cNvPr>
          <p:cNvSpPr txBox="1"/>
          <p:nvPr/>
        </p:nvSpPr>
        <p:spPr>
          <a:xfrm>
            <a:off x="805544" y="2042886"/>
            <a:ext cx="5275942"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a:t>Individuals with Disabilities Education Act (IDEA): </a:t>
            </a:r>
            <a:endParaRPr lang="en-US" sz="2400" b="1">
              <a:ea typeface="Calibri" panose="020F0502020204030204"/>
              <a:cs typeface="Calibri" panose="020F0502020204030204"/>
            </a:endParaRPr>
          </a:p>
          <a:p>
            <a:r>
              <a:rPr lang="en-US" sz="2400"/>
              <a:t>This act mandates that public schools provide individualized education programs (IEPs) for students with disabilities, </a:t>
            </a:r>
            <a:r>
              <a:rPr lang="en-US" sz="2400">
                <a:highlight>
                  <a:srgbClr val="FFFF00"/>
                </a:highlight>
              </a:rPr>
              <a:t>which includes provisions for emergency planning to ensure their safety and proper accommodations during emergencies.</a:t>
            </a:r>
            <a:endParaRPr lang="en-US" sz="2400">
              <a:highlight>
                <a:srgbClr val="FFFF00"/>
              </a:highlight>
              <a:ea typeface="Calibri"/>
              <a:cs typeface="Calibri"/>
            </a:endParaRPr>
          </a:p>
          <a:p>
            <a:pPr algn="ctr"/>
            <a:endParaRPr lang="en-US" sz="2400">
              <a:ea typeface="Calibri"/>
              <a:cs typeface="Calibri"/>
            </a:endParaRPr>
          </a:p>
        </p:txBody>
      </p:sp>
      <p:sp>
        <p:nvSpPr>
          <p:cNvPr id="7" name="TextBox 6">
            <a:extLst>
              <a:ext uri="{FF2B5EF4-FFF2-40B4-BE49-F238E27FC236}">
                <a16:creationId xmlns:a16="http://schemas.microsoft.com/office/drawing/2014/main" id="{FD08E87F-EB43-8FD4-27E2-3F3FD1D017FE}"/>
              </a:ext>
            </a:extLst>
          </p:cNvPr>
          <p:cNvSpPr txBox="1"/>
          <p:nvPr/>
        </p:nvSpPr>
        <p:spPr>
          <a:xfrm>
            <a:off x="6342743" y="2035628"/>
            <a:ext cx="5094513"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a:t>Americans with Disabilities Act (ADA):</a:t>
            </a:r>
            <a:endParaRPr lang="en-US" b="1" u="sng"/>
          </a:p>
          <a:p>
            <a:endParaRPr lang="en-US" sz="2400"/>
          </a:p>
          <a:p>
            <a:r>
              <a:rPr lang="en-US" sz="2400"/>
              <a:t>Under the ADA, schools are required to ensure that students with disabilities are not discriminated against in emergency situations. </a:t>
            </a:r>
            <a:r>
              <a:rPr lang="en-US" sz="2400">
                <a:highlight>
                  <a:srgbClr val="FFFF00"/>
                </a:highlight>
              </a:rPr>
              <a:t>This includes making appropriate accommodations in emergency plans and ensuring access to safe evacuation procedures.</a:t>
            </a:r>
            <a:endParaRPr lang="en-US">
              <a:highlight>
                <a:srgbClr val="FFFF00"/>
              </a:highlight>
              <a:ea typeface="Calibri"/>
              <a:cs typeface="Calibri"/>
            </a:endParaRPr>
          </a:p>
        </p:txBody>
      </p:sp>
    </p:spTree>
    <p:extLst>
      <p:ext uri="{BB962C8B-B14F-4D97-AF65-F5344CB8AC3E}">
        <p14:creationId xmlns:p14="http://schemas.microsoft.com/office/powerpoint/2010/main" val="3653246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10DB4-5341-CFFA-17EF-9FE715B6CA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8EF77C-218F-F6C4-09BA-D1FA0E874855}"/>
              </a:ext>
            </a:extLst>
          </p:cNvPr>
          <p:cNvSpPr>
            <a:spLocks noGrp="1"/>
          </p:cNvSpPr>
          <p:nvPr>
            <p:ph type="title"/>
          </p:nvPr>
        </p:nvSpPr>
        <p:spPr>
          <a:xfrm>
            <a:off x="1348547" y="141514"/>
            <a:ext cx="9104108" cy="1026460"/>
          </a:xfrm>
        </p:spPr>
        <p:txBody>
          <a:bodyPr/>
          <a:lstStyle/>
          <a:p>
            <a:pPr algn="ctr"/>
            <a:r>
              <a:rPr lang="en-US" b="1">
                <a:ea typeface="Calibri"/>
                <a:cs typeface="Calibri"/>
              </a:rPr>
              <a:t>Who is on the planning team?</a:t>
            </a:r>
            <a:endParaRPr lang="en-US"/>
          </a:p>
        </p:txBody>
      </p:sp>
      <p:sp>
        <p:nvSpPr>
          <p:cNvPr id="4" name="Footer Placeholder 3">
            <a:extLst>
              <a:ext uri="{FF2B5EF4-FFF2-40B4-BE49-F238E27FC236}">
                <a16:creationId xmlns:a16="http://schemas.microsoft.com/office/drawing/2014/main" id="{3E89EE6C-5696-F745-0612-A1034060DAA6}"/>
              </a:ext>
            </a:extLst>
          </p:cNvPr>
          <p:cNvSpPr>
            <a:spLocks noGrp="1"/>
          </p:cNvSpPr>
          <p:nvPr>
            <p:ph type="ftr" sz="quarter" idx="11"/>
          </p:nvPr>
        </p:nvSpPr>
        <p:spPr/>
        <p:txBody>
          <a:bodyPr/>
          <a:lstStyle/>
          <a:p>
            <a:r>
              <a:rPr lang="en-US"/>
              <a:t>Oregon Department of Education</a:t>
            </a:r>
          </a:p>
        </p:txBody>
      </p:sp>
      <p:sp>
        <p:nvSpPr>
          <p:cNvPr id="5" name="Slide Number Placeholder 4">
            <a:extLst>
              <a:ext uri="{FF2B5EF4-FFF2-40B4-BE49-F238E27FC236}">
                <a16:creationId xmlns:a16="http://schemas.microsoft.com/office/drawing/2014/main" id="{A3932CB4-0D03-2D53-7577-41E282318D6D}"/>
              </a:ext>
            </a:extLst>
          </p:cNvPr>
          <p:cNvSpPr>
            <a:spLocks noGrp="1"/>
          </p:cNvSpPr>
          <p:nvPr>
            <p:ph type="sldNum" sz="quarter" idx="12"/>
          </p:nvPr>
        </p:nvSpPr>
        <p:spPr/>
        <p:txBody>
          <a:bodyPr/>
          <a:lstStyle/>
          <a:p>
            <a:fld id="{357F5B69-6281-4C1F-8C38-6DA0F56DA430}" type="slidenum">
              <a:rPr lang="en-US" smtClean="0"/>
              <a:t>17</a:t>
            </a:fld>
            <a:endParaRPr lang="en-US"/>
          </a:p>
        </p:txBody>
      </p:sp>
      <p:pic>
        <p:nvPicPr>
          <p:cNvPr id="8" name="Picture 7">
            <a:extLst>
              <a:ext uri="{FF2B5EF4-FFF2-40B4-BE49-F238E27FC236}">
                <a16:creationId xmlns:a16="http://schemas.microsoft.com/office/drawing/2014/main" id="{82BC5C3F-B9E6-70AC-D429-B139CAA4A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213" y="426589"/>
            <a:ext cx="11474824" cy="6454589"/>
          </a:xfrm>
          <a:prstGeom prst="rect">
            <a:avLst/>
          </a:prstGeom>
        </p:spPr>
      </p:pic>
    </p:spTree>
    <p:extLst>
      <p:ext uri="{BB962C8B-B14F-4D97-AF65-F5344CB8AC3E}">
        <p14:creationId xmlns:p14="http://schemas.microsoft.com/office/powerpoint/2010/main" val="2725692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4488-8B46-0A59-2F40-44DE1EBD1C56}"/>
              </a:ext>
            </a:extLst>
          </p:cNvPr>
          <p:cNvSpPr>
            <a:spLocks noGrp="1"/>
          </p:cNvSpPr>
          <p:nvPr>
            <p:ph type="title"/>
          </p:nvPr>
        </p:nvSpPr>
        <p:spPr/>
        <p:txBody>
          <a:bodyPr/>
          <a:lstStyle/>
          <a:p>
            <a:r>
              <a:rPr lang="en-US" b="1"/>
              <a:t>Training and Implementation</a:t>
            </a:r>
          </a:p>
        </p:txBody>
      </p:sp>
      <p:sp>
        <p:nvSpPr>
          <p:cNvPr id="3" name="Content Placeholder 2">
            <a:extLst>
              <a:ext uri="{FF2B5EF4-FFF2-40B4-BE49-F238E27FC236}">
                <a16:creationId xmlns:a16="http://schemas.microsoft.com/office/drawing/2014/main" id="{1B0844B9-2571-1BC7-3605-752A6488038C}"/>
              </a:ext>
            </a:extLst>
          </p:cNvPr>
          <p:cNvSpPr>
            <a:spLocks noGrp="1"/>
          </p:cNvSpPr>
          <p:nvPr>
            <p:ph idx="1"/>
          </p:nvPr>
        </p:nvSpPr>
        <p:spPr/>
        <p:txBody>
          <a:bodyPr>
            <a:normAutofit lnSpcReduction="10000"/>
          </a:bodyPr>
          <a:lstStyle/>
          <a:p>
            <a:pPr fontAlgn="base"/>
            <a:r>
              <a:rPr lang="en-US" b="1"/>
              <a:t>Mandate Comprehensive Training:</a:t>
            </a:r>
            <a:r>
              <a:rPr lang="en-US"/>
              <a:t> Clarity from the administration is necessary that staff </a:t>
            </a:r>
            <a:r>
              <a:rPr lang="en-US" i="1"/>
              <a:t>must</a:t>
            </a:r>
            <a:r>
              <a:rPr lang="en-US"/>
              <a:t> be trained to use the evacuation equipment. Training should not be limited to special education staff; all teachers whose rooms are close to the equipment should be invited to attend.</a:t>
            </a:r>
          </a:p>
          <a:p>
            <a:pPr fontAlgn="base"/>
            <a:r>
              <a:rPr lang="en-US" b="1"/>
              <a:t>Restrict Equipment Use:</a:t>
            </a:r>
            <a:r>
              <a:rPr lang="en-US"/>
              <a:t> Equipment is only to be used in the event of an actual emergency, </a:t>
            </a:r>
            <a:r>
              <a:rPr lang="en-US" i="1"/>
              <a:t>not</a:t>
            </a:r>
            <a:r>
              <a:rPr lang="en-US"/>
              <a:t> during drills.</a:t>
            </a:r>
          </a:p>
          <a:p>
            <a:pPr fontAlgn="base"/>
            <a:r>
              <a:rPr lang="en-US" b="1"/>
              <a:t>Encourage Fire Department Collaboration:</a:t>
            </a:r>
            <a:r>
              <a:rPr lang="en-US"/>
              <a:t> Staff involved in drafting evacuation plans should attend fire department inspections to learn about the buildings. This is particularly helpful for understanding building codes, safety features like sprinkler systems, and new building construction details, such as hardened entryways designed to prevent school shootings, which make access more difficult for the fire department.</a:t>
            </a:r>
          </a:p>
          <a:p>
            <a:endParaRPr lang="en-US"/>
          </a:p>
        </p:txBody>
      </p:sp>
      <p:sp>
        <p:nvSpPr>
          <p:cNvPr id="4" name="Footer Placeholder 3">
            <a:extLst>
              <a:ext uri="{FF2B5EF4-FFF2-40B4-BE49-F238E27FC236}">
                <a16:creationId xmlns:a16="http://schemas.microsoft.com/office/drawing/2014/main" id="{4166701B-A1B9-0F47-C850-FB3714C30D50}"/>
              </a:ext>
            </a:extLst>
          </p:cNvPr>
          <p:cNvSpPr>
            <a:spLocks noGrp="1"/>
          </p:cNvSpPr>
          <p:nvPr>
            <p:ph type="ftr" sz="quarter" idx="11"/>
          </p:nvPr>
        </p:nvSpPr>
        <p:spPr/>
        <p:txBody>
          <a:bodyPr/>
          <a:lstStyle/>
          <a:p>
            <a:r>
              <a:rPr lang="en-US"/>
              <a:t>Oregon Department of Education</a:t>
            </a:r>
          </a:p>
        </p:txBody>
      </p:sp>
      <p:sp>
        <p:nvSpPr>
          <p:cNvPr id="5" name="Slide Number Placeholder 4">
            <a:extLst>
              <a:ext uri="{FF2B5EF4-FFF2-40B4-BE49-F238E27FC236}">
                <a16:creationId xmlns:a16="http://schemas.microsoft.com/office/drawing/2014/main" id="{C15D6E59-FE53-9708-91D7-3A91033EC405}"/>
              </a:ext>
            </a:extLst>
          </p:cNvPr>
          <p:cNvSpPr>
            <a:spLocks noGrp="1"/>
          </p:cNvSpPr>
          <p:nvPr>
            <p:ph type="sldNum" sz="quarter" idx="12"/>
          </p:nvPr>
        </p:nvSpPr>
        <p:spPr/>
        <p:txBody>
          <a:bodyPr/>
          <a:lstStyle/>
          <a:p>
            <a:fld id="{357F5B69-6281-4C1F-8C38-6DA0F56DA430}" type="slidenum">
              <a:rPr lang="en-US" smtClean="0"/>
              <a:t>18</a:t>
            </a:fld>
            <a:endParaRPr lang="en-US"/>
          </a:p>
        </p:txBody>
      </p:sp>
    </p:spTree>
    <p:extLst>
      <p:ext uri="{BB962C8B-B14F-4D97-AF65-F5344CB8AC3E}">
        <p14:creationId xmlns:p14="http://schemas.microsoft.com/office/powerpoint/2010/main" val="30014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D408DF33-FAB3-A809-C5F6-40BF42E41384}"/>
            </a:ext>
          </a:extLst>
        </p:cNvPr>
        <p:cNvGrpSpPr/>
        <p:nvPr/>
      </p:nvGrpSpPr>
      <p:grpSpPr>
        <a:xfrm>
          <a:off x="0" y="0"/>
          <a:ext cx="0" cy="0"/>
          <a:chOff x="0" y="0"/>
          <a:chExt cx="0" cy="0"/>
        </a:xfrm>
      </p:grpSpPr>
      <p:sp>
        <p:nvSpPr>
          <p:cNvPr id="625" name="Google Shape;625;p76">
            <a:extLst>
              <a:ext uri="{FF2B5EF4-FFF2-40B4-BE49-F238E27FC236}">
                <a16:creationId xmlns:a16="http://schemas.microsoft.com/office/drawing/2014/main" id="{9DA2092E-2D1A-58E4-F5C0-4911D7C853FE}"/>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4400"/>
              <a:buFont typeface="Calibri"/>
              <a:buNone/>
            </a:pPr>
            <a:r>
              <a:rPr lang="en-US" sz="3600" b="1"/>
              <a:t>Personal Emergency Accommodation Plans</a:t>
            </a:r>
            <a:endParaRPr sz="3600" b="1"/>
          </a:p>
        </p:txBody>
      </p:sp>
      <p:sp>
        <p:nvSpPr>
          <p:cNvPr id="627" name="Google Shape;627;p76">
            <a:extLst>
              <a:ext uri="{FF2B5EF4-FFF2-40B4-BE49-F238E27FC236}">
                <a16:creationId xmlns:a16="http://schemas.microsoft.com/office/drawing/2014/main" id="{B1867563-0E96-36B5-CEB5-054DC61504C9}"/>
              </a:ext>
            </a:extLst>
          </p:cNvPr>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628" name="Google Shape;628;p76">
            <a:extLst>
              <a:ext uri="{FF2B5EF4-FFF2-40B4-BE49-F238E27FC236}">
                <a16:creationId xmlns:a16="http://schemas.microsoft.com/office/drawing/2014/main" id="{B676ECB9-AD27-5056-6D76-6FF653E331B0}"/>
              </a:ext>
            </a:extLst>
          </p:cNvPr>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3" name="Content Placeholder 2">
            <a:extLst>
              <a:ext uri="{FF2B5EF4-FFF2-40B4-BE49-F238E27FC236}">
                <a16:creationId xmlns:a16="http://schemas.microsoft.com/office/drawing/2014/main" id="{FD99F178-8F07-AA45-24FD-48F4A2D4DA45}"/>
              </a:ext>
            </a:extLst>
          </p:cNvPr>
          <p:cNvSpPr txBox="1">
            <a:spLocks/>
          </p:cNvSpPr>
          <p:nvPr/>
        </p:nvSpPr>
        <p:spPr>
          <a:xfrm>
            <a:off x="717176" y="2384165"/>
            <a:ext cx="5136972" cy="1154712"/>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defRPr/>
            </a:pPr>
            <a:r>
              <a:rPr lang="en-US" sz="2800"/>
              <a:t>PEAPs provide a quick-reference checklist of individualized needs during all response types. </a:t>
            </a:r>
          </a:p>
          <a:p>
            <a:pPr marL="0" indent="0">
              <a:buNone/>
              <a:defRPr/>
            </a:pPr>
            <a:endParaRPr lang="en-US" sz="2800"/>
          </a:p>
          <a:p>
            <a:pPr marL="0" indent="0">
              <a:buFont typeface="Arial"/>
              <a:buNone/>
              <a:defRPr/>
            </a:pPr>
            <a:r>
              <a:rPr lang="en-US" sz="2800"/>
              <a:t>Scan the QR code for a downloadable and fillable PEAP template.</a:t>
            </a:r>
            <a:endParaRPr lang="en-US"/>
          </a:p>
          <a:p>
            <a:pPr>
              <a:defRPr/>
            </a:pPr>
            <a:endParaRPr lang="en-US" sz="2800"/>
          </a:p>
          <a:p>
            <a:pPr>
              <a:defRPr/>
            </a:pPr>
            <a:endParaRPr lang="en-US" sz="3200"/>
          </a:p>
        </p:txBody>
      </p:sp>
      <p:pic>
        <p:nvPicPr>
          <p:cNvPr id="5" name="Picture 4" descr="Screenshot of the cover page of the Personal Emergency Accommodation Plan. ">
            <a:hlinkClick r:id="rId3"/>
            <a:extLst>
              <a:ext uri="{FF2B5EF4-FFF2-40B4-BE49-F238E27FC236}">
                <a16:creationId xmlns:a16="http://schemas.microsoft.com/office/drawing/2014/main" id="{5F5CDE17-9C77-E2E5-7A41-D2920ED15FA5}"/>
              </a:ext>
            </a:extLst>
          </p:cNvPr>
          <p:cNvPicPr>
            <a:picLocks noChangeAspect="1"/>
          </p:cNvPicPr>
          <p:nvPr/>
        </p:nvPicPr>
        <p:blipFill>
          <a:blip r:embed="rId4"/>
          <a:stretch>
            <a:fillRect/>
          </a:stretch>
        </p:blipFill>
        <p:spPr>
          <a:xfrm>
            <a:off x="8610600" y="1746157"/>
            <a:ext cx="2731764" cy="3585440"/>
          </a:xfrm>
          <a:prstGeom prst="rect">
            <a:avLst/>
          </a:prstGeom>
          <a:ln>
            <a:noFill/>
          </a:ln>
          <a:effectLst>
            <a:outerShdw blurRad="292100" dist="139700" dir="2700000" algn="tl" rotWithShape="0">
              <a:srgbClr val="333333">
                <a:alpha val="65000"/>
              </a:srgbClr>
            </a:outerShdw>
          </a:effectLst>
        </p:spPr>
      </p:pic>
      <p:pic>
        <p:nvPicPr>
          <p:cNvPr id="7" name="Picture 6" descr="Screenshot of the Access and Functional Needs guidance document. ">
            <a:hlinkClick r:id="rId5"/>
            <a:extLst>
              <a:ext uri="{FF2B5EF4-FFF2-40B4-BE49-F238E27FC236}">
                <a16:creationId xmlns:a16="http://schemas.microsoft.com/office/drawing/2014/main" id="{6ECC59CD-BE86-797D-2EC4-B037AFDC5756}"/>
              </a:ext>
            </a:extLst>
          </p:cNvPr>
          <p:cNvPicPr>
            <a:picLocks noChangeAspect="1"/>
          </p:cNvPicPr>
          <p:nvPr/>
        </p:nvPicPr>
        <p:blipFill>
          <a:blip r:embed="rId6"/>
          <a:stretch>
            <a:fillRect/>
          </a:stretch>
        </p:blipFill>
        <p:spPr>
          <a:xfrm>
            <a:off x="6517302" y="1493176"/>
            <a:ext cx="2093298" cy="2699253"/>
          </a:xfrm>
          <a:prstGeom prst="rect">
            <a:avLst/>
          </a:prstGeom>
          <a:ln>
            <a:noFill/>
          </a:ln>
          <a:effectLst>
            <a:outerShdw blurRad="292100" dist="139700" dir="2700000" algn="tl" rotWithShape="0">
              <a:srgbClr val="333333">
                <a:alpha val="65000"/>
              </a:srgbClr>
            </a:outerShdw>
          </a:effectLst>
        </p:spPr>
      </p:pic>
      <p:pic>
        <p:nvPicPr>
          <p:cNvPr id="4" name="Graphic 3" descr="QR code to download a fillable PEAP template. ">
            <a:extLst>
              <a:ext uri="{FF2B5EF4-FFF2-40B4-BE49-F238E27FC236}">
                <a16:creationId xmlns:a16="http://schemas.microsoft.com/office/drawing/2014/main" id="{21C1C668-A91B-42C9-2FBA-1CFF8A848D5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523331" y="4382560"/>
            <a:ext cx="1910206" cy="1910206"/>
          </a:xfrm>
          <a:prstGeom prst="rect">
            <a:avLst/>
          </a:prstGeom>
        </p:spPr>
      </p:pic>
    </p:spTree>
    <p:extLst>
      <p:ext uri="{BB962C8B-B14F-4D97-AF65-F5344CB8AC3E}">
        <p14:creationId xmlns:p14="http://schemas.microsoft.com/office/powerpoint/2010/main" val="3112430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73"/>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indent="0">
              <a:buNone/>
            </a:pPr>
            <a:r>
              <a:rPr lang="en-US" sz="4400" b="1"/>
              <a:t>Today’s Agenda</a:t>
            </a:r>
          </a:p>
        </p:txBody>
      </p:sp>
      <p:sp>
        <p:nvSpPr>
          <p:cNvPr id="583" name="Google Shape;583;p73"/>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r>
              <a:rPr lang="en-US" dirty="0"/>
              <a:t>School Emergency Preparedness Basics</a:t>
            </a:r>
            <a:endParaRPr lang="en-US" dirty="0">
              <a:ea typeface="Calibri"/>
              <a:cs typeface="Calibri"/>
            </a:endParaRPr>
          </a:p>
          <a:p>
            <a:pPr lvl="1"/>
            <a:r>
              <a:rPr lang="en-US" dirty="0"/>
              <a:t>Planning and drill requirements: school and local partners</a:t>
            </a:r>
          </a:p>
          <a:p>
            <a:pPr lvl="1"/>
            <a:r>
              <a:rPr lang="en-US" dirty="0"/>
              <a:t>Emergency Operation Plans and their core components</a:t>
            </a:r>
            <a:endParaRPr lang="en-US" sz="2400" dirty="0">
              <a:ea typeface="Calibri"/>
              <a:cs typeface="Calibri"/>
            </a:endParaRPr>
          </a:p>
          <a:p>
            <a:r>
              <a:rPr lang="en-US" dirty="0">
                <a:ea typeface="Calibri"/>
                <a:cs typeface="Calibri"/>
              </a:rPr>
              <a:t>Access and Functional Needs Planning: </a:t>
            </a:r>
          </a:p>
          <a:p>
            <a:pPr lvl="1"/>
            <a:r>
              <a:rPr lang="en-US" dirty="0">
                <a:ea typeface="Calibri"/>
                <a:cs typeface="Calibri"/>
              </a:rPr>
              <a:t>Common terminology</a:t>
            </a:r>
          </a:p>
          <a:p>
            <a:pPr lvl="1"/>
            <a:r>
              <a:rPr lang="en-US" dirty="0">
                <a:ea typeface="Calibri"/>
                <a:cs typeface="Calibri"/>
              </a:rPr>
              <a:t>Why and how</a:t>
            </a:r>
          </a:p>
          <a:p>
            <a:r>
              <a:rPr lang="en-US" dirty="0">
                <a:ea typeface="Calibri"/>
                <a:cs typeface="Calibri"/>
              </a:rPr>
              <a:t>Deep dive into the PEAP</a:t>
            </a:r>
          </a:p>
          <a:p>
            <a:r>
              <a:rPr lang="en-US" sz="2400" dirty="0"/>
              <a:t>Practicing the PEAP</a:t>
            </a:r>
          </a:p>
          <a:p>
            <a:r>
              <a:rPr lang="en-US" dirty="0">
                <a:ea typeface="Calibri"/>
                <a:cs typeface="Calibri"/>
              </a:rPr>
              <a:t>Additional resources</a:t>
            </a:r>
            <a:endParaRPr lang="en-US" sz="2400" dirty="0">
              <a:ea typeface="Calibri"/>
              <a:cs typeface="Calibri"/>
            </a:endParaRPr>
          </a:p>
          <a:p>
            <a:pPr marL="228600" lvl="0" indent="-76200" algn="l" rtl="0">
              <a:lnSpc>
                <a:spcPct val="90000"/>
              </a:lnSpc>
              <a:spcBef>
                <a:spcPts val="1000"/>
              </a:spcBef>
              <a:spcAft>
                <a:spcPts val="0"/>
              </a:spcAft>
              <a:buClr>
                <a:schemeClr val="dk1"/>
              </a:buClr>
              <a:buSzPts val="2400"/>
              <a:buNone/>
            </a:pPr>
            <a:endParaRPr dirty="0"/>
          </a:p>
        </p:txBody>
      </p:sp>
      <p:sp>
        <p:nvSpPr>
          <p:cNvPr id="584" name="Google Shape;584;p73"/>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prstClr val="black">
                    <a:lumMod val="65000"/>
                    <a:lumOff val="35000"/>
                  </a:prstClr>
                </a:solidFill>
                <a:effectLst/>
                <a:uLnTx/>
                <a:uFillTx/>
                <a:latin typeface="Arial"/>
                <a:cs typeface="Arial"/>
                <a:sym typeface="Arial"/>
              </a:rPr>
              <a:t>Oregon Department of Education</a:t>
            </a:r>
            <a:endParaRPr kumimoji="0" sz="1200" b="0" i="0" u="none" strike="noStrike" kern="0" cap="none" spc="0" normalizeH="0" baseline="0" noProof="0">
              <a:ln>
                <a:noFill/>
              </a:ln>
              <a:solidFill>
                <a:prstClr val="black">
                  <a:lumMod val="65000"/>
                  <a:lumOff val="35000"/>
                </a:prstClr>
              </a:solidFill>
              <a:effectLst/>
              <a:uLnTx/>
              <a:uFillTx/>
              <a:latin typeface="Arial"/>
              <a:cs typeface="Arial"/>
              <a:sym typeface="Arial"/>
            </a:endParaRPr>
          </a:p>
        </p:txBody>
      </p:sp>
      <p:sp>
        <p:nvSpPr>
          <p:cNvPr id="585" name="Google Shape;585;p7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prstClr val="black">
                    <a:lumMod val="65000"/>
                    <a:lumOff val="3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200" b="0" i="0" u="none" strike="noStrike" kern="0" cap="none" spc="0" normalizeH="0" baseline="0" noProof="0">
              <a:ln>
                <a:noFill/>
              </a:ln>
              <a:solidFill>
                <a:prstClr val="black">
                  <a:lumMod val="65000"/>
                  <a:lumOff val="35000"/>
                </a:prstClr>
              </a:solidFill>
              <a:effectLst/>
              <a:uLnTx/>
              <a:uFillTx/>
              <a:latin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7CADEDE0-5319-236B-522D-E63AFC5A754A}"/>
            </a:ext>
          </a:extLst>
        </p:cNvPr>
        <p:cNvGrpSpPr/>
        <p:nvPr/>
      </p:nvGrpSpPr>
      <p:grpSpPr>
        <a:xfrm>
          <a:off x="0" y="0"/>
          <a:ext cx="0" cy="0"/>
          <a:chOff x="0" y="0"/>
          <a:chExt cx="0" cy="0"/>
        </a:xfrm>
      </p:grpSpPr>
      <p:sp>
        <p:nvSpPr>
          <p:cNvPr id="625" name="Google Shape;625;p76">
            <a:extLst>
              <a:ext uri="{FF2B5EF4-FFF2-40B4-BE49-F238E27FC236}">
                <a16:creationId xmlns:a16="http://schemas.microsoft.com/office/drawing/2014/main" id="{6AF587A9-A7B4-329A-2538-6C9F0A3677F8}"/>
              </a:ext>
            </a:extLst>
          </p:cNvPr>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a:spcBef>
                <a:spcPts val="0"/>
              </a:spcBef>
            </a:pPr>
            <a:r>
              <a:rPr lang="en-US" b="1"/>
              <a:t>A Dive into the PEAP</a:t>
            </a:r>
            <a:endParaRPr lang="en-US"/>
          </a:p>
        </p:txBody>
      </p:sp>
      <p:sp>
        <p:nvSpPr>
          <p:cNvPr id="628" name="Google Shape;628;p76">
            <a:extLst>
              <a:ext uri="{FF2B5EF4-FFF2-40B4-BE49-F238E27FC236}">
                <a16:creationId xmlns:a16="http://schemas.microsoft.com/office/drawing/2014/main" id="{F0857A23-0A49-2BDF-C3AD-CD70526E048D}"/>
              </a:ext>
            </a:extLst>
          </p:cNvPr>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pic>
        <p:nvPicPr>
          <p:cNvPr id="2" name="Picture 1" descr="The first section of the PEAP asks student information and 3 questions to determine whether a PEAP is necessary for the individual. 1. Are they able to independently navigate the physical facilities? 2. Are they able to follow procedures? 3. Are they able to communicate effectively in an emergency? ">
            <a:extLst>
              <a:ext uri="{FF2B5EF4-FFF2-40B4-BE49-F238E27FC236}">
                <a16:creationId xmlns:a16="http://schemas.microsoft.com/office/drawing/2014/main" id="{E8922E7D-EEFD-FEAC-F94B-222447A7906A}"/>
              </a:ext>
            </a:extLst>
          </p:cNvPr>
          <p:cNvPicPr>
            <a:picLocks noChangeAspect="1"/>
          </p:cNvPicPr>
          <p:nvPr/>
        </p:nvPicPr>
        <p:blipFill>
          <a:blip r:embed="rId3"/>
          <a:stretch>
            <a:fillRect/>
          </a:stretch>
        </p:blipFill>
        <p:spPr>
          <a:xfrm>
            <a:off x="497012" y="1697662"/>
            <a:ext cx="7767348" cy="4827518"/>
          </a:xfrm>
          <a:prstGeom prst="rect">
            <a:avLst/>
          </a:prstGeom>
          <a:effectLst>
            <a:outerShdw blurRad="50800" dist="38100" dir="2700000">
              <a:srgbClr val="000000">
                <a:alpha val="40000"/>
              </a:srgbClr>
            </a:outerShdw>
          </a:effectLst>
        </p:spPr>
      </p:pic>
      <p:sp>
        <p:nvSpPr>
          <p:cNvPr id="5" name="TextBox 4">
            <a:extLst>
              <a:ext uri="{FF2B5EF4-FFF2-40B4-BE49-F238E27FC236}">
                <a16:creationId xmlns:a16="http://schemas.microsoft.com/office/drawing/2014/main" id="{5E9B21CA-8D99-9C6C-46D1-DC1058C26099}"/>
              </a:ext>
            </a:extLst>
          </p:cNvPr>
          <p:cNvSpPr txBox="1"/>
          <p:nvPr/>
        </p:nvSpPr>
        <p:spPr>
          <a:xfrm>
            <a:off x="8497957" y="4216118"/>
            <a:ext cx="328495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ea typeface="Calibri"/>
                <a:cs typeface="Calibri"/>
              </a:rPr>
              <a:t>Important to know what the person looks like who we are helping in an emergency!</a:t>
            </a:r>
          </a:p>
        </p:txBody>
      </p:sp>
      <p:pic>
        <p:nvPicPr>
          <p:cNvPr id="4" name="Graphic 3" descr="Back with solid fill">
            <a:extLst>
              <a:ext uri="{FF2B5EF4-FFF2-40B4-BE49-F238E27FC236}">
                <a16:creationId xmlns:a16="http://schemas.microsoft.com/office/drawing/2014/main" id="{B47E8B43-2513-2066-CCE8-09643C18838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flipH="1">
            <a:off x="8080513" y="2196873"/>
            <a:ext cx="2672086" cy="2464254"/>
          </a:xfrm>
          <a:prstGeom prst="rect">
            <a:avLst/>
          </a:prstGeom>
        </p:spPr>
      </p:pic>
    </p:spTree>
    <p:extLst>
      <p:ext uri="{BB962C8B-B14F-4D97-AF65-F5344CB8AC3E}">
        <p14:creationId xmlns:p14="http://schemas.microsoft.com/office/powerpoint/2010/main" val="137166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896CBC1D-F06B-8ABE-EB9E-E7715DCE492D}"/>
            </a:ext>
          </a:extLst>
        </p:cNvPr>
        <p:cNvGrpSpPr/>
        <p:nvPr/>
      </p:nvGrpSpPr>
      <p:grpSpPr>
        <a:xfrm>
          <a:off x="0" y="0"/>
          <a:ext cx="0" cy="0"/>
          <a:chOff x="0" y="0"/>
          <a:chExt cx="0" cy="0"/>
        </a:xfrm>
      </p:grpSpPr>
      <p:sp>
        <p:nvSpPr>
          <p:cNvPr id="625" name="Google Shape;625;p76">
            <a:extLst>
              <a:ext uri="{FF2B5EF4-FFF2-40B4-BE49-F238E27FC236}">
                <a16:creationId xmlns:a16="http://schemas.microsoft.com/office/drawing/2014/main" id="{EDCCECE1-2A8C-75AA-FC86-6151E932817F}"/>
              </a:ext>
            </a:extLst>
          </p:cNvPr>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a:spcBef>
                <a:spcPts val="0"/>
              </a:spcBef>
            </a:pPr>
            <a:r>
              <a:rPr lang="en-US" b="1"/>
              <a:t>Contact and Responsible Persons</a:t>
            </a:r>
            <a:endParaRPr lang="en-US" b="1">
              <a:ea typeface="Calibri"/>
              <a:cs typeface="Calibri"/>
            </a:endParaRPr>
          </a:p>
        </p:txBody>
      </p:sp>
      <p:sp>
        <p:nvSpPr>
          <p:cNvPr id="628" name="Google Shape;628;p76">
            <a:extLst>
              <a:ext uri="{FF2B5EF4-FFF2-40B4-BE49-F238E27FC236}">
                <a16:creationId xmlns:a16="http://schemas.microsoft.com/office/drawing/2014/main" id="{86413E10-9AAE-1AF4-72DE-05E216B29085}"/>
              </a:ext>
            </a:extLst>
          </p:cNvPr>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pic>
        <p:nvPicPr>
          <p:cNvPr id="3" name="Picture 2" descr="This section of the PEAP asks to list personnel and back up personnel responsible in emergency situations, as well as the method of preferred communication with the family.">
            <a:extLst>
              <a:ext uri="{FF2B5EF4-FFF2-40B4-BE49-F238E27FC236}">
                <a16:creationId xmlns:a16="http://schemas.microsoft.com/office/drawing/2014/main" id="{D8542CD4-B1BA-8E0A-4C1E-C359CE1E9740}"/>
              </a:ext>
            </a:extLst>
          </p:cNvPr>
          <p:cNvPicPr>
            <a:picLocks noChangeAspect="1"/>
          </p:cNvPicPr>
          <p:nvPr/>
        </p:nvPicPr>
        <p:blipFill>
          <a:blip r:embed="rId3"/>
          <a:stretch>
            <a:fillRect/>
          </a:stretch>
        </p:blipFill>
        <p:spPr>
          <a:xfrm>
            <a:off x="941614" y="2157413"/>
            <a:ext cx="10315575" cy="3390900"/>
          </a:xfrm>
          <a:prstGeom prst="rect">
            <a:avLst/>
          </a:prstGeom>
          <a:effectLst>
            <a:outerShdw blurRad="50800" dist="38100" dir="2700000">
              <a:srgbClr val="000000">
                <a:alpha val="40000"/>
              </a:srgbClr>
            </a:outerShdw>
          </a:effectLst>
        </p:spPr>
      </p:pic>
    </p:spTree>
    <p:extLst>
      <p:ext uri="{BB962C8B-B14F-4D97-AF65-F5344CB8AC3E}">
        <p14:creationId xmlns:p14="http://schemas.microsoft.com/office/powerpoint/2010/main" val="1301015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DE7801BA-7119-E63B-83FC-8A71847A2BF5}"/>
            </a:ext>
          </a:extLst>
        </p:cNvPr>
        <p:cNvGrpSpPr/>
        <p:nvPr/>
      </p:nvGrpSpPr>
      <p:grpSpPr>
        <a:xfrm>
          <a:off x="0" y="0"/>
          <a:ext cx="0" cy="0"/>
          <a:chOff x="0" y="0"/>
          <a:chExt cx="0" cy="0"/>
        </a:xfrm>
      </p:grpSpPr>
      <p:sp>
        <p:nvSpPr>
          <p:cNvPr id="625" name="Google Shape;625;p76">
            <a:extLst>
              <a:ext uri="{FF2B5EF4-FFF2-40B4-BE49-F238E27FC236}">
                <a16:creationId xmlns:a16="http://schemas.microsoft.com/office/drawing/2014/main" id="{52433190-07EB-69E4-224A-F0EF3947A2F6}"/>
              </a:ext>
            </a:extLst>
          </p:cNvPr>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a:spcBef>
                <a:spcPts val="0"/>
              </a:spcBef>
            </a:pPr>
            <a:r>
              <a:rPr lang="en-US" b="1"/>
              <a:t>Pre-Activities &amp; Go Bag</a:t>
            </a:r>
            <a:endParaRPr lang="en-US"/>
          </a:p>
        </p:txBody>
      </p:sp>
      <p:sp>
        <p:nvSpPr>
          <p:cNvPr id="628" name="Google Shape;628;p76">
            <a:extLst>
              <a:ext uri="{FF2B5EF4-FFF2-40B4-BE49-F238E27FC236}">
                <a16:creationId xmlns:a16="http://schemas.microsoft.com/office/drawing/2014/main" id="{2FDCF6C6-975F-B73C-7753-47A98E5BAC07}"/>
              </a:ext>
            </a:extLst>
          </p:cNvPr>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pic>
        <p:nvPicPr>
          <p:cNvPr id="2" name="Picture 1" descr="This section of the PEAP asks for dates that planning processes are accomplished for accountability. It also asks for the contents of the &quot;GO BAG:.">
            <a:extLst>
              <a:ext uri="{FF2B5EF4-FFF2-40B4-BE49-F238E27FC236}">
                <a16:creationId xmlns:a16="http://schemas.microsoft.com/office/drawing/2014/main" id="{EBD5CE25-0824-64B7-E867-E8D40F7F988D}"/>
              </a:ext>
            </a:extLst>
          </p:cNvPr>
          <p:cNvPicPr>
            <a:picLocks noChangeAspect="1"/>
          </p:cNvPicPr>
          <p:nvPr/>
        </p:nvPicPr>
        <p:blipFill>
          <a:blip r:embed="rId3"/>
          <a:stretch>
            <a:fillRect/>
          </a:stretch>
        </p:blipFill>
        <p:spPr>
          <a:xfrm>
            <a:off x="1088571" y="2046288"/>
            <a:ext cx="10043885" cy="3948339"/>
          </a:xfrm>
          <a:prstGeom prst="rect">
            <a:avLst/>
          </a:prstGeom>
          <a:effectLst>
            <a:outerShdw blurRad="50800" dist="38100" dir="2700000">
              <a:srgbClr val="000000">
                <a:alpha val="40000"/>
              </a:srgbClr>
            </a:outerShdw>
          </a:effectLst>
        </p:spPr>
      </p:pic>
    </p:spTree>
    <p:extLst>
      <p:ext uri="{BB962C8B-B14F-4D97-AF65-F5344CB8AC3E}">
        <p14:creationId xmlns:p14="http://schemas.microsoft.com/office/powerpoint/2010/main" val="1764163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206B67F5-A81D-33D5-F585-7DC40429F9CA}"/>
            </a:ext>
          </a:extLst>
        </p:cNvPr>
        <p:cNvGrpSpPr/>
        <p:nvPr/>
      </p:nvGrpSpPr>
      <p:grpSpPr>
        <a:xfrm>
          <a:off x="0" y="0"/>
          <a:ext cx="0" cy="0"/>
          <a:chOff x="0" y="0"/>
          <a:chExt cx="0" cy="0"/>
        </a:xfrm>
      </p:grpSpPr>
      <p:sp>
        <p:nvSpPr>
          <p:cNvPr id="625" name="Google Shape;625;p76">
            <a:extLst>
              <a:ext uri="{FF2B5EF4-FFF2-40B4-BE49-F238E27FC236}">
                <a16:creationId xmlns:a16="http://schemas.microsoft.com/office/drawing/2014/main" id="{6782BA15-43F7-2223-41A7-DC488E6F8963}"/>
              </a:ext>
            </a:extLst>
          </p:cNvPr>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a:spcBef>
                <a:spcPts val="0"/>
              </a:spcBef>
            </a:pPr>
            <a:r>
              <a:rPr lang="en-US" b="1"/>
              <a:t>Training </a:t>
            </a:r>
            <a:endParaRPr lang="en-US"/>
          </a:p>
        </p:txBody>
      </p:sp>
      <p:sp>
        <p:nvSpPr>
          <p:cNvPr id="628" name="Google Shape;628;p76">
            <a:extLst>
              <a:ext uri="{FF2B5EF4-FFF2-40B4-BE49-F238E27FC236}">
                <a16:creationId xmlns:a16="http://schemas.microsoft.com/office/drawing/2014/main" id="{BDB5B4FB-20BA-CDDD-C2C8-3702DB0665FF}"/>
              </a:ext>
            </a:extLst>
          </p:cNvPr>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pic>
        <p:nvPicPr>
          <p:cNvPr id="3" name="Picture 2" descr="This section requires listing of initial and subsequent training dates, including for the learner and their family.">
            <a:extLst>
              <a:ext uri="{FF2B5EF4-FFF2-40B4-BE49-F238E27FC236}">
                <a16:creationId xmlns:a16="http://schemas.microsoft.com/office/drawing/2014/main" id="{533FFA20-A05D-5977-048F-C5D74FA7A8AE}"/>
              </a:ext>
            </a:extLst>
          </p:cNvPr>
          <p:cNvPicPr>
            <a:picLocks noChangeAspect="1"/>
          </p:cNvPicPr>
          <p:nvPr/>
        </p:nvPicPr>
        <p:blipFill>
          <a:blip r:embed="rId3"/>
          <a:stretch>
            <a:fillRect/>
          </a:stretch>
        </p:blipFill>
        <p:spPr>
          <a:xfrm>
            <a:off x="580571" y="2839357"/>
            <a:ext cx="11059885" cy="1621971"/>
          </a:xfrm>
          <a:prstGeom prst="rect">
            <a:avLst/>
          </a:prstGeom>
        </p:spPr>
      </p:pic>
    </p:spTree>
    <p:extLst>
      <p:ext uri="{BB962C8B-B14F-4D97-AF65-F5344CB8AC3E}">
        <p14:creationId xmlns:p14="http://schemas.microsoft.com/office/powerpoint/2010/main" val="2565555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765F98B7-900F-EA2B-98FB-A3385604737F}"/>
            </a:ext>
          </a:extLst>
        </p:cNvPr>
        <p:cNvGrpSpPr/>
        <p:nvPr/>
      </p:nvGrpSpPr>
      <p:grpSpPr>
        <a:xfrm>
          <a:off x="0" y="0"/>
          <a:ext cx="0" cy="0"/>
          <a:chOff x="0" y="0"/>
          <a:chExt cx="0" cy="0"/>
        </a:xfrm>
      </p:grpSpPr>
      <p:sp>
        <p:nvSpPr>
          <p:cNvPr id="625" name="Google Shape;625;p76">
            <a:extLst>
              <a:ext uri="{FF2B5EF4-FFF2-40B4-BE49-F238E27FC236}">
                <a16:creationId xmlns:a16="http://schemas.microsoft.com/office/drawing/2014/main" id="{ADA7AC7A-BCF4-C8E7-E1F4-A238EB3DB4F1}"/>
              </a:ext>
            </a:extLst>
          </p:cNvPr>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a:spcBef>
                <a:spcPts val="0"/>
              </a:spcBef>
            </a:pPr>
            <a:r>
              <a:rPr lang="en-US" b="1"/>
              <a:t>Emergency Procedure Plan</a:t>
            </a:r>
            <a:endParaRPr lang="en-US"/>
          </a:p>
        </p:txBody>
      </p:sp>
      <p:sp>
        <p:nvSpPr>
          <p:cNvPr id="628" name="Google Shape;628;p76">
            <a:extLst>
              <a:ext uri="{FF2B5EF4-FFF2-40B4-BE49-F238E27FC236}">
                <a16:creationId xmlns:a16="http://schemas.microsoft.com/office/drawing/2014/main" id="{DCF19F17-6022-0386-6C37-740B9E571F9B}"/>
              </a:ext>
            </a:extLst>
          </p:cNvPr>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pic>
        <p:nvPicPr>
          <p:cNvPr id="2" name="Picture 1" descr="This section of the PEAP asks for specific details about accommodations for navigation, understanding and communication.  ">
            <a:extLst>
              <a:ext uri="{FF2B5EF4-FFF2-40B4-BE49-F238E27FC236}">
                <a16:creationId xmlns:a16="http://schemas.microsoft.com/office/drawing/2014/main" id="{868305A4-CDFD-3348-DA83-2570A900FFEA}"/>
              </a:ext>
            </a:extLst>
          </p:cNvPr>
          <p:cNvPicPr>
            <a:picLocks noChangeAspect="1"/>
          </p:cNvPicPr>
          <p:nvPr/>
        </p:nvPicPr>
        <p:blipFill>
          <a:blip r:embed="rId3"/>
          <a:stretch>
            <a:fillRect/>
          </a:stretch>
        </p:blipFill>
        <p:spPr>
          <a:xfrm>
            <a:off x="870857" y="1976211"/>
            <a:ext cx="10472057" cy="4161064"/>
          </a:xfrm>
          <a:prstGeom prst="rect">
            <a:avLst/>
          </a:prstGeom>
          <a:effectLst>
            <a:outerShdw blurRad="50800" dist="38100" dir="2700000">
              <a:srgbClr val="000000">
                <a:alpha val="40000"/>
              </a:srgbClr>
            </a:outerShdw>
          </a:effectLst>
        </p:spPr>
      </p:pic>
    </p:spTree>
    <p:extLst>
      <p:ext uri="{BB962C8B-B14F-4D97-AF65-F5344CB8AC3E}">
        <p14:creationId xmlns:p14="http://schemas.microsoft.com/office/powerpoint/2010/main" val="269188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94014C00-A9BE-0400-2CA3-F801327925D3}"/>
            </a:ext>
          </a:extLst>
        </p:cNvPr>
        <p:cNvGrpSpPr/>
        <p:nvPr/>
      </p:nvGrpSpPr>
      <p:grpSpPr>
        <a:xfrm>
          <a:off x="0" y="0"/>
          <a:ext cx="0" cy="0"/>
          <a:chOff x="0" y="0"/>
          <a:chExt cx="0" cy="0"/>
        </a:xfrm>
      </p:grpSpPr>
      <p:sp>
        <p:nvSpPr>
          <p:cNvPr id="628" name="Google Shape;628;p76">
            <a:extLst>
              <a:ext uri="{FF2B5EF4-FFF2-40B4-BE49-F238E27FC236}">
                <a16:creationId xmlns:a16="http://schemas.microsoft.com/office/drawing/2014/main" id="{3781FC4E-E1C2-6DBF-D7D6-58C58F10D84D}"/>
              </a:ext>
            </a:extLst>
          </p:cNvPr>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pic>
        <p:nvPicPr>
          <p:cNvPr id="7" name="Picture 6" descr="Image of  The &quot;I Love U Guys&quot; Foundation logo">
            <a:hlinkClick r:id="rId3"/>
            <a:extLst>
              <a:ext uri="{FF2B5EF4-FFF2-40B4-BE49-F238E27FC236}">
                <a16:creationId xmlns:a16="http://schemas.microsoft.com/office/drawing/2014/main" id="{D9B46454-81C8-345F-75C6-ACDFF3605C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2222" y="4715020"/>
            <a:ext cx="2569561" cy="6302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K-12 Standard Response Protocol Toolkit . HOLD&lt; SECURE&lt; LOCKDOWN&lt;EVACUATE&lt;SHELTER">
            <a:extLst>
              <a:ext uri="{FF2B5EF4-FFF2-40B4-BE49-F238E27FC236}">
                <a16:creationId xmlns:a16="http://schemas.microsoft.com/office/drawing/2014/main" id="{48DCC4D4-4AD1-1979-BAD6-2F6FC33F170A}"/>
              </a:ext>
            </a:extLst>
          </p:cNvPr>
          <p:cNvPicPr>
            <a:picLocks noChangeAspect="1"/>
          </p:cNvPicPr>
          <p:nvPr/>
        </p:nvPicPr>
        <p:blipFill>
          <a:blip r:embed="rId5"/>
          <a:stretch>
            <a:fillRect/>
          </a:stretch>
        </p:blipFill>
        <p:spPr>
          <a:xfrm>
            <a:off x="7703782" y="3529663"/>
            <a:ext cx="4002638" cy="1093656"/>
          </a:xfrm>
          <a:prstGeom prst="rect">
            <a:avLst/>
          </a:prstGeom>
        </p:spPr>
      </p:pic>
      <p:sp>
        <p:nvSpPr>
          <p:cNvPr id="11" name="Google Shape;625;p76">
            <a:extLst>
              <a:ext uri="{FF2B5EF4-FFF2-40B4-BE49-F238E27FC236}">
                <a16:creationId xmlns:a16="http://schemas.microsoft.com/office/drawing/2014/main" id="{724C60CB-7280-6CEC-47B2-01EADB2D8320}"/>
              </a:ext>
            </a:extLst>
          </p:cNvPr>
          <p:cNvSpPr txBox="1">
            <a:spLocks noGrp="1"/>
          </p:cNvSpPr>
          <p:nvPr>
            <p:ph type="title"/>
          </p:nvPr>
        </p:nvSpPr>
        <p:spPr>
          <a:xfrm>
            <a:off x="7268624" y="2156372"/>
            <a:ext cx="4873695" cy="102646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1"/>
              </a:buClr>
              <a:buSzPts val="4400"/>
              <a:buFont typeface="Calibri"/>
              <a:buNone/>
            </a:pPr>
            <a:r>
              <a:rPr lang="en-US" sz="4400" b="1"/>
              <a:t>Standard Response Protocol</a:t>
            </a:r>
            <a:endParaRPr b="1"/>
          </a:p>
        </p:txBody>
      </p:sp>
      <p:pic>
        <p:nvPicPr>
          <p:cNvPr id="2" name="Picture 1" descr="This section of the PEAP is for specific detailed instructions for each type of response protocol.">
            <a:extLst>
              <a:ext uri="{FF2B5EF4-FFF2-40B4-BE49-F238E27FC236}">
                <a16:creationId xmlns:a16="http://schemas.microsoft.com/office/drawing/2014/main" id="{D8A62711-A5C1-168E-43ED-6B0494B0A6BB}"/>
              </a:ext>
            </a:extLst>
          </p:cNvPr>
          <p:cNvPicPr>
            <a:picLocks noChangeAspect="1"/>
          </p:cNvPicPr>
          <p:nvPr/>
        </p:nvPicPr>
        <p:blipFill>
          <a:blip r:embed="rId6"/>
          <a:stretch>
            <a:fillRect/>
          </a:stretch>
        </p:blipFill>
        <p:spPr>
          <a:xfrm>
            <a:off x="457189" y="726965"/>
            <a:ext cx="6942104" cy="5412829"/>
          </a:xfrm>
          <a:prstGeom prst="rect">
            <a:avLst/>
          </a:prstGeom>
        </p:spPr>
      </p:pic>
    </p:spTree>
    <p:extLst>
      <p:ext uri="{BB962C8B-B14F-4D97-AF65-F5344CB8AC3E}">
        <p14:creationId xmlns:p14="http://schemas.microsoft.com/office/powerpoint/2010/main" val="2260431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7387BB3B-D488-EF9F-466A-039372253A6A}"/>
            </a:ext>
          </a:extLst>
        </p:cNvPr>
        <p:cNvGrpSpPr/>
        <p:nvPr/>
      </p:nvGrpSpPr>
      <p:grpSpPr>
        <a:xfrm>
          <a:off x="0" y="0"/>
          <a:ext cx="0" cy="0"/>
          <a:chOff x="0" y="0"/>
          <a:chExt cx="0" cy="0"/>
        </a:xfrm>
      </p:grpSpPr>
      <p:sp>
        <p:nvSpPr>
          <p:cNvPr id="625" name="Google Shape;625;p76">
            <a:extLst>
              <a:ext uri="{FF2B5EF4-FFF2-40B4-BE49-F238E27FC236}">
                <a16:creationId xmlns:a16="http://schemas.microsoft.com/office/drawing/2014/main" id="{952E4D21-F483-A971-34E1-38843A926F39}"/>
              </a:ext>
            </a:extLst>
          </p:cNvPr>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sz="4400" b="1">
                <a:solidFill>
                  <a:srgbClr val="007F13"/>
                </a:solidFill>
              </a:rPr>
              <a:t>“Evacuate!”</a:t>
            </a:r>
            <a:endParaRPr lang="en-US" b="1">
              <a:solidFill>
                <a:srgbClr val="007F13"/>
              </a:solidFill>
              <a:ea typeface="Calibri"/>
              <a:cs typeface="Calibri"/>
            </a:endParaRPr>
          </a:p>
        </p:txBody>
      </p:sp>
      <p:sp>
        <p:nvSpPr>
          <p:cNvPr id="628" name="Google Shape;628;p76">
            <a:extLst>
              <a:ext uri="{FF2B5EF4-FFF2-40B4-BE49-F238E27FC236}">
                <a16:creationId xmlns:a16="http://schemas.microsoft.com/office/drawing/2014/main" id="{69ED9180-37A8-6C0F-E0C0-D8F23D3316F4}"/>
              </a:ext>
            </a:extLst>
          </p:cNvPr>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595959"/>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200" b="0" i="0" u="none" strike="noStrike" kern="0" cap="none" spc="0" normalizeH="0" baseline="0" noProof="0">
              <a:ln>
                <a:noFill/>
              </a:ln>
              <a:solidFill>
                <a:srgbClr val="595959"/>
              </a:solidFill>
              <a:effectLst/>
              <a:uLnTx/>
              <a:uFillTx/>
              <a:latin typeface="Calibri"/>
              <a:cs typeface="Calibri"/>
              <a:sym typeface="Calibri"/>
            </a:endParaRPr>
          </a:p>
        </p:txBody>
      </p:sp>
      <p:sp>
        <p:nvSpPr>
          <p:cNvPr id="4" name="TextBox 3">
            <a:extLst>
              <a:ext uri="{FF2B5EF4-FFF2-40B4-BE49-F238E27FC236}">
                <a16:creationId xmlns:a16="http://schemas.microsoft.com/office/drawing/2014/main" id="{620A78F7-6141-F978-FF23-5A816BED5433}"/>
              </a:ext>
            </a:extLst>
          </p:cNvPr>
          <p:cNvSpPr txBox="1"/>
          <p:nvPr/>
        </p:nvSpPr>
        <p:spPr>
          <a:xfrm>
            <a:off x="7919908" y="1924204"/>
            <a:ext cx="3784039" cy="4832092"/>
          </a:xfrm>
          <a:prstGeom prst="rect">
            <a:avLst/>
          </a:prstGeom>
          <a:noFill/>
        </p:spPr>
        <p:txBody>
          <a:bodyPr wrap="square" lIns="91440" tIns="45720" rIns="91440" bIns="45720" anchor="t">
            <a:spAutoFit/>
          </a:bodyPr>
          <a:lstStyle/>
          <a:p>
            <a:pPr>
              <a:buClr>
                <a:srgbClr val="000000"/>
              </a:buClr>
              <a:defRPr/>
            </a:pPr>
            <a:r>
              <a:rPr kumimoji="0" lang="en-US" sz="2800" b="0" i="0" u="none" strike="noStrike" kern="0" cap="none" spc="0" normalizeH="0" baseline="0" noProof="0">
                <a:ln>
                  <a:noFill/>
                </a:ln>
                <a:solidFill>
                  <a:srgbClr val="333333"/>
                </a:solidFill>
                <a:effectLst/>
                <a:uLnTx/>
                <a:uFillTx/>
                <a:latin typeface="Calibri"/>
                <a:ea typeface="Calibri"/>
                <a:cs typeface="Calibri"/>
                <a:sym typeface="Arial"/>
              </a:rPr>
              <a:t>The </a:t>
            </a:r>
            <a:r>
              <a:rPr kumimoji="0" lang="en-US" sz="2800" b="1" i="0" u="none" strike="noStrike" kern="0" cap="none" spc="0" normalizeH="0" baseline="0" noProof="0">
                <a:ln>
                  <a:noFill/>
                </a:ln>
                <a:solidFill>
                  <a:srgbClr val="007F13"/>
                </a:solidFill>
                <a:effectLst/>
                <a:uLnTx/>
                <a:uFillTx/>
                <a:latin typeface="Calibri"/>
                <a:ea typeface="Calibri"/>
                <a:cs typeface="Calibri"/>
                <a:sym typeface="Arial"/>
              </a:rPr>
              <a:t>Evacuate</a:t>
            </a:r>
            <a:r>
              <a:rPr kumimoji="0" lang="en-US" sz="2800" b="0" i="0" u="none" strike="noStrike" kern="0" cap="none" spc="0" normalizeH="0" baseline="0" noProof="0">
                <a:ln>
                  <a:noFill/>
                </a:ln>
                <a:solidFill>
                  <a:srgbClr val="333333"/>
                </a:solidFill>
                <a:effectLst/>
                <a:uLnTx/>
                <a:uFillTx/>
                <a:latin typeface="Calibri"/>
                <a:ea typeface="Calibri"/>
                <a:cs typeface="Calibri"/>
                <a:sym typeface="Arial"/>
              </a:rPr>
              <a:t> protocol, sometimes called a fire drill, </a:t>
            </a:r>
            <a:r>
              <a:rPr lang="en-US" sz="2800" kern="0">
                <a:solidFill>
                  <a:srgbClr val="333333"/>
                </a:solidFill>
                <a:latin typeface="Calibri"/>
                <a:ea typeface="Calibri"/>
                <a:cs typeface="Calibri"/>
                <a:sym typeface="Arial"/>
              </a:rPr>
              <a:t>and </a:t>
            </a:r>
            <a:r>
              <a:rPr lang="en-US" sz="2800" i="1" kern="0">
                <a:solidFill>
                  <a:srgbClr val="333333"/>
                </a:solidFill>
                <a:latin typeface="Calibri"/>
                <a:ea typeface="Calibri"/>
                <a:cs typeface="Calibri"/>
                <a:sym typeface="Arial"/>
              </a:rPr>
              <a:t>may be followed by a location.</a:t>
            </a:r>
            <a:endParaRPr lang="en-US" sz="2800" kern="0">
              <a:solidFill>
                <a:srgbClr val="000000"/>
              </a:solidFill>
              <a:latin typeface="Calibri"/>
              <a:ea typeface="Calibri"/>
              <a:cs typeface="Calibri"/>
              <a:sym typeface="Arial"/>
            </a:endParaRPr>
          </a:p>
          <a:p>
            <a:pPr>
              <a:defRPr/>
            </a:pPr>
            <a:endParaRPr lang="en-US" sz="2800" kern="0">
              <a:solidFill>
                <a:srgbClr val="333333"/>
              </a:solidFill>
              <a:latin typeface="Calibri"/>
              <a:ea typeface="Calibri"/>
              <a:cs typeface="Calibri"/>
              <a:sym typeface="Arial"/>
            </a:endParaRPr>
          </a:p>
          <a:p>
            <a:pPr>
              <a:defRPr/>
            </a:pPr>
            <a:r>
              <a:rPr lang="en-US" sz="2800" kern="0">
                <a:solidFill>
                  <a:srgbClr val="333333"/>
                </a:solidFill>
                <a:latin typeface="Calibri"/>
                <a:ea typeface="Calibri"/>
                <a:cs typeface="Calibri"/>
                <a:sym typeface="Arial"/>
              </a:rPr>
              <a:t> It is used to move people from one location to a different location in or out of the building.</a:t>
            </a:r>
            <a:endParaRPr lang="en-US" sz="2800" kern="0">
              <a:solidFill>
                <a:srgbClr val="000000"/>
              </a:solidFill>
              <a:latin typeface="Calibri"/>
              <a:ea typeface="Calibri"/>
              <a:cs typeface="Calibri"/>
            </a:endParaRPr>
          </a:p>
          <a:p>
            <a:pPr marL="0" marR="0" lvl="0" indent="0" algn="l" defTabSz="914400">
              <a:lnSpc>
                <a:spcPct val="100000"/>
              </a:lnSpc>
              <a:spcBef>
                <a:spcPts val="0"/>
              </a:spcBef>
              <a:spcAft>
                <a:spcPts val="0"/>
              </a:spcAft>
              <a:buSzTx/>
              <a:buFont typeface="Arial"/>
              <a:buNone/>
              <a:tabLst/>
              <a:defRPr/>
            </a:pPr>
            <a:endParaRPr lang="en-US" sz="2800" b="0" i="0" u="none" strike="noStrike" kern="0" cap="none" spc="0" normalizeH="0" baseline="0" noProof="0">
              <a:ln>
                <a:noFill/>
              </a:ln>
              <a:solidFill>
                <a:srgbClr val="333333"/>
              </a:solidFill>
              <a:effectLst/>
              <a:uLnTx/>
              <a:uFillTx/>
              <a:latin typeface="Calibri"/>
              <a:ea typeface="Calibri"/>
              <a:cs typeface="Calibri"/>
            </a:endParaRPr>
          </a:p>
        </p:txBody>
      </p:sp>
      <p:grpSp>
        <p:nvGrpSpPr>
          <p:cNvPr id="10" name="Group 9">
            <a:extLst>
              <a:ext uri="{FF2B5EF4-FFF2-40B4-BE49-F238E27FC236}">
                <a16:creationId xmlns:a16="http://schemas.microsoft.com/office/drawing/2014/main" id="{CE6E4032-EB0B-2DED-3787-819A5DE2A492}"/>
              </a:ext>
              <a:ext uri="{C183D7F6-B498-43B3-948B-1728B52AA6E4}">
                <adec:decorative xmlns:adec="http://schemas.microsoft.com/office/drawing/2017/decorative" val="1"/>
              </a:ext>
            </a:extLst>
          </p:cNvPr>
          <p:cNvGrpSpPr/>
          <p:nvPr/>
        </p:nvGrpSpPr>
        <p:grpSpPr>
          <a:xfrm>
            <a:off x="949404" y="2452898"/>
            <a:ext cx="5986191" cy="1875866"/>
            <a:chOff x="717176" y="1897351"/>
            <a:chExt cx="5986191" cy="1875866"/>
          </a:xfrm>
        </p:grpSpPr>
        <p:sp>
          <p:nvSpPr>
            <p:cNvPr id="11" name="Arrow: Right 10">
              <a:extLst>
                <a:ext uri="{FF2B5EF4-FFF2-40B4-BE49-F238E27FC236}">
                  <a16:creationId xmlns:a16="http://schemas.microsoft.com/office/drawing/2014/main" id="{3E9A3001-CC80-C830-3B9A-148A5609FDED}"/>
                </a:ext>
                <a:ext uri="{C183D7F6-B498-43B3-948B-1728B52AA6E4}">
                  <adec:decorative xmlns:adec="http://schemas.microsoft.com/office/drawing/2017/decorative" val="1"/>
                </a:ext>
              </a:extLst>
            </p:cNvPr>
            <p:cNvSpPr/>
            <p:nvPr/>
          </p:nvSpPr>
          <p:spPr>
            <a:xfrm>
              <a:off x="3023144" y="1897351"/>
              <a:ext cx="3680223" cy="1875866"/>
            </a:xfrm>
            <a:prstGeom prst="rightArrow">
              <a:avLst/>
            </a:prstGeom>
            <a:solidFill>
              <a:srgbClr val="007F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78E6D3F0-7827-0E6F-C26D-1201D6D7F909}"/>
                </a:ext>
              </a:extLst>
            </p:cNvPr>
            <p:cNvGrpSpPr/>
            <p:nvPr/>
          </p:nvGrpSpPr>
          <p:grpSpPr>
            <a:xfrm>
              <a:off x="717176" y="2147469"/>
              <a:ext cx="3801765" cy="1371600"/>
              <a:chOff x="4161945" y="3569946"/>
              <a:chExt cx="3801765" cy="1371600"/>
            </a:xfrm>
          </p:grpSpPr>
          <p:grpSp>
            <p:nvGrpSpPr>
              <p:cNvPr id="5" name="Group 4" descr="Icon of three people together holding hands." title="Graphic of the Evacuate drill">
                <a:extLst>
                  <a:ext uri="{FF2B5EF4-FFF2-40B4-BE49-F238E27FC236}">
                    <a16:creationId xmlns:a16="http://schemas.microsoft.com/office/drawing/2014/main" id="{AA323C78-E85C-4DF9-18CD-17CE255D184C}"/>
                  </a:ext>
                </a:extLst>
              </p:cNvPr>
              <p:cNvGrpSpPr/>
              <p:nvPr/>
            </p:nvGrpSpPr>
            <p:grpSpPr>
              <a:xfrm>
                <a:off x="4161945" y="3569946"/>
                <a:ext cx="3703320" cy="1371600"/>
                <a:chOff x="219476" y="3672703"/>
                <a:chExt cx="3703320" cy="1371600"/>
              </a:xfrm>
            </p:grpSpPr>
            <p:sp>
              <p:nvSpPr>
                <p:cNvPr id="7" name="Rectangle 6">
                  <a:extLst>
                    <a:ext uri="{FF2B5EF4-FFF2-40B4-BE49-F238E27FC236}">
                      <a16:creationId xmlns:a16="http://schemas.microsoft.com/office/drawing/2014/main" id="{8B0994B3-2D73-4495-8296-B66F4C4CC8F5}"/>
                    </a:ext>
                  </a:extLst>
                </p:cNvPr>
                <p:cNvSpPr/>
                <p:nvPr/>
              </p:nvSpPr>
              <p:spPr>
                <a:xfrm>
                  <a:off x="905276" y="3672703"/>
                  <a:ext cx="3017520" cy="1371600"/>
                </a:xfrm>
                <a:prstGeom prst="rect">
                  <a:avLst/>
                </a:prstGeom>
                <a:solidFill>
                  <a:srgbClr val="C9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8" name="Picture 7" descr="Icon of the &quot;Evacuate!&quot; drill. Shows people holding hands. ">
                  <a:extLst>
                    <a:ext uri="{FF2B5EF4-FFF2-40B4-BE49-F238E27FC236}">
                      <a16:creationId xmlns:a16="http://schemas.microsoft.com/office/drawing/2014/main" id="{7500FF07-8B34-9245-7311-AFDCE194E9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476" y="3672703"/>
                  <a:ext cx="1371600" cy="1371600"/>
                </a:xfrm>
                <a:prstGeom prst="rect">
                  <a:avLst/>
                </a:prstGeom>
              </p:spPr>
            </p:pic>
          </p:grpSp>
          <p:sp>
            <p:nvSpPr>
              <p:cNvPr id="6" name="TextBox 5">
                <a:extLst>
                  <a:ext uri="{FF2B5EF4-FFF2-40B4-BE49-F238E27FC236}">
                    <a16:creationId xmlns:a16="http://schemas.microsoft.com/office/drawing/2014/main" id="{5BBB01C0-99AE-926B-107F-DA81AFCA6468}"/>
                  </a:ext>
                  <a:ext uri="{C183D7F6-B498-43B3-948B-1728B52AA6E4}">
                    <adec:decorative xmlns:adec="http://schemas.microsoft.com/office/drawing/2017/decorative" val="1"/>
                  </a:ext>
                </a:extLst>
              </p:cNvPr>
              <p:cNvSpPr txBox="1"/>
              <p:nvPr/>
            </p:nvSpPr>
            <p:spPr>
              <a:xfrm>
                <a:off x="5546043" y="3721014"/>
                <a:ext cx="24176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Arial"/>
                    <a:cs typeface="Arial"/>
                    <a:sym typeface="Arial"/>
                  </a:rPr>
                  <a:t>Evacuate! (A location may be specified)</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9" name="TextBox 8">
            <a:extLst>
              <a:ext uri="{FF2B5EF4-FFF2-40B4-BE49-F238E27FC236}">
                <a16:creationId xmlns:a16="http://schemas.microsoft.com/office/drawing/2014/main" id="{1839DE0C-E240-712C-5312-4AB5CE71AF04}"/>
              </a:ext>
              <a:ext uri="{C183D7F6-B498-43B3-948B-1728B52AA6E4}">
                <adec:decorative xmlns:adec="http://schemas.microsoft.com/office/drawing/2017/decorative" val="1"/>
              </a:ext>
            </a:extLst>
          </p:cNvPr>
          <p:cNvSpPr txBox="1"/>
          <p:nvPr/>
        </p:nvSpPr>
        <p:spPr>
          <a:xfrm>
            <a:off x="1100040" y="1957680"/>
            <a:ext cx="3523970" cy="584775"/>
          </a:xfrm>
          <a:prstGeom prst="rect">
            <a:avLst/>
          </a:prstGeom>
          <a:solidFill>
            <a:srgbClr val="C9E7A7"/>
          </a:solidFill>
          <a:scene3d>
            <a:camera prst="orthographicFront"/>
            <a:lightRig rig="threePt" dir="t"/>
          </a:scene3d>
          <a:sp3d>
            <a:bevelT/>
          </a:sp3d>
        </p:spPr>
        <p:txBody>
          <a:bodyPr wrap="square" rtlCol="0">
            <a:spAutoFit/>
          </a:bodyPr>
          <a:lstStyle/>
          <a:p>
            <a:pPr algn="ctr"/>
            <a:r>
              <a:rPr lang="en-US" sz="3200" b="1">
                <a:latin typeface="Calibri" panose="020F0502020204030204" pitchFamily="34" charset="0"/>
                <a:cs typeface="Calibri" panose="020F0502020204030204" pitchFamily="34" charset="0"/>
              </a:rPr>
              <a:t>Inside Hazard</a:t>
            </a:r>
          </a:p>
        </p:txBody>
      </p:sp>
      <p:pic>
        <p:nvPicPr>
          <p:cNvPr id="2" name="Picture 1" descr="Snip from the protocol section of the PEAP, specifically for Evacuation.">
            <a:extLst>
              <a:ext uri="{FF2B5EF4-FFF2-40B4-BE49-F238E27FC236}">
                <a16:creationId xmlns:a16="http://schemas.microsoft.com/office/drawing/2014/main" id="{D0250C81-003B-2F84-91A1-005FC27ACD0F}"/>
              </a:ext>
            </a:extLst>
          </p:cNvPr>
          <p:cNvPicPr>
            <a:picLocks noChangeAspect="1"/>
          </p:cNvPicPr>
          <p:nvPr/>
        </p:nvPicPr>
        <p:blipFill>
          <a:blip r:embed="rId4"/>
          <a:stretch>
            <a:fillRect/>
          </a:stretch>
        </p:blipFill>
        <p:spPr>
          <a:xfrm>
            <a:off x="714375" y="4494431"/>
            <a:ext cx="6585389" cy="2003205"/>
          </a:xfrm>
          <a:prstGeom prst="rect">
            <a:avLst/>
          </a:prstGeom>
        </p:spPr>
      </p:pic>
    </p:spTree>
    <p:extLst>
      <p:ext uri="{BB962C8B-B14F-4D97-AF65-F5344CB8AC3E}">
        <p14:creationId xmlns:p14="http://schemas.microsoft.com/office/powerpoint/2010/main" val="3162443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76"/>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sz="4400" b="1">
                <a:solidFill>
                  <a:srgbClr val="E01920"/>
                </a:solidFill>
              </a:rPr>
              <a:t>“Lockdown!”</a:t>
            </a:r>
            <a:endParaRPr lang="en-US" b="1">
              <a:solidFill>
                <a:srgbClr val="E01920"/>
              </a:solidFill>
              <a:ea typeface="Calibri"/>
              <a:cs typeface="Calibri"/>
            </a:endParaRPr>
          </a:p>
        </p:txBody>
      </p:sp>
      <p:sp>
        <p:nvSpPr>
          <p:cNvPr id="628" name="Google Shape;628;p7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595959"/>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200" b="0" i="0" u="none" strike="noStrike" kern="0" cap="none" spc="0" normalizeH="0" baseline="0" noProof="0">
              <a:ln>
                <a:noFill/>
              </a:ln>
              <a:solidFill>
                <a:srgbClr val="595959"/>
              </a:solidFill>
              <a:effectLst/>
              <a:uLnTx/>
              <a:uFillTx/>
              <a:latin typeface="Calibri"/>
              <a:cs typeface="Calibri"/>
              <a:sym typeface="Calibri"/>
            </a:endParaRPr>
          </a:p>
        </p:txBody>
      </p:sp>
      <p:sp>
        <p:nvSpPr>
          <p:cNvPr id="6" name="TextBox 5">
            <a:extLst>
              <a:ext uri="{FF2B5EF4-FFF2-40B4-BE49-F238E27FC236}">
                <a16:creationId xmlns:a16="http://schemas.microsoft.com/office/drawing/2014/main" id="{769780FA-AB40-125B-1FD8-638186CA1E38}"/>
              </a:ext>
            </a:extLst>
          </p:cNvPr>
          <p:cNvSpPr txBox="1"/>
          <p:nvPr/>
        </p:nvSpPr>
        <p:spPr>
          <a:xfrm>
            <a:off x="7785634" y="1939411"/>
            <a:ext cx="4056928" cy="312305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E01920"/>
                </a:solidFill>
                <a:effectLst/>
                <a:uLnTx/>
                <a:uFillTx/>
                <a:latin typeface="Calibri"/>
                <a:ea typeface="Calibri"/>
                <a:cs typeface="Calibri"/>
                <a:sym typeface="Arial"/>
              </a:rPr>
              <a:t>Lockdown</a:t>
            </a:r>
            <a:r>
              <a:rPr kumimoji="0" lang="en-US" sz="2800" b="1" i="0" u="none" strike="noStrike" kern="0" cap="none" spc="0" normalizeH="0" baseline="0" noProof="0">
                <a:ln>
                  <a:noFill/>
                </a:ln>
                <a:solidFill>
                  <a:srgbClr val="333333"/>
                </a:solidFill>
                <a:effectLst/>
                <a:uLnTx/>
                <a:uFillTx/>
                <a:latin typeface="Calibri"/>
                <a:ea typeface="Calibri"/>
                <a:cs typeface="Calibri"/>
                <a:sym typeface="Arial"/>
              </a:rPr>
              <a:t> </a:t>
            </a:r>
            <a:r>
              <a:rPr kumimoji="0" lang="en-US" sz="2800" b="0" i="0" u="none" strike="noStrike" kern="0" cap="none" spc="0" normalizeH="0" baseline="0" noProof="0">
                <a:ln>
                  <a:noFill/>
                </a:ln>
                <a:solidFill>
                  <a:srgbClr val="333333"/>
                </a:solidFill>
                <a:effectLst/>
                <a:uLnTx/>
                <a:uFillTx/>
                <a:latin typeface="Calibri"/>
                <a:ea typeface="Calibri"/>
                <a:cs typeface="Calibri"/>
                <a:sym typeface="Arial"/>
              </a:rPr>
              <a:t>is followed by </a:t>
            </a:r>
            <a:r>
              <a:rPr kumimoji="0" lang="en-US" sz="2800" b="1" i="1" u="none" strike="noStrike" kern="0" cap="none" spc="0" normalizeH="0" baseline="0" noProof="0">
                <a:ln>
                  <a:noFill/>
                </a:ln>
                <a:solidFill>
                  <a:srgbClr val="E01920"/>
                </a:solidFill>
                <a:effectLst/>
                <a:uLnTx/>
                <a:uFillTx/>
                <a:latin typeface="Calibri"/>
                <a:ea typeface="Calibri"/>
                <a:cs typeface="Calibri"/>
                <a:sym typeface="Arial"/>
              </a:rPr>
              <a:t>"Locks, Lights, Out of Sight"</a:t>
            </a:r>
            <a:r>
              <a:rPr kumimoji="0" lang="en-US" sz="2800" b="0" i="0" u="none" strike="noStrike" kern="0" cap="none" spc="0" normalizeH="0" baseline="0" noProof="0">
                <a:ln>
                  <a:noFill/>
                </a:ln>
                <a:solidFill>
                  <a:srgbClr val="333333"/>
                </a:solidFill>
                <a:effectLst/>
                <a:uLnTx/>
                <a:uFillTx/>
                <a:latin typeface="Calibri"/>
                <a:ea typeface="Calibri"/>
                <a:cs typeface="Calibri"/>
                <a:sym typeface="Arial"/>
              </a:rPr>
              <a:t> and is the protocol used to secure individual rooms and keep occupants quiet and in place.</a:t>
            </a:r>
            <a:endParaRPr kumimoji="0" lang="en-US" sz="2800" b="0" i="0" u="none" strike="noStrike" kern="0" cap="none" spc="0" normalizeH="0" baseline="0" noProof="0">
              <a:ln>
                <a:noFill/>
              </a:ln>
              <a:solidFill>
                <a:srgbClr val="000000"/>
              </a:solidFill>
              <a:effectLst/>
              <a:uLnTx/>
              <a:uFillTx/>
              <a:latin typeface="Calibri"/>
              <a:ea typeface="Calibri"/>
              <a:cs typeface="Calibri"/>
              <a:sym typeface="Arial"/>
            </a:endParaRPr>
          </a:p>
        </p:txBody>
      </p:sp>
      <p:grpSp>
        <p:nvGrpSpPr>
          <p:cNvPr id="10" name="Group 9">
            <a:extLst>
              <a:ext uri="{FF2B5EF4-FFF2-40B4-BE49-F238E27FC236}">
                <a16:creationId xmlns:a16="http://schemas.microsoft.com/office/drawing/2014/main" id="{95FB3A70-F484-C6C1-24AD-38862815A243}"/>
              </a:ext>
              <a:ext uri="{C183D7F6-B498-43B3-948B-1728B52AA6E4}">
                <adec:decorative xmlns:adec="http://schemas.microsoft.com/office/drawing/2017/decorative" val="1"/>
              </a:ext>
            </a:extLst>
          </p:cNvPr>
          <p:cNvGrpSpPr/>
          <p:nvPr/>
        </p:nvGrpSpPr>
        <p:grpSpPr>
          <a:xfrm>
            <a:off x="1078477" y="2405351"/>
            <a:ext cx="6009518" cy="1875866"/>
            <a:chOff x="693849" y="1897351"/>
            <a:chExt cx="6009518" cy="1875866"/>
          </a:xfrm>
        </p:grpSpPr>
        <p:sp>
          <p:nvSpPr>
            <p:cNvPr id="11" name="Arrow: Right 10">
              <a:extLst>
                <a:ext uri="{FF2B5EF4-FFF2-40B4-BE49-F238E27FC236}">
                  <a16:creationId xmlns:a16="http://schemas.microsoft.com/office/drawing/2014/main" id="{F71A89E5-FEC3-1509-9258-55FCFDD06B71}"/>
                </a:ext>
                <a:ext uri="{C183D7F6-B498-43B3-948B-1728B52AA6E4}">
                  <adec:decorative xmlns:adec="http://schemas.microsoft.com/office/drawing/2017/decorative" val="1"/>
                </a:ext>
              </a:extLst>
            </p:cNvPr>
            <p:cNvSpPr/>
            <p:nvPr/>
          </p:nvSpPr>
          <p:spPr>
            <a:xfrm>
              <a:off x="3023144" y="1897351"/>
              <a:ext cx="3680223" cy="1875866"/>
            </a:xfrm>
            <a:prstGeom prst="rightArrow">
              <a:avLst/>
            </a:prstGeom>
            <a:solidFill>
              <a:srgbClr val="E0192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A15E7BA-DAC6-F7B7-D760-A340A9AA9700}"/>
                </a:ext>
              </a:extLst>
            </p:cNvPr>
            <p:cNvGrpSpPr/>
            <p:nvPr/>
          </p:nvGrpSpPr>
          <p:grpSpPr>
            <a:xfrm>
              <a:off x="693849" y="2149800"/>
              <a:ext cx="3695459" cy="1371600"/>
              <a:chOff x="1043535" y="2596500"/>
              <a:chExt cx="3695459" cy="1371600"/>
            </a:xfrm>
          </p:grpSpPr>
          <p:grpSp>
            <p:nvGrpSpPr>
              <p:cNvPr id="2" name="Group 1" descr="Icon of a lock." title="Graphic of the Lockdown drill">
                <a:extLst>
                  <a:ext uri="{FF2B5EF4-FFF2-40B4-BE49-F238E27FC236}">
                    <a16:creationId xmlns:a16="http://schemas.microsoft.com/office/drawing/2014/main" id="{E1AC52F3-D98F-9C49-F78B-32FCB7D5E695}"/>
                  </a:ext>
                </a:extLst>
              </p:cNvPr>
              <p:cNvGrpSpPr/>
              <p:nvPr/>
            </p:nvGrpSpPr>
            <p:grpSpPr>
              <a:xfrm>
                <a:off x="1043535" y="2596500"/>
                <a:ext cx="3695459" cy="1371600"/>
                <a:chOff x="223143" y="3025800"/>
                <a:chExt cx="3738302" cy="1371600"/>
              </a:xfrm>
            </p:grpSpPr>
            <p:sp>
              <p:nvSpPr>
                <p:cNvPr id="3" name="Rectangle 2">
                  <a:extLst>
                    <a:ext uri="{FF2B5EF4-FFF2-40B4-BE49-F238E27FC236}">
                      <a16:creationId xmlns:a16="http://schemas.microsoft.com/office/drawing/2014/main" id="{3F540ABF-E1D5-EDEA-2918-306774B7661A}"/>
                    </a:ext>
                  </a:extLst>
                </p:cNvPr>
                <p:cNvSpPr/>
                <p:nvPr/>
              </p:nvSpPr>
              <p:spPr>
                <a:xfrm>
                  <a:off x="908943" y="3025800"/>
                  <a:ext cx="3052502" cy="1371600"/>
                </a:xfrm>
                <a:prstGeom prst="rect">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5" name="Picture 4" descr="Icon of the &quot;Lockdown!&quot; drill. Shows a lock.">
                  <a:extLst>
                    <a:ext uri="{FF2B5EF4-FFF2-40B4-BE49-F238E27FC236}">
                      <a16:creationId xmlns:a16="http://schemas.microsoft.com/office/drawing/2014/main" id="{7130868F-737F-1006-40C5-EAD3A19EEC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43" y="3025800"/>
                  <a:ext cx="1371601" cy="1371600"/>
                </a:xfrm>
                <a:prstGeom prst="rect">
                  <a:avLst/>
                </a:prstGeom>
              </p:spPr>
            </p:pic>
          </p:grpSp>
          <p:sp>
            <p:nvSpPr>
              <p:cNvPr id="7" name="TextBox 6">
                <a:extLst>
                  <a:ext uri="{FF2B5EF4-FFF2-40B4-BE49-F238E27FC236}">
                    <a16:creationId xmlns:a16="http://schemas.microsoft.com/office/drawing/2014/main" id="{3BD8BC1F-544B-A92C-E921-CA1174BCD1F0}"/>
                  </a:ext>
                </a:extLst>
              </p:cNvPr>
              <p:cNvSpPr txBox="1"/>
              <p:nvPr/>
            </p:nvSpPr>
            <p:spPr>
              <a:xfrm>
                <a:off x="2458369" y="2774468"/>
                <a:ext cx="224606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Arial"/>
                    <a:cs typeface="Arial"/>
                    <a:sym typeface="Arial"/>
                  </a:rPr>
                  <a:t>Lockdown! Locks, lights, out of sight</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9" name="TextBox 8">
            <a:extLst>
              <a:ext uri="{FF2B5EF4-FFF2-40B4-BE49-F238E27FC236}">
                <a16:creationId xmlns:a16="http://schemas.microsoft.com/office/drawing/2014/main" id="{1537104E-4C97-682E-87DD-6B8DD2EDDDA0}"/>
              </a:ext>
              <a:ext uri="{C183D7F6-B498-43B3-948B-1728B52AA6E4}">
                <adec:decorative xmlns:adec="http://schemas.microsoft.com/office/drawing/2017/decorative" val="1"/>
              </a:ext>
            </a:extLst>
          </p:cNvPr>
          <p:cNvSpPr txBox="1"/>
          <p:nvPr/>
        </p:nvSpPr>
        <p:spPr>
          <a:xfrm>
            <a:off x="1080286" y="1937175"/>
            <a:ext cx="3698142" cy="584775"/>
          </a:xfrm>
          <a:prstGeom prst="rect">
            <a:avLst/>
          </a:prstGeom>
          <a:solidFill>
            <a:srgbClr val="FFB7B7"/>
          </a:solidFill>
          <a:scene3d>
            <a:camera prst="orthographicFront"/>
            <a:lightRig rig="threePt" dir="t"/>
          </a:scene3d>
          <a:sp3d>
            <a:bevelT/>
          </a:sp3d>
        </p:spPr>
        <p:txBody>
          <a:bodyPr wrap="square" rtlCol="0">
            <a:spAutoFit/>
          </a:bodyPr>
          <a:lstStyle/>
          <a:p>
            <a:pPr algn="ctr"/>
            <a:r>
              <a:rPr lang="en-US" sz="3200" b="1">
                <a:latin typeface="Calibri" panose="020F0502020204030204" pitchFamily="34" charset="0"/>
                <a:cs typeface="Calibri" panose="020F0502020204030204" pitchFamily="34" charset="0"/>
              </a:rPr>
              <a:t>Threat is Inside</a:t>
            </a:r>
          </a:p>
        </p:txBody>
      </p:sp>
      <p:pic>
        <p:nvPicPr>
          <p:cNvPr id="4" name="Picture 3" descr="Snip from the protocol section of the PEAP, specifically for Lockdown">
            <a:extLst>
              <a:ext uri="{FF2B5EF4-FFF2-40B4-BE49-F238E27FC236}">
                <a16:creationId xmlns:a16="http://schemas.microsoft.com/office/drawing/2014/main" id="{BCEC893E-C485-51E9-6620-FE13D959C12E}"/>
              </a:ext>
            </a:extLst>
          </p:cNvPr>
          <p:cNvPicPr>
            <a:picLocks noChangeAspect="1"/>
          </p:cNvPicPr>
          <p:nvPr/>
        </p:nvPicPr>
        <p:blipFill>
          <a:blip r:embed="rId4"/>
          <a:stretch>
            <a:fillRect/>
          </a:stretch>
        </p:blipFill>
        <p:spPr>
          <a:xfrm>
            <a:off x="714375" y="4450638"/>
            <a:ext cx="6690492" cy="1871827"/>
          </a:xfrm>
          <a:prstGeom prst="rect">
            <a:avLst/>
          </a:prstGeom>
        </p:spPr>
      </p:pic>
    </p:spTree>
    <p:extLst>
      <p:ext uri="{BB962C8B-B14F-4D97-AF65-F5344CB8AC3E}">
        <p14:creationId xmlns:p14="http://schemas.microsoft.com/office/powerpoint/2010/main" val="2545649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8EF10179-6B79-7789-8AEA-5F304FA039EE}"/>
            </a:ext>
          </a:extLst>
        </p:cNvPr>
        <p:cNvGrpSpPr/>
        <p:nvPr/>
      </p:nvGrpSpPr>
      <p:grpSpPr>
        <a:xfrm>
          <a:off x="0" y="0"/>
          <a:ext cx="0" cy="0"/>
          <a:chOff x="0" y="0"/>
          <a:chExt cx="0" cy="0"/>
        </a:xfrm>
      </p:grpSpPr>
      <p:sp>
        <p:nvSpPr>
          <p:cNvPr id="625" name="Google Shape;625;p76">
            <a:extLst>
              <a:ext uri="{FF2B5EF4-FFF2-40B4-BE49-F238E27FC236}">
                <a16:creationId xmlns:a16="http://schemas.microsoft.com/office/drawing/2014/main" id="{E3D76740-C7FB-9C34-158D-A4E44FE8FF21}"/>
              </a:ext>
            </a:extLst>
          </p:cNvPr>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sz="4400" b="1">
                <a:solidFill>
                  <a:srgbClr val="0071DA"/>
                </a:solidFill>
              </a:rPr>
              <a:t>“Secure!”</a:t>
            </a:r>
            <a:endParaRPr lang="en-US" b="1">
              <a:solidFill>
                <a:srgbClr val="0071DA"/>
              </a:solidFill>
              <a:ea typeface="Calibri"/>
              <a:cs typeface="Calibri"/>
            </a:endParaRPr>
          </a:p>
        </p:txBody>
      </p:sp>
      <p:sp>
        <p:nvSpPr>
          <p:cNvPr id="628" name="Google Shape;628;p76">
            <a:extLst>
              <a:ext uri="{FF2B5EF4-FFF2-40B4-BE49-F238E27FC236}">
                <a16:creationId xmlns:a16="http://schemas.microsoft.com/office/drawing/2014/main" id="{3C52CCE8-C386-FABA-76C6-3A2409B250AD}"/>
              </a:ext>
            </a:extLst>
          </p:cNvPr>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595959"/>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200" b="0" i="0" u="none" strike="noStrike" kern="0" cap="none" spc="0" normalizeH="0" baseline="0" noProof="0">
              <a:ln>
                <a:noFill/>
              </a:ln>
              <a:solidFill>
                <a:srgbClr val="595959"/>
              </a:solidFill>
              <a:effectLst/>
              <a:uLnTx/>
              <a:uFillTx/>
              <a:latin typeface="Calibri"/>
              <a:cs typeface="Calibri"/>
              <a:sym typeface="Calibri"/>
            </a:endParaRPr>
          </a:p>
        </p:txBody>
      </p:sp>
      <p:sp>
        <p:nvSpPr>
          <p:cNvPr id="2" name="TextBox 1">
            <a:extLst>
              <a:ext uri="{FF2B5EF4-FFF2-40B4-BE49-F238E27FC236}">
                <a16:creationId xmlns:a16="http://schemas.microsoft.com/office/drawing/2014/main" id="{4F5B4390-28CC-D560-43AB-5680ECF548D1}"/>
              </a:ext>
            </a:extLst>
          </p:cNvPr>
          <p:cNvSpPr txBox="1"/>
          <p:nvPr/>
        </p:nvSpPr>
        <p:spPr>
          <a:xfrm>
            <a:off x="7697796" y="1740996"/>
            <a:ext cx="3915208" cy="4401205"/>
          </a:xfrm>
          <a:prstGeom prst="rect">
            <a:avLst/>
          </a:prstGeom>
          <a:noFill/>
        </p:spPr>
        <p:txBody>
          <a:bodyPr wrap="square" lIns="91440" tIns="45720" rIns="91440" bIns="45720" anchor="t">
            <a:spAutoFit/>
          </a:bodyPr>
          <a:lstStyle/>
          <a:p>
            <a:pPr>
              <a:defRPr/>
            </a:pPr>
            <a:r>
              <a:rPr lang="en-US" sz="2800" kern="0">
                <a:solidFill>
                  <a:srgbClr val="333333"/>
                </a:solidFill>
                <a:latin typeface="Calibri"/>
                <a:ea typeface="Calibri"/>
                <a:cs typeface="Calibri"/>
                <a:sym typeface="Arial"/>
              </a:rPr>
              <a:t>The </a:t>
            </a:r>
            <a:r>
              <a:rPr lang="en-US" sz="2800" b="1" kern="0">
                <a:solidFill>
                  <a:srgbClr val="0071DA"/>
                </a:solidFill>
                <a:latin typeface="Calibri"/>
                <a:ea typeface="Calibri"/>
                <a:cs typeface="Calibri"/>
                <a:sym typeface="Arial"/>
              </a:rPr>
              <a:t>Secure</a:t>
            </a:r>
            <a:r>
              <a:rPr lang="en-US" sz="2800" kern="0">
                <a:solidFill>
                  <a:srgbClr val="333333"/>
                </a:solidFill>
                <a:latin typeface="Calibri"/>
                <a:ea typeface="Calibri"/>
                <a:cs typeface="Calibri"/>
                <a:sym typeface="Arial"/>
              </a:rPr>
              <a:t> protocol—previously called a “lockout”. </a:t>
            </a:r>
          </a:p>
          <a:p>
            <a:pPr>
              <a:defRPr/>
            </a:pPr>
            <a:endParaRPr lang="en-US" sz="2800" kern="0">
              <a:solidFill>
                <a:srgbClr val="333333"/>
              </a:solidFill>
              <a:latin typeface="Calibri"/>
              <a:ea typeface="Calibri"/>
              <a:cs typeface="Calibri"/>
            </a:endParaRPr>
          </a:p>
          <a:p>
            <a:pPr marL="0" marR="0" lvl="0" indent="0" algn="l" defTabSz="914400">
              <a:lnSpc>
                <a:spcPct val="100000"/>
              </a:lnSpc>
              <a:spcBef>
                <a:spcPts val="0"/>
              </a:spcBef>
              <a:spcAft>
                <a:spcPts val="0"/>
              </a:spcAft>
              <a:buSzTx/>
              <a:buFont typeface="Arial"/>
              <a:buNone/>
              <a:tabLst/>
              <a:defRPr/>
            </a:pPr>
            <a:r>
              <a:rPr kumimoji="0" lang="en-US" sz="2800" b="1" i="0" u="none" strike="noStrike" kern="0" cap="none" spc="0" normalizeH="0" baseline="0" noProof="0">
                <a:ln>
                  <a:noFill/>
                </a:ln>
                <a:solidFill>
                  <a:srgbClr val="0071DA"/>
                </a:solidFill>
                <a:effectLst/>
                <a:uLnTx/>
                <a:uFillTx/>
                <a:latin typeface="Calibri"/>
                <a:ea typeface="Calibri"/>
                <a:cs typeface="Calibri"/>
                <a:sym typeface="Arial"/>
              </a:rPr>
              <a:t>Secure</a:t>
            </a:r>
            <a:r>
              <a:rPr kumimoji="0" lang="en-US" sz="2800" b="1" i="0" u="none" strike="noStrike" kern="0" cap="none" spc="0" normalizeH="0" baseline="0" noProof="0">
                <a:ln>
                  <a:noFill/>
                </a:ln>
                <a:solidFill>
                  <a:srgbClr val="333333"/>
                </a:solidFill>
                <a:effectLst/>
                <a:uLnTx/>
                <a:uFillTx/>
                <a:latin typeface="Calibri"/>
                <a:ea typeface="Calibri"/>
                <a:cs typeface="Calibri"/>
                <a:sym typeface="Arial"/>
              </a:rPr>
              <a:t> </a:t>
            </a:r>
            <a:r>
              <a:rPr kumimoji="0" lang="en-US" sz="2800" b="0" i="0" u="none" strike="noStrike" kern="0" cap="none" spc="0" normalizeH="0" baseline="0" noProof="0">
                <a:ln>
                  <a:noFill/>
                </a:ln>
                <a:solidFill>
                  <a:srgbClr val="333333"/>
                </a:solidFill>
                <a:effectLst/>
                <a:uLnTx/>
                <a:uFillTx/>
                <a:latin typeface="Calibri"/>
                <a:ea typeface="Calibri"/>
                <a:cs typeface="Calibri"/>
                <a:sym typeface="Arial"/>
              </a:rPr>
              <a:t>is followed by the </a:t>
            </a:r>
            <a:r>
              <a:rPr kumimoji="0" lang="en-US" sz="2800" b="1" i="1" u="none" strike="noStrike" kern="0" cap="none" spc="0" normalizeH="0" baseline="0" noProof="0">
                <a:ln>
                  <a:noFill/>
                </a:ln>
                <a:solidFill>
                  <a:srgbClr val="0071DA"/>
                </a:solidFill>
                <a:effectLst/>
                <a:uLnTx/>
                <a:uFillTx/>
                <a:latin typeface="Calibri"/>
                <a:ea typeface="Calibri"/>
                <a:cs typeface="Calibri"/>
                <a:sym typeface="Arial"/>
              </a:rPr>
              <a:t>Directive: "Get Inside. Lock Outside Doors"</a:t>
            </a:r>
            <a:r>
              <a:rPr kumimoji="0" lang="en-US" sz="2800" b="0" i="0" u="none" strike="noStrike" kern="0" cap="none" spc="0" normalizeH="0" baseline="0" noProof="0">
                <a:ln>
                  <a:noFill/>
                </a:ln>
                <a:solidFill>
                  <a:srgbClr val="333333"/>
                </a:solidFill>
                <a:effectLst/>
                <a:uLnTx/>
                <a:uFillTx/>
                <a:latin typeface="Calibri"/>
                <a:ea typeface="Calibri"/>
                <a:cs typeface="Calibri"/>
                <a:sym typeface="Arial"/>
              </a:rPr>
              <a:t> and is the protocol used to safeguard people within the building.</a:t>
            </a:r>
            <a:endParaRPr lang="en-US" sz="2800" b="0" i="0" u="none" strike="noStrike" kern="0" cap="none" spc="0" normalizeH="0" baseline="0" noProof="0">
              <a:ln>
                <a:noFill/>
              </a:ln>
              <a:solidFill>
                <a:srgbClr val="000000"/>
              </a:solidFill>
              <a:effectLst/>
              <a:uLnTx/>
              <a:uFillTx/>
              <a:latin typeface="Calibri"/>
              <a:ea typeface="Calibri"/>
              <a:cs typeface="Calibri"/>
            </a:endParaRPr>
          </a:p>
        </p:txBody>
      </p:sp>
      <p:grpSp>
        <p:nvGrpSpPr>
          <p:cNvPr id="10" name="Group 9">
            <a:extLst>
              <a:ext uri="{FF2B5EF4-FFF2-40B4-BE49-F238E27FC236}">
                <a16:creationId xmlns:a16="http://schemas.microsoft.com/office/drawing/2014/main" id="{660E3364-F5C6-1558-2538-902BBB1ACF9D}"/>
              </a:ext>
              <a:ext uri="{C183D7F6-B498-43B3-948B-1728B52AA6E4}">
                <adec:decorative xmlns:adec="http://schemas.microsoft.com/office/drawing/2017/decorative" val="1"/>
              </a:ext>
            </a:extLst>
          </p:cNvPr>
          <p:cNvGrpSpPr/>
          <p:nvPr/>
        </p:nvGrpSpPr>
        <p:grpSpPr>
          <a:xfrm>
            <a:off x="1061711" y="2314933"/>
            <a:ext cx="6011279" cy="1875866"/>
            <a:chOff x="693849" y="1885761"/>
            <a:chExt cx="6011279" cy="1875866"/>
          </a:xfrm>
        </p:grpSpPr>
        <p:sp>
          <p:nvSpPr>
            <p:cNvPr id="11" name="Arrow: Right 10">
              <a:extLst>
                <a:ext uri="{FF2B5EF4-FFF2-40B4-BE49-F238E27FC236}">
                  <a16:creationId xmlns:a16="http://schemas.microsoft.com/office/drawing/2014/main" id="{BDF3DE4E-B95B-D0D6-0778-0E41023420CA}"/>
                </a:ext>
                <a:ext uri="{C183D7F6-B498-43B3-948B-1728B52AA6E4}">
                  <adec:decorative xmlns:adec="http://schemas.microsoft.com/office/drawing/2017/decorative" val="1"/>
                </a:ext>
              </a:extLst>
            </p:cNvPr>
            <p:cNvSpPr/>
            <p:nvPr/>
          </p:nvSpPr>
          <p:spPr>
            <a:xfrm>
              <a:off x="3024905" y="1885761"/>
              <a:ext cx="3680223" cy="1875866"/>
            </a:xfrm>
            <a:prstGeom prst="rightArrow">
              <a:avLst/>
            </a:prstGeom>
            <a:solidFill>
              <a:srgbClr val="0071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033A4CB-1B12-7CD2-2F11-755F7B050665}"/>
                </a:ext>
              </a:extLst>
            </p:cNvPr>
            <p:cNvGrpSpPr/>
            <p:nvPr/>
          </p:nvGrpSpPr>
          <p:grpSpPr>
            <a:xfrm>
              <a:off x="693849" y="2135543"/>
              <a:ext cx="3695460" cy="1375956"/>
              <a:chOff x="556566" y="3047805"/>
              <a:chExt cx="3695460" cy="1375956"/>
            </a:xfrm>
          </p:grpSpPr>
          <p:grpSp>
            <p:nvGrpSpPr>
              <p:cNvPr id="5" name="Group 4" descr="Icon of two hands held up." title="Graphic of the Secure drill">
                <a:extLst>
                  <a:ext uri="{FF2B5EF4-FFF2-40B4-BE49-F238E27FC236}">
                    <a16:creationId xmlns:a16="http://schemas.microsoft.com/office/drawing/2014/main" id="{BEC7B398-1723-6F7D-FE0E-9C2D298D0BAA}"/>
                  </a:ext>
                </a:extLst>
              </p:cNvPr>
              <p:cNvGrpSpPr/>
              <p:nvPr/>
            </p:nvGrpSpPr>
            <p:grpSpPr>
              <a:xfrm>
                <a:off x="556566" y="3047805"/>
                <a:ext cx="3695460" cy="1375956"/>
                <a:chOff x="223144" y="2386189"/>
                <a:chExt cx="3738303" cy="1375956"/>
              </a:xfrm>
            </p:grpSpPr>
            <p:sp>
              <p:nvSpPr>
                <p:cNvPr id="7" name="Rectangle 6">
                  <a:extLst>
                    <a:ext uri="{FF2B5EF4-FFF2-40B4-BE49-F238E27FC236}">
                      <a16:creationId xmlns:a16="http://schemas.microsoft.com/office/drawing/2014/main" id="{6AFCCFD5-357F-5571-CAD1-AAA91F03E37C}"/>
                    </a:ext>
                  </a:extLst>
                </p:cNvPr>
                <p:cNvSpPr/>
                <p:nvPr/>
              </p:nvSpPr>
              <p:spPr>
                <a:xfrm>
                  <a:off x="908944" y="2386189"/>
                  <a:ext cx="3052503" cy="13716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8" name="Picture 7" descr="Icon of the &quot;Secure!&quot; drill. Shows two hands up.">
                  <a:extLst>
                    <a:ext uri="{FF2B5EF4-FFF2-40B4-BE49-F238E27FC236}">
                      <a16:creationId xmlns:a16="http://schemas.microsoft.com/office/drawing/2014/main" id="{1890DDD7-7F9E-BB5D-5149-78DEF1F199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44" y="2390545"/>
                  <a:ext cx="1371600" cy="1371600"/>
                </a:xfrm>
                <a:prstGeom prst="rect">
                  <a:avLst/>
                </a:prstGeom>
              </p:spPr>
            </p:pic>
          </p:grpSp>
          <p:sp>
            <p:nvSpPr>
              <p:cNvPr id="6" name="TextBox 5">
                <a:extLst>
                  <a:ext uri="{FF2B5EF4-FFF2-40B4-BE49-F238E27FC236}">
                    <a16:creationId xmlns:a16="http://schemas.microsoft.com/office/drawing/2014/main" id="{B61A62EB-8C98-3548-8060-D2BC371E90DE}"/>
                  </a:ext>
                </a:extLst>
              </p:cNvPr>
              <p:cNvSpPr txBox="1"/>
              <p:nvPr/>
            </p:nvSpPr>
            <p:spPr>
              <a:xfrm>
                <a:off x="1954514" y="3225773"/>
                <a:ext cx="220524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Arial"/>
                    <a:cs typeface="Arial"/>
                    <a:sym typeface="Arial"/>
                  </a:rPr>
                  <a:t>Secure! Get inside. Lock outside doors.</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9" name="TextBox 8">
            <a:extLst>
              <a:ext uri="{FF2B5EF4-FFF2-40B4-BE49-F238E27FC236}">
                <a16:creationId xmlns:a16="http://schemas.microsoft.com/office/drawing/2014/main" id="{B8500328-55AF-314F-39E7-F4B444C3AAC8}"/>
              </a:ext>
              <a:ext uri="{C183D7F6-B498-43B3-948B-1728B52AA6E4}">
                <adec:decorative xmlns:adec="http://schemas.microsoft.com/office/drawing/2017/decorative" val="1"/>
              </a:ext>
            </a:extLst>
          </p:cNvPr>
          <p:cNvSpPr txBox="1"/>
          <p:nvPr/>
        </p:nvSpPr>
        <p:spPr>
          <a:xfrm>
            <a:off x="1065977" y="1938686"/>
            <a:ext cx="3701395" cy="461665"/>
          </a:xfrm>
          <a:prstGeom prst="rect">
            <a:avLst/>
          </a:prstGeom>
          <a:solidFill>
            <a:srgbClr val="78CCFF"/>
          </a:solidFill>
          <a:scene3d>
            <a:camera prst="orthographicFront"/>
            <a:lightRig rig="threePt" dir="t"/>
          </a:scene3d>
          <a:sp3d>
            <a:bevelT/>
          </a:sp3d>
        </p:spPr>
        <p:txBody>
          <a:bodyPr wrap="square" lIns="91440" tIns="45720" rIns="91440" bIns="45720" rtlCol="0" anchor="t">
            <a:spAutoFit/>
          </a:bodyPr>
          <a:lstStyle/>
          <a:p>
            <a:pPr algn="ctr"/>
            <a:r>
              <a:rPr lang="en-US" sz="2400" b="1">
                <a:latin typeface="Calibri"/>
                <a:ea typeface="Calibri"/>
                <a:cs typeface="Calibri"/>
              </a:rPr>
              <a:t>External Threat or Hazard</a:t>
            </a:r>
            <a:endParaRPr lang="en-US" sz="2400" b="1">
              <a:latin typeface="Calibri" panose="020F0502020204030204" pitchFamily="34" charset="0"/>
              <a:ea typeface="Calibri"/>
              <a:cs typeface="Calibri" panose="020F0502020204030204" pitchFamily="34" charset="0"/>
            </a:endParaRPr>
          </a:p>
        </p:txBody>
      </p:sp>
      <p:pic>
        <p:nvPicPr>
          <p:cNvPr id="12" name="Picture 11" descr="Snip from the protocol section of the PEAP, specifically for Secure">
            <a:extLst>
              <a:ext uri="{FF2B5EF4-FFF2-40B4-BE49-F238E27FC236}">
                <a16:creationId xmlns:a16="http://schemas.microsoft.com/office/drawing/2014/main" id="{84F07714-8FCE-A79B-A94F-E2EBD7CECBE9}"/>
              </a:ext>
            </a:extLst>
          </p:cNvPr>
          <p:cNvPicPr>
            <a:picLocks noChangeAspect="1"/>
          </p:cNvPicPr>
          <p:nvPr/>
        </p:nvPicPr>
        <p:blipFill>
          <a:blip r:embed="rId4"/>
          <a:stretch>
            <a:fillRect/>
          </a:stretch>
        </p:blipFill>
        <p:spPr>
          <a:xfrm>
            <a:off x="714375" y="4426826"/>
            <a:ext cx="6594147" cy="1866901"/>
          </a:xfrm>
          <a:prstGeom prst="rect">
            <a:avLst/>
          </a:prstGeom>
        </p:spPr>
      </p:pic>
    </p:spTree>
    <p:extLst>
      <p:ext uri="{BB962C8B-B14F-4D97-AF65-F5344CB8AC3E}">
        <p14:creationId xmlns:p14="http://schemas.microsoft.com/office/powerpoint/2010/main" val="500211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76"/>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sz="4400" b="1">
                <a:solidFill>
                  <a:srgbClr val="F37B00"/>
                </a:solidFill>
              </a:rPr>
              <a:t>“Shelter!”</a:t>
            </a:r>
            <a:endParaRPr lang="en-US" b="1">
              <a:solidFill>
                <a:srgbClr val="F37B00"/>
              </a:solidFill>
              <a:ea typeface="Calibri"/>
              <a:cs typeface="Calibri"/>
            </a:endParaRPr>
          </a:p>
        </p:txBody>
      </p:sp>
      <p:sp>
        <p:nvSpPr>
          <p:cNvPr id="628" name="Google Shape;628;p7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595959"/>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200" b="0" i="0" u="none" strike="noStrike" kern="0" cap="none" spc="0" normalizeH="0" baseline="0" noProof="0">
              <a:ln>
                <a:noFill/>
              </a:ln>
              <a:solidFill>
                <a:srgbClr val="595959"/>
              </a:solidFill>
              <a:effectLst/>
              <a:uLnTx/>
              <a:uFillTx/>
              <a:latin typeface="Calibri"/>
              <a:cs typeface="Calibri"/>
              <a:sym typeface="Calibri"/>
            </a:endParaRPr>
          </a:p>
        </p:txBody>
      </p:sp>
      <p:grpSp>
        <p:nvGrpSpPr>
          <p:cNvPr id="10" name="Group 9">
            <a:extLst>
              <a:ext uri="{FF2B5EF4-FFF2-40B4-BE49-F238E27FC236}">
                <a16:creationId xmlns:a16="http://schemas.microsoft.com/office/drawing/2014/main" id="{4FB58D4B-3F91-43F8-767A-47144ACE7731}"/>
              </a:ext>
              <a:ext uri="{C183D7F6-B498-43B3-948B-1728B52AA6E4}">
                <adec:decorative xmlns:adec="http://schemas.microsoft.com/office/drawing/2017/decorative" val="1"/>
              </a:ext>
            </a:extLst>
          </p:cNvPr>
          <p:cNvGrpSpPr/>
          <p:nvPr/>
        </p:nvGrpSpPr>
        <p:grpSpPr>
          <a:xfrm>
            <a:off x="979935" y="2457903"/>
            <a:ext cx="5986191" cy="1875866"/>
            <a:chOff x="717176" y="1897351"/>
            <a:chExt cx="5986191" cy="1875866"/>
          </a:xfrm>
        </p:grpSpPr>
        <p:sp>
          <p:nvSpPr>
            <p:cNvPr id="11" name="Arrow: Right 10">
              <a:extLst>
                <a:ext uri="{FF2B5EF4-FFF2-40B4-BE49-F238E27FC236}">
                  <a16:creationId xmlns:a16="http://schemas.microsoft.com/office/drawing/2014/main" id="{5581A587-D61B-5825-0D47-7D17E4C29696}"/>
                </a:ext>
                <a:ext uri="{C183D7F6-B498-43B3-948B-1728B52AA6E4}">
                  <adec:decorative xmlns:adec="http://schemas.microsoft.com/office/drawing/2017/decorative" val="1"/>
                </a:ext>
              </a:extLst>
            </p:cNvPr>
            <p:cNvSpPr/>
            <p:nvPr/>
          </p:nvSpPr>
          <p:spPr>
            <a:xfrm>
              <a:off x="3023144" y="1897351"/>
              <a:ext cx="3680223" cy="1875866"/>
            </a:xfrm>
            <a:prstGeom prst="rightArrow">
              <a:avLst/>
            </a:prstGeom>
            <a:solidFill>
              <a:srgbClr val="F37B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0B8E8CFC-3A26-872A-3566-BC3442C4D87D}"/>
                </a:ext>
              </a:extLst>
            </p:cNvPr>
            <p:cNvGrpSpPr/>
            <p:nvPr/>
          </p:nvGrpSpPr>
          <p:grpSpPr>
            <a:xfrm>
              <a:off x="717176" y="2146431"/>
              <a:ext cx="3695461" cy="1371600"/>
              <a:chOff x="4161947" y="2914406"/>
              <a:chExt cx="3695461" cy="1371600"/>
            </a:xfrm>
          </p:grpSpPr>
          <p:grpSp>
            <p:nvGrpSpPr>
              <p:cNvPr id="5" name="Group 4" descr="Icon of a person under a roof." title="Graphic of the Shelter drill">
                <a:extLst>
                  <a:ext uri="{FF2B5EF4-FFF2-40B4-BE49-F238E27FC236}">
                    <a16:creationId xmlns:a16="http://schemas.microsoft.com/office/drawing/2014/main" id="{25A778FE-0B22-8852-1449-A27B986F72CA}"/>
                  </a:ext>
                </a:extLst>
              </p:cNvPr>
              <p:cNvGrpSpPr/>
              <p:nvPr/>
            </p:nvGrpSpPr>
            <p:grpSpPr>
              <a:xfrm>
                <a:off x="4161947" y="2914406"/>
                <a:ext cx="3695461" cy="1371600"/>
                <a:chOff x="223144" y="3676777"/>
                <a:chExt cx="3738304" cy="1371600"/>
              </a:xfrm>
            </p:grpSpPr>
            <p:sp>
              <p:nvSpPr>
                <p:cNvPr id="7" name="Rectangle 6">
                  <a:extLst>
                    <a:ext uri="{FF2B5EF4-FFF2-40B4-BE49-F238E27FC236}">
                      <a16:creationId xmlns:a16="http://schemas.microsoft.com/office/drawing/2014/main" id="{0E21140C-8C10-5DE4-8AEB-477AC6ED9CA6}"/>
                    </a:ext>
                  </a:extLst>
                </p:cNvPr>
                <p:cNvSpPr/>
                <p:nvPr/>
              </p:nvSpPr>
              <p:spPr>
                <a:xfrm>
                  <a:off x="908944" y="3676777"/>
                  <a:ext cx="3052504" cy="1371600"/>
                </a:xfrm>
                <a:prstGeom prst="rect">
                  <a:avLst/>
                </a:prstGeom>
                <a:solidFill>
                  <a:srgbClr val="F7C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8" name="Picture 7" descr="Icon of the &quot;Shelter!&quot; drill. Shows a person under a roof.">
                  <a:extLst>
                    <a:ext uri="{FF2B5EF4-FFF2-40B4-BE49-F238E27FC236}">
                      <a16:creationId xmlns:a16="http://schemas.microsoft.com/office/drawing/2014/main" id="{4B3759CF-02CF-01A6-624C-1BF799C0EB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44" y="3676777"/>
                  <a:ext cx="1371600" cy="1371600"/>
                </a:xfrm>
                <a:prstGeom prst="rect">
                  <a:avLst/>
                </a:prstGeom>
              </p:spPr>
            </p:pic>
          </p:grpSp>
          <p:sp>
            <p:nvSpPr>
              <p:cNvPr id="6" name="TextBox 5">
                <a:extLst>
                  <a:ext uri="{FF2B5EF4-FFF2-40B4-BE49-F238E27FC236}">
                    <a16:creationId xmlns:a16="http://schemas.microsoft.com/office/drawing/2014/main" id="{F6FCAABE-1915-6374-336B-D679D1DEC1D0}"/>
                  </a:ext>
                </a:extLst>
              </p:cNvPr>
              <p:cNvSpPr txBox="1"/>
              <p:nvPr/>
            </p:nvSpPr>
            <p:spPr>
              <a:xfrm>
                <a:off x="5600986" y="3084368"/>
                <a:ext cx="211553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Arial"/>
                    <a:cs typeface="Arial"/>
                    <a:sym typeface="Arial"/>
                  </a:rPr>
                  <a:t>Shelter! Hazard and safety strategy.</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 name="TextBox 3">
            <a:extLst>
              <a:ext uri="{FF2B5EF4-FFF2-40B4-BE49-F238E27FC236}">
                <a16:creationId xmlns:a16="http://schemas.microsoft.com/office/drawing/2014/main" id="{60C38788-251C-03BB-90AA-EC8C702DCFAF}"/>
              </a:ext>
            </a:extLst>
          </p:cNvPr>
          <p:cNvSpPr txBox="1"/>
          <p:nvPr/>
        </p:nvSpPr>
        <p:spPr>
          <a:xfrm>
            <a:off x="7219720" y="2147656"/>
            <a:ext cx="4549410" cy="3970318"/>
          </a:xfrm>
          <a:prstGeom prst="rect">
            <a:avLst/>
          </a:prstGeom>
          <a:noFill/>
        </p:spPr>
        <p:txBody>
          <a:bodyPr wrap="square" lIns="91440" tIns="45720" rIns="91440" bIns="45720" anchor="t">
            <a:spAutoFit/>
          </a:bodyPr>
          <a:lstStyle/>
          <a:p>
            <a:pPr>
              <a:buClr>
                <a:srgbClr val="000000"/>
              </a:buClr>
              <a:buFont typeface="Arial"/>
              <a:defRPr/>
            </a:pPr>
            <a:r>
              <a:rPr kumimoji="0" lang="en-US" sz="2800" b="0" i="0" u="none" strike="noStrike" kern="0" cap="none" spc="0" normalizeH="0" baseline="0" noProof="0" dirty="0">
                <a:ln>
                  <a:noFill/>
                </a:ln>
                <a:solidFill>
                  <a:srgbClr val="333333"/>
                </a:solidFill>
                <a:effectLst/>
                <a:uLnTx/>
                <a:uFillTx/>
                <a:latin typeface="Calibri"/>
                <a:ea typeface="Calibri"/>
                <a:cs typeface="Calibri"/>
                <a:sym typeface="Arial"/>
              </a:rPr>
              <a:t>The </a:t>
            </a:r>
            <a:r>
              <a:rPr kumimoji="0" lang="en-US" sz="2800" b="1" i="0" u="none" strike="noStrike" kern="0" cap="none" spc="0" normalizeH="0" baseline="0" noProof="0" dirty="0">
                <a:ln>
                  <a:noFill/>
                </a:ln>
                <a:solidFill>
                  <a:srgbClr val="F37B00"/>
                </a:solidFill>
                <a:effectLst/>
                <a:uLnTx/>
                <a:uFillTx/>
                <a:latin typeface="Calibri"/>
                <a:ea typeface="Calibri"/>
                <a:cs typeface="Calibri"/>
                <a:sym typeface="Arial"/>
              </a:rPr>
              <a:t>Shelter</a:t>
            </a:r>
            <a:r>
              <a:rPr kumimoji="0" lang="en-US" sz="2800" b="0" i="0" u="none" strike="noStrike" kern="0" cap="none" spc="0" normalizeH="0" baseline="0" noProof="0" dirty="0">
                <a:ln>
                  <a:noFill/>
                </a:ln>
                <a:solidFill>
                  <a:srgbClr val="333333"/>
                </a:solidFill>
                <a:effectLst/>
                <a:uLnTx/>
                <a:uFillTx/>
                <a:latin typeface="Calibri"/>
                <a:ea typeface="Calibri"/>
                <a:cs typeface="Calibri"/>
                <a:sym typeface="Arial"/>
              </a:rPr>
              <a:t> protocol </a:t>
            </a:r>
            <a:r>
              <a:rPr lang="en-US" sz="2800" kern="0" dirty="0">
                <a:solidFill>
                  <a:srgbClr val="333333"/>
                </a:solidFill>
                <a:latin typeface="Calibri"/>
                <a:ea typeface="Calibri"/>
                <a:cs typeface="Calibri"/>
                <a:sym typeface="Arial"/>
              </a:rPr>
              <a:t>is a </a:t>
            </a:r>
            <a:r>
              <a:rPr lang="en-US" sz="2800" kern="0">
                <a:solidFill>
                  <a:srgbClr val="333333"/>
                </a:solidFill>
                <a:latin typeface="Calibri"/>
                <a:ea typeface="Calibri"/>
                <a:cs typeface="Calibri"/>
                <a:sym typeface="Arial"/>
              </a:rPr>
              <a:t>common response</a:t>
            </a:r>
            <a:r>
              <a:rPr kumimoji="0" lang="en-US" sz="2800" b="0" i="0" u="none" strike="noStrike" kern="0" cap="none" spc="0" normalizeH="0" baseline="0" noProof="0">
                <a:ln>
                  <a:noFill/>
                </a:ln>
                <a:solidFill>
                  <a:srgbClr val="333333"/>
                </a:solidFill>
                <a:effectLst/>
                <a:uLnTx/>
                <a:uFillTx/>
                <a:latin typeface="Calibri"/>
                <a:ea typeface="Calibri"/>
                <a:cs typeface="Calibri"/>
                <a:sym typeface="Arial"/>
              </a:rPr>
              <a:t> </a:t>
            </a:r>
            <a:r>
              <a:rPr lang="en-US" sz="2800" kern="0">
                <a:solidFill>
                  <a:srgbClr val="333333"/>
                </a:solidFill>
                <a:latin typeface="Calibri"/>
                <a:ea typeface="Calibri"/>
                <a:cs typeface="Calibri"/>
                <a:sym typeface="Arial"/>
              </a:rPr>
              <a:t>in</a:t>
            </a:r>
            <a:r>
              <a:rPr kumimoji="0" lang="en-US" sz="2800" b="0" i="0" u="none" strike="noStrike" kern="0" cap="none" spc="0" normalizeH="0" baseline="0" noProof="0">
                <a:ln>
                  <a:noFill/>
                </a:ln>
                <a:solidFill>
                  <a:srgbClr val="333333"/>
                </a:solidFill>
                <a:effectLst/>
                <a:uLnTx/>
                <a:uFillTx/>
                <a:latin typeface="Calibri"/>
                <a:ea typeface="Calibri"/>
                <a:cs typeface="Calibri"/>
                <a:sym typeface="Arial"/>
              </a:rPr>
              <a:t> an </a:t>
            </a:r>
            <a:r>
              <a:rPr kumimoji="0" lang="en-US" sz="2800" b="0" i="0" u="none" strike="noStrike" kern="0" cap="none" spc="0" normalizeH="0" baseline="0" noProof="0" dirty="0">
                <a:ln>
                  <a:noFill/>
                </a:ln>
                <a:solidFill>
                  <a:srgbClr val="333333"/>
                </a:solidFill>
                <a:effectLst/>
                <a:uLnTx/>
                <a:uFillTx/>
                <a:latin typeface="Calibri"/>
                <a:ea typeface="Calibri"/>
                <a:cs typeface="Calibri"/>
                <a:sym typeface="Arial"/>
              </a:rPr>
              <a:t>earthquake drill—another </a:t>
            </a:r>
            <a:r>
              <a:rPr kumimoji="0" lang="en-US" sz="2800" b="1" i="0" u="none" strike="noStrike" kern="0" cap="none" spc="0" normalizeH="0" baseline="0" noProof="0" dirty="0">
                <a:ln>
                  <a:noFill/>
                </a:ln>
                <a:solidFill>
                  <a:srgbClr val="333333"/>
                </a:solidFill>
                <a:effectLst/>
                <a:uLnTx/>
                <a:uFillTx/>
                <a:latin typeface="Calibri"/>
                <a:ea typeface="Calibri"/>
                <a:cs typeface="Calibri"/>
                <a:sym typeface="Arial"/>
              </a:rPr>
              <a:t>required</a:t>
            </a:r>
            <a:r>
              <a:rPr kumimoji="0" lang="en-US" sz="2800" b="0" i="0" u="none" strike="noStrike" kern="0" cap="none" spc="0" normalizeH="0" baseline="0" noProof="0" dirty="0">
                <a:ln>
                  <a:noFill/>
                </a:ln>
                <a:solidFill>
                  <a:srgbClr val="333333"/>
                </a:solidFill>
                <a:effectLst/>
                <a:uLnTx/>
                <a:uFillTx/>
                <a:latin typeface="Calibri"/>
                <a:ea typeface="Calibri"/>
                <a:cs typeface="Calibri"/>
                <a:sym typeface="Arial"/>
              </a:rPr>
              <a:t> drill.</a:t>
            </a:r>
            <a:endParaRPr lang="en-US" dirty="0"/>
          </a:p>
          <a:p>
            <a:pPr>
              <a:buFont typeface="Arial"/>
              <a:defRPr/>
            </a:pPr>
            <a:endParaRPr lang="en-US" sz="2800" kern="0">
              <a:solidFill>
                <a:srgbClr val="333333"/>
              </a:solidFill>
              <a:latin typeface="Calibri"/>
              <a:ea typeface="Calibri"/>
              <a:cs typeface="Calibri"/>
            </a:endParaRPr>
          </a:p>
          <a:p>
            <a:pPr>
              <a:defRPr/>
            </a:pPr>
            <a:r>
              <a:rPr lang="en-US" sz="2800" b="1" i="1" kern="0" dirty="0">
                <a:solidFill>
                  <a:srgbClr val="F37B00"/>
                </a:solidFill>
                <a:latin typeface="Calibri"/>
                <a:ea typeface="Calibri"/>
                <a:cs typeface="Calibri"/>
              </a:rPr>
              <a:t>Shelter:</a:t>
            </a:r>
            <a:r>
              <a:rPr lang="en-US" sz="2800" i="1" kern="0" dirty="0">
                <a:solidFill>
                  <a:srgbClr val="F37B00"/>
                </a:solidFill>
                <a:latin typeface="Calibri"/>
                <a:ea typeface="Calibri"/>
                <a:cs typeface="Calibri"/>
              </a:rPr>
              <a:t> </a:t>
            </a:r>
            <a:r>
              <a:rPr lang="en-US" sz="2800" i="1" kern="0" dirty="0">
                <a:solidFill>
                  <a:srgbClr val="000000"/>
                </a:solidFill>
                <a:latin typeface="Calibri"/>
                <a:ea typeface="Calibri"/>
                <a:cs typeface="Calibri"/>
              </a:rPr>
              <a:t>State the</a:t>
            </a:r>
            <a:r>
              <a:rPr lang="en-US" sz="2800" i="1" kern="0" dirty="0">
                <a:solidFill>
                  <a:srgbClr val="F37B00"/>
                </a:solidFill>
                <a:latin typeface="Calibri"/>
                <a:ea typeface="Calibri"/>
                <a:cs typeface="Calibri"/>
              </a:rPr>
              <a:t> </a:t>
            </a:r>
            <a:r>
              <a:rPr lang="en-US" sz="2800" b="1" i="1" kern="0" dirty="0">
                <a:solidFill>
                  <a:srgbClr val="F37B00"/>
                </a:solidFill>
                <a:latin typeface="Calibri"/>
                <a:ea typeface="Calibri"/>
                <a:cs typeface="Calibri"/>
              </a:rPr>
              <a:t>Hazard</a:t>
            </a:r>
            <a:r>
              <a:rPr lang="en-US" sz="2800" i="1" kern="0" dirty="0">
                <a:solidFill>
                  <a:srgbClr val="F37B00"/>
                </a:solidFill>
                <a:latin typeface="Calibri"/>
                <a:ea typeface="Calibri"/>
                <a:cs typeface="Calibri"/>
              </a:rPr>
              <a:t> </a:t>
            </a:r>
            <a:r>
              <a:rPr lang="en-US" sz="2800" i="1" kern="0" dirty="0">
                <a:solidFill>
                  <a:srgbClr val="000000"/>
                </a:solidFill>
                <a:latin typeface="Calibri"/>
                <a:ea typeface="Calibri"/>
                <a:cs typeface="Calibri"/>
              </a:rPr>
              <a:t>and</a:t>
            </a:r>
            <a:r>
              <a:rPr lang="en-US" sz="2800" i="1" kern="0" dirty="0">
                <a:solidFill>
                  <a:srgbClr val="F37B00"/>
                </a:solidFill>
                <a:latin typeface="Calibri"/>
                <a:ea typeface="Calibri"/>
                <a:cs typeface="Calibri"/>
              </a:rPr>
              <a:t> </a:t>
            </a:r>
            <a:r>
              <a:rPr lang="en-US" sz="2800" b="1" i="1" kern="0" dirty="0">
                <a:solidFill>
                  <a:srgbClr val="F37B00"/>
                </a:solidFill>
                <a:latin typeface="Calibri"/>
                <a:ea typeface="Calibri"/>
                <a:cs typeface="Calibri"/>
              </a:rPr>
              <a:t>Safety Strategy</a:t>
            </a:r>
            <a:r>
              <a:rPr lang="en-US" sz="2800" kern="0" dirty="0">
                <a:solidFill>
                  <a:srgbClr val="333333"/>
                </a:solidFill>
                <a:latin typeface="Calibri"/>
                <a:ea typeface="Calibri"/>
                <a:cs typeface="Calibri"/>
              </a:rPr>
              <a:t> for group and self-protection.</a:t>
            </a:r>
            <a:endParaRPr lang="en-US" sz="2800" kern="0" dirty="0">
              <a:solidFill>
                <a:srgbClr val="000000"/>
              </a:solidFill>
              <a:latin typeface="Calibri"/>
              <a:ea typeface="Calibri"/>
              <a:cs typeface="Calibri"/>
            </a:endParaRPr>
          </a:p>
          <a:p>
            <a:pPr>
              <a:defRPr/>
            </a:pPr>
            <a:endParaRPr lang="en-US" sz="2800" kern="0">
              <a:solidFill>
                <a:srgbClr val="333333"/>
              </a:solidFill>
              <a:latin typeface="Calibri"/>
              <a:ea typeface="Calibri"/>
              <a:cs typeface="Calibri"/>
            </a:endParaRPr>
          </a:p>
        </p:txBody>
      </p:sp>
      <p:sp>
        <p:nvSpPr>
          <p:cNvPr id="9" name="TextBox 8">
            <a:extLst>
              <a:ext uri="{FF2B5EF4-FFF2-40B4-BE49-F238E27FC236}">
                <a16:creationId xmlns:a16="http://schemas.microsoft.com/office/drawing/2014/main" id="{37BED295-F832-A1B0-4776-0C4C990EFB18}"/>
              </a:ext>
              <a:ext uri="{C183D7F6-B498-43B3-948B-1728B52AA6E4}">
                <adec:decorative xmlns:adec="http://schemas.microsoft.com/office/drawing/2017/decorative" val="1"/>
              </a:ext>
            </a:extLst>
          </p:cNvPr>
          <p:cNvSpPr txBox="1"/>
          <p:nvPr/>
        </p:nvSpPr>
        <p:spPr>
          <a:xfrm>
            <a:off x="983513" y="1970207"/>
            <a:ext cx="3675119" cy="584775"/>
          </a:xfrm>
          <a:prstGeom prst="rect">
            <a:avLst/>
          </a:prstGeom>
          <a:solidFill>
            <a:srgbClr val="F7C7A7"/>
          </a:solidFill>
          <a:scene3d>
            <a:camera prst="orthographicFront"/>
            <a:lightRig rig="threePt" dir="t"/>
          </a:scene3d>
          <a:sp3d>
            <a:bevelT/>
          </a:sp3d>
        </p:spPr>
        <p:txBody>
          <a:bodyPr wrap="square" lIns="91440" tIns="45720" rIns="91440" bIns="45720" rtlCol="0" anchor="t">
            <a:spAutoFit/>
          </a:bodyPr>
          <a:lstStyle/>
          <a:p>
            <a:pPr algn="ctr"/>
            <a:r>
              <a:rPr lang="en-US" sz="3200" b="1">
                <a:latin typeface="Calibri" panose="020F0502020204030204" pitchFamily="34" charset="0"/>
                <a:cs typeface="Calibri" panose="020F0502020204030204" pitchFamily="34" charset="0"/>
              </a:rPr>
              <a:t>Outside Hazard</a:t>
            </a:r>
          </a:p>
        </p:txBody>
      </p:sp>
      <p:pic>
        <p:nvPicPr>
          <p:cNvPr id="2" name="Picture 1" descr="Snip from the protocol section of the PEAP, specifically for Shelter">
            <a:extLst>
              <a:ext uri="{FF2B5EF4-FFF2-40B4-BE49-F238E27FC236}">
                <a16:creationId xmlns:a16="http://schemas.microsoft.com/office/drawing/2014/main" id="{D20A8ADC-E336-0B82-F3C4-16E32F0456DB}"/>
              </a:ext>
            </a:extLst>
          </p:cNvPr>
          <p:cNvPicPr>
            <a:picLocks noChangeAspect="1"/>
          </p:cNvPicPr>
          <p:nvPr/>
        </p:nvPicPr>
        <p:blipFill>
          <a:blip r:embed="rId4"/>
          <a:stretch>
            <a:fillRect/>
          </a:stretch>
        </p:blipFill>
        <p:spPr>
          <a:xfrm>
            <a:off x="714375" y="4558971"/>
            <a:ext cx="6252561" cy="1769023"/>
          </a:xfrm>
          <a:prstGeom prst="rect">
            <a:avLst/>
          </a:prstGeom>
        </p:spPr>
      </p:pic>
    </p:spTree>
    <p:extLst>
      <p:ext uri="{BB962C8B-B14F-4D97-AF65-F5344CB8AC3E}">
        <p14:creationId xmlns:p14="http://schemas.microsoft.com/office/powerpoint/2010/main" val="3620173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SSEM Mission</a:t>
            </a:r>
            <a:endParaRPr lang="en-US" b="1">
              <a:ea typeface="Calibri"/>
              <a:cs typeface="Calibri"/>
            </a:endParaRPr>
          </a:p>
        </p:txBody>
      </p:sp>
      <p:sp>
        <p:nvSpPr>
          <p:cNvPr id="3" name="Content Placeholder 2"/>
          <p:cNvSpPr>
            <a:spLocks noGrp="1"/>
          </p:cNvSpPr>
          <p:nvPr>
            <p:ph idx="1"/>
          </p:nvPr>
        </p:nvSpPr>
        <p:spPr/>
        <p:txBody>
          <a:bodyPr>
            <a:normAutofit/>
          </a:bodyPr>
          <a:lstStyle/>
          <a:p>
            <a:pPr marL="0" indent="0">
              <a:buNone/>
            </a:pPr>
            <a:r>
              <a:rPr lang="en-US" sz="2800" b="1" dirty="0"/>
              <a:t>Task and Purpose:</a:t>
            </a:r>
          </a:p>
          <a:p>
            <a:r>
              <a:rPr lang="en-US" dirty="0"/>
              <a:t>Ensure every community has the knowledge to respond to any disaster or other event that threatens the safety of the community and access available resources to aid in mitigation, response and recovery. </a:t>
            </a:r>
          </a:p>
          <a:p>
            <a:r>
              <a:rPr lang="en-US" dirty="0"/>
              <a:t>We do this in order to maintain a safe and welcoming environment for our schools and the communities they learn in so every person can thrive. </a:t>
            </a:r>
          </a:p>
          <a:p>
            <a:pPr marL="0" indent="0">
              <a:buNone/>
            </a:pPr>
            <a:endParaRPr lang="en-US" dirty="0"/>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t>3</a:t>
            </a:fld>
            <a:endParaRPr lang="en-US"/>
          </a:p>
        </p:txBody>
      </p:sp>
      <p:pic>
        <p:nvPicPr>
          <p:cNvPr id="6" name="Picture 2" descr="A rainbow with a star at the end. &quot;The More You Know&quot; is printed atop the graphic." title="The More You Kn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549" y="4426203"/>
            <a:ext cx="4622902" cy="1784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012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1317601C-C594-A6FD-7401-0DC9466D964B}"/>
            </a:ext>
          </a:extLst>
        </p:cNvPr>
        <p:cNvGrpSpPr/>
        <p:nvPr/>
      </p:nvGrpSpPr>
      <p:grpSpPr>
        <a:xfrm>
          <a:off x="0" y="0"/>
          <a:ext cx="0" cy="0"/>
          <a:chOff x="0" y="0"/>
          <a:chExt cx="0" cy="0"/>
        </a:xfrm>
      </p:grpSpPr>
      <p:sp>
        <p:nvSpPr>
          <p:cNvPr id="12" name="Arrow: Right 11">
            <a:extLst>
              <a:ext uri="{FF2B5EF4-FFF2-40B4-BE49-F238E27FC236}">
                <a16:creationId xmlns:a16="http://schemas.microsoft.com/office/drawing/2014/main" id="{DFDDF72D-7B5A-5F7A-4511-B7AA21BD0C1D}"/>
              </a:ext>
              <a:ext uri="{C183D7F6-B498-43B3-948B-1728B52AA6E4}">
                <adec:decorative xmlns:adec="http://schemas.microsoft.com/office/drawing/2017/decorative" val="1"/>
              </a:ext>
            </a:extLst>
          </p:cNvPr>
          <p:cNvSpPr/>
          <p:nvPr/>
        </p:nvSpPr>
        <p:spPr>
          <a:xfrm>
            <a:off x="3351078" y="2550682"/>
            <a:ext cx="3680223" cy="1875866"/>
          </a:xfrm>
          <a:prstGeom prst="rightArrow">
            <a:avLst/>
          </a:prstGeom>
          <a:solidFill>
            <a:srgbClr val="682A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Google Shape;625;p76">
            <a:extLst>
              <a:ext uri="{FF2B5EF4-FFF2-40B4-BE49-F238E27FC236}">
                <a16:creationId xmlns:a16="http://schemas.microsoft.com/office/drawing/2014/main" id="{73CDACF2-1BCF-B7EC-FA80-728F3F17887A}"/>
              </a:ext>
            </a:extLst>
          </p:cNvPr>
          <p:cNvSpPr txBox="1">
            <a:spLocks noGrp="1"/>
          </p:cNvSpPr>
          <p:nvPr>
            <p:ph type="title"/>
          </p:nvPr>
        </p:nvSpPr>
        <p:spPr>
          <a:xfrm>
            <a:off x="1558975" y="1796942"/>
            <a:ext cx="2341358"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sz="4400" b="1">
                <a:solidFill>
                  <a:schemeClr val="bg1"/>
                </a:solidFill>
              </a:rPr>
              <a:t>“Hold!”</a:t>
            </a:r>
            <a:endParaRPr lang="en-US" b="1">
              <a:solidFill>
                <a:schemeClr val="bg1"/>
              </a:solidFill>
              <a:ea typeface="Calibri"/>
              <a:cs typeface="Calibri"/>
            </a:endParaRPr>
          </a:p>
        </p:txBody>
      </p:sp>
      <p:sp>
        <p:nvSpPr>
          <p:cNvPr id="628" name="Google Shape;628;p76">
            <a:extLst>
              <a:ext uri="{FF2B5EF4-FFF2-40B4-BE49-F238E27FC236}">
                <a16:creationId xmlns:a16="http://schemas.microsoft.com/office/drawing/2014/main" id="{730803D8-877C-2778-7B2D-6AAE1303AD8A}"/>
              </a:ext>
            </a:extLst>
          </p:cNvPr>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595959"/>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sz="1200" b="0" i="0" u="none" strike="noStrike" kern="0" cap="none" spc="0" normalizeH="0" baseline="0" noProof="0">
              <a:ln>
                <a:noFill/>
              </a:ln>
              <a:solidFill>
                <a:srgbClr val="595959"/>
              </a:solidFill>
              <a:effectLst/>
              <a:uLnTx/>
              <a:uFillTx/>
              <a:latin typeface="Calibri"/>
              <a:cs typeface="Calibri"/>
              <a:sym typeface="Calibri"/>
            </a:endParaRPr>
          </a:p>
        </p:txBody>
      </p:sp>
      <p:sp>
        <p:nvSpPr>
          <p:cNvPr id="2" name="TextBox 1">
            <a:extLst>
              <a:ext uri="{FF2B5EF4-FFF2-40B4-BE49-F238E27FC236}">
                <a16:creationId xmlns:a16="http://schemas.microsoft.com/office/drawing/2014/main" id="{8BDC4585-CA88-F89B-8FE5-2B203B32718F}"/>
              </a:ext>
            </a:extLst>
          </p:cNvPr>
          <p:cNvSpPr txBox="1"/>
          <p:nvPr/>
        </p:nvSpPr>
        <p:spPr>
          <a:xfrm>
            <a:off x="7653330" y="2094163"/>
            <a:ext cx="3849011" cy="267765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682A7A"/>
                </a:solidFill>
                <a:effectLst/>
                <a:uLnTx/>
                <a:uFillTx/>
                <a:latin typeface="Calibri"/>
                <a:ea typeface="Calibri"/>
                <a:cs typeface="Calibri"/>
                <a:sym typeface="Arial"/>
              </a:rPr>
              <a:t>Hold</a:t>
            </a:r>
            <a:r>
              <a:rPr kumimoji="0" lang="en-US" sz="2800" b="0" i="0" u="none" strike="noStrike" kern="0" cap="none" spc="0" normalizeH="0" baseline="0" noProof="0">
                <a:ln>
                  <a:noFill/>
                </a:ln>
                <a:solidFill>
                  <a:srgbClr val="333333"/>
                </a:solidFill>
                <a:effectLst/>
                <a:uLnTx/>
                <a:uFillTx/>
                <a:latin typeface="Calibri"/>
                <a:ea typeface="Calibri"/>
                <a:cs typeface="Calibri"/>
                <a:sym typeface="Arial"/>
              </a:rPr>
              <a:t> is followed by the </a:t>
            </a:r>
            <a:r>
              <a:rPr kumimoji="0" lang="en-US" sz="2800" b="1" i="1" u="none" strike="noStrike" kern="0" cap="none" spc="0" normalizeH="0" baseline="0" noProof="0">
                <a:ln>
                  <a:noFill/>
                </a:ln>
                <a:solidFill>
                  <a:srgbClr val="682A7A"/>
                </a:solidFill>
                <a:effectLst/>
                <a:uLnTx/>
                <a:uFillTx/>
                <a:latin typeface="Calibri"/>
                <a:ea typeface="Calibri"/>
                <a:cs typeface="Calibri"/>
                <a:sym typeface="Arial"/>
              </a:rPr>
              <a:t>Directive: "In Your Room or Area"</a:t>
            </a:r>
            <a:r>
              <a:rPr kumimoji="0" lang="en-US" sz="2800" b="0" i="0" u="none" strike="noStrike" kern="0" cap="none" spc="0" normalizeH="0" baseline="0" noProof="0">
                <a:ln>
                  <a:noFill/>
                </a:ln>
                <a:solidFill>
                  <a:srgbClr val="333333"/>
                </a:solidFill>
                <a:effectLst/>
                <a:uLnTx/>
                <a:uFillTx/>
                <a:latin typeface="Calibri"/>
                <a:ea typeface="Calibri"/>
                <a:cs typeface="Calibri"/>
                <a:sym typeface="Arial"/>
              </a:rPr>
              <a:t> and is the protocol used when hallways need to be kept clear of occupants.</a:t>
            </a:r>
            <a:endParaRPr kumimoji="0" lang="en-US" sz="2800" b="0" i="0" u="none" strike="noStrike" kern="0" cap="none" spc="0" normalizeH="0" baseline="0" noProof="0">
              <a:ln>
                <a:noFill/>
              </a:ln>
              <a:solidFill>
                <a:srgbClr val="000000"/>
              </a:solidFill>
              <a:effectLst/>
              <a:uLnTx/>
              <a:uFillTx/>
              <a:latin typeface="Calibri"/>
              <a:ea typeface="Calibri"/>
              <a:cs typeface="Calibri"/>
              <a:sym typeface="Arial"/>
            </a:endParaRPr>
          </a:p>
        </p:txBody>
      </p:sp>
      <p:grpSp>
        <p:nvGrpSpPr>
          <p:cNvPr id="5" name="Group 4">
            <a:extLst>
              <a:ext uri="{FF2B5EF4-FFF2-40B4-BE49-F238E27FC236}">
                <a16:creationId xmlns:a16="http://schemas.microsoft.com/office/drawing/2014/main" id="{41DBE0DC-C576-5895-B601-5AE38760CEC0}"/>
              </a:ext>
              <a:ext uri="{C183D7F6-B498-43B3-948B-1728B52AA6E4}">
                <adec:decorative xmlns:adec="http://schemas.microsoft.com/office/drawing/2017/decorative" val="1"/>
              </a:ext>
            </a:extLst>
          </p:cNvPr>
          <p:cNvGrpSpPr/>
          <p:nvPr/>
        </p:nvGrpSpPr>
        <p:grpSpPr>
          <a:xfrm>
            <a:off x="998640" y="2798685"/>
            <a:ext cx="3696196" cy="1371600"/>
            <a:chOff x="226457" y="1742420"/>
            <a:chExt cx="3734990" cy="1371600"/>
          </a:xfrm>
        </p:grpSpPr>
        <p:sp>
          <p:nvSpPr>
            <p:cNvPr id="7" name="Rectangle 6">
              <a:extLst>
                <a:ext uri="{FF2B5EF4-FFF2-40B4-BE49-F238E27FC236}">
                  <a16:creationId xmlns:a16="http://schemas.microsoft.com/office/drawing/2014/main" id="{3945C019-09BA-A3EB-29B0-85460AA736DF}"/>
                </a:ext>
              </a:extLst>
            </p:cNvPr>
            <p:cNvSpPr/>
            <p:nvPr/>
          </p:nvSpPr>
          <p:spPr>
            <a:xfrm>
              <a:off x="912256" y="1742420"/>
              <a:ext cx="3049191" cy="1371600"/>
            </a:xfrm>
            <a:prstGeom prst="rect">
              <a:avLst/>
            </a:prstGeom>
            <a:solidFill>
              <a:srgbClr val="C9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8" name="Picture 7" descr="Icon of the &quot;Hold!&quot; drill. Shows a door with a line through it. ">
              <a:extLst>
                <a:ext uri="{FF2B5EF4-FFF2-40B4-BE49-F238E27FC236}">
                  <a16:creationId xmlns:a16="http://schemas.microsoft.com/office/drawing/2014/main" id="{0CB88B45-2E09-D8C5-5F5F-0F3DFC131E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457" y="1742420"/>
              <a:ext cx="1371599" cy="1371600"/>
            </a:xfrm>
            <a:prstGeom prst="rect">
              <a:avLst/>
            </a:prstGeom>
          </p:spPr>
        </p:pic>
      </p:grpSp>
      <p:sp>
        <p:nvSpPr>
          <p:cNvPr id="6" name="TextBox 5">
            <a:extLst>
              <a:ext uri="{FF2B5EF4-FFF2-40B4-BE49-F238E27FC236}">
                <a16:creationId xmlns:a16="http://schemas.microsoft.com/office/drawing/2014/main" id="{F4C547FD-372E-BBC1-C052-35F43E87B92C}"/>
              </a:ext>
            </a:extLst>
          </p:cNvPr>
          <p:cNvSpPr txBox="1"/>
          <p:nvPr/>
        </p:nvSpPr>
        <p:spPr>
          <a:xfrm>
            <a:off x="2432193" y="2979546"/>
            <a:ext cx="224459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Arial"/>
                <a:cs typeface="Arial"/>
                <a:sym typeface="Arial"/>
              </a:rPr>
              <a:t>Hold! in your room or area. Clear the halls</a:t>
            </a:r>
            <a:r>
              <a:rPr kumimoji="0" lang="en-US" sz="2000" b="0" i="0" u="none" strike="noStrike" kern="0" cap="none" spc="0" normalizeH="0" baseline="0" noProof="0">
                <a:ln>
                  <a:noFill/>
                </a:ln>
                <a:solidFill>
                  <a:srgbClr val="000000"/>
                </a:solidFill>
                <a:effectLst/>
                <a:uLnTx/>
                <a:uFillTx/>
                <a:latin typeface="Arial"/>
                <a:cs typeface="Arial"/>
                <a:sym typeface="Arial"/>
              </a:rPr>
              <a:t>.</a:t>
            </a:r>
          </a:p>
        </p:txBody>
      </p:sp>
      <p:sp>
        <p:nvSpPr>
          <p:cNvPr id="9" name="TextBox 8">
            <a:extLst>
              <a:ext uri="{FF2B5EF4-FFF2-40B4-BE49-F238E27FC236}">
                <a16:creationId xmlns:a16="http://schemas.microsoft.com/office/drawing/2014/main" id="{02C22014-D909-C157-97F8-31944A7EF0CB}"/>
              </a:ext>
              <a:ext uri="{C183D7F6-B498-43B3-948B-1728B52AA6E4}">
                <adec:decorative xmlns:adec="http://schemas.microsoft.com/office/drawing/2017/decorative" val="1"/>
              </a:ext>
            </a:extLst>
          </p:cNvPr>
          <p:cNvSpPr txBox="1"/>
          <p:nvPr/>
        </p:nvSpPr>
        <p:spPr>
          <a:xfrm>
            <a:off x="996486" y="1967500"/>
            <a:ext cx="3679161" cy="584775"/>
          </a:xfrm>
          <a:prstGeom prst="rect">
            <a:avLst/>
          </a:prstGeom>
          <a:solidFill>
            <a:srgbClr val="C9A4E4"/>
          </a:solidFill>
          <a:scene3d>
            <a:camera prst="orthographicFront"/>
            <a:lightRig rig="threePt" dir="t"/>
          </a:scene3d>
          <a:sp3d>
            <a:bevelT/>
          </a:sp3d>
        </p:spPr>
        <p:txBody>
          <a:bodyPr wrap="square" lIns="91440" tIns="45720" rIns="91440" bIns="45720" rtlCol="0" anchor="t">
            <a:spAutoFit/>
          </a:bodyPr>
          <a:lstStyle/>
          <a:p>
            <a:pPr algn="ctr"/>
            <a:r>
              <a:rPr lang="en-US" sz="3200" b="1">
                <a:latin typeface="Calibri" panose="020F0502020204030204" pitchFamily="34" charset="0"/>
                <a:cs typeface="Calibri" panose="020F0502020204030204" pitchFamily="34" charset="0"/>
              </a:rPr>
              <a:t>Minimize Disruption</a:t>
            </a:r>
          </a:p>
        </p:txBody>
      </p:sp>
      <p:sp>
        <p:nvSpPr>
          <p:cNvPr id="13" name="Google Shape;625;p76">
            <a:extLst>
              <a:ext uri="{FF2B5EF4-FFF2-40B4-BE49-F238E27FC236}">
                <a16:creationId xmlns:a16="http://schemas.microsoft.com/office/drawing/2014/main" id="{C6B59120-510A-8A54-CBC2-EE04F99BD298}"/>
              </a:ext>
            </a:extLst>
          </p:cNvPr>
          <p:cNvSpPr txBox="1">
            <a:spLocks/>
          </p:cNvSpPr>
          <p:nvPr/>
        </p:nvSpPr>
        <p:spPr>
          <a:xfrm>
            <a:off x="709206" y="400439"/>
            <a:ext cx="2341358" cy="1026460"/>
          </a:xfrm>
          <a:prstGeom prst="rect">
            <a:avLst/>
          </a:prstGeom>
          <a:noFill/>
          <a:ln>
            <a:noFill/>
          </a:ln>
        </p:spPr>
        <p:txBody>
          <a:bodyPr spcFirstLastPara="1" vert="horz" wrap="square" lIns="91425" tIns="45700" rIns="91425" bIns="45700" rtlCol="0" anchor="b" anchorCtr="0">
            <a:normAutofit/>
          </a:bodyPr>
          <a:lst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a:lstStyle>
          <a:p>
            <a:pPr>
              <a:spcBef>
                <a:spcPts val="0"/>
              </a:spcBef>
              <a:buClr>
                <a:schemeClr val="accent1"/>
              </a:buClr>
              <a:buSzPts val="4400"/>
              <a:buFont typeface="Calibri"/>
              <a:buNone/>
            </a:pPr>
            <a:r>
              <a:rPr lang="en-US" b="1">
                <a:solidFill>
                  <a:srgbClr val="682A7A"/>
                </a:solidFill>
              </a:rPr>
              <a:t>“Hold!”</a:t>
            </a:r>
            <a:endParaRPr lang="en-US" b="1">
              <a:solidFill>
                <a:srgbClr val="682A7A"/>
              </a:solidFill>
              <a:ea typeface="Calibri"/>
              <a:cs typeface="Calibri"/>
            </a:endParaRPr>
          </a:p>
        </p:txBody>
      </p:sp>
      <p:pic>
        <p:nvPicPr>
          <p:cNvPr id="10" name="Picture 9" descr="Snip from the protocol section of the PEAP, specifically for Hold">
            <a:extLst>
              <a:ext uri="{FF2B5EF4-FFF2-40B4-BE49-F238E27FC236}">
                <a16:creationId xmlns:a16="http://schemas.microsoft.com/office/drawing/2014/main" id="{C2EBB85A-020E-A52E-1615-33C7988CA00A}"/>
              </a:ext>
            </a:extLst>
          </p:cNvPr>
          <p:cNvPicPr>
            <a:picLocks noChangeAspect="1"/>
          </p:cNvPicPr>
          <p:nvPr/>
        </p:nvPicPr>
        <p:blipFill>
          <a:blip r:embed="rId4"/>
          <a:stretch>
            <a:fillRect/>
          </a:stretch>
        </p:blipFill>
        <p:spPr>
          <a:xfrm>
            <a:off x="709369" y="4622557"/>
            <a:ext cx="6287234" cy="1781558"/>
          </a:xfrm>
          <a:prstGeom prst="rect">
            <a:avLst/>
          </a:prstGeom>
        </p:spPr>
      </p:pic>
    </p:spTree>
    <p:extLst>
      <p:ext uri="{BB962C8B-B14F-4D97-AF65-F5344CB8AC3E}">
        <p14:creationId xmlns:p14="http://schemas.microsoft.com/office/powerpoint/2010/main" val="2308083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A6672-456A-8CC8-D065-364B50E32C99}"/>
              </a:ext>
            </a:extLst>
          </p:cNvPr>
          <p:cNvSpPr>
            <a:spLocks noGrp="1"/>
          </p:cNvSpPr>
          <p:nvPr>
            <p:ph type="title"/>
          </p:nvPr>
        </p:nvSpPr>
        <p:spPr/>
        <p:txBody>
          <a:bodyPr/>
          <a:lstStyle/>
          <a:p>
            <a:r>
              <a:rPr lang="en-US" b="1">
                <a:ea typeface="Calibri"/>
                <a:cs typeface="Calibri"/>
              </a:rPr>
              <a:t>Reunification</a:t>
            </a:r>
          </a:p>
        </p:txBody>
      </p:sp>
      <p:sp>
        <p:nvSpPr>
          <p:cNvPr id="4" name="Footer Placeholder 3">
            <a:extLst>
              <a:ext uri="{FF2B5EF4-FFF2-40B4-BE49-F238E27FC236}">
                <a16:creationId xmlns:a16="http://schemas.microsoft.com/office/drawing/2014/main" id="{A8A301EB-9F9A-7CA6-82D6-03EF815F1CC0}"/>
              </a:ext>
            </a:extLst>
          </p:cNvPr>
          <p:cNvSpPr>
            <a:spLocks noGrp="1"/>
          </p:cNvSpPr>
          <p:nvPr>
            <p:ph type="ftr" sz="quarter" idx="11"/>
          </p:nvPr>
        </p:nvSpPr>
        <p:spPr/>
        <p:txBody>
          <a:bodyPr/>
          <a:lstStyle/>
          <a:p>
            <a:r>
              <a:rPr lang="en-US"/>
              <a:t>Oregon Department of Education</a:t>
            </a:r>
          </a:p>
        </p:txBody>
      </p:sp>
      <p:sp>
        <p:nvSpPr>
          <p:cNvPr id="5" name="Slide Number Placeholder 4">
            <a:extLst>
              <a:ext uri="{FF2B5EF4-FFF2-40B4-BE49-F238E27FC236}">
                <a16:creationId xmlns:a16="http://schemas.microsoft.com/office/drawing/2014/main" id="{39C96D90-9ED0-12AB-D524-EC4B9E7CB580}"/>
              </a:ext>
            </a:extLst>
          </p:cNvPr>
          <p:cNvSpPr>
            <a:spLocks noGrp="1"/>
          </p:cNvSpPr>
          <p:nvPr>
            <p:ph type="sldNum" sz="quarter" idx="12"/>
          </p:nvPr>
        </p:nvSpPr>
        <p:spPr/>
        <p:txBody>
          <a:bodyPr/>
          <a:lstStyle/>
          <a:p>
            <a:fld id="{357F5B69-6281-4C1F-8C38-6DA0F56DA430}" type="slidenum">
              <a:rPr lang="en-US" smtClean="0"/>
              <a:t>31</a:t>
            </a:fld>
            <a:endParaRPr lang="en-US"/>
          </a:p>
        </p:txBody>
      </p:sp>
      <p:pic>
        <p:nvPicPr>
          <p:cNvPr id="6" name="Picture 5" descr="This section of the PEAP is for post incident activities including reunification">
            <a:extLst>
              <a:ext uri="{FF2B5EF4-FFF2-40B4-BE49-F238E27FC236}">
                <a16:creationId xmlns:a16="http://schemas.microsoft.com/office/drawing/2014/main" id="{C76DC0BD-57A9-8598-2519-F3B2DC860B51}"/>
              </a:ext>
            </a:extLst>
          </p:cNvPr>
          <p:cNvPicPr>
            <a:picLocks noChangeAspect="1"/>
          </p:cNvPicPr>
          <p:nvPr/>
        </p:nvPicPr>
        <p:blipFill>
          <a:blip r:embed="rId3"/>
          <a:stretch>
            <a:fillRect/>
          </a:stretch>
        </p:blipFill>
        <p:spPr>
          <a:xfrm>
            <a:off x="1447800" y="2375127"/>
            <a:ext cx="9296400" cy="2543175"/>
          </a:xfrm>
          <a:prstGeom prst="rect">
            <a:avLst/>
          </a:prstGeom>
        </p:spPr>
      </p:pic>
    </p:spTree>
    <p:extLst>
      <p:ext uri="{BB962C8B-B14F-4D97-AF65-F5344CB8AC3E}">
        <p14:creationId xmlns:p14="http://schemas.microsoft.com/office/powerpoint/2010/main" val="316103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6EA38-C2D8-F7B9-C350-E5F42B7268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A7F75D-E117-3D41-FED9-9BB8FE4F9C26}"/>
              </a:ext>
            </a:extLst>
          </p:cNvPr>
          <p:cNvSpPr>
            <a:spLocks noGrp="1"/>
          </p:cNvSpPr>
          <p:nvPr>
            <p:ph type="title"/>
          </p:nvPr>
        </p:nvSpPr>
        <p:spPr/>
        <p:txBody>
          <a:bodyPr/>
          <a:lstStyle/>
          <a:p>
            <a:r>
              <a:rPr lang="en-US" b="1">
                <a:ea typeface="Calibri"/>
                <a:cs typeface="Calibri"/>
              </a:rPr>
              <a:t>Plan Review</a:t>
            </a:r>
            <a:endParaRPr lang="en-US"/>
          </a:p>
        </p:txBody>
      </p:sp>
      <p:sp>
        <p:nvSpPr>
          <p:cNvPr id="4" name="Footer Placeholder 3">
            <a:extLst>
              <a:ext uri="{FF2B5EF4-FFF2-40B4-BE49-F238E27FC236}">
                <a16:creationId xmlns:a16="http://schemas.microsoft.com/office/drawing/2014/main" id="{5F6E9B63-EA7B-D57D-B94C-AF986B7F5C65}"/>
              </a:ext>
            </a:extLst>
          </p:cNvPr>
          <p:cNvSpPr>
            <a:spLocks noGrp="1"/>
          </p:cNvSpPr>
          <p:nvPr>
            <p:ph type="ftr" sz="quarter" idx="11"/>
          </p:nvPr>
        </p:nvSpPr>
        <p:spPr/>
        <p:txBody>
          <a:bodyPr/>
          <a:lstStyle/>
          <a:p>
            <a:r>
              <a:rPr lang="en-US"/>
              <a:t>Oregon Department of Education</a:t>
            </a:r>
          </a:p>
        </p:txBody>
      </p:sp>
      <p:sp>
        <p:nvSpPr>
          <p:cNvPr id="5" name="Slide Number Placeholder 4">
            <a:extLst>
              <a:ext uri="{FF2B5EF4-FFF2-40B4-BE49-F238E27FC236}">
                <a16:creationId xmlns:a16="http://schemas.microsoft.com/office/drawing/2014/main" id="{789707C9-2933-E226-8AD4-853E24DFFADF}"/>
              </a:ext>
            </a:extLst>
          </p:cNvPr>
          <p:cNvSpPr>
            <a:spLocks noGrp="1"/>
          </p:cNvSpPr>
          <p:nvPr>
            <p:ph type="sldNum" sz="quarter" idx="12"/>
          </p:nvPr>
        </p:nvSpPr>
        <p:spPr/>
        <p:txBody>
          <a:bodyPr/>
          <a:lstStyle/>
          <a:p>
            <a:fld id="{357F5B69-6281-4C1F-8C38-6DA0F56DA430}" type="slidenum">
              <a:rPr lang="en-US" smtClean="0"/>
              <a:t>32</a:t>
            </a:fld>
            <a:endParaRPr lang="en-US"/>
          </a:p>
        </p:txBody>
      </p:sp>
      <p:pic>
        <p:nvPicPr>
          <p:cNvPr id="6" name="Picture 5" descr="This section of the PEAP is for who is in charge of review/writing the PEAP. As well as guardian acknowledgement">
            <a:extLst>
              <a:ext uri="{FF2B5EF4-FFF2-40B4-BE49-F238E27FC236}">
                <a16:creationId xmlns:a16="http://schemas.microsoft.com/office/drawing/2014/main" id="{FE8775B0-7E9D-A4A2-93C0-DC613598FBF2}"/>
              </a:ext>
            </a:extLst>
          </p:cNvPr>
          <p:cNvPicPr>
            <a:picLocks noChangeAspect="1"/>
          </p:cNvPicPr>
          <p:nvPr/>
        </p:nvPicPr>
        <p:blipFill>
          <a:blip r:embed="rId3"/>
          <a:stretch>
            <a:fillRect/>
          </a:stretch>
        </p:blipFill>
        <p:spPr>
          <a:xfrm>
            <a:off x="2260356" y="1905000"/>
            <a:ext cx="7671289" cy="4220308"/>
          </a:xfrm>
          <a:prstGeom prst="rect">
            <a:avLst/>
          </a:prstGeom>
        </p:spPr>
      </p:pic>
    </p:spTree>
    <p:extLst>
      <p:ext uri="{BB962C8B-B14F-4D97-AF65-F5344CB8AC3E}">
        <p14:creationId xmlns:p14="http://schemas.microsoft.com/office/powerpoint/2010/main" val="4094050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453EA-4EE4-C3DF-C2D5-EAB5018E9C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85F9E8-1904-F086-6976-13BB9536BD8F}"/>
              </a:ext>
            </a:extLst>
          </p:cNvPr>
          <p:cNvSpPr>
            <a:spLocks noGrp="1"/>
          </p:cNvSpPr>
          <p:nvPr>
            <p:ph type="title"/>
          </p:nvPr>
        </p:nvSpPr>
        <p:spPr/>
        <p:txBody>
          <a:bodyPr/>
          <a:lstStyle/>
          <a:p>
            <a:r>
              <a:rPr lang="en-US" b="1">
                <a:ea typeface="Calibri"/>
                <a:cs typeface="Calibri"/>
              </a:rPr>
              <a:t>Scenario Discussion #1</a:t>
            </a:r>
          </a:p>
        </p:txBody>
      </p:sp>
      <p:sp>
        <p:nvSpPr>
          <p:cNvPr id="4" name="Footer Placeholder 3">
            <a:extLst>
              <a:ext uri="{FF2B5EF4-FFF2-40B4-BE49-F238E27FC236}">
                <a16:creationId xmlns:a16="http://schemas.microsoft.com/office/drawing/2014/main" id="{3A4A4FF4-3736-3D0F-0CD3-1C111C435B7D}"/>
              </a:ext>
            </a:extLst>
          </p:cNvPr>
          <p:cNvSpPr>
            <a:spLocks noGrp="1"/>
          </p:cNvSpPr>
          <p:nvPr>
            <p:ph type="ftr" sz="quarter" idx="11"/>
          </p:nvPr>
        </p:nvSpPr>
        <p:spPr/>
        <p:txBody>
          <a:bodyPr/>
          <a:lstStyle/>
          <a:p>
            <a:r>
              <a:rPr lang="en-US"/>
              <a:t>Oregon Department of Education</a:t>
            </a:r>
          </a:p>
        </p:txBody>
      </p:sp>
      <p:sp>
        <p:nvSpPr>
          <p:cNvPr id="5" name="Slide Number Placeholder 4">
            <a:extLst>
              <a:ext uri="{FF2B5EF4-FFF2-40B4-BE49-F238E27FC236}">
                <a16:creationId xmlns:a16="http://schemas.microsoft.com/office/drawing/2014/main" id="{586A5303-1609-6A85-C6F9-1BE2E582198C}"/>
              </a:ext>
            </a:extLst>
          </p:cNvPr>
          <p:cNvSpPr>
            <a:spLocks noGrp="1"/>
          </p:cNvSpPr>
          <p:nvPr>
            <p:ph type="sldNum" sz="quarter" idx="12"/>
          </p:nvPr>
        </p:nvSpPr>
        <p:spPr/>
        <p:txBody>
          <a:bodyPr/>
          <a:lstStyle/>
          <a:p>
            <a:fld id="{357F5B69-6281-4C1F-8C38-6DA0F56DA430}" type="slidenum">
              <a:rPr lang="en-US" smtClean="0"/>
              <a:t>33</a:t>
            </a:fld>
            <a:endParaRPr lang="en-US"/>
          </a:p>
        </p:txBody>
      </p:sp>
      <p:sp>
        <p:nvSpPr>
          <p:cNvPr id="9" name="Content Placeholder 2">
            <a:extLst>
              <a:ext uri="{FF2B5EF4-FFF2-40B4-BE49-F238E27FC236}">
                <a16:creationId xmlns:a16="http://schemas.microsoft.com/office/drawing/2014/main" id="{881A5C18-B7DE-AC49-52F1-F07081113F0E}"/>
              </a:ext>
            </a:extLst>
          </p:cNvPr>
          <p:cNvSpPr txBox="1">
            <a:spLocks/>
          </p:cNvSpPr>
          <p:nvPr/>
        </p:nvSpPr>
        <p:spPr>
          <a:xfrm>
            <a:off x="5269638" y="2542276"/>
            <a:ext cx="5869492" cy="1024351"/>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defRPr/>
            </a:pPr>
            <a:r>
              <a:rPr lang="en-US" sz="2600"/>
              <a:t>Why is a PEAP important for your Access and Functional needs students in a scenario like this?</a:t>
            </a:r>
          </a:p>
          <a:p>
            <a:pPr marL="0" indent="0">
              <a:buNone/>
              <a:defRPr/>
            </a:pPr>
            <a:endParaRPr lang="en-US" sz="2600"/>
          </a:p>
          <a:p>
            <a:pPr marL="0" indent="0">
              <a:buNone/>
              <a:defRPr/>
            </a:pPr>
            <a:r>
              <a:rPr lang="en-US" sz="2600"/>
              <a:t>What would need to be included in their PEAP?</a:t>
            </a:r>
          </a:p>
        </p:txBody>
      </p:sp>
      <p:pic>
        <p:nvPicPr>
          <p:cNvPr id="3" name="Picture 2" descr="A scenario card that reads &quot;Your school has been placed in LEVEL 1 - BE READY - Wildfire Evacuation order&quot; &quot;What should you do&quot;">
            <a:extLst>
              <a:ext uri="{FF2B5EF4-FFF2-40B4-BE49-F238E27FC236}">
                <a16:creationId xmlns:a16="http://schemas.microsoft.com/office/drawing/2014/main" id="{AFB4A38B-C7C2-A3BE-84BB-84D6702E5776}"/>
              </a:ext>
            </a:extLst>
          </p:cNvPr>
          <p:cNvPicPr>
            <a:picLocks noChangeAspect="1"/>
          </p:cNvPicPr>
          <p:nvPr/>
        </p:nvPicPr>
        <p:blipFill>
          <a:blip r:embed="rId3"/>
          <a:stretch>
            <a:fillRect/>
          </a:stretch>
        </p:blipFill>
        <p:spPr>
          <a:xfrm>
            <a:off x="1139337" y="1582250"/>
            <a:ext cx="3260481" cy="4611810"/>
          </a:xfrm>
          <a:prstGeom prst="rect">
            <a:avLst/>
          </a:prstGeom>
        </p:spPr>
      </p:pic>
    </p:spTree>
    <p:extLst>
      <p:ext uri="{BB962C8B-B14F-4D97-AF65-F5344CB8AC3E}">
        <p14:creationId xmlns:p14="http://schemas.microsoft.com/office/powerpoint/2010/main" val="4148150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B9F7D-5579-9C82-272F-A8B857E88E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9B36B8-40C6-2425-D1CF-4B5A4716B461}"/>
              </a:ext>
            </a:extLst>
          </p:cNvPr>
          <p:cNvSpPr>
            <a:spLocks noGrp="1"/>
          </p:cNvSpPr>
          <p:nvPr>
            <p:ph type="title"/>
          </p:nvPr>
        </p:nvSpPr>
        <p:spPr/>
        <p:txBody>
          <a:bodyPr/>
          <a:lstStyle/>
          <a:p>
            <a:r>
              <a:rPr lang="en-US" b="1">
                <a:ea typeface="Calibri"/>
                <a:cs typeface="Calibri"/>
              </a:rPr>
              <a:t>Scenario Discussion #2</a:t>
            </a:r>
          </a:p>
        </p:txBody>
      </p:sp>
      <p:sp>
        <p:nvSpPr>
          <p:cNvPr id="4" name="Footer Placeholder 3">
            <a:extLst>
              <a:ext uri="{FF2B5EF4-FFF2-40B4-BE49-F238E27FC236}">
                <a16:creationId xmlns:a16="http://schemas.microsoft.com/office/drawing/2014/main" id="{A39E572F-4165-85E8-2398-A4701880C8A5}"/>
              </a:ext>
            </a:extLst>
          </p:cNvPr>
          <p:cNvSpPr>
            <a:spLocks noGrp="1"/>
          </p:cNvSpPr>
          <p:nvPr>
            <p:ph type="ftr" sz="quarter" idx="11"/>
          </p:nvPr>
        </p:nvSpPr>
        <p:spPr/>
        <p:txBody>
          <a:bodyPr/>
          <a:lstStyle/>
          <a:p>
            <a:r>
              <a:rPr lang="en-US"/>
              <a:t>Oregon Department of Education</a:t>
            </a:r>
          </a:p>
        </p:txBody>
      </p:sp>
      <p:sp>
        <p:nvSpPr>
          <p:cNvPr id="5" name="Slide Number Placeholder 4">
            <a:extLst>
              <a:ext uri="{FF2B5EF4-FFF2-40B4-BE49-F238E27FC236}">
                <a16:creationId xmlns:a16="http://schemas.microsoft.com/office/drawing/2014/main" id="{0BFA7B29-4FF5-05F2-AB44-6FC5691F9A66}"/>
              </a:ext>
            </a:extLst>
          </p:cNvPr>
          <p:cNvSpPr>
            <a:spLocks noGrp="1"/>
          </p:cNvSpPr>
          <p:nvPr>
            <p:ph type="sldNum" sz="quarter" idx="12"/>
          </p:nvPr>
        </p:nvSpPr>
        <p:spPr/>
        <p:txBody>
          <a:bodyPr/>
          <a:lstStyle/>
          <a:p>
            <a:fld id="{357F5B69-6281-4C1F-8C38-6DA0F56DA430}" type="slidenum">
              <a:rPr lang="en-US" smtClean="0"/>
              <a:t>34</a:t>
            </a:fld>
            <a:endParaRPr lang="en-US"/>
          </a:p>
        </p:txBody>
      </p:sp>
      <p:sp>
        <p:nvSpPr>
          <p:cNvPr id="9" name="Content Placeholder 2">
            <a:extLst>
              <a:ext uri="{FF2B5EF4-FFF2-40B4-BE49-F238E27FC236}">
                <a16:creationId xmlns:a16="http://schemas.microsoft.com/office/drawing/2014/main" id="{4DFDAEC4-B0D6-AA5B-892F-9263BCCBCCBF}"/>
              </a:ext>
            </a:extLst>
          </p:cNvPr>
          <p:cNvSpPr txBox="1">
            <a:spLocks/>
          </p:cNvSpPr>
          <p:nvPr/>
        </p:nvSpPr>
        <p:spPr>
          <a:xfrm>
            <a:off x="5269638" y="2542276"/>
            <a:ext cx="5869492" cy="1024351"/>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defRPr/>
            </a:pPr>
            <a:r>
              <a:rPr lang="en-US" sz="2600"/>
              <a:t>Why is a PEAP important for your Access and Functional needs students in a scenario like this?</a:t>
            </a:r>
          </a:p>
          <a:p>
            <a:pPr marL="0" indent="0">
              <a:buNone/>
              <a:defRPr/>
            </a:pPr>
            <a:endParaRPr lang="en-US" sz="2600"/>
          </a:p>
          <a:p>
            <a:pPr marL="0" indent="0">
              <a:buNone/>
              <a:defRPr/>
            </a:pPr>
            <a:r>
              <a:rPr lang="en-US" sz="2600"/>
              <a:t>What would need to be included in their PEAP?</a:t>
            </a:r>
          </a:p>
        </p:txBody>
      </p:sp>
      <p:pic>
        <p:nvPicPr>
          <p:cNvPr id="6" name="Picture 5" descr="A scenario card that reads &quot; The building shakes during what may be a minor earthquake&quot; &quot;What steps should you follow&quot;">
            <a:extLst>
              <a:ext uri="{FF2B5EF4-FFF2-40B4-BE49-F238E27FC236}">
                <a16:creationId xmlns:a16="http://schemas.microsoft.com/office/drawing/2014/main" id="{16541199-0A48-C59F-C290-9D2C1609F106}"/>
              </a:ext>
            </a:extLst>
          </p:cNvPr>
          <p:cNvPicPr>
            <a:picLocks noChangeAspect="1"/>
          </p:cNvPicPr>
          <p:nvPr/>
        </p:nvPicPr>
        <p:blipFill>
          <a:blip r:embed="rId3"/>
          <a:stretch>
            <a:fillRect/>
          </a:stretch>
        </p:blipFill>
        <p:spPr>
          <a:xfrm>
            <a:off x="1143733" y="1600079"/>
            <a:ext cx="3271226" cy="4566382"/>
          </a:xfrm>
          <a:prstGeom prst="rect">
            <a:avLst/>
          </a:prstGeom>
        </p:spPr>
      </p:pic>
    </p:spTree>
    <p:extLst>
      <p:ext uri="{BB962C8B-B14F-4D97-AF65-F5344CB8AC3E}">
        <p14:creationId xmlns:p14="http://schemas.microsoft.com/office/powerpoint/2010/main" val="4162499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C6CFA-B50E-E219-C24F-5680270829F4}"/>
              </a:ext>
            </a:extLst>
          </p:cNvPr>
          <p:cNvSpPr>
            <a:spLocks noGrp="1"/>
          </p:cNvSpPr>
          <p:nvPr>
            <p:ph type="title"/>
          </p:nvPr>
        </p:nvSpPr>
        <p:spPr/>
        <p:txBody>
          <a:bodyPr/>
          <a:lstStyle/>
          <a:p>
            <a:r>
              <a:rPr lang="en-US" b="1">
                <a:ea typeface="Calibri"/>
                <a:cs typeface="Calibri"/>
              </a:rPr>
              <a:t>Scenario Discussion #3</a:t>
            </a:r>
          </a:p>
        </p:txBody>
      </p:sp>
      <p:sp>
        <p:nvSpPr>
          <p:cNvPr id="4" name="Footer Placeholder 3">
            <a:extLst>
              <a:ext uri="{FF2B5EF4-FFF2-40B4-BE49-F238E27FC236}">
                <a16:creationId xmlns:a16="http://schemas.microsoft.com/office/drawing/2014/main" id="{9E5AA095-6192-7E96-6D43-FCDD4BDBED7B}"/>
              </a:ext>
            </a:extLst>
          </p:cNvPr>
          <p:cNvSpPr>
            <a:spLocks noGrp="1"/>
          </p:cNvSpPr>
          <p:nvPr>
            <p:ph type="ftr" sz="quarter" idx="11"/>
          </p:nvPr>
        </p:nvSpPr>
        <p:spPr/>
        <p:txBody>
          <a:bodyPr/>
          <a:lstStyle/>
          <a:p>
            <a:r>
              <a:rPr lang="en-US"/>
              <a:t>Oregon Department of Education</a:t>
            </a:r>
          </a:p>
        </p:txBody>
      </p:sp>
      <p:sp>
        <p:nvSpPr>
          <p:cNvPr id="5" name="Slide Number Placeholder 4">
            <a:extLst>
              <a:ext uri="{FF2B5EF4-FFF2-40B4-BE49-F238E27FC236}">
                <a16:creationId xmlns:a16="http://schemas.microsoft.com/office/drawing/2014/main" id="{E7BAF4F3-47B1-0479-8BE5-EFC550B1D32A}"/>
              </a:ext>
            </a:extLst>
          </p:cNvPr>
          <p:cNvSpPr>
            <a:spLocks noGrp="1"/>
          </p:cNvSpPr>
          <p:nvPr>
            <p:ph type="sldNum" sz="quarter" idx="12"/>
          </p:nvPr>
        </p:nvSpPr>
        <p:spPr/>
        <p:txBody>
          <a:bodyPr/>
          <a:lstStyle/>
          <a:p>
            <a:fld id="{357F5B69-6281-4C1F-8C38-6DA0F56DA430}" type="slidenum">
              <a:rPr lang="en-US" smtClean="0"/>
              <a:t>35</a:t>
            </a:fld>
            <a:endParaRPr lang="en-US"/>
          </a:p>
        </p:txBody>
      </p:sp>
      <p:sp>
        <p:nvSpPr>
          <p:cNvPr id="9" name="Content Placeholder 2">
            <a:extLst>
              <a:ext uri="{FF2B5EF4-FFF2-40B4-BE49-F238E27FC236}">
                <a16:creationId xmlns:a16="http://schemas.microsoft.com/office/drawing/2014/main" id="{50D5E933-196D-A825-3153-F3A6AC87FF0E}"/>
              </a:ext>
            </a:extLst>
          </p:cNvPr>
          <p:cNvSpPr txBox="1">
            <a:spLocks/>
          </p:cNvSpPr>
          <p:nvPr/>
        </p:nvSpPr>
        <p:spPr>
          <a:xfrm>
            <a:off x="6305176" y="3460584"/>
            <a:ext cx="4863262" cy="1024351"/>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Clr>
                <a:srgbClr val="000000"/>
              </a:buClr>
              <a:buNone/>
              <a:defRPr/>
            </a:pPr>
            <a:r>
              <a:rPr lang="en-US" sz="2600"/>
              <a:t>What should be included in Jana's PEAP?</a:t>
            </a:r>
            <a:endParaRPr lang="en-US"/>
          </a:p>
        </p:txBody>
      </p:sp>
      <p:sp>
        <p:nvSpPr>
          <p:cNvPr id="10" name="TextBox 9">
            <a:extLst>
              <a:ext uri="{FF2B5EF4-FFF2-40B4-BE49-F238E27FC236}">
                <a16:creationId xmlns:a16="http://schemas.microsoft.com/office/drawing/2014/main" id="{3036476A-C5A4-E094-32DC-3D5AFC963C4E}"/>
              </a:ext>
            </a:extLst>
          </p:cNvPr>
          <p:cNvSpPr txBox="1"/>
          <p:nvPr/>
        </p:nvSpPr>
        <p:spPr>
          <a:xfrm>
            <a:off x="719667" y="2524545"/>
            <a:ext cx="4896555" cy="2462213"/>
          </a:xfrm>
          <a:prstGeom prst="rect">
            <a:avLst/>
          </a:prstGeom>
          <a:solidFill>
            <a:schemeClr val="bg1"/>
          </a:solidFill>
          <a:ln w="57150">
            <a:solidFill>
              <a:srgbClr val="007F4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a:ea typeface="+mn-lt"/>
                <a:cs typeface="+mn-lt"/>
              </a:rPr>
              <a:t>Jana is a 1st grader who is an English Language Learner (ELL) and has selective mutism. During a Lockdown drill, she becomes terrified and starts hyperventilating loudly. She cannot follow the verbal 'quiet' commands being whispered by the teacher.</a:t>
            </a:r>
            <a:endParaRPr lang="en-US" sz="2200">
              <a:ea typeface="Calibri"/>
              <a:cs typeface="Calibri"/>
            </a:endParaRPr>
          </a:p>
        </p:txBody>
      </p:sp>
    </p:spTree>
    <p:extLst>
      <p:ext uri="{BB962C8B-B14F-4D97-AF65-F5344CB8AC3E}">
        <p14:creationId xmlns:p14="http://schemas.microsoft.com/office/powerpoint/2010/main" val="1341322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877BA-45AD-4CB5-7D53-353C55E26C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5CE991-DF88-66BB-9BAE-9D643844C8C5}"/>
              </a:ext>
            </a:extLst>
          </p:cNvPr>
          <p:cNvSpPr>
            <a:spLocks noGrp="1"/>
          </p:cNvSpPr>
          <p:nvPr>
            <p:ph type="title"/>
          </p:nvPr>
        </p:nvSpPr>
        <p:spPr/>
        <p:txBody>
          <a:bodyPr/>
          <a:lstStyle/>
          <a:p>
            <a:r>
              <a:rPr lang="en-US" b="1">
                <a:ea typeface="Calibri"/>
                <a:cs typeface="Calibri"/>
              </a:rPr>
              <a:t>Scenario Discussion – #4</a:t>
            </a:r>
          </a:p>
        </p:txBody>
      </p:sp>
      <p:sp>
        <p:nvSpPr>
          <p:cNvPr id="4" name="Footer Placeholder 3">
            <a:extLst>
              <a:ext uri="{FF2B5EF4-FFF2-40B4-BE49-F238E27FC236}">
                <a16:creationId xmlns:a16="http://schemas.microsoft.com/office/drawing/2014/main" id="{6F148A53-91A4-7F7A-2DA8-9B7680EA8E2A}"/>
              </a:ext>
            </a:extLst>
          </p:cNvPr>
          <p:cNvSpPr>
            <a:spLocks noGrp="1"/>
          </p:cNvSpPr>
          <p:nvPr>
            <p:ph type="ftr" sz="quarter" idx="11"/>
          </p:nvPr>
        </p:nvSpPr>
        <p:spPr/>
        <p:txBody>
          <a:bodyPr/>
          <a:lstStyle/>
          <a:p>
            <a:r>
              <a:rPr lang="en-US"/>
              <a:t>Oregon Department of Education</a:t>
            </a:r>
          </a:p>
        </p:txBody>
      </p:sp>
      <p:sp>
        <p:nvSpPr>
          <p:cNvPr id="5" name="Slide Number Placeholder 4">
            <a:extLst>
              <a:ext uri="{FF2B5EF4-FFF2-40B4-BE49-F238E27FC236}">
                <a16:creationId xmlns:a16="http://schemas.microsoft.com/office/drawing/2014/main" id="{1838C6B6-5EF5-35FC-C733-95E6FE186B25}"/>
              </a:ext>
            </a:extLst>
          </p:cNvPr>
          <p:cNvSpPr>
            <a:spLocks noGrp="1"/>
          </p:cNvSpPr>
          <p:nvPr>
            <p:ph type="sldNum" sz="quarter" idx="12"/>
          </p:nvPr>
        </p:nvSpPr>
        <p:spPr/>
        <p:txBody>
          <a:bodyPr/>
          <a:lstStyle/>
          <a:p>
            <a:fld id="{357F5B69-6281-4C1F-8C38-6DA0F56DA430}" type="slidenum">
              <a:rPr lang="en-US" smtClean="0"/>
              <a:t>36</a:t>
            </a:fld>
            <a:endParaRPr lang="en-US"/>
          </a:p>
        </p:txBody>
      </p:sp>
      <p:sp>
        <p:nvSpPr>
          <p:cNvPr id="9" name="Content Placeholder 2">
            <a:extLst>
              <a:ext uri="{FF2B5EF4-FFF2-40B4-BE49-F238E27FC236}">
                <a16:creationId xmlns:a16="http://schemas.microsoft.com/office/drawing/2014/main" id="{6F667A46-C927-08F1-D8EE-D72586A73114}"/>
              </a:ext>
            </a:extLst>
          </p:cNvPr>
          <p:cNvSpPr txBox="1">
            <a:spLocks/>
          </p:cNvSpPr>
          <p:nvPr/>
        </p:nvSpPr>
        <p:spPr>
          <a:xfrm>
            <a:off x="7067176" y="2916298"/>
            <a:ext cx="5004776" cy="1024351"/>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Clr>
                <a:srgbClr val="000000"/>
              </a:buClr>
              <a:buNone/>
              <a:defRPr/>
            </a:pPr>
            <a:r>
              <a:rPr lang="en-US" sz="2600"/>
              <a:t>What should be included in Marcus's PEAP?</a:t>
            </a:r>
            <a:endParaRPr lang="en-US"/>
          </a:p>
          <a:p>
            <a:pPr marL="0" indent="0">
              <a:buNone/>
              <a:defRPr/>
            </a:pPr>
            <a:endParaRPr lang="en-US" sz="2600"/>
          </a:p>
          <a:p>
            <a:pPr marL="0" indent="0">
              <a:buNone/>
              <a:defRPr/>
            </a:pPr>
            <a:r>
              <a:rPr lang="en-US" sz="2600"/>
              <a:t>What about if this were a lockdown?</a:t>
            </a:r>
          </a:p>
        </p:txBody>
      </p:sp>
      <p:sp>
        <p:nvSpPr>
          <p:cNvPr id="10" name="TextBox 9">
            <a:extLst>
              <a:ext uri="{FF2B5EF4-FFF2-40B4-BE49-F238E27FC236}">
                <a16:creationId xmlns:a16="http://schemas.microsoft.com/office/drawing/2014/main" id="{644C9129-EFC5-CAE3-C65C-F7D7193FCDB3}"/>
              </a:ext>
            </a:extLst>
          </p:cNvPr>
          <p:cNvSpPr txBox="1"/>
          <p:nvPr/>
        </p:nvSpPr>
        <p:spPr>
          <a:xfrm>
            <a:off x="719667" y="1860516"/>
            <a:ext cx="5615012" cy="4154984"/>
          </a:xfrm>
          <a:prstGeom prst="rect">
            <a:avLst/>
          </a:prstGeom>
          <a:solidFill>
            <a:schemeClr val="bg1"/>
          </a:solidFill>
          <a:ln w="57150">
            <a:solidFill>
              <a:srgbClr val="007F4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a:ea typeface="+mn-lt"/>
                <a:cs typeface="+mn-lt"/>
              </a:rPr>
              <a:t>Marcus is a 5th grader with Type 1 Diabetes who uses Continuous Glucose Monitor (CGM) that alerts when his blood sugar is low. During a "Hold in your area", for an emergency in the hallway, the classroom is locked and no one is allowed in or out. Marcus’s monitor starts vibrating—his blood sugar is dropping fast and he is becoming disoriented. His emergency glucose tabs and backup supplies are locked in the Nurse’s Office at the other end of the building.</a:t>
            </a:r>
          </a:p>
          <a:p>
            <a:pPr algn="ctr"/>
            <a:endParaRPr lang="en-US" sz="2200" b="1">
              <a:ea typeface="Calibri"/>
              <a:cs typeface="Calibri"/>
            </a:endParaRPr>
          </a:p>
        </p:txBody>
      </p:sp>
    </p:spTree>
    <p:extLst>
      <p:ext uri="{BB962C8B-B14F-4D97-AF65-F5344CB8AC3E}">
        <p14:creationId xmlns:p14="http://schemas.microsoft.com/office/powerpoint/2010/main" val="2487340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ABCDC519-CEEF-D77C-0C21-10E3F37F81AB}"/>
            </a:ext>
          </a:extLst>
        </p:cNvPr>
        <p:cNvGrpSpPr/>
        <p:nvPr/>
      </p:nvGrpSpPr>
      <p:grpSpPr>
        <a:xfrm>
          <a:off x="0" y="0"/>
          <a:ext cx="0" cy="0"/>
          <a:chOff x="0" y="0"/>
          <a:chExt cx="0" cy="0"/>
        </a:xfrm>
      </p:grpSpPr>
      <p:sp>
        <p:nvSpPr>
          <p:cNvPr id="625" name="Google Shape;625;p76">
            <a:extLst>
              <a:ext uri="{FF2B5EF4-FFF2-40B4-BE49-F238E27FC236}">
                <a16:creationId xmlns:a16="http://schemas.microsoft.com/office/drawing/2014/main" id="{40B9315F-65B3-3B93-B096-E9AF36E309C1}"/>
              </a:ext>
            </a:extLst>
          </p:cNvPr>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sz="4400" b="1"/>
              <a:t>Additional Resources</a:t>
            </a:r>
            <a:endParaRPr/>
          </a:p>
        </p:txBody>
      </p:sp>
      <p:sp>
        <p:nvSpPr>
          <p:cNvPr id="627" name="Google Shape;627;p76">
            <a:extLst>
              <a:ext uri="{FF2B5EF4-FFF2-40B4-BE49-F238E27FC236}">
                <a16:creationId xmlns:a16="http://schemas.microsoft.com/office/drawing/2014/main" id="{ACFA1448-9408-5F63-29C2-9F7A541586CA}"/>
              </a:ext>
            </a:extLst>
          </p:cNvPr>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sp>
        <p:nvSpPr>
          <p:cNvPr id="628" name="Google Shape;628;p76">
            <a:extLst>
              <a:ext uri="{FF2B5EF4-FFF2-40B4-BE49-F238E27FC236}">
                <a16:creationId xmlns:a16="http://schemas.microsoft.com/office/drawing/2014/main" id="{71B86365-D596-2E83-1758-44148C1E4851}"/>
              </a:ext>
            </a:extLst>
          </p:cNvPr>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16543A1C-5F82-E1AE-503B-F7FD9C6CBDD9}"/>
              </a:ext>
            </a:extLst>
          </p:cNvPr>
          <p:cNvSpPr txBox="1">
            <a:spLocks/>
          </p:cNvSpPr>
          <p:nvPr/>
        </p:nvSpPr>
        <p:spPr>
          <a:xfrm>
            <a:off x="717176" y="1939482"/>
            <a:ext cx="9028804" cy="406542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buClr>
                <a:prstClr val="black"/>
              </a:buClr>
              <a:defRPr/>
            </a:pPr>
            <a:r>
              <a:rPr lang="en-US" sz="2200" spc="-25">
                <a:solidFill>
                  <a:prstClr val="black"/>
                </a:solidFill>
                <a:ea typeface="Times New Roman" panose="02020603050405020304" pitchFamily="18" charset="0"/>
                <a:cs typeface="Times New Roman"/>
                <a:hlinkClick r:id="rId3">
                  <a:extLst>
                    <a:ext uri="{A12FA001-AC4F-418D-AE19-62706E023703}">
                      <ahyp:hlinkClr xmlns:ahyp="http://schemas.microsoft.com/office/drawing/2018/hyperlinkcolor" val="tx"/>
                    </a:ext>
                  </a:extLst>
                </a:hlinkClick>
              </a:rPr>
              <a:t>Link to our</a:t>
            </a:r>
            <a:r>
              <a:rPr kumimoji="0" lang="en-US" sz="2200" b="0" i="0" u="none" strike="noStrike" kern="1200" cap="none" spc="-25" normalizeH="0" baseline="0" noProof="0">
                <a:ln>
                  <a:noFill/>
                </a:ln>
                <a:solidFill>
                  <a:prstClr val="black"/>
                </a:solidFill>
                <a:effectLst/>
                <a:uLnTx/>
                <a:uFillTx/>
                <a:ea typeface="Times New Roman" panose="02020603050405020304" pitchFamily="18" charset="0"/>
                <a:cs typeface="Times New Roman"/>
                <a:sym typeface="Calibri"/>
                <a:hlinkClick r:id="rId3">
                  <a:extLst>
                    <a:ext uri="{A12FA001-AC4F-418D-AE19-62706E023703}">
                      <ahyp:hlinkClr xmlns:ahyp="http://schemas.microsoft.com/office/drawing/2018/hyperlinkcolor" val="tx"/>
                    </a:ext>
                  </a:extLst>
                </a:hlinkClick>
              </a:rPr>
              <a:t> </a:t>
            </a:r>
            <a:r>
              <a:rPr lang="en-US" sz="2200" spc="-25">
                <a:solidFill>
                  <a:prstClr val="black"/>
                </a:solidFill>
                <a:ea typeface="Times New Roman" panose="02020603050405020304" pitchFamily="18" charset="0"/>
                <a:cs typeface="Times New Roman"/>
                <a:hlinkClick r:id="rId3">
                  <a:extLst>
                    <a:ext uri="{A12FA001-AC4F-418D-AE19-62706E023703}">
                      <ahyp:hlinkClr xmlns:ahyp="http://schemas.microsoft.com/office/drawing/2018/hyperlinkcolor" val="tx"/>
                    </a:ext>
                  </a:extLst>
                </a:hlinkClick>
              </a:rPr>
              <a:t>YouTube</a:t>
            </a:r>
            <a:r>
              <a:rPr kumimoji="0" lang="en-US" sz="2200" b="0" i="0" u="none" strike="noStrike" kern="1200" cap="none" spc="-25" normalizeH="0" baseline="0" noProof="0">
                <a:ln>
                  <a:noFill/>
                </a:ln>
                <a:solidFill>
                  <a:prstClr val="black"/>
                </a:solidFill>
                <a:effectLst/>
                <a:uLnTx/>
                <a:uFillTx/>
                <a:ea typeface="Times New Roman" panose="02020603050405020304" pitchFamily="18" charset="0"/>
                <a:cs typeface="Times New Roman"/>
                <a:sym typeface="Calibri"/>
                <a:hlinkClick r:id="rId3">
                  <a:extLst>
                    <a:ext uri="{A12FA001-AC4F-418D-AE19-62706E023703}">
                      <ahyp:hlinkClr xmlns:ahyp="http://schemas.microsoft.com/office/drawing/2018/hyperlinkcolor" val="tx"/>
                    </a:ext>
                  </a:extLst>
                </a:hlinkClick>
              </a:rPr>
              <a:t> video on PEAPs</a:t>
            </a:r>
            <a:endParaRPr kumimoji="0" lang="en-US" sz="2200" b="0" i="0" u="none" strike="noStrike" kern="1200" cap="none" spc="-25" normalizeH="0" baseline="0" noProof="0">
              <a:ln>
                <a:noFill/>
              </a:ln>
              <a:solidFill>
                <a:prstClr val="black"/>
              </a:solidFill>
              <a:effectLst/>
              <a:uLnTx/>
              <a:uFillTx/>
              <a:latin typeface="Calibri"/>
              <a:ea typeface="Times New Roman" panose="02020603050405020304" pitchFamily="18" charset="0"/>
              <a:cs typeface="Times New Roman"/>
              <a:sym typeface="Calibri"/>
            </a:endParaRPr>
          </a:p>
          <a:p>
            <a:pPr marL="457200" marR="0" lvl="0" indent="-381000" algn="l" defTabSz="914400" rtl="0" eaLnBrk="1" fontAlgn="auto" latinLnBrk="0" hangingPunct="1">
              <a:lnSpc>
                <a:spcPct val="90000"/>
              </a:lnSpc>
              <a:spcBef>
                <a:spcPts val="1000"/>
              </a:spcBef>
              <a:spcAft>
                <a:spcPts val="0"/>
              </a:spcAft>
              <a:buClr>
                <a:prstClr val="black"/>
              </a:buClr>
              <a:buSzPts val="2400"/>
              <a:buFont typeface="Arial"/>
              <a:buChar char="•"/>
              <a:tabLst/>
              <a:defRPr/>
            </a:pPr>
            <a:r>
              <a:rPr lang="en-US" sz="2200" spc="-25">
                <a:solidFill>
                  <a:prstClr val="black"/>
                </a:solidFill>
                <a:cs typeface="Times New Roman"/>
                <a:hlinkClick r:id="rId4">
                  <a:extLst>
                    <a:ext uri="{A12FA001-AC4F-418D-AE19-62706E023703}">
                      <ahyp:hlinkClr xmlns:ahyp="http://schemas.microsoft.com/office/drawing/2018/hyperlinkcolor" val="tx"/>
                    </a:ext>
                  </a:extLst>
                </a:hlinkClick>
              </a:rPr>
              <a:t>Link to Access and Functional Needs guidance document.</a:t>
            </a:r>
          </a:p>
          <a:p>
            <a:pPr>
              <a:buClr>
                <a:srgbClr val="000000"/>
              </a:buClr>
              <a:defRPr/>
            </a:pPr>
            <a:r>
              <a:rPr lang="en-US" sz="2200" spc="-25">
                <a:solidFill>
                  <a:prstClr val="black"/>
                </a:solidFill>
                <a:cs typeface="Times New Roman"/>
                <a:hlinkClick r:id="rId5">
                  <a:extLst>
                    <a:ext uri="{A12FA001-AC4F-418D-AE19-62706E023703}">
                      <ahyp:hlinkClr xmlns:ahyp="http://schemas.microsoft.com/office/drawing/2018/hyperlinkcolor" val="tx"/>
                    </a:ext>
                  </a:extLst>
                </a:hlinkClick>
              </a:rPr>
              <a:t>Link to fillable PEAP</a:t>
            </a:r>
          </a:p>
          <a:p>
            <a:pPr>
              <a:buClr>
                <a:srgbClr val="000000"/>
              </a:buClr>
              <a:defRPr/>
            </a:pPr>
            <a:r>
              <a:rPr lang="en-US" sz="2200" spc="-25">
                <a:solidFill>
                  <a:prstClr val="black"/>
                </a:solidFill>
                <a:cs typeface="Times New Roman"/>
                <a:hlinkClick r:id="rId6">
                  <a:extLst>
                    <a:ext uri="{A12FA001-AC4F-418D-AE19-62706E023703}">
                      <ahyp:hlinkClr xmlns:ahyp="http://schemas.microsoft.com/office/drawing/2018/hyperlinkcolor" val="tx"/>
                    </a:ext>
                  </a:extLst>
                </a:hlinkClick>
              </a:rPr>
              <a:t>Standard Response Protocol  - FREE RESOURCES</a:t>
            </a:r>
            <a:endParaRPr lang="en-US" sz="2200" spc="-25">
              <a:solidFill>
                <a:prstClr val="black"/>
              </a:solidFill>
              <a:cs typeface="Times New Roman"/>
            </a:endParaRPr>
          </a:p>
          <a:p>
            <a:pPr>
              <a:buClr>
                <a:srgbClr val="000000"/>
              </a:buClr>
              <a:defRPr/>
            </a:pPr>
            <a:r>
              <a:rPr lang="en-US" sz="2200" spc="-25">
                <a:solidFill>
                  <a:prstClr val="black"/>
                </a:solidFill>
                <a:hlinkClick r:id="rId7">
                  <a:extLst>
                    <a:ext uri="{A12FA001-AC4F-418D-AE19-62706E023703}">
                      <ahyp:hlinkClr xmlns:ahyp="http://schemas.microsoft.com/office/drawing/2018/hyperlinkcolor" val="tx"/>
                    </a:ext>
                  </a:extLst>
                </a:hlinkClick>
              </a:rPr>
              <a:t>OHSU – Health Emergency Ready Oregon Program (HERO)</a:t>
            </a:r>
          </a:p>
          <a:p>
            <a:pPr>
              <a:buClr>
                <a:srgbClr val="000000"/>
              </a:buClr>
              <a:defRPr/>
            </a:pPr>
            <a:r>
              <a:rPr lang="en-US" sz="2200" spc="-25">
                <a:solidFill>
                  <a:prstClr val="black"/>
                </a:solidFill>
                <a:hlinkClick r:id="rId8">
                  <a:extLst>
                    <a:ext uri="{A12FA001-AC4F-418D-AE19-62706E023703}">
                      <ahyp:hlinkClr xmlns:ahyp="http://schemas.microsoft.com/office/drawing/2018/hyperlinkcolor" val="tx"/>
                    </a:ext>
                  </a:extLst>
                </a:hlinkClick>
              </a:rPr>
              <a:t>(FEMA): Responding to the Disabilities and Access and Functional Needs Community Webinar</a:t>
            </a:r>
            <a:endParaRPr lang="en-US" sz="2200" spc="-25">
              <a:solidFill>
                <a:prstClr val="black"/>
              </a:solidFill>
            </a:endParaRPr>
          </a:p>
          <a:p>
            <a:pPr>
              <a:buClr>
                <a:srgbClr val="000000"/>
              </a:buClr>
              <a:defRPr/>
            </a:pPr>
            <a:r>
              <a:rPr lang="en-US" sz="2200" spc="-25">
                <a:solidFill>
                  <a:prstClr val="black"/>
                </a:solidFill>
                <a:hlinkClick r:id="rId9">
                  <a:extLst>
                    <a:ext uri="{A12FA001-AC4F-418D-AE19-62706E023703}">
                      <ahyp:hlinkClr xmlns:ahyp="http://schemas.microsoft.com/office/drawing/2018/hyperlinkcolor" val="tx"/>
                    </a:ext>
                  </a:extLst>
                </a:hlinkClick>
              </a:rPr>
              <a:t>Americans with Disabilities Act: Laws, Regulations and Standards</a:t>
            </a:r>
            <a:endParaRPr lang="en-US" sz="2200" spc="-25">
              <a:solidFill>
                <a:prstClr val="black"/>
              </a:solidFill>
            </a:endParaRPr>
          </a:p>
          <a:p>
            <a:pPr>
              <a:buClr>
                <a:srgbClr val="000000"/>
              </a:buClr>
              <a:defRPr/>
            </a:pPr>
            <a:endParaRPr lang="en-US" sz="2200" spc="-25">
              <a:solidFill>
                <a:prstClr val="black"/>
              </a:solidFill>
              <a:cs typeface="Times New Roman"/>
            </a:endParaRPr>
          </a:p>
          <a:p>
            <a:pPr>
              <a:buClr>
                <a:prstClr val="black"/>
              </a:buClr>
              <a:defRPr/>
            </a:pPr>
            <a:endParaRPr lang="en-US" sz="2200" spc="-25">
              <a:solidFill>
                <a:prstClr val="black"/>
              </a:solidFill>
              <a:cs typeface="Times New Roman"/>
            </a:endParaRPr>
          </a:p>
        </p:txBody>
      </p:sp>
    </p:spTree>
    <p:extLst>
      <p:ext uri="{BB962C8B-B14F-4D97-AF65-F5344CB8AC3E}">
        <p14:creationId xmlns:p14="http://schemas.microsoft.com/office/powerpoint/2010/main" val="279938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7D7EBCBE-E1A7-145C-6FDC-B94C1C0F392A}"/>
            </a:ext>
          </a:extLst>
        </p:cNvPr>
        <p:cNvGrpSpPr/>
        <p:nvPr/>
      </p:nvGrpSpPr>
      <p:grpSpPr>
        <a:xfrm>
          <a:off x="0" y="0"/>
          <a:ext cx="0" cy="0"/>
          <a:chOff x="0" y="0"/>
          <a:chExt cx="0" cy="0"/>
        </a:xfrm>
      </p:grpSpPr>
      <p:sp>
        <p:nvSpPr>
          <p:cNvPr id="625" name="Google Shape;625;p76">
            <a:extLst>
              <a:ext uri="{FF2B5EF4-FFF2-40B4-BE49-F238E27FC236}">
                <a16:creationId xmlns:a16="http://schemas.microsoft.com/office/drawing/2014/main" id="{6C7DBA5F-0CA2-6562-62B3-9DF1A6BDBAA0}"/>
              </a:ext>
            </a:extLst>
          </p:cNvPr>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sz="4400" b="1"/>
              <a:t>How We Can Help</a:t>
            </a:r>
            <a:endParaRPr/>
          </a:p>
        </p:txBody>
      </p:sp>
      <p:sp>
        <p:nvSpPr>
          <p:cNvPr id="627" name="Google Shape;627;p76">
            <a:extLst>
              <a:ext uri="{FF2B5EF4-FFF2-40B4-BE49-F238E27FC236}">
                <a16:creationId xmlns:a16="http://schemas.microsoft.com/office/drawing/2014/main" id="{47191643-2764-424E-FECB-4421DA162524}"/>
              </a:ext>
            </a:extLst>
          </p:cNvPr>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sp>
        <p:nvSpPr>
          <p:cNvPr id="628" name="Google Shape;628;p76">
            <a:extLst>
              <a:ext uri="{FF2B5EF4-FFF2-40B4-BE49-F238E27FC236}">
                <a16:creationId xmlns:a16="http://schemas.microsoft.com/office/drawing/2014/main" id="{3BF30CB7-9DD0-B595-2567-D8EF438EED50}"/>
              </a:ext>
            </a:extLst>
          </p:cNvPr>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CC29F34B-A5A9-34C3-87A3-5B251F002E1B}"/>
              </a:ext>
            </a:extLst>
          </p:cNvPr>
          <p:cNvSpPr txBox="1">
            <a:spLocks/>
          </p:cNvSpPr>
          <p:nvPr/>
        </p:nvSpPr>
        <p:spPr>
          <a:xfrm>
            <a:off x="717176" y="1939482"/>
            <a:ext cx="9028804" cy="406542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marR="0" lvl="0" indent="-381000" algn="l" defTabSz="914400" rtl="0" eaLnBrk="1" fontAlgn="auto" latinLnBrk="0" hangingPunct="1">
              <a:lnSpc>
                <a:spcPct val="90000"/>
              </a:lnSpc>
              <a:spcBef>
                <a:spcPts val="1000"/>
              </a:spcBef>
              <a:spcAft>
                <a:spcPts val="0"/>
              </a:spcAft>
              <a:buClr>
                <a:prstClr val="black"/>
              </a:buClr>
              <a:buSzPts val="2400"/>
              <a:buFont typeface="Arial"/>
              <a:buChar char="•"/>
              <a:tabLst/>
              <a:defRPr/>
            </a:pPr>
            <a:r>
              <a:rPr kumimoji="0" lang="en-US" sz="2200" b="0" i="0" u="none" strike="noStrike" kern="1200" cap="none" spc="-25" normalizeH="0" baseline="0" noProof="0">
                <a:ln>
                  <a:noFill/>
                </a:ln>
                <a:solidFill>
                  <a:prstClr val="black"/>
                </a:solidFill>
                <a:effectLst/>
                <a:uLnTx/>
                <a:uFillTx/>
                <a:latin typeface="Calibri"/>
                <a:ea typeface="Times New Roman" panose="02020603050405020304" pitchFamily="18" charset="0"/>
                <a:cs typeface="Times New Roman"/>
                <a:sym typeface="Calibri"/>
              </a:rPr>
              <a:t>Training and technical assistance to Districts, Schools, Charters and Education Service Districts.</a:t>
            </a:r>
          </a:p>
          <a:p>
            <a:pPr marL="457200" marR="0" lvl="0" indent="-381000" algn="l" defTabSz="914400" rtl="0" eaLnBrk="1" fontAlgn="auto" latinLnBrk="0" hangingPunct="1">
              <a:lnSpc>
                <a:spcPct val="90000"/>
              </a:lnSpc>
              <a:spcBef>
                <a:spcPts val="1000"/>
              </a:spcBef>
              <a:spcAft>
                <a:spcPts val="0"/>
              </a:spcAft>
              <a:buClr>
                <a:prstClr val="black"/>
              </a:buClr>
              <a:buSzPts val="2400"/>
              <a:buFont typeface="Arial"/>
              <a:buChar char="•"/>
              <a:tabLst/>
              <a:defRPr/>
            </a:pPr>
            <a:r>
              <a:rPr kumimoji="0" lang="en-US" sz="2200" b="0" i="0" u="none" strike="noStrike" kern="1200" cap="none" spc="0" normalizeH="0" baseline="0" noProof="0">
                <a:ln>
                  <a:noFill/>
                </a:ln>
                <a:solidFill>
                  <a:prstClr val="black"/>
                </a:solidFill>
                <a:effectLst/>
                <a:uLnTx/>
                <a:uFillTx/>
                <a:latin typeface="Calibri"/>
                <a:cs typeface="Calibri"/>
                <a:sym typeface="Calibri"/>
              </a:rPr>
              <a:t>Site Safety Assessments.</a:t>
            </a:r>
          </a:p>
          <a:p>
            <a:pPr marL="457200" marR="0" lvl="0" indent="-381000" algn="l" defTabSz="914400" rtl="0" eaLnBrk="1" fontAlgn="auto" latinLnBrk="0" hangingPunct="1">
              <a:lnSpc>
                <a:spcPct val="90000"/>
              </a:lnSpc>
              <a:spcBef>
                <a:spcPts val="1000"/>
              </a:spcBef>
              <a:spcAft>
                <a:spcPts val="0"/>
              </a:spcAft>
              <a:buClr>
                <a:prstClr val="black"/>
              </a:buClr>
              <a:buSzPts val="2400"/>
              <a:buFont typeface="Arial"/>
              <a:buChar char="•"/>
              <a:tabLst/>
              <a:defRPr/>
            </a:pPr>
            <a:r>
              <a:rPr kumimoji="0" lang="en-US" sz="2200" b="0" i="0" u="none" strike="noStrike" kern="1200" cap="none" spc="0" normalizeH="0" baseline="0" noProof="0">
                <a:ln>
                  <a:noFill/>
                </a:ln>
                <a:solidFill>
                  <a:prstClr val="black"/>
                </a:solidFill>
                <a:effectLst/>
                <a:uLnTx/>
                <a:uFillTx/>
                <a:latin typeface="Calibri"/>
                <a:cs typeface="Calibri"/>
                <a:sym typeface="Calibri"/>
              </a:rPr>
              <a:t>Threat and Hazard Assessments.</a:t>
            </a:r>
          </a:p>
          <a:p>
            <a:pPr marL="457200" marR="0" lvl="0" indent="-381000" algn="l" defTabSz="914400" rtl="0" eaLnBrk="1" fontAlgn="auto" latinLnBrk="0" hangingPunct="1">
              <a:lnSpc>
                <a:spcPct val="90000"/>
              </a:lnSpc>
              <a:spcBef>
                <a:spcPts val="1000"/>
              </a:spcBef>
              <a:spcAft>
                <a:spcPts val="0"/>
              </a:spcAft>
              <a:buClr>
                <a:prstClr val="black"/>
              </a:buClr>
              <a:buSzPts val="2400"/>
              <a:buFont typeface="Arial"/>
              <a:buChar char="•"/>
              <a:tabLst/>
              <a:defRPr/>
            </a:pPr>
            <a:r>
              <a:rPr kumimoji="0" lang="en-US" sz="2200" b="0" i="0" u="none" strike="noStrike" kern="1200" cap="none" spc="0" normalizeH="0" baseline="0" noProof="0">
                <a:ln>
                  <a:noFill/>
                </a:ln>
                <a:solidFill>
                  <a:prstClr val="black"/>
                </a:solidFill>
                <a:effectLst/>
                <a:uLnTx/>
                <a:uFillTx/>
                <a:latin typeface="Calibri"/>
                <a:cs typeface="Calibri"/>
                <a:sym typeface="Calibri"/>
              </a:rPr>
              <a:t>Emergency Operations Plan (EOP) Development.</a:t>
            </a:r>
          </a:p>
          <a:p>
            <a:pPr marL="457200" marR="0" lvl="0" indent="-381000" algn="l" defTabSz="914400" rtl="0" eaLnBrk="1" fontAlgn="auto" latinLnBrk="0" hangingPunct="1">
              <a:lnSpc>
                <a:spcPct val="90000"/>
              </a:lnSpc>
              <a:spcBef>
                <a:spcPts val="1000"/>
              </a:spcBef>
              <a:spcAft>
                <a:spcPts val="0"/>
              </a:spcAft>
              <a:buClr>
                <a:prstClr val="black"/>
              </a:buClr>
              <a:buSzPts val="2400"/>
              <a:buFont typeface="Arial"/>
              <a:buChar char="•"/>
              <a:tabLst/>
              <a:defRPr/>
            </a:pPr>
            <a:r>
              <a:rPr kumimoji="0" lang="en-US" sz="2200" b="0" i="0" u="none" strike="noStrike" kern="1200" cap="none" spc="0" normalizeH="0" baseline="0" noProof="0">
                <a:ln>
                  <a:noFill/>
                </a:ln>
                <a:solidFill>
                  <a:prstClr val="black"/>
                </a:solidFill>
                <a:effectLst/>
                <a:uLnTx/>
                <a:uFillTx/>
                <a:latin typeface="Calibri"/>
                <a:cs typeface="Calibri"/>
                <a:sym typeface="Calibri"/>
              </a:rPr>
              <a:t>Table-top exercises.</a:t>
            </a:r>
          </a:p>
          <a:p>
            <a:pPr marL="457200" marR="0" lvl="0" indent="-381000" algn="l" defTabSz="914400" rtl="0" eaLnBrk="1" fontAlgn="auto" latinLnBrk="0" hangingPunct="1">
              <a:lnSpc>
                <a:spcPct val="90000"/>
              </a:lnSpc>
              <a:spcBef>
                <a:spcPts val="1000"/>
              </a:spcBef>
              <a:spcAft>
                <a:spcPts val="0"/>
              </a:spcAft>
              <a:buClr>
                <a:prstClr val="black"/>
              </a:buClr>
              <a:buSzPts val="2400"/>
              <a:buFont typeface="Arial"/>
              <a:buChar char="•"/>
              <a:tabLst/>
              <a:defRPr/>
            </a:pPr>
            <a:r>
              <a:rPr kumimoji="0" lang="en-US" sz="2200" b="0" i="0" u="none" strike="noStrike" kern="1200" cap="none" spc="0" normalizeH="0" baseline="0" noProof="0">
                <a:ln>
                  <a:noFill/>
                </a:ln>
                <a:solidFill>
                  <a:prstClr val="black"/>
                </a:solidFill>
                <a:effectLst/>
                <a:uLnTx/>
                <a:uFillTx/>
                <a:latin typeface="Calibri"/>
                <a:cs typeface="Calibri"/>
                <a:sym typeface="Calibri"/>
              </a:rPr>
              <a:t>Connecting districts with other resources—locally and regionally. </a:t>
            </a:r>
          </a:p>
          <a:p>
            <a:pPr marL="457200" marR="0" lvl="0" indent="-381000" algn="l" defTabSz="914400" rtl="0" eaLnBrk="1" fontAlgn="auto" latinLnBrk="0" hangingPunct="1">
              <a:lnSpc>
                <a:spcPct val="90000"/>
              </a:lnSpc>
              <a:spcBef>
                <a:spcPts val="1000"/>
              </a:spcBef>
              <a:spcAft>
                <a:spcPts val="0"/>
              </a:spcAft>
              <a:buClr>
                <a:srgbClr val="000000"/>
              </a:buClr>
              <a:buSzPts val="2400"/>
              <a:buFont typeface="Arial"/>
              <a:buChar char="•"/>
              <a:tabLst/>
              <a:defRPr/>
            </a:pPr>
            <a:r>
              <a:rPr kumimoji="0" lang="en-US" sz="2200" b="0" i="0" u="none" strike="noStrike" kern="1200" cap="none" spc="0" normalizeH="0" baseline="0" noProof="0">
                <a:ln>
                  <a:noFill/>
                </a:ln>
                <a:solidFill>
                  <a:prstClr val="black"/>
                </a:solidFill>
                <a:effectLst/>
                <a:uLnTx/>
                <a:uFillTx/>
                <a:latin typeface="Calibri"/>
                <a:cs typeface="Calibri"/>
                <a:sym typeface="Calibri"/>
              </a:rPr>
              <a:t>Training Opportunities and Webinars.</a:t>
            </a:r>
          </a:p>
          <a:p>
            <a:pPr marL="914400" marR="0" lvl="1" indent="-381000" algn="l" defTabSz="914400" rtl="0" eaLnBrk="1" fontAlgn="auto" latinLnBrk="0" hangingPunct="1">
              <a:lnSpc>
                <a:spcPct val="90000"/>
              </a:lnSpc>
              <a:spcBef>
                <a:spcPts val="500"/>
              </a:spcBef>
              <a:spcAft>
                <a:spcPts val="0"/>
              </a:spcAft>
              <a:buClr>
                <a:srgbClr val="000000"/>
              </a:buClr>
              <a:buSzPts val="2400"/>
              <a:buFont typeface="Arial"/>
              <a:buChar char="•"/>
              <a:tabLst/>
              <a:defRPr/>
            </a:pPr>
            <a:r>
              <a:rPr kumimoji="0" lang="en-US" sz="2200" b="0" i="0" u="none" strike="noStrike" kern="1200" cap="none" spc="0" normalizeH="0" baseline="0" noProof="0">
                <a:ln>
                  <a:noFill/>
                </a:ln>
                <a:solidFill>
                  <a:prstClr val="black"/>
                </a:solidFill>
                <a:effectLst/>
                <a:uLnTx/>
                <a:uFillTx/>
                <a:latin typeface="Calibri"/>
                <a:cs typeface="Calibri"/>
                <a:sym typeface="Calibri"/>
              </a:rPr>
              <a:t>Routinely offered twice a month on topical preparedness subjects.</a:t>
            </a:r>
          </a:p>
          <a:p>
            <a:pPr marL="457200" marR="0" lvl="0" indent="-381000" algn="l" defTabSz="914400" rtl="0" eaLnBrk="1" fontAlgn="auto" latinLnBrk="0" hangingPunct="1">
              <a:lnSpc>
                <a:spcPct val="90000"/>
              </a:lnSpc>
              <a:spcBef>
                <a:spcPts val="1000"/>
              </a:spcBef>
              <a:spcAft>
                <a:spcPts val="0"/>
              </a:spcAft>
              <a:buClr>
                <a:prstClr val="black"/>
              </a:buClr>
              <a:buSzPts val="2400"/>
              <a:buFont typeface="Arial"/>
              <a:buChar char="•"/>
              <a:tabLst/>
              <a:defRPr/>
            </a:pPr>
            <a:r>
              <a:rPr kumimoji="0" lang="en-US" sz="2200" b="0" i="0" u="none" strike="noStrike" kern="1200" cap="none" spc="0" normalizeH="0" baseline="0" noProof="0">
                <a:ln>
                  <a:noFill/>
                </a:ln>
                <a:solidFill>
                  <a:prstClr val="black"/>
                </a:solidFill>
                <a:effectLst/>
                <a:uLnTx/>
                <a:uFillTx/>
                <a:latin typeface="Calibri"/>
                <a:cs typeface="Calibri"/>
                <a:sym typeface="Calibri"/>
              </a:rPr>
              <a:t>Monthly newsletters and communications with resources.</a:t>
            </a:r>
          </a:p>
        </p:txBody>
      </p:sp>
    </p:spTree>
    <p:extLst>
      <p:ext uri="{BB962C8B-B14F-4D97-AF65-F5344CB8AC3E}">
        <p14:creationId xmlns:p14="http://schemas.microsoft.com/office/powerpoint/2010/main" val="1640334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464B7C-5D21-2F40-483E-BB1EE743B709}"/>
              </a:ext>
            </a:extLst>
          </p:cNvPr>
          <p:cNvSpPr>
            <a:spLocks noGrp="1"/>
          </p:cNvSpPr>
          <p:nvPr>
            <p:ph type="sldNum" sz="quarter" idx="12"/>
          </p:nvPr>
        </p:nvSpPr>
        <p:spPr/>
        <p:txBody>
          <a:bodyPr/>
          <a:lstStyle/>
          <a:p>
            <a:fld id="{357F5B69-6281-4C1F-8C38-6DA0F56DA430}" type="slidenum">
              <a:rPr lang="en-US" smtClean="0"/>
              <a:pPr/>
              <a:t>39</a:t>
            </a:fld>
            <a:endParaRPr lang="en-US"/>
          </a:p>
        </p:txBody>
      </p:sp>
      <p:sp>
        <p:nvSpPr>
          <p:cNvPr id="5" name="Title 1">
            <a:extLst>
              <a:ext uri="{FF2B5EF4-FFF2-40B4-BE49-F238E27FC236}">
                <a16:creationId xmlns:a16="http://schemas.microsoft.com/office/drawing/2014/main" id="{7A1525FA-5937-3FE4-5F14-1944C5FDA552}"/>
              </a:ext>
            </a:extLst>
          </p:cNvPr>
          <p:cNvSpPr txBox="1">
            <a:spLocks/>
          </p:cNvSpPr>
          <p:nvPr/>
        </p:nvSpPr>
        <p:spPr>
          <a:xfrm>
            <a:off x="212258" y="378506"/>
            <a:ext cx="11761753" cy="1026460"/>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a:lstStyle>
          <a:p>
            <a:pPr algn="ctr"/>
            <a:r>
              <a:rPr lang="en-US" sz="4000" b="1"/>
              <a:t>School Safety &amp; Emergency Management (SSEM)</a:t>
            </a:r>
            <a:endParaRPr lang="en-US" sz="5400" b="1">
              <a:ea typeface="Calibri" panose="020F0502020204030204"/>
              <a:cs typeface="Calibri" panose="020F0502020204030204"/>
            </a:endParaRPr>
          </a:p>
        </p:txBody>
      </p:sp>
      <p:sp>
        <p:nvSpPr>
          <p:cNvPr id="6" name="Slide Number Placeholder 3">
            <a:extLst>
              <a:ext uri="{FF2B5EF4-FFF2-40B4-BE49-F238E27FC236}">
                <a16:creationId xmlns:a16="http://schemas.microsoft.com/office/drawing/2014/main" id="{AB59CB96-5FD2-528F-8D52-9F857E16E02F}"/>
              </a:ext>
            </a:extLst>
          </p:cNvPr>
          <p:cNvSpPr txBox="1">
            <a:spLocks/>
          </p:cNvSpPr>
          <p:nvPr/>
        </p:nvSpPr>
        <p:spPr>
          <a:xfrm>
            <a:off x="8610600" y="6139793"/>
            <a:ext cx="2891118"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fld id="{357F5B69-6281-4C1F-8C38-6DA0F56DA430}" type="slidenum">
              <a:rPr lang="en-US" smtClean="0">
                <a:solidFill>
                  <a:prstClr val="black">
                    <a:lumMod val="65000"/>
                    <a:lumOff val="35000"/>
                  </a:prstClr>
                </a:solidFill>
                <a:latin typeface="Calibri" panose="020F0502020204030204"/>
              </a:rPr>
              <a:pPr>
                <a:spcAft>
                  <a:spcPts val="600"/>
                </a:spcAft>
                <a:defRPr/>
              </a:pPr>
              <a:t>39</a:t>
            </a:fld>
            <a:endParaRPr lang="en-US">
              <a:solidFill>
                <a:prstClr val="black">
                  <a:lumMod val="65000"/>
                  <a:lumOff val="35000"/>
                </a:prstClr>
              </a:solidFill>
              <a:latin typeface="Calibri" panose="020F0502020204030204"/>
            </a:endParaRPr>
          </a:p>
        </p:txBody>
      </p:sp>
      <p:pic>
        <p:nvPicPr>
          <p:cNvPr id="7" name="Picture Placeholder 7" descr="ODE and SSEM Logo">
            <a:extLst>
              <a:ext uri="{FF2B5EF4-FFF2-40B4-BE49-F238E27FC236}">
                <a16:creationId xmlns:a16="http://schemas.microsoft.com/office/drawing/2014/main" id="{985CDC7E-7DD0-9B4E-4A04-2D97CD69978F}"/>
              </a:ext>
            </a:extLst>
          </p:cNvPr>
          <p:cNvPicPr>
            <a:picLocks noChangeAspect="1"/>
          </p:cNvPicPr>
          <p:nvPr/>
        </p:nvPicPr>
        <p:blipFill>
          <a:blip r:embed="rId3"/>
          <a:stretch>
            <a:fillRect/>
          </a:stretch>
        </p:blipFill>
        <p:spPr>
          <a:xfrm>
            <a:off x="386093" y="5059354"/>
            <a:ext cx="5708975" cy="1442304"/>
          </a:xfrm>
          <a:prstGeom prst="rect">
            <a:avLst/>
          </a:prstGeom>
          <a:noFill/>
        </p:spPr>
      </p:pic>
      <p:pic>
        <p:nvPicPr>
          <p:cNvPr id="8" name="Picture 7" descr="A map of Oregon state with coordinator regions divided by color.&#10;">
            <a:extLst>
              <a:ext uri="{FF2B5EF4-FFF2-40B4-BE49-F238E27FC236}">
                <a16:creationId xmlns:a16="http://schemas.microsoft.com/office/drawing/2014/main" id="{1F3456A0-949A-D90F-62C2-987194408E7E}"/>
              </a:ext>
            </a:extLst>
          </p:cNvPr>
          <p:cNvPicPr>
            <a:picLocks noChangeAspect="1"/>
          </p:cNvPicPr>
          <p:nvPr/>
        </p:nvPicPr>
        <p:blipFill>
          <a:blip r:embed="rId4"/>
          <a:stretch>
            <a:fillRect/>
          </a:stretch>
        </p:blipFill>
        <p:spPr>
          <a:xfrm>
            <a:off x="6145868" y="1784132"/>
            <a:ext cx="5667478" cy="3750469"/>
          </a:xfrm>
          <a:prstGeom prst="rect">
            <a:avLst/>
          </a:prstGeom>
        </p:spPr>
      </p:pic>
      <p:pic>
        <p:nvPicPr>
          <p:cNvPr id="9" name="Picture 8" descr="A QR code linked to the SSEM Contacts page: https://www.oregon.gov/ode/schools-and-districts/grants/Pages/School-Safety-and-Emergency-Management-Contacts.aspx">
            <a:hlinkClick r:id="rId5"/>
            <a:extLst>
              <a:ext uri="{FF2B5EF4-FFF2-40B4-BE49-F238E27FC236}">
                <a16:creationId xmlns:a16="http://schemas.microsoft.com/office/drawing/2014/main" id="{AED3B70C-5532-86A4-6729-11610A4C2BC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39410" y="2158374"/>
            <a:ext cx="2747417" cy="2747417"/>
          </a:xfrm>
          <a:prstGeom prst="rect">
            <a:avLst/>
          </a:prstGeom>
          <a:noFill/>
          <a:ln>
            <a:noFill/>
          </a:ln>
        </p:spPr>
      </p:pic>
      <p:sp>
        <p:nvSpPr>
          <p:cNvPr id="10" name="TextBox 9">
            <a:extLst>
              <a:ext uri="{FF2B5EF4-FFF2-40B4-BE49-F238E27FC236}">
                <a16:creationId xmlns:a16="http://schemas.microsoft.com/office/drawing/2014/main" id="{16D4BAA3-8D91-D5CA-0613-CD162A991018}"/>
              </a:ext>
            </a:extLst>
          </p:cNvPr>
          <p:cNvSpPr txBox="1"/>
          <p:nvPr/>
        </p:nvSpPr>
        <p:spPr>
          <a:xfrm>
            <a:off x="2218661" y="1889670"/>
            <a:ext cx="25188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rPr>
              <a:t>Regional Contact Page: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0144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76"/>
          <p:cNvSpPr txBox="1">
            <a:spLocks noGrp="1"/>
          </p:cNvSpPr>
          <p:nvPr>
            <p:ph type="title"/>
          </p:nvPr>
        </p:nvSpPr>
        <p:spPr>
          <a:xfrm>
            <a:off x="717176" y="514709"/>
            <a:ext cx="9104108" cy="102646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4400"/>
              <a:buFont typeface="Calibri"/>
              <a:buNone/>
            </a:pPr>
            <a:r>
              <a:rPr lang="en-US" b="1"/>
              <a:t>What is School Safety and Emergency Management?</a:t>
            </a:r>
            <a:endParaRPr b="1"/>
          </a:p>
        </p:txBody>
      </p:sp>
      <p:sp>
        <p:nvSpPr>
          <p:cNvPr id="627" name="Google Shape;627;p76"/>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628" name="Google Shape;628;p7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4" name="Picture 2" descr="Graphic of Emergency Management wheel of concept. &#10;Prevention, mitigation, preparedness, response and recovery. ">
            <a:extLst>
              <a:ext uri="{FF2B5EF4-FFF2-40B4-BE49-F238E27FC236}">
                <a16:creationId xmlns:a16="http://schemas.microsoft.com/office/drawing/2014/main" id="{CF8806E7-9488-6888-C046-6FEABFBCEDF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629" y="1898759"/>
            <a:ext cx="4095745" cy="4109397"/>
          </a:xfrm>
          <a:prstGeom prst="rect">
            <a:avLst/>
          </a:prstGeom>
          <a:noFill/>
          <a:effectLst>
            <a:outerShdw blurRad="50800" dist="38100" dir="270000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6728B86F-B0FE-A5CF-D42E-CE983BFAB6D4}"/>
              </a:ext>
            </a:extLst>
          </p:cNvPr>
          <p:cNvSpPr txBox="1">
            <a:spLocks/>
          </p:cNvSpPr>
          <p:nvPr/>
        </p:nvSpPr>
        <p:spPr>
          <a:xfrm>
            <a:off x="4529358" y="2110689"/>
            <a:ext cx="7439625" cy="52504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None/>
            </a:pPr>
            <a:r>
              <a:rPr lang="en-US" sz="3600" b="1"/>
              <a:t>Keeping your school community safe!</a:t>
            </a:r>
          </a:p>
        </p:txBody>
      </p:sp>
      <p:sp>
        <p:nvSpPr>
          <p:cNvPr id="6" name="TextBox 5">
            <a:extLst>
              <a:ext uri="{FF2B5EF4-FFF2-40B4-BE49-F238E27FC236}">
                <a16:creationId xmlns:a16="http://schemas.microsoft.com/office/drawing/2014/main" id="{B119517F-637F-8C72-1B35-F808D9FBB18D}"/>
              </a:ext>
            </a:extLst>
          </p:cNvPr>
          <p:cNvSpPr txBox="1"/>
          <p:nvPr/>
        </p:nvSpPr>
        <p:spPr>
          <a:xfrm>
            <a:off x="6009273" y="3094002"/>
            <a:ext cx="4479792" cy="2523768"/>
          </a:xfrm>
          <a:prstGeom prst="rect">
            <a:avLst/>
          </a:prstGeom>
          <a:noFill/>
        </p:spPr>
        <p:txBody>
          <a:bodyPr wrap="square" rtlCol="0">
            <a:spAutoFit/>
          </a:bodyPr>
          <a:lstStyle/>
          <a:p>
            <a:pPr algn="ctr"/>
            <a:r>
              <a:rPr lang="en-US" sz="2800" b="1">
                <a:latin typeface="Calibri" panose="020F0502020204030204" pitchFamily="34" charset="0"/>
                <a:cs typeface="Calibri" panose="020F0502020204030204" pitchFamily="34" charset="0"/>
              </a:rPr>
              <a:t>What makes a school safe?</a:t>
            </a:r>
          </a:p>
          <a:p>
            <a:endParaRPr lang="en-US" sz="2800">
              <a:latin typeface="Calibri" panose="020F0502020204030204" pitchFamily="34" charset="0"/>
              <a:cs typeface="Calibri" panose="020F0502020204030204" pitchFamily="34" charset="0"/>
            </a:endParaRPr>
          </a:p>
          <a:p>
            <a:pPr algn="ctr"/>
            <a:r>
              <a:rPr lang="en-US" sz="2800">
                <a:latin typeface="Calibri" panose="020F0502020204030204" pitchFamily="34" charset="0"/>
                <a:cs typeface="Calibri" panose="020F0502020204030204" pitchFamily="34" charset="0"/>
              </a:rPr>
              <a:t>You! Your staff, students, families and community supports! </a:t>
            </a:r>
          </a:p>
          <a:p>
            <a:pPr marL="285750" indent="-285750">
              <a:buFont typeface="Arial" panose="020B0604020202020204" pitchFamily="34" charset="0"/>
              <a:buChar char="•"/>
            </a:pPr>
            <a:endParaRPr lang="en-US">
              <a:latin typeface="Calibri" panose="020F0502020204030204" pitchFamily="34" charset="0"/>
              <a:cs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We’re Available</a:t>
            </a:r>
            <a:endParaRPr lang="en-US" b="1">
              <a:ea typeface="Calibri"/>
              <a:cs typeface="Calibri"/>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sp>
        <p:nvSpPr>
          <p:cNvPr id="7" name="Content Placeholder 2"/>
          <p:cNvSpPr txBox="1">
            <a:spLocks/>
          </p:cNvSpPr>
          <p:nvPr/>
        </p:nvSpPr>
        <p:spPr>
          <a:xfrm>
            <a:off x="535313" y="1965262"/>
            <a:ext cx="6699676" cy="1364127"/>
          </a:xfrm>
          <a:prstGeom prst="rect">
            <a:avLst/>
          </a:prstGeom>
        </p:spPr>
        <p:txBody>
          <a:bodyPr vert="horz" wrap="square" lIns="52994" tIns="26497" rIns="52994" bIns="26497" numCol="1" spcCol="0" rtlCol="0">
            <a:sp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marR="0" lvl="0" indent="-228594" algn="l" defTabSz="914377" rtl="0" eaLnBrk="1" fontAlgn="auto" latinLnBrk="0" hangingPunct="1">
              <a:lnSpc>
                <a:spcPct val="90000"/>
              </a:lnSpc>
              <a:spcBef>
                <a:spcPts val="1000"/>
              </a:spcBef>
              <a:spcAft>
                <a:spcPts val="0"/>
              </a:spcAft>
              <a:buClrTx/>
              <a:buSzTx/>
              <a:buFont typeface="Arial"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School Safety and Emergency Management:</a:t>
            </a:r>
          </a:p>
          <a:p>
            <a:pPr marL="685783" marR="0" lvl="1" indent="-228594" algn="l" defTabSz="914377" rtl="0" eaLnBrk="1" fontAlgn="auto" latinLnBrk="0" hangingPunct="1">
              <a:lnSpc>
                <a:spcPct val="90000"/>
              </a:lnSpc>
              <a:spcBef>
                <a:spcPts val="500"/>
              </a:spcBef>
              <a:spcAft>
                <a:spcPts val="0"/>
              </a:spcAft>
              <a:buClrTx/>
              <a:buSzTx/>
              <a:buFont typeface="Arial"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Provide support to the schools and school districts in Oregon on the development and implementation of high-quality emergency operations plans.</a:t>
            </a:r>
          </a:p>
        </p:txBody>
      </p:sp>
      <p:sp>
        <p:nvSpPr>
          <p:cNvPr id="8" name="Content Placeholder 2"/>
          <p:cNvSpPr txBox="1">
            <a:spLocks/>
          </p:cNvSpPr>
          <p:nvPr/>
        </p:nvSpPr>
        <p:spPr>
          <a:xfrm>
            <a:off x="587003" y="3700177"/>
            <a:ext cx="4130654" cy="1433297"/>
          </a:xfrm>
          <a:prstGeom prst="rect">
            <a:avLst/>
          </a:prstGeom>
        </p:spPr>
        <p:txBody>
          <a:bodyPr vert="horz" lIns="62345" tIns="31173" rIns="62345" bIns="31173" rtlCol="0">
            <a:noAutofit/>
          </a:bodyPr>
          <a:lstStyle>
            <a:lvl1pPr marL="194304" indent="-194304" algn="l" defTabSz="777218"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13" indent="-194304" algn="l" defTabSz="777218"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22" indent="-194304" algn="l" defTabSz="777218"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31" indent="-194304" algn="l" defTabSz="777218"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40" indent="-194304" algn="l" defTabSz="777218"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348" indent="-194304" algn="l" defTabSz="777218"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5958" indent="-194304" algn="l" defTabSz="777218"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565" indent="-194304" algn="l" defTabSz="777218"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175" indent="-194304" algn="l" defTabSz="777218"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194304" marR="0" lvl="0" indent="-194304" algn="l" defTabSz="777218" rtl="0" eaLnBrk="1" fontAlgn="auto" latinLnBrk="0" hangingPunct="1">
              <a:lnSpc>
                <a:spcPct val="90000"/>
              </a:lnSpc>
              <a:spcBef>
                <a:spcPts val="85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Contact:</a:t>
            </a:r>
          </a:p>
          <a:p>
            <a:pPr marL="582913" marR="0" lvl="1" indent="-194304" algn="l" defTabSz="777218"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Visit our </a:t>
            </a: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hlinkClick r:id="rId3"/>
              </a:rPr>
              <a:t>home page</a:t>
            </a: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 to connect with us and find additional school emergency preparedness resources!</a:t>
            </a:r>
          </a:p>
        </p:txBody>
      </p:sp>
      <p:pic>
        <p:nvPicPr>
          <p:cNvPr id="13" name="Picture 12" descr="QR Code with a direct link to the Oregon Department of Education's School Safety and Emergency Management page.   https://www.oregon.gov/ode/schools-and-districts/grants/Pages/School-Safety-and-Emergency-Management-Contacts.aspx">
            <a:hlinkClick r:id="rId3"/>
            <a:extLst>
              <a:ext uri="{FF2B5EF4-FFF2-40B4-BE49-F238E27FC236}">
                <a16:creationId xmlns:a16="http://schemas.microsoft.com/office/drawing/2014/main" id="{491EAA37-CC72-7373-2CE8-D4EA9B0B887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927794" y="3446063"/>
            <a:ext cx="2142694" cy="2142694"/>
          </a:xfrm>
          <a:prstGeom prst="rect">
            <a:avLst/>
          </a:prstGeom>
        </p:spPr>
      </p:pic>
      <p:pic>
        <p:nvPicPr>
          <p:cNvPr id="11" name="Picture 10">
            <a:extLst>
              <a:ext uri="{FF2B5EF4-FFF2-40B4-BE49-F238E27FC236}">
                <a16:creationId xmlns:a16="http://schemas.microsoft.com/office/drawing/2014/main" id="{98F9623F-EE94-42DC-6997-1445178853C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64742" y="1965262"/>
            <a:ext cx="3814284" cy="3814284"/>
          </a:xfrm>
          <a:prstGeom prst="rect">
            <a:avLst/>
          </a:prstGeom>
        </p:spPr>
      </p:pic>
    </p:spTree>
    <p:extLst>
      <p:ext uri="{BB962C8B-B14F-4D97-AF65-F5344CB8AC3E}">
        <p14:creationId xmlns:p14="http://schemas.microsoft.com/office/powerpoint/2010/main" val="1162352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B2ACA-B851-BEBF-329C-734B217665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7A1C54-F44A-E8EB-78DF-64A7DAD727D0}"/>
              </a:ext>
            </a:extLst>
          </p:cNvPr>
          <p:cNvSpPr>
            <a:spLocks noGrp="1"/>
          </p:cNvSpPr>
          <p:nvPr>
            <p:ph type="title"/>
          </p:nvPr>
        </p:nvSpPr>
        <p:spPr/>
        <p:txBody>
          <a:bodyPr/>
          <a:lstStyle/>
          <a:p>
            <a:r>
              <a:rPr lang="en-US" b="1"/>
              <a:t>Closing</a:t>
            </a:r>
            <a:endParaRPr lang="en-US" b="1">
              <a:ea typeface="Calibri"/>
              <a:cs typeface="Calibri"/>
            </a:endParaRPr>
          </a:p>
        </p:txBody>
      </p:sp>
      <p:sp>
        <p:nvSpPr>
          <p:cNvPr id="3" name="Content Placeholder 2">
            <a:extLst>
              <a:ext uri="{FF2B5EF4-FFF2-40B4-BE49-F238E27FC236}">
                <a16:creationId xmlns:a16="http://schemas.microsoft.com/office/drawing/2014/main" id="{BF42B3DF-184A-D0B3-195C-5F9B1CF2CE9E}"/>
              </a:ext>
            </a:extLst>
          </p:cNvPr>
          <p:cNvSpPr>
            <a:spLocks noGrp="1"/>
          </p:cNvSpPr>
          <p:nvPr>
            <p:ph sz="half" idx="1"/>
          </p:nvPr>
        </p:nvSpPr>
        <p:spPr>
          <a:xfrm>
            <a:off x="717176" y="1825625"/>
            <a:ext cx="5378824" cy="3124062"/>
          </a:xfrm>
        </p:spPr>
        <p:txBody>
          <a:bodyPr>
            <a:normAutofit/>
          </a:bodyPr>
          <a:lstStyle/>
          <a:p>
            <a:pPr marL="0" indent="0">
              <a:buNone/>
            </a:pPr>
            <a:r>
              <a:rPr lang="en-US" sz="2800" b="1"/>
              <a:t>If disaster strikes tomorrow, are you ready?</a:t>
            </a:r>
          </a:p>
          <a:p>
            <a:r>
              <a:rPr lang="en-US"/>
              <a:t>Response priorities that protect life, health and safety?</a:t>
            </a:r>
          </a:p>
          <a:p>
            <a:r>
              <a:rPr lang="en-US"/>
              <a:t>Protocols that prevent or mitigate death or injury?</a:t>
            </a:r>
          </a:p>
          <a:p>
            <a:r>
              <a:rPr lang="en-US"/>
              <a:t>Scheduled training, exercises and drills? </a:t>
            </a:r>
          </a:p>
          <a:p>
            <a:pPr marL="0" indent="0">
              <a:buNone/>
            </a:pPr>
            <a:endParaRPr lang="en-US"/>
          </a:p>
          <a:p>
            <a:endParaRPr lang="en-US"/>
          </a:p>
        </p:txBody>
      </p:sp>
      <p:sp>
        <p:nvSpPr>
          <p:cNvPr id="4" name="Footer Placeholder 3">
            <a:extLst>
              <a:ext uri="{FF2B5EF4-FFF2-40B4-BE49-F238E27FC236}">
                <a16:creationId xmlns:a16="http://schemas.microsoft.com/office/drawing/2014/main" id="{14751E5A-41F5-85BC-825A-687E882CC1FA}"/>
              </a:ext>
            </a:extLst>
          </p:cNvPr>
          <p:cNvSpPr>
            <a:spLocks noGrp="1"/>
          </p:cNvSpPr>
          <p:nvPr>
            <p:ph type="ftr" sz="quarter" idx="11"/>
          </p:nvPr>
        </p:nvSpPr>
        <p:spPr/>
        <p:txBody>
          <a:bodyPr/>
          <a:lstStyle/>
          <a:p>
            <a:r>
              <a:rPr lang="en-US"/>
              <a:t>Oregon Department of Education</a:t>
            </a:r>
          </a:p>
        </p:txBody>
      </p:sp>
      <p:sp>
        <p:nvSpPr>
          <p:cNvPr id="5" name="Slide Number Placeholder 4">
            <a:extLst>
              <a:ext uri="{FF2B5EF4-FFF2-40B4-BE49-F238E27FC236}">
                <a16:creationId xmlns:a16="http://schemas.microsoft.com/office/drawing/2014/main" id="{98D085BB-B59B-69B2-10B6-14D2A12B1EEB}"/>
              </a:ext>
            </a:extLst>
          </p:cNvPr>
          <p:cNvSpPr>
            <a:spLocks noGrp="1"/>
          </p:cNvSpPr>
          <p:nvPr>
            <p:ph type="sldNum" sz="quarter" idx="12"/>
          </p:nvPr>
        </p:nvSpPr>
        <p:spPr/>
        <p:txBody>
          <a:bodyPr/>
          <a:lstStyle/>
          <a:p>
            <a:fld id="{357F5B69-6281-4C1F-8C38-6DA0F56DA430}" type="slidenum">
              <a:rPr lang="en-US" smtClean="0"/>
              <a:t>41</a:t>
            </a:fld>
            <a:endParaRPr lang="en-US"/>
          </a:p>
        </p:txBody>
      </p:sp>
      <p:pic>
        <p:nvPicPr>
          <p:cNvPr id="8" name="Picture 7" descr="A qr code linked to a survey: https://forms.office.com/Pages/DesignPageV2.aspx?prevorigin=shell&amp;origin=NeoPortalPage&amp;subpage=design&amp;id=GBT1tGmyokmTWvpUv1hPyLuHyNzd0jpOjxhLrp29NVtUNU84TEgwQlVRT1FVTzZWNDBSNzlKNERKTyQlQCN0PWcu&amp;topview=Preview">
            <a:hlinkClick r:id="rId3"/>
            <a:extLst>
              <a:ext uri="{FF2B5EF4-FFF2-40B4-BE49-F238E27FC236}">
                <a16:creationId xmlns:a16="http://schemas.microsoft.com/office/drawing/2014/main" id="{3EEBD6B5-D739-41EE-79F7-A6DC4BEBA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4763" y="2088475"/>
            <a:ext cx="2857500" cy="2857500"/>
          </a:xfrm>
          <a:prstGeom prst="rect">
            <a:avLst/>
          </a:prstGeom>
        </p:spPr>
      </p:pic>
      <p:sp>
        <p:nvSpPr>
          <p:cNvPr id="9" name="TextBox 8">
            <a:extLst>
              <a:ext uri="{FF2B5EF4-FFF2-40B4-BE49-F238E27FC236}">
                <a16:creationId xmlns:a16="http://schemas.microsoft.com/office/drawing/2014/main" id="{12672F0C-572E-1497-902C-85BC98102296}"/>
              </a:ext>
            </a:extLst>
          </p:cNvPr>
          <p:cNvSpPr txBox="1"/>
          <p:nvPr/>
        </p:nvSpPr>
        <p:spPr>
          <a:xfrm>
            <a:off x="7651059" y="4949687"/>
            <a:ext cx="3144907" cy="1015663"/>
          </a:xfrm>
          <a:prstGeom prst="rect">
            <a:avLst/>
          </a:prstGeom>
          <a:noFill/>
        </p:spPr>
        <p:txBody>
          <a:bodyPr wrap="square" rtlCol="0">
            <a:spAutoFit/>
          </a:bodyPr>
          <a:lstStyle/>
          <a:p>
            <a:r>
              <a:rPr lang="en-US" sz="2000"/>
              <a:t>Please let us know how we did with a link to a survey above.</a:t>
            </a:r>
          </a:p>
        </p:txBody>
      </p:sp>
    </p:spTree>
    <p:extLst>
      <p:ext uri="{BB962C8B-B14F-4D97-AF65-F5344CB8AC3E}">
        <p14:creationId xmlns:p14="http://schemas.microsoft.com/office/powerpoint/2010/main" val="1900141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76" y="457200"/>
            <a:ext cx="9286222" cy="1026460"/>
          </a:xfrm>
        </p:spPr>
        <p:txBody>
          <a:bodyPr/>
          <a:lstStyle/>
          <a:p>
            <a:r>
              <a:rPr lang="en-US" b="1" dirty="0"/>
              <a:t>School Drill Requirements (current yr.)</a:t>
            </a:r>
            <a:endParaRPr lang="en-US" b="1" dirty="0">
              <a:ea typeface="Calibri"/>
              <a:cs typeface="Calibri"/>
            </a:endParaRPr>
          </a:p>
        </p:txBody>
      </p:sp>
      <p:sp>
        <p:nvSpPr>
          <p:cNvPr id="3" name="Content Placeholder 2"/>
          <p:cNvSpPr>
            <a:spLocks noGrp="1"/>
          </p:cNvSpPr>
          <p:nvPr>
            <p:ph sz="half" idx="1"/>
          </p:nvPr>
        </p:nvSpPr>
        <p:spPr>
          <a:xfrm>
            <a:off x="717176" y="1739900"/>
            <a:ext cx="5302624" cy="4106048"/>
          </a:xfrm>
        </p:spPr>
        <p:txBody>
          <a:bodyPr vert="horz" lIns="91440" tIns="45720" rIns="91440" bIns="45720" rtlCol="0" anchor="t">
            <a:normAutofit lnSpcReduction="10000"/>
          </a:bodyPr>
          <a:lstStyle/>
          <a:p>
            <a:pPr marL="0" indent="0">
              <a:buNone/>
            </a:pPr>
            <a:r>
              <a:rPr lang="en-US" sz="2800" b="1" dirty="0"/>
              <a:t>Schools are required to:</a:t>
            </a:r>
          </a:p>
          <a:p>
            <a:r>
              <a:rPr lang="en-US" dirty="0"/>
              <a:t>Instruct and drill students on emergency procedures </a:t>
            </a:r>
            <a:r>
              <a:rPr lang="en-US" i="1" dirty="0"/>
              <a:t>(at least 30 minutes per month)</a:t>
            </a:r>
            <a:r>
              <a:rPr lang="en-US" dirty="0"/>
              <a:t>:</a:t>
            </a:r>
            <a:endParaRPr lang="en-US" dirty="0">
              <a:ea typeface="Calibri"/>
              <a:cs typeface="Calibri"/>
            </a:endParaRPr>
          </a:p>
          <a:p>
            <a:pPr lvl="1"/>
            <a:r>
              <a:rPr lang="en-US" dirty="0"/>
              <a:t>Fire emergencies (Evacuate monthly).</a:t>
            </a:r>
            <a:endParaRPr lang="en-US" dirty="0">
              <a:ea typeface="Calibri"/>
              <a:cs typeface="Calibri"/>
            </a:endParaRPr>
          </a:p>
          <a:p>
            <a:pPr lvl="1"/>
            <a:r>
              <a:rPr lang="en-US" dirty="0"/>
              <a:t>Earthquakes (2x per year)</a:t>
            </a:r>
            <a:endParaRPr lang="en-US" dirty="0">
              <a:ea typeface="Calibri"/>
              <a:cs typeface="Calibri"/>
            </a:endParaRPr>
          </a:p>
          <a:p>
            <a:pPr lvl="1"/>
            <a:r>
              <a:rPr lang="en-US" dirty="0"/>
              <a:t>Earthquake/Tsunamis (only in zone; 3x per year)</a:t>
            </a:r>
            <a:endParaRPr lang="en-US" dirty="0">
              <a:ea typeface="Calibri" panose="020F0502020204030204"/>
              <a:cs typeface="Calibri" panose="020F0502020204030204"/>
            </a:endParaRPr>
          </a:p>
          <a:p>
            <a:pPr lvl="1"/>
            <a:r>
              <a:rPr lang="en-US" dirty="0"/>
              <a:t>Safety threats (2x per year): Lockdown, Lockout (Secure), Shelter and Evacuate.</a:t>
            </a:r>
            <a:endParaRPr lang="en-US" dirty="0">
              <a:ea typeface="Calibri" panose="020F0502020204030204"/>
              <a:cs typeface="Calibri" panose="020F0502020204030204"/>
            </a:endParaRPr>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t>5</a:t>
            </a:fld>
            <a:endParaRPr lang="en-US"/>
          </a:p>
        </p:txBody>
      </p:sp>
      <p:pic>
        <p:nvPicPr>
          <p:cNvPr id="6" name="Picture 5" descr="Looks like an administrator is organizing providing direction to some students." title="Administrator Speaking With Students">
            <a:extLst>
              <a:ext uri="{FF2B5EF4-FFF2-40B4-BE49-F238E27FC236}">
                <a16:creationId xmlns:a16="http://schemas.microsoft.com/office/drawing/2014/main" id="{58E95859-1667-2A93-0E1D-0692717CAD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9451" y="2136873"/>
            <a:ext cx="4402950" cy="32998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3053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C63B2-4F61-2E9C-C9C8-C1F5696A3A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EE1E05-33E7-0BB4-4DCF-1B36E558EA7E}"/>
              </a:ext>
            </a:extLst>
          </p:cNvPr>
          <p:cNvSpPr>
            <a:spLocks noGrp="1"/>
          </p:cNvSpPr>
          <p:nvPr>
            <p:ph type="title"/>
          </p:nvPr>
        </p:nvSpPr>
        <p:spPr/>
        <p:txBody>
          <a:bodyPr/>
          <a:lstStyle/>
          <a:p>
            <a:r>
              <a:rPr lang="en-US" b="1"/>
              <a:t>School Drill Requirements (next yr.)</a:t>
            </a:r>
            <a:endParaRPr lang="en-US" b="1">
              <a:ea typeface="Calibri"/>
              <a:cs typeface="Calibri"/>
            </a:endParaRPr>
          </a:p>
        </p:txBody>
      </p:sp>
      <p:sp>
        <p:nvSpPr>
          <p:cNvPr id="3" name="Content Placeholder 2">
            <a:extLst>
              <a:ext uri="{FF2B5EF4-FFF2-40B4-BE49-F238E27FC236}">
                <a16:creationId xmlns:a16="http://schemas.microsoft.com/office/drawing/2014/main" id="{004818DD-5B29-FF06-5FBE-F7CD41BF2BAD}"/>
              </a:ext>
            </a:extLst>
          </p:cNvPr>
          <p:cNvSpPr>
            <a:spLocks noGrp="1"/>
          </p:cNvSpPr>
          <p:nvPr>
            <p:ph sz="half" idx="1"/>
          </p:nvPr>
        </p:nvSpPr>
        <p:spPr>
          <a:xfrm>
            <a:off x="717176" y="1739900"/>
            <a:ext cx="5302624" cy="4106048"/>
          </a:xfrm>
        </p:spPr>
        <p:txBody>
          <a:bodyPr vert="horz" lIns="91440" tIns="45720" rIns="91440" bIns="45720" rtlCol="0" anchor="t">
            <a:normAutofit lnSpcReduction="10000"/>
          </a:bodyPr>
          <a:lstStyle/>
          <a:p>
            <a:pPr marL="0" indent="0">
              <a:buNone/>
            </a:pPr>
            <a:r>
              <a:rPr lang="en-US" sz="2800" b="1" dirty="0"/>
              <a:t>Schools will be required to:</a:t>
            </a:r>
          </a:p>
          <a:p>
            <a:r>
              <a:rPr lang="en-US"/>
              <a:t>Instruct and drill students on emergency procedures </a:t>
            </a:r>
            <a:r>
              <a:rPr lang="en-US" i="1"/>
              <a:t>(at least 30 minutes per month)</a:t>
            </a:r>
            <a:r>
              <a:rPr lang="en-US"/>
              <a:t>:</a:t>
            </a:r>
            <a:endParaRPr lang="en-US">
              <a:ea typeface="Calibri"/>
              <a:cs typeface="Calibri"/>
            </a:endParaRPr>
          </a:p>
          <a:p>
            <a:pPr lvl="1"/>
            <a:r>
              <a:rPr lang="en-US"/>
              <a:t>Fire emergencies (Evacuate monthly).</a:t>
            </a:r>
            <a:endParaRPr lang="en-US">
              <a:ea typeface="Calibri"/>
              <a:cs typeface="Calibri"/>
            </a:endParaRPr>
          </a:p>
          <a:p>
            <a:pPr lvl="1"/>
            <a:r>
              <a:rPr lang="en-US"/>
              <a:t>Earthquakes (2x per year)</a:t>
            </a:r>
            <a:endParaRPr lang="en-US">
              <a:ea typeface="Calibri"/>
              <a:cs typeface="Calibri"/>
            </a:endParaRPr>
          </a:p>
          <a:p>
            <a:pPr lvl="1"/>
            <a:r>
              <a:rPr lang="en-US"/>
              <a:t>Earthquake/Tsunamis (only in zone; 3x per year)</a:t>
            </a:r>
            <a:endParaRPr lang="en-US">
              <a:ea typeface="Calibri" panose="020F0502020204030204"/>
              <a:cs typeface="Calibri" panose="020F0502020204030204"/>
            </a:endParaRPr>
          </a:p>
          <a:p>
            <a:pPr lvl="1"/>
            <a:r>
              <a:rPr lang="en-US">
                <a:highlight>
                  <a:srgbClr val="FFFF00"/>
                </a:highlight>
              </a:rPr>
              <a:t>Safety threats (</a:t>
            </a:r>
            <a:r>
              <a:rPr lang="en-US" b="1">
                <a:highlight>
                  <a:srgbClr val="FFFF00"/>
                </a:highlight>
              </a:rPr>
              <a:t>1x per year</a:t>
            </a:r>
            <a:r>
              <a:rPr lang="en-US">
                <a:highlight>
                  <a:srgbClr val="FFFF00"/>
                </a:highlight>
              </a:rPr>
              <a:t>): Lockdown, Secure, Shelter, </a:t>
            </a:r>
            <a:r>
              <a:rPr lang="en-US" b="1">
                <a:highlight>
                  <a:srgbClr val="FFFF00"/>
                </a:highlight>
              </a:rPr>
              <a:t>Hold</a:t>
            </a:r>
            <a:r>
              <a:rPr lang="en-US" dirty="0">
                <a:highlight>
                  <a:srgbClr val="FFFF00"/>
                </a:highlight>
              </a:rPr>
              <a:t> </a:t>
            </a:r>
            <a:r>
              <a:rPr lang="en-US">
                <a:highlight>
                  <a:srgbClr val="FFFF00"/>
                </a:highlight>
              </a:rPr>
              <a:t>and Evacuate.</a:t>
            </a:r>
            <a:endParaRPr lang="en-US">
              <a:ea typeface="Calibri" panose="020F0502020204030204"/>
              <a:cs typeface="Calibri" panose="020F0502020204030204"/>
            </a:endParaRPr>
          </a:p>
          <a:p>
            <a:endParaRPr lang="en-US" dirty="0">
              <a:ea typeface="Calibri" panose="020F0502020204030204"/>
              <a:cs typeface="Calibri" panose="020F0502020204030204"/>
            </a:endParaRPr>
          </a:p>
          <a:p>
            <a:pPr marL="0" indent="0">
              <a:buNone/>
            </a:pPr>
            <a:endParaRPr lang="en-US"/>
          </a:p>
          <a:p>
            <a:endParaRPr lang="en-US"/>
          </a:p>
        </p:txBody>
      </p:sp>
      <p:sp>
        <p:nvSpPr>
          <p:cNvPr id="4" name="Footer Placeholder 3">
            <a:extLst>
              <a:ext uri="{FF2B5EF4-FFF2-40B4-BE49-F238E27FC236}">
                <a16:creationId xmlns:a16="http://schemas.microsoft.com/office/drawing/2014/main" id="{954F77E1-0C2B-4E57-25A1-308633DE4902}"/>
              </a:ext>
            </a:extLst>
          </p:cNvPr>
          <p:cNvSpPr>
            <a:spLocks noGrp="1"/>
          </p:cNvSpPr>
          <p:nvPr>
            <p:ph type="ftr" sz="quarter" idx="11"/>
          </p:nvPr>
        </p:nvSpPr>
        <p:spPr/>
        <p:txBody>
          <a:bodyPr/>
          <a:lstStyle/>
          <a:p>
            <a:r>
              <a:rPr lang="en-US"/>
              <a:t>Oregon Department of Education</a:t>
            </a:r>
          </a:p>
        </p:txBody>
      </p:sp>
      <p:sp>
        <p:nvSpPr>
          <p:cNvPr id="5" name="Slide Number Placeholder 4">
            <a:extLst>
              <a:ext uri="{FF2B5EF4-FFF2-40B4-BE49-F238E27FC236}">
                <a16:creationId xmlns:a16="http://schemas.microsoft.com/office/drawing/2014/main" id="{6E430758-0C87-2298-E558-AD4E2F9D4135}"/>
              </a:ext>
            </a:extLst>
          </p:cNvPr>
          <p:cNvSpPr>
            <a:spLocks noGrp="1"/>
          </p:cNvSpPr>
          <p:nvPr>
            <p:ph type="sldNum" sz="quarter" idx="12"/>
          </p:nvPr>
        </p:nvSpPr>
        <p:spPr/>
        <p:txBody>
          <a:bodyPr/>
          <a:lstStyle/>
          <a:p>
            <a:fld id="{357F5B69-6281-4C1F-8C38-6DA0F56DA430}" type="slidenum">
              <a:rPr lang="en-US" smtClean="0"/>
              <a:t>6</a:t>
            </a:fld>
            <a:endParaRPr lang="en-US"/>
          </a:p>
        </p:txBody>
      </p:sp>
      <p:pic>
        <p:nvPicPr>
          <p:cNvPr id="6" name="Picture 5" descr="Fire fighter talking to young children.">
            <a:extLst>
              <a:ext uri="{FF2B5EF4-FFF2-40B4-BE49-F238E27FC236}">
                <a16:creationId xmlns:a16="http://schemas.microsoft.com/office/drawing/2014/main" id="{0BCBAE8D-377E-D635-5C4C-1DC5FCF0EA7C}"/>
              </a:ext>
            </a:extLst>
          </p:cNvPr>
          <p:cNvPicPr>
            <a:picLocks noChangeAspect="1"/>
          </p:cNvPicPr>
          <p:nvPr/>
        </p:nvPicPr>
        <p:blipFill>
          <a:blip r:embed="rId3"/>
          <a:stretch>
            <a:fillRect/>
          </a:stretch>
        </p:blipFill>
        <p:spPr>
          <a:xfrm>
            <a:off x="6694098" y="2226339"/>
            <a:ext cx="4641010" cy="3138567"/>
          </a:xfrm>
          <a:prstGeom prst="rect">
            <a:avLst/>
          </a:prstGeom>
        </p:spPr>
      </p:pic>
    </p:spTree>
    <p:extLst>
      <p:ext uri="{BB962C8B-B14F-4D97-AF65-F5344CB8AC3E}">
        <p14:creationId xmlns:p14="http://schemas.microsoft.com/office/powerpoint/2010/main" val="1359659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Local Govt. Requirements</a:t>
            </a:r>
            <a:endParaRPr lang="en-US" b="1">
              <a:ea typeface="Calibri"/>
              <a:cs typeface="Calibri"/>
            </a:endParaRPr>
          </a:p>
        </p:txBody>
      </p:sp>
      <p:sp>
        <p:nvSpPr>
          <p:cNvPr id="3" name="Content Placeholder 2"/>
          <p:cNvSpPr>
            <a:spLocks noGrp="1"/>
          </p:cNvSpPr>
          <p:nvPr>
            <p:ph sz="half" idx="1"/>
          </p:nvPr>
        </p:nvSpPr>
        <p:spPr/>
        <p:txBody>
          <a:bodyPr>
            <a:normAutofit/>
          </a:bodyPr>
          <a:lstStyle/>
          <a:p>
            <a:pPr marL="0" indent="0">
              <a:buNone/>
            </a:pPr>
            <a:r>
              <a:rPr lang="en-US" sz="2800" b="1"/>
              <a:t>Units of local government and state agencies associated with EM shall:</a:t>
            </a:r>
          </a:p>
          <a:p>
            <a:r>
              <a:rPr lang="en-US"/>
              <a:t>Review emergency procedures proposed by schools.</a:t>
            </a:r>
          </a:p>
          <a:p>
            <a:r>
              <a:rPr lang="en-US"/>
              <a:t>Assist in instruction and drilling.</a:t>
            </a:r>
          </a:p>
          <a:p>
            <a:endParaRPr lang="en-US"/>
          </a:p>
          <a:p>
            <a:pPr marL="0" indent="0">
              <a:buNone/>
            </a:pPr>
            <a:r>
              <a:rPr lang="en-US" b="1"/>
              <a:t>Why is this important for Access and Functional needs planning?</a:t>
            </a:r>
          </a:p>
          <a:p>
            <a:pPr marL="0" indent="0">
              <a:buNone/>
            </a:pPr>
            <a:endParaRPr lang="en-US"/>
          </a:p>
          <a:p>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t>7</a:t>
            </a:fld>
            <a:endParaRPr lang="en-US"/>
          </a:p>
        </p:txBody>
      </p:sp>
      <p:pic>
        <p:nvPicPr>
          <p:cNvPr id="6" name="Picture 5" descr="See, these guys just can't wait to help you out!" title="Smiling First Responders">
            <a:extLst>
              <a:ext uri="{FF2B5EF4-FFF2-40B4-BE49-F238E27FC236}">
                <a16:creationId xmlns:a16="http://schemas.microsoft.com/office/drawing/2014/main" id="{CBC298A8-7D70-BD41-C7C5-E6573E66A7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0749" y="2428578"/>
            <a:ext cx="3870805" cy="29031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18796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6BD6F-9323-08A6-AF3C-F3D598D588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5405D9-F06D-792B-C0B6-8841D154E977}"/>
              </a:ext>
            </a:extLst>
          </p:cNvPr>
          <p:cNvSpPr>
            <a:spLocks noGrp="1"/>
          </p:cNvSpPr>
          <p:nvPr>
            <p:ph type="title"/>
          </p:nvPr>
        </p:nvSpPr>
        <p:spPr/>
        <p:txBody>
          <a:bodyPr/>
          <a:lstStyle/>
          <a:p>
            <a:r>
              <a:rPr lang="en-US" b="1"/>
              <a:t>Real-World Requirements</a:t>
            </a:r>
            <a:endParaRPr lang="en-US" b="1">
              <a:ea typeface="Calibri"/>
              <a:cs typeface="Calibri"/>
            </a:endParaRPr>
          </a:p>
        </p:txBody>
      </p:sp>
      <p:sp>
        <p:nvSpPr>
          <p:cNvPr id="3" name="Content Placeholder 2">
            <a:extLst>
              <a:ext uri="{FF2B5EF4-FFF2-40B4-BE49-F238E27FC236}">
                <a16:creationId xmlns:a16="http://schemas.microsoft.com/office/drawing/2014/main" id="{8879DC57-68A4-A138-B703-49ECE55F4F7A}"/>
              </a:ext>
            </a:extLst>
          </p:cNvPr>
          <p:cNvSpPr>
            <a:spLocks noGrp="1"/>
          </p:cNvSpPr>
          <p:nvPr>
            <p:ph sz="half" idx="1"/>
          </p:nvPr>
        </p:nvSpPr>
        <p:spPr/>
        <p:txBody>
          <a:bodyPr>
            <a:normAutofit/>
          </a:bodyPr>
          <a:lstStyle/>
          <a:p>
            <a:pPr marL="0" indent="0">
              <a:buNone/>
            </a:pPr>
            <a:r>
              <a:rPr lang="en-US" sz="2800" b="1"/>
              <a:t>If disaster strikes tomorrow, are you ready?</a:t>
            </a:r>
          </a:p>
          <a:p>
            <a:r>
              <a:rPr lang="en-US"/>
              <a:t>Establish response priorities that protect life, health and safety.</a:t>
            </a:r>
          </a:p>
          <a:p>
            <a:r>
              <a:rPr lang="en-US"/>
              <a:t>Establish protocols that prevent or mitigate death or injury.</a:t>
            </a:r>
          </a:p>
          <a:p>
            <a:r>
              <a:rPr lang="en-US"/>
              <a:t>Practice, exercise and drill. </a:t>
            </a:r>
          </a:p>
          <a:p>
            <a:pPr marL="0" indent="0">
              <a:buNone/>
            </a:pPr>
            <a:endParaRPr lang="en-US"/>
          </a:p>
          <a:p>
            <a:endParaRPr lang="en-US"/>
          </a:p>
        </p:txBody>
      </p:sp>
      <p:sp>
        <p:nvSpPr>
          <p:cNvPr id="4" name="Footer Placeholder 3">
            <a:extLst>
              <a:ext uri="{FF2B5EF4-FFF2-40B4-BE49-F238E27FC236}">
                <a16:creationId xmlns:a16="http://schemas.microsoft.com/office/drawing/2014/main" id="{11F8C721-2918-B8C1-A112-148FC0A13F3E}"/>
              </a:ext>
            </a:extLst>
          </p:cNvPr>
          <p:cNvSpPr>
            <a:spLocks noGrp="1"/>
          </p:cNvSpPr>
          <p:nvPr>
            <p:ph type="ftr" sz="quarter" idx="11"/>
          </p:nvPr>
        </p:nvSpPr>
        <p:spPr/>
        <p:txBody>
          <a:bodyPr/>
          <a:lstStyle/>
          <a:p>
            <a:r>
              <a:rPr lang="en-US"/>
              <a:t>Oregon Department of Education</a:t>
            </a:r>
          </a:p>
        </p:txBody>
      </p:sp>
      <p:sp>
        <p:nvSpPr>
          <p:cNvPr id="5" name="Slide Number Placeholder 4">
            <a:extLst>
              <a:ext uri="{FF2B5EF4-FFF2-40B4-BE49-F238E27FC236}">
                <a16:creationId xmlns:a16="http://schemas.microsoft.com/office/drawing/2014/main" id="{6B02B44F-5E91-114C-B32D-DF2265B876BC}"/>
              </a:ext>
            </a:extLst>
          </p:cNvPr>
          <p:cNvSpPr>
            <a:spLocks noGrp="1"/>
          </p:cNvSpPr>
          <p:nvPr>
            <p:ph type="sldNum" sz="quarter" idx="12"/>
          </p:nvPr>
        </p:nvSpPr>
        <p:spPr/>
        <p:txBody>
          <a:bodyPr/>
          <a:lstStyle/>
          <a:p>
            <a:fld id="{357F5B69-6281-4C1F-8C38-6DA0F56DA430}" type="slidenum">
              <a:rPr lang="en-US" smtClean="0"/>
              <a:t>8</a:t>
            </a:fld>
            <a:endParaRPr lang="en-US"/>
          </a:p>
        </p:txBody>
      </p:sp>
      <p:pic>
        <p:nvPicPr>
          <p:cNvPr id="7" name="Picture 2" descr="Picture of firefighters leading an evacuation&#10;&#10;Firefighters are leading a school evacuation with students following behind. ">
            <a:extLst>
              <a:ext uri="{FF2B5EF4-FFF2-40B4-BE49-F238E27FC236}">
                <a16:creationId xmlns:a16="http://schemas.microsoft.com/office/drawing/2014/main" id="{134AFAAC-1C6D-E4DA-C71C-3CFA65FFE4C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45850" y="2326232"/>
            <a:ext cx="4710432" cy="31402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62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8"/>
          <p:cNvSpPr>
            <a:spLocks noGrp="1"/>
          </p:cNvSpPr>
          <p:nvPr>
            <p:ph type="title"/>
          </p:nvPr>
        </p:nvSpPr>
        <p:spPr>
          <a:xfrm>
            <a:off x="688954" y="555978"/>
            <a:ext cx="9104108" cy="1026460"/>
          </a:xfrm>
        </p:spPr>
        <p:txBody>
          <a:bodyPr>
            <a:normAutofit fontScale="90000"/>
          </a:bodyPr>
          <a:lstStyle/>
          <a:p>
            <a:r>
              <a:rPr lang="en-US" b="1"/>
              <a:t>Expectations: a High-Quality School Emergency Operations Plan (EOP)</a:t>
            </a:r>
            <a:endParaRPr lang="en-US" b="1">
              <a:ea typeface="Calibri"/>
              <a:cs typeface="Calibri"/>
            </a:endParaRPr>
          </a:p>
        </p:txBody>
      </p:sp>
      <p:sp>
        <p:nvSpPr>
          <p:cNvPr id="5" name="Slide Number Placeholder 4"/>
          <p:cNvSpPr>
            <a:spLocks noGrp="1"/>
          </p:cNvSpPr>
          <p:nvPr>
            <p:ph type="sldNum" sz="quarter" idx="12"/>
          </p:nvPr>
        </p:nvSpPr>
        <p:spPr/>
        <p:txBody>
          <a:bodyPr/>
          <a:lstStyle/>
          <a:p>
            <a:fld id="{357F5B69-6281-4C1F-8C38-6DA0F56DA430}" type="slidenum">
              <a:rPr lang="en-US" smtClean="0"/>
              <a:t>9</a:t>
            </a:fld>
            <a:endParaRPr lang="en-US"/>
          </a:p>
        </p:txBody>
      </p:sp>
      <p:sp>
        <p:nvSpPr>
          <p:cNvPr id="9" name="Content Placeholder 2"/>
          <p:cNvSpPr txBox="1">
            <a:spLocks/>
          </p:cNvSpPr>
          <p:nvPr/>
        </p:nvSpPr>
        <p:spPr>
          <a:xfrm>
            <a:off x="557420" y="1853912"/>
            <a:ext cx="8088407" cy="1355725"/>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lang="en-US" sz="18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defRPr/>
            </a:pPr>
            <a:r>
              <a:rPr lang="en-US" sz="2800" b="1">
                <a:latin typeface="Calibri" panose="020F0502020204030204" pitchFamily="34" charset="0"/>
                <a:cs typeface="Calibri" panose="020F0502020204030204" pitchFamily="34" charset="0"/>
              </a:rPr>
              <a:t>Schools:</a:t>
            </a:r>
            <a:endParaRPr lang="en-US">
              <a:latin typeface="Calibri" panose="020F0502020204030204" pitchFamily="34" charset="0"/>
              <a:cs typeface="Calibri" panose="020F0502020204030204" pitchFamily="34" charset="0"/>
            </a:endParaRPr>
          </a:p>
          <a:p>
            <a:pPr lvl="1">
              <a:defRPr/>
            </a:pPr>
            <a:r>
              <a:rPr lang="en-US" sz="2800">
                <a:latin typeface="Calibri" panose="020F0502020204030204" pitchFamily="34" charset="0"/>
                <a:cs typeface="Calibri" panose="020F0502020204030204" pitchFamily="34" charset="0"/>
              </a:rPr>
              <a:t>Provide safe and healthy learning environments.</a:t>
            </a:r>
            <a:endParaRPr lang="en-US" sz="2800">
              <a:latin typeface="Calibri" panose="020F0502020204030204" pitchFamily="34" charset="0"/>
              <a:ea typeface="Calibri"/>
              <a:cs typeface="Calibri" panose="020F0502020204030204" pitchFamily="34" charset="0"/>
            </a:endParaRPr>
          </a:p>
          <a:p>
            <a:pPr lvl="1">
              <a:defRPr/>
            </a:pPr>
            <a:r>
              <a:rPr lang="en-US" sz="2800">
                <a:latin typeface="Calibri" panose="020F0502020204030204" pitchFamily="34" charset="0"/>
                <a:cs typeface="Calibri" panose="020F0502020204030204" pitchFamily="34" charset="0"/>
              </a:rPr>
              <a:t>Keep students safe from all threats and hazards. </a:t>
            </a:r>
            <a:endParaRPr lang="en-US" sz="2800">
              <a:latin typeface="Calibri" panose="020F0502020204030204" pitchFamily="34" charset="0"/>
              <a:ea typeface="Calibri"/>
              <a:cs typeface="Calibri" panose="020F0502020204030204" pitchFamily="34" charset="0"/>
            </a:endParaRPr>
          </a:p>
        </p:txBody>
      </p:sp>
      <p:pic>
        <p:nvPicPr>
          <p:cNvPr id="10" name="Picture 2" descr="School staff are assembled in a school library for a meeting." title="Picture of a staff meet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16479" y="3481271"/>
            <a:ext cx="4212139" cy="25326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a:xfrm>
            <a:off x="557420" y="3278325"/>
            <a:ext cx="5862921" cy="2721564"/>
          </a:xfrm>
          <a:prstGeom prst="rect">
            <a:avLst/>
          </a:prstGeom>
        </p:spPr>
        <p:txBody>
          <a:bodyPr vert="horz" lIns="91440" tIns="45720" rIns="91440" bIns="4572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b="1">
                <a:latin typeface="Calibri" panose="020F0502020204030204" pitchFamily="34" charset="0"/>
                <a:cs typeface="Calibri" panose="020F0502020204030204" pitchFamily="34" charset="0"/>
              </a:rPr>
              <a:t>We help schools:</a:t>
            </a:r>
            <a:endParaRPr lang="en-US">
              <a:latin typeface="Calibri" panose="020F0502020204030204" pitchFamily="34" charset="0"/>
              <a:cs typeface="Calibri" panose="020F0502020204030204" pitchFamily="34" charset="0"/>
            </a:endParaRPr>
          </a:p>
          <a:p>
            <a:pPr marL="685165" lvl="1" indent="-227965">
              <a:defRPr/>
            </a:pPr>
            <a:r>
              <a:rPr lang="en-US" sz="2800">
                <a:latin typeface="Calibri" panose="020F0502020204030204" pitchFamily="34" charset="0"/>
                <a:cs typeface="Calibri" panose="020F0502020204030204" pitchFamily="34" charset="0"/>
              </a:rPr>
              <a:t>Identify threats and hazards to plan for.</a:t>
            </a:r>
            <a:endParaRPr lang="en-US" sz="2800">
              <a:latin typeface="Calibri" panose="020F0502020204030204" pitchFamily="34" charset="0"/>
              <a:ea typeface="Calibri"/>
              <a:cs typeface="Calibri" panose="020F0502020204030204" pitchFamily="34" charset="0"/>
            </a:endParaRPr>
          </a:p>
          <a:p>
            <a:pPr marL="685165" lvl="1" indent="-227965">
              <a:defRPr/>
            </a:pPr>
            <a:r>
              <a:rPr lang="en-US" sz="2800">
                <a:latin typeface="Calibri" panose="020F0502020204030204" pitchFamily="34" charset="0"/>
                <a:cs typeface="Calibri" panose="020F0502020204030204" pitchFamily="34" charset="0"/>
              </a:rPr>
              <a:t>Create or improve School Emergency Operations Plans (EOP). </a:t>
            </a:r>
            <a:endParaRPr lang="en-US" sz="2800">
              <a:latin typeface="Calibri" panose="020F0502020204030204" pitchFamily="34" charset="0"/>
              <a:ea typeface="Calibri"/>
              <a:cs typeface="Calibri" panose="020F0502020204030204" pitchFamily="34" charset="0"/>
            </a:endParaRPr>
          </a:p>
          <a:p>
            <a:pPr marL="685165" lvl="1" indent="-227965">
              <a:defRPr/>
            </a:pPr>
            <a:r>
              <a:rPr lang="en-US" sz="2800">
                <a:latin typeface="Calibri" panose="020F0502020204030204" pitchFamily="34" charset="0"/>
                <a:cs typeface="Calibri" panose="020F0502020204030204" pitchFamily="34" charset="0"/>
              </a:rPr>
              <a:t>Exercise those plans.</a:t>
            </a:r>
            <a:endParaRPr lang="en-US" sz="2800">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440393085"/>
      </p:ext>
    </p:extLst>
  </p:cSld>
  <p:clrMapOvr>
    <a:masterClrMapping/>
  </p:clrMapOvr>
</p:sld>
</file>

<file path=ppt/theme/theme1.xml><?xml version="1.0" encoding="utf-8"?>
<a:theme xmlns:a="http://schemas.openxmlformats.org/drawingml/2006/main" name="SSEM Them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EM Theme" id="{F9E2BC62-EC17-4398-9027-0F5E630BF63F}" vid="{F0B8ED8F-E95A-4FD9-B572-3C71FBAF00AC}"/>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potx [Read-Only]" id="{850C6C16-F693-45FA-B16A-8B66235C95CF}" vid="{012325B7-DDC9-4D29-AD0F-64B9D02A1CF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stimated_x0020_Creation_x0020_Date xmlns="edb5ef48-5285-463e-a2b9-308f2d437c3d" xsi:nil="true"/>
    <Remediation_x0020_Date xmlns="edb5ef48-5285-463e-a2b9-308f2d437c3d">2026-06-01T19:13:49+00:00</Remediation_x0020_Date>
    <Priority xmlns="edb5ef48-5285-463e-a2b9-308f2d437c3d">New</Priority>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D634F791A68E448BB12BA2A972606E" ma:contentTypeVersion="9" ma:contentTypeDescription="Create a new document." ma:contentTypeScope="" ma:versionID="4a28d3a6c841c990b00a279ff2874a0a">
  <xsd:schema xmlns:xsd="http://www.w3.org/2001/XMLSchema" xmlns:xs="http://www.w3.org/2001/XMLSchema" xmlns:p="http://schemas.microsoft.com/office/2006/metadata/properties" xmlns:ns1="http://schemas.microsoft.com/sharepoint/v3" xmlns:ns2="edb5ef48-5285-463e-a2b9-308f2d437c3d" xmlns:ns3="54031767-dd6d-417c-ab73-583408f47564" targetNamespace="http://schemas.microsoft.com/office/2006/metadata/properties" ma:root="true" ma:fieldsID="3a1546a14cda2ed46116909da332764f" ns1:_="" ns2:_="" ns3:_="">
    <xsd:import namespace="http://schemas.microsoft.com/sharepoint/v3"/>
    <xsd:import namespace="edb5ef48-5285-463e-a2b9-308f2d437c3d"/>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b5ef48-5285-463e-a2b9-308f2d437c3d"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C6943C-D3EE-412E-BD0F-25E191EC6CB6}">
  <ds:schemaRefs>
    <ds:schemaRef ds:uri="28320822-26e2-45ec-b0a7-94a654749505"/>
    <ds:schemaRef ds:uri="fd361da9-b080-424a-ba2f-8874ab6cc1a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8F4BCBA-4F6C-4185-BFDF-BF0BE6150048}">
  <ds:schemaRefs>
    <ds:schemaRef ds:uri="http://schemas.microsoft.com/sharepoint/v3/contenttype/forms"/>
  </ds:schemaRefs>
</ds:datastoreItem>
</file>

<file path=customXml/itemProps3.xml><?xml version="1.0" encoding="utf-8"?>
<ds:datastoreItem xmlns:ds="http://schemas.openxmlformats.org/officeDocument/2006/customXml" ds:itemID="{5C4B5C29-B5B8-4C74-9878-BDABCC874584}"/>
</file>

<file path=docMetadata/LabelInfo.xml><?xml version="1.0" encoding="utf-8"?>
<clbl:labelList xmlns:clbl="http://schemas.microsoft.com/office/2020/mipLabelMetadata">
  <clbl:label id="{7730ea53-6f5e-4160-81a5-992a9105450a}" enabled="1" method="Standard" siteId="{b4f51418-b269-49a2-935a-fa54bf584fc8}" removed="0"/>
</clbl:labelList>
</file>

<file path=docProps/app.xml><?xml version="1.0" encoding="utf-8"?>
<Properties xmlns="http://schemas.openxmlformats.org/officeDocument/2006/extended-properties" xmlns:vt="http://schemas.openxmlformats.org/officeDocument/2006/docPropsVTypes">
  <TotalTime>83</TotalTime>
  <Words>4197</Words>
  <Application>Microsoft Office PowerPoint</Application>
  <PresentationFormat>Widescreen</PresentationFormat>
  <Paragraphs>382</Paragraphs>
  <Slides>41</Slides>
  <Notes>40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41</vt:i4>
      </vt:variant>
    </vt:vector>
  </HeadingPairs>
  <TitlesOfParts>
    <vt:vector size="47" baseType="lpstr">
      <vt:lpstr>Aptos</vt:lpstr>
      <vt:lpstr>Arial</vt:lpstr>
      <vt:lpstr>Calibri</vt:lpstr>
      <vt:lpstr>Times New Roman</vt:lpstr>
      <vt:lpstr>SSEM Theme</vt:lpstr>
      <vt:lpstr>Green_2021ODE</vt:lpstr>
      <vt:lpstr>Access and Functional Needs Planning</vt:lpstr>
      <vt:lpstr>Today’s Agenda</vt:lpstr>
      <vt:lpstr>SSEM Mission</vt:lpstr>
      <vt:lpstr>What is School Safety and Emergency Management?</vt:lpstr>
      <vt:lpstr>School Drill Requirements (current yr.)</vt:lpstr>
      <vt:lpstr>School Drill Requirements (next yr.)</vt:lpstr>
      <vt:lpstr>Local Govt. Requirements</vt:lpstr>
      <vt:lpstr>Real-World Requirements</vt:lpstr>
      <vt:lpstr>Expectations: a High-Quality School Emergency Operations Plan (EOP)</vt:lpstr>
      <vt:lpstr>The Six Pillars of Emergency Preparedness</vt:lpstr>
      <vt:lpstr>Who are We Planning For?</vt:lpstr>
      <vt:lpstr>PEAPs: Identify People and Needs</vt:lpstr>
      <vt:lpstr>Access &amp; Functional Needs in Emergencies</vt:lpstr>
      <vt:lpstr>Why use the PEAP?</vt:lpstr>
      <vt:lpstr>Students have the right to:</vt:lpstr>
      <vt:lpstr>Obligation for Schools</vt:lpstr>
      <vt:lpstr>Who is on the planning team?</vt:lpstr>
      <vt:lpstr>Training and Implementation</vt:lpstr>
      <vt:lpstr>Personal Emergency Accommodation Plans</vt:lpstr>
      <vt:lpstr>A Dive into the PEAP</vt:lpstr>
      <vt:lpstr>Contact and Responsible Persons</vt:lpstr>
      <vt:lpstr>Pre-Activities &amp; Go Bag</vt:lpstr>
      <vt:lpstr>Training </vt:lpstr>
      <vt:lpstr>Emergency Procedure Plan</vt:lpstr>
      <vt:lpstr>Standard Response Protocol</vt:lpstr>
      <vt:lpstr>“Evacuate!”</vt:lpstr>
      <vt:lpstr>“Lockdown!”</vt:lpstr>
      <vt:lpstr>“Secure!”</vt:lpstr>
      <vt:lpstr>“Shelter!”</vt:lpstr>
      <vt:lpstr>“Hold!”</vt:lpstr>
      <vt:lpstr>Reunification</vt:lpstr>
      <vt:lpstr>Plan Review</vt:lpstr>
      <vt:lpstr>Scenario Discussion #1</vt:lpstr>
      <vt:lpstr>Scenario Discussion #2</vt:lpstr>
      <vt:lpstr>Scenario Discussion #3</vt:lpstr>
      <vt:lpstr>Scenario Discussion – #4</vt:lpstr>
      <vt:lpstr>Additional Resources</vt:lpstr>
      <vt:lpstr>How We Can Help</vt:lpstr>
      <vt:lpstr>PowerPoint Presentation</vt:lpstr>
      <vt:lpstr>We’re Available</vt:lpstr>
      <vt:lpstr>Closing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SECHLER Mitch * ODE</dc:creator>
  <cp:lastModifiedBy>HAISLIP Alex * ODE</cp:lastModifiedBy>
  <cp:revision>15</cp:revision>
  <cp:lastPrinted>2025-06-17T16:32:42Z</cp:lastPrinted>
  <dcterms:created xsi:type="dcterms:W3CDTF">2025-03-24T19:07:17Z</dcterms:created>
  <dcterms:modified xsi:type="dcterms:W3CDTF">2026-06-01T19:02:19Z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30ea53-6f5e-4160-81a5-992a9105450a_Enabled">
    <vt:lpwstr>true</vt:lpwstr>
  </property>
  <property fmtid="{D5CDD505-2E9C-101B-9397-08002B2CF9AE}" pid="3" name="MSIP_Label_7730ea53-6f5e-4160-81a5-992a9105450a_SetDate">
    <vt:lpwstr>2025-03-24T19:08:59Z</vt:lpwstr>
  </property>
  <property fmtid="{D5CDD505-2E9C-101B-9397-08002B2CF9AE}" pid="4" name="MSIP_Label_7730ea53-6f5e-4160-81a5-992a9105450a_Method">
    <vt:lpwstr>Standard</vt:lpwstr>
  </property>
  <property fmtid="{D5CDD505-2E9C-101B-9397-08002B2CF9AE}" pid="5" name="MSIP_Label_7730ea53-6f5e-4160-81a5-992a9105450a_Name">
    <vt:lpwstr>Level 2 - Limited (Items)</vt:lpwstr>
  </property>
  <property fmtid="{D5CDD505-2E9C-101B-9397-08002B2CF9AE}" pid="6" name="MSIP_Label_7730ea53-6f5e-4160-81a5-992a9105450a_SiteId">
    <vt:lpwstr>b4f51418-b269-49a2-935a-fa54bf584fc8</vt:lpwstr>
  </property>
  <property fmtid="{D5CDD505-2E9C-101B-9397-08002B2CF9AE}" pid="7" name="MSIP_Label_7730ea53-6f5e-4160-81a5-992a9105450a_ActionId">
    <vt:lpwstr>95f188ef-4c2b-49f0-a9c2-08494af2d6fa</vt:lpwstr>
  </property>
  <property fmtid="{D5CDD505-2E9C-101B-9397-08002B2CF9AE}" pid="8" name="MSIP_Label_7730ea53-6f5e-4160-81a5-992a9105450a_ContentBits">
    <vt:lpwstr>0</vt:lpwstr>
  </property>
  <property fmtid="{D5CDD505-2E9C-101B-9397-08002B2CF9AE}" pid="9" name="MSIP_Label_7730ea53-6f5e-4160-81a5-992a9105450a_Tag">
    <vt:lpwstr>10, 3, 0, 1</vt:lpwstr>
  </property>
  <property fmtid="{D5CDD505-2E9C-101B-9397-08002B2CF9AE}" pid="10" name="ContentTypeId">
    <vt:lpwstr>0x0101008AD634F791A68E448BB12BA2A972606E</vt:lpwstr>
  </property>
  <property fmtid="{D5CDD505-2E9C-101B-9397-08002B2CF9AE}" pid="11" name="MediaServiceImageTags">
    <vt:lpwstr/>
  </property>
</Properties>
</file>