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omments/modernComment_127_E75E9425.xml" ContentType="application/vnd.ms-powerpoint.comment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omments/modernComment_146_453ABEE8.xml" ContentType="application/vnd.ms-powerpoint.comment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Lst>
  <p:notesMasterIdLst>
    <p:notesMasterId r:id="rId66"/>
  </p:notesMasterIdLst>
  <p:sldIdLst>
    <p:sldId id="257" r:id="rId6"/>
    <p:sldId id="256" r:id="rId7"/>
    <p:sldId id="258" r:id="rId8"/>
    <p:sldId id="259" r:id="rId9"/>
    <p:sldId id="280" r:id="rId10"/>
    <p:sldId id="399" r:id="rId11"/>
    <p:sldId id="400" r:id="rId12"/>
    <p:sldId id="389" r:id="rId13"/>
    <p:sldId id="388" r:id="rId14"/>
    <p:sldId id="416" r:id="rId15"/>
    <p:sldId id="385" r:id="rId16"/>
    <p:sldId id="401" r:id="rId17"/>
    <p:sldId id="294" r:id="rId18"/>
    <p:sldId id="390" r:id="rId19"/>
    <p:sldId id="419" r:id="rId20"/>
    <p:sldId id="407" r:id="rId21"/>
    <p:sldId id="278" r:id="rId22"/>
    <p:sldId id="403" r:id="rId23"/>
    <p:sldId id="391" r:id="rId24"/>
    <p:sldId id="263" r:id="rId25"/>
    <p:sldId id="402" r:id="rId26"/>
    <p:sldId id="408" r:id="rId27"/>
    <p:sldId id="409" r:id="rId28"/>
    <p:sldId id="277" r:id="rId29"/>
    <p:sldId id="410" r:id="rId30"/>
    <p:sldId id="272" r:id="rId31"/>
    <p:sldId id="411" r:id="rId32"/>
    <p:sldId id="392" r:id="rId33"/>
    <p:sldId id="386" r:id="rId34"/>
    <p:sldId id="394" r:id="rId35"/>
    <p:sldId id="404" r:id="rId36"/>
    <p:sldId id="283" r:id="rId37"/>
    <p:sldId id="418" r:id="rId38"/>
    <p:sldId id="284" r:id="rId39"/>
    <p:sldId id="285" r:id="rId40"/>
    <p:sldId id="286" r:id="rId41"/>
    <p:sldId id="287" r:id="rId42"/>
    <p:sldId id="393" r:id="rId43"/>
    <p:sldId id="279" r:id="rId44"/>
    <p:sldId id="405" r:id="rId45"/>
    <p:sldId id="406" r:id="rId46"/>
    <p:sldId id="395" r:id="rId47"/>
    <p:sldId id="412" r:id="rId48"/>
    <p:sldId id="303" r:id="rId49"/>
    <p:sldId id="293" r:id="rId50"/>
    <p:sldId id="413" r:id="rId51"/>
    <p:sldId id="295" r:id="rId52"/>
    <p:sldId id="296" r:id="rId53"/>
    <p:sldId id="305" r:id="rId54"/>
    <p:sldId id="300" r:id="rId55"/>
    <p:sldId id="304" r:id="rId56"/>
    <p:sldId id="325" r:id="rId57"/>
    <p:sldId id="328" r:id="rId58"/>
    <p:sldId id="299" r:id="rId59"/>
    <p:sldId id="415" r:id="rId60"/>
    <p:sldId id="326" r:id="rId61"/>
    <p:sldId id="379" r:id="rId62"/>
    <p:sldId id="396" r:id="rId63"/>
    <p:sldId id="397" r:id="rId64"/>
    <p:sldId id="261" r:id="rId6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3D0A716-8539-8380-2E0B-AF5D647E2784}" name="HAISLIP Alex * ODE" initials="HO" userId="S::alex.haislip@ode.oregon.gov::f3953944-8f9a-4ff5-8b14-d6a3c9d8a67b" providerId="AD"/>
  <p188:author id="{C7BF9834-BC27-C19C-44E7-50104A08477B}" name="CULLEY Sarah * ODE" initials="CO" userId="S::sarah.culley@ode.oregon.gov::250573d3-ff26-4b6a-bff5-5248a0d68a8c" providerId="AD"/>
  <p188:author id="{6AFBA355-9459-434F-66F2-B471A803A98E}" name="SECHLER Mitch * ODE" initials="MS" userId="S::Mitch.Sechler@ode.oregon.gov::11b4a777-8394-4711-ab64-847b7a347042" providerId="AD"/>
  <p188:author id="{22B34D5B-E5DF-0AE7-B2B4-3B665C3687A6}" name="HAISLIP Alex * ODE" initials="AH" userId="S::Alex.Haislip@ode.oregon.gov::f3953944-8f9a-4ff5-8b14-d6a3c9d8a67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7F43"/>
    <a:srgbClr val="007F13"/>
    <a:srgbClr val="76A382"/>
    <a:srgbClr val="93B19B"/>
    <a:srgbClr val="D9D9D9"/>
    <a:srgbClr val="0071DA"/>
    <a:srgbClr val="F37B00"/>
    <a:srgbClr val="E01920"/>
    <a:srgbClr val="78CCFF"/>
    <a:srgbClr val="682A7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78FD4F-0EEC-499E-91ED-5F04C3FA7B85}" v="1" dt="2025-07-21T18:36:40.1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viewProps" Target="viewProps.xml"/><Relationship Id="rId7" Type="http://schemas.openxmlformats.org/officeDocument/2006/relationships/slide" Target="slides/slide2.xml"/><Relationship Id="rId71"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ISLIP Alex * ODE" userId="f3953944-8f9a-4ff5-8b14-d6a3c9d8a67b" providerId="ADAL" clId="{6578FD4F-0EEC-499E-91ED-5F04C3FA7B85}"/>
    <pc:docChg chg="modSld">
      <pc:chgData name="HAISLIP Alex * ODE" userId="f3953944-8f9a-4ff5-8b14-d6a3c9d8a67b" providerId="ADAL" clId="{6578FD4F-0EEC-499E-91ED-5F04C3FA7B85}" dt="2025-07-21T18:36:40.184" v="0" actId="14826"/>
      <pc:docMkLst>
        <pc:docMk/>
      </pc:docMkLst>
      <pc:sldChg chg="modSp">
        <pc:chgData name="HAISLIP Alex * ODE" userId="f3953944-8f9a-4ff5-8b14-d6a3c9d8a67b" providerId="ADAL" clId="{6578FD4F-0EEC-499E-91ED-5F04C3FA7B85}" dt="2025-07-21T18:36:40.184" v="0" actId="14826"/>
        <pc:sldMkLst>
          <pc:docMk/>
          <pc:sldMk cId="741897839" sldId="294"/>
        </pc:sldMkLst>
        <pc:picChg chg="mod">
          <ac:chgData name="HAISLIP Alex * ODE" userId="f3953944-8f9a-4ff5-8b14-d6a3c9d8a67b" providerId="ADAL" clId="{6578FD4F-0EEC-499E-91ED-5F04C3FA7B85}" dt="2025-07-21T18:36:40.184" v="0" actId="14826"/>
          <ac:picMkLst>
            <pc:docMk/>
            <pc:sldMk cId="741897839" sldId="294"/>
            <ac:picMk id="7" creationId="{6C123ADE-963F-5B96-A51D-DC667C709366}"/>
          </ac:picMkLst>
        </pc:picChg>
      </pc:sldChg>
    </pc:docChg>
  </pc:docChgLst>
  <pc:docChgLst>
    <pc:chgData name="HAISLIP Alex * ODE" userId="S::alex.haislip@ode.oregon.gov::f3953944-8f9a-4ff5-8b14-d6a3c9d8a67b" providerId="AD" clId="Web-{3644337A-A843-3901-A8CE-93B123EAB25B}"/>
    <pc:docChg chg="modSld">
      <pc:chgData name="HAISLIP Alex * ODE" userId="S::alex.haislip@ode.oregon.gov::f3953944-8f9a-4ff5-8b14-d6a3c9d8a67b" providerId="AD" clId="Web-{3644337A-A843-3901-A8CE-93B123EAB25B}" dt="2025-06-25T20:58:01.338" v="50"/>
      <pc:docMkLst>
        <pc:docMk/>
      </pc:docMkLst>
      <pc:sldChg chg="mod modShow">
        <pc:chgData name="HAISLIP Alex * ODE" userId="S::alex.haislip@ode.oregon.gov::f3953944-8f9a-4ff5-8b14-d6a3c9d8a67b" providerId="AD" clId="Web-{3644337A-A843-3901-A8CE-93B123EAB25B}" dt="2025-06-25T20:57:30.054" v="26"/>
        <pc:sldMkLst>
          <pc:docMk/>
          <pc:sldMk cId="0" sldId="256"/>
        </pc:sldMkLst>
      </pc:sldChg>
      <pc:sldChg chg="mod modShow">
        <pc:chgData name="HAISLIP Alex * ODE" userId="S::alex.haislip@ode.oregon.gov::f3953944-8f9a-4ff5-8b14-d6a3c9d8a67b" providerId="AD" clId="Web-{3644337A-A843-3901-A8CE-93B123EAB25B}" dt="2025-06-25T20:57:31.711" v="33"/>
        <pc:sldMkLst>
          <pc:docMk/>
          <pc:sldMk cId="3020643205" sldId="257"/>
        </pc:sldMkLst>
      </pc:sldChg>
      <pc:sldChg chg="mod modShow">
        <pc:chgData name="HAISLIP Alex * ODE" userId="S::alex.haislip@ode.oregon.gov::f3953944-8f9a-4ff5-8b14-d6a3c9d8a67b" providerId="AD" clId="Web-{3644337A-A843-3901-A8CE-93B123EAB25B}" dt="2025-06-25T20:57:30.242" v="27"/>
        <pc:sldMkLst>
          <pc:docMk/>
          <pc:sldMk cId="3193012767" sldId="258"/>
        </pc:sldMkLst>
      </pc:sldChg>
      <pc:sldChg chg="mod modShow">
        <pc:chgData name="HAISLIP Alex * ODE" userId="S::alex.haislip@ode.oregon.gov::f3953944-8f9a-4ff5-8b14-d6a3c9d8a67b" providerId="AD" clId="Web-{3644337A-A843-3901-A8CE-93B123EAB25B}" dt="2025-06-25T20:57:30.429" v="28"/>
        <pc:sldMkLst>
          <pc:docMk/>
          <pc:sldMk cId="0" sldId="259"/>
        </pc:sldMkLst>
      </pc:sldChg>
      <pc:sldChg chg="mod modShow">
        <pc:chgData name="HAISLIP Alex * ODE" userId="S::alex.haislip@ode.oregon.gov::f3953944-8f9a-4ff5-8b14-d6a3c9d8a67b" providerId="AD" clId="Web-{3644337A-A843-3901-A8CE-93B123EAB25B}" dt="2025-06-25T20:57:45.618" v="40"/>
        <pc:sldMkLst>
          <pc:docMk/>
          <pc:sldMk cId="4106824792" sldId="278"/>
        </pc:sldMkLst>
      </pc:sldChg>
      <pc:sldChg chg="mod modShow">
        <pc:chgData name="HAISLIP Alex * ODE" userId="S::alex.haislip@ode.oregon.gov::f3953944-8f9a-4ff5-8b14-d6a3c9d8a67b" providerId="AD" clId="Web-{3644337A-A843-3901-A8CE-93B123EAB25B}" dt="2025-06-25T20:58:01.338" v="50"/>
        <pc:sldMkLst>
          <pc:docMk/>
          <pc:sldMk cId="0" sldId="279"/>
        </pc:sldMkLst>
      </pc:sldChg>
      <pc:sldChg chg="mod modShow">
        <pc:chgData name="HAISLIP Alex * ODE" userId="S::alex.haislip@ode.oregon.gov::f3953944-8f9a-4ff5-8b14-d6a3c9d8a67b" providerId="AD" clId="Web-{3644337A-A843-3901-A8CE-93B123EAB25B}" dt="2025-06-25T20:57:30.679" v="29"/>
        <pc:sldMkLst>
          <pc:docMk/>
          <pc:sldMk cId="3063053269" sldId="280"/>
        </pc:sldMkLst>
      </pc:sldChg>
      <pc:sldChg chg="mod modShow">
        <pc:chgData name="HAISLIP Alex * ODE" userId="S::alex.haislip@ode.oregon.gov::f3953944-8f9a-4ff5-8b14-d6a3c9d8a67b" providerId="AD" clId="Web-{3644337A-A843-3901-A8CE-93B123EAB25B}" dt="2025-06-25T20:58:01.135" v="49"/>
        <pc:sldMkLst>
          <pc:docMk/>
          <pc:sldMk cId="4080561739" sldId="283"/>
        </pc:sldMkLst>
      </pc:sldChg>
      <pc:sldChg chg="mod modShow">
        <pc:chgData name="HAISLIP Alex * ODE" userId="S::alex.haislip@ode.oregon.gov::f3953944-8f9a-4ff5-8b14-d6a3c9d8a67b" providerId="AD" clId="Web-{3644337A-A843-3901-A8CE-93B123EAB25B}" dt="2025-06-25T20:58:00.119" v="44"/>
        <pc:sldMkLst>
          <pc:docMk/>
          <pc:sldMk cId="2547562566" sldId="284"/>
        </pc:sldMkLst>
      </pc:sldChg>
      <pc:sldChg chg="mod modShow">
        <pc:chgData name="HAISLIP Alex * ODE" userId="S::alex.haislip@ode.oregon.gov::f3953944-8f9a-4ff5-8b14-d6a3c9d8a67b" providerId="AD" clId="Web-{3644337A-A843-3901-A8CE-93B123EAB25B}" dt="2025-06-25T20:58:00.338" v="45"/>
        <pc:sldMkLst>
          <pc:docMk/>
          <pc:sldMk cId="2545649386" sldId="285"/>
        </pc:sldMkLst>
      </pc:sldChg>
      <pc:sldChg chg="mod modShow">
        <pc:chgData name="HAISLIP Alex * ODE" userId="S::alex.haislip@ode.oregon.gov::f3953944-8f9a-4ff5-8b14-d6a3c9d8a67b" providerId="AD" clId="Web-{3644337A-A843-3901-A8CE-93B123EAB25B}" dt="2025-06-25T20:58:00.541" v="46"/>
        <pc:sldMkLst>
          <pc:docMk/>
          <pc:sldMk cId="4186276634" sldId="286"/>
        </pc:sldMkLst>
      </pc:sldChg>
      <pc:sldChg chg="mod modShow">
        <pc:chgData name="HAISLIP Alex * ODE" userId="S::alex.haislip@ode.oregon.gov::f3953944-8f9a-4ff5-8b14-d6a3c9d8a67b" providerId="AD" clId="Web-{3644337A-A843-3901-A8CE-93B123EAB25B}" dt="2025-06-25T20:58:00.729" v="47"/>
        <pc:sldMkLst>
          <pc:docMk/>
          <pc:sldMk cId="3620173870" sldId="287"/>
        </pc:sldMkLst>
      </pc:sldChg>
      <pc:sldChg chg="mod modShow">
        <pc:chgData name="HAISLIP Alex * ODE" userId="S::alex.haislip@ode.oregon.gov::f3953944-8f9a-4ff5-8b14-d6a3c9d8a67b" providerId="AD" clId="Web-{3644337A-A843-3901-A8CE-93B123EAB25B}" dt="2025-06-25T20:57:44.759" v="36"/>
        <pc:sldMkLst>
          <pc:docMk/>
          <pc:sldMk cId="741897839" sldId="294"/>
        </pc:sldMkLst>
      </pc:sldChg>
      <pc:sldChg chg="mod modShow">
        <pc:chgData name="HAISLIP Alex * ODE" userId="S::alex.haislip@ode.oregon.gov::f3953944-8f9a-4ff5-8b14-d6a3c9d8a67b" providerId="AD" clId="Web-{3644337A-A843-3901-A8CE-93B123EAB25B}" dt="2025-06-25T20:57:46.056" v="42"/>
        <pc:sldMkLst>
          <pc:docMk/>
          <pc:sldMk cId="287565849" sldId="385"/>
        </pc:sldMkLst>
      </pc:sldChg>
      <pc:sldChg chg="mod modShow">
        <pc:chgData name="HAISLIP Alex * ODE" userId="S::alex.haislip@ode.oregon.gov::f3953944-8f9a-4ff5-8b14-d6a3c9d8a67b" providerId="AD" clId="Web-{3644337A-A843-3901-A8CE-93B123EAB25B}" dt="2025-06-25T20:57:31.945" v="34"/>
        <pc:sldMkLst>
          <pc:docMk/>
          <pc:sldMk cId="440393085" sldId="388"/>
        </pc:sldMkLst>
      </pc:sldChg>
      <pc:sldChg chg="mod modShow">
        <pc:chgData name="HAISLIP Alex * ODE" userId="S::alex.haislip@ode.oregon.gov::f3953944-8f9a-4ff5-8b14-d6a3c9d8a67b" providerId="AD" clId="Web-{3644337A-A843-3901-A8CE-93B123EAB25B}" dt="2025-06-25T20:57:31.539" v="32"/>
        <pc:sldMkLst>
          <pc:docMk/>
          <pc:sldMk cId="279962742" sldId="389"/>
        </pc:sldMkLst>
      </pc:sldChg>
      <pc:sldChg chg="mod modShow">
        <pc:chgData name="HAISLIP Alex * ODE" userId="S::alex.haislip@ode.oregon.gov::f3953944-8f9a-4ff5-8b14-d6a3c9d8a67b" providerId="AD" clId="Web-{3644337A-A843-3901-A8CE-93B123EAB25B}" dt="2025-06-25T20:57:44.962" v="37"/>
        <pc:sldMkLst>
          <pc:docMk/>
          <pc:sldMk cId="595300531" sldId="390"/>
        </pc:sldMkLst>
      </pc:sldChg>
      <pc:sldChg chg="mod modShow">
        <pc:chgData name="HAISLIP Alex * ODE" userId="S::alex.haislip@ode.oregon.gov::f3953944-8f9a-4ff5-8b14-d6a3c9d8a67b" providerId="AD" clId="Web-{3644337A-A843-3901-A8CE-93B123EAB25B}" dt="2025-06-25T20:58:00.963" v="48"/>
        <pc:sldMkLst>
          <pc:docMk/>
          <pc:sldMk cId="1774365766" sldId="393"/>
        </pc:sldMkLst>
      </pc:sldChg>
      <pc:sldChg chg="mod modShow">
        <pc:chgData name="HAISLIP Alex * ODE" userId="S::alex.haislip@ode.oregon.gov::f3953944-8f9a-4ff5-8b14-d6a3c9d8a67b" providerId="AD" clId="Web-{3644337A-A843-3901-A8CE-93B123EAB25B}" dt="2025-06-25T20:57:30.945" v="30"/>
        <pc:sldMkLst>
          <pc:docMk/>
          <pc:sldMk cId="4018796377" sldId="399"/>
        </pc:sldMkLst>
      </pc:sldChg>
      <pc:sldChg chg="mod modShow">
        <pc:chgData name="HAISLIP Alex * ODE" userId="S::alex.haislip@ode.oregon.gov::f3953944-8f9a-4ff5-8b14-d6a3c9d8a67b" providerId="AD" clId="Web-{3644337A-A843-3901-A8CE-93B123EAB25B}" dt="2025-06-25T20:57:31.289" v="31"/>
        <pc:sldMkLst>
          <pc:docMk/>
          <pc:sldMk cId="251903224" sldId="400"/>
        </pc:sldMkLst>
      </pc:sldChg>
      <pc:sldChg chg="mod modShow">
        <pc:chgData name="HAISLIP Alex * ODE" userId="S::alex.haislip@ode.oregon.gov::f3953944-8f9a-4ff5-8b14-d6a3c9d8a67b" providerId="AD" clId="Web-{3644337A-A843-3901-A8CE-93B123EAB25B}" dt="2025-06-25T20:57:44.555" v="35"/>
        <pc:sldMkLst>
          <pc:docMk/>
          <pc:sldMk cId="1684355753" sldId="401"/>
        </pc:sldMkLst>
      </pc:sldChg>
      <pc:sldChg chg="mod modShow">
        <pc:chgData name="HAISLIP Alex * ODE" userId="S::alex.haislip@ode.oregon.gov::f3953944-8f9a-4ff5-8b14-d6a3c9d8a67b" providerId="AD" clId="Web-{3644337A-A843-3901-A8CE-93B123EAB25B}" dt="2025-06-25T20:57:45.837" v="41"/>
        <pc:sldMkLst>
          <pc:docMk/>
          <pc:sldMk cId="3043776411" sldId="403"/>
        </pc:sldMkLst>
      </pc:sldChg>
      <pc:sldChg chg="mod modShow">
        <pc:chgData name="HAISLIP Alex * ODE" userId="S::alex.haislip@ode.oregon.gov::f3953944-8f9a-4ff5-8b14-d6a3c9d8a67b" providerId="AD" clId="Web-{3644337A-A843-3901-A8CE-93B123EAB25B}" dt="2025-06-25T20:57:45.384" v="39"/>
        <pc:sldMkLst>
          <pc:docMk/>
          <pc:sldMk cId="2499082492" sldId="407"/>
        </pc:sldMkLst>
      </pc:sldChg>
      <pc:sldChg chg="modSp">
        <pc:chgData name="HAISLIP Alex * ODE" userId="S::alex.haislip@ode.oregon.gov::f3953944-8f9a-4ff5-8b14-d6a3c9d8a67b" providerId="AD" clId="Web-{3644337A-A843-3901-A8CE-93B123EAB25B}" dt="2025-06-25T19:54:51.531" v="25"/>
        <pc:sldMkLst>
          <pc:docMk/>
          <pc:sldMk cId="787700018" sldId="416"/>
        </pc:sldMkLst>
        <pc:picChg chg="mod">
          <ac:chgData name="HAISLIP Alex * ODE" userId="S::alex.haislip@ode.oregon.gov::f3953944-8f9a-4ff5-8b14-d6a3c9d8a67b" providerId="AD" clId="Web-{3644337A-A843-3901-A8CE-93B123EAB25B}" dt="2025-06-25T19:54:51.531" v="25"/>
          <ac:picMkLst>
            <pc:docMk/>
            <pc:sldMk cId="787700018" sldId="416"/>
            <ac:picMk id="11" creationId="{01BE9EF9-508D-48BA-B987-813DAD2A2A82}"/>
          </ac:picMkLst>
        </pc:picChg>
      </pc:sldChg>
      <pc:sldChg chg="mod modShow">
        <pc:chgData name="HAISLIP Alex * ODE" userId="S::alex.haislip@ode.oregon.gov::f3953944-8f9a-4ff5-8b14-d6a3c9d8a67b" providerId="AD" clId="Web-{3644337A-A843-3901-A8CE-93B123EAB25B}" dt="2025-06-25T20:57:59.900" v="43"/>
        <pc:sldMkLst>
          <pc:docMk/>
          <pc:sldMk cId="2308083683" sldId="418"/>
        </pc:sldMkLst>
      </pc:sldChg>
      <pc:sldChg chg="mod modShow">
        <pc:chgData name="HAISLIP Alex * ODE" userId="S::alex.haislip@ode.oregon.gov::f3953944-8f9a-4ff5-8b14-d6a3c9d8a67b" providerId="AD" clId="Web-{3644337A-A843-3901-A8CE-93B123EAB25B}" dt="2025-06-25T20:57:45.149" v="38"/>
        <pc:sldMkLst>
          <pc:docMk/>
          <pc:sldMk cId="1280890824" sldId="419"/>
        </pc:sldMkLst>
      </pc:sldChg>
    </pc:docChg>
  </pc:docChgLst>
</pc:chgInfo>
</file>

<file path=ppt/comments/modernComment_127_E75E9425.xml><?xml version="1.0" encoding="utf-8"?>
<p188:cmLst xmlns:a="http://schemas.openxmlformats.org/drawingml/2006/main" xmlns:r="http://schemas.openxmlformats.org/officeDocument/2006/relationships" xmlns:p188="http://schemas.microsoft.com/office/powerpoint/2018/8/main">
  <p188:cm id="{378A2C65-80BD-435F-BCE7-D6C6C5E40567}" authorId="{C7BF9834-BC27-C19C-44E7-50104A08477B}" status="resolved" created="2025-06-18T17:32:22.381" complete="100000">
    <ac:deMkLst xmlns:ac="http://schemas.microsoft.com/office/drawing/2013/main/command">
      <pc:docMk xmlns:pc="http://schemas.microsoft.com/office/powerpoint/2013/main/command"/>
      <pc:sldMk xmlns:pc="http://schemas.microsoft.com/office/powerpoint/2013/main/command" cId="3881735205" sldId="295"/>
      <ac:spMk id="7" creationId="{00000000-0000-0000-0000-000000000000}"/>
    </ac:deMkLst>
    <p188:txBody>
      <a:bodyPr/>
      <a:lstStyle/>
      <a:p>
        <a:r>
          <a:rPr lang="en-US"/>
          <a:t>Update colors</a:t>
        </a:r>
      </a:p>
    </p188:txBody>
  </p188:cm>
</p188:cmLst>
</file>

<file path=ppt/comments/modernComment_146_453ABEE8.xml><?xml version="1.0" encoding="utf-8"?>
<p188:cmLst xmlns:a="http://schemas.openxmlformats.org/drawingml/2006/main" xmlns:r="http://schemas.openxmlformats.org/officeDocument/2006/relationships" xmlns:p188="http://schemas.microsoft.com/office/powerpoint/2018/8/main">
  <p188:cm id="{90B82459-3621-4D41-8935-B8ABC7AC9B4E}" authorId="{22B34D5B-E5DF-0AE7-B2B4-3B665C3687A6}" status="resolved" created="2025-06-17T20:03:11.359" complete="100000">
    <pc:sldMkLst xmlns:pc="http://schemas.microsoft.com/office/powerpoint/2013/main/command">
      <pc:docMk/>
      <pc:sldMk cId="1161477864" sldId="326"/>
    </pc:sldMkLst>
    <p188:txBody>
      <a:bodyPr/>
      <a:lstStyle/>
      <a:p>
        <a:r>
          <a:rPr lang="en-US"/>
          <a:t>All above was school-level. Do we need to run through response priorities for district level as well?</a:t>
        </a:r>
      </a:p>
    </p188:txBody>
  </p188:cm>
</p188:cmLst>
</file>

<file path=ppt/diagrams/colors1.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DD8319-B0E7-C546-B68F-61CDA0786A96}" type="doc">
      <dgm:prSet loTypeId="urn:microsoft.com/office/officeart/2009/3/layout/IncreasingArrowsProcess" loCatId="" qsTypeId="urn:microsoft.com/office/officeart/2005/8/quickstyle/3D3" qsCatId="3D" csTypeId="urn:microsoft.com/office/officeart/2005/8/colors/accent5_3" csCatId="accent5" phldr="1"/>
      <dgm:spPr/>
      <dgm:t>
        <a:bodyPr/>
        <a:lstStyle/>
        <a:p>
          <a:endParaRPr lang="en-US"/>
        </a:p>
      </dgm:t>
    </dgm:pt>
    <dgm:pt modelId="{6E7C5B3E-FFC1-9F4C-A134-B320B5662EC9}">
      <dgm:prSet phldrT="[Text]" custT="1"/>
      <dgm:spPr/>
      <dgm:t>
        <a:bodyPr/>
        <a:lstStyle/>
        <a:p>
          <a:r>
            <a:rPr lang="en-US" sz="2400"/>
            <a:t>Evacuation</a:t>
          </a:r>
        </a:p>
      </dgm:t>
    </dgm:pt>
    <dgm:pt modelId="{859B59BB-5D99-804B-8740-4DEEA030DAC8}" type="parTrans" cxnId="{7315ED99-A549-8C4E-AB5F-DF3E9949E4F8}">
      <dgm:prSet/>
      <dgm:spPr/>
      <dgm:t>
        <a:bodyPr/>
        <a:lstStyle/>
        <a:p>
          <a:endParaRPr lang="en-US"/>
        </a:p>
      </dgm:t>
    </dgm:pt>
    <dgm:pt modelId="{D9D46B75-7DC5-5A44-84BF-6B6033F11BA7}" type="sibTrans" cxnId="{7315ED99-A549-8C4E-AB5F-DF3E9949E4F8}">
      <dgm:prSet/>
      <dgm:spPr/>
      <dgm:t>
        <a:bodyPr/>
        <a:lstStyle/>
        <a:p>
          <a:endParaRPr lang="en-US"/>
        </a:p>
      </dgm:t>
    </dgm:pt>
    <dgm:pt modelId="{C49D64F0-411C-BC4C-A9C7-6C3CD76B2C08}">
      <dgm:prSet phldrT="[Text]"/>
      <dgm:spPr/>
      <dgm:t>
        <a:bodyPr/>
        <a:lstStyle/>
        <a:p>
          <a:r>
            <a:rPr lang="en-US"/>
            <a:t>Accounting for Students, Staff, and Visitors</a:t>
          </a:r>
        </a:p>
      </dgm:t>
    </dgm:pt>
    <dgm:pt modelId="{61182B77-F5B7-394C-BCB6-84EBF705FFC2}" type="parTrans" cxnId="{EE0E9873-6BB8-A746-BE2E-F565B1945A30}">
      <dgm:prSet/>
      <dgm:spPr/>
      <dgm:t>
        <a:bodyPr/>
        <a:lstStyle/>
        <a:p>
          <a:endParaRPr lang="en-US"/>
        </a:p>
      </dgm:t>
    </dgm:pt>
    <dgm:pt modelId="{CCCD3AE5-342A-3E4D-B518-3542DBB19B7E}" type="sibTrans" cxnId="{EE0E9873-6BB8-A746-BE2E-F565B1945A30}">
      <dgm:prSet/>
      <dgm:spPr/>
      <dgm:t>
        <a:bodyPr/>
        <a:lstStyle/>
        <a:p>
          <a:endParaRPr lang="en-US"/>
        </a:p>
      </dgm:t>
    </dgm:pt>
    <dgm:pt modelId="{9649FAAB-A81A-3A45-B788-1AD89C6A2CC8}" type="pres">
      <dgm:prSet presAssocID="{29DD8319-B0E7-C546-B68F-61CDA0786A96}" presName="Name0" presStyleCnt="0">
        <dgm:presLayoutVars>
          <dgm:chMax val="5"/>
          <dgm:chPref val="5"/>
          <dgm:dir/>
          <dgm:animLvl val="lvl"/>
        </dgm:presLayoutVars>
      </dgm:prSet>
      <dgm:spPr/>
    </dgm:pt>
    <dgm:pt modelId="{739E26EE-42B2-614A-A624-5F8F5ECACD47}" type="pres">
      <dgm:prSet presAssocID="{6E7C5B3E-FFC1-9F4C-A134-B320B5662EC9}" presName="parentText1" presStyleLbl="node1" presStyleIdx="0" presStyleCnt="2" custScaleY="179887" custLinFactNeighborX="815" custLinFactNeighborY="-19082">
        <dgm:presLayoutVars>
          <dgm:chMax/>
          <dgm:chPref val="3"/>
          <dgm:bulletEnabled val="1"/>
        </dgm:presLayoutVars>
      </dgm:prSet>
      <dgm:spPr/>
    </dgm:pt>
    <dgm:pt modelId="{0ED4237C-AB31-4E4C-81A9-00C68FBE0082}" type="pres">
      <dgm:prSet presAssocID="{C49D64F0-411C-BC4C-A9C7-6C3CD76B2C08}" presName="parentText2" presStyleLbl="node1" presStyleIdx="1" presStyleCnt="2" custScaleX="149016" custScaleY="171568" custLinFactNeighborX="-21374" custLinFactNeighborY="4555">
        <dgm:presLayoutVars>
          <dgm:chMax/>
          <dgm:chPref val="3"/>
          <dgm:bulletEnabled val="1"/>
        </dgm:presLayoutVars>
      </dgm:prSet>
      <dgm:spPr/>
    </dgm:pt>
  </dgm:ptLst>
  <dgm:cxnLst>
    <dgm:cxn modelId="{EE0E9873-6BB8-A746-BE2E-F565B1945A30}" srcId="{29DD8319-B0E7-C546-B68F-61CDA0786A96}" destId="{C49D64F0-411C-BC4C-A9C7-6C3CD76B2C08}" srcOrd="1" destOrd="0" parTransId="{61182B77-F5B7-394C-BCB6-84EBF705FFC2}" sibTransId="{CCCD3AE5-342A-3E4D-B518-3542DBB19B7E}"/>
    <dgm:cxn modelId="{B5FCD475-F307-4D52-B4D5-AD2D0CEE2890}" type="presOf" srcId="{C49D64F0-411C-BC4C-A9C7-6C3CD76B2C08}" destId="{0ED4237C-AB31-4E4C-81A9-00C68FBE0082}" srcOrd="0" destOrd="0" presId="urn:microsoft.com/office/officeart/2009/3/layout/IncreasingArrowsProcess"/>
    <dgm:cxn modelId="{DB156788-F038-425A-9968-E281639DE2A7}" type="presOf" srcId="{29DD8319-B0E7-C546-B68F-61CDA0786A96}" destId="{9649FAAB-A81A-3A45-B788-1AD89C6A2CC8}" srcOrd="0" destOrd="0" presId="urn:microsoft.com/office/officeart/2009/3/layout/IncreasingArrowsProcess"/>
    <dgm:cxn modelId="{7315ED99-A549-8C4E-AB5F-DF3E9949E4F8}" srcId="{29DD8319-B0E7-C546-B68F-61CDA0786A96}" destId="{6E7C5B3E-FFC1-9F4C-A134-B320B5662EC9}" srcOrd="0" destOrd="0" parTransId="{859B59BB-5D99-804B-8740-4DEEA030DAC8}" sibTransId="{D9D46B75-7DC5-5A44-84BF-6B6033F11BA7}"/>
    <dgm:cxn modelId="{ACE528A5-297A-4C92-B2B5-807D14C9A2C0}" type="presOf" srcId="{6E7C5B3E-FFC1-9F4C-A134-B320B5662EC9}" destId="{739E26EE-42B2-614A-A624-5F8F5ECACD47}" srcOrd="0" destOrd="0" presId="urn:microsoft.com/office/officeart/2009/3/layout/IncreasingArrowsProcess"/>
    <dgm:cxn modelId="{9B756734-E589-4097-9C1B-0448FFEEFE9C}" type="presParOf" srcId="{9649FAAB-A81A-3A45-B788-1AD89C6A2CC8}" destId="{739E26EE-42B2-614A-A624-5F8F5ECACD47}" srcOrd="0" destOrd="0" presId="urn:microsoft.com/office/officeart/2009/3/layout/IncreasingArrowsProcess"/>
    <dgm:cxn modelId="{77357B35-CA91-4E5D-9BC1-BA11D8FAAE84}" type="presParOf" srcId="{9649FAAB-A81A-3A45-B788-1AD89C6A2CC8}" destId="{0ED4237C-AB31-4E4C-81A9-00C68FBE0082}" srcOrd="1"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9E26EE-42B2-614A-A624-5F8F5ECACD47}">
      <dsp:nvSpPr>
        <dsp:cNvPr id="0" name=""/>
        <dsp:cNvSpPr/>
      </dsp:nvSpPr>
      <dsp:spPr>
        <a:xfrm>
          <a:off x="-458784" y="-216717"/>
          <a:ext cx="7940676" cy="2080587"/>
        </a:xfrm>
        <a:prstGeom prst="rightArrow">
          <a:avLst>
            <a:gd name="adj1" fmla="val 50000"/>
            <a:gd name="adj2" fmla="val 50000"/>
          </a:avLst>
        </a:prstGeom>
        <a:solidFill>
          <a:schemeClr val="accent5">
            <a:shade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254000" bIns="183612" numCol="1" spcCol="1270" anchor="ctr" anchorCtr="0">
          <a:noAutofit/>
        </a:bodyPr>
        <a:lstStyle/>
        <a:p>
          <a:pPr marL="0" lvl="0" indent="0" algn="l" defTabSz="1066800">
            <a:lnSpc>
              <a:spcPct val="90000"/>
            </a:lnSpc>
            <a:spcBef>
              <a:spcPct val="0"/>
            </a:spcBef>
            <a:spcAft>
              <a:spcPct val="35000"/>
            </a:spcAft>
            <a:buNone/>
          </a:pPr>
          <a:r>
            <a:rPr lang="en-US" sz="2400" kern="1200"/>
            <a:t>Evacuation</a:t>
          </a:r>
        </a:p>
      </dsp:txBody>
      <dsp:txXfrm>
        <a:off x="-458784" y="303430"/>
        <a:ext cx="7420529" cy="1040293"/>
      </dsp:txXfrm>
    </dsp:sp>
    <dsp:sp modelId="{0ED4237C-AB31-4E4C-81A9-00C68FBE0082}">
      <dsp:nvSpPr>
        <dsp:cNvPr id="0" name=""/>
        <dsp:cNvSpPr/>
      </dsp:nvSpPr>
      <dsp:spPr>
        <a:xfrm>
          <a:off x="1184973" y="216721"/>
          <a:ext cx="6366088" cy="1984369"/>
        </a:xfrm>
        <a:prstGeom prst="rightArrow">
          <a:avLst>
            <a:gd name="adj1" fmla="val 50000"/>
            <a:gd name="adj2" fmla="val 50000"/>
          </a:avLst>
        </a:prstGeom>
        <a:solidFill>
          <a:schemeClr val="accent5">
            <a:shade val="80000"/>
            <a:hueOff val="-842584"/>
            <a:satOff val="-83714"/>
            <a:lumOff val="4176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254000" bIns="183612" numCol="1" spcCol="1270" anchor="ctr" anchorCtr="0">
          <a:noAutofit/>
        </a:bodyPr>
        <a:lstStyle/>
        <a:p>
          <a:pPr marL="0" lvl="0" indent="0" algn="l" defTabSz="1066800">
            <a:lnSpc>
              <a:spcPct val="90000"/>
            </a:lnSpc>
            <a:spcBef>
              <a:spcPct val="0"/>
            </a:spcBef>
            <a:spcAft>
              <a:spcPct val="35000"/>
            </a:spcAft>
            <a:buNone/>
          </a:pPr>
          <a:r>
            <a:rPr lang="en-US" sz="2400" kern="1200"/>
            <a:t>Accounting for Students, Staff, and Visitors</a:t>
          </a:r>
        </a:p>
      </dsp:txBody>
      <dsp:txXfrm>
        <a:off x="1184973" y="712813"/>
        <a:ext cx="5869996" cy="992185"/>
      </dsp:txXfrm>
    </dsp:sp>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6434"/>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970939" y="0"/>
            <a:ext cx="3037840" cy="466434"/>
          </a:xfrm>
          <a:prstGeom prst="rect">
            <a:avLst/>
          </a:prstGeom>
        </p:spPr>
        <p:txBody>
          <a:bodyPr vert="horz" lIns="92446" tIns="46223" rIns="92446" bIns="46223" rtlCol="0"/>
          <a:lstStyle>
            <a:lvl1pPr algn="r">
              <a:defRPr sz="1200"/>
            </a:lvl1pPr>
          </a:lstStyle>
          <a:p>
            <a:fld id="{C00C04CF-998E-49A5-9513-F8BAE9379343}" type="datetimeFigureOut">
              <a:rPr lang="en-US" smtClean="0"/>
              <a:t>7/21/2025</a:t>
            </a:fld>
            <a:endParaRPr lang="en-US"/>
          </a:p>
        </p:txBody>
      </p:sp>
      <p:sp>
        <p:nvSpPr>
          <p:cNvPr id="4" name="Slide Image Placeholder 3"/>
          <p:cNvSpPr>
            <a:spLocks noGrp="1" noRot="1" noChangeAspect="1"/>
          </p:cNvSpPr>
          <p:nvPr>
            <p:ph type="sldImg" idx="2"/>
          </p:nvPr>
        </p:nvSpPr>
        <p:spPr>
          <a:xfrm>
            <a:off x="717550" y="1162050"/>
            <a:ext cx="5576888" cy="313690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701041" y="4473892"/>
            <a:ext cx="5608320" cy="3660458"/>
          </a:xfrm>
          <a:prstGeom prst="rect">
            <a:avLst/>
          </a:prstGeom>
        </p:spPr>
        <p:txBody>
          <a:bodyPr vert="horz" lIns="92446" tIns="46223" rIns="92446" bIns="462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8"/>
            <a:ext cx="3037840" cy="466433"/>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8"/>
            <a:ext cx="3037840" cy="466433"/>
          </a:xfrm>
          <a:prstGeom prst="rect">
            <a:avLst/>
          </a:prstGeom>
        </p:spPr>
        <p:txBody>
          <a:bodyPr vert="horz" lIns="92446" tIns="46223" rIns="92446" bIns="46223" rtlCol="0" anchor="b"/>
          <a:lstStyle>
            <a:lvl1pPr algn="r">
              <a:defRPr sz="1200"/>
            </a:lvl1pPr>
          </a:lstStyle>
          <a:p>
            <a:fld id="{9B2CDEF6-AD51-4615-B8D5-A3DBE85AE676}" type="slidenum">
              <a:rPr lang="en-US" smtClean="0"/>
              <a:t>‹#›</a:t>
            </a:fld>
            <a:endParaRPr lang="en-US"/>
          </a:p>
        </p:txBody>
      </p:sp>
    </p:spTree>
    <p:extLst>
      <p:ext uri="{BB962C8B-B14F-4D97-AF65-F5344CB8AC3E}">
        <p14:creationId xmlns:p14="http://schemas.microsoft.com/office/powerpoint/2010/main" val="33051675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p1:notes"/>
          <p:cNvSpPr txBox="1">
            <a:spLocks noGrp="1"/>
          </p:cNvSpPr>
          <p:nvPr>
            <p:ph type="body" idx="1"/>
          </p:nvPr>
        </p:nvSpPr>
        <p:spPr>
          <a:xfrm>
            <a:off x="701041" y="4473892"/>
            <a:ext cx="5608320" cy="3660458"/>
          </a:xfrm>
          <a:prstGeom prst="rect">
            <a:avLst/>
          </a:prstGeom>
        </p:spPr>
        <p:txBody>
          <a:bodyPr spcFirstLastPara="1" wrap="square" lIns="92431" tIns="46203" rIns="92431" bIns="46203" anchor="t" anchorCtr="0">
            <a:noAutofit/>
          </a:bodyPr>
          <a:lstStyle/>
          <a:p>
            <a:endParaRPr/>
          </a:p>
        </p:txBody>
      </p:sp>
      <p:sp>
        <p:nvSpPr>
          <p:cNvPr id="580" name="Google Shape;580;p1:notes"/>
          <p:cNvSpPr>
            <a:spLocks noGrp="1" noRot="1" noChangeAspect="1"/>
          </p:cNvSpPr>
          <p:nvPr>
            <p:ph type="sldImg" idx="2"/>
          </p:nvPr>
        </p:nvSpPr>
        <p:spPr>
          <a:xfrm>
            <a:off x="717550" y="1162050"/>
            <a:ext cx="5576888"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endParaRPr lang="en-US" alt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So</a:t>
            </a:r>
            <a:r>
              <a:rPr lang="en-US" baseline="0"/>
              <a:t> the key to all of this is about building partnerships. As emergency managers what do schools bring to the table to help you out and how can you help schools out. Do we all need to drive around at 4:00 in the morning seeing what roads are closed? But you don’t just connect two pieces of the puzzle together and see the whole picture.</a:t>
            </a:r>
            <a:endParaRPr lang="en-US"/>
          </a:p>
          <a:p>
            <a:pPr marL="0" lvl="0" indent="0" algn="l" rtl="0">
              <a:spcBef>
                <a:spcPts val="0"/>
              </a:spcBef>
              <a:spcAft>
                <a:spcPts val="0"/>
              </a:spcAft>
              <a:buNone/>
            </a:pPr>
            <a:endParaRPr/>
          </a:p>
        </p:txBody>
      </p:sp>
      <p:sp>
        <p:nvSpPr>
          <p:cNvPr id="623" name="Google Shape;62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54378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ea typeface="Calibri"/>
                <a:cs typeface="Calibri"/>
              </a:rPr>
              <a:t>Planning team</a:t>
            </a:r>
            <a:endParaRPr lang="en-US"/>
          </a:p>
          <a:p>
            <a:r>
              <a:rPr lang="en-US" b="1">
                <a:ea typeface="Calibri"/>
                <a:cs typeface="Calibri"/>
              </a:rPr>
              <a:t>-Internal Partners:</a:t>
            </a:r>
            <a:r>
              <a:rPr lang="en-US">
                <a:ea typeface="Calibri"/>
                <a:cs typeface="Calibri"/>
              </a:rPr>
              <a:t> Facilities manager, nurse, transportation, counselors, teachers, etc.</a:t>
            </a:r>
            <a:endParaRPr lang="en-US"/>
          </a:p>
          <a:p>
            <a:r>
              <a:rPr lang="en-US" b="1">
                <a:ea typeface="Calibri"/>
                <a:cs typeface="Calibri"/>
              </a:rPr>
              <a:t>-Community Partners:</a:t>
            </a:r>
            <a:r>
              <a:rPr lang="en-US">
                <a:ea typeface="Calibri"/>
                <a:cs typeface="Calibri"/>
              </a:rPr>
              <a:t> Emergency responders, red cross, religious institutions, CERTs, county fair grounds, parks or rec centers, etc.</a:t>
            </a:r>
          </a:p>
          <a:p>
            <a:endParaRPr lang="en-US" b="1">
              <a:ea typeface="Calibri"/>
              <a:cs typeface="Calibri"/>
            </a:endParaRPr>
          </a:p>
          <a:p>
            <a:r>
              <a:rPr lang="en-US" b="1">
                <a:ea typeface="Calibri"/>
                <a:cs typeface="Calibri"/>
              </a:rPr>
              <a:t>Drill collaboration</a:t>
            </a:r>
          </a:p>
          <a:p>
            <a:endParaRPr lang="en-US" b="1">
              <a:ea typeface="Calibri"/>
              <a:cs typeface="Calibri"/>
            </a:endParaRPr>
          </a:p>
          <a:p>
            <a:r>
              <a:rPr lang="en-US" b="1">
                <a:ea typeface="Calibri"/>
                <a:cs typeface="Calibri"/>
              </a:rPr>
              <a:t>TEMPLATE for introduction</a:t>
            </a:r>
          </a:p>
        </p:txBody>
      </p:sp>
      <p:sp>
        <p:nvSpPr>
          <p:cNvPr id="4" name="Slide Number Placeholder 3"/>
          <p:cNvSpPr>
            <a:spLocks noGrp="1"/>
          </p:cNvSpPr>
          <p:nvPr>
            <p:ph type="sldNum" sz="quarter" idx="5"/>
          </p:nvPr>
        </p:nvSpPr>
        <p:spPr/>
        <p:txBody>
          <a:bodyPr/>
          <a:lstStyle/>
          <a:p>
            <a:fld id="{460922E5-A29A-4954-B1FE-C03D1FCFAB35}" type="slidenum">
              <a:rPr lang="en-US" smtClean="0"/>
              <a:t>13</a:t>
            </a:fld>
            <a:endParaRPr lang="en-US"/>
          </a:p>
        </p:txBody>
      </p:sp>
    </p:spTree>
    <p:extLst>
      <p:ext uri="{BB962C8B-B14F-4D97-AF65-F5344CB8AC3E}">
        <p14:creationId xmlns:p14="http://schemas.microsoft.com/office/powerpoint/2010/main" val="27684599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D6F6B-56A6-6851-AE4C-48F8B77088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A62B11-6C6F-3269-7B6B-3986496BD6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5FE648-465F-B2C6-E037-FFB0E73091B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747634F-9332-D799-1AFC-3C3FB1B8C890}"/>
              </a:ext>
            </a:extLst>
          </p:cNvPr>
          <p:cNvSpPr>
            <a:spLocks noGrp="1"/>
          </p:cNvSpPr>
          <p:nvPr>
            <p:ph type="sldNum" sz="quarter" idx="10"/>
          </p:nvPr>
        </p:nvSpPr>
        <p:spPr/>
        <p:txBody>
          <a:bodyPr/>
          <a:lstStyle/>
          <a:p>
            <a:fld id="{460922E5-A29A-4954-B1FE-C03D1FCFAB35}" type="slidenum">
              <a:rPr lang="en-US" smtClean="0"/>
              <a:t>14</a:t>
            </a:fld>
            <a:endParaRPr lang="en-US"/>
          </a:p>
        </p:txBody>
      </p:sp>
    </p:spTree>
    <p:extLst>
      <p:ext uri="{BB962C8B-B14F-4D97-AF65-F5344CB8AC3E}">
        <p14:creationId xmlns:p14="http://schemas.microsoft.com/office/powerpoint/2010/main" val="5860099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a:extLst>
            <a:ext uri="{FF2B5EF4-FFF2-40B4-BE49-F238E27FC236}">
              <a16:creationId xmlns:a16="http://schemas.microsoft.com/office/drawing/2014/main" id="{26CABBF2-A1B9-5D27-69BB-D890434B4E57}"/>
            </a:ext>
          </a:extLst>
        </p:cNvPr>
        <p:cNvGrpSpPr/>
        <p:nvPr/>
      </p:nvGrpSpPr>
      <p:grpSpPr>
        <a:xfrm>
          <a:off x="0" y="0"/>
          <a:ext cx="0" cy="0"/>
          <a:chOff x="0" y="0"/>
          <a:chExt cx="0" cy="0"/>
        </a:xfrm>
      </p:grpSpPr>
      <p:sp>
        <p:nvSpPr>
          <p:cNvPr id="622" name="Google Shape;622;p3:notes">
            <a:extLst>
              <a:ext uri="{FF2B5EF4-FFF2-40B4-BE49-F238E27FC236}">
                <a16:creationId xmlns:a16="http://schemas.microsoft.com/office/drawing/2014/main" id="{6136FC47-0971-E474-4A96-CAAAD8932938}"/>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endParaRPr lang="en-US" alt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So</a:t>
            </a:r>
            <a:r>
              <a:rPr lang="en-US" baseline="0"/>
              <a:t> the key to all of this is about building partnerships. As emergency managers what do schools bring to the table to help you out and how can you help schools out. Do we all need to drive around at 4:00 in the morning seeing what roads are closed? But you don’t just connect two pieces of the puzzle together and see the whole picture.</a:t>
            </a:r>
            <a:endParaRPr lang="en-US"/>
          </a:p>
          <a:p>
            <a:pPr marL="0" lvl="0" indent="0" algn="l" rtl="0">
              <a:spcBef>
                <a:spcPts val="0"/>
              </a:spcBef>
              <a:spcAft>
                <a:spcPts val="0"/>
              </a:spcAft>
              <a:buNone/>
            </a:pPr>
            <a:endParaRPr/>
          </a:p>
        </p:txBody>
      </p:sp>
      <p:sp>
        <p:nvSpPr>
          <p:cNvPr id="623" name="Google Shape;623;p3:notes">
            <a:extLst>
              <a:ext uri="{FF2B5EF4-FFF2-40B4-BE49-F238E27FC236}">
                <a16:creationId xmlns:a16="http://schemas.microsoft.com/office/drawing/2014/main" id="{B1BDE4FB-6BAA-1357-EC1B-A00FBBC5531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320248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Refer to the workbook table.</a:t>
            </a:r>
          </a:p>
        </p:txBody>
      </p:sp>
      <p:sp>
        <p:nvSpPr>
          <p:cNvPr id="4" name="Slide Number Placeholder 3"/>
          <p:cNvSpPr>
            <a:spLocks noGrp="1"/>
          </p:cNvSpPr>
          <p:nvPr>
            <p:ph type="sldNum" sz="quarter" idx="5"/>
          </p:nvPr>
        </p:nvSpPr>
        <p:spPr/>
        <p:txBody>
          <a:bodyPr/>
          <a:lstStyle/>
          <a:p>
            <a:fld id="{9B2CDEF6-AD51-4615-B8D5-A3DBE85AE676}" type="slidenum">
              <a:rPr lang="en-US" smtClean="0"/>
              <a:t>16</a:t>
            </a:fld>
            <a:endParaRPr lang="en-US"/>
          </a:p>
        </p:txBody>
      </p:sp>
    </p:spTree>
    <p:extLst>
      <p:ext uri="{BB962C8B-B14F-4D97-AF65-F5344CB8AC3E}">
        <p14:creationId xmlns:p14="http://schemas.microsoft.com/office/powerpoint/2010/main" val="15096835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PEAP</a:t>
            </a:r>
            <a:endParaRPr/>
          </a:p>
        </p:txBody>
      </p:sp>
      <p:sp>
        <p:nvSpPr>
          <p:cNvPr id="623" name="Google Shape;62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909302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a:extLst>
            <a:ext uri="{FF2B5EF4-FFF2-40B4-BE49-F238E27FC236}">
              <a16:creationId xmlns:a16="http://schemas.microsoft.com/office/drawing/2014/main" id="{0D849C50-684C-3960-543D-4A0B78311C11}"/>
            </a:ext>
          </a:extLst>
        </p:cNvPr>
        <p:cNvGrpSpPr/>
        <p:nvPr/>
      </p:nvGrpSpPr>
      <p:grpSpPr>
        <a:xfrm>
          <a:off x="0" y="0"/>
          <a:ext cx="0" cy="0"/>
          <a:chOff x="0" y="0"/>
          <a:chExt cx="0" cy="0"/>
        </a:xfrm>
      </p:grpSpPr>
      <p:sp>
        <p:nvSpPr>
          <p:cNvPr id="622" name="Google Shape;622;p3:notes">
            <a:extLst>
              <a:ext uri="{FF2B5EF4-FFF2-40B4-BE49-F238E27FC236}">
                <a16:creationId xmlns:a16="http://schemas.microsoft.com/office/drawing/2014/main" id="{609BE0CC-0267-0702-61C3-3607DDE5D218}"/>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PEAP</a:t>
            </a:r>
            <a:endParaRPr/>
          </a:p>
        </p:txBody>
      </p:sp>
      <p:sp>
        <p:nvSpPr>
          <p:cNvPr id="623" name="Google Shape;623;p3:notes">
            <a:extLst>
              <a:ext uri="{FF2B5EF4-FFF2-40B4-BE49-F238E27FC236}">
                <a16:creationId xmlns:a16="http://schemas.microsoft.com/office/drawing/2014/main" id="{D1BB0E8A-A383-95DF-BA19-29490038D19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158232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8D1CA-44AF-C12A-69CE-6D3D187B6C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1A6BA0-1E88-D5E4-A1CF-9C0C22E1BE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CA8822-E465-E5F0-C2F8-A79AE1309DD5}"/>
              </a:ext>
            </a:extLst>
          </p:cNvPr>
          <p:cNvSpPr>
            <a:spLocks noGrp="1"/>
          </p:cNvSpPr>
          <p:nvPr>
            <p:ph type="body" idx="1"/>
          </p:nvPr>
        </p:nvSpPr>
        <p:spPr/>
        <p:txBody>
          <a:bodyPr/>
          <a:lstStyle/>
          <a:p>
            <a:r>
              <a:rPr lang="en-US"/>
              <a:t>Keep in mind that this is adaptable and flexible. </a:t>
            </a:r>
          </a:p>
        </p:txBody>
      </p:sp>
      <p:sp>
        <p:nvSpPr>
          <p:cNvPr id="4" name="Slide Number Placeholder 3">
            <a:extLst>
              <a:ext uri="{FF2B5EF4-FFF2-40B4-BE49-F238E27FC236}">
                <a16:creationId xmlns:a16="http://schemas.microsoft.com/office/drawing/2014/main" id="{9757915F-63A8-0292-B2E6-EC5AE1968D54}"/>
              </a:ext>
            </a:extLst>
          </p:cNvPr>
          <p:cNvSpPr>
            <a:spLocks noGrp="1"/>
          </p:cNvSpPr>
          <p:nvPr>
            <p:ph type="sldNum" sz="quarter" idx="10"/>
          </p:nvPr>
        </p:nvSpPr>
        <p:spPr/>
        <p:txBody>
          <a:bodyPr/>
          <a:lstStyle/>
          <a:p>
            <a:fld id="{460922E5-A29A-4954-B1FE-C03D1FCFAB35}" type="slidenum">
              <a:rPr lang="en-US" smtClean="0"/>
              <a:t>19</a:t>
            </a:fld>
            <a:endParaRPr lang="en-US"/>
          </a:p>
        </p:txBody>
      </p:sp>
    </p:spTree>
    <p:extLst>
      <p:ext uri="{BB962C8B-B14F-4D97-AF65-F5344CB8AC3E}">
        <p14:creationId xmlns:p14="http://schemas.microsoft.com/office/powerpoint/2010/main" val="25878106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a number of key concepts that are embedded into the Incident Command System. These</a:t>
            </a:r>
            <a:r>
              <a:rPr lang="en-US" baseline="0"/>
              <a:t> four are particularly important for schools and should be considered at every stage of the process: before, during and after an incident. </a:t>
            </a:r>
            <a:endParaRPr lang="en-US"/>
          </a:p>
        </p:txBody>
      </p:sp>
      <p:sp>
        <p:nvSpPr>
          <p:cNvPr id="4" name="Slide Number Placeholder 3"/>
          <p:cNvSpPr>
            <a:spLocks noGrp="1"/>
          </p:cNvSpPr>
          <p:nvPr>
            <p:ph type="sldNum" sz="quarter" idx="10"/>
          </p:nvPr>
        </p:nvSpPr>
        <p:spPr/>
        <p:txBody>
          <a:bodyPr/>
          <a:lstStyle/>
          <a:p>
            <a:fld id="{460922E5-A29A-4954-B1FE-C03D1FCFAB35}" type="slidenum">
              <a:rPr lang="en-US" smtClean="0"/>
              <a:t>20</a:t>
            </a:fld>
            <a:endParaRPr lang="en-US"/>
          </a:p>
        </p:txBody>
      </p:sp>
    </p:spTree>
    <p:extLst>
      <p:ext uri="{BB962C8B-B14F-4D97-AF65-F5344CB8AC3E}">
        <p14:creationId xmlns:p14="http://schemas.microsoft.com/office/powerpoint/2010/main" val="9427164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CAA03E-5FD4-D82F-3CEE-19D25E8AFC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4AF8F1-84D2-16BC-93DC-8C1526CC82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6CA845-7202-D258-16D6-A4DF6E3E84B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A68B37C-9532-A39C-F017-4B11BBBD61F3}"/>
              </a:ext>
            </a:extLst>
          </p:cNvPr>
          <p:cNvSpPr>
            <a:spLocks noGrp="1"/>
          </p:cNvSpPr>
          <p:nvPr>
            <p:ph type="sldNum" sz="quarter" idx="10"/>
          </p:nvPr>
        </p:nvSpPr>
        <p:spPr/>
        <p:txBody>
          <a:bodyPr/>
          <a:lstStyle/>
          <a:p>
            <a:fld id="{460922E5-A29A-4954-B1FE-C03D1FCFAB35}" type="slidenum">
              <a:rPr lang="en-US" smtClean="0"/>
              <a:t>21</a:t>
            </a:fld>
            <a:endParaRPr lang="en-US"/>
          </a:p>
        </p:txBody>
      </p:sp>
    </p:spTree>
    <p:extLst>
      <p:ext uri="{BB962C8B-B14F-4D97-AF65-F5344CB8AC3E}">
        <p14:creationId xmlns:p14="http://schemas.microsoft.com/office/powerpoint/2010/main" val="4125140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0922E5-A29A-4954-B1FE-C03D1FCFAB35}" type="slidenum">
              <a:rPr lang="en-US" smtClean="0"/>
              <a:t>3</a:t>
            </a:fld>
            <a:endParaRPr lang="en-US"/>
          </a:p>
        </p:txBody>
      </p:sp>
    </p:spTree>
    <p:extLst>
      <p:ext uri="{BB962C8B-B14F-4D97-AF65-F5344CB8AC3E}">
        <p14:creationId xmlns:p14="http://schemas.microsoft.com/office/powerpoint/2010/main" val="1079460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8230E-EE3B-EDA6-F11B-05B6BB7BB9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78544C-2D28-665D-150B-B9ADFBFAE9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AC4B66-AEB7-C3AF-EC27-CA341AC338A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BF613C9-DF04-97CD-6981-8299A41B7EB4}"/>
              </a:ext>
            </a:extLst>
          </p:cNvPr>
          <p:cNvSpPr>
            <a:spLocks noGrp="1"/>
          </p:cNvSpPr>
          <p:nvPr>
            <p:ph type="sldNum" sz="quarter" idx="10"/>
          </p:nvPr>
        </p:nvSpPr>
        <p:spPr/>
        <p:txBody>
          <a:bodyPr/>
          <a:lstStyle/>
          <a:p>
            <a:fld id="{460922E5-A29A-4954-B1FE-C03D1FCFAB35}" type="slidenum">
              <a:rPr lang="en-US" smtClean="0"/>
              <a:t>22</a:t>
            </a:fld>
            <a:endParaRPr lang="en-US"/>
          </a:p>
        </p:txBody>
      </p:sp>
    </p:spTree>
    <p:extLst>
      <p:ext uri="{BB962C8B-B14F-4D97-AF65-F5344CB8AC3E}">
        <p14:creationId xmlns:p14="http://schemas.microsoft.com/office/powerpoint/2010/main" val="42695913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CED6B2-F628-E298-D252-02C6A4AE80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8C5D0B-4130-06CF-5DFE-89848A115C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0F52CF-CB6E-C214-C145-2505F2AAEB0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9DEC301-8941-1F7E-9537-A0830D475D8B}"/>
              </a:ext>
            </a:extLst>
          </p:cNvPr>
          <p:cNvSpPr>
            <a:spLocks noGrp="1"/>
          </p:cNvSpPr>
          <p:nvPr>
            <p:ph type="sldNum" sz="quarter" idx="10"/>
          </p:nvPr>
        </p:nvSpPr>
        <p:spPr/>
        <p:txBody>
          <a:bodyPr/>
          <a:lstStyle/>
          <a:p>
            <a:fld id="{460922E5-A29A-4954-B1FE-C03D1FCFAB35}" type="slidenum">
              <a:rPr lang="en-US" smtClean="0"/>
              <a:t>23</a:t>
            </a:fld>
            <a:endParaRPr lang="en-US"/>
          </a:p>
        </p:txBody>
      </p:sp>
    </p:spTree>
    <p:extLst>
      <p:ext uri="{BB962C8B-B14F-4D97-AF65-F5344CB8AC3E}">
        <p14:creationId xmlns:p14="http://schemas.microsoft.com/office/powerpoint/2010/main" val="25733235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How and to whom do you need to quickly and effectively communicate with. Communicate within building – radios, intercom, desktop notifications, bells and strobes, wireless panic alarm. What about outside agencies? How do they communicate with you?</a:t>
            </a:r>
          </a:p>
          <a:p>
            <a:endParaRPr lang="en-US" altLang="en-US"/>
          </a:p>
          <a:p>
            <a:r>
              <a:rPr lang="en-US" altLang="en-US"/>
              <a:t>Communicating within district to families– Flash alert, push notifications, PIO, Do you have messages ready to go? Are they translated? Are you consistently using these platforms to communicate with your families already? Are they automatically signed up during registration? Is emergency contact info updated? </a:t>
            </a:r>
          </a:p>
        </p:txBody>
      </p:sp>
      <p:sp>
        <p:nvSpPr>
          <p:cNvPr id="1044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1122" indent="-288893">
              <a:defRPr>
                <a:solidFill>
                  <a:schemeClr val="tx1"/>
                </a:solidFill>
                <a:latin typeface="Arial" panose="020B0604020202020204" pitchFamily="34" charset="0"/>
                <a:cs typeface="Arial" panose="020B0604020202020204" pitchFamily="34" charset="0"/>
              </a:defRPr>
            </a:lvl2pPr>
            <a:lvl3pPr marL="1155573" indent="-231115">
              <a:defRPr>
                <a:solidFill>
                  <a:schemeClr val="tx1"/>
                </a:solidFill>
                <a:latin typeface="Arial" panose="020B0604020202020204" pitchFamily="34" charset="0"/>
                <a:cs typeface="Arial" panose="020B0604020202020204" pitchFamily="34" charset="0"/>
              </a:defRPr>
            </a:lvl3pPr>
            <a:lvl4pPr marL="1617802" indent="-231115">
              <a:defRPr>
                <a:solidFill>
                  <a:schemeClr val="tx1"/>
                </a:solidFill>
                <a:latin typeface="Arial" panose="020B0604020202020204" pitchFamily="34" charset="0"/>
                <a:cs typeface="Arial" panose="020B0604020202020204" pitchFamily="34" charset="0"/>
              </a:defRPr>
            </a:lvl4pPr>
            <a:lvl5pPr marL="2080031" indent="-231115">
              <a:defRPr>
                <a:solidFill>
                  <a:schemeClr val="tx1"/>
                </a:solidFill>
                <a:latin typeface="Arial" panose="020B0604020202020204" pitchFamily="34" charset="0"/>
                <a:cs typeface="Arial" panose="020B0604020202020204" pitchFamily="34" charset="0"/>
              </a:defRPr>
            </a:lvl5pPr>
            <a:lvl6pPr marL="2542261" indent="-23111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04490" indent="-23111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66719" indent="-23111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8948" indent="-23111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24458">
              <a:defRPr/>
            </a:pPr>
            <a:fld id="{83F5B078-9157-46C9-89BB-EC65722925CA}" type="slidenum">
              <a:rPr lang="en-US" altLang="en-US">
                <a:solidFill>
                  <a:prstClr val="black"/>
                </a:solidFill>
                <a:latin typeface="Calibri" panose="020F0502020204030204" pitchFamily="34" charset="0"/>
              </a:rPr>
              <a:pPr defTabSz="924458">
                <a:defRPr/>
              </a:pPr>
              <a:t>24</a:t>
            </a:fld>
            <a:endParaRPr lang="en-US" altLang="en-US">
              <a:solidFill>
                <a:prstClr val="black"/>
              </a:solidFill>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3" name="Google Shape;62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562579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a:extLst>
            <a:ext uri="{FF2B5EF4-FFF2-40B4-BE49-F238E27FC236}">
              <a16:creationId xmlns:a16="http://schemas.microsoft.com/office/drawing/2014/main" id="{BC02E4C0-30BE-9CB3-9C5B-07CC7352AE8B}"/>
            </a:ext>
          </a:extLst>
        </p:cNvPr>
        <p:cNvGrpSpPr/>
        <p:nvPr/>
      </p:nvGrpSpPr>
      <p:grpSpPr>
        <a:xfrm>
          <a:off x="0" y="0"/>
          <a:ext cx="0" cy="0"/>
          <a:chOff x="0" y="0"/>
          <a:chExt cx="0" cy="0"/>
        </a:xfrm>
      </p:grpSpPr>
      <p:sp>
        <p:nvSpPr>
          <p:cNvPr id="622" name="Google Shape;622;p3:notes">
            <a:extLst>
              <a:ext uri="{FF2B5EF4-FFF2-40B4-BE49-F238E27FC236}">
                <a16:creationId xmlns:a16="http://schemas.microsoft.com/office/drawing/2014/main" id="{D7FB2D25-2377-6AB9-396E-A615D9989793}"/>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3" name="Google Shape;623;p3:notes">
            <a:extLst>
              <a:ext uri="{FF2B5EF4-FFF2-40B4-BE49-F238E27FC236}">
                <a16:creationId xmlns:a16="http://schemas.microsoft.com/office/drawing/2014/main" id="{927CC6A7-A966-B681-AF54-A427B8F059D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90894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Guidance document on functional annexes and emergency drills.</a:t>
            </a:r>
          </a:p>
        </p:txBody>
      </p:sp>
      <p:sp>
        <p:nvSpPr>
          <p:cNvPr id="4" name="Slide Number Placeholder 3"/>
          <p:cNvSpPr>
            <a:spLocks noGrp="1"/>
          </p:cNvSpPr>
          <p:nvPr>
            <p:ph type="sldNum" sz="quarter" idx="5"/>
          </p:nvPr>
        </p:nvSpPr>
        <p:spPr/>
        <p:txBody>
          <a:bodyPr/>
          <a:lstStyle/>
          <a:p>
            <a:pPr defTabSz="924458">
              <a:defRPr/>
            </a:pPr>
            <a:fld id="{460922E5-A29A-4954-B1FE-C03D1FCFAB35}" type="slidenum">
              <a:rPr lang="en-US">
                <a:solidFill>
                  <a:prstClr val="black"/>
                </a:solidFill>
                <a:latin typeface="Calibri" panose="020F0502020204030204"/>
              </a:rPr>
              <a:pPr defTabSz="924458">
                <a:defRPr/>
              </a:pPr>
              <a:t>29</a:t>
            </a:fld>
            <a:endParaRPr lang="en-US">
              <a:solidFill>
                <a:prstClr val="black"/>
              </a:solidFill>
              <a:latin typeface="Calibri" panose="020F0502020204030204"/>
            </a:endParaRPr>
          </a:p>
        </p:txBody>
      </p:sp>
    </p:spTree>
    <p:extLst>
      <p:ext uri="{BB962C8B-B14F-4D97-AF65-F5344CB8AC3E}">
        <p14:creationId xmlns:p14="http://schemas.microsoft.com/office/powerpoint/2010/main" val="28850441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604AA8-03AA-4370-1884-94AE36D4431C}"/>
            </a:ext>
          </a:extLst>
        </p:cNvPr>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83B41BE5-A468-0465-41BE-F714DBC7C72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a:extLst>
              <a:ext uri="{FF2B5EF4-FFF2-40B4-BE49-F238E27FC236}">
                <a16:creationId xmlns:a16="http://schemas.microsoft.com/office/drawing/2014/main" id="{86D38992-4DE0-4F3C-C785-82725193042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4452" name="Slide Number Placeholder 3">
            <a:extLst>
              <a:ext uri="{FF2B5EF4-FFF2-40B4-BE49-F238E27FC236}">
                <a16:creationId xmlns:a16="http://schemas.microsoft.com/office/drawing/2014/main" id="{552EBEAB-C881-B536-121E-BA30A551266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1122" indent="-288893">
              <a:defRPr>
                <a:solidFill>
                  <a:schemeClr val="tx1"/>
                </a:solidFill>
                <a:latin typeface="Arial" panose="020B0604020202020204" pitchFamily="34" charset="0"/>
                <a:cs typeface="Arial" panose="020B0604020202020204" pitchFamily="34" charset="0"/>
              </a:defRPr>
            </a:lvl2pPr>
            <a:lvl3pPr marL="1155573" indent="-231115">
              <a:defRPr>
                <a:solidFill>
                  <a:schemeClr val="tx1"/>
                </a:solidFill>
                <a:latin typeface="Arial" panose="020B0604020202020204" pitchFamily="34" charset="0"/>
                <a:cs typeface="Arial" panose="020B0604020202020204" pitchFamily="34" charset="0"/>
              </a:defRPr>
            </a:lvl3pPr>
            <a:lvl4pPr marL="1617802" indent="-231115">
              <a:defRPr>
                <a:solidFill>
                  <a:schemeClr val="tx1"/>
                </a:solidFill>
                <a:latin typeface="Arial" panose="020B0604020202020204" pitchFamily="34" charset="0"/>
                <a:cs typeface="Arial" panose="020B0604020202020204" pitchFamily="34" charset="0"/>
              </a:defRPr>
            </a:lvl4pPr>
            <a:lvl5pPr marL="2080031" indent="-231115">
              <a:defRPr>
                <a:solidFill>
                  <a:schemeClr val="tx1"/>
                </a:solidFill>
                <a:latin typeface="Arial" panose="020B0604020202020204" pitchFamily="34" charset="0"/>
                <a:cs typeface="Arial" panose="020B0604020202020204" pitchFamily="34" charset="0"/>
              </a:defRPr>
            </a:lvl5pPr>
            <a:lvl6pPr marL="2542261" indent="-23111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04490" indent="-23111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66719" indent="-23111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8948" indent="-23111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24458">
              <a:defRPr/>
            </a:pPr>
            <a:fld id="{83F5B078-9157-46C9-89BB-EC65722925CA}" type="slidenum">
              <a:rPr lang="en-US" altLang="en-US">
                <a:solidFill>
                  <a:prstClr val="black"/>
                </a:solidFill>
                <a:latin typeface="Calibri" panose="020F0502020204030204" pitchFamily="34" charset="0"/>
              </a:rPr>
              <a:pPr defTabSz="924458">
                <a:defRPr/>
              </a:pPr>
              <a:t>30</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3479145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B18111-0A25-4C37-538F-C557DB34ADF2}"/>
            </a:ext>
          </a:extLst>
        </p:cNvPr>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1D9F6087-2361-8443-75D2-44625FE0246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a:extLst>
              <a:ext uri="{FF2B5EF4-FFF2-40B4-BE49-F238E27FC236}">
                <a16:creationId xmlns:a16="http://schemas.microsoft.com/office/drawing/2014/main" id="{6FBD1C24-DA2A-8566-702A-9C6FE41022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4452" name="Slide Number Placeholder 3">
            <a:extLst>
              <a:ext uri="{FF2B5EF4-FFF2-40B4-BE49-F238E27FC236}">
                <a16:creationId xmlns:a16="http://schemas.microsoft.com/office/drawing/2014/main" id="{410EB1C1-82FC-E446-473C-52BBBBCF8B1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1122" indent="-288893">
              <a:defRPr>
                <a:solidFill>
                  <a:schemeClr val="tx1"/>
                </a:solidFill>
                <a:latin typeface="Arial" panose="020B0604020202020204" pitchFamily="34" charset="0"/>
                <a:cs typeface="Arial" panose="020B0604020202020204" pitchFamily="34" charset="0"/>
              </a:defRPr>
            </a:lvl2pPr>
            <a:lvl3pPr marL="1155573" indent="-231115">
              <a:defRPr>
                <a:solidFill>
                  <a:schemeClr val="tx1"/>
                </a:solidFill>
                <a:latin typeface="Arial" panose="020B0604020202020204" pitchFamily="34" charset="0"/>
                <a:cs typeface="Arial" panose="020B0604020202020204" pitchFamily="34" charset="0"/>
              </a:defRPr>
            </a:lvl3pPr>
            <a:lvl4pPr marL="1617802" indent="-231115">
              <a:defRPr>
                <a:solidFill>
                  <a:schemeClr val="tx1"/>
                </a:solidFill>
                <a:latin typeface="Arial" panose="020B0604020202020204" pitchFamily="34" charset="0"/>
                <a:cs typeface="Arial" panose="020B0604020202020204" pitchFamily="34" charset="0"/>
              </a:defRPr>
            </a:lvl4pPr>
            <a:lvl5pPr marL="2080031" indent="-231115">
              <a:defRPr>
                <a:solidFill>
                  <a:schemeClr val="tx1"/>
                </a:solidFill>
                <a:latin typeface="Arial" panose="020B0604020202020204" pitchFamily="34" charset="0"/>
                <a:cs typeface="Arial" panose="020B0604020202020204" pitchFamily="34" charset="0"/>
              </a:defRPr>
            </a:lvl5pPr>
            <a:lvl6pPr marL="2542261" indent="-23111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04490" indent="-23111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66719" indent="-23111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8948" indent="-23111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24458">
              <a:defRPr/>
            </a:pPr>
            <a:fld id="{83F5B078-9157-46C9-89BB-EC65722925CA}" type="slidenum">
              <a:rPr lang="en-US" altLang="en-US">
                <a:solidFill>
                  <a:prstClr val="black"/>
                </a:solidFill>
                <a:latin typeface="Calibri" panose="020F0502020204030204" pitchFamily="34" charset="0"/>
              </a:rPr>
              <a:pPr defTabSz="924458">
                <a:defRPr/>
              </a:pPr>
              <a:t>31</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16900981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3:notes"/>
          <p:cNvSpPr txBox="1">
            <a:spLocks noGrp="1"/>
          </p:cNvSpPr>
          <p:nvPr>
            <p:ph type="body" idx="1"/>
          </p:nvPr>
        </p:nvSpPr>
        <p:spPr>
          <a:xfrm>
            <a:off x="701041" y="4473892"/>
            <a:ext cx="5608320" cy="3660458"/>
          </a:xfrm>
          <a:prstGeom prst="rect">
            <a:avLst/>
          </a:prstGeom>
        </p:spPr>
        <p:txBody>
          <a:bodyPr spcFirstLastPara="1" wrap="square" lIns="92431" tIns="46203" rIns="92431" bIns="46203" anchor="t" anchorCtr="0">
            <a:noAutofit/>
          </a:bodyPr>
          <a:lstStyle/>
          <a:p>
            <a:r>
              <a:rPr lang="en-US"/>
              <a:t>The Standard Response Protocol includes actions necessary for the safe and effective response to any emergency. </a:t>
            </a:r>
            <a:endParaRPr/>
          </a:p>
        </p:txBody>
      </p:sp>
      <p:sp>
        <p:nvSpPr>
          <p:cNvPr id="623" name="Google Shape;623;p3:notes"/>
          <p:cNvSpPr>
            <a:spLocks noGrp="1" noRot="1" noChangeAspect="1"/>
          </p:cNvSpPr>
          <p:nvPr>
            <p:ph type="sldImg" idx="2"/>
          </p:nvPr>
        </p:nvSpPr>
        <p:spPr>
          <a:xfrm>
            <a:off x="717550" y="1162050"/>
            <a:ext cx="5576888"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899025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a:extLst>
            <a:ext uri="{FF2B5EF4-FFF2-40B4-BE49-F238E27FC236}">
              <a16:creationId xmlns:a16="http://schemas.microsoft.com/office/drawing/2014/main" id="{F6D669C3-7D4A-B573-5AE2-4C98E524A094}"/>
            </a:ext>
          </a:extLst>
        </p:cNvPr>
        <p:cNvGrpSpPr/>
        <p:nvPr/>
      </p:nvGrpSpPr>
      <p:grpSpPr>
        <a:xfrm>
          <a:off x="0" y="0"/>
          <a:ext cx="0" cy="0"/>
          <a:chOff x="0" y="0"/>
          <a:chExt cx="0" cy="0"/>
        </a:xfrm>
      </p:grpSpPr>
      <p:sp>
        <p:nvSpPr>
          <p:cNvPr id="622" name="Google Shape;622;p3:notes">
            <a:extLst>
              <a:ext uri="{FF2B5EF4-FFF2-40B4-BE49-F238E27FC236}">
                <a16:creationId xmlns:a16="http://schemas.microsoft.com/office/drawing/2014/main" id="{06752E0D-DCE3-BBB9-82D6-10BB73DF31BE}"/>
              </a:ext>
            </a:extLst>
          </p:cNvPr>
          <p:cNvSpPr txBox="1">
            <a:spLocks noGrp="1"/>
          </p:cNvSpPr>
          <p:nvPr>
            <p:ph type="body" idx="1"/>
          </p:nvPr>
        </p:nvSpPr>
        <p:spPr>
          <a:xfrm>
            <a:off x="701041" y="4473892"/>
            <a:ext cx="5608320" cy="3660458"/>
          </a:xfrm>
          <a:prstGeom prst="rect">
            <a:avLst/>
          </a:prstGeom>
        </p:spPr>
        <p:txBody>
          <a:bodyPr spcFirstLastPara="1" wrap="square" lIns="92431" tIns="46203" rIns="92431" bIns="46203" anchor="t" anchorCtr="0">
            <a:noAutofit/>
          </a:bodyPr>
          <a:lstStyle/>
          <a:p>
            <a:endParaRPr/>
          </a:p>
        </p:txBody>
      </p:sp>
      <p:sp>
        <p:nvSpPr>
          <p:cNvPr id="623" name="Google Shape;623;p3:notes">
            <a:extLst>
              <a:ext uri="{FF2B5EF4-FFF2-40B4-BE49-F238E27FC236}">
                <a16:creationId xmlns:a16="http://schemas.microsoft.com/office/drawing/2014/main" id="{AE2F53C0-0823-79C0-D4E1-CB82E9635AE2}"/>
              </a:ext>
            </a:extLst>
          </p:cNvPr>
          <p:cNvSpPr>
            <a:spLocks noGrp="1" noRot="1" noChangeAspect="1"/>
          </p:cNvSpPr>
          <p:nvPr>
            <p:ph type="sldImg" idx="2"/>
          </p:nvPr>
        </p:nvSpPr>
        <p:spPr>
          <a:xfrm>
            <a:off x="717550" y="1162050"/>
            <a:ext cx="5576888"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74152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3:notes"/>
          <p:cNvSpPr txBox="1">
            <a:spLocks noGrp="1"/>
          </p:cNvSpPr>
          <p:nvPr>
            <p:ph type="body" idx="1"/>
          </p:nvPr>
        </p:nvSpPr>
        <p:spPr>
          <a:xfrm>
            <a:off x="701041" y="4473892"/>
            <a:ext cx="5608320" cy="3660458"/>
          </a:xfrm>
          <a:prstGeom prst="rect">
            <a:avLst/>
          </a:prstGeom>
        </p:spPr>
        <p:txBody>
          <a:bodyPr spcFirstLastPara="1" wrap="square" lIns="92431" tIns="46203" rIns="92431" bIns="46203" anchor="t" anchorCtr="0">
            <a:noAutofit/>
          </a:bodyPr>
          <a:lstStyle/>
          <a:p>
            <a:pPr eaLnBrk="1" hangingPunct="1">
              <a:spcBef>
                <a:spcPct val="0"/>
              </a:spcBef>
            </a:pPr>
            <a:r>
              <a:rPr lang="en-US" altLang="en-US"/>
              <a:t>Each school day, our nation’s schools are entrusted to </a:t>
            </a:r>
            <a:r>
              <a:rPr lang="en-US" altLang="en-US" b="1"/>
              <a:t>provide a safe and healthy learning environment </a:t>
            </a:r>
            <a:r>
              <a:rPr lang="en-US" altLang="en-US"/>
              <a:t>for approximately 55 million elementary and secondary school students in public and nonpublic schools. Families and communities expect schools to </a:t>
            </a:r>
            <a:r>
              <a:rPr lang="en-US" altLang="en-US" b="1"/>
              <a:t>keep their children and youths safe from threats </a:t>
            </a:r>
            <a:r>
              <a:rPr lang="en-US" altLang="en-US"/>
              <a:t>(human-caused emergencies such as crime and violence) </a:t>
            </a:r>
            <a:r>
              <a:rPr lang="en-US" altLang="en-US" b="1"/>
              <a:t>and hazards </a:t>
            </a:r>
            <a:r>
              <a:rPr lang="en-US" altLang="en-US"/>
              <a:t>(natural disasters, disease outbreaks, and accidents).</a:t>
            </a:r>
          </a:p>
          <a:p>
            <a:pPr eaLnBrk="1" hangingPunct="1">
              <a:spcBef>
                <a:spcPct val="0"/>
              </a:spcBef>
            </a:pPr>
            <a:endParaRPr lang="en-US" altLang="en-US"/>
          </a:p>
          <a:p>
            <a:pPr eaLnBrk="1" hangingPunct="1">
              <a:spcBef>
                <a:spcPct val="0"/>
              </a:spcBef>
            </a:pPr>
            <a:r>
              <a:rPr lang="en-US" altLang="en-US"/>
              <a:t>Lessons learned from school emergencies highlight the importance of preparing school officials and first responders to implement school emergency operations plans. By having plans in place to keep students and staff safe, schools play a key role in taking preventative and protective measures to stop an emergency from occurring or reduce the impact of an incident. </a:t>
            </a:r>
          </a:p>
          <a:p>
            <a:pPr eaLnBrk="1" hangingPunct="1">
              <a:spcBef>
                <a:spcPct val="0"/>
              </a:spcBef>
            </a:pPr>
            <a:endParaRPr lang="en-US" altLang="en-US"/>
          </a:p>
          <a:p>
            <a:pPr eaLnBrk="1" hangingPunct="1">
              <a:spcBef>
                <a:spcPct val="0"/>
              </a:spcBef>
            </a:pPr>
            <a:r>
              <a:rPr lang="en-US" altLang="en-US"/>
              <a:t>Schools are not traditional response organizations, but when a school-based emergency occurs, school personnel respond immediately. They provide first aid, notify response partners, and provide instructions before first responders arrive. They also work with their community partners</a:t>
            </a:r>
            <a:r>
              <a:rPr lang="en-US" altLang="en-US" baseline="0"/>
              <a:t> (</a:t>
            </a:r>
            <a:r>
              <a:rPr lang="en-US" altLang="en-US"/>
              <a:t>i.e., governmental organizations) that have a responsibility in the school emergency operations plan to provide a cohesive, coordinated response. Community partners include first responders (law enforcement officers, fire officials, and emergency medical services personnel) as well as public and mental health entities. </a:t>
            </a:r>
          </a:p>
          <a:p>
            <a:endParaRPr/>
          </a:p>
        </p:txBody>
      </p:sp>
      <p:sp>
        <p:nvSpPr>
          <p:cNvPr id="623" name="Google Shape;623;p3:notes"/>
          <p:cNvSpPr>
            <a:spLocks noGrp="1" noRot="1" noChangeAspect="1"/>
          </p:cNvSpPr>
          <p:nvPr>
            <p:ph type="sldImg" idx="2"/>
          </p:nvPr>
        </p:nvSpPr>
        <p:spPr>
          <a:xfrm>
            <a:off x="717550" y="1162050"/>
            <a:ext cx="5576888"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3:notes"/>
          <p:cNvSpPr txBox="1">
            <a:spLocks noGrp="1"/>
          </p:cNvSpPr>
          <p:nvPr>
            <p:ph type="body" idx="1"/>
          </p:nvPr>
        </p:nvSpPr>
        <p:spPr>
          <a:xfrm>
            <a:off x="701041" y="4473892"/>
            <a:ext cx="5608320" cy="3660458"/>
          </a:xfrm>
          <a:prstGeom prst="rect">
            <a:avLst/>
          </a:prstGeom>
        </p:spPr>
        <p:txBody>
          <a:bodyPr spcFirstLastPara="1" wrap="square" lIns="92431" tIns="46203" rIns="92431" bIns="46203" anchor="t" anchorCtr="0">
            <a:noAutofit/>
          </a:bodyPr>
          <a:lstStyle/>
          <a:p>
            <a:endParaRPr/>
          </a:p>
        </p:txBody>
      </p:sp>
      <p:sp>
        <p:nvSpPr>
          <p:cNvPr id="623" name="Google Shape;623;p3:notes"/>
          <p:cNvSpPr>
            <a:spLocks noGrp="1" noRot="1" noChangeAspect="1"/>
          </p:cNvSpPr>
          <p:nvPr>
            <p:ph type="sldImg" idx="2"/>
          </p:nvPr>
        </p:nvSpPr>
        <p:spPr>
          <a:xfrm>
            <a:off x="717550" y="1162050"/>
            <a:ext cx="5576888"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226119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3:notes"/>
          <p:cNvSpPr txBox="1">
            <a:spLocks noGrp="1"/>
          </p:cNvSpPr>
          <p:nvPr>
            <p:ph type="body" idx="1"/>
          </p:nvPr>
        </p:nvSpPr>
        <p:spPr>
          <a:xfrm>
            <a:off x="701041" y="4473892"/>
            <a:ext cx="5608320" cy="3660458"/>
          </a:xfrm>
          <a:prstGeom prst="rect">
            <a:avLst/>
          </a:prstGeom>
        </p:spPr>
        <p:txBody>
          <a:bodyPr spcFirstLastPara="1" wrap="square" lIns="92431" tIns="46203" rIns="92431" bIns="46203" anchor="t" anchorCtr="0">
            <a:noAutofit/>
          </a:bodyPr>
          <a:lstStyle/>
          <a:p>
            <a:endParaRPr/>
          </a:p>
        </p:txBody>
      </p:sp>
      <p:sp>
        <p:nvSpPr>
          <p:cNvPr id="623" name="Google Shape;623;p3:notes"/>
          <p:cNvSpPr>
            <a:spLocks noGrp="1" noRot="1" noChangeAspect="1"/>
          </p:cNvSpPr>
          <p:nvPr>
            <p:ph type="sldImg" idx="2"/>
          </p:nvPr>
        </p:nvSpPr>
        <p:spPr>
          <a:xfrm>
            <a:off x="717550" y="1162050"/>
            <a:ext cx="5576888"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851448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3:notes"/>
          <p:cNvSpPr txBox="1">
            <a:spLocks noGrp="1"/>
          </p:cNvSpPr>
          <p:nvPr>
            <p:ph type="body" idx="1"/>
          </p:nvPr>
        </p:nvSpPr>
        <p:spPr>
          <a:xfrm>
            <a:off x="701041" y="4473892"/>
            <a:ext cx="5608320" cy="3660458"/>
          </a:xfrm>
          <a:prstGeom prst="rect">
            <a:avLst/>
          </a:prstGeom>
        </p:spPr>
        <p:txBody>
          <a:bodyPr spcFirstLastPara="1" wrap="square" lIns="92431" tIns="46203" rIns="92431" bIns="46203" anchor="t" anchorCtr="0">
            <a:noAutofit/>
          </a:bodyPr>
          <a:lstStyle/>
          <a:p>
            <a:endParaRPr/>
          </a:p>
        </p:txBody>
      </p:sp>
      <p:sp>
        <p:nvSpPr>
          <p:cNvPr id="623" name="Google Shape;623;p3:notes"/>
          <p:cNvSpPr>
            <a:spLocks noGrp="1" noRot="1" noChangeAspect="1"/>
          </p:cNvSpPr>
          <p:nvPr>
            <p:ph type="sldImg" idx="2"/>
          </p:nvPr>
        </p:nvSpPr>
        <p:spPr>
          <a:xfrm>
            <a:off x="717550" y="1162050"/>
            <a:ext cx="5576888"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28446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3:notes"/>
          <p:cNvSpPr txBox="1">
            <a:spLocks noGrp="1"/>
          </p:cNvSpPr>
          <p:nvPr>
            <p:ph type="body" idx="1"/>
          </p:nvPr>
        </p:nvSpPr>
        <p:spPr>
          <a:xfrm>
            <a:off x="701041" y="4473892"/>
            <a:ext cx="5608320" cy="3660458"/>
          </a:xfrm>
          <a:prstGeom prst="rect">
            <a:avLst/>
          </a:prstGeom>
        </p:spPr>
        <p:txBody>
          <a:bodyPr spcFirstLastPara="1" wrap="square" lIns="92431" tIns="46203" rIns="92431" bIns="46203" anchor="t" anchorCtr="0">
            <a:noAutofit/>
          </a:bodyPr>
          <a:lstStyle/>
          <a:p>
            <a:endParaRPr lang="en-US" altLang="en-US"/>
          </a:p>
          <a:p>
            <a:endParaRPr/>
          </a:p>
        </p:txBody>
      </p:sp>
      <p:sp>
        <p:nvSpPr>
          <p:cNvPr id="623" name="Google Shape;623;p3:notes"/>
          <p:cNvSpPr>
            <a:spLocks noGrp="1" noRot="1" noChangeAspect="1"/>
          </p:cNvSpPr>
          <p:nvPr>
            <p:ph type="sldImg" idx="2"/>
          </p:nvPr>
        </p:nvSpPr>
        <p:spPr>
          <a:xfrm>
            <a:off x="717550" y="1162050"/>
            <a:ext cx="5576888"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473376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a:extLst>
            <a:ext uri="{FF2B5EF4-FFF2-40B4-BE49-F238E27FC236}">
              <a16:creationId xmlns:a16="http://schemas.microsoft.com/office/drawing/2014/main" id="{679891C2-3613-2937-73F1-E6B69A2A0C45}"/>
            </a:ext>
          </a:extLst>
        </p:cNvPr>
        <p:cNvGrpSpPr/>
        <p:nvPr/>
      </p:nvGrpSpPr>
      <p:grpSpPr>
        <a:xfrm>
          <a:off x="0" y="0"/>
          <a:ext cx="0" cy="0"/>
          <a:chOff x="0" y="0"/>
          <a:chExt cx="0" cy="0"/>
        </a:xfrm>
      </p:grpSpPr>
      <p:sp>
        <p:nvSpPr>
          <p:cNvPr id="622" name="Google Shape;622;p3:notes">
            <a:extLst>
              <a:ext uri="{FF2B5EF4-FFF2-40B4-BE49-F238E27FC236}">
                <a16:creationId xmlns:a16="http://schemas.microsoft.com/office/drawing/2014/main" id="{710C8970-08AA-3C8D-A199-D6C62F8B2D12}"/>
              </a:ext>
            </a:extLst>
          </p:cNvPr>
          <p:cNvSpPr txBox="1">
            <a:spLocks noGrp="1"/>
          </p:cNvSpPr>
          <p:nvPr>
            <p:ph type="body" idx="1"/>
          </p:nvPr>
        </p:nvSpPr>
        <p:spPr>
          <a:xfrm>
            <a:off x="701041" y="4473892"/>
            <a:ext cx="5608320" cy="3660458"/>
          </a:xfrm>
          <a:prstGeom prst="rect">
            <a:avLst/>
          </a:prstGeom>
        </p:spPr>
        <p:txBody>
          <a:bodyPr spcFirstLastPara="1" wrap="square" lIns="92431" tIns="46203" rIns="92431" bIns="46203" anchor="t" anchorCtr="0">
            <a:noAutofit/>
          </a:bodyPr>
          <a:lstStyle/>
          <a:p>
            <a:endParaRPr/>
          </a:p>
        </p:txBody>
      </p:sp>
      <p:sp>
        <p:nvSpPr>
          <p:cNvPr id="623" name="Google Shape;623;p3:notes">
            <a:extLst>
              <a:ext uri="{FF2B5EF4-FFF2-40B4-BE49-F238E27FC236}">
                <a16:creationId xmlns:a16="http://schemas.microsoft.com/office/drawing/2014/main" id="{4E23351D-A606-4557-4FD5-898553CC70E3}"/>
              </a:ext>
            </a:extLst>
          </p:cNvPr>
          <p:cNvSpPr>
            <a:spLocks noGrp="1" noRot="1" noChangeAspect="1"/>
          </p:cNvSpPr>
          <p:nvPr>
            <p:ph type="sldImg" idx="2"/>
          </p:nvPr>
        </p:nvSpPr>
        <p:spPr>
          <a:xfrm>
            <a:off x="717550" y="1162050"/>
            <a:ext cx="5576888"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402657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In loco parenthis- door to door. We do this everyday. Get kids back to their parents. Student records- flood gates. </a:t>
            </a:r>
          </a:p>
        </p:txBody>
      </p:sp>
      <p:sp>
        <p:nvSpPr>
          <p:cNvPr id="1136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1122" indent="-288893">
              <a:defRPr>
                <a:solidFill>
                  <a:schemeClr val="tx1"/>
                </a:solidFill>
                <a:latin typeface="Arial" panose="020B0604020202020204" pitchFamily="34" charset="0"/>
                <a:cs typeface="Arial" panose="020B0604020202020204" pitchFamily="34" charset="0"/>
              </a:defRPr>
            </a:lvl2pPr>
            <a:lvl3pPr marL="1155573" indent="-231115">
              <a:defRPr>
                <a:solidFill>
                  <a:schemeClr val="tx1"/>
                </a:solidFill>
                <a:latin typeface="Arial" panose="020B0604020202020204" pitchFamily="34" charset="0"/>
                <a:cs typeface="Arial" panose="020B0604020202020204" pitchFamily="34" charset="0"/>
              </a:defRPr>
            </a:lvl3pPr>
            <a:lvl4pPr marL="1617802" indent="-231115">
              <a:defRPr>
                <a:solidFill>
                  <a:schemeClr val="tx1"/>
                </a:solidFill>
                <a:latin typeface="Arial" panose="020B0604020202020204" pitchFamily="34" charset="0"/>
                <a:cs typeface="Arial" panose="020B0604020202020204" pitchFamily="34" charset="0"/>
              </a:defRPr>
            </a:lvl4pPr>
            <a:lvl5pPr marL="2080031" indent="-231115">
              <a:defRPr>
                <a:solidFill>
                  <a:schemeClr val="tx1"/>
                </a:solidFill>
                <a:latin typeface="Arial" panose="020B0604020202020204" pitchFamily="34" charset="0"/>
                <a:cs typeface="Arial" panose="020B0604020202020204" pitchFamily="34" charset="0"/>
              </a:defRPr>
            </a:lvl5pPr>
            <a:lvl6pPr marL="2542261" indent="-23111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04490" indent="-23111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66719" indent="-23111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8948" indent="-23111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24458">
              <a:defRPr/>
            </a:pPr>
            <a:fld id="{8EAF018F-5C9B-47C6-B430-4833EE8E48F3}" type="slidenum">
              <a:rPr lang="en-US" altLang="en-US">
                <a:solidFill>
                  <a:prstClr val="black"/>
                </a:solidFill>
                <a:latin typeface="Calibri" panose="020F0502020204030204" pitchFamily="34" charset="0"/>
              </a:rPr>
              <a:pPr defTabSz="924458">
                <a:defRPr/>
              </a:pPr>
              <a:t>39</a:t>
            </a:fld>
            <a:endParaRPr lang="en-US" altLang="en-US">
              <a:solidFill>
                <a:prstClr val="black"/>
              </a:solidFill>
              <a:latin typeface="Calibri" panose="020F050202020403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976AC-AD5D-ADF8-E16D-6A87A522F830}"/>
            </a:ext>
          </a:extLst>
        </p:cNvPr>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C5DDB690-3544-BF65-A459-1FE110E985B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a:extLst>
              <a:ext uri="{FF2B5EF4-FFF2-40B4-BE49-F238E27FC236}">
                <a16:creationId xmlns:a16="http://schemas.microsoft.com/office/drawing/2014/main" id="{C706E6BE-344D-7768-1DF9-B9B9444C7C9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4452" name="Slide Number Placeholder 3">
            <a:extLst>
              <a:ext uri="{FF2B5EF4-FFF2-40B4-BE49-F238E27FC236}">
                <a16:creationId xmlns:a16="http://schemas.microsoft.com/office/drawing/2014/main" id="{090E3DB6-9ECB-AC43-978D-1340169C039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1122" indent="-288893">
              <a:defRPr>
                <a:solidFill>
                  <a:schemeClr val="tx1"/>
                </a:solidFill>
                <a:latin typeface="Arial" panose="020B0604020202020204" pitchFamily="34" charset="0"/>
                <a:cs typeface="Arial" panose="020B0604020202020204" pitchFamily="34" charset="0"/>
              </a:defRPr>
            </a:lvl2pPr>
            <a:lvl3pPr marL="1155573" indent="-231115">
              <a:defRPr>
                <a:solidFill>
                  <a:schemeClr val="tx1"/>
                </a:solidFill>
                <a:latin typeface="Arial" panose="020B0604020202020204" pitchFamily="34" charset="0"/>
                <a:cs typeface="Arial" panose="020B0604020202020204" pitchFamily="34" charset="0"/>
              </a:defRPr>
            </a:lvl3pPr>
            <a:lvl4pPr marL="1617802" indent="-231115">
              <a:defRPr>
                <a:solidFill>
                  <a:schemeClr val="tx1"/>
                </a:solidFill>
                <a:latin typeface="Arial" panose="020B0604020202020204" pitchFamily="34" charset="0"/>
                <a:cs typeface="Arial" panose="020B0604020202020204" pitchFamily="34" charset="0"/>
              </a:defRPr>
            </a:lvl4pPr>
            <a:lvl5pPr marL="2080031" indent="-231115">
              <a:defRPr>
                <a:solidFill>
                  <a:schemeClr val="tx1"/>
                </a:solidFill>
                <a:latin typeface="Arial" panose="020B0604020202020204" pitchFamily="34" charset="0"/>
                <a:cs typeface="Arial" panose="020B0604020202020204" pitchFamily="34" charset="0"/>
              </a:defRPr>
            </a:lvl5pPr>
            <a:lvl6pPr marL="2542261" indent="-23111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04490" indent="-23111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66719" indent="-23111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8948" indent="-23111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24458">
              <a:defRPr/>
            </a:pPr>
            <a:fld id="{83F5B078-9157-46C9-89BB-EC65722925CA}" type="slidenum">
              <a:rPr lang="en-US" altLang="en-US">
                <a:solidFill>
                  <a:prstClr val="black"/>
                </a:solidFill>
                <a:latin typeface="Calibri" panose="020F0502020204030204" pitchFamily="34" charset="0"/>
              </a:rPr>
              <a:pPr defTabSz="924458">
                <a:defRPr/>
              </a:pPr>
              <a:t>43</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36883141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Why do we call the response first? What does a well trained and coordinated response (drill) do for us?</a:t>
            </a:r>
          </a:p>
        </p:txBody>
      </p:sp>
      <p:sp>
        <p:nvSpPr>
          <p:cNvPr id="4" name="Slide Number Placeholder 3"/>
          <p:cNvSpPr>
            <a:spLocks noGrp="1"/>
          </p:cNvSpPr>
          <p:nvPr>
            <p:ph type="sldNum" sz="quarter" idx="10"/>
          </p:nvPr>
        </p:nvSpPr>
        <p:spPr/>
        <p:txBody>
          <a:bodyPr/>
          <a:lstStyle/>
          <a:p>
            <a:fld id="{E2B63952-BBA8-4838-A0CF-80F9272645AB}" type="slidenum">
              <a:rPr lang="en-US" smtClean="0"/>
              <a:t>45</a:t>
            </a:fld>
            <a:endParaRPr lang="en-US"/>
          </a:p>
        </p:txBody>
      </p:sp>
    </p:spTree>
    <p:extLst>
      <p:ext uri="{BB962C8B-B14F-4D97-AF65-F5344CB8AC3E}">
        <p14:creationId xmlns:p14="http://schemas.microsoft.com/office/powerpoint/2010/main" val="16591105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If we were dressing a wound or helping someone who is injured, we would first render first aid and then call 911. This is because some injuries could be made worse if we delay first aid. Same kind of principles apply for school emergency response: respond to the situation and then immediately call for assistance. </a:t>
            </a:r>
          </a:p>
        </p:txBody>
      </p:sp>
      <p:sp>
        <p:nvSpPr>
          <p:cNvPr id="4" name="Slide Number Placeholder 3"/>
          <p:cNvSpPr>
            <a:spLocks noGrp="1"/>
          </p:cNvSpPr>
          <p:nvPr>
            <p:ph type="sldNum" sz="quarter" idx="10"/>
          </p:nvPr>
        </p:nvSpPr>
        <p:spPr/>
        <p:txBody>
          <a:bodyPr/>
          <a:lstStyle/>
          <a:p>
            <a:fld id="{E2B63952-BBA8-4838-A0CF-80F9272645AB}" type="slidenum">
              <a:rPr lang="en-US" smtClean="0"/>
              <a:t>46</a:t>
            </a:fld>
            <a:endParaRPr lang="en-US"/>
          </a:p>
        </p:txBody>
      </p:sp>
    </p:spTree>
    <p:extLst>
      <p:ext uri="{BB962C8B-B14F-4D97-AF65-F5344CB8AC3E}">
        <p14:creationId xmlns:p14="http://schemas.microsoft.com/office/powerpoint/2010/main" val="31129491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Every minute spent waiting to call for help is another minute that could leave someone without lifesaving care or a minute wasted that could have prevented an escalated event. </a:t>
            </a:r>
          </a:p>
        </p:txBody>
      </p:sp>
      <p:sp>
        <p:nvSpPr>
          <p:cNvPr id="4" name="Slide Number Placeholder 3"/>
          <p:cNvSpPr>
            <a:spLocks noGrp="1"/>
          </p:cNvSpPr>
          <p:nvPr>
            <p:ph type="sldNum" sz="quarter" idx="10"/>
          </p:nvPr>
        </p:nvSpPr>
        <p:spPr/>
        <p:txBody>
          <a:bodyPr/>
          <a:lstStyle/>
          <a:p>
            <a:fld id="{E2B63952-BBA8-4838-A0CF-80F9272645AB}" type="slidenum">
              <a:rPr lang="en-US" smtClean="0"/>
              <a:t>47</a:t>
            </a:fld>
            <a:endParaRPr lang="en-US"/>
          </a:p>
        </p:txBody>
      </p:sp>
    </p:spTree>
    <p:extLst>
      <p:ext uri="{BB962C8B-B14F-4D97-AF65-F5344CB8AC3E}">
        <p14:creationId xmlns:p14="http://schemas.microsoft.com/office/powerpoint/2010/main" val="8053123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0922E5-A29A-4954-B1FE-C03D1FCFAB35}" type="slidenum">
              <a:rPr lang="en-US" smtClean="0"/>
              <a:t>5</a:t>
            </a:fld>
            <a:endParaRPr lang="en-US"/>
          </a:p>
        </p:txBody>
      </p:sp>
    </p:spTree>
    <p:extLst>
      <p:ext uri="{BB962C8B-B14F-4D97-AF65-F5344CB8AC3E}">
        <p14:creationId xmlns:p14="http://schemas.microsoft.com/office/powerpoint/2010/main" val="36958826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Another decision point where we must prioritize our actions and communication. Who needs to know first and what do we need to prioritize?</a:t>
            </a:r>
          </a:p>
        </p:txBody>
      </p:sp>
      <p:sp>
        <p:nvSpPr>
          <p:cNvPr id="4" name="Slide Number Placeholder 3"/>
          <p:cNvSpPr>
            <a:spLocks noGrp="1"/>
          </p:cNvSpPr>
          <p:nvPr>
            <p:ph type="sldNum" sz="quarter" idx="10"/>
          </p:nvPr>
        </p:nvSpPr>
        <p:spPr/>
        <p:txBody>
          <a:bodyPr/>
          <a:lstStyle/>
          <a:p>
            <a:fld id="{E2B63952-BBA8-4838-A0CF-80F9272645AB}" type="slidenum">
              <a:rPr lang="en-US" smtClean="0"/>
              <a:t>48</a:t>
            </a:fld>
            <a:endParaRPr lang="en-US"/>
          </a:p>
        </p:txBody>
      </p:sp>
    </p:spTree>
    <p:extLst>
      <p:ext uri="{BB962C8B-B14F-4D97-AF65-F5344CB8AC3E}">
        <p14:creationId xmlns:p14="http://schemas.microsoft.com/office/powerpoint/2010/main" val="11292458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https://www.oregon.gov/ode/schools-and-districts/grants/Documents/Office%20of%20School%20Facilities/SSEM/Training/Communications_Annex_(Example_Template).docx</a:t>
            </a:r>
          </a:p>
          <a:p>
            <a:endParaRPr lang="en-US"/>
          </a:p>
          <a:p>
            <a:r>
              <a:rPr lang="en-US"/>
              <a:t>https://www.oregon.gov/ode/schools-and-districts/grants/Documents/Office%20of%20School%20Facilities/SSEM/Training/Emergency%20Communication%20Plan%20HB3584.pdf</a:t>
            </a:r>
          </a:p>
        </p:txBody>
      </p:sp>
      <p:sp>
        <p:nvSpPr>
          <p:cNvPr id="4" name="Slide Number Placeholder 3"/>
          <p:cNvSpPr>
            <a:spLocks noGrp="1"/>
          </p:cNvSpPr>
          <p:nvPr>
            <p:ph type="sldNum" sz="quarter" idx="5"/>
          </p:nvPr>
        </p:nvSpPr>
        <p:spPr/>
        <p:txBody>
          <a:bodyPr/>
          <a:lstStyle/>
          <a:p>
            <a:fld id="{E2B63952-BBA8-4838-A0CF-80F9272645AB}" type="slidenum">
              <a:rPr lang="en-US" smtClean="0"/>
              <a:t>49</a:t>
            </a:fld>
            <a:endParaRPr lang="en-US"/>
          </a:p>
        </p:txBody>
      </p:sp>
    </p:spTree>
    <p:extLst>
      <p:ext uri="{BB962C8B-B14F-4D97-AF65-F5344CB8AC3E}">
        <p14:creationId xmlns:p14="http://schemas.microsoft.com/office/powerpoint/2010/main" val="37325779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Follow procedures but expect to be thrown curveballs that will necessarily make you consider alternative actions. </a:t>
            </a:r>
          </a:p>
        </p:txBody>
      </p:sp>
      <p:sp>
        <p:nvSpPr>
          <p:cNvPr id="4" name="Slide Number Placeholder 3"/>
          <p:cNvSpPr>
            <a:spLocks noGrp="1"/>
          </p:cNvSpPr>
          <p:nvPr>
            <p:ph type="sldNum" sz="quarter" idx="10"/>
          </p:nvPr>
        </p:nvSpPr>
        <p:spPr/>
        <p:txBody>
          <a:bodyPr/>
          <a:lstStyle/>
          <a:p>
            <a:fld id="{E2B63952-BBA8-4838-A0CF-80F9272645AB}" type="slidenum">
              <a:rPr lang="en-US" smtClean="0"/>
              <a:t>50</a:t>
            </a:fld>
            <a:endParaRPr lang="en-US"/>
          </a:p>
        </p:txBody>
      </p:sp>
    </p:spTree>
    <p:extLst>
      <p:ext uri="{BB962C8B-B14F-4D97-AF65-F5344CB8AC3E}">
        <p14:creationId xmlns:p14="http://schemas.microsoft.com/office/powerpoint/2010/main" val="9379780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Why do we call the response first? What does a well trained and coordinated response (drill) do for us?</a:t>
            </a:r>
          </a:p>
        </p:txBody>
      </p:sp>
      <p:sp>
        <p:nvSpPr>
          <p:cNvPr id="4" name="Slide Number Placeholder 3"/>
          <p:cNvSpPr>
            <a:spLocks noGrp="1"/>
          </p:cNvSpPr>
          <p:nvPr>
            <p:ph type="sldNum" sz="quarter" idx="10"/>
          </p:nvPr>
        </p:nvSpPr>
        <p:spPr/>
        <p:txBody>
          <a:bodyPr/>
          <a:lstStyle/>
          <a:p>
            <a:fld id="{E2B63952-BBA8-4838-A0CF-80F9272645AB}" type="slidenum">
              <a:rPr lang="en-US" smtClean="0"/>
              <a:t>51</a:t>
            </a:fld>
            <a:endParaRPr lang="en-US"/>
          </a:p>
        </p:txBody>
      </p:sp>
    </p:spTree>
    <p:extLst>
      <p:ext uri="{BB962C8B-B14F-4D97-AF65-F5344CB8AC3E}">
        <p14:creationId xmlns:p14="http://schemas.microsoft.com/office/powerpoint/2010/main" val="36376416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altLang="en-US"/>
              <a:t>While these functions should be described separately, it is important to remember that many functions will occur </a:t>
            </a:r>
            <a:r>
              <a:rPr lang="en-US" altLang="en-US" b="1"/>
              <a:t>consecutively</a:t>
            </a:r>
            <a:r>
              <a:rPr lang="en-US" altLang="en-US"/>
              <a:t>. For example, a shelter-in-place during an emergency may be implemented, but if a building is damaged, the school may then initiate an evacuation of that building. </a:t>
            </a:r>
          </a:p>
          <a:p>
            <a:endParaRPr lang="en-US" altLang="en-US"/>
          </a:p>
          <a:p>
            <a:r>
              <a:rPr lang="en-US" altLang="en-US"/>
              <a:t>Often, multiple functions will also be performed </a:t>
            </a:r>
            <a:r>
              <a:rPr lang="en-US" altLang="en-US" b="1"/>
              <a:t>concurrently. </a:t>
            </a:r>
            <a:r>
              <a:rPr lang="en-US" altLang="en-US"/>
              <a:t>For example, during an evacuation, once all individuals are safely out of the building, the accounting for students, staff, and visitors function will begin. The evacuation function, however, will still be in effect as school personnel or first responders work to locate and evacuate any persons that are not accounted. </a:t>
            </a:r>
          </a:p>
          <a:p>
            <a:endParaRPr lang="en-US" altLang="en-US"/>
          </a:p>
          <a:p>
            <a:r>
              <a:rPr lang="en-US" altLang="en-US"/>
              <a:t>While functions build upon one another and overlap, it is not necessary to repeat a course of action in one functional annex if it appears in a second Functional Annex. For example, though an evacuation may lead to reunification, it is not necessary to list a course of action for reunification within the Evacuation Annex. </a:t>
            </a:r>
          </a:p>
          <a:p>
            <a:endParaRPr lang="en-US" altLang="en-US"/>
          </a:p>
          <a:p>
            <a:endParaRPr lang="en-US"/>
          </a:p>
        </p:txBody>
      </p:sp>
      <p:sp>
        <p:nvSpPr>
          <p:cNvPr id="4" name="Slide Number Placeholder 3"/>
          <p:cNvSpPr>
            <a:spLocks noGrp="1"/>
          </p:cNvSpPr>
          <p:nvPr>
            <p:ph type="sldNum" sz="quarter" idx="10"/>
          </p:nvPr>
        </p:nvSpPr>
        <p:spPr/>
        <p:txBody>
          <a:bodyPr/>
          <a:lstStyle/>
          <a:p>
            <a:fld id="{EDB500F8-35F4-2241-B950-C32666226879}" type="slidenum">
              <a:rPr lang="en-US" smtClean="0"/>
              <a:pPr/>
              <a:t>52</a:t>
            </a:fld>
            <a:endParaRPr lang="en-US"/>
          </a:p>
        </p:txBody>
      </p:sp>
    </p:spTree>
    <p:extLst>
      <p:ext uri="{BB962C8B-B14F-4D97-AF65-F5344CB8AC3E}">
        <p14:creationId xmlns:p14="http://schemas.microsoft.com/office/powerpoint/2010/main" val="34352837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Let parents and guardians know as soon as possible what has happened and why. Especially if they were initially notified of a secure or lockdown. Letting them know everyone is safe—and why—will increase the trust between administration and the school community. </a:t>
            </a:r>
          </a:p>
        </p:txBody>
      </p:sp>
      <p:sp>
        <p:nvSpPr>
          <p:cNvPr id="4" name="Slide Number Placeholder 3"/>
          <p:cNvSpPr>
            <a:spLocks noGrp="1"/>
          </p:cNvSpPr>
          <p:nvPr>
            <p:ph type="sldNum" sz="quarter" idx="10"/>
          </p:nvPr>
        </p:nvSpPr>
        <p:spPr/>
        <p:txBody>
          <a:bodyPr/>
          <a:lstStyle/>
          <a:p>
            <a:fld id="{E2B63952-BBA8-4838-A0CF-80F9272645AB}" type="slidenum">
              <a:rPr lang="en-US" smtClean="0"/>
              <a:t>53</a:t>
            </a:fld>
            <a:endParaRPr lang="en-US"/>
          </a:p>
        </p:txBody>
      </p:sp>
    </p:spTree>
    <p:extLst>
      <p:ext uri="{BB962C8B-B14F-4D97-AF65-F5344CB8AC3E}">
        <p14:creationId xmlns:p14="http://schemas.microsoft.com/office/powerpoint/2010/main" val="31866623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nSpc>
                <a:spcPct val="80000"/>
              </a:lnSpc>
              <a:defRPr/>
            </a:pPr>
            <a:r>
              <a:rPr lang="en-US" altLang="en-US" sz="1200"/>
              <a:t>Once a plan is written, it can be reviewed based on the following criteria to determine the extent of its quality. </a:t>
            </a:r>
          </a:p>
          <a:p>
            <a:pPr>
              <a:lnSpc>
                <a:spcPct val="80000"/>
              </a:lnSpc>
              <a:defRPr/>
            </a:pPr>
            <a:endParaRPr lang="en-US" altLang="en-US" sz="1200"/>
          </a:p>
          <a:p>
            <a:pPr>
              <a:lnSpc>
                <a:spcPct val="80000"/>
              </a:lnSpc>
              <a:defRPr/>
            </a:pPr>
            <a:r>
              <a:rPr lang="en-US" altLang="en-US" sz="1200" b="1"/>
              <a:t>Is the plan…adequate? </a:t>
            </a:r>
            <a:r>
              <a:rPr lang="en-US" altLang="en-US" sz="1200"/>
              <a:t>A plan is adequate if it identifies and addresses critical courses of action effectively, it can accomplish the assigned function, and its assumptions are valid and reasonable.</a:t>
            </a:r>
          </a:p>
          <a:p>
            <a:pPr>
              <a:lnSpc>
                <a:spcPct val="80000"/>
              </a:lnSpc>
              <a:buFont typeface="Arial" panose="020B0604020202020204" pitchFamily="34" charset="0"/>
              <a:buNone/>
              <a:defRPr/>
            </a:pPr>
            <a:endParaRPr lang="en-US" altLang="en-US" sz="1200" b="1"/>
          </a:p>
          <a:p>
            <a:pPr>
              <a:lnSpc>
                <a:spcPct val="80000"/>
              </a:lnSpc>
              <a:defRPr/>
            </a:pPr>
            <a:r>
              <a:rPr lang="en-US" altLang="en-US" sz="1200" b="1"/>
              <a:t>Is the plan…feasible? </a:t>
            </a:r>
            <a:r>
              <a:rPr lang="en-US" altLang="en-US" sz="1200"/>
              <a:t>A plan is feasible if the school can accomplish the assigned function and critical tasks by using available resources within the time contemplated by the plan.</a:t>
            </a:r>
          </a:p>
          <a:p>
            <a:pPr>
              <a:lnSpc>
                <a:spcPct val="80000"/>
              </a:lnSpc>
              <a:buFont typeface="Arial" panose="020B0604020202020204" pitchFamily="34" charset="0"/>
              <a:buNone/>
              <a:defRPr/>
            </a:pPr>
            <a:endParaRPr lang="en-US" altLang="en-US" sz="1200" b="1"/>
          </a:p>
          <a:p>
            <a:pPr>
              <a:lnSpc>
                <a:spcPct val="80000"/>
              </a:lnSpc>
              <a:buFont typeface="Arial" panose="020B0604020202020204" pitchFamily="34" charset="0"/>
              <a:buNone/>
              <a:defRPr/>
            </a:pPr>
            <a:r>
              <a:rPr lang="en-US" altLang="en-US" sz="1200" b="1"/>
              <a:t>Is the plan…acceptable? </a:t>
            </a:r>
            <a:r>
              <a:rPr lang="en-US" altLang="en-US" sz="1200"/>
              <a:t>A plan is acceptable if it meets the requirements driven by a threat or hazard, meets cost and time limitations, and is consistent with the law.</a:t>
            </a:r>
          </a:p>
          <a:p>
            <a:pPr>
              <a:lnSpc>
                <a:spcPct val="80000"/>
              </a:lnSpc>
              <a:buFont typeface="Arial" panose="020B0604020202020204" pitchFamily="34" charset="0"/>
              <a:buNone/>
              <a:defRPr/>
            </a:pPr>
            <a:endParaRPr lang="en-US" altLang="en-US" sz="1200"/>
          </a:p>
          <a:p>
            <a:pPr>
              <a:lnSpc>
                <a:spcPct val="80000"/>
              </a:lnSpc>
              <a:buFont typeface="Arial" panose="020B0604020202020204" pitchFamily="34" charset="0"/>
              <a:buNone/>
              <a:defRPr/>
            </a:pPr>
            <a:r>
              <a:rPr lang="en-US" altLang="en-US" sz="1200" b="1"/>
              <a:t>Is the plan…complete? </a:t>
            </a:r>
            <a:r>
              <a:rPr lang="en-US" altLang="en-US" sz="1200"/>
              <a:t>A plan is complete if it:</a:t>
            </a:r>
          </a:p>
          <a:p>
            <a:pPr marL="230285" indent="-172714">
              <a:lnSpc>
                <a:spcPct val="80000"/>
              </a:lnSpc>
              <a:buFont typeface="Arial" panose="020B0604020202020204" pitchFamily="34" charset="0"/>
              <a:buChar char="•"/>
              <a:defRPr/>
            </a:pPr>
            <a:r>
              <a:rPr lang="en-US" altLang="en-US" sz="1200"/>
              <a:t>Incorporates all courses of action to be accomplished for all selected threats and hazards and identified functions. </a:t>
            </a:r>
          </a:p>
          <a:p>
            <a:pPr marL="230285" indent="-172714">
              <a:lnSpc>
                <a:spcPct val="80000"/>
              </a:lnSpc>
              <a:buFont typeface="Arial" panose="020B0604020202020204" pitchFamily="34" charset="0"/>
              <a:buChar char="•"/>
              <a:defRPr/>
            </a:pPr>
            <a:r>
              <a:rPr lang="en-US" altLang="en-US" sz="1200"/>
              <a:t>Integrates the needs of the whole school community. </a:t>
            </a:r>
          </a:p>
          <a:p>
            <a:pPr marL="230285" indent="-172714">
              <a:lnSpc>
                <a:spcPct val="80000"/>
              </a:lnSpc>
              <a:buFont typeface="Arial" panose="020B0604020202020204" pitchFamily="34" charset="0"/>
              <a:buChar char="•"/>
              <a:defRPr/>
            </a:pPr>
            <a:r>
              <a:rPr lang="en-US" altLang="en-US" sz="1200"/>
              <a:t>Provides a complete picture of what should happen, when, and at whose direction. </a:t>
            </a:r>
          </a:p>
          <a:p>
            <a:pPr marL="230285" indent="-172714">
              <a:lnSpc>
                <a:spcPct val="80000"/>
              </a:lnSpc>
              <a:buFont typeface="Arial" panose="020B0604020202020204" pitchFamily="34" charset="0"/>
              <a:buChar char="•"/>
              <a:defRPr/>
            </a:pPr>
            <a:r>
              <a:rPr lang="en-US" altLang="en-US" sz="1200"/>
              <a:t>Estimates time for achieving objectives, with safety remaining as the utmost priority. </a:t>
            </a:r>
          </a:p>
          <a:p>
            <a:pPr marL="230285" indent="-172714">
              <a:lnSpc>
                <a:spcPct val="80000"/>
              </a:lnSpc>
              <a:buFont typeface="Arial" panose="020B0604020202020204" pitchFamily="34" charset="0"/>
              <a:buChar char="•"/>
              <a:defRPr/>
            </a:pPr>
            <a:r>
              <a:rPr lang="en-US" altLang="en-US" sz="1200"/>
              <a:t>Identifies success criteria and a desired end state.</a:t>
            </a:r>
          </a:p>
          <a:p>
            <a:pPr marL="230285" indent="-172714">
              <a:lnSpc>
                <a:spcPct val="80000"/>
              </a:lnSpc>
              <a:buFont typeface="Arial" panose="020B0604020202020204" pitchFamily="34" charset="0"/>
              <a:buChar char="•"/>
              <a:defRPr/>
            </a:pPr>
            <a:r>
              <a:rPr lang="en-US" altLang="en-US" sz="1200"/>
              <a:t>Conforms with the planning principles outlined in this guide. </a:t>
            </a:r>
          </a:p>
          <a:p>
            <a:pPr>
              <a:lnSpc>
                <a:spcPct val="80000"/>
              </a:lnSpc>
              <a:defRPr/>
            </a:pPr>
            <a:endParaRPr lang="en-US" altLang="en-US" sz="1200"/>
          </a:p>
          <a:p>
            <a:pPr>
              <a:lnSpc>
                <a:spcPct val="80000"/>
              </a:lnSpc>
              <a:defRPr/>
            </a:pPr>
            <a:r>
              <a:rPr lang="en-US" altLang="en-US" sz="1200" b="1"/>
              <a:t>Does the plan…comply? </a:t>
            </a:r>
            <a:r>
              <a:rPr lang="en-US" altLang="en-US" sz="1200"/>
              <a:t>A plan must comply with applicable state and local requirements because these provide a baseline that facilitates both planning and execution.</a:t>
            </a:r>
          </a:p>
          <a:p>
            <a:endParaRPr lang="en-US"/>
          </a:p>
        </p:txBody>
      </p:sp>
      <p:sp>
        <p:nvSpPr>
          <p:cNvPr id="4" name="Slide Number Placeholder 3"/>
          <p:cNvSpPr>
            <a:spLocks noGrp="1"/>
          </p:cNvSpPr>
          <p:nvPr>
            <p:ph type="sldNum" sz="quarter" idx="10"/>
          </p:nvPr>
        </p:nvSpPr>
        <p:spPr/>
        <p:txBody>
          <a:bodyPr/>
          <a:lstStyle/>
          <a:p>
            <a:fld id="{E2B63952-BBA8-4838-A0CF-80F9272645AB}" type="slidenum">
              <a:rPr lang="en-US" smtClean="0"/>
              <a:t>54</a:t>
            </a:fld>
            <a:endParaRPr lang="en-US"/>
          </a:p>
        </p:txBody>
      </p:sp>
    </p:spTree>
    <p:extLst>
      <p:ext uri="{BB962C8B-B14F-4D97-AF65-F5344CB8AC3E}">
        <p14:creationId xmlns:p14="http://schemas.microsoft.com/office/powerpoint/2010/main" val="9299184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Having a simple checklist like this in the front office can help guide a new or anxious staff member through a response. </a:t>
            </a:r>
          </a:p>
        </p:txBody>
      </p:sp>
      <p:sp>
        <p:nvSpPr>
          <p:cNvPr id="4" name="Slide Number Placeholder 3"/>
          <p:cNvSpPr>
            <a:spLocks noGrp="1"/>
          </p:cNvSpPr>
          <p:nvPr>
            <p:ph type="sldNum" sz="quarter" idx="5"/>
          </p:nvPr>
        </p:nvSpPr>
        <p:spPr/>
        <p:txBody>
          <a:bodyPr/>
          <a:lstStyle/>
          <a:p>
            <a:fld id="{E2B63952-BBA8-4838-A0CF-80F9272645AB}" type="slidenum">
              <a:rPr lang="en-US" smtClean="0"/>
              <a:t>56</a:t>
            </a:fld>
            <a:endParaRPr lang="en-US"/>
          </a:p>
        </p:txBody>
      </p:sp>
    </p:spTree>
    <p:extLst>
      <p:ext uri="{BB962C8B-B14F-4D97-AF65-F5344CB8AC3E}">
        <p14:creationId xmlns:p14="http://schemas.microsoft.com/office/powerpoint/2010/main" val="28419567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Scenario based exercises. </a:t>
            </a:r>
          </a:p>
        </p:txBody>
      </p:sp>
      <p:sp>
        <p:nvSpPr>
          <p:cNvPr id="1218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1122" indent="-288893">
              <a:defRPr>
                <a:solidFill>
                  <a:schemeClr val="tx1"/>
                </a:solidFill>
                <a:latin typeface="Arial" panose="020B0604020202020204" pitchFamily="34" charset="0"/>
                <a:cs typeface="Arial" panose="020B0604020202020204" pitchFamily="34" charset="0"/>
              </a:defRPr>
            </a:lvl2pPr>
            <a:lvl3pPr marL="1155573" indent="-231115">
              <a:defRPr>
                <a:solidFill>
                  <a:schemeClr val="tx1"/>
                </a:solidFill>
                <a:latin typeface="Arial" panose="020B0604020202020204" pitchFamily="34" charset="0"/>
                <a:cs typeface="Arial" panose="020B0604020202020204" pitchFamily="34" charset="0"/>
              </a:defRPr>
            </a:lvl3pPr>
            <a:lvl4pPr marL="1617802" indent="-231115">
              <a:defRPr>
                <a:solidFill>
                  <a:schemeClr val="tx1"/>
                </a:solidFill>
                <a:latin typeface="Arial" panose="020B0604020202020204" pitchFamily="34" charset="0"/>
                <a:cs typeface="Arial" panose="020B0604020202020204" pitchFamily="34" charset="0"/>
              </a:defRPr>
            </a:lvl4pPr>
            <a:lvl5pPr marL="2080031" indent="-231115">
              <a:defRPr>
                <a:solidFill>
                  <a:schemeClr val="tx1"/>
                </a:solidFill>
                <a:latin typeface="Arial" panose="020B0604020202020204" pitchFamily="34" charset="0"/>
                <a:cs typeface="Arial" panose="020B0604020202020204" pitchFamily="34" charset="0"/>
              </a:defRPr>
            </a:lvl5pPr>
            <a:lvl6pPr marL="2542261" indent="-23111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04490" indent="-23111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66719" indent="-23111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8948" indent="-23111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24458">
              <a:defRPr/>
            </a:pPr>
            <a:fld id="{C4E94E35-A19D-47C5-8CD0-99902A3285CF}" type="slidenum">
              <a:rPr lang="en-US" altLang="en-US">
                <a:solidFill>
                  <a:prstClr val="black"/>
                </a:solidFill>
                <a:latin typeface="Calibri" panose="020F0502020204030204" pitchFamily="34" charset="0"/>
              </a:rPr>
              <a:pPr defTabSz="924458">
                <a:defRPr/>
              </a:pPr>
              <a:t>57</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26358610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a:extLst>
            <a:ext uri="{FF2B5EF4-FFF2-40B4-BE49-F238E27FC236}">
              <a16:creationId xmlns:a16="http://schemas.microsoft.com/office/drawing/2014/main" id="{607F08E8-6459-407D-F1C0-688A039ED5EE}"/>
            </a:ext>
          </a:extLst>
        </p:cNvPr>
        <p:cNvGrpSpPr/>
        <p:nvPr/>
      </p:nvGrpSpPr>
      <p:grpSpPr>
        <a:xfrm>
          <a:off x="0" y="0"/>
          <a:ext cx="0" cy="0"/>
          <a:chOff x="0" y="0"/>
          <a:chExt cx="0" cy="0"/>
        </a:xfrm>
      </p:grpSpPr>
      <p:sp>
        <p:nvSpPr>
          <p:cNvPr id="622" name="Google Shape;622;p3:notes">
            <a:extLst>
              <a:ext uri="{FF2B5EF4-FFF2-40B4-BE49-F238E27FC236}">
                <a16:creationId xmlns:a16="http://schemas.microsoft.com/office/drawing/2014/main" id="{DC1119A8-F99A-0D46-DAEA-385D408FA047}"/>
              </a:ext>
            </a:extLst>
          </p:cNvPr>
          <p:cNvSpPr txBox="1">
            <a:spLocks noGrp="1"/>
          </p:cNvSpPr>
          <p:nvPr>
            <p:ph type="body" idx="1"/>
          </p:nvPr>
        </p:nvSpPr>
        <p:spPr>
          <a:xfrm>
            <a:off x="701041" y="4473892"/>
            <a:ext cx="5608320" cy="3660458"/>
          </a:xfrm>
          <a:prstGeom prst="rect">
            <a:avLst/>
          </a:prstGeom>
        </p:spPr>
        <p:txBody>
          <a:bodyPr spcFirstLastPara="1" wrap="square" lIns="92431" tIns="46203" rIns="92431" bIns="46203" anchor="t" anchorCtr="0">
            <a:noAutofit/>
          </a:bodyPr>
          <a:lstStyle/>
          <a:p>
            <a:r>
              <a:rPr lang="en-US" b="1">
                <a:ea typeface="Calibri"/>
                <a:cs typeface="Calibri"/>
              </a:rPr>
              <a:t>Drop link in chat to sign up for monthly newsletter</a:t>
            </a:r>
          </a:p>
          <a:p>
            <a:endParaRPr lang="en-US">
              <a:ea typeface="Calibri"/>
              <a:cs typeface="Calibri"/>
            </a:endParaRPr>
          </a:p>
          <a:p>
            <a:endParaRPr lang="en-US">
              <a:ea typeface="Calibri"/>
              <a:cs typeface="Calibri"/>
            </a:endParaRPr>
          </a:p>
        </p:txBody>
      </p:sp>
      <p:sp>
        <p:nvSpPr>
          <p:cNvPr id="623" name="Google Shape;623;p3:notes">
            <a:extLst>
              <a:ext uri="{FF2B5EF4-FFF2-40B4-BE49-F238E27FC236}">
                <a16:creationId xmlns:a16="http://schemas.microsoft.com/office/drawing/2014/main" id="{229436A5-3A39-CD1B-0FD9-6B4280E8B5C9}"/>
              </a:ext>
            </a:extLst>
          </p:cNvPr>
          <p:cNvSpPr>
            <a:spLocks noGrp="1" noRot="1" noChangeAspect="1"/>
          </p:cNvSpPr>
          <p:nvPr>
            <p:ph type="sldImg" idx="2"/>
          </p:nvPr>
        </p:nvSpPr>
        <p:spPr>
          <a:xfrm>
            <a:off x="717550" y="1162050"/>
            <a:ext cx="5576888"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4288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0922E5-A29A-4954-B1FE-C03D1FCFAB35}" type="slidenum">
              <a:rPr lang="en-US" smtClean="0"/>
              <a:t>6</a:t>
            </a:fld>
            <a:endParaRPr lang="en-US"/>
          </a:p>
        </p:txBody>
      </p:sp>
    </p:spTree>
    <p:extLst>
      <p:ext uri="{BB962C8B-B14F-4D97-AF65-F5344CB8AC3E}">
        <p14:creationId xmlns:p14="http://schemas.microsoft.com/office/powerpoint/2010/main" val="409261572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Regions established to align with OEM’s mitigation and recovery coordinators—with minor changes. Coordinators live in and work in the regions they are assigned so they have some familiarity with regional threats and hazards and culture. </a:t>
            </a:r>
          </a:p>
          <a:p>
            <a:endParaRPr lang="en-US">
              <a:ea typeface="Calibri"/>
              <a:cs typeface="Calibri"/>
            </a:endParaRPr>
          </a:p>
          <a:p>
            <a:r>
              <a:rPr lang="en-US" b="1">
                <a:ea typeface="Calibri"/>
                <a:cs typeface="Calibri"/>
              </a:rPr>
              <a:t>Drop link in chat for contact page</a:t>
            </a:r>
          </a:p>
        </p:txBody>
      </p:sp>
      <p:sp>
        <p:nvSpPr>
          <p:cNvPr id="4" name="Slide Number Placeholder 3"/>
          <p:cNvSpPr>
            <a:spLocks noGrp="1"/>
          </p:cNvSpPr>
          <p:nvPr>
            <p:ph type="sldNum" sz="quarter" idx="5"/>
          </p:nvPr>
        </p:nvSpPr>
        <p:spPr/>
        <p:txBody>
          <a:bodyPr/>
          <a:lstStyle/>
          <a:p>
            <a:pPr defTabSz="924458">
              <a:defRPr/>
            </a:pPr>
            <a:fld id="{460922E5-A29A-4954-B1FE-C03D1FCFAB35}" type="slidenum">
              <a:rPr lang="en-US">
                <a:solidFill>
                  <a:prstClr val="black"/>
                </a:solidFill>
                <a:latin typeface="Calibri" panose="020F0502020204030204"/>
              </a:rPr>
              <a:pPr defTabSz="924458">
                <a:defRPr/>
              </a:pPr>
              <a:t>60</a:t>
            </a:fld>
            <a:endParaRPr lang="en-US">
              <a:solidFill>
                <a:prstClr val="black"/>
              </a:solidFill>
              <a:latin typeface="Calibri" panose="020F0502020204030204"/>
            </a:endParaRPr>
          </a:p>
        </p:txBody>
      </p:sp>
    </p:spTree>
    <p:extLst>
      <p:ext uri="{BB962C8B-B14F-4D97-AF65-F5344CB8AC3E}">
        <p14:creationId xmlns:p14="http://schemas.microsoft.com/office/powerpoint/2010/main" val="2183873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0922E5-A29A-4954-B1FE-C03D1FCFAB35}" type="slidenum">
              <a:rPr lang="en-US" smtClean="0"/>
              <a:t>7</a:t>
            </a:fld>
            <a:endParaRPr lang="en-US"/>
          </a:p>
        </p:txBody>
      </p:sp>
    </p:spTree>
    <p:extLst>
      <p:ext uri="{BB962C8B-B14F-4D97-AF65-F5344CB8AC3E}">
        <p14:creationId xmlns:p14="http://schemas.microsoft.com/office/powerpoint/2010/main" val="8957442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C2D3F-53E2-3D47-629B-AD19E46756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E94C83-A622-D6E5-7483-676B3A85BF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433D50-32CB-8DFB-7B82-BD63D30372A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BD9DFB0-8542-14F5-682B-159F61BCBE50}"/>
              </a:ext>
            </a:extLst>
          </p:cNvPr>
          <p:cNvSpPr>
            <a:spLocks noGrp="1"/>
          </p:cNvSpPr>
          <p:nvPr>
            <p:ph type="sldNum" sz="quarter" idx="10"/>
          </p:nvPr>
        </p:nvSpPr>
        <p:spPr/>
        <p:txBody>
          <a:bodyPr/>
          <a:lstStyle/>
          <a:p>
            <a:fld id="{460922E5-A29A-4954-B1FE-C03D1FCFAB35}" type="slidenum">
              <a:rPr lang="en-US" smtClean="0"/>
              <a:t>8</a:t>
            </a:fld>
            <a:endParaRPr lang="en-US"/>
          </a:p>
        </p:txBody>
      </p:sp>
    </p:spTree>
    <p:extLst>
      <p:ext uri="{BB962C8B-B14F-4D97-AF65-F5344CB8AC3E}">
        <p14:creationId xmlns:p14="http://schemas.microsoft.com/office/powerpoint/2010/main" val="12666801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ea typeface="Calibri"/>
              <a:cs typeface="Calibri"/>
            </a:endParaRPr>
          </a:p>
        </p:txBody>
      </p:sp>
      <p:sp>
        <p:nvSpPr>
          <p:cNvPr id="4" name="Slide Number Placeholder 3"/>
          <p:cNvSpPr>
            <a:spLocks noGrp="1"/>
          </p:cNvSpPr>
          <p:nvPr>
            <p:ph type="sldNum" sz="quarter" idx="5"/>
          </p:nvPr>
        </p:nvSpPr>
        <p:spPr/>
        <p:txBody>
          <a:bodyPr/>
          <a:lstStyle/>
          <a:p>
            <a:fld id="{460922E5-A29A-4954-B1FE-C03D1FCFAB35}" type="slidenum">
              <a:rPr lang="en-US" smtClean="0"/>
              <a:t>9</a:t>
            </a:fld>
            <a:endParaRPr lang="en-US"/>
          </a:p>
        </p:txBody>
      </p:sp>
    </p:spTree>
    <p:extLst>
      <p:ext uri="{BB962C8B-B14F-4D97-AF65-F5344CB8AC3E}">
        <p14:creationId xmlns:p14="http://schemas.microsoft.com/office/powerpoint/2010/main" val="18918689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Components that the SSEM program coordinators will look for</a:t>
            </a:r>
            <a:r>
              <a:rPr lang="en-US" u="sng"/>
              <a:t> when engaging</a:t>
            </a:r>
            <a:r>
              <a:rPr lang="en-US" u="sng" baseline="0"/>
              <a:t> </a:t>
            </a:r>
            <a:r>
              <a:rPr lang="en-US" baseline="0"/>
              <a:t>districts in Oregon. Guidance documents align with these assessed areas and explain the expectations of each. </a:t>
            </a:r>
          </a:p>
          <a:p>
            <a:endParaRPr lang="en-US">
              <a:ea typeface="Calibri"/>
              <a:cs typeface="Calibri"/>
            </a:endParaRPr>
          </a:p>
          <a:p>
            <a:r>
              <a:rPr lang="en-US" b="1">
                <a:ea typeface="Calibri"/>
                <a:cs typeface="Calibri"/>
              </a:rPr>
              <a:t>Community Collab-</a:t>
            </a:r>
            <a:r>
              <a:rPr lang="en-US">
                <a:ea typeface="Calibri"/>
                <a:cs typeface="Calibri"/>
              </a:rPr>
              <a:t> Do they have MOU/MOA's in place? Do they know who there EM partners are in the community? Does the Fire Dept. Come to drills and give feedback?</a:t>
            </a:r>
          </a:p>
          <a:p>
            <a:r>
              <a:rPr lang="en-US" b="1">
                <a:ea typeface="Calibri"/>
                <a:cs typeface="Calibri"/>
              </a:rPr>
              <a:t>Access &amp; Func. Needs</a:t>
            </a:r>
            <a:r>
              <a:rPr lang="en-US">
                <a:ea typeface="Calibri"/>
                <a:cs typeface="Calibri"/>
              </a:rPr>
              <a:t>- Are the special ed. Classrooms on the 2nd floor with only elevator access to exit? Do they have paper copies(or access to) medical records for students during a power outage? Do they have flashing lights on their alarms to include students who are deaf?</a:t>
            </a:r>
          </a:p>
          <a:p>
            <a:r>
              <a:rPr lang="en-US" b="1">
                <a:ea typeface="Calibri"/>
                <a:cs typeface="Calibri"/>
              </a:rPr>
              <a:t>ICS </a:t>
            </a:r>
            <a:r>
              <a:rPr lang="en-US">
                <a:ea typeface="Calibri"/>
                <a:cs typeface="Calibri"/>
              </a:rPr>
              <a:t>– Do they use an ICS Structure during an emergency? Do they know what it is? Is there span of control, really in control?</a:t>
            </a:r>
          </a:p>
          <a:p>
            <a:r>
              <a:rPr lang="en-US" b="1">
                <a:ea typeface="Calibri"/>
                <a:cs typeface="Calibri"/>
              </a:rPr>
              <a:t>Threat &amp; Hazard Assessments </a:t>
            </a:r>
            <a:r>
              <a:rPr lang="en-US">
                <a:ea typeface="Calibri"/>
                <a:cs typeface="Calibri"/>
              </a:rPr>
              <a:t>– Site safety assessments: Are there staff members trained in CPR/AED? Are all of there fire alarms still working? How do schools signal people on the outside, NOT to come in? Does the front office have a line of site to the parking lot?</a:t>
            </a:r>
          </a:p>
          <a:p>
            <a:r>
              <a:rPr lang="en-US" b="1">
                <a:ea typeface="Calibri"/>
                <a:cs typeface="Calibri"/>
              </a:rPr>
              <a:t>Functional Annexes – </a:t>
            </a:r>
            <a:r>
              <a:rPr lang="en-US">
                <a:ea typeface="Calibri"/>
                <a:cs typeface="Calibri"/>
              </a:rPr>
              <a:t>Do they use the Standard Response Protocol? If not, do they understand the benefits of using it? What areas may they be forgetting to think about?</a:t>
            </a:r>
          </a:p>
          <a:p>
            <a:r>
              <a:rPr lang="en-US" b="1">
                <a:ea typeface="Calibri"/>
                <a:cs typeface="Calibri"/>
              </a:rPr>
              <a:t>Threat &amp; Hazard Specific – </a:t>
            </a:r>
            <a:r>
              <a:rPr lang="en-US">
                <a:ea typeface="Calibri"/>
                <a:cs typeface="Calibri"/>
              </a:rPr>
              <a:t>Are all regional specific threat/hazards being taken into account? Do they drill/train on them?</a:t>
            </a:r>
          </a:p>
        </p:txBody>
      </p:sp>
      <p:sp>
        <p:nvSpPr>
          <p:cNvPr id="4" name="Slide Number Placeholder 3"/>
          <p:cNvSpPr>
            <a:spLocks noGrp="1"/>
          </p:cNvSpPr>
          <p:nvPr>
            <p:ph type="sldNum" sz="quarter" idx="10"/>
          </p:nvPr>
        </p:nvSpPr>
        <p:spPr/>
        <p:txBody>
          <a:bodyPr/>
          <a:lstStyle/>
          <a:p>
            <a:pPr defTabSz="924458">
              <a:defRPr/>
            </a:pPr>
            <a:fld id="{460922E5-A29A-4954-B1FE-C03D1FCFAB35}" type="slidenum">
              <a:rPr lang="en-US">
                <a:solidFill>
                  <a:prstClr val="black"/>
                </a:solidFill>
                <a:latin typeface="Calibri" panose="020F0502020204030204"/>
              </a:rPr>
              <a:pPr defTabSz="924458">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21157669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3" name="Rectangle 12"/>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Rectangle 10"/>
          <p:cNvSpPr/>
          <p:nvPr/>
        </p:nvSpPr>
        <p:spPr>
          <a:xfrm>
            <a:off x="206188" y="5948082"/>
            <a:ext cx="11775141" cy="6992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472133"/>
            <a:ext cx="1286259" cy="24384"/>
          </a:xfrm>
          <a:prstGeom prst="rect">
            <a:avLst/>
          </a:prstGeom>
        </p:spPr>
      </p:pic>
      <p:sp>
        <p:nvSpPr>
          <p:cNvPr id="2" name="Title 1"/>
          <p:cNvSpPr>
            <a:spLocks noGrp="1"/>
          </p:cNvSpPr>
          <p:nvPr>
            <p:ph type="ctrTitle"/>
          </p:nvPr>
        </p:nvSpPr>
        <p:spPr>
          <a:xfrm>
            <a:off x="1524000" y="2486701"/>
            <a:ext cx="9144000" cy="1023261"/>
          </a:xfrm>
        </p:spPr>
        <p:txBody>
          <a:bodyPr anchor="b">
            <a:normAutofit/>
          </a:bodyPr>
          <a:lstStyle>
            <a:lvl1pPr algn="ct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829B781-A755-4819-BC29-540BFF075356}" type="datetime1">
              <a:rPr lang="en-US" smtClean="0"/>
              <a:t>7/21/2025</a:t>
            </a:fld>
            <a:endParaRPr lang="en-US"/>
          </a:p>
        </p:txBody>
      </p:sp>
      <p:sp>
        <p:nvSpPr>
          <p:cNvPr id="5" name="Footer Placeholder 4"/>
          <p:cNvSpPr>
            <a:spLocks noGrp="1"/>
          </p:cNvSpPr>
          <p:nvPr>
            <p:ph type="ftr" sz="quarter" idx="11"/>
          </p:nvPr>
        </p:nvSpPr>
        <p:spPr/>
        <p:txBody>
          <a:bodyPr/>
          <a:lstStyle/>
          <a:p>
            <a:r>
              <a:rPr lang="en-US"/>
              <a:t>Oregon Department of Education</a:t>
            </a:r>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a:p>
        </p:txBody>
      </p:sp>
      <p:pic>
        <p:nvPicPr>
          <p:cNvPr id="12" name="Picture 11" descr="Oregon Department of Education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41571695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Large Type">
    <p:bg>
      <p:bgPr>
        <a:solidFill>
          <a:schemeClr val="accent1"/>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1"/>
                </a:solidFill>
              </a:defRPr>
            </a:lvl1pPr>
          </a:lstStyle>
          <a:p>
            <a:r>
              <a:rPr lang="en-US"/>
              <a:t>Text here</a:t>
            </a:r>
          </a:p>
        </p:txBody>
      </p:sp>
      <p:sp>
        <p:nvSpPr>
          <p:cNvPr id="4" name="Date Placeholder 3"/>
          <p:cNvSpPr>
            <a:spLocks noGrp="1"/>
          </p:cNvSpPr>
          <p:nvPr>
            <p:ph type="dt" sz="half" idx="10"/>
          </p:nvPr>
        </p:nvSpPr>
        <p:spPr/>
        <p:txBody>
          <a:bodyPr/>
          <a:lstStyle/>
          <a:p>
            <a:fld id="{7829B781-A755-4819-BC29-540BFF075356}" type="datetime1">
              <a:rPr lang="en-US" smtClean="0"/>
              <a:t>7/21/2025</a:t>
            </a:fld>
            <a:endParaRPr lang="en-US"/>
          </a:p>
        </p:txBody>
      </p:sp>
      <p:sp>
        <p:nvSpPr>
          <p:cNvPr id="5" name="Footer Placeholder 4"/>
          <p:cNvSpPr>
            <a:spLocks noGrp="1"/>
          </p:cNvSpPr>
          <p:nvPr>
            <p:ph type="ftr" sz="quarter" idx="11"/>
          </p:nvPr>
        </p:nvSpPr>
        <p:spPr/>
        <p:txBody>
          <a:bodyPr/>
          <a:lstStyle/>
          <a:p>
            <a:r>
              <a:rPr lang="en-US"/>
              <a:t>Oregon Department of Education</a:t>
            </a:r>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a:p>
        </p:txBody>
      </p:sp>
      <p:sp>
        <p:nvSpPr>
          <p:cNvPr id="9" name="Subtitle 2"/>
          <p:cNvSpPr>
            <a:spLocks noGrp="1"/>
          </p:cNvSpPr>
          <p:nvPr>
            <p:ph type="subTitle" idx="1"/>
          </p:nvPr>
        </p:nvSpPr>
        <p:spPr>
          <a:xfrm>
            <a:off x="1524000" y="4003184"/>
            <a:ext cx="9144000" cy="880607"/>
          </a:xfrm>
        </p:spPr>
        <p:txBody>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200942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Follow Us">
    <p:bg>
      <p:bgPr>
        <a:solidFill>
          <a:schemeClr val="accent1"/>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1"/>
                </a:solidFill>
              </a:defRPr>
            </a:lvl1pPr>
          </a:lstStyle>
          <a:p>
            <a:r>
              <a:rPr lang="en-US"/>
              <a:t>Text here</a:t>
            </a:r>
          </a:p>
        </p:txBody>
      </p:sp>
      <p:sp>
        <p:nvSpPr>
          <p:cNvPr id="4" name="Date Placeholder 3"/>
          <p:cNvSpPr>
            <a:spLocks noGrp="1"/>
          </p:cNvSpPr>
          <p:nvPr>
            <p:ph type="dt" sz="half" idx="10"/>
          </p:nvPr>
        </p:nvSpPr>
        <p:spPr/>
        <p:txBody>
          <a:bodyPr/>
          <a:lstStyle/>
          <a:p>
            <a:fld id="{7829B781-A755-4819-BC29-540BFF075356}" type="datetime1">
              <a:rPr lang="en-US" smtClean="0"/>
              <a:t>7/21/2025</a:t>
            </a:fld>
            <a:endParaRPr lang="en-US"/>
          </a:p>
        </p:txBody>
      </p:sp>
      <p:sp>
        <p:nvSpPr>
          <p:cNvPr id="5" name="Footer Placeholder 4"/>
          <p:cNvSpPr>
            <a:spLocks noGrp="1"/>
          </p:cNvSpPr>
          <p:nvPr>
            <p:ph type="ftr" sz="quarter" idx="11"/>
          </p:nvPr>
        </p:nvSpPr>
        <p:spPr/>
        <p:txBody>
          <a:bodyPr/>
          <a:lstStyle/>
          <a:p>
            <a:r>
              <a:rPr lang="en-US"/>
              <a:t>Oregon Department of Education</a:t>
            </a:r>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a:p>
        </p:txBody>
      </p:sp>
      <p:pic>
        <p:nvPicPr>
          <p:cNvPr id="10" name="Picture 9" descr="Twitter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8290" y="4043402"/>
            <a:ext cx="500040" cy="500040"/>
          </a:xfrm>
          <a:prstGeom prst="rect">
            <a:avLst/>
          </a:prstGeom>
        </p:spPr>
      </p:pic>
      <p:pic>
        <p:nvPicPr>
          <p:cNvPr id="12" name="Picture 11" descr="Facebook ico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24960" y="4043402"/>
            <a:ext cx="500040" cy="500040"/>
          </a:xfrm>
          <a:prstGeom prst="rect">
            <a:avLst/>
          </a:prstGeom>
        </p:spPr>
      </p:pic>
      <p:sp>
        <p:nvSpPr>
          <p:cNvPr id="13" name="TextBox 12"/>
          <p:cNvSpPr txBox="1"/>
          <p:nvPr/>
        </p:nvSpPr>
        <p:spPr>
          <a:xfrm>
            <a:off x="2718290" y="4043402"/>
            <a:ext cx="68067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olidFill>
                  <a:schemeClr val="accent1"/>
                </a:solidFill>
              </a:rPr>
              <a:t>twitter.com/</a:t>
            </a:r>
            <a:r>
              <a:rPr lang="en-US" sz="2400" err="1">
                <a:solidFill>
                  <a:schemeClr val="accent1"/>
                </a:solidFill>
              </a:rPr>
              <a:t>ORDeptEd</a:t>
            </a:r>
            <a:r>
              <a:rPr lang="en-US" sz="2400">
                <a:solidFill>
                  <a:schemeClr val="accent1"/>
                </a:solidFill>
              </a:rPr>
              <a:t> | fb.com/</a:t>
            </a:r>
            <a:r>
              <a:rPr lang="en-US" sz="2400" err="1">
                <a:solidFill>
                  <a:schemeClr val="accent1"/>
                </a:solidFill>
              </a:rPr>
              <a:t>ORDeptEd</a:t>
            </a:r>
            <a:endParaRPr lang="en-US" sz="2400">
              <a:solidFill>
                <a:schemeClr val="accent1"/>
              </a:solidFill>
            </a:endParaRPr>
          </a:p>
        </p:txBody>
      </p:sp>
    </p:spTree>
    <p:extLst>
      <p:ext uri="{BB962C8B-B14F-4D97-AF65-F5344CB8AC3E}">
        <p14:creationId xmlns:p14="http://schemas.microsoft.com/office/powerpoint/2010/main" val="10684934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5"/>
        </a:solidFill>
        <a:effectLst/>
      </p:bgPr>
    </p:bg>
    <p:spTree>
      <p:nvGrpSpPr>
        <p:cNvPr id="1" name=""/>
        <p:cNvGrpSpPr/>
        <p:nvPr/>
      </p:nvGrpSpPr>
      <p:grpSpPr>
        <a:xfrm>
          <a:off x="0" y="0"/>
          <a:ext cx="0" cy="0"/>
          <a:chOff x="0" y="0"/>
          <a:chExt cx="0" cy="0"/>
        </a:xfrm>
      </p:grpSpPr>
      <p:sp>
        <p:nvSpPr>
          <p:cNvPr id="13" name="Rectangle 12"/>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Rectangle 10"/>
          <p:cNvSpPr/>
          <p:nvPr/>
        </p:nvSpPr>
        <p:spPr>
          <a:xfrm>
            <a:off x="206188" y="5948082"/>
            <a:ext cx="11775141" cy="699247"/>
          </a:xfrm>
          <a:prstGeom prst="rect">
            <a:avLst/>
          </a:prstGeom>
          <a:solidFill>
            <a:srgbClr val="F0F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472133"/>
            <a:ext cx="1286259" cy="24384"/>
          </a:xfrm>
          <a:prstGeom prst="rect">
            <a:avLst/>
          </a:prstGeom>
        </p:spPr>
      </p:pic>
      <p:sp>
        <p:nvSpPr>
          <p:cNvPr id="2" name="Title 1"/>
          <p:cNvSpPr>
            <a:spLocks noGrp="1"/>
          </p:cNvSpPr>
          <p:nvPr>
            <p:ph type="ctrTitle"/>
          </p:nvPr>
        </p:nvSpPr>
        <p:spPr>
          <a:xfrm>
            <a:off x="1524000" y="2486701"/>
            <a:ext cx="9144000" cy="1023261"/>
          </a:xfrm>
        </p:spPr>
        <p:txBody>
          <a:bodyPr anchor="b">
            <a:normAutofit/>
          </a:bodyPr>
          <a:lstStyle>
            <a:lvl1pPr algn="ctr">
              <a:defRPr sz="5400">
                <a:solidFill>
                  <a:schemeClr val="accent5"/>
                </a:solidFill>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829B781-A755-4819-BC29-540BFF075356}" type="datetime1">
              <a:rPr lang="en-US" smtClean="0"/>
              <a:t>7/21/2025</a:t>
            </a:fld>
            <a:endParaRPr lang="en-US"/>
          </a:p>
        </p:txBody>
      </p:sp>
      <p:sp>
        <p:nvSpPr>
          <p:cNvPr id="5" name="Footer Placeholder 4"/>
          <p:cNvSpPr>
            <a:spLocks noGrp="1"/>
          </p:cNvSpPr>
          <p:nvPr>
            <p:ph type="ftr" sz="quarter" idx="11"/>
          </p:nvPr>
        </p:nvSpPr>
        <p:spPr/>
        <p:txBody>
          <a:bodyPr/>
          <a:lstStyle/>
          <a:p>
            <a:r>
              <a:rPr lang="en-US"/>
              <a:t>Oregon Department of Education</a:t>
            </a:r>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a:p>
        </p:txBody>
      </p:sp>
      <p:pic>
        <p:nvPicPr>
          <p:cNvPr id="12" name="Picture 11" descr="Oregon Department of Education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32505722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accent5"/>
        </a:solidFill>
        <a:effectLst/>
      </p:bgPr>
    </p:bg>
    <p:spTree>
      <p:nvGrpSpPr>
        <p:cNvPr id="1" name=""/>
        <p:cNvGrpSpPr/>
        <p:nvPr/>
      </p:nvGrpSpPr>
      <p:grpSpPr>
        <a:xfrm>
          <a:off x="0" y="0"/>
          <a:ext cx="0" cy="0"/>
          <a:chOff x="0" y="0"/>
          <a:chExt cx="0" cy="0"/>
        </a:xfrm>
      </p:grpSpPr>
      <p:sp>
        <p:nvSpPr>
          <p:cNvPr id="19" name="Rectangle 18"/>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7" name="Rectangle 16"/>
          <p:cNvSpPr/>
          <p:nvPr/>
        </p:nvSpPr>
        <p:spPr>
          <a:xfrm>
            <a:off x="206187" y="2488757"/>
            <a:ext cx="11775141" cy="1900363"/>
          </a:xfrm>
          <a:prstGeom prst="rect">
            <a:avLst/>
          </a:prstGeom>
          <a:solidFill>
            <a:srgbClr val="F0F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 name="Title 1"/>
          <p:cNvSpPr>
            <a:spLocks noGrp="1"/>
          </p:cNvSpPr>
          <p:nvPr>
            <p:ph type="ctrTitle"/>
          </p:nvPr>
        </p:nvSpPr>
        <p:spPr>
          <a:xfrm>
            <a:off x="717177" y="2488757"/>
            <a:ext cx="10784542" cy="1900363"/>
          </a:xfrm>
        </p:spPr>
        <p:txBody>
          <a:bodyPr anchor="ctr" anchorCtr="0">
            <a:noAutofit/>
          </a:bodyPr>
          <a:lstStyle>
            <a:lvl1pPr algn="ctr">
              <a:defRPr sz="6800">
                <a:solidFill>
                  <a:schemeClr val="accent5"/>
                </a:solidFill>
              </a:defRPr>
            </a:lvl1pPr>
          </a:lstStyle>
          <a:p>
            <a:r>
              <a:rPr lang="en-US"/>
              <a:t>Click to edit Master title style</a:t>
            </a:r>
          </a:p>
        </p:txBody>
      </p:sp>
      <p:sp>
        <p:nvSpPr>
          <p:cNvPr id="10" name="Date Placeholder 3"/>
          <p:cNvSpPr>
            <a:spLocks noGrp="1"/>
          </p:cNvSpPr>
          <p:nvPr>
            <p:ph type="dt" sz="half" idx="10"/>
          </p:nvPr>
        </p:nvSpPr>
        <p:spPr>
          <a:xfrm>
            <a:off x="3854824" y="6139793"/>
            <a:ext cx="4509246" cy="365125"/>
          </a:xfrm>
        </p:spPr>
        <p:txBody>
          <a:bodyPr/>
          <a:lstStyle/>
          <a:p>
            <a:fld id="{7829B781-A755-4819-BC29-540BFF075356}" type="datetime1">
              <a:rPr lang="en-US" smtClean="0"/>
              <a:t>7/21/2025</a:t>
            </a:fld>
            <a:endParaRPr lang="en-US"/>
          </a:p>
        </p:txBody>
      </p:sp>
      <p:sp>
        <p:nvSpPr>
          <p:cNvPr id="11" name="Footer Placeholder 4"/>
          <p:cNvSpPr>
            <a:spLocks noGrp="1"/>
          </p:cNvSpPr>
          <p:nvPr>
            <p:ph type="ftr" sz="quarter" idx="11"/>
          </p:nvPr>
        </p:nvSpPr>
        <p:spPr>
          <a:xfrm>
            <a:off x="717176" y="6139793"/>
            <a:ext cx="2864224" cy="365125"/>
          </a:xfrm>
        </p:spPr>
        <p:txBody>
          <a:bodyPr/>
          <a:lstStyle/>
          <a:p>
            <a:r>
              <a:rPr lang="en-US"/>
              <a:t>Oregon Department of Education</a:t>
            </a:r>
          </a:p>
        </p:txBody>
      </p:sp>
      <p:sp>
        <p:nvSpPr>
          <p:cNvPr id="12" name="Slide Number Placeholder 5"/>
          <p:cNvSpPr>
            <a:spLocks noGrp="1"/>
          </p:cNvSpPr>
          <p:nvPr>
            <p:ph type="sldNum" sz="quarter" idx="12"/>
          </p:nvPr>
        </p:nvSpPr>
        <p:spPr>
          <a:xfrm>
            <a:off x="8610600" y="6139793"/>
            <a:ext cx="2891118" cy="365125"/>
          </a:xfrm>
        </p:spPr>
        <p:txBody>
          <a:bodyPr/>
          <a:lstStyle/>
          <a:p>
            <a:fld id="{357F5B69-6281-4C1F-8C38-6DA0F56DA430}" type="slidenum">
              <a:rPr lang="en-US" smtClean="0"/>
              <a:t>‹#›</a:t>
            </a:fld>
            <a:endParaRPr lang="en-US"/>
          </a:p>
        </p:txBody>
      </p:sp>
      <p:pic>
        <p:nvPicPr>
          <p:cNvPr id="13" name="Picture 12" descr="Oregon Department of Education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23592834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itle Bar and Content">
    <p:bg>
      <p:bgPr>
        <a:solidFill>
          <a:schemeClr val="accent5"/>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Rectangle 7"/>
          <p:cNvSpPr/>
          <p:nvPr/>
        </p:nvSpPr>
        <p:spPr>
          <a:xfrm>
            <a:off x="206188" y="215153"/>
            <a:ext cx="11775141" cy="1397364"/>
          </a:xfrm>
          <a:prstGeom prst="rect">
            <a:avLst/>
          </a:prstGeom>
          <a:solidFill>
            <a:srgbClr val="F0F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879103-F9E0-4F46-ADC2-B8CD67C56AE7}" type="datetime1">
              <a:rPr lang="en-US" smtClean="0"/>
              <a:pPr/>
              <a:t>7/21/2025</a:t>
            </a:fld>
            <a:endParaRPr lang="en-US"/>
          </a:p>
        </p:txBody>
      </p:sp>
      <p:sp>
        <p:nvSpPr>
          <p:cNvPr id="5" name="Footer Placeholder 4"/>
          <p:cNvSpPr>
            <a:spLocks noGrp="1"/>
          </p:cNvSpPr>
          <p:nvPr>
            <p:ph type="ftr" sz="quarter" idx="11"/>
          </p:nvPr>
        </p:nvSpPr>
        <p:spPr/>
        <p:txBody>
          <a:bodyPr/>
          <a:lstStyle/>
          <a:p>
            <a:r>
              <a:rPr lang="en-US"/>
              <a:t>Oregon Department of Education</a:t>
            </a:r>
          </a:p>
        </p:txBody>
      </p:sp>
      <p:sp>
        <p:nvSpPr>
          <p:cNvPr id="6" name="Slide Number Placeholder 5"/>
          <p:cNvSpPr>
            <a:spLocks noGrp="1"/>
          </p:cNvSpPr>
          <p:nvPr>
            <p:ph type="sldNum" sz="quarter" idx="12"/>
          </p:nvPr>
        </p:nvSpPr>
        <p:spPr/>
        <p:txBody>
          <a:bodyPr/>
          <a:lstStyle/>
          <a:p>
            <a:fld id="{357F5B69-6281-4C1F-8C38-6DA0F56DA430}" type="slidenum">
              <a:rPr lang="en-US" smtClean="0"/>
              <a:pPr/>
              <a:t>‹#›</a:t>
            </a:fld>
            <a:endParaRPr lang="en-US"/>
          </a:p>
        </p:txBody>
      </p:sp>
      <p:sp>
        <p:nvSpPr>
          <p:cNvPr id="9" name="Title 1"/>
          <p:cNvSpPr>
            <a:spLocks noGrp="1"/>
          </p:cNvSpPr>
          <p:nvPr>
            <p:ph type="title"/>
          </p:nvPr>
        </p:nvSpPr>
        <p:spPr>
          <a:xfrm>
            <a:off x="717176" y="457200"/>
            <a:ext cx="10784542" cy="1026460"/>
          </a:xfrm>
        </p:spPr>
        <p:txBody>
          <a:bodyPr/>
          <a:lstStyle/>
          <a:p>
            <a:r>
              <a:rPr lang="en-US"/>
              <a:t>Click to edit Master title style</a:t>
            </a:r>
          </a:p>
        </p:txBody>
      </p:sp>
    </p:spTree>
    <p:extLst>
      <p:ext uri="{BB962C8B-B14F-4D97-AF65-F5344CB8AC3E}">
        <p14:creationId xmlns:p14="http://schemas.microsoft.com/office/powerpoint/2010/main" val="946846287"/>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Content with Caption">
    <p:bg>
      <p:bgPr>
        <a:solidFill>
          <a:schemeClr val="accent5"/>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Rectangle 7"/>
          <p:cNvSpPr/>
          <p:nvPr/>
        </p:nvSpPr>
        <p:spPr>
          <a:xfrm>
            <a:off x="206189" y="215153"/>
            <a:ext cx="4730470" cy="6432176"/>
          </a:xfrm>
          <a:prstGeom prst="rect">
            <a:avLst/>
          </a:prstGeom>
          <a:solidFill>
            <a:srgbClr val="F0F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17177" y="779645"/>
            <a:ext cx="3931826" cy="2542395"/>
          </a:xfrm>
        </p:spPr>
        <p:txBody>
          <a:bodyPr anchor="t" anchorCtr="0">
            <a:normAutofit/>
          </a:bodyPr>
          <a:lstStyle>
            <a:lvl1pPr>
              <a:defRPr sz="4400"/>
            </a:lvl1pPr>
          </a:lstStyle>
          <a:p>
            <a:r>
              <a:rPr lang="en-US"/>
              <a:t>Click to edit Master title style</a:t>
            </a:r>
          </a:p>
        </p:txBody>
      </p:sp>
      <p:sp>
        <p:nvSpPr>
          <p:cNvPr id="3" name="Content Placeholder 2"/>
          <p:cNvSpPr>
            <a:spLocks noGrp="1"/>
          </p:cNvSpPr>
          <p:nvPr>
            <p:ph idx="1"/>
          </p:nvPr>
        </p:nvSpPr>
        <p:spPr>
          <a:xfrm>
            <a:off x="5183188" y="779647"/>
            <a:ext cx="6172200" cy="5081404"/>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EB4264E-747B-4A66-8046-612678D808F9}" type="datetime1">
              <a:rPr lang="en-US" smtClean="0"/>
              <a:t>7/21/2025</a:t>
            </a:fld>
            <a:endParaRPr lang="en-US"/>
          </a:p>
        </p:txBody>
      </p:sp>
      <p:sp>
        <p:nvSpPr>
          <p:cNvPr id="6" name="Footer Placeholder 5"/>
          <p:cNvSpPr>
            <a:spLocks noGrp="1"/>
          </p:cNvSpPr>
          <p:nvPr>
            <p:ph type="ftr" sz="quarter" idx="11"/>
          </p:nvPr>
        </p:nvSpPr>
        <p:spPr/>
        <p:txBody>
          <a:bodyPr/>
          <a:lstStyle/>
          <a:p>
            <a:r>
              <a:rPr lang="en-US"/>
              <a:t>Oregon Department of Education</a:t>
            </a:r>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a:p>
        </p:txBody>
      </p:sp>
      <p:sp>
        <p:nvSpPr>
          <p:cNvPr id="9" name="Picture Placeholder 8"/>
          <p:cNvSpPr>
            <a:spLocks noGrp="1"/>
          </p:cNvSpPr>
          <p:nvPr>
            <p:ph type="pic" sz="quarter" idx="13"/>
          </p:nvPr>
        </p:nvSpPr>
        <p:spPr>
          <a:xfrm>
            <a:off x="717177" y="3540125"/>
            <a:ext cx="3931826" cy="2320926"/>
          </a:xfrm>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25244230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E4CE9B-FC86-4B75-8677-1AF147A5D684}" type="datetime1">
              <a:rPr lang="en-US" smtClean="0"/>
              <a:t>7/21/2025</a:t>
            </a:fld>
            <a:endParaRPr lang="en-US"/>
          </a:p>
        </p:txBody>
      </p:sp>
      <p:sp>
        <p:nvSpPr>
          <p:cNvPr id="5" name="Footer Placeholder 4"/>
          <p:cNvSpPr>
            <a:spLocks noGrp="1"/>
          </p:cNvSpPr>
          <p:nvPr>
            <p:ph type="ftr" sz="quarter" idx="11"/>
          </p:nvPr>
        </p:nvSpPr>
        <p:spPr/>
        <p:txBody>
          <a:bodyPr/>
          <a:lstStyle/>
          <a:p>
            <a:r>
              <a:rPr lang="en-US"/>
              <a:t>Oregon Department of Education</a:t>
            </a:r>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a:p>
        </p:txBody>
      </p:sp>
    </p:spTree>
    <p:extLst>
      <p:ext uri="{BB962C8B-B14F-4D97-AF65-F5344CB8AC3E}">
        <p14:creationId xmlns:p14="http://schemas.microsoft.com/office/powerpoint/2010/main" val="13794638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17176" y="1825625"/>
            <a:ext cx="5302624"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329518"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42591D8-9B02-4B28-8EF4-3003DE7E4109}" type="datetime1">
              <a:rPr lang="en-US" smtClean="0"/>
              <a:t>7/21/2025</a:t>
            </a:fld>
            <a:endParaRPr lang="en-US"/>
          </a:p>
        </p:txBody>
      </p:sp>
      <p:sp>
        <p:nvSpPr>
          <p:cNvPr id="6" name="Footer Placeholder 5"/>
          <p:cNvSpPr>
            <a:spLocks noGrp="1"/>
          </p:cNvSpPr>
          <p:nvPr>
            <p:ph type="ftr" sz="quarter" idx="11"/>
          </p:nvPr>
        </p:nvSpPr>
        <p:spPr/>
        <p:txBody>
          <a:bodyPr/>
          <a:lstStyle/>
          <a:p>
            <a:r>
              <a:rPr lang="en-US"/>
              <a:t>Oregon Department of Education</a:t>
            </a:r>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a:p>
        </p:txBody>
      </p:sp>
    </p:spTree>
    <p:extLst>
      <p:ext uri="{BB962C8B-B14F-4D97-AF65-F5344CB8AC3E}">
        <p14:creationId xmlns:p14="http://schemas.microsoft.com/office/powerpoint/2010/main" val="21465330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mparison">
    <p:bg>
      <p:bgPr>
        <a:solidFill>
          <a:schemeClr val="accent5"/>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17176" y="1681163"/>
            <a:ext cx="5280399" cy="823912"/>
          </a:xfrm>
        </p:spPr>
        <p:txBody>
          <a:bodyPr anchor="t" anchorCtr="0">
            <a:normAutofit/>
          </a:bodyPr>
          <a:lstStyle>
            <a:lvl1pPr marL="0" indent="0">
              <a:buNone/>
              <a:defRPr sz="3200" b="0">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17176" y="2505075"/>
            <a:ext cx="5280399"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329518" cy="823912"/>
          </a:xfrm>
        </p:spPr>
        <p:txBody>
          <a:bodyPr anchor="t" anchorCtr="0"/>
          <a:lstStyle>
            <a:lvl1pPr marL="0" indent="0">
              <a:buNone/>
              <a:defRPr sz="3200" b="0">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329518"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1CE9AC3-29A7-447C-985A-56B968AD79CC}" type="datetime1">
              <a:rPr lang="en-US" smtClean="0"/>
              <a:t>7/21/2025</a:t>
            </a:fld>
            <a:endParaRPr lang="en-US"/>
          </a:p>
        </p:txBody>
      </p:sp>
      <p:sp>
        <p:nvSpPr>
          <p:cNvPr id="8" name="Footer Placeholder 7"/>
          <p:cNvSpPr>
            <a:spLocks noGrp="1"/>
          </p:cNvSpPr>
          <p:nvPr>
            <p:ph type="ftr" sz="quarter" idx="11"/>
          </p:nvPr>
        </p:nvSpPr>
        <p:spPr/>
        <p:txBody>
          <a:bodyPr/>
          <a:lstStyle/>
          <a:p>
            <a:r>
              <a:rPr lang="en-US"/>
              <a:t>Oregon Department of Education</a:t>
            </a:r>
          </a:p>
        </p:txBody>
      </p:sp>
      <p:sp>
        <p:nvSpPr>
          <p:cNvPr id="9" name="Slide Number Placeholder 8"/>
          <p:cNvSpPr>
            <a:spLocks noGrp="1"/>
          </p:cNvSpPr>
          <p:nvPr>
            <p:ph type="sldNum" sz="quarter" idx="12"/>
          </p:nvPr>
        </p:nvSpPr>
        <p:spPr/>
        <p:txBody>
          <a:bodyPr/>
          <a:lstStyle/>
          <a:p>
            <a:fld id="{357F5B69-6281-4C1F-8C38-6DA0F56DA430}" type="slidenum">
              <a:rPr lang="en-US" smtClean="0"/>
              <a:t>‹#›</a:t>
            </a:fld>
            <a:endParaRPr lang="en-US"/>
          </a:p>
        </p:txBody>
      </p:sp>
      <p:sp>
        <p:nvSpPr>
          <p:cNvPr id="10" name="Title 1"/>
          <p:cNvSpPr>
            <a:spLocks noGrp="1"/>
          </p:cNvSpPr>
          <p:nvPr>
            <p:ph type="title"/>
          </p:nvPr>
        </p:nvSpPr>
        <p:spPr>
          <a:xfrm>
            <a:off x="717176" y="457200"/>
            <a:ext cx="10784542" cy="1026460"/>
          </a:xfrm>
        </p:spPr>
        <p:txBody>
          <a:bodyPr>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27178040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Title Only">
    <p:bg>
      <p:bgPr>
        <a:solidFill>
          <a:schemeClr val="accent5"/>
        </a:solidFill>
        <a:effectLst/>
      </p:bgPr>
    </p:bg>
    <p:spTree>
      <p:nvGrpSpPr>
        <p:cNvPr id="1" name=""/>
        <p:cNvGrpSpPr/>
        <p:nvPr/>
      </p:nvGrpSpPr>
      <p:grpSpPr>
        <a:xfrm>
          <a:off x="0" y="0"/>
          <a:ext cx="0" cy="0"/>
          <a:chOff x="0" y="0"/>
          <a:chExt cx="0" cy="0"/>
        </a:xfrm>
      </p:grpSpPr>
      <p:sp>
        <p:nvSpPr>
          <p:cNvPr id="6" name="Rectangle 5"/>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Date Placeholder 2"/>
          <p:cNvSpPr>
            <a:spLocks noGrp="1"/>
          </p:cNvSpPr>
          <p:nvPr>
            <p:ph type="dt" sz="half" idx="10"/>
          </p:nvPr>
        </p:nvSpPr>
        <p:spPr/>
        <p:txBody>
          <a:bodyPr/>
          <a:lstStyle/>
          <a:p>
            <a:fld id="{27879103-F9E0-4F46-ADC2-B8CD67C56AE7}" type="datetime1">
              <a:rPr lang="en-US" smtClean="0"/>
              <a:pPr/>
              <a:t>7/21/2025</a:t>
            </a:fld>
            <a:endParaRPr lang="en-US"/>
          </a:p>
        </p:txBody>
      </p:sp>
      <p:sp>
        <p:nvSpPr>
          <p:cNvPr id="4" name="Footer Placeholder 3"/>
          <p:cNvSpPr>
            <a:spLocks noGrp="1"/>
          </p:cNvSpPr>
          <p:nvPr>
            <p:ph type="ftr" sz="quarter" idx="11"/>
          </p:nvPr>
        </p:nvSpPr>
        <p:spPr/>
        <p:txBody>
          <a:bodyPr/>
          <a:lstStyle/>
          <a:p>
            <a:r>
              <a:rPr lang="en-US"/>
              <a:t>Oregon Department of Education</a:t>
            </a:r>
          </a:p>
        </p:txBody>
      </p:sp>
      <p:sp>
        <p:nvSpPr>
          <p:cNvPr id="5" name="Slide Number Placeholder 4"/>
          <p:cNvSpPr>
            <a:spLocks noGrp="1"/>
          </p:cNvSpPr>
          <p:nvPr>
            <p:ph type="sldNum" sz="quarter" idx="12"/>
          </p:nvPr>
        </p:nvSpPr>
        <p:spPr/>
        <p:txBody>
          <a:bodyPr/>
          <a:lstStyle/>
          <a:p>
            <a:fld id="{357F5B69-6281-4C1F-8C38-6DA0F56DA430}" type="slidenum">
              <a:rPr lang="en-US" smtClean="0"/>
              <a:pPr/>
              <a:t>‹#›</a:t>
            </a:fld>
            <a:endParaRPr lang="en-US"/>
          </a:p>
        </p:txBody>
      </p:sp>
      <p:sp>
        <p:nvSpPr>
          <p:cNvPr id="7" name="Title 1"/>
          <p:cNvSpPr>
            <a:spLocks noGrp="1"/>
          </p:cNvSpPr>
          <p:nvPr>
            <p:ph type="title"/>
          </p:nvPr>
        </p:nvSpPr>
        <p:spPr>
          <a:xfrm>
            <a:off x="717176" y="457200"/>
            <a:ext cx="10784542" cy="1026460"/>
          </a:xfrm>
        </p:spPr>
        <p:txBody>
          <a:bodyPr/>
          <a:lstStyle/>
          <a:p>
            <a:r>
              <a:rPr lang="en-US"/>
              <a:t>Click to edit Master title style</a:t>
            </a:r>
          </a:p>
        </p:txBody>
      </p:sp>
    </p:spTree>
    <p:extLst>
      <p:ext uri="{BB962C8B-B14F-4D97-AF65-F5344CB8AC3E}">
        <p14:creationId xmlns:p14="http://schemas.microsoft.com/office/powerpoint/2010/main" val="3627797206"/>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accent1"/>
        </a:solidFill>
        <a:effectLst/>
      </p:bgPr>
    </p:bg>
    <p:spTree>
      <p:nvGrpSpPr>
        <p:cNvPr id="1" name=""/>
        <p:cNvGrpSpPr/>
        <p:nvPr/>
      </p:nvGrpSpPr>
      <p:grpSpPr>
        <a:xfrm>
          <a:off x="0" y="0"/>
          <a:ext cx="0" cy="0"/>
          <a:chOff x="0" y="0"/>
          <a:chExt cx="0" cy="0"/>
        </a:xfrm>
      </p:grpSpPr>
      <p:sp>
        <p:nvSpPr>
          <p:cNvPr id="19" name="Rectangle 18"/>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7" name="Rectangle 16"/>
          <p:cNvSpPr/>
          <p:nvPr/>
        </p:nvSpPr>
        <p:spPr>
          <a:xfrm>
            <a:off x="206187" y="2488757"/>
            <a:ext cx="11775141" cy="19003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 name="Title 1"/>
          <p:cNvSpPr>
            <a:spLocks noGrp="1"/>
          </p:cNvSpPr>
          <p:nvPr>
            <p:ph type="ctrTitle"/>
          </p:nvPr>
        </p:nvSpPr>
        <p:spPr>
          <a:xfrm>
            <a:off x="717177" y="2488757"/>
            <a:ext cx="10784542" cy="1900363"/>
          </a:xfrm>
        </p:spPr>
        <p:txBody>
          <a:bodyPr anchor="ctr" anchorCtr="0">
            <a:noAutofit/>
          </a:bodyPr>
          <a:lstStyle>
            <a:lvl1pPr algn="ctr">
              <a:defRPr sz="6800">
                <a:solidFill>
                  <a:schemeClr val="accent1"/>
                </a:solidFill>
              </a:defRPr>
            </a:lvl1pPr>
          </a:lstStyle>
          <a:p>
            <a:r>
              <a:rPr lang="en-US"/>
              <a:t>Click to edit Master title style</a:t>
            </a:r>
          </a:p>
        </p:txBody>
      </p:sp>
      <p:sp>
        <p:nvSpPr>
          <p:cNvPr id="10" name="Date Placeholder 3"/>
          <p:cNvSpPr>
            <a:spLocks noGrp="1"/>
          </p:cNvSpPr>
          <p:nvPr>
            <p:ph type="dt" sz="half" idx="10"/>
          </p:nvPr>
        </p:nvSpPr>
        <p:spPr>
          <a:xfrm>
            <a:off x="3854824" y="6139793"/>
            <a:ext cx="4509246" cy="365125"/>
          </a:xfrm>
        </p:spPr>
        <p:txBody>
          <a:bodyPr/>
          <a:lstStyle/>
          <a:p>
            <a:fld id="{7829B781-A755-4819-BC29-540BFF075356}" type="datetime1">
              <a:rPr lang="en-US" smtClean="0"/>
              <a:t>7/21/2025</a:t>
            </a:fld>
            <a:endParaRPr lang="en-US"/>
          </a:p>
        </p:txBody>
      </p:sp>
      <p:sp>
        <p:nvSpPr>
          <p:cNvPr id="11" name="Footer Placeholder 4"/>
          <p:cNvSpPr>
            <a:spLocks noGrp="1"/>
          </p:cNvSpPr>
          <p:nvPr>
            <p:ph type="ftr" sz="quarter" idx="11"/>
          </p:nvPr>
        </p:nvSpPr>
        <p:spPr>
          <a:xfrm>
            <a:off x="717176" y="6139793"/>
            <a:ext cx="2864224" cy="365125"/>
          </a:xfrm>
        </p:spPr>
        <p:txBody>
          <a:bodyPr/>
          <a:lstStyle/>
          <a:p>
            <a:r>
              <a:rPr lang="en-US"/>
              <a:t>Oregon Department of Education</a:t>
            </a:r>
          </a:p>
        </p:txBody>
      </p:sp>
      <p:sp>
        <p:nvSpPr>
          <p:cNvPr id="12" name="Slide Number Placeholder 5"/>
          <p:cNvSpPr>
            <a:spLocks noGrp="1"/>
          </p:cNvSpPr>
          <p:nvPr>
            <p:ph type="sldNum" sz="quarter" idx="12"/>
          </p:nvPr>
        </p:nvSpPr>
        <p:spPr>
          <a:xfrm>
            <a:off x="8610600" y="6139793"/>
            <a:ext cx="2891118" cy="365125"/>
          </a:xfrm>
        </p:spPr>
        <p:txBody>
          <a:bodyPr/>
          <a:lstStyle/>
          <a:p>
            <a:fld id="{357F5B69-6281-4C1F-8C38-6DA0F56DA430}" type="slidenum">
              <a:rPr lang="en-US" smtClean="0"/>
              <a:t>‹#›</a:t>
            </a:fld>
            <a:endParaRPr lang="en-US"/>
          </a:p>
        </p:txBody>
      </p:sp>
      <p:pic>
        <p:nvPicPr>
          <p:cNvPr id="13" name="Picture 12" descr="Oregon Department of Education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35427118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Blank">
    <p:bg>
      <p:bgPr>
        <a:solidFill>
          <a:schemeClr val="accent5"/>
        </a:solidFill>
        <a:effectLst/>
      </p:bgPr>
    </p:bg>
    <p:spTree>
      <p:nvGrpSpPr>
        <p:cNvPr id="1" name=""/>
        <p:cNvGrpSpPr/>
        <p:nvPr/>
      </p:nvGrpSpPr>
      <p:grpSpPr>
        <a:xfrm>
          <a:off x="0" y="0"/>
          <a:ext cx="0" cy="0"/>
          <a:chOff x="0" y="0"/>
          <a:chExt cx="0" cy="0"/>
        </a:xfrm>
      </p:grpSpPr>
      <p:sp>
        <p:nvSpPr>
          <p:cNvPr id="5" name="Rectangle 4"/>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2" name="Date Placeholder 1"/>
          <p:cNvSpPr>
            <a:spLocks noGrp="1"/>
          </p:cNvSpPr>
          <p:nvPr>
            <p:ph type="dt" sz="half" idx="10"/>
          </p:nvPr>
        </p:nvSpPr>
        <p:spPr/>
        <p:txBody>
          <a:bodyPr/>
          <a:lstStyle/>
          <a:p>
            <a:fld id="{80DF8147-9298-48DB-8898-31538F48B62E}" type="datetime1">
              <a:rPr lang="en-US" smtClean="0"/>
              <a:t>7/21/2025</a:t>
            </a:fld>
            <a:endParaRPr lang="en-US"/>
          </a:p>
        </p:txBody>
      </p:sp>
      <p:sp>
        <p:nvSpPr>
          <p:cNvPr id="3" name="Footer Placeholder 2"/>
          <p:cNvSpPr>
            <a:spLocks noGrp="1"/>
          </p:cNvSpPr>
          <p:nvPr>
            <p:ph type="ftr" sz="quarter" idx="11"/>
          </p:nvPr>
        </p:nvSpPr>
        <p:spPr/>
        <p:txBody>
          <a:bodyPr/>
          <a:lstStyle/>
          <a:p>
            <a:r>
              <a:rPr lang="en-US"/>
              <a:t>Oregon Department of Education</a:t>
            </a:r>
          </a:p>
        </p:txBody>
      </p:sp>
      <p:sp>
        <p:nvSpPr>
          <p:cNvPr id="4" name="Slide Number Placeholder 3"/>
          <p:cNvSpPr>
            <a:spLocks noGrp="1"/>
          </p:cNvSpPr>
          <p:nvPr>
            <p:ph type="sldNum" sz="quarter" idx="12"/>
          </p:nvPr>
        </p:nvSpPr>
        <p:spPr/>
        <p:txBody>
          <a:bodyPr/>
          <a:lstStyle/>
          <a:p>
            <a:fld id="{357F5B69-6281-4C1F-8C38-6DA0F56DA430}" type="slidenum">
              <a:rPr lang="en-US" smtClean="0"/>
              <a:t>‹#›</a:t>
            </a:fld>
            <a:endParaRPr lang="en-US"/>
          </a:p>
        </p:txBody>
      </p:sp>
      <p:sp>
        <p:nvSpPr>
          <p:cNvPr id="7" name="Content Placeholder 6"/>
          <p:cNvSpPr>
            <a:spLocks noGrp="1"/>
          </p:cNvSpPr>
          <p:nvPr>
            <p:ph sz="quarter" idx="13"/>
          </p:nvPr>
        </p:nvSpPr>
        <p:spPr>
          <a:xfrm>
            <a:off x="717176" y="659958"/>
            <a:ext cx="10784542" cy="5398936"/>
          </a:xfrm>
          <a:no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7024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Large Type">
    <p:bg>
      <p:bgPr>
        <a:solidFill>
          <a:schemeClr val="accent5"/>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5"/>
                </a:solidFill>
              </a:defRPr>
            </a:lvl1pPr>
          </a:lstStyle>
          <a:p>
            <a:r>
              <a:rPr lang="en-US"/>
              <a:t>Text here</a:t>
            </a:r>
          </a:p>
        </p:txBody>
      </p:sp>
      <p:sp>
        <p:nvSpPr>
          <p:cNvPr id="4" name="Date Placeholder 3"/>
          <p:cNvSpPr>
            <a:spLocks noGrp="1"/>
          </p:cNvSpPr>
          <p:nvPr>
            <p:ph type="dt" sz="half" idx="10"/>
          </p:nvPr>
        </p:nvSpPr>
        <p:spPr/>
        <p:txBody>
          <a:bodyPr/>
          <a:lstStyle/>
          <a:p>
            <a:fld id="{7829B781-A755-4819-BC29-540BFF075356}" type="datetime1">
              <a:rPr lang="en-US" smtClean="0"/>
              <a:t>7/21/2025</a:t>
            </a:fld>
            <a:endParaRPr lang="en-US"/>
          </a:p>
        </p:txBody>
      </p:sp>
      <p:sp>
        <p:nvSpPr>
          <p:cNvPr id="5" name="Footer Placeholder 4"/>
          <p:cNvSpPr>
            <a:spLocks noGrp="1"/>
          </p:cNvSpPr>
          <p:nvPr>
            <p:ph type="ftr" sz="quarter" idx="11"/>
          </p:nvPr>
        </p:nvSpPr>
        <p:spPr/>
        <p:txBody>
          <a:bodyPr/>
          <a:lstStyle/>
          <a:p>
            <a:r>
              <a:rPr lang="en-US"/>
              <a:t>Oregon Department of Education</a:t>
            </a:r>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a:p>
        </p:txBody>
      </p:sp>
      <p:sp>
        <p:nvSpPr>
          <p:cNvPr id="9" name="Subtitle 2"/>
          <p:cNvSpPr>
            <a:spLocks noGrp="1"/>
          </p:cNvSpPr>
          <p:nvPr>
            <p:ph type="subTitle" idx="1"/>
          </p:nvPr>
        </p:nvSpPr>
        <p:spPr>
          <a:xfrm>
            <a:off x="1524000" y="4003184"/>
            <a:ext cx="9144000" cy="880607"/>
          </a:xfrm>
        </p:spPr>
        <p:txBody>
          <a:bodyPr/>
          <a:lstStyle>
            <a:lvl1pPr marL="0" indent="0" algn="ctr">
              <a:buNone/>
              <a:defRPr sz="24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570749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Follow Us">
    <p:bg>
      <p:bgPr>
        <a:solidFill>
          <a:schemeClr val="accent5"/>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5"/>
                </a:solidFill>
              </a:defRPr>
            </a:lvl1pPr>
          </a:lstStyle>
          <a:p>
            <a:r>
              <a:rPr lang="en-US"/>
              <a:t>Text here</a:t>
            </a:r>
          </a:p>
        </p:txBody>
      </p:sp>
      <p:sp>
        <p:nvSpPr>
          <p:cNvPr id="4" name="Date Placeholder 3"/>
          <p:cNvSpPr>
            <a:spLocks noGrp="1"/>
          </p:cNvSpPr>
          <p:nvPr>
            <p:ph type="dt" sz="half" idx="10"/>
          </p:nvPr>
        </p:nvSpPr>
        <p:spPr/>
        <p:txBody>
          <a:bodyPr/>
          <a:lstStyle/>
          <a:p>
            <a:fld id="{7829B781-A755-4819-BC29-540BFF075356}" type="datetime1">
              <a:rPr lang="en-US" smtClean="0"/>
              <a:t>7/21/2025</a:t>
            </a:fld>
            <a:endParaRPr lang="en-US"/>
          </a:p>
        </p:txBody>
      </p:sp>
      <p:sp>
        <p:nvSpPr>
          <p:cNvPr id="5" name="Footer Placeholder 4"/>
          <p:cNvSpPr>
            <a:spLocks noGrp="1"/>
          </p:cNvSpPr>
          <p:nvPr>
            <p:ph type="ftr" sz="quarter" idx="11"/>
          </p:nvPr>
        </p:nvSpPr>
        <p:spPr/>
        <p:txBody>
          <a:bodyPr/>
          <a:lstStyle/>
          <a:p>
            <a:r>
              <a:rPr lang="en-US"/>
              <a:t>Oregon Department of Education</a:t>
            </a:r>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a:p>
        </p:txBody>
      </p:sp>
      <p:pic>
        <p:nvPicPr>
          <p:cNvPr id="10" name="Picture 9" descr="Twitter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8290" y="4043402"/>
            <a:ext cx="500040" cy="500040"/>
          </a:xfrm>
          <a:prstGeom prst="rect">
            <a:avLst/>
          </a:prstGeom>
        </p:spPr>
      </p:pic>
      <p:pic>
        <p:nvPicPr>
          <p:cNvPr id="12" name="Picture 11" descr="Facebook ico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24960" y="4043402"/>
            <a:ext cx="500040" cy="500040"/>
          </a:xfrm>
          <a:prstGeom prst="rect">
            <a:avLst/>
          </a:prstGeom>
        </p:spPr>
      </p:pic>
      <p:sp>
        <p:nvSpPr>
          <p:cNvPr id="13" name="TextBox 12"/>
          <p:cNvSpPr txBox="1"/>
          <p:nvPr/>
        </p:nvSpPr>
        <p:spPr>
          <a:xfrm>
            <a:off x="2718290" y="4043402"/>
            <a:ext cx="68067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olidFill>
                  <a:schemeClr val="accent1"/>
                </a:solidFill>
              </a:rPr>
              <a:t>twitter.com/</a:t>
            </a:r>
            <a:r>
              <a:rPr lang="en-US" sz="2400" err="1">
                <a:solidFill>
                  <a:schemeClr val="accent1"/>
                </a:solidFill>
              </a:rPr>
              <a:t>ORDeptEd</a:t>
            </a:r>
            <a:r>
              <a:rPr lang="en-US" sz="2400">
                <a:solidFill>
                  <a:schemeClr val="accent1"/>
                </a:solidFill>
              </a:rPr>
              <a:t> | fb.com/</a:t>
            </a:r>
            <a:r>
              <a:rPr lang="en-US" sz="2400" err="1">
                <a:solidFill>
                  <a:schemeClr val="accent1"/>
                </a:solidFill>
              </a:rPr>
              <a:t>ORDeptEd</a:t>
            </a:r>
            <a:endParaRPr lang="en-US" sz="2400">
              <a:solidFill>
                <a:schemeClr val="accent1"/>
              </a:solidFill>
            </a:endParaRPr>
          </a:p>
        </p:txBody>
      </p:sp>
    </p:spTree>
    <p:extLst>
      <p:ext uri="{BB962C8B-B14F-4D97-AF65-F5344CB8AC3E}">
        <p14:creationId xmlns:p14="http://schemas.microsoft.com/office/powerpoint/2010/main" val="9926837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8" name="Shape 8"/>
          <p:cNvSpPr>
            <a:spLocks noGrp="1"/>
          </p:cNvSpPr>
          <p:nvPr>
            <p:ph type="title"/>
          </p:nvPr>
        </p:nvSpPr>
        <p:spPr>
          <a:prstGeom prst="rect">
            <a:avLst/>
          </a:prstGeom>
        </p:spPr>
        <p:txBody>
          <a:bodyPr/>
          <a:lstStyle/>
          <a:p>
            <a:pPr lvl="0"/>
            <a:r>
              <a:t>Title Text</a:t>
            </a:r>
          </a:p>
        </p:txBody>
      </p:sp>
      <p:sp>
        <p:nvSpPr>
          <p:cNvPr id="9" name="Shape 9"/>
          <p:cNvSpPr>
            <a:spLocks noGrp="1"/>
          </p:cNvSpPr>
          <p:nvPr>
            <p:ph type="body" idx="1"/>
          </p:nvPr>
        </p:nvSpPr>
        <p:spPr>
          <a:prstGeom prst="rect">
            <a:avLst/>
          </a:prstGeom>
        </p:spPr>
        <p:txBody>
          <a:bodyPr/>
          <a:lstStyle>
            <a:lvl3pPr>
              <a:defRPr spc="0"/>
            </a:lvl3pPr>
            <a:lvl4pPr>
              <a:defRPr spc="0"/>
            </a:lvl4pPr>
            <a:lvl5pPr>
              <a:defRPr spc="0"/>
            </a:lvl5pPr>
          </a:lstStyle>
          <a:p>
            <a:pPr lvl="0"/>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482564237"/>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E4CE9B-FC86-4B75-8677-1AF147A5D684}" type="datetime1">
              <a:rPr lang="en-US" smtClean="0"/>
              <a:t>7/21/2025</a:t>
            </a:fld>
            <a:endParaRPr lang="en-US"/>
          </a:p>
        </p:txBody>
      </p:sp>
      <p:sp>
        <p:nvSpPr>
          <p:cNvPr id="5" name="Footer Placeholder 4"/>
          <p:cNvSpPr>
            <a:spLocks noGrp="1"/>
          </p:cNvSpPr>
          <p:nvPr>
            <p:ph type="ftr" sz="quarter" idx="11"/>
          </p:nvPr>
        </p:nvSpPr>
        <p:spPr/>
        <p:txBody>
          <a:bodyPr/>
          <a:lstStyle/>
          <a:p>
            <a:r>
              <a:rPr lang="en-US"/>
              <a:t>Oregon Department of Education</a:t>
            </a:r>
          </a:p>
        </p:txBody>
      </p:sp>
      <p:sp>
        <p:nvSpPr>
          <p:cNvPr id="6" name="Slide Number Placeholder 5"/>
          <p:cNvSpPr>
            <a:spLocks noGrp="1"/>
          </p:cNvSpPr>
          <p:nvPr>
            <p:ph type="sldNum" sz="quarter" idx="12"/>
          </p:nvPr>
        </p:nvSpPr>
        <p:spPr/>
        <p:txBody>
          <a:bodyPr/>
          <a:lstStyle/>
          <a:p>
            <a:fld id="{5972B450-2E1C-1843-B076-88E9D4D97ADC}" type="slidenum">
              <a:rPr lang="en-US" smtClean="0"/>
              <a:pPr/>
              <a:t>‹#›</a:t>
            </a:fld>
            <a:endParaRPr lang="en-US"/>
          </a:p>
        </p:txBody>
      </p:sp>
    </p:spTree>
    <p:extLst>
      <p:ext uri="{BB962C8B-B14F-4D97-AF65-F5344CB8AC3E}">
        <p14:creationId xmlns:p14="http://schemas.microsoft.com/office/powerpoint/2010/main" val="3683175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Bar and Content">
    <p:bg>
      <p:bgPr>
        <a:solidFill>
          <a:schemeClr val="accent1"/>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Rectangle 7"/>
          <p:cNvSpPr/>
          <p:nvPr/>
        </p:nvSpPr>
        <p:spPr>
          <a:xfrm>
            <a:off x="206188" y="215153"/>
            <a:ext cx="11775141" cy="139736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879103-F9E0-4F46-ADC2-B8CD67C56AE7}" type="datetime1">
              <a:rPr lang="en-US" smtClean="0"/>
              <a:pPr/>
              <a:t>7/21/2025</a:t>
            </a:fld>
            <a:endParaRPr lang="en-US"/>
          </a:p>
        </p:txBody>
      </p:sp>
      <p:sp>
        <p:nvSpPr>
          <p:cNvPr id="5" name="Footer Placeholder 4"/>
          <p:cNvSpPr>
            <a:spLocks noGrp="1"/>
          </p:cNvSpPr>
          <p:nvPr>
            <p:ph type="ftr" sz="quarter" idx="11"/>
          </p:nvPr>
        </p:nvSpPr>
        <p:spPr/>
        <p:txBody>
          <a:bodyPr/>
          <a:lstStyle/>
          <a:p>
            <a:r>
              <a:rPr lang="en-US"/>
              <a:t>Oregon Department of Education</a:t>
            </a:r>
          </a:p>
        </p:txBody>
      </p:sp>
      <p:sp>
        <p:nvSpPr>
          <p:cNvPr id="6" name="Slide Number Placeholder 5"/>
          <p:cNvSpPr>
            <a:spLocks noGrp="1"/>
          </p:cNvSpPr>
          <p:nvPr>
            <p:ph type="sldNum" sz="quarter" idx="12"/>
          </p:nvPr>
        </p:nvSpPr>
        <p:spPr/>
        <p:txBody>
          <a:bodyPr/>
          <a:lstStyle/>
          <a:p>
            <a:fld id="{357F5B69-6281-4C1F-8C38-6DA0F56DA430}" type="slidenum">
              <a:rPr lang="en-US" smtClean="0"/>
              <a:pPr/>
              <a:t>‹#›</a:t>
            </a:fld>
            <a:endParaRPr lang="en-US"/>
          </a:p>
        </p:txBody>
      </p:sp>
      <p:sp>
        <p:nvSpPr>
          <p:cNvPr id="9" name="Title 1"/>
          <p:cNvSpPr>
            <a:spLocks noGrp="1"/>
          </p:cNvSpPr>
          <p:nvPr>
            <p:ph type="title"/>
          </p:nvPr>
        </p:nvSpPr>
        <p:spPr>
          <a:xfrm>
            <a:off x="717176" y="457200"/>
            <a:ext cx="10784542" cy="1026460"/>
          </a:xfrm>
        </p:spPr>
        <p:txBody>
          <a:bodyPr/>
          <a:lstStyle/>
          <a:p>
            <a:r>
              <a:rPr lang="en-US"/>
              <a:t>Click to edit Master title style</a:t>
            </a:r>
          </a:p>
        </p:txBody>
      </p:sp>
    </p:spTree>
    <p:extLst>
      <p:ext uri="{BB962C8B-B14F-4D97-AF65-F5344CB8AC3E}">
        <p14:creationId xmlns:p14="http://schemas.microsoft.com/office/powerpoint/2010/main" val="792764593"/>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Content with Caption">
    <p:bg>
      <p:bgPr>
        <a:solidFill>
          <a:schemeClr val="accent1"/>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Rectangle 7"/>
          <p:cNvSpPr/>
          <p:nvPr/>
        </p:nvSpPr>
        <p:spPr>
          <a:xfrm>
            <a:off x="206189" y="215153"/>
            <a:ext cx="4730470" cy="64321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17177" y="779645"/>
            <a:ext cx="3931826" cy="2525617"/>
          </a:xfrm>
        </p:spPr>
        <p:txBody>
          <a:bodyPr anchor="t" anchorCtr="0">
            <a:normAutofit/>
          </a:bodyPr>
          <a:lstStyle>
            <a:lvl1pPr>
              <a:defRPr sz="4400"/>
            </a:lvl1pPr>
          </a:lstStyle>
          <a:p>
            <a:r>
              <a:rPr lang="en-US"/>
              <a:t>Click to edit Master title style</a:t>
            </a:r>
          </a:p>
        </p:txBody>
      </p:sp>
      <p:sp>
        <p:nvSpPr>
          <p:cNvPr id="3" name="Content Placeholder 2"/>
          <p:cNvSpPr>
            <a:spLocks noGrp="1"/>
          </p:cNvSpPr>
          <p:nvPr>
            <p:ph idx="1"/>
          </p:nvPr>
        </p:nvSpPr>
        <p:spPr>
          <a:xfrm>
            <a:off x="5183188" y="779647"/>
            <a:ext cx="6172200" cy="5081404"/>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EB4264E-747B-4A66-8046-612678D808F9}" type="datetime1">
              <a:rPr lang="en-US" smtClean="0"/>
              <a:t>7/21/2025</a:t>
            </a:fld>
            <a:endParaRPr lang="en-US"/>
          </a:p>
        </p:txBody>
      </p:sp>
      <p:sp>
        <p:nvSpPr>
          <p:cNvPr id="6" name="Footer Placeholder 5"/>
          <p:cNvSpPr>
            <a:spLocks noGrp="1"/>
          </p:cNvSpPr>
          <p:nvPr>
            <p:ph type="ftr" sz="quarter" idx="11"/>
          </p:nvPr>
        </p:nvSpPr>
        <p:spPr/>
        <p:txBody>
          <a:bodyPr/>
          <a:lstStyle/>
          <a:p>
            <a:r>
              <a:rPr lang="en-US"/>
              <a:t>Oregon Department of Education</a:t>
            </a:r>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a:p>
        </p:txBody>
      </p:sp>
      <p:sp>
        <p:nvSpPr>
          <p:cNvPr id="9" name="Picture Placeholder 8"/>
          <p:cNvSpPr>
            <a:spLocks noGrp="1"/>
          </p:cNvSpPr>
          <p:nvPr>
            <p:ph type="pic" sz="quarter" idx="13"/>
          </p:nvPr>
        </p:nvSpPr>
        <p:spPr>
          <a:xfrm>
            <a:off x="717177" y="3540125"/>
            <a:ext cx="3931826" cy="2320926"/>
          </a:xfrm>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41855298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E4CE9B-FC86-4B75-8677-1AF147A5D684}" type="datetime1">
              <a:rPr lang="en-US" smtClean="0"/>
              <a:t>7/21/2025</a:t>
            </a:fld>
            <a:endParaRPr lang="en-US"/>
          </a:p>
        </p:txBody>
      </p:sp>
      <p:sp>
        <p:nvSpPr>
          <p:cNvPr id="5" name="Footer Placeholder 4"/>
          <p:cNvSpPr>
            <a:spLocks noGrp="1"/>
          </p:cNvSpPr>
          <p:nvPr>
            <p:ph type="ftr" sz="quarter" idx="11"/>
          </p:nvPr>
        </p:nvSpPr>
        <p:spPr/>
        <p:txBody>
          <a:bodyPr/>
          <a:lstStyle/>
          <a:p>
            <a:r>
              <a:rPr lang="en-US"/>
              <a:t>Oregon Department of Education</a:t>
            </a:r>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a:p>
        </p:txBody>
      </p:sp>
    </p:spTree>
    <p:extLst>
      <p:ext uri="{BB962C8B-B14F-4D97-AF65-F5344CB8AC3E}">
        <p14:creationId xmlns:p14="http://schemas.microsoft.com/office/powerpoint/2010/main" val="2244864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17176" y="1825625"/>
            <a:ext cx="5302624" cy="41060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329518" cy="41060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42591D8-9B02-4B28-8EF4-3003DE7E4109}" type="datetime1">
              <a:rPr lang="en-US" smtClean="0"/>
              <a:t>7/21/2025</a:t>
            </a:fld>
            <a:endParaRPr lang="en-US"/>
          </a:p>
        </p:txBody>
      </p:sp>
      <p:sp>
        <p:nvSpPr>
          <p:cNvPr id="6" name="Footer Placeholder 5"/>
          <p:cNvSpPr>
            <a:spLocks noGrp="1"/>
          </p:cNvSpPr>
          <p:nvPr>
            <p:ph type="ftr" sz="quarter" idx="11"/>
          </p:nvPr>
        </p:nvSpPr>
        <p:spPr/>
        <p:txBody>
          <a:bodyPr/>
          <a:lstStyle/>
          <a:p>
            <a:r>
              <a:rPr lang="en-US"/>
              <a:t>Oregon Department of Education</a:t>
            </a:r>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a:p>
        </p:txBody>
      </p:sp>
    </p:spTree>
    <p:extLst>
      <p:ext uri="{BB962C8B-B14F-4D97-AF65-F5344CB8AC3E}">
        <p14:creationId xmlns:p14="http://schemas.microsoft.com/office/powerpoint/2010/main" val="2840631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17176" y="1681163"/>
            <a:ext cx="5280399" cy="823912"/>
          </a:xfrm>
        </p:spPr>
        <p:txBody>
          <a:bodyPr anchor="t" anchorCtr="0">
            <a:normAutofit/>
          </a:bodyPr>
          <a:lstStyle>
            <a:lvl1pPr marL="0" indent="0">
              <a:buNone/>
              <a:defRPr sz="3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17176" y="2505075"/>
            <a:ext cx="5280399" cy="34345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329518" cy="823912"/>
          </a:xfrm>
        </p:spPr>
        <p:txBody>
          <a:bodyPr anchor="t" anchorCtr="0"/>
          <a:lstStyle>
            <a:lvl1pPr marL="0" indent="0">
              <a:buNone/>
              <a:defRPr sz="3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329518" cy="34345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1CE9AC3-29A7-447C-985A-56B968AD79CC}" type="datetime1">
              <a:rPr lang="en-US" smtClean="0"/>
              <a:t>7/21/2025</a:t>
            </a:fld>
            <a:endParaRPr lang="en-US"/>
          </a:p>
        </p:txBody>
      </p:sp>
      <p:sp>
        <p:nvSpPr>
          <p:cNvPr id="8" name="Footer Placeholder 7"/>
          <p:cNvSpPr>
            <a:spLocks noGrp="1"/>
          </p:cNvSpPr>
          <p:nvPr>
            <p:ph type="ftr" sz="quarter" idx="11"/>
          </p:nvPr>
        </p:nvSpPr>
        <p:spPr/>
        <p:txBody>
          <a:bodyPr/>
          <a:lstStyle/>
          <a:p>
            <a:r>
              <a:rPr lang="en-US"/>
              <a:t>Oregon Department of Education</a:t>
            </a:r>
          </a:p>
        </p:txBody>
      </p:sp>
      <p:sp>
        <p:nvSpPr>
          <p:cNvPr id="9" name="Slide Number Placeholder 8"/>
          <p:cNvSpPr>
            <a:spLocks noGrp="1"/>
          </p:cNvSpPr>
          <p:nvPr>
            <p:ph type="sldNum" sz="quarter" idx="12"/>
          </p:nvPr>
        </p:nvSpPr>
        <p:spPr/>
        <p:txBody>
          <a:bodyPr/>
          <a:lstStyle/>
          <a:p>
            <a:fld id="{357F5B69-6281-4C1F-8C38-6DA0F56DA430}" type="slidenum">
              <a:rPr lang="en-US" smtClean="0"/>
              <a:t>‹#›</a:t>
            </a:fld>
            <a:endParaRPr lang="en-US"/>
          </a:p>
        </p:txBody>
      </p:sp>
      <p:sp>
        <p:nvSpPr>
          <p:cNvPr id="10" name="Title 1"/>
          <p:cNvSpPr>
            <a:spLocks noGrp="1"/>
          </p:cNvSpPr>
          <p:nvPr>
            <p:ph type="title"/>
          </p:nvPr>
        </p:nvSpPr>
        <p:spPr>
          <a:xfrm>
            <a:off x="717176" y="457200"/>
            <a:ext cx="10784542" cy="1026460"/>
          </a:xfrm>
        </p:spPr>
        <p:txBody>
          <a:bodyPr>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19467475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Title Only">
    <p:spTree>
      <p:nvGrpSpPr>
        <p:cNvPr id="1" name=""/>
        <p:cNvGrpSpPr/>
        <p:nvPr/>
      </p:nvGrpSpPr>
      <p:grpSpPr>
        <a:xfrm>
          <a:off x="0" y="0"/>
          <a:ext cx="0" cy="0"/>
          <a:chOff x="0" y="0"/>
          <a:chExt cx="0" cy="0"/>
        </a:xfrm>
      </p:grpSpPr>
      <p:sp>
        <p:nvSpPr>
          <p:cNvPr id="6" name="Rectangle 5"/>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Date Placeholder 2"/>
          <p:cNvSpPr>
            <a:spLocks noGrp="1"/>
          </p:cNvSpPr>
          <p:nvPr>
            <p:ph type="dt" sz="half" idx="10"/>
          </p:nvPr>
        </p:nvSpPr>
        <p:spPr/>
        <p:txBody>
          <a:bodyPr/>
          <a:lstStyle/>
          <a:p>
            <a:fld id="{27879103-F9E0-4F46-ADC2-B8CD67C56AE7}" type="datetime1">
              <a:rPr lang="en-US" smtClean="0"/>
              <a:pPr/>
              <a:t>7/21/2025</a:t>
            </a:fld>
            <a:endParaRPr lang="en-US"/>
          </a:p>
        </p:txBody>
      </p:sp>
      <p:sp>
        <p:nvSpPr>
          <p:cNvPr id="4" name="Footer Placeholder 3"/>
          <p:cNvSpPr>
            <a:spLocks noGrp="1"/>
          </p:cNvSpPr>
          <p:nvPr>
            <p:ph type="ftr" sz="quarter" idx="11"/>
          </p:nvPr>
        </p:nvSpPr>
        <p:spPr/>
        <p:txBody>
          <a:bodyPr/>
          <a:lstStyle/>
          <a:p>
            <a:r>
              <a:rPr lang="en-US"/>
              <a:t>Oregon Department of Education</a:t>
            </a:r>
          </a:p>
        </p:txBody>
      </p:sp>
      <p:sp>
        <p:nvSpPr>
          <p:cNvPr id="5" name="Slide Number Placeholder 4"/>
          <p:cNvSpPr>
            <a:spLocks noGrp="1"/>
          </p:cNvSpPr>
          <p:nvPr>
            <p:ph type="sldNum" sz="quarter" idx="12"/>
          </p:nvPr>
        </p:nvSpPr>
        <p:spPr/>
        <p:txBody>
          <a:bodyPr/>
          <a:lstStyle/>
          <a:p>
            <a:fld id="{357F5B69-6281-4C1F-8C38-6DA0F56DA430}" type="slidenum">
              <a:rPr lang="en-US" smtClean="0"/>
              <a:pPr/>
              <a:t>‹#›</a:t>
            </a:fld>
            <a:endParaRPr lang="en-US"/>
          </a:p>
        </p:txBody>
      </p:sp>
      <p:sp>
        <p:nvSpPr>
          <p:cNvPr id="7" name="Title 1"/>
          <p:cNvSpPr>
            <a:spLocks noGrp="1"/>
          </p:cNvSpPr>
          <p:nvPr>
            <p:ph type="title"/>
          </p:nvPr>
        </p:nvSpPr>
        <p:spPr>
          <a:xfrm>
            <a:off x="717176" y="457200"/>
            <a:ext cx="10784542" cy="1026460"/>
          </a:xfrm>
        </p:spPr>
        <p:txBody>
          <a:bodyPr/>
          <a:lstStyle/>
          <a:p>
            <a:r>
              <a:rPr lang="en-US"/>
              <a:t>Click to edit Master title style</a:t>
            </a:r>
          </a:p>
        </p:txBody>
      </p:sp>
    </p:spTree>
    <p:extLst>
      <p:ext uri="{BB962C8B-B14F-4D97-AF65-F5344CB8AC3E}">
        <p14:creationId xmlns:p14="http://schemas.microsoft.com/office/powerpoint/2010/main" val="2982752845"/>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5" name="Rectangle 4"/>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2" name="Date Placeholder 1"/>
          <p:cNvSpPr>
            <a:spLocks noGrp="1"/>
          </p:cNvSpPr>
          <p:nvPr>
            <p:ph type="dt" sz="half" idx="10"/>
          </p:nvPr>
        </p:nvSpPr>
        <p:spPr/>
        <p:txBody>
          <a:bodyPr/>
          <a:lstStyle/>
          <a:p>
            <a:fld id="{80DF8147-9298-48DB-8898-31538F48B62E}" type="datetime1">
              <a:rPr lang="en-US" smtClean="0"/>
              <a:t>7/21/2025</a:t>
            </a:fld>
            <a:endParaRPr lang="en-US"/>
          </a:p>
        </p:txBody>
      </p:sp>
      <p:sp>
        <p:nvSpPr>
          <p:cNvPr id="3" name="Footer Placeholder 2"/>
          <p:cNvSpPr>
            <a:spLocks noGrp="1"/>
          </p:cNvSpPr>
          <p:nvPr>
            <p:ph type="ftr" sz="quarter" idx="11"/>
          </p:nvPr>
        </p:nvSpPr>
        <p:spPr/>
        <p:txBody>
          <a:bodyPr/>
          <a:lstStyle/>
          <a:p>
            <a:r>
              <a:rPr lang="en-US"/>
              <a:t>Oregon Department of Education</a:t>
            </a:r>
          </a:p>
        </p:txBody>
      </p:sp>
      <p:sp>
        <p:nvSpPr>
          <p:cNvPr id="4" name="Slide Number Placeholder 3"/>
          <p:cNvSpPr>
            <a:spLocks noGrp="1"/>
          </p:cNvSpPr>
          <p:nvPr>
            <p:ph type="sldNum" sz="quarter" idx="12"/>
          </p:nvPr>
        </p:nvSpPr>
        <p:spPr/>
        <p:txBody>
          <a:bodyPr/>
          <a:lstStyle/>
          <a:p>
            <a:fld id="{357F5B69-6281-4C1F-8C38-6DA0F56DA430}" type="slidenum">
              <a:rPr lang="en-US" smtClean="0"/>
              <a:t>‹#›</a:t>
            </a:fld>
            <a:endParaRPr lang="en-US"/>
          </a:p>
        </p:txBody>
      </p:sp>
      <p:sp>
        <p:nvSpPr>
          <p:cNvPr id="7" name="Content Placeholder 6"/>
          <p:cNvSpPr>
            <a:spLocks noGrp="1"/>
          </p:cNvSpPr>
          <p:nvPr>
            <p:ph sz="quarter" idx="13"/>
          </p:nvPr>
        </p:nvSpPr>
        <p:spPr>
          <a:xfrm>
            <a:off x="717176" y="659958"/>
            <a:ext cx="10784542" cy="5398936"/>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3913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2.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8" name="Rectangle 7"/>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endParaRPr>
          </a:p>
        </p:txBody>
      </p:sp>
      <p:sp>
        <p:nvSpPr>
          <p:cNvPr id="2" name="Title Placeholder 1"/>
          <p:cNvSpPr>
            <a:spLocks noGrp="1"/>
          </p:cNvSpPr>
          <p:nvPr>
            <p:ph type="title"/>
          </p:nvPr>
        </p:nvSpPr>
        <p:spPr>
          <a:xfrm>
            <a:off x="717176" y="457200"/>
            <a:ext cx="9104108" cy="1026460"/>
          </a:xfrm>
          <a:prstGeom prst="rect">
            <a:avLst/>
          </a:prstGeom>
        </p:spPr>
        <p:txBody>
          <a:bodyPr vert="horz" lIns="91440" tIns="45720" rIns="91440" bIns="45720" rtlCol="0" anchor="b" anchorCtr="0">
            <a:normAutofit/>
          </a:bodyPr>
          <a:lstStyle/>
          <a:p>
            <a:r>
              <a:rPr lang="en-US"/>
              <a:t>Click to edit Master title style</a:t>
            </a:r>
          </a:p>
        </p:txBody>
      </p:sp>
      <p:sp>
        <p:nvSpPr>
          <p:cNvPr id="3" name="Text Placeholder 2"/>
          <p:cNvSpPr>
            <a:spLocks noGrp="1"/>
          </p:cNvSpPr>
          <p:nvPr>
            <p:ph type="body" idx="1"/>
          </p:nvPr>
        </p:nvSpPr>
        <p:spPr>
          <a:xfrm>
            <a:off x="717176" y="1825625"/>
            <a:ext cx="10784542" cy="410901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717176" y="6139793"/>
            <a:ext cx="2864224"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endParaRPr lang="en-US"/>
          </a:p>
        </p:txBody>
      </p:sp>
      <p:sp>
        <p:nvSpPr>
          <p:cNvPr id="4" name="Date Placeholder 3"/>
          <p:cNvSpPr>
            <a:spLocks noGrp="1"/>
          </p:cNvSpPr>
          <p:nvPr>
            <p:ph type="dt" sz="half" idx="2"/>
          </p:nvPr>
        </p:nvSpPr>
        <p:spPr>
          <a:xfrm>
            <a:off x="3854824" y="6139793"/>
            <a:ext cx="4509246"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fld id="{563F8F0A-BF6E-4D9C-AD55-2498D0C6878B}" type="datetimeFigureOut">
              <a:rPr lang="en-US" smtClean="0"/>
              <a:t>7/21/2025</a:t>
            </a:fld>
            <a:endParaRPr lang="en-US"/>
          </a:p>
        </p:txBody>
      </p:sp>
      <p:sp>
        <p:nvSpPr>
          <p:cNvPr id="6" name="Slide Number Placeholder 5"/>
          <p:cNvSpPr>
            <a:spLocks noGrp="1"/>
          </p:cNvSpPr>
          <p:nvPr>
            <p:ph type="sldNum" sz="quarter" idx="4"/>
          </p:nvPr>
        </p:nvSpPr>
        <p:spPr>
          <a:xfrm>
            <a:off x="8610600" y="6139793"/>
            <a:ext cx="2891118"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8BB36B49-84E6-448B-9038-CA3D36FF221E}" type="slidenum">
              <a:rPr lang="en-US" smtClean="0"/>
              <a:t>‹#›</a:t>
            </a:fld>
            <a:endParaRPr lang="en-US"/>
          </a:p>
        </p:txBody>
      </p:sp>
      <p:pic>
        <p:nvPicPr>
          <p:cNvPr id="10" name="Picture 9" descr="Decorative line break"/>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4670" y="1558360"/>
            <a:ext cx="1286259" cy="24384"/>
          </a:xfrm>
          <a:prstGeom prst="rect">
            <a:avLst/>
          </a:prstGeom>
        </p:spPr>
      </p:pic>
      <p:pic>
        <p:nvPicPr>
          <p:cNvPr id="11" name="Picture 10" descr="A map with icons and symbols&#10;&#10;Description automatically generated">
            <a:extLst>
              <a:ext uri="{FF2B5EF4-FFF2-40B4-BE49-F238E27FC236}">
                <a16:creationId xmlns:a16="http://schemas.microsoft.com/office/drawing/2014/main" id="{E84F1F2D-E026-07FE-EC81-B5196226DC51}"/>
              </a:ext>
            </a:extLst>
          </p:cNvPr>
          <p:cNvPicPr>
            <a:picLocks noChangeAspect="1"/>
          </p:cNvPicPr>
          <p:nvPr/>
        </p:nvPicPr>
        <p:blipFill>
          <a:blip r:embed="rId14"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332272" y="214219"/>
            <a:ext cx="1645920" cy="1645920"/>
          </a:xfrm>
          <a:prstGeom prst="rect">
            <a:avLst/>
          </a:prstGeom>
        </p:spPr>
      </p:pic>
    </p:spTree>
    <p:extLst>
      <p:ext uri="{BB962C8B-B14F-4D97-AF65-F5344CB8AC3E}">
        <p14:creationId xmlns:p14="http://schemas.microsoft.com/office/powerpoint/2010/main" val="31742647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sp>
        <p:nvSpPr>
          <p:cNvPr id="8" name="Rectangle 7"/>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Placeholder 1"/>
          <p:cNvSpPr>
            <a:spLocks noGrp="1"/>
          </p:cNvSpPr>
          <p:nvPr>
            <p:ph type="title"/>
          </p:nvPr>
        </p:nvSpPr>
        <p:spPr>
          <a:xfrm>
            <a:off x="717176" y="457200"/>
            <a:ext cx="9104108" cy="1026460"/>
          </a:xfrm>
          <a:prstGeom prst="rect">
            <a:avLst/>
          </a:prstGeom>
        </p:spPr>
        <p:txBody>
          <a:bodyPr vert="horz" lIns="91440" tIns="45720" rIns="91440" bIns="45720" rtlCol="0" anchor="b" anchorCtr="0">
            <a:normAutofit/>
          </a:bodyPr>
          <a:lstStyle/>
          <a:p>
            <a:r>
              <a:rPr lang="en-US"/>
              <a:t>Click to edit Master title style</a:t>
            </a:r>
          </a:p>
        </p:txBody>
      </p:sp>
      <p:sp>
        <p:nvSpPr>
          <p:cNvPr id="3" name="Text Placeholder 2"/>
          <p:cNvSpPr>
            <a:spLocks noGrp="1"/>
          </p:cNvSpPr>
          <p:nvPr>
            <p:ph type="body" idx="1"/>
          </p:nvPr>
        </p:nvSpPr>
        <p:spPr>
          <a:xfrm>
            <a:off x="717176" y="1825625"/>
            <a:ext cx="10784542" cy="410901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717176" y="6139793"/>
            <a:ext cx="2864224"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r>
              <a:rPr lang="en-US"/>
              <a:t>Oregon Department of Education</a:t>
            </a:r>
          </a:p>
        </p:txBody>
      </p:sp>
      <p:sp>
        <p:nvSpPr>
          <p:cNvPr id="4" name="Date Placeholder 3"/>
          <p:cNvSpPr>
            <a:spLocks noGrp="1"/>
          </p:cNvSpPr>
          <p:nvPr>
            <p:ph type="dt" sz="half" idx="2"/>
          </p:nvPr>
        </p:nvSpPr>
        <p:spPr>
          <a:xfrm>
            <a:off x="3854824" y="6139793"/>
            <a:ext cx="4509246"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fld id="{27879103-F9E0-4F46-ADC2-B8CD67C56AE7}" type="datetime1">
              <a:rPr lang="en-US" smtClean="0"/>
              <a:pPr/>
              <a:t>7/21/2025</a:t>
            </a:fld>
            <a:endParaRPr lang="en-US"/>
          </a:p>
        </p:txBody>
      </p:sp>
      <p:sp>
        <p:nvSpPr>
          <p:cNvPr id="6" name="Slide Number Placeholder 5"/>
          <p:cNvSpPr>
            <a:spLocks noGrp="1"/>
          </p:cNvSpPr>
          <p:nvPr>
            <p:ph type="sldNum" sz="quarter" idx="4"/>
          </p:nvPr>
        </p:nvSpPr>
        <p:spPr>
          <a:xfrm>
            <a:off x="8610600" y="6139793"/>
            <a:ext cx="2891118"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357F5B69-6281-4C1F-8C38-6DA0F56DA430}" type="slidenum">
              <a:rPr lang="en-US" smtClean="0"/>
              <a:pPr/>
              <a:t>‹#›</a:t>
            </a:fld>
            <a:endParaRPr lang="en-US"/>
          </a:p>
        </p:txBody>
      </p:sp>
      <p:pic>
        <p:nvPicPr>
          <p:cNvPr id="10" name="Picture 9" descr="Decorative line break"/>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04670" y="1558360"/>
            <a:ext cx="1286259" cy="24384"/>
          </a:xfrm>
          <a:prstGeom prst="rect">
            <a:avLst/>
          </a:prstGeom>
        </p:spPr>
      </p:pic>
      <p:pic>
        <p:nvPicPr>
          <p:cNvPr id="7" name="Picture 6" descr="A map with icons and symbols&#10;&#10;Description automatically generated">
            <a:extLst>
              <a:ext uri="{FF2B5EF4-FFF2-40B4-BE49-F238E27FC236}">
                <a16:creationId xmlns:a16="http://schemas.microsoft.com/office/drawing/2014/main" id="{1943B926-10F3-4620-354C-E04BC2F09E63}"/>
              </a:ext>
            </a:extLst>
          </p:cNvPr>
          <p:cNvPicPr>
            <a:picLocks noChangeAspect="1"/>
          </p:cNvPicPr>
          <p:nvPr userDrawn="1"/>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32272" y="214219"/>
            <a:ext cx="1645920" cy="1645920"/>
          </a:xfrm>
          <a:prstGeom prst="rect">
            <a:avLst/>
          </a:prstGeom>
        </p:spPr>
      </p:pic>
    </p:spTree>
    <p:extLst>
      <p:ext uri="{BB962C8B-B14F-4D97-AF65-F5344CB8AC3E}">
        <p14:creationId xmlns:p14="http://schemas.microsoft.com/office/powerpoint/2010/main" val="344422556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94" r:id="rId13"/>
  </p:sldLayoutIdLst>
  <p:hf hdr="0" dt="0"/>
  <p:txStyles>
    <p:titleStyle>
      <a:lvl1pPr algn="l" defTabSz="914400" rtl="0" eaLnBrk="1" latinLnBrk="0" hangingPunct="1">
        <a:lnSpc>
          <a:spcPct val="90000"/>
        </a:lnSpc>
        <a:spcBef>
          <a:spcPct val="0"/>
        </a:spcBef>
        <a:buNone/>
        <a:defRPr sz="4400" kern="1200">
          <a:solidFill>
            <a:schemeClr val="accent5"/>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svg"/><Relationship Id="rId7" Type="http://schemas.openxmlformats.org/officeDocument/2006/relationships/image" Target="../media/image20.svg"/><Relationship Id="rId2" Type="http://schemas.openxmlformats.org/officeDocument/2006/relationships/image" Target="../media/image16.png"/><Relationship Id="rId1" Type="http://schemas.openxmlformats.org/officeDocument/2006/relationships/slideLayout" Target="../slideLayouts/slideLayout1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https://www.oregon.gov/ode/schools-and-districts/grants/Documents/Office%20of%20School%20Facilities/SSEM/Training/EOP_Workbook.docx"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25.png"/><Relationship Id="rId11" Type="http://schemas.microsoft.com/office/2007/relationships/hdphoto" Target="../media/hdphoto2.wdp"/><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image" Target="../media/image23.jpeg"/><Relationship Id="rId9"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hyperlink" Target="https://www.oregon.gov/ode/schools-and-districts/grants/Documents/Office%20of%20School%20Facilities/SSEM/Guidance/Emergency%20Plans%20and%20Drills-Community%20Collaboration.pdf" TargetMode="External"/><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openxmlformats.org/officeDocument/2006/relationships/image" Target="../media/image31.jp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sv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hyperlink" Target="https://www.oregon.gov/ode/schools-and-districts/grants/Documents/Office%20of%20School%20Facilities/SSEM/Guidance/Emergency%20Plans%20and%20Drills-Assessments%20and%20Their%20Utility.pdf" TargetMode="External"/><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44.png"/><Relationship Id="rId5" Type="http://schemas.openxmlformats.org/officeDocument/2006/relationships/hyperlink" Target="https://www.oregon.gov/ode/schools-and-districts/grants/documents/office%20of%20school%20facilities/ssem/Training/Risk_Assessment_Tool.xlsx" TargetMode="Externa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hyperlink" Target="https://www.oregon.gov/ode/schools-and-districts/grants/Documents/Office%20of%20School%20Facilities/SSEM/Training/PEAP_Template(2024).docx" TargetMode="External"/><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47.png"/><Relationship Id="rId5" Type="http://schemas.openxmlformats.org/officeDocument/2006/relationships/hyperlink" Target="https://www.oregon.gov/ode/schools-and-districts/grants/Documents/Office%20of%20School%20Facilities/SSEM/Guidance/Emergency%20Plans%20and%20Drills-Access%20and%20Functional%20Needs.pdf" TargetMode="Externa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hyperlink" Target="https://www.oregon.gov/ode/schools-and-districts/grants/Documents/Office%20of%20School%20Facilities/SSEM/Guidance/Emergency%20Plans%20and%20Drills-Functional%20Annexes%20and%20Emergency%20Drills.pdf" TargetMode="External"/><Relationship Id="rId2" Type="http://schemas.openxmlformats.org/officeDocument/2006/relationships/notesSlide" Target="../notesSlides/notesSlide25.xml"/><Relationship Id="rId1" Type="http://schemas.openxmlformats.org/officeDocument/2006/relationships/slideLayout" Target="../slideLayouts/slideLayout1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16.xml"/><Relationship Id="rId5" Type="http://schemas.openxmlformats.org/officeDocument/2006/relationships/image" Target="../media/image57.jpeg"/><Relationship Id="rId4" Type="http://schemas.openxmlformats.org/officeDocument/2006/relationships/hyperlink" Target="https://www.oregon.gov/ode/schools-and-districts/grants/Documents/Office%20of%20School%20Facilities/SSEM/Training/Recommended%20Emergency%20Drill%20Calendar.pdf"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hyperlink" Target="https://iloveuguys.org/" TargetMode="External"/><Relationship Id="rId2" Type="http://schemas.openxmlformats.org/officeDocument/2006/relationships/notesSlide" Target="../notesSlides/notesSlide28.xml"/><Relationship Id="rId1" Type="http://schemas.openxmlformats.org/officeDocument/2006/relationships/slideLayout" Target="../slideLayouts/slideLayout16.xml"/><Relationship Id="rId5" Type="http://schemas.openxmlformats.org/officeDocument/2006/relationships/image" Target="../media/image60.jpeg"/><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5.xml"/><Relationship Id="rId1" Type="http://schemas.openxmlformats.org/officeDocument/2006/relationships/slideLayout" Target="../slideLayouts/slideLayout16.xml"/><Relationship Id="rId5" Type="http://schemas.openxmlformats.org/officeDocument/2006/relationships/image" Target="../media/image68.png"/><Relationship Id="rId4" Type="http://schemas.openxmlformats.org/officeDocument/2006/relationships/hyperlink" Target="https://iloveuguys.org/The-Standard-Reunification-Method.htm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hyperlink" Target="https://www.oregon.gov/ode/schools-and-districts/grants/Documents/Office%20of%20School%20Facilities/SSEM/Guidance/Emergency%20Plans%20and%20Drills-Incident-Specific%20Plans.pdf" TargetMode="External"/><Relationship Id="rId2" Type="http://schemas.openxmlformats.org/officeDocument/2006/relationships/notesSlide" Target="../notesSlides/notesSlide36.xml"/><Relationship Id="rId1" Type="http://schemas.openxmlformats.org/officeDocument/2006/relationships/slideLayout" Target="../slideLayouts/slideLayout16.xml"/><Relationship Id="rId4" Type="http://schemas.openxmlformats.org/officeDocument/2006/relationships/image" Target="../media/image70.png"/></Relationships>
</file>

<file path=ppt/slides/_rels/slide4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notesSlide" Target="../notesSlides/notesSlide37.xml"/><Relationship Id="rId1" Type="http://schemas.openxmlformats.org/officeDocument/2006/relationships/slideLayout" Target="../slideLayouts/slideLayout16.xml"/><Relationship Id="rId4" Type="http://schemas.openxmlformats.org/officeDocument/2006/relationships/image" Target="../media/image72.jpeg"/></Relationships>
</file>

<file path=ppt/slides/_rels/slide4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microsoft.com/office/2018/10/relationships/comments" Target="../comments/modernComment_127_E75E9425.xml"/><Relationship Id="rId2" Type="http://schemas.openxmlformats.org/officeDocument/2006/relationships/notesSlide" Target="../notesSlides/notesSlide39.xml"/><Relationship Id="rId1" Type="http://schemas.openxmlformats.org/officeDocument/2006/relationships/slideLayout" Target="../slideLayouts/slideLayout16.xml"/><Relationship Id="rId4" Type="http://schemas.openxmlformats.org/officeDocument/2006/relationships/image" Target="../media/image74.jpeg"/></Relationships>
</file>

<file path=ppt/slides/_rels/slide4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2.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3.xml"/><Relationship Id="rId1" Type="http://schemas.openxmlformats.org/officeDocument/2006/relationships/slideLayout" Target="../slideLayouts/slideLayout16.xml"/><Relationship Id="rId4" Type="http://schemas.openxmlformats.org/officeDocument/2006/relationships/image" Target="../media/image63.gif"/></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4.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3.xml.rels><?xml version="1.0" encoding="UTF-8" standalone="yes"?>
<Relationships xmlns="http://schemas.openxmlformats.org/package/2006/relationships"><Relationship Id="rId3" Type="http://schemas.openxmlformats.org/officeDocument/2006/relationships/hyperlink" Target="https://www.oregon.gov/ode/schools-and-districts/grants/Documents/Office%20of%20School%20Facilities/SSEM/Training/Emergency%20Communication%20Plan%20(ORS%20339.324).pdf" TargetMode="External"/><Relationship Id="rId2" Type="http://schemas.openxmlformats.org/officeDocument/2006/relationships/notesSlide" Target="../notesSlides/notesSlide45.xml"/><Relationship Id="rId1" Type="http://schemas.openxmlformats.org/officeDocument/2006/relationships/slideLayout" Target="../slideLayouts/slideLayout16.xml"/><Relationship Id="rId4" Type="http://schemas.openxmlformats.org/officeDocument/2006/relationships/image" Target="../media/image79.png"/></Relationships>
</file>

<file path=ppt/slides/_rels/slide5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6.xml"/><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3" Type="http://schemas.microsoft.com/office/2018/10/relationships/comments" Target="../comments/modernComment_146_453ABEE8.xml"/><Relationship Id="rId2" Type="http://schemas.openxmlformats.org/officeDocument/2006/relationships/notesSlide" Target="../notesSlides/notesSlide47.xml"/><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8.xml"/><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3" Type="http://schemas.openxmlformats.org/officeDocument/2006/relationships/hyperlink" Target="https://www.oregon.gov/ode/schools-and-districts/grants/Pages/School-Safety-and-Emergency-Management-Contacts.aspx" TargetMode="External"/><Relationship Id="rId2" Type="http://schemas.openxmlformats.org/officeDocument/2006/relationships/notesSlide" Target="../notesSlides/notesSlide50.xml"/><Relationship Id="rId1" Type="http://schemas.openxmlformats.org/officeDocument/2006/relationships/slideLayout" Target="../slideLayouts/slideLayout16.xml"/><Relationship Id="rId5" Type="http://schemas.openxmlformats.org/officeDocument/2006/relationships/image" Target="../media/image85.png"/><Relationship Id="rId4" Type="http://schemas.openxmlformats.org/officeDocument/2006/relationships/image" Target="../media/image84.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s://www.oregon.gov/ode/schools-and-districts/grants/Documents/Office%20of%20School%20Facilities/SSEM/Guidance/Emergency%20Plans%20and%20Drills-Incident%20Command%20System%20for%20Schools.pdf" TargetMode="External"/><Relationship Id="rId7" Type="http://schemas.openxmlformats.org/officeDocument/2006/relationships/hyperlink" Target="https://www.oregon.gov/ode/schools-and-districts/grants/Documents/Office%20of%20School%20Facilities/SSEM/Training/Recommended%20Emergency%20Drill%20Calendar.pdf" TargetMode="External"/><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12.jpeg"/><Relationship Id="rId5" Type="http://schemas.openxmlformats.org/officeDocument/2006/relationships/hyperlink" Target="https://public.govdelivery.com/accounts/ORED/subscriber/new?topic_id=ORED_299" TargetMode="Externa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4400" b="1"/>
              <a:t>Emergency Operations Plans for Schools (EOP-101)</a:t>
            </a:r>
            <a:endParaRPr lang="en-US" sz="4400" b="1">
              <a:ea typeface="Calibri"/>
              <a:cs typeface="Calibri"/>
            </a:endParaRPr>
          </a:p>
        </p:txBody>
      </p:sp>
      <p:sp>
        <p:nvSpPr>
          <p:cNvPr id="6" name="Subtitle 2"/>
          <p:cNvSpPr>
            <a:spLocks noGrp="1"/>
          </p:cNvSpPr>
          <p:nvPr>
            <p:ph type="subTitle" idx="1"/>
          </p:nvPr>
        </p:nvSpPr>
        <p:spPr/>
        <p:txBody>
          <a:bodyPr vert="horz" lIns="91440" tIns="45720" rIns="91440" bIns="45720" rtlCol="0" anchor="t">
            <a:noAutofit/>
          </a:bodyPr>
          <a:lstStyle/>
          <a:p>
            <a:r>
              <a:rPr lang="en-US"/>
              <a:t>Providing training and technical assistance for school EOP development</a:t>
            </a:r>
          </a:p>
          <a:p>
            <a:endParaRPr lang="en-US" i="1">
              <a:ea typeface="Calibri"/>
              <a:cs typeface="Calibri"/>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46751" y="4341555"/>
            <a:ext cx="3687611" cy="1896403"/>
          </a:xfrm>
          <a:prstGeom prst="rect">
            <a:avLst/>
          </a:prstGeom>
        </p:spPr>
      </p:pic>
      <p:sp>
        <p:nvSpPr>
          <p:cNvPr id="8" name="Subtitle 2"/>
          <p:cNvSpPr txBox="1">
            <a:spLocks/>
          </p:cNvSpPr>
          <p:nvPr/>
        </p:nvSpPr>
        <p:spPr>
          <a:xfrm>
            <a:off x="4123436" y="4706159"/>
            <a:ext cx="4033009" cy="1062444"/>
          </a:xfrm>
          <a:prstGeom prst="rect">
            <a:avLst/>
          </a:prstGeom>
        </p:spPr>
        <p:txBody>
          <a:bodyPr vert="horz" lIns="91440" tIns="45720" rIns="91440" bIns="45720" rtlCol="0" anchor="t">
            <a:noAutofit/>
          </a:bodyPr>
          <a:lstStyle>
            <a:lvl1pPr marL="0" indent="0" algn="ctr" defTabSz="685800" rtl="0" eaLnBrk="1" latinLnBrk="0" hangingPunct="1">
              <a:lnSpc>
                <a:spcPct val="90000"/>
              </a:lnSpc>
              <a:spcBef>
                <a:spcPts val="750"/>
              </a:spcBef>
              <a:buFont typeface="Arial" panose="020B0604020202020204" pitchFamily="34" charset="0"/>
              <a:buNone/>
              <a:defRPr lang="en-US" sz="1800" kern="1200">
                <a:solidFill>
                  <a:schemeClr val="accent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lang="en-US"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lang="en-US"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lang="en-US"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lang="en-US"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Calibri"/>
              </a:rPr>
              <a:t>Presenter info:</a:t>
            </a:r>
            <a:endParaRPr kumimoji="0" lang="en-US" sz="1600" b="0" i="0" u="none" strike="noStrike" kern="1200" cap="none" spc="0" normalizeH="0" baseline="0" noProof="0">
              <a:ln>
                <a:noFill/>
              </a:ln>
              <a:solidFill>
                <a:srgbClr val="0070C0"/>
              </a:solidFill>
              <a:effectLst/>
              <a:uLnTx/>
              <a:uFillTx/>
              <a:latin typeface="Calibri" panose="020F0502020204030204"/>
              <a:ea typeface="Calibri"/>
              <a:cs typeface="Calibri"/>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sz="1600" b="0" i="0" u="none" strike="noStrike" kern="1200" cap="none" spc="0" normalizeH="0" baseline="0" noProof="0">
              <a:ln>
                <a:noFill/>
              </a:ln>
              <a:solidFill>
                <a:srgbClr val="006CAD"/>
              </a:solidFill>
              <a:effectLst/>
              <a:uLnTx/>
              <a:uFillTx/>
              <a:latin typeface="Calibri" panose="020F0502020204030204"/>
              <a:ea typeface="Calibri"/>
              <a:cs typeface="Calibri"/>
            </a:endParaRPr>
          </a:p>
        </p:txBody>
      </p:sp>
    </p:spTree>
    <p:extLst>
      <p:ext uri="{BB962C8B-B14F-4D97-AF65-F5344CB8AC3E}">
        <p14:creationId xmlns:p14="http://schemas.microsoft.com/office/powerpoint/2010/main" val="30206432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A3C60-DD94-41A7-549E-961D0A593B86}"/>
              </a:ext>
            </a:extLst>
          </p:cNvPr>
          <p:cNvSpPr>
            <a:spLocks noGrp="1"/>
          </p:cNvSpPr>
          <p:nvPr>
            <p:ph type="title"/>
          </p:nvPr>
        </p:nvSpPr>
        <p:spPr/>
        <p:txBody>
          <a:bodyPr/>
          <a:lstStyle/>
          <a:p>
            <a:r>
              <a:rPr lang="en-US" b="1"/>
              <a:t>EOP Workbook</a:t>
            </a:r>
            <a:endParaRPr lang="en-US" b="1">
              <a:ea typeface="Calibri"/>
              <a:cs typeface="Calibri"/>
            </a:endParaRPr>
          </a:p>
        </p:txBody>
      </p:sp>
      <p:sp>
        <p:nvSpPr>
          <p:cNvPr id="3" name="Content Placeholder 2">
            <a:extLst>
              <a:ext uri="{FF2B5EF4-FFF2-40B4-BE49-F238E27FC236}">
                <a16:creationId xmlns:a16="http://schemas.microsoft.com/office/drawing/2014/main" id="{C6C3AE9D-ECFC-F11E-9625-174897B41C3D}"/>
              </a:ext>
            </a:extLst>
          </p:cNvPr>
          <p:cNvSpPr>
            <a:spLocks noGrp="1"/>
          </p:cNvSpPr>
          <p:nvPr>
            <p:ph sz="half" idx="1"/>
          </p:nvPr>
        </p:nvSpPr>
        <p:spPr/>
        <p:txBody>
          <a:bodyPr/>
          <a:lstStyle/>
          <a:p>
            <a:r>
              <a:rPr lang="en-US"/>
              <a:t>Follow along with the EOP Workbook.</a:t>
            </a:r>
          </a:p>
        </p:txBody>
      </p:sp>
      <p:sp>
        <p:nvSpPr>
          <p:cNvPr id="5" name="Footer Placeholder 4">
            <a:extLst>
              <a:ext uri="{FF2B5EF4-FFF2-40B4-BE49-F238E27FC236}">
                <a16:creationId xmlns:a16="http://schemas.microsoft.com/office/drawing/2014/main" id="{457523F6-194F-1845-D4D7-9E97DE3B5839}"/>
              </a:ext>
            </a:extLst>
          </p:cNvPr>
          <p:cNvSpPr>
            <a:spLocks noGrp="1"/>
          </p:cNvSpPr>
          <p:nvPr>
            <p:ph type="ftr" sz="quarter" idx="11"/>
          </p:nvPr>
        </p:nvSpPr>
        <p:spPr/>
        <p:txBody>
          <a:bodyPr/>
          <a:lstStyle/>
          <a:p>
            <a:r>
              <a:rPr lang="en-US"/>
              <a:t>Oregon Department of Education</a:t>
            </a:r>
          </a:p>
        </p:txBody>
      </p:sp>
      <p:sp>
        <p:nvSpPr>
          <p:cNvPr id="6" name="Slide Number Placeholder 5">
            <a:extLst>
              <a:ext uri="{FF2B5EF4-FFF2-40B4-BE49-F238E27FC236}">
                <a16:creationId xmlns:a16="http://schemas.microsoft.com/office/drawing/2014/main" id="{3D258DA5-3C7A-5E7C-502B-27D81F591D20}"/>
              </a:ext>
            </a:extLst>
          </p:cNvPr>
          <p:cNvSpPr>
            <a:spLocks noGrp="1"/>
          </p:cNvSpPr>
          <p:nvPr>
            <p:ph type="sldNum" sz="quarter" idx="12"/>
          </p:nvPr>
        </p:nvSpPr>
        <p:spPr/>
        <p:txBody>
          <a:bodyPr/>
          <a:lstStyle/>
          <a:p>
            <a:fld id="{357F5B69-6281-4C1F-8C38-6DA0F56DA430}" type="slidenum">
              <a:rPr lang="en-US" smtClean="0"/>
              <a:t>10</a:t>
            </a:fld>
            <a:endParaRPr lang="en-US"/>
          </a:p>
        </p:txBody>
      </p:sp>
      <p:pic>
        <p:nvPicPr>
          <p:cNvPr id="4" name="Graphic 3" descr="Back with solid fill">
            <a:extLst>
              <a:ext uri="{FF2B5EF4-FFF2-40B4-BE49-F238E27FC236}">
                <a16:creationId xmlns:a16="http://schemas.microsoft.com/office/drawing/2014/main" id="{20DA492F-BB49-20AE-0C85-6AD0262DD7F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99194" y="1333902"/>
            <a:ext cx="2809875" cy="2790825"/>
          </a:xfrm>
          <a:prstGeom prst="rect">
            <a:avLst/>
          </a:prstGeom>
        </p:spPr>
      </p:pic>
      <p:sp>
        <p:nvSpPr>
          <p:cNvPr id="10" name="Title 1">
            <a:extLst>
              <a:ext uri="{FF2B5EF4-FFF2-40B4-BE49-F238E27FC236}">
                <a16:creationId xmlns:a16="http://schemas.microsoft.com/office/drawing/2014/main" id="{F0399C38-2290-F188-524C-5FDA2980B20D}"/>
              </a:ext>
            </a:extLst>
          </p:cNvPr>
          <p:cNvSpPr txBox="1">
            <a:spLocks/>
          </p:cNvSpPr>
          <p:nvPr/>
        </p:nvSpPr>
        <p:spPr>
          <a:xfrm>
            <a:off x="8054135" y="5000156"/>
            <a:ext cx="3150983" cy="1016935"/>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4400" kern="1200">
                <a:solidFill>
                  <a:schemeClr val="accent5"/>
                </a:solidFill>
                <a:latin typeface="+mj-lt"/>
                <a:ea typeface="+mj-ea"/>
                <a:cs typeface="+mj-cs"/>
              </a:defRPr>
            </a:lvl1pPr>
          </a:lstStyle>
          <a:p>
            <a:r>
              <a:rPr lang="en-US" sz="5400" b="1"/>
              <a:t>SCAN ME!</a:t>
            </a:r>
            <a:endParaRPr lang="en-US" sz="5400" b="1">
              <a:ea typeface="Calibri"/>
              <a:cs typeface="Calibri"/>
            </a:endParaRPr>
          </a:p>
        </p:txBody>
      </p:sp>
      <p:pic>
        <p:nvPicPr>
          <p:cNvPr id="11" name="Picture 10">
            <a:hlinkClick r:id="rId4"/>
            <a:extLst>
              <a:ext uri="{FF2B5EF4-FFF2-40B4-BE49-F238E27FC236}">
                <a16:creationId xmlns:a16="http://schemas.microsoft.com/office/drawing/2014/main" id="{01BE9EF9-508D-48BA-B987-813DAD2A2A82}"/>
              </a:ext>
            </a:extLst>
          </p:cNvPr>
          <p:cNvPicPr>
            <a:picLocks noChangeAspect="1"/>
          </p:cNvPicPr>
          <p:nvPr/>
        </p:nvPicPr>
        <p:blipFill>
          <a:blip r:embed="rId5"/>
          <a:stretch>
            <a:fillRect/>
          </a:stretch>
        </p:blipFill>
        <p:spPr>
          <a:xfrm>
            <a:off x="1014460" y="2441284"/>
            <a:ext cx="3496344" cy="3511222"/>
          </a:xfrm>
          <a:prstGeom prst="rect">
            <a:avLst/>
          </a:prstGeom>
          <a:ln>
            <a:noFill/>
          </a:ln>
          <a:effectLst>
            <a:outerShdw blurRad="292100" dist="139700" dir="2700000" algn="tl" rotWithShape="0">
              <a:srgbClr val="333333">
                <a:alpha val="65000"/>
              </a:srgbClr>
            </a:outerShdw>
          </a:effectLst>
        </p:spPr>
      </p:pic>
      <p:pic>
        <p:nvPicPr>
          <p:cNvPr id="7" name="Graphic 6" descr="Smart Phone with solid fill">
            <a:extLst>
              <a:ext uri="{FF2B5EF4-FFF2-40B4-BE49-F238E27FC236}">
                <a16:creationId xmlns:a16="http://schemas.microsoft.com/office/drawing/2014/main" id="{862F09A6-EACB-FCD0-C386-DB46686F1A5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14412" y="3594543"/>
            <a:ext cx="2522556" cy="2481539"/>
          </a:xfrm>
          <a:prstGeom prst="rect">
            <a:avLst/>
          </a:prstGeom>
        </p:spPr>
      </p:pic>
      <p:pic>
        <p:nvPicPr>
          <p:cNvPr id="13" name="Picture 12" descr="A qr code on a white background&#10;&#10;AI-generated content may be incorrect.">
            <a:hlinkClick r:id="rId4"/>
            <a:extLst>
              <a:ext uri="{FF2B5EF4-FFF2-40B4-BE49-F238E27FC236}">
                <a16:creationId xmlns:a16="http://schemas.microsoft.com/office/drawing/2014/main" id="{0312564B-47F4-84AC-D2D2-5A96B7BB15F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2501" y="1886989"/>
            <a:ext cx="3141211" cy="3141211"/>
          </a:xfrm>
          <a:prstGeom prst="rect">
            <a:avLst/>
          </a:prstGeom>
        </p:spPr>
      </p:pic>
    </p:spTree>
    <p:extLst>
      <p:ext uri="{BB962C8B-B14F-4D97-AF65-F5344CB8AC3E}">
        <p14:creationId xmlns:p14="http://schemas.microsoft.com/office/powerpoint/2010/main" val="7877000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1"/>
              <a:t>Components of an EOP</a:t>
            </a:r>
            <a:endParaRPr lang="en-US" b="1">
              <a:ea typeface="Calibri"/>
              <a:cs typeface="Calibri"/>
            </a:endParaRPr>
          </a:p>
        </p:txBody>
      </p:sp>
      <p:sp>
        <p:nvSpPr>
          <p:cNvPr id="2" name="Footer Placeholder 1"/>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Oregon Department of Education</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7F5B69-6281-4C1F-8C38-6DA0F56DA430}" type="slidenum">
              <a:rPr kumimoji="0" lang="en-US" sz="1200" b="0" i="0" u="none" strike="noStrike" kern="1200" cap="none" spc="0" normalizeH="0" baseline="0" noProof="0" smtClean="0">
                <a:ln>
                  <a:noFill/>
                </a:ln>
                <a:solidFill>
                  <a:prstClr val="black">
                    <a:lumMod val="65000"/>
                    <a:lumOff val="3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pic>
        <p:nvPicPr>
          <p:cNvPr id="5" name="Picture 4" descr="Icon of a handshake."/>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2780" y="4285024"/>
            <a:ext cx="1707697" cy="1024618"/>
          </a:xfrm>
          <a:prstGeom prst="rect">
            <a:avLst/>
          </a:prstGeom>
        </p:spPr>
      </p:pic>
      <p:pic>
        <p:nvPicPr>
          <p:cNvPr id="6" name="Picture 5" descr="Disability icon. "/>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4909" t="11190" r="13535" b="17144"/>
          <a:stretch/>
        </p:blipFill>
        <p:spPr>
          <a:xfrm>
            <a:off x="2508814" y="2384739"/>
            <a:ext cx="1300906" cy="1408535"/>
          </a:xfrm>
          <a:prstGeom prst="rect">
            <a:avLst/>
          </a:prstGeom>
        </p:spPr>
      </p:pic>
      <p:pic>
        <p:nvPicPr>
          <p:cNvPr id="7" name="Picture 6" descr="Icon of binoculars."/>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6339" t="18504" r="12805" b="20543"/>
          <a:stretch/>
        </p:blipFill>
        <p:spPr>
          <a:xfrm>
            <a:off x="6311325" y="2435863"/>
            <a:ext cx="1518557" cy="1306285"/>
          </a:xfrm>
          <a:prstGeom prst="rect">
            <a:avLst/>
          </a:prstGeom>
        </p:spPr>
      </p:pic>
      <p:grpSp>
        <p:nvGrpSpPr>
          <p:cNvPr id="23" name="Group 22" descr="Icon showing a police badge and a fire department badge."/>
          <p:cNvGrpSpPr/>
          <p:nvPr/>
        </p:nvGrpSpPr>
        <p:grpSpPr>
          <a:xfrm>
            <a:off x="3987094" y="3771546"/>
            <a:ext cx="2291536" cy="2095620"/>
            <a:chOff x="4293413" y="4087685"/>
            <a:chExt cx="2291536" cy="2095620"/>
          </a:xfrm>
        </p:grpSpPr>
        <p:pic>
          <p:nvPicPr>
            <p:cNvPr id="11" name="Picture 10"/>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93413" y="4087685"/>
              <a:ext cx="1339691" cy="1339691"/>
            </a:xfrm>
            <a:prstGeom prst="rect">
              <a:avLst/>
            </a:prstGeom>
          </p:spPr>
        </p:pic>
        <p:pic>
          <p:nvPicPr>
            <p:cNvPr id="14" name="Picture 13"/>
            <p:cNvPicPr>
              <a:picLocks noChangeAspect="1"/>
            </p:cNvPicPr>
            <p:nvPr/>
          </p:nvPicPr>
          <p:blipFill>
            <a:blip r:embed="rId7">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4885306" y="4483662"/>
              <a:ext cx="1699643" cy="1699643"/>
            </a:xfrm>
            <a:prstGeom prst="rect">
              <a:avLst/>
            </a:prstGeom>
          </p:spPr>
        </p:pic>
      </p:grpSp>
      <p:pic>
        <p:nvPicPr>
          <p:cNvPr id="15" name="Picture 14" descr="The Standard Response Protocol icon. "/>
          <p:cNvPicPr>
            <a:picLocks noChangeAspect="1"/>
          </p:cNvPicPr>
          <p:nvPr/>
        </p:nvPicPr>
        <p:blipFill>
          <a:blip r:embed="rId8">
            <a:extLst>
              <a:ext uri="{BEBA8EAE-BF5A-486C-A8C5-ECC9F3942E4B}">
                <a14:imgProps xmlns:a14="http://schemas.microsoft.com/office/drawing/2010/main">
                  <a14:imgLayer r:embed="rId9">
                    <a14:imgEffect>
                      <a14:saturation sat="0"/>
                    </a14:imgEffect>
                  </a14:imgLayer>
                </a14:imgProps>
              </a:ext>
            </a:extLst>
          </a:blip>
          <a:srcRect l="1427" t="324" r="179" b="39817"/>
          <a:stretch/>
        </p:blipFill>
        <p:spPr>
          <a:xfrm>
            <a:off x="8040011" y="4243627"/>
            <a:ext cx="2039744" cy="1107448"/>
          </a:xfrm>
          <a:prstGeom prst="rect">
            <a:avLst/>
          </a:prstGeom>
        </p:spPr>
      </p:pic>
      <p:pic>
        <p:nvPicPr>
          <p:cNvPr id="16" name="Picture 15" descr="Graphic for tsunami evacuation route signage. " title="Tsunami Evacuation Route"/>
          <p:cNvPicPr>
            <a:picLocks noChangeAspect="1"/>
          </p:cNvPicPr>
          <p:nvPr/>
        </p:nvPicPr>
        <p:blipFill>
          <a:blip r:embed="rId10">
            <a:extLst>
              <a:ext uri="{BEBA8EAE-BF5A-486C-A8C5-ECC9F3942E4B}">
                <a14:imgProps xmlns:a14="http://schemas.microsoft.com/office/drawing/2010/main">
                  <a14:imgLayer r:embed="rId11">
                    <a14:imgEffect>
                      <a14:saturation sat="0"/>
                    </a14:imgEffect>
                  </a14:imgLayer>
                </a14:imgProps>
              </a:ext>
            </a:extLst>
          </a:blip>
          <a:stretch>
            <a:fillRect/>
          </a:stretch>
        </p:blipFill>
        <p:spPr>
          <a:xfrm>
            <a:off x="10329767" y="2393802"/>
            <a:ext cx="1321314" cy="1341642"/>
          </a:xfrm>
          <a:prstGeom prst="rect">
            <a:avLst/>
          </a:prstGeom>
        </p:spPr>
      </p:pic>
      <p:sp>
        <p:nvSpPr>
          <p:cNvPr id="17" name="TextBox 16"/>
          <p:cNvSpPr txBox="1"/>
          <p:nvPr/>
        </p:nvSpPr>
        <p:spPr>
          <a:xfrm>
            <a:off x="410894" y="2667598"/>
            <a:ext cx="18901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Calibri" panose="020F0502020204030204"/>
                <a:ea typeface="+mn-ea"/>
                <a:cs typeface="+mn-cs"/>
              </a:rPr>
              <a:t>Community Collaboration</a:t>
            </a:r>
          </a:p>
        </p:txBody>
      </p:sp>
      <p:sp>
        <p:nvSpPr>
          <p:cNvPr id="18" name="TextBox 17"/>
          <p:cNvSpPr txBox="1"/>
          <p:nvPr/>
        </p:nvSpPr>
        <p:spPr>
          <a:xfrm>
            <a:off x="2107004" y="4285024"/>
            <a:ext cx="1890183"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Calibri" panose="020F0502020204030204"/>
                <a:ea typeface="+mn-ea"/>
                <a:cs typeface="+mn-cs"/>
              </a:rPr>
              <a:t>Access and Functional Needs</a:t>
            </a:r>
          </a:p>
        </p:txBody>
      </p:sp>
      <p:sp>
        <p:nvSpPr>
          <p:cNvPr id="19" name="TextBox 18"/>
          <p:cNvSpPr txBox="1"/>
          <p:nvPr/>
        </p:nvSpPr>
        <p:spPr>
          <a:xfrm>
            <a:off x="4066444" y="2428594"/>
            <a:ext cx="1890183"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Calibri" panose="020F0502020204030204"/>
                <a:ea typeface="+mn-ea"/>
                <a:cs typeface="+mn-cs"/>
              </a:rPr>
              <a:t>Incident Command System</a:t>
            </a:r>
          </a:p>
        </p:txBody>
      </p:sp>
      <p:sp>
        <p:nvSpPr>
          <p:cNvPr id="20" name="TextBox 19"/>
          <p:cNvSpPr txBox="1"/>
          <p:nvPr/>
        </p:nvSpPr>
        <p:spPr>
          <a:xfrm>
            <a:off x="6122127" y="4243335"/>
            <a:ext cx="18901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Calibri" panose="020F0502020204030204"/>
                <a:ea typeface="+mn-ea"/>
                <a:cs typeface="+mn-cs"/>
              </a:rPr>
              <a:t>Assessments for Schools</a:t>
            </a:r>
          </a:p>
        </p:txBody>
      </p:sp>
      <p:sp>
        <p:nvSpPr>
          <p:cNvPr id="21" name="TextBox 20"/>
          <p:cNvSpPr txBox="1"/>
          <p:nvPr/>
        </p:nvSpPr>
        <p:spPr>
          <a:xfrm>
            <a:off x="8040201" y="2498320"/>
            <a:ext cx="1890183" cy="144655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Calibri" panose="020F0502020204030204"/>
                <a:ea typeface="+mn-ea"/>
                <a:cs typeface="+mn-cs"/>
              </a:rPr>
              <a:t>Functional Annexes (Emergency Drills)</a:t>
            </a:r>
          </a:p>
        </p:txBody>
      </p:sp>
      <p:sp>
        <p:nvSpPr>
          <p:cNvPr id="22" name="TextBox 21"/>
          <p:cNvSpPr txBox="1"/>
          <p:nvPr/>
        </p:nvSpPr>
        <p:spPr>
          <a:xfrm>
            <a:off x="10045332" y="4255001"/>
            <a:ext cx="1890183" cy="1107996"/>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Calibri" panose="020F0502020204030204"/>
                <a:ea typeface="+mn-ea"/>
                <a:cs typeface="+mn-cs"/>
              </a:rPr>
              <a:t>Incident- Specific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Calibri" panose="020F0502020204030204"/>
                <a:ea typeface="+mn-ea"/>
                <a:cs typeface="+mn-cs"/>
              </a:rPr>
              <a:t>Plans</a:t>
            </a:r>
            <a:endParaRPr kumimoji="0" lang="en-US" sz="2200" b="1" i="0" u="none" strike="noStrike" kern="1200" cap="none" spc="0" normalizeH="0" baseline="0" noProof="0">
              <a:ln>
                <a:noFill/>
              </a:ln>
              <a:solidFill>
                <a:prstClr val="black"/>
              </a:solidFill>
              <a:effectLst/>
              <a:uLnTx/>
              <a:uFillTx/>
              <a:latin typeface="Calibri" panose="020F0502020204030204"/>
              <a:ea typeface="Calibri"/>
              <a:cs typeface="Calibri"/>
            </a:endParaRPr>
          </a:p>
        </p:txBody>
      </p:sp>
    </p:spTree>
    <p:extLst>
      <p:ext uri="{BB962C8B-B14F-4D97-AF65-F5344CB8AC3E}">
        <p14:creationId xmlns:p14="http://schemas.microsoft.com/office/powerpoint/2010/main" val="2875658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76"/>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4400"/>
              <a:buFont typeface="Calibri"/>
              <a:buNone/>
            </a:pPr>
            <a:r>
              <a:rPr lang="en-US" sz="4400" b="1"/>
              <a:t>Who is Involved?</a:t>
            </a:r>
            <a:endParaRPr b="1"/>
          </a:p>
        </p:txBody>
      </p:sp>
      <p:sp>
        <p:nvSpPr>
          <p:cNvPr id="627" name="Google Shape;627;p76"/>
          <p:cNvSpPr txBox="1">
            <a:spLocks noGrp="1"/>
          </p:cNvSpPr>
          <p:nvPr>
            <p:ph type="ftr" sz="quarter" idx="11"/>
          </p:nvPr>
        </p:nvSpPr>
        <p:spPr>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Oregon Department of Education</a:t>
            </a:r>
            <a:endParaRPr/>
          </a:p>
        </p:txBody>
      </p:sp>
      <p:sp>
        <p:nvSpPr>
          <p:cNvPr id="628" name="Google Shape;628;p76"/>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a:t>
            </a:fld>
            <a:endParaRPr/>
          </a:p>
        </p:txBody>
      </p:sp>
      <p:sp>
        <p:nvSpPr>
          <p:cNvPr id="5" name="TextBox 4">
            <a:extLst>
              <a:ext uri="{FF2B5EF4-FFF2-40B4-BE49-F238E27FC236}">
                <a16:creationId xmlns:a16="http://schemas.microsoft.com/office/drawing/2014/main" id="{9F117214-93BB-A5EA-95CD-5BA76AA9BA88}"/>
              </a:ext>
            </a:extLst>
          </p:cNvPr>
          <p:cNvSpPr txBox="1"/>
          <p:nvPr/>
        </p:nvSpPr>
        <p:spPr>
          <a:xfrm>
            <a:off x="2960920" y="1615024"/>
            <a:ext cx="6270160" cy="523220"/>
          </a:xfrm>
          <a:prstGeom prst="rect">
            <a:avLst/>
          </a:prstGeom>
          <a:noFill/>
        </p:spPr>
        <p:txBody>
          <a:bodyPr wrap="square" rtlCol="0">
            <a:spAutoFit/>
          </a:bodyPr>
          <a:lstStyle/>
          <a:p>
            <a:pPr algn="ctr"/>
            <a:r>
              <a:rPr lang="en-US" sz="2800" b="1"/>
              <a:t>Who are you bringing to the table?  </a:t>
            </a:r>
          </a:p>
        </p:txBody>
      </p:sp>
      <p:pic>
        <p:nvPicPr>
          <p:cNvPr id="17" name="Picture 2" descr="Photograph of people in bright colored safety vests standing in a group having a meeting. ">
            <a:extLst>
              <a:ext uri="{FF2B5EF4-FFF2-40B4-BE49-F238E27FC236}">
                <a16:creationId xmlns:a16="http://schemas.microsoft.com/office/drawing/2014/main" id="{729FEDB1-96A0-37F6-FD38-AF489E68A3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399" y="2098127"/>
            <a:ext cx="4858761" cy="3644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ontent Placeholder 2">
            <a:extLst>
              <a:ext uri="{FF2B5EF4-FFF2-40B4-BE49-F238E27FC236}">
                <a16:creationId xmlns:a16="http://schemas.microsoft.com/office/drawing/2014/main" id="{84D66892-0A10-8F64-57B1-0D4E8F40F51E}"/>
              </a:ext>
            </a:extLst>
          </p:cNvPr>
          <p:cNvSpPr txBox="1">
            <a:spLocks/>
          </p:cNvSpPr>
          <p:nvPr/>
        </p:nvSpPr>
        <p:spPr>
          <a:xfrm>
            <a:off x="1159298" y="5703288"/>
            <a:ext cx="9873404" cy="115471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81000" algn="l" rtl="0">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4pPr>
            <a:lvl5pPr marL="2286000" marR="0" lvl="4"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buFont typeface="Arial"/>
              <a:buNone/>
              <a:defRPr/>
            </a:pPr>
            <a:r>
              <a:rPr lang="en-US" spc="-25">
                <a:ea typeface="Times New Roman" panose="02020603050405020304" pitchFamily="18" charset="0"/>
                <a:cs typeface="Times New Roman" panose="02020603050405020304" pitchFamily="18" charset="0"/>
              </a:rPr>
              <a:t>Schools own the students, police own the crime, fire owns the fire/medical. </a:t>
            </a:r>
            <a:endParaRPr lang="en-US"/>
          </a:p>
          <a:p>
            <a:pPr>
              <a:defRPr/>
            </a:pPr>
            <a:endParaRPr lang="en-US"/>
          </a:p>
          <a:p>
            <a:pPr>
              <a:defRPr/>
            </a:pPr>
            <a:endParaRPr lang="en-US"/>
          </a:p>
          <a:p>
            <a:pPr>
              <a:defRPr/>
            </a:pPr>
            <a:endParaRPr lang="en-US" sz="2800"/>
          </a:p>
        </p:txBody>
      </p:sp>
    </p:spTree>
    <p:extLst>
      <p:ext uri="{BB962C8B-B14F-4D97-AF65-F5344CB8AC3E}">
        <p14:creationId xmlns:p14="http://schemas.microsoft.com/office/powerpoint/2010/main" val="16843557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68BF5-AB65-C483-42F1-87CA631EB127}"/>
              </a:ext>
            </a:extLst>
          </p:cNvPr>
          <p:cNvSpPr>
            <a:spLocks noGrp="1"/>
          </p:cNvSpPr>
          <p:nvPr>
            <p:ph type="title"/>
          </p:nvPr>
        </p:nvSpPr>
        <p:spPr/>
        <p:txBody>
          <a:bodyPr/>
          <a:lstStyle/>
          <a:p>
            <a:r>
              <a:rPr lang="en-US" b="1"/>
              <a:t>Community Collaboration</a:t>
            </a:r>
            <a:endParaRPr lang="en-US" b="1">
              <a:ea typeface="Calibri"/>
              <a:cs typeface="Calibri"/>
            </a:endParaRPr>
          </a:p>
        </p:txBody>
      </p:sp>
      <p:sp>
        <p:nvSpPr>
          <p:cNvPr id="3" name="Content Placeholder 2">
            <a:extLst>
              <a:ext uri="{FF2B5EF4-FFF2-40B4-BE49-F238E27FC236}">
                <a16:creationId xmlns:a16="http://schemas.microsoft.com/office/drawing/2014/main" id="{FEF6839E-9193-4EA8-0FC0-346E74D5D4D2}"/>
              </a:ext>
            </a:extLst>
          </p:cNvPr>
          <p:cNvSpPr>
            <a:spLocks noGrp="1"/>
          </p:cNvSpPr>
          <p:nvPr>
            <p:ph idx="1"/>
          </p:nvPr>
        </p:nvSpPr>
        <p:spPr/>
        <p:txBody>
          <a:bodyPr vert="horz" lIns="91440" tIns="45720" rIns="91440" bIns="45720" rtlCol="0" anchor="t">
            <a:noAutofit/>
          </a:bodyPr>
          <a:lstStyle/>
          <a:p>
            <a:pPr marL="0" indent="0">
              <a:buNone/>
            </a:pPr>
            <a:r>
              <a:rPr lang="en-US" b="1">
                <a:solidFill>
                  <a:srgbClr val="008043"/>
                </a:solidFill>
              </a:rPr>
              <a:t>The Oregon Department of Education recommends strong community collaboration!</a:t>
            </a:r>
          </a:p>
        </p:txBody>
      </p:sp>
      <p:pic>
        <p:nvPicPr>
          <p:cNvPr id="5" name="Picture 4" descr="QR Code with a direct link to the Emergency Plans and Drills Guidance: Community Collaboration.">
            <a:hlinkClick r:id="rId3"/>
            <a:extLst>
              <a:ext uri="{FF2B5EF4-FFF2-40B4-BE49-F238E27FC236}">
                <a16:creationId xmlns:a16="http://schemas.microsoft.com/office/drawing/2014/main" id="{9A20148A-8759-C816-EBF0-9B701DE9AB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8878" y="2767763"/>
            <a:ext cx="1905098" cy="1905098"/>
          </a:xfrm>
          <a:prstGeom prst="rect">
            <a:avLst/>
          </a:prstGeom>
        </p:spPr>
      </p:pic>
      <p:pic>
        <p:nvPicPr>
          <p:cNvPr id="7" name="Picture 6">
            <a:hlinkClick r:id="rId3"/>
            <a:extLst>
              <a:ext uri="{FF2B5EF4-FFF2-40B4-BE49-F238E27FC236}">
                <a16:creationId xmlns:a16="http://schemas.microsoft.com/office/drawing/2014/main" id="{6C123ADE-963F-5B96-A51D-DC667C70936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403024" y="2359760"/>
            <a:ext cx="2935854" cy="3799340"/>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81EDB7CA-261B-3FB4-6B22-3E7CAB6A5904}"/>
              </a:ext>
            </a:extLst>
          </p:cNvPr>
          <p:cNvSpPr txBox="1"/>
          <p:nvPr/>
        </p:nvSpPr>
        <p:spPr>
          <a:xfrm>
            <a:off x="9526385" y="4580679"/>
            <a:ext cx="1948439" cy="1077218"/>
          </a:xfrm>
          <a:prstGeom prst="rect">
            <a:avLst/>
          </a:prstGeom>
          <a:noFill/>
        </p:spPr>
        <p:txBody>
          <a:bodyPr wrap="square" rtlCol="0">
            <a:spAutoFit/>
          </a:bodyPr>
          <a:lstStyle/>
          <a:p>
            <a:r>
              <a:rPr lang="en-US" sz="1600"/>
              <a:t>QR Code for the Community Collaboration Guidance document. </a:t>
            </a:r>
          </a:p>
        </p:txBody>
      </p:sp>
      <p:sp>
        <p:nvSpPr>
          <p:cNvPr id="9" name="TextBox 8">
            <a:extLst>
              <a:ext uri="{FF2B5EF4-FFF2-40B4-BE49-F238E27FC236}">
                <a16:creationId xmlns:a16="http://schemas.microsoft.com/office/drawing/2014/main" id="{C56B1427-08B6-3F08-5599-AF9B2A16CBEC}"/>
              </a:ext>
            </a:extLst>
          </p:cNvPr>
          <p:cNvSpPr txBox="1"/>
          <p:nvPr/>
        </p:nvSpPr>
        <p:spPr>
          <a:xfrm>
            <a:off x="781396" y="2958160"/>
            <a:ext cx="5621628" cy="2154436"/>
          </a:xfrm>
          <a:prstGeom prst="rect">
            <a:avLst/>
          </a:prstGeom>
          <a:noFill/>
        </p:spPr>
        <p:txBody>
          <a:bodyPr wrap="square" rtlCol="0">
            <a:spAutoFit/>
          </a:bodyPr>
          <a:lstStyle/>
          <a:p>
            <a:r>
              <a:rPr lang="en-US" sz="2400" b="1">
                <a:latin typeface="Calibri" panose="020F0502020204030204" pitchFamily="34" charset="0"/>
                <a:cs typeface="Calibri" panose="020F0502020204030204" pitchFamily="34" charset="0"/>
              </a:rPr>
              <a:t>Guidance covers:</a:t>
            </a:r>
          </a:p>
          <a:p>
            <a:pPr marL="285750" indent="-285750">
              <a:buFont typeface="Arial" panose="020B0604020202020204" pitchFamily="34" charset="0"/>
              <a:buChar char="•"/>
            </a:pPr>
            <a:r>
              <a:rPr lang="en-US" sz="2200">
                <a:latin typeface="Calibri" panose="020F0502020204030204" pitchFamily="34" charset="0"/>
                <a:cs typeface="Calibri" panose="020F0502020204030204" pitchFamily="34" charset="0"/>
              </a:rPr>
              <a:t>Planning team: whole community approach.</a:t>
            </a:r>
          </a:p>
          <a:p>
            <a:pPr marL="285750" indent="-285750">
              <a:buFont typeface="Arial" panose="020B0604020202020204" pitchFamily="34" charset="0"/>
              <a:buChar char="•"/>
            </a:pPr>
            <a:r>
              <a:rPr lang="en-US" sz="2200">
                <a:latin typeface="Calibri" panose="020F0502020204030204" pitchFamily="34" charset="0"/>
                <a:cs typeface="Calibri" panose="020F0502020204030204" pitchFamily="34" charset="0"/>
              </a:rPr>
              <a:t>Collaboration on drills and exercises: plan together and act together!</a:t>
            </a:r>
          </a:p>
          <a:p>
            <a:pPr marL="285750" indent="-285750">
              <a:buFont typeface="Arial" panose="020B0604020202020204" pitchFamily="34" charset="0"/>
              <a:buChar char="•"/>
            </a:pPr>
            <a:r>
              <a:rPr lang="en-US" sz="2200">
                <a:latin typeface="Calibri" panose="020F0502020204030204" pitchFamily="34" charset="0"/>
                <a:cs typeface="Calibri" panose="020F0502020204030204" pitchFamily="34" charset="0"/>
              </a:rPr>
              <a:t>Introductory guidance document because this capacity supports all others. </a:t>
            </a:r>
          </a:p>
        </p:txBody>
      </p:sp>
    </p:spTree>
    <p:extLst>
      <p:ext uri="{BB962C8B-B14F-4D97-AF65-F5344CB8AC3E}">
        <p14:creationId xmlns:p14="http://schemas.microsoft.com/office/powerpoint/2010/main" val="7418978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6CCBF-7FEC-2C47-4D3E-03E0008C61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DEC367-B4B6-3C5C-7028-F41F3BE0AF63}"/>
              </a:ext>
            </a:extLst>
          </p:cNvPr>
          <p:cNvSpPr>
            <a:spLocks noGrp="1"/>
          </p:cNvSpPr>
          <p:nvPr>
            <p:ph type="title"/>
          </p:nvPr>
        </p:nvSpPr>
        <p:spPr/>
        <p:txBody>
          <a:bodyPr/>
          <a:lstStyle/>
          <a:p>
            <a:r>
              <a:rPr lang="en-US" b="1"/>
              <a:t>What are We Planning For?</a:t>
            </a:r>
            <a:endParaRPr lang="en-US" b="1">
              <a:ea typeface="Calibri"/>
              <a:cs typeface="Calibri"/>
            </a:endParaRPr>
          </a:p>
        </p:txBody>
      </p:sp>
      <p:sp>
        <p:nvSpPr>
          <p:cNvPr id="3" name="Content Placeholder 2">
            <a:extLst>
              <a:ext uri="{FF2B5EF4-FFF2-40B4-BE49-F238E27FC236}">
                <a16:creationId xmlns:a16="http://schemas.microsoft.com/office/drawing/2014/main" id="{4C18D4AF-7C88-4568-2973-908445063A67}"/>
              </a:ext>
            </a:extLst>
          </p:cNvPr>
          <p:cNvSpPr>
            <a:spLocks noGrp="1"/>
          </p:cNvSpPr>
          <p:nvPr>
            <p:ph sz="half" idx="1"/>
          </p:nvPr>
        </p:nvSpPr>
        <p:spPr/>
        <p:txBody>
          <a:bodyPr>
            <a:normAutofit/>
          </a:bodyPr>
          <a:lstStyle/>
          <a:p>
            <a:pPr marL="0" indent="0">
              <a:buNone/>
            </a:pPr>
            <a:r>
              <a:rPr lang="en-US" b="1">
                <a:effectLst/>
                <a:latin typeface="+mj-lt"/>
                <a:ea typeface="Urbanist"/>
                <a:cs typeface="Urbanist"/>
              </a:rPr>
              <a:t>Know your specific threats and hazards based on your environment and location</a:t>
            </a:r>
            <a:r>
              <a:rPr lang="en-US" b="1">
                <a:latin typeface="+mj-lt"/>
              </a:rPr>
              <a:t>:</a:t>
            </a:r>
          </a:p>
          <a:p>
            <a:r>
              <a:rPr lang="en-US"/>
              <a:t>What are the threats and hazards specific to you?</a:t>
            </a:r>
          </a:p>
          <a:p>
            <a:r>
              <a:rPr lang="en-US"/>
              <a:t>Know the risks and vulnerabilities you need to mitigate and plan for.</a:t>
            </a:r>
          </a:p>
          <a:p>
            <a:endParaRPr lang="en-US"/>
          </a:p>
        </p:txBody>
      </p:sp>
      <p:sp>
        <p:nvSpPr>
          <p:cNvPr id="4" name="Footer Placeholder 3">
            <a:extLst>
              <a:ext uri="{FF2B5EF4-FFF2-40B4-BE49-F238E27FC236}">
                <a16:creationId xmlns:a16="http://schemas.microsoft.com/office/drawing/2014/main" id="{BF5AFDCF-C9B0-C2EA-5156-EB8AE95FE2C6}"/>
              </a:ext>
            </a:extLst>
          </p:cNvPr>
          <p:cNvSpPr>
            <a:spLocks noGrp="1"/>
          </p:cNvSpPr>
          <p:nvPr>
            <p:ph type="ftr" sz="quarter" idx="11"/>
          </p:nvPr>
        </p:nvSpPr>
        <p:spPr/>
        <p:txBody>
          <a:bodyPr/>
          <a:lstStyle/>
          <a:p>
            <a:r>
              <a:rPr lang="en-US"/>
              <a:t>Oregon Department of Education</a:t>
            </a:r>
          </a:p>
        </p:txBody>
      </p:sp>
      <p:sp>
        <p:nvSpPr>
          <p:cNvPr id="5" name="Slide Number Placeholder 4">
            <a:extLst>
              <a:ext uri="{FF2B5EF4-FFF2-40B4-BE49-F238E27FC236}">
                <a16:creationId xmlns:a16="http://schemas.microsoft.com/office/drawing/2014/main" id="{C47AA0C8-7794-EBB4-0EC1-B5CF72BEBB75}"/>
              </a:ext>
            </a:extLst>
          </p:cNvPr>
          <p:cNvSpPr>
            <a:spLocks noGrp="1"/>
          </p:cNvSpPr>
          <p:nvPr>
            <p:ph type="sldNum" sz="quarter" idx="12"/>
          </p:nvPr>
        </p:nvSpPr>
        <p:spPr/>
        <p:txBody>
          <a:bodyPr/>
          <a:lstStyle/>
          <a:p>
            <a:fld id="{357F5B69-6281-4C1F-8C38-6DA0F56DA430}" type="slidenum">
              <a:rPr lang="en-US" smtClean="0"/>
              <a:t>14</a:t>
            </a:fld>
            <a:endParaRPr lang="en-US"/>
          </a:p>
        </p:txBody>
      </p:sp>
      <p:pic>
        <p:nvPicPr>
          <p:cNvPr id="2054" name="Picture 6" descr="Hazards vs Risks – What's the Difference? Image demonstrates a hazard on the left and a risk on the right. ">
            <a:extLst>
              <a:ext uri="{FF2B5EF4-FFF2-40B4-BE49-F238E27FC236}">
                <a16:creationId xmlns:a16="http://schemas.microsoft.com/office/drawing/2014/main" id="{19F7D3E0-1A1C-9768-7956-CF5ED8D461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3980" y="1979488"/>
            <a:ext cx="4733240" cy="3549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3005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24">
          <a:extLst>
            <a:ext uri="{FF2B5EF4-FFF2-40B4-BE49-F238E27FC236}">
              <a16:creationId xmlns:a16="http://schemas.microsoft.com/office/drawing/2014/main" id="{57F70895-2FC9-DAAB-0CBD-5AAECEFDFBF9}"/>
            </a:ext>
          </a:extLst>
        </p:cNvPr>
        <p:cNvGrpSpPr/>
        <p:nvPr/>
      </p:nvGrpSpPr>
      <p:grpSpPr>
        <a:xfrm>
          <a:off x="0" y="0"/>
          <a:ext cx="0" cy="0"/>
          <a:chOff x="0" y="0"/>
          <a:chExt cx="0" cy="0"/>
        </a:xfrm>
      </p:grpSpPr>
      <p:sp>
        <p:nvSpPr>
          <p:cNvPr id="625" name="Google Shape;625;p76">
            <a:extLst>
              <a:ext uri="{FF2B5EF4-FFF2-40B4-BE49-F238E27FC236}">
                <a16:creationId xmlns:a16="http://schemas.microsoft.com/office/drawing/2014/main" id="{8F3E5D7E-D3D1-2AF0-1E82-7FAEA728C3CA}"/>
              </a:ext>
            </a:extLst>
          </p:cNvPr>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4400"/>
              <a:buFont typeface="Calibri"/>
              <a:buNone/>
            </a:pPr>
            <a:r>
              <a:rPr lang="en-US" sz="4400" b="1"/>
              <a:t>Threat and Hazard Assessments</a:t>
            </a:r>
            <a:endParaRPr b="1"/>
          </a:p>
        </p:txBody>
      </p:sp>
      <p:sp>
        <p:nvSpPr>
          <p:cNvPr id="627" name="Google Shape;627;p76">
            <a:extLst>
              <a:ext uri="{FF2B5EF4-FFF2-40B4-BE49-F238E27FC236}">
                <a16:creationId xmlns:a16="http://schemas.microsoft.com/office/drawing/2014/main" id="{2F8E0C11-92E6-83F5-5B7F-3BB3749E173F}"/>
              </a:ext>
            </a:extLst>
          </p:cNvPr>
          <p:cNvSpPr txBox="1">
            <a:spLocks noGrp="1"/>
          </p:cNvSpPr>
          <p:nvPr>
            <p:ph type="ftr" sz="quarter" idx="11"/>
          </p:nvPr>
        </p:nvSpPr>
        <p:spPr>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Oregon Department of Education</a:t>
            </a:r>
            <a:endParaRPr/>
          </a:p>
        </p:txBody>
      </p:sp>
      <p:sp>
        <p:nvSpPr>
          <p:cNvPr id="628" name="Google Shape;628;p76">
            <a:extLst>
              <a:ext uri="{FF2B5EF4-FFF2-40B4-BE49-F238E27FC236}">
                <a16:creationId xmlns:a16="http://schemas.microsoft.com/office/drawing/2014/main" id="{803C7D9E-323F-ACAD-E20C-07C8AD56D56E}"/>
              </a:ext>
            </a:extLst>
          </p:cNvPr>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15</a:t>
            </a:fld>
            <a:endParaRPr/>
          </a:p>
        </p:txBody>
      </p:sp>
      <p:sp>
        <p:nvSpPr>
          <p:cNvPr id="2" name="Rectangle 1">
            <a:extLst>
              <a:ext uri="{FF2B5EF4-FFF2-40B4-BE49-F238E27FC236}">
                <a16:creationId xmlns:a16="http://schemas.microsoft.com/office/drawing/2014/main" id="{2D5113D1-4822-6974-D25C-9E0C1075A730}"/>
              </a:ext>
            </a:extLst>
          </p:cNvPr>
          <p:cNvSpPr/>
          <p:nvPr/>
        </p:nvSpPr>
        <p:spPr>
          <a:xfrm>
            <a:off x="704548" y="1719669"/>
            <a:ext cx="1207008" cy="728699"/>
          </a:xfrm>
          <a:prstGeom prst="roundRect">
            <a:avLst/>
          </a:prstGeom>
          <a:solidFill>
            <a:srgbClr val="D9D9D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
            <a:extLst>
              <a:ext uri="{FF2B5EF4-FFF2-40B4-BE49-F238E27FC236}">
                <a16:creationId xmlns:a16="http://schemas.microsoft.com/office/drawing/2014/main" id="{E7939067-9B48-F2B6-A059-F0052BD52E93}"/>
              </a:ext>
            </a:extLst>
          </p:cNvPr>
          <p:cNvSpPr/>
          <p:nvPr/>
        </p:nvSpPr>
        <p:spPr>
          <a:xfrm>
            <a:off x="1767394" y="1719668"/>
            <a:ext cx="8600564" cy="728699"/>
          </a:xfrm>
          <a:prstGeom prst="roundRect">
            <a:avLst/>
          </a:prstGeom>
          <a:solidFill>
            <a:srgbClr val="007F13"/>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2600" b="1">
                <a:solidFill>
                  <a:schemeClr val="bg1"/>
                </a:solidFill>
                <a:ea typeface="Calibri"/>
                <a:cs typeface="Calibri"/>
              </a:rPr>
              <a:t>What do we need to prepare for?</a:t>
            </a:r>
            <a:endParaRPr lang="en-US" sz="2600">
              <a:solidFill>
                <a:schemeClr val="bg1"/>
              </a:solidFill>
              <a:ea typeface="Calibri"/>
              <a:cs typeface="Calibri"/>
            </a:endParaRPr>
          </a:p>
        </p:txBody>
      </p:sp>
      <p:sp>
        <p:nvSpPr>
          <p:cNvPr id="9" name="Rectangle 1">
            <a:extLst>
              <a:ext uri="{FF2B5EF4-FFF2-40B4-BE49-F238E27FC236}">
                <a16:creationId xmlns:a16="http://schemas.microsoft.com/office/drawing/2014/main" id="{9381A723-9445-F601-C3AF-A5AA82C45AFB}"/>
              </a:ext>
            </a:extLst>
          </p:cNvPr>
          <p:cNvSpPr/>
          <p:nvPr/>
        </p:nvSpPr>
        <p:spPr>
          <a:xfrm>
            <a:off x="714072" y="2624544"/>
            <a:ext cx="1207008" cy="728699"/>
          </a:xfrm>
          <a:prstGeom prst="roundRect">
            <a:avLst/>
          </a:prstGeom>
          <a:solidFill>
            <a:srgbClr val="D9D9D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1">
            <a:extLst>
              <a:ext uri="{FF2B5EF4-FFF2-40B4-BE49-F238E27FC236}">
                <a16:creationId xmlns:a16="http://schemas.microsoft.com/office/drawing/2014/main" id="{4D89DDCF-5F5F-C515-F825-0E323EAD8CFB}"/>
              </a:ext>
            </a:extLst>
          </p:cNvPr>
          <p:cNvSpPr/>
          <p:nvPr/>
        </p:nvSpPr>
        <p:spPr>
          <a:xfrm>
            <a:off x="1776919" y="2624542"/>
            <a:ext cx="8600564" cy="728699"/>
          </a:xfrm>
          <a:prstGeom prst="roundRect">
            <a:avLst/>
          </a:prstGeom>
          <a:solidFill>
            <a:srgbClr val="007F13"/>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2600" b="1">
                <a:solidFill>
                  <a:schemeClr val="bg1"/>
                </a:solidFill>
                <a:ea typeface="Calibri"/>
                <a:cs typeface="Calibri"/>
              </a:rPr>
              <a:t>What level of capability do we need to be prepared?</a:t>
            </a:r>
          </a:p>
        </p:txBody>
      </p:sp>
      <p:sp>
        <p:nvSpPr>
          <p:cNvPr id="11" name="Rectangle 1">
            <a:extLst>
              <a:ext uri="{FF2B5EF4-FFF2-40B4-BE49-F238E27FC236}">
                <a16:creationId xmlns:a16="http://schemas.microsoft.com/office/drawing/2014/main" id="{A9341652-4BDC-0E2E-941A-453AC6340EE3}"/>
              </a:ext>
            </a:extLst>
          </p:cNvPr>
          <p:cNvSpPr/>
          <p:nvPr/>
        </p:nvSpPr>
        <p:spPr>
          <a:xfrm>
            <a:off x="704547" y="3538944"/>
            <a:ext cx="1207008" cy="728699"/>
          </a:xfrm>
          <a:prstGeom prst="roundRect">
            <a:avLst/>
          </a:prstGeom>
          <a:solidFill>
            <a:srgbClr val="D9D9D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
            <a:extLst>
              <a:ext uri="{FF2B5EF4-FFF2-40B4-BE49-F238E27FC236}">
                <a16:creationId xmlns:a16="http://schemas.microsoft.com/office/drawing/2014/main" id="{0782450D-A7CE-DE9D-5081-DD5CB256A179}"/>
              </a:ext>
            </a:extLst>
          </p:cNvPr>
          <p:cNvSpPr/>
          <p:nvPr/>
        </p:nvSpPr>
        <p:spPr>
          <a:xfrm>
            <a:off x="1767394" y="3538942"/>
            <a:ext cx="8600564" cy="728699"/>
          </a:xfrm>
          <a:prstGeom prst="roundRect">
            <a:avLst/>
          </a:prstGeom>
          <a:solidFill>
            <a:srgbClr val="007F13"/>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2600" b="1">
                <a:ea typeface="Calibri"/>
                <a:cs typeface="Calibri"/>
              </a:rPr>
              <a:t>What are our current capabilities?</a:t>
            </a:r>
            <a:endParaRPr lang="en-US" sz="2600">
              <a:ea typeface="Calibri"/>
              <a:cs typeface="Calibri"/>
            </a:endParaRPr>
          </a:p>
        </p:txBody>
      </p:sp>
      <p:sp>
        <p:nvSpPr>
          <p:cNvPr id="13" name="Rectangle 1">
            <a:extLst>
              <a:ext uri="{FF2B5EF4-FFF2-40B4-BE49-F238E27FC236}">
                <a16:creationId xmlns:a16="http://schemas.microsoft.com/office/drawing/2014/main" id="{BEFFF2F3-1487-5EAA-4765-8275AE08E83A}"/>
              </a:ext>
            </a:extLst>
          </p:cNvPr>
          <p:cNvSpPr/>
          <p:nvPr/>
        </p:nvSpPr>
        <p:spPr>
          <a:xfrm>
            <a:off x="685497" y="4453344"/>
            <a:ext cx="1207008" cy="728699"/>
          </a:xfrm>
          <a:prstGeom prst="roundRect">
            <a:avLst/>
          </a:prstGeom>
          <a:solidFill>
            <a:srgbClr val="D9D9D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
            <a:extLst>
              <a:ext uri="{FF2B5EF4-FFF2-40B4-BE49-F238E27FC236}">
                <a16:creationId xmlns:a16="http://schemas.microsoft.com/office/drawing/2014/main" id="{E47C8BC5-6066-3675-7057-FF47159E310C}"/>
              </a:ext>
            </a:extLst>
          </p:cNvPr>
          <p:cNvSpPr/>
          <p:nvPr/>
        </p:nvSpPr>
        <p:spPr>
          <a:xfrm>
            <a:off x="1748344" y="4453342"/>
            <a:ext cx="8600564" cy="728699"/>
          </a:xfrm>
          <a:prstGeom prst="roundRect">
            <a:avLst/>
          </a:prstGeom>
          <a:solidFill>
            <a:srgbClr val="007F13"/>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2600" b="1">
                <a:ea typeface="Calibri"/>
                <a:cs typeface="Calibri"/>
              </a:rPr>
              <a:t>What gaps exist between what we need and what we have?</a:t>
            </a:r>
            <a:endParaRPr lang="en-US" sz="2600">
              <a:ea typeface="Calibri"/>
              <a:cs typeface="Calibri"/>
            </a:endParaRPr>
          </a:p>
        </p:txBody>
      </p:sp>
      <p:sp>
        <p:nvSpPr>
          <p:cNvPr id="15" name="Rectangle 1">
            <a:extLst>
              <a:ext uri="{FF2B5EF4-FFF2-40B4-BE49-F238E27FC236}">
                <a16:creationId xmlns:a16="http://schemas.microsoft.com/office/drawing/2014/main" id="{20DA6400-0C35-79AB-67DC-0ACBDD41EFD8}"/>
              </a:ext>
            </a:extLst>
          </p:cNvPr>
          <p:cNvSpPr/>
          <p:nvPr/>
        </p:nvSpPr>
        <p:spPr>
          <a:xfrm>
            <a:off x="704547" y="5310594"/>
            <a:ext cx="1207008" cy="728699"/>
          </a:xfrm>
          <a:prstGeom prst="roundRect">
            <a:avLst/>
          </a:prstGeom>
          <a:solidFill>
            <a:srgbClr val="D9D9D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
            <a:extLst>
              <a:ext uri="{FF2B5EF4-FFF2-40B4-BE49-F238E27FC236}">
                <a16:creationId xmlns:a16="http://schemas.microsoft.com/office/drawing/2014/main" id="{69C58A6B-EC81-463B-6394-FEBEDA4981D4}"/>
              </a:ext>
            </a:extLst>
          </p:cNvPr>
          <p:cNvSpPr/>
          <p:nvPr/>
        </p:nvSpPr>
        <p:spPr>
          <a:xfrm>
            <a:off x="1767394" y="5310592"/>
            <a:ext cx="8600564" cy="728699"/>
          </a:xfrm>
          <a:prstGeom prst="roundRect">
            <a:avLst/>
          </a:prstGeom>
          <a:solidFill>
            <a:srgbClr val="007F13"/>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2600" b="1">
                <a:ea typeface="Calibri"/>
                <a:cs typeface="Calibri"/>
              </a:rPr>
              <a:t>How can we address our capability gaps?</a:t>
            </a:r>
            <a:endParaRPr lang="en-US" sz="2600">
              <a:ea typeface="Calibri"/>
              <a:cs typeface="Calibri"/>
            </a:endParaRPr>
          </a:p>
        </p:txBody>
      </p:sp>
      <p:pic>
        <p:nvPicPr>
          <p:cNvPr id="17" name="Graphic 16" descr="Checklist with solid fill">
            <a:extLst>
              <a:ext uri="{FF2B5EF4-FFF2-40B4-BE49-F238E27FC236}">
                <a16:creationId xmlns:a16="http://schemas.microsoft.com/office/drawing/2014/main" id="{F3F06326-3C3F-8B8C-F51B-4CB7CF99A1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5350" y="1752600"/>
            <a:ext cx="704850" cy="695325"/>
          </a:xfrm>
          <a:prstGeom prst="rect">
            <a:avLst/>
          </a:prstGeom>
        </p:spPr>
      </p:pic>
      <p:pic>
        <p:nvPicPr>
          <p:cNvPr id="18" name="Graphic 17" descr="Signal with solid fill">
            <a:extLst>
              <a:ext uri="{FF2B5EF4-FFF2-40B4-BE49-F238E27FC236}">
                <a16:creationId xmlns:a16="http://schemas.microsoft.com/office/drawing/2014/main" id="{F14E5D53-C8AB-9B39-926A-D2C7A241426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3450" y="2619375"/>
            <a:ext cx="695325" cy="742950"/>
          </a:xfrm>
          <a:prstGeom prst="rect">
            <a:avLst/>
          </a:prstGeom>
        </p:spPr>
      </p:pic>
      <p:pic>
        <p:nvPicPr>
          <p:cNvPr id="19" name="Graphic 18" descr="Clock with solid fill">
            <a:extLst>
              <a:ext uri="{FF2B5EF4-FFF2-40B4-BE49-F238E27FC236}">
                <a16:creationId xmlns:a16="http://schemas.microsoft.com/office/drawing/2014/main" id="{61073659-0B2E-72D1-350A-8823D090895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57250" y="3543300"/>
            <a:ext cx="781050" cy="714375"/>
          </a:xfrm>
          <a:prstGeom prst="rect">
            <a:avLst/>
          </a:prstGeom>
        </p:spPr>
      </p:pic>
      <p:pic>
        <p:nvPicPr>
          <p:cNvPr id="20" name="Graphic 19" descr="Warning with solid fill">
            <a:extLst>
              <a:ext uri="{FF2B5EF4-FFF2-40B4-BE49-F238E27FC236}">
                <a16:creationId xmlns:a16="http://schemas.microsoft.com/office/drawing/2014/main" id="{826C9284-8D7D-AD7A-3615-EE0B8094192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57250" y="4457700"/>
            <a:ext cx="742950" cy="714375"/>
          </a:xfrm>
          <a:prstGeom prst="rect">
            <a:avLst/>
          </a:prstGeom>
        </p:spPr>
      </p:pic>
      <p:pic>
        <p:nvPicPr>
          <p:cNvPr id="22" name="Graphic 21" descr="Puzzle pieces outline">
            <a:extLst>
              <a:ext uri="{FF2B5EF4-FFF2-40B4-BE49-F238E27FC236}">
                <a16:creationId xmlns:a16="http://schemas.microsoft.com/office/drawing/2014/main" id="{55DBB17D-3A56-7691-67A1-11C74A41680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47725" y="5305425"/>
            <a:ext cx="790575" cy="733425"/>
          </a:xfrm>
          <a:prstGeom prst="rect">
            <a:avLst/>
          </a:prstGeom>
        </p:spPr>
      </p:pic>
    </p:spTree>
    <p:extLst>
      <p:ext uri="{BB962C8B-B14F-4D97-AF65-F5344CB8AC3E}">
        <p14:creationId xmlns:p14="http://schemas.microsoft.com/office/powerpoint/2010/main" val="12808908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5D2A6-7565-64FB-756F-5A051D6C7BA7}"/>
              </a:ext>
            </a:extLst>
          </p:cNvPr>
          <p:cNvSpPr>
            <a:spLocks noGrp="1"/>
          </p:cNvSpPr>
          <p:nvPr>
            <p:ph type="title"/>
          </p:nvPr>
        </p:nvSpPr>
        <p:spPr/>
        <p:txBody>
          <a:bodyPr/>
          <a:lstStyle/>
          <a:p>
            <a:r>
              <a:rPr lang="en-US" b="1"/>
              <a:t>Assessments</a:t>
            </a:r>
            <a:endParaRPr lang="en-US" b="1">
              <a:ea typeface="Calibri"/>
              <a:cs typeface="Calibri"/>
            </a:endParaRPr>
          </a:p>
        </p:txBody>
      </p:sp>
      <p:sp>
        <p:nvSpPr>
          <p:cNvPr id="3" name="Content Placeholder 2">
            <a:extLst>
              <a:ext uri="{FF2B5EF4-FFF2-40B4-BE49-F238E27FC236}">
                <a16:creationId xmlns:a16="http://schemas.microsoft.com/office/drawing/2014/main" id="{8857083E-8416-52D4-A590-869DBEB21C7A}"/>
              </a:ext>
            </a:extLst>
          </p:cNvPr>
          <p:cNvSpPr>
            <a:spLocks noGrp="1"/>
          </p:cNvSpPr>
          <p:nvPr>
            <p:ph idx="1"/>
          </p:nvPr>
        </p:nvSpPr>
        <p:spPr>
          <a:xfrm>
            <a:off x="717176" y="1825625"/>
            <a:ext cx="5307106" cy="4109010"/>
          </a:xfrm>
        </p:spPr>
        <p:txBody>
          <a:bodyPr/>
          <a:lstStyle/>
          <a:p>
            <a:r>
              <a:rPr lang="en-US"/>
              <a:t>Identify known threats and hazards.</a:t>
            </a:r>
          </a:p>
          <a:p>
            <a:r>
              <a:rPr lang="en-US"/>
              <a:t>Contact your local or county emergency manager to learn about common threats and hazards.</a:t>
            </a:r>
          </a:p>
          <a:p>
            <a:r>
              <a:rPr lang="en-US"/>
              <a:t>Conduct a risk assessment of identified risks and hazards.</a:t>
            </a:r>
          </a:p>
          <a:p>
            <a:pPr marL="0" indent="0">
              <a:buNone/>
            </a:pPr>
            <a:r>
              <a:rPr lang="en-US"/>
              <a:t>High-risk incidents that are local but not included in recommended guidance should be included in </a:t>
            </a:r>
            <a:r>
              <a:rPr lang="en-US" i="1"/>
              <a:t>your</a:t>
            </a:r>
            <a:r>
              <a:rPr lang="en-US"/>
              <a:t> plan!</a:t>
            </a:r>
          </a:p>
        </p:txBody>
      </p:sp>
      <p:pic>
        <p:nvPicPr>
          <p:cNvPr id="6" name="Picture 5" descr="Screenshot of the Assessments and Their Utility for Schools guidance document. ">
            <a:hlinkClick r:id="rId3"/>
            <a:extLst>
              <a:ext uri="{FF2B5EF4-FFF2-40B4-BE49-F238E27FC236}">
                <a16:creationId xmlns:a16="http://schemas.microsoft.com/office/drawing/2014/main" id="{D2A348FC-9FA9-7DCC-0062-4FA0846118D2}"/>
              </a:ext>
            </a:extLst>
          </p:cNvPr>
          <p:cNvPicPr>
            <a:picLocks noChangeAspect="1"/>
          </p:cNvPicPr>
          <p:nvPr/>
        </p:nvPicPr>
        <p:blipFill>
          <a:blip r:embed="rId4"/>
          <a:stretch>
            <a:fillRect/>
          </a:stretch>
        </p:blipFill>
        <p:spPr>
          <a:xfrm>
            <a:off x="7725385" y="975805"/>
            <a:ext cx="2140994" cy="2694111"/>
          </a:xfrm>
          <a:prstGeom prst="rect">
            <a:avLst/>
          </a:prstGeom>
          <a:ln>
            <a:noFill/>
          </a:ln>
          <a:effectLst>
            <a:outerShdw blurRad="292100" dist="139700" dir="2700000" algn="tl" rotWithShape="0">
              <a:srgbClr val="333333">
                <a:alpha val="65000"/>
              </a:srgbClr>
            </a:outerShdw>
          </a:effectLst>
        </p:spPr>
      </p:pic>
      <p:pic>
        <p:nvPicPr>
          <p:cNvPr id="4" name="Picture 3" descr="A risk assessment matrix. Risk level is determined by the probability of the event (unlikely, possible, likely or extremely high) and the severity of the event (negligible, limited, critical or catastrophic. The limited warning time could also affect the level of risk depending on the previous two factors. ">
            <a:hlinkClick r:id="rId5"/>
            <a:extLst>
              <a:ext uri="{FF2B5EF4-FFF2-40B4-BE49-F238E27FC236}">
                <a16:creationId xmlns:a16="http://schemas.microsoft.com/office/drawing/2014/main" id="{46F90B65-BEBA-D0B0-C469-8B714BDACA7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86499" y="3876685"/>
            <a:ext cx="5018765" cy="2513136"/>
          </a:xfrm>
          <a:prstGeom prst="rect">
            <a:avLst/>
          </a:prstGeom>
        </p:spPr>
      </p:pic>
    </p:spTree>
    <p:extLst>
      <p:ext uri="{BB962C8B-B14F-4D97-AF65-F5344CB8AC3E}">
        <p14:creationId xmlns:p14="http://schemas.microsoft.com/office/powerpoint/2010/main" val="24990824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76"/>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4400"/>
              <a:buFont typeface="Calibri"/>
              <a:buNone/>
            </a:pPr>
            <a:r>
              <a:rPr lang="en-US" sz="4400" b="1"/>
              <a:t>Who are We Planning For?</a:t>
            </a:r>
            <a:endParaRPr b="1"/>
          </a:p>
        </p:txBody>
      </p:sp>
      <p:sp>
        <p:nvSpPr>
          <p:cNvPr id="627" name="Google Shape;627;p76"/>
          <p:cNvSpPr txBox="1">
            <a:spLocks noGrp="1"/>
          </p:cNvSpPr>
          <p:nvPr>
            <p:ph type="ftr" sz="quarter" idx="11"/>
          </p:nvPr>
        </p:nvSpPr>
        <p:spPr>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Oregon Department of Education</a:t>
            </a:r>
            <a:endParaRPr/>
          </a:p>
        </p:txBody>
      </p:sp>
      <p:sp>
        <p:nvSpPr>
          <p:cNvPr id="628" name="Google Shape;628;p76"/>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17</a:t>
            </a:fld>
            <a:endParaRPr/>
          </a:p>
        </p:txBody>
      </p:sp>
      <p:sp>
        <p:nvSpPr>
          <p:cNvPr id="3" name="Content Placeholder 2">
            <a:extLst>
              <a:ext uri="{FF2B5EF4-FFF2-40B4-BE49-F238E27FC236}">
                <a16:creationId xmlns:a16="http://schemas.microsoft.com/office/drawing/2014/main" id="{D9F04502-FABB-918D-0F84-D437094ECEC9}"/>
              </a:ext>
            </a:extLst>
          </p:cNvPr>
          <p:cNvSpPr txBox="1">
            <a:spLocks/>
          </p:cNvSpPr>
          <p:nvPr/>
        </p:nvSpPr>
        <p:spPr>
          <a:xfrm>
            <a:off x="1799307" y="5560413"/>
            <a:ext cx="8593386" cy="115471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81000" algn="l" rtl="0">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4pPr>
            <a:lvl5pPr marL="2286000" marR="0" lvl="4"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buFont typeface="Arial"/>
              <a:buNone/>
              <a:defRPr/>
            </a:pPr>
            <a:r>
              <a:rPr lang="en-US"/>
              <a:t>Have you identified students or staff in your school who may need additional help during an emergency? </a:t>
            </a:r>
          </a:p>
          <a:p>
            <a:pPr>
              <a:defRPr/>
            </a:pPr>
            <a:endParaRPr lang="en-US"/>
          </a:p>
          <a:p>
            <a:pPr>
              <a:defRPr/>
            </a:pPr>
            <a:endParaRPr lang="en-US" sz="2800"/>
          </a:p>
        </p:txBody>
      </p:sp>
      <p:pic>
        <p:nvPicPr>
          <p:cNvPr id="4" name="Picture 3" descr="Person in a wheelchair evacuation going down stairs.&#10;&#10;">
            <a:extLst>
              <a:ext uri="{FF2B5EF4-FFF2-40B4-BE49-F238E27FC236}">
                <a16:creationId xmlns:a16="http://schemas.microsoft.com/office/drawing/2014/main" id="{AA88235E-AD69-6C96-13D6-859E5F7D8C66}"/>
              </a:ext>
            </a:extLst>
          </p:cNvPr>
          <p:cNvPicPr>
            <a:picLocks noChangeAspect="1"/>
          </p:cNvPicPr>
          <p:nvPr/>
        </p:nvPicPr>
        <p:blipFill>
          <a:blip r:embed="rId3"/>
          <a:stretch>
            <a:fillRect/>
          </a:stretch>
        </p:blipFill>
        <p:spPr>
          <a:xfrm>
            <a:off x="2690874" y="1582238"/>
            <a:ext cx="6817550" cy="3693523"/>
          </a:xfrm>
          <a:prstGeom prst="rect">
            <a:avLst/>
          </a:prstGeom>
        </p:spPr>
      </p:pic>
    </p:spTree>
    <p:extLst>
      <p:ext uri="{BB962C8B-B14F-4D97-AF65-F5344CB8AC3E}">
        <p14:creationId xmlns:p14="http://schemas.microsoft.com/office/powerpoint/2010/main" val="41068247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24">
          <a:extLst>
            <a:ext uri="{FF2B5EF4-FFF2-40B4-BE49-F238E27FC236}">
              <a16:creationId xmlns:a16="http://schemas.microsoft.com/office/drawing/2014/main" id="{5D1E3425-F550-CAB3-192A-BBBBE27CB831}"/>
            </a:ext>
          </a:extLst>
        </p:cNvPr>
        <p:cNvGrpSpPr/>
        <p:nvPr/>
      </p:nvGrpSpPr>
      <p:grpSpPr>
        <a:xfrm>
          <a:off x="0" y="0"/>
          <a:ext cx="0" cy="0"/>
          <a:chOff x="0" y="0"/>
          <a:chExt cx="0" cy="0"/>
        </a:xfrm>
      </p:grpSpPr>
      <p:sp>
        <p:nvSpPr>
          <p:cNvPr id="625" name="Google Shape;625;p76">
            <a:extLst>
              <a:ext uri="{FF2B5EF4-FFF2-40B4-BE49-F238E27FC236}">
                <a16:creationId xmlns:a16="http://schemas.microsoft.com/office/drawing/2014/main" id="{B796D799-7FAC-8F43-3B1A-08D7FE49502E}"/>
              </a:ext>
            </a:extLst>
          </p:cNvPr>
          <p:cNvSpPr txBox="1">
            <a:spLocks noGrp="1"/>
          </p:cNvSpPr>
          <p:nvPr>
            <p:ph type="title"/>
          </p:nvPr>
        </p:nvSpPr>
        <p:spPr>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accent1"/>
              </a:buClr>
              <a:buSzPts val="4400"/>
              <a:buFont typeface="Calibri"/>
              <a:buNone/>
            </a:pPr>
            <a:r>
              <a:rPr lang="en-US" sz="4400" b="1"/>
              <a:t>Personal Emergency Accommodation Plans (PEAPs)</a:t>
            </a:r>
            <a:endParaRPr b="1"/>
          </a:p>
        </p:txBody>
      </p:sp>
      <p:sp>
        <p:nvSpPr>
          <p:cNvPr id="627" name="Google Shape;627;p76">
            <a:extLst>
              <a:ext uri="{FF2B5EF4-FFF2-40B4-BE49-F238E27FC236}">
                <a16:creationId xmlns:a16="http://schemas.microsoft.com/office/drawing/2014/main" id="{38702CFA-0CE6-2F79-76CB-66E9D26B3AD0}"/>
              </a:ext>
            </a:extLst>
          </p:cNvPr>
          <p:cNvSpPr txBox="1">
            <a:spLocks noGrp="1"/>
          </p:cNvSpPr>
          <p:nvPr>
            <p:ph type="ftr" sz="quarter" idx="11"/>
          </p:nvPr>
        </p:nvSpPr>
        <p:spPr>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Oregon Department of Education</a:t>
            </a:r>
            <a:endParaRPr/>
          </a:p>
        </p:txBody>
      </p:sp>
      <p:sp>
        <p:nvSpPr>
          <p:cNvPr id="628" name="Google Shape;628;p76">
            <a:extLst>
              <a:ext uri="{FF2B5EF4-FFF2-40B4-BE49-F238E27FC236}">
                <a16:creationId xmlns:a16="http://schemas.microsoft.com/office/drawing/2014/main" id="{3462238B-E826-4C5C-DA31-FB236C8E5C09}"/>
              </a:ext>
            </a:extLst>
          </p:cNvPr>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18</a:t>
            </a:fld>
            <a:endParaRPr/>
          </a:p>
        </p:txBody>
      </p:sp>
      <p:sp>
        <p:nvSpPr>
          <p:cNvPr id="3" name="Content Placeholder 2">
            <a:extLst>
              <a:ext uri="{FF2B5EF4-FFF2-40B4-BE49-F238E27FC236}">
                <a16:creationId xmlns:a16="http://schemas.microsoft.com/office/drawing/2014/main" id="{C5896C09-26A3-AE16-97A6-E4AEF3C18B10}"/>
              </a:ext>
            </a:extLst>
          </p:cNvPr>
          <p:cNvSpPr txBox="1">
            <a:spLocks/>
          </p:cNvSpPr>
          <p:nvPr/>
        </p:nvSpPr>
        <p:spPr>
          <a:xfrm>
            <a:off x="717176" y="2246220"/>
            <a:ext cx="4807088" cy="1154712"/>
          </a:xfrm>
          <a:prstGeom prst="rect">
            <a:avLst/>
          </a:prstGeom>
          <a:noFill/>
          <a:ln>
            <a:noFill/>
          </a:ln>
        </p:spPr>
        <p:txBody>
          <a:bodyPr spcFirstLastPara="1" wrap="square" lIns="91425" tIns="0" rIns="91425" bIns="0" anchor="t" anchorCtr="0">
            <a:noAutofit/>
          </a:bodyPr>
          <a:lstStyle>
            <a:defPPr marR="0" lvl="0" algn="l" rtl="0">
              <a:lnSpc>
                <a:spcPct val="100000"/>
              </a:lnSpc>
              <a:spcBef>
                <a:spcPts val="0"/>
              </a:spcBef>
              <a:spcAft>
                <a:spcPts val="0"/>
              </a:spcAft>
            </a:defPPr>
            <a:lvl1pPr marL="457200" marR="0" lvl="0" indent="-381000" algn="l" rtl="0">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4pPr>
            <a:lvl5pPr marL="2286000" marR="0" lvl="4"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buFont typeface="Arial"/>
              <a:buNone/>
              <a:defRPr/>
            </a:pPr>
            <a:r>
              <a:rPr lang="en-US" sz="2800"/>
              <a:t>PEAPs provide a quick-reference checklist of individualized needs during all response types. </a:t>
            </a:r>
          </a:p>
          <a:p>
            <a:pPr marL="0" indent="0">
              <a:buFont typeface="Arial"/>
              <a:buNone/>
              <a:defRPr/>
            </a:pPr>
            <a:r>
              <a:rPr lang="en-US" sz="2800"/>
              <a:t>These can be updated and incorporated in the 504 or IEP process. </a:t>
            </a:r>
          </a:p>
          <a:p>
            <a:pPr>
              <a:defRPr/>
            </a:pPr>
            <a:endParaRPr lang="en-US" sz="2800"/>
          </a:p>
          <a:p>
            <a:pPr>
              <a:defRPr/>
            </a:pPr>
            <a:endParaRPr lang="en-US" sz="3200"/>
          </a:p>
        </p:txBody>
      </p:sp>
      <p:pic>
        <p:nvPicPr>
          <p:cNvPr id="5" name="Picture 4" descr="Screenshot of the cover page of the Personal Emergency Accommodation Plan. ">
            <a:hlinkClick r:id="rId3"/>
            <a:extLst>
              <a:ext uri="{FF2B5EF4-FFF2-40B4-BE49-F238E27FC236}">
                <a16:creationId xmlns:a16="http://schemas.microsoft.com/office/drawing/2014/main" id="{C90EB182-5D8C-45D9-D1AA-EC97A95F339B}"/>
              </a:ext>
            </a:extLst>
          </p:cNvPr>
          <p:cNvPicPr>
            <a:picLocks noChangeAspect="1"/>
          </p:cNvPicPr>
          <p:nvPr/>
        </p:nvPicPr>
        <p:blipFill>
          <a:blip r:embed="rId4"/>
          <a:stretch>
            <a:fillRect/>
          </a:stretch>
        </p:blipFill>
        <p:spPr>
          <a:xfrm>
            <a:off x="7617562" y="1526403"/>
            <a:ext cx="2731764" cy="3585440"/>
          </a:xfrm>
          <a:prstGeom prst="rect">
            <a:avLst/>
          </a:prstGeom>
          <a:ln>
            <a:noFill/>
          </a:ln>
          <a:effectLst>
            <a:outerShdw blurRad="292100" dist="139700" dir="2700000" algn="tl" rotWithShape="0">
              <a:srgbClr val="333333">
                <a:alpha val="65000"/>
              </a:srgbClr>
            </a:outerShdw>
          </a:effectLst>
        </p:spPr>
      </p:pic>
      <p:pic>
        <p:nvPicPr>
          <p:cNvPr id="7" name="Picture 6" descr="Screenshot of the Access and Functional Needs guidance document. ">
            <a:hlinkClick r:id="rId5"/>
            <a:extLst>
              <a:ext uri="{FF2B5EF4-FFF2-40B4-BE49-F238E27FC236}">
                <a16:creationId xmlns:a16="http://schemas.microsoft.com/office/drawing/2014/main" id="{D620AF6C-C1F7-59B5-C8D7-01E1A1708A54}"/>
              </a:ext>
            </a:extLst>
          </p:cNvPr>
          <p:cNvPicPr>
            <a:picLocks noChangeAspect="1"/>
          </p:cNvPicPr>
          <p:nvPr/>
        </p:nvPicPr>
        <p:blipFill>
          <a:blip r:embed="rId6"/>
          <a:stretch>
            <a:fillRect/>
          </a:stretch>
        </p:blipFill>
        <p:spPr>
          <a:xfrm>
            <a:off x="5524264" y="3538877"/>
            <a:ext cx="2093298" cy="26992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437764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DBD65-AA8D-9493-8D5B-900AE2C1B3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065935-689E-171A-83FE-939C423FB53C}"/>
              </a:ext>
            </a:extLst>
          </p:cNvPr>
          <p:cNvSpPr>
            <a:spLocks noGrp="1"/>
          </p:cNvSpPr>
          <p:nvPr>
            <p:ph type="title"/>
          </p:nvPr>
        </p:nvSpPr>
        <p:spPr/>
        <p:txBody>
          <a:bodyPr/>
          <a:lstStyle/>
          <a:p>
            <a:r>
              <a:rPr lang="en-US" b="1"/>
              <a:t>Traditional ICS Structure</a:t>
            </a:r>
            <a:endParaRPr lang="en-US" b="1">
              <a:ea typeface="Calibri"/>
              <a:cs typeface="Calibri"/>
            </a:endParaRPr>
          </a:p>
        </p:txBody>
      </p:sp>
      <p:sp>
        <p:nvSpPr>
          <p:cNvPr id="3" name="Content Placeholder 2">
            <a:extLst>
              <a:ext uri="{FF2B5EF4-FFF2-40B4-BE49-F238E27FC236}">
                <a16:creationId xmlns:a16="http://schemas.microsoft.com/office/drawing/2014/main" id="{EE0CBAA4-F47E-C348-EA3F-D2FB6A7F3E30}"/>
              </a:ext>
            </a:extLst>
          </p:cNvPr>
          <p:cNvSpPr>
            <a:spLocks noGrp="1"/>
          </p:cNvSpPr>
          <p:nvPr>
            <p:ph idx="1"/>
          </p:nvPr>
        </p:nvSpPr>
        <p:spPr>
          <a:xfrm>
            <a:off x="717176" y="1696976"/>
            <a:ext cx="4595589" cy="4109010"/>
          </a:xfrm>
        </p:spPr>
        <p:txBody>
          <a:bodyPr>
            <a:normAutofit/>
          </a:bodyPr>
          <a:lstStyle/>
          <a:p>
            <a:pPr marL="0" indent="0">
              <a:buNone/>
            </a:pPr>
            <a:r>
              <a:rPr lang="en-US" b="1">
                <a:effectLst/>
                <a:latin typeface="+mj-lt"/>
                <a:ea typeface="Urbanist"/>
                <a:cs typeface="Urbanist"/>
              </a:rPr>
              <a:t>Who is in charge of what?</a:t>
            </a:r>
            <a:endParaRPr lang="en-US" b="1">
              <a:latin typeface="+mj-lt"/>
            </a:endParaRPr>
          </a:p>
          <a:p>
            <a:r>
              <a:rPr lang="en-US" sz="2200"/>
              <a:t>Incident Commander is in charge of the overall response.</a:t>
            </a:r>
          </a:p>
          <a:p>
            <a:r>
              <a:rPr lang="en-US" sz="2200"/>
              <a:t>Command staff includes the Public Information Officer, the Safety Officer and the Liaison Officer. </a:t>
            </a:r>
          </a:p>
          <a:p>
            <a:r>
              <a:rPr lang="en-US" sz="2200"/>
              <a:t>Operations conducts the response.</a:t>
            </a:r>
          </a:p>
          <a:p>
            <a:r>
              <a:rPr lang="en-US" sz="2200"/>
              <a:t>Planning plans the response.</a:t>
            </a:r>
          </a:p>
          <a:p>
            <a:r>
              <a:rPr lang="en-US" sz="2200"/>
              <a:t>Logistics supports the response.</a:t>
            </a:r>
          </a:p>
          <a:p>
            <a:r>
              <a:rPr lang="en-US" sz="2200"/>
              <a:t>Finance/admin tracks the response.</a:t>
            </a:r>
          </a:p>
        </p:txBody>
      </p:sp>
      <p:sp>
        <p:nvSpPr>
          <p:cNvPr id="4" name="Footer Placeholder 3">
            <a:extLst>
              <a:ext uri="{FF2B5EF4-FFF2-40B4-BE49-F238E27FC236}">
                <a16:creationId xmlns:a16="http://schemas.microsoft.com/office/drawing/2014/main" id="{BF6AC9BA-CE09-992D-5270-D7DE4A4706C2}"/>
              </a:ext>
            </a:extLst>
          </p:cNvPr>
          <p:cNvSpPr>
            <a:spLocks noGrp="1"/>
          </p:cNvSpPr>
          <p:nvPr>
            <p:ph type="ftr" sz="quarter" idx="11"/>
          </p:nvPr>
        </p:nvSpPr>
        <p:spPr/>
        <p:txBody>
          <a:bodyPr/>
          <a:lstStyle/>
          <a:p>
            <a:r>
              <a:rPr lang="en-US"/>
              <a:t>Oregon Department of Education</a:t>
            </a:r>
          </a:p>
        </p:txBody>
      </p:sp>
      <p:sp>
        <p:nvSpPr>
          <p:cNvPr id="5" name="Slide Number Placeholder 4">
            <a:extLst>
              <a:ext uri="{FF2B5EF4-FFF2-40B4-BE49-F238E27FC236}">
                <a16:creationId xmlns:a16="http://schemas.microsoft.com/office/drawing/2014/main" id="{7E1C79EE-6195-0322-615D-57A4538E7E04}"/>
              </a:ext>
            </a:extLst>
          </p:cNvPr>
          <p:cNvSpPr>
            <a:spLocks noGrp="1"/>
          </p:cNvSpPr>
          <p:nvPr>
            <p:ph type="sldNum" sz="quarter" idx="12"/>
          </p:nvPr>
        </p:nvSpPr>
        <p:spPr/>
        <p:txBody>
          <a:bodyPr/>
          <a:lstStyle/>
          <a:p>
            <a:fld id="{357F5B69-6281-4C1F-8C38-6DA0F56DA430}" type="slidenum">
              <a:rPr lang="en-US" smtClean="0"/>
              <a:t>19</a:t>
            </a:fld>
            <a:endParaRPr lang="en-US"/>
          </a:p>
        </p:txBody>
      </p:sp>
      <p:grpSp>
        <p:nvGrpSpPr>
          <p:cNvPr id="6" name="Group 5" descr="The incident commander has a command staff that includes the public information officer, the safety officer and the liaison officer. The incident commander will also have an operations section, a planning section, a logistics section, and a finance or administrative section." title="Graphic of the Incident Command Structure">
            <a:extLst>
              <a:ext uri="{FF2B5EF4-FFF2-40B4-BE49-F238E27FC236}">
                <a16:creationId xmlns:a16="http://schemas.microsoft.com/office/drawing/2014/main" id="{77DA1A82-6804-4A16-8A0B-B1A73E6822DB}"/>
              </a:ext>
            </a:extLst>
          </p:cNvPr>
          <p:cNvGrpSpPr/>
          <p:nvPr/>
        </p:nvGrpSpPr>
        <p:grpSpPr>
          <a:xfrm>
            <a:off x="5223850" y="2111367"/>
            <a:ext cx="6429582" cy="2560931"/>
            <a:chOff x="239753" y="2832730"/>
            <a:chExt cx="8827540" cy="3198568"/>
          </a:xfrm>
        </p:grpSpPr>
        <p:cxnSp>
          <p:nvCxnSpPr>
            <p:cNvPr id="7" name="Straight Connector 6">
              <a:extLst>
                <a:ext uri="{FF2B5EF4-FFF2-40B4-BE49-F238E27FC236}">
                  <a16:creationId xmlns:a16="http://schemas.microsoft.com/office/drawing/2014/main" id="{DF28813B-FF01-1160-097A-88209E4C8DE5}"/>
                </a:ext>
              </a:extLst>
            </p:cNvPr>
            <p:cNvCxnSpPr/>
            <p:nvPr/>
          </p:nvCxnSpPr>
          <p:spPr>
            <a:xfrm flipH="1">
              <a:off x="4021394" y="3338735"/>
              <a:ext cx="6133" cy="228531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E7D43D2-17C7-84AE-1323-36AD8D11C2EB}"/>
                </a:ext>
              </a:extLst>
            </p:cNvPr>
            <p:cNvCxnSpPr>
              <a:stCxn id="10" idx="3"/>
              <a:endCxn id="13" idx="1"/>
            </p:cNvCxnSpPr>
            <p:nvPr/>
          </p:nvCxnSpPr>
          <p:spPr>
            <a:xfrm flipV="1">
              <a:off x="2251433" y="5777175"/>
              <a:ext cx="4438420" cy="30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165E4C10-C62D-4B44-C3AC-F25E59A73CC1}"/>
                </a:ext>
              </a:extLst>
            </p:cNvPr>
            <p:cNvSpPr/>
            <p:nvPr/>
          </p:nvSpPr>
          <p:spPr>
            <a:xfrm>
              <a:off x="2111617" y="2832730"/>
              <a:ext cx="3808918" cy="484744"/>
            </a:xfrm>
            <a:prstGeom prst="rect">
              <a:avLst/>
            </a:prstGeom>
            <a:solidFill>
              <a:srgbClr val="0080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200" b="1">
                  <a:solidFill>
                    <a:schemeClr val="bg1"/>
                  </a:solidFill>
                </a:rPr>
                <a:t>Incident Commander</a:t>
              </a:r>
              <a:endParaRPr lang="en-US" sz="2200" b="1">
                <a:solidFill>
                  <a:schemeClr val="bg1"/>
                </a:solidFill>
                <a:ea typeface="Calibri"/>
                <a:cs typeface="Calibri"/>
              </a:endParaRPr>
            </a:p>
          </p:txBody>
        </p:sp>
        <p:sp>
          <p:nvSpPr>
            <p:cNvPr id="10" name="Rectangle 9">
              <a:extLst>
                <a:ext uri="{FF2B5EF4-FFF2-40B4-BE49-F238E27FC236}">
                  <a16:creationId xmlns:a16="http://schemas.microsoft.com/office/drawing/2014/main" id="{0AB4677E-E353-563D-CE54-38F48C45383E}"/>
                </a:ext>
              </a:extLst>
            </p:cNvPr>
            <p:cNvSpPr/>
            <p:nvPr/>
          </p:nvSpPr>
          <p:spPr>
            <a:xfrm>
              <a:off x="239753" y="5537811"/>
              <a:ext cx="2011680" cy="484743"/>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150" b="1">
                  <a:solidFill>
                    <a:schemeClr val="tx1"/>
                  </a:solidFill>
                </a:rPr>
                <a:t>Operations</a:t>
              </a:r>
              <a:endParaRPr lang="en-US" sz="2150" b="1">
                <a:solidFill>
                  <a:schemeClr val="tx1"/>
                </a:solidFill>
                <a:ea typeface="Calibri"/>
                <a:cs typeface="Calibri"/>
              </a:endParaRPr>
            </a:p>
          </p:txBody>
        </p:sp>
        <p:sp>
          <p:nvSpPr>
            <p:cNvPr id="11" name="Rectangle 10">
              <a:extLst>
                <a:ext uri="{FF2B5EF4-FFF2-40B4-BE49-F238E27FC236}">
                  <a16:creationId xmlns:a16="http://schemas.microsoft.com/office/drawing/2014/main" id="{AEFC8850-5EAB-203E-030F-CD572447FE47}"/>
                </a:ext>
              </a:extLst>
            </p:cNvPr>
            <p:cNvSpPr/>
            <p:nvPr/>
          </p:nvSpPr>
          <p:spPr>
            <a:xfrm>
              <a:off x="2379642" y="5537810"/>
              <a:ext cx="2011680" cy="484743"/>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200" b="1">
                  <a:solidFill>
                    <a:schemeClr val="tx1"/>
                  </a:solidFill>
                </a:rPr>
                <a:t>Planning</a:t>
              </a:r>
            </a:p>
          </p:txBody>
        </p:sp>
        <p:sp>
          <p:nvSpPr>
            <p:cNvPr id="12" name="Rectangle 11">
              <a:extLst>
                <a:ext uri="{FF2B5EF4-FFF2-40B4-BE49-F238E27FC236}">
                  <a16:creationId xmlns:a16="http://schemas.microsoft.com/office/drawing/2014/main" id="{2C45D50C-F125-9FF8-ED56-9D5AA3DAB7D3}"/>
                </a:ext>
              </a:extLst>
            </p:cNvPr>
            <p:cNvSpPr/>
            <p:nvPr/>
          </p:nvSpPr>
          <p:spPr>
            <a:xfrm>
              <a:off x="4516913" y="5546555"/>
              <a:ext cx="2011680" cy="484743"/>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200" b="1">
                  <a:solidFill>
                    <a:schemeClr val="tx1"/>
                  </a:solidFill>
                </a:rPr>
                <a:t>Logistics</a:t>
              </a:r>
              <a:endParaRPr lang="en-US" sz="2200" b="1">
                <a:solidFill>
                  <a:schemeClr val="tx1"/>
                </a:solidFill>
                <a:ea typeface="Calibri"/>
                <a:cs typeface="Calibri"/>
              </a:endParaRPr>
            </a:p>
          </p:txBody>
        </p:sp>
        <p:sp>
          <p:nvSpPr>
            <p:cNvPr id="13" name="Rectangle 12">
              <a:extLst>
                <a:ext uri="{FF2B5EF4-FFF2-40B4-BE49-F238E27FC236}">
                  <a16:creationId xmlns:a16="http://schemas.microsoft.com/office/drawing/2014/main" id="{0EDC2481-5759-A725-641C-A9F8C5317544}"/>
                </a:ext>
              </a:extLst>
            </p:cNvPr>
            <p:cNvSpPr/>
            <p:nvPr/>
          </p:nvSpPr>
          <p:spPr>
            <a:xfrm>
              <a:off x="6689853" y="5534803"/>
              <a:ext cx="2377440" cy="484743"/>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solidFill>
                </a:rPr>
                <a:t>Finance/ Admin</a:t>
              </a:r>
              <a:endParaRPr lang="en-US" b="1">
                <a:solidFill>
                  <a:schemeClr val="tx1"/>
                </a:solidFill>
                <a:ea typeface="Calibri"/>
                <a:cs typeface="Calibri"/>
              </a:endParaRPr>
            </a:p>
          </p:txBody>
        </p:sp>
        <p:sp>
          <p:nvSpPr>
            <p:cNvPr id="14" name="Rectangle 13">
              <a:extLst>
                <a:ext uri="{FF2B5EF4-FFF2-40B4-BE49-F238E27FC236}">
                  <a16:creationId xmlns:a16="http://schemas.microsoft.com/office/drawing/2014/main" id="{FC72AA80-F428-B87C-FCED-1CF8EF8022B6}"/>
                </a:ext>
              </a:extLst>
            </p:cNvPr>
            <p:cNvSpPr/>
            <p:nvPr/>
          </p:nvSpPr>
          <p:spPr>
            <a:xfrm>
              <a:off x="4512506" y="3589932"/>
              <a:ext cx="2011680" cy="484743"/>
            </a:xfrm>
            <a:prstGeom prst="rect">
              <a:avLst/>
            </a:prstGeom>
            <a:solidFill>
              <a:srgbClr val="85C99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200" b="1">
                  <a:solidFill>
                    <a:schemeClr val="tx1"/>
                  </a:solidFill>
                </a:rPr>
                <a:t>PIO</a:t>
              </a:r>
              <a:endParaRPr lang="en-US" sz="2200" b="1">
                <a:solidFill>
                  <a:schemeClr val="tx1"/>
                </a:solidFill>
                <a:ea typeface="Calibri"/>
                <a:cs typeface="Calibri"/>
              </a:endParaRPr>
            </a:p>
          </p:txBody>
        </p:sp>
        <p:sp>
          <p:nvSpPr>
            <p:cNvPr id="15" name="Rectangle 14">
              <a:extLst>
                <a:ext uri="{FF2B5EF4-FFF2-40B4-BE49-F238E27FC236}">
                  <a16:creationId xmlns:a16="http://schemas.microsoft.com/office/drawing/2014/main" id="{8BA602E8-471D-B214-D346-9AEC12687283}"/>
                </a:ext>
              </a:extLst>
            </p:cNvPr>
            <p:cNvSpPr/>
            <p:nvPr/>
          </p:nvSpPr>
          <p:spPr>
            <a:xfrm>
              <a:off x="4516913" y="4195671"/>
              <a:ext cx="2011680" cy="484743"/>
            </a:xfrm>
            <a:prstGeom prst="rect">
              <a:avLst/>
            </a:prstGeom>
            <a:solidFill>
              <a:srgbClr val="85C99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200" b="1">
                  <a:solidFill>
                    <a:schemeClr val="tx1"/>
                  </a:solidFill>
                </a:rPr>
                <a:t>Safety</a:t>
              </a:r>
              <a:endParaRPr lang="en-US" sz="2200" b="1">
                <a:solidFill>
                  <a:schemeClr val="tx1"/>
                </a:solidFill>
                <a:ea typeface="Calibri"/>
                <a:cs typeface="Calibri"/>
              </a:endParaRPr>
            </a:p>
          </p:txBody>
        </p:sp>
        <p:sp>
          <p:nvSpPr>
            <p:cNvPr id="16" name="Rectangle 15">
              <a:extLst>
                <a:ext uri="{FF2B5EF4-FFF2-40B4-BE49-F238E27FC236}">
                  <a16:creationId xmlns:a16="http://schemas.microsoft.com/office/drawing/2014/main" id="{348FCFF0-C124-9FB5-DCC9-838846246027}"/>
                </a:ext>
              </a:extLst>
            </p:cNvPr>
            <p:cNvSpPr/>
            <p:nvPr/>
          </p:nvSpPr>
          <p:spPr>
            <a:xfrm>
              <a:off x="4516913" y="4810615"/>
              <a:ext cx="2011680" cy="484743"/>
            </a:xfrm>
            <a:prstGeom prst="rect">
              <a:avLst/>
            </a:prstGeom>
            <a:solidFill>
              <a:srgbClr val="85C99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200" b="1">
                  <a:solidFill>
                    <a:schemeClr val="tx1"/>
                  </a:solidFill>
                </a:rPr>
                <a:t>Liaison</a:t>
              </a:r>
              <a:endParaRPr lang="en-US" sz="2200" b="1">
                <a:solidFill>
                  <a:schemeClr val="tx1"/>
                </a:solidFill>
                <a:ea typeface="Calibri"/>
                <a:cs typeface="Calibri"/>
              </a:endParaRPr>
            </a:p>
          </p:txBody>
        </p:sp>
        <p:cxnSp>
          <p:nvCxnSpPr>
            <p:cNvPr id="17" name="Straight Connector 16">
              <a:extLst>
                <a:ext uri="{FF2B5EF4-FFF2-40B4-BE49-F238E27FC236}">
                  <a16:creationId xmlns:a16="http://schemas.microsoft.com/office/drawing/2014/main" id="{7D8A21FA-D98C-BFDC-7CF3-BB736132A464}"/>
                </a:ext>
              </a:extLst>
            </p:cNvPr>
            <p:cNvCxnSpPr>
              <a:endCxn id="14" idx="1"/>
            </p:cNvCxnSpPr>
            <p:nvPr/>
          </p:nvCxnSpPr>
          <p:spPr>
            <a:xfrm>
              <a:off x="4021394" y="3832303"/>
              <a:ext cx="491112"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713FD81-A27C-BBA5-3773-ABC9C92FC40A}"/>
                </a:ext>
              </a:extLst>
            </p:cNvPr>
            <p:cNvCxnSpPr>
              <a:endCxn id="15" idx="1"/>
            </p:cNvCxnSpPr>
            <p:nvPr/>
          </p:nvCxnSpPr>
          <p:spPr>
            <a:xfrm>
              <a:off x="4021642" y="4430850"/>
              <a:ext cx="495271" cy="719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A922C5E-EDAA-82CF-5E9C-13EFE2924598}"/>
                </a:ext>
              </a:extLst>
            </p:cNvPr>
            <p:cNvCxnSpPr>
              <a:endCxn id="16" idx="1"/>
            </p:cNvCxnSpPr>
            <p:nvPr/>
          </p:nvCxnSpPr>
          <p:spPr>
            <a:xfrm>
              <a:off x="4021394" y="5052986"/>
              <a:ext cx="495519"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 name="TextBox 19">
            <a:extLst>
              <a:ext uri="{FF2B5EF4-FFF2-40B4-BE49-F238E27FC236}">
                <a16:creationId xmlns:a16="http://schemas.microsoft.com/office/drawing/2014/main" id="{700C02F4-869C-4E42-71E9-A4C58F64AB05}"/>
              </a:ext>
            </a:extLst>
          </p:cNvPr>
          <p:cNvSpPr txBox="1"/>
          <p:nvPr/>
        </p:nvSpPr>
        <p:spPr>
          <a:xfrm>
            <a:off x="717175" y="5700933"/>
            <a:ext cx="10548587" cy="430887"/>
          </a:xfrm>
          <a:prstGeom prst="rect">
            <a:avLst/>
          </a:prstGeom>
          <a:noFill/>
        </p:spPr>
        <p:txBody>
          <a:bodyPr wrap="square" lIns="91440" tIns="45720" rIns="91440" bIns="45720" rtlCol="0" anchor="t">
            <a:spAutoFit/>
          </a:bodyPr>
          <a:lstStyle/>
          <a:p>
            <a:r>
              <a:rPr lang="en-US" sz="2200" b="1"/>
              <a:t>The Incident Command System helps organize emergency response to complex incidents.</a:t>
            </a:r>
            <a:endParaRPr lang="en-US" sz="2200" b="1">
              <a:ea typeface="Calibri"/>
              <a:cs typeface="Calibri"/>
            </a:endParaRPr>
          </a:p>
        </p:txBody>
      </p:sp>
    </p:spTree>
    <p:extLst>
      <p:ext uri="{BB962C8B-B14F-4D97-AF65-F5344CB8AC3E}">
        <p14:creationId xmlns:p14="http://schemas.microsoft.com/office/powerpoint/2010/main" val="2076752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73"/>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indent="0">
              <a:buNone/>
            </a:pPr>
            <a:r>
              <a:rPr lang="en-US" sz="4400" b="1"/>
              <a:t>Today’s Agenda</a:t>
            </a:r>
          </a:p>
        </p:txBody>
      </p:sp>
      <p:sp>
        <p:nvSpPr>
          <p:cNvPr id="583" name="Google Shape;583;p73"/>
          <p:cNvSpPr txBox="1">
            <a:spLocks noGrp="1"/>
          </p:cNvSpPr>
          <p:nvPr>
            <p:ph idx="1"/>
          </p:nvPr>
        </p:nvSpPr>
        <p:spPr>
          <a:prstGeom prst="rect">
            <a:avLst/>
          </a:prstGeom>
          <a:noFill/>
          <a:ln>
            <a:noFill/>
          </a:ln>
        </p:spPr>
        <p:txBody>
          <a:bodyPr spcFirstLastPara="1" wrap="square" lIns="91425" tIns="45700" rIns="91425" bIns="45700" anchor="t" anchorCtr="0">
            <a:normAutofit fontScale="85000" lnSpcReduction="20000"/>
          </a:bodyPr>
          <a:lstStyle/>
          <a:p>
            <a:r>
              <a:rPr lang="en-US" sz="2400"/>
              <a:t>What is School Safety and Emergency Management?</a:t>
            </a:r>
          </a:p>
          <a:p>
            <a:r>
              <a:rPr lang="en-US"/>
              <a:t>What is required?</a:t>
            </a:r>
            <a:endParaRPr lang="en-US">
              <a:ea typeface="Calibri"/>
              <a:cs typeface="Calibri"/>
            </a:endParaRPr>
          </a:p>
          <a:p>
            <a:r>
              <a:rPr lang="en-US"/>
              <a:t>School Emergency Preparedness Basics.</a:t>
            </a:r>
            <a:endParaRPr lang="en-US">
              <a:ea typeface="Calibri"/>
              <a:cs typeface="Calibri"/>
            </a:endParaRPr>
          </a:p>
          <a:p>
            <a:r>
              <a:rPr lang="en-US" u="sng"/>
              <a:t>Emergency Operations Plan Outline:</a:t>
            </a:r>
            <a:endParaRPr lang="en-US" u="sng">
              <a:ea typeface="Calibri"/>
              <a:cs typeface="Calibri"/>
            </a:endParaRPr>
          </a:p>
          <a:p>
            <a:pPr lvl="1"/>
            <a:r>
              <a:rPr lang="en-US"/>
              <a:t>Who is involved?</a:t>
            </a:r>
            <a:endParaRPr lang="en-US">
              <a:ea typeface="Calibri"/>
              <a:cs typeface="Calibri"/>
            </a:endParaRPr>
          </a:p>
          <a:p>
            <a:pPr lvl="1"/>
            <a:r>
              <a:rPr lang="en-US"/>
              <a:t>What are we planning for?</a:t>
            </a:r>
            <a:endParaRPr lang="en-US">
              <a:ea typeface="Calibri"/>
              <a:cs typeface="Calibri"/>
            </a:endParaRPr>
          </a:p>
          <a:p>
            <a:pPr lvl="1"/>
            <a:r>
              <a:rPr lang="en-US"/>
              <a:t>Who are we planning for?</a:t>
            </a:r>
            <a:endParaRPr lang="en-US">
              <a:ea typeface="Calibri"/>
              <a:cs typeface="Calibri"/>
            </a:endParaRPr>
          </a:p>
          <a:p>
            <a:pPr lvl="1"/>
            <a:r>
              <a:rPr lang="en-US"/>
              <a:t>Who is responsible?</a:t>
            </a:r>
            <a:endParaRPr lang="en-US">
              <a:ea typeface="Calibri"/>
              <a:cs typeface="Calibri"/>
            </a:endParaRPr>
          </a:p>
          <a:p>
            <a:pPr lvl="1"/>
            <a:r>
              <a:rPr lang="en-US"/>
              <a:t>How do we do it?</a:t>
            </a:r>
            <a:endParaRPr lang="en-US">
              <a:ea typeface="Calibri"/>
              <a:cs typeface="Calibri"/>
            </a:endParaRPr>
          </a:p>
          <a:p>
            <a:pPr lvl="1"/>
            <a:r>
              <a:rPr lang="en-US"/>
              <a:t>Standard Response Protocols.</a:t>
            </a:r>
            <a:endParaRPr lang="en-US">
              <a:ea typeface="Calibri"/>
              <a:cs typeface="Calibri"/>
            </a:endParaRPr>
          </a:p>
          <a:p>
            <a:pPr lvl="1"/>
            <a:r>
              <a:rPr lang="en-US"/>
              <a:t>Incident-specific plans.</a:t>
            </a:r>
            <a:endParaRPr lang="en-US">
              <a:ea typeface="Calibri"/>
              <a:cs typeface="Calibri"/>
            </a:endParaRPr>
          </a:p>
          <a:p>
            <a:r>
              <a:rPr lang="en-US" sz="2400" u="sng"/>
              <a:t>For example</a:t>
            </a:r>
            <a:r>
              <a:rPr lang="en-US" sz="2400"/>
              <a:t>: thinking through the steps.</a:t>
            </a:r>
            <a:endParaRPr lang="en-US" sz="2400">
              <a:ea typeface="Calibri"/>
              <a:cs typeface="Calibri"/>
            </a:endParaRPr>
          </a:p>
          <a:p>
            <a:r>
              <a:rPr lang="en-US" sz="2400" u="sng"/>
              <a:t>How it all fits together</a:t>
            </a:r>
            <a:r>
              <a:rPr lang="en-US" sz="2400"/>
              <a:t>: plan maintenance and improvement. </a:t>
            </a:r>
            <a:endParaRPr lang="en-US" sz="2400">
              <a:ea typeface="Calibri"/>
              <a:cs typeface="Calibri"/>
            </a:endParaRPr>
          </a:p>
          <a:p>
            <a:pPr marL="228600" lvl="0" indent="-76200" algn="l" rtl="0">
              <a:lnSpc>
                <a:spcPct val="90000"/>
              </a:lnSpc>
              <a:spcBef>
                <a:spcPts val="1000"/>
              </a:spcBef>
              <a:spcAft>
                <a:spcPts val="0"/>
              </a:spcAft>
              <a:buClr>
                <a:schemeClr val="dk1"/>
              </a:buClr>
              <a:buSzPts val="2400"/>
              <a:buNone/>
            </a:pPr>
            <a:endParaRPr/>
          </a:p>
        </p:txBody>
      </p:sp>
      <p:sp>
        <p:nvSpPr>
          <p:cNvPr id="584" name="Google Shape;584;p73"/>
          <p:cNvSpPr txBox="1">
            <a:spLocks noGrp="1"/>
          </p:cNvSpPr>
          <p:nvPr>
            <p:ph type="ftr" sz="quarter" idx="11"/>
          </p:nvPr>
        </p:nvSpPr>
        <p:spPr>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prstClr val="black">
                    <a:lumMod val="65000"/>
                    <a:lumOff val="35000"/>
                  </a:prstClr>
                </a:solidFill>
                <a:effectLst/>
                <a:uLnTx/>
                <a:uFillTx/>
                <a:latin typeface="Arial"/>
                <a:cs typeface="Arial"/>
                <a:sym typeface="Arial"/>
              </a:rPr>
              <a:t>Oregon Department of Education</a:t>
            </a:r>
            <a:endParaRPr kumimoji="0" sz="1200" b="0" i="0" u="none" strike="noStrike" kern="0" cap="none" spc="0" normalizeH="0" baseline="0" noProof="0">
              <a:ln>
                <a:noFill/>
              </a:ln>
              <a:solidFill>
                <a:prstClr val="black">
                  <a:lumMod val="65000"/>
                  <a:lumOff val="35000"/>
                </a:prstClr>
              </a:solidFill>
              <a:effectLst/>
              <a:uLnTx/>
              <a:uFillTx/>
              <a:latin typeface="Arial"/>
              <a:cs typeface="Arial"/>
              <a:sym typeface="Arial"/>
            </a:endParaRPr>
          </a:p>
        </p:txBody>
      </p:sp>
      <p:sp>
        <p:nvSpPr>
          <p:cNvPr id="585" name="Google Shape;585;p73"/>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prstClr val="black">
                    <a:lumMod val="65000"/>
                    <a:lumOff val="3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200" b="0" i="0" u="none" strike="noStrike" kern="0" cap="none" spc="0" normalizeH="0" baseline="0" noProof="0">
              <a:ln>
                <a:noFill/>
              </a:ln>
              <a:solidFill>
                <a:prstClr val="black">
                  <a:lumMod val="65000"/>
                  <a:lumOff val="35000"/>
                </a:prstClr>
              </a:solidFill>
              <a:effectLst/>
              <a:uLnTx/>
              <a:uFillTx/>
              <a:latin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ICS: Key Concepts for Schools</a:t>
            </a:r>
          </a:p>
        </p:txBody>
      </p:sp>
      <p:sp>
        <p:nvSpPr>
          <p:cNvPr id="5" name="Rectangle 4"/>
          <p:cNvSpPr/>
          <p:nvPr/>
        </p:nvSpPr>
        <p:spPr>
          <a:xfrm>
            <a:off x="544553" y="1953961"/>
            <a:ext cx="6883290" cy="3567643"/>
          </a:xfrm>
          <a:prstGeom prst="rect">
            <a:avLst/>
          </a:prstGeom>
        </p:spPr>
        <p:txBody>
          <a:bodyPr wrap="square" numCol="1" spcCol="182880">
            <a:spAutoFit/>
          </a:bodyPr>
          <a:lstStyle/>
          <a:p>
            <a:pPr marL="0" marR="0" lvl="0" indent="0" defTabSz="914400" rtl="0" eaLnBrk="1" fontAlgn="auto" latinLnBrk="0" hangingPunct="1">
              <a:lnSpc>
                <a:spcPct val="100000"/>
              </a:lnSpc>
              <a:spcBef>
                <a:spcPts val="100"/>
              </a:spcBef>
              <a:spcAft>
                <a:spcPts val="0"/>
              </a:spcAft>
              <a:buClrTx/>
              <a:buSzTx/>
              <a:buFontTx/>
              <a:buNone/>
              <a:tabLst/>
              <a:defRPr/>
            </a:pPr>
            <a:r>
              <a:rPr lang="en-US" altLang="en-US" sz="2200" b="1" noProof="0">
                <a:latin typeface="Calibri"/>
              </a:rPr>
              <a:t>Common Terminology</a:t>
            </a:r>
          </a:p>
          <a:p>
            <a:pPr marL="342900" marR="0" lvl="0" indent="-342900" defTabSz="914400" rtl="0" eaLnBrk="1" fontAlgn="auto" latinLnBrk="0" hangingPunct="1">
              <a:lnSpc>
                <a:spcPct val="100000"/>
              </a:lnSpc>
              <a:spcBef>
                <a:spcPts val="100"/>
              </a:spcBef>
              <a:spcAft>
                <a:spcPts val="0"/>
              </a:spcAft>
              <a:buClrTx/>
              <a:buSzTx/>
              <a:buFont typeface="Arial" panose="020B0604020202020204" pitchFamily="34" charset="0"/>
              <a:buChar char="•"/>
              <a:tabLst/>
              <a:defRPr/>
            </a:pPr>
            <a:r>
              <a:rPr lang="en-US" altLang="en-US" sz="2200" noProof="0">
                <a:latin typeface="Calibri"/>
              </a:rPr>
              <a:t>Use plain English and avoid jargon. </a:t>
            </a:r>
            <a:endParaRPr lang="en-US" altLang="en-US" sz="2200" b="1">
              <a:solidFill>
                <a:schemeClr val="accent2"/>
              </a:solidFill>
              <a:latin typeface="Calibri"/>
            </a:endParaRPr>
          </a:p>
          <a:p>
            <a:pPr marL="0" marR="0" lvl="0" indent="0" defTabSz="914400" rtl="0" eaLnBrk="1" fontAlgn="auto" latinLnBrk="0" hangingPunct="1">
              <a:lnSpc>
                <a:spcPct val="100000"/>
              </a:lnSpc>
              <a:spcBef>
                <a:spcPts val="100"/>
              </a:spcBef>
              <a:spcAft>
                <a:spcPts val="0"/>
              </a:spcAft>
              <a:buClrTx/>
              <a:buSzTx/>
              <a:buFontTx/>
              <a:buNone/>
              <a:tabLst/>
              <a:defRPr/>
            </a:pPr>
            <a:r>
              <a:rPr lang="en-US" altLang="en-US" sz="2200" b="1" noProof="0">
                <a:latin typeface="Calibri"/>
              </a:rPr>
              <a:t>Unity of Command</a:t>
            </a:r>
          </a:p>
          <a:p>
            <a:pPr marL="342900" marR="0" lvl="0" indent="-342900" defTabSz="914400" rtl="0" eaLnBrk="1" fontAlgn="auto" latinLnBrk="0" hangingPunct="1">
              <a:lnSpc>
                <a:spcPct val="100000"/>
              </a:lnSpc>
              <a:spcBef>
                <a:spcPts val="100"/>
              </a:spcBef>
              <a:spcAft>
                <a:spcPts val="0"/>
              </a:spcAft>
              <a:buClrTx/>
              <a:buSzTx/>
              <a:buFont typeface="Arial" panose="020B0604020202020204" pitchFamily="34" charset="0"/>
              <a:buChar char="•"/>
              <a:tabLst/>
              <a:defRPr/>
            </a:pPr>
            <a:r>
              <a:rPr kumimoji="0" lang="en-US" altLang="en-US" sz="2200" b="0" i="0" u="none" strike="noStrike" kern="1200" cap="none" spc="0" normalizeH="0" baseline="0" noProof="0">
                <a:ln>
                  <a:noFill/>
                </a:ln>
                <a:solidFill>
                  <a:prstClr val="black"/>
                </a:solidFill>
                <a:effectLst/>
                <a:uLnTx/>
                <a:uFillTx/>
                <a:latin typeface="Calibri"/>
              </a:rPr>
              <a:t>Each person should only report to one supervisor to avoid</a:t>
            </a:r>
            <a:r>
              <a:rPr kumimoji="0" lang="en-US" altLang="en-US" sz="2200" b="0" i="0" u="none" strike="noStrike" kern="1200" cap="none" spc="0" normalizeH="0" noProof="0">
                <a:ln>
                  <a:noFill/>
                </a:ln>
                <a:solidFill>
                  <a:prstClr val="black"/>
                </a:solidFill>
                <a:effectLst/>
                <a:uLnTx/>
                <a:uFillTx/>
                <a:latin typeface="Calibri"/>
              </a:rPr>
              <a:t> confusion.</a:t>
            </a:r>
            <a:endParaRPr lang="en-US" altLang="en-US" sz="2200">
              <a:solidFill>
                <a:prstClr val="black"/>
              </a:solidFill>
              <a:latin typeface="Calibri"/>
            </a:endParaRPr>
          </a:p>
          <a:p>
            <a:pPr marR="0" lvl="0" defTabSz="914400" rtl="0" eaLnBrk="1" fontAlgn="auto" latinLnBrk="0" hangingPunct="1">
              <a:lnSpc>
                <a:spcPct val="100000"/>
              </a:lnSpc>
              <a:spcBef>
                <a:spcPts val="100"/>
              </a:spcBef>
              <a:spcAft>
                <a:spcPts val="0"/>
              </a:spcAft>
              <a:buClrTx/>
              <a:buSzTx/>
              <a:tabLst/>
              <a:defRPr/>
            </a:pPr>
            <a:r>
              <a:rPr kumimoji="0" lang="en-US" altLang="en-US" sz="2200" b="1" i="0" u="none" strike="noStrike" kern="1200" cap="none" spc="0" normalizeH="0" baseline="0" noProof="0">
                <a:ln>
                  <a:noFill/>
                </a:ln>
                <a:effectLst/>
                <a:uLnTx/>
                <a:uFillTx/>
                <a:latin typeface="Calibri"/>
              </a:rPr>
              <a:t>Span of Control</a:t>
            </a:r>
            <a:endParaRPr kumimoji="0" lang="en-US" altLang="en-US" sz="2200" b="1" i="0" u="none" strike="noStrike" kern="1200" cap="none" spc="0" normalizeH="0" noProof="0">
              <a:ln>
                <a:noFill/>
              </a:ln>
              <a:effectLst/>
              <a:uLnTx/>
              <a:uFillTx/>
              <a:latin typeface="Calibri"/>
            </a:endParaRPr>
          </a:p>
          <a:p>
            <a:pPr marL="342900" marR="0" lvl="0" indent="-342900" defTabSz="914400" rtl="0" eaLnBrk="1" fontAlgn="auto" latinLnBrk="0" hangingPunct="1">
              <a:lnSpc>
                <a:spcPct val="100000"/>
              </a:lnSpc>
              <a:spcBef>
                <a:spcPts val="100"/>
              </a:spcBef>
              <a:spcAft>
                <a:spcPts val="0"/>
              </a:spcAft>
              <a:buClrTx/>
              <a:buSzTx/>
              <a:buFont typeface="Arial" panose="020B0604020202020204" pitchFamily="34" charset="0"/>
              <a:buChar char="•"/>
              <a:tabLst/>
              <a:defRPr/>
            </a:pPr>
            <a:r>
              <a:rPr lang="en-US" altLang="en-US" sz="2200" baseline="0">
                <a:solidFill>
                  <a:prstClr val="black"/>
                </a:solidFill>
                <a:latin typeface="Calibri"/>
              </a:rPr>
              <a:t>A concept</a:t>
            </a:r>
            <a:r>
              <a:rPr lang="en-US" altLang="en-US" sz="2200">
                <a:solidFill>
                  <a:prstClr val="black"/>
                </a:solidFill>
                <a:latin typeface="Calibri"/>
              </a:rPr>
              <a:t> that describes the appropriate ratio of people supervised per supervisor. Between 1:3 and 1:7.</a:t>
            </a:r>
          </a:p>
          <a:p>
            <a:pPr marL="342900" marR="0" lvl="0" indent="-342900" defTabSz="914400" rtl="0" eaLnBrk="1" fontAlgn="auto" latinLnBrk="0" hangingPunct="1">
              <a:lnSpc>
                <a:spcPct val="100000"/>
              </a:lnSpc>
              <a:spcBef>
                <a:spcPts val="100"/>
              </a:spcBef>
              <a:spcAft>
                <a:spcPts val="0"/>
              </a:spcAft>
              <a:buClrTx/>
              <a:buSzTx/>
              <a:buFont typeface="Arial" panose="020B0604020202020204" pitchFamily="34" charset="0"/>
              <a:buChar char="•"/>
              <a:tabLst/>
              <a:defRPr/>
            </a:pPr>
            <a:endParaRPr lang="en-US" altLang="en-US" sz="2200">
              <a:solidFill>
                <a:prstClr val="black"/>
              </a:solidFill>
              <a:latin typeface="Calibri"/>
            </a:endParaRPr>
          </a:p>
          <a:p>
            <a:pPr marL="342900" marR="0" lvl="0" indent="-342900" defTabSz="914400" rtl="0" eaLnBrk="1" fontAlgn="auto" latinLnBrk="0" hangingPunct="1">
              <a:lnSpc>
                <a:spcPct val="100000"/>
              </a:lnSpc>
              <a:spcBef>
                <a:spcPts val="100"/>
              </a:spcBef>
              <a:spcAft>
                <a:spcPts val="0"/>
              </a:spcAft>
              <a:buClrTx/>
              <a:buSzTx/>
              <a:buFont typeface="Arial" panose="020B0604020202020204" pitchFamily="34" charset="0"/>
              <a:buChar char="•"/>
              <a:tabLst/>
              <a:defRPr/>
            </a:pPr>
            <a:endParaRPr lang="en-US" altLang="en-US" sz="2200">
              <a:solidFill>
                <a:prstClr val="black"/>
              </a:solidFill>
              <a:latin typeface="Calibri"/>
            </a:endParaRPr>
          </a:p>
        </p:txBody>
      </p:sp>
      <p:sp>
        <p:nvSpPr>
          <p:cNvPr id="6" name="TextBox 5"/>
          <p:cNvSpPr txBox="1"/>
          <p:nvPr/>
        </p:nvSpPr>
        <p:spPr>
          <a:xfrm>
            <a:off x="544553" y="4876749"/>
            <a:ext cx="10307383" cy="1397819"/>
          </a:xfrm>
          <a:prstGeom prst="rect">
            <a:avLst/>
          </a:prstGeom>
          <a:noFill/>
        </p:spPr>
        <p:txBody>
          <a:bodyPr wrap="square" rtlCol="0">
            <a:spAutoFit/>
          </a:bodyPr>
          <a:lstStyle/>
          <a:p>
            <a:pPr lvl="0">
              <a:spcBef>
                <a:spcPts val="100"/>
              </a:spcBef>
              <a:defRPr/>
            </a:pPr>
            <a:r>
              <a:rPr lang="en-US" altLang="en-US" sz="2200" b="1"/>
              <a:t>Unified Command</a:t>
            </a:r>
          </a:p>
          <a:p>
            <a:pPr marL="342900" lvl="0" indent="-342900">
              <a:spcBef>
                <a:spcPts val="100"/>
              </a:spcBef>
              <a:buFont typeface="Arial" panose="020B0604020202020204" pitchFamily="34" charset="0"/>
              <a:buChar char="•"/>
              <a:defRPr/>
            </a:pPr>
            <a:r>
              <a:rPr lang="en-US" altLang="en-US" sz="2200">
                <a:solidFill>
                  <a:prstClr val="black"/>
                </a:solidFill>
              </a:rPr>
              <a:t>When multiple organizations work together with independent commands, they should work together to avoid conflicts of command.</a:t>
            </a:r>
          </a:p>
          <a:p>
            <a:endParaRPr lang="en-US"/>
          </a:p>
        </p:txBody>
      </p:sp>
      <p:pic>
        <p:nvPicPr>
          <p:cNvPr id="4" name="Picture 3" title="Three Arrows Coming Together">
            <a:extLst>
              <a:ext uri="{FF2B5EF4-FFF2-40B4-BE49-F238E27FC236}">
                <a16:creationId xmlns:a16="http://schemas.microsoft.com/office/drawing/2014/main" id="{EFE1EE8A-9694-718E-7889-DC3FFF52C11F}"/>
              </a:ext>
            </a:extLst>
          </p:cNvPr>
          <p:cNvPicPr>
            <a:picLocks noChangeAspect="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l="21824" t="-6558" r="21205" b="2"/>
          <a:stretch/>
        </p:blipFill>
        <p:spPr>
          <a:xfrm>
            <a:off x="7782949" y="1953961"/>
            <a:ext cx="3263481" cy="2402959"/>
          </a:xfrm>
          <a:prstGeom prst="rect">
            <a:avLst/>
          </a:prstGeom>
        </p:spPr>
      </p:pic>
    </p:spTree>
    <p:extLst>
      <p:ext uri="{BB962C8B-B14F-4D97-AF65-F5344CB8AC3E}">
        <p14:creationId xmlns:p14="http://schemas.microsoft.com/office/powerpoint/2010/main" val="5861759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0CE375-2B3C-2B37-EC7A-0844406B3D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102137-23FD-9B8D-1661-4A36EF21BD19}"/>
              </a:ext>
            </a:extLst>
          </p:cNvPr>
          <p:cNvSpPr>
            <a:spLocks noGrp="1"/>
          </p:cNvSpPr>
          <p:nvPr>
            <p:ph type="title"/>
          </p:nvPr>
        </p:nvSpPr>
        <p:spPr/>
        <p:txBody>
          <a:bodyPr>
            <a:normAutofit/>
          </a:bodyPr>
          <a:lstStyle/>
          <a:p>
            <a:r>
              <a:rPr lang="en-US" b="1"/>
              <a:t>Who is Responsible? School-Based ICS</a:t>
            </a:r>
            <a:endParaRPr lang="en-US" b="1">
              <a:ea typeface="Calibri"/>
              <a:cs typeface="Calibri"/>
            </a:endParaRPr>
          </a:p>
        </p:txBody>
      </p:sp>
      <p:sp>
        <p:nvSpPr>
          <p:cNvPr id="3" name="Content Placeholder 2">
            <a:extLst>
              <a:ext uri="{FF2B5EF4-FFF2-40B4-BE49-F238E27FC236}">
                <a16:creationId xmlns:a16="http://schemas.microsoft.com/office/drawing/2014/main" id="{EDAB32CA-5C9E-15B2-9F9B-17B1F38FE5E1}"/>
              </a:ext>
            </a:extLst>
          </p:cNvPr>
          <p:cNvSpPr>
            <a:spLocks noGrp="1"/>
          </p:cNvSpPr>
          <p:nvPr>
            <p:ph sz="half" idx="1"/>
          </p:nvPr>
        </p:nvSpPr>
        <p:spPr>
          <a:xfrm>
            <a:off x="717176" y="1825625"/>
            <a:ext cx="4359649" cy="4106048"/>
          </a:xfrm>
        </p:spPr>
        <p:txBody>
          <a:bodyPr>
            <a:normAutofit/>
          </a:bodyPr>
          <a:lstStyle/>
          <a:p>
            <a:pPr marL="0" indent="0">
              <a:buNone/>
            </a:pPr>
            <a:r>
              <a:rPr lang="en-US" b="1">
                <a:latin typeface="+mj-lt"/>
                <a:ea typeface="Urbanist"/>
                <a:cs typeface="Urbanist"/>
              </a:rPr>
              <a:t>I</a:t>
            </a:r>
            <a:r>
              <a:rPr lang="en-US" b="1">
                <a:effectLst/>
                <a:latin typeface="+mj-lt"/>
                <a:ea typeface="Urbanist"/>
                <a:cs typeface="Urbanist"/>
              </a:rPr>
              <a:t>dentify Necessary Roles</a:t>
            </a:r>
            <a:endParaRPr lang="en-US" b="1">
              <a:latin typeface="+mj-lt"/>
            </a:endParaRPr>
          </a:p>
          <a:p>
            <a:r>
              <a:rPr lang="en-US" sz="2200"/>
              <a:t>Primary responsibility for the school or district response. </a:t>
            </a:r>
          </a:p>
          <a:p>
            <a:r>
              <a:rPr lang="en-US" sz="2200"/>
              <a:t>Communication with staff, students and families.</a:t>
            </a:r>
          </a:p>
          <a:p>
            <a:r>
              <a:rPr lang="en-US" sz="2200"/>
              <a:t>Transportation to a safe location.</a:t>
            </a:r>
          </a:p>
          <a:p>
            <a:r>
              <a:rPr lang="en-US" sz="2200" kern="100">
                <a:effectLst/>
                <a:latin typeface="Calibri" panose="020F0502020204030204" pitchFamily="34" charset="0"/>
                <a:ea typeface="Urbanist"/>
                <a:cs typeface="Urbanist"/>
              </a:rPr>
              <a:t>Reunification following a disruptive event. </a:t>
            </a:r>
          </a:p>
          <a:p>
            <a:r>
              <a:rPr lang="en-US" sz="2200" kern="100">
                <a:latin typeface="Calibri" panose="020F0502020204030204" pitchFamily="34" charset="0"/>
                <a:ea typeface="Urbanist"/>
                <a:cs typeface="Urbanist"/>
              </a:rPr>
              <a:t>Accountability for students and staff. </a:t>
            </a:r>
            <a:endParaRPr lang="en-US" sz="2200" kern="100">
              <a:effectLst/>
              <a:latin typeface="Calibri" panose="020F0502020204030204" pitchFamily="34" charset="0"/>
              <a:ea typeface="Urbanist"/>
              <a:cs typeface="Urbanist"/>
            </a:endParaRPr>
          </a:p>
          <a:p>
            <a:endParaRPr lang="en-US"/>
          </a:p>
          <a:p>
            <a:pPr marL="0" indent="0">
              <a:buNone/>
            </a:pPr>
            <a:endParaRPr lang="en-US"/>
          </a:p>
          <a:p>
            <a:endParaRPr lang="en-US"/>
          </a:p>
        </p:txBody>
      </p:sp>
      <p:sp>
        <p:nvSpPr>
          <p:cNvPr id="4" name="Footer Placeholder 3">
            <a:extLst>
              <a:ext uri="{FF2B5EF4-FFF2-40B4-BE49-F238E27FC236}">
                <a16:creationId xmlns:a16="http://schemas.microsoft.com/office/drawing/2014/main" id="{B1CF7E67-ACEE-1B78-31AE-88B82DBC60E9}"/>
              </a:ext>
            </a:extLst>
          </p:cNvPr>
          <p:cNvSpPr>
            <a:spLocks noGrp="1"/>
          </p:cNvSpPr>
          <p:nvPr>
            <p:ph type="ftr" sz="quarter" idx="11"/>
          </p:nvPr>
        </p:nvSpPr>
        <p:spPr/>
        <p:txBody>
          <a:bodyPr/>
          <a:lstStyle/>
          <a:p>
            <a:r>
              <a:rPr lang="en-US"/>
              <a:t>Oregon Department of Education</a:t>
            </a:r>
          </a:p>
        </p:txBody>
      </p:sp>
      <p:sp>
        <p:nvSpPr>
          <p:cNvPr id="5" name="Slide Number Placeholder 4">
            <a:extLst>
              <a:ext uri="{FF2B5EF4-FFF2-40B4-BE49-F238E27FC236}">
                <a16:creationId xmlns:a16="http://schemas.microsoft.com/office/drawing/2014/main" id="{FA7FB680-80E0-5981-65BA-B1968DE6AC2F}"/>
              </a:ext>
            </a:extLst>
          </p:cNvPr>
          <p:cNvSpPr>
            <a:spLocks noGrp="1"/>
          </p:cNvSpPr>
          <p:nvPr>
            <p:ph type="sldNum" sz="quarter" idx="12"/>
          </p:nvPr>
        </p:nvSpPr>
        <p:spPr/>
        <p:txBody>
          <a:bodyPr/>
          <a:lstStyle/>
          <a:p>
            <a:fld id="{357F5B69-6281-4C1F-8C38-6DA0F56DA430}" type="slidenum">
              <a:rPr lang="en-US" smtClean="0"/>
              <a:t>21</a:t>
            </a:fld>
            <a:endParaRPr lang="en-US"/>
          </a:p>
        </p:txBody>
      </p:sp>
      <p:grpSp>
        <p:nvGrpSpPr>
          <p:cNvPr id="6" name="Group 5" descr="The incident commander has a command staff that includes the public information officer, the safety officer and the liaison officer. The incident commander will also have an operations section, a planning section, a logistics section, and a finance or administrative section." title="Graphic of the Incident Command Structure">
            <a:extLst>
              <a:ext uri="{FF2B5EF4-FFF2-40B4-BE49-F238E27FC236}">
                <a16:creationId xmlns:a16="http://schemas.microsoft.com/office/drawing/2014/main" id="{DF1517C2-0C3B-A347-D791-EC5D417BF2C6}"/>
              </a:ext>
            </a:extLst>
          </p:cNvPr>
          <p:cNvGrpSpPr/>
          <p:nvPr/>
        </p:nvGrpSpPr>
        <p:grpSpPr>
          <a:xfrm>
            <a:off x="5223861" y="2376936"/>
            <a:ext cx="6190401" cy="2958589"/>
            <a:chOff x="239753" y="2850797"/>
            <a:chExt cx="6288840" cy="3180501"/>
          </a:xfrm>
        </p:grpSpPr>
        <p:cxnSp>
          <p:nvCxnSpPr>
            <p:cNvPr id="7" name="Straight Connector 6">
              <a:extLst>
                <a:ext uri="{FF2B5EF4-FFF2-40B4-BE49-F238E27FC236}">
                  <a16:creationId xmlns:a16="http://schemas.microsoft.com/office/drawing/2014/main" id="{FD1F2AC7-5B54-C349-F22F-C4677B0F35B3}"/>
                </a:ext>
              </a:extLst>
            </p:cNvPr>
            <p:cNvCxnSpPr/>
            <p:nvPr/>
          </p:nvCxnSpPr>
          <p:spPr>
            <a:xfrm flipH="1">
              <a:off x="3384462" y="3317997"/>
              <a:ext cx="6133" cy="228531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B7BBFC2-A99C-B5E2-2822-825231862241}"/>
                </a:ext>
              </a:extLst>
            </p:cNvPr>
            <p:cNvCxnSpPr>
              <a:cxnSpLocks/>
            </p:cNvCxnSpPr>
            <p:nvPr/>
          </p:nvCxnSpPr>
          <p:spPr>
            <a:xfrm>
              <a:off x="2237643" y="5788926"/>
              <a:ext cx="227486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4C77A30-68FB-08F7-6B98-1F074CE8826D}"/>
                </a:ext>
              </a:extLst>
            </p:cNvPr>
            <p:cNvSpPr/>
            <p:nvPr/>
          </p:nvSpPr>
          <p:spPr>
            <a:xfrm>
              <a:off x="1743039" y="2850797"/>
              <a:ext cx="3164723" cy="484744"/>
            </a:xfrm>
            <a:prstGeom prst="rect">
              <a:avLst/>
            </a:prstGeom>
            <a:solidFill>
              <a:srgbClr val="0080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200" b="1">
                  <a:solidFill>
                    <a:schemeClr val="bg1"/>
                  </a:solidFill>
                </a:rPr>
                <a:t>Superintendent</a:t>
              </a:r>
              <a:endParaRPr lang="en-US"/>
            </a:p>
          </p:txBody>
        </p:sp>
        <p:sp>
          <p:nvSpPr>
            <p:cNvPr id="10" name="Rectangle 9">
              <a:extLst>
                <a:ext uri="{FF2B5EF4-FFF2-40B4-BE49-F238E27FC236}">
                  <a16:creationId xmlns:a16="http://schemas.microsoft.com/office/drawing/2014/main" id="{6A55B40D-C0E7-ECF5-31EB-11B0C4967CF9}"/>
                </a:ext>
              </a:extLst>
            </p:cNvPr>
            <p:cNvSpPr/>
            <p:nvPr/>
          </p:nvSpPr>
          <p:spPr>
            <a:xfrm>
              <a:off x="239753" y="5537811"/>
              <a:ext cx="2011680" cy="484743"/>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200" b="1">
                  <a:solidFill>
                    <a:schemeClr val="tx1"/>
                  </a:solidFill>
                </a:rPr>
                <a:t>Elem. Principal</a:t>
              </a:r>
              <a:endParaRPr lang="en-US" sz="2200" b="1">
                <a:solidFill>
                  <a:schemeClr val="tx1"/>
                </a:solidFill>
                <a:ea typeface="Calibri"/>
                <a:cs typeface="Calibri"/>
              </a:endParaRPr>
            </a:p>
          </p:txBody>
        </p:sp>
        <p:sp>
          <p:nvSpPr>
            <p:cNvPr id="11" name="Rectangle 10">
              <a:extLst>
                <a:ext uri="{FF2B5EF4-FFF2-40B4-BE49-F238E27FC236}">
                  <a16:creationId xmlns:a16="http://schemas.microsoft.com/office/drawing/2014/main" id="{E03CCFBB-81B4-9ABC-C012-330691E5AD0C}"/>
                </a:ext>
              </a:extLst>
            </p:cNvPr>
            <p:cNvSpPr/>
            <p:nvPr/>
          </p:nvSpPr>
          <p:spPr>
            <a:xfrm>
              <a:off x="2379642" y="5537810"/>
              <a:ext cx="2011680" cy="484743"/>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200" b="1">
                  <a:solidFill>
                    <a:schemeClr val="tx1"/>
                  </a:solidFill>
                </a:rPr>
                <a:t>Mid. Principal</a:t>
              </a:r>
              <a:endParaRPr lang="en-US" sz="2200" b="1">
                <a:solidFill>
                  <a:schemeClr val="tx1"/>
                </a:solidFill>
                <a:ea typeface="Calibri"/>
                <a:cs typeface="Calibri"/>
              </a:endParaRPr>
            </a:p>
          </p:txBody>
        </p:sp>
        <p:sp>
          <p:nvSpPr>
            <p:cNvPr id="12" name="Rectangle 11">
              <a:extLst>
                <a:ext uri="{FF2B5EF4-FFF2-40B4-BE49-F238E27FC236}">
                  <a16:creationId xmlns:a16="http://schemas.microsoft.com/office/drawing/2014/main" id="{DED6277B-E92E-DF75-29AA-14AB29FDE14C}"/>
                </a:ext>
              </a:extLst>
            </p:cNvPr>
            <p:cNvSpPr/>
            <p:nvPr/>
          </p:nvSpPr>
          <p:spPr>
            <a:xfrm>
              <a:off x="4516913" y="5546555"/>
              <a:ext cx="2011680" cy="484743"/>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200" b="1">
                  <a:solidFill>
                    <a:schemeClr val="tx1"/>
                  </a:solidFill>
                </a:rPr>
                <a:t>HS Principal</a:t>
              </a:r>
              <a:endParaRPr lang="en-US" sz="2200" b="1">
                <a:solidFill>
                  <a:schemeClr val="tx1"/>
                </a:solidFill>
                <a:ea typeface="Calibri"/>
                <a:cs typeface="Calibri"/>
              </a:endParaRPr>
            </a:p>
          </p:txBody>
        </p:sp>
        <p:sp>
          <p:nvSpPr>
            <p:cNvPr id="14" name="Rectangle 13">
              <a:extLst>
                <a:ext uri="{FF2B5EF4-FFF2-40B4-BE49-F238E27FC236}">
                  <a16:creationId xmlns:a16="http://schemas.microsoft.com/office/drawing/2014/main" id="{6F6D1887-47AE-C3F8-7636-1C148F87F09D}"/>
                </a:ext>
              </a:extLst>
            </p:cNvPr>
            <p:cNvSpPr/>
            <p:nvPr/>
          </p:nvSpPr>
          <p:spPr>
            <a:xfrm>
              <a:off x="3865775" y="3579563"/>
              <a:ext cx="2011680" cy="484743"/>
            </a:xfrm>
            <a:prstGeom prst="rect">
              <a:avLst/>
            </a:prstGeom>
            <a:solidFill>
              <a:srgbClr val="8BD6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150" b="1">
                  <a:solidFill>
                    <a:schemeClr val="tx1"/>
                  </a:solidFill>
                  <a:ea typeface="Calibri"/>
                  <a:cs typeface="Calibri"/>
                </a:rPr>
                <a:t>Communication</a:t>
              </a:r>
            </a:p>
          </p:txBody>
        </p:sp>
        <p:sp>
          <p:nvSpPr>
            <p:cNvPr id="15" name="Rectangle 14">
              <a:extLst>
                <a:ext uri="{FF2B5EF4-FFF2-40B4-BE49-F238E27FC236}">
                  <a16:creationId xmlns:a16="http://schemas.microsoft.com/office/drawing/2014/main" id="{C0A42650-E717-FD84-4B72-CF72CC4AAB34}"/>
                </a:ext>
              </a:extLst>
            </p:cNvPr>
            <p:cNvSpPr/>
            <p:nvPr/>
          </p:nvSpPr>
          <p:spPr>
            <a:xfrm>
              <a:off x="3870182" y="4185302"/>
              <a:ext cx="2011680" cy="484743"/>
            </a:xfrm>
            <a:prstGeom prst="rect">
              <a:avLst/>
            </a:prstGeom>
            <a:solidFill>
              <a:srgbClr val="8BD6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200" b="1">
                  <a:solidFill>
                    <a:schemeClr val="tx1"/>
                  </a:solidFill>
                </a:rPr>
                <a:t>Transportation</a:t>
              </a:r>
              <a:endParaRPr lang="en-US" sz="2200" b="1">
                <a:solidFill>
                  <a:schemeClr val="tx1"/>
                </a:solidFill>
                <a:ea typeface="Calibri"/>
                <a:cs typeface="Calibri"/>
              </a:endParaRPr>
            </a:p>
          </p:txBody>
        </p:sp>
        <p:sp>
          <p:nvSpPr>
            <p:cNvPr id="16" name="Rectangle 15">
              <a:extLst>
                <a:ext uri="{FF2B5EF4-FFF2-40B4-BE49-F238E27FC236}">
                  <a16:creationId xmlns:a16="http://schemas.microsoft.com/office/drawing/2014/main" id="{C6075853-6A83-F15A-7229-1B4F898D07EC}"/>
                </a:ext>
              </a:extLst>
            </p:cNvPr>
            <p:cNvSpPr/>
            <p:nvPr/>
          </p:nvSpPr>
          <p:spPr>
            <a:xfrm>
              <a:off x="3870182" y="4800245"/>
              <a:ext cx="2011680" cy="484743"/>
            </a:xfrm>
            <a:prstGeom prst="rect">
              <a:avLst/>
            </a:prstGeom>
            <a:solidFill>
              <a:srgbClr val="8BD6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200" b="1">
                  <a:solidFill>
                    <a:schemeClr val="tx1"/>
                  </a:solidFill>
                </a:rPr>
                <a:t>Reunification</a:t>
              </a:r>
              <a:endParaRPr lang="en-US" sz="2200" b="1">
                <a:solidFill>
                  <a:schemeClr val="tx1"/>
                </a:solidFill>
                <a:ea typeface="Calibri"/>
                <a:cs typeface="Calibri"/>
              </a:endParaRPr>
            </a:p>
          </p:txBody>
        </p:sp>
        <p:cxnSp>
          <p:nvCxnSpPr>
            <p:cNvPr id="17" name="Straight Connector 16">
              <a:extLst>
                <a:ext uri="{FF2B5EF4-FFF2-40B4-BE49-F238E27FC236}">
                  <a16:creationId xmlns:a16="http://schemas.microsoft.com/office/drawing/2014/main" id="{0178CD93-9F5B-29CB-E344-7F0851E1FC10}"/>
                </a:ext>
              </a:extLst>
            </p:cNvPr>
            <p:cNvCxnSpPr>
              <a:cxnSpLocks/>
            </p:cNvCxnSpPr>
            <p:nvPr/>
          </p:nvCxnSpPr>
          <p:spPr>
            <a:xfrm>
              <a:off x="3374663" y="3821934"/>
              <a:ext cx="491112"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DADAA2F-0FE6-2027-36F3-27AEE4DE9F1F}"/>
                </a:ext>
              </a:extLst>
            </p:cNvPr>
            <p:cNvCxnSpPr>
              <a:cxnSpLocks/>
            </p:cNvCxnSpPr>
            <p:nvPr/>
          </p:nvCxnSpPr>
          <p:spPr>
            <a:xfrm>
              <a:off x="3374911" y="4420481"/>
              <a:ext cx="495271" cy="719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D7D859D-DA5A-C2BA-9844-AED41AFA2BB5}"/>
                </a:ext>
              </a:extLst>
            </p:cNvPr>
            <p:cNvCxnSpPr>
              <a:cxnSpLocks/>
            </p:cNvCxnSpPr>
            <p:nvPr/>
          </p:nvCxnSpPr>
          <p:spPr>
            <a:xfrm>
              <a:off x="3374663" y="5042616"/>
              <a:ext cx="495519"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111097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4AE36C-9CA3-CA9D-5703-B089CB5A00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4B7463-567D-78EF-3CD6-32988A870F3F}"/>
              </a:ext>
            </a:extLst>
          </p:cNvPr>
          <p:cNvSpPr>
            <a:spLocks noGrp="1"/>
          </p:cNvSpPr>
          <p:nvPr>
            <p:ph type="title"/>
          </p:nvPr>
        </p:nvSpPr>
        <p:spPr/>
        <p:txBody>
          <a:bodyPr>
            <a:normAutofit/>
          </a:bodyPr>
          <a:lstStyle/>
          <a:p>
            <a:r>
              <a:rPr lang="en-US" b="1"/>
              <a:t>Who is Responsible?</a:t>
            </a:r>
            <a:endParaRPr lang="en-US" b="1">
              <a:ea typeface="Calibri"/>
              <a:cs typeface="Calibri"/>
            </a:endParaRPr>
          </a:p>
        </p:txBody>
      </p:sp>
      <p:sp>
        <p:nvSpPr>
          <p:cNvPr id="3" name="Content Placeholder 2">
            <a:extLst>
              <a:ext uri="{FF2B5EF4-FFF2-40B4-BE49-F238E27FC236}">
                <a16:creationId xmlns:a16="http://schemas.microsoft.com/office/drawing/2014/main" id="{9026280B-63A4-3B50-B583-EA5C341590F4}"/>
              </a:ext>
            </a:extLst>
          </p:cNvPr>
          <p:cNvSpPr>
            <a:spLocks noGrp="1"/>
          </p:cNvSpPr>
          <p:nvPr>
            <p:ph idx="1"/>
          </p:nvPr>
        </p:nvSpPr>
        <p:spPr>
          <a:xfrm>
            <a:off x="485682" y="1931726"/>
            <a:ext cx="4319381" cy="4109010"/>
          </a:xfrm>
        </p:spPr>
        <p:txBody>
          <a:bodyPr>
            <a:normAutofit/>
          </a:bodyPr>
          <a:lstStyle/>
          <a:p>
            <a:pPr marL="0" indent="0">
              <a:buNone/>
            </a:pPr>
            <a:r>
              <a:rPr lang="en-US" b="1">
                <a:latin typeface="+mj-lt"/>
                <a:ea typeface="Urbanist"/>
                <a:cs typeface="Urbanist"/>
              </a:rPr>
              <a:t>I</a:t>
            </a:r>
            <a:r>
              <a:rPr lang="en-US" b="1">
                <a:effectLst/>
                <a:latin typeface="+mj-lt"/>
                <a:ea typeface="Urbanist"/>
                <a:cs typeface="Urbanist"/>
              </a:rPr>
              <a:t>dentify Necessary Roles</a:t>
            </a:r>
            <a:endParaRPr lang="en-US" b="1">
              <a:latin typeface="+mj-lt"/>
            </a:endParaRPr>
          </a:p>
          <a:p>
            <a:r>
              <a:rPr lang="en-US" sz="2200"/>
              <a:t>Roles should be identified by position first and then name. </a:t>
            </a:r>
          </a:p>
          <a:p>
            <a:r>
              <a:rPr lang="en-US" sz="2200"/>
              <a:t>Identify backups for roles to ensure coverage during an absence. </a:t>
            </a:r>
          </a:p>
          <a:p>
            <a:r>
              <a:rPr lang="en-US" sz="2200"/>
              <a:t>Third-level backups should be identified, when available.</a:t>
            </a:r>
          </a:p>
          <a:p>
            <a:pPr marL="0" indent="0">
              <a:buNone/>
            </a:pPr>
            <a:endParaRPr lang="en-US"/>
          </a:p>
          <a:p>
            <a:endParaRPr lang="en-US"/>
          </a:p>
        </p:txBody>
      </p:sp>
      <p:sp>
        <p:nvSpPr>
          <p:cNvPr id="4" name="Footer Placeholder 3">
            <a:extLst>
              <a:ext uri="{FF2B5EF4-FFF2-40B4-BE49-F238E27FC236}">
                <a16:creationId xmlns:a16="http://schemas.microsoft.com/office/drawing/2014/main" id="{390DE86E-A097-5C8A-8F60-7FC1A8A603C5}"/>
              </a:ext>
            </a:extLst>
          </p:cNvPr>
          <p:cNvSpPr>
            <a:spLocks noGrp="1"/>
          </p:cNvSpPr>
          <p:nvPr>
            <p:ph type="ftr" sz="quarter" idx="11"/>
          </p:nvPr>
        </p:nvSpPr>
        <p:spPr/>
        <p:txBody>
          <a:bodyPr/>
          <a:lstStyle/>
          <a:p>
            <a:r>
              <a:rPr lang="en-US"/>
              <a:t>Oregon Department of Education</a:t>
            </a:r>
          </a:p>
        </p:txBody>
      </p:sp>
      <p:sp>
        <p:nvSpPr>
          <p:cNvPr id="5" name="Slide Number Placeholder 4">
            <a:extLst>
              <a:ext uri="{FF2B5EF4-FFF2-40B4-BE49-F238E27FC236}">
                <a16:creationId xmlns:a16="http://schemas.microsoft.com/office/drawing/2014/main" id="{526ED25E-CF0D-C60E-C083-3A325F12DC17}"/>
              </a:ext>
            </a:extLst>
          </p:cNvPr>
          <p:cNvSpPr>
            <a:spLocks noGrp="1"/>
          </p:cNvSpPr>
          <p:nvPr>
            <p:ph type="sldNum" sz="quarter" idx="12"/>
          </p:nvPr>
        </p:nvSpPr>
        <p:spPr/>
        <p:txBody>
          <a:bodyPr/>
          <a:lstStyle/>
          <a:p>
            <a:fld id="{357F5B69-6281-4C1F-8C38-6DA0F56DA430}" type="slidenum">
              <a:rPr lang="en-US" smtClean="0"/>
              <a:t>22</a:t>
            </a:fld>
            <a:endParaRPr lang="en-US"/>
          </a:p>
        </p:txBody>
      </p:sp>
      <p:graphicFrame>
        <p:nvGraphicFramePr>
          <p:cNvPr id="20" name="Table 19">
            <a:extLst>
              <a:ext uri="{FF2B5EF4-FFF2-40B4-BE49-F238E27FC236}">
                <a16:creationId xmlns:a16="http://schemas.microsoft.com/office/drawing/2014/main" id="{EC2AC198-178D-AB7B-DCC8-89CF5C8961CE}"/>
              </a:ext>
            </a:extLst>
          </p:cNvPr>
          <p:cNvGraphicFramePr>
            <a:graphicFrameLocks noGrp="1"/>
          </p:cNvGraphicFramePr>
          <p:nvPr>
            <p:extLst>
              <p:ext uri="{D42A27DB-BD31-4B8C-83A1-F6EECF244321}">
                <p14:modId xmlns:p14="http://schemas.microsoft.com/office/powerpoint/2010/main" val="1297649059"/>
              </p:ext>
            </p:extLst>
          </p:nvPr>
        </p:nvGraphicFramePr>
        <p:xfrm>
          <a:off x="4962525" y="1933575"/>
          <a:ext cx="6670769" cy="3509709"/>
        </p:xfrm>
        <a:graphic>
          <a:graphicData uri="http://schemas.openxmlformats.org/drawingml/2006/table">
            <a:tbl>
              <a:tblPr firstRow="1"/>
              <a:tblGrid>
                <a:gridCol w="2035479">
                  <a:extLst>
                    <a:ext uri="{9D8B030D-6E8A-4147-A177-3AD203B41FA5}">
                      <a16:colId xmlns:a16="http://schemas.microsoft.com/office/drawing/2014/main" val="3899921035"/>
                    </a:ext>
                  </a:extLst>
                </a:gridCol>
                <a:gridCol w="2393683">
                  <a:extLst>
                    <a:ext uri="{9D8B030D-6E8A-4147-A177-3AD203B41FA5}">
                      <a16:colId xmlns:a16="http://schemas.microsoft.com/office/drawing/2014/main" val="59738188"/>
                    </a:ext>
                  </a:extLst>
                </a:gridCol>
                <a:gridCol w="2241607">
                  <a:extLst>
                    <a:ext uri="{9D8B030D-6E8A-4147-A177-3AD203B41FA5}">
                      <a16:colId xmlns:a16="http://schemas.microsoft.com/office/drawing/2014/main" val="3481591460"/>
                    </a:ext>
                  </a:extLst>
                </a:gridCol>
              </a:tblGrid>
              <a:tr h="180975">
                <a:tc>
                  <a:txBody>
                    <a:bodyPr/>
                    <a:lstStyle/>
                    <a:p>
                      <a:pPr marL="0" marR="0">
                        <a:lnSpc>
                          <a:spcPct val="107000"/>
                        </a:lnSpc>
                        <a:spcAft>
                          <a:spcPts val="800"/>
                        </a:spcAft>
                        <a:buNone/>
                      </a:pPr>
                      <a:r>
                        <a:rPr lang="en-US" sz="2400" b="1" u="sng">
                          <a:solidFill>
                            <a:schemeClr val="bg1"/>
                          </a:solidFill>
                          <a:effectLst/>
                          <a:latin typeface="Calibri"/>
                          <a:ea typeface="Calibri"/>
                          <a:cs typeface="Calibri"/>
                        </a:rPr>
                        <a:t>ICS Role</a:t>
                      </a:r>
                      <a:endParaRPr lang="en-US" sz="2400">
                        <a:solidFill>
                          <a:schemeClr val="bg1"/>
                        </a:solidFill>
                        <a:effectLst/>
                        <a:latin typeface="Calibri"/>
                        <a:ea typeface="Calibri"/>
                        <a:cs typeface="Calibri"/>
                      </a:endParaRPr>
                    </a:p>
                  </a:txBody>
                  <a:tcPr marL="66675" marR="66675" marT="0" marB="0">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rgbClr val="A5A5A5"/>
                      </a:solidFill>
                      <a:prstDash val="solid"/>
                      <a:round/>
                      <a:headEnd type="none" w="med" len="med"/>
                      <a:tailEnd type="none" w="med" len="med"/>
                    </a:lnB>
                    <a:solidFill>
                      <a:srgbClr val="008043"/>
                    </a:solidFill>
                  </a:tcPr>
                </a:tc>
                <a:tc>
                  <a:txBody>
                    <a:bodyPr/>
                    <a:lstStyle/>
                    <a:p>
                      <a:pPr marL="0" marR="0">
                        <a:lnSpc>
                          <a:spcPct val="107000"/>
                        </a:lnSpc>
                        <a:spcAft>
                          <a:spcPts val="800"/>
                        </a:spcAft>
                        <a:buNone/>
                      </a:pPr>
                      <a:r>
                        <a:rPr lang="en-US" sz="2400" b="1" u="sng">
                          <a:solidFill>
                            <a:schemeClr val="bg1"/>
                          </a:solidFill>
                          <a:effectLst/>
                          <a:latin typeface="Calibri"/>
                          <a:ea typeface="Calibri"/>
                          <a:cs typeface="Calibri"/>
                        </a:rPr>
                        <a:t>Who?</a:t>
                      </a:r>
                      <a:r>
                        <a:rPr lang="en-US" sz="2400" b="1">
                          <a:solidFill>
                            <a:schemeClr val="bg1"/>
                          </a:solidFill>
                          <a:effectLst/>
                          <a:latin typeface="Calibri"/>
                          <a:ea typeface="Calibri"/>
                          <a:cs typeface="Calibri"/>
                        </a:rPr>
                        <a:t> </a:t>
                      </a:r>
                      <a:r>
                        <a:rPr lang="en-US" sz="2000" b="0">
                          <a:solidFill>
                            <a:schemeClr val="bg1"/>
                          </a:solidFill>
                          <a:effectLst/>
                          <a:latin typeface="Calibri"/>
                          <a:ea typeface="Calibri"/>
                          <a:cs typeface="Calibri"/>
                        </a:rPr>
                        <a:t>(Job Title and Name)</a:t>
                      </a:r>
                    </a:p>
                  </a:txBody>
                  <a:tcPr marL="66675" marR="66675" marT="0" marB="0">
                    <a:lnL>
                      <a:noFill/>
                    </a:lnL>
                    <a:lnR>
                      <a:noFill/>
                    </a:lnR>
                    <a:lnT w="12700" cap="flat" cmpd="sng" algn="ctr">
                      <a:solidFill>
                        <a:schemeClr val="tx1"/>
                      </a:solidFill>
                      <a:prstDash val="solid"/>
                      <a:round/>
                      <a:headEnd type="none" w="med" len="med"/>
                      <a:tailEnd type="none" w="med" len="med"/>
                    </a:lnT>
                    <a:lnB w="12700" cap="flat" cmpd="sng" algn="ctr">
                      <a:solidFill>
                        <a:srgbClr val="A5A5A5"/>
                      </a:solidFill>
                      <a:prstDash val="solid"/>
                      <a:round/>
                      <a:headEnd type="none" w="med" len="med"/>
                      <a:tailEnd type="none" w="med" len="med"/>
                    </a:lnB>
                    <a:solidFill>
                      <a:srgbClr val="008043"/>
                    </a:solidFill>
                  </a:tcPr>
                </a:tc>
                <a:tc>
                  <a:txBody>
                    <a:bodyPr/>
                    <a:lstStyle/>
                    <a:p>
                      <a:pPr marL="0" marR="0">
                        <a:lnSpc>
                          <a:spcPct val="107000"/>
                        </a:lnSpc>
                        <a:spcAft>
                          <a:spcPts val="800"/>
                        </a:spcAft>
                        <a:buNone/>
                      </a:pPr>
                      <a:r>
                        <a:rPr lang="en-US" sz="2400" b="1" u="sng">
                          <a:solidFill>
                            <a:schemeClr val="bg1"/>
                          </a:solidFill>
                          <a:effectLst/>
                          <a:latin typeface="Calibri"/>
                          <a:ea typeface="Calibri"/>
                          <a:cs typeface="Calibri"/>
                        </a:rPr>
                        <a:t>Backup?</a:t>
                      </a:r>
                      <a:endParaRPr lang="en-US" sz="2400">
                        <a:solidFill>
                          <a:schemeClr val="bg1"/>
                        </a:solidFill>
                        <a:effectLst/>
                        <a:latin typeface="Calibri"/>
                        <a:ea typeface="Calibri"/>
                        <a:cs typeface="Calibri"/>
                      </a:endParaRPr>
                    </a:p>
                  </a:txBody>
                  <a:tcPr marL="66675" marR="66675" marT="0" marB="0">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A5A5A5"/>
                      </a:solidFill>
                      <a:prstDash val="solid"/>
                      <a:round/>
                      <a:headEnd type="none" w="med" len="med"/>
                      <a:tailEnd type="none" w="med" len="med"/>
                    </a:lnB>
                    <a:solidFill>
                      <a:srgbClr val="008043"/>
                    </a:solidFill>
                  </a:tcPr>
                </a:tc>
                <a:extLst>
                  <a:ext uri="{0D108BD9-81ED-4DB2-BD59-A6C34878D82A}">
                    <a16:rowId xmlns:a16="http://schemas.microsoft.com/office/drawing/2014/main" val="1394871501"/>
                  </a:ext>
                </a:extLst>
              </a:tr>
              <a:tr h="180975">
                <a:tc>
                  <a:txBody>
                    <a:bodyPr/>
                    <a:lstStyle/>
                    <a:p>
                      <a:pPr marL="0" marR="0">
                        <a:lnSpc>
                          <a:spcPct val="107000"/>
                        </a:lnSpc>
                        <a:spcAft>
                          <a:spcPts val="800"/>
                        </a:spcAft>
                        <a:buNone/>
                      </a:pPr>
                      <a:r>
                        <a:rPr lang="en-US" sz="2200" b="1" u="none">
                          <a:solidFill>
                            <a:schemeClr val="tx1"/>
                          </a:solidFill>
                          <a:effectLst/>
                          <a:latin typeface="Calibri"/>
                          <a:ea typeface="Calibri"/>
                          <a:cs typeface="Calibri"/>
                        </a:rPr>
                        <a:t>Incident Commander</a:t>
                      </a:r>
                      <a:endParaRPr lang="en-US" sz="2200" u="none">
                        <a:solidFill>
                          <a:schemeClr val="tx1"/>
                        </a:solidFill>
                        <a:effectLst/>
                        <a:latin typeface="Calibri"/>
                        <a:ea typeface="Calibri"/>
                        <a:cs typeface="Calibri"/>
                      </a:endParaRPr>
                    </a:p>
                  </a:txBody>
                  <a:tcPr marL="66675" marR="66675" marT="0" marB="0">
                    <a:lnL w="12700" cap="flat" cmpd="sng" algn="ctr">
                      <a:solidFill>
                        <a:schemeClr val="tx1"/>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marL="0" marR="0">
                        <a:lnSpc>
                          <a:spcPct val="107000"/>
                        </a:lnSpc>
                        <a:spcAft>
                          <a:spcPts val="800"/>
                        </a:spcAft>
                        <a:buNone/>
                      </a:pPr>
                      <a:endParaRPr lang="en-US" sz="2000">
                        <a:solidFill>
                          <a:schemeClr val="tx1"/>
                        </a:solidFill>
                        <a:effectLst/>
                        <a:latin typeface="Calibri"/>
                        <a:ea typeface="Calibri"/>
                        <a:cs typeface="Calibri"/>
                      </a:endParaRPr>
                    </a:p>
                  </a:txBody>
                  <a:tcPr marL="66675" marR="66675"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marL="0" marR="0">
                        <a:lnSpc>
                          <a:spcPct val="107000"/>
                        </a:lnSpc>
                        <a:spcAft>
                          <a:spcPts val="800"/>
                        </a:spcAft>
                        <a:buNone/>
                      </a:pPr>
                      <a:endParaRPr lang="en-US" sz="2000">
                        <a:solidFill>
                          <a:schemeClr val="tx1"/>
                        </a:solidFill>
                        <a:effectLst/>
                        <a:latin typeface="Calibri"/>
                        <a:ea typeface="Calibri"/>
                        <a:cs typeface="Calibri"/>
                      </a:endParaRPr>
                    </a:p>
                  </a:txBody>
                  <a:tcPr marL="66675" marR="66675" marT="0" marB="0">
                    <a:lnL w="12700" cap="flat" cmpd="sng" algn="ctr">
                      <a:solidFill>
                        <a:srgbClr val="C9C9C9"/>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extLst>
                  <a:ext uri="{0D108BD9-81ED-4DB2-BD59-A6C34878D82A}">
                    <a16:rowId xmlns:a16="http://schemas.microsoft.com/office/drawing/2014/main" val="2037025565"/>
                  </a:ext>
                </a:extLst>
              </a:tr>
              <a:tr h="180975">
                <a:tc>
                  <a:txBody>
                    <a:bodyPr/>
                    <a:lstStyle/>
                    <a:p>
                      <a:pPr marL="0" marR="0">
                        <a:lnSpc>
                          <a:spcPct val="107000"/>
                        </a:lnSpc>
                        <a:spcAft>
                          <a:spcPts val="800"/>
                        </a:spcAft>
                        <a:buNone/>
                      </a:pPr>
                      <a:r>
                        <a:rPr lang="en-US" sz="2200" b="1" u="none">
                          <a:solidFill>
                            <a:schemeClr val="tx1"/>
                          </a:solidFill>
                          <a:effectLst/>
                          <a:latin typeface="Calibri"/>
                          <a:ea typeface="Calibri"/>
                          <a:cs typeface="Calibri"/>
                        </a:rPr>
                        <a:t>Communication Manager</a:t>
                      </a:r>
                      <a:endParaRPr lang="en-US" sz="2200" u="none">
                        <a:solidFill>
                          <a:schemeClr val="tx1"/>
                        </a:solidFill>
                        <a:effectLst/>
                        <a:latin typeface="Calibri"/>
                        <a:ea typeface="Calibri"/>
                        <a:cs typeface="Calibri"/>
                      </a:endParaRPr>
                    </a:p>
                  </a:txBody>
                  <a:tcPr marL="66675" marR="66675" marT="0" marB="0">
                    <a:lnL w="12700" cap="flat" cmpd="sng" algn="ctr">
                      <a:solidFill>
                        <a:schemeClr val="tx1"/>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tc>
                  <a:txBody>
                    <a:bodyPr/>
                    <a:lstStyle/>
                    <a:p>
                      <a:pPr marL="0" marR="0">
                        <a:lnSpc>
                          <a:spcPct val="107000"/>
                        </a:lnSpc>
                        <a:spcAft>
                          <a:spcPts val="800"/>
                        </a:spcAft>
                        <a:buNone/>
                      </a:pPr>
                      <a:endParaRPr lang="en-US" sz="2000">
                        <a:solidFill>
                          <a:schemeClr val="tx1"/>
                        </a:solidFill>
                        <a:effectLst/>
                        <a:latin typeface="Calibri"/>
                        <a:ea typeface="Calibri"/>
                        <a:cs typeface="Calibri"/>
                      </a:endParaRPr>
                    </a:p>
                  </a:txBody>
                  <a:tcPr marL="66675" marR="66675"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tc>
                  <a:txBody>
                    <a:bodyPr/>
                    <a:lstStyle/>
                    <a:p>
                      <a:pPr marL="0" marR="0">
                        <a:lnSpc>
                          <a:spcPct val="107000"/>
                        </a:lnSpc>
                        <a:spcAft>
                          <a:spcPts val="800"/>
                        </a:spcAft>
                        <a:buNone/>
                      </a:pPr>
                      <a:endParaRPr lang="en-US" sz="2000">
                        <a:solidFill>
                          <a:schemeClr val="tx1"/>
                        </a:solidFill>
                        <a:effectLst/>
                        <a:latin typeface="Calibri"/>
                        <a:ea typeface="Calibri"/>
                        <a:cs typeface="Calibri"/>
                      </a:endParaRPr>
                    </a:p>
                  </a:txBody>
                  <a:tcPr marL="66675" marR="66675" marT="0" marB="0">
                    <a:lnL w="12700" cap="flat" cmpd="sng" algn="ctr">
                      <a:solidFill>
                        <a:srgbClr val="C9C9C9"/>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noFill/>
                  </a:tcPr>
                </a:tc>
                <a:extLst>
                  <a:ext uri="{0D108BD9-81ED-4DB2-BD59-A6C34878D82A}">
                    <a16:rowId xmlns:a16="http://schemas.microsoft.com/office/drawing/2014/main" val="1632238396"/>
                  </a:ext>
                </a:extLst>
              </a:tr>
              <a:tr h="180975">
                <a:tc>
                  <a:txBody>
                    <a:bodyPr/>
                    <a:lstStyle/>
                    <a:p>
                      <a:pPr marL="0" marR="0">
                        <a:lnSpc>
                          <a:spcPct val="107000"/>
                        </a:lnSpc>
                        <a:spcAft>
                          <a:spcPts val="800"/>
                        </a:spcAft>
                        <a:buNone/>
                      </a:pPr>
                      <a:r>
                        <a:rPr lang="en-US" sz="2200" b="1" u="none">
                          <a:solidFill>
                            <a:schemeClr val="tx1"/>
                          </a:solidFill>
                          <a:effectLst/>
                          <a:latin typeface="Calibri"/>
                          <a:ea typeface="Calibri"/>
                          <a:cs typeface="Calibri"/>
                        </a:rPr>
                        <a:t>Transportation Manager</a:t>
                      </a:r>
                      <a:endParaRPr lang="en-US" sz="2200" u="none">
                        <a:solidFill>
                          <a:schemeClr val="tx1"/>
                        </a:solidFill>
                        <a:effectLst/>
                        <a:latin typeface="Calibri"/>
                        <a:ea typeface="Calibri"/>
                        <a:cs typeface="Calibri"/>
                      </a:endParaRPr>
                    </a:p>
                  </a:txBody>
                  <a:tcPr marL="66675" marR="66675" marT="0" marB="0">
                    <a:lnL w="12700" cap="flat" cmpd="sng" algn="ctr">
                      <a:solidFill>
                        <a:schemeClr val="tx1"/>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marL="0" marR="0">
                        <a:lnSpc>
                          <a:spcPct val="107000"/>
                        </a:lnSpc>
                        <a:spcAft>
                          <a:spcPts val="800"/>
                        </a:spcAft>
                        <a:buNone/>
                      </a:pPr>
                      <a:endParaRPr lang="en-US" sz="2000">
                        <a:solidFill>
                          <a:schemeClr val="tx1"/>
                        </a:solidFill>
                        <a:effectLst/>
                        <a:latin typeface="Calibri"/>
                        <a:ea typeface="Calibri"/>
                        <a:cs typeface="Calibri"/>
                      </a:endParaRPr>
                    </a:p>
                  </a:txBody>
                  <a:tcPr marL="66675" marR="66675"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tc>
                  <a:txBody>
                    <a:bodyPr/>
                    <a:lstStyle/>
                    <a:p>
                      <a:pPr marL="0" marR="0">
                        <a:lnSpc>
                          <a:spcPct val="107000"/>
                        </a:lnSpc>
                        <a:spcAft>
                          <a:spcPts val="800"/>
                        </a:spcAft>
                        <a:buNone/>
                      </a:pPr>
                      <a:endParaRPr lang="en-US" sz="2000">
                        <a:solidFill>
                          <a:schemeClr val="tx1"/>
                        </a:solidFill>
                        <a:effectLst/>
                        <a:latin typeface="Calibri"/>
                        <a:ea typeface="Calibri"/>
                        <a:cs typeface="Calibri"/>
                      </a:endParaRPr>
                    </a:p>
                  </a:txBody>
                  <a:tcPr marL="66675" marR="66675" marT="0" marB="0">
                    <a:lnL w="12700" cap="flat" cmpd="sng" algn="ctr">
                      <a:solidFill>
                        <a:srgbClr val="C9C9C9"/>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solidFill>
                      <a:srgbClr val="EDEDED"/>
                    </a:solidFill>
                  </a:tcPr>
                </a:tc>
                <a:extLst>
                  <a:ext uri="{0D108BD9-81ED-4DB2-BD59-A6C34878D82A}">
                    <a16:rowId xmlns:a16="http://schemas.microsoft.com/office/drawing/2014/main" val="3923581862"/>
                  </a:ext>
                </a:extLst>
              </a:tr>
              <a:tr h="180975">
                <a:tc>
                  <a:txBody>
                    <a:bodyPr/>
                    <a:lstStyle/>
                    <a:p>
                      <a:pPr marL="0" marR="0">
                        <a:lnSpc>
                          <a:spcPct val="107000"/>
                        </a:lnSpc>
                        <a:spcAft>
                          <a:spcPts val="800"/>
                        </a:spcAft>
                        <a:buNone/>
                      </a:pPr>
                      <a:r>
                        <a:rPr lang="en-US" sz="2200" b="1" u="none">
                          <a:solidFill>
                            <a:schemeClr val="tx1"/>
                          </a:solidFill>
                          <a:effectLst/>
                          <a:latin typeface="Calibri"/>
                          <a:ea typeface="Calibri"/>
                          <a:cs typeface="Calibri"/>
                        </a:rPr>
                        <a:t>Reunification Manager</a:t>
                      </a:r>
                      <a:endParaRPr lang="en-US" sz="2200" u="none">
                        <a:solidFill>
                          <a:schemeClr val="tx1"/>
                        </a:solidFill>
                        <a:effectLst/>
                        <a:latin typeface="Calibri"/>
                        <a:ea typeface="Calibri"/>
                        <a:cs typeface="Calibri"/>
                      </a:endParaRPr>
                    </a:p>
                  </a:txBody>
                  <a:tcPr marL="66675" marR="66675" marT="0" marB="0">
                    <a:lnL w="12700" cap="flat" cmpd="sng" algn="ctr">
                      <a:solidFill>
                        <a:schemeClr val="tx1"/>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7000"/>
                        </a:lnSpc>
                        <a:spcAft>
                          <a:spcPts val="800"/>
                        </a:spcAft>
                        <a:buNone/>
                      </a:pPr>
                      <a:endParaRPr lang="en-US" sz="2000">
                        <a:solidFill>
                          <a:schemeClr val="tx1"/>
                        </a:solidFill>
                        <a:effectLst/>
                        <a:latin typeface="Calibri"/>
                        <a:ea typeface="Calibri"/>
                        <a:cs typeface="Calibri"/>
                      </a:endParaRPr>
                    </a:p>
                  </a:txBody>
                  <a:tcPr marL="66675" marR="66675"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7000"/>
                        </a:lnSpc>
                        <a:spcAft>
                          <a:spcPts val="800"/>
                        </a:spcAft>
                        <a:buNone/>
                      </a:pPr>
                      <a:endParaRPr lang="en-US" sz="2000">
                        <a:solidFill>
                          <a:schemeClr val="tx1"/>
                        </a:solidFill>
                        <a:effectLst/>
                        <a:latin typeface="Calibri"/>
                        <a:ea typeface="Calibri"/>
                        <a:cs typeface="Calibri"/>
                      </a:endParaRPr>
                    </a:p>
                  </a:txBody>
                  <a:tcPr marL="66675" marR="66675" marT="0" marB="0">
                    <a:lnL w="12700" cap="flat" cmpd="sng" algn="ctr">
                      <a:solidFill>
                        <a:srgbClr val="C9C9C9"/>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07797109"/>
                  </a:ext>
                </a:extLst>
              </a:tr>
            </a:tbl>
          </a:graphicData>
        </a:graphic>
      </p:graphicFrame>
    </p:spTree>
    <p:extLst>
      <p:ext uri="{BB962C8B-B14F-4D97-AF65-F5344CB8AC3E}">
        <p14:creationId xmlns:p14="http://schemas.microsoft.com/office/powerpoint/2010/main" val="25212336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B6824-2158-54BE-8F8D-7688A6F24E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8DD00C-B399-6BBA-36D3-E63B4301B734}"/>
              </a:ext>
            </a:extLst>
          </p:cNvPr>
          <p:cNvSpPr>
            <a:spLocks noGrp="1"/>
          </p:cNvSpPr>
          <p:nvPr>
            <p:ph type="title"/>
          </p:nvPr>
        </p:nvSpPr>
        <p:spPr/>
        <p:txBody>
          <a:bodyPr>
            <a:normAutofit/>
          </a:bodyPr>
          <a:lstStyle/>
          <a:p>
            <a:r>
              <a:rPr lang="en-US" b="1"/>
              <a:t>What Are They Responsible For?</a:t>
            </a:r>
            <a:endParaRPr lang="en-US" b="1">
              <a:ea typeface="Calibri"/>
              <a:cs typeface="Calibri"/>
            </a:endParaRPr>
          </a:p>
        </p:txBody>
      </p:sp>
      <p:sp>
        <p:nvSpPr>
          <p:cNvPr id="3" name="Content Placeholder 2">
            <a:extLst>
              <a:ext uri="{FF2B5EF4-FFF2-40B4-BE49-F238E27FC236}">
                <a16:creationId xmlns:a16="http://schemas.microsoft.com/office/drawing/2014/main" id="{F4C3691B-8B35-2470-4203-829A5183A854}"/>
              </a:ext>
            </a:extLst>
          </p:cNvPr>
          <p:cNvSpPr>
            <a:spLocks noGrp="1"/>
          </p:cNvSpPr>
          <p:nvPr>
            <p:ph idx="1"/>
          </p:nvPr>
        </p:nvSpPr>
        <p:spPr>
          <a:xfrm>
            <a:off x="717176" y="1825625"/>
            <a:ext cx="4069977" cy="4109010"/>
          </a:xfrm>
        </p:spPr>
        <p:txBody>
          <a:bodyPr>
            <a:normAutofit/>
          </a:bodyPr>
          <a:lstStyle/>
          <a:p>
            <a:pPr marL="0" indent="0">
              <a:buNone/>
            </a:pPr>
            <a:r>
              <a:rPr lang="en-US" b="1">
                <a:latin typeface="+mj-lt"/>
                <a:ea typeface="Urbanist"/>
                <a:cs typeface="Urbanist"/>
              </a:rPr>
              <a:t>Checklists – Consider listing necessary actions for key roles.</a:t>
            </a:r>
            <a:endParaRPr lang="en-US" b="1">
              <a:latin typeface="+mj-lt"/>
            </a:endParaRPr>
          </a:p>
          <a:p>
            <a:r>
              <a:rPr lang="en-US" sz="2200"/>
              <a:t>What is each role responsible for before, during and after an emergency?</a:t>
            </a:r>
          </a:p>
          <a:p>
            <a:r>
              <a:rPr lang="en-US" sz="2200"/>
              <a:t>What are common steps that should be taken for that role? </a:t>
            </a:r>
          </a:p>
          <a:p>
            <a:r>
              <a:rPr lang="en-US" sz="2200"/>
              <a:t>Ensure necessary actions adhere to ICS fundamentals. </a:t>
            </a:r>
          </a:p>
          <a:p>
            <a:pPr marL="0" indent="0">
              <a:buNone/>
            </a:pPr>
            <a:endParaRPr lang="en-US"/>
          </a:p>
          <a:p>
            <a:pPr marL="0" indent="0">
              <a:buNone/>
            </a:pPr>
            <a:endParaRPr lang="en-US"/>
          </a:p>
          <a:p>
            <a:endParaRPr lang="en-US"/>
          </a:p>
        </p:txBody>
      </p:sp>
      <p:sp>
        <p:nvSpPr>
          <p:cNvPr id="4" name="Footer Placeholder 3">
            <a:extLst>
              <a:ext uri="{FF2B5EF4-FFF2-40B4-BE49-F238E27FC236}">
                <a16:creationId xmlns:a16="http://schemas.microsoft.com/office/drawing/2014/main" id="{CAA704C2-CA50-537D-CD86-51BDEBE45379}"/>
              </a:ext>
            </a:extLst>
          </p:cNvPr>
          <p:cNvSpPr>
            <a:spLocks noGrp="1"/>
          </p:cNvSpPr>
          <p:nvPr>
            <p:ph type="ftr" sz="quarter" idx="11"/>
          </p:nvPr>
        </p:nvSpPr>
        <p:spPr/>
        <p:txBody>
          <a:bodyPr/>
          <a:lstStyle/>
          <a:p>
            <a:r>
              <a:rPr lang="en-US"/>
              <a:t>Oregon Department of Education</a:t>
            </a:r>
          </a:p>
        </p:txBody>
      </p:sp>
      <p:sp>
        <p:nvSpPr>
          <p:cNvPr id="5" name="Slide Number Placeholder 4">
            <a:extLst>
              <a:ext uri="{FF2B5EF4-FFF2-40B4-BE49-F238E27FC236}">
                <a16:creationId xmlns:a16="http://schemas.microsoft.com/office/drawing/2014/main" id="{BDD1F775-882C-93C3-91E9-DCEA247EA796}"/>
              </a:ext>
            </a:extLst>
          </p:cNvPr>
          <p:cNvSpPr>
            <a:spLocks noGrp="1"/>
          </p:cNvSpPr>
          <p:nvPr>
            <p:ph type="sldNum" sz="quarter" idx="12"/>
          </p:nvPr>
        </p:nvSpPr>
        <p:spPr/>
        <p:txBody>
          <a:bodyPr/>
          <a:lstStyle/>
          <a:p>
            <a:fld id="{357F5B69-6281-4C1F-8C38-6DA0F56DA430}" type="slidenum">
              <a:rPr lang="en-US" smtClean="0"/>
              <a:t>23</a:t>
            </a:fld>
            <a:endParaRPr lang="en-US"/>
          </a:p>
        </p:txBody>
      </p:sp>
      <p:pic>
        <p:nvPicPr>
          <p:cNvPr id="8" name="Picture 7" descr="Screenshot of an example checklist for the Communications Officer. This document is not linked.">
            <a:extLst>
              <a:ext uri="{FF2B5EF4-FFF2-40B4-BE49-F238E27FC236}">
                <a16:creationId xmlns:a16="http://schemas.microsoft.com/office/drawing/2014/main" id="{B7C4B2A8-5F22-C48A-54B6-6A0ED495BBC9}"/>
              </a:ext>
            </a:extLst>
          </p:cNvPr>
          <p:cNvPicPr>
            <a:picLocks noChangeAspect="1"/>
          </p:cNvPicPr>
          <p:nvPr/>
        </p:nvPicPr>
        <p:blipFill>
          <a:blip r:embed="rId3"/>
          <a:stretch>
            <a:fillRect/>
          </a:stretch>
        </p:blipFill>
        <p:spPr>
          <a:xfrm>
            <a:off x="5137773" y="1825625"/>
            <a:ext cx="6123018" cy="38579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06170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28EB1A-DB90-304A-3BD5-29FA54110AD2}"/>
              </a:ext>
            </a:extLst>
          </p:cNvPr>
          <p:cNvSpPr>
            <a:spLocks noGrp="1"/>
          </p:cNvSpPr>
          <p:nvPr>
            <p:ph type="title"/>
          </p:nvPr>
        </p:nvSpPr>
        <p:spPr/>
        <p:txBody>
          <a:bodyPr/>
          <a:lstStyle/>
          <a:p>
            <a:r>
              <a:rPr lang="en-US" b="1"/>
              <a:t>Communication</a:t>
            </a:r>
            <a:endParaRPr lang="en-US" b="1">
              <a:ea typeface="Calibri"/>
              <a:cs typeface="Calibri"/>
            </a:endParaRPr>
          </a:p>
        </p:txBody>
      </p:sp>
      <p:sp>
        <p:nvSpPr>
          <p:cNvPr id="2" name="Content Placeholder 2">
            <a:extLst>
              <a:ext uri="{FF2B5EF4-FFF2-40B4-BE49-F238E27FC236}">
                <a16:creationId xmlns:a16="http://schemas.microsoft.com/office/drawing/2014/main" id="{14FD5ED5-A521-DB82-1E03-B095CB4C45CF}"/>
              </a:ext>
            </a:extLst>
          </p:cNvPr>
          <p:cNvSpPr>
            <a:spLocks noGrp="1"/>
          </p:cNvSpPr>
          <p:nvPr>
            <p:ph idx="1"/>
          </p:nvPr>
        </p:nvSpPr>
        <p:spPr>
          <a:xfrm>
            <a:off x="717176" y="1759997"/>
            <a:ext cx="10623347" cy="4109010"/>
          </a:xfrm>
        </p:spPr>
        <p:txBody>
          <a:bodyPr vert="horz" lIns="91440" tIns="45720" rIns="91440" bIns="45720" rtlCol="0" anchor="t">
            <a:noAutofit/>
          </a:bodyPr>
          <a:lstStyle/>
          <a:p>
            <a:pPr marL="0" indent="0">
              <a:buNone/>
            </a:pPr>
            <a:r>
              <a:rPr lang="en-US" sz="2200" b="1"/>
              <a:t>Building the communication checklist:</a:t>
            </a:r>
          </a:p>
          <a:p>
            <a:pPr lvl="1"/>
            <a:r>
              <a:rPr lang="en-US" sz="2200"/>
              <a:t>Well informed students, staff and families can better navigate a crisis.</a:t>
            </a:r>
            <a:endParaRPr lang="en-US" sz="2200">
              <a:ea typeface="Calibri"/>
              <a:cs typeface="Calibri"/>
            </a:endParaRPr>
          </a:p>
          <a:p>
            <a:pPr marL="0" indent="0">
              <a:buNone/>
            </a:pPr>
            <a:r>
              <a:rPr lang="en-US" sz="2200" b="1"/>
              <a:t>Communicate early and communicate often: </a:t>
            </a:r>
            <a:endParaRPr lang="en-US" sz="2200" b="1">
              <a:ea typeface="Calibri"/>
              <a:cs typeface="Calibri"/>
            </a:endParaRPr>
          </a:p>
          <a:p>
            <a:pPr lvl="1"/>
            <a:r>
              <a:rPr lang="en-US" sz="2200"/>
              <a:t>During a crisis, keep communication simple and to the point for ease of following direction. </a:t>
            </a:r>
            <a:endParaRPr lang="en-US" sz="2200">
              <a:ea typeface="Calibri"/>
              <a:cs typeface="Calibri"/>
            </a:endParaRPr>
          </a:p>
          <a:p>
            <a:pPr marL="0" indent="0">
              <a:buNone/>
            </a:pPr>
            <a:r>
              <a:rPr lang="en-US" sz="2200" b="1"/>
              <a:t>Consider:</a:t>
            </a:r>
            <a:endParaRPr lang="en-US" sz="2200" b="1">
              <a:ea typeface="Calibri"/>
              <a:cs typeface="Calibri"/>
            </a:endParaRPr>
          </a:p>
          <a:p>
            <a:pPr lvl="1"/>
            <a:r>
              <a:rPr lang="en-US" sz="2200"/>
              <a:t>What messages and modes of communication are necessary inside the building?</a:t>
            </a:r>
            <a:endParaRPr lang="en-US" sz="2200">
              <a:ea typeface="Calibri"/>
              <a:cs typeface="Calibri"/>
            </a:endParaRPr>
          </a:p>
          <a:p>
            <a:pPr lvl="1"/>
            <a:r>
              <a:rPr lang="en-US" sz="2200"/>
              <a:t>What messages and modes of communication are necessary for school community members outside the building?</a:t>
            </a:r>
            <a:endParaRPr lang="en-US" sz="2200">
              <a:ea typeface="Calibri"/>
              <a:cs typeface="Calibri"/>
            </a:endParaRPr>
          </a:p>
          <a:p>
            <a:pPr lvl="1"/>
            <a:r>
              <a:rPr lang="en-US" sz="2200"/>
              <a:t>What is the approval process during a complex disaster (who needs to sign-off)?</a:t>
            </a:r>
            <a:endParaRPr lang="en-US" sz="2200">
              <a:ea typeface="Calibri"/>
              <a:cs typeface="Calibri"/>
            </a:endParaRPr>
          </a:p>
          <a:p>
            <a:endParaRPr lang="en-US" sz="2200"/>
          </a:p>
          <a:p>
            <a:pPr marL="0" indent="0">
              <a:buNone/>
            </a:pPr>
            <a:r>
              <a:rPr lang="en-US" b="1">
                <a:solidFill>
                  <a:srgbClr val="007F43"/>
                </a:solidFill>
              </a:rPr>
              <a:t>Do you have templates drafted and ready?</a:t>
            </a:r>
            <a:endParaRPr lang="en-US" b="1">
              <a:solidFill>
                <a:srgbClr val="007F43"/>
              </a:solidFill>
              <a:ea typeface="Calibri" panose="020F0502020204030204"/>
              <a:cs typeface="Calibri" panose="020F0502020204030204"/>
            </a:endParaRPr>
          </a:p>
          <a:p>
            <a:endParaRPr lang="en-US" sz="2200"/>
          </a:p>
          <a:p>
            <a:pPr marL="0" indent="0">
              <a:buNone/>
            </a:pPr>
            <a:endParaRPr lang="en-US" sz="22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1733B-D7D7-A805-6B43-1D69A840CF58}"/>
              </a:ext>
            </a:extLst>
          </p:cNvPr>
          <p:cNvSpPr>
            <a:spLocks noGrp="1"/>
          </p:cNvSpPr>
          <p:nvPr>
            <p:ph type="title"/>
          </p:nvPr>
        </p:nvSpPr>
        <p:spPr/>
        <p:txBody>
          <a:bodyPr/>
          <a:lstStyle/>
          <a:p>
            <a:r>
              <a:rPr lang="en-US" b="1"/>
              <a:t>Transportation</a:t>
            </a:r>
            <a:endParaRPr lang="en-US" b="1">
              <a:ea typeface="Calibri"/>
              <a:cs typeface="Calibri"/>
            </a:endParaRPr>
          </a:p>
        </p:txBody>
      </p:sp>
      <p:sp>
        <p:nvSpPr>
          <p:cNvPr id="3" name="Content Placeholder 2">
            <a:extLst>
              <a:ext uri="{FF2B5EF4-FFF2-40B4-BE49-F238E27FC236}">
                <a16:creationId xmlns:a16="http://schemas.microsoft.com/office/drawing/2014/main" id="{BF9F0712-5FB2-C982-BECE-8186513B3BB1}"/>
              </a:ext>
            </a:extLst>
          </p:cNvPr>
          <p:cNvSpPr>
            <a:spLocks noGrp="1"/>
          </p:cNvSpPr>
          <p:nvPr>
            <p:ph idx="1"/>
          </p:nvPr>
        </p:nvSpPr>
        <p:spPr>
          <a:xfrm>
            <a:off x="717176" y="1709878"/>
            <a:ext cx="6072042" cy="4109010"/>
          </a:xfrm>
        </p:spPr>
        <p:txBody>
          <a:bodyPr vert="horz" lIns="91440" tIns="45720" rIns="91440" bIns="45720" rtlCol="0" anchor="t">
            <a:noAutofit/>
          </a:bodyPr>
          <a:lstStyle/>
          <a:p>
            <a:pPr marL="0" indent="0">
              <a:buNone/>
            </a:pPr>
            <a:r>
              <a:rPr lang="en-US" b="1"/>
              <a:t>Building the transportation checklist:</a:t>
            </a:r>
          </a:p>
          <a:p>
            <a:pPr lvl="1"/>
            <a:r>
              <a:rPr lang="en-US"/>
              <a:t>Transportation is necessary daily.</a:t>
            </a:r>
            <a:endParaRPr lang="en-US">
              <a:ea typeface="Calibri"/>
              <a:cs typeface="Calibri"/>
            </a:endParaRPr>
          </a:p>
          <a:p>
            <a:pPr lvl="1"/>
            <a:r>
              <a:rPr lang="en-US"/>
              <a:t>Transportation managers need to be able to respond to contingencies.</a:t>
            </a:r>
            <a:endParaRPr lang="en-US">
              <a:ea typeface="Calibri"/>
              <a:cs typeface="Calibri"/>
            </a:endParaRPr>
          </a:p>
          <a:p>
            <a:pPr marL="0" indent="0">
              <a:buNone/>
            </a:pPr>
            <a:r>
              <a:rPr lang="en-US" b="1"/>
              <a:t>Consider:</a:t>
            </a:r>
            <a:endParaRPr lang="en-US" b="1">
              <a:ea typeface="Calibri" panose="020F0502020204030204"/>
              <a:cs typeface="Calibri" panose="020F0502020204030204"/>
            </a:endParaRPr>
          </a:p>
          <a:p>
            <a:pPr lvl="1"/>
            <a:r>
              <a:rPr lang="en-US"/>
              <a:t>How are they contacted off hours?</a:t>
            </a:r>
            <a:endParaRPr lang="en-US">
              <a:ea typeface="Calibri"/>
              <a:cs typeface="Calibri"/>
            </a:endParaRPr>
          </a:p>
          <a:p>
            <a:pPr lvl="1"/>
            <a:r>
              <a:rPr lang="en-US"/>
              <a:t>How do they re-route deployed buses?</a:t>
            </a:r>
            <a:endParaRPr lang="en-US">
              <a:ea typeface="Calibri"/>
              <a:cs typeface="Calibri"/>
            </a:endParaRPr>
          </a:p>
          <a:p>
            <a:pPr lvl="1"/>
            <a:r>
              <a:rPr lang="en-US"/>
              <a:t>How do they re-call buses in an emergency?</a:t>
            </a:r>
          </a:p>
          <a:p>
            <a:pPr lvl="1"/>
            <a:r>
              <a:rPr lang="en-US">
                <a:ea typeface="Calibri"/>
                <a:cs typeface="Calibri"/>
              </a:rPr>
              <a:t>How do they maintain awareness of route conditions?</a:t>
            </a:r>
            <a:endParaRPr lang="en-US"/>
          </a:p>
          <a:p>
            <a:pPr marL="0" indent="0">
              <a:buNone/>
            </a:pPr>
            <a:endParaRPr lang="en-US"/>
          </a:p>
        </p:txBody>
      </p:sp>
      <p:pic>
        <p:nvPicPr>
          <p:cNvPr id="4" name="Picture 2" descr="School buses stopped in front of a school building. " title="School buses in front of school">
            <a:extLst>
              <a:ext uri="{FF2B5EF4-FFF2-40B4-BE49-F238E27FC236}">
                <a16:creationId xmlns:a16="http://schemas.microsoft.com/office/drawing/2014/main" id="{2E55A32F-9526-55B2-EB3A-C51A7254459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95402" y="2185942"/>
            <a:ext cx="4197611" cy="2998584"/>
          </a:xfrm>
          <a:prstGeom prst="rect">
            <a:avLst/>
          </a:prstGeom>
          <a:ln>
            <a:noFill/>
          </a:ln>
          <a:effectLst>
            <a:outerShdw blurRad="292100" dist="139700" dir="2700000" sx="97000" sy="97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E461BB77-C3ED-2FC2-0021-FD5C12789B3E}"/>
              </a:ext>
            </a:extLst>
          </p:cNvPr>
          <p:cNvSpPr txBox="1">
            <a:spLocks/>
          </p:cNvSpPr>
          <p:nvPr/>
        </p:nvSpPr>
        <p:spPr>
          <a:xfrm>
            <a:off x="717177" y="6077263"/>
            <a:ext cx="8543202" cy="46752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a:solidFill>
                  <a:schemeClr val="accent5"/>
                </a:solidFill>
              </a:rPr>
              <a:t>Do you have key locations and staging areas identified?</a:t>
            </a:r>
            <a:endParaRPr lang="en-US" b="1">
              <a:solidFill>
                <a:schemeClr val="accent5"/>
              </a:solidFill>
              <a:ea typeface="Calibri"/>
              <a:cs typeface="Calibri"/>
            </a:endParaRPr>
          </a:p>
          <a:p>
            <a:endParaRPr lang="en-US"/>
          </a:p>
          <a:p>
            <a:pPr marL="0" indent="0">
              <a:buFont typeface="Arial" panose="020B0604020202020204" pitchFamily="34" charset="0"/>
              <a:buNone/>
            </a:pPr>
            <a:endParaRPr lang="en-US"/>
          </a:p>
        </p:txBody>
      </p:sp>
    </p:spTree>
    <p:extLst>
      <p:ext uri="{BB962C8B-B14F-4D97-AF65-F5344CB8AC3E}">
        <p14:creationId xmlns:p14="http://schemas.microsoft.com/office/powerpoint/2010/main" val="17708872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pic>
        <p:nvPicPr>
          <p:cNvPr id="5" name="Picture 6" descr="Children getting on school bus">
            <a:extLst>
              <a:ext uri="{FF2B5EF4-FFF2-40B4-BE49-F238E27FC236}">
                <a16:creationId xmlns:a16="http://schemas.microsoft.com/office/drawing/2014/main" id="{CDDC2DA6-178D-F572-3C95-D97A671A1CC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116674" y="2226610"/>
            <a:ext cx="3872900" cy="2983344"/>
          </a:xfrm>
          <a:prstGeom prst="rect">
            <a:avLst/>
          </a:prstGeom>
          <a:noFill/>
          <a:effectLst>
            <a:outerShdw blurRad="101600" dist="127000" dir="1800000" sx="102000" sy="102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25" name="Google Shape;625;p76"/>
          <p:cNvSpPr txBox="1">
            <a:spLocks noGrp="1"/>
          </p:cNvSpPr>
          <p:nvPr>
            <p:ph type="title"/>
          </p:nvPr>
        </p:nvSpPr>
        <p:spPr>
          <a:xfrm>
            <a:off x="717176" y="457200"/>
            <a:ext cx="10784542" cy="102646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4400"/>
              <a:buFont typeface="Calibri"/>
              <a:buNone/>
            </a:pPr>
            <a:r>
              <a:rPr lang="en-US" sz="4400" b="1"/>
              <a:t>Reunification</a:t>
            </a:r>
            <a:endParaRPr/>
          </a:p>
        </p:txBody>
      </p:sp>
      <p:sp>
        <p:nvSpPr>
          <p:cNvPr id="627" name="Google Shape;627;p76"/>
          <p:cNvSpPr txBox="1">
            <a:spLocks noGrp="1"/>
          </p:cNvSpPr>
          <p:nvPr>
            <p:ph type="ftr" sz="quarter" idx="11"/>
          </p:nvPr>
        </p:nvSpPr>
        <p:spPr>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Oregon Department of Education</a:t>
            </a:r>
            <a:endParaRPr/>
          </a:p>
        </p:txBody>
      </p:sp>
      <p:sp>
        <p:nvSpPr>
          <p:cNvPr id="628" name="Google Shape;628;p76"/>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26</a:t>
            </a:fld>
            <a:endParaRPr/>
          </a:p>
        </p:txBody>
      </p:sp>
      <p:sp>
        <p:nvSpPr>
          <p:cNvPr id="2" name="Content Placeholder 2">
            <a:extLst>
              <a:ext uri="{FF2B5EF4-FFF2-40B4-BE49-F238E27FC236}">
                <a16:creationId xmlns:a16="http://schemas.microsoft.com/office/drawing/2014/main" id="{921E6086-56C3-0873-8493-C32BEEE9EE8E}"/>
              </a:ext>
            </a:extLst>
          </p:cNvPr>
          <p:cNvSpPr>
            <a:spLocks noGrp="1"/>
          </p:cNvSpPr>
          <p:nvPr>
            <p:ph idx="1"/>
          </p:nvPr>
        </p:nvSpPr>
        <p:spPr>
          <a:xfrm>
            <a:off x="717176" y="1752797"/>
            <a:ext cx="6399498" cy="4109010"/>
          </a:xfrm>
        </p:spPr>
        <p:txBody>
          <a:bodyPr vert="horz" lIns="91440" tIns="45720" rIns="91440" bIns="45720" rtlCol="0" anchor="t">
            <a:noAutofit/>
          </a:bodyPr>
          <a:lstStyle/>
          <a:p>
            <a:pPr marL="0" indent="0">
              <a:buNone/>
            </a:pPr>
            <a:r>
              <a:rPr lang="en-US" sz="2200" b="1"/>
              <a:t>Building the reunification checklist:</a:t>
            </a:r>
          </a:p>
          <a:p>
            <a:r>
              <a:rPr lang="en-US" sz="2200"/>
              <a:t>Reunification can be on-site, nearby or at a remote location (dependent on level of disruption).</a:t>
            </a:r>
            <a:endParaRPr lang="en-US" sz="2200">
              <a:ea typeface="Calibri"/>
              <a:cs typeface="Calibri"/>
            </a:endParaRPr>
          </a:p>
          <a:p>
            <a:r>
              <a:rPr lang="en-US" sz="2200"/>
              <a:t>Primary and alternate reunification sites should be identified with agreements in place.</a:t>
            </a:r>
            <a:endParaRPr lang="en-US" sz="2200">
              <a:ea typeface="Calibri"/>
              <a:cs typeface="Calibri"/>
            </a:endParaRPr>
          </a:p>
          <a:p>
            <a:pPr marL="0" indent="0">
              <a:buNone/>
            </a:pPr>
            <a:r>
              <a:rPr lang="en-US" sz="2200" b="1"/>
              <a:t>Consider:</a:t>
            </a:r>
          </a:p>
          <a:p>
            <a:pPr lvl="1"/>
            <a:r>
              <a:rPr lang="en-US" sz="2200"/>
              <a:t>What is the determining factor for on-site vs. off-site reunification—and who makes that call?</a:t>
            </a:r>
            <a:endParaRPr lang="en-US" sz="2200">
              <a:ea typeface="Calibri"/>
              <a:cs typeface="Calibri"/>
            </a:endParaRPr>
          </a:p>
          <a:p>
            <a:pPr lvl="1"/>
            <a:r>
              <a:rPr lang="en-US" sz="2200"/>
              <a:t>Who is responsible for securing the off-site location?</a:t>
            </a:r>
            <a:endParaRPr lang="en-US" sz="2200">
              <a:ea typeface="Calibri"/>
              <a:cs typeface="Calibri"/>
            </a:endParaRPr>
          </a:p>
          <a:p>
            <a:pPr lvl="1"/>
            <a:endParaRPr lang="en-US" sz="2200">
              <a:solidFill>
                <a:srgbClr val="000000"/>
              </a:solidFill>
            </a:endParaRPr>
          </a:p>
          <a:p>
            <a:pPr marL="0" indent="0">
              <a:buNone/>
            </a:pPr>
            <a:r>
              <a:rPr lang="en-US" sz="2200" b="1">
                <a:solidFill>
                  <a:schemeClr val="accent5"/>
                </a:solidFill>
              </a:rPr>
              <a:t>Do you have reunification roles identified?</a:t>
            </a:r>
          </a:p>
          <a:p>
            <a:endParaRPr lang="en-US" sz="2200"/>
          </a:p>
          <a:p>
            <a:pPr marL="0" indent="0">
              <a:buNone/>
            </a:pPr>
            <a:endParaRPr lang="en-US" sz="2200"/>
          </a:p>
        </p:txBody>
      </p:sp>
    </p:spTree>
    <p:extLst>
      <p:ext uri="{BB962C8B-B14F-4D97-AF65-F5344CB8AC3E}">
        <p14:creationId xmlns:p14="http://schemas.microsoft.com/office/powerpoint/2010/main" val="3535834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24">
          <a:extLst>
            <a:ext uri="{FF2B5EF4-FFF2-40B4-BE49-F238E27FC236}">
              <a16:creationId xmlns:a16="http://schemas.microsoft.com/office/drawing/2014/main" id="{5E132CC7-DD5C-9E32-DCF2-72255F35E561}"/>
            </a:ext>
          </a:extLst>
        </p:cNvPr>
        <p:cNvGrpSpPr/>
        <p:nvPr/>
      </p:nvGrpSpPr>
      <p:grpSpPr>
        <a:xfrm>
          <a:off x="0" y="0"/>
          <a:ext cx="0" cy="0"/>
          <a:chOff x="0" y="0"/>
          <a:chExt cx="0" cy="0"/>
        </a:xfrm>
      </p:grpSpPr>
      <p:sp>
        <p:nvSpPr>
          <p:cNvPr id="625" name="Google Shape;625;p76">
            <a:extLst>
              <a:ext uri="{FF2B5EF4-FFF2-40B4-BE49-F238E27FC236}">
                <a16:creationId xmlns:a16="http://schemas.microsoft.com/office/drawing/2014/main" id="{07463D7F-619D-E7BD-823D-2D43CE746A77}"/>
              </a:ext>
            </a:extLst>
          </p:cNvPr>
          <p:cNvSpPr txBox="1">
            <a:spLocks noGrp="1"/>
          </p:cNvSpPr>
          <p:nvPr>
            <p:ph type="title"/>
          </p:nvPr>
        </p:nvSpPr>
        <p:spPr>
          <a:xfrm>
            <a:off x="717176" y="457200"/>
            <a:ext cx="10784542" cy="102646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4400"/>
              <a:buFont typeface="Calibri"/>
              <a:buNone/>
            </a:pPr>
            <a:r>
              <a:rPr lang="en-US" sz="4400" b="1"/>
              <a:t>Supporting Roles</a:t>
            </a:r>
            <a:endParaRPr/>
          </a:p>
        </p:txBody>
      </p:sp>
      <p:sp>
        <p:nvSpPr>
          <p:cNvPr id="627" name="Google Shape;627;p76">
            <a:extLst>
              <a:ext uri="{FF2B5EF4-FFF2-40B4-BE49-F238E27FC236}">
                <a16:creationId xmlns:a16="http://schemas.microsoft.com/office/drawing/2014/main" id="{711450BC-1B59-7135-BBFE-0B81EEAD1F9C}"/>
              </a:ext>
            </a:extLst>
          </p:cNvPr>
          <p:cNvSpPr txBox="1">
            <a:spLocks noGrp="1"/>
          </p:cNvSpPr>
          <p:nvPr>
            <p:ph type="ftr" sz="quarter" idx="11"/>
          </p:nvPr>
        </p:nvSpPr>
        <p:spPr>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Oregon Department of Education</a:t>
            </a:r>
            <a:endParaRPr/>
          </a:p>
        </p:txBody>
      </p:sp>
      <p:sp>
        <p:nvSpPr>
          <p:cNvPr id="628" name="Google Shape;628;p76">
            <a:extLst>
              <a:ext uri="{FF2B5EF4-FFF2-40B4-BE49-F238E27FC236}">
                <a16:creationId xmlns:a16="http://schemas.microsoft.com/office/drawing/2014/main" id="{A244BD73-C027-59E9-E39A-AE35B8A12481}"/>
              </a:ext>
            </a:extLst>
          </p:cNvPr>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27</a:t>
            </a:fld>
            <a:endParaRPr/>
          </a:p>
        </p:txBody>
      </p:sp>
      <p:sp>
        <p:nvSpPr>
          <p:cNvPr id="2" name="Content Placeholder 2">
            <a:extLst>
              <a:ext uri="{FF2B5EF4-FFF2-40B4-BE49-F238E27FC236}">
                <a16:creationId xmlns:a16="http://schemas.microsoft.com/office/drawing/2014/main" id="{4DC8FE5B-EF0A-241F-C332-09287DCBFAA0}"/>
              </a:ext>
            </a:extLst>
          </p:cNvPr>
          <p:cNvSpPr>
            <a:spLocks noGrp="1"/>
          </p:cNvSpPr>
          <p:nvPr>
            <p:ph idx="1"/>
          </p:nvPr>
        </p:nvSpPr>
        <p:spPr>
          <a:xfrm>
            <a:off x="3581400" y="1672498"/>
            <a:ext cx="8205731" cy="4465346"/>
          </a:xfrm>
        </p:spPr>
        <p:txBody>
          <a:bodyPr vert="horz" lIns="91440" tIns="45720" rIns="91440" bIns="45720" rtlCol="0" anchor="t">
            <a:noAutofit/>
          </a:bodyPr>
          <a:lstStyle/>
          <a:p>
            <a:pPr marL="0" indent="0">
              <a:buNone/>
            </a:pPr>
            <a:r>
              <a:rPr lang="en-US" sz="2200" b="1"/>
              <a:t>Building the checklists for supporting roles:</a:t>
            </a:r>
          </a:p>
          <a:p>
            <a:r>
              <a:rPr lang="en-US" sz="2200"/>
              <a:t>Focus on the necessary tasks that support the goals and objectives of the response. </a:t>
            </a:r>
            <a:endParaRPr lang="en-US" sz="2200">
              <a:ea typeface="Calibri"/>
              <a:cs typeface="Calibri"/>
            </a:endParaRPr>
          </a:p>
          <a:p>
            <a:r>
              <a:rPr lang="en-US" sz="2200"/>
              <a:t>Roles should be assigned based on position with a clear identification of who reports to that role and who that role reports to.</a:t>
            </a:r>
            <a:endParaRPr lang="en-US" sz="2200">
              <a:ea typeface="Calibri"/>
              <a:cs typeface="Calibri"/>
            </a:endParaRPr>
          </a:p>
          <a:p>
            <a:pPr marL="0" indent="0">
              <a:buNone/>
            </a:pPr>
            <a:r>
              <a:rPr lang="en-US" sz="2200" b="1"/>
              <a:t>Consider:</a:t>
            </a:r>
            <a:endParaRPr lang="en-US" sz="2200" b="1">
              <a:ea typeface="Calibri" panose="020F0502020204030204"/>
              <a:cs typeface="Calibri" panose="020F0502020204030204"/>
            </a:endParaRPr>
          </a:p>
          <a:p>
            <a:pPr lvl="1"/>
            <a:r>
              <a:rPr lang="en-US" sz="2200"/>
              <a:t>Accountability: front office staff for the initiation of the alarm/alert and tracking whole-school accountability. </a:t>
            </a:r>
            <a:endParaRPr lang="en-US" sz="2200">
              <a:ea typeface="Calibri"/>
              <a:cs typeface="Calibri"/>
            </a:endParaRPr>
          </a:p>
          <a:p>
            <a:pPr lvl="1"/>
            <a:r>
              <a:rPr lang="en-US" sz="2200"/>
              <a:t>Security: SRO to check on security of outer doors and response to criminal activity. </a:t>
            </a:r>
            <a:endParaRPr lang="en-US" sz="2200">
              <a:ea typeface="Calibri"/>
              <a:cs typeface="Calibri"/>
            </a:endParaRPr>
          </a:p>
          <a:p>
            <a:pPr marL="0" indent="0">
              <a:buNone/>
            </a:pPr>
            <a:r>
              <a:rPr lang="en-US" sz="2200" b="1">
                <a:solidFill>
                  <a:srgbClr val="007F43"/>
                </a:solidFill>
              </a:rPr>
              <a:t>What other supporting roles may be necessary in your school or district?</a:t>
            </a:r>
            <a:endParaRPr lang="en-US" sz="2200" b="1">
              <a:solidFill>
                <a:srgbClr val="007F43"/>
              </a:solidFill>
              <a:ea typeface="Calibri"/>
              <a:cs typeface="Calibri"/>
            </a:endParaRPr>
          </a:p>
          <a:p>
            <a:endParaRPr lang="en-US" sz="2200"/>
          </a:p>
          <a:p>
            <a:pPr marL="0" indent="0">
              <a:buNone/>
            </a:pPr>
            <a:endParaRPr lang="en-US" sz="2200"/>
          </a:p>
        </p:txBody>
      </p:sp>
      <p:pic>
        <p:nvPicPr>
          <p:cNvPr id="3" name="Picture 2" descr="Photo of Emergency Operations Center ">
            <a:extLst>
              <a:ext uri="{FF2B5EF4-FFF2-40B4-BE49-F238E27FC236}">
                <a16:creationId xmlns:a16="http://schemas.microsoft.com/office/drawing/2014/main" id="{A0B936ED-68CE-67B3-D744-3F3E1A1997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869" y="2684282"/>
            <a:ext cx="3006518" cy="2254888"/>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8331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7B17D-2DA0-AC76-4952-888706F42FFA}"/>
              </a:ext>
            </a:extLst>
          </p:cNvPr>
          <p:cNvSpPr>
            <a:spLocks noGrp="1"/>
          </p:cNvSpPr>
          <p:nvPr>
            <p:ph type="title"/>
          </p:nvPr>
        </p:nvSpPr>
        <p:spPr/>
        <p:txBody>
          <a:bodyPr/>
          <a:lstStyle/>
          <a:p>
            <a:r>
              <a:rPr lang="en-US" b="1"/>
              <a:t>Table Talk</a:t>
            </a:r>
            <a:endParaRPr lang="en-US" b="1">
              <a:ea typeface="Calibri"/>
              <a:cs typeface="Calibri"/>
            </a:endParaRPr>
          </a:p>
        </p:txBody>
      </p:sp>
      <p:sp>
        <p:nvSpPr>
          <p:cNvPr id="4" name="Footer Placeholder 3">
            <a:extLst>
              <a:ext uri="{FF2B5EF4-FFF2-40B4-BE49-F238E27FC236}">
                <a16:creationId xmlns:a16="http://schemas.microsoft.com/office/drawing/2014/main" id="{D944EEE8-35BC-F08A-88D6-C424A84D5FD0}"/>
              </a:ext>
            </a:extLst>
          </p:cNvPr>
          <p:cNvSpPr>
            <a:spLocks noGrp="1"/>
          </p:cNvSpPr>
          <p:nvPr>
            <p:ph type="ftr" sz="quarter" idx="11"/>
          </p:nvPr>
        </p:nvSpPr>
        <p:spPr/>
        <p:txBody>
          <a:bodyPr/>
          <a:lstStyle/>
          <a:p>
            <a:r>
              <a:rPr lang="en-US"/>
              <a:t>Oregon Department of Education</a:t>
            </a:r>
          </a:p>
        </p:txBody>
      </p:sp>
      <p:sp>
        <p:nvSpPr>
          <p:cNvPr id="5" name="Slide Number Placeholder 4">
            <a:extLst>
              <a:ext uri="{FF2B5EF4-FFF2-40B4-BE49-F238E27FC236}">
                <a16:creationId xmlns:a16="http://schemas.microsoft.com/office/drawing/2014/main" id="{15196D5D-10BF-8215-939A-E86BDEBF9594}"/>
              </a:ext>
            </a:extLst>
          </p:cNvPr>
          <p:cNvSpPr>
            <a:spLocks noGrp="1"/>
          </p:cNvSpPr>
          <p:nvPr>
            <p:ph type="sldNum" sz="quarter" idx="12"/>
          </p:nvPr>
        </p:nvSpPr>
        <p:spPr/>
        <p:txBody>
          <a:bodyPr/>
          <a:lstStyle/>
          <a:p>
            <a:fld id="{357F5B69-6281-4C1F-8C38-6DA0F56DA430}" type="slidenum">
              <a:rPr lang="en-US" smtClean="0"/>
              <a:t>28</a:t>
            </a:fld>
            <a:endParaRPr lang="en-US"/>
          </a:p>
        </p:txBody>
      </p:sp>
      <p:sp>
        <p:nvSpPr>
          <p:cNvPr id="6" name="Content Placeholder 2">
            <a:extLst>
              <a:ext uri="{FF2B5EF4-FFF2-40B4-BE49-F238E27FC236}">
                <a16:creationId xmlns:a16="http://schemas.microsoft.com/office/drawing/2014/main" id="{A3271A4D-6EC7-EF4D-4ADE-DF7BCFB5CBB7}"/>
              </a:ext>
            </a:extLst>
          </p:cNvPr>
          <p:cNvSpPr>
            <a:spLocks noGrp="1"/>
          </p:cNvSpPr>
          <p:nvPr>
            <p:ph idx="1"/>
          </p:nvPr>
        </p:nvSpPr>
        <p:spPr>
          <a:xfrm>
            <a:off x="717550" y="1825625"/>
            <a:ext cx="10783888" cy="4108450"/>
          </a:xfrm>
        </p:spPr>
        <p:txBody>
          <a:bodyPr>
            <a:normAutofit/>
          </a:bodyPr>
          <a:lstStyle/>
          <a:p>
            <a:pPr marL="0" indent="0">
              <a:buNone/>
            </a:pPr>
            <a:r>
              <a:rPr lang="en-US" b="1">
                <a:latin typeface="+mj-lt"/>
              </a:rPr>
              <a:t>Small Group Collaboration Time</a:t>
            </a:r>
          </a:p>
          <a:p>
            <a:r>
              <a:rPr lang="en-US"/>
              <a:t>Who does what? Is there a backup person (who knows they’re the backup?)</a:t>
            </a:r>
          </a:p>
          <a:p>
            <a:r>
              <a:rPr lang="en-US"/>
              <a:t>What is a real-life incident that your school has experienced that could have turned out better with more planning?</a:t>
            </a:r>
          </a:p>
          <a:p>
            <a:r>
              <a:rPr lang="en-US"/>
              <a:t>What are a few threats and hazards that you need to have a plan for?</a:t>
            </a:r>
          </a:p>
          <a:p>
            <a:r>
              <a:rPr lang="en-US"/>
              <a:t>Who is your communications lead? What’s your go-to method for pushing out notifications? </a:t>
            </a:r>
          </a:p>
        </p:txBody>
      </p:sp>
    </p:spTree>
    <p:extLst>
      <p:ext uri="{BB962C8B-B14F-4D97-AF65-F5344CB8AC3E}">
        <p14:creationId xmlns:p14="http://schemas.microsoft.com/office/powerpoint/2010/main" val="6557641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198C2B-53D3-66FD-8AF8-52AA297A98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D91BCA-6AA5-0DAC-D2E1-7586FD428354}"/>
              </a:ext>
            </a:extLst>
          </p:cNvPr>
          <p:cNvSpPr>
            <a:spLocks noGrp="1"/>
          </p:cNvSpPr>
          <p:nvPr>
            <p:ph type="title"/>
          </p:nvPr>
        </p:nvSpPr>
        <p:spPr/>
        <p:txBody>
          <a:bodyPr/>
          <a:lstStyle/>
          <a:p>
            <a:r>
              <a:rPr lang="en-US" b="1"/>
              <a:t>How Do We Do It?</a:t>
            </a:r>
            <a:endParaRPr lang="en-US" b="1">
              <a:ea typeface="Calibri"/>
              <a:cs typeface="Calibri"/>
            </a:endParaRPr>
          </a:p>
        </p:txBody>
      </p:sp>
      <p:sp>
        <p:nvSpPr>
          <p:cNvPr id="3" name="Content Placeholder 2">
            <a:extLst>
              <a:ext uri="{FF2B5EF4-FFF2-40B4-BE49-F238E27FC236}">
                <a16:creationId xmlns:a16="http://schemas.microsoft.com/office/drawing/2014/main" id="{9653C00A-6FC9-6AEF-E06A-9D1ED08D53AB}"/>
              </a:ext>
            </a:extLst>
          </p:cNvPr>
          <p:cNvSpPr>
            <a:spLocks noGrp="1"/>
          </p:cNvSpPr>
          <p:nvPr>
            <p:ph sz="half" idx="1"/>
          </p:nvPr>
        </p:nvSpPr>
        <p:spPr/>
        <p:txBody>
          <a:bodyPr vert="horz" lIns="91440" tIns="45720" rIns="91440" bIns="45720" rtlCol="0" anchor="t">
            <a:noAutofit/>
          </a:bodyPr>
          <a:lstStyle/>
          <a:p>
            <a:pPr marL="0" indent="0">
              <a:buNone/>
            </a:pPr>
            <a:r>
              <a:rPr lang="en-US" b="1">
                <a:solidFill>
                  <a:srgbClr val="008043"/>
                </a:solidFill>
              </a:rPr>
              <a:t>Common Terminology Explained</a:t>
            </a:r>
            <a:endParaRPr lang="en-US" b="1">
              <a:solidFill>
                <a:srgbClr val="008043"/>
              </a:solidFill>
              <a:ea typeface="Calibri"/>
              <a:cs typeface="Calibri"/>
            </a:endParaRPr>
          </a:p>
        </p:txBody>
      </p:sp>
      <p:sp>
        <p:nvSpPr>
          <p:cNvPr id="8" name="TextBox 7">
            <a:extLst>
              <a:ext uri="{FF2B5EF4-FFF2-40B4-BE49-F238E27FC236}">
                <a16:creationId xmlns:a16="http://schemas.microsoft.com/office/drawing/2014/main" id="{8700598F-B553-5F2E-E2BA-7162585B87DF}"/>
              </a:ext>
            </a:extLst>
          </p:cNvPr>
          <p:cNvSpPr txBox="1"/>
          <p:nvPr/>
        </p:nvSpPr>
        <p:spPr>
          <a:xfrm>
            <a:off x="9526385" y="4580679"/>
            <a:ext cx="194843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QR Code for the Functional Annexes and Emergency Drills Guidance document. </a:t>
            </a:r>
          </a:p>
        </p:txBody>
      </p:sp>
      <p:sp>
        <p:nvSpPr>
          <p:cNvPr id="9" name="TextBox 8">
            <a:extLst>
              <a:ext uri="{FF2B5EF4-FFF2-40B4-BE49-F238E27FC236}">
                <a16:creationId xmlns:a16="http://schemas.microsoft.com/office/drawing/2014/main" id="{6CCF6396-AC06-0C54-BA3E-DF97E9B6B314}"/>
              </a:ext>
            </a:extLst>
          </p:cNvPr>
          <p:cNvSpPr txBox="1"/>
          <p:nvPr/>
        </p:nvSpPr>
        <p:spPr>
          <a:xfrm>
            <a:off x="720086" y="2634091"/>
            <a:ext cx="5621628" cy="24929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Guidance covers: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rPr>
              <a:t>Explains the what and why of: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rPr>
              <a:t>Functional annexes of an Emergency Operations Plan (EOP).</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rPr>
              <a:t>The Standard Response Protocol (SRP).</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rPr>
              <a:t>Required drills and their frequency.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descr="Screenshot of the Functional Annexes and Emergency Drills guidance document. ">
            <a:hlinkClick r:id="rId3"/>
            <a:extLst>
              <a:ext uri="{FF2B5EF4-FFF2-40B4-BE49-F238E27FC236}">
                <a16:creationId xmlns:a16="http://schemas.microsoft.com/office/drawing/2014/main" id="{1FFA08C9-9D8B-82A4-0745-1BB6C76040A8}"/>
              </a:ext>
            </a:extLst>
          </p:cNvPr>
          <p:cNvPicPr>
            <a:picLocks noChangeAspect="1"/>
          </p:cNvPicPr>
          <p:nvPr/>
        </p:nvPicPr>
        <p:blipFill>
          <a:blip r:embed="rId4"/>
          <a:srcRect t="2319"/>
          <a:stretch/>
        </p:blipFill>
        <p:spPr>
          <a:xfrm>
            <a:off x="6234315" y="1717874"/>
            <a:ext cx="3046639" cy="3811929"/>
          </a:xfrm>
          <a:prstGeom prst="rect">
            <a:avLst/>
          </a:prstGeom>
          <a:effectLst>
            <a:outerShdw blurRad="50800" dist="38100" dir="2700000">
              <a:srgbClr val="000000">
                <a:alpha val="40000"/>
              </a:srgbClr>
            </a:outerShdw>
          </a:effectLst>
        </p:spPr>
      </p:pic>
      <p:pic>
        <p:nvPicPr>
          <p:cNvPr id="11" name="Picture 10" descr="QR code for the Functional Annexes and Emergency Drills guidance document. ">
            <a:hlinkClick r:id="rId3"/>
            <a:extLst>
              <a:ext uri="{FF2B5EF4-FFF2-40B4-BE49-F238E27FC236}">
                <a16:creationId xmlns:a16="http://schemas.microsoft.com/office/drawing/2014/main" id="{160CC121-8B83-BCC7-2D16-ADABF32336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26385" y="2713833"/>
            <a:ext cx="1851903" cy="1851903"/>
          </a:xfrm>
          <a:prstGeom prst="rect">
            <a:avLst/>
          </a:prstGeom>
        </p:spPr>
      </p:pic>
      <p:pic>
        <p:nvPicPr>
          <p:cNvPr id="4" name="Picture 3" descr="Standard Response Protocol icons. From left to right: Hold, Secure, Lockdown, Evacuate and Shelter.">
            <a:extLst>
              <a:ext uri="{FF2B5EF4-FFF2-40B4-BE49-F238E27FC236}">
                <a16:creationId xmlns:a16="http://schemas.microsoft.com/office/drawing/2014/main" id="{162D5A03-817F-763F-D306-B40441E1A79D}"/>
              </a:ext>
            </a:extLst>
          </p:cNvPr>
          <p:cNvPicPr>
            <a:picLocks noChangeAspect="1"/>
          </p:cNvPicPr>
          <p:nvPr/>
        </p:nvPicPr>
        <p:blipFill>
          <a:blip r:embed="rId6"/>
          <a:srcRect l="225" t="380" r="716" b="9016"/>
          <a:stretch/>
        </p:blipFill>
        <p:spPr>
          <a:xfrm>
            <a:off x="1149604" y="5121731"/>
            <a:ext cx="4390312" cy="1109984"/>
          </a:xfrm>
          <a:prstGeom prst="rect">
            <a:avLst/>
          </a:prstGeom>
        </p:spPr>
      </p:pic>
    </p:spTree>
    <p:extLst>
      <p:ext uri="{BB962C8B-B14F-4D97-AF65-F5344CB8AC3E}">
        <p14:creationId xmlns:p14="http://schemas.microsoft.com/office/powerpoint/2010/main" val="12430593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SSEM Mission</a:t>
            </a:r>
            <a:endParaRPr lang="en-US" b="1">
              <a:ea typeface="Calibri"/>
              <a:cs typeface="Calibri"/>
            </a:endParaRPr>
          </a:p>
        </p:txBody>
      </p:sp>
      <p:sp>
        <p:nvSpPr>
          <p:cNvPr id="3" name="Content Placeholder 2"/>
          <p:cNvSpPr>
            <a:spLocks noGrp="1"/>
          </p:cNvSpPr>
          <p:nvPr>
            <p:ph idx="1"/>
          </p:nvPr>
        </p:nvSpPr>
        <p:spPr/>
        <p:txBody>
          <a:bodyPr>
            <a:normAutofit/>
          </a:bodyPr>
          <a:lstStyle/>
          <a:p>
            <a:pPr marL="0" indent="0">
              <a:buNone/>
            </a:pPr>
            <a:r>
              <a:rPr lang="en-US" sz="2800" b="1"/>
              <a:t>Task and Purpose:</a:t>
            </a:r>
          </a:p>
          <a:p>
            <a:r>
              <a:rPr lang="en-US"/>
              <a:t>Ensure every community has the knowledge to respond to any disaster or other event that threatens the safety of the community and access available resources to aid in mitigation, response and recovery. </a:t>
            </a:r>
          </a:p>
          <a:p>
            <a:r>
              <a:rPr lang="en-US"/>
              <a:t>We do this in order to maintain a safe and welcoming environment for our schools and the communities they learn in so every person can thrive. </a:t>
            </a:r>
          </a:p>
          <a:p>
            <a:pPr marL="0" indent="0">
              <a:buNone/>
            </a:pPr>
            <a:endParaRPr lang="en-US"/>
          </a:p>
        </p:txBody>
      </p:sp>
      <p:sp>
        <p:nvSpPr>
          <p:cNvPr id="4" name="Footer Placeholder 3"/>
          <p:cNvSpPr>
            <a:spLocks noGrp="1"/>
          </p:cNvSpPr>
          <p:nvPr>
            <p:ph type="ftr" sz="quarter" idx="11"/>
          </p:nvPr>
        </p:nvSpPr>
        <p:spPr/>
        <p:txBody>
          <a:bodyPr/>
          <a:lstStyle/>
          <a:p>
            <a:r>
              <a:rPr lang="en-US"/>
              <a:t>Oregon Department of Education</a:t>
            </a:r>
          </a:p>
        </p:txBody>
      </p:sp>
      <p:sp>
        <p:nvSpPr>
          <p:cNvPr id="5" name="Slide Number Placeholder 4"/>
          <p:cNvSpPr>
            <a:spLocks noGrp="1"/>
          </p:cNvSpPr>
          <p:nvPr>
            <p:ph type="sldNum" sz="quarter" idx="12"/>
          </p:nvPr>
        </p:nvSpPr>
        <p:spPr/>
        <p:txBody>
          <a:bodyPr/>
          <a:lstStyle/>
          <a:p>
            <a:fld id="{357F5B69-6281-4C1F-8C38-6DA0F56DA430}" type="slidenum">
              <a:rPr lang="en-US" smtClean="0"/>
              <a:t>3</a:t>
            </a:fld>
            <a:endParaRPr lang="en-US"/>
          </a:p>
        </p:txBody>
      </p:sp>
      <p:pic>
        <p:nvPicPr>
          <p:cNvPr id="6" name="Picture 2" descr="A rainbow with a star at the end. &quot;The More You Know&quot; is printed atop the graphic." title="The More You Kn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4549" y="4197603"/>
            <a:ext cx="4622902" cy="1784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30127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DDF939-B043-1E62-2342-1DF3E110C944}"/>
            </a:ext>
          </a:extLst>
        </p:cNvPr>
        <p:cNvGrpSpPr/>
        <p:nvPr/>
      </p:nvGrpSpPr>
      <p:grpSpPr>
        <a:xfrm>
          <a:off x="0" y="0"/>
          <a:ext cx="0" cy="0"/>
          <a:chOff x="0" y="0"/>
          <a:chExt cx="0" cy="0"/>
        </a:xfrm>
      </p:grpSpPr>
      <p:sp>
        <p:nvSpPr>
          <p:cNvPr id="8" name="Shape 242">
            <a:extLst>
              <a:ext uri="{FF2B5EF4-FFF2-40B4-BE49-F238E27FC236}">
                <a16:creationId xmlns:a16="http://schemas.microsoft.com/office/drawing/2014/main" id="{FCEA03F9-A3A0-0325-B39B-3F20E9DDBD90}"/>
              </a:ext>
            </a:extLst>
          </p:cNvPr>
          <p:cNvSpPr txBox="1">
            <a:spLocks/>
          </p:cNvSpPr>
          <p:nvPr/>
        </p:nvSpPr>
        <p:spPr>
          <a:xfrm>
            <a:off x="6652831" y="1709530"/>
            <a:ext cx="5114296" cy="320537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accent5"/>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0" i="0" u="none" strike="noStrike" kern="1200" cap="none" spc="0" normalizeH="0" baseline="0" noProof="0">
              <a:ln>
                <a:noFill/>
              </a:ln>
              <a:solidFill>
                <a:srgbClr val="333333"/>
              </a:solidFill>
              <a:effectLst/>
              <a:highlight>
                <a:srgbClr val="FFFFFF"/>
              </a:highlight>
              <a:uLnTx/>
              <a:uFillTx/>
              <a:latin typeface="Calibri" panose="020F0502020204030204"/>
              <a:ea typeface="+mj-ea"/>
              <a:cs typeface="+mj-cs"/>
            </a:endParaRPr>
          </a:p>
          <a:p>
            <a:pPr marR="0" lvl="0" algn="l" defTabSz="914400" rtl="0" eaLnBrk="1" fontAlgn="auto" latinLnBrk="0" hangingPunct="1">
              <a:lnSpc>
                <a:spcPct val="90000"/>
              </a:lnSpc>
              <a:spcBef>
                <a:spcPct val="0"/>
              </a:spcBef>
              <a:spcAft>
                <a:spcPts val="0"/>
              </a:spcAft>
              <a:buClrTx/>
              <a:buSzTx/>
              <a:tabLst/>
              <a:defRPr/>
            </a:pPr>
            <a:r>
              <a:rPr lang="en-US" sz="2400" b="1">
                <a:solidFill>
                  <a:srgbClr val="333333"/>
                </a:solidFill>
                <a:highlight>
                  <a:srgbClr val="FFFFFF"/>
                </a:highlight>
                <a:latin typeface="Calibri" panose="020F0502020204030204"/>
              </a:rPr>
              <a:t>Emergency Drill Recommendations:</a:t>
            </a:r>
          </a:p>
          <a:p>
            <a:pPr marR="0" lvl="0" algn="l" defTabSz="914400" rtl="0" eaLnBrk="1" fontAlgn="auto" latinLnBrk="0" hangingPunct="1">
              <a:lnSpc>
                <a:spcPct val="90000"/>
              </a:lnSpc>
              <a:spcBef>
                <a:spcPct val="0"/>
              </a:spcBef>
              <a:spcAft>
                <a:spcPts val="0"/>
              </a:spcAft>
              <a:buClrTx/>
              <a:buSzTx/>
              <a:tabLst/>
              <a:defRPr/>
            </a:pPr>
            <a:endParaRPr lang="en-US" sz="2400">
              <a:solidFill>
                <a:srgbClr val="333333"/>
              </a:solidFill>
              <a:highlight>
                <a:srgbClr val="FFFFFF"/>
              </a:highlight>
              <a:latin typeface="Calibri" panose="020F0502020204030204"/>
            </a:endParaRPr>
          </a:p>
          <a:p>
            <a:pPr marL="342900" marR="0" lvl="0" indent="-3429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333333"/>
                </a:solidFill>
                <a:effectLst/>
                <a:highlight>
                  <a:srgbClr val="FFFFFF"/>
                </a:highlight>
                <a:uLnTx/>
                <a:uFillTx/>
                <a:latin typeface="Calibri" panose="020F0502020204030204"/>
                <a:ea typeface="+mj-ea"/>
                <a:cs typeface="+mj-cs"/>
              </a:rPr>
              <a:t>Not always announced.</a:t>
            </a:r>
          </a:p>
          <a:p>
            <a:pPr marL="342900" marR="0" lvl="0" indent="-3429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lang="en-US" sz="2400">
                <a:solidFill>
                  <a:srgbClr val="333333"/>
                </a:solidFill>
                <a:highlight>
                  <a:srgbClr val="FFFFFF"/>
                </a:highlight>
                <a:latin typeface="Calibri" panose="020F0502020204030204"/>
              </a:rPr>
              <a:t>Mix it up.</a:t>
            </a:r>
          </a:p>
          <a:p>
            <a:pPr marL="342900" marR="0" lvl="0" indent="-3429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lang="en-US" sz="2400">
                <a:solidFill>
                  <a:srgbClr val="333333"/>
                </a:solidFill>
                <a:highlight>
                  <a:srgbClr val="FFFFFF"/>
                </a:highlight>
                <a:latin typeface="Calibri" panose="020F0502020204030204"/>
              </a:rPr>
              <a:t>Communicate with parents.</a:t>
            </a:r>
          </a:p>
          <a:p>
            <a:pPr marL="342900" marR="0" lvl="0" indent="-3429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333333"/>
                </a:solidFill>
                <a:effectLst/>
                <a:highlight>
                  <a:srgbClr val="FFFFFF"/>
                </a:highlight>
                <a:uLnTx/>
                <a:uFillTx/>
                <a:latin typeface="Calibri" panose="020F0502020204030204"/>
                <a:ea typeface="+mj-ea"/>
                <a:cs typeface="+mj-cs"/>
              </a:rPr>
              <a:t>Seek </a:t>
            </a:r>
            <a:r>
              <a:rPr lang="en-US" sz="2400">
                <a:solidFill>
                  <a:srgbClr val="333333"/>
                </a:solidFill>
                <a:highlight>
                  <a:srgbClr val="FFFFFF"/>
                </a:highlight>
                <a:latin typeface="Calibri" panose="020F0502020204030204"/>
              </a:rPr>
              <a:t>feedback from staff.</a:t>
            </a:r>
          </a:p>
          <a:p>
            <a:pPr marL="342900" marR="0" lvl="0" indent="-3429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333333"/>
                </a:solidFill>
                <a:effectLst/>
                <a:highlight>
                  <a:srgbClr val="FFFFFF"/>
                </a:highlight>
                <a:uLnTx/>
                <a:uFillTx/>
                <a:latin typeface="Calibri" panose="020F0502020204030204"/>
                <a:ea typeface="+mj-ea"/>
                <a:cs typeface="+mj-cs"/>
              </a:rPr>
              <a:t>Practical</a:t>
            </a:r>
            <a:r>
              <a:rPr lang="en-US" sz="2400" baseline="0">
                <a:solidFill>
                  <a:srgbClr val="333333"/>
                </a:solidFill>
                <a:highlight>
                  <a:srgbClr val="FFFFFF"/>
                </a:highlight>
                <a:latin typeface="Calibri" panose="020F0502020204030204"/>
              </a:rPr>
              <a:t> practice.</a:t>
            </a:r>
          </a:p>
          <a:p>
            <a:pPr marL="342900" marR="0" lvl="0" indent="-3429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400" b="0" i="0" u="none" strike="noStrike" kern="1200" cap="none" spc="0" normalizeH="0" noProof="0">
                <a:ln>
                  <a:noFill/>
                </a:ln>
                <a:solidFill>
                  <a:srgbClr val="333333"/>
                </a:solidFill>
                <a:effectLst/>
                <a:highlight>
                  <a:srgbClr val="FFFFFF"/>
                </a:highlight>
                <a:uLnTx/>
                <a:uFillTx/>
                <a:latin typeface="Calibri" panose="020F0502020204030204"/>
                <a:ea typeface="+mj-ea"/>
                <a:cs typeface="+mj-cs"/>
              </a:rPr>
              <a:t>After Action Report (AAR): review the action</a:t>
            </a:r>
            <a:r>
              <a:rPr lang="en-US" sz="2400">
                <a:solidFill>
                  <a:srgbClr val="333333"/>
                </a:solidFill>
                <a:highlight>
                  <a:srgbClr val="FFFFFF"/>
                </a:highlight>
                <a:latin typeface="Calibri" panose="020F0502020204030204"/>
              </a:rPr>
              <a:t> and schedule improvement.</a:t>
            </a:r>
            <a:endParaRPr kumimoji="0" lang="en-US" sz="2400" b="0" i="0" u="none" strike="noStrike" kern="1200" cap="none" spc="0" normalizeH="0" baseline="0" noProof="0">
              <a:ln>
                <a:noFill/>
              </a:ln>
              <a:solidFill>
                <a:srgbClr val="333333"/>
              </a:solidFill>
              <a:effectLst/>
              <a:highlight>
                <a:srgbClr val="FFFFFF"/>
              </a:highlight>
              <a:uLnTx/>
              <a:uFillTx/>
              <a:latin typeface="Calibri" panose="020F0502020204030204"/>
              <a:ea typeface="+mj-ea"/>
              <a:cs typeface="+mj-cs"/>
            </a:endParaRPr>
          </a:p>
        </p:txBody>
      </p:sp>
      <p:sp>
        <p:nvSpPr>
          <p:cNvPr id="2" name="Title 1">
            <a:extLst>
              <a:ext uri="{FF2B5EF4-FFF2-40B4-BE49-F238E27FC236}">
                <a16:creationId xmlns:a16="http://schemas.microsoft.com/office/drawing/2014/main" id="{AD0350B1-4433-6E33-3DC1-D6D05ED40BB9}"/>
              </a:ext>
            </a:extLst>
          </p:cNvPr>
          <p:cNvSpPr>
            <a:spLocks noGrp="1"/>
          </p:cNvSpPr>
          <p:nvPr>
            <p:ph type="title"/>
          </p:nvPr>
        </p:nvSpPr>
        <p:spPr/>
        <p:txBody>
          <a:bodyPr/>
          <a:lstStyle/>
          <a:p>
            <a:r>
              <a:rPr lang="en-US" b="1"/>
              <a:t>Drill Calendar</a:t>
            </a:r>
            <a:endParaRPr lang="en-US" b="1">
              <a:ea typeface="Calibri"/>
              <a:cs typeface="Calibri"/>
            </a:endParaRPr>
          </a:p>
        </p:txBody>
      </p:sp>
      <p:pic>
        <p:nvPicPr>
          <p:cNvPr id="5" name="Picture 4" descr="Screenshot of the drill calendar for schools that is included in the EOP Planning Workbook. ">
            <a:extLst>
              <a:ext uri="{FF2B5EF4-FFF2-40B4-BE49-F238E27FC236}">
                <a16:creationId xmlns:a16="http://schemas.microsoft.com/office/drawing/2014/main" id="{3CCF1DA8-6E88-5FF9-4487-110D90C16D41}"/>
              </a:ext>
            </a:extLst>
          </p:cNvPr>
          <p:cNvPicPr>
            <a:picLocks noChangeAspect="1"/>
          </p:cNvPicPr>
          <p:nvPr/>
        </p:nvPicPr>
        <p:blipFill>
          <a:blip r:embed="rId3"/>
          <a:stretch>
            <a:fillRect/>
          </a:stretch>
        </p:blipFill>
        <p:spPr>
          <a:xfrm>
            <a:off x="424873" y="1968148"/>
            <a:ext cx="4995784" cy="3952361"/>
          </a:xfrm>
          <a:prstGeom prst="rect">
            <a:avLst/>
          </a:prstGeom>
          <a:effectLst>
            <a:outerShdw blurRad="50800" dist="38100" dir="2700000">
              <a:srgbClr val="000000">
                <a:alpha val="40000"/>
              </a:srgbClr>
            </a:outerShdw>
          </a:effectLst>
        </p:spPr>
      </p:pic>
      <p:pic>
        <p:nvPicPr>
          <p:cNvPr id="4" name="Picture 3" descr="The one-page Annual Drill Recommendations document. ">
            <a:hlinkClick r:id="rId4"/>
            <a:extLst>
              <a:ext uri="{FF2B5EF4-FFF2-40B4-BE49-F238E27FC236}">
                <a16:creationId xmlns:a16="http://schemas.microsoft.com/office/drawing/2014/main" id="{4C8F35D6-801B-2646-C67C-0E08E2EE34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4503" y="2758064"/>
            <a:ext cx="1662182" cy="2156836"/>
          </a:xfrm>
          <a:prstGeom prst="rect">
            <a:avLst/>
          </a:prstGeom>
        </p:spPr>
      </p:pic>
    </p:spTree>
    <p:extLst>
      <p:ext uri="{BB962C8B-B14F-4D97-AF65-F5344CB8AC3E}">
        <p14:creationId xmlns:p14="http://schemas.microsoft.com/office/powerpoint/2010/main" val="18470765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4BC4B-182F-1514-1E4C-B6601B906E8E}"/>
            </a:ext>
          </a:extLst>
        </p:cNvPr>
        <p:cNvGrpSpPr/>
        <p:nvPr/>
      </p:nvGrpSpPr>
      <p:grpSpPr>
        <a:xfrm>
          <a:off x="0" y="0"/>
          <a:ext cx="0" cy="0"/>
          <a:chOff x="0" y="0"/>
          <a:chExt cx="0" cy="0"/>
        </a:xfrm>
      </p:grpSpPr>
      <p:sp>
        <p:nvSpPr>
          <p:cNvPr id="8" name="Shape 242">
            <a:extLst>
              <a:ext uri="{FF2B5EF4-FFF2-40B4-BE49-F238E27FC236}">
                <a16:creationId xmlns:a16="http://schemas.microsoft.com/office/drawing/2014/main" id="{CEE1E8BD-F25A-51CD-F45D-D9FA438C7E62}"/>
              </a:ext>
            </a:extLst>
          </p:cNvPr>
          <p:cNvSpPr txBox="1">
            <a:spLocks/>
          </p:cNvSpPr>
          <p:nvPr/>
        </p:nvSpPr>
        <p:spPr>
          <a:xfrm>
            <a:off x="981704" y="1925840"/>
            <a:ext cx="5538701" cy="320537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accent5"/>
                </a:solidFill>
                <a:latin typeface="+mj-lt"/>
                <a:ea typeface="+mj-ea"/>
                <a:cs typeface="+mj-cs"/>
              </a:defRPr>
            </a:lvl1pPr>
          </a:lstStyle>
          <a:p>
            <a:pPr marR="0" lvl="0" algn="l" defTabSz="914400" rtl="0" eaLnBrk="1" fontAlgn="auto" latinLnBrk="0" hangingPunct="1">
              <a:lnSpc>
                <a:spcPct val="90000"/>
              </a:lnSpc>
              <a:spcBef>
                <a:spcPct val="0"/>
              </a:spcBef>
              <a:spcAft>
                <a:spcPts val="0"/>
              </a:spcAft>
              <a:buClrTx/>
              <a:buSzTx/>
              <a:tabLst/>
              <a:defRPr/>
            </a:pPr>
            <a:r>
              <a:rPr lang="en-US" sz="2400">
                <a:solidFill>
                  <a:srgbClr val="333333"/>
                </a:solidFill>
                <a:highlight>
                  <a:srgbClr val="FFFFFF"/>
                </a:highlight>
                <a:latin typeface="Calibri" panose="020F0502020204030204"/>
              </a:rPr>
              <a:t>Following </a:t>
            </a:r>
            <a:r>
              <a:rPr lang="en-US" sz="2400" u="sng">
                <a:solidFill>
                  <a:srgbClr val="333333"/>
                </a:solidFill>
                <a:highlight>
                  <a:srgbClr val="FFFFFF"/>
                </a:highlight>
                <a:latin typeface="Calibri" panose="020F0502020204030204"/>
              </a:rPr>
              <a:t>every</a:t>
            </a:r>
            <a:r>
              <a:rPr lang="en-US" sz="2400">
                <a:solidFill>
                  <a:srgbClr val="333333"/>
                </a:solidFill>
                <a:highlight>
                  <a:srgbClr val="FFFFFF"/>
                </a:highlight>
                <a:latin typeface="Calibri" panose="020F0502020204030204"/>
              </a:rPr>
              <a:t> incident or drill, conduct an AAR:</a:t>
            </a:r>
          </a:p>
          <a:p>
            <a:pPr marR="0" lvl="0" algn="l" defTabSz="914400" rtl="0" eaLnBrk="1" fontAlgn="auto" latinLnBrk="0" hangingPunct="1">
              <a:lnSpc>
                <a:spcPct val="90000"/>
              </a:lnSpc>
              <a:spcBef>
                <a:spcPct val="0"/>
              </a:spcBef>
              <a:spcAft>
                <a:spcPts val="0"/>
              </a:spcAft>
              <a:buClrTx/>
              <a:buSzTx/>
              <a:tabLst/>
              <a:defRPr/>
            </a:pPr>
            <a:endParaRPr lang="en-US" sz="2400">
              <a:solidFill>
                <a:srgbClr val="333333"/>
              </a:solidFill>
              <a:highlight>
                <a:srgbClr val="FFFFFF"/>
              </a:highlight>
              <a:latin typeface="Calibri" panose="020F0502020204030204"/>
            </a:endParaRPr>
          </a:p>
          <a:p>
            <a:pPr marL="342900" indent="-342900">
              <a:buFont typeface="Arial" panose="020B0604020202020204" pitchFamily="34" charset="0"/>
              <a:buChar char="•"/>
              <a:defRPr/>
            </a:pPr>
            <a:r>
              <a:rPr lang="en-US" sz="2400">
                <a:solidFill>
                  <a:srgbClr val="333333"/>
                </a:solidFill>
                <a:highlight>
                  <a:srgbClr val="FFFFFF"/>
                </a:highlight>
              </a:rPr>
              <a:t>What happened</a:t>
            </a:r>
          </a:p>
          <a:p>
            <a:pPr marL="342900" marR="0" lvl="0" indent="-3429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333333"/>
                </a:solidFill>
                <a:effectLst/>
                <a:highlight>
                  <a:srgbClr val="FFFFFF"/>
                </a:highlight>
                <a:uLnTx/>
                <a:uFillTx/>
                <a:latin typeface="Calibri" panose="020F0502020204030204"/>
                <a:ea typeface="+mj-ea"/>
                <a:cs typeface="+mj-cs"/>
              </a:rPr>
              <a:t>What was supposed to happen?</a:t>
            </a:r>
          </a:p>
          <a:p>
            <a:pPr marL="342900" marR="0" lvl="0" indent="-3429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lang="en-US" sz="2400">
                <a:solidFill>
                  <a:srgbClr val="333333"/>
                </a:solidFill>
                <a:highlight>
                  <a:srgbClr val="FFFFFF"/>
                </a:highlight>
                <a:latin typeface="Calibri" panose="020F0502020204030204"/>
              </a:rPr>
              <a:t>What did happen?</a:t>
            </a:r>
          </a:p>
          <a:p>
            <a:pPr marL="342900" marR="0" lvl="0" indent="-3429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333333"/>
                </a:solidFill>
                <a:effectLst/>
                <a:highlight>
                  <a:srgbClr val="FFFFFF"/>
                </a:highlight>
                <a:uLnTx/>
                <a:uFillTx/>
                <a:latin typeface="Calibri" panose="020F0502020204030204"/>
                <a:ea typeface="+mj-ea"/>
                <a:cs typeface="+mj-cs"/>
              </a:rPr>
              <a:t>Why?</a:t>
            </a:r>
          </a:p>
          <a:p>
            <a:pPr marL="342900" marR="0" lvl="0" indent="-3429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lang="en-US" sz="2400">
                <a:solidFill>
                  <a:srgbClr val="333333"/>
                </a:solidFill>
                <a:highlight>
                  <a:srgbClr val="FFFFFF"/>
                </a:highlight>
                <a:latin typeface="Calibri" panose="020F0502020204030204"/>
              </a:rPr>
              <a:t>What practices should be sustained?</a:t>
            </a:r>
          </a:p>
          <a:p>
            <a:pPr marL="342900" marR="0" lvl="0" indent="-3429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333333"/>
                </a:solidFill>
                <a:effectLst/>
                <a:highlight>
                  <a:srgbClr val="FFFFFF"/>
                </a:highlight>
                <a:uLnTx/>
                <a:uFillTx/>
                <a:latin typeface="Calibri" panose="020F0502020204030204"/>
                <a:ea typeface="+mj-ea"/>
                <a:cs typeface="+mj-cs"/>
              </a:rPr>
              <a:t>What practices should be imp</a:t>
            </a:r>
            <a:r>
              <a:rPr lang="en-US" sz="2400">
                <a:solidFill>
                  <a:srgbClr val="333333"/>
                </a:solidFill>
                <a:highlight>
                  <a:srgbClr val="FFFFFF"/>
                </a:highlight>
                <a:latin typeface="Calibri" panose="020F0502020204030204"/>
              </a:rPr>
              <a:t>roved?</a:t>
            </a:r>
          </a:p>
          <a:p>
            <a:pPr marL="342900" marR="0" lvl="0" indent="-3429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400" b="1" i="0" u="sng" strike="noStrike" kern="1200" cap="none" spc="0" normalizeH="0" baseline="0" noProof="0">
                <a:ln>
                  <a:noFill/>
                </a:ln>
                <a:solidFill>
                  <a:srgbClr val="333333"/>
                </a:solidFill>
                <a:effectLst/>
                <a:highlight>
                  <a:srgbClr val="FFFFFF"/>
                </a:highlight>
                <a:uLnTx/>
                <a:uFillTx/>
                <a:latin typeface="Calibri" panose="020F0502020204030204"/>
                <a:ea typeface="+mj-ea"/>
                <a:cs typeface="+mj-cs"/>
              </a:rPr>
              <a:t>Who is responsible for implementing the improvements and when?</a:t>
            </a:r>
          </a:p>
        </p:txBody>
      </p:sp>
      <p:sp>
        <p:nvSpPr>
          <p:cNvPr id="2" name="Title 1">
            <a:extLst>
              <a:ext uri="{FF2B5EF4-FFF2-40B4-BE49-F238E27FC236}">
                <a16:creationId xmlns:a16="http://schemas.microsoft.com/office/drawing/2014/main" id="{2AA4A18A-B42C-D8EB-3DBD-8B0FECF99B3C}"/>
              </a:ext>
            </a:extLst>
          </p:cNvPr>
          <p:cNvSpPr>
            <a:spLocks noGrp="1"/>
          </p:cNvSpPr>
          <p:nvPr>
            <p:ph type="title"/>
          </p:nvPr>
        </p:nvSpPr>
        <p:spPr/>
        <p:txBody>
          <a:bodyPr/>
          <a:lstStyle/>
          <a:p>
            <a:r>
              <a:rPr lang="en-US" b="1"/>
              <a:t>Improve Through Repetition!</a:t>
            </a:r>
            <a:endParaRPr lang="en-US" b="1">
              <a:ea typeface="Calibri"/>
              <a:cs typeface="Calibri"/>
            </a:endParaRPr>
          </a:p>
        </p:txBody>
      </p:sp>
      <p:pic>
        <p:nvPicPr>
          <p:cNvPr id="1026" name="Picture 2" descr="Sign that says &quot;Emergency Exercise in Progress&quot;">
            <a:extLst>
              <a:ext uri="{FF2B5EF4-FFF2-40B4-BE49-F238E27FC236}">
                <a16:creationId xmlns:a16="http://schemas.microsoft.com/office/drawing/2014/main" id="{1ECBFE2C-BFA9-ACA0-5AF9-9B847944C1F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0" r="25554"/>
          <a:stretch/>
        </p:blipFill>
        <p:spPr bwMode="auto">
          <a:xfrm>
            <a:off x="6847160" y="2196662"/>
            <a:ext cx="4178191" cy="353819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80603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76"/>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4400"/>
              <a:buFont typeface="Calibri"/>
              <a:buNone/>
            </a:pPr>
            <a:r>
              <a:rPr lang="en-US" sz="4400" b="1"/>
              <a:t>Standard Response Protocol</a:t>
            </a:r>
            <a:endParaRPr b="1"/>
          </a:p>
        </p:txBody>
      </p:sp>
      <p:sp>
        <p:nvSpPr>
          <p:cNvPr id="627" name="Google Shape;627;p76"/>
          <p:cNvSpPr txBox="1">
            <a:spLocks noGrp="1"/>
          </p:cNvSpPr>
          <p:nvPr>
            <p:ph type="ftr" sz="quarter" idx="11"/>
          </p:nvPr>
        </p:nvSpPr>
        <p:spPr>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595959"/>
                </a:solidFill>
                <a:effectLst/>
                <a:uLnTx/>
                <a:uFillTx/>
                <a:latin typeface="Calibri"/>
                <a:cs typeface="Calibri"/>
                <a:sym typeface="Calibri"/>
              </a:rPr>
              <a:t>Oregon Department of Education</a:t>
            </a:r>
            <a:endParaRPr kumimoji="0" sz="1200" b="0" i="0" u="none" strike="noStrike" kern="0" cap="none" spc="0" normalizeH="0" baseline="0" noProof="0">
              <a:ln>
                <a:noFill/>
              </a:ln>
              <a:solidFill>
                <a:srgbClr val="595959"/>
              </a:solidFill>
              <a:effectLst/>
              <a:uLnTx/>
              <a:uFillTx/>
              <a:latin typeface="Calibri"/>
              <a:cs typeface="Calibri"/>
              <a:sym typeface="Calibri"/>
            </a:endParaRPr>
          </a:p>
        </p:txBody>
      </p:sp>
      <p:sp>
        <p:nvSpPr>
          <p:cNvPr id="628" name="Google Shape;628;p76"/>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595959"/>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sz="1200" b="0" i="0" u="none" strike="noStrike" kern="0" cap="none" spc="0" normalizeH="0" baseline="0" noProof="0">
              <a:ln>
                <a:noFill/>
              </a:ln>
              <a:solidFill>
                <a:srgbClr val="595959"/>
              </a:solidFill>
              <a:effectLst/>
              <a:uLnTx/>
              <a:uFillTx/>
              <a:latin typeface="Calibri"/>
              <a:cs typeface="Calibri"/>
              <a:sym typeface="Calibri"/>
            </a:endParaRPr>
          </a:p>
        </p:txBody>
      </p:sp>
      <p:pic>
        <p:nvPicPr>
          <p:cNvPr id="5" name="Picture 4" descr="Image of  The &quot;I Love U Guys&quot; Foundation logo">
            <a:hlinkClick r:id="rId3"/>
            <a:extLst>
              <a:ext uri="{FF2B5EF4-FFF2-40B4-BE49-F238E27FC236}">
                <a16:creationId xmlns:a16="http://schemas.microsoft.com/office/drawing/2014/main" id="{C19A9DFB-6B6F-6283-C411-FB703D2A29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9023" y="2030066"/>
            <a:ext cx="4448175"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K-12 Standard Response Protocol Toolkit . HOLD&lt; SECURE&lt; LOCKDOWN&lt;EVACUATE&lt;SHELTER">
            <a:extLst>
              <a:ext uri="{FF2B5EF4-FFF2-40B4-BE49-F238E27FC236}">
                <a16:creationId xmlns:a16="http://schemas.microsoft.com/office/drawing/2014/main" id="{97825BCD-16EC-0C0B-CE97-9FD7F460C01D}"/>
              </a:ext>
            </a:extLst>
          </p:cNvPr>
          <p:cNvPicPr>
            <a:picLocks noChangeAspect="1"/>
          </p:cNvPicPr>
          <p:nvPr/>
        </p:nvPicPr>
        <p:blipFill>
          <a:blip r:embed="rId5"/>
          <a:stretch>
            <a:fillRect/>
          </a:stretch>
        </p:blipFill>
        <p:spPr>
          <a:xfrm>
            <a:off x="1769707" y="3426749"/>
            <a:ext cx="8660363" cy="2360481"/>
          </a:xfrm>
          <a:prstGeom prst="rect">
            <a:avLst/>
          </a:prstGeom>
        </p:spPr>
      </p:pic>
    </p:spTree>
    <p:extLst>
      <p:ext uri="{BB962C8B-B14F-4D97-AF65-F5344CB8AC3E}">
        <p14:creationId xmlns:p14="http://schemas.microsoft.com/office/powerpoint/2010/main" val="40805617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24">
          <a:extLst>
            <a:ext uri="{FF2B5EF4-FFF2-40B4-BE49-F238E27FC236}">
              <a16:creationId xmlns:a16="http://schemas.microsoft.com/office/drawing/2014/main" id="{1317601C-C594-A6FD-7401-0DC9466D964B}"/>
            </a:ext>
          </a:extLst>
        </p:cNvPr>
        <p:cNvGrpSpPr/>
        <p:nvPr/>
      </p:nvGrpSpPr>
      <p:grpSpPr>
        <a:xfrm>
          <a:off x="0" y="0"/>
          <a:ext cx="0" cy="0"/>
          <a:chOff x="0" y="0"/>
          <a:chExt cx="0" cy="0"/>
        </a:xfrm>
      </p:grpSpPr>
      <p:sp>
        <p:nvSpPr>
          <p:cNvPr id="12" name="Arrow: Right 11">
            <a:extLst>
              <a:ext uri="{FF2B5EF4-FFF2-40B4-BE49-F238E27FC236}">
                <a16:creationId xmlns:a16="http://schemas.microsoft.com/office/drawing/2014/main" id="{DFDDF72D-7B5A-5F7A-4511-B7AA21BD0C1D}"/>
              </a:ext>
            </a:extLst>
          </p:cNvPr>
          <p:cNvSpPr/>
          <p:nvPr/>
        </p:nvSpPr>
        <p:spPr>
          <a:xfrm>
            <a:off x="3048232" y="1915682"/>
            <a:ext cx="3680223" cy="1875866"/>
          </a:xfrm>
          <a:prstGeom prst="rightArrow">
            <a:avLst/>
          </a:prstGeom>
          <a:solidFill>
            <a:srgbClr val="682A7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5" name="Google Shape;625;p76">
            <a:extLst>
              <a:ext uri="{FF2B5EF4-FFF2-40B4-BE49-F238E27FC236}">
                <a16:creationId xmlns:a16="http://schemas.microsoft.com/office/drawing/2014/main" id="{73CDACF2-1BCF-B7EC-FA80-728F3F17887A}"/>
              </a:ext>
            </a:extLst>
          </p:cNvPr>
          <p:cNvSpPr txBox="1">
            <a:spLocks noGrp="1"/>
          </p:cNvSpPr>
          <p:nvPr>
            <p:ph type="title"/>
          </p:nvPr>
        </p:nvSpPr>
        <p:spPr>
          <a:xfrm>
            <a:off x="1422206" y="1796942"/>
            <a:ext cx="2341358" cy="102646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4400"/>
              <a:buFont typeface="Calibri"/>
              <a:buNone/>
            </a:pPr>
            <a:r>
              <a:rPr lang="en-US" sz="4400" b="1">
                <a:solidFill>
                  <a:schemeClr val="bg1"/>
                </a:solidFill>
              </a:rPr>
              <a:t>“Hold!”</a:t>
            </a:r>
            <a:endParaRPr lang="en-US" b="1">
              <a:solidFill>
                <a:schemeClr val="bg1"/>
              </a:solidFill>
              <a:ea typeface="Calibri"/>
              <a:cs typeface="Calibri"/>
            </a:endParaRPr>
          </a:p>
        </p:txBody>
      </p:sp>
      <p:sp>
        <p:nvSpPr>
          <p:cNvPr id="627" name="Google Shape;627;p76">
            <a:extLst>
              <a:ext uri="{FF2B5EF4-FFF2-40B4-BE49-F238E27FC236}">
                <a16:creationId xmlns:a16="http://schemas.microsoft.com/office/drawing/2014/main" id="{AD486D37-577F-170D-5935-A8BCC060AB60}"/>
              </a:ext>
            </a:extLst>
          </p:cNvPr>
          <p:cNvSpPr txBox="1">
            <a:spLocks noGrp="1"/>
          </p:cNvSpPr>
          <p:nvPr>
            <p:ph type="ftr" sz="quarter" idx="11"/>
          </p:nvPr>
        </p:nvSpPr>
        <p:spPr>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595959"/>
                </a:solidFill>
                <a:effectLst/>
                <a:uLnTx/>
                <a:uFillTx/>
                <a:latin typeface="Calibri"/>
                <a:cs typeface="Calibri"/>
                <a:sym typeface="Calibri"/>
              </a:rPr>
              <a:t>Oregon Department of Education</a:t>
            </a:r>
            <a:endParaRPr kumimoji="0" sz="1200" b="0" i="0" u="none" strike="noStrike" kern="0" cap="none" spc="0" normalizeH="0" baseline="0" noProof="0">
              <a:ln>
                <a:noFill/>
              </a:ln>
              <a:solidFill>
                <a:srgbClr val="595959"/>
              </a:solidFill>
              <a:effectLst/>
              <a:uLnTx/>
              <a:uFillTx/>
              <a:latin typeface="Calibri"/>
              <a:cs typeface="Calibri"/>
              <a:sym typeface="Calibri"/>
            </a:endParaRPr>
          </a:p>
        </p:txBody>
      </p:sp>
      <p:sp>
        <p:nvSpPr>
          <p:cNvPr id="628" name="Google Shape;628;p76">
            <a:extLst>
              <a:ext uri="{FF2B5EF4-FFF2-40B4-BE49-F238E27FC236}">
                <a16:creationId xmlns:a16="http://schemas.microsoft.com/office/drawing/2014/main" id="{730803D8-877C-2778-7B2D-6AAE1303AD8A}"/>
              </a:ext>
            </a:extLst>
          </p:cNvPr>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595959"/>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sz="1200" b="0" i="0" u="none" strike="noStrike" kern="0" cap="none" spc="0" normalizeH="0" baseline="0" noProof="0">
              <a:ln>
                <a:noFill/>
              </a:ln>
              <a:solidFill>
                <a:srgbClr val="595959"/>
              </a:solidFill>
              <a:effectLst/>
              <a:uLnTx/>
              <a:uFillTx/>
              <a:latin typeface="Calibri"/>
              <a:cs typeface="Calibri"/>
              <a:sym typeface="Calibri"/>
            </a:endParaRPr>
          </a:p>
        </p:txBody>
      </p:sp>
      <p:sp>
        <p:nvSpPr>
          <p:cNvPr id="2" name="TextBox 1">
            <a:extLst>
              <a:ext uri="{FF2B5EF4-FFF2-40B4-BE49-F238E27FC236}">
                <a16:creationId xmlns:a16="http://schemas.microsoft.com/office/drawing/2014/main" id="{8BDC4585-CA88-F89B-8FE5-2B203B32718F}"/>
              </a:ext>
            </a:extLst>
          </p:cNvPr>
          <p:cNvSpPr txBox="1"/>
          <p:nvPr/>
        </p:nvSpPr>
        <p:spPr>
          <a:xfrm>
            <a:off x="717176" y="4731855"/>
            <a:ext cx="10159934" cy="954107"/>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682A7A"/>
                </a:solidFill>
                <a:effectLst/>
                <a:uLnTx/>
                <a:uFillTx/>
                <a:latin typeface="Calibri"/>
                <a:ea typeface="Calibri"/>
                <a:cs typeface="Calibri"/>
                <a:sym typeface="Arial"/>
              </a:rPr>
              <a:t>Hold</a:t>
            </a:r>
            <a:r>
              <a:rPr kumimoji="0" lang="en-US" sz="2800" b="0" i="0" u="none" strike="noStrike" kern="0" cap="none" spc="0" normalizeH="0" baseline="0" noProof="0">
                <a:ln>
                  <a:noFill/>
                </a:ln>
                <a:solidFill>
                  <a:srgbClr val="333333"/>
                </a:solidFill>
                <a:effectLst/>
                <a:uLnTx/>
                <a:uFillTx/>
                <a:latin typeface="Calibri"/>
                <a:ea typeface="Calibri"/>
                <a:cs typeface="Calibri"/>
                <a:sym typeface="Arial"/>
              </a:rPr>
              <a:t> is followed by the </a:t>
            </a:r>
            <a:r>
              <a:rPr kumimoji="0" lang="en-US" sz="2800" b="1" i="1" u="none" strike="noStrike" kern="0" cap="none" spc="0" normalizeH="0" baseline="0" noProof="0">
                <a:ln>
                  <a:noFill/>
                </a:ln>
                <a:solidFill>
                  <a:srgbClr val="682A7A"/>
                </a:solidFill>
                <a:effectLst/>
                <a:uLnTx/>
                <a:uFillTx/>
                <a:latin typeface="Calibri"/>
                <a:ea typeface="Calibri"/>
                <a:cs typeface="Calibri"/>
                <a:sym typeface="Arial"/>
              </a:rPr>
              <a:t>Directive: "In Your Room or Area"</a:t>
            </a:r>
            <a:r>
              <a:rPr kumimoji="0" lang="en-US" sz="2800" b="0" i="0" u="none" strike="noStrike" kern="0" cap="none" spc="0" normalizeH="0" baseline="0" noProof="0">
                <a:ln>
                  <a:noFill/>
                </a:ln>
                <a:solidFill>
                  <a:srgbClr val="333333"/>
                </a:solidFill>
                <a:effectLst/>
                <a:uLnTx/>
                <a:uFillTx/>
                <a:latin typeface="Calibri"/>
                <a:ea typeface="Calibri"/>
                <a:cs typeface="Calibri"/>
                <a:sym typeface="Arial"/>
              </a:rPr>
              <a:t> and is the protocol used when hallways need to be kept clear of occupants.</a:t>
            </a:r>
            <a:endParaRPr kumimoji="0" lang="en-US" sz="2800" b="0" i="0" u="none" strike="noStrike" kern="0" cap="none" spc="0" normalizeH="0" baseline="0" noProof="0">
              <a:ln>
                <a:noFill/>
              </a:ln>
              <a:solidFill>
                <a:srgbClr val="000000"/>
              </a:solidFill>
              <a:effectLst/>
              <a:uLnTx/>
              <a:uFillTx/>
              <a:latin typeface="Calibri"/>
              <a:ea typeface="Calibri"/>
              <a:cs typeface="Calibri"/>
              <a:sym typeface="Arial"/>
            </a:endParaRPr>
          </a:p>
        </p:txBody>
      </p:sp>
      <p:grpSp>
        <p:nvGrpSpPr>
          <p:cNvPr id="3" name="Group 2">
            <a:extLst>
              <a:ext uri="{FF2B5EF4-FFF2-40B4-BE49-F238E27FC236}">
                <a16:creationId xmlns:a16="http://schemas.microsoft.com/office/drawing/2014/main" id="{7C480AB7-F8F5-D46C-20E5-FF59339BB49A}"/>
              </a:ext>
            </a:extLst>
          </p:cNvPr>
          <p:cNvGrpSpPr/>
          <p:nvPr/>
        </p:nvGrpSpPr>
        <p:grpSpPr>
          <a:xfrm>
            <a:off x="559025" y="2163685"/>
            <a:ext cx="3696196" cy="1371600"/>
            <a:chOff x="577294" y="2058249"/>
            <a:chExt cx="3696196" cy="1371600"/>
          </a:xfrm>
        </p:grpSpPr>
        <p:grpSp>
          <p:nvGrpSpPr>
            <p:cNvPr id="5" name="Group 4" descr="Icon of a door with a slash through it." title="Graphic for the Hold drill">
              <a:extLst>
                <a:ext uri="{FF2B5EF4-FFF2-40B4-BE49-F238E27FC236}">
                  <a16:creationId xmlns:a16="http://schemas.microsoft.com/office/drawing/2014/main" id="{41DBE0DC-C576-5895-B601-5AE38760CEC0}"/>
                </a:ext>
              </a:extLst>
            </p:cNvPr>
            <p:cNvGrpSpPr/>
            <p:nvPr/>
          </p:nvGrpSpPr>
          <p:grpSpPr>
            <a:xfrm>
              <a:off x="577294" y="2058249"/>
              <a:ext cx="3696196" cy="1371600"/>
              <a:chOff x="226457" y="1742420"/>
              <a:chExt cx="3734990" cy="1371600"/>
            </a:xfrm>
          </p:grpSpPr>
          <p:sp>
            <p:nvSpPr>
              <p:cNvPr id="7" name="Rectangle 6">
                <a:extLst>
                  <a:ext uri="{FF2B5EF4-FFF2-40B4-BE49-F238E27FC236}">
                    <a16:creationId xmlns:a16="http://schemas.microsoft.com/office/drawing/2014/main" id="{3945C019-09BA-A3EB-29B0-85460AA736DF}"/>
                  </a:ext>
                </a:extLst>
              </p:cNvPr>
              <p:cNvSpPr/>
              <p:nvPr/>
            </p:nvSpPr>
            <p:spPr>
              <a:xfrm>
                <a:off x="912256" y="1742420"/>
                <a:ext cx="3049191" cy="1371600"/>
              </a:xfrm>
              <a:prstGeom prst="rect">
                <a:avLst/>
              </a:prstGeom>
              <a:solidFill>
                <a:srgbClr val="C9A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8" name="Picture 7" descr="Icon of the &quot;Hold!&quot; drill. Shows a door with a line through it. ">
                <a:extLst>
                  <a:ext uri="{FF2B5EF4-FFF2-40B4-BE49-F238E27FC236}">
                    <a16:creationId xmlns:a16="http://schemas.microsoft.com/office/drawing/2014/main" id="{0CB88B45-2E09-D8C5-5F5F-0F3DFC131E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457" y="1742420"/>
                <a:ext cx="1371599" cy="1371600"/>
              </a:xfrm>
              <a:prstGeom prst="rect">
                <a:avLst/>
              </a:prstGeom>
            </p:spPr>
          </p:pic>
        </p:grpSp>
        <p:sp>
          <p:nvSpPr>
            <p:cNvPr id="6" name="TextBox 5">
              <a:extLst>
                <a:ext uri="{FF2B5EF4-FFF2-40B4-BE49-F238E27FC236}">
                  <a16:creationId xmlns:a16="http://schemas.microsoft.com/office/drawing/2014/main" id="{F4C547FD-372E-BBC1-C052-35F43E87B92C}"/>
                </a:ext>
              </a:extLst>
            </p:cNvPr>
            <p:cNvSpPr txBox="1"/>
            <p:nvPr/>
          </p:nvSpPr>
          <p:spPr>
            <a:xfrm>
              <a:off x="2010847" y="2239111"/>
              <a:ext cx="224459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cs typeface="Arial"/>
                  <a:sym typeface="Arial"/>
                </a:rPr>
                <a:t>Hold! in your room or area. Clear the halls</a:t>
              </a:r>
              <a:r>
                <a:rPr kumimoji="0" lang="en-US" sz="2000" b="0" i="0" u="none" strike="noStrike" kern="0" cap="none" spc="0" normalizeH="0" baseline="0" noProof="0">
                  <a:ln>
                    <a:noFill/>
                  </a:ln>
                  <a:solidFill>
                    <a:srgbClr val="000000"/>
                  </a:solidFill>
                  <a:effectLst/>
                  <a:uLnTx/>
                  <a:uFillTx/>
                  <a:latin typeface="Arial"/>
                  <a:cs typeface="Arial"/>
                  <a:sym typeface="Arial"/>
                </a:rPr>
                <a:t>.</a:t>
              </a:r>
            </a:p>
          </p:txBody>
        </p:sp>
      </p:grpSp>
      <p:sp>
        <p:nvSpPr>
          <p:cNvPr id="4" name="TextBox 3">
            <a:extLst>
              <a:ext uri="{FF2B5EF4-FFF2-40B4-BE49-F238E27FC236}">
                <a16:creationId xmlns:a16="http://schemas.microsoft.com/office/drawing/2014/main" id="{3CF8FB8A-D650-9756-5638-588EBC18912B}"/>
              </a:ext>
            </a:extLst>
          </p:cNvPr>
          <p:cNvSpPr txBox="1"/>
          <p:nvPr/>
        </p:nvSpPr>
        <p:spPr>
          <a:xfrm>
            <a:off x="712609" y="4016323"/>
            <a:ext cx="8984544" cy="52322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333333"/>
                </a:solidFill>
                <a:effectLst/>
                <a:uLnTx/>
                <a:uFillTx/>
                <a:latin typeface="Calibri"/>
                <a:ea typeface="Calibri"/>
                <a:cs typeface="Calibri"/>
                <a:sym typeface="Arial"/>
              </a:rPr>
              <a:t>The </a:t>
            </a:r>
            <a:r>
              <a:rPr kumimoji="0" lang="en-US" sz="2800" b="1" i="0" u="none" strike="noStrike" kern="0" cap="none" spc="0" normalizeH="0" baseline="0" noProof="0">
                <a:ln>
                  <a:noFill/>
                </a:ln>
                <a:solidFill>
                  <a:srgbClr val="682A7A"/>
                </a:solidFill>
                <a:effectLst/>
                <a:uLnTx/>
                <a:uFillTx/>
                <a:latin typeface="Calibri"/>
                <a:ea typeface="Calibri"/>
                <a:cs typeface="Calibri"/>
                <a:sym typeface="Arial"/>
              </a:rPr>
              <a:t>Hold</a:t>
            </a:r>
            <a:r>
              <a:rPr kumimoji="0" lang="en-US" sz="2800" b="0" i="0" u="none" strike="noStrike" kern="0" cap="none" spc="0" normalizeH="0" baseline="0" noProof="0">
                <a:ln>
                  <a:noFill/>
                </a:ln>
                <a:solidFill>
                  <a:srgbClr val="333333"/>
                </a:solidFill>
                <a:effectLst/>
                <a:uLnTx/>
                <a:uFillTx/>
                <a:latin typeface="Calibri"/>
                <a:ea typeface="Calibri"/>
                <a:cs typeface="Calibri"/>
                <a:sym typeface="Arial"/>
              </a:rPr>
              <a:t> protocol is </a:t>
            </a:r>
            <a:r>
              <a:rPr kumimoji="0" lang="en-US" sz="2800" b="0" i="0" u="sng" strike="noStrike" kern="0" cap="none" spc="0" normalizeH="0" baseline="0" noProof="0">
                <a:ln>
                  <a:noFill/>
                </a:ln>
                <a:solidFill>
                  <a:srgbClr val="333333"/>
                </a:solidFill>
                <a:effectLst/>
                <a:uLnTx/>
                <a:uFillTx/>
                <a:latin typeface="Calibri"/>
                <a:ea typeface="Calibri"/>
                <a:cs typeface="Calibri"/>
                <a:sym typeface="Arial"/>
              </a:rPr>
              <a:t>not required</a:t>
            </a:r>
            <a:r>
              <a:rPr kumimoji="0" lang="en-US" sz="2800" b="0" i="0" u="none" strike="noStrike" kern="0" cap="none" spc="0" normalizeH="0" baseline="0" noProof="0">
                <a:ln>
                  <a:noFill/>
                </a:ln>
                <a:solidFill>
                  <a:srgbClr val="333333"/>
                </a:solidFill>
                <a:effectLst/>
                <a:uLnTx/>
                <a:uFillTx/>
                <a:latin typeface="Calibri"/>
                <a:ea typeface="Calibri"/>
                <a:cs typeface="Calibri"/>
                <a:sym typeface="Arial"/>
              </a:rPr>
              <a:t> but is </a:t>
            </a:r>
            <a:r>
              <a:rPr kumimoji="0" lang="en-US" sz="2800" b="1" i="0" u="none" strike="noStrike" kern="0" cap="none" spc="0" normalizeH="0" baseline="0" noProof="0">
                <a:ln>
                  <a:noFill/>
                </a:ln>
                <a:solidFill>
                  <a:srgbClr val="333333"/>
                </a:solidFill>
                <a:effectLst/>
                <a:uLnTx/>
                <a:uFillTx/>
                <a:latin typeface="Calibri"/>
                <a:ea typeface="Calibri"/>
                <a:cs typeface="Calibri"/>
                <a:sym typeface="Arial"/>
              </a:rPr>
              <a:t>recommended</a:t>
            </a:r>
            <a:r>
              <a:rPr kumimoji="0" lang="en-US" sz="2800" b="0" i="0" u="none" strike="noStrike" kern="0" cap="none" spc="0" normalizeH="0" baseline="0" noProof="0">
                <a:ln>
                  <a:noFill/>
                </a:ln>
                <a:solidFill>
                  <a:srgbClr val="333333"/>
                </a:solidFill>
                <a:effectLst/>
                <a:uLnTx/>
                <a:uFillTx/>
                <a:latin typeface="Calibri"/>
                <a:ea typeface="Calibri"/>
                <a:cs typeface="Calibri"/>
                <a:sym typeface="Arial"/>
              </a:rPr>
              <a:t>.</a:t>
            </a:r>
            <a:endParaRPr kumimoji="0" lang="en-US" sz="2800" b="0" i="0" u="none" strike="noStrike" kern="0" cap="none" spc="0" normalizeH="0" baseline="0" noProof="0">
              <a:ln>
                <a:noFill/>
              </a:ln>
              <a:solidFill>
                <a:srgbClr val="000000"/>
              </a:solidFill>
              <a:effectLst/>
              <a:uLnTx/>
              <a:uFillTx/>
              <a:latin typeface="Calibri"/>
              <a:ea typeface="Calibri"/>
              <a:cs typeface="Calibri"/>
              <a:sym typeface="Arial"/>
            </a:endParaRPr>
          </a:p>
        </p:txBody>
      </p:sp>
      <p:sp>
        <p:nvSpPr>
          <p:cNvPr id="9" name="TextBox 8">
            <a:extLst>
              <a:ext uri="{FF2B5EF4-FFF2-40B4-BE49-F238E27FC236}">
                <a16:creationId xmlns:a16="http://schemas.microsoft.com/office/drawing/2014/main" id="{02C22014-D909-C157-97F8-31944A7EF0CB}"/>
              </a:ext>
            </a:extLst>
          </p:cNvPr>
          <p:cNvSpPr txBox="1"/>
          <p:nvPr/>
        </p:nvSpPr>
        <p:spPr>
          <a:xfrm>
            <a:off x="6985025" y="2563423"/>
            <a:ext cx="3894084" cy="584775"/>
          </a:xfrm>
          <a:prstGeom prst="rect">
            <a:avLst/>
          </a:prstGeom>
          <a:solidFill>
            <a:srgbClr val="C9A4E4"/>
          </a:solidFill>
          <a:scene3d>
            <a:camera prst="orthographicFront"/>
            <a:lightRig rig="threePt" dir="t"/>
          </a:scene3d>
          <a:sp3d>
            <a:bevelT/>
          </a:sp3d>
        </p:spPr>
        <p:txBody>
          <a:bodyPr wrap="square" rtlCol="0">
            <a:spAutoFit/>
          </a:bodyPr>
          <a:lstStyle/>
          <a:p>
            <a:pPr algn="ctr"/>
            <a:r>
              <a:rPr lang="en-US" sz="3200" b="1">
                <a:latin typeface="Calibri" panose="020F0502020204030204" pitchFamily="34" charset="0"/>
                <a:cs typeface="Calibri" panose="020F0502020204030204" pitchFamily="34" charset="0"/>
              </a:rPr>
              <a:t>Minimize Disruption</a:t>
            </a:r>
          </a:p>
        </p:txBody>
      </p:sp>
      <p:sp>
        <p:nvSpPr>
          <p:cNvPr id="13" name="Google Shape;625;p76">
            <a:extLst>
              <a:ext uri="{FF2B5EF4-FFF2-40B4-BE49-F238E27FC236}">
                <a16:creationId xmlns:a16="http://schemas.microsoft.com/office/drawing/2014/main" id="{C6B59120-510A-8A54-CBC2-EE04F99BD298}"/>
              </a:ext>
            </a:extLst>
          </p:cNvPr>
          <p:cNvSpPr txBox="1">
            <a:spLocks/>
          </p:cNvSpPr>
          <p:nvPr/>
        </p:nvSpPr>
        <p:spPr>
          <a:xfrm>
            <a:off x="709206" y="400439"/>
            <a:ext cx="2341358" cy="1026460"/>
          </a:xfrm>
          <a:prstGeom prst="rect">
            <a:avLst/>
          </a:prstGeom>
          <a:noFill/>
          <a:ln>
            <a:noFill/>
          </a:ln>
        </p:spPr>
        <p:txBody>
          <a:bodyPr spcFirstLastPara="1" vert="horz" wrap="square" lIns="91425" tIns="45700" rIns="91425" bIns="45700" rtlCol="0" anchor="b" anchorCtr="0">
            <a:normAutofit/>
          </a:bodyPr>
          <a:lstStyle>
            <a:lvl1pPr algn="l" defTabSz="914400" rtl="0" eaLnBrk="1" latinLnBrk="0" hangingPunct="1">
              <a:lnSpc>
                <a:spcPct val="90000"/>
              </a:lnSpc>
              <a:spcBef>
                <a:spcPct val="0"/>
              </a:spcBef>
              <a:buNone/>
              <a:defRPr sz="4400" kern="1200">
                <a:solidFill>
                  <a:schemeClr val="accent5"/>
                </a:solidFill>
                <a:latin typeface="+mj-lt"/>
                <a:ea typeface="+mj-ea"/>
                <a:cs typeface="+mj-cs"/>
              </a:defRPr>
            </a:lvl1pPr>
          </a:lstStyle>
          <a:p>
            <a:pPr>
              <a:spcBef>
                <a:spcPts val="0"/>
              </a:spcBef>
              <a:buClr>
                <a:schemeClr val="accent1"/>
              </a:buClr>
              <a:buSzPts val="4400"/>
              <a:buFont typeface="Calibri"/>
              <a:buNone/>
            </a:pPr>
            <a:r>
              <a:rPr lang="en-US" b="1">
                <a:solidFill>
                  <a:srgbClr val="682A7A"/>
                </a:solidFill>
              </a:rPr>
              <a:t>“Hold!”</a:t>
            </a:r>
            <a:endParaRPr lang="en-US" b="1">
              <a:solidFill>
                <a:srgbClr val="682A7A"/>
              </a:solidFill>
              <a:ea typeface="Calibri"/>
              <a:cs typeface="Calibri"/>
            </a:endParaRPr>
          </a:p>
        </p:txBody>
      </p:sp>
    </p:spTree>
    <p:extLst>
      <p:ext uri="{BB962C8B-B14F-4D97-AF65-F5344CB8AC3E}">
        <p14:creationId xmlns:p14="http://schemas.microsoft.com/office/powerpoint/2010/main" val="23080836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11" name="Arrow: Right 10">
            <a:extLst>
              <a:ext uri="{FF2B5EF4-FFF2-40B4-BE49-F238E27FC236}">
                <a16:creationId xmlns:a16="http://schemas.microsoft.com/office/drawing/2014/main" id="{2FAFCA8A-96D0-F414-84A0-117AF9AA841B}"/>
              </a:ext>
            </a:extLst>
          </p:cNvPr>
          <p:cNvSpPr/>
          <p:nvPr/>
        </p:nvSpPr>
        <p:spPr>
          <a:xfrm>
            <a:off x="3024905" y="1885761"/>
            <a:ext cx="3680223" cy="1875866"/>
          </a:xfrm>
          <a:prstGeom prst="rightArrow">
            <a:avLst/>
          </a:prstGeom>
          <a:solidFill>
            <a:srgbClr val="0071D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5" name="Google Shape;625;p76"/>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4400"/>
              <a:buFont typeface="Calibri"/>
              <a:buNone/>
            </a:pPr>
            <a:r>
              <a:rPr lang="en-US" sz="4400" b="1">
                <a:solidFill>
                  <a:srgbClr val="0071DA"/>
                </a:solidFill>
              </a:rPr>
              <a:t>“Secure!”</a:t>
            </a:r>
            <a:endParaRPr lang="en-US" b="1">
              <a:solidFill>
                <a:srgbClr val="0071DA"/>
              </a:solidFill>
              <a:ea typeface="Calibri"/>
              <a:cs typeface="Calibri"/>
            </a:endParaRPr>
          </a:p>
        </p:txBody>
      </p:sp>
      <p:sp>
        <p:nvSpPr>
          <p:cNvPr id="627" name="Google Shape;627;p76"/>
          <p:cNvSpPr txBox="1">
            <a:spLocks noGrp="1"/>
          </p:cNvSpPr>
          <p:nvPr>
            <p:ph type="ftr" sz="quarter" idx="11"/>
          </p:nvPr>
        </p:nvSpPr>
        <p:spPr>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595959"/>
                </a:solidFill>
                <a:effectLst/>
                <a:uLnTx/>
                <a:uFillTx/>
                <a:latin typeface="Calibri"/>
                <a:cs typeface="Calibri"/>
                <a:sym typeface="Calibri"/>
              </a:rPr>
              <a:t>Oregon Department of Education</a:t>
            </a:r>
            <a:endParaRPr kumimoji="0" sz="1200" b="0" i="0" u="none" strike="noStrike" kern="0" cap="none" spc="0" normalizeH="0" baseline="0" noProof="0">
              <a:ln>
                <a:noFill/>
              </a:ln>
              <a:solidFill>
                <a:srgbClr val="595959"/>
              </a:solidFill>
              <a:effectLst/>
              <a:uLnTx/>
              <a:uFillTx/>
              <a:latin typeface="Calibri"/>
              <a:cs typeface="Calibri"/>
              <a:sym typeface="Calibri"/>
            </a:endParaRPr>
          </a:p>
        </p:txBody>
      </p:sp>
      <p:sp>
        <p:nvSpPr>
          <p:cNvPr id="628" name="Google Shape;628;p76"/>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595959"/>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34</a:t>
            </a:fld>
            <a:endParaRPr kumimoji="0" sz="1200" b="0" i="0" u="none" strike="noStrike" kern="0" cap="none" spc="0" normalizeH="0" baseline="0" noProof="0">
              <a:ln>
                <a:noFill/>
              </a:ln>
              <a:solidFill>
                <a:srgbClr val="595959"/>
              </a:solidFill>
              <a:effectLst/>
              <a:uLnTx/>
              <a:uFillTx/>
              <a:latin typeface="Calibri"/>
              <a:cs typeface="Calibri"/>
              <a:sym typeface="Calibri"/>
            </a:endParaRPr>
          </a:p>
        </p:txBody>
      </p:sp>
      <p:sp>
        <p:nvSpPr>
          <p:cNvPr id="2" name="TextBox 1">
            <a:extLst>
              <a:ext uri="{FF2B5EF4-FFF2-40B4-BE49-F238E27FC236}">
                <a16:creationId xmlns:a16="http://schemas.microsoft.com/office/drawing/2014/main" id="{221D0C14-953D-A10C-DF49-D56CB2D929B9}"/>
              </a:ext>
            </a:extLst>
          </p:cNvPr>
          <p:cNvSpPr txBox="1"/>
          <p:nvPr/>
        </p:nvSpPr>
        <p:spPr>
          <a:xfrm>
            <a:off x="717176" y="4946652"/>
            <a:ext cx="10878310" cy="954107"/>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71DA"/>
                </a:solidFill>
                <a:effectLst/>
                <a:uLnTx/>
                <a:uFillTx/>
                <a:latin typeface="Calibri"/>
                <a:ea typeface="Calibri"/>
                <a:cs typeface="Calibri"/>
                <a:sym typeface="Arial"/>
              </a:rPr>
              <a:t>Secure</a:t>
            </a:r>
            <a:r>
              <a:rPr kumimoji="0" lang="en-US" sz="2800" b="1" i="0" u="none" strike="noStrike" kern="0" cap="none" spc="0" normalizeH="0" baseline="0" noProof="0">
                <a:ln>
                  <a:noFill/>
                </a:ln>
                <a:solidFill>
                  <a:srgbClr val="333333"/>
                </a:solidFill>
                <a:effectLst/>
                <a:uLnTx/>
                <a:uFillTx/>
                <a:latin typeface="Calibri"/>
                <a:ea typeface="Calibri"/>
                <a:cs typeface="Calibri"/>
                <a:sym typeface="Arial"/>
              </a:rPr>
              <a:t> </a:t>
            </a:r>
            <a:r>
              <a:rPr kumimoji="0" lang="en-US" sz="2800" b="0" i="0" u="none" strike="noStrike" kern="0" cap="none" spc="0" normalizeH="0" baseline="0" noProof="0">
                <a:ln>
                  <a:noFill/>
                </a:ln>
                <a:solidFill>
                  <a:srgbClr val="333333"/>
                </a:solidFill>
                <a:effectLst/>
                <a:uLnTx/>
                <a:uFillTx/>
                <a:latin typeface="Calibri"/>
                <a:ea typeface="Calibri"/>
                <a:cs typeface="Calibri"/>
                <a:sym typeface="Arial"/>
              </a:rPr>
              <a:t>is followed by the </a:t>
            </a:r>
            <a:r>
              <a:rPr kumimoji="0" lang="en-US" sz="2800" b="1" i="1" u="none" strike="noStrike" kern="0" cap="none" spc="0" normalizeH="0" baseline="0" noProof="0">
                <a:ln>
                  <a:noFill/>
                </a:ln>
                <a:solidFill>
                  <a:srgbClr val="0071DA"/>
                </a:solidFill>
                <a:effectLst/>
                <a:uLnTx/>
                <a:uFillTx/>
                <a:latin typeface="Calibri"/>
                <a:ea typeface="Calibri"/>
                <a:cs typeface="Calibri"/>
                <a:sym typeface="Arial"/>
              </a:rPr>
              <a:t>Directive: "Get Inside. Lock Outside Doors"</a:t>
            </a:r>
            <a:r>
              <a:rPr kumimoji="0" lang="en-US" sz="2800" b="0" i="0" u="none" strike="noStrike" kern="0" cap="none" spc="0" normalizeH="0" baseline="0" noProof="0">
                <a:ln>
                  <a:noFill/>
                </a:ln>
                <a:solidFill>
                  <a:srgbClr val="333333"/>
                </a:solidFill>
                <a:effectLst/>
                <a:uLnTx/>
                <a:uFillTx/>
                <a:latin typeface="Calibri"/>
                <a:ea typeface="Calibri"/>
                <a:cs typeface="Calibri"/>
                <a:sym typeface="Arial"/>
              </a:rPr>
              <a:t> and is the protocol used to safeguard people within the building.</a:t>
            </a:r>
            <a:endParaRPr kumimoji="0" lang="en-US" sz="2800" b="0" i="0" u="none" strike="noStrike" kern="0" cap="none" spc="0" normalizeH="0" baseline="0" noProof="0">
              <a:ln>
                <a:noFill/>
              </a:ln>
              <a:solidFill>
                <a:srgbClr val="000000"/>
              </a:solidFill>
              <a:effectLst/>
              <a:uLnTx/>
              <a:uFillTx/>
              <a:latin typeface="Calibri"/>
              <a:ea typeface="Calibri"/>
              <a:cs typeface="Calibri"/>
              <a:sym typeface="Arial"/>
            </a:endParaRPr>
          </a:p>
        </p:txBody>
      </p:sp>
      <p:grpSp>
        <p:nvGrpSpPr>
          <p:cNvPr id="3" name="Group 2">
            <a:extLst>
              <a:ext uri="{FF2B5EF4-FFF2-40B4-BE49-F238E27FC236}">
                <a16:creationId xmlns:a16="http://schemas.microsoft.com/office/drawing/2014/main" id="{0E401F12-F121-AA84-8F75-C2F51CD93543}"/>
              </a:ext>
            </a:extLst>
          </p:cNvPr>
          <p:cNvGrpSpPr/>
          <p:nvPr/>
        </p:nvGrpSpPr>
        <p:grpSpPr>
          <a:xfrm>
            <a:off x="693849" y="2135543"/>
            <a:ext cx="3695460" cy="1375956"/>
            <a:chOff x="556566" y="3047805"/>
            <a:chExt cx="3695460" cy="1375956"/>
          </a:xfrm>
        </p:grpSpPr>
        <p:grpSp>
          <p:nvGrpSpPr>
            <p:cNvPr id="5" name="Group 4" descr="Icon of two hands held up." title="Graphic of the Secure drill">
              <a:extLst>
                <a:ext uri="{FF2B5EF4-FFF2-40B4-BE49-F238E27FC236}">
                  <a16:creationId xmlns:a16="http://schemas.microsoft.com/office/drawing/2014/main" id="{0D6E52FF-E4C4-E759-3C08-B680856294D8}"/>
                </a:ext>
              </a:extLst>
            </p:cNvPr>
            <p:cNvGrpSpPr/>
            <p:nvPr/>
          </p:nvGrpSpPr>
          <p:grpSpPr>
            <a:xfrm>
              <a:off x="556566" y="3047805"/>
              <a:ext cx="3695460" cy="1375956"/>
              <a:chOff x="223144" y="2386189"/>
              <a:chExt cx="3738303" cy="1375956"/>
            </a:xfrm>
          </p:grpSpPr>
          <p:sp>
            <p:nvSpPr>
              <p:cNvPr id="7" name="Rectangle 6">
                <a:extLst>
                  <a:ext uri="{FF2B5EF4-FFF2-40B4-BE49-F238E27FC236}">
                    <a16:creationId xmlns:a16="http://schemas.microsoft.com/office/drawing/2014/main" id="{70381166-5B72-1A71-D9CF-706800C82F5D}"/>
                  </a:ext>
                </a:extLst>
              </p:cNvPr>
              <p:cNvSpPr/>
              <p:nvPr/>
            </p:nvSpPr>
            <p:spPr>
              <a:xfrm>
                <a:off x="908944" y="2386189"/>
                <a:ext cx="3052503" cy="13716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8" name="Picture 7" descr="Icon of the &quot;Secure!&quot; drill. Shows two hands up.">
                <a:extLst>
                  <a:ext uri="{FF2B5EF4-FFF2-40B4-BE49-F238E27FC236}">
                    <a16:creationId xmlns:a16="http://schemas.microsoft.com/office/drawing/2014/main" id="{6CBDD0DE-507A-D0CF-F380-A0C67144D3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144" y="2390545"/>
                <a:ext cx="1371600" cy="1371600"/>
              </a:xfrm>
              <a:prstGeom prst="rect">
                <a:avLst/>
              </a:prstGeom>
            </p:spPr>
          </p:pic>
        </p:grpSp>
        <p:sp>
          <p:nvSpPr>
            <p:cNvPr id="6" name="TextBox 5">
              <a:extLst>
                <a:ext uri="{FF2B5EF4-FFF2-40B4-BE49-F238E27FC236}">
                  <a16:creationId xmlns:a16="http://schemas.microsoft.com/office/drawing/2014/main" id="{9F4F7EF1-D46A-D353-44B3-45CE2DBC24D2}"/>
                </a:ext>
              </a:extLst>
            </p:cNvPr>
            <p:cNvSpPr txBox="1"/>
            <p:nvPr/>
          </p:nvSpPr>
          <p:spPr>
            <a:xfrm>
              <a:off x="1954514" y="3225773"/>
              <a:ext cx="220524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cs typeface="Arial"/>
                  <a:sym typeface="Arial"/>
                </a:rPr>
                <a:t>Secure! Get inside. Lock outside doors.</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grpSp>
      <p:sp>
        <p:nvSpPr>
          <p:cNvPr id="4" name="TextBox 3">
            <a:extLst>
              <a:ext uri="{FF2B5EF4-FFF2-40B4-BE49-F238E27FC236}">
                <a16:creationId xmlns:a16="http://schemas.microsoft.com/office/drawing/2014/main" id="{98D01DAA-2C8F-2C84-F77B-1B185E90A4B5}"/>
              </a:ext>
            </a:extLst>
          </p:cNvPr>
          <p:cNvSpPr txBox="1"/>
          <p:nvPr/>
        </p:nvSpPr>
        <p:spPr>
          <a:xfrm>
            <a:off x="720825" y="4163031"/>
            <a:ext cx="9776527" cy="52322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333333"/>
                </a:solidFill>
                <a:effectLst/>
                <a:uLnTx/>
                <a:uFillTx/>
                <a:latin typeface="Calibri"/>
                <a:ea typeface="Calibri"/>
                <a:cs typeface="Calibri"/>
                <a:sym typeface="Arial"/>
              </a:rPr>
              <a:t>The </a:t>
            </a:r>
            <a:r>
              <a:rPr kumimoji="0" lang="en-US" sz="2800" b="1" i="0" u="none" strike="noStrike" kern="0" cap="none" spc="0" normalizeH="0" baseline="0" noProof="0">
                <a:ln>
                  <a:noFill/>
                </a:ln>
                <a:solidFill>
                  <a:srgbClr val="0071DA"/>
                </a:solidFill>
                <a:effectLst/>
                <a:uLnTx/>
                <a:uFillTx/>
                <a:latin typeface="Calibri"/>
                <a:ea typeface="Calibri"/>
                <a:cs typeface="Calibri"/>
                <a:sym typeface="Arial"/>
              </a:rPr>
              <a:t>Secure</a:t>
            </a:r>
            <a:r>
              <a:rPr kumimoji="0" lang="en-US" sz="2800" b="0" i="0" u="none" strike="noStrike" kern="0" cap="none" spc="0" normalizeH="0" baseline="0" noProof="0">
                <a:ln>
                  <a:noFill/>
                </a:ln>
                <a:solidFill>
                  <a:srgbClr val="333333"/>
                </a:solidFill>
                <a:effectLst/>
                <a:uLnTx/>
                <a:uFillTx/>
                <a:latin typeface="Calibri"/>
                <a:ea typeface="Calibri"/>
                <a:cs typeface="Calibri"/>
                <a:sym typeface="Arial"/>
              </a:rPr>
              <a:t> protocol—previously called a “lockout”—is </a:t>
            </a:r>
            <a:r>
              <a:rPr kumimoji="0" lang="en-US" sz="2800" b="1" i="0" u="none" strike="noStrike" kern="0" cap="none" spc="0" normalizeH="0" baseline="0" noProof="0">
                <a:ln>
                  <a:noFill/>
                </a:ln>
                <a:solidFill>
                  <a:srgbClr val="333333"/>
                </a:solidFill>
                <a:effectLst/>
                <a:uLnTx/>
                <a:uFillTx/>
                <a:latin typeface="Calibri"/>
                <a:ea typeface="Calibri"/>
                <a:cs typeface="Calibri"/>
                <a:sym typeface="Arial"/>
              </a:rPr>
              <a:t>required</a:t>
            </a:r>
            <a:r>
              <a:rPr kumimoji="0" lang="en-US" sz="2800" b="0" i="0" u="none" strike="noStrike" kern="0" cap="none" spc="0" normalizeH="0" baseline="0" noProof="0">
                <a:ln>
                  <a:noFill/>
                </a:ln>
                <a:solidFill>
                  <a:srgbClr val="333333"/>
                </a:solidFill>
                <a:effectLst/>
                <a:uLnTx/>
                <a:uFillTx/>
                <a:latin typeface="Calibri"/>
                <a:ea typeface="Calibri"/>
                <a:cs typeface="Calibri"/>
                <a:sym typeface="Arial"/>
              </a:rPr>
              <a:t>.</a:t>
            </a:r>
            <a:endParaRPr kumimoji="0" lang="en-US" sz="2800" b="0" i="0" u="none" strike="noStrike" kern="0" cap="none" spc="0" normalizeH="0" baseline="0" noProof="0">
              <a:ln>
                <a:noFill/>
              </a:ln>
              <a:solidFill>
                <a:srgbClr val="000000"/>
              </a:solidFill>
              <a:effectLst/>
              <a:uLnTx/>
              <a:uFillTx/>
              <a:latin typeface="Calibri"/>
              <a:ea typeface="Calibri"/>
              <a:cs typeface="Calibri"/>
              <a:sym typeface="Arial"/>
            </a:endParaRPr>
          </a:p>
        </p:txBody>
      </p:sp>
      <p:sp>
        <p:nvSpPr>
          <p:cNvPr id="9" name="TextBox 8">
            <a:extLst>
              <a:ext uri="{FF2B5EF4-FFF2-40B4-BE49-F238E27FC236}">
                <a16:creationId xmlns:a16="http://schemas.microsoft.com/office/drawing/2014/main" id="{D624A343-71AD-7C58-2FFB-D5FDBC94A166}"/>
              </a:ext>
            </a:extLst>
          </p:cNvPr>
          <p:cNvSpPr txBox="1"/>
          <p:nvPr/>
        </p:nvSpPr>
        <p:spPr>
          <a:xfrm>
            <a:off x="7197012" y="2280272"/>
            <a:ext cx="3894084" cy="1077218"/>
          </a:xfrm>
          <a:prstGeom prst="rect">
            <a:avLst/>
          </a:prstGeom>
          <a:solidFill>
            <a:srgbClr val="78CCFF"/>
          </a:solidFill>
          <a:scene3d>
            <a:camera prst="orthographicFront"/>
            <a:lightRig rig="threePt" dir="t"/>
          </a:scene3d>
          <a:sp3d>
            <a:bevelT/>
          </a:sp3d>
        </p:spPr>
        <p:txBody>
          <a:bodyPr wrap="square" rtlCol="0">
            <a:spAutoFit/>
          </a:bodyPr>
          <a:lstStyle/>
          <a:p>
            <a:pPr algn="ctr"/>
            <a:r>
              <a:rPr lang="en-US" sz="3200" b="1">
                <a:latin typeface="Calibri" panose="020F0502020204030204" pitchFamily="34" charset="0"/>
                <a:cs typeface="Calibri" panose="020F0502020204030204" pitchFamily="34" charset="0"/>
              </a:rPr>
              <a:t>External Threat or Hazard</a:t>
            </a:r>
          </a:p>
        </p:txBody>
      </p:sp>
    </p:spTree>
    <p:extLst>
      <p:ext uri="{BB962C8B-B14F-4D97-AF65-F5344CB8AC3E}">
        <p14:creationId xmlns:p14="http://schemas.microsoft.com/office/powerpoint/2010/main" val="25475625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11" name="Arrow: Right 10">
            <a:extLst>
              <a:ext uri="{FF2B5EF4-FFF2-40B4-BE49-F238E27FC236}">
                <a16:creationId xmlns:a16="http://schemas.microsoft.com/office/drawing/2014/main" id="{F71A89E5-FEC3-1509-9258-55FCFDD06B71}"/>
              </a:ext>
            </a:extLst>
          </p:cNvPr>
          <p:cNvSpPr/>
          <p:nvPr/>
        </p:nvSpPr>
        <p:spPr>
          <a:xfrm>
            <a:off x="3023144" y="1897351"/>
            <a:ext cx="3680223" cy="1875866"/>
          </a:xfrm>
          <a:prstGeom prst="rightArrow">
            <a:avLst/>
          </a:prstGeom>
          <a:solidFill>
            <a:srgbClr val="E0192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5" name="Google Shape;625;p76"/>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4400"/>
              <a:buFont typeface="Calibri"/>
              <a:buNone/>
            </a:pPr>
            <a:r>
              <a:rPr lang="en-US" sz="4400" b="1">
                <a:solidFill>
                  <a:srgbClr val="E01920"/>
                </a:solidFill>
              </a:rPr>
              <a:t>“Lockdown!”</a:t>
            </a:r>
            <a:endParaRPr lang="en-US" b="1">
              <a:solidFill>
                <a:srgbClr val="E01920"/>
              </a:solidFill>
              <a:ea typeface="Calibri"/>
              <a:cs typeface="Calibri"/>
            </a:endParaRPr>
          </a:p>
        </p:txBody>
      </p:sp>
      <p:sp>
        <p:nvSpPr>
          <p:cNvPr id="627" name="Google Shape;627;p76"/>
          <p:cNvSpPr txBox="1">
            <a:spLocks noGrp="1"/>
          </p:cNvSpPr>
          <p:nvPr>
            <p:ph type="ftr" sz="quarter" idx="11"/>
          </p:nvPr>
        </p:nvSpPr>
        <p:spPr>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595959"/>
                </a:solidFill>
                <a:effectLst/>
                <a:uLnTx/>
                <a:uFillTx/>
                <a:latin typeface="Calibri"/>
                <a:cs typeface="Calibri"/>
                <a:sym typeface="Calibri"/>
              </a:rPr>
              <a:t>Oregon Department of Education</a:t>
            </a:r>
            <a:endParaRPr kumimoji="0" sz="1200" b="0" i="0" u="none" strike="noStrike" kern="0" cap="none" spc="0" normalizeH="0" baseline="0" noProof="0">
              <a:ln>
                <a:noFill/>
              </a:ln>
              <a:solidFill>
                <a:srgbClr val="595959"/>
              </a:solidFill>
              <a:effectLst/>
              <a:uLnTx/>
              <a:uFillTx/>
              <a:latin typeface="Calibri"/>
              <a:cs typeface="Calibri"/>
              <a:sym typeface="Calibri"/>
            </a:endParaRPr>
          </a:p>
        </p:txBody>
      </p:sp>
      <p:sp>
        <p:nvSpPr>
          <p:cNvPr id="628" name="Google Shape;628;p76"/>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595959"/>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35</a:t>
            </a:fld>
            <a:endParaRPr kumimoji="0" sz="1200" b="0" i="0" u="none" strike="noStrike" kern="0" cap="none" spc="0" normalizeH="0" baseline="0" noProof="0">
              <a:ln>
                <a:noFill/>
              </a:ln>
              <a:solidFill>
                <a:srgbClr val="595959"/>
              </a:solidFill>
              <a:effectLst/>
              <a:uLnTx/>
              <a:uFillTx/>
              <a:latin typeface="Calibri"/>
              <a:cs typeface="Calibri"/>
              <a:sym typeface="Calibri"/>
            </a:endParaRPr>
          </a:p>
        </p:txBody>
      </p:sp>
      <p:sp>
        <p:nvSpPr>
          <p:cNvPr id="6" name="TextBox 5">
            <a:extLst>
              <a:ext uri="{FF2B5EF4-FFF2-40B4-BE49-F238E27FC236}">
                <a16:creationId xmlns:a16="http://schemas.microsoft.com/office/drawing/2014/main" id="{769780FA-AB40-125B-1FD8-638186CA1E38}"/>
              </a:ext>
            </a:extLst>
          </p:cNvPr>
          <p:cNvSpPr txBox="1"/>
          <p:nvPr/>
        </p:nvSpPr>
        <p:spPr>
          <a:xfrm>
            <a:off x="717176" y="4864039"/>
            <a:ext cx="10987500" cy="954107"/>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E01920"/>
                </a:solidFill>
                <a:effectLst/>
                <a:uLnTx/>
                <a:uFillTx/>
                <a:latin typeface="Calibri"/>
                <a:ea typeface="Calibri"/>
                <a:cs typeface="Calibri"/>
                <a:sym typeface="Arial"/>
              </a:rPr>
              <a:t>Lockdown</a:t>
            </a:r>
            <a:r>
              <a:rPr kumimoji="0" lang="en-US" sz="2800" b="1" i="0" u="none" strike="noStrike" kern="0" cap="none" spc="0" normalizeH="0" baseline="0" noProof="0">
                <a:ln>
                  <a:noFill/>
                </a:ln>
                <a:solidFill>
                  <a:srgbClr val="333333"/>
                </a:solidFill>
                <a:effectLst/>
                <a:uLnTx/>
                <a:uFillTx/>
                <a:latin typeface="Calibri"/>
                <a:ea typeface="Calibri"/>
                <a:cs typeface="Calibri"/>
                <a:sym typeface="Arial"/>
              </a:rPr>
              <a:t> </a:t>
            </a:r>
            <a:r>
              <a:rPr kumimoji="0" lang="en-US" sz="2800" b="0" i="0" u="none" strike="noStrike" kern="0" cap="none" spc="0" normalizeH="0" baseline="0" noProof="0">
                <a:ln>
                  <a:noFill/>
                </a:ln>
                <a:solidFill>
                  <a:srgbClr val="333333"/>
                </a:solidFill>
                <a:effectLst/>
                <a:uLnTx/>
                <a:uFillTx/>
                <a:latin typeface="Calibri"/>
                <a:ea typeface="Calibri"/>
                <a:cs typeface="Calibri"/>
                <a:sym typeface="Arial"/>
              </a:rPr>
              <a:t>is followed by </a:t>
            </a:r>
            <a:r>
              <a:rPr kumimoji="0" lang="en-US" sz="2800" b="1" i="1" u="none" strike="noStrike" kern="0" cap="none" spc="0" normalizeH="0" baseline="0" noProof="0">
                <a:ln>
                  <a:noFill/>
                </a:ln>
                <a:solidFill>
                  <a:srgbClr val="E01920"/>
                </a:solidFill>
                <a:effectLst/>
                <a:uLnTx/>
                <a:uFillTx/>
                <a:latin typeface="Calibri"/>
                <a:ea typeface="Calibri"/>
                <a:cs typeface="Calibri"/>
                <a:sym typeface="Arial"/>
              </a:rPr>
              <a:t>"Locks, Lights, Out of Sight"</a:t>
            </a:r>
            <a:r>
              <a:rPr kumimoji="0" lang="en-US" sz="2800" b="0" i="0" u="none" strike="noStrike" kern="0" cap="none" spc="0" normalizeH="0" baseline="0" noProof="0">
                <a:ln>
                  <a:noFill/>
                </a:ln>
                <a:solidFill>
                  <a:srgbClr val="333333"/>
                </a:solidFill>
                <a:effectLst/>
                <a:uLnTx/>
                <a:uFillTx/>
                <a:latin typeface="Calibri"/>
                <a:ea typeface="Calibri"/>
                <a:cs typeface="Calibri"/>
                <a:sym typeface="Arial"/>
              </a:rPr>
              <a:t> and is the protocol used to secure individual rooms and keep occupants quiet and in place.</a:t>
            </a:r>
            <a:endParaRPr kumimoji="0" lang="en-US" sz="2800" b="0" i="0" u="none" strike="noStrike" kern="0" cap="none" spc="0" normalizeH="0" baseline="0" noProof="0">
              <a:ln>
                <a:noFill/>
              </a:ln>
              <a:solidFill>
                <a:srgbClr val="000000"/>
              </a:solidFill>
              <a:effectLst/>
              <a:uLnTx/>
              <a:uFillTx/>
              <a:latin typeface="Calibri"/>
              <a:ea typeface="Calibri"/>
              <a:cs typeface="Calibri"/>
              <a:sym typeface="Arial"/>
            </a:endParaRPr>
          </a:p>
        </p:txBody>
      </p:sp>
      <p:grpSp>
        <p:nvGrpSpPr>
          <p:cNvPr id="8" name="Group 7">
            <a:extLst>
              <a:ext uri="{FF2B5EF4-FFF2-40B4-BE49-F238E27FC236}">
                <a16:creationId xmlns:a16="http://schemas.microsoft.com/office/drawing/2014/main" id="{1A15E7BA-DAC6-F7B7-D760-A340A9AA9700}"/>
              </a:ext>
            </a:extLst>
          </p:cNvPr>
          <p:cNvGrpSpPr/>
          <p:nvPr/>
        </p:nvGrpSpPr>
        <p:grpSpPr>
          <a:xfrm>
            <a:off x="693849" y="2149800"/>
            <a:ext cx="3695459" cy="1371600"/>
            <a:chOff x="1043535" y="2596500"/>
            <a:chExt cx="3695459" cy="1371600"/>
          </a:xfrm>
        </p:grpSpPr>
        <p:grpSp>
          <p:nvGrpSpPr>
            <p:cNvPr id="2" name="Group 1" descr="Icon of a lock." title="Graphic of the Lockdown drill">
              <a:extLst>
                <a:ext uri="{FF2B5EF4-FFF2-40B4-BE49-F238E27FC236}">
                  <a16:creationId xmlns:a16="http://schemas.microsoft.com/office/drawing/2014/main" id="{E1AC52F3-D98F-9C49-F78B-32FCB7D5E695}"/>
                </a:ext>
              </a:extLst>
            </p:cNvPr>
            <p:cNvGrpSpPr/>
            <p:nvPr/>
          </p:nvGrpSpPr>
          <p:grpSpPr>
            <a:xfrm>
              <a:off x="1043535" y="2596500"/>
              <a:ext cx="3695459" cy="1371600"/>
              <a:chOff x="223143" y="3025800"/>
              <a:chExt cx="3738302" cy="1371600"/>
            </a:xfrm>
          </p:grpSpPr>
          <p:sp>
            <p:nvSpPr>
              <p:cNvPr id="3" name="Rectangle 2">
                <a:extLst>
                  <a:ext uri="{FF2B5EF4-FFF2-40B4-BE49-F238E27FC236}">
                    <a16:creationId xmlns:a16="http://schemas.microsoft.com/office/drawing/2014/main" id="{3F540ABF-E1D5-EDEA-2918-306774B7661A}"/>
                  </a:ext>
                </a:extLst>
              </p:cNvPr>
              <p:cNvSpPr/>
              <p:nvPr/>
            </p:nvSpPr>
            <p:spPr>
              <a:xfrm>
                <a:off x="908943" y="3025800"/>
                <a:ext cx="3052502" cy="1371600"/>
              </a:xfrm>
              <a:prstGeom prst="rect">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 name="Picture 4" descr="Icon of the &quot;Lockdown!&quot; drill. Shows a lock.">
                <a:extLst>
                  <a:ext uri="{FF2B5EF4-FFF2-40B4-BE49-F238E27FC236}">
                    <a16:creationId xmlns:a16="http://schemas.microsoft.com/office/drawing/2014/main" id="{7130868F-737F-1006-40C5-EAD3A19EEC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143" y="3025800"/>
                <a:ext cx="1371601" cy="1371600"/>
              </a:xfrm>
              <a:prstGeom prst="rect">
                <a:avLst/>
              </a:prstGeom>
            </p:spPr>
          </p:pic>
        </p:grpSp>
        <p:sp>
          <p:nvSpPr>
            <p:cNvPr id="7" name="TextBox 6">
              <a:extLst>
                <a:ext uri="{FF2B5EF4-FFF2-40B4-BE49-F238E27FC236}">
                  <a16:creationId xmlns:a16="http://schemas.microsoft.com/office/drawing/2014/main" id="{3BD8BC1F-544B-A92C-E921-CA1174BCD1F0}"/>
                </a:ext>
              </a:extLst>
            </p:cNvPr>
            <p:cNvSpPr txBox="1"/>
            <p:nvPr/>
          </p:nvSpPr>
          <p:spPr>
            <a:xfrm>
              <a:off x="2458369" y="2774468"/>
              <a:ext cx="224606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cs typeface="Arial"/>
                  <a:sym typeface="Arial"/>
                </a:rPr>
                <a:t>Lockdown! Locks, lights, out of sight</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grpSp>
      <p:sp>
        <p:nvSpPr>
          <p:cNvPr id="4" name="TextBox 3">
            <a:extLst>
              <a:ext uri="{FF2B5EF4-FFF2-40B4-BE49-F238E27FC236}">
                <a16:creationId xmlns:a16="http://schemas.microsoft.com/office/drawing/2014/main" id="{788EAE92-B937-A813-83F6-0A972580B1A8}"/>
              </a:ext>
            </a:extLst>
          </p:cNvPr>
          <p:cNvSpPr txBox="1"/>
          <p:nvPr/>
        </p:nvSpPr>
        <p:spPr>
          <a:xfrm>
            <a:off x="720824" y="4139705"/>
            <a:ext cx="5494342" cy="52322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333333"/>
                </a:solidFill>
                <a:effectLst/>
                <a:uLnTx/>
                <a:uFillTx/>
                <a:latin typeface="Calibri"/>
                <a:ea typeface="Calibri"/>
                <a:cs typeface="Calibri"/>
                <a:sym typeface="Arial"/>
              </a:rPr>
              <a:t>The </a:t>
            </a:r>
            <a:r>
              <a:rPr kumimoji="0" lang="en-US" sz="2800" b="1" i="0" u="none" strike="noStrike" kern="0" cap="none" spc="0" normalizeH="0" baseline="0" noProof="0">
                <a:ln>
                  <a:noFill/>
                </a:ln>
                <a:solidFill>
                  <a:srgbClr val="E01920"/>
                </a:solidFill>
                <a:effectLst/>
                <a:uLnTx/>
                <a:uFillTx/>
                <a:latin typeface="Calibri"/>
                <a:ea typeface="Calibri"/>
                <a:cs typeface="Calibri"/>
                <a:sym typeface="Arial"/>
              </a:rPr>
              <a:t>Lockdown</a:t>
            </a:r>
            <a:r>
              <a:rPr kumimoji="0" lang="en-US" sz="2800" b="0" i="0" u="none" strike="noStrike" kern="0" cap="none" spc="0" normalizeH="0" baseline="0" noProof="0">
                <a:ln>
                  <a:noFill/>
                </a:ln>
                <a:solidFill>
                  <a:srgbClr val="333333"/>
                </a:solidFill>
                <a:effectLst/>
                <a:uLnTx/>
                <a:uFillTx/>
                <a:latin typeface="Calibri"/>
                <a:ea typeface="Calibri"/>
                <a:cs typeface="Calibri"/>
                <a:sym typeface="Arial"/>
              </a:rPr>
              <a:t> protocol is </a:t>
            </a:r>
            <a:r>
              <a:rPr kumimoji="0" lang="en-US" sz="2800" b="1" i="0" u="none" strike="noStrike" kern="0" cap="none" spc="0" normalizeH="0" baseline="0" noProof="0">
                <a:ln>
                  <a:noFill/>
                </a:ln>
                <a:solidFill>
                  <a:srgbClr val="333333"/>
                </a:solidFill>
                <a:effectLst/>
                <a:uLnTx/>
                <a:uFillTx/>
                <a:latin typeface="Calibri"/>
                <a:ea typeface="Calibri"/>
                <a:cs typeface="Calibri"/>
                <a:sym typeface="Arial"/>
              </a:rPr>
              <a:t>required</a:t>
            </a:r>
            <a:r>
              <a:rPr kumimoji="0" lang="en-US" sz="2800" b="0" i="0" u="none" strike="noStrike" kern="0" cap="none" spc="0" normalizeH="0" baseline="0" noProof="0">
                <a:ln>
                  <a:noFill/>
                </a:ln>
                <a:solidFill>
                  <a:srgbClr val="333333"/>
                </a:solidFill>
                <a:effectLst/>
                <a:uLnTx/>
                <a:uFillTx/>
                <a:latin typeface="Calibri"/>
                <a:ea typeface="Calibri"/>
                <a:cs typeface="Calibri"/>
                <a:sym typeface="Arial"/>
              </a:rPr>
              <a:t>.</a:t>
            </a:r>
            <a:endParaRPr kumimoji="0" lang="en-US" sz="2800" b="0" i="0" u="none" strike="noStrike" kern="0" cap="none" spc="0" normalizeH="0" baseline="0" noProof="0">
              <a:ln>
                <a:noFill/>
              </a:ln>
              <a:solidFill>
                <a:srgbClr val="000000"/>
              </a:solidFill>
              <a:effectLst/>
              <a:uLnTx/>
              <a:uFillTx/>
              <a:latin typeface="Calibri"/>
              <a:ea typeface="Calibri"/>
              <a:cs typeface="Calibri"/>
              <a:sym typeface="Arial"/>
            </a:endParaRPr>
          </a:p>
        </p:txBody>
      </p:sp>
      <p:sp>
        <p:nvSpPr>
          <p:cNvPr id="9" name="TextBox 8">
            <a:extLst>
              <a:ext uri="{FF2B5EF4-FFF2-40B4-BE49-F238E27FC236}">
                <a16:creationId xmlns:a16="http://schemas.microsoft.com/office/drawing/2014/main" id="{1537104E-4C97-682E-87DD-6B8DD2EDDDA0}"/>
              </a:ext>
            </a:extLst>
          </p:cNvPr>
          <p:cNvSpPr txBox="1"/>
          <p:nvPr/>
        </p:nvSpPr>
        <p:spPr>
          <a:xfrm>
            <a:off x="7147258" y="2539518"/>
            <a:ext cx="3894084" cy="584775"/>
          </a:xfrm>
          <a:prstGeom prst="rect">
            <a:avLst/>
          </a:prstGeom>
          <a:solidFill>
            <a:srgbClr val="FFB7B7"/>
          </a:solidFill>
          <a:scene3d>
            <a:camera prst="orthographicFront"/>
            <a:lightRig rig="threePt" dir="t"/>
          </a:scene3d>
          <a:sp3d>
            <a:bevelT/>
          </a:sp3d>
        </p:spPr>
        <p:txBody>
          <a:bodyPr wrap="square" rtlCol="0">
            <a:spAutoFit/>
          </a:bodyPr>
          <a:lstStyle/>
          <a:p>
            <a:pPr algn="ctr"/>
            <a:r>
              <a:rPr lang="en-US" sz="3200" b="1">
                <a:latin typeface="Calibri" panose="020F0502020204030204" pitchFamily="34" charset="0"/>
                <a:cs typeface="Calibri" panose="020F0502020204030204" pitchFamily="34" charset="0"/>
              </a:rPr>
              <a:t>Threat is Inside</a:t>
            </a:r>
          </a:p>
        </p:txBody>
      </p:sp>
    </p:spTree>
    <p:extLst>
      <p:ext uri="{BB962C8B-B14F-4D97-AF65-F5344CB8AC3E}">
        <p14:creationId xmlns:p14="http://schemas.microsoft.com/office/powerpoint/2010/main" val="25456493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11" name="Arrow: Right 10">
            <a:extLst>
              <a:ext uri="{FF2B5EF4-FFF2-40B4-BE49-F238E27FC236}">
                <a16:creationId xmlns:a16="http://schemas.microsoft.com/office/drawing/2014/main" id="{AE76B883-0304-7EF9-241D-53C3AB28FBE1}"/>
              </a:ext>
            </a:extLst>
          </p:cNvPr>
          <p:cNvSpPr/>
          <p:nvPr/>
        </p:nvSpPr>
        <p:spPr>
          <a:xfrm>
            <a:off x="3023144" y="1897351"/>
            <a:ext cx="3680223" cy="1875866"/>
          </a:xfrm>
          <a:prstGeom prst="rightArrow">
            <a:avLst/>
          </a:prstGeom>
          <a:solidFill>
            <a:srgbClr val="007F1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5" name="Google Shape;625;p76"/>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4400"/>
              <a:buFont typeface="Calibri"/>
              <a:buNone/>
            </a:pPr>
            <a:r>
              <a:rPr lang="en-US" sz="4400" b="1">
                <a:solidFill>
                  <a:srgbClr val="007F13"/>
                </a:solidFill>
              </a:rPr>
              <a:t>“Evacuate!”</a:t>
            </a:r>
            <a:endParaRPr lang="en-US" b="1">
              <a:solidFill>
                <a:srgbClr val="007F13"/>
              </a:solidFill>
              <a:ea typeface="Calibri"/>
              <a:cs typeface="Calibri"/>
            </a:endParaRPr>
          </a:p>
        </p:txBody>
      </p:sp>
      <p:sp>
        <p:nvSpPr>
          <p:cNvPr id="627" name="Google Shape;627;p76"/>
          <p:cNvSpPr txBox="1">
            <a:spLocks noGrp="1"/>
          </p:cNvSpPr>
          <p:nvPr>
            <p:ph type="ftr" sz="quarter" idx="11"/>
          </p:nvPr>
        </p:nvSpPr>
        <p:spPr>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595959"/>
                </a:solidFill>
                <a:effectLst/>
                <a:uLnTx/>
                <a:uFillTx/>
                <a:latin typeface="Calibri"/>
                <a:cs typeface="Calibri"/>
                <a:sym typeface="Calibri"/>
              </a:rPr>
              <a:t>Oregon Department of Education</a:t>
            </a:r>
            <a:endParaRPr kumimoji="0" sz="1200" b="0" i="0" u="none" strike="noStrike" kern="0" cap="none" spc="0" normalizeH="0" baseline="0" noProof="0">
              <a:ln>
                <a:noFill/>
              </a:ln>
              <a:solidFill>
                <a:srgbClr val="595959"/>
              </a:solidFill>
              <a:effectLst/>
              <a:uLnTx/>
              <a:uFillTx/>
              <a:latin typeface="Calibri"/>
              <a:cs typeface="Calibri"/>
              <a:sym typeface="Calibri"/>
            </a:endParaRPr>
          </a:p>
        </p:txBody>
      </p:sp>
      <p:sp>
        <p:nvSpPr>
          <p:cNvPr id="628" name="Google Shape;628;p76"/>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595959"/>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36</a:t>
            </a:fld>
            <a:endParaRPr kumimoji="0" sz="1200" b="0" i="0" u="none" strike="noStrike" kern="0" cap="none" spc="0" normalizeH="0" baseline="0" noProof="0">
              <a:ln>
                <a:noFill/>
              </a:ln>
              <a:solidFill>
                <a:srgbClr val="595959"/>
              </a:solidFill>
              <a:effectLst/>
              <a:uLnTx/>
              <a:uFillTx/>
              <a:latin typeface="Calibri"/>
              <a:cs typeface="Calibri"/>
              <a:sym typeface="Calibri"/>
            </a:endParaRPr>
          </a:p>
        </p:txBody>
      </p:sp>
      <p:sp>
        <p:nvSpPr>
          <p:cNvPr id="2" name="TextBox 1">
            <a:extLst>
              <a:ext uri="{FF2B5EF4-FFF2-40B4-BE49-F238E27FC236}">
                <a16:creationId xmlns:a16="http://schemas.microsoft.com/office/drawing/2014/main" id="{B83C7490-B969-423C-9896-510F99E96282}"/>
              </a:ext>
            </a:extLst>
          </p:cNvPr>
          <p:cNvSpPr txBox="1"/>
          <p:nvPr/>
        </p:nvSpPr>
        <p:spPr>
          <a:xfrm>
            <a:off x="717176" y="4980671"/>
            <a:ext cx="11228380" cy="954107"/>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7F13"/>
                </a:solidFill>
                <a:effectLst/>
                <a:uLnTx/>
                <a:uFillTx/>
                <a:latin typeface="Calibri"/>
                <a:ea typeface="Calibri"/>
                <a:cs typeface="Calibri"/>
                <a:sym typeface="Arial"/>
              </a:rPr>
              <a:t>Evacuate</a:t>
            </a:r>
            <a:r>
              <a:rPr kumimoji="0" lang="en-US" sz="2800" b="0" i="0" u="none" strike="noStrike" kern="0" cap="none" spc="0" normalizeH="0" baseline="0" noProof="0">
                <a:ln>
                  <a:noFill/>
                </a:ln>
                <a:solidFill>
                  <a:srgbClr val="333333"/>
                </a:solidFill>
                <a:effectLst/>
                <a:uLnTx/>
                <a:uFillTx/>
                <a:latin typeface="Calibri"/>
                <a:ea typeface="Calibri"/>
                <a:cs typeface="Calibri"/>
                <a:sym typeface="Arial"/>
              </a:rPr>
              <a:t> and </a:t>
            </a:r>
            <a:r>
              <a:rPr kumimoji="0" lang="en-US" sz="2800" b="0" i="1" u="none" strike="noStrike" kern="0" cap="none" spc="0" normalizeH="0" baseline="0" noProof="0">
                <a:ln>
                  <a:noFill/>
                </a:ln>
                <a:solidFill>
                  <a:srgbClr val="333333"/>
                </a:solidFill>
                <a:effectLst/>
                <a:uLnTx/>
                <a:uFillTx/>
                <a:latin typeface="Calibri"/>
                <a:ea typeface="Calibri"/>
                <a:cs typeface="Calibri"/>
                <a:sym typeface="Arial"/>
              </a:rPr>
              <a:t>may be followed by a location</a:t>
            </a:r>
            <a:r>
              <a:rPr kumimoji="0" lang="en-US" sz="2800" b="0" i="0" u="none" strike="noStrike" kern="0" cap="none" spc="0" normalizeH="0" baseline="0" noProof="0">
                <a:ln>
                  <a:noFill/>
                </a:ln>
                <a:solidFill>
                  <a:srgbClr val="333333"/>
                </a:solidFill>
                <a:effectLst/>
                <a:uLnTx/>
                <a:uFillTx/>
                <a:latin typeface="Calibri"/>
                <a:ea typeface="Calibri"/>
                <a:cs typeface="Calibri"/>
                <a:sym typeface="Arial"/>
              </a:rPr>
              <a:t> and is used to move people from one location to a different location in or out of the building.</a:t>
            </a:r>
            <a:endParaRPr kumimoji="0" lang="en-US" sz="2800" b="0" i="0" u="none" strike="noStrike" kern="0" cap="none" spc="0" normalizeH="0" baseline="0" noProof="0">
              <a:ln>
                <a:noFill/>
              </a:ln>
              <a:solidFill>
                <a:srgbClr val="000000"/>
              </a:solidFill>
              <a:effectLst/>
              <a:uLnTx/>
              <a:uFillTx/>
              <a:latin typeface="Calibri"/>
              <a:ea typeface="Calibri"/>
              <a:cs typeface="Calibri"/>
              <a:sym typeface="Arial"/>
            </a:endParaRPr>
          </a:p>
        </p:txBody>
      </p:sp>
      <p:grpSp>
        <p:nvGrpSpPr>
          <p:cNvPr id="3" name="Group 2">
            <a:extLst>
              <a:ext uri="{FF2B5EF4-FFF2-40B4-BE49-F238E27FC236}">
                <a16:creationId xmlns:a16="http://schemas.microsoft.com/office/drawing/2014/main" id="{C9AD9E47-BD27-AFCA-75C6-E0DC12820F37}"/>
              </a:ext>
            </a:extLst>
          </p:cNvPr>
          <p:cNvGrpSpPr/>
          <p:nvPr/>
        </p:nvGrpSpPr>
        <p:grpSpPr>
          <a:xfrm>
            <a:off x="717176" y="2147469"/>
            <a:ext cx="3801765" cy="1371600"/>
            <a:chOff x="4161945" y="3569946"/>
            <a:chExt cx="3801765" cy="1371600"/>
          </a:xfrm>
        </p:grpSpPr>
        <p:grpSp>
          <p:nvGrpSpPr>
            <p:cNvPr id="5" name="Group 4" descr="Icon of three people together holding hands." title="Graphic of the Evacuate drill">
              <a:extLst>
                <a:ext uri="{FF2B5EF4-FFF2-40B4-BE49-F238E27FC236}">
                  <a16:creationId xmlns:a16="http://schemas.microsoft.com/office/drawing/2014/main" id="{3C5A6F14-C9DA-2C4C-DAE4-4327FBF08CCA}"/>
                </a:ext>
              </a:extLst>
            </p:cNvPr>
            <p:cNvGrpSpPr/>
            <p:nvPr/>
          </p:nvGrpSpPr>
          <p:grpSpPr>
            <a:xfrm>
              <a:off x="4161945" y="3569946"/>
              <a:ext cx="3703320" cy="1371600"/>
              <a:chOff x="219476" y="3672703"/>
              <a:chExt cx="3703320" cy="1371600"/>
            </a:xfrm>
          </p:grpSpPr>
          <p:sp>
            <p:nvSpPr>
              <p:cNvPr id="7" name="Rectangle 6">
                <a:extLst>
                  <a:ext uri="{FF2B5EF4-FFF2-40B4-BE49-F238E27FC236}">
                    <a16:creationId xmlns:a16="http://schemas.microsoft.com/office/drawing/2014/main" id="{0E1C2629-CDE3-BD3A-7259-CF1CB7F8B664}"/>
                  </a:ext>
                </a:extLst>
              </p:cNvPr>
              <p:cNvSpPr/>
              <p:nvPr/>
            </p:nvSpPr>
            <p:spPr>
              <a:xfrm>
                <a:off x="905276" y="3672703"/>
                <a:ext cx="3017520" cy="1371600"/>
              </a:xfrm>
              <a:prstGeom prst="rect">
                <a:avLst/>
              </a:prstGeom>
              <a:solidFill>
                <a:srgbClr val="C9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8" name="Picture 7" descr="Icon of the &quot;Evacuate!&quot; drill. Shows people holding hands. ">
                <a:extLst>
                  <a:ext uri="{FF2B5EF4-FFF2-40B4-BE49-F238E27FC236}">
                    <a16:creationId xmlns:a16="http://schemas.microsoft.com/office/drawing/2014/main" id="{BDB8160A-6ACF-B596-3F7B-FF7B2C49EE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476" y="3672703"/>
                <a:ext cx="1371600" cy="1371600"/>
              </a:xfrm>
              <a:prstGeom prst="rect">
                <a:avLst/>
              </a:prstGeom>
            </p:spPr>
          </p:pic>
        </p:grpSp>
        <p:sp>
          <p:nvSpPr>
            <p:cNvPr id="6" name="TextBox 5">
              <a:extLst>
                <a:ext uri="{FF2B5EF4-FFF2-40B4-BE49-F238E27FC236}">
                  <a16:creationId xmlns:a16="http://schemas.microsoft.com/office/drawing/2014/main" id="{BB358DE8-4CEE-3C48-D6F9-D17EABAB8041}"/>
                </a:ext>
              </a:extLst>
            </p:cNvPr>
            <p:cNvSpPr txBox="1"/>
            <p:nvPr/>
          </p:nvSpPr>
          <p:spPr>
            <a:xfrm>
              <a:off x="5546043" y="3721014"/>
              <a:ext cx="241766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cs typeface="Arial"/>
                  <a:sym typeface="Arial"/>
                </a:rPr>
                <a:t>Evacuate! (A location may be specified)</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grpSp>
      <p:sp>
        <p:nvSpPr>
          <p:cNvPr id="4" name="TextBox 3">
            <a:extLst>
              <a:ext uri="{FF2B5EF4-FFF2-40B4-BE49-F238E27FC236}">
                <a16:creationId xmlns:a16="http://schemas.microsoft.com/office/drawing/2014/main" id="{4525A825-D8E4-6E61-1A76-353A08B1995B}"/>
              </a:ext>
            </a:extLst>
          </p:cNvPr>
          <p:cNvSpPr txBox="1"/>
          <p:nvPr/>
        </p:nvSpPr>
        <p:spPr>
          <a:xfrm>
            <a:off x="720824" y="4217460"/>
            <a:ext cx="9800208" cy="52322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333333"/>
                </a:solidFill>
                <a:effectLst/>
                <a:uLnTx/>
                <a:uFillTx/>
                <a:latin typeface="Calibri"/>
                <a:ea typeface="Calibri"/>
                <a:cs typeface="Calibri"/>
                <a:sym typeface="Arial"/>
              </a:rPr>
              <a:t>The </a:t>
            </a:r>
            <a:r>
              <a:rPr kumimoji="0" lang="en-US" sz="2800" b="1" i="0" u="none" strike="noStrike" kern="0" cap="none" spc="0" normalizeH="0" baseline="0" noProof="0">
                <a:ln>
                  <a:noFill/>
                </a:ln>
                <a:solidFill>
                  <a:srgbClr val="007F13"/>
                </a:solidFill>
                <a:effectLst/>
                <a:uLnTx/>
                <a:uFillTx/>
                <a:latin typeface="Calibri"/>
                <a:ea typeface="Calibri"/>
                <a:cs typeface="Calibri"/>
                <a:sym typeface="Arial"/>
              </a:rPr>
              <a:t>Evacuate</a:t>
            </a:r>
            <a:r>
              <a:rPr kumimoji="0" lang="en-US" sz="2800" b="0" i="0" u="none" strike="noStrike" kern="0" cap="none" spc="0" normalizeH="0" baseline="0" noProof="0">
                <a:ln>
                  <a:noFill/>
                </a:ln>
                <a:solidFill>
                  <a:srgbClr val="333333"/>
                </a:solidFill>
                <a:effectLst/>
                <a:uLnTx/>
                <a:uFillTx/>
                <a:latin typeface="Calibri"/>
                <a:ea typeface="Calibri"/>
                <a:cs typeface="Calibri"/>
                <a:sym typeface="Arial"/>
              </a:rPr>
              <a:t> protocol, sometimes called a fire drill, is </a:t>
            </a:r>
            <a:r>
              <a:rPr kumimoji="0" lang="en-US" sz="2800" b="1" i="0" u="none" strike="noStrike" kern="0" cap="none" spc="0" normalizeH="0" baseline="0" noProof="0">
                <a:ln>
                  <a:noFill/>
                </a:ln>
                <a:solidFill>
                  <a:srgbClr val="333333"/>
                </a:solidFill>
                <a:effectLst/>
                <a:uLnTx/>
                <a:uFillTx/>
                <a:latin typeface="Calibri"/>
                <a:ea typeface="Calibri"/>
                <a:cs typeface="Calibri"/>
                <a:sym typeface="Arial"/>
              </a:rPr>
              <a:t>required</a:t>
            </a:r>
            <a:r>
              <a:rPr kumimoji="0" lang="en-US" sz="2800" b="0" i="0" u="none" strike="noStrike" kern="0" cap="none" spc="0" normalizeH="0" baseline="0" noProof="0">
                <a:ln>
                  <a:noFill/>
                </a:ln>
                <a:solidFill>
                  <a:srgbClr val="333333"/>
                </a:solidFill>
                <a:effectLst/>
                <a:uLnTx/>
                <a:uFillTx/>
                <a:latin typeface="Calibri"/>
                <a:ea typeface="Calibri"/>
                <a:cs typeface="Calibri"/>
                <a:sym typeface="Arial"/>
              </a:rPr>
              <a:t>.</a:t>
            </a:r>
            <a:endParaRPr kumimoji="0" lang="en-US" sz="2800" b="0" i="0" u="none" strike="noStrike" kern="0" cap="none" spc="0" normalizeH="0" baseline="0" noProof="0">
              <a:ln>
                <a:noFill/>
              </a:ln>
              <a:solidFill>
                <a:srgbClr val="000000"/>
              </a:solidFill>
              <a:effectLst/>
              <a:uLnTx/>
              <a:uFillTx/>
              <a:latin typeface="Calibri"/>
              <a:ea typeface="Calibri"/>
              <a:cs typeface="Calibri"/>
              <a:sym typeface="Arial"/>
            </a:endParaRPr>
          </a:p>
        </p:txBody>
      </p:sp>
      <p:sp>
        <p:nvSpPr>
          <p:cNvPr id="9" name="TextBox 8">
            <a:extLst>
              <a:ext uri="{FF2B5EF4-FFF2-40B4-BE49-F238E27FC236}">
                <a16:creationId xmlns:a16="http://schemas.microsoft.com/office/drawing/2014/main" id="{09D976F4-59C2-EECA-1822-084DB70EBBCC}"/>
              </a:ext>
            </a:extLst>
          </p:cNvPr>
          <p:cNvSpPr txBox="1"/>
          <p:nvPr/>
        </p:nvSpPr>
        <p:spPr>
          <a:xfrm>
            <a:off x="7413754" y="2541506"/>
            <a:ext cx="3894084" cy="584775"/>
          </a:xfrm>
          <a:prstGeom prst="rect">
            <a:avLst/>
          </a:prstGeom>
          <a:solidFill>
            <a:srgbClr val="C9E7A7"/>
          </a:solidFill>
          <a:scene3d>
            <a:camera prst="orthographicFront"/>
            <a:lightRig rig="threePt" dir="t"/>
          </a:scene3d>
          <a:sp3d>
            <a:bevelT/>
          </a:sp3d>
        </p:spPr>
        <p:txBody>
          <a:bodyPr wrap="square" rtlCol="0">
            <a:spAutoFit/>
          </a:bodyPr>
          <a:lstStyle/>
          <a:p>
            <a:pPr algn="ctr"/>
            <a:r>
              <a:rPr lang="en-US" sz="3200" b="1">
                <a:latin typeface="Calibri" panose="020F0502020204030204" pitchFamily="34" charset="0"/>
                <a:cs typeface="Calibri" panose="020F0502020204030204" pitchFamily="34" charset="0"/>
              </a:rPr>
              <a:t>Inside Hazard</a:t>
            </a:r>
          </a:p>
        </p:txBody>
      </p:sp>
    </p:spTree>
    <p:extLst>
      <p:ext uri="{BB962C8B-B14F-4D97-AF65-F5344CB8AC3E}">
        <p14:creationId xmlns:p14="http://schemas.microsoft.com/office/powerpoint/2010/main" val="41862766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11" name="Arrow: Right 10">
            <a:extLst>
              <a:ext uri="{FF2B5EF4-FFF2-40B4-BE49-F238E27FC236}">
                <a16:creationId xmlns:a16="http://schemas.microsoft.com/office/drawing/2014/main" id="{5581A587-D61B-5825-0D47-7D17E4C29696}"/>
              </a:ext>
            </a:extLst>
          </p:cNvPr>
          <p:cNvSpPr/>
          <p:nvPr/>
        </p:nvSpPr>
        <p:spPr>
          <a:xfrm>
            <a:off x="3023144" y="1897351"/>
            <a:ext cx="3680223" cy="1875866"/>
          </a:xfrm>
          <a:prstGeom prst="rightArrow">
            <a:avLst/>
          </a:prstGeom>
          <a:solidFill>
            <a:srgbClr val="F37B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5" name="Google Shape;625;p76"/>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4400"/>
              <a:buFont typeface="Calibri"/>
              <a:buNone/>
            </a:pPr>
            <a:r>
              <a:rPr lang="en-US" sz="4400" b="1">
                <a:solidFill>
                  <a:srgbClr val="F37B00"/>
                </a:solidFill>
              </a:rPr>
              <a:t>“Shelter!”</a:t>
            </a:r>
            <a:endParaRPr lang="en-US" b="1">
              <a:solidFill>
                <a:srgbClr val="F37B00"/>
              </a:solidFill>
              <a:ea typeface="Calibri"/>
              <a:cs typeface="Calibri"/>
            </a:endParaRPr>
          </a:p>
        </p:txBody>
      </p:sp>
      <p:sp>
        <p:nvSpPr>
          <p:cNvPr id="627" name="Google Shape;627;p76"/>
          <p:cNvSpPr txBox="1">
            <a:spLocks noGrp="1"/>
          </p:cNvSpPr>
          <p:nvPr>
            <p:ph type="ftr" sz="quarter" idx="11"/>
          </p:nvPr>
        </p:nvSpPr>
        <p:spPr>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595959"/>
                </a:solidFill>
                <a:effectLst/>
                <a:uLnTx/>
                <a:uFillTx/>
                <a:latin typeface="Calibri"/>
                <a:cs typeface="Calibri"/>
                <a:sym typeface="Calibri"/>
              </a:rPr>
              <a:t>Oregon Department of Education</a:t>
            </a:r>
            <a:endParaRPr kumimoji="0" sz="1200" b="0" i="0" u="none" strike="noStrike" kern="0" cap="none" spc="0" normalizeH="0" baseline="0" noProof="0">
              <a:ln>
                <a:noFill/>
              </a:ln>
              <a:solidFill>
                <a:srgbClr val="595959"/>
              </a:solidFill>
              <a:effectLst/>
              <a:uLnTx/>
              <a:uFillTx/>
              <a:latin typeface="Calibri"/>
              <a:cs typeface="Calibri"/>
              <a:sym typeface="Calibri"/>
            </a:endParaRPr>
          </a:p>
        </p:txBody>
      </p:sp>
      <p:sp>
        <p:nvSpPr>
          <p:cNvPr id="628" name="Google Shape;628;p76"/>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595959"/>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37</a:t>
            </a:fld>
            <a:endParaRPr kumimoji="0" sz="1200" b="0" i="0" u="none" strike="noStrike" kern="0" cap="none" spc="0" normalizeH="0" baseline="0" noProof="0">
              <a:ln>
                <a:noFill/>
              </a:ln>
              <a:solidFill>
                <a:srgbClr val="595959"/>
              </a:solidFill>
              <a:effectLst/>
              <a:uLnTx/>
              <a:uFillTx/>
              <a:latin typeface="Calibri"/>
              <a:cs typeface="Calibri"/>
              <a:sym typeface="Calibri"/>
            </a:endParaRPr>
          </a:p>
        </p:txBody>
      </p:sp>
      <p:sp>
        <p:nvSpPr>
          <p:cNvPr id="2" name="TextBox 1">
            <a:extLst>
              <a:ext uri="{FF2B5EF4-FFF2-40B4-BE49-F238E27FC236}">
                <a16:creationId xmlns:a16="http://schemas.microsoft.com/office/drawing/2014/main" id="{3EAB7042-6DEC-F019-1959-D73193A953E7}"/>
              </a:ext>
            </a:extLst>
          </p:cNvPr>
          <p:cNvSpPr txBox="1"/>
          <p:nvPr/>
        </p:nvSpPr>
        <p:spPr>
          <a:xfrm>
            <a:off x="717176" y="5315018"/>
            <a:ext cx="11307967" cy="52322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1" u="none" strike="noStrike" kern="0" cap="none" spc="0" normalizeH="0" baseline="0" noProof="0">
                <a:ln>
                  <a:noFill/>
                </a:ln>
                <a:solidFill>
                  <a:srgbClr val="F37B00"/>
                </a:solidFill>
                <a:effectLst/>
                <a:uLnTx/>
                <a:uFillTx/>
                <a:latin typeface="Calibri"/>
                <a:ea typeface="Calibri"/>
                <a:cs typeface="Calibri"/>
                <a:sym typeface="Arial"/>
              </a:rPr>
              <a:t>Shelter:</a:t>
            </a:r>
            <a:r>
              <a:rPr kumimoji="0" lang="en-US" sz="2800" b="0" i="1" u="none" strike="noStrike" kern="0" cap="none" spc="0" normalizeH="0" baseline="0" noProof="0">
                <a:ln>
                  <a:noFill/>
                </a:ln>
                <a:solidFill>
                  <a:srgbClr val="F37B00"/>
                </a:solidFill>
                <a:effectLst/>
                <a:uLnTx/>
                <a:uFillTx/>
                <a:latin typeface="Calibri"/>
                <a:ea typeface="Calibri"/>
                <a:cs typeface="Calibri"/>
                <a:sym typeface="Arial"/>
              </a:rPr>
              <a:t> </a:t>
            </a:r>
            <a:r>
              <a:rPr kumimoji="0" lang="en-US" sz="2800" b="0" i="1" u="none" strike="noStrike" kern="0" cap="none" spc="0" normalizeH="0" baseline="0" noProof="0">
                <a:ln>
                  <a:noFill/>
                </a:ln>
                <a:effectLst/>
                <a:uLnTx/>
                <a:uFillTx/>
                <a:latin typeface="Calibri"/>
                <a:ea typeface="Calibri"/>
                <a:cs typeface="Calibri"/>
                <a:sym typeface="Arial"/>
              </a:rPr>
              <a:t>State the</a:t>
            </a:r>
            <a:r>
              <a:rPr kumimoji="0" lang="en-US" sz="2800" b="0" i="1" u="none" strike="noStrike" kern="0" cap="none" spc="0" normalizeH="0" baseline="0" noProof="0">
                <a:ln>
                  <a:noFill/>
                </a:ln>
                <a:solidFill>
                  <a:srgbClr val="F37B00"/>
                </a:solidFill>
                <a:effectLst/>
                <a:uLnTx/>
                <a:uFillTx/>
                <a:latin typeface="Calibri"/>
                <a:ea typeface="Calibri"/>
                <a:cs typeface="Calibri"/>
                <a:sym typeface="Arial"/>
              </a:rPr>
              <a:t> </a:t>
            </a:r>
            <a:r>
              <a:rPr kumimoji="0" lang="en-US" sz="2800" b="1" i="1" u="none" strike="noStrike" kern="0" cap="none" spc="0" normalizeH="0" baseline="0" noProof="0">
                <a:ln>
                  <a:noFill/>
                </a:ln>
                <a:solidFill>
                  <a:srgbClr val="F37B00"/>
                </a:solidFill>
                <a:effectLst/>
                <a:uLnTx/>
                <a:uFillTx/>
                <a:latin typeface="Calibri"/>
                <a:ea typeface="Calibri"/>
                <a:cs typeface="Calibri"/>
                <a:sym typeface="Arial"/>
              </a:rPr>
              <a:t>Hazard</a:t>
            </a:r>
            <a:r>
              <a:rPr kumimoji="0" lang="en-US" sz="2800" b="0" i="1" u="none" strike="noStrike" kern="0" cap="none" spc="0" normalizeH="0" baseline="0" noProof="0">
                <a:ln>
                  <a:noFill/>
                </a:ln>
                <a:solidFill>
                  <a:srgbClr val="F37B00"/>
                </a:solidFill>
                <a:effectLst/>
                <a:uLnTx/>
                <a:uFillTx/>
                <a:latin typeface="Calibri"/>
                <a:ea typeface="Calibri"/>
                <a:cs typeface="Calibri"/>
                <a:sym typeface="Arial"/>
              </a:rPr>
              <a:t> </a:t>
            </a:r>
            <a:r>
              <a:rPr kumimoji="0" lang="en-US" sz="2800" b="0" i="1" u="none" strike="noStrike" kern="0" cap="none" spc="0" normalizeH="0" baseline="0" noProof="0">
                <a:ln>
                  <a:noFill/>
                </a:ln>
                <a:effectLst/>
                <a:uLnTx/>
                <a:uFillTx/>
                <a:latin typeface="Calibri"/>
                <a:ea typeface="Calibri"/>
                <a:cs typeface="Calibri"/>
                <a:sym typeface="Arial"/>
              </a:rPr>
              <a:t>and</a:t>
            </a:r>
            <a:r>
              <a:rPr kumimoji="0" lang="en-US" sz="2800" b="0" i="1" u="none" strike="noStrike" kern="0" cap="none" spc="0" normalizeH="0" baseline="0" noProof="0">
                <a:ln>
                  <a:noFill/>
                </a:ln>
                <a:solidFill>
                  <a:srgbClr val="F37B00"/>
                </a:solidFill>
                <a:effectLst/>
                <a:uLnTx/>
                <a:uFillTx/>
                <a:latin typeface="Calibri"/>
                <a:ea typeface="Calibri"/>
                <a:cs typeface="Calibri"/>
                <a:sym typeface="Arial"/>
              </a:rPr>
              <a:t> </a:t>
            </a:r>
            <a:r>
              <a:rPr kumimoji="0" lang="en-US" sz="2800" b="1" i="1" u="none" strike="noStrike" kern="0" cap="none" spc="0" normalizeH="0" baseline="0" noProof="0">
                <a:ln>
                  <a:noFill/>
                </a:ln>
                <a:solidFill>
                  <a:srgbClr val="F37B00"/>
                </a:solidFill>
                <a:effectLst/>
                <a:uLnTx/>
                <a:uFillTx/>
                <a:latin typeface="Calibri"/>
                <a:ea typeface="Calibri"/>
                <a:cs typeface="Calibri"/>
                <a:sym typeface="Arial"/>
              </a:rPr>
              <a:t>Safety Strategy</a:t>
            </a:r>
            <a:r>
              <a:rPr kumimoji="0" lang="en-US" sz="2800" b="0" i="0" u="none" strike="noStrike" kern="0" cap="none" spc="0" normalizeH="0" baseline="0" noProof="0">
                <a:ln>
                  <a:noFill/>
                </a:ln>
                <a:solidFill>
                  <a:srgbClr val="333333"/>
                </a:solidFill>
                <a:effectLst/>
                <a:uLnTx/>
                <a:uFillTx/>
                <a:latin typeface="Calibri"/>
                <a:ea typeface="Calibri"/>
                <a:cs typeface="Calibri"/>
                <a:sym typeface="Arial"/>
              </a:rPr>
              <a:t> for group and self protection.</a:t>
            </a:r>
            <a:endParaRPr kumimoji="0" lang="en-US" sz="2800" b="0" i="0" u="none" strike="noStrike" kern="0" cap="none" spc="0" normalizeH="0" baseline="0" noProof="0">
              <a:ln>
                <a:noFill/>
              </a:ln>
              <a:solidFill>
                <a:srgbClr val="000000"/>
              </a:solidFill>
              <a:effectLst/>
              <a:uLnTx/>
              <a:uFillTx/>
              <a:latin typeface="Calibri"/>
              <a:ea typeface="Calibri"/>
              <a:cs typeface="Calibri"/>
              <a:sym typeface="Arial"/>
            </a:endParaRPr>
          </a:p>
        </p:txBody>
      </p:sp>
      <p:grpSp>
        <p:nvGrpSpPr>
          <p:cNvPr id="3" name="Group 2">
            <a:extLst>
              <a:ext uri="{FF2B5EF4-FFF2-40B4-BE49-F238E27FC236}">
                <a16:creationId xmlns:a16="http://schemas.microsoft.com/office/drawing/2014/main" id="{0B8E8CFC-3A26-872A-3566-BC3442C4D87D}"/>
              </a:ext>
            </a:extLst>
          </p:cNvPr>
          <p:cNvGrpSpPr/>
          <p:nvPr/>
        </p:nvGrpSpPr>
        <p:grpSpPr>
          <a:xfrm>
            <a:off x="717176" y="2146431"/>
            <a:ext cx="3695461" cy="1371600"/>
            <a:chOff x="4161947" y="2914406"/>
            <a:chExt cx="3695461" cy="1371600"/>
          </a:xfrm>
        </p:grpSpPr>
        <p:grpSp>
          <p:nvGrpSpPr>
            <p:cNvPr id="5" name="Group 4" descr="Icon of a person under a roof." title="Graphic of the Shelter drill">
              <a:extLst>
                <a:ext uri="{FF2B5EF4-FFF2-40B4-BE49-F238E27FC236}">
                  <a16:creationId xmlns:a16="http://schemas.microsoft.com/office/drawing/2014/main" id="{25A778FE-0B22-8852-1449-A27B986F72CA}"/>
                </a:ext>
              </a:extLst>
            </p:cNvPr>
            <p:cNvGrpSpPr/>
            <p:nvPr/>
          </p:nvGrpSpPr>
          <p:grpSpPr>
            <a:xfrm>
              <a:off x="4161947" y="2914406"/>
              <a:ext cx="3695461" cy="1371600"/>
              <a:chOff x="223144" y="3676777"/>
              <a:chExt cx="3738304" cy="1371600"/>
            </a:xfrm>
          </p:grpSpPr>
          <p:sp>
            <p:nvSpPr>
              <p:cNvPr id="7" name="Rectangle 6">
                <a:extLst>
                  <a:ext uri="{FF2B5EF4-FFF2-40B4-BE49-F238E27FC236}">
                    <a16:creationId xmlns:a16="http://schemas.microsoft.com/office/drawing/2014/main" id="{0E21140C-8C10-5DE4-8AEB-477AC6ED9CA6}"/>
                  </a:ext>
                </a:extLst>
              </p:cNvPr>
              <p:cNvSpPr/>
              <p:nvPr/>
            </p:nvSpPr>
            <p:spPr>
              <a:xfrm>
                <a:off x="908944" y="3676777"/>
                <a:ext cx="3052504" cy="1371600"/>
              </a:xfrm>
              <a:prstGeom prst="rect">
                <a:avLst/>
              </a:prstGeom>
              <a:solidFill>
                <a:srgbClr val="F7C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8" name="Picture 7" descr="Icon of the &quot;Shelter!&quot; drill. Shows a person under a roof.">
                <a:extLst>
                  <a:ext uri="{FF2B5EF4-FFF2-40B4-BE49-F238E27FC236}">
                    <a16:creationId xmlns:a16="http://schemas.microsoft.com/office/drawing/2014/main" id="{4B3759CF-02CF-01A6-624C-1BF799C0EB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144" y="3676777"/>
                <a:ext cx="1371600" cy="1371600"/>
              </a:xfrm>
              <a:prstGeom prst="rect">
                <a:avLst/>
              </a:prstGeom>
            </p:spPr>
          </p:pic>
        </p:grpSp>
        <p:sp>
          <p:nvSpPr>
            <p:cNvPr id="6" name="TextBox 5">
              <a:extLst>
                <a:ext uri="{FF2B5EF4-FFF2-40B4-BE49-F238E27FC236}">
                  <a16:creationId xmlns:a16="http://schemas.microsoft.com/office/drawing/2014/main" id="{F6FCAABE-1915-6374-336B-D679D1DEC1D0}"/>
                </a:ext>
              </a:extLst>
            </p:cNvPr>
            <p:cNvSpPr txBox="1"/>
            <p:nvPr/>
          </p:nvSpPr>
          <p:spPr>
            <a:xfrm>
              <a:off x="5600986" y="3084368"/>
              <a:ext cx="211553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cs typeface="Arial"/>
                  <a:sym typeface="Arial"/>
                </a:rPr>
                <a:t>Shelter! Hazard and safety strategy.</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grpSp>
      <p:sp>
        <p:nvSpPr>
          <p:cNvPr id="4" name="TextBox 3">
            <a:extLst>
              <a:ext uri="{FF2B5EF4-FFF2-40B4-BE49-F238E27FC236}">
                <a16:creationId xmlns:a16="http://schemas.microsoft.com/office/drawing/2014/main" id="{60C38788-251C-03BB-90AA-EC8C702DCFAF}"/>
              </a:ext>
            </a:extLst>
          </p:cNvPr>
          <p:cNvSpPr txBox="1"/>
          <p:nvPr/>
        </p:nvSpPr>
        <p:spPr>
          <a:xfrm>
            <a:off x="720824" y="4100828"/>
            <a:ext cx="10435203" cy="954107"/>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333333"/>
                </a:solidFill>
                <a:effectLst/>
                <a:uLnTx/>
                <a:uFillTx/>
                <a:latin typeface="Calibri"/>
                <a:ea typeface="Calibri"/>
                <a:cs typeface="Calibri"/>
                <a:sym typeface="Arial"/>
              </a:rPr>
              <a:t>The </a:t>
            </a:r>
            <a:r>
              <a:rPr kumimoji="0" lang="en-US" sz="2800" b="1" i="0" u="none" strike="noStrike" kern="0" cap="none" spc="0" normalizeH="0" baseline="0" noProof="0">
                <a:ln>
                  <a:noFill/>
                </a:ln>
                <a:solidFill>
                  <a:srgbClr val="F37B00"/>
                </a:solidFill>
                <a:effectLst/>
                <a:uLnTx/>
                <a:uFillTx/>
                <a:latin typeface="Calibri"/>
                <a:ea typeface="Calibri"/>
                <a:cs typeface="Calibri"/>
                <a:sym typeface="Arial"/>
              </a:rPr>
              <a:t>Shelter</a:t>
            </a:r>
            <a:r>
              <a:rPr kumimoji="0" lang="en-US" sz="2800" b="0" i="0" u="none" strike="noStrike" kern="0" cap="none" spc="0" normalizeH="0" baseline="0" noProof="0">
                <a:ln>
                  <a:noFill/>
                </a:ln>
                <a:solidFill>
                  <a:srgbClr val="333333"/>
                </a:solidFill>
                <a:effectLst/>
                <a:uLnTx/>
                <a:uFillTx/>
                <a:latin typeface="Calibri"/>
                <a:ea typeface="Calibri"/>
                <a:cs typeface="Calibri"/>
                <a:sym typeface="Arial"/>
              </a:rPr>
              <a:t> protocol is </a:t>
            </a:r>
            <a:r>
              <a:rPr kumimoji="0" lang="en-US" sz="2800" b="1" i="0" u="none" strike="noStrike" kern="0" cap="none" spc="0" normalizeH="0" baseline="0" noProof="0">
                <a:ln>
                  <a:noFill/>
                </a:ln>
                <a:solidFill>
                  <a:srgbClr val="333333"/>
                </a:solidFill>
                <a:effectLst/>
                <a:uLnTx/>
                <a:uFillTx/>
                <a:latin typeface="Calibri"/>
                <a:ea typeface="Calibri"/>
                <a:cs typeface="Calibri"/>
                <a:sym typeface="Arial"/>
              </a:rPr>
              <a:t>required</a:t>
            </a:r>
            <a:r>
              <a:rPr kumimoji="0" lang="en-US" sz="2800" b="0" i="0" u="none" strike="noStrike" kern="0" cap="none" spc="0" normalizeH="0" baseline="0" noProof="0">
                <a:ln>
                  <a:noFill/>
                </a:ln>
                <a:solidFill>
                  <a:srgbClr val="333333"/>
                </a:solidFill>
                <a:effectLst/>
                <a:uLnTx/>
                <a:uFillTx/>
                <a:latin typeface="Calibri"/>
                <a:ea typeface="Calibri"/>
                <a:cs typeface="Calibri"/>
                <a:sym typeface="Arial"/>
              </a:rPr>
              <a:t>. A common Shelter response is an earthquake drill—another </a:t>
            </a:r>
            <a:r>
              <a:rPr kumimoji="0" lang="en-US" sz="2800" b="1" i="0" u="none" strike="noStrike" kern="0" cap="none" spc="0" normalizeH="0" baseline="0" noProof="0">
                <a:ln>
                  <a:noFill/>
                </a:ln>
                <a:solidFill>
                  <a:srgbClr val="333333"/>
                </a:solidFill>
                <a:effectLst/>
                <a:uLnTx/>
                <a:uFillTx/>
                <a:latin typeface="Calibri"/>
                <a:ea typeface="Calibri"/>
                <a:cs typeface="Calibri"/>
                <a:sym typeface="Arial"/>
              </a:rPr>
              <a:t>required</a:t>
            </a:r>
            <a:r>
              <a:rPr kumimoji="0" lang="en-US" sz="2800" b="0" i="0" u="none" strike="noStrike" kern="0" cap="none" spc="0" normalizeH="0" baseline="0" noProof="0">
                <a:ln>
                  <a:noFill/>
                </a:ln>
                <a:solidFill>
                  <a:srgbClr val="333333"/>
                </a:solidFill>
                <a:effectLst/>
                <a:uLnTx/>
                <a:uFillTx/>
                <a:latin typeface="Calibri"/>
                <a:ea typeface="Calibri"/>
                <a:cs typeface="Calibri"/>
                <a:sym typeface="Arial"/>
              </a:rPr>
              <a:t> drill.</a:t>
            </a:r>
            <a:endParaRPr kumimoji="0" lang="en-US" sz="2800" b="0" i="0" u="none" strike="noStrike" kern="0" cap="none" spc="0" normalizeH="0" baseline="0" noProof="0">
              <a:ln>
                <a:noFill/>
              </a:ln>
              <a:solidFill>
                <a:srgbClr val="000000"/>
              </a:solidFill>
              <a:effectLst/>
              <a:uLnTx/>
              <a:uFillTx/>
              <a:latin typeface="Calibri"/>
              <a:ea typeface="Calibri"/>
              <a:cs typeface="Calibri"/>
              <a:sym typeface="Arial"/>
            </a:endParaRPr>
          </a:p>
        </p:txBody>
      </p:sp>
      <p:sp>
        <p:nvSpPr>
          <p:cNvPr id="9" name="TextBox 8">
            <a:extLst>
              <a:ext uri="{FF2B5EF4-FFF2-40B4-BE49-F238E27FC236}">
                <a16:creationId xmlns:a16="http://schemas.microsoft.com/office/drawing/2014/main" id="{37BED295-F832-A1B0-4776-0C4C990EFB18}"/>
              </a:ext>
            </a:extLst>
          </p:cNvPr>
          <p:cNvSpPr txBox="1"/>
          <p:nvPr/>
        </p:nvSpPr>
        <p:spPr>
          <a:xfrm>
            <a:off x="7263444" y="2539518"/>
            <a:ext cx="3894084" cy="584775"/>
          </a:xfrm>
          <a:prstGeom prst="rect">
            <a:avLst/>
          </a:prstGeom>
          <a:solidFill>
            <a:srgbClr val="F7C7A7"/>
          </a:solidFill>
          <a:scene3d>
            <a:camera prst="orthographicFront"/>
            <a:lightRig rig="threePt" dir="t"/>
          </a:scene3d>
          <a:sp3d>
            <a:bevelT/>
          </a:sp3d>
        </p:spPr>
        <p:txBody>
          <a:bodyPr wrap="square" rtlCol="0">
            <a:spAutoFit/>
          </a:bodyPr>
          <a:lstStyle/>
          <a:p>
            <a:pPr algn="ctr"/>
            <a:r>
              <a:rPr lang="en-US" sz="3200" b="1">
                <a:latin typeface="Calibri" panose="020F0502020204030204" pitchFamily="34" charset="0"/>
                <a:cs typeface="Calibri" panose="020F0502020204030204" pitchFamily="34" charset="0"/>
              </a:rPr>
              <a:t>Outside Hazard</a:t>
            </a:r>
          </a:p>
        </p:txBody>
      </p:sp>
    </p:spTree>
    <p:extLst>
      <p:ext uri="{BB962C8B-B14F-4D97-AF65-F5344CB8AC3E}">
        <p14:creationId xmlns:p14="http://schemas.microsoft.com/office/powerpoint/2010/main" val="36201738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24">
          <a:extLst>
            <a:ext uri="{FF2B5EF4-FFF2-40B4-BE49-F238E27FC236}">
              <a16:creationId xmlns:a16="http://schemas.microsoft.com/office/drawing/2014/main" id="{5E02E761-397D-A2DB-6069-FB4A216741A7}"/>
            </a:ext>
          </a:extLst>
        </p:cNvPr>
        <p:cNvGrpSpPr/>
        <p:nvPr/>
      </p:nvGrpSpPr>
      <p:grpSpPr>
        <a:xfrm>
          <a:off x="0" y="0"/>
          <a:ext cx="0" cy="0"/>
          <a:chOff x="0" y="0"/>
          <a:chExt cx="0" cy="0"/>
        </a:xfrm>
      </p:grpSpPr>
      <p:sp>
        <p:nvSpPr>
          <p:cNvPr id="625" name="Google Shape;625;p76">
            <a:extLst>
              <a:ext uri="{FF2B5EF4-FFF2-40B4-BE49-F238E27FC236}">
                <a16:creationId xmlns:a16="http://schemas.microsoft.com/office/drawing/2014/main" id="{B0634DBF-EC52-7685-4FD3-94A65B4B46EF}"/>
              </a:ext>
            </a:extLst>
          </p:cNvPr>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4400"/>
              <a:buFont typeface="Calibri"/>
              <a:buNone/>
            </a:pPr>
            <a:r>
              <a:rPr lang="en-US" sz="4400" b="1"/>
              <a:t>Standard Response Protocol</a:t>
            </a:r>
            <a:endParaRPr b="1"/>
          </a:p>
        </p:txBody>
      </p:sp>
      <p:sp>
        <p:nvSpPr>
          <p:cNvPr id="627" name="Google Shape;627;p76">
            <a:extLst>
              <a:ext uri="{FF2B5EF4-FFF2-40B4-BE49-F238E27FC236}">
                <a16:creationId xmlns:a16="http://schemas.microsoft.com/office/drawing/2014/main" id="{38BA4BB9-C9CF-403B-16D6-C5EE60771C5C}"/>
              </a:ext>
            </a:extLst>
          </p:cNvPr>
          <p:cNvSpPr txBox="1">
            <a:spLocks noGrp="1"/>
          </p:cNvSpPr>
          <p:nvPr>
            <p:ph type="ftr" sz="quarter" idx="11"/>
          </p:nvPr>
        </p:nvSpPr>
        <p:spPr>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595959"/>
                </a:solidFill>
                <a:effectLst/>
                <a:uLnTx/>
                <a:uFillTx/>
                <a:latin typeface="Calibri"/>
                <a:cs typeface="Calibri"/>
                <a:sym typeface="Calibri"/>
              </a:rPr>
              <a:t>Oregon Department of Education</a:t>
            </a:r>
            <a:endParaRPr kumimoji="0" sz="1200" b="0" i="0" u="none" strike="noStrike" kern="0" cap="none" spc="0" normalizeH="0" baseline="0" noProof="0">
              <a:ln>
                <a:noFill/>
              </a:ln>
              <a:solidFill>
                <a:srgbClr val="595959"/>
              </a:solidFill>
              <a:effectLst/>
              <a:uLnTx/>
              <a:uFillTx/>
              <a:latin typeface="Calibri"/>
              <a:cs typeface="Calibri"/>
              <a:sym typeface="Calibri"/>
            </a:endParaRPr>
          </a:p>
        </p:txBody>
      </p:sp>
      <p:sp>
        <p:nvSpPr>
          <p:cNvPr id="628" name="Google Shape;628;p76">
            <a:extLst>
              <a:ext uri="{FF2B5EF4-FFF2-40B4-BE49-F238E27FC236}">
                <a16:creationId xmlns:a16="http://schemas.microsoft.com/office/drawing/2014/main" id="{37C762C2-90F3-14B4-A8AA-CAC9E1639DA6}"/>
              </a:ext>
            </a:extLst>
          </p:cNvPr>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595959"/>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38</a:t>
            </a:fld>
            <a:endParaRPr kumimoji="0" sz="1200" b="0" i="0" u="none" strike="noStrike" kern="0" cap="none" spc="0" normalizeH="0" baseline="0" noProof="0">
              <a:ln>
                <a:noFill/>
              </a:ln>
              <a:solidFill>
                <a:srgbClr val="595959"/>
              </a:solidFill>
              <a:effectLst/>
              <a:uLnTx/>
              <a:uFillTx/>
              <a:latin typeface="Calibri"/>
              <a:cs typeface="Calibri"/>
              <a:sym typeface="Calibri"/>
            </a:endParaRPr>
          </a:p>
        </p:txBody>
      </p:sp>
      <p:pic>
        <p:nvPicPr>
          <p:cNvPr id="3" name="Picture 2" descr="SRP Public Address Poster. Shows the icons of all five protocols with examples like in the text on the slide. ">
            <a:extLst>
              <a:ext uri="{FF2B5EF4-FFF2-40B4-BE49-F238E27FC236}">
                <a16:creationId xmlns:a16="http://schemas.microsoft.com/office/drawing/2014/main" id="{E13E1887-A818-274B-DE02-0DC45B68B608}"/>
              </a:ext>
            </a:extLst>
          </p:cNvPr>
          <p:cNvPicPr>
            <a:picLocks noChangeAspect="1"/>
          </p:cNvPicPr>
          <p:nvPr/>
        </p:nvPicPr>
        <p:blipFill>
          <a:blip r:embed="rId3"/>
          <a:stretch>
            <a:fillRect/>
          </a:stretch>
        </p:blipFill>
        <p:spPr>
          <a:xfrm>
            <a:off x="6548343" y="1648923"/>
            <a:ext cx="4124514" cy="4619061"/>
          </a:xfrm>
          <a:prstGeom prst="rect">
            <a:avLst/>
          </a:prstGeom>
          <a:effectLst>
            <a:outerShdw blurRad="50800" dist="38100" dir="2700000" algn="tl" rotWithShape="0">
              <a:prstClr val="black">
                <a:alpha val="40000"/>
              </a:prstClr>
            </a:outerShdw>
          </a:effectLst>
        </p:spPr>
      </p:pic>
      <p:sp>
        <p:nvSpPr>
          <p:cNvPr id="6" name="Content Placeholder 2">
            <a:extLst>
              <a:ext uri="{FF2B5EF4-FFF2-40B4-BE49-F238E27FC236}">
                <a16:creationId xmlns:a16="http://schemas.microsoft.com/office/drawing/2014/main" id="{621A1DD6-6AFF-22AB-6531-72FAAF700BCD}"/>
              </a:ext>
            </a:extLst>
          </p:cNvPr>
          <p:cNvSpPr txBox="1">
            <a:spLocks/>
          </p:cNvSpPr>
          <p:nvPr/>
        </p:nvSpPr>
        <p:spPr>
          <a:xfrm>
            <a:off x="1380719" y="2180618"/>
            <a:ext cx="4401362" cy="355567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buFont typeface="Arial"/>
              <a:buNone/>
            </a:pPr>
            <a:r>
              <a:rPr lang="en-US" b="1" kern="0">
                <a:latin typeface="+mj-lt"/>
                <a:ea typeface="Urbanist"/>
                <a:cs typeface="Urbanist"/>
              </a:rPr>
              <a:t>Putting it all together</a:t>
            </a:r>
            <a:r>
              <a:rPr lang="en-US" b="1" kern="0">
                <a:latin typeface="+mj-lt"/>
              </a:rPr>
              <a:t>:</a:t>
            </a:r>
          </a:p>
          <a:p>
            <a:pPr marL="0" indent="0">
              <a:buNone/>
            </a:pPr>
            <a:r>
              <a:rPr lang="en-US" kern="0"/>
              <a:t>“What do you do if…” game:</a:t>
            </a:r>
          </a:p>
          <a:p>
            <a:pPr marL="800100" lvl="1"/>
            <a:r>
              <a:rPr lang="en-US" kern="0"/>
              <a:t>Medical emergency?</a:t>
            </a:r>
          </a:p>
          <a:p>
            <a:pPr marL="800100" lvl="1"/>
            <a:r>
              <a:rPr lang="en-US" kern="0"/>
              <a:t>Threat outside?</a:t>
            </a:r>
          </a:p>
          <a:p>
            <a:pPr marL="800100" lvl="1"/>
            <a:r>
              <a:rPr lang="en-US" kern="0"/>
              <a:t>Threat inside?</a:t>
            </a:r>
          </a:p>
          <a:p>
            <a:pPr marL="800100" lvl="1"/>
            <a:r>
              <a:rPr lang="en-US" kern="0"/>
              <a:t>Bomb threat?</a:t>
            </a:r>
          </a:p>
          <a:p>
            <a:pPr marL="800100" lvl="1"/>
            <a:r>
              <a:rPr lang="en-US" kern="0"/>
              <a:t>Earthquake?</a:t>
            </a:r>
          </a:p>
          <a:p>
            <a:pPr marL="800100" lvl="1"/>
            <a:r>
              <a:rPr lang="en-US" kern="0"/>
              <a:t>Wildfire? </a:t>
            </a:r>
          </a:p>
        </p:txBody>
      </p:sp>
    </p:spTree>
    <p:extLst>
      <p:ext uri="{BB962C8B-B14F-4D97-AF65-F5344CB8AC3E}">
        <p14:creationId xmlns:p14="http://schemas.microsoft.com/office/powerpoint/2010/main" val="17743657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parents behind caution tape showing emo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637" y="1943100"/>
            <a:ext cx="5476294" cy="421253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D95C236E-DE2B-6BDB-1DA3-CB9793B5A32B}"/>
              </a:ext>
            </a:extLst>
          </p:cNvPr>
          <p:cNvSpPr>
            <a:spLocks noGrp="1"/>
          </p:cNvSpPr>
          <p:nvPr>
            <p:ph type="title"/>
          </p:nvPr>
        </p:nvSpPr>
        <p:spPr/>
        <p:txBody>
          <a:bodyPr/>
          <a:lstStyle/>
          <a:p>
            <a:r>
              <a:rPr lang="en-US" b="1"/>
              <a:t>Reunification</a:t>
            </a:r>
            <a:endParaRPr lang="en-US" b="1">
              <a:ea typeface="Calibri"/>
              <a:cs typeface="Calibri"/>
            </a:endParaRPr>
          </a:p>
        </p:txBody>
      </p:sp>
      <p:sp>
        <p:nvSpPr>
          <p:cNvPr id="4" name="Shape 242">
            <a:extLst>
              <a:ext uri="{FF2B5EF4-FFF2-40B4-BE49-F238E27FC236}">
                <a16:creationId xmlns:a16="http://schemas.microsoft.com/office/drawing/2014/main" id="{B9F0622A-7BC1-3CC7-E6EE-E057D4C539E9}"/>
              </a:ext>
            </a:extLst>
          </p:cNvPr>
          <p:cNvSpPr txBox="1">
            <a:spLocks/>
          </p:cNvSpPr>
          <p:nvPr/>
        </p:nvSpPr>
        <p:spPr>
          <a:xfrm>
            <a:off x="6503401" y="1943099"/>
            <a:ext cx="4636459" cy="1399779"/>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accent5"/>
                </a:solidFill>
                <a:latin typeface="+mj-lt"/>
                <a:ea typeface="+mj-ea"/>
                <a:cs typeface="+mj-cs"/>
              </a:defRPr>
            </a:lvl1pPr>
          </a:lstStyle>
          <a:p>
            <a:pPr marL="342900" marR="0" lvl="0" indent="-3429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333333"/>
                </a:solidFill>
                <a:effectLst/>
                <a:highlight>
                  <a:srgbClr val="FFFFFF"/>
                </a:highlight>
                <a:uLnTx/>
                <a:uFillTx/>
                <a:latin typeface="Calibri" panose="020F0502020204030204"/>
                <a:ea typeface="+mj-ea"/>
                <a:cs typeface="+mj-cs"/>
              </a:rPr>
              <a:t>Implement what works (SRM).</a:t>
            </a:r>
          </a:p>
          <a:p>
            <a:pPr marL="342900" marR="0" lvl="0" indent="-3429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333333"/>
                </a:solidFill>
                <a:effectLst/>
                <a:highlight>
                  <a:srgbClr val="FFFFFF"/>
                </a:highlight>
                <a:uLnTx/>
                <a:uFillTx/>
                <a:latin typeface="Calibri" panose="020F0502020204030204"/>
                <a:ea typeface="+mj-ea"/>
                <a:cs typeface="+mj-cs"/>
              </a:rPr>
              <a:t>Train it.</a:t>
            </a:r>
          </a:p>
          <a:p>
            <a:pPr marL="342900" marR="0" lvl="0" indent="-3429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333333"/>
                </a:solidFill>
                <a:effectLst/>
                <a:highlight>
                  <a:srgbClr val="FFFFFF"/>
                </a:highlight>
                <a:uLnTx/>
                <a:uFillTx/>
                <a:latin typeface="Calibri" panose="020F0502020204030204"/>
                <a:ea typeface="+mj-ea"/>
                <a:cs typeface="+mj-cs"/>
              </a:rPr>
              <a:t>Communicate it.</a:t>
            </a:r>
          </a:p>
          <a:p>
            <a:pPr marL="342900" marR="0" lvl="0" indent="-3429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333333"/>
                </a:solidFill>
                <a:effectLst/>
                <a:highlight>
                  <a:srgbClr val="FFFFFF"/>
                </a:highlight>
                <a:uLnTx/>
                <a:uFillTx/>
                <a:latin typeface="Calibri" panose="020F0502020204030204"/>
                <a:ea typeface="+mj-ea"/>
                <a:cs typeface="+mj-cs"/>
              </a:rPr>
              <a:t>Collaborate.</a:t>
            </a:r>
            <a:endParaRPr kumimoji="0" lang="en-US" sz="2400" b="0" i="0" u="none" strike="noStrike" kern="1200" cap="none" spc="0" normalizeH="0" baseline="0" noProof="0">
              <a:ln>
                <a:noFill/>
              </a:ln>
              <a:solidFill>
                <a:prstClr val="black"/>
              </a:solidFill>
              <a:effectLst/>
              <a:uLnTx/>
              <a:uFillTx/>
              <a:latin typeface="Calibri" panose="020F0502020204030204"/>
              <a:ea typeface="+mj-ea"/>
              <a:cs typeface="+mj-cs"/>
            </a:endParaRPr>
          </a:p>
        </p:txBody>
      </p:sp>
      <p:pic>
        <p:nvPicPr>
          <p:cNvPr id="6" name="Picture 5" descr="Iconographic of the Standard Reunification Method K12">
            <a:hlinkClick r:id="rId4"/>
            <a:extLst>
              <a:ext uri="{FF2B5EF4-FFF2-40B4-BE49-F238E27FC236}">
                <a16:creationId xmlns:a16="http://schemas.microsoft.com/office/drawing/2014/main" id="{8AA95950-9256-98B7-6A44-D0B66A0F9C5D}"/>
              </a:ext>
            </a:extLst>
          </p:cNvPr>
          <p:cNvPicPr>
            <a:picLocks noChangeAspect="1"/>
          </p:cNvPicPr>
          <p:nvPr/>
        </p:nvPicPr>
        <p:blipFill>
          <a:blip r:embed="rId5"/>
          <a:stretch>
            <a:fillRect/>
          </a:stretch>
        </p:blipFill>
        <p:spPr>
          <a:xfrm>
            <a:off x="7273644" y="3515121"/>
            <a:ext cx="3095974" cy="264051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76"/>
          <p:cNvSpPr txBox="1">
            <a:spLocks noGrp="1"/>
          </p:cNvSpPr>
          <p:nvPr>
            <p:ph type="title"/>
          </p:nvPr>
        </p:nvSpPr>
        <p:spPr>
          <a:xfrm>
            <a:off x="717176" y="514709"/>
            <a:ext cx="9104108" cy="102646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accent1"/>
              </a:buClr>
              <a:buSzPts val="4400"/>
              <a:buFont typeface="Calibri"/>
              <a:buNone/>
            </a:pPr>
            <a:r>
              <a:rPr lang="en-US" b="1"/>
              <a:t>What is School Safety and Emergency Management?</a:t>
            </a:r>
            <a:endParaRPr b="1"/>
          </a:p>
        </p:txBody>
      </p:sp>
      <p:sp>
        <p:nvSpPr>
          <p:cNvPr id="627" name="Google Shape;627;p76"/>
          <p:cNvSpPr txBox="1">
            <a:spLocks noGrp="1"/>
          </p:cNvSpPr>
          <p:nvPr>
            <p:ph type="ftr" sz="quarter" idx="11"/>
          </p:nvPr>
        </p:nvSpPr>
        <p:spPr>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Oregon Department of Education</a:t>
            </a:r>
            <a:endParaRPr/>
          </a:p>
        </p:txBody>
      </p:sp>
      <p:sp>
        <p:nvSpPr>
          <p:cNvPr id="628" name="Google Shape;628;p76"/>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a:t>
            </a:fld>
            <a:endParaRPr/>
          </a:p>
        </p:txBody>
      </p:sp>
      <p:pic>
        <p:nvPicPr>
          <p:cNvPr id="4" name="Picture 2" descr="Graphic of Emergency Management wheel of concept. &#10;Prevention, mitigation, preparedness, response and recovery. ">
            <a:extLst>
              <a:ext uri="{FF2B5EF4-FFF2-40B4-BE49-F238E27FC236}">
                <a16:creationId xmlns:a16="http://schemas.microsoft.com/office/drawing/2014/main" id="{CF8806E7-9488-6888-C046-6FEABFBCED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629" y="1898759"/>
            <a:ext cx="4095745" cy="4109397"/>
          </a:xfrm>
          <a:prstGeom prst="rect">
            <a:avLst/>
          </a:prstGeom>
          <a:noFill/>
          <a:extLst>
            <a:ext uri="{909E8E84-426E-40DD-AFC4-6F175D3DCCD1}">
              <a14:hiddenFill xmlns:a14="http://schemas.microsoft.com/office/drawing/2010/main">
                <a:solidFill>
                  <a:srgbClr val="FFFFFF"/>
                </a:solidFill>
              </a14:hiddenFill>
            </a:ext>
          </a:extLst>
        </p:spPr>
      </p:pic>
      <p:sp>
        <p:nvSpPr>
          <p:cNvPr id="5" name="Subtitle 2">
            <a:extLst>
              <a:ext uri="{FF2B5EF4-FFF2-40B4-BE49-F238E27FC236}">
                <a16:creationId xmlns:a16="http://schemas.microsoft.com/office/drawing/2014/main" id="{6728B86F-B0FE-A5CF-D42E-CE983BFAB6D4}"/>
              </a:ext>
            </a:extLst>
          </p:cNvPr>
          <p:cNvSpPr txBox="1">
            <a:spLocks/>
          </p:cNvSpPr>
          <p:nvPr/>
        </p:nvSpPr>
        <p:spPr>
          <a:xfrm>
            <a:off x="4529358" y="2110689"/>
            <a:ext cx="7439625" cy="52504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None/>
            </a:pPr>
            <a:r>
              <a:rPr lang="en-US" sz="3600" b="1"/>
              <a:t>Keeping your school community safe!</a:t>
            </a:r>
          </a:p>
        </p:txBody>
      </p:sp>
      <p:sp>
        <p:nvSpPr>
          <p:cNvPr id="6" name="TextBox 5">
            <a:extLst>
              <a:ext uri="{FF2B5EF4-FFF2-40B4-BE49-F238E27FC236}">
                <a16:creationId xmlns:a16="http://schemas.microsoft.com/office/drawing/2014/main" id="{B119517F-637F-8C72-1B35-F808D9FBB18D}"/>
              </a:ext>
            </a:extLst>
          </p:cNvPr>
          <p:cNvSpPr txBox="1"/>
          <p:nvPr/>
        </p:nvSpPr>
        <p:spPr>
          <a:xfrm>
            <a:off x="6009273" y="3094002"/>
            <a:ext cx="4479792" cy="2523768"/>
          </a:xfrm>
          <a:prstGeom prst="rect">
            <a:avLst/>
          </a:prstGeom>
          <a:noFill/>
        </p:spPr>
        <p:txBody>
          <a:bodyPr wrap="square" rtlCol="0">
            <a:spAutoFit/>
          </a:bodyPr>
          <a:lstStyle/>
          <a:p>
            <a:pPr algn="ctr"/>
            <a:r>
              <a:rPr lang="en-US" sz="2800" b="1">
                <a:latin typeface="Calibri" panose="020F0502020204030204" pitchFamily="34" charset="0"/>
                <a:cs typeface="Calibri" panose="020F0502020204030204" pitchFamily="34" charset="0"/>
              </a:rPr>
              <a:t>What makes a school safe?</a:t>
            </a:r>
          </a:p>
          <a:p>
            <a:endParaRPr lang="en-US" sz="2800">
              <a:latin typeface="Calibri" panose="020F0502020204030204" pitchFamily="34" charset="0"/>
              <a:cs typeface="Calibri" panose="020F0502020204030204" pitchFamily="34" charset="0"/>
            </a:endParaRPr>
          </a:p>
          <a:p>
            <a:pPr algn="ctr"/>
            <a:r>
              <a:rPr lang="en-US" sz="2800">
                <a:latin typeface="Calibri" panose="020F0502020204030204" pitchFamily="34" charset="0"/>
                <a:cs typeface="Calibri" panose="020F0502020204030204" pitchFamily="34" charset="0"/>
              </a:rPr>
              <a:t>You! Your staff, students, families and community supports! </a:t>
            </a:r>
          </a:p>
          <a:p>
            <a:pPr marL="285750" indent="-285750">
              <a:buFont typeface="Arial" panose="020B0604020202020204" pitchFamily="34" charset="0"/>
              <a:buChar char="•"/>
            </a:pPr>
            <a:endParaRPr lang="en-US">
              <a:latin typeface="Calibri" panose="020F0502020204030204" pitchFamily="34" charset="0"/>
              <a:cs typeface="Calibri" panose="020F050202020403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45FB7-C778-DE09-F8FC-56FFB374D313}"/>
              </a:ext>
            </a:extLst>
          </p:cNvPr>
          <p:cNvSpPr>
            <a:spLocks noGrp="1"/>
          </p:cNvSpPr>
          <p:nvPr>
            <p:ph type="title"/>
          </p:nvPr>
        </p:nvSpPr>
        <p:spPr/>
        <p:txBody>
          <a:bodyPr/>
          <a:lstStyle/>
          <a:p>
            <a:r>
              <a:rPr lang="en-US" b="1"/>
              <a:t>Filling out the Annexes</a:t>
            </a:r>
            <a:endParaRPr lang="en-US" b="1">
              <a:ea typeface="Calibri"/>
              <a:cs typeface="Calibri"/>
            </a:endParaRPr>
          </a:p>
        </p:txBody>
      </p:sp>
      <p:sp>
        <p:nvSpPr>
          <p:cNvPr id="3" name="Content Placeholder 2">
            <a:extLst>
              <a:ext uri="{FF2B5EF4-FFF2-40B4-BE49-F238E27FC236}">
                <a16:creationId xmlns:a16="http://schemas.microsoft.com/office/drawing/2014/main" id="{AB0F25E1-32DA-4667-407B-9D6421F12A6F}"/>
              </a:ext>
            </a:extLst>
          </p:cNvPr>
          <p:cNvSpPr>
            <a:spLocks noGrp="1"/>
          </p:cNvSpPr>
          <p:nvPr>
            <p:ph idx="1"/>
          </p:nvPr>
        </p:nvSpPr>
        <p:spPr>
          <a:xfrm>
            <a:off x="5810865" y="1825625"/>
            <a:ext cx="5690853" cy="4109010"/>
          </a:xfrm>
        </p:spPr>
        <p:txBody>
          <a:bodyPr vert="horz" lIns="91440" tIns="45720" rIns="91440" bIns="45720" rtlCol="0" anchor="t">
            <a:normAutofit/>
          </a:bodyPr>
          <a:lstStyle/>
          <a:p>
            <a:pPr marL="0" indent="0">
              <a:buNone/>
            </a:pPr>
            <a:r>
              <a:rPr lang="en-US"/>
              <a:t>Each annex should address required actions taken </a:t>
            </a:r>
            <a:r>
              <a:rPr lang="en-US" b="1" i="1"/>
              <a:t>before, during and after </a:t>
            </a:r>
            <a:r>
              <a:rPr lang="en-US"/>
              <a:t>an incident.</a:t>
            </a:r>
          </a:p>
          <a:p>
            <a:r>
              <a:rPr lang="en-US" u="sng"/>
              <a:t>Before</a:t>
            </a:r>
            <a:r>
              <a:rPr lang="en-US"/>
              <a:t>: what we do to make ready with drills and staging.</a:t>
            </a:r>
            <a:endParaRPr lang="en-US">
              <a:ea typeface="Calibri"/>
              <a:cs typeface="Calibri"/>
            </a:endParaRPr>
          </a:p>
          <a:p>
            <a:r>
              <a:rPr lang="en-US" u="sng"/>
              <a:t>During</a:t>
            </a:r>
            <a:r>
              <a:rPr lang="en-US"/>
              <a:t>: what steps are needed to complete the action or protocol?</a:t>
            </a:r>
            <a:endParaRPr lang="en-US">
              <a:ea typeface="Calibri"/>
              <a:cs typeface="Calibri"/>
            </a:endParaRPr>
          </a:p>
          <a:p>
            <a:r>
              <a:rPr lang="en-US" u="sng"/>
              <a:t>After</a:t>
            </a:r>
            <a:r>
              <a:rPr lang="en-US"/>
              <a:t>: how do we return the school to normal operation and learn from the action for improved response?</a:t>
            </a:r>
            <a:endParaRPr lang="en-US">
              <a:ea typeface="Calibri"/>
              <a:cs typeface="Calibri"/>
            </a:endParaRPr>
          </a:p>
        </p:txBody>
      </p:sp>
      <p:sp>
        <p:nvSpPr>
          <p:cNvPr id="4" name="Footer Placeholder 3">
            <a:extLst>
              <a:ext uri="{FF2B5EF4-FFF2-40B4-BE49-F238E27FC236}">
                <a16:creationId xmlns:a16="http://schemas.microsoft.com/office/drawing/2014/main" id="{A4924DA7-7A40-0C70-2D9E-C05C9F1186AE}"/>
              </a:ext>
            </a:extLst>
          </p:cNvPr>
          <p:cNvSpPr>
            <a:spLocks noGrp="1"/>
          </p:cNvSpPr>
          <p:nvPr>
            <p:ph type="ftr" sz="quarter" idx="11"/>
          </p:nvPr>
        </p:nvSpPr>
        <p:spPr/>
        <p:txBody>
          <a:bodyPr/>
          <a:lstStyle/>
          <a:p>
            <a:r>
              <a:rPr lang="en-US"/>
              <a:t>Oregon Department of Education</a:t>
            </a:r>
          </a:p>
        </p:txBody>
      </p:sp>
      <p:sp>
        <p:nvSpPr>
          <p:cNvPr id="5" name="Slide Number Placeholder 4">
            <a:extLst>
              <a:ext uri="{FF2B5EF4-FFF2-40B4-BE49-F238E27FC236}">
                <a16:creationId xmlns:a16="http://schemas.microsoft.com/office/drawing/2014/main" id="{0E8DA44C-9C67-AC86-5521-7D9EA38A20BD}"/>
              </a:ext>
            </a:extLst>
          </p:cNvPr>
          <p:cNvSpPr>
            <a:spLocks noGrp="1"/>
          </p:cNvSpPr>
          <p:nvPr>
            <p:ph type="sldNum" sz="quarter" idx="12"/>
          </p:nvPr>
        </p:nvSpPr>
        <p:spPr/>
        <p:txBody>
          <a:bodyPr/>
          <a:lstStyle/>
          <a:p>
            <a:fld id="{357F5B69-6281-4C1F-8C38-6DA0F56DA430}" type="slidenum">
              <a:rPr lang="en-US" smtClean="0"/>
              <a:t>40</a:t>
            </a:fld>
            <a:endParaRPr lang="en-US"/>
          </a:p>
        </p:txBody>
      </p:sp>
      <p:pic>
        <p:nvPicPr>
          <p:cNvPr id="7" name="Picture 6" descr="Screenshot of the Evacuation annex table that breaks down actions to take before, during and after the action. ">
            <a:extLst>
              <a:ext uri="{FF2B5EF4-FFF2-40B4-BE49-F238E27FC236}">
                <a16:creationId xmlns:a16="http://schemas.microsoft.com/office/drawing/2014/main" id="{8C47739E-01AA-6021-9AEE-B2B5C8922CC8}"/>
              </a:ext>
            </a:extLst>
          </p:cNvPr>
          <p:cNvPicPr>
            <a:picLocks noChangeAspect="1"/>
          </p:cNvPicPr>
          <p:nvPr/>
        </p:nvPicPr>
        <p:blipFill>
          <a:blip r:embed="rId2"/>
          <a:stretch>
            <a:fillRect/>
          </a:stretch>
        </p:blipFill>
        <p:spPr>
          <a:xfrm>
            <a:off x="747802" y="1780895"/>
            <a:ext cx="4521428" cy="41984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570639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4E1F84-6427-CF45-EB79-A8FDA38967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08D18C-3DE9-4376-74F3-692FD4172841}"/>
              </a:ext>
            </a:extLst>
          </p:cNvPr>
          <p:cNvSpPr>
            <a:spLocks noGrp="1"/>
          </p:cNvSpPr>
          <p:nvPr>
            <p:ph type="title"/>
          </p:nvPr>
        </p:nvSpPr>
        <p:spPr>
          <a:xfrm>
            <a:off x="717176" y="457200"/>
            <a:ext cx="9262566" cy="1026460"/>
          </a:xfrm>
        </p:spPr>
        <p:txBody>
          <a:bodyPr>
            <a:normAutofit fontScale="90000"/>
          </a:bodyPr>
          <a:lstStyle/>
          <a:p>
            <a:r>
              <a:rPr lang="en-US" b="1"/>
              <a:t>Goals, Objectives and Courses of Action</a:t>
            </a:r>
            <a:endParaRPr lang="en-US" b="1">
              <a:ea typeface="Calibri"/>
              <a:cs typeface="Calibri"/>
            </a:endParaRPr>
          </a:p>
        </p:txBody>
      </p:sp>
      <p:sp>
        <p:nvSpPr>
          <p:cNvPr id="3" name="Content Placeholder 2">
            <a:extLst>
              <a:ext uri="{FF2B5EF4-FFF2-40B4-BE49-F238E27FC236}">
                <a16:creationId xmlns:a16="http://schemas.microsoft.com/office/drawing/2014/main" id="{A1ABA773-8F8E-8E94-F49D-8BA9889AC17D}"/>
              </a:ext>
            </a:extLst>
          </p:cNvPr>
          <p:cNvSpPr>
            <a:spLocks noGrp="1"/>
          </p:cNvSpPr>
          <p:nvPr>
            <p:ph idx="1"/>
          </p:nvPr>
        </p:nvSpPr>
        <p:spPr>
          <a:xfrm>
            <a:off x="448688" y="1808529"/>
            <a:ext cx="4737124" cy="4109010"/>
          </a:xfrm>
        </p:spPr>
        <p:txBody>
          <a:bodyPr vert="horz" lIns="91440" tIns="45720" rIns="91440" bIns="45720" rtlCol="0" anchor="t">
            <a:noAutofit/>
          </a:bodyPr>
          <a:lstStyle/>
          <a:p>
            <a:pPr marL="0" indent="0">
              <a:buNone/>
            </a:pPr>
            <a:r>
              <a:rPr lang="en-US" sz="2200"/>
              <a:t>Be specific with language here. These pages may be referenced during a real emergency and should not be overly cumbersome to navigate.</a:t>
            </a:r>
          </a:p>
          <a:p>
            <a:r>
              <a:rPr lang="en-US" sz="2200" b="1"/>
              <a:t>Goal(s): A broad general statement.</a:t>
            </a:r>
            <a:endParaRPr lang="en-US" sz="2200" b="1">
              <a:ea typeface="Calibri"/>
              <a:cs typeface="Calibri"/>
            </a:endParaRPr>
          </a:p>
          <a:p>
            <a:pPr lvl="1"/>
            <a:r>
              <a:rPr lang="en-US" sz="2200" i="1"/>
              <a:t>“Complete a safe evacuation of the facility.”</a:t>
            </a:r>
            <a:endParaRPr lang="en-US" sz="2200" i="1">
              <a:ea typeface="Calibri"/>
              <a:cs typeface="Calibri"/>
            </a:endParaRPr>
          </a:p>
        </p:txBody>
      </p:sp>
      <p:sp>
        <p:nvSpPr>
          <p:cNvPr id="4" name="Footer Placeholder 3">
            <a:extLst>
              <a:ext uri="{FF2B5EF4-FFF2-40B4-BE49-F238E27FC236}">
                <a16:creationId xmlns:a16="http://schemas.microsoft.com/office/drawing/2014/main" id="{05531F67-F263-3647-DA6B-2E3FB0485CA8}"/>
              </a:ext>
            </a:extLst>
          </p:cNvPr>
          <p:cNvSpPr>
            <a:spLocks noGrp="1"/>
          </p:cNvSpPr>
          <p:nvPr>
            <p:ph type="ftr" sz="quarter" idx="11"/>
          </p:nvPr>
        </p:nvSpPr>
        <p:spPr/>
        <p:txBody>
          <a:bodyPr/>
          <a:lstStyle/>
          <a:p>
            <a:r>
              <a:rPr lang="en-US"/>
              <a:t>Oregon Department of Education</a:t>
            </a:r>
          </a:p>
        </p:txBody>
      </p:sp>
      <p:sp>
        <p:nvSpPr>
          <p:cNvPr id="5" name="Slide Number Placeholder 4">
            <a:extLst>
              <a:ext uri="{FF2B5EF4-FFF2-40B4-BE49-F238E27FC236}">
                <a16:creationId xmlns:a16="http://schemas.microsoft.com/office/drawing/2014/main" id="{F257CF82-2EA2-8ECE-0C4C-D970F70D063B}"/>
              </a:ext>
            </a:extLst>
          </p:cNvPr>
          <p:cNvSpPr>
            <a:spLocks noGrp="1"/>
          </p:cNvSpPr>
          <p:nvPr>
            <p:ph type="sldNum" sz="quarter" idx="12"/>
          </p:nvPr>
        </p:nvSpPr>
        <p:spPr/>
        <p:txBody>
          <a:bodyPr/>
          <a:lstStyle/>
          <a:p>
            <a:fld id="{357F5B69-6281-4C1F-8C38-6DA0F56DA430}" type="slidenum">
              <a:rPr lang="en-US" smtClean="0"/>
              <a:t>41</a:t>
            </a:fld>
            <a:endParaRPr lang="en-US"/>
          </a:p>
        </p:txBody>
      </p:sp>
      <p:pic>
        <p:nvPicPr>
          <p:cNvPr id="7" name="Picture 6" descr="Screenshot of the Evacuate annex table that shows the Goal, Objective and Courses of Action sections for what to do before an emergency. ">
            <a:extLst>
              <a:ext uri="{FF2B5EF4-FFF2-40B4-BE49-F238E27FC236}">
                <a16:creationId xmlns:a16="http://schemas.microsoft.com/office/drawing/2014/main" id="{C770950A-78AE-E6C5-A325-9D56D47E9C12}"/>
              </a:ext>
            </a:extLst>
          </p:cNvPr>
          <p:cNvPicPr>
            <a:picLocks noChangeAspect="1"/>
          </p:cNvPicPr>
          <p:nvPr/>
        </p:nvPicPr>
        <p:blipFill>
          <a:blip r:embed="rId2"/>
          <a:srcRect b="58579"/>
          <a:stretch/>
        </p:blipFill>
        <p:spPr>
          <a:xfrm>
            <a:off x="5636962" y="1808529"/>
            <a:ext cx="6106350" cy="2348653"/>
          </a:xfrm>
          <a:prstGeom prst="rect">
            <a:avLst/>
          </a:prstGeom>
          <a:ln>
            <a:noFill/>
          </a:ln>
          <a:effectLst>
            <a:outerShdw blurRad="292100" dist="139700" dir="2700000" algn="tl" rotWithShape="0">
              <a:srgbClr val="333333">
                <a:alpha val="65000"/>
              </a:srgbClr>
            </a:outerShdw>
          </a:effectLst>
        </p:spPr>
      </p:pic>
      <p:sp>
        <p:nvSpPr>
          <p:cNvPr id="6" name="Content Placeholder 2">
            <a:extLst>
              <a:ext uri="{FF2B5EF4-FFF2-40B4-BE49-F238E27FC236}">
                <a16:creationId xmlns:a16="http://schemas.microsoft.com/office/drawing/2014/main" id="{16C8623B-7877-1F07-E55F-B64CC47149A7}"/>
              </a:ext>
            </a:extLst>
          </p:cNvPr>
          <p:cNvSpPr txBox="1">
            <a:spLocks/>
          </p:cNvSpPr>
          <p:nvPr/>
        </p:nvSpPr>
        <p:spPr>
          <a:xfrm>
            <a:off x="448686" y="4184478"/>
            <a:ext cx="7974877" cy="195531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b="1"/>
              <a:t>Objective(s):</a:t>
            </a:r>
            <a:r>
              <a:rPr lang="en-US" sz="2200"/>
              <a:t> </a:t>
            </a:r>
            <a:r>
              <a:rPr lang="en-US" sz="2200" b="1"/>
              <a:t>Specific, measurable actions.</a:t>
            </a:r>
          </a:p>
          <a:p>
            <a:pPr lvl="1"/>
            <a:r>
              <a:rPr lang="en-US" sz="2200" i="1"/>
              <a:t>“Initiate and complete a school-wide response.” </a:t>
            </a:r>
            <a:endParaRPr lang="en-US" sz="2200" i="1">
              <a:ea typeface="Calibri"/>
              <a:cs typeface="Calibri"/>
            </a:endParaRPr>
          </a:p>
          <a:p>
            <a:pPr lvl="1"/>
            <a:r>
              <a:rPr lang="en-US" sz="2200" i="1"/>
              <a:t>“Maintain accountability.”</a:t>
            </a:r>
            <a:endParaRPr lang="en-US" sz="2200" i="1">
              <a:ea typeface="Calibri"/>
              <a:cs typeface="Calibri"/>
            </a:endParaRPr>
          </a:p>
          <a:p>
            <a:r>
              <a:rPr lang="en-US" sz="2200" b="1"/>
              <a:t>Courses of Action: Specific actions for the objective(s).</a:t>
            </a:r>
            <a:endParaRPr lang="en-US" sz="2200" b="1">
              <a:ea typeface="Calibri"/>
              <a:cs typeface="Calibri"/>
            </a:endParaRPr>
          </a:p>
          <a:p>
            <a:pPr lvl="1"/>
            <a:r>
              <a:rPr lang="en-US" sz="2200" i="1"/>
              <a:t>“Front office staff will initiate the alarm from the alarm panel.”</a:t>
            </a:r>
            <a:endParaRPr lang="en-US" sz="2200" i="1">
              <a:ea typeface="Calibri"/>
              <a:cs typeface="Calibri"/>
            </a:endParaRPr>
          </a:p>
        </p:txBody>
      </p:sp>
      <p:sp>
        <p:nvSpPr>
          <p:cNvPr id="8" name="TextBox 7">
            <a:extLst>
              <a:ext uri="{FF2B5EF4-FFF2-40B4-BE49-F238E27FC236}">
                <a16:creationId xmlns:a16="http://schemas.microsoft.com/office/drawing/2014/main" id="{8CF4B26D-EC55-EF6F-CEF3-500025589D2F}"/>
              </a:ext>
            </a:extLst>
          </p:cNvPr>
          <p:cNvSpPr txBox="1"/>
          <p:nvPr/>
        </p:nvSpPr>
        <p:spPr>
          <a:xfrm>
            <a:off x="7370616" y="4351654"/>
            <a:ext cx="1579420" cy="1200329"/>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wrap="square" rtlCol="0">
            <a:spAutoFit/>
          </a:bodyPr>
          <a:lstStyle/>
          <a:p>
            <a:r>
              <a:rPr lang="en-US"/>
              <a:t>What specific actions would support this objective?</a:t>
            </a:r>
          </a:p>
        </p:txBody>
      </p:sp>
      <p:sp>
        <p:nvSpPr>
          <p:cNvPr id="9" name="Arrow: Down 8">
            <a:extLst>
              <a:ext uri="{FF2B5EF4-FFF2-40B4-BE49-F238E27FC236}">
                <a16:creationId xmlns:a16="http://schemas.microsoft.com/office/drawing/2014/main" id="{737D02C5-192A-C117-7167-0EB57B3DABB2}"/>
              </a:ext>
            </a:extLst>
          </p:cNvPr>
          <p:cNvSpPr/>
          <p:nvPr/>
        </p:nvSpPr>
        <p:spPr>
          <a:xfrm rot="5400000">
            <a:off x="5602308" y="3578741"/>
            <a:ext cx="415032" cy="3121588"/>
          </a:xfrm>
          <a:prstGeom prst="downArrow">
            <a:avLst>
              <a:gd name="adj1" fmla="val 27746"/>
              <a:gd name="adj2" fmla="val 25520"/>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15895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AC240-4F21-6158-2343-C2923155DC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AA80E8-351B-B4A5-4971-096D63A82313}"/>
              </a:ext>
            </a:extLst>
          </p:cNvPr>
          <p:cNvSpPr>
            <a:spLocks noGrp="1"/>
          </p:cNvSpPr>
          <p:nvPr>
            <p:ph type="title"/>
          </p:nvPr>
        </p:nvSpPr>
        <p:spPr/>
        <p:txBody>
          <a:bodyPr/>
          <a:lstStyle/>
          <a:p>
            <a:r>
              <a:rPr lang="en-US" b="1"/>
              <a:t>Table Talk (Courses of Action)</a:t>
            </a:r>
            <a:endParaRPr lang="en-US" b="1">
              <a:ea typeface="Calibri"/>
              <a:cs typeface="Calibri"/>
            </a:endParaRPr>
          </a:p>
        </p:txBody>
      </p:sp>
      <p:sp>
        <p:nvSpPr>
          <p:cNvPr id="4" name="Footer Placeholder 3">
            <a:extLst>
              <a:ext uri="{FF2B5EF4-FFF2-40B4-BE49-F238E27FC236}">
                <a16:creationId xmlns:a16="http://schemas.microsoft.com/office/drawing/2014/main" id="{8EFE48E3-CAD3-157E-4B83-EFC1E50AD15F}"/>
              </a:ext>
            </a:extLst>
          </p:cNvPr>
          <p:cNvSpPr>
            <a:spLocks noGrp="1"/>
          </p:cNvSpPr>
          <p:nvPr>
            <p:ph type="ftr" sz="quarter" idx="11"/>
          </p:nvPr>
        </p:nvSpPr>
        <p:spPr/>
        <p:txBody>
          <a:bodyPr/>
          <a:lstStyle/>
          <a:p>
            <a:r>
              <a:rPr lang="en-US"/>
              <a:t>Oregon Department of Education</a:t>
            </a:r>
          </a:p>
        </p:txBody>
      </p:sp>
      <p:sp>
        <p:nvSpPr>
          <p:cNvPr id="5" name="Slide Number Placeholder 4">
            <a:extLst>
              <a:ext uri="{FF2B5EF4-FFF2-40B4-BE49-F238E27FC236}">
                <a16:creationId xmlns:a16="http://schemas.microsoft.com/office/drawing/2014/main" id="{7FFED80F-C233-1674-350F-DCC29AB05E52}"/>
              </a:ext>
            </a:extLst>
          </p:cNvPr>
          <p:cNvSpPr>
            <a:spLocks noGrp="1"/>
          </p:cNvSpPr>
          <p:nvPr>
            <p:ph type="sldNum" sz="quarter" idx="12"/>
          </p:nvPr>
        </p:nvSpPr>
        <p:spPr/>
        <p:txBody>
          <a:bodyPr/>
          <a:lstStyle/>
          <a:p>
            <a:fld id="{357F5B69-6281-4C1F-8C38-6DA0F56DA430}" type="slidenum">
              <a:rPr lang="en-US" smtClean="0"/>
              <a:t>42</a:t>
            </a:fld>
            <a:endParaRPr lang="en-US"/>
          </a:p>
        </p:txBody>
      </p:sp>
      <p:sp>
        <p:nvSpPr>
          <p:cNvPr id="3" name="Content Placeholder 2">
            <a:extLst>
              <a:ext uri="{FF2B5EF4-FFF2-40B4-BE49-F238E27FC236}">
                <a16:creationId xmlns:a16="http://schemas.microsoft.com/office/drawing/2014/main" id="{068DFF52-0E53-EAD3-92A1-0E7BDEBBBB03}"/>
              </a:ext>
            </a:extLst>
          </p:cNvPr>
          <p:cNvSpPr txBox="1">
            <a:spLocks/>
          </p:cNvSpPr>
          <p:nvPr/>
        </p:nvSpPr>
        <p:spPr>
          <a:xfrm>
            <a:off x="630621" y="1757501"/>
            <a:ext cx="5279653" cy="41084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nSpc>
                <a:spcPct val="100000"/>
              </a:lnSpc>
              <a:buFont typeface="+mj-lt"/>
              <a:buAutoNum type="arabicPeriod"/>
              <a:tabLst>
                <a:tab pos="457200" algn="l"/>
              </a:tabLst>
            </a:pPr>
            <a:r>
              <a:rPr lang="en-US" sz="2200" b="1" kern="100">
                <a:effectLst/>
                <a:latin typeface="Calibri" panose="020F0502020204030204" pitchFamily="34" charset="0"/>
                <a:ea typeface="Urbanist"/>
                <a:cs typeface="Urbanist"/>
              </a:rPr>
              <a:t>Evacuation Procedures</a:t>
            </a:r>
            <a:endParaRPr lang="en-US" sz="2200" kern="100">
              <a:effectLst/>
              <a:latin typeface="Calibri" panose="020F0502020204030204" pitchFamily="34" charset="0"/>
              <a:ea typeface="Urbanist"/>
              <a:cs typeface="Urbanist"/>
            </a:endParaRPr>
          </a:p>
          <a:p>
            <a:pPr marL="742950" marR="0" lvl="1" indent="-285750">
              <a:lnSpc>
                <a:spcPct val="100000"/>
              </a:lnSpc>
              <a:buSzPts val="1000"/>
              <a:buFont typeface="Courier New" panose="02070309020205020404" pitchFamily="49" charset="0"/>
              <a:buChar char="o"/>
              <a:tabLst>
                <a:tab pos="914400" algn="l"/>
              </a:tabLst>
            </a:pPr>
            <a:r>
              <a:rPr lang="en-US" sz="2200" kern="100">
                <a:effectLst/>
                <a:latin typeface="Calibri" panose="020F0502020204030204" pitchFamily="34" charset="0"/>
                <a:ea typeface="Urbanist"/>
                <a:cs typeface="Times New Roman" panose="02020603050405020304" pitchFamily="18" charset="0"/>
              </a:rPr>
              <a:t>Primary and secondary routes: </a:t>
            </a:r>
          </a:p>
          <a:p>
            <a:pPr marL="742950" marR="0" lvl="1" indent="-285750">
              <a:lnSpc>
                <a:spcPct val="100000"/>
              </a:lnSpc>
              <a:buSzPts val="1000"/>
              <a:buFont typeface="Courier New" panose="02070309020205020404" pitchFamily="49" charset="0"/>
              <a:buChar char="o"/>
              <a:tabLst>
                <a:tab pos="914400" algn="l"/>
              </a:tabLst>
            </a:pPr>
            <a:r>
              <a:rPr lang="en-US" sz="2200" kern="100">
                <a:effectLst/>
                <a:latin typeface="Calibri" panose="020F0502020204030204" pitchFamily="34" charset="0"/>
                <a:ea typeface="Urbanist"/>
                <a:cs typeface="Times New Roman" panose="02020603050405020304" pitchFamily="18" charset="0"/>
              </a:rPr>
              <a:t>Assembly points: </a:t>
            </a:r>
          </a:p>
          <a:p>
            <a:pPr marL="742950" marR="0" lvl="1" indent="-285750">
              <a:lnSpc>
                <a:spcPct val="100000"/>
              </a:lnSpc>
              <a:buSzPts val="1000"/>
              <a:buFont typeface="Courier New" panose="02070309020205020404" pitchFamily="49" charset="0"/>
              <a:buChar char="o"/>
              <a:tabLst>
                <a:tab pos="914400" algn="l"/>
              </a:tabLst>
            </a:pPr>
            <a:r>
              <a:rPr lang="en-US" sz="2200" kern="100">
                <a:effectLst/>
                <a:latin typeface="Calibri" panose="020F0502020204030204" pitchFamily="34" charset="0"/>
                <a:ea typeface="Urbanist"/>
                <a:cs typeface="Times New Roman" panose="02020603050405020304" pitchFamily="18" charset="0"/>
              </a:rPr>
              <a:t>Off-Site Reunification locations: </a:t>
            </a:r>
          </a:p>
          <a:p>
            <a:pPr marL="342900" marR="0" lvl="0" indent="-342900">
              <a:lnSpc>
                <a:spcPct val="100000"/>
              </a:lnSpc>
              <a:buFont typeface="+mj-lt"/>
              <a:buAutoNum type="arabicPeriod"/>
              <a:tabLst>
                <a:tab pos="457200" algn="l"/>
              </a:tabLst>
            </a:pPr>
            <a:r>
              <a:rPr lang="en-US" sz="2200" b="1" kern="100">
                <a:effectLst/>
                <a:latin typeface="Calibri" panose="020F0502020204030204" pitchFamily="34" charset="0"/>
                <a:ea typeface="Urbanist"/>
                <a:cs typeface="Urbanist"/>
              </a:rPr>
              <a:t>Hold (in classroom or place) Procedures</a:t>
            </a:r>
            <a:endParaRPr lang="en-US" sz="2200" kern="100">
              <a:effectLst/>
              <a:latin typeface="Calibri" panose="020F0502020204030204" pitchFamily="34" charset="0"/>
              <a:ea typeface="Urbanist"/>
              <a:cs typeface="Urbanist"/>
            </a:endParaRPr>
          </a:p>
          <a:p>
            <a:pPr marL="742950" marR="0" lvl="1" indent="-285750">
              <a:lnSpc>
                <a:spcPct val="100000"/>
              </a:lnSpc>
              <a:buSzPts val="1000"/>
              <a:buFont typeface="Courier New" panose="02070309020205020404" pitchFamily="49" charset="0"/>
              <a:buChar char="o"/>
              <a:tabLst>
                <a:tab pos="914400" algn="l"/>
              </a:tabLst>
            </a:pPr>
            <a:r>
              <a:rPr lang="en-US" sz="2200" kern="100">
                <a:effectLst/>
                <a:latin typeface="Calibri" panose="020F0502020204030204" pitchFamily="34" charset="0"/>
                <a:ea typeface="Urbanist"/>
                <a:cs typeface="Times New Roman" panose="02020603050405020304" pitchFamily="18" charset="0"/>
              </a:rPr>
              <a:t>Steps to follow: </a:t>
            </a:r>
          </a:p>
          <a:p>
            <a:pPr marL="742950" marR="0" lvl="1" indent="-285750">
              <a:lnSpc>
                <a:spcPct val="100000"/>
              </a:lnSpc>
              <a:buSzPts val="1000"/>
              <a:buFont typeface="Courier New" panose="02070309020205020404" pitchFamily="49" charset="0"/>
              <a:buChar char="o"/>
              <a:tabLst>
                <a:tab pos="914400" algn="l"/>
              </a:tabLst>
            </a:pPr>
            <a:r>
              <a:rPr lang="en-US" sz="2200" kern="100">
                <a:effectLst/>
                <a:latin typeface="Calibri" panose="020F0502020204030204" pitchFamily="34" charset="0"/>
                <a:ea typeface="Urbanist"/>
                <a:cs typeface="Times New Roman" panose="02020603050405020304" pitchFamily="18" charset="0"/>
              </a:rPr>
              <a:t>Communication protocols: </a:t>
            </a:r>
          </a:p>
          <a:p>
            <a:pPr marL="342900" marR="0" lvl="0" indent="-342900">
              <a:lnSpc>
                <a:spcPct val="100000"/>
              </a:lnSpc>
              <a:buFont typeface="+mj-lt"/>
              <a:buAutoNum type="arabicPeriod"/>
              <a:tabLst>
                <a:tab pos="457200" algn="l"/>
              </a:tabLst>
            </a:pPr>
            <a:r>
              <a:rPr lang="en-US" sz="2200" b="1" kern="100">
                <a:effectLst/>
                <a:latin typeface="Calibri" panose="020F0502020204030204" pitchFamily="34" charset="0"/>
                <a:ea typeface="Urbanist"/>
                <a:cs typeface="Urbanist"/>
              </a:rPr>
              <a:t>Shelter-in-Place Procedures</a:t>
            </a:r>
            <a:endParaRPr lang="en-US" sz="2200" kern="100">
              <a:effectLst/>
              <a:latin typeface="Calibri" panose="020F0502020204030204" pitchFamily="34" charset="0"/>
              <a:ea typeface="Urbanist"/>
              <a:cs typeface="Urbanist"/>
            </a:endParaRPr>
          </a:p>
          <a:p>
            <a:pPr marL="742950" marR="0" lvl="1" indent="-285750">
              <a:lnSpc>
                <a:spcPct val="100000"/>
              </a:lnSpc>
              <a:buSzPts val="1000"/>
              <a:buFont typeface="Courier New" panose="02070309020205020404" pitchFamily="49" charset="0"/>
              <a:buChar char="o"/>
              <a:tabLst>
                <a:tab pos="914400" algn="l"/>
              </a:tabLst>
            </a:pPr>
            <a:r>
              <a:rPr lang="en-US" sz="2200" kern="100">
                <a:effectLst/>
                <a:latin typeface="Calibri" panose="020F0502020204030204" pitchFamily="34" charset="0"/>
                <a:ea typeface="Urbanist"/>
                <a:cs typeface="Times New Roman" panose="02020603050405020304" pitchFamily="18" charset="0"/>
              </a:rPr>
              <a:t>Designated locations: </a:t>
            </a:r>
          </a:p>
        </p:txBody>
      </p:sp>
      <p:sp>
        <p:nvSpPr>
          <p:cNvPr id="9" name="Content Placeholder 2">
            <a:extLst>
              <a:ext uri="{FF2B5EF4-FFF2-40B4-BE49-F238E27FC236}">
                <a16:creationId xmlns:a16="http://schemas.microsoft.com/office/drawing/2014/main" id="{A8D744BB-410B-823C-6827-7B0ADD227F4E}"/>
              </a:ext>
            </a:extLst>
          </p:cNvPr>
          <p:cNvSpPr txBox="1">
            <a:spLocks/>
          </p:cNvSpPr>
          <p:nvPr/>
        </p:nvSpPr>
        <p:spPr>
          <a:xfrm>
            <a:off x="6460404" y="1757501"/>
            <a:ext cx="4689695" cy="41084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nSpc>
                <a:spcPct val="100000"/>
              </a:lnSpc>
              <a:buNone/>
              <a:tabLst>
                <a:tab pos="457200" algn="l"/>
              </a:tabLst>
            </a:pPr>
            <a:r>
              <a:rPr lang="en-US" sz="2200" b="1" kern="100">
                <a:effectLst/>
                <a:latin typeface="Calibri" panose="020F0502020204030204" pitchFamily="34" charset="0"/>
                <a:ea typeface="Urbanist"/>
                <a:cs typeface="Urbanist"/>
              </a:rPr>
              <a:t>5.   Secure (Lockout) Procedures</a:t>
            </a:r>
          </a:p>
          <a:p>
            <a:pPr marL="742950" marR="0" lvl="1" indent="-285750">
              <a:lnSpc>
                <a:spcPct val="100000"/>
              </a:lnSpc>
              <a:buSzPts val="1000"/>
              <a:buFont typeface="Courier New" panose="02070309020205020404" pitchFamily="49" charset="0"/>
              <a:buChar char="o"/>
              <a:tabLst>
                <a:tab pos="914400" algn="l"/>
              </a:tabLst>
            </a:pPr>
            <a:r>
              <a:rPr lang="en-US" sz="2200" kern="100">
                <a:effectLst/>
                <a:latin typeface="Calibri" panose="020F0502020204030204" pitchFamily="34" charset="0"/>
                <a:ea typeface="Urbanist"/>
                <a:cs typeface="Times New Roman" panose="02020603050405020304" pitchFamily="18" charset="0"/>
              </a:rPr>
              <a:t>Signal for initiating lockdown: </a:t>
            </a:r>
          </a:p>
          <a:p>
            <a:pPr marL="742950" marR="0" lvl="1" indent="-285750">
              <a:lnSpc>
                <a:spcPct val="100000"/>
              </a:lnSpc>
              <a:buSzPts val="1000"/>
              <a:buFont typeface="Courier New" panose="02070309020205020404" pitchFamily="49" charset="0"/>
              <a:buChar char="o"/>
              <a:tabLst>
                <a:tab pos="914400" algn="l"/>
              </a:tabLst>
            </a:pPr>
            <a:r>
              <a:rPr lang="en-US" sz="2200" kern="100">
                <a:effectLst/>
                <a:latin typeface="Calibri" panose="020F0502020204030204" pitchFamily="34" charset="0"/>
                <a:ea typeface="Urbanist"/>
                <a:cs typeface="Times New Roman" panose="02020603050405020304" pitchFamily="18" charset="0"/>
              </a:rPr>
              <a:t>Communication method: </a:t>
            </a:r>
          </a:p>
          <a:p>
            <a:pPr marL="742950" marR="0" lvl="1" indent="-285750">
              <a:lnSpc>
                <a:spcPct val="100000"/>
              </a:lnSpc>
              <a:buSzPts val="1000"/>
              <a:buFont typeface="Courier New" panose="02070309020205020404" pitchFamily="49" charset="0"/>
              <a:buChar char="o"/>
              <a:tabLst>
                <a:tab pos="914400" algn="l"/>
              </a:tabLst>
            </a:pPr>
            <a:r>
              <a:rPr lang="en-US" sz="2200" kern="100">
                <a:effectLst/>
                <a:latin typeface="Calibri" panose="020F0502020204030204" pitchFamily="34" charset="0"/>
                <a:ea typeface="Urbanist"/>
                <a:cs typeface="Times New Roman" panose="02020603050405020304" pitchFamily="18" charset="0"/>
              </a:rPr>
              <a:t>After-Action communication plan to parents/guardians: </a:t>
            </a:r>
          </a:p>
          <a:p>
            <a:pPr marL="0" marR="0" lvl="0" indent="0">
              <a:lnSpc>
                <a:spcPct val="100000"/>
              </a:lnSpc>
              <a:buNone/>
              <a:tabLst>
                <a:tab pos="457200" algn="l"/>
              </a:tabLst>
            </a:pPr>
            <a:r>
              <a:rPr lang="en-US" sz="2200" b="1" kern="100">
                <a:effectLst/>
                <a:latin typeface="Calibri" panose="020F0502020204030204" pitchFamily="34" charset="0"/>
                <a:ea typeface="Urbanist"/>
                <a:cs typeface="Urbanist"/>
              </a:rPr>
              <a:t>6.   Lockdown Procedures</a:t>
            </a:r>
          </a:p>
          <a:p>
            <a:pPr marL="742950" marR="0" lvl="1" indent="-285750">
              <a:lnSpc>
                <a:spcPct val="100000"/>
              </a:lnSpc>
              <a:buSzPts val="1000"/>
              <a:buFont typeface="Courier New" panose="02070309020205020404" pitchFamily="49" charset="0"/>
              <a:buChar char="o"/>
              <a:tabLst>
                <a:tab pos="914400" algn="l"/>
              </a:tabLst>
            </a:pPr>
            <a:r>
              <a:rPr lang="en-US" sz="2200" kern="100">
                <a:effectLst/>
                <a:latin typeface="Calibri" panose="020F0502020204030204" pitchFamily="34" charset="0"/>
                <a:ea typeface="Urbanist"/>
                <a:cs typeface="Times New Roman" panose="02020603050405020304" pitchFamily="18" charset="0"/>
              </a:rPr>
              <a:t>Signal for initiating lockdown: </a:t>
            </a:r>
          </a:p>
          <a:p>
            <a:pPr marL="742950" marR="0" lvl="1" indent="-285750">
              <a:lnSpc>
                <a:spcPct val="100000"/>
              </a:lnSpc>
              <a:buSzPts val="1000"/>
              <a:buFont typeface="Courier New" panose="02070309020205020404" pitchFamily="49" charset="0"/>
              <a:buChar char="o"/>
              <a:tabLst>
                <a:tab pos="914400" algn="l"/>
              </a:tabLst>
            </a:pPr>
            <a:r>
              <a:rPr lang="en-US" sz="2200" kern="100">
                <a:effectLst/>
                <a:latin typeface="Calibri" panose="020F0502020204030204" pitchFamily="34" charset="0"/>
                <a:ea typeface="Urbanist"/>
                <a:cs typeface="Times New Roman" panose="02020603050405020304" pitchFamily="18" charset="0"/>
              </a:rPr>
              <a:t>Communication method: </a:t>
            </a:r>
          </a:p>
          <a:p>
            <a:pPr marL="742950" marR="0" lvl="1" indent="-285750">
              <a:lnSpc>
                <a:spcPct val="100000"/>
              </a:lnSpc>
              <a:buSzPts val="1000"/>
              <a:buFont typeface="Courier New" panose="02070309020205020404" pitchFamily="49" charset="0"/>
              <a:buChar char="o"/>
              <a:tabLst>
                <a:tab pos="914400" algn="l"/>
              </a:tabLst>
            </a:pPr>
            <a:r>
              <a:rPr lang="en-US" sz="2200" kern="100">
                <a:effectLst/>
                <a:latin typeface="Calibri" panose="020F0502020204030204" pitchFamily="34" charset="0"/>
                <a:ea typeface="Urbanist"/>
                <a:cs typeface="Times New Roman" panose="02020603050405020304" pitchFamily="18" charset="0"/>
              </a:rPr>
              <a:t>After-Action communication plan to parents/guardians: </a:t>
            </a:r>
          </a:p>
        </p:txBody>
      </p:sp>
    </p:spTree>
    <p:extLst>
      <p:ext uri="{BB962C8B-B14F-4D97-AF65-F5344CB8AC3E}">
        <p14:creationId xmlns:p14="http://schemas.microsoft.com/office/powerpoint/2010/main" val="6483252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604E1D-CB6A-481F-686A-B2E0ECF1D7F8}"/>
            </a:ext>
          </a:extLst>
        </p:cNvPr>
        <p:cNvGrpSpPr/>
        <p:nvPr/>
      </p:nvGrpSpPr>
      <p:grpSpPr>
        <a:xfrm>
          <a:off x="0" y="0"/>
          <a:ext cx="0" cy="0"/>
          <a:chOff x="0" y="0"/>
          <a:chExt cx="0" cy="0"/>
        </a:xfrm>
      </p:grpSpPr>
      <p:sp>
        <p:nvSpPr>
          <p:cNvPr id="8" name="Shape 242">
            <a:extLst>
              <a:ext uri="{FF2B5EF4-FFF2-40B4-BE49-F238E27FC236}">
                <a16:creationId xmlns:a16="http://schemas.microsoft.com/office/drawing/2014/main" id="{3CA42A55-4633-4DFC-D081-7FB3AA01DEF7}"/>
              </a:ext>
            </a:extLst>
          </p:cNvPr>
          <p:cNvSpPr txBox="1">
            <a:spLocks/>
          </p:cNvSpPr>
          <p:nvPr/>
        </p:nvSpPr>
        <p:spPr>
          <a:xfrm>
            <a:off x="4088524" y="1483660"/>
            <a:ext cx="7584010" cy="320537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accent5"/>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0" i="0" u="none" strike="noStrike" kern="1200" cap="none" spc="0" normalizeH="0" baseline="0" noProof="0">
              <a:ln>
                <a:noFill/>
              </a:ln>
              <a:solidFill>
                <a:srgbClr val="333333"/>
              </a:solidFill>
              <a:effectLst/>
              <a:highlight>
                <a:srgbClr val="FFFFFF"/>
              </a:highlight>
              <a:uLnTx/>
              <a:uFillTx/>
              <a:latin typeface="Calibri" panose="020F0502020204030204"/>
              <a:ea typeface="+mj-ea"/>
              <a:cs typeface="+mj-cs"/>
            </a:endParaRPr>
          </a:p>
          <a:p>
            <a:pPr marR="0" lvl="0" algn="l" defTabSz="914400" rtl="0" eaLnBrk="1" fontAlgn="auto" latinLnBrk="0" hangingPunct="1">
              <a:lnSpc>
                <a:spcPct val="90000"/>
              </a:lnSpc>
              <a:spcBef>
                <a:spcPct val="0"/>
              </a:spcBef>
              <a:spcAft>
                <a:spcPts val="0"/>
              </a:spcAft>
              <a:buClrTx/>
              <a:buSzTx/>
              <a:tabLst/>
              <a:defRPr/>
            </a:pPr>
            <a:r>
              <a:rPr lang="en-US" sz="2400">
                <a:solidFill>
                  <a:srgbClr val="333333"/>
                </a:solidFill>
                <a:highlight>
                  <a:srgbClr val="FFFFFF"/>
                </a:highlight>
                <a:latin typeface="Calibri" panose="020F0502020204030204"/>
              </a:rPr>
              <a:t>Incident-specific plans will incorporate one, or all of the previously developed functional annexes. The following are recommended for all Oregon schools:</a:t>
            </a:r>
          </a:p>
          <a:p>
            <a:pPr marR="0" lvl="0" algn="l" defTabSz="914400" rtl="0" eaLnBrk="1" fontAlgn="auto" latinLnBrk="0" hangingPunct="1">
              <a:lnSpc>
                <a:spcPct val="90000"/>
              </a:lnSpc>
              <a:spcBef>
                <a:spcPct val="0"/>
              </a:spcBef>
              <a:spcAft>
                <a:spcPts val="0"/>
              </a:spcAft>
              <a:buClrTx/>
              <a:buSzTx/>
              <a:tabLst/>
              <a:defRPr/>
            </a:pPr>
            <a:endParaRPr lang="en-US" sz="2400">
              <a:solidFill>
                <a:srgbClr val="333333"/>
              </a:solidFill>
              <a:highlight>
                <a:srgbClr val="FFFFFF"/>
              </a:highlight>
              <a:latin typeface="Calibri" panose="020F0502020204030204"/>
            </a:endParaRPr>
          </a:p>
          <a:p>
            <a:pPr marL="342900" marR="0" lvl="0" indent="-3429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333333"/>
                </a:solidFill>
                <a:effectLst/>
                <a:highlight>
                  <a:srgbClr val="FFFFFF"/>
                </a:highlight>
                <a:uLnTx/>
                <a:uFillTx/>
                <a:latin typeface="Calibri" panose="020F0502020204030204"/>
                <a:ea typeface="+mj-ea"/>
                <a:cs typeface="+mj-cs"/>
              </a:rPr>
              <a:t>Earthquake (required)</a:t>
            </a:r>
          </a:p>
          <a:p>
            <a:pPr marL="342900" marR="0" lvl="0" indent="-3429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lang="en-US" sz="2400">
                <a:solidFill>
                  <a:srgbClr val="333333"/>
                </a:solidFill>
                <a:highlight>
                  <a:srgbClr val="FFFFFF"/>
                </a:highlight>
                <a:latin typeface="Calibri" panose="020F0502020204030204"/>
              </a:rPr>
              <a:t>Wildfire</a:t>
            </a:r>
          </a:p>
          <a:p>
            <a:pPr marL="342900" marR="0" lvl="0" indent="-3429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lang="en-US" sz="2400">
                <a:solidFill>
                  <a:srgbClr val="333333"/>
                </a:solidFill>
                <a:highlight>
                  <a:srgbClr val="FFFFFF"/>
                </a:highlight>
                <a:latin typeface="Calibri" panose="020F0502020204030204"/>
              </a:rPr>
              <a:t>Active Shooter</a:t>
            </a:r>
          </a:p>
          <a:p>
            <a:pPr marL="342900" marR="0" lvl="0" indent="-3429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333333"/>
                </a:solidFill>
                <a:effectLst/>
                <a:highlight>
                  <a:srgbClr val="FFFFFF"/>
                </a:highlight>
                <a:uLnTx/>
                <a:uFillTx/>
                <a:latin typeface="Calibri" panose="020F0502020204030204"/>
                <a:ea typeface="+mj-ea"/>
                <a:cs typeface="+mj-cs"/>
              </a:rPr>
              <a:t>Bomb-Threat</a:t>
            </a:r>
          </a:p>
          <a:p>
            <a:pPr marL="342900" marR="0" lvl="0" indent="-3429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lang="en-US" sz="2400">
                <a:solidFill>
                  <a:srgbClr val="333333"/>
                </a:solidFill>
                <a:highlight>
                  <a:srgbClr val="FFFFFF"/>
                </a:highlight>
                <a:latin typeface="Calibri" panose="020F0502020204030204"/>
              </a:rPr>
              <a:t>Cybersecurity</a:t>
            </a:r>
          </a:p>
          <a:p>
            <a:pPr marL="342900" marR="0" lvl="0" indent="-3429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lang="en-US" sz="2400">
              <a:solidFill>
                <a:srgbClr val="333333"/>
              </a:solidFill>
              <a:highlight>
                <a:srgbClr val="FFFFFF"/>
              </a:highlight>
              <a:latin typeface="Calibri" panose="020F0502020204030204"/>
            </a:endParaRPr>
          </a:p>
          <a:p>
            <a:pPr marR="0" lvl="0" algn="l" defTabSz="914400" rtl="0" eaLnBrk="1" fontAlgn="auto" latinLnBrk="0" hangingPunct="1">
              <a:lnSpc>
                <a:spcPct val="90000"/>
              </a:lnSpc>
              <a:spcBef>
                <a:spcPct val="0"/>
              </a:spcBef>
              <a:spcAft>
                <a:spcPts val="0"/>
              </a:spcAft>
              <a:buClrTx/>
              <a:buSzTx/>
              <a:tabLst/>
              <a:defRPr/>
            </a:pPr>
            <a:r>
              <a:rPr lang="en-US" sz="2400">
                <a:solidFill>
                  <a:srgbClr val="333333"/>
                </a:solidFill>
                <a:highlight>
                  <a:srgbClr val="FFFFFF"/>
                </a:highlight>
                <a:latin typeface="Calibri" panose="020F0502020204030204"/>
              </a:rPr>
              <a:t>Schools in a tsunami-inundation zone are required to plan and drill for tsunamis. Schools in locations susceptible to landslides or floods should include plans for those hazards. </a:t>
            </a:r>
          </a:p>
        </p:txBody>
      </p:sp>
      <p:sp>
        <p:nvSpPr>
          <p:cNvPr id="2" name="Title 1">
            <a:extLst>
              <a:ext uri="{FF2B5EF4-FFF2-40B4-BE49-F238E27FC236}">
                <a16:creationId xmlns:a16="http://schemas.microsoft.com/office/drawing/2014/main" id="{AD7A405F-23CE-4138-A41E-DA83AB84253B}"/>
              </a:ext>
            </a:extLst>
          </p:cNvPr>
          <p:cNvSpPr>
            <a:spLocks noGrp="1"/>
          </p:cNvSpPr>
          <p:nvPr>
            <p:ph type="title"/>
          </p:nvPr>
        </p:nvSpPr>
        <p:spPr/>
        <p:txBody>
          <a:bodyPr/>
          <a:lstStyle/>
          <a:p>
            <a:r>
              <a:rPr lang="en-US" b="1"/>
              <a:t>Incident-Specific Plans</a:t>
            </a:r>
            <a:endParaRPr lang="en-US" b="1">
              <a:ea typeface="Calibri"/>
              <a:cs typeface="Calibri"/>
            </a:endParaRPr>
          </a:p>
        </p:txBody>
      </p:sp>
      <p:pic>
        <p:nvPicPr>
          <p:cNvPr id="6" name="Picture 5" descr="Screenshot of the cover of the Incident-Specific Plans guidance document. ">
            <a:hlinkClick r:id="rId3"/>
            <a:extLst>
              <a:ext uri="{FF2B5EF4-FFF2-40B4-BE49-F238E27FC236}">
                <a16:creationId xmlns:a16="http://schemas.microsoft.com/office/drawing/2014/main" id="{7AA11903-B571-77F9-1ACB-51A244991350}"/>
              </a:ext>
            </a:extLst>
          </p:cNvPr>
          <p:cNvPicPr>
            <a:picLocks noChangeAspect="1"/>
          </p:cNvPicPr>
          <p:nvPr/>
        </p:nvPicPr>
        <p:blipFill>
          <a:blip r:embed="rId4"/>
          <a:stretch>
            <a:fillRect/>
          </a:stretch>
        </p:blipFill>
        <p:spPr>
          <a:xfrm>
            <a:off x="945932" y="2063805"/>
            <a:ext cx="2438400" cy="31718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001396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0687D-2F93-2ABB-6104-33800442E0E5}"/>
              </a:ext>
            </a:extLst>
          </p:cNvPr>
          <p:cNvSpPr>
            <a:spLocks noGrp="1"/>
          </p:cNvSpPr>
          <p:nvPr>
            <p:ph type="title"/>
          </p:nvPr>
        </p:nvSpPr>
        <p:spPr/>
        <p:txBody>
          <a:bodyPr/>
          <a:lstStyle/>
          <a:p>
            <a:r>
              <a:rPr lang="en-US" b="1"/>
              <a:t>Stranger on Campus (School-Level)</a:t>
            </a:r>
            <a:endParaRPr lang="en-US" b="1">
              <a:ea typeface="Calibri"/>
              <a:cs typeface="Calibri"/>
            </a:endParaRPr>
          </a:p>
        </p:txBody>
      </p:sp>
      <p:sp>
        <p:nvSpPr>
          <p:cNvPr id="3" name="Content Placeholder 2">
            <a:extLst>
              <a:ext uri="{FF2B5EF4-FFF2-40B4-BE49-F238E27FC236}">
                <a16:creationId xmlns:a16="http://schemas.microsoft.com/office/drawing/2014/main" id="{40254A7E-1ACD-5401-2980-C8A58BAC283E}"/>
              </a:ext>
            </a:extLst>
          </p:cNvPr>
          <p:cNvSpPr>
            <a:spLocks noGrp="1"/>
          </p:cNvSpPr>
          <p:nvPr>
            <p:ph idx="1"/>
          </p:nvPr>
        </p:nvSpPr>
        <p:spPr>
          <a:xfrm>
            <a:off x="717176" y="1825624"/>
            <a:ext cx="5378824" cy="3878489"/>
          </a:xfrm>
        </p:spPr>
        <p:txBody>
          <a:bodyPr>
            <a:noAutofit/>
          </a:bodyPr>
          <a:lstStyle/>
          <a:p>
            <a:r>
              <a:rPr lang="en-US"/>
              <a:t>A teacher notices an unfamiliar adult walking around school grounds. The individual looks suspicious, is peering into windows with sunglasses on during an overcast day. </a:t>
            </a:r>
          </a:p>
          <a:p>
            <a:r>
              <a:rPr lang="en-US"/>
              <a:t>What other environmental conditions or factors could increase the threat level of this scenario?</a:t>
            </a:r>
          </a:p>
          <a:p>
            <a:r>
              <a:rPr lang="en-US"/>
              <a:t>Which conditions could decrease the threat level of this scenario?</a:t>
            </a:r>
          </a:p>
        </p:txBody>
      </p:sp>
      <p:sp>
        <p:nvSpPr>
          <p:cNvPr id="4" name="Footer Placeholder 3">
            <a:extLst>
              <a:ext uri="{FF2B5EF4-FFF2-40B4-BE49-F238E27FC236}">
                <a16:creationId xmlns:a16="http://schemas.microsoft.com/office/drawing/2014/main" id="{13AA5079-F187-A366-D9C2-865839F85D23}"/>
              </a:ext>
            </a:extLst>
          </p:cNvPr>
          <p:cNvSpPr>
            <a:spLocks noGrp="1"/>
          </p:cNvSpPr>
          <p:nvPr>
            <p:ph type="ftr" sz="quarter" idx="11"/>
          </p:nvPr>
        </p:nvSpPr>
        <p:spPr/>
        <p:txBody>
          <a:bodyPr/>
          <a:lstStyle/>
          <a:p>
            <a:r>
              <a:rPr lang="en-US"/>
              <a:t>Oregon Department of Education</a:t>
            </a:r>
          </a:p>
        </p:txBody>
      </p:sp>
      <p:sp>
        <p:nvSpPr>
          <p:cNvPr id="5" name="Slide Number Placeholder 4">
            <a:extLst>
              <a:ext uri="{FF2B5EF4-FFF2-40B4-BE49-F238E27FC236}">
                <a16:creationId xmlns:a16="http://schemas.microsoft.com/office/drawing/2014/main" id="{8A20631F-1EC1-1BC7-C545-7127595FB7CD}"/>
              </a:ext>
            </a:extLst>
          </p:cNvPr>
          <p:cNvSpPr>
            <a:spLocks noGrp="1"/>
          </p:cNvSpPr>
          <p:nvPr>
            <p:ph type="sldNum" sz="quarter" idx="12"/>
          </p:nvPr>
        </p:nvSpPr>
        <p:spPr/>
        <p:txBody>
          <a:bodyPr/>
          <a:lstStyle/>
          <a:p>
            <a:fld id="{357F5B69-6281-4C1F-8C38-6DA0F56DA430}" type="slidenum">
              <a:rPr lang="en-US" smtClean="0"/>
              <a:t>44</a:t>
            </a:fld>
            <a:endParaRPr lang="en-US"/>
          </a:p>
        </p:txBody>
      </p:sp>
      <p:pic>
        <p:nvPicPr>
          <p:cNvPr id="7" name="Picture 6" descr="A suspicious person standing outside a school building while taking pictures. ">
            <a:extLst>
              <a:ext uri="{FF2B5EF4-FFF2-40B4-BE49-F238E27FC236}">
                <a16:creationId xmlns:a16="http://schemas.microsoft.com/office/drawing/2014/main" id="{9FC10068-A314-2E00-C876-751C5529EE1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334226" y="2111376"/>
            <a:ext cx="4749409" cy="30373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971068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First Actions</a:t>
            </a:r>
            <a:endParaRPr lang="en-US" b="1">
              <a:ea typeface="Calibri"/>
              <a:cs typeface="Calibri"/>
            </a:endParaRPr>
          </a:p>
        </p:txBody>
      </p:sp>
      <p:sp>
        <p:nvSpPr>
          <p:cNvPr id="3" name="Content Placeholder 2"/>
          <p:cNvSpPr>
            <a:spLocks noGrp="1"/>
          </p:cNvSpPr>
          <p:nvPr>
            <p:ph idx="1"/>
          </p:nvPr>
        </p:nvSpPr>
        <p:spPr>
          <a:xfrm>
            <a:off x="825266" y="1816087"/>
            <a:ext cx="5174940" cy="1814390"/>
          </a:xfrm>
        </p:spPr>
        <p:txBody>
          <a:bodyPr>
            <a:noAutofit/>
          </a:bodyPr>
          <a:lstStyle/>
          <a:p>
            <a:pPr marL="0" indent="0">
              <a:buNone/>
            </a:pPr>
            <a:r>
              <a:rPr lang="en-US" sz="2400"/>
              <a:t>Assuming the identified person is a reliable or reasonable threat, what should the school do first?</a:t>
            </a:r>
          </a:p>
          <a:p>
            <a:pPr marL="0" indent="0">
              <a:buNone/>
            </a:pPr>
            <a:endParaRPr lang="en-US"/>
          </a:p>
          <a:p>
            <a:pPr marL="0" indent="0">
              <a:buNone/>
            </a:pPr>
            <a:r>
              <a:rPr lang="en-US" sz="2400"/>
              <a:t>Hint: see below.</a:t>
            </a:r>
          </a:p>
        </p:txBody>
      </p:sp>
      <p:sp>
        <p:nvSpPr>
          <p:cNvPr id="4" name="Footer Placeholder 3"/>
          <p:cNvSpPr>
            <a:spLocks noGrp="1"/>
          </p:cNvSpPr>
          <p:nvPr>
            <p:ph type="ftr" sz="quarter" idx="11"/>
          </p:nvPr>
        </p:nvSpPr>
        <p:spPr/>
        <p:txBody>
          <a:bodyPr/>
          <a:lstStyle/>
          <a:p>
            <a:r>
              <a:rPr lang="en-US"/>
              <a:t>Oregon Department of Education</a:t>
            </a:r>
          </a:p>
        </p:txBody>
      </p:sp>
      <p:sp>
        <p:nvSpPr>
          <p:cNvPr id="5" name="Slide Number Placeholder 4"/>
          <p:cNvSpPr>
            <a:spLocks noGrp="1"/>
          </p:cNvSpPr>
          <p:nvPr>
            <p:ph type="sldNum" sz="quarter" idx="12"/>
          </p:nvPr>
        </p:nvSpPr>
        <p:spPr/>
        <p:txBody>
          <a:bodyPr/>
          <a:lstStyle/>
          <a:p>
            <a:fld id="{357F5B69-6281-4C1F-8C38-6DA0F56DA430}" type="slidenum">
              <a:rPr lang="en-US" smtClean="0"/>
              <a:t>45</a:t>
            </a:fld>
            <a:endParaRPr lang="en-US"/>
          </a:p>
        </p:txBody>
      </p:sp>
      <p:grpSp>
        <p:nvGrpSpPr>
          <p:cNvPr id="10" name="Group 9">
            <a:extLst>
              <a:ext uri="{FF2B5EF4-FFF2-40B4-BE49-F238E27FC236}">
                <a16:creationId xmlns:a16="http://schemas.microsoft.com/office/drawing/2014/main" id="{BE1B4DCB-A97D-81EA-480F-82624E848AD9}"/>
              </a:ext>
            </a:extLst>
          </p:cNvPr>
          <p:cNvGrpSpPr>
            <a:grpSpLocks noChangeAspect="1"/>
          </p:cNvGrpSpPr>
          <p:nvPr/>
        </p:nvGrpSpPr>
        <p:grpSpPr>
          <a:xfrm>
            <a:off x="717176" y="4457545"/>
            <a:ext cx="5133563" cy="1282239"/>
            <a:chOff x="556566" y="3052162"/>
            <a:chExt cx="3332996" cy="832501"/>
          </a:xfrm>
        </p:grpSpPr>
        <p:grpSp>
          <p:nvGrpSpPr>
            <p:cNvPr id="11" name="Group 10" descr="Icon of two hands held up." title="Graphic of the Secure drill">
              <a:extLst>
                <a:ext uri="{FF2B5EF4-FFF2-40B4-BE49-F238E27FC236}">
                  <a16:creationId xmlns:a16="http://schemas.microsoft.com/office/drawing/2014/main" id="{77828421-B616-7CC4-7CA2-44F5F5AB62E5}"/>
                </a:ext>
              </a:extLst>
            </p:cNvPr>
            <p:cNvGrpSpPr/>
            <p:nvPr/>
          </p:nvGrpSpPr>
          <p:grpSpPr>
            <a:xfrm>
              <a:off x="556566" y="3052162"/>
              <a:ext cx="3332996" cy="832501"/>
              <a:chOff x="223144" y="2390546"/>
              <a:chExt cx="3371637" cy="832501"/>
            </a:xfrm>
          </p:grpSpPr>
          <p:sp>
            <p:nvSpPr>
              <p:cNvPr id="13" name="Rectangle 12">
                <a:extLst>
                  <a:ext uri="{FF2B5EF4-FFF2-40B4-BE49-F238E27FC236}">
                    <a16:creationId xmlns:a16="http://schemas.microsoft.com/office/drawing/2014/main" id="{9F52E30E-C057-BD94-1694-88D323AF1D1A}"/>
                  </a:ext>
                </a:extLst>
              </p:cNvPr>
              <p:cNvSpPr/>
              <p:nvPr/>
            </p:nvSpPr>
            <p:spPr>
              <a:xfrm>
                <a:off x="542278" y="2390546"/>
                <a:ext cx="3052503" cy="82296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The Secure icon showing two hands up.">
                <a:extLst>
                  <a:ext uri="{FF2B5EF4-FFF2-40B4-BE49-F238E27FC236}">
                    <a16:creationId xmlns:a16="http://schemas.microsoft.com/office/drawing/2014/main" id="{5134015B-26A2-CBAB-C794-24820A542D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144" y="2390546"/>
                <a:ext cx="832501" cy="832501"/>
              </a:xfrm>
              <a:prstGeom prst="rect">
                <a:avLst/>
              </a:prstGeom>
            </p:spPr>
          </p:pic>
        </p:grpSp>
        <p:sp>
          <p:nvSpPr>
            <p:cNvPr id="12" name="TextBox 11">
              <a:extLst>
                <a:ext uri="{FF2B5EF4-FFF2-40B4-BE49-F238E27FC236}">
                  <a16:creationId xmlns:a16="http://schemas.microsoft.com/office/drawing/2014/main" id="{1F98B9F0-B838-CE13-C28F-FDC21DDEE586}"/>
                </a:ext>
              </a:extLst>
            </p:cNvPr>
            <p:cNvSpPr txBox="1"/>
            <p:nvPr/>
          </p:nvSpPr>
          <p:spPr>
            <a:xfrm>
              <a:off x="1398199" y="3094328"/>
              <a:ext cx="2434053" cy="619459"/>
            </a:xfrm>
            <a:prstGeom prst="rect">
              <a:avLst/>
            </a:prstGeom>
            <a:noFill/>
          </p:spPr>
          <p:txBody>
            <a:bodyPr wrap="square" rtlCol="0">
              <a:spAutoFit/>
            </a:bodyPr>
            <a:lstStyle/>
            <a:p>
              <a:r>
                <a:rPr lang="en-US" sz="2800" b="1"/>
                <a:t>Secure! Get inside. Lock outside doors.</a:t>
              </a:r>
              <a:endParaRPr lang="en-US" sz="2800"/>
            </a:p>
          </p:txBody>
        </p:sp>
      </p:grpSp>
      <p:pic>
        <p:nvPicPr>
          <p:cNvPr id="16" name="Picture 15" descr="A locking bar on exterior double doors. *illustrative purposes only. ">
            <a:extLst>
              <a:ext uri="{FF2B5EF4-FFF2-40B4-BE49-F238E27FC236}">
                <a16:creationId xmlns:a16="http://schemas.microsoft.com/office/drawing/2014/main" id="{FEA6DC6A-FDF3-7A75-1C69-BC97DAE162C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6895034" y="2129508"/>
            <a:ext cx="4002586" cy="3001939"/>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26DA7F8A-206D-2D16-3BBF-35ECAD33101F}"/>
              </a:ext>
            </a:extLst>
          </p:cNvPr>
          <p:cNvSpPr txBox="1"/>
          <p:nvPr/>
        </p:nvSpPr>
        <p:spPr>
          <a:xfrm>
            <a:off x="7509510" y="5725089"/>
            <a:ext cx="2887787" cy="307777"/>
          </a:xfrm>
          <a:prstGeom prst="rect">
            <a:avLst/>
          </a:prstGeom>
          <a:noFill/>
        </p:spPr>
        <p:txBody>
          <a:bodyPr wrap="square" rtlCol="0">
            <a:spAutoFit/>
          </a:bodyPr>
          <a:lstStyle/>
          <a:p>
            <a:pPr algn="ctr"/>
            <a:r>
              <a:rPr lang="en-US" sz="1400"/>
              <a:t>*Illustrative purposes only.</a:t>
            </a:r>
          </a:p>
        </p:txBody>
      </p:sp>
    </p:spTree>
    <p:extLst>
      <p:ext uri="{BB962C8B-B14F-4D97-AF65-F5344CB8AC3E}">
        <p14:creationId xmlns:p14="http://schemas.microsoft.com/office/powerpoint/2010/main" val="11517845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Setting Conditions for Safety</a:t>
            </a:r>
            <a:endParaRPr lang="en-US" b="1">
              <a:ea typeface="Calibri"/>
              <a:cs typeface="Calibri"/>
            </a:endParaRPr>
          </a:p>
        </p:txBody>
      </p:sp>
      <p:sp>
        <p:nvSpPr>
          <p:cNvPr id="3" name="Content Placeholder 2"/>
          <p:cNvSpPr>
            <a:spLocks noGrp="1"/>
          </p:cNvSpPr>
          <p:nvPr>
            <p:ph idx="1"/>
          </p:nvPr>
        </p:nvSpPr>
        <p:spPr>
          <a:xfrm>
            <a:off x="717176" y="1825625"/>
            <a:ext cx="5892630" cy="2363198"/>
          </a:xfrm>
        </p:spPr>
        <p:txBody>
          <a:bodyPr>
            <a:noAutofit/>
          </a:bodyPr>
          <a:lstStyle/>
          <a:p>
            <a:r>
              <a:rPr lang="en-US" sz="2400"/>
              <a:t>The Standard Response Protocol helps set the conditions for the rest of the response.</a:t>
            </a:r>
          </a:p>
          <a:p>
            <a:r>
              <a:rPr lang="en-US"/>
              <a:t>Schools do not put out the fires or arrest the bad guy. But they can set the conditions that will keep students safe while responders respond.</a:t>
            </a:r>
            <a:r>
              <a:rPr lang="en-US" sz="2400"/>
              <a:t>  </a:t>
            </a:r>
          </a:p>
          <a:p>
            <a:endParaRPr lang="en-US" sz="2400"/>
          </a:p>
        </p:txBody>
      </p:sp>
      <p:sp>
        <p:nvSpPr>
          <p:cNvPr id="4" name="Footer Placeholder 3"/>
          <p:cNvSpPr>
            <a:spLocks noGrp="1"/>
          </p:cNvSpPr>
          <p:nvPr>
            <p:ph type="ftr" sz="quarter" idx="11"/>
          </p:nvPr>
        </p:nvSpPr>
        <p:spPr/>
        <p:txBody>
          <a:bodyPr/>
          <a:lstStyle/>
          <a:p>
            <a:r>
              <a:rPr lang="en-US"/>
              <a:t>Oregon Department of Education</a:t>
            </a:r>
          </a:p>
        </p:txBody>
      </p:sp>
      <p:sp>
        <p:nvSpPr>
          <p:cNvPr id="5" name="Slide Number Placeholder 4"/>
          <p:cNvSpPr>
            <a:spLocks noGrp="1"/>
          </p:cNvSpPr>
          <p:nvPr>
            <p:ph type="sldNum" sz="quarter" idx="12"/>
          </p:nvPr>
        </p:nvSpPr>
        <p:spPr/>
        <p:txBody>
          <a:bodyPr/>
          <a:lstStyle/>
          <a:p>
            <a:fld id="{357F5B69-6281-4C1F-8C38-6DA0F56DA430}" type="slidenum">
              <a:rPr lang="en-US" smtClean="0"/>
              <a:t>46</a:t>
            </a:fld>
            <a:endParaRPr lang="en-US"/>
          </a:p>
        </p:txBody>
      </p:sp>
      <p:pic>
        <p:nvPicPr>
          <p:cNvPr id="6" name="Picture 5" descr="Sketched image of a classroom with an exclamation point callout next to the public announcement speaker. &#10;&#10;Photo courtesy of the University of Oregon Dept. of Earth Sciences; The Oregon Hazards Lab." title="PA Alert in Classroom"/>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0849" y="2810107"/>
            <a:ext cx="4359422" cy="26528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582194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Call for Help</a:t>
            </a:r>
            <a:endParaRPr lang="en-US" b="1">
              <a:ea typeface="Calibri"/>
              <a:cs typeface="Calibri"/>
            </a:endParaRPr>
          </a:p>
        </p:txBody>
      </p:sp>
      <p:sp>
        <p:nvSpPr>
          <p:cNvPr id="3" name="Content Placeholder 2"/>
          <p:cNvSpPr>
            <a:spLocks noGrp="1"/>
          </p:cNvSpPr>
          <p:nvPr>
            <p:ph idx="1"/>
          </p:nvPr>
        </p:nvSpPr>
        <p:spPr>
          <a:xfrm>
            <a:off x="717176" y="1825625"/>
            <a:ext cx="5979715" cy="4109010"/>
          </a:xfrm>
        </p:spPr>
        <p:txBody>
          <a:bodyPr>
            <a:normAutofit/>
          </a:bodyPr>
          <a:lstStyle/>
          <a:p>
            <a:r>
              <a:rPr lang="en-US" sz="2400"/>
              <a:t>The longer we wait to call for help, the longer help will take to get to us. </a:t>
            </a:r>
          </a:p>
        </p:txBody>
      </p:sp>
      <p:sp>
        <p:nvSpPr>
          <p:cNvPr id="4" name="Footer Placeholder 3"/>
          <p:cNvSpPr>
            <a:spLocks noGrp="1"/>
          </p:cNvSpPr>
          <p:nvPr>
            <p:ph type="ftr" sz="quarter" idx="11"/>
          </p:nvPr>
        </p:nvSpPr>
        <p:spPr/>
        <p:txBody>
          <a:bodyPr/>
          <a:lstStyle/>
          <a:p>
            <a:r>
              <a:rPr lang="en-US"/>
              <a:t>Oregon Department of Education</a:t>
            </a:r>
          </a:p>
        </p:txBody>
      </p:sp>
      <p:sp>
        <p:nvSpPr>
          <p:cNvPr id="5" name="Slide Number Placeholder 4"/>
          <p:cNvSpPr>
            <a:spLocks noGrp="1"/>
          </p:cNvSpPr>
          <p:nvPr>
            <p:ph type="sldNum" sz="quarter" idx="12"/>
          </p:nvPr>
        </p:nvSpPr>
        <p:spPr/>
        <p:txBody>
          <a:bodyPr/>
          <a:lstStyle/>
          <a:p>
            <a:fld id="{357F5B69-6281-4C1F-8C38-6DA0F56DA430}" type="slidenum">
              <a:rPr lang="en-US" smtClean="0"/>
              <a:t>47</a:t>
            </a:fld>
            <a:endParaRPr lang="en-US"/>
          </a:p>
        </p:txBody>
      </p:sp>
      <p:sp>
        <p:nvSpPr>
          <p:cNvPr id="7" name="Pentagon 6"/>
          <p:cNvSpPr/>
          <p:nvPr/>
        </p:nvSpPr>
        <p:spPr>
          <a:xfrm>
            <a:off x="1290397" y="2858304"/>
            <a:ext cx="2750441" cy="875388"/>
          </a:xfrm>
          <a:prstGeom prst="homePlate">
            <a:avLst/>
          </a:prstGeom>
          <a:solidFill>
            <a:srgbClr val="0080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Respond</a:t>
            </a:r>
          </a:p>
        </p:txBody>
      </p:sp>
      <p:sp>
        <p:nvSpPr>
          <p:cNvPr id="8" name="Down Arrow Callout 7"/>
          <p:cNvSpPr/>
          <p:nvPr/>
        </p:nvSpPr>
        <p:spPr>
          <a:xfrm>
            <a:off x="4188368" y="2858305"/>
            <a:ext cx="1582615" cy="1961791"/>
          </a:xfrm>
          <a:prstGeom prst="downArrowCallout">
            <a:avLst/>
          </a:prstGeom>
          <a:solidFill>
            <a:srgbClr val="0080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Call for help</a:t>
            </a:r>
          </a:p>
        </p:txBody>
      </p:sp>
      <p:sp>
        <p:nvSpPr>
          <p:cNvPr id="9" name="Left-Right Arrow 8"/>
          <p:cNvSpPr/>
          <p:nvPr/>
        </p:nvSpPr>
        <p:spPr>
          <a:xfrm>
            <a:off x="1453589" y="4352020"/>
            <a:ext cx="3376246" cy="1582615"/>
          </a:xfrm>
          <a:prstGeom prst="leftRightArrow">
            <a:avLst/>
          </a:prstGeom>
          <a:solidFill>
            <a:srgbClr val="0080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Continue response.</a:t>
            </a:r>
          </a:p>
        </p:txBody>
      </p:sp>
      <p:pic>
        <p:nvPicPr>
          <p:cNvPr id="2050" name="Picture 2" descr="A hand holding a cellphone with &quot;911 Emergency Call&quot; on the screen. ">
            <a:extLst>
              <a:ext uri="{FF2B5EF4-FFF2-40B4-BE49-F238E27FC236}">
                <a16:creationId xmlns:a16="http://schemas.microsoft.com/office/drawing/2014/main" id="{545EB384-6E84-CD3D-9397-A26EC378713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769" r="41265"/>
          <a:stretch/>
        </p:blipFill>
        <p:spPr bwMode="auto">
          <a:xfrm>
            <a:off x="7473427" y="1920082"/>
            <a:ext cx="3415423" cy="362721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1735205"/>
      </p:ext>
    </p:extLst>
  </p:cSld>
  <p:clrMapOvr>
    <a:masterClrMapping/>
  </p:clrMapOvr>
  <p:extLst>
    <p:ext uri="{6950BFC3-D8DA-4A85-94F7-54DA5524770B}">
      <p188:commentRel xmlns:p188="http://schemas.microsoft.com/office/powerpoint/2018/8/main" r:id="rId3"/>
    </p:ext>
  </p:extLs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a:t>Who else needs to know?</a:t>
            </a:r>
            <a:endParaRPr lang="en-US" b="1">
              <a:ea typeface="Calibri"/>
              <a:cs typeface="Calibri"/>
            </a:endParaRPr>
          </a:p>
        </p:txBody>
      </p:sp>
      <p:sp>
        <p:nvSpPr>
          <p:cNvPr id="3" name="Content Placeholder 2"/>
          <p:cNvSpPr>
            <a:spLocks noGrp="1"/>
          </p:cNvSpPr>
          <p:nvPr>
            <p:ph idx="1"/>
          </p:nvPr>
        </p:nvSpPr>
        <p:spPr>
          <a:xfrm>
            <a:off x="5827059" y="1958738"/>
            <a:ext cx="5710518" cy="4181055"/>
          </a:xfrm>
        </p:spPr>
        <p:txBody>
          <a:bodyPr>
            <a:noAutofit/>
          </a:bodyPr>
          <a:lstStyle/>
          <a:p>
            <a:pPr marL="0" indent="0">
              <a:buNone/>
            </a:pPr>
            <a:r>
              <a:rPr lang="en-US" sz="2400"/>
              <a:t>When the conditions are set and help is on the way, then we start the notification process. Contact:</a:t>
            </a:r>
          </a:p>
          <a:p>
            <a:r>
              <a:rPr lang="en-US"/>
              <a:t>District leadership for accountability and to assist with:</a:t>
            </a:r>
          </a:p>
          <a:p>
            <a:pPr lvl="1"/>
            <a:r>
              <a:rPr lang="en-US"/>
              <a:t>Communication.</a:t>
            </a:r>
          </a:p>
          <a:p>
            <a:pPr lvl="1"/>
            <a:r>
              <a:rPr lang="en-US"/>
              <a:t>Coordination with responders.</a:t>
            </a:r>
          </a:p>
          <a:p>
            <a:pPr lvl="1"/>
            <a:r>
              <a:rPr lang="en-US"/>
              <a:t>Transportation and reunification. </a:t>
            </a:r>
          </a:p>
          <a:p>
            <a:r>
              <a:rPr lang="en-US" sz="2400"/>
              <a:t>Parents and guardians:</a:t>
            </a:r>
          </a:p>
          <a:p>
            <a:pPr lvl="1"/>
            <a:r>
              <a:rPr lang="en-US"/>
              <a:t>For awareness and to know what to do and where to go.</a:t>
            </a:r>
          </a:p>
          <a:p>
            <a:pPr marL="0" indent="0">
              <a:buNone/>
            </a:pPr>
            <a:endParaRPr lang="en-US" sz="2400"/>
          </a:p>
        </p:txBody>
      </p:sp>
      <p:sp>
        <p:nvSpPr>
          <p:cNvPr id="4" name="Footer Placeholder 3"/>
          <p:cNvSpPr>
            <a:spLocks noGrp="1"/>
          </p:cNvSpPr>
          <p:nvPr>
            <p:ph type="ftr" sz="quarter" idx="11"/>
          </p:nvPr>
        </p:nvSpPr>
        <p:spPr/>
        <p:txBody>
          <a:bodyPr/>
          <a:lstStyle/>
          <a:p>
            <a:r>
              <a:rPr lang="en-US"/>
              <a:t>Oregon Department of Education</a:t>
            </a:r>
          </a:p>
        </p:txBody>
      </p:sp>
      <p:sp>
        <p:nvSpPr>
          <p:cNvPr id="5" name="Slide Number Placeholder 4"/>
          <p:cNvSpPr>
            <a:spLocks noGrp="1"/>
          </p:cNvSpPr>
          <p:nvPr>
            <p:ph type="sldNum" sz="quarter" idx="12"/>
          </p:nvPr>
        </p:nvSpPr>
        <p:spPr/>
        <p:txBody>
          <a:bodyPr/>
          <a:lstStyle/>
          <a:p>
            <a:fld id="{357F5B69-6281-4C1F-8C38-6DA0F56DA430}" type="slidenum">
              <a:rPr lang="en-US" smtClean="0"/>
              <a:t>48</a:t>
            </a:fld>
            <a:endParaRPr lang="en-US"/>
          </a:p>
        </p:txBody>
      </p:sp>
      <p:pic>
        <p:nvPicPr>
          <p:cNvPr id="7" name="Picture 4" descr="Students are huddled together on a basketball court while staff stand around in high visibility vests." title="Picture of students and staff outdoors">
            <a:extLst>
              <a:ext uri="{FF2B5EF4-FFF2-40B4-BE49-F238E27FC236}">
                <a16:creationId xmlns:a16="http://schemas.microsoft.com/office/drawing/2014/main" id="{6603057E-6768-4DC6-D35D-B753A3EE1E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217" y="2750313"/>
            <a:ext cx="4955927" cy="173193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6" name="Arrow: Curved Right 5">
            <a:extLst>
              <a:ext uri="{FF2B5EF4-FFF2-40B4-BE49-F238E27FC236}">
                <a16:creationId xmlns:a16="http://schemas.microsoft.com/office/drawing/2014/main" id="{8991782A-F958-2B2F-AD93-84115FE1D5B1}"/>
              </a:ext>
            </a:extLst>
          </p:cNvPr>
          <p:cNvSpPr/>
          <p:nvPr/>
        </p:nvSpPr>
        <p:spPr>
          <a:xfrm>
            <a:off x="5636974" y="3920490"/>
            <a:ext cx="459026" cy="1417320"/>
          </a:xfrm>
          <a:prstGeom prst="curvedRightArrow">
            <a:avLst/>
          </a:prstGeom>
          <a:solidFill>
            <a:srgbClr val="00804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99423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73191-3E70-3636-EF72-D03917C0A9F4}"/>
              </a:ext>
            </a:extLst>
          </p:cNvPr>
          <p:cNvSpPr>
            <a:spLocks noGrp="1"/>
          </p:cNvSpPr>
          <p:nvPr>
            <p:ph type="title"/>
          </p:nvPr>
        </p:nvSpPr>
        <p:spPr/>
        <p:txBody>
          <a:bodyPr/>
          <a:lstStyle/>
          <a:p>
            <a:r>
              <a:rPr lang="en-US" b="1"/>
              <a:t>Communications</a:t>
            </a:r>
            <a:endParaRPr lang="en-US" b="1">
              <a:ea typeface="Calibri"/>
              <a:cs typeface="Calibri"/>
            </a:endParaRPr>
          </a:p>
        </p:txBody>
      </p:sp>
      <p:sp>
        <p:nvSpPr>
          <p:cNvPr id="3" name="Content Placeholder 2">
            <a:extLst>
              <a:ext uri="{FF2B5EF4-FFF2-40B4-BE49-F238E27FC236}">
                <a16:creationId xmlns:a16="http://schemas.microsoft.com/office/drawing/2014/main" id="{B8037458-3AAA-B17A-DE18-3559BE3BE96F}"/>
              </a:ext>
            </a:extLst>
          </p:cNvPr>
          <p:cNvSpPr>
            <a:spLocks noGrp="1"/>
          </p:cNvSpPr>
          <p:nvPr>
            <p:ph idx="1"/>
          </p:nvPr>
        </p:nvSpPr>
        <p:spPr>
          <a:xfrm>
            <a:off x="717176" y="1825625"/>
            <a:ext cx="5378824" cy="4109010"/>
          </a:xfrm>
        </p:spPr>
        <p:txBody>
          <a:bodyPr/>
          <a:lstStyle/>
          <a:p>
            <a:r>
              <a:rPr lang="en-US"/>
              <a:t>Be honest and forthright with your school community.</a:t>
            </a:r>
          </a:p>
          <a:p>
            <a:endParaRPr lang="en-US"/>
          </a:p>
          <a:p>
            <a:r>
              <a:rPr lang="en-US"/>
              <a:t>Timely and honest communication will reduce confusion and build trust within your community. </a:t>
            </a:r>
          </a:p>
          <a:p>
            <a:endParaRPr lang="en-US"/>
          </a:p>
          <a:p>
            <a:r>
              <a:rPr lang="en-US" b="1"/>
              <a:t>Review and practice plans before they are needed.</a:t>
            </a:r>
          </a:p>
        </p:txBody>
      </p:sp>
      <p:sp>
        <p:nvSpPr>
          <p:cNvPr id="4" name="Footer Placeholder 3">
            <a:extLst>
              <a:ext uri="{FF2B5EF4-FFF2-40B4-BE49-F238E27FC236}">
                <a16:creationId xmlns:a16="http://schemas.microsoft.com/office/drawing/2014/main" id="{0E2FA6D6-8C98-9099-47A2-46D50E1201BE}"/>
              </a:ext>
            </a:extLst>
          </p:cNvPr>
          <p:cNvSpPr>
            <a:spLocks noGrp="1"/>
          </p:cNvSpPr>
          <p:nvPr>
            <p:ph type="ftr" sz="quarter" idx="11"/>
          </p:nvPr>
        </p:nvSpPr>
        <p:spPr/>
        <p:txBody>
          <a:bodyPr/>
          <a:lstStyle/>
          <a:p>
            <a:r>
              <a:rPr lang="en-US"/>
              <a:t>Oregon Department of Education</a:t>
            </a:r>
          </a:p>
        </p:txBody>
      </p:sp>
      <p:sp>
        <p:nvSpPr>
          <p:cNvPr id="5" name="Slide Number Placeholder 4">
            <a:extLst>
              <a:ext uri="{FF2B5EF4-FFF2-40B4-BE49-F238E27FC236}">
                <a16:creationId xmlns:a16="http://schemas.microsoft.com/office/drawing/2014/main" id="{6B694BAC-F5A4-CD28-F365-07126E06F011}"/>
              </a:ext>
            </a:extLst>
          </p:cNvPr>
          <p:cNvSpPr>
            <a:spLocks noGrp="1"/>
          </p:cNvSpPr>
          <p:nvPr>
            <p:ph type="sldNum" sz="quarter" idx="12"/>
          </p:nvPr>
        </p:nvSpPr>
        <p:spPr/>
        <p:txBody>
          <a:bodyPr/>
          <a:lstStyle/>
          <a:p>
            <a:fld id="{357F5B69-6281-4C1F-8C38-6DA0F56DA430}" type="slidenum">
              <a:rPr lang="en-US" smtClean="0"/>
              <a:t>49</a:t>
            </a:fld>
            <a:endParaRPr lang="en-US"/>
          </a:p>
        </p:txBody>
      </p:sp>
      <p:pic>
        <p:nvPicPr>
          <p:cNvPr id="3074" name="Picture 2" descr="Screen grab of a television news network's &quot;Breaking News&quot; segment. ">
            <a:extLst>
              <a:ext uri="{FF2B5EF4-FFF2-40B4-BE49-F238E27FC236}">
                <a16:creationId xmlns:a16="http://schemas.microsoft.com/office/drawing/2014/main" id="{56CB817C-AA32-AC54-52E2-31799BE6C9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1007" y="2097226"/>
            <a:ext cx="4572000" cy="3429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00511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School Requirements</a:t>
            </a:r>
            <a:endParaRPr lang="en-US" b="1">
              <a:ea typeface="Calibri"/>
              <a:cs typeface="Calibri"/>
            </a:endParaRPr>
          </a:p>
        </p:txBody>
      </p:sp>
      <p:sp>
        <p:nvSpPr>
          <p:cNvPr id="3" name="Content Placeholder 2"/>
          <p:cNvSpPr>
            <a:spLocks noGrp="1"/>
          </p:cNvSpPr>
          <p:nvPr>
            <p:ph sz="half" idx="1"/>
          </p:nvPr>
        </p:nvSpPr>
        <p:spPr>
          <a:xfrm>
            <a:off x="717176" y="1739900"/>
            <a:ext cx="5302624" cy="4106048"/>
          </a:xfrm>
        </p:spPr>
        <p:txBody>
          <a:bodyPr vert="horz" lIns="91440" tIns="45720" rIns="91440" bIns="45720" rtlCol="0" anchor="t">
            <a:normAutofit fontScale="92500" lnSpcReduction="20000"/>
          </a:bodyPr>
          <a:lstStyle/>
          <a:p>
            <a:pPr marL="0" indent="0">
              <a:buNone/>
            </a:pPr>
            <a:r>
              <a:rPr lang="en-US" sz="2800" b="1"/>
              <a:t>Schools are required to:</a:t>
            </a:r>
          </a:p>
          <a:p>
            <a:r>
              <a:rPr lang="en-US"/>
              <a:t>Instruct and drill students on emergency procedures </a:t>
            </a:r>
            <a:r>
              <a:rPr lang="en-US" i="1"/>
              <a:t>(at least 30 minutes per month)</a:t>
            </a:r>
            <a:r>
              <a:rPr lang="en-US"/>
              <a:t>:</a:t>
            </a:r>
            <a:endParaRPr lang="en-US">
              <a:ea typeface="Calibri"/>
              <a:cs typeface="Calibri"/>
            </a:endParaRPr>
          </a:p>
          <a:p>
            <a:pPr lvl="1"/>
            <a:r>
              <a:rPr lang="en-US"/>
              <a:t>Fire emergencies (evacuate).</a:t>
            </a:r>
            <a:endParaRPr lang="en-US">
              <a:ea typeface="Calibri"/>
              <a:cs typeface="Calibri"/>
            </a:endParaRPr>
          </a:p>
          <a:p>
            <a:pPr lvl="1"/>
            <a:r>
              <a:rPr lang="en-US"/>
              <a:t>Earthquakes (2x per year)</a:t>
            </a:r>
            <a:endParaRPr lang="en-US">
              <a:ea typeface="Calibri"/>
              <a:cs typeface="Calibri"/>
            </a:endParaRPr>
          </a:p>
          <a:p>
            <a:pPr lvl="1"/>
            <a:r>
              <a:rPr lang="en-US"/>
              <a:t>Earthquake/Tsunamis (only in zone; 3x per year)</a:t>
            </a:r>
            <a:endParaRPr lang="en-US">
              <a:ea typeface="Calibri" panose="020F0502020204030204"/>
              <a:cs typeface="Calibri" panose="020F0502020204030204"/>
            </a:endParaRPr>
          </a:p>
          <a:p>
            <a:pPr lvl="1"/>
            <a:r>
              <a:rPr lang="en-US"/>
              <a:t>Safety threats (2x per year): Lockdown, Lockout (Secure), Shelter and Evacuate.</a:t>
            </a:r>
            <a:endParaRPr lang="en-US">
              <a:ea typeface="Calibri" panose="020F0502020204030204"/>
              <a:cs typeface="Calibri" panose="020F0502020204030204"/>
            </a:endParaRPr>
          </a:p>
          <a:p>
            <a:r>
              <a:rPr lang="en-US"/>
              <a:t>Exit doors capable of opening from inside without a key.</a:t>
            </a:r>
            <a:endParaRPr lang="en-US">
              <a:ea typeface="Calibri" panose="020F0502020204030204"/>
              <a:cs typeface="Calibri" panose="020F0502020204030204"/>
            </a:endParaRPr>
          </a:p>
          <a:p>
            <a:pPr marL="0" indent="0">
              <a:buNone/>
            </a:pPr>
            <a:endParaRPr lang="en-US"/>
          </a:p>
          <a:p>
            <a:endParaRPr lang="en-US"/>
          </a:p>
        </p:txBody>
      </p:sp>
      <p:sp>
        <p:nvSpPr>
          <p:cNvPr id="4" name="Footer Placeholder 3"/>
          <p:cNvSpPr>
            <a:spLocks noGrp="1"/>
          </p:cNvSpPr>
          <p:nvPr>
            <p:ph type="ftr" sz="quarter" idx="11"/>
          </p:nvPr>
        </p:nvSpPr>
        <p:spPr/>
        <p:txBody>
          <a:bodyPr/>
          <a:lstStyle/>
          <a:p>
            <a:r>
              <a:rPr lang="en-US"/>
              <a:t>Oregon Department of Education</a:t>
            </a:r>
          </a:p>
        </p:txBody>
      </p:sp>
      <p:sp>
        <p:nvSpPr>
          <p:cNvPr id="5" name="Slide Number Placeholder 4"/>
          <p:cNvSpPr>
            <a:spLocks noGrp="1"/>
          </p:cNvSpPr>
          <p:nvPr>
            <p:ph type="sldNum" sz="quarter" idx="12"/>
          </p:nvPr>
        </p:nvSpPr>
        <p:spPr/>
        <p:txBody>
          <a:bodyPr/>
          <a:lstStyle/>
          <a:p>
            <a:fld id="{357F5B69-6281-4C1F-8C38-6DA0F56DA430}" type="slidenum">
              <a:rPr lang="en-US" smtClean="0"/>
              <a:t>5</a:t>
            </a:fld>
            <a:endParaRPr lang="en-US"/>
          </a:p>
        </p:txBody>
      </p:sp>
      <p:pic>
        <p:nvPicPr>
          <p:cNvPr id="6" name="Picture 5" descr="Looks like an administrator is organizing providing direction to some students." title="Administrator Speaking With Students">
            <a:extLst>
              <a:ext uri="{FF2B5EF4-FFF2-40B4-BE49-F238E27FC236}">
                <a16:creationId xmlns:a16="http://schemas.microsoft.com/office/drawing/2014/main" id="{58E95859-1667-2A93-0E1D-0692717CAD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9451" y="2136873"/>
            <a:ext cx="4402950" cy="32998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630532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Continue Response</a:t>
            </a:r>
            <a:endParaRPr lang="en-US" b="1">
              <a:ea typeface="Calibri"/>
              <a:cs typeface="Calibri"/>
            </a:endParaRPr>
          </a:p>
        </p:txBody>
      </p:sp>
      <p:sp>
        <p:nvSpPr>
          <p:cNvPr id="3" name="Content Placeholder 2"/>
          <p:cNvSpPr>
            <a:spLocks noGrp="1"/>
          </p:cNvSpPr>
          <p:nvPr>
            <p:ph idx="1"/>
          </p:nvPr>
        </p:nvSpPr>
        <p:spPr>
          <a:xfrm>
            <a:off x="1135903" y="2131876"/>
            <a:ext cx="4520430" cy="3096198"/>
          </a:xfrm>
        </p:spPr>
        <p:txBody>
          <a:bodyPr>
            <a:noAutofit/>
          </a:bodyPr>
          <a:lstStyle/>
          <a:p>
            <a:r>
              <a:rPr lang="en-US" sz="2400"/>
              <a:t>Take accountability as feasible. </a:t>
            </a:r>
            <a:endParaRPr lang="en-US"/>
          </a:p>
          <a:p>
            <a:r>
              <a:rPr lang="en-US"/>
              <a:t>Assess and take necessary action to maintain safety of students and staff. </a:t>
            </a:r>
            <a:endParaRPr lang="en-US" sz="2400"/>
          </a:p>
          <a:p>
            <a:r>
              <a:rPr lang="en-US" sz="2400"/>
              <a:t>What comes next?</a:t>
            </a:r>
          </a:p>
          <a:p>
            <a:pPr lvl="1"/>
            <a:r>
              <a:rPr lang="en-US"/>
              <a:t>Evacuation.</a:t>
            </a:r>
          </a:p>
          <a:p>
            <a:pPr lvl="1"/>
            <a:r>
              <a:rPr lang="en-US"/>
              <a:t>Relocation and reunification.</a:t>
            </a:r>
          </a:p>
          <a:p>
            <a:endParaRPr lang="en-US" sz="2400"/>
          </a:p>
          <a:p>
            <a:endParaRPr lang="en-US" sz="2400"/>
          </a:p>
          <a:p>
            <a:endParaRPr lang="en-US" sz="2400"/>
          </a:p>
        </p:txBody>
      </p:sp>
      <p:sp>
        <p:nvSpPr>
          <p:cNvPr id="4" name="Footer Placeholder 3"/>
          <p:cNvSpPr>
            <a:spLocks noGrp="1"/>
          </p:cNvSpPr>
          <p:nvPr>
            <p:ph type="ftr" sz="quarter" idx="11"/>
          </p:nvPr>
        </p:nvSpPr>
        <p:spPr/>
        <p:txBody>
          <a:bodyPr/>
          <a:lstStyle/>
          <a:p>
            <a:r>
              <a:rPr lang="en-US"/>
              <a:t>Oregon Department of Education</a:t>
            </a:r>
          </a:p>
        </p:txBody>
      </p:sp>
      <p:sp>
        <p:nvSpPr>
          <p:cNvPr id="5" name="Slide Number Placeholder 4"/>
          <p:cNvSpPr>
            <a:spLocks noGrp="1"/>
          </p:cNvSpPr>
          <p:nvPr>
            <p:ph type="sldNum" sz="quarter" idx="12"/>
          </p:nvPr>
        </p:nvSpPr>
        <p:spPr/>
        <p:txBody>
          <a:bodyPr/>
          <a:lstStyle/>
          <a:p>
            <a:fld id="{357F5B69-6281-4C1F-8C38-6DA0F56DA430}" type="slidenum">
              <a:rPr lang="en-US" smtClean="0"/>
              <a:t>50</a:t>
            </a:fld>
            <a:endParaRPr lang="en-US"/>
          </a:p>
        </p:txBody>
      </p:sp>
      <p:pic>
        <p:nvPicPr>
          <p:cNvPr id="11" name="Picture 2" descr="Shows a group of people in a meeting room at various long tables. Most are seated and a man in one corner appears to be directing the conversation." title="Community planning meeting">
            <a:extLst>
              <a:ext uri="{FF2B5EF4-FFF2-40B4-BE49-F238E27FC236}">
                <a16:creationId xmlns:a16="http://schemas.microsoft.com/office/drawing/2014/main" id="{34E780CD-4F39-2332-D3C9-7C1CF387BB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4649" y="2125594"/>
            <a:ext cx="4651448" cy="3102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60594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When things escalate…</a:t>
            </a:r>
            <a:endParaRPr lang="en-US" b="1">
              <a:ea typeface="Calibri"/>
              <a:cs typeface="Calibri"/>
            </a:endParaRPr>
          </a:p>
        </p:txBody>
      </p:sp>
      <p:sp>
        <p:nvSpPr>
          <p:cNvPr id="3" name="Content Placeholder 2"/>
          <p:cNvSpPr>
            <a:spLocks noGrp="1"/>
          </p:cNvSpPr>
          <p:nvPr>
            <p:ph idx="1"/>
          </p:nvPr>
        </p:nvSpPr>
        <p:spPr>
          <a:xfrm>
            <a:off x="717176" y="1825625"/>
            <a:ext cx="5727167" cy="4109010"/>
          </a:xfrm>
        </p:spPr>
        <p:txBody>
          <a:bodyPr>
            <a:noAutofit/>
          </a:bodyPr>
          <a:lstStyle/>
          <a:p>
            <a:pPr marL="0" indent="0">
              <a:buNone/>
            </a:pPr>
            <a:r>
              <a:rPr lang="en-US" sz="2400"/>
              <a:t>That suspicious person peering in windows found an unlocked external door and made their way into the building. What do we do now?</a:t>
            </a:r>
          </a:p>
          <a:p>
            <a:pPr marL="0" indent="0">
              <a:buNone/>
            </a:pPr>
            <a:endParaRPr lang="en-US"/>
          </a:p>
          <a:p>
            <a:pPr marL="0" indent="0">
              <a:buNone/>
            </a:pPr>
            <a:r>
              <a:rPr lang="en-US" sz="2400"/>
              <a:t>Hint: see below.</a:t>
            </a:r>
          </a:p>
        </p:txBody>
      </p:sp>
      <p:sp>
        <p:nvSpPr>
          <p:cNvPr id="4" name="Footer Placeholder 3"/>
          <p:cNvSpPr>
            <a:spLocks noGrp="1"/>
          </p:cNvSpPr>
          <p:nvPr>
            <p:ph type="ftr" sz="quarter" idx="11"/>
          </p:nvPr>
        </p:nvSpPr>
        <p:spPr/>
        <p:txBody>
          <a:bodyPr/>
          <a:lstStyle/>
          <a:p>
            <a:r>
              <a:rPr lang="en-US"/>
              <a:t>Oregon Department of Education</a:t>
            </a:r>
          </a:p>
        </p:txBody>
      </p:sp>
      <p:sp>
        <p:nvSpPr>
          <p:cNvPr id="5" name="Slide Number Placeholder 4"/>
          <p:cNvSpPr>
            <a:spLocks noGrp="1"/>
          </p:cNvSpPr>
          <p:nvPr>
            <p:ph type="sldNum" sz="quarter" idx="12"/>
          </p:nvPr>
        </p:nvSpPr>
        <p:spPr/>
        <p:txBody>
          <a:bodyPr/>
          <a:lstStyle/>
          <a:p>
            <a:fld id="{357F5B69-6281-4C1F-8C38-6DA0F56DA430}" type="slidenum">
              <a:rPr lang="en-US" smtClean="0"/>
              <a:t>51</a:t>
            </a:fld>
            <a:endParaRPr lang="en-US"/>
          </a:p>
        </p:txBody>
      </p:sp>
      <p:pic>
        <p:nvPicPr>
          <p:cNvPr id="9" name="Picture 8" descr="A classroom door opened with the handle shown in the unlocked position. ">
            <a:extLst>
              <a:ext uri="{FF2B5EF4-FFF2-40B4-BE49-F238E27FC236}">
                <a16:creationId xmlns:a16="http://schemas.microsoft.com/office/drawing/2014/main" id="{788F70BC-2967-69D1-BD48-4DB86D1A26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358350" y="1989278"/>
            <a:ext cx="4702629" cy="3526972"/>
          </a:xfrm>
          <a:prstGeom prst="rect">
            <a:avLst/>
          </a:prstGeom>
        </p:spPr>
      </p:pic>
      <p:grpSp>
        <p:nvGrpSpPr>
          <p:cNvPr id="16" name="Group 15">
            <a:extLst>
              <a:ext uri="{FF2B5EF4-FFF2-40B4-BE49-F238E27FC236}">
                <a16:creationId xmlns:a16="http://schemas.microsoft.com/office/drawing/2014/main" id="{64A8DBF9-8FED-5639-4DCC-E4777E34ADAE}"/>
              </a:ext>
            </a:extLst>
          </p:cNvPr>
          <p:cNvGrpSpPr>
            <a:grpSpLocks noChangeAspect="1"/>
          </p:cNvGrpSpPr>
          <p:nvPr/>
        </p:nvGrpSpPr>
        <p:grpSpPr>
          <a:xfrm>
            <a:off x="801060" y="4423955"/>
            <a:ext cx="5116551" cy="1280160"/>
            <a:chOff x="1197569" y="4657587"/>
            <a:chExt cx="3327341" cy="832500"/>
          </a:xfrm>
        </p:grpSpPr>
        <p:grpSp>
          <p:nvGrpSpPr>
            <p:cNvPr id="6" name="Group 5" descr="Icon of a lock." title="Graphic of the Lockdown drill">
              <a:extLst>
                <a:ext uri="{FF2B5EF4-FFF2-40B4-BE49-F238E27FC236}">
                  <a16:creationId xmlns:a16="http://schemas.microsoft.com/office/drawing/2014/main" id="{EA4CDB9A-55FB-3179-1EFC-AF7E2C2190C8}"/>
                </a:ext>
              </a:extLst>
            </p:cNvPr>
            <p:cNvGrpSpPr/>
            <p:nvPr/>
          </p:nvGrpSpPr>
          <p:grpSpPr>
            <a:xfrm>
              <a:off x="1197569" y="4657587"/>
              <a:ext cx="3327341" cy="832500"/>
              <a:chOff x="223143" y="3025800"/>
              <a:chExt cx="3365915" cy="832500"/>
            </a:xfrm>
          </p:grpSpPr>
          <p:sp>
            <p:nvSpPr>
              <p:cNvPr id="7" name="Rectangle 6">
                <a:extLst>
                  <a:ext uri="{FF2B5EF4-FFF2-40B4-BE49-F238E27FC236}">
                    <a16:creationId xmlns:a16="http://schemas.microsoft.com/office/drawing/2014/main" id="{ADE566C5-7DF9-1148-159B-B5B98C62DF56}"/>
                  </a:ext>
                </a:extLst>
              </p:cNvPr>
              <p:cNvSpPr/>
              <p:nvPr/>
            </p:nvSpPr>
            <p:spPr>
              <a:xfrm>
                <a:off x="536556" y="3034649"/>
                <a:ext cx="3052502" cy="822960"/>
              </a:xfrm>
              <a:prstGeom prst="rect">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he Lockdown icon. Displays a padlock.">
                <a:extLst>
                  <a:ext uri="{FF2B5EF4-FFF2-40B4-BE49-F238E27FC236}">
                    <a16:creationId xmlns:a16="http://schemas.microsoft.com/office/drawing/2014/main" id="{7D419D5A-02A9-28EA-3754-18C5ED921E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3143" y="3025800"/>
                <a:ext cx="832501" cy="832500"/>
              </a:xfrm>
              <a:prstGeom prst="rect">
                <a:avLst/>
              </a:prstGeom>
            </p:spPr>
          </p:pic>
        </p:grpSp>
        <p:sp>
          <p:nvSpPr>
            <p:cNvPr id="15" name="TextBox 14">
              <a:extLst>
                <a:ext uri="{FF2B5EF4-FFF2-40B4-BE49-F238E27FC236}">
                  <a16:creationId xmlns:a16="http://schemas.microsoft.com/office/drawing/2014/main" id="{73AD3022-EA81-CA7C-2D1F-F03F6A9CC5E9}"/>
                </a:ext>
              </a:extLst>
            </p:cNvPr>
            <p:cNvSpPr txBox="1"/>
            <p:nvPr/>
          </p:nvSpPr>
          <p:spPr>
            <a:xfrm>
              <a:off x="2062787" y="4719894"/>
              <a:ext cx="2419864" cy="620465"/>
            </a:xfrm>
            <a:prstGeom prst="rect">
              <a:avLst/>
            </a:prstGeom>
            <a:noFill/>
          </p:spPr>
          <p:txBody>
            <a:bodyPr wrap="square" rtlCol="0">
              <a:spAutoFit/>
            </a:bodyPr>
            <a:lstStyle/>
            <a:p>
              <a:r>
                <a:rPr lang="en-US" sz="2800" b="1"/>
                <a:t>Lockdown! Locks, lights, out of sight</a:t>
              </a:r>
              <a:endParaRPr lang="en-US" sz="2800"/>
            </a:p>
          </p:txBody>
        </p:sp>
      </p:grpSp>
    </p:spTree>
    <p:extLst>
      <p:ext uri="{BB962C8B-B14F-4D97-AF65-F5344CB8AC3E}">
        <p14:creationId xmlns:p14="http://schemas.microsoft.com/office/powerpoint/2010/main" val="12811249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a:spLocks noGrp="1"/>
          </p:cNvSpPr>
          <p:nvPr>
            <p:ph idx="1"/>
          </p:nvPr>
        </p:nvSpPr>
        <p:spPr>
          <a:xfrm>
            <a:off x="1981200" y="1729048"/>
            <a:ext cx="8229600" cy="761905"/>
          </a:xfrm>
        </p:spPr>
        <p:txBody>
          <a:bodyPr>
            <a:normAutofit/>
          </a:bodyPr>
          <a:lstStyle/>
          <a:p>
            <a:pPr marL="0" indent="0" algn="ctr">
              <a:buNone/>
              <a:defRPr/>
            </a:pPr>
            <a:r>
              <a:rPr lang="en-US" sz="3600"/>
              <a:t>Response can occur consecutively…</a:t>
            </a:r>
            <a:endParaRPr lang="en-US"/>
          </a:p>
        </p:txBody>
      </p:sp>
      <p:sp>
        <p:nvSpPr>
          <p:cNvPr id="3" name="Freeform 2"/>
          <p:cNvSpPr/>
          <p:nvPr/>
        </p:nvSpPr>
        <p:spPr>
          <a:xfrm>
            <a:off x="3788607" y="2483001"/>
            <a:ext cx="2537792" cy="1015116"/>
          </a:xfrm>
          <a:custGeom>
            <a:avLst/>
            <a:gdLst>
              <a:gd name="connsiteX0" fmla="*/ 0 w 2537792"/>
              <a:gd name="connsiteY0" fmla="*/ 0 h 1015116"/>
              <a:gd name="connsiteX1" fmla="*/ 2030234 w 2537792"/>
              <a:gd name="connsiteY1" fmla="*/ 0 h 1015116"/>
              <a:gd name="connsiteX2" fmla="*/ 2537792 w 2537792"/>
              <a:gd name="connsiteY2" fmla="*/ 507558 h 1015116"/>
              <a:gd name="connsiteX3" fmla="*/ 2030234 w 2537792"/>
              <a:gd name="connsiteY3" fmla="*/ 1015116 h 1015116"/>
              <a:gd name="connsiteX4" fmla="*/ 0 w 2537792"/>
              <a:gd name="connsiteY4" fmla="*/ 1015116 h 1015116"/>
              <a:gd name="connsiteX5" fmla="*/ 0 w 2537792"/>
              <a:gd name="connsiteY5" fmla="*/ 0 h 101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7792" h="1015116">
                <a:moveTo>
                  <a:pt x="0" y="0"/>
                </a:moveTo>
                <a:lnTo>
                  <a:pt x="2030234" y="0"/>
                </a:lnTo>
                <a:lnTo>
                  <a:pt x="2537792" y="507558"/>
                </a:lnTo>
                <a:lnTo>
                  <a:pt x="2030234" y="1015116"/>
                </a:lnTo>
                <a:lnTo>
                  <a:pt x="0" y="1015116"/>
                </a:lnTo>
                <a:lnTo>
                  <a:pt x="0" y="0"/>
                </a:lnTo>
                <a:close/>
              </a:path>
            </a:pathLst>
          </a:custGeom>
          <a:solidFill>
            <a:srgbClr val="008043"/>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28016" tIns="64008" rIns="285783" bIns="64008" numCol="1" spcCol="1270" anchor="ctr" anchorCtr="0">
            <a:noAutofit/>
          </a:bodyPr>
          <a:lstStyle/>
          <a:p>
            <a:pPr algn="ctr" defTabSz="1066800">
              <a:lnSpc>
                <a:spcPct val="90000"/>
              </a:lnSpc>
              <a:spcBef>
                <a:spcPct val="0"/>
              </a:spcBef>
              <a:spcAft>
                <a:spcPct val="35000"/>
              </a:spcAft>
            </a:pPr>
            <a:r>
              <a:rPr lang="en-US" sz="2400"/>
              <a:t>Secure</a:t>
            </a:r>
          </a:p>
        </p:txBody>
      </p:sp>
      <p:sp>
        <p:nvSpPr>
          <p:cNvPr id="9" name="Freeform 8"/>
          <p:cNvSpPr/>
          <p:nvPr/>
        </p:nvSpPr>
        <p:spPr>
          <a:xfrm>
            <a:off x="5818841" y="2483001"/>
            <a:ext cx="2537792" cy="1015116"/>
          </a:xfrm>
          <a:custGeom>
            <a:avLst/>
            <a:gdLst>
              <a:gd name="connsiteX0" fmla="*/ 0 w 2537792"/>
              <a:gd name="connsiteY0" fmla="*/ 0 h 1015116"/>
              <a:gd name="connsiteX1" fmla="*/ 2030234 w 2537792"/>
              <a:gd name="connsiteY1" fmla="*/ 0 h 1015116"/>
              <a:gd name="connsiteX2" fmla="*/ 2537792 w 2537792"/>
              <a:gd name="connsiteY2" fmla="*/ 507558 h 1015116"/>
              <a:gd name="connsiteX3" fmla="*/ 2030234 w 2537792"/>
              <a:gd name="connsiteY3" fmla="*/ 1015116 h 1015116"/>
              <a:gd name="connsiteX4" fmla="*/ 0 w 2537792"/>
              <a:gd name="connsiteY4" fmla="*/ 1015116 h 1015116"/>
              <a:gd name="connsiteX5" fmla="*/ 507558 w 2537792"/>
              <a:gd name="connsiteY5" fmla="*/ 507558 h 1015116"/>
              <a:gd name="connsiteX6" fmla="*/ 0 w 2537792"/>
              <a:gd name="connsiteY6" fmla="*/ 0 h 101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7792" h="1015116">
                <a:moveTo>
                  <a:pt x="0" y="0"/>
                </a:moveTo>
                <a:lnTo>
                  <a:pt x="2030234" y="0"/>
                </a:lnTo>
                <a:lnTo>
                  <a:pt x="2537792" y="507558"/>
                </a:lnTo>
                <a:lnTo>
                  <a:pt x="2030234" y="1015116"/>
                </a:lnTo>
                <a:lnTo>
                  <a:pt x="0" y="1015116"/>
                </a:lnTo>
                <a:lnTo>
                  <a:pt x="507558" y="507558"/>
                </a:lnTo>
                <a:lnTo>
                  <a:pt x="0" y="0"/>
                </a:lnTo>
                <a:close/>
              </a:path>
            </a:pathLst>
          </a:custGeom>
          <a:solidFill>
            <a:srgbClr val="93B19B"/>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603570" tIns="64008" rIns="539562" bIns="64008" numCol="1" spcCol="1270" anchor="ctr" anchorCtr="0">
            <a:noAutofit/>
          </a:bodyPr>
          <a:lstStyle/>
          <a:p>
            <a:pPr algn="ctr" defTabSz="1066800">
              <a:lnSpc>
                <a:spcPct val="90000"/>
              </a:lnSpc>
              <a:spcBef>
                <a:spcPct val="0"/>
              </a:spcBef>
              <a:spcAft>
                <a:spcPct val="35000"/>
              </a:spcAft>
            </a:pPr>
            <a:r>
              <a:rPr lang="en-US" sz="2400"/>
              <a:t>Lockdown</a:t>
            </a:r>
          </a:p>
        </p:txBody>
      </p:sp>
      <p:graphicFrame>
        <p:nvGraphicFramePr>
          <p:cNvPr id="7" name="Content Placeholder 9"/>
          <p:cNvGraphicFramePr>
            <a:graphicFrameLocks/>
          </p:cNvGraphicFramePr>
          <p:nvPr>
            <p:extLst>
              <p:ext uri="{D42A27DB-BD31-4B8C-83A1-F6EECF244321}">
                <p14:modId xmlns:p14="http://schemas.microsoft.com/office/powerpoint/2010/main" val="2670381309"/>
              </p:ext>
            </p:extLst>
          </p:nvPr>
        </p:nvGraphicFramePr>
        <p:xfrm>
          <a:off x="2727324" y="4141789"/>
          <a:ext cx="7940676" cy="19843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 Placeholder 5"/>
          <p:cNvSpPr txBox="1">
            <a:spLocks/>
          </p:cNvSpPr>
          <p:nvPr/>
        </p:nvSpPr>
        <p:spPr>
          <a:xfrm>
            <a:off x="4051735" y="3803336"/>
            <a:ext cx="4041775" cy="639762"/>
          </a:xfrm>
          <a:prstGeom prst="rect">
            <a:avLst/>
          </a:prstGeom>
        </p:spPr>
        <p:txBody>
          <a:bodyPr>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defRPr/>
            </a:pPr>
            <a:r>
              <a:rPr lang="en-US" sz="3900"/>
              <a:t>…or concurrently</a:t>
            </a:r>
            <a:endParaRPr lang="en-US"/>
          </a:p>
        </p:txBody>
      </p:sp>
      <p:sp>
        <p:nvSpPr>
          <p:cNvPr id="2" name="Title 1">
            <a:extLst>
              <a:ext uri="{FF2B5EF4-FFF2-40B4-BE49-F238E27FC236}">
                <a16:creationId xmlns:a16="http://schemas.microsoft.com/office/drawing/2014/main" id="{4A091CEB-9B77-1ACC-7BAB-34370BA90399}"/>
              </a:ext>
            </a:extLst>
          </p:cNvPr>
          <p:cNvSpPr txBox="1">
            <a:spLocks/>
          </p:cNvSpPr>
          <p:nvPr/>
        </p:nvSpPr>
        <p:spPr>
          <a:xfrm>
            <a:off x="717176" y="457200"/>
            <a:ext cx="9104108" cy="1026460"/>
          </a:xfrm>
          <a:prstGeom prst="rect">
            <a:avLst/>
          </a:prstGeom>
        </p:spPr>
        <p:txBody>
          <a:bodyPr lIns="91440" tIns="45720" rIns="91440" bIns="45720" anchor="b" anchorCtr="0"/>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b="1">
                <a:solidFill>
                  <a:srgbClr val="008043"/>
                </a:solidFill>
              </a:rPr>
              <a:t>Continue Response</a:t>
            </a:r>
            <a:endParaRPr lang="en-US" b="1">
              <a:solidFill>
                <a:srgbClr val="008043"/>
              </a:solidFill>
              <a:ea typeface="Calibri"/>
              <a:cs typeface="Calibri"/>
            </a:endParaRPr>
          </a:p>
        </p:txBody>
      </p:sp>
    </p:spTree>
    <p:extLst>
      <p:ext uri="{BB962C8B-B14F-4D97-AF65-F5344CB8AC3E}">
        <p14:creationId xmlns:p14="http://schemas.microsoft.com/office/powerpoint/2010/main" val="1059650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5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200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000" fill="hold"/>
                                        <p:tgtEl>
                                          <p:spTgt spid="9"/>
                                        </p:tgtEl>
                                        <p:attrNameLst>
                                          <p:attrName>ppt_x</p:attrName>
                                        </p:attrNameLst>
                                      </p:cBhvr>
                                      <p:tavLst>
                                        <p:tav tm="0">
                                          <p:val>
                                            <p:strVal val="0-#ppt_w/2"/>
                                          </p:val>
                                        </p:tav>
                                        <p:tav tm="100000">
                                          <p:val>
                                            <p:strVal val="#ppt_x"/>
                                          </p:val>
                                        </p:tav>
                                      </p:tavLst>
                                    </p:anim>
                                    <p:anim calcmode="lin" valueType="num">
                                      <p:cBhvr additive="base">
                                        <p:cTn id="16"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Graphic spid="7" grpId="0">
        <p:bldAsOne/>
      </p:bldGraphic>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When things de-escalate…</a:t>
            </a:r>
            <a:endParaRPr lang="en-US" b="1">
              <a:ea typeface="Calibri"/>
              <a:cs typeface="Calibri"/>
            </a:endParaRPr>
          </a:p>
        </p:txBody>
      </p:sp>
      <p:sp>
        <p:nvSpPr>
          <p:cNvPr id="3" name="Content Placeholder 2"/>
          <p:cNvSpPr>
            <a:spLocks noGrp="1"/>
          </p:cNvSpPr>
          <p:nvPr>
            <p:ph idx="1"/>
          </p:nvPr>
        </p:nvSpPr>
        <p:spPr>
          <a:xfrm>
            <a:off x="717176" y="1825625"/>
            <a:ext cx="5695054" cy="4109010"/>
          </a:xfrm>
        </p:spPr>
        <p:txBody>
          <a:bodyPr>
            <a:noAutofit/>
          </a:bodyPr>
          <a:lstStyle/>
          <a:p>
            <a:pPr marL="0" indent="0">
              <a:buNone/>
            </a:pPr>
            <a:r>
              <a:rPr lang="en-US"/>
              <a:t>The suspicious person has left school grounds or maybe the police spoke with and cleared the individual. How do we respond?</a:t>
            </a:r>
            <a:endParaRPr lang="en-US" sz="2400"/>
          </a:p>
          <a:p>
            <a:pPr marL="0" indent="0">
              <a:buNone/>
            </a:pPr>
            <a:endParaRPr lang="en-US"/>
          </a:p>
          <a:p>
            <a:pPr marL="0" indent="0">
              <a:buNone/>
            </a:pPr>
            <a:r>
              <a:rPr lang="en-US"/>
              <a:t>Communication is key for de-escalation!</a:t>
            </a:r>
          </a:p>
          <a:p>
            <a:pPr marL="0" indent="0">
              <a:buNone/>
            </a:pPr>
            <a:endParaRPr lang="en-US" sz="2400"/>
          </a:p>
          <a:p>
            <a:pPr marL="0" indent="0">
              <a:buNone/>
            </a:pPr>
            <a:r>
              <a:rPr lang="en-US"/>
              <a:t>Lift the secure and return to normal operations. </a:t>
            </a:r>
            <a:endParaRPr lang="en-US" sz="2400"/>
          </a:p>
        </p:txBody>
      </p:sp>
      <p:sp>
        <p:nvSpPr>
          <p:cNvPr id="4" name="Footer Placeholder 3"/>
          <p:cNvSpPr>
            <a:spLocks noGrp="1"/>
          </p:cNvSpPr>
          <p:nvPr>
            <p:ph type="ftr" sz="quarter" idx="11"/>
          </p:nvPr>
        </p:nvSpPr>
        <p:spPr/>
        <p:txBody>
          <a:bodyPr/>
          <a:lstStyle/>
          <a:p>
            <a:r>
              <a:rPr lang="en-US"/>
              <a:t>Oregon Department of Education</a:t>
            </a:r>
          </a:p>
        </p:txBody>
      </p:sp>
      <p:sp>
        <p:nvSpPr>
          <p:cNvPr id="5" name="Slide Number Placeholder 4"/>
          <p:cNvSpPr>
            <a:spLocks noGrp="1"/>
          </p:cNvSpPr>
          <p:nvPr>
            <p:ph type="sldNum" sz="quarter" idx="12"/>
          </p:nvPr>
        </p:nvSpPr>
        <p:spPr/>
        <p:txBody>
          <a:bodyPr/>
          <a:lstStyle/>
          <a:p>
            <a:fld id="{357F5B69-6281-4C1F-8C38-6DA0F56DA430}" type="slidenum">
              <a:rPr lang="en-US" smtClean="0"/>
              <a:t>53</a:t>
            </a:fld>
            <a:endParaRPr lang="en-US"/>
          </a:p>
        </p:txBody>
      </p:sp>
      <p:pic>
        <p:nvPicPr>
          <p:cNvPr id="7" name="Picture 6" descr="Screenshot of the Emergency Communications guidance document. ">
            <a:hlinkClick r:id="rId3"/>
            <a:extLst>
              <a:ext uri="{FF2B5EF4-FFF2-40B4-BE49-F238E27FC236}">
                <a16:creationId xmlns:a16="http://schemas.microsoft.com/office/drawing/2014/main" id="{9C0E71F9-D70C-6820-83F0-21C6F9BCDF5D}"/>
              </a:ext>
            </a:extLst>
          </p:cNvPr>
          <p:cNvPicPr>
            <a:picLocks noChangeAspect="1"/>
          </p:cNvPicPr>
          <p:nvPr/>
        </p:nvPicPr>
        <p:blipFill>
          <a:blip r:embed="rId4"/>
          <a:stretch>
            <a:fillRect/>
          </a:stretch>
        </p:blipFill>
        <p:spPr>
          <a:xfrm>
            <a:off x="6799531" y="1825625"/>
            <a:ext cx="4586801" cy="39713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674970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a:spLocks noGrp="1"/>
          </p:cNvSpPr>
          <p:nvPr>
            <p:ph type="title"/>
          </p:nvPr>
        </p:nvSpPr>
        <p:spPr>
          <a:xfrm>
            <a:off x="734888" y="434898"/>
            <a:ext cx="8088407" cy="1026460"/>
          </a:xfrm>
        </p:spPr>
        <p:txBody>
          <a:bodyPr/>
          <a:lstStyle/>
          <a:p>
            <a:r>
              <a:rPr lang="en-US" b="1"/>
              <a:t>Safety First</a:t>
            </a:r>
            <a:endParaRPr lang="en-US" b="1">
              <a:ea typeface="Calibri"/>
              <a:cs typeface="Calibri"/>
            </a:endParaRPr>
          </a:p>
        </p:txBody>
      </p:sp>
      <p:sp>
        <p:nvSpPr>
          <p:cNvPr id="6" name="Slide Number Placeholder 1"/>
          <p:cNvSpPr>
            <a:spLocks noGrp="1"/>
          </p:cNvSpPr>
          <p:nvPr>
            <p:ph type="sldNum" sz="quarter" idx="12"/>
          </p:nvPr>
        </p:nvSpPr>
        <p:spPr>
          <a:xfrm>
            <a:off x="7981951" y="6139795"/>
            <a:ext cx="2168339" cy="365125"/>
          </a:xfrm>
        </p:spPr>
        <p:txBody>
          <a:bodyPr/>
          <a:lstStyle/>
          <a:p>
            <a:fld id="{8A0BAB59-E1FB-40DE-BF54-BC3526BEF81F}" type="slidenum">
              <a:rPr lang="en-US" smtClean="0"/>
              <a:pPr/>
              <a:t>54</a:t>
            </a:fld>
            <a:endParaRPr lang="en-US"/>
          </a:p>
        </p:txBody>
      </p:sp>
      <p:sp>
        <p:nvSpPr>
          <p:cNvPr id="8" name="Content Placeholder 2"/>
          <p:cNvSpPr txBox="1">
            <a:spLocks/>
          </p:cNvSpPr>
          <p:nvPr/>
        </p:nvSpPr>
        <p:spPr>
          <a:xfrm>
            <a:off x="502590" y="1974100"/>
            <a:ext cx="6764773" cy="3769410"/>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a:t>The purpose is to keep a safety focus that:</a:t>
            </a:r>
          </a:p>
          <a:p>
            <a:pPr marL="0" indent="0">
              <a:buNone/>
              <a:defRPr/>
            </a:pPr>
            <a:endParaRPr lang="en-US"/>
          </a:p>
          <a:p>
            <a:pPr lvl="1">
              <a:defRPr/>
            </a:pPr>
            <a:r>
              <a:rPr lang="en-US"/>
              <a:t>Involves the entire community.</a:t>
            </a:r>
          </a:p>
          <a:p>
            <a:pPr lvl="1">
              <a:defRPr/>
            </a:pPr>
            <a:r>
              <a:rPr lang="en-US"/>
              <a:t>Includes ALL members of the school: </a:t>
            </a:r>
          </a:p>
          <a:p>
            <a:pPr lvl="2">
              <a:defRPr/>
            </a:pPr>
            <a:r>
              <a:rPr lang="en-US" sz="2200"/>
              <a:t>Accounting for and accommodating disabled students and staff.</a:t>
            </a:r>
          </a:p>
          <a:p>
            <a:pPr lvl="2">
              <a:defRPr/>
            </a:pPr>
            <a:r>
              <a:rPr lang="en-US" sz="2200"/>
              <a:t>Accounting for and accommodating people with other access and functional needs.</a:t>
            </a:r>
          </a:p>
          <a:p>
            <a:pPr lvl="1">
              <a:defRPr/>
            </a:pPr>
            <a:endParaRPr lang="en-US"/>
          </a:p>
          <a:p>
            <a:pPr>
              <a:defRPr/>
            </a:pPr>
            <a:endParaRPr lang="en-US"/>
          </a:p>
          <a:p>
            <a:pPr marL="0" indent="0">
              <a:buNone/>
              <a:defRPr/>
            </a:pPr>
            <a:endParaRPr lang="en-US"/>
          </a:p>
        </p:txBody>
      </p:sp>
      <p:pic>
        <p:nvPicPr>
          <p:cNvPr id="1026" name="Picture 2" descr="Community Emergency Response Exercise - Medford School District 549C">
            <a:extLst>
              <a:ext uri="{FF2B5EF4-FFF2-40B4-BE49-F238E27FC236}">
                <a16:creationId xmlns:a16="http://schemas.microsoft.com/office/drawing/2014/main" id="{63DF025F-74E8-7B1E-A9BB-CCB00F0C07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7363" y="2345676"/>
            <a:ext cx="4356193" cy="29098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03506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46190-B9E7-689C-8ED7-99D8BF3E5191}"/>
              </a:ext>
            </a:extLst>
          </p:cNvPr>
          <p:cNvSpPr>
            <a:spLocks noGrp="1"/>
          </p:cNvSpPr>
          <p:nvPr>
            <p:ph type="title"/>
          </p:nvPr>
        </p:nvSpPr>
        <p:spPr/>
        <p:txBody>
          <a:bodyPr/>
          <a:lstStyle/>
          <a:p>
            <a:r>
              <a:rPr lang="en-US" b="1"/>
              <a:t>District-Level Response Priorities</a:t>
            </a:r>
            <a:endParaRPr lang="en-US" b="1">
              <a:ea typeface="Calibri"/>
              <a:cs typeface="Calibri"/>
            </a:endParaRPr>
          </a:p>
        </p:txBody>
      </p:sp>
      <p:sp>
        <p:nvSpPr>
          <p:cNvPr id="3" name="Text Placeholder 2">
            <a:extLst>
              <a:ext uri="{FF2B5EF4-FFF2-40B4-BE49-F238E27FC236}">
                <a16:creationId xmlns:a16="http://schemas.microsoft.com/office/drawing/2014/main" id="{717D094D-06A2-8435-F750-224D9C4498DE}"/>
              </a:ext>
            </a:extLst>
          </p:cNvPr>
          <p:cNvSpPr>
            <a:spLocks noGrp="1"/>
          </p:cNvSpPr>
          <p:nvPr>
            <p:ph type="body" idx="1"/>
          </p:nvPr>
        </p:nvSpPr>
        <p:spPr>
          <a:xfrm>
            <a:off x="717176" y="1825625"/>
            <a:ext cx="4432730" cy="4109010"/>
          </a:xfrm>
        </p:spPr>
        <p:txBody>
          <a:bodyPr vert="horz" lIns="91440" tIns="45720" rIns="91440" bIns="45720" rtlCol="0" anchor="t">
            <a:normAutofit/>
          </a:bodyPr>
          <a:lstStyle/>
          <a:p>
            <a:pPr marL="0" indent="0">
              <a:buNone/>
            </a:pPr>
            <a:r>
              <a:rPr lang="en-US" b="1"/>
              <a:t>In the above scenario, how is the district staff activated for response?</a:t>
            </a:r>
          </a:p>
          <a:p>
            <a:r>
              <a:rPr lang="en-US"/>
              <a:t>Is the communication manager monitoring the situation and preparing messaging?</a:t>
            </a:r>
            <a:endParaRPr lang="en-US">
              <a:ea typeface="Calibri"/>
              <a:cs typeface="Calibri"/>
            </a:endParaRPr>
          </a:p>
          <a:p>
            <a:r>
              <a:rPr lang="en-US"/>
              <a:t>Is the transportation manager notified?</a:t>
            </a:r>
            <a:endParaRPr lang="en-US">
              <a:ea typeface="Calibri"/>
              <a:cs typeface="Calibri"/>
            </a:endParaRPr>
          </a:p>
        </p:txBody>
      </p:sp>
      <p:pic>
        <p:nvPicPr>
          <p:cNvPr id="4" name="Picture 3" descr="School buses lined up">
            <a:extLst>
              <a:ext uri="{FF2B5EF4-FFF2-40B4-BE49-F238E27FC236}">
                <a16:creationId xmlns:a16="http://schemas.microsoft.com/office/drawing/2014/main" id="{6055B9E2-454D-963E-6919-01FBD859CEA8}"/>
              </a:ext>
            </a:extLst>
          </p:cNvPr>
          <p:cNvPicPr>
            <a:picLocks noChangeAspect="1"/>
          </p:cNvPicPr>
          <p:nvPr/>
        </p:nvPicPr>
        <p:blipFill>
          <a:blip r:embed="rId2"/>
          <a:stretch>
            <a:fillRect/>
          </a:stretch>
        </p:blipFill>
        <p:spPr>
          <a:xfrm>
            <a:off x="5334000" y="2295525"/>
            <a:ext cx="6172200" cy="3457575"/>
          </a:xfrm>
          <a:prstGeom prst="rect">
            <a:avLst/>
          </a:prstGeom>
        </p:spPr>
      </p:pic>
    </p:spTree>
    <p:extLst>
      <p:ext uri="{BB962C8B-B14F-4D97-AF65-F5344CB8AC3E}">
        <p14:creationId xmlns:p14="http://schemas.microsoft.com/office/powerpoint/2010/main" val="1053662189"/>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29400-8D0A-703E-DA78-ABA93B4BCB53}"/>
              </a:ext>
            </a:extLst>
          </p:cNvPr>
          <p:cNvSpPr>
            <a:spLocks noGrp="1"/>
          </p:cNvSpPr>
          <p:nvPr>
            <p:ph type="title"/>
          </p:nvPr>
        </p:nvSpPr>
        <p:spPr/>
        <p:txBody>
          <a:bodyPr/>
          <a:lstStyle/>
          <a:p>
            <a:r>
              <a:rPr lang="en-US" b="1"/>
              <a:t>Review</a:t>
            </a:r>
            <a:endParaRPr lang="en-US" b="1">
              <a:ea typeface="Calibri"/>
              <a:cs typeface="Calibri"/>
            </a:endParaRPr>
          </a:p>
        </p:txBody>
      </p:sp>
      <p:sp>
        <p:nvSpPr>
          <p:cNvPr id="3" name="Content Placeholder 2">
            <a:extLst>
              <a:ext uri="{FF2B5EF4-FFF2-40B4-BE49-F238E27FC236}">
                <a16:creationId xmlns:a16="http://schemas.microsoft.com/office/drawing/2014/main" id="{DD53AF6B-CA67-48F9-D28F-8B15A72FDE64}"/>
              </a:ext>
            </a:extLst>
          </p:cNvPr>
          <p:cNvSpPr>
            <a:spLocks noGrp="1"/>
          </p:cNvSpPr>
          <p:nvPr>
            <p:ph idx="1"/>
          </p:nvPr>
        </p:nvSpPr>
        <p:spPr/>
        <p:txBody>
          <a:bodyPr>
            <a:normAutofit/>
          </a:bodyPr>
          <a:lstStyle/>
          <a:p>
            <a:r>
              <a:rPr lang="en-US"/>
              <a:t>Announce the necessary Standard Response Protocol (hold, secure, lockdown, evacuate, or shelter).</a:t>
            </a:r>
          </a:p>
          <a:p>
            <a:r>
              <a:rPr lang="en-US"/>
              <a:t>Call 911.</a:t>
            </a:r>
          </a:p>
          <a:p>
            <a:r>
              <a:rPr lang="en-US"/>
              <a:t>Continue the necessary response and notify the district office of the event.</a:t>
            </a:r>
          </a:p>
          <a:p>
            <a:r>
              <a:rPr lang="en-US"/>
              <a:t>Take accountability of all students and staff.</a:t>
            </a:r>
          </a:p>
          <a:p>
            <a:r>
              <a:rPr lang="en-US"/>
              <a:t>Decide on further action necessary to maintain the safety of the school.</a:t>
            </a:r>
          </a:p>
          <a:p>
            <a:r>
              <a:rPr lang="en-US"/>
              <a:t>Follow the district communications plan and notify parents and guardians on what is happening and what they should do. </a:t>
            </a:r>
          </a:p>
        </p:txBody>
      </p:sp>
      <p:sp>
        <p:nvSpPr>
          <p:cNvPr id="4" name="Footer Placeholder 3">
            <a:extLst>
              <a:ext uri="{FF2B5EF4-FFF2-40B4-BE49-F238E27FC236}">
                <a16:creationId xmlns:a16="http://schemas.microsoft.com/office/drawing/2014/main" id="{BAF987BB-40A8-BD43-2EB5-61922B6C6860}"/>
              </a:ext>
            </a:extLst>
          </p:cNvPr>
          <p:cNvSpPr>
            <a:spLocks noGrp="1"/>
          </p:cNvSpPr>
          <p:nvPr>
            <p:ph type="ftr" sz="quarter" idx="11"/>
          </p:nvPr>
        </p:nvSpPr>
        <p:spPr/>
        <p:txBody>
          <a:bodyPr/>
          <a:lstStyle/>
          <a:p>
            <a:r>
              <a:rPr lang="en-US"/>
              <a:t>Oregon Department of Education</a:t>
            </a:r>
          </a:p>
        </p:txBody>
      </p:sp>
      <p:sp>
        <p:nvSpPr>
          <p:cNvPr id="5" name="Slide Number Placeholder 4">
            <a:extLst>
              <a:ext uri="{FF2B5EF4-FFF2-40B4-BE49-F238E27FC236}">
                <a16:creationId xmlns:a16="http://schemas.microsoft.com/office/drawing/2014/main" id="{88619B54-D925-174B-B2F8-D695ADCDF976}"/>
              </a:ext>
            </a:extLst>
          </p:cNvPr>
          <p:cNvSpPr>
            <a:spLocks noGrp="1"/>
          </p:cNvSpPr>
          <p:nvPr>
            <p:ph type="sldNum" sz="quarter" idx="12"/>
          </p:nvPr>
        </p:nvSpPr>
        <p:spPr/>
        <p:txBody>
          <a:bodyPr/>
          <a:lstStyle/>
          <a:p>
            <a:fld id="{357F5B69-6281-4C1F-8C38-6DA0F56DA430}" type="slidenum">
              <a:rPr lang="en-US" smtClean="0"/>
              <a:t>56</a:t>
            </a:fld>
            <a:endParaRPr lang="en-US"/>
          </a:p>
        </p:txBody>
      </p:sp>
    </p:spTree>
    <p:extLst>
      <p:ext uri="{BB962C8B-B14F-4D97-AF65-F5344CB8AC3E}">
        <p14:creationId xmlns:p14="http://schemas.microsoft.com/office/powerpoint/2010/main" val="1161477864"/>
      </p:ext>
    </p:extLst>
  </p:cSld>
  <p:clrMapOvr>
    <a:masterClrMapping/>
  </p:clrMapOvr>
  <p:extLst>
    <p:ext uri="{6950BFC3-D8DA-4A85-94F7-54DA5524770B}">
      <p188:commentRel xmlns:p188="http://schemas.microsoft.com/office/powerpoint/2018/8/main" r:id="rId3"/>
    </p:ext>
  </p:extLs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90A911-3908-C6D7-C3F0-7B48187BE415}"/>
              </a:ext>
            </a:extLst>
          </p:cNvPr>
          <p:cNvSpPr>
            <a:spLocks noGrp="1"/>
          </p:cNvSpPr>
          <p:nvPr>
            <p:ph type="title"/>
          </p:nvPr>
        </p:nvSpPr>
        <p:spPr/>
        <p:txBody>
          <a:bodyPr/>
          <a:lstStyle/>
          <a:p>
            <a:r>
              <a:rPr lang="en-US" b="1"/>
              <a:t>Table-Top Exercises</a:t>
            </a:r>
            <a:endParaRPr lang="en-US" b="1">
              <a:ea typeface="Calibri"/>
              <a:cs typeface="Calibri"/>
            </a:endParaRPr>
          </a:p>
        </p:txBody>
      </p:sp>
      <p:pic>
        <p:nvPicPr>
          <p:cNvPr id="4098" name="Picture 2" descr="a photo of emergency planners looking during a table top exercise. ">
            <a:extLst>
              <a:ext uri="{FF2B5EF4-FFF2-40B4-BE49-F238E27FC236}">
                <a16:creationId xmlns:a16="http://schemas.microsoft.com/office/drawing/2014/main" id="{94F9015C-D7BF-65F6-717D-B4B9270A89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16" y="1828800"/>
            <a:ext cx="5349240" cy="4114800"/>
          </a:xfrm>
          <a:prstGeom prst="rect">
            <a:avLst/>
          </a:prstGeom>
          <a:noFill/>
          <a:extLst>
            <a:ext uri="{909E8E84-426E-40DD-AFC4-6F175D3DCCD1}">
              <a14:hiddenFill xmlns:a14="http://schemas.microsoft.com/office/drawing/2010/main">
                <a:solidFill>
                  <a:srgbClr val="FFFFFF"/>
                </a:solidFill>
              </a14:hiddenFill>
            </a:ext>
          </a:extLst>
        </p:spPr>
      </p:pic>
      <p:sp>
        <p:nvSpPr>
          <p:cNvPr id="2" name="Shape 242">
            <a:extLst>
              <a:ext uri="{FF2B5EF4-FFF2-40B4-BE49-F238E27FC236}">
                <a16:creationId xmlns:a16="http://schemas.microsoft.com/office/drawing/2014/main" id="{A78DFF63-BBCA-FEBD-C80F-84A6560D5926}"/>
              </a:ext>
            </a:extLst>
          </p:cNvPr>
          <p:cNvSpPr txBox="1">
            <a:spLocks/>
          </p:cNvSpPr>
          <p:nvPr/>
        </p:nvSpPr>
        <p:spPr>
          <a:xfrm>
            <a:off x="6096000" y="1881352"/>
            <a:ext cx="4523286" cy="834887"/>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accent5"/>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2400">
                <a:solidFill>
                  <a:srgbClr val="333333"/>
                </a:solidFill>
                <a:highlight>
                  <a:srgbClr val="FFFFFF"/>
                </a:highlight>
                <a:latin typeface="Calibri" panose="020F0502020204030204"/>
              </a:rPr>
              <a:t>Work with your school’s leadership on Table-Top Exercises. </a:t>
            </a:r>
            <a:endParaRPr kumimoji="0" lang="en-US" sz="2400" b="0" i="0" u="none" strike="noStrike" kern="1200" cap="none" spc="0" normalizeH="0" baseline="0" noProof="0">
              <a:ln>
                <a:noFill/>
              </a:ln>
              <a:solidFill>
                <a:prstClr val="black"/>
              </a:solidFill>
              <a:effectLst/>
              <a:uLnTx/>
              <a:uFillTx/>
              <a:latin typeface="Calibri" panose="020F0502020204030204"/>
              <a:ea typeface="+mj-ea"/>
              <a:cs typeface="+mj-cs"/>
            </a:endParaRPr>
          </a:p>
        </p:txBody>
      </p:sp>
      <p:sp>
        <p:nvSpPr>
          <p:cNvPr id="6" name="Shape 242">
            <a:extLst>
              <a:ext uri="{FF2B5EF4-FFF2-40B4-BE49-F238E27FC236}">
                <a16:creationId xmlns:a16="http://schemas.microsoft.com/office/drawing/2014/main" id="{E8BCB80C-756E-8BD4-4759-FBD771933875}"/>
              </a:ext>
            </a:extLst>
          </p:cNvPr>
          <p:cNvSpPr txBox="1">
            <a:spLocks/>
          </p:cNvSpPr>
          <p:nvPr/>
        </p:nvSpPr>
        <p:spPr>
          <a:xfrm>
            <a:off x="6096000" y="3008827"/>
            <a:ext cx="5349240" cy="2485886"/>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accent5"/>
                </a:solidFill>
                <a:latin typeface="+mj-lt"/>
                <a:ea typeface="+mj-ea"/>
                <a:cs typeface="+mj-cs"/>
              </a:defRPr>
            </a:lvl1pPr>
          </a:lstStyle>
          <a:p>
            <a:pPr marL="342900" marR="0" lvl="0" indent="-3429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lang="en-US" sz="2200">
                <a:solidFill>
                  <a:srgbClr val="333333"/>
                </a:solidFill>
                <a:highlight>
                  <a:srgbClr val="FFFFFF"/>
                </a:highlight>
                <a:latin typeface="Calibri" panose="020F0502020204030204"/>
              </a:rPr>
              <a:t>Complete plans require all participants to develop familiarity.</a:t>
            </a:r>
          </a:p>
          <a:p>
            <a:pPr marL="342900" marR="0" lvl="0" indent="-3429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srgbClr val="333333"/>
                </a:solidFill>
                <a:effectLst/>
                <a:highlight>
                  <a:srgbClr val="FFFFFF"/>
                </a:highlight>
                <a:uLnTx/>
                <a:uFillTx/>
                <a:latin typeface="Calibri" panose="020F0502020204030204"/>
                <a:ea typeface="+mj-ea"/>
                <a:cs typeface="+mj-cs"/>
              </a:rPr>
              <a:t>Use these to instill confidence in school leadership</a:t>
            </a:r>
            <a:r>
              <a:rPr lang="en-US" sz="2200">
                <a:solidFill>
                  <a:prstClr val="black"/>
                </a:solidFill>
                <a:highlight>
                  <a:srgbClr val="FFFFFF"/>
                </a:highlight>
                <a:latin typeface="Calibri" panose="020F0502020204030204"/>
              </a:rPr>
              <a:t>—keep an open mind.</a:t>
            </a:r>
          </a:p>
          <a:p>
            <a:pPr marL="342900" marR="0" lvl="0" indent="-3429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lang="en-US" sz="2200">
                <a:solidFill>
                  <a:srgbClr val="333333"/>
                </a:solidFill>
                <a:highlight>
                  <a:srgbClr val="FFFFFF"/>
                </a:highlight>
                <a:latin typeface="Calibri" panose="020F0502020204030204"/>
              </a:rPr>
              <a:t>Revisit past events that are familiar or frequent. </a:t>
            </a:r>
          </a:p>
          <a:p>
            <a:pPr marL="342900" marR="0" lvl="0" indent="-3429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lang="en-US" sz="2200">
              <a:solidFill>
                <a:srgbClr val="333333"/>
              </a:solidFill>
              <a:highlight>
                <a:srgbClr val="FFFFFF"/>
              </a:highlight>
              <a:latin typeface="Calibri" panose="020F0502020204030204"/>
            </a:endParaRPr>
          </a:p>
          <a:p>
            <a:pPr marR="0" lvl="0" algn="l" defTabSz="914400" rtl="0" eaLnBrk="1" fontAlgn="auto" latinLnBrk="0" hangingPunct="1">
              <a:lnSpc>
                <a:spcPct val="90000"/>
              </a:lnSpc>
              <a:spcBef>
                <a:spcPct val="0"/>
              </a:spcBef>
              <a:spcAft>
                <a:spcPts val="0"/>
              </a:spcAft>
              <a:buClrTx/>
              <a:buSzTx/>
              <a:tabLst/>
              <a:defRPr/>
            </a:pPr>
            <a:r>
              <a:rPr lang="en-US" sz="2200" b="1">
                <a:solidFill>
                  <a:srgbClr val="333333"/>
                </a:solidFill>
                <a:highlight>
                  <a:srgbClr val="FFFFFF"/>
                </a:highlight>
                <a:latin typeface="Calibri" panose="020F0502020204030204"/>
              </a:rPr>
              <a:t>Be deliberate about implementing improvements following a drill or exercise!</a:t>
            </a:r>
          </a:p>
        </p:txBody>
      </p:sp>
    </p:spTree>
    <p:extLst>
      <p:ext uri="{BB962C8B-B14F-4D97-AF65-F5344CB8AC3E}">
        <p14:creationId xmlns:p14="http://schemas.microsoft.com/office/powerpoint/2010/main" val="5032440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E0606-A70C-EA8F-B3F0-C3AF3C4819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E0D38F-5790-D128-E1CF-C79B2D96ADFF}"/>
              </a:ext>
            </a:extLst>
          </p:cNvPr>
          <p:cNvSpPr>
            <a:spLocks noGrp="1"/>
          </p:cNvSpPr>
          <p:nvPr>
            <p:ph type="title"/>
          </p:nvPr>
        </p:nvSpPr>
        <p:spPr/>
        <p:txBody>
          <a:bodyPr/>
          <a:lstStyle/>
          <a:p>
            <a:r>
              <a:rPr lang="en-US" b="1"/>
              <a:t>Wrap-Up</a:t>
            </a:r>
            <a:endParaRPr lang="en-US" b="1">
              <a:ea typeface="Calibri"/>
              <a:cs typeface="Calibri"/>
            </a:endParaRPr>
          </a:p>
        </p:txBody>
      </p:sp>
      <p:sp>
        <p:nvSpPr>
          <p:cNvPr id="4" name="Footer Placeholder 3">
            <a:extLst>
              <a:ext uri="{FF2B5EF4-FFF2-40B4-BE49-F238E27FC236}">
                <a16:creationId xmlns:a16="http://schemas.microsoft.com/office/drawing/2014/main" id="{1B0DC6D6-D10F-3DC9-B53F-0F94B8EAC774}"/>
              </a:ext>
            </a:extLst>
          </p:cNvPr>
          <p:cNvSpPr>
            <a:spLocks noGrp="1"/>
          </p:cNvSpPr>
          <p:nvPr>
            <p:ph type="ftr" sz="quarter" idx="11"/>
          </p:nvPr>
        </p:nvSpPr>
        <p:spPr/>
        <p:txBody>
          <a:bodyPr/>
          <a:lstStyle/>
          <a:p>
            <a:r>
              <a:rPr lang="en-US"/>
              <a:t>Oregon Department of Education</a:t>
            </a:r>
          </a:p>
        </p:txBody>
      </p:sp>
      <p:sp>
        <p:nvSpPr>
          <p:cNvPr id="5" name="Slide Number Placeholder 4">
            <a:extLst>
              <a:ext uri="{FF2B5EF4-FFF2-40B4-BE49-F238E27FC236}">
                <a16:creationId xmlns:a16="http://schemas.microsoft.com/office/drawing/2014/main" id="{2066A758-847E-A469-4DEB-38DC9DDC600A}"/>
              </a:ext>
            </a:extLst>
          </p:cNvPr>
          <p:cNvSpPr>
            <a:spLocks noGrp="1"/>
          </p:cNvSpPr>
          <p:nvPr>
            <p:ph type="sldNum" sz="quarter" idx="12"/>
          </p:nvPr>
        </p:nvSpPr>
        <p:spPr/>
        <p:txBody>
          <a:bodyPr/>
          <a:lstStyle/>
          <a:p>
            <a:fld id="{357F5B69-6281-4C1F-8C38-6DA0F56DA430}" type="slidenum">
              <a:rPr lang="en-US" smtClean="0"/>
              <a:t>58</a:t>
            </a:fld>
            <a:endParaRPr lang="en-US"/>
          </a:p>
        </p:txBody>
      </p:sp>
      <p:sp>
        <p:nvSpPr>
          <p:cNvPr id="6" name="Content Placeholder 2">
            <a:extLst>
              <a:ext uri="{FF2B5EF4-FFF2-40B4-BE49-F238E27FC236}">
                <a16:creationId xmlns:a16="http://schemas.microsoft.com/office/drawing/2014/main" id="{EAF09F2E-7DCD-F1CC-D5FD-4A641E9831D6}"/>
              </a:ext>
            </a:extLst>
          </p:cNvPr>
          <p:cNvSpPr txBox="1">
            <a:spLocks/>
          </p:cNvSpPr>
          <p:nvPr/>
        </p:nvSpPr>
        <p:spPr>
          <a:xfrm>
            <a:off x="6403695" y="1755915"/>
            <a:ext cx="5482590" cy="437769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4pPr>
            <a:lvl5pPr marL="2286000" marR="0" lvl="4"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76200" marR="0" lvl="0" indent="0" algn="ctr" defTabSz="914400" rtl="0" eaLnBrk="1" fontAlgn="auto" latinLnBrk="0" hangingPunct="1">
              <a:lnSpc>
                <a:spcPct val="90000"/>
              </a:lnSpc>
              <a:spcBef>
                <a:spcPts val="1000"/>
              </a:spcBef>
              <a:spcAft>
                <a:spcPts val="0"/>
              </a:spcAft>
              <a:buClr>
                <a:prstClr val="black"/>
              </a:buClr>
              <a:buSzPts val="2400"/>
              <a:buNone/>
              <a:tabLst/>
              <a:defRPr/>
            </a:pPr>
            <a:r>
              <a:rPr kumimoji="0" lang="en-US" b="1" i="0" u="none" strike="noStrike" kern="1200" cap="none" spc="-25" normalizeH="0" baseline="0" noProof="0">
                <a:ln>
                  <a:noFill/>
                </a:ln>
                <a:solidFill>
                  <a:prstClr val="black"/>
                </a:solidFill>
                <a:effectLst/>
                <a:uLnTx/>
                <a:uFillTx/>
                <a:latin typeface="Calibri"/>
                <a:ea typeface="Times New Roman" panose="02020603050405020304" pitchFamily="18" charset="0"/>
                <a:cs typeface="Times New Roman"/>
                <a:sym typeface="Calibri"/>
              </a:rPr>
              <a:t>What’s next?</a:t>
            </a:r>
          </a:p>
          <a:p>
            <a:pPr lvl="1">
              <a:spcBef>
                <a:spcPts val="1000"/>
              </a:spcBef>
              <a:buClr>
                <a:prstClr val="black"/>
              </a:buClr>
              <a:defRPr/>
            </a:pPr>
            <a:r>
              <a:rPr lang="en-US" spc="-25">
                <a:solidFill>
                  <a:prstClr val="black"/>
                </a:solidFill>
                <a:cs typeface="Times New Roman"/>
              </a:rPr>
              <a:t>Create your planning team.</a:t>
            </a:r>
          </a:p>
          <a:p>
            <a:pPr lvl="1">
              <a:spcBef>
                <a:spcPts val="1000"/>
              </a:spcBef>
              <a:buClr>
                <a:prstClr val="black"/>
              </a:buClr>
              <a:defRPr/>
            </a:pPr>
            <a:r>
              <a:rPr kumimoji="0" lang="en-US" b="0" i="0" u="none" strike="noStrike" kern="1200" cap="none" spc="-25" normalizeH="0" baseline="0" noProof="0">
                <a:ln>
                  <a:noFill/>
                </a:ln>
                <a:solidFill>
                  <a:prstClr val="black"/>
                </a:solidFill>
                <a:effectLst/>
                <a:uLnTx/>
                <a:uFillTx/>
                <a:latin typeface="Calibri"/>
                <a:cs typeface="Times New Roman"/>
                <a:sym typeface="Calibri"/>
              </a:rPr>
              <a:t>Make your plan.</a:t>
            </a:r>
          </a:p>
          <a:p>
            <a:pPr lvl="1">
              <a:spcBef>
                <a:spcPts val="1000"/>
              </a:spcBef>
              <a:buClr>
                <a:prstClr val="black"/>
              </a:buClr>
              <a:defRPr/>
            </a:pPr>
            <a:r>
              <a:rPr lang="en-US" spc="-25">
                <a:solidFill>
                  <a:prstClr val="black"/>
                </a:solidFill>
                <a:cs typeface="Times New Roman"/>
              </a:rPr>
              <a:t>Teach your plan.</a:t>
            </a:r>
          </a:p>
          <a:p>
            <a:pPr lvl="1">
              <a:spcBef>
                <a:spcPts val="1000"/>
              </a:spcBef>
              <a:buClr>
                <a:prstClr val="black"/>
              </a:buClr>
              <a:defRPr/>
            </a:pPr>
            <a:r>
              <a:rPr kumimoji="0" lang="en-US" b="0" i="0" u="none" strike="noStrike" kern="1200" cap="none" spc="-25" normalizeH="0" baseline="0" noProof="0">
                <a:ln>
                  <a:noFill/>
                </a:ln>
                <a:solidFill>
                  <a:prstClr val="black"/>
                </a:solidFill>
                <a:effectLst/>
                <a:uLnTx/>
                <a:uFillTx/>
                <a:latin typeface="Calibri"/>
                <a:cs typeface="Times New Roman"/>
                <a:sym typeface="Calibri"/>
              </a:rPr>
              <a:t>Exercise your plan.</a:t>
            </a:r>
          </a:p>
          <a:p>
            <a:pPr lvl="1">
              <a:spcBef>
                <a:spcPts val="1000"/>
              </a:spcBef>
              <a:buClr>
                <a:prstClr val="black"/>
              </a:buClr>
              <a:defRPr/>
            </a:pPr>
            <a:r>
              <a:rPr lang="en-US" spc="-25">
                <a:solidFill>
                  <a:prstClr val="black"/>
                </a:solidFill>
                <a:cs typeface="Times New Roman"/>
              </a:rPr>
              <a:t>Review and adjust your plan.</a:t>
            </a:r>
            <a:endParaRPr kumimoji="0" lang="en-US" b="0" i="0" u="none" strike="noStrike" kern="1200" cap="none" spc="0" normalizeH="0" baseline="0" noProof="0">
              <a:ln>
                <a:noFill/>
              </a:ln>
              <a:solidFill>
                <a:prstClr val="black"/>
              </a:solidFill>
              <a:effectLst/>
              <a:uLnTx/>
              <a:uFillTx/>
              <a:latin typeface="Calibri"/>
              <a:cs typeface="Calibri"/>
              <a:sym typeface="Calibri"/>
            </a:endParaRPr>
          </a:p>
        </p:txBody>
      </p:sp>
      <p:pic>
        <p:nvPicPr>
          <p:cNvPr id="3" name="Picture 2" descr="A close-up of an Emergency Operation Plan folder">
            <a:extLst>
              <a:ext uri="{FF2B5EF4-FFF2-40B4-BE49-F238E27FC236}">
                <a16:creationId xmlns:a16="http://schemas.microsoft.com/office/drawing/2014/main" id="{015513F5-CBD4-A215-62B7-03A6A8294471}"/>
              </a:ext>
            </a:extLst>
          </p:cNvPr>
          <p:cNvPicPr>
            <a:picLocks noChangeAspect="1"/>
          </p:cNvPicPr>
          <p:nvPr/>
        </p:nvPicPr>
        <p:blipFill>
          <a:blip r:embed="rId2"/>
          <a:stretch>
            <a:fillRect/>
          </a:stretch>
        </p:blipFill>
        <p:spPr>
          <a:xfrm>
            <a:off x="515092" y="1719077"/>
            <a:ext cx="5886203" cy="4384964"/>
          </a:xfrm>
          <a:prstGeom prst="rect">
            <a:avLst/>
          </a:prstGeom>
        </p:spPr>
      </p:pic>
    </p:spTree>
    <p:extLst>
      <p:ext uri="{BB962C8B-B14F-4D97-AF65-F5344CB8AC3E}">
        <p14:creationId xmlns:p14="http://schemas.microsoft.com/office/powerpoint/2010/main" val="18714455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24">
          <a:extLst>
            <a:ext uri="{FF2B5EF4-FFF2-40B4-BE49-F238E27FC236}">
              <a16:creationId xmlns:a16="http://schemas.microsoft.com/office/drawing/2014/main" id="{7CADEDE0-5319-236B-522D-E63AFC5A754A}"/>
            </a:ext>
          </a:extLst>
        </p:cNvPr>
        <p:cNvGrpSpPr/>
        <p:nvPr/>
      </p:nvGrpSpPr>
      <p:grpSpPr>
        <a:xfrm>
          <a:off x="0" y="0"/>
          <a:ext cx="0" cy="0"/>
          <a:chOff x="0" y="0"/>
          <a:chExt cx="0" cy="0"/>
        </a:xfrm>
      </p:grpSpPr>
      <p:sp>
        <p:nvSpPr>
          <p:cNvPr id="625" name="Google Shape;625;p76">
            <a:extLst>
              <a:ext uri="{FF2B5EF4-FFF2-40B4-BE49-F238E27FC236}">
                <a16:creationId xmlns:a16="http://schemas.microsoft.com/office/drawing/2014/main" id="{6AF587A9-A7B4-329A-2538-6C9F0A3677F8}"/>
              </a:ext>
            </a:extLst>
          </p:cNvPr>
          <p:cNvSpPr txBox="1">
            <a:spLocks noGrp="1"/>
          </p:cNvSpPr>
          <p:nvPr>
            <p:ph type="title"/>
          </p:nvPr>
        </p:nvSpPr>
        <p:spPr>
          <a:xfrm>
            <a:off x="717176" y="457200"/>
            <a:ext cx="10784542" cy="102646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4400"/>
              <a:buFont typeface="Calibri"/>
              <a:buNone/>
            </a:pPr>
            <a:r>
              <a:rPr lang="en-US" sz="4400" b="1"/>
              <a:t>How We Can Help</a:t>
            </a:r>
            <a:endParaRPr/>
          </a:p>
        </p:txBody>
      </p:sp>
      <p:sp>
        <p:nvSpPr>
          <p:cNvPr id="627" name="Google Shape;627;p76">
            <a:extLst>
              <a:ext uri="{FF2B5EF4-FFF2-40B4-BE49-F238E27FC236}">
                <a16:creationId xmlns:a16="http://schemas.microsoft.com/office/drawing/2014/main" id="{19CE82BB-EF9F-701E-903F-F235841BCB9D}"/>
              </a:ext>
            </a:extLst>
          </p:cNvPr>
          <p:cNvSpPr txBox="1">
            <a:spLocks noGrp="1"/>
          </p:cNvSpPr>
          <p:nvPr>
            <p:ph type="ftr" sz="quarter" idx="11"/>
          </p:nvPr>
        </p:nvSpPr>
        <p:spPr>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Oregon Department of Education</a:t>
            </a:r>
            <a:endParaRPr kumimoji="0" sz="12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628" name="Google Shape;628;p76">
            <a:extLst>
              <a:ext uri="{FF2B5EF4-FFF2-40B4-BE49-F238E27FC236}">
                <a16:creationId xmlns:a16="http://schemas.microsoft.com/office/drawing/2014/main" id="{F0857A23-0A49-2BDF-C3AD-CD70526E048D}"/>
              </a:ext>
            </a:extLst>
          </p:cNvPr>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sz="12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BD77FD1C-B80E-CE3E-7AF3-839C8465A198}"/>
              </a:ext>
            </a:extLst>
          </p:cNvPr>
          <p:cNvSpPr txBox="1">
            <a:spLocks/>
          </p:cNvSpPr>
          <p:nvPr/>
        </p:nvSpPr>
        <p:spPr>
          <a:xfrm>
            <a:off x="717176" y="1939482"/>
            <a:ext cx="9028804" cy="406542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4pPr>
            <a:lvl5pPr marL="2286000" marR="0" lvl="4"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457200" marR="0" lvl="0" indent="-381000" algn="l" defTabSz="914400" rtl="0" eaLnBrk="1" fontAlgn="auto" latinLnBrk="0" hangingPunct="1">
              <a:lnSpc>
                <a:spcPct val="90000"/>
              </a:lnSpc>
              <a:spcBef>
                <a:spcPts val="1000"/>
              </a:spcBef>
              <a:spcAft>
                <a:spcPts val="0"/>
              </a:spcAft>
              <a:buClr>
                <a:prstClr val="black"/>
              </a:buClr>
              <a:buSzPts val="2400"/>
              <a:buFont typeface="Arial"/>
              <a:buChar char="•"/>
              <a:tabLst/>
              <a:defRPr/>
            </a:pPr>
            <a:r>
              <a:rPr kumimoji="0" lang="en-US" sz="2200" b="0" i="0" u="none" strike="noStrike" kern="1200" cap="none" spc="-25" normalizeH="0" baseline="0" noProof="0">
                <a:ln>
                  <a:noFill/>
                </a:ln>
                <a:solidFill>
                  <a:prstClr val="black"/>
                </a:solidFill>
                <a:effectLst/>
                <a:uLnTx/>
                <a:uFillTx/>
                <a:latin typeface="Calibri"/>
                <a:ea typeface="Times New Roman" panose="02020603050405020304" pitchFamily="18" charset="0"/>
                <a:cs typeface="Times New Roman"/>
                <a:sym typeface="Calibri"/>
              </a:rPr>
              <a:t>Training and technical assistance to Districts, Schools, Charters and Education Service Districts.</a:t>
            </a:r>
          </a:p>
          <a:p>
            <a:pPr marL="457200" marR="0" lvl="0" indent="-381000" algn="l" defTabSz="914400" rtl="0" eaLnBrk="1" fontAlgn="auto" latinLnBrk="0" hangingPunct="1">
              <a:lnSpc>
                <a:spcPct val="90000"/>
              </a:lnSpc>
              <a:spcBef>
                <a:spcPts val="1000"/>
              </a:spcBef>
              <a:spcAft>
                <a:spcPts val="0"/>
              </a:spcAft>
              <a:buClr>
                <a:prstClr val="black"/>
              </a:buClr>
              <a:buSzPts val="2400"/>
              <a:buFont typeface="Arial"/>
              <a:buChar char="•"/>
              <a:tabLst/>
              <a:defRPr/>
            </a:pPr>
            <a:r>
              <a:rPr kumimoji="0" lang="en-US" sz="2200" b="0" i="0" u="none" strike="noStrike" kern="1200" cap="none" spc="0" normalizeH="0" baseline="0" noProof="0">
                <a:ln>
                  <a:noFill/>
                </a:ln>
                <a:solidFill>
                  <a:prstClr val="black"/>
                </a:solidFill>
                <a:effectLst/>
                <a:uLnTx/>
                <a:uFillTx/>
                <a:latin typeface="Calibri"/>
                <a:cs typeface="Calibri"/>
                <a:sym typeface="Calibri"/>
              </a:rPr>
              <a:t>Site Safety Assessments.</a:t>
            </a:r>
          </a:p>
          <a:p>
            <a:pPr marL="457200" marR="0" lvl="0" indent="-381000" algn="l" defTabSz="914400" rtl="0" eaLnBrk="1" fontAlgn="auto" latinLnBrk="0" hangingPunct="1">
              <a:lnSpc>
                <a:spcPct val="90000"/>
              </a:lnSpc>
              <a:spcBef>
                <a:spcPts val="1000"/>
              </a:spcBef>
              <a:spcAft>
                <a:spcPts val="0"/>
              </a:spcAft>
              <a:buClr>
                <a:prstClr val="black"/>
              </a:buClr>
              <a:buSzPts val="2400"/>
              <a:buFont typeface="Arial"/>
              <a:buChar char="•"/>
              <a:tabLst/>
              <a:defRPr/>
            </a:pPr>
            <a:r>
              <a:rPr kumimoji="0" lang="en-US" sz="2200" b="0" i="0" u="none" strike="noStrike" kern="1200" cap="none" spc="0" normalizeH="0" baseline="0" noProof="0">
                <a:ln>
                  <a:noFill/>
                </a:ln>
                <a:solidFill>
                  <a:prstClr val="black"/>
                </a:solidFill>
                <a:effectLst/>
                <a:uLnTx/>
                <a:uFillTx/>
                <a:latin typeface="Calibri"/>
                <a:cs typeface="Calibri"/>
                <a:sym typeface="Calibri"/>
              </a:rPr>
              <a:t>Threat and Hazard Assessments.</a:t>
            </a:r>
          </a:p>
          <a:p>
            <a:pPr marL="457200" marR="0" lvl="0" indent="-381000" algn="l" defTabSz="914400" rtl="0" eaLnBrk="1" fontAlgn="auto" latinLnBrk="0" hangingPunct="1">
              <a:lnSpc>
                <a:spcPct val="90000"/>
              </a:lnSpc>
              <a:spcBef>
                <a:spcPts val="1000"/>
              </a:spcBef>
              <a:spcAft>
                <a:spcPts val="0"/>
              </a:spcAft>
              <a:buClr>
                <a:prstClr val="black"/>
              </a:buClr>
              <a:buSzPts val="2400"/>
              <a:buFont typeface="Arial"/>
              <a:buChar char="•"/>
              <a:tabLst/>
              <a:defRPr/>
            </a:pPr>
            <a:r>
              <a:rPr kumimoji="0" lang="en-US" sz="2200" b="0" i="0" u="none" strike="noStrike" kern="1200" cap="none" spc="0" normalizeH="0" baseline="0" noProof="0">
                <a:ln>
                  <a:noFill/>
                </a:ln>
                <a:solidFill>
                  <a:prstClr val="black"/>
                </a:solidFill>
                <a:effectLst/>
                <a:uLnTx/>
                <a:uFillTx/>
                <a:latin typeface="Calibri"/>
                <a:cs typeface="Calibri"/>
                <a:sym typeface="Calibri"/>
              </a:rPr>
              <a:t>Emergency Operations Plan (EOP) Development.</a:t>
            </a:r>
          </a:p>
          <a:p>
            <a:pPr marL="457200" marR="0" lvl="0" indent="-381000" algn="l" defTabSz="914400" rtl="0" eaLnBrk="1" fontAlgn="auto" latinLnBrk="0" hangingPunct="1">
              <a:lnSpc>
                <a:spcPct val="90000"/>
              </a:lnSpc>
              <a:spcBef>
                <a:spcPts val="1000"/>
              </a:spcBef>
              <a:spcAft>
                <a:spcPts val="0"/>
              </a:spcAft>
              <a:buClr>
                <a:prstClr val="black"/>
              </a:buClr>
              <a:buSzPts val="2400"/>
              <a:buFont typeface="Arial"/>
              <a:buChar char="•"/>
              <a:tabLst/>
              <a:defRPr/>
            </a:pPr>
            <a:r>
              <a:rPr kumimoji="0" lang="en-US" sz="2200" b="0" i="0" u="none" strike="noStrike" kern="1200" cap="none" spc="0" normalizeH="0" baseline="0" noProof="0">
                <a:ln>
                  <a:noFill/>
                </a:ln>
                <a:solidFill>
                  <a:prstClr val="black"/>
                </a:solidFill>
                <a:effectLst/>
                <a:uLnTx/>
                <a:uFillTx/>
                <a:latin typeface="Calibri"/>
                <a:cs typeface="Calibri"/>
                <a:sym typeface="Calibri"/>
              </a:rPr>
              <a:t>Table-top exercises.</a:t>
            </a:r>
          </a:p>
          <a:p>
            <a:pPr marL="457200" marR="0" lvl="0" indent="-381000" algn="l" defTabSz="914400" rtl="0" eaLnBrk="1" fontAlgn="auto" latinLnBrk="0" hangingPunct="1">
              <a:lnSpc>
                <a:spcPct val="90000"/>
              </a:lnSpc>
              <a:spcBef>
                <a:spcPts val="1000"/>
              </a:spcBef>
              <a:spcAft>
                <a:spcPts val="0"/>
              </a:spcAft>
              <a:buClr>
                <a:prstClr val="black"/>
              </a:buClr>
              <a:buSzPts val="2400"/>
              <a:buFont typeface="Arial"/>
              <a:buChar char="•"/>
              <a:tabLst/>
              <a:defRPr/>
            </a:pPr>
            <a:r>
              <a:rPr kumimoji="0" lang="en-US" sz="2200" b="0" i="0" u="none" strike="noStrike" kern="1200" cap="none" spc="0" normalizeH="0" baseline="0" noProof="0">
                <a:ln>
                  <a:noFill/>
                </a:ln>
                <a:solidFill>
                  <a:prstClr val="black"/>
                </a:solidFill>
                <a:effectLst/>
                <a:uLnTx/>
                <a:uFillTx/>
                <a:latin typeface="Calibri"/>
                <a:cs typeface="Calibri"/>
                <a:sym typeface="Calibri"/>
              </a:rPr>
              <a:t>Connecting districts with other resources—locally and regionally. </a:t>
            </a:r>
          </a:p>
          <a:p>
            <a:pPr marL="457200" marR="0" lvl="0" indent="-381000" algn="l" defTabSz="914400" rtl="0" eaLnBrk="1" fontAlgn="auto" latinLnBrk="0" hangingPunct="1">
              <a:lnSpc>
                <a:spcPct val="90000"/>
              </a:lnSpc>
              <a:spcBef>
                <a:spcPts val="1000"/>
              </a:spcBef>
              <a:spcAft>
                <a:spcPts val="0"/>
              </a:spcAft>
              <a:buClr>
                <a:srgbClr val="000000"/>
              </a:buClr>
              <a:buSzPts val="2400"/>
              <a:buFont typeface="Arial"/>
              <a:buChar char="•"/>
              <a:tabLst/>
              <a:defRPr/>
            </a:pPr>
            <a:r>
              <a:rPr kumimoji="0" lang="en-US" sz="2200" b="0" i="0" u="none" strike="noStrike" kern="1200" cap="none" spc="0" normalizeH="0" baseline="0" noProof="0">
                <a:ln>
                  <a:noFill/>
                </a:ln>
                <a:solidFill>
                  <a:prstClr val="black"/>
                </a:solidFill>
                <a:effectLst/>
                <a:uLnTx/>
                <a:uFillTx/>
                <a:latin typeface="Calibri"/>
                <a:cs typeface="Calibri"/>
                <a:sym typeface="Calibri"/>
              </a:rPr>
              <a:t>Training Opportunities and Webinars.</a:t>
            </a:r>
          </a:p>
          <a:p>
            <a:pPr marL="914400" marR="0" lvl="1" indent="-381000" algn="l" defTabSz="914400" rtl="0" eaLnBrk="1" fontAlgn="auto" latinLnBrk="0" hangingPunct="1">
              <a:lnSpc>
                <a:spcPct val="90000"/>
              </a:lnSpc>
              <a:spcBef>
                <a:spcPts val="500"/>
              </a:spcBef>
              <a:spcAft>
                <a:spcPts val="0"/>
              </a:spcAft>
              <a:buClr>
                <a:srgbClr val="000000"/>
              </a:buClr>
              <a:buSzPts val="2400"/>
              <a:buFont typeface="Arial"/>
              <a:buChar char="•"/>
              <a:tabLst/>
              <a:defRPr/>
            </a:pPr>
            <a:r>
              <a:rPr kumimoji="0" lang="en-US" sz="2200" b="0" i="0" u="none" strike="noStrike" kern="1200" cap="none" spc="0" normalizeH="0" baseline="0" noProof="0">
                <a:ln>
                  <a:noFill/>
                </a:ln>
                <a:solidFill>
                  <a:prstClr val="black"/>
                </a:solidFill>
                <a:effectLst/>
                <a:uLnTx/>
                <a:uFillTx/>
                <a:latin typeface="Calibri"/>
                <a:cs typeface="Calibri"/>
                <a:sym typeface="Calibri"/>
              </a:rPr>
              <a:t>Routinely offered twice a month on topical preparedness subjects.</a:t>
            </a:r>
          </a:p>
          <a:p>
            <a:pPr marL="457200" marR="0" lvl="0" indent="-381000" algn="l" defTabSz="914400" rtl="0" eaLnBrk="1" fontAlgn="auto" latinLnBrk="0" hangingPunct="1">
              <a:lnSpc>
                <a:spcPct val="90000"/>
              </a:lnSpc>
              <a:spcBef>
                <a:spcPts val="1000"/>
              </a:spcBef>
              <a:spcAft>
                <a:spcPts val="0"/>
              </a:spcAft>
              <a:buClr>
                <a:prstClr val="black"/>
              </a:buClr>
              <a:buSzPts val="2400"/>
              <a:buFont typeface="Arial"/>
              <a:buChar char="•"/>
              <a:tabLst/>
              <a:defRPr/>
            </a:pPr>
            <a:r>
              <a:rPr kumimoji="0" lang="en-US" sz="2200" b="0" i="0" u="none" strike="noStrike" kern="1200" cap="none" spc="0" normalizeH="0" baseline="0" noProof="0">
                <a:ln>
                  <a:noFill/>
                </a:ln>
                <a:solidFill>
                  <a:prstClr val="black"/>
                </a:solidFill>
                <a:effectLst/>
                <a:uLnTx/>
                <a:uFillTx/>
                <a:latin typeface="Calibri"/>
                <a:cs typeface="Calibri"/>
                <a:sym typeface="Calibri"/>
              </a:rPr>
              <a:t>Monthly newsletters and communications with resources.</a:t>
            </a:r>
          </a:p>
        </p:txBody>
      </p:sp>
    </p:spTree>
    <p:extLst>
      <p:ext uri="{BB962C8B-B14F-4D97-AF65-F5344CB8AC3E}">
        <p14:creationId xmlns:p14="http://schemas.microsoft.com/office/powerpoint/2010/main" val="1371660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Local Govt. Requirements</a:t>
            </a:r>
            <a:endParaRPr lang="en-US" b="1">
              <a:ea typeface="Calibri"/>
              <a:cs typeface="Calibri"/>
            </a:endParaRPr>
          </a:p>
        </p:txBody>
      </p:sp>
      <p:sp>
        <p:nvSpPr>
          <p:cNvPr id="3" name="Content Placeholder 2"/>
          <p:cNvSpPr>
            <a:spLocks noGrp="1"/>
          </p:cNvSpPr>
          <p:nvPr>
            <p:ph sz="half" idx="1"/>
          </p:nvPr>
        </p:nvSpPr>
        <p:spPr/>
        <p:txBody>
          <a:bodyPr>
            <a:normAutofit/>
          </a:bodyPr>
          <a:lstStyle/>
          <a:p>
            <a:pPr marL="0" indent="0">
              <a:buNone/>
            </a:pPr>
            <a:r>
              <a:rPr lang="en-US" sz="2800" b="1"/>
              <a:t>Units of local government and state agencies associated with EM shall:</a:t>
            </a:r>
          </a:p>
          <a:p>
            <a:r>
              <a:rPr lang="en-US"/>
              <a:t>Review emergency procedures proposed by schools.</a:t>
            </a:r>
          </a:p>
          <a:p>
            <a:r>
              <a:rPr lang="en-US"/>
              <a:t>Assist in instruction and drilling.</a:t>
            </a:r>
          </a:p>
          <a:p>
            <a:pPr marL="0" indent="0">
              <a:buNone/>
            </a:pPr>
            <a:endParaRPr lang="en-US"/>
          </a:p>
          <a:p>
            <a:endParaRPr lang="en-US"/>
          </a:p>
        </p:txBody>
      </p:sp>
      <p:sp>
        <p:nvSpPr>
          <p:cNvPr id="4" name="Footer Placeholder 3"/>
          <p:cNvSpPr>
            <a:spLocks noGrp="1"/>
          </p:cNvSpPr>
          <p:nvPr>
            <p:ph type="ftr" sz="quarter" idx="11"/>
          </p:nvPr>
        </p:nvSpPr>
        <p:spPr/>
        <p:txBody>
          <a:bodyPr/>
          <a:lstStyle/>
          <a:p>
            <a:r>
              <a:rPr lang="en-US"/>
              <a:t>Oregon Department of Education</a:t>
            </a:r>
          </a:p>
        </p:txBody>
      </p:sp>
      <p:sp>
        <p:nvSpPr>
          <p:cNvPr id="5" name="Slide Number Placeholder 4"/>
          <p:cNvSpPr>
            <a:spLocks noGrp="1"/>
          </p:cNvSpPr>
          <p:nvPr>
            <p:ph type="sldNum" sz="quarter" idx="12"/>
          </p:nvPr>
        </p:nvSpPr>
        <p:spPr/>
        <p:txBody>
          <a:bodyPr/>
          <a:lstStyle/>
          <a:p>
            <a:fld id="{357F5B69-6281-4C1F-8C38-6DA0F56DA430}" type="slidenum">
              <a:rPr lang="en-US" smtClean="0"/>
              <a:t>6</a:t>
            </a:fld>
            <a:endParaRPr lang="en-US"/>
          </a:p>
        </p:txBody>
      </p:sp>
      <p:pic>
        <p:nvPicPr>
          <p:cNvPr id="6" name="Picture 5" descr="See, these guys just can't wait to help you out!" title="Smiling First Responders">
            <a:extLst>
              <a:ext uri="{FF2B5EF4-FFF2-40B4-BE49-F238E27FC236}">
                <a16:creationId xmlns:a16="http://schemas.microsoft.com/office/drawing/2014/main" id="{CBC298A8-7D70-BD41-C7C5-E6573E66A7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0749" y="2428578"/>
            <a:ext cx="3870805" cy="29031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187963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p:cNvSpPr>
            <a:spLocks noGrp="1"/>
          </p:cNvSpPr>
          <p:nvPr>
            <p:ph type="title"/>
          </p:nvPr>
        </p:nvSpPr>
        <p:spPr/>
        <p:txBody>
          <a:bodyPr>
            <a:normAutofit/>
          </a:bodyPr>
          <a:lstStyle/>
          <a:p>
            <a:r>
              <a:rPr lang="en-US" b="1"/>
              <a:t>SSEM Regional Coordinator Map:</a:t>
            </a:r>
            <a:endParaRPr lang="en-US" b="1">
              <a:ea typeface="Calibri"/>
              <a:cs typeface="Calibri"/>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Oregon Department of Education</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7F5B69-6281-4C1F-8C38-6DA0F56DA430}" type="slidenum">
              <a:rPr kumimoji="0" lang="en-US" sz="1200" b="0" i="0" u="none" strike="noStrike" kern="1200" cap="none" spc="0" normalizeH="0" baseline="0" noProof="0" smtClean="0">
                <a:ln>
                  <a:noFill/>
                </a:ln>
                <a:solidFill>
                  <a:prstClr val="black">
                    <a:lumMod val="65000"/>
                    <a:lumOff val="3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pic>
        <p:nvPicPr>
          <p:cNvPr id="17" name="Picture 16" descr="QR code that takes the user to the SSEM contact page. ">
            <a:hlinkClick r:id="rId3"/>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434260" y="4401266"/>
            <a:ext cx="1745772" cy="1745772"/>
          </a:xfrm>
          <a:prstGeom prst="rect">
            <a:avLst/>
          </a:prstGeom>
          <a:noFill/>
          <a:ln>
            <a:noFill/>
          </a:ln>
        </p:spPr>
      </p:pic>
      <p:sp>
        <p:nvSpPr>
          <p:cNvPr id="2" name="TextBox 1">
            <a:extLst>
              <a:ext uri="{FF2B5EF4-FFF2-40B4-BE49-F238E27FC236}">
                <a16:creationId xmlns:a16="http://schemas.microsoft.com/office/drawing/2014/main" id="{81DC5F40-DF29-5832-0626-C4DD9AEE6045}"/>
              </a:ext>
            </a:extLst>
          </p:cNvPr>
          <p:cNvSpPr txBox="1"/>
          <p:nvPr/>
        </p:nvSpPr>
        <p:spPr>
          <a:xfrm>
            <a:off x="9184853" y="4058519"/>
            <a:ext cx="25188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Calibri"/>
                <a:cs typeface="Calibri"/>
              </a:rPr>
              <a:t>Regional Contact Page: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descr="State map with coordinator regions identified">
            <a:extLst>
              <a:ext uri="{FF2B5EF4-FFF2-40B4-BE49-F238E27FC236}">
                <a16:creationId xmlns:a16="http://schemas.microsoft.com/office/drawing/2014/main" id="{1FE2ABDF-41EC-575E-D730-03A0685C5325}"/>
              </a:ext>
            </a:extLst>
          </p:cNvPr>
          <p:cNvPicPr>
            <a:picLocks noChangeAspect="1"/>
          </p:cNvPicPr>
          <p:nvPr/>
        </p:nvPicPr>
        <p:blipFill>
          <a:blip r:embed="rId5"/>
          <a:stretch>
            <a:fillRect/>
          </a:stretch>
        </p:blipFill>
        <p:spPr>
          <a:xfrm>
            <a:off x="2598821" y="1671765"/>
            <a:ext cx="6753725" cy="4346653"/>
          </a:xfrm>
          <a:prstGeom prst="rect">
            <a:avLst/>
          </a:prstGeom>
        </p:spPr>
      </p:pic>
    </p:spTree>
    <p:extLst>
      <p:ext uri="{BB962C8B-B14F-4D97-AF65-F5344CB8AC3E}">
        <p14:creationId xmlns:p14="http://schemas.microsoft.com/office/powerpoint/2010/main" val="36489016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ODE Requirements</a:t>
            </a:r>
            <a:endParaRPr lang="en-US" b="1">
              <a:ea typeface="Calibri"/>
              <a:cs typeface="Calibri"/>
            </a:endParaRPr>
          </a:p>
        </p:txBody>
      </p:sp>
      <p:sp>
        <p:nvSpPr>
          <p:cNvPr id="3" name="Content Placeholder 2"/>
          <p:cNvSpPr>
            <a:spLocks noGrp="1"/>
          </p:cNvSpPr>
          <p:nvPr>
            <p:ph sz="half" idx="1"/>
          </p:nvPr>
        </p:nvSpPr>
        <p:spPr/>
        <p:txBody>
          <a:bodyPr>
            <a:normAutofit/>
          </a:bodyPr>
          <a:lstStyle/>
          <a:p>
            <a:pPr marL="0" indent="0">
              <a:buNone/>
            </a:pPr>
            <a:r>
              <a:rPr lang="en-US" sz="2800" b="1"/>
              <a:t>The Department of Education shall:</a:t>
            </a:r>
          </a:p>
          <a:p>
            <a:r>
              <a:rPr lang="en-US"/>
              <a:t>Develop, in consultation with the Oregon Department of Emergency Management, guidance that may be used for the instruction and make the guidance available to school districts; and</a:t>
            </a:r>
          </a:p>
          <a:p>
            <a:r>
              <a:rPr lang="en-US"/>
              <a:t>Provide, when requested, professional development to teachers and administrators relating to the guidance. </a:t>
            </a:r>
          </a:p>
          <a:p>
            <a:endParaRPr lang="en-US"/>
          </a:p>
        </p:txBody>
      </p:sp>
      <p:sp>
        <p:nvSpPr>
          <p:cNvPr id="4" name="Footer Placeholder 3"/>
          <p:cNvSpPr>
            <a:spLocks noGrp="1"/>
          </p:cNvSpPr>
          <p:nvPr>
            <p:ph type="ftr" sz="quarter" idx="11"/>
          </p:nvPr>
        </p:nvSpPr>
        <p:spPr/>
        <p:txBody>
          <a:bodyPr/>
          <a:lstStyle/>
          <a:p>
            <a:r>
              <a:rPr lang="en-US"/>
              <a:t>Oregon Department of Education</a:t>
            </a:r>
          </a:p>
        </p:txBody>
      </p:sp>
      <p:sp>
        <p:nvSpPr>
          <p:cNvPr id="5" name="Slide Number Placeholder 4"/>
          <p:cNvSpPr>
            <a:spLocks noGrp="1"/>
          </p:cNvSpPr>
          <p:nvPr>
            <p:ph type="sldNum" sz="quarter" idx="12"/>
          </p:nvPr>
        </p:nvSpPr>
        <p:spPr/>
        <p:txBody>
          <a:bodyPr/>
          <a:lstStyle/>
          <a:p>
            <a:fld id="{357F5B69-6281-4C1F-8C38-6DA0F56DA430}" type="slidenum">
              <a:rPr lang="en-US" smtClean="0"/>
              <a:t>7</a:t>
            </a:fld>
            <a:endParaRPr lang="en-US"/>
          </a:p>
        </p:txBody>
      </p:sp>
      <p:pic>
        <p:nvPicPr>
          <p:cNvPr id="8" name="Picture 7" descr="Screenshot of the Incident Command System for Schools guidance document.">
            <a:hlinkClick r:id="rId3"/>
            <a:extLst>
              <a:ext uri="{FF2B5EF4-FFF2-40B4-BE49-F238E27FC236}">
                <a16:creationId xmlns:a16="http://schemas.microsoft.com/office/drawing/2014/main" id="{94E16329-17C5-30CE-CA59-38B641EB89FC}"/>
              </a:ext>
            </a:extLst>
          </p:cNvPr>
          <p:cNvPicPr>
            <a:picLocks noChangeAspect="1"/>
          </p:cNvPicPr>
          <p:nvPr/>
        </p:nvPicPr>
        <p:blipFill>
          <a:blip r:embed="rId4"/>
          <a:stretch>
            <a:fillRect/>
          </a:stretch>
        </p:blipFill>
        <p:spPr>
          <a:xfrm>
            <a:off x="7691621" y="1036304"/>
            <a:ext cx="1898612" cy="2467457"/>
          </a:xfrm>
          <a:prstGeom prst="rect">
            <a:avLst/>
          </a:prstGeom>
          <a:ln>
            <a:noFill/>
          </a:ln>
          <a:effectLst>
            <a:outerShdw blurRad="292100" dist="139700" dir="2700000" algn="tl" rotWithShape="0">
              <a:srgbClr val="333333">
                <a:alpha val="65000"/>
              </a:srgbClr>
            </a:outerShdw>
          </a:effectLst>
        </p:spPr>
      </p:pic>
      <p:pic>
        <p:nvPicPr>
          <p:cNvPr id="10" name="Picture 9" descr="Screenshot of a Monthly Minute newsletter that provides tips and resources on school safety and emergency management. ">
            <a:hlinkClick r:id="rId5"/>
            <a:extLst>
              <a:ext uri="{FF2B5EF4-FFF2-40B4-BE49-F238E27FC236}">
                <a16:creationId xmlns:a16="http://schemas.microsoft.com/office/drawing/2014/main" id="{837F5737-1D2D-7FDA-997D-6F1FDB31C5E8}"/>
              </a:ext>
            </a:extLst>
          </p:cNvPr>
          <p:cNvPicPr>
            <a:picLocks noChangeAspect="1"/>
          </p:cNvPicPr>
          <p:nvPr/>
        </p:nvPicPr>
        <p:blipFill>
          <a:blip r:embed="rId6"/>
          <a:stretch>
            <a:fillRect/>
          </a:stretch>
        </p:blipFill>
        <p:spPr>
          <a:xfrm>
            <a:off x="9400212" y="3270223"/>
            <a:ext cx="1810471" cy="2362160"/>
          </a:xfrm>
          <a:prstGeom prst="rect">
            <a:avLst/>
          </a:prstGeom>
          <a:ln>
            <a:noFill/>
          </a:ln>
          <a:effectLst>
            <a:outerShdw blurRad="292100" dist="139700" dir="2700000" algn="tl" rotWithShape="0">
              <a:srgbClr val="333333">
                <a:alpha val="65000"/>
              </a:srgbClr>
            </a:outerShdw>
          </a:effectLst>
        </p:spPr>
      </p:pic>
      <p:pic>
        <p:nvPicPr>
          <p:cNvPr id="12" name="Picture 11" descr="Screenshot of SSEM's one-page Annual Drill Recommendations.">
            <a:hlinkClick r:id="rId7"/>
            <a:extLst>
              <a:ext uri="{FF2B5EF4-FFF2-40B4-BE49-F238E27FC236}">
                <a16:creationId xmlns:a16="http://schemas.microsoft.com/office/drawing/2014/main" id="{87D1A069-EEA8-CC80-9066-A20984E03149}"/>
              </a:ext>
            </a:extLst>
          </p:cNvPr>
          <p:cNvPicPr>
            <a:picLocks noChangeAspect="1"/>
          </p:cNvPicPr>
          <p:nvPr/>
        </p:nvPicPr>
        <p:blipFill>
          <a:blip r:embed="rId8"/>
          <a:srcRect l="-1" t="1" r="1048" b="2934"/>
          <a:stretch/>
        </p:blipFill>
        <p:spPr>
          <a:xfrm>
            <a:off x="6993394" y="3336457"/>
            <a:ext cx="2013572" cy="25547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19032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D6BD6F-9323-08A6-AF3C-F3D598D588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5405D9-F06D-792B-C0B6-8841D154E977}"/>
              </a:ext>
            </a:extLst>
          </p:cNvPr>
          <p:cNvSpPr>
            <a:spLocks noGrp="1"/>
          </p:cNvSpPr>
          <p:nvPr>
            <p:ph type="title"/>
          </p:nvPr>
        </p:nvSpPr>
        <p:spPr/>
        <p:txBody>
          <a:bodyPr/>
          <a:lstStyle/>
          <a:p>
            <a:r>
              <a:rPr lang="en-US" b="1"/>
              <a:t>Real-World Requirements</a:t>
            </a:r>
            <a:endParaRPr lang="en-US" b="1">
              <a:ea typeface="Calibri"/>
              <a:cs typeface="Calibri"/>
            </a:endParaRPr>
          </a:p>
        </p:txBody>
      </p:sp>
      <p:sp>
        <p:nvSpPr>
          <p:cNvPr id="3" name="Content Placeholder 2">
            <a:extLst>
              <a:ext uri="{FF2B5EF4-FFF2-40B4-BE49-F238E27FC236}">
                <a16:creationId xmlns:a16="http://schemas.microsoft.com/office/drawing/2014/main" id="{8879DC57-68A4-A138-B703-49ECE55F4F7A}"/>
              </a:ext>
            </a:extLst>
          </p:cNvPr>
          <p:cNvSpPr>
            <a:spLocks noGrp="1"/>
          </p:cNvSpPr>
          <p:nvPr>
            <p:ph sz="half" idx="1"/>
          </p:nvPr>
        </p:nvSpPr>
        <p:spPr/>
        <p:txBody>
          <a:bodyPr>
            <a:normAutofit/>
          </a:bodyPr>
          <a:lstStyle/>
          <a:p>
            <a:pPr marL="0" indent="0">
              <a:buNone/>
            </a:pPr>
            <a:r>
              <a:rPr lang="en-US" sz="2800" b="1"/>
              <a:t>If disaster strikes tomorrow, are you ready?</a:t>
            </a:r>
          </a:p>
          <a:p>
            <a:r>
              <a:rPr lang="en-US"/>
              <a:t>Establish response priorities that protect life, health and safety.</a:t>
            </a:r>
          </a:p>
          <a:p>
            <a:r>
              <a:rPr lang="en-US"/>
              <a:t>Establish protocols that prevent or mitigate death or injury.</a:t>
            </a:r>
          </a:p>
          <a:p>
            <a:r>
              <a:rPr lang="en-US"/>
              <a:t>Practice, exercise and drill. </a:t>
            </a:r>
          </a:p>
          <a:p>
            <a:pPr marL="0" indent="0">
              <a:buNone/>
            </a:pPr>
            <a:endParaRPr lang="en-US"/>
          </a:p>
          <a:p>
            <a:endParaRPr lang="en-US"/>
          </a:p>
        </p:txBody>
      </p:sp>
      <p:sp>
        <p:nvSpPr>
          <p:cNvPr id="4" name="Footer Placeholder 3">
            <a:extLst>
              <a:ext uri="{FF2B5EF4-FFF2-40B4-BE49-F238E27FC236}">
                <a16:creationId xmlns:a16="http://schemas.microsoft.com/office/drawing/2014/main" id="{11F8C721-2918-B8C1-A112-148FC0A13F3E}"/>
              </a:ext>
            </a:extLst>
          </p:cNvPr>
          <p:cNvSpPr>
            <a:spLocks noGrp="1"/>
          </p:cNvSpPr>
          <p:nvPr>
            <p:ph type="ftr" sz="quarter" idx="11"/>
          </p:nvPr>
        </p:nvSpPr>
        <p:spPr/>
        <p:txBody>
          <a:bodyPr/>
          <a:lstStyle/>
          <a:p>
            <a:r>
              <a:rPr lang="en-US"/>
              <a:t>Oregon Department of Education</a:t>
            </a:r>
          </a:p>
        </p:txBody>
      </p:sp>
      <p:sp>
        <p:nvSpPr>
          <p:cNvPr id="5" name="Slide Number Placeholder 4">
            <a:extLst>
              <a:ext uri="{FF2B5EF4-FFF2-40B4-BE49-F238E27FC236}">
                <a16:creationId xmlns:a16="http://schemas.microsoft.com/office/drawing/2014/main" id="{6B02B44F-5E91-114C-B32D-DF2265B876BC}"/>
              </a:ext>
            </a:extLst>
          </p:cNvPr>
          <p:cNvSpPr>
            <a:spLocks noGrp="1"/>
          </p:cNvSpPr>
          <p:nvPr>
            <p:ph type="sldNum" sz="quarter" idx="12"/>
          </p:nvPr>
        </p:nvSpPr>
        <p:spPr/>
        <p:txBody>
          <a:bodyPr/>
          <a:lstStyle/>
          <a:p>
            <a:fld id="{357F5B69-6281-4C1F-8C38-6DA0F56DA430}" type="slidenum">
              <a:rPr lang="en-US" smtClean="0"/>
              <a:t>8</a:t>
            </a:fld>
            <a:endParaRPr lang="en-US"/>
          </a:p>
        </p:txBody>
      </p:sp>
      <p:pic>
        <p:nvPicPr>
          <p:cNvPr id="7" name="Picture 2" descr="Picture of firefighters leading an evacuation&#10;&#10;Firefighters are leading a school evacuation with students following behind. ">
            <a:extLst>
              <a:ext uri="{FF2B5EF4-FFF2-40B4-BE49-F238E27FC236}">
                <a16:creationId xmlns:a16="http://schemas.microsoft.com/office/drawing/2014/main" id="{134AFAAC-1C6D-E4DA-C71C-3CFA65FFE4C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45850" y="2326232"/>
            <a:ext cx="4710432" cy="31402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9627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8"/>
          <p:cNvSpPr>
            <a:spLocks noGrp="1"/>
          </p:cNvSpPr>
          <p:nvPr>
            <p:ph type="title"/>
          </p:nvPr>
        </p:nvSpPr>
        <p:spPr/>
        <p:txBody>
          <a:bodyPr>
            <a:normAutofit fontScale="90000"/>
          </a:bodyPr>
          <a:lstStyle/>
          <a:p>
            <a:r>
              <a:rPr lang="en-US" b="1"/>
              <a:t>Expectations: a High-Quality School Emergency Operations Plan (EOP)</a:t>
            </a:r>
            <a:endParaRPr lang="en-US" b="1">
              <a:ea typeface="Calibri"/>
              <a:cs typeface="Calibri"/>
            </a:endParaRPr>
          </a:p>
        </p:txBody>
      </p:sp>
      <p:sp>
        <p:nvSpPr>
          <p:cNvPr id="4" name="Footer Placeholder 3"/>
          <p:cNvSpPr>
            <a:spLocks noGrp="1"/>
          </p:cNvSpPr>
          <p:nvPr>
            <p:ph type="ftr" sz="quarter" idx="11"/>
          </p:nvPr>
        </p:nvSpPr>
        <p:spPr/>
        <p:txBody>
          <a:bodyPr/>
          <a:lstStyle/>
          <a:p>
            <a:r>
              <a:rPr lang="en-US"/>
              <a:t>Oregon Department of Education</a:t>
            </a:r>
          </a:p>
        </p:txBody>
      </p:sp>
      <p:sp>
        <p:nvSpPr>
          <p:cNvPr id="5" name="Slide Number Placeholder 4"/>
          <p:cNvSpPr>
            <a:spLocks noGrp="1"/>
          </p:cNvSpPr>
          <p:nvPr>
            <p:ph type="sldNum" sz="quarter" idx="12"/>
          </p:nvPr>
        </p:nvSpPr>
        <p:spPr/>
        <p:txBody>
          <a:bodyPr/>
          <a:lstStyle/>
          <a:p>
            <a:fld id="{357F5B69-6281-4C1F-8C38-6DA0F56DA430}" type="slidenum">
              <a:rPr lang="en-US" smtClean="0"/>
              <a:t>9</a:t>
            </a:fld>
            <a:endParaRPr lang="en-US"/>
          </a:p>
        </p:txBody>
      </p:sp>
      <p:sp>
        <p:nvSpPr>
          <p:cNvPr id="9" name="Content Placeholder 2"/>
          <p:cNvSpPr txBox="1">
            <a:spLocks/>
          </p:cNvSpPr>
          <p:nvPr/>
        </p:nvSpPr>
        <p:spPr>
          <a:xfrm>
            <a:off x="557420" y="1853912"/>
            <a:ext cx="8088407" cy="1355725"/>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lang="en-US" sz="1800" kern="1200" dirty="0" smtClean="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lang="en-US" sz="1800" kern="1200" dirty="0" smtClean="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lang="en-US" sz="1800" kern="1200" dirty="0" smtClean="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lang="en-US" sz="1800" kern="1200" dirty="0" smtClean="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lang="en-US" sz="1800" kern="1200" dirty="0" smtClean="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defRPr/>
            </a:pPr>
            <a:r>
              <a:rPr lang="en-US" sz="2800" b="1">
                <a:latin typeface="Calibri" panose="020F0502020204030204" pitchFamily="34" charset="0"/>
                <a:cs typeface="Calibri" panose="020F0502020204030204" pitchFamily="34" charset="0"/>
              </a:rPr>
              <a:t>Schools:</a:t>
            </a:r>
            <a:endParaRPr lang="en-US">
              <a:latin typeface="Calibri" panose="020F0502020204030204" pitchFamily="34" charset="0"/>
              <a:cs typeface="Calibri" panose="020F0502020204030204" pitchFamily="34" charset="0"/>
            </a:endParaRPr>
          </a:p>
          <a:p>
            <a:pPr lvl="1">
              <a:defRPr/>
            </a:pPr>
            <a:r>
              <a:rPr lang="en-US" sz="2800">
                <a:latin typeface="Calibri" panose="020F0502020204030204" pitchFamily="34" charset="0"/>
                <a:cs typeface="Calibri" panose="020F0502020204030204" pitchFamily="34" charset="0"/>
              </a:rPr>
              <a:t>Provide safe and healthy learning environments.</a:t>
            </a:r>
            <a:endParaRPr lang="en-US" sz="2800">
              <a:latin typeface="Calibri" panose="020F0502020204030204" pitchFamily="34" charset="0"/>
              <a:ea typeface="Calibri"/>
              <a:cs typeface="Calibri" panose="020F0502020204030204" pitchFamily="34" charset="0"/>
            </a:endParaRPr>
          </a:p>
          <a:p>
            <a:pPr lvl="1">
              <a:defRPr/>
            </a:pPr>
            <a:r>
              <a:rPr lang="en-US" sz="2800">
                <a:latin typeface="Calibri" panose="020F0502020204030204" pitchFamily="34" charset="0"/>
                <a:cs typeface="Calibri" panose="020F0502020204030204" pitchFamily="34" charset="0"/>
              </a:rPr>
              <a:t>Keep students safe from all threats and hazards. </a:t>
            </a:r>
            <a:endParaRPr lang="en-US" sz="2800">
              <a:latin typeface="Calibri" panose="020F0502020204030204" pitchFamily="34" charset="0"/>
              <a:ea typeface="Calibri"/>
              <a:cs typeface="Calibri" panose="020F0502020204030204" pitchFamily="34" charset="0"/>
            </a:endParaRPr>
          </a:p>
        </p:txBody>
      </p:sp>
      <p:pic>
        <p:nvPicPr>
          <p:cNvPr id="10" name="Picture 2" descr="School staff are assembled in a school library for a meeting." title="Picture of a staff meet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16479" y="3481271"/>
            <a:ext cx="4212139" cy="25326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Content Placeholder 2"/>
          <p:cNvSpPr txBox="1">
            <a:spLocks/>
          </p:cNvSpPr>
          <p:nvPr/>
        </p:nvSpPr>
        <p:spPr>
          <a:xfrm>
            <a:off x="557420" y="3278325"/>
            <a:ext cx="5862921" cy="2721564"/>
          </a:xfrm>
          <a:prstGeom prst="rect">
            <a:avLst/>
          </a:prstGeom>
        </p:spPr>
        <p:txBody>
          <a:bodyPr vert="horz" lIns="91440" tIns="45720" rIns="91440" bIns="45720" rtlCol="0" anchor="t">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b="1">
                <a:latin typeface="Calibri" panose="020F0502020204030204" pitchFamily="34" charset="0"/>
                <a:cs typeface="Calibri" panose="020F0502020204030204" pitchFamily="34" charset="0"/>
              </a:rPr>
              <a:t>We help schools:</a:t>
            </a:r>
            <a:endParaRPr lang="en-US">
              <a:latin typeface="Calibri" panose="020F0502020204030204" pitchFamily="34" charset="0"/>
              <a:cs typeface="Calibri" panose="020F0502020204030204" pitchFamily="34" charset="0"/>
            </a:endParaRPr>
          </a:p>
          <a:p>
            <a:pPr marL="685165" lvl="1" indent="-227965">
              <a:defRPr/>
            </a:pPr>
            <a:r>
              <a:rPr lang="en-US" sz="2800">
                <a:latin typeface="Calibri" panose="020F0502020204030204" pitchFamily="34" charset="0"/>
                <a:cs typeface="Calibri" panose="020F0502020204030204" pitchFamily="34" charset="0"/>
              </a:rPr>
              <a:t>Identify threats and hazards to plan for.</a:t>
            </a:r>
            <a:endParaRPr lang="en-US" sz="2800">
              <a:latin typeface="Calibri" panose="020F0502020204030204" pitchFamily="34" charset="0"/>
              <a:ea typeface="Calibri"/>
              <a:cs typeface="Calibri" panose="020F0502020204030204" pitchFamily="34" charset="0"/>
            </a:endParaRPr>
          </a:p>
          <a:p>
            <a:pPr marL="685165" lvl="1" indent="-227965">
              <a:defRPr/>
            </a:pPr>
            <a:r>
              <a:rPr lang="en-US" sz="2800">
                <a:latin typeface="Calibri" panose="020F0502020204030204" pitchFamily="34" charset="0"/>
                <a:cs typeface="Calibri" panose="020F0502020204030204" pitchFamily="34" charset="0"/>
              </a:rPr>
              <a:t>Create or improve School Emergency Operations Plans (EOP). </a:t>
            </a:r>
            <a:endParaRPr lang="en-US" sz="2800">
              <a:latin typeface="Calibri" panose="020F0502020204030204" pitchFamily="34" charset="0"/>
              <a:ea typeface="Calibri"/>
              <a:cs typeface="Calibri" panose="020F0502020204030204" pitchFamily="34" charset="0"/>
            </a:endParaRPr>
          </a:p>
          <a:p>
            <a:pPr marL="685165" lvl="1" indent="-227965">
              <a:defRPr/>
            </a:pPr>
            <a:r>
              <a:rPr lang="en-US" sz="2800">
                <a:latin typeface="Calibri" panose="020F0502020204030204" pitchFamily="34" charset="0"/>
                <a:cs typeface="Calibri" panose="020F0502020204030204" pitchFamily="34" charset="0"/>
              </a:rPr>
              <a:t>Exercise those plans.</a:t>
            </a:r>
            <a:endParaRPr lang="en-US" sz="2800">
              <a:latin typeface="Calibri" panose="020F0502020204030204" pitchFamily="34" charset="0"/>
              <a:ea typeface="Calibri"/>
              <a:cs typeface="Calibri" panose="020F0502020204030204" pitchFamily="34" charset="0"/>
            </a:endParaRPr>
          </a:p>
        </p:txBody>
      </p:sp>
    </p:spTree>
    <p:extLst>
      <p:ext uri="{BB962C8B-B14F-4D97-AF65-F5344CB8AC3E}">
        <p14:creationId xmlns:p14="http://schemas.microsoft.com/office/powerpoint/2010/main" val="440393085"/>
      </p:ext>
    </p:extLst>
  </p:cSld>
  <p:clrMapOvr>
    <a:masterClrMapping/>
  </p:clrMapOvr>
</p:sld>
</file>

<file path=ppt/theme/theme1.xml><?xml version="1.0" encoding="utf-8"?>
<a:theme xmlns:a="http://schemas.openxmlformats.org/drawingml/2006/main" name="SSEM Theme">
  <a:themeElements>
    <a:clrScheme name="ODE2021">
      <a:dk1>
        <a:sysClr val="windowText" lastClr="000000"/>
      </a:dk1>
      <a:lt1>
        <a:sysClr val="window" lastClr="FFFFFF"/>
      </a:lt1>
      <a:dk2>
        <a:srgbClr val="00A8A5"/>
      </a:dk2>
      <a:lt2>
        <a:srgbClr val="F2FAFE"/>
      </a:lt2>
      <a:accent1>
        <a:srgbClr val="006CAD"/>
      </a:accent1>
      <a:accent2>
        <a:srgbClr val="9F2065"/>
      </a:accent2>
      <a:accent3>
        <a:srgbClr val="DC5626"/>
      </a:accent3>
      <a:accent4>
        <a:srgbClr val="BB8A0A"/>
      </a:accent4>
      <a:accent5>
        <a:srgbClr val="007F43"/>
      </a:accent5>
      <a:accent6>
        <a:srgbClr val="C45BA3"/>
      </a:accent6>
      <a:hlink>
        <a:srgbClr val="1B75BC"/>
      </a:hlink>
      <a:folHlink>
        <a:srgbClr val="21AAE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SEM Theme" id="{F9E2BC62-EC17-4398-9027-0F5E630BF63F}" vid="{F0B8ED8F-E95A-4FD9-B572-3C71FBAF00AC}"/>
    </a:ext>
  </a:extLst>
</a:theme>
</file>

<file path=ppt/theme/theme2.xml><?xml version="1.0" encoding="utf-8"?>
<a:theme xmlns:a="http://schemas.openxmlformats.org/drawingml/2006/main" name="Green_2021ODE">
  <a:themeElements>
    <a:clrScheme name="ODE2021">
      <a:dk1>
        <a:sysClr val="windowText" lastClr="000000"/>
      </a:dk1>
      <a:lt1>
        <a:sysClr val="window" lastClr="FFFFFF"/>
      </a:lt1>
      <a:dk2>
        <a:srgbClr val="00A8A5"/>
      </a:dk2>
      <a:lt2>
        <a:srgbClr val="F2FAFE"/>
      </a:lt2>
      <a:accent1>
        <a:srgbClr val="006CAD"/>
      </a:accent1>
      <a:accent2>
        <a:srgbClr val="9F2065"/>
      </a:accent2>
      <a:accent3>
        <a:srgbClr val="DC5626"/>
      </a:accent3>
      <a:accent4>
        <a:srgbClr val="BB8A0A"/>
      </a:accent4>
      <a:accent5>
        <a:srgbClr val="007F43"/>
      </a:accent5>
      <a:accent6>
        <a:srgbClr val="C45BA3"/>
      </a:accent6>
      <a:hlink>
        <a:srgbClr val="1B75BC"/>
      </a:hlink>
      <a:folHlink>
        <a:srgbClr val="21AAE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DE-PowerPoint-Template.potx [Read-Only]" id="{850C6C16-F693-45FA-B16A-8B66235C95CF}" vid="{012325B7-DDC9-4D29-AD0F-64B9D02A1CF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AD634F791A68E448BB12BA2A972606E" ma:contentTypeVersion="9" ma:contentTypeDescription="Create a new document." ma:contentTypeScope="" ma:versionID="4a28d3a6c841c990b00a279ff2874a0a">
  <xsd:schema xmlns:xsd="http://www.w3.org/2001/XMLSchema" xmlns:xs="http://www.w3.org/2001/XMLSchema" xmlns:p="http://schemas.microsoft.com/office/2006/metadata/properties" xmlns:ns1="http://schemas.microsoft.com/sharepoint/v3" xmlns:ns2="edb5ef48-5285-463e-a2b9-308f2d437c3d" xmlns:ns3="54031767-dd6d-417c-ab73-583408f47564" targetNamespace="http://schemas.microsoft.com/office/2006/metadata/properties" ma:root="true" ma:fieldsID="3a1546a14cda2ed46116909da332764f" ns1:_="" ns2:_="" ns3:_="">
    <xsd:import namespace="http://schemas.microsoft.com/sharepoint/v3"/>
    <xsd:import namespace="edb5ef48-5285-463e-a2b9-308f2d437c3d"/>
    <xsd:import namespace="54031767-dd6d-417c-ab73-583408f47564"/>
    <xsd:element name="properties">
      <xsd:complexType>
        <xsd:sequence>
          <xsd:element name="documentManagement">
            <xsd:complexType>
              <xsd:all>
                <xsd:element ref="ns1:PublishingStartDate" minOccurs="0"/>
                <xsd:element ref="ns1:PublishingExpirationDate" minOccurs="0"/>
                <xsd:element ref="ns2:Estimated_x0020_Creation_x0020_Date" minOccurs="0"/>
                <xsd:element ref="ns2:Remediation_x0020_Date" minOccurs="0"/>
                <xsd:element ref="ns2:Priority"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db5ef48-5285-463e-a2b9-308f2d437c3d" elementFormDefault="qualified">
    <xsd:import namespace="http://schemas.microsoft.com/office/2006/documentManagement/types"/>
    <xsd:import namespace="http://schemas.microsoft.com/office/infopath/2007/PartnerControls"/>
    <xsd:element name="Estimated_x0020_Creation_x0020_Date" ma:index="6" nillable="true" ma:displayName="Estimated Creation Date" ma:format="DateOnly" ma:internalName="Estimated_x0020_Creation_x0020_Date" ma:readOnly="false">
      <xsd:simpleType>
        <xsd:restriction base="dms:DateTime"/>
      </xsd:simpleType>
    </xsd:element>
    <xsd:element name="Remediation_x0020_Date" ma:index="7" nillable="true" ma:displayName="Remediation Date" ma:default="[today]" ma:format="DateOnly" ma:internalName="Remediation_x0020_Date" ma:readOnly="false">
      <xsd:simpleType>
        <xsd:restriction base="dms:DateTime"/>
      </xsd:simpleType>
    </xsd:element>
    <xsd:element name="Priority" ma:index="8" nillable="true" ma:displayName="Priority" ma:default="New" ma:description="What Priority Level Is This Document?" ma:format="RadioButtons" ma:internalName="Priority" ma:readOnly="false">
      <xsd:simpleType>
        <xsd:restriction base="dms:Choice">
          <xsd:enumeration value="New"/>
          <xsd:enumeration value="Legacy"/>
          <xsd:enumeration value="Tier 1"/>
          <xsd:enumeration value="Tier 2"/>
          <xsd:enumeration value="Tier 3"/>
        </xsd:restriction>
      </xsd:simpleType>
    </xsd:element>
  </xsd:schema>
  <xsd:schema xmlns:xsd="http://www.w3.org/2001/XMLSchema" xmlns:xs="http://www.w3.org/2001/XMLSchema" xmlns:dms="http://schemas.microsoft.com/office/2006/documentManagement/types" xmlns:pc="http://schemas.microsoft.com/office/infopath/2007/PartnerControls" targetNamespace="54031767-dd6d-417c-ab73-583408f4756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Estimated_x0020_Creation_x0020_Date xmlns="edb5ef48-5285-463e-a2b9-308f2d437c3d" xsi:nil="true"/>
    <Remediation_x0020_Date xmlns="edb5ef48-5285-463e-a2b9-308f2d437c3d">2025-07-21T18:39:04+00:00</Remediation_x0020_Date>
    <Priority xmlns="edb5ef48-5285-463e-a2b9-308f2d437c3d">New</Priority>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3BF42DC-8E04-4228-BA7C-1A8CA1C08CFB}"/>
</file>

<file path=customXml/itemProps2.xml><?xml version="1.0" encoding="utf-8"?>
<ds:datastoreItem xmlns:ds="http://schemas.openxmlformats.org/officeDocument/2006/customXml" ds:itemID="{06C6943C-D3EE-412E-BD0F-25E191EC6CB6}">
  <ds:schemaRefs>
    <ds:schemaRef ds:uri="28320822-26e2-45ec-b0a7-94a654749505"/>
    <ds:schemaRef ds:uri="fd361da9-b080-424a-ba2f-8874ab6cc1a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8F4BCBA-4F6C-4185-BFDF-BF0BE6150048}">
  <ds:schemaRefs>
    <ds:schemaRef ds:uri="http://schemas.microsoft.com/sharepoint/v3/contenttype/forms"/>
  </ds:schemaRefs>
</ds:datastoreItem>
</file>

<file path=docMetadata/LabelInfo.xml><?xml version="1.0" encoding="utf-8"?>
<clbl:labelList xmlns:clbl="http://schemas.microsoft.com/office/2020/mipLabelMetadata">
  <clbl:label id="{7730ea53-6f5e-4160-81a5-992a9105450a}" enabled="1" method="Standard" siteId="{b4f51418-b269-49a2-935a-fa54bf584fc8}" removed="0"/>
</clbl:labelList>
</file>

<file path=docProps/app.xml><?xml version="1.0" encoding="utf-8"?>
<Properties xmlns="http://schemas.openxmlformats.org/officeDocument/2006/extended-properties" xmlns:vt="http://schemas.openxmlformats.org/officeDocument/2006/docPropsVTypes">
  <TotalTime>0</TotalTime>
  <Words>4929</Words>
  <Application>Microsoft Office PowerPoint</Application>
  <PresentationFormat>Widescreen</PresentationFormat>
  <Paragraphs>613</Paragraphs>
  <Slides>60</Slides>
  <Notes>50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60</vt:i4>
      </vt:variant>
    </vt:vector>
  </HeadingPairs>
  <TitlesOfParts>
    <vt:vector size="67" baseType="lpstr">
      <vt:lpstr>Aptos</vt:lpstr>
      <vt:lpstr>Arial</vt:lpstr>
      <vt:lpstr>Calibri</vt:lpstr>
      <vt:lpstr>Courier New</vt:lpstr>
      <vt:lpstr>Times New Roman</vt:lpstr>
      <vt:lpstr>SSEM Theme</vt:lpstr>
      <vt:lpstr>Green_2021ODE</vt:lpstr>
      <vt:lpstr>Emergency Operations Plans for Schools (EOP-101)</vt:lpstr>
      <vt:lpstr>Today’s Agenda</vt:lpstr>
      <vt:lpstr>SSEM Mission</vt:lpstr>
      <vt:lpstr>What is School Safety and Emergency Management?</vt:lpstr>
      <vt:lpstr>School Requirements</vt:lpstr>
      <vt:lpstr>Local Govt. Requirements</vt:lpstr>
      <vt:lpstr>ODE Requirements</vt:lpstr>
      <vt:lpstr>Real-World Requirements</vt:lpstr>
      <vt:lpstr>Expectations: a High-Quality School Emergency Operations Plan (EOP)</vt:lpstr>
      <vt:lpstr>EOP Workbook</vt:lpstr>
      <vt:lpstr>Components of an EOP</vt:lpstr>
      <vt:lpstr>Who is Involved?</vt:lpstr>
      <vt:lpstr>Community Collaboration</vt:lpstr>
      <vt:lpstr>What are We Planning For?</vt:lpstr>
      <vt:lpstr>Threat and Hazard Assessments</vt:lpstr>
      <vt:lpstr>Assessments</vt:lpstr>
      <vt:lpstr>Who are We Planning For?</vt:lpstr>
      <vt:lpstr>Personal Emergency Accommodation Plans (PEAPs)</vt:lpstr>
      <vt:lpstr>Traditional ICS Structure</vt:lpstr>
      <vt:lpstr>ICS: Key Concepts for Schools</vt:lpstr>
      <vt:lpstr>Who is Responsible? School-Based ICS</vt:lpstr>
      <vt:lpstr>Who is Responsible?</vt:lpstr>
      <vt:lpstr>What Are They Responsible For?</vt:lpstr>
      <vt:lpstr>Communication</vt:lpstr>
      <vt:lpstr>Transportation</vt:lpstr>
      <vt:lpstr>Reunification</vt:lpstr>
      <vt:lpstr>Supporting Roles</vt:lpstr>
      <vt:lpstr>Table Talk</vt:lpstr>
      <vt:lpstr>How Do We Do It?</vt:lpstr>
      <vt:lpstr>Drill Calendar</vt:lpstr>
      <vt:lpstr>Improve Through Repetition!</vt:lpstr>
      <vt:lpstr>Standard Response Protocol</vt:lpstr>
      <vt:lpstr>“Hold!”</vt:lpstr>
      <vt:lpstr>“Secure!”</vt:lpstr>
      <vt:lpstr>“Lockdown!”</vt:lpstr>
      <vt:lpstr>“Evacuate!”</vt:lpstr>
      <vt:lpstr>“Shelter!”</vt:lpstr>
      <vt:lpstr>Standard Response Protocol</vt:lpstr>
      <vt:lpstr>Reunification</vt:lpstr>
      <vt:lpstr>Filling out the Annexes</vt:lpstr>
      <vt:lpstr>Goals, Objectives and Courses of Action</vt:lpstr>
      <vt:lpstr>Table Talk (Courses of Action)</vt:lpstr>
      <vt:lpstr>Incident-Specific Plans</vt:lpstr>
      <vt:lpstr>Stranger on Campus (School-Level)</vt:lpstr>
      <vt:lpstr>First Actions</vt:lpstr>
      <vt:lpstr>Setting Conditions for Safety</vt:lpstr>
      <vt:lpstr>Call for Help</vt:lpstr>
      <vt:lpstr>Who else needs to know?</vt:lpstr>
      <vt:lpstr>Communications</vt:lpstr>
      <vt:lpstr>Continue Response</vt:lpstr>
      <vt:lpstr>When things escalate…</vt:lpstr>
      <vt:lpstr>PowerPoint Presentation</vt:lpstr>
      <vt:lpstr>When things de-escalate…</vt:lpstr>
      <vt:lpstr>Safety First</vt:lpstr>
      <vt:lpstr>District-Level Response Priorities</vt:lpstr>
      <vt:lpstr>Review</vt:lpstr>
      <vt:lpstr>Table-Top Exercises</vt:lpstr>
      <vt:lpstr>Wrap-Up</vt:lpstr>
      <vt:lpstr>How We Can Help</vt:lpstr>
      <vt:lpstr>SSEM Regional Coordinator Map: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SECHLER Mitch * ODE</dc:creator>
  <cp:lastModifiedBy>HAISLIP Alex * ODE</cp:lastModifiedBy>
  <cp:revision>1</cp:revision>
  <cp:lastPrinted>2025-06-17T16:32:42Z</cp:lastPrinted>
  <dcterms:created xsi:type="dcterms:W3CDTF">2025-03-24T19:07:17Z</dcterms:created>
  <dcterms:modified xsi:type="dcterms:W3CDTF">2025-07-21T18:36:49Z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730ea53-6f5e-4160-81a5-992a9105450a_Enabled">
    <vt:lpwstr>true</vt:lpwstr>
  </property>
  <property fmtid="{D5CDD505-2E9C-101B-9397-08002B2CF9AE}" pid="3" name="MSIP_Label_7730ea53-6f5e-4160-81a5-992a9105450a_SetDate">
    <vt:lpwstr>2025-03-24T19:08:59Z</vt:lpwstr>
  </property>
  <property fmtid="{D5CDD505-2E9C-101B-9397-08002B2CF9AE}" pid="4" name="MSIP_Label_7730ea53-6f5e-4160-81a5-992a9105450a_Method">
    <vt:lpwstr>Standard</vt:lpwstr>
  </property>
  <property fmtid="{D5CDD505-2E9C-101B-9397-08002B2CF9AE}" pid="5" name="MSIP_Label_7730ea53-6f5e-4160-81a5-992a9105450a_Name">
    <vt:lpwstr>Level 2 - Limited (Items)</vt:lpwstr>
  </property>
  <property fmtid="{D5CDD505-2E9C-101B-9397-08002B2CF9AE}" pid="6" name="MSIP_Label_7730ea53-6f5e-4160-81a5-992a9105450a_SiteId">
    <vt:lpwstr>b4f51418-b269-49a2-935a-fa54bf584fc8</vt:lpwstr>
  </property>
  <property fmtid="{D5CDD505-2E9C-101B-9397-08002B2CF9AE}" pid="7" name="MSIP_Label_7730ea53-6f5e-4160-81a5-992a9105450a_ActionId">
    <vt:lpwstr>95f188ef-4c2b-49f0-a9c2-08494af2d6fa</vt:lpwstr>
  </property>
  <property fmtid="{D5CDD505-2E9C-101B-9397-08002B2CF9AE}" pid="8" name="MSIP_Label_7730ea53-6f5e-4160-81a5-992a9105450a_ContentBits">
    <vt:lpwstr>0</vt:lpwstr>
  </property>
  <property fmtid="{D5CDD505-2E9C-101B-9397-08002B2CF9AE}" pid="9" name="MSIP_Label_7730ea53-6f5e-4160-81a5-992a9105450a_Tag">
    <vt:lpwstr>10, 3, 0, 1</vt:lpwstr>
  </property>
  <property fmtid="{D5CDD505-2E9C-101B-9397-08002B2CF9AE}" pid="10" name="ContentTypeId">
    <vt:lpwstr>0x0101008AD634F791A68E448BB12BA2A972606E</vt:lpwstr>
  </property>
  <property fmtid="{D5CDD505-2E9C-101B-9397-08002B2CF9AE}" pid="11" name="MediaServiceImageTags">
    <vt:lpwstr/>
  </property>
</Properties>
</file>