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9" r:id="rId4"/>
    <p:sldMasterId id="2147483707" r:id="rId5"/>
  </p:sldMasterIdLst>
  <p:notesMasterIdLst>
    <p:notesMasterId r:id="rId20"/>
  </p:notesMasterIdLst>
  <p:sldIdLst>
    <p:sldId id="270" r:id="rId6"/>
    <p:sldId id="256" r:id="rId7"/>
    <p:sldId id="258" r:id="rId8"/>
    <p:sldId id="259" r:id="rId9"/>
    <p:sldId id="271" r:id="rId10"/>
    <p:sldId id="272" r:id="rId11"/>
    <p:sldId id="273" r:id="rId12"/>
    <p:sldId id="274" r:id="rId13"/>
    <p:sldId id="277" r:id="rId14"/>
    <p:sldId id="278" r:id="rId15"/>
    <p:sldId id="275" r:id="rId16"/>
    <p:sldId id="276" r:id="rId17"/>
    <p:sldId id="261" r:id="rId18"/>
    <p:sldId id="263"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094" autoAdjust="0"/>
  </p:normalViewPr>
  <p:slideViewPr>
    <p:cSldViewPr snapToGrid="0">
      <p:cViewPr varScale="1">
        <p:scale>
          <a:sx n="79" d="100"/>
          <a:sy n="79" d="100"/>
        </p:scale>
        <p:origin x="7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E9F349-3E80-452A-A96B-E7D900490B83}" type="doc">
      <dgm:prSet loTypeId="urn:microsoft.com/office/officeart/2005/8/layout/vList2" loCatId="list" qsTypeId="urn:microsoft.com/office/officeart/2005/8/quickstyle/simple1" qsCatId="simple" csTypeId="urn:microsoft.com/office/officeart/2005/8/colors/accent2_4" csCatId="accent2" phldr="1"/>
      <dgm:spPr/>
      <dgm:t>
        <a:bodyPr/>
        <a:lstStyle/>
        <a:p>
          <a:endParaRPr lang="en-US"/>
        </a:p>
      </dgm:t>
    </dgm:pt>
    <dgm:pt modelId="{61BF0457-FEA9-47F4-B8E7-590271898F26}">
      <dgm:prSet/>
      <dgm:spPr>
        <a:solidFill>
          <a:srgbClr val="0172B8"/>
        </a:solidFill>
      </dgm:spPr>
      <dgm:t>
        <a:bodyPr/>
        <a:lstStyle/>
        <a:p>
          <a:pPr algn="ctr"/>
          <a:r>
            <a:rPr lang="en-US" dirty="0"/>
            <a:t>Examines the safety, security, accessibility, and emergency preparedness of buildings and grounds.</a:t>
          </a:r>
        </a:p>
      </dgm:t>
    </dgm:pt>
    <dgm:pt modelId="{B20CDC8E-498F-4A6B-9838-65CEA2731534}" type="parTrans" cxnId="{A6D740FD-2036-4A48-B0FB-C78A2952BCF8}">
      <dgm:prSet/>
      <dgm:spPr/>
      <dgm:t>
        <a:bodyPr/>
        <a:lstStyle/>
        <a:p>
          <a:endParaRPr lang="en-US"/>
        </a:p>
      </dgm:t>
    </dgm:pt>
    <dgm:pt modelId="{82BDFB8A-85DC-4B5F-8CB8-E7CD962218F5}" type="sibTrans" cxnId="{A6D740FD-2036-4A48-B0FB-C78A2952BCF8}">
      <dgm:prSet/>
      <dgm:spPr/>
      <dgm:t>
        <a:bodyPr/>
        <a:lstStyle/>
        <a:p>
          <a:endParaRPr lang="en-US"/>
        </a:p>
      </dgm:t>
    </dgm:pt>
    <dgm:pt modelId="{350691E0-5627-4578-997F-3D9C2E27A50B}" type="pres">
      <dgm:prSet presAssocID="{B8E9F349-3E80-452A-A96B-E7D900490B83}" presName="linear" presStyleCnt="0">
        <dgm:presLayoutVars>
          <dgm:animLvl val="lvl"/>
          <dgm:resizeHandles val="exact"/>
        </dgm:presLayoutVars>
      </dgm:prSet>
      <dgm:spPr/>
    </dgm:pt>
    <dgm:pt modelId="{EFD27B11-447F-4AE6-BD20-E43CA7FB5B27}" type="pres">
      <dgm:prSet presAssocID="{61BF0457-FEA9-47F4-B8E7-590271898F26}" presName="parentText" presStyleLbl="node1" presStyleIdx="0" presStyleCnt="1" custLinFactNeighborY="-1193">
        <dgm:presLayoutVars>
          <dgm:chMax val="0"/>
          <dgm:bulletEnabled val="1"/>
        </dgm:presLayoutVars>
      </dgm:prSet>
      <dgm:spPr/>
    </dgm:pt>
  </dgm:ptLst>
  <dgm:cxnLst>
    <dgm:cxn modelId="{DD956206-CEFF-40B6-83C4-F5D278681E6E}" type="presOf" srcId="{B8E9F349-3E80-452A-A96B-E7D900490B83}" destId="{350691E0-5627-4578-997F-3D9C2E27A50B}" srcOrd="0" destOrd="0" presId="urn:microsoft.com/office/officeart/2005/8/layout/vList2"/>
    <dgm:cxn modelId="{24D95598-2FC3-4F92-B28C-F4CFEA656C9B}" type="presOf" srcId="{61BF0457-FEA9-47F4-B8E7-590271898F26}" destId="{EFD27B11-447F-4AE6-BD20-E43CA7FB5B27}" srcOrd="0" destOrd="0" presId="urn:microsoft.com/office/officeart/2005/8/layout/vList2"/>
    <dgm:cxn modelId="{A6D740FD-2036-4A48-B0FB-C78A2952BCF8}" srcId="{B8E9F349-3E80-452A-A96B-E7D900490B83}" destId="{61BF0457-FEA9-47F4-B8E7-590271898F26}" srcOrd="0" destOrd="0" parTransId="{B20CDC8E-498F-4A6B-9838-65CEA2731534}" sibTransId="{82BDFB8A-85DC-4B5F-8CB8-E7CD962218F5}"/>
    <dgm:cxn modelId="{2FF0D218-1836-4D49-89A4-8A7A9EE10C85}" type="presParOf" srcId="{350691E0-5627-4578-997F-3D9C2E27A50B}" destId="{EFD27B11-447F-4AE6-BD20-E43CA7FB5B2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CE0105-D47F-4FD4-B725-0A7DA8E0B8B9}" type="doc">
      <dgm:prSet loTypeId="urn:microsoft.com/office/officeart/2005/8/layout/hProcess9" loCatId="process" qsTypeId="urn:microsoft.com/office/officeart/2005/8/quickstyle/simple1" qsCatId="simple" csTypeId="urn:microsoft.com/office/officeart/2005/8/colors/accent1_2" csCatId="accent1" phldr="1"/>
      <dgm:spPr/>
    </dgm:pt>
    <dgm:pt modelId="{71B753A5-0FA5-4DF2-98B7-624BA82F9C12}">
      <dgm:prSet phldrT="[Text]"/>
      <dgm:spPr/>
      <dgm:t>
        <a:bodyPr/>
        <a:lstStyle/>
        <a:p>
          <a:r>
            <a:rPr lang="en-US" dirty="0"/>
            <a:t>Create an Assessment Team.</a:t>
          </a:r>
        </a:p>
      </dgm:t>
    </dgm:pt>
    <dgm:pt modelId="{58FE6B22-409C-4685-9180-A9E12C129A1F}" type="parTrans" cxnId="{BFF526A3-F39B-43EF-B2F6-2B0D0C8B317E}">
      <dgm:prSet/>
      <dgm:spPr/>
      <dgm:t>
        <a:bodyPr/>
        <a:lstStyle/>
        <a:p>
          <a:endParaRPr lang="en-US"/>
        </a:p>
      </dgm:t>
    </dgm:pt>
    <dgm:pt modelId="{028999D2-5130-4208-B11F-75D5C07DE040}" type="sibTrans" cxnId="{BFF526A3-F39B-43EF-B2F6-2B0D0C8B317E}">
      <dgm:prSet/>
      <dgm:spPr/>
      <dgm:t>
        <a:bodyPr/>
        <a:lstStyle/>
        <a:p>
          <a:endParaRPr lang="en-US"/>
        </a:p>
      </dgm:t>
    </dgm:pt>
    <dgm:pt modelId="{138EB69D-A585-4124-8392-25FF597E7F24}">
      <dgm:prSet phldrT="[Text]"/>
      <dgm:spPr/>
      <dgm:t>
        <a:bodyPr/>
        <a:lstStyle/>
        <a:p>
          <a:r>
            <a:rPr lang="en-US" dirty="0"/>
            <a:t>Review School Policies and Procedures.</a:t>
          </a:r>
        </a:p>
      </dgm:t>
    </dgm:pt>
    <dgm:pt modelId="{FE2E1930-E9B5-4050-9FC7-046AB09B895C}" type="parTrans" cxnId="{CD399EAD-4B5C-4B41-B819-766F2588DF28}">
      <dgm:prSet/>
      <dgm:spPr/>
      <dgm:t>
        <a:bodyPr/>
        <a:lstStyle/>
        <a:p>
          <a:endParaRPr lang="en-US"/>
        </a:p>
      </dgm:t>
    </dgm:pt>
    <dgm:pt modelId="{C0FA8507-B319-425B-B6E6-556D41237D87}" type="sibTrans" cxnId="{CD399EAD-4B5C-4B41-B819-766F2588DF28}">
      <dgm:prSet/>
      <dgm:spPr/>
      <dgm:t>
        <a:bodyPr/>
        <a:lstStyle/>
        <a:p>
          <a:endParaRPr lang="en-US"/>
        </a:p>
      </dgm:t>
    </dgm:pt>
    <dgm:pt modelId="{C6A7C02A-3042-456C-9A3D-286093125FE8}">
      <dgm:prSet phldrT="[Text]"/>
      <dgm:spPr/>
      <dgm:t>
        <a:bodyPr/>
        <a:lstStyle/>
        <a:p>
          <a:r>
            <a:rPr lang="en-US" dirty="0"/>
            <a:t>Walk Through the Facilities and Conduct the Site Assessment.</a:t>
          </a:r>
        </a:p>
      </dgm:t>
    </dgm:pt>
    <dgm:pt modelId="{C7321735-B79C-462C-AC19-0A093763F007}" type="parTrans" cxnId="{CA664890-8235-4DA6-AAF6-00DB13AE0D89}">
      <dgm:prSet/>
      <dgm:spPr/>
      <dgm:t>
        <a:bodyPr/>
        <a:lstStyle/>
        <a:p>
          <a:endParaRPr lang="en-US"/>
        </a:p>
      </dgm:t>
    </dgm:pt>
    <dgm:pt modelId="{B69B091C-C811-4619-BAD3-A1D812AD3CB1}" type="sibTrans" cxnId="{CA664890-8235-4DA6-AAF6-00DB13AE0D89}">
      <dgm:prSet/>
      <dgm:spPr/>
      <dgm:t>
        <a:bodyPr/>
        <a:lstStyle/>
        <a:p>
          <a:endParaRPr lang="en-US"/>
        </a:p>
      </dgm:t>
    </dgm:pt>
    <dgm:pt modelId="{4ED1D155-FBA4-484C-A1FD-0A9E3FBE54BE}">
      <dgm:prSet phldrT="[Text]"/>
      <dgm:spPr/>
      <dgm:t>
        <a:bodyPr/>
        <a:lstStyle/>
        <a:p>
          <a:r>
            <a:rPr lang="en-US" b="0" dirty="0">
              <a:latin typeface="+mj-lt"/>
              <a:cs typeface="Arial"/>
            </a:rPr>
            <a:t>Finalize a report with findings and areas of improvement.</a:t>
          </a:r>
          <a:r>
            <a:rPr lang="en-US" dirty="0"/>
            <a:t> </a:t>
          </a:r>
        </a:p>
      </dgm:t>
    </dgm:pt>
    <dgm:pt modelId="{6DB425FA-849C-4625-A0E6-670F34872BDA}" type="parTrans" cxnId="{D06AE06E-6B64-40A3-AA01-55ECFC8DF524}">
      <dgm:prSet/>
      <dgm:spPr/>
      <dgm:t>
        <a:bodyPr/>
        <a:lstStyle/>
        <a:p>
          <a:endParaRPr lang="en-US"/>
        </a:p>
      </dgm:t>
    </dgm:pt>
    <dgm:pt modelId="{A5B0F420-6B42-4AEC-9666-563A865BEEF5}" type="sibTrans" cxnId="{D06AE06E-6B64-40A3-AA01-55ECFC8DF524}">
      <dgm:prSet/>
      <dgm:spPr/>
      <dgm:t>
        <a:bodyPr/>
        <a:lstStyle/>
        <a:p>
          <a:endParaRPr lang="en-US"/>
        </a:p>
      </dgm:t>
    </dgm:pt>
    <dgm:pt modelId="{2AD536B3-FA2C-44A7-A5F3-094C6CCB4F4E}">
      <dgm:prSet phldrT="[Text]"/>
      <dgm:spPr/>
      <dgm:t>
        <a:bodyPr/>
        <a:lstStyle/>
        <a:p>
          <a:r>
            <a:rPr lang="en-US" dirty="0"/>
            <a:t>Share with stakeholders so they can create an improvement plan.</a:t>
          </a:r>
        </a:p>
      </dgm:t>
    </dgm:pt>
    <dgm:pt modelId="{93CBC7E6-F99E-45A8-B58C-AF9D48364C3E}" type="parTrans" cxnId="{625887B4-2B34-4302-B92F-A887685F2793}">
      <dgm:prSet/>
      <dgm:spPr/>
      <dgm:t>
        <a:bodyPr/>
        <a:lstStyle/>
        <a:p>
          <a:endParaRPr lang="en-US"/>
        </a:p>
      </dgm:t>
    </dgm:pt>
    <dgm:pt modelId="{E9B0FD24-B81D-4408-A33A-FB5B95EDB917}" type="sibTrans" cxnId="{625887B4-2B34-4302-B92F-A887685F2793}">
      <dgm:prSet/>
      <dgm:spPr/>
      <dgm:t>
        <a:bodyPr/>
        <a:lstStyle/>
        <a:p>
          <a:endParaRPr lang="en-US"/>
        </a:p>
      </dgm:t>
    </dgm:pt>
    <dgm:pt modelId="{D11FF0D1-FB8F-4F5E-83E7-052C57DDC932}" type="pres">
      <dgm:prSet presAssocID="{46CE0105-D47F-4FD4-B725-0A7DA8E0B8B9}" presName="CompostProcess" presStyleCnt="0">
        <dgm:presLayoutVars>
          <dgm:dir/>
          <dgm:resizeHandles val="exact"/>
        </dgm:presLayoutVars>
      </dgm:prSet>
      <dgm:spPr/>
    </dgm:pt>
    <dgm:pt modelId="{76B18E6A-E36A-46C1-AE25-1CEDB099DEAD}" type="pres">
      <dgm:prSet presAssocID="{46CE0105-D47F-4FD4-B725-0A7DA8E0B8B9}" presName="arrow" presStyleLbl="bgShp" presStyleIdx="0" presStyleCnt="1"/>
      <dgm:spPr/>
    </dgm:pt>
    <dgm:pt modelId="{72A19E8B-455E-4604-9E7F-CB05ADBCD107}" type="pres">
      <dgm:prSet presAssocID="{46CE0105-D47F-4FD4-B725-0A7DA8E0B8B9}" presName="linearProcess" presStyleCnt="0"/>
      <dgm:spPr/>
    </dgm:pt>
    <dgm:pt modelId="{7AAACFD0-259C-4786-B124-802458C9ABC5}" type="pres">
      <dgm:prSet presAssocID="{71B753A5-0FA5-4DF2-98B7-624BA82F9C12}" presName="textNode" presStyleLbl="node1" presStyleIdx="0" presStyleCnt="5">
        <dgm:presLayoutVars>
          <dgm:bulletEnabled val="1"/>
        </dgm:presLayoutVars>
      </dgm:prSet>
      <dgm:spPr/>
    </dgm:pt>
    <dgm:pt modelId="{5B13CE13-2D4C-4E29-946F-843551A1B79C}" type="pres">
      <dgm:prSet presAssocID="{028999D2-5130-4208-B11F-75D5C07DE040}" presName="sibTrans" presStyleCnt="0"/>
      <dgm:spPr/>
    </dgm:pt>
    <dgm:pt modelId="{C0CF82A6-3F84-414F-8FF5-5250A8A97F35}" type="pres">
      <dgm:prSet presAssocID="{138EB69D-A585-4124-8392-25FF597E7F24}" presName="textNode" presStyleLbl="node1" presStyleIdx="1" presStyleCnt="5">
        <dgm:presLayoutVars>
          <dgm:bulletEnabled val="1"/>
        </dgm:presLayoutVars>
      </dgm:prSet>
      <dgm:spPr/>
    </dgm:pt>
    <dgm:pt modelId="{004B5856-6631-46E6-8320-7F8CC3AED30F}" type="pres">
      <dgm:prSet presAssocID="{C0FA8507-B319-425B-B6E6-556D41237D87}" presName="sibTrans" presStyleCnt="0"/>
      <dgm:spPr/>
    </dgm:pt>
    <dgm:pt modelId="{50C8AFC7-30CB-4E4D-B95C-72CCDEB6DADF}" type="pres">
      <dgm:prSet presAssocID="{C6A7C02A-3042-456C-9A3D-286093125FE8}" presName="textNode" presStyleLbl="node1" presStyleIdx="2" presStyleCnt="5">
        <dgm:presLayoutVars>
          <dgm:bulletEnabled val="1"/>
        </dgm:presLayoutVars>
      </dgm:prSet>
      <dgm:spPr/>
    </dgm:pt>
    <dgm:pt modelId="{8EEF1C6C-26EB-4020-AD6E-9A89F1A7E413}" type="pres">
      <dgm:prSet presAssocID="{B69B091C-C811-4619-BAD3-A1D812AD3CB1}" presName="sibTrans" presStyleCnt="0"/>
      <dgm:spPr/>
    </dgm:pt>
    <dgm:pt modelId="{FF9E2921-4E81-43AC-A9DE-6D4282553E97}" type="pres">
      <dgm:prSet presAssocID="{4ED1D155-FBA4-484C-A1FD-0A9E3FBE54BE}" presName="textNode" presStyleLbl="node1" presStyleIdx="3" presStyleCnt="5">
        <dgm:presLayoutVars>
          <dgm:bulletEnabled val="1"/>
        </dgm:presLayoutVars>
      </dgm:prSet>
      <dgm:spPr/>
    </dgm:pt>
    <dgm:pt modelId="{03AF82C4-6D36-472D-97BB-36CC18900729}" type="pres">
      <dgm:prSet presAssocID="{A5B0F420-6B42-4AEC-9666-563A865BEEF5}" presName="sibTrans" presStyleCnt="0"/>
      <dgm:spPr/>
    </dgm:pt>
    <dgm:pt modelId="{C8315F42-DE5F-46BF-ADB7-F4713B026542}" type="pres">
      <dgm:prSet presAssocID="{2AD536B3-FA2C-44A7-A5F3-094C6CCB4F4E}" presName="textNode" presStyleLbl="node1" presStyleIdx="4" presStyleCnt="5">
        <dgm:presLayoutVars>
          <dgm:bulletEnabled val="1"/>
        </dgm:presLayoutVars>
      </dgm:prSet>
      <dgm:spPr/>
    </dgm:pt>
  </dgm:ptLst>
  <dgm:cxnLst>
    <dgm:cxn modelId="{2ED6CD03-96F8-4C42-8C9D-661D5B96B185}" type="presOf" srcId="{C6A7C02A-3042-456C-9A3D-286093125FE8}" destId="{50C8AFC7-30CB-4E4D-B95C-72CCDEB6DADF}" srcOrd="0" destOrd="0" presId="urn:microsoft.com/office/officeart/2005/8/layout/hProcess9"/>
    <dgm:cxn modelId="{D3A17F2C-84D2-49A5-8F07-F3B2E4ECEA38}" type="presOf" srcId="{2AD536B3-FA2C-44A7-A5F3-094C6CCB4F4E}" destId="{C8315F42-DE5F-46BF-ADB7-F4713B026542}" srcOrd="0" destOrd="0" presId="urn:microsoft.com/office/officeart/2005/8/layout/hProcess9"/>
    <dgm:cxn modelId="{62F35931-E48B-47BB-8A4D-8C7CCF58B136}" type="presOf" srcId="{71B753A5-0FA5-4DF2-98B7-624BA82F9C12}" destId="{7AAACFD0-259C-4786-B124-802458C9ABC5}" srcOrd="0" destOrd="0" presId="urn:microsoft.com/office/officeart/2005/8/layout/hProcess9"/>
    <dgm:cxn modelId="{D06AE06E-6B64-40A3-AA01-55ECFC8DF524}" srcId="{46CE0105-D47F-4FD4-B725-0A7DA8E0B8B9}" destId="{4ED1D155-FBA4-484C-A1FD-0A9E3FBE54BE}" srcOrd="3" destOrd="0" parTransId="{6DB425FA-849C-4625-A0E6-670F34872BDA}" sibTransId="{A5B0F420-6B42-4AEC-9666-563A865BEEF5}"/>
    <dgm:cxn modelId="{CA664890-8235-4DA6-AAF6-00DB13AE0D89}" srcId="{46CE0105-D47F-4FD4-B725-0A7DA8E0B8B9}" destId="{C6A7C02A-3042-456C-9A3D-286093125FE8}" srcOrd="2" destOrd="0" parTransId="{C7321735-B79C-462C-AC19-0A093763F007}" sibTransId="{B69B091C-C811-4619-BAD3-A1D812AD3CB1}"/>
    <dgm:cxn modelId="{BFF526A3-F39B-43EF-B2F6-2B0D0C8B317E}" srcId="{46CE0105-D47F-4FD4-B725-0A7DA8E0B8B9}" destId="{71B753A5-0FA5-4DF2-98B7-624BA82F9C12}" srcOrd="0" destOrd="0" parTransId="{58FE6B22-409C-4685-9180-A9E12C129A1F}" sibTransId="{028999D2-5130-4208-B11F-75D5C07DE040}"/>
    <dgm:cxn modelId="{CD399EAD-4B5C-4B41-B819-766F2588DF28}" srcId="{46CE0105-D47F-4FD4-B725-0A7DA8E0B8B9}" destId="{138EB69D-A585-4124-8392-25FF597E7F24}" srcOrd="1" destOrd="0" parTransId="{FE2E1930-E9B5-4050-9FC7-046AB09B895C}" sibTransId="{C0FA8507-B319-425B-B6E6-556D41237D87}"/>
    <dgm:cxn modelId="{625887B4-2B34-4302-B92F-A887685F2793}" srcId="{46CE0105-D47F-4FD4-B725-0A7DA8E0B8B9}" destId="{2AD536B3-FA2C-44A7-A5F3-094C6CCB4F4E}" srcOrd="4" destOrd="0" parTransId="{93CBC7E6-F99E-45A8-B58C-AF9D48364C3E}" sibTransId="{E9B0FD24-B81D-4408-A33A-FB5B95EDB917}"/>
    <dgm:cxn modelId="{15EABFB9-F8E1-4337-8513-BF059002800E}" type="presOf" srcId="{46CE0105-D47F-4FD4-B725-0A7DA8E0B8B9}" destId="{D11FF0D1-FB8F-4F5E-83E7-052C57DDC932}" srcOrd="0" destOrd="0" presId="urn:microsoft.com/office/officeart/2005/8/layout/hProcess9"/>
    <dgm:cxn modelId="{3446E8C2-86C1-4252-841A-7C856C455360}" type="presOf" srcId="{138EB69D-A585-4124-8392-25FF597E7F24}" destId="{C0CF82A6-3F84-414F-8FF5-5250A8A97F35}" srcOrd="0" destOrd="0" presId="urn:microsoft.com/office/officeart/2005/8/layout/hProcess9"/>
    <dgm:cxn modelId="{B32225C3-209D-4854-A4BB-0F096AE68451}" type="presOf" srcId="{4ED1D155-FBA4-484C-A1FD-0A9E3FBE54BE}" destId="{FF9E2921-4E81-43AC-A9DE-6D4282553E97}" srcOrd="0" destOrd="0" presId="urn:microsoft.com/office/officeart/2005/8/layout/hProcess9"/>
    <dgm:cxn modelId="{A3396F1D-5816-4172-9A40-F86A042085B0}" type="presParOf" srcId="{D11FF0D1-FB8F-4F5E-83E7-052C57DDC932}" destId="{76B18E6A-E36A-46C1-AE25-1CEDB099DEAD}" srcOrd="0" destOrd="0" presId="urn:microsoft.com/office/officeart/2005/8/layout/hProcess9"/>
    <dgm:cxn modelId="{38700F89-5D83-4986-8DEA-92E3D62265A7}" type="presParOf" srcId="{D11FF0D1-FB8F-4F5E-83E7-052C57DDC932}" destId="{72A19E8B-455E-4604-9E7F-CB05ADBCD107}" srcOrd="1" destOrd="0" presId="urn:microsoft.com/office/officeart/2005/8/layout/hProcess9"/>
    <dgm:cxn modelId="{E659165D-3ADA-4E55-9303-FF8DF974DD2C}" type="presParOf" srcId="{72A19E8B-455E-4604-9E7F-CB05ADBCD107}" destId="{7AAACFD0-259C-4786-B124-802458C9ABC5}" srcOrd="0" destOrd="0" presId="urn:microsoft.com/office/officeart/2005/8/layout/hProcess9"/>
    <dgm:cxn modelId="{D5734BE0-250C-4E40-A0D4-94FEDF1C6B0C}" type="presParOf" srcId="{72A19E8B-455E-4604-9E7F-CB05ADBCD107}" destId="{5B13CE13-2D4C-4E29-946F-843551A1B79C}" srcOrd="1" destOrd="0" presId="urn:microsoft.com/office/officeart/2005/8/layout/hProcess9"/>
    <dgm:cxn modelId="{0180DE5C-652F-4205-9FF7-DBFECFA4B25A}" type="presParOf" srcId="{72A19E8B-455E-4604-9E7F-CB05ADBCD107}" destId="{C0CF82A6-3F84-414F-8FF5-5250A8A97F35}" srcOrd="2" destOrd="0" presId="urn:microsoft.com/office/officeart/2005/8/layout/hProcess9"/>
    <dgm:cxn modelId="{2629F944-AB3A-4954-919C-EAA6C96EBF5B}" type="presParOf" srcId="{72A19E8B-455E-4604-9E7F-CB05ADBCD107}" destId="{004B5856-6631-46E6-8320-7F8CC3AED30F}" srcOrd="3" destOrd="0" presId="urn:microsoft.com/office/officeart/2005/8/layout/hProcess9"/>
    <dgm:cxn modelId="{5284CBA3-612E-4571-9548-A9FCB5B47900}" type="presParOf" srcId="{72A19E8B-455E-4604-9E7F-CB05ADBCD107}" destId="{50C8AFC7-30CB-4E4D-B95C-72CCDEB6DADF}" srcOrd="4" destOrd="0" presId="urn:microsoft.com/office/officeart/2005/8/layout/hProcess9"/>
    <dgm:cxn modelId="{6DB82D1E-2CBC-4ACC-B57F-566C0378B134}" type="presParOf" srcId="{72A19E8B-455E-4604-9E7F-CB05ADBCD107}" destId="{8EEF1C6C-26EB-4020-AD6E-9A89F1A7E413}" srcOrd="5" destOrd="0" presId="urn:microsoft.com/office/officeart/2005/8/layout/hProcess9"/>
    <dgm:cxn modelId="{FBEB1992-EA93-4C18-9F9D-033888472F3F}" type="presParOf" srcId="{72A19E8B-455E-4604-9E7F-CB05ADBCD107}" destId="{FF9E2921-4E81-43AC-A9DE-6D4282553E97}" srcOrd="6" destOrd="0" presId="urn:microsoft.com/office/officeart/2005/8/layout/hProcess9"/>
    <dgm:cxn modelId="{A5FE82CD-52F5-43E1-AA2B-91FA286D27B6}" type="presParOf" srcId="{72A19E8B-455E-4604-9E7F-CB05ADBCD107}" destId="{03AF82C4-6D36-472D-97BB-36CC18900729}" srcOrd="7" destOrd="0" presId="urn:microsoft.com/office/officeart/2005/8/layout/hProcess9"/>
    <dgm:cxn modelId="{89704F24-F18B-44F7-9EE2-938BC9577DA9}" type="presParOf" srcId="{72A19E8B-455E-4604-9E7F-CB05ADBCD107}" destId="{C8315F42-DE5F-46BF-ADB7-F4713B026542}"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59BFD9-62D2-4125-856D-42660B09938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9D18383-C758-4D2D-8D2C-C6A183A2C160}">
      <dgm:prSet phldrT="[Text]"/>
      <dgm:spPr/>
      <dgm:t>
        <a:bodyPr/>
        <a:lstStyle/>
        <a:p>
          <a:r>
            <a:rPr lang="en-US" dirty="0"/>
            <a:t>Natural Surveillance</a:t>
          </a:r>
        </a:p>
      </dgm:t>
    </dgm:pt>
    <dgm:pt modelId="{CC46E5AB-339A-4396-90EF-AE4C93C218FD}" type="parTrans" cxnId="{6A63E512-F204-4D7A-888A-AAF57C6A3167}">
      <dgm:prSet/>
      <dgm:spPr/>
      <dgm:t>
        <a:bodyPr/>
        <a:lstStyle/>
        <a:p>
          <a:endParaRPr lang="en-US"/>
        </a:p>
      </dgm:t>
    </dgm:pt>
    <dgm:pt modelId="{FE670516-290C-4E0E-9EDF-5159626DA915}" type="sibTrans" cxnId="{6A63E512-F204-4D7A-888A-AAF57C6A3167}">
      <dgm:prSet/>
      <dgm:spPr/>
      <dgm:t>
        <a:bodyPr/>
        <a:lstStyle/>
        <a:p>
          <a:endParaRPr lang="en-US"/>
        </a:p>
      </dgm:t>
    </dgm:pt>
    <dgm:pt modelId="{7E655246-C765-4273-B1D3-1EF67860D6B7}">
      <dgm:prSet phldrT="[Text]"/>
      <dgm:spPr/>
      <dgm:t>
        <a:bodyPr/>
        <a:lstStyle/>
        <a:p>
          <a:pPr>
            <a:buNone/>
          </a:pPr>
          <a:r>
            <a:rPr lang="en-US" dirty="0">
              <a:solidFill>
                <a:schemeClr val="bg1"/>
              </a:solidFill>
            </a:rPr>
            <a:t>Territorial Reinforcement</a:t>
          </a:r>
        </a:p>
      </dgm:t>
    </dgm:pt>
    <dgm:pt modelId="{15B7391F-A047-4246-B68E-00B1587BD3A1}" type="parTrans" cxnId="{8D3898F3-4923-49A8-9CFB-F74011F8E02C}">
      <dgm:prSet/>
      <dgm:spPr/>
      <dgm:t>
        <a:bodyPr/>
        <a:lstStyle/>
        <a:p>
          <a:endParaRPr lang="en-US"/>
        </a:p>
      </dgm:t>
    </dgm:pt>
    <dgm:pt modelId="{7D07D7F1-A443-4302-B4B6-E6E50DFF7F2F}" type="sibTrans" cxnId="{8D3898F3-4923-49A8-9CFB-F74011F8E02C}">
      <dgm:prSet/>
      <dgm:spPr/>
      <dgm:t>
        <a:bodyPr/>
        <a:lstStyle/>
        <a:p>
          <a:endParaRPr lang="en-US"/>
        </a:p>
      </dgm:t>
    </dgm:pt>
    <dgm:pt modelId="{B310A8A8-C449-4BA6-B6E1-71076C9C5D96}">
      <dgm:prSet phldrT="[Text]"/>
      <dgm:spPr/>
      <dgm:t>
        <a:bodyPr/>
        <a:lstStyle/>
        <a:p>
          <a:pPr>
            <a:buNone/>
          </a:pPr>
          <a:r>
            <a:rPr lang="en-US" dirty="0">
              <a:solidFill>
                <a:schemeClr val="bg1"/>
              </a:solidFill>
            </a:rPr>
            <a:t>Natural Access Control</a:t>
          </a:r>
        </a:p>
      </dgm:t>
    </dgm:pt>
    <dgm:pt modelId="{953D7269-21EE-4778-8008-95B02946A370}" type="parTrans" cxnId="{5132FAE3-3A9E-45AD-BF19-C98AA3BD3AC4}">
      <dgm:prSet/>
      <dgm:spPr/>
      <dgm:t>
        <a:bodyPr/>
        <a:lstStyle/>
        <a:p>
          <a:endParaRPr lang="en-US"/>
        </a:p>
      </dgm:t>
    </dgm:pt>
    <dgm:pt modelId="{58107CEB-1E38-4DC9-8134-155310A0F58A}" type="sibTrans" cxnId="{5132FAE3-3A9E-45AD-BF19-C98AA3BD3AC4}">
      <dgm:prSet/>
      <dgm:spPr/>
      <dgm:t>
        <a:bodyPr/>
        <a:lstStyle/>
        <a:p>
          <a:endParaRPr lang="en-US"/>
        </a:p>
      </dgm:t>
    </dgm:pt>
    <dgm:pt modelId="{584BF858-BF32-4AEC-9B60-7404EB0C267E}">
      <dgm:prSet phldrT="[Text]"/>
      <dgm:spPr/>
      <dgm:t>
        <a:bodyPr/>
        <a:lstStyle/>
        <a:p>
          <a:pPr>
            <a:buNone/>
          </a:pPr>
          <a:r>
            <a:rPr lang="en-US" dirty="0"/>
            <a:t>Management and Maintenance</a:t>
          </a:r>
        </a:p>
      </dgm:t>
    </dgm:pt>
    <dgm:pt modelId="{F687667C-697E-4161-9718-2A0EF874C5F9}" type="parTrans" cxnId="{7FB2FCFE-1A4D-4D69-9AA4-FDFD71395F7C}">
      <dgm:prSet/>
      <dgm:spPr/>
      <dgm:t>
        <a:bodyPr/>
        <a:lstStyle/>
        <a:p>
          <a:endParaRPr lang="en-US"/>
        </a:p>
      </dgm:t>
    </dgm:pt>
    <dgm:pt modelId="{6FFAB787-483F-4740-81C5-171463EDB95C}" type="sibTrans" cxnId="{7FB2FCFE-1A4D-4D69-9AA4-FDFD71395F7C}">
      <dgm:prSet/>
      <dgm:spPr/>
      <dgm:t>
        <a:bodyPr/>
        <a:lstStyle/>
        <a:p>
          <a:endParaRPr lang="en-US"/>
        </a:p>
      </dgm:t>
    </dgm:pt>
    <dgm:pt modelId="{B407302E-65B2-43B9-93FA-E0E7EE225BEB}">
      <dgm:prSet phldrT="[Text]"/>
      <dgm:spPr/>
      <dgm:t>
        <a:bodyPr/>
        <a:lstStyle/>
        <a:p>
          <a:r>
            <a:rPr lang="en-US" dirty="0"/>
            <a:t>Target Hardening</a:t>
          </a:r>
        </a:p>
      </dgm:t>
    </dgm:pt>
    <dgm:pt modelId="{F63F11FA-9C27-4C4C-9566-951AB22AB12D}" type="parTrans" cxnId="{327B542E-4538-46C6-B9E5-01E7A3FAD029}">
      <dgm:prSet/>
      <dgm:spPr/>
      <dgm:t>
        <a:bodyPr/>
        <a:lstStyle/>
        <a:p>
          <a:endParaRPr lang="en-US"/>
        </a:p>
      </dgm:t>
    </dgm:pt>
    <dgm:pt modelId="{D7AFA94C-D42B-4D28-A0C6-25F96B17D258}" type="sibTrans" cxnId="{327B542E-4538-46C6-B9E5-01E7A3FAD029}">
      <dgm:prSet/>
      <dgm:spPr/>
      <dgm:t>
        <a:bodyPr/>
        <a:lstStyle/>
        <a:p>
          <a:endParaRPr lang="en-US"/>
        </a:p>
      </dgm:t>
    </dgm:pt>
    <dgm:pt modelId="{EEEDDDC2-3101-48EB-8B31-0CE7DF5A827E}" type="pres">
      <dgm:prSet presAssocID="{AB59BFD9-62D2-4125-856D-42660B099387}" presName="diagram" presStyleCnt="0">
        <dgm:presLayoutVars>
          <dgm:dir/>
          <dgm:resizeHandles val="exact"/>
        </dgm:presLayoutVars>
      </dgm:prSet>
      <dgm:spPr/>
    </dgm:pt>
    <dgm:pt modelId="{5949BB54-01EF-46AB-954D-8303B946EE24}" type="pres">
      <dgm:prSet presAssocID="{C9D18383-C758-4D2D-8D2C-C6A183A2C160}" presName="node" presStyleLbl="node1" presStyleIdx="0" presStyleCnt="5">
        <dgm:presLayoutVars>
          <dgm:bulletEnabled val="1"/>
        </dgm:presLayoutVars>
      </dgm:prSet>
      <dgm:spPr/>
    </dgm:pt>
    <dgm:pt modelId="{F2742183-D1A4-4582-B2A5-DD8BD4015071}" type="pres">
      <dgm:prSet presAssocID="{FE670516-290C-4E0E-9EDF-5159626DA915}" presName="sibTrans" presStyleCnt="0"/>
      <dgm:spPr/>
    </dgm:pt>
    <dgm:pt modelId="{C6ED6108-5397-41CE-AA11-6DBCD0363BC4}" type="pres">
      <dgm:prSet presAssocID="{7E655246-C765-4273-B1D3-1EF67860D6B7}" presName="node" presStyleLbl="node1" presStyleIdx="1" presStyleCnt="5">
        <dgm:presLayoutVars>
          <dgm:bulletEnabled val="1"/>
        </dgm:presLayoutVars>
      </dgm:prSet>
      <dgm:spPr/>
    </dgm:pt>
    <dgm:pt modelId="{2DC2F9B5-6404-4AC6-8062-7B5FF9428EE8}" type="pres">
      <dgm:prSet presAssocID="{7D07D7F1-A443-4302-B4B6-E6E50DFF7F2F}" presName="sibTrans" presStyleCnt="0"/>
      <dgm:spPr/>
    </dgm:pt>
    <dgm:pt modelId="{B608B003-4E89-4198-BF8F-DA8B24BE9824}" type="pres">
      <dgm:prSet presAssocID="{B310A8A8-C449-4BA6-B6E1-71076C9C5D96}" presName="node" presStyleLbl="node1" presStyleIdx="2" presStyleCnt="5">
        <dgm:presLayoutVars>
          <dgm:bulletEnabled val="1"/>
        </dgm:presLayoutVars>
      </dgm:prSet>
      <dgm:spPr/>
    </dgm:pt>
    <dgm:pt modelId="{514468F1-DE54-470D-B0B6-8431F2643E97}" type="pres">
      <dgm:prSet presAssocID="{58107CEB-1E38-4DC9-8134-155310A0F58A}" presName="sibTrans" presStyleCnt="0"/>
      <dgm:spPr/>
    </dgm:pt>
    <dgm:pt modelId="{322BC030-2FE7-4166-9469-CD88837B0006}" type="pres">
      <dgm:prSet presAssocID="{584BF858-BF32-4AEC-9B60-7404EB0C267E}" presName="node" presStyleLbl="node1" presStyleIdx="3" presStyleCnt="5" custLinFactNeighborX="3677" custLinFactNeighborY="-8614">
        <dgm:presLayoutVars>
          <dgm:bulletEnabled val="1"/>
        </dgm:presLayoutVars>
      </dgm:prSet>
      <dgm:spPr/>
    </dgm:pt>
    <dgm:pt modelId="{D3ED227D-728A-4BEE-AE70-A2E7EB6ED2EC}" type="pres">
      <dgm:prSet presAssocID="{6FFAB787-483F-4740-81C5-171463EDB95C}" presName="sibTrans" presStyleCnt="0"/>
      <dgm:spPr/>
    </dgm:pt>
    <dgm:pt modelId="{49CA3F7B-0E4B-44A0-B3B5-C5F9C7FDA39D}" type="pres">
      <dgm:prSet presAssocID="{B407302E-65B2-43B9-93FA-E0E7EE225BEB}" presName="node" presStyleLbl="node1" presStyleIdx="4" presStyleCnt="5" custLinFactNeighborX="2067" custLinFactNeighborY="-9647">
        <dgm:presLayoutVars>
          <dgm:bulletEnabled val="1"/>
        </dgm:presLayoutVars>
      </dgm:prSet>
      <dgm:spPr/>
    </dgm:pt>
  </dgm:ptLst>
  <dgm:cxnLst>
    <dgm:cxn modelId="{6A63E512-F204-4D7A-888A-AAF57C6A3167}" srcId="{AB59BFD9-62D2-4125-856D-42660B099387}" destId="{C9D18383-C758-4D2D-8D2C-C6A183A2C160}" srcOrd="0" destOrd="0" parTransId="{CC46E5AB-339A-4396-90EF-AE4C93C218FD}" sibTransId="{FE670516-290C-4E0E-9EDF-5159626DA915}"/>
    <dgm:cxn modelId="{327B542E-4538-46C6-B9E5-01E7A3FAD029}" srcId="{AB59BFD9-62D2-4125-856D-42660B099387}" destId="{B407302E-65B2-43B9-93FA-E0E7EE225BEB}" srcOrd="4" destOrd="0" parTransId="{F63F11FA-9C27-4C4C-9566-951AB22AB12D}" sibTransId="{D7AFA94C-D42B-4D28-A0C6-25F96B17D258}"/>
    <dgm:cxn modelId="{55BEA243-F7E2-4471-A21F-491C261A864E}" type="presOf" srcId="{584BF858-BF32-4AEC-9B60-7404EB0C267E}" destId="{322BC030-2FE7-4166-9469-CD88837B0006}" srcOrd="0" destOrd="0" presId="urn:microsoft.com/office/officeart/2005/8/layout/default"/>
    <dgm:cxn modelId="{3E7B6CB9-4B97-4019-87E4-F1A86768C671}" type="presOf" srcId="{7E655246-C765-4273-B1D3-1EF67860D6B7}" destId="{C6ED6108-5397-41CE-AA11-6DBCD0363BC4}" srcOrd="0" destOrd="0" presId="urn:microsoft.com/office/officeart/2005/8/layout/default"/>
    <dgm:cxn modelId="{CF3536D1-3D92-44BC-B4FF-04042FCBCEEA}" type="presOf" srcId="{C9D18383-C758-4D2D-8D2C-C6A183A2C160}" destId="{5949BB54-01EF-46AB-954D-8303B946EE24}" srcOrd="0" destOrd="0" presId="urn:microsoft.com/office/officeart/2005/8/layout/default"/>
    <dgm:cxn modelId="{F9086BE1-AAE3-4A13-B1EA-BAEDDCE6679D}" type="presOf" srcId="{AB59BFD9-62D2-4125-856D-42660B099387}" destId="{EEEDDDC2-3101-48EB-8B31-0CE7DF5A827E}" srcOrd="0" destOrd="0" presId="urn:microsoft.com/office/officeart/2005/8/layout/default"/>
    <dgm:cxn modelId="{5132FAE3-3A9E-45AD-BF19-C98AA3BD3AC4}" srcId="{AB59BFD9-62D2-4125-856D-42660B099387}" destId="{B310A8A8-C449-4BA6-B6E1-71076C9C5D96}" srcOrd="2" destOrd="0" parTransId="{953D7269-21EE-4778-8008-95B02946A370}" sibTransId="{58107CEB-1E38-4DC9-8134-155310A0F58A}"/>
    <dgm:cxn modelId="{A43109E8-A5DC-41F5-B018-BED7507D2AFF}" type="presOf" srcId="{B407302E-65B2-43B9-93FA-E0E7EE225BEB}" destId="{49CA3F7B-0E4B-44A0-B3B5-C5F9C7FDA39D}" srcOrd="0" destOrd="0" presId="urn:microsoft.com/office/officeart/2005/8/layout/default"/>
    <dgm:cxn modelId="{3945BFE8-0367-407C-9650-996B21B727FE}" type="presOf" srcId="{B310A8A8-C449-4BA6-B6E1-71076C9C5D96}" destId="{B608B003-4E89-4198-BF8F-DA8B24BE9824}" srcOrd="0" destOrd="0" presId="urn:microsoft.com/office/officeart/2005/8/layout/default"/>
    <dgm:cxn modelId="{8D3898F3-4923-49A8-9CFB-F74011F8E02C}" srcId="{AB59BFD9-62D2-4125-856D-42660B099387}" destId="{7E655246-C765-4273-B1D3-1EF67860D6B7}" srcOrd="1" destOrd="0" parTransId="{15B7391F-A047-4246-B68E-00B1587BD3A1}" sibTransId="{7D07D7F1-A443-4302-B4B6-E6E50DFF7F2F}"/>
    <dgm:cxn modelId="{7FB2FCFE-1A4D-4D69-9AA4-FDFD71395F7C}" srcId="{AB59BFD9-62D2-4125-856D-42660B099387}" destId="{584BF858-BF32-4AEC-9B60-7404EB0C267E}" srcOrd="3" destOrd="0" parTransId="{F687667C-697E-4161-9718-2A0EF874C5F9}" sibTransId="{6FFAB787-483F-4740-81C5-171463EDB95C}"/>
    <dgm:cxn modelId="{352EF0BD-6A73-4148-98DD-1616558B3B4D}" type="presParOf" srcId="{EEEDDDC2-3101-48EB-8B31-0CE7DF5A827E}" destId="{5949BB54-01EF-46AB-954D-8303B946EE24}" srcOrd="0" destOrd="0" presId="urn:microsoft.com/office/officeart/2005/8/layout/default"/>
    <dgm:cxn modelId="{A67C14A6-4BA0-4C7A-AACD-154C47B40B4C}" type="presParOf" srcId="{EEEDDDC2-3101-48EB-8B31-0CE7DF5A827E}" destId="{F2742183-D1A4-4582-B2A5-DD8BD4015071}" srcOrd="1" destOrd="0" presId="urn:microsoft.com/office/officeart/2005/8/layout/default"/>
    <dgm:cxn modelId="{9B70B285-A763-491A-B526-418CCFF30791}" type="presParOf" srcId="{EEEDDDC2-3101-48EB-8B31-0CE7DF5A827E}" destId="{C6ED6108-5397-41CE-AA11-6DBCD0363BC4}" srcOrd="2" destOrd="0" presId="urn:microsoft.com/office/officeart/2005/8/layout/default"/>
    <dgm:cxn modelId="{62304F66-B59C-45D9-9658-EDE428A6CC3E}" type="presParOf" srcId="{EEEDDDC2-3101-48EB-8B31-0CE7DF5A827E}" destId="{2DC2F9B5-6404-4AC6-8062-7B5FF9428EE8}" srcOrd="3" destOrd="0" presId="urn:microsoft.com/office/officeart/2005/8/layout/default"/>
    <dgm:cxn modelId="{6FD68CFA-AE2B-4CC9-A3C0-A467F634661F}" type="presParOf" srcId="{EEEDDDC2-3101-48EB-8B31-0CE7DF5A827E}" destId="{B608B003-4E89-4198-BF8F-DA8B24BE9824}" srcOrd="4" destOrd="0" presId="urn:microsoft.com/office/officeart/2005/8/layout/default"/>
    <dgm:cxn modelId="{EF5CB3DA-9C7F-4BC9-80ED-511917E56004}" type="presParOf" srcId="{EEEDDDC2-3101-48EB-8B31-0CE7DF5A827E}" destId="{514468F1-DE54-470D-B0B6-8431F2643E97}" srcOrd="5" destOrd="0" presId="urn:microsoft.com/office/officeart/2005/8/layout/default"/>
    <dgm:cxn modelId="{79DF4670-763B-4684-9BB6-05E7BCE2CCEC}" type="presParOf" srcId="{EEEDDDC2-3101-48EB-8B31-0CE7DF5A827E}" destId="{322BC030-2FE7-4166-9469-CD88837B0006}" srcOrd="6" destOrd="0" presId="urn:microsoft.com/office/officeart/2005/8/layout/default"/>
    <dgm:cxn modelId="{F6DB11CC-AA1A-44E4-99B1-882EC753F845}" type="presParOf" srcId="{EEEDDDC2-3101-48EB-8B31-0CE7DF5A827E}" destId="{D3ED227D-728A-4BEE-AE70-A2E7EB6ED2EC}" srcOrd="7" destOrd="0" presId="urn:microsoft.com/office/officeart/2005/8/layout/default"/>
    <dgm:cxn modelId="{02A419A3-37A3-4022-A355-052AF4471EF6}" type="presParOf" srcId="{EEEDDDC2-3101-48EB-8B31-0CE7DF5A827E}" destId="{49CA3F7B-0E4B-44A0-B3B5-C5F9C7FDA39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D27B11-447F-4AE6-BD20-E43CA7FB5B27}">
      <dsp:nvSpPr>
        <dsp:cNvPr id="0" name=""/>
        <dsp:cNvSpPr/>
      </dsp:nvSpPr>
      <dsp:spPr>
        <a:xfrm>
          <a:off x="0" y="137498"/>
          <a:ext cx="11092960" cy="1389960"/>
        </a:xfrm>
        <a:prstGeom prst="roundRect">
          <a:avLst/>
        </a:prstGeom>
        <a:solidFill>
          <a:srgbClr val="0172B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Examines the safety, security, accessibility, and emergency preparedness of buildings and grounds.</a:t>
          </a:r>
        </a:p>
      </dsp:txBody>
      <dsp:txXfrm>
        <a:off x="67852" y="205350"/>
        <a:ext cx="10957256" cy="12542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18E6A-E36A-46C1-AE25-1CEDB099DEAD}">
      <dsp:nvSpPr>
        <dsp:cNvPr id="0" name=""/>
        <dsp:cNvSpPr/>
      </dsp:nvSpPr>
      <dsp:spPr>
        <a:xfrm>
          <a:off x="866195" y="0"/>
          <a:ext cx="9816878" cy="511129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AACFD0-259C-4786-B124-802458C9ABC5}">
      <dsp:nvSpPr>
        <dsp:cNvPr id="0" name=""/>
        <dsp:cNvSpPr/>
      </dsp:nvSpPr>
      <dsp:spPr>
        <a:xfrm>
          <a:off x="5075" y="1533386"/>
          <a:ext cx="2219061" cy="20445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Create an Assessment Team.</a:t>
          </a:r>
        </a:p>
      </dsp:txBody>
      <dsp:txXfrm>
        <a:off x="104880" y="1633191"/>
        <a:ext cx="2019451" cy="1844906"/>
      </dsp:txXfrm>
    </dsp:sp>
    <dsp:sp modelId="{C0CF82A6-3F84-414F-8FF5-5250A8A97F35}">
      <dsp:nvSpPr>
        <dsp:cNvPr id="0" name=""/>
        <dsp:cNvSpPr/>
      </dsp:nvSpPr>
      <dsp:spPr>
        <a:xfrm>
          <a:off x="2335089" y="1533386"/>
          <a:ext cx="2219061" cy="20445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Review School Policies and Procedures.</a:t>
          </a:r>
        </a:p>
      </dsp:txBody>
      <dsp:txXfrm>
        <a:off x="2434894" y="1633191"/>
        <a:ext cx="2019451" cy="1844906"/>
      </dsp:txXfrm>
    </dsp:sp>
    <dsp:sp modelId="{50C8AFC7-30CB-4E4D-B95C-72CCDEB6DADF}">
      <dsp:nvSpPr>
        <dsp:cNvPr id="0" name=""/>
        <dsp:cNvSpPr/>
      </dsp:nvSpPr>
      <dsp:spPr>
        <a:xfrm>
          <a:off x="4665103" y="1533386"/>
          <a:ext cx="2219061" cy="20445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Walk Through the Facilities and Conduct the Site Assessment.</a:t>
          </a:r>
        </a:p>
      </dsp:txBody>
      <dsp:txXfrm>
        <a:off x="4764908" y="1633191"/>
        <a:ext cx="2019451" cy="1844906"/>
      </dsp:txXfrm>
    </dsp:sp>
    <dsp:sp modelId="{FF9E2921-4E81-43AC-A9DE-6D4282553E97}">
      <dsp:nvSpPr>
        <dsp:cNvPr id="0" name=""/>
        <dsp:cNvSpPr/>
      </dsp:nvSpPr>
      <dsp:spPr>
        <a:xfrm>
          <a:off x="6995118" y="1533386"/>
          <a:ext cx="2219061" cy="20445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kern="1200" dirty="0">
              <a:latin typeface="+mj-lt"/>
              <a:cs typeface="Arial"/>
            </a:rPr>
            <a:t>Finalize a report with findings and areas of improvement.</a:t>
          </a:r>
          <a:r>
            <a:rPr lang="en-US" sz="2100" kern="1200" dirty="0"/>
            <a:t> </a:t>
          </a:r>
        </a:p>
      </dsp:txBody>
      <dsp:txXfrm>
        <a:off x="7094923" y="1633191"/>
        <a:ext cx="2019451" cy="1844906"/>
      </dsp:txXfrm>
    </dsp:sp>
    <dsp:sp modelId="{C8315F42-DE5F-46BF-ADB7-F4713B026542}">
      <dsp:nvSpPr>
        <dsp:cNvPr id="0" name=""/>
        <dsp:cNvSpPr/>
      </dsp:nvSpPr>
      <dsp:spPr>
        <a:xfrm>
          <a:off x="9325132" y="1533386"/>
          <a:ext cx="2219061" cy="20445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Share with stakeholders so they can create an improvement plan.</a:t>
          </a:r>
        </a:p>
      </dsp:txBody>
      <dsp:txXfrm>
        <a:off x="9424937" y="1633191"/>
        <a:ext cx="2019451" cy="18449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9BB54-01EF-46AB-954D-8303B946EE24}">
      <dsp:nvSpPr>
        <dsp:cNvPr id="0" name=""/>
        <dsp:cNvSpPr/>
      </dsp:nvSpPr>
      <dsp:spPr>
        <a:xfrm>
          <a:off x="234638" y="1729"/>
          <a:ext cx="3205327" cy="19231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Natural Surveillance</a:t>
          </a:r>
        </a:p>
      </dsp:txBody>
      <dsp:txXfrm>
        <a:off x="234638" y="1729"/>
        <a:ext cx="3205327" cy="1923196"/>
      </dsp:txXfrm>
    </dsp:sp>
    <dsp:sp modelId="{C6ED6108-5397-41CE-AA11-6DBCD0363BC4}">
      <dsp:nvSpPr>
        <dsp:cNvPr id="0" name=""/>
        <dsp:cNvSpPr/>
      </dsp:nvSpPr>
      <dsp:spPr>
        <a:xfrm>
          <a:off x="3760498" y="1729"/>
          <a:ext cx="3205327" cy="19231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chemeClr val="bg1"/>
              </a:solidFill>
            </a:rPr>
            <a:t>Territorial Reinforcement</a:t>
          </a:r>
        </a:p>
      </dsp:txBody>
      <dsp:txXfrm>
        <a:off x="3760498" y="1729"/>
        <a:ext cx="3205327" cy="1923196"/>
      </dsp:txXfrm>
    </dsp:sp>
    <dsp:sp modelId="{B608B003-4E89-4198-BF8F-DA8B24BE9824}">
      <dsp:nvSpPr>
        <dsp:cNvPr id="0" name=""/>
        <dsp:cNvSpPr/>
      </dsp:nvSpPr>
      <dsp:spPr>
        <a:xfrm>
          <a:off x="7286358" y="1729"/>
          <a:ext cx="3205327" cy="19231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chemeClr val="bg1"/>
              </a:solidFill>
            </a:rPr>
            <a:t>Natural Access Control</a:t>
          </a:r>
        </a:p>
      </dsp:txBody>
      <dsp:txXfrm>
        <a:off x="7286358" y="1729"/>
        <a:ext cx="3205327" cy="1923196"/>
      </dsp:txXfrm>
    </dsp:sp>
    <dsp:sp modelId="{322BC030-2FE7-4166-9469-CD88837B0006}">
      <dsp:nvSpPr>
        <dsp:cNvPr id="0" name=""/>
        <dsp:cNvSpPr/>
      </dsp:nvSpPr>
      <dsp:spPr>
        <a:xfrm>
          <a:off x="2115428" y="2079794"/>
          <a:ext cx="3205327" cy="19231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Management and Maintenance</a:t>
          </a:r>
        </a:p>
      </dsp:txBody>
      <dsp:txXfrm>
        <a:off x="2115428" y="2079794"/>
        <a:ext cx="3205327" cy="1923196"/>
      </dsp:txXfrm>
    </dsp:sp>
    <dsp:sp modelId="{49CA3F7B-0E4B-44A0-B3B5-C5F9C7FDA39D}">
      <dsp:nvSpPr>
        <dsp:cNvPr id="0" name=""/>
        <dsp:cNvSpPr/>
      </dsp:nvSpPr>
      <dsp:spPr>
        <a:xfrm>
          <a:off x="5589682" y="2059928"/>
          <a:ext cx="3205327" cy="19231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Target Hardening</a:t>
          </a:r>
        </a:p>
      </dsp:txBody>
      <dsp:txXfrm>
        <a:off x="5589682" y="2059928"/>
        <a:ext cx="3205327" cy="192319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The goal of this training is to</a:t>
            </a:r>
          </a:p>
          <a:p>
            <a:pPr marL="171450" indent="-171450">
              <a:buFont typeface="Arial" panose="020B0604020202020204" pitchFamily="34" charset="0"/>
              <a:buChar char="•"/>
            </a:pPr>
            <a:r>
              <a:rPr lang="en-US" dirty="0"/>
              <a:t>Help K-12 schools and school districts develop a greater understanding of site assessments;</a:t>
            </a:r>
            <a:endParaRPr lang="en-US" dirty="0">
              <a:cs typeface="Calibri"/>
            </a:endParaRPr>
          </a:p>
          <a:p>
            <a:pPr marL="171450" indent="-171450">
              <a:spcBef>
                <a:spcPts val="432"/>
              </a:spcBef>
              <a:buFont typeface="Arial" panose="020B0604020202020204" pitchFamily="34" charset="0"/>
              <a:buChar char="•"/>
            </a:pPr>
            <a:r>
              <a:rPr lang="en-US" dirty="0"/>
              <a:t>Introduce the site assessment checklist.</a:t>
            </a:r>
            <a:endParaRPr lang="en-US" dirty="0">
              <a:cs typeface="Calibri"/>
            </a:endParaRPr>
          </a:p>
          <a:p>
            <a:pPr marL="171450" indent="-171450">
              <a:spcBef>
                <a:spcPts val="432"/>
              </a:spcBef>
              <a:buFont typeface="Arial" panose="020B0604020202020204" pitchFamily="34" charset="0"/>
              <a:buChar char="•"/>
            </a:pPr>
            <a:r>
              <a:rPr lang="en-US" dirty="0"/>
              <a:t>Support site assessment teams with their kickoff meetings.</a:t>
            </a:r>
            <a:endParaRPr lang="en-US" dirty="0">
              <a:cs typeface="Calibri"/>
            </a:endParaRPr>
          </a:p>
          <a:p>
            <a:pPr marL="0" lvl="0" indent="0" algn="l" rtl="0">
              <a:spcBef>
                <a:spcPts val="0"/>
              </a:spcBef>
              <a:spcAft>
                <a:spcPts val="0"/>
              </a:spcAft>
              <a:buNone/>
            </a:pPr>
            <a:endParaRPr dirty="0"/>
          </a:p>
        </p:txBody>
      </p:sp>
      <p:sp>
        <p:nvSpPr>
          <p:cNvPr id="580" name="Google Shape;58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fontAlgn="base"/>
            <a:r>
              <a:rPr lang="en-US" dirty="0">
                <a:solidFill>
                  <a:srgbClr val="000000"/>
                </a:solidFill>
              </a:rPr>
              <a:t>The data that are collected in site assessments help schools to</a:t>
            </a:r>
            <a:endParaRPr lang="en-US" sz="1200" b="0" i="0" dirty="0">
              <a:solidFill>
                <a:srgbClr val="000000"/>
              </a:solidFill>
              <a:effectLst/>
              <a:latin typeface="+mn-lt"/>
            </a:endParaRPr>
          </a:p>
          <a:p>
            <a:pPr algn="l" rtl="0" fontAlgn="base"/>
            <a:endParaRPr lang="en-US" sz="1200" b="0" i="0" dirty="0">
              <a:solidFill>
                <a:srgbClr val="000000"/>
              </a:solidFill>
              <a:effectLst/>
              <a:latin typeface="+mn-lt"/>
            </a:endParaRPr>
          </a:p>
          <a:p>
            <a:pPr marL="285750" indent="-285750" fontAlgn="base">
              <a:buFont typeface="Arial"/>
              <a:buChar char="•"/>
            </a:pPr>
            <a:r>
              <a:rPr lang="en-US" sz="1200" b="1" i="0" dirty="0">
                <a:solidFill>
                  <a:srgbClr val="000000"/>
                </a:solidFill>
                <a:effectLst/>
                <a:latin typeface="+mn-lt"/>
              </a:rPr>
              <a:t>Identify threats and hazards </a:t>
            </a:r>
            <a:r>
              <a:rPr lang="en-US" sz="1200" b="0" i="0" dirty="0">
                <a:solidFill>
                  <a:srgbClr val="000000"/>
                </a:solidFill>
                <a:effectLst/>
                <a:latin typeface="+mn-lt"/>
              </a:rPr>
              <a:t>that they may face. Based on the information collected, EOP planning teams can evaluate the risks and vulnerabilities associated with each threat or hazard, and prioritize which ones are to be addressed in the school EOP.</a:t>
            </a:r>
            <a:r>
              <a:rPr lang="en-US" dirty="0">
                <a:solidFill>
                  <a:srgbClr val="000000"/>
                </a:solidFill>
              </a:rPr>
              <a:t> </a:t>
            </a:r>
          </a:p>
          <a:p>
            <a:pPr marL="285750" indent="-285750" fontAlgn="base">
              <a:buFont typeface="Arial"/>
              <a:buChar char="•"/>
            </a:pPr>
            <a:r>
              <a:rPr lang="en-US" sz="1200" b="1" i="0" dirty="0">
                <a:solidFill>
                  <a:srgbClr val="000000"/>
                </a:solidFill>
                <a:effectLst/>
                <a:latin typeface="+mn-lt"/>
              </a:rPr>
              <a:t>Improve facilities.</a:t>
            </a:r>
            <a:r>
              <a:rPr lang="en-US" sz="1200" b="0" i="0" dirty="0">
                <a:solidFill>
                  <a:srgbClr val="000000"/>
                </a:solidFill>
                <a:effectLst/>
                <a:latin typeface="+mn-lt"/>
              </a:rPr>
              <a:t> Site assessment teams can create a plan for facility improvements for both the short term and the long term, and then complete those projects based on the timeline the team identified.</a:t>
            </a:r>
            <a:r>
              <a:rPr lang="en-US" dirty="0">
                <a:solidFill>
                  <a:srgbClr val="000000"/>
                </a:solidFill>
              </a:rPr>
              <a:t> </a:t>
            </a:r>
          </a:p>
          <a:p>
            <a:pPr marL="285750" indent="-285750" fontAlgn="base">
              <a:buFont typeface="Arial"/>
              <a:buChar char="•"/>
            </a:pPr>
            <a:r>
              <a:rPr lang="en-US" sz="1200" b="1" i="0" dirty="0">
                <a:solidFill>
                  <a:srgbClr val="000000"/>
                </a:solidFill>
                <a:effectLst/>
                <a:latin typeface="+mn-lt"/>
              </a:rPr>
              <a:t>Collect important information </a:t>
            </a:r>
            <a:r>
              <a:rPr lang="en-US" sz="1200" i="0" dirty="0">
                <a:solidFill>
                  <a:srgbClr val="000000"/>
                </a:solidFill>
                <a:effectLst/>
                <a:latin typeface="+mn-lt"/>
              </a:rPr>
              <a:t>to share with first responders</a:t>
            </a:r>
            <a:r>
              <a:rPr lang="en-US" b="0" dirty="0">
                <a:solidFill>
                  <a:srgbClr val="000000"/>
                </a:solidFill>
              </a:rPr>
              <a:t>.</a:t>
            </a:r>
            <a:r>
              <a:rPr lang="en-US" dirty="0">
                <a:solidFill>
                  <a:srgbClr val="000000"/>
                </a:solidFill>
              </a:rPr>
              <a:t> Site assessments can</a:t>
            </a:r>
            <a:r>
              <a:rPr lang="en-US" sz="1200" b="0" i="0" dirty="0">
                <a:solidFill>
                  <a:srgbClr val="000000"/>
                </a:solidFill>
                <a:effectLst/>
                <a:latin typeface="+mn-lt"/>
              </a:rPr>
              <a:t> also </a:t>
            </a:r>
            <a:r>
              <a:rPr lang="en-US" sz="1200" b="0" i="0" u="none" strike="noStrike" dirty="0">
                <a:solidFill>
                  <a:srgbClr val="000000"/>
                </a:solidFill>
                <a:effectLst/>
                <a:latin typeface="+mn-lt"/>
              </a:rPr>
              <a:t>serve as documentation of your education agency preparedness activities. It provides proof that you are actively committed to safety and security during conversations with concerned parents or legal guardians, community members, local governments, and/or insurance agencies.</a:t>
            </a:r>
            <a:r>
              <a:rPr lang="en-US" dirty="0">
                <a:solidFill>
                  <a:srgbClr val="000000"/>
                </a:solidFill>
              </a:rPr>
              <a:t> </a:t>
            </a:r>
          </a:p>
          <a:p>
            <a:pPr marL="0" indent="0" fontAlgn="base">
              <a:buFont typeface="Arial"/>
              <a:buNone/>
            </a:pPr>
            <a:endParaRPr lang="en-US" sz="1200" b="0" i="0" dirty="0">
              <a:solidFill>
                <a:srgbClr val="000000"/>
              </a:solidFill>
              <a:effectLst/>
              <a:latin typeface="+mn-lt"/>
              <a:cs typeface="Calibri"/>
            </a:endParaRPr>
          </a:p>
          <a:p>
            <a:r>
              <a:rPr lang="en-US" dirty="0"/>
              <a:t>Information from the assessment will be used by school planning teams as they develop your school EOP, which should include a comprehensive list of possible threats and hazards</a:t>
            </a:r>
            <a:r>
              <a:rPr lang="en-US" i="1" dirty="0"/>
              <a:t>. </a:t>
            </a:r>
            <a:r>
              <a:rPr lang="en-US" dirty="0"/>
              <a:t>Site assessment data will not only illuminate the potential threats and hazards that your school may face, but will also aid you in evaluating and comparing the risks and vulnerabilities associated with each threat or hazard. In turn, your school planning team will be able to prioritize threats and hazards to address directly in the school EOP and enhance the school’s overall safety and emergency preparedness.</a:t>
            </a:r>
          </a:p>
          <a:p>
            <a:endParaRPr lang="en-US" dirty="0"/>
          </a:p>
          <a:p>
            <a:r>
              <a:rPr lang="en-US" dirty="0"/>
              <a:t>Furthermore, it is important to make an up-to-date and well-documented site assessment available to first responders, as well as any additional information that would assist them in rapidly moving through your school during an emergency, ensuring that areas are safe and tending to people in need.</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t>[Prompt for kickoff meetings: Discuss how the data will be used post-completion and who will be responsible for managing it.]</a:t>
            </a:r>
          </a:p>
          <a:p>
            <a:pPr marL="0" lvl="0" indent="0" algn="l" rtl="0">
              <a:spcBef>
                <a:spcPts val="0"/>
              </a:spcBef>
              <a:spcAft>
                <a:spcPts val="0"/>
              </a:spcAft>
              <a:buNone/>
            </a:pPr>
            <a:endParaRPr dirty="0"/>
          </a:p>
        </p:txBody>
      </p:sp>
      <p:sp>
        <p:nvSpPr>
          <p:cNvPr id="580" name="Google Shape;58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5682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spcBef>
                <a:spcPct val="0"/>
              </a:spcBef>
              <a:defRPr/>
            </a:pPr>
            <a:r>
              <a:rPr lang="en-US" altLang="en-US" i="1" u="none" dirty="0"/>
              <a:t>[Encourage participants to think through the three main ideas that were most relevant or impactful for them, such as things they learned that revealed a need they have, or a way they can enhance the planning efforts already in place.]</a:t>
            </a:r>
          </a:p>
          <a:p>
            <a:pPr>
              <a:spcBef>
                <a:spcPct val="0"/>
              </a:spcBef>
              <a:defRPr/>
            </a:pPr>
            <a:endParaRPr lang="en-US" altLang="en-US" dirty="0"/>
          </a:p>
          <a:p>
            <a:pPr>
              <a:spcBef>
                <a:spcPts val="432"/>
              </a:spcBef>
              <a:defRPr/>
            </a:pPr>
            <a:r>
              <a:rPr lang="en-US" altLang="en-US" i="1" dirty="0"/>
              <a:t>[Then encourage participants to think through the steps they will take upon returning to their school/district to set these changes into motion, and to consider how to see them through to completion/implementation.]</a:t>
            </a:r>
          </a:p>
          <a:p>
            <a:pPr marL="171707" indent="-171707">
              <a:spcBef>
                <a:spcPts val="432"/>
              </a:spcBef>
              <a:buFont typeface="Arial" panose="020B0604020202020204" pitchFamily="34" charset="0"/>
              <a:buChar char="•"/>
              <a:defRPr/>
            </a:pPr>
            <a:r>
              <a:rPr lang="en-US" altLang="en-US" dirty="0"/>
              <a:t>Whom will they need to bring on board?</a:t>
            </a:r>
          </a:p>
          <a:p>
            <a:pPr marL="171707" indent="-171707">
              <a:spcBef>
                <a:spcPct val="0"/>
              </a:spcBef>
              <a:buFont typeface="Arial" panose="020B0604020202020204" pitchFamily="34" charset="0"/>
              <a:buChar char="•"/>
              <a:defRPr/>
            </a:pPr>
            <a:r>
              <a:rPr lang="en-US" altLang="en-US" dirty="0"/>
              <a:t>What is needed to put these changes into place — training, equipment, manpower?</a:t>
            </a:r>
          </a:p>
          <a:p>
            <a:pPr marL="171707" indent="-171707">
              <a:spcBef>
                <a:spcPct val="0"/>
              </a:spcBef>
              <a:buFont typeface="Arial" panose="020B0604020202020204" pitchFamily="34" charset="0"/>
              <a:buChar char="•"/>
              <a:defRPr/>
            </a:pPr>
            <a:r>
              <a:rPr lang="en-US" altLang="en-US" dirty="0"/>
              <a:t>How will these changes be maintained? </a:t>
            </a:r>
          </a:p>
          <a:p>
            <a:pPr marL="0" lvl="0" indent="0" algn="l" rtl="0">
              <a:spcBef>
                <a:spcPts val="0"/>
              </a:spcBef>
              <a:spcAft>
                <a:spcPts val="0"/>
              </a:spcAft>
              <a:buNone/>
            </a:pPr>
            <a:endParaRPr dirty="0"/>
          </a:p>
        </p:txBody>
      </p:sp>
      <p:sp>
        <p:nvSpPr>
          <p:cNvPr id="580" name="Google Shape;58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4757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4" name="Google Shape;67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0" name="Google Shape;69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1d97e7d1962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3" name="Google Shape;603;g1d97e7d1962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defRPr/>
            </a:pPr>
            <a:r>
              <a:rPr lang="en-US" dirty="0"/>
              <a:t>Assessments help the planning team to gather data and </a:t>
            </a:r>
            <a:r>
              <a:rPr lang="en-US" b="0" dirty="0"/>
              <a:t>customize </a:t>
            </a:r>
            <a:r>
              <a:rPr lang="en-US" dirty="0"/>
              <a:t>the EOP to a school's specific circumstances and location. Site assessments are just one type of assessment that the planning team may use; other assessments include culture and climate assessments, behavioral threat assessments, and capacity assessments. Site assessments are part of a comprehensive, ongoing assessment process to support the development and revision of the EOP. This ongoing assessment process includes other assessment types, such as culture and climate assessments, behavioral threat assessments, and capacity assessments.</a:t>
            </a:r>
            <a:endParaRPr lang="en-US" dirty="0">
              <a:solidFill>
                <a:srgbClr val="000000"/>
              </a:solidFill>
              <a:latin typeface="Calibri"/>
              <a:cs typeface="Calibri"/>
            </a:endParaRPr>
          </a:p>
          <a:p>
            <a:pPr>
              <a:defRPr/>
            </a:pPr>
            <a:endParaRPr lang="en-US" sz="1200" dirty="0">
              <a:solidFill>
                <a:srgbClr val="000000"/>
              </a:solidFill>
              <a:latin typeface="Calibri"/>
              <a:cs typeface="Calibri"/>
            </a:endParaRPr>
          </a:p>
          <a:p>
            <a:pPr>
              <a:defRPr/>
            </a:pPr>
            <a:r>
              <a:rPr lang="en-US" sz="1200" dirty="0">
                <a:solidFill>
                  <a:srgbClr val="000000"/>
                </a:solidFill>
                <a:latin typeface="+mj-lt"/>
                <a:cs typeface="Calibri"/>
              </a:rPr>
              <a:t>A</a:t>
            </a:r>
            <a:r>
              <a:rPr lang="en-US" sz="1200" b="0" i="0" u="none" strike="noStrike" dirty="0">
                <a:solidFill>
                  <a:srgbClr val="000000"/>
                </a:solidFill>
                <a:effectLst/>
                <a:latin typeface="+mj-lt"/>
                <a:cs typeface="Calibri"/>
              </a:rPr>
              <a:t> site assessment examines the safety, security, accessibility, and emergency preparedness of the school buildings and grounds. They are vehicles for the continual collection of information, may be conducted while walking around school grounds and facilities, </a:t>
            </a:r>
            <a:r>
              <a:rPr lang="en-US" sz="1200" b="0" i="0" dirty="0">
                <a:effectLst/>
                <a:latin typeface="+mj-lt"/>
              </a:rPr>
              <a:t>and </a:t>
            </a:r>
            <a:r>
              <a:rPr lang="en-US" sz="1200" dirty="0">
                <a:latin typeface="+mj-lt"/>
              </a:rPr>
              <a:t>are a part of ongoing assessments at an education agency</a:t>
            </a:r>
            <a:r>
              <a:rPr lang="en-US" sz="1200" b="0" i="0" dirty="0">
                <a:effectLst/>
                <a:latin typeface="+mj-lt"/>
              </a:rPr>
              <a:t>. </a:t>
            </a:r>
            <a:r>
              <a:rPr lang="en-US" sz="1200" dirty="0">
                <a:latin typeface="+mj-lt"/>
              </a:rPr>
              <a:t>Site assessments should be conducted on at least an annual basis due to facility, personnel, and hazard/threat changes, although they may be completed at different times.</a:t>
            </a:r>
            <a:endParaRPr lang="en-US" sz="1200" dirty="0">
              <a:latin typeface="+mj-lt"/>
              <a:cs typeface="Calibri"/>
            </a:endParaRPr>
          </a:p>
          <a:p>
            <a:pPr fontAlgn="base"/>
            <a:r>
              <a:rPr lang="en-US" sz="1200" b="0" i="0" dirty="0">
                <a:solidFill>
                  <a:srgbClr val="444444"/>
                </a:solidFill>
                <a:effectLst/>
                <a:latin typeface="+mj-lt"/>
              </a:rPr>
              <a:t>​</a:t>
            </a:r>
          </a:p>
          <a:p>
            <a:pPr algn="l" rtl="0" fontAlgn="base"/>
            <a:r>
              <a:rPr lang="en-US" sz="1200" b="0" i="0" u="none" strike="noStrike" dirty="0">
                <a:solidFill>
                  <a:srgbClr val="000000"/>
                </a:solidFill>
                <a:effectLst/>
                <a:latin typeface="+mj-lt"/>
              </a:rPr>
              <a:t>The purpose and results of a site assessment include </a:t>
            </a:r>
            <a:r>
              <a:rPr lang="en-US" sz="1200" b="0" i="0" dirty="0">
                <a:solidFill>
                  <a:srgbClr val="444444"/>
                </a:solidFill>
                <a:effectLst/>
                <a:latin typeface="+mj-lt"/>
              </a:rPr>
              <a:t>​</a:t>
            </a:r>
          </a:p>
          <a:p>
            <a:pPr marL="285750" indent="-285750" fontAlgn="base">
              <a:buFont typeface="Arial" panose="020B0604020202020204" pitchFamily="34" charset="0"/>
              <a:buChar char="•"/>
            </a:pPr>
            <a:r>
              <a:rPr lang="en-US" sz="1200" b="0" i="0" u="none" strike="noStrike" dirty="0">
                <a:solidFill>
                  <a:srgbClr val="000000"/>
                </a:solidFill>
                <a:effectLst/>
                <a:latin typeface="+mj-lt"/>
                <a:cs typeface="Calibri"/>
              </a:rPr>
              <a:t>An increased understanding of risks and vulnerabilities of the school buildings and grounds when developing a customized </a:t>
            </a:r>
            <a:r>
              <a:rPr lang="en-US" sz="1200" dirty="0">
                <a:solidFill>
                  <a:srgbClr val="000000"/>
                </a:solidFill>
                <a:latin typeface="+mj-lt"/>
                <a:cs typeface="Calibri"/>
              </a:rPr>
              <a:t>EOP;</a:t>
            </a:r>
            <a:r>
              <a:rPr lang="en-US" sz="1200" b="0" i="0" u="none" strike="noStrike" dirty="0">
                <a:solidFill>
                  <a:srgbClr val="000000"/>
                </a:solidFill>
                <a:effectLst/>
                <a:latin typeface="+mj-lt"/>
                <a:cs typeface="Calibri"/>
              </a:rPr>
              <a:t> </a:t>
            </a:r>
            <a:r>
              <a:rPr lang="en-US" sz="1200" b="0" i="0" dirty="0">
                <a:solidFill>
                  <a:srgbClr val="444444"/>
                </a:solidFill>
                <a:effectLst/>
                <a:latin typeface="+mj-lt"/>
                <a:cs typeface="Calibri"/>
              </a:rPr>
              <a:t>​</a:t>
            </a:r>
          </a:p>
          <a:p>
            <a:pPr marL="285750" indent="-285750" algn="l" rtl="0" fontAlgn="base">
              <a:buFont typeface="Arial" panose="020B0604020202020204" pitchFamily="34" charset="0"/>
              <a:buChar char="•"/>
            </a:pPr>
            <a:r>
              <a:rPr lang="en-US" sz="1200" b="0" i="0" u="none" strike="noStrike" dirty="0">
                <a:solidFill>
                  <a:srgbClr val="000000"/>
                </a:solidFill>
                <a:effectLst/>
                <a:latin typeface="+mj-lt"/>
              </a:rPr>
              <a:t>An increased understanding of the potential impact of threats and hazards on the school buildings and grounds; and </a:t>
            </a:r>
            <a:r>
              <a:rPr lang="en-US" sz="1200" b="0" i="0" dirty="0">
                <a:solidFill>
                  <a:srgbClr val="444444"/>
                </a:solidFill>
                <a:effectLst/>
                <a:latin typeface="+mj-lt"/>
              </a:rPr>
              <a:t>​</a:t>
            </a:r>
          </a:p>
          <a:p>
            <a:pPr marL="285750" indent="-285750" algn="l" rtl="0" fontAlgn="base">
              <a:buFont typeface="Arial" panose="020B0604020202020204" pitchFamily="34" charset="0"/>
              <a:buChar char="•"/>
            </a:pPr>
            <a:r>
              <a:rPr lang="en-US" sz="1200" b="0" i="0" u="none" strike="noStrike" dirty="0">
                <a:solidFill>
                  <a:srgbClr val="000000"/>
                </a:solidFill>
                <a:effectLst/>
                <a:latin typeface="+mj-lt"/>
              </a:rPr>
              <a:t>Knowledge of which facilities are physically accessible to students, staff, teachers, administrators, parents, volunteers, visitors, emergency response personnel, and individuals with disabilities and access and functional needs. </a:t>
            </a:r>
            <a:r>
              <a:rPr lang="en-US" sz="1200" b="0" i="0" dirty="0">
                <a:solidFill>
                  <a:srgbClr val="444444"/>
                </a:solidFill>
                <a:effectLst/>
                <a:latin typeface="+mj-lt"/>
              </a:rPr>
              <a:t>​</a:t>
            </a:r>
          </a:p>
          <a:p>
            <a:pPr algn="l" rtl="0" fontAlgn="base"/>
            <a:r>
              <a:rPr lang="en-US" sz="1200" b="0" i="0" dirty="0">
                <a:solidFill>
                  <a:srgbClr val="444444"/>
                </a:solidFill>
                <a:effectLst/>
                <a:latin typeface="+mj-lt"/>
              </a:rPr>
              <a:t>​</a:t>
            </a:r>
          </a:p>
          <a:p>
            <a:pPr algn="l" rtl="0" fontAlgn="base"/>
            <a:r>
              <a:rPr lang="en-US" sz="1200" b="0" i="0" u="none" strike="noStrike" dirty="0">
                <a:solidFill>
                  <a:srgbClr val="000000"/>
                </a:solidFill>
                <a:effectLst/>
                <a:latin typeface="+mj-lt"/>
              </a:rPr>
              <a:t>The information generated from site assessments may provide critical information about threats and hazards in a school’s community. School planning teams should share sections of the assessment with first responders in their community. Information from the assessment will be used by school planning teams as they develop their school EOP. </a:t>
            </a:r>
            <a:r>
              <a:rPr lang="en-US" sz="1200" b="0" i="0" dirty="0">
                <a:solidFill>
                  <a:srgbClr val="444444"/>
                </a:solidFill>
                <a:effectLst/>
                <a:latin typeface="+mj-lt"/>
              </a:rPr>
              <a:t>​</a:t>
            </a:r>
          </a:p>
          <a:p>
            <a:pPr marL="0" lvl="0" indent="0" algn="l" rtl="0">
              <a:spcBef>
                <a:spcPts val="0"/>
              </a:spcBef>
              <a:spcAft>
                <a:spcPts val="0"/>
              </a:spcAft>
              <a:buClr>
                <a:schemeClr val="dk1"/>
              </a:buClr>
              <a:buSzPts val="1200"/>
              <a:buFont typeface="Calibri"/>
              <a:buNone/>
            </a:pPr>
            <a:endParaRPr dirty="0"/>
          </a:p>
        </p:txBody>
      </p:sp>
      <p:sp>
        <p:nvSpPr>
          <p:cNvPr id="604" name="Google Shape;604;g1d97e7d1962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School buildings and grounds provide a physical environment for teaching and learning. A safe school environment is crucial to the healthy academic and social development of students. The safety, security, accessibility, and emergency preparedness of the school buildings and grounds are a critical component of a safe school environment </a:t>
            </a:r>
            <a:r>
              <a:rPr lang="en-US" sz="1200" dirty="0">
                <a:effectLst/>
                <a:latin typeface="Calibri" panose="020F0502020204030204" pitchFamily="34" charset="0"/>
                <a:ea typeface="Calibri" panose="020F0502020204030204" pitchFamily="34" charset="0"/>
                <a:cs typeface="Calibri" panose="020F0502020204030204" pitchFamily="34" charset="0"/>
              </a:rPr>
              <a:t>—</a:t>
            </a:r>
            <a:r>
              <a:rPr lang="en-US" sz="1200" dirty="0">
                <a:effectLst/>
                <a:latin typeface="Calibri" panose="020F0502020204030204" pitchFamily="34" charset="0"/>
                <a:ea typeface="Calibri" panose="020F0502020204030204" pitchFamily="34" charset="0"/>
                <a:cs typeface="Times New Roman" panose="02020603050405020304" pitchFamily="18" charset="0"/>
              </a:rPr>
              <a:t> not just for students, but for administrators, teachers, staff, families, and visitors, too.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Site assessments will prompt you to look at your school site through the lens of school safety, security, accessibility, and emergency preparedness. By participating in this training, you are illustrating your dedication to school safety.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effectLst/>
              </a:rPr>
              <a:t>Site assessments identify risks and vulnerabilities of buildings and grounds, bring attention to potential </a:t>
            </a:r>
            <a:r>
              <a:rPr lang="en-US" dirty="0"/>
              <a:t>impacts</a:t>
            </a:r>
            <a:r>
              <a:rPr lang="en-US" b="0" i="0" dirty="0">
                <a:effectLst/>
              </a:rPr>
              <a:t> of hazards and threats on the buildings and grounds, </a:t>
            </a:r>
            <a:r>
              <a:rPr lang="en-US" dirty="0"/>
              <a:t>identify gaps and areas of improvement, and</a:t>
            </a:r>
            <a:r>
              <a:rPr lang="en-US" b="0" i="0" dirty="0">
                <a:effectLst/>
              </a:rPr>
              <a:t> find which facilities are physically accessible to the whole school community. This information is critical so that planning teams can prepare for emergencies. Furthermore, </a:t>
            </a:r>
            <a:r>
              <a:rPr lang="en-US" dirty="0"/>
              <a:t>site assessments </a:t>
            </a:r>
            <a:r>
              <a:rPr lang="en-US" b="0" i="0" dirty="0">
                <a:effectLst/>
              </a:rPr>
              <a:t>highlight gaps/areas of improvement in the safety of your campus.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effectLst/>
            </a:endParaRPr>
          </a:p>
          <a:p>
            <a:pPr algn="l"/>
            <a:r>
              <a:rPr lang="en-US" b="0" i="0" dirty="0">
                <a:effectLst/>
              </a:rPr>
              <a:t>Information from </a:t>
            </a:r>
            <a:r>
              <a:rPr lang="en-US" dirty="0"/>
              <a:t>site assessments </a:t>
            </a:r>
            <a:r>
              <a:rPr lang="en-US" b="0" i="0" dirty="0">
                <a:effectLst/>
              </a:rPr>
              <a:t>will be used by school planning teams as they develop </a:t>
            </a:r>
            <a:r>
              <a:rPr lang="en-US" dirty="0"/>
              <a:t>their </a:t>
            </a:r>
            <a:r>
              <a:rPr lang="en-US" b="0" i="0" dirty="0">
                <a:effectLst/>
              </a:rPr>
              <a:t>school EOP, which should include a comprehensive list of possible threats and hazards, as recommended in Step 2 of the federally recommended planning process for developing an EOP</a:t>
            </a:r>
            <a:r>
              <a:rPr lang="en-US" dirty="0"/>
              <a:t>. </a:t>
            </a:r>
            <a:r>
              <a:rPr lang="en-US" b="0" i="0" dirty="0">
                <a:effectLst/>
              </a:rPr>
              <a:t>Site assessment data will not only illuminate the potential threats and hazards that </a:t>
            </a:r>
            <a:r>
              <a:rPr lang="en-US" dirty="0"/>
              <a:t>a </a:t>
            </a:r>
            <a:r>
              <a:rPr lang="en-US" b="0" i="0" dirty="0">
                <a:effectLst/>
              </a:rPr>
              <a:t>school may face, but will also aid</a:t>
            </a:r>
            <a:r>
              <a:rPr lang="en-US" dirty="0"/>
              <a:t> planning teams </a:t>
            </a:r>
            <a:r>
              <a:rPr lang="en-US" b="0" i="0" dirty="0">
                <a:effectLst/>
              </a:rPr>
              <a:t>in evaluating and comparing the risks and vulnerabilities associated with each threat or hazard. In turn,</a:t>
            </a:r>
            <a:r>
              <a:rPr lang="en-US" dirty="0"/>
              <a:t> the </a:t>
            </a:r>
            <a:r>
              <a:rPr lang="en-US" b="0" i="0" dirty="0">
                <a:effectLst/>
              </a:rPr>
              <a:t>school planning team will be able to prioritize threats and hazards to address directly in the school EOP and enhance the school’s overall safety and emergency preparedness.</a:t>
            </a:r>
            <a:endParaRPr lang="en-US" dirty="0"/>
          </a:p>
          <a:p>
            <a:endParaRPr lang="en-US" dirty="0"/>
          </a:p>
          <a:p>
            <a:r>
              <a:rPr lang="en-US" dirty="0"/>
              <a:t>Many school facilities are older and have deferred maintenance projects. Some schools have portable buildings, which can create a new set of access control and security challenges for school officials. A site assessment is important because it is necessary for school officials to prioritize enhancements and projects related to safety and security; a site assessment is a good method to document and share a list of priorities when funds are available or projects are approved.</a:t>
            </a:r>
          </a:p>
          <a:p>
            <a:endParaRPr lang="en-US" dirty="0"/>
          </a:p>
          <a:p>
            <a:r>
              <a:rPr lang="en-US" i="1" dirty="0"/>
              <a:t>[Prompt for kickoff meetings: Who has conducted a site assessment before?]</a:t>
            </a:r>
          </a:p>
          <a:p>
            <a:pPr marL="0" lvl="0" indent="0" algn="l" rtl="0">
              <a:spcBef>
                <a:spcPts val="0"/>
              </a:spcBef>
              <a:spcAft>
                <a:spcPts val="0"/>
              </a:spcAft>
              <a:buNone/>
            </a:pPr>
            <a:endParaRPr dirty="0"/>
          </a:p>
        </p:txBody>
      </p:sp>
      <p:sp>
        <p:nvSpPr>
          <p:cNvPr id="623" name="Google Shape;62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dirty="0">
                <a:solidFill>
                  <a:srgbClr val="444444"/>
                </a:solidFill>
                <a:effectLst/>
                <a:latin typeface="Calibri" panose="020F0502020204030204" pitchFamily="34" charset="0"/>
                <a:cs typeface="Calibri" panose="020F0502020204030204" pitchFamily="34" charset="0"/>
              </a:rPr>
              <a:t>Education agencies can use the Site Assessment Checklist them to create new plans, as well as to revise and update existing plans, and align their emergency planning practices with those at the national, state, and local levels. Site assessments are included as an important emergency management planning activity.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dirty="0">
              <a:solidFill>
                <a:srgbClr val="444444"/>
              </a:solidFill>
              <a:effectLst/>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Calibri" panose="020F0502020204030204" pitchFamily="34" charset="0"/>
                <a:cs typeface="Calibri" panose="020F0502020204030204" pitchFamily="34" charset="0"/>
              </a:rPr>
              <a:t>National Preparedness System</a:t>
            </a:r>
            <a:r>
              <a:rPr lang="en-US" sz="1200" b="0" i="0" u="none" strike="noStrike" dirty="0">
                <a:solidFill>
                  <a:srgbClr val="000000"/>
                </a:solidFill>
                <a:effectLst/>
                <a:latin typeface="Calibri" panose="020F0502020204030204" pitchFamily="34" charset="0"/>
                <a:cs typeface="Calibri" panose="020F0502020204030204" pitchFamily="34" charset="0"/>
              </a:rPr>
              <a:t>, which describes an organized, whole-community approach to national preparedness activities. The National Preparedness Goal, at the heart of this approach, outlines how the whole community can prepare for all types of threats and hazards, including earthquakes. The National Preparedness System highlights five mission areas — prevention, mitigation, protection, response, and recovery — to help achieve elements of the goal. </a:t>
            </a:r>
            <a:r>
              <a:rPr lang="en-US" sz="1200" b="0" i="0" dirty="0">
                <a:solidFill>
                  <a:srgbClr val="000000"/>
                </a:solidFill>
                <a:effectLst/>
                <a:latin typeface="Calibri" panose="020F0502020204030204" pitchFamily="34" charset="0"/>
                <a:cs typeface="Calibri" panose="020F0502020204030204" pitchFamily="34" charset="0"/>
              </a:rPr>
              <a:t>​</a:t>
            </a:r>
            <a:r>
              <a:rPr lang="en-US" sz="1200" b="0" i="0" u="none" strike="noStrike" dirty="0">
                <a:solidFill>
                  <a:srgbClr val="000000"/>
                </a:solidFill>
                <a:effectLst/>
                <a:latin typeface="Calibri" panose="020F0502020204030204" pitchFamily="34" charset="0"/>
                <a:cs typeface="Calibri" panose="020F0502020204030204" pitchFamily="34" charset="0"/>
              </a:rPr>
              <a:t>School safety, security, emergency management, and preparedness work to continually build capacity in each of the five preparedness missions, using the paradigm Before, During, and After. For example, we want to identify protection activities that can be carried out before, during, and after a possible emergency.</a:t>
            </a:r>
            <a:r>
              <a:rPr lang="en-US" sz="1200" b="0" i="0" dirty="0">
                <a:solidFill>
                  <a:srgbClr val="000000"/>
                </a:solidFill>
                <a:effectLst/>
                <a:latin typeface="Calibri" panose="020F0502020204030204" pitchFamily="34" charset="0"/>
                <a:cs typeface="Calibri" panose="020F050202020403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171450" indent="-171450">
              <a:buFont typeface="Arial"/>
              <a:buChar char="•"/>
            </a:pPr>
            <a:r>
              <a:rPr lang="en-US" b="1" i="0" dirty="0">
                <a:effectLst/>
              </a:rPr>
              <a:t>Prevention</a:t>
            </a:r>
            <a:r>
              <a:rPr lang="en-US" b="0" i="0" dirty="0">
                <a:effectLst/>
              </a:rPr>
              <a:t> is defined as the action schools and school districts take to prevent a threatened or actual incident from occurring.</a:t>
            </a:r>
            <a:r>
              <a:rPr lang="en-US" dirty="0"/>
              <a:t> Later in this section, this</a:t>
            </a:r>
            <a:r>
              <a:rPr lang="en-US" b="0" i="0" dirty="0">
                <a:effectLst/>
              </a:rPr>
              <a:t> </a:t>
            </a:r>
            <a:r>
              <a:rPr lang="en-US" dirty="0"/>
              <a:t>training will discuss</a:t>
            </a:r>
            <a:r>
              <a:rPr lang="en-US" b="0" i="0" dirty="0">
                <a:effectLst/>
              </a:rPr>
              <a:t> </a:t>
            </a:r>
            <a:r>
              <a:rPr lang="en-US" b="0" i="1" dirty="0">
                <a:effectLst/>
              </a:rPr>
              <a:t>Crime Prevention Through Environmental Design and its relation to site assessments.</a:t>
            </a:r>
            <a:r>
              <a:rPr lang="en-US" b="0" i="0" dirty="0">
                <a:effectLst/>
              </a:rPr>
              <a:t> </a:t>
            </a:r>
            <a:endParaRPr lang="en-US" b="0" i="0" dirty="0">
              <a:effectLst/>
              <a:cs typeface="Calibri"/>
            </a:endParaRPr>
          </a:p>
          <a:p>
            <a:pPr marL="171450" indent="-171450" algn="l">
              <a:buFont typeface="Arial"/>
              <a:buChar char="•"/>
            </a:pPr>
            <a:r>
              <a:rPr lang="en-US" b="1" i="0" dirty="0">
                <a:effectLst/>
              </a:rPr>
              <a:t>Protection</a:t>
            </a:r>
            <a:r>
              <a:rPr lang="en-US" b="0" i="0" dirty="0">
                <a:effectLst/>
              </a:rPr>
              <a:t> is the ongoing actions schools and school districts take to safeguard the school, students, and staff from an emergency event. School buildings and grounds can be used to provide protection to the school community. </a:t>
            </a:r>
            <a:endParaRPr lang="en-US" b="0" i="0" dirty="0">
              <a:effectLst/>
              <a:cs typeface="Calibri"/>
            </a:endParaRPr>
          </a:p>
          <a:p>
            <a:pPr marL="171450" indent="-171450">
              <a:buFont typeface="Arial"/>
              <a:buChar char="•"/>
            </a:pPr>
            <a:r>
              <a:rPr lang="en-US" b="1" i="0" dirty="0">
                <a:effectLst/>
              </a:rPr>
              <a:t>Mitigation</a:t>
            </a:r>
            <a:r>
              <a:rPr lang="en-US" b="0" i="0" dirty="0">
                <a:effectLst/>
              </a:rPr>
              <a:t> focuses on actions schools and school districts take to eliminate or reduce the loss of life, injuries, and property damage from an emergency event. </a:t>
            </a:r>
            <a:endParaRPr lang="en-US" b="0" i="0" dirty="0">
              <a:effectLst/>
              <a:cs typeface="Calibri"/>
            </a:endParaRPr>
          </a:p>
          <a:p>
            <a:pPr marL="171450" indent="-171450">
              <a:buFont typeface="Arial"/>
              <a:buChar char="•"/>
            </a:pPr>
            <a:r>
              <a:rPr lang="en-US" b="1" i="0" dirty="0">
                <a:effectLst/>
              </a:rPr>
              <a:t>Response</a:t>
            </a:r>
            <a:r>
              <a:rPr lang="en-US" b="0" i="0" dirty="0">
                <a:effectLst/>
              </a:rPr>
              <a:t> is putting the school’s and school district’s plans into place to effectively respond to an emergency event and provide for the immediate needs of students and staff. By examining the emergency preparedness and accessibility of buildings and grounds, site assessments provide schools with the opportunity to enhance their response capabilities during an emergency. </a:t>
            </a:r>
            <a:endParaRPr lang="en-US" b="0" i="0" dirty="0">
              <a:effectLst/>
              <a:cs typeface="Calibri"/>
            </a:endParaRPr>
          </a:p>
          <a:p>
            <a:pPr marL="171450" indent="-171450" algn="l">
              <a:buFont typeface="Arial"/>
              <a:buChar char="•"/>
            </a:pPr>
            <a:r>
              <a:rPr lang="en-US" b="1" i="0" dirty="0">
                <a:effectLst/>
              </a:rPr>
              <a:t>Recovery</a:t>
            </a:r>
            <a:r>
              <a:rPr lang="en-US" b="0" i="0" dirty="0">
                <a:effectLst/>
              </a:rPr>
              <a:t> is teaming with community partners to restore educational programming; the physical environment; business operations; and social, emotional, and behavioral health. Site assessments can help document any damage and help schools recover from an emergency. </a:t>
            </a:r>
            <a:endParaRPr lang="en-US" b="0" i="0" dirty="0">
              <a:effectLst/>
              <a:cs typeface="Calibri"/>
            </a:endParaRPr>
          </a:p>
          <a:p>
            <a:pPr algn="l"/>
            <a:r>
              <a:rPr lang="en-US" b="0" i="0" dirty="0">
                <a:effectLst/>
              </a:rPr>
              <a:t> </a:t>
            </a:r>
          </a:p>
          <a:p>
            <a:pPr algn="l" rtl="0" fontAlgn="base"/>
            <a:r>
              <a:rPr lang="en-US" sz="1200" b="0" i="0" u="none" strike="noStrike" dirty="0">
                <a:solidFill>
                  <a:srgbClr val="000000"/>
                </a:solidFill>
                <a:effectLst/>
                <a:latin typeface="+mn-lt"/>
              </a:rPr>
              <a:t>Of the five mission areas, </a:t>
            </a:r>
            <a:r>
              <a:rPr lang="en-US" sz="1200" b="1" i="0" u="none" strike="noStrike" dirty="0">
                <a:solidFill>
                  <a:srgbClr val="000000"/>
                </a:solidFill>
                <a:effectLst/>
                <a:latin typeface="+mn-lt"/>
              </a:rPr>
              <a:t>prevention and mitigation may be the most important in the context of site assessments</a:t>
            </a:r>
            <a:r>
              <a:rPr lang="en-US" sz="1200" b="0" i="0" u="none" strike="noStrike" dirty="0">
                <a:solidFill>
                  <a:srgbClr val="000000"/>
                </a:solidFill>
                <a:effectLst/>
                <a:latin typeface="+mn-lt"/>
              </a:rPr>
              <a:t>. The more we can do in each specific area, the more prepared we will be. </a:t>
            </a:r>
            <a:r>
              <a:rPr lang="en-US" sz="1200" b="0" i="0" dirty="0">
                <a:solidFill>
                  <a:srgbClr val="444444"/>
                </a:solidFill>
                <a:effectLst/>
                <a:latin typeface="+mn-lt"/>
              </a:rPr>
              <a:t>​</a:t>
            </a:r>
          </a:p>
          <a:p>
            <a:pPr algn="l" rtl="0" fontAlgn="base"/>
            <a:r>
              <a:rPr lang="en-US" sz="1800" b="0" i="0" dirty="0">
                <a:solidFill>
                  <a:srgbClr val="444444"/>
                </a:solidFill>
                <a:effectLst/>
                <a:latin typeface="Arial" panose="020B0604020202020204" pitchFamily="34" charset="0"/>
              </a:rPr>
              <a:t>​</a:t>
            </a:r>
            <a:endParaRPr lang="en-US" sz="2800" b="0" i="0" dirty="0">
              <a:solidFill>
                <a:srgbClr val="444444"/>
              </a:solidFill>
              <a:effectLst/>
              <a:latin typeface="Calibri" panose="020F0502020204030204" pitchFamily="34" charset="0"/>
            </a:endParaRPr>
          </a:p>
          <a:p>
            <a:r>
              <a:rPr lang="en-US" b="0" i="0" dirty="0">
                <a:effectLst/>
              </a:rPr>
              <a:t>Remember that assessment, including site assessments, is just </a:t>
            </a:r>
            <a:r>
              <a:rPr lang="en-US" b="1" i="0" u="none" dirty="0">
                <a:effectLst/>
              </a:rPr>
              <a:t>one</a:t>
            </a:r>
            <a:r>
              <a:rPr lang="en-US" b="0" i="0" dirty="0">
                <a:effectLst/>
              </a:rPr>
              <a:t> component of school safety. Other components include policies, procedures, and programs; partnerships; training and exercises; and other types of assessments.</a:t>
            </a:r>
          </a:p>
          <a:p>
            <a:endParaRPr lang="en-US" b="0" i="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t>[Prompt for kickoff meetings: Is everyone familiar with these terms, principles, and guidance documents?]</a:t>
            </a:r>
          </a:p>
          <a:p>
            <a:pPr marL="0" lvl="0" indent="0" algn="l" rtl="0">
              <a:spcBef>
                <a:spcPts val="0"/>
              </a:spcBef>
              <a:spcAft>
                <a:spcPts val="0"/>
              </a:spcAft>
              <a:buNone/>
            </a:pPr>
            <a:endParaRPr dirty="0"/>
          </a:p>
        </p:txBody>
      </p:sp>
      <p:sp>
        <p:nvSpPr>
          <p:cNvPr id="580" name="Google Shape;58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5405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This specialized training focuses on the process or site walk-through using the SITE ASSESS tool, which is a part of the overall school assessment process. In order to do a comprehensive assessment for strategic planning, consider climate surveys, review of emergency plans/procedures, and other items specifically mentioned on the slide and below. </a:t>
            </a:r>
            <a:endParaRPr lang="en-US" dirty="0">
              <a:cs typeface="Calibri"/>
            </a:endParaRPr>
          </a:p>
          <a:p>
            <a:endParaRPr lang="en-US" dirty="0"/>
          </a:p>
          <a:p>
            <a:pPr marL="285750" indent="-285750">
              <a:buFont typeface="Arial"/>
              <a:buChar char="•"/>
            </a:pPr>
            <a:r>
              <a:rPr lang="en-US" dirty="0"/>
              <a:t>Form a site assessment team. The next slide suggests members of that team. Teams should host an initial entrance conference with the site administrator to discuss roles, responsibilities, concerns, issues, and the process.</a:t>
            </a:r>
            <a:endParaRPr lang="en-US" dirty="0">
              <a:cs typeface="Calibri"/>
            </a:endParaRPr>
          </a:p>
          <a:p>
            <a:pPr marL="285750" indent="-285750">
              <a:buFont typeface="Arial"/>
              <a:buChar char="•"/>
            </a:pPr>
            <a:r>
              <a:rPr lang="en-US" dirty="0"/>
              <a:t>Review documents, policies, and procedures (current EOPs; past site assessments; culture and climate surveys; and specific policies regarding safety, security, and emergency preparedness).</a:t>
            </a:r>
            <a:endParaRPr lang="en-US" dirty="0">
              <a:cs typeface="Calibri"/>
            </a:endParaRPr>
          </a:p>
          <a:p>
            <a:pPr marL="285750" indent="-285750">
              <a:buFont typeface="Arial"/>
              <a:buChar char="•"/>
            </a:pPr>
            <a:r>
              <a:rPr lang="en-US" dirty="0"/>
              <a:t>Use culture and climate assessments — it is important to find out what your teachers, staff, and students feel about safety, security, and emergency preparedness. Themes may emerge where you may wish to invest more resources/equipment/supervision. Specific and targeted interviews will help fine-tune issues as well as what the school does well.</a:t>
            </a:r>
            <a:endParaRPr lang="en-US" dirty="0">
              <a:cs typeface="Calibri"/>
            </a:endParaRPr>
          </a:p>
          <a:p>
            <a:pPr marL="285750" indent="-285750">
              <a:buFont typeface="Arial"/>
              <a:buChar char="•"/>
            </a:pPr>
            <a:r>
              <a:rPr lang="en-US" dirty="0"/>
              <a:t>Walk through using the SITE ASSESSMENT CHECKLIST— The walk-through is typically conducted in a team fashion utilizing a checklist or a specific note-taker. This should be completed during normal operations and when students are present, after dark, and during off-peak hours.</a:t>
            </a:r>
            <a:endParaRPr lang="en-US" dirty="0">
              <a:cs typeface="Calibri"/>
            </a:endParaRPr>
          </a:p>
          <a:p>
            <a:pPr marL="285750" indent="-285750">
              <a:buFont typeface="Arial"/>
              <a:buChar char="•"/>
            </a:pPr>
            <a:r>
              <a:rPr lang="en-US" dirty="0"/>
              <a:t>Finalize the report. It should contain positive points of what the school does well and recommendations for improvement, listed by priority. A final report should be created. </a:t>
            </a:r>
          </a:p>
          <a:p>
            <a:pPr marL="285750" indent="-285750">
              <a:buFont typeface="Arial"/>
              <a:buChar char="•"/>
            </a:pPr>
            <a:r>
              <a:rPr lang="en-US" dirty="0"/>
              <a:t>Share data with leadership at the school and/or district level, the core planning team, and community partners. </a:t>
            </a:r>
          </a:p>
          <a:p>
            <a:pPr marL="285750" indent="-285750">
              <a:buFont typeface="Arial"/>
              <a:buChar char="•"/>
            </a:pPr>
            <a:r>
              <a:rPr lang="en-US" dirty="0"/>
              <a:t>Develop a facility improvement plan and execute this plan in the short term and long term. </a:t>
            </a:r>
          </a:p>
          <a:p>
            <a:pPr marL="285750" indent="-285750">
              <a:buFont typeface="Arial"/>
              <a:buChar char="•"/>
            </a:pPr>
            <a:endParaRPr lang="en-US" i="0" dirty="0">
              <a:cs typeface="Calibri"/>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i="1" dirty="0"/>
              <a:t>[Prompt for kickoff meetings: Develop a timeline for these activities as a group.]</a:t>
            </a:r>
          </a:p>
          <a:p>
            <a:pPr marL="0" lvl="0" indent="0" algn="l" rtl="0">
              <a:spcBef>
                <a:spcPts val="0"/>
              </a:spcBef>
              <a:spcAft>
                <a:spcPts val="0"/>
              </a:spcAft>
              <a:buNone/>
            </a:pPr>
            <a:endParaRPr dirty="0"/>
          </a:p>
        </p:txBody>
      </p:sp>
      <p:sp>
        <p:nvSpPr>
          <p:cNvPr id="580" name="Google Shape;58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0338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fontAlgn="base"/>
            <a:r>
              <a:rPr lang="en-US" sz="1200" b="0" i="0" u="none" strike="noStrike" dirty="0">
                <a:solidFill>
                  <a:srgbClr val="000000"/>
                </a:solidFill>
                <a:effectLst/>
                <a:latin typeface="+mj-lt"/>
                <a:cs typeface="Calibri"/>
              </a:rPr>
              <a:t>Crime Prevention Through Environmental Design — or CPTED — is a low-cost, effective mitigation approach to deter crime and prevent violence at school</a:t>
            </a:r>
            <a:r>
              <a:rPr lang="en-US" sz="1200" dirty="0">
                <a:solidFill>
                  <a:srgbClr val="000000"/>
                </a:solidFill>
                <a:latin typeface="+mj-lt"/>
                <a:cs typeface="Calibri"/>
              </a:rPr>
              <a:t>, and these concepts should be incorporated into a site assessment.</a:t>
            </a:r>
            <a:r>
              <a:rPr lang="en-US" sz="1200" b="0" i="0" u="none" strike="noStrike" dirty="0">
                <a:solidFill>
                  <a:srgbClr val="000000"/>
                </a:solidFill>
                <a:effectLst/>
                <a:latin typeface="+mj-lt"/>
                <a:cs typeface="Calibri"/>
              </a:rPr>
              <a:t> CPTED is applied to a built environment. In other words, if a site is laid out effectively, it can deter crime. CPTED focuses on the physical structure and design components of the school grounds and includes the principles of natural surveillance, territorial reinforcement, natural access control, management and maintenance, and target hardening. Information on how to make sure that the building is physically secure and how to implement CPTED may be found in a Security Annex in a school EOP.</a:t>
            </a:r>
            <a:r>
              <a:rPr lang="en-US" sz="1200" b="0" i="0" dirty="0">
                <a:solidFill>
                  <a:srgbClr val="000000"/>
                </a:solidFill>
                <a:effectLst/>
                <a:latin typeface="+mj-lt"/>
                <a:cs typeface="Calibri"/>
              </a:rPr>
              <a:t> </a:t>
            </a:r>
          </a:p>
          <a:p>
            <a:pPr algn="l" rtl="0" fontAlgn="base"/>
            <a:endParaRPr lang="en-US" sz="1200" b="0" i="0" dirty="0">
              <a:solidFill>
                <a:srgbClr val="000000"/>
              </a:solidFill>
              <a:effectLst/>
              <a:latin typeface="+mj-lt"/>
            </a:endParaRPr>
          </a:p>
          <a:p>
            <a:pPr algn="l" rtl="0" fontAlgn="base"/>
            <a:r>
              <a:rPr lang="en-US" sz="1200" b="0" i="0" u="none" strike="noStrike" dirty="0">
                <a:solidFill>
                  <a:srgbClr val="000000"/>
                </a:solidFill>
                <a:effectLst/>
                <a:latin typeface="+mj-lt"/>
              </a:rPr>
              <a:t>The five principles of CPTED include</a:t>
            </a:r>
            <a:r>
              <a:rPr lang="en-US" sz="1200" b="0" i="0" dirty="0">
                <a:solidFill>
                  <a:srgbClr val="000000"/>
                </a:solidFill>
                <a:effectLst/>
                <a:latin typeface="+mj-lt"/>
              </a:rPr>
              <a:t> </a:t>
            </a:r>
          </a:p>
          <a:p>
            <a:pPr marL="285750" indent="-285750" algn="l" rtl="0" fontAlgn="base">
              <a:buFont typeface="Arial"/>
              <a:buChar char="•"/>
            </a:pPr>
            <a:endParaRPr lang="en-US" sz="1200" b="0" i="0" dirty="0">
              <a:solidFill>
                <a:srgbClr val="000000"/>
              </a:solidFill>
              <a:effectLst/>
              <a:latin typeface="+mj-lt"/>
              <a:cs typeface="Segoe UI" panose="020B0502040204020203" pitchFamily="34" charset="0"/>
            </a:endParaRPr>
          </a:p>
          <a:p>
            <a:pPr marL="285750" indent="-285750" algn="l" rtl="0" fontAlgn="base">
              <a:buFont typeface="Arial"/>
              <a:buChar char="•"/>
            </a:pPr>
            <a:r>
              <a:rPr lang="en-US" sz="1200" b="1" i="0" u="none" strike="noStrike" dirty="0">
                <a:solidFill>
                  <a:srgbClr val="000000"/>
                </a:solidFill>
                <a:effectLst/>
                <a:latin typeface="+mj-lt"/>
              </a:rPr>
              <a:t>Natural Surveillance</a:t>
            </a:r>
            <a:r>
              <a:rPr lang="en-US" sz="1200" b="0" i="0" u="none" strike="noStrike" dirty="0">
                <a:solidFill>
                  <a:srgbClr val="000000"/>
                </a:solidFill>
                <a:effectLst/>
                <a:latin typeface="+mj-lt"/>
              </a:rPr>
              <a:t> — maximize visibility through design features to allow authorized adults to monitor and observe a particular setting, such as parking areas or building entrances. Keep areas well lit, increase presence in high-traffic areas, and eliminate hiding places.</a:t>
            </a:r>
            <a:r>
              <a:rPr lang="en-US" sz="1200" b="0" i="0" dirty="0">
                <a:solidFill>
                  <a:srgbClr val="000000"/>
                </a:solidFill>
                <a:effectLst/>
                <a:latin typeface="+mj-lt"/>
              </a:rPr>
              <a:t> </a:t>
            </a:r>
            <a:endParaRPr lang="en-US" sz="1200" b="0" i="0" dirty="0">
              <a:solidFill>
                <a:srgbClr val="000000"/>
              </a:solidFill>
              <a:effectLst/>
              <a:latin typeface="+mj-lt"/>
              <a:cs typeface="Calibri" panose="020F0502020204030204" pitchFamily="34" charset="0"/>
            </a:endParaRPr>
          </a:p>
          <a:p>
            <a:pPr marL="285750" indent="-285750" fontAlgn="base">
              <a:buFont typeface="Arial"/>
              <a:buChar char="•"/>
            </a:pPr>
            <a:r>
              <a:rPr lang="en-US" sz="1200" b="1" i="0" u="none" strike="noStrike" dirty="0">
                <a:solidFill>
                  <a:srgbClr val="000000"/>
                </a:solidFill>
                <a:effectLst/>
                <a:latin typeface="+mj-lt"/>
                <a:cs typeface="Calibri"/>
              </a:rPr>
              <a:t>Territorial Reinforcement </a:t>
            </a:r>
            <a:r>
              <a:rPr lang="en-US" sz="1200" b="0" i="0" u="none" strike="noStrike" dirty="0">
                <a:solidFill>
                  <a:srgbClr val="000000"/>
                </a:solidFill>
                <a:effectLst/>
                <a:latin typeface="+mj-lt"/>
                <a:cs typeface="Calibri"/>
              </a:rPr>
              <a:t>— Clearly define your school boundaries with fencing, landscaping, and signs; express pride and ownership; and create a welcoming environment through art, pavement designs</a:t>
            </a:r>
            <a:r>
              <a:rPr lang="en-US" sz="1200" dirty="0">
                <a:solidFill>
                  <a:srgbClr val="000000"/>
                </a:solidFill>
                <a:latin typeface="+mj-lt"/>
                <a:cs typeface="Calibri"/>
              </a:rPr>
              <a:t>,</a:t>
            </a:r>
            <a:r>
              <a:rPr lang="en-US" sz="1200" b="0" i="0" u="none" strike="noStrike" dirty="0">
                <a:solidFill>
                  <a:srgbClr val="000000"/>
                </a:solidFill>
                <a:effectLst/>
                <a:latin typeface="+mj-lt"/>
                <a:cs typeface="Calibri"/>
              </a:rPr>
              <a:t> and other amenities.</a:t>
            </a:r>
            <a:r>
              <a:rPr lang="en-US" sz="1200" dirty="0">
                <a:solidFill>
                  <a:srgbClr val="000000"/>
                </a:solidFill>
                <a:latin typeface="+mj-lt"/>
                <a:cs typeface="Calibri"/>
              </a:rPr>
              <a:t> The</a:t>
            </a:r>
            <a:r>
              <a:rPr lang="en-US" sz="1200" b="0" i="0" u="none" strike="noStrike" dirty="0">
                <a:solidFill>
                  <a:srgbClr val="000000"/>
                </a:solidFill>
                <a:effectLst/>
                <a:latin typeface="+mj-lt"/>
                <a:cs typeface="Calibri"/>
              </a:rPr>
              <a:t> objective is to communicate to others that an area is claimed and cared for, and, therefore, unacceptable behavior will not be tolerated.</a:t>
            </a:r>
            <a:r>
              <a:rPr lang="en-US" sz="1200" b="0" i="0" dirty="0">
                <a:solidFill>
                  <a:srgbClr val="000000"/>
                </a:solidFill>
                <a:effectLst/>
                <a:latin typeface="+mj-lt"/>
                <a:cs typeface="Calibri"/>
              </a:rPr>
              <a:t> </a:t>
            </a:r>
          </a:p>
          <a:p>
            <a:pPr marL="285750" indent="-285750" algn="l" rtl="0" fontAlgn="base">
              <a:buFont typeface="Arial"/>
              <a:buChar char="•"/>
            </a:pPr>
            <a:r>
              <a:rPr lang="en-US" sz="1200" b="1" i="0" u="none" strike="noStrike" dirty="0">
                <a:solidFill>
                  <a:srgbClr val="000000"/>
                </a:solidFill>
                <a:effectLst/>
                <a:latin typeface="+mj-lt"/>
              </a:rPr>
              <a:t>Natural Access Control </a:t>
            </a:r>
            <a:r>
              <a:rPr lang="en-US" sz="1200" b="0" i="0" u="none" strike="noStrike" dirty="0">
                <a:solidFill>
                  <a:srgbClr val="000000"/>
                </a:solidFill>
                <a:effectLst/>
                <a:latin typeface="+mj-lt"/>
              </a:rPr>
              <a:t>— Guide people with signage, well-marked entrances and exits, and landscaping while limiting access to certain areas by using real or symbolic barriers. Arrange streets, sidewalks, building entrances, and neighborhood gateways to clearly indicate public routes and help ensure that only authorized persons may be on the grounds and in school buildings.</a:t>
            </a:r>
            <a:endParaRPr lang="en-US" sz="1200" b="0" i="0" dirty="0">
              <a:solidFill>
                <a:srgbClr val="000000"/>
              </a:solidFill>
              <a:effectLst/>
              <a:latin typeface="+mj-lt"/>
              <a:cs typeface="Calibri" panose="020F0502020204030204" pitchFamily="34" charset="0"/>
            </a:endParaRPr>
          </a:p>
          <a:p>
            <a:pPr marL="285750" indent="-285750" fontAlgn="base">
              <a:buFont typeface="Arial"/>
              <a:buChar char="•"/>
            </a:pPr>
            <a:r>
              <a:rPr lang="en-US" sz="1200" b="1" i="0" u="none" strike="noStrike" dirty="0">
                <a:solidFill>
                  <a:srgbClr val="000000"/>
                </a:solidFill>
                <a:effectLst/>
                <a:latin typeface="+mj-lt"/>
                <a:cs typeface="Calibri"/>
              </a:rPr>
              <a:t>Maintenance and Management </a:t>
            </a:r>
            <a:r>
              <a:rPr lang="en-US" sz="1200" b="0" i="0" u="none" strike="noStrike" dirty="0">
                <a:solidFill>
                  <a:srgbClr val="000000"/>
                </a:solidFill>
                <a:effectLst/>
                <a:latin typeface="+mj-lt"/>
                <a:cs typeface="Calibri"/>
              </a:rPr>
              <a:t>— Ensure that building services function properly and that the exterior, landscaping, and plantings</a:t>
            </a:r>
            <a:r>
              <a:rPr lang="en-US" sz="1200" dirty="0">
                <a:solidFill>
                  <a:srgbClr val="000000"/>
                </a:solidFill>
                <a:latin typeface="+mj-lt"/>
                <a:cs typeface="Calibri"/>
              </a:rPr>
              <a:t> are</a:t>
            </a:r>
            <a:r>
              <a:rPr lang="en-US" sz="1200" b="0" i="0" u="none" strike="noStrike" dirty="0">
                <a:solidFill>
                  <a:srgbClr val="000000"/>
                </a:solidFill>
                <a:effectLst/>
                <a:latin typeface="+mj-lt"/>
                <a:cs typeface="Calibri"/>
              </a:rPr>
              <a:t> properly maintained. This strategy demonstrates ownership and respect for property through the timely repair, replacement, and general upkeep of spaces, so that grounds are clean and free of graffiti, litter, damage, and vandalism.</a:t>
            </a:r>
            <a:r>
              <a:rPr lang="en-US" sz="1200" b="0" i="0" dirty="0">
                <a:solidFill>
                  <a:srgbClr val="000000"/>
                </a:solidFill>
                <a:effectLst/>
                <a:latin typeface="+mj-lt"/>
                <a:cs typeface="Calibri"/>
              </a:rPr>
              <a:t> </a:t>
            </a:r>
          </a:p>
          <a:p>
            <a:pPr marL="285750" indent="-285750" algn="l" rtl="0" fontAlgn="base">
              <a:buFont typeface="Arial"/>
              <a:buChar char="•"/>
            </a:pPr>
            <a:r>
              <a:rPr lang="en-US" sz="1200" b="1" i="0" u="none" strike="noStrike" dirty="0">
                <a:solidFill>
                  <a:srgbClr val="000000"/>
                </a:solidFill>
                <a:effectLst/>
                <a:latin typeface="+mj-lt"/>
                <a:cs typeface="Calibri"/>
              </a:rPr>
              <a:t>Target Hardening </a:t>
            </a:r>
            <a:r>
              <a:rPr lang="en-US" sz="1200" b="0" i="0" u="none" strike="noStrike" dirty="0">
                <a:solidFill>
                  <a:srgbClr val="000000"/>
                </a:solidFill>
                <a:effectLst/>
                <a:latin typeface="+mj-lt"/>
                <a:cs typeface="Calibri"/>
              </a:rPr>
              <a:t>— </a:t>
            </a:r>
            <a:r>
              <a:rPr lang="en-US" sz="1200" dirty="0">
                <a:solidFill>
                  <a:srgbClr val="000000"/>
                </a:solidFill>
                <a:latin typeface="+mj-lt"/>
                <a:cs typeface="Calibri"/>
              </a:rPr>
              <a:t>Deny</a:t>
            </a:r>
            <a:r>
              <a:rPr lang="en-US" sz="1200" b="0" i="0" u="none" strike="noStrike" dirty="0">
                <a:solidFill>
                  <a:srgbClr val="000000"/>
                </a:solidFill>
                <a:effectLst/>
                <a:latin typeface="+mj-lt"/>
                <a:cs typeface="Calibri"/>
              </a:rPr>
              <a:t> entry or access to an area using deterrent devices (e.g., locks, deadbolts, bars, sensors, security systems, alarms, cameras, monitoring equipment) and methods (e.g., patrols, gates, partitions). This strategy may utilize School Resource Officers, law enforcement officers, and/or security officers for patrolling and monitoring.</a:t>
            </a:r>
            <a:r>
              <a:rPr lang="en-US" sz="1200" b="0" i="0" dirty="0">
                <a:solidFill>
                  <a:srgbClr val="000000"/>
                </a:solidFill>
                <a:effectLst/>
                <a:latin typeface="+mj-lt"/>
                <a:cs typeface="Calibri"/>
              </a:rPr>
              <a:t> </a:t>
            </a:r>
          </a:p>
          <a:p>
            <a:pPr marL="285750" indent="-285750">
              <a:buFont typeface="Arial"/>
              <a:buChar char="•"/>
            </a:pPr>
            <a:endParaRPr lang="en-US" sz="1200" dirty="0">
              <a:solidFill>
                <a:srgbClr val="000000"/>
              </a:solidFill>
              <a:latin typeface="Calibri"/>
              <a:cs typeface="Calibri"/>
            </a:endParaRP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t>[Prompt for kickoff meetings: Who is familiar with and/or has received training on CPTED?]</a:t>
            </a:r>
          </a:p>
          <a:p>
            <a:pPr marL="0" lvl="0" indent="0" algn="l" rtl="0">
              <a:spcBef>
                <a:spcPts val="0"/>
              </a:spcBef>
              <a:spcAft>
                <a:spcPts val="0"/>
              </a:spcAft>
              <a:buNone/>
            </a:pPr>
            <a:endParaRPr dirty="0"/>
          </a:p>
        </p:txBody>
      </p:sp>
      <p:sp>
        <p:nvSpPr>
          <p:cNvPr id="580" name="Google Shape;58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1335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l" rtl="0" fontAlgn="base"/>
            <a:r>
              <a:rPr lang="en-US" sz="1200" b="0" i="0" u="none" strike="noStrike" dirty="0">
                <a:solidFill>
                  <a:srgbClr val="000000"/>
                </a:solidFill>
                <a:effectLst/>
                <a:latin typeface="+mn-lt"/>
              </a:rPr>
              <a:t>It is important to provide for the access and functional needs of the whole school community, including those with disabilities; people with limited English proficiency; and those from religiously, racially, and ethnically diverse backgrounds. Universal Design is a strategy for making products, environments, operational systems, and services available, accessible, and identifiable to people of all ages, sizes, and abilities — without the need for special assistance or adaptation. Universal Design includes the following principles: equitable use, flexibility in use, simple and intuitive use, perceptible information, tolerance for error, low physical effort, and appropriate size and space for approach and use.</a:t>
            </a:r>
            <a:r>
              <a:rPr lang="en-US" sz="1200" b="0" i="0" dirty="0">
                <a:solidFill>
                  <a:srgbClr val="000000"/>
                </a:solidFill>
                <a:effectLst/>
                <a:latin typeface="+mn-lt"/>
              </a:rPr>
              <a:t> </a:t>
            </a:r>
          </a:p>
          <a:p>
            <a:pPr algn="l" rtl="0" fontAlgn="base"/>
            <a:endParaRPr lang="en-US" sz="1200" b="0" i="0" u="none" strike="noStrike" dirty="0">
              <a:solidFill>
                <a:srgbClr val="000000"/>
              </a:solidFill>
              <a:effectLst/>
              <a:latin typeface="+mn-lt"/>
            </a:endParaRPr>
          </a:p>
          <a:p>
            <a:pPr algn="l" rtl="0" fontAlgn="base"/>
            <a:r>
              <a:rPr lang="en-US" sz="1200" b="0" i="0" u="none" strike="noStrike" dirty="0">
                <a:solidFill>
                  <a:srgbClr val="000000"/>
                </a:solidFill>
                <a:effectLst/>
                <a:latin typeface="+mn-lt"/>
              </a:rPr>
              <a:t>More information about Universal Design is available in the app, and the concept is integrated throughout the app.</a:t>
            </a:r>
            <a:r>
              <a:rPr lang="en-US" sz="1200" b="0" i="0" dirty="0">
                <a:solidFill>
                  <a:srgbClr val="000000"/>
                </a:solidFill>
                <a:effectLst/>
                <a:latin typeface="+mn-lt"/>
              </a:rPr>
              <a:t>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t>[Prompt for kickoff meetings: Who is familiar with Universal Design? Who will represent those with access or functional needs?]</a:t>
            </a:r>
          </a:p>
          <a:p>
            <a:pPr marL="0" lvl="0" indent="0" algn="l" rtl="0">
              <a:spcBef>
                <a:spcPts val="0"/>
              </a:spcBef>
              <a:spcAft>
                <a:spcPts val="0"/>
              </a:spcAft>
              <a:buNone/>
            </a:pPr>
            <a:endParaRPr dirty="0"/>
          </a:p>
        </p:txBody>
      </p:sp>
      <p:sp>
        <p:nvSpPr>
          <p:cNvPr id="580" name="Google Shape;58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0578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Provide link for finalized Site Assessment checklist</a:t>
            </a:r>
            <a:endParaRPr dirty="0"/>
          </a:p>
        </p:txBody>
      </p:sp>
      <p:sp>
        <p:nvSpPr>
          <p:cNvPr id="580" name="Google Shape;58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5183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Provide link for finalized Site Assessment checklist</a:t>
            </a:r>
            <a:endParaRPr dirty="0"/>
          </a:p>
        </p:txBody>
      </p:sp>
      <p:sp>
        <p:nvSpPr>
          <p:cNvPr id="580" name="Google Shape;58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3226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91"/>
        <p:cNvGrpSpPr/>
        <p:nvPr/>
      </p:nvGrpSpPr>
      <p:grpSpPr>
        <a:xfrm>
          <a:off x="0" y="0"/>
          <a:ext cx="0" cy="0"/>
          <a:chOff x="0" y="0"/>
          <a:chExt cx="0" cy="0"/>
        </a:xfrm>
      </p:grpSpPr>
      <p:sp>
        <p:nvSpPr>
          <p:cNvPr id="492" name="Google Shape;492;p62"/>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93" name="Google Shape;493;p62"/>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94" name="Google Shape;494;p62"/>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495" name="Google Shape;495;p62"/>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496" name="Google Shape;496;p6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 name="Picture 1" descr="School Safety and Emergency Management logo. Shows an outline of the State of Oregon with an outline of a tree in the middle. ">
            <a:extLst>
              <a:ext uri="{FF2B5EF4-FFF2-40B4-BE49-F238E27FC236}">
                <a16:creationId xmlns:a16="http://schemas.microsoft.com/office/drawing/2014/main" id="{381792AC-2E0E-6610-2420-C52A6322D768}"/>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09848" y="353083"/>
            <a:ext cx="1588560" cy="158856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2/29/2024</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2/29/2024</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2/29/2024</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522581207"/>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2/29/2024</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1633861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2/29/2024</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2528539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2/29/2024</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431813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2/29/2024</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642731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2/29/2024</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2/29/2024</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9459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2/29/2024</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51034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1"/>
        </a:solidFill>
        <a:effectLst/>
      </p:bgPr>
    </p:bg>
    <p:spTree>
      <p:nvGrpSpPr>
        <p:cNvPr id="1" name="Shape 514"/>
        <p:cNvGrpSpPr/>
        <p:nvPr/>
      </p:nvGrpSpPr>
      <p:grpSpPr>
        <a:xfrm>
          <a:off x="0" y="0"/>
          <a:ext cx="0" cy="0"/>
          <a:chOff x="0" y="0"/>
          <a:chExt cx="0" cy="0"/>
        </a:xfrm>
      </p:grpSpPr>
      <p:sp>
        <p:nvSpPr>
          <p:cNvPr id="515" name="Google Shape;515;p6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6" name="Google Shape;516;p65"/>
          <p:cNvSpPr/>
          <p:nvPr/>
        </p:nvSpPr>
        <p:spPr>
          <a:xfrm>
            <a:off x="206188" y="5948082"/>
            <a:ext cx="11775000" cy="699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17" name="Google Shape;517;p65" descr="Decorative line break"/>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452870" y="3472133"/>
            <a:ext cx="1286259" cy="24384"/>
          </a:xfrm>
          <a:prstGeom prst="rect">
            <a:avLst/>
          </a:prstGeom>
          <a:noFill/>
          <a:ln>
            <a:noFill/>
          </a:ln>
        </p:spPr>
      </p:pic>
      <p:sp>
        <p:nvSpPr>
          <p:cNvPr id="518" name="Google Shape;518;p65"/>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accent1"/>
              </a:buClr>
              <a:buSzPts val="5400"/>
              <a:buFont typeface="Calibri"/>
              <a:buNone/>
              <a:defRPr sz="5400">
                <a:solidFill>
                  <a:schemeClr val="accen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19" name="Google Shape;519;p65"/>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1"/>
              </a:buClr>
              <a:buSzPts val="2400"/>
              <a:buNone/>
              <a:defRPr sz="2400">
                <a:solidFill>
                  <a:schemeClr val="accent1"/>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520" name="Google Shape;520;p65"/>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21" name="Google Shape;521;p65"/>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22" name="Google Shape;522;p6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523" name="Google Shape;523;p65" descr="Oregon Department of Education Logo"/>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033770" y="214049"/>
            <a:ext cx="2124459" cy="2167132"/>
          </a:xfrm>
          <a:prstGeom prst="rect">
            <a:avLst/>
          </a:prstGeom>
          <a:noFill/>
          <a:ln>
            <a:noFill/>
          </a:ln>
        </p:spPr>
      </p:pic>
      <p:pic>
        <p:nvPicPr>
          <p:cNvPr id="2" name="Picture 1" descr="School Safety and Emergency Management logo. Shows an outline of the State of Oregon with an outline of a tree in the middle. ">
            <a:extLst>
              <a:ext uri="{FF2B5EF4-FFF2-40B4-BE49-F238E27FC236}">
                <a16:creationId xmlns:a16="http://schemas.microsoft.com/office/drawing/2014/main" id="{DB2B67E9-8833-446E-93D8-4A538A098A73}"/>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17940" y="353083"/>
            <a:ext cx="1580468" cy="158046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2/29/2024</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accent1"/>
        </a:solidFill>
        <a:effectLst/>
      </p:bgPr>
    </p:bg>
    <p:spTree>
      <p:nvGrpSpPr>
        <p:cNvPr id="1" name="Shape 524"/>
        <p:cNvGrpSpPr/>
        <p:nvPr/>
      </p:nvGrpSpPr>
      <p:grpSpPr>
        <a:xfrm>
          <a:off x="0" y="0"/>
          <a:ext cx="0" cy="0"/>
          <a:chOff x="0" y="0"/>
          <a:chExt cx="0" cy="0"/>
        </a:xfrm>
      </p:grpSpPr>
      <p:sp>
        <p:nvSpPr>
          <p:cNvPr id="525" name="Google Shape;525;p66"/>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6" name="Google Shape;526;p66"/>
          <p:cNvSpPr/>
          <p:nvPr/>
        </p:nvSpPr>
        <p:spPr>
          <a:xfrm>
            <a:off x="206187" y="2488757"/>
            <a:ext cx="11775000" cy="19005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527" name="Google Shape;527;p66"/>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1"/>
              </a:buClr>
              <a:buSzPts val="6800"/>
              <a:buFont typeface="Calibri"/>
              <a:buNone/>
              <a:defRPr sz="6800">
                <a:solidFill>
                  <a:schemeClr val="accen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28" name="Google Shape;528;p66"/>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29" name="Google Shape;529;p66"/>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30" name="Google Shape;530;p6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531" name="Google Shape;531;p66" descr="Oregon Department of Education Logo"/>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033770" y="214049"/>
            <a:ext cx="2124459" cy="216713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Bar and Content">
  <p:cSld name="Title Bar and Content">
    <p:bg>
      <p:bgPr>
        <a:solidFill>
          <a:schemeClr val="accent1"/>
        </a:solidFill>
        <a:effectLst/>
      </p:bgPr>
    </p:bg>
    <p:spTree>
      <p:nvGrpSpPr>
        <p:cNvPr id="1" name="Shape 532"/>
        <p:cNvGrpSpPr/>
        <p:nvPr/>
      </p:nvGrpSpPr>
      <p:grpSpPr>
        <a:xfrm>
          <a:off x="0" y="0"/>
          <a:ext cx="0" cy="0"/>
          <a:chOff x="0" y="0"/>
          <a:chExt cx="0" cy="0"/>
        </a:xfrm>
      </p:grpSpPr>
      <p:sp>
        <p:nvSpPr>
          <p:cNvPr id="533" name="Google Shape;533;p67"/>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4" name="Google Shape;534;p67"/>
          <p:cNvSpPr/>
          <p:nvPr/>
        </p:nvSpPr>
        <p:spPr>
          <a:xfrm>
            <a:off x="206188" y="215153"/>
            <a:ext cx="11775000" cy="1397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5" name="Google Shape;535;p67"/>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36" name="Google Shape;536;p67"/>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37" name="Google Shape;537;p67"/>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38" name="Google Shape;538;p6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39" name="Google Shape;539;p67"/>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solidFill>
          <a:schemeClr val="accent1"/>
        </a:solidFill>
        <a:effectLst/>
      </p:bgPr>
    </p:bg>
    <p:spTree>
      <p:nvGrpSpPr>
        <p:cNvPr id="1" name="Shape 540"/>
        <p:cNvGrpSpPr/>
        <p:nvPr/>
      </p:nvGrpSpPr>
      <p:grpSpPr>
        <a:xfrm>
          <a:off x="0" y="0"/>
          <a:ext cx="0" cy="0"/>
          <a:chOff x="0" y="0"/>
          <a:chExt cx="0" cy="0"/>
        </a:xfrm>
      </p:grpSpPr>
      <p:sp>
        <p:nvSpPr>
          <p:cNvPr id="541" name="Google Shape;541;p68"/>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2" name="Google Shape;542;p68"/>
          <p:cNvSpPr/>
          <p:nvPr/>
        </p:nvSpPr>
        <p:spPr>
          <a:xfrm>
            <a:off x="206189" y="215153"/>
            <a:ext cx="4730400" cy="643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3" name="Google Shape;543;p68"/>
          <p:cNvSpPr txBox="1">
            <a:spLocks noGrp="1"/>
          </p:cNvSpPr>
          <p:nvPr>
            <p:ph type="title"/>
          </p:nvPr>
        </p:nvSpPr>
        <p:spPr>
          <a:xfrm>
            <a:off x="717177" y="779645"/>
            <a:ext cx="3931800" cy="25257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1"/>
              </a:buClr>
              <a:buSzPts val="4400"/>
              <a:buFont typeface="Calibri"/>
              <a:buNone/>
              <a:defRPr sz="4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44" name="Google Shape;544;p68"/>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545" name="Google Shape;545;p68"/>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46" name="Google Shape;546;p68"/>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47" name="Google Shape;547;p6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48" name="Google Shape;548;p68"/>
          <p:cNvSpPr>
            <a:spLocks noGrp="1"/>
          </p:cNvSpPr>
          <p:nvPr>
            <p:ph type="pic" idx="2"/>
          </p:nvPr>
        </p:nvSpPr>
        <p:spPr>
          <a:xfrm>
            <a:off x="717177" y="3540125"/>
            <a:ext cx="3931800" cy="232080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49"/>
        <p:cNvGrpSpPr/>
        <p:nvPr/>
      </p:nvGrpSpPr>
      <p:grpSpPr>
        <a:xfrm>
          <a:off x="0" y="0"/>
          <a:ext cx="0" cy="0"/>
          <a:chOff x="0" y="0"/>
          <a:chExt cx="0" cy="0"/>
        </a:xfrm>
      </p:grpSpPr>
      <p:sp>
        <p:nvSpPr>
          <p:cNvPr id="550" name="Google Shape;550;p69"/>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1"/>
              </a:buClr>
              <a:buSzPts val="3200"/>
              <a:buNone/>
              <a:defRPr sz="3200" b="0">
                <a:solidFill>
                  <a:schemeClr val="accent1"/>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551" name="Google Shape;551;p69"/>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52" name="Google Shape;552;p69"/>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1"/>
              </a:buClr>
              <a:buSzPts val="3200"/>
              <a:buNone/>
              <a:defRPr sz="3200" b="0">
                <a:solidFill>
                  <a:schemeClr val="accent1"/>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553" name="Google Shape;553;p69"/>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54" name="Google Shape;554;p69"/>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55" name="Google Shape;555;p69"/>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56" name="Google Shape;556;p6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57" name="Google Shape;557;p6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3200"/>
              <a:buFont typeface="Calibri"/>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Only">
  <p:cSld name="Title Only">
    <p:spTree>
      <p:nvGrpSpPr>
        <p:cNvPr id="1" name="Shape 558"/>
        <p:cNvGrpSpPr/>
        <p:nvPr/>
      </p:nvGrpSpPr>
      <p:grpSpPr>
        <a:xfrm>
          <a:off x="0" y="0"/>
          <a:ext cx="0" cy="0"/>
          <a:chOff x="0" y="0"/>
          <a:chExt cx="0" cy="0"/>
        </a:xfrm>
      </p:grpSpPr>
      <p:sp>
        <p:nvSpPr>
          <p:cNvPr id="559" name="Google Shape;559;p70"/>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0" name="Google Shape;560;p70"/>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61" name="Google Shape;561;p70"/>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62" name="Google Shape;562;p7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63" name="Google Shape;563;p70"/>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564"/>
        <p:cNvGrpSpPr/>
        <p:nvPr/>
      </p:nvGrpSpPr>
      <p:grpSpPr>
        <a:xfrm>
          <a:off x="0" y="0"/>
          <a:ext cx="0" cy="0"/>
          <a:chOff x="0" y="0"/>
          <a:chExt cx="0" cy="0"/>
        </a:xfrm>
      </p:grpSpPr>
      <p:sp>
        <p:nvSpPr>
          <p:cNvPr id="565" name="Google Shape;565;p71"/>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v</a:t>
            </a:r>
            <a:endParaRPr sz="1800" b="0" i="0" u="none" strike="noStrike" cap="none">
              <a:solidFill>
                <a:schemeClr val="lt1"/>
              </a:solidFill>
              <a:latin typeface="Calibri"/>
              <a:ea typeface="Calibri"/>
              <a:cs typeface="Calibri"/>
              <a:sym typeface="Calibri"/>
            </a:endParaRPr>
          </a:p>
        </p:txBody>
      </p:sp>
      <p:sp>
        <p:nvSpPr>
          <p:cNvPr id="566" name="Google Shape;566;p71"/>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67" name="Google Shape;567;p71"/>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68" name="Google Shape;568;p7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69" name="Google Shape;569;p71"/>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accent1"/>
        </a:solidFill>
        <a:effectLst/>
      </p:bgPr>
    </p:bg>
    <p:spTree>
      <p:nvGrpSpPr>
        <p:cNvPr id="1" name="Shape 570"/>
        <p:cNvGrpSpPr/>
        <p:nvPr/>
      </p:nvGrpSpPr>
      <p:grpSpPr>
        <a:xfrm>
          <a:off x="0" y="0"/>
          <a:ext cx="0" cy="0"/>
          <a:chOff x="0" y="0"/>
          <a:chExt cx="0" cy="0"/>
        </a:xfrm>
      </p:grpSpPr>
      <p:sp>
        <p:nvSpPr>
          <p:cNvPr id="571" name="Google Shape;571;p7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72" name="Google Shape;572;p72" descr="Decorative line break"/>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452870" y="3848895"/>
            <a:ext cx="1286259" cy="24384"/>
          </a:xfrm>
          <a:prstGeom prst="rect">
            <a:avLst/>
          </a:prstGeom>
          <a:noFill/>
          <a:ln>
            <a:noFill/>
          </a:ln>
        </p:spPr>
      </p:pic>
      <p:sp>
        <p:nvSpPr>
          <p:cNvPr id="573" name="Google Shape;573;p72"/>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1"/>
              </a:buClr>
              <a:buSzPts val="12000"/>
              <a:buFont typeface="Calibri"/>
              <a:buNone/>
              <a:defRPr sz="12000">
                <a:solidFill>
                  <a:schemeClr val="accen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74" name="Google Shape;574;p72"/>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75" name="Google Shape;575;p72"/>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76" name="Google Shape;576;p7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77" name="Google Shape;577;p72"/>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1"/>
              </a:buClr>
              <a:buSzPts val="2400"/>
              <a:buNone/>
              <a:defRPr sz="2400">
                <a:solidFill>
                  <a:schemeClr val="accent1"/>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83"/>
        <p:cNvGrpSpPr/>
        <p:nvPr/>
      </p:nvGrpSpPr>
      <p:grpSpPr>
        <a:xfrm>
          <a:off x="0" y="0"/>
          <a:ext cx="0" cy="0"/>
          <a:chOff x="0" y="0"/>
          <a:chExt cx="0" cy="0"/>
        </a:xfrm>
      </p:grpSpPr>
      <p:sp>
        <p:nvSpPr>
          <p:cNvPr id="484" name="Google Shape;484;p61"/>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rgbClr val="595959"/>
              </a:solidFill>
              <a:latin typeface="Calibri"/>
              <a:ea typeface="Calibri"/>
              <a:cs typeface="Calibri"/>
              <a:sym typeface="Calibri"/>
            </a:endParaRPr>
          </a:p>
        </p:txBody>
      </p:sp>
      <p:sp>
        <p:nvSpPr>
          <p:cNvPr id="485" name="Google Shape;485;p61"/>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86" name="Google Shape;486;p61"/>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7" name="Google Shape;487;p61"/>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595959"/>
              </a:buClr>
              <a:buSzPts val="1400"/>
              <a:buFont typeface="Calibri"/>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88" name="Google Shape;488;p61"/>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595959"/>
              </a:buClr>
              <a:buSzPts val="1400"/>
              <a:buFont typeface="Calibri"/>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89" name="Google Shape;489;p6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90" name="Google Shape;490;p61" descr="Decorative line break"/>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03" r:id="rId1"/>
    <p:sldLayoutId id="2147483706" r:id="rId2"/>
    <p:sldLayoutId id="2147483720" r:id="rId3"/>
    <p:sldLayoutId id="2147483721" r:id="rId4"/>
    <p:sldLayoutId id="2147483722" r:id="rId5"/>
    <p:sldLayoutId id="2147483723" r:id="rId6"/>
    <p:sldLayoutId id="2147483724" r:id="rId7"/>
    <p:sldLayoutId id="2147483725" r:id="rId8"/>
    <p:sldLayoutId id="214748372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2/29/2024</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04670" y="1558360"/>
            <a:ext cx="1286259" cy="24384"/>
          </a:xfrm>
          <a:prstGeom prst="rect">
            <a:avLst/>
          </a:prstGeom>
        </p:spPr>
      </p:pic>
      <p:pic>
        <p:nvPicPr>
          <p:cNvPr id="7" name="Picture 6" descr="School Safety and Emergency Management logo. Shows an outline of the State of Oregon with an outline of a tree in the middle. ">
            <a:extLst>
              <a:ext uri="{FF2B5EF4-FFF2-40B4-BE49-F238E27FC236}">
                <a16:creationId xmlns:a16="http://schemas.microsoft.com/office/drawing/2014/main" id="{B5BA125A-6E95-939D-8D8F-95880C1DA502}"/>
              </a:ext>
            </a:extLst>
          </p:cNvPr>
          <p:cNvPicPr>
            <a:picLocks noChangeAspect="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93217" y="353082"/>
            <a:ext cx="1605191" cy="1605191"/>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9.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7.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4.png"/><Relationship Id="rId4" Type="http://schemas.openxmlformats.org/officeDocument/2006/relationships/diagramLayout" Target="../diagrams/layout1.xml"/><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YgOLOhp7NAhVRySYKHSklCa4QjRwIBw&amp;url=http://www.tolearnenglish.com/exercises/exercise-english-2/exercise-english-96848.php&amp;psig=AFQjCNFDJjwDyrH-be1jcatMkq3H7ZePCw&amp;ust=1465668172201982"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3.xml"/><Relationship Id="rId11" Type="http://schemas.openxmlformats.org/officeDocument/2006/relationships/image" Target="../media/image21.svg"/><Relationship Id="rId5" Type="http://schemas.openxmlformats.org/officeDocument/2006/relationships/diagramQuickStyle" Target="../diagrams/quickStyle3.xml"/><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diagramLayout" Target="../diagrams/layout3.xml"/><Relationship Id="rId9" Type="http://schemas.openxmlformats.org/officeDocument/2006/relationships/image" Target="../media/image19.svg"/><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Site Assessments</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ea typeface="Calibri"/>
                <a:cs typeface="Calibri"/>
              </a:rPr>
              <a:t>Alex Haislip - Mitch Sechler </a:t>
            </a:r>
          </a:p>
          <a:p>
            <a:r>
              <a:rPr lang="en-US" dirty="0">
                <a:ea typeface="Calibri"/>
                <a:cs typeface="Calibri"/>
              </a:rPr>
              <a:t>School Safety and Emergency Management</a:t>
            </a:r>
            <a:endParaRPr lang="en-US" dirty="0"/>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t>1</a:t>
            </a:fld>
            <a:endParaRPr lang="en-US"/>
          </a:p>
        </p:txBody>
      </p:sp>
      <p:pic>
        <p:nvPicPr>
          <p:cNvPr id="6" name="Picture 5" descr="School Safety and Emergency Management logo. Shows an outline of the State of Oregon with an outline of a tree in the middle. ">
            <a:extLst>
              <a:ext uri="{FF2B5EF4-FFF2-40B4-BE49-F238E27FC236}">
                <a16:creationId xmlns:a16="http://schemas.microsoft.com/office/drawing/2014/main" id="{475DBD98-299C-2B70-FB4A-D8FB36E5B8D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86177" y="4103815"/>
            <a:ext cx="1892097" cy="1892097"/>
          </a:xfrm>
          <a:prstGeom prst="rect">
            <a:avLst/>
          </a:prstGeom>
        </p:spPr>
      </p:pic>
    </p:spTree>
    <p:extLst>
      <p:ext uri="{BB962C8B-B14F-4D97-AF65-F5344CB8AC3E}">
        <p14:creationId xmlns:p14="http://schemas.microsoft.com/office/powerpoint/2010/main" val="3503007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73"/>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dirty="0"/>
              <a:t>Site Assessment Checklist</a:t>
            </a:r>
            <a:endParaRPr dirty="0"/>
          </a:p>
        </p:txBody>
      </p:sp>
      <p:sp>
        <p:nvSpPr>
          <p:cNvPr id="584" name="Google Shape;584;p73"/>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585" name="Google Shape;585;p73"/>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2" name="Screen Recording Video of SA Tool (1)" descr="Screen Recording Video of using the site assessment tool and how to input fields of notes. ">
            <a:hlinkClick r:id="" action="ppaction://media"/>
            <a:extLst>
              <a:ext uri="{FF2B5EF4-FFF2-40B4-BE49-F238E27FC236}">
                <a16:creationId xmlns:a16="http://schemas.microsoft.com/office/drawing/2014/main" id="{C72012EF-F604-55E5-1EFF-00B7CF088C35}"/>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881393" y="1536976"/>
            <a:ext cx="5941244" cy="4300606"/>
          </a:xfrm>
          <a:prstGeom prst="rect">
            <a:avLst/>
          </a:prstGeom>
        </p:spPr>
      </p:pic>
    </p:spTree>
    <p:extLst>
      <p:ext uri="{BB962C8B-B14F-4D97-AF65-F5344CB8AC3E}">
        <p14:creationId xmlns:p14="http://schemas.microsoft.com/office/powerpoint/2010/main" val="75565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4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73"/>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dirty="0"/>
              <a:t>Data Results</a:t>
            </a:r>
            <a:endParaRPr dirty="0"/>
          </a:p>
        </p:txBody>
      </p:sp>
      <p:sp>
        <p:nvSpPr>
          <p:cNvPr id="584" name="Google Shape;584;p73"/>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585" name="Google Shape;585;p73"/>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dirty="0"/>
          </a:p>
        </p:txBody>
      </p:sp>
      <p:grpSp>
        <p:nvGrpSpPr>
          <p:cNvPr id="26" name="Group 25" descr="Flow Chart of what to do with data. &#10;&#10;First Line: Identify threats and hazards, evaluate risks and vulnerabilities, address in school EOP&#10;&#10;Second Line: Improve Facilities, Create a plan, Execute in short and long term.&#10;&#10;Third Line: collect important information, share with stake holders, serve as documentation. ">
            <a:extLst>
              <a:ext uri="{FF2B5EF4-FFF2-40B4-BE49-F238E27FC236}">
                <a16:creationId xmlns:a16="http://schemas.microsoft.com/office/drawing/2014/main" id="{E5F2547F-5E79-B843-12B3-D98181718EA5}"/>
              </a:ext>
            </a:extLst>
          </p:cNvPr>
          <p:cNvGrpSpPr/>
          <p:nvPr/>
        </p:nvGrpSpPr>
        <p:grpSpPr>
          <a:xfrm>
            <a:off x="823306" y="1765004"/>
            <a:ext cx="10545388" cy="4128991"/>
            <a:chOff x="610655" y="889576"/>
            <a:chExt cx="11245467" cy="5078848"/>
          </a:xfrm>
        </p:grpSpPr>
        <p:sp>
          <p:nvSpPr>
            <p:cNvPr id="14" name="Freeform: Shape 13">
              <a:extLst>
                <a:ext uri="{FF2B5EF4-FFF2-40B4-BE49-F238E27FC236}">
                  <a16:creationId xmlns:a16="http://schemas.microsoft.com/office/drawing/2014/main" id="{8E432F05-B3DA-4311-8505-18BEA71B717F}"/>
                </a:ext>
              </a:extLst>
            </p:cNvPr>
            <p:cNvSpPr/>
            <p:nvPr/>
          </p:nvSpPr>
          <p:spPr>
            <a:xfrm>
              <a:off x="2682623" y="1030046"/>
              <a:ext cx="3686603" cy="1474641"/>
            </a:xfrm>
            <a:custGeom>
              <a:avLst/>
              <a:gdLst>
                <a:gd name="connsiteX0" fmla="*/ 0 w 3686603"/>
                <a:gd name="connsiteY0" fmla="*/ 0 h 1474641"/>
                <a:gd name="connsiteX1" fmla="*/ 2949283 w 3686603"/>
                <a:gd name="connsiteY1" fmla="*/ 0 h 1474641"/>
                <a:gd name="connsiteX2" fmla="*/ 3686603 w 3686603"/>
                <a:gd name="connsiteY2" fmla="*/ 737321 h 1474641"/>
                <a:gd name="connsiteX3" fmla="*/ 2949283 w 3686603"/>
                <a:gd name="connsiteY3" fmla="*/ 1474641 h 1474641"/>
                <a:gd name="connsiteX4" fmla="*/ 0 w 3686603"/>
                <a:gd name="connsiteY4" fmla="*/ 1474641 h 1474641"/>
                <a:gd name="connsiteX5" fmla="*/ 737321 w 3686603"/>
                <a:gd name="connsiteY5" fmla="*/ 737321 h 1474641"/>
                <a:gd name="connsiteX6" fmla="*/ 0 w 3686603"/>
                <a:gd name="connsiteY6" fmla="*/ 0 h 147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6603" h="1474641">
                  <a:moveTo>
                    <a:pt x="0" y="0"/>
                  </a:moveTo>
                  <a:lnTo>
                    <a:pt x="2949283" y="0"/>
                  </a:lnTo>
                  <a:lnTo>
                    <a:pt x="3686603" y="737321"/>
                  </a:lnTo>
                  <a:lnTo>
                    <a:pt x="2949283" y="1474641"/>
                  </a:lnTo>
                  <a:lnTo>
                    <a:pt x="0" y="1474641"/>
                  </a:lnTo>
                  <a:lnTo>
                    <a:pt x="737321" y="737321"/>
                  </a:lnTo>
                  <a:lnTo>
                    <a:pt x="0" y="0"/>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80501" tIns="21590" rIns="737320" bIns="21590"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lvl="0" indent="0" algn="ctr" defTabSz="1511300">
                <a:lnSpc>
                  <a:spcPct val="90000"/>
                </a:lnSpc>
                <a:spcBef>
                  <a:spcPct val="0"/>
                </a:spcBef>
                <a:spcAft>
                  <a:spcPct val="35000"/>
                </a:spcAft>
                <a:buFont typeface="Arial" panose="020B0604020202020204" pitchFamily="34" charset="0"/>
                <a:buNone/>
              </a:pPr>
              <a:r>
                <a:rPr lang="en-US" sz="2000" b="0" i="0" kern="1200" dirty="0"/>
                <a:t>Identify threats and hazards​</a:t>
              </a:r>
            </a:p>
          </p:txBody>
        </p:sp>
        <p:sp>
          <p:nvSpPr>
            <p:cNvPr id="15" name="Freeform: Shape 14">
              <a:extLst>
                <a:ext uri="{FF2B5EF4-FFF2-40B4-BE49-F238E27FC236}">
                  <a16:creationId xmlns:a16="http://schemas.microsoft.com/office/drawing/2014/main" id="{98D10F5B-A59E-4044-9EAD-E9B589768065}"/>
                </a:ext>
              </a:extLst>
            </p:cNvPr>
            <p:cNvSpPr/>
            <p:nvPr/>
          </p:nvSpPr>
          <p:spPr>
            <a:xfrm>
              <a:off x="5889968" y="1155391"/>
              <a:ext cx="3059880" cy="1223952"/>
            </a:xfrm>
            <a:custGeom>
              <a:avLst/>
              <a:gdLst>
                <a:gd name="connsiteX0" fmla="*/ 0 w 3059880"/>
                <a:gd name="connsiteY0" fmla="*/ 0 h 1223952"/>
                <a:gd name="connsiteX1" fmla="*/ 2447904 w 3059880"/>
                <a:gd name="connsiteY1" fmla="*/ 0 h 1223952"/>
                <a:gd name="connsiteX2" fmla="*/ 3059880 w 3059880"/>
                <a:gd name="connsiteY2" fmla="*/ 611976 h 1223952"/>
                <a:gd name="connsiteX3" fmla="*/ 2447904 w 3059880"/>
                <a:gd name="connsiteY3" fmla="*/ 1223952 h 1223952"/>
                <a:gd name="connsiteX4" fmla="*/ 0 w 3059880"/>
                <a:gd name="connsiteY4" fmla="*/ 1223952 h 1223952"/>
                <a:gd name="connsiteX5" fmla="*/ 611976 w 3059880"/>
                <a:gd name="connsiteY5" fmla="*/ 611976 h 1223952"/>
                <a:gd name="connsiteX6" fmla="*/ 0 w 3059880"/>
                <a:gd name="connsiteY6" fmla="*/ 0 h 122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9880" h="1223952">
                  <a:moveTo>
                    <a:pt x="0" y="0"/>
                  </a:moveTo>
                  <a:lnTo>
                    <a:pt x="2447904" y="0"/>
                  </a:lnTo>
                  <a:lnTo>
                    <a:pt x="3059880" y="611976"/>
                  </a:lnTo>
                  <a:lnTo>
                    <a:pt x="2447904" y="1223952"/>
                  </a:lnTo>
                  <a:lnTo>
                    <a:pt x="0" y="1223952"/>
                  </a:lnTo>
                  <a:lnTo>
                    <a:pt x="611976" y="611976"/>
                  </a:lnTo>
                  <a:lnTo>
                    <a:pt x="0" y="0"/>
                  </a:lnTo>
                  <a:close/>
                </a:path>
              </a:pathLst>
            </a:custGeom>
            <a:solidFill>
              <a:schemeClr val="accent1">
                <a:lumMod val="40000"/>
                <a:lumOff val="60000"/>
                <a:alpha val="9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39916" tIns="13970" rIns="611976" bIns="13970" numCol="1" spcCol="1270" anchor="ctr" anchorCtr="0">
              <a:noAutofit/>
            </a:bodyPr>
            <a:lstStyle>
              <a:defPPr>
                <a:defRPr lang="en-US"/>
              </a:defPPr>
              <a:lvl1pPr marL="0" algn="l" defTabSz="457200" rtl="0" eaLnBrk="1" latinLnBrk="0" hangingPunct="1">
                <a:defRPr sz="1800" kern="1200">
                  <a:solidFill>
                    <a:schemeClr val="dk1">
                      <a:hueOff val="0"/>
                      <a:satOff val="0"/>
                      <a:lumOff val="0"/>
                      <a:alphaOff val="0"/>
                    </a:schemeClr>
                  </a:solidFill>
                  <a:latin typeface="+mn-lt"/>
                  <a:ea typeface="+mn-ea"/>
                  <a:cs typeface="+mn-cs"/>
                </a:defRPr>
              </a:lvl1pPr>
              <a:lvl2pPr marL="457200" algn="l" defTabSz="457200" rtl="0" eaLnBrk="1" latinLnBrk="0" hangingPunct="1">
                <a:defRPr sz="1800" kern="1200">
                  <a:solidFill>
                    <a:schemeClr val="dk1">
                      <a:hueOff val="0"/>
                      <a:satOff val="0"/>
                      <a:lumOff val="0"/>
                      <a:alphaOff val="0"/>
                    </a:schemeClr>
                  </a:solidFill>
                  <a:latin typeface="+mn-lt"/>
                  <a:ea typeface="+mn-ea"/>
                  <a:cs typeface="+mn-cs"/>
                </a:defRPr>
              </a:lvl2pPr>
              <a:lvl3pPr marL="914400" algn="l" defTabSz="457200" rtl="0" eaLnBrk="1" latinLnBrk="0" hangingPunct="1">
                <a:defRPr sz="1800" kern="1200">
                  <a:solidFill>
                    <a:schemeClr val="dk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dk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dk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dk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dk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dk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dk1">
                      <a:hueOff val="0"/>
                      <a:satOff val="0"/>
                      <a:lumOff val="0"/>
                      <a:alphaOff val="0"/>
                    </a:schemeClr>
                  </a:solidFill>
                  <a:latin typeface="+mn-lt"/>
                  <a:ea typeface="+mn-ea"/>
                  <a:cs typeface="+mn-cs"/>
                </a:defRPr>
              </a:lvl9pPr>
            </a:lstStyle>
            <a:p>
              <a:pPr marL="0" lvl="0" indent="0" algn="ctr" defTabSz="977900">
                <a:lnSpc>
                  <a:spcPct val="90000"/>
                </a:lnSpc>
                <a:spcBef>
                  <a:spcPct val="0"/>
                </a:spcBef>
                <a:spcAft>
                  <a:spcPct val="35000"/>
                </a:spcAft>
                <a:buFont typeface="Arial" panose="020B0604020202020204" pitchFamily="34" charset="0"/>
                <a:buNone/>
              </a:pPr>
              <a:r>
                <a:rPr lang="en-US" sz="2000" b="0" i="0" kern="1200" dirty="0"/>
                <a:t>Evaluate risks and vulnerabilities​</a:t>
              </a:r>
            </a:p>
          </p:txBody>
        </p:sp>
        <p:sp>
          <p:nvSpPr>
            <p:cNvPr id="16" name="Freeform: Shape 15">
              <a:extLst>
                <a:ext uri="{FF2B5EF4-FFF2-40B4-BE49-F238E27FC236}">
                  <a16:creationId xmlns:a16="http://schemas.microsoft.com/office/drawing/2014/main" id="{F3C0DC58-48BD-4247-A270-BE58BD9F7145}"/>
                </a:ext>
              </a:extLst>
            </p:cNvPr>
            <p:cNvSpPr/>
            <p:nvPr/>
          </p:nvSpPr>
          <p:spPr>
            <a:xfrm>
              <a:off x="8521465" y="1155391"/>
              <a:ext cx="3059880" cy="1223952"/>
            </a:xfrm>
            <a:custGeom>
              <a:avLst/>
              <a:gdLst>
                <a:gd name="connsiteX0" fmla="*/ 0 w 3059880"/>
                <a:gd name="connsiteY0" fmla="*/ 0 h 1223952"/>
                <a:gd name="connsiteX1" fmla="*/ 2447904 w 3059880"/>
                <a:gd name="connsiteY1" fmla="*/ 0 h 1223952"/>
                <a:gd name="connsiteX2" fmla="*/ 3059880 w 3059880"/>
                <a:gd name="connsiteY2" fmla="*/ 611976 h 1223952"/>
                <a:gd name="connsiteX3" fmla="*/ 2447904 w 3059880"/>
                <a:gd name="connsiteY3" fmla="*/ 1223952 h 1223952"/>
                <a:gd name="connsiteX4" fmla="*/ 0 w 3059880"/>
                <a:gd name="connsiteY4" fmla="*/ 1223952 h 1223952"/>
                <a:gd name="connsiteX5" fmla="*/ 611976 w 3059880"/>
                <a:gd name="connsiteY5" fmla="*/ 611976 h 1223952"/>
                <a:gd name="connsiteX6" fmla="*/ 0 w 3059880"/>
                <a:gd name="connsiteY6" fmla="*/ 0 h 122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9880" h="1223952">
                  <a:moveTo>
                    <a:pt x="0" y="0"/>
                  </a:moveTo>
                  <a:lnTo>
                    <a:pt x="2447904" y="0"/>
                  </a:lnTo>
                  <a:lnTo>
                    <a:pt x="3059880" y="611976"/>
                  </a:lnTo>
                  <a:lnTo>
                    <a:pt x="2447904" y="1223952"/>
                  </a:lnTo>
                  <a:lnTo>
                    <a:pt x="0" y="1223952"/>
                  </a:lnTo>
                  <a:lnTo>
                    <a:pt x="611976" y="611976"/>
                  </a:lnTo>
                  <a:lnTo>
                    <a:pt x="0" y="0"/>
                  </a:lnTo>
                  <a:close/>
                </a:path>
              </a:pathLst>
            </a:custGeom>
            <a:solidFill>
              <a:schemeClr val="accent1">
                <a:lumMod val="20000"/>
                <a:lumOff val="80000"/>
                <a:alpha val="9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39916" tIns="13970" rIns="611976" bIns="13970" numCol="1" spcCol="1270" anchor="ctr" anchorCtr="0">
              <a:noAutofit/>
            </a:bodyPr>
            <a:lstStyle>
              <a:defPPr>
                <a:defRPr lang="en-US"/>
              </a:defPPr>
              <a:lvl1pPr marL="0" algn="l" defTabSz="457200" rtl="0" eaLnBrk="1" latinLnBrk="0" hangingPunct="1">
                <a:defRPr sz="1800" kern="1200">
                  <a:solidFill>
                    <a:schemeClr val="dk1">
                      <a:hueOff val="0"/>
                      <a:satOff val="0"/>
                      <a:lumOff val="0"/>
                      <a:alphaOff val="0"/>
                    </a:schemeClr>
                  </a:solidFill>
                  <a:latin typeface="+mn-lt"/>
                  <a:ea typeface="+mn-ea"/>
                  <a:cs typeface="+mn-cs"/>
                </a:defRPr>
              </a:lvl1pPr>
              <a:lvl2pPr marL="457200" algn="l" defTabSz="457200" rtl="0" eaLnBrk="1" latinLnBrk="0" hangingPunct="1">
                <a:defRPr sz="1800" kern="1200">
                  <a:solidFill>
                    <a:schemeClr val="dk1">
                      <a:hueOff val="0"/>
                      <a:satOff val="0"/>
                      <a:lumOff val="0"/>
                      <a:alphaOff val="0"/>
                    </a:schemeClr>
                  </a:solidFill>
                  <a:latin typeface="+mn-lt"/>
                  <a:ea typeface="+mn-ea"/>
                  <a:cs typeface="+mn-cs"/>
                </a:defRPr>
              </a:lvl2pPr>
              <a:lvl3pPr marL="914400" algn="l" defTabSz="457200" rtl="0" eaLnBrk="1" latinLnBrk="0" hangingPunct="1">
                <a:defRPr sz="1800" kern="1200">
                  <a:solidFill>
                    <a:schemeClr val="dk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dk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dk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dk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dk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dk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dk1">
                      <a:hueOff val="0"/>
                      <a:satOff val="0"/>
                      <a:lumOff val="0"/>
                      <a:alphaOff val="0"/>
                    </a:schemeClr>
                  </a:solidFill>
                  <a:latin typeface="+mn-lt"/>
                  <a:ea typeface="+mn-ea"/>
                  <a:cs typeface="+mn-cs"/>
                </a:defRPr>
              </a:lvl9pPr>
            </a:lstStyle>
            <a:p>
              <a:pPr marL="0" lvl="0" indent="0" algn="ctr" defTabSz="977900">
                <a:lnSpc>
                  <a:spcPct val="90000"/>
                </a:lnSpc>
                <a:spcBef>
                  <a:spcPct val="0"/>
                </a:spcBef>
                <a:spcAft>
                  <a:spcPct val="35000"/>
                </a:spcAft>
                <a:buFont typeface="Arial" panose="020B0604020202020204" pitchFamily="34" charset="0"/>
                <a:buNone/>
              </a:pPr>
              <a:r>
                <a:rPr lang="en-US" sz="2200" b="0" i="0" kern="1200" dirty="0"/>
                <a:t>Address in school EOP​</a:t>
              </a:r>
            </a:p>
          </p:txBody>
        </p:sp>
        <p:sp>
          <p:nvSpPr>
            <p:cNvPr id="17" name="Freeform: Shape 16">
              <a:extLst>
                <a:ext uri="{FF2B5EF4-FFF2-40B4-BE49-F238E27FC236}">
                  <a16:creationId xmlns:a16="http://schemas.microsoft.com/office/drawing/2014/main" id="{DCE1BAE0-FBCC-4773-A9E0-A8DC21DC62C3}"/>
                </a:ext>
              </a:extLst>
            </p:cNvPr>
            <p:cNvSpPr/>
            <p:nvPr/>
          </p:nvSpPr>
          <p:spPr>
            <a:xfrm>
              <a:off x="2682623" y="2711137"/>
              <a:ext cx="3686603" cy="1474641"/>
            </a:xfrm>
            <a:custGeom>
              <a:avLst/>
              <a:gdLst>
                <a:gd name="connsiteX0" fmla="*/ 0 w 3686603"/>
                <a:gd name="connsiteY0" fmla="*/ 0 h 1474641"/>
                <a:gd name="connsiteX1" fmla="*/ 2949283 w 3686603"/>
                <a:gd name="connsiteY1" fmla="*/ 0 h 1474641"/>
                <a:gd name="connsiteX2" fmla="*/ 3686603 w 3686603"/>
                <a:gd name="connsiteY2" fmla="*/ 737321 h 1474641"/>
                <a:gd name="connsiteX3" fmla="*/ 2949283 w 3686603"/>
                <a:gd name="connsiteY3" fmla="*/ 1474641 h 1474641"/>
                <a:gd name="connsiteX4" fmla="*/ 0 w 3686603"/>
                <a:gd name="connsiteY4" fmla="*/ 1474641 h 1474641"/>
                <a:gd name="connsiteX5" fmla="*/ 737321 w 3686603"/>
                <a:gd name="connsiteY5" fmla="*/ 737321 h 1474641"/>
                <a:gd name="connsiteX6" fmla="*/ 0 w 3686603"/>
                <a:gd name="connsiteY6" fmla="*/ 0 h 147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6603" h="1474641">
                  <a:moveTo>
                    <a:pt x="0" y="0"/>
                  </a:moveTo>
                  <a:lnTo>
                    <a:pt x="2949283" y="0"/>
                  </a:lnTo>
                  <a:lnTo>
                    <a:pt x="3686603" y="737321"/>
                  </a:lnTo>
                  <a:lnTo>
                    <a:pt x="2949283" y="1474641"/>
                  </a:lnTo>
                  <a:lnTo>
                    <a:pt x="0" y="1474641"/>
                  </a:lnTo>
                  <a:lnTo>
                    <a:pt x="737321" y="737321"/>
                  </a:lnTo>
                  <a:lnTo>
                    <a:pt x="0" y="0"/>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80501" tIns="21590" rIns="737320" bIns="21590"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lvl="0" indent="0" algn="ctr" defTabSz="1511300">
                <a:lnSpc>
                  <a:spcPct val="90000"/>
                </a:lnSpc>
                <a:spcBef>
                  <a:spcPct val="0"/>
                </a:spcBef>
                <a:spcAft>
                  <a:spcPct val="35000"/>
                </a:spcAft>
                <a:buFont typeface="Arial" panose="020B0604020202020204" pitchFamily="34" charset="0"/>
                <a:buNone/>
              </a:pPr>
              <a:r>
                <a:rPr lang="en-US" sz="2000" b="0" i="0" kern="1200" dirty="0"/>
                <a:t>Improve facilities​</a:t>
              </a:r>
            </a:p>
          </p:txBody>
        </p:sp>
        <p:sp>
          <p:nvSpPr>
            <p:cNvPr id="18" name="Freeform: Shape 17">
              <a:extLst>
                <a:ext uri="{FF2B5EF4-FFF2-40B4-BE49-F238E27FC236}">
                  <a16:creationId xmlns:a16="http://schemas.microsoft.com/office/drawing/2014/main" id="{F77BACE3-F6B7-4646-A7CE-A2F25F122547}"/>
                </a:ext>
              </a:extLst>
            </p:cNvPr>
            <p:cNvSpPr/>
            <p:nvPr/>
          </p:nvSpPr>
          <p:spPr>
            <a:xfrm>
              <a:off x="5889968" y="2836482"/>
              <a:ext cx="3059880" cy="1223952"/>
            </a:xfrm>
            <a:custGeom>
              <a:avLst/>
              <a:gdLst>
                <a:gd name="connsiteX0" fmla="*/ 0 w 3059880"/>
                <a:gd name="connsiteY0" fmla="*/ 0 h 1223952"/>
                <a:gd name="connsiteX1" fmla="*/ 2447904 w 3059880"/>
                <a:gd name="connsiteY1" fmla="*/ 0 h 1223952"/>
                <a:gd name="connsiteX2" fmla="*/ 3059880 w 3059880"/>
                <a:gd name="connsiteY2" fmla="*/ 611976 h 1223952"/>
                <a:gd name="connsiteX3" fmla="*/ 2447904 w 3059880"/>
                <a:gd name="connsiteY3" fmla="*/ 1223952 h 1223952"/>
                <a:gd name="connsiteX4" fmla="*/ 0 w 3059880"/>
                <a:gd name="connsiteY4" fmla="*/ 1223952 h 1223952"/>
                <a:gd name="connsiteX5" fmla="*/ 611976 w 3059880"/>
                <a:gd name="connsiteY5" fmla="*/ 611976 h 1223952"/>
                <a:gd name="connsiteX6" fmla="*/ 0 w 3059880"/>
                <a:gd name="connsiteY6" fmla="*/ 0 h 122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9880" h="1223952">
                  <a:moveTo>
                    <a:pt x="0" y="0"/>
                  </a:moveTo>
                  <a:lnTo>
                    <a:pt x="2447904" y="0"/>
                  </a:lnTo>
                  <a:lnTo>
                    <a:pt x="3059880" y="611976"/>
                  </a:lnTo>
                  <a:lnTo>
                    <a:pt x="2447904" y="1223952"/>
                  </a:lnTo>
                  <a:lnTo>
                    <a:pt x="0" y="1223952"/>
                  </a:lnTo>
                  <a:lnTo>
                    <a:pt x="611976" y="611976"/>
                  </a:lnTo>
                  <a:lnTo>
                    <a:pt x="0" y="0"/>
                  </a:lnTo>
                  <a:close/>
                </a:path>
              </a:pathLst>
            </a:custGeom>
            <a:solidFill>
              <a:schemeClr val="accent1">
                <a:lumMod val="40000"/>
                <a:lumOff val="60000"/>
                <a:alpha val="9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39916" tIns="13970" rIns="611976" bIns="13970" numCol="1" spcCol="1270" anchor="ctr" anchorCtr="0">
              <a:noAutofit/>
            </a:bodyPr>
            <a:lstStyle>
              <a:defPPr>
                <a:defRPr lang="en-US"/>
              </a:defPPr>
              <a:lvl1pPr marL="0" algn="l" defTabSz="457200" rtl="0" eaLnBrk="1" latinLnBrk="0" hangingPunct="1">
                <a:defRPr sz="1800" kern="1200">
                  <a:solidFill>
                    <a:schemeClr val="dk1">
                      <a:hueOff val="0"/>
                      <a:satOff val="0"/>
                      <a:lumOff val="0"/>
                      <a:alphaOff val="0"/>
                    </a:schemeClr>
                  </a:solidFill>
                  <a:latin typeface="+mn-lt"/>
                  <a:ea typeface="+mn-ea"/>
                  <a:cs typeface="+mn-cs"/>
                </a:defRPr>
              </a:lvl1pPr>
              <a:lvl2pPr marL="457200" algn="l" defTabSz="457200" rtl="0" eaLnBrk="1" latinLnBrk="0" hangingPunct="1">
                <a:defRPr sz="1800" kern="1200">
                  <a:solidFill>
                    <a:schemeClr val="dk1">
                      <a:hueOff val="0"/>
                      <a:satOff val="0"/>
                      <a:lumOff val="0"/>
                      <a:alphaOff val="0"/>
                    </a:schemeClr>
                  </a:solidFill>
                  <a:latin typeface="+mn-lt"/>
                  <a:ea typeface="+mn-ea"/>
                  <a:cs typeface="+mn-cs"/>
                </a:defRPr>
              </a:lvl2pPr>
              <a:lvl3pPr marL="914400" algn="l" defTabSz="457200" rtl="0" eaLnBrk="1" latinLnBrk="0" hangingPunct="1">
                <a:defRPr sz="1800" kern="1200">
                  <a:solidFill>
                    <a:schemeClr val="dk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dk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dk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dk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dk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dk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dk1">
                      <a:hueOff val="0"/>
                      <a:satOff val="0"/>
                      <a:lumOff val="0"/>
                      <a:alphaOff val="0"/>
                    </a:schemeClr>
                  </a:solidFill>
                  <a:latin typeface="+mn-lt"/>
                  <a:ea typeface="+mn-ea"/>
                  <a:cs typeface="+mn-cs"/>
                </a:defRPr>
              </a:lvl9pPr>
            </a:lstStyle>
            <a:p>
              <a:pPr marL="0" lvl="0" indent="0" algn="ctr" defTabSz="977900">
                <a:lnSpc>
                  <a:spcPct val="90000"/>
                </a:lnSpc>
                <a:spcBef>
                  <a:spcPct val="0"/>
                </a:spcBef>
                <a:spcAft>
                  <a:spcPct val="35000"/>
                </a:spcAft>
                <a:buFont typeface="Arial" panose="020B0604020202020204" pitchFamily="34" charset="0"/>
                <a:buNone/>
              </a:pPr>
              <a:r>
                <a:rPr lang="en-US" sz="2200" b="0" i="0" kern="1200" dirty="0"/>
                <a:t>Create a plan​</a:t>
              </a:r>
            </a:p>
          </p:txBody>
        </p:sp>
        <p:sp>
          <p:nvSpPr>
            <p:cNvPr id="19" name="Freeform: Shape 18">
              <a:extLst>
                <a:ext uri="{FF2B5EF4-FFF2-40B4-BE49-F238E27FC236}">
                  <a16:creationId xmlns:a16="http://schemas.microsoft.com/office/drawing/2014/main" id="{32B8F73E-3F06-446D-AB33-32946E411995}"/>
                </a:ext>
              </a:extLst>
            </p:cNvPr>
            <p:cNvSpPr/>
            <p:nvPr/>
          </p:nvSpPr>
          <p:spPr>
            <a:xfrm>
              <a:off x="8521465" y="2836482"/>
              <a:ext cx="3059880" cy="1223952"/>
            </a:xfrm>
            <a:custGeom>
              <a:avLst/>
              <a:gdLst>
                <a:gd name="connsiteX0" fmla="*/ 0 w 3059880"/>
                <a:gd name="connsiteY0" fmla="*/ 0 h 1223952"/>
                <a:gd name="connsiteX1" fmla="*/ 2447904 w 3059880"/>
                <a:gd name="connsiteY1" fmla="*/ 0 h 1223952"/>
                <a:gd name="connsiteX2" fmla="*/ 3059880 w 3059880"/>
                <a:gd name="connsiteY2" fmla="*/ 611976 h 1223952"/>
                <a:gd name="connsiteX3" fmla="*/ 2447904 w 3059880"/>
                <a:gd name="connsiteY3" fmla="*/ 1223952 h 1223952"/>
                <a:gd name="connsiteX4" fmla="*/ 0 w 3059880"/>
                <a:gd name="connsiteY4" fmla="*/ 1223952 h 1223952"/>
                <a:gd name="connsiteX5" fmla="*/ 611976 w 3059880"/>
                <a:gd name="connsiteY5" fmla="*/ 611976 h 1223952"/>
                <a:gd name="connsiteX6" fmla="*/ 0 w 3059880"/>
                <a:gd name="connsiteY6" fmla="*/ 0 h 122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9880" h="1223952">
                  <a:moveTo>
                    <a:pt x="0" y="0"/>
                  </a:moveTo>
                  <a:lnTo>
                    <a:pt x="2447904" y="0"/>
                  </a:lnTo>
                  <a:lnTo>
                    <a:pt x="3059880" y="611976"/>
                  </a:lnTo>
                  <a:lnTo>
                    <a:pt x="2447904" y="1223952"/>
                  </a:lnTo>
                  <a:lnTo>
                    <a:pt x="0" y="1223952"/>
                  </a:lnTo>
                  <a:lnTo>
                    <a:pt x="611976" y="611976"/>
                  </a:lnTo>
                  <a:lnTo>
                    <a:pt x="0" y="0"/>
                  </a:lnTo>
                  <a:close/>
                </a:path>
              </a:pathLst>
            </a:custGeom>
            <a:solidFill>
              <a:schemeClr val="accent1">
                <a:lumMod val="20000"/>
                <a:lumOff val="80000"/>
                <a:alpha val="9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39916" tIns="13970" rIns="611976" bIns="13970" numCol="1" spcCol="1270" anchor="ctr" anchorCtr="0">
              <a:noAutofit/>
            </a:bodyPr>
            <a:lstStyle>
              <a:defPPr>
                <a:defRPr lang="en-US"/>
              </a:defPPr>
              <a:lvl1pPr marL="0" algn="l" defTabSz="457200" rtl="0" eaLnBrk="1" latinLnBrk="0" hangingPunct="1">
                <a:defRPr sz="1800" kern="1200">
                  <a:solidFill>
                    <a:schemeClr val="dk1">
                      <a:hueOff val="0"/>
                      <a:satOff val="0"/>
                      <a:lumOff val="0"/>
                      <a:alphaOff val="0"/>
                    </a:schemeClr>
                  </a:solidFill>
                  <a:latin typeface="+mn-lt"/>
                  <a:ea typeface="+mn-ea"/>
                  <a:cs typeface="+mn-cs"/>
                </a:defRPr>
              </a:lvl1pPr>
              <a:lvl2pPr marL="457200" algn="l" defTabSz="457200" rtl="0" eaLnBrk="1" latinLnBrk="0" hangingPunct="1">
                <a:defRPr sz="1800" kern="1200">
                  <a:solidFill>
                    <a:schemeClr val="dk1">
                      <a:hueOff val="0"/>
                      <a:satOff val="0"/>
                      <a:lumOff val="0"/>
                      <a:alphaOff val="0"/>
                    </a:schemeClr>
                  </a:solidFill>
                  <a:latin typeface="+mn-lt"/>
                  <a:ea typeface="+mn-ea"/>
                  <a:cs typeface="+mn-cs"/>
                </a:defRPr>
              </a:lvl2pPr>
              <a:lvl3pPr marL="914400" algn="l" defTabSz="457200" rtl="0" eaLnBrk="1" latinLnBrk="0" hangingPunct="1">
                <a:defRPr sz="1800" kern="1200">
                  <a:solidFill>
                    <a:schemeClr val="dk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dk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dk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dk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dk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dk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dk1">
                      <a:hueOff val="0"/>
                      <a:satOff val="0"/>
                      <a:lumOff val="0"/>
                      <a:alphaOff val="0"/>
                    </a:schemeClr>
                  </a:solidFill>
                  <a:latin typeface="+mn-lt"/>
                  <a:ea typeface="+mn-ea"/>
                  <a:cs typeface="+mn-cs"/>
                </a:defRPr>
              </a:lvl9pPr>
            </a:lstStyle>
            <a:p>
              <a:pPr marL="0" lvl="0" indent="0" algn="ctr" defTabSz="977900">
                <a:lnSpc>
                  <a:spcPct val="90000"/>
                </a:lnSpc>
                <a:spcBef>
                  <a:spcPct val="0"/>
                </a:spcBef>
                <a:spcAft>
                  <a:spcPct val="35000"/>
                </a:spcAft>
                <a:buFont typeface="Arial" panose="020B0604020202020204" pitchFamily="34" charset="0"/>
                <a:buNone/>
              </a:pPr>
              <a:r>
                <a:rPr lang="en-US" sz="2200" b="0" i="0" kern="1200" dirty="0"/>
                <a:t>Execute in short and long term​</a:t>
              </a:r>
            </a:p>
          </p:txBody>
        </p:sp>
        <p:sp>
          <p:nvSpPr>
            <p:cNvPr id="20" name="Freeform: Shape 19">
              <a:extLst>
                <a:ext uri="{FF2B5EF4-FFF2-40B4-BE49-F238E27FC236}">
                  <a16:creationId xmlns:a16="http://schemas.microsoft.com/office/drawing/2014/main" id="{A749BF28-8796-4DE0-B50C-71E36A67C6E0}"/>
                </a:ext>
              </a:extLst>
            </p:cNvPr>
            <p:cNvSpPr/>
            <p:nvPr/>
          </p:nvSpPr>
          <p:spPr>
            <a:xfrm>
              <a:off x="2682623" y="4392228"/>
              <a:ext cx="3686603" cy="1474641"/>
            </a:xfrm>
            <a:custGeom>
              <a:avLst/>
              <a:gdLst>
                <a:gd name="connsiteX0" fmla="*/ 0 w 3686603"/>
                <a:gd name="connsiteY0" fmla="*/ 0 h 1474641"/>
                <a:gd name="connsiteX1" fmla="*/ 2949283 w 3686603"/>
                <a:gd name="connsiteY1" fmla="*/ 0 h 1474641"/>
                <a:gd name="connsiteX2" fmla="*/ 3686603 w 3686603"/>
                <a:gd name="connsiteY2" fmla="*/ 737321 h 1474641"/>
                <a:gd name="connsiteX3" fmla="*/ 2949283 w 3686603"/>
                <a:gd name="connsiteY3" fmla="*/ 1474641 h 1474641"/>
                <a:gd name="connsiteX4" fmla="*/ 0 w 3686603"/>
                <a:gd name="connsiteY4" fmla="*/ 1474641 h 1474641"/>
                <a:gd name="connsiteX5" fmla="*/ 737321 w 3686603"/>
                <a:gd name="connsiteY5" fmla="*/ 737321 h 1474641"/>
                <a:gd name="connsiteX6" fmla="*/ 0 w 3686603"/>
                <a:gd name="connsiteY6" fmla="*/ 0 h 147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6603" h="1474641">
                  <a:moveTo>
                    <a:pt x="0" y="0"/>
                  </a:moveTo>
                  <a:lnTo>
                    <a:pt x="2949283" y="0"/>
                  </a:lnTo>
                  <a:lnTo>
                    <a:pt x="3686603" y="737321"/>
                  </a:lnTo>
                  <a:lnTo>
                    <a:pt x="2949283" y="1474641"/>
                  </a:lnTo>
                  <a:lnTo>
                    <a:pt x="0" y="1474641"/>
                  </a:lnTo>
                  <a:lnTo>
                    <a:pt x="737321" y="737321"/>
                  </a:lnTo>
                  <a:lnTo>
                    <a:pt x="0" y="0"/>
                  </a:lnTo>
                  <a:close/>
                </a:path>
              </a:pathLst>
            </a:custGeom>
            <a:solidFill>
              <a:srgbClr val="0172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80501" tIns="21590" rIns="737320" bIns="21590"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lvl="0" indent="0" algn="ctr" defTabSz="1511300">
                <a:lnSpc>
                  <a:spcPct val="90000"/>
                </a:lnSpc>
                <a:spcBef>
                  <a:spcPct val="0"/>
                </a:spcBef>
                <a:spcAft>
                  <a:spcPct val="35000"/>
                </a:spcAft>
                <a:buFont typeface="Arial" panose="020B0604020202020204" pitchFamily="34" charset="0"/>
                <a:buNone/>
              </a:pPr>
              <a:r>
                <a:rPr lang="en-US" sz="2000" b="0" i="0" kern="1200" dirty="0"/>
                <a:t>Collect important information​</a:t>
              </a:r>
            </a:p>
          </p:txBody>
        </p:sp>
        <p:sp>
          <p:nvSpPr>
            <p:cNvPr id="21" name="Freeform: Shape 20">
              <a:extLst>
                <a:ext uri="{FF2B5EF4-FFF2-40B4-BE49-F238E27FC236}">
                  <a16:creationId xmlns:a16="http://schemas.microsoft.com/office/drawing/2014/main" id="{E559A35B-BD3F-43E6-818D-9F9E8561AA90}"/>
                </a:ext>
              </a:extLst>
            </p:cNvPr>
            <p:cNvSpPr/>
            <p:nvPr/>
          </p:nvSpPr>
          <p:spPr>
            <a:xfrm>
              <a:off x="5889968" y="4517573"/>
              <a:ext cx="3059880" cy="1223952"/>
            </a:xfrm>
            <a:custGeom>
              <a:avLst/>
              <a:gdLst>
                <a:gd name="connsiteX0" fmla="*/ 0 w 3059880"/>
                <a:gd name="connsiteY0" fmla="*/ 0 h 1223952"/>
                <a:gd name="connsiteX1" fmla="*/ 2447904 w 3059880"/>
                <a:gd name="connsiteY1" fmla="*/ 0 h 1223952"/>
                <a:gd name="connsiteX2" fmla="*/ 3059880 w 3059880"/>
                <a:gd name="connsiteY2" fmla="*/ 611976 h 1223952"/>
                <a:gd name="connsiteX3" fmla="*/ 2447904 w 3059880"/>
                <a:gd name="connsiteY3" fmla="*/ 1223952 h 1223952"/>
                <a:gd name="connsiteX4" fmla="*/ 0 w 3059880"/>
                <a:gd name="connsiteY4" fmla="*/ 1223952 h 1223952"/>
                <a:gd name="connsiteX5" fmla="*/ 611976 w 3059880"/>
                <a:gd name="connsiteY5" fmla="*/ 611976 h 1223952"/>
                <a:gd name="connsiteX6" fmla="*/ 0 w 3059880"/>
                <a:gd name="connsiteY6" fmla="*/ 0 h 122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9880" h="1223952">
                  <a:moveTo>
                    <a:pt x="0" y="0"/>
                  </a:moveTo>
                  <a:lnTo>
                    <a:pt x="2447904" y="0"/>
                  </a:lnTo>
                  <a:lnTo>
                    <a:pt x="3059880" y="611976"/>
                  </a:lnTo>
                  <a:lnTo>
                    <a:pt x="2447904" y="1223952"/>
                  </a:lnTo>
                  <a:lnTo>
                    <a:pt x="0" y="1223952"/>
                  </a:lnTo>
                  <a:lnTo>
                    <a:pt x="611976" y="611976"/>
                  </a:lnTo>
                  <a:lnTo>
                    <a:pt x="0" y="0"/>
                  </a:lnTo>
                  <a:close/>
                </a:path>
              </a:pathLst>
            </a:custGeom>
            <a:solidFill>
              <a:srgbClr val="8CD3FE">
                <a:alpha val="90000"/>
              </a:srgb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39916" tIns="13970" rIns="611976" bIns="13970" numCol="1" spcCol="1270" anchor="ctr" anchorCtr="0">
              <a:noAutofit/>
            </a:bodyPr>
            <a:lstStyle>
              <a:defPPr>
                <a:defRPr lang="en-US"/>
              </a:defPPr>
              <a:lvl1pPr marL="0" algn="l" defTabSz="457200" rtl="0" eaLnBrk="1" latinLnBrk="0" hangingPunct="1">
                <a:defRPr sz="1800" kern="1200">
                  <a:solidFill>
                    <a:schemeClr val="dk1">
                      <a:hueOff val="0"/>
                      <a:satOff val="0"/>
                      <a:lumOff val="0"/>
                      <a:alphaOff val="0"/>
                    </a:schemeClr>
                  </a:solidFill>
                  <a:latin typeface="+mn-lt"/>
                  <a:ea typeface="+mn-ea"/>
                  <a:cs typeface="+mn-cs"/>
                </a:defRPr>
              </a:lvl1pPr>
              <a:lvl2pPr marL="457200" algn="l" defTabSz="457200" rtl="0" eaLnBrk="1" latinLnBrk="0" hangingPunct="1">
                <a:defRPr sz="1800" kern="1200">
                  <a:solidFill>
                    <a:schemeClr val="dk1">
                      <a:hueOff val="0"/>
                      <a:satOff val="0"/>
                      <a:lumOff val="0"/>
                      <a:alphaOff val="0"/>
                    </a:schemeClr>
                  </a:solidFill>
                  <a:latin typeface="+mn-lt"/>
                  <a:ea typeface="+mn-ea"/>
                  <a:cs typeface="+mn-cs"/>
                </a:defRPr>
              </a:lvl2pPr>
              <a:lvl3pPr marL="914400" algn="l" defTabSz="457200" rtl="0" eaLnBrk="1" latinLnBrk="0" hangingPunct="1">
                <a:defRPr sz="1800" kern="1200">
                  <a:solidFill>
                    <a:schemeClr val="dk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dk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dk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dk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dk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dk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dk1">
                      <a:hueOff val="0"/>
                      <a:satOff val="0"/>
                      <a:lumOff val="0"/>
                      <a:alphaOff val="0"/>
                    </a:schemeClr>
                  </a:solidFill>
                  <a:latin typeface="+mn-lt"/>
                  <a:ea typeface="+mn-ea"/>
                  <a:cs typeface="+mn-cs"/>
                </a:defRPr>
              </a:lvl9pPr>
            </a:lstStyle>
            <a:p>
              <a:pPr marL="0" lvl="0" indent="0" algn="ctr" defTabSz="977900">
                <a:lnSpc>
                  <a:spcPct val="90000"/>
                </a:lnSpc>
                <a:spcBef>
                  <a:spcPct val="0"/>
                </a:spcBef>
                <a:spcAft>
                  <a:spcPct val="35000"/>
                </a:spcAft>
                <a:buFont typeface="Arial" panose="020B0604020202020204" pitchFamily="34" charset="0"/>
                <a:buNone/>
              </a:pPr>
              <a:r>
                <a:rPr lang="en-US" sz="2200" b="0" i="0" kern="1200" dirty="0"/>
                <a:t>Share with stake holders</a:t>
              </a:r>
            </a:p>
          </p:txBody>
        </p:sp>
        <p:sp>
          <p:nvSpPr>
            <p:cNvPr id="22" name="Freeform: Shape 21">
              <a:extLst>
                <a:ext uri="{FF2B5EF4-FFF2-40B4-BE49-F238E27FC236}">
                  <a16:creationId xmlns:a16="http://schemas.microsoft.com/office/drawing/2014/main" id="{11912EFB-C596-4920-9C7D-FCC3B6B134F7}"/>
                </a:ext>
              </a:extLst>
            </p:cNvPr>
            <p:cNvSpPr/>
            <p:nvPr/>
          </p:nvSpPr>
          <p:spPr>
            <a:xfrm>
              <a:off x="8521465" y="4517573"/>
              <a:ext cx="3334657" cy="1223952"/>
            </a:xfrm>
            <a:custGeom>
              <a:avLst/>
              <a:gdLst>
                <a:gd name="connsiteX0" fmla="*/ 0 w 3059880"/>
                <a:gd name="connsiteY0" fmla="*/ 0 h 1223952"/>
                <a:gd name="connsiteX1" fmla="*/ 2447904 w 3059880"/>
                <a:gd name="connsiteY1" fmla="*/ 0 h 1223952"/>
                <a:gd name="connsiteX2" fmla="*/ 3059880 w 3059880"/>
                <a:gd name="connsiteY2" fmla="*/ 611976 h 1223952"/>
                <a:gd name="connsiteX3" fmla="*/ 2447904 w 3059880"/>
                <a:gd name="connsiteY3" fmla="*/ 1223952 h 1223952"/>
                <a:gd name="connsiteX4" fmla="*/ 0 w 3059880"/>
                <a:gd name="connsiteY4" fmla="*/ 1223952 h 1223952"/>
                <a:gd name="connsiteX5" fmla="*/ 611976 w 3059880"/>
                <a:gd name="connsiteY5" fmla="*/ 611976 h 1223952"/>
                <a:gd name="connsiteX6" fmla="*/ 0 w 3059880"/>
                <a:gd name="connsiteY6" fmla="*/ 0 h 122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9880" h="1223952">
                  <a:moveTo>
                    <a:pt x="0" y="0"/>
                  </a:moveTo>
                  <a:lnTo>
                    <a:pt x="2447904" y="0"/>
                  </a:lnTo>
                  <a:lnTo>
                    <a:pt x="3059880" y="611976"/>
                  </a:lnTo>
                  <a:lnTo>
                    <a:pt x="2447904" y="1223952"/>
                  </a:lnTo>
                  <a:lnTo>
                    <a:pt x="0" y="1223952"/>
                  </a:lnTo>
                  <a:lnTo>
                    <a:pt x="611976" y="611976"/>
                  </a:lnTo>
                  <a:lnTo>
                    <a:pt x="0" y="0"/>
                  </a:lnTo>
                  <a:close/>
                </a:path>
              </a:pathLst>
            </a:custGeom>
            <a:solidFill>
              <a:schemeClr val="accent1">
                <a:lumMod val="20000"/>
                <a:lumOff val="80000"/>
                <a:alpha val="9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39916" tIns="13970" rIns="611976" bIns="13970" numCol="1" spcCol="1270" anchor="ctr" anchorCtr="0">
              <a:noAutofit/>
            </a:bodyPr>
            <a:lstStyle>
              <a:defPPr>
                <a:defRPr lang="en-US"/>
              </a:defPPr>
              <a:lvl1pPr marL="0" algn="l" defTabSz="457200" rtl="0" eaLnBrk="1" latinLnBrk="0" hangingPunct="1">
                <a:defRPr sz="1800" kern="1200">
                  <a:solidFill>
                    <a:schemeClr val="dk1">
                      <a:hueOff val="0"/>
                      <a:satOff val="0"/>
                      <a:lumOff val="0"/>
                      <a:alphaOff val="0"/>
                    </a:schemeClr>
                  </a:solidFill>
                  <a:latin typeface="+mn-lt"/>
                  <a:ea typeface="+mn-ea"/>
                  <a:cs typeface="+mn-cs"/>
                </a:defRPr>
              </a:lvl1pPr>
              <a:lvl2pPr marL="457200" algn="l" defTabSz="457200" rtl="0" eaLnBrk="1" latinLnBrk="0" hangingPunct="1">
                <a:defRPr sz="1800" kern="1200">
                  <a:solidFill>
                    <a:schemeClr val="dk1">
                      <a:hueOff val="0"/>
                      <a:satOff val="0"/>
                      <a:lumOff val="0"/>
                      <a:alphaOff val="0"/>
                    </a:schemeClr>
                  </a:solidFill>
                  <a:latin typeface="+mn-lt"/>
                  <a:ea typeface="+mn-ea"/>
                  <a:cs typeface="+mn-cs"/>
                </a:defRPr>
              </a:lvl2pPr>
              <a:lvl3pPr marL="914400" algn="l" defTabSz="457200" rtl="0" eaLnBrk="1" latinLnBrk="0" hangingPunct="1">
                <a:defRPr sz="1800" kern="1200">
                  <a:solidFill>
                    <a:schemeClr val="dk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dk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dk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dk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dk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dk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dk1">
                      <a:hueOff val="0"/>
                      <a:satOff val="0"/>
                      <a:lumOff val="0"/>
                      <a:alphaOff val="0"/>
                    </a:schemeClr>
                  </a:solidFill>
                  <a:latin typeface="+mn-lt"/>
                  <a:ea typeface="+mn-ea"/>
                  <a:cs typeface="+mn-cs"/>
                </a:defRPr>
              </a:lvl9pPr>
            </a:lstStyle>
            <a:p>
              <a:pPr marL="0" lvl="0" indent="0" algn="ctr" defTabSz="977900">
                <a:lnSpc>
                  <a:spcPct val="90000"/>
                </a:lnSpc>
                <a:spcBef>
                  <a:spcPct val="0"/>
                </a:spcBef>
                <a:spcAft>
                  <a:spcPct val="35000"/>
                </a:spcAft>
                <a:buFont typeface="Arial" panose="020B0604020202020204" pitchFamily="34" charset="0"/>
                <a:buNone/>
              </a:pPr>
              <a:r>
                <a:rPr lang="en-US" sz="2000" b="0" i="0" kern="1200" dirty="0"/>
                <a:t>Serve as documentation</a:t>
              </a:r>
            </a:p>
          </p:txBody>
        </p:sp>
        <p:pic>
          <p:nvPicPr>
            <p:cNvPr id="23" name="Graphic 12">
              <a:extLst>
                <a:ext uri="{FF2B5EF4-FFF2-40B4-BE49-F238E27FC236}">
                  <a16:creationId xmlns:a16="http://schemas.microsoft.com/office/drawing/2014/main" id="{D0AE3C05-8EC6-4B9E-85B7-DC9D1042F1E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0655" y="4289510"/>
              <a:ext cx="1678914" cy="1678914"/>
            </a:xfrm>
            <a:prstGeom prst="rect">
              <a:avLst/>
            </a:prstGeom>
          </p:spPr>
        </p:pic>
        <p:pic>
          <p:nvPicPr>
            <p:cNvPr id="24" name="Graphic 14">
              <a:extLst>
                <a:ext uri="{FF2B5EF4-FFF2-40B4-BE49-F238E27FC236}">
                  <a16:creationId xmlns:a16="http://schemas.microsoft.com/office/drawing/2014/main" id="{7ACB0813-542E-49F9-A7D4-316D51BFE0CC}"/>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5713" y="2714369"/>
              <a:ext cx="1678914" cy="1678914"/>
            </a:xfrm>
            <a:prstGeom prst="rect">
              <a:avLst/>
            </a:prstGeom>
          </p:spPr>
        </p:pic>
        <p:pic>
          <p:nvPicPr>
            <p:cNvPr id="25" name="Graphic 16">
              <a:extLst>
                <a:ext uri="{FF2B5EF4-FFF2-40B4-BE49-F238E27FC236}">
                  <a16:creationId xmlns:a16="http://schemas.microsoft.com/office/drawing/2014/main" id="{594C7206-2766-4430-9DED-2E80DEC383A8}"/>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0655" y="889576"/>
              <a:ext cx="1678914" cy="1678914"/>
            </a:xfrm>
            <a:prstGeom prst="rect">
              <a:avLst/>
            </a:prstGeom>
          </p:spPr>
        </p:pic>
      </p:grpSp>
    </p:spTree>
    <p:extLst>
      <p:ext uri="{BB962C8B-B14F-4D97-AF65-F5344CB8AC3E}">
        <p14:creationId xmlns:p14="http://schemas.microsoft.com/office/powerpoint/2010/main" val="4259701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73"/>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dirty="0"/>
              <a:t>Next Steps</a:t>
            </a:r>
            <a:endParaRPr dirty="0"/>
          </a:p>
        </p:txBody>
      </p:sp>
      <p:sp>
        <p:nvSpPr>
          <p:cNvPr id="584" name="Google Shape;584;p73"/>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585" name="Google Shape;585;p73"/>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2" name="Freeform: Shape 1">
            <a:extLst>
              <a:ext uri="{FF2B5EF4-FFF2-40B4-BE49-F238E27FC236}">
                <a16:creationId xmlns:a16="http://schemas.microsoft.com/office/drawing/2014/main" id="{DE41FC47-9CF2-44FB-825B-A9B47301A30D}"/>
              </a:ext>
            </a:extLst>
          </p:cNvPr>
          <p:cNvSpPr/>
          <p:nvPr/>
        </p:nvSpPr>
        <p:spPr>
          <a:xfrm>
            <a:off x="2726330" y="1929008"/>
            <a:ext cx="8522450" cy="1219601"/>
          </a:xfrm>
          <a:custGeom>
            <a:avLst/>
            <a:gdLst>
              <a:gd name="connsiteX0" fmla="*/ 0 w 6953014"/>
              <a:gd name="connsiteY0" fmla="*/ 218794 h 1312740"/>
              <a:gd name="connsiteX1" fmla="*/ 218794 w 6953014"/>
              <a:gd name="connsiteY1" fmla="*/ 0 h 1312740"/>
              <a:gd name="connsiteX2" fmla="*/ 6734220 w 6953014"/>
              <a:gd name="connsiteY2" fmla="*/ 0 h 1312740"/>
              <a:gd name="connsiteX3" fmla="*/ 6953014 w 6953014"/>
              <a:gd name="connsiteY3" fmla="*/ 218794 h 1312740"/>
              <a:gd name="connsiteX4" fmla="*/ 6953014 w 6953014"/>
              <a:gd name="connsiteY4" fmla="*/ 1093946 h 1312740"/>
              <a:gd name="connsiteX5" fmla="*/ 6734220 w 6953014"/>
              <a:gd name="connsiteY5" fmla="*/ 1312740 h 1312740"/>
              <a:gd name="connsiteX6" fmla="*/ 218794 w 6953014"/>
              <a:gd name="connsiteY6" fmla="*/ 1312740 h 1312740"/>
              <a:gd name="connsiteX7" fmla="*/ 0 w 6953014"/>
              <a:gd name="connsiteY7" fmla="*/ 1093946 h 1312740"/>
              <a:gd name="connsiteX8" fmla="*/ 0 w 6953014"/>
              <a:gd name="connsiteY8" fmla="*/ 218794 h 131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3014" h="1312740">
                <a:moveTo>
                  <a:pt x="0" y="218794"/>
                </a:moveTo>
                <a:cubicBezTo>
                  <a:pt x="0" y="97957"/>
                  <a:pt x="97957" y="0"/>
                  <a:pt x="218794" y="0"/>
                </a:cubicBezTo>
                <a:lnTo>
                  <a:pt x="6734220" y="0"/>
                </a:lnTo>
                <a:cubicBezTo>
                  <a:pt x="6855057" y="0"/>
                  <a:pt x="6953014" y="97957"/>
                  <a:pt x="6953014" y="218794"/>
                </a:cubicBezTo>
                <a:lnTo>
                  <a:pt x="6953014" y="1093946"/>
                </a:lnTo>
                <a:cubicBezTo>
                  <a:pt x="6953014" y="1214783"/>
                  <a:pt x="6855057" y="1312740"/>
                  <a:pt x="6734220" y="1312740"/>
                </a:cubicBezTo>
                <a:lnTo>
                  <a:pt x="218794" y="1312740"/>
                </a:lnTo>
                <a:cubicBezTo>
                  <a:pt x="97957" y="1312740"/>
                  <a:pt x="0" y="1214783"/>
                  <a:pt x="0" y="1093946"/>
                </a:cubicBezTo>
                <a:lnTo>
                  <a:pt x="0" y="218794"/>
                </a:lnTo>
                <a:close/>
              </a:path>
            </a:pathLst>
          </a:custGeom>
          <a:solidFill>
            <a:srgbClr val="0070C0"/>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89813" tIns="189813" rIns="189813" bIns="189813"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lvl="0" indent="0" algn="l" defTabSz="1466850">
              <a:lnSpc>
                <a:spcPct val="90000"/>
              </a:lnSpc>
              <a:spcBef>
                <a:spcPct val="0"/>
              </a:spcBef>
              <a:spcAft>
                <a:spcPct val="35000"/>
              </a:spcAft>
              <a:buNone/>
            </a:pPr>
            <a:r>
              <a:rPr lang="en-US" altLang="en-US" sz="3300" b="1" kern="1200" baseline="0" dirty="0">
                <a:solidFill>
                  <a:schemeClr val="tx1"/>
                </a:solidFill>
              </a:rPr>
              <a:t>What are three things I learned from this presentation?</a:t>
            </a:r>
            <a:endParaRPr lang="en-US" sz="3300" b="1" kern="1200" baseline="0" dirty="0">
              <a:solidFill>
                <a:schemeClr val="tx1"/>
              </a:solidFill>
            </a:endParaRPr>
          </a:p>
        </p:txBody>
      </p:sp>
      <p:sp>
        <p:nvSpPr>
          <p:cNvPr id="3" name="Freeform: Shape 2">
            <a:extLst>
              <a:ext uri="{FF2B5EF4-FFF2-40B4-BE49-F238E27FC236}">
                <a16:creationId xmlns:a16="http://schemas.microsoft.com/office/drawing/2014/main" id="{D19DF325-31BF-4965-AE83-5847B14FD1C4}"/>
              </a:ext>
            </a:extLst>
          </p:cNvPr>
          <p:cNvSpPr/>
          <p:nvPr/>
        </p:nvSpPr>
        <p:spPr>
          <a:xfrm>
            <a:off x="2726330" y="3236907"/>
            <a:ext cx="8522450" cy="1219601"/>
          </a:xfrm>
          <a:custGeom>
            <a:avLst/>
            <a:gdLst>
              <a:gd name="connsiteX0" fmla="*/ 0 w 6953014"/>
              <a:gd name="connsiteY0" fmla="*/ 218794 h 1312740"/>
              <a:gd name="connsiteX1" fmla="*/ 218794 w 6953014"/>
              <a:gd name="connsiteY1" fmla="*/ 0 h 1312740"/>
              <a:gd name="connsiteX2" fmla="*/ 6734220 w 6953014"/>
              <a:gd name="connsiteY2" fmla="*/ 0 h 1312740"/>
              <a:gd name="connsiteX3" fmla="*/ 6953014 w 6953014"/>
              <a:gd name="connsiteY3" fmla="*/ 218794 h 1312740"/>
              <a:gd name="connsiteX4" fmla="*/ 6953014 w 6953014"/>
              <a:gd name="connsiteY4" fmla="*/ 1093946 h 1312740"/>
              <a:gd name="connsiteX5" fmla="*/ 6734220 w 6953014"/>
              <a:gd name="connsiteY5" fmla="*/ 1312740 h 1312740"/>
              <a:gd name="connsiteX6" fmla="*/ 218794 w 6953014"/>
              <a:gd name="connsiteY6" fmla="*/ 1312740 h 1312740"/>
              <a:gd name="connsiteX7" fmla="*/ 0 w 6953014"/>
              <a:gd name="connsiteY7" fmla="*/ 1093946 h 1312740"/>
              <a:gd name="connsiteX8" fmla="*/ 0 w 6953014"/>
              <a:gd name="connsiteY8" fmla="*/ 218794 h 131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3014" h="1312740">
                <a:moveTo>
                  <a:pt x="0" y="218794"/>
                </a:moveTo>
                <a:cubicBezTo>
                  <a:pt x="0" y="97957"/>
                  <a:pt x="97957" y="0"/>
                  <a:pt x="218794" y="0"/>
                </a:cubicBezTo>
                <a:lnTo>
                  <a:pt x="6734220" y="0"/>
                </a:lnTo>
                <a:cubicBezTo>
                  <a:pt x="6855057" y="0"/>
                  <a:pt x="6953014" y="97957"/>
                  <a:pt x="6953014" y="218794"/>
                </a:cubicBezTo>
                <a:lnTo>
                  <a:pt x="6953014" y="1093946"/>
                </a:lnTo>
                <a:cubicBezTo>
                  <a:pt x="6953014" y="1214783"/>
                  <a:pt x="6855057" y="1312740"/>
                  <a:pt x="6734220" y="1312740"/>
                </a:cubicBezTo>
                <a:lnTo>
                  <a:pt x="218794" y="1312740"/>
                </a:lnTo>
                <a:cubicBezTo>
                  <a:pt x="97957" y="1312740"/>
                  <a:pt x="0" y="1214783"/>
                  <a:pt x="0" y="1093946"/>
                </a:cubicBezTo>
                <a:lnTo>
                  <a:pt x="0" y="218794"/>
                </a:lnTo>
                <a:close/>
              </a:path>
            </a:pathLst>
          </a:custGeom>
          <a:solidFill>
            <a:srgbClr val="00B0F0"/>
          </a:solidFill>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txBody>
          <a:bodyPr spcFirstLastPara="0" vert="horz" wrap="square" lIns="189813" tIns="189813" rIns="189813" bIns="189813"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lvl="0" indent="0" algn="l" defTabSz="1466850">
              <a:lnSpc>
                <a:spcPct val="90000"/>
              </a:lnSpc>
              <a:spcBef>
                <a:spcPct val="0"/>
              </a:spcBef>
              <a:spcAft>
                <a:spcPct val="35000"/>
              </a:spcAft>
              <a:buNone/>
            </a:pPr>
            <a:r>
              <a:rPr lang="en-US" altLang="en-US" sz="3300" b="1" kern="1200" baseline="0" dirty="0">
                <a:solidFill>
                  <a:schemeClr val="tx1"/>
                </a:solidFill>
              </a:rPr>
              <a:t>How can I implement them at my school or school district?</a:t>
            </a:r>
            <a:endParaRPr lang="en-US" sz="3300" b="1" kern="1200" baseline="0" dirty="0">
              <a:solidFill>
                <a:schemeClr val="tx1"/>
              </a:solidFill>
            </a:endParaRPr>
          </a:p>
        </p:txBody>
      </p:sp>
      <p:sp>
        <p:nvSpPr>
          <p:cNvPr id="4" name="Freeform: Shape 3">
            <a:extLst>
              <a:ext uri="{FF2B5EF4-FFF2-40B4-BE49-F238E27FC236}">
                <a16:creationId xmlns:a16="http://schemas.microsoft.com/office/drawing/2014/main" id="{DBA76707-0B85-46B3-8C4B-99AFABE3603B}"/>
              </a:ext>
            </a:extLst>
          </p:cNvPr>
          <p:cNvSpPr/>
          <p:nvPr/>
        </p:nvSpPr>
        <p:spPr>
          <a:xfrm>
            <a:off x="2726330" y="4544807"/>
            <a:ext cx="8522451" cy="1219601"/>
          </a:xfrm>
          <a:custGeom>
            <a:avLst/>
            <a:gdLst>
              <a:gd name="connsiteX0" fmla="*/ 0 w 6953014"/>
              <a:gd name="connsiteY0" fmla="*/ 218794 h 1312740"/>
              <a:gd name="connsiteX1" fmla="*/ 218794 w 6953014"/>
              <a:gd name="connsiteY1" fmla="*/ 0 h 1312740"/>
              <a:gd name="connsiteX2" fmla="*/ 6734220 w 6953014"/>
              <a:gd name="connsiteY2" fmla="*/ 0 h 1312740"/>
              <a:gd name="connsiteX3" fmla="*/ 6953014 w 6953014"/>
              <a:gd name="connsiteY3" fmla="*/ 218794 h 1312740"/>
              <a:gd name="connsiteX4" fmla="*/ 6953014 w 6953014"/>
              <a:gd name="connsiteY4" fmla="*/ 1093946 h 1312740"/>
              <a:gd name="connsiteX5" fmla="*/ 6734220 w 6953014"/>
              <a:gd name="connsiteY5" fmla="*/ 1312740 h 1312740"/>
              <a:gd name="connsiteX6" fmla="*/ 218794 w 6953014"/>
              <a:gd name="connsiteY6" fmla="*/ 1312740 h 1312740"/>
              <a:gd name="connsiteX7" fmla="*/ 0 w 6953014"/>
              <a:gd name="connsiteY7" fmla="*/ 1093946 h 1312740"/>
              <a:gd name="connsiteX8" fmla="*/ 0 w 6953014"/>
              <a:gd name="connsiteY8" fmla="*/ 218794 h 131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3014" h="1312740">
                <a:moveTo>
                  <a:pt x="0" y="218794"/>
                </a:moveTo>
                <a:cubicBezTo>
                  <a:pt x="0" y="97957"/>
                  <a:pt x="97957" y="0"/>
                  <a:pt x="218794" y="0"/>
                </a:cubicBezTo>
                <a:lnTo>
                  <a:pt x="6734220" y="0"/>
                </a:lnTo>
                <a:cubicBezTo>
                  <a:pt x="6855057" y="0"/>
                  <a:pt x="6953014" y="97957"/>
                  <a:pt x="6953014" y="218794"/>
                </a:cubicBezTo>
                <a:lnTo>
                  <a:pt x="6953014" y="1093946"/>
                </a:lnTo>
                <a:cubicBezTo>
                  <a:pt x="6953014" y="1214783"/>
                  <a:pt x="6855057" y="1312740"/>
                  <a:pt x="6734220" y="1312740"/>
                </a:cubicBezTo>
                <a:lnTo>
                  <a:pt x="218794" y="1312740"/>
                </a:lnTo>
                <a:cubicBezTo>
                  <a:pt x="97957" y="1312740"/>
                  <a:pt x="0" y="1214783"/>
                  <a:pt x="0" y="1093946"/>
                </a:cubicBezTo>
                <a:lnTo>
                  <a:pt x="0" y="218794"/>
                </a:lnTo>
                <a:close/>
              </a:path>
            </a:pathLst>
          </a:custGeom>
          <a:solidFill>
            <a:schemeClr val="accent1">
              <a:lumMod val="40000"/>
              <a:lumOff val="60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189813" tIns="189813" rIns="189813" bIns="189813"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lvl="0" indent="0" algn="l" defTabSz="1466850">
              <a:lnSpc>
                <a:spcPct val="90000"/>
              </a:lnSpc>
              <a:spcBef>
                <a:spcPct val="0"/>
              </a:spcBef>
              <a:spcAft>
                <a:spcPct val="35000"/>
              </a:spcAft>
              <a:buNone/>
            </a:pPr>
            <a:r>
              <a:rPr lang="en-US" sz="3300" b="1" kern="1200" baseline="0" dirty="0">
                <a:solidFill>
                  <a:schemeClr val="tx1"/>
                </a:solidFill>
                <a:effectLst/>
              </a:rPr>
              <a:t>What steps will I take to implement these changes?</a:t>
            </a:r>
            <a:endParaRPr lang="en-US" sz="3300" b="1" kern="1200" baseline="0" dirty="0">
              <a:solidFill>
                <a:schemeClr val="tx1"/>
              </a:solidFill>
            </a:endParaRPr>
          </a:p>
        </p:txBody>
      </p:sp>
      <p:pic>
        <p:nvPicPr>
          <p:cNvPr id="5" name="Graphic 5">
            <a:extLst>
              <a:ext uri="{FF2B5EF4-FFF2-40B4-BE49-F238E27FC236}">
                <a16:creationId xmlns:a16="http://schemas.microsoft.com/office/drawing/2014/main" id="{78854A1B-707B-41A5-B6E2-F4E8A6F6161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849555">
            <a:off x="464381" y="1785739"/>
            <a:ext cx="2338944" cy="1772832"/>
          </a:xfrm>
          <a:prstGeom prst="rect">
            <a:avLst/>
          </a:prstGeom>
        </p:spPr>
      </p:pic>
    </p:spTree>
    <p:extLst>
      <p:ext uri="{BB962C8B-B14F-4D97-AF65-F5344CB8AC3E}">
        <p14:creationId xmlns:p14="http://schemas.microsoft.com/office/powerpoint/2010/main" val="3367943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78"/>
          <p:cNvSpPr txBox="1">
            <a:spLocks noGrp="1"/>
          </p:cNvSpPr>
          <p:nvPr>
            <p:ph type="ctr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accent3"/>
              </a:buClr>
              <a:buSzPts val="12000"/>
              <a:buFont typeface="Calibri"/>
              <a:buNone/>
            </a:pPr>
            <a:r>
              <a:rPr lang="en-US" dirty="0"/>
              <a:t>Questions?</a:t>
            </a:r>
            <a:endParaRPr dirty="0"/>
          </a:p>
        </p:txBody>
      </p:sp>
      <p:sp>
        <p:nvSpPr>
          <p:cNvPr id="677" name="Google Shape;677;p78"/>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678" name="Google Shape;678;p78"/>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80"/>
          <p:cNvSpPr txBox="1">
            <a:spLocks noGrp="1"/>
          </p:cNvSpPr>
          <p:nvPr>
            <p:ph type="ctrTitle"/>
          </p:nvPr>
        </p:nvSpPr>
        <p:spPr>
          <a:xfrm>
            <a:off x="2480094" y="2391468"/>
            <a:ext cx="7231811" cy="136211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12000"/>
              <a:buFont typeface="Calibri"/>
              <a:buNone/>
            </a:pPr>
            <a:r>
              <a:rPr lang="en-US" sz="8800" dirty="0"/>
              <a:t>Here to Help</a:t>
            </a:r>
            <a:endParaRPr sz="8800" dirty="0"/>
          </a:p>
        </p:txBody>
      </p:sp>
      <p:sp>
        <p:nvSpPr>
          <p:cNvPr id="693" name="Google Shape;693;p80"/>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694" name="Google Shape;694;p80"/>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695" name="Google Shape;695;p80"/>
          <p:cNvSpPr txBox="1">
            <a:spLocks noGrp="1"/>
          </p:cNvSpPr>
          <p:nvPr>
            <p:ph type="subTitle" idx="1"/>
          </p:nvPr>
        </p:nvSpPr>
        <p:spPr>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2"/>
              </a:buClr>
              <a:buSzPts val="2400"/>
              <a:buNone/>
            </a:pPr>
            <a:r>
              <a:rPr lang="en-US" dirty="0"/>
              <a:t>Mitch Sechler</a:t>
            </a:r>
            <a:br>
              <a:rPr lang="en-US" dirty="0"/>
            </a:br>
            <a:r>
              <a:rPr lang="en-US" dirty="0"/>
              <a:t>Mitch.Sechler@ode.Oregon.gov</a:t>
            </a:r>
            <a:endParaRPr dirty="0"/>
          </a:p>
        </p:txBody>
      </p:sp>
      <p:pic>
        <p:nvPicPr>
          <p:cNvPr id="3" name="Picture 2" descr="School Safety and Emergency Management logo. Shows an outline of the State of Oregon with an outline of a tree in the middle. ">
            <a:extLst>
              <a:ext uri="{FF2B5EF4-FFF2-40B4-BE49-F238E27FC236}">
                <a16:creationId xmlns:a16="http://schemas.microsoft.com/office/drawing/2014/main" id="{9218529E-2133-EF40-AACA-337B65B1B67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06311" y="353082"/>
            <a:ext cx="1892097" cy="1892097"/>
          </a:xfrm>
          <a:prstGeom prst="rect">
            <a:avLst/>
          </a:prstGeom>
        </p:spPr>
      </p:pic>
      <p:pic>
        <p:nvPicPr>
          <p:cNvPr id="5" name="Picture 4" descr="A qr code on a white background; Link to ODE's SSEM program web page. ">
            <a:extLst>
              <a:ext uri="{FF2B5EF4-FFF2-40B4-BE49-F238E27FC236}">
                <a16:creationId xmlns:a16="http://schemas.microsoft.com/office/drawing/2014/main" id="{74890DCC-9707-0B44-5C1C-04EB084B074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249423" y="2400133"/>
            <a:ext cx="2535497" cy="2535497"/>
          </a:xfrm>
          <a:prstGeom prst="rect">
            <a:avLst/>
          </a:prstGeom>
        </p:spPr>
      </p:pic>
      <p:sp>
        <p:nvSpPr>
          <p:cNvPr id="6" name="TextBox 5">
            <a:extLst>
              <a:ext uri="{FF2B5EF4-FFF2-40B4-BE49-F238E27FC236}">
                <a16:creationId xmlns:a16="http://schemas.microsoft.com/office/drawing/2014/main" id="{E11E5EB9-CAEB-82BC-48A8-7FBB68AB64F9}"/>
              </a:ext>
            </a:extLst>
          </p:cNvPr>
          <p:cNvSpPr txBox="1"/>
          <p:nvPr/>
        </p:nvSpPr>
        <p:spPr>
          <a:xfrm>
            <a:off x="9303823" y="4742297"/>
            <a:ext cx="2426696" cy="769441"/>
          </a:xfrm>
          <a:prstGeom prst="rect">
            <a:avLst/>
          </a:prstGeom>
          <a:noFill/>
        </p:spPr>
        <p:txBody>
          <a:bodyPr wrap="square" rtlCol="0">
            <a:spAutoFit/>
          </a:bodyPr>
          <a:lstStyle/>
          <a:p>
            <a:pPr algn="ctr"/>
            <a:r>
              <a:rPr lang="en-US" sz="2200" b="1" dirty="0">
                <a:latin typeface="+mn-lt"/>
              </a:rPr>
              <a:t>QR Code for the SSEM web page.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73"/>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dirty="0"/>
              <a:t>Training Goals</a:t>
            </a:r>
            <a:endParaRPr dirty="0"/>
          </a:p>
        </p:txBody>
      </p:sp>
      <p:sp>
        <p:nvSpPr>
          <p:cNvPr id="584" name="Google Shape;584;p73"/>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585" name="Google Shape;585;p73"/>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10" name="Freeform: Shape 9">
            <a:extLst>
              <a:ext uri="{FF2B5EF4-FFF2-40B4-BE49-F238E27FC236}">
                <a16:creationId xmlns:a16="http://schemas.microsoft.com/office/drawing/2014/main" id="{83D7DBB3-4601-4C3B-BD81-0801629599FE}"/>
              </a:ext>
            </a:extLst>
          </p:cNvPr>
          <p:cNvSpPr/>
          <p:nvPr/>
        </p:nvSpPr>
        <p:spPr>
          <a:xfrm>
            <a:off x="690282" y="1815220"/>
            <a:ext cx="9318171" cy="1272960"/>
          </a:xfrm>
          <a:custGeom>
            <a:avLst/>
            <a:gdLst>
              <a:gd name="connsiteX0" fmla="*/ 0 w 9318171"/>
              <a:gd name="connsiteY0" fmla="*/ 212164 h 1272960"/>
              <a:gd name="connsiteX1" fmla="*/ 212164 w 9318171"/>
              <a:gd name="connsiteY1" fmla="*/ 0 h 1272960"/>
              <a:gd name="connsiteX2" fmla="*/ 9106007 w 9318171"/>
              <a:gd name="connsiteY2" fmla="*/ 0 h 1272960"/>
              <a:gd name="connsiteX3" fmla="*/ 9318171 w 9318171"/>
              <a:gd name="connsiteY3" fmla="*/ 212164 h 1272960"/>
              <a:gd name="connsiteX4" fmla="*/ 9318171 w 9318171"/>
              <a:gd name="connsiteY4" fmla="*/ 1060796 h 1272960"/>
              <a:gd name="connsiteX5" fmla="*/ 9106007 w 9318171"/>
              <a:gd name="connsiteY5" fmla="*/ 1272960 h 1272960"/>
              <a:gd name="connsiteX6" fmla="*/ 212164 w 9318171"/>
              <a:gd name="connsiteY6" fmla="*/ 1272960 h 1272960"/>
              <a:gd name="connsiteX7" fmla="*/ 0 w 9318171"/>
              <a:gd name="connsiteY7" fmla="*/ 1060796 h 1272960"/>
              <a:gd name="connsiteX8" fmla="*/ 0 w 9318171"/>
              <a:gd name="connsiteY8" fmla="*/ 212164 h 127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18171" h="1272960">
                <a:moveTo>
                  <a:pt x="0" y="212164"/>
                </a:moveTo>
                <a:cubicBezTo>
                  <a:pt x="0" y="94989"/>
                  <a:pt x="94989" y="0"/>
                  <a:pt x="212164" y="0"/>
                </a:cubicBezTo>
                <a:lnTo>
                  <a:pt x="9106007" y="0"/>
                </a:lnTo>
                <a:cubicBezTo>
                  <a:pt x="9223182" y="0"/>
                  <a:pt x="9318171" y="94989"/>
                  <a:pt x="9318171" y="212164"/>
                </a:cubicBezTo>
                <a:lnTo>
                  <a:pt x="9318171" y="1060796"/>
                </a:lnTo>
                <a:cubicBezTo>
                  <a:pt x="9318171" y="1177971"/>
                  <a:pt x="9223182" y="1272960"/>
                  <a:pt x="9106007" y="1272960"/>
                </a:cubicBezTo>
                <a:lnTo>
                  <a:pt x="212164" y="1272960"/>
                </a:lnTo>
                <a:cubicBezTo>
                  <a:pt x="94989" y="1272960"/>
                  <a:pt x="0" y="1177971"/>
                  <a:pt x="0" y="1060796"/>
                </a:cubicBezTo>
                <a:lnTo>
                  <a:pt x="0" y="212164"/>
                </a:lnTo>
                <a:close/>
              </a:path>
            </a:pathLst>
          </a:custGeom>
          <a:solidFill>
            <a:schemeClr val="tx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4061" tIns="184061" rIns="184061" bIns="184061"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lvl="0" indent="0" algn="l" defTabSz="1422400">
              <a:lnSpc>
                <a:spcPct val="90000"/>
              </a:lnSpc>
              <a:spcBef>
                <a:spcPct val="0"/>
              </a:spcBef>
              <a:spcAft>
                <a:spcPct val="35000"/>
              </a:spcAft>
              <a:buNone/>
            </a:pPr>
            <a:r>
              <a:rPr lang="en-US" sz="2800" kern="1200" dirty="0"/>
              <a:t>Explore what site assessments are and how they can help YOU with overall preparedness.</a:t>
            </a:r>
          </a:p>
        </p:txBody>
      </p:sp>
      <p:sp>
        <p:nvSpPr>
          <p:cNvPr id="11" name="Freeform: Shape 10">
            <a:extLst>
              <a:ext uri="{FF2B5EF4-FFF2-40B4-BE49-F238E27FC236}">
                <a16:creationId xmlns:a16="http://schemas.microsoft.com/office/drawing/2014/main" id="{C3C2F6B2-53A5-4E73-957A-AC003244034A}"/>
              </a:ext>
            </a:extLst>
          </p:cNvPr>
          <p:cNvSpPr/>
          <p:nvPr/>
        </p:nvSpPr>
        <p:spPr>
          <a:xfrm>
            <a:off x="690282" y="3180340"/>
            <a:ext cx="9318171" cy="1272960"/>
          </a:xfrm>
          <a:custGeom>
            <a:avLst/>
            <a:gdLst>
              <a:gd name="connsiteX0" fmla="*/ 0 w 9318171"/>
              <a:gd name="connsiteY0" fmla="*/ 212164 h 1272960"/>
              <a:gd name="connsiteX1" fmla="*/ 212164 w 9318171"/>
              <a:gd name="connsiteY1" fmla="*/ 0 h 1272960"/>
              <a:gd name="connsiteX2" fmla="*/ 9106007 w 9318171"/>
              <a:gd name="connsiteY2" fmla="*/ 0 h 1272960"/>
              <a:gd name="connsiteX3" fmla="*/ 9318171 w 9318171"/>
              <a:gd name="connsiteY3" fmla="*/ 212164 h 1272960"/>
              <a:gd name="connsiteX4" fmla="*/ 9318171 w 9318171"/>
              <a:gd name="connsiteY4" fmla="*/ 1060796 h 1272960"/>
              <a:gd name="connsiteX5" fmla="*/ 9106007 w 9318171"/>
              <a:gd name="connsiteY5" fmla="*/ 1272960 h 1272960"/>
              <a:gd name="connsiteX6" fmla="*/ 212164 w 9318171"/>
              <a:gd name="connsiteY6" fmla="*/ 1272960 h 1272960"/>
              <a:gd name="connsiteX7" fmla="*/ 0 w 9318171"/>
              <a:gd name="connsiteY7" fmla="*/ 1060796 h 1272960"/>
              <a:gd name="connsiteX8" fmla="*/ 0 w 9318171"/>
              <a:gd name="connsiteY8" fmla="*/ 212164 h 127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18171" h="1272960">
                <a:moveTo>
                  <a:pt x="0" y="212164"/>
                </a:moveTo>
                <a:cubicBezTo>
                  <a:pt x="0" y="94989"/>
                  <a:pt x="94989" y="0"/>
                  <a:pt x="212164" y="0"/>
                </a:cubicBezTo>
                <a:lnTo>
                  <a:pt x="9106007" y="0"/>
                </a:lnTo>
                <a:cubicBezTo>
                  <a:pt x="9223182" y="0"/>
                  <a:pt x="9318171" y="94989"/>
                  <a:pt x="9318171" y="212164"/>
                </a:cubicBezTo>
                <a:lnTo>
                  <a:pt x="9318171" y="1060796"/>
                </a:lnTo>
                <a:cubicBezTo>
                  <a:pt x="9318171" y="1177971"/>
                  <a:pt x="9223182" y="1272960"/>
                  <a:pt x="9106007" y="1272960"/>
                </a:cubicBezTo>
                <a:lnTo>
                  <a:pt x="212164" y="1272960"/>
                </a:lnTo>
                <a:cubicBezTo>
                  <a:pt x="94989" y="1272960"/>
                  <a:pt x="0" y="1177971"/>
                  <a:pt x="0" y="1060796"/>
                </a:cubicBezTo>
                <a:lnTo>
                  <a:pt x="0" y="212164"/>
                </a:lnTo>
                <a:close/>
              </a:path>
            </a:pathLst>
          </a:custGeom>
          <a:solidFill>
            <a:schemeClr val="tx2">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4061" tIns="184061" rIns="184061" bIns="184061"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lvl="0" indent="0" algn="l" defTabSz="1422400">
              <a:lnSpc>
                <a:spcPct val="90000"/>
              </a:lnSpc>
              <a:spcBef>
                <a:spcPct val="0"/>
              </a:spcBef>
              <a:spcAft>
                <a:spcPct val="35000"/>
              </a:spcAft>
              <a:buNone/>
            </a:pPr>
            <a:r>
              <a:rPr lang="en-US" sz="2800" kern="1200" dirty="0"/>
              <a:t>Review the site assessment checklist.</a:t>
            </a:r>
          </a:p>
        </p:txBody>
      </p:sp>
      <p:sp>
        <p:nvSpPr>
          <p:cNvPr id="12" name="Freeform: Shape 11">
            <a:extLst>
              <a:ext uri="{FF2B5EF4-FFF2-40B4-BE49-F238E27FC236}">
                <a16:creationId xmlns:a16="http://schemas.microsoft.com/office/drawing/2014/main" id="{7B83E7D7-94FE-4032-8DE6-D52478A9DD2E}"/>
              </a:ext>
            </a:extLst>
          </p:cNvPr>
          <p:cNvSpPr/>
          <p:nvPr/>
        </p:nvSpPr>
        <p:spPr>
          <a:xfrm>
            <a:off x="690282" y="4545460"/>
            <a:ext cx="9318171" cy="1272960"/>
          </a:xfrm>
          <a:custGeom>
            <a:avLst/>
            <a:gdLst>
              <a:gd name="connsiteX0" fmla="*/ 0 w 9318171"/>
              <a:gd name="connsiteY0" fmla="*/ 212164 h 1272960"/>
              <a:gd name="connsiteX1" fmla="*/ 212164 w 9318171"/>
              <a:gd name="connsiteY1" fmla="*/ 0 h 1272960"/>
              <a:gd name="connsiteX2" fmla="*/ 9106007 w 9318171"/>
              <a:gd name="connsiteY2" fmla="*/ 0 h 1272960"/>
              <a:gd name="connsiteX3" fmla="*/ 9318171 w 9318171"/>
              <a:gd name="connsiteY3" fmla="*/ 212164 h 1272960"/>
              <a:gd name="connsiteX4" fmla="*/ 9318171 w 9318171"/>
              <a:gd name="connsiteY4" fmla="*/ 1060796 h 1272960"/>
              <a:gd name="connsiteX5" fmla="*/ 9106007 w 9318171"/>
              <a:gd name="connsiteY5" fmla="*/ 1272960 h 1272960"/>
              <a:gd name="connsiteX6" fmla="*/ 212164 w 9318171"/>
              <a:gd name="connsiteY6" fmla="*/ 1272960 h 1272960"/>
              <a:gd name="connsiteX7" fmla="*/ 0 w 9318171"/>
              <a:gd name="connsiteY7" fmla="*/ 1060796 h 1272960"/>
              <a:gd name="connsiteX8" fmla="*/ 0 w 9318171"/>
              <a:gd name="connsiteY8" fmla="*/ 212164 h 127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18171" h="1272960">
                <a:moveTo>
                  <a:pt x="0" y="212164"/>
                </a:moveTo>
                <a:cubicBezTo>
                  <a:pt x="0" y="94989"/>
                  <a:pt x="94989" y="0"/>
                  <a:pt x="212164" y="0"/>
                </a:cubicBezTo>
                <a:lnTo>
                  <a:pt x="9106007" y="0"/>
                </a:lnTo>
                <a:cubicBezTo>
                  <a:pt x="9223182" y="0"/>
                  <a:pt x="9318171" y="94989"/>
                  <a:pt x="9318171" y="212164"/>
                </a:cubicBezTo>
                <a:lnTo>
                  <a:pt x="9318171" y="1060796"/>
                </a:lnTo>
                <a:cubicBezTo>
                  <a:pt x="9318171" y="1177971"/>
                  <a:pt x="9223182" y="1272960"/>
                  <a:pt x="9106007" y="1272960"/>
                </a:cubicBezTo>
                <a:lnTo>
                  <a:pt x="212164" y="1272960"/>
                </a:lnTo>
                <a:cubicBezTo>
                  <a:pt x="94989" y="1272960"/>
                  <a:pt x="0" y="1177971"/>
                  <a:pt x="0" y="1060796"/>
                </a:cubicBezTo>
                <a:lnTo>
                  <a:pt x="0" y="212164"/>
                </a:lnTo>
                <a:close/>
              </a:path>
            </a:pathLst>
          </a:custGeom>
          <a:solidFill>
            <a:srgbClr val="0172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4061" tIns="184061" rIns="184061" bIns="184061"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lvl="0" indent="0" algn="l" defTabSz="1422400">
              <a:lnSpc>
                <a:spcPct val="90000"/>
              </a:lnSpc>
              <a:spcBef>
                <a:spcPct val="0"/>
              </a:spcBef>
              <a:spcAft>
                <a:spcPct val="35000"/>
              </a:spcAft>
              <a:buNone/>
            </a:pPr>
            <a:r>
              <a:rPr lang="en-US" sz="2800" kern="1200" dirty="0"/>
              <a:t>Equip YOU and your site assessment team with information that can be used in your kickoff meeting.</a:t>
            </a:r>
          </a:p>
        </p:txBody>
      </p:sp>
      <p:pic>
        <p:nvPicPr>
          <p:cNvPr id="13" name="Graphic 7">
            <a:extLst>
              <a:ext uri="{FF2B5EF4-FFF2-40B4-BE49-F238E27FC236}">
                <a16:creationId xmlns:a16="http://schemas.microsoft.com/office/drawing/2014/main" id="{883C8C70-AAC8-4598-A8DD-559A2E35C16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15861" y="1778906"/>
            <a:ext cx="1284400" cy="1284400"/>
          </a:xfrm>
          <a:prstGeom prst="rect">
            <a:avLst/>
          </a:prstGeom>
        </p:spPr>
      </p:pic>
      <p:pic>
        <p:nvPicPr>
          <p:cNvPr id="14" name="Graphic 19">
            <a:extLst>
              <a:ext uri="{FF2B5EF4-FFF2-40B4-BE49-F238E27FC236}">
                <a16:creationId xmlns:a16="http://schemas.microsoft.com/office/drawing/2014/main" id="{C7992D58-5E01-47FA-8987-04BEF395838F}"/>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88003" y="4598737"/>
            <a:ext cx="1284400" cy="1284400"/>
          </a:xfrm>
          <a:prstGeom prst="rect">
            <a:avLst/>
          </a:prstGeom>
        </p:spPr>
      </p:pic>
      <p:pic>
        <p:nvPicPr>
          <p:cNvPr id="15" name="Graphic 21">
            <a:extLst>
              <a:ext uri="{FF2B5EF4-FFF2-40B4-BE49-F238E27FC236}">
                <a16:creationId xmlns:a16="http://schemas.microsoft.com/office/drawing/2014/main" id="{2826F0FA-A7CB-4B5E-BCB3-9DAED89EF032}"/>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88003" y="3188821"/>
            <a:ext cx="1284400" cy="1284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7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595959"/>
                </a:solidFill>
                <a:latin typeface="Calibri"/>
                <a:ea typeface="Calibri"/>
                <a:cs typeface="Calibri"/>
                <a:sym typeface="Calibri"/>
              </a:rPr>
              <a:t>3</a:t>
            </a:fld>
            <a:endParaRPr sz="1200" b="0" i="0" u="none" strike="noStrike" cap="none">
              <a:solidFill>
                <a:srgbClr val="595959"/>
              </a:solidFill>
              <a:latin typeface="Calibri"/>
              <a:ea typeface="Calibri"/>
              <a:cs typeface="Calibri"/>
              <a:sym typeface="Calibri"/>
            </a:endParaRPr>
          </a:p>
        </p:txBody>
      </p:sp>
      <p:sp>
        <p:nvSpPr>
          <p:cNvPr id="608" name="Google Shape;608;p75"/>
          <p:cNvSpPr txBox="1">
            <a:spLocks noGrp="1"/>
          </p:cNvSpPr>
          <p:nvPr>
            <p:ph type="ftr" idx="11"/>
          </p:nvPr>
        </p:nvSpPr>
        <p:spPr>
          <a:xfrm>
            <a:off x="452400" y="6127550"/>
            <a:ext cx="36852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595959"/>
              </a:solidFill>
              <a:latin typeface="Calibri"/>
              <a:ea typeface="Calibri"/>
              <a:cs typeface="Calibri"/>
              <a:sym typeface="Calibri"/>
            </a:endParaRPr>
          </a:p>
        </p:txBody>
      </p:sp>
      <p:cxnSp>
        <p:nvCxnSpPr>
          <p:cNvPr id="614" name="Google Shape;614;p75">
            <a:extLst>
              <a:ext uri="{C183D7F6-B498-43B3-948B-1728B52AA6E4}">
                <adec:decorative xmlns:adec="http://schemas.microsoft.com/office/drawing/2017/decorative" val="1"/>
              </a:ext>
            </a:extLst>
          </p:cNvPr>
          <p:cNvCxnSpPr/>
          <p:nvPr/>
        </p:nvCxnSpPr>
        <p:spPr>
          <a:xfrm>
            <a:off x="5364425" y="3468650"/>
            <a:ext cx="5742900" cy="25200"/>
          </a:xfrm>
          <a:prstGeom prst="straightConnector1">
            <a:avLst/>
          </a:prstGeom>
          <a:noFill/>
          <a:ln w="28575" cap="flat" cmpd="sng">
            <a:solidFill>
              <a:srgbClr val="EFEFEF"/>
            </a:solidFill>
            <a:prstDash val="solid"/>
            <a:round/>
            <a:headEnd type="none" w="med" len="med"/>
            <a:tailEnd type="none" w="med" len="med"/>
          </a:ln>
        </p:spPr>
      </p:cxnSp>
      <p:sp>
        <p:nvSpPr>
          <p:cNvPr id="6" name="Title 5">
            <a:extLst>
              <a:ext uri="{FF2B5EF4-FFF2-40B4-BE49-F238E27FC236}">
                <a16:creationId xmlns:a16="http://schemas.microsoft.com/office/drawing/2014/main" id="{786D2072-9794-3E4F-121C-33E9992D5B2C}"/>
              </a:ext>
            </a:extLst>
          </p:cNvPr>
          <p:cNvSpPr>
            <a:spLocks noGrp="1"/>
          </p:cNvSpPr>
          <p:nvPr>
            <p:ph type="title"/>
          </p:nvPr>
        </p:nvSpPr>
        <p:spPr/>
        <p:txBody>
          <a:bodyPr/>
          <a:lstStyle/>
          <a:p>
            <a:r>
              <a:rPr lang="en-US" dirty="0"/>
              <a:t>What is a Site Assessment?</a:t>
            </a:r>
          </a:p>
        </p:txBody>
      </p:sp>
      <p:graphicFrame>
        <p:nvGraphicFramePr>
          <p:cNvPr id="7" name="Content Placeholder 3" descr="Formal, nonbinding agreement between two or more parties that&#10;Broadly describes how entities will work together; Outlines terms and considerations; and Solidifies a partnership.">
            <a:extLst>
              <a:ext uri="{FF2B5EF4-FFF2-40B4-BE49-F238E27FC236}">
                <a16:creationId xmlns:a16="http://schemas.microsoft.com/office/drawing/2014/main" id="{8A7F4616-56C7-4CA3-9FEE-CCE67C2CACB1}"/>
              </a:ext>
            </a:extLst>
          </p:cNvPr>
          <p:cNvGraphicFramePr>
            <a:graphicFrameLocks/>
          </p:cNvGraphicFramePr>
          <p:nvPr>
            <p:extLst>
              <p:ext uri="{D42A27DB-BD31-4B8C-83A1-F6EECF244321}">
                <p14:modId xmlns:p14="http://schemas.microsoft.com/office/powerpoint/2010/main" val="4053334458"/>
              </p:ext>
            </p:extLst>
          </p:nvPr>
        </p:nvGraphicFramePr>
        <p:xfrm>
          <a:off x="549519" y="1691228"/>
          <a:ext cx="11092961" cy="1698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Photograph of school hallway">
            <a:extLst>
              <a:ext uri="{FF2B5EF4-FFF2-40B4-BE49-F238E27FC236}">
                <a16:creationId xmlns:a16="http://schemas.microsoft.com/office/drawing/2014/main" id="{875579E3-85A9-E077-DDF3-F656C8F0C8B3}"/>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49519" y="3468651"/>
            <a:ext cx="3853228" cy="25688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hotograph of entrance of a high school. ">
            <a:extLst>
              <a:ext uri="{FF2B5EF4-FFF2-40B4-BE49-F238E27FC236}">
                <a16:creationId xmlns:a16="http://schemas.microsoft.com/office/drawing/2014/main" id="{8EFAE077-3EA6-1951-A18C-61D0EE9A987C}"/>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770318" y="3468650"/>
            <a:ext cx="3872162" cy="25767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con of a checklist. ">
            <a:extLst>
              <a:ext uri="{FF2B5EF4-FFF2-40B4-BE49-F238E27FC236}">
                <a16:creationId xmlns:a16="http://schemas.microsoft.com/office/drawing/2014/main" id="{3958FEAB-FCA8-4F32-87E2-1BE9D0D1E627}"/>
              </a:ext>
              <a:ext uri="{C183D7F6-B498-43B3-948B-1728B52AA6E4}">
                <adec:decorative xmlns:adec="http://schemas.microsoft.com/office/drawing/2017/decorative" val="0"/>
              </a:ext>
            </a:extLst>
          </p:cNvPr>
          <p:cNvPicPr>
            <a:picLocks noChangeAspect="1"/>
          </p:cNvPicPr>
          <p:nvPr/>
        </p:nvPicPr>
        <p:blipFill>
          <a:blip r:embed="rId10"/>
          <a:stretch>
            <a:fillRect/>
          </a:stretch>
        </p:blipFill>
        <p:spPr>
          <a:xfrm>
            <a:off x="5007274" y="3654600"/>
            <a:ext cx="2204203" cy="219692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76"/>
          <p:cNvSpPr txBox="1">
            <a:spLocks noGrp="1"/>
          </p:cNvSpPr>
          <p:nvPr>
            <p:ph type="title"/>
          </p:nvPr>
        </p:nvSpPr>
        <p:spPr>
          <a:xfrm>
            <a:off x="633877" y="-188762"/>
            <a:ext cx="9590541" cy="178767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dirty="0"/>
              <a:t>Why Conduct a Site Assessment?</a:t>
            </a:r>
            <a:endParaRPr dirty="0"/>
          </a:p>
        </p:txBody>
      </p:sp>
      <p:sp>
        <p:nvSpPr>
          <p:cNvPr id="627" name="Google Shape;627;p76"/>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628" name="Google Shape;628;p76"/>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
        <p:nvSpPr>
          <p:cNvPr id="17" name="Flowchart: Connector 16">
            <a:extLst>
              <a:ext uri="{FF2B5EF4-FFF2-40B4-BE49-F238E27FC236}">
                <a16:creationId xmlns:a16="http://schemas.microsoft.com/office/drawing/2014/main" id="{B21343EC-0799-55B0-5CC3-AAFF06BF886A}"/>
              </a:ext>
              <a:ext uri="{C183D7F6-B498-43B3-948B-1728B52AA6E4}">
                <adec:decorative xmlns:adec="http://schemas.microsoft.com/office/drawing/2017/decorative" val="1"/>
              </a:ext>
            </a:extLst>
          </p:cNvPr>
          <p:cNvSpPr/>
          <p:nvPr/>
        </p:nvSpPr>
        <p:spPr>
          <a:xfrm>
            <a:off x="6525712" y="2088193"/>
            <a:ext cx="3843130" cy="3657600"/>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Crumbling brick wall.">
            <a:hlinkClick r:id="rId3"/>
            <a:extLst>
              <a:ext uri="{FF2B5EF4-FFF2-40B4-BE49-F238E27FC236}">
                <a16:creationId xmlns:a16="http://schemas.microsoft.com/office/drawing/2014/main" id="{7E337BD2-169E-426E-A99D-1593D7C57F06}"/>
              </a:ext>
              <a:ext uri="{C183D7F6-B498-43B3-948B-1728B52AA6E4}">
                <adec:decorative xmlns:adec="http://schemas.microsoft.com/office/drawing/2017/decorative" val="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79868" y="3165147"/>
            <a:ext cx="2536788" cy="1691192"/>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Shape 10">
            <a:extLst>
              <a:ext uri="{FF2B5EF4-FFF2-40B4-BE49-F238E27FC236}">
                <a16:creationId xmlns:a16="http://schemas.microsoft.com/office/drawing/2014/main" id="{24DCE629-4389-4A4D-BF67-2E6ED6488009}"/>
              </a:ext>
            </a:extLst>
          </p:cNvPr>
          <p:cNvSpPr/>
          <p:nvPr/>
        </p:nvSpPr>
        <p:spPr>
          <a:xfrm>
            <a:off x="7552289" y="1598911"/>
            <a:ext cx="1789976" cy="1163485"/>
          </a:xfrm>
          <a:custGeom>
            <a:avLst/>
            <a:gdLst>
              <a:gd name="connsiteX0" fmla="*/ 0 w 1789976"/>
              <a:gd name="connsiteY0" fmla="*/ 193918 h 1163485"/>
              <a:gd name="connsiteX1" fmla="*/ 193918 w 1789976"/>
              <a:gd name="connsiteY1" fmla="*/ 0 h 1163485"/>
              <a:gd name="connsiteX2" fmla="*/ 1596058 w 1789976"/>
              <a:gd name="connsiteY2" fmla="*/ 0 h 1163485"/>
              <a:gd name="connsiteX3" fmla="*/ 1789976 w 1789976"/>
              <a:gd name="connsiteY3" fmla="*/ 193918 h 1163485"/>
              <a:gd name="connsiteX4" fmla="*/ 1789976 w 1789976"/>
              <a:gd name="connsiteY4" fmla="*/ 969567 h 1163485"/>
              <a:gd name="connsiteX5" fmla="*/ 1596058 w 1789976"/>
              <a:gd name="connsiteY5" fmla="*/ 1163485 h 1163485"/>
              <a:gd name="connsiteX6" fmla="*/ 193918 w 1789976"/>
              <a:gd name="connsiteY6" fmla="*/ 1163485 h 1163485"/>
              <a:gd name="connsiteX7" fmla="*/ 0 w 1789976"/>
              <a:gd name="connsiteY7" fmla="*/ 969567 h 1163485"/>
              <a:gd name="connsiteX8" fmla="*/ 0 w 1789976"/>
              <a:gd name="connsiteY8" fmla="*/ 193918 h 116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9976" h="1163485">
                <a:moveTo>
                  <a:pt x="0" y="193918"/>
                </a:moveTo>
                <a:cubicBezTo>
                  <a:pt x="0" y="86820"/>
                  <a:pt x="86820" y="0"/>
                  <a:pt x="193918" y="0"/>
                </a:cubicBezTo>
                <a:lnTo>
                  <a:pt x="1596058" y="0"/>
                </a:lnTo>
                <a:cubicBezTo>
                  <a:pt x="1703156" y="0"/>
                  <a:pt x="1789976" y="86820"/>
                  <a:pt x="1789976" y="193918"/>
                </a:cubicBezTo>
                <a:lnTo>
                  <a:pt x="1789976" y="969567"/>
                </a:lnTo>
                <a:cubicBezTo>
                  <a:pt x="1789976" y="1076665"/>
                  <a:pt x="1703156" y="1163485"/>
                  <a:pt x="1596058" y="1163485"/>
                </a:cubicBezTo>
                <a:lnTo>
                  <a:pt x="193918" y="1163485"/>
                </a:lnTo>
                <a:cubicBezTo>
                  <a:pt x="86820" y="1163485"/>
                  <a:pt x="0" y="1076665"/>
                  <a:pt x="0" y="969567"/>
                </a:cubicBezTo>
                <a:lnTo>
                  <a:pt x="0" y="193918"/>
                </a:lnTo>
                <a:close/>
              </a:path>
            </a:pathLst>
          </a:custGeom>
          <a:solidFill>
            <a:srgbClr val="0070C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32997" tIns="132997" rIns="132997" bIns="132997"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lvl="0" indent="0" algn="ctr" defTabSz="889000">
              <a:lnSpc>
                <a:spcPct val="90000"/>
              </a:lnSpc>
              <a:spcBef>
                <a:spcPct val="0"/>
              </a:spcBef>
              <a:spcAft>
                <a:spcPct val="35000"/>
              </a:spcAft>
              <a:buFont typeface="Arial" panose="020B0604020202020204" pitchFamily="34" charset="0"/>
              <a:buNone/>
            </a:pPr>
            <a:r>
              <a:rPr lang="en-US" sz="1600" b="1" i="0" kern="1200" dirty="0"/>
              <a:t>Risks and Vulnerabilities​</a:t>
            </a:r>
            <a:endParaRPr lang="en-US" sz="1600" b="1" kern="1200" dirty="0"/>
          </a:p>
        </p:txBody>
      </p:sp>
      <p:sp>
        <p:nvSpPr>
          <p:cNvPr id="13" name="Freeform: Shape 12">
            <a:extLst>
              <a:ext uri="{FF2B5EF4-FFF2-40B4-BE49-F238E27FC236}">
                <a16:creationId xmlns:a16="http://schemas.microsoft.com/office/drawing/2014/main" id="{B87C2527-8DCF-4EDF-B101-8CFCD816545B}"/>
              </a:ext>
            </a:extLst>
          </p:cNvPr>
          <p:cNvSpPr/>
          <p:nvPr/>
        </p:nvSpPr>
        <p:spPr>
          <a:xfrm>
            <a:off x="9905535" y="3251448"/>
            <a:ext cx="1789976" cy="1163485"/>
          </a:xfrm>
          <a:custGeom>
            <a:avLst/>
            <a:gdLst>
              <a:gd name="connsiteX0" fmla="*/ 0 w 1789976"/>
              <a:gd name="connsiteY0" fmla="*/ 193918 h 1163485"/>
              <a:gd name="connsiteX1" fmla="*/ 193918 w 1789976"/>
              <a:gd name="connsiteY1" fmla="*/ 0 h 1163485"/>
              <a:gd name="connsiteX2" fmla="*/ 1596058 w 1789976"/>
              <a:gd name="connsiteY2" fmla="*/ 0 h 1163485"/>
              <a:gd name="connsiteX3" fmla="*/ 1789976 w 1789976"/>
              <a:gd name="connsiteY3" fmla="*/ 193918 h 1163485"/>
              <a:gd name="connsiteX4" fmla="*/ 1789976 w 1789976"/>
              <a:gd name="connsiteY4" fmla="*/ 969567 h 1163485"/>
              <a:gd name="connsiteX5" fmla="*/ 1596058 w 1789976"/>
              <a:gd name="connsiteY5" fmla="*/ 1163485 h 1163485"/>
              <a:gd name="connsiteX6" fmla="*/ 193918 w 1789976"/>
              <a:gd name="connsiteY6" fmla="*/ 1163485 h 1163485"/>
              <a:gd name="connsiteX7" fmla="*/ 0 w 1789976"/>
              <a:gd name="connsiteY7" fmla="*/ 969567 h 1163485"/>
              <a:gd name="connsiteX8" fmla="*/ 0 w 1789976"/>
              <a:gd name="connsiteY8" fmla="*/ 193918 h 116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9976" h="1163485">
                <a:moveTo>
                  <a:pt x="0" y="193918"/>
                </a:moveTo>
                <a:cubicBezTo>
                  <a:pt x="0" y="86820"/>
                  <a:pt x="86820" y="0"/>
                  <a:pt x="193918" y="0"/>
                </a:cubicBezTo>
                <a:lnTo>
                  <a:pt x="1596058" y="0"/>
                </a:lnTo>
                <a:cubicBezTo>
                  <a:pt x="1703156" y="0"/>
                  <a:pt x="1789976" y="86820"/>
                  <a:pt x="1789976" y="193918"/>
                </a:cubicBezTo>
                <a:lnTo>
                  <a:pt x="1789976" y="969567"/>
                </a:lnTo>
                <a:cubicBezTo>
                  <a:pt x="1789976" y="1076665"/>
                  <a:pt x="1703156" y="1163485"/>
                  <a:pt x="1596058" y="1163485"/>
                </a:cubicBezTo>
                <a:lnTo>
                  <a:pt x="193918" y="1163485"/>
                </a:lnTo>
                <a:cubicBezTo>
                  <a:pt x="86820" y="1163485"/>
                  <a:pt x="0" y="1076665"/>
                  <a:pt x="0" y="969567"/>
                </a:cubicBezTo>
                <a:lnTo>
                  <a:pt x="0" y="193918"/>
                </a:lnTo>
                <a:close/>
              </a:path>
            </a:pathLst>
          </a:custGeom>
          <a:solidFill>
            <a:srgbClr val="0070C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32997" tIns="132997" rIns="132997" bIns="132997"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lvl="0" indent="0" algn="ctr" defTabSz="889000">
              <a:lnSpc>
                <a:spcPct val="90000"/>
              </a:lnSpc>
              <a:spcBef>
                <a:spcPct val="0"/>
              </a:spcBef>
              <a:spcAft>
                <a:spcPct val="35000"/>
              </a:spcAft>
              <a:buFont typeface="Arial" panose="020B0604020202020204" pitchFamily="34" charset="0"/>
              <a:buNone/>
            </a:pPr>
            <a:r>
              <a:rPr lang="en-US" b="1" i="0" kern="1200" dirty="0"/>
              <a:t>Accessibility​</a:t>
            </a:r>
          </a:p>
        </p:txBody>
      </p:sp>
      <p:sp>
        <p:nvSpPr>
          <p:cNvPr id="14" name="Freeform: Shape 13">
            <a:extLst>
              <a:ext uri="{FF2B5EF4-FFF2-40B4-BE49-F238E27FC236}">
                <a16:creationId xmlns:a16="http://schemas.microsoft.com/office/drawing/2014/main" id="{C81CABD5-7B9C-429E-BCBF-D51F95BDF09C}"/>
              </a:ext>
            </a:extLst>
          </p:cNvPr>
          <p:cNvSpPr/>
          <p:nvPr/>
        </p:nvSpPr>
        <p:spPr>
          <a:xfrm>
            <a:off x="7558917" y="5164050"/>
            <a:ext cx="1789976" cy="1163485"/>
          </a:xfrm>
          <a:custGeom>
            <a:avLst/>
            <a:gdLst>
              <a:gd name="connsiteX0" fmla="*/ 0 w 1789976"/>
              <a:gd name="connsiteY0" fmla="*/ 193918 h 1163485"/>
              <a:gd name="connsiteX1" fmla="*/ 193918 w 1789976"/>
              <a:gd name="connsiteY1" fmla="*/ 0 h 1163485"/>
              <a:gd name="connsiteX2" fmla="*/ 1596058 w 1789976"/>
              <a:gd name="connsiteY2" fmla="*/ 0 h 1163485"/>
              <a:gd name="connsiteX3" fmla="*/ 1789976 w 1789976"/>
              <a:gd name="connsiteY3" fmla="*/ 193918 h 1163485"/>
              <a:gd name="connsiteX4" fmla="*/ 1789976 w 1789976"/>
              <a:gd name="connsiteY4" fmla="*/ 969567 h 1163485"/>
              <a:gd name="connsiteX5" fmla="*/ 1596058 w 1789976"/>
              <a:gd name="connsiteY5" fmla="*/ 1163485 h 1163485"/>
              <a:gd name="connsiteX6" fmla="*/ 193918 w 1789976"/>
              <a:gd name="connsiteY6" fmla="*/ 1163485 h 1163485"/>
              <a:gd name="connsiteX7" fmla="*/ 0 w 1789976"/>
              <a:gd name="connsiteY7" fmla="*/ 969567 h 1163485"/>
              <a:gd name="connsiteX8" fmla="*/ 0 w 1789976"/>
              <a:gd name="connsiteY8" fmla="*/ 193918 h 116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9976" h="1163485">
                <a:moveTo>
                  <a:pt x="0" y="193918"/>
                </a:moveTo>
                <a:cubicBezTo>
                  <a:pt x="0" y="86820"/>
                  <a:pt x="86820" y="0"/>
                  <a:pt x="193918" y="0"/>
                </a:cubicBezTo>
                <a:lnTo>
                  <a:pt x="1596058" y="0"/>
                </a:lnTo>
                <a:cubicBezTo>
                  <a:pt x="1703156" y="0"/>
                  <a:pt x="1789976" y="86820"/>
                  <a:pt x="1789976" y="193918"/>
                </a:cubicBezTo>
                <a:lnTo>
                  <a:pt x="1789976" y="969567"/>
                </a:lnTo>
                <a:cubicBezTo>
                  <a:pt x="1789976" y="1076665"/>
                  <a:pt x="1703156" y="1163485"/>
                  <a:pt x="1596058" y="1163485"/>
                </a:cubicBezTo>
                <a:lnTo>
                  <a:pt x="193918" y="1163485"/>
                </a:lnTo>
                <a:cubicBezTo>
                  <a:pt x="86820" y="1163485"/>
                  <a:pt x="0" y="1076665"/>
                  <a:pt x="0" y="969567"/>
                </a:cubicBezTo>
                <a:lnTo>
                  <a:pt x="0" y="193918"/>
                </a:lnTo>
                <a:close/>
              </a:path>
            </a:pathLst>
          </a:custGeom>
          <a:solidFill>
            <a:srgbClr val="0070C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32997" tIns="132997" rIns="132997" bIns="132997"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lvl="0" indent="0" algn="ctr" defTabSz="889000">
              <a:lnSpc>
                <a:spcPct val="90000"/>
              </a:lnSpc>
              <a:spcBef>
                <a:spcPct val="0"/>
              </a:spcBef>
              <a:spcAft>
                <a:spcPct val="35000"/>
              </a:spcAft>
              <a:buFont typeface="Arial" panose="020B0604020202020204" pitchFamily="34" charset="0"/>
              <a:buNone/>
            </a:pPr>
            <a:r>
              <a:rPr lang="en-US" b="1" i="0" kern="1200" dirty="0"/>
              <a:t>Gaps and Areas of Improvement​</a:t>
            </a:r>
          </a:p>
        </p:txBody>
      </p:sp>
      <p:sp>
        <p:nvSpPr>
          <p:cNvPr id="15" name="Freeform: Shape 14">
            <a:extLst>
              <a:ext uri="{FF2B5EF4-FFF2-40B4-BE49-F238E27FC236}">
                <a16:creationId xmlns:a16="http://schemas.microsoft.com/office/drawing/2014/main" id="{E5363EE1-1680-47F7-9F02-9FF2C2913AC6}"/>
              </a:ext>
            </a:extLst>
          </p:cNvPr>
          <p:cNvSpPr/>
          <p:nvPr/>
        </p:nvSpPr>
        <p:spPr>
          <a:xfrm>
            <a:off x="5158070" y="3335250"/>
            <a:ext cx="1789976" cy="1163485"/>
          </a:xfrm>
          <a:custGeom>
            <a:avLst/>
            <a:gdLst>
              <a:gd name="connsiteX0" fmla="*/ 0 w 1789976"/>
              <a:gd name="connsiteY0" fmla="*/ 193918 h 1163485"/>
              <a:gd name="connsiteX1" fmla="*/ 193918 w 1789976"/>
              <a:gd name="connsiteY1" fmla="*/ 0 h 1163485"/>
              <a:gd name="connsiteX2" fmla="*/ 1596058 w 1789976"/>
              <a:gd name="connsiteY2" fmla="*/ 0 h 1163485"/>
              <a:gd name="connsiteX3" fmla="*/ 1789976 w 1789976"/>
              <a:gd name="connsiteY3" fmla="*/ 193918 h 1163485"/>
              <a:gd name="connsiteX4" fmla="*/ 1789976 w 1789976"/>
              <a:gd name="connsiteY4" fmla="*/ 969567 h 1163485"/>
              <a:gd name="connsiteX5" fmla="*/ 1596058 w 1789976"/>
              <a:gd name="connsiteY5" fmla="*/ 1163485 h 1163485"/>
              <a:gd name="connsiteX6" fmla="*/ 193918 w 1789976"/>
              <a:gd name="connsiteY6" fmla="*/ 1163485 h 1163485"/>
              <a:gd name="connsiteX7" fmla="*/ 0 w 1789976"/>
              <a:gd name="connsiteY7" fmla="*/ 969567 h 1163485"/>
              <a:gd name="connsiteX8" fmla="*/ 0 w 1789976"/>
              <a:gd name="connsiteY8" fmla="*/ 193918 h 116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9976" h="1163485">
                <a:moveTo>
                  <a:pt x="0" y="193918"/>
                </a:moveTo>
                <a:cubicBezTo>
                  <a:pt x="0" y="86820"/>
                  <a:pt x="86820" y="0"/>
                  <a:pt x="193918" y="0"/>
                </a:cubicBezTo>
                <a:lnTo>
                  <a:pt x="1596058" y="0"/>
                </a:lnTo>
                <a:cubicBezTo>
                  <a:pt x="1703156" y="0"/>
                  <a:pt x="1789976" y="86820"/>
                  <a:pt x="1789976" y="193918"/>
                </a:cubicBezTo>
                <a:lnTo>
                  <a:pt x="1789976" y="969567"/>
                </a:lnTo>
                <a:cubicBezTo>
                  <a:pt x="1789976" y="1076665"/>
                  <a:pt x="1703156" y="1163485"/>
                  <a:pt x="1596058" y="1163485"/>
                </a:cubicBezTo>
                <a:lnTo>
                  <a:pt x="193918" y="1163485"/>
                </a:lnTo>
                <a:cubicBezTo>
                  <a:pt x="86820" y="1163485"/>
                  <a:pt x="0" y="1076665"/>
                  <a:pt x="0" y="969567"/>
                </a:cubicBezTo>
                <a:lnTo>
                  <a:pt x="0" y="193918"/>
                </a:lnTo>
                <a:close/>
              </a:path>
            </a:pathLst>
          </a:custGeom>
          <a:solidFill>
            <a:srgbClr val="0070C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32997" tIns="132997" rIns="132997" bIns="132997"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lvl="0" indent="0" algn="ctr" defTabSz="889000">
              <a:lnSpc>
                <a:spcPct val="90000"/>
              </a:lnSpc>
              <a:spcBef>
                <a:spcPct val="0"/>
              </a:spcBef>
              <a:spcAft>
                <a:spcPct val="35000"/>
              </a:spcAft>
              <a:buFont typeface="Arial" panose="020B0604020202020204" pitchFamily="34" charset="0"/>
              <a:buNone/>
            </a:pPr>
            <a:r>
              <a:rPr lang="en-US" b="1" i="0" kern="1200" dirty="0"/>
              <a:t>Impact of Hazards and Threats</a:t>
            </a:r>
          </a:p>
        </p:txBody>
      </p:sp>
      <p:pic>
        <p:nvPicPr>
          <p:cNvPr id="2052" name="Picture 4" descr="Photograph of a fence chained shut with a sign reading: Field and Track will be closed for maintenance. ">
            <a:extLst>
              <a:ext uri="{FF2B5EF4-FFF2-40B4-BE49-F238E27FC236}">
                <a16:creationId xmlns:a16="http://schemas.microsoft.com/office/drawing/2014/main" id="{B8D0D1BE-8B0C-9468-AD31-92EEFCFCCD9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58945" y="2383877"/>
            <a:ext cx="4368098" cy="29709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73"/>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dirty="0"/>
              <a:t>A Component of School Safety</a:t>
            </a:r>
            <a:endParaRPr dirty="0"/>
          </a:p>
        </p:txBody>
      </p:sp>
      <p:sp>
        <p:nvSpPr>
          <p:cNvPr id="584" name="Google Shape;584;p73"/>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585" name="Google Shape;585;p73"/>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2" name="Picture 1" descr="Diagram of five mission areas for school safety: Prevent, Mitigate, Protect, Respond and Recover.">
            <a:extLst>
              <a:ext uri="{FF2B5EF4-FFF2-40B4-BE49-F238E27FC236}">
                <a16:creationId xmlns:a16="http://schemas.microsoft.com/office/drawing/2014/main" id="{B93EE369-59F6-4AAE-92E4-2AFFFC7BBF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15547" y="1685579"/>
            <a:ext cx="9495989" cy="4252295"/>
          </a:xfrm>
          <a:prstGeom prst="rect">
            <a:avLst/>
          </a:prstGeom>
          <a:noFill/>
        </p:spPr>
      </p:pic>
    </p:spTree>
    <p:extLst>
      <p:ext uri="{BB962C8B-B14F-4D97-AF65-F5344CB8AC3E}">
        <p14:creationId xmlns:p14="http://schemas.microsoft.com/office/powerpoint/2010/main" val="592033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73"/>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dirty="0"/>
              <a:t>Process</a:t>
            </a:r>
            <a:endParaRPr dirty="0"/>
          </a:p>
        </p:txBody>
      </p:sp>
      <p:sp>
        <p:nvSpPr>
          <p:cNvPr id="584" name="Google Shape;584;p73"/>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585" name="Google Shape;585;p73"/>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graphicFrame>
        <p:nvGraphicFramePr>
          <p:cNvPr id="583" name="Diagram 582" descr="Graphic of Flow Chart Process.">
            <a:extLst>
              <a:ext uri="{FF2B5EF4-FFF2-40B4-BE49-F238E27FC236}">
                <a16:creationId xmlns:a16="http://schemas.microsoft.com/office/drawing/2014/main" id="{ECEC0461-0EB7-252C-5D08-9434222AEF56}"/>
              </a:ext>
            </a:extLst>
          </p:cNvPr>
          <p:cNvGraphicFramePr/>
          <p:nvPr>
            <p:extLst>
              <p:ext uri="{D42A27DB-BD31-4B8C-83A1-F6EECF244321}">
                <p14:modId xmlns:p14="http://schemas.microsoft.com/office/powerpoint/2010/main" val="1659810423"/>
              </p:ext>
            </p:extLst>
          </p:nvPr>
        </p:nvGraphicFramePr>
        <p:xfrm>
          <a:off x="364435" y="1027043"/>
          <a:ext cx="11549269" cy="5111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5766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73"/>
          <p:cNvSpPr txBox="1">
            <a:spLocks noGrp="1"/>
          </p:cNvSpPr>
          <p:nvPr>
            <p:ph type="title"/>
          </p:nvPr>
        </p:nvSpPr>
        <p:spPr>
          <a:xfrm>
            <a:off x="717176" y="457200"/>
            <a:ext cx="8510714" cy="10266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accent1"/>
              </a:buClr>
              <a:buSzPts val="4400"/>
              <a:buFont typeface="Calibri"/>
              <a:buNone/>
            </a:pPr>
            <a:r>
              <a:rPr lang="en-US" dirty="0"/>
              <a:t>Crime Prevention Through Environmental Design</a:t>
            </a:r>
            <a:endParaRPr dirty="0"/>
          </a:p>
        </p:txBody>
      </p:sp>
      <p:sp>
        <p:nvSpPr>
          <p:cNvPr id="584" name="Google Shape;584;p73"/>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585" name="Google Shape;585;p73"/>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graphicFrame>
        <p:nvGraphicFramePr>
          <p:cNvPr id="2" name="Diagram 1" descr="Group of text boxes for Crime Prevention Through Environmental Design. &#10;&#10;Natural Surveillance&#10;Territorial Reinforcement&#10;Natural Access Control&#10;Management and Maintenance&#10;Target Hardening">
            <a:extLst>
              <a:ext uri="{FF2B5EF4-FFF2-40B4-BE49-F238E27FC236}">
                <a16:creationId xmlns:a16="http://schemas.microsoft.com/office/drawing/2014/main" id="{14D2893C-FED0-F4AA-B718-A19F5A15A73E}"/>
              </a:ext>
            </a:extLst>
          </p:cNvPr>
          <p:cNvGraphicFramePr/>
          <p:nvPr>
            <p:extLst>
              <p:ext uri="{D42A27DB-BD31-4B8C-83A1-F6EECF244321}">
                <p14:modId xmlns:p14="http://schemas.microsoft.com/office/powerpoint/2010/main" val="3173008404"/>
              </p:ext>
            </p:extLst>
          </p:nvPr>
        </p:nvGraphicFramePr>
        <p:xfrm>
          <a:off x="775252" y="1967948"/>
          <a:ext cx="10726324" cy="41703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Graphic 5">
            <a:extLst>
              <a:ext uri="{FF2B5EF4-FFF2-40B4-BE49-F238E27FC236}">
                <a16:creationId xmlns:a16="http://schemas.microsoft.com/office/drawing/2014/main" id="{C4E091E4-D9C5-4D74-AB16-4F06642A1F1D}"/>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81022" y="3949422"/>
            <a:ext cx="936408" cy="936408"/>
          </a:xfrm>
          <a:prstGeom prst="rect">
            <a:avLst/>
          </a:prstGeom>
        </p:spPr>
      </p:pic>
      <p:pic>
        <p:nvPicPr>
          <p:cNvPr id="4" name="Graphic 3">
            <a:extLst>
              <a:ext uri="{FF2B5EF4-FFF2-40B4-BE49-F238E27FC236}">
                <a16:creationId xmlns:a16="http://schemas.microsoft.com/office/drawing/2014/main" id="{26D8CAF2-F919-48B7-8F2F-83671F2D0209}"/>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75128" y="4800295"/>
            <a:ext cx="1043881" cy="1043881"/>
          </a:xfrm>
          <a:prstGeom prst="rect">
            <a:avLst/>
          </a:prstGeom>
        </p:spPr>
      </p:pic>
      <p:pic>
        <p:nvPicPr>
          <p:cNvPr id="5" name="Graphic 7">
            <a:extLst>
              <a:ext uri="{FF2B5EF4-FFF2-40B4-BE49-F238E27FC236}">
                <a16:creationId xmlns:a16="http://schemas.microsoft.com/office/drawing/2014/main" id="{E5477C9B-9860-4168-9590-9B0AE705C450}"/>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752324" y="3949422"/>
            <a:ext cx="980848" cy="980848"/>
          </a:xfrm>
          <a:prstGeom prst="rect">
            <a:avLst/>
          </a:prstGeom>
        </p:spPr>
      </p:pic>
      <p:pic>
        <p:nvPicPr>
          <p:cNvPr id="6" name="Graphic 8">
            <a:extLst>
              <a:ext uri="{FF2B5EF4-FFF2-40B4-BE49-F238E27FC236}">
                <a16:creationId xmlns:a16="http://schemas.microsoft.com/office/drawing/2014/main" id="{7BE4D5C2-80F9-4DA4-8D52-6078C75472A3}"/>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flipH="1">
            <a:off x="10372867" y="4800296"/>
            <a:ext cx="1043881" cy="1043881"/>
          </a:xfrm>
          <a:prstGeom prst="rect">
            <a:avLst/>
          </a:prstGeom>
        </p:spPr>
      </p:pic>
    </p:spTree>
    <p:extLst>
      <p:ext uri="{BB962C8B-B14F-4D97-AF65-F5344CB8AC3E}">
        <p14:creationId xmlns:p14="http://schemas.microsoft.com/office/powerpoint/2010/main" val="4169007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73"/>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dirty="0"/>
              <a:t>Access and Functional Needs</a:t>
            </a:r>
            <a:endParaRPr dirty="0"/>
          </a:p>
        </p:txBody>
      </p:sp>
      <p:sp>
        <p:nvSpPr>
          <p:cNvPr id="584" name="Google Shape;584;p73"/>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585" name="Google Shape;585;p73"/>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2" name="Picture 1" descr="Photograph of a wheelchair in a classroom, all with empty seats. ">
            <a:extLst>
              <a:ext uri="{FF2B5EF4-FFF2-40B4-BE49-F238E27FC236}">
                <a16:creationId xmlns:a16="http://schemas.microsoft.com/office/drawing/2014/main" id="{72E061D7-E31D-4A07-A84A-B4D56BF63884}"/>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9075" y="2038895"/>
            <a:ext cx="11753850" cy="3928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550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73"/>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dirty="0"/>
              <a:t>Site Assessment Checklist</a:t>
            </a:r>
            <a:endParaRPr dirty="0"/>
          </a:p>
        </p:txBody>
      </p:sp>
      <p:sp>
        <p:nvSpPr>
          <p:cNvPr id="584" name="Google Shape;584;p73"/>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585" name="Google Shape;585;p73"/>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8" name="Picture 7" descr="Screenshot of the Site Assessment Checklist Tool.">
            <a:extLst>
              <a:ext uri="{FF2B5EF4-FFF2-40B4-BE49-F238E27FC236}">
                <a16:creationId xmlns:a16="http://schemas.microsoft.com/office/drawing/2014/main" id="{1224D2EA-06BB-AFB1-AA6C-BA4F6A6105AD}"/>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120226" y="1483800"/>
            <a:ext cx="7072547" cy="4837815"/>
          </a:xfrm>
          <a:prstGeom prst="rect">
            <a:avLst/>
          </a:prstGeom>
        </p:spPr>
      </p:pic>
      <p:sp>
        <p:nvSpPr>
          <p:cNvPr id="3" name="TextBox 2">
            <a:extLst>
              <a:ext uri="{FF2B5EF4-FFF2-40B4-BE49-F238E27FC236}">
                <a16:creationId xmlns:a16="http://schemas.microsoft.com/office/drawing/2014/main" id="{9AD6576D-64D0-0BED-1076-C8AC6DE42917}"/>
              </a:ext>
            </a:extLst>
          </p:cNvPr>
          <p:cNvSpPr txBox="1"/>
          <p:nvPr/>
        </p:nvSpPr>
        <p:spPr>
          <a:xfrm>
            <a:off x="9676563" y="2107866"/>
            <a:ext cx="1557494" cy="830997"/>
          </a:xfrm>
          <a:prstGeom prst="rect">
            <a:avLst/>
          </a:prstGeom>
          <a:noFill/>
        </p:spPr>
        <p:txBody>
          <a:bodyPr wrap="square" rtlCol="0">
            <a:spAutoFit/>
          </a:bodyPr>
          <a:lstStyle/>
          <a:p>
            <a:pPr algn="ctr"/>
            <a:r>
              <a:rPr lang="en-US" sz="2400" dirty="0">
                <a:solidFill>
                  <a:schemeClr val="bg1"/>
                </a:solidFill>
              </a:rPr>
              <a:t>INSERT QR ODE</a:t>
            </a:r>
          </a:p>
        </p:txBody>
      </p:sp>
      <p:pic>
        <p:nvPicPr>
          <p:cNvPr id="5" name="Picture 4" descr="A qr code on a white background&#10;&#10;Description automatically generated">
            <a:extLst>
              <a:ext uri="{FF2B5EF4-FFF2-40B4-BE49-F238E27FC236}">
                <a16:creationId xmlns:a16="http://schemas.microsoft.com/office/drawing/2014/main" id="{25A7DCD1-FE0F-B012-1A2C-4A7E3C983BE1}"/>
              </a:ext>
            </a:extLst>
          </p:cNvPr>
          <p:cNvPicPr>
            <a:picLocks noChangeAspect="1"/>
          </p:cNvPicPr>
          <p:nvPr/>
        </p:nvPicPr>
        <p:blipFill>
          <a:blip r:embed="rId4"/>
          <a:stretch>
            <a:fillRect/>
          </a:stretch>
        </p:blipFill>
        <p:spPr>
          <a:xfrm>
            <a:off x="9164638" y="1987140"/>
            <a:ext cx="2581343" cy="2581343"/>
          </a:xfrm>
          <a:prstGeom prst="rect">
            <a:avLst/>
          </a:prstGeom>
        </p:spPr>
      </p:pic>
      <p:sp>
        <p:nvSpPr>
          <p:cNvPr id="6" name="TextBox 5">
            <a:extLst>
              <a:ext uri="{FF2B5EF4-FFF2-40B4-BE49-F238E27FC236}">
                <a16:creationId xmlns:a16="http://schemas.microsoft.com/office/drawing/2014/main" id="{86126D50-0FCD-7407-3977-278A8899E598}"/>
              </a:ext>
            </a:extLst>
          </p:cNvPr>
          <p:cNvSpPr txBox="1"/>
          <p:nvPr/>
        </p:nvSpPr>
        <p:spPr>
          <a:xfrm>
            <a:off x="9335386" y="5163351"/>
            <a:ext cx="2317897" cy="707886"/>
          </a:xfrm>
          <a:prstGeom prst="rect">
            <a:avLst/>
          </a:prstGeom>
          <a:noFill/>
        </p:spPr>
        <p:txBody>
          <a:bodyPr wrap="square" rtlCol="0">
            <a:spAutoFit/>
          </a:bodyPr>
          <a:lstStyle/>
          <a:p>
            <a:pPr algn="ctr"/>
            <a:r>
              <a:rPr lang="en-US" sz="2000" b="1" dirty="0">
                <a:latin typeface="+mn-lt"/>
              </a:rPr>
              <a:t>QR Code for the Site Assessment</a:t>
            </a:r>
          </a:p>
        </p:txBody>
      </p:sp>
      <p:sp>
        <p:nvSpPr>
          <p:cNvPr id="7" name="Arrow: Right 6">
            <a:extLst>
              <a:ext uri="{FF2B5EF4-FFF2-40B4-BE49-F238E27FC236}">
                <a16:creationId xmlns:a16="http://schemas.microsoft.com/office/drawing/2014/main" id="{5F23C9E9-9E3A-5578-02EB-D03E64B83ADC}"/>
              </a:ext>
              <a:ext uri="{C183D7F6-B498-43B3-948B-1728B52AA6E4}">
                <adec:decorative xmlns:adec="http://schemas.microsoft.com/office/drawing/2017/decorative" val="1"/>
              </a:ext>
            </a:extLst>
          </p:cNvPr>
          <p:cNvSpPr/>
          <p:nvPr/>
        </p:nvSpPr>
        <p:spPr>
          <a:xfrm rot="16200000">
            <a:off x="10093802" y="4591925"/>
            <a:ext cx="723014" cy="36510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7497371"/>
      </p:ext>
    </p:extLst>
  </p:cSld>
  <p:clrMapOvr>
    <a:masterClrMapping/>
  </p:clrMapOvr>
</p:sld>
</file>

<file path=ppt/theme/theme1.xml><?xml version="1.0" encoding="utf-8"?>
<a:theme xmlns:a="http://schemas.openxmlformats.org/drawingml/2006/main" name="1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id="{CEF040AC-A138-4BA3-B6BE-255F68BC4D27}" vid="{CA1779EF-404C-40EC-AE1C-4E7CB1FF3341}"/>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D634F791A68E448BB12BA2A972606E" ma:contentTypeVersion="9" ma:contentTypeDescription="Create a new document." ma:contentTypeScope="" ma:versionID="4a28d3a6c841c990b00a279ff2874a0a">
  <xsd:schema xmlns:xsd="http://www.w3.org/2001/XMLSchema" xmlns:xs="http://www.w3.org/2001/XMLSchema" xmlns:p="http://schemas.microsoft.com/office/2006/metadata/properties" xmlns:ns1="http://schemas.microsoft.com/sharepoint/v3" xmlns:ns2="edb5ef48-5285-463e-a2b9-308f2d437c3d" xmlns:ns3="54031767-dd6d-417c-ab73-583408f47564" targetNamespace="http://schemas.microsoft.com/office/2006/metadata/properties" ma:root="true" ma:fieldsID="3a1546a14cda2ed46116909da332764f" ns1:_="" ns2:_="" ns3:_="">
    <xsd:import namespace="http://schemas.microsoft.com/sharepoint/v3"/>
    <xsd:import namespace="edb5ef48-5285-463e-a2b9-308f2d437c3d"/>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db5ef48-5285-463e-a2b9-308f2d437c3d"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edb5ef48-5285-463e-a2b9-308f2d437c3d" xsi:nil="true"/>
    <Remediation_x0020_Date xmlns="edb5ef48-5285-463e-a2b9-308f2d437c3d">2024-02-29T19:29:11+00:00</Remediation_x0020_Date>
    <Priority xmlns="edb5ef48-5285-463e-a2b9-308f2d437c3d">New</Priority>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E1422F1-6068-4F07-A85C-C6A98509CD93}"/>
</file>

<file path=customXml/itemProps2.xml><?xml version="1.0" encoding="utf-8"?>
<ds:datastoreItem xmlns:ds="http://schemas.openxmlformats.org/officeDocument/2006/customXml" ds:itemID="{FFC1C207-77FC-44F7-AC05-276B3AA37170}">
  <ds:schemaRefs>
    <ds:schemaRef ds:uri="http://schemas.microsoft.com/sharepoint/v3/contenttype/forms"/>
  </ds:schemaRefs>
</ds:datastoreItem>
</file>

<file path=customXml/itemProps3.xml><?xml version="1.0" encoding="utf-8"?>
<ds:datastoreItem xmlns:ds="http://schemas.openxmlformats.org/officeDocument/2006/customXml" ds:itemID="{BC4EA527-A198-4301-BCF4-14EDE0643645}">
  <ds:schemaRefs>
    <ds:schemaRef ds:uri="http://schemas.microsoft.com/office/2006/metadata/properties"/>
    <ds:schemaRef ds:uri="e10c53f3-1d52-4706-a966-ac9983b29943"/>
    <ds:schemaRef ds:uri="33d0ab3a-ed53-4b26-b374-c651e1521cb8"/>
    <ds:schemaRef ds:uri="http://purl.org/dc/term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http://purl.org/dc/elements/1.1/"/>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7231</TotalTime>
  <Words>3004</Words>
  <Application>Microsoft Office PowerPoint</Application>
  <PresentationFormat>Widescreen</PresentationFormat>
  <Paragraphs>166</Paragraphs>
  <Slides>14</Slides>
  <Notes>13</Notes>
  <HiddenSlides>0</HiddenSlides>
  <MMClips>1</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14</vt:i4>
      </vt:variant>
    </vt:vector>
  </HeadingPairs>
  <TitlesOfParts>
    <vt:vector size="18" baseType="lpstr">
      <vt:lpstr>Arial</vt:lpstr>
      <vt:lpstr>Calibri</vt:lpstr>
      <vt:lpstr>1_2021ODE</vt:lpstr>
      <vt:lpstr>2021ODE</vt:lpstr>
      <vt:lpstr>Site Assessments</vt:lpstr>
      <vt:lpstr>Training Goals</vt:lpstr>
      <vt:lpstr>What is a Site Assessment?</vt:lpstr>
      <vt:lpstr>Why Conduct a Site Assessment?</vt:lpstr>
      <vt:lpstr>A Component of School Safety</vt:lpstr>
      <vt:lpstr>Process</vt:lpstr>
      <vt:lpstr>Crime Prevention Through Environmental Design</vt:lpstr>
      <vt:lpstr>Access and Functional Needs</vt:lpstr>
      <vt:lpstr>Site Assessment Checklist</vt:lpstr>
      <vt:lpstr>Site Assessment Checklist</vt:lpstr>
      <vt:lpstr>Data Results</vt:lpstr>
      <vt:lpstr>Next Steps</vt:lpstr>
      <vt:lpstr>Questions?</vt:lpstr>
      <vt:lpstr>Here to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Us</dc:title>
  <dc:creator>Mitch Sechler</dc:creator>
  <cp:lastModifiedBy>HAISLIP Alex * ODE</cp:lastModifiedBy>
  <cp:revision>90</cp:revision>
  <dcterms:modified xsi:type="dcterms:W3CDTF">2024-02-29T18:36:49Z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0x0101008AD634F791A68E448BB12BA2A972606E</vt:lpwstr>
  </property>
  <property fmtid="{D5CDD505-2E9C-101B-9397-08002B2CF9AE}" pid="3" name="TaxKeyword">
    <vt:lpwstr/>
  </property>
  <property fmtid="{D5CDD505-2E9C-101B-9397-08002B2CF9AE}" pid="4" name="MSIP_Label_61f40bdc-19d8-4b8e-be88-e9eb9bcca8b8_Enabled">
    <vt:lpwstr>true</vt:lpwstr>
  </property>
  <property fmtid="{D5CDD505-2E9C-101B-9397-08002B2CF9AE}" pid="5" name="MSIP_Label_61f40bdc-19d8-4b8e-be88-e9eb9bcca8b8_SetDate">
    <vt:lpwstr>2023-10-19T17:38:46Z</vt:lpwstr>
  </property>
  <property fmtid="{D5CDD505-2E9C-101B-9397-08002B2CF9AE}" pid="6" name="MSIP_Label_61f40bdc-19d8-4b8e-be88-e9eb9bcca8b8_Method">
    <vt:lpwstr>Privileged</vt:lpwstr>
  </property>
  <property fmtid="{D5CDD505-2E9C-101B-9397-08002B2CF9AE}" pid="7" name="MSIP_Label_61f40bdc-19d8-4b8e-be88-e9eb9bcca8b8_Name">
    <vt:lpwstr>Level 1 - Published (Items)</vt:lpwstr>
  </property>
  <property fmtid="{D5CDD505-2E9C-101B-9397-08002B2CF9AE}" pid="8" name="MSIP_Label_61f40bdc-19d8-4b8e-be88-e9eb9bcca8b8_SiteId">
    <vt:lpwstr>b4f51418-b269-49a2-935a-fa54bf584fc8</vt:lpwstr>
  </property>
  <property fmtid="{D5CDD505-2E9C-101B-9397-08002B2CF9AE}" pid="9" name="MSIP_Label_61f40bdc-19d8-4b8e-be88-e9eb9bcca8b8_ActionId">
    <vt:lpwstr>c4b5f7af-171c-4074-8f39-9fc74c531cc2</vt:lpwstr>
  </property>
  <property fmtid="{D5CDD505-2E9C-101B-9397-08002B2CF9AE}" pid="10" name="MSIP_Label_61f40bdc-19d8-4b8e-be88-e9eb9bcca8b8_ContentBits">
    <vt:lpwstr>0</vt:lpwstr>
  </property>
</Properties>
</file>