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40.xml" ContentType="application/vnd.openxmlformats-officedocument.presentationml.slide+xml"/>
  <Override PartName="/ppt/slides/slide18.xml" ContentType="application/vnd.openxmlformats-officedocument.presentationml.slide+xml"/>
  <Override PartName="/ppt/slides/slide38.xml" ContentType="application/vnd.openxmlformats-officedocument.presentationml.slide+xml"/>
  <Override PartName="/ppt/slides/slide27.xml" ContentType="application/vnd.openxmlformats-officedocument.presentationml.slide+xml"/>
  <Override PartName="/ppt/slides/slide39.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8.xml" ContentType="application/vnd.openxmlformats-officedocument.presentationml.slide+xml"/>
  <Override PartName="/ppt/slides/slide26.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7.xml" ContentType="application/vnd.openxmlformats-officedocument.presentationml.slide+xml"/>
  <Override PartName="/ppt/slides/slide33.xml" ContentType="application/vnd.openxmlformats-officedocument.presentationml.slide+xml"/>
  <Override PartName="/ppt/slides/slide31.xml" ContentType="application/vnd.openxmlformats-officedocument.presentationml.slide+xml"/>
  <Override PartName="/ppt/slides/slide34.xml" ContentType="application/vnd.openxmlformats-officedocument.presentationml.slide+xml"/>
  <Override PartName="/ppt/slides/slide3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20.xml" ContentType="application/vnd.openxmlformats-officedocument.presentationml.notesSlide+xml"/>
  <Override PartName="/ppt/notesSlides/notesSlide16.xml" ContentType="application/vnd.openxmlformats-officedocument.presentationml.notesSlide+xml"/>
  <Override PartName="/ppt/notesSlides/notesSlide22.xml" ContentType="application/vnd.openxmlformats-officedocument.presentationml.notesSlide+xml"/>
  <Override PartName="/ppt/notesSlides/notesSlide34.xml" ContentType="application/vnd.openxmlformats-officedocument.presentationml.notesSlide+xml"/>
  <Override PartName="/ppt/notesSlides/notesSlide33.xml" ContentType="application/vnd.openxmlformats-officedocument.presentationml.notesSlide+xml"/>
  <Override PartName="/ppt/notesSlides/notesSlide32.xml" ContentType="application/vnd.openxmlformats-officedocument.presentationml.notesSlide+xml"/>
  <Override PartName="/ppt/notesSlides/notesSlide31.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30.xml" ContentType="application/vnd.openxmlformats-officedocument.presentationml.notesSlide+xml"/>
  <Override PartName="/ppt/notesSlides/notesSlide21.xml" ContentType="application/vnd.openxmlformats-officedocument.presentationml.notesSlide+xml"/>
  <Override PartName="/ppt/notesSlides/notesSlide29.xml" ContentType="application/vnd.openxmlformats-officedocument.presentationml.notesSlide+xml"/>
  <Override PartName="/ppt/notesSlides/notesSlide23.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4.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42"/>
  </p:notesMasterIdLst>
  <p:sldIdLst>
    <p:sldId id="256" r:id="rId2"/>
    <p:sldId id="257" r:id="rId3"/>
    <p:sldId id="280" r:id="rId4"/>
    <p:sldId id="259" r:id="rId5"/>
    <p:sldId id="260" r:id="rId6"/>
    <p:sldId id="261" r:id="rId7"/>
    <p:sldId id="262" r:id="rId8"/>
    <p:sldId id="263" r:id="rId9"/>
    <p:sldId id="267" r:id="rId10"/>
    <p:sldId id="264" r:id="rId11"/>
    <p:sldId id="274" r:id="rId12"/>
    <p:sldId id="283" r:id="rId13"/>
    <p:sldId id="275" r:id="rId14"/>
    <p:sldId id="281" r:id="rId15"/>
    <p:sldId id="284" r:id="rId16"/>
    <p:sldId id="276" r:id="rId17"/>
    <p:sldId id="269" r:id="rId18"/>
    <p:sldId id="277" r:id="rId19"/>
    <p:sldId id="278" r:id="rId20"/>
    <p:sldId id="279" r:id="rId21"/>
    <p:sldId id="286" r:id="rId22"/>
    <p:sldId id="287" r:id="rId23"/>
    <p:sldId id="288" r:id="rId24"/>
    <p:sldId id="290" r:id="rId25"/>
    <p:sldId id="295" r:id="rId26"/>
    <p:sldId id="296" r:id="rId27"/>
    <p:sldId id="297" r:id="rId28"/>
    <p:sldId id="292" r:id="rId29"/>
    <p:sldId id="291" r:id="rId30"/>
    <p:sldId id="272" r:id="rId31"/>
    <p:sldId id="300" r:id="rId32"/>
    <p:sldId id="285" r:id="rId33"/>
    <p:sldId id="294" r:id="rId34"/>
    <p:sldId id="293" r:id="rId35"/>
    <p:sldId id="298" r:id="rId36"/>
    <p:sldId id="301" r:id="rId37"/>
    <p:sldId id="302" r:id="rId38"/>
    <p:sldId id="303" r:id="rId39"/>
    <p:sldId id="282" r:id="rId40"/>
    <p:sldId id="299" r:id="rId4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22" autoAdjust="0"/>
    <p:restoredTop sz="68239" autoAdjust="0"/>
  </p:normalViewPr>
  <p:slideViewPr>
    <p:cSldViewPr>
      <p:cViewPr varScale="1">
        <p:scale>
          <a:sx n="69" d="100"/>
          <a:sy n="69" d="100"/>
        </p:scale>
        <p:origin x="1224"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pPr>
              <a:defRPr/>
            </a:pPr>
            <a:fld id="{44052406-DD69-44F0-B13D-E81D1F5C1789}" type="datetimeFigureOut">
              <a:rPr lang="en-US"/>
              <a:pPr>
                <a:defRPr/>
              </a:pPr>
              <a:t>4/13/2018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pPr>
              <a:defRPr/>
            </a:pPr>
            <a:fld id="{536367F8-EFEC-434B-B89D-E80BDF9E0882}" type="slidenum">
              <a:rPr lang="en-US"/>
              <a:pPr>
                <a:defRPr/>
              </a:pPr>
              <a:t>‹#›</a:t>
            </a:fld>
            <a:endParaRPr lang="en-US"/>
          </a:p>
        </p:txBody>
      </p:sp>
    </p:spTree>
    <p:extLst>
      <p:ext uri="{BB962C8B-B14F-4D97-AF65-F5344CB8AC3E}">
        <p14:creationId xmlns:p14="http://schemas.microsoft.com/office/powerpoint/2010/main" val="21398346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4D4F874A-EE92-429C-B7E1-46606B3E0357}" type="slidenum">
              <a:rPr lang="en-US" altLang="en-US" smtClean="0"/>
              <a:pPr eaLnBrk="1" hangingPunct="1"/>
              <a:t>1</a:t>
            </a:fld>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10</a:t>
            </a:fld>
            <a:endParaRPr lang="en-US"/>
          </a:p>
        </p:txBody>
      </p:sp>
    </p:spTree>
    <p:extLst>
      <p:ext uri="{BB962C8B-B14F-4D97-AF65-F5344CB8AC3E}">
        <p14:creationId xmlns:p14="http://schemas.microsoft.com/office/powerpoint/2010/main" val="8726982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11</a:t>
            </a:fld>
            <a:endParaRPr lang="en-US"/>
          </a:p>
        </p:txBody>
      </p:sp>
    </p:spTree>
    <p:extLst>
      <p:ext uri="{BB962C8B-B14F-4D97-AF65-F5344CB8AC3E}">
        <p14:creationId xmlns:p14="http://schemas.microsoft.com/office/powerpoint/2010/main" val="19215867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12</a:t>
            </a:fld>
            <a:endParaRPr lang="en-US"/>
          </a:p>
        </p:txBody>
      </p:sp>
    </p:spTree>
    <p:extLst>
      <p:ext uri="{BB962C8B-B14F-4D97-AF65-F5344CB8AC3E}">
        <p14:creationId xmlns:p14="http://schemas.microsoft.com/office/powerpoint/2010/main" val="2726859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13</a:t>
            </a:fld>
            <a:endParaRPr lang="en-US"/>
          </a:p>
        </p:txBody>
      </p:sp>
    </p:spTree>
    <p:extLst>
      <p:ext uri="{BB962C8B-B14F-4D97-AF65-F5344CB8AC3E}">
        <p14:creationId xmlns:p14="http://schemas.microsoft.com/office/powerpoint/2010/main" val="38295404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14</a:t>
            </a:fld>
            <a:endParaRPr lang="en-US"/>
          </a:p>
        </p:txBody>
      </p:sp>
    </p:spTree>
    <p:extLst>
      <p:ext uri="{BB962C8B-B14F-4D97-AF65-F5344CB8AC3E}">
        <p14:creationId xmlns:p14="http://schemas.microsoft.com/office/powerpoint/2010/main" val="27631260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a:p>
            <a:endParaRPr lang="en-US" dirty="0"/>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15</a:t>
            </a:fld>
            <a:endParaRPr lang="en-US"/>
          </a:p>
        </p:txBody>
      </p:sp>
    </p:spTree>
    <p:extLst>
      <p:ext uri="{BB962C8B-B14F-4D97-AF65-F5344CB8AC3E}">
        <p14:creationId xmlns:p14="http://schemas.microsoft.com/office/powerpoint/2010/main" val="42516027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16</a:t>
            </a:fld>
            <a:endParaRPr lang="en-US"/>
          </a:p>
        </p:txBody>
      </p:sp>
    </p:spTree>
    <p:extLst>
      <p:ext uri="{BB962C8B-B14F-4D97-AF65-F5344CB8AC3E}">
        <p14:creationId xmlns:p14="http://schemas.microsoft.com/office/powerpoint/2010/main" val="25579674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17</a:t>
            </a:fld>
            <a:endParaRPr lang="en-US"/>
          </a:p>
        </p:txBody>
      </p:sp>
    </p:spTree>
    <p:extLst>
      <p:ext uri="{BB962C8B-B14F-4D97-AF65-F5344CB8AC3E}">
        <p14:creationId xmlns:p14="http://schemas.microsoft.com/office/powerpoint/2010/main" val="8528161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18</a:t>
            </a:fld>
            <a:endParaRPr lang="en-US"/>
          </a:p>
        </p:txBody>
      </p:sp>
    </p:spTree>
    <p:extLst>
      <p:ext uri="{BB962C8B-B14F-4D97-AF65-F5344CB8AC3E}">
        <p14:creationId xmlns:p14="http://schemas.microsoft.com/office/powerpoint/2010/main" val="9402512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19</a:t>
            </a:fld>
            <a:endParaRPr lang="en-US"/>
          </a:p>
        </p:txBody>
      </p:sp>
    </p:spTree>
    <p:extLst>
      <p:ext uri="{BB962C8B-B14F-4D97-AF65-F5344CB8AC3E}">
        <p14:creationId xmlns:p14="http://schemas.microsoft.com/office/powerpoint/2010/main" val="2471397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2</a:t>
            </a:fld>
            <a:endParaRPr lang="en-US"/>
          </a:p>
        </p:txBody>
      </p:sp>
    </p:spTree>
    <p:extLst>
      <p:ext uri="{BB962C8B-B14F-4D97-AF65-F5344CB8AC3E}">
        <p14:creationId xmlns:p14="http://schemas.microsoft.com/office/powerpoint/2010/main" val="5455704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20</a:t>
            </a:fld>
            <a:endParaRPr lang="en-US"/>
          </a:p>
        </p:txBody>
      </p:sp>
    </p:spTree>
    <p:extLst>
      <p:ext uri="{BB962C8B-B14F-4D97-AF65-F5344CB8AC3E}">
        <p14:creationId xmlns:p14="http://schemas.microsoft.com/office/powerpoint/2010/main" val="26142794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21</a:t>
            </a:fld>
            <a:endParaRPr lang="en-US"/>
          </a:p>
        </p:txBody>
      </p:sp>
    </p:spTree>
    <p:extLst>
      <p:ext uri="{BB962C8B-B14F-4D97-AF65-F5344CB8AC3E}">
        <p14:creationId xmlns:p14="http://schemas.microsoft.com/office/powerpoint/2010/main" val="8558993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22</a:t>
            </a:fld>
            <a:endParaRPr lang="en-US"/>
          </a:p>
        </p:txBody>
      </p:sp>
    </p:spTree>
    <p:extLst>
      <p:ext uri="{BB962C8B-B14F-4D97-AF65-F5344CB8AC3E}">
        <p14:creationId xmlns:p14="http://schemas.microsoft.com/office/powerpoint/2010/main" val="23767766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23</a:t>
            </a:fld>
            <a:endParaRPr lang="en-US"/>
          </a:p>
        </p:txBody>
      </p:sp>
    </p:spTree>
    <p:extLst>
      <p:ext uri="{BB962C8B-B14F-4D97-AF65-F5344CB8AC3E}">
        <p14:creationId xmlns:p14="http://schemas.microsoft.com/office/powerpoint/2010/main" val="38805565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24</a:t>
            </a:fld>
            <a:endParaRPr lang="en-US"/>
          </a:p>
        </p:txBody>
      </p:sp>
    </p:spTree>
    <p:extLst>
      <p:ext uri="{BB962C8B-B14F-4D97-AF65-F5344CB8AC3E}">
        <p14:creationId xmlns:p14="http://schemas.microsoft.com/office/powerpoint/2010/main" val="26271979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25</a:t>
            </a:fld>
            <a:endParaRPr lang="en-US"/>
          </a:p>
        </p:txBody>
      </p:sp>
    </p:spTree>
    <p:extLst>
      <p:ext uri="{BB962C8B-B14F-4D97-AF65-F5344CB8AC3E}">
        <p14:creationId xmlns:p14="http://schemas.microsoft.com/office/powerpoint/2010/main" val="32050453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26</a:t>
            </a:fld>
            <a:endParaRPr lang="en-US"/>
          </a:p>
        </p:txBody>
      </p:sp>
    </p:spTree>
    <p:extLst>
      <p:ext uri="{BB962C8B-B14F-4D97-AF65-F5344CB8AC3E}">
        <p14:creationId xmlns:p14="http://schemas.microsoft.com/office/powerpoint/2010/main" val="9911466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27</a:t>
            </a:fld>
            <a:endParaRPr lang="en-US"/>
          </a:p>
        </p:txBody>
      </p:sp>
    </p:spTree>
    <p:extLst>
      <p:ext uri="{BB962C8B-B14F-4D97-AF65-F5344CB8AC3E}">
        <p14:creationId xmlns:p14="http://schemas.microsoft.com/office/powerpoint/2010/main" val="37249757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28</a:t>
            </a:fld>
            <a:endParaRPr lang="en-US"/>
          </a:p>
        </p:txBody>
      </p:sp>
    </p:spTree>
    <p:extLst>
      <p:ext uri="{BB962C8B-B14F-4D97-AF65-F5344CB8AC3E}">
        <p14:creationId xmlns:p14="http://schemas.microsoft.com/office/powerpoint/2010/main" val="14240084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29</a:t>
            </a:fld>
            <a:endParaRPr lang="en-US"/>
          </a:p>
        </p:txBody>
      </p:sp>
    </p:spTree>
    <p:extLst>
      <p:ext uri="{BB962C8B-B14F-4D97-AF65-F5344CB8AC3E}">
        <p14:creationId xmlns:p14="http://schemas.microsoft.com/office/powerpoint/2010/main" val="426092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3</a:t>
            </a:fld>
            <a:endParaRPr lang="en-US"/>
          </a:p>
        </p:txBody>
      </p:sp>
    </p:spTree>
    <p:extLst>
      <p:ext uri="{BB962C8B-B14F-4D97-AF65-F5344CB8AC3E}">
        <p14:creationId xmlns:p14="http://schemas.microsoft.com/office/powerpoint/2010/main" val="41207740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30</a:t>
            </a:fld>
            <a:endParaRPr lang="en-US"/>
          </a:p>
        </p:txBody>
      </p:sp>
    </p:spTree>
    <p:extLst>
      <p:ext uri="{BB962C8B-B14F-4D97-AF65-F5344CB8AC3E}">
        <p14:creationId xmlns:p14="http://schemas.microsoft.com/office/powerpoint/2010/main" val="39902028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31</a:t>
            </a:fld>
            <a:endParaRPr lang="en-US"/>
          </a:p>
        </p:txBody>
      </p:sp>
    </p:spTree>
    <p:extLst>
      <p:ext uri="{BB962C8B-B14F-4D97-AF65-F5344CB8AC3E}">
        <p14:creationId xmlns:p14="http://schemas.microsoft.com/office/powerpoint/2010/main" val="22800159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32</a:t>
            </a:fld>
            <a:endParaRPr lang="en-US"/>
          </a:p>
        </p:txBody>
      </p:sp>
    </p:spTree>
    <p:extLst>
      <p:ext uri="{BB962C8B-B14F-4D97-AF65-F5344CB8AC3E}">
        <p14:creationId xmlns:p14="http://schemas.microsoft.com/office/powerpoint/2010/main" val="23905762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33</a:t>
            </a:fld>
            <a:endParaRPr lang="en-US"/>
          </a:p>
        </p:txBody>
      </p:sp>
    </p:spTree>
    <p:extLst>
      <p:ext uri="{BB962C8B-B14F-4D97-AF65-F5344CB8AC3E}">
        <p14:creationId xmlns:p14="http://schemas.microsoft.com/office/powerpoint/2010/main" val="20885692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34</a:t>
            </a:fld>
            <a:endParaRPr lang="en-US"/>
          </a:p>
        </p:txBody>
      </p:sp>
    </p:spTree>
    <p:extLst>
      <p:ext uri="{BB962C8B-B14F-4D97-AF65-F5344CB8AC3E}">
        <p14:creationId xmlns:p14="http://schemas.microsoft.com/office/powerpoint/2010/main" val="409746722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35</a:t>
            </a:fld>
            <a:endParaRPr lang="en-US"/>
          </a:p>
        </p:txBody>
      </p:sp>
    </p:spTree>
    <p:extLst>
      <p:ext uri="{BB962C8B-B14F-4D97-AF65-F5344CB8AC3E}">
        <p14:creationId xmlns:p14="http://schemas.microsoft.com/office/powerpoint/2010/main" val="255628915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36</a:t>
            </a:fld>
            <a:endParaRPr lang="en-US"/>
          </a:p>
        </p:txBody>
      </p:sp>
    </p:spTree>
    <p:extLst>
      <p:ext uri="{BB962C8B-B14F-4D97-AF65-F5344CB8AC3E}">
        <p14:creationId xmlns:p14="http://schemas.microsoft.com/office/powerpoint/2010/main" val="36218479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37</a:t>
            </a:fld>
            <a:endParaRPr lang="en-US"/>
          </a:p>
        </p:txBody>
      </p:sp>
    </p:spTree>
    <p:extLst>
      <p:ext uri="{BB962C8B-B14F-4D97-AF65-F5344CB8AC3E}">
        <p14:creationId xmlns:p14="http://schemas.microsoft.com/office/powerpoint/2010/main" val="260700643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38</a:t>
            </a:fld>
            <a:endParaRPr lang="en-US"/>
          </a:p>
        </p:txBody>
      </p:sp>
    </p:spTree>
    <p:extLst>
      <p:ext uri="{BB962C8B-B14F-4D97-AF65-F5344CB8AC3E}">
        <p14:creationId xmlns:p14="http://schemas.microsoft.com/office/powerpoint/2010/main" val="87368651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39</a:t>
            </a:fld>
            <a:endParaRPr lang="en-US"/>
          </a:p>
        </p:txBody>
      </p:sp>
    </p:spTree>
    <p:extLst>
      <p:ext uri="{BB962C8B-B14F-4D97-AF65-F5344CB8AC3E}">
        <p14:creationId xmlns:p14="http://schemas.microsoft.com/office/powerpoint/2010/main" val="18579992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4</a:t>
            </a:fld>
            <a:endParaRPr lang="en-US"/>
          </a:p>
        </p:txBody>
      </p:sp>
    </p:spTree>
    <p:extLst>
      <p:ext uri="{BB962C8B-B14F-4D97-AF65-F5344CB8AC3E}">
        <p14:creationId xmlns:p14="http://schemas.microsoft.com/office/powerpoint/2010/main" val="146009738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40</a:t>
            </a:fld>
            <a:endParaRPr lang="en-US"/>
          </a:p>
        </p:txBody>
      </p:sp>
    </p:spTree>
    <p:extLst>
      <p:ext uri="{BB962C8B-B14F-4D97-AF65-F5344CB8AC3E}">
        <p14:creationId xmlns:p14="http://schemas.microsoft.com/office/powerpoint/2010/main" val="2475395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5</a:t>
            </a:fld>
            <a:endParaRPr lang="en-US"/>
          </a:p>
        </p:txBody>
      </p:sp>
    </p:spTree>
    <p:extLst>
      <p:ext uri="{BB962C8B-B14F-4D97-AF65-F5344CB8AC3E}">
        <p14:creationId xmlns:p14="http://schemas.microsoft.com/office/powerpoint/2010/main" val="28513046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6</a:t>
            </a:fld>
            <a:endParaRPr lang="en-US"/>
          </a:p>
        </p:txBody>
      </p:sp>
    </p:spTree>
    <p:extLst>
      <p:ext uri="{BB962C8B-B14F-4D97-AF65-F5344CB8AC3E}">
        <p14:creationId xmlns:p14="http://schemas.microsoft.com/office/powerpoint/2010/main" val="9656295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smtClean="0"/>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7</a:t>
            </a:fld>
            <a:endParaRPr lang="en-US"/>
          </a:p>
        </p:txBody>
      </p:sp>
    </p:spTree>
    <p:extLst>
      <p:ext uri="{BB962C8B-B14F-4D97-AF65-F5344CB8AC3E}">
        <p14:creationId xmlns:p14="http://schemas.microsoft.com/office/powerpoint/2010/main" val="29363570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8</a:t>
            </a:fld>
            <a:endParaRPr lang="en-US"/>
          </a:p>
        </p:txBody>
      </p:sp>
    </p:spTree>
    <p:extLst>
      <p:ext uri="{BB962C8B-B14F-4D97-AF65-F5344CB8AC3E}">
        <p14:creationId xmlns:p14="http://schemas.microsoft.com/office/powerpoint/2010/main" val="23997122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6367F8-EFEC-434B-B89D-E80BDF9E0882}" type="slidenum">
              <a:rPr lang="en-US" smtClean="0"/>
              <a:pPr>
                <a:defRPr/>
              </a:pPr>
              <a:t>9</a:t>
            </a:fld>
            <a:endParaRPr lang="en-US"/>
          </a:p>
        </p:txBody>
      </p:sp>
    </p:spTree>
    <p:extLst>
      <p:ext uri="{BB962C8B-B14F-4D97-AF65-F5344CB8AC3E}">
        <p14:creationId xmlns:p14="http://schemas.microsoft.com/office/powerpoint/2010/main" val="17526026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16213" y="609600"/>
            <a:ext cx="3711575"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sz="40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3000">
                <a:latin typeface="Arial" panose="020B0604020202020204" pitchFamily="34" charset="0"/>
                <a:cs typeface="Arial" panose="020B060402020202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pic>
        <p:nvPicPr>
          <p:cNvPr id="5"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692975" y="803897"/>
            <a:ext cx="1079425"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2994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Bookman Old Style" panose="02050604050505020204" pitchFamily="18"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Bookman Old Style" panose="02050604050505020204" pitchFamily="18" charset="0"/>
              </a:defRPr>
            </a:lvl1pPr>
            <a:lvl2pPr>
              <a:defRPr>
                <a:latin typeface="Bookman Old Style" panose="02050604050505020204" pitchFamily="18" charset="0"/>
              </a:defRPr>
            </a:lvl2pPr>
            <a:lvl3pPr>
              <a:defRPr>
                <a:latin typeface="Bookman Old Style" panose="02050604050505020204" pitchFamily="18" charset="0"/>
              </a:defRPr>
            </a:lvl3pPr>
            <a:lvl4pPr>
              <a:defRPr>
                <a:latin typeface="Bookman Old Style" panose="02050604050505020204" pitchFamily="18" charset="0"/>
              </a:defRPr>
            </a:lvl4pPr>
            <a:lvl5pPr marL="2057400" indent="-228600">
              <a:buFont typeface="Arial" panose="020B0604020202020204" pitchFamily="34" charset="0"/>
              <a:buChar char="•"/>
              <a:defRPr>
                <a:latin typeface="Bookman Old Style" panose="020506040505050202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Slide Number Placeholder 5"/>
          <p:cNvSpPr>
            <a:spLocks noGrp="1"/>
          </p:cNvSpPr>
          <p:nvPr>
            <p:ph type="sldNum" sz="quarter" idx="11"/>
          </p:nvPr>
        </p:nvSpPr>
        <p:spPr>
          <a:xfrm>
            <a:off x="6096000" y="6245225"/>
            <a:ext cx="2133600" cy="476250"/>
          </a:xfrm>
        </p:spPr>
        <p:txBody>
          <a:bodyPr/>
          <a:lstStyle>
            <a:lvl1pPr>
              <a:defRPr/>
            </a:lvl1pPr>
          </a:lstStyle>
          <a:p>
            <a:pPr>
              <a:defRPr/>
            </a:pPr>
            <a:fld id="{009469E9-0418-4C3D-B736-CDA947BD4FC6}" type="slidenum">
              <a:rPr lang="en-US" altLang="en-US"/>
              <a:pPr>
                <a:defRPr/>
              </a:pPr>
              <a:t>‹#›</a:t>
            </a:fld>
            <a:endParaRPr lang="en-US" altLang="en-US"/>
          </a:p>
        </p:txBody>
      </p:sp>
    </p:spTree>
    <p:extLst>
      <p:ext uri="{BB962C8B-B14F-4D97-AF65-F5344CB8AC3E}">
        <p14:creationId xmlns:p14="http://schemas.microsoft.com/office/powerpoint/2010/main" val="3587250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010400" y="274638"/>
            <a:ext cx="2057400" cy="5851525"/>
          </a:xfrm>
        </p:spPr>
        <p:txBody>
          <a:bodyPr vert="eaVert"/>
          <a:lstStyle>
            <a:lvl1pPr>
              <a:defRPr sz="4000">
                <a:latin typeface="Bookman Old Style" panose="02050604050505020204" pitchFamily="18"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838200" y="274638"/>
            <a:ext cx="6019800" cy="5578705"/>
          </a:xfrm>
        </p:spPr>
        <p:txBody>
          <a:bodyPr vert="eaVert"/>
          <a:lstStyle>
            <a:lvl1pPr>
              <a:defRPr>
                <a:latin typeface="Bookman Old Style" panose="02050604050505020204" pitchFamily="18" charset="0"/>
              </a:defRPr>
            </a:lvl1pPr>
            <a:lvl2pPr>
              <a:defRPr>
                <a:latin typeface="Bookman Old Style" panose="02050604050505020204" pitchFamily="18" charset="0"/>
              </a:defRPr>
            </a:lvl2pPr>
            <a:lvl3pPr>
              <a:defRPr>
                <a:latin typeface="Bookman Old Style" panose="02050604050505020204" pitchFamily="18" charset="0"/>
              </a:defRPr>
            </a:lvl3pPr>
            <a:lvl4pPr>
              <a:defRPr>
                <a:latin typeface="Bookman Old Style" panose="02050604050505020204" pitchFamily="18" charset="0"/>
              </a:defRPr>
            </a:lvl4pPr>
            <a:lvl5pPr marL="2057400" indent="-228600">
              <a:buFont typeface="Arial" panose="020B0604020202020204" pitchFamily="34" charset="0"/>
              <a:buChar char="•"/>
              <a:defRPr>
                <a:latin typeface="Bookman Old Style" panose="020506040505050202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Slide Number Placeholder 5"/>
          <p:cNvSpPr>
            <a:spLocks noGrp="1"/>
          </p:cNvSpPr>
          <p:nvPr>
            <p:ph type="sldNum" sz="quarter" idx="11"/>
          </p:nvPr>
        </p:nvSpPr>
        <p:spPr>
          <a:xfrm>
            <a:off x="6096000" y="6245225"/>
            <a:ext cx="2133600" cy="476250"/>
          </a:xfrm>
        </p:spPr>
        <p:txBody>
          <a:bodyPr/>
          <a:lstStyle>
            <a:lvl1pPr>
              <a:defRPr/>
            </a:lvl1pPr>
          </a:lstStyle>
          <a:p>
            <a:pPr>
              <a:defRPr/>
            </a:pPr>
            <a:fld id="{756E58F0-8A76-43A2-9714-A00B8B39E720}" type="slidenum">
              <a:rPr lang="en-US" altLang="en-US"/>
              <a:pPr>
                <a:defRPr/>
              </a:pPr>
              <a:t>‹#›</a:t>
            </a:fld>
            <a:endParaRPr lang="en-US" altLang="en-US"/>
          </a:p>
        </p:txBody>
      </p:sp>
    </p:spTree>
    <p:extLst>
      <p:ext uri="{BB962C8B-B14F-4D97-AF65-F5344CB8AC3E}">
        <p14:creationId xmlns:p14="http://schemas.microsoft.com/office/powerpoint/2010/main" val="2970110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90600" y="268289"/>
            <a:ext cx="7924800" cy="1143000"/>
          </a:xfrm>
        </p:spPr>
        <p:txBody>
          <a:bodyPr/>
          <a:lstStyle>
            <a:lvl1pPr>
              <a:defRPr sz="40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838200" y="1600201"/>
            <a:ext cx="8229600" cy="4267199"/>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marL="2057400" indent="-228600">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6" name="Slide Number Placeholder 5"/>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pPr>
              <a:defRPr/>
            </a:pPr>
            <a:fld id="{B64809B7-C5B5-4638-B479-F570D7710832}" type="slidenum">
              <a:rPr lang="en-US" altLang="en-US"/>
              <a:pPr>
                <a:defRPr/>
              </a:pPr>
              <a:t>‹#›</a:t>
            </a:fld>
            <a:endParaRPr lang="en-US" altLang="en-US"/>
          </a:p>
        </p:txBody>
      </p:sp>
    </p:spTree>
    <p:extLst>
      <p:ext uri="{BB962C8B-B14F-4D97-AF65-F5344CB8AC3E}">
        <p14:creationId xmlns:p14="http://schemas.microsoft.com/office/powerpoint/2010/main" val="4066844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16213" y="609600"/>
            <a:ext cx="3711575"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0" cap="a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Arial" panose="020B0604020202020204" pitchFamily="34" charset="0"/>
                <a:cs typeface="Arial" panose="020B060402020202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extLst>
      <p:ext uri="{BB962C8B-B14F-4D97-AF65-F5344CB8AC3E}">
        <p14:creationId xmlns:p14="http://schemas.microsoft.com/office/powerpoint/2010/main" val="2708118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600200"/>
            <a:ext cx="4038600" cy="42531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600200"/>
            <a:ext cx="4038600" cy="42531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7" name="Slide Number Placeholder 6"/>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pPr>
              <a:defRPr/>
            </a:pPr>
            <a:fld id="{068A924F-B567-484D-8F33-8AC74423F201}" type="slidenum">
              <a:rPr lang="en-US" altLang="en-US"/>
              <a:pPr>
                <a:defRPr/>
              </a:pPr>
              <a:t>‹#›</a:t>
            </a:fld>
            <a:endParaRPr lang="en-US" altLang="en-US"/>
          </a:p>
        </p:txBody>
      </p:sp>
    </p:spTree>
    <p:extLst>
      <p:ext uri="{BB962C8B-B14F-4D97-AF65-F5344CB8AC3E}">
        <p14:creationId xmlns:p14="http://schemas.microsoft.com/office/powerpoint/2010/main" val="1394907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p:spPr>
        <p:txBody>
          <a:bodyPr/>
          <a:lstStyle>
            <a:lvl1pPr>
              <a:defRPr sz="40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0" u="sng">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0" u="sng">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9" name="Slide Number Placeholder 8"/>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pPr>
              <a:defRPr/>
            </a:pPr>
            <a:fld id="{BC9B9384-BE3F-43FC-8FC8-1549B2036410}" type="slidenum">
              <a:rPr lang="en-US" altLang="en-US"/>
              <a:pPr>
                <a:defRPr/>
              </a:pPr>
              <a:t>‹#›</a:t>
            </a:fld>
            <a:endParaRPr lang="en-US" altLang="en-US"/>
          </a:p>
        </p:txBody>
      </p:sp>
    </p:spTree>
    <p:extLst>
      <p:ext uri="{BB962C8B-B14F-4D97-AF65-F5344CB8AC3E}">
        <p14:creationId xmlns:p14="http://schemas.microsoft.com/office/powerpoint/2010/main" val="1138184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4" name="Date Placeholder 2"/>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5" name="Slide Number Placeholder 4"/>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pPr>
              <a:defRPr/>
            </a:pPr>
            <a:fld id="{F115DC89-2D08-4D67-AC57-E32A2CDB534B}" type="slidenum">
              <a:rPr lang="en-US" altLang="en-US"/>
              <a:pPr>
                <a:defRPr/>
              </a:pPr>
              <a:t>‹#›</a:t>
            </a:fld>
            <a:endParaRPr lang="en-US" altLang="en-US"/>
          </a:p>
        </p:txBody>
      </p:sp>
    </p:spTree>
    <p:extLst>
      <p:ext uri="{BB962C8B-B14F-4D97-AF65-F5344CB8AC3E}">
        <p14:creationId xmlns:p14="http://schemas.microsoft.com/office/powerpoint/2010/main" val="3205397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a:lvl1pPr>
          </a:lstStyle>
          <a:p>
            <a:pPr>
              <a:defRPr/>
            </a:pPr>
            <a:endParaRPr lang="en-US" altLang="en-US"/>
          </a:p>
        </p:txBody>
      </p:sp>
      <p:sp>
        <p:nvSpPr>
          <p:cNvPr id="4" name="Slide Number Placeholder 3"/>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pPr>
              <a:defRPr/>
            </a:pPr>
            <a:fld id="{9E176CEE-43F5-4766-87B8-427AFE0EB8CE}" type="slidenum">
              <a:rPr lang="en-US" altLang="en-US"/>
              <a:pPr>
                <a:defRPr/>
              </a:pPr>
              <a:t>‹#›</a:t>
            </a:fld>
            <a:endParaRPr lang="en-US" altLang="en-US" dirty="0"/>
          </a:p>
        </p:txBody>
      </p:sp>
    </p:spTree>
    <p:extLst>
      <p:ext uri="{BB962C8B-B14F-4D97-AF65-F5344CB8AC3E}">
        <p14:creationId xmlns:p14="http://schemas.microsoft.com/office/powerpoint/2010/main" val="3055404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ctr">
              <a:defRPr sz="2000" b="1">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58029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marL="2057400" indent="-228600">
              <a:buFont typeface="Arial" panose="020B0604020202020204" pitchFamily="34" charset="0"/>
              <a:buChar cha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472407"/>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ltLang="en-US"/>
          </a:p>
        </p:txBody>
      </p:sp>
      <p:sp>
        <p:nvSpPr>
          <p:cNvPr id="7" name="Slide Number Placeholder 6"/>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pPr>
              <a:defRPr/>
            </a:pPr>
            <a:fld id="{0B88F129-CCB1-4B4C-8451-C1BFB0D3066F}" type="slidenum">
              <a:rPr lang="en-US" altLang="en-US"/>
              <a:pPr>
                <a:defRPr/>
              </a:pPr>
              <a:t>‹#›</a:t>
            </a:fld>
            <a:endParaRPr lang="en-US" altLang="en-US" dirty="0"/>
          </a:p>
        </p:txBody>
      </p:sp>
    </p:spTree>
    <p:extLst>
      <p:ext uri="{BB962C8B-B14F-4D97-AF65-F5344CB8AC3E}">
        <p14:creationId xmlns:p14="http://schemas.microsoft.com/office/powerpoint/2010/main" val="4264607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ctr">
              <a:defRPr sz="2000" b="0" u="sng">
                <a:latin typeface="Bookman Old Style" panose="02050604050505020204" pitchFamily="18"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Bookman Old Style" panose="02050604050505020204" pitchFamily="18"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486005"/>
          </a:xfrm>
        </p:spPr>
        <p:txBody>
          <a:bodyPr/>
          <a:lstStyle>
            <a:lvl1pPr marL="0" indent="0" algn="ctr">
              <a:buNone/>
              <a:defRPr sz="1400">
                <a:latin typeface="Bookman Old Style" panose="020506040505050202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ltLang="en-US"/>
          </a:p>
        </p:txBody>
      </p:sp>
      <p:sp>
        <p:nvSpPr>
          <p:cNvPr id="7" name="Slide Number Placeholder 6"/>
          <p:cNvSpPr>
            <a:spLocks noGrp="1"/>
          </p:cNvSpPr>
          <p:nvPr>
            <p:ph type="sldNum" sz="quarter" idx="11"/>
          </p:nvPr>
        </p:nvSpPr>
        <p:spPr>
          <a:xfrm>
            <a:off x="6096000" y="6245225"/>
            <a:ext cx="2133600" cy="476250"/>
          </a:xfrm>
        </p:spPr>
        <p:txBody>
          <a:bodyPr/>
          <a:lstStyle>
            <a:lvl1pPr>
              <a:defRPr/>
            </a:lvl1pPr>
          </a:lstStyle>
          <a:p>
            <a:pPr>
              <a:defRPr/>
            </a:pPr>
            <a:fld id="{785073B9-A360-4416-A2C1-9A99E4ABFB78}" type="slidenum">
              <a:rPr lang="en-US" altLang="en-US"/>
              <a:pPr>
                <a:defRPr/>
              </a:pPr>
              <a:t>‹#›</a:t>
            </a:fld>
            <a:endParaRPr lang="en-US" altLang="en-US"/>
          </a:p>
        </p:txBody>
      </p:sp>
    </p:spTree>
    <p:extLst>
      <p:ext uri="{BB962C8B-B14F-4D97-AF65-F5344CB8AC3E}">
        <p14:creationId xmlns:p14="http://schemas.microsoft.com/office/powerpoint/2010/main" val="2201729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38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838200" y="1600200"/>
            <a:ext cx="8229600" cy="431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638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panose="020B0604020202020204" pitchFamily="34" charset="0"/>
                <a:cs typeface="Arial" panose="020B0604020202020204" pitchFamily="34" charset="0"/>
              </a:defRPr>
            </a:lvl1pPr>
          </a:lstStyle>
          <a:p>
            <a:pPr>
              <a:defRPr/>
            </a:pPr>
            <a:endParaRPr lang="en-US" altLang="en-US"/>
          </a:p>
        </p:txBody>
      </p:sp>
      <p:sp>
        <p:nvSpPr>
          <p:cNvPr id="16390" name="Rectangle 6"/>
          <p:cNvSpPr>
            <a:spLocks noGrp="1" noChangeArrowheads="1"/>
          </p:cNvSpPr>
          <p:nvPr>
            <p:ph type="sldNum" sz="quarter" idx="4"/>
          </p:nvPr>
        </p:nvSpPr>
        <p:spPr bwMode="auto">
          <a:xfrm>
            <a:off x="63246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600AE717-2294-4A19-AA34-D65D5F954A77}"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2.ed.gov/policy/elsec/leg/essa/guidanceuseseinvestment.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ies.ed.gov/ncee/wwc/"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oregon.gov/ode/schools-and-districts/grants/ESEA/21stCCLC/Pages/Grants-Guidance.asp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dia.dpi.wi.gov/school-nutrition/afterschool-snack/story.html"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hyperlink" Target="http://www.y4y.ed.gov/" TargetMode="External"/><Relationship Id="rId5" Type="http://schemas.openxmlformats.org/officeDocument/2006/relationships/hyperlink" Target="http://www.naaweb.org/" TargetMode="External"/><Relationship Id="rId4" Type="http://schemas.openxmlformats.org/officeDocument/2006/relationships/hyperlink" Target="http://www.afterschoolalliance.org/"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mailto:Raquel.gwynn@state.or.us"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hyperlink" Target="mailto:ann.kaltenbach@state.or.u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914400" y="2819400"/>
            <a:ext cx="7772400" cy="1470025"/>
          </a:xfrm>
        </p:spPr>
        <p:txBody>
          <a:bodyPr/>
          <a:lstStyle/>
          <a:p>
            <a:r>
              <a:rPr lang="en-US" altLang="en-US" dirty="0" smtClean="0">
                <a:latin typeface="Arial" charset="0"/>
                <a:cs typeface="Arial" charset="0"/>
              </a:rPr>
              <a:t>21</a:t>
            </a:r>
            <a:r>
              <a:rPr lang="en-US" altLang="en-US" baseline="30000" dirty="0" smtClean="0">
                <a:latin typeface="Arial" charset="0"/>
                <a:cs typeface="Arial" charset="0"/>
              </a:rPr>
              <a:t>st</a:t>
            </a:r>
            <a:r>
              <a:rPr lang="en-US" altLang="en-US" dirty="0" smtClean="0">
                <a:latin typeface="Arial" charset="0"/>
                <a:cs typeface="Arial" charset="0"/>
              </a:rPr>
              <a:t> Century Community Learning Centers (CCLC) Grant</a:t>
            </a:r>
          </a:p>
        </p:txBody>
      </p:sp>
      <p:sp>
        <p:nvSpPr>
          <p:cNvPr id="13315" name="Rectangle 3"/>
          <p:cNvSpPr>
            <a:spLocks noGrp="1" noChangeArrowheads="1"/>
          </p:cNvSpPr>
          <p:nvPr>
            <p:ph type="subTitle" idx="1"/>
          </p:nvPr>
        </p:nvSpPr>
        <p:spPr>
          <a:xfrm>
            <a:off x="1689025" y="4640263"/>
            <a:ext cx="6400800" cy="1219200"/>
          </a:xfrm>
        </p:spPr>
        <p:txBody>
          <a:bodyPr/>
          <a:lstStyle/>
          <a:p>
            <a:r>
              <a:rPr lang="en-US" altLang="en-US" dirty="0" smtClean="0">
                <a:latin typeface="Arial" charset="0"/>
                <a:cs typeface="Arial" charset="0"/>
              </a:rPr>
              <a:t>Application Assistance Webinar</a:t>
            </a:r>
          </a:p>
          <a:p>
            <a:r>
              <a:rPr lang="en-US" altLang="en-US" dirty="0" smtClean="0">
                <a:latin typeface="Arial" charset="0"/>
                <a:cs typeface="Arial" charset="0"/>
              </a:rPr>
              <a:t>April 12, 2018</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 Learning</a:t>
            </a:r>
            <a:endParaRPr lang="en-US" dirty="0"/>
          </a:p>
        </p:txBody>
      </p:sp>
      <p:sp>
        <p:nvSpPr>
          <p:cNvPr id="3" name="Content Placeholder 2"/>
          <p:cNvSpPr>
            <a:spLocks noGrp="1"/>
          </p:cNvSpPr>
          <p:nvPr>
            <p:ph idx="1"/>
          </p:nvPr>
        </p:nvSpPr>
        <p:spPr>
          <a:xfrm>
            <a:off x="1066800" y="1600201"/>
            <a:ext cx="7391400" cy="4267199"/>
          </a:xfrm>
        </p:spPr>
        <p:txBody>
          <a:bodyPr/>
          <a:lstStyle/>
          <a:p>
            <a:r>
              <a:rPr lang="en-US" sz="2800" dirty="0" smtClean="0"/>
              <a:t>Summer school (optional programming)</a:t>
            </a:r>
          </a:p>
          <a:p>
            <a:r>
              <a:rPr lang="en-US" sz="2800" dirty="0" smtClean="0"/>
              <a:t>Operate a minimum of 20 hours a week</a:t>
            </a:r>
          </a:p>
          <a:p>
            <a:r>
              <a:rPr lang="en-US" sz="2800" dirty="0" smtClean="0"/>
              <a:t>Minimum of 4 weeks</a:t>
            </a:r>
          </a:p>
          <a:p>
            <a:r>
              <a:rPr lang="en-US" sz="2800" dirty="0" smtClean="0"/>
              <a:t>Prioritize regular attendees for 4 weeks</a:t>
            </a:r>
          </a:p>
          <a:p>
            <a:r>
              <a:rPr lang="en-US" sz="2800" dirty="0" smtClean="0"/>
              <a:t>Collaborate with other programs providing summer services</a:t>
            </a:r>
          </a:p>
          <a:p>
            <a:pPr marL="0" indent="0">
              <a:buNone/>
            </a:pPr>
            <a:endParaRPr lang="en-US" dirty="0"/>
          </a:p>
        </p:txBody>
      </p:sp>
    </p:spTree>
    <p:extLst>
      <p:ext uri="{BB962C8B-B14F-4D97-AF65-F5344CB8AC3E}">
        <p14:creationId xmlns:p14="http://schemas.microsoft.com/office/powerpoint/2010/main" val="25874566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Authorized Activities</a:t>
            </a:r>
            <a:endParaRPr lang="en-US" dirty="0"/>
          </a:p>
        </p:txBody>
      </p:sp>
      <p:sp>
        <p:nvSpPr>
          <p:cNvPr id="3" name="Content Placeholder 2"/>
          <p:cNvSpPr>
            <a:spLocks noGrp="1"/>
          </p:cNvSpPr>
          <p:nvPr>
            <p:ph idx="1"/>
          </p:nvPr>
        </p:nvSpPr>
        <p:spPr>
          <a:xfrm>
            <a:off x="1219200" y="1219201"/>
            <a:ext cx="7848600" cy="4419599"/>
          </a:xfrm>
        </p:spPr>
        <p:txBody>
          <a:bodyPr/>
          <a:lstStyle/>
          <a:p>
            <a:pPr marL="0" indent="0">
              <a:buNone/>
            </a:pPr>
            <a:r>
              <a:rPr lang="en-US" sz="2400" b="1" dirty="0" smtClean="0"/>
              <a:t>ESSA Changes</a:t>
            </a:r>
          </a:p>
          <a:p>
            <a:pPr marL="0" indent="0">
              <a:buNone/>
            </a:pPr>
            <a:r>
              <a:rPr lang="en-US" sz="2400" dirty="0" smtClean="0"/>
              <a:t>New language adds:</a:t>
            </a:r>
          </a:p>
          <a:p>
            <a:r>
              <a:rPr lang="en-US" sz="2400" dirty="0" smtClean="0"/>
              <a:t>Emphasis on well-rounded education</a:t>
            </a:r>
          </a:p>
          <a:p>
            <a:r>
              <a:rPr lang="en-US" sz="2400" dirty="0" smtClean="0"/>
              <a:t>Literacy, including financial and environmental</a:t>
            </a:r>
          </a:p>
          <a:p>
            <a:r>
              <a:rPr lang="en-US" sz="2400" dirty="0" smtClean="0"/>
              <a:t>Programs to support a healthy and active lifestyle</a:t>
            </a:r>
          </a:p>
          <a:p>
            <a:r>
              <a:rPr lang="en-US" sz="2400" dirty="0" smtClean="0"/>
              <a:t>Services for individuals with disabilities</a:t>
            </a:r>
          </a:p>
          <a:p>
            <a:r>
              <a:rPr lang="en-US" sz="2400" dirty="0" smtClean="0"/>
              <a:t>Cultural programs</a:t>
            </a:r>
          </a:p>
          <a:p>
            <a:r>
              <a:rPr lang="en-US" sz="2400" dirty="0" smtClean="0"/>
              <a:t>Parenting skills</a:t>
            </a:r>
          </a:p>
          <a:p>
            <a:r>
              <a:rPr lang="en-US" sz="2400" dirty="0" smtClean="0"/>
              <a:t>STEM</a:t>
            </a:r>
          </a:p>
          <a:p>
            <a:r>
              <a:rPr lang="en-US" sz="2400" dirty="0" smtClean="0"/>
              <a:t>Partnerships with in-demand field of the local workforce/career competencies and readiness</a:t>
            </a:r>
            <a:endParaRPr lang="en-US" sz="2400" dirty="0"/>
          </a:p>
        </p:txBody>
      </p:sp>
    </p:spTree>
    <p:extLst>
      <p:ext uri="{BB962C8B-B14F-4D97-AF65-F5344CB8AC3E}">
        <p14:creationId xmlns:p14="http://schemas.microsoft.com/office/powerpoint/2010/main" val="29938620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Linking with the School Day</a:t>
            </a:r>
            <a:endParaRPr lang="en-US" dirty="0"/>
          </a:p>
        </p:txBody>
      </p:sp>
      <p:sp>
        <p:nvSpPr>
          <p:cNvPr id="3" name="Content Placeholder 2"/>
          <p:cNvSpPr>
            <a:spLocks noGrp="1"/>
          </p:cNvSpPr>
          <p:nvPr>
            <p:ph idx="1"/>
          </p:nvPr>
        </p:nvSpPr>
        <p:spPr/>
        <p:txBody>
          <a:bodyPr/>
          <a:lstStyle/>
          <a:p>
            <a:r>
              <a:rPr lang="en-US" sz="2800" dirty="0" smtClean="0"/>
              <a:t>Align and coordinate with regular school day curriculum and teachers</a:t>
            </a:r>
          </a:p>
          <a:p>
            <a:r>
              <a:rPr lang="en-US" sz="2800" dirty="0" smtClean="0"/>
              <a:t>Incorporate Oregon state standards</a:t>
            </a:r>
          </a:p>
          <a:p>
            <a:r>
              <a:rPr lang="en-US" sz="2800" dirty="0" smtClean="0"/>
              <a:t>Align district and school initiatives supporting social, emotional and behavioral needs of students</a:t>
            </a:r>
          </a:p>
          <a:p>
            <a:r>
              <a:rPr lang="en-US" sz="2800" dirty="0" smtClean="0"/>
              <a:t>Support school and district goals</a:t>
            </a:r>
            <a:endParaRPr lang="en-US" sz="2800" dirty="0"/>
          </a:p>
        </p:txBody>
      </p:sp>
    </p:spTree>
    <p:extLst>
      <p:ext uri="{BB962C8B-B14F-4D97-AF65-F5344CB8AC3E}">
        <p14:creationId xmlns:p14="http://schemas.microsoft.com/office/powerpoint/2010/main" val="23625984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Evidence-Based</a:t>
            </a:r>
            <a:endParaRPr lang="en-US" dirty="0"/>
          </a:p>
        </p:txBody>
      </p:sp>
      <p:sp>
        <p:nvSpPr>
          <p:cNvPr id="3" name="Content Placeholder 2"/>
          <p:cNvSpPr>
            <a:spLocks noGrp="1"/>
          </p:cNvSpPr>
          <p:nvPr>
            <p:ph idx="1"/>
          </p:nvPr>
        </p:nvSpPr>
        <p:spPr/>
        <p:txBody>
          <a:bodyPr/>
          <a:lstStyle/>
          <a:p>
            <a:pPr marL="0" indent="0">
              <a:buNone/>
            </a:pPr>
            <a:r>
              <a:rPr lang="en-US" sz="2800" dirty="0" smtClean="0"/>
              <a:t>USDE Non-Regulatory Guidance: Using Evidence to Strengthen Educational Investments</a:t>
            </a:r>
          </a:p>
          <a:p>
            <a:pPr marL="0" indent="0">
              <a:buNone/>
            </a:pPr>
            <a:r>
              <a:rPr lang="en-US" dirty="0">
                <a:hlinkClick r:id="rId3"/>
              </a:rPr>
              <a:t>https://</a:t>
            </a:r>
            <a:r>
              <a:rPr lang="en-US" dirty="0" smtClean="0">
                <a:hlinkClick r:id="rId3"/>
              </a:rPr>
              <a:t>www2.ed.gov/policy/elsec/leg/essa/guidanceuseseinvestment.pdf</a:t>
            </a:r>
            <a:endParaRPr lang="en-US" dirty="0" smtClean="0"/>
          </a:p>
          <a:p>
            <a:pPr marL="0" indent="0">
              <a:buNone/>
            </a:pPr>
            <a:endParaRPr lang="en-US" dirty="0" smtClean="0"/>
          </a:p>
          <a:p>
            <a:pPr marL="0" indent="0">
              <a:buNone/>
            </a:pPr>
            <a:r>
              <a:rPr lang="en-US" dirty="0" smtClean="0"/>
              <a:t>What Works Clearinghouse</a:t>
            </a:r>
          </a:p>
          <a:p>
            <a:pPr marL="0" indent="0">
              <a:buNone/>
            </a:pPr>
            <a:r>
              <a:rPr lang="en-US" dirty="0">
                <a:hlinkClick r:id="rId4"/>
              </a:rPr>
              <a:t>https://ies.ed.gov/ncee/wwc</a:t>
            </a:r>
            <a:r>
              <a:rPr lang="en-US" dirty="0" smtClean="0">
                <a:hlinkClick r:id="rId4"/>
              </a:rPr>
              <a:t>/</a:t>
            </a:r>
            <a:endParaRPr lang="en-US" dirty="0" smtClean="0"/>
          </a:p>
          <a:p>
            <a:endParaRPr lang="en-US" dirty="0"/>
          </a:p>
        </p:txBody>
      </p:sp>
    </p:spTree>
    <p:extLst>
      <p:ext uri="{BB962C8B-B14F-4D97-AF65-F5344CB8AC3E}">
        <p14:creationId xmlns:p14="http://schemas.microsoft.com/office/powerpoint/2010/main" val="21310793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11 Elements of Quality Programming</a:t>
            </a:r>
            <a:endParaRPr lang="en-US" sz="3600" dirty="0"/>
          </a:p>
        </p:txBody>
      </p:sp>
      <p:sp>
        <p:nvSpPr>
          <p:cNvPr id="3" name="Content Placeholder 2"/>
          <p:cNvSpPr>
            <a:spLocks noGrp="1"/>
          </p:cNvSpPr>
          <p:nvPr>
            <p:ph idx="1"/>
          </p:nvPr>
        </p:nvSpPr>
        <p:spPr>
          <a:xfrm>
            <a:off x="990600" y="1411289"/>
            <a:ext cx="8077200" cy="4532311"/>
          </a:xfrm>
        </p:spPr>
        <p:txBody>
          <a:bodyPr numCol="2"/>
          <a:lstStyle/>
          <a:p>
            <a:pPr marL="514350" indent="-514350">
              <a:buFont typeface="+mj-lt"/>
              <a:buAutoNum type="arabicPeriod"/>
            </a:pPr>
            <a:r>
              <a:rPr lang="en-US" sz="2400" dirty="0" smtClean="0"/>
              <a:t>Program Administration</a:t>
            </a:r>
          </a:p>
          <a:p>
            <a:pPr marL="514350" indent="-514350">
              <a:buFont typeface="+mj-lt"/>
              <a:buAutoNum type="arabicPeriod"/>
            </a:pPr>
            <a:r>
              <a:rPr lang="en-US" sz="2400" dirty="0" smtClean="0"/>
              <a:t>Staff Qualification and Staff Development</a:t>
            </a:r>
          </a:p>
          <a:p>
            <a:pPr marL="514350" indent="-514350">
              <a:buFont typeface="+mj-lt"/>
              <a:buAutoNum type="arabicPeriod"/>
            </a:pPr>
            <a:r>
              <a:rPr lang="en-US" sz="2400" dirty="0" smtClean="0"/>
              <a:t>Partnerships</a:t>
            </a:r>
          </a:p>
          <a:p>
            <a:pPr marL="514350" indent="-514350">
              <a:buFont typeface="+mj-lt"/>
              <a:buAutoNum type="arabicPeriod"/>
            </a:pPr>
            <a:r>
              <a:rPr lang="en-US" sz="2400" dirty="0" smtClean="0"/>
              <a:t>Evaluation and Continuous Improvement</a:t>
            </a:r>
          </a:p>
          <a:p>
            <a:pPr marL="514350" indent="-514350">
              <a:buFont typeface="+mj-lt"/>
              <a:buAutoNum type="arabicPeriod"/>
            </a:pPr>
            <a:r>
              <a:rPr lang="en-US" sz="2400" dirty="0" smtClean="0"/>
              <a:t>Sustainability</a:t>
            </a:r>
          </a:p>
          <a:p>
            <a:pPr marL="514350" indent="-514350">
              <a:buFont typeface="+mj-lt"/>
              <a:buAutoNum type="arabicPeriod"/>
            </a:pPr>
            <a:r>
              <a:rPr lang="en-US" sz="2400" dirty="0" smtClean="0"/>
              <a:t>Diversity, Inclusion, Access, and Equity</a:t>
            </a:r>
          </a:p>
          <a:p>
            <a:pPr marL="514350" indent="-514350">
              <a:buFont typeface="+mj-lt"/>
              <a:buAutoNum type="arabicPeriod"/>
            </a:pPr>
            <a:r>
              <a:rPr lang="en-US" sz="2400" dirty="0" smtClean="0"/>
              <a:t>Physical Environment</a:t>
            </a:r>
          </a:p>
          <a:p>
            <a:pPr marL="514350" indent="-514350">
              <a:buFont typeface="+mj-lt"/>
              <a:buAutoNum type="arabicPeriod"/>
            </a:pPr>
            <a:r>
              <a:rPr lang="en-US" sz="2400" dirty="0" smtClean="0"/>
              <a:t>Safety, Health, and Nutrition</a:t>
            </a:r>
          </a:p>
          <a:p>
            <a:pPr marL="514350" indent="-514350">
              <a:buFont typeface="+mj-lt"/>
              <a:buAutoNum type="arabicPeriod"/>
            </a:pPr>
            <a:r>
              <a:rPr lang="en-US" sz="2400" dirty="0" smtClean="0"/>
              <a:t>Interactions and Relationships</a:t>
            </a:r>
          </a:p>
          <a:p>
            <a:pPr marL="514350" indent="-514350">
              <a:buFont typeface="+mj-lt"/>
              <a:buAutoNum type="arabicPeriod"/>
            </a:pPr>
            <a:r>
              <a:rPr lang="en-US" sz="2400" dirty="0" smtClean="0"/>
              <a:t>Youth-Centered</a:t>
            </a:r>
          </a:p>
          <a:p>
            <a:pPr marL="514350" indent="-514350">
              <a:buFont typeface="+mj-lt"/>
              <a:buAutoNum type="arabicPeriod"/>
            </a:pPr>
            <a:r>
              <a:rPr lang="en-US" sz="2400" dirty="0" smtClean="0"/>
              <a:t>Social and Emotional Learning and Active Engagement</a:t>
            </a:r>
            <a:endParaRPr lang="en-US" sz="2400" dirty="0"/>
          </a:p>
        </p:txBody>
      </p:sp>
    </p:spTree>
    <p:extLst>
      <p:ext uri="{BB962C8B-B14F-4D97-AF65-F5344CB8AC3E}">
        <p14:creationId xmlns:p14="http://schemas.microsoft.com/office/powerpoint/2010/main" val="37514908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Organizations</a:t>
            </a:r>
            <a:endParaRPr lang="en-US" dirty="0"/>
          </a:p>
        </p:txBody>
      </p:sp>
      <p:sp>
        <p:nvSpPr>
          <p:cNvPr id="3" name="Content Placeholder 2"/>
          <p:cNvSpPr>
            <a:spLocks noGrp="1"/>
          </p:cNvSpPr>
          <p:nvPr>
            <p:ph idx="1"/>
          </p:nvPr>
        </p:nvSpPr>
        <p:spPr/>
        <p:txBody>
          <a:bodyPr/>
          <a:lstStyle/>
          <a:p>
            <a:pPr marL="0" indent="0">
              <a:buNone/>
            </a:pPr>
            <a:r>
              <a:rPr lang="en-US" dirty="0" smtClean="0"/>
              <a:t>ESSA Changes</a:t>
            </a:r>
          </a:p>
          <a:p>
            <a:r>
              <a:rPr lang="en-US" sz="2000" dirty="0" smtClean="0"/>
              <a:t>States must </a:t>
            </a:r>
            <a:r>
              <a:rPr lang="en-US" sz="2000" dirty="0"/>
              <a:t>provide a list of prescreened external </a:t>
            </a:r>
            <a:r>
              <a:rPr lang="en-US" sz="2000" dirty="0" smtClean="0"/>
              <a:t>organizations.</a:t>
            </a:r>
          </a:p>
          <a:p>
            <a:r>
              <a:rPr lang="en-US" sz="2000" dirty="0" smtClean="0"/>
              <a:t>The External Organization Profile Application is posted on the ODE 21</a:t>
            </a:r>
            <a:r>
              <a:rPr lang="en-US" sz="2000" baseline="30000" dirty="0" smtClean="0"/>
              <a:t>st</a:t>
            </a:r>
            <a:r>
              <a:rPr lang="en-US" sz="2000" dirty="0" smtClean="0"/>
              <a:t> CCLC website.</a:t>
            </a:r>
          </a:p>
          <a:p>
            <a:r>
              <a:rPr lang="en-US" sz="2000" dirty="0"/>
              <a:t>Prescreened organizations that meet the criteria will remain on the list for 2 years</a:t>
            </a:r>
            <a:r>
              <a:rPr lang="en-US" sz="2000" dirty="0" smtClean="0"/>
              <a:t>.</a:t>
            </a:r>
          </a:p>
          <a:p>
            <a:r>
              <a:rPr lang="en-US" sz="2000" dirty="0" smtClean="0"/>
              <a:t> </a:t>
            </a:r>
            <a:r>
              <a:rPr lang="en-US" sz="2000" b="1" dirty="0"/>
              <a:t>Applications will be available for submission from April 11, 2018 through May 25, 2018 at 5:00 PM.</a:t>
            </a:r>
            <a:r>
              <a:rPr lang="en-US" sz="2000" dirty="0"/>
              <a:t> </a:t>
            </a:r>
            <a:endParaRPr lang="en-US" sz="2000" dirty="0" smtClean="0"/>
          </a:p>
          <a:p>
            <a:r>
              <a:rPr lang="en-US" sz="2000" dirty="0" smtClean="0"/>
              <a:t>External </a:t>
            </a:r>
            <a:r>
              <a:rPr lang="en-US" sz="2000" dirty="0"/>
              <a:t>organizations are encouraged (but not required) to register with ODE</a:t>
            </a:r>
            <a:r>
              <a:rPr lang="en-US" sz="2000" dirty="0" smtClean="0"/>
              <a:t>.</a:t>
            </a:r>
          </a:p>
        </p:txBody>
      </p:sp>
    </p:spTree>
    <p:extLst>
      <p:ext uri="{BB962C8B-B14F-4D97-AF65-F5344CB8AC3E}">
        <p14:creationId xmlns:p14="http://schemas.microsoft.com/office/powerpoint/2010/main" val="40255484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38200" y="2819400"/>
            <a:ext cx="7772400" cy="1470025"/>
          </a:xfrm>
        </p:spPr>
        <p:txBody>
          <a:bodyPr/>
          <a:lstStyle/>
          <a:p>
            <a:r>
              <a:rPr lang="en-US" dirty="0" smtClean="0"/>
              <a:t>Part 2:</a:t>
            </a:r>
            <a:br>
              <a:rPr lang="en-US" dirty="0" smtClean="0"/>
            </a:br>
            <a:r>
              <a:rPr lang="en-US" dirty="0" smtClean="0"/>
              <a:t>Application Procedures</a:t>
            </a:r>
            <a:endParaRPr lang="en-US" dirty="0"/>
          </a:p>
        </p:txBody>
      </p:sp>
    </p:spTree>
    <p:extLst>
      <p:ext uri="{BB962C8B-B14F-4D97-AF65-F5344CB8AC3E}">
        <p14:creationId xmlns:p14="http://schemas.microsoft.com/office/powerpoint/2010/main" val="4073732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RFA Timeline</a:t>
            </a:r>
            <a:endParaRPr lang="en-US" dirty="0"/>
          </a:p>
        </p:txBody>
      </p:sp>
      <p:graphicFrame>
        <p:nvGraphicFramePr>
          <p:cNvPr id="2" name="Table 1" descr="Dates and the information " title="Date and Activity"/>
          <p:cNvGraphicFramePr>
            <a:graphicFrameLocks noGrp="1"/>
          </p:cNvGraphicFramePr>
          <p:nvPr>
            <p:extLst>
              <p:ext uri="{D42A27DB-BD31-4B8C-83A1-F6EECF244321}">
                <p14:modId xmlns:p14="http://schemas.microsoft.com/office/powerpoint/2010/main" val="4285533984"/>
              </p:ext>
            </p:extLst>
          </p:nvPr>
        </p:nvGraphicFramePr>
        <p:xfrm>
          <a:off x="1710531" y="1424299"/>
          <a:ext cx="6484938" cy="3886199"/>
        </p:xfrm>
        <a:graphic>
          <a:graphicData uri="http://schemas.openxmlformats.org/drawingml/2006/table">
            <a:tbl>
              <a:tblPr firstRow="1" firstCol="1" bandRow="1"/>
              <a:tblGrid>
                <a:gridCol w="1555038">
                  <a:extLst>
                    <a:ext uri="{9D8B030D-6E8A-4147-A177-3AD203B41FA5}">
                      <a16:colId xmlns:a16="http://schemas.microsoft.com/office/drawing/2014/main" val="3606665834"/>
                    </a:ext>
                  </a:extLst>
                </a:gridCol>
                <a:gridCol w="4929900">
                  <a:extLst>
                    <a:ext uri="{9D8B030D-6E8A-4147-A177-3AD203B41FA5}">
                      <a16:colId xmlns:a16="http://schemas.microsoft.com/office/drawing/2014/main" val="3909921018"/>
                    </a:ext>
                  </a:extLst>
                </a:gridCol>
              </a:tblGrid>
              <a:tr h="213602">
                <a:tc>
                  <a:txBody>
                    <a:bodyPr/>
                    <a:lstStyle/>
                    <a:p>
                      <a:pPr marL="0" marR="0" algn="ctr">
                        <a:lnSpc>
                          <a:spcPct val="115000"/>
                        </a:lnSpc>
                        <a:spcBef>
                          <a:spcPts val="0"/>
                        </a:spcBef>
                        <a:spcAft>
                          <a:spcPts val="0"/>
                        </a:spcAft>
                      </a:pPr>
                      <a:r>
                        <a:rPr lang="en-US" sz="11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1100" b="1"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marL="0" marR="0" algn="ctr">
                        <a:lnSpc>
                          <a:spcPct val="115000"/>
                        </a:lnSpc>
                        <a:spcBef>
                          <a:spcPts val="0"/>
                        </a:spcBef>
                        <a:spcAft>
                          <a:spcPts val="0"/>
                        </a:spcAft>
                      </a:pPr>
                      <a:r>
                        <a:rPr lang="en-US" sz="11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1100" b="1"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Activity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extLst>
                  <a:ext uri="{0D108BD9-81ED-4DB2-BD59-A6C34878D82A}">
                    <a16:rowId xmlns:a16="http://schemas.microsoft.com/office/drawing/2014/main" val="3473786174"/>
                  </a:ext>
                </a:extLst>
              </a:tr>
              <a:tr h="372888">
                <a:tc>
                  <a:txBody>
                    <a:bodyPr/>
                    <a:lstStyle/>
                    <a:p>
                      <a:pPr marL="0" marR="0">
                        <a:lnSpc>
                          <a:spcPct val="115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April 3, 2018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ODE 21</a:t>
                      </a:r>
                      <a:r>
                        <a:rPr lang="en-US" sz="1100" baseline="30000" dirty="0">
                          <a:effectLst/>
                          <a:latin typeface="Calibri" panose="020F0502020204030204" pitchFamily="34" charset="0"/>
                          <a:ea typeface="Calibri" panose="020F0502020204030204" pitchFamily="34" charset="0"/>
                          <a:cs typeface="Times New Roman" panose="02020603050405020304" pitchFamily="18" charset="0"/>
                        </a:rPr>
                        <a:t>st</a:t>
                      </a:r>
                      <a:r>
                        <a:rPr lang="en-US" sz="1100" dirty="0">
                          <a:effectLst/>
                          <a:latin typeface="Calibri" panose="020F0502020204030204" pitchFamily="34" charset="0"/>
                          <a:ea typeface="Calibri" panose="020F0502020204030204" pitchFamily="34" charset="0"/>
                          <a:cs typeface="Times New Roman" panose="02020603050405020304" pitchFamily="18" charset="0"/>
                        </a:rPr>
                        <a:t> CCLC RFA Disseminated (with info on Webinar in brief)</a:t>
                      </a: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extLst>
                  <a:ext uri="{0D108BD9-81ED-4DB2-BD59-A6C34878D82A}">
                    <a16:rowId xmlns:a16="http://schemas.microsoft.com/office/drawing/2014/main" val="222351111"/>
                  </a:ext>
                </a:extLst>
              </a:tr>
              <a:tr h="372888">
                <a:tc>
                  <a:txBody>
                    <a:bodyPr/>
                    <a:lstStyle/>
                    <a:p>
                      <a:pPr marL="0" marR="0">
                        <a:lnSpc>
                          <a:spcPct val="115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April 12, 2018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RFA Technical Assistance for Applicants (Webinar or Go-to-Meeting)</a:t>
                      </a: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2046404688"/>
                  </a:ext>
                </a:extLst>
              </a:tr>
              <a:tr h="372888">
                <a:tc>
                  <a:txBody>
                    <a:bodyPr/>
                    <a:lstStyle/>
                    <a:p>
                      <a:pPr marL="0" marR="0">
                        <a:lnSpc>
                          <a:spcPct val="115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April 27, 2018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Peer Review Applications Due</a:t>
                      </a: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extLst>
                  <a:ext uri="{0D108BD9-81ED-4DB2-BD59-A6C34878D82A}">
                    <a16:rowId xmlns:a16="http://schemas.microsoft.com/office/drawing/2014/main" val="1563822303"/>
                  </a:ext>
                </a:extLst>
              </a:tr>
              <a:tr h="372888">
                <a:tc>
                  <a:txBody>
                    <a:bodyPr/>
                    <a:lstStyle/>
                    <a:p>
                      <a:pPr marL="0" marR="0">
                        <a:lnSpc>
                          <a:spcPct val="115000"/>
                        </a:lnSpc>
                        <a:spcBef>
                          <a:spcPts val="0"/>
                        </a:spcBef>
                        <a:spcAft>
                          <a:spcPts val="0"/>
                        </a:spcAft>
                      </a:pPr>
                      <a:r>
                        <a:rPr lang="en-US" sz="11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May 4, 2018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RFA Due to the Oregon Department of Education by 5:00 PM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1809696124"/>
                  </a:ext>
                </a:extLst>
              </a:tr>
              <a:tr h="436209">
                <a:tc>
                  <a:txBody>
                    <a:bodyPr/>
                    <a:lstStyle/>
                    <a:p>
                      <a:pPr marL="0" marR="0">
                        <a:lnSpc>
                          <a:spcPct val="115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April-May 2018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Review teams are recruited, selected, and trained for the RFA review</a:t>
                      </a: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extLst>
                  <a:ext uri="{0D108BD9-81ED-4DB2-BD59-A6C34878D82A}">
                    <a16:rowId xmlns:a16="http://schemas.microsoft.com/office/drawing/2014/main" val="533828660"/>
                  </a:ext>
                </a:extLst>
              </a:tr>
              <a:tr h="436209">
                <a:tc>
                  <a:txBody>
                    <a:bodyPr/>
                    <a:lstStyle/>
                    <a:p>
                      <a:pPr marL="0" marR="0">
                        <a:lnSpc>
                          <a:spcPct val="115000"/>
                        </a:lnSpc>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May </a:t>
                      </a:r>
                      <a:r>
                        <a:rPr lang="en-US" sz="1100" b="1" dirty="0" smtClean="0">
                          <a:effectLst/>
                          <a:latin typeface="Calibri" panose="020F0502020204030204" pitchFamily="34" charset="0"/>
                          <a:ea typeface="Calibri" panose="020F0502020204030204" pitchFamily="34" charset="0"/>
                          <a:cs typeface="Times New Roman" panose="02020603050405020304" pitchFamily="18" charset="0"/>
                        </a:rPr>
                        <a:t>25, 2018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External Organization Profile Applications Due by 5:00 PM to be included on the ODE prescreened list</a:t>
                      </a: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2314746610"/>
                  </a:ext>
                </a:extLst>
              </a:tr>
              <a:tr h="436209">
                <a:tc>
                  <a:txBody>
                    <a:bodyPr/>
                    <a:lstStyle/>
                    <a:p>
                      <a:pPr marL="0" marR="0">
                        <a:lnSpc>
                          <a:spcPct val="115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June 1, 2018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21</a:t>
                      </a:r>
                      <a:r>
                        <a:rPr lang="en-US" sz="1100" baseline="30000">
                          <a:effectLst/>
                          <a:latin typeface="Calibri" panose="020F0502020204030204" pitchFamily="34" charset="0"/>
                          <a:ea typeface="Calibri" panose="020F0502020204030204" pitchFamily="34" charset="0"/>
                          <a:cs typeface="Times New Roman" panose="02020603050405020304" pitchFamily="18" charset="0"/>
                        </a:rPr>
                        <a:t>st</a:t>
                      </a:r>
                      <a:r>
                        <a:rPr lang="en-US" sz="1100">
                          <a:effectLst/>
                          <a:latin typeface="Calibri" panose="020F0502020204030204" pitchFamily="34" charset="0"/>
                          <a:ea typeface="Calibri" panose="020F0502020204030204" pitchFamily="34" charset="0"/>
                          <a:cs typeface="Times New Roman" panose="02020603050405020304" pitchFamily="18" charset="0"/>
                        </a:rPr>
                        <a:t> CCLC Grant Recipient Awards are announced by email</a:t>
                      </a: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extLst>
                  <a:ext uri="{0D108BD9-81ED-4DB2-BD59-A6C34878D82A}">
                    <a16:rowId xmlns:a16="http://schemas.microsoft.com/office/drawing/2014/main" val="2158670604"/>
                  </a:ext>
                </a:extLst>
              </a:tr>
              <a:tr h="436209">
                <a:tc>
                  <a:txBody>
                    <a:bodyPr/>
                    <a:lstStyle/>
                    <a:p>
                      <a:pPr marL="0" marR="0">
                        <a:lnSpc>
                          <a:spcPct val="115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August 1, 2018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21</a:t>
                      </a:r>
                      <a:r>
                        <a:rPr lang="en-US" sz="1100" baseline="30000">
                          <a:effectLst/>
                          <a:latin typeface="Calibri" panose="020F0502020204030204" pitchFamily="34" charset="0"/>
                          <a:ea typeface="Calibri" panose="020F0502020204030204" pitchFamily="34" charset="0"/>
                          <a:cs typeface="Times New Roman" panose="02020603050405020304" pitchFamily="18" charset="0"/>
                        </a:rPr>
                        <a:t>st</a:t>
                      </a:r>
                      <a:r>
                        <a:rPr lang="en-US" sz="1100">
                          <a:effectLst/>
                          <a:latin typeface="Calibri" panose="020F0502020204030204" pitchFamily="34" charset="0"/>
                          <a:ea typeface="Calibri" panose="020F0502020204030204" pitchFamily="34" charset="0"/>
                          <a:cs typeface="Times New Roman" panose="02020603050405020304" pitchFamily="18" charset="0"/>
                        </a:rPr>
                        <a:t> CCLC funds are available and implementation may begin</a:t>
                      </a: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3869137565"/>
                  </a:ext>
                </a:extLst>
              </a:tr>
              <a:tr h="436209">
                <a:tc>
                  <a:txBody>
                    <a:bodyPr/>
                    <a:lstStyle/>
                    <a:p>
                      <a:pPr marL="0" marR="0">
                        <a:lnSpc>
                          <a:spcPct val="115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September 2018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Grantee Orientation: Training and Technical Assistance for new grantees. (TBD)</a:t>
                      </a:r>
                    </a:p>
                  </a:txBody>
                  <a:tcPr marL="68580" marR="68580" marT="0" marB="0" anchor="ctr">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solidFill>
                      <a:srgbClr val="DBE5F1"/>
                    </a:solidFill>
                  </a:tcPr>
                </a:tc>
                <a:extLst>
                  <a:ext uri="{0D108BD9-81ED-4DB2-BD59-A6C34878D82A}">
                    <a16:rowId xmlns:a16="http://schemas.microsoft.com/office/drawing/2014/main" val="2725615802"/>
                  </a:ext>
                </a:extLst>
              </a:tr>
            </a:tbl>
          </a:graphicData>
        </a:graphic>
      </p:graphicFrame>
    </p:spTree>
    <p:extLst>
      <p:ext uri="{BB962C8B-B14F-4D97-AF65-F5344CB8AC3E}">
        <p14:creationId xmlns:p14="http://schemas.microsoft.com/office/powerpoint/2010/main" val="11627908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Electronic Submission Process</a:t>
            </a:r>
            <a:endParaRPr lang="en-US" dirty="0"/>
          </a:p>
        </p:txBody>
      </p:sp>
      <p:sp>
        <p:nvSpPr>
          <p:cNvPr id="3" name="Content Placeholder 2"/>
          <p:cNvSpPr>
            <a:spLocks noGrp="1"/>
          </p:cNvSpPr>
          <p:nvPr>
            <p:ph idx="1"/>
          </p:nvPr>
        </p:nvSpPr>
        <p:spPr/>
        <p:txBody>
          <a:bodyPr/>
          <a:lstStyle/>
          <a:p>
            <a:pPr marL="0" indent="0">
              <a:buNone/>
            </a:pPr>
            <a:r>
              <a:rPr lang="en-US" sz="2800" dirty="0" smtClean="0"/>
              <a:t>Both the application (PDF format) and the Budget Program Spending Form (Attachment 8 in Excel) must be emailed to Ann </a:t>
            </a:r>
            <a:r>
              <a:rPr lang="en-US" sz="2800" dirty="0" err="1" smtClean="0"/>
              <a:t>Kaltenbach</a:t>
            </a:r>
            <a:r>
              <a:rPr lang="en-US" sz="2800" dirty="0" smtClean="0"/>
              <a:t> on or before: </a:t>
            </a:r>
          </a:p>
          <a:p>
            <a:pPr marL="0" indent="0" algn="ctr">
              <a:buNone/>
            </a:pPr>
            <a:r>
              <a:rPr lang="en-US" sz="2800" b="1" dirty="0" smtClean="0">
                <a:solidFill>
                  <a:srgbClr val="FF0000"/>
                </a:solidFill>
              </a:rPr>
              <a:t>May 4, 2018 by 5:00 PM</a:t>
            </a:r>
          </a:p>
          <a:p>
            <a:r>
              <a:rPr lang="en-US" sz="2800" dirty="0" smtClean="0"/>
              <a:t>PDF Application as ONE Document</a:t>
            </a:r>
          </a:p>
          <a:p>
            <a:r>
              <a:rPr lang="en-US" sz="2800" dirty="0" smtClean="0"/>
              <a:t>No faxes</a:t>
            </a:r>
          </a:p>
          <a:p>
            <a:r>
              <a:rPr lang="en-US" sz="2800" dirty="0" smtClean="0"/>
              <a:t>Late or incomplete applications will not be considered</a:t>
            </a:r>
          </a:p>
          <a:p>
            <a:pPr marL="0" indent="0">
              <a:buNone/>
            </a:pPr>
            <a:endParaRPr lang="en-US" dirty="0"/>
          </a:p>
        </p:txBody>
      </p:sp>
    </p:spTree>
    <p:extLst>
      <p:ext uri="{BB962C8B-B14F-4D97-AF65-F5344CB8AC3E}">
        <p14:creationId xmlns:p14="http://schemas.microsoft.com/office/powerpoint/2010/main" val="22601687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Process</a:t>
            </a:r>
            <a:endParaRPr lang="en-US" dirty="0"/>
          </a:p>
        </p:txBody>
      </p:sp>
      <p:sp>
        <p:nvSpPr>
          <p:cNvPr id="3" name="Content Placeholder 2"/>
          <p:cNvSpPr>
            <a:spLocks noGrp="1"/>
          </p:cNvSpPr>
          <p:nvPr>
            <p:ph idx="1"/>
          </p:nvPr>
        </p:nvSpPr>
        <p:spPr/>
        <p:txBody>
          <a:bodyPr/>
          <a:lstStyle/>
          <a:p>
            <a:r>
              <a:rPr lang="en-US" sz="2000" dirty="0" smtClean="0"/>
              <a:t>Teams </a:t>
            </a:r>
            <a:r>
              <a:rPr lang="en-US" sz="2000" dirty="0"/>
              <a:t>of independent peer reviewers with expertise in the field of afterschool programming will review the eligible submitted applications. </a:t>
            </a:r>
            <a:endParaRPr lang="en-US" sz="2000" dirty="0" smtClean="0"/>
          </a:p>
          <a:p>
            <a:r>
              <a:rPr lang="en-US" sz="2000" dirty="0" smtClean="0"/>
              <a:t>The Peer Review Application is posted on the ODE 21</a:t>
            </a:r>
            <a:r>
              <a:rPr lang="en-US" sz="2000" baseline="30000" dirty="0" smtClean="0"/>
              <a:t>st</a:t>
            </a:r>
            <a:r>
              <a:rPr lang="en-US" sz="2000" dirty="0" smtClean="0"/>
              <a:t> CCLC website.</a:t>
            </a:r>
            <a:endParaRPr lang="en-US" sz="2000" dirty="0"/>
          </a:p>
          <a:p>
            <a:r>
              <a:rPr lang="en-US" sz="2000" dirty="0" smtClean="0"/>
              <a:t>This </a:t>
            </a:r>
            <a:r>
              <a:rPr lang="en-US" sz="2000" dirty="0"/>
              <a:t>review will be based on the specific criteria listed in this RFA and detailed in the scoring rubric. </a:t>
            </a:r>
          </a:p>
          <a:p>
            <a:r>
              <a:rPr lang="en-US" sz="2000" dirty="0" smtClean="0"/>
              <a:t>There </a:t>
            </a:r>
            <a:r>
              <a:rPr lang="en-US" sz="2000" dirty="0"/>
              <a:t>is no guarantee that submitting an application will result in funding or funding at the requested level. </a:t>
            </a:r>
            <a:endParaRPr lang="en-US" sz="1800" dirty="0" smtClean="0"/>
          </a:p>
          <a:p>
            <a:r>
              <a:rPr lang="en-US" sz="2000" b="1" dirty="0" smtClean="0"/>
              <a:t>Note</a:t>
            </a:r>
            <a:r>
              <a:rPr lang="en-US" sz="2000" b="1" dirty="0"/>
              <a:t>: </a:t>
            </a:r>
            <a:r>
              <a:rPr lang="en-US" sz="2000" dirty="0"/>
              <a:t>This is a competitive process –applicants must score at least 70 points out of the 125 possible points in the narrative and bonus point sections to be approved for funding</a:t>
            </a:r>
            <a:r>
              <a:rPr lang="en-US" sz="2000" dirty="0" smtClean="0"/>
              <a:t>.</a:t>
            </a:r>
            <a:endParaRPr lang="en-US" sz="2000" dirty="0"/>
          </a:p>
          <a:p>
            <a:endParaRPr lang="en-US" sz="2000" dirty="0"/>
          </a:p>
          <a:p>
            <a:endParaRPr lang="en-US" dirty="0"/>
          </a:p>
        </p:txBody>
      </p:sp>
    </p:spTree>
    <p:extLst>
      <p:ext uri="{BB962C8B-B14F-4D97-AF65-F5344CB8AC3E}">
        <p14:creationId xmlns:p14="http://schemas.microsoft.com/office/powerpoint/2010/main" val="18185842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Webinar Agenda</a:t>
            </a:r>
            <a:endParaRPr lang="en-US" dirty="0"/>
          </a:p>
        </p:txBody>
      </p:sp>
      <p:sp>
        <p:nvSpPr>
          <p:cNvPr id="3" name="Content Placeholder 2"/>
          <p:cNvSpPr>
            <a:spLocks noGrp="1"/>
          </p:cNvSpPr>
          <p:nvPr>
            <p:ph idx="1"/>
          </p:nvPr>
        </p:nvSpPr>
        <p:spPr>
          <a:xfrm>
            <a:off x="1143000" y="1411289"/>
            <a:ext cx="7772400" cy="4151311"/>
          </a:xfrm>
        </p:spPr>
        <p:txBody>
          <a:bodyPr/>
          <a:lstStyle/>
          <a:p>
            <a:pPr marL="0" indent="0">
              <a:buNone/>
            </a:pPr>
            <a:r>
              <a:rPr lang="en-US" sz="2800" dirty="0" smtClean="0"/>
              <a:t>Application Overview</a:t>
            </a:r>
          </a:p>
          <a:p>
            <a:pPr marL="800100" lvl="2" indent="0">
              <a:buNone/>
            </a:pPr>
            <a:r>
              <a:rPr lang="en-US" sz="2800" dirty="0" smtClean="0"/>
              <a:t>Part 1: General Information</a:t>
            </a:r>
          </a:p>
          <a:p>
            <a:pPr marL="800100" lvl="2" indent="0">
              <a:buNone/>
            </a:pPr>
            <a:r>
              <a:rPr lang="en-US" sz="2800" dirty="0" smtClean="0"/>
              <a:t>Part 2: Application Procedures</a:t>
            </a:r>
          </a:p>
          <a:p>
            <a:pPr marL="800100" lvl="2" indent="0">
              <a:buNone/>
            </a:pPr>
            <a:r>
              <a:rPr lang="en-US" sz="2800" dirty="0" smtClean="0"/>
              <a:t>Part 3: Application Requirements</a:t>
            </a:r>
          </a:p>
          <a:p>
            <a:pPr marL="800100" lvl="2" indent="0">
              <a:buNone/>
            </a:pPr>
            <a:r>
              <a:rPr lang="en-US" sz="2800" dirty="0" smtClean="0"/>
              <a:t>Part 4: Questions</a:t>
            </a:r>
          </a:p>
        </p:txBody>
      </p:sp>
      <p:sp>
        <p:nvSpPr>
          <p:cNvPr id="4" name="TextBox 3" descr="Link to webpage: http://www.oregon.gov/ode/schools-and-districts/grants/ESEA/21stCCLC/Pages/Grants-Guidance.aspx" title="Application Materials can be accessed"/>
          <p:cNvSpPr txBox="1"/>
          <p:nvPr/>
        </p:nvSpPr>
        <p:spPr>
          <a:xfrm>
            <a:off x="914400" y="4724400"/>
            <a:ext cx="8001000" cy="1107996"/>
          </a:xfrm>
          <a:prstGeom prst="rect">
            <a:avLst/>
          </a:prstGeom>
          <a:noFill/>
        </p:spPr>
        <p:txBody>
          <a:bodyPr wrap="square" rtlCol="0">
            <a:spAutoFit/>
          </a:bodyPr>
          <a:lstStyle/>
          <a:p>
            <a:pPr marL="0" indent="0" algn="ctr">
              <a:buNone/>
            </a:pPr>
            <a:r>
              <a:rPr lang="en-US" sz="1600" dirty="0"/>
              <a:t>Application </a:t>
            </a:r>
            <a:r>
              <a:rPr lang="en-US" sz="1600" dirty="0" smtClean="0"/>
              <a:t>materials are available </a:t>
            </a:r>
            <a:r>
              <a:rPr lang="en-US" sz="1600" dirty="0"/>
              <a:t>for download on the ODE 21</a:t>
            </a:r>
            <a:r>
              <a:rPr lang="en-US" sz="1600" baseline="30000" dirty="0"/>
              <a:t>st</a:t>
            </a:r>
            <a:r>
              <a:rPr lang="en-US" sz="1600" dirty="0"/>
              <a:t> CCLC website </a:t>
            </a:r>
            <a:r>
              <a:rPr lang="en-US" sz="1600" dirty="0" smtClean="0"/>
              <a:t>at:</a:t>
            </a:r>
            <a:endParaRPr lang="en-US" sz="1600" dirty="0"/>
          </a:p>
          <a:p>
            <a:pPr marL="0" indent="0" algn="ctr">
              <a:buNone/>
            </a:pPr>
            <a:r>
              <a:rPr lang="en-US" sz="1600" dirty="0">
                <a:hlinkClick r:id="rId3"/>
              </a:rPr>
              <a:t>http://www.oregon.gov/ode/schools-and-districts/grants/ESEA/21stCCLC/Pages/Grants-Guidance.aspx</a:t>
            </a:r>
            <a:endParaRPr lang="en-US" sz="1600" dirty="0"/>
          </a:p>
          <a:p>
            <a:endParaRPr lang="en-US" dirty="0"/>
          </a:p>
        </p:txBody>
      </p:sp>
    </p:spTree>
    <p:extLst>
      <p:ext uri="{BB962C8B-B14F-4D97-AF65-F5344CB8AC3E}">
        <p14:creationId xmlns:p14="http://schemas.microsoft.com/office/powerpoint/2010/main" val="30733197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Review Process</a:t>
            </a:r>
            <a:endParaRPr lang="en-US" dirty="0"/>
          </a:p>
        </p:txBody>
      </p:sp>
      <p:sp>
        <p:nvSpPr>
          <p:cNvPr id="3" name="Content Placeholder 2"/>
          <p:cNvSpPr>
            <a:spLocks noGrp="1"/>
          </p:cNvSpPr>
          <p:nvPr>
            <p:ph idx="1"/>
          </p:nvPr>
        </p:nvSpPr>
        <p:spPr/>
        <p:txBody>
          <a:bodyPr/>
          <a:lstStyle/>
          <a:p>
            <a:pPr marL="0" indent="0">
              <a:buNone/>
            </a:pPr>
            <a:r>
              <a:rPr lang="en-US" dirty="0" smtClean="0"/>
              <a:t>ESSA Change</a:t>
            </a:r>
          </a:p>
          <a:p>
            <a:r>
              <a:rPr lang="en-US" sz="2800" dirty="0" smtClean="0"/>
              <a:t>Peer reviewers may not include any applicant, or representative of an applicant, that has submitted an application for the current application period.</a:t>
            </a:r>
            <a:endParaRPr lang="en-US" sz="2800" dirty="0"/>
          </a:p>
        </p:txBody>
      </p:sp>
    </p:spTree>
    <p:extLst>
      <p:ext uri="{BB962C8B-B14F-4D97-AF65-F5344CB8AC3E}">
        <p14:creationId xmlns:p14="http://schemas.microsoft.com/office/powerpoint/2010/main" val="13226518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38200" y="2819400"/>
            <a:ext cx="7772400" cy="1470025"/>
          </a:xfrm>
        </p:spPr>
        <p:txBody>
          <a:bodyPr/>
          <a:lstStyle/>
          <a:p>
            <a:r>
              <a:rPr lang="en-US" dirty="0" smtClean="0"/>
              <a:t>Part 3:</a:t>
            </a:r>
            <a:br>
              <a:rPr lang="en-US" dirty="0" smtClean="0"/>
            </a:br>
            <a:r>
              <a:rPr lang="en-US" dirty="0" smtClean="0"/>
              <a:t>Application Requirements</a:t>
            </a:r>
            <a:endParaRPr lang="en-US" dirty="0"/>
          </a:p>
        </p:txBody>
      </p:sp>
    </p:spTree>
    <p:extLst>
      <p:ext uri="{BB962C8B-B14F-4D97-AF65-F5344CB8AC3E}">
        <p14:creationId xmlns:p14="http://schemas.microsoft.com/office/powerpoint/2010/main" val="33948877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Application Checklist</a:t>
            </a:r>
            <a:endParaRPr lang="en-US" dirty="0"/>
          </a:p>
        </p:txBody>
      </p:sp>
      <p:sp>
        <p:nvSpPr>
          <p:cNvPr id="4" name="Rectangle 1"/>
          <p:cNvSpPr>
            <a:spLocks noGrp="1" noChangeArrowheads="1"/>
          </p:cNvSpPr>
          <p:nvPr>
            <p:ph idx="1"/>
          </p:nvPr>
        </p:nvSpPr>
        <p:spPr bwMode="auto">
          <a:xfrm>
            <a:off x="838200" y="1295400"/>
            <a:ext cx="8229600" cy="4267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Attachments 1 &amp; 2:</a:t>
            </a:r>
            <a:endParaRPr kumimoji="0" lang="en-US" altLang="en-US" sz="1800" b="1" i="0" u="none" strike="noStrike" cap="none" normalizeH="0" baseline="0" dirty="0" smtClean="0">
              <a:ln>
                <a:noFill/>
              </a:ln>
              <a:solidFill>
                <a:schemeClr val="tx1"/>
              </a:solidFill>
              <a:effectLst/>
            </a:endParaRPr>
          </a:p>
          <a:p>
            <a:pPr lvl="1">
              <a:spcBef>
                <a:spcPct val="0"/>
              </a:spcBef>
              <a:buFont typeface="Wingdings" panose="05000000000000000000" pitchFamily="2" charset="2"/>
              <a:buChar char="q"/>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Attachment 1- Application Cover Page (Section A)</a:t>
            </a:r>
            <a:endParaRPr kumimoji="0" lang="en-US" altLang="en-US" sz="1400" b="0" i="0" u="none" strike="noStrike" cap="none" normalizeH="0" baseline="0" dirty="0" smtClean="0">
              <a:ln>
                <a:noFill/>
              </a:ln>
              <a:solidFill>
                <a:schemeClr val="tx1"/>
              </a:solidFill>
              <a:effectLst/>
            </a:endParaRPr>
          </a:p>
          <a:p>
            <a:pPr lvl="1">
              <a:spcBef>
                <a:spcPct val="0"/>
              </a:spcBef>
              <a:buFont typeface="Wingdings" panose="05000000000000000000" pitchFamily="2" charset="2"/>
              <a:buChar char="q"/>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Attachment 2-Program Dashboard (Section B)</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Narrative:</a:t>
            </a:r>
            <a:endParaRPr kumimoji="0" lang="en-US" altLang="en-US" sz="1800" b="1" i="0" u="none" strike="noStrike" cap="none" normalizeH="0" baseline="0" dirty="0" smtClean="0">
              <a:ln>
                <a:noFill/>
              </a:ln>
              <a:solidFill>
                <a:schemeClr val="tx1"/>
              </a:solidFill>
              <a:effectLst/>
            </a:endParaRPr>
          </a:p>
          <a:p>
            <a:pPr lvl="1">
              <a:spcBef>
                <a:spcPct val="0"/>
              </a:spcBef>
              <a:buFont typeface="Wingdings" panose="05000000000000000000" pitchFamily="2" charset="2"/>
              <a:buChar char="q"/>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Section C- Program Abstract (Narrative)</a:t>
            </a:r>
            <a:endParaRPr kumimoji="0" lang="en-US" altLang="en-US" sz="1400" b="0" i="0" u="none" strike="noStrike" cap="none" normalizeH="0" baseline="0" dirty="0" smtClean="0">
              <a:ln>
                <a:noFill/>
              </a:ln>
              <a:solidFill>
                <a:schemeClr val="tx1"/>
              </a:solidFill>
              <a:effectLst/>
            </a:endParaRPr>
          </a:p>
          <a:p>
            <a:pPr lvl="1">
              <a:spcBef>
                <a:spcPct val="0"/>
              </a:spcBef>
              <a:buFont typeface="Wingdings" panose="05000000000000000000" pitchFamily="2" charset="2"/>
              <a:buChar char="q"/>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Section D-</a:t>
            </a:r>
            <a:r>
              <a:rPr kumimoji="0" lang="en-US" altLang="en-US" sz="1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Need for Program (Narrative)</a:t>
            </a:r>
            <a:endParaRPr kumimoji="0" lang="en-US" altLang="en-US" sz="1400" b="0" i="0" u="none" strike="noStrike" cap="none" normalizeH="0" baseline="0" dirty="0" smtClean="0">
              <a:ln>
                <a:noFill/>
              </a:ln>
              <a:solidFill>
                <a:schemeClr val="tx1"/>
              </a:solidFill>
              <a:effectLst/>
            </a:endParaRPr>
          </a:p>
          <a:p>
            <a:pPr lvl="1">
              <a:spcBef>
                <a:spcPct val="0"/>
              </a:spcBef>
              <a:buFont typeface="Wingdings" panose="05000000000000000000" pitchFamily="2" charset="2"/>
              <a:buChar char="q"/>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Section E- </a:t>
            </a:r>
            <a:r>
              <a:rPr kumimoji="0" lang="en-US" altLang="en-US" sz="1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Partnerships (Narrative)</a:t>
            </a:r>
            <a:endParaRPr kumimoji="0" lang="en-US" altLang="en-US" sz="1400" b="0" i="0" u="none" strike="noStrike" cap="none" normalizeH="0" baseline="0" dirty="0" smtClean="0">
              <a:ln>
                <a:noFill/>
              </a:ln>
              <a:solidFill>
                <a:schemeClr val="tx1"/>
              </a:solidFill>
              <a:effectLst/>
            </a:endParaRPr>
          </a:p>
          <a:p>
            <a:pPr lvl="1">
              <a:spcBef>
                <a:spcPct val="0"/>
              </a:spcBef>
              <a:buFont typeface="Wingdings" panose="05000000000000000000" pitchFamily="2" charset="2"/>
              <a:buChar char="q"/>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Section F- </a:t>
            </a:r>
            <a:r>
              <a:rPr kumimoji="0" lang="en-US" altLang="en-US" sz="1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Program Goals and Objectives (Narrative)</a:t>
            </a:r>
            <a:endParaRPr kumimoji="0" lang="en-US" altLang="en-US" sz="1400" b="0" i="0" u="none" strike="noStrike" cap="none" normalizeH="0" baseline="0" dirty="0" smtClean="0">
              <a:ln>
                <a:noFill/>
              </a:ln>
              <a:solidFill>
                <a:schemeClr val="tx1"/>
              </a:solidFill>
              <a:effectLst/>
            </a:endParaRPr>
          </a:p>
          <a:p>
            <a:pPr lvl="1">
              <a:spcBef>
                <a:spcPct val="0"/>
              </a:spcBef>
              <a:buFont typeface="Wingdings" panose="05000000000000000000" pitchFamily="2" charset="2"/>
              <a:buChar char="q"/>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Section G- </a:t>
            </a:r>
            <a:r>
              <a:rPr kumimoji="0" lang="en-US" altLang="en-US" sz="1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Program Design (Narrative)</a:t>
            </a:r>
            <a:endParaRPr kumimoji="0" lang="en-US" altLang="en-US" sz="1400" b="0" i="0" u="none" strike="noStrike" cap="none" normalizeH="0" baseline="0" dirty="0" smtClean="0">
              <a:ln>
                <a:noFill/>
              </a:ln>
              <a:solidFill>
                <a:schemeClr val="tx1"/>
              </a:solidFill>
              <a:effectLst/>
            </a:endParaRPr>
          </a:p>
          <a:p>
            <a:pPr lvl="1">
              <a:spcBef>
                <a:spcPct val="0"/>
              </a:spcBef>
              <a:buFont typeface="Wingdings" panose="05000000000000000000" pitchFamily="2" charset="2"/>
              <a:buChar char="q"/>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Section H- Quality Management (Narrative)</a:t>
            </a:r>
            <a:endParaRPr kumimoji="0" lang="en-US" altLang="en-US" sz="1400" b="0" i="0" u="none" strike="noStrike" cap="none" normalizeH="0" baseline="0" dirty="0" smtClean="0">
              <a:ln>
                <a:noFill/>
              </a:ln>
              <a:solidFill>
                <a:schemeClr val="tx1"/>
              </a:solidFill>
              <a:effectLst/>
            </a:endParaRPr>
          </a:p>
          <a:p>
            <a:pPr lvl="1">
              <a:spcBef>
                <a:spcPct val="0"/>
              </a:spcBef>
              <a:buFont typeface="Wingdings" panose="05000000000000000000" pitchFamily="2" charset="2"/>
              <a:buChar char="q"/>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Section I-Evaluation Plan (Narrative)</a:t>
            </a:r>
            <a:endParaRPr kumimoji="0" lang="en-US" altLang="en-US" sz="1400" b="0" i="0" u="none" strike="noStrike" cap="none" normalizeH="0" baseline="0" dirty="0" smtClean="0">
              <a:ln>
                <a:noFill/>
              </a:ln>
              <a:solidFill>
                <a:schemeClr val="tx1"/>
              </a:solidFill>
              <a:effectLst/>
            </a:endParaRPr>
          </a:p>
          <a:p>
            <a:pPr lvl="1">
              <a:spcBef>
                <a:spcPct val="0"/>
              </a:spcBef>
              <a:buFont typeface="Wingdings" panose="05000000000000000000" pitchFamily="2" charset="2"/>
              <a:buChar char="q"/>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Section J-</a:t>
            </a:r>
            <a:r>
              <a:rPr kumimoji="0" lang="en-US" altLang="en-US" sz="1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Sustainability and Dissemination Plan (Narrative)</a:t>
            </a:r>
            <a:endParaRPr kumimoji="0" lang="en-US" altLang="en-US" sz="1400" b="0" i="0" u="none" strike="noStrike" cap="none" normalizeH="0" baseline="0" dirty="0" smtClean="0">
              <a:ln>
                <a:noFill/>
              </a:ln>
              <a:solidFill>
                <a:schemeClr val="tx1"/>
              </a:solidFill>
              <a:effectLst/>
            </a:endParaRPr>
          </a:p>
          <a:p>
            <a:pPr lvl="1">
              <a:spcBef>
                <a:spcPct val="0"/>
              </a:spcBef>
              <a:buFont typeface="Wingdings" panose="05000000000000000000" pitchFamily="2" charset="2"/>
              <a:buChar char="q"/>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Section K-</a:t>
            </a:r>
            <a:r>
              <a:rPr kumimoji="0" lang="en-US" altLang="en-US" sz="1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Adequacy of Resources (Narrative)</a:t>
            </a:r>
            <a:endParaRPr kumimoji="0" lang="en-US" altLang="en-US" sz="1400" b="0" i="0" u="none" strike="noStrike" cap="none" normalizeH="0" baseline="0" dirty="0" smtClean="0">
              <a:ln>
                <a:noFill/>
              </a:ln>
              <a:solidFill>
                <a:schemeClr val="tx1"/>
              </a:solidFill>
              <a:effectLst/>
            </a:endParaRPr>
          </a:p>
          <a:p>
            <a:pPr lvl="1">
              <a:spcBef>
                <a:spcPct val="0"/>
              </a:spcBef>
              <a:buFont typeface="Wingdings" panose="05000000000000000000" pitchFamily="2" charset="2"/>
              <a:buChar char="q"/>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Section L- </a:t>
            </a:r>
            <a:r>
              <a:rPr kumimoji="0" lang="en-US" altLang="en-US" sz="1400" b="0" i="0" u="none" strike="noStrike" cap="none" normalizeH="0" baseline="0" dirty="0" smtClean="0">
                <a:ln>
                  <a:noFill/>
                </a:ln>
                <a:solidFill>
                  <a:srgbClr val="000000"/>
                </a:solidFill>
                <a:effectLst/>
                <a:ea typeface="Times New Roman" panose="02020603050405020304" pitchFamily="18" charset="0"/>
                <a:cs typeface="Arial" panose="020B0604020202020204" pitchFamily="34" charset="0"/>
              </a:rPr>
              <a:t>Competitive Priorities </a:t>
            </a: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(Narrative)</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Attachments 3 - 8:</a:t>
            </a:r>
            <a:endParaRPr kumimoji="0" lang="en-US" altLang="en-US" sz="1800" b="1" i="0" u="none" strike="noStrike" cap="none" normalizeH="0" baseline="0" dirty="0" smtClean="0">
              <a:ln>
                <a:noFill/>
              </a:ln>
              <a:solidFill>
                <a:schemeClr val="tx1"/>
              </a:solidFill>
              <a:effectLst/>
            </a:endParaRPr>
          </a:p>
          <a:p>
            <a:pPr lvl="1">
              <a:spcBef>
                <a:spcPct val="0"/>
              </a:spcBef>
              <a:buFont typeface="Wingdings" panose="05000000000000000000" pitchFamily="2" charset="2"/>
              <a:buChar char="q"/>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Attachment 3- Applicant and Partner Commitment Form (Section E) </a:t>
            </a:r>
            <a:endParaRPr kumimoji="0" lang="en-US" altLang="en-US" sz="1400" b="0" i="0" u="none" strike="noStrike" cap="none" normalizeH="0" baseline="0" dirty="0" smtClean="0">
              <a:ln>
                <a:noFill/>
              </a:ln>
              <a:solidFill>
                <a:schemeClr val="tx1"/>
              </a:solidFill>
              <a:effectLst/>
            </a:endParaRPr>
          </a:p>
          <a:p>
            <a:pPr lvl="1">
              <a:spcBef>
                <a:spcPct val="0"/>
              </a:spcBef>
              <a:buFont typeface="Wingdings" panose="05000000000000000000" pitchFamily="2" charset="2"/>
              <a:buChar char="q"/>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Attachment 4- Program Goals and Objectives (Section F)</a:t>
            </a:r>
            <a:endParaRPr kumimoji="0" lang="en-US" altLang="en-US" sz="1400" b="0" i="0" u="none" strike="noStrike" cap="none" normalizeH="0" baseline="0" dirty="0" smtClean="0">
              <a:ln>
                <a:noFill/>
              </a:ln>
              <a:solidFill>
                <a:schemeClr val="tx1"/>
              </a:solidFill>
              <a:effectLst/>
            </a:endParaRPr>
          </a:p>
          <a:p>
            <a:pPr lvl="1">
              <a:spcBef>
                <a:spcPct val="0"/>
              </a:spcBef>
              <a:buFont typeface="Wingdings" panose="05000000000000000000" pitchFamily="2" charset="2"/>
              <a:buChar char="q"/>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Attachment 5- Weekly Schedule (Section G)</a:t>
            </a:r>
            <a:endParaRPr kumimoji="0" lang="en-US" altLang="en-US" sz="1400" b="0" i="0" u="none" strike="noStrike" cap="none" normalizeH="0" baseline="0" dirty="0" smtClean="0">
              <a:ln>
                <a:noFill/>
              </a:ln>
              <a:solidFill>
                <a:schemeClr val="tx1"/>
              </a:solidFill>
              <a:effectLst/>
            </a:endParaRPr>
          </a:p>
          <a:p>
            <a:pPr lvl="1">
              <a:spcBef>
                <a:spcPct val="0"/>
              </a:spcBef>
              <a:buFont typeface="Wingdings" panose="05000000000000000000" pitchFamily="2" charset="2"/>
              <a:buChar char="q"/>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Attachment 6</a:t>
            </a:r>
            <a:r>
              <a:rPr kumimoji="0" lang="en-US" altLang="en-US" sz="1400" b="0" i="0" u="none" strike="noStrike" cap="none" normalizeH="0" baseline="0" dirty="0" smtClean="0">
                <a:ln>
                  <a:noFill/>
                </a:ln>
                <a:solidFill>
                  <a:srgbClr val="000000"/>
                </a:solidFill>
                <a:effectLst/>
                <a:ea typeface="Times New Roman" panose="02020603050405020304" pitchFamily="18" charset="0"/>
                <a:cs typeface="Arial" panose="020B0604020202020204" pitchFamily="34" charset="0"/>
              </a:rPr>
              <a:t> Competitive Priorities </a:t>
            </a: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(Section L)</a:t>
            </a:r>
            <a:endParaRPr kumimoji="0" lang="en-US" altLang="en-US" sz="1400" b="0" i="0" u="none" strike="noStrike" cap="none" normalizeH="0" baseline="0" dirty="0" smtClean="0">
              <a:ln>
                <a:noFill/>
              </a:ln>
              <a:solidFill>
                <a:schemeClr val="tx1"/>
              </a:solidFill>
              <a:effectLst/>
            </a:endParaRPr>
          </a:p>
          <a:p>
            <a:pPr lvl="1">
              <a:spcBef>
                <a:spcPct val="0"/>
              </a:spcBef>
              <a:buFont typeface="Wingdings" panose="05000000000000000000" pitchFamily="2" charset="2"/>
              <a:buChar char="q"/>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Attachment 7- Assurances Form </a:t>
            </a:r>
            <a:endParaRPr kumimoji="0" lang="en-US" altLang="en-US" sz="1400" b="0" i="0" u="none" strike="noStrike" cap="none" normalizeH="0" baseline="0" dirty="0" smtClean="0">
              <a:ln>
                <a:noFill/>
              </a:ln>
              <a:solidFill>
                <a:schemeClr val="tx1"/>
              </a:solidFill>
              <a:effectLst/>
            </a:endParaRPr>
          </a:p>
          <a:p>
            <a:pPr lvl="1">
              <a:spcBef>
                <a:spcPct val="0"/>
              </a:spcBef>
              <a:buFont typeface="Wingdings" panose="05000000000000000000" pitchFamily="2" charset="2"/>
              <a:buChar char="q"/>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Attachment 8- Budget Program Spending Form</a:t>
            </a:r>
            <a:endParaRPr kumimoji="0" lang="en-US" altLang="en-US" sz="14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40390529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Format</a:t>
            </a:r>
            <a:endParaRPr lang="en-US" dirty="0"/>
          </a:p>
        </p:txBody>
      </p:sp>
      <p:sp>
        <p:nvSpPr>
          <p:cNvPr id="5" name="Rectangle 2"/>
          <p:cNvSpPr>
            <a:spLocks noGrp="1" noChangeArrowheads="1"/>
          </p:cNvSpPr>
          <p:nvPr>
            <p:ph idx="1"/>
          </p:nvPr>
        </p:nvSpPr>
        <p:spPr bwMode="auto">
          <a:xfrm>
            <a:off x="838200" y="1297022"/>
            <a:ext cx="7620000"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applicant must follow the required format in order to assure a consistent application of evaluation criteria. Grant applications not following this format will not be scored. Please use this as a checklist before submitting your application:</a:t>
            </a:r>
            <a:endParaRPr kumimoji="0" lang="en-US" altLang="en-US" sz="1800" b="0" i="0" u="none" strike="noStrike" cap="none" normalizeH="0" baseline="0" dirty="0" smtClean="0">
              <a:ln>
                <a:noFill/>
              </a:ln>
              <a:solidFill>
                <a:schemeClr val="tx1"/>
              </a:solidFill>
              <a:effectLst/>
            </a:endParaRP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18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20-page maximum (this does NOT include attachments or priority pages)</a:t>
            </a:r>
            <a:endParaRPr kumimoji="0" lang="en-US" altLang="en-US" sz="1800" b="0" i="0" u="none" strike="noStrike" cap="none" normalizeH="0" baseline="0" dirty="0" smtClean="0">
              <a:ln>
                <a:noFill/>
              </a:ln>
              <a:solidFill>
                <a:schemeClr val="tx1"/>
              </a:solidFill>
              <a:effectLst/>
            </a:endParaRP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18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Double spaced</a:t>
            </a:r>
            <a:endParaRPr kumimoji="0" lang="en-US" altLang="en-US" sz="1800" b="0" i="0" u="none" strike="noStrike" cap="none" normalizeH="0" baseline="0" dirty="0" smtClean="0">
              <a:ln>
                <a:noFill/>
              </a:ln>
              <a:solidFill>
                <a:schemeClr val="tx1"/>
              </a:solidFill>
              <a:effectLst/>
            </a:endParaRP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18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All pages must be standard letter size, 8 ½” X 11”</a:t>
            </a:r>
            <a:endParaRPr kumimoji="0" lang="en-US" altLang="en-US" sz="1800" b="0" i="0" u="none" strike="noStrike" cap="none" normalizeH="0" baseline="0" dirty="0" smtClean="0">
              <a:ln>
                <a:noFill/>
              </a:ln>
              <a:solidFill>
                <a:schemeClr val="tx1"/>
              </a:solidFill>
              <a:effectLst/>
            </a:endParaRP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18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12 point Calibri font ONLY </a:t>
            </a:r>
            <a:endParaRPr kumimoji="0" lang="en-US" altLang="en-US" sz="1800" b="0" i="0" u="none" strike="noStrike" cap="none" normalizeH="0" baseline="0" dirty="0" smtClean="0">
              <a:ln>
                <a:noFill/>
              </a:ln>
              <a:solidFill>
                <a:schemeClr val="tx1"/>
              </a:solidFill>
              <a:effectLst/>
            </a:endParaRP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18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1 inch on all margins (top, bottom and sides)</a:t>
            </a:r>
            <a:endParaRPr kumimoji="0" lang="en-US" altLang="en-US" sz="1800" b="0" i="0" u="none" strike="noStrike" cap="none" normalizeH="0" baseline="0" dirty="0" smtClean="0">
              <a:ln>
                <a:noFill/>
              </a:ln>
              <a:solidFill>
                <a:schemeClr val="tx1"/>
              </a:solidFill>
              <a:effectLst/>
            </a:endParaRP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18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Document footer with the name of the applicant and page number on each page</a:t>
            </a:r>
            <a:endParaRPr kumimoji="0" lang="en-US" altLang="en-US"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Tables may be included and must be double spaced (</a:t>
            </a:r>
            <a:r>
              <a:rPr kumimoji="0" lang="en-US" altLang="en-US" sz="1800" b="1" i="1"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Attachment 4</a:t>
            </a:r>
            <a:r>
              <a:rPr kumimoji="0" lang="en-US" altLang="en-US" sz="18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n-US" altLang="en-US" sz="1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can be single spaced)</a:t>
            </a:r>
            <a:r>
              <a:rPr kumimoji="0" lang="en-US" altLang="en-US" sz="1800" b="0" i="0" u="none" strike="noStrike" cap="none" normalizeH="0" baseline="0" dirty="0" smtClean="0">
                <a:ln>
                  <a:noFill/>
                </a:ln>
                <a:solidFill>
                  <a:schemeClr val="tx1"/>
                </a:solidFill>
                <a:effectLst/>
              </a:rPr>
              <a:t> </a:t>
            </a:r>
          </a:p>
        </p:txBody>
      </p:sp>
    </p:spTree>
    <p:extLst>
      <p:ext uri="{BB962C8B-B14F-4D97-AF65-F5344CB8AC3E}">
        <p14:creationId xmlns:p14="http://schemas.microsoft.com/office/powerpoint/2010/main" val="23966258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Grant Components</a:t>
            </a:r>
            <a:endParaRPr lang="en-US" dirty="0"/>
          </a:p>
        </p:txBody>
      </p:sp>
      <p:graphicFrame>
        <p:nvGraphicFramePr>
          <p:cNvPr id="4" name="Object 3" descr="Application Components with points scored" title="Base Grant Components"/>
          <p:cNvGraphicFramePr>
            <a:graphicFrameLocks noChangeAspect="1"/>
          </p:cNvGraphicFramePr>
          <p:nvPr>
            <p:extLst>
              <p:ext uri="{D42A27DB-BD31-4B8C-83A1-F6EECF244321}">
                <p14:modId xmlns:p14="http://schemas.microsoft.com/office/powerpoint/2010/main" val="3993297937"/>
              </p:ext>
            </p:extLst>
          </p:nvPr>
        </p:nvGraphicFramePr>
        <p:xfrm>
          <a:off x="1060450" y="1385888"/>
          <a:ext cx="7473950" cy="4347558"/>
        </p:xfrm>
        <a:graphic>
          <a:graphicData uri="http://schemas.openxmlformats.org/presentationml/2006/ole">
            <mc:AlternateContent xmlns:mc="http://schemas.openxmlformats.org/markup-compatibility/2006">
              <mc:Choice xmlns:v="urn:schemas-microsoft-com:vml" Requires="v">
                <p:oleObj spid="_x0000_s5157" name="Document" r:id="rId4" imgW="7024174" imgH="4086904" progId="Word.Document.12">
                  <p:embed/>
                </p:oleObj>
              </mc:Choice>
              <mc:Fallback>
                <p:oleObj name="Document" r:id="rId4" imgW="7024174" imgH="4086904" progId="Word.Document.12">
                  <p:embed/>
                  <p:pic>
                    <p:nvPicPr>
                      <p:cNvPr id="0" name=""/>
                      <p:cNvPicPr/>
                      <p:nvPr/>
                    </p:nvPicPr>
                    <p:blipFill>
                      <a:blip r:embed="rId5"/>
                      <a:stretch>
                        <a:fillRect/>
                      </a:stretch>
                    </p:blipFill>
                    <p:spPr>
                      <a:xfrm>
                        <a:off x="1060450" y="1385888"/>
                        <a:ext cx="7473950" cy="4347558"/>
                      </a:xfrm>
                      <a:prstGeom prst="rect">
                        <a:avLst/>
                      </a:prstGeom>
                    </p:spPr>
                  </p:pic>
                </p:oleObj>
              </mc:Fallback>
            </mc:AlternateContent>
          </a:graphicData>
        </a:graphic>
      </p:graphicFrame>
    </p:spTree>
    <p:extLst>
      <p:ext uri="{BB962C8B-B14F-4D97-AF65-F5344CB8AC3E}">
        <p14:creationId xmlns:p14="http://schemas.microsoft.com/office/powerpoint/2010/main" val="4031622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for Program</a:t>
            </a:r>
            <a:endParaRPr lang="en-US" dirty="0"/>
          </a:p>
        </p:txBody>
      </p:sp>
      <p:sp>
        <p:nvSpPr>
          <p:cNvPr id="3" name="Content Placeholder 2"/>
          <p:cNvSpPr>
            <a:spLocks noGrp="1"/>
          </p:cNvSpPr>
          <p:nvPr>
            <p:ph idx="1"/>
          </p:nvPr>
        </p:nvSpPr>
        <p:spPr/>
        <p:txBody>
          <a:bodyPr/>
          <a:lstStyle/>
          <a:p>
            <a:r>
              <a:rPr lang="en-US" sz="2800" dirty="0" smtClean="0"/>
              <a:t>Describe the community where students and their families live and go to school</a:t>
            </a:r>
          </a:p>
          <a:p>
            <a:r>
              <a:rPr lang="en-US" sz="2800" dirty="0" smtClean="0"/>
              <a:t>Based on local data (Be specific!)</a:t>
            </a:r>
          </a:p>
          <a:p>
            <a:pPr lvl="1"/>
            <a:r>
              <a:rPr lang="en-US" dirty="0" smtClean="0"/>
              <a:t>Poverty / Free and Reduced Lunch rates</a:t>
            </a:r>
          </a:p>
          <a:p>
            <a:pPr lvl="1"/>
            <a:r>
              <a:rPr lang="en-US" dirty="0" smtClean="0"/>
              <a:t>Literacy / education levels</a:t>
            </a:r>
          </a:p>
          <a:p>
            <a:pPr lvl="1"/>
            <a:r>
              <a:rPr lang="en-US" dirty="0" smtClean="0"/>
              <a:t>Needs of the community</a:t>
            </a:r>
          </a:p>
          <a:p>
            <a:r>
              <a:rPr lang="en-US" sz="2800" dirty="0" smtClean="0"/>
              <a:t>Describe process for determining need</a:t>
            </a:r>
          </a:p>
          <a:p>
            <a:r>
              <a:rPr lang="en-US" sz="2800" dirty="0" smtClean="0"/>
              <a:t>Provide services not currently available</a:t>
            </a:r>
          </a:p>
          <a:p>
            <a:pPr marL="0" indent="0">
              <a:buNone/>
            </a:pPr>
            <a:endParaRPr lang="en-US" dirty="0"/>
          </a:p>
        </p:txBody>
      </p:sp>
    </p:spTree>
    <p:extLst>
      <p:ext uri="{BB962C8B-B14F-4D97-AF65-F5344CB8AC3E}">
        <p14:creationId xmlns:p14="http://schemas.microsoft.com/office/powerpoint/2010/main" val="3561516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Partnerships</a:t>
            </a:r>
            <a:endParaRPr lang="en-US" dirty="0"/>
          </a:p>
        </p:txBody>
      </p:sp>
      <p:sp>
        <p:nvSpPr>
          <p:cNvPr id="3" name="Content Placeholder 2"/>
          <p:cNvSpPr>
            <a:spLocks noGrp="1"/>
          </p:cNvSpPr>
          <p:nvPr>
            <p:ph idx="1"/>
          </p:nvPr>
        </p:nvSpPr>
        <p:spPr>
          <a:xfrm>
            <a:off x="1143000" y="1411289"/>
            <a:ext cx="7924800" cy="4456111"/>
          </a:xfrm>
        </p:spPr>
        <p:txBody>
          <a:bodyPr/>
          <a:lstStyle/>
          <a:p>
            <a:r>
              <a:rPr lang="en-US" sz="2400" dirty="0" smtClean="0"/>
              <a:t>At least one LEA and one community-based organization</a:t>
            </a:r>
          </a:p>
          <a:p>
            <a:r>
              <a:rPr lang="en-US" sz="2400" dirty="0" smtClean="0"/>
              <a:t>Collaboration in planning and design</a:t>
            </a:r>
          </a:p>
          <a:p>
            <a:r>
              <a:rPr lang="en-US" sz="2400" dirty="0" smtClean="0"/>
              <a:t>History of working together</a:t>
            </a:r>
          </a:p>
          <a:p>
            <a:r>
              <a:rPr lang="en-US" sz="2400" dirty="0" smtClean="0"/>
              <a:t>Substantial roles in delivery of services, sharing grant resources and having significant involvement in management and oversight</a:t>
            </a:r>
          </a:p>
          <a:p>
            <a:r>
              <a:rPr lang="en-US" sz="2400" dirty="0" smtClean="0"/>
              <a:t>Linkage with the school day</a:t>
            </a:r>
          </a:p>
          <a:p>
            <a:r>
              <a:rPr lang="en-US" sz="2400" dirty="0" smtClean="0"/>
              <a:t>Program activities are integrated with the regular school day program</a:t>
            </a:r>
          </a:p>
          <a:p>
            <a:r>
              <a:rPr lang="en-US" sz="2400" dirty="0" smtClean="0"/>
              <a:t>Clear communication</a:t>
            </a:r>
            <a:endParaRPr lang="en-US" sz="2400" dirty="0"/>
          </a:p>
        </p:txBody>
      </p:sp>
    </p:spTree>
    <p:extLst>
      <p:ext uri="{BB962C8B-B14F-4D97-AF65-F5344CB8AC3E}">
        <p14:creationId xmlns:p14="http://schemas.microsoft.com/office/powerpoint/2010/main" val="34773292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Goals and Objectives</a:t>
            </a:r>
            <a:endParaRPr lang="en-US" dirty="0"/>
          </a:p>
        </p:txBody>
      </p:sp>
      <p:sp>
        <p:nvSpPr>
          <p:cNvPr id="3" name="Content Placeholder 2"/>
          <p:cNvSpPr>
            <a:spLocks noGrp="1"/>
          </p:cNvSpPr>
          <p:nvPr>
            <p:ph idx="1"/>
          </p:nvPr>
        </p:nvSpPr>
        <p:spPr/>
        <p:txBody>
          <a:bodyPr/>
          <a:lstStyle/>
          <a:p>
            <a:pPr marL="0" indent="0">
              <a:buNone/>
            </a:pPr>
            <a:r>
              <a:rPr lang="en-US" sz="2800" dirty="0" smtClean="0"/>
              <a:t>Create SMART Objectives!</a:t>
            </a:r>
          </a:p>
          <a:p>
            <a:r>
              <a:rPr lang="en-US" sz="2800" dirty="0" smtClean="0"/>
              <a:t>At least all </a:t>
            </a:r>
            <a:r>
              <a:rPr lang="en-US" sz="2800" dirty="0" smtClean="0">
                <a:solidFill>
                  <a:srgbClr val="FF0000"/>
                </a:solidFill>
              </a:rPr>
              <a:t>three Grant Purposes</a:t>
            </a:r>
          </a:p>
          <a:p>
            <a:r>
              <a:rPr lang="en-US" sz="2800" dirty="0" smtClean="0"/>
              <a:t>At least </a:t>
            </a:r>
            <a:r>
              <a:rPr lang="en-US" sz="2800" dirty="0" smtClean="0">
                <a:solidFill>
                  <a:srgbClr val="FF0000"/>
                </a:solidFill>
              </a:rPr>
              <a:t>two objectives </a:t>
            </a:r>
            <a:r>
              <a:rPr lang="en-US" sz="2800" dirty="0" smtClean="0"/>
              <a:t>for each grant purpose</a:t>
            </a:r>
          </a:p>
          <a:p>
            <a:r>
              <a:rPr lang="en-US" sz="2800" dirty="0" smtClean="0"/>
              <a:t>At least </a:t>
            </a:r>
            <a:r>
              <a:rPr lang="en-US" sz="2800" dirty="0" smtClean="0">
                <a:solidFill>
                  <a:srgbClr val="FF0000"/>
                </a:solidFill>
              </a:rPr>
              <a:t>3 activities </a:t>
            </a:r>
            <a:r>
              <a:rPr lang="en-US" sz="2800" dirty="0" smtClean="0"/>
              <a:t>for each objective</a:t>
            </a:r>
          </a:p>
          <a:p>
            <a:r>
              <a:rPr lang="en-US" sz="2800" dirty="0" smtClean="0"/>
              <a:t>All aligned to </a:t>
            </a:r>
            <a:r>
              <a:rPr lang="en-US" sz="2800" dirty="0" smtClean="0">
                <a:solidFill>
                  <a:srgbClr val="FF0000"/>
                </a:solidFill>
              </a:rPr>
              <a:t>Oregon’s Long Term Goals </a:t>
            </a:r>
            <a:r>
              <a:rPr lang="en-US" sz="2800" dirty="0" smtClean="0"/>
              <a:t>(Start strong, Transition Successfully, and Graduate College and Career Ready) </a:t>
            </a:r>
          </a:p>
          <a:p>
            <a:endParaRPr lang="en-US" dirty="0"/>
          </a:p>
        </p:txBody>
      </p:sp>
    </p:spTree>
    <p:extLst>
      <p:ext uri="{BB962C8B-B14F-4D97-AF65-F5344CB8AC3E}">
        <p14:creationId xmlns:p14="http://schemas.microsoft.com/office/powerpoint/2010/main" val="41685822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68289"/>
            <a:ext cx="7924800" cy="874711"/>
          </a:xfrm>
        </p:spPr>
        <p:txBody>
          <a:bodyPr/>
          <a:lstStyle/>
          <a:p>
            <a:r>
              <a:rPr lang="en-US" dirty="0" smtClean="0"/>
              <a:t>Evaluation Plan</a:t>
            </a:r>
            <a:endParaRPr lang="en-US" dirty="0"/>
          </a:p>
        </p:txBody>
      </p:sp>
      <p:sp>
        <p:nvSpPr>
          <p:cNvPr id="3" name="Content Placeholder 2"/>
          <p:cNvSpPr>
            <a:spLocks noGrp="1"/>
          </p:cNvSpPr>
          <p:nvPr>
            <p:ph idx="1"/>
          </p:nvPr>
        </p:nvSpPr>
        <p:spPr>
          <a:xfrm>
            <a:off x="838200" y="1295401"/>
            <a:ext cx="8229600" cy="4572000"/>
          </a:xfrm>
        </p:spPr>
        <p:txBody>
          <a:bodyPr/>
          <a:lstStyle/>
          <a:p>
            <a:pPr marL="0" indent="0">
              <a:buNone/>
            </a:pPr>
            <a:r>
              <a:rPr lang="en-US" sz="2800" b="1" dirty="0"/>
              <a:t>The evaluation </a:t>
            </a:r>
            <a:r>
              <a:rPr lang="en-US" sz="2800" b="1" dirty="0" smtClean="0"/>
              <a:t>plan must include </a:t>
            </a:r>
            <a:r>
              <a:rPr lang="en-US" sz="2800" b="1" dirty="0"/>
              <a:t>the following:</a:t>
            </a:r>
          </a:p>
          <a:p>
            <a:pPr marL="457200" lvl="0" indent="-457200">
              <a:buFont typeface="+mj-lt"/>
              <a:buAutoNum type="arabicPeriod"/>
            </a:pPr>
            <a:r>
              <a:rPr lang="en-US" sz="2400" dirty="0"/>
              <a:t>How the applicant will be accountable for monitoring and reporting on program effectiveness;</a:t>
            </a:r>
          </a:p>
          <a:p>
            <a:pPr marL="457200" lvl="0" indent="-457200">
              <a:buFont typeface="+mj-lt"/>
              <a:buAutoNum type="arabicPeriod"/>
            </a:pPr>
            <a:r>
              <a:rPr lang="en-US" sz="2400" dirty="0"/>
              <a:t>Describe the applicants capacity, or how the applicant would acquire capacity, to complete the required evaluation components;</a:t>
            </a:r>
          </a:p>
          <a:p>
            <a:pPr marL="457200" lvl="0" indent="-457200">
              <a:buFont typeface="+mj-lt"/>
              <a:buAutoNum type="arabicPeriod"/>
            </a:pPr>
            <a:r>
              <a:rPr lang="en-US" sz="2400" dirty="0"/>
              <a:t>Describe the evaluation process to complete each required component; and </a:t>
            </a:r>
          </a:p>
          <a:p>
            <a:pPr marL="457200" lvl="0" indent="-457200">
              <a:buFont typeface="+mj-lt"/>
              <a:buAutoNum type="arabicPeriod"/>
            </a:pPr>
            <a:r>
              <a:rPr lang="en-US" sz="2400" dirty="0"/>
              <a:t>Describe how each proposed program will use formal and informal data to inform program continuous improvement.</a:t>
            </a:r>
          </a:p>
          <a:p>
            <a:pPr marL="0" indent="0">
              <a:buNone/>
            </a:pPr>
            <a:endParaRPr lang="en-US" dirty="0"/>
          </a:p>
        </p:txBody>
      </p:sp>
    </p:spTree>
    <p:extLst>
      <p:ext uri="{BB962C8B-B14F-4D97-AF65-F5344CB8AC3E}">
        <p14:creationId xmlns:p14="http://schemas.microsoft.com/office/powerpoint/2010/main" val="38003964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Evaluation and Reporting</a:t>
            </a:r>
            <a:endParaRPr lang="en-US" dirty="0"/>
          </a:p>
        </p:txBody>
      </p:sp>
      <p:sp>
        <p:nvSpPr>
          <p:cNvPr id="3" name="Content Placeholder 2"/>
          <p:cNvSpPr>
            <a:spLocks noGrp="1"/>
          </p:cNvSpPr>
          <p:nvPr>
            <p:ph idx="1"/>
          </p:nvPr>
        </p:nvSpPr>
        <p:spPr>
          <a:xfrm>
            <a:off x="1144859" y="1066800"/>
            <a:ext cx="7772400" cy="4456111"/>
          </a:xfrm>
        </p:spPr>
        <p:txBody>
          <a:bodyPr/>
          <a:lstStyle/>
          <a:p>
            <a:pPr marL="0" indent="0" algn="ctr">
              <a:buNone/>
            </a:pPr>
            <a:r>
              <a:rPr lang="en-US" dirty="0" smtClean="0"/>
              <a:t>21APR</a:t>
            </a:r>
          </a:p>
          <a:p>
            <a:r>
              <a:rPr lang="en-US" sz="2000" dirty="0"/>
              <a:t>P</a:t>
            </a:r>
            <a:r>
              <a:rPr lang="en-US" sz="2000" dirty="0" smtClean="0"/>
              <a:t>rogram </a:t>
            </a:r>
            <a:r>
              <a:rPr lang="en-US" sz="2000" dirty="0"/>
              <a:t>operation (e.g., hours, daily attendance, days </a:t>
            </a:r>
            <a:r>
              <a:rPr lang="en-US" sz="2000" dirty="0" smtClean="0"/>
              <a:t>of operation)</a:t>
            </a:r>
          </a:p>
          <a:p>
            <a:r>
              <a:rPr lang="en-US" sz="2000" dirty="0" smtClean="0"/>
              <a:t>Student </a:t>
            </a:r>
            <a:r>
              <a:rPr lang="en-US" sz="2000" dirty="0"/>
              <a:t>enrollment and </a:t>
            </a:r>
            <a:r>
              <a:rPr lang="en-US" sz="2000" dirty="0" smtClean="0"/>
              <a:t>attendance</a:t>
            </a:r>
          </a:p>
          <a:p>
            <a:r>
              <a:rPr lang="en-US" sz="2000" dirty="0"/>
              <a:t>A</a:t>
            </a:r>
            <a:r>
              <a:rPr lang="en-US" sz="2000" dirty="0" smtClean="0"/>
              <a:t>cademic performance</a:t>
            </a:r>
          </a:p>
          <a:p>
            <a:r>
              <a:rPr lang="en-US" sz="2000" dirty="0"/>
              <a:t>F</a:t>
            </a:r>
            <a:r>
              <a:rPr lang="en-US" sz="2000" dirty="0" smtClean="0"/>
              <a:t>eeder </a:t>
            </a:r>
            <a:r>
              <a:rPr lang="en-US" sz="2000" dirty="0"/>
              <a:t>schools attended by students enrolled in the program, as well as percentages of all students from each feeder </a:t>
            </a:r>
            <a:r>
              <a:rPr lang="en-US" sz="2000" dirty="0" smtClean="0"/>
              <a:t>school</a:t>
            </a:r>
          </a:p>
          <a:p>
            <a:r>
              <a:rPr lang="en-US" sz="2000" dirty="0"/>
              <a:t>T</a:t>
            </a:r>
            <a:r>
              <a:rPr lang="en-US" sz="2000" dirty="0" smtClean="0"/>
              <a:t>eacher </a:t>
            </a:r>
            <a:r>
              <a:rPr lang="en-US" sz="2000" dirty="0"/>
              <a:t>surveys provided to regular-day teachers of EVERY </a:t>
            </a:r>
            <a:r>
              <a:rPr lang="en-US" sz="2000" dirty="0" smtClean="0"/>
              <a:t>student.</a:t>
            </a:r>
          </a:p>
          <a:p>
            <a:r>
              <a:rPr lang="en-US" sz="2000" dirty="0" smtClean="0"/>
              <a:t>Detailed </a:t>
            </a:r>
            <a:r>
              <a:rPr lang="en-US" sz="2000" dirty="0"/>
              <a:t>information on EACH activity provided at EACH </a:t>
            </a:r>
            <a:r>
              <a:rPr lang="en-US" sz="2000" dirty="0" smtClean="0"/>
              <a:t>center</a:t>
            </a:r>
          </a:p>
          <a:p>
            <a:r>
              <a:rPr lang="en-US" sz="2000" dirty="0" smtClean="0"/>
              <a:t>Information </a:t>
            </a:r>
            <a:r>
              <a:rPr lang="en-US" sz="2000" dirty="0"/>
              <a:t>on staffing levels and types used by the program in serving </a:t>
            </a:r>
            <a:r>
              <a:rPr lang="en-US" sz="2000" dirty="0" smtClean="0"/>
              <a:t>students.</a:t>
            </a:r>
          </a:p>
          <a:p>
            <a:r>
              <a:rPr lang="en-US" sz="2000" dirty="0"/>
              <a:t>I</a:t>
            </a:r>
            <a:r>
              <a:rPr lang="en-US" sz="2000" dirty="0" smtClean="0"/>
              <a:t>nformation </a:t>
            </a:r>
            <a:r>
              <a:rPr lang="en-US" sz="2000" dirty="0"/>
              <a:t>on EACH partner and subcontractor involved with the grant</a:t>
            </a:r>
            <a:r>
              <a:rPr lang="en-US" sz="1800" dirty="0"/>
              <a:t>.</a:t>
            </a:r>
          </a:p>
          <a:p>
            <a:pPr marL="0" indent="0">
              <a:buNone/>
            </a:pPr>
            <a:endParaRPr lang="en-US" dirty="0" smtClean="0"/>
          </a:p>
        </p:txBody>
      </p:sp>
    </p:spTree>
    <p:extLst>
      <p:ext uri="{BB962C8B-B14F-4D97-AF65-F5344CB8AC3E}">
        <p14:creationId xmlns:p14="http://schemas.microsoft.com/office/powerpoint/2010/main" val="35783720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90600" y="2743200"/>
            <a:ext cx="7772400" cy="1470025"/>
          </a:xfrm>
        </p:spPr>
        <p:txBody>
          <a:bodyPr/>
          <a:lstStyle/>
          <a:p>
            <a:r>
              <a:rPr lang="en-US" dirty="0" smtClean="0"/>
              <a:t>Part 1: </a:t>
            </a:r>
            <a:br>
              <a:rPr lang="en-US" dirty="0" smtClean="0"/>
            </a:br>
            <a:r>
              <a:rPr lang="en-US" dirty="0" smtClean="0"/>
              <a:t>General Information</a:t>
            </a:r>
            <a:endParaRPr lang="en-US" dirty="0"/>
          </a:p>
        </p:txBody>
      </p:sp>
    </p:spTree>
    <p:extLst>
      <p:ext uri="{BB962C8B-B14F-4D97-AF65-F5344CB8AC3E}">
        <p14:creationId xmlns:p14="http://schemas.microsoft.com/office/powerpoint/2010/main" val="2621857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68289"/>
            <a:ext cx="7924800" cy="1027111"/>
          </a:xfrm>
        </p:spPr>
        <p:txBody>
          <a:bodyPr/>
          <a:lstStyle/>
          <a:p>
            <a:r>
              <a:rPr lang="en-US" sz="3600" dirty="0" smtClean="0"/>
              <a:t>Local Program Evaluation </a:t>
            </a:r>
            <a:endParaRPr lang="en-US" sz="3600" dirty="0"/>
          </a:p>
        </p:txBody>
      </p:sp>
      <p:sp>
        <p:nvSpPr>
          <p:cNvPr id="3" name="Content Placeholder 2"/>
          <p:cNvSpPr>
            <a:spLocks noGrp="1"/>
          </p:cNvSpPr>
          <p:nvPr>
            <p:ph idx="1"/>
          </p:nvPr>
        </p:nvSpPr>
        <p:spPr>
          <a:xfrm>
            <a:off x="838200" y="1371601"/>
            <a:ext cx="8229600" cy="4495800"/>
          </a:xfrm>
        </p:spPr>
        <p:txBody>
          <a:bodyPr/>
          <a:lstStyle/>
          <a:p>
            <a:pPr marL="0" indent="0">
              <a:buNone/>
            </a:pPr>
            <a:r>
              <a:rPr lang="en-US" sz="2000" b="1" dirty="0" smtClean="0"/>
              <a:t>ODE requires </a:t>
            </a:r>
            <a:r>
              <a:rPr lang="en-US" sz="2000" b="1" dirty="0"/>
              <a:t>that each </a:t>
            </a:r>
            <a:r>
              <a:rPr lang="en-US" sz="2000" b="1" dirty="0" smtClean="0"/>
              <a:t>sub-grantees develop </a:t>
            </a:r>
            <a:r>
              <a:rPr lang="en-US" sz="2000" b="1" dirty="0"/>
              <a:t>and implement an evaluation plan to:</a:t>
            </a:r>
          </a:p>
          <a:p>
            <a:r>
              <a:rPr lang="en-US" sz="2200" dirty="0" smtClean="0"/>
              <a:t>Highlight </a:t>
            </a:r>
            <a:r>
              <a:rPr lang="en-US" sz="2200" dirty="0"/>
              <a:t>their unique program outcomes and impact</a:t>
            </a:r>
          </a:p>
          <a:p>
            <a:r>
              <a:rPr lang="en-US" sz="2200" dirty="0" smtClean="0"/>
              <a:t>Provide </a:t>
            </a:r>
            <a:r>
              <a:rPr lang="en-US" sz="2200" dirty="0"/>
              <a:t>evidence that the program provides high quality opportunities for academic enrichment and helps students meet the State and local student academic achievement standards. </a:t>
            </a:r>
            <a:endParaRPr lang="en-US" sz="2200" dirty="0" smtClean="0"/>
          </a:p>
          <a:p>
            <a:r>
              <a:rPr lang="en-US" sz="2200" dirty="0" smtClean="0"/>
              <a:t>Identify </a:t>
            </a:r>
            <a:r>
              <a:rPr lang="en-US" sz="2200" dirty="0"/>
              <a:t>program strengths, specific recommendations for program improvement, and recommendations for using evaluation results for program improvement and sustainability. </a:t>
            </a:r>
            <a:endParaRPr lang="en-US" sz="2000" b="1" i="1" dirty="0" smtClean="0"/>
          </a:p>
          <a:p>
            <a:pPr marL="0" indent="0" algn="ctr">
              <a:buNone/>
            </a:pPr>
            <a:r>
              <a:rPr lang="en-US" sz="2000" b="1" i="1" dirty="0" smtClean="0">
                <a:solidFill>
                  <a:srgbClr val="FF0000"/>
                </a:solidFill>
              </a:rPr>
              <a:t>Note</a:t>
            </a:r>
            <a:r>
              <a:rPr lang="en-US" sz="2000" b="1" i="1" dirty="0">
                <a:solidFill>
                  <a:srgbClr val="FF0000"/>
                </a:solidFill>
              </a:rPr>
              <a:t>: </a:t>
            </a:r>
            <a:r>
              <a:rPr lang="en-US" sz="2000" i="1" dirty="0">
                <a:solidFill>
                  <a:srgbClr val="FF0000"/>
                </a:solidFill>
              </a:rPr>
              <a:t>Evaluation reports/summaries are due annually and must be made public upon request.</a:t>
            </a:r>
            <a:endParaRPr lang="en-US" sz="2000" dirty="0">
              <a:solidFill>
                <a:srgbClr val="FF0000"/>
              </a:solidFill>
            </a:endParaRPr>
          </a:p>
        </p:txBody>
      </p:sp>
    </p:spTree>
    <p:extLst>
      <p:ext uri="{BB962C8B-B14F-4D97-AF65-F5344CB8AC3E}">
        <p14:creationId xmlns:p14="http://schemas.microsoft.com/office/powerpoint/2010/main" val="12178167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Adequacy of Resources</a:t>
            </a:r>
            <a:endParaRPr lang="en-US" dirty="0"/>
          </a:p>
        </p:txBody>
      </p:sp>
      <p:sp>
        <p:nvSpPr>
          <p:cNvPr id="3" name="Content Placeholder 2"/>
          <p:cNvSpPr>
            <a:spLocks noGrp="1"/>
          </p:cNvSpPr>
          <p:nvPr>
            <p:ph idx="1"/>
          </p:nvPr>
        </p:nvSpPr>
        <p:spPr/>
        <p:txBody>
          <a:bodyPr/>
          <a:lstStyle/>
          <a:p>
            <a:pPr marL="0" indent="0">
              <a:buNone/>
            </a:pPr>
            <a:r>
              <a:rPr lang="en-US" sz="2800" dirty="0" smtClean="0"/>
              <a:t>Funds may be used only for authorized activities, and:</a:t>
            </a:r>
          </a:p>
          <a:p>
            <a:r>
              <a:rPr lang="en-US" sz="2800" dirty="0" smtClean="0"/>
              <a:t>Indirect</a:t>
            </a:r>
          </a:p>
          <a:p>
            <a:r>
              <a:rPr lang="en-US" sz="2800" dirty="0" smtClean="0"/>
              <a:t>Evaluation - No more than 5% </a:t>
            </a:r>
          </a:p>
          <a:p>
            <a:r>
              <a:rPr lang="en-US" sz="2800" dirty="0" smtClean="0"/>
              <a:t>Administration</a:t>
            </a:r>
          </a:p>
          <a:p>
            <a:r>
              <a:rPr lang="en-US" sz="2800" dirty="0" smtClean="0"/>
              <a:t>Planning - No more than 5% for collaborative planning </a:t>
            </a:r>
          </a:p>
          <a:p>
            <a:r>
              <a:rPr lang="en-US" sz="2800" dirty="0"/>
              <a:t>Professional </a:t>
            </a:r>
            <a:r>
              <a:rPr lang="en-US" sz="2800" dirty="0" smtClean="0"/>
              <a:t>Development - </a:t>
            </a:r>
            <a:r>
              <a:rPr lang="en-US" sz="2800" dirty="0"/>
              <a:t>Include budget for ODE </a:t>
            </a:r>
            <a:r>
              <a:rPr lang="en-US" sz="2800" dirty="0" smtClean="0"/>
              <a:t>trainings on the next slide</a:t>
            </a:r>
            <a:endParaRPr lang="en-US" sz="2800" dirty="0"/>
          </a:p>
          <a:p>
            <a:endParaRPr lang="en-US" sz="2800" dirty="0"/>
          </a:p>
        </p:txBody>
      </p:sp>
    </p:spTree>
    <p:extLst>
      <p:ext uri="{BB962C8B-B14F-4D97-AF65-F5344CB8AC3E}">
        <p14:creationId xmlns:p14="http://schemas.microsoft.com/office/powerpoint/2010/main" val="38128062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Trainings</a:t>
            </a:r>
            <a:endParaRPr lang="en-US" dirty="0"/>
          </a:p>
        </p:txBody>
      </p:sp>
      <p:sp>
        <p:nvSpPr>
          <p:cNvPr id="3" name="Content Placeholder 2"/>
          <p:cNvSpPr>
            <a:spLocks noGrp="1"/>
          </p:cNvSpPr>
          <p:nvPr>
            <p:ph idx="1"/>
          </p:nvPr>
        </p:nvSpPr>
        <p:spPr/>
        <p:txBody>
          <a:bodyPr/>
          <a:lstStyle/>
          <a:p>
            <a:pPr marL="0" indent="0">
              <a:buNone/>
            </a:pPr>
            <a:r>
              <a:rPr lang="en-US" dirty="0" smtClean="0"/>
              <a:t>Budget Guidance</a:t>
            </a:r>
          </a:p>
          <a:p>
            <a:pPr marL="0" indent="0">
              <a:buNone/>
            </a:pPr>
            <a:endParaRPr lang="en-US" dirty="0"/>
          </a:p>
        </p:txBody>
      </p:sp>
      <p:graphicFrame>
        <p:nvGraphicFramePr>
          <p:cNvPr id="4" name="Table 3" descr="Time and Expense information for budgets" title="Budget Guidence"/>
          <p:cNvGraphicFramePr>
            <a:graphicFrameLocks noGrp="1"/>
          </p:cNvGraphicFramePr>
          <p:nvPr>
            <p:extLst>
              <p:ext uri="{D42A27DB-BD31-4B8C-83A1-F6EECF244321}">
                <p14:modId xmlns:p14="http://schemas.microsoft.com/office/powerpoint/2010/main" val="816892051"/>
              </p:ext>
            </p:extLst>
          </p:nvPr>
        </p:nvGraphicFramePr>
        <p:xfrm>
          <a:off x="1676400" y="2494280"/>
          <a:ext cx="6096000" cy="1930400"/>
        </p:xfrm>
        <a:graphic>
          <a:graphicData uri="http://schemas.openxmlformats.org/drawingml/2006/table">
            <a:tbl>
              <a:tblPr firstRow="1" bandRow="1">
                <a:tableStyleId>{D27102A9-8310-4765-A935-A1911B00CA55}</a:tableStyleId>
              </a:tblPr>
              <a:tblGrid>
                <a:gridCol w="2743200">
                  <a:extLst>
                    <a:ext uri="{9D8B030D-6E8A-4147-A177-3AD203B41FA5}">
                      <a16:colId xmlns:a16="http://schemas.microsoft.com/office/drawing/2014/main" val="395613013"/>
                    </a:ext>
                  </a:extLst>
                </a:gridCol>
                <a:gridCol w="3352800">
                  <a:extLst>
                    <a:ext uri="{9D8B030D-6E8A-4147-A177-3AD203B41FA5}">
                      <a16:colId xmlns:a16="http://schemas.microsoft.com/office/drawing/2014/main" val="2634499142"/>
                    </a:ext>
                  </a:extLst>
                </a:gridCol>
              </a:tblGrid>
              <a:tr h="370840">
                <a:tc>
                  <a:txBody>
                    <a:bodyPr/>
                    <a:lstStyle/>
                    <a:p>
                      <a:r>
                        <a:rPr lang="en-US" dirty="0" smtClean="0"/>
                        <a:t>Staff Member</a:t>
                      </a:r>
                      <a:endParaRPr lang="en-US" dirty="0"/>
                    </a:p>
                  </a:txBody>
                  <a:tcPr/>
                </a:tc>
                <a:tc>
                  <a:txBody>
                    <a:bodyPr/>
                    <a:lstStyle/>
                    <a:p>
                      <a:r>
                        <a:rPr lang="en-US" dirty="0" smtClean="0"/>
                        <a:t>Time</a:t>
                      </a:r>
                      <a:r>
                        <a:rPr lang="en-US" baseline="0" dirty="0" smtClean="0"/>
                        <a:t> &amp; Expenses</a:t>
                      </a:r>
                      <a:endParaRPr lang="en-US" dirty="0"/>
                    </a:p>
                  </a:txBody>
                  <a:tcPr/>
                </a:tc>
                <a:extLst>
                  <a:ext uri="{0D108BD9-81ED-4DB2-BD59-A6C34878D82A}">
                    <a16:rowId xmlns:a16="http://schemas.microsoft.com/office/drawing/2014/main" val="684226504"/>
                  </a:ext>
                </a:extLst>
              </a:tr>
              <a:tr h="370840">
                <a:tc>
                  <a:txBody>
                    <a:bodyPr/>
                    <a:lstStyle/>
                    <a:p>
                      <a:r>
                        <a:rPr lang="en-US" dirty="0" smtClean="0"/>
                        <a:t>Program Director</a:t>
                      </a:r>
                      <a:endParaRPr lang="en-US" dirty="0"/>
                    </a:p>
                  </a:txBody>
                  <a:tcPr/>
                </a:tc>
                <a:tc>
                  <a:txBody>
                    <a:bodyPr/>
                    <a:lstStyle/>
                    <a:p>
                      <a:r>
                        <a:rPr lang="en-US" dirty="0" smtClean="0"/>
                        <a:t>2 Full</a:t>
                      </a:r>
                      <a:r>
                        <a:rPr lang="en-US" baseline="0" dirty="0" smtClean="0"/>
                        <a:t> Days + Travel Expenses</a:t>
                      </a:r>
                      <a:endParaRPr lang="en-US" dirty="0"/>
                    </a:p>
                  </a:txBody>
                  <a:tcPr/>
                </a:tc>
                <a:extLst>
                  <a:ext uri="{0D108BD9-81ED-4DB2-BD59-A6C34878D82A}">
                    <a16:rowId xmlns:a16="http://schemas.microsoft.com/office/drawing/2014/main" val="3669069121"/>
                  </a:ext>
                </a:extLst>
              </a:tr>
              <a:tr h="370840">
                <a:tc>
                  <a:txBody>
                    <a:bodyPr/>
                    <a:lstStyle/>
                    <a:p>
                      <a:r>
                        <a:rPr lang="en-US" dirty="0" smtClean="0"/>
                        <a:t>Program</a:t>
                      </a:r>
                      <a:r>
                        <a:rPr lang="en-US" baseline="0" dirty="0" smtClean="0"/>
                        <a:t> Director, Center Coordinators, and at least 2 key center staff members</a:t>
                      </a:r>
                      <a:endParaRPr lang="en-US" dirty="0"/>
                    </a:p>
                  </a:txBody>
                  <a:tcPr/>
                </a:tc>
                <a:tc>
                  <a:txBody>
                    <a:bodyPr/>
                    <a:lstStyle/>
                    <a:p>
                      <a:r>
                        <a:rPr lang="en-US" dirty="0" smtClean="0"/>
                        <a:t>4 Full Days</a:t>
                      </a:r>
                      <a:r>
                        <a:rPr lang="en-US" baseline="0" dirty="0" smtClean="0"/>
                        <a:t> + Travel Expenses + Substitutes</a:t>
                      </a:r>
                      <a:endParaRPr lang="en-US" dirty="0"/>
                    </a:p>
                  </a:txBody>
                  <a:tcPr/>
                </a:tc>
                <a:extLst>
                  <a:ext uri="{0D108BD9-81ED-4DB2-BD59-A6C34878D82A}">
                    <a16:rowId xmlns:a16="http://schemas.microsoft.com/office/drawing/2014/main" val="229108510"/>
                  </a:ext>
                </a:extLst>
              </a:tr>
            </a:tbl>
          </a:graphicData>
        </a:graphic>
      </p:graphicFrame>
    </p:spTree>
    <p:extLst>
      <p:ext uri="{BB962C8B-B14F-4D97-AF65-F5344CB8AC3E}">
        <p14:creationId xmlns:p14="http://schemas.microsoft.com/office/powerpoint/2010/main" val="22773801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Competitive Priorities in the Narrative" title="Competitive Priorities"/>
          <p:cNvSpPr>
            <a:spLocks noGrp="1"/>
          </p:cNvSpPr>
          <p:nvPr>
            <p:ph type="title"/>
          </p:nvPr>
        </p:nvSpPr>
        <p:spPr/>
        <p:txBody>
          <a:bodyPr/>
          <a:lstStyle/>
          <a:p>
            <a:r>
              <a:rPr lang="en-US" dirty="0" smtClean="0"/>
              <a:t>Competitive Priorities</a:t>
            </a:r>
            <a:endParaRPr lang="en-US" dirty="0"/>
          </a:p>
        </p:txBody>
      </p:sp>
      <p:pic>
        <p:nvPicPr>
          <p:cNvPr id="4" name="Picture 3" descr="Section L" title="Competitive Priority Points"/>
          <p:cNvPicPr>
            <a:picLocks noChangeAspect="1"/>
          </p:cNvPicPr>
          <p:nvPr/>
        </p:nvPicPr>
        <p:blipFill>
          <a:blip r:embed="rId3"/>
          <a:stretch>
            <a:fillRect/>
          </a:stretch>
        </p:blipFill>
        <p:spPr>
          <a:xfrm>
            <a:off x="867661" y="1411289"/>
            <a:ext cx="7791326" cy="3846511"/>
          </a:xfrm>
          <a:prstGeom prst="rect">
            <a:avLst/>
          </a:prstGeom>
        </p:spPr>
      </p:pic>
    </p:spTree>
    <p:extLst>
      <p:ext uri="{BB962C8B-B14F-4D97-AF65-F5344CB8AC3E}">
        <p14:creationId xmlns:p14="http://schemas.microsoft.com/office/powerpoint/2010/main" val="20607749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3" name="Content Placeholder 2"/>
          <p:cNvSpPr>
            <a:spLocks noGrp="1"/>
          </p:cNvSpPr>
          <p:nvPr>
            <p:ph idx="1"/>
          </p:nvPr>
        </p:nvSpPr>
        <p:spPr>
          <a:xfrm>
            <a:off x="1447800" y="1600201"/>
            <a:ext cx="7162800" cy="4267199"/>
          </a:xfrm>
        </p:spPr>
        <p:txBody>
          <a:bodyPr/>
          <a:lstStyle/>
          <a:p>
            <a:pPr marL="114300" indent="0">
              <a:spcBef>
                <a:spcPts val="0"/>
              </a:spcBef>
              <a:spcAft>
                <a:spcPts val="0"/>
              </a:spcAft>
              <a:buNone/>
            </a:pPr>
            <a:r>
              <a:rPr lang="en-US" sz="1800" b="1" dirty="0"/>
              <a:t>Afterschool Snack Program:</a:t>
            </a:r>
          </a:p>
          <a:p>
            <a:pPr marL="685800" lvl="1" indent="0">
              <a:spcBef>
                <a:spcPts val="0"/>
              </a:spcBef>
              <a:spcAft>
                <a:spcPts val="0"/>
              </a:spcAft>
              <a:buNone/>
            </a:pPr>
            <a:r>
              <a:rPr lang="en-US" sz="1800" u="sng" dirty="0">
                <a:solidFill>
                  <a:schemeClr val="hlink"/>
                </a:solidFill>
                <a:hlinkClick r:id="rId3"/>
              </a:rPr>
              <a:t>http://www.oregon.gov/ode/students-and-family/childnutrition/SNP/Pages/default.aspx </a:t>
            </a:r>
            <a:r>
              <a:rPr lang="en-US" sz="1800" u="sng" dirty="0" smtClean="0">
                <a:solidFill>
                  <a:schemeClr val="hlink"/>
                </a:solidFill>
                <a:hlinkClick r:id="rId3"/>
              </a:rPr>
              <a:t>https:</a:t>
            </a:r>
          </a:p>
          <a:p>
            <a:pPr marL="114300" indent="0">
              <a:spcBef>
                <a:spcPts val="0"/>
              </a:spcBef>
              <a:spcAft>
                <a:spcPts val="0"/>
              </a:spcAft>
              <a:buNone/>
            </a:pPr>
            <a:endParaRPr lang="en-US" sz="1800" b="1" dirty="0" smtClean="0"/>
          </a:p>
          <a:p>
            <a:pPr marL="114300" indent="0">
              <a:spcBef>
                <a:spcPts val="0"/>
              </a:spcBef>
              <a:spcAft>
                <a:spcPts val="0"/>
              </a:spcAft>
              <a:buNone/>
            </a:pPr>
            <a:r>
              <a:rPr lang="en-US" sz="1800" b="1" dirty="0" smtClean="0"/>
              <a:t>The Afterschool Alliance: </a:t>
            </a:r>
          </a:p>
          <a:p>
            <a:pPr marL="685800" lvl="1" indent="0">
              <a:spcBef>
                <a:spcPts val="0"/>
              </a:spcBef>
              <a:spcAft>
                <a:spcPts val="0"/>
              </a:spcAft>
              <a:buNone/>
            </a:pPr>
            <a:r>
              <a:rPr lang="en-US" sz="1800" u="sng" dirty="0" smtClean="0">
                <a:solidFill>
                  <a:srgbClr val="1155CC"/>
                </a:solidFill>
                <a:hlinkClick r:id="rId4"/>
              </a:rPr>
              <a:t>http</a:t>
            </a:r>
            <a:r>
              <a:rPr lang="en-US" sz="1800" u="sng" dirty="0">
                <a:solidFill>
                  <a:srgbClr val="1155CC"/>
                </a:solidFill>
                <a:hlinkClick r:id="rId4"/>
              </a:rPr>
              <a:t>://www.afterschoolalliance.org/</a:t>
            </a:r>
            <a:r>
              <a:rPr lang="en-US" sz="1800" dirty="0"/>
              <a:t> </a:t>
            </a:r>
          </a:p>
          <a:p>
            <a:pPr marL="114300" indent="0">
              <a:spcBef>
                <a:spcPts val="0"/>
              </a:spcBef>
              <a:spcAft>
                <a:spcPts val="0"/>
              </a:spcAft>
              <a:buNone/>
            </a:pPr>
            <a:endParaRPr lang="en-US" sz="1800" b="1" dirty="0" smtClean="0"/>
          </a:p>
          <a:p>
            <a:pPr marL="114300" indent="0">
              <a:spcBef>
                <a:spcPts val="0"/>
              </a:spcBef>
              <a:spcAft>
                <a:spcPts val="0"/>
              </a:spcAft>
              <a:buNone/>
            </a:pPr>
            <a:r>
              <a:rPr lang="en-US" sz="1800" b="1" dirty="0" smtClean="0"/>
              <a:t>The </a:t>
            </a:r>
            <a:r>
              <a:rPr lang="en-US" sz="1800" b="1" dirty="0"/>
              <a:t>National Afterschool Association: 	</a:t>
            </a:r>
          </a:p>
          <a:p>
            <a:pPr marL="685800" lvl="1" indent="0">
              <a:spcBef>
                <a:spcPts val="0"/>
              </a:spcBef>
              <a:spcAft>
                <a:spcPts val="0"/>
              </a:spcAft>
              <a:buNone/>
            </a:pPr>
            <a:r>
              <a:rPr lang="en-US" sz="1800" u="sng" dirty="0">
                <a:solidFill>
                  <a:srgbClr val="0000FF"/>
                </a:solidFill>
                <a:hlinkClick r:id="rId5"/>
              </a:rPr>
              <a:t>http://www.naaweb.org/</a:t>
            </a:r>
            <a:r>
              <a:rPr lang="en-US" sz="1800" dirty="0"/>
              <a:t> </a:t>
            </a:r>
            <a:endParaRPr lang="en-US" sz="1800" dirty="0" smtClean="0"/>
          </a:p>
          <a:p>
            <a:pPr marL="114300" indent="0">
              <a:spcBef>
                <a:spcPts val="0"/>
              </a:spcBef>
              <a:spcAft>
                <a:spcPts val="0"/>
              </a:spcAft>
              <a:buNone/>
            </a:pPr>
            <a:endParaRPr lang="en-US" sz="1800" b="1" dirty="0" smtClean="0"/>
          </a:p>
          <a:p>
            <a:pPr marL="114300" indent="0">
              <a:spcBef>
                <a:spcPts val="0"/>
              </a:spcBef>
              <a:spcAft>
                <a:spcPts val="0"/>
              </a:spcAft>
              <a:buNone/>
            </a:pPr>
            <a:r>
              <a:rPr lang="en-US" sz="1800" b="1" dirty="0" smtClean="0"/>
              <a:t>Youth for Youth (Y4Y): </a:t>
            </a:r>
            <a:endParaRPr lang="en-US" sz="1800" dirty="0"/>
          </a:p>
          <a:p>
            <a:pPr marL="685800" lvl="1" indent="0">
              <a:spcBef>
                <a:spcPts val="0"/>
              </a:spcBef>
              <a:spcAft>
                <a:spcPts val="0"/>
              </a:spcAft>
              <a:buNone/>
            </a:pPr>
            <a:r>
              <a:rPr lang="en-US" sz="1800" dirty="0"/>
              <a:t>USDE-sponsored website that houses resources specifically for 21</a:t>
            </a:r>
            <a:r>
              <a:rPr lang="en-US" sz="1800" baseline="30000" dirty="0"/>
              <a:t>st</a:t>
            </a:r>
            <a:r>
              <a:rPr lang="en-US" sz="1800" dirty="0"/>
              <a:t> </a:t>
            </a:r>
            <a:r>
              <a:rPr lang="en-US" sz="1800" dirty="0" smtClean="0"/>
              <a:t>CCLC </a:t>
            </a:r>
            <a:r>
              <a:rPr lang="en-US" sz="1800" u="sng" dirty="0" smtClean="0">
                <a:solidFill>
                  <a:srgbClr val="0000FF"/>
                </a:solidFill>
                <a:hlinkClick r:id="rId6"/>
              </a:rPr>
              <a:t>http</a:t>
            </a:r>
            <a:r>
              <a:rPr lang="en-US" sz="1800" u="sng" dirty="0">
                <a:solidFill>
                  <a:srgbClr val="0000FF"/>
                </a:solidFill>
                <a:hlinkClick r:id="rId6"/>
              </a:rPr>
              <a:t>://www.y4y.ed.gov/</a:t>
            </a:r>
            <a:r>
              <a:rPr lang="en-US" sz="1800" dirty="0"/>
              <a:t> </a:t>
            </a:r>
          </a:p>
          <a:p>
            <a:pPr marL="0" indent="0">
              <a:buNone/>
            </a:pPr>
            <a:endParaRPr lang="en-US" dirty="0"/>
          </a:p>
        </p:txBody>
      </p:sp>
    </p:spTree>
    <p:extLst>
      <p:ext uri="{BB962C8B-B14F-4D97-AF65-F5344CB8AC3E}">
        <p14:creationId xmlns:p14="http://schemas.microsoft.com/office/powerpoint/2010/main" val="33338964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14400" y="2895600"/>
            <a:ext cx="7772400" cy="1470025"/>
          </a:xfrm>
        </p:spPr>
        <p:txBody>
          <a:bodyPr/>
          <a:lstStyle/>
          <a:p>
            <a:r>
              <a:rPr lang="en-US" dirty="0" smtClean="0"/>
              <a:t>Part 4:</a:t>
            </a:r>
            <a:br>
              <a:rPr lang="en-US" dirty="0" smtClean="0"/>
            </a:br>
            <a:r>
              <a:rPr lang="en-US" dirty="0" smtClean="0"/>
              <a:t>Questions</a:t>
            </a:r>
            <a:endParaRPr lang="en-US" dirty="0"/>
          </a:p>
        </p:txBody>
      </p:sp>
    </p:spTree>
    <p:extLst>
      <p:ext uri="{BB962C8B-B14F-4D97-AF65-F5344CB8AC3E}">
        <p14:creationId xmlns:p14="http://schemas.microsoft.com/office/powerpoint/2010/main" val="4331227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 &amp; A</a:t>
            </a:r>
            <a:endParaRPr lang="en-US" dirty="0"/>
          </a:p>
        </p:txBody>
      </p:sp>
      <p:graphicFrame>
        <p:nvGraphicFramePr>
          <p:cNvPr id="5" name="Table 4" descr="Q &amp; A's" title="Question"/>
          <p:cNvGraphicFramePr>
            <a:graphicFrameLocks noGrp="1"/>
          </p:cNvGraphicFramePr>
          <p:nvPr>
            <p:extLst>
              <p:ext uri="{D42A27DB-BD31-4B8C-83A1-F6EECF244321}">
                <p14:modId xmlns:p14="http://schemas.microsoft.com/office/powerpoint/2010/main" val="648814715"/>
              </p:ext>
            </p:extLst>
          </p:nvPr>
        </p:nvGraphicFramePr>
        <p:xfrm>
          <a:off x="1762918" y="1524000"/>
          <a:ext cx="6380163" cy="2233930"/>
        </p:xfrm>
        <a:graphic>
          <a:graphicData uri="http://schemas.openxmlformats.org/drawingml/2006/table">
            <a:tbl>
              <a:tblPr firstRow="1" firstCol="1" bandRow="1">
                <a:tableStyleId>{8A107856-5554-42FB-B03E-39F5DBC370BA}</a:tableStyleId>
              </a:tblPr>
              <a:tblGrid>
                <a:gridCol w="292412">
                  <a:extLst>
                    <a:ext uri="{9D8B030D-6E8A-4147-A177-3AD203B41FA5}">
                      <a16:colId xmlns:a16="http://schemas.microsoft.com/office/drawing/2014/main" val="3282568481"/>
                    </a:ext>
                  </a:extLst>
                </a:gridCol>
                <a:gridCol w="6087751">
                  <a:extLst>
                    <a:ext uri="{9D8B030D-6E8A-4147-A177-3AD203B41FA5}">
                      <a16:colId xmlns:a16="http://schemas.microsoft.com/office/drawing/2014/main" val="2141232585"/>
                    </a:ext>
                  </a:extLst>
                </a:gridCol>
              </a:tblGrid>
              <a:tr h="1371600">
                <a:tc>
                  <a:txBody>
                    <a:bodyPr/>
                    <a:lstStyle/>
                    <a:p>
                      <a:pPr marL="0" marR="0" algn="ctr">
                        <a:spcBef>
                          <a:spcPts val="0"/>
                        </a:spcBef>
                        <a:spcAft>
                          <a:spcPts val="0"/>
                        </a:spcAft>
                      </a:pPr>
                      <a:r>
                        <a:rPr lang="en-US" sz="1200" dirty="0" smtClean="0">
                          <a:effectLst/>
                        </a:rPr>
                        <a:t>Q</a:t>
                      </a:r>
                      <a:endParaRPr lang="en-US" sz="1200" dirty="0">
                        <a:effectLst/>
                        <a:latin typeface="Arial" panose="020B060402020202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dirty="0">
                          <a:effectLst/>
                        </a:rPr>
                        <a:t>RFA page 5: "previously funded </a:t>
                      </a:r>
                      <a:r>
                        <a:rPr lang="en-US" sz="1200" dirty="0" err="1">
                          <a:effectLst/>
                        </a:rPr>
                        <a:t>Subgrantees</a:t>
                      </a:r>
                      <a:r>
                        <a:rPr lang="en-US" sz="1200" dirty="0">
                          <a:effectLst/>
                        </a:rPr>
                        <a:t> must have resolved all monitoring findings and submitted 1) all program information, 2) end of program reports, 3) USDE's data collections system 21 APR, and 4) final budget revisions." Our </a:t>
                      </a:r>
                      <a:r>
                        <a:rPr lang="en-US" sz="1200" dirty="0" err="1">
                          <a:effectLst/>
                        </a:rPr>
                        <a:t>subgrant</a:t>
                      </a:r>
                      <a:r>
                        <a:rPr lang="en-US" sz="1200" dirty="0">
                          <a:effectLst/>
                        </a:rPr>
                        <a:t> ends in FY 17-18. The final APR and evaluation for our current grant is not due until June 30 and Sept. 30, 2018 for the 5 year summary. The new RFA deadline is May 4th. Do we have to have all these documents submitted by May 4</a:t>
                      </a:r>
                      <a:r>
                        <a:rPr lang="en-US" sz="1200" baseline="30000" dirty="0">
                          <a:effectLst/>
                        </a:rPr>
                        <a:t>th</a:t>
                      </a:r>
                      <a:r>
                        <a:rPr lang="en-US" sz="1200" dirty="0">
                          <a:effectLst/>
                        </a:rPr>
                        <a:t>?</a:t>
                      </a:r>
                      <a:endParaRPr lang="en-US" sz="1200" dirty="0">
                        <a:effectLst/>
                        <a:latin typeface="Arial" panose="020B0604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257110697"/>
                  </a:ext>
                </a:extLst>
              </a:tr>
              <a:tr h="862330">
                <a:tc>
                  <a:txBody>
                    <a:bodyPr/>
                    <a:lstStyle/>
                    <a:p>
                      <a:pPr marL="0" marR="0" algn="ctr">
                        <a:spcBef>
                          <a:spcPts val="0"/>
                        </a:spcBef>
                        <a:spcAft>
                          <a:spcPts val="0"/>
                        </a:spcAft>
                      </a:pPr>
                      <a:r>
                        <a:rPr lang="en-US" sz="1200" dirty="0" smtClean="0">
                          <a:effectLst/>
                        </a:rPr>
                        <a:t>A</a:t>
                      </a:r>
                      <a:endParaRPr lang="en-US" sz="1200" dirty="0">
                        <a:effectLst/>
                        <a:latin typeface="Arial" panose="020B060402020202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dirty="0">
                          <a:effectLst/>
                        </a:rPr>
                        <a:t>You will not need to have all your end of grant documentation </a:t>
                      </a:r>
                      <a:r>
                        <a:rPr lang="en-US" sz="1200" dirty="0" smtClean="0">
                          <a:effectLst/>
                        </a:rPr>
                        <a:t>(e.g., </a:t>
                      </a:r>
                      <a:r>
                        <a:rPr lang="en-US" sz="1200" dirty="0">
                          <a:effectLst/>
                        </a:rPr>
                        <a:t>21APR, Five Year Summary etc.) in before you submit your 21</a:t>
                      </a:r>
                      <a:r>
                        <a:rPr lang="en-US" sz="1200" baseline="30000" dirty="0">
                          <a:effectLst/>
                        </a:rPr>
                        <a:t>st</a:t>
                      </a:r>
                      <a:r>
                        <a:rPr lang="en-US" sz="1200" dirty="0">
                          <a:effectLst/>
                        </a:rPr>
                        <a:t> CCLC RFA. If you were to receive a new award, funding may be withheld if all the required documentation is not submitted for the 2013 – 2018 grant.</a:t>
                      </a:r>
                      <a:endParaRPr lang="en-US" sz="1200" dirty="0">
                        <a:effectLst/>
                        <a:latin typeface="Arial"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1826107468"/>
                  </a:ext>
                </a:extLst>
              </a:tr>
            </a:tbl>
          </a:graphicData>
        </a:graphic>
      </p:graphicFrame>
      <p:graphicFrame>
        <p:nvGraphicFramePr>
          <p:cNvPr id="6" name="Table 5" descr="Q &amp; A's" title="Question and Answer"/>
          <p:cNvGraphicFramePr>
            <a:graphicFrameLocks noGrp="1"/>
          </p:cNvGraphicFramePr>
          <p:nvPr>
            <p:extLst>
              <p:ext uri="{D42A27DB-BD31-4B8C-83A1-F6EECF244321}">
                <p14:modId xmlns:p14="http://schemas.microsoft.com/office/powerpoint/2010/main" val="994618102"/>
              </p:ext>
            </p:extLst>
          </p:nvPr>
        </p:nvGraphicFramePr>
        <p:xfrm>
          <a:off x="1762918" y="4191000"/>
          <a:ext cx="6390482" cy="990600"/>
        </p:xfrm>
        <a:graphic>
          <a:graphicData uri="http://schemas.openxmlformats.org/drawingml/2006/table">
            <a:tbl>
              <a:tblPr firstRow="1" firstCol="1" bandRow="1">
                <a:tableStyleId>{8A107856-5554-42FB-B03E-39F5DBC370BA}</a:tableStyleId>
              </a:tblPr>
              <a:tblGrid>
                <a:gridCol w="341947">
                  <a:extLst>
                    <a:ext uri="{9D8B030D-6E8A-4147-A177-3AD203B41FA5}">
                      <a16:colId xmlns:a16="http://schemas.microsoft.com/office/drawing/2014/main" val="1830018726"/>
                    </a:ext>
                  </a:extLst>
                </a:gridCol>
                <a:gridCol w="6048535">
                  <a:extLst>
                    <a:ext uri="{9D8B030D-6E8A-4147-A177-3AD203B41FA5}">
                      <a16:colId xmlns:a16="http://schemas.microsoft.com/office/drawing/2014/main" val="3602619723"/>
                    </a:ext>
                  </a:extLst>
                </a:gridCol>
              </a:tblGrid>
              <a:tr h="495300">
                <a:tc>
                  <a:txBody>
                    <a:bodyPr/>
                    <a:lstStyle/>
                    <a:p>
                      <a:pPr marL="0" marR="0" algn="ctr">
                        <a:spcBef>
                          <a:spcPts val="0"/>
                        </a:spcBef>
                        <a:spcAft>
                          <a:spcPts val="0"/>
                        </a:spcAft>
                      </a:pPr>
                      <a:r>
                        <a:rPr lang="en-US" sz="1200" dirty="0" smtClean="0">
                          <a:effectLst/>
                        </a:rPr>
                        <a:t>Q</a:t>
                      </a:r>
                      <a:endParaRPr lang="en-US" sz="1200" dirty="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200" dirty="0">
                          <a:effectLst/>
                        </a:rPr>
                        <a:t>Is the maximum grant $500,000 per year for the entire five years of the grant?</a:t>
                      </a:r>
                      <a:endParaRPr lang="en-US" sz="1200" dirty="0">
                        <a:effectLst/>
                        <a:latin typeface="Arial" panose="020B0604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550102559"/>
                  </a:ext>
                </a:extLst>
              </a:tr>
              <a:tr h="495300">
                <a:tc>
                  <a:txBody>
                    <a:bodyPr/>
                    <a:lstStyle/>
                    <a:p>
                      <a:pPr marL="0" marR="0" algn="ctr">
                        <a:spcBef>
                          <a:spcPts val="0"/>
                        </a:spcBef>
                        <a:spcAft>
                          <a:spcPts val="0"/>
                        </a:spcAft>
                      </a:pPr>
                      <a:r>
                        <a:rPr lang="en-US" sz="1200" dirty="0" smtClean="0">
                          <a:effectLst/>
                        </a:rPr>
                        <a:t>A</a:t>
                      </a:r>
                      <a:endParaRPr lang="en-US" sz="1200" dirty="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200" dirty="0">
                          <a:effectLst/>
                        </a:rPr>
                        <a:t>No, the maximum funding is $500,000 per year for the first three years. The fourth and fifth years, 75% of the $500,000 would be funded. </a:t>
                      </a:r>
                      <a:endParaRPr lang="en-US" sz="1200" dirty="0">
                        <a:effectLst/>
                        <a:latin typeface="Arial" panose="020B0604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3904521578"/>
                  </a:ext>
                </a:extLst>
              </a:tr>
            </a:tbl>
          </a:graphicData>
        </a:graphic>
      </p:graphicFrame>
    </p:spTree>
    <p:extLst>
      <p:ext uri="{BB962C8B-B14F-4D97-AF65-F5344CB8AC3E}">
        <p14:creationId xmlns:p14="http://schemas.microsoft.com/office/powerpoint/2010/main" val="32398446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 &amp; A</a:t>
            </a:r>
            <a:endParaRPr lang="en-US" dirty="0"/>
          </a:p>
        </p:txBody>
      </p:sp>
      <p:graphicFrame>
        <p:nvGraphicFramePr>
          <p:cNvPr id="4" name="Table 3" descr="Q &amp; A's" title="Question &amp; Answer "/>
          <p:cNvGraphicFramePr>
            <a:graphicFrameLocks noGrp="1"/>
          </p:cNvGraphicFramePr>
          <p:nvPr>
            <p:extLst>
              <p:ext uri="{D42A27DB-BD31-4B8C-83A1-F6EECF244321}">
                <p14:modId xmlns:p14="http://schemas.microsoft.com/office/powerpoint/2010/main" val="1311544702"/>
              </p:ext>
            </p:extLst>
          </p:nvPr>
        </p:nvGraphicFramePr>
        <p:xfrm>
          <a:off x="1721198" y="1433867"/>
          <a:ext cx="6545898" cy="684493"/>
        </p:xfrm>
        <a:graphic>
          <a:graphicData uri="http://schemas.openxmlformats.org/drawingml/2006/table">
            <a:tbl>
              <a:tblPr firstRow="1" firstCol="1" bandRow="1">
                <a:tableStyleId>{8A107856-5554-42FB-B03E-39F5DBC370BA}</a:tableStyleId>
              </a:tblPr>
              <a:tblGrid>
                <a:gridCol w="332423">
                  <a:extLst>
                    <a:ext uri="{9D8B030D-6E8A-4147-A177-3AD203B41FA5}">
                      <a16:colId xmlns:a16="http://schemas.microsoft.com/office/drawing/2014/main" val="1836136550"/>
                    </a:ext>
                  </a:extLst>
                </a:gridCol>
                <a:gridCol w="6213475">
                  <a:extLst>
                    <a:ext uri="{9D8B030D-6E8A-4147-A177-3AD203B41FA5}">
                      <a16:colId xmlns:a16="http://schemas.microsoft.com/office/drawing/2014/main" val="3250722874"/>
                    </a:ext>
                  </a:extLst>
                </a:gridCol>
              </a:tblGrid>
              <a:tr h="318733">
                <a:tc>
                  <a:txBody>
                    <a:bodyPr/>
                    <a:lstStyle/>
                    <a:p>
                      <a:pPr marL="0" marR="0" algn="ctr">
                        <a:spcBef>
                          <a:spcPts val="0"/>
                        </a:spcBef>
                        <a:spcAft>
                          <a:spcPts val="0"/>
                        </a:spcAft>
                      </a:pPr>
                      <a:r>
                        <a:rPr lang="en-US" sz="1200" dirty="0" smtClean="0">
                          <a:effectLst/>
                        </a:rPr>
                        <a:t>Q</a:t>
                      </a:r>
                      <a:endParaRPr lang="en-US" sz="1200" dirty="0">
                        <a:effectLst/>
                        <a:latin typeface="Arial" panose="020B060402020202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dirty="0">
                          <a:effectLst/>
                        </a:rPr>
                        <a:t>Can this grant include Kindergarten</a:t>
                      </a:r>
                      <a:r>
                        <a:rPr lang="en-US" sz="1200" dirty="0" smtClean="0">
                          <a:effectLst/>
                        </a:rPr>
                        <a:t>?</a:t>
                      </a:r>
                    </a:p>
                  </a:txBody>
                  <a:tcPr marL="68580" marR="68580" marT="0" marB="0" anchor="ctr"/>
                </a:tc>
                <a:extLst>
                  <a:ext uri="{0D108BD9-81ED-4DB2-BD59-A6C34878D82A}">
                    <a16:rowId xmlns:a16="http://schemas.microsoft.com/office/drawing/2014/main" val="972308060"/>
                  </a:ext>
                </a:extLst>
              </a:tr>
              <a:tr h="0">
                <a:tc>
                  <a:txBody>
                    <a:bodyPr/>
                    <a:lstStyle/>
                    <a:p>
                      <a:pPr marL="0" marR="0" algn="ctr">
                        <a:spcBef>
                          <a:spcPts val="0"/>
                        </a:spcBef>
                        <a:spcAft>
                          <a:spcPts val="0"/>
                        </a:spcAft>
                      </a:pPr>
                      <a:r>
                        <a:rPr lang="en-US" sz="1200" dirty="0" smtClean="0">
                          <a:effectLst/>
                        </a:rPr>
                        <a:t>A</a:t>
                      </a:r>
                      <a:endParaRPr lang="en-US" sz="1200" dirty="0">
                        <a:effectLst/>
                        <a:latin typeface="Arial" panose="020B060402020202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dirty="0">
                          <a:effectLst/>
                        </a:rPr>
                        <a:t>Yes, grantees can work with individual centers to choose to serve this age group. In the past some centers determined it was too long of a day for this age group</a:t>
                      </a:r>
                      <a:r>
                        <a:rPr lang="en-US" sz="1200" dirty="0" smtClean="0">
                          <a:effectLst/>
                        </a:rPr>
                        <a:t>.</a:t>
                      </a:r>
                      <a:r>
                        <a:rPr lang="en-US" sz="1200" baseline="0" dirty="0" smtClean="0">
                          <a:effectLst/>
                        </a:rPr>
                        <a:t> </a:t>
                      </a:r>
                      <a:endParaRPr lang="en-US" sz="1200" dirty="0">
                        <a:effectLst/>
                        <a:latin typeface="Arial"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3371977181"/>
                  </a:ext>
                </a:extLst>
              </a:tr>
            </a:tbl>
          </a:graphicData>
        </a:graphic>
      </p:graphicFrame>
      <p:graphicFrame>
        <p:nvGraphicFramePr>
          <p:cNvPr id="5" name="Table 4" descr="Q &amp; A's" title="Q &amp; A's"/>
          <p:cNvGraphicFramePr>
            <a:graphicFrameLocks noGrp="1"/>
          </p:cNvGraphicFramePr>
          <p:nvPr>
            <p:extLst>
              <p:ext uri="{D42A27DB-BD31-4B8C-83A1-F6EECF244321}">
                <p14:modId xmlns:p14="http://schemas.microsoft.com/office/powerpoint/2010/main" val="1573529459"/>
              </p:ext>
            </p:extLst>
          </p:nvPr>
        </p:nvGraphicFramePr>
        <p:xfrm>
          <a:off x="1695178" y="2543407"/>
          <a:ext cx="6510655" cy="1015768"/>
        </p:xfrm>
        <a:graphic>
          <a:graphicData uri="http://schemas.openxmlformats.org/drawingml/2006/table">
            <a:tbl>
              <a:tblPr firstRow="1" firstCol="1" bandRow="1">
                <a:tableStyleId>{8A107856-5554-42FB-B03E-39F5DBC370BA}</a:tableStyleId>
              </a:tblPr>
              <a:tblGrid>
                <a:gridCol w="287567">
                  <a:extLst>
                    <a:ext uri="{9D8B030D-6E8A-4147-A177-3AD203B41FA5}">
                      <a16:colId xmlns:a16="http://schemas.microsoft.com/office/drawing/2014/main" val="919720602"/>
                    </a:ext>
                  </a:extLst>
                </a:gridCol>
                <a:gridCol w="6223088">
                  <a:extLst>
                    <a:ext uri="{9D8B030D-6E8A-4147-A177-3AD203B41FA5}">
                      <a16:colId xmlns:a16="http://schemas.microsoft.com/office/drawing/2014/main" val="2702310817"/>
                    </a:ext>
                  </a:extLst>
                </a:gridCol>
              </a:tblGrid>
              <a:tr h="352193">
                <a:tc>
                  <a:txBody>
                    <a:bodyPr/>
                    <a:lstStyle/>
                    <a:p>
                      <a:pPr marL="0" marR="0" algn="ctr">
                        <a:spcBef>
                          <a:spcPts val="0"/>
                        </a:spcBef>
                        <a:spcAft>
                          <a:spcPts val="0"/>
                        </a:spcAft>
                      </a:pPr>
                      <a:r>
                        <a:rPr lang="en-US" sz="1200" dirty="0" smtClean="0">
                          <a:effectLst/>
                        </a:rPr>
                        <a:t>Q</a:t>
                      </a:r>
                      <a:endParaRPr lang="en-US" sz="1200" dirty="0">
                        <a:effectLst/>
                        <a:latin typeface="Arial" panose="020B060402020202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dirty="0">
                          <a:effectLst/>
                        </a:rPr>
                        <a:t>Can these grant program funds be used for building or construction?</a:t>
                      </a:r>
                      <a:endParaRPr lang="en-US" sz="1200" dirty="0">
                        <a:effectLst/>
                        <a:latin typeface="Arial" panose="020B0604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2608822977"/>
                  </a:ext>
                </a:extLst>
              </a:tr>
              <a:tr h="663575">
                <a:tc>
                  <a:txBody>
                    <a:bodyPr/>
                    <a:lstStyle/>
                    <a:p>
                      <a:pPr marL="0" marR="0" algn="ctr">
                        <a:spcBef>
                          <a:spcPts val="0"/>
                        </a:spcBef>
                        <a:spcAft>
                          <a:spcPts val="0"/>
                        </a:spcAft>
                      </a:pPr>
                      <a:r>
                        <a:rPr lang="en-US" sz="1200" dirty="0" smtClean="0">
                          <a:effectLst/>
                        </a:rPr>
                        <a:t>A</a:t>
                      </a:r>
                      <a:endParaRPr lang="en-US" sz="1200" dirty="0">
                        <a:effectLst/>
                        <a:latin typeface="Arial" panose="020B060402020202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dirty="0">
                          <a:effectLst/>
                        </a:rPr>
                        <a:t>No, Title IV-B, 21</a:t>
                      </a:r>
                      <a:r>
                        <a:rPr lang="en-US" sz="1200" baseline="30000" dirty="0">
                          <a:effectLst/>
                        </a:rPr>
                        <a:t>st</a:t>
                      </a:r>
                      <a:r>
                        <a:rPr lang="en-US" sz="1200" dirty="0">
                          <a:effectLst/>
                        </a:rPr>
                        <a:t> CCLC grant funds cannot be used to purchase facilities or support new construction.</a:t>
                      </a:r>
                      <a:endParaRPr lang="en-US" sz="1200" dirty="0">
                        <a:effectLst/>
                        <a:latin typeface="Arial" panose="020B0604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871836279"/>
                  </a:ext>
                </a:extLst>
              </a:tr>
            </a:tbl>
          </a:graphicData>
        </a:graphic>
      </p:graphicFrame>
      <p:graphicFrame>
        <p:nvGraphicFramePr>
          <p:cNvPr id="6" name="Table 5" descr="Q &amp; A's" title="Q &amp; A's"/>
          <p:cNvGraphicFramePr>
            <a:graphicFrameLocks noGrp="1"/>
          </p:cNvGraphicFramePr>
          <p:nvPr>
            <p:extLst>
              <p:ext uri="{D42A27DB-BD31-4B8C-83A1-F6EECF244321}">
                <p14:modId xmlns:p14="http://schemas.microsoft.com/office/powerpoint/2010/main" val="2940726149"/>
              </p:ext>
            </p:extLst>
          </p:nvPr>
        </p:nvGraphicFramePr>
        <p:xfrm>
          <a:off x="1721198" y="3932225"/>
          <a:ext cx="6510655" cy="1706575"/>
        </p:xfrm>
        <a:graphic>
          <a:graphicData uri="http://schemas.openxmlformats.org/drawingml/2006/table">
            <a:tbl>
              <a:tblPr firstRow="1" firstCol="1" bandRow="1">
                <a:tableStyleId>{8A107856-5554-42FB-B03E-39F5DBC370BA}</a:tableStyleId>
              </a:tblPr>
              <a:tblGrid>
                <a:gridCol w="287567">
                  <a:extLst>
                    <a:ext uri="{9D8B030D-6E8A-4147-A177-3AD203B41FA5}">
                      <a16:colId xmlns:a16="http://schemas.microsoft.com/office/drawing/2014/main" val="1916107686"/>
                    </a:ext>
                  </a:extLst>
                </a:gridCol>
                <a:gridCol w="6223088">
                  <a:extLst>
                    <a:ext uri="{9D8B030D-6E8A-4147-A177-3AD203B41FA5}">
                      <a16:colId xmlns:a16="http://schemas.microsoft.com/office/drawing/2014/main" val="2796331641"/>
                    </a:ext>
                  </a:extLst>
                </a:gridCol>
              </a:tblGrid>
              <a:tr h="1109986">
                <a:tc>
                  <a:txBody>
                    <a:bodyPr/>
                    <a:lstStyle/>
                    <a:p>
                      <a:pPr marL="0" marR="0" algn="ctr">
                        <a:spcBef>
                          <a:spcPts val="0"/>
                        </a:spcBef>
                        <a:spcAft>
                          <a:spcPts val="0"/>
                        </a:spcAft>
                      </a:pPr>
                      <a:r>
                        <a:rPr lang="en-US" sz="1200" dirty="0" smtClean="0">
                          <a:effectLst/>
                        </a:rPr>
                        <a:t>Q</a:t>
                      </a:r>
                      <a:endParaRPr lang="en-US" sz="1200" dirty="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200" dirty="0">
                          <a:effectLst/>
                        </a:rPr>
                        <a:t>Do schools with FRL rates of 50% or more that are not designated Title I-A schools qualify for consideration under the grant? Example: A middle school with 60% FRL that has Title I-A schools feeding into it, but that isn't designated a Title I-A school.  Will they be considered if they meet the 50% or more FRL if they aren't a Title I-A school?</a:t>
                      </a:r>
                      <a:endParaRPr lang="en-US" sz="1200" dirty="0">
                        <a:effectLst/>
                        <a:latin typeface="Arial" panose="020B0604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4211776694"/>
                  </a:ext>
                </a:extLst>
              </a:tr>
              <a:tr h="596589">
                <a:tc>
                  <a:txBody>
                    <a:bodyPr/>
                    <a:lstStyle/>
                    <a:p>
                      <a:pPr marL="0" marR="0" algn="ctr">
                        <a:spcBef>
                          <a:spcPts val="0"/>
                        </a:spcBef>
                        <a:spcAft>
                          <a:spcPts val="0"/>
                        </a:spcAft>
                      </a:pPr>
                      <a:r>
                        <a:rPr lang="en-US" sz="1200" dirty="0" smtClean="0">
                          <a:effectLst/>
                        </a:rPr>
                        <a:t>A</a:t>
                      </a:r>
                      <a:endParaRPr lang="en-US" sz="1200" dirty="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200" dirty="0">
                          <a:effectLst/>
                        </a:rPr>
                        <a:t>Yes, your middle school will qualify for consideration under the grant without the Title I-A designation. However, note that applications should “</a:t>
                      </a:r>
                      <a:r>
                        <a:rPr lang="en-US" sz="1200" u="sng" dirty="0">
                          <a:effectLst/>
                        </a:rPr>
                        <a:t>primarily</a:t>
                      </a:r>
                      <a:r>
                        <a:rPr lang="en-US" sz="1200" dirty="0">
                          <a:effectLst/>
                        </a:rPr>
                        <a:t>” serve Title I-A schools with at least 50% or more FRL.</a:t>
                      </a:r>
                      <a:endParaRPr lang="en-US" sz="1200" dirty="0">
                        <a:effectLst/>
                        <a:latin typeface="Arial" panose="020B0604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973781716"/>
                  </a:ext>
                </a:extLst>
              </a:tr>
            </a:tbl>
          </a:graphicData>
        </a:graphic>
      </p:graphicFrame>
    </p:spTree>
    <p:extLst>
      <p:ext uri="{BB962C8B-B14F-4D97-AF65-F5344CB8AC3E}">
        <p14:creationId xmlns:p14="http://schemas.microsoft.com/office/powerpoint/2010/main" val="18589822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 &amp; A</a:t>
            </a:r>
            <a:endParaRPr lang="en-US" dirty="0"/>
          </a:p>
        </p:txBody>
      </p:sp>
      <p:graphicFrame>
        <p:nvGraphicFramePr>
          <p:cNvPr id="5" name="Table 4" descr="Q &amp; A's" title="Q &amp; A's"/>
          <p:cNvGraphicFramePr>
            <a:graphicFrameLocks noGrp="1"/>
          </p:cNvGraphicFramePr>
          <p:nvPr>
            <p:extLst>
              <p:ext uri="{D42A27DB-BD31-4B8C-83A1-F6EECF244321}">
                <p14:modId xmlns:p14="http://schemas.microsoft.com/office/powerpoint/2010/main" val="3204544473"/>
              </p:ext>
            </p:extLst>
          </p:nvPr>
        </p:nvGraphicFramePr>
        <p:xfrm>
          <a:off x="1697037" y="1600200"/>
          <a:ext cx="6511925" cy="1828800"/>
        </p:xfrm>
        <a:graphic>
          <a:graphicData uri="http://schemas.openxmlformats.org/drawingml/2006/table">
            <a:tbl>
              <a:tblPr firstRow="1" firstCol="1" bandRow="1">
                <a:tableStyleId>{8A107856-5554-42FB-B03E-39F5DBC370BA}</a:tableStyleId>
              </a:tblPr>
              <a:tblGrid>
                <a:gridCol w="382905">
                  <a:extLst>
                    <a:ext uri="{9D8B030D-6E8A-4147-A177-3AD203B41FA5}">
                      <a16:colId xmlns:a16="http://schemas.microsoft.com/office/drawing/2014/main" val="2052673600"/>
                    </a:ext>
                  </a:extLst>
                </a:gridCol>
                <a:gridCol w="6129020">
                  <a:extLst>
                    <a:ext uri="{9D8B030D-6E8A-4147-A177-3AD203B41FA5}">
                      <a16:colId xmlns:a16="http://schemas.microsoft.com/office/drawing/2014/main" val="24035491"/>
                    </a:ext>
                  </a:extLst>
                </a:gridCol>
              </a:tblGrid>
              <a:tr h="914400">
                <a:tc>
                  <a:txBody>
                    <a:bodyPr/>
                    <a:lstStyle/>
                    <a:p>
                      <a:pPr marL="0" marR="0" algn="ctr">
                        <a:spcBef>
                          <a:spcPts val="0"/>
                        </a:spcBef>
                        <a:spcAft>
                          <a:spcPts val="0"/>
                        </a:spcAft>
                      </a:pPr>
                      <a:r>
                        <a:rPr lang="en-US" sz="1200">
                          <a:effectLst/>
                        </a:rPr>
                        <a:t>Q.</a:t>
                      </a:r>
                      <a:endParaRPr lang="en-US" sz="120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200" dirty="0">
                          <a:effectLst/>
                        </a:rPr>
                        <a:t>What is the criteria for the peer reviewers for the 21st CCLC applications? Will ODE staff be reviewing the applications? How much will reviewers know about best practices in evaluation design as well as Community School program design?</a:t>
                      </a:r>
                      <a:endParaRPr lang="en-US" sz="1200" dirty="0">
                        <a:effectLst/>
                        <a:latin typeface="Arial" panose="020B0604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863611736"/>
                  </a:ext>
                </a:extLst>
              </a:tr>
              <a:tr h="0">
                <a:tc>
                  <a:txBody>
                    <a:bodyPr/>
                    <a:lstStyle/>
                    <a:p>
                      <a:pPr marL="0" marR="0" algn="ctr">
                        <a:spcBef>
                          <a:spcPts val="0"/>
                        </a:spcBef>
                        <a:spcAft>
                          <a:spcPts val="0"/>
                        </a:spcAft>
                      </a:pPr>
                      <a:r>
                        <a:rPr lang="en-US" sz="1200">
                          <a:effectLst/>
                        </a:rPr>
                        <a:t>A.</a:t>
                      </a:r>
                      <a:endParaRPr lang="en-US" sz="120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200" dirty="0">
                          <a:effectLst/>
                        </a:rPr>
                        <a:t>The application contains questions about experience with writing and reviewing grant applications; working with youth in education; working in before, after and/or summer learning programs; and asks for a description of knowledge in evidence-based research. There are 24 areas of experience to check if applicable. ODE will check applications for completeness and correct formatting in order for it to be </a:t>
                      </a:r>
                      <a:r>
                        <a:rPr lang="en-US" sz="1200" dirty="0" smtClean="0">
                          <a:effectLst/>
                        </a:rPr>
                        <a:t>scored</a:t>
                      </a:r>
                      <a:r>
                        <a:rPr lang="en-US" sz="1200" baseline="0" dirty="0" smtClean="0">
                          <a:effectLst/>
                        </a:rPr>
                        <a:t> by the peer review team.</a:t>
                      </a:r>
                      <a:endParaRPr lang="en-US" sz="1200" dirty="0">
                        <a:effectLst/>
                        <a:latin typeface="Arial" panose="020B0604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3003933214"/>
                  </a:ext>
                </a:extLst>
              </a:tr>
            </a:tbl>
          </a:graphicData>
        </a:graphic>
      </p:graphicFrame>
      <p:graphicFrame>
        <p:nvGraphicFramePr>
          <p:cNvPr id="6" name="Table 5" descr="Q &amp; A's" title="Q &amp; A's"/>
          <p:cNvGraphicFramePr>
            <a:graphicFrameLocks noGrp="1"/>
          </p:cNvGraphicFramePr>
          <p:nvPr>
            <p:extLst>
              <p:ext uri="{D42A27DB-BD31-4B8C-83A1-F6EECF244321}">
                <p14:modId xmlns:p14="http://schemas.microsoft.com/office/powerpoint/2010/main" val="900397063"/>
              </p:ext>
            </p:extLst>
          </p:nvPr>
        </p:nvGraphicFramePr>
        <p:xfrm>
          <a:off x="1697037" y="3651778"/>
          <a:ext cx="6511925" cy="1225022"/>
        </p:xfrm>
        <a:graphic>
          <a:graphicData uri="http://schemas.openxmlformats.org/drawingml/2006/table">
            <a:tbl>
              <a:tblPr firstRow="1" firstCol="1" bandRow="1">
                <a:tableStyleId>{8A107856-5554-42FB-B03E-39F5DBC370BA}</a:tableStyleId>
              </a:tblPr>
              <a:tblGrid>
                <a:gridCol w="382905">
                  <a:extLst>
                    <a:ext uri="{9D8B030D-6E8A-4147-A177-3AD203B41FA5}">
                      <a16:colId xmlns:a16="http://schemas.microsoft.com/office/drawing/2014/main" val="1882886675"/>
                    </a:ext>
                  </a:extLst>
                </a:gridCol>
                <a:gridCol w="6129020">
                  <a:extLst>
                    <a:ext uri="{9D8B030D-6E8A-4147-A177-3AD203B41FA5}">
                      <a16:colId xmlns:a16="http://schemas.microsoft.com/office/drawing/2014/main" val="778193616"/>
                    </a:ext>
                  </a:extLst>
                </a:gridCol>
              </a:tblGrid>
              <a:tr h="647651">
                <a:tc>
                  <a:txBody>
                    <a:bodyPr/>
                    <a:lstStyle/>
                    <a:p>
                      <a:pPr marL="0" marR="0" algn="ctr">
                        <a:spcBef>
                          <a:spcPts val="0"/>
                        </a:spcBef>
                        <a:spcAft>
                          <a:spcPts val="0"/>
                        </a:spcAft>
                      </a:pPr>
                      <a:r>
                        <a:rPr lang="en-US" sz="1200" dirty="0" smtClean="0">
                          <a:effectLst/>
                        </a:rPr>
                        <a:t>Q</a:t>
                      </a:r>
                      <a:endParaRPr lang="en-US" sz="1200" dirty="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200">
                          <a:effectLst/>
                        </a:rPr>
                        <a:t>Will the attendance of a one-hour program meet the criterion that students have regular attendance, or must they attend a minimum of 2 hours a day?</a:t>
                      </a:r>
                      <a:endParaRPr lang="en-US" sz="1200">
                        <a:effectLst/>
                        <a:latin typeface="Arial" panose="020B0604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418804019"/>
                  </a:ext>
                </a:extLst>
              </a:tr>
              <a:tr h="577371">
                <a:tc>
                  <a:txBody>
                    <a:bodyPr/>
                    <a:lstStyle/>
                    <a:p>
                      <a:pPr marL="0" marR="0" algn="ctr">
                        <a:spcBef>
                          <a:spcPts val="0"/>
                        </a:spcBef>
                        <a:spcAft>
                          <a:spcPts val="0"/>
                        </a:spcAft>
                      </a:pPr>
                      <a:r>
                        <a:rPr lang="en-US" sz="1200" dirty="0" smtClean="0">
                          <a:effectLst/>
                        </a:rPr>
                        <a:t>A</a:t>
                      </a:r>
                      <a:endParaRPr lang="en-US" sz="1200" dirty="0">
                        <a:effectLst/>
                        <a:latin typeface="Arial" panose="020B060402020202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200" dirty="0">
                          <a:effectLst/>
                        </a:rPr>
                        <a:t>The program must operate a minimum of 12 hours in a typical week, or equal four service days per week, be open at least 2 hours a day totaling a minimum of 300 program hours per school year.</a:t>
                      </a:r>
                      <a:endParaRPr lang="en-US" sz="1200" dirty="0">
                        <a:effectLst/>
                        <a:latin typeface="Arial" panose="020B060402020202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3044067036"/>
                  </a:ext>
                </a:extLst>
              </a:tr>
            </a:tbl>
          </a:graphicData>
        </a:graphic>
      </p:graphicFrame>
    </p:spTree>
    <p:extLst>
      <p:ext uri="{BB962C8B-B14F-4D97-AF65-F5344CB8AC3E}">
        <p14:creationId xmlns:p14="http://schemas.microsoft.com/office/powerpoint/2010/main" val="13127538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Successful Submission</a:t>
            </a:r>
            <a:endParaRPr lang="en-US" dirty="0"/>
          </a:p>
        </p:txBody>
      </p:sp>
      <p:sp>
        <p:nvSpPr>
          <p:cNvPr id="3" name="Content Placeholder 2"/>
          <p:cNvSpPr>
            <a:spLocks noGrp="1"/>
          </p:cNvSpPr>
          <p:nvPr>
            <p:ph idx="1"/>
          </p:nvPr>
        </p:nvSpPr>
        <p:spPr/>
        <p:txBody>
          <a:bodyPr/>
          <a:lstStyle/>
          <a:p>
            <a:r>
              <a:rPr lang="en-US" sz="2800" dirty="0" smtClean="0"/>
              <a:t>Start early, Don’t wait.</a:t>
            </a:r>
          </a:p>
          <a:p>
            <a:r>
              <a:rPr lang="en-US" sz="2800" dirty="0" smtClean="0"/>
              <a:t>Review application requirements and corresponding scoring rubrics for each section</a:t>
            </a:r>
          </a:p>
          <a:p>
            <a:r>
              <a:rPr lang="en-US" sz="2800" dirty="0" smtClean="0"/>
              <a:t>Make sure documents are complete and in the right order according to Application Checklist</a:t>
            </a:r>
          </a:p>
          <a:p>
            <a:r>
              <a:rPr lang="en-US" sz="2800" dirty="0" smtClean="0"/>
              <a:t>Check required formatting</a:t>
            </a:r>
          </a:p>
          <a:p>
            <a:r>
              <a:rPr lang="en-US" sz="2800" dirty="0"/>
              <a:t>Double and triple check all </a:t>
            </a:r>
            <a:r>
              <a:rPr lang="en-US" sz="2800" dirty="0" smtClean="0"/>
              <a:t>of the components </a:t>
            </a:r>
            <a:r>
              <a:rPr lang="en-US" sz="2800" dirty="0"/>
              <a:t>before you submit.</a:t>
            </a:r>
          </a:p>
          <a:p>
            <a:endParaRPr lang="en-US" dirty="0" smtClean="0"/>
          </a:p>
          <a:p>
            <a:pPr marL="0" indent="0">
              <a:buNone/>
            </a:pPr>
            <a:endParaRPr lang="en-US" dirty="0"/>
          </a:p>
        </p:txBody>
      </p:sp>
    </p:spTree>
    <p:extLst>
      <p:ext uri="{BB962C8B-B14F-4D97-AF65-F5344CB8AC3E}">
        <p14:creationId xmlns:p14="http://schemas.microsoft.com/office/powerpoint/2010/main" val="25695561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Purpose</a:t>
            </a:r>
            <a:endParaRPr lang="en-US" dirty="0"/>
          </a:p>
        </p:txBody>
      </p:sp>
      <p:sp>
        <p:nvSpPr>
          <p:cNvPr id="3" name="Content Placeholder 2"/>
          <p:cNvSpPr>
            <a:spLocks noGrp="1"/>
          </p:cNvSpPr>
          <p:nvPr>
            <p:ph idx="1"/>
          </p:nvPr>
        </p:nvSpPr>
        <p:spPr>
          <a:xfrm>
            <a:off x="685800" y="1219200"/>
            <a:ext cx="8229600" cy="4267199"/>
          </a:xfrm>
        </p:spPr>
        <p:txBody>
          <a:bodyPr/>
          <a:lstStyle/>
          <a:p>
            <a:pPr marL="0" lvl="0" indent="0">
              <a:lnSpc>
                <a:spcPct val="130000"/>
              </a:lnSpc>
              <a:spcBef>
                <a:spcPts val="600"/>
              </a:spcBef>
              <a:spcAft>
                <a:spcPts val="0"/>
              </a:spcAft>
              <a:buSzPct val="100000"/>
              <a:buNone/>
            </a:pPr>
            <a:r>
              <a:rPr lang="en-US" sz="2000" dirty="0" smtClean="0"/>
              <a:t>Establish or expand activities in community learning centers that:</a:t>
            </a:r>
          </a:p>
          <a:p>
            <a:pPr marL="609600" lvl="0" indent="-609600">
              <a:spcBef>
                <a:spcPts val="600"/>
              </a:spcBef>
              <a:spcAft>
                <a:spcPts val="0"/>
              </a:spcAft>
              <a:buSzPct val="100000"/>
              <a:buAutoNum type="arabicParenBoth"/>
            </a:pPr>
            <a:r>
              <a:rPr lang="en-US" sz="2200" dirty="0" smtClean="0"/>
              <a:t>Provide </a:t>
            </a:r>
            <a:r>
              <a:rPr lang="en-US" sz="2200" dirty="0"/>
              <a:t>opportunities for </a:t>
            </a:r>
            <a:r>
              <a:rPr lang="en-US" sz="2200" dirty="0">
                <a:solidFill>
                  <a:srgbClr val="FF0000"/>
                </a:solidFill>
              </a:rPr>
              <a:t>academic enrichment </a:t>
            </a:r>
            <a:r>
              <a:rPr lang="en-US" sz="2200" dirty="0"/>
              <a:t>to help students, particularly students who attend low-performing schools, to meet the challenging State academic standards. </a:t>
            </a:r>
          </a:p>
          <a:p>
            <a:pPr marL="609600" lvl="0" indent="-609600">
              <a:spcBef>
                <a:spcPts val="600"/>
              </a:spcBef>
              <a:spcAft>
                <a:spcPts val="0"/>
              </a:spcAft>
              <a:buSzPct val="100000"/>
              <a:buAutoNum type="arabicParenBoth"/>
            </a:pPr>
            <a:r>
              <a:rPr lang="en-US" sz="2200" dirty="0"/>
              <a:t>Offer students a </a:t>
            </a:r>
            <a:r>
              <a:rPr lang="en-US" sz="2200" dirty="0">
                <a:solidFill>
                  <a:srgbClr val="FF0000"/>
                </a:solidFill>
              </a:rPr>
              <a:t>broad array of additional services, programs, and activities </a:t>
            </a:r>
            <a:r>
              <a:rPr lang="en-US" sz="2200" dirty="0"/>
              <a:t>… that are designed to reinforce and complement the regular school day.</a:t>
            </a:r>
          </a:p>
          <a:p>
            <a:pPr marL="609600" lvl="0" indent="-609600">
              <a:spcBef>
                <a:spcPts val="600"/>
              </a:spcBef>
              <a:spcAft>
                <a:spcPts val="0"/>
              </a:spcAft>
              <a:buSzPct val="100000"/>
              <a:buAutoNum type="arabicParenBoth"/>
            </a:pPr>
            <a:r>
              <a:rPr lang="en-US" sz="2200" dirty="0"/>
              <a:t>Offer </a:t>
            </a:r>
            <a:r>
              <a:rPr lang="en-US" sz="2200" dirty="0">
                <a:solidFill>
                  <a:srgbClr val="FF0000"/>
                </a:solidFill>
              </a:rPr>
              <a:t>families of students </a:t>
            </a:r>
            <a:r>
              <a:rPr lang="en-US" sz="2200" dirty="0"/>
              <a:t>served by the community learning center opportunities for active and </a:t>
            </a:r>
            <a:r>
              <a:rPr lang="en-US" sz="2200" dirty="0">
                <a:solidFill>
                  <a:srgbClr val="FF0000"/>
                </a:solidFill>
              </a:rPr>
              <a:t>meaningful engagement in their children’s education</a:t>
            </a:r>
            <a:r>
              <a:rPr lang="en-US" sz="2200" dirty="0"/>
              <a:t>, including opportunities for literacy and related educational development.</a:t>
            </a:r>
          </a:p>
          <a:p>
            <a:pPr marL="0" indent="0">
              <a:buNone/>
            </a:pPr>
            <a:endParaRPr lang="en-US" dirty="0"/>
          </a:p>
        </p:txBody>
      </p:sp>
    </p:spTree>
    <p:extLst>
      <p:ext uri="{BB962C8B-B14F-4D97-AF65-F5344CB8AC3E}">
        <p14:creationId xmlns:p14="http://schemas.microsoft.com/office/powerpoint/2010/main" val="2485163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Questions</a:t>
            </a:r>
            <a:endParaRPr lang="en-US" dirty="0"/>
          </a:p>
        </p:txBody>
      </p:sp>
      <p:sp>
        <p:nvSpPr>
          <p:cNvPr id="3" name="Content Placeholder 2"/>
          <p:cNvSpPr>
            <a:spLocks noGrp="1"/>
          </p:cNvSpPr>
          <p:nvPr>
            <p:ph idx="1"/>
          </p:nvPr>
        </p:nvSpPr>
        <p:spPr>
          <a:xfrm>
            <a:off x="564715" y="1411289"/>
            <a:ext cx="8382000" cy="4456110"/>
          </a:xfrm>
        </p:spPr>
        <p:txBody>
          <a:bodyPr/>
          <a:lstStyle/>
          <a:p>
            <a:pPr marL="0" indent="0">
              <a:buNone/>
            </a:pPr>
            <a:r>
              <a:rPr lang="en-US" dirty="0" smtClean="0"/>
              <a:t>Raquel Gwynn- </a:t>
            </a:r>
            <a:r>
              <a:rPr lang="en-US" dirty="0" smtClean="0">
                <a:hlinkClick r:id="rId3"/>
              </a:rPr>
              <a:t>Raquel.gwynn@state.or.us</a:t>
            </a:r>
            <a:endParaRPr lang="en-US" dirty="0" smtClean="0"/>
          </a:p>
          <a:p>
            <a:pPr marL="0" indent="0">
              <a:buNone/>
            </a:pPr>
            <a:r>
              <a:rPr lang="en-US" dirty="0" smtClean="0"/>
              <a:t>Ann </a:t>
            </a:r>
            <a:r>
              <a:rPr lang="en-US" dirty="0" err="1" smtClean="0"/>
              <a:t>Kaltenbach</a:t>
            </a:r>
            <a:r>
              <a:rPr lang="en-US" dirty="0" smtClean="0"/>
              <a:t>- </a:t>
            </a:r>
            <a:r>
              <a:rPr lang="en-US" dirty="0" smtClean="0">
                <a:hlinkClick r:id="rId4"/>
              </a:rPr>
              <a:t>ann.kaltenbach@state.or.us</a:t>
            </a:r>
            <a:endParaRPr lang="en-US" dirty="0" smtClean="0"/>
          </a:p>
          <a:p>
            <a:pPr marL="0" indent="0">
              <a:buNone/>
            </a:pPr>
            <a:endParaRPr lang="en-US" dirty="0"/>
          </a:p>
        </p:txBody>
      </p:sp>
      <p:pic>
        <p:nvPicPr>
          <p:cNvPr id="4" name="Picture 3" descr="Picture with question marks overhead" title="Additional Question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90800" y="2895600"/>
            <a:ext cx="3810000" cy="2756477"/>
          </a:xfrm>
          <a:prstGeom prst="rect">
            <a:avLst/>
          </a:prstGeom>
        </p:spPr>
      </p:pic>
    </p:spTree>
    <p:extLst>
      <p:ext uri="{BB962C8B-B14F-4D97-AF65-F5344CB8AC3E}">
        <p14:creationId xmlns:p14="http://schemas.microsoft.com/office/powerpoint/2010/main" val="5109647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Eligible Applicants</a:t>
            </a:r>
            <a:endParaRPr lang="en-US" dirty="0"/>
          </a:p>
        </p:txBody>
      </p:sp>
      <p:sp>
        <p:nvSpPr>
          <p:cNvPr id="3" name="Content Placeholder 2"/>
          <p:cNvSpPr>
            <a:spLocks noGrp="1"/>
          </p:cNvSpPr>
          <p:nvPr>
            <p:ph sz="half" idx="1"/>
          </p:nvPr>
        </p:nvSpPr>
        <p:spPr/>
        <p:txBody>
          <a:bodyPr/>
          <a:lstStyle/>
          <a:p>
            <a:r>
              <a:rPr lang="en-US" sz="2400" dirty="0" smtClean="0"/>
              <a:t>Local Education Agencies (LEA)</a:t>
            </a:r>
          </a:p>
          <a:p>
            <a:r>
              <a:rPr lang="en-US" sz="2400" dirty="0" smtClean="0"/>
              <a:t>Educational Service Districts (ESD)</a:t>
            </a:r>
          </a:p>
          <a:p>
            <a:r>
              <a:rPr lang="en-US" sz="2400" dirty="0" smtClean="0"/>
              <a:t>Oregon’s federally </a:t>
            </a:r>
            <a:r>
              <a:rPr lang="en-US" sz="2400" dirty="0"/>
              <a:t>r</a:t>
            </a:r>
            <a:r>
              <a:rPr lang="en-US" sz="2400" dirty="0" smtClean="0"/>
              <a:t>ecognized </a:t>
            </a:r>
            <a:r>
              <a:rPr lang="en-US" sz="2400" dirty="0"/>
              <a:t>t</a:t>
            </a:r>
            <a:r>
              <a:rPr lang="en-US" sz="2400" dirty="0" smtClean="0"/>
              <a:t>ribes</a:t>
            </a:r>
          </a:p>
          <a:p>
            <a:r>
              <a:rPr lang="en-US" sz="2400" dirty="0" smtClean="0"/>
              <a:t>Non-profit agencies</a:t>
            </a:r>
          </a:p>
          <a:p>
            <a:r>
              <a:rPr lang="en-US" sz="2400" dirty="0" smtClean="0"/>
              <a:t>Institutes of higher education</a:t>
            </a:r>
          </a:p>
          <a:p>
            <a:r>
              <a:rPr lang="en-US" sz="2400" dirty="0"/>
              <a:t>Charter </a:t>
            </a:r>
            <a:r>
              <a:rPr lang="en-US" sz="2400" dirty="0" smtClean="0"/>
              <a:t>schools</a:t>
            </a:r>
            <a:endParaRPr lang="en-US" sz="2400" dirty="0"/>
          </a:p>
          <a:p>
            <a:pPr marL="0" indent="0">
              <a:buNone/>
            </a:pPr>
            <a:endParaRPr lang="en-US" sz="2400" dirty="0" smtClean="0"/>
          </a:p>
        </p:txBody>
      </p:sp>
      <p:sp>
        <p:nvSpPr>
          <p:cNvPr id="4" name="Content Placeholder 3"/>
          <p:cNvSpPr>
            <a:spLocks noGrp="1"/>
          </p:cNvSpPr>
          <p:nvPr>
            <p:ph sz="half" idx="2"/>
          </p:nvPr>
        </p:nvSpPr>
        <p:spPr>
          <a:xfrm>
            <a:off x="4876800" y="1600200"/>
            <a:ext cx="4191000" cy="4253143"/>
          </a:xfrm>
        </p:spPr>
        <p:txBody>
          <a:bodyPr/>
          <a:lstStyle/>
          <a:p>
            <a:r>
              <a:rPr lang="en-US" sz="2400" dirty="0" smtClean="0"/>
              <a:t>City </a:t>
            </a:r>
            <a:r>
              <a:rPr lang="en-US" sz="2400" dirty="0"/>
              <a:t>or county government agencies</a:t>
            </a:r>
          </a:p>
          <a:p>
            <a:r>
              <a:rPr lang="en-US" sz="2400" dirty="0"/>
              <a:t>Faith-based </a:t>
            </a:r>
            <a:r>
              <a:rPr lang="en-US" sz="2400" dirty="0" smtClean="0"/>
              <a:t>organizations</a:t>
            </a:r>
            <a:endParaRPr lang="en-US" sz="2400" dirty="0"/>
          </a:p>
          <a:p>
            <a:r>
              <a:rPr lang="en-US" sz="2400" dirty="0" smtClean="0"/>
              <a:t>Community-based organizations</a:t>
            </a:r>
            <a:endParaRPr lang="en-US" sz="2400" dirty="0"/>
          </a:p>
          <a:p>
            <a:r>
              <a:rPr lang="en-US" sz="2400" dirty="0"/>
              <a:t>For-profit </a:t>
            </a:r>
            <a:r>
              <a:rPr lang="en-US" sz="2400" dirty="0" smtClean="0"/>
              <a:t>corporations</a:t>
            </a:r>
            <a:endParaRPr lang="en-US" sz="2400" dirty="0"/>
          </a:p>
          <a:p>
            <a:r>
              <a:rPr lang="en-US" sz="2400" dirty="0"/>
              <a:t>A consortium of 2 or more of such agencies, organizations or entities</a:t>
            </a:r>
          </a:p>
          <a:p>
            <a:endParaRPr lang="en-US" sz="2000" dirty="0"/>
          </a:p>
        </p:txBody>
      </p:sp>
    </p:spTree>
    <p:extLst>
      <p:ext uri="{BB962C8B-B14F-4D97-AF65-F5344CB8AC3E}">
        <p14:creationId xmlns:p14="http://schemas.microsoft.com/office/powerpoint/2010/main" val="31471073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Absolute Priority</a:t>
            </a:r>
            <a:endParaRPr lang="en-US" dirty="0"/>
          </a:p>
        </p:txBody>
      </p:sp>
      <p:sp>
        <p:nvSpPr>
          <p:cNvPr id="5" name="Content Placeholder 4"/>
          <p:cNvSpPr>
            <a:spLocks noGrp="1"/>
          </p:cNvSpPr>
          <p:nvPr>
            <p:ph idx="1"/>
          </p:nvPr>
        </p:nvSpPr>
        <p:spPr>
          <a:xfrm>
            <a:off x="838200" y="1411289"/>
            <a:ext cx="8229600" cy="4456111"/>
          </a:xfrm>
        </p:spPr>
        <p:txBody>
          <a:bodyPr/>
          <a:lstStyle/>
          <a:p>
            <a:pPr marL="0" indent="0">
              <a:buNone/>
            </a:pPr>
            <a:r>
              <a:rPr lang="en-US" sz="2400" dirty="0"/>
              <a:t>The Oregon Department of Education awards grants only to applicants that </a:t>
            </a:r>
            <a:r>
              <a:rPr lang="en-US" sz="2400" dirty="0">
                <a:solidFill>
                  <a:srgbClr val="FF0000"/>
                </a:solidFill>
              </a:rPr>
              <a:t>primarily </a:t>
            </a:r>
            <a:r>
              <a:rPr lang="en-US" sz="2400" dirty="0"/>
              <a:t>serve students who attend </a:t>
            </a:r>
            <a:r>
              <a:rPr lang="en-US" sz="2400" dirty="0" smtClean="0"/>
              <a:t>school-wide </a:t>
            </a:r>
            <a:r>
              <a:rPr lang="en-US" sz="2400" dirty="0"/>
              <a:t>Title I-A schools with Free and Reduced Lunch (FRL) rates of 50% or more. </a:t>
            </a:r>
            <a:endParaRPr lang="en-US" sz="2400" dirty="0" smtClean="0"/>
          </a:p>
          <a:p>
            <a:pPr marL="0" indent="0">
              <a:buNone/>
            </a:pPr>
            <a:r>
              <a:rPr lang="en-US" sz="2400" dirty="0" smtClean="0"/>
              <a:t>Priority </a:t>
            </a:r>
            <a:r>
              <a:rPr lang="en-US" sz="2400" dirty="0"/>
              <a:t>will also be given to applications that:</a:t>
            </a:r>
          </a:p>
          <a:p>
            <a:pPr lvl="0"/>
            <a:r>
              <a:rPr lang="en-US" sz="2400" dirty="0"/>
              <a:t>Propose to serve students who attend schools identified for improvement (In Oregon, previously identified as </a:t>
            </a:r>
            <a:r>
              <a:rPr lang="en-US" sz="2400" dirty="0">
                <a:solidFill>
                  <a:srgbClr val="FF0000"/>
                </a:solidFill>
              </a:rPr>
              <a:t>Focus or Priority School</a:t>
            </a:r>
            <a:r>
              <a:rPr lang="en-US" sz="2400" dirty="0"/>
              <a:t>).</a:t>
            </a:r>
          </a:p>
          <a:p>
            <a:pPr lvl="0"/>
            <a:r>
              <a:rPr lang="en-US" sz="2400" dirty="0">
                <a:solidFill>
                  <a:srgbClr val="FF0000"/>
                </a:solidFill>
              </a:rPr>
              <a:t>Submit jointly </a:t>
            </a:r>
            <a:r>
              <a:rPr lang="en-US" sz="2400" dirty="0"/>
              <a:t>between at least one LEA receiving funds under Title I-A and at least one public or private community organization.</a:t>
            </a:r>
          </a:p>
          <a:p>
            <a:pPr marL="0" indent="0">
              <a:buNone/>
            </a:pPr>
            <a:endParaRPr lang="en-US" sz="2400" dirty="0"/>
          </a:p>
        </p:txBody>
      </p:sp>
    </p:spTree>
    <p:extLst>
      <p:ext uri="{BB962C8B-B14F-4D97-AF65-F5344CB8AC3E}">
        <p14:creationId xmlns:p14="http://schemas.microsoft.com/office/powerpoint/2010/main" val="851028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 Size and Duration</a:t>
            </a:r>
            <a:endParaRPr lang="en-US" dirty="0"/>
          </a:p>
        </p:txBody>
      </p:sp>
      <p:sp>
        <p:nvSpPr>
          <p:cNvPr id="3" name="Content Placeholder 2"/>
          <p:cNvSpPr>
            <a:spLocks noGrp="1"/>
          </p:cNvSpPr>
          <p:nvPr>
            <p:ph idx="1"/>
          </p:nvPr>
        </p:nvSpPr>
        <p:spPr>
          <a:xfrm>
            <a:off x="990600" y="1411289"/>
            <a:ext cx="7696200" cy="4456112"/>
          </a:xfrm>
        </p:spPr>
        <p:txBody>
          <a:bodyPr/>
          <a:lstStyle/>
          <a:p>
            <a:r>
              <a:rPr lang="en-US" sz="2800" dirty="0" smtClean="0"/>
              <a:t>5 year </a:t>
            </a:r>
            <a:r>
              <a:rPr lang="en-US" sz="2800" dirty="0"/>
              <a:t>g</a:t>
            </a:r>
            <a:r>
              <a:rPr lang="en-US" sz="2800" dirty="0" smtClean="0"/>
              <a:t>rant cycle (2018-2023)</a:t>
            </a:r>
          </a:p>
          <a:p>
            <a:r>
              <a:rPr lang="en-US" sz="2800" dirty="0" smtClean="0"/>
              <a:t>Renewed annually</a:t>
            </a:r>
          </a:p>
          <a:p>
            <a:r>
              <a:rPr lang="en-US" sz="2800" dirty="0"/>
              <a:t>$</a:t>
            </a:r>
            <a:r>
              <a:rPr lang="en-US" sz="2800" dirty="0" smtClean="0"/>
              <a:t>100,000 to $500,000 per year</a:t>
            </a:r>
          </a:p>
          <a:p>
            <a:r>
              <a:rPr lang="en-US" sz="2800" dirty="0" smtClean="0"/>
              <a:t>Expect to fund approximately 15 to 25 grants</a:t>
            </a:r>
          </a:p>
          <a:p>
            <a:r>
              <a:rPr lang="en-US" sz="2800" dirty="0" smtClean="0"/>
              <a:t>100% funding years 1-3, 75% funding in years 4 and 5.</a:t>
            </a:r>
            <a:endParaRPr lang="en-US" dirty="0"/>
          </a:p>
          <a:p>
            <a:pPr marL="0" indent="0" algn="ctr">
              <a:buNone/>
            </a:pPr>
            <a:r>
              <a:rPr lang="en-US" sz="2800" dirty="0" smtClean="0">
                <a:solidFill>
                  <a:schemeClr val="bg1">
                    <a:lumMod val="50000"/>
                  </a:schemeClr>
                </a:solidFill>
              </a:rPr>
              <a:t>Currently we have 22 programs and approximately 96 centers in the fifth year of the grant.</a:t>
            </a:r>
            <a:endParaRPr lang="en-US" sz="2800" dirty="0">
              <a:solidFill>
                <a:schemeClr val="bg1">
                  <a:lumMod val="50000"/>
                </a:schemeClr>
              </a:solidFill>
            </a:endParaRPr>
          </a:p>
        </p:txBody>
      </p:sp>
    </p:spTree>
    <p:extLst>
      <p:ext uri="{BB962C8B-B14F-4D97-AF65-F5344CB8AC3E}">
        <p14:creationId xmlns:p14="http://schemas.microsoft.com/office/powerpoint/2010/main" val="3985883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Year Services</a:t>
            </a:r>
            <a:endParaRPr lang="en-US" dirty="0"/>
          </a:p>
        </p:txBody>
      </p:sp>
      <p:sp>
        <p:nvSpPr>
          <p:cNvPr id="3" name="Content Placeholder 2"/>
          <p:cNvSpPr>
            <a:spLocks noGrp="1"/>
          </p:cNvSpPr>
          <p:nvPr>
            <p:ph idx="1"/>
          </p:nvPr>
        </p:nvSpPr>
        <p:spPr/>
        <p:txBody>
          <a:bodyPr/>
          <a:lstStyle/>
          <a:p>
            <a:r>
              <a:rPr lang="en-US" dirty="0" smtClean="0"/>
              <a:t>September- June </a:t>
            </a:r>
          </a:p>
          <a:p>
            <a:r>
              <a:rPr lang="en-US" dirty="0" smtClean="0"/>
              <a:t>Minimum of 12 hours a week</a:t>
            </a:r>
          </a:p>
          <a:p>
            <a:r>
              <a:rPr lang="en-US" dirty="0" smtClean="0"/>
              <a:t>4 days a week</a:t>
            </a:r>
          </a:p>
          <a:p>
            <a:r>
              <a:rPr lang="en-US" dirty="0" smtClean="0"/>
              <a:t>At least 2 hours per day</a:t>
            </a:r>
          </a:p>
          <a:p>
            <a:r>
              <a:rPr lang="en-US" dirty="0" smtClean="0"/>
              <a:t>300 program hours per school year</a:t>
            </a:r>
          </a:p>
          <a:p>
            <a:endParaRPr lang="en-US" dirty="0"/>
          </a:p>
        </p:txBody>
      </p:sp>
    </p:spTree>
    <p:extLst>
      <p:ext uri="{BB962C8B-B14F-4D97-AF65-F5344CB8AC3E}">
        <p14:creationId xmlns:p14="http://schemas.microsoft.com/office/powerpoint/2010/main" val="25186410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Regular Attendee</a:t>
            </a:r>
            <a:endParaRPr lang="en-US" dirty="0"/>
          </a:p>
        </p:txBody>
      </p:sp>
      <p:sp>
        <p:nvSpPr>
          <p:cNvPr id="3" name="Content Placeholder 2"/>
          <p:cNvSpPr>
            <a:spLocks noGrp="1"/>
          </p:cNvSpPr>
          <p:nvPr>
            <p:ph idx="1"/>
          </p:nvPr>
        </p:nvSpPr>
        <p:spPr>
          <a:xfrm>
            <a:off x="990600" y="1600201"/>
            <a:ext cx="7696200" cy="3200399"/>
          </a:xfrm>
        </p:spPr>
        <p:txBody>
          <a:bodyPr/>
          <a:lstStyle/>
          <a:p>
            <a:pPr marL="0" indent="0">
              <a:buNone/>
            </a:pPr>
            <a:r>
              <a:rPr lang="en-US" sz="2800" dirty="0"/>
              <a:t>The 21</a:t>
            </a:r>
            <a:r>
              <a:rPr lang="en-US" sz="2800" baseline="30000" dirty="0"/>
              <a:t>st</a:t>
            </a:r>
            <a:r>
              <a:rPr lang="en-US" sz="2800" dirty="0"/>
              <a:t> CCLC program is not a drop-in program. </a:t>
            </a:r>
            <a:r>
              <a:rPr lang="en-US" sz="2800" dirty="0" smtClean="0"/>
              <a:t>To </a:t>
            </a:r>
            <a:r>
              <a:rPr lang="en-US" sz="2800" dirty="0"/>
              <a:t>be considered a regular attendee a student must </a:t>
            </a:r>
            <a:r>
              <a:rPr lang="en-US" sz="2800" b="1" dirty="0" smtClean="0">
                <a:solidFill>
                  <a:srgbClr val="FF0000"/>
                </a:solidFill>
              </a:rPr>
              <a:t>attend a </a:t>
            </a:r>
            <a:r>
              <a:rPr lang="en-US" sz="2800" b="1" dirty="0">
                <a:solidFill>
                  <a:srgbClr val="FF0000"/>
                </a:solidFill>
              </a:rPr>
              <a:t>minimum of 30 </a:t>
            </a:r>
            <a:r>
              <a:rPr lang="en-US" sz="2800" b="1" dirty="0" smtClean="0">
                <a:solidFill>
                  <a:srgbClr val="FF0000"/>
                </a:solidFill>
              </a:rPr>
              <a:t>days</a:t>
            </a:r>
            <a:r>
              <a:rPr lang="en-US" sz="2800" dirty="0" smtClean="0"/>
              <a:t>. </a:t>
            </a:r>
            <a:r>
              <a:rPr lang="en-US" sz="2800" dirty="0"/>
              <a:t>60 percent of regular attendees are expected to attend 60 + days to benefit significantly from the program</a:t>
            </a:r>
            <a:r>
              <a:rPr lang="en-US" sz="2800" dirty="0">
                <a:solidFill>
                  <a:srgbClr val="FF0000"/>
                </a:solidFill>
              </a:rPr>
              <a:t>. It is expected that 75 percent of enrollees will be regular </a:t>
            </a:r>
            <a:r>
              <a:rPr lang="en-US" sz="2800" dirty="0" smtClean="0">
                <a:solidFill>
                  <a:srgbClr val="FF0000"/>
                </a:solidFill>
              </a:rPr>
              <a:t>attendees.</a:t>
            </a:r>
            <a:endParaRPr lang="en-US" sz="2800" dirty="0">
              <a:solidFill>
                <a:srgbClr val="FF0000"/>
              </a:solidFill>
            </a:endParaRPr>
          </a:p>
        </p:txBody>
      </p:sp>
    </p:spTree>
    <p:extLst>
      <p:ext uri="{BB962C8B-B14F-4D97-AF65-F5344CB8AC3E}">
        <p14:creationId xmlns:p14="http://schemas.microsoft.com/office/powerpoint/2010/main" val="345916573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simple">
  <a:themeElements>
    <a:clrScheme name="1_simple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fontScheme name="1_sim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imple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1_simple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1_simple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1_simple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1_simple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1_simple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1_simple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1_simple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1_simple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1_simple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1_simple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1_simple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1_simple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1_simple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1_simple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1_simple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Remediation_x0020_Date xmlns="2345d184-27b8-437f-8d85-a5954c579939">2018-06-30T17:48:51+00:00</Remediation_x0020_Date>
    <Estimated_x0020_Creation_x0020_Date xmlns="2345d184-27b8-437f-8d85-a5954c579939" xsi:nil="true"/>
    <Priority xmlns="2345d184-27b8-437f-8d85-a5954c579939">New</Priority>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D04F43759CC7049ADC64DAB284B6313" ma:contentTypeVersion="8" ma:contentTypeDescription="Create a new document." ma:contentTypeScope="" ma:versionID="be83a4506582e519e0e0b782fd447510">
  <xsd:schema xmlns:xsd="http://www.w3.org/2001/XMLSchema" xmlns:xs="http://www.w3.org/2001/XMLSchema" xmlns:p="http://schemas.microsoft.com/office/2006/metadata/properties" xmlns:ns1="http://schemas.microsoft.com/sharepoint/v3" xmlns:ns2="2345d184-27b8-437f-8d85-a5954c579939" xmlns:ns3="54031767-dd6d-417c-ab73-583408f47564" targetNamespace="http://schemas.microsoft.com/office/2006/metadata/properties" ma:root="true" ma:fieldsID="fd6a4ce988fc35fe6159268e32b8a8b1" ns1:_="" ns2:_="" ns3:_="">
    <xsd:import namespace="http://schemas.microsoft.com/sharepoint/v3"/>
    <xsd:import namespace="2345d184-27b8-437f-8d85-a5954c579939"/>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345d184-27b8-437f-8d85-a5954c579939"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0558436-4590-4426-A00A-F794FA11301E}"/>
</file>

<file path=customXml/itemProps2.xml><?xml version="1.0" encoding="utf-8"?>
<ds:datastoreItem xmlns:ds="http://schemas.openxmlformats.org/officeDocument/2006/customXml" ds:itemID="{291B0A0C-C6C8-4B1E-A5BF-F539C06883D2}"/>
</file>

<file path=customXml/itemProps3.xml><?xml version="1.0" encoding="utf-8"?>
<ds:datastoreItem xmlns:ds="http://schemas.openxmlformats.org/officeDocument/2006/customXml" ds:itemID="{1E0C633E-10E8-468E-AB87-7421B485E3BD}"/>
</file>

<file path=docProps/app.xml><?xml version="1.0" encoding="utf-8"?>
<Properties xmlns="http://schemas.openxmlformats.org/officeDocument/2006/extended-properties" xmlns:vt="http://schemas.openxmlformats.org/officeDocument/2006/docPropsVTypes">
  <Template/>
  <TotalTime>1337</TotalTime>
  <Words>2535</Words>
  <Application>Microsoft Office PowerPoint</Application>
  <PresentationFormat>On-screen Show (4:3)</PresentationFormat>
  <Paragraphs>319</Paragraphs>
  <Slides>40</Slides>
  <Notes>40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7" baseType="lpstr">
      <vt:lpstr>Arial</vt:lpstr>
      <vt:lpstr>Bookman Old Style</vt:lpstr>
      <vt:lpstr>Calibri</vt:lpstr>
      <vt:lpstr>Times New Roman</vt:lpstr>
      <vt:lpstr>Wingdings</vt:lpstr>
      <vt:lpstr>1_simple</vt:lpstr>
      <vt:lpstr>Document</vt:lpstr>
      <vt:lpstr>21st Century Community Learning Centers (CCLC) Grant</vt:lpstr>
      <vt:lpstr>Webinar Agenda</vt:lpstr>
      <vt:lpstr>Part 1:  General Information</vt:lpstr>
      <vt:lpstr>Program Purpose</vt:lpstr>
      <vt:lpstr>Eligible Applicants</vt:lpstr>
      <vt:lpstr>Absolute Priority</vt:lpstr>
      <vt:lpstr>Grant Size and Duration</vt:lpstr>
      <vt:lpstr>School Year Services</vt:lpstr>
      <vt:lpstr>Regular Attendee</vt:lpstr>
      <vt:lpstr>Summer Learning</vt:lpstr>
      <vt:lpstr>Authorized Activities</vt:lpstr>
      <vt:lpstr>Linking with the School Day</vt:lpstr>
      <vt:lpstr>Evidence-Based</vt:lpstr>
      <vt:lpstr>11 Elements of Quality Programming</vt:lpstr>
      <vt:lpstr>External Organizations</vt:lpstr>
      <vt:lpstr>Part 2: Application Procedures</vt:lpstr>
      <vt:lpstr>RFA Timeline</vt:lpstr>
      <vt:lpstr>Electronic Submission Process</vt:lpstr>
      <vt:lpstr>Review Process</vt:lpstr>
      <vt:lpstr>Peer Review Process</vt:lpstr>
      <vt:lpstr>Part 3: Application Requirements</vt:lpstr>
      <vt:lpstr>Application Checklist</vt:lpstr>
      <vt:lpstr>Required Format</vt:lpstr>
      <vt:lpstr>Base Grant Components</vt:lpstr>
      <vt:lpstr>Need for Program</vt:lpstr>
      <vt:lpstr>Partnerships</vt:lpstr>
      <vt:lpstr>Program Goals and Objectives</vt:lpstr>
      <vt:lpstr>Evaluation Plan</vt:lpstr>
      <vt:lpstr>Federal Evaluation and Reporting</vt:lpstr>
      <vt:lpstr>Local Program Evaluation </vt:lpstr>
      <vt:lpstr>Adequacy of Resources</vt:lpstr>
      <vt:lpstr>Required Trainings</vt:lpstr>
      <vt:lpstr>Competitive Priorities</vt:lpstr>
      <vt:lpstr>Additional Resources</vt:lpstr>
      <vt:lpstr>Part 4: Questions</vt:lpstr>
      <vt:lpstr>Q &amp; A</vt:lpstr>
      <vt:lpstr>Q &amp; A</vt:lpstr>
      <vt:lpstr>Q &amp; A</vt:lpstr>
      <vt:lpstr>Tips for Successful Submission</vt:lpstr>
      <vt:lpstr>Additional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Sheila Somerville</dc:creator>
  <cp:lastModifiedBy>KALTENBACH Ann - ODE</cp:lastModifiedBy>
  <cp:revision>118</cp:revision>
  <cp:lastPrinted>2018-04-12T18:49:45Z</cp:lastPrinted>
  <dcterms:created xsi:type="dcterms:W3CDTF">2017-01-05T16:22:22Z</dcterms:created>
  <dcterms:modified xsi:type="dcterms:W3CDTF">2018-04-13T19:09:52Z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0x0101007D04F43759CC7049ADC64DAB284B6313</vt:lpwstr>
  </property>
</Properties>
</file>