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6.xml" ContentType="application/vnd.openxmlformats-officedocument.presentationml.notesSlide+xml"/>
  <Override PartName="/ppt/slideLayouts/slideLayout50.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diagrams/quickStyle3.xml" ContentType="application/vnd.openxmlformats-officedocument.drawingml.diagramStyle+xml"/>
  <Override PartName="/ppt/theme/theme1.xml" ContentType="application/vnd.openxmlformats-officedocument.theme+xml"/>
  <Override PartName="/ppt/diagrams/colors3.xml" ContentType="application/vnd.openxmlformats-officedocument.drawingml.diagramColors+xml"/>
  <Override PartName="/ppt/diagrams/layout2.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diagrams/colors2.xml" ContentType="application/vnd.openxmlformats-officedocument.drawingml.diagramColors+xml"/>
  <Override PartName="/ppt/diagrams/drawing2.xml" ContentType="application/vnd.ms-office.drawingml.diagramDrawing+xml"/>
  <Override PartName="/ppt/diagrams/drawing3.xml" ContentType="application/vnd.ms-office.drawingml.diagramDrawing+xml"/>
  <Override PartName="/ppt/diagrams/colors1.xml" ContentType="application/vnd.openxmlformats-officedocument.drawingml.diagramColors+xml"/>
  <Override PartName="/ppt/theme/theme5.xml" ContentType="application/vnd.openxmlformats-officedocument.theme+xml"/>
  <Override PartName="/ppt/diagrams/drawing1.xml" ContentType="application/vnd.ms-office.drawingml.diagramDrawing+xml"/>
  <Override PartName="/ppt/theme/theme6.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0" r:id="rId2"/>
    <p:sldMasterId id="2147483723" r:id="rId3"/>
    <p:sldMasterId id="2147483748" r:id="rId4"/>
    <p:sldMasterId id="2147483750" r:id="rId5"/>
  </p:sldMasterIdLst>
  <p:notesMasterIdLst>
    <p:notesMasterId r:id="rId44"/>
  </p:notesMasterIdLst>
  <p:handoutMasterIdLst>
    <p:handoutMasterId r:id="rId45"/>
  </p:handoutMasterIdLst>
  <p:sldIdLst>
    <p:sldId id="418" r:id="rId6"/>
    <p:sldId id="257" r:id="rId7"/>
    <p:sldId id="442" r:id="rId8"/>
    <p:sldId id="375" r:id="rId9"/>
    <p:sldId id="376" r:id="rId10"/>
    <p:sldId id="297" r:id="rId11"/>
    <p:sldId id="279" r:id="rId12"/>
    <p:sldId id="440" r:id="rId13"/>
    <p:sldId id="271" r:id="rId14"/>
    <p:sldId id="441" r:id="rId15"/>
    <p:sldId id="304" r:id="rId16"/>
    <p:sldId id="305" r:id="rId17"/>
    <p:sldId id="439" r:id="rId18"/>
    <p:sldId id="438" r:id="rId19"/>
    <p:sldId id="284" r:id="rId20"/>
    <p:sldId id="392" r:id="rId21"/>
    <p:sldId id="291" r:id="rId22"/>
    <p:sldId id="345" r:id="rId23"/>
    <p:sldId id="346" r:id="rId24"/>
    <p:sldId id="393" r:id="rId25"/>
    <p:sldId id="292" r:id="rId26"/>
    <p:sldId id="296" r:id="rId27"/>
    <p:sldId id="394" r:id="rId28"/>
    <p:sldId id="293" r:id="rId29"/>
    <p:sldId id="351" r:id="rId30"/>
    <p:sldId id="348" r:id="rId31"/>
    <p:sldId id="349" r:id="rId32"/>
    <p:sldId id="350" r:id="rId33"/>
    <p:sldId id="389" r:id="rId34"/>
    <p:sldId id="294" r:id="rId35"/>
    <p:sldId id="290" r:id="rId36"/>
    <p:sldId id="420" r:id="rId37"/>
    <p:sldId id="295" r:id="rId38"/>
    <p:sldId id="423" r:id="rId39"/>
    <p:sldId id="443" r:id="rId40"/>
    <p:sldId id="444" r:id="rId41"/>
    <p:sldId id="416" r:id="rId42"/>
    <p:sldId id="417"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 Gilles" initials="JG" lastIdx="1" clrIdx="0">
    <p:extLst>
      <p:ext uri="{19B8F6BF-5375-455C-9EA6-DF929625EA0E}">
        <p15:presenceInfo xmlns:p15="http://schemas.microsoft.com/office/powerpoint/2012/main" userId="caa69eeab54a2e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80" autoAdjust="0"/>
    <p:restoredTop sz="86381" autoAdjust="0"/>
  </p:normalViewPr>
  <p:slideViewPr>
    <p:cSldViewPr snapToGrid="0">
      <p:cViewPr varScale="1">
        <p:scale>
          <a:sx n="59" d="100"/>
          <a:sy n="59" d="100"/>
        </p:scale>
        <p:origin x="78" y="504"/>
      </p:cViewPr>
      <p:guideLst>
        <p:guide orient="horz" pos="2160"/>
        <p:guide pos="2880"/>
      </p:guideLst>
    </p:cSldViewPr>
  </p:slideViewPr>
  <p:outlineViewPr>
    <p:cViewPr>
      <p:scale>
        <a:sx n="33" d="100"/>
        <a:sy n="33" d="100"/>
      </p:scale>
      <p:origin x="0" y="-48000"/>
    </p:cViewPr>
  </p:outlineViewPr>
  <p:notesTextViewPr>
    <p:cViewPr>
      <p:scale>
        <a:sx n="1" d="1"/>
        <a:sy n="1" d="1"/>
      </p:scale>
      <p:origin x="0" y="0"/>
    </p:cViewPr>
  </p:notesTextViewPr>
  <p:notesViewPr>
    <p:cSldViewPr snapToGrid="0">
      <p:cViewPr>
        <p:scale>
          <a:sx n="80" d="100"/>
          <a:sy n="80" d="100"/>
        </p:scale>
        <p:origin x="162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E1A02-FBFD-47DC-8762-9505BD6CCA78}"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C1341F44-AE69-4FDE-B61A-74F7197548FD}">
      <dgm:prSet custT="1"/>
      <dgm:spPr/>
      <dgm:t>
        <a:bodyPr/>
        <a:lstStyle/>
        <a:p>
          <a:pPr rtl="0"/>
          <a:r>
            <a:rPr lang="en-US" sz="3200" b="1" u="sng" dirty="0" smtClean="0"/>
            <a:t>CEP School</a:t>
          </a:r>
        </a:p>
        <a:p>
          <a:pPr rtl="0"/>
          <a:r>
            <a:rPr lang="en-US" sz="2000" dirty="0" smtClean="0"/>
            <a:t>Composite of the sum of any or all of the following Identified Students:</a:t>
          </a:r>
          <a:endParaRPr lang="en-US" sz="2000" dirty="0"/>
        </a:p>
      </dgm:t>
      <dgm:extLst>
        <a:ext uri="{E40237B7-FDA0-4F09-8148-C483321AD2D9}">
          <dgm14:cNvPr xmlns:dgm14="http://schemas.microsoft.com/office/drawing/2010/diagram" id="0" name="" descr="Community Eligibility Provision using direct certifciation numbers instead of free and reduced lunch applications" title="Community Eligibility Provision "/>
        </a:ext>
      </dgm:extLst>
    </dgm:pt>
    <dgm:pt modelId="{46DDAB41-E6C0-417A-A6CD-441FCCFE9DCA}" type="parTrans" cxnId="{C5B425A7-793D-4371-8077-0581D8DBDFCD}">
      <dgm:prSet/>
      <dgm:spPr/>
      <dgm:t>
        <a:bodyPr/>
        <a:lstStyle/>
        <a:p>
          <a:endParaRPr lang="en-US"/>
        </a:p>
      </dgm:t>
    </dgm:pt>
    <dgm:pt modelId="{F4D39665-AEA9-47B3-A1D3-23001476A1CD}" type="sibTrans" cxnId="{C5B425A7-793D-4371-8077-0581D8DBDFCD}">
      <dgm:prSet/>
      <dgm:spPr/>
      <dgm:t>
        <a:bodyPr/>
        <a:lstStyle/>
        <a:p>
          <a:endParaRPr lang="en-US"/>
        </a:p>
      </dgm:t>
      <dgm:extLst>
        <a:ext uri="{E40237B7-FDA0-4F09-8148-C483321AD2D9}">
          <dgm14:cNvPr xmlns:dgm14="http://schemas.microsoft.com/office/drawing/2010/diagram" id="0" name="" descr="Arrow from first box to next" title="Arrow"/>
        </a:ext>
      </dgm:extLst>
    </dgm:pt>
    <dgm:pt modelId="{5EE7575B-73E5-45C3-BE11-A1A96D9E24E6}">
      <dgm:prSet custT="1"/>
      <dgm:spPr/>
      <dgm:t>
        <a:bodyPr/>
        <a:lstStyle/>
        <a:p>
          <a:pPr algn="ctr" rtl="0"/>
          <a:r>
            <a:rPr lang="en-US" sz="3200" b="1" u="sng" dirty="0" smtClean="0"/>
            <a:t>Non-CEP School</a:t>
          </a:r>
        </a:p>
        <a:p>
          <a:pPr algn="l" rtl="0"/>
          <a:r>
            <a:rPr lang="en-US" sz="2000" dirty="0" smtClean="0"/>
            <a:t>Same composite sum as used in CEP schools</a:t>
          </a:r>
          <a:endParaRPr lang="en-US" sz="3200" b="1" u="sng" dirty="0"/>
        </a:p>
      </dgm:t>
      <dgm:extLst>
        <a:ext uri="{E40237B7-FDA0-4F09-8148-C483321AD2D9}">
          <dgm14:cNvPr xmlns:dgm14="http://schemas.microsoft.com/office/drawing/2010/diagram" id="0" name="" descr="Community Eligibility Provision (CEP)using direct certification numbers instead of free and reduced lunch applications for both CEP schools and non-CEP schools" title="Community Eligibility Provision (CEP"/>
        </a:ext>
      </dgm:extLst>
    </dgm:pt>
    <dgm:pt modelId="{FD54E4A5-FA34-48C1-BF96-18C66D55EB80}" type="parTrans" cxnId="{9B504B8B-456B-49D2-B54E-E4916516B1F2}">
      <dgm:prSet/>
      <dgm:spPr/>
      <dgm:t>
        <a:bodyPr/>
        <a:lstStyle/>
        <a:p>
          <a:endParaRPr lang="en-US"/>
        </a:p>
      </dgm:t>
    </dgm:pt>
    <dgm:pt modelId="{162BDB3B-F09A-4E45-8BA3-DBB420124EE6}" type="sibTrans" cxnId="{9B504B8B-456B-49D2-B54E-E4916516B1F2}">
      <dgm:prSet/>
      <dgm:spPr/>
      <dgm:t>
        <a:bodyPr/>
        <a:lstStyle/>
        <a:p>
          <a:endParaRPr lang="en-US"/>
        </a:p>
      </dgm:t>
    </dgm:pt>
    <dgm:pt modelId="{30B0F887-3208-4CD6-9FCA-016DFD7E8B93}">
      <dgm:prSet custT="1"/>
      <dgm:spPr/>
      <dgm:t>
        <a:bodyPr/>
        <a:lstStyle/>
        <a:p>
          <a:r>
            <a:rPr lang="en-US" sz="2000" dirty="0" smtClean="0"/>
            <a:t>Direct certification count</a:t>
          </a:r>
          <a:endParaRPr lang="en-US" sz="2000" dirty="0"/>
        </a:p>
      </dgm:t>
    </dgm:pt>
    <dgm:pt modelId="{82E0761E-20CA-4863-8412-18CEF0ADAEA3}" type="parTrans" cxnId="{9A4F23FA-05EE-4957-AAF2-A1D8365FC670}">
      <dgm:prSet/>
      <dgm:spPr/>
      <dgm:t>
        <a:bodyPr/>
        <a:lstStyle/>
        <a:p>
          <a:endParaRPr lang="en-US"/>
        </a:p>
      </dgm:t>
    </dgm:pt>
    <dgm:pt modelId="{9CF751AA-5149-445D-8E08-1EE0FF63E890}" type="sibTrans" cxnId="{9A4F23FA-05EE-4957-AAF2-A1D8365FC670}">
      <dgm:prSet/>
      <dgm:spPr/>
      <dgm:t>
        <a:bodyPr/>
        <a:lstStyle/>
        <a:p>
          <a:endParaRPr lang="en-US"/>
        </a:p>
      </dgm:t>
    </dgm:pt>
    <dgm:pt modelId="{E8A7F065-E0D9-494F-9D50-381EF6F8090A}">
      <dgm:prSet custT="1"/>
      <dgm:spPr/>
      <dgm:t>
        <a:bodyPr/>
        <a:lstStyle/>
        <a:p>
          <a:r>
            <a:rPr lang="en-US" sz="2000" dirty="0" smtClean="0"/>
            <a:t>Foster student count</a:t>
          </a:r>
          <a:endParaRPr lang="en-US" sz="2000" dirty="0"/>
        </a:p>
      </dgm:t>
    </dgm:pt>
    <dgm:pt modelId="{7CFD0055-0DA9-43C6-90F1-7F69623FFFFE}" type="parTrans" cxnId="{2F335FD3-EE5A-4856-9A86-586AD8C3626E}">
      <dgm:prSet/>
      <dgm:spPr/>
      <dgm:t>
        <a:bodyPr/>
        <a:lstStyle/>
        <a:p>
          <a:endParaRPr lang="en-US"/>
        </a:p>
      </dgm:t>
    </dgm:pt>
    <dgm:pt modelId="{5CD28FAE-C39B-4762-8022-CD431883F97E}" type="sibTrans" cxnId="{2F335FD3-EE5A-4856-9A86-586AD8C3626E}">
      <dgm:prSet/>
      <dgm:spPr/>
      <dgm:t>
        <a:bodyPr/>
        <a:lstStyle/>
        <a:p>
          <a:endParaRPr lang="en-US"/>
        </a:p>
      </dgm:t>
    </dgm:pt>
    <dgm:pt modelId="{0E834730-31DD-4658-A344-A98F1D8E48AE}">
      <dgm:prSet custT="1"/>
      <dgm:spPr/>
      <dgm:t>
        <a:bodyPr/>
        <a:lstStyle/>
        <a:p>
          <a:r>
            <a:rPr lang="en-US" sz="2000" dirty="0" smtClean="0"/>
            <a:t>Homeless/Runaway count</a:t>
          </a:r>
          <a:endParaRPr lang="en-US" sz="2000" dirty="0"/>
        </a:p>
      </dgm:t>
    </dgm:pt>
    <dgm:pt modelId="{1A975FCA-0E66-4D11-8447-4B5C0A75FCB7}" type="parTrans" cxnId="{13C293CE-F12A-470D-B168-9C42BDF9C65C}">
      <dgm:prSet/>
      <dgm:spPr/>
      <dgm:t>
        <a:bodyPr/>
        <a:lstStyle/>
        <a:p>
          <a:endParaRPr lang="en-US"/>
        </a:p>
      </dgm:t>
    </dgm:pt>
    <dgm:pt modelId="{9CC1D113-ABA2-47EE-89E3-A05FF23F0D82}" type="sibTrans" cxnId="{13C293CE-F12A-470D-B168-9C42BDF9C65C}">
      <dgm:prSet/>
      <dgm:spPr/>
      <dgm:t>
        <a:bodyPr/>
        <a:lstStyle/>
        <a:p>
          <a:endParaRPr lang="en-US"/>
        </a:p>
      </dgm:t>
    </dgm:pt>
    <dgm:pt modelId="{85A31E3D-0870-4FA6-9E6B-F5B9894204DC}">
      <dgm:prSet custT="1"/>
      <dgm:spPr/>
      <dgm:t>
        <a:bodyPr/>
        <a:lstStyle/>
        <a:p>
          <a:r>
            <a:rPr lang="en-US" sz="2000" dirty="0" smtClean="0"/>
            <a:t>Migrant count</a:t>
          </a:r>
          <a:endParaRPr lang="en-US" sz="2000" dirty="0"/>
        </a:p>
      </dgm:t>
    </dgm:pt>
    <dgm:pt modelId="{1E6FFFC2-EDB2-4255-AFD5-E0F1B157F976}" type="parTrans" cxnId="{F38D14F3-4441-448A-B174-2A41C6AE873B}">
      <dgm:prSet/>
      <dgm:spPr/>
      <dgm:t>
        <a:bodyPr/>
        <a:lstStyle/>
        <a:p>
          <a:endParaRPr lang="en-US"/>
        </a:p>
      </dgm:t>
    </dgm:pt>
    <dgm:pt modelId="{DBD194F2-F3A2-4D6C-BF8A-E248CED4916F}" type="sibTrans" cxnId="{F38D14F3-4441-448A-B174-2A41C6AE873B}">
      <dgm:prSet/>
      <dgm:spPr/>
      <dgm:t>
        <a:bodyPr/>
        <a:lstStyle/>
        <a:p>
          <a:endParaRPr lang="en-US"/>
        </a:p>
      </dgm:t>
    </dgm:pt>
    <dgm:pt modelId="{F0904D67-2FE7-4B5A-BF44-72E33664AAD4}">
      <dgm:prSet custT="1"/>
      <dgm:spPr/>
      <dgm:t>
        <a:bodyPr/>
        <a:lstStyle/>
        <a:p>
          <a:r>
            <a:rPr lang="en-US" sz="2000" dirty="0" err="1" smtClean="0"/>
            <a:t>Headstart</a:t>
          </a:r>
          <a:r>
            <a:rPr lang="en-US" sz="2000" dirty="0" smtClean="0"/>
            <a:t>/Even Start count (if eligible)</a:t>
          </a:r>
          <a:endParaRPr lang="en-US" sz="2000" dirty="0"/>
        </a:p>
      </dgm:t>
    </dgm:pt>
    <dgm:pt modelId="{166972FC-ED2F-437A-9E80-F852E435481C}" type="parTrans" cxnId="{A3BFDB54-10F4-4889-AB46-ABF9B119F579}">
      <dgm:prSet/>
      <dgm:spPr/>
      <dgm:t>
        <a:bodyPr/>
        <a:lstStyle/>
        <a:p>
          <a:endParaRPr lang="en-US"/>
        </a:p>
      </dgm:t>
    </dgm:pt>
    <dgm:pt modelId="{7E6355B2-3357-4CEB-8B36-A7AD985CBE51}" type="sibTrans" cxnId="{A3BFDB54-10F4-4889-AB46-ABF9B119F579}">
      <dgm:prSet/>
      <dgm:spPr/>
      <dgm:t>
        <a:bodyPr/>
        <a:lstStyle/>
        <a:p>
          <a:endParaRPr lang="en-US"/>
        </a:p>
      </dgm:t>
    </dgm:pt>
    <dgm:pt modelId="{B916263A-2B1C-4630-B8E3-EEBD072C7663}" type="pres">
      <dgm:prSet presAssocID="{E33E1A02-FBFD-47DC-8762-9505BD6CCA78}" presName="Name0" presStyleCnt="0">
        <dgm:presLayoutVars>
          <dgm:dir/>
          <dgm:resizeHandles val="exact"/>
        </dgm:presLayoutVars>
      </dgm:prSet>
      <dgm:spPr/>
      <dgm:t>
        <a:bodyPr/>
        <a:lstStyle/>
        <a:p>
          <a:endParaRPr lang="en-US"/>
        </a:p>
      </dgm:t>
    </dgm:pt>
    <dgm:pt modelId="{635045E9-06C3-47FF-8707-E82F970E8FA9}" type="pres">
      <dgm:prSet presAssocID="{C1341F44-AE69-4FDE-B61A-74F7197548FD}" presName="node" presStyleLbl="node1" presStyleIdx="0" presStyleCnt="2">
        <dgm:presLayoutVars>
          <dgm:bulletEnabled val="1"/>
        </dgm:presLayoutVars>
      </dgm:prSet>
      <dgm:spPr/>
      <dgm:t>
        <a:bodyPr/>
        <a:lstStyle/>
        <a:p>
          <a:endParaRPr lang="en-US"/>
        </a:p>
      </dgm:t>
    </dgm:pt>
    <dgm:pt modelId="{35E3C86F-979F-4690-BC70-B38E43D4499D}" type="pres">
      <dgm:prSet presAssocID="{F4D39665-AEA9-47B3-A1D3-23001476A1CD}" presName="sibTrans" presStyleLbl="sibTrans2D1" presStyleIdx="0" presStyleCnt="1"/>
      <dgm:spPr/>
      <dgm:t>
        <a:bodyPr/>
        <a:lstStyle/>
        <a:p>
          <a:endParaRPr lang="en-US"/>
        </a:p>
      </dgm:t>
    </dgm:pt>
    <dgm:pt modelId="{E0E9A140-9AE0-4D2F-A7D3-7080E0DC750B}" type="pres">
      <dgm:prSet presAssocID="{F4D39665-AEA9-47B3-A1D3-23001476A1CD}" presName="connectorText" presStyleLbl="sibTrans2D1" presStyleIdx="0" presStyleCnt="1"/>
      <dgm:spPr/>
      <dgm:t>
        <a:bodyPr/>
        <a:lstStyle/>
        <a:p>
          <a:endParaRPr lang="en-US"/>
        </a:p>
      </dgm:t>
    </dgm:pt>
    <dgm:pt modelId="{16CCA41F-575C-47C2-8A5D-BDC9B1497F9B}" type="pres">
      <dgm:prSet presAssocID="{5EE7575B-73E5-45C3-BE11-A1A96D9E24E6}" presName="node" presStyleLbl="node1" presStyleIdx="1" presStyleCnt="2" custLinFactNeighborX="20" custLinFactNeighborY="-1555">
        <dgm:presLayoutVars>
          <dgm:bulletEnabled val="1"/>
        </dgm:presLayoutVars>
      </dgm:prSet>
      <dgm:spPr/>
      <dgm:t>
        <a:bodyPr/>
        <a:lstStyle/>
        <a:p>
          <a:endParaRPr lang="en-US"/>
        </a:p>
      </dgm:t>
    </dgm:pt>
  </dgm:ptLst>
  <dgm:cxnLst>
    <dgm:cxn modelId="{F38D14F3-4441-448A-B174-2A41C6AE873B}" srcId="{C1341F44-AE69-4FDE-B61A-74F7197548FD}" destId="{85A31E3D-0870-4FA6-9E6B-F5B9894204DC}" srcOrd="3" destOrd="0" parTransId="{1E6FFFC2-EDB2-4255-AFD5-E0F1B157F976}" sibTransId="{DBD194F2-F3A2-4D6C-BF8A-E248CED4916F}"/>
    <dgm:cxn modelId="{13C293CE-F12A-470D-B168-9C42BDF9C65C}" srcId="{C1341F44-AE69-4FDE-B61A-74F7197548FD}" destId="{0E834730-31DD-4658-A344-A98F1D8E48AE}" srcOrd="2" destOrd="0" parTransId="{1A975FCA-0E66-4D11-8447-4B5C0A75FCB7}" sibTransId="{9CC1D113-ABA2-47EE-89E3-A05FF23F0D82}"/>
    <dgm:cxn modelId="{A3BFDB54-10F4-4889-AB46-ABF9B119F579}" srcId="{C1341F44-AE69-4FDE-B61A-74F7197548FD}" destId="{F0904D67-2FE7-4B5A-BF44-72E33664AAD4}" srcOrd="4" destOrd="0" parTransId="{166972FC-ED2F-437A-9E80-F852E435481C}" sibTransId="{7E6355B2-3357-4CEB-8B36-A7AD985CBE51}"/>
    <dgm:cxn modelId="{2F335FD3-EE5A-4856-9A86-586AD8C3626E}" srcId="{C1341F44-AE69-4FDE-B61A-74F7197548FD}" destId="{E8A7F065-E0D9-494F-9D50-381EF6F8090A}" srcOrd="1" destOrd="0" parTransId="{7CFD0055-0DA9-43C6-90F1-7F69623FFFFE}" sibTransId="{5CD28FAE-C39B-4762-8022-CD431883F97E}"/>
    <dgm:cxn modelId="{6684C7BD-B532-4B3C-96F2-F7C0A9242AFE}" type="presOf" srcId="{F4D39665-AEA9-47B3-A1D3-23001476A1CD}" destId="{E0E9A140-9AE0-4D2F-A7D3-7080E0DC750B}" srcOrd="1" destOrd="0" presId="urn:microsoft.com/office/officeart/2005/8/layout/process1"/>
    <dgm:cxn modelId="{56C5E7B0-B833-41D1-9E6C-441BB281A250}" type="presOf" srcId="{F0904D67-2FE7-4B5A-BF44-72E33664AAD4}" destId="{635045E9-06C3-47FF-8707-E82F970E8FA9}" srcOrd="0" destOrd="5" presId="urn:microsoft.com/office/officeart/2005/8/layout/process1"/>
    <dgm:cxn modelId="{C5B425A7-793D-4371-8077-0581D8DBDFCD}" srcId="{E33E1A02-FBFD-47DC-8762-9505BD6CCA78}" destId="{C1341F44-AE69-4FDE-B61A-74F7197548FD}" srcOrd="0" destOrd="0" parTransId="{46DDAB41-E6C0-417A-A6CD-441FCCFE9DCA}" sibTransId="{F4D39665-AEA9-47B3-A1D3-23001476A1CD}"/>
    <dgm:cxn modelId="{48F6E289-DDBB-42B5-9F10-57236BE46D5A}" type="presOf" srcId="{30B0F887-3208-4CD6-9FCA-016DFD7E8B93}" destId="{635045E9-06C3-47FF-8707-E82F970E8FA9}" srcOrd="0" destOrd="1" presId="urn:microsoft.com/office/officeart/2005/8/layout/process1"/>
    <dgm:cxn modelId="{EF8CE6E0-D6DE-49EC-8B3F-D1D93106696C}" type="presOf" srcId="{85A31E3D-0870-4FA6-9E6B-F5B9894204DC}" destId="{635045E9-06C3-47FF-8707-E82F970E8FA9}" srcOrd="0" destOrd="4" presId="urn:microsoft.com/office/officeart/2005/8/layout/process1"/>
    <dgm:cxn modelId="{FA5C1BDB-43CC-4E2E-9371-4AF8F905A8CF}" type="presOf" srcId="{E33E1A02-FBFD-47DC-8762-9505BD6CCA78}" destId="{B916263A-2B1C-4630-B8E3-EEBD072C7663}" srcOrd="0" destOrd="0" presId="urn:microsoft.com/office/officeart/2005/8/layout/process1"/>
    <dgm:cxn modelId="{CC131C47-1884-4E0D-8C91-190AB6338415}" type="presOf" srcId="{E8A7F065-E0D9-494F-9D50-381EF6F8090A}" destId="{635045E9-06C3-47FF-8707-E82F970E8FA9}" srcOrd="0" destOrd="2" presId="urn:microsoft.com/office/officeart/2005/8/layout/process1"/>
    <dgm:cxn modelId="{9B504B8B-456B-49D2-B54E-E4916516B1F2}" srcId="{E33E1A02-FBFD-47DC-8762-9505BD6CCA78}" destId="{5EE7575B-73E5-45C3-BE11-A1A96D9E24E6}" srcOrd="1" destOrd="0" parTransId="{FD54E4A5-FA34-48C1-BF96-18C66D55EB80}" sibTransId="{162BDB3B-F09A-4E45-8BA3-DBB420124EE6}"/>
    <dgm:cxn modelId="{42DED52F-A05B-45F2-A670-4F2D4961CD89}" type="presOf" srcId="{5EE7575B-73E5-45C3-BE11-A1A96D9E24E6}" destId="{16CCA41F-575C-47C2-8A5D-BDC9B1497F9B}" srcOrd="0" destOrd="0" presId="urn:microsoft.com/office/officeart/2005/8/layout/process1"/>
    <dgm:cxn modelId="{F381F403-DB26-4AFD-8672-5B5EA568FE31}" type="presOf" srcId="{C1341F44-AE69-4FDE-B61A-74F7197548FD}" destId="{635045E9-06C3-47FF-8707-E82F970E8FA9}" srcOrd="0" destOrd="0" presId="urn:microsoft.com/office/officeart/2005/8/layout/process1"/>
    <dgm:cxn modelId="{9A4F23FA-05EE-4957-AAF2-A1D8365FC670}" srcId="{C1341F44-AE69-4FDE-B61A-74F7197548FD}" destId="{30B0F887-3208-4CD6-9FCA-016DFD7E8B93}" srcOrd="0" destOrd="0" parTransId="{82E0761E-20CA-4863-8412-18CEF0ADAEA3}" sibTransId="{9CF751AA-5149-445D-8E08-1EE0FF63E890}"/>
    <dgm:cxn modelId="{A24C7D98-25DD-4BF6-B39D-F0D5FE463079}" type="presOf" srcId="{F4D39665-AEA9-47B3-A1D3-23001476A1CD}" destId="{35E3C86F-979F-4690-BC70-B38E43D4499D}" srcOrd="0" destOrd="0" presId="urn:microsoft.com/office/officeart/2005/8/layout/process1"/>
    <dgm:cxn modelId="{D05ADB14-3828-4636-A12A-79DEC9404866}" type="presOf" srcId="{0E834730-31DD-4658-A344-A98F1D8E48AE}" destId="{635045E9-06C3-47FF-8707-E82F970E8FA9}" srcOrd="0" destOrd="3" presId="urn:microsoft.com/office/officeart/2005/8/layout/process1"/>
    <dgm:cxn modelId="{489D69E8-1132-40DA-8B8B-FDF1BC1D68D9}" type="presParOf" srcId="{B916263A-2B1C-4630-B8E3-EEBD072C7663}" destId="{635045E9-06C3-47FF-8707-E82F970E8FA9}" srcOrd="0" destOrd="0" presId="urn:microsoft.com/office/officeart/2005/8/layout/process1"/>
    <dgm:cxn modelId="{EA229343-4766-4B67-AEE0-7D7839FC5D99}" type="presParOf" srcId="{B916263A-2B1C-4630-B8E3-EEBD072C7663}" destId="{35E3C86F-979F-4690-BC70-B38E43D4499D}" srcOrd="1" destOrd="0" presId="urn:microsoft.com/office/officeart/2005/8/layout/process1"/>
    <dgm:cxn modelId="{69A17B30-0F69-4722-BDBC-893261405FF0}" type="presParOf" srcId="{35E3C86F-979F-4690-BC70-B38E43D4499D}" destId="{E0E9A140-9AE0-4D2F-A7D3-7080E0DC750B}" srcOrd="0" destOrd="0" presId="urn:microsoft.com/office/officeart/2005/8/layout/process1"/>
    <dgm:cxn modelId="{DF9B2DFE-C140-409D-B9FB-236BA3C061EB}" type="presParOf" srcId="{B916263A-2B1C-4630-B8E3-EEBD072C7663}" destId="{16CCA41F-575C-47C2-8A5D-BDC9B1497F9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E1A02-FBFD-47DC-8762-9505BD6CCA78}"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C1341F44-AE69-4FDE-B61A-74F7197548FD}">
      <dgm:prSet custT="1"/>
      <dgm:spPr/>
      <dgm:t>
        <a:bodyPr/>
        <a:lstStyle/>
        <a:p>
          <a:pPr algn="ctr" rtl="0"/>
          <a:r>
            <a:rPr lang="en-US" sz="3200" b="1" u="sng" dirty="0" smtClean="0"/>
            <a:t>CEP School</a:t>
          </a:r>
        </a:p>
        <a:p>
          <a:pPr algn="l" rtl="0"/>
          <a:r>
            <a:rPr lang="en-US" sz="2000" b="1" dirty="0" smtClean="0"/>
            <a:t>Using the CEP Multiplier</a:t>
          </a:r>
          <a:r>
            <a:rPr lang="en-US" sz="1800" dirty="0" smtClean="0"/>
            <a:t>:</a:t>
          </a:r>
          <a:endParaRPr lang="en-US" sz="1800" dirty="0"/>
        </a:p>
      </dgm:t>
    </dgm:pt>
    <dgm:pt modelId="{46DDAB41-E6C0-417A-A6CD-441FCCFE9DCA}" type="parTrans" cxnId="{C5B425A7-793D-4371-8077-0581D8DBDFCD}">
      <dgm:prSet/>
      <dgm:spPr/>
      <dgm:t>
        <a:bodyPr/>
        <a:lstStyle/>
        <a:p>
          <a:endParaRPr lang="en-US"/>
        </a:p>
      </dgm:t>
    </dgm:pt>
    <dgm:pt modelId="{F4D39665-AEA9-47B3-A1D3-23001476A1CD}" type="sibTrans" cxnId="{C5B425A7-793D-4371-8077-0581D8DBDFCD}">
      <dgm:prSet/>
      <dgm:spPr/>
      <dgm:t>
        <a:bodyPr/>
        <a:lstStyle/>
        <a:p>
          <a:endParaRPr lang="en-US"/>
        </a:p>
      </dgm:t>
    </dgm:pt>
    <dgm:pt modelId="{5EE7575B-73E5-45C3-BE11-A1A96D9E24E6}">
      <dgm:prSet custT="1"/>
      <dgm:spPr/>
      <dgm:t>
        <a:bodyPr/>
        <a:lstStyle/>
        <a:p>
          <a:pPr rtl="0"/>
          <a:r>
            <a:rPr lang="en-US" sz="3200" b="1" u="sng" smtClean="0"/>
            <a:t>Non-CEP School</a:t>
          </a:r>
        </a:p>
        <a:p>
          <a:pPr rtl="0"/>
          <a:r>
            <a:rPr lang="en-US" sz="2000" b="1" smtClean="0"/>
            <a:t>Using the CEP Multiplier</a:t>
          </a:r>
          <a:r>
            <a:rPr lang="en-US" sz="2000" smtClean="0"/>
            <a:t>:</a:t>
          </a:r>
        </a:p>
        <a:p>
          <a:pPr rtl="0"/>
          <a:r>
            <a:rPr lang="en-US" sz="2000" smtClean="0"/>
            <a:t>The sum of all identified students will be multiplied by the CEP Multiplier (currently 1.6)</a:t>
          </a:r>
          <a:endParaRPr lang="en-US" sz="2000" b="1" u="sng" dirty="0"/>
        </a:p>
      </dgm:t>
    </dgm:pt>
    <dgm:pt modelId="{FD54E4A5-FA34-48C1-BF96-18C66D55EB80}" type="parTrans" cxnId="{9B504B8B-456B-49D2-B54E-E4916516B1F2}">
      <dgm:prSet/>
      <dgm:spPr/>
      <dgm:t>
        <a:bodyPr/>
        <a:lstStyle/>
        <a:p>
          <a:endParaRPr lang="en-US"/>
        </a:p>
      </dgm:t>
    </dgm:pt>
    <dgm:pt modelId="{162BDB3B-F09A-4E45-8BA3-DBB420124EE6}" type="sibTrans" cxnId="{9B504B8B-456B-49D2-B54E-E4916516B1F2}">
      <dgm:prSet/>
      <dgm:spPr/>
      <dgm:t>
        <a:bodyPr/>
        <a:lstStyle/>
        <a:p>
          <a:endParaRPr lang="en-US"/>
        </a:p>
      </dgm:t>
    </dgm:pt>
    <dgm:pt modelId="{B4A8767F-B9DE-456D-97DB-5895CB407ED4}">
      <dgm:prSet custT="1"/>
      <dgm:spPr/>
      <dgm:t>
        <a:bodyPr/>
        <a:lstStyle/>
        <a:p>
          <a:pPr algn="l" rtl="0"/>
          <a:r>
            <a:rPr lang="en-US" sz="2000" dirty="0" smtClean="0"/>
            <a:t>The sum of all identified students will be multiplied by the CEP Multiplier (currently 1.6)</a:t>
          </a:r>
          <a:endParaRPr lang="en-US" sz="2000" dirty="0"/>
        </a:p>
      </dgm:t>
    </dgm:pt>
    <dgm:pt modelId="{4646F049-53BB-4EF7-90A2-4D5A2E147E2B}" type="parTrans" cxnId="{181F85CF-9EC0-4D8E-A1C0-A6CCBBCEBAFF}">
      <dgm:prSet/>
      <dgm:spPr/>
      <dgm:t>
        <a:bodyPr/>
        <a:lstStyle/>
        <a:p>
          <a:endParaRPr lang="en-US"/>
        </a:p>
      </dgm:t>
    </dgm:pt>
    <dgm:pt modelId="{FEE2911B-2B17-4127-8025-90D01A848661}" type="sibTrans" cxnId="{181F85CF-9EC0-4D8E-A1C0-A6CCBBCEBAFF}">
      <dgm:prSet/>
      <dgm:spPr/>
      <dgm:t>
        <a:bodyPr/>
        <a:lstStyle/>
        <a:p>
          <a:endParaRPr lang="en-US"/>
        </a:p>
      </dgm:t>
    </dgm:pt>
    <dgm:pt modelId="{B916263A-2B1C-4630-B8E3-EEBD072C7663}" type="pres">
      <dgm:prSet presAssocID="{E33E1A02-FBFD-47DC-8762-9505BD6CCA78}" presName="Name0" presStyleCnt="0">
        <dgm:presLayoutVars>
          <dgm:dir/>
          <dgm:resizeHandles val="exact"/>
        </dgm:presLayoutVars>
      </dgm:prSet>
      <dgm:spPr/>
      <dgm:t>
        <a:bodyPr/>
        <a:lstStyle/>
        <a:p>
          <a:endParaRPr lang="en-US"/>
        </a:p>
      </dgm:t>
    </dgm:pt>
    <dgm:pt modelId="{635045E9-06C3-47FF-8707-E82F970E8FA9}" type="pres">
      <dgm:prSet presAssocID="{C1341F44-AE69-4FDE-B61A-74F7197548FD}" presName="node" presStyleLbl="node1" presStyleIdx="0" presStyleCnt="2">
        <dgm:presLayoutVars>
          <dgm:bulletEnabled val="1"/>
        </dgm:presLayoutVars>
      </dgm:prSet>
      <dgm:spPr/>
      <dgm:t>
        <a:bodyPr/>
        <a:lstStyle/>
        <a:p>
          <a:endParaRPr lang="en-US"/>
        </a:p>
      </dgm:t>
    </dgm:pt>
    <dgm:pt modelId="{35E3C86F-979F-4690-BC70-B38E43D4499D}" type="pres">
      <dgm:prSet presAssocID="{F4D39665-AEA9-47B3-A1D3-23001476A1CD}" presName="sibTrans" presStyleLbl="sibTrans2D1" presStyleIdx="0" presStyleCnt="1"/>
      <dgm:spPr/>
      <dgm:t>
        <a:bodyPr/>
        <a:lstStyle/>
        <a:p>
          <a:endParaRPr lang="en-US"/>
        </a:p>
      </dgm:t>
    </dgm:pt>
    <dgm:pt modelId="{E0E9A140-9AE0-4D2F-A7D3-7080E0DC750B}" type="pres">
      <dgm:prSet presAssocID="{F4D39665-AEA9-47B3-A1D3-23001476A1CD}" presName="connectorText" presStyleLbl="sibTrans2D1" presStyleIdx="0" presStyleCnt="1"/>
      <dgm:spPr/>
      <dgm:t>
        <a:bodyPr/>
        <a:lstStyle/>
        <a:p>
          <a:endParaRPr lang="en-US"/>
        </a:p>
      </dgm:t>
    </dgm:pt>
    <dgm:pt modelId="{16CCA41F-575C-47C2-8A5D-BDC9B1497F9B}" type="pres">
      <dgm:prSet presAssocID="{5EE7575B-73E5-45C3-BE11-A1A96D9E24E6}" presName="node" presStyleLbl="node1" presStyleIdx="1" presStyleCnt="2">
        <dgm:presLayoutVars>
          <dgm:bulletEnabled val="1"/>
        </dgm:presLayoutVars>
      </dgm:prSet>
      <dgm:spPr/>
      <dgm:t>
        <a:bodyPr/>
        <a:lstStyle/>
        <a:p>
          <a:endParaRPr lang="en-US"/>
        </a:p>
      </dgm:t>
    </dgm:pt>
  </dgm:ptLst>
  <dgm:cxnLst>
    <dgm:cxn modelId="{531A8C9F-ABB9-4A8D-B867-16F222EF0383}" type="presOf" srcId="{5EE7575B-73E5-45C3-BE11-A1A96D9E24E6}" destId="{16CCA41F-575C-47C2-8A5D-BDC9B1497F9B}" srcOrd="0" destOrd="0" presId="urn:microsoft.com/office/officeart/2005/8/layout/process1"/>
    <dgm:cxn modelId="{D7CA5358-FEBF-43EA-AA92-407E26D9333D}" type="presOf" srcId="{C1341F44-AE69-4FDE-B61A-74F7197548FD}" destId="{635045E9-06C3-47FF-8707-E82F970E8FA9}" srcOrd="0" destOrd="0" presId="urn:microsoft.com/office/officeart/2005/8/layout/process1"/>
    <dgm:cxn modelId="{FC09DDFD-27C4-4130-B6CE-CFEF7F11E0B2}" type="presOf" srcId="{B4A8767F-B9DE-456D-97DB-5895CB407ED4}" destId="{635045E9-06C3-47FF-8707-E82F970E8FA9}" srcOrd="0" destOrd="1" presId="urn:microsoft.com/office/officeart/2005/8/layout/process1"/>
    <dgm:cxn modelId="{C5B425A7-793D-4371-8077-0581D8DBDFCD}" srcId="{E33E1A02-FBFD-47DC-8762-9505BD6CCA78}" destId="{C1341F44-AE69-4FDE-B61A-74F7197548FD}" srcOrd="0" destOrd="0" parTransId="{46DDAB41-E6C0-417A-A6CD-441FCCFE9DCA}" sibTransId="{F4D39665-AEA9-47B3-A1D3-23001476A1CD}"/>
    <dgm:cxn modelId="{181F85CF-9EC0-4D8E-A1C0-A6CCBBCEBAFF}" srcId="{C1341F44-AE69-4FDE-B61A-74F7197548FD}" destId="{B4A8767F-B9DE-456D-97DB-5895CB407ED4}" srcOrd="0" destOrd="0" parTransId="{4646F049-53BB-4EF7-90A2-4D5A2E147E2B}" sibTransId="{FEE2911B-2B17-4127-8025-90D01A848661}"/>
    <dgm:cxn modelId="{9B504B8B-456B-49D2-B54E-E4916516B1F2}" srcId="{E33E1A02-FBFD-47DC-8762-9505BD6CCA78}" destId="{5EE7575B-73E5-45C3-BE11-A1A96D9E24E6}" srcOrd="1" destOrd="0" parTransId="{FD54E4A5-FA34-48C1-BF96-18C66D55EB80}" sibTransId="{162BDB3B-F09A-4E45-8BA3-DBB420124EE6}"/>
    <dgm:cxn modelId="{87AD5E16-09C2-4A68-82C5-A8BF11D2ACFD}" type="presOf" srcId="{F4D39665-AEA9-47B3-A1D3-23001476A1CD}" destId="{35E3C86F-979F-4690-BC70-B38E43D4499D}" srcOrd="0" destOrd="0" presId="urn:microsoft.com/office/officeart/2005/8/layout/process1"/>
    <dgm:cxn modelId="{0AD811FC-42BB-4023-9BB2-2749E60E5CE7}" type="presOf" srcId="{F4D39665-AEA9-47B3-A1D3-23001476A1CD}" destId="{E0E9A140-9AE0-4D2F-A7D3-7080E0DC750B}" srcOrd="1" destOrd="0" presId="urn:microsoft.com/office/officeart/2005/8/layout/process1"/>
    <dgm:cxn modelId="{6E0F302A-0BEB-410F-9D6A-7C0A32E43B0A}" type="presOf" srcId="{E33E1A02-FBFD-47DC-8762-9505BD6CCA78}" destId="{B916263A-2B1C-4630-B8E3-EEBD072C7663}" srcOrd="0" destOrd="0" presId="urn:microsoft.com/office/officeart/2005/8/layout/process1"/>
    <dgm:cxn modelId="{EDF3717E-234E-453C-B21D-BC17AEF408A3}" type="presParOf" srcId="{B916263A-2B1C-4630-B8E3-EEBD072C7663}" destId="{635045E9-06C3-47FF-8707-E82F970E8FA9}" srcOrd="0" destOrd="0" presId="urn:microsoft.com/office/officeart/2005/8/layout/process1"/>
    <dgm:cxn modelId="{DE231EF5-1993-4BB2-B815-5B474798C4EB}" type="presParOf" srcId="{B916263A-2B1C-4630-B8E3-EEBD072C7663}" destId="{35E3C86F-979F-4690-BC70-B38E43D4499D}" srcOrd="1" destOrd="0" presId="urn:microsoft.com/office/officeart/2005/8/layout/process1"/>
    <dgm:cxn modelId="{BE3990DA-BA70-4B14-805A-9575F0BC14B7}" type="presParOf" srcId="{35E3C86F-979F-4690-BC70-B38E43D4499D}" destId="{E0E9A140-9AE0-4D2F-A7D3-7080E0DC750B}" srcOrd="0" destOrd="0" presId="urn:microsoft.com/office/officeart/2005/8/layout/process1"/>
    <dgm:cxn modelId="{2F96D9F4-974C-4BBA-AAD2-27F301CA9C90}" type="presParOf" srcId="{B916263A-2B1C-4630-B8E3-EEBD072C7663}" destId="{16CCA41F-575C-47C2-8A5D-BDC9B1497F9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E1A02-FBFD-47DC-8762-9505BD6CCA78}"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C1341F44-AE69-4FDE-B61A-74F7197548FD}">
      <dgm:prSet custT="1"/>
      <dgm:spPr/>
      <dgm:t>
        <a:bodyPr/>
        <a:lstStyle/>
        <a:p>
          <a:pPr algn="ctr" rtl="0"/>
          <a:r>
            <a:rPr lang="en-US" sz="3200" b="1" u="sng" smtClean="0"/>
            <a:t>CEP School</a:t>
          </a:r>
        </a:p>
        <a:p>
          <a:pPr algn="l" rtl="0"/>
          <a:r>
            <a:rPr lang="en-US" sz="2000" b="1" smtClean="0"/>
            <a:t>Using the CEP Multiplier</a:t>
          </a:r>
          <a:r>
            <a:rPr lang="en-US" sz="1800" smtClean="0"/>
            <a:t>:</a:t>
          </a:r>
          <a:endParaRPr lang="en-US" sz="1800" dirty="0"/>
        </a:p>
      </dgm:t>
    </dgm:pt>
    <dgm:pt modelId="{46DDAB41-E6C0-417A-A6CD-441FCCFE9DCA}" type="parTrans" cxnId="{C5B425A7-793D-4371-8077-0581D8DBDFCD}">
      <dgm:prSet/>
      <dgm:spPr/>
      <dgm:t>
        <a:bodyPr/>
        <a:lstStyle/>
        <a:p>
          <a:endParaRPr lang="en-US"/>
        </a:p>
      </dgm:t>
    </dgm:pt>
    <dgm:pt modelId="{F4D39665-AEA9-47B3-A1D3-23001476A1CD}" type="sibTrans" cxnId="{C5B425A7-793D-4371-8077-0581D8DBDFCD}">
      <dgm:prSet/>
      <dgm:spPr/>
      <dgm:t>
        <a:bodyPr/>
        <a:lstStyle/>
        <a:p>
          <a:endParaRPr lang="en-US"/>
        </a:p>
      </dgm:t>
    </dgm:pt>
    <dgm:pt modelId="{5EE7575B-73E5-45C3-BE11-A1A96D9E24E6}">
      <dgm:prSet custT="1"/>
      <dgm:spPr/>
      <dgm:t>
        <a:bodyPr/>
        <a:lstStyle/>
        <a:p>
          <a:pPr rtl="0"/>
          <a:r>
            <a:rPr lang="en-US" sz="3200" b="1" u="sng" dirty="0" smtClean="0"/>
            <a:t>Non-CEP School</a:t>
          </a:r>
          <a:endParaRPr lang="en-US" sz="3200" b="1" u="sng" dirty="0"/>
        </a:p>
      </dgm:t>
    </dgm:pt>
    <dgm:pt modelId="{FD54E4A5-FA34-48C1-BF96-18C66D55EB80}" type="parTrans" cxnId="{9B504B8B-456B-49D2-B54E-E4916516B1F2}">
      <dgm:prSet/>
      <dgm:spPr/>
      <dgm:t>
        <a:bodyPr/>
        <a:lstStyle/>
        <a:p>
          <a:endParaRPr lang="en-US"/>
        </a:p>
      </dgm:t>
    </dgm:pt>
    <dgm:pt modelId="{162BDB3B-F09A-4E45-8BA3-DBB420124EE6}" type="sibTrans" cxnId="{9B504B8B-456B-49D2-B54E-E4916516B1F2}">
      <dgm:prSet/>
      <dgm:spPr/>
      <dgm:t>
        <a:bodyPr/>
        <a:lstStyle/>
        <a:p>
          <a:endParaRPr lang="en-US"/>
        </a:p>
      </dgm:t>
    </dgm:pt>
    <dgm:pt modelId="{6EC52C59-17DC-403B-B02C-0C3D2431964E}">
      <dgm:prSet custT="1"/>
      <dgm:spPr/>
      <dgm:t>
        <a:bodyPr/>
        <a:lstStyle/>
        <a:p>
          <a:pPr rtl="0"/>
          <a:r>
            <a:rPr lang="en-US" sz="2000" dirty="0" smtClean="0"/>
            <a:t>Determine the same as previous year’s (</a:t>
          </a:r>
          <a:r>
            <a:rPr lang="en-US" sz="2000" dirty="0" err="1" smtClean="0"/>
            <a:t>ie</a:t>
          </a:r>
          <a:r>
            <a:rPr lang="en-US" sz="2000" dirty="0" smtClean="0"/>
            <a:t> Free &amp; Reduced Lunch applications)</a:t>
          </a:r>
          <a:endParaRPr lang="en-US" sz="2000" dirty="0"/>
        </a:p>
      </dgm:t>
    </dgm:pt>
    <dgm:pt modelId="{FBC81A42-E7BF-481A-B122-96A16E833729}" type="sibTrans" cxnId="{9236CB5F-A40A-43B7-ABD5-5015A7517A80}">
      <dgm:prSet/>
      <dgm:spPr/>
      <dgm:t>
        <a:bodyPr/>
        <a:lstStyle/>
        <a:p>
          <a:endParaRPr lang="en-US"/>
        </a:p>
      </dgm:t>
    </dgm:pt>
    <dgm:pt modelId="{4DFD8BB8-5959-4218-B01D-5F2E5A742A18}" type="parTrans" cxnId="{9236CB5F-A40A-43B7-ABD5-5015A7517A80}">
      <dgm:prSet/>
      <dgm:spPr/>
      <dgm:t>
        <a:bodyPr/>
        <a:lstStyle/>
        <a:p>
          <a:endParaRPr lang="en-US"/>
        </a:p>
      </dgm:t>
    </dgm:pt>
    <dgm:pt modelId="{B4A8767F-B9DE-456D-97DB-5895CB407ED4}">
      <dgm:prSet custT="1"/>
      <dgm:spPr/>
      <dgm:t>
        <a:bodyPr/>
        <a:lstStyle/>
        <a:p>
          <a:pPr algn="l" rtl="0"/>
          <a:r>
            <a:rPr lang="en-US" sz="2000" dirty="0" smtClean="0"/>
            <a:t>The sum of all identified students will be multiplied by the CEP Multiplier (currently 1.6)</a:t>
          </a:r>
          <a:endParaRPr lang="en-US" sz="2000" dirty="0"/>
        </a:p>
      </dgm:t>
    </dgm:pt>
    <dgm:pt modelId="{4646F049-53BB-4EF7-90A2-4D5A2E147E2B}" type="parTrans" cxnId="{181F85CF-9EC0-4D8E-A1C0-A6CCBBCEBAFF}">
      <dgm:prSet/>
      <dgm:spPr/>
      <dgm:t>
        <a:bodyPr/>
        <a:lstStyle/>
        <a:p>
          <a:endParaRPr lang="en-US"/>
        </a:p>
      </dgm:t>
    </dgm:pt>
    <dgm:pt modelId="{FEE2911B-2B17-4127-8025-90D01A848661}" type="sibTrans" cxnId="{181F85CF-9EC0-4D8E-A1C0-A6CCBBCEBAFF}">
      <dgm:prSet/>
      <dgm:spPr/>
      <dgm:t>
        <a:bodyPr/>
        <a:lstStyle/>
        <a:p>
          <a:endParaRPr lang="en-US"/>
        </a:p>
      </dgm:t>
    </dgm:pt>
    <dgm:pt modelId="{B916263A-2B1C-4630-B8E3-EEBD072C7663}" type="pres">
      <dgm:prSet presAssocID="{E33E1A02-FBFD-47DC-8762-9505BD6CCA78}" presName="Name0" presStyleCnt="0">
        <dgm:presLayoutVars>
          <dgm:dir/>
          <dgm:resizeHandles val="exact"/>
        </dgm:presLayoutVars>
      </dgm:prSet>
      <dgm:spPr/>
      <dgm:t>
        <a:bodyPr/>
        <a:lstStyle/>
        <a:p>
          <a:endParaRPr lang="en-US"/>
        </a:p>
      </dgm:t>
    </dgm:pt>
    <dgm:pt modelId="{635045E9-06C3-47FF-8707-E82F970E8FA9}" type="pres">
      <dgm:prSet presAssocID="{C1341F44-AE69-4FDE-B61A-74F7197548FD}" presName="node" presStyleLbl="node1" presStyleIdx="0" presStyleCnt="2">
        <dgm:presLayoutVars>
          <dgm:bulletEnabled val="1"/>
        </dgm:presLayoutVars>
      </dgm:prSet>
      <dgm:spPr/>
      <dgm:t>
        <a:bodyPr/>
        <a:lstStyle/>
        <a:p>
          <a:endParaRPr lang="en-US"/>
        </a:p>
      </dgm:t>
    </dgm:pt>
    <dgm:pt modelId="{35E3C86F-979F-4690-BC70-B38E43D4499D}" type="pres">
      <dgm:prSet presAssocID="{F4D39665-AEA9-47B3-A1D3-23001476A1CD}" presName="sibTrans" presStyleLbl="sibTrans2D1" presStyleIdx="0" presStyleCnt="1"/>
      <dgm:spPr/>
      <dgm:t>
        <a:bodyPr/>
        <a:lstStyle/>
        <a:p>
          <a:endParaRPr lang="en-US"/>
        </a:p>
      </dgm:t>
    </dgm:pt>
    <dgm:pt modelId="{E0E9A140-9AE0-4D2F-A7D3-7080E0DC750B}" type="pres">
      <dgm:prSet presAssocID="{F4D39665-AEA9-47B3-A1D3-23001476A1CD}" presName="connectorText" presStyleLbl="sibTrans2D1" presStyleIdx="0" presStyleCnt="1"/>
      <dgm:spPr/>
      <dgm:t>
        <a:bodyPr/>
        <a:lstStyle/>
        <a:p>
          <a:endParaRPr lang="en-US"/>
        </a:p>
      </dgm:t>
    </dgm:pt>
    <dgm:pt modelId="{16CCA41F-575C-47C2-8A5D-BDC9B1497F9B}" type="pres">
      <dgm:prSet presAssocID="{5EE7575B-73E5-45C3-BE11-A1A96D9E24E6}" presName="node" presStyleLbl="node1" presStyleIdx="1" presStyleCnt="2">
        <dgm:presLayoutVars>
          <dgm:bulletEnabled val="1"/>
        </dgm:presLayoutVars>
      </dgm:prSet>
      <dgm:spPr/>
      <dgm:t>
        <a:bodyPr/>
        <a:lstStyle/>
        <a:p>
          <a:endParaRPr lang="en-US"/>
        </a:p>
      </dgm:t>
    </dgm:pt>
  </dgm:ptLst>
  <dgm:cxnLst>
    <dgm:cxn modelId="{C69048C7-867B-47B2-91DC-7D662CF8D0A8}" type="presOf" srcId="{B4A8767F-B9DE-456D-97DB-5895CB407ED4}" destId="{635045E9-06C3-47FF-8707-E82F970E8FA9}" srcOrd="0" destOrd="1" presId="urn:microsoft.com/office/officeart/2005/8/layout/process1"/>
    <dgm:cxn modelId="{2D9A35F6-C6FB-490B-B836-F0D4F8BE3EA7}" type="presOf" srcId="{C1341F44-AE69-4FDE-B61A-74F7197548FD}" destId="{635045E9-06C3-47FF-8707-E82F970E8FA9}" srcOrd="0" destOrd="0" presId="urn:microsoft.com/office/officeart/2005/8/layout/process1"/>
    <dgm:cxn modelId="{41A547F2-1DA2-4BAA-9FD5-A1A23936D3FB}" type="presOf" srcId="{6EC52C59-17DC-403B-B02C-0C3D2431964E}" destId="{16CCA41F-575C-47C2-8A5D-BDC9B1497F9B}" srcOrd="0" destOrd="1" presId="urn:microsoft.com/office/officeart/2005/8/layout/process1"/>
    <dgm:cxn modelId="{711EAD9A-54A2-44E1-B13D-E82FC9D03885}" type="presOf" srcId="{F4D39665-AEA9-47B3-A1D3-23001476A1CD}" destId="{35E3C86F-979F-4690-BC70-B38E43D4499D}" srcOrd="0" destOrd="0" presId="urn:microsoft.com/office/officeart/2005/8/layout/process1"/>
    <dgm:cxn modelId="{C5B425A7-793D-4371-8077-0581D8DBDFCD}" srcId="{E33E1A02-FBFD-47DC-8762-9505BD6CCA78}" destId="{C1341F44-AE69-4FDE-B61A-74F7197548FD}" srcOrd="0" destOrd="0" parTransId="{46DDAB41-E6C0-417A-A6CD-441FCCFE9DCA}" sibTransId="{F4D39665-AEA9-47B3-A1D3-23001476A1CD}"/>
    <dgm:cxn modelId="{44508F25-2BC8-4A0D-A18F-0D39DED40384}" type="presOf" srcId="{5EE7575B-73E5-45C3-BE11-A1A96D9E24E6}" destId="{16CCA41F-575C-47C2-8A5D-BDC9B1497F9B}" srcOrd="0" destOrd="0" presId="urn:microsoft.com/office/officeart/2005/8/layout/process1"/>
    <dgm:cxn modelId="{181F85CF-9EC0-4D8E-A1C0-A6CCBBCEBAFF}" srcId="{C1341F44-AE69-4FDE-B61A-74F7197548FD}" destId="{B4A8767F-B9DE-456D-97DB-5895CB407ED4}" srcOrd="0" destOrd="0" parTransId="{4646F049-53BB-4EF7-90A2-4D5A2E147E2B}" sibTransId="{FEE2911B-2B17-4127-8025-90D01A848661}"/>
    <dgm:cxn modelId="{9236CB5F-A40A-43B7-ABD5-5015A7517A80}" srcId="{5EE7575B-73E5-45C3-BE11-A1A96D9E24E6}" destId="{6EC52C59-17DC-403B-B02C-0C3D2431964E}" srcOrd="0" destOrd="0" parTransId="{4DFD8BB8-5959-4218-B01D-5F2E5A742A18}" sibTransId="{FBC81A42-E7BF-481A-B122-96A16E833729}"/>
    <dgm:cxn modelId="{C59D8320-A282-411B-BD88-EEA581C11F4F}" type="presOf" srcId="{F4D39665-AEA9-47B3-A1D3-23001476A1CD}" destId="{E0E9A140-9AE0-4D2F-A7D3-7080E0DC750B}" srcOrd="1" destOrd="0" presId="urn:microsoft.com/office/officeart/2005/8/layout/process1"/>
    <dgm:cxn modelId="{9B504B8B-456B-49D2-B54E-E4916516B1F2}" srcId="{E33E1A02-FBFD-47DC-8762-9505BD6CCA78}" destId="{5EE7575B-73E5-45C3-BE11-A1A96D9E24E6}" srcOrd="1" destOrd="0" parTransId="{FD54E4A5-FA34-48C1-BF96-18C66D55EB80}" sibTransId="{162BDB3B-F09A-4E45-8BA3-DBB420124EE6}"/>
    <dgm:cxn modelId="{14F701F3-90A5-42A7-9F6A-FEDEA6F25EE8}" type="presOf" srcId="{E33E1A02-FBFD-47DC-8762-9505BD6CCA78}" destId="{B916263A-2B1C-4630-B8E3-EEBD072C7663}" srcOrd="0" destOrd="0" presId="urn:microsoft.com/office/officeart/2005/8/layout/process1"/>
    <dgm:cxn modelId="{338AC17E-68E4-4F9D-AA6E-E53BA409B13E}" type="presParOf" srcId="{B916263A-2B1C-4630-B8E3-EEBD072C7663}" destId="{635045E9-06C3-47FF-8707-E82F970E8FA9}" srcOrd="0" destOrd="0" presId="urn:microsoft.com/office/officeart/2005/8/layout/process1"/>
    <dgm:cxn modelId="{770702B5-BB15-4C55-8DDB-31BE47D674E5}" type="presParOf" srcId="{B916263A-2B1C-4630-B8E3-EEBD072C7663}" destId="{35E3C86F-979F-4690-BC70-B38E43D4499D}" srcOrd="1" destOrd="0" presId="urn:microsoft.com/office/officeart/2005/8/layout/process1"/>
    <dgm:cxn modelId="{B310D8EB-9E64-4683-80BA-E8C274D61EE8}" type="presParOf" srcId="{35E3C86F-979F-4690-BC70-B38E43D4499D}" destId="{E0E9A140-9AE0-4D2F-A7D3-7080E0DC750B}" srcOrd="0" destOrd="0" presId="urn:microsoft.com/office/officeart/2005/8/layout/process1"/>
    <dgm:cxn modelId="{8DB5F0AC-F051-4CED-92B7-DEE05FD0988D}" type="presParOf" srcId="{B916263A-2B1C-4630-B8E3-EEBD072C7663}" destId="{16CCA41F-575C-47C2-8A5D-BDC9B1497F9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045E9-06C3-47FF-8707-E82F970E8FA9}">
      <dsp:nvSpPr>
        <dsp:cNvPr id="0" name=""/>
        <dsp:cNvSpPr/>
      </dsp:nvSpPr>
      <dsp:spPr>
        <a:xfrm>
          <a:off x="1607" y="189473"/>
          <a:ext cx="3427660" cy="388825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u="sng" kern="1200" dirty="0" smtClean="0"/>
            <a:t>CEP School</a:t>
          </a:r>
        </a:p>
        <a:p>
          <a:pPr lvl="0" algn="l" defTabSz="1422400" rtl="0">
            <a:lnSpc>
              <a:spcPct val="90000"/>
            </a:lnSpc>
            <a:spcBef>
              <a:spcPct val="0"/>
            </a:spcBef>
            <a:spcAft>
              <a:spcPct val="35000"/>
            </a:spcAft>
          </a:pPr>
          <a:r>
            <a:rPr lang="en-US" sz="2000" kern="1200" dirty="0" smtClean="0"/>
            <a:t>Composite of the sum of any or all of the following Identified Students:</a:t>
          </a:r>
          <a:endParaRPr lang="en-US" sz="2000" kern="1200" dirty="0"/>
        </a:p>
        <a:p>
          <a:pPr marL="228600" lvl="1" indent="-228600" algn="l" defTabSz="889000">
            <a:lnSpc>
              <a:spcPct val="90000"/>
            </a:lnSpc>
            <a:spcBef>
              <a:spcPct val="0"/>
            </a:spcBef>
            <a:spcAft>
              <a:spcPct val="15000"/>
            </a:spcAft>
            <a:buChar char="••"/>
          </a:pPr>
          <a:r>
            <a:rPr lang="en-US" sz="2000" kern="1200" dirty="0" smtClean="0"/>
            <a:t>Direct certification count</a:t>
          </a:r>
          <a:endParaRPr lang="en-US" sz="2000" kern="1200" dirty="0"/>
        </a:p>
        <a:p>
          <a:pPr marL="228600" lvl="1" indent="-228600" algn="l" defTabSz="889000">
            <a:lnSpc>
              <a:spcPct val="90000"/>
            </a:lnSpc>
            <a:spcBef>
              <a:spcPct val="0"/>
            </a:spcBef>
            <a:spcAft>
              <a:spcPct val="15000"/>
            </a:spcAft>
            <a:buChar char="••"/>
          </a:pPr>
          <a:r>
            <a:rPr lang="en-US" sz="2000" kern="1200" dirty="0" smtClean="0"/>
            <a:t>Foster student count</a:t>
          </a:r>
          <a:endParaRPr lang="en-US" sz="2000" kern="1200" dirty="0"/>
        </a:p>
        <a:p>
          <a:pPr marL="228600" lvl="1" indent="-228600" algn="l" defTabSz="889000">
            <a:lnSpc>
              <a:spcPct val="90000"/>
            </a:lnSpc>
            <a:spcBef>
              <a:spcPct val="0"/>
            </a:spcBef>
            <a:spcAft>
              <a:spcPct val="15000"/>
            </a:spcAft>
            <a:buChar char="••"/>
          </a:pPr>
          <a:r>
            <a:rPr lang="en-US" sz="2000" kern="1200" dirty="0" smtClean="0"/>
            <a:t>Homeless/Runaway count</a:t>
          </a:r>
          <a:endParaRPr lang="en-US" sz="2000" kern="1200" dirty="0"/>
        </a:p>
        <a:p>
          <a:pPr marL="228600" lvl="1" indent="-228600" algn="l" defTabSz="889000">
            <a:lnSpc>
              <a:spcPct val="90000"/>
            </a:lnSpc>
            <a:spcBef>
              <a:spcPct val="0"/>
            </a:spcBef>
            <a:spcAft>
              <a:spcPct val="15000"/>
            </a:spcAft>
            <a:buChar char="••"/>
          </a:pPr>
          <a:r>
            <a:rPr lang="en-US" sz="2000" kern="1200" dirty="0" smtClean="0"/>
            <a:t>Migrant count</a:t>
          </a:r>
          <a:endParaRPr lang="en-US" sz="2000" kern="1200" dirty="0"/>
        </a:p>
        <a:p>
          <a:pPr marL="228600" lvl="1" indent="-228600" algn="l" defTabSz="889000">
            <a:lnSpc>
              <a:spcPct val="90000"/>
            </a:lnSpc>
            <a:spcBef>
              <a:spcPct val="0"/>
            </a:spcBef>
            <a:spcAft>
              <a:spcPct val="15000"/>
            </a:spcAft>
            <a:buChar char="••"/>
          </a:pPr>
          <a:r>
            <a:rPr lang="en-US" sz="2000" kern="1200" dirty="0" err="1" smtClean="0"/>
            <a:t>Headstart</a:t>
          </a:r>
          <a:r>
            <a:rPr lang="en-US" sz="2000" kern="1200" dirty="0" smtClean="0"/>
            <a:t>/Even Start count (if eligible)</a:t>
          </a:r>
          <a:endParaRPr lang="en-US" sz="2000" kern="1200" dirty="0"/>
        </a:p>
      </dsp:txBody>
      <dsp:txXfrm>
        <a:off x="102000" y="289866"/>
        <a:ext cx="3226874" cy="3687466"/>
      </dsp:txXfrm>
    </dsp:sp>
    <dsp:sp modelId="{35E3C86F-979F-4690-BC70-B38E43D4499D}">
      <dsp:nvSpPr>
        <dsp:cNvPr id="0" name=""/>
        <dsp:cNvSpPr/>
      </dsp:nvSpPr>
      <dsp:spPr>
        <a:xfrm rot="21556690">
          <a:off x="3772073" y="1678079"/>
          <a:ext cx="726867" cy="85005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772082" y="1849465"/>
        <a:ext cx="508807" cy="510035"/>
      </dsp:txXfrm>
    </dsp:sp>
    <dsp:sp modelId="{16CCA41F-575C-47C2-8A5D-BDC9B1497F9B}">
      <dsp:nvSpPr>
        <dsp:cNvPr id="0" name=""/>
        <dsp:cNvSpPr/>
      </dsp:nvSpPr>
      <dsp:spPr>
        <a:xfrm>
          <a:off x="4800606" y="129011"/>
          <a:ext cx="3427660" cy="388825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sng" kern="1200" dirty="0" smtClean="0"/>
            <a:t>Non-CEP School</a:t>
          </a:r>
        </a:p>
        <a:p>
          <a:pPr lvl="0" algn="l" defTabSz="1422400" rtl="0">
            <a:lnSpc>
              <a:spcPct val="90000"/>
            </a:lnSpc>
            <a:spcBef>
              <a:spcPct val="0"/>
            </a:spcBef>
            <a:spcAft>
              <a:spcPct val="35000"/>
            </a:spcAft>
          </a:pPr>
          <a:r>
            <a:rPr lang="en-US" sz="2000" kern="1200" dirty="0" smtClean="0"/>
            <a:t>Same composite sum as used in CEP schools</a:t>
          </a:r>
          <a:endParaRPr lang="en-US" sz="3200" b="1" u="sng" kern="1200" dirty="0"/>
        </a:p>
      </dsp:txBody>
      <dsp:txXfrm>
        <a:off x="4900999" y="229404"/>
        <a:ext cx="3226874" cy="3687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045E9-06C3-47FF-8707-E82F970E8FA9}">
      <dsp:nvSpPr>
        <dsp:cNvPr id="0" name=""/>
        <dsp:cNvSpPr/>
      </dsp:nvSpPr>
      <dsp:spPr>
        <a:xfrm>
          <a:off x="1637" y="703470"/>
          <a:ext cx="3491135" cy="258562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0">
            <a:lnSpc>
              <a:spcPct val="90000"/>
            </a:lnSpc>
            <a:spcBef>
              <a:spcPct val="0"/>
            </a:spcBef>
            <a:spcAft>
              <a:spcPct val="35000"/>
            </a:spcAft>
          </a:pPr>
          <a:r>
            <a:rPr lang="en-US" sz="3200" b="1" u="sng" kern="1200" dirty="0" smtClean="0"/>
            <a:t>CEP School</a:t>
          </a:r>
        </a:p>
        <a:p>
          <a:pPr lvl="0" algn="l" defTabSz="1422400" rtl="0">
            <a:lnSpc>
              <a:spcPct val="90000"/>
            </a:lnSpc>
            <a:spcBef>
              <a:spcPct val="0"/>
            </a:spcBef>
            <a:spcAft>
              <a:spcPct val="35000"/>
            </a:spcAft>
          </a:pPr>
          <a:r>
            <a:rPr lang="en-US" sz="2000" b="1" kern="1200" dirty="0" smtClean="0"/>
            <a:t>Using the CEP Multiplier</a:t>
          </a:r>
          <a:r>
            <a:rPr lang="en-US" sz="1800" kern="1200" dirty="0" smtClean="0"/>
            <a:t>:</a:t>
          </a:r>
          <a:endParaRPr lang="en-US" sz="1800" kern="1200" dirty="0"/>
        </a:p>
        <a:p>
          <a:pPr marL="228600" lvl="1" indent="-228600" algn="l" defTabSz="889000" rtl="0">
            <a:lnSpc>
              <a:spcPct val="90000"/>
            </a:lnSpc>
            <a:spcBef>
              <a:spcPct val="0"/>
            </a:spcBef>
            <a:spcAft>
              <a:spcPct val="15000"/>
            </a:spcAft>
            <a:buChar char="••"/>
          </a:pPr>
          <a:r>
            <a:rPr lang="en-US" sz="2000" kern="1200" dirty="0" smtClean="0"/>
            <a:t>The sum of all identified students will be multiplied by the CEP Multiplier (currently 1.6)</a:t>
          </a:r>
          <a:endParaRPr lang="en-US" sz="2000" kern="1200" dirty="0"/>
        </a:p>
      </dsp:txBody>
      <dsp:txXfrm>
        <a:off x="77367" y="779200"/>
        <a:ext cx="3339675" cy="2434162"/>
      </dsp:txXfrm>
    </dsp:sp>
    <dsp:sp modelId="{35E3C86F-979F-4690-BC70-B38E43D4499D}">
      <dsp:nvSpPr>
        <dsp:cNvPr id="0" name=""/>
        <dsp:cNvSpPr/>
      </dsp:nvSpPr>
      <dsp:spPr>
        <a:xfrm>
          <a:off x="3841886" y="1563380"/>
          <a:ext cx="740120" cy="865801"/>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3841886" y="1736540"/>
        <a:ext cx="518084" cy="519481"/>
      </dsp:txXfrm>
    </dsp:sp>
    <dsp:sp modelId="{16CCA41F-575C-47C2-8A5D-BDC9B1497F9B}">
      <dsp:nvSpPr>
        <dsp:cNvPr id="0" name=""/>
        <dsp:cNvSpPr/>
      </dsp:nvSpPr>
      <dsp:spPr>
        <a:xfrm>
          <a:off x="4889227" y="703470"/>
          <a:ext cx="3491135" cy="258562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u="sng" kern="1200" smtClean="0"/>
            <a:t>Non-CEP School</a:t>
          </a:r>
        </a:p>
        <a:p>
          <a:pPr lvl="0" algn="ctr" defTabSz="1422400" rtl="0">
            <a:lnSpc>
              <a:spcPct val="90000"/>
            </a:lnSpc>
            <a:spcBef>
              <a:spcPct val="0"/>
            </a:spcBef>
            <a:spcAft>
              <a:spcPct val="35000"/>
            </a:spcAft>
          </a:pPr>
          <a:r>
            <a:rPr lang="en-US" sz="2000" b="1" kern="1200" smtClean="0"/>
            <a:t>Using the CEP Multiplier</a:t>
          </a:r>
          <a:r>
            <a:rPr lang="en-US" sz="2000" kern="1200" smtClean="0"/>
            <a:t>:</a:t>
          </a:r>
        </a:p>
        <a:p>
          <a:pPr lvl="0" algn="ctr" defTabSz="1422400" rtl="0">
            <a:lnSpc>
              <a:spcPct val="90000"/>
            </a:lnSpc>
            <a:spcBef>
              <a:spcPct val="0"/>
            </a:spcBef>
            <a:spcAft>
              <a:spcPct val="35000"/>
            </a:spcAft>
          </a:pPr>
          <a:r>
            <a:rPr lang="en-US" sz="2000" kern="1200" smtClean="0"/>
            <a:t>The sum of all identified students will be multiplied by the CEP Multiplier (currently 1.6)</a:t>
          </a:r>
          <a:endParaRPr lang="en-US" sz="2000" b="1" u="sng" kern="1200" dirty="0"/>
        </a:p>
      </dsp:txBody>
      <dsp:txXfrm>
        <a:off x="4964957" y="779200"/>
        <a:ext cx="3339675" cy="2434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045E9-06C3-47FF-8707-E82F970E8FA9}">
      <dsp:nvSpPr>
        <dsp:cNvPr id="0" name=""/>
        <dsp:cNvSpPr/>
      </dsp:nvSpPr>
      <dsp:spPr>
        <a:xfrm>
          <a:off x="1651" y="882217"/>
          <a:ext cx="3522873" cy="260912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ctr" defTabSz="1422400" rtl="0">
            <a:lnSpc>
              <a:spcPct val="90000"/>
            </a:lnSpc>
            <a:spcBef>
              <a:spcPct val="0"/>
            </a:spcBef>
            <a:spcAft>
              <a:spcPct val="35000"/>
            </a:spcAft>
          </a:pPr>
          <a:r>
            <a:rPr lang="en-US" sz="3200" b="1" u="sng" kern="1200" smtClean="0"/>
            <a:t>CEP School</a:t>
          </a:r>
        </a:p>
        <a:p>
          <a:pPr lvl="0" algn="l" defTabSz="1422400" rtl="0">
            <a:lnSpc>
              <a:spcPct val="90000"/>
            </a:lnSpc>
            <a:spcBef>
              <a:spcPct val="0"/>
            </a:spcBef>
            <a:spcAft>
              <a:spcPct val="35000"/>
            </a:spcAft>
          </a:pPr>
          <a:r>
            <a:rPr lang="en-US" sz="2000" b="1" kern="1200" smtClean="0"/>
            <a:t>Using the CEP Multiplier</a:t>
          </a:r>
          <a:r>
            <a:rPr lang="en-US" sz="1800" kern="1200" smtClean="0"/>
            <a:t>:</a:t>
          </a:r>
          <a:endParaRPr lang="en-US" sz="1800" kern="1200" dirty="0"/>
        </a:p>
        <a:p>
          <a:pPr marL="228600" lvl="1" indent="-228600" algn="l" defTabSz="889000" rtl="0">
            <a:lnSpc>
              <a:spcPct val="90000"/>
            </a:lnSpc>
            <a:spcBef>
              <a:spcPct val="0"/>
            </a:spcBef>
            <a:spcAft>
              <a:spcPct val="15000"/>
            </a:spcAft>
            <a:buChar char="••"/>
          </a:pPr>
          <a:r>
            <a:rPr lang="en-US" sz="2000" kern="1200" dirty="0" smtClean="0"/>
            <a:t>The sum of all identified students will be multiplied by the CEP Multiplier (currently 1.6)</a:t>
          </a:r>
          <a:endParaRPr lang="en-US" sz="2000" kern="1200" dirty="0"/>
        </a:p>
      </dsp:txBody>
      <dsp:txXfrm>
        <a:off x="78070" y="958636"/>
        <a:ext cx="3370035" cy="2456290"/>
      </dsp:txXfrm>
    </dsp:sp>
    <dsp:sp modelId="{35E3C86F-979F-4690-BC70-B38E43D4499D}">
      <dsp:nvSpPr>
        <dsp:cNvPr id="0" name=""/>
        <dsp:cNvSpPr/>
      </dsp:nvSpPr>
      <dsp:spPr>
        <a:xfrm>
          <a:off x="3876812" y="1749945"/>
          <a:ext cx="746849" cy="8736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n-US" sz="3700" kern="1200"/>
        </a:p>
      </dsp:txBody>
      <dsp:txXfrm>
        <a:off x="3876812" y="1924679"/>
        <a:ext cx="522794" cy="524204"/>
      </dsp:txXfrm>
    </dsp:sp>
    <dsp:sp modelId="{16CCA41F-575C-47C2-8A5D-BDC9B1497F9B}">
      <dsp:nvSpPr>
        <dsp:cNvPr id="0" name=""/>
        <dsp:cNvSpPr/>
      </dsp:nvSpPr>
      <dsp:spPr>
        <a:xfrm>
          <a:off x="4933674" y="882217"/>
          <a:ext cx="3522873" cy="260912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u="sng" kern="1200" dirty="0" smtClean="0"/>
            <a:t>Non-CEP School</a:t>
          </a:r>
          <a:endParaRPr lang="en-US" sz="3200" b="1" u="sng" kern="1200" dirty="0"/>
        </a:p>
        <a:p>
          <a:pPr marL="228600" lvl="1" indent="-228600" algn="l" defTabSz="889000" rtl="0">
            <a:lnSpc>
              <a:spcPct val="90000"/>
            </a:lnSpc>
            <a:spcBef>
              <a:spcPct val="0"/>
            </a:spcBef>
            <a:spcAft>
              <a:spcPct val="15000"/>
            </a:spcAft>
            <a:buChar char="••"/>
          </a:pPr>
          <a:r>
            <a:rPr lang="en-US" sz="2000" kern="1200" dirty="0" smtClean="0"/>
            <a:t>Determine the same as previous year’s (</a:t>
          </a:r>
          <a:r>
            <a:rPr lang="en-US" sz="2000" kern="1200" dirty="0" err="1" smtClean="0"/>
            <a:t>ie</a:t>
          </a:r>
          <a:r>
            <a:rPr lang="en-US" sz="2000" kern="1200" dirty="0" smtClean="0"/>
            <a:t> Free &amp; Reduced Lunch applications)</a:t>
          </a:r>
          <a:endParaRPr lang="en-US" sz="2000" kern="1200" dirty="0"/>
        </a:p>
      </dsp:txBody>
      <dsp:txXfrm>
        <a:off x="5010093" y="958636"/>
        <a:ext cx="3370035" cy="24562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40D864A-6C1F-4DC1-815D-69483B6A1671}" type="datetimeFigureOut">
              <a:rPr lang="en-US" smtClean="0"/>
              <a:t>10/15/2020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8F46291-CB90-4313-912D-469ECB91AFBE}" type="slidenum">
              <a:rPr lang="en-US" smtClean="0"/>
              <a:t>‹#›</a:t>
            </a:fld>
            <a:endParaRPr lang="en-US"/>
          </a:p>
        </p:txBody>
      </p:sp>
    </p:spTree>
    <p:extLst>
      <p:ext uri="{BB962C8B-B14F-4D97-AF65-F5344CB8AC3E}">
        <p14:creationId xmlns:p14="http://schemas.microsoft.com/office/powerpoint/2010/main" val="2514857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1" tIns="46580" rIns="93161" bIns="46580" rtlCol="0"/>
          <a:lstStyle>
            <a:lvl1pPr algn="l">
              <a:defRPr sz="13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3161" tIns="46580" rIns="93161" bIns="46580" rtlCol="0"/>
          <a:lstStyle>
            <a:lvl1pPr algn="r">
              <a:defRPr sz="1300"/>
            </a:lvl1pPr>
          </a:lstStyle>
          <a:p>
            <a:fld id="{16E269B5-A450-40E7-A292-22517D9C251B}" type="datetimeFigureOut">
              <a:rPr lang="en-US" smtClean="0"/>
              <a:t>10/15/2020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1" tIns="46580" rIns="93161"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1" tIns="46580" rIns="93161"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1" tIns="46580" rIns="93161" bIns="46580" rtlCol="0" anchor="b"/>
          <a:lstStyle>
            <a:lvl1pPr algn="r">
              <a:defRPr sz="1300"/>
            </a:lvl1pPr>
          </a:lstStyle>
          <a:p>
            <a:fld id="{E2B63952-BBA8-4838-A0CF-80F9272645AB}" type="slidenum">
              <a:rPr lang="en-US" smtClean="0"/>
              <a:t>‹#›</a:t>
            </a:fld>
            <a:endParaRPr lang="en-US" dirty="0"/>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255932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district</a:t>
            </a:r>
            <a:r>
              <a:rPr lang="en-US" baseline="0" dirty="0" smtClean="0"/>
              <a:t> is considering all federal funds allocated, and, b</a:t>
            </a:r>
            <a:r>
              <a:rPr lang="en-US" dirty="0" smtClean="0"/>
              <a:t>ased</a:t>
            </a:r>
            <a:r>
              <a:rPr lang="en-US" baseline="0" dirty="0" smtClean="0"/>
              <a:t> on a needs assessment, the district may determine that transferring allocations from Title II-A or Title IV-A into other Title programs would best meet the needs of students and staff. </a:t>
            </a:r>
          </a:p>
          <a:p>
            <a:endParaRPr lang="en-US" baseline="0" dirty="0" smtClean="0"/>
          </a:p>
          <a:p>
            <a:r>
              <a:rPr lang="en-US" baseline="0" dirty="0" smtClean="0"/>
              <a:t>If the district determines this to be the case, relevant information would be provided to participating private schools during the consultation process.</a:t>
            </a:r>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11</a:t>
            </a:fld>
            <a:endParaRPr lang="en-US"/>
          </a:p>
        </p:txBody>
      </p:sp>
    </p:spTree>
    <p:extLst>
      <p:ext uri="{BB962C8B-B14F-4D97-AF65-F5344CB8AC3E}">
        <p14:creationId xmlns:p14="http://schemas.microsoft.com/office/powerpoint/2010/main" val="86051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Transferring Funds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provide districts the flexibility to use federal funds received under </a:t>
            </a:r>
            <a:r>
              <a:rPr lang="en-US" sz="1200" b="0" i="1" u="none" strike="noStrike" kern="1200" baseline="0" dirty="0" smtClean="0">
                <a:solidFill>
                  <a:schemeClr val="tx1"/>
                </a:solidFill>
                <a:latin typeface="+mn-lt"/>
                <a:ea typeface="+mn-ea"/>
                <a:cs typeface="+mn-cs"/>
              </a:rPr>
              <a:t>ESSA </a:t>
            </a:r>
            <a:r>
              <a:rPr lang="en-US" sz="1200" b="0" i="0" u="none" strike="noStrike" kern="1200" baseline="0" dirty="0" smtClean="0">
                <a:solidFill>
                  <a:schemeClr val="tx1"/>
                </a:solidFill>
                <a:latin typeface="+mn-lt"/>
                <a:ea typeface="+mn-ea"/>
                <a:cs typeface="+mn-cs"/>
              </a:rPr>
              <a:t>on those programs and services that would most effectively meet identified student and staff needs, the law allows for districts to transfer some of their federal formula grant funds from one Title to another.2 A few general rules apply to transfers of funds: </a:t>
            </a:r>
          </a:p>
          <a:p>
            <a:r>
              <a:rPr lang="en-US" sz="1200" b="0" i="0" u="none" strike="noStrike" kern="1200" baseline="0" dirty="0" smtClean="0">
                <a:solidFill>
                  <a:schemeClr val="tx1"/>
                </a:solidFill>
                <a:latin typeface="+mn-lt"/>
                <a:ea typeface="+mn-ea"/>
                <a:cs typeface="+mn-cs"/>
              </a:rPr>
              <a:t> A district may transfer funds </a:t>
            </a:r>
            <a:r>
              <a:rPr lang="en-US" sz="1200" b="1" i="0" u="none" strike="noStrike" kern="1200" baseline="0" dirty="0" smtClean="0">
                <a:solidFill>
                  <a:schemeClr val="tx1"/>
                </a:solidFill>
                <a:latin typeface="+mn-lt"/>
                <a:ea typeface="+mn-ea"/>
                <a:cs typeface="+mn-cs"/>
              </a:rPr>
              <a:t>only from </a:t>
            </a:r>
            <a:r>
              <a:rPr lang="en-US" sz="1200" b="0" i="0" u="none" strike="noStrike" kern="1200" baseline="0" dirty="0" smtClean="0">
                <a:solidFill>
                  <a:schemeClr val="tx1"/>
                </a:solidFill>
                <a:latin typeface="+mn-lt"/>
                <a:ea typeface="+mn-ea"/>
                <a:cs typeface="+mn-cs"/>
              </a:rPr>
              <a:t>Title II-A and Title IV-A. </a:t>
            </a:r>
          </a:p>
          <a:p>
            <a:r>
              <a:rPr lang="en-US" sz="1200" b="0" i="0" u="none" strike="noStrike" kern="1200" baseline="0" dirty="0" smtClean="0">
                <a:solidFill>
                  <a:schemeClr val="tx1"/>
                </a:solidFill>
                <a:latin typeface="+mn-lt"/>
                <a:ea typeface="+mn-ea"/>
                <a:cs typeface="+mn-cs"/>
              </a:rPr>
              <a:t> There are no limits on the amount of funds a district may transfer from those Titles. </a:t>
            </a:r>
          </a:p>
          <a:p>
            <a:r>
              <a:rPr lang="en-US" sz="1200" b="0" i="0" u="none" strike="noStrike" kern="1200" baseline="0" dirty="0" smtClean="0">
                <a:solidFill>
                  <a:schemeClr val="tx1"/>
                </a:solidFill>
                <a:latin typeface="+mn-lt"/>
                <a:ea typeface="+mn-ea"/>
                <a:cs typeface="+mn-cs"/>
              </a:rPr>
              <a:t> If applicable, a district must consult with the appropriate nonpublic school officials before transferring funds. </a:t>
            </a:r>
          </a:p>
          <a:p>
            <a:r>
              <a:rPr lang="en-US" sz="1200" b="0" i="0" u="none" strike="noStrike" kern="1200" baseline="0" dirty="0" smtClean="0">
                <a:solidFill>
                  <a:schemeClr val="tx1"/>
                </a:solidFill>
                <a:latin typeface="+mn-lt"/>
                <a:ea typeface="+mn-ea"/>
                <a:cs typeface="+mn-cs"/>
              </a:rPr>
              <a:t> Once funds are transferred, they take on the identity of the Title to which they were transferred and must be spent under rules applicable to that Title.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A0800-D045-45F1-B778-0A44769417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81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dirty="0"/>
          </a:p>
        </p:txBody>
      </p:sp>
    </p:spTree>
    <p:extLst>
      <p:ext uri="{BB962C8B-B14F-4D97-AF65-F5344CB8AC3E}">
        <p14:creationId xmlns:p14="http://schemas.microsoft.com/office/powerpoint/2010/main" val="412894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14</a:t>
            </a:fld>
            <a:endParaRPr lang="en-US" altLang="en-US" sz="1300" smtClean="0"/>
          </a:p>
        </p:txBody>
      </p:sp>
    </p:spTree>
    <p:extLst>
      <p:ext uri="{BB962C8B-B14F-4D97-AF65-F5344CB8AC3E}">
        <p14:creationId xmlns:p14="http://schemas.microsoft.com/office/powerpoint/2010/main" val="221601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sections to completing the Title I-A budget narrative.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dirty="0"/>
          </a:p>
        </p:txBody>
      </p:sp>
    </p:spTree>
    <p:extLst>
      <p:ext uri="{BB962C8B-B14F-4D97-AF65-F5344CB8AC3E}">
        <p14:creationId xmlns:p14="http://schemas.microsoft.com/office/powerpoint/2010/main" val="989879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16</a:t>
            </a:fld>
            <a:endParaRPr lang="en-US"/>
          </a:p>
        </p:txBody>
      </p:sp>
    </p:spTree>
    <p:extLst>
      <p:ext uri="{BB962C8B-B14F-4D97-AF65-F5344CB8AC3E}">
        <p14:creationId xmlns:p14="http://schemas.microsoft.com/office/powerpoint/2010/main" val="116989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Overview Page, the district’s methodology for allocating State and local funds to each school,</a:t>
            </a:r>
            <a:r>
              <a:rPr lang="en-US" baseline="0" dirty="0" smtClean="0"/>
              <a:t> regardless of Title I-A status, is provided.</a:t>
            </a:r>
          </a:p>
          <a:p>
            <a:endParaRPr lang="en-US" baseline="0" dirty="0" smtClean="0"/>
          </a:p>
          <a:p>
            <a:r>
              <a:rPr lang="en-US" sz="1200" kern="1200" dirty="0" smtClean="0">
                <a:solidFill>
                  <a:schemeClr val="tx1"/>
                </a:solidFill>
                <a:effectLst/>
                <a:latin typeface="+mn-lt"/>
                <a:ea typeface="+mn-ea"/>
                <a:cs typeface="+mn-cs"/>
              </a:rPr>
              <a:t>Title I, Part A of ESSA changes the way supplement not supplant (SNS) compliance is tested for LEAs and schools that receive Title I-A funds.  ESSA’s revised SNS test does not look at how LEAs and schools spend Title I funds but instead looks at how LEAs distribute state and local funds to Title I schools. The goal of the revised SNS test is to ensure that Title I schools receive all of the state and local funding they would have received if they did not participate in the Title I program, and that LEAs do not reduce state and local funding to Title I schools because they get Title I funds.    </a:t>
            </a:r>
          </a:p>
          <a:p>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designing a process for evaluating LEA compliance with ESSA’s revised Title I SNS test, it is important to consider that SNS is one of three fiscal tests in Title I: 1) maintenance of effort, 2) comparability, and 3) supplement not supplant.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of these tests requires different things, in short:</a:t>
            </a:r>
            <a:endParaRPr lang="en-US" sz="1100" kern="1200" dirty="0" smtClean="0">
              <a:solidFill>
                <a:schemeClr val="tx1"/>
              </a:solidFill>
              <a:effectLst/>
              <a:latin typeface="+mn-lt"/>
              <a:ea typeface="+mn-ea"/>
              <a:cs typeface="+mn-cs"/>
            </a:endParaRPr>
          </a:p>
          <a:p>
            <a:pPr lvl="1"/>
            <a:r>
              <a:rPr lang="en-US" sz="1200" i="1" dirty="0" smtClean="0">
                <a:effectLst/>
              </a:rPr>
              <a:t>Maintenance of effort</a:t>
            </a:r>
            <a:r>
              <a:rPr lang="en-US" sz="1200" dirty="0" smtClean="0">
                <a:effectLst/>
              </a:rPr>
              <a:t> requires LEAs to maintain a consistent floor of state and local funding for free public education from year-to-year.</a:t>
            </a:r>
            <a:endParaRPr lang="en-US" dirty="0" smtClean="0">
              <a:effectLst/>
            </a:endParaRPr>
          </a:p>
          <a:p>
            <a:pPr lvl="1"/>
            <a:r>
              <a:rPr lang="en-US" sz="1200" i="1" dirty="0" smtClean="0">
                <a:effectLst/>
              </a:rPr>
              <a:t>Comparability</a:t>
            </a:r>
            <a:r>
              <a:rPr lang="en-US" sz="1200" dirty="0" smtClean="0">
                <a:effectLst/>
              </a:rPr>
              <a:t> requires that state and local funds are used to provide services that, taken as a whole, are comparable between Title I and non-Title I schools.</a:t>
            </a:r>
            <a:endParaRPr lang="en-US" dirty="0" smtClean="0">
              <a:effectLst/>
            </a:endParaRPr>
          </a:p>
          <a:p>
            <a:pPr lvl="1"/>
            <a:r>
              <a:rPr lang="en-US" sz="1200" i="1" dirty="0" smtClean="0">
                <a:effectLst/>
              </a:rPr>
              <a:t>Supplement not supplant</a:t>
            </a:r>
            <a:r>
              <a:rPr lang="en-US" sz="1200" dirty="0" smtClean="0">
                <a:effectLst/>
              </a:rPr>
              <a:t> requires LEAs to distribute state and local funds to schools without taking into account a school’s participation in the Title I program.  </a:t>
            </a:r>
            <a:endParaRPr lang="en-US" dirty="0" smtClean="0">
              <a:effectLst/>
            </a:endParaRPr>
          </a:p>
          <a:p>
            <a:endParaRPr lang="en-US" baseline="0" dirty="0" smtClean="0"/>
          </a:p>
          <a:p>
            <a:r>
              <a:rPr lang="en-US" baseline="0" dirty="0" smtClean="0"/>
              <a:t>Also on the Overview Page, districts operating a Title I-A Targeted Assistance Program would enter in the targeting criteria, specific services to be provided and how the services are supplemental.</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dirty="0"/>
          </a:p>
        </p:txBody>
      </p:sp>
    </p:spTree>
    <p:extLst>
      <p:ext uri="{BB962C8B-B14F-4D97-AF65-F5344CB8AC3E}">
        <p14:creationId xmlns:p14="http://schemas.microsoft.com/office/powerpoint/2010/main" val="2520825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A0800-D045-45F1-B778-0A44769417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1755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A0800-D045-45F1-B778-0A44769417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27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20</a:t>
            </a:fld>
            <a:endParaRPr lang="en-US"/>
          </a:p>
        </p:txBody>
      </p:sp>
    </p:spTree>
    <p:extLst>
      <p:ext uri="{BB962C8B-B14F-4D97-AF65-F5344CB8AC3E}">
        <p14:creationId xmlns:p14="http://schemas.microsoft.com/office/powerpoint/2010/main" val="298845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r>
              <a:rPr lang="en-US" sz="1400" dirty="0" smtClean="0"/>
              <a:t>Hello,</a:t>
            </a:r>
            <a:r>
              <a:rPr lang="en-US" sz="1400" baseline="0" dirty="0" smtClean="0"/>
              <a:t> and welcome to the Oregon Department of Education’s presentation on completing the 2020-2021 Title I-A Continuous Improvement Process (CIP) Budget Narrative.</a:t>
            </a:r>
          </a:p>
          <a:p>
            <a:pPr marL="0" indent="0">
              <a:buNone/>
            </a:pPr>
            <a:endParaRPr lang="en-US" sz="1400" baseline="0" dirty="0" smtClean="0"/>
          </a:p>
          <a:p>
            <a:pPr marL="0" indent="0">
              <a:buNone/>
            </a:pPr>
            <a:r>
              <a:rPr lang="en-US" sz="1400" baseline="0" dirty="0" smtClean="0"/>
              <a:t>I’m Lisa Plumb, an Education Specialist with ODE’s Federal Systems Team, in the Office of Enhancing Student Opportunities.</a:t>
            </a:r>
            <a:endParaRPr lang="en-US" sz="1400" dirty="0"/>
          </a:p>
        </p:txBody>
      </p:sp>
      <p:sp>
        <p:nvSpPr>
          <p:cNvPr id="4" name="Slide Number Placeholder 3"/>
          <p:cNvSpPr>
            <a:spLocks noGrp="1"/>
          </p:cNvSpPr>
          <p:nvPr>
            <p:ph type="sldNum" sz="quarter" idx="10"/>
          </p:nvPr>
        </p:nvSpPr>
        <p:spPr/>
        <p:txBody>
          <a:bodyPr/>
          <a:lstStyle/>
          <a:p>
            <a:fld id="{E2B63952-BBA8-4838-A0CF-80F9272645AB}" type="slidenum">
              <a:rPr lang="en-US" smtClean="0"/>
              <a:t>2</a:t>
            </a:fld>
            <a:endParaRPr lang="en-US" dirty="0"/>
          </a:p>
        </p:txBody>
      </p:sp>
    </p:spTree>
    <p:extLst>
      <p:ext uri="{BB962C8B-B14F-4D97-AF65-F5344CB8AC3E}">
        <p14:creationId xmlns:p14="http://schemas.microsoft.com/office/powerpoint/2010/main" val="577852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required set-asides at</a:t>
            </a:r>
            <a:r>
              <a:rPr lang="en-US" baseline="0" dirty="0" smtClean="0"/>
              <a:t> the district level under Title I-Part A.</a:t>
            </a:r>
          </a:p>
          <a:p>
            <a:endParaRPr lang="en-US" baseline="0" dirty="0" smtClean="0"/>
          </a:p>
          <a:p>
            <a:r>
              <a:rPr lang="en-US" baseline="0" dirty="0" smtClean="0"/>
              <a:t>The first required set-aside is for students experiencing homelessness.</a:t>
            </a:r>
          </a:p>
          <a:p>
            <a:endParaRPr lang="en-US" baseline="0" dirty="0" smtClean="0"/>
          </a:p>
          <a:p>
            <a:r>
              <a:rPr lang="en-US" baseline="0" dirty="0" smtClean="0"/>
              <a:t>The second is for parent engagement if the district’s allocation exceeds $500,000.</a:t>
            </a:r>
          </a:p>
          <a:p>
            <a:endParaRPr lang="en-US" baseline="0" dirty="0" smtClean="0"/>
          </a:p>
          <a:p>
            <a:r>
              <a:rPr lang="en-US" baseline="0" dirty="0" smtClean="0"/>
              <a:t>The third is the equitable share for participating private schools.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dirty="0"/>
          </a:p>
        </p:txBody>
      </p:sp>
    </p:spTree>
    <p:extLst>
      <p:ext uri="{BB962C8B-B14F-4D97-AF65-F5344CB8AC3E}">
        <p14:creationId xmlns:p14="http://schemas.microsoft.com/office/powerpoint/2010/main" val="392698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required set-asides at</a:t>
            </a:r>
            <a:r>
              <a:rPr lang="en-US" baseline="0" dirty="0" smtClean="0"/>
              <a:t> the district level under Title I-Part A.</a:t>
            </a:r>
          </a:p>
          <a:p>
            <a:endParaRPr lang="en-US" baseline="0" dirty="0" smtClean="0"/>
          </a:p>
          <a:p>
            <a:r>
              <a:rPr lang="en-US" baseline="0" dirty="0" smtClean="0"/>
              <a:t>The first required set-aside is for students experiencing homelessness.</a:t>
            </a:r>
          </a:p>
          <a:p>
            <a:endParaRPr lang="en-US" baseline="0" dirty="0" smtClean="0"/>
          </a:p>
          <a:p>
            <a:r>
              <a:rPr lang="en-US" baseline="0" dirty="0" smtClean="0"/>
              <a:t>The second is for parent engagement if the district’s allocation exceeds $500,000.</a:t>
            </a:r>
          </a:p>
          <a:p>
            <a:endParaRPr lang="en-US" baseline="0" dirty="0" smtClean="0"/>
          </a:p>
          <a:p>
            <a:r>
              <a:rPr lang="en-US" baseline="0" dirty="0" smtClean="0"/>
              <a:t>The third is the equitable share for participating private schools.</a:t>
            </a:r>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dirty="0"/>
          </a:p>
        </p:txBody>
      </p:sp>
    </p:spTree>
    <p:extLst>
      <p:ext uri="{BB962C8B-B14F-4D97-AF65-F5344CB8AC3E}">
        <p14:creationId xmlns:p14="http://schemas.microsoft.com/office/powerpoint/2010/main" val="352414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23</a:t>
            </a:fld>
            <a:endParaRPr lang="en-US"/>
          </a:p>
        </p:txBody>
      </p:sp>
    </p:spTree>
    <p:extLst>
      <p:ext uri="{BB962C8B-B14F-4D97-AF65-F5344CB8AC3E}">
        <p14:creationId xmlns:p14="http://schemas.microsoft.com/office/powerpoint/2010/main" val="202197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targeting page the total school enrollment and</a:t>
            </a:r>
            <a:r>
              <a:rPr lang="en-US" baseline="0" dirty="0" smtClean="0"/>
              <a:t> student poverty count are entered. These counts should be from the same point in time, </a:t>
            </a:r>
            <a:r>
              <a:rPr lang="en-US" baseline="0" dirty="0" err="1" smtClean="0"/>
              <a:t>ie</a:t>
            </a:r>
            <a:r>
              <a:rPr lang="en-US" baseline="0" dirty="0" smtClean="0"/>
              <a:t>; the last official count in the spring from the previous year, or the first official count in fall from the current year.</a:t>
            </a:r>
          </a:p>
          <a:p>
            <a:endParaRPr lang="en-US" baseline="0" dirty="0" smtClean="0"/>
          </a:p>
          <a:p>
            <a:r>
              <a:rPr lang="en-US" baseline="0" dirty="0" smtClean="0"/>
              <a:t>The private school poverty count is also entered. This generates a percentage that is taken from the district’s total Title I-A allocation and the amount is entered on the set-aside page for equitable services to private schools.</a:t>
            </a:r>
          </a:p>
          <a:p>
            <a:endParaRPr lang="en-US" baseline="0" dirty="0" smtClean="0"/>
          </a:p>
          <a:p>
            <a:r>
              <a:rPr lang="en-US" baseline="0" dirty="0" smtClean="0"/>
              <a:t>Schools are then ranked, with those having the highest poverty count (typically over 40%) being served with Title I-A. Any school with 75% poverty count must be served with Title I-A.</a:t>
            </a:r>
          </a:p>
          <a:p>
            <a:endParaRPr lang="en-US" baseline="0" dirty="0" smtClean="0"/>
          </a:p>
          <a:p>
            <a:r>
              <a:rPr lang="en-US" baseline="0" dirty="0" smtClean="0"/>
              <a:t>A Per Child Amount is then entered in for each school. The school with the highest poverty count must have the same or greater than Per Child Amount than the schools with lower poverty count.</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dirty="0"/>
          </a:p>
        </p:txBody>
      </p:sp>
    </p:spTree>
    <p:extLst>
      <p:ext uri="{BB962C8B-B14F-4D97-AF65-F5344CB8AC3E}">
        <p14:creationId xmlns:p14="http://schemas.microsoft.com/office/powerpoint/2010/main" val="3709995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district is participating in the Community Eligibility Provision through</a:t>
            </a:r>
            <a:r>
              <a:rPr lang="en-US" baseline="0" dirty="0" smtClean="0"/>
              <a:t> the Office of Child Nutrition, there are options for how the public school student poverty count on the Targeting Page is entered.</a:t>
            </a:r>
          </a:p>
          <a:p>
            <a:endParaRPr lang="en-US" baseline="0" dirty="0" smtClean="0"/>
          </a:p>
          <a:p>
            <a:pPr marL="0" indent="0" algn="l">
              <a:buNone/>
            </a:pPr>
            <a:r>
              <a:rPr lang="en-US" sz="1200" dirty="0" smtClean="0">
                <a:solidFill>
                  <a:schemeClr val="tx1"/>
                </a:solidFill>
              </a:rPr>
              <a:t>The Community Eligibility Provision gives eligible school</a:t>
            </a:r>
            <a:r>
              <a:rPr lang="en-US" sz="1200" baseline="0" dirty="0" smtClean="0">
                <a:solidFill>
                  <a:schemeClr val="tx1"/>
                </a:solidFill>
              </a:rPr>
              <a:t> districts </a:t>
            </a:r>
            <a:r>
              <a:rPr lang="en-US" sz="1200" dirty="0" smtClean="0">
                <a:solidFill>
                  <a:schemeClr val="tx1"/>
                </a:solidFill>
              </a:rPr>
              <a:t>and schools with high percentages of low-income children </a:t>
            </a:r>
          </a:p>
          <a:p>
            <a:pPr marL="0" indent="0" algn="l">
              <a:buNone/>
            </a:pPr>
            <a:r>
              <a:rPr lang="en-US" sz="1200" dirty="0" smtClean="0">
                <a:solidFill>
                  <a:schemeClr val="tx1"/>
                </a:solidFill>
              </a:rPr>
              <a:t>the option to offer free school meals to all children in those schools without collecting free</a:t>
            </a:r>
            <a:r>
              <a:rPr lang="en-US" sz="1200" baseline="0" dirty="0" smtClean="0">
                <a:solidFill>
                  <a:schemeClr val="tx1"/>
                </a:solidFill>
              </a:rPr>
              <a:t> and reduced lunch </a:t>
            </a:r>
            <a:r>
              <a:rPr lang="en-US" sz="1200" dirty="0" smtClean="0">
                <a:solidFill>
                  <a:schemeClr val="tx1"/>
                </a:solidFill>
              </a:rPr>
              <a:t>applications.</a:t>
            </a:r>
          </a:p>
          <a:p>
            <a:pPr marL="0" indent="0" algn="l">
              <a:buNone/>
            </a:pPr>
            <a:endParaRPr lang="en-US" sz="1200" dirty="0" smtClean="0">
              <a:solidFill>
                <a:schemeClr val="tx1"/>
              </a:solidFill>
            </a:endParaRPr>
          </a:p>
          <a:p>
            <a:pPr marL="0" indent="0" algn="l">
              <a:buNone/>
            </a:pPr>
            <a:r>
              <a:rPr lang="en-US" sz="1200" dirty="0" smtClean="0">
                <a:solidFill>
                  <a:schemeClr val="tx1"/>
                </a:solidFill>
              </a:rPr>
              <a:t>Therefore, the student poverty percentage entered would be based</a:t>
            </a:r>
            <a:r>
              <a:rPr lang="en-US" sz="1200" baseline="0" dirty="0" smtClean="0">
                <a:solidFill>
                  <a:schemeClr val="tx1"/>
                </a:solidFill>
              </a:rPr>
              <a:t> on data provided to the district by the Office of Child Nutrition.</a:t>
            </a:r>
            <a:endParaRPr lang="en-US" sz="1200" dirty="0" smtClean="0">
              <a:solidFill>
                <a:schemeClr val="tx1"/>
              </a:solidFill>
            </a:endParaRPr>
          </a:p>
          <a:p>
            <a:pPr algn="l"/>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dirty="0"/>
          </a:p>
        </p:txBody>
      </p:sp>
    </p:spTree>
    <p:extLst>
      <p:ext uri="{BB962C8B-B14F-4D97-AF65-F5344CB8AC3E}">
        <p14:creationId xmlns:p14="http://schemas.microsoft.com/office/powerpoint/2010/main" val="478707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smtClean="0">
                <a:solidFill>
                  <a:schemeClr val="tx1"/>
                </a:solidFill>
                <a:effectLst/>
                <a:latin typeface="+mn-lt"/>
                <a:ea typeface="+mn-ea"/>
                <a:cs typeface="+mn-cs"/>
              </a:rPr>
              <a:t>With CEP, there are options for deterring the student poverty count for participating schools.</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 Option #1, a consideration here is that the same method of determining poverty is used for all schools.</a:t>
            </a:r>
          </a:p>
          <a:p>
            <a:pPr lvl="0"/>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option will typically </a:t>
            </a:r>
            <a:r>
              <a:rPr lang="en-US" sz="1200" kern="1200" dirty="0" smtClean="0">
                <a:solidFill>
                  <a:schemeClr val="tx1"/>
                </a:solidFill>
                <a:effectLst/>
                <a:latin typeface="+mn-lt"/>
                <a:ea typeface="+mn-ea"/>
                <a:cs typeface="+mn-cs"/>
              </a:rPr>
              <a:t>result in a lower poverty percentage for all schools.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61421F-91E6-46A4-9F69-6E8AF1B73024}" type="slidenum">
              <a:rPr lang="en-US" smtClean="0"/>
              <a:t>26</a:t>
            </a:fld>
            <a:endParaRPr lang="en-US"/>
          </a:p>
        </p:txBody>
      </p:sp>
    </p:spTree>
    <p:extLst>
      <p:ext uri="{BB962C8B-B14F-4D97-AF65-F5344CB8AC3E}">
        <p14:creationId xmlns:p14="http://schemas.microsoft.com/office/powerpoint/2010/main" val="3514433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With Option #2, a consideration here is again, the same method of determining poverty is used for all schools.</a:t>
            </a:r>
          </a:p>
          <a:p>
            <a:pPr lvl="0"/>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option will </a:t>
            </a:r>
            <a:r>
              <a:rPr lang="en-US" sz="1200" kern="1200" dirty="0" smtClean="0">
                <a:solidFill>
                  <a:schemeClr val="tx1"/>
                </a:solidFill>
                <a:effectLst/>
                <a:latin typeface="+mn-lt"/>
                <a:ea typeface="+mn-ea"/>
                <a:cs typeface="+mn-cs"/>
              </a:rPr>
              <a:t>result in a higher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poverty percentage for all schools.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Title</a:t>
            </a:r>
            <a:r>
              <a:rPr lang="en-US" sz="1200" kern="1200" baseline="0" dirty="0" smtClean="0">
                <a:solidFill>
                  <a:schemeClr val="tx1"/>
                </a:solidFill>
                <a:effectLst/>
                <a:latin typeface="+mn-lt"/>
                <a:ea typeface="+mn-ea"/>
                <a:cs typeface="+mn-cs"/>
              </a:rPr>
              <a:t> I rank would be the same with Options 1 and 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61421F-91E6-46A4-9F69-6E8AF1B73024}" type="slidenum">
              <a:rPr lang="en-US" smtClean="0"/>
              <a:t>27</a:t>
            </a:fld>
            <a:endParaRPr lang="en-US"/>
          </a:p>
        </p:txBody>
      </p:sp>
    </p:spTree>
    <p:extLst>
      <p:ext uri="{BB962C8B-B14F-4D97-AF65-F5344CB8AC3E}">
        <p14:creationId xmlns:p14="http://schemas.microsoft.com/office/powerpoint/2010/main" val="892650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the third option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CEP schools may rank higher as compared to non-CEP schools than</a:t>
            </a:r>
            <a:r>
              <a:rPr lang="en-US" sz="1200" kern="1200" baseline="0" dirty="0" smtClean="0">
                <a:solidFill>
                  <a:schemeClr val="tx1"/>
                </a:solidFill>
                <a:effectLst/>
                <a:latin typeface="+mn-lt"/>
                <a:ea typeface="+mn-ea"/>
                <a:cs typeface="+mn-cs"/>
              </a:rPr>
              <a:t> they would have using </a:t>
            </a:r>
            <a:r>
              <a:rPr lang="en-US" sz="1200" kern="1200" dirty="0" smtClean="0">
                <a:solidFill>
                  <a:schemeClr val="tx1"/>
                </a:solidFill>
                <a:effectLst/>
                <a:latin typeface="+mn-lt"/>
                <a:ea typeface="+mn-ea"/>
                <a:cs typeface="+mn-cs"/>
              </a:rPr>
              <a:t>Options</a:t>
            </a:r>
            <a:r>
              <a:rPr lang="en-US" sz="1200" kern="1200" baseline="0" dirty="0" smtClean="0">
                <a:solidFill>
                  <a:schemeClr val="tx1"/>
                </a:solidFill>
                <a:effectLst/>
                <a:latin typeface="+mn-lt"/>
                <a:ea typeface="+mn-ea"/>
                <a:cs typeface="+mn-cs"/>
              </a:rPr>
              <a:t> 1 or 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61421F-91E6-46A4-9F69-6E8AF1B73024}" type="slidenum">
              <a:rPr lang="en-US" smtClean="0"/>
              <a:t>28</a:t>
            </a:fld>
            <a:endParaRPr lang="en-US"/>
          </a:p>
        </p:txBody>
      </p:sp>
    </p:spTree>
    <p:extLst>
      <p:ext uri="{BB962C8B-B14F-4D97-AF65-F5344CB8AC3E}">
        <p14:creationId xmlns:p14="http://schemas.microsoft.com/office/powerpoint/2010/main" val="2129487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29</a:t>
            </a:fld>
            <a:endParaRPr lang="en-US"/>
          </a:p>
        </p:txBody>
      </p:sp>
    </p:spTree>
    <p:extLst>
      <p:ext uri="{BB962C8B-B14F-4D97-AF65-F5344CB8AC3E}">
        <p14:creationId xmlns:p14="http://schemas.microsoft.com/office/powerpoint/2010/main" val="773959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30</a:t>
            </a:fld>
            <a:endParaRPr lang="en-US" dirty="0"/>
          </a:p>
        </p:txBody>
      </p:sp>
    </p:spTree>
    <p:extLst>
      <p:ext uri="{BB962C8B-B14F-4D97-AF65-F5344CB8AC3E}">
        <p14:creationId xmlns:p14="http://schemas.microsoft.com/office/powerpoint/2010/main" val="18415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effectLst/>
              </a:rPr>
              <a:t>At the forefront of our work, The Oregon Department of Education, ODE, is committed</a:t>
            </a:r>
            <a:r>
              <a:rPr lang="en-US" b="0" baseline="0" dirty="0" smtClean="0">
                <a:effectLst/>
              </a:rPr>
              <a:t> to equity and excellence for every learner.</a:t>
            </a:r>
          </a:p>
          <a:p>
            <a:endParaRPr lang="en-US" b="0" baseline="0" dirty="0" smtClean="0">
              <a:effectLst/>
            </a:endParaRPr>
          </a:p>
          <a:p>
            <a:r>
              <a:rPr lang="en-US" b="0" baseline="0" dirty="0" smtClean="0">
                <a:effectLst/>
              </a:rPr>
              <a:t>We work in partnership with school districts, education service districts, and community partners to best meet the educational needs of over 580,000 students.</a:t>
            </a:r>
          </a:p>
          <a:p>
            <a:endParaRPr lang="en-US" b="1" baseline="0" dirty="0" smtClean="0">
              <a:effectLst/>
            </a:endParaRPr>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10517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31</a:t>
            </a:fld>
            <a:endParaRPr lang="en-US" dirty="0"/>
          </a:p>
        </p:txBody>
      </p:sp>
    </p:spTree>
    <p:extLst>
      <p:ext uri="{BB962C8B-B14F-4D97-AF65-F5344CB8AC3E}">
        <p14:creationId xmlns:p14="http://schemas.microsoft.com/office/powerpoint/2010/main" val="32353188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32</a:t>
            </a:fld>
            <a:endParaRPr lang="en-US"/>
          </a:p>
        </p:txBody>
      </p:sp>
    </p:spTree>
    <p:extLst>
      <p:ext uri="{BB962C8B-B14F-4D97-AF65-F5344CB8AC3E}">
        <p14:creationId xmlns:p14="http://schemas.microsoft.com/office/powerpoint/2010/main" val="1464543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Spending</a:t>
            </a:r>
            <a:r>
              <a:rPr lang="en-US" baseline="0" dirty="0" smtClean="0"/>
              <a:t> Page populates based on information entered on the other pages.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33</a:t>
            </a:fld>
            <a:endParaRPr lang="en-US" dirty="0"/>
          </a:p>
        </p:txBody>
      </p:sp>
    </p:spTree>
    <p:extLst>
      <p:ext uri="{BB962C8B-B14F-4D97-AF65-F5344CB8AC3E}">
        <p14:creationId xmlns:p14="http://schemas.microsoft.com/office/powerpoint/2010/main" val="3517113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AB92EA-67F6-40DE-AED0-B753179D2F52}" type="slidenum">
              <a:rPr lang="en-US" smtClean="0"/>
              <a:t>34</a:t>
            </a:fld>
            <a:endParaRPr lang="en-US"/>
          </a:p>
        </p:txBody>
      </p:sp>
    </p:spTree>
    <p:extLst>
      <p:ext uri="{BB962C8B-B14F-4D97-AF65-F5344CB8AC3E}">
        <p14:creationId xmlns:p14="http://schemas.microsoft.com/office/powerpoint/2010/main" val="3188061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Federal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smtClean="0">
                <a:solidFill>
                  <a:schemeClr val="tx1"/>
                </a:solidFill>
                <a:effectLst/>
                <a:latin typeface="+mn-lt"/>
                <a:ea typeface="+mn-ea"/>
                <a:cs typeface="+mn-cs"/>
              </a:rPr>
              <a:t>Tydings</a:t>
            </a:r>
            <a:r>
              <a:rPr lang="en-US" sz="1200" kern="1200" dirty="0" smtClean="0">
                <a:solidFill>
                  <a:schemeClr val="tx1"/>
                </a:solidFill>
                <a:effectLst/>
                <a:latin typeface="+mn-lt"/>
                <a:ea typeface="+mn-ea"/>
                <a:cs typeface="+mn-cs"/>
              </a:rPr>
              <a:t> Amendment”.  While</a:t>
            </a:r>
            <a:r>
              <a:rPr lang="en-US" sz="1200" kern="1200" baseline="0" dirty="0" smtClean="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This slide shows the 2019-20 grant year timeline. The checkmarks illustrate milestones in the timeline that have already passed. As you can see, we are approaching the final date for obligation of funds for the initial period. Any funds not claimed by November of this year (called the initial grant period) will become carryover funds.</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687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81475"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This slide shows the timeline</a:t>
            </a:r>
            <a:r>
              <a:rPr lang="en-US" baseline="0" dirty="0" smtClean="0"/>
              <a:t> for 2020-21 funds. </a:t>
            </a:r>
            <a:r>
              <a:rPr lang="en-US" dirty="0" smtClean="0"/>
              <a:t>Budget Narrative for 2020 opened on August 13</a:t>
            </a:r>
            <a:r>
              <a:rPr lang="en-US" baseline="30000" dirty="0" smtClean="0"/>
              <a:t>th</a:t>
            </a:r>
            <a:r>
              <a:rPr lang="en-US" dirty="0" smtClean="0"/>
              <a:t> and all districts should have access to their application.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888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8C7554-BD8C-47E1-9942-F755361F8497}" type="slidenum">
              <a:rPr lang="en-US" altLang="en-US" sz="1300" smtClean="0"/>
              <a:pPr>
                <a:spcBef>
                  <a:spcPct val="0"/>
                </a:spcBef>
              </a:pPr>
              <a:t>37</a:t>
            </a:fld>
            <a:endParaRPr lang="en-US" altLang="en-US" sz="1300" smtClean="0"/>
          </a:p>
        </p:txBody>
      </p:sp>
    </p:spTree>
    <p:extLst>
      <p:ext uri="{BB962C8B-B14F-4D97-AF65-F5344CB8AC3E}">
        <p14:creationId xmlns:p14="http://schemas.microsoft.com/office/powerpoint/2010/main" val="610214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63952-BBA8-4838-A0CF-80F9272645AB}" type="slidenum">
              <a:rPr lang="en-US" smtClean="0"/>
              <a:t>38</a:t>
            </a:fld>
            <a:endParaRPr lang="en-US" dirty="0"/>
          </a:p>
        </p:txBody>
      </p:sp>
    </p:spTree>
    <p:extLst>
      <p:ext uri="{BB962C8B-B14F-4D97-AF65-F5344CB8AC3E}">
        <p14:creationId xmlns:p14="http://schemas.microsoft.com/office/powerpoint/2010/main" val="190804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Our Education Equity Stance notes that:</a:t>
            </a:r>
          </a:p>
          <a:p>
            <a:endParaRPr lang="en-US" b="1" dirty="0" smtClean="0">
              <a:effectLst/>
            </a:endParaRPr>
          </a:p>
          <a:p>
            <a:r>
              <a:rPr lang="en-US" i="1" dirty="0" smtClean="0">
                <a:effectLst/>
              </a:rPr>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a:t>
            </a:r>
          </a:p>
          <a:p>
            <a:endParaRPr lang="en-US" i="1" dirty="0" smtClean="0">
              <a:effectLst/>
            </a:endParaRPr>
          </a:p>
          <a:p>
            <a:r>
              <a:rPr lang="en-US" i="1" dirty="0" smtClean="0">
                <a:effectLst/>
              </a:rPr>
              <a:t>This means the restructuring and dismantling of systems and institutions that create the dichotomy of beneficiaries and the oppressed and marginalized.</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dirty="0"/>
          </a:p>
        </p:txBody>
      </p:sp>
    </p:spTree>
    <p:extLst>
      <p:ext uri="{BB962C8B-B14F-4D97-AF65-F5344CB8AC3E}">
        <p14:creationId xmlns:p14="http://schemas.microsoft.com/office/powerpoint/2010/main" val="182187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As we consider how</a:t>
            </a:r>
            <a:r>
              <a:rPr lang="en-US" baseline="0" dirty="0" smtClean="0"/>
              <a:t> we’re ensuring equity for all students, c</a:t>
            </a:r>
            <a:r>
              <a:rPr lang="en-US" dirty="0" smtClean="0"/>
              <a:t>ompleting the budget narrative for the district’s Title I-A allocation is part of the entire Continuous Improvement Process.</a:t>
            </a:r>
          </a:p>
        </p:txBody>
      </p:sp>
      <p:sp>
        <p:nvSpPr>
          <p:cNvPr id="4" name="Slide Number Placeholder 3"/>
          <p:cNvSpPr>
            <a:spLocks noGrp="1"/>
          </p:cNvSpPr>
          <p:nvPr>
            <p:ph type="sldNum" sz="quarter" idx="5"/>
          </p:nvPr>
        </p:nvSpPr>
        <p:spPr/>
        <p:txBody>
          <a:bodyPr/>
          <a:lstStyle/>
          <a:p>
            <a:fld id="{E2B63952-BBA8-4838-A0CF-80F9272645AB}" type="slidenum">
              <a:rPr lang="en-US" smtClean="0"/>
              <a:t>6</a:t>
            </a:fld>
            <a:endParaRPr lang="en-US" dirty="0"/>
          </a:p>
        </p:txBody>
      </p:sp>
    </p:spTree>
    <p:extLst>
      <p:ext uri="{BB962C8B-B14F-4D97-AF65-F5344CB8AC3E}">
        <p14:creationId xmlns:p14="http://schemas.microsoft.com/office/powerpoint/2010/main" val="276921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As we consider the entire CIP Budget Narrative process we’re looking at numerous federal programs,</a:t>
            </a:r>
            <a:r>
              <a:rPr lang="en-US" baseline="0" dirty="0" smtClean="0"/>
              <a:t> each with a specific focus on student support and opportunity.</a:t>
            </a:r>
            <a:endParaRPr lang="en-US" dirty="0"/>
          </a:p>
        </p:txBody>
      </p:sp>
      <p:sp>
        <p:nvSpPr>
          <p:cNvPr id="4" name="Slide Number Placeholder 3"/>
          <p:cNvSpPr>
            <a:spLocks noGrp="1"/>
          </p:cNvSpPr>
          <p:nvPr>
            <p:ph type="sldNum" sz="quarter" idx="5"/>
          </p:nvPr>
        </p:nvSpPr>
        <p:spPr/>
        <p:txBody>
          <a:bodyPr/>
          <a:lstStyle/>
          <a:p>
            <a:fld id="{E2B63952-BBA8-4838-A0CF-80F9272645AB}" type="slidenum">
              <a:rPr lang="en-US" smtClean="0"/>
              <a:t>7</a:t>
            </a:fld>
            <a:endParaRPr lang="en-US" dirty="0"/>
          </a:p>
        </p:txBody>
      </p:sp>
    </p:spTree>
    <p:extLst>
      <p:ext uri="{BB962C8B-B14F-4D97-AF65-F5344CB8AC3E}">
        <p14:creationId xmlns:p14="http://schemas.microsoft.com/office/powerpoint/2010/main" val="225066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indicates the contents of the entire CIP budget narrative.</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8</a:t>
            </a:fld>
            <a:endParaRPr lang="en-US" dirty="0"/>
          </a:p>
        </p:txBody>
      </p:sp>
    </p:spTree>
    <p:extLst>
      <p:ext uri="{BB962C8B-B14F-4D97-AF65-F5344CB8AC3E}">
        <p14:creationId xmlns:p14="http://schemas.microsoft.com/office/powerpoint/2010/main" val="3578475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start of the CIP Budget Narrative, t</a:t>
            </a:r>
            <a:r>
              <a:rPr lang="en-US" dirty="0" smtClean="0"/>
              <a:t>here are annual</a:t>
            </a:r>
            <a:r>
              <a:rPr lang="en-US" baseline="0" dirty="0" smtClean="0"/>
              <a:t> requirements to be submitted to ODE prior to completing the Title budget narratives.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dirty="0"/>
          </a:p>
        </p:txBody>
      </p:sp>
    </p:spTree>
    <p:extLst>
      <p:ext uri="{BB962C8B-B14F-4D97-AF65-F5344CB8AC3E}">
        <p14:creationId xmlns:p14="http://schemas.microsoft.com/office/powerpoint/2010/main" val="26294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Consolidated Spending Page we have the area to enter in the Indirect Rates that are then submitted to ODE for approval.</a:t>
            </a:r>
          </a:p>
          <a:p>
            <a:endParaRPr lang="en-US" dirty="0" smtClean="0"/>
          </a:p>
          <a:p>
            <a:r>
              <a:rPr lang="en-US" dirty="0" smtClean="0"/>
              <a:t>In addition, on this</a:t>
            </a:r>
            <a:r>
              <a:rPr lang="en-US" baseline="0" dirty="0" smtClean="0"/>
              <a:t> page the district may choose to transfer Title II-A and/or Title IV-A allocation into other programs.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dirty="0"/>
          </a:p>
        </p:txBody>
      </p:sp>
    </p:spTree>
    <p:extLst>
      <p:ext uri="{BB962C8B-B14F-4D97-AF65-F5344CB8AC3E}">
        <p14:creationId xmlns:p14="http://schemas.microsoft.com/office/powerpoint/2010/main" val="1157630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a:t>CLICK TO EDIT MASTER TITLE</a:t>
            </a:r>
          </a:p>
        </p:txBody>
      </p:sp>
      <p:pic>
        <p:nvPicPr>
          <p:cNvPr id="12" name="Picture 11"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13" name="Picture 12"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68481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a:t>CLICK TO EDIT MASTER STYLE</a:t>
            </a:r>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0318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a:t>CLICK TO EDIT MASTER STYLE</a:t>
            </a:r>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224008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mn-lt"/>
                <a:cs typeface="Arial" panose="020B0604020202020204" pitchFamily="34" charset="0"/>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altLang="en-US" dirty="0"/>
          </a:p>
        </p:txBody>
      </p:sp>
      <p:sp>
        <p:nvSpPr>
          <p:cNvPr id="5" name="Slide Number Placeholder 4"/>
          <p:cNvSpPr>
            <a:spLocks noGrp="1"/>
          </p:cNvSpPr>
          <p:nvPr>
            <p:ph type="sldNum" sz="quarter" idx="11"/>
          </p:nvPr>
        </p:nvSpPr>
        <p:spPr>
          <a:xfrm>
            <a:off x="6096000" y="6245225"/>
            <a:ext cx="2133600" cy="476250"/>
          </a:xfrm>
        </p:spPr>
        <p:txBody>
          <a:bodyPr/>
          <a:lstStyle>
            <a:lvl1pPr>
              <a:defRPr/>
            </a:lvl1pPr>
          </a:lstStyle>
          <a:p>
            <a:fld id="{D2C26618-A880-4B99-A256-656D75B84DF6}" type="slidenum">
              <a:rPr lang="en-US" altLang="en-US"/>
              <a:pPr/>
              <a:t>‹#›</a:t>
            </a:fld>
            <a:endParaRPr lang="en-US" altLang="en-US" dirty="0"/>
          </a:p>
        </p:txBody>
      </p:sp>
    </p:spTree>
    <p:extLst>
      <p:ext uri="{BB962C8B-B14F-4D97-AF65-F5344CB8AC3E}">
        <p14:creationId xmlns:p14="http://schemas.microsoft.com/office/powerpoint/2010/main" val="12813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o pattern_Logo only">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19597" y="2935982"/>
            <a:ext cx="7886700" cy="1325563"/>
          </a:xfrm>
        </p:spPr>
        <p:txBody>
          <a:bodyPr/>
          <a:lstStyle>
            <a:lvl1pPr algn="ctr">
              <a:defRPr>
                <a:solidFill>
                  <a:schemeClr val="tx1"/>
                </a:solidFill>
              </a:defRPr>
            </a:lvl1pPr>
          </a:lstStyle>
          <a:p>
            <a:r>
              <a:rPr lang="en-US" dirty="0"/>
              <a:t>CLICK TO EDIT MASTER TITLE</a:t>
            </a:r>
          </a:p>
        </p:txBody>
      </p:sp>
      <p:pic>
        <p:nvPicPr>
          <p:cNvPr id="13" name="Picture 12"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5" name="Picture 4"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9081" y="615148"/>
            <a:ext cx="4296302" cy="2136580"/>
          </a:xfrm>
          <a:prstGeom prst="rect">
            <a:avLst/>
          </a:prstGeom>
        </p:spPr>
      </p:pic>
      <p:pic>
        <p:nvPicPr>
          <p:cNvPr id="9" name="Picture 8" descr="Decorative blue swoosh"/>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00138"/>
            <a:ext cx="9144000" cy="2103535"/>
          </a:xfrm>
          <a:prstGeom prst="rect">
            <a:avLst/>
          </a:prstGeom>
        </p:spPr>
      </p:pic>
      <p:sp>
        <p:nvSpPr>
          <p:cNvPr id="7"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6234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no pattern_Blank">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white"/>
              </a:solidFill>
              <a:effectLst/>
              <a:uLnTx/>
              <a:uFillTx/>
              <a:latin typeface="Calibri"/>
              <a:ea typeface="+mj-ea"/>
              <a:cs typeface="+mj-cs"/>
            </a:endParaRPr>
          </a:p>
        </p:txBody>
      </p:sp>
      <p:sp>
        <p:nvSpPr>
          <p:cNvPr id="5"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
        <p:nvSpPr>
          <p:cNvPr id="9"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638402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pattern_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799539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 pattern_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92024" y="2748246"/>
            <a:ext cx="78867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554236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pattern_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55811" y="2558123"/>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311" y="2558123"/>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445886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pattern_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301062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1530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7500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 pattern_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010147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o pattern_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892844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pattern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a:t>CLICK TO EDIT MASTER STYLE</a:t>
            </a:r>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141976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pattern_Picture with Captio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11848" y="111581"/>
            <a:ext cx="6322423" cy="1013398"/>
          </a:xfrm>
        </p:spPr>
        <p:txBody>
          <a:bodyPr>
            <a:normAutofit/>
          </a:bodyPr>
          <a:lstStyle>
            <a:lvl1pPr algn="ctr">
              <a:defRPr sz="3600">
                <a:solidFill>
                  <a:schemeClr val="bg1"/>
                </a:solidFill>
              </a:defRPr>
            </a:lvl1pPr>
          </a:lstStyle>
          <a:p>
            <a:r>
              <a:rPr lang="en-US" dirty="0"/>
              <a:t>CLICK TO EDIT MASTER STYLE</a:t>
            </a:r>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29841" y="3613978"/>
            <a:ext cx="2949178" cy="224707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301713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92024" y="2748246"/>
            <a:ext cx="78867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316444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4071567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3346815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1463445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559637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75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956824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7450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3427255"/>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3427255"/>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673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420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0235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Tree>
    <p:extLst>
      <p:ext uri="{BB962C8B-B14F-4D97-AF65-F5344CB8AC3E}">
        <p14:creationId xmlns:p14="http://schemas.microsoft.com/office/powerpoint/2010/main" val="1665355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1095571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1412205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_Blank">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0" y="1028295"/>
            <a:ext cx="7152434" cy="1013398"/>
          </a:xfrm>
        </p:spPr>
        <p:txBody>
          <a:bodyPr>
            <a:normAutofit/>
          </a:bodyPr>
          <a:lstStyle>
            <a:lvl1pPr algn="l">
              <a:defRPr sz="3600">
                <a:solidFill>
                  <a:schemeClr val="bg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sp>
        <p:nvSpPr>
          <p:cNvPr id="9" name="Title 1"/>
          <p:cNvSpPr txBox="1">
            <a:spLocks/>
          </p:cNvSpPr>
          <p:nvPr userDrawn="1"/>
        </p:nvSpPr>
        <p:spPr>
          <a:xfrm>
            <a:off x="0" y="1034505"/>
            <a:ext cx="9144000" cy="949744"/>
          </a:xfrm>
          <a:prstGeom prst="rect">
            <a:avLst/>
          </a:prstGeom>
          <a:solidFill>
            <a:schemeClr val="accent1"/>
          </a:solidFill>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white"/>
              </a:solidFill>
              <a:effectLst/>
              <a:uLnTx/>
              <a:uFillTx/>
              <a:latin typeface="Calibri"/>
              <a:ea typeface="+mj-ea"/>
              <a:cs typeface="+mj-cs"/>
            </a:endParaRPr>
          </a:p>
        </p:txBody>
      </p:sp>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
        <p:nvSpPr>
          <p:cNvPr id="11" name="Subtitle 2"/>
          <p:cNvSpPr>
            <a:spLocks noGrp="1"/>
          </p:cNvSpPr>
          <p:nvPr>
            <p:ph type="subTitle" idx="1"/>
          </p:nvPr>
        </p:nvSpPr>
        <p:spPr>
          <a:xfrm>
            <a:off x="989091" y="280982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26262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no pattern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a:t>CLICK TO EDIT MASTER TITLE STYLE</a:t>
            </a:r>
          </a:p>
        </p:txBody>
      </p:sp>
      <p:pic>
        <p:nvPicPr>
          <p:cNvPr id="7" name="Picture 6" descr="Decorative blue ba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612914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9144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346981" y="2079876"/>
            <a:ext cx="2289065"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346475" y="3587774"/>
            <a:ext cx="1294597"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346475" y="3927199"/>
            <a:ext cx="1294597"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346472" y="5725379"/>
            <a:ext cx="713184" cy="685800"/>
          </a:xfrm>
          <a:ln w="3556">
            <a:solidFill>
              <a:srgbClr val="454D55"/>
            </a:solidFill>
          </a:ln>
        </p:spPr>
        <p:txBody>
          <a:bodyPr anchor="ctr" anchorCtr="0">
            <a:noAutofit/>
          </a:bodyPr>
          <a:lstStyle>
            <a:lvl1pPr marL="0" indent="0" algn="ctr">
              <a:buNone/>
              <a:defRPr sz="900"/>
            </a:lvl1pPr>
          </a:lstStyle>
          <a:p>
            <a:r>
              <a:rPr lang="en-US" noProof="0" smtClean="0"/>
              <a:t>Click icon to add picture</a:t>
            </a:r>
            <a:endParaRPr lang="en-US" noProof="0"/>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1923847" y="863644"/>
            <a:ext cx="783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3311226" y="843980"/>
            <a:ext cx="783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3058829" y="436306"/>
            <a:ext cx="1294597"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3058828" y="618761"/>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4319352" y="863644"/>
            <a:ext cx="783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4067013" y="2025874"/>
            <a:ext cx="1294597"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4067012" y="2208329"/>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5327478" y="863644"/>
            <a:ext cx="783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5066546" y="437795"/>
            <a:ext cx="1294597"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5066545" y="618761"/>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6335604" y="863644"/>
            <a:ext cx="783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6080157" y="2025874"/>
            <a:ext cx="1294597"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6080156" y="2208329"/>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8028816" y="1917406"/>
            <a:ext cx="783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6335604" y="2914158"/>
            <a:ext cx="783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6078880" y="4073394"/>
            <a:ext cx="1294597"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6078879" y="4255849"/>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5327478" y="2914158"/>
            <a:ext cx="783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5066545" y="2505648"/>
            <a:ext cx="1294597"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5066544" y="2688103"/>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4319352" y="2914158"/>
            <a:ext cx="783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4065736" y="4073394"/>
            <a:ext cx="1294597"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4065735" y="4255849"/>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3311226" y="2914158"/>
            <a:ext cx="783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3053401" y="2505648"/>
            <a:ext cx="1294597"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3053400" y="2688103"/>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1641069" y="3979528"/>
            <a:ext cx="783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3311226" y="4970360"/>
            <a:ext cx="783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3056745" y="4567759"/>
            <a:ext cx="1294597"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3056744" y="4750214"/>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4319352" y="4970360"/>
            <a:ext cx="783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4067600" y="6121335"/>
            <a:ext cx="1294597"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4067600" y="6303790"/>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5327478" y="4970360"/>
            <a:ext cx="783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5069889" y="4567759"/>
            <a:ext cx="1294597"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5069888" y="4750214"/>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6335604" y="4970360"/>
            <a:ext cx="783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6080744" y="6121335"/>
            <a:ext cx="1294597"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6080744" y="6303790"/>
            <a:ext cx="1294597"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7720074" y="4973439"/>
            <a:ext cx="783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6754416" y="550858"/>
            <a:ext cx="2057400" cy="176716"/>
          </a:xfrm>
          <a:prstGeom prst="rect">
            <a:avLst/>
          </a:prstGeom>
        </p:spPr>
        <p:txBody>
          <a:bodyPr/>
          <a:lstStyle/>
          <a:p>
            <a:fld id="{F0BF70C0-85C8-4782-A2DC-740B0F58DBF8}" type="datetime1">
              <a:rPr lang="en-US" noProof="0" smtClean="0"/>
              <a:t>10/15/2020</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209801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92024" y="2748246"/>
            <a:ext cx="78867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8147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0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348750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600201"/>
            <a:ext cx="8229600" cy="42671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FF6E9A-393B-41A0-B101-B90279D81439}" type="datetimeFigureOut">
              <a:rPr lang="en-US" smtClean="0"/>
              <a:t>10/15/2020</a:t>
            </a:fld>
            <a:endParaRPr lang="en-US"/>
          </a:p>
        </p:txBody>
      </p:sp>
      <p:sp>
        <p:nvSpPr>
          <p:cNvPr id="6" name="Slide Number Placeholder 5"/>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F58AB6E4-0BB5-4788-8A28-EDE926C4E91F}" type="slidenum">
              <a:rPr lang="en-US" smtClean="0"/>
              <a:t>‹#›</a:t>
            </a:fld>
            <a:endParaRPr lang="en-US"/>
          </a:p>
        </p:txBody>
      </p:sp>
    </p:spTree>
    <p:extLst>
      <p:ext uri="{BB962C8B-B14F-4D97-AF65-F5344CB8AC3E}">
        <p14:creationId xmlns:p14="http://schemas.microsoft.com/office/powerpoint/2010/main" val="38759334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6213" y="609600"/>
            <a:ext cx="37115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893914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4038600" cy="42531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FF6E9A-393B-41A0-B101-B90279D81439}" type="datetimeFigureOut">
              <a:rPr lang="en-US" smtClean="0"/>
              <a:t>10/15/2020</a:t>
            </a:fld>
            <a:endParaRPr lang="en-US"/>
          </a:p>
        </p:txBody>
      </p:sp>
      <p:sp>
        <p:nvSpPr>
          <p:cNvPr id="7" name="Slide Number Placeholder 6"/>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F58AB6E4-0BB5-4788-8A28-EDE926C4E91F}" type="slidenum">
              <a:rPr lang="en-US" smtClean="0"/>
              <a:t>‹#›</a:t>
            </a:fld>
            <a:endParaRPr lang="en-US"/>
          </a:p>
        </p:txBody>
      </p:sp>
    </p:spTree>
    <p:extLst>
      <p:ext uri="{BB962C8B-B14F-4D97-AF65-F5344CB8AC3E}">
        <p14:creationId xmlns:p14="http://schemas.microsoft.com/office/powerpoint/2010/main" val="2210221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0" u="sng">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FF6E9A-393B-41A0-B101-B90279D81439}" type="datetimeFigureOut">
              <a:rPr lang="en-US" smtClean="0"/>
              <a:t>10/15/2020</a:t>
            </a:fld>
            <a:endParaRPr lang="en-US"/>
          </a:p>
        </p:txBody>
      </p:sp>
      <p:sp>
        <p:nvSpPr>
          <p:cNvPr id="9" name="Slide Number Placeholder 8"/>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F58AB6E4-0BB5-4788-8A28-EDE926C4E91F}" type="slidenum">
              <a:rPr lang="en-US" smtClean="0"/>
              <a:t>‹#›</a:t>
            </a:fld>
            <a:endParaRPr lang="en-US"/>
          </a:p>
        </p:txBody>
      </p:sp>
    </p:spTree>
    <p:extLst>
      <p:ext uri="{BB962C8B-B14F-4D97-AF65-F5344CB8AC3E}">
        <p14:creationId xmlns:p14="http://schemas.microsoft.com/office/powerpoint/2010/main" val="335737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FF6E9A-393B-41A0-B101-B90279D81439}" type="datetimeFigureOut">
              <a:rPr lang="en-US" smtClean="0"/>
              <a:t>10/15/2020</a:t>
            </a:fld>
            <a:endParaRPr lang="en-US"/>
          </a:p>
        </p:txBody>
      </p:sp>
      <p:sp>
        <p:nvSpPr>
          <p:cNvPr id="5" name="Slide Number Placeholder 4"/>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F58AB6E4-0BB5-4788-8A28-EDE926C4E91F}" type="slidenum">
              <a:rPr lang="en-US" smtClean="0"/>
              <a:t>‹#›</a:t>
            </a:fld>
            <a:endParaRPr lang="en-US"/>
          </a:p>
        </p:txBody>
      </p:sp>
    </p:spTree>
    <p:extLst>
      <p:ext uri="{BB962C8B-B14F-4D97-AF65-F5344CB8AC3E}">
        <p14:creationId xmlns:p14="http://schemas.microsoft.com/office/powerpoint/2010/main" val="2122885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D8FF6E9A-393B-41A0-B101-B90279D81439}" type="datetimeFigureOut">
              <a:rPr lang="en-US" smtClean="0"/>
              <a:t>10/15/2020</a:t>
            </a:fld>
            <a:endParaRPr lang="en-US"/>
          </a:p>
        </p:txBody>
      </p:sp>
      <p:sp>
        <p:nvSpPr>
          <p:cNvPr id="4" name="Slide Number Placeholder 3"/>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F58AB6E4-0BB5-4788-8A28-EDE926C4E91F}" type="slidenum">
              <a:rPr lang="en-US" smtClean="0"/>
              <a:t>‹#›</a:t>
            </a:fld>
            <a:endParaRPr lang="en-US"/>
          </a:p>
        </p:txBody>
      </p:sp>
    </p:spTree>
    <p:extLst>
      <p:ext uri="{BB962C8B-B14F-4D97-AF65-F5344CB8AC3E}">
        <p14:creationId xmlns:p14="http://schemas.microsoft.com/office/powerpoint/2010/main" val="3104448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ctr">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8029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472407"/>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FF6E9A-393B-41A0-B101-B90279D81439}" type="datetimeFigureOut">
              <a:rPr lang="en-US" smtClean="0"/>
              <a:t>10/15/2020</a:t>
            </a:fld>
            <a:endParaRPr lang="en-US"/>
          </a:p>
        </p:txBody>
      </p:sp>
      <p:sp>
        <p:nvSpPr>
          <p:cNvPr id="7" name="Slide Number Placeholder 6"/>
          <p:cNvSpPr>
            <a:spLocks noGrp="1"/>
          </p:cNvSpPr>
          <p:nvPr>
            <p:ph type="sldNum" sz="quarter" idx="11"/>
          </p:nvPr>
        </p:nvSpPr>
        <p:spPr>
          <a:xfrm>
            <a:off x="6096000" y="6245225"/>
            <a:ext cx="2133600" cy="476250"/>
          </a:xfrm>
        </p:spPr>
        <p:txBody>
          <a:bodyPr/>
          <a:lstStyle>
            <a:lvl1pPr>
              <a:defRPr>
                <a:latin typeface="Arial" panose="020B0604020202020204" pitchFamily="34" charset="0"/>
                <a:cs typeface="Arial" panose="020B0604020202020204" pitchFamily="34" charset="0"/>
              </a:defRPr>
            </a:lvl1pPr>
          </a:lstStyle>
          <a:p>
            <a:fld id="{F58AB6E4-0BB5-4788-8A28-EDE926C4E91F}" type="slidenum">
              <a:rPr lang="en-US" smtClean="0"/>
              <a:t>‹#›</a:t>
            </a:fld>
            <a:endParaRPr lang="en-US"/>
          </a:p>
        </p:txBody>
      </p:sp>
    </p:spTree>
    <p:extLst>
      <p:ext uri="{BB962C8B-B14F-4D97-AF65-F5344CB8AC3E}">
        <p14:creationId xmlns:p14="http://schemas.microsoft.com/office/powerpoint/2010/main" val="3331831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ctr">
              <a:defRPr sz="2000" b="0" u="sng">
                <a:latin typeface="Bookman Old Style" panose="02050604050505020204"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Bookman Old Style" panose="0205060405050502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486005"/>
          </a:xfrm>
        </p:spPr>
        <p:txBody>
          <a:bodyPr/>
          <a:lstStyle>
            <a:lvl1pPr marL="0" indent="0" algn="ctr">
              <a:buNone/>
              <a:defRPr sz="1400">
                <a:latin typeface="Bookman Old Style" panose="0205060405050502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fld id="{D8FF6E9A-393B-41A0-B101-B90279D81439}" type="datetimeFigureOut">
              <a:rPr lang="en-US" smtClean="0"/>
              <a:t>10/15/2020</a:t>
            </a:fld>
            <a:endParaRPr lang="en-US"/>
          </a:p>
        </p:txBody>
      </p:sp>
      <p:sp>
        <p:nvSpPr>
          <p:cNvPr id="7" name="Slide Number Placeholder 6"/>
          <p:cNvSpPr>
            <a:spLocks noGrp="1"/>
          </p:cNvSpPr>
          <p:nvPr>
            <p:ph type="sldNum" sz="quarter" idx="11"/>
          </p:nvPr>
        </p:nvSpPr>
        <p:spPr>
          <a:xfrm>
            <a:off x="6096000" y="6245225"/>
            <a:ext cx="2133600" cy="476250"/>
          </a:xfrm>
        </p:spPr>
        <p:txBody>
          <a:bodyPr/>
          <a:lstStyle>
            <a:lvl1pPr>
              <a:defRPr/>
            </a:lvl1pPr>
          </a:lstStyle>
          <a:p>
            <a:fld id="{F58AB6E4-0BB5-4788-8A28-EDE926C4E91F}" type="slidenum">
              <a:rPr lang="en-US" smtClean="0"/>
              <a:t>‹#›</a:t>
            </a:fld>
            <a:endParaRPr lang="en-US"/>
          </a:p>
        </p:txBody>
      </p:sp>
    </p:spTree>
    <p:extLst>
      <p:ext uri="{BB962C8B-B14F-4D97-AF65-F5344CB8AC3E}">
        <p14:creationId xmlns:p14="http://schemas.microsoft.com/office/powerpoint/2010/main" val="2964826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D8FF6E9A-393B-41A0-B101-B90279D81439}" type="datetimeFigureOut">
              <a:rPr lang="en-US" smtClean="0"/>
              <a:t>10/15/2020</a:t>
            </a:fld>
            <a:endParaRPr 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F58AB6E4-0BB5-4788-8A28-EDE926C4E91F}" type="slidenum">
              <a:rPr lang="en-US" smtClean="0"/>
              <a:t>‹#›</a:t>
            </a:fld>
            <a:endParaRPr lang="en-US"/>
          </a:p>
        </p:txBody>
      </p:sp>
    </p:spTree>
    <p:extLst>
      <p:ext uri="{BB962C8B-B14F-4D97-AF65-F5344CB8AC3E}">
        <p14:creationId xmlns:p14="http://schemas.microsoft.com/office/powerpoint/2010/main" val="13831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55811" y="2558123"/>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311" y="2558123"/>
            <a:ext cx="38862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4739107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I:\aOutsideOffice\Jenni Knaus ODE\Publishing Development ODE\1170823_ODE_HLogo TAG_2016-FINAL-RGB from Illustrator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5853113"/>
            <a:ext cx="1905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10400" y="274638"/>
            <a:ext cx="2057400" cy="5851525"/>
          </a:xfrm>
        </p:spPr>
        <p:txBody>
          <a:bodyPr vert="eaVert"/>
          <a:lstStyle>
            <a:lvl1pPr>
              <a:defRPr sz="4000">
                <a:latin typeface="Bookman Old Style" panose="02050604050505020204" pitchFamily="18"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74638"/>
            <a:ext cx="6019800" cy="5578705"/>
          </a:xfrm>
        </p:spPr>
        <p:txBody>
          <a:bodyPr vert="eaVert"/>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marL="2057400" indent="-228600">
              <a:buFont typeface="Arial" panose="020B0604020202020204" pitchFamily="34" charset="0"/>
              <a:buChar char="•"/>
              <a:defRPr>
                <a:latin typeface="Bookman Old Style" panose="020506040505050202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D8FF6E9A-393B-41A0-B101-B90279D81439}" type="datetimeFigureOut">
              <a:rPr lang="en-US" smtClean="0"/>
              <a:t>10/15/2020</a:t>
            </a:fld>
            <a:endParaRPr lang="en-US"/>
          </a:p>
        </p:txBody>
      </p:sp>
      <p:sp>
        <p:nvSpPr>
          <p:cNvPr id="6" name="Slide Number Placeholder 5"/>
          <p:cNvSpPr>
            <a:spLocks noGrp="1"/>
          </p:cNvSpPr>
          <p:nvPr>
            <p:ph type="sldNum" sz="quarter" idx="11"/>
          </p:nvPr>
        </p:nvSpPr>
        <p:spPr>
          <a:xfrm>
            <a:off x="6096000" y="6245225"/>
            <a:ext cx="2133600" cy="476250"/>
          </a:xfrm>
        </p:spPr>
        <p:txBody>
          <a:bodyPr/>
          <a:lstStyle>
            <a:lvl1pPr>
              <a:defRPr/>
            </a:lvl1pPr>
          </a:lstStyle>
          <a:p>
            <a:fld id="{F58AB6E4-0BB5-4788-8A28-EDE926C4E91F}" type="slidenum">
              <a:rPr lang="en-US" smtClean="0"/>
              <a:t>‹#›</a:t>
            </a:fld>
            <a:endParaRPr lang="en-US"/>
          </a:p>
        </p:txBody>
      </p:sp>
    </p:spTree>
    <p:extLst>
      <p:ext uri="{BB962C8B-B14F-4D97-AF65-F5344CB8AC3E}">
        <p14:creationId xmlns:p14="http://schemas.microsoft.com/office/powerpoint/2010/main" val="26175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679825" y="93193"/>
            <a:ext cx="6400800" cy="857421"/>
          </a:xfrm>
        </p:spPr>
        <p:txBody>
          <a:bodyPr>
            <a:noAutofit/>
          </a:bodyPr>
          <a:lstStyle>
            <a:lvl1pPr algn="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84574" y="2471440"/>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84574" y="3372933"/>
            <a:ext cx="3868340" cy="22402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83884" y="2471440"/>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583884" y="3372934"/>
            <a:ext cx="3887391" cy="22402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0"/>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1008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81838" y="111581"/>
            <a:ext cx="7152434" cy="1013398"/>
          </a:xfrm>
        </p:spPr>
        <p:txBody>
          <a:bodyPr>
            <a:normAutofit/>
          </a:bodyPr>
          <a:lstStyle>
            <a:lvl1pPr algn="r">
              <a:defRPr sz="3600">
                <a:solidFill>
                  <a:schemeClr val="tx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11" y="53562"/>
            <a:ext cx="1972448" cy="980912"/>
          </a:xfrm>
          <a:prstGeom prst="rect">
            <a:avLst/>
          </a:prstGeom>
        </p:spPr>
      </p:pic>
      <p:sp>
        <p:nvSpPr>
          <p:cNvPr id="8"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932177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0178" y="138546"/>
            <a:ext cx="8924544" cy="793583"/>
          </a:xfrm>
        </p:spPr>
        <p:txBody>
          <a:bodyPr>
            <a:normAutofit/>
          </a:bodyPr>
          <a:lstStyle>
            <a:lvl1pPr algn="l">
              <a:defRPr sz="3600">
                <a:solidFill>
                  <a:schemeClr val="tx1"/>
                </a:solidFill>
              </a:defRPr>
            </a:lvl1pPr>
          </a:lstStyle>
          <a:p>
            <a:r>
              <a:rPr lang="en-US" dirty="0"/>
              <a:t>CLICK TO EDIT MASTER TITLE STYLE</a:t>
            </a:r>
          </a:p>
        </p:txBody>
      </p:sp>
      <p:pic>
        <p:nvPicPr>
          <p:cNvPr id="8" name="Picture 7"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1552" y="5594283"/>
            <a:ext cx="1972448" cy="980912"/>
          </a:xfrm>
          <a:prstGeom prst="rect">
            <a:avLst/>
          </a:prstGeom>
        </p:spPr>
      </p:pic>
      <p:sp>
        <p:nvSpPr>
          <p:cNvPr id="6"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323809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881838" y="111581"/>
            <a:ext cx="7152434" cy="1013398"/>
          </a:xfrm>
        </p:spPr>
        <p:txBody>
          <a:bodyPr>
            <a:normAutofit/>
          </a:bodyPr>
          <a:lstStyle>
            <a:lvl1pPr algn="r">
              <a:defRPr sz="36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11" y="53562"/>
            <a:ext cx="1972448" cy="980911"/>
          </a:xfrm>
          <a:prstGeom prst="rect">
            <a:avLst/>
          </a:prstGeom>
        </p:spPr>
      </p:pic>
      <p:sp>
        <p:nvSpPr>
          <p:cNvPr id="5"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151187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4.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0.jp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4.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0" name="Picture 9" descr="Decorative geometric pattern"/>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
            <a:ext cx="9144000" cy="6494854"/>
          </a:xfrm>
          <a:prstGeom prst="rect">
            <a:avLst/>
          </a:prstGeom>
          <a:noFill/>
        </p:spPr>
      </p:pic>
      <p:pic>
        <p:nvPicPr>
          <p:cNvPr id="11" name="Picture 10"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4"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698" r:id="rId3"/>
    <p:sldLayoutId id="2147483699" r:id="rId4"/>
    <p:sldLayoutId id="2147483701" r:id="rId5"/>
    <p:sldLayoutId id="2147483702" r:id="rId6"/>
    <p:sldLayoutId id="2147483704" r:id="rId7"/>
    <p:sldLayoutId id="2147483709" r:id="rId8"/>
    <p:sldLayoutId id="2147483707" r:id="rId9"/>
    <p:sldLayoutId id="2147483705" r:id="rId10"/>
    <p:sldLayoutId id="2147483706" r:id="rId11"/>
    <p:sldLayoutId id="2147483763" r:id="rId12"/>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1" name="Picture 10" descr="Decorative blue swoosh"/>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902"/>
            <a:ext cx="9144001" cy="2075283"/>
          </a:xfrm>
          <a:prstGeom prst="rect">
            <a:avLst/>
          </a:prstGeom>
        </p:spPr>
      </p:pic>
      <p:pic>
        <p:nvPicPr>
          <p:cNvPr id="12" name="Picture 11" descr="Decorative blue 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494854"/>
            <a:ext cx="9144000" cy="368372"/>
          </a:xfrm>
          <a:prstGeom prst="rect">
            <a:avLst/>
          </a:prstGeom>
        </p:spPr>
      </p:pic>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descr="Oregon Department of Education Logo"/>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
        <p:nvSpPr>
          <p:cNvPr id="10" name="Slide Number Placeholder 3"/>
          <p:cNvSpPr>
            <a:spLocks noGrp="1"/>
          </p:cNvSpPr>
          <p:nvPr>
            <p:ph type="sldNum" sz="quarter" idx="4"/>
          </p:nvPr>
        </p:nvSpPr>
        <p:spPr>
          <a:xfrm>
            <a:off x="6457950" y="6492537"/>
            <a:ext cx="20574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dirty="0"/>
          </a:p>
        </p:txBody>
      </p:sp>
    </p:spTree>
    <p:extLst>
      <p:ext uri="{BB962C8B-B14F-4D97-AF65-F5344CB8AC3E}">
        <p14:creationId xmlns:p14="http://schemas.microsoft.com/office/powerpoint/2010/main" val="2991520618"/>
      </p:ext>
    </p:extLst>
  </p:cSld>
  <p:clrMap bg1="lt1" tx1="dk1" bg2="lt2" tx2="dk2" accent1="accent1" accent2="accent2" accent3="accent3" accent4="accent4" accent5="accent5" accent6="accent6" hlink="hlink" folHlink="folHlink"/>
  <p:sldLayoutIdLst>
    <p:sldLayoutId id="2147483711" r:id="rId1"/>
    <p:sldLayoutId id="2147483722"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37" r:id="rId12"/>
    <p:sldLayoutId id="2147483743" r:id="rId13"/>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28533773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6" r:id="rId12"/>
    <p:sldLayoutId id="2147483762" r:id="rId13"/>
  </p:sldLayoutIdLst>
  <p:hf hdr="0" ft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628650" y="1292589"/>
            <a:ext cx="78867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628650" y="2753088"/>
            <a:ext cx="7886700" cy="2341426"/>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6754416" y="577752"/>
            <a:ext cx="20574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10/15/2020</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6754416" y="392473"/>
            <a:ext cx="20574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332187" y="392473"/>
            <a:ext cx="296465"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492581378"/>
      </p:ext>
    </p:extLst>
  </p:cSld>
  <p:clrMap bg1="lt1" tx1="dk1" bg2="lt2" tx2="dk2" accent1="accent1" accent2="accent2" accent3="accent3" accent4="accent4" accent5="accent5" accent6="accent6" hlink="hlink" folHlink="folHlink"/>
  <p:sldLayoutIdLst>
    <p:sldLayoutId id="2147483749"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38200" y="1600200"/>
            <a:ext cx="8229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Arial" panose="020B0604020202020204" pitchFamily="34" charset="0"/>
              </a:defRPr>
            </a:lvl1pPr>
          </a:lstStyle>
          <a:p>
            <a:fld id="{D8FF6E9A-393B-41A0-B101-B90279D81439}" type="datetimeFigureOut">
              <a:rPr lang="en-US" smtClean="0"/>
              <a:t>10/15/2020</a:t>
            </a:fld>
            <a:endParaRPr lang="en-US"/>
          </a:p>
        </p:txBody>
      </p:sp>
      <p:sp>
        <p:nvSpPr>
          <p:cNvPr id="16390" name="Rectangle 6"/>
          <p:cNvSpPr>
            <a:spLocks noGrp="1" noChangeArrowheads="1"/>
          </p:cNvSpPr>
          <p:nvPr>
            <p:ph type="sldNum" sz="quarter" idx="4"/>
          </p:nvPr>
        </p:nvSpPr>
        <p:spPr bwMode="auto">
          <a:xfrm>
            <a:off x="6324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Arial" panose="020B0604020202020204" pitchFamily="34" charset="0"/>
              </a:defRPr>
            </a:lvl1pPr>
          </a:lstStyle>
          <a:p>
            <a:fld id="{F58AB6E4-0BB5-4788-8A28-EDE926C4E91F}" type="slidenum">
              <a:rPr lang="en-US" smtClean="0"/>
              <a:t>‹#›</a:t>
            </a:fld>
            <a:endParaRPr lang="en-US"/>
          </a:p>
        </p:txBody>
      </p:sp>
    </p:spTree>
    <p:extLst>
      <p:ext uri="{BB962C8B-B14F-4D97-AF65-F5344CB8AC3E}">
        <p14:creationId xmlns:p14="http://schemas.microsoft.com/office/powerpoint/2010/main" val="840186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www.oregon.gov/ode/students-and-family/childnutrition/SNP/Pages/CEP.aspx"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9.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hyperlink" Target="mailto:Jennifer.engberg@state.or.us"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mailto:lisa.plumb@state.or.u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smtClean="0">
                <a:latin typeface="+mn-lt"/>
                <a:cs typeface="Arial" charset="0"/>
              </a:rPr>
              <a:t>Title I, Part A:</a:t>
            </a:r>
          </a:p>
        </p:txBody>
      </p:sp>
      <p:sp>
        <p:nvSpPr>
          <p:cNvPr id="14339" name="Rectangle 3"/>
          <p:cNvSpPr>
            <a:spLocks noGrp="1" noChangeArrowheads="1"/>
          </p:cNvSpPr>
          <p:nvPr>
            <p:ph type="subTitle" idx="1"/>
          </p:nvPr>
        </p:nvSpPr>
        <p:spPr>
          <a:xfrm>
            <a:off x="1371600" y="3276600"/>
            <a:ext cx="6400800" cy="1752600"/>
          </a:xfrm>
        </p:spPr>
        <p:txBody>
          <a:bodyPr>
            <a:normAutofit fontScale="92500"/>
          </a:bodyPr>
          <a:lstStyle/>
          <a:p>
            <a:r>
              <a:rPr lang="en-US" altLang="en-US" sz="4800" dirty="0" smtClean="0">
                <a:cs typeface="Arial" charset="0"/>
              </a:rPr>
              <a:t>Title I, Part A:</a:t>
            </a:r>
          </a:p>
          <a:p>
            <a:r>
              <a:rPr lang="en-US" altLang="en-US" sz="4800" dirty="0" smtClean="0">
                <a:cs typeface="Arial" charset="0"/>
              </a:rPr>
              <a:t>Improving Basic Programs</a:t>
            </a:r>
          </a:p>
        </p:txBody>
      </p:sp>
    </p:spTree>
    <p:extLst>
      <p:ext uri="{BB962C8B-B14F-4D97-AF65-F5344CB8AC3E}">
        <p14:creationId xmlns:p14="http://schemas.microsoft.com/office/powerpoint/2010/main" val="1605870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Consolidated Spending Page</a:t>
            </a:r>
            <a:endParaRPr lang="en-US" dirty="0"/>
          </a:p>
        </p:txBody>
      </p:sp>
      <p:pic>
        <p:nvPicPr>
          <p:cNvPr id="3" name="Picture 2" title="Consolidated Spending Page screenshot"/>
          <p:cNvPicPr>
            <a:picLocks noChangeAspect="1"/>
          </p:cNvPicPr>
          <p:nvPr/>
        </p:nvPicPr>
        <p:blipFill>
          <a:blip r:embed="rId3"/>
          <a:stretch>
            <a:fillRect/>
          </a:stretch>
        </p:blipFill>
        <p:spPr>
          <a:xfrm>
            <a:off x="134754" y="2305251"/>
            <a:ext cx="8840803" cy="1900989"/>
          </a:xfrm>
          <a:prstGeom prst="rect">
            <a:avLst/>
          </a:prstGeom>
        </p:spPr>
      </p:pic>
    </p:spTree>
    <p:extLst>
      <p:ext uri="{BB962C8B-B14F-4D97-AF65-F5344CB8AC3E}">
        <p14:creationId xmlns:p14="http://schemas.microsoft.com/office/powerpoint/2010/main" val="584823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337"/>
            <a:ext cx="8229600" cy="1143000"/>
          </a:xfrm>
        </p:spPr>
        <p:txBody>
          <a:bodyPr/>
          <a:lstStyle/>
          <a:p>
            <a:r>
              <a:rPr lang="en-US" sz="3600" dirty="0" smtClean="0"/>
              <a:t>Transferring Funds</a:t>
            </a:r>
            <a:endParaRPr lang="en-US" sz="3600" dirty="0"/>
          </a:p>
        </p:txBody>
      </p:sp>
      <p:graphicFrame>
        <p:nvGraphicFramePr>
          <p:cNvPr id="4" name="Content Placeholder 3" descr="Transferring Funds Graph" title="Transferring Funds Graph"/>
          <p:cNvGraphicFramePr>
            <a:graphicFrameLocks noGrp="1"/>
          </p:cNvGraphicFramePr>
          <p:nvPr>
            <p:ph idx="1"/>
            <p:extLst>
              <p:ext uri="{D42A27DB-BD31-4B8C-83A1-F6EECF244321}">
                <p14:modId xmlns:p14="http://schemas.microsoft.com/office/powerpoint/2010/main" val="1440044136"/>
              </p:ext>
            </p:extLst>
          </p:nvPr>
        </p:nvGraphicFramePr>
        <p:xfrm>
          <a:off x="1775860" y="2011679"/>
          <a:ext cx="6739490" cy="4462754"/>
        </p:xfrm>
        <a:graphic>
          <a:graphicData uri="http://schemas.openxmlformats.org/drawingml/2006/table">
            <a:tbl>
              <a:tblPr firstRow="1" bandRow="1">
                <a:tableStyleId>{2A488322-F2BA-4B5B-9748-0D474271808F}</a:tableStyleId>
              </a:tblPr>
              <a:tblGrid>
                <a:gridCol w="3369745">
                  <a:extLst>
                    <a:ext uri="{9D8B030D-6E8A-4147-A177-3AD203B41FA5}">
                      <a16:colId xmlns:a16="http://schemas.microsoft.com/office/drawing/2014/main" val="20000"/>
                    </a:ext>
                  </a:extLst>
                </a:gridCol>
                <a:gridCol w="3369745">
                  <a:extLst>
                    <a:ext uri="{9D8B030D-6E8A-4147-A177-3AD203B41FA5}">
                      <a16:colId xmlns:a16="http://schemas.microsoft.com/office/drawing/2014/main" val="20001"/>
                    </a:ext>
                  </a:extLst>
                </a:gridCol>
              </a:tblGrid>
              <a:tr h="775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u="none" strike="noStrike" kern="1200" baseline="0" dirty="0" smtClean="0"/>
                        <a:t>Districts May Transfer All or Some Funds From: 	</a:t>
                      </a:r>
                      <a:endParaRPr lang="en-US" sz="1900" b="0" i="0" u="none" strike="noStrike" kern="1200" baseline="0" dirty="0" smtClean="0">
                        <a:solidFill>
                          <a:schemeClr val="l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u="none" strike="noStrike" kern="1200" baseline="0" dirty="0" smtClean="0"/>
                        <a:t>Districts May Transfer Funds Into: 	</a:t>
                      </a:r>
                    </a:p>
                    <a:p>
                      <a:endParaRPr lang="en-US" sz="1900" dirty="0"/>
                    </a:p>
                  </a:txBody>
                  <a:tcPr/>
                </a:tc>
                <a:extLst>
                  <a:ext uri="{0D108BD9-81ED-4DB2-BD59-A6C34878D82A}">
                    <a16:rowId xmlns:a16="http://schemas.microsoft.com/office/drawing/2014/main" val="10000"/>
                  </a:ext>
                </a:extLst>
              </a:tr>
              <a:tr h="3502634">
                <a:tc>
                  <a:txBody>
                    <a:bodyPr/>
                    <a:lstStyle/>
                    <a:p>
                      <a:endParaRPr lang="en-US" sz="1900" u="none" strike="noStrike" kern="1200" baseline="0" dirty="0" smtClean="0"/>
                    </a:p>
                    <a:p>
                      <a:endParaRPr lang="en-US" sz="1900" u="none" strike="noStrike" kern="1200" baseline="0" dirty="0" smtClean="0"/>
                    </a:p>
                    <a:p>
                      <a:endParaRPr lang="en-US" sz="1900" u="none" strike="noStrike" kern="1200" baseline="0" dirty="0" smtClean="0"/>
                    </a:p>
                    <a:p>
                      <a:pPr marL="285750" indent="-285750">
                        <a:buFont typeface="Arial" panose="020B0604020202020204" pitchFamily="34" charset="0"/>
                        <a:buChar char="•"/>
                      </a:pPr>
                      <a:r>
                        <a:rPr lang="en-US" sz="1400" b="1" u="none" strike="noStrike" kern="1200" baseline="0" dirty="0" smtClean="0"/>
                        <a:t>Title II-A</a:t>
                      </a:r>
                      <a:r>
                        <a:rPr lang="en-US" sz="1400" u="none" strike="noStrike" kern="1200" baseline="0" dirty="0" smtClean="0"/>
                        <a:t>, Supporting Effective  Instruction</a:t>
                      </a:r>
                    </a:p>
                    <a:p>
                      <a:pPr marL="285750" indent="-285750">
                        <a:buFont typeface="Arial" panose="020B0604020202020204" pitchFamily="34" charset="0"/>
                        <a:buChar char="•"/>
                      </a:pPr>
                      <a:endParaRPr lang="en-US" sz="1400" u="none" strike="noStrike" kern="1200" baseline="0" dirty="0" smtClean="0"/>
                    </a:p>
                    <a:p>
                      <a:pPr marL="285750" indent="-285750">
                        <a:buFont typeface="Arial" panose="020B0604020202020204" pitchFamily="34" charset="0"/>
                        <a:buChar char="•"/>
                      </a:pPr>
                      <a:r>
                        <a:rPr lang="en-US" sz="1400" b="1" u="none" strike="noStrike" kern="1200" baseline="0" dirty="0" smtClean="0"/>
                        <a:t>Title IV-A</a:t>
                      </a:r>
                      <a:r>
                        <a:rPr lang="en-US" sz="1400" u="none" strike="noStrike" kern="1200" baseline="0" dirty="0" smtClean="0"/>
                        <a:t>, Student Support and Academic Enrichment</a:t>
                      </a:r>
                    </a:p>
                    <a:p>
                      <a:r>
                        <a:rPr lang="en-US" sz="1900" u="none" strike="noStrike" kern="1200" baseline="0" dirty="0" smtClean="0"/>
                        <a:t>	</a:t>
                      </a:r>
                      <a:endParaRPr lang="en-US" sz="1900" b="0" i="0" u="none" strike="noStrike" kern="1200" baseline="0" dirty="0" smtClean="0">
                        <a:solidFill>
                          <a:schemeClr val="dk1"/>
                        </a:solidFill>
                        <a:latin typeface="+mn-lt"/>
                        <a:ea typeface="+mn-ea"/>
                        <a:cs typeface="+mn-cs"/>
                      </a:endParaRPr>
                    </a:p>
                  </a:txBody>
                  <a:tcPr/>
                </a:tc>
                <a:tc>
                  <a:txBody>
                    <a:bodyPr/>
                    <a:lstStyle/>
                    <a:p>
                      <a:pPr marL="285750" indent="-285750">
                        <a:buFont typeface="Arial" panose="020B0604020202020204" pitchFamily="34" charset="0"/>
                        <a:buChar char="•"/>
                      </a:pPr>
                      <a:r>
                        <a:rPr lang="en-US" sz="1200" b="1" dirty="0" smtClean="0"/>
                        <a:t>Title I-A</a:t>
                      </a:r>
                      <a:r>
                        <a:rPr lang="en-US" sz="1200" dirty="0" smtClean="0"/>
                        <a:t>, Improving Basic Programs </a:t>
                      </a:r>
                    </a:p>
                    <a:p>
                      <a:pPr marL="0" indent="0">
                        <a:buFont typeface="Arial" panose="020B0604020202020204" pitchFamily="34" charset="0"/>
                        <a:buNone/>
                      </a:pPr>
                      <a:endParaRPr lang="en-US" sz="1200" dirty="0" smtClean="0"/>
                    </a:p>
                    <a:p>
                      <a:pPr marL="285750" indent="-285750">
                        <a:buFont typeface="Arial" panose="020B0604020202020204" pitchFamily="34" charset="0"/>
                        <a:buChar char="•"/>
                      </a:pPr>
                      <a:r>
                        <a:rPr lang="en-US" sz="1200" b="1" dirty="0" smtClean="0"/>
                        <a:t>Title</a:t>
                      </a:r>
                      <a:r>
                        <a:rPr lang="en-US" sz="1200" b="1" baseline="0" dirty="0" smtClean="0"/>
                        <a:t> I-C, </a:t>
                      </a:r>
                      <a:r>
                        <a:rPr lang="en-US" sz="1200" b="0" baseline="0" dirty="0" smtClean="0"/>
                        <a:t>Migrant Education</a:t>
                      </a:r>
                    </a:p>
                    <a:p>
                      <a:pPr marL="0" indent="0">
                        <a:buFont typeface="Arial" panose="020B0604020202020204" pitchFamily="34" charset="0"/>
                        <a:buNone/>
                      </a:pPr>
                      <a:endParaRPr lang="en-US" sz="1200" b="1" dirty="0" smtClean="0"/>
                    </a:p>
                    <a:p>
                      <a:pPr marL="285750" indent="-285750">
                        <a:buFont typeface="Arial" panose="020B0604020202020204" pitchFamily="34" charset="0"/>
                        <a:buChar char="•"/>
                      </a:pPr>
                      <a:r>
                        <a:rPr lang="en-US" sz="1200" b="1" dirty="0" smtClean="0"/>
                        <a:t>Title I-D</a:t>
                      </a:r>
                      <a:r>
                        <a:rPr lang="en-US" sz="1200" dirty="0" smtClean="0"/>
                        <a:t>, Prevention and Intervention Programs for Children and Youth who are Neglected, Delinquent, or At-Risk</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b="1" dirty="0" smtClean="0"/>
                        <a:t>Title II-A</a:t>
                      </a:r>
                      <a:r>
                        <a:rPr lang="en-US" sz="1200" dirty="0" smtClean="0"/>
                        <a:t>, Supporting Effective Instruction</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b="1" dirty="0" smtClean="0"/>
                        <a:t>Title III-A</a:t>
                      </a:r>
                      <a:r>
                        <a:rPr lang="en-US" sz="1200" dirty="0" smtClean="0"/>
                        <a:t>, English Language Acquisition, Language Enhancement, and Academic Achievement</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b="1" dirty="0" smtClean="0"/>
                        <a:t>Title IV-A</a:t>
                      </a:r>
                      <a:r>
                        <a:rPr lang="en-US" sz="1200" dirty="0" smtClean="0"/>
                        <a:t>, Student Support and Academic Enrichment</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b="1" dirty="0" smtClean="0"/>
                        <a:t>Title V-B</a:t>
                      </a:r>
                      <a:r>
                        <a:rPr lang="en-US" sz="1200" dirty="0" smtClean="0"/>
                        <a:t>, Rural Education Initiative</a:t>
                      </a:r>
                      <a:endParaRPr lang="en-US" sz="1200" dirty="0"/>
                    </a:p>
                  </a:txBody>
                  <a:tcPr/>
                </a:tc>
                <a:extLst>
                  <a:ext uri="{0D108BD9-81ED-4DB2-BD59-A6C34878D82A}">
                    <a16:rowId xmlns:a16="http://schemas.microsoft.com/office/drawing/2014/main" val="10001"/>
                  </a:ext>
                </a:extLst>
              </a:tr>
            </a:tbl>
          </a:graphicData>
        </a:graphic>
      </p:graphicFrame>
      <p:sp>
        <p:nvSpPr>
          <p:cNvPr id="5" name="Right Arrow 4" descr="Red arrow to Title explanations" title="Red arrow to Title explanations"/>
          <p:cNvSpPr/>
          <p:nvPr/>
        </p:nvSpPr>
        <p:spPr>
          <a:xfrm>
            <a:off x="4231205" y="3967017"/>
            <a:ext cx="914400" cy="643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99CCFF"/>
              </a:solidFill>
              <a:latin typeface="Corbel"/>
            </a:endParaRPr>
          </a:p>
        </p:txBody>
      </p:sp>
      <p:sp>
        <p:nvSpPr>
          <p:cNvPr id="3" name="Slide Number Placeholder 2"/>
          <p:cNvSpPr>
            <a:spLocks noGrp="1"/>
          </p:cNvSpPr>
          <p:nvPr>
            <p:ph type="sldNum" sz="quarter" idx="4294967295"/>
          </p:nvPr>
        </p:nvSpPr>
        <p:spPr/>
        <p:txBody>
          <a:bodyPr/>
          <a:lstStyle/>
          <a:p>
            <a:pPr>
              <a:defRPr/>
            </a:pPr>
            <a:fld id="{A8E111BA-A08B-4DA3-BD25-C3492E41115B}" type="slidenum">
              <a:rPr lang="en-US" altLang="en-US">
                <a:solidFill>
                  <a:srgbClr val="000000"/>
                </a:solidFill>
                <a:latin typeface="Corbel"/>
              </a:rPr>
              <a:pPr>
                <a:defRPr/>
              </a:pPr>
              <a:t>11</a:t>
            </a:fld>
            <a:endParaRPr lang="en-US" altLang="en-US">
              <a:solidFill>
                <a:srgbClr val="000000"/>
              </a:solidFill>
              <a:latin typeface="Corbel"/>
            </a:endParaRPr>
          </a:p>
        </p:txBody>
      </p:sp>
    </p:spTree>
    <p:extLst>
      <p:ext uri="{BB962C8B-B14F-4D97-AF65-F5344CB8AC3E}">
        <p14:creationId xmlns:p14="http://schemas.microsoft.com/office/powerpoint/2010/main" val="4282132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Funds Rules</a:t>
            </a:r>
            <a:endParaRPr lang="en-US" dirty="0"/>
          </a:p>
        </p:txBody>
      </p:sp>
      <p:sp>
        <p:nvSpPr>
          <p:cNvPr id="3" name="Content Placeholder 2"/>
          <p:cNvSpPr>
            <a:spLocks noGrp="1"/>
          </p:cNvSpPr>
          <p:nvPr>
            <p:ph idx="1"/>
          </p:nvPr>
        </p:nvSpPr>
        <p:spPr>
          <a:xfrm>
            <a:off x="692024" y="2748246"/>
            <a:ext cx="7886700" cy="3138846"/>
          </a:xfrm>
        </p:spPr>
        <p:txBody>
          <a:bodyPr>
            <a:normAutofit fontScale="77500" lnSpcReduction="20000"/>
          </a:bodyPr>
          <a:lstStyle/>
          <a:p>
            <a:pPr marL="514338" indent="-514338">
              <a:buFont typeface="+mj-lt"/>
              <a:buAutoNum type="arabicPeriod"/>
            </a:pPr>
            <a:r>
              <a:rPr lang="en-US" dirty="0" smtClean="0"/>
              <a:t>Needs Assessment with stakeholder </a:t>
            </a:r>
            <a:r>
              <a:rPr lang="en-US" dirty="0"/>
              <a:t>e</a:t>
            </a:r>
            <a:r>
              <a:rPr lang="en-US" dirty="0" smtClean="0"/>
              <a:t>ngagement, including private schools</a:t>
            </a:r>
          </a:p>
          <a:p>
            <a:pPr marL="514338" indent="-514338">
              <a:buFont typeface="+mj-lt"/>
              <a:buAutoNum type="arabicPeriod"/>
            </a:pPr>
            <a:endParaRPr lang="en-US" dirty="0" smtClean="0"/>
          </a:p>
          <a:p>
            <a:pPr marL="514338" indent="-514338">
              <a:buFont typeface="+mj-lt"/>
              <a:buAutoNum type="arabicPeriod"/>
            </a:pPr>
            <a:r>
              <a:rPr lang="en-US" dirty="0" smtClean="0"/>
              <a:t>Transfer only from Title II-A and Title IV-A</a:t>
            </a:r>
          </a:p>
          <a:p>
            <a:pPr marL="514338" indent="-514338">
              <a:buFont typeface="+mj-lt"/>
              <a:buAutoNum type="arabicPeriod"/>
            </a:pPr>
            <a:endParaRPr lang="en-US" dirty="0" smtClean="0"/>
          </a:p>
          <a:p>
            <a:pPr marL="514338" indent="-514338">
              <a:buFont typeface="+mj-lt"/>
              <a:buAutoNum type="arabicPeriod"/>
            </a:pPr>
            <a:r>
              <a:rPr lang="en-US" dirty="0" smtClean="0"/>
              <a:t>No limits on the amounts of funds to transfer</a:t>
            </a:r>
          </a:p>
          <a:p>
            <a:pPr marL="514338" indent="-514338">
              <a:buFont typeface="+mj-lt"/>
              <a:buAutoNum type="arabicPeriod"/>
            </a:pPr>
            <a:endParaRPr lang="en-US" dirty="0" smtClean="0"/>
          </a:p>
          <a:p>
            <a:pPr marL="514338" indent="-514338">
              <a:buFont typeface="+mj-lt"/>
              <a:buAutoNum type="arabicPeriod"/>
            </a:pPr>
            <a:r>
              <a:rPr lang="en-US" dirty="0" smtClean="0"/>
              <a:t>Once funds are transferred, they take on the identity of that Title AND must be spent under rules applicable to that Title</a:t>
            </a:r>
          </a:p>
          <a:p>
            <a:pPr marL="0" indent="0">
              <a:buNone/>
            </a:pPr>
            <a:endParaRPr lang="en-US" dirty="0"/>
          </a:p>
        </p:txBody>
      </p:sp>
      <p:sp>
        <p:nvSpPr>
          <p:cNvPr id="4" name="Slide Number Placeholder 3"/>
          <p:cNvSpPr>
            <a:spLocks noGrp="1"/>
          </p:cNvSpPr>
          <p:nvPr>
            <p:ph type="sldNum" sz="quarter" idx="4294967295"/>
          </p:nvPr>
        </p:nvSpPr>
        <p:spPr/>
        <p:txBody>
          <a:bodyPr/>
          <a:lstStyle/>
          <a:p>
            <a:pPr>
              <a:defRPr/>
            </a:pPr>
            <a:fld id="{A8E111BA-A08B-4DA3-BD25-C3492E41115B}" type="slidenum">
              <a:rPr lang="en-US" altLang="en-US">
                <a:solidFill>
                  <a:srgbClr val="000000"/>
                </a:solidFill>
                <a:latin typeface="Corbel"/>
              </a:rPr>
              <a:pPr>
                <a:defRPr/>
              </a:pPr>
              <a:t>12</a:t>
            </a:fld>
            <a:endParaRPr lang="en-US" altLang="en-US">
              <a:solidFill>
                <a:srgbClr val="000000"/>
              </a:solidFill>
              <a:latin typeface="Corbel"/>
            </a:endParaRPr>
          </a:p>
        </p:txBody>
      </p:sp>
    </p:spTree>
    <p:extLst>
      <p:ext uri="{BB962C8B-B14F-4D97-AF65-F5344CB8AC3E}">
        <p14:creationId xmlns:p14="http://schemas.microsoft.com/office/powerpoint/2010/main" val="1538280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a:bodyPr>
          <a:lstStyle/>
          <a:p>
            <a:pPr algn="ctr"/>
            <a:r>
              <a:rPr lang="en-US" dirty="0" smtClean="0"/>
              <a:t>BUDGET NARRATIVE </a:t>
            </a:r>
            <a:r>
              <a:rPr lang="en-US" dirty="0" smtClean="0"/>
              <a:t>OVERVIEW</a:t>
            </a:r>
            <a:endParaRPr lang="en-US" sz="3100" b="0" dirty="0"/>
          </a:p>
        </p:txBody>
      </p:sp>
      <p:pic>
        <p:nvPicPr>
          <p:cNvPr id="4" name="Picture 3" title="Budget narrative overview screenshot"/>
          <p:cNvPicPr>
            <a:picLocks noChangeAspect="1"/>
          </p:cNvPicPr>
          <p:nvPr/>
        </p:nvPicPr>
        <p:blipFill>
          <a:blip r:embed="rId3"/>
          <a:stretch>
            <a:fillRect/>
          </a:stretch>
        </p:blipFill>
        <p:spPr>
          <a:xfrm>
            <a:off x="336859" y="1493132"/>
            <a:ext cx="8232730" cy="4638905"/>
          </a:xfrm>
          <a:prstGeom prst="rect">
            <a:avLst/>
          </a:prstGeom>
        </p:spPr>
      </p:pic>
    </p:spTree>
    <p:extLst>
      <p:ext uri="{BB962C8B-B14F-4D97-AF65-F5344CB8AC3E}">
        <p14:creationId xmlns:p14="http://schemas.microsoft.com/office/powerpoint/2010/main" val="1389426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r>
              <a:rPr lang="en-US" altLang="en-US" dirty="0" smtClean="0">
                <a:solidFill>
                  <a:schemeClr val="bg2">
                    <a:lumMod val="60000"/>
                    <a:lumOff val="40000"/>
                  </a:schemeClr>
                </a:solidFill>
              </a:rPr>
              <a:t>Title I-A Purpose:</a:t>
            </a:r>
            <a:endParaRPr lang="en-US" altLang="en-US" dirty="0">
              <a:solidFill>
                <a:schemeClr val="bg2">
                  <a:lumMod val="60000"/>
                  <a:lumOff val="40000"/>
                </a:schemeClr>
              </a:solidFill>
            </a:endParaRPr>
          </a:p>
        </p:txBody>
      </p:sp>
      <p:sp>
        <p:nvSpPr>
          <p:cNvPr id="18435" name="Content Placeholder 2"/>
          <p:cNvSpPr>
            <a:spLocks noGrp="1"/>
          </p:cNvSpPr>
          <p:nvPr>
            <p:ph idx="1"/>
          </p:nvPr>
        </p:nvSpPr>
        <p:spPr>
          <a:xfrm>
            <a:off x="1066800" y="2791326"/>
            <a:ext cx="7543800" cy="3152274"/>
          </a:xfrm>
        </p:spPr>
        <p:txBody>
          <a:bodyPr/>
          <a:lstStyle/>
          <a:p>
            <a:r>
              <a:rPr lang="en-US" dirty="0">
                <a:latin typeface="Calibri" panose="020F0502020204030204" pitchFamily="34" charset="0"/>
                <a:cs typeface="Calibri" panose="020F0502020204030204" pitchFamily="34" charset="0"/>
              </a:rPr>
              <a:t>Title I-A </a:t>
            </a:r>
            <a:r>
              <a:rPr lang="en-US" dirty="0" smtClean="0">
                <a:latin typeface="Calibri" panose="020F0502020204030204" pitchFamily="34" charset="0"/>
                <a:cs typeface="Calibri" panose="020F0502020204030204" pitchFamily="34" charset="0"/>
              </a:rPr>
              <a:t>provides </a:t>
            </a:r>
            <a:r>
              <a:rPr lang="en-US" dirty="0">
                <a:latin typeface="Calibri" panose="020F0502020204030204" pitchFamily="34" charset="0"/>
                <a:cs typeface="Calibri" panose="020F0502020204030204" pitchFamily="34" charset="0"/>
              </a:rPr>
              <a:t>federal dollars to </a:t>
            </a:r>
            <a:r>
              <a:rPr lang="en-US" u="sng" dirty="0">
                <a:latin typeface="Calibri" panose="020F0502020204030204" pitchFamily="34" charset="0"/>
                <a:cs typeface="Calibri" panose="020F0502020204030204" pitchFamily="34" charset="0"/>
              </a:rPr>
              <a:t>supplement</a:t>
            </a:r>
            <a:r>
              <a:rPr lang="en-US" dirty="0">
                <a:latin typeface="Calibri" panose="020F0502020204030204" pitchFamily="34" charset="0"/>
                <a:cs typeface="Calibri" panose="020F0502020204030204" pitchFamily="34" charset="0"/>
              </a:rPr>
              <a:t> educational opportunities for students who live in high poverty areas and are most at risk of failing to meet the state’s challenging academic achievement standards.</a:t>
            </a:r>
            <a:r>
              <a:rPr lang="en-US" i="1"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6876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Title I-A Budget Narrative</a:t>
            </a:r>
            <a:br>
              <a:rPr lang="en-US" dirty="0" smtClean="0"/>
            </a:br>
            <a:endParaRPr lang="en-US" dirty="0"/>
          </a:p>
        </p:txBody>
      </p:sp>
      <p:pic>
        <p:nvPicPr>
          <p:cNvPr id="4" name="Picture 3" descr="Title I-A Budget Narrative Page with tabs for Overview, Targeting, Set-asides, Budget Narrative, Spending and Print " title="Title I-A Budget Narrative"/>
          <p:cNvPicPr>
            <a:picLocks noChangeAspect="1"/>
          </p:cNvPicPr>
          <p:nvPr/>
        </p:nvPicPr>
        <p:blipFill>
          <a:blip r:embed="rId3"/>
          <a:stretch>
            <a:fillRect/>
          </a:stretch>
        </p:blipFill>
        <p:spPr>
          <a:xfrm>
            <a:off x="1089061" y="2568539"/>
            <a:ext cx="7048071" cy="1489753"/>
          </a:xfrm>
          <a:prstGeom prst="rect">
            <a:avLst/>
          </a:prstGeom>
        </p:spPr>
      </p:pic>
    </p:spTree>
    <p:extLst>
      <p:ext uri="{BB962C8B-B14F-4D97-AF65-F5344CB8AC3E}">
        <p14:creationId xmlns:p14="http://schemas.microsoft.com/office/powerpoint/2010/main" val="1129303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b="1" dirty="0" smtClean="0"/>
              <a:t>Title I-A Budget Narrative</a:t>
            </a:r>
            <a:r>
              <a:rPr lang="en-US" b="1" baseline="0" dirty="0" smtClean="0"/>
              <a:t> OVERVIEW Page</a:t>
            </a:r>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3600" dirty="0" smtClean="0"/>
              <a:t>Title I-A Budget Narrative</a:t>
            </a:r>
          </a:p>
          <a:p>
            <a:r>
              <a:rPr lang="en-US" sz="3600" b="1" dirty="0" smtClean="0">
                <a:solidFill>
                  <a:schemeClr val="bg2">
                    <a:lumMod val="50000"/>
                  </a:schemeClr>
                </a:solidFill>
              </a:rPr>
              <a:t>OVERVIEW</a:t>
            </a:r>
            <a:r>
              <a:rPr lang="en-US" sz="3600" dirty="0" smtClean="0"/>
              <a:t> Page</a:t>
            </a:r>
            <a:endParaRPr lang="en-US" sz="3600" dirty="0"/>
          </a:p>
        </p:txBody>
      </p:sp>
    </p:spTree>
    <p:extLst>
      <p:ext uri="{BB962C8B-B14F-4D97-AF65-F5344CB8AC3E}">
        <p14:creationId xmlns:p14="http://schemas.microsoft.com/office/powerpoint/2010/main" val="770852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smtClean="0"/>
              <a:t>Title I-A Overview Page</a:t>
            </a:r>
            <a:br>
              <a:rPr lang="en-US" dirty="0" smtClean="0"/>
            </a:br>
            <a:endParaRPr lang="en-US" sz="3100" b="0" dirty="0"/>
          </a:p>
        </p:txBody>
      </p:sp>
      <p:pic>
        <p:nvPicPr>
          <p:cNvPr id="3" name="Picture 2" descr="Title I-A Overview Page" title="Title I-A Overview Page"/>
          <p:cNvPicPr>
            <a:picLocks noChangeAspect="1"/>
          </p:cNvPicPr>
          <p:nvPr/>
        </p:nvPicPr>
        <p:blipFill>
          <a:blip r:embed="rId3"/>
          <a:stretch>
            <a:fillRect/>
          </a:stretch>
        </p:blipFill>
        <p:spPr>
          <a:xfrm>
            <a:off x="386694" y="1097510"/>
            <a:ext cx="8486356" cy="5213438"/>
          </a:xfrm>
          <a:prstGeom prst="rect">
            <a:avLst/>
          </a:prstGeom>
        </p:spPr>
      </p:pic>
    </p:spTree>
    <p:extLst>
      <p:ext uri="{BB962C8B-B14F-4D97-AF65-F5344CB8AC3E}">
        <p14:creationId xmlns:p14="http://schemas.microsoft.com/office/powerpoint/2010/main" val="3143841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a:t>
            </a:r>
            <a:r>
              <a:rPr lang="en-US" dirty="0" smtClean="0"/>
              <a:t>n </a:t>
            </a:r>
            <a:r>
              <a:rPr lang="en-US" dirty="0"/>
              <a:t>LEA must show that its methodology to allocate State and local funds to schools results in each Title I-A school receiving all of the State and local funds it would otherwise receive if it were not receiving Title I-A funds</a:t>
            </a:r>
            <a:r>
              <a:rPr lang="en-US" dirty="0" smtClean="0"/>
              <a:t>.</a:t>
            </a:r>
          </a:p>
          <a:p>
            <a:pPr marL="0" indent="0">
              <a:buNone/>
            </a:pPr>
            <a:endParaRPr lang="en-US" dirty="0"/>
          </a:p>
          <a:p>
            <a:pPr marL="0" indent="0">
              <a:buNone/>
            </a:pPr>
            <a:r>
              <a:rPr lang="en-US" dirty="0" smtClean="0"/>
              <a:t>In </a:t>
            </a:r>
            <a:r>
              <a:rPr lang="en-US" dirty="0"/>
              <a:t>other words, an LEA’s methodology must be “Title I neutral” in that it allocates State and local funds to schools without regard for Title I-A status. </a:t>
            </a:r>
          </a:p>
          <a:p>
            <a:pPr marL="0" indent="0">
              <a:buNone/>
            </a:pPr>
            <a:endParaRPr lang="en-US" dirty="0"/>
          </a:p>
        </p:txBody>
      </p:sp>
      <p:sp>
        <p:nvSpPr>
          <p:cNvPr id="4" name="Slide Number Placeholder 3"/>
          <p:cNvSpPr>
            <a:spLocks noGrp="1"/>
          </p:cNvSpPr>
          <p:nvPr>
            <p:ph type="sldNum" sz="quarter" idx="4294967295"/>
          </p:nvPr>
        </p:nvSpPr>
        <p:spPr/>
        <p:txBody>
          <a:bodyPr/>
          <a:lstStyle/>
          <a:p>
            <a:pPr>
              <a:defRPr/>
            </a:pPr>
            <a:fld id="{A8E111BA-A08B-4DA3-BD25-C3492E41115B}" type="slidenum">
              <a:rPr lang="en-US" altLang="en-US">
                <a:solidFill>
                  <a:srgbClr val="000000"/>
                </a:solidFill>
                <a:latin typeface="Corbel"/>
              </a:rPr>
              <a:pPr>
                <a:defRPr/>
              </a:pPr>
              <a:t>18</a:t>
            </a:fld>
            <a:endParaRPr lang="en-US" altLang="en-US">
              <a:solidFill>
                <a:srgbClr val="000000"/>
              </a:solidFill>
              <a:latin typeface="Corbel"/>
            </a:endParaRPr>
          </a:p>
        </p:txBody>
      </p:sp>
    </p:spTree>
    <p:extLst>
      <p:ext uri="{BB962C8B-B14F-4D97-AF65-F5344CB8AC3E}">
        <p14:creationId xmlns:p14="http://schemas.microsoft.com/office/powerpoint/2010/main" val="2992309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3" name="Content Placeholder 2"/>
          <p:cNvSpPr>
            <a:spLocks noGrp="1"/>
          </p:cNvSpPr>
          <p:nvPr>
            <p:ph idx="1"/>
          </p:nvPr>
        </p:nvSpPr>
        <p:spPr/>
        <p:txBody>
          <a:bodyPr>
            <a:normAutofit/>
          </a:bodyPr>
          <a:lstStyle/>
          <a:p>
            <a:r>
              <a:rPr lang="en-US" dirty="0" smtClean="0"/>
              <a:t>Single school districts, or districts with one school per grade span, do not need to provide a methodology statement and can enter n/a.</a:t>
            </a:r>
            <a:endParaRPr lang="en-US" dirty="0"/>
          </a:p>
          <a:p>
            <a:r>
              <a:rPr lang="en-US" dirty="0" smtClean="0"/>
              <a:t>Methodology statement considerations:</a:t>
            </a:r>
          </a:p>
          <a:p>
            <a:pPr lvl="1"/>
            <a:r>
              <a:rPr lang="en-US" dirty="0" smtClean="0"/>
              <a:t>Public charter schools</a:t>
            </a:r>
          </a:p>
          <a:p>
            <a:pPr lvl="1"/>
            <a:r>
              <a:rPr lang="en-US" dirty="0" smtClean="0"/>
              <a:t>Different grade spans</a:t>
            </a:r>
          </a:p>
        </p:txBody>
      </p:sp>
      <p:sp>
        <p:nvSpPr>
          <p:cNvPr id="4" name="Slide Number Placeholder 3"/>
          <p:cNvSpPr>
            <a:spLocks noGrp="1"/>
          </p:cNvSpPr>
          <p:nvPr>
            <p:ph type="sldNum" sz="quarter" idx="4"/>
          </p:nvPr>
        </p:nvSpPr>
        <p:spPr/>
        <p:txBody>
          <a:bodyPr/>
          <a:lstStyle/>
          <a:p>
            <a:fld id="{A8E111BA-A08B-4DA3-BD25-C3492E41115B}" type="slidenum">
              <a:rPr lang="en-US" altLang="en-US" smtClean="0"/>
              <a:pPr/>
              <a:t>19</a:t>
            </a:fld>
            <a:endParaRPr lang="en-US" altLang="en-US"/>
          </a:p>
        </p:txBody>
      </p:sp>
    </p:spTree>
    <p:extLst>
      <p:ext uri="{BB962C8B-B14F-4D97-AF65-F5344CB8AC3E}">
        <p14:creationId xmlns:p14="http://schemas.microsoft.com/office/powerpoint/2010/main" val="1564274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97" y="2935982"/>
            <a:ext cx="7886700" cy="2462495"/>
          </a:xfrm>
        </p:spPr>
        <p:txBody>
          <a:bodyPr>
            <a:normAutofit fontScale="90000"/>
          </a:bodyPr>
          <a:lstStyle/>
          <a:p>
            <a:r>
              <a:rPr lang="en-US" dirty="0"/>
              <a:t/>
            </a:r>
            <a:br>
              <a:rPr lang="en-US" dirty="0"/>
            </a:br>
            <a:r>
              <a:rPr lang="en-US" b="0" dirty="0">
                <a:latin typeface="+mn-lt"/>
                <a:cs typeface="Arial" panose="020B0604020202020204" pitchFamily="34" charset="0"/>
              </a:rPr>
              <a:t>Title I-A</a:t>
            </a:r>
            <a:br>
              <a:rPr lang="en-US" b="0" dirty="0">
                <a:latin typeface="+mn-lt"/>
                <a:cs typeface="Arial" panose="020B0604020202020204" pitchFamily="34" charset="0"/>
              </a:rPr>
            </a:br>
            <a:r>
              <a:rPr lang="en-US" b="0" dirty="0">
                <a:latin typeface="+mn-lt"/>
                <a:cs typeface="Arial" panose="020B0604020202020204" pitchFamily="34" charset="0"/>
              </a:rPr>
              <a:t/>
            </a:r>
            <a:br>
              <a:rPr lang="en-US" b="0" dirty="0">
                <a:latin typeface="+mn-lt"/>
                <a:cs typeface="Arial" panose="020B0604020202020204" pitchFamily="34" charset="0"/>
              </a:rPr>
            </a:br>
            <a:r>
              <a:rPr lang="en-US" sz="4000" b="0" dirty="0" smtClean="0">
                <a:latin typeface="+mn-lt"/>
                <a:cs typeface="Arial" panose="020B0604020202020204" pitchFamily="34" charset="0"/>
              </a:rPr>
              <a:t>2020-2021 </a:t>
            </a:r>
            <a:br>
              <a:rPr lang="en-US" sz="4000" b="0" dirty="0" smtClean="0">
                <a:latin typeface="+mn-lt"/>
                <a:cs typeface="Arial" panose="020B0604020202020204" pitchFamily="34" charset="0"/>
              </a:rPr>
            </a:br>
            <a:r>
              <a:rPr lang="en-US" sz="4000" b="0" dirty="0" smtClean="0">
                <a:latin typeface="+mn-lt"/>
                <a:cs typeface="Arial" panose="020B0604020202020204" pitchFamily="34" charset="0"/>
              </a:rPr>
              <a:t>Continuous Improvement Process (CIP)</a:t>
            </a:r>
            <a:br>
              <a:rPr lang="en-US" sz="4000" b="0" dirty="0" smtClean="0">
                <a:latin typeface="+mn-lt"/>
                <a:cs typeface="Arial" panose="020B0604020202020204" pitchFamily="34" charset="0"/>
              </a:rPr>
            </a:br>
            <a:r>
              <a:rPr lang="en-US" sz="4000" b="0" dirty="0" smtClean="0">
                <a:latin typeface="+mn-lt"/>
                <a:cs typeface="Arial" panose="020B0604020202020204" pitchFamily="34" charset="0"/>
              </a:rPr>
              <a:t>Budget Narrative </a:t>
            </a:r>
            <a:r>
              <a:rPr lang="en-US" i="1" dirty="0">
                <a:latin typeface="+mn-lt"/>
              </a:rPr>
              <a:t/>
            </a:r>
            <a:br>
              <a:rPr lang="en-US" i="1" dirty="0">
                <a:latin typeface="+mn-lt"/>
              </a:rPr>
            </a:br>
            <a:endParaRPr lang="en-US" i="1" dirty="0" smtClean="0">
              <a:latin typeface="+mn-lt"/>
            </a:endParaRPr>
          </a:p>
        </p:txBody>
      </p:sp>
    </p:spTree>
    <p:extLst>
      <p:ext uri="{BB962C8B-B14F-4D97-AF65-F5344CB8AC3E}">
        <p14:creationId xmlns:p14="http://schemas.microsoft.com/office/powerpoint/2010/main" val="3675779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pPr rtl="0" eaLnBrk="1" latinLnBrk="0" hangingPunct="1"/>
            <a:r>
              <a:rPr lang="en-US" sz="3200" b="1" kern="1200" dirty="0" smtClean="0">
                <a:solidFill>
                  <a:schemeClr val="bg1"/>
                </a:solidFill>
                <a:effectLst/>
                <a:latin typeface="+mj-lt"/>
                <a:ea typeface="+mj-ea"/>
                <a:cs typeface="+mj-cs"/>
              </a:rPr>
              <a:t>Title I-A Budget Narrative</a:t>
            </a:r>
            <a:endParaRPr lang="en-US" dirty="0" smtClean="0">
              <a:effectLst/>
            </a:endParaRPr>
          </a:p>
          <a:p>
            <a:pPr rtl="0" eaLnBrk="1" latinLnBrk="0" hangingPunct="1"/>
            <a:r>
              <a:rPr lang="en-US" sz="3200" b="1" kern="1200" dirty="0" smtClean="0">
                <a:solidFill>
                  <a:schemeClr val="bg1"/>
                </a:solidFill>
                <a:effectLst/>
                <a:latin typeface="+mj-lt"/>
                <a:ea typeface="+mj-ea"/>
                <a:cs typeface="+mj-cs"/>
              </a:rPr>
              <a:t>SET ASIDES Page</a:t>
            </a:r>
            <a:endParaRPr lang="en-US" dirty="0" smtClean="0">
              <a:effectLst/>
            </a:endParaRPr>
          </a:p>
          <a:p>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3600" dirty="0" smtClean="0"/>
              <a:t>Title I-A Budget Narrative</a:t>
            </a:r>
          </a:p>
          <a:p>
            <a:r>
              <a:rPr lang="en-US" sz="3600" b="1" dirty="0" smtClean="0">
                <a:solidFill>
                  <a:schemeClr val="bg2">
                    <a:lumMod val="50000"/>
                  </a:schemeClr>
                </a:solidFill>
              </a:rPr>
              <a:t>SET-ASIDE </a:t>
            </a:r>
            <a:r>
              <a:rPr lang="en-US" sz="3600" dirty="0" smtClean="0"/>
              <a:t>Page</a:t>
            </a:r>
            <a:endParaRPr lang="en-US" sz="3600" dirty="0"/>
          </a:p>
        </p:txBody>
      </p:sp>
    </p:spTree>
    <p:extLst>
      <p:ext uri="{BB962C8B-B14F-4D97-AF65-F5344CB8AC3E}">
        <p14:creationId xmlns:p14="http://schemas.microsoft.com/office/powerpoint/2010/main" val="3386343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a:t>Title I-A </a:t>
            </a:r>
            <a:r>
              <a:rPr lang="en-US" dirty="0" smtClean="0"/>
              <a:t>Set-aside Page</a:t>
            </a:r>
            <a:r>
              <a:rPr lang="en-US" dirty="0"/>
              <a:t/>
            </a:r>
            <a:br>
              <a:rPr lang="en-US" dirty="0"/>
            </a:br>
            <a:r>
              <a:rPr lang="en-US" dirty="0" smtClean="0"/>
              <a:t/>
            </a:r>
            <a:br>
              <a:rPr lang="en-US" dirty="0" smtClean="0"/>
            </a:br>
            <a:endParaRPr lang="en-US" sz="3100" b="0" dirty="0"/>
          </a:p>
        </p:txBody>
      </p:sp>
      <p:pic>
        <p:nvPicPr>
          <p:cNvPr id="3" name="Picture 2" descr="Title I-A Set-aside Page" title="Title I-A Set-aside Page"/>
          <p:cNvPicPr>
            <a:picLocks noChangeAspect="1"/>
          </p:cNvPicPr>
          <p:nvPr/>
        </p:nvPicPr>
        <p:blipFill>
          <a:blip r:embed="rId3"/>
          <a:stretch>
            <a:fillRect/>
          </a:stretch>
        </p:blipFill>
        <p:spPr>
          <a:xfrm>
            <a:off x="178085" y="936046"/>
            <a:ext cx="8965915" cy="5353005"/>
          </a:xfrm>
          <a:prstGeom prst="rect">
            <a:avLst/>
          </a:prstGeom>
        </p:spPr>
      </p:pic>
    </p:spTree>
    <p:extLst>
      <p:ext uri="{BB962C8B-B14F-4D97-AF65-F5344CB8AC3E}">
        <p14:creationId xmlns:p14="http://schemas.microsoft.com/office/powerpoint/2010/main" val="139884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2" y="153979"/>
            <a:ext cx="7361499" cy="791244"/>
          </a:xfrm>
        </p:spPr>
        <p:txBody>
          <a:bodyPr>
            <a:normAutofit/>
          </a:bodyPr>
          <a:lstStyle/>
          <a:p>
            <a:pPr algn="ctr"/>
            <a:r>
              <a:rPr lang="en-US" dirty="0"/>
              <a:t>Title I-A </a:t>
            </a:r>
            <a:r>
              <a:rPr lang="en-US" dirty="0" smtClean="0"/>
              <a:t>Set-aside </a:t>
            </a:r>
            <a:r>
              <a:rPr lang="en-US" dirty="0" smtClean="0"/>
              <a:t>Page</a:t>
            </a:r>
            <a:endParaRPr lang="en-US" sz="3100" b="0" dirty="0"/>
          </a:p>
        </p:txBody>
      </p:sp>
      <p:pic>
        <p:nvPicPr>
          <p:cNvPr id="4" name="Picture 3" descr="Title I-A Set-aside Page" title="Title I-A Set-aside Page"/>
          <p:cNvPicPr>
            <a:picLocks noChangeAspect="1"/>
          </p:cNvPicPr>
          <p:nvPr/>
        </p:nvPicPr>
        <p:blipFill>
          <a:blip r:embed="rId3"/>
          <a:stretch>
            <a:fillRect/>
          </a:stretch>
        </p:blipFill>
        <p:spPr>
          <a:xfrm>
            <a:off x="114048" y="945223"/>
            <a:ext cx="9031648" cy="5568594"/>
          </a:xfrm>
          <a:prstGeom prst="rect">
            <a:avLst/>
          </a:prstGeom>
        </p:spPr>
      </p:pic>
    </p:spTree>
    <p:extLst>
      <p:ext uri="{BB962C8B-B14F-4D97-AF65-F5344CB8AC3E}">
        <p14:creationId xmlns:p14="http://schemas.microsoft.com/office/powerpoint/2010/main" val="2992507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pPr rtl="0" eaLnBrk="1" latinLnBrk="0" hangingPunct="1"/>
            <a:r>
              <a:rPr lang="en-US" sz="3200" b="1" kern="1200" dirty="0" smtClean="0">
                <a:solidFill>
                  <a:schemeClr val="bg1"/>
                </a:solidFill>
                <a:effectLst/>
                <a:latin typeface="+mj-lt"/>
                <a:ea typeface="+mj-ea"/>
                <a:cs typeface="+mj-cs"/>
              </a:rPr>
              <a:t>Title I-A Budget Narrative</a:t>
            </a:r>
            <a:endParaRPr lang="en-US" dirty="0" smtClean="0">
              <a:effectLst/>
            </a:endParaRPr>
          </a:p>
          <a:p>
            <a:pPr rtl="0" eaLnBrk="1" latinLnBrk="0" hangingPunct="1"/>
            <a:r>
              <a:rPr lang="en-US" sz="3200" b="1" kern="1200" dirty="0" smtClean="0">
                <a:solidFill>
                  <a:schemeClr val="bg1"/>
                </a:solidFill>
                <a:effectLst/>
                <a:latin typeface="+mj-lt"/>
                <a:ea typeface="+mj-ea"/>
                <a:cs typeface="+mj-cs"/>
              </a:rPr>
              <a:t>TARGETING Page</a:t>
            </a:r>
            <a:endParaRPr lang="en-US" dirty="0" smtClean="0">
              <a:effectLst/>
            </a:endParaRPr>
          </a:p>
          <a:p>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3600" dirty="0" smtClean="0"/>
              <a:t>Title I-A Budget Narrative</a:t>
            </a:r>
          </a:p>
          <a:p>
            <a:r>
              <a:rPr lang="en-US" sz="3600" b="1" dirty="0" smtClean="0">
                <a:solidFill>
                  <a:schemeClr val="bg2">
                    <a:lumMod val="50000"/>
                  </a:schemeClr>
                </a:solidFill>
              </a:rPr>
              <a:t>TARGETING</a:t>
            </a:r>
            <a:r>
              <a:rPr lang="en-US" sz="3600" dirty="0" smtClean="0"/>
              <a:t> Page</a:t>
            </a:r>
            <a:endParaRPr lang="en-US" sz="3600" dirty="0"/>
          </a:p>
        </p:txBody>
      </p:sp>
    </p:spTree>
    <p:extLst>
      <p:ext uri="{BB962C8B-B14F-4D97-AF65-F5344CB8AC3E}">
        <p14:creationId xmlns:p14="http://schemas.microsoft.com/office/powerpoint/2010/main" val="882470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a:t>Title I-A </a:t>
            </a:r>
            <a:r>
              <a:rPr lang="en-US" dirty="0" smtClean="0"/>
              <a:t>Targeting </a:t>
            </a:r>
            <a:r>
              <a:rPr lang="en-US" dirty="0"/>
              <a:t>Page</a:t>
            </a:r>
            <a:br>
              <a:rPr lang="en-US" dirty="0"/>
            </a:br>
            <a:r>
              <a:rPr lang="en-US" dirty="0" smtClean="0"/>
              <a:t/>
            </a:r>
            <a:br>
              <a:rPr lang="en-US" dirty="0" smtClean="0"/>
            </a:br>
            <a:endParaRPr lang="en-US" sz="3100" b="0" dirty="0"/>
          </a:p>
        </p:txBody>
      </p:sp>
      <p:pic>
        <p:nvPicPr>
          <p:cNvPr id="3" name="Picture 2" descr="Title I-A Targeting Page" title="Title I-A Targeting Page"/>
          <p:cNvPicPr>
            <a:picLocks noChangeAspect="1"/>
          </p:cNvPicPr>
          <p:nvPr/>
        </p:nvPicPr>
        <p:blipFill>
          <a:blip r:embed="rId3"/>
          <a:stretch>
            <a:fillRect/>
          </a:stretch>
        </p:blipFill>
        <p:spPr>
          <a:xfrm>
            <a:off x="114296" y="1097510"/>
            <a:ext cx="9029704" cy="4591252"/>
          </a:xfrm>
          <a:prstGeom prst="rect">
            <a:avLst/>
          </a:prstGeom>
        </p:spPr>
      </p:pic>
    </p:spTree>
    <p:extLst>
      <p:ext uri="{BB962C8B-B14F-4D97-AF65-F5344CB8AC3E}">
        <p14:creationId xmlns:p14="http://schemas.microsoft.com/office/powerpoint/2010/main" val="1433921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Eligibility Provision</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dirty="0" smtClean="0"/>
              <a:t>Community Eligibility Provision (CEP)</a:t>
            </a:r>
          </a:p>
          <a:p>
            <a:pPr marL="0" indent="0" algn="ctr">
              <a:buNone/>
            </a:pPr>
            <a:endParaRPr lang="en-US" sz="4000" dirty="0" smtClean="0"/>
          </a:p>
          <a:p>
            <a:pPr marL="0" indent="0" algn="ctr">
              <a:buNone/>
            </a:pPr>
            <a:r>
              <a:rPr lang="en-US" sz="2000" dirty="0">
                <a:hlinkClick r:id="rId3"/>
              </a:rPr>
              <a:t>https://</a:t>
            </a:r>
            <a:r>
              <a:rPr lang="en-US" sz="2000" dirty="0" smtClean="0">
                <a:hlinkClick r:id="rId3"/>
              </a:rPr>
              <a:t>www.oregon.gov/ode/students-and-family/childnutrition/SNP/Pages/CEP.aspx</a:t>
            </a:r>
            <a:r>
              <a:rPr lang="en-US" sz="2000" dirty="0" smtClean="0"/>
              <a:t> </a:t>
            </a:r>
            <a:endParaRPr lang="en-US" sz="2000" dirty="0"/>
          </a:p>
        </p:txBody>
      </p:sp>
    </p:spTree>
    <p:extLst>
      <p:ext uri="{BB962C8B-B14F-4D97-AF65-F5344CB8AC3E}">
        <p14:creationId xmlns:p14="http://schemas.microsoft.com/office/powerpoint/2010/main" val="3396722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descr="Determining Poverty Count" title="Determining Poverty Count"/>
          <p:cNvSpPr>
            <a:spLocks noGrp="1"/>
          </p:cNvSpPr>
          <p:nvPr>
            <p:ph type="title"/>
          </p:nvPr>
        </p:nvSpPr>
        <p:spPr>
          <a:xfrm>
            <a:off x="457200" y="274638"/>
            <a:ext cx="8229600" cy="721955"/>
          </a:xfrm>
        </p:spPr>
        <p:txBody>
          <a:bodyPr>
            <a:normAutofit fontScale="90000"/>
          </a:bodyPr>
          <a:lstStyle/>
          <a:p>
            <a:r>
              <a:rPr lang="en-US" altLang="en-US" dirty="0" smtClean="0"/>
              <a:t>Determining Poverty Count</a:t>
            </a:r>
            <a:br>
              <a:rPr lang="en-US" altLang="en-US" dirty="0" smtClean="0"/>
            </a:br>
            <a:r>
              <a:rPr lang="en-US" altLang="en-US" dirty="0" smtClean="0"/>
              <a:t>(Option #1)</a:t>
            </a:r>
          </a:p>
        </p:txBody>
      </p:sp>
      <p:graphicFrame>
        <p:nvGraphicFramePr>
          <p:cNvPr id="9" name="Content Placeholder 8" descr="Determining Poverty Count" title="Determining Poverty Count"/>
          <p:cNvGraphicFramePr>
            <a:graphicFrameLocks noGrp="1"/>
          </p:cNvGraphicFramePr>
          <p:nvPr>
            <p:ph idx="1"/>
            <p:extLst>
              <p:ext uri="{D42A27DB-BD31-4B8C-83A1-F6EECF244321}">
                <p14:modId xmlns:p14="http://schemas.microsoft.com/office/powerpoint/2010/main" val="1545926874"/>
              </p:ext>
            </p:extLst>
          </p:nvPr>
        </p:nvGraphicFramePr>
        <p:xfrm>
          <a:off x="685800" y="1828801"/>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971780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457200" y="274638"/>
            <a:ext cx="8229600" cy="732229"/>
          </a:xfrm>
        </p:spPr>
        <p:txBody>
          <a:bodyPr>
            <a:normAutofit fontScale="90000"/>
          </a:bodyPr>
          <a:lstStyle/>
          <a:p>
            <a:r>
              <a:rPr lang="en-US" altLang="en-US" dirty="0" smtClean="0"/>
              <a:t>Determining Poverty Count</a:t>
            </a:r>
            <a:br>
              <a:rPr lang="en-US" altLang="en-US" dirty="0" smtClean="0"/>
            </a:br>
            <a:r>
              <a:rPr lang="en-US" altLang="en-US" dirty="0" smtClean="0"/>
              <a:t>(Option #2)</a:t>
            </a:r>
          </a:p>
        </p:txBody>
      </p:sp>
      <p:graphicFrame>
        <p:nvGraphicFramePr>
          <p:cNvPr id="9" name="Content Placeholder 8" descr="Determining Poverty Count with multiplier of 1.6 for both CEP and non-CEP schools" title="Determining Poverty Count"/>
          <p:cNvGraphicFramePr>
            <a:graphicFrameLocks noGrp="1"/>
          </p:cNvGraphicFramePr>
          <p:nvPr>
            <p:ph idx="1"/>
            <p:extLst>
              <p:ext uri="{D42A27DB-BD31-4B8C-83A1-F6EECF244321}">
                <p14:modId xmlns:p14="http://schemas.microsoft.com/office/powerpoint/2010/main" val="209286460"/>
              </p:ext>
            </p:extLst>
          </p:nvPr>
        </p:nvGraphicFramePr>
        <p:xfrm>
          <a:off x="457200" y="2133600"/>
          <a:ext cx="83820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080531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p:nvPr>
        </p:nvSpPr>
        <p:spPr>
          <a:xfrm>
            <a:off x="457200" y="274638"/>
            <a:ext cx="8229600" cy="773326"/>
          </a:xfrm>
        </p:spPr>
        <p:txBody>
          <a:bodyPr>
            <a:normAutofit fontScale="90000"/>
          </a:bodyPr>
          <a:lstStyle/>
          <a:p>
            <a:r>
              <a:rPr lang="en-US" altLang="en-US" dirty="0" smtClean="0"/>
              <a:t>Determining Poverty Count</a:t>
            </a:r>
            <a:br>
              <a:rPr lang="en-US" altLang="en-US" dirty="0" smtClean="0"/>
            </a:br>
            <a:r>
              <a:rPr lang="en-US" altLang="en-US" dirty="0" smtClean="0"/>
              <a:t>(Option #3)</a:t>
            </a:r>
          </a:p>
        </p:txBody>
      </p:sp>
      <p:graphicFrame>
        <p:nvGraphicFramePr>
          <p:cNvPr id="9" name="Content Placeholder 8" descr="Determining Poverty Count with multiplier of 1.6 for CEP schools and free and reduced lunch applications for non-CEP schools" title="Determining Poverty Count"/>
          <p:cNvGraphicFramePr>
            <a:graphicFrameLocks noGrp="1"/>
          </p:cNvGraphicFramePr>
          <p:nvPr>
            <p:ph idx="1"/>
            <p:extLst>
              <p:ext uri="{D42A27DB-BD31-4B8C-83A1-F6EECF244321}">
                <p14:modId xmlns:p14="http://schemas.microsoft.com/office/powerpoint/2010/main" val="4203697710"/>
              </p:ext>
            </p:extLst>
          </p:nvPr>
        </p:nvGraphicFramePr>
        <p:xfrm>
          <a:off x="457200" y="1752600"/>
          <a:ext cx="84582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248591"/>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pPr rtl="0" eaLnBrk="1" latinLnBrk="0" hangingPunct="1"/>
            <a:r>
              <a:rPr lang="en-US" sz="3200" b="1" kern="1200" dirty="0" smtClean="0">
                <a:solidFill>
                  <a:schemeClr val="bg1"/>
                </a:solidFill>
                <a:effectLst/>
                <a:latin typeface="+mj-lt"/>
                <a:ea typeface="+mj-ea"/>
                <a:cs typeface="+mj-cs"/>
              </a:rPr>
              <a:t>Title I-A Budget Narrative </a:t>
            </a:r>
            <a:endParaRPr lang="en-US" dirty="0" smtClean="0">
              <a:effectLst/>
            </a:endParaRPr>
          </a:p>
          <a:p>
            <a:pPr rtl="0" eaLnBrk="1" latinLnBrk="0" hangingPunct="1"/>
            <a:r>
              <a:rPr lang="en-US" sz="3200" b="1" kern="1200" dirty="0" smtClean="0">
                <a:solidFill>
                  <a:schemeClr val="bg1"/>
                </a:solidFill>
                <a:effectLst/>
                <a:latin typeface="+mj-lt"/>
                <a:ea typeface="+mj-ea"/>
                <a:cs typeface="+mj-cs"/>
              </a:rPr>
              <a:t>BUDGET NARRATIVE Page</a:t>
            </a:r>
            <a:endParaRPr lang="en-US" dirty="0" smtClean="0">
              <a:effectLst/>
            </a:endParaRPr>
          </a:p>
          <a:p>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3600" dirty="0" smtClean="0"/>
              <a:t>Title I-A Budget Narrative </a:t>
            </a:r>
          </a:p>
          <a:p>
            <a:r>
              <a:rPr lang="en-US" sz="3600" b="1" dirty="0" smtClean="0">
                <a:solidFill>
                  <a:schemeClr val="bg2">
                    <a:lumMod val="50000"/>
                  </a:schemeClr>
                </a:solidFill>
              </a:rPr>
              <a:t>BUDGET NARRATIVE </a:t>
            </a:r>
            <a:r>
              <a:rPr lang="en-US" sz="3600" dirty="0" smtClean="0"/>
              <a:t>Page</a:t>
            </a:r>
            <a:endParaRPr lang="en-US" sz="3600" dirty="0"/>
          </a:p>
        </p:txBody>
      </p:sp>
    </p:spTree>
    <p:extLst>
      <p:ext uri="{BB962C8B-B14F-4D97-AF65-F5344CB8AC3E}">
        <p14:creationId xmlns:p14="http://schemas.microsoft.com/office/powerpoint/2010/main" val="992347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 &amp; Patience</a:t>
            </a:r>
            <a:endParaRPr lang="en-US" dirty="0"/>
          </a:p>
        </p:txBody>
      </p:sp>
      <p:pic>
        <p:nvPicPr>
          <p:cNvPr id="4" name="Google Shape;66;p3" descr="Blue-toned picture of evergreen trees around a still lake. The trees are reflected in the lake surface." title="Background image"/>
          <p:cNvPicPr preferRelativeResize="0"/>
          <p:nvPr/>
        </p:nvPicPr>
        <p:blipFill rotWithShape="1">
          <a:blip r:embed="rId2">
            <a:alphaModFix/>
          </a:blip>
          <a:srcRect l="8380" r="6375"/>
          <a:stretch/>
        </p:blipFill>
        <p:spPr>
          <a:xfrm>
            <a:off x="0" y="-68133"/>
            <a:ext cx="9144000" cy="7086600"/>
          </a:xfrm>
          <a:prstGeom prst="rect">
            <a:avLst/>
          </a:prstGeom>
          <a:noFill/>
          <a:ln>
            <a:noFill/>
          </a:ln>
        </p:spPr>
      </p:pic>
      <p:sp>
        <p:nvSpPr>
          <p:cNvPr id="5" name="Google Shape;67;p3"/>
          <p:cNvSpPr txBox="1"/>
          <p:nvPr/>
        </p:nvSpPr>
        <p:spPr>
          <a:xfrm>
            <a:off x="1400614" y="2357636"/>
            <a:ext cx="6615544" cy="8617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000" b="1" i="0" u="none" strike="noStrike" cap="none" dirty="0">
                <a:solidFill>
                  <a:schemeClr val="lt1"/>
                </a:solidFill>
                <a:latin typeface="Arial"/>
                <a:ea typeface="Arial"/>
                <a:cs typeface="Arial"/>
                <a:sym typeface="Arial"/>
              </a:rPr>
              <a:t>Grace &amp; Patience</a:t>
            </a:r>
            <a:endParaRPr dirty="0"/>
          </a:p>
        </p:txBody>
      </p:sp>
      <p:sp>
        <p:nvSpPr>
          <p:cNvPr id="6" name="Google Shape;68;p3"/>
          <p:cNvSpPr txBox="1"/>
          <p:nvPr/>
        </p:nvSpPr>
        <p:spPr>
          <a:xfrm>
            <a:off x="1400614" y="3389267"/>
            <a:ext cx="6615544"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200" b="1" i="0" u="none" strike="noStrike" cap="none" dirty="0">
                <a:solidFill>
                  <a:schemeClr val="lt1"/>
                </a:solidFill>
                <a:latin typeface="Arial"/>
                <a:ea typeface="Arial"/>
                <a:cs typeface="Arial"/>
                <a:sym typeface="Arial"/>
              </a:rPr>
              <a:t>We are learning together to move powerfully on behalf of children and communities.</a:t>
            </a:r>
            <a:endParaRPr dirty="0"/>
          </a:p>
        </p:txBody>
      </p:sp>
      <p:pic>
        <p:nvPicPr>
          <p:cNvPr id="7" name="Google Shape;69;p3" descr="ode_logo.jpg" title="Oregon Department of Education logo"/>
          <p:cNvPicPr preferRelativeResize="0"/>
          <p:nvPr/>
        </p:nvPicPr>
        <p:blipFill rotWithShape="1">
          <a:blip r:embed="rId3">
            <a:alphaModFix/>
          </a:blip>
          <a:srcRect/>
          <a:stretch/>
        </p:blipFill>
        <p:spPr>
          <a:xfrm>
            <a:off x="3831400" y="4571999"/>
            <a:ext cx="1753972" cy="752405"/>
          </a:xfrm>
          <a:prstGeom prst="rect">
            <a:avLst/>
          </a:prstGeom>
          <a:noFill/>
          <a:ln>
            <a:noFill/>
          </a:ln>
        </p:spPr>
      </p:pic>
    </p:spTree>
    <p:extLst>
      <p:ext uri="{BB962C8B-B14F-4D97-AF65-F5344CB8AC3E}">
        <p14:creationId xmlns:p14="http://schemas.microsoft.com/office/powerpoint/2010/main" val="1380466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a:t>Title I-A </a:t>
            </a:r>
            <a:r>
              <a:rPr lang="en-US" dirty="0" smtClean="0"/>
              <a:t>Budget Narrative Page</a:t>
            </a:r>
            <a:r>
              <a:rPr lang="en-US" dirty="0"/>
              <a:t/>
            </a:r>
            <a:br>
              <a:rPr lang="en-US" dirty="0"/>
            </a:br>
            <a:r>
              <a:rPr lang="en-US" dirty="0" smtClean="0"/>
              <a:t/>
            </a:r>
            <a:br>
              <a:rPr lang="en-US" dirty="0" smtClean="0"/>
            </a:br>
            <a:endParaRPr lang="en-US" sz="3100" b="0" dirty="0"/>
          </a:p>
        </p:txBody>
      </p:sp>
      <p:pic>
        <p:nvPicPr>
          <p:cNvPr id="4" name="Picture 3" descr="Title I-A Budget Narrative Page" title="Title I-A Budget Narrative Page"/>
          <p:cNvPicPr>
            <a:picLocks noChangeAspect="1"/>
          </p:cNvPicPr>
          <p:nvPr/>
        </p:nvPicPr>
        <p:blipFill>
          <a:blip r:embed="rId3"/>
          <a:stretch>
            <a:fillRect/>
          </a:stretch>
        </p:blipFill>
        <p:spPr>
          <a:xfrm>
            <a:off x="0" y="996592"/>
            <a:ext cx="8811647" cy="5388367"/>
          </a:xfrm>
          <a:prstGeom prst="rect">
            <a:avLst/>
          </a:prstGeom>
        </p:spPr>
      </p:pic>
    </p:spTree>
    <p:extLst>
      <p:ext uri="{BB962C8B-B14F-4D97-AF65-F5344CB8AC3E}">
        <p14:creationId xmlns:p14="http://schemas.microsoft.com/office/powerpoint/2010/main" val="3386630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Title I-A Spending Page</a:t>
            </a:r>
            <a:endParaRPr lang="en-US" dirty="0"/>
          </a:p>
        </p:txBody>
      </p:sp>
      <p:sp>
        <p:nvSpPr>
          <p:cNvPr id="5" name="Content Placeholder 4"/>
          <p:cNvSpPr>
            <a:spLocks noGrp="1"/>
          </p:cNvSpPr>
          <p:nvPr>
            <p:ph idx="1"/>
          </p:nvPr>
        </p:nvSpPr>
        <p:spPr>
          <a:xfrm>
            <a:off x="717782" y="2137025"/>
            <a:ext cx="7886700" cy="3791164"/>
          </a:xfrm>
        </p:spPr>
        <p:txBody>
          <a:bodyPr>
            <a:normAutofit/>
          </a:bodyPr>
          <a:lstStyle/>
          <a:p>
            <a:pPr marL="457189" lvl="1" indent="0">
              <a:buNone/>
            </a:pPr>
            <a:r>
              <a:rPr lang="en-US" sz="3600" dirty="0" smtClean="0"/>
              <a:t>Reminders:</a:t>
            </a:r>
          </a:p>
          <a:p>
            <a:pPr lvl="1"/>
            <a:r>
              <a:rPr lang="en-US" sz="3200" dirty="0" smtClean="0"/>
              <a:t>The allocation for each school on the Targeting Page </a:t>
            </a:r>
            <a:r>
              <a:rPr lang="en-US" sz="3200" u="sng" dirty="0" smtClean="0">
                <a:solidFill>
                  <a:srgbClr val="0070C0"/>
                </a:solidFill>
              </a:rPr>
              <a:t>must equal </a:t>
            </a:r>
            <a:r>
              <a:rPr lang="en-US" sz="3200" dirty="0" smtClean="0"/>
              <a:t>each school’s allocation on the Budget Narrative Page.</a:t>
            </a:r>
          </a:p>
          <a:p>
            <a:pPr marL="457189" lvl="1" indent="0">
              <a:buNone/>
            </a:pPr>
            <a:endParaRPr lang="en-US" sz="3200" dirty="0" smtClean="0"/>
          </a:p>
          <a:p>
            <a:pPr lvl="1"/>
            <a:r>
              <a:rPr lang="en-US" sz="3200" dirty="0" smtClean="0"/>
              <a:t>The Dollars Remaining on both pages must be </a:t>
            </a:r>
            <a:r>
              <a:rPr lang="en-US" sz="3200" u="sng" dirty="0" smtClean="0">
                <a:solidFill>
                  <a:srgbClr val="0070C0"/>
                </a:solidFill>
              </a:rPr>
              <a:t>zero</a:t>
            </a:r>
            <a:r>
              <a:rPr lang="en-US" sz="3200" dirty="0" smtClean="0"/>
              <a:t>.</a:t>
            </a:r>
          </a:p>
          <a:p>
            <a:pPr marL="457189" lvl="1" indent="0" algn="ctr">
              <a:buNone/>
            </a:pPr>
            <a:endParaRPr lang="en-US" sz="4000" dirty="0"/>
          </a:p>
        </p:txBody>
      </p:sp>
    </p:spTree>
    <p:extLst>
      <p:ext uri="{BB962C8B-B14F-4D97-AF65-F5344CB8AC3E}">
        <p14:creationId xmlns:p14="http://schemas.microsoft.com/office/powerpoint/2010/main" val="3797321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pPr rtl="0" eaLnBrk="1" latinLnBrk="0" hangingPunct="1"/>
            <a:r>
              <a:rPr lang="en-US" sz="3200" b="1" kern="1200" dirty="0" smtClean="0">
                <a:solidFill>
                  <a:schemeClr val="bg1"/>
                </a:solidFill>
                <a:effectLst/>
                <a:latin typeface="+mj-lt"/>
                <a:ea typeface="+mj-ea"/>
                <a:cs typeface="+mj-cs"/>
              </a:rPr>
              <a:t>Title I-A Budget Narrative </a:t>
            </a:r>
            <a:endParaRPr lang="en-US" dirty="0" smtClean="0">
              <a:effectLst/>
            </a:endParaRPr>
          </a:p>
          <a:p>
            <a:pPr rtl="0" eaLnBrk="1" latinLnBrk="0" hangingPunct="1"/>
            <a:r>
              <a:rPr lang="en-US" sz="3200" b="1" kern="1200" dirty="0" smtClean="0">
                <a:solidFill>
                  <a:schemeClr val="bg1"/>
                </a:solidFill>
                <a:effectLst/>
                <a:latin typeface="+mj-lt"/>
                <a:ea typeface="+mj-ea"/>
                <a:cs typeface="+mj-cs"/>
              </a:rPr>
              <a:t>Spending Page</a:t>
            </a:r>
            <a:endParaRPr lang="en-US" dirty="0" smtClean="0">
              <a:effectLst/>
            </a:endParaRPr>
          </a:p>
          <a:p>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3600" dirty="0" smtClean="0"/>
              <a:t>Title I-A Budget Narrative </a:t>
            </a:r>
          </a:p>
          <a:p>
            <a:r>
              <a:rPr lang="en-US" sz="3600" b="1" dirty="0" smtClean="0">
                <a:solidFill>
                  <a:schemeClr val="bg2">
                    <a:lumMod val="50000"/>
                  </a:schemeClr>
                </a:solidFill>
              </a:rPr>
              <a:t>SPENDING</a:t>
            </a:r>
            <a:r>
              <a:rPr lang="en-US" sz="3600" dirty="0" smtClean="0"/>
              <a:t> Page</a:t>
            </a:r>
            <a:endParaRPr lang="en-US" sz="3600" dirty="0"/>
          </a:p>
        </p:txBody>
      </p:sp>
    </p:spTree>
    <p:extLst>
      <p:ext uri="{BB962C8B-B14F-4D97-AF65-F5344CB8AC3E}">
        <p14:creationId xmlns:p14="http://schemas.microsoft.com/office/powerpoint/2010/main" val="4244400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a:t>Title I-A </a:t>
            </a:r>
            <a:r>
              <a:rPr lang="en-US" dirty="0" smtClean="0"/>
              <a:t>Spending Page</a:t>
            </a:r>
            <a:r>
              <a:rPr lang="en-US" dirty="0"/>
              <a:t/>
            </a:r>
            <a:br>
              <a:rPr lang="en-US" dirty="0"/>
            </a:br>
            <a:r>
              <a:rPr lang="en-US" dirty="0" smtClean="0"/>
              <a:t/>
            </a:r>
            <a:br>
              <a:rPr lang="en-US" dirty="0" smtClean="0"/>
            </a:br>
            <a:endParaRPr lang="en-US" sz="3100" b="0" dirty="0"/>
          </a:p>
        </p:txBody>
      </p:sp>
      <p:pic>
        <p:nvPicPr>
          <p:cNvPr id="3" name="Picture 2" descr="Title I-A Spending Page" title="Title I-A Spending Page"/>
          <p:cNvPicPr>
            <a:picLocks noChangeAspect="1"/>
          </p:cNvPicPr>
          <p:nvPr/>
        </p:nvPicPr>
        <p:blipFill>
          <a:blip r:embed="rId3"/>
          <a:stretch>
            <a:fillRect/>
          </a:stretch>
        </p:blipFill>
        <p:spPr>
          <a:xfrm>
            <a:off x="212801" y="1209640"/>
            <a:ext cx="8931199" cy="4903484"/>
          </a:xfrm>
          <a:prstGeom prst="rect">
            <a:avLst/>
          </a:prstGeom>
        </p:spPr>
      </p:pic>
    </p:spTree>
    <p:extLst>
      <p:ext uri="{BB962C8B-B14F-4D97-AF65-F5344CB8AC3E}">
        <p14:creationId xmlns:p14="http://schemas.microsoft.com/office/powerpoint/2010/main" val="2190083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pPr rtl="0" eaLnBrk="1" latinLnBrk="0" hangingPunct="1"/>
            <a:r>
              <a:rPr lang="en-US" sz="3200" b="1" kern="1200" dirty="0" smtClean="0">
                <a:solidFill>
                  <a:schemeClr val="bg1"/>
                </a:solidFill>
                <a:effectLst/>
                <a:latin typeface="+mj-lt"/>
                <a:ea typeface="+mj-ea"/>
                <a:cs typeface="+mj-cs"/>
              </a:rPr>
              <a:t>Title I-A Budget Narrative </a:t>
            </a:r>
            <a:endParaRPr lang="en-US" dirty="0" smtClean="0">
              <a:effectLst/>
            </a:endParaRPr>
          </a:p>
          <a:p>
            <a:pPr rtl="0" eaLnBrk="1" latinLnBrk="0" hangingPunct="1"/>
            <a:r>
              <a:rPr lang="en-US" sz="3200" b="1" kern="1200" dirty="0" smtClean="0">
                <a:solidFill>
                  <a:schemeClr val="bg1"/>
                </a:solidFill>
                <a:effectLst/>
                <a:latin typeface="+mj-lt"/>
                <a:ea typeface="+mj-ea"/>
                <a:cs typeface="+mj-cs"/>
              </a:rPr>
              <a:t>Timeline Page</a:t>
            </a:r>
            <a:endParaRPr lang="en-US" dirty="0" smtClean="0">
              <a:effectLst/>
            </a:endParaRPr>
          </a:p>
          <a:p>
            <a:r>
              <a:rPr lang="en-US" b="1" dirty="0" smtClean="0"/>
              <a:t/>
            </a:r>
            <a:br>
              <a:rPr lang="en-US" b="1" dirty="0" smtClean="0"/>
            </a:br>
            <a:endParaRPr lang="en-US" b="1" dirty="0"/>
          </a:p>
        </p:txBody>
      </p:sp>
      <p:sp>
        <p:nvSpPr>
          <p:cNvPr id="3" name="Subtitle 2"/>
          <p:cNvSpPr>
            <a:spLocks noGrp="1"/>
          </p:cNvSpPr>
          <p:nvPr>
            <p:ph type="subTitle" idx="1"/>
          </p:nvPr>
        </p:nvSpPr>
        <p:spPr/>
        <p:txBody>
          <a:bodyPr>
            <a:normAutofit/>
          </a:bodyPr>
          <a:lstStyle/>
          <a:p>
            <a:r>
              <a:rPr lang="en-US" sz="3600" dirty="0" smtClean="0"/>
              <a:t>Title I-A Budget Narrative </a:t>
            </a:r>
          </a:p>
          <a:p>
            <a:r>
              <a:rPr lang="en-US" sz="3600" b="1" dirty="0" smtClean="0">
                <a:solidFill>
                  <a:schemeClr val="bg2">
                    <a:lumMod val="50000"/>
                  </a:schemeClr>
                </a:solidFill>
              </a:rPr>
              <a:t>TIMELINE</a:t>
            </a:r>
            <a:endParaRPr lang="en-US" sz="3600" dirty="0"/>
          </a:p>
        </p:txBody>
      </p:sp>
    </p:spTree>
    <p:extLst>
      <p:ext uri="{BB962C8B-B14F-4D97-AF65-F5344CB8AC3E}">
        <p14:creationId xmlns:p14="http://schemas.microsoft.com/office/powerpoint/2010/main" val="226344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1"/>
          <p:cNvSpPr>
            <a:spLocks noGrp="1"/>
          </p:cNvSpPr>
          <p:nvPr>
            <p:ph type="title"/>
          </p:nvPr>
        </p:nvSpPr>
        <p:spPr>
          <a:xfrm>
            <a:off x="152853" y="2142215"/>
            <a:ext cx="2056899" cy="1809614"/>
          </a:xfrm>
        </p:spPr>
        <p:txBody>
          <a:bodyPr>
            <a:noAutofit/>
          </a:bodyPr>
          <a:lstStyle/>
          <a:p>
            <a:r>
              <a:rPr lang="en-US" sz="3200" dirty="0" smtClean="0"/>
              <a:t>2019-20 FEDERAL FUNDS TIMELINE</a:t>
            </a:r>
            <a:endParaRPr lang="en-US" sz="3200" dirty="0"/>
          </a:p>
        </p:txBody>
      </p:sp>
      <p:sp>
        <p:nvSpPr>
          <p:cNvPr id="24" name="Rectangle 23"/>
          <p:cNvSpPr/>
          <p:nvPr/>
        </p:nvSpPr>
        <p:spPr>
          <a:xfrm>
            <a:off x="92585" y="6245206"/>
            <a:ext cx="249821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70C0"/>
                </a:solidFill>
                <a:effectLst/>
                <a:uLnTx/>
                <a:uFillTx/>
                <a:latin typeface="Segoe UI"/>
                <a:ea typeface="+mn-ea"/>
                <a:cs typeface="+mn-cs"/>
              </a:rPr>
              <a:t>*INITIAL GRANT PERIOD: 7/1/19 – 9/30/20 (15 MONTHS</a:t>
            </a:r>
            <a:r>
              <a:rPr kumimoji="0" lang="en-US" sz="1200" b="0" i="0" u="none" strike="noStrike" kern="1200" cap="none" spc="0" normalizeH="0" baseline="0" noProof="0" dirty="0" smtClean="0">
                <a:ln>
                  <a:noFill/>
                </a:ln>
                <a:solidFill>
                  <a:srgbClr val="0070C0"/>
                </a:solidFill>
                <a:effectLst/>
                <a:uLnTx/>
                <a:uFillTx/>
                <a:latin typeface="Segoe UI"/>
                <a:ea typeface="+mn-ea"/>
                <a:cs typeface="+mn-cs"/>
              </a:rPr>
              <a:t>)</a:t>
            </a:r>
            <a:endParaRPr kumimoji="0" lang="en-US" sz="1200" b="0" i="0" u="none" strike="noStrike" kern="1200" cap="none" spc="0" normalizeH="0" baseline="0" noProof="0" dirty="0">
              <a:ln>
                <a:noFill/>
              </a:ln>
              <a:solidFill>
                <a:srgbClr val="0C6D82"/>
              </a:solidFill>
              <a:effectLst/>
              <a:uLnTx/>
              <a:uFillTx/>
              <a:latin typeface="Segoe UI"/>
              <a:ea typeface="+mn-ea"/>
              <a:cs typeface="+mn-cs"/>
            </a:endParaRPr>
          </a:p>
        </p:txBody>
      </p:sp>
      <p:sp>
        <p:nvSpPr>
          <p:cNvPr id="2" name="Text Placeholder 1"/>
          <p:cNvSpPr>
            <a:spLocks noGrp="1"/>
          </p:cNvSpPr>
          <p:nvPr>
            <p:ph type="body" sz="quarter" idx="15"/>
          </p:nvPr>
        </p:nvSpPr>
        <p:spPr>
          <a:xfrm>
            <a:off x="2272286" y="967696"/>
            <a:ext cx="786543" cy="834861"/>
          </a:xfrm>
        </p:spPr>
        <p:txBody>
          <a:bodyPr>
            <a:noAutofit/>
          </a:bodyPr>
          <a:lstStyle/>
          <a:p>
            <a:r>
              <a:rPr lang="en-US" sz="1800" dirty="0" smtClean="0"/>
              <a:t>JULY</a:t>
            </a:r>
          </a:p>
          <a:p>
            <a:r>
              <a:rPr lang="en-US" sz="1800" dirty="0" smtClean="0"/>
              <a:t>2019</a:t>
            </a:r>
            <a:endParaRPr lang="en-US" sz="1800" dirty="0"/>
          </a:p>
        </p:txBody>
      </p:sp>
      <p:pic>
        <p:nvPicPr>
          <p:cNvPr id="19" name="Picture 18" descr="Figuras e iconas - letr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1966" y="243744"/>
            <a:ext cx="595636" cy="597628"/>
          </a:xfrm>
          <a:prstGeom prst="rect">
            <a:avLst/>
          </a:prstGeom>
        </p:spPr>
      </p:pic>
      <p:sp>
        <p:nvSpPr>
          <p:cNvPr id="22" name="Text Placeholder 24">
            <a:extLst>
              <a:ext uri="{FF2B5EF4-FFF2-40B4-BE49-F238E27FC236}">
                <a16:creationId xmlns:a16="http://schemas.microsoft.com/office/drawing/2014/main" id="{2B193253-F94A-4164-AE5D-6B3931AE17CC}"/>
              </a:ext>
            </a:extLst>
          </p:cNvPr>
          <p:cNvSpPr>
            <a:spLocks noGrp="1"/>
          </p:cNvSpPr>
          <p:nvPr>
            <p:ph type="body" sz="quarter" idx="36"/>
          </p:nvPr>
        </p:nvSpPr>
        <p:spPr>
          <a:xfrm>
            <a:off x="1973083" y="2003348"/>
            <a:ext cx="1399985" cy="405757"/>
          </a:xfrm>
        </p:spPr>
        <p:txBody>
          <a:bodyPr>
            <a:normAutofit/>
          </a:bodyPr>
          <a:lstStyle/>
          <a:p>
            <a:r>
              <a:rPr lang="en-US" sz="1050" dirty="0"/>
              <a:t>BEGINNING OF </a:t>
            </a:r>
            <a:r>
              <a:rPr lang="en-US" sz="1050" dirty="0" smtClean="0"/>
              <a:t>2019-20 </a:t>
            </a:r>
            <a:r>
              <a:rPr lang="en-US" sz="1050" dirty="0"/>
              <a:t>GRANT PERIOD</a:t>
            </a:r>
          </a:p>
        </p:txBody>
      </p:sp>
      <p:sp>
        <p:nvSpPr>
          <p:cNvPr id="10" name="Text Placeholder 9">
            <a:extLst>
              <a:ext uri="{FF2B5EF4-FFF2-40B4-BE49-F238E27FC236}">
                <a16:creationId xmlns:a16="http://schemas.microsoft.com/office/drawing/2014/main" id="{B71962F0-0A0F-4FC2-9E69-6265A830C45E}"/>
              </a:ext>
            </a:extLst>
          </p:cNvPr>
          <p:cNvSpPr>
            <a:spLocks noGrp="1"/>
          </p:cNvSpPr>
          <p:nvPr>
            <p:ph type="body" sz="quarter" idx="18"/>
          </p:nvPr>
        </p:nvSpPr>
        <p:spPr>
          <a:xfrm>
            <a:off x="4191000" y="967914"/>
            <a:ext cx="783000" cy="783000"/>
          </a:xfrm>
        </p:spPr>
        <p:txBody>
          <a:bodyPr>
            <a:normAutofit/>
          </a:bodyPr>
          <a:lstStyle/>
          <a:p>
            <a:r>
              <a:rPr lang="en-US" sz="1800" dirty="0" smtClean="0"/>
              <a:t>AUG 2019</a:t>
            </a:r>
            <a:endParaRPr lang="en-US" dirty="0"/>
          </a:p>
        </p:txBody>
      </p:sp>
      <p:pic>
        <p:nvPicPr>
          <p:cNvPr id="20" name="Picture 19" descr="Figuras e iconas - letr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265852"/>
            <a:ext cx="595636" cy="597628"/>
          </a:xfrm>
          <a:prstGeom prst="rect">
            <a:avLst/>
          </a:prstGeom>
        </p:spPr>
      </p:pic>
      <p:sp>
        <p:nvSpPr>
          <p:cNvPr id="27" name="Text Placeholder 26">
            <a:extLst>
              <a:ext uri="{FF2B5EF4-FFF2-40B4-BE49-F238E27FC236}">
                <a16:creationId xmlns:a16="http://schemas.microsoft.com/office/drawing/2014/main" id="{84F2613F-DCC0-4A1F-9B48-C279DDE0C201}"/>
              </a:ext>
            </a:extLst>
          </p:cNvPr>
          <p:cNvSpPr>
            <a:spLocks noGrp="1"/>
          </p:cNvSpPr>
          <p:nvPr>
            <p:ph type="body" sz="quarter" idx="38"/>
          </p:nvPr>
        </p:nvSpPr>
        <p:spPr>
          <a:xfrm>
            <a:off x="3733800" y="1961398"/>
            <a:ext cx="1743080" cy="348934"/>
          </a:xfrm>
        </p:spPr>
        <p:txBody>
          <a:bodyPr>
            <a:noAutofit/>
          </a:bodyPr>
          <a:lstStyle/>
          <a:p>
            <a:pPr>
              <a:lnSpc>
                <a:spcPct val="100000"/>
              </a:lnSpc>
              <a:spcBef>
                <a:spcPts val="0"/>
              </a:spcBef>
            </a:pPr>
            <a:r>
              <a:rPr lang="en-US" sz="1050" dirty="0" smtClean="0"/>
              <a:t>2019-20 BUDGET </a:t>
            </a:r>
            <a:r>
              <a:rPr lang="en-US" sz="1050" dirty="0"/>
              <a:t>NARRATIVE APPLICATION OPENS</a:t>
            </a:r>
          </a:p>
        </p:txBody>
      </p:sp>
      <p:sp>
        <p:nvSpPr>
          <p:cNvPr id="13" name="Text Placeholder 12">
            <a:extLst>
              <a:ext uri="{FF2B5EF4-FFF2-40B4-BE49-F238E27FC236}">
                <a16:creationId xmlns:a16="http://schemas.microsoft.com/office/drawing/2014/main" id="{04306A44-50E7-4C10-ABF1-71CE55A094F5}"/>
              </a:ext>
            </a:extLst>
          </p:cNvPr>
          <p:cNvSpPr>
            <a:spLocks noGrp="1"/>
          </p:cNvSpPr>
          <p:nvPr>
            <p:ph type="body" sz="quarter" idx="20"/>
          </p:nvPr>
        </p:nvSpPr>
        <p:spPr>
          <a:xfrm>
            <a:off x="6725069" y="967914"/>
            <a:ext cx="783000" cy="783000"/>
          </a:xfrm>
        </p:spPr>
        <p:txBody>
          <a:bodyPr>
            <a:normAutofit/>
          </a:bodyPr>
          <a:lstStyle/>
          <a:p>
            <a:r>
              <a:rPr lang="en-US" sz="1800" dirty="0" smtClean="0"/>
              <a:t>DEC 2019</a:t>
            </a:r>
            <a:endParaRPr lang="en-US" sz="1800" dirty="0"/>
          </a:p>
        </p:txBody>
      </p:sp>
      <p:pic>
        <p:nvPicPr>
          <p:cNvPr id="29" name="Picture 28" descr="Figuras e iconas - letr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667" y="275639"/>
            <a:ext cx="595636" cy="597628"/>
          </a:xfrm>
          <a:prstGeom prst="rect">
            <a:avLst/>
          </a:prstGeom>
        </p:spPr>
      </p:pic>
      <p:sp>
        <p:nvSpPr>
          <p:cNvPr id="37" name="Text Placeholder 36">
            <a:extLst>
              <a:ext uri="{FF2B5EF4-FFF2-40B4-BE49-F238E27FC236}">
                <a16:creationId xmlns:a16="http://schemas.microsoft.com/office/drawing/2014/main" id="{DF4A9D67-1B01-4CF8-AC0D-C7E518691F63}"/>
              </a:ext>
            </a:extLst>
          </p:cNvPr>
          <p:cNvSpPr>
            <a:spLocks noGrp="1"/>
          </p:cNvSpPr>
          <p:nvPr>
            <p:ph type="body" sz="quarter" idx="48"/>
          </p:nvPr>
        </p:nvSpPr>
        <p:spPr>
          <a:xfrm>
            <a:off x="6304730" y="1945536"/>
            <a:ext cx="1623678" cy="336837"/>
          </a:xfrm>
        </p:spPr>
        <p:txBody>
          <a:bodyPr>
            <a:noAutofit/>
          </a:bodyPr>
          <a:lstStyle/>
          <a:p>
            <a:pPr>
              <a:lnSpc>
                <a:spcPct val="100000"/>
              </a:lnSpc>
              <a:spcBef>
                <a:spcPts val="0"/>
              </a:spcBef>
            </a:pPr>
            <a:r>
              <a:rPr lang="en-US" sz="1050" dirty="0" smtClean="0">
                <a:solidFill>
                  <a:schemeClr val="bg2"/>
                </a:solidFill>
              </a:rPr>
              <a:t>2019-20 BUDGET </a:t>
            </a:r>
            <a:r>
              <a:rPr lang="en-US" sz="1050" dirty="0">
                <a:solidFill>
                  <a:schemeClr val="bg2"/>
                </a:solidFill>
              </a:rPr>
              <a:t>NARRATIVES DUE</a:t>
            </a:r>
          </a:p>
        </p:txBody>
      </p:sp>
      <p:sp>
        <p:nvSpPr>
          <p:cNvPr id="14" name="Text Placeholder 13">
            <a:extLst>
              <a:ext uri="{FF2B5EF4-FFF2-40B4-BE49-F238E27FC236}">
                <a16:creationId xmlns:a16="http://schemas.microsoft.com/office/drawing/2014/main" id="{18BD9AA2-DFE1-412D-BB95-7989BA1E6039}"/>
              </a:ext>
            </a:extLst>
          </p:cNvPr>
          <p:cNvSpPr>
            <a:spLocks noGrp="1"/>
          </p:cNvSpPr>
          <p:nvPr>
            <p:ph type="body" sz="quarter" idx="21"/>
          </p:nvPr>
        </p:nvSpPr>
        <p:spPr>
          <a:xfrm>
            <a:off x="6731667" y="3030893"/>
            <a:ext cx="783000" cy="783000"/>
          </a:xfrm>
        </p:spPr>
        <p:txBody>
          <a:bodyPr>
            <a:normAutofit/>
          </a:bodyPr>
          <a:lstStyle/>
          <a:p>
            <a:r>
              <a:rPr lang="en-US" sz="1800" dirty="0" smtClean="0"/>
              <a:t>SEPT 2020 </a:t>
            </a:r>
            <a:endParaRPr lang="en-US" dirty="0"/>
          </a:p>
        </p:txBody>
      </p:sp>
      <p:sp>
        <p:nvSpPr>
          <p:cNvPr id="25" name="Text Placeholder 40">
            <a:extLst>
              <a:ext uri="{FF2B5EF4-FFF2-40B4-BE49-F238E27FC236}">
                <a16:creationId xmlns:a16="http://schemas.microsoft.com/office/drawing/2014/main" id="{D183E534-6B6A-4814-BF59-57A6E38C5B02}"/>
              </a:ext>
            </a:extLst>
          </p:cNvPr>
          <p:cNvSpPr>
            <a:spLocks noGrp="1"/>
          </p:cNvSpPr>
          <p:nvPr>
            <p:ph type="body" sz="quarter" idx="52"/>
          </p:nvPr>
        </p:nvSpPr>
        <p:spPr>
          <a:xfrm>
            <a:off x="6441470" y="2627250"/>
            <a:ext cx="1400669" cy="290456"/>
          </a:xfrm>
        </p:spPr>
        <p:txBody>
          <a:bodyPr>
            <a:normAutofit/>
          </a:bodyPr>
          <a:lstStyle/>
          <a:p>
            <a:r>
              <a:rPr lang="en-US" sz="1400" dirty="0" smtClean="0"/>
              <a:t>YOU ARE HERE</a:t>
            </a:r>
            <a:endParaRPr lang="en-US" sz="1400" dirty="0"/>
          </a:p>
        </p:txBody>
      </p:sp>
      <p:sp>
        <p:nvSpPr>
          <p:cNvPr id="35" name="Text Placeholder 34">
            <a:extLst>
              <a:ext uri="{FF2B5EF4-FFF2-40B4-BE49-F238E27FC236}">
                <a16:creationId xmlns:a16="http://schemas.microsoft.com/office/drawing/2014/main" id="{25D376EC-609C-46F1-A4A6-22B3BCBA9777}"/>
              </a:ext>
            </a:extLst>
          </p:cNvPr>
          <p:cNvSpPr>
            <a:spLocks noGrp="1"/>
          </p:cNvSpPr>
          <p:nvPr>
            <p:ph type="body" sz="quarter" idx="46"/>
          </p:nvPr>
        </p:nvSpPr>
        <p:spPr>
          <a:xfrm>
            <a:off x="6109808" y="3908540"/>
            <a:ext cx="2063994" cy="486493"/>
          </a:xfrm>
        </p:spPr>
        <p:txBody>
          <a:bodyPr>
            <a:normAutofit/>
          </a:bodyPr>
          <a:lstStyle/>
          <a:p>
            <a:pPr>
              <a:lnSpc>
                <a:spcPct val="100000"/>
              </a:lnSpc>
              <a:spcBef>
                <a:spcPts val="0"/>
              </a:spcBef>
            </a:pPr>
            <a:r>
              <a:rPr lang="en-US" sz="1050" dirty="0" smtClean="0"/>
              <a:t>FINAL DATE FOR OBLIGATION OF 2019-20 FUNDS FOR *INTIAL GRANT PERIOD</a:t>
            </a:r>
            <a:endParaRPr lang="en-US" sz="1050" dirty="0"/>
          </a:p>
        </p:txBody>
      </p:sp>
      <p:sp>
        <p:nvSpPr>
          <p:cNvPr id="15" name="Text Placeholder 14">
            <a:extLst>
              <a:ext uri="{FF2B5EF4-FFF2-40B4-BE49-F238E27FC236}">
                <a16:creationId xmlns:a16="http://schemas.microsoft.com/office/drawing/2014/main" id="{CDDFF132-912B-4B2B-B3E5-D1AB199B58C1}"/>
              </a:ext>
            </a:extLst>
          </p:cNvPr>
          <p:cNvSpPr>
            <a:spLocks noGrp="1"/>
          </p:cNvSpPr>
          <p:nvPr>
            <p:ph type="body" sz="quarter" idx="22"/>
          </p:nvPr>
        </p:nvSpPr>
        <p:spPr>
          <a:xfrm>
            <a:off x="3756146" y="3029416"/>
            <a:ext cx="783000" cy="784477"/>
          </a:xfrm>
        </p:spPr>
        <p:txBody>
          <a:bodyPr>
            <a:normAutofit/>
          </a:bodyPr>
          <a:lstStyle/>
          <a:p>
            <a:r>
              <a:rPr lang="en-US" sz="1800" dirty="0" smtClean="0"/>
              <a:t>NOV 2020 </a:t>
            </a:r>
            <a:endParaRPr lang="en-US" sz="2100" dirty="0"/>
          </a:p>
        </p:txBody>
      </p:sp>
      <p:sp>
        <p:nvSpPr>
          <p:cNvPr id="33" name="Text Placeholder 32">
            <a:extLst>
              <a:ext uri="{FF2B5EF4-FFF2-40B4-BE49-F238E27FC236}">
                <a16:creationId xmlns:a16="http://schemas.microsoft.com/office/drawing/2014/main" id="{97AEBAB8-BDEB-4E4A-B443-829D3C340CA6}"/>
              </a:ext>
            </a:extLst>
          </p:cNvPr>
          <p:cNvSpPr>
            <a:spLocks noGrp="1"/>
          </p:cNvSpPr>
          <p:nvPr>
            <p:ph type="body" sz="quarter" idx="44"/>
          </p:nvPr>
        </p:nvSpPr>
        <p:spPr>
          <a:xfrm>
            <a:off x="3037602" y="3908540"/>
            <a:ext cx="2192500" cy="363501"/>
          </a:xfrm>
        </p:spPr>
        <p:txBody>
          <a:bodyPr>
            <a:normAutofit/>
          </a:bodyPr>
          <a:lstStyle/>
          <a:p>
            <a:pPr>
              <a:lnSpc>
                <a:spcPct val="100000"/>
              </a:lnSpc>
              <a:spcBef>
                <a:spcPts val="0"/>
              </a:spcBef>
            </a:pPr>
            <a:r>
              <a:rPr lang="en-US" sz="1050" dirty="0"/>
              <a:t>FINAL DATE FOR ALL </a:t>
            </a:r>
            <a:r>
              <a:rPr lang="en-US" sz="1050" dirty="0" smtClean="0"/>
              <a:t>2019-20 </a:t>
            </a:r>
            <a:r>
              <a:rPr lang="en-US" sz="1050" dirty="0"/>
              <a:t>CLAIMS FOR </a:t>
            </a:r>
            <a:r>
              <a:rPr lang="en-US" sz="1050" dirty="0" smtClean="0"/>
              <a:t>*INITIAL </a:t>
            </a:r>
            <a:r>
              <a:rPr lang="en-US" sz="1050" dirty="0"/>
              <a:t>GRANT PERIOD</a:t>
            </a:r>
          </a:p>
        </p:txBody>
      </p:sp>
      <p:sp>
        <p:nvSpPr>
          <p:cNvPr id="23" name="Text Placeholder 14">
            <a:extLst>
              <a:ext uri="{FF2B5EF4-FFF2-40B4-BE49-F238E27FC236}">
                <a16:creationId xmlns:a16="http://schemas.microsoft.com/office/drawing/2014/main" id="{CDDFF132-912B-4B2B-B3E5-D1AB199B58C1}"/>
              </a:ext>
            </a:extLst>
          </p:cNvPr>
          <p:cNvSpPr>
            <a:spLocks noGrp="1"/>
          </p:cNvSpPr>
          <p:nvPr>
            <p:ph type="body" sz="quarter" idx="22"/>
          </p:nvPr>
        </p:nvSpPr>
        <p:spPr>
          <a:xfrm>
            <a:off x="1523464" y="4071789"/>
            <a:ext cx="783000" cy="784477"/>
          </a:xfrm>
        </p:spPr>
        <p:txBody>
          <a:bodyPr>
            <a:normAutofit/>
          </a:bodyPr>
          <a:lstStyle/>
          <a:p>
            <a:r>
              <a:rPr lang="en-US" sz="1800" dirty="0" smtClean="0"/>
              <a:t>NOV 2020 </a:t>
            </a:r>
            <a:endParaRPr lang="en-US" sz="2100" dirty="0"/>
          </a:p>
        </p:txBody>
      </p:sp>
      <p:sp>
        <p:nvSpPr>
          <p:cNvPr id="21" name="Text Placeholder 32">
            <a:extLst>
              <a:ext uri="{FF2B5EF4-FFF2-40B4-BE49-F238E27FC236}">
                <a16:creationId xmlns:a16="http://schemas.microsoft.com/office/drawing/2014/main" id="{97AEBAB8-BDEB-4E4A-B443-829D3C340CA6}"/>
              </a:ext>
            </a:extLst>
          </p:cNvPr>
          <p:cNvSpPr>
            <a:spLocks noGrp="1"/>
          </p:cNvSpPr>
          <p:nvPr>
            <p:ph type="body" sz="quarter" idx="44"/>
          </p:nvPr>
        </p:nvSpPr>
        <p:spPr>
          <a:xfrm>
            <a:off x="2324830" y="4464030"/>
            <a:ext cx="2192500" cy="345575"/>
          </a:xfrm>
        </p:spPr>
        <p:txBody>
          <a:bodyPr>
            <a:normAutofit/>
          </a:bodyPr>
          <a:lstStyle/>
          <a:p>
            <a:pPr>
              <a:lnSpc>
                <a:spcPct val="100000"/>
              </a:lnSpc>
              <a:spcBef>
                <a:spcPts val="0"/>
              </a:spcBef>
            </a:pPr>
            <a:r>
              <a:rPr lang="en-US" sz="1050" dirty="0" smtClean="0"/>
              <a:t>UNCLAIMED FUNDS BECOME “CARRYOVER”</a:t>
            </a:r>
            <a:endParaRPr lang="en-US" sz="1050" dirty="0"/>
          </a:p>
        </p:txBody>
      </p:sp>
      <p:sp>
        <p:nvSpPr>
          <p:cNvPr id="12" name="Text Placeholder 11">
            <a:extLst>
              <a:ext uri="{FF2B5EF4-FFF2-40B4-BE49-F238E27FC236}">
                <a16:creationId xmlns:a16="http://schemas.microsoft.com/office/drawing/2014/main" id="{0950DBC3-6438-47ED-BA7E-BBD7E08290D1}"/>
              </a:ext>
            </a:extLst>
          </p:cNvPr>
          <p:cNvSpPr>
            <a:spLocks noGrp="1"/>
          </p:cNvSpPr>
          <p:nvPr>
            <p:ph type="body" sz="quarter" idx="19"/>
          </p:nvPr>
        </p:nvSpPr>
        <p:spPr>
          <a:xfrm>
            <a:off x="2779983" y="4997626"/>
            <a:ext cx="783000" cy="783000"/>
          </a:xfrm>
        </p:spPr>
        <p:txBody>
          <a:bodyPr/>
          <a:lstStyle/>
          <a:p>
            <a:r>
              <a:rPr lang="en-US" sz="1800" dirty="0" smtClean="0"/>
              <a:t>NOV 2020</a:t>
            </a:r>
            <a:endParaRPr lang="en-US" dirty="0"/>
          </a:p>
        </p:txBody>
      </p:sp>
      <p:sp>
        <p:nvSpPr>
          <p:cNvPr id="65" name="Text Placeholder 28">
            <a:extLst>
              <a:ext uri="{FF2B5EF4-FFF2-40B4-BE49-F238E27FC236}">
                <a16:creationId xmlns:a16="http://schemas.microsoft.com/office/drawing/2014/main" id="{71435C51-CB8E-41E5-8C00-34ADCC273A32}"/>
              </a:ext>
            </a:extLst>
          </p:cNvPr>
          <p:cNvSpPr>
            <a:spLocks noGrp="1"/>
          </p:cNvSpPr>
          <p:nvPr>
            <p:ph type="body" sz="quarter" idx="40"/>
          </p:nvPr>
        </p:nvSpPr>
        <p:spPr>
          <a:xfrm>
            <a:off x="2251398" y="5941791"/>
            <a:ext cx="1840170" cy="307027"/>
          </a:xfrm>
        </p:spPr>
        <p:txBody>
          <a:bodyPr>
            <a:normAutofit/>
          </a:bodyPr>
          <a:lstStyle/>
          <a:p>
            <a:r>
              <a:rPr lang="en-US" sz="1050" dirty="0" smtClean="0"/>
              <a:t>CARRYOVER APPLICATIONS FOR 2019-20 FUNDS OPEN</a:t>
            </a:r>
            <a:endParaRPr lang="en-US" sz="1050" dirty="0"/>
          </a:p>
        </p:txBody>
      </p:sp>
      <p:sp>
        <p:nvSpPr>
          <p:cNvPr id="18" name="Text Placeholder 17">
            <a:extLst>
              <a:ext uri="{FF2B5EF4-FFF2-40B4-BE49-F238E27FC236}">
                <a16:creationId xmlns:a16="http://schemas.microsoft.com/office/drawing/2014/main" id="{7073D15E-3E59-4781-BA50-8D741A373A3B}"/>
              </a:ext>
            </a:extLst>
          </p:cNvPr>
          <p:cNvSpPr>
            <a:spLocks noGrp="1"/>
          </p:cNvSpPr>
          <p:nvPr>
            <p:ph type="body" sz="quarter" idx="26"/>
          </p:nvPr>
        </p:nvSpPr>
        <p:spPr>
          <a:xfrm>
            <a:off x="4838602" y="5058550"/>
            <a:ext cx="783000" cy="783000"/>
          </a:xfrm>
        </p:spPr>
        <p:txBody>
          <a:bodyPr>
            <a:normAutofit/>
          </a:bodyPr>
          <a:lstStyle/>
          <a:p>
            <a:r>
              <a:rPr lang="en-US" sz="1800" dirty="0"/>
              <a:t>SEPT </a:t>
            </a:r>
            <a:r>
              <a:rPr lang="en-US" sz="1800" dirty="0" smtClean="0"/>
              <a:t>2021</a:t>
            </a:r>
            <a:endParaRPr lang="en-US" dirty="0"/>
          </a:p>
        </p:txBody>
      </p:sp>
      <p:sp>
        <p:nvSpPr>
          <p:cNvPr id="41" name="Text Placeholder 40">
            <a:extLst>
              <a:ext uri="{FF2B5EF4-FFF2-40B4-BE49-F238E27FC236}">
                <a16:creationId xmlns:a16="http://schemas.microsoft.com/office/drawing/2014/main" id="{D183E534-6B6A-4814-BF59-57A6E38C5B02}"/>
              </a:ext>
            </a:extLst>
          </p:cNvPr>
          <p:cNvSpPr>
            <a:spLocks noGrp="1"/>
          </p:cNvSpPr>
          <p:nvPr>
            <p:ph type="body" sz="quarter" idx="52"/>
          </p:nvPr>
        </p:nvSpPr>
        <p:spPr>
          <a:xfrm>
            <a:off x="4517330" y="5941791"/>
            <a:ext cx="1400669" cy="454625"/>
          </a:xfrm>
        </p:spPr>
        <p:txBody>
          <a:bodyPr>
            <a:normAutofit/>
          </a:bodyPr>
          <a:lstStyle/>
          <a:p>
            <a:r>
              <a:rPr lang="en-US" sz="1050" dirty="0"/>
              <a:t>FINAL DATE FOR OBLIGATION OF </a:t>
            </a:r>
            <a:r>
              <a:rPr lang="en-US" sz="1050" dirty="0" smtClean="0"/>
              <a:t>2019-20 </a:t>
            </a:r>
            <a:r>
              <a:rPr lang="en-US" sz="1050" dirty="0"/>
              <a:t>FUNDS</a:t>
            </a:r>
          </a:p>
        </p:txBody>
      </p:sp>
      <p:sp>
        <p:nvSpPr>
          <p:cNvPr id="17" name="Text Placeholder 16">
            <a:extLst>
              <a:ext uri="{FF2B5EF4-FFF2-40B4-BE49-F238E27FC236}">
                <a16:creationId xmlns:a16="http://schemas.microsoft.com/office/drawing/2014/main" id="{FACEF7EF-E8CB-4008-A749-3586789460E1}"/>
              </a:ext>
            </a:extLst>
          </p:cNvPr>
          <p:cNvSpPr>
            <a:spLocks noGrp="1"/>
          </p:cNvSpPr>
          <p:nvPr>
            <p:ph type="body" sz="quarter" idx="25"/>
          </p:nvPr>
        </p:nvSpPr>
        <p:spPr>
          <a:xfrm>
            <a:off x="6929803" y="5048560"/>
            <a:ext cx="783000" cy="783000"/>
          </a:xfrm>
        </p:spPr>
        <p:txBody>
          <a:bodyPr>
            <a:normAutofit/>
          </a:bodyPr>
          <a:lstStyle/>
          <a:p>
            <a:r>
              <a:rPr lang="en-US" sz="1800" dirty="0"/>
              <a:t>NOV </a:t>
            </a:r>
            <a:r>
              <a:rPr lang="en-US" sz="1800" dirty="0" smtClean="0"/>
              <a:t>2021</a:t>
            </a:r>
            <a:endParaRPr lang="en-US" sz="1800" dirty="0"/>
          </a:p>
        </p:txBody>
      </p:sp>
      <p:sp>
        <p:nvSpPr>
          <p:cNvPr id="70" name="Text Placeholder 69"/>
          <p:cNvSpPr>
            <a:spLocks noGrp="1"/>
          </p:cNvSpPr>
          <p:nvPr>
            <p:ph type="body" sz="quarter" idx="50"/>
          </p:nvPr>
        </p:nvSpPr>
        <p:spPr>
          <a:xfrm>
            <a:off x="6688280" y="5956156"/>
            <a:ext cx="1266047" cy="289050"/>
          </a:xfrm>
        </p:spPr>
        <p:txBody>
          <a:bodyPr>
            <a:noAutofit/>
          </a:bodyPr>
          <a:lstStyle/>
          <a:p>
            <a:r>
              <a:rPr lang="en-US" sz="1050" dirty="0"/>
              <a:t>FINAL DATE FOR ALL </a:t>
            </a:r>
            <a:r>
              <a:rPr lang="en-US" sz="1050" dirty="0" smtClean="0"/>
              <a:t>2019-20 </a:t>
            </a:r>
            <a:r>
              <a:rPr lang="en-US" sz="1050" dirty="0"/>
              <a:t>GRANT CLAIMS</a:t>
            </a:r>
          </a:p>
        </p:txBody>
      </p:sp>
    </p:spTree>
    <p:extLst>
      <p:ext uri="{BB962C8B-B14F-4D97-AF65-F5344CB8AC3E}">
        <p14:creationId xmlns:p14="http://schemas.microsoft.com/office/powerpoint/2010/main" val="1467084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51"/>
          <p:cNvSpPr>
            <a:spLocks noGrp="1"/>
          </p:cNvSpPr>
          <p:nvPr>
            <p:ph type="title"/>
          </p:nvPr>
        </p:nvSpPr>
        <p:spPr>
          <a:xfrm>
            <a:off x="152853" y="2142215"/>
            <a:ext cx="2056899" cy="1809614"/>
          </a:xfrm>
        </p:spPr>
        <p:txBody>
          <a:bodyPr>
            <a:noAutofit/>
          </a:bodyPr>
          <a:lstStyle/>
          <a:p>
            <a:r>
              <a:rPr lang="en-US" sz="3200" dirty="0" smtClean="0"/>
              <a:t>2020-21 FEDERAL FUNDS TIMELINE</a:t>
            </a:r>
            <a:endParaRPr lang="en-US" sz="3200" dirty="0"/>
          </a:p>
        </p:txBody>
      </p:sp>
      <p:sp>
        <p:nvSpPr>
          <p:cNvPr id="24" name="Rectangle 23"/>
          <p:cNvSpPr/>
          <p:nvPr/>
        </p:nvSpPr>
        <p:spPr>
          <a:xfrm>
            <a:off x="92585" y="6245206"/>
            <a:ext cx="249821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70C0"/>
                </a:solidFill>
                <a:effectLst/>
                <a:uLnTx/>
                <a:uFillTx/>
                <a:latin typeface="Segoe UI"/>
                <a:ea typeface="+mn-ea"/>
                <a:cs typeface="+mn-cs"/>
              </a:rPr>
              <a:t>*INITIAL GRANT PERIOD: 7/1/20 – 9/30/21 (15 MONTHS</a:t>
            </a:r>
            <a:r>
              <a:rPr kumimoji="0" lang="en-US" sz="1200" b="0" i="0" u="none" strike="noStrike" kern="1200" cap="none" spc="0" normalizeH="0" baseline="0" noProof="0" dirty="0" smtClean="0">
                <a:ln>
                  <a:noFill/>
                </a:ln>
                <a:solidFill>
                  <a:srgbClr val="0070C0"/>
                </a:solidFill>
                <a:effectLst/>
                <a:uLnTx/>
                <a:uFillTx/>
                <a:latin typeface="Segoe UI"/>
                <a:ea typeface="+mn-ea"/>
                <a:cs typeface="+mn-cs"/>
              </a:rPr>
              <a:t>)</a:t>
            </a:r>
            <a:endParaRPr kumimoji="0" lang="en-US" sz="1200" b="0" i="0" u="none" strike="noStrike" kern="1200" cap="none" spc="0" normalizeH="0" baseline="0" noProof="0" dirty="0">
              <a:ln>
                <a:noFill/>
              </a:ln>
              <a:solidFill>
                <a:srgbClr val="0C6D82"/>
              </a:solidFill>
              <a:effectLst/>
              <a:uLnTx/>
              <a:uFillTx/>
              <a:latin typeface="Segoe UI"/>
              <a:ea typeface="+mn-ea"/>
              <a:cs typeface="+mn-cs"/>
            </a:endParaRPr>
          </a:p>
        </p:txBody>
      </p:sp>
      <p:sp>
        <p:nvSpPr>
          <p:cNvPr id="2" name="Text Placeholder 1"/>
          <p:cNvSpPr>
            <a:spLocks noGrp="1"/>
          </p:cNvSpPr>
          <p:nvPr>
            <p:ph type="body" sz="quarter" idx="15"/>
          </p:nvPr>
        </p:nvSpPr>
        <p:spPr>
          <a:xfrm>
            <a:off x="2272286" y="967697"/>
            <a:ext cx="801577" cy="783000"/>
          </a:xfrm>
        </p:spPr>
        <p:txBody>
          <a:bodyPr>
            <a:normAutofit fontScale="77500" lnSpcReduction="20000"/>
          </a:bodyPr>
          <a:lstStyle/>
          <a:p>
            <a:r>
              <a:rPr lang="en-US" dirty="0" smtClean="0"/>
              <a:t>JULY</a:t>
            </a:r>
          </a:p>
          <a:p>
            <a:r>
              <a:rPr lang="en-US" dirty="0" smtClean="0"/>
              <a:t> 2020</a:t>
            </a:r>
            <a:endParaRPr lang="en-US" dirty="0"/>
          </a:p>
        </p:txBody>
      </p:sp>
      <p:pic>
        <p:nvPicPr>
          <p:cNvPr id="19" name="Picture 18" descr="Figuras e iconas - letrag"/>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
                    </a14:imgEffect>
                  </a14:imgLayer>
                </a14:imgProps>
              </a:ext>
              <a:ext uri="{28A0092B-C50C-407E-A947-70E740481C1C}">
                <a14:useLocalDpi xmlns:a14="http://schemas.microsoft.com/office/drawing/2010/main" val="0"/>
              </a:ext>
            </a:extLst>
          </a:blip>
          <a:stretch>
            <a:fillRect/>
          </a:stretch>
        </p:blipFill>
        <p:spPr>
          <a:xfrm>
            <a:off x="2441966" y="243744"/>
            <a:ext cx="595636" cy="597628"/>
          </a:xfrm>
          <a:prstGeom prst="rect">
            <a:avLst/>
          </a:prstGeom>
        </p:spPr>
      </p:pic>
      <p:sp>
        <p:nvSpPr>
          <p:cNvPr id="22" name="Text Placeholder 24">
            <a:extLst>
              <a:ext uri="{FF2B5EF4-FFF2-40B4-BE49-F238E27FC236}">
                <a16:creationId xmlns:a16="http://schemas.microsoft.com/office/drawing/2014/main" id="{2B193253-F94A-4164-AE5D-6B3931AE17CC}"/>
              </a:ext>
            </a:extLst>
          </p:cNvPr>
          <p:cNvSpPr>
            <a:spLocks noGrp="1"/>
          </p:cNvSpPr>
          <p:nvPr>
            <p:ph type="body" sz="quarter" idx="36"/>
          </p:nvPr>
        </p:nvSpPr>
        <p:spPr>
          <a:xfrm>
            <a:off x="1973083" y="2003348"/>
            <a:ext cx="1399985" cy="405757"/>
          </a:xfrm>
        </p:spPr>
        <p:txBody>
          <a:bodyPr>
            <a:normAutofit/>
          </a:bodyPr>
          <a:lstStyle/>
          <a:p>
            <a:r>
              <a:rPr lang="en-US" sz="1050" dirty="0"/>
              <a:t>BEGINNING OF 2020-21 GRANT PERIOD</a:t>
            </a:r>
          </a:p>
        </p:txBody>
      </p:sp>
      <p:sp>
        <p:nvSpPr>
          <p:cNvPr id="10" name="Text Placeholder 9">
            <a:extLst>
              <a:ext uri="{FF2B5EF4-FFF2-40B4-BE49-F238E27FC236}">
                <a16:creationId xmlns:a16="http://schemas.microsoft.com/office/drawing/2014/main" id="{B71962F0-0A0F-4FC2-9E69-6265A830C45E}"/>
              </a:ext>
            </a:extLst>
          </p:cNvPr>
          <p:cNvSpPr>
            <a:spLocks noGrp="1"/>
          </p:cNvSpPr>
          <p:nvPr>
            <p:ph type="body" sz="quarter" idx="18"/>
          </p:nvPr>
        </p:nvSpPr>
        <p:spPr>
          <a:xfrm>
            <a:off x="4191000" y="967914"/>
            <a:ext cx="783000" cy="783000"/>
          </a:xfrm>
        </p:spPr>
        <p:txBody>
          <a:bodyPr>
            <a:normAutofit/>
          </a:bodyPr>
          <a:lstStyle/>
          <a:p>
            <a:r>
              <a:rPr lang="en-US" sz="1800" dirty="0" smtClean="0"/>
              <a:t>AUG </a:t>
            </a:r>
            <a:r>
              <a:rPr lang="en-US" sz="1800" dirty="0"/>
              <a:t>2020</a:t>
            </a:r>
            <a:endParaRPr lang="en-US" dirty="0"/>
          </a:p>
        </p:txBody>
      </p:sp>
      <p:pic>
        <p:nvPicPr>
          <p:cNvPr id="20" name="Picture 19" descr="Figuras e iconas - letrag"/>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
                    </a14:imgEffect>
                  </a14:imgLayer>
                </a14:imgProps>
              </a:ext>
              <a:ext uri="{28A0092B-C50C-407E-A947-70E740481C1C}">
                <a14:useLocalDpi xmlns:a14="http://schemas.microsoft.com/office/drawing/2010/main" val="0"/>
              </a:ext>
            </a:extLst>
          </a:blip>
          <a:stretch>
            <a:fillRect/>
          </a:stretch>
        </p:blipFill>
        <p:spPr>
          <a:xfrm>
            <a:off x="4343400" y="265852"/>
            <a:ext cx="595636" cy="597628"/>
          </a:xfrm>
          <a:prstGeom prst="rect">
            <a:avLst/>
          </a:prstGeom>
        </p:spPr>
      </p:pic>
      <p:sp>
        <p:nvSpPr>
          <p:cNvPr id="27" name="Text Placeholder 26">
            <a:extLst>
              <a:ext uri="{FF2B5EF4-FFF2-40B4-BE49-F238E27FC236}">
                <a16:creationId xmlns:a16="http://schemas.microsoft.com/office/drawing/2014/main" id="{84F2613F-DCC0-4A1F-9B48-C279DDE0C201}"/>
              </a:ext>
            </a:extLst>
          </p:cNvPr>
          <p:cNvSpPr>
            <a:spLocks noGrp="1"/>
          </p:cNvSpPr>
          <p:nvPr>
            <p:ph type="body" sz="quarter" idx="38"/>
          </p:nvPr>
        </p:nvSpPr>
        <p:spPr>
          <a:xfrm>
            <a:off x="3733800" y="1961398"/>
            <a:ext cx="1743080" cy="348934"/>
          </a:xfrm>
        </p:spPr>
        <p:txBody>
          <a:bodyPr>
            <a:noAutofit/>
          </a:bodyPr>
          <a:lstStyle/>
          <a:p>
            <a:pPr>
              <a:lnSpc>
                <a:spcPct val="100000"/>
              </a:lnSpc>
              <a:spcBef>
                <a:spcPts val="0"/>
              </a:spcBef>
            </a:pPr>
            <a:r>
              <a:rPr lang="en-US" sz="1050" dirty="0"/>
              <a:t>2020-21 BUDGET NARRATIVE APPLICATION OPENS</a:t>
            </a:r>
          </a:p>
        </p:txBody>
      </p:sp>
      <p:sp>
        <p:nvSpPr>
          <p:cNvPr id="26" name="Text Placeholder 9">
            <a:extLst>
              <a:ext uri="{FF2B5EF4-FFF2-40B4-BE49-F238E27FC236}">
                <a16:creationId xmlns:a16="http://schemas.microsoft.com/office/drawing/2014/main" id="{B71962F0-0A0F-4FC2-9E69-6265A830C45E}"/>
              </a:ext>
            </a:extLst>
          </p:cNvPr>
          <p:cNvSpPr>
            <a:spLocks noGrp="1"/>
          </p:cNvSpPr>
          <p:nvPr>
            <p:ph type="body" sz="quarter" idx="18"/>
          </p:nvPr>
        </p:nvSpPr>
        <p:spPr>
          <a:xfrm>
            <a:off x="5410200" y="969600"/>
            <a:ext cx="783000" cy="783000"/>
          </a:xfrm>
        </p:spPr>
        <p:txBody>
          <a:bodyPr>
            <a:normAutofit/>
          </a:bodyPr>
          <a:lstStyle/>
          <a:p>
            <a:r>
              <a:rPr lang="en-US" sz="1800" dirty="0" smtClean="0"/>
              <a:t>SEPT2020</a:t>
            </a:r>
            <a:endParaRPr lang="en-US" dirty="0"/>
          </a:p>
        </p:txBody>
      </p:sp>
      <p:sp>
        <p:nvSpPr>
          <p:cNvPr id="25" name="Text Placeholder 40">
            <a:extLst>
              <a:ext uri="{FF2B5EF4-FFF2-40B4-BE49-F238E27FC236}">
                <a16:creationId xmlns:a16="http://schemas.microsoft.com/office/drawing/2014/main" id="{D183E534-6B6A-4814-BF59-57A6E38C5B02}"/>
              </a:ext>
            </a:extLst>
          </p:cNvPr>
          <p:cNvSpPr>
            <a:spLocks noGrp="1"/>
          </p:cNvSpPr>
          <p:nvPr>
            <p:ph type="body" sz="quarter" idx="52"/>
          </p:nvPr>
        </p:nvSpPr>
        <p:spPr>
          <a:xfrm>
            <a:off x="5101365" y="667809"/>
            <a:ext cx="1400669" cy="290456"/>
          </a:xfrm>
        </p:spPr>
        <p:txBody>
          <a:bodyPr>
            <a:normAutofit/>
          </a:bodyPr>
          <a:lstStyle/>
          <a:p>
            <a:r>
              <a:rPr lang="en-US" sz="1400" dirty="0" smtClean="0"/>
              <a:t>YOU ARE HERE</a:t>
            </a:r>
            <a:endParaRPr lang="en-US" sz="1400" dirty="0"/>
          </a:p>
        </p:txBody>
      </p:sp>
      <p:sp>
        <p:nvSpPr>
          <p:cNvPr id="13" name="Text Placeholder 12">
            <a:extLst>
              <a:ext uri="{FF2B5EF4-FFF2-40B4-BE49-F238E27FC236}">
                <a16:creationId xmlns:a16="http://schemas.microsoft.com/office/drawing/2014/main" id="{04306A44-50E7-4C10-ABF1-71CE55A094F5}"/>
              </a:ext>
            </a:extLst>
          </p:cNvPr>
          <p:cNvSpPr>
            <a:spLocks noGrp="1"/>
          </p:cNvSpPr>
          <p:nvPr>
            <p:ph type="body" sz="quarter" idx="20"/>
          </p:nvPr>
        </p:nvSpPr>
        <p:spPr>
          <a:xfrm>
            <a:off x="6725069" y="967914"/>
            <a:ext cx="783000" cy="783000"/>
          </a:xfrm>
        </p:spPr>
        <p:txBody>
          <a:bodyPr>
            <a:normAutofit fontScale="77500" lnSpcReduction="20000"/>
          </a:bodyPr>
          <a:lstStyle/>
          <a:p>
            <a:r>
              <a:rPr lang="en-US" dirty="0" smtClean="0"/>
              <a:t>DEC 2020</a:t>
            </a:r>
            <a:endParaRPr lang="en-US" dirty="0"/>
          </a:p>
        </p:txBody>
      </p:sp>
      <p:sp>
        <p:nvSpPr>
          <p:cNvPr id="37" name="Text Placeholder 36">
            <a:extLst>
              <a:ext uri="{FF2B5EF4-FFF2-40B4-BE49-F238E27FC236}">
                <a16:creationId xmlns:a16="http://schemas.microsoft.com/office/drawing/2014/main" id="{DF4A9D67-1B01-4CF8-AC0D-C7E518691F63}"/>
              </a:ext>
            </a:extLst>
          </p:cNvPr>
          <p:cNvSpPr>
            <a:spLocks noGrp="1"/>
          </p:cNvSpPr>
          <p:nvPr>
            <p:ph type="body" sz="quarter" idx="48"/>
          </p:nvPr>
        </p:nvSpPr>
        <p:spPr>
          <a:xfrm>
            <a:off x="6304730" y="1945536"/>
            <a:ext cx="1623678" cy="336837"/>
          </a:xfrm>
        </p:spPr>
        <p:txBody>
          <a:bodyPr>
            <a:noAutofit/>
          </a:bodyPr>
          <a:lstStyle/>
          <a:p>
            <a:pPr>
              <a:lnSpc>
                <a:spcPct val="100000"/>
              </a:lnSpc>
              <a:spcBef>
                <a:spcPts val="0"/>
              </a:spcBef>
            </a:pPr>
            <a:r>
              <a:rPr lang="en-US" sz="1050" dirty="0">
                <a:solidFill>
                  <a:schemeClr val="bg2"/>
                </a:solidFill>
              </a:rPr>
              <a:t>2020-21 BUDGET NARRATIVES DUE</a:t>
            </a:r>
          </a:p>
        </p:txBody>
      </p:sp>
      <p:sp>
        <p:nvSpPr>
          <p:cNvPr id="14" name="Text Placeholder 13">
            <a:extLst>
              <a:ext uri="{FF2B5EF4-FFF2-40B4-BE49-F238E27FC236}">
                <a16:creationId xmlns:a16="http://schemas.microsoft.com/office/drawing/2014/main" id="{18BD9AA2-DFE1-412D-BB95-7989BA1E6039}"/>
              </a:ext>
            </a:extLst>
          </p:cNvPr>
          <p:cNvSpPr>
            <a:spLocks noGrp="1"/>
          </p:cNvSpPr>
          <p:nvPr>
            <p:ph type="body" sz="quarter" idx="21"/>
          </p:nvPr>
        </p:nvSpPr>
        <p:spPr>
          <a:xfrm>
            <a:off x="6731667" y="3030893"/>
            <a:ext cx="783000" cy="783000"/>
          </a:xfrm>
        </p:spPr>
        <p:txBody>
          <a:bodyPr>
            <a:normAutofit/>
          </a:bodyPr>
          <a:lstStyle/>
          <a:p>
            <a:r>
              <a:rPr lang="en-US" sz="1800" dirty="0" smtClean="0"/>
              <a:t>SEPT 2021 </a:t>
            </a:r>
            <a:endParaRPr lang="en-US" dirty="0"/>
          </a:p>
        </p:txBody>
      </p:sp>
      <p:sp>
        <p:nvSpPr>
          <p:cNvPr id="35" name="Text Placeholder 34">
            <a:extLst>
              <a:ext uri="{FF2B5EF4-FFF2-40B4-BE49-F238E27FC236}">
                <a16:creationId xmlns:a16="http://schemas.microsoft.com/office/drawing/2014/main" id="{25D376EC-609C-46F1-A4A6-22B3BCBA9777}"/>
              </a:ext>
            </a:extLst>
          </p:cNvPr>
          <p:cNvSpPr>
            <a:spLocks noGrp="1"/>
          </p:cNvSpPr>
          <p:nvPr>
            <p:ph type="body" sz="quarter" idx="46"/>
          </p:nvPr>
        </p:nvSpPr>
        <p:spPr>
          <a:xfrm>
            <a:off x="6109808" y="3908540"/>
            <a:ext cx="2063994" cy="486493"/>
          </a:xfrm>
        </p:spPr>
        <p:txBody>
          <a:bodyPr>
            <a:normAutofit/>
          </a:bodyPr>
          <a:lstStyle/>
          <a:p>
            <a:pPr>
              <a:lnSpc>
                <a:spcPct val="100000"/>
              </a:lnSpc>
              <a:spcBef>
                <a:spcPts val="0"/>
              </a:spcBef>
            </a:pPr>
            <a:r>
              <a:rPr lang="en-US" sz="1050" dirty="0" smtClean="0"/>
              <a:t>FINAL DATE FOR OBLIGATION OF 2020-21 FUNDS FOR *INTIAL GRANT PERIOD</a:t>
            </a:r>
            <a:endParaRPr lang="en-US" sz="1050" dirty="0"/>
          </a:p>
        </p:txBody>
      </p:sp>
      <p:sp>
        <p:nvSpPr>
          <p:cNvPr id="15" name="Text Placeholder 14">
            <a:extLst>
              <a:ext uri="{FF2B5EF4-FFF2-40B4-BE49-F238E27FC236}">
                <a16:creationId xmlns:a16="http://schemas.microsoft.com/office/drawing/2014/main" id="{CDDFF132-912B-4B2B-B3E5-D1AB199B58C1}"/>
              </a:ext>
            </a:extLst>
          </p:cNvPr>
          <p:cNvSpPr>
            <a:spLocks noGrp="1"/>
          </p:cNvSpPr>
          <p:nvPr>
            <p:ph type="body" sz="quarter" idx="22"/>
          </p:nvPr>
        </p:nvSpPr>
        <p:spPr>
          <a:xfrm>
            <a:off x="3756146" y="3029416"/>
            <a:ext cx="783000" cy="784477"/>
          </a:xfrm>
        </p:spPr>
        <p:txBody>
          <a:bodyPr>
            <a:normAutofit/>
          </a:bodyPr>
          <a:lstStyle/>
          <a:p>
            <a:r>
              <a:rPr lang="en-US" sz="1800" dirty="0" smtClean="0"/>
              <a:t>NOV 2021 </a:t>
            </a:r>
            <a:endParaRPr lang="en-US" sz="2100" dirty="0"/>
          </a:p>
        </p:txBody>
      </p:sp>
      <p:sp>
        <p:nvSpPr>
          <p:cNvPr id="33" name="Text Placeholder 32">
            <a:extLst>
              <a:ext uri="{FF2B5EF4-FFF2-40B4-BE49-F238E27FC236}">
                <a16:creationId xmlns:a16="http://schemas.microsoft.com/office/drawing/2014/main" id="{97AEBAB8-BDEB-4E4A-B443-829D3C340CA6}"/>
              </a:ext>
            </a:extLst>
          </p:cNvPr>
          <p:cNvSpPr>
            <a:spLocks noGrp="1"/>
          </p:cNvSpPr>
          <p:nvPr>
            <p:ph type="body" sz="quarter" idx="44"/>
          </p:nvPr>
        </p:nvSpPr>
        <p:spPr>
          <a:xfrm>
            <a:off x="3037602" y="3908540"/>
            <a:ext cx="2192500" cy="599274"/>
          </a:xfrm>
        </p:spPr>
        <p:txBody>
          <a:bodyPr>
            <a:normAutofit/>
          </a:bodyPr>
          <a:lstStyle/>
          <a:p>
            <a:pPr>
              <a:lnSpc>
                <a:spcPct val="100000"/>
              </a:lnSpc>
              <a:spcBef>
                <a:spcPts val="0"/>
              </a:spcBef>
            </a:pPr>
            <a:r>
              <a:rPr lang="en-US" sz="1050" dirty="0"/>
              <a:t>FINAL DATE FOR ALL </a:t>
            </a:r>
            <a:r>
              <a:rPr lang="en-US" sz="1050" dirty="0" smtClean="0"/>
              <a:t>2020-21 </a:t>
            </a:r>
            <a:r>
              <a:rPr lang="en-US" sz="1050" dirty="0"/>
              <a:t>CLAIMS FOR </a:t>
            </a:r>
            <a:r>
              <a:rPr lang="en-US" sz="1050" dirty="0" smtClean="0"/>
              <a:t>*INITIAL </a:t>
            </a:r>
            <a:r>
              <a:rPr lang="en-US" sz="1050" dirty="0"/>
              <a:t>GRANT PERIOD</a:t>
            </a:r>
          </a:p>
        </p:txBody>
      </p:sp>
      <p:sp>
        <p:nvSpPr>
          <p:cNvPr id="23" name="Text Placeholder 14">
            <a:extLst>
              <a:ext uri="{FF2B5EF4-FFF2-40B4-BE49-F238E27FC236}">
                <a16:creationId xmlns:a16="http://schemas.microsoft.com/office/drawing/2014/main" id="{CDDFF132-912B-4B2B-B3E5-D1AB199B58C1}"/>
              </a:ext>
            </a:extLst>
          </p:cNvPr>
          <p:cNvSpPr>
            <a:spLocks noGrp="1"/>
          </p:cNvSpPr>
          <p:nvPr>
            <p:ph type="body" sz="quarter" idx="22"/>
          </p:nvPr>
        </p:nvSpPr>
        <p:spPr>
          <a:xfrm>
            <a:off x="1523464" y="4071789"/>
            <a:ext cx="783000" cy="784477"/>
          </a:xfrm>
        </p:spPr>
        <p:txBody>
          <a:bodyPr>
            <a:normAutofit/>
          </a:bodyPr>
          <a:lstStyle/>
          <a:p>
            <a:r>
              <a:rPr lang="en-US" sz="1800" dirty="0" smtClean="0"/>
              <a:t>NOV 2021 </a:t>
            </a:r>
            <a:endParaRPr lang="en-US" sz="2100" dirty="0"/>
          </a:p>
        </p:txBody>
      </p:sp>
      <p:sp>
        <p:nvSpPr>
          <p:cNvPr id="21" name="Text Placeholder 32">
            <a:extLst>
              <a:ext uri="{FF2B5EF4-FFF2-40B4-BE49-F238E27FC236}">
                <a16:creationId xmlns:a16="http://schemas.microsoft.com/office/drawing/2014/main" id="{97AEBAB8-BDEB-4E4A-B443-829D3C340CA6}"/>
              </a:ext>
            </a:extLst>
          </p:cNvPr>
          <p:cNvSpPr>
            <a:spLocks noGrp="1"/>
          </p:cNvSpPr>
          <p:nvPr>
            <p:ph type="body" sz="quarter" idx="44"/>
          </p:nvPr>
        </p:nvSpPr>
        <p:spPr>
          <a:xfrm>
            <a:off x="2324830" y="4464030"/>
            <a:ext cx="2192500" cy="345575"/>
          </a:xfrm>
        </p:spPr>
        <p:txBody>
          <a:bodyPr>
            <a:normAutofit/>
          </a:bodyPr>
          <a:lstStyle/>
          <a:p>
            <a:pPr>
              <a:lnSpc>
                <a:spcPct val="100000"/>
              </a:lnSpc>
              <a:spcBef>
                <a:spcPts val="0"/>
              </a:spcBef>
            </a:pPr>
            <a:r>
              <a:rPr lang="en-US" sz="1050" dirty="0" smtClean="0"/>
              <a:t>UNCLAIMED FUNDS BECOME “CARRYOVER”</a:t>
            </a:r>
            <a:endParaRPr lang="en-US" sz="1050" dirty="0"/>
          </a:p>
        </p:txBody>
      </p:sp>
      <p:sp>
        <p:nvSpPr>
          <p:cNvPr id="12" name="Text Placeholder 11">
            <a:extLst>
              <a:ext uri="{FF2B5EF4-FFF2-40B4-BE49-F238E27FC236}">
                <a16:creationId xmlns:a16="http://schemas.microsoft.com/office/drawing/2014/main" id="{0950DBC3-6438-47ED-BA7E-BBD7E08290D1}"/>
              </a:ext>
            </a:extLst>
          </p:cNvPr>
          <p:cNvSpPr>
            <a:spLocks noGrp="1"/>
          </p:cNvSpPr>
          <p:nvPr>
            <p:ph type="body" sz="quarter" idx="19"/>
          </p:nvPr>
        </p:nvSpPr>
        <p:spPr>
          <a:xfrm>
            <a:off x="2779983" y="4997626"/>
            <a:ext cx="783000" cy="783000"/>
          </a:xfrm>
        </p:spPr>
        <p:txBody>
          <a:bodyPr/>
          <a:lstStyle/>
          <a:p>
            <a:r>
              <a:rPr lang="en-US" sz="1800" dirty="0" smtClean="0"/>
              <a:t>NOV 2021</a:t>
            </a:r>
            <a:endParaRPr lang="en-US" dirty="0"/>
          </a:p>
        </p:txBody>
      </p:sp>
      <p:sp>
        <p:nvSpPr>
          <p:cNvPr id="65" name="Text Placeholder 28">
            <a:extLst>
              <a:ext uri="{FF2B5EF4-FFF2-40B4-BE49-F238E27FC236}">
                <a16:creationId xmlns:a16="http://schemas.microsoft.com/office/drawing/2014/main" id="{71435C51-CB8E-41E5-8C00-34ADCC273A32}"/>
              </a:ext>
            </a:extLst>
          </p:cNvPr>
          <p:cNvSpPr>
            <a:spLocks noGrp="1"/>
          </p:cNvSpPr>
          <p:nvPr>
            <p:ph type="body" sz="quarter" idx="40"/>
          </p:nvPr>
        </p:nvSpPr>
        <p:spPr>
          <a:xfrm>
            <a:off x="2251398" y="5941791"/>
            <a:ext cx="1840170" cy="307027"/>
          </a:xfrm>
        </p:spPr>
        <p:txBody>
          <a:bodyPr>
            <a:normAutofit/>
          </a:bodyPr>
          <a:lstStyle/>
          <a:p>
            <a:r>
              <a:rPr lang="en-US" sz="1050" dirty="0" smtClean="0"/>
              <a:t>CARRYOVER APPLICATIONS FOR 2020-21 FUNDS OPEN</a:t>
            </a:r>
            <a:endParaRPr lang="en-US" sz="1050" dirty="0"/>
          </a:p>
        </p:txBody>
      </p:sp>
      <p:sp>
        <p:nvSpPr>
          <p:cNvPr id="18" name="Text Placeholder 17">
            <a:extLst>
              <a:ext uri="{FF2B5EF4-FFF2-40B4-BE49-F238E27FC236}">
                <a16:creationId xmlns:a16="http://schemas.microsoft.com/office/drawing/2014/main" id="{7073D15E-3E59-4781-BA50-8D741A373A3B}"/>
              </a:ext>
            </a:extLst>
          </p:cNvPr>
          <p:cNvSpPr>
            <a:spLocks noGrp="1"/>
          </p:cNvSpPr>
          <p:nvPr>
            <p:ph type="body" sz="quarter" idx="26"/>
          </p:nvPr>
        </p:nvSpPr>
        <p:spPr>
          <a:xfrm>
            <a:off x="4838602" y="5058550"/>
            <a:ext cx="783000" cy="783000"/>
          </a:xfrm>
        </p:spPr>
        <p:txBody>
          <a:bodyPr>
            <a:normAutofit/>
          </a:bodyPr>
          <a:lstStyle/>
          <a:p>
            <a:r>
              <a:rPr lang="en-US" sz="1800" dirty="0"/>
              <a:t>SEPT 2022</a:t>
            </a:r>
            <a:endParaRPr lang="en-US" dirty="0"/>
          </a:p>
        </p:txBody>
      </p:sp>
      <p:sp>
        <p:nvSpPr>
          <p:cNvPr id="41" name="Text Placeholder 40">
            <a:extLst>
              <a:ext uri="{FF2B5EF4-FFF2-40B4-BE49-F238E27FC236}">
                <a16:creationId xmlns:a16="http://schemas.microsoft.com/office/drawing/2014/main" id="{D183E534-6B6A-4814-BF59-57A6E38C5B02}"/>
              </a:ext>
            </a:extLst>
          </p:cNvPr>
          <p:cNvSpPr>
            <a:spLocks noGrp="1"/>
          </p:cNvSpPr>
          <p:nvPr>
            <p:ph type="body" sz="quarter" idx="52"/>
          </p:nvPr>
        </p:nvSpPr>
        <p:spPr>
          <a:xfrm>
            <a:off x="4517330" y="5941791"/>
            <a:ext cx="1400669" cy="454625"/>
          </a:xfrm>
        </p:spPr>
        <p:txBody>
          <a:bodyPr>
            <a:normAutofit/>
          </a:bodyPr>
          <a:lstStyle/>
          <a:p>
            <a:r>
              <a:rPr lang="en-US" sz="1050" dirty="0"/>
              <a:t>FINAL DATE FOR OBLIGATION OF 2020-21 FUNDS</a:t>
            </a:r>
          </a:p>
        </p:txBody>
      </p:sp>
      <p:sp>
        <p:nvSpPr>
          <p:cNvPr id="17" name="Text Placeholder 16">
            <a:extLst>
              <a:ext uri="{FF2B5EF4-FFF2-40B4-BE49-F238E27FC236}">
                <a16:creationId xmlns:a16="http://schemas.microsoft.com/office/drawing/2014/main" id="{FACEF7EF-E8CB-4008-A749-3586789460E1}"/>
              </a:ext>
            </a:extLst>
          </p:cNvPr>
          <p:cNvSpPr>
            <a:spLocks noGrp="1"/>
          </p:cNvSpPr>
          <p:nvPr>
            <p:ph type="body" sz="quarter" idx="25"/>
          </p:nvPr>
        </p:nvSpPr>
        <p:spPr>
          <a:xfrm>
            <a:off x="6929803" y="5048560"/>
            <a:ext cx="783000" cy="783000"/>
          </a:xfrm>
        </p:spPr>
        <p:txBody>
          <a:bodyPr>
            <a:normAutofit/>
          </a:bodyPr>
          <a:lstStyle/>
          <a:p>
            <a:r>
              <a:rPr lang="en-US" sz="1575" dirty="0"/>
              <a:t>NOV 2022</a:t>
            </a:r>
          </a:p>
        </p:txBody>
      </p:sp>
      <p:sp>
        <p:nvSpPr>
          <p:cNvPr id="70" name="Text Placeholder 69"/>
          <p:cNvSpPr>
            <a:spLocks noGrp="1"/>
          </p:cNvSpPr>
          <p:nvPr>
            <p:ph type="body" sz="quarter" idx="50"/>
          </p:nvPr>
        </p:nvSpPr>
        <p:spPr>
          <a:xfrm>
            <a:off x="6688280" y="5956156"/>
            <a:ext cx="1266047" cy="289050"/>
          </a:xfrm>
        </p:spPr>
        <p:txBody>
          <a:bodyPr>
            <a:noAutofit/>
          </a:bodyPr>
          <a:lstStyle/>
          <a:p>
            <a:r>
              <a:rPr lang="en-US" sz="1050" dirty="0"/>
              <a:t>FINAL DATE FOR ALL 2020-21 GRANT CLAIMS</a:t>
            </a:r>
          </a:p>
        </p:txBody>
      </p:sp>
    </p:spTree>
    <p:extLst>
      <p:ext uri="{BB962C8B-B14F-4D97-AF65-F5344CB8AC3E}">
        <p14:creationId xmlns:p14="http://schemas.microsoft.com/office/powerpoint/2010/main" val="888096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2"/>
          <p:cNvSpPr>
            <a:spLocks noGrp="1"/>
          </p:cNvSpPr>
          <p:nvPr>
            <p:ph type="title"/>
          </p:nvPr>
        </p:nvSpPr>
        <p:spPr>
          <a:xfrm>
            <a:off x="762000" y="228600"/>
            <a:ext cx="8229600" cy="1143000"/>
          </a:xfrm>
        </p:spPr>
        <p:txBody>
          <a:bodyPr/>
          <a:lstStyle/>
          <a:p>
            <a:r>
              <a:rPr lang="en-US" altLang="en-US" dirty="0" smtClean="0">
                <a:solidFill>
                  <a:srgbClr val="7B9899"/>
                </a:solidFill>
              </a:rPr>
              <a:t>Resources and Support</a:t>
            </a:r>
          </a:p>
        </p:txBody>
      </p:sp>
      <p:sp>
        <p:nvSpPr>
          <p:cNvPr id="79875" name="Content Placeholder 3"/>
          <p:cNvSpPr>
            <a:spLocks noGrp="1"/>
          </p:cNvSpPr>
          <p:nvPr>
            <p:ph idx="1"/>
          </p:nvPr>
        </p:nvSpPr>
        <p:spPr>
          <a:xfrm>
            <a:off x="1219200" y="2334126"/>
            <a:ext cx="7391400" cy="3612649"/>
          </a:xfrm>
        </p:spPr>
        <p:txBody>
          <a:bodyPr/>
          <a:lstStyle/>
          <a:p>
            <a:pPr marL="0" indent="0">
              <a:buNone/>
            </a:pPr>
            <a:endParaRPr lang="en-US" altLang="en-US" sz="1000" dirty="0" smtClean="0">
              <a:latin typeface="Calibri" panose="020F0502020204030204" pitchFamily="34" charset="0"/>
              <a:cs typeface="Calibri" panose="020F0502020204030204" pitchFamily="34" charset="0"/>
            </a:endParaRPr>
          </a:p>
          <a:p>
            <a:pPr marL="0" indent="0">
              <a:buNone/>
            </a:pPr>
            <a:r>
              <a:rPr lang="en-US" altLang="en-US" sz="2800" dirty="0" smtClean="0">
                <a:latin typeface="Calibri" panose="020F0502020204030204" pitchFamily="34" charset="0"/>
                <a:cs typeface="Calibri" panose="020F0502020204030204" pitchFamily="34" charset="0"/>
              </a:rPr>
              <a:t>Jen Engberg, Title I-A Program Specialist</a:t>
            </a:r>
          </a:p>
          <a:p>
            <a:pPr marL="0" indent="0">
              <a:buNone/>
            </a:pPr>
            <a:r>
              <a:rPr lang="en-US" altLang="en-US" sz="2800" dirty="0" smtClean="0">
                <a:latin typeface="Calibri" panose="020F0502020204030204" pitchFamily="34" charset="0"/>
                <a:cs typeface="Calibri" panose="020F0502020204030204" pitchFamily="34" charset="0"/>
                <a:hlinkClick r:id="rId3"/>
              </a:rPr>
              <a:t>Jennifer.engberg@state.or.us</a:t>
            </a:r>
            <a:r>
              <a:rPr lang="en-US" altLang="en-US" sz="2800" dirty="0" smtClean="0">
                <a:latin typeface="Calibri" panose="020F0502020204030204" pitchFamily="34" charset="0"/>
                <a:cs typeface="Calibri" panose="020F0502020204030204" pitchFamily="34" charset="0"/>
              </a:rPr>
              <a:t>	503-947-0339</a:t>
            </a:r>
          </a:p>
          <a:p>
            <a:pPr marL="0" indent="0">
              <a:buNone/>
            </a:pPr>
            <a:endParaRPr lang="en-US" altLang="en-US" sz="2800" dirty="0" smtClean="0">
              <a:latin typeface="Calibri" panose="020F0502020204030204" pitchFamily="34" charset="0"/>
              <a:cs typeface="Calibri" panose="020F0502020204030204" pitchFamily="34" charset="0"/>
            </a:endParaRPr>
          </a:p>
          <a:p>
            <a:pPr marL="0" indent="0">
              <a:buNone/>
            </a:pPr>
            <a:r>
              <a:rPr lang="en-US" altLang="en-US" dirty="0">
                <a:latin typeface="Calibri" panose="020F0502020204030204" pitchFamily="34" charset="0"/>
                <a:cs typeface="Calibri" panose="020F0502020204030204" pitchFamily="34" charset="0"/>
              </a:rPr>
              <a:t>Lisa Plumb, Title I-A Program Specialist</a:t>
            </a:r>
          </a:p>
          <a:p>
            <a:pPr marL="0" indent="0">
              <a:buNone/>
            </a:pPr>
            <a:r>
              <a:rPr lang="en-US" altLang="en-US" dirty="0">
                <a:latin typeface="Calibri" panose="020F0502020204030204" pitchFamily="34" charset="0"/>
                <a:cs typeface="Calibri" panose="020F0502020204030204" pitchFamily="34" charset="0"/>
                <a:hlinkClick r:id="rId4"/>
              </a:rPr>
              <a:t>lisa.plumb@state.or.us</a:t>
            </a:r>
            <a:r>
              <a:rPr lang="en-US" altLang="en-US" dirty="0">
                <a:latin typeface="Calibri" panose="020F0502020204030204" pitchFamily="34" charset="0"/>
                <a:cs typeface="Calibri" panose="020F0502020204030204" pitchFamily="34" charset="0"/>
              </a:rPr>
              <a:t> 	503-947-5749</a:t>
            </a:r>
          </a:p>
          <a:p>
            <a:pPr marL="0" indent="0">
              <a:buNone/>
            </a:pPr>
            <a:endParaRPr lang="en-US" altLang="en-US" sz="28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5345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76200" y="-642257"/>
            <a:ext cx="8915400" cy="609600"/>
          </a:xfrm>
        </p:spPr>
        <p:txBody>
          <a:bodyPr/>
          <a:lstStyle/>
          <a:p>
            <a:pPr algn="l"/>
            <a:r>
              <a:rPr lang="en-US" sz="2000" dirty="0" smtClean="0"/>
              <a:t>Thank you!</a:t>
            </a:r>
            <a:endParaRPr lang="en-US" sz="2000" dirty="0"/>
          </a:p>
        </p:txBody>
      </p:sp>
      <p:pic>
        <p:nvPicPr>
          <p:cNvPr id="6" name="Picture 5" descr="EDM 310 Class Blog: November 20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021" y="2191554"/>
            <a:ext cx="5778706" cy="2848068"/>
          </a:xfrm>
          <a:prstGeom prst="rect">
            <a:avLst/>
          </a:prstGeom>
        </p:spPr>
      </p:pic>
    </p:spTree>
    <p:extLst>
      <p:ext uri="{BB962C8B-B14F-4D97-AF65-F5344CB8AC3E}">
        <p14:creationId xmlns:p14="http://schemas.microsoft.com/office/powerpoint/2010/main" val="1757508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 y="878038"/>
            <a:ext cx="9143999"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“Our Why” </a:t>
            </a:r>
            <a:endParaRPr lang="en-US" altLang="en-US" sz="1600" dirty="0">
              <a:solidFill>
                <a:prstClr val="white"/>
              </a:solidFill>
              <a:ea typeface="+mn-ea"/>
              <a:cs typeface="+mn-cs"/>
            </a:endParaRPr>
          </a:p>
        </p:txBody>
      </p:sp>
      <p:sp>
        <p:nvSpPr>
          <p:cNvPr id="6" name="Rectangle 5"/>
          <p:cNvSpPr/>
          <p:nvPr/>
        </p:nvSpPr>
        <p:spPr>
          <a:xfrm>
            <a:off x="239753" y="2108074"/>
            <a:ext cx="8664493" cy="2852063"/>
          </a:xfrm>
          <a:prstGeom prst="rect">
            <a:avLst/>
          </a:prstGeom>
        </p:spPr>
        <p:txBody>
          <a:bodyPr wrap="square">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en-US" altLang="en-US" sz="2200" b="1" noProof="0" dirty="0" smtClean="0">
                <a:solidFill>
                  <a:prstClr val="black"/>
                </a:solidFill>
                <a:latin typeface="Calibri"/>
              </a:rPr>
              <a:t>Equity and Excellence for Every Learner</a:t>
            </a:r>
            <a:endParaRPr kumimoji="0" lang="en-US" altLang="en-US" sz="2200" b="1" i="0" u="none" strike="noStrike" kern="1200" cap="none" spc="0" normalizeH="0" baseline="0" noProof="0" dirty="0" smtClean="0">
              <a:ln>
                <a:noFill/>
              </a:ln>
              <a:solidFill>
                <a:prstClr val="black"/>
              </a:solidFill>
              <a:effectLst/>
              <a:uLnTx/>
              <a:uFillTx/>
              <a:latin typeface="Calibri"/>
            </a:endParaRP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smtClean="0">
                <a:ln>
                  <a:noFill/>
                </a:ln>
                <a:solidFill>
                  <a:prstClr val="black"/>
                </a:solidFill>
                <a:effectLst/>
                <a:uLnTx/>
                <a:uFillTx/>
                <a:latin typeface="Calibri"/>
              </a:rPr>
              <a:t>The Oregon Department of Education works in partnership with school districts</a:t>
            </a:r>
            <a:r>
              <a:rPr lang="en-US" altLang="en-US" sz="2200" dirty="0" smtClean="0">
                <a:solidFill>
                  <a:prstClr val="black"/>
                </a:solidFill>
                <a:latin typeface="Calibri"/>
              </a:rPr>
              <a:t>, </a:t>
            </a:r>
            <a:r>
              <a:rPr kumimoji="0" lang="en-US" altLang="en-US" sz="2200" b="0" i="0" u="none" strike="noStrike" kern="1200" cap="none" spc="0" normalizeH="0" baseline="0" noProof="0" dirty="0" smtClean="0">
                <a:ln>
                  <a:noFill/>
                </a:ln>
                <a:solidFill>
                  <a:prstClr val="black"/>
                </a:solidFill>
                <a:effectLst/>
                <a:uLnTx/>
                <a:uFillTx/>
                <a:latin typeface="Calibri"/>
              </a:rPr>
              <a:t>education service districts</a:t>
            </a:r>
            <a:r>
              <a:rPr kumimoji="0" lang="en-US" altLang="en-US" sz="2200" b="0" i="0" u="none" strike="noStrike" kern="1200" cap="none" spc="0" normalizeH="0" noProof="0" dirty="0" smtClean="0">
                <a:ln>
                  <a:noFill/>
                </a:ln>
                <a:solidFill>
                  <a:prstClr val="black"/>
                </a:solidFill>
                <a:effectLst/>
                <a:uLnTx/>
                <a:uFillTx/>
                <a:latin typeface="Calibri"/>
              </a:rPr>
              <a:t> and community partners</a:t>
            </a:r>
            <a:r>
              <a:rPr lang="en-US" altLang="en-US" sz="2200" dirty="0" smtClean="0">
                <a:solidFill>
                  <a:prstClr val="black"/>
                </a:solidFill>
                <a:latin typeface="Calibri"/>
              </a:rPr>
              <a:t>;</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altLang="en-US" sz="2200" b="0" i="0" u="none" strike="noStrike" kern="1200" cap="none" spc="0" normalizeH="0" noProof="0" dirty="0" smtClean="0">
                <a:ln>
                  <a:noFill/>
                </a:ln>
                <a:solidFill>
                  <a:prstClr val="black"/>
                </a:solidFill>
                <a:effectLst/>
                <a:uLnTx/>
                <a:uFillTx/>
                <a:latin typeface="Calibri"/>
              </a:rPr>
              <a:t>Together, we serve over 580,000 K-12 students;</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believe every student should have access to a </a:t>
            </a:r>
            <a:r>
              <a:rPr kumimoji="0" lang="en-US" altLang="en-US" sz="2200" b="0" i="0" u="none" strike="noStrike" kern="1200" cap="none" spc="0" normalizeH="0" noProof="0" dirty="0" smtClean="0">
                <a:ln>
                  <a:noFill/>
                </a:ln>
                <a:solidFill>
                  <a:prstClr val="black"/>
                </a:solidFill>
                <a:effectLst/>
                <a:uLnTx/>
                <a:uFillTx/>
                <a:latin typeface="Calibri"/>
              </a:rPr>
              <a:t>high-</a:t>
            </a:r>
            <a:r>
              <a:rPr lang="en-US" altLang="en-US" sz="2200" dirty="0" smtClean="0">
                <a:solidFill>
                  <a:prstClr val="black"/>
                </a:solidFill>
                <a:latin typeface="Calibri"/>
              </a:rPr>
              <a:t>quality, well-rounded learning experience;</a:t>
            </a:r>
          </a:p>
          <a:p>
            <a:pPr marL="285750" marR="0"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lang="en-US" altLang="en-US" sz="2200" dirty="0" smtClean="0">
                <a:solidFill>
                  <a:prstClr val="black"/>
                </a:solidFill>
                <a:latin typeface="Calibri"/>
              </a:rPr>
              <a:t>We work to achieve the Governor’s vision that every student in Oregon graduates with a plan for their future</a:t>
            </a:r>
            <a:r>
              <a:rPr lang="en-US" sz="2200" dirty="0" smtClean="0">
                <a:solidFill>
                  <a:prstClr val="black"/>
                </a:solidFill>
                <a:latin typeface="Calibri"/>
              </a:rPr>
              <a:t>.</a:t>
            </a:r>
            <a:endParaRPr kumimoji="0" lang="en-US" sz="2200" b="0" i="0" u="none" strike="noStrike" kern="1200" cap="none" spc="0" normalizeH="0" baseline="0" noProof="0" dirty="0">
              <a:ln>
                <a:noFill/>
              </a:ln>
              <a:solidFill>
                <a:prstClr val="black"/>
              </a:solidFill>
              <a:effectLst/>
              <a:uLnTx/>
              <a:uFillTx/>
              <a:latin typeface="Calibri"/>
            </a:endParaRPr>
          </a:p>
        </p:txBody>
      </p:sp>
      <p:pic>
        <p:nvPicPr>
          <p:cNvPr id="5" name="Picture 4" descr="&quot;&quot;"/>
          <p:cNvPicPr>
            <a:picLocks noChangeAspect="1"/>
          </p:cNvPicPr>
          <p:nvPr/>
        </p:nvPicPr>
        <p:blipFill rotWithShape="1">
          <a:blip r:embed="rId3" cstate="print">
            <a:extLst>
              <a:ext uri="{28A0092B-C50C-407E-A947-70E740481C1C}">
                <a14:useLocalDpi xmlns:a14="http://schemas.microsoft.com/office/drawing/2010/main" val="0"/>
              </a:ext>
            </a:extLst>
          </a:blip>
          <a:srcRect t="39380" b="18402"/>
          <a:stretch/>
        </p:blipFill>
        <p:spPr>
          <a:xfrm>
            <a:off x="1" y="5010151"/>
            <a:ext cx="9143999" cy="1847849"/>
          </a:xfrm>
          <a:prstGeom prst="rect">
            <a:avLst/>
          </a:prstGeom>
        </p:spPr>
      </p:pic>
    </p:spTree>
    <p:extLst>
      <p:ext uri="{BB962C8B-B14F-4D97-AF65-F5344CB8AC3E}">
        <p14:creationId xmlns:p14="http://schemas.microsoft.com/office/powerpoint/2010/main" val="2244494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970851"/>
            <a:ext cx="9144000" cy="1013398"/>
          </a:xfrm>
          <a:solidFill>
            <a:schemeClr val="accent1"/>
          </a:solidFill>
        </p:spPr>
        <p:txBody>
          <a:bodyPr>
            <a:normAutofit/>
          </a:bodyPr>
          <a:lstStyle/>
          <a:p>
            <a:pPr lvl="0" algn="l">
              <a:defRPr/>
            </a:pPr>
            <a:r>
              <a:rPr lang="en-US" altLang="en-US" dirty="0">
                <a:solidFill>
                  <a:prstClr val="white"/>
                </a:solidFill>
                <a:ea typeface="+mn-ea"/>
                <a:cs typeface="+mn-cs"/>
              </a:rPr>
              <a:t>Oregon Department of Education</a:t>
            </a:r>
            <a:br>
              <a:rPr lang="en-US" altLang="en-US" dirty="0">
                <a:solidFill>
                  <a:prstClr val="white"/>
                </a:solidFill>
                <a:ea typeface="+mn-ea"/>
                <a:cs typeface="+mn-cs"/>
              </a:rPr>
            </a:br>
            <a:r>
              <a:rPr lang="en-US" altLang="en-US" sz="2400" b="0" dirty="0">
                <a:solidFill>
                  <a:prstClr val="white"/>
                </a:solidFill>
                <a:ea typeface="+mn-ea"/>
                <a:cs typeface="+mn-cs"/>
              </a:rPr>
              <a:t>Education Equity Stance</a:t>
            </a:r>
            <a:endParaRPr lang="en-US" altLang="en-US" sz="1600" dirty="0">
              <a:solidFill>
                <a:prstClr val="white"/>
              </a:solidFill>
              <a:ea typeface="+mn-ea"/>
              <a:cs typeface="+mn-cs"/>
            </a:endParaRPr>
          </a:p>
        </p:txBody>
      </p:sp>
      <p:sp>
        <p:nvSpPr>
          <p:cNvPr id="5" name="Rectangle 4"/>
          <p:cNvSpPr/>
          <p:nvPr/>
        </p:nvSpPr>
        <p:spPr>
          <a:xfrm>
            <a:off x="341333" y="2784521"/>
            <a:ext cx="8461334" cy="2677656"/>
          </a:xfrm>
          <a:prstGeom prst="rect">
            <a:avLst/>
          </a:prstGeom>
        </p:spPr>
        <p:txBody>
          <a:bodyPr wrap="square">
            <a:spAutoFit/>
          </a:bodyPr>
          <a:lstStyle/>
          <a:p>
            <a:pPr algn="ctr"/>
            <a:r>
              <a:rPr lang="en-US" sz="2400" i="1" dirty="0" smtClean="0"/>
              <a:t>Education </a:t>
            </a:r>
            <a:r>
              <a:rPr lang="en-US" sz="2400" i="1" dirty="0"/>
              <a:t>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p>
        </p:txBody>
      </p:sp>
      <p:sp>
        <p:nvSpPr>
          <p:cNvPr id="3" name="Slide Number Placeholder 2"/>
          <p:cNvSpPr>
            <a:spLocks noGrp="1"/>
          </p:cNvSpPr>
          <p:nvPr>
            <p:ph type="sldNum" sz="quarter" idx="4"/>
          </p:nvPr>
        </p:nvSpPr>
        <p:spPr/>
        <p:txBody>
          <a:bodyPr/>
          <a:lstStyle/>
          <a:p>
            <a:fld id="{8A0BAB59-E1FB-40DE-BF54-BC3526BEF81F}" type="slidenum">
              <a:rPr lang="en-US" smtClean="0"/>
              <a:pPr/>
              <a:t>5</a:t>
            </a:fld>
            <a:endParaRPr lang="en-US"/>
          </a:p>
        </p:txBody>
      </p:sp>
    </p:spTree>
    <p:extLst>
      <p:ext uri="{BB962C8B-B14F-4D97-AF65-F5344CB8AC3E}">
        <p14:creationId xmlns:p14="http://schemas.microsoft.com/office/powerpoint/2010/main" val="48016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838" y="474785"/>
            <a:ext cx="7152434" cy="1142936"/>
          </a:xfrm>
        </p:spPr>
        <p:txBody>
          <a:bodyPr>
            <a:normAutofit fontScale="90000"/>
          </a:bodyPr>
          <a:lstStyle/>
          <a:p>
            <a:pPr algn="ctr"/>
            <a:r>
              <a:rPr lang="en-US" sz="4000" dirty="0"/>
              <a:t>Continuous Improvement Process</a:t>
            </a:r>
            <a:r>
              <a:rPr lang="en-US" dirty="0"/>
              <a:t/>
            </a:r>
            <a:br>
              <a:rPr lang="en-US" dirty="0"/>
            </a:br>
            <a:endParaRPr lang="en-US" dirty="0"/>
          </a:p>
        </p:txBody>
      </p:sp>
      <p:pic>
        <p:nvPicPr>
          <p:cNvPr id="17" name="Picture 16" title="Continuous Improvement Circle"/>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6590" y="1046253"/>
            <a:ext cx="4981625" cy="4812879"/>
          </a:xfrm>
          <a:prstGeom prst="rect">
            <a:avLst/>
          </a:prstGeom>
        </p:spPr>
      </p:pic>
    </p:spTree>
    <p:extLst>
      <p:ext uri="{BB962C8B-B14F-4D97-AF65-F5344CB8AC3E}">
        <p14:creationId xmlns:p14="http://schemas.microsoft.com/office/powerpoint/2010/main" val="4001390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732" y="1016859"/>
            <a:ext cx="7152434" cy="1013398"/>
          </a:xfrm>
        </p:spPr>
        <p:txBody>
          <a:bodyPr>
            <a:normAutofit/>
          </a:bodyPr>
          <a:lstStyle/>
          <a:p>
            <a:pPr algn="ctr"/>
            <a:r>
              <a:rPr lang="en-US" dirty="0">
                <a:solidFill>
                  <a:schemeClr val="tx1"/>
                </a:solidFill>
              </a:rPr>
              <a:t>ESSA FEDERAL </a:t>
            </a:r>
            <a:r>
              <a:rPr lang="en-US" dirty="0" smtClean="0">
                <a:solidFill>
                  <a:schemeClr val="tx1"/>
                </a:solidFill>
              </a:rPr>
              <a:t>PROGRAMS</a:t>
            </a:r>
            <a:br>
              <a:rPr lang="en-US" dirty="0" smtClean="0">
                <a:solidFill>
                  <a:schemeClr val="tx1"/>
                </a:solidFill>
              </a:rPr>
            </a:br>
            <a:r>
              <a:rPr lang="en-US" sz="2400" dirty="0" smtClean="0">
                <a:solidFill>
                  <a:schemeClr val="tx1"/>
                </a:solidFill>
              </a:rPr>
              <a:t>included in the CIP Budget Narrative </a:t>
            </a:r>
            <a:endParaRPr lang="en-US" dirty="0">
              <a:solidFill>
                <a:schemeClr val="tx1"/>
              </a:solidFill>
            </a:endParaRPr>
          </a:p>
        </p:txBody>
      </p:sp>
      <p:sp>
        <p:nvSpPr>
          <p:cNvPr id="3" name="Subtitle 2"/>
          <p:cNvSpPr>
            <a:spLocks noGrp="1"/>
          </p:cNvSpPr>
          <p:nvPr>
            <p:ph type="subTitle" idx="1"/>
          </p:nvPr>
        </p:nvSpPr>
        <p:spPr>
          <a:xfrm>
            <a:off x="532436" y="2413999"/>
            <a:ext cx="8160152" cy="3303894"/>
          </a:xfrm>
        </p:spPr>
        <p:txBody>
          <a:bodyPr>
            <a:normAutofit/>
          </a:bodyPr>
          <a:lstStyle/>
          <a:p>
            <a:pPr marL="800089" lvl="1" indent="-342900" algn="l">
              <a:buFont typeface="Arial" panose="020B0604020202020204" pitchFamily="34" charset="0"/>
              <a:buChar char="•"/>
            </a:pPr>
            <a:r>
              <a:rPr lang="en-US" sz="2400" dirty="0"/>
              <a:t>Title I, Part A (Improving Basic Programs) </a:t>
            </a:r>
          </a:p>
          <a:p>
            <a:pPr marL="800089" lvl="1" indent="-342900" algn="l">
              <a:buFont typeface="Arial" panose="020B0604020202020204" pitchFamily="34" charset="0"/>
              <a:buChar char="•"/>
            </a:pPr>
            <a:r>
              <a:rPr lang="en-US" sz="2400" dirty="0"/>
              <a:t>Title I, Part C (Migrant Education) </a:t>
            </a:r>
          </a:p>
          <a:p>
            <a:pPr marL="800089" lvl="1" indent="-342900" algn="l">
              <a:buFont typeface="Arial" panose="020B0604020202020204" pitchFamily="34" charset="0"/>
              <a:buChar char="•"/>
            </a:pPr>
            <a:r>
              <a:rPr lang="en-US" sz="2400" dirty="0"/>
              <a:t>Title I, Part D (Neglected and Delinquent)</a:t>
            </a:r>
          </a:p>
          <a:p>
            <a:pPr marL="800089" lvl="1" indent="-342900" algn="l">
              <a:buFont typeface="Arial" panose="020B0604020202020204" pitchFamily="34" charset="0"/>
              <a:buChar char="•"/>
            </a:pPr>
            <a:r>
              <a:rPr lang="en-US" sz="2400" dirty="0"/>
              <a:t>Title II, Part A (Supporting Effective Instruction) </a:t>
            </a:r>
          </a:p>
          <a:p>
            <a:pPr marL="800089" lvl="1" indent="-342900" algn="l">
              <a:buFont typeface="Arial" panose="020B0604020202020204" pitchFamily="34" charset="0"/>
              <a:buChar char="•"/>
            </a:pPr>
            <a:r>
              <a:rPr lang="en-US" sz="2400" dirty="0"/>
              <a:t>Title III, Part A (English </a:t>
            </a:r>
            <a:r>
              <a:rPr lang="en-US" sz="2400" dirty="0" smtClean="0"/>
              <a:t>Learner and Immigrant Youth) </a:t>
            </a:r>
            <a:endParaRPr lang="en-US" sz="2400" dirty="0"/>
          </a:p>
          <a:p>
            <a:pPr marL="800089" lvl="1" indent="-342900" algn="l">
              <a:buFont typeface="Arial" panose="020B0604020202020204" pitchFamily="34" charset="0"/>
              <a:buChar char="•"/>
            </a:pPr>
            <a:r>
              <a:rPr lang="en-US" sz="2400" dirty="0"/>
              <a:t>Title IV, Part A (Student Support &amp; Academic Enrichment) </a:t>
            </a:r>
          </a:p>
          <a:p>
            <a:pPr marL="800089" lvl="1" indent="-342900" algn="l">
              <a:buFont typeface="Arial" panose="020B0604020202020204" pitchFamily="34" charset="0"/>
              <a:buChar char="•"/>
            </a:pPr>
            <a:r>
              <a:rPr lang="en-US" sz="2400" dirty="0"/>
              <a:t>Title V (REAP and RLIS</a:t>
            </a:r>
            <a:r>
              <a:rPr lang="en-US" sz="2400" dirty="0" smtClean="0"/>
              <a:t>)</a:t>
            </a:r>
            <a:endParaRPr lang="en-US" sz="2400" dirty="0"/>
          </a:p>
        </p:txBody>
      </p:sp>
    </p:spTree>
    <p:extLst>
      <p:ext uri="{BB962C8B-B14F-4D97-AF65-F5344CB8AC3E}">
        <p14:creationId xmlns:p14="http://schemas.microsoft.com/office/powerpoint/2010/main" val="3710311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smtClean="0"/>
              <a:t>BUDGET NARRATIVE OVERVIEW</a:t>
            </a:r>
            <a:br>
              <a:rPr lang="en-US" dirty="0" smtClean="0"/>
            </a:br>
            <a:endParaRPr lang="en-US" sz="3100" b="0" dirty="0"/>
          </a:p>
        </p:txBody>
      </p:sp>
      <p:pic>
        <p:nvPicPr>
          <p:cNvPr id="4" name="Picture 3" title="Budget Narrative Overview Screenshot"/>
          <p:cNvPicPr>
            <a:picLocks noChangeAspect="1"/>
          </p:cNvPicPr>
          <p:nvPr/>
        </p:nvPicPr>
        <p:blipFill>
          <a:blip r:embed="rId3"/>
          <a:stretch>
            <a:fillRect/>
          </a:stretch>
        </p:blipFill>
        <p:spPr>
          <a:xfrm>
            <a:off x="387283" y="1383827"/>
            <a:ext cx="8485178" cy="4781153"/>
          </a:xfrm>
          <a:prstGeom prst="rect">
            <a:avLst/>
          </a:prstGeom>
        </p:spPr>
      </p:pic>
    </p:spTree>
    <p:extLst>
      <p:ext uri="{BB962C8B-B14F-4D97-AF65-F5344CB8AC3E}">
        <p14:creationId xmlns:p14="http://schemas.microsoft.com/office/powerpoint/2010/main" val="37229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3" y="701888"/>
            <a:ext cx="7361499" cy="791244"/>
          </a:xfrm>
        </p:spPr>
        <p:txBody>
          <a:bodyPr>
            <a:normAutofit fontScale="90000"/>
          </a:bodyPr>
          <a:lstStyle/>
          <a:p>
            <a:pPr algn="ctr"/>
            <a:r>
              <a:rPr lang="en-US" dirty="0" smtClean="0"/>
              <a:t>Continuous Improvement Process </a:t>
            </a:r>
            <a:br>
              <a:rPr lang="en-US" dirty="0" smtClean="0"/>
            </a:br>
            <a:r>
              <a:rPr lang="en-US" dirty="0" smtClean="0"/>
              <a:t>BUDGET NARRATIVE</a:t>
            </a:r>
            <a:br>
              <a:rPr lang="en-US" dirty="0" smtClean="0"/>
            </a:br>
            <a:endParaRPr lang="en-US" sz="3100" b="0" dirty="0"/>
          </a:p>
        </p:txBody>
      </p:sp>
      <p:pic>
        <p:nvPicPr>
          <p:cNvPr id="4" name="Picture 3" descr="Picture of Budget Narrative Workbook Page with required components of CIP Plan, Assurances, Prayer Certificate, Contacts, Private Schools " title="Picture of Budget Narrative Workbook Page "/>
          <p:cNvPicPr>
            <a:picLocks noChangeAspect="1"/>
          </p:cNvPicPr>
          <p:nvPr/>
        </p:nvPicPr>
        <p:blipFill>
          <a:blip r:embed="rId3"/>
          <a:stretch>
            <a:fillRect/>
          </a:stretch>
        </p:blipFill>
        <p:spPr>
          <a:xfrm>
            <a:off x="603848" y="2202971"/>
            <a:ext cx="7625877" cy="2429414"/>
          </a:xfrm>
          <a:prstGeom prst="rect">
            <a:avLst/>
          </a:prstGeom>
        </p:spPr>
      </p:pic>
    </p:spTree>
    <p:extLst>
      <p:ext uri="{BB962C8B-B14F-4D97-AF65-F5344CB8AC3E}">
        <p14:creationId xmlns:p14="http://schemas.microsoft.com/office/powerpoint/2010/main" val="4123077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7F503C52-12B9-4EA8-9F89-165746C6E469}"/>
    </a:ext>
  </a:extLst>
</a:theme>
</file>

<file path=ppt/theme/theme2.xml><?xml version="1.0" encoding="utf-8"?>
<a:theme xmlns:a="http://schemas.openxmlformats.org/drawingml/2006/main" name="ODE_Powerpoint">
  <a:themeElements>
    <a:clrScheme name="ODE Color Theme">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72BCB2-EAC7-46E4-A670-3ED36BA53CEC}" vid="{45A6DAF1-5290-4CB7-877E-E266750732AE}"/>
    </a:ext>
  </a:extLst>
</a:theme>
</file>

<file path=ppt/theme/theme3.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b="1" dirty="0" smtClean="0"/>
        </a:defPPr>
      </a:lstStyle>
    </a:txDef>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4.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5.xml><?xml version="1.0" encoding="utf-8"?>
<a:theme xmlns:a="http://schemas.openxmlformats.org/drawingml/2006/main" name="1_simple">
  <a:themeElements>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1_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2020-10-19T21:42:17+00:00</Remediation_x0020_Date>
    <Priority xmlns="033ab11c-6041-4f50-b845-c0c38e41b3e3">New</Priority>
  </documentManagement>
</p:properties>
</file>

<file path=customXml/itemProps1.xml><?xml version="1.0" encoding="utf-8"?>
<ds:datastoreItem xmlns:ds="http://schemas.openxmlformats.org/officeDocument/2006/customXml" ds:itemID="{991F0FEC-BC7F-4156-A117-5D4D6F27B705}"/>
</file>

<file path=customXml/itemProps2.xml><?xml version="1.0" encoding="utf-8"?>
<ds:datastoreItem xmlns:ds="http://schemas.openxmlformats.org/officeDocument/2006/customXml" ds:itemID="{3A0B16A7-3895-4CC8-B95A-58C52025007C}"/>
</file>

<file path=customXml/itemProps3.xml><?xml version="1.0" encoding="utf-8"?>
<ds:datastoreItem xmlns:ds="http://schemas.openxmlformats.org/officeDocument/2006/customXml" ds:itemID="{6A5DE548-023B-4A00-AA83-C6EAA6C387E2}"/>
</file>

<file path=docProps/app.xml><?xml version="1.0" encoding="utf-8"?>
<Properties xmlns="http://schemas.openxmlformats.org/officeDocument/2006/extended-properties" xmlns:vt="http://schemas.openxmlformats.org/officeDocument/2006/docPropsVTypes">
  <Template>ODE Powerpoint Template March 2019</Template>
  <TotalTime>9278</TotalTime>
  <Words>2703</Words>
  <Application>Microsoft Office PowerPoint</Application>
  <PresentationFormat>On-screen Show (4:3)</PresentationFormat>
  <Paragraphs>313</Paragraphs>
  <Slides>38</Slides>
  <Notes>37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38</vt:i4>
      </vt:variant>
    </vt:vector>
  </HeadingPairs>
  <TitlesOfParts>
    <vt:vector size="49" baseType="lpstr">
      <vt:lpstr>Arial</vt:lpstr>
      <vt:lpstr>Bookman Old Style</vt:lpstr>
      <vt:lpstr>Calibri</vt:lpstr>
      <vt:lpstr>Corbel</vt:lpstr>
      <vt:lpstr>Franklin Gothic Demi</vt:lpstr>
      <vt:lpstr>Segoe UI</vt:lpstr>
      <vt:lpstr>ODE_Powerpoint - pattern background</vt:lpstr>
      <vt:lpstr>ODE_Powerpoint</vt:lpstr>
      <vt:lpstr>ODE_Powerpoint Template B</vt:lpstr>
      <vt:lpstr>Office Theme</vt:lpstr>
      <vt:lpstr>1_simple</vt:lpstr>
      <vt:lpstr>Title I, Part A:</vt:lpstr>
      <vt:lpstr> Title I-A  2020-2021  Continuous Improvement Process (CIP) Budget Narrative  </vt:lpstr>
      <vt:lpstr>Grace &amp; Patience</vt:lpstr>
      <vt:lpstr>Oregon Department of Education “Our Why” </vt:lpstr>
      <vt:lpstr>Oregon Department of Education Education Equity Stance</vt:lpstr>
      <vt:lpstr>Continuous Improvement Process </vt:lpstr>
      <vt:lpstr>ESSA FEDERAL PROGRAMS included in the CIP Budget Narrative </vt:lpstr>
      <vt:lpstr>BUDGET NARRATIVE OVERVIEW </vt:lpstr>
      <vt:lpstr>Continuous Improvement Process  BUDGET NARRATIVE </vt:lpstr>
      <vt:lpstr>Consolidated Spending Page</vt:lpstr>
      <vt:lpstr>Transferring Funds</vt:lpstr>
      <vt:lpstr>Transferring Funds Rules</vt:lpstr>
      <vt:lpstr>BUDGET NARRATIVE OVERVIEW</vt:lpstr>
      <vt:lpstr>Title I-A Purpose:</vt:lpstr>
      <vt:lpstr>Title I-A Budget Narrative </vt:lpstr>
      <vt:lpstr>Title I-A Budget Narrative OVERVIEW Page </vt:lpstr>
      <vt:lpstr>Title I-A Overview Page </vt:lpstr>
      <vt:lpstr>Methodology </vt:lpstr>
      <vt:lpstr>Methodology </vt:lpstr>
      <vt:lpstr>Title I-A Budget Narrative SET ASIDES Page  </vt:lpstr>
      <vt:lpstr>Title I-A Set-aside Page  </vt:lpstr>
      <vt:lpstr>Title I-A Set-aside Page</vt:lpstr>
      <vt:lpstr>Title I-A Budget Narrative TARGETING Page  </vt:lpstr>
      <vt:lpstr>Title I-A Targeting Page  </vt:lpstr>
      <vt:lpstr>Community Eligibility Provision</vt:lpstr>
      <vt:lpstr>Determining Poverty Count (Option #1)</vt:lpstr>
      <vt:lpstr>Determining Poverty Count (Option #2)</vt:lpstr>
      <vt:lpstr>Determining Poverty Count (Option #3)</vt:lpstr>
      <vt:lpstr>Title I-A Budget Narrative  BUDGET NARRATIVE Page  </vt:lpstr>
      <vt:lpstr>Title I-A Budget Narrative Page  </vt:lpstr>
      <vt:lpstr>Title I-A Spending Page</vt:lpstr>
      <vt:lpstr>Title I-A Budget Narrative  Spending Page  </vt:lpstr>
      <vt:lpstr>Title I-A Spending Page  </vt:lpstr>
      <vt:lpstr>Title I-A Budget Narrative  Timeline Page  </vt:lpstr>
      <vt:lpstr>2019-20 FEDERAL FUNDS TIMELINE</vt:lpstr>
      <vt:lpstr>2020-21 FEDERAL FUNDS TIMELINE</vt:lpstr>
      <vt:lpstr>Resources and Support</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SYSTEMS TEAM Partnerships, Updates and Resources    COSA Conference August 7-9, 2019</dc:title>
  <dc:creator>GILLES Joni - ODE</dc:creator>
  <cp:lastModifiedBy>TUCKER Holly - ODE</cp:lastModifiedBy>
  <cp:revision>216</cp:revision>
  <cp:lastPrinted>2019-08-22T19:12:05Z</cp:lastPrinted>
  <dcterms:created xsi:type="dcterms:W3CDTF">2019-08-01T19:55:48Z</dcterms:created>
  <dcterms:modified xsi:type="dcterms:W3CDTF">2020-10-15T21:43:53Z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