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5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49.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4.xml" ContentType="application/vnd.openxmlformats-officedocument.presentationml.notesSlide+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55"/>
  </p:notesMasterIdLst>
  <p:sldIdLst>
    <p:sldId id="257" r:id="rId3"/>
    <p:sldId id="258" r:id="rId4"/>
    <p:sldId id="259" r:id="rId5"/>
    <p:sldId id="260" r:id="rId6"/>
    <p:sldId id="261" r:id="rId7"/>
    <p:sldId id="262" r:id="rId8"/>
    <p:sldId id="263" r:id="rId9"/>
    <p:sldId id="269" r:id="rId10"/>
    <p:sldId id="270" r:id="rId11"/>
    <p:sldId id="267" r:id="rId12"/>
    <p:sldId id="268" r:id="rId13"/>
    <p:sldId id="272" r:id="rId14"/>
    <p:sldId id="274" r:id="rId15"/>
    <p:sldId id="264" r:id="rId16"/>
    <p:sldId id="265" r:id="rId17"/>
    <p:sldId id="266" r:id="rId18"/>
    <p:sldId id="277" r:id="rId19"/>
    <p:sldId id="271" r:id="rId20"/>
    <p:sldId id="276" r:id="rId21"/>
    <p:sldId id="275" r:id="rId22"/>
    <p:sldId id="278" r:id="rId23"/>
    <p:sldId id="273" r:id="rId24"/>
    <p:sldId id="279" r:id="rId25"/>
    <p:sldId id="283" r:id="rId26"/>
    <p:sldId id="280" r:id="rId27"/>
    <p:sldId id="284" r:id="rId28"/>
    <p:sldId id="285" r:id="rId29"/>
    <p:sldId id="282" r:id="rId30"/>
    <p:sldId id="281" r:id="rId31"/>
    <p:sldId id="286" r:id="rId32"/>
    <p:sldId id="287" r:id="rId33"/>
    <p:sldId id="288" r:id="rId34"/>
    <p:sldId id="290" r:id="rId35"/>
    <p:sldId id="289" r:id="rId36"/>
    <p:sldId id="294" r:id="rId37"/>
    <p:sldId id="295" r:id="rId38"/>
    <p:sldId id="296" r:id="rId39"/>
    <p:sldId id="297" r:id="rId40"/>
    <p:sldId id="298" r:id="rId41"/>
    <p:sldId id="299" r:id="rId42"/>
    <p:sldId id="301" r:id="rId43"/>
    <p:sldId id="302" r:id="rId44"/>
    <p:sldId id="311" r:id="rId45"/>
    <p:sldId id="303" r:id="rId46"/>
    <p:sldId id="312" r:id="rId47"/>
    <p:sldId id="313" r:id="rId48"/>
    <p:sldId id="314" r:id="rId49"/>
    <p:sldId id="310" r:id="rId50"/>
    <p:sldId id="300" r:id="rId51"/>
    <p:sldId id="305" r:id="rId52"/>
    <p:sldId id="306" r:id="rId53"/>
    <p:sldId id="307" r:id="rId5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86" autoAdjust="0"/>
    <p:restoredTop sz="65084" autoAdjust="0"/>
  </p:normalViewPr>
  <p:slideViewPr>
    <p:cSldViewPr snapToGrid="0">
      <p:cViewPr varScale="1">
        <p:scale>
          <a:sx n="57" d="100"/>
          <a:sy n="57" d="100"/>
        </p:scale>
        <p:origin x="1699"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customXml" Target="../customXml/item2.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7/8/2021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eaLnBrk="1" hangingPunct="1">
              <a:spcBef>
                <a:spcPct val="0"/>
              </a:spcBef>
            </a:pPr>
            <a:r>
              <a:rPr lang="en-US" altLang="en-US" baseline="0" dirty="0" smtClean="0"/>
              <a:t>T</a:t>
            </a:r>
            <a:r>
              <a:rPr lang="en-US" altLang="en-US" dirty="0" smtClean="0"/>
              <a:t>hank you for joining this webinar.</a:t>
            </a:r>
            <a:r>
              <a:rPr lang="en-US" altLang="en-US" baseline="0" dirty="0" smtClean="0"/>
              <a:t>  Today’s topic is the </a:t>
            </a:r>
            <a:r>
              <a:rPr lang="en-US" altLang="en-US" dirty="0" smtClean="0"/>
              <a:t>2020-2021 Consolidated District Performance Report for Title I-D for both Academic Outcomes and Programs and Facilities.</a:t>
            </a:r>
          </a:p>
          <a:p>
            <a:pPr eaLnBrk="1" hangingPunct="1">
              <a:spcBef>
                <a:spcPct val="0"/>
              </a:spcBef>
            </a:pPr>
            <a:endParaRPr lang="en-US" altLang="en-US" dirty="0" smtClean="0"/>
          </a:p>
          <a:p>
            <a:pPr eaLnBrk="1" hangingPunct="1">
              <a:spcBef>
                <a:spcPct val="0"/>
              </a:spcBef>
            </a:pPr>
            <a:r>
              <a:rPr lang="en-US" altLang="en-US" dirty="0" smtClean="0"/>
              <a:t>It is 20-21 because that is the data we are collecting.</a:t>
            </a:r>
          </a:p>
          <a:p>
            <a:pPr eaLnBrk="1" hangingPunct="1">
              <a:spcBef>
                <a:spcPct val="0"/>
              </a:spcBef>
            </a:pPr>
            <a:endParaRPr lang="en-US" alt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smtClean="0"/>
              <a:t>I</a:t>
            </a:r>
            <a:r>
              <a:rPr lang="en-US" altLang="en-US" baseline="0" dirty="0" smtClean="0"/>
              <a:t> am Holly Tucker from the Federal Systems Team in the Office of Teaching Learning and Assessment.</a:t>
            </a:r>
          </a:p>
          <a:p>
            <a:pPr eaLnBrk="1" hangingPunct="1">
              <a:spcBef>
                <a:spcPct val="0"/>
              </a:spcBef>
            </a:pPr>
            <a:endParaRPr lang="en-US" altLang="en-US" dirty="0" smtClean="0"/>
          </a:p>
          <a:p>
            <a:pPr eaLnBrk="1" hangingPunct="1">
              <a:spcBef>
                <a:spcPct val="0"/>
              </a:spcBef>
            </a:pPr>
            <a:r>
              <a:rPr lang="en-US" altLang="en-US" dirty="0" smtClean="0"/>
              <a:t>The goal is to provide you with the support and guidance you need in order to make this data collection go as smoothly and efficiently as possible.</a:t>
            </a:r>
          </a:p>
          <a:p>
            <a:pPr eaLnBrk="1" hangingPunct="1">
              <a:spcBef>
                <a:spcPct val="0"/>
              </a:spcBef>
            </a:pPr>
            <a:endParaRPr lang="en-US" alt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57785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(Read slide)</a:t>
            </a:r>
          </a:p>
          <a:p>
            <a:endParaRPr lang="en-US" altLang="en-US" dirty="0" smtClean="0"/>
          </a:p>
          <a:p>
            <a:r>
              <a:rPr lang="en-US" altLang="en-US" dirty="0" smtClean="0"/>
              <a:t>This is rare.  If</a:t>
            </a:r>
            <a:r>
              <a:rPr lang="en-US" altLang="en-US" baseline="0" dirty="0" smtClean="0"/>
              <a:t> there is a program that falls into the category, reach out to us. </a:t>
            </a:r>
          </a:p>
          <a:p>
            <a:endParaRPr lang="en-US" altLang="en-US" baseline="0" dirty="0" smtClean="0"/>
          </a:p>
          <a:p>
            <a:r>
              <a:rPr lang="en-US" altLang="en-US" baseline="0" dirty="0" smtClean="0"/>
              <a:t>If you have any questions regarding types of facilities, please don’t hesitate to reach out to Jen Engberg whose contact information will be at the end of this PowerPoint</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77080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 emphasize CONSECUTIVE days).</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1607044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Communication between the school district and the Title I-D facilities can be a challenge for some school districts, please be sure to begin this process</a:t>
            </a:r>
            <a:r>
              <a:rPr lang="en-US" altLang="en-US" baseline="0" dirty="0" smtClean="0"/>
              <a:t> early.</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111551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ODE Title I-D Validations Sheet used to</a:t>
            </a:r>
            <a:r>
              <a:rPr lang="en-US" baseline="0" dirty="0" smtClean="0"/>
              <a:t> be locked so the conditional formatting that creates the Title I-D Validations and the formulas would hopefully not be deleted. We received requests from school district’s who wanted to control the colors etc. so it is now unlocked. </a:t>
            </a:r>
          </a:p>
          <a:p>
            <a:endParaRPr lang="en-US" baseline="0" dirty="0" smtClean="0"/>
          </a:p>
          <a:p>
            <a:r>
              <a:rPr lang="en-US" baseline="0" dirty="0" smtClean="0"/>
              <a:t>Districts will need to be careful not to:</a:t>
            </a:r>
          </a:p>
          <a:p>
            <a:r>
              <a:rPr lang="en-US" baseline="0" dirty="0" smtClean="0"/>
              <a:t>delete the conditional formatting</a:t>
            </a:r>
          </a:p>
          <a:p>
            <a:r>
              <a:rPr lang="en-US" baseline="0" dirty="0" smtClean="0"/>
              <a:t>or formulas. </a:t>
            </a:r>
          </a:p>
          <a:p>
            <a:endParaRPr lang="en-US" baseline="0" dirty="0" smtClean="0"/>
          </a:p>
          <a:p>
            <a:r>
              <a:rPr lang="en-US" baseline="0" dirty="0" smtClean="0"/>
              <a:t>However, if something wrong does happen, you can always download a fresh new worksheet from the website.</a:t>
            </a:r>
          </a:p>
          <a:p>
            <a:endParaRPr lang="en-US" baseline="0" dirty="0" smtClean="0"/>
          </a:p>
          <a:p>
            <a:r>
              <a:rPr lang="en-US" baseline="0" dirty="0" smtClean="0"/>
              <a:t>(open Title I-D Validations Worksheet and read Instructions Tab)</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1272591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we</a:t>
            </a:r>
            <a:r>
              <a:rPr lang="en-US" baseline="0" dirty="0" smtClean="0"/>
              <a:t> go through these slides you will see “Validation” notations, these explain the Title I-D Validations that are in the CDPR Title I-D Validations Worksheet.  We will go back and forth between the </a:t>
            </a:r>
            <a:r>
              <a:rPr lang="en-US" baseline="0" dirty="0" err="1" smtClean="0"/>
              <a:t>powerpoint</a:t>
            </a:r>
            <a:r>
              <a:rPr lang="en-US" baseline="0" dirty="0" smtClean="0"/>
              <a:t> and the worksheet for these next few slides.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356446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Let’s look at the first Title I-D collection, Academic Outcomes.</a:t>
            </a:r>
          </a:p>
          <a:p>
            <a:endParaRPr lang="en-US" altLang="en-US" dirty="0" smtClean="0"/>
          </a:p>
          <a:p>
            <a:r>
              <a:rPr lang="en-US" altLang="en-US" dirty="0" smtClean="0"/>
              <a:t>(Title I-D Validations Worksheet: demonstrate facility types between the collections errors)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2252433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Now we start on the data…</a:t>
            </a:r>
          </a:p>
          <a:p>
            <a:endParaRPr lang="en-US" altLang="en-US" dirty="0" smtClean="0"/>
          </a:p>
          <a:p>
            <a:r>
              <a:rPr lang="en-US" altLang="en-US" dirty="0" smtClean="0"/>
              <a:t>For items 1-16 there are 8 questions, each asked twice, once for the time that the students were in the program, and second, within 90 days of exiting the program.</a:t>
            </a:r>
          </a:p>
          <a:p>
            <a:r>
              <a:rPr lang="en-US" altLang="en-US" dirty="0" smtClean="0"/>
              <a:t>(read slide emphasizing the two timeframes)</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Again,</a:t>
            </a:r>
            <a:r>
              <a:rPr lang="en-US" altLang="en-US" baseline="0" dirty="0" smtClean="0"/>
              <a:t> these are students who were </a:t>
            </a:r>
            <a:r>
              <a:rPr lang="en-US" altLang="en-US" u="sng" baseline="0" dirty="0" smtClean="0"/>
              <a:t>served</a:t>
            </a:r>
            <a:r>
              <a:rPr lang="en-US" altLang="en-US" u="none" baseline="0" dirty="0" smtClean="0"/>
              <a:t> using Title I-D funds.  </a:t>
            </a:r>
            <a:endParaRPr lang="en-US" altLang="en-US" dirty="0" smtClean="0"/>
          </a:p>
          <a:p>
            <a:endParaRPr lang="en-US" altLang="en-US" dirty="0" smtClean="0"/>
          </a:p>
          <a:p>
            <a:r>
              <a:rPr lang="en-US" altLang="en-US" dirty="0" smtClean="0"/>
              <a:t>A caveat to note here, is that a student might be counted in both categories, in the program, and within 90 days of exiting the program.</a:t>
            </a:r>
          </a:p>
          <a:p>
            <a:endParaRPr lang="en-US" altLang="en-US" dirty="0" smtClean="0"/>
          </a:p>
          <a:p>
            <a:r>
              <a:rPr lang="en-US" altLang="en-US" dirty="0" smtClean="0"/>
              <a:t>For example, if a student earned high school credits while in the program, and then went on to earn high school credits within 90 days of exiting the program, the student would be counted for both.</a:t>
            </a:r>
          </a:p>
          <a:p>
            <a:endParaRPr lang="en-US" altLang="en-US" dirty="0" smtClean="0"/>
          </a:p>
          <a:p>
            <a:r>
              <a:rPr lang="en-US" altLang="en-US" dirty="0" smtClean="0"/>
              <a:t>(Title I-D Validations Worksheet: Show the</a:t>
            </a:r>
            <a:r>
              <a:rPr lang="en-US" altLang="en-US" baseline="0" dirty="0" smtClean="0"/>
              <a:t> screen to enter these items, NOT the error yet)</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1971083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Now, tracking students within 90 days of exiting the program may be problematic. There’s a way to note that.</a:t>
            </a:r>
          </a:p>
          <a:p>
            <a:endParaRPr lang="en-US" altLang="en-US" dirty="0" smtClean="0"/>
          </a:p>
          <a:p>
            <a:r>
              <a:rPr lang="en-US" altLang="en-US" dirty="0" smtClean="0"/>
              <a:t>(Read slide emphasizing that if this is the case, the zeros </a:t>
            </a:r>
            <a:r>
              <a:rPr lang="en-US" altLang="en-US" b="1" i="1" dirty="0" smtClean="0"/>
              <a:t>must be manually entered</a:t>
            </a:r>
            <a:r>
              <a:rPr lang="en-US" altLang="en-US" dirty="0" smtClean="0"/>
              <a:t> and item 31 must be marked NO).</a:t>
            </a:r>
          </a:p>
          <a:p>
            <a:endParaRPr lang="en-US" altLang="en-US" dirty="0" smtClean="0"/>
          </a:p>
          <a:p>
            <a:r>
              <a:rPr lang="en-US" altLang="en-US" dirty="0" smtClean="0"/>
              <a:t>(Title I-D Validations Worksheet: Demonstrate error for #31)</a:t>
            </a:r>
          </a:p>
          <a:p>
            <a:endParaRPr lang="en-US" altLang="en-US" dirty="0" smtClean="0"/>
          </a:p>
          <a:p>
            <a:r>
              <a:rPr lang="en-US" altLang="en-US" dirty="0" smtClean="0"/>
              <a:t>This is</a:t>
            </a:r>
            <a:r>
              <a:rPr lang="en-US" altLang="en-US" baseline="0" dirty="0" smtClean="0"/>
              <a:t> something we struggle with nationwide, so we are hoping in the future to be able to have data in these categories.  This will help inform us on how to best reach these students for the long term.</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169086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Let’s have a look at items 17-23 for Reading Performance.</a:t>
            </a:r>
          </a:p>
          <a:p>
            <a:endParaRPr lang="en-US" altLang="en-US" dirty="0" smtClean="0"/>
          </a:p>
          <a:p>
            <a:r>
              <a:rPr lang="en-US" altLang="en-US" baseline="0" dirty="0" smtClean="0"/>
              <a:t>(Validation Worksheet: Demonstrate the below grade for PRE test element, and the summing of the other elements)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4024210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Now we get to Items 24-30 which refer to Math Performance.  This is the</a:t>
            </a:r>
            <a:r>
              <a:rPr lang="en-US" altLang="en-US" baseline="0" dirty="0" smtClean="0"/>
              <a:t> same process as described for the reading metrics.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80007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Here is our agenda for today:</a:t>
            </a:r>
          </a:p>
          <a:p>
            <a:pPr eaLnBrk="1" hangingPunct="1">
              <a:spcBef>
                <a:spcPct val="0"/>
              </a:spcBef>
            </a:pPr>
            <a:endParaRPr lang="en-US" altLang="en-US" dirty="0" smtClean="0"/>
          </a:p>
          <a:p>
            <a:pPr eaLnBrk="1" hangingPunct="1">
              <a:spcBef>
                <a:spcPct val="0"/>
              </a:spcBef>
            </a:pPr>
            <a:r>
              <a:rPr lang="en-US" altLang="en-US" dirty="0" smtClean="0"/>
              <a:t>We’ll look at the </a:t>
            </a:r>
          </a:p>
          <a:p>
            <a:pPr marL="171450" indent="-171450" eaLnBrk="1" hangingPunct="1">
              <a:spcBef>
                <a:spcPct val="0"/>
              </a:spcBef>
              <a:buFont typeface="Arial" panose="020B0604020202020204" pitchFamily="34" charset="0"/>
              <a:buChar char="•"/>
            </a:pPr>
            <a:r>
              <a:rPr lang="en-US" altLang="en-US" dirty="0" smtClean="0"/>
              <a:t>data collection window</a:t>
            </a:r>
          </a:p>
          <a:p>
            <a:pPr marL="171450" indent="-171450" eaLnBrk="1" hangingPunct="1">
              <a:spcBef>
                <a:spcPct val="0"/>
              </a:spcBef>
              <a:buFont typeface="Arial" panose="020B0604020202020204" pitchFamily="34" charset="0"/>
              <a:buChar char="•"/>
            </a:pPr>
            <a:r>
              <a:rPr lang="en-US" altLang="en-US" dirty="0" smtClean="0"/>
              <a:t>the resource materials available to you</a:t>
            </a:r>
          </a:p>
          <a:p>
            <a:pPr marL="171450" indent="-171450" eaLnBrk="1" hangingPunct="1">
              <a:spcBef>
                <a:spcPct val="0"/>
              </a:spcBef>
              <a:buFont typeface="Arial" panose="020B0604020202020204" pitchFamily="34" charset="0"/>
              <a:buChar char="•"/>
            </a:pPr>
            <a:r>
              <a:rPr lang="en-US" altLang="en-US" dirty="0" smtClean="0"/>
              <a:t>Give tips on data preparation</a:t>
            </a:r>
          </a:p>
          <a:p>
            <a:pPr marL="171450" indent="-171450" eaLnBrk="1" hangingPunct="1">
              <a:spcBef>
                <a:spcPct val="0"/>
              </a:spcBef>
              <a:buFont typeface="Arial" panose="020B0604020202020204" pitchFamily="34" charset="0"/>
              <a:buChar char="•"/>
            </a:pPr>
            <a:r>
              <a:rPr lang="en-US" altLang="en-US" dirty="0" smtClean="0"/>
              <a:t>Show</a:t>
            </a:r>
            <a:r>
              <a:rPr lang="en-US" altLang="en-US" baseline="0" dirty="0" smtClean="0"/>
              <a:t> you step by step how to use the Title I-D Validations Worksheet</a:t>
            </a:r>
          </a:p>
          <a:p>
            <a:pPr marL="171450" indent="-171450" eaLnBrk="1" hangingPunct="1">
              <a:spcBef>
                <a:spcPct val="0"/>
              </a:spcBef>
              <a:buFont typeface="Arial" panose="020B0604020202020204" pitchFamily="34" charset="0"/>
              <a:buChar char="•"/>
            </a:pPr>
            <a:r>
              <a:rPr lang="en-US" altLang="en-US" baseline="0" dirty="0" smtClean="0"/>
              <a:t>Show you steps on how to submit the data in the Consolidated Collections application</a:t>
            </a:r>
          </a:p>
          <a:p>
            <a:pPr marL="171450" indent="-171450" eaLnBrk="1" hangingPunct="1">
              <a:spcBef>
                <a:spcPct val="0"/>
              </a:spcBef>
              <a:buFont typeface="Arial" panose="020B0604020202020204" pitchFamily="34" charset="0"/>
              <a:buChar char="•"/>
            </a:pPr>
            <a:r>
              <a:rPr lang="en-US" altLang="en-US" dirty="0" smtClean="0"/>
              <a:t>Then</a:t>
            </a:r>
            <a:r>
              <a:rPr lang="en-US" altLang="en-US" baseline="0" dirty="0" smtClean="0"/>
              <a:t> give you a chance to ask any questions that have not been answered yet.</a:t>
            </a:r>
          </a:p>
          <a:p>
            <a:pPr marL="171450" indent="-171450" eaLnBrk="1" hangingPunct="1">
              <a:spcBef>
                <a:spcPct val="0"/>
              </a:spcBef>
              <a:buFont typeface="Arial" panose="020B0604020202020204" pitchFamily="34" charset="0"/>
              <a:buChar char="•"/>
            </a:pPr>
            <a:endParaRPr lang="en-US" altLang="en-US" baseline="0" dirty="0" smtClean="0"/>
          </a:p>
          <a:p>
            <a:pPr marL="0" indent="0" eaLnBrk="1" hangingPunct="1">
              <a:spcBef>
                <a:spcPct val="0"/>
              </a:spcBef>
              <a:buFont typeface="Arial" panose="020B0604020202020204" pitchFamily="34" charset="0"/>
              <a:buNone/>
            </a:pPr>
            <a:r>
              <a:rPr lang="en-US" altLang="en-US" baseline="0" dirty="0" smtClean="0"/>
              <a:t>There are no data element changes for this year.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1671572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0" dirty="0" smtClean="0"/>
              <a:t>Define</a:t>
            </a:r>
            <a:r>
              <a:rPr lang="en-US" altLang="en-US" b="0" baseline="0" dirty="0" smtClean="0"/>
              <a:t> “transitional services”  think outside the box.  You are likely servicing these students, but may not be counting them.  For example: transition process to school?  Career counseling?  School counseling?  Credit Recovery?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For more information please feel free to contact Jen Engberg</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2087931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we</a:t>
            </a:r>
            <a:r>
              <a:rPr lang="en-US" baseline="0" dirty="0" smtClean="0"/>
              <a:t> go through these slides you will see “Validation” notations, these explain the Title I-D Validations that are in the CDPR Title I-D Validations Worksheet.  We will go back and forth between the </a:t>
            </a:r>
            <a:r>
              <a:rPr lang="en-US" baseline="0" dirty="0" err="1" smtClean="0"/>
              <a:t>powerpoint</a:t>
            </a:r>
            <a:r>
              <a:rPr lang="en-US" baseline="0" dirty="0" smtClean="0"/>
              <a:t> and the worksheet for these next few slides.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39985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(Title I-D Validations Worksheet: demonstrate facility types between the collections errors)</a:t>
            </a:r>
          </a:p>
          <a:p>
            <a:endParaRPr lang="en-US" dirty="0" smtClean="0"/>
          </a:p>
          <a:p>
            <a:r>
              <a:rPr lang="en-US" dirty="0" smtClean="0"/>
              <a:t>Yes</a:t>
            </a:r>
            <a:r>
              <a:rPr lang="en-US" baseline="0" dirty="0" smtClean="0"/>
              <a:t> and No needs to be the same as for the Academic Outcomes data collection</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a:p>
        </p:txBody>
      </p:sp>
    </p:spTree>
    <p:extLst>
      <p:ext uri="{BB962C8B-B14F-4D97-AF65-F5344CB8AC3E}">
        <p14:creationId xmlns:p14="http://schemas.microsoft.com/office/powerpoint/2010/main" val="1956464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first item is about the </a:t>
            </a:r>
            <a:r>
              <a:rPr lang="en-US" altLang="en-US" b="1" dirty="0" smtClean="0"/>
              <a:t>number</a:t>
            </a:r>
            <a:r>
              <a:rPr lang="en-US" altLang="en-US" dirty="0" smtClean="0"/>
              <a:t> of Title I-D </a:t>
            </a:r>
            <a:r>
              <a:rPr lang="en-US" altLang="en-US" b="1" dirty="0" smtClean="0"/>
              <a:t>programs.</a:t>
            </a:r>
          </a:p>
          <a:p>
            <a:r>
              <a:rPr lang="en-US" altLang="en-US" dirty="0" smtClean="0"/>
              <a:t>(Read slide emphasizing </a:t>
            </a:r>
            <a:r>
              <a:rPr lang="en-US" altLang="en-US" b="1" dirty="0" smtClean="0"/>
              <a:t>number of programs</a:t>
            </a:r>
            <a:r>
              <a:rPr lang="en-US" altLang="en-US" dirty="0" smtClean="0"/>
              <a:t>, NOT number of students).</a:t>
            </a:r>
          </a:p>
          <a:p>
            <a:endParaRPr lang="en-US" altLang="en-US" dirty="0" smtClean="0"/>
          </a:p>
          <a:p>
            <a:r>
              <a:rPr lang="en-US" altLang="en-US" dirty="0" smtClean="0"/>
              <a:t>(Validations Worksheet: demonstrate Program count in BLACK)</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1160375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Item 4 is just for the long term student count, those students who spent 90 or more </a:t>
            </a:r>
            <a:r>
              <a:rPr lang="en-US" altLang="en-US" b="1" dirty="0" smtClean="0"/>
              <a:t>consecutive days </a:t>
            </a:r>
            <a:r>
              <a:rPr lang="en-US" altLang="en-US" dirty="0" smtClean="0"/>
              <a:t>in the facility.</a:t>
            </a:r>
          </a:p>
          <a:p>
            <a:endParaRPr lang="en-US" altLang="en-US" dirty="0" smtClean="0"/>
          </a:p>
          <a:p>
            <a:r>
              <a:rPr lang="en-US" altLang="en-US" dirty="0" smtClean="0"/>
              <a:t>The</a:t>
            </a:r>
            <a:r>
              <a:rPr lang="en-US" altLang="en-US" baseline="0" dirty="0" smtClean="0"/>
              <a:t> worksheet’s tabs validate data between them</a:t>
            </a:r>
          </a:p>
          <a:p>
            <a:endParaRPr lang="en-US" altLang="en-US" baseline="0" dirty="0" smtClean="0"/>
          </a:p>
          <a:p>
            <a:r>
              <a:rPr lang="en-US" altLang="en-US" baseline="0" dirty="0" smtClean="0"/>
              <a:t>Number of long-term students MUST MATCH Items 17 and 24 from the Academic Outcomes collection</a:t>
            </a:r>
          </a:p>
          <a:p>
            <a:endParaRPr lang="en-US" altLang="en-US" baseline="0" dirty="0" smtClean="0"/>
          </a:p>
          <a:p>
            <a:r>
              <a:rPr lang="en-US" altLang="en-US" baseline="0" dirty="0" smtClean="0"/>
              <a:t>U.S. Department of Ed will contact me and ask why they do not match. </a:t>
            </a:r>
          </a:p>
          <a:p>
            <a:r>
              <a:rPr lang="en-US" altLang="en-US" baseline="0" dirty="0" smtClean="0"/>
              <a:t>If these do not match I will need to be contacting your district for the rationale.</a:t>
            </a:r>
          </a:p>
          <a:p>
            <a:endParaRPr lang="en-US" altLang="en-US" baseline="0" dirty="0" smtClean="0"/>
          </a:p>
          <a:p>
            <a:r>
              <a:rPr lang="en-US" altLang="en-US" baseline="0" dirty="0" smtClean="0"/>
              <a:t>(Validations Worksheet: demonstrate Long Term Student Count and Academic Outcomes Reading and Math Pre and Post test numbers)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31</a:t>
            </a:fld>
            <a:endParaRPr lang="en-US"/>
          </a:p>
        </p:txBody>
      </p:sp>
    </p:spTree>
    <p:extLst>
      <p:ext uri="{BB962C8B-B14F-4D97-AF65-F5344CB8AC3E}">
        <p14:creationId xmlns:p14="http://schemas.microsoft.com/office/powerpoint/2010/main" val="77520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count should be the same</a:t>
            </a:r>
            <a:r>
              <a:rPr lang="en-US" baseline="0" dirty="0" smtClean="0"/>
              <a:t> for all three data fields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32</a:t>
            </a:fld>
            <a:endParaRPr lang="en-US"/>
          </a:p>
        </p:txBody>
      </p:sp>
    </p:spTree>
    <p:extLst>
      <p:ext uri="{BB962C8B-B14F-4D97-AF65-F5344CB8AC3E}">
        <p14:creationId xmlns:p14="http://schemas.microsoft.com/office/powerpoint/2010/main" val="111715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Total </a:t>
            </a:r>
            <a:r>
              <a:rPr lang="en-US" sz="1200" u="sng" dirty="0" smtClean="0"/>
              <a:t>unduplicated</a:t>
            </a:r>
            <a:r>
              <a:rPr lang="en-US" sz="1200" dirty="0" smtClean="0"/>
              <a:t> count of students in each category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33</a:t>
            </a:fld>
            <a:endParaRPr lang="en-US"/>
          </a:p>
        </p:txBody>
      </p:sp>
    </p:spTree>
    <p:extLst>
      <p:ext uri="{BB962C8B-B14F-4D97-AF65-F5344CB8AC3E}">
        <p14:creationId xmlns:p14="http://schemas.microsoft.com/office/powerpoint/2010/main" val="3526957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93A299"/>
              </a:buClr>
              <a:buNone/>
              <a:defRPr/>
            </a:pPr>
            <a:r>
              <a:rPr lang="en-US" sz="1800" dirty="0" smtClean="0"/>
              <a:t>Total </a:t>
            </a:r>
            <a:r>
              <a:rPr lang="en-US" sz="1800" u="sng" dirty="0" smtClean="0"/>
              <a:t>unduplicated</a:t>
            </a:r>
            <a:r>
              <a:rPr lang="en-US" sz="1800" dirty="0" smtClean="0"/>
              <a:t> count of students in each category </a:t>
            </a:r>
            <a:endParaRPr lang="en-US" sz="1800" dirty="0" smtClean="0">
              <a:solidFill>
                <a:srgbClr val="292934"/>
              </a:solidFill>
            </a:endParaRPr>
          </a:p>
          <a:p>
            <a:pPr marL="0" indent="0">
              <a:buClr>
                <a:srgbClr val="93A299"/>
              </a:buClr>
              <a:buNone/>
              <a:defRPr/>
            </a:pPr>
            <a:endParaRPr lang="en-US" sz="1800" dirty="0" smtClean="0">
              <a:solidFill>
                <a:srgbClr val="292934"/>
              </a:solidFill>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34</a:t>
            </a:fld>
            <a:endParaRPr lang="en-US"/>
          </a:p>
        </p:txBody>
      </p:sp>
    </p:spTree>
    <p:extLst>
      <p:ext uri="{BB962C8B-B14F-4D97-AF65-F5344CB8AC3E}">
        <p14:creationId xmlns:p14="http://schemas.microsoft.com/office/powerpoint/2010/main" val="368178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Total </a:t>
            </a:r>
            <a:r>
              <a:rPr lang="en-US" sz="1200" u="sng" dirty="0" smtClean="0"/>
              <a:t>unduplicated</a:t>
            </a:r>
            <a:r>
              <a:rPr lang="en-US" sz="1200" dirty="0" smtClean="0"/>
              <a:t> count of students in each category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The addition of Non-Binary gender option was added for the 2018-2019 gender 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This data element is defined as: “Non-Binary people, including intersex and gender-fluid individuals.”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The hyperlink to the official memo regarding the Non-Binary data element that went out to the field is included in the notes of this PowerPoint.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The hyperlink for the memo that went out: https://www.oregon.gov/ode/about-us/Documents/Executive%20Numbered%20Memo%20Gender%20ID%20for%20data%20collections.pdf</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35</a:t>
            </a:fld>
            <a:endParaRPr lang="en-US"/>
          </a:p>
        </p:txBody>
      </p:sp>
    </p:spTree>
    <p:extLst>
      <p:ext uri="{BB962C8B-B14F-4D97-AF65-F5344CB8AC3E}">
        <p14:creationId xmlns:p14="http://schemas.microsoft.com/office/powerpoint/2010/main" val="386187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36</a:t>
            </a:fld>
            <a:endParaRPr lang="en-US"/>
          </a:p>
        </p:txBody>
      </p:sp>
    </p:spTree>
    <p:extLst>
      <p:ext uri="{BB962C8B-B14F-4D97-AF65-F5344CB8AC3E}">
        <p14:creationId xmlns:p14="http://schemas.microsoft.com/office/powerpoint/2010/main" val="225105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data collection window for both of the ESEA CDPR Title I-D collections opens around 2:00 PM on August 5, 2021, and closes at 11:59 PM on September 17</a:t>
            </a:r>
            <a:r>
              <a:rPr lang="en-US" altLang="en-US" baseline="30000" dirty="0" smtClean="0"/>
              <a:t>,</a:t>
            </a:r>
            <a:r>
              <a:rPr lang="en-US" altLang="en-US" dirty="0" smtClean="0"/>
              <a:t> 2021.</a:t>
            </a:r>
          </a:p>
          <a:p>
            <a:pPr eaLnBrk="1" hangingPunct="1">
              <a:spcBef>
                <a:spcPct val="0"/>
              </a:spcBef>
            </a:pPr>
            <a:endParaRPr lang="en-US" altLang="en-US" dirty="0" smtClean="0"/>
          </a:p>
          <a:p>
            <a:pPr eaLnBrk="1" hangingPunct="1">
              <a:spcBef>
                <a:spcPct val="0"/>
              </a:spcBef>
            </a:pPr>
            <a:r>
              <a:rPr lang="en-US" altLang="en-US" dirty="0" smtClean="0"/>
              <a:t>Just a note, that this is </a:t>
            </a:r>
            <a:r>
              <a:rPr lang="en-US" altLang="en-US" b="1" dirty="0" smtClean="0"/>
              <a:t>the only data window for this data collection</a:t>
            </a:r>
            <a:r>
              <a:rPr lang="en-US" altLang="en-US" b="0" dirty="0" smtClean="0"/>
              <a:t>.</a:t>
            </a:r>
            <a:r>
              <a:rPr lang="en-US" altLang="en-US" b="0" baseline="0" dirty="0" smtClean="0"/>
              <a:t>  This is the same time frame as the Title I-A CDPR collection.  All of this data is then compiled and validated at the state level, then given to the U.S. Department of Education as the Consolidated State Performance Report.</a:t>
            </a:r>
          </a:p>
          <a:p>
            <a:pPr eaLnBrk="1" hangingPunct="1">
              <a:spcBef>
                <a:spcPct val="0"/>
              </a:spcBef>
            </a:pPr>
            <a:endParaRPr lang="en-US" altLang="en-US" b="0" baseline="0" dirty="0" smtClean="0"/>
          </a:p>
          <a:p>
            <a:pPr eaLnBrk="1" hangingPunct="1">
              <a:spcBef>
                <a:spcPct val="0"/>
              </a:spcBef>
            </a:pPr>
            <a:r>
              <a:rPr lang="en-US" altLang="en-US" dirty="0" smtClean="0"/>
              <a:t>Acknowledging the short data collection window, and knowing this is an incredibly busy time for districts, we want to provide you with the tools you need so you can begin the process in a timely manner.</a:t>
            </a:r>
          </a:p>
          <a:p>
            <a:pPr eaLnBrk="1" hangingPunct="1">
              <a:spcBef>
                <a:spcPct val="0"/>
              </a:spcBef>
            </a:pPr>
            <a:endParaRPr lang="en-US" altLang="en-US" dirty="0" smtClean="0"/>
          </a:p>
          <a:p>
            <a:pPr eaLnBrk="1" hangingPunct="1">
              <a:spcBef>
                <a:spcPct val="0"/>
              </a:spcBef>
            </a:pPr>
            <a:r>
              <a:rPr lang="en-US" altLang="en-US" dirty="0" smtClean="0"/>
              <a:t>Thank you ahead of time for your time and effort on this.</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2655933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view is the same for both Title I-D data collections, this one is for the Programs and Facilities data collection.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On this screen, you’ll see the 5 type of program choices.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When “No” is selected it will give you a message “This will zero out all counts for this</a:t>
            </a:r>
            <a:r>
              <a:rPr lang="en-US" altLang="en-US" baseline="0" dirty="0" smtClean="0"/>
              <a:t> program. Are you sure?” Go ahead and select “OK”, if you are 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41</a:t>
            </a:fld>
            <a:endParaRPr lang="en-US"/>
          </a:p>
        </p:txBody>
      </p:sp>
    </p:spTree>
    <p:extLst>
      <p:ext uri="{BB962C8B-B14F-4D97-AF65-F5344CB8AC3E}">
        <p14:creationId xmlns:p14="http://schemas.microsoft.com/office/powerpoint/2010/main" val="1328556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You’ll select either yes or no on each type, just as you did initially on the Validations Worksheet.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When “No” is selected it will give you a message “This will zero out all counts for this</a:t>
            </a:r>
            <a:r>
              <a:rPr lang="en-US" altLang="en-US" baseline="0" dirty="0" smtClean="0"/>
              <a:t> program. Are you sure?” Go ahead and select “OK”, if you are sure. This will put the digit “0” in all data fields for that program type.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When</a:t>
            </a:r>
            <a:r>
              <a:rPr lang="en-US" altLang="en-US" baseline="0" dirty="0" smtClean="0"/>
              <a:t> you select “yes” it will expand that facility. Just select “collapse” if you want to check all the yes and no’s to begin with. You can then select “Expand” to fill in the data later.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42</a:t>
            </a:fld>
            <a:endParaRPr lang="en-US"/>
          </a:p>
        </p:txBody>
      </p:sp>
    </p:spTree>
    <p:extLst>
      <p:ext uri="{BB962C8B-B14F-4D97-AF65-F5344CB8AC3E}">
        <p14:creationId xmlns:p14="http://schemas.microsoft.com/office/powerpoint/2010/main" val="2189935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43</a:t>
            </a:fld>
            <a:endParaRPr lang="en-US"/>
          </a:p>
        </p:txBody>
      </p:sp>
    </p:spTree>
    <p:extLst>
      <p:ext uri="{BB962C8B-B14F-4D97-AF65-F5344CB8AC3E}">
        <p14:creationId xmlns:p14="http://schemas.microsoft.com/office/powerpoint/2010/main" val="4280455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would like to make changes to the data, select “Edit”, make the changes and select “Save”.</a:t>
            </a:r>
          </a:p>
          <a:p>
            <a:endParaRPr lang="en-US" dirty="0" smtClean="0"/>
          </a:p>
          <a:p>
            <a:r>
              <a:rPr lang="en-US" dirty="0" smtClean="0"/>
              <a:t>If you would like to delete the record and start over, select “Delete”.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45</a:t>
            </a:fld>
            <a:endParaRPr lang="en-US"/>
          </a:p>
        </p:txBody>
      </p:sp>
    </p:spTree>
    <p:extLst>
      <p:ext uri="{BB962C8B-B14F-4D97-AF65-F5344CB8AC3E}">
        <p14:creationId xmlns:p14="http://schemas.microsoft.com/office/powerpoint/2010/main" val="956134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the other Title I-D data collection</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49</a:t>
            </a:fld>
            <a:endParaRPr lang="en-US"/>
          </a:p>
        </p:txBody>
      </p:sp>
    </p:spTree>
    <p:extLst>
      <p:ext uri="{BB962C8B-B14F-4D97-AF65-F5344CB8AC3E}">
        <p14:creationId xmlns:p14="http://schemas.microsoft.com/office/powerpoint/2010/main" val="818218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50</a:t>
            </a:fld>
            <a:endParaRPr lang="en-US"/>
          </a:p>
        </p:txBody>
      </p:sp>
    </p:spTree>
    <p:extLst>
      <p:ext uri="{BB962C8B-B14F-4D97-AF65-F5344CB8AC3E}">
        <p14:creationId xmlns:p14="http://schemas.microsoft.com/office/powerpoint/2010/main" val="3125499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Here are the</a:t>
            </a:r>
            <a:r>
              <a:rPr lang="en-US" altLang="en-US" baseline="0" dirty="0" smtClean="0"/>
              <a:t> support materials to help you through this process:</a:t>
            </a:r>
          </a:p>
          <a:p>
            <a:pPr eaLnBrk="1" hangingPunct="1">
              <a:spcBef>
                <a:spcPct val="0"/>
              </a:spcBef>
            </a:pPr>
            <a:endParaRPr lang="en-US" altLang="en-US" dirty="0" smtClean="0"/>
          </a:p>
          <a:p>
            <a:pPr marL="171450" indent="-171450" eaLnBrk="1" hangingPunct="1">
              <a:spcBef>
                <a:spcPct val="0"/>
              </a:spcBef>
              <a:buFont typeface="Arial" panose="020B0604020202020204" pitchFamily="34" charset="0"/>
              <a:buChar char="•"/>
            </a:pPr>
            <a:r>
              <a:rPr lang="en-US" altLang="en-US" dirty="0" smtClean="0"/>
              <a:t>CDPR Data Collection User Guide</a:t>
            </a:r>
            <a:r>
              <a:rPr lang="en-US" altLang="en-US" baseline="0" dirty="0" smtClean="0"/>
              <a:t> </a:t>
            </a:r>
            <a:r>
              <a:rPr lang="en-US" altLang="en-US" dirty="0" smtClean="0"/>
              <a:t>- this has the instructions</a:t>
            </a:r>
            <a:r>
              <a:rPr lang="en-US" altLang="en-US" baseline="0" dirty="0" smtClean="0"/>
              <a:t> on how to submit the data collection within the Consolidated Collections application.</a:t>
            </a:r>
            <a:endParaRPr lang="en-US" altLang="en-US" dirty="0" smtClean="0"/>
          </a:p>
          <a:p>
            <a:pPr marL="171450" indent="-171450" eaLnBrk="1" hangingPunct="1">
              <a:spcBef>
                <a:spcPct val="0"/>
              </a:spcBef>
              <a:buFont typeface="Arial" panose="020B0604020202020204" pitchFamily="34" charset="0"/>
              <a:buChar char="•"/>
            </a:pPr>
            <a:r>
              <a:rPr lang="en-US" altLang="en-US" dirty="0" smtClean="0"/>
              <a:t>Today’s PPT slides and recording</a:t>
            </a:r>
          </a:p>
          <a:p>
            <a:pPr marL="171450" indent="-171450" eaLnBrk="1" hangingPunct="1">
              <a:spcBef>
                <a:spcPct val="0"/>
              </a:spcBef>
              <a:buFont typeface="Arial" panose="020B0604020202020204" pitchFamily="34" charset="0"/>
              <a:buChar char="•"/>
            </a:pPr>
            <a:r>
              <a:rPr lang="en-US" altLang="en-US" dirty="0" smtClean="0"/>
              <a:t>CDPR Title I-D Validations Worksheet – a place to enter data and fix data</a:t>
            </a:r>
            <a:r>
              <a:rPr lang="en-US" altLang="en-US" baseline="0" dirty="0" smtClean="0"/>
              <a:t> errors before submission</a:t>
            </a:r>
            <a:endParaRPr lang="en-US" altLang="en-US" dirty="0" smtClean="0"/>
          </a:p>
          <a:p>
            <a:pPr marL="171450" indent="-171450" eaLnBrk="1" hangingPunct="1">
              <a:spcBef>
                <a:spcPct val="0"/>
              </a:spcBef>
              <a:buFont typeface="Arial" panose="020B0604020202020204" pitchFamily="34" charset="0"/>
              <a:buChar char="•"/>
            </a:pPr>
            <a:r>
              <a:rPr lang="en-US" altLang="en-US" dirty="0" smtClean="0"/>
              <a:t>CDPR FAQ– this document was created to answer common</a:t>
            </a:r>
            <a:r>
              <a:rPr lang="en-US" altLang="en-US" baseline="0" dirty="0" smtClean="0"/>
              <a:t> questions and to give clarification on some of the more complex data elements</a:t>
            </a:r>
          </a:p>
          <a:p>
            <a:pPr marL="171450" indent="-171450" eaLnBrk="1" hangingPunct="1">
              <a:spcBef>
                <a:spcPct val="0"/>
              </a:spcBef>
              <a:buFont typeface="Arial" panose="020B0604020202020204" pitchFamily="34" charset="0"/>
              <a:buChar char="•"/>
            </a:pPr>
            <a:endParaRPr lang="en-US" altLang="en-US" baseline="0" dirty="0" smtClean="0"/>
          </a:p>
          <a:p>
            <a:pPr marL="171450" indent="-171450" eaLnBrk="1" hangingPunct="1">
              <a:spcBef>
                <a:spcPct val="0"/>
              </a:spcBef>
              <a:buFont typeface="Arial" panose="020B0604020202020204" pitchFamily="34" charset="0"/>
              <a:buChar char="•"/>
            </a:pPr>
            <a:r>
              <a:rPr lang="en-US" altLang="en-US" baseline="0" dirty="0" smtClean="0"/>
              <a:t>All of this will be on our website.</a:t>
            </a:r>
          </a:p>
          <a:p>
            <a:pPr marL="171450" indent="-171450" eaLnBrk="1" hangingPunct="1">
              <a:spcBef>
                <a:spcPct val="0"/>
              </a:spcBef>
              <a:buFont typeface="Arial" panose="020B0604020202020204" pitchFamily="34" charset="0"/>
              <a:buChar char="•"/>
            </a:pPr>
            <a:endParaRPr lang="en-US" altLang="en-US" baseline="0" dirty="0" smtClean="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dirty="0" smtClean="0"/>
              <a:t>This PowerPoint is really meant to be something you can view as you work on the data collection. Please feel free to download this</a:t>
            </a:r>
            <a:r>
              <a:rPr lang="en-US" altLang="en-US" baseline="0" dirty="0" smtClean="0"/>
              <a:t> </a:t>
            </a:r>
            <a:r>
              <a:rPr lang="en-US" altLang="en-US" dirty="0" smtClean="0"/>
              <a:t>PowerPoint and use as a guide as you work through this</a:t>
            </a:r>
            <a:r>
              <a:rPr lang="en-US" altLang="en-US" baseline="0" dirty="0" smtClean="0"/>
              <a:t> data collection process.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798372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Title I-D Validations Worksheet can help you gather the data in an efficient and accurate manner prior to entering it into the web-based application. (read slide)</a:t>
            </a:r>
          </a:p>
          <a:p>
            <a:endParaRPr lang="en-US" altLang="en-US" dirty="0" smtClean="0"/>
          </a:p>
          <a:p>
            <a:r>
              <a:rPr lang="en-US" altLang="en-US" dirty="0" smtClean="0"/>
              <a:t>It’s important to note that the web-based application </a:t>
            </a:r>
            <a:r>
              <a:rPr lang="en-US" altLang="en-US" b="0" dirty="0" smtClean="0"/>
              <a:t>does not allow you to log in, enter some data, log out and enter in more data at a later date. It has to be entered in all at once. </a:t>
            </a:r>
          </a:p>
          <a:p>
            <a:endParaRPr lang="en-US" altLang="en-US" b="0" dirty="0" smtClean="0"/>
          </a:p>
          <a:p>
            <a:r>
              <a:rPr lang="en-US" altLang="en-US" dirty="0" smtClean="0"/>
              <a:t>This is why we’re encouraging districts to use the Title I-D Validations Worksheet and have all the data points needed prior to logging in to the web-based application.</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126111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1814233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Let’s start with some</a:t>
            </a:r>
            <a:r>
              <a:rPr lang="en-US" altLang="en-US" baseline="0" dirty="0" smtClean="0"/>
              <a:t> Definitions.</a:t>
            </a:r>
            <a:endParaRPr lang="en-US" altLang="en-US" dirty="0" smtClean="0"/>
          </a:p>
          <a:p>
            <a:endParaRPr lang="en-US" altLang="en-US" dirty="0" smtClean="0"/>
          </a:p>
          <a:p>
            <a:r>
              <a:rPr lang="en-US" altLang="en-US" dirty="0" smtClean="0"/>
              <a:t>There are 5 type of programs to choose from for these collections</a:t>
            </a:r>
            <a:r>
              <a:rPr lang="en-US" altLang="en-US" baseline="0" dirty="0" smtClean="0"/>
              <a:t>.  We’ll walk through the definition of each in just a moment.  There are two key points I want to address before we move on:</a:t>
            </a:r>
          </a:p>
          <a:p>
            <a:endParaRPr lang="en-US" altLang="en-US" baseline="0" dirty="0" smtClean="0"/>
          </a:p>
          <a:p>
            <a:r>
              <a:rPr lang="en-US" altLang="en-US" baseline="0" dirty="0" smtClean="0"/>
              <a:t>1. Remember: You are reporting on the facilities and programs </a:t>
            </a:r>
            <a:r>
              <a:rPr lang="en-US" altLang="en-US" u="sng" baseline="0" dirty="0" smtClean="0"/>
              <a:t>served</a:t>
            </a:r>
            <a:r>
              <a:rPr lang="en-US" altLang="en-US" u="none" baseline="0" dirty="0" smtClean="0"/>
              <a:t> by Title I-D funds.  This may or may not be the same facilities you count for the October Caseload Count.  Think about where the funds are going and report on those programs.</a:t>
            </a:r>
            <a:endParaRPr lang="en-US" altLang="en-US" baseline="0" dirty="0" smtClean="0"/>
          </a:p>
          <a:p>
            <a:endParaRPr lang="en-US" altLang="en-US" baseline="0" dirty="0" smtClean="0"/>
          </a:p>
          <a:p>
            <a:r>
              <a:rPr lang="en-US" altLang="en-US" baseline="0" dirty="0" smtClean="0"/>
              <a:t>2. It’s important to be consistent in how a facility is reported from year to year.  For example, a facility should not be reported as “delinquent” one year and “neglected” the next.  Many times this happens because there is a drastic population change, etc.  The only way the designation can be changed is through state approval and a change in the charter of the facility.  If this is something you feel is necessary, please don’t hesitate to contact Jen Engberg.</a:t>
            </a:r>
            <a:endParaRPr lang="en-US" alt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314609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Read slide)</a:t>
            </a:r>
          </a:p>
          <a:p>
            <a:endParaRPr lang="en-US" altLang="en-US" dirty="0" smtClean="0"/>
          </a:p>
          <a:p>
            <a:pPr marL="171450" indent="-171450">
              <a:buFontTx/>
              <a:buChar char="-"/>
            </a:pPr>
            <a:r>
              <a:rPr lang="en-US" altLang="en-US" dirty="0" smtClean="0"/>
              <a:t>District run teen</a:t>
            </a:r>
            <a:r>
              <a:rPr lang="en-US" altLang="en-US" baseline="0" dirty="0" smtClean="0"/>
              <a:t> parent education program</a:t>
            </a:r>
          </a:p>
          <a:p>
            <a:pPr marL="171450" indent="-171450">
              <a:buFontTx/>
              <a:buChar char="-"/>
            </a:pPr>
            <a:r>
              <a:rPr lang="en-US" altLang="en-US" baseline="0" dirty="0" smtClean="0"/>
              <a:t>Transition programs</a:t>
            </a:r>
          </a:p>
          <a:p>
            <a:pPr marL="171450" indent="-171450">
              <a:buFontTx/>
              <a:buChar char="-"/>
            </a:pPr>
            <a:r>
              <a:rPr lang="en-US" altLang="en-US" baseline="0" dirty="0" smtClean="0"/>
              <a:t>Behavioral type programs (not SPED)</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2401424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(Read slide)</a:t>
            </a:r>
          </a:p>
          <a:p>
            <a:endParaRPr lang="en-US" altLang="en-US" dirty="0" smtClean="0"/>
          </a:p>
          <a:p>
            <a:r>
              <a:rPr lang="en-US" altLang="en-US" dirty="0" smtClean="0"/>
              <a:t>These</a:t>
            </a:r>
            <a:r>
              <a:rPr lang="en-US" altLang="en-US" baseline="0" dirty="0" smtClean="0"/>
              <a:t> programs are generally funded through Title I-A.  </a:t>
            </a:r>
          </a:p>
          <a:p>
            <a:endParaRPr lang="en-US" altLang="en-US" baseline="0" dirty="0" smtClean="0"/>
          </a:p>
          <a:p>
            <a:r>
              <a:rPr lang="en-US" altLang="en-US" baseline="0" dirty="0" smtClean="0"/>
              <a:t>Neglected facilities should be reported in the October Caseload Count Data Collection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3558911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84027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sp>
        <p:nvSpPr>
          <p:cNvPr id="9"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11"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75007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14761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73910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0" name="Picture 9" descr="Decorative geometric patter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698" r:id="rId3"/>
    <p:sldLayoutId id="2147483699" r:id="rId4"/>
    <p:sldLayoutId id="2147483701" r:id="rId5"/>
    <p:sldLayoutId id="2147483702" r:id="rId6"/>
    <p:sldLayoutId id="2147483704" r:id="rId7"/>
    <p:sldLayoutId id="2147483709" r:id="rId8"/>
    <p:sldLayoutId id="2147483707" r:id="rId9"/>
    <p:sldLayoutId id="2147483705" r:id="rId10"/>
    <p:sldLayoutId id="2147483706" r:id="rId11"/>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regon.gov/ode/schools-and-districts/grants/ESEA/ID/Pages/Reporting.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district.ode.state.or.us/apps/login/searchSA.aspx"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oregon.gov/ode/schools-and-districts/grants/ESEA/ID/Pages/Reporting.aspx"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s://district.ode.state.or.us/home/"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district.ode.state.or.us/home/"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mailto:holly.tucker@ode.state.or.us" TargetMode="External"/><Relationship Id="rId2" Type="http://schemas.openxmlformats.org/officeDocument/2006/relationships/hyperlink" Target="mailto:Jennifer.Engberg@ode.state.or.us" TargetMode="External"/><Relationship Id="rId1" Type="http://schemas.openxmlformats.org/officeDocument/2006/relationships/slideLayout" Target="../slideLayouts/slideLayout4.xml"/><Relationship Id="rId4" Type="http://schemas.openxmlformats.org/officeDocument/2006/relationships/hyperlink" Target="mailto:ode.helpdesk@state.or.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9597" y="2935982"/>
            <a:ext cx="7886700" cy="3096223"/>
          </a:xfrm>
        </p:spPr>
        <p:txBody>
          <a:bodyPr>
            <a:normAutofit fontScale="90000"/>
          </a:bodyPr>
          <a:lstStyle/>
          <a:p>
            <a:pPr>
              <a:spcAft>
                <a:spcPts val="1200"/>
              </a:spcAft>
              <a:defRPr/>
            </a:pPr>
            <a:r>
              <a:rPr lang="en-US" dirty="0" smtClean="0"/>
              <a:t>2020-21 </a:t>
            </a:r>
            <a:r>
              <a:rPr lang="en-US" dirty="0"/>
              <a:t>Consolidated </a:t>
            </a:r>
            <a:r>
              <a:rPr lang="en-US" dirty="0" smtClean="0"/>
              <a:t>District Performance Report </a:t>
            </a:r>
            <a:r>
              <a:rPr lang="en-US" dirty="0"/>
              <a:t>(CDPR</a:t>
            </a:r>
            <a:r>
              <a:rPr lang="en-US" dirty="0" smtClean="0"/>
              <a:t>)</a:t>
            </a:r>
            <a:br>
              <a:rPr lang="en-US" dirty="0" smtClean="0"/>
            </a:br>
            <a:r>
              <a:rPr lang="en-US" sz="2200" dirty="0" smtClean="0"/>
              <a:t> </a:t>
            </a:r>
            <a:r>
              <a:rPr lang="en-US" dirty="0" smtClean="0"/>
              <a:t/>
            </a:r>
            <a:br>
              <a:rPr lang="en-US" dirty="0" smtClean="0"/>
            </a:br>
            <a:r>
              <a:rPr lang="en-US" sz="2700" i="1" dirty="0"/>
              <a:t>ESEA CDPR Title ID: Academic Outcomes </a:t>
            </a:r>
            <a:r>
              <a:rPr lang="en-US" sz="2700" i="1" dirty="0" smtClean="0"/>
              <a:t>20 </a:t>
            </a:r>
            <a:r>
              <a:rPr lang="en-US" sz="2700" i="1" dirty="0"/>
              <a:t>– </a:t>
            </a:r>
            <a:r>
              <a:rPr lang="en-US" sz="2700" i="1" dirty="0" smtClean="0"/>
              <a:t>21</a:t>
            </a:r>
            <a:br>
              <a:rPr lang="en-US" sz="2700" i="1" dirty="0" smtClean="0"/>
            </a:br>
            <a:r>
              <a:rPr lang="en-US" sz="2700" i="1" dirty="0" smtClean="0"/>
              <a:t>ESEA </a:t>
            </a:r>
            <a:r>
              <a:rPr lang="en-US" sz="2700" i="1" dirty="0"/>
              <a:t>CDPR Title ID: Programs &amp; Facilities </a:t>
            </a:r>
            <a:r>
              <a:rPr lang="en-US" sz="2700" i="1" dirty="0" smtClean="0"/>
              <a:t>20 </a:t>
            </a:r>
            <a:r>
              <a:rPr lang="en-US" sz="2700" i="1" dirty="0"/>
              <a:t>– </a:t>
            </a:r>
            <a:r>
              <a:rPr lang="en-US" sz="2700" i="1" dirty="0" smtClean="0"/>
              <a:t>21</a:t>
            </a:r>
            <a:br>
              <a:rPr lang="en-US" sz="2700" i="1" dirty="0" smtClean="0"/>
            </a:br>
            <a:r>
              <a:rPr lang="en-US" sz="2700" i="1" dirty="0"/>
              <a:t/>
            </a:r>
            <a:br>
              <a:rPr lang="en-US" sz="2700" i="1" dirty="0"/>
            </a:br>
            <a:r>
              <a:rPr lang="en-US" sz="2700" i="1" dirty="0" smtClean="0"/>
              <a:t>Materials can be found at:</a:t>
            </a:r>
            <a:br>
              <a:rPr lang="en-US" sz="2700" i="1" dirty="0" smtClean="0"/>
            </a:br>
            <a:r>
              <a:rPr lang="en-US" sz="2800" dirty="0">
                <a:hlinkClick r:id="rId3"/>
              </a:rPr>
              <a:t>http://www.oregon.gov/ode/schools-and-districts/grants/ESEA/ID/Pages/Reporting.aspx</a:t>
            </a:r>
            <a:r>
              <a:rPr lang="en-US" sz="2800" dirty="0"/>
              <a:t> </a:t>
            </a:r>
            <a:r>
              <a:rPr lang="en-US" i="1" dirty="0"/>
              <a:t/>
            </a:r>
            <a:br>
              <a:rPr lang="en-US" i="1" dirty="0"/>
            </a:br>
            <a:endParaRPr lang="en-US" dirty="0"/>
          </a:p>
        </p:txBody>
      </p:sp>
      <p:sp>
        <p:nvSpPr>
          <p:cNvPr id="2" name="Slide Number Placeholder 1"/>
          <p:cNvSpPr>
            <a:spLocks noGrp="1"/>
          </p:cNvSpPr>
          <p:nvPr>
            <p:ph type="sldNum" sz="quarter" idx="4"/>
          </p:nvPr>
        </p:nvSpPr>
        <p:spPr/>
        <p:txBody>
          <a:bodyPr/>
          <a:lstStyle/>
          <a:p>
            <a:fld id="{8A0BAB59-E1FB-40DE-BF54-BC3526BEF81F}" type="slidenum">
              <a:rPr lang="en-US" smtClean="0"/>
              <a:pPr/>
              <a:t>1</a:t>
            </a:fld>
            <a:endParaRPr lang="en-US"/>
          </a:p>
        </p:txBody>
      </p:sp>
    </p:spTree>
    <p:extLst>
      <p:ext uri="{BB962C8B-B14F-4D97-AF65-F5344CB8AC3E}">
        <p14:creationId xmlns:p14="http://schemas.microsoft.com/office/powerpoint/2010/main" val="367577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Neglected Program Definition</a:t>
            </a:r>
            <a:endParaRPr lang="en-US" dirty="0"/>
          </a:p>
        </p:txBody>
      </p:sp>
      <p:sp>
        <p:nvSpPr>
          <p:cNvPr id="3" name="Content Placeholder 2"/>
          <p:cNvSpPr>
            <a:spLocks noGrp="1"/>
          </p:cNvSpPr>
          <p:nvPr>
            <p:ph idx="1"/>
          </p:nvPr>
        </p:nvSpPr>
        <p:spPr>
          <a:xfrm>
            <a:off x="141767" y="2183219"/>
            <a:ext cx="8888819" cy="4175051"/>
          </a:xfrm>
        </p:spPr>
        <p:txBody>
          <a:bodyPr/>
          <a:lstStyle/>
          <a:p>
            <a:pPr marL="0" indent="0">
              <a:buNone/>
              <a:defRPr/>
            </a:pPr>
            <a:r>
              <a:rPr lang="en-US" u="sng" dirty="0"/>
              <a:t>Neglected Program</a:t>
            </a:r>
          </a:p>
          <a:p>
            <a:pPr marL="274320" lvl="1" indent="0">
              <a:buNone/>
              <a:defRPr/>
            </a:pPr>
            <a:r>
              <a:rPr lang="en-US" dirty="0"/>
              <a:t>Public or private residential facilities, other than foster homes, that are operated primarily for the care of children or youth who have been committed to or voluntarily placed in the facility under applicable State law due to:</a:t>
            </a:r>
          </a:p>
          <a:p>
            <a:pPr lvl="1" indent="-182880">
              <a:defRPr/>
            </a:pPr>
            <a:r>
              <a:rPr lang="en-US" dirty="0"/>
              <a:t>abandonment, </a:t>
            </a:r>
          </a:p>
          <a:p>
            <a:pPr lvl="1" indent="-182880">
              <a:defRPr/>
            </a:pPr>
            <a:r>
              <a:rPr lang="en-US" dirty="0"/>
              <a:t>neglect, or</a:t>
            </a:r>
          </a:p>
          <a:p>
            <a:pPr lvl="1" indent="-182880">
              <a:defRPr/>
            </a:pPr>
            <a:r>
              <a:rPr lang="en-US" dirty="0"/>
              <a:t>death of their parents or </a:t>
            </a:r>
            <a:r>
              <a:rPr lang="en-US" dirty="0" smtClean="0"/>
              <a:t>guardians</a:t>
            </a:r>
          </a:p>
          <a:p>
            <a:pPr marL="45714" indent="0">
              <a:buNone/>
              <a:defRPr/>
            </a:pPr>
            <a:r>
              <a:rPr lang="en-US" dirty="0" smtClean="0"/>
              <a:t>These facilities should be reported in the October Caseload Count Data Collection.</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10</a:t>
            </a:fld>
            <a:endParaRPr lang="en-US"/>
          </a:p>
        </p:txBody>
      </p:sp>
    </p:spTree>
    <p:extLst>
      <p:ext uri="{BB962C8B-B14F-4D97-AF65-F5344CB8AC3E}">
        <p14:creationId xmlns:p14="http://schemas.microsoft.com/office/powerpoint/2010/main" val="4277642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Detention &amp; Juvenile Correctional Program Definitions</a:t>
            </a:r>
            <a:endParaRPr lang="en-US" dirty="0"/>
          </a:p>
        </p:txBody>
      </p:sp>
      <p:sp>
        <p:nvSpPr>
          <p:cNvPr id="3" name="Content Placeholder 2"/>
          <p:cNvSpPr>
            <a:spLocks noGrp="1"/>
          </p:cNvSpPr>
          <p:nvPr>
            <p:ph idx="1"/>
          </p:nvPr>
        </p:nvSpPr>
        <p:spPr>
          <a:xfrm>
            <a:off x="155944" y="2105247"/>
            <a:ext cx="8867554" cy="4281376"/>
          </a:xfrm>
        </p:spPr>
        <p:txBody>
          <a:bodyPr>
            <a:normAutofit fontScale="92500" lnSpcReduction="10000"/>
          </a:bodyPr>
          <a:lstStyle/>
          <a:p>
            <a:pPr marL="0" indent="0">
              <a:buNone/>
              <a:defRPr/>
            </a:pPr>
            <a:r>
              <a:rPr lang="en-US" u="sng" dirty="0"/>
              <a:t>Juvenile Detention Program</a:t>
            </a:r>
          </a:p>
          <a:p>
            <a:pPr marL="274320" lvl="1" indent="0">
              <a:buNone/>
              <a:defRPr/>
            </a:pPr>
            <a:r>
              <a:rPr lang="en-US" sz="2600" dirty="0"/>
              <a:t>Locally operated short-term private or public facilities that provide care to children who require:</a:t>
            </a:r>
          </a:p>
          <a:p>
            <a:pPr lvl="1" indent="-182880">
              <a:defRPr/>
            </a:pPr>
            <a:r>
              <a:rPr lang="en-US" sz="2600" dirty="0"/>
              <a:t>secure custody pending court adjudication, </a:t>
            </a:r>
          </a:p>
          <a:p>
            <a:pPr lvl="1" indent="-182880">
              <a:defRPr/>
            </a:pPr>
            <a:r>
              <a:rPr lang="en-US" sz="2600" dirty="0"/>
              <a:t>court disposition or execution of a court order, or </a:t>
            </a:r>
          </a:p>
          <a:p>
            <a:pPr lvl="1" indent="-182880">
              <a:defRPr/>
            </a:pPr>
            <a:r>
              <a:rPr lang="en-US" sz="2600" dirty="0"/>
              <a:t>care to children after commitment.</a:t>
            </a:r>
          </a:p>
          <a:p>
            <a:pPr marL="0" indent="0">
              <a:buNone/>
              <a:defRPr/>
            </a:pPr>
            <a:r>
              <a:rPr lang="en-US" u="sng" dirty="0"/>
              <a:t>Locally Operated Correctional Facility (Juvenile Correctional Program)</a:t>
            </a:r>
          </a:p>
          <a:p>
            <a:pPr marL="274320" lvl="1" indent="0">
              <a:buNone/>
              <a:defRPr/>
            </a:pPr>
            <a:r>
              <a:rPr lang="en-US" sz="2600" dirty="0"/>
              <a:t>A facility in which persons are confined as a result of a conviction for a criminal offense.  It can also include a local public or private institution, community day program or school </a:t>
            </a:r>
            <a:r>
              <a:rPr lang="en-US" sz="2600" u="sng" dirty="0"/>
              <a:t>not</a:t>
            </a:r>
            <a:r>
              <a:rPr lang="en-US" sz="2600" dirty="0"/>
              <a:t> operated by the State.  </a:t>
            </a:r>
          </a:p>
        </p:txBody>
      </p:sp>
      <p:sp>
        <p:nvSpPr>
          <p:cNvPr id="4" name="Slide Number Placeholder 3"/>
          <p:cNvSpPr>
            <a:spLocks noGrp="1"/>
          </p:cNvSpPr>
          <p:nvPr>
            <p:ph type="sldNum" sz="quarter" idx="4"/>
          </p:nvPr>
        </p:nvSpPr>
        <p:spPr/>
        <p:txBody>
          <a:bodyPr/>
          <a:lstStyle/>
          <a:p>
            <a:fld id="{8A0BAB59-E1FB-40DE-BF54-BC3526BEF81F}" type="slidenum">
              <a:rPr lang="en-US" smtClean="0"/>
              <a:pPr/>
              <a:t>11</a:t>
            </a:fld>
            <a:endParaRPr lang="en-US"/>
          </a:p>
        </p:txBody>
      </p:sp>
    </p:spTree>
    <p:extLst>
      <p:ext uri="{BB962C8B-B14F-4D97-AF65-F5344CB8AC3E}">
        <p14:creationId xmlns:p14="http://schemas.microsoft.com/office/powerpoint/2010/main" val="225009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Program Definition</a:t>
            </a:r>
            <a:endParaRPr lang="en-US" dirty="0"/>
          </a:p>
        </p:txBody>
      </p:sp>
      <p:sp>
        <p:nvSpPr>
          <p:cNvPr id="3" name="Content Placeholder 2"/>
          <p:cNvSpPr>
            <a:spLocks noGrp="1"/>
          </p:cNvSpPr>
          <p:nvPr>
            <p:ph idx="1"/>
          </p:nvPr>
        </p:nvSpPr>
        <p:spPr>
          <a:xfrm>
            <a:off x="205563" y="2225749"/>
            <a:ext cx="8796670" cy="4146698"/>
          </a:xfrm>
        </p:spPr>
        <p:txBody>
          <a:bodyPr/>
          <a:lstStyle/>
          <a:p>
            <a:pPr marL="0" indent="0">
              <a:buNone/>
              <a:defRPr/>
            </a:pPr>
            <a:r>
              <a:rPr lang="en-US" u="sng" dirty="0"/>
              <a:t>Other Program</a:t>
            </a:r>
          </a:p>
          <a:p>
            <a:pPr marL="274320" lvl="1" indent="0">
              <a:buNone/>
              <a:defRPr/>
            </a:pPr>
            <a:r>
              <a:rPr lang="en-US" dirty="0"/>
              <a:t>Locally operated programs that do not fit the definition of:</a:t>
            </a:r>
          </a:p>
          <a:p>
            <a:pPr lvl="1" indent="-182880">
              <a:defRPr/>
            </a:pPr>
            <a:r>
              <a:rPr lang="en-US" dirty="0"/>
              <a:t>At-Risk Program</a:t>
            </a:r>
          </a:p>
          <a:p>
            <a:pPr lvl="1" indent="-182880">
              <a:defRPr/>
            </a:pPr>
            <a:r>
              <a:rPr lang="en-US" dirty="0"/>
              <a:t>Neglected Program</a:t>
            </a:r>
          </a:p>
          <a:p>
            <a:pPr lvl="1" indent="-182880">
              <a:defRPr/>
            </a:pPr>
            <a:r>
              <a:rPr lang="en-US" dirty="0"/>
              <a:t>Juvenile </a:t>
            </a:r>
            <a:r>
              <a:rPr lang="en-US" dirty="0" smtClean="0"/>
              <a:t>Detention/Correctional </a:t>
            </a:r>
            <a:r>
              <a:rPr lang="en-US" dirty="0"/>
              <a:t>Program</a:t>
            </a:r>
          </a:p>
          <a:p>
            <a:pPr lvl="1" indent="-182880">
              <a:defRPr/>
            </a:pPr>
            <a:r>
              <a:rPr lang="en-US" dirty="0"/>
              <a:t>Locally Operated Correctional Facility (Juvenile Corrections) </a:t>
            </a:r>
            <a:r>
              <a:rPr lang="en-US" dirty="0" smtClean="0"/>
              <a:t>Program</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12</a:t>
            </a:fld>
            <a:endParaRPr lang="en-US"/>
          </a:p>
        </p:txBody>
      </p:sp>
    </p:spTree>
    <p:extLst>
      <p:ext uri="{BB962C8B-B14F-4D97-AF65-F5344CB8AC3E}">
        <p14:creationId xmlns:p14="http://schemas.microsoft.com/office/powerpoint/2010/main" val="137076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a:t>
            </a:r>
            <a:r>
              <a:rPr lang="en-US" smtClean="0"/>
              <a:t>Student Definition</a:t>
            </a:r>
            <a:endParaRPr lang="en-US"/>
          </a:p>
        </p:txBody>
      </p:sp>
      <p:sp>
        <p:nvSpPr>
          <p:cNvPr id="3" name="Content Placeholder 2"/>
          <p:cNvSpPr>
            <a:spLocks noGrp="1"/>
          </p:cNvSpPr>
          <p:nvPr>
            <p:ph idx="1"/>
          </p:nvPr>
        </p:nvSpPr>
        <p:spPr>
          <a:xfrm>
            <a:off x="88231" y="2983831"/>
            <a:ext cx="8936246" cy="2013284"/>
          </a:xfrm>
        </p:spPr>
        <p:txBody>
          <a:bodyPr/>
          <a:lstStyle/>
          <a:p>
            <a:pPr marL="0" indent="0" algn="ctr">
              <a:buNone/>
            </a:pPr>
            <a:r>
              <a:rPr lang="en-US" altLang="en-US" b="1" dirty="0" smtClean="0"/>
              <a:t>Long-Term Students:</a:t>
            </a:r>
          </a:p>
          <a:p>
            <a:pPr marL="0" indent="0" algn="ctr">
              <a:buNone/>
            </a:pPr>
            <a:r>
              <a:rPr lang="en-US" altLang="en-US" dirty="0" smtClean="0"/>
              <a:t>“Students </a:t>
            </a:r>
            <a:r>
              <a:rPr lang="en-US" altLang="en-US" dirty="0"/>
              <a:t>who spent 90+ </a:t>
            </a:r>
            <a:r>
              <a:rPr lang="en-US" altLang="en-US" i="1" dirty="0"/>
              <a:t>consecutive</a:t>
            </a:r>
            <a:r>
              <a:rPr lang="en-US" altLang="en-US" dirty="0"/>
              <a:t> days in the facility”</a:t>
            </a:r>
          </a:p>
          <a:p>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13</a:t>
            </a:fld>
            <a:endParaRPr lang="en-US"/>
          </a:p>
        </p:txBody>
      </p:sp>
    </p:spTree>
    <p:extLst>
      <p:ext uri="{BB962C8B-B14F-4D97-AF65-F5344CB8AC3E}">
        <p14:creationId xmlns:p14="http://schemas.microsoft.com/office/powerpoint/2010/main" val="2097597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Data</a:t>
            </a:r>
            <a:endParaRPr lang="en-US" dirty="0"/>
          </a:p>
        </p:txBody>
      </p:sp>
      <p:sp>
        <p:nvSpPr>
          <p:cNvPr id="3" name="Content Placeholder 2"/>
          <p:cNvSpPr>
            <a:spLocks noGrp="1"/>
          </p:cNvSpPr>
          <p:nvPr>
            <p:ph idx="1"/>
          </p:nvPr>
        </p:nvSpPr>
        <p:spPr>
          <a:xfrm>
            <a:off x="559981" y="2261191"/>
            <a:ext cx="8018743" cy="3912781"/>
          </a:xfrm>
        </p:spPr>
        <p:txBody>
          <a:bodyPr>
            <a:normAutofit/>
          </a:bodyPr>
          <a:lstStyle/>
          <a:p>
            <a:pPr>
              <a:spcAft>
                <a:spcPts val="1200"/>
              </a:spcAft>
            </a:pPr>
            <a:r>
              <a:rPr lang="en-US" altLang="en-US" dirty="0"/>
              <a:t>Contact the staff at the facilities receiving Title I-D funds to gather the data needed for both the Academic Outcomes and Programs and Facilities collections.</a:t>
            </a:r>
          </a:p>
          <a:p>
            <a:r>
              <a:rPr lang="en-US" altLang="en-US" dirty="0"/>
              <a:t>Note: ONLY the students who received Title I-D services, regardless of the program/facility they are in or how it was funded should be included in the counts.</a:t>
            </a:r>
            <a:endParaRPr lang="en-US" altLang="en-US" sz="1600" dirty="0"/>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14</a:t>
            </a:fld>
            <a:endParaRPr lang="en-US"/>
          </a:p>
        </p:txBody>
      </p:sp>
    </p:spTree>
    <p:extLst>
      <p:ext uri="{BB962C8B-B14F-4D97-AF65-F5344CB8AC3E}">
        <p14:creationId xmlns:p14="http://schemas.microsoft.com/office/powerpoint/2010/main" val="3112035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Security Administrator</a:t>
            </a:r>
            <a:endParaRPr lang="en-US" dirty="0"/>
          </a:p>
        </p:txBody>
      </p:sp>
      <p:sp>
        <p:nvSpPr>
          <p:cNvPr id="3" name="Content Placeholder 2"/>
          <p:cNvSpPr>
            <a:spLocks noGrp="1"/>
          </p:cNvSpPr>
          <p:nvPr>
            <p:ph idx="1"/>
          </p:nvPr>
        </p:nvSpPr>
        <p:spPr>
          <a:xfrm>
            <a:off x="166255" y="2244436"/>
            <a:ext cx="8829963" cy="4110182"/>
          </a:xfrm>
        </p:spPr>
        <p:txBody>
          <a:bodyPr>
            <a:normAutofit/>
          </a:bodyPr>
          <a:lstStyle/>
          <a:p>
            <a:pPr marL="0" indent="0">
              <a:buNone/>
            </a:pPr>
            <a:r>
              <a:rPr lang="en-US" altLang="en-US" dirty="0"/>
              <a:t>Contact your District Security Administrator for:</a:t>
            </a:r>
          </a:p>
          <a:p>
            <a:pPr marL="514350" indent="-514350">
              <a:buFont typeface="+mj-lt"/>
              <a:buAutoNum type="arabicPeriod"/>
            </a:pPr>
            <a:r>
              <a:rPr lang="en-US" altLang="en-US" dirty="0"/>
              <a:t>Help on preparing and entering the data</a:t>
            </a:r>
          </a:p>
          <a:p>
            <a:pPr marL="514350" indent="-514350">
              <a:buFont typeface="+mj-lt"/>
              <a:buAutoNum type="arabicPeriod"/>
            </a:pPr>
            <a:r>
              <a:rPr lang="en-US" altLang="en-US" dirty="0"/>
              <a:t>Permissions to be able to view and submit the data collection</a:t>
            </a:r>
          </a:p>
          <a:p>
            <a:pPr marL="971539" lvl="1" indent="-514350">
              <a:buFont typeface="+mj-lt"/>
              <a:buAutoNum type="alphaLcParenR"/>
            </a:pPr>
            <a:r>
              <a:rPr lang="en-US" altLang="en-US" dirty="0"/>
              <a:t>If you select “Save” and nothing happens, you don’t have the needed permissions.</a:t>
            </a:r>
          </a:p>
          <a:p>
            <a:pPr marL="0" indent="0">
              <a:buNone/>
            </a:pPr>
            <a:endParaRPr lang="en-US" altLang="en-US" sz="1600" dirty="0"/>
          </a:p>
          <a:p>
            <a:pPr marL="0" indent="0">
              <a:buNone/>
            </a:pPr>
            <a:r>
              <a:rPr lang="en-US" altLang="en-US" dirty="0"/>
              <a:t>Find your District Security Administrator: </a:t>
            </a:r>
            <a:r>
              <a:rPr lang="en-US" altLang="en-US" dirty="0">
                <a:hlinkClick r:id="rId2"/>
              </a:rPr>
              <a:t>https://district.ode.state.or.us/apps/login/searchSA.aspx</a:t>
            </a:r>
            <a:endParaRPr lang="en-US" altLang="en-US" dirty="0"/>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15</a:t>
            </a:fld>
            <a:endParaRPr lang="en-US"/>
          </a:p>
        </p:txBody>
      </p:sp>
    </p:spTree>
    <p:extLst>
      <p:ext uri="{BB962C8B-B14F-4D97-AF65-F5344CB8AC3E}">
        <p14:creationId xmlns:p14="http://schemas.microsoft.com/office/powerpoint/2010/main" val="973445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you have your data…</a:t>
            </a:r>
            <a:endParaRPr lang="en-US" dirty="0"/>
          </a:p>
        </p:txBody>
      </p:sp>
      <p:sp>
        <p:nvSpPr>
          <p:cNvPr id="3" name="Content Placeholder 2"/>
          <p:cNvSpPr>
            <a:spLocks noGrp="1"/>
          </p:cNvSpPr>
          <p:nvPr>
            <p:ph idx="1"/>
          </p:nvPr>
        </p:nvSpPr>
        <p:spPr>
          <a:xfrm>
            <a:off x="198474" y="2254103"/>
            <a:ext cx="8826817" cy="4238434"/>
          </a:xfrm>
        </p:spPr>
        <p:txBody>
          <a:bodyPr>
            <a:normAutofit lnSpcReduction="10000"/>
          </a:bodyPr>
          <a:lstStyle/>
          <a:p>
            <a:pPr marL="0" indent="0">
              <a:buNone/>
            </a:pPr>
            <a:r>
              <a:rPr lang="en-US" u="sng" dirty="0"/>
              <a:t>Open the CDPR </a:t>
            </a:r>
            <a:r>
              <a:rPr lang="en-US" u="sng" dirty="0" smtClean="0"/>
              <a:t>Title I-D Validations </a:t>
            </a:r>
            <a:r>
              <a:rPr lang="en-US" u="sng" dirty="0"/>
              <a:t>Worksheet</a:t>
            </a:r>
          </a:p>
          <a:p>
            <a:pPr marL="514350" indent="-514350">
              <a:buFont typeface="+mj-lt"/>
              <a:buAutoNum type="arabicPeriod"/>
            </a:pPr>
            <a:r>
              <a:rPr lang="en-US" dirty="0"/>
              <a:t>Save the worksheet</a:t>
            </a:r>
          </a:p>
          <a:p>
            <a:pPr marL="514350" indent="-514350">
              <a:buFont typeface="+mj-lt"/>
              <a:buAutoNum type="arabicPeriod"/>
            </a:pPr>
            <a:r>
              <a:rPr lang="en-US" dirty="0"/>
              <a:t>Read the “Instructions” </a:t>
            </a:r>
            <a:r>
              <a:rPr lang="en-US" dirty="0" smtClean="0"/>
              <a:t>Tab</a:t>
            </a:r>
          </a:p>
          <a:p>
            <a:pPr marL="514350" indent="-514350">
              <a:buFont typeface="+mj-lt"/>
              <a:buAutoNum type="arabicPeriod"/>
            </a:pPr>
            <a:r>
              <a:rPr lang="en-US" dirty="0" smtClean="0"/>
              <a:t>Enter data, saving as you go</a:t>
            </a:r>
            <a:endParaRPr lang="en-US" dirty="0"/>
          </a:p>
          <a:p>
            <a:pPr marL="514350" indent="-514350">
              <a:buFont typeface="+mj-lt"/>
              <a:buAutoNum type="arabicPeriod"/>
            </a:pPr>
            <a:r>
              <a:rPr lang="en-US" dirty="0"/>
              <a:t>Note: </a:t>
            </a:r>
          </a:p>
          <a:p>
            <a:pPr marL="914389" lvl="1" indent="-457200">
              <a:buFont typeface="+mj-lt"/>
              <a:buAutoNum type="alphaLcPeriod"/>
            </a:pPr>
            <a:r>
              <a:rPr lang="en-US" dirty="0"/>
              <a:t>Once you have entered all your data (for </a:t>
            </a:r>
            <a:r>
              <a:rPr lang="en-US" u="sng" dirty="0"/>
              <a:t>both</a:t>
            </a:r>
            <a:r>
              <a:rPr lang="en-US" dirty="0"/>
              <a:t> collections), </a:t>
            </a:r>
            <a:r>
              <a:rPr lang="en-US" dirty="0" smtClean="0"/>
              <a:t>BLACK </a:t>
            </a:r>
            <a:r>
              <a:rPr lang="en-US" dirty="0"/>
              <a:t>cells indicate errors.</a:t>
            </a:r>
          </a:p>
          <a:p>
            <a:pPr marL="914389" lvl="1" indent="-457200">
              <a:buFont typeface="+mj-lt"/>
              <a:buAutoNum type="alphaLcPeriod"/>
            </a:pPr>
            <a:r>
              <a:rPr lang="en-US" dirty="0"/>
              <a:t>An explanation of what would make a cell BLACK </a:t>
            </a:r>
            <a:r>
              <a:rPr lang="en-US" dirty="0" smtClean="0"/>
              <a:t>is </a:t>
            </a:r>
            <a:r>
              <a:rPr lang="en-US" dirty="0"/>
              <a:t>next to the data point. </a:t>
            </a:r>
          </a:p>
          <a:p>
            <a:pPr marL="914389" lvl="1" indent="-457200">
              <a:buFont typeface="+mj-lt"/>
              <a:buAutoNum type="alphaLcPeriod"/>
            </a:pPr>
            <a:r>
              <a:rPr lang="en-US" dirty="0"/>
              <a:t>Correct all errors before submitting the data collection online.</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16</a:t>
            </a:fld>
            <a:endParaRPr lang="en-US"/>
          </a:p>
        </p:txBody>
      </p:sp>
    </p:spTree>
    <p:extLst>
      <p:ext uri="{BB962C8B-B14F-4D97-AF65-F5344CB8AC3E}">
        <p14:creationId xmlns:p14="http://schemas.microsoft.com/office/powerpoint/2010/main" val="41788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Academic Outcomes</a:t>
            </a:r>
            <a:endParaRPr lang="en-US" dirty="0"/>
          </a:p>
        </p:txBody>
      </p:sp>
      <p:sp>
        <p:nvSpPr>
          <p:cNvPr id="5" name="Subtitle 4"/>
          <p:cNvSpPr>
            <a:spLocks noGrp="1"/>
          </p:cNvSpPr>
          <p:nvPr>
            <p:ph type="subTitle" idx="1"/>
          </p:nvPr>
        </p:nvSpPr>
        <p:spPr/>
        <p:txBody>
          <a:bodyPr>
            <a:normAutofit/>
          </a:bodyPr>
          <a:lstStyle/>
          <a:p>
            <a:r>
              <a:rPr lang="en-US" sz="4000" dirty="0" smtClean="0"/>
              <a:t>Documenting the</a:t>
            </a:r>
            <a:r>
              <a:rPr lang="en-US" sz="4000" dirty="0"/>
              <a:t/>
            </a:r>
            <a:br>
              <a:rPr lang="en-US" sz="4000" dirty="0"/>
            </a:br>
            <a:r>
              <a:rPr lang="en-US" sz="4000" dirty="0"/>
              <a:t>Academic Outcomes data…</a:t>
            </a:r>
          </a:p>
        </p:txBody>
      </p:sp>
      <p:sp>
        <p:nvSpPr>
          <p:cNvPr id="2" name="Slide Number Placeholder 1"/>
          <p:cNvSpPr>
            <a:spLocks noGrp="1"/>
          </p:cNvSpPr>
          <p:nvPr>
            <p:ph type="sldNum" sz="quarter" idx="4"/>
          </p:nvPr>
        </p:nvSpPr>
        <p:spPr/>
        <p:txBody>
          <a:bodyPr/>
          <a:lstStyle/>
          <a:p>
            <a:fld id="{8A0BAB59-E1FB-40DE-BF54-BC3526BEF81F}" type="slidenum">
              <a:rPr lang="en-US" smtClean="0"/>
              <a:pPr/>
              <a:t>17</a:t>
            </a:fld>
            <a:endParaRPr lang="en-US"/>
          </a:p>
        </p:txBody>
      </p:sp>
    </p:spTree>
    <p:extLst>
      <p:ext uri="{BB962C8B-B14F-4D97-AF65-F5344CB8AC3E}">
        <p14:creationId xmlns:p14="http://schemas.microsoft.com/office/powerpoint/2010/main" val="984819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I-D Validations Worksheet</a:t>
            </a:r>
            <a:endParaRPr lang="en-US" dirty="0"/>
          </a:p>
        </p:txBody>
      </p:sp>
      <p:sp>
        <p:nvSpPr>
          <p:cNvPr id="3" name="Content Placeholder 2"/>
          <p:cNvSpPr>
            <a:spLocks noGrp="1"/>
          </p:cNvSpPr>
          <p:nvPr>
            <p:ph idx="1"/>
          </p:nvPr>
        </p:nvSpPr>
        <p:spPr>
          <a:xfrm>
            <a:off x="198473" y="2190307"/>
            <a:ext cx="8782493" cy="4153786"/>
          </a:xfrm>
        </p:spPr>
        <p:txBody>
          <a:bodyPr/>
          <a:lstStyle/>
          <a:p>
            <a:pPr marL="514350" indent="-514350">
              <a:buFont typeface="+mj-lt"/>
              <a:buAutoNum type="arabicPeriod"/>
            </a:pPr>
            <a:r>
              <a:rPr lang="en-US" altLang="en-US" dirty="0"/>
              <a:t>Go to the “</a:t>
            </a:r>
            <a:r>
              <a:rPr lang="en-US" altLang="en-US" u="sng" dirty="0"/>
              <a:t>Title I-D Academic Outcomes</a:t>
            </a:r>
            <a:r>
              <a:rPr lang="en-US" altLang="en-US" dirty="0"/>
              <a:t>” tab in the </a:t>
            </a:r>
            <a:r>
              <a:rPr lang="en-US" altLang="en-US" dirty="0" smtClean="0"/>
              <a:t>Title I-D Validations </a:t>
            </a:r>
            <a:r>
              <a:rPr lang="en-US" altLang="en-US" dirty="0"/>
              <a:t>Worksheet</a:t>
            </a:r>
          </a:p>
          <a:p>
            <a:pPr marL="514350" indent="-514350">
              <a:spcAft>
                <a:spcPts val="600"/>
              </a:spcAft>
              <a:buFont typeface="+mj-lt"/>
              <a:buAutoNum type="arabicPeriod"/>
            </a:pPr>
            <a:r>
              <a:rPr lang="en-US" altLang="en-US" dirty="0" smtClean="0"/>
              <a:t>First </a:t>
            </a:r>
            <a:r>
              <a:rPr lang="en-US" altLang="en-US" dirty="0"/>
              <a:t>answer “Yes” </a:t>
            </a:r>
            <a:r>
              <a:rPr lang="en-US" altLang="en-US" dirty="0" smtClean="0"/>
              <a:t>or </a:t>
            </a:r>
            <a:r>
              <a:rPr lang="en-US" altLang="en-US" dirty="0"/>
              <a:t>“No” for </a:t>
            </a:r>
            <a:r>
              <a:rPr lang="en-US" altLang="en-US" dirty="0" smtClean="0"/>
              <a:t>types </a:t>
            </a:r>
            <a:r>
              <a:rPr lang="en-US" altLang="en-US" dirty="0"/>
              <a:t>of programs </a:t>
            </a:r>
            <a:r>
              <a:rPr lang="en-US" altLang="en-US" dirty="0" smtClean="0"/>
              <a:t>that received </a:t>
            </a:r>
            <a:r>
              <a:rPr lang="en-US" altLang="en-US" dirty="0"/>
              <a:t>Title I-D services/funds within your district.</a:t>
            </a:r>
          </a:p>
          <a:p>
            <a:pPr marL="514350" indent="-514350">
              <a:spcAft>
                <a:spcPts val="1200"/>
              </a:spcAft>
              <a:buFont typeface="+mj-lt"/>
              <a:buAutoNum type="arabicPeriod"/>
            </a:pPr>
            <a:r>
              <a:rPr lang="en-US" altLang="en-US" dirty="0" smtClean="0"/>
              <a:t>The </a:t>
            </a:r>
            <a:r>
              <a:rPr lang="en-US" altLang="en-US" dirty="0"/>
              <a:t>cells will highlight to reflect your </a:t>
            </a:r>
            <a:r>
              <a:rPr lang="en-US" altLang="en-US" dirty="0" smtClean="0"/>
              <a:t>answers</a:t>
            </a:r>
          </a:p>
          <a:p>
            <a:pPr marL="0" indent="0">
              <a:buNone/>
            </a:pPr>
            <a:r>
              <a:rPr lang="en-US" altLang="en-US" dirty="0" smtClean="0">
                <a:solidFill>
                  <a:srgbClr val="FF0000"/>
                </a:solidFill>
              </a:rPr>
              <a:t>Crossover </a:t>
            </a:r>
            <a:r>
              <a:rPr lang="en-US" altLang="en-US" dirty="0">
                <a:solidFill>
                  <a:srgbClr val="FF0000"/>
                </a:solidFill>
              </a:rPr>
              <a:t>Validation</a:t>
            </a:r>
            <a:r>
              <a:rPr lang="en-US" altLang="en-US" dirty="0"/>
              <a:t>: you must select the same type of programs for </a:t>
            </a:r>
            <a:r>
              <a:rPr lang="en-US" altLang="en-US" b="1" i="1" dirty="0"/>
              <a:t>both</a:t>
            </a:r>
            <a:r>
              <a:rPr lang="en-US" altLang="en-US" dirty="0"/>
              <a:t> </a:t>
            </a:r>
            <a:r>
              <a:rPr lang="en-US" altLang="en-US" dirty="0" smtClean="0"/>
              <a:t>data collections</a:t>
            </a:r>
            <a:r>
              <a:rPr lang="en-US" altLang="en-US" dirty="0"/>
              <a:t>.</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18</a:t>
            </a:fld>
            <a:endParaRPr lang="en-US"/>
          </a:p>
        </p:txBody>
      </p:sp>
    </p:spTree>
    <p:extLst>
      <p:ext uri="{BB962C8B-B14F-4D97-AF65-F5344CB8AC3E}">
        <p14:creationId xmlns:p14="http://schemas.microsoft.com/office/powerpoint/2010/main" val="3326090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1-16: Student Counts</a:t>
            </a:r>
            <a:endParaRPr lang="en-US" dirty="0"/>
          </a:p>
        </p:txBody>
      </p:sp>
      <p:sp>
        <p:nvSpPr>
          <p:cNvPr id="4" name="Text Placeholder 3"/>
          <p:cNvSpPr>
            <a:spLocks noGrp="1"/>
          </p:cNvSpPr>
          <p:nvPr>
            <p:ph type="body" idx="1"/>
          </p:nvPr>
        </p:nvSpPr>
        <p:spPr>
          <a:xfrm>
            <a:off x="591662" y="1708299"/>
            <a:ext cx="3868340" cy="772632"/>
          </a:xfrm>
        </p:spPr>
        <p:txBody>
          <a:bodyPr/>
          <a:lstStyle/>
          <a:p>
            <a:pPr algn="ctr"/>
            <a:r>
              <a:rPr lang="en-US" u="sng" dirty="0" smtClean="0"/>
              <a:t>In the Program</a:t>
            </a:r>
            <a:endParaRPr lang="en-US" u="sng" dirty="0"/>
          </a:p>
        </p:txBody>
      </p:sp>
      <p:sp>
        <p:nvSpPr>
          <p:cNvPr id="5" name="Content Placeholder 4"/>
          <p:cNvSpPr>
            <a:spLocks noGrp="1"/>
          </p:cNvSpPr>
          <p:nvPr>
            <p:ph sz="half" idx="2"/>
          </p:nvPr>
        </p:nvSpPr>
        <p:spPr>
          <a:xfrm>
            <a:off x="591662" y="2480930"/>
            <a:ext cx="3868340" cy="3870251"/>
          </a:xfrm>
        </p:spPr>
        <p:txBody>
          <a:bodyPr>
            <a:normAutofit fontScale="85000" lnSpcReduction="20000"/>
          </a:bodyPr>
          <a:lstStyle/>
          <a:p>
            <a:r>
              <a:rPr lang="en-US" altLang="en-US" dirty="0"/>
              <a:t>Earned high school credits</a:t>
            </a:r>
          </a:p>
          <a:p>
            <a:r>
              <a:rPr lang="en-US" altLang="en-US" dirty="0"/>
              <a:t>Enrolled in a GED program</a:t>
            </a:r>
          </a:p>
          <a:p>
            <a:r>
              <a:rPr lang="en-US" altLang="en-US" dirty="0"/>
              <a:t>Enrolled in the local district</a:t>
            </a:r>
          </a:p>
          <a:p>
            <a:r>
              <a:rPr lang="en-US" altLang="en-US" dirty="0"/>
              <a:t>Earned a GED</a:t>
            </a:r>
          </a:p>
          <a:p>
            <a:r>
              <a:rPr lang="en-US" altLang="en-US" dirty="0"/>
              <a:t>Earned a high school diploma</a:t>
            </a:r>
          </a:p>
          <a:p>
            <a:r>
              <a:rPr lang="en-US" altLang="en-US" dirty="0"/>
              <a:t>Accepted/enrolled in post-secondary</a:t>
            </a:r>
          </a:p>
          <a:p>
            <a:r>
              <a:rPr lang="en-US" altLang="en-US" dirty="0"/>
              <a:t>Enrolled in job training</a:t>
            </a:r>
          </a:p>
          <a:p>
            <a:r>
              <a:rPr lang="en-US" altLang="en-US" dirty="0"/>
              <a:t>Obtained employment</a:t>
            </a:r>
          </a:p>
          <a:p>
            <a:endParaRPr lang="en-US" dirty="0"/>
          </a:p>
        </p:txBody>
      </p:sp>
      <p:sp>
        <p:nvSpPr>
          <p:cNvPr id="6" name="Text Placeholder 5"/>
          <p:cNvSpPr>
            <a:spLocks noGrp="1"/>
          </p:cNvSpPr>
          <p:nvPr>
            <p:ph type="body" sz="quarter" idx="3"/>
          </p:nvPr>
        </p:nvSpPr>
        <p:spPr>
          <a:xfrm>
            <a:off x="4583884" y="1708298"/>
            <a:ext cx="3887391" cy="772632"/>
          </a:xfrm>
        </p:spPr>
        <p:txBody>
          <a:bodyPr/>
          <a:lstStyle/>
          <a:p>
            <a:pPr algn="ctr"/>
            <a:r>
              <a:rPr lang="en-US" u="sng" dirty="0" smtClean="0"/>
              <a:t>Within 90 Days of </a:t>
            </a:r>
            <a:br>
              <a:rPr lang="en-US" u="sng" dirty="0" smtClean="0"/>
            </a:br>
            <a:r>
              <a:rPr lang="en-US" u="sng" dirty="0" smtClean="0"/>
              <a:t>Exiting the Program</a:t>
            </a:r>
            <a:endParaRPr lang="en-US" u="sng" dirty="0"/>
          </a:p>
        </p:txBody>
      </p:sp>
      <p:sp>
        <p:nvSpPr>
          <p:cNvPr id="7" name="Content Placeholder 6"/>
          <p:cNvSpPr>
            <a:spLocks noGrp="1"/>
          </p:cNvSpPr>
          <p:nvPr>
            <p:ph sz="quarter" idx="4"/>
          </p:nvPr>
        </p:nvSpPr>
        <p:spPr>
          <a:xfrm>
            <a:off x="4583884" y="2480931"/>
            <a:ext cx="3887391" cy="3870250"/>
          </a:xfrm>
        </p:spPr>
        <p:txBody>
          <a:bodyPr>
            <a:normAutofit fontScale="85000" lnSpcReduction="20000"/>
          </a:bodyPr>
          <a:lstStyle/>
          <a:p>
            <a:r>
              <a:rPr lang="en-US" altLang="en-US" dirty="0"/>
              <a:t>Earned high school credits</a:t>
            </a:r>
          </a:p>
          <a:p>
            <a:r>
              <a:rPr lang="en-US" altLang="en-US" dirty="0"/>
              <a:t>Enrolled in a GED program</a:t>
            </a:r>
          </a:p>
          <a:p>
            <a:r>
              <a:rPr lang="en-US" altLang="en-US" dirty="0"/>
              <a:t>Enrolled in the local district</a:t>
            </a:r>
          </a:p>
          <a:p>
            <a:r>
              <a:rPr lang="en-US" altLang="en-US" dirty="0"/>
              <a:t>Earned a GED</a:t>
            </a:r>
          </a:p>
          <a:p>
            <a:r>
              <a:rPr lang="en-US" altLang="en-US" dirty="0"/>
              <a:t>Earned a high school diploma</a:t>
            </a:r>
          </a:p>
          <a:p>
            <a:r>
              <a:rPr lang="en-US" altLang="en-US" dirty="0"/>
              <a:t>Accepted/enrolled in post-secondary</a:t>
            </a:r>
          </a:p>
          <a:p>
            <a:r>
              <a:rPr lang="en-US" altLang="en-US" dirty="0"/>
              <a:t>Enrolled in job training</a:t>
            </a:r>
          </a:p>
          <a:p>
            <a:r>
              <a:rPr lang="en-US" altLang="en-US" dirty="0"/>
              <a:t>Obtained employment</a:t>
            </a:r>
          </a:p>
          <a:p>
            <a:endParaRPr lang="en-US" dirty="0"/>
          </a:p>
        </p:txBody>
      </p:sp>
      <p:sp>
        <p:nvSpPr>
          <p:cNvPr id="3" name="Slide Number Placeholder 2"/>
          <p:cNvSpPr>
            <a:spLocks noGrp="1"/>
          </p:cNvSpPr>
          <p:nvPr>
            <p:ph type="sldNum" sz="quarter" idx="10"/>
          </p:nvPr>
        </p:nvSpPr>
        <p:spPr/>
        <p:txBody>
          <a:bodyPr/>
          <a:lstStyle/>
          <a:p>
            <a:fld id="{8A0BAB59-E1FB-40DE-BF54-BC3526BEF81F}" type="slidenum">
              <a:rPr lang="en-US" smtClean="0"/>
              <a:pPr/>
              <a:t>19</a:t>
            </a:fld>
            <a:endParaRPr lang="en-US"/>
          </a:p>
        </p:txBody>
      </p:sp>
    </p:spTree>
    <p:extLst>
      <p:ext uri="{BB962C8B-B14F-4D97-AF65-F5344CB8AC3E}">
        <p14:creationId xmlns:p14="http://schemas.microsoft.com/office/powerpoint/2010/main" val="27235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141220" y="2133600"/>
            <a:ext cx="6842760" cy="4309730"/>
          </a:xfrm>
        </p:spPr>
        <p:txBody>
          <a:bodyPr>
            <a:normAutofit/>
          </a:bodyPr>
          <a:lstStyle/>
          <a:p>
            <a:r>
              <a:rPr lang="en-US" altLang="en-US" dirty="0" smtClean="0"/>
              <a:t>Data Collection Window</a:t>
            </a:r>
          </a:p>
          <a:p>
            <a:r>
              <a:rPr lang="en-US" altLang="en-US" dirty="0" smtClean="0"/>
              <a:t>Resource </a:t>
            </a:r>
            <a:r>
              <a:rPr lang="en-US" altLang="en-US" dirty="0"/>
              <a:t>Materials</a:t>
            </a:r>
          </a:p>
          <a:p>
            <a:r>
              <a:rPr lang="en-US" altLang="en-US" dirty="0"/>
              <a:t>Data </a:t>
            </a:r>
            <a:r>
              <a:rPr lang="en-US" altLang="en-US" dirty="0" smtClean="0"/>
              <a:t>Elements</a:t>
            </a:r>
          </a:p>
          <a:p>
            <a:pPr lvl="1">
              <a:buFont typeface="Courier New" panose="02070309020205020404" pitchFamily="49" charset="0"/>
              <a:buChar char="o"/>
            </a:pPr>
            <a:r>
              <a:rPr lang="en-US" altLang="en-US" sz="2800" dirty="0" smtClean="0"/>
              <a:t>Data Preparation</a:t>
            </a:r>
          </a:p>
          <a:p>
            <a:pPr lvl="1">
              <a:buFont typeface="Courier New" panose="02070309020205020404" pitchFamily="49" charset="0"/>
              <a:buChar char="o"/>
            </a:pPr>
            <a:r>
              <a:rPr lang="en-US" altLang="en-US" sz="2800" dirty="0" smtClean="0"/>
              <a:t>Title I-D Validations </a:t>
            </a:r>
            <a:r>
              <a:rPr lang="en-US" altLang="en-US" sz="2800" dirty="0"/>
              <a:t>Worksheet Entry</a:t>
            </a:r>
          </a:p>
          <a:p>
            <a:pPr lvl="2">
              <a:buFont typeface="Wingdings" panose="05000000000000000000" pitchFamily="2" charset="2"/>
              <a:buChar char="§"/>
            </a:pPr>
            <a:r>
              <a:rPr lang="en-US" altLang="en-US" sz="2800" dirty="0"/>
              <a:t>Academic Outcomes</a:t>
            </a:r>
          </a:p>
          <a:p>
            <a:pPr lvl="2">
              <a:buFont typeface="Wingdings" panose="05000000000000000000" pitchFamily="2" charset="2"/>
              <a:buChar char="§"/>
            </a:pPr>
            <a:r>
              <a:rPr lang="en-US" altLang="en-US" sz="2800" dirty="0"/>
              <a:t>Programs and Facilities</a:t>
            </a:r>
          </a:p>
          <a:p>
            <a:pPr lvl="1">
              <a:buFont typeface="Courier New" panose="02070309020205020404" pitchFamily="49" charset="0"/>
              <a:buChar char="o"/>
            </a:pPr>
            <a:r>
              <a:rPr lang="en-US" altLang="en-US" sz="2800" dirty="0"/>
              <a:t>Consolidated Collections Entry</a:t>
            </a:r>
          </a:p>
          <a:p>
            <a:r>
              <a:rPr lang="en-US" altLang="en-US" dirty="0" smtClean="0"/>
              <a:t>Questions </a:t>
            </a:r>
            <a:r>
              <a:rPr lang="en-US" altLang="en-US" dirty="0"/>
              <a:t>and Discussion</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a:t>
            </a:fld>
            <a:endParaRPr lang="en-US"/>
          </a:p>
        </p:txBody>
      </p:sp>
    </p:spTree>
    <p:extLst>
      <p:ext uri="{BB962C8B-B14F-4D97-AF65-F5344CB8AC3E}">
        <p14:creationId xmlns:p14="http://schemas.microsoft.com/office/powerpoint/2010/main" val="1382133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If You Don’t Track 90 Days After Exit</a:t>
            </a:r>
            <a:endParaRPr lang="en-US" dirty="0"/>
          </a:p>
        </p:txBody>
      </p:sp>
      <p:sp>
        <p:nvSpPr>
          <p:cNvPr id="3" name="Content Placeholder 2"/>
          <p:cNvSpPr>
            <a:spLocks noGrp="1"/>
          </p:cNvSpPr>
          <p:nvPr>
            <p:ph idx="1"/>
          </p:nvPr>
        </p:nvSpPr>
        <p:spPr>
          <a:xfrm>
            <a:off x="219739" y="2140688"/>
            <a:ext cx="8789581" cy="4146698"/>
          </a:xfrm>
        </p:spPr>
        <p:txBody>
          <a:bodyPr>
            <a:normAutofit fontScale="92500" lnSpcReduction="20000"/>
          </a:bodyPr>
          <a:lstStyle/>
          <a:p>
            <a:r>
              <a:rPr lang="en-US" altLang="en-US" dirty="0"/>
              <a:t>If your district does not collect student outcomes after exit, please enter </a:t>
            </a:r>
            <a:r>
              <a:rPr lang="en-US" altLang="en-US" dirty="0" smtClean="0"/>
              <a:t>zeros (0) </a:t>
            </a:r>
            <a:r>
              <a:rPr lang="en-US" altLang="en-US" dirty="0"/>
              <a:t>for </a:t>
            </a:r>
            <a:r>
              <a:rPr lang="en-US" altLang="en-US" u="sng" dirty="0"/>
              <a:t>each</a:t>
            </a:r>
            <a:r>
              <a:rPr lang="en-US" altLang="en-US" dirty="0"/>
              <a:t> </a:t>
            </a:r>
            <a:r>
              <a:rPr lang="en-US" altLang="en-US" dirty="0" smtClean="0"/>
              <a:t>“Within 90 Days” </a:t>
            </a:r>
            <a:r>
              <a:rPr lang="en-US" altLang="en-US" dirty="0"/>
              <a:t>data </a:t>
            </a:r>
            <a:r>
              <a:rPr lang="en-US" altLang="en-US" dirty="0" smtClean="0"/>
              <a:t>element.</a:t>
            </a:r>
            <a:endParaRPr lang="en-US" altLang="en-US" dirty="0"/>
          </a:p>
          <a:p>
            <a:endParaRPr lang="en-US" altLang="en-US" dirty="0"/>
          </a:p>
          <a:p>
            <a:r>
              <a:rPr lang="en-US" altLang="en-US" dirty="0" smtClean="0"/>
              <a:t>For Item #31 </a:t>
            </a:r>
            <a:r>
              <a:rPr lang="en-US" altLang="en-US" dirty="0"/>
              <a:t>“Collect Student Outcomes After Exit” select </a:t>
            </a:r>
            <a:r>
              <a:rPr lang="en-US" altLang="en-US" dirty="0" smtClean="0"/>
              <a:t>“NO”</a:t>
            </a:r>
            <a:endParaRPr lang="en-US" altLang="en-US" dirty="0"/>
          </a:p>
          <a:p>
            <a:pPr marL="0" indent="0">
              <a:buNone/>
            </a:pPr>
            <a:endParaRPr lang="en-US" altLang="en-US" dirty="0"/>
          </a:p>
          <a:p>
            <a:pPr marL="0" indent="0">
              <a:buNone/>
            </a:pPr>
            <a:r>
              <a:rPr lang="en-US" altLang="en-US" dirty="0">
                <a:solidFill>
                  <a:srgbClr val="FF0000"/>
                </a:solidFill>
              </a:rPr>
              <a:t>Validation</a:t>
            </a:r>
            <a:r>
              <a:rPr lang="en-US" altLang="en-US" dirty="0"/>
              <a:t>: If you enter counts in the </a:t>
            </a:r>
            <a:r>
              <a:rPr lang="en-US" altLang="en-US" dirty="0" smtClean="0"/>
              <a:t>“Within 90 Days” </a:t>
            </a:r>
            <a:r>
              <a:rPr lang="en-US" altLang="en-US" dirty="0"/>
              <a:t>data elements but enter “No” for #31 there will be an error in item #31.</a:t>
            </a:r>
          </a:p>
          <a:p>
            <a:pPr marL="0" indent="0">
              <a:buNone/>
            </a:pPr>
            <a:r>
              <a:rPr lang="en-US" altLang="en-US" dirty="0">
                <a:solidFill>
                  <a:srgbClr val="FF0000"/>
                </a:solidFill>
              </a:rPr>
              <a:t>Validation</a:t>
            </a:r>
            <a:r>
              <a:rPr lang="en-US" altLang="en-US" dirty="0"/>
              <a:t>: If you enter “0” for all “Within 90 Days” data elements but answer “Yes” for #31 there will be an error in item #31.</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20</a:t>
            </a:fld>
            <a:endParaRPr lang="en-US"/>
          </a:p>
        </p:txBody>
      </p:sp>
    </p:spTree>
    <p:extLst>
      <p:ext uri="{BB962C8B-B14F-4D97-AF65-F5344CB8AC3E}">
        <p14:creationId xmlns:p14="http://schemas.microsoft.com/office/powerpoint/2010/main" val="4078147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17-30 </a:t>
            </a:r>
            <a:endParaRPr lang="en-US" dirty="0"/>
          </a:p>
        </p:txBody>
      </p:sp>
      <p:sp>
        <p:nvSpPr>
          <p:cNvPr id="3" name="Content Placeholder 2"/>
          <p:cNvSpPr>
            <a:spLocks noGrp="1"/>
          </p:cNvSpPr>
          <p:nvPr>
            <p:ph idx="1"/>
          </p:nvPr>
        </p:nvSpPr>
        <p:spPr>
          <a:xfrm>
            <a:off x="692024" y="2334126"/>
            <a:ext cx="7886700" cy="3163828"/>
          </a:xfrm>
        </p:spPr>
        <p:txBody>
          <a:bodyPr>
            <a:normAutofit/>
          </a:bodyPr>
          <a:lstStyle/>
          <a:p>
            <a:pPr marL="0" indent="0">
              <a:buNone/>
              <a:defRPr/>
            </a:pPr>
            <a:r>
              <a:rPr lang="en-US" altLang="en-US" dirty="0" smtClean="0"/>
              <a:t>Items 17-30 only refer to Long-Term Students.</a:t>
            </a:r>
          </a:p>
          <a:p>
            <a:pPr marL="0" indent="0">
              <a:buNone/>
              <a:defRPr/>
            </a:pPr>
            <a:endParaRPr lang="en-US" altLang="en-US" dirty="0" smtClean="0"/>
          </a:p>
          <a:p>
            <a:pPr marL="0" indent="0">
              <a:buNone/>
              <a:defRPr/>
            </a:pPr>
            <a:r>
              <a:rPr lang="en-US" altLang="en-US" dirty="0" smtClean="0"/>
              <a:t>If there are </a:t>
            </a:r>
            <a:r>
              <a:rPr lang="en-US" altLang="en-US" b="1" i="1" dirty="0"/>
              <a:t>NO long-term students </a:t>
            </a:r>
            <a:r>
              <a:rPr lang="en-US" dirty="0"/>
              <a:t>(those who spent 90+ </a:t>
            </a:r>
            <a:r>
              <a:rPr lang="en-US" i="1" dirty="0"/>
              <a:t>consecutive</a:t>
            </a:r>
            <a:r>
              <a:rPr lang="en-US" dirty="0"/>
              <a:t> </a:t>
            </a:r>
            <a:r>
              <a:rPr lang="en-US" dirty="0" smtClean="0"/>
              <a:t>days) </a:t>
            </a:r>
            <a:r>
              <a:rPr lang="en-US" dirty="0"/>
              <a:t>in the </a:t>
            </a:r>
            <a:r>
              <a:rPr lang="en-US" dirty="0" smtClean="0"/>
              <a:t>facility then enter zero (0) for items 17-30.</a:t>
            </a:r>
            <a:endParaRPr lang="en-US" altLang="en-US" dirty="0"/>
          </a:p>
          <a:p>
            <a:pPr marL="0" indent="0">
              <a:buNone/>
              <a:defRPr/>
            </a:pPr>
            <a:r>
              <a:rPr lang="en-US" altLang="en-US" dirty="0"/>
              <a:t>   </a:t>
            </a:r>
          </a:p>
        </p:txBody>
      </p:sp>
      <p:sp>
        <p:nvSpPr>
          <p:cNvPr id="4" name="Slide Number Placeholder 3"/>
          <p:cNvSpPr>
            <a:spLocks noGrp="1"/>
          </p:cNvSpPr>
          <p:nvPr>
            <p:ph type="sldNum" sz="quarter" idx="4"/>
          </p:nvPr>
        </p:nvSpPr>
        <p:spPr/>
        <p:txBody>
          <a:bodyPr/>
          <a:lstStyle/>
          <a:p>
            <a:fld id="{8A0BAB59-E1FB-40DE-BF54-BC3526BEF81F}" type="slidenum">
              <a:rPr lang="en-US" smtClean="0"/>
              <a:pPr/>
              <a:t>21</a:t>
            </a:fld>
            <a:endParaRPr lang="en-US"/>
          </a:p>
        </p:txBody>
      </p:sp>
    </p:spTree>
    <p:extLst>
      <p:ext uri="{BB962C8B-B14F-4D97-AF65-F5344CB8AC3E}">
        <p14:creationId xmlns:p14="http://schemas.microsoft.com/office/powerpoint/2010/main" val="1915872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17–23: </a:t>
            </a:r>
            <a:r>
              <a:rPr lang="en-US" dirty="0"/>
              <a:t>Reading Performance</a:t>
            </a:r>
          </a:p>
        </p:txBody>
      </p:sp>
      <p:sp>
        <p:nvSpPr>
          <p:cNvPr id="3" name="Content Placeholder 2"/>
          <p:cNvSpPr>
            <a:spLocks noGrp="1"/>
          </p:cNvSpPr>
          <p:nvPr>
            <p:ph idx="1"/>
          </p:nvPr>
        </p:nvSpPr>
        <p:spPr>
          <a:xfrm>
            <a:off x="160421" y="2157663"/>
            <a:ext cx="8831179" cy="4170948"/>
          </a:xfrm>
        </p:spPr>
        <p:txBody>
          <a:bodyPr>
            <a:normAutofit/>
          </a:bodyPr>
          <a:lstStyle/>
          <a:p>
            <a:pPr>
              <a:spcAft>
                <a:spcPts val="1800"/>
              </a:spcAft>
              <a:defRPr/>
            </a:pPr>
            <a:r>
              <a:rPr lang="en-US" altLang="en-US" sz="2400" dirty="0"/>
              <a:t>Item </a:t>
            </a:r>
            <a:r>
              <a:rPr lang="en-US" altLang="en-US" sz="2400" dirty="0" smtClean="0"/>
              <a:t>17: How </a:t>
            </a:r>
            <a:r>
              <a:rPr lang="en-US" altLang="en-US" sz="2400" dirty="0"/>
              <a:t>many long-term students </a:t>
            </a:r>
            <a:r>
              <a:rPr lang="en-US" altLang="en-US" sz="2400" dirty="0" smtClean="0"/>
              <a:t>completed </a:t>
            </a:r>
            <a:r>
              <a:rPr lang="en-US" altLang="en-US" sz="2400" dirty="0"/>
              <a:t>a PRE- </a:t>
            </a:r>
            <a:r>
              <a:rPr lang="en-US" altLang="en-US" sz="2400" b="1" u="sng" dirty="0"/>
              <a:t>and</a:t>
            </a:r>
            <a:r>
              <a:rPr lang="en-US" altLang="en-US" sz="2400" dirty="0"/>
              <a:t> POST- test in </a:t>
            </a:r>
            <a:r>
              <a:rPr lang="en-US" altLang="en-US" sz="2400" dirty="0" smtClean="0"/>
              <a:t>Reading.</a:t>
            </a:r>
          </a:p>
          <a:p>
            <a:pPr>
              <a:spcAft>
                <a:spcPts val="1800"/>
              </a:spcAft>
              <a:defRPr/>
            </a:pPr>
            <a:r>
              <a:rPr lang="en-US" altLang="en-US" sz="2400" dirty="0" smtClean="0"/>
              <a:t>Item 18: </a:t>
            </a:r>
            <a:r>
              <a:rPr lang="en-US" altLang="en-US" sz="2400" b="1" u="sng" dirty="0" smtClean="0"/>
              <a:t>In their PRE-test</a:t>
            </a:r>
            <a:r>
              <a:rPr lang="en-US" altLang="en-US" sz="2400" dirty="0" smtClean="0"/>
              <a:t>, how many long-term students tested below their grade level (this is referring ONLY to pre-test results, </a:t>
            </a:r>
            <a:r>
              <a:rPr lang="en-US" altLang="en-US" sz="2400" u="sng" dirty="0" smtClean="0"/>
              <a:t>not</a:t>
            </a:r>
            <a:r>
              <a:rPr lang="en-US" altLang="en-US" sz="2400" dirty="0" smtClean="0"/>
              <a:t> students who tested below their grade level in the post test).</a:t>
            </a:r>
          </a:p>
          <a:p>
            <a:pPr>
              <a:spcAft>
                <a:spcPts val="1800"/>
              </a:spcAft>
              <a:defRPr/>
            </a:pPr>
            <a:r>
              <a:rPr lang="en-US" altLang="en-US" sz="2400" dirty="0" smtClean="0"/>
              <a:t>Items 19–23: </a:t>
            </a:r>
            <a:r>
              <a:rPr lang="en-US" altLang="en-US" sz="2400" b="1" u="sng" dirty="0" smtClean="0"/>
              <a:t>In their POST-test</a:t>
            </a:r>
            <a:r>
              <a:rPr lang="en-US" altLang="en-US" sz="2400" dirty="0" smtClean="0"/>
              <a:t>, how many long-term students are represented in each category. The sum should match #17’s.</a:t>
            </a:r>
          </a:p>
          <a:p>
            <a:pPr marL="0" indent="0">
              <a:spcAft>
                <a:spcPts val="1800"/>
              </a:spcAft>
              <a:buNone/>
              <a:defRPr/>
            </a:pPr>
            <a:r>
              <a:rPr lang="en-US" altLang="en-US" sz="2400" dirty="0" smtClean="0">
                <a:solidFill>
                  <a:srgbClr val="FF0000"/>
                </a:solidFill>
              </a:rPr>
              <a:t>Validation</a:t>
            </a:r>
            <a:r>
              <a:rPr lang="en-US" altLang="en-US" sz="2400" dirty="0"/>
              <a:t>: The </a:t>
            </a:r>
            <a:r>
              <a:rPr lang="en-US" altLang="en-US" sz="2400" b="1" u="sng" dirty="0"/>
              <a:t>total</a:t>
            </a:r>
            <a:r>
              <a:rPr lang="en-US" altLang="en-US" sz="2400" dirty="0"/>
              <a:t> count of Items </a:t>
            </a:r>
            <a:r>
              <a:rPr lang="en-US" altLang="en-US" sz="2400" dirty="0" smtClean="0"/>
              <a:t>19–23 </a:t>
            </a:r>
            <a:r>
              <a:rPr lang="en-US" altLang="en-US" sz="2400" b="1" u="sng" dirty="0"/>
              <a:t>must</a:t>
            </a:r>
            <a:r>
              <a:rPr lang="en-US" altLang="en-US" sz="2400" dirty="0"/>
              <a:t> match the number entered in Item </a:t>
            </a:r>
            <a:r>
              <a:rPr lang="en-US" altLang="en-US" sz="2400" dirty="0" smtClean="0"/>
              <a:t>17.</a:t>
            </a:r>
            <a:endParaRPr lang="en-US" altLang="en-US" sz="2400"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22</a:t>
            </a:fld>
            <a:endParaRPr lang="en-US"/>
          </a:p>
        </p:txBody>
      </p:sp>
    </p:spTree>
    <p:extLst>
      <p:ext uri="{BB962C8B-B14F-4D97-AF65-F5344CB8AC3E}">
        <p14:creationId xmlns:p14="http://schemas.microsoft.com/office/powerpoint/2010/main" val="1753557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24-30: Math Performance</a:t>
            </a:r>
            <a:endParaRPr lang="en-US" dirty="0"/>
          </a:p>
        </p:txBody>
      </p:sp>
      <p:sp>
        <p:nvSpPr>
          <p:cNvPr id="3" name="Content Placeholder 2"/>
          <p:cNvSpPr>
            <a:spLocks noGrp="1"/>
          </p:cNvSpPr>
          <p:nvPr>
            <p:ph idx="1"/>
          </p:nvPr>
        </p:nvSpPr>
        <p:spPr>
          <a:xfrm>
            <a:off x="136357" y="2101516"/>
            <a:ext cx="8944267" cy="4299283"/>
          </a:xfrm>
        </p:spPr>
        <p:txBody>
          <a:bodyPr>
            <a:normAutofit fontScale="92500" lnSpcReduction="20000"/>
          </a:bodyPr>
          <a:lstStyle/>
          <a:p>
            <a:pPr>
              <a:spcAft>
                <a:spcPts val="1800"/>
              </a:spcAft>
              <a:defRPr/>
            </a:pPr>
            <a:r>
              <a:rPr lang="en-US" altLang="en-US" dirty="0"/>
              <a:t>Item </a:t>
            </a:r>
            <a:r>
              <a:rPr lang="en-US" altLang="en-US" dirty="0" smtClean="0"/>
              <a:t>24: </a:t>
            </a:r>
            <a:r>
              <a:rPr lang="en-US" altLang="en-US" dirty="0"/>
              <a:t>How many long-term students completed a PRE- </a:t>
            </a:r>
            <a:r>
              <a:rPr lang="en-US" altLang="en-US" b="1" u="sng" dirty="0"/>
              <a:t>and</a:t>
            </a:r>
            <a:r>
              <a:rPr lang="en-US" altLang="en-US" dirty="0"/>
              <a:t> POST- test in </a:t>
            </a:r>
            <a:r>
              <a:rPr lang="en-US" altLang="en-US" dirty="0" smtClean="0"/>
              <a:t>Math.</a:t>
            </a:r>
            <a:endParaRPr lang="en-US" altLang="en-US" dirty="0"/>
          </a:p>
          <a:p>
            <a:pPr>
              <a:spcAft>
                <a:spcPts val="1800"/>
              </a:spcAft>
              <a:defRPr/>
            </a:pPr>
            <a:r>
              <a:rPr lang="en-US" altLang="en-US" dirty="0"/>
              <a:t>Item </a:t>
            </a:r>
            <a:r>
              <a:rPr lang="en-US" altLang="en-US" dirty="0" smtClean="0"/>
              <a:t>25: </a:t>
            </a:r>
            <a:r>
              <a:rPr lang="en-US" altLang="en-US" b="1" u="sng" dirty="0"/>
              <a:t>In their PRE-test</a:t>
            </a:r>
            <a:r>
              <a:rPr lang="en-US" altLang="en-US" dirty="0"/>
              <a:t>, how many long-term students tested below their grade level (this is referring ONLY to pre-test results, </a:t>
            </a:r>
            <a:r>
              <a:rPr lang="en-US" altLang="en-US" u="sng" dirty="0"/>
              <a:t>not</a:t>
            </a:r>
            <a:r>
              <a:rPr lang="en-US" altLang="en-US" dirty="0"/>
              <a:t> students who tested below their grade level in the post test).</a:t>
            </a:r>
          </a:p>
          <a:p>
            <a:pPr>
              <a:spcAft>
                <a:spcPts val="1800"/>
              </a:spcAft>
              <a:defRPr/>
            </a:pPr>
            <a:r>
              <a:rPr lang="en-US" altLang="en-US" dirty="0"/>
              <a:t>Items </a:t>
            </a:r>
            <a:r>
              <a:rPr lang="en-US" altLang="en-US" dirty="0" smtClean="0"/>
              <a:t>26–30: </a:t>
            </a:r>
            <a:r>
              <a:rPr lang="en-US" altLang="en-US" b="1" u="sng" dirty="0"/>
              <a:t>In their POST-test</a:t>
            </a:r>
            <a:r>
              <a:rPr lang="en-US" altLang="en-US" dirty="0"/>
              <a:t>, how many long-term students are represented in each category. The sum should match </a:t>
            </a:r>
            <a:r>
              <a:rPr lang="en-US" altLang="en-US" dirty="0" smtClean="0"/>
              <a:t>#24’s</a:t>
            </a:r>
            <a:r>
              <a:rPr lang="en-US" altLang="en-US" dirty="0"/>
              <a:t>.</a:t>
            </a:r>
          </a:p>
          <a:p>
            <a:pPr marL="0" indent="0">
              <a:spcAft>
                <a:spcPts val="1800"/>
              </a:spcAft>
              <a:buNone/>
              <a:defRPr/>
            </a:pPr>
            <a:r>
              <a:rPr lang="en-US" altLang="en-US" dirty="0">
                <a:solidFill>
                  <a:srgbClr val="FF0000"/>
                </a:solidFill>
              </a:rPr>
              <a:t>Validation</a:t>
            </a:r>
            <a:r>
              <a:rPr lang="en-US" altLang="en-US" dirty="0"/>
              <a:t>: The </a:t>
            </a:r>
            <a:r>
              <a:rPr lang="en-US" altLang="en-US" b="1" u="sng" dirty="0"/>
              <a:t>total</a:t>
            </a:r>
            <a:r>
              <a:rPr lang="en-US" altLang="en-US" dirty="0"/>
              <a:t> count of Items </a:t>
            </a:r>
            <a:r>
              <a:rPr lang="en-US" altLang="en-US" dirty="0" smtClean="0"/>
              <a:t>26–30 </a:t>
            </a:r>
            <a:r>
              <a:rPr lang="en-US" altLang="en-US" b="1" u="sng" dirty="0"/>
              <a:t>must</a:t>
            </a:r>
            <a:r>
              <a:rPr lang="en-US" altLang="en-US" dirty="0"/>
              <a:t> match the number entered in Item </a:t>
            </a:r>
            <a:r>
              <a:rPr lang="en-US" altLang="en-US" dirty="0" smtClean="0"/>
              <a:t>24.</a:t>
            </a:r>
            <a:endParaRPr lang="en-US" alt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23</a:t>
            </a:fld>
            <a:endParaRPr lang="en-US"/>
          </a:p>
        </p:txBody>
      </p:sp>
    </p:spTree>
    <p:extLst>
      <p:ext uri="{BB962C8B-B14F-4D97-AF65-F5344CB8AC3E}">
        <p14:creationId xmlns:p14="http://schemas.microsoft.com/office/powerpoint/2010/main" val="2479299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31 &amp; 32</a:t>
            </a:r>
            <a:endParaRPr lang="en-US" dirty="0"/>
          </a:p>
        </p:txBody>
      </p:sp>
      <p:sp>
        <p:nvSpPr>
          <p:cNvPr id="3" name="Content Placeholder 2"/>
          <p:cNvSpPr>
            <a:spLocks noGrp="1"/>
          </p:cNvSpPr>
          <p:nvPr>
            <p:ph idx="1"/>
          </p:nvPr>
        </p:nvSpPr>
        <p:spPr>
          <a:xfrm>
            <a:off x="200526" y="1949117"/>
            <a:ext cx="8791074" cy="4419600"/>
          </a:xfrm>
        </p:spPr>
        <p:txBody>
          <a:bodyPr>
            <a:normAutofit fontScale="92500"/>
          </a:bodyPr>
          <a:lstStyle/>
          <a:p>
            <a:pPr marL="0" indent="0" algn="ctr">
              <a:buNone/>
            </a:pPr>
            <a:r>
              <a:rPr lang="en-US" i="1" dirty="0" smtClean="0"/>
              <a:t>As mentioned on slide #20</a:t>
            </a:r>
          </a:p>
          <a:p>
            <a:pPr>
              <a:spcAft>
                <a:spcPts val="600"/>
              </a:spcAft>
            </a:pPr>
            <a:r>
              <a:rPr lang="en-US" dirty="0" smtClean="0"/>
              <a:t>Item 31: If you do NOT collect student outcomes after exiting the program, answer “No”. If you do, answer “Yes”.</a:t>
            </a:r>
          </a:p>
          <a:p>
            <a:pPr marL="0" indent="0">
              <a:buNone/>
            </a:pPr>
            <a:r>
              <a:rPr lang="en-US" altLang="en-US" dirty="0">
                <a:solidFill>
                  <a:srgbClr val="FF0000"/>
                </a:solidFill>
              </a:rPr>
              <a:t>Validation</a:t>
            </a:r>
            <a:r>
              <a:rPr lang="en-US" altLang="en-US" dirty="0"/>
              <a:t>: If you </a:t>
            </a:r>
            <a:r>
              <a:rPr lang="en-US" altLang="en-US" dirty="0" smtClean="0"/>
              <a:t>entered </a:t>
            </a:r>
            <a:r>
              <a:rPr lang="en-US" altLang="en-US" dirty="0"/>
              <a:t>counts in the </a:t>
            </a:r>
            <a:r>
              <a:rPr lang="en-US" altLang="en-US" dirty="0" smtClean="0"/>
              <a:t>“Within 90 Days” </a:t>
            </a:r>
            <a:r>
              <a:rPr lang="en-US" altLang="en-US" dirty="0"/>
              <a:t>data elements but enter “No” for #31 there will be an error.</a:t>
            </a:r>
          </a:p>
          <a:p>
            <a:pPr marL="0" indent="0">
              <a:spcAft>
                <a:spcPts val="600"/>
              </a:spcAft>
              <a:buNone/>
            </a:pPr>
            <a:r>
              <a:rPr lang="en-US" altLang="en-US" dirty="0">
                <a:solidFill>
                  <a:srgbClr val="FF0000"/>
                </a:solidFill>
              </a:rPr>
              <a:t>Validation</a:t>
            </a:r>
            <a:r>
              <a:rPr lang="en-US" altLang="en-US" dirty="0"/>
              <a:t>: If you </a:t>
            </a:r>
            <a:r>
              <a:rPr lang="en-US" altLang="en-US" dirty="0" smtClean="0"/>
              <a:t>entered </a:t>
            </a:r>
            <a:r>
              <a:rPr lang="en-US" altLang="en-US" dirty="0"/>
              <a:t>“0” for all </a:t>
            </a:r>
            <a:r>
              <a:rPr lang="en-US" altLang="en-US" dirty="0" smtClean="0"/>
              <a:t>“Within 90 Days” </a:t>
            </a:r>
            <a:r>
              <a:rPr lang="en-US" altLang="en-US" dirty="0"/>
              <a:t>data elements but answer “Yes” for #31 there will be an error.</a:t>
            </a:r>
          </a:p>
          <a:p>
            <a:r>
              <a:rPr lang="en-US" dirty="0" smtClean="0"/>
              <a:t>Item 32: How many students in the facility received transition services that addressed further schooling and/or employment (does NOT only refer to Long-Term Students)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24</a:t>
            </a:fld>
            <a:endParaRPr lang="en-US"/>
          </a:p>
        </p:txBody>
      </p:sp>
    </p:spTree>
    <p:extLst>
      <p:ext uri="{BB962C8B-B14F-4D97-AF65-F5344CB8AC3E}">
        <p14:creationId xmlns:p14="http://schemas.microsoft.com/office/powerpoint/2010/main" val="3390022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Academic Outcomes</a:t>
            </a:r>
            <a:endParaRPr lang="en-US" dirty="0"/>
          </a:p>
        </p:txBody>
      </p:sp>
      <p:sp>
        <p:nvSpPr>
          <p:cNvPr id="6" name="Subtitle 5"/>
          <p:cNvSpPr>
            <a:spLocks noGrp="1"/>
          </p:cNvSpPr>
          <p:nvPr>
            <p:ph type="subTitle" idx="1"/>
          </p:nvPr>
        </p:nvSpPr>
        <p:spPr/>
        <p:txBody>
          <a:bodyPr>
            <a:normAutofit/>
          </a:bodyPr>
          <a:lstStyle/>
          <a:p>
            <a:r>
              <a:rPr lang="en-US" sz="5400" dirty="0" smtClean="0"/>
              <a:t>Any questions so far?</a:t>
            </a:r>
            <a:endParaRPr lang="en-US" sz="5400"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25</a:t>
            </a:fld>
            <a:endParaRPr lang="en-US"/>
          </a:p>
        </p:txBody>
      </p:sp>
    </p:spTree>
    <p:extLst>
      <p:ext uri="{BB962C8B-B14F-4D97-AF65-F5344CB8AC3E}">
        <p14:creationId xmlns:p14="http://schemas.microsoft.com/office/powerpoint/2010/main" val="3266973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Programs &amp; Facilities</a:t>
            </a:r>
            <a:endParaRPr lang="en-US" dirty="0"/>
          </a:p>
        </p:txBody>
      </p:sp>
      <p:sp>
        <p:nvSpPr>
          <p:cNvPr id="5" name="Subtitle 4"/>
          <p:cNvSpPr>
            <a:spLocks noGrp="1"/>
          </p:cNvSpPr>
          <p:nvPr>
            <p:ph type="subTitle" idx="1"/>
          </p:nvPr>
        </p:nvSpPr>
        <p:spPr/>
        <p:txBody>
          <a:bodyPr>
            <a:normAutofit/>
          </a:bodyPr>
          <a:lstStyle/>
          <a:p>
            <a:r>
              <a:rPr lang="en-US" sz="4000" dirty="0" smtClean="0"/>
              <a:t>Documenting </a:t>
            </a:r>
            <a:r>
              <a:rPr lang="en-US" sz="4000" dirty="0"/>
              <a:t>the</a:t>
            </a:r>
            <a:br>
              <a:rPr lang="en-US" sz="4000" dirty="0"/>
            </a:br>
            <a:r>
              <a:rPr lang="en-US" sz="4000" dirty="0" smtClean="0"/>
              <a:t>Programs and Facilities data</a:t>
            </a:r>
            <a:r>
              <a:rPr lang="en-US" sz="4000" dirty="0"/>
              <a:t>…</a:t>
            </a:r>
          </a:p>
        </p:txBody>
      </p:sp>
      <p:sp>
        <p:nvSpPr>
          <p:cNvPr id="2" name="Slide Number Placeholder 1"/>
          <p:cNvSpPr>
            <a:spLocks noGrp="1"/>
          </p:cNvSpPr>
          <p:nvPr>
            <p:ph type="sldNum" sz="quarter" idx="4"/>
          </p:nvPr>
        </p:nvSpPr>
        <p:spPr/>
        <p:txBody>
          <a:bodyPr/>
          <a:lstStyle/>
          <a:p>
            <a:fld id="{8A0BAB59-E1FB-40DE-BF54-BC3526BEF81F}" type="slidenum">
              <a:rPr lang="en-US" smtClean="0"/>
              <a:pPr/>
              <a:t>26</a:t>
            </a:fld>
            <a:endParaRPr lang="en-US"/>
          </a:p>
        </p:txBody>
      </p:sp>
    </p:spTree>
    <p:extLst>
      <p:ext uri="{BB962C8B-B14F-4D97-AF65-F5344CB8AC3E}">
        <p14:creationId xmlns:p14="http://schemas.microsoft.com/office/powerpoint/2010/main" val="3230775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I-D Validations Worksheet</a:t>
            </a:r>
            <a:endParaRPr lang="en-US" dirty="0"/>
          </a:p>
        </p:txBody>
      </p:sp>
      <p:sp>
        <p:nvSpPr>
          <p:cNvPr id="3" name="Content Placeholder 2"/>
          <p:cNvSpPr>
            <a:spLocks noGrp="1"/>
          </p:cNvSpPr>
          <p:nvPr>
            <p:ph idx="1"/>
          </p:nvPr>
        </p:nvSpPr>
        <p:spPr>
          <a:xfrm>
            <a:off x="198473" y="2190307"/>
            <a:ext cx="8782493" cy="4153786"/>
          </a:xfrm>
        </p:spPr>
        <p:txBody>
          <a:bodyPr/>
          <a:lstStyle/>
          <a:p>
            <a:pPr marL="514350" indent="-514350">
              <a:buFont typeface="+mj-lt"/>
              <a:buAutoNum type="arabicPeriod"/>
            </a:pPr>
            <a:r>
              <a:rPr lang="en-US" altLang="en-US" dirty="0"/>
              <a:t>Go to the “</a:t>
            </a:r>
            <a:r>
              <a:rPr lang="en-US" altLang="en-US" u="sng" dirty="0"/>
              <a:t>Title I-D </a:t>
            </a:r>
            <a:r>
              <a:rPr lang="en-US" altLang="en-US" u="sng" dirty="0" smtClean="0"/>
              <a:t>Programs &amp; Facilities</a:t>
            </a:r>
            <a:r>
              <a:rPr lang="en-US" altLang="en-US" dirty="0" smtClean="0"/>
              <a:t>” </a:t>
            </a:r>
            <a:r>
              <a:rPr lang="en-US" altLang="en-US" dirty="0"/>
              <a:t>tab in the </a:t>
            </a:r>
            <a:r>
              <a:rPr lang="en-US" altLang="en-US" dirty="0" smtClean="0"/>
              <a:t>Title I-D Validations </a:t>
            </a:r>
            <a:r>
              <a:rPr lang="en-US" altLang="en-US" dirty="0"/>
              <a:t>Worksheet</a:t>
            </a:r>
          </a:p>
          <a:p>
            <a:pPr marL="514350" indent="-514350">
              <a:spcAft>
                <a:spcPts val="600"/>
              </a:spcAft>
              <a:buFont typeface="+mj-lt"/>
              <a:buAutoNum type="arabicPeriod"/>
            </a:pPr>
            <a:r>
              <a:rPr lang="en-US" altLang="en-US" dirty="0" smtClean="0"/>
              <a:t>First </a:t>
            </a:r>
            <a:r>
              <a:rPr lang="en-US" altLang="en-US" dirty="0"/>
              <a:t>answer “Yes” </a:t>
            </a:r>
            <a:r>
              <a:rPr lang="en-US" altLang="en-US" dirty="0" smtClean="0"/>
              <a:t>or </a:t>
            </a:r>
            <a:r>
              <a:rPr lang="en-US" altLang="en-US" dirty="0"/>
              <a:t>“No” for </a:t>
            </a:r>
            <a:r>
              <a:rPr lang="en-US" altLang="en-US" dirty="0" smtClean="0"/>
              <a:t>types </a:t>
            </a:r>
            <a:r>
              <a:rPr lang="en-US" altLang="en-US" dirty="0"/>
              <a:t>of programs </a:t>
            </a:r>
            <a:r>
              <a:rPr lang="en-US" altLang="en-US" dirty="0" smtClean="0"/>
              <a:t>that received </a:t>
            </a:r>
            <a:r>
              <a:rPr lang="en-US" altLang="en-US" dirty="0"/>
              <a:t>Title I-D services/funds within your district.</a:t>
            </a:r>
          </a:p>
          <a:p>
            <a:pPr marL="514350" indent="-514350">
              <a:spcAft>
                <a:spcPts val="1200"/>
              </a:spcAft>
              <a:buFont typeface="+mj-lt"/>
              <a:buAutoNum type="arabicPeriod"/>
            </a:pPr>
            <a:r>
              <a:rPr lang="en-US" altLang="en-US" dirty="0" smtClean="0"/>
              <a:t>The </a:t>
            </a:r>
            <a:r>
              <a:rPr lang="en-US" altLang="en-US" dirty="0"/>
              <a:t>cells will highlight to reflect your </a:t>
            </a:r>
            <a:r>
              <a:rPr lang="en-US" altLang="en-US" dirty="0" smtClean="0"/>
              <a:t>answers</a:t>
            </a:r>
          </a:p>
          <a:p>
            <a:pPr marL="0" indent="0">
              <a:buNone/>
            </a:pPr>
            <a:r>
              <a:rPr lang="en-US" altLang="en-US" dirty="0" smtClean="0">
                <a:solidFill>
                  <a:srgbClr val="FF0000"/>
                </a:solidFill>
              </a:rPr>
              <a:t>Crossover </a:t>
            </a:r>
            <a:r>
              <a:rPr lang="en-US" altLang="en-US" dirty="0">
                <a:solidFill>
                  <a:srgbClr val="FF0000"/>
                </a:solidFill>
              </a:rPr>
              <a:t>Validation</a:t>
            </a:r>
            <a:r>
              <a:rPr lang="en-US" altLang="en-US" dirty="0"/>
              <a:t>: you must select the same type of programs for </a:t>
            </a:r>
            <a:r>
              <a:rPr lang="en-US" altLang="en-US" b="1" i="1" dirty="0"/>
              <a:t>both</a:t>
            </a:r>
            <a:r>
              <a:rPr lang="en-US" altLang="en-US" dirty="0"/>
              <a:t> </a:t>
            </a:r>
            <a:r>
              <a:rPr lang="en-US" altLang="en-US" dirty="0" smtClean="0"/>
              <a:t>data collections</a:t>
            </a:r>
            <a:r>
              <a:rPr lang="en-US" altLang="en-US" dirty="0"/>
              <a:t>.</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27</a:t>
            </a:fld>
            <a:endParaRPr lang="en-US"/>
          </a:p>
        </p:txBody>
      </p:sp>
    </p:spTree>
    <p:extLst>
      <p:ext uri="{BB962C8B-B14F-4D97-AF65-F5344CB8AC3E}">
        <p14:creationId xmlns:p14="http://schemas.microsoft.com/office/powerpoint/2010/main" val="3829229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1: Title I-D Program Count</a:t>
            </a:r>
            <a:endParaRPr lang="en-US" dirty="0"/>
          </a:p>
        </p:txBody>
      </p:sp>
      <p:sp>
        <p:nvSpPr>
          <p:cNvPr id="3" name="Content Placeholder 2"/>
          <p:cNvSpPr>
            <a:spLocks noGrp="1"/>
          </p:cNvSpPr>
          <p:nvPr>
            <p:ph idx="1"/>
          </p:nvPr>
        </p:nvSpPr>
        <p:spPr>
          <a:xfrm>
            <a:off x="376989" y="2302042"/>
            <a:ext cx="8398043" cy="3930316"/>
          </a:xfrm>
        </p:spPr>
        <p:txBody>
          <a:bodyPr/>
          <a:lstStyle/>
          <a:p>
            <a:pPr marL="0" indent="0">
              <a:buNone/>
            </a:pPr>
            <a:r>
              <a:rPr lang="en-US" b="1" dirty="0" smtClean="0"/>
              <a:t>#1: Title I-D Program Count</a:t>
            </a:r>
          </a:p>
          <a:p>
            <a:pPr marL="0" indent="0">
              <a:spcAft>
                <a:spcPts val="1200"/>
              </a:spcAft>
              <a:buNone/>
            </a:pPr>
            <a:r>
              <a:rPr lang="en-US" dirty="0" smtClean="0"/>
              <a:t>This is the number of PROGRAMS that received Title I-D funds, </a:t>
            </a:r>
            <a:r>
              <a:rPr lang="en-US" u="sng" dirty="0" smtClean="0"/>
              <a:t>not the number of students</a:t>
            </a:r>
            <a:r>
              <a:rPr lang="en-US" dirty="0" smtClean="0"/>
              <a:t>.</a:t>
            </a:r>
          </a:p>
          <a:p>
            <a:pPr marL="0" indent="0">
              <a:buNone/>
            </a:pPr>
            <a:r>
              <a:rPr lang="en-US" altLang="en-US" dirty="0" smtClean="0">
                <a:solidFill>
                  <a:srgbClr val="FF0000"/>
                </a:solidFill>
              </a:rPr>
              <a:t>Validation</a:t>
            </a:r>
            <a:r>
              <a:rPr lang="en-US" altLang="en-US" dirty="0"/>
              <a:t>: </a:t>
            </a:r>
            <a:r>
              <a:rPr lang="en-US" altLang="en-US" dirty="0" smtClean="0"/>
              <a:t>If you enter a number over “8” the cell will turn </a:t>
            </a:r>
            <a:r>
              <a:rPr lang="en-US" altLang="en-US" b="1" dirty="0" smtClean="0"/>
              <a:t>BLACK</a:t>
            </a:r>
            <a:r>
              <a:rPr lang="en-US" altLang="en-US" dirty="0" smtClean="0"/>
              <a:t> in order for you to confirm you are entering the </a:t>
            </a:r>
            <a:r>
              <a:rPr lang="en-US" altLang="en-US" u="sng" dirty="0" smtClean="0"/>
              <a:t>PROGRAM count </a:t>
            </a:r>
            <a:r>
              <a:rPr lang="en-US" altLang="en-US" dirty="0" smtClean="0"/>
              <a:t>and </a:t>
            </a:r>
            <a:r>
              <a:rPr lang="en-US" altLang="en-US" u="sng" dirty="0" smtClean="0"/>
              <a:t>not the student count</a:t>
            </a:r>
            <a:r>
              <a:rPr lang="en-US" altLang="en-US" dirty="0" smtClean="0"/>
              <a:t>. It is not an error, it is just a notification.</a:t>
            </a:r>
            <a:endParaRPr lang="en-US" alt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28</a:t>
            </a:fld>
            <a:endParaRPr lang="en-US"/>
          </a:p>
        </p:txBody>
      </p:sp>
    </p:spTree>
    <p:extLst>
      <p:ext uri="{BB962C8B-B14F-4D97-AF65-F5344CB8AC3E}">
        <p14:creationId xmlns:p14="http://schemas.microsoft.com/office/powerpoint/2010/main" val="2771783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2: Length of Stay Days</a:t>
            </a:r>
            <a:endParaRPr lang="en-US" dirty="0"/>
          </a:p>
        </p:txBody>
      </p:sp>
      <p:sp>
        <p:nvSpPr>
          <p:cNvPr id="3" name="Content Placeholder 2"/>
          <p:cNvSpPr>
            <a:spLocks noGrp="1"/>
          </p:cNvSpPr>
          <p:nvPr>
            <p:ph idx="1"/>
          </p:nvPr>
        </p:nvSpPr>
        <p:spPr>
          <a:xfrm>
            <a:off x="160421" y="2125579"/>
            <a:ext cx="8823158" cy="4283242"/>
          </a:xfrm>
        </p:spPr>
        <p:txBody>
          <a:bodyPr>
            <a:normAutofit lnSpcReduction="10000"/>
          </a:bodyPr>
          <a:lstStyle/>
          <a:p>
            <a:pPr marL="0" indent="0">
              <a:buNone/>
            </a:pPr>
            <a:r>
              <a:rPr lang="en-US" altLang="en-US" b="1" dirty="0" smtClean="0"/>
              <a:t>#2: Average Stay Days</a:t>
            </a:r>
          </a:p>
          <a:p>
            <a:pPr marL="0" indent="0">
              <a:buNone/>
            </a:pPr>
            <a:r>
              <a:rPr lang="en-US" altLang="en-US" dirty="0" smtClean="0"/>
              <a:t>What </a:t>
            </a:r>
            <a:r>
              <a:rPr lang="en-US" altLang="en-US" dirty="0"/>
              <a:t>is the average length of stay </a:t>
            </a:r>
            <a:r>
              <a:rPr lang="en-US" altLang="en-US" dirty="0" smtClean="0"/>
              <a:t>(or </a:t>
            </a:r>
            <a:r>
              <a:rPr lang="en-US" altLang="en-US" dirty="0"/>
              <a:t>number of </a:t>
            </a:r>
            <a:r>
              <a:rPr lang="en-US" altLang="en-US" dirty="0" smtClean="0"/>
              <a:t>days) </a:t>
            </a:r>
            <a:r>
              <a:rPr lang="en-US" altLang="en-US" dirty="0"/>
              <a:t>in the facility or program?</a:t>
            </a:r>
          </a:p>
          <a:p>
            <a:r>
              <a:rPr lang="en-US" altLang="en-US" dirty="0"/>
              <a:t>The average length of stay days cannot exceed 365  </a:t>
            </a:r>
          </a:p>
          <a:p>
            <a:r>
              <a:rPr lang="en-US" altLang="en-US" dirty="0" smtClean="0"/>
              <a:t>To calculate </a:t>
            </a:r>
            <a:r>
              <a:rPr lang="en-US" altLang="en-US" dirty="0"/>
              <a:t>the average length of stay </a:t>
            </a:r>
            <a:r>
              <a:rPr lang="en-US" altLang="en-US" dirty="0" smtClean="0"/>
              <a:t>days:</a:t>
            </a:r>
            <a:endParaRPr lang="en-US" altLang="en-US" dirty="0"/>
          </a:p>
          <a:p>
            <a:pPr lvl="1">
              <a:spcAft>
                <a:spcPts val="600"/>
              </a:spcAft>
              <a:buFont typeface="Courier New" panose="02070309020205020404" pitchFamily="49" charset="0"/>
              <a:buChar char="o"/>
            </a:pPr>
            <a:r>
              <a:rPr lang="en-US" altLang="en-US" sz="2800" dirty="0"/>
              <a:t>Divide the combined total of </a:t>
            </a:r>
            <a:r>
              <a:rPr lang="en-US" altLang="en-US" sz="2800" u="sng" dirty="0"/>
              <a:t>each</a:t>
            </a:r>
            <a:r>
              <a:rPr lang="en-US" altLang="en-US" sz="2800" dirty="0"/>
              <a:t> student’s length of stay by the number of students. The result is the average length of stay.</a:t>
            </a:r>
          </a:p>
          <a:p>
            <a:pPr marL="11" indent="0">
              <a:buNone/>
            </a:pPr>
            <a:r>
              <a:rPr lang="en-US" altLang="en-US" dirty="0">
                <a:solidFill>
                  <a:srgbClr val="FF0000"/>
                </a:solidFill>
              </a:rPr>
              <a:t>Validation</a:t>
            </a:r>
            <a:r>
              <a:rPr lang="en-US" altLang="en-US" dirty="0"/>
              <a:t>: You must enter an average length of stay that is 365 or </a:t>
            </a:r>
            <a:r>
              <a:rPr lang="en-US" altLang="en-US" dirty="0" smtClean="0"/>
              <a:t>less</a:t>
            </a:r>
            <a:endParaRPr lang="en-US" alt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29</a:t>
            </a:fld>
            <a:endParaRPr lang="en-US"/>
          </a:p>
        </p:txBody>
      </p:sp>
    </p:spTree>
    <p:extLst>
      <p:ext uri="{BB962C8B-B14F-4D97-AF65-F5344CB8AC3E}">
        <p14:creationId xmlns:p14="http://schemas.microsoft.com/office/powerpoint/2010/main" val="209722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Window</a:t>
            </a:r>
            <a:endParaRPr lang="en-US" dirty="0"/>
          </a:p>
        </p:txBody>
      </p:sp>
      <p:sp>
        <p:nvSpPr>
          <p:cNvPr id="3" name="Content Placeholder 2"/>
          <p:cNvSpPr>
            <a:spLocks noGrp="1"/>
          </p:cNvSpPr>
          <p:nvPr>
            <p:ph idx="1"/>
          </p:nvPr>
        </p:nvSpPr>
        <p:spPr/>
        <p:txBody>
          <a:bodyPr/>
          <a:lstStyle/>
          <a:p>
            <a:pPr marL="0" indent="0">
              <a:buNone/>
            </a:pPr>
            <a:r>
              <a:rPr lang="en-US" altLang="en-US" sz="3600" dirty="0"/>
              <a:t>Opens: August </a:t>
            </a:r>
            <a:r>
              <a:rPr lang="en-US" altLang="en-US" sz="3600" dirty="0" smtClean="0"/>
              <a:t>5, 2021</a:t>
            </a:r>
            <a:endParaRPr lang="en-US" altLang="en-US" sz="3600" dirty="0"/>
          </a:p>
          <a:p>
            <a:pPr marL="0" indent="0">
              <a:buNone/>
            </a:pPr>
            <a:r>
              <a:rPr lang="en-US" altLang="en-US" dirty="0"/>
              <a:t>(approx. 2:00 PM)</a:t>
            </a:r>
          </a:p>
          <a:p>
            <a:pPr marL="0" indent="0">
              <a:buNone/>
            </a:pPr>
            <a:endParaRPr lang="en-US" altLang="en-US" dirty="0"/>
          </a:p>
          <a:p>
            <a:pPr marL="0" indent="0">
              <a:buNone/>
            </a:pPr>
            <a:r>
              <a:rPr lang="en-US" altLang="en-US" sz="3600" dirty="0"/>
              <a:t>Closes: September </a:t>
            </a:r>
            <a:r>
              <a:rPr lang="en-US" altLang="en-US" sz="3600" dirty="0" smtClean="0"/>
              <a:t>17, 2021</a:t>
            </a:r>
            <a:endParaRPr lang="en-US" altLang="en-US" sz="3600" dirty="0"/>
          </a:p>
          <a:p>
            <a:pPr marL="0" indent="0">
              <a:buNone/>
            </a:pPr>
            <a:r>
              <a:rPr lang="en-US" altLang="en-US" dirty="0"/>
              <a:t>(approx. 11:59 PM)</a:t>
            </a:r>
          </a:p>
        </p:txBody>
      </p:sp>
      <p:sp>
        <p:nvSpPr>
          <p:cNvPr id="4" name="Slide Number Placeholder 3"/>
          <p:cNvSpPr>
            <a:spLocks noGrp="1"/>
          </p:cNvSpPr>
          <p:nvPr>
            <p:ph type="sldNum" sz="quarter" idx="4"/>
          </p:nvPr>
        </p:nvSpPr>
        <p:spPr/>
        <p:txBody>
          <a:bodyPr/>
          <a:lstStyle/>
          <a:p>
            <a:fld id="{8A0BAB59-E1FB-40DE-BF54-BC3526BEF81F}" type="slidenum">
              <a:rPr lang="en-US" smtClean="0"/>
              <a:pPr/>
              <a:t>3</a:t>
            </a:fld>
            <a:endParaRPr lang="en-US"/>
          </a:p>
        </p:txBody>
      </p:sp>
    </p:spTree>
    <p:extLst>
      <p:ext uri="{BB962C8B-B14F-4D97-AF65-F5344CB8AC3E}">
        <p14:creationId xmlns:p14="http://schemas.microsoft.com/office/powerpoint/2010/main" val="3231750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3: Unduplicated Student Count</a:t>
            </a:r>
            <a:endParaRPr lang="en-US" dirty="0"/>
          </a:p>
        </p:txBody>
      </p:sp>
      <p:sp>
        <p:nvSpPr>
          <p:cNvPr id="3" name="Content Placeholder 2"/>
          <p:cNvSpPr>
            <a:spLocks noGrp="1"/>
          </p:cNvSpPr>
          <p:nvPr>
            <p:ph idx="1"/>
          </p:nvPr>
        </p:nvSpPr>
        <p:spPr>
          <a:xfrm>
            <a:off x="144379" y="2149641"/>
            <a:ext cx="8871284" cy="4342895"/>
          </a:xfrm>
        </p:spPr>
        <p:txBody>
          <a:bodyPr/>
          <a:lstStyle/>
          <a:p>
            <a:pPr marL="0" indent="0">
              <a:buNone/>
            </a:pPr>
            <a:r>
              <a:rPr lang="en-US" b="1" dirty="0" smtClean="0"/>
              <a:t>#3: Unduplicated Student Count</a:t>
            </a:r>
            <a:endParaRPr lang="en-US" dirty="0" smtClean="0"/>
          </a:p>
          <a:p>
            <a:r>
              <a:rPr lang="en-US" altLang="en-US" dirty="0"/>
              <a:t>How many </a:t>
            </a:r>
            <a:r>
              <a:rPr lang="en-US" altLang="en-US" dirty="0" smtClean="0"/>
              <a:t>students in total </a:t>
            </a:r>
            <a:r>
              <a:rPr lang="en-US" altLang="en-US" dirty="0"/>
              <a:t>were served in the program?</a:t>
            </a:r>
          </a:p>
          <a:p>
            <a:r>
              <a:rPr lang="en-US" altLang="en-US" dirty="0" smtClean="0"/>
              <a:t>This </a:t>
            </a:r>
            <a:r>
              <a:rPr lang="en-US" altLang="en-US" dirty="0"/>
              <a:t>includes all students served in the program, whether it was just for one day, or for 100 days. </a:t>
            </a:r>
            <a:endParaRPr lang="en-US" altLang="en-US" dirty="0" smtClean="0"/>
          </a:p>
          <a:p>
            <a:r>
              <a:rPr lang="en-US" altLang="en-US" dirty="0" smtClean="0"/>
              <a:t>Only count each student once (unduplicated)</a:t>
            </a:r>
            <a:endParaRPr lang="en-US" altLang="en-US" dirty="0"/>
          </a:p>
          <a:p>
            <a:endParaRPr lang="en-US" altLang="en-US" dirty="0"/>
          </a:p>
          <a:p>
            <a:pPr marL="0" indent="-57139">
              <a:buNone/>
            </a:pPr>
            <a:r>
              <a:rPr lang="en-US" altLang="en-US" dirty="0">
                <a:solidFill>
                  <a:srgbClr val="FF0000"/>
                </a:solidFill>
              </a:rPr>
              <a:t>Validation</a:t>
            </a:r>
            <a:r>
              <a:rPr lang="en-US" altLang="en-US" dirty="0"/>
              <a:t>: The totals for Race, Gender, and Age/Grade must equal the number for Unduplicated Student Count</a:t>
            </a:r>
          </a:p>
          <a:p>
            <a:pPr marL="0" indent="0">
              <a:buNone/>
            </a:pPr>
            <a:endParaRPr lang="en-US" b="1"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30</a:t>
            </a:fld>
            <a:endParaRPr lang="en-US"/>
          </a:p>
        </p:txBody>
      </p:sp>
    </p:spTree>
    <p:extLst>
      <p:ext uri="{BB962C8B-B14F-4D97-AF65-F5344CB8AC3E}">
        <p14:creationId xmlns:p14="http://schemas.microsoft.com/office/powerpoint/2010/main" val="4005897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4: Long-Term Student Count</a:t>
            </a:r>
            <a:endParaRPr lang="en-US" dirty="0"/>
          </a:p>
        </p:txBody>
      </p:sp>
      <p:sp>
        <p:nvSpPr>
          <p:cNvPr id="3" name="Content Placeholder 2"/>
          <p:cNvSpPr>
            <a:spLocks noGrp="1"/>
          </p:cNvSpPr>
          <p:nvPr>
            <p:ph idx="1"/>
          </p:nvPr>
        </p:nvSpPr>
        <p:spPr>
          <a:xfrm>
            <a:off x="144379" y="2157663"/>
            <a:ext cx="8871284" cy="4259179"/>
          </a:xfrm>
        </p:spPr>
        <p:txBody>
          <a:bodyPr/>
          <a:lstStyle/>
          <a:p>
            <a:pPr marL="0" indent="0">
              <a:buNone/>
            </a:pPr>
            <a:r>
              <a:rPr lang="en-US" b="1" dirty="0" smtClean="0"/>
              <a:t>#4: Long-Term Student Count</a:t>
            </a:r>
          </a:p>
          <a:p>
            <a:pPr marL="0" indent="0">
              <a:buNone/>
            </a:pPr>
            <a:r>
              <a:rPr lang="en-US" b="1" i="1" dirty="0"/>
              <a:t>Long-Term Student</a:t>
            </a:r>
            <a:r>
              <a:rPr lang="en-US" i="1" dirty="0"/>
              <a:t>:</a:t>
            </a:r>
          </a:p>
          <a:p>
            <a:pPr marL="0" indent="0">
              <a:spcAft>
                <a:spcPts val="1200"/>
              </a:spcAft>
              <a:buNone/>
            </a:pPr>
            <a:r>
              <a:rPr lang="en-US" altLang="en-US" dirty="0" smtClean="0"/>
              <a:t>“Students </a:t>
            </a:r>
            <a:r>
              <a:rPr lang="en-US" altLang="en-US" dirty="0"/>
              <a:t>who spent 90+ </a:t>
            </a:r>
            <a:r>
              <a:rPr lang="en-US" altLang="en-US" i="1" dirty="0"/>
              <a:t>consecutive</a:t>
            </a:r>
            <a:r>
              <a:rPr lang="en-US" altLang="en-US" dirty="0"/>
              <a:t> days in the </a:t>
            </a:r>
            <a:r>
              <a:rPr lang="en-US" altLang="en-US" dirty="0" smtClean="0"/>
              <a:t>facility”</a:t>
            </a:r>
          </a:p>
          <a:p>
            <a:pPr marL="0" indent="0">
              <a:buNone/>
            </a:pPr>
            <a:r>
              <a:rPr lang="en-US" altLang="en-US" dirty="0"/>
              <a:t>A student who has reached Long-Term status should have completed a Pre and Post </a:t>
            </a:r>
            <a:r>
              <a:rPr lang="en-US" altLang="en-US" dirty="0" smtClean="0"/>
              <a:t>test in Reading and Math.</a:t>
            </a:r>
          </a:p>
          <a:p>
            <a:pPr marL="0" indent="0">
              <a:buNone/>
            </a:pPr>
            <a:r>
              <a:rPr lang="en-US" altLang="en-US" dirty="0">
                <a:solidFill>
                  <a:srgbClr val="FF0000"/>
                </a:solidFill>
              </a:rPr>
              <a:t>Crossover Validation</a:t>
            </a:r>
            <a:r>
              <a:rPr lang="en-US" altLang="en-US" dirty="0"/>
              <a:t>: The number of students who took a Pre and Post Reading/Math test in the Academic Outcomes data collection (Items #17 &amp; #24) </a:t>
            </a:r>
            <a:r>
              <a:rPr lang="en-US" altLang="en-US" dirty="0" smtClean="0"/>
              <a:t>must match the </a:t>
            </a:r>
            <a:r>
              <a:rPr lang="en-US" altLang="en-US" dirty="0"/>
              <a:t>number </a:t>
            </a:r>
            <a:r>
              <a:rPr lang="en-US" altLang="en-US" dirty="0" smtClean="0"/>
              <a:t>of #4 </a:t>
            </a:r>
            <a:r>
              <a:rPr lang="en-US" altLang="en-US" dirty="0"/>
              <a:t>Long Term Student Count.</a:t>
            </a:r>
          </a:p>
          <a:p>
            <a:pPr marL="0" indent="0">
              <a:buNone/>
            </a:pPr>
            <a:endParaRPr lang="en-US" alt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31</a:t>
            </a:fld>
            <a:endParaRPr lang="en-US"/>
          </a:p>
        </p:txBody>
      </p:sp>
    </p:spTree>
    <p:extLst>
      <p:ext uri="{BB962C8B-B14F-4D97-AF65-F5344CB8AC3E}">
        <p14:creationId xmlns:p14="http://schemas.microsoft.com/office/powerpoint/2010/main" val="533046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Crossover Validation</a:t>
            </a:r>
            <a:endParaRPr lang="en-US" dirty="0"/>
          </a:p>
        </p:txBody>
      </p:sp>
      <p:sp>
        <p:nvSpPr>
          <p:cNvPr id="6" name="Text Placeholder 5"/>
          <p:cNvSpPr>
            <a:spLocks noGrp="1"/>
          </p:cNvSpPr>
          <p:nvPr>
            <p:ph type="body" idx="1"/>
          </p:nvPr>
        </p:nvSpPr>
        <p:spPr>
          <a:xfrm>
            <a:off x="584574" y="1758794"/>
            <a:ext cx="3868340" cy="823912"/>
          </a:xfrm>
        </p:spPr>
        <p:txBody>
          <a:bodyPr/>
          <a:lstStyle/>
          <a:p>
            <a:r>
              <a:rPr lang="en-US" dirty="0" smtClean="0"/>
              <a:t>Academic Outcomes</a:t>
            </a:r>
            <a:endParaRPr lang="en-US" dirty="0"/>
          </a:p>
        </p:txBody>
      </p:sp>
      <p:sp>
        <p:nvSpPr>
          <p:cNvPr id="7" name="Content Placeholder 6"/>
          <p:cNvSpPr>
            <a:spLocks noGrp="1"/>
          </p:cNvSpPr>
          <p:nvPr>
            <p:ph sz="half" idx="2"/>
          </p:nvPr>
        </p:nvSpPr>
        <p:spPr>
          <a:xfrm>
            <a:off x="584574" y="2573729"/>
            <a:ext cx="3868340" cy="3819050"/>
          </a:xfrm>
        </p:spPr>
        <p:txBody>
          <a:bodyPr/>
          <a:lstStyle/>
          <a:p>
            <a:pPr marL="0" indent="0">
              <a:spcAft>
                <a:spcPts val="1200"/>
              </a:spcAft>
              <a:buNone/>
            </a:pPr>
            <a:r>
              <a:rPr lang="en-US" dirty="0" smtClean="0"/>
              <a:t>#17: Count of Long-Term Students completed Reading Pre and Post test</a:t>
            </a:r>
          </a:p>
          <a:p>
            <a:pPr marL="0" indent="0">
              <a:buNone/>
            </a:pPr>
            <a:r>
              <a:rPr lang="en-US" dirty="0" smtClean="0"/>
              <a:t>#24: Count of Long-Term Students completed Math Pre and Post test</a:t>
            </a:r>
            <a:endParaRPr lang="en-US" dirty="0"/>
          </a:p>
        </p:txBody>
      </p:sp>
      <p:sp>
        <p:nvSpPr>
          <p:cNvPr id="8" name="Text Placeholder 7"/>
          <p:cNvSpPr>
            <a:spLocks noGrp="1"/>
          </p:cNvSpPr>
          <p:nvPr>
            <p:ph type="body" sz="quarter" idx="3"/>
          </p:nvPr>
        </p:nvSpPr>
        <p:spPr>
          <a:xfrm>
            <a:off x="4583883" y="1749817"/>
            <a:ext cx="3887391" cy="823912"/>
          </a:xfrm>
        </p:spPr>
        <p:txBody>
          <a:bodyPr/>
          <a:lstStyle/>
          <a:p>
            <a:r>
              <a:rPr lang="en-US" dirty="0" smtClean="0"/>
              <a:t>Programs &amp; Facilities</a:t>
            </a:r>
            <a:endParaRPr lang="en-US" dirty="0"/>
          </a:p>
        </p:txBody>
      </p:sp>
      <p:sp>
        <p:nvSpPr>
          <p:cNvPr id="9" name="Content Placeholder 8"/>
          <p:cNvSpPr>
            <a:spLocks noGrp="1"/>
          </p:cNvSpPr>
          <p:nvPr>
            <p:ph sz="quarter" idx="4"/>
          </p:nvPr>
        </p:nvSpPr>
        <p:spPr>
          <a:xfrm>
            <a:off x="4583884" y="2573729"/>
            <a:ext cx="3887391" cy="3819050"/>
          </a:xfrm>
        </p:spPr>
        <p:txBody>
          <a:bodyPr/>
          <a:lstStyle/>
          <a:p>
            <a:pPr marL="0" indent="0">
              <a:buNone/>
            </a:pPr>
            <a:r>
              <a:rPr lang="en-US" dirty="0" smtClean="0"/>
              <a:t>#4: Count of Long-Term Students</a:t>
            </a:r>
            <a:endParaRPr lang="en-US" dirty="0"/>
          </a:p>
        </p:txBody>
      </p:sp>
      <p:sp>
        <p:nvSpPr>
          <p:cNvPr id="4" name="Slide Number Placeholder 3"/>
          <p:cNvSpPr>
            <a:spLocks noGrp="1"/>
          </p:cNvSpPr>
          <p:nvPr>
            <p:ph type="sldNum" sz="quarter" idx="4294967295"/>
          </p:nvPr>
        </p:nvSpPr>
        <p:spPr>
          <a:xfrm>
            <a:off x="7086600" y="6492875"/>
            <a:ext cx="2057400" cy="365125"/>
          </a:xfrm>
        </p:spPr>
        <p:txBody>
          <a:bodyPr/>
          <a:lstStyle/>
          <a:p>
            <a:fld id="{8A0BAB59-E1FB-40DE-BF54-BC3526BEF81F}" type="slidenum">
              <a:rPr lang="en-US" smtClean="0"/>
              <a:pPr/>
              <a:t>32</a:t>
            </a:fld>
            <a:endParaRPr lang="en-US"/>
          </a:p>
        </p:txBody>
      </p:sp>
    </p:spTree>
    <p:extLst>
      <p:ext uri="{BB962C8B-B14F-4D97-AF65-F5344CB8AC3E}">
        <p14:creationId xmlns:p14="http://schemas.microsoft.com/office/powerpoint/2010/main" val="2140814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a:t>
            </a:r>
            <a:r>
              <a:rPr lang="en-US" dirty="0" smtClean="0"/>
              <a:t>5-8: </a:t>
            </a:r>
            <a:r>
              <a:rPr lang="en-US" dirty="0"/>
              <a:t>Race/Ethnicity</a:t>
            </a:r>
          </a:p>
        </p:txBody>
      </p:sp>
      <p:sp>
        <p:nvSpPr>
          <p:cNvPr id="3" name="Content Placeholder 2"/>
          <p:cNvSpPr>
            <a:spLocks noGrp="1"/>
          </p:cNvSpPr>
          <p:nvPr>
            <p:ph idx="1"/>
          </p:nvPr>
        </p:nvSpPr>
        <p:spPr>
          <a:xfrm>
            <a:off x="104273" y="2101516"/>
            <a:ext cx="8976351" cy="4315326"/>
          </a:xfrm>
        </p:spPr>
        <p:txBody>
          <a:bodyPr>
            <a:normAutofit/>
          </a:bodyPr>
          <a:lstStyle/>
          <a:p>
            <a:pPr marL="0" indent="0">
              <a:buNone/>
            </a:pPr>
            <a:r>
              <a:rPr lang="en-US" b="1" dirty="0" smtClean="0"/>
              <a:t>#5: American Indian/Alaskan Native</a:t>
            </a:r>
          </a:p>
          <a:p>
            <a:pPr lvl="1"/>
            <a:r>
              <a:rPr lang="en-US" dirty="0" smtClean="0"/>
              <a:t>Report student if identifies ONLY as American Indian/Alaskan Native</a:t>
            </a:r>
          </a:p>
          <a:p>
            <a:pPr marL="0" indent="0">
              <a:buNone/>
            </a:pPr>
            <a:r>
              <a:rPr lang="en-US" b="1" dirty="0" smtClean="0"/>
              <a:t>#6: Asian</a:t>
            </a:r>
          </a:p>
          <a:p>
            <a:pPr lvl="1"/>
            <a:r>
              <a:rPr lang="en-US" dirty="0" smtClean="0"/>
              <a:t>Report student if </a:t>
            </a:r>
            <a:r>
              <a:rPr lang="en-US" dirty="0"/>
              <a:t>identifies</a:t>
            </a:r>
            <a:r>
              <a:rPr lang="en-US" dirty="0" smtClean="0"/>
              <a:t> ONLY as Asian</a:t>
            </a:r>
          </a:p>
          <a:p>
            <a:pPr marL="0" indent="0">
              <a:buNone/>
            </a:pPr>
            <a:r>
              <a:rPr lang="en-US" b="1" dirty="0" smtClean="0"/>
              <a:t>#7: Pacific Islander</a:t>
            </a:r>
          </a:p>
          <a:p>
            <a:pPr lvl="1"/>
            <a:r>
              <a:rPr lang="en-US" dirty="0" smtClean="0"/>
              <a:t>Report student if </a:t>
            </a:r>
            <a:r>
              <a:rPr lang="en-US" dirty="0"/>
              <a:t>identifies</a:t>
            </a:r>
            <a:r>
              <a:rPr lang="en-US" dirty="0" smtClean="0"/>
              <a:t> ONLY as Pacific Islander</a:t>
            </a:r>
          </a:p>
          <a:p>
            <a:pPr marL="0" indent="0">
              <a:buNone/>
            </a:pPr>
            <a:r>
              <a:rPr lang="en-US" b="1" dirty="0" smtClean="0"/>
              <a:t>#8: Black</a:t>
            </a:r>
          </a:p>
          <a:p>
            <a:pPr lvl="1"/>
            <a:r>
              <a:rPr lang="en-US" dirty="0" smtClean="0"/>
              <a:t>Report student if </a:t>
            </a:r>
            <a:r>
              <a:rPr lang="en-US" dirty="0"/>
              <a:t>identifies</a:t>
            </a:r>
            <a:r>
              <a:rPr lang="en-US" dirty="0" smtClean="0"/>
              <a:t> ONLY as Black/African American</a:t>
            </a:r>
          </a:p>
        </p:txBody>
      </p:sp>
      <p:sp>
        <p:nvSpPr>
          <p:cNvPr id="4" name="Slide Number Placeholder 3"/>
          <p:cNvSpPr>
            <a:spLocks noGrp="1"/>
          </p:cNvSpPr>
          <p:nvPr>
            <p:ph type="sldNum" sz="quarter" idx="4"/>
          </p:nvPr>
        </p:nvSpPr>
        <p:spPr/>
        <p:txBody>
          <a:bodyPr/>
          <a:lstStyle/>
          <a:p>
            <a:fld id="{8A0BAB59-E1FB-40DE-BF54-BC3526BEF81F}" type="slidenum">
              <a:rPr lang="en-US" smtClean="0"/>
              <a:pPr/>
              <a:t>33</a:t>
            </a:fld>
            <a:endParaRPr lang="en-US"/>
          </a:p>
        </p:txBody>
      </p:sp>
    </p:spTree>
    <p:extLst>
      <p:ext uri="{BB962C8B-B14F-4D97-AF65-F5344CB8AC3E}">
        <p14:creationId xmlns:p14="http://schemas.microsoft.com/office/powerpoint/2010/main" val="1702754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a:t>
            </a:r>
            <a:r>
              <a:rPr lang="en-US" dirty="0" smtClean="0"/>
              <a:t>9-11: </a:t>
            </a:r>
            <a:r>
              <a:rPr lang="en-US" dirty="0"/>
              <a:t>Race/Ethnicity</a:t>
            </a:r>
          </a:p>
        </p:txBody>
      </p:sp>
      <p:sp>
        <p:nvSpPr>
          <p:cNvPr id="3" name="Content Placeholder 2"/>
          <p:cNvSpPr>
            <a:spLocks noGrp="1"/>
          </p:cNvSpPr>
          <p:nvPr>
            <p:ph idx="1"/>
          </p:nvPr>
        </p:nvSpPr>
        <p:spPr>
          <a:xfrm>
            <a:off x="96253" y="2141621"/>
            <a:ext cx="8984372" cy="4235116"/>
          </a:xfrm>
        </p:spPr>
        <p:txBody>
          <a:bodyPr>
            <a:normAutofit fontScale="92500" lnSpcReduction="10000"/>
          </a:bodyPr>
          <a:lstStyle/>
          <a:p>
            <a:pPr marL="0" indent="0">
              <a:buNone/>
            </a:pPr>
            <a:r>
              <a:rPr lang="en-US" b="1" dirty="0" smtClean="0"/>
              <a:t>#9: Hispanic Student Count</a:t>
            </a:r>
          </a:p>
          <a:p>
            <a:pPr lvl="1"/>
            <a:r>
              <a:rPr lang="en-US" dirty="0"/>
              <a:t>Report student if </a:t>
            </a:r>
            <a:r>
              <a:rPr lang="en-US" dirty="0" smtClean="0"/>
              <a:t>identifies as Hispanic/Latino ethnicity regardless of the race they identify.</a:t>
            </a:r>
          </a:p>
          <a:p>
            <a:pPr lvl="1"/>
            <a:r>
              <a:rPr lang="en-US" dirty="0" smtClean="0"/>
              <a:t>Report student if identifies as 2+ races/ethnicities if one of them is Hispanic/Latino.</a:t>
            </a:r>
          </a:p>
          <a:p>
            <a:pPr marL="0" indent="0">
              <a:buNone/>
            </a:pPr>
            <a:r>
              <a:rPr lang="en-US" b="1" dirty="0" smtClean="0"/>
              <a:t>#10: White</a:t>
            </a:r>
          </a:p>
          <a:p>
            <a:pPr lvl="1"/>
            <a:r>
              <a:rPr lang="en-US" dirty="0"/>
              <a:t>Report student if identifies ONLY as </a:t>
            </a:r>
            <a:r>
              <a:rPr lang="en-US" dirty="0" smtClean="0"/>
              <a:t>White</a:t>
            </a:r>
            <a:endParaRPr lang="en-US" dirty="0"/>
          </a:p>
          <a:p>
            <a:pPr marL="0" indent="0">
              <a:buNone/>
            </a:pPr>
            <a:r>
              <a:rPr lang="en-US" b="1" dirty="0"/>
              <a:t>#11: Multi-Racial</a:t>
            </a:r>
          </a:p>
          <a:p>
            <a:pPr lvl="1"/>
            <a:r>
              <a:rPr lang="en-US" dirty="0"/>
              <a:t>Report student if identifies as two or more races and </a:t>
            </a:r>
            <a:r>
              <a:rPr lang="en-US" u="sng" dirty="0"/>
              <a:t>none of them are Hispanic/Latino</a:t>
            </a:r>
            <a:r>
              <a:rPr lang="en-US" dirty="0"/>
              <a:t>. </a:t>
            </a:r>
          </a:p>
          <a:p>
            <a:pPr marL="0" indent="0">
              <a:buNone/>
            </a:pPr>
            <a:r>
              <a:rPr lang="en-US" dirty="0">
                <a:solidFill>
                  <a:srgbClr val="FF0000"/>
                </a:solidFill>
              </a:rPr>
              <a:t>Validation</a:t>
            </a:r>
            <a:r>
              <a:rPr lang="en-US" dirty="0"/>
              <a:t>: The Race/Ethnicity data element (5-11) total must equal the #3 Unduplicated Student Count.</a:t>
            </a:r>
          </a:p>
          <a:p>
            <a:pPr marL="457189" lvl="1"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34</a:t>
            </a:fld>
            <a:endParaRPr lang="en-US"/>
          </a:p>
        </p:txBody>
      </p:sp>
    </p:spTree>
    <p:extLst>
      <p:ext uri="{BB962C8B-B14F-4D97-AF65-F5344CB8AC3E}">
        <p14:creationId xmlns:p14="http://schemas.microsoft.com/office/powerpoint/2010/main" val="217252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12-30: Gender and Age</a:t>
            </a:r>
            <a:endParaRPr lang="en-US" dirty="0"/>
          </a:p>
        </p:txBody>
      </p:sp>
      <p:sp>
        <p:nvSpPr>
          <p:cNvPr id="3" name="Content Placeholder 2"/>
          <p:cNvSpPr>
            <a:spLocks noGrp="1"/>
          </p:cNvSpPr>
          <p:nvPr>
            <p:ph idx="1"/>
          </p:nvPr>
        </p:nvSpPr>
        <p:spPr>
          <a:xfrm>
            <a:off x="72189" y="2141621"/>
            <a:ext cx="9008436" cy="4350916"/>
          </a:xfrm>
        </p:spPr>
        <p:txBody>
          <a:bodyPr/>
          <a:lstStyle/>
          <a:p>
            <a:pPr marL="0" indent="0">
              <a:buNone/>
            </a:pPr>
            <a:r>
              <a:rPr lang="en-US" b="1" dirty="0" smtClean="0"/>
              <a:t>#12-14: Female, Male, Non-Binary</a:t>
            </a:r>
          </a:p>
          <a:p>
            <a:pPr marL="0" indent="0">
              <a:buNone/>
            </a:pPr>
            <a:r>
              <a:rPr lang="en-US" dirty="0" smtClean="0"/>
              <a:t>Unduplicated gender count of students within the facility</a:t>
            </a:r>
          </a:p>
          <a:p>
            <a:pPr marL="0" indent="0">
              <a:spcAft>
                <a:spcPts val="1200"/>
              </a:spcAft>
              <a:buNone/>
            </a:pPr>
            <a:r>
              <a:rPr lang="en-US" dirty="0">
                <a:solidFill>
                  <a:srgbClr val="FF0000"/>
                </a:solidFill>
              </a:rPr>
              <a:t>Validation</a:t>
            </a:r>
            <a:r>
              <a:rPr lang="en-US" dirty="0"/>
              <a:t>: The Gender total must equal the #3 Unduplicated Student Count.</a:t>
            </a:r>
          </a:p>
          <a:p>
            <a:pPr marL="0" indent="0">
              <a:buNone/>
            </a:pPr>
            <a:r>
              <a:rPr lang="en-US" b="1" dirty="0" smtClean="0"/>
              <a:t>#</a:t>
            </a:r>
            <a:r>
              <a:rPr lang="en-US" b="1" dirty="0" smtClean="0"/>
              <a:t>15-30: </a:t>
            </a:r>
            <a:r>
              <a:rPr lang="en-US" b="1" dirty="0" smtClean="0"/>
              <a:t>Age</a:t>
            </a:r>
          </a:p>
          <a:p>
            <a:pPr marL="0" indent="0">
              <a:buNone/>
            </a:pPr>
            <a:r>
              <a:rPr lang="en-US" dirty="0" smtClean="0"/>
              <a:t>Unduplicated age count of students within the facility</a:t>
            </a:r>
          </a:p>
          <a:p>
            <a:pPr marL="0" indent="0">
              <a:buNone/>
            </a:pPr>
            <a:r>
              <a:rPr lang="en-US" dirty="0">
                <a:solidFill>
                  <a:srgbClr val="FF0000"/>
                </a:solidFill>
              </a:rPr>
              <a:t>Validation</a:t>
            </a:r>
            <a:r>
              <a:rPr lang="en-US" dirty="0"/>
              <a:t>: The Age/Grade total must equal the #3 Unduplicated Student Count</a:t>
            </a:r>
            <a:r>
              <a:rPr lang="en-US" dirty="0" smtClean="0"/>
              <a:t>. </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35</a:t>
            </a:fld>
            <a:endParaRPr lang="en-US"/>
          </a:p>
        </p:txBody>
      </p:sp>
    </p:spTree>
    <p:extLst>
      <p:ext uri="{BB962C8B-B14F-4D97-AF65-F5344CB8AC3E}">
        <p14:creationId xmlns:p14="http://schemas.microsoft.com/office/powerpoint/2010/main" val="1355224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31: Students with Disabilities</a:t>
            </a:r>
            <a:endParaRPr lang="en-US" dirty="0"/>
          </a:p>
        </p:txBody>
      </p:sp>
      <p:sp>
        <p:nvSpPr>
          <p:cNvPr id="3" name="Content Placeholder 2"/>
          <p:cNvSpPr>
            <a:spLocks noGrp="1"/>
          </p:cNvSpPr>
          <p:nvPr>
            <p:ph idx="1"/>
          </p:nvPr>
        </p:nvSpPr>
        <p:spPr>
          <a:xfrm>
            <a:off x="120316" y="2213811"/>
            <a:ext cx="8903367" cy="4170947"/>
          </a:xfrm>
        </p:spPr>
        <p:txBody>
          <a:bodyPr>
            <a:normAutofit/>
          </a:bodyPr>
          <a:lstStyle/>
          <a:p>
            <a:pPr marL="0" indent="0">
              <a:buNone/>
            </a:pPr>
            <a:r>
              <a:rPr lang="en-US" altLang="en-US" b="1" dirty="0" smtClean="0"/>
              <a:t>#31: Students with Disabilities</a:t>
            </a:r>
          </a:p>
          <a:p>
            <a:pPr marL="0" indent="0">
              <a:buNone/>
            </a:pPr>
            <a:r>
              <a:rPr lang="en-US" altLang="en-US" dirty="0" smtClean="0"/>
              <a:t>The number </a:t>
            </a:r>
            <a:r>
              <a:rPr lang="en-US" altLang="en-US" dirty="0"/>
              <a:t>of Students with Disabilities who received Title I-D services. </a:t>
            </a:r>
            <a:r>
              <a:rPr lang="en-US" altLang="en-US" dirty="0" smtClean="0"/>
              <a:t>This </a:t>
            </a:r>
            <a:r>
              <a:rPr lang="en-US" altLang="en-US" dirty="0"/>
              <a:t>includes students who have an:</a:t>
            </a:r>
          </a:p>
          <a:p>
            <a:pPr lvl="1"/>
            <a:r>
              <a:rPr lang="en-US" altLang="en-US" dirty="0"/>
              <a:t>Individualized Education Program (IEP)</a:t>
            </a:r>
          </a:p>
          <a:p>
            <a:pPr lvl="1"/>
            <a:r>
              <a:rPr lang="en-US" altLang="en-US" dirty="0"/>
              <a:t>Individualized Family Service Plan (IFSP), or a </a:t>
            </a:r>
          </a:p>
          <a:p>
            <a:pPr lvl="1">
              <a:spcAft>
                <a:spcPts val="1200"/>
              </a:spcAft>
            </a:pPr>
            <a:r>
              <a:rPr lang="en-US" altLang="en-US" dirty="0"/>
              <a:t>Services plan</a:t>
            </a:r>
            <a:r>
              <a:rPr lang="en-US" altLang="en-US" dirty="0" smtClean="0"/>
              <a:t>.</a:t>
            </a:r>
            <a:endParaRPr lang="en-US" altLang="en-US" dirty="0"/>
          </a:p>
          <a:p>
            <a:pPr marL="0" indent="-57139">
              <a:buNone/>
            </a:pPr>
            <a:r>
              <a:rPr lang="en-US" altLang="en-US" dirty="0">
                <a:solidFill>
                  <a:srgbClr val="FF0000"/>
                </a:solidFill>
              </a:rPr>
              <a:t>Validation</a:t>
            </a:r>
            <a:r>
              <a:rPr lang="en-US" altLang="en-US" dirty="0"/>
              <a:t>: This number cannot be greater than #3 Unduplicated Student Count</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36</a:t>
            </a:fld>
            <a:endParaRPr lang="en-US"/>
          </a:p>
        </p:txBody>
      </p:sp>
    </p:spTree>
    <p:extLst>
      <p:ext uri="{BB962C8B-B14F-4D97-AF65-F5344CB8AC3E}">
        <p14:creationId xmlns:p14="http://schemas.microsoft.com/office/powerpoint/2010/main" val="467713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32: English Learners</a:t>
            </a:r>
            <a:endParaRPr lang="en-US" dirty="0"/>
          </a:p>
        </p:txBody>
      </p:sp>
      <p:sp>
        <p:nvSpPr>
          <p:cNvPr id="3" name="Content Placeholder 2"/>
          <p:cNvSpPr>
            <a:spLocks noGrp="1"/>
          </p:cNvSpPr>
          <p:nvPr>
            <p:ph idx="1"/>
          </p:nvPr>
        </p:nvSpPr>
        <p:spPr>
          <a:xfrm>
            <a:off x="112295" y="2101515"/>
            <a:ext cx="8968330" cy="4391021"/>
          </a:xfrm>
        </p:spPr>
        <p:txBody>
          <a:bodyPr/>
          <a:lstStyle/>
          <a:p>
            <a:pPr marL="0" indent="0">
              <a:buNone/>
            </a:pPr>
            <a:r>
              <a:rPr lang="en-US" b="1" dirty="0" smtClean="0"/>
              <a:t>#32: English Learners</a:t>
            </a:r>
          </a:p>
          <a:p>
            <a:pPr marL="0" indent="0">
              <a:spcAft>
                <a:spcPts val="1200"/>
              </a:spcAft>
              <a:buNone/>
            </a:pPr>
            <a:r>
              <a:rPr lang="en-US" dirty="0" smtClean="0"/>
              <a:t>The number of English Learners who received Title I-D services.</a:t>
            </a:r>
          </a:p>
          <a:p>
            <a:pPr marL="0" indent="0">
              <a:buNone/>
            </a:pPr>
            <a:r>
              <a:rPr lang="en-US" altLang="en-US" dirty="0">
                <a:solidFill>
                  <a:srgbClr val="FF0000"/>
                </a:solidFill>
              </a:rPr>
              <a:t>Validation</a:t>
            </a:r>
            <a:r>
              <a:rPr lang="en-US" altLang="en-US" dirty="0"/>
              <a:t>: This number cannot be greater than #3 Unduplicated Student Count</a:t>
            </a:r>
          </a:p>
          <a:p>
            <a:pPr marL="0" indent="0">
              <a:buNone/>
            </a:pPr>
            <a:endParaRPr lang="en-US" dirty="0" smtClean="0"/>
          </a:p>
          <a:p>
            <a:pPr marL="0" indent="0">
              <a:buNone/>
            </a:pPr>
            <a:r>
              <a:rPr lang="en-US" dirty="0" smtClean="0"/>
              <a:t>Big one for USED to check, a high number of student count with no students reported here will require a rationale.</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37</a:t>
            </a:fld>
            <a:endParaRPr lang="en-US"/>
          </a:p>
        </p:txBody>
      </p:sp>
    </p:spTree>
    <p:extLst>
      <p:ext uri="{BB962C8B-B14F-4D97-AF65-F5344CB8AC3E}">
        <p14:creationId xmlns:p14="http://schemas.microsoft.com/office/powerpoint/2010/main" val="1721156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Programs &amp; Facilities</a:t>
            </a:r>
            <a:endParaRPr lang="en-US" dirty="0"/>
          </a:p>
        </p:txBody>
      </p:sp>
      <p:sp>
        <p:nvSpPr>
          <p:cNvPr id="3" name="Content Placeholder 2"/>
          <p:cNvSpPr>
            <a:spLocks noGrp="1"/>
          </p:cNvSpPr>
          <p:nvPr>
            <p:ph idx="1"/>
          </p:nvPr>
        </p:nvSpPr>
        <p:spPr/>
        <p:txBody>
          <a:bodyPr/>
          <a:lstStyle/>
          <a:p>
            <a:pPr marL="0" indent="0" algn="ctr">
              <a:buNone/>
            </a:pPr>
            <a:r>
              <a:rPr lang="en-US" sz="5400" dirty="0"/>
              <a:t>Any </a:t>
            </a:r>
            <a:r>
              <a:rPr lang="en-US" sz="5400" dirty="0" smtClean="0"/>
              <a:t>questions?</a:t>
            </a:r>
            <a:endParaRPr lang="en-US" sz="5400" dirty="0"/>
          </a:p>
          <a:p>
            <a:pPr marL="0" indent="0">
              <a:buNone/>
            </a:pP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38</a:t>
            </a:fld>
            <a:endParaRPr lang="en-US"/>
          </a:p>
        </p:txBody>
      </p:sp>
    </p:spTree>
    <p:extLst>
      <p:ext uri="{BB962C8B-B14F-4D97-AF65-F5344CB8AC3E}">
        <p14:creationId xmlns:p14="http://schemas.microsoft.com/office/powerpoint/2010/main" val="2488713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Validations Check</a:t>
            </a:r>
            <a:endParaRPr lang="en-US" dirty="0"/>
          </a:p>
        </p:txBody>
      </p:sp>
      <p:sp>
        <p:nvSpPr>
          <p:cNvPr id="3" name="Content Placeholder 2"/>
          <p:cNvSpPr>
            <a:spLocks noGrp="1"/>
          </p:cNvSpPr>
          <p:nvPr>
            <p:ph idx="1"/>
          </p:nvPr>
        </p:nvSpPr>
        <p:spPr>
          <a:xfrm>
            <a:off x="96253" y="2117557"/>
            <a:ext cx="8984372" cy="4374979"/>
          </a:xfrm>
        </p:spPr>
        <p:txBody>
          <a:bodyPr>
            <a:normAutofit/>
          </a:bodyPr>
          <a:lstStyle/>
          <a:p>
            <a:pPr marL="0" indent="0">
              <a:spcAft>
                <a:spcPts val="1200"/>
              </a:spcAft>
              <a:buNone/>
            </a:pPr>
            <a:r>
              <a:rPr lang="en-US" altLang="en-US" dirty="0" smtClean="0"/>
              <a:t>Check </a:t>
            </a:r>
            <a:r>
              <a:rPr lang="en-US" altLang="en-US" dirty="0"/>
              <a:t>both data collections for </a:t>
            </a:r>
            <a:r>
              <a:rPr lang="en-US" altLang="en-US" b="1" dirty="0" smtClean="0"/>
              <a:t>BLACK</a:t>
            </a:r>
            <a:r>
              <a:rPr lang="en-US" altLang="en-US" dirty="0" smtClean="0"/>
              <a:t> highlighted </a:t>
            </a:r>
            <a:r>
              <a:rPr lang="en-US" altLang="en-US" dirty="0"/>
              <a:t>cells.</a:t>
            </a:r>
          </a:p>
          <a:p>
            <a:pPr marL="0" indent="0">
              <a:spcAft>
                <a:spcPts val="1200"/>
              </a:spcAft>
              <a:buNone/>
            </a:pPr>
            <a:r>
              <a:rPr lang="en-US" altLang="en-US" b="1" dirty="0" smtClean="0"/>
              <a:t>BLACK</a:t>
            </a:r>
            <a:r>
              <a:rPr lang="en-US" altLang="en-US" dirty="0" smtClean="0"/>
              <a:t> highlighted cells </a:t>
            </a:r>
            <a:r>
              <a:rPr lang="en-US" altLang="en-US" dirty="0"/>
              <a:t>indicate a data error and must be corrected before submitting within the Consolidated Collections application.</a:t>
            </a:r>
          </a:p>
          <a:p>
            <a:pPr marL="0" indent="0">
              <a:buNone/>
            </a:pPr>
            <a:r>
              <a:rPr lang="en-US" altLang="en-US" b="1" dirty="0" smtClean="0"/>
              <a:t>Resources:</a:t>
            </a:r>
          </a:p>
          <a:p>
            <a:r>
              <a:rPr lang="en-US" altLang="en-US" dirty="0" smtClean="0"/>
              <a:t>“</a:t>
            </a:r>
            <a:r>
              <a:rPr lang="en-US" altLang="en-US" dirty="0"/>
              <a:t>Validations Explanation &amp; Etc.” column </a:t>
            </a:r>
            <a:r>
              <a:rPr lang="en-US" altLang="en-US" dirty="0" smtClean="0"/>
              <a:t>explains </a:t>
            </a:r>
            <a:r>
              <a:rPr lang="en-US" altLang="en-US" dirty="0"/>
              <a:t>the </a:t>
            </a:r>
            <a:r>
              <a:rPr lang="en-US" altLang="en-US" dirty="0" smtClean="0"/>
              <a:t>error</a:t>
            </a:r>
            <a:endParaRPr lang="en-US" altLang="en-US" dirty="0"/>
          </a:p>
          <a:p>
            <a:r>
              <a:rPr lang="en-US" altLang="en-US" dirty="0" smtClean="0"/>
              <a:t>“</a:t>
            </a:r>
            <a:r>
              <a:rPr lang="en-US" altLang="en-US" dirty="0"/>
              <a:t>CDPR </a:t>
            </a:r>
            <a:r>
              <a:rPr lang="en-US" altLang="en-US" dirty="0" smtClean="0"/>
              <a:t>FAQ” gives </a:t>
            </a:r>
            <a:r>
              <a:rPr lang="en-US" altLang="en-US" dirty="0"/>
              <a:t>more clarification.</a:t>
            </a:r>
          </a:p>
          <a:p>
            <a:r>
              <a:rPr lang="en-US" altLang="en-US" dirty="0" smtClean="0"/>
              <a:t>Questions? Contact </a:t>
            </a:r>
            <a:r>
              <a:rPr lang="en-US" altLang="en-US" dirty="0"/>
              <a:t>Emily Swope </a:t>
            </a:r>
            <a:r>
              <a:rPr lang="en-US" altLang="en-US" sz="2400" dirty="0"/>
              <a:t>(Emily.Swope@state.or.us)</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39</a:t>
            </a:fld>
            <a:endParaRPr lang="en-US"/>
          </a:p>
        </p:txBody>
      </p:sp>
    </p:spTree>
    <p:extLst>
      <p:ext uri="{BB962C8B-B14F-4D97-AF65-F5344CB8AC3E}">
        <p14:creationId xmlns:p14="http://schemas.microsoft.com/office/powerpoint/2010/main" val="133636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Materials</a:t>
            </a:r>
            <a:endParaRPr lang="en-US" dirty="0"/>
          </a:p>
        </p:txBody>
      </p:sp>
      <p:sp>
        <p:nvSpPr>
          <p:cNvPr id="3" name="Content Placeholder 2"/>
          <p:cNvSpPr>
            <a:spLocks noGrp="1"/>
          </p:cNvSpPr>
          <p:nvPr>
            <p:ph idx="1"/>
          </p:nvPr>
        </p:nvSpPr>
        <p:spPr>
          <a:xfrm>
            <a:off x="692024" y="2169041"/>
            <a:ext cx="7886700" cy="4217581"/>
          </a:xfrm>
        </p:spPr>
        <p:txBody>
          <a:bodyPr>
            <a:normAutofit/>
          </a:bodyPr>
          <a:lstStyle/>
          <a:p>
            <a:pPr>
              <a:spcAft>
                <a:spcPts val="600"/>
              </a:spcAft>
              <a:defRPr/>
            </a:pPr>
            <a:r>
              <a:rPr lang="en-US" altLang="en-US" sz="2400" dirty="0"/>
              <a:t>Consolidated District Performance </a:t>
            </a:r>
            <a:r>
              <a:rPr lang="en-US" altLang="en-US" sz="2400" dirty="0" smtClean="0"/>
              <a:t>Report (CDPR): </a:t>
            </a:r>
            <a:r>
              <a:rPr lang="en-US" altLang="en-US" sz="2400" dirty="0"/>
              <a:t>Data Collection User Guide</a:t>
            </a:r>
          </a:p>
          <a:p>
            <a:pPr>
              <a:spcAft>
                <a:spcPts val="600"/>
              </a:spcAft>
              <a:defRPr/>
            </a:pPr>
            <a:r>
              <a:rPr lang="en-US" altLang="en-US" sz="2400" dirty="0"/>
              <a:t>Today’s PowerPoint</a:t>
            </a:r>
          </a:p>
          <a:p>
            <a:pPr>
              <a:spcAft>
                <a:spcPts val="600"/>
              </a:spcAft>
              <a:defRPr/>
            </a:pPr>
            <a:r>
              <a:rPr lang="en-US" altLang="en-US" sz="2400" dirty="0"/>
              <a:t>CDPR </a:t>
            </a:r>
            <a:r>
              <a:rPr lang="en-US" altLang="en-US" sz="2400" dirty="0" smtClean="0"/>
              <a:t>Title I-D Validations </a:t>
            </a:r>
            <a:r>
              <a:rPr lang="en-US" altLang="en-US" sz="2400" dirty="0"/>
              <a:t>Worksheet</a:t>
            </a:r>
          </a:p>
          <a:p>
            <a:pPr>
              <a:spcAft>
                <a:spcPts val="600"/>
              </a:spcAft>
              <a:defRPr/>
            </a:pPr>
            <a:r>
              <a:rPr lang="en-US" altLang="en-US" sz="2400" dirty="0"/>
              <a:t>CDPR </a:t>
            </a:r>
            <a:r>
              <a:rPr lang="en-US" altLang="en-US" sz="2400" dirty="0" smtClean="0"/>
              <a:t>FAQ</a:t>
            </a:r>
            <a:endParaRPr lang="en-US" altLang="en-US" sz="2400" dirty="0"/>
          </a:p>
          <a:p>
            <a:pPr>
              <a:spcAft>
                <a:spcPts val="600"/>
              </a:spcAft>
              <a:defRPr/>
            </a:pPr>
            <a:r>
              <a:rPr lang="en-US" altLang="en-US" sz="2400" dirty="0"/>
              <a:t>Link to all Resource Materials:</a:t>
            </a:r>
          </a:p>
          <a:p>
            <a:pPr marL="457189" lvl="1" indent="0">
              <a:spcAft>
                <a:spcPts val="600"/>
              </a:spcAft>
              <a:buNone/>
              <a:defRPr/>
            </a:pPr>
            <a:r>
              <a:rPr lang="en-US" altLang="en-US" sz="2000" dirty="0">
                <a:hlinkClick r:id="rId3"/>
              </a:rPr>
              <a:t>http://www.oregon.gov/ode/schools-and-districts/grants/ESEA/ID/Pages/Reporting.aspx</a:t>
            </a:r>
            <a:r>
              <a:rPr lang="en-US" altLang="en-US" sz="2000" dirty="0"/>
              <a:t> </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a:t>
            </a:fld>
            <a:endParaRPr lang="en-US"/>
          </a:p>
        </p:txBody>
      </p:sp>
    </p:spTree>
    <p:extLst>
      <p:ext uri="{BB962C8B-B14F-4D97-AF65-F5344CB8AC3E}">
        <p14:creationId xmlns:p14="http://schemas.microsoft.com/office/powerpoint/2010/main" val="3297872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Academic Outcomes</a:t>
            </a:r>
            <a:endParaRPr lang="en-US" dirty="0"/>
          </a:p>
        </p:txBody>
      </p:sp>
      <p:sp>
        <p:nvSpPr>
          <p:cNvPr id="3" name="Content Placeholder 2"/>
          <p:cNvSpPr>
            <a:spLocks noGrp="1"/>
          </p:cNvSpPr>
          <p:nvPr>
            <p:ph idx="1"/>
          </p:nvPr>
        </p:nvSpPr>
        <p:spPr>
          <a:xfrm>
            <a:off x="112295" y="2077453"/>
            <a:ext cx="8968330" cy="4415084"/>
          </a:xfrm>
        </p:spPr>
        <p:txBody>
          <a:bodyPr>
            <a:normAutofit lnSpcReduction="10000"/>
          </a:bodyPr>
          <a:lstStyle/>
          <a:p>
            <a:pPr marL="514350" indent="-514350">
              <a:spcAft>
                <a:spcPts val="600"/>
              </a:spcAft>
              <a:buFont typeface="+mj-lt"/>
              <a:buAutoNum type="arabicPeriod"/>
            </a:pPr>
            <a:r>
              <a:rPr lang="en-US" altLang="en-US" dirty="0"/>
              <a:t>Login to the ODE District webpage at </a:t>
            </a:r>
            <a:r>
              <a:rPr lang="en-US" altLang="en-US" dirty="0">
                <a:hlinkClick r:id="rId2"/>
              </a:rPr>
              <a:t>https://district.ode.state.or.us/home/</a:t>
            </a:r>
            <a:r>
              <a:rPr lang="en-US" altLang="en-US" dirty="0"/>
              <a:t> </a:t>
            </a:r>
          </a:p>
          <a:p>
            <a:pPr marL="514350" indent="-514350">
              <a:spcAft>
                <a:spcPts val="600"/>
              </a:spcAft>
              <a:buFont typeface="+mj-lt"/>
              <a:buAutoNum type="arabicPeriod"/>
            </a:pPr>
            <a:r>
              <a:rPr lang="en-US" altLang="en-US" dirty="0"/>
              <a:t>Choose “Consolidated Collections” from the Applications list</a:t>
            </a:r>
          </a:p>
          <a:p>
            <a:pPr marL="514350" indent="-514350">
              <a:spcAft>
                <a:spcPts val="600"/>
              </a:spcAft>
              <a:buFont typeface="+mj-lt"/>
              <a:buAutoNum type="arabicPeriod"/>
            </a:pPr>
            <a:r>
              <a:rPr lang="en-US" altLang="en-US" dirty="0"/>
              <a:t>Hover over the “Institution Collections” tab</a:t>
            </a:r>
          </a:p>
          <a:p>
            <a:pPr marL="514350" indent="-514350">
              <a:spcAft>
                <a:spcPts val="600"/>
              </a:spcAft>
              <a:buFont typeface="+mj-lt"/>
              <a:buAutoNum type="arabicPeriod"/>
            </a:pPr>
            <a:r>
              <a:rPr lang="en-US" altLang="en-US" dirty="0"/>
              <a:t>Hover over “ESEA CDPR Title ID: Academic Outcomes </a:t>
            </a:r>
            <a:r>
              <a:rPr lang="en-US" altLang="en-US" dirty="0" smtClean="0"/>
              <a:t>20-21”</a:t>
            </a:r>
            <a:endParaRPr lang="en-US" altLang="en-US" dirty="0"/>
          </a:p>
          <a:p>
            <a:pPr marL="514350" indent="-514350">
              <a:spcAft>
                <a:spcPts val="600"/>
              </a:spcAft>
              <a:buFont typeface="+mj-lt"/>
              <a:buAutoNum type="arabicPeriod"/>
            </a:pPr>
            <a:r>
              <a:rPr lang="en-US" altLang="en-US" dirty="0" smtClean="0"/>
              <a:t>Select </a:t>
            </a:r>
            <a:r>
              <a:rPr lang="en-US" altLang="en-US" dirty="0"/>
              <a:t>“Submission/Maintenance”</a:t>
            </a:r>
          </a:p>
          <a:p>
            <a:pPr marL="514350" indent="-514350">
              <a:spcAft>
                <a:spcPts val="600"/>
              </a:spcAft>
              <a:buFont typeface="+mj-lt"/>
              <a:buAutoNum type="arabicPeriod"/>
            </a:pPr>
            <a:r>
              <a:rPr lang="en-US" altLang="en-US" dirty="0" smtClean="0"/>
              <a:t>Select</a:t>
            </a:r>
            <a:r>
              <a:rPr lang="en-US" altLang="en-US" b="1" dirty="0" smtClean="0">
                <a:solidFill>
                  <a:srgbClr val="00B050"/>
                </a:solidFill>
              </a:rPr>
              <a:t> </a:t>
            </a:r>
            <a:r>
              <a:rPr lang="en-US" altLang="en-US" b="1" dirty="0" smtClean="0"/>
              <a:t>“Insert</a:t>
            </a:r>
            <a:r>
              <a:rPr lang="en-US" altLang="en-US" dirty="0" smtClean="0"/>
              <a:t>”</a:t>
            </a:r>
            <a:endParaRPr lang="en-US" altLang="en-US" dirty="0"/>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40</a:t>
            </a:fld>
            <a:endParaRPr lang="en-US"/>
          </a:p>
        </p:txBody>
      </p:sp>
    </p:spTree>
    <p:extLst>
      <p:ext uri="{BB962C8B-B14F-4D97-AF65-F5344CB8AC3E}">
        <p14:creationId xmlns:p14="http://schemas.microsoft.com/office/powerpoint/2010/main" val="856504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Screen</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41</a:t>
            </a:fld>
            <a:endParaRPr lang="en-US"/>
          </a:p>
        </p:txBody>
      </p:sp>
      <p:pic>
        <p:nvPicPr>
          <p:cNvPr id="9" name="Content Placeholder 8" descr="First Title I-D Data Collections screen"/>
          <p:cNvPicPr>
            <a:picLocks noGrp="1"/>
          </p:cNvPicPr>
          <p:nvPr>
            <p:ph idx="1"/>
          </p:nvPr>
        </p:nvPicPr>
        <p:blipFill>
          <a:blip r:embed="rId3"/>
          <a:stretch>
            <a:fillRect/>
          </a:stretch>
        </p:blipFill>
        <p:spPr>
          <a:xfrm>
            <a:off x="402956" y="1960536"/>
            <a:ext cx="8407830" cy="4633993"/>
          </a:xfrm>
          <a:prstGeom prst="rect">
            <a:avLst/>
          </a:prstGeom>
          <a:ln>
            <a:solidFill>
              <a:schemeClr val="tx1"/>
            </a:solidFill>
          </a:ln>
        </p:spPr>
      </p:pic>
    </p:spTree>
    <p:extLst>
      <p:ext uri="{BB962C8B-B14F-4D97-AF65-F5344CB8AC3E}">
        <p14:creationId xmlns:p14="http://schemas.microsoft.com/office/powerpoint/2010/main" val="2334223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or No for Program Types</a:t>
            </a:r>
            <a:endParaRPr lang="en-US" dirty="0"/>
          </a:p>
        </p:txBody>
      </p:sp>
      <p:sp>
        <p:nvSpPr>
          <p:cNvPr id="3" name="Content Placeholder 2"/>
          <p:cNvSpPr>
            <a:spLocks noGrp="1"/>
          </p:cNvSpPr>
          <p:nvPr>
            <p:ph idx="1"/>
          </p:nvPr>
        </p:nvSpPr>
        <p:spPr>
          <a:xfrm>
            <a:off x="96253" y="2085473"/>
            <a:ext cx="8984372" cy="4323347"/>
          </a:xfrm>
        </p:spPr>
        <p:txBody>
          <a:bodyPr>
            <a:normAutofit fontScale="85000" lnSpcReduction="20000"/>
          </a:bodyPr>
          <a:lstStyle/>
          <a:p>
            <a:pPr marL="0" indent="0">
              <a:lnSpc>
                <a:spcPct val="110000"/>
              </a:lnSpc>
              <a:spcAft>
                <a:spcPts val="600"/>
              </a:spcAft>
              <a:buNone/>
              <a:defRPr/>
            </a:pPr>
            <a:r>
              <a:rPr lang="en-US" altLang="en-US" sz="3600" dirty="0" smtClean="0"/>
              <a:t>Did that program type receive Title I-D services/funds in your district?</a:t>
            </a:r>
          </a:p>
          <a:p>
            <a:pPr marL="0" indent="0">
              <a:lnSpc>
                <a:spcPct val="110000"/>
              </a:lnSpc>
              <a:spcAft>
                <a:spcPts val="600"/>
              </a:spcAft>
              <a:buNone/>
              <a:defRPr/>
            </a:pPr>
            <a:r>
              <a:rPr lang="en-US" altLang="en-US" sz="3600" dirty="0" smtClean="0"/>
              <a:t>Select </a:t>
            </a:r>
            <a:r>
              <a:rPr lang="en-US" altLang="en-US" sz="3600" b="1" dirty="0">
                <a:solidFill>
                  <a:srgbClr val="00B050"/>
                </a:solidFill>
              </a:rPr>
              <a:t>YES</a:t>
            </a:r>
            <a:r>
              <a:rPr lang="en-US" altLang="en-US" sz="3600" dirty="0"/>
              <a:t> or </a:t>
            </a:r>
            <a:r>
              <a:rPr lang="en-US" altLang="en-US" sz="3600" b="1" dirty="0">
                <a:solidFill>
                  <a:srgbClr val="FF0000"/>
                </a:solidFill>
              </a:rPr>
              <a:t>NO</a:t>
            </a:r>
            <a:r>
              <a:rPr lang="en-US" altLang="en-US" sz="3600" dirty="0"/>
              <a:t> for </a:t>
            </a:r>
            <a:r>
              <a:rPr lang="en-US" altLang="en-US" sz="3600" b="1" u="sng" dirty="0"/>
              <a:t>each</a:t>
            </a:r>
            <a:r>
              <a:rPr lang="en-US" altLang="en-US" sz="3600" dirty="0"/>
              <a:t> </a:t>
            </a:r>
            <a:r>
              <a:rPr lang="en-US" altLang="en-US" sz="3600" dirty="0" smtClean="0"/>
              <a:t>program type:</a:t>
            </a:r>
            <a:endParaRPr lang="en-US" altLang="en-US" sz="3600" dirty="0"/>
          </a:p>
          <a:p>
            <a:pPr marL="1885916" lvl="3" indent="-514350">
              <a:buFont typeface="+mj-lt"/>
              <a:buAutoNum type="arabicPeriod"/>
              <a:defRPr/>
            </a:pPr>
            <a:r>
              <a:rPr lang="en-US" altLang="en-US" sz="3200" dirty="0"/>
              <a:t>At-Risk</a:t>
            </a:r>
          </a:p>
          <a:p>
            <a:pPr marL="1885916" lvl="3" indent="-514350">
              <a:buFont typeface="+mj-lt"/>
              <a:buAutoNum type="arabicPeriod"/>
              <a:defRPr/>
            </a:pPr>
            <a:r>
              <a:rPr lang="en-US" altLang="en-US" sz="3200" dirty="0"/>
              <a:t>Neglected</a:t>
            </a:r>
          </a:p>
          <a:p>
            <a:pPr marL="1885916" lvl="3" indent="-514350">
              <a:buFont typeface="+mj-lt"/>
              <a:buAutoNum type="arabicPeriod"/>
              <a:defRPr/>
            </a:pPr>
            <a:r>
              <a:rPr lang="en-US" altLang="en-US" sz="3200" dirty="0"/>
              <a:t>Juvenile Detention</a:t>
            </a:r>
          </a:p>
          <a:p>
            <a:pPr marL="1885916" lvl="3" indent="-514350">
              <a:buFont typeface="+mj-lt"/>
              <a:buAutoNum type="arabicPeriod"/>
              <a:defRPr/>
            </a:pPr>
            <a:r>
              <a:rPr lang="en-US" altLang="en-US" sz="3200" dirty="0"/>
              <a:t>Juvenile Corrections</a:t>
            </a:r>
          </a:p>
          <a:p>
            <a:pPr marL="1885916" lvl="3" indent="-514350">
              <a:spcAft>
                <a:spcPts val="1800"/>
              </a:spcAft>
              <a:buFont typeface="+mj-lt"/>
              <a:buAutoNum type="arabicPeriod"/>
              <a:defRPr/>
            </a:pPr>
            <a:r>
              <a:rPr lang="en-US" altLang="en-US" sz="3200" dirty="0"/>
              <a:t>Other </a:t>
            </a:r>
            <a:r>
              <a:rPr lang="en-US" altLang="en-US" sz="3200" dirty="0" smtClean="0"/>
              <a:t>Program</a:t>
            </a:r>
          </a:p>
          <a:p>
            <a:pPr marL="0" indent="0">
              <a:buNone/>
              <a:defRPr/>
            </a:pPr>
            <a:r>
              <a:rPr lang="en-US" altLang="en-US" sz="3000" dirty="0" smtClean="0"/>
              <a:t>(</a:t>
            </a:r>
            <a:r>
              <a:rPr lang="en-US" altLang="en-US" sz="3000" dirty="0"/>
              <a:t>J</a:t>
            </a:r>
            <a:r>
              <a:rPr lang="en-US" altLang="en-US" sz="3000" dirty="0" smtClean="0"/>
              <a:t>ust </a:t>
            </a:r>
            <a:r>
              <a:rPr lang="en-US" altLang="en-US" sz="3000" dirty="0"/>
              <a:t>as you did in the Title I-D Validations Worksheet</a:t>
            </a:r>
            <a:r>
              <a:rPr lang="en-US" altLang="en-US" sz="3000" dirty="0" smtClean="0"/>
              <a:t>)</a:t>
            </a:r>
            <a:endParaRPr lang="en-US" altLang="en-US" sz="3000" dirty="0"/>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42</a:t>
            </a:fld>
            <a:endParaRPr lang="en-US"/>
          </a:p>
        </p:txBody>
      </p:sp>
    </p:spTree>
    <p:extLst>
      <p:ext uri="{BB962C8B-B14F-4D97-AF65-F5344CB8AC3E}">
        <p14:creationId xmlns:p14="http://schemas.microsoft.com/office/powerpoint/2010/main" val="2910121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 Screen</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43</a:t>
            </a:fld>
            <a:endParaRPr lang="en-US"/>
          </a:p>
        </p:txBody>
      </p:sp>
      <p:pic>
        <p:nvPicPr>
          <p:cNvPr id="5" name="Content Placeholder 4" descr="This is the data entry screen for the I-D collection"/>
          <p:cNvPicPr>
            <a:picLocks noGrp="1"/>
          </p:cNvPicPr>
          <p:nvPr>
            <p:ph idx="1"/>
          </p:nvPr>
        </p:nvPicPr>
        <p:blipFill>
          <a:blip r:embed="rId3"/>
          <a:stretch>
            <a:fillRect/>
          </a:stretch>
        </p:blipFill>
        <p:spPr>
          <a:xfrm>
            <a:off x="254643" y="1655180"/>
            <a:ext cx="8565266" cy="4629873"/>
          </a:xfrm>
          <a:prstGeom prst="rect">
            <a:avLst/>
          </a:prstGeom>
          <a:ln>
            <a:solidFill>
              <a:schemeClr val="tx1"/>
            </a:solidFill>
          </a:ln>
        </p:spPr>
      </p:pic>
    </p:spTree>
    <p:extLst>
      <p:ext uri="{BB962C8B-B14F-4D97-AF65-F5344CB8AC3E}">
        <p14:creationId xmlns:p14="http://schemas.microsoft.com/office/powerpoint/2010/main" val="2495659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Data</a:t>
            </a:r>
            <a:endParaRPr lang="en-US" dirty="0"/>
          </a:p>
        </p:txBody>
      </p:sp>
      <p:sp>
        <p:nvSpPr>
          <p:cNvPr id="3" name="Content Placeholder 2"/>
          <p:cNvSpPr>
            <a:spLocks noGrp="1"/>
          </p:cNvSpPr>
          <p:nvPr>
            <p:ph idx="1"/>
          </p:nvPr>
        </p:nvSpPr>
        <p:spPr>
          <a:xfrm>
            <a:off x="88231" y="2093495"/>
            <a:ext cx="8927431" cy="4399042"/>
          </a:xfrm>
        </p:spPr>
        <p:txBody>
          <a:bodyPr>
            <a:normAutofit/>
          </a:bodyPr>
          <a:lstStyle/>
          <a:p>
            <a:r>
              <a:rPr lang="en-US" altLang="en-US" dirty="0"/>
              <a:t>While referring to the </a:t>
            </a:r>
            <a:r>
              <a:rPr lang="en-US" altLang="en-US" dirty="0" smtClean="0"/>
              <a:t>Title I-D Validations </a:t>
            </a:r>
            <a:r>
              <a:rPr lang="en-US" altLang="en-US" dirty="0"/>
              <a:t>Worksheet, enter the data for each program.</a:t>
            </a:r>
          </a:p>
          <a:p>
            <a:r>
              <a:rPr lang="en-US" altLang="en-US" dirty="0" smtClean="0"/>
              <a:t>If </a:t>
            </a:r>
            <a:r>
              <a:rPr lang="en-US" altLang="en-US" dirty="0"/>
              <a:t>there is not a count for a data element, you </a:t>
            </a:r>
            <a:r>
              <a:rPr lang="en-US" altLang="en-US" u="sng" dirty="0"/>
              <a:t>MUST</a:t>
            </a:r>
            <a:r>
              <a:rPr lang="en-US" altLang="en-US" dirty="0"/>
              <a:t> enter “0” or you </a:t>
            </a:r>
            <a:r>
              <a:rPr lang="en-US" altLang="en-US" dirty="0" smtClean="0"/>
              <a:t>won’t be able to submit</a:t>
            </a:r>
          </a:p>
          <a:p>
            <a:r>
              <a:rPr lang="en-US" altLang="en-US" dirty="0" smtClean="0"/>
              <a:t>Once you have finished entering the data from the CDPR Title I-D Validations Worksheet for all program types that you answered “Yes” for, select “Save”</a:t>
            </a:r>
            <a:endParaRPr lang="en-US" altLang="en-US" dirty="0"/>
          </a:p>
          <a:p>
            <a:pPr marL="231775" indent="-231775"/>
            <a:r>
              <a:rPr lang="en-US" altLang="en-US" dirty="0" smtClean="0"/>
              <a:t>If </a:t>
            </a:r>
            <a:r>
              <a:rPr lang="en-US" altLang="en-US" dirty="0"/>
              <a:t>you cleared all </a:t>
            </a:r>
            <a:r>
              <a:rPr lang="en-US" altLang="en-US" dirty="0" smtClean="0"/>
              <a:t>errors in </a:t>
            </a:r>
            <a:r>
              <a:rPr lang="en-US" altLang="en-US" dirty="0"/>
              <a:t>the </a:t>
            </a:r>
            <a:r>
              <a:rPr lang="en-US" altLang="en-US" dirty="0" smtClean="0"/>
              <a:t>Title I-D Validations </a:t>
            </a:r>
            <a:r>
              <a:rPr lang="en-US" altLang="en-US" dirty="0"/>
              <a:t>Worksheet, you should have no errors when </a:t>
            </a:r>
            <a:r>
              <a:rPr lang="en-US" altLang="en-US" dirty="0" smtClean="0"/>
              <a:t>submitting in the </a:t>
            </a:r>
            <a:r>
              <a:rPr lang="en-US" altLang="en-US" dirty="0"/>
              <a:t>Consolidated Collections.</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44</a:t>
            </a:fld>
            <a:endParaRPr lang="en-US"/>
          </a:p>
        </p:txBody>
      </p:sp>
    </p:spTree>
    <p:extLst>
      <p:ext uri="{BB962C8B-B14F-4D97-AF65-F5344CB8AC3E}">
        <p14:creationId xmlns:p14="http://schemas.microsoft.com/office/powerpoint/2010/main" val="3240117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Submitted Screen</a:t>
            </a:r>
            <a:endParaRPr lang="en-US" dirty="0"/>
          </a:p>
        </p:txBody>
      </p:sp>
      <p:sp>
        <p:nvSpPr>
          <p:cNvPr id="3" name="Content Placeholder 2"/>
          <p:cNvSpPr>
            <a:spLocks noGrp="1"/>
          </p:cNvSpPr>
          <p:nvPr>
            <p:ph idx="1"/>
          </p:nvPr>
        </p:nvSpPr>
        <p:spPr>
          <a:xfrm>
            <a:off x="-1" y="2096655"/>
            <a:ext cx="9080625" cy="858981"/>
          </a:xfrm>
        </p:spPr>
        <p:txBody>
          <a:bodyPr>
            <a:normAutofit lnSpcReduction="10000"/>
          </a:bodyPr>
          <a:lstStyle/>
          <a:p>
            <a:pPr marL="0" indent="0" algn="ctr">
              <a:buNone/>
            </a:pPr>
            <a:r>
              <a:rPr lang="en-US" dirty="0"/>
              <a:t>If you entered the data and there were no errors you should see this screen:</a:t>
            </a:r>
          </a:p>
        </p:txBody>
      </p:sp>
      <p:sp>
        <p:nvSpPr>
          <p:cNvPr id="4" name="Slide Number Placeholder 3"/>
          <p:cNvSpPr>
            <a:spLocks noGrp="1"/>
          </p:cNvSpPr>
          <p:nvPr>
            <p:ph type="sldNum" sz="quarter" idx="4"/>
          </p:nvPr>
        </p:nvSpPr>
        <p:spPr/>
        <p:txBody>
          <a:bodyPr/>
          <a:lstStyle/>
          <a:p>
            <a:fld id="{8A0BAB59-E1FB-40DE-BF54-BC3526BEF81F}" type="slidenum">
              <a:rPr lang="en-US" smtClean="0"/>
              <a:pPr/>
              <a:t>45</a:t>
            </a:fld>
            <a:endParaRPr lang="en-US"/>
          </a:p>
        </p:txBody>
      </p:sp>
      <p:pic>
        <p:nvPicPr>
          <p:cNvPr id="5" name="Picture 4" descr="Title I-D Data Submitted Screen"/>
          <p:cNvPicPr/>
          <p:nvPr/>
        </p:nvPicPr>
        <p:blipFill>
          <a:blip r:embed="rId3"/>
          <a:stretch>
            <a:fillRect/>
          </a:stretch>
        </p:blipFill>
        <p:spPr>
          <a:xfrm>
            <a:off x="101600" y="2955636"/>
            <a:ext cx="8979024" cy="3536900"/>
          </a:xfrm>
          <a:prstGeom prst="rect">
            <a:avLst/>
          </a:prstGeom>
          <a:ln>
            <a:solidFill>
              <a:schemeClr val="tx1"/>
            </a:solidFill>
          </a:ln>
        </p:spPr>
      </p:pic>
    </p:spTree>
    <p:extLst>
      <p:ext uri="{BB962C8B-B14F-4D97-AF65-F5344CB8AC3E}">
        <p14:creationId xmlns:p14="http://schemas.microsoft.com/office/powerpoint/2010/main" val="3510909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there are data errors</a:t>
            </a:r>
            <a:endParaRPr lang="en-US" dirty="0"/>
          </a:p>
        </p:txBody>
      </p:sp>
      <p:sp>
        <p:nvSpPr>
          <p:cNvPr id="3" name="Content Placeholder 2"/>
          <p:cNvSpPr>
            <a:spLocks noGrp="1"/>
          </p:cNvSpPr>
          <p:nvPr>
            <p:ph idx="1"/>
          </p:nvPr>
        </p:nvSpPr>
        <p:spPr>
          <a:xfrm>
            <a:off x="104701" y="2106072"/>
            <a:ext cx="8906121" cy="4420371"/>
          </a:xfrm>
        </p:spPr>
        <p:txBody>
          <a:bodyPr>
            <a:normAutofit/>
          </a:bodyPr>
          <a:lstStyle/>
          <a:p>
            <a:pPr marL="0" indent="0">
              <a:buNone/>
            </a:pPr>
            <a:r>
              <a:rPr lang="en-US" dirty="0" smtClean="0"/>
              <a:t>If there are data errors, when you select “Save”:</a:t>
            </a:r>
            <a:endParaRPr lang="en-US" dirty="0"/>
          </a:p>
          <a:p>
            <a:pPr marL="514350" indent="-514350">
              <a:buFont typeface="+mj-lt"/>
              <a:buAutoNum type="arabicPeriod"/>
            </a:pPr>
            <a:r>
              <a:rPr lang="en-US" dirty="0" smtClean="0"/>
              <a:t>You will not see the data submitted screen</a:t>
            </a:r>
          </a:p>
          <a:p>
            <a:pPr marL="514350" indent="-514350">
              <a:buFont typeface="+mj-lt"/>
              <a:buAutoNum type="arabicPeriod"/>
            </a:pPr>
            <a:r>
              <a:rPr lang="en-US" dirty="0" smtClean="0"/>
              <a:t>Errors will be listed at the top of the screen</a:t>
            </a:r>
          </a:p>
          <a:p>
            <a:pPr marL="514350" indent="-514350">
              <a:spcAft>
                <a:spcPts val="1200"/>
              </a:spcAft>
              <a:buFont typeface="+mj-lt"/>
              <a:buAutoNum type="arabicPeriod"/>
            </a:pPr>
            <a:r>
              <a:rPr lang="en-US" dirty="0" smtClean="0"/>
              <a:t>Data Fields associated with the error will be framed in red</a:t>
            </a:r>
          </a:p>
          <a:p>
            <a:pPr marL="0" indent="0">
              <a:buNone/>
            </a:pPr>
            <a:r>
              <a:rPr lang="en-US" dirty="0" smtClean="0"/>
              <a:t>What you need to do:</a:t>
            </a:r>
          </a:p>
          <a:p>
            <a:pPr marL="514350" indent="-514350">
              <a:buFont typeface="+mj-lt"/>
              <a:buAutoNum type="arabicPeriod"/>
            </a:pPr>
            <a:r>
              <a:rPr lang="en-US" dirty="0" smtClean="0"/>
              <a:t>Make the needed corrections to the data error(s)</a:t>
            </a:r>
          </a:p>
          <a:p>
            <a:pPr marL="514350" indent="-514350">
              <a:buFont typeface="+mj-lt"/>
              <a:buAutoNum type="arabicPeriod"/>
            </a:pPr>
            <a:r>
              <a:rPr lang="en-US" dirty="0" smtClean="0"/>
              <a:t>Select “Save”</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46</a:t>
            </a:fld>
            <a:endParaRPr lang="en-US"/>
          </a:p>
        </p:txBody>
      </p:sp>
    </p:spTree>
    <p:extLst>
      <p:ext uri="{BB962C8B-B14F-4D97-AF65-F5344CB8AC3E}">
        <p14:creationId xmlns:p14="http://schemas.microsoft.com/office/powerpoint/2010/main" val="1719893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Errors Screen</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47</a:t>
            </a:fld>
            <a:endParaRPr lang="en-US"/>
          </a:p>
        </p:txBody>
      </p:sp>
      <p:pic>
        <p:nvPicPr>
          <p:cNvPr id="5" name="Picture 4" descr="Title I-D Data Collection Error Screen"/>
          <p:cNvPicPr/>
          <p:nvPr/>
        </p:nvPicPr>
        <p:blipFill>
          <a:blip r:embed="rId2"/>
          <a:stretch>
            <a:fillRect/>
          </a:stretch>
        </p:blipFill>
        <p:spPr>
          <a:xfrm>
            <a:off x="1" y="1828800"/>
            <a:ext cx="9080624" cy="4663737"/>
          </a:xfrm>
          <a:prstGeom prst="rect">
            <a:avLst/>
          </a:prstGeom>
          <a:ln>
            <a:solidFill>
              <a:schemeClr val="tx1"/>
            </a:solidFill>
          </a:ln>
        </p:spPr>
      </p:pic>
    </p:spTree>
    <p:extLst>
      <p:ext uri="{BB962C8B-B14F-4D97-AF65-F5344CB8AC3E}">
        <p14:creationId xmlns:p14="http://schemas.microsoft.com/office/powerpoint/2010/main" val="1404713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Assistance</a:t>
            </a:r>
            <a:endParaRPr lang="en-US" dirty="0"/>
          </a:p>
        </p:txBody>
      </p:sp>
      <p:sp>
        <p:nvSpPr>
          <p:cNvPr id="3" name="Content Placeholder 2"/>
          <p:cNvSpPr>
            <a:spLocks noGrp="1"/>
          </p:cNvSpPr>
          <p:nvPr>
            <p:ph idx="1"/>
          </p:nvPr>
        </p:nvSpPr>
        <p:spPr>
          <a:xfrm>
            <a:off x="56147" y="2005263"/>
            <a:ext cx="9024478" cy="4487274"/>
          </a:xfrm>
        </p:spPr>
        <p:txBody>
          <a:bodyPr>
            <a:normAutofit/>
          </a:bodyPr>
          <a:lstStyle/>
          <a:p>
            <a:pPr marL="0" indent="0">
              <a:spcAft>
                <a:spcPts val="1200"/>
              </a:spcAft>
              <a:buNone/>
            </a:pPr>
            <a:r>
              <a:rPr lang="en-US" altLang="en-US" dirty="0" smtClean="0"/>
              <a:t>If </a:t>
            </a:r>
            <a:r>
              <a:rPr lang="en-US" altLang="en-US" dirty="0"/>
              <a:t>you are still having trouble submitting within the Consolidated Collections application after you have:</a:t>
            </a:r>
          </a:p>
          <a:p>
            <a:pPr lvl="1"/>
            <a:r>
              <a:rPr lang="en-US" altLang="en-US" dirty="0"/>
              <a:t>Cleared all data errors within the Validations Worksheet</a:t>
            </a:r>
          </a:p>
          <a:p>
            <a:pPr lvl="1"/>
            <a:r>
              <a:rPr lang="en-US" altLang="en-US" dirty="0"/>
              <a:t>Entered the data correctly from the </a:t>
            </a:r>
            <a:r>
              <a:rPr lang="en-US" altLang="en-US" dirty="0" smtClean="0"/>
              <a:t>Title I-D Validations </a:t>
            </a:r>
            <a:r>
              <a:rPr lang="en-US" altLang="en-US" dirty="0"/>
              <a:t>Worksheet into the Consolidated Collections</a:t>
            </a:r>
          </a:p>
          <a:p>
            <a:pPr lvl="1">
              <a:spcAft>
                <a:spcPts val="1200"/>
              </a:spcAft>
            </a:pPr>
            <a:r>
              <a:rPr lang="en-US" altLang="en-US" dirty="0"/>
              <a:t>Checked that there are no data elements without a digit</a:t>
            </a:r>
          </a:p>
          <a:p>
            <a:pPr marL="11" indent="0">
              <a:buNone/>
            </a:pPr>
            <a:r>
              <a:rPr lang="en-US" altLang="en-US" dirty="0" smtClean="0"/>
              <a:t>Contact Holly Tucker (Holly.Tucker@ode.state.or.us)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48</a:t>
            </a:fld>
            <a:endParaRPr lang="en-US"/>
          </a:p>
        </p:txBody>
      </p:sp>
    </p:spTree>
    <p:extLst>
      <p:ext uri="{BB962C8B-B14F-4D97-AF65-F5344CB8AC3E}">
        <p14:creationId xmlns:p14="http://schemas.microsoft.com/office/powerpoint/2010/main" val="4037841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Programs &amp; Facilities</a:t>
            </a:r>
            <a:endParaRPr lang="en-US" dirty="0"/>
          </a:p>
        </p:txBody>
      </p:sp>
      <p:sp>
        <p:nvSpPr>
          <p:cNvPr id="3" name="Content Placeholder 2"/>
          <p:cNvSpPr>
            <a:spLocks noGrp="1"/>
          </p:cNvSpPr>
          <p:nvPr>
            <p:ph idx="1"/>
          </p:nvPr>
        </p:nvSpPr>
        <p:spPr>
          <a:xfrm>
            <a:off x="88231" y="2045367"/>
            <a:ext cx="8992393" cy="4447169"/>
          </a:xfrm>
        </p:spPr>
        <p:txBody>
          <a:bodyPr>
            <a:normAutofit lnSpcReduction="10000"/>
          </a:bodyPr>
          <a:lstStyle/>
          <a:p>
            <a:pPr marL="514350" indent="-514350">
              <a:spcAft>
                <a:spcPts val="600"/>
              </a:spcAft>
              <a:buFont typeface="+mj-lt"/>
              <a:buAutoNum type="arabicPeriod"/>
            </a:pPr>
            <a:r>
              <a:rPr lang="en-US" altLang="en-US" dirty="0"/>
              <a:t>Login to the ODE District webpage at </a:t>
            </a:r>
            <a:r>
              <a:rPr lang="en-US" altLang="en-US" dirty="0">
                <a:hlinkClick r:id="rId3"/>
              </a:rPr>
              <a:t>https://district.ode.state.or.us/home/</a:t>
            </a:r>
            <a:r>
              <a:rPr lang="en-US" altLang="en-US" dirty="0"/>
              <a:t> </a:t>
            </a:r>
          </a:p>
          <a:p>
            <a:pPr marL="514350" indent="-514350">
              <a:spcAft>
                <a:spcPts val="600"/>
              </a:spcAft>
              <a:buFont typeface="+mj-lt"/>
              <a:buAutoNum type="arabicPeriod"/>
            </a:pPr>
            <a:r>
              <a:rPr lang="en-US" altLang="en-US" dirty="0"/>
              <a:t>Choose “Consolidated Collections” from the Applications list</a:t>
            </a:r>
          </a:p>
          <a:p>
            <a:pPr marL="514350" indent="-514350">
              <a:spcAft>
                <a:spcPts val="600"/>
              </a:spcAft>
              <a:buFont typeface="+mj-lt"/>
              <a:buAutoNum type="arabicPeriod"/>
            </a:pPr>
            <a:r>
              <a:rPr lang="en-US" altLang="en-US" dirty="0"/>
              <a:t>Hover over the “Institution Collections” tab</a:t>
            </a:r>
          </a:p>
          <a:p>
            <a:pPr marL="514350" indent="-514350">
              <a:spcAft>
                <a:spcPts val="600"/>
              </a:spcAft>
              <a:buFont typeface="+mj-lt"/>
              <a:buAutoNum type="arabicPeriod"/>
            </a:pPr>
            <a:r>
              <a:rPr lang="en-US" altLang="en-US" dirty="0"/>
              <a:t>Hover over “ESEA CDPR Title ID: </a:t>
            </a:r>
            <a:r>
              <a:rPr lang="en-US" altLang="en-US" dirty="0" smtClean="0"/>
              <a:t>Programs and </a:t>
            </a:r>
            <a:r>
              <a:rPr lang="en-US" altLang="en-US" smtClean="0"/>
              <a:t>Facilities </a:t>
            </a:r>
            <a:r>
              <a:rPr lang="en-US" altLang="en-US" smtClean="0"/>
              <a:t>20-21”</a:t>
            </a:r>
            <a:endParaRPr lang="en-US" altLang="en-US" dirty="0"/>
          </a:p>
          <a:p>
            <a:pPr marL="514350" indent="-514350">
              <a:spcAft>
                <a:spcPts val="600"/>
              </a:spcAft>
              <a:buFont typeface="+mj-lt"/>
              <a:buAutoNum type="arabicPeriod"/>
            </a:pPr>
            <a:r>
              <a:rPr lang="en-US" altLang="en-US" dirty="0"/>
              <a:t>Click on “Submission/Maintenance”</a:t>
            </a:r>
          </a:p>
          <a:p>
            <a:pPr marL="514350" indent="-514350">
              <a:spcAft>
                <a:spcPts val="600"/>
              </a:spcAft>
              <a:buFont typeface="+mj-lt"/>
              <a:buAutoNum type="arabicPeriod"/>
            </a:pPr>
            <a:r>
              <a:rPr lang="en-US" altLang="en-US" dirty="0"/>
              <a:t>Click on</a:t>
            </a:r>
            <a:r>
              <a:rPr lang="en-US" altLang="en-US" b="1" dirty="0">
                <a:solidFill>
                  <a:srgbClr val="00B050"/>
                </a:solidFill>
              </a:rPr>
              <a:t> </a:t>
            </a:r>
            <a:r>
              <a:rPr lang="en-US" altLang="en-US" b="1" dirty="0" smtClean="0"/>
              <a:t>“Insert</a:t>
            </a:r>
            <a:r>
              <a:rPr lang="en-US" altLang="en-US" dirty="0" smtClean="0"/>
              <a:t>”</a:t>
            </a:r>
            <a:endParaRPr lang="en-US" alt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49</a:t>
            </a:fld>
            <a:endParaRPr lang="en-US"/>
          </a:p>
        </p:txBody>
      </p:sp>
    </p:spTree>
    <p:extLst>
      <p:ext uri="{BB962C8B-B14F-4D97-AF65-F5344CB8AC3E}">
        <p14:creationId xmlns:p14="http://schemas.microsoft.com/office/powerpoint/2010/main" val="1532273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CDPR Title I-D Validations Worksheet</a:t>
            </a:r>
            <a:endParaRPr lang="en-US" dirty="0"/>
          </a:p>
        </p:txBody>
      </p:sp>
      <p:sp>
        <p:nvSpPr>
          <p:cNvPr id="3" name="Content Placeholder 2"/>
          <p:cNvSpPr>
            <a:spLocks noGrp="1"/>
          </p:cNvSpPr>
          <p:nvPr>
            <p:ph idx="1"/>
          </p:nvPr>
        </p:nvSpPr>
        <p:spPr>
          <a:xfrm>
            <a:off x="148856" y="2225749"/>
            <a:ext cx="8839200" cy="4104167"/>
          </a:xfrm>
        </p:spPr>
        <p:txBody>
          <a:bodyPr/>
          <a:lstStyle/>
          <a:p>
            <a:pPr>
              <a:buFont typeface="Arial" charset="0"/>
              <a:buChar char="•"/>
              <a:defRPr/>
            </a:pPr>
            <a:r>
              <a:rPr lang="en-US" altLang="en-US" dirty="0"/>
              <a:t>The CDPR </a:t>
            </a:r>
            <a:r>
              <a:rPr lang="en-US" altLang="en-US" dirty="0" smtClean="0"/>
              <a:t>Title I-D Validations </a:t>
            </a:r>
            <a:r>
              <a:rPr lang="en-US" altLang="en-US" dirty="0"/>
              <a:t>Worksheet provides:</a:t>
            </a:r>
          </a:p>
          <a:p>
            <a:pPr lvl="1">
              <a:buFont typeface="Arial" charset="0"/>
              <a:buChar char="•"/>
              <a:defRPr/>
            </a:pPr>
            <a:r>
              <a:rPr lang="en-US" altLang="en-US" dirty="0"/>
              <a:t>A “savable” place to collect and enter your data</a:t>
            </a:r>
          </a:p>
          <a:p>
            <a:pPr lvl="1">
              <a:buFont typeface="Arial" charset="0"/>
              <a:buChar char="•"/>
              <a:defRPr/>
            </a:pPr>
            <a:r>
              <a:rPr lang="en-US" altLang="en-US" dirty="0"/>
              <a:t>Clarification on the data points you are entering</a:t>
            </a:r>
          </a:p>
          <a:p>
            <a:pPr lvl="1">
              <a:buFont typeface="Arial" charset="0"/>
              <a:buChar char="•"/>
              <a:defRPr/>
            </a:pPr>
            <a:r>
              <a:rPr lang="en-US" altLang="en-US" dirty="0"/>
              <a:t>A place to see your data errors and </a:t>
            </a:r>
            <a:r>
              <a:rPr lang="en-US" altLang="en-US" dirty="0" smtClean="0"/>
              <a:t>fix </a:t>
            </a:r>
            <a:r>
              <a:rPr lang="en-US" altLang="en-US" dirty="0"/>
              <a:t>them before </a:t>
            </a:r>
            <a:r>
              <a:rPr lang="en-US" altLang="en-US" dirty="0" smtClean="0"/>
              <a:t>submission</a:t>
            </a:r>
            <a:endParaRPr lang="en-US" altLang="en-US" dirty="0"/>
          </a:p>
          <a:p>
            <a:pPr marL="457200" lvl="1" indent="0">
              <a:buNone/>
              <a:defRPr/>
            </a:pPr>
            <a:endParaRPr lang="en-US" altLang="en-US" dirty="0"/>
          </a:p>
          <a:p>
            <a:pPr>
              <a:defRPr/>
            </a:pPr>
            <a:r>
              <a:rPr lang="en-US" altLang="en-US" dirty="0"/>
              <a:t>The Consolidated Collections web application </a:t>
            </a:r>
          </a:p>
          <a:p>
            <a:pPr lvl="1">
              <a:defRPr/>
            </a:pPr>
            <a:r>
              <a:rPr lang="en-US" altLang="en-US" dirty="0"/>
              <a:t>Does not allow entering data and coming back to it later</a:t>
            </a:r>
          </a:p>
          <a:p>
            <a:pPr lvl="1">
              <a:defRPr/>
            </a:pPr>
            <a:r>
              <a:rPr lang="en-US" altLang="en-US" dirty="0"/>
              <a:t>All data must be entered all at once</a:t>
            </a:r>
          </a:p>
          <a:p>
            <a:pPr lvl="1">
              <a:defRPr/>
            </a:pPr>
            <a:r>
              <a:rPr lang="en-US" altLang="en-US" dirty="0"/>
              <a:t>It will show errors, but not explanations</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5</a:t>
            </a:fld>
            <a:endParaRPr lang="en-US"/>
          </a:p>
        </p:txBody>
      </p:sp>
    </p:spTree>
    <p:extLst>
      <p:ext uri="{BB962C8B-B14F-4D97-AF65-F5344CB8AC3E}">
        <p14:creationId xmlns:p14="http://schemas.microsoft.com/office/powerpoint/2010/main" val="2865069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Data Entry Process</a:t>
            </a:r>
            <a:endParaRPr lang="en-US" dirty="0"/>
          </a:p>
        </p:txBody>
      </p:sp>
      <p:sp>
        <p:nvSpPr>
          <p:cNvPr id="3" name="Content Placeholder 2"/>
          <p:cNvSpPr>
            <a:spLocks noGrp="1"/>
          </p:cNvSpPr>
          <p:nvPr>
            <p:ph idx="1"/>
          </p:nvPr>
        </p:nvSpPr>
        <p:spPr/>
        <p:txBody>
          <a:bodyPr/>
          <a:lstStyle/>
          <a:p>
            <a:pPr marL="0" indent="0">
              <a:buNone/>
            </a:pPr>
            <a:r>
              <a:rPr lang="en-US" dirty="0" smtClean="0"/>
              <a:t>Follow the same process as for the Title I-D: Academic Outcomes data collection.</a:t>
            </a:r>
          </a:p>
          <a:p>
            <a:pPr marL="0" indent="0">
              <a:buNone/>
            </a:pPr>
            <a:endParaRPr lang="en-US" dirty="0" smtClean="0"/>
          </a:p>
          <a:p>
            <a:pPr marL="0" indent="0">
              <a:buNone/>
            </a:pPr>
            <a:r>
              <a:rPr lang="en-US" dirty="0" smtClean="0"/>
              <a:t>Don’t forget to use the Title I-D Validations Worksheet as reference.</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50</a:t>
            </a:fld>
            <a:endParaRPr lang="en-US"/>
          </a:p>
        </p:txBody>
      </p:sp>
    </p:spTree>
    <p:extLst>
      <p:ext uri="{BB962C8B-B14F-4D97-AF65-F5344CB8AC3E}">
        <p14:creationId xmlns:p14="http://schemas.microsoft.com/office/powerpoint/2010/main" val="2669072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Final Questions?</a:t>
            </a:r>
            <a:endParaRPr lang="en-US" sz="5400"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51</a:t>
            </a:fld>
            <a:endParaRPr lang="en-US"/>
          </a:p>
        </p:txBody>
      </p:sp>
    </p:spTree>
    <p:extLst>
      <p:ext uri="{BB962C8B-B14F-4D97-AF65-F5344CB8AC3E}">
        <p14:creationId xmlns:p14="http://schemas.microsoft.com/office/powerpoint/2010/main" val="4207875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692024" y="2085473"/>
            <a:ext cx="7886700" cy="4407063"/>
          </a:xfrm>
        </p:spPr>
        <p:txBody>
          <a:bodyPr>
            <a:normAutofit/>
          </a:bodyPr>
          <a:lstStyle/>
          <a:p>
            <a:pPr marL="0" indent="0">
              <a:buFont typeface="Arial" charset="0"/>
              <a:buNone/>
              <a:defRPr/>
            </a:pPr>
            <a:r>
              <a:rPr lang="en-US" sz="2000" dirty="0"/>
              <a:t>For program questions:</a:t>
            </a:r>
          </a:p>
          <a:p>
            <a:pPr>
              <a:buFont typeface="Arial" charset="0"/>
              <a:buChar char="•"/>
              <a:defRPr/>
            </a:pPr>
            <a:r>
              <a:rPr lang="en-US" sz="2000" dirty="0"/>
              <a:t>Jen Engberg, Education Specialist (503) 947-0339</a:t>
            </a:r>
          </a:p>
          <a:p>
            <a:pPr marL="274637" lvl="1" indent="0">
              <a:buNone/>
              <a:defRPr/>
            </a:pPr>
            <a:r>
              <a:rPr lang="en-US" sz="2000" dirty="0" smtClean="0">
                <a:hlinkClick r:id="rId2"/>
              </a:rPr>
              <a:t>Jennifer.Engberg@ode.state.or.us</a:t>
            </a:r>
            <a:endParaRPr lang="en-US" sz="2000" dirty="0"/>
          </a:p>
          <a:p>
            <a:pPr marL="274637" lvl="1" indent="0">
              <a:buNone/>
              <a:defRPr/>
            </a:pPr>
            <a:endParaRPr lang="en-US" sz="2000" dirty="0"/>
          </a:p>
          <a:p>
            <a:pPr marL="0" indent="-125413">
              <a:buFont typeface="Arial" charset="0"/>
              <a:buNone/>
              <a:defRPr/>
            </a:pPr>
            <a:r>
              <a:rPr lang="en-US" sz="2000" dirty="0"/>
              <a:t>For data questions:</a:t>
            </a:r>
          </a:p>
          <a:p>
            <a:pPr>
              <a:buFont typeface="Arial" charset="0"/>
              <a:buChar char="•"/>
              <a:defRPr/>
            </a:pPr>
            <a:r>
              <a:rPr lang="en-US" sz="2000" dirty="0" smtClean="0"/>
              <a:t>Holly Tucker, Administrative Specialist (503</a:t>
            </a:r>
            <a:r>
              <a:rPr lang="en-US" sz="2000" dirty="0"/>
              <a:t>) </a:t>
            </a:r>
            <a:r>
              <a:rPr lang="en-US" sz="2000" dirty="0" smtClean="0"/>
              <a:t>378-6807</a:t>
            </a:r>
            <a:endParaRPr lang="en-US" sz="2000" dirty="0"/>
          </a:p>
          <a:p>
            <a:pPr marL="274637" lvl="1" indent="0">
              <a:buNone/>
              <a:defRPr/>
            </a:pPr>
            <a:r>
              <a:rPr lang="en-US" sz="2000" smtClean="0">
                <a:hlinkClick r:id="rId3"/>
              </a:rPr>
              <a:t>holly.tucker@ode.state.or.us</a:t>
            </a:r>
            <a:r>
              <a:rPr lang="en-US" sz="2000" smtClean="0"/>
              <a:t> </a:t>
            </a:r>
            <a:endParaRPr lang="en-US" sz="2000" dirty="0"/>
          </a:p>
          <a:p>
            <a:pPr marL="274637" lvl="1" indent="0">
              <a:buNone/>
              <a:defRPr/>
            </a:pPr>
            <a:endParaRPr lang="en-US" sz="2000" dirty="0"/>
          </a:p>
          <a:p>
            <a:pPr marL="0" indent="0">
              <a:buNone/>
              <a:defRPr/>
            </a:pPr>
            <a:r>
              <a:rPr lang="en-US" sz="2000" dirty="0"/>
              <a:t>For questions/problems with the web-based tool:</a:t>
            </a:r>
          </a:p>
          <a:p>
            <a:pPr>
              <a:buFont typeface="Arial" charset="0"/>
              <a:buChar char="•"/>
              <a:defRPr/>
            </a:pPr>
            <a:r>
              <a:rPr lang="en-US" sz="2000" dirty="0"/>
              <a:t>ODE Helpdesk (503) 947-5715</a:t>
            </a:r>
          </a:p>
          <a:p>
            <a:pPr marL="274637" lvl="1" indent="0">
              <a:buNone/>
              <a:defRPr/>
            </a:pPr>
            <a:r>
              <a:rPr lang="en-US" sz="2000" dirty="0">
                <a:hlinkClick r:id="rId4"/>
              </a:rPr>
              <a:t>ode.helpdesk@state.or.us</a:t>
            </a:r>
            <a:r>
              <a:rPr lang="en-US" sz="2000" dirty="0"/>
              <a:t> </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52</a:t>
            </a:fld>
            <a:endParaRPr lang="en-US"/>
          </a:p>
        </p:txBody>
      </p:sp>
    </p:spTree>
    <p:extLst>
      <p:ext uri="{BB962C8B-B14F-4D97-AF65-F5344CB8AC3E}">
        <p14:creationId xmlns:p14="http://schemas.microsoft.com/office/powerpoint/2010/main" val="283721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I-D Data Collections</a:t>
            </a:r>
            <a:endParaRPr lang="en-US" dirty="0"/>
          </a:p>
        </p:txBody>
      </p:sp>
      <p:sp>
        <p:nvSpPr>
          <p:cNvPr id="3" name="Content Placeholder 2"/>
          <p:cNvSpPr>
            <a:spLocks noGrp="1"/>
          </p:cNvSpPr>
          <p:nvPr>
            <p:ph idx="1"/>
          </p:nvPr>
        </p:nvSpPr>
        <p:spPr>
          <a:xfrm>
            <a:off x="191386" y="2211572"/>
            <a:ext cx="8839200" cy="4196316"/>
          </a:xfrm>
        </p:spPr>
        <p:txBody>
          <a:bodyPr>
            <a:normAutofit fontScale="77500" lnSpcReduction="20000"/>
          </a:bodyPr>
          <a:lstStyle/>
          <a:p>
            <a:pPr marL="0" indent="0" algn="ctr">
              <a:buNone/>
              <a:defRPr/>
            </a:pPr>
            <a:r>
              <a:rPr lang="en-US" altLang="en-US" b="1" dirty="0"/>
              <a:t>ESEA CDPR Title ID: Academic Outcomes 20 – </a:t>
            </a:r>
            <a:r>
              <a:rPr lang="en-US" altLang="en-US" b="1" dirty="0" smtClean="0"/>
              <a:t>21 </a:t>
            </a:r>
            <a:endParaRPr lang="en-US" altLang="en-US" b="1" dirty="0"/>
          </a:p>
          <a:p>
            <a:pPr marL="0" indent="0" algn="ctr">
              <a:buNone/>
              <a:defRPr/>
            </a:pPr>
            <a:r>
              <a:rPr lang="en-US" altLang="en-US" b="1" dirty="0"/>
              <a:t>ESEA CDPR Title ID: Programs and Facilities </a:t>
            </a:r>
            <a:r>
              <a:rPr lang="en-US" altLang="en-US" b="1" dirty="0" smtClean="0"/>
              <a:t>20 </a:t>
            </a:r>
            <a:r>
              <a:rPr lang="en-US" altLang="en-US" b="1" dirty="0"/>
              <a:t>– </a:t>
            </a:r>
            <a:r>
              <a:rPr lang="en-US" altLang="en-US" b="1" dirty="0" smtClean="0"/>
              <a:t>21</a:t>
            </a:r>
            <a:endParaRPr lang="en-US" altLang="en-US" b="1" dirty="0"/>
          </a:p>
          <a:p>
            <a:pPr>
              <a:lnSpc>
                <a:spcPct val="120000"/>
              </a:lnSpc>
              <a:spcAft>
                <a:spcPts val="1200"/>
              </a:spcAft>
              <a:buFont typeface="Arial" charset="0"/>
              <a:buChar char="•"/>
              <a:defRPr/>
            </a:pPr>
            <a:r>
              <a:rPr lang="en-US" altLang="en-US" dirty="0" smtClean="0"/>
              <a:t>Title I-D Validations </a:t>
            </a:r>
            <a:r>
              <a:rPr lang="en-US" altLang="en-US" dirty="0"/>
              <a:t>within the </a:t>
            </a:r>
            <a:r>
              <a:rPr lang="en-US" altLang="en-US" u="sng" dirty="0"/>
              <a:t>Consolidated Collections application </a:t>
            </a:r>
            <a:r>
              <a:rPr lang="en-US" altLang="en-US" dirty="0"/>
              <a:t>are internal to the individual data collection</a:t>
            </a:r>
          </a:p>
          <a:p>
            <a:pPr>
              <a:lnSpc>
                <a:spcPct val="120000"/>
              </a:lnSpc>
              <a:spcAft>
                <a:spcPts val="1200"/>
              </a:spcAft>
              <a:buFont typeface="Arial" charset="0"/>
              <a:buChar char="•"/>
              <a:defRPr/>
            </a:pPr>
            <a:r>
              <a:rPr lang="en-US" altLang="en-US" dirty="0" smtClean="0"/>
              <a:t>Title I-D Validations </a:t>
            </a:r>
            <a:r>
              <a:rPr lang="en-US" altLang="en-US" dirty="0"/>
              <a:t>within the </a:t>
            </a:r>
            <a:r>
              <a:rPr lang="en-US" altLang="en-US" u="sng" dirty="0"/>
              <a:t>CDPR </a:t>
            </a:r>
            <a:r>
              <a:rPr lang="en-US" altLang="en-US" u="sng" dirty="0" smtClean="0"/>
              <a:t>Title I-D Validations </a:t>
            </a:r>
            <a:r>
              <a:rPr lang="en-US" altLang="en-US" u="sng" dirty="0"/>
              <a:t>Worksheet </a:t>
            </a:r>
            <a:r>
              <a:rPr lang="en-US" altLang="en-US" dirty="0"/>
              <a:t>include both internal individual data collection </a:t>
            </a:r>
            <a:r>
              <a:rPr lang="en-US" altLang="en-US" dirty="0" smtClean="0"/>
              <a:t>Title I-D Validations </a:t>
            </a:r>
            <a:r>
              <a:rPr lang="en-US" altLang="en-US" dirty="0"/>
              <a:t>and cross-over </a:t>
            </a:r>
            <a:r>
              <a:rPr lang="en-US" altLang="en-US" dirty="0" smtClean="0"/>
              <a:t>Title I-D Validations </a:t>
            </a:r>
            <a:r>
              <a:rPr lang="en-US" altLang="en-US" i="1" dirty="0"/>
              <a:t>between</a:t>
            </a:r>
            <a:r>
              <a:rPr lang="en-US" altLang="en-US" dirty="0"/>
              <a:t> the data collections.</a:t>
            </a:r>
          </a:p>
          <a:p>
            <a:pPr>
              <a:lnSpc>
                <a:spcPct val="120000"/>
              </a:lnSpc>
              <a:spcAft>
                <a:spcPts val="1200"/>
              </a:spcAft>
              <a:buFont typeface="Arial" charset="0"/>
              <a:buChar char="•"/>
              <a:defRPr/>
            </a:pPr>
            <a:r>
              <a:rPr lang="en-US" altLang="en-US" dirty="0" smtClean="0"/>
              <a:t>By </a:t>
            </a:r>
            <a:r>
              <a:rPr lang="en-US" altLang="en-US" dirty="0"/>
              <a:t>utilizing the </a:t>
            </a:r>
            <a:r>
              <a:rPr lang="en-US" altLang="en-US" dirty="0" smtClean="0"/>
              <a:t>Title I-D Validations </a:t>
            </a:r>
            <a:r>
              <a:rPr lang="en-US" altLang="en-US" dirty="0"/>
              <a:t>Worksheet prior to entering data into the web-based application, the chance for errors will be greatly reduced.</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6</a:t>
            </a:fld>
            <a:endParaRPr lang="en-US"/>
          </a:p>
        </p:txBody>
      </p:sp>
    </p:spTree>
    <p:extLst>
      <p:ext uri="{BB962C8B-B14F-4D97-AF65-F5344CB8AC3E}">
        <p14:creationId xmlns:p14="http://schemas.microsoft.com/office/powerpoint/2010/main" val="223684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CDPR FAQ</a:t>
            </a:r>
            <a:endParaRPr lang="en-US" dirty="0"/>
          </a:p>
        </p:txBody>
      </p:sp>
      <p:sp>
        <p:nvSpPr>
          <p:cNvPr id="3" name="Content Placeholder 2"/>
          <p:cNvSpPr>
            <a:spLocks noGrp="1"/>
          </p:cNvSpPr>
          <p:nvPr>
            <p:ph idx="1"/>
          </p:nvPr>
        </p:nvSpPr>
        <p:spPr>
          <a:xfrm>
            <a:off x="226828" y="2275367"/>
            <a:ext cx="8725786" cy="3983666"/>
          </a:xfrm>
        </p:spPr>
        <p:txBody>
          <a:bodyPr>
            <a:normAutofit/>
          </a:bodyPr>
          <a:lstStyle/>
          <a:p>
            <a:pPr marL="0" indent="0">
              <a:spcAft>
                <a:spcPts val="1200"/>
              </a:spcAft>
              <a:buNone/>
            </a:pPr>
            <a:r>
              <a:rPr lang="en-US" dirty="0" smtClean="0"/>
              <a:t>Document includes for all CDPR data collections:</a:t>
            </a:r>
            <a:endParaRPr lang="en-US" dirty="0"/>
          </a:p>
          <a:p>
            <a:r>
              <a:rPr lang="en-US" dirty="0"/>
              <a:t>Reporting Students – Who should be reported?</a:t>
            </a:r>
          </a:p>
          <a:p>
            <a:r>
              <a:rPr lang="en-US" dirty="0"/>
              <a:t>Access to Data – Who can help me?</a:t>
            </a:r>
          </a:p>
          <a:p>
            <a:r>
              <a:rPr lang="en-US" dirty="0"/>
              <a:t>Consolidated Collections Web Applications – How do I login?</a:t>
            </a:r>
          </a:p>
          <a:p>
            <a:r>
              <a:rPr lang="en-US" dirty="0"/>
              <a:t>Common Validation Sheet Errors – What does “this” error really mean?</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7</a:t>
            </a:fld>
            <a:endParaRPr lang="en-US"/>
          </a:p>
        </p:txBody>
      </p:sp>
    </p:spTree>
    <p:extLst>
      <p:ext uri="{BB962C8B-B14F-4D97-AF65-F5344CB8AC3E}">
        <p14:creationId xmlns:p14="http://schemas.microsoft.com/office/powerpoint/2010/main" val="97945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Title I-D Programs</a:t>
            </a:r>
            <a:endParaRPr lang="en-US" dirty="0"/>
          </a:p>
        </p:txBody>
      </p:sp>
      <p:sp>
        <p:nvSpPr>
          <p:cNvPr id="3" name="Content Placeholder 2"/>
          <p:cNvSpPr>
            <a:spLocks noGrp="1"/>
          </p:cNvSpPr>
          <p:nvPr>
            <p:ph idx="1"/>
          </p:nvPr>
        </p:nvSpPr>
        <p:spPr>
          <a:xfrm>
            <a:off x="175260" y="2754010"/>
            <a:ext cx="8747760" cy="3102084"/>
          </a:xfrm>
        </p:spPr>
        <p:txBody>
          <a:bodyPr/>
          <a:lstStyle/>
          <a:p>
            <a:pPr marL="571500" indent="-514350">
              <a:buFont typeface="+mj-lt"/>
              <a:buAutoNum type="arabicPeriod"/>
            </a:pPr>
            <a:r>
              <a:rPr lang="en-US" altLang="en-US" dirty="0"/>
              <a:t>At-Risk Program</a:t>
            </a:r>
          </a:p>
          <a:p>
            <a:pPr marL="571500" indent="-514350">
              <a:buFont typeface="+mj-lt"/>
              <a:buAutoNum type="arabicPeriod"/>
            </a:pPr>
            <a:r>
              <a:rPr lang="en-US" altLang="en-US" dirty="0"/>
              <a:t>Neglected Program</a:t>
            </a:r>
          </a:p>
          <a:p>
            <a:pPr marL="571500" indent="-514350">
              <a:buFont typeface="+mj-lt"/>
              <a:buAutoNum type="arabicPeriod"/>
            </a:pPr>
            <a:r>
              <a:rPr lang="en-US" altLang="en-US" dirty="0"/>
              <a:t>Juvenile Detention Program</a:t>
            </a:r>
          </a:p>
          <a:p>
            <a:pPr marL="571500" indent="-514350">
              <a:buFont typeface="+mj-lt"/>
              <a:buAutoNum type="arabicPeriod"/>
            </a:pPr>
            <a:r>
              <a:rPr lang="en-US" altLang="en-US" dirty="0"/>
              <a:t>Locally Operated Juvenile Correctional Facility Program</a:t>
            </a:r>
          </a:p>
          <a:p>
            <a:pPr marL="571500" indent="-514350">
              <a:buFont typeface="+mj-lt"/>
              <a:buAutoNum type="arabicPeriod"/>
            </a:pPr>
            <a:r>
              <a:rPr lang="en-US" altLang="en-US" dirty="0"/>
              <a:t>Other </a:t>
            </a:r>
            <a:r>
              <a:rPr lang="en-US" altLang="en-US" dirty="0" smtClean="0"/>
              <a:t>Program</a:t>
            </a:r>
            <a:endParaRPr lang="en-US" alt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8</a:t>
            </a:fld>
            <a:endParaRPr lang="en-US"/>
          </a:p>
        </p:txBody>
      </p:sp>
    </p:spTree>
    <p:extLst>
      <p:ext uri="{BB962C8B-B14F-4D97-AF65-F5344CB8AC3E}">
        <p14:creationId xmlns:p14="http://schemas.microsoft.com/office/powerpoint/2010/main" val="408947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At-Risk Program Definition</a:t>
            </a:r>
            <a:endParaRPr lang="en-US" dirty="0"/>
          </a:p>
        </p:txBody>
      </p:sp>
      <p:sp>
        <p:nvSpPr>
          <p:cNvPr id="3" name="Content Placeholder 2"/>
          <p:cNvSpPr>
            <a:spLocks noGrp="1"/>
          </p:cNvSpPr>
          <p:nvPr>
            <p:ph idx="1"/>
          </p:nvPr>
        </p:nvSpPr>
        <p:spPr>
          <a:xfrm>
            <a:off x="141767" y="2190307"/>
            <a:ext cx="8846289" cy="4189228"/>
          </a:xfrm>
        </p:spPr>
        <p:txBody>
          <a:bodyPr>
            <a:normAutofit lnSpcReduction="10000"/>
          </a:bodyPr>
          <a:lstStyle/>
          <a:p>
            <a:pPr marL="0" indent="0">
              <a:buNone/>
              <a:defRPr/>
            </a:pPr>
            <a:r>
              <a:rPr lang="en-US" u="sng" dirty="0" smtClean="0"/>
              <a:t>At-Risk Program</a:t>
            </a:r>
          </a:p>
          <a:p>
            <a:pPr marL="274320" lvl="1" indent="0">
              <a:buNone/>
              <a:defRPr/>
            </a:pPr>
            <a:r>
              <a:rPr lang="en-US" dirty="0" smtClean="0"/>
              <a:t>Programs operated in local schools that target students who: </a:t>
            </a:r>
          </a:p>
          <a:p>
            <a:pPr lvl="1" indent="-182880">
              <a:defRPr/>
            </a:pPr>
            <a:r>
              <a:rPr lang="en-US" dirty="0" smtClean="0"/>
              <a:t>are </a:t>
            </a:r>
            <a:r>
              <a:rPr lang="en-US" dirty="0"/>
              <a:t>at risk of academic failure, </a:t>
            </a:r>
          </a:p>
          <a:p>
            <a:pPr lvl="1" indent="-182880">
              <a:defRPr/>
            </a:pPr>
            <a:r>
              <a:rPr lang="en-US" dirty="0"/>
              <a:t>have a drug or alcohol problem, </a:t>
            </a:r>
          </a:p>
          <a:p>
            <a:pPr lvl="1" indent="-182880">
              <a:defRPr/>
            </a:pPr>
            <a:r>
              <a:rPr lang="en-US" dirty="0"/>
              <a:t>are pregnant, or parenting,</a:t>
            </a:r>
          </a:p>
          <a:p>
            <a:pPr lvl="1" indent="-182880">
              <a:defRPr/>
            </a:pPr>
            <a:r>
              <a:rPr lang="en-US" dirty="0"/>
              <a:t>have been in contact with the juvenile justice system,</a:t>
            </a:r>
          </a:p>
          <a:p>
            <a:pPr lvl="1" indent="-182880">
              <a:defRPr/>
            </a:pPr>
            <a:r>
              <a:rPr lang="en-US" dirty="0"/>
              <a:t>are at least 1 year behind the expected age/grade level,</a:t>
            </a:r>
          </a:p>
          <a:p>
            <a:pPr lvl="1" indent="-182880">
              <a:defRPr/>
            </a:pPr>
            <a:r>
              <a:rPr lang="en-US" dirty="0"/>
              <a:t>have limited English proficiency,</a:t>
            </a:r>
          </a:p>
          <a:p>
            <a:pPr lvl="1" indent="-182880">
              <a:defRPr/>
            </a:pPr>
            <a:r>
              <a:rPr lang="en-US" dirty="0"/>
              <a:t>are gang members,</a:t>
            </a:r>
          </a:p>
          <a:p>
            <a:pPr lvl="1" indent="-182880">
              <a:defRPr/>
            </a:pPr>
            <a:r>
              <a:rPr lang="en-US" dirty="0"/>
              <a:t>have dropped out of school in the past, or</a:t>
            </a:r>
          </a:p>
          <a:p>
            <a:pPr lvl="1" indent="-182880">
              <a:defRPr/>
            </a:pPr>
            <a:r>
              <a:rPr lang="en-US" dirty="0"/>
              <a:t>have a high absenteeism rate.  </a:t>
            </a:r>
          </a:p>
          <a:p>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9</a:t>
            </a:fld>
            <a:endParaRPr lang="en-US"/>
          </a:p>
        </p:txBody>
      </p:sp>
    </p:spTree>
    <p:extLst>
      <p:ext uri="{BB962C8B-B14F-4D97-AF65-F5344CB8AC3E}">
        <p14:creationId xmlns:p14="http://schemas.microsoft.com/office/powerpoint/2010/main" val="43999989"/>
      </p:ext>
    </p:extLst>
  </p:cSld>
  <p:clrMapOvr>
    <a:masterClrMapping/>
  </p:clrMapOvr>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7F503C52-12B9-4EA8-9F89-165746C6E469}"/>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45A6DAF1-5290-4CB7-877E-E26675073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2021-07-23T07:00:00+00:00</Remediation_x0020_Date>
    <Priority xmlns="033ab11c-6041-4f50-b845-c0c38e41b3e3">New</Priority>
  </documentManagement>
</p:properties>
</file>

<file path=customXml/itemProps1.xml><?xml version="1.0" encoding="utf-8"?>
<ds:datastoreItem xmlns:ds="http://schemas.openxmlformats.org/officeDocument/2006/customXml" ds:itemID="{97FFEA90-1541-435C-81DA-A2CDAB5BA324}"/>
</file>

<file path=customXml/itemProps2.xml><?xml version="1.0" encoding="utf-8"?>
<ds:datastoreItem xmlns:ds="http://schemas.openxmlformats.org/officeDocument/2006/customXml" ds:itemID="{24D7DECB-AD36-43B3-9C13-57ECF9A8DCB1}"/>
</file>

<file path=customXml/itemProps3.xml><?xml version="1.0" encoding="utf-8"?>
<ds:datastoreItem xmlns:ds="http://schemas.openxmlformats.org/officeDocument/2006/customXml" ds:itemID="{16CEC755-5B1B-44FE-BB09-CDF72138D6A3}"/>
</file>

<file path=docProps/app.xml><?xml version="1.0" encoding="utf-8"?>
<Properties xmlns="http://schemas.openxmlformats.org/officeDocument/2006/extended-properties" xmlns:vt="http://schemas.openxmlformats.org/officeDocument/2006/docPropsVTypes">
  <Template>ode-powerpoint-template-march-2019 (1)</Template>
  <TotalTime>1540</TotalTime>
  <Words>4852</Words>
  <Application>Microsoft Office PowerPoint</Application>
  <PresentationFormat>On-screen Show (4:3)</PresentationFormat>
  <Paragraphs>550</Paragraphs>
  <Slides>52</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Courier New</vt:lpstr>
      <vt:lpstr>Wingdings</vt:lpstr>
      <vt:lpstr>ODE_Powerpoint - pattern background</vt:lpstr>
      <vt:lpstr>ODE_Powerpoint</vt:lpstr>
      <vt:lpstr>2020-21 Consolidated District Performance Report (CDPR)   ESEA CDPR Title ID: Academic Outcomes 20 – 21 ESEA CDPR Title ID: Programs &amp; Facilities 20 – 21  Materials can be found at: http://www.oregon.gov/ode/schools-and-districts/grants/ESEA/ID/Pages/Reporting.aspx  </vt:lpstr>
      <vt:lpstr>Agenda</vt:lpstr>
      <vt:lpstr>Data Collection Window</vt:lpstr>
      <vt:lpstr>Resource Materials</vt:lpstr>
      <vt:lpstr>CDPR Title I-D Validations Worksheet</vt:lpstr>
      <vt:lpstr>Two I-D Data Collections</vt:lpstr>
      <vt:lpstr>CDPR FAQ</vt:lpstr>
      <vt:lpstr>Types of Title I-D Programs</vt:lpstr>
      <vt:lpstr>At-Risk Program Definition</vt:lpstr>
      <vt:lpstr>Neglected Program Definition</vt:lpstr>
      <vt:lpstr>Juvenile Detention &amp; Juvenile Correctional Program Definitions</vt:lpstr>
      <vt:lpstr>“Other” Program Definition</vt:lpstr>
      <vt:lpstr>Long Term Student Definition</vt:lpstr>
      <vt:lpstr>Getting the Data</vt:lpstr>
      <vt:lpstr>District Security Administrator</vt:lpstr>
      <vt:lpstr>Once you have your data…</vt:lpstr>
      <vt:lpstr>Data: Academic Outcomes</vt:lpstr>
      <vt:lpstr>Title I-D Validations Worksheet</vt:lpstr>
      <vt:lpstr>Item 1-16: Student Counts</vt:lpstr>
      <vt:lpstr> If You Don’t Track 90 Days After Exit</vt:lpstr>
      <vt:lpstr>Items 17-30 </vt:lpstr>
      <vt:lpstr>Item 17–23: Reading Performance</vt:lpstr>
      <vt:lpstr>Items 24-30: Math Performance</vt:lpstr>
      <vt:lpstr>Item 31 &amp; 32</vt:lpstr>
      <vt:lpstr>Questions: Academic Outcomes</vt:lpstr>
      <vt:lpstr>Data: Programs &amp; Facilities</vt:lpstr>
      <vt:lpstr>Title I-D Validations Worksheet</vt:lpstr>
      <vt:lpstr>Item 1: Title I-D Program Count</vt:lpstr>
      <vt:lpstr>Item 2: Length of Stay Days</vt:lpstr>
      <vt:lpstr>Item 3: Unduplicated Student Count</vt:lpstr>
      <vt:lpstr>Item 4: Long-Term Student Count</vt:lpstr>
      <vt:lpstr>Crossover Validation</vt:lpstr>
      <vt:lpstr>Items 5-8: Race/Ethnicity</vt:lpstr>
      <vt:lpstr>Items 9-11: Race/Ethnicity</vt:lpstr>
      <vt:lpstr>Items 12-30: Gender and Age</vt:lpstr>
      <vt:lpstr>Item 31: Students with Disabilities</vt:lpstr>
      <vt:lpstr>Item 32: English Learners</vt:lpstr>
      <vt:lpstr>Questions: Programs &amp; Facilities</vt:lpstr>
      <vt:lpstr>Validations Check</vt:lpstr>
      <vt:lpstr>Submission: Academic Outcomes</vt:lpstr>
      <vt:lpstr>First Screen</vt:lpstr>
      <vt:lpstr>Yes or No for Program Types</vt:lpstr>
      <vt:lpstr>Data Entry Screen</vt:lpstr>
      <vt:lpstr>Enter Data</vt:lpstr>
      <vt:lpstr>Data Submitted Screen</vt:lpstr>
      <vt:lpstr>If there are data errors</vt:lpstr>
      <vt:lpstr>Data Errors Screen</vt:lpstr>
      <vt:lpstr>Assistance</vt:lpstr>
      <vt:lpstr>Submission: Programs &amp; Facilities</vt:lpstr>
      <vt:lpstr>Same Data Entry Process</vt:lpstr>
      <vt:lpstr>Questions</vt:lpstr>
      <vt:lpstr>Contact Information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 Consolidated district performance report (CDPR)</dc:title>
  <dc:creator>SWOPE Emily - ODE</dc:creator>
  <cp:lastModifiedBy>TUCKER Holly * ODE</cp:lastModifiedBy>
  <cp:revision>64</cp:revision>
  <cp:lastPrinted>2017-08-28T18:38:33Z</cp:lastPrinted>
  <dcterms:created xsi:type="dcterms:W3CDTF">2020-05-15T15:52:45Z</dcterms:created>
  <dcterms:modified xsi:type="dcterms:W3CDTF">2021-07-08T16:52:35Z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