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4" r:id="rId10"/>
    <p:sldId id="290" r:id="rId11"/>
    <p:sldId id="291" r:id="rId12"/>
    <p:sldId id="295" r:id="rId13"/>
    <p:sldId id="296" r:id="rId14"/>
    <p:sldId id="297" r:id="rId15"/>
    <p:sldId id="298" r:id="rId16"/>
    <p:sldId id="292" r:id="rId17"/>
    <p:sldId id="293" r:id="rId18"/>
    <p:sldId id="267" r:id="rId19"/>
    <p:sldId id="269" r:id="rId20"/>
    <p:sldId id="270" r:id="rId21"/>
    <p:sldId id="271" r:id="rId22"/>
    <p:sldId id="272" r:id="rId23"/>
    <p:sldId id="288" r:id="rId24"/>
    <p:sldId id="273" r:id="rId25"/>
    <p:sldId id="289" r:id="rId26"/>
    <p:sldId id="275" r:id="rId27"/>
    <p:sldId id="276" r:id="rId28"/>
    <p:sldId id="278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29" autoAdjust="0"/>
  </p:normalViewPr>
  <p:slideViewPr>
    <p:cSldViewPr snapToGrid="0">
      <p:cViewPr varScale="1">
        <p:scale>
          <a:sx n="67" d="100"/>
          <a:sy n="67" d="100"/>
        </p:scale>
        <p:origin x="20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determine whether a student qualifies</a:t>
            </a:r>
            <a:r>
              <a:rPr lang="en-US" baseline="0" dirty="0" smtClean="0"/>
              <a:t> as a Recent Arriver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r>
              <a:rPr lang="en-US" baseline="0" dirty="0" smtClean="0"/>
              <a:t> of enrollment is to determine if the student has had 3 cumulative years of schooling within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district does not know the status of the student, the district cannot report the student as a recent arriver.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cannot report what it does not have.</a:t>
            </a:r>
          </a:p>
          <a:p>
            <a:endParaRPr lang="en-US" dirty="0" smtClean="0"/>
          </a:p>
          <a:p>
            <a:r>
              <a:rPr lang="en-US" dirty="0" smtClean="0"/>
              <a:t>In other words, if you didn’t receive the information,</a:t>
            </a:r>
            <a:r>
              <a:rPr lang="en-US" baseline="0" dirty="0" smtClean="0"/>
              <a:t> and no students meet the definition of a Recent Arriver in the information you did receive, then your district just needs to verify the data collection, indicating to me your district has “zero” Recent Arrivers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needed for many</a:t>
            </a:r>
            <a:r>
              <a:rPr lang="en-US" baseline="0" dirty="0" smtClean="0"/>
              <a:t> reasons, including this data collection, but cannot be required to enroll a student.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Keep in mind: Any student born outside the US/US</a:t>
            </a:r>
            <a:r>
              <a:rPr lang="en-US" baseline="0" dirty="0" smtClean="0"/>
              <a:t> Territories, </a:t>
            </a:r>
            <a:r>
              <a:rPr lang="en-US" dirty="0" smtClean="0"/>
              <a:t>regardless of language of origin, may be a Recent Arriver based on the federal definition.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Transitioning</a:t>
            </a:r>
            <a:r>
              <a:rPr lang="en-US" baseline="0" dirty="0" smtClean="0"/>
              <a:t> data collections to Holly Tucker.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3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1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1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6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7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2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8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3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5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words, it cannot be required for enrollment.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ESEA/EL/Pages/Data-Collection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Swope@state.or.u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de.helpdesk@state.or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fs.io/ipfs/QmXoypizjW3WknFiJnKLwHCnL72vedxjQkDDP1mXWo6uco/wiki/Territories_of_the_United_Stat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ill Sans MT"/>
                <a:cs typeface="Gill Sans MT"/>
              </a:rPr>
              <a:t>Recent </a:t>
            </a:r>
            <a:r>
              <a:rPr lang="en-US" spc="-20" dirty="0">
                <a:latin typeface="Gill Sans MT"/>
                <a:cs typeface="Gill Sans MT"/>
              </a:rPr>
              <a:t>Arrivers </a:t>
            </a:r>
            <a:r>
              <a:rPr lang="en-US" dirty="0">
                <a:latin typeface="Gill Sans MT"/>
                <a:cs typeface="Gill Sans MT"/>
              </a:rPr>
              <a:t>Data</a:t>
            </a:r>
            <a:r>
              <a:rPr lang="en-US" spc="-515" dirty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Collection</a:t>
            </a:r>
            <a:br>
              <a:rPr lang="en-US" dirty="0">
                <a:latin typeface="Gill Sans MT"/>
                <a:cs typeface="Gill Sans MT"/>
              </a:rPr>
            </a:br>
            <a:r>
              <a:rPr lang="en-US" sz="3100" dirty="0" smtClean="0">
                <a:latin typeface="Gill Sans MT"/>
                <a:cs typeface="Gill Sans MT"/>
              </a:rPr>
              <a:t>2021-2022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58" y="160544"/>
            <a:ext cx="7886700" cy="879499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Optional vs Additional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Information</a:t>
            </a:r>
            <a:r>
              <a:rPr lang="en-US" sz="4000" dirty="0" smtClean="0">
                <a:solidFill>
                  <a:schemeClr val="bg1"/>
                </a:solidFill>
              </a:rPr>
              <a:t> Needed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49" y="2305812"/>
            <a:ext cx="7886700" cy="347196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u="sng" dirty="0"/>
              <a:t>Optional</a:t>
            </a:r>
            <a:r>
              <a:rPr lang="en-US" dirty="0"/>
              <a:t>: Not Required from the </a:t>
            </a:r>
            <a:r>
              <a:rPr lang="en-US" dirty="0" smtClean="0"/>
              <a:t>student/parent upon enrollment. May be requested </a:t>
            </a:r>
            <a:r>
              <a:rPr lang="en-US" u="sng" dirty="0" smtClean="0"/>
              <a:t>as optional </a:t>
            </a:r>
            <a:r>
              <a:rPr lang="en-US" dirty="0" smtClean="0"/>
              <a:t>at the </a:t>
            </a:r>
            <a:r>
              <a:rPr lang="en-US" dirty="0" smtClean="0"/>
              <a:t>time of </a:t>
            </a:r>
            <a:r>
              <a:rPr lang="en-US" dirty="0" smtClean="0"/>
              <a:t>or after (preferably</a:t>
            </a:r>
            <a:r>
              <a:rPr lang="en-US" dirty="0" smtClean="0"/>
              <a:t>) </a:t>
            </a:r>
            <a:r>
              <a:rPr lang="en-US" dirty="0" smtClean="0"/>
              <a:t>enrollment</a:t>
            </a:r>
            <a:endParaRPr lang="en-US" dirty="0"/>
          </a:p>
          <a:p>
            <a:r>
              <a:rPr lang="en-US" u="sng" dirty="0"/>
              <a:t>Additional</a:t>
            </a:r>
            <a:r>
              <a:rPr lang="en-US" dirty="0"/>
              <a:t>: </a:t>
            </a:r>
            <a:r>
              <a:rPr lang="en-US" dirty="0" smtClean="0"/>
              <a:t>Not Required from the student/parent upon enrollment.</a:t>
            </a:r>
          </a:p>
          <a:p>
            <a:pPr lvl="1"/>
            <a:r>
              <a:rPr lang="en-US" dirty="0" smtClean="0"/>
              <a:t>May be requested at the time of enrollment, but may not hinder in any way the enrollment of the student. </a:t>
            </a:r>
          </a:p>
          <a:p>
            <a:pPr lvl="1"/>
            <a:r>
              <a:rPr lang="en-US" dirty="0" smtClean="0"/>
              <a:t>Information will be required </a:t>
            </a:r>
            <a:r>
              <a:rPr lang="en-US" dirty="0"/>
              <a:t>at some </a:t>
            </a:r>
            <a:r>
              <a:rPr lang="en-US" dirty="0" smtClean="0"/>
              <a:t>point (from student, parent, and/or school </a:t>
            </a:r>
            <a:r>
              <a:rPr lang="en-US" dirty="0"/>
              <a:t>personnel </a:t>
            </a:r>
            <a:r>
              <a:rPr lang="en-US" dirty="0" smtClean="0"/>
              <a:t>determination)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1650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Optional Information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30" y="2680379"/>
            <a:ext cx="7886700" cy="27497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Whether the student was born outside the U.S. or U.S. Territories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Date of U.S. school enrollment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Should only be requested once the following is known: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is between the ages of 3-21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Student was born outside the U.S./U.S. Territories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0470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When requesting the “optional” information, you must: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42" y="2835988"/>
            <a:ext cx="8462202" cy="2749708"/>
          </a:xfrm>
        </p:spPr>
        <p:txBody>
          <a:bodyPr/>
          <a:lstStyle/>
          <a:p>
            <a:r>
              <a:rPr lang="en-US" dirty="0" smtClean="0"/>
              <a:t>Request the information of ALL students (Civil Rights)</a:t>
            </a:r>
          </a:p>
          <a:p>
            <a:r>
              <a:rPr lang="en-US" dirty="0" smtClean="0"/>
              <a:t>State the information is optional (in writing/on form)</a:t>
            </a:r>
          </a:p>
          <a:p>
            <a:r>
              <a:rPr lang="en-US" dirty="0" smtClean="0"/>
              <a:t>State why the information is being requested</a:t>
            </a:r>
          </a:p>
          <a:p>
            <a:r>
              <a:rPr lang="en-US" dirty="0" smtClean="0"/>
              <a:t>State what the information will be used for</a:t>
            </a:r>
          </a:p>
          <a:p>
            <a:r>
              <a:rPr lang="en-US" dirty="0" smtClean="0"/>
              <a:t>State how the information may help the student(s)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information is being requested: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7255"/>
            <a:ext cx="7886700" cy="1577514"/>
          </a:xfrm>
        </p:spPr>
        <p:txBody>
          <a:bodyPr/>
          <a:lstStyle/>
          <a:p>
            <a:r>
              <a:rPr lang="en-US" dirty="0"/>
              <a:t>To determine whether or not a student meets the Title III definition of an immigrant child and youth</a:t>
            </a:r>
          </a:p>
        </p:txBody>
      </p:sp>
    </p:spTree>
    <p:extLst>
      <p:ext uri="{BB962C8B-B14F-4D97-AF65-F5344CB8AC3E}">
        <p14:creationId xmlns:p14="http://schemas.microsoft.com/office/powerpoint/2010/main" val="10524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information will be used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and disperse additional funds to qualifying LEAs</a:t>
            </a:r>
          </a:p>
          <a:p>
            <a:r>
              <a:rPr lang="en-US" dirty="0" smtClean="0"/>
              <a:t>To meet annual reporting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information may help the student: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information may provide additional funds to the district for aiding the education of newly arrived/Immigrant students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991182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What if the </a:t>
            </a:r>
            <a:r>
              <a:rPr lang="en-US" sz="3600" dirty="0" smtClean="0">
                <a:solidFill>
                  <a:schemeClr val="bg1"/>
                </a:solidFill>
              </a:rPr>
              <a:t>needed “optional” </a:t>
            </a:r>
            <a:r>
              <a:rPr lang="en-US" sz="3600" dirty="0">
                <a:solidFill>
                  <a:schemeClr val="bg1"/>
                </a:solidFill>
              </a:rPr>
              <a:t>information is not </a:t>
            </a:r>
            <a:r>
              <a:rPr lang="en-US" sz="3600" dirty="0" smtClean="0">
                <a:solidFill>
                  <a:schemeClr val="bg1"/>
                </a:solidFill>
              </a:rPr>
              <a:t>provided?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86" y="2436074"/>
            <a:ext cx="8690290" cy="3148049"/>
          </a:xfrm>
        </p:spPr>
        <p:txBody>
          <a:bodyPr>
            <a:normAutofit/>
          </a:bodyPr>
          <a:lstStyle/>
          <a:p>
            <a:r>
              <a:rPr lang="en-US" dirty="0" smtClean="0"/>
              <a:t>Then the district does not report the student in the Recent Arrivers data </a:t>
            </a:r>
            <a:r>
              <a:rPr lang="en-US" dirty="0"/>
              <a:t>collection.</a:t>
            </a:r>
          </a:p>
          <a:p>
            <a:r>
              <a:rPr lang="en-US" dirty="0"/>
              <a:t>The only consequence of not reporting a potential Recent Arriver is that it lessens the district’s possibility of receiving an Immigrant </a:t>
            </a:r>
            <a:r>
              <a:rPr lang="en-US" dirty="0" err="1"/>
              <a:t>subgrant</a:t>
            </a:r>
            <a:r>
              <a:rPr lang="en-US" dirty="0"/>
              <a:t>.</a:t>
            </a:r>
          </a:p>
          <a:p>
            <a:r>
              <a:rPr lang="en-US" b="1" u="sng" dirty="0"/>
              <a:t>Submitting</a:t>
            </a:r>
            <a:r>
              <a:rPr lang="en-US" b="1" dirty="0"/>
              <a:t> the Data Collection is </a:t>
            </a:r>
            <a:r>
              <a:rPr lang="en-US" b="1" dirty="0" smtClean="0"/>
              <a:t>required, </a:t>
            </a:r>
            <a:r>
              <a:rPr lang="en-US" b="1" dirty="0"/>
              <a:t>having the data is </a:t>
            </a:r>
            <a:r>
              <a:rPr lang="en-US" b="1" dirty="0" smtClean="0"/>
              <a:t>not.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41" y="-15356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Additional Information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37" y="2698485"/>
            <a:ext cx="7886700" cy="2749708"/>
          </a:xfrm>
        </p:spPr>
        <p:txBody>
          <a:bodyPr/>
          <a:lstStyle/>
          <a:p>
            <a:r>
              <a:rPr lang="en-US" dirty="0"/>
              <a:t>Date of Birth (to determine age)</a:t>
            </a:r>
          </a:p>
          <a:p>
            <a:r>
              <a:rPr lang="en-US" dirty="0"/>
              <a:t>Language of Origin</a:t>
            </a:r>
          </a:p>
          <a:p>
            <a:r>
              <a:rPr lang="en-US" dirty="0"/>
              <a:t>Whether student is EL</a:t>
            </a:r>
          </a:p>
          <a:p>
            <a:r>
              <a:rPr lang="en-US" dirty="0"/>
              <a:t>Whether student is a Foreign Exchange student</a:t>
            </a:r>
          </a:p>
        </p:txBody>
      </p:sp>
    </p:spTree>
    <p:extLst>
      <p:ext uri="{BB962C8B-B14F-4D97-AF65-F5344CB8AC3E}">
        <p14:creationId xmlns:p14="http://schemas.microsoft.com/office/powerpoint/2010/main" val="3696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87" y="-174912"/>
            <a:ext cx="4062013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“Chilling Effect”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24" y="2080086"/>
            <a:ext cx="8864794" cy="43619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Please make sure that the registrar understands the possible “chilling effect” questions like these could create for families.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Again, the optional information MUST be labelled as “Optional” and none of the information requested may hinder a student being enrolled if not provided.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Students, parents, guardians, etc. should NEVER be asked about their immigration status or date of entry into the United States.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Consider how the district will handle the situation if this information is requested during enrollment and it causes any discomfort to the enrolling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73"/>
            <a:ext cx="7886700" cy="727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Where to submit the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7" y="2179434"/>
            <a:ext cx="8126471" cy="437261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Login to the ODE District webpage:</a:t>
            </a:r>
          </a:p>
          <a:p>
            <a:pPr marL="914400" lvl="1" indent="-5143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/>
              <a:t>https://district.ode.state.or.us/home/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“Consolidated Collections” from the Applications list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Hover over the “Student Collections” tab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over “</a:t>
            </a:r>
            <a:r>
              <a:rPr lang="en-US" dirty="0"/>
              <a:t>ESEA Title III Recent Arrivers </a:t>
            </a:r>
            <a:r>
              <a:rPr lang="en-US" dirty="0" smtClean="0"/>
              <a:t>21-22”</a:t>
            </a:r>
            <a:endParaRPr lang="en-US" altLang="en-US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 smtClean="0"/>
              <a:t>Hover </a:t>
            </a:r>
            <a:r>
              <a:rPr lang="en-US" altLang="en-US" dirty="0"/>
              <a:t>over “Data Submission”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Choose “File Upload” or “Web Submission”</a:t>
            </a:r>
          </a:p>
        </p:txBody>
      </p:sp>
    </p:spTree>
    <p:extLst>
      <p:ext uri="{BB962C8B-B14F-4D97-AF65-F5344CB8AC3E}">
        <p14:creationId xmlns:p14="http://schemas.microsoft.com/office/powerpoint/2010/main" val="13875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982367"/>
            <a:ext cx="8034867" cy="2274477"/>
          </a:xfrm>
        </p:spPr>
        <p:txBody>
          <a:bodyPr anchor="ctr"/>
          <a:lstStyle/>
          <a:p>
            <a:r>
              <a:rPr lang="en-US" dirty="0" smtClean="0"/>
              <a:t>Data Collection Window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99933"/>
            <a:ext cx="6858000" cy="2304744"/>
          </a:xfrm>
        </p:spPr>
        <p:txBody>
          <a:bodyPr/>
          <a:lstStyle/>
          <a:p>
            <a:r>
              <a:rPr lang="en-US" sz="3600" dirty="0"/>
              <a:t>ESEA Title III Recent Arrivers </a:t>
            </a:r>
            <a:r>
              <a:rPr lang="en-US" sz="3600" dirty="0" smtClean="0"/>
              <a:t>21-22</a:t>
            </a:r>
          </a:p>
          <a:p>
            <a:r>
              <a:rPr lang="en-US" dirty="0" smtClean="0"/>
              <a:t>Opens: Sept 23, 2021</a:t>
            </a:r>
          </a:p>
          <a:p>
            <a:r>
              <a:rPr lang="en-US" dirty="0" smtClean="0"/>
              <a:t>Closes: October 29, 2021</a:t>
            </a:r>
          </a:p>
        </p:txBody>
      </p:sp>
    </p:spTree>
    <p:extLst>
      <p:ext uri="{BB962C8B-B14F-4D97-AF65-F5344CB8AC3E}">
        <p14:creationId xmlns:p14="http://schemas.microsoft.com/office/powerpoint/2010/main" val="18323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4442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Two Ways to Submit the Data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Submission (Manual)</a:t>
            </a:r>
          </a:p>
          <a:p>
            <a:pPr lvl="1"/>
            <a:r>
              <a:rPr lang="en-US" dirty="0" smtClean="0"/>
              <a:t>Suggested if you have 1-149 students to report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Upload (File Template)</a:t>
            </a:r>
          </a:p>
          <a:p>
            <a:pPr lvl="1"/>
            <a:r>
              <a:rPr lang="en-US" dirty="0" smtClean="0"/>
              <a:t>Suggested if you have 150+ students to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59" y="-18512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Submitting by Web Submission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snippet of screen when selecting Web Submission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36" y="2123529"/>
            <a:ext cx="6029983" cy="1988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036" y="4279443"/>
            <a:ext cx="6603163" cy="1987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-Student Collections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-ESEA Title III: Recent Arrivers 21-22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-Data Submission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-Web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31" y="141766"/>
            <a:ext cx="7886700" cy="516114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Search 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snippet of the Web Submission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9" y="1905581"/>
            <a:ext cx="5392411" cy="4516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3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5720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Searching by Web Submission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53" y="2583198"/>
            <a:ext cx="7886700" cy="2676663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Select </a:t>
            </a:r>
            <a:r>
              <a:rPr lang="en-US" sz="4000" dirty="0"/>
              <a:t>your School District</a:t>
            </a:r>
          </a:p>
          <a:p>
            <a:pPr lvl="1"/>
            <a:r>
              <a:rPr lang="en-US" sz="4000" dirty="0"/>
              <a:t>Type in student’s SSID#</a:t>
            </a:r>
          </a:p>
          <a:p>
            <a:pPr lvl="1"/>
            <a:r>
              <a:rPr lang="en-US" sz="4000" dirty="0"/>
              <a:t>Click “Search</a:t>
            </a:r>
            <a:r>
              <a:rPr lang="en-US" sz="4000" dirty="0" smtClean="0"/>
              <a:t>”</a:t>
            </a:r>
          </a:p>
          <a:p>
            <a:pPr lvl="1"/>
            <a:r>
              <a:rPr lang="en-US" sz="4000" dirty="0" smtClean="0"/>
              <a:t>The Student’s record will show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82804"/>
            <a:ext cx="7886700" cy="60874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Search Example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xample of Web Submission Panel searc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6"/>
          <a:stretch/>
        </p:blipFill>
        <p:spPr>
          <a:xfrm>
            <a:off x="914401" y="1877517"/>
            <a:ext cx="7253856" cy="45737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 descr="arrow pointing to the school district chosen" title="arrow 1"/>
          <p:cNvCxnSpPr/>
          <p:nvPr/>
        </p:nvCxnSpPr>
        <p:spPr>
          <a:xfrm>
            <a:off x="1990054" y="1939706"/>
            <a:ext cx="1219200" cy="56592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 where the SSID # should be entered" title="arrow 2"/>
          <p:cNvCxnSpPr/>
          <p:nvPr/>
        </p:nvCxnSpPr>
        <p:spPr>
          <a:xfrm flipH="1">
            <a:off x="7958666" y="3700167"/>
            <a:ext cx="1185334" cy="67749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to the Search button" title="arrow 3"/>
          <p:cNvCxnSpPr/>
          <p:nvPr/>
        </p:nvCxnSpPr>
        <p:spPr>
          <a:xfrm>
            <a:off x="999034" y="5244089"/>
            <a:ext cx="1261533" cy="90601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3963"/>
            <a:ext cx="7886700" cy="524581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Web Submission Student 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Web Submission Student Screen Snipp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15" y="1277367"/>
            <a:ext cx="6724208" cy="5172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1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4984"/>
            <a:ext cx="7886700" cy="719314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Data Elements to Submit Record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02" y="2347853"/>
            <a:ext cx="8575675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Mark “Yes” or “No” (can’t leave blank) for the following:</a:t>
            </a:r>
          </a:p>
          <a:p>
            <a:pPr lvl="1"/>
            <a:r>
              <a:rPr lang="en-US" dirty="0" smtClean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Learner (whether the Student is considered EL or not)</a:t>
            </a:r>
          </a:p>
          <a:p>
            <a:r>
              <a:rPr lang="en-US" dirty="0" smtClean="0"/>
              <a:t>Select the student’s Language of Origin</a:t>
            </a:r>
          </a:p>
          <a:p>
            <a:r>
              <a:rPr lang="en-US" dirty="0" smtClean="0"/>
              <a:t>Click “Save”</a:t>
            </a:r>
          </a:p>
          <a:p>
            <a:r>
              <a:rPr lang="en-US" dirty="0" smtClean="0"/>
              <a:t>Continue the process for every Recent Arriver student</a:t>
            </a:r>
          </a:p>
        </p:txBody>
      </p:sp>
    </p:spTree>
    <p:extLst>
      <p:ext uri="{BB962C8B-B14F-4D97-AF65-F5344CB8AC3E}">
        <p14:creationId xmlns:p14="http://schemas.microsoft.com/office/powerpoint/2010/main" val="3777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53679"/>
            <a:ext cx="7886700" cy="1325563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Submitting by File Upload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730" y="2659438"/>
            <a:ext cx="7886700" cy="2749708"/>
          </a:xfrm>
        </p:spPr>
        <p:txBody>
          <a:bodyPr/>
          <a:lstStyle/>
          <a:p>
            <a:r>
              <a:rPr lang="en-US" dirty="0" smtClean="0"/>
              <a:t>Download the File Format found here: 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www.oregon.gov/ode/schools-and-districts/grants/ESEA/EL/Pages/Data-Collections.aspx</a:t>
            </a:r>
            <a:endParaRPr lang="en-US" dirty="0" smtClean="0"/>
          </a:p>
          <a:p>
            <a:r>
              <a:rPr lang="en-US" dirty="0" smtClean="0"/>
              <a:t>Populate the template as the file format indicates</a:t>
            </a:r>
          </a:p>
          <a:p>
            <a:pPr lvl="2"/>
            <a:r>
              <a:rPr lang="en-US" dirty="0" smtClean="0"/>
              <a:t>Use the Codes Table tab for the Language of Origin Code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20824"/>
            <a:ext cx="7886700" cy="6769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File Upload Process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nippet of screen when selecting File Upload for the Recent Arriver data colle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2291558"/>
            <a:ext cx="6134100" cy="2026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2802" y="4610797"/>
            <a:ext cx="5558393" cy="1479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-Student Collections</a:t>
            </a:r>
          </a:p>
          <a:p>
            <a:pPr marL="0" indent="0">
              <a:buNone/>
            </a:pPr>
            <a:r>
              <a:rPr lang="en-US" dirty="0"/>
              <a:t>	-ESEA Title III: Recent Arrivers </a:t>
            </a:r>
            <a:r>
              <a:rPr lang="en-US" dirty="0" smtClean="0"/>
              <a:t>21-22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-Data Submission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-File Upload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"/>
            <a:ext cx="7886700" cy="9981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File Upload Screen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419" y="2087608"/>
            <a:ext cx="7018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Select </a:t>
            </a:r>
            <a:r>
              <a:rPr lang="en-US" sz="2800" dirty="0"/>
              <a:t>“Choose File</a:t>
            </a:r>
            <a:r>
              <a:rPr lang="en-US" sz="2800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Navigate and select where the file was saved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“Upload”</a:t>
            </a:r>
          </a:p>
        </p:txBody>
      </p:sp>
      <p:pic>
        <p:nvPicPr>
          <p:cNvPr id="5" name="Picture 4" descr="snippet of the File Upload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472603"/>
            <a:ext cx="6565689" cy="2914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7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3632" y="-167524"/>
            <a:ext cx="4870368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 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018" y="2152073"/>
            <a:ext cx="8325345" cy="3928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2021-2022 Recent Arrivers PPT</a:t>
            </a:r>
          </a:p>
          <a:p>
            <a:r>
              <a:rPr lang="en-US" dirty="0" smtClean="0"/>
              <a:t>Recent Arrivers FAQ</a:t>
            </a:r>
          </a:p>
          <a:p>
            <a:r>
              <a:rPr lang="en-US" dirty="0" smtClean="0"/>
              <a:t>File Format</a:t>
            </a:r>
          </a:p>
          <a:p>
            <a:r>
              <a:rPr lang="en-US" dirty="0" smtClean="0"/>
              <a:t>File Format User Guide</a:t>
            </a:r>
          </a:p>
          <a:p>
            <a:r>
              <a:rPr lang="en-US" dirty="0" smtClean="0"/>
              <a:t>Consolidated Collections Student Collections User Guide</a:t>
            </a:r>
          </a:p>
          <a:p>
            <a:r>
              <a:rPr lang="en-US" dirty="0" smtClean="0"/>
              <a:t>Common Student Collection Errors</a:t>
            </a:r>
          </a:p>
          <a:p>
            <a:r>
              <a:rPr lang="en-US" dirty="0" smtClean="0"/>
              <a:t>Link to resource Materials: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www.oregon.gov/ode/schools-and-districts/grants/ESEA/EL/Pages/Data-Collections.aspx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24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1024"/>
            <a:ext cx="7886700" cy="854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causes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313" y="2692413"/>
            <a:ext cx="7886700" cy="2260050"/>
          </a:xfrm>
        </p:spPr>
        <p:txBody>
          <a:bodyPr/>
          <a:lstStyle/>
          <a:p>
            <a:r>
              <a:rPr lang="en-US" dirty="0" smtClean="0"/>
              <a:t>If Yes </a:t>
            </a:r>
            <a:r>
              <a:rPr lang="en-US" dirty="0"/>
              <a:t>or </a:t>
            </a:r>
            <a:r>
              <a:rPr lang="en-US" dirty="0" smtClean="0"/>
              <a:t>No is not </a:t>
            </a:r>
            <a:r>
              <a:rPr lang="en-US" dirty="0"/>
              <a:t>answered </a:t>
            </a:r>
            <a:r>
              <a:rPr lang="en-US" dirty="0" smtClean="0"/>
              <a:t>for the following:</a:t>
            </a:r>
          </a:p>
          <a:p>
            <a:pPr lvl="1"/>
            <a:r>
              <a:rPr lang="en-US" dirty="0"/>
              <a:t>Students with Interrupted Formal Education (SIFE)</a:t>
            </a:r>
          </a:p>
          <a:p>
            <a:pPr lvl="1"/>
            <a:r>
              <a:rPr lang="en-US" dirty="0" smtClean="0"/>
              <a:t>Foreign Exchange Student</a:t>
            </a:r>
          </a:p>
          <a:p>
            <a:pPr lvl="1"/>
            <a:r>
              <a:rPr lang="en-US" dirty="0" smtClean="0"/>
              <a:t>English Learners</a:t>
            </a:r>
          </a:p>
          <a:p>
            <a:r>
              <a:rPr lang="en-US" dirty="0" smtClean="0"/>
              <a:t>A Language of Origin was not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48746"/>
            <a:ext cx="7886700" cy="6261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Clearing </a:t>
            </a:r>
            <a:r>
              <a:rPr lang="en-US" dirty="0" smtClean="0">
                <a:solidFill>
                  <a:srgbClr val="FF0000"/>
                </a:solidFill>
              </a:rPr>
              <a:t>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10" y="2463542"/>
            <a:ext cx="7886700" cy="3476096"/>
          </a:xfrm>
        </p:spPr>
        <p:txBody>
          <a:bodyPr>
            <a:normAutofit/>
          </a:bodyPr>
          <a:lstStyle/>
          <a:p>
            <a:r>
              <a:rPr lang="en-US" dirty="0"/>
              <a:t>Web Submission</a:t>
            </a:r>
          </a:p>
          <a:p>
            <a:pPr lvl="1"/>
            <a:r>
              <a:rPr lang="en-US" dirty="0"/>
              <a:t>You will not be able to save a record if there are errors. Follow the error prompt to correct the error then save</a:t>
            </a:r>
          </a:p>
          <a:p>
            <a:r>
              <a:rPr lang="en-US" dirty="0"/>
              <a:t>File Upload</a:t>
            </a:r>
          </a:p>
          <a:p>
            <a:pPr lvl="1"/>
            <a:r>
              <a:rPr lang="en-US" dirty="0"/>
              <a:t>Error Management / Review Errors</a:t>
            </a:r>
          </a:p>
          <a:p>
            <a:pPr lvl="1"/>
            <a:r>
              <a:rPr lang="en-US" dirty="0"/>
              <a:t>Either:</a:t>
            </a:r>
          </a:p>
          <a:p>
            <a:pPr lvl="2"/>
            <a:r>
              <a:rPr lang="en-US" dirty="0"/>
              <a:t>“Fix Errors”: Review each record, fix and save</a:t>
            </a:r>
          </a:p>
          <a:p>
            <a:pPr lvl="2"/>
            <a:r>
              <a:rPr lang="en-US" dirty="0"/>
              <a:t>“Download Errors”: Fix records, re-upload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4786"/>
            <a:ext cx="7886700" cy="85478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Production Download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51" y="2503418"/>
            <a:ext cx="7886700" cy="3010430"/>
          </a:xfrm>
        </p:spPr>
        <p:txBody>
          <a:bodyPr/>
          <a:lstStyle/>
          <a:p>
            <a:r>
              <a:rPr lang="en-US" dirty="0"/>
              <a:t>Be sure to do a Production Download Report</a:t>
            </a:r>
          </a:p>
          <a:p>
            <a:r>
              <a:rPr lang="en-US" dirty="0"/>
              <a:t>Use this to verify that the records ODE accepted for your submission match your report(s).</a:t>
            </a:r>
          </a:p>
          <a:p>
            <a:r>
              <a:rPr lang="en-US" dirty="0"/>
              <a:t>If a student’s record isn’t listed:</a:t>
            </a:r>
          </a:p>
          <a:p>
            <a:pPr lvl="1"/>
            <a:r>
              <a:rPr lang="en-US" dirty="0"/>
              <a:t>There was an error with that record, or</a:t>
            </a:r>
          </a:p>
          <a:p>
            <a:pPr lvl="1"/>
            <a:r>
              <a:rPr lang="en-US" dirty="0"/>
              <a:t>The record wasn’t submitted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1965"/>
            <a:ext cx="7886700" cy="897114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Production Download Example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Snippet of a Production Download Report screen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8" y="2466110"/>
            <a:ext cx="8828932" cy="341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6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18" y="1"/>
            <a:ext cx="6442681" cy="92836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District has no Recent Arrivers to report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8" y="2694339"/>
            <a:ext cx="7886700" cy="2749708"/>
          </a:xfrm>
        </p:spPr>
        <p:txBody>
          <a:bodyPr>
            <a:normAutofit lnSpcReduction="10000"/>
          </a:bodyPr>
          <a:lstStyle/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>
                <a:latin typeface="+mj-lt"/>
                <a:cs typeface="Gill Sans MT"/>
              </a:rPr>
              <a:t>The</a:t>
            </a:r>
            <a:r>
              <a:rPr lang="en-US" sz="2800" spc="-20" dirty="0">
                <a:latin typeface="+mj-lt"/>
                <a:cs typeface="Gill Sans MT"/>
              </a:rPr>
              <a:t> </a:t>
            </a:r>
            <a:r>
              <a:rPr lang="en-US" sz="2800" spc="-5" dirty="0" smtClean="0">
                <a:latin typeface="+mj-lt"/>
                <a:cs typeface="Gill Sans MT"/>
              </a:rPr>
              <a:t>district must verify the data collection, does not need to submit records. </a:t>
            </a:r>
          </a:p>
          <a:p>
            <a:pPr marL="791210" marR="5080" lvl="1" indent="-457200">
              <a:lnSpc>
                <a:spcPct val="100000"/>
              </a:lnSpc>
              <a:spcBef>
                <a:spcPts val="615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5" dirty="0" smtClean="0">
                <a:latin typeface="+mj-lt"/>
                <a:cs typeface="Gill Sans MT"/>
              </a:rPr>
              <a:t>This </a:t>
            </a:r>
            <a:r>
              <a:rPr lang="en-US" sz="2800" spc="-10" dirty="0">
                <a:latin typeface="+mj-lt"/>
                <a:cs typeface="Gill Sans MT"/>
              </a:rPr>
              <a:t>verification will </a:t>
            </a:r>
            <a:r>
              <a:rPr lang="en-US" sz="2800" spc="-5" dirty="0">
                <a:latin typeface="+mj-lt"/>
                <a:cs typeface="Gill Sans MT"/>
              </a:rPr>
              <a:t>notify </a:t>
            </a: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that </a:t>
            </a:r>
            <a:r>
              <a:rPr lang="en-US" sz="2800" spc="-595" dirty="0">
                <a:latin typeface="+mj-lt"/>
                <a:cs typeface="Gill Sans MT"/>
              </a:rPr>
              <a:t>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 has </a:t>
            </a:r>
            <a:r>
              <a:rPr lang="en-US" sz="2800" dirty="0">
                <a:latin typeface="+mj-lt"/>
                <a:cs typeface="Gill Sans MT"/>
              </a:rPr>
              <a:t>no students </a:t>
            </a:r>
            <a:r>
              <a:rPr lang="en-US" sz="2800" spc="-5" dirty="0">
                <a:latin typeface="+mj-lt"/>
                <a:cs typeface="Gill Sans MT"/>
              </a:rPr>
              <a:t>to</a:t>
            </a:r>
            <a:r>
              <a:rPr lang="en-US" sz="2800" spc="-50" dirty="0">
                <a:latin typeface="+mj-lt"/>
                <a:cs typeface="Gill Sans MT"/>
              </a:rPr>
              <a:t> </a:t>
            </a:r>
            <a:r>
              <a:rPr lang="en-US" sz="2800" spc="-5" dirty="0">
                <a:latin typeface="+mj-lt"/>
                <a:cs typeface="Gill Sans MT"/>
              </a:rPr>
              <a:t>report.</a:t>
            </a:r>
            <a:endParaRPr lang="en-US" sz="2800" dirty="0">
              <a:latin typeface="+mj-lt"/>
              <a:cs typeface="Gill Sans MT"/>
            </a:endParaRPr>
          </a:p>
          <a:p>
            <a:pPr marL="791210" lvl="1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tabLst>
                <a:tab pos="570865" algn="l"/>
              </a:tabLst>
            </a:pPr>
            <a:r>
              <a:rPr lang="en-US" sz="2800" spc="-10" dirty="0">
                <a:latin typeface="+mj-lt"/>
                <a:cs typeface="Gill Sans MT"/>
              </a:rPr>
              <a:t>ODE </a:t>
            </a:r>
            <a:r>
              <a:rPr lang="en-US" sz="2800" spc="-5" dirty="0">
                <a:latin typeface="+mj-lt"/>
                <a:cs typeface="Gill Sans MT"/>
              </a:rPr>
              <a:t>staff </a:t>
            </a:r>
            <a:r>
              <a:rPr lang="en-US" sz="2800" spc="-45" dirty="0">
                <a:latin typeface="+mj-lt"/>
                <a:cs typeface="Gill Sans MT"/>
              </a:rPr>
              <a:t>may </a:t>
            </a:r>
            <a:r>
              <a:rPr lang="en-US" sz="2800" spc="-5" dirty="0">
                <a:latin typeface="+mj-lt"/>
                <a:cs typeface="Gill Sans MT"/>
              </a:rPr>
              <a:t>contact </a:t>
            </a:r>
            <a:r>
              <a:rPr lang="en-US" sz="2800" dirty="0">
                <a:latin typeface="+mj-lt"/>
                <a:cs typeface="Gill Sans MT"/>
              </a:rPr>
              <a:t>the </a:t>
            </a:r>
            <a:r>
              <a:rPr lang="en-US" sz="2800" spc="-5" dirty="0">
                <a:latin typeface="+mj-lt"/>
                <a:cs typeface="Gill Sans MT"/>
              </a:rPr>
              <a:t>district</a:t>
            </a:r>
            <a:r>
              <a:rPr lang="en-US" sz="2800" spc="70" dirty="0">
                <a:latin typeface="+mj-lt"/>
                <a:cs typeface="Gill Sans MT"/>
              </a:rPr>
              <a:t> </a:t>
            </a:r>
            <a:r>
              <a:rPr lang="en-US" sz="2800" spc="-5" dirty="0" smtClean="0">
                <a:latin typeface="+mj-lt"/>
                <a:cs typeface="Gill Sans MT"/>
              </a:rPr>
              <a:t>to confirm </a:t>
            </a:r>
            <a:r>
              <a:rPr lang="en-US" sz="2800" spc="-5" dirty="0">
                <a:latin typeface="+mj-lt"/>
                <a:cs typeface="Gill Sans MT"/>
              </a:rPr>
              <a:t>this information at a later</a:t>
            </a:r>
            <a:r>
              <a:rPr lang="en-US" sz="2800" spc="30" dirty="0">
                <a:latin typeface="+mj-lt"/>
                <a:cs typeface="Gill Sans MT"/>
              </a:rPr>
              <a:t> </a:t>
            </a:r>
            <a:r>
              <a:rPr lang="en-US" sz="2800" spc="10" dirty="0">
                <a:latin typeface="+mj-lt"/>
                <a:cs typeface="Gill Sans MT"/>
              </a:rPr>
              <a:t>date.</a:t>
            </a:r>
            <a:endParaRPr lang="en-US" sz="2800" dirty="0">
              <a:latin typeface="+mj-lt"/>
              <a:cs typeface="Gill Sans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42" y="51024"/>
            <a:ext cx="7886700" cy="898278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How to Verify the Data Collection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52" y="2589637"/>
            <a:ext cx="7886700" cy="2749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the Consolidated Collections home page</a:t>
            </a:r>
          </a:p>
          <a:p>
            <a:r>
              <a:rPr lang="en-US" dirty="0" smtClean="0"/>
              <a:t>Click on “Status Tracking” tab (default)</a:t>
            </a:r>
          </a:p>
          <a:p>
            <a:r>
              <a:rPr lang="en-US" dirty="0" smtClean="0"/>
              <a:t>Click the drop-down arrow to the left of “ESEA Title III: Recent Arrivers 21-22”</a:t>
            </a:r>
          </a:p>
          <a:p>
            <a:r>
              <a:rPr lang="en-US" dirty="0" smtClean="0"/>
              <a:t>Once the collection drops down</a:t>
            </a:r>
          </a:p>
          <a:p>
            <a:r>
              <a:rPr lang="en-US" dirty="0" smtClean="0"/>
              <a:t>Click on the “Verify Submission”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378" y="64984"/>
            <a:ext cx="6393383" cy="88431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Status Tracking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“drop-down arrow”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his shows the Status Tracking screen and an arrow pointing to the drop down arrow for the data collection" title="Status Tracking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1" y="2592931"/>
            <a:ext cx="8788400" cy="2144625"/>
          </a:xfrm>
          <a:prstGeom prst="rect">
            <a:avLst/>
          </a:prstGeom>
        </p:spPr>
      </p:pic>
      <p:sp>
        <p:nvSpPr>
          <p:cNvPr id="4" name="Down Arrow 3" descr="this arrow points to the drop down arrow for the recent arrivers data collection" title="arrow to collection drop down arrow"/>
          <p:cNvSpPr/>
          <p:nvPr/>
        </p:nvSpPr>
        <p:spPr>
          <a:xfrm rot="3550239">
            <a:off x="679853" y="3233361"/>
            <a:ext cx="304800" cy="9736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569" y="92905"/>
            <a:ext cx="7886700" cy="85478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“Verify Submission”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his shows the screen once the collection's drop down arrow has been clicked, an arrow is pointing to the &quot;Verify Submission&quot; button" title="Dropped down data collection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" y="2255609"/>
            <a:ext cx="9025467" cy="3164047"/>
          </a:xfrm>
          <a:prstGeom prst="rect">
            <a:avLst/>
          </a:prstGeom>
        </p:spPr>
      </p:pic>
      <p:sp>
        <p:nvSpPr>
          <p:cNvPr id="4" name="Down Arrow 3" descr="the arrow is pointing to the &quot;Verify Submission&quot; button for districts to indicate they do not have any Recent Arriver students to report" title="arrow pointing to the &quot;Verify Submission&quot; button"/>
          <p:cNvSpPr/>
          <p:nvPr/>
        </p:nvSpPr>
        <p:spPr>
          <a:xfrm rot="2590516">
            <a:off x="1331590" y="2949049"/>
            <a:ext cx="431800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03" y="0"/>
            <a:ext cx="7886700" cy="119992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90" y="2559390"/>
            <a:ext cx="7886700" cy="3128963"/>
          </a:xfrm>
        </p:spPr>
        <p:txBody>
          <a:bodyPr>
            <a:normAutofit/>
          </a:bodyPr>
          <a:lstStyle/>
          <a:p>
            <a:r>
              <a:rPr lang="en-US" dirty="0" smtClean="0"/>
              <a:t>Recent Arrivers Data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Holly Tucker (</a:t>
            </a:r>
            <a:r>
              <a:rPr lang="en-US" sz="2000" dirty="0" smtClean="0">
                <a:hlinkClick r:id="rId3"/>
              </a:rPr>
              <a:t>Holly.Tucker@state.or.us</a:t>
            </a:r>
            <a:r>
              <a:rPr lang="en-US" sz="2000" dirty="0" smtClean="0"/>
              <a:t>, </a:t>
            </a:r>
            <a:r>
              <a:rPr lang="en-US" sz="2000" smtClean="0"/>
              <a:t>(503)378-6807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Assistance with uploading or general collection questions: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ODE </a:t>
            </a:r>
            <a:r>
              <a:rPr lang="en-US" sz="2000" dirty="0" err="1" smtClean="0"/>
              <a:t>HelpDesk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4"/>
              </a:rPr>
              <a:t>ode.helpdesk@state.or.us</a:t>
            </a:r>
            <a:r>
              <a:rPr lang="en-US" sz="2000" dirty="0" smtClean="0"/>
              <a:t>, (503)947-5715)</a:t>
            </a:r>
          </a:p>
        </p:txBody>
      </p:sp>
    </p:spTree>
    <p:extLst>
      <p:ext uri="{BB962C8B-B14F-4D97-AF65-F5344CB8AC3E}">
        <p14:creationId xmlns:p14="http://schemas.microsoft.com/office/powerpoint/2010/main" val="809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389" y="0"/>
            <a:ext cx="6602681" cy="104502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is a “Recent Arriver”?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22" y="2570779"/>
            <a:ext cx="8705355" cy="2617287"/>
          </a:xfrm>
        </p:spPr>
        <p:txBody>
          <a:bodyPr>
            <a:normAutofit/>
          </a:bodyPr>
          <a:lstStyle/>
          <a:p>
            <a:pPr marL="646430" indent="-236220">
              <a:lnSpc>
                <a:spcPct val="100000"/>
              </a:lnSpc>
              <a:spcBef>
                <a:spcPts val="615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dirty="0" smtClean="0">
                <a:latin typeface="Gill Sans MT"/>
                <a:cs typeface="Gill Sans MT"/>
              </a:rPr>
              <a:t>Aged</a:t>
            </a:r>
            <a:r>
              <a:rPr lang="en-US" spc="-80" dirty="0" smtClean="0">
                <a:latin typeface="Gill Sans MT"/>
                <a:cs typeface="Gill Sans MT"/>
              </a:rPr>
              <a:t> </a:t>
            </a:r>
            <a:r>
              <a:rPr lang="en-US" spc="-5" dirty="0">
                <a:latin typeface="Gill Sans MT"/>
                <a:cs typeface="Gill Sans MT"/>
              </a:rPr>
              <a:t>3-21;</a:t>
            </a:r>
            <a:endParaRPr lang="en-US" dirty="0">
              <a:latin typeface="Gill Sans MT"/>
              <a:cs typeface="Gill Sans MT"/>
            </a:endParaRPr>
          </a:p>
          <a:p>
            <a:pPr marL="64643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55" dirty="0" smtClean="0">
                <a:latin typeface="Gill Sans MT"/>
                <a:cs typeface="Gill Sans MT"/>
              </a:rPr>
              <a:t>NOT </a:t>
            </a:r>
            <a:r>
              <a:rPr lang="en-US" spc="-5" dirty="0">
                <a:latin typeface="Gill Sans MT"/>
                <a:cs typeface="Gill Sans MT"/>
              </a:rPr>
              <a:t>born in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dirty="0">
                <a:latin typeface="Gill Sans MT"/>
                <a:cs typeface="Gill Sans MT"/>
              </a:rPr>
              <a:t>US </a:t>
            </a:r>
            <a:r>
              <a:rPr lang="en-US" spc="-5" dirty="0">
                <a:latin typeface="Gill Sans MT"/>
                <a:cs typeface="Gill Sans MT"/>
              </a:rPr>
              <a:t>state </a:t>
            </a:r>
            <a:r>
              <a:rPr lang="en-US" spc="-10" dirty="0">
                <a:latin typeface="Gill Sans MT"/>
                <a:cs typeface="Gill Sans MT"/>
              </a:rPr>
              <a:t>or </a:t>
            </a:r>
            <a:r>
              <a:rPr lang="en-US" spc="5" dirty="0" smtClean="0">
                <a:latin typeface="Gill Sans MT"/>
                <a:cs typeface="Gill Sans MT"/>
                <a:hlinkClick r:id="rId3"/>
              </a:rPr>
              <a:t>US Territory</a:t>
            </a:r>
            <a:r>
              <a:rPr lang="en-US" spc="-5" dirty="0" smtClean="0">
                <a:latin typeface="Gill Sans MT"/>
                <a:cs typeface="Gill Sans MT"/>
              </a:rPr>
              <a:t>;</a:t>
            </a:r>
            <a:r>
              <a:rPr lang="en-US" spc="-130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and</a:t>
            </a:r>
          </a:p>
          <a:p>
            <a:pPr marL="646430" marR="302260" indent="-236220">
              <a:lnSpc>
                <a:spcPct val="100000"/>
              </a:lnSpc>
              <a:spcBef>
                <a:spcPts val="600"/>
              </a:spcBef>
              <a:buClr>
                <a:srgbClr val="D16248"/>
              </a:buClr>
              <a:buFont typeface="Verdana"/>
              <a:buChar char="◦"/>
              <a:tabLst>
                <a:tab pos="647065" algn="l"/>
              </a:tabLst>
            </a:pPr>
            <a:r>
              <a:rPr lang="en-US" spc="-35" dirty="0" smtClean="0">
                <a:latin typeface="Gill Sans MT"/>
                <a:cs typeface="Gill Sans MT"/>
              </a:rPr>
              <a:t>Has </a:t>
            </a:r>
            <a:r>
              <a:rPr lang="en-US" spc="-55" dirty="0">
                <a:latin typeface="Gill Sans MT"/>
                <a:cs typeface="Gill Sans MT"/>
              </a:rPr>
              <a:t>NOT </a:t>
            </a:r>
            <a:r>
              <a:rPr lang="en-US" dirty="0">
                <a:latin typeface="Gill Sans MT"/>
                <a:cs typeface="Gill Sans MT"/>
              </a:rPr>
              <a:t>been </a:t>
            </a:r>
            <a:r>
              <a:rPr lang="en-US" spc="-5" dirty="0">
                <a:latin typeface="Gill Sans MT"/>
                <a:cs typeface="Gill Sans MT"/>
              </a:rPr>
              <a:t>attending </a:t>
            </a:r>
            <a:r>
              <a:rPr lang="en-US" dirty="0">
                <a:latin typeface="Gill Sans MT"/>
                <a:cs typeface="Gill Sans MT"/>
              </a:rPr>
              <a:t>one or </a:t>
            </a:r>
            <a:r>
              <a:rPr lang="en-US" spc="-20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schools </a:t>
            </a:r>
            <a:r>
              <a:rPr lang="en-US" spc="-5" dirty="0">
                <a:latin typeface="Gill Sans MT"/>
                <a:cs typeface="Gill Sans MT"/>
              </a:rPr>
              <a:t>in </a:t>
            </a:r>
            <a:r>
              <a:rPr lang="en-US" spc="-540" dirty="0">
                <a:latin typeface="Gill Sans MT"/>
                <a:cs typeface="Gill Sans MT"/>
              </a:rPr>
              <a:t> </a:t>
            </a:r>
            <a:r>
              <a:rPr lang="en-US" spc="-20" dirty="0">
                <a:latin typeface="Gill Sans MT"/>
                <a:cs typeface="Gill Sans MT"/>
              </a:rPr>
              <a:t>any </a:t>
            </a:r>
            <a:r>
              <a:rPr lang="en-US" spc="-5" dirty="0">
                <a:latin typeface="Gill Sans MT"/>
                <a:cs typeface="Gill Sans MT"/>
              </a:rPr>
              <a:t>one </a:t>
            </a:r>
            <a:r>
              <a:rPr lang="en-US" dirty="0">
                <a:latin typeface="Gill Sans MT"/>
                <a:cs typeface="Gill Sans MT"/>
              </a:rPr>
              <a:t>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states </a:t>
            </a:r>
            <a:r>
              <a:rPr lang="en-US" spc="-10" dirty="0">
                <a:latin typeface="Gill Sans MT"/>
                <a:cs typeface="Gill Sans MT"/>
              </a:rPr>
              <a:t>for </a:t>
            </a:r>
            <a:r>
              <a:rPr lang="en-US" spc="-15" dirty="0">
                <a:latin typeface="Gill Sans MT"/>
                <a:cs typeface="Gill Sans MT"/>
              </a:rPr>
              <a:t>more </a:t>
            </a:r>
            <a:r>
              <a:rPr lang="en-US" dirty="0">
                <a:latin typeface="Gill Sans MT"/>
                <a:cs typeface="Gill Sans MT"/>
              </a:rPr>
              <a:t>than </a:t>
            </a:r>
            <a:r>
              <a:rPr lang="en-US" spc="-10" dirty="0">
                <a:latin typeface="Gill Sans MT"/>
                <a:cs typeface="Gill Sans MT"/>
              </a:rPr>
              <a:t>three </a:t>
            </a:r>
            <a:r>
              <a:rPr lang="en-US" dirty="0">
                <a:latin typeface="Gill Sans MT"/>
                <a:cs typeface="Gill Sans MT"/>
              </a:rPr>
              <a:t>full </a:t>
            </a:r>
            <a:r>
              <a:rPr lang="en-US" dirty="0" smtClean="0">
                <a:latin typeface="Gill Sans MT"/>
                <a:cs typeface="Gill Sans MT"/>
              </a:rPr>
              <a:t>(cumulative) </a:t>
            </a:r>
            <a:r>
              <a:rPr lang="en-US" spc="-595" dirty="0" smtClean="0">
                <a:latin typeface="Gill Sans MT"/>
                <a:cs typeface="Gill Sans MT"/>
              </a:rPr>
              <a:t> </a:t>
            </a:r>
            <a:r>
              <a:rPr lang="en-US" dirty="0">
                <a:latin typeface="Gill Sans MT"/>
                <a:cs typeface="Gill Sans MT"/>
              </a:rPr>
              <a:t>academic</a:t>
            </a:r>
            <a:r>
              <a:rPr lang="en-US" spc="-100" dirty="0">
                <a:latin typeface="Gill Sans MT"/>
                <a:cs typeface="Gill Sans MT"/>
              </a:rPr>
              <a:t> </a:t>
            </a:r>
            <a:r>
              <a:rPr lang="en-US" spc="-10" dirty="0">
                <a:latin typeface="Gill Sans MT"/>
                <a:cs typeface="Gill Sans MT"/>
              </a:rPr>
              <a:t>years.</a:t>
            </a:r>
            <a:endParaRPr lang="en-US" dirty="0">
              <a:latin typeface="Gill Sans MT"/>
              <a:cs typeface="Gill Sans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445" y="-100433"/>
            <a:ext cx="613555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should be reported?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21" y="2579279"/>
            <a:ext cx="8432223" cy="2753557"/>
          </a:xfrm>
        </p:spPr>
        <p:txBody>
          <a:bodyPr>
            <a:normAutofit/>
          </a:bodyPr>
          <a:lstStyle/>
          <a:p>
            <a:r>
              <a:rPr lang="en-US" dirty="0" smtClean="0"/>
              <a:t>All students, age 3-21, who were not born in the US or U.S. Territories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dirty="0" smtClean="0"/>
              <a:t>Have been educated in the US for less than three (3) cumulative years (or 540 days).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97" y="-69802"/>
            <a:ext cx="6540403" cy="113776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Required Data to report a Recent Arriver student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49" y="2694339"/>
            <a:ext cx="7886700" cy="27497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SSID#</a:t>
            </a:r>
          </a:p>
          <a:p>
            <a:r>
              <a:rPr lang="en-US" dirty="0" smtClean="0"/>
              <a:t>Language of Origin</a:t>
            </a:r>
          </a:p>
          <a:p>
            <a:r>
              <a:rPr lang="en-US" dirty="0" smtClean="0"/>
              <a:t>English Learner (EL) 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Students with Interrupted Formal Education (SIFE) - </a:t>
            </a:r>
            <a:r>
              <a:rPr lang="en-US" dirty="0"/>
              <a:t>Yes/No </a:t>
            </a:r>
            <a:r>
              <a:rPr lang="en-US" dirty="0" smtClean="0"/>
              <a:t>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</a:p>
          <a:p>
            <a:r>
              <a:rPr lang="en-US" dirty="0" smtClean="0"/>
              <a:t>Foreign Exchange </a:t>
            </a:r>
            <a:r>
              <a:rPr lang="en-US" dirty="0"/>
              <a:t>Student </a:t>
            </a:r>
            <a:r>
              <a:rPr lang="en-US" dirty="0" smtClean="0"/>
              <a:t>- Yes/No (</a:t>
            </a:r>
            <a:r>
              <a:rPr lang="en-US" u="sng" dirty="0" smtClean="0"/>
              <a:t>cannot</a:t>
            </a:r>
            <a:r>
              <a:rPr lang="en-US" dirty="0" smtClean="0"/>
              <a:t> be blank)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530" y="-90742"/>
            <a:ext cx="6781190" cy="1326739"/>
          </a:xfrm>
        </p:spPr>
        <p:txBody>
          <a:bodyPr>
            <a:normAutofit/>
          </a:bodyPr>
          <a:lstStyle/>
          <a:p>
            <a:pPr algn="r"/>
            <a:r>
              <a:rPr lang="en-US" sz="3100" dirty="0" smtClean="0">
                <a:solidFill>
                  <a:schemeClr val="bg1"/>
                </a:solidFill>
              </a:rPr>
              <a:t>Student with Interrupted Formal Education</a:t>
            </a:r>
            <a:r>
              <a:rPr lang="en-US" sz="3200" dirty="0" smtClean="0">
                <a:solidFill>
                  <a:schemeClr val="bg1"/>
                </a:solidFill>
              </a:rPr>
              <a:t> (SIFE)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69" y="2338480"/>
            <a:ext cx="7886700" cy="3552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SIFE students meet at least one of the following 2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Come from a home where a language other than English is spoken and enter a school in the US after grade 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Are immigrant students who enter a school in the United States after grade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/>
              <a:t> meet the following conditions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Have had at least 2 years less schooling than their peers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Function at least 2 years below expected grade level in reading and in math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(May be pre-literate in their native language)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Should Foreign Exchange students be reported?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71707"/>
            <a:ext cx="7886700" cy="10540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YES – if they meet the criteria of a “Recent Arriver”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405" y="0"/>
            <a:ext cx="6068235" cy="110184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Collecting the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95" y="2533795"/>
            <a:ext cx="7886700" cy="31475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It is recommended that the information be requested </a:t>
            </a:r>
            <a:r>
              <a:rPr lang="en-US" u="sng" dirty="0" smtClean="0"/>
              <a:t>after</a:t>
            </a:r>
            <a:r>
              <a:rPr lang="en-US" dirty="0" smtClean="0"/>
              <a:t> student enrollment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this information is not provided by the student/parent, it can in NO WAY hinder the enrollment of the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owerpoint Template B.PPTX" id="{96F27AB4-AF82-42E6-A316-4ECB30EF5FF2}" vid="{15248127-89CE-43BA-8A2F-46967EC84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12F45279552458458D0611D127A50" ma:contentTypeVersion="7" ma:contentTypeDescription="Create a new document." ma:contentTypeScope="" ma:versionID="6bdae2dbe247fbd1a9219b90e32b8d03">
  <xsd:schema xmlns:xsd="http://www.w3.org/2001/XMLSchema" xmlns:xs="http://www.w3.org/2001/XMLSchema" xmlns:p="http://schemas.microsoft.com/office/2006/metadata/properties" xmlns:ns1="http://schemas.microsoft.com/sharepoint/v3" xmlns:ns2="033ab11c-6041-4f50-b845-c0c38e41b3e3" xmlns:ns3="54031767-dd6d-417c-ab73-583408f47564" targetNamespace="http://schemas.microsoft.com/office/2006/metadata/properties" ma:root="true" ma:fieldsID="e18252215fa447399964ade5cc238a15" ns1:_="" ns2:_="" ns3:_="">
    <xsd:import namespace="http://schemas.microsoft.com/sharepoint/v3"/>
    <xsd:import namespace="033ab11c-6041-4f50-b845-c0c38e41b3e3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ab11c-6041-4f50-b845-c0c38e41b3e3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Estimated_x0020_Creation_x0020_Date xmlns="033ab11c-6041-4f50-b845-c0c38e41b3e3" xsi:nil="true"/>
    <PublishingStartDate xmlns="http://schemas.microsoft.com/sharepoint/v3" xsi:nil="true"/>
    <Remediation_x0020_Date xmlns="033ab11c-6041-4f50-b845-c0c38e41b3e3">2021-09-23T15:41:53+00:00</Remediation_x0020_Date>
    <Priority xmlns="033ab11c-6041-4f50-b845-c0c38e41b3e3">New</Priority>
  </documentManagement>
</p:properties>
</file>

<file path=customXml/itemProps1.xml><?xml version="1.0" encoding="utf-8"?>
<ds:datastoreItem xmlns:ds="http://schemas.openxmlformats.org/officeDocument/2006/customXml" ds:itemID="{A49B7978-E7AB-4EAB-9771-6D0D3BD4F49B}"/>
</file>

<file path=customXml/itemProps2.xml><?xml version="1.0" encoding="utf-8"?>
<ds:datastoreItem xmlns:ds="http://schemas.openxmlformats.org/officeDocument/2006/customXml" ds:itemID="{FB8EC2A6-3748-407C-90DF-65F5B6C3FD9A}"/>
</file>

<file path=customXml/itemProps3.xml><?xml version="1.0" encoding="utf-8"?>
<ds:datastoreItem xmlns:ds="http://schemas.openxmlformats.org/officeDocument/2006/customXml" ds:itemID="{8BFE9EDF-DBE7-4237-8740-E9599E7ED653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3332</TotalTime>
  <Words>1602</Words>
  <Application>Microsoft Office PowerPoint</Application>
  <PresentationFormat>On-screen Show (4:3)</PresentationFormat>
  <Paragraphs>214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Gill Sans MT</vt:lpstr>
      <vt:lpstr>Verdana</vt:lpstr>
      <vt:lpstr>Wingdings</vt:lpstr>
      <vt:lpstr>ODE_Powerpoint Template B</vt:lpstr>
      <vt:lpstr>Recent Arrivers Data Collection 2021-2022</vt:lpstr>
      <vt:lpstr>Data Collection Window</vt:lpstr>
      <vt:lpstr>Support Materials</vt:lpstr>
      <vt:lpstr>What is a “Recent Arriver”?</vt:lpstr>
      <vt:lpstr>Who should be reported?</vt:lpstr>
      <vt:lpstr>Required Data to report a Recent Arriver student</vt:lpstr>
      <vt:lpstr>Student with Interrupted Formal Education (SIFE)</vt:lpstr>
      <vt:lpstr>Should Foreign Exchange students be reported?</vt:lpstr>
      <vt:lpstr>Collecting the Data</vt:lpstr>
      <vt:lpstr>Optional vs Additional Information Needed</vt:lpstr>
      <vt:lpstr>Optional Information Needed</vt:lpstr>
      <vt:lpstr>When requesting the “optional” information, you must:</vt:lpstr>
      <vt:lpstr>Why the information is being requested:</vt:lpstr>
      <vt:lpstr>What the information will be used for:</vt:lpstr>
      <vt:lpstr>How the information may help the student:</vt:lpstr>
      <vt:lpstr>What if the needed “optional” information is not provided?</vt:lpstr>
      <vt:lpstr>Additional Information Needed</vt:lpstr>
      <vt:lpstr>“Chilling Effect”</vt:lpstr>
      <vt:lpstr>Where to submit the data</vt:lpstr>
      <vt:lpstr>Two Ways to Submit the Data</vt:lpstr>
      <vt:lpstr>Submitting by Web Submission</vt:lpstr>
      <vt:lpstr>Web Submission Search Screen</vt:lpstr>
      <vt:lpstr>Searching by Web Submission</vt:lpstr>
      <vt:lpstr>Web Submission Search Example</vt:lpstr>
      <vt:lpstr>Web Submission Student Screen</vt:lpstr>
      <vt:lpstr>Data Elements to Submit Record</vt:lpstr>
      <vt:lpstr>Submitting by File Upload</vt:lpstr>
      <vt:lpstr>File Upload Process</vt:lpstr>
      <vt:lpstr>File Upload Screen</vt:lpstr>
      <vt:lpstr>What causes Errors?</vt:lpstr>
      <vt:lpstr>Clearing Errors</vt:lpstr>
      <vt:lpstr>Production Download</vt:lpstr>
      <vt:lpstr>Production Download Example</vt:lpstr>
      <vt:lpstr>District has no Recent Arrivers to report</vt:lpstr>
      <vt:lpstr>How to Verify the Data Collection</vt:lpstr>
      <vt:lpstr>Status Tracking and “drop-down arrow”</vt:lpstr>
      <vt:lpstr>“Verify Submission”</vt:lpstr>
      <vt:lpstr>Contact Information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Arrivers PowerPoint</dc:title>
  <dc:creator>SWOPE Emily - ODE</dc:creator>
  <cp:lastModifiedBy>TUCKER Holly * ODE</cp:lastModifiedBy>
  <cp:revision>108</cp:revision>
  <cp:lastPrinted>2019-09-25T15:18:00Z</cp:lastPrinted>
  <dcterms:created xsi:type="dcterms:W3CDTF">2018-10-08T22:17:01Z</dcterms:created>
  <dcterms:modified xsi:type="dcterms:W3CDTF">2021-09-07T15:09:28Z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0x010100B3812F45279552458458D0611D127A50</vt:lpwstr>
  </property>
</Properties>
</file>