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9"/>
  </p:notesMasterIdLst>
  <p:sldIdLst>
    <p:sldId id="256" r:id="rId10"/>
    <p:sldId id="257" r:id="rId11"/>
    <p:sldId id="287" r:id="rId12"/>
    <p:sldId id="274" r:id="rId13"/>
    <p:sldId id="285" r:id="rId14"/>
    <p:sldId id="272" r:id="rId15"/>
    <p:sldId id="261" r:id="rId16"/>
    <p:sldId id="266" r:id="rId17"/>
    <p:sldId id="291" r:id="rId18"/>
    <p:sldId id="286" r:id="rId19"/>
    <p:sldId id="260" r:id="rId20"/>
    <p:sldId id="276" r:id="rId21"/>
    <p:sldId id="264" r:id="rId22"/>
    <p:sldId id="278" r:id="rId23"/>
    <p:sldId id="288" r:id="rId24"/>
    <p:sldId id="284" r:id="rId25"/>
    <p:sldId id="280" r:id="rId26"/>
    <p:sldId id="292"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Liz * ODE" initials="RL*O" lastIdx="11" clrIdx="0">
    <p:extLst>
      <p:ext uri="{19B8F6BF-5375-455C-9EA6-DF929625EA0E}">
        <p15:presenceInfo xmlns:p15="http://schemas.microsoft.com/office/powerpoint/2012/main" userId="ROSS Liz * O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75188" autoAdjust="0"/>
  </p:normalViewPr>
  <p:slideViewPr>
    <p:cSldViewPr snapToGrid="0">
      <p:cViewPr varScale="1">
        <p:scale>
          <a:sx n="86" d="100"/>
          <a:sy n="86" d="100"/>
        </p:scale>
        <p:origin x="5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3955708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610205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37652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Everytime</a:t>
            </a:r>
            <a:r>
              <a:rPr lang="en-US" baseline="0" dirty="0" smtClean="0"/>
              <a:t> we receive a new allocation or update to an allocation, these calculations are done again.</a:t>
            </a:r>
            <a:endParaRPr lang="en-US" dirty="0" smtClean="0"/>
          </a:p>
          <a:p>
            <a:endParaRPr lang="en-US" dirty="0" smtClean="0"/>
          </a:p>
          <a:p>
            <a:r>
              <a:rPr lang="en-US" dirty="0" smtClean="0"/>
              <a:t>Hold Harmless, MOE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07450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107360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How a districts rank and serve schools impacts how much Title I-A money ODE receives from USED.</a:t>
            </a:r>
          </a:p>
          <a:p>
            <a:pPr marL="457200" lvl="1" indent="0">
              <a:buNone/>
            </a:pPr>
            <a:r>
              <a:rPr lang="en-US" dirty="0" smtClean="0">
                <a:solidFill>
                  <a:srgbClr val="FF0000"/>
                </a:solidFill>
              </a:rPr>
              <a:t>FALSE </a:t>
            </a:r>
            <a:r>
              <a:rPr lang="en-US" dirty="0" smtClean="0"/>
              <a:t>(Census poverty determines how much Title I-A money ODE receives)</a:t>
            </a:r>
            <a:endParaRPr lang="en-US" dirty="0" smtClean="0">
              <a:solidFill>
                <a:srgbClr val="FF0000"/>
              </a:solidFill>
            </a:endParaRPr>
          </a:p>
          <a:p>
            <a:r>
              <a:rPr lang="en-US" dirty="0" smtClean="0"/>
              <a:t>Some districts with students experiencing poverty did not receive Title I-A funds last year.</a:t>
            </a:r>
          </a:p>
          <a:p>
            <a:pPr marL="457200" lvl="1" indent="0">
              <a:buNone/>
            </a:pPr>
            <a:r>
              <a:rPr lang="en-US" dirty="0" smtClean="0">
                <a:solidFill>
                  <a:srgbClr val="00B050"/>
                </a:solidFill>
              </a:rPr>
              <a:t>TRUE </a:t>
            </a:r>
            <a:r>
              <a:rPr lang="en-US" dirty="0" smtClean="0"/>
              <a:t>(Some districts very small districts did not meet the criteria for poverty percentage)</a:t>
            </a:r>
            <a:endParaRPr lang="en-US" dirty="0" smtClean="0">
              <a:solidFill>
                <a:srgbClr val="00B050"/>
              </a:solidFill>
            </a:endParaRPr>
          </a:p>
          <a:p>
            <a:r>
              <a:rPr lang="en-US" dirty="0" smtClean="0"/>
              <a:t>If a district’s free and reduced lunch count increases, the district’s Title I-A funding will also increase.</a:t>
            </a:r>
          </a:p>
          <a:p>
            <a:pPr marL="457200" lvl="1" indent="0">
              <a:buNone/>
            </a:pPr>
            <a:r>
              <a:rPr lang="en-US" dirty="0" smtClean="0">
                <a:solidFill>
                  <a:srgbClr val="FF0000"/>
                </a:solidFill>
              </a:rPr>
              <a:t>FALSE </a:t>
            </a:r>
            <a:r>
              <a:rPr lang="en-US" dirty="0" smtClean="0"/>
              <a:t>(Census Poverty and FRL use different thresholds of poverty levels)</a:t>
            </a:r>
            <a:endParaRPr lang="en-US" dirty="0" smtClean="0">
              <a:solidFill>
                <a:srgbClr val="FF0000"/>
              </a:solidFill>
            </a:endParaRPr>
          </a:p>
          <a:p>
            <a:r>
              <a:rPr lang="en-US" dirty="0" smtClean="0"/>
              <a:t>If the national education budget decreases, my district can expect a drop in Title funding.</a:t>
            </a:r>
          </a:p>
          <a:p>
            <a:pPr marL="457200" lvl="1" indent="0">
              <a:buNone/>
            </a:pPr>
            <a:r>
              <a:rPr lang="en-US" dirty="0" smtClean="0">
                <a:solidFill>
                  <a:srgbClr val="FF0000"/>
                </a:solidFill>
              </a:rPr>
              <a:t>FALSE </a:t>
            </a:r>
            <a:r>
              <a:rPr lang="en-US" dirty="0" smtClean="0"/>
              <a:t>(Both state and district allocations are determined by poverty as compared to other states and school districts)</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00847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December 2021:</a:t>
            </a:r>
          </a:p>
          <a:p>
            <a:r>
              <a:rPr lang="en-US" dirty="0" smtClean="0"/>
              <a:t>Census poverty estimates are sent to ODE, giving some insight into how allocations may look.</a:t>
            </a:r>
          </a:p>
          <a:p>
            <a:endParaRPr lang="en-US" dirty="0" smtClean="0"/>
          </a:p>
          <a:p>
            <a:r>
              <a:rPr lang="en-US" dirty="0" smtClean="0"/>
              <a:t>January 2022:</a:t>
            </a:r>
          </a:p>
          <a:p>
            <a:r>
              <a:rPr lang="en-US" dirty="0" smtClean="0"/>
              <a:t>Once Congress</a:t>
            </a:r>
            <a:r>
              <a:rPr lang="en-US" baseline="0" dirty="0" smtClean="0"/>
              <a:t> approves the final appropriations and sends them to USED, the numbers for each Title program are calculated and sent to states.</a:t>
            </a:r>
          </a:p>
          <a:p>
            <a:endParaRPr lang="en-US" baseline="0" dirty="0" smtClean="0"/>
          </a:p>
          <a:p>
            <a:r>
              <a:rPr lang="en-US" baseline="0" dirty="0" smtClean="0"/>
              <a:t>February 2022:</a:t>
            </a:r>
          </a:p>
          <a:p>
            <a:r>
              <a:rPr lang="en-US" baseline="0" dirty="0" smtClean="0"/>
              <a:t>ODE publishes preliminary allocations for each district.</a:t>
            </a:r>
          </a:p>
          <a:p>
            <a:endParaRPr lang="en-US" baseline="0" dirty="0" smtClean="0"/>
          </a:p>
          <a:p>
            <a:r>
              <a:rPr lang="en-US" baseline="0" dirty="0" smtClean="0"/>
              <a:t>July 2022:</a:t>
            </a:r>
          </a:p>
          <a:p>
            <a:r>
              <a:rPr lang="en-US" baseline="0" dirty="0" smtClean="0"/>
              <a:t>By July 1</a:t>
            </a:r>
            <a:r>
              <a:rPr lang="en-US" baseline="30000" dirty="0" smtClean="0"/>
              <a:t>st</a:t>
            </a:r>
            <a:r>
              <a:rPr lang="en-US" baseline="0" dirty="0" smtClean="0"/>
              <a:t>, “final” allocations are made by USDE.  Adjustments are generally small and due to census poverty data adjustments.  ODE must take out state level set asides as outlined by law.</a:t>
            </a:r>
          </a:p>
          <a:p>
            <a:endParaRPr lang="en-US" baseline="0" dirty="0" smtClean="0"/>
          </a:p>
          <a:p>
            <a:r>
              <a:rPr lang="en-US" baseline="0" dirty="0" smtClean="0"/>
              <a:t>August 2022</a:t>
            </a:r>
          </a:p>
          <a:p>
            <a:r>
              <a:rPr lang="en-US" baseline="0" dirty="0" smtClean="0"/>
              <a:t>CIP Budget narrative opens for districts with final allocations.  </a:t>
            </a:r>
          </a:p>
          <a:p>
            <a:endParaRPr lang="en-US" baseline="0" dirty="0" smtClean="0"/>
          </a:p>
          <a:p>
            <a:endParaRPr lang="en-US" dirty="0" smtClean="0"/>
          </a:p>
          <a:p>
            <a:endParaRPr lang="en-US" dirty="0" smtClean="0"/>
          </a:p>
          <a:p>
            <a:r>
              <a:rPr lang="en-US" dirty="0" smtClean="0"/>
              <a:t>Federal formula funds are made available on July 1 of the fiscal year and remain available for obligation by the district for a period of 27 months. This 27-month period includes an initial 15-month period of availability and an automatic 12-month extension permitted under the “</a:t>
            </a:r>
            <a:r>
              <a:rPr lang="en-US" dirty="0" err="1" smtClean="0"/>
              <a:t>Tydings</a:t>
            </a:r>
            <a:r>
              <a:rPr lang="en-US" dirty="0" smtClean="0"/>
              <a:t> Amendment” often referred to as “carry over”. Any funds not obligated by the district in the initial grant period are made available to districts in mid-November through carry over applications.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727686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1683972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2954657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divided</a:t>
            </a:r>
            <a:r>
              <a:rPr lang="en-US" baseline="0" dirty="0" smtClean="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45643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Goals:</a:t>
            </a:r>
          </a:p>
          <a:p>
            <a:endParaRPr lang="en-US" dirty="0" smtClean="0"/>
          </a:p>
          <a:p>
            <a:r>
              <a:rPr lang="en-US" dirty="0" smtClean="0"/>
              <a:t>Basic understanding of Census Poverty</a:t>
            </a:r>
          </a:p>
          <a:p>
            <a:r>
              <a:rPr lang="en-US" dirty="0" smtClean="0"/>
              <a:t>How does Census Poverty inform allocations</a:t>
            </a:r>
          </a:p>
          <a:p>
            <a:r>
              <a:rPr lang="en-US" dirty="0" smtClean="0"/>
              <a:t>Basic understanding of how Title IA, II-A, IV-A, </a:t>
            </a:r>
            <a:r>
              <a:rPr lang="en-US" dirty="0" err="1" smtClean="0"/>
              <a:t>etc</a:t>
            </a:r>
            <a:r>
              <a:rPr lang="en-US" dirty="0" smtClean="0"/>
              <a:t> is allocated to our district</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75027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Before we dive into</a:t>
            </a:r>
            <a:r>
              <a:rPr lang="en-US" baseline="0" dirty="0" smtClean="0"/>
              <a:t> the material, we have compiled a few quiz questions for you to test you knowledge.  </a:t>
            </a:r>
            <a:endParaRPr lang="en-US" dirty="0" smtClean="0"/>
          </a:p>
          <a:p>
            <a:endParaRPr lang="en-US" dirty="0" smtClean="0"/>
          </a:p>
          <a:p>
            <a:r>
              <a:rPr lang="en-US" dirty="0" smtClean="0"/>
              <a:t>We will discuss the answers to all of these questions</a:t>
            </a:r>
            <a:r>
              <a:rPr lang="en-US" baseline="0" dirty="0" smtClean="0"/>
              <a:t> in just a few minutes.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368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pPr marL="0" indent="0">
              <a:buNone/>
            </a:pPr>
            <a:r>
              <a:rPr lang="en-US" dirty="0" smtClean="0"/>
              <a:t>USDE</a:t>
            </a:r>
          </a:p>
          <a:p>
            <a:pPr marL="0" indent="0">
              <a:buNone/>
            </a:pPr>
            <a:r>
              <a:rPr lang="en-US" dirty="0" smtClean="0"/>
              <a:t>	Census poverty, and overall education budget </a:t>
            </a:r>
          </a:p>
          <a:p>
            <a:pPr marL="0" indent="0">
              <a:buNone/>
            </a:pPr>
            <a:r>
              <a:rPr lang="en-US" dirty="0" smtClean="0"/>
              <a:t>To </a:t>
            </a:r>
          </a:p>
          <a:p>
            <a:pPr marL="0" indent="0">
              <a:buNone/>
            </a:pPr>
            <a:r>
              <a:rPr lang="en-US" dirty="0" smtClean="0"/>
              <a:t>Oregon</a:t>
            </a:r>
          </a:p>
          <a:p>
            <a:pPr marL="0" indent="0">
              <a:buNone/>
            </a:pPr>
            <a:r>
              <a:rPr lang="en-US" dirty="0" smtClean="0"/>
              <a:t>	State gets a share based on census poverty in comparison to other states</a:t>
            </a:r>
          </a:p>
          <a:p>
            <a:pPr marL="0" indent="0">
              <a:buNone/>
            </a:pPr>
            <a:r>
              <a:rPr lang="en-US" dirty="0" smtClean="0"/>
              <a:t>To </a:t>
            </a:r>
          </a:p>
          <a:p>
            <a:pPr marL="0" indent="0">
              <a:buNone/>
            </a:pPr>
            <a:r>
              <a:rPr lang="en-US" dirty="0" smtClean="0"/>
              <a:t>Districts</a:t>
            </a:r>
          </a:p>
          <a:p>
            <a:pPr marL="0" indent="0">
              <a:buNone/>
            </a:pPr>
            <a:r>
              <a:rPr lang="en-US" dirty="0" smtClean="0"/>
              <a:t>	Districts receive allocations based on census poverty in comparison to district after state level set asides</a:t>
            </a:r>
          </a:p>
          <a:p>
            <a:pPr marL="0" indent="0">
              <a:buNone/>
            </a:pPr>
            <a:r>
              <a:rPr lang="en-US" dirty="0" smtClean="0"/>
              <a:t>To </a:t>
            </a:r>
          </a:p>
          <a:p>
            <a:pPr marL="0" indent="0">
              <a:buNone/>
            </a:pPr>
            <a:r>
              <a:rPr lang="en-US" dirty="0" smtClean="0"/>
              <a:t>School (if applicable)</a:t>
            </a:r>
          </a:p>
          <a:p>
            <a:pPr marL="0" indent="0">
              <a:buNone/>
            </a:pPr>
            <a:r>
              <a:rPr lang="en-US" dirty="0" smtClean="0"/>
              <a:t>	Title I-A</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46524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Congress passes appropriations of a budget for all federal education programs (IDEA, Title, CTE, </a:t>
            </a:r>
            <a:r>
              <a:rPr lang="en-US" baseline="0" dirty="0" err="1" smtClean="0"/>
              <a:t>etc</a:t>
            </a:r>
            <a:r>
              <a:rPr lang="en-US" baseline="0" dirty="0" smtClean="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indent="-228600">
              <a:buAutoNum type="arabicPeriod"/>
            </a:pPr>
            <a:r>
              <a:rPr lang="en-US" baseline="0" dirty="0" smtClean="0"/>
              <a:t>Meanwhile, the U.S. Census Bureau compiles poverty estimates for all public school districts in the country.</a:t>
            </a:r>
          </a:p>
          <a:p>
            <a:pPr marL="685800" lvl="1" indent="-228600">
              <a:buAutoNum type="arabicPeriod"/>
            </a:pPr>
            <a:r>
              <a:rPr lang="en-US" baseline="0" dirty="0" smtClean="0"/>
              <a:t>This data is called Small Area Income Poverty Estimates (SAIPE) and can be found on the website.  (We will get that website to you at the end).  </a:t>
            </a:r>
          </a:p>
          <a:p>
            <a:pPr marL="685800" lvl="1" indent="-228600">
              <a:buAutoNum type="arabicPeriod"/>
            </a:pPr>
            <a:r>
              <a:rPr lang="en-US" baseline="0" dirty="0" smtClean="0"/>
              <a:t>These estimates are based on the 2010 census, plus information about accessing of government programs. (TANF, Foster Care, Neglected &amp; Delinquent)</a:t>
            </a:r>
          </a:p>
          <a:p>
            <a:pPr marL="685800" lvl="1" indent="-228600">
              <a:buAutoNum type="arabicPeriod"/>
            </a:pPr>
            <a:r>
              <a:rPr lang="en-US" baseline="0" dirty="0" smtClean="0"/>
              <a:t>2020 Census Data will be used NEXT year.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U.S. Department of Education takes the money they have been appropriated and awards it to states and programs by census poverty information.</a:t>
            </a:r>
          </a:p>
          <a:p>
            <a:pPr marL="228600" indent="-228600">
              <a:buAutoNum type="arabicPeriod"/>
            </a:pPr>
            <a:endParaRPr lang="en-US" baseline="0" dirty="0" smtClean="0"/>
          </a:p>
          <a:p>
            <a:pPr marL="228600" indent="-228600">
              <a:buAutoNum type="arabicPeriod"/>
            </a:pPr>
            <a:endParaRPr lang="en-US" baseline="0" dirty="0" smtClean="0"/>
          </a:p>
          <a:p>
            <a:pPr marL="457200" lvl="1" indent="0">
              <a:buNone/>
            </a:pPr>
            <a:endParaRPr lang="en-US" baseline="0"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205834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Congress passes appropriations of a budget for all federal education programs (IDEA, Title, CTE, </a:t>
            </a:r>
            <a:r>
              <a:rPr lang="en-US" baseline="0" dirty="0" err="1" smtClean="0"/>
              <a:t>etc</a:t>
            </a:r>
            <a:r>
              <a:rPr lang="en-US" baseline="0" dirty="0" smtClean="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indent="-228600">
              <a:buAutoNum type="arabicPeriod"/>
            </a:pPr>
            <a:r>
              <a:rPr lang="en-US" baseline="0" dirty="0" smtClean="0"/>
              <a:t>Meanwhile, the U.S. Census Bureau compiles poverty estimates for all public school districts in the country.</a:t>
            </a:r>
          </a:p>
          <a:p>
            <a:pPr marL="685800" lvl="1" indent="-228600">
              <a:buAutoNum type="arabicPeriod"/>
            </a:pPr>
            <a:r>
              <a:rPr lang="en-US" baseline="0" dirty="0" smtClean="0"/>
              <a:t>This data is called Small Area Income Poverty Estimates (SAIPE) and can be found on the website.  (We will get that website to you at the end).  </a:t>
            </a:r>
          </a:p>
          <a:p>
            <a:pPr marL="685800" lvl="1" indent="-228600">
              <a:buAutoNum type="arabicPeriod"/>
            </a:pPr>
            <a:r>
              <a:rPr lang="en-US" baseline="0" dirty="0" smtClean="0"/>
              <a:t>These estimates are based on the 2010 census, plus information about accessing of government programs. (TANF, Foster Care, Neglected &amp; Delinquent)</a:t>
            </a:r>
          </a:p>
          <a:p>
            <a:pPr marL="685800" lvl="1" indent="-228600">
              <a:buAutoNum type="arabicPeriod"/>
            </a:pPr>
            <a:r>
              <a:rPr lang="en-US" baseline="0" dirty="0" smtClean="0"/>
              <a:t>2020 Census Data will be used NEXT year.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U.S. Department of Education takes the money they have been appropriated and awards it to states and programs by census poverty information.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16022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SAIPE annually provides the most current school-age poverty estimates available for all school districts and counties in the U.S. regardless of population size.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93802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do know</a:t>
            </a:r>
            <a:r>
              <a:rPr lang="en-US" baseline="0" dirty="0" smtClean="0"/>
              <a:t> that Oregon’s poverty rate has decreased.  What we do NOT know</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203635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Overall Education Budget Percentages: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Basic Grant 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Concentration Grant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EFIG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Targeted 25%</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887403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11/2/2022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11/2/2022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11/2/2022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11/2/2022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11/2/2022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11/2/2022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11/2/2022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11/2/2022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11/2/2022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11/2/2022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11/2/2022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11/2/2022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11/2/2022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11/2/2022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11/2/2022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11/2/2022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11/2/2022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11/2/2022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census.gov/programs-surveys/saipe.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oese.ed.gov/" TargetMode="External"/><Relationship Id="rId4" Type="http://schemas.openxmlformats.org/officeDocument/2006/relationships/hyperlink" Target="https://www.oregon.gov/ode/schools-and-districts/grants/ESEA/Documents/ALLOCATIONS.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20amy.tidwell@ode.oregon.gov" TargetMode="External"/><Relationship Id="rId7"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mailto:arah.martin@ode.oregon.gov" TargetMode="External"/><Relationship Id="rId5" Type="http://schemas.openxmlformats.org/officeDocument/2006/relationships/hyperlink" Target="mailto:isa.plumb@ode.oregon.gov" TargetMode="External"/><Relationship Id="rId4" Type="http://schemas.openxmlformats.org/officeDocument/2006/relationships/hyperlink" Target="mailto:ennifer.engberg@ode.oregon.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census.gov/programs-surveys/saipe.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Allocations</a:t>
            </a:r>
            <a:endParaRPr lang="en-US" dirty="0"/>
          </a:p>
        </p:txBody>
      </p:sp>
    </p:spTree>
    <p:extLst>
      <p:ext uri="{BB962C8B-B14F-4D97-AF65-F5344CB8AC3E}">
        <p14:creationId xmlns:p14="http://schemas.microsoft.com/office/powerpoint/2010/main" val="3972213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3000" dirty="0" smtClean="0"/>
              <a:t>Title I-A</a:t>
            </a:r>
          </a:p>
          <a:p>
            <a:pPr lvl="1"/>
            <a:r>
              <a:rPr lang="en-US" dirty="0" smtClean="0"/>
              <a:t>Component Funding Formulas &amp; Qualifications</a:t>
            </a:r>
          </a:p>
          <a:p>
            <a:pPr lvl="2"/>
            <a:r>
              <a:rPr lang="en-US" dirty="0" smtClean="0"/>
              <a:t>Basic </a:t>
            </a:r>
          </a:p>
          <a:p>
            <a:pPr lvl="3"/>
            <a:r>
              <a:rPr lang="en-US" dirty="0" smtClean="0"/>
              <a:t>(10 formula students, more than 2% of population)</a:t>
            </a:r>
          </a:p>
          <a:p>
            <a:pPr lvl="2"/>
            <a:r>
              <a:rPr lang="en-US" dirty="0" smtClean="0"/>
              <a:t>Concentration </a:t>
            </a:r>
          </a:p>
          <a:p>
            <a:pPr lvl="3"/>
            <a:r>
              <a:rPr lang="en-US" dirty="0" smtClean="0"/>
              <a:t>(District must meet basic grant and a population of over 6500 formula students OR 15% poverty)  </a:t>
            </a:r>
          </a:p>
          <a:p>
            <a:pPr lvl="2"/>
            <a:r>
              <a:rPr lang="en-US" dirty="0" smtClean="0"/>
              <a:t>Education Finance Incentive Grant &amp; Targeted </a:t>
            </a:r>
            <a:r>
              <a:rPr lang="en-US" dirty="0"/>
              <a:t>Grants  </a:t>
            </a:r>
            <a:endParaRPr lang="en-US" dirty="0" smtClean="0"/>
          </a:p>
          <a:p>
            <a:pPr lvl="3"/>
            <a:r>
              <a:rPr lang="en-US" dirty="0" smtClean="0"/>
              <a:t>(</a:t>
            </a:r>
            <a:r>
              <a:rPr lang="en-US" dirty="0"/>
              <a:t>10 formula students, more than </a:t>
            </a:r>
            <a:r>
              <a:rPr lang="en-US" dirty="0" smtClean="0"/>
              <a:t>5% </a:t>
            </a:r>
            <a:r>
              <a:rPr lang="en-US" dirty="0"/>
              <a:t>of population)</a:t>
            </a:r>
          </a:p>
          <a:p>
            <a:pPr lvl="2"/>
            <a:endParaRPr lang="en-US" dirty="0" smtClean="0"/>
          </a:p>
          <a:p>
            <a:pPr lvl="1"/>
            <a:r>
              <a:rPr lang="en-US" dirty="0" smtClean="0"/>
              <a:t>District allocations based on census poverty of the 5-17 aged children in the district.</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sp>
        <p:nvSpPr>
          <p:cNvPr id="5" name="Title 4"/>
          <p:cNvSpPr>
            <a:spLocks noGrp="1"/>
          </p:cNvSpPr>
          <p:nvPr>
            <p:ph type="title"/>
          </p:nvPr>
        </p:nvSpPr>
        <p:spPr/>
        <p:txBody>
          <a:bodyPr/>
          <a:lstStyle/>
          <a:p>
            <a:r>
              <a:rPr lang="en-US" dirty="0" smtClean="0"/>
              <a:t>Funding Formulas</a:t>
            </a:r>
            <a:endParaRPr lang="en-US" dirty="0"/>
          </a:p>
        </p:txBody>
      </p:sp>
    </p:spTree>
    <p:extLst>
      <p:ext uri="{BB962C8B-B14F-4D97-AF65-F5344CB8AC3E}">
        <p14:creationId xmlns:p14="http://schemas.microsoft.com/office/powerpoint/2010/main" val="4057160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smtClean="0"/>
              <a:t>Title II-A</a:t>
            </a:r>
          </a:p>
          <a:p>
            <a:pPr lvl="1"/>
            <a:r>
              <a:rPr lang="en-US" dirty="0" smtClean="0"/>
              <a:t>20% Census Population (ages 5-17)</a:t>
            </a:r>
          </a:p>
          <a:p>
            <a:pPr lvl="1"/>
            <a:r>
              <a:rPr lang="en-US" dirty="0" smtClean="0"/>
              <a:t>80% Census Poverty (ages 5-17)</a:t>
            </a:r>
          </a:p>
          <a:p>
            <a:r>
              <a:rPr lang="en-US" sz="3000" dirty="0" smtClean="0"/>
              <a:t>Title IV-A</a:t>
            </a:r>
          </a:p>
          <a:p>
            <a:pPr lvl="1"/>
            <a:r>
              <a:rPr lang="en-US" dirty="0" smtClean="0"/>
              <a:t>Based on the district’s percentage of Title I-A </a:t>
            </a:r>
            <a:r>
              <a:rPr lang="en-US" u="sng" dirty="0" smtClean="0"/>
              <a:t>accepted</a:t>
            </a:r>
            <a:r>
              <a:rPr lang="en-US" dirty="0" smtClean="0"/>
              <a:t> in the previous school year</a:t>
            </a:r>
          </a:p>
          <a:p>
            <a:pPr lvl="1"/>
            <a:r>
              <a:rPr lang="en-US" dirty="0" smtClean="0"/>
              <a:t>A school district who received 5% of Oregon’s Title I-A allocation in 2021-22 can expect to receive 5% of Oregon’s Title IV-A allocation in 2022-23</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
        <p:nvSpPr>
          <p:cNvPr id="5" name="Title 4"/>
          <p:cNvSpPr>
            <a:spLocks noGrp="1"/>
          </p:cNvSpPr>
          <p:nvPr>
            <p:ph type="title"/>
          </p:nvPr>
        </p:nvSpPr>
        <p:spPr/>
        <p:txBody>
          <a:bodyPr/>
          <a:lstStyle/>
          <a:p>
            <a:r>
              <a:rPr lang="en-US" dirty="0" smtClean="0"/>
              <a:t>Funding Formulas</a:t>
            </a:r>
            <a:endParaRPr lang="en-US" dirty="0"/>
          </a:p>
        </p:txBody>
      </p:sp>
    </p:spTree>
    <p:extLst>
      <p:ext uri="{BB962C8B-B14F-4D97-AF65-F5344CB8AC3E}">
        <p14:creationId xmlns:p14="http://schemas.microsoft.com/office/powerpoint/2010/main" val="1243446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mage shows the process of allocations from the state to districts. The Oregon Departmetn of Education finalizes allocations to Oregon School Districts, districts plan for and spend these funds in alignment with their continuous improvement plans." title="Allocations process at the state level"/>
          <p:cNvPicPr>
            <a:picLocks noGrp="1" noChangeAspect="1"/>
          </p:cNvPicPr>
          <p:nvPr>
            <p:ph idx="1"/>
          </p:nvPr>
        </p:nvPicPr>
        <p:blipFill>
          <a:blip r:embed="rId3"/>
          <a:stretch>
            <a:fillRect/>
          </a:stretch>
        </p:blipFill>
        <p:spPr>
          <a:xfrm>
            <a:off x="2367402" y="1825625"/>
            <a:ext cx="7484183" cy="4108450"/>
          </a:xfrm>
          <a:prstGeom prst="rect">
            <a:avLst/>
          </a:prstGeom>
        </p:spPr>
      </p:pic>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
        <p:nvSpPr>
          <p:cNvPr id="5" name="Title 4"/>
          <p:cNvSpPr>
            <a:spLocks noGrp="1"/>
          </p:cNvSpPr>
          <p:nvPr>
            <p:ph type="title"/>
          </p:nvPr>
        </p:nvSpPr>
        <p:spPr/>
        <p:txBody>
          <a:bodyPr/>
          <a:lstStyle/>
          <a:p>
            <a:r>
              <a:rPr lang="en-US" dirty="0" smtClean="0"/>
              <a:t>State Level Graphic </a:t>
            </a:r>
            <a:endParaRPr lang="en-US" dirty="0"/>
          </a:p>
        </p:txBody>
      </p:sp>
    </p:spTree>
    <p:extLst>
      <p:ext uri="{BB962C8B-B14F-4D97-AF65-F5344CB8AC3E}">
        <p14:creationId xmlns:p14="http://schemas.microsoft.com/office/powerpoint/2010/main" val="1525523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ODE takes out state level set asides.</a:t>
            </a:r>
          </a:p>
          <a:p>
            <a:pPr lvl="1">
              <a:buFontTx/>
              <a:buChar char="-"/>
            </a:pPr>
            <a:r>
              <a:rPr lang="en-US" dirty="0" smtClean="0"/>
              <a:t>Title I-A (school improvement, SEA Admin)</a:t>
            </a:r>
          </a:p>
          <a:p>
            <a:pPr lvl="1">
              <a:buFontTx/>
              <a:buChar char="-"/>
            </a:pPr>
            <a:r>
              <a:rPr lang="en-US" dirty="0" smtClean="0"/>
              <a:t>Title II-A  (State activity SEA Admin)</a:t>
            </a:r>
          </a:p>
          <a:p>
            <a:pPr lvl="1">
              <a:buFontTx/>
              <a:buChar char="-"/>
            </a:pPr>
            <a:r>
              <a:rPr lang="en-US" dirty="0" smtClean="0"/>
              <a:t>Title IV-A (State activity, SEA Admin)</a:t>
            </a:r>
          </a:p>
          <a:p>
            <a:pPr marL="0" indent="0">
              <a:buNone/>
            </a:pPr>
            <a:endParaRPr lang="en-US" dirty="0" smtClean="0"/>
          </a:p>
          <a:p>
            <a:pPr marL="0" indent="0">
              <a:buNone/>
            </a:pPr>
            <a:r>
              <a:rPr lang="en-US" dirty="0" smtClean="0"/>
              <a:t>Preliminary Allocations (January/February)</a:t>
            </a:r>
          </a:p>
          <a:p>
            <a:pPr marL="0" indent="0">
              <a:buNone/>
            </a:pPr>
            <a:r>
              <a:rPr lang="en-US" dirty="0" smtClean="0"/>
              <a:t>Final Allocations (July)</a:t>
            </a:r>
          </a:p>
          <a:p>
            <a:pPr marL="0" indent="0">
              <a:buNone/>
            </a:pPr>
            <a:r>
              <a:rPr lang="en-US" dirty="0" smtClean="0"/>
              <a:t>Revisions (September/October</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sp>
        <p:nvSpPr>
          <p:cNvPr id="5" name="Title 4"/>
          <p:cNvSpPr>
            <a:spLocks noGrp="1"/>
          </p:cNvSpPr>
          <p:nvPr>
            <p:ph type="title"/>
          </p:nvPr>
        </p:nvSpPr>
        <p:spPr/>
        <p:txBody>
          <a:bodyPr/>
          <a:lstStyle/>
          <a:p>
            <a:r>
              <a:rPr lang="en-US" dirty="0" smtClean="0"/>
              <a:t>Oregon State Level Adjustments</a:t>
            </a:r>
            <a:endParaRPr lang="en-US" dirty="0"/>
          </a:p>
        </p:txBody>
      </p:sp>
      <p:sp>
        <p:nvSpPr>
          <p:cNvPr id="6" name="Rectangle 5"/>
          <p:cNvSpPr/>
          <p:nvPr/>
        </p:nvSpPr>
        <p:spPr>
          <a:xfrm>
            <a:off x="7126941" y="1902758"/>
            <a:ext cx="4233583" cy="3039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Some programs have a specific hold harmless and eligibility requirements that must be accounted for by ODE</a:t>
            </a:r>
            <a:endParaRPr lang="en-US" dirty="0"/>
          </a:p>
        </p:txBody>
      </p:sp>
    </p:spTree>
    <p:extLst>
      <p:ext uri="{BB962C8B-B14F-4D97-AF65-F5344CB8AC3E}">
        <p14:creationId xmlns:p14="http://schemas.microsoft.com/office/powerpoint/2010/main" val="1298853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Title I-A</a:t>
            </a:r>
          </a:p>
          <a:p>
            <a:pPr lvl="1"/>
            <a:r>
              <a:rPr lang="en-US" dirty="0" smtClean="0"/>
              <a:t>Rank &amp; Serve</a:t>
            </a:r>
          </a:p>
          <a:p>
            <a:pPr lvl="1"/>
            <a:r>
              <a:rPr lang="en-US" dirty="0" smtClean="0"/>
              <a:t>School Level Plans</a:t>
            </a:r>
          </a:p>
          <a:p>
            <a:r>
              <a:rPr lang="en-US" dirty="0" smtClean="0"/>
              <a:t>Title II-A</a:t>
            </a:r>
          </a:p>
          <a:p>
            <a:pPr lvl="1"/>
            <a:r>
              <a:rPr lang="en-US" dirty="0" smtClean="0"/>
              <a:t>Activities must be related to an identified need</a:t>
            </a:r>
          </a:p>
          <a:p>
            <a:r>
              <a:rPr lang="en-US" dirty="0" smtClean="0"/>
              <a:t>Title IV-A</a:t>
            </a:r>
          </a:p>
          <a:p>
            <a:pPr lvl="1"/>
            <a:r>
              <a:rPr lang="en-US" dirty="0"/>
              <a:t>Activities must be related to an identified need</a:t>
            </a:r>
          </a:p>
          <a:p>
            <a:pPr marL="0" indent="0">
              <a:buNone/>
            </a:pP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
        <p:nvSpPr>
          <p:cNvPr id="5" name="Title 4"/>
          <p:cNvSpPr>
            <a:spLocks noGrp="1"/>
          </p:cNvSpPr>
          <p:nvPr>
            <p:ph type="title"/>
          </p:nvPr>
        </p:nvSpPr>
        <p:spPr/>
        <p:txBody>
          <a:bodyPr/>
          <a:lstStyle/>
          <a:p>
            <a:r>
              <a:rPr lang="en-US" dirty="0" smtClean="0"/>
              <a:t>District Level Activities</a:t>
            </a:r>
            <a:endParaRPr lang="en-US" dirty="0"/>
          </a:p>
        </p:txBody>
      </p:sp>
      <p:pic>
        <p:nvPicPr>
          <p:cNvPr id="6" name="Google Shape;111;p5" title="Continuous Improvement Circle"/>
          <p:cNvPicPr preferRelativeResize="0"/>
          <p:nvPr/>
        </p:nvPicPr>
        <p:blipFill rotWithShape="1">
          <a:blip r:embed="rId3">
            <a:alphaModFix/>
          </a:blip>
          <a:srcRect/>
          <a:stretch/>
        </p:blipFill>
        <p:spPr>
          <a:xfrm>
            <a:off x="7850409" y="1916204"/>
            <a:ext cx="3651309" cy="3536578"/>
          </a:xfrm>
          <a:prstGeom prst="rect">
            <a:avLst/>
          </a:prstGeom>
          <a:noFill/>
          <a:ln>
            <a:noFill/>
          </a:ln>
        </p:spPr>
      </p:pic>
    </p:spTree>
    <p:extLst>
      <p:ext uri="{BB962C8B-B14F-4D97-AF65-F5344CB8AC3E}">
        <p14:creationId xmlns:p14="http://schemas.microsoft.com/office/powerpoint/2010/main" val="1878035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sp>
        <p:nvSpPr>
          <p:cNvPr id="5" name="Title 4"/>
          <p:cNvSpPr>
            <a:spLocks noGrp="1"/>
          </p:cNvSpPr>
          <p:nvPr>
            <p:ph type="title"/>
          </p:nvPr>
        </p:nvSpPr>
        <p:spPr/>
        <p:txBody>
          <a:bodyPr/>
          <a:lstStyle/>
          <a:p>
            <a:r>
              <a:rPr lang="en-US" dirty="0" smtClean="0"/>
              <a:t>Knowledge Review</a:t>
            </a:r>
            <a:endParaRPr lang="en-US" dirty="0"/>
          </a:p>
        </p:txBody>
      </p:sp>
      <p:sp>
        <p:nvSpPr>
          <p:cNvPr id="7" name="Content Placeholder 6"/>
          <p:cNvSpPr>
            <a:spLocks noGrp="1"/>
          </p:cNvSpPr>
          <p:nvPr>
            <p:ph idx="1"/>
          </p:nvPr>
        </p:nvSpPr>
        <p:spPr>
          <a:xfrm>
            <a:off x="717176" y="2030783"/>
            <a:ext cx="10784542" cy="4109010"/>
          </a:xfrm>
        </p:spPr>
        <p:txBody>
          <a:bodyPr>
            <a:normAutofit fontScale="92500"/>
          </a:bodyPr>
          <a:lstStyle/>
          <a:p>
            <a:pPr marL="0" indent="0">
              <a:buNone/>
            </a:pPr>
            <a:r>
              <a:rPr lang="en-US" dirty="0" smtClean="0"/>
              <a:t>1. How a districts rank and serve schools impacts how much Title I-A money ODE receives from USED.</a:t>
            </a:r>
          </a:p>
          <a:p>
            <a:pPr marL="457200" lvl="1" indent="0">
              <a:buNone/>
            </a:pPr>
            <a:r>
              <a:rPr lang="en-US" dirty="0" smtClean="0">
                <a:solidFill>
                  <a:srgbClr val="FF0000"/>
                </a:solidFill>
              </a:rPr>
              <a:t>FALSE </a:t>
            </a:r>
          </a:p>
          <a:p>
            <a:pPr marL="0" indent="0">
              <a:buNone/>
            </a:pPr>
            <a:r>
              <a:rPr lang="en-US" dirty="0" smtClean="0"/>
              <a:t>2. Some districts with students experiencing poverty did not receive Title I-A funds last year.</a:t>
            </a:r>
          </a:p>
          <a:p>
            <a:pPr marL="457200" lvl="1" indent="0">
              <a:buNone/>
            </a:pPr>
            <a:r>
              <a:rPr lang="en-US" dirty="0" smtClean="0">
                <a:solidFill>
                  <a:srgbClr val="00B050"/>
                </a:solidFill>
              </a:rPr>
              <a:t>TRUE</a:t>
            </a:r>
            <a:endParaRPr lang="en-US" dirty="0">
              <a:solidFill>
                <a:srgbClr val="00B050"/>
              </a:solidFill>
            </a:endParaRPr>
          </a:p>
          <a:p>
            <a:pPr marL="0" indent="0">
              <a:buNone/>
            </a:pPr>
            <a:r>
              <a:rPr lang="en-US" dirty="0" smtClean="0"/>
              <a:t>3. If a district’s free and reduced lunch count increases, the district’s Title I-A funding will also increase.</a:t>
            </a:r>
          </a:p>
          <a:p>
            <a:pPr marL="457200" lvl="1" indent="0">
              <a:buNone/>
            </a:pPr>
            <a:r>
              <a:rPr lang="en-US" dirty="0" smtClean="0">
                <a:solidFill>
                  <a:srgbClr val="FF0000"/>
                </a:solidFill>
              </a:rPr>
              <a:t>FALSE</a:t>
            </a:r>
          </a:p>
          <a:p>
            <a:pPr marL="0" indent="0">
              <a:buNone/>
            </a:pPr>
            <a:r>
              <a:rPr lang="en-US" dirty="0" smtClean="0"/>
              <a:t>4. If the national education budget decreases, my district can expect a drop in Title funding.</a:t>
            </a:r>
          </a:p>
          <a:p>
            <a:pPr marL="457200" lvl="1" indent="0">
              <a:buNone/>
            </a:pPr>
            <a:r>
              <a:rPr lang="en-US" dirty="0" smtClean="0">
                <a:solidFill>
                  <a:srgbClr val="FF0000"/>
                </a:solidFill>
              </a:rPr>
              <a:t>FALSE</a:t>
            </a:r>
            <a:endParaRPr lang="en-US" dirty="0">
              <a:solidFill>
                <a:srgbClr val="FF0000"/>
              </a:solidFill>
            </a:endParaRPr>
          </a:p>
          <a:p>
            <a:endParaRPr lang="en-US" dirty="0"/>
          </a:p>
        </p:txBody>
      </p:sp>
    </p:spTree>
    <p:extLst>
      <p:ext uri="{BB962C8B-B14F-4D97-AF65-F5344CB8AC3E}">
        <p14:creationId xmlns:p14="http://schemas.microsoft.com/office/powerpoint/2010/main" val="233110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Federal Allocations Timeline</a:t>
            </a:r>
            <a:endParaRPr lang="en-US" dirty="0"/>
          </a:p>
        </p:txBody>
      </p:sp>
      <p:sp>
        <p:nvSpPr>
          <p:cNvPr id="2" name="Footer Placeholder 1"/>
          <p:cNvSpPr>
            <a:spLocks noGrp="1"/>
          </p:cNvSpPr>
          <p:nvPr>
            <p:ph type="ftr" sz="quarter" idx="11"/>
          </p:nvPr>
        </p:nvSpPr>
        <p:spPr/>
        <p:txBody>
          <a:bodyPr/>
          <a:lstStyle/>
          <a:p>
            <a:r>
              <a:rPr lang="en-US" dirty="0" smtClean="0"/>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t>16</a:t>
            </a:fld>
            <a:endParaRPr lang="en-US" dirty="0"/>
          </a:p>
        </p:txBody>
      </p:sp>
      <p:sp>
        <p:nvSpPr>
          <p:cNvPr id="22" name="Rectangle 21" descr="Decorative line"/>
          <p:cNvSpPr/>
          <p:nvPr/>
        </p:nvSpPr>
        <p:spPr>
          <a:xfrm>
            <a:off x="206188" y="3841379"/>
            <a:ext cx="11775141" cy="71709"/>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endParaRPr lang="en-US" dirty="0"/>
          </a:p>
        </p:txBody>
      </p:sp>
      <p:grpSp>
        <p:nvGrpSpPr>
          <p:cNvPr id="4" name="Group 3" descr="timeline box" title="timeline box"/>
          <p:cNvGrpSpPr/>
          <p:nvPr/>
        </p:nvGrpSpPr>
        <p:grpSpPr>
          <a:xfrm>
            <a:off x="433545" y="1626472"/>
            <a:ext cx="2758210" cy="1946483"/>
            <a:chOff x="433545" y="1626472"/>
            <a:chExt cx="2758210" cy="1946483"/>
          </a:xfrm>
        </p:grpSpPr>
        <p:sp>
          <p:nvSpPr>
            <p:cNvPr id="23" name="Rectangular Callout 22" descr="Decorative box"/>
            <p:cNvSpPr/>
            <p:nvPr/>
          </p:nvSpPr>
          <p:spPr>
            <a:xfrm>
              <a:off x="439272" y="2970664"/>
              <a:ext cx="2752482" cy="602291"/>
            </a:xfrm>
            <a:prstGeom prst="wedgeRectCallout">
              <a:avLst>
                <a:gd name="adj1" fmla="val -20344"/>
                <a:gd name="adj2" fmla="val 85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8" descr="Decorative box"/>
            <p:cNvSpPr txBox="1">
              <a:spLocks/>
            </p:cNvSpPr>
            <p:nvPr/>
          </p:nvSpPr>
          <p:spPr>
            <a:xfrm>
              <a:off x="433545" y="1626472"/>
              <a:ext cx="2752482" cy="1316129"/>
            </a:xfrm>
            <a:prstGeom prst="rect">
              <a:avLst/>
            </a:prstGeom>
            <a:solidFill>
              <a:schemeClr val="bg2"/>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smtClean="0"/>
                <a:t>USED sends preliminary census poverty estimates to ODE</a:t>
              </a:r>
              <a:endParaRPr lang="en-US" sz="2000" dirty="0"/>
            </a:p>
          </p:txBody>
        </p:sp>
        <p:sp>
          <p:nvSpPr>
            <p:cNvPr id="25" name="Text Placeholder 2"/>
            <p:cNvSpPr txBox="1">
              <a:spLocks/>
            </p:cNvSpPr>
            <p:nvPr/>
          </p:nvSpPr>
          <p:spPr>
            <a:xfrm>
              <a:off x="439273" y="2970665"/>
              <a:ext cx="2752482" cy="586760"/>
            </a:xfrm>
            <a:prstGeom prst="rect">
              <a:avLst/>
            </a:prstGeom>
          </p:spPr>
          <p:txBody>
            <a:bodyPr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December 2021</a:t>
              </a:r>
              <a:endParaRPr lang="en-US" dirty="0"/>
            </a:p>
          </p:txBody>
        </p:sp>
      </p:grpSp>
      <p:sp>
        <p:nvSpPr>
          <p:cNvPr id="44" name="Oval 43" title="&quot;&quot;"/>
          <p:cNvSpPr/>
          <p:nvPr/>
        </p:nvSpPr>
        <p:spPr>
          <a:xfrm>
            <a:off x="1192313" y="3812290"/>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descr="timeline box" title="timeline box"/>
          <p:cNvGrpSpPr/>
          <p:nvPr/>
        </p:nvGrpSpPr>
        <p:grpSpPr>
          <a:xfrm>
            <a:off x="1812650" y="4190382"/>
            <a:ext cx="2752484" cy="1893286"/>
            <a:chOff x="1812650" y="4190382"/>
            <a:chExt cx="2752484" cy="1893286"/>
          </a:xfrm>
        </p:grpSpPr>
        <p:sp>
          <p:nvSpPr>
            <p:cNvPr id="29" name="Rectangular Callout 28" descr="Decorative box"/>
            <p:cNvSpPr/>
            <p:nvPr/>
          </p:nvSpPr>
          <p:spPr>
            <a:xfrm rot="10800000" flipH="1">
              <a:off x="1812650" y="4190382"/>
              <a:ext cx="2746754" cy="602291"/>
            </a:xfrm>
            <a:prstGeom prst="wedgeRectCallout">
              <a:avLst>
                <a:gd name="adj1" fmla="val -20344"/>
                <a:gd name="adj2" fmla="val 855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18" descr="Decorative box"/>
            <p:cNvSpPr txBox="1">
              <a:spLocks/>
            </p:cNvSpPr>
            <p:nvPr/>
          </p:nvSpPr>
          <p:spPr>
            <a:xfrm>
              <a:off x="1812651" y="4767538"/>
              <a:ext cx="2746754" cy="1316130"/>
            </a:xfrm>
            <a:prstGeom prst="rect">
              <a:avLst/>
            </a:prstGeom>
            <a:solidFill>
              <a:srgbClr val="FCEDE1"/>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smtClean="0"/>
                <a:t>Congress passes the budget and USED sends preliminary allocations to ODE for calculation</a:t>
              </a:r>
              <a:endParaRPr lang="en-US" sz="2000" dirty="0"/>
            </a:p>
          </p:txBody>
        </p:sp>
        <p:sp>
          <p:nvSpPr>
            <p:cNvPr id="31" name="Text Placeholder 2"/>
            <p:cNvSpPr txBox="1">
              <a:spLocks/>
            </p:cNvSpPr>
            <p:nvPr/>
          </p:nvSpPr>
          <p:spPr>
            <a:xfrm>
              <a:off x="1812652" y="4190382"/>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January 2022</a:t>
              </a:r>
            </a:p>
          </p:txBody>
        </p:sp>
      </p:grpSp>
      <p:sp>
        <p:nvSpPr>
          <p:cNvPr id="45" name="Oval 44" title="&quot;&quot;"/>
          <p:cNvSpPr/>
          <p:nvPr/>
        </p:nvSpPr>
        <p:spPr>
          <a:xfrm>
            <a:off x="2554951" y="3805521"/>
            <a:ext cx="134458" cy="134458"/>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descr="timeline box" title="timeline box"/>
          <p:cNvGrpSpPr/>
          <p:nvPr/>
        </p:nvGrpSpPr>
        <p:grpSpPr>
          <a:xfrm>
            <a:off x="3294533" y="1658468"/>
            <a:ext cx="2752483" cy="1914490"/>
            <a:chOff x="3294533" y="1658468"/>
            <a:chExt cx="2752483" cy="1914490"/>
          </a:xfrm>
        </p:grpSpPr>
        <p:sp>
          <p:nvSpPr>
            <p:cNvPr id="26" name="Rectangular Callout 25"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18" descr="Decorative box"/>
            <p:cNvSpPr txBox="1">
              <a:spLocks/>
            </p:cNvSpPr>
            <p:nvPr/>
          </p:nvSpPr>
          <p:spPr>
            <a:xfrm>
              <a:off x="3294533" y="1658468"/>
              <a:ext cx="2752482" cy="1316129"/>
            </a:xfrm>
            <a:prstGeom prst="rect">
              <a:avLst/>
            </a:prstGeom>
            <a:solidFill>
              <a:srgbClr val="FCF4F8"/>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smtClean="0"/>
                <a:t>Districts receive preliminary allocations for the following school year</a:t>
              </a:r>
              <a:endParaRPr lang="en-US" sz="2000" dirty="0"/>
            </a:p>
          </p:txBody>
        </p:sp>
        <p:sp>
          <p:nvSpPr>
            <p:cNvPr id="28" name="Text Placeholder 2"/>
            <p:cNvSpPr txBox="1">
              <a:spLocks/>
            </p:cNvSpPr>
            <p:nvPr/>
          </p:nvSpPr>
          <p:spPr>
            <a:xfrm>
              <a:off x="3294534" y="2970668"/>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February 2022</a:t>
              </a:r>
              <a:endParaRPr lang="en-US" dirty="0"/>
            </a:p>
          </p:txBody>
        </p:sp>
      </p:grpSp>
      <p:sp>
        <p:nvSpPr>
          <p:cNvPr id="46" name="Oval 45" title="&quot;&quot;"/>
          <p:cNvSpPr/>
          <p:nvPr/>
        </p:nvSpPr>
        <p:spPr>
          <a:xfrm>
            <a:off x="4047574" y="3812293"/>
            <a:ext cx="134458" cy="134458"/>
          </a:xfrm>
          <a:prstGeom prst="ellipse">
            <a:avLst/>
          </a:prstGeom>
          <a:solidFill>
            <a:schemeClr val="accent2"/>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9" name="Group 8" descr="timeline box" title="timeline box"/>
          <p:cNvGrpSpPr/>
          <p:nvPr/>
        </p:nvGrpSpPr>
        <p:grpSpPr>
          <a:xfrm>
            <a:off x="4717517" y="4172856"/>
            <a:ext cx="2752483" cy="1910812"/>
            <a:chOff x="4717517" y="4172856"/>
            <a:chExt cx="2752483" cy="1910812"/>
          </a:xfrm>
        </p:grpSpPr>
        <p:sp>
          <p:nvSpPr>
            <p:cNvPr id="38" name="Rectangular Callout 37" descr="Decorative box"/>
            <p:cNvSpPr/>
            <p:nvPr/>
          </p:nvSpPr>
          <p:spPr>
            <a:xfrm rot="10800000" flipH="1">
              <a:off x="4717517" y="4172856"/>
              <a:ext cx="2746754" cy="602291"/>
            </a:xfrm>
            <a:prstGeom prst="wedgeRectCallout">
              <a:avLst>
                <a:gd name="adj1" fmla="val -20344"/>
                <a:gd name="adj2" fmla="val 855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18" descr="Decorative box"/>
            <p:cNvSpPr txBox="1">
              <a:spLocks/>
            </p:cNvSpPr>
            <p:nvPr/>
          </p:nvSpPr>
          <p:spPr>
            <a:xfrm>
              <a:off x="4717517" y="4767538"/>
              <a:ext cx="2746754" cy="1316130"/>
            </a:xfrm>
            <a:prstGeom prst="rect">
              <a:avLst/>
            </a:prstGeom>
            <a:solidFill>
              <a:srgbClr val="FAF5E3"/>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smtClean="0"/>
                <a:t>Final allocations are sent to ODE for calculation</a:t>
              </a:r>
              <a:endParaRPr lang="en-US" sz="2000" dirty="0"/>
            </a:p>
          </p:txBody>
        </p:sp>
        <p:sp>
          <p:nvSpPr>
            <p:cNvPr id="40" name="Text Placeholder 2"/>
            <p:cNvSpPr txBox="1">
              <a:spLocks/>
            </p:cNvSpPr>
            <p:nvPr/>
          </p:nvSpPr>
          <p:spPr>
            <a:xfrm>
              <a:off x="4717518" y="4190382"/>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July 2022</a:t>
              </a:r>
              <a:endParaRPr lang="en-US" dirty="0"/>
            </a:p>
          </p:txBody>
        </p:sp>
      </p:grpSp>
      <p:sp>
        <p:nvSpPr>
          <p:cNvPr id="47" name="Oval 46" title="&quot;&quot;"/>
          <p:cNvSpPr/>
          <p:nvPr/>
        </p:nvSpPr>
        <p:spPr>
          <a:xfrm>
            <a:off x="5465233" y="3805521"/>
            <a:ext cx="134458" cy="134458"/>
          </a:xfrm>
          <a:prstGeom prst="ellipse">
            <a:avLst/>
          </a:prstGeom>
          <a:solidFill>
            <a:schemeClr val="accent4"/>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8" name="Group 7" descr="timeline box" title="timeline box"/>
          <p:cNvGrpSpPr/>
          <p:nvPr/>
        </p:nvGrpSpPr>
        <p:grpSpPr>
          <a:xfrm>
            <a:off x="7614196" y="4172859"/>
            <a:ext cx="2752483" cy="1910811"/>
            <a:chOff x="7614196" y="4172859"/>
            <a:chExt cx="2752483" cy="1910811"/>
          </a:xfrm>
        </p:grpSpPr>
        <p:sp>
          <p:nvSpPr>
            <p:cNvPr id="41" name="Rectangular Callout 40" descr="Decorative box"/>
            <p:cNvSpPr/>
            <p:nvPr/>
          </p:nvSpPr>
          <p:spPr>
            <a:xfrm rot="10800000" flipH="1">
              <a:off x="7614196" y="4172859"/>
              <a:ext cx="2746754" cy="602291"/>
            </a:xfrm>
            <a:prstGeom prst="wedgeRectCallout">
              <a:avLst>
                <a:gd name="adj1" fmla="val -20344"/>
                <a:gd name="adj2" fmla="val 855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Placeholder 18" descr="Decorative box"/>
            <p:cNvSpPr txBox="1">
              <a:spLocks/>
            </p:cNvSpPr>
            <p:nvPr/>
          </p:nvSpPr>
          <p:spPr>
            <a:xfrm>
              <a:off x="7614196" y="4767541"/>
              <a:ext cx="2746754" cy="1316129"/>
            </a:xfrm>
            <a:prstGeom prst="rect">
              <a:avLst/>
            </a:prstGeom>
            <a:solidFill>
              <a:schemeClr val="bg2"/>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Revised </a:t>
              </a:r>
              <a:r>
                <a:rPr lang="en-US" sz="2000" dirty="0" smtClean="0"/>
                <a:t>allocations </a:t>
              </a:r>
              <a:r>
                <a:rPr lang="en-US" sz="2000" dirty="0"/>
                <a:t>may be sent to </a:t>
              </a:r>
              <a:r>
                <a:rPr lang="en-US" sz="2000" dirty="0" smtClean="0"/>
                <a:t>ODE</a:t>
              </a:r>
              <a:endParaRPr lang="en-US" sz="2000" dirty="0"/>
            </a:p>
          </p:txBody>
        </p:sp>
        <p:sp>
          <p:nvSpPr>
            <p:cNvPr id="43" name="Text Placeholder 2"/>
            <p:cNvSpPr txBox="1">
              <a:spLocks/>
            </p:cNvSpPr>
            <p:nvPr/>
          </p:nvSpPr>
          <p:spPr>
            <a:xfrm>
              <a:off x="7614197" y="4190385"/>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Fall 2022</a:t>
              </a:r>
              <a:endParaRPr lang="en-US" dirty="0"/>
            </a:p>
          </p:txBody>
        </p:sp>
      </p:grpSp>
      <p:sp>
        <p:nvSpPr>
          <p:cNvPr id="48" name="Oval 47" title="&quot;&quot;"/>
          <p:cNvSpPr/>
          <p:nvPr/>
        </p:nvSpPr>
        <p:spPr>
          <a:xfrm>
            <a:off x="8359598" y="3805525"/>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descr="timeline box" title="timeline box"/>
          <p:cNvGrpSpPr/>
          <p:nvPr/>
        </p:nvGrpSpPr>
        <p:grpSpPr>
          <a:xfrm>
            <a:off x="6144063" y="1658468"/>
            <a:ext cx="2752483" cy="1914490"/>
            <a:chOff x="6144063" y="1658468"/>
            <a:chExt cx="2752483" cy="1914490"/>
          </a:xfrm>
        </p:grpSpPr>
        <p:sp>
          <p:nvSpPr>
            <p:cNvPr id="32" name="Rectangular Callout 31" descr="Decorative box"/>
            <p:cNvSpPr/>
            <p:nvPr/>
          </p:nvSpPr>
          <p:spPr>
            <a:xfrm>
              <a:off x="6144063" y="2970667"/>
              <a:ext cx="2752482" cy="602291"/>
            </a:xfrm>
            <a:prstGeom prst="wedgeRectCallout">
              <a:avLst>
                <a:gd name="adj1" fmla="val -20344"/>
                <a:gd name="adj2" fmla="val 8557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3" name="Text Placeholder 18" descr="Decorative box"/>
            <p:cNvSpPr txBox="1">
              <a:spLocks/>
            </p:cNvSpPr>
            <p:nvPr/>
          </p:nvSpPr>
          <p:spPr>
            <a:xfrm>
              <a:off x="6144063" y="1658468"/>
              <a:ext cx="2752482" cy="1316129"/>
            </a:xfrm>
            <a:prstGeom prst="rect">
              <a:avLst/>
            </a:prstGeom>
            <a:solidFill>
              <a:srgbClr val="F0F4E6"/>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smtClean="0"/>
                <a:t>Districts receive final allocations and CIP Budget Narratives open</a:t>
              </a:r>
              <a:endParaRPr lang="en-US" sz="2000" dirty="0"/>
            </a:p>
          </p:txBody>
        </p:sp>
        <p:sp>
          <p:nvSpPr>
            <p:cNvPr id="34" name="Text Placeholder 2"/>
            <p:cNvSpPr txBox="1">
              <a:spLocks/>
            </p:cNvSpPr>
            <p:nvPr/>
          </p:nvSpPr>
          <p:spPr>
            <a:xfrm>
              <a:off x="6144064" y="2970668"/>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dirty="0" smtClean="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August 2022</a:t>
              </a:r>
              <a:endParaRPr lang="en-US" dirty="0"/>
            </a:p>
          </p:txBody>
        </p:sp>
      </p:grpSp>
      <p:sp>
        <p:nvSpPr>
          <p:cNvPr id="49" name="Oval 48" title="&quot;&quot;"/>
          <p:cNvSpPr/>
          <p:nvPr/>
        </p:nvSpPr>
        <p:spPr>
          <a:xfrm>
            <a:off x="6902833" y="3812293"/>
            <a:ext cx="134458" cy="134458"/>
          </a:xfrm>
          <a:prstGeom prst="ellipse">
            <a:avLst/>
          </a:prstGeom>
          <a:solidFill>
            <a:schemeClr val="accent5"/>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7" name="Group 6" descr="timeline box" title="timeline box"/>
          <p:cNvGrpSpPr/>
          <p:nvPr/>
        </p:nvGrpSpPr>
        <p:grpSpPr>
          <a:xfrm>
            <a:off x="8987864" y="1657129"/>
            <a:ext cx="2752483" cy="1914490"/>
            <a:chOff x="8987864" y="1657129"/>
            <a:chExt cx="2752483" cy="1914490"/>
          </a:xfrm>
        </p:grpSpPr>
        <p:sp>
          <p:nvSpPr>
            <p:cNvPr id="35" name="Rectangular Callout 34" descr="Decorative box"/>
            <p:cNvSpPr/>
            <p:nvPr/>
          </p:nvSpPr>
          <p:spPr>
            <a:xfrm>
              <a:off x="8987864" y="2969328"/>
              <a:ext cx="2752482" cy="602291"/>
            </a:xfrm>
            <a:prstGeom prst="wedgeRectCallout">
              <a:avLst>
                <a:gd name="adj1" fmla="val -20344"/>
                <a:gd name="adj2" fmla="val 8557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dirty="0"/>
            </a:p>
          </p:txBody>
        </p:sp>
        <p:sp>
          <p:nvSpPr>
            <p:cNvPr id="36" name="Text Placeholder 18" descr="Decorative box"/>
            <p:cNvSpPr txBox="1">
              <a:spLocks/>
            </p:cNvSpPr>
            <p:nvPr/>
          </p:nvSpPr>
          <p:spPr>
            <a:xfrm>
              <a:off x="8987864" y="1657129"/>
              <a:ext cx="2752482" cy="1316129"/>
            </a:xfrm>
            <a:prstGeom prst="rect">
              <a:avLst/>
            </a:prstGeom>
            <a:solidFill>
              <a:srgbClr val="E7F5F3"/>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smtClean="0">
                  <a:solidFill>
                    <a:schemeClr val="tx2"/>
                  </a:solidFill>
                </a:rPr>
                <a:t>ODE reallocates unapplied for funds</a:t>
              </a:r>
              <a:endParaRPr lang="en-US" sz="2000" dirty="0">
                <a:solidFill>
                  <a:schemeClr val="tx2"/>
                </a:solidFill>
              </a:endParaRPr>
            </a:p>
          </p:txBody>
        </p:sp>
        <p:sp>
          <p:nvSpPr>
            <p:cNvPr id="37" name="Text Placeholder 2"/>
            <p:cNvSpPr txBox="1">
              <a:spLocks/>
            </p:cNvSpPr>
            <p:nvPr/>
          </p:nvSpPr>
          <p:spPr>
            <a:xfrm>
              <a:off x="8987865" y="2969329"/>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June 2023</a:t>
              </a:r>
              <a:endParaRPr lang="en-US" dirty="0"/>
            </a:p>
          </p:txBody>
        </p:sp>
      </p:grpSp>
      <p:sp>
        <p:nvSpPr>
          <p:cNvPr id="50" name="Oval 49" title="&quot;&quot;"/>
          <p:cNvSpPr/>
          <p:nvPr/>
        </p:nvSpPr>
        <p:spPr>
          <a:xfrm>
            <a:off x="9735682" y="3812294"/>
            <a:ext cx="134458" cy="134458"/>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dirty="0"/>
          </a:p>
        </p:txBody>
      </p:sp>
    </p:spTree>
    <p:extLst>
      <p:ext uri="{BB962C8B-B14F-4D97-AF65-F5344CB8AC3E}">
        <p14:creationId xmlns:p14="http://schemas.microsoft.com/office/powerpoint/2010/main" val="66512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smtClean="0"/>
              <a:t>Resources</a:t>
            </a:r>
            <a:endParaRPr lang="en-US" dirty="0"/>
          </a:p>
        </p:txBody>
      </p:sp>
      <p:sp>
        <p:nvSpPr>
          <p:cNvPr id="7" name="Content Placeholder 6"/>
          <p:cNvSpPr>
            <a:spLocks noGrp="1"/>
          </p:cNvSpPr>
          <p:nvPr>
            <p:ph idx="1"/>
          </p:nvPr>
        </p:nvSpPr>
        <p:spPr>
          <a:xfrm>
            <a:off x="5183188" y="779647"/>
            <a:ext cx="6172200" cy="5627592"/>
          </a:xfrm>
        </p:spPr>
        <p:txBody>
          <a:bodyPr>
            <a:normAutofit/>
          </a:bodyPr>
          <a:lstStyle/>
          <a:p>
            <a:r>
              <a:rPr lang="en-US" sz="2800" dirty="0" smtClean="0">
                <a:hlinkClick r:id="rId3"/>
              </a:rPr>
              <a:t>SAIPE website</a:t>
            </a:r>
            <a:endParaRPr lang="en-US" sz="2800" dirty="0" smtClean="0"/>
          </a:p>
          <a:p>
            <a:pPr marL="0" indent="0">
              <a:buNone/>
            </a:pPr>
            <a:endParaRPr lang="en-US" sz="2800" dirty="0" smtClean="0"/>
          </a:p>
          <a:p>
            <a:r>
              <a:rPr lang="en-US" sz="2800" dirty="0" smtClean="0">
                <a:hlinkClick r:id="rId4"/>
              </a:rPr>
              <a:t>Allocations Brief</a:t>
            </a:r>
            <a:endParaRPr lang="en-US" sz="2800" dirty="0" smtClean="0"/>
          </a:p>
          <a:p>
            <a:endParaRPr lang="en-US" sz="2800" dirty="0"/>
          </a:p>
          <a:p>
            <a:r>
              <a:rPr lang="en-US" sz="2800" dirty="0" smtClean="0">
                <a:hlinkClick r:id="rId5"/>
              </a:rPr>
              <a:t>U.S Department of Education</a:t>
            </a:r>
            <a:endParaRPr lang="en-US" sz="28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pic>
        <p:nvPicPr>
          <p:cNvPr id="5" name="Picture Placeholder 4" descr="This image shows street signs that say: Help, Tips, Assistance, Guidance, Support and Advice. It is included for aesthetic purposes." title="Resources"/>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3517" r="3517"/>
          <a:stretch>
            <a:fillRect/>
          </a:stretch>
        </p:blipFill>
        <p:spPr>
          <a:xfrm>
            <a:off x="348818" y="2730321"/>
            <a:ext cx="4387286" cy="2589780"/>
          </a:xfrm>
        </p:spPr>
      </p:pic>
    </p:spTree>
    <p:extLst>
      <p:ext uri="{BB962C8B-B14F-4D97-AF65-F5344CB8AC3E}">
        <p14:creationId xmlns:p14="http://schemas.microsoft.com/office/powerpoint/2010/main" val="3570739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10784542" cy="4314168"/>
          </a:xfrm>
        </p:spPr>
        <p:txBody>
          <a:bodyPr>
            <a:normAutofit/>
          </a:bodyPr>
          <a:lstStyle/>
          <a:p>
            <a:pPr marL="342900" indent="-342900">
              <a:lnSpc>
                <a:spcPct val="110000"/>
              </a:lnSpc>
              <a:buClr>
                <a:schemeClr val="dk1"/>
              </a:buClr>
              <a:buSzPts val="2400"/>
            </a:pPr>
            <a:r>
              <a:rPr lang="nb-NO" dirty="0" smtClean="0"/>
              <a:t>Amy Tidwell</a:t>
            </a:r>
            <a:br>
              <a:rPr lang="nb-NO" dirty="0" smtClean="0"/>
            </a:br>
            <a:r>
              <a:rPr lang="nb-NO" u="sng" dirty="0" smtClean="0">
                <a:solidFill>
                  <a:schemeClr val="hlink"/>
                </a:solidFill>
                <a:hlinkClick r:id="rId3"/>
              </a:rPr>
              <a:t>amy.tidwell@ode.oregon.gov</a:t>
            </a:r>
            <a:endParaRPr lang="nb-NO" u="sng" dirty="0" smtClean="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rPr>
              <a:t>j</a:t>
            </a:r>
            <a:r>
              <a:rPr lang="nb-NO" u="sng" dirty="0">
                <a:solidFill>
                  <a:schemeClr val="hlink"/>
                </a:solidFill>
                <a:hlinkClick r:id="rId4"/>
              </a:rPr>
              <a:t>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rPr>
              <a:t>l</a:t>
            </a:r>
            <a:r>
              <a:rPr lang="nb-NO" u="sng" dirty="0">
                <a:solidFill>
                  <a:schemeClr val="hlink"/>
                </a:solidFill>
                <a:hlinkClick r:id="rId5"/>
              </a:rPr>
              <a:t>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rPr>
              <a:t>s</a:t>
            </a:r>
            <a:r>
              <a:rPr lang="nb-NO" u="sng" dirty="0">
                <a:solidFill>
                  <a:schemeClr val="hlink"/>
                </a:solidFill>
                <a:hlinkClick r:id="rId6"/>
              </a:rPr>
              <a:t>arah.martin@ode.oregon.gov</a:t>
            </a:r>
            <a:endParaRPr lang="nb-NO" dirty="0"/>
          </a:p>
          <a:p>
            <a:pPr marL="0" lvl="0" indent="0">
              <a:lnSpc>
                <a:spcPct val="110000"/>
              </a:lnSpc>
              <a:buClr>
                <a:schemeClr val="dk1"/>
              </a:buClr>
              <a:buSzPts val="2400"/>
              <a:buNone/>
            </a:pPr>
            <a:endParaRPr lang="nb-NO" dirty="0" smtClean="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sp>
        <p:nvSpPr>
          <p:cNvPr id="5" name="Title 4"/>
          <p:cNvSpPr>
            <a:spLocks noGrp="1"/>
          </p:cNvSpPr>
          <p:nvPr>
            <p:ph type="title"/>
          </p:nvPr>
        </p:nvSpPr>
        <p:spPr/>
        <p:txBody>
          <a:bodyPr/>
          <a:lstStyle/>
          <a:p>
            <a:r>
              <a:rPr lang="en-US" dirty="0" smtClean="0"/>
              <a:t>Please reach out!</a:t>
            </a:r>
            <a:endParaRPr lang="en-US" dirty="0"/>
          </a:p>
        </p:txBody>
      </p:sp>
      <p:pic>
        <p:nvPicPr>
          <p:cNvPr id="3074" name="Picture 2" descr="DFA :: Questions? Contact 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21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Regional Contacts by ESD</a:t>
            </a:r>
            <a:endParaRPr lang="en-US" dirty="0"/>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smtClean="0"/>
              <a:t>Jen </a:t>
            </a:r>
            <a:r>
              <a:rPr lang="en-US" sz="3000" dirty="0"/>
              <a:t>Engberg</a:t>
            </a:r>
          </a:p>
          <a:p>
            <a:pPr marL="914400" lvl="1" indent="-381000">
              <a:lnSpc>
                <a:spcPct val="105000"/>
              </a:lnSpc>
              <a:spcBef>
                <a:spcPts val="0"/>
              </a:spcBef>
              <a:buSzPts val="2400"/>
              <a:buFont typeface="Arial"/>
              <a:buChar char="○"/>
            </a:pPr>
            <a:r>
              <a:rPr lang="en-US" dirty="0"/>
              <a:t>Clackamas</a:t>
            </a:r>
            <a:r>
              <a:rPr lang="en-US" dirty="0" smtClean="0"/>
              <a:t>,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smtClean="0"/>
              <a:t>Lane</a:t>
            </a:r>
            <a:r>
              <a:rPr lang="en-US" dirty="0"/>
              <a:t>, Linn Benton </a:t>
            </a:r>
            <a:r>
              <a:rPr lang="en-US" dirty="0" smtClean="0"/>
              <a:t>Lincoln and Willamette</a:t>
            </a:r>
          </a:p>
          <a:p>
            <a:pPr marL="533400" lvl="1" indent="0">
              <a:lnSpc>
                <a:spcPct val="105000"/>
              </a:lnSpc>
              <a:spcBef>
                <a:spcPts val="0"/>
              </a:spcBef>
              <a:buSzPts val="2400"/>
              <a:buNone/>
            </a:pPr>
            <a:endParaRPr lang="en-US" sz="900" dirty="0" smtClean="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endParaRPr lang="en-US" dirty="0" smtClean="0"/>
          </a:p>
          <a:p>
            <a:pPr marL="533400" lvl="1" indent="0">
              <a:lnSpc>
                <a:spcPct val="105000"/>
              </a:lnSpc>
              <a:spcBef>
                <a:spcPts val="0"/>
              </a:spcBef>
              <a:buSzPts val="2400"/>
              <a:buNone/>
            </a:pPr>
            <a:endParaRPr lang="en-US" dirty="0" smtClean="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19</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406005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indent="-457200">
              <a:lnSpc>
                <a:spcPct val="80000"/>
              </a:lnSpc>
              <a:spcBef>
                <a:spcPts val="0"/>
              </a:spcBef>
              <a:buSzPts val="2800"/>
            </a:pPr>
            <a:endParaRPr lang="en-US" sz="2800" dirty="0" smtClean="0"/>
          </a:p>
          <a:p>
            <a:pPr>
              <a:lnSpc>
                <a:spcPct val="80000"/>
              </a:lnSpc>
              <a:spcBef>
                <a:spcPts val="0"/>
              </a:spcBef>
              <a:buSzPts val="2800"/>
            </a:pPr>
            <a:r>
              <a:rPr lang="en-US" sz="2800" dirty="0" smtClean="0"/>
              <a:t>ESSA Funding Stream/Roadmap</a:t>
            </a:r>
          </a:p>
          <a:p>
            <a:pPr marL="0" indent="0">
              <a:lnSpc>
                <a:spcPct val="80000"/>
              </a:lnSpc>
              <a:spcBef>
                <a:spcPts val="0"/>
              </a:spcBef>
              <a:buSzPts val="2800"/>
              <a:buNone/>
            </a:pPr>
            <a:endParaRPr lang="en-US" sz="2800" dirty="0"/>
          </a:p>
          <a:p>
            <a:pPr>
              <a:lnSpc>
                <a:spcPct val="80000"/>
              </a:lnSpc>
              <a:spcBef>
                <a:spcPts val="0"/>
              </a:spcBef>
              <a:buSzPts val="2800"/>
            </a:pPr>
            <a:r>
              <a:rPr lang="en-US" sz="2800" dirty="0" smtClean="0"/>
              <a:t>Eligibility and Funding Formulas</a:t>
            </a:r>
          </a:p>
          <a:p>
            <a:pPr marL="0" indent="0">
              <a:lnSpc>
                <a:spcPct val="80000"/>
              </a:lnSpc>
              <a:spcBef>
                <a:spcPts val="0"/>
              </a:spcBef>
              <a:buSzPts val="2800"/>
              <a:buNone/>
            </a:pPr>
            <a:endParaRPr lang="en-US" sz="2800" dirty="0"/>
          </a:p>
          <a:p>
            <a:pPr>
              <a:lnSpc>
                <a:spcPct val="80000"/>
              </a:lnSpc>
              <a:spcBef>
                <a:spcPts val="0"/>
              </a:spcBef>
              <a:buSzPts val="2800"/>
            </a:pPr>
            <a:r>
              <a:rPr lang="en-US" sz="2800" dirty="0" smtClean="0"/>
              <a:t>Funding Timeline</a:t>
            </a:r>
          </a:p>
          <a:p>
            <a:pPr marL="0" indent="0">
              <a:lnSpc>
                <a:spcPct val="80000"/>
              </a:lnSpc>
              <a:spcBef>
                <a:spcPts val="0"/>
              </a:spcBef>
              <a:buSzPts val="2800"/>
              <a:buNone/>
            </a:pPr>
            <a:endParaRPr lang="en-US" sz="2800" dirty="0"/>
          </a:p>
          <a:p>
            <a:pPr>
              <a:lnSpc>
                <a:spcPct val="80000"/>
              </a:lnSpc>
              <a:spcBef>
                <a:spcPts val="0"/>
              </a:spcBef>
              <a:buSzPts val="2800"/>
            </a:pPr>
            <a:r>
              <a:rPr lang="en-US" sz="2800" dirty="0" smtClean="0"/>
              <a:t>Questions</a:t>
            </a:r>
            <a:endParaRPr lang="en-US" sz="28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smtClean="0"/>
              <a:t>Agenda for Today’s Session</a:t>
            </a:r>
            <a:endParaRPr lang="en-US" dirty="0"/>
          </a:p>
        </p:txBody>
      </p:sp>
      <p:pic>
        <p:nvPicPr>
          <p:cNvPr id="2" name="Picture 1" descr="This picture is provided for aesthetic purposes and shows the word &quot;Agenda&quot; in colored text." title="Agenda image"/>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187884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a:t>
            </a:fld>
            <a:endParaRPr lang="en-US" dirty="0"/>
          </a:p>
        </p:txBody>
      </p:sp>
      <p:sp>
        <p:nvSpPr>
          <p:cNvPr id="5" name="Title 4"/>
          <p:cNvSpPr>
            <a:spLocks noGrp="1"/>
          </p:cNvSpPr>
          <p:nvPr>
            <p:ph type="title"/>
          </p:nvPr>
        </p:nvSpPr>
        <p:spPr/>
        <p:txBody>
          <a:bodyPr/>
          <a:lstStyle/>
          <a:p>
            <a:r>
              <a:rPr lang="en-US" dirty="0" smtClean="0"/>
              <a:t>Check your federal funding knowledge!</a:t>
            </a:r>
            <a:endParaRPr lang="en-US" dirty="0"/>
          </a:p>
        </p:txBody>
      </p:sp>
      <p:sp>
        <p:nvSpPr>
          <p:cNvPr id="7" name="Content Placeholder 6"/>
          <p:cNvSpPr>
            <a:spLocks noGrp="1"/>
          </p:cNvSpPr>
          <p:nvPr>
            <p:ph idx="1"/>
          </p:nvPr>
        </p:nvSpPr>
        <p:spPr>
          <a:xfrm>
            <a:off x="717176" y="2030783"/>
            <a:ext cx="10784542" cy="4109010"/>
          </a:xfrm>
        </p:spPr>
        <p:txBody>
          <a:bodyPr>
            <a:normAutofit/>
          </a:bodyPr>
          <a:lstStyle/>
          <a:p>
            <a:pPr marL="0" indent="0">
              <a:lnSpc>
                <a:spcPct val="100000"/>
              </a:lnSpc>
              <a:buNone/>
            </a:pPr>
            <a:r>
              <a:rPr lang="en-US" dirty="0" smtClean="0"/>
              <a:t>TRUE OR FALSE:</a:t>
            </a:r>
          </a:p>
          <a:p>
            <a:pPr marL="457200" indent="-457200">
              <a:lnSpc>
                <a:spcPct val="100000"/>
              </a:lnSpc>
              <a:buAutoNum type="arabicPeriod"/>
            </a:pPr>
            <a:r>
              <a:rPr lang="en-US" dirty="0" smtClean="0"/>
              <a:t>How districts rank and serve schools impacts how much Title I-A money ODE receives from USED.</a:t>
            </a:r>
          </a:p>
          <a:p>
            <a:pPr marL="457200" indent="-457200">
              <a:lnSpc>
                <a:spcPct val="100000"/>
              </a:lnSpc>
              <a:buAutoNum type="arabicPeriod"/>
            </a:pPr>
            <a:r>
              <a:rPr lang="en-US" dirty="0" smtClean="0"/>
              <a:t>Some districts with students experiencing poverty did not receive Title I-A funds last year.</a:t>
            </a:r>
            <a:endParaRPr lang="en-US" dirty="0"/>
          </a:p>
          <a:p>
            <a:pPr marL="457200" indent="-457200">
              <a:lnSpc>
                <a:spcPct val="100000"/>
              </a:lnSpc>
              <a:buAutoNum type="arabicPeriod"/>
            </a:pPr>
            <a:r>
              <a:rPr lang="en-US" dirty="0" smtClean="0"/>
              <a:t>If a district’s free and reduced lunch count increases, the district’s Title I-A funding will also increase.</a:t>
            </a:r>
            <a:endParaRPr lang="en-US" dirty="0"/>
          </a:p>
          <a:p>
            <a:pPr marL="457200" indent="-457200">
              <a:lnSpc>
                <a:spcPct val="100000"/>
              </a:lnSpc>
              <a:buAutoNum type="arabicPeriod"/>
            </a:pPr>
            <a:r>
              <a:rPr lang="en-US" dirty="0" smtClean="0"/>
              <a:t>If the national education budget decreases, my district can expect a drop in Title funding.</a:t>
            </a:r>
          </a:p>
          <a:p>
            <a:pPr marL="0" indent="0">
              <a:buNone/>
            </a:pPr>
            <a:endParaRPr lang="en-US" dirty="0"/>
          </a:p>
        </p:txBody>
      </p:sp>
    </p:spTree>
    <p:extLst>
      <p:ext uri="{BB962C8B-B14F-4D97-AF65-F5344CB8AC3E}">
        <p14:creationId xmlns:p14="http://schemas.microsoft.com/office/powerpoint/2010/main" val="183597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4</a:t>
            </a:fld>
            <a:endParaRPr lang="en-US" dirty="0"/>
          </a:p>
        </p:txBody>
      </p:sp>
      <p:sp>
        <p:nvSpPr>
          <p:cNvPr id="2" name="Title 1"/>
          <p:cNvSpPr>
            <a:spLocks noGrp="1"/>
          </p:cNvSpPr>
          <p:nvPr>
            <p:ph type="title"/>
          </p:nvPr>
        </p:nvSpPr>
        <p:spPr/>
        <p:txBody>
          <a:bodyPr/>
          <a:lstStyle/>
          <a:p>
            <a:r>
              <a:rPr lang="en-US" dirty="0" smtClean="0"/>
              <a:t>Federal Funding Road Map</a:t>
            </a:r>
            <a:endParaRPr lang="en-US" dirty="0"/>
          </a:p>
        </p:txBody>
      </p:sp>
      <p:sp>
        <p:nvSpPr>
          <p:cNvPr id="7" name="TextBox 6"/>
          <p:cNvSpPr txBox="1"/>
          <p:nvPr/>
        </p:nvSpPr>
        <p:spPr>
          <a:xfrm>
            <a:off x="585300" y="2257454"/>
            <a:ext cx="6655940" cy="3108543"/>
          </a:xfrm>
          <a:prstGeom prst="rect">
            <a:avLst/>
          </a:prstGeom>
          <a:noFill/>
        </p:spPr>
        <p:txBody>
          <a:bodyPr wrap="square" rtlCol="0">
            <a:spAutoFit/>
          </a:bodyPr>
          <a:lstStyle/>
          <a:p>
            <a:r>
              <a:rPr lang="en-US" sz="2800" dirty="0" smtClean="0"/>
              <a:t>First: Federal funds originate in Congress </a:t>
            </a:r>
          </a:p>
          <a:p>
            <a:endParaRPr lang="en-US" sz="2800" dirty="0"/>
          </a:p>
          <a:p>
            <a:r>
              <a:rPr lang="en-US" sz="2800" dirty="0" smtClean="0"/>
              <a:t>Second: The U.S. Department of Education calculates state level allocations </a:t>
            </a:r>
          </a:p>
          <a:p>
            <a:endParaRPr lang="en-US" sz="2800" dirty="0" smtClean="0"/>
          </a:p>
          <a:p>
            <a:r>
              <a:rPr lang="en-US" sz="2800" dirty="0" smtClean="0"/>
              <a:t>Third: ODE calculates each district’s allocation</a:t>
            </a:r>
            <a:endParaRPr lang="en-US" sz="2800" dirty="0"/>
          </a:p>
        </p:txBody>
      </p:sp>
      <p:pic>
        <p:nvPicPr>
          <p:cNvPr id="6" name="Picture 5" descr="This infographic shows the process for federal education funding: Funds originate in Congress and are allocated to the US Department of Education, the US Department of Education calculates state level allocations for each title program, the Oregon Department of Education calculates each district's allocation." title="Federal Funding Graphic"/>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81581" y="1610787"/>
            <a:ext cx="3301409" cy="4401879"/>
          </a:xfrm>
          <a:prstGeom prst="rect">
            <a:avLst/>
          </a:prstGeom>
        </p:spPr>
      </p:pic>
    </p:spTree>
    <p:extLst>
      <p:ext uri="{BB962C8B-B14F-4D97-AF65-F5344CB8AC3E}">
        <p14:creationId xmlns:p14="http://schemas.microsoft.com/office/powerpoint/2010/main" val="1801012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5" name="Title 4"/>
          <p:cNvSpPr>
            <a:spLocks noGrp="1"/>
          </p:cNvSpPr>
          <p:nvPr>
            <p:ph type="title"/>
          </p:nvPr>
        </p:nvSpPr>
        <p:spPr/>
        <p:txBody>
          <a:bodyPr/>
          <a:lstStyle/>
          <a:p>
            <a:r>
              <a:rPr lang="en-US" dirty="0" smtClean="0"/>
              <a:t>Federal Level Procedures</a:t>
            </a:r>
            <a:endParaRPr lang="en-US" dirty="0"/>
          </a:p>
        </p:txBody>
      </p:sp>
      <p:pic>
        <p:nvPicPr>
          <p:cNvPr id="7" name="Content Placeholder 6" descr="This infographic shows the process for federal education funding to states. Funds originate in Congress and are allocated to the US Department of Education, the US Department of Education calculates state level allocations for each title program."/>
          <p:cNvPicPr>
            <a:picLocks noGrp="1" noChangeAspect="1"/>
          </p:cNvPicPr>
          <p:nvPr>
            <p:ph idx="1"/>
          </p:nvPr>
        </p:nvPicPr>
        <p:blipFill>
          <a:blip r:embed="rId3"/>
          <a:stretch>
            <a:fillRect/>
          </a:stretch>
        </p:blipFill>
        <p:spPr>
          <a:xfrm>
            <a:off x="3480757" y="1825625"/>
            <a:ext cx="5257474" cy="4108450"/>
          </a:xfrm>
          <a:prstGeom prst="rect">
            <a:avLst/>
          </a:prstGeom>
        </p:spPr>
      </p:pic>
    </p:spTree>
    <p:extLst>
      <p:ext uri="{BB962C8B-B14F-4D97-AF65-F5344CB8AC3E}">
        <p14:creationId xmlns:p14="http://schemas.microsoft.com/office/powerpoint/2010/main" val="456633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mage is the logo for the US Department of Education - an acorn that has grown into a tree." title="US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512" y="3901329"/>
            <a:ext cx="2140824" cy="2140824"/>
          </a:xfrm>
          <a:prstGeom prst="rect">
            <a:avLst/>
          </a:prstGeom>
        </p:spPr>
      </p:pic>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5" name="Title 4"/>
          <p:cNvSpPr>
            <a:spLocks noGrp="1"/>
          </p:cNvSpPr>
          <p:nvPr>
            <p:ph type="title"/>
          </p:nvPr>
        </p:nvSpPr>
        <p:spPr/>
        <p:txBody>
          <a:bodyPr/>
          <a:lstStyle/>
          <a:p>
            <a:r>
              <a:rPr lang="en-US" dirty="0" smtClean="0"/>
              <a:t>Federal Level Procedures</a:t>
            </a:r>
            <a:endParaRPr lang="en-US" dirty="0"/>
          </a:p>
        </p:txBody>
      </p:sp>
      <p:sp>
        <p:nvSpPr>
          <p:cNvPr id="2" name="Content Placeholder 1"/>
          <p:cNvSpPr>
            <a:spLocks noGrp="1"/>
          </p:cNvSpPr>
          <p:nvPr>
            <p:ph idx="1"/>
          </p:nvPr>
        </p:nvSpPr>
        <p:spPr>
          <a:xfrm>
            <a:off x="309282" y="2255931"/>
            <a:ext cx="11600330" cy="3385109"/>
          </a:xfrm>
        </p:spPr>
        <p:txBody>
          <a:bodyPr>
            <a:normAutofit/>
          </a:bodyPr>
          <a:lstStyle/>
          <a:p>
            <a:pPr marL="457200" indent="-457200">
              <a:buAutoNum type="arabicPeriod"/>
            </a:pPr>
            <a:r>
              <a:rPr lang="en-US" dirty="0" smtClean="0"/>
              <a:t>Congress annually appropriates funds for programs administered by the U.S. Department of Education.</a:t>
            </a:r>
          </a:p>
          <a:p>
            <a:pPr marL="457200" indent="-457200">
              <a:buAutoNum type="arabicPeriod"/>
            </a:pPr>
            <a:r>
              <a:rPr lang="en-US" dirty="0" smtClean="0"/>
              <a:t>The U.S. Census Bureau annually calculates poverty estimates for every public school district in the country.</a:t>
            </a:r>
          </a:p>
          <a:p>
            <a:pPr marL="457200" indent="-457200">
              <a:buAutoNum type="arabicPeriod"/>
            </a:pPr>
            <a:r>
              <a:rPr lang="en-US" dirty="0" smtClean="0"/>
              <a:t>The U.S. Department of Education allocates funds for each Title program based on each state’s census poverty information.</a:t>
            </a:r>
            <a:endParaRPr lang="en-US" dirty="0"/>
          </a:p>
          <a:p>
            <a:pPr marL="0" indent="0">
              <a:buNone/>
            </a:pPr>
            <a:endParaRPr lang="en-US" dirty="0"/>
          </a:p>
        </p:txBody>
      </p:sp>
    </p:spTree>
    <p:extLst>
      <p:ext uri="{BB962C8B-B14F-4D97-AF65-F5344CB8AC3E}">
        <p14:creationId xmlns:p14="http://schemas.microsoft.com/office/powerpoint/2010/main" val="186297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757221"/>
            <a:ext cx="10784542" cy="4109010"/>
          </a:xfrm>
        </p:spPr>
        <p:txBody>
          <a:bodyPr>
            <a:normAutofit/>
          </a:bodyPr>
          <a:lstStyle/>
          <a:p>
            <a:pPr marL="0" indent="0">
              <a:buNone/>
            </a:pPr>
            <a:r>
              <a:rPr lang="en-US" sz="3200" dirty="0" smtClean="0">
                <a:solidFill>
                  <a:srgbClr val="FF0000"/>
                </a:solidFill>
                <a:hlinkClick r:id="rId3"/>
              </a:rPr>
              <a:t>Small </a:t>
            </a:r>
            <a:r>
              <a:rPr lang="en-US" sz="3200" dirty="0">
                <a:solidFill>
                  <a:srgbClr val="FF0000"/>
                </a:solidFill>
                <a:hlinkClick r:id="rId3"/>
              </a:rPr>
              <a:t>Area Income Poverty Estimates (</a:t>
            </a:r>
            <a:r>
              <a:rPr lang="en-US" sz="3200" dirty="0" smtClean="0">
                <a:solidFill>
                  <a:srgbClr val="FF0000"/>
                </a:solidFill>
                <a:hlinkClick r:id="rId3"/>
              </a:rPr>
              <a:t>SAIPE)</a:t>
            </a:r>
            <a:endParaRPr lang="en-US" sz="3200" dirty="0" smtClean="0">
              <a:solidFill>
                <a:srgbClr val="FF0000"/>
              </a:solidFill>
            </a:endParaRPr>
          </a:p>
          <a:p>
            <a:pPr marL="457200" lvl="1" indent="0">
              <a:buNone/>
            </a:pPr>
            <a:r>
              <a:rPr lang="en-US" dirty="0"/>
              <a:t>Annual estimates of income and poverty for school districts, counties, and </a:t>
            </a:r>
            <a:r>
              <a:rPr lang="en-US" dirty="0" smtClean="0"/>
              <a:t>states</a:t>
            </a:r>
          </a:p>
          <a:p>
            <a:pPr marL="0" indent="0">
              <a:buNone/>
            </a:pPr>
            <a:endParaRPr lang="en-US" sz="3200" dirty="0" smtClean="0"/>
          </a:p>
          <a:p>
            <a:pPr marL="0" indent="0">
              <a:buNone/>
            </a:pPr>
            <a:r>
              <a:rPr lang="en-US" sz="3200" dirty="0" smtClean="0"/>
              <a:t>Things to Remember:</a:t>
            </a:r>
          </a:p>
          <a:p>
            <a:r>
              <a:rPr lang="en-US" dirty="0" smtClean="0"/>
              <a:t>Based on residents in school district boundaries</a:t>
            </a:r>
          </a:p>
          <a:p>
            <a:r>
              <a:rPr lang="en-US" dirty="0" smtClean="0"/>
              <a:t>Lower threshold than Free and Reduced Lunch</a:t>
            </a:r>
          </a:p>
          <a:p>
            <a:r>
              <a:rPr lang="en-US" dirty="0"/>
              <a:t>Virtual charter schools are not </a:t>
            </a:r>
            <a:r>
              <a:rPr lang="en-US" dirty="0" smtClean="0"/>
              <a:t>included</a:t>
            </a:r>
          </a:p>
          <a:p>
            <a:r>
              <a:rPr lang="en-US" dirty="0" smtClean="0"/>
              <a:t>Data is two years behind the current school year  (2022-23 is based on 2010)</a:t>
            </a:r>
          </a:p>
          <a:p>
            <a:pPr lvl="1"/>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
        <p:nvSpPr>
          <p:cNvPr id="5" name="Title 4"/>
          <p:cNvSpPr>
            <a:spLocks noGrp="1"/>
          </p:cNvSpPr>
          <p:nvPr>
            <p:ph type="title"/>
          </p:nvPr>
        </p:nvSpPr>
        <p:spPr/>
        <p:txBody>
          <a:bodyPr>
            <a:normAutofit/>
          </a:bodyPr>
          <a:lstStyle/>
          <a:p>
            <a:r>
              <a:rPr lang="en-US" dirty="0" smtClean="0"/>
              <a:t>What is SAIPE Data? </a:t>
            </a:r>
            <a:endParaRPr lang="en-US" dirty="0"/>
          </a:p>
        </p:txBody>
      </p:sp>
      <p:pic>
        <p:nvPicPr>
          <p:cNvPr id="6" name="Picture 5" descr="This image is the logo for the US Census Bureau. It is included on the slide because SAIPE data comes from the US Census office." title="US Census Bureau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865" y="3662426"/>
            <a:ext cx="2386294" cy="1247031"/>
          </a:xfrm>
          <a:prstGeom prst="rect">
            <a:avLst/>
          </a:prstGeom>
        </p:spPr>
      </p:pic>
    </p:spTree>
    <p:extLst>
      <p:ext uri="{BB962C8B-B14F-4D97-AF65-F5344CB8AC3E}">
        <p14:creationId xmlns:p14="http://schemas.microsoft.com/office/powerpoint/2010/main" val="4016261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According to the most recent SAIPE Data, there are 8,047,175 students aged 5-17 experiencing poverty.  This is a national poverty percentage of </a:t>
            </a:r>
            <a:r>
              <a:rPr lang="en-US" dirty="0"/>
              <a:t>14.91</a:t>
            </a:r>
            <a:r>
              <a:rPr lang="en-US" dirty="0" smtClean="0"/>
              <a:t>%.</a:t>
            </a:r>
          </a:p>
          <a:p>
            <a:pPr marL="0" indent="0">
              <a:buNone/>
            </a:pPr>
            <a:endParaRPr lang="en-US" dirty="0" smtClean="0"/>
          </a:p>
          <a:p>
            <a:pPr marL="0" indent="0">
              <a:buNone/>
            </a:pPr>
            <a:r>
              <a:rPr lang="en-US" dirty="0" smtClean="0"/>
              <a:t>Oregon has </a:t>
            </a:r>
            <a:r>
              <a:rPr lang="en-US" dirty="0"/>
              <a:t>70,179 </a:t>
            </a:r>
            <a:r>
              <a:rPr lang="en-US" dirty="0" smtClean="0"/>
              <a:t>students aged 5-17 experiencing poverty, representing 0.87% of the nation’s students in this category.</a:t>
            </a:r>
            <a:endParaRPr lang="en-US" dirty="0"/>
          </a:p>
          <a:p>
            <a:pPr marL="0" indent="0">
              <a:buNone/>
            </a:pPr>
            <a:endParaRPr lang="en-US" dirty="0" smtClean="0"/>
          </a:p>
          <a:p>
            <a:pPr marL="0" indent="0">
              <a:buNone/>
            </a:pPr>
            <a:r>
              <a:rPr lang="en-US" dirty="0" smtClean="0"/>
              <a:t>Oregon Stats</a:t>
            </a:r>
          </a:p>
          <a:p>
            <a:pPr marL="0" indent="0">
              <a:buNone/>
            </a:pPr>
            <a:r>
              <a:rPr lang="en-US" dirty="0" smtClean="0"/>
              <a:t>2021-22 Poverty Rate: 12.38%  (.93)</a:t>
            </a:r>
          </a:p>
          <a:p>
            <a:pPr marL="0" indent="0">
              <a:buNone/>
            </a:pPr>
            <a:r>
              <a:rPr lang="en-US" dirty="0" smtClean="0"/>
              <a:t>2022-23 </a:t>
            </a:r>
            <a:r>
              <a:rPr lang="en-US" dirty="0"/>
              <a:t>Poverty Rate</a:t>
            </a:r>
            <a:r>
              <a:rPr lang="en-US" dirty="0" smtClean="0"/>
              <a:t>: 10.97</a:t>
            </a:r>
            <a:r>
              <a:rPr lang="en-US" dirty="0"/>
              <a:t>% </a:t>
            </a:r>
            <a:r>
              <a:rPr lang="en-US" dirty="0" smtClean="0"/>
              <a:t> (.87)</a:t>
            </a:r>
            <a:endParaRPr lang="en-US" dirty="0"/>
          </a:p>
          <a:p>
            <a:pPr marL="0" indent="0">
              <a:buNone/>
            </a:pPr>
            <a:endParaRPr lang="en-US" dirty="0"/>
          </a:p>
          <a:p>
            <a:pPr marL="0" indent="0">
              <a:buNone/>
            </a:pPr>
            <a:endParaRPr lang="en-US"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
        <p:nvSpPr>
          <p:cNvPr id="5" name="Title 4"/>
          <p:cNvSpPr>
            <a:spLocks noGrp="1"/>
          </p:cNvSpPr>
          <p:nvPr>
            <p:ph type="title"/>
          </p:nvPr>
        </p:nvSpPr>
        <p:spPr/>
        <p:txBody>
          <a:bodyPr/>
          <a:lstStyle/>
          <a:p>
            <a:r>
              <a:rPr lang="en-US" dirty="0" smtClean="0"/>
              <a:t>National Poverty &amp; Oregon’s Piece of the Pie</a:t>
            </a:r>
            <a:endParaRPr lang="en-US" dirty="0"/>
          </a:p>
        </p:txBody>
      </p:sp>
      <p:pic>
        <p:nvPicPr>
          <p:cNvPr id="6" name="Picture 5" descr="Oregon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155" y="3719099"/>
            <a:ext cx="3738895" cy="2318115"/>
          </a:xfrm>
          <a:prstGeom prst="rect">
            <a:avLst/>
          </a:prstGeom>
        </p:spPr>
      </p:pic>
    </p:spTree>
    <p:extLst>
      <p:ext uri="{BB962C8B-B14F-4D97-AF65-F5344CB8AC3E}">
        <p14:creationId xmlns:p14="http://schemas.microsoft.com/office/powerpoint/2010/main" val="3344287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Funding Formulas</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3644220872"/>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2022-04-07T07:00:00+00:00</Remediation_x0020_Date>
    <Priority xmlns="033ab11c-6041-4f50-b845-c0c38e41b3e3">New</Priority>
  </documentManagement>
</p:properties>
</file>

<file path=customXml/itemProps1.xml><?xml version="1.0" encoding="utf-8"?>
<ds:datastoreItem xmlns:ds="http://schemas.openxmlformats.org/officeDocument/2006/customXml" ds:itemID="{E8C37208-8024-42D3-BCBE-E5690690D7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3ab11c-6041-4f50-b845-c0c38e41b3e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6F6240-8364-4DEB-AEFB-C4AC9D6C603E}">
  <ds:schemaRefs>
    <ds:schemaRef ds:uri="http://schemas.microsoft.com/sharepoint/v3/contenttype/forms"/>
  </ds:schemaRefs>
</ds:datastoreItem>
</file>

<file path=customXml/itemProps3.xml><?xml version="1.0" encoding="utf-8"?>
<ds:datastoreItem xmlns:ds="http://schemas.openxmlformats.org/officeDocument/2006/customXml" ds:itemID="{D6ED22E2-4583-489A-A8EB-CFEE661305F9}">
  <ds:schemaRefs>
    <ds:schemaRef ds:uri="54031767-dd6d-417c-ab73-583408f47564"/>
    <ds:schemaRef ds:uri="http://purl.org/dc/elements/1.1/"/>
    <ds:schemaRef ds:uri="http://schemas.microsoft.com/office/2006/metadata/properties"/>
    <ds:schemaRef ds:uri="033ab11c-6041-4f50-b845-c0c38e41b3e3"/>
    <ds:schemaRef ds:uri="http://schemas.microsoft.com/sharepoint/v3"/>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ODE PowerPoint Template</Template>
  <TotalTime>13464</TotalTime>
  <Words>1733</Words>
  <Application>Microsoft Office PowerPoint</Application>
  <PresentationFormat>Widescreen</PresentationFormat>
  <Paragraphs>265</Paragraphs>
  <Slides>19</Slides>
  <Notes>18</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19</vt:i4>
      </vt:variant>
    </vt:vector>
  </HeadingPairs>
  <TitlesOfParts>
    <vt:vector size="28" baseType="lpstr">
      <vt:lpstr>Arial</vt:lpstr>
      <vt:lpstr>Calibri</vt:lpstr>
      <vt:lpstr>Courier New</vt:lpstr>
      <vt:lpstr>2021ODE</vt:lpstr>
      <vt:lpstr>Green_2021ODE</vt:lpstr>
      <vt:lpstr>Gold_2021ODE</vt:lpstr>
      <vt:lpstr>Orange_2021ODE</vt:lpstr>
      <vt:lpstr>Red_2021ODE</vt:lpstr>
      <vt:lpstr>Teal_2021ODE</vt:lpstr>
      <vt:lpstr>Allocations</vt:lpstr>
      <vt:lpstr>Agenda for Today’s Session</vt:lpstr>
      <vt:lpstr>Check your federal funding knowledge!</vt:lpstr>
      <vt:lpstr>Federal Funding Road Map</vt:lpstr>
      <vt:lpstr>Federal Level Procedures</vt:lpstr>
      <vt:lpstr>Federal Level Procedures</vt:lpstr>
      <vt:lpstr>What is SAIPE Data? </vt:lpstr>
      <vt:lpstr>National Poverty &amp; Oregon’s Piece of the Pie</vt:lpstr>
      <vt:lpstr>Funding Formulas</vt:lpstr>
      <vt:lpstr>Funding Formulas</vt:lpstr>
      <vt:lpstr>Funding Formulas</vt:lpstr>
      <vt:lpstr>State Level Graphic </vt:lpstr>
      <vt:lpstr>Oregon State Level Adjustments</vt:lpstr>
      <vt:lpstr>District Level Activities</vt:lpstr>
      <vt:lpstr>Knowledge Review</vt:lpstr>
      <vt:lpstr>Federal Allocations Timeline</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Allocations</dc:title>
  <dc:creator>ENGBERG Jennifer * ODE</dc:creator>
  <cp:lastModifiedBy>LAWRENCE Maddie * ODE</cp:lastModifiedBy>
  <cp:revision>65</cp:revision>
  <dcterms:created xsi:type="dcterms:W3CDTF">2022-01-10T22:31:47Z</dcterms:created>
  <dcterms:modified xsi:type="dcterms:W3CDTF">2022-11-02T14:04:21Z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