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54.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authors.xml" ContentType="application/vnd.ms-powerpoint.authors+xml"/>
  <Override PartName="/ppt/diagrams/quickStyle1.xml" ContentType="application/vnd.openxmlformats-officedocument.drawingml.diagramStyle+xml"/>
  <Override PartName="/ppt/diagrams/layout1.xml" ContentType="application/vnd.openxmlformats-officedocument.drawingml.diagramLayout+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diagrams/drawing1.xml" ContentType="application/vnd.ms-office.drawingml.diagramDrawing+xml"/>
  <Override PartName="/ppt/diagrams/colors1.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1"/>
    <p:sldMasterId id="2147483815" r:id="rId2"/>
    <p:sldMasterId id="2147483803" r:id="rId3"/>
    <p:sldMasterId id="2147483791" r:id="rId4"/>
    <p:sldMasterId id="2147483779" r:id="rId5"/>
    <p:sldMasterId id="2147483767" r:id="rId6"/>
  </p:sldMasterIdLst>
  <p:notesMasterIdLst>
    <p:notesMasterId r:id="rId19"/>
  </p:notesMasterIdLst>
  <p:sldIdLst>
    <p:sldId id="293" r:id="rId7"/>
    <p:sldId id="305" r:id="rId8"/>
    <p:sldId id="294" r:id="rId9"/>
    <p:sldId id="298" r:id="rId10"/>
    <p:sldId id="306" r:id="rId11"/>
    <p:sldId id="295" r:id="rId12"/>
    <p:sldId id="304" r:id="rId13"/>
    <p:sldId id="284" r:id="rId14"/>
    <p:sldId id="279" r:id="rId15"/>
    <p:sldId id="300" r:id="rId16"/>
    <p:sldId id="296" r:id="rId17"/>
    <p:sldId id="29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394AF54-9B21-AD42-A368-90B565EEDA73}" name="Sarah Martin" initials="SM" userId="S::MartinS@ode.oregon.gov::5e8297d7-626b-4927-b934-2c5a70fc295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94" autoAdjust="0"/>
    <p:restoredTop sz="75526" autoAdjust="0"/>
  </p:normalViewPr>
  <p:slideViewPr>
    <p:cSldViewPr snapToGrid="0">
      <p:cViewPr varScale="1">
        <p:scale>
          <a:sx n="86" d="100"/>
          <a:sy n="86" d="100"/>
        </p:scale>
        <p:origin x="142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ustomXml" Target="../customXml/item2.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microsoft.com/office/2018/10/relationships/authors" Target="author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 Id="rId27"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33224B-3A10-47B9-A994-0FD5F260FBE8}" type="doc">
      <dgm:prSet loTypeId="urn:microsoft.com/office/officeart/2005/8/layout/hierarchy1" loCatId="hierarchy" qsTypeId="urn:microsoft.com/office/officeart/2005/8/quickstyle/simple4" qsCatId="simple" csTypeId="urn:microsoft.com/office/officeart/2005/8/colors/accent3_2" csCatId="accent3" phldr="1"/>
      <dgm:spPr/>
      <dgm:t>
        <a:bodyPr/>
        <a:lstStyle/>
        <a:p>
          <a:endParaRPr lang="en-US"/>
        </a:p>
      </dgm:t>
    </dgm:pt>
    <dgm:pt modelId="{98C9765E-4626-4299-A042-DD19CC70F1A8}">
      <dgm:prSet custT="1"/>
      <dgm:spPr/>
      <dgm:t>
        <a:bodyPr/>
        <a:lstStyle/>
        <a:p>
          <a:r>
            <a:rPr lang="en-US" sz="2500" dirty="0"/>
            <a:t>Alcohol</a:t>
          </a:r>
        </a:p>
        <a:p>
          <a:r>
            <a:rPr lang="en-US" sz="2000" dirty="0"/>
            <a:t>200.423 (UGG)</a:t>
          </a:r>
        </a:p>
      </dgm:t>
    </dgm:pt>
    <dgm:pt modelId="{10D0607D-0717-4973-9FFA-24E129CB54B7}" type="parTrans" cxnId="{FB736235-D9EA-4766-BA75-8583ACC96C17}">
      <dgm:prSet/>
      <dgm:spPr/>
      <dgm:t>
        <a:bodyPr/>
        <a:lstStyle/>
        <a:p>
          <a:endParaRPr lang="en-US"/>
        </a:p>
      </dgm:t>
    </dgm:pt>
    <dgm:pt modelId="{A5878FEA-15CC-4F22-8ABE-42B63A5AD80C}" type="sibTrans" cxnId="{FB736235-D9EA-4766-BA75-8583ACC96C17}">
      <dgm:prSet/>
      <dgm:spPr/>
      <dgm:t>
        <a:bodyPr/>
        <a:lstStyle/>
        <a:p>
          <a:endParaRPr lang="en-US"/>
        </a:p>
      </dgm:t>
    </dgm:pt>
    <dgm:pt modelId="{F5181C75-BBDF-45CC-920B-0A5CED23197C}">
      <dgm:prSet custT="1"/>
      <dgm:spPr/>
      <dgm:t>
        <a:bodyPr/>
        <a:lstStyle/>
        <a:p>
          <a:r>
            <a:rPr lang="en-US" sz="2500" dirty="0"/>
            <a:t>Entertainment</a:t>
          </a:r>
        </a:p>
        <a:p>
          <a:r>
            <a:rPr lang="en-US" sz="2000" dirty="0"/>
            <a:t>200.438 (UGG)</a:t>
          </a:r>
        </a:p>
      </dgm:t>
    </dgm:pt>
    <dgm:pt modelId="{36C00BBA-D11D-4FD0-AD37-7E996270D8F1}" type="parTrans" cxnId="{6DC26BC5-027D-4A7A-8B31-591DCCC590F3}">
      <dgm:prSet/>
      <dgm:spPr/>
      <dgm:t>
        <a:bodyPr/>
        <a:lstStyle/>
        <a:p>
          <a:endParaRPr lang="en-US"/>
        </a:p>
      </dgm:t>
    </dgm:pt>
    <dgm:pt modelId="{9F1BF272-8F7E-41E2-A150-5F6CB7E332AA}" type="sibTrans" cxnId="{6DC26BC5-027D-4A7A-8B31-591DCCC590F3}">
      <dgm:prSet/>
      <dgm:spPr/>
      <dgm:t>
        <a:bodyPr/>
        <a:lstStyle/>
        <a:p>
          <a:endParaRPr lang="en-US"/>
        </a:p>
      </dgm:t>
    </dgm:pt>
    <dgm:pt modelId="{B8546E01-FCD5-4504-801E-436AC0F89631}">
      <dgm:prSet custT="1"/>
      <dgm:spPr/>
      <dgm:t>
        <a:bodyPr/>
        <a:lstStyle/>
        <a:p>
          <a:r>
            <a:rPr lang="en-US" sz="2400" dirty="0"/>
            <a:t>Construction</a:t>
          </a:r>
        </a:p>
        <a:p>
          <a:r>
            <a:rPr lang="en-US" sz="2000" dirty="0"/>
            <a:t>Sec 8526 (ESEA)</a:t>
          </a:r>
        </a:p>
      </dgm:t>
    </dgm:pt>
    <dgm:pt modelId="{0738F1D5-1AFE-4FCA-9923-2BFE5A6A2415}" type="parTrans" cxnId="{AF0EF365-F720-473D-AC62-F74191D15362}">
      <dgm:prSet/>
      <dgm:spPr/>
      <dgm:t>
        <a:bodyPr/>
        <a:lstStyle/>
        <a:p>
          <a:endParaRPr lang="en-US"/>
        </a:p>
      </dgm:t>
    </dgm:pt>
    <dgm:pt modelId="{25640090-B79E-465D-B47C-EFEE3C2C6607}" type="sibTrans" cxnId="{AF0EF365-F720-473D-AC62-F74191D15362}">
      <dgm:prSet/>
      <dgm:spPr/>
      <dgm:t>
        <a:bodyPr/>
        <a:lstStyle/>
        <a:p>
          <a:endParaRPr lang="en-US"/>
        </a:p>
      </dgm:t>
    </dgm:pt>
    <dgm:pt modelId="{AEFE264D-161E-4950-835E-0EF20B12BD6C}">
      <dgm:prSet custT="1"/>
      <dgm:spPr/>
      <dgm:t>
        <a:bodyPr/>
        <a:lstStyle/>
        <a:p>
          <a:endParaRPr lang="en-US" sz="2400" dirty="0"/>
        </a:p>
        <a:p>
          <a:r>
            <a:rPr lang="en-US" sz="2400" dirty="0"/>
            <a:t>Gift Cards</a:t>
          </a:r>
        </a:p>
        <a:p>
          <a:endParaRPr lang="en-US" sz="3200" dirty="0"/>
        </a:p>
      </dgm:t>
    </dgm:pt>
    <dgm:pt modelId="{F8F0CA16-A208-40DE-97A7-DF06777112E3}" type="parTrans" cxnId="{1E1B9790-A48B-4A4B-9328-594D95C76A26}">
      <dgm:prSet/>
      <dgm:spPr/>
      <dgm:t>
        <a:bodyPr/>
        <a:lstStyle/>
        <a:p>
          <a:endParaRPr lang="en-US"/>
        </a:p>
      </dgm:t>
    </dgm:pt>
    <dgm:pt modelId="{EBED95E5-2129-4E17-AC1A-0447AFDD91DD}" type="sibTrans" cxnId="{1E1B9790-A48B-4A4B-9328-594D95C76A26}">
      <dgm:prSet/>
      <dgm:spPr/>
      <dgm:t>
        <a:bodyPr/>
        <a:lstStyle/>
        <a:p>
          <a:endParaRPr lang="en-US"/>
        </a:p>
      </dgm:t>
    </dgm:pt>
    <dgm:pt modelId="{26255179-9F24-4EAA-916E-D7CD084037D9}" type="pres">
      <dgm:prSet presAssocID="{F633224B-3A10-47B9-A994-0FD5F260FBE8}" presName="hierChild1" presStyleCnt="0">
        <dgm:presLayoutVars>
          <dgm:chPref val="1"/>
          <dgm:dir/>
          <dgm:animOne val="branch"/>
          <dgm:animLvl val="lvl"/>
          <dgm:resizeHandles/>
        </dgm:presLayoutVars>
      </dgm:prSet>
      <dgm:spPr/>
    </dgm:pt>
    <dgm:pt modelId="{216B521B-8AC3-4BE3-8B81-11BA2AABA2F0}" type="pres">
      <dgm:prSet presAssocID="{98C9765E-4626-4299-A042-DD19CC70F1A8}" presName="hierRoot1" presStyleCnt="0"/>
      <dgm:spPr/>
    </dgm:pt>
    <dgm:pt modelId="{DC98349F-942B-4414-8263-FA19305FCC43}" type="pres">
      <dgm:prSet presAssocID="{98C9765E-4626-4299-A042-DD19CC70F1A8}" presName="composite" presStyleCnt="0"/>
      <dgm:spPr/>
    </dgm:pt>
    <dgm:pt modelId="{2080DA2F-D4B0-4EE1-8EAD-21B285BC2976}" type="pres">
      <dgm:prSet presAssocID="{98C9765E-4626-4299-A042-DD19CC70F1A8}" presName="background" presStyleLbl="node0" presStyleIdx="0" presStyleCnt="4"/>
      <dgm:spPr/>
    </dgm:pt>
    <dgm:pt modelId="{EE15C653-F18A-4801-9E05-9F8083CFA32D}" type="pres">
      <dgm:prSet presAssocID="{98C9765E-4626-4299-A042-DD19CC70F1A8}" presName="text" presStyleLbl="fgAcc0" presStyleIdx="0" presStyleCnt="4">
        <dgm:presLayoutVars>
          <dgm:chPref val="3"/>
        </dgm:presLayoutVars>
      </dgm:prSet>
      <dgm:spPr/>
    </dgm:pt>
    <dgm:pt modelId="{9F63A078-9AF3-43BC-9169-8C1F5295D6DE}" type="pres">
      <dgm:prSet presAssocID="{98C9765E-4626-4299-A042-DD19CC70F1A8}" presName="hierChild2" presStyleCnt="0"/>
      <dgm:spPr/>
    </dgm:pt>
    <dgm:pt modelId="{C8F27D59-BA63-4DD2-A295-14C3415F1FB0}" type="pres">
      <dgm:prSet presAssocID="{F5181C75-BBDF-45CC-920B-0A5CED23197C}" presName="hierRoot1" presStyleCnt="0"/>
      <dgm:spPr/>
    </dgm:pt>
    <dgm:pt modelId="{835E0870-4AFC-46A3-8A6C-8E0FD5651D3E}" type="pres">
      <dgm:prSet presAssocID="{F5181C75-BBDF-45CC-920B-0A5CED23197C}" presName="composite" presStyleCnt="0"/>
      <dgm:spPr/>
    </dgm:pt>
    <dgm:pt modelId="{79855C47-7264-44A3-BB0C-BCC4377B5ED7}" type="pres">
      <dgm:prSet presAssocID="{F5181C75-BBDF-45CC-920B-0A5CED23197C}" presName="background" presStyleLbl="node0" presStyleIdx="1" presStyleCnt="4"/>
      <dgm:spPr/>
    </dgm:pt>
    <dgm:pt modelId="{24EF50CE-61BB-4CA7-ABE2-7993418C66C5}" type="pres">
      <dgm:prSet presAssocID="{F5181C75-BBDF-45CC-920B-0A5CED23197C}" presName="text" presStyleLbl="fgAcc0" presStyleIdx="1" presStyleCnt="4">
        <dgm:presLayoutVars>
          <dgm:chPref val="3"/>
        </dgm:presLayoutVars>
      </dgm:prSet>
      <dgm:spPr/>
    </dgm:pt>
    <dgm:pt modelId="{BCAAC82E-4F6D-4DA4-9ECC-8D032BB580C0}" type="pres">
      <dgm:prSet presAssocID="{F5181C75-BBDF-45CC-920B-0A5CED23197C}" presName="hierChild2" presStyleCnt="0"/>
      <dgm:spPr/>
    </dgm:pt>
    <dgm:pt modelId="{7B0987CE-A3AB-4BB4-89FF-A06494CAF062}" type="pres">
      <dgm:prSet presAssocID="{B8546E01-FCD5-4504-801E-436AC0F89631}" presName="hierRoot1" presStyleCnt="0"/>
      <dgm:spPr/>
    </dgm:pt>
    <dgm:pt modelId="{4926B517-C3D0-4EA3-A811-0C685F93D5E8}" type="pres">
      <dgm:prSet presAssocID="{B8546E01-FCD5-4504-801E-436AC0F89631}" presName="composite" presStyleCnt="0"/>
      <dgm:spPr/>
    </dgm:pt>
    <dgm:pt modelId="{13312B56-25A5-4702-9994-276A987485E9}" type="pres">
      <dgm:prSet presAssocID="{B8546E01-FCD5-4504-801E-436AC0F89631}" presName="background" presStyleLbl="node0" presStyleIdx="2" presStyleCnt="4"/>
      <dgm:spPr/>
    </dgm:pt>
    <dgm:pt modelId="{5C4A64D8-0E20-4A5E-91C5-4B97FDE5719A}" type="pres">
      <dgm:prSet presAssocID="{B8546E01-FCD5-4504-801E-436AC0F89631}" presName="text" presStyleLbl="fgAcc0" presStyleIdx="2" presStyleCnt="4">
        <dgm:presLayoutVars>
          <dgm:chPref val="3"/>
        </dgm:presLayoutVars>
      </dgm:prSet>
      <dgm:spPr/>
    </dgm:pt>
    <dgm:pt modelId="{1858478D-B20D-4369-99DC-0DEA026746A9}" type="pres">
      <dgm:prSet presAssocID="{B8546E01-FCD5-4504-801E-436AC0F89631}" presName="hierChild2" presStyleCnt="0"/>
      <dgm:spPr/>
    </dgm:pt>
    <dgm:pt modelId="{9F17AB14-EDF7-4982-970F-7CA100950C7C}" type="pres">
      <dgm:prSet presAssocID="{AEFE264D-161E-4950-835E-0EF20B12BD6C}" presName="hierRoot1" presStyleCnt="0"/>
      <dgm:spPr/>
    </dgm:pt>
    <dgm:pt modelId="{7043752D-43B3-4841-88DC-84899B1336E8}" type="pres">
      <dgm:prSet presAssocID="{AEFE264D-161E-4950-835E-0EF20B12BD6C}" presName="composite" presStyleCnt="0"/>
      <dgm:spPr/>
    </dgm:pt>
    <dgm:pt modelId="{DC171A9C-C08B-4B82-B22B-80762DDE9FAF}" type="pres">
      <dgm:prSet presAssocID="{AEFE264D-161E-4950-835E-0EF20B12BD6C}" presName="background" presStyleLbl="node0" presStyleIdx="3" presStyleCnt="4"/>
      <dgm:spPr/>
    </dgm:pt>
    <dgm:pt modelId="{66C0D810-EDD7-45B7-B196-994C9466D988}" type="pres">
      <dgm:prSet presAssocID="{AEFE264D-161E-4950-835E-0EF20B12BD6C}" presName="text" presStyleLbl="fgAcc0" presStyleIdx="3" presStyleCnt="4">
        <dgm:presLayoutVars>
          <dgm:chPref val="3"/>
        </dgm:presLayoutVars>
      </dgm:prSet>
      <dgm:spPr/>
    </dgm:pt>
    <dgm:pt modelId="{F296C21E-0516-41FC-BFB1-8DBF0C25EE5C}" type="pres">
      <dgm:prSet presAssocID="{AEFE264D-161E-4950-835E-0EF20B12BD6C}" presName="hierChild2" presStyleCnt="0"/>
      <dgm:spPr/>
    </dgm:pt>
  </dgm:ptLst>
  <dgm:cxnLst>
    <dgm:cxn modelId="{FB736235-D9EA-4766-BA75-8583ACC96C17}" srcId="{F633224B-3A10-47B9-A994-0FD5F260FBE8}" destId="{98C9765E-4626-4299-A042-DD19CC70F1A8}" srcOrd="0" destOrd="0" parTransId="{10D0607D-0717-4973-9FFA-24E129CB54B7}" sibTransId="{A5878FEA-15CC-4F22-8ABE-42B63A5AD80C}"/>
    <dgm:cxn modelId="{BA09DB3C-50B5-4A0E-9B78-3E928EBB1529}" type="presOf" srcId="{F633224B-3A10-47B9-A994-0FD5F260FBE8}" destId="{26255179-9F24-4EAA-916E-D7CD084037D9}" srcOrd="0" destOrd="0" presId="urn:microsoft.com/office/officeart/2005/8/layout/hierarchy1"/>
    <dgm:cxn modelId="{C720505F-DA6D-454D-A8C3-718860DD9217}" type="presOf" srcId="{98C9765E-4626-4299-A042-DD19CC70F1A8}" destId="{EE15C653-F18A-4801-9E05-9F8083CFA32D}" srcOrd="0" destOrd="0" presId="urn:microsoft.com/office/officeart/2005/8/layout/hierarchy1"/>
    <dgm:cxn modelId="{AF0EF365-F720-473D-AC62-F74191D15362}" srcId="{F633224B-3A10-47B9-A994-0FD5F260FBE8}" destId="{B8546E01-FCD5-4504-801E-436AC0F89631}" srcOrd="2" destOrd="0" parTransId="{0738F1D5-1AFE-4FCA-9923-2BFE5A6A2415}" sibTransId="{25640090-B79E-465D-B47C-EFEE3C2C6607}"/>
    <dgm:cxn modelId="{8432BF8C-F612-439A-B41F-5B06D8ED6D17}" type="presOf" srcId="{B8546E01-FCD5-4504-801E-436AC0F89631}" destId="{5C4A64D8-0E20-4A5E-91C5-4B97FDE5719A}" srcOrd="0" destOrd="0" presId="urn:microsoft.com/office/officeart/2005/8/layout/hierarchy1"/>
    <dgm:cxn modelId="{1E1B9790-A48B-4A4B-9328-594D95C76A26}" srcId="{F633224B-3A10-47B9-A994-0FD5F260FBE8}" destId="{AEFE264D-161E-4950-835E-0EF20B12BD6C}" srcOrd="3" destOrd="0" parTransId="{F8F0CA16-A208-40DE-97A7-DF06777112E3}" sibTransId="{EBED95E5-2129-4E17-AC1A-0447AFDD91DD}"/>
    <dgm:cxn modelId="{7CA7BEAE-4C0D-4BB0-BACB-9655007FFE08}" type="presOf" srcId="{F5181C75-BBDF-45CC-920B-0A5CED23197C}" destId="{24EF50CE-61BB-4CA7-ABE2-7993418C66C5}" srcOrd="0" destOrd="0" presId="urn:microsoft.com/office/officeart/2005/8/layout/hierarchy1"/>
    <dgm:cxn modelId="{6DC26BC5-027D-4A7A-8B31-591DCCC590F3}" srcId="{F633224B-3A10-47B9-A994-0FD5F260FBE8}" destId="{F5181C75-BBDF-45CC-920B-0A5CED23197C}" srcOrd="1" destOrd="0" parTransId="{36C00BBA-D11D-4FD0-AD37-7E996270D8F1}" sibTransId="{9F1BF272-8F7E-41E2-A150-5F6CB7E332AA}"/>
    <dgm:cxn modelId="{815FE1C8-C6A0-4DF2-B21F-84DE6A734DCC}" type="presOf" srcId="{AEFE264D-161E-4950-835E-0EF20B12BD6C}" destId="{66C0D810-EDD7-45B7-B196-994C9466D988}" srcOrd="0" destOrd="0" presId="urn:microsoft.com/office/officeart/2005/8/layout/hierarchy1"/>
    <dgm:cxn modelId="{DABDB0CE-055F-4068-9315-99C21818CE76}" type="presParOf" srcId="{26255179-9F24-4EAA-916E-D7CD084037D9}" destId="{216B521B-8AC3-4BE3-8B81-11BA2AABA2F0}" srcOrd="0" destOrd="0" presId="urn:microsoft.com/office/officeart/2005/8/layout/hierarchy1"/>
    <dgm:cxn modelId="{B543268B-567D-4597-BEAA-167B1D16B377}" type="presParOf" srcId="{216B521B-8AC3-4BE3-8B81-11BA2AABA2F0}" destId="{DC98349F-942B-4414-8263-FA19305FCC43}" srcOrd="0" destOrd="0" presId="urn:microsoft.com/office/officeart/2005/8/layout/hierarchy1"/>
    <dgm:cxn modelId="{FA3C5F1B-E71E-4F86-A6A5-689591DF1786}" type="presParOf" srcId="{DC98349F-942B-4414-8263-FA19305FCC43}" destId="{2080DA2F-D4B0-4EE1-8EAD-21B285BC2976}" srcOrd="0" destOrd="0" presId="urn:microsoft.com/office/officeart/2005/8/layout/hierarchy1"/>
    <dgm:cxn modelId="{11DFD6BE-E552-4BE1-8000-B6C215634AA7}" type="presParOf" srcId="{DC98349F-942B-4414-8263-FA19305FCC43}" destId="{EE15C653-F18A-4801-9E05-9F8083CFA32D}" srcOrd="1" destOrd="0" presId="urn:microsoft.com/office/officeart/2005/8/layout/hierarchy1"/>
    <dgm:cxn modelId="{14CE7697-4519-408D-AB0D-6A2ECD3753E1}" type="presParOf" srcId="{216B521B-8AC3-4BE3-8B81-11BA2AABA2F0}" destId="{9F63A078-9AF3-43BC-9169-8C1F5295D6DE}" srcOrd="1" destOrd="0" presId="urn:microsoft.com/office/officeart/2005/8/layout/hierarchy1"/>
    <dgm:cxn modelId="{A76A5FC0-8E13-46ED-B8E3-52271B17548B}" type="presParOf" srcId="{26255179-9F24-4EAA-916E-D7CD084037D9}" destId="{C8F27D59-BA63-4DD2-A295-14C3415F1FB0}" srcOrd="1" destOrd="0" presId="urn:microsoft.com/office/officeart/2005/8/layout/hierarchy1"/>
    <dgm:cxn modelId="{86741F15-9B6E-48F6-BC98-23C7065C1977}" type="presParOf" srcId="{C8F27D59-BA63-4DD2-A295-14C3415F1FB0}" destId="{835E0870-4AFC-46A3-8A6C-8E0FD5651D3E}" srcOrd="0" destOrd="0" presId="urn:microsoft.com/office/officeart/2005/8/layout/hierarchy1"/>
    <dgm:cxn modelId="{D99E1589-A74A-48CD-AAB8-15B1286F82CE}" type="presParOf" srcId="{835E0870-4AFC-46A3-8A6C-8E0FD5651D3E}" destId="{79855C47-7264-44A3-BB0C-BCC4377B5ED7}" srcOrd="0" destOrd="0" presId="urn:microsoft.com/office/officeart/2005/8/layout/hierarchy1"/>
    <dgm:cxn modelId="{FAAE5372-63A6-4E4B-B4DC-878AF93D5787}" type="presParOf" srcId="{835E0870-4AFC-46A3-8A6C-8E0FD5651D3E}" destId="{24EF50CE-61BB-4CA7-ABE2-7993418C66C5}" srcOrd="1" destOrd="0" presId="urn:microsoft.com/office/officeart/2005/8/layout/hierarchy1"/>
    <dgm:cxn modelId="{D06E3EE0-27B8-4DD9-BD48-5BA520D60570}" type="presParOf" srcId="{C8F27D59-BA63-4DD2-A295-14C3415F1FB0}" destId="{BCAAC82E-4F6D-4DA4-9ECC-8D032BB580C0}" srcOrd="1" destOrd="0" presId="urn:microsoft.com/office/officeart/2005/8/layout/hierarchy1"/>
    <dgm:cxn modelId="{44B2AC6D-C563-42FB-B3B0-5FDF37DF6138}" type="presParOf" srcId="{26255179-9F24-4EAA-916E-D7CD084037D9}" destId="{7B0987CE-A3AB-4BB4-89FF-A06494CAF062}" srcOrd="2" destOrd="0" presId="urn:microsoft.com/office/officeart/2005/8/layout/hierarchy1"/>
    <dgm:cxn modelId="{AE75E6D9-4A19-4B08-BA77-875D52BFA4A2}" type="presParOf" srcId="{7B0987CE-A3AB-4BB4-89FF-A06494CAF062}" destId="{4926B517-C3D0-4EA3-A811-0C685F93D5E8}" srcOrd="0" destOrd="0" presId="urn:microsoft.com/office/officeart/2005/8/layout/hierarchy1"/>
    <dgm:cxn modelId="{FE571F74-906B-47FB-9086-7B2EEE3D4FE5}" type="presParOf" srcId="{4926B517-C3D0-4EA3-A811-0C685F93D5E8}" destId="{13312B56-25A5-4702-9994-276A987485E9}" srcOrd="0" destOrd="0" presId="urn:microsoft.com/office/officeart/2005/8/layout/hierarchy1"/>
    <dgm:cxn modelId="{BAF63C26-7FA5-4C27-92CA-6B7428047E4F}" type="presParOf" srcId="{4926B517-C3D0-4EA3-A811-0C685F93D5E8}" destId="{5C4A64D8-0E20-4A5E-91C5-4B97FDE5719A}" srcOrd="1" destOrd="0" presId="urn:microsoft.com/office/officeart/2005/8/layout/hierarchy1"/>
    <dgm:cxn modelId="{A5C16AED-84BD-48CF-971C-98EAA94BDD0B}" type="presParOf" srcId="{7B0987CE-A3AB-4BB4-89FF-A06494CAF062}" destId="{1858478D-B20D-4369-99DC-0DEA026746A9}" srcOrd="1" destOrd="0" presId="urn:microsoft.com/office/officeart/2005/8/layout/hierarchy1"/>
    <dgm:cxn modelId="{6781176D-5270-4A7E-B53A-A0B164A017DD}" type="presParOf" srcId="{26255179-9F24-4EAA-916E-D7CD084037D9}" destId="{9F17AB14-EDF7-4982-970F-7CA100950C7C}" srcOrd="3" destOrd="0" presId="urn:microsoft.com/office/officeart/2005/8/layout/hierarchy1"/>
    <dgm:cxn modelId="{99CEB85F-3E37-40E6-9777-987FDFE4A80F}" type="presParOf" srcId="{9F17AB14-EDF7-4982-970F-7CA100950C7C}" destId="{7043752D-43B3-4841-88DC-84899B1336E8}" srcOrd="0" destOrd="0" presId="urn:microsoft.com/office/officeart/2005/8/layout/hierarchy1"/>
    <dgm:cxn modelId="{45EE45E1-2E2F-49D2-A4DD-6AE4C9BA95AE}" type="presParOf" srcId="{7043752D-43B3-4841-88DC-84899B1336E8}" destId="{DC171A9C-C08B-4B82-B22B-80762DDE9FAF}" srcOrd="0" destOrd="0" presId="urn:microsoft.com/office/officeart/2005/8/layout/hierarchy1"/>
    <dgm:cxn modelId="{E06D826E-A680-4B75-B2C5-12231FC216F3}" type="presParOf" srcId="{7043752D-43B3-4841-88DC-84899B1336E8}" destId="{66C0D810-EDD7-45B7-B196-994C9466D988}" srcOrd="1" destOrd="0" presId="urn:microsoft.com/office/officeart/2005/8/layout/hierarchy1"/>
    <dgm:cxn modelId="{E28C71D3-7D45-44CA-B138-2F6F17629090}" type="presParOf" srcId="{9F17AB14-EDF7-4982-970F-7CA100950C7C}" destId="{F296C21E-0516-41FC-BFB1-8DBF0C25EE5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80DA2F-D4B0-4EE1-8EAD-21B285BC2976}">
      <dsp:nvSpPr>
        <dsp:cNvPr id="0" name=""/>
        <dsp:cNvSpPr/>
      </dsp:nvSpPr>
      <dsp:spPr>
        <a:xfrm>
          <a:off x="3159" y="1218963"/>
          <a:ext cx="2255770" cy="1432414"/>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E15C653-F18A-4801-9E05-9F8083CFA32D}">
      <dsp:nvSpPr>
        <dsp:cNvPr id="0" name=""/>
        <dsp:cNvSpPr/>
      </dsp:nvSpPr>
      <dsp:spPr>
        <a:xfrm>
          <a:off x="253800" y="1457072"/>
          <a:ext cx="2255770" cy="1432414"/>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Alcohol</a:t>
          </a:r>
        </a:p>
        <a:p>
          <a:pPr marL="0" lvl="0" indent="0" algn="ctr" defTabSz="1111250">
            <a:lnSpc>
              <a:spcPct val="90000"/>
            </a:lnSpc>
            <a:spcBef>
              <a:spcPct val="0"/>
            </a:spcBef>
            <a:spcAft>
              <a:spcPct val="35000"/>
            </a:spcAft>
            <a:buNone/>
          </a:pPr>
          <a:r>
            <a:rPr lang="en-US" sz="2000" kern="1200" dirty="0"/>
            <a:t>200.423 (UGG)</a:t>
          </a:r>
        </a:p>
      </dsp:txBody>
      <dsp:txXfrm>
        <a:off x="295754" y="1499026"/>
        <a:ext cx="2171862" cy="1348506"/>
      </dsp:txXfrm>
    </dsp:sp>
    <dsp:sp modelId="{79855C47-7264-44A3-BB0C-BCC4377B5ED7}">
      <dsp:nvSpPr>
        <dsp:cNvPr id="0" name=""/>
        <dsp:cNvSpPr/>
      </dsp:nvSpPr>
      <dsp:spPr>
        <a:xfrm>
          <a:off x="2760211" y="1218963"/>
          <a:ext cx="2255770" cy="1432414"/>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24EF50CE-61BB-4CA7-ABE2-7993418C66C5}">
      <dsp:nvSpPr>
        <dsp:cNvPr id="0" name=""/>
        <dsp:cNvSpPr/>
      </dsp:nvSpPr>
      <dsp:spPr>
        <a:xfrm>
          <a:off x="3010853" y="1457072"/>
          <a:ext cx="2255770" cy="1432414"/>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Entertainment</a:t>
          </a:r>
        </a:p>
        <a:p>
          <a:pPr marL="0" lvl="0" indent="0" algn="ctr" defTabSz="1111250">
            <a:lnSpc>
              <a:spcPct val="90000"/>
            </a:lnSpc>
            <a:spcBef>
              <a:spcPct val="0"/>
            </a:spcBef>
            <a:spcAft>
              <a:spcPct val="35000"/>
            </a:spcAft>
            <a:buNone/>
          </a:pPr>
          <a:r>
            <a:rPr lang="en-US" sz="2000" kern="1200" dirty="0"/>
            <a:t>200.438 (UGG)</a:t>
          </a:r>
        </a:p>
      </dsp:txBody>
      <dsp:txXfrm>
        <a:off x="3052807" y="1499026"/>
        <a:ext cx="2171862" cy="1348506"/>
      </dsp:txXfrm>
    </dsp:sp>
    <dsp:sp modelId="{13312B56-25A5-4702-9994-276A987485E9}">
      <dsp:nvSpPr>
        <dsp:cNvPr id="0" name=""/>
        <dsp:cNvSpPr/>
      </dsp:nvSpPr>
      <dsp:spPr>
        <a:xfrm>
          <a:off x="5517264" y="1218963"/>
          <a:ext cx="2255770" cy="1432414"/>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5C4A64D8-0E20-4A5E-91C5-4B97FDE5719A}">
      <dsp:nvSpPr>
        <dsp:cNvPr id="0" name=""/>
        <dsp:cNvSpPr/>
      </dsp:nvSpPr>
      <dsp:spPr>
        <a:xfrm>
          <a:off x="5767905" y="1457072"/>
          <a:ext cx="2255770" cy="1432414"/>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Construction</a:t>
          </a:r>
        </a:p>
        <a:p>
          <a:pPr marL="0" lvl="0" indent="0" algn="ctr" defTabSz="1066800">
            <a:lnSpc>
              <a:spcPct val="90000"/>
            </a:lnSpc>
            <a:spcBef>
              <a:spcPct val="0"/>
            </a:spcBef>
            <a:spcAft>
              <a:spcPct val="35000"/>
            </a:spcAft>
            <a:buNone/>
          </a:pPr>
          <a:r>
            <a:rPr lang="en-US" sz="2000" kern="1200" dirty="0"/>
            <a:t>Sec 8526 (ESEA)</a:t>
          </a:r>
        </a:p>
      </dsp:txBody>
      <dsp:txXfrm>
        <a:off x="5809859" y="1499026"/>
        <a:ext cx="2171862" cy="1348506"/>
      </dsp:txXfrm>
    </dsp:sp>
    <dsp:sp modelId="{DC171A9C-C08B-4B82-B22B-80762DDE9FAF}">
      <dsp:nvSpPr>
        <dsp:cNvPr id="0" name=""/>
        <dsp:cNvSpPr/>
      </dsp:nvSpPr>
      <dsp:spPr>
        <a:xfrm>
          <a:off x="8274317" y="1218963"/>
          <a:ext cx="2255770" cy="1432414"/>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6C0D810-EDD7-45B7-B196-994C9466D988}">
      <dsp:nvSpPr>
        <dsp:cNvPr id="0" name=""/>
        <dsp:cNvSpPr/>
      </dsp:nvSpPr>
      <dsp:spPr>
        <a:xfrm>
          <a:off x="8524958" y="1457072"/>
          <a:ext cx="2255770" cy="1432414"/>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US" sz="2400" kern="1200" dirty="0"/>
        </a:p>
        <a:p>
          <a:pPr marL="0" lvl="0" indent="0" algn="ctr" defTabSz="1066800">
            <a:lnSpc>
              <a:spcPct val="90000"/>
            </a:lnSpc>
            <a:spcBef>
              <a:spcPct val="0"/>
            </a:spcBef>
            <a:spcAft>
              <a:spcPct val="35000"/>
            </a:spcAft>
            <a:buNone/>
          </a:pPr>
          <a:r>
            <a:rPr lang="en-US" sz="2400" kern="1200" dirty="0"/>
            <a:t>Gift Cards</a:t>
          </a:r>
        </a:p>
        <a:p>
          <a:pPr marL="0" lvl="0" indent="0" algn="ctr" defTabSz="1066800">
            <a:lnSpc>
              <a:spcPct val="90000"/>
            </a:lnSpc>
            <a:spcBef>
              <a:spcPct val="0"/>
            </a:spcBef>
            <a:spcAft>
              <a:spcPct val="35000"/>
            </a:spcAft>
            <a:buNone/>
          </a:pPr>
          <a:endParaRPr lang="en-US" sz="3200" kern="1200" dirty="0"/>
        </a:p>
      </dsp:txBody>
      <dsp:txXfrm>
        <a:off x="8566912" y="1499026"/>
        <a:ext cx="2171862" cy="134850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10/12/2023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2.ed.gov/policy/fund/reg/edgarReg/edgar.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2549371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divided</a:t>
            </a:r>
            <a:r>
              <a:rPr lang="en-US" baseline="0" dirty="0"/>
              <a:t> up the state into four sections. Each of us serves as the primary contact for the districts in these ESDs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1998600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4192129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3335938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program within ESEA is authorized for a specific purpose, intended to support improved outcomes for identified groups of students. While “allowable activities” are often articulated in the authorizing statute, states and districts must also look to regulations from the U.S. Department of Education (ED) for direction on how to spend federal funds in allowable ways.</a:t>
            </a:r>
          </a:p>
          <a:p>
            <a:endParaRPr lang="en-US" dirty="0"/>
          </a:p>
          <a:p>
            <a:r>
              <a:rPr lang="en-US" sz="1200" kern="1200" dirty="0">
                <a:solidFill>
                  <a:schemeClr val="tx1"/>
                </a:solidFill>
                <a:effectLst/>
                <a:latin typeface="+mn-lt"/>
                <a:ea typeface="+mn-ea"/>
                <a:cs typeface="+mn-cs"/>
              </a:rPr>
              <a:t>All of the administrative requirements for ED are found in the Education Department General Administrative Regulations (EDGAR), including Part 200 of Title 2 of the Code of Federal Regulations, commonly referred to as the Uniform Grants Guidance (UGG). The administrative rules and cost principles contained in Part 200 are applicable to all federal funding. This means that any use of federal funds must meet the basic cost principles as described in UGG, and not be listed as an “unallowable” cost. </a:t>
            </a:r>
          </a:p>
          <a:p>
            <a:r>
              <a:rPr lang="en-US" sz="1200" i="1" kern="1200" dirty="0">
                <a:solidFill>
                  <a:schemeClr val="tx1"/>
                </a:solidFill>
                <a:effectLst/>
                <a:latin typeface="+mn-lt"/>
                <a:ea typeface="+mn-ea"/>
                <a:cs typeface="+mn-cs"/>
              </a:rPr>
              <a:t>2CFR 200.403</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3668677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Necessary, Reasonable</a:t>
            </a:r>
            <a:r>
              <a:rPr lang="en-US" sz="1200" b="1" kern="1200" baseline="0" dirty="0">
                <a:solidFill>
                  <a:schemeClr val="tx1"/>
                </a:solidFill>
                <a:effectLst/>
                <a:latin typeface="+mn-lt"/>
                <a:ea typeface="+mn-ea"/>
                <a:cs typeface="+mn-cs"/>
              </a:rPr>
              <a:t> and Allocable </a:t>
            </a:r>
            <a:r>
              <a:rPr lang="en-US" sz="1200" b="0" kern="1200" baseline="0" dirty="0">
                <a:solidFill>
                  <a:schemeClr val="tx1"/>
                </a:solidFill>
                <a:effectLst/>
                <a:latin typeface="+mn-lt"/>
                <a:ea typeface="+mn-ea"/>
                <a:cs typeface="+mn-cs"/>
              </a:rPr>
              <a:t>are the first of the 8 principles that must be met and due to their foundational nature in determining allowability, but there are other requirements as well. </a:t>
            </a:r>
            <a:endParaRPr lang="en-US" sz="1200" b="1" kern="1200" baseline="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Conforming to limits or exclusions.</a:t>
            </a:r>
            <a:r>
              <a:rPr lang="en-US" sz="1200" kern="1200" dirty="0">
                <a:solidFill>
                  <a:schemeClr val="tx1"/>
                </a:solidFill>
                <a:effectLst/>
                <a:latin typeface="+mn-lt"/>
                <a:ea typeface="+mn-ea"/>
                <a:cs typeface="+mn-cs"/>
              </a:rPr>
              <a:t> The cost must conform to any limitations or exclusions described in EDGAR. This includes whether the cost is allowable under the program statute.</a:t>
            </a:r>
          </a:p>
          <a:p>
            <a:r>
              <a:rPr lang="en-US" sz="1200" kern="1200" dirty="0">
                <a:solidFill>
                  <a:schemeClr val="tx1"/>
                </a:solidFill>
                <a:effectLst/>
                <a:latin typeface="+mn-lt"/>
                <a:ea typeface="+mn-ea"/>
                <a:cs typeface="+mn-cs"/>
              </a:rPr>
              <a:t> </a:t>
            </a:r>
          </a:p>
          <a:p>
            <a:pPr lvl="0"/>
            <a:r>
              <a:rPr lang="en-US" sz="1200" b="1" kern="1200" dirty="0">
                <a:solidFill>
                  <a:schemeClr val="tx1"/>
                </a:solidFill>
                <a:effectLst/>
                <a:latin typeface="+mn-lt"/>
                <a:ea typeface="+mn-ea"/>
                <a:cs typeface="+mn-cs"/>
              </a:rPr>
              <a:t>Not prohibited under state or local law.</a:t>
            </a:r>
            <a:r>
              <a:rPr lang="en-US" sz="1200" kern="1200" dirty="0">
                <a:solidFill>
                  <a:schemeClr val="tx1"/>
                </a:solidFill>
                <a:effectLst/>
                <a:latin typeface="+mn-lt"/>
                <a:ea typeface="+mn-ea"/>
                <a:cs typeface="+mn-cs"/>
              </a:rPr>
              <a:t> While state and local laws do not have to explicitly authorize a particular cost, any costs that are prohibited under state or local law are not considered allowable.</a:t>
            </a:r>
          </a:p>
          <a:p>
            <a:r>
              <a:rPr lang="en-US" sz="1200" kern="1200" dirty="0">
                <a:solidFill>
                  <a:schemeClr val="tx1"/>
                </a:solidFill>
                <a:effectLst/>
                <a:latin typeface="+mn-lt"/>
                <a:ea typeface="+mn-ea"/>
                <a:cs typeface="+mn-cs"/>
              </a:rPr>
              <a:t> </a:t>
            </a:r>
          </a:p>
          <a:p>
            <a:pPr lvl="0"/>
            <a:r>
              <a:rPr lang="en-US" sz="1200" b="1" kern="1200" dirty="0">
                <a:solidFill>
                  <a:schemeClr val="tx1"/>
                </a:solidFill>
                <a:effectLst/>
                <a:latin typeface="+mn-lt"/>
                <a:ea typeface="+mn-ea"/>
                <a:cs typeface="+mn-cs"/>
              </a:rPr>
              <a:t>Consistent with policies, regulations, and procedures</a:t>
            </a:r>
            <a:r>
              <a:rPr lang="en-US" sz="1200" kern="1200" dirty="0">
                <a:solidFill>
                  <a:schemeClr val="tx1"/>
                </a:solidFill>
                <a:effectLst/>
                <a:latin typeface="+mn-lt"/>
                <a:ea typeface="+mn-ea"/>
                <a:cs typeface="+mn-cs"/>
              </a:rPr>
              <a:t>. Districts must follow their own internal procedures. Costs for federal funds cannot be subject to different rules than nonfederal funds (e.g.; per diem reimbursement rate).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four remaining cost principles are outlined in more detail in </a:t>
            </a:r>
            <a:r>
              <a:rPr lang="en-US" sz="1200" u="sng" kern="1200" dirty="0">
                <a:solidFill>
                  <a:schemeClr val="tx1"/>
                </a:solidFill>
                <a:effectLst/>
                <a:latin typeface="+mn-lt"/>
                <a:ea typeface="+mn-ea"/>
                <a:cs typeface="+mn-cs"/>
                <a:hlinkClick r:id="rId3"/>
              </a:rPr>
              <a:t>EDGAR</a:t>
            </a:r>
            <a:r>
              <a:rPr lang="en-US" sz="1200" u="none"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3935345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There are some expenses that are clearly not allowable.</a:t>
            </a:r>
          </a:p>
          <a:p>
            <a:endParaRPr lang="en-US" dirty="0"/>
          </a:p>
          <a:p>
            <a:r>
              <a:rPr lang="en-US" dirty="0"/>
              <a:t>Costs of </a:t>
            </a:r>
            <a:r>
              <a:rPr lang="en-US" b="1" dirty="0"/>
              <a:t>alcoholic beverages </a:t>
            </a:r>
            <a:r>
              <a:rPr lang="en-US" dirty="0"/>
              <a:t>are unallowable.</a:t>
            </a:r>
          </a:p>
          <a:p>
            <a:endParaRPr lang="en-US" dirty="0"/>
          </a:p>
          <a:p>
            <a:r>
              <a:rPr lang="en-US" dirty="0"/>
              <a:t>Costs of </a:t>
            </a:r>
            <a:r>
              <a:rPr lang="en-US" b="1" dirty="0"/>
              <a:t>entertainment</a:t>
            </a:r>
            <a:r>
              <a:rPr lang="en-US" dirty="0"/>
              <a:t>, including amusement, diversion, and social activities and any associated costs are unallowable, except where specific costs that might otherwise be considered entertainment have a programmatic purpose and are authorized either in the approved budget for the Federal award or with prior written approval of the Federal awarding agency.</a:t>
            </a:r>
          </a:p>
          <a:p>
            <a:pPr marL="0" marR="0">
              <a:spcBef>
                <a:spcPts val="0"/>
              </a:spcBef>
              <a:spcAft>
                <a:spcPts val="0"/>
              </a:spcAft>
            </a:pPr>
            <a:endParaRPr lang="en-US" sz="1200" spc="0" dirty="0">
              <a:solidFill>
                <a:schemeClr val="tx1"/>
              </a:solidFill>
              <a:effectLst/>
              <a:latin typeface="+mn-lt"/>
              <a:ea typeface="+mn-ea"/>
              <a:cs typeface="+mn-cs"/>
            </a:endParaRPr>
          </a:p>
          <a:p>
            <a:pPr marL="0" marR="0">
              <a:spcBef>
                <a:spcPts val="0"/>
              </a:spcBef>
              <a:spcAft>
                <a:spcPts val="0"/>
              </a:spcAft>
            </a:pPr>
            <a:r>
              <a:rPr lang="en-US" sz="1800" spc="35" dirty="0">
                <a:solidFill>
                  <a:srgbClr val="212529"/>
                </a:solidFill>
                <a:effectLst/>
                <a:latin typeface="Roboto" panose="02000000000000000000" pitchFamily="2" charset="0"/>
                <a:ea typeface="Calibri" panose="020F0502020204030204" pitchFamily="34" charset="0"/>
                <a:cs typeface="Times New Roman" panose="02020603050405020304" pitchFamily="18" charset="0"/>
              </a:rPr>
              <a:t>SEC. 8526. [20 U.S.C. 7906] PROHIBITED USES OF FUNDS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spc="35" dirty="0">
                <a:solidFill>
                  <a:srgbClr val="212529"/>
                </a:solidFill>
                <a:effectLst/>
                <a:latin typeface="Roboto" panose="02000000000000000000" pitchFamily="2" charset="0"/>
                <a:ea typeface="Calibri" panose="020F0502020204030204" pitchFamily="34" charset="0"/>
                <a:cs typeface="Times New Roman" panose="02020603050405020304" pitchFamily="18" charset="0"/>
              </a:rPr>
              <a:t>No funds under this Act may be used—</a:t>
            </a:r>
            <a:endParaRPr lang="en-US" sz="1800" b="1" dirty="0">
              <a:effectLst/>
              <a:latin typeface="Arial" panose="020B0604020202020204" pitchFamily="34" charset="0"/>
              <a:ea typeface="Calibri" panose="020F0502020204030204" pitchFamily="34" charset="0"/>
              <a:cs typeface="Times New Roman" panose="02020603050405020304" pitchFamily="18" charset="0"/>
            </a:endParaRPr>
          </a:p>
          <a:p>
            <a:pPr marL="342900" marR="0" indent="-342900">
              <a:spcBef>
                <a:spcPts val="0"/>
              </a:spcBef>
              <a:spcAft>
                <a:spcPts val="0"/>
              </a:spcAft>
              <a:buAutoNum type="arabicParenBoth"/>
            </a:pPr>
            <a:r>
              <a:rPr lang="en-US" sz="1800" b="1" spc="35" dirty="0">
                <a:solidFill>
                  <a:srgbClr val="212529"/>
                </a:solidFill>
                <a:effectLst/>
                <a:latin typeface="Roboto" panose="02000000000000000000" pitchFamily="2" charset="0"/>
                <a:ea typeface="Calibri" panose="020F0502020204030204" pitchFamily="34" charset="0"/>
                <a:cs typeface="Times New Roman" panose="02020603050405020304" pitchFamily="18" charset="0"/>
              </a:rPr>
              <a:t>for construction, renovation, or repair of any school facility</a:t>
            </a:r>
            <a:r>
              <a:rPr lang="en-US" sz="1800" spc="35" dirty="0">
                <a:solidFill>
                  <a:srgbClr val="212529"/>
                </a:solidFill>
                <a:effectLst/>
                <a:latin typeface="Roboto" panose="02000000000000000000" pitchFamily="2" charset="0"/>
                <a:ea typeface="Calibri" panose="020F0502020204030204" pitchFamily="34" charset="0"/>
                <a:cs typeface="Times New Roman" panose="02020603050405020304" pitchFamily="18" charset="0"/>
              </a:rPr>
              <a:t>, except as authorized under this Act;</a:t>
            </a:r>
          </a:p>
          <a:p>
            <a:pPr marL="342900" marR="0" indent="-342900">
              <a:spcBef>
                <a:spcPts val="0"/>
              </a:spcBef>
              <a:spcAft>
                <a:spcPts val="0"/>
              </a:spcAft>
              <a:buAutoNum type="arabicParenBoth"/>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r>
              <a:rPr lang="en-US" b="1" dirty="0"/>
              <a:t>Gift Cards </a:t>
            </a:r>
            <a:r>
              <a:rPr lang="en-US" dirty="0"/>
              <a:t>- While ESSA and UGG do not address this subject by name, the purchase of store cards (gift cards) with federal funds is not allowable because even if the card is intended to be used for allowable uses under the grant program, the recipient may not use it accordingly, either knowingly or unknowingly. There is one exception, however, related to supporting children and youth experiencing homelessness.</a:t>
            </a:r>
          </a:p>
        </p:txBody>
      </p:sp>
      <p:sp>
        <p:nvSpPr>
          <p:cNvPr id="4" name="Slide Number Placeholder 3"/>
          <p:cNvSpPr>
            <a:spLocks noGrp="1"/>
          </p:cNvSpPr>
          <p:nvPr>
            <p:ph type="sldNum" sz="quarter" idx="5"/>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1767456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For those that don’t fall in the “unallowable” categories, Necessary,</a:t>
            </a:r>
            <a:r>
              <a:rPr lang="en-US" baseline="0" dirty="0"/>
              <a:t> Reasonable and Allocable form the backbone of allowability.</a:t>
            </a:r>
          </a:p>
          <a:p>
            <a:pPr marL="0" indent="0">
              <a:buNone/>
            </a:pPr>
            <a:endParaRPr lang="en-US" baseline="0" dirty="0"/>
          </a:p>
          <a:p>
            <a:pPr marL="0" indent="0">
              <a:buNone/>
            </a:pPr>
            <a:r>
              <a:rPr lang="en-US" dirty="0"/>
              <a:t>Necessary:</a:t>
            </a:r>
          </a:p>
          <a:p>
            <a:pPr marL="0" indent="0">
              <a:buNone/>
            </a:pPr>
            <a:r>
              <a:rPr lang="en-US" dirty="0"/>
              <a:t>Is the cost included and identifiable in your agency’s plan </a:t>
            </a:r>
            <a:r>
              <a:rPr lang="en-US" u="sng" dirty="0"/>
              <a:t>and</a:t>
            </a:r>
            <a:r>
              <a:rPr lang="en-US" dirty="0"/>
              <a:t> allowable under the program?</a:t>
            </a:r>
          </a:p>
          <a:p>
            <a:r>
              <a:rPr lang="en-US" dirty="0"/>
              <a:t>In the district or school level plan?</a:t>
            </a:r>
          </a:p>
          <a:p>
            <a:r>
              <a:rPr lang="en-US" dirty="0"/>
              <a:t>If something is not in the plan, it is not necessary.  To</a:t>
            </a:r>
            <a:r>
              <a:rPr lang="en-US" baseline="0" dirty="0"/>
              <a:t> be necessary it should be connected to the needs assessment.</a:t>
            </a:r>
            <a:endParaRPr lang="en-US" dirty="0"/>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Reasonable:</a:t>
            </a:r>
            <a:r>
              <a:rPr lang="en-US" baseline="0" dirty="0"/>
              <a:t> </a:t>
            </a:r>
            <a:r>
              <a:rPr lang="en-US" dirty="0"/>
              <a:t>“ordinary”</a:t>
            </a:r>
            <a:r>
              <a:rPr lang="en-US" baseline="0" dirty="0"/>
              <a:t>. How does the amount of money being spent compare to the number of people who will benefit? </a:t>
            </a:r>
            <a:r>
              <a:rPr lang="en-US" dirty="0"/>
              <a:t>Was the item purchases consistent with your agency’s procurement or purchasing procedures?</a:t>
            </a:r>
            <a:r>
              <a:rPr lang="en-US" baseline="0" dirty="0"/>
              <a:t> Would you be able to defend the cost if it was in the paper?</a:t>
            </a:r>
          </a:p>
          <a:p>
            <a:pPr marL="0" indent="0">
              <a:buNone/>
            </a:pPr>
            <a:endParaRPr lang="en-US" baseline="0" dirty="0"/>
          </a:p>
          <a:p>
            <a:r>
              <a:rPr lang="en-US" baseline="0" dirty="0"/>
              <a:t>Allocable:  This is the clearest of the three. Does the purchase serve the purpose of the program? </a:t>
            </a:r>
            <a:r>
              <a:rPr lang="en-US" dirty="0"/>
              <a:t>Will the item benefit Title I, Part A in proportion to the percentage that Title I, Part A pays for the item?</a:t>
            </a:r>
          </a:p>
          <a:p>
            <a:r>
              <a:rPr lang="en-US" dirty="0"/>
              <a:t>Will any use by another program be allocated out if that use is not deemed an incidental benefit?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10377530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goal is to try to get to YES. Not everything is black or white – there is some grey. Some requests we have seen:</a:t>
            </a:r>
          </a:p>
          <a:p>
            <a:endParaRPr lang="en-US" dirty="0"/>
          </a:p>
          <a:p>
            <a:r>
              <a:rPr lang="en-US" dirty="0"/>
              <a:t>Food – Family Engagement; staff lunches/celebrations; students</a:t>
            </a:r>
          </a:p>
          <a:p>
            <a:r>
              <a:rPr lang="en-US" dirty="0"/>
              <a:t>Furniture - Reading tables; SEL rooms; File cabinets/chairs for staff</a:t>
            </a:r>
          </a:p>
          <a:p>
            <a:r>
              <a:rPr lang="en-US" dirty="0"/>
              <a:t>Clothing – t-shirts for school culture/community; coats and shoes for students</a:t>
            </a:r>
          </a:p>
          <a:p>
            <a:r>
              <a:rPr lang="en-US" dirty="0"/>
              <a:t>Rock climbing walls; walking paths; basketball courts</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1008155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0" i="1" kern="1200" dirty="0">
                <a:solidFill>
                  <a:schemeClr val="tx1"/>
                </a:solidFill>
                <a:effectLst/>
                <a:latin typeface="+mn-lt"/>
                <a:ea typeface="+mn-ea"/>
                <a:cs typeface="+mn-cs"/>
              </a:rPr>
              <a:t>Develop a system that works for you.</a:t>
            </a:r>
            <a:r>
              <a:rPr lang="en-US" sz="1200" b="0" kern="1200" dirty="0">
                <a:solidFill>
                  <a:schemeClr val="tx1"/>
                </a:solidFill>
                <a:effectLst/>
                <a:latin typeface="+mn-lt"/>
                <a:ea typeface="+mn-ea"/>
                <a:cs typeface="+mn-cs"/>
              </a:rPr>
              <a:t> Developing a system of internal controls for requesting and making purchases with federal funds, as well as approving and documenting expenditures, is key. </a:t>
            </a:r>
          </a:p>
          <a:p>
            <a:pPr lvl="0"/>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Document, document, document. Make sure </a:t>
            </a:r>
            <a:r>
              <a:rPr lang="en-US" sz="1200" dirty="0"/>
              <a:t>the cost is </a:t>
            </a:r>
            <a:r>
              <a:rPr lang="en-US" sz="1200" b="1" dirty="0"/>
              <a:t>adequately documented</a:t>
            </a:r>
            <a:r>
              <a:rPr lang="en-US" sz="1200" dirty="0"/>
              <a:t> to demonstrate compliance with all applicable funding rules and restrictions.</a:t>
            </a:r>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p>
          <a:p>
            <a:r>
              <a:rPr lang="en-US" sz="1200" b="0" kern="1200" dirty="0">
                <a:solidFill>
                  <a:schemeClr val="tx1"/>
                </a:solidFill>
                <a:effectLst/>
                <a:latin typeface="+mn-lt"/>
                <a:ea typeface="+mn-ea"/>
                <a:cs typeface="+mn-cs"/>
              </a:rPr>
              <a:t> E</a:t>
            </a:r>
            <a:r>
              <a:rPr lang="en-US" sz="1200" b="0" i="1" kern="1200" dirty="0">
                <a:solidFill>
                  <a:schemeClr val="tx1"/>
                </a:solidFill>
                <a:effectLst/>
                <a:latin typeface="+mn-lt"/>
                <a:ea typeface="+mn-ea"/>
                <a:cs typeface="+mn-cs"/>
              </a:rPr>
              <a:t>ducate staff.</a:t>
            </a:r>
            <a:r>
              <a:rPr lang="en-US" sz="1200" b="0" kern="1200" dirty="0">
                <a:solidFill>
                  <a:schemeClr val="tx1"/>
                </a:solidFill>
                <a:effectLst/>
                <a:latin typeface="+mn-lt"/>
                <a:ea typeface="+mn-ea"/>
                <a:cs typeface="+mn-cs"/>
              </a:rPr>
              <a:t> Make sure everyone understands their roles and responsibilities within the system you create. This ensures that the system is well understood and helps safeguard against confusion and errors. Consider providing regular training and reminders.</a:t>
            </a:r>
          </a:p>
          <a:p>
            <a:r>
              <a:rPr lang="en-US" sz="1200" b="0" kern="1200" dirty="0">
                <a:solidFill>
                  <a:schemeClr val="tx1"/>
                </a:solidFill>
                <a:effectLst/>
                <a:latin typeface="+mn-lt"/>
                <a:ea typeface="+mn-ea"/>
                <a:cs typeface="+mn-cs"/>
              </a:rPr>
              <a:t> </a:t>
            </a:r>
          </a:p>
          <a:p>
            <a:pPr lvl="0"/>
            <a:r>
              <a:rPr lang="en-US" sz="1200" b="0" i="1" kern="1200" dirty="0">
                <a:solidFill>
                  <a:schemeClr val="tx1"/>
                </a:solidFill>
                <a:effectLst/>
                <a:latin typeface="+mn-lt"/>
                <a:ea typeface="+mn-ea"/>
                <a:cs typeface="+mn-cs"/>
              </a:rPr>
              <a:t>Build relationships.</a:t>
            </a:r>
            <a:r>
              <a:rPr lang="en-US" sz="1200" b="0" kern="1200" dirty="0">
                <a:solidFill>
                  <a:schemeClr val="tx1"/>
                </a:solidFill>
                <a:effectLst/>
                <a:latin typeface="+mn-lt"/>
                <a:ea typeface="+mn-ea"/>
                <a:cs typeface="+mn-cs"/>
              </a:rPr>
              <a:t> Collaboration between fiscal staff and federal program staff is central to ensuring all purchases meet </a:t>
            </a:r>
            <a:r>
              <a:rPr lang="en-US" sz="1200" b="0" kern="1200" dirty="0" err="1">
                <a:solidFill>
                  <a:schemeClr val="tx1"/>
                </a:solidFill>
                <a:effectLst/>
                <a:latin typeface="+mn-lt"/>
                <a:ea typeface="+mn-ea"/>
                <a:cs typeface="+mn-cs"/>
              </a:rPr>
              <a:t>allowability</a:t>
            </a:r>
            <a:r>
              <a:rPr lang="en-US" sz="1200" b="0" kern="1200" dirty="0">
                <a:solidFill>
                  <a:schemeClr val="tx1"/>
                </a:solidFill>
                <a:effectLst/>
                <a:latin typeface="+mn-lt"/>
                <a:ea typeface="+mn-ea"/>
                <a:cs typeface="+mn-cs"/>
              </a:rPr>
              <a:t> requirements. Consider regularly scheduled meetings to facilitate communication and collaboration.</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2434712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7667697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D57B11-CB9A-455E-BDAA-E247B0E1BE5D}"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4E156E60-C50A-44D9-AD4C-7699A9212AEE}"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DABD3B2F-A353-471D-A0FB-AC9EE4C06665}"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FEB8D1A-7C11-4D60-8231-02B218FAF6B4}"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875835E7-6A13-4401-BE7F-8DED6688CDAD}" type="datetime1">
              <a:rPr lang="en-US" smtClean="0"/>
              <a:t>10/12/2023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77F668-5A2C-4F91-9045-9B5DCD78E117}"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C554C9-DFC2-4ADE-BBEB-49DA6DC04BB1}"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BFC1BD-13A3-4F2F-90D0-CC7E918D2E20}"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97C8FA-33EB-47D5-8BAE-1277D68B6268}"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D0D98A-A68B-4AFB-8EF6-C771CEDDD055}" type="datetime1">
              <a:rPr lang="en-US" smtClean="0"/>
              <a:t>10/12/2023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D5B8A3C3-59DA-4942-84A9-2786304665C9}" type="datetime1">
              <a:rPr lang="en-US" smtClean="0"/>
              <a:t>10/12/2023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5566DE4-5D8A-4638-AA6F-091E0FACEAD2}" type="datetime1">
              <a:rPr lang="en-US" smtClean="0"/>
              <a:t>10/12/2023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A14DCF1-BC46-4658-A194-1909DA00FD8C}" type="datetime1">
              <a:rPr lang="en-US" smtClean="0"/>
              <a:t>10/12/2023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BCBA02A-A085-4D55-A973-4DA6B5B2FDD3}"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D7AB7D79-1EEF-4633-9F90-7C7585C3AAE9}"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A4F999-1235-48B1-8036-2EB3BEF1217E}"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8CA09B95-5BA4-4394-BE94-4BD9AE615DDD}" type="datetime1">
              <a:rPr lang="en-US" smtClean="0"/>
              <a:t>10/12/2023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EBBBF3-AF11-4FA9-A88A-54B349AD1304}"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BB060C-4245-47EA-9F1C-F785BED19973}"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0EEEE-DBF8-4F1B-A6BB-663202AF5FF0}"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0D15FF-A68D-4473-A0BC-07FF0CA46FEE}"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FBBEB0-4D27-44AE-89C5-EF2A924F91BF}" type="datetime1">
              <a:rPr lang="en-US" smtClean="0"/>
              <a:t>10/12/2023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283EE6-BA57-404C-9186-79BB0CB550BB}"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F168EEC-4A92-4B39-94B7-70E5655ED397}" type="datetime1">
              <a:rPr lang="en-US" smtClean="0"/>
              <a:t>10/12/2023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71FE3EDE-09AF-4813-B7D0-02C61BD768D8}" type="datetime1">
              <a:rPr lang="en-US" smtClean="0"/>
              <a:t>10/12/2023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39CE8D2E-A520-4C2C-B794-69F3B44BE7BE}"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97A8039-AE4A-4EBA-88F6-2E01E9232E3E}"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1FA8FE-5194-435D-88D5-B5B7627DD3E7}"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10330810-A458-45D7-B605-804B85F0CFF5}" type="datetime1">
              <a:rPr lang="en-US" smtClean="0"/>
              <a:t>10/12/2023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C6DCE0-6ED6-49B3-86E7-5DBF5DFF90B7}"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7B9AF2-608E-4939-A205-F17D7B7F6061}"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967AAB-D3FC-434E-AE6A-0CE6D3D9074D}"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1DE417-045E-4598-BD59-764D9E0941BF}"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8B55B8-D753-4609-8E08-6E691A724E93}"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0042029-4B48-4B57-A163-8980C8A70BC9}" type="datetime1">
              <a:rPr lang="en-US" smtClean="0"/>
              <a:t>10/12/2023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E3A23EC-52BF-4466-99C8-BA54596EC365}" type="datetime1">
              <a:rPr lang="en-US" smtClean="0"/>
              <a:t>10/12/2023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AC4A769E-0AA1-40F0-82D7-01211A19729D}" type="datetime1">
              <a:rPr lang="en-US" smtClean="0"/>
              <a:t>10/12/2023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4F743CCC-078B-4A4E-AD5E-9BA9A36C8143}"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2461E994-451B-4F6A-B6EB-C6A678E9952F}"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27C5A1-4DED-42A1-813B-5EEA586AE670}"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B51AC9F-CF48-48DA-BBFF-4B8A696EF2B5}" type="datetime1">
              <a:rPr lang="en-US" smtClean="0"/>
              <a:t>10/12/2023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C1849E-50F9-435E-986E-C38E06EF0827}"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D836E8-6316-4B27-87CB-5CBA14E6287C}"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621D60-F5EA-4704-A648-604B8158CB9A}"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F83A3B-04D3-4CC3-9EF1-A6A803C555A5}"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280F4B9-FA95-4BB1-8E72-DCDEA00259ED}"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70BEB0-7978-48EB-B12A-843CAEA2068C}" type="datetime1">
              <a:rPr lang="en-US" smtClean="0"/>
              <a:t>10/12/2023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3897BABE-8F9C-4EA6-BEDD-D101A257E49E}" type="datetime1">
              <a:rPr lang="en-US" smtClean="0"/>
              <a:t>10/12/2023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126ED2E5-CCFF-4AA8-B916-8ACA02C17BBF}" type="datetime1">
              <a:rPr lang="en-US" smtClean="0"/>
              <a:t>10/12/2023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3D02E3D0-91A3-485F-AAAA-0D66334EFB8B}"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9FA4673C-5508-4E16-8954-5BE7C0C90CC9}"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189CED-DB92-4DD3-9EFF-CF161568279E}"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97C619C-A333-4DEF-9C9B-877D8E440476}" type="datetime1">
              <a:rPr lang="en-US" smtClean="0"/>
              <a:t>10/12/2023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2A3A89-FC37-4A5D-9102-9DBE4E282943}"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6AB008-A7FE-4CA4-8872-A246D009A947}"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D0740D6-CD00-4B50-9BAD-7B2832984C29}"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A912FE-8017-4F28-B421-0950DF54447B}"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9115E7-958B-4B34-875E-61FF6C14746D}" type="datetime1">
              <a:rPr lang="en-US" smtClean="0"/>
              <a:t>10/12/2023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9280F2-1398-4891-989A-454E1BB28B47}" type="datetime1">
              <a:rPr lang="en-US" smtClean="0"/>
              <a:t>10/12/2023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62D7460E-470D-4EEF-A391-B09940408881}" type="datetime1">
              <a:rPr lang="en-US" smtClean="0"/>
              <a:t>10/12/2023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EDD25066-C233-43C2-94BE-C45CDE381C40}" type="datetime1">
              <a:rPr lang="en-US" smtClean="0"/>
              <a:t>10/12/2023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1B779D65-8C09-4CB9-B2F8-4A7B7DE69A87}"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6C14A0F7-F408-45C5-947C-BEC7BCAA301F}" type="datetime1">
              <a:rPr lang="en-US" smtClean="0"/>
              <a:t>10/12/2023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1B554D7-DED0-403D-B79B-EFE972E0257F}" type="datetime1">
              <a:rPr lang="en-US" smtClean="0"/>
              <a:t>10/12/2023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502563C9-7670-4DEB-A914-D5C6046918CB}" type="datetime1">
              <a:rPr lang="en-US" smtClean="0"/>
              <a:t>10/12/2023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43D037B3-4DD0-4ACB-BF15-D9EF9772C820}" type="datetime1">
              <a:rPr lang="en-US" smtClean="0"/>
              <a:t>10/12/2023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F071C05-1EAA-4066-9401-A19FF22BA01E}" type="datetime1">
              <a:rPr lang="en-US" smtClean="0"/>
              <a:t>10/12/2023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54DD2E84-5B54-4F01-BEF2-93517CAA137F}" type="datetime1">
              <a:rPr lang="en-US" smtClean="0"/>
              <a:t>10/12/2023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F3C0AEE-1F37-465A-9115-4EF1F86C63D0}" type="datetime1">
              <a:rPr lang="en-US" smtClean="0"/>
              <a:t>10/12/2023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F4287D82-74D2-40F2-B64F-812547C2F2F0}" type="datetime1">
              <a:rPr lang="en-US" smtClean="0"/>
              <a:t>10/12/2023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7C45397-D43F-4AC2-B362-3B510B0CBF06}" type="datetime1">
              <a:rPr lang="en-US" smtClean="0"/>
              <a:t>10/12/2023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74052D45-DFC8-4E30-8625-E6BDA15F0967}" type="datetime1">
              <a:rPr lang="en-US" smtClean="0"/>
              <a:t>10/12/2023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8" Type="http://schemas.openxmlformats.org/officeDocument/2006/relationships/hyperlink" Target="https://www.oregon.gov/ode/schools-and-districts/grants/ESEA/Documents/Allowability.pdf" TargetMode="External"/><Relationship Id="rId3" Type="http://schemas.openxmlformats.org/officeDocument/2006/relationships/image" Target="../media/image9.png"/><Relationship Id="rId7" Type="http://schemas.openxmlformats.org/officeDocument/2006/relationships/hyperlink" Target="https://www.oregon.gov/ode/schools-and-districts/grants/ESEA/Documents/ESSA%20Oregon%20Guide.docx"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s://www.shoplrp.com/product_p/300906.5ed.htm" TargetMode="External"/><Relationship Id="rId5" Type="http://schemas.openxmlformats.org/officeDocument/2006/relationships/hyperlink" Target="https://www.ecfr.gov/current/title-2/subtitle-A/chapter-II/part-200#_top" TargetMode="External"/><Relationship Id="rId4" Type="http://schemas.openxmlformats.org/officeDocument/2006/relationships/hyperlink" Target="https://www2.ed.gov/policy/fund/reg/edgarReg/edgar.html" TargetMode="External"/><Relationship Id="rId9" Type="http://schemas.openxmlformats.org/officeDocument/2006/relationships/hyperlink" Target="https://www.oregon.gov/ode/schools-and-districts/grants/ESEA/Documents/STORE%20CARDS.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mailto:amy.tidwell@ode.oregon.gov" TargetMode="External"/><Relationship Id="rId7"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hyperlink" Target="mailto:sarah.martin@ode.oregon.gov" TargetMode="External"/><Relationship Id="rId5" Type="http://schemas.openxmlformats.org/officeDocument/2006/relationships/hyperlink" Target="mailto:lisa.plumb@ode.oregon.gov" TargetMode="External"/><Relationship Id="rId4" Type="http://schemas.openxmlformats.org/officeDocument/2006/relationships/hyperlink" Target="mailto:jennifer.engberg@ode.oregon.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99125"/>
            <a:ext cx="9144000" cy="2387600"/>
          </a:xfrm>
        </p:spPr>
        <p:txBody>
          <a:bodyPr anchor="b">
            <a:normAutofit/>
          </a:bodyPr>
          <a:lstStyle/>
          <a:p>
            <a:r>
              <a:rPr lang="en-US" sz="7500"/>
              <a:t>Determining </a:t>
            </a:r>
            <a:r>
              <a:rPr lang="en-US" sz="7500" err="1"/>
              <a:t>Allowability</a:t>
            </a:r>
            <a:endParaRPr lang="en-US" sz="7500"/>
          </a:p>
        </p:txBody>
      </p:sp>
      <p:sp>
        <p:nvSpPr>
          <p:cNvPr id="14" name="Footer Placeholder 2">
            <a:extLst>
              <a:ext uri="{FF2B5EF4-FFF2-40B4-BE49-F238E27FC236}">
                <a16:creationId xmlns:a16="http://schemas.microsoft.com/office/drawing/2014/main" id="{7F0DACD6-F3D4-3476-A9F7-55B84FF301BD}"/>
              </a:ext>
            </a:extLst>
          </p:cNvPr>
          <p:cNvSpPr>
            <a:spLocks noGrp="1"/>
          </p:cNvSpPr>
          <p:nvPr>
            <p:ph type="ftr" sz="quarter" idx="11"/>
          </p:nvPr>
        </p:nvSpPr>
        <p:spPr>
          <a:xfrm>
            <a:off x="717176" y="6139793"/>
            <a:ext cx="2864224" cy="365125"/>
          </a:xfrm>
        </p:spPr>
        <p:txBody>
          <a:bodyPr/>
          <a:lstStyle/>
          <a:p>
            <a:pPr>
              <a:spcAft>
                <a:spcPts val="600"/>
              </a:spcAft>
            </a:pPr>
            <a:r>
              <a:rPr lang="en-US"/>
              <a:t>Oregon Department of Education</a:t>
            </a:r>
          </a:p>
        </p:txBody>
      </p:sp>
      <p:sp>
        <p:nvSpPr>
          <p:cNvPr id="15" name="Slide Number Placeholder 3">
            <a:extLst>
              <a:ext uri="{FF2B5EF4-FFF2-40B4-BE49-F238E27FC236}">
                <a16:creationId xmlns:a16="http://schemas.microsoft.com/office/drawing/2014/main" id="{F5BF204B-CA6B-8E18-055A-0D37FFCC7A56}"/>
              </a:ext>
            </a:extLst>
          </p:cNvPr>
          <p:cNvSpPr>
            <a:spLocks noGrp="1"/>
          </p:cNvSpPr>
          <p:nvPr>
            <p:ph type="sldNum" sz="quarter" idx="12"/>
          </p:nvPr>
        </p:nvSpPr>
        <p:spPr>
          <a:xfrm>
            <a:off x="8610600" y="6139793"/>
            <a:ext cx="2891118" cy="365125"/>
          </a:xfrm>
        </p:spPr>
        <p:txBody>
          <a:bodyPr/>
          <a:lstStyle/>
          <a:p>
            <a:pPr>
              <a:spcAft>
                <a:spcPts val="600"/>
              </a:spcAft>
            </a:pPr>
            <a:fld id="{357F5B69-6281-4C1F-8C38-6DA0F56DA430}" type="slidenum">
              <a:rPr lang="en-US" smtClean="0"/>
              <a:pPr>
                <a:spcAft>
                  <a:spcPts val="600"/>
                </a:spcAft>
              </a:pPr>
              <a:t>1</a:t>
            </a:fld>
            <a:endParaRPr lang="en-US"/>
          </a:p>
        </p:txBody>
      </p:sp>
      <p:sp>
        <p:nvSpPr>
          <p:cNvPr id="3" name="Subtitle 2"/>
          <p:cNvSpPr>
            <a:spLocks noGrp="1"/>
          </p:cNvSpPr>
          <p:nvPr>
            <p:ph type="subTitle" idx="1"/>
          </p:nvPr>
        </p:nvSpPr>
        <p:spPr>
          <a:xfrm>
            <a:off x="1524000" y="4003184"/>
            <a:ext cx="9144000" cy="880607"/>
          </a:xfrm>
        </p:spPr>
        <p:txBody>
          <a:bodyPr>
            <a:normAutofit/>
          </a:bodyPr>
          <a:lstStyle/>
          <a:p>
            <a:r>
              <a:rPr lang="en-US" dirty="0"/>
              <a:t>October 3, 2023</a:t>
            </a:r>
          </a:p>
        </p:txBody>
      </p:sp>
    </p:spTree>
    <p:extLst>
      <p:ext uri="{BB962C8B-B14F-4D97-AF65-F5344CB8AC3E}">
        <p14:creationId xmlns:p14="http://schemas.microsoft.com/office/powerpoint/2010/main" val="927056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pic>
        <p:nvPicPr>
          <p:cNvPr id="9" name="Picture Placeholder 8" descr="This is an image of a signpost that includes the following words: Help, Tips, Assistance, Guidance, Support and Advice. It is included to emphasize the role of resources provided by ODE in helping districts navigate equitable services.&#10;" title="Resources"/>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20337" r="20337"/>
          <a:stretch>
            <a:fillRect/>
          </a:stretch>
        </p:blipFill>
        <p:spPr>
          <a:xfrm>
            <a:off x="717550" y="2224088"/>
            <a:ext cx="3931453" cy="3636962"/>
          </a:xfrm>
        </p:spPr>
      </p:pic>
      <p:sp>
        <p:nvSpPr>
          <p:cNvPr id="7" name="Content Placeholder 6"/>
          <p:cNvSpPr>
            <a:spLocks noGrp="1"/>
          </p:cNvSpPr>
          <p:nvPr>
            <p:ph idx="1"/>
          </p:nvPr>
        </p:nvSpPr>
        <p:spPr>
          <a:xfrm>
            <a:off x="5183188" y="779647"/>
            <a:ext cx="6469550" cy="5627592"/>
          </a:xfrm>
        </p:spPr>
        <p:txBody>
          <a:bodyPr>
            <a:normAutofit/>
          </a:bodyPr>
          <a:lstStyle/>
          <a:p>
            <a:pPr lvl="0">
              <a:spcBef>
                <a:spcPts val="1800"/>
              </a:spcBef>
            </a:pPr>
            <a:r>
              <a:rPr lang="en-US" sz="2800" dirty="0">
                <a:hlinkClick r:id="rId4"/>
              </a:rPr>
              <a:t>Education Department General Administrative Regulations</a:t>
            </a:r>
            <a:endParaRPr lang="en-US" sz="2800" dirty="0"/>
          </a:p>
          <a:p>
            <a:pPr lvl="0">
              <a:spcBef>
                <a:spcPts val="1800"/>
              </a:spcBef>
            </a:pPr>
            <a:r>
              <a:rPr lang="en-US" sz="2800" dirty="0">
                <a:hlinkClick r:id="rId5"/>
              </a:rPr>
              <a:t>Electronic Code of Regulations (Part 200)</a:t>
            </a:r>
            <a:endParaRPr lang="en-US" sz="2800" dirty="0"/>
          </a:p>
          <a:p>
            <a:pPr lvl="0">
              <a:spcBef>
                <a:spcPts val="1800"/>
              </a:spcBef>
            </a:pPr>
            <a:r>
              <a:rPr lang="en-US" sz="2800" dirty="0">
                <a:hlinkClick r:id="rId6"/>
              </a:rPr>
              <a:t>Federal Education Grants Management: What Administrators Need to Know</a:t>
            </a:r>
            <a:endParaRPr lang="en-US" sz="2800" dirty="0"/>
          </a:p>
          <a:p>
            <a:pPr lvl="0">
              <a:spcBef>
                <a:spcPts val="1800"/>
              </a:spcBef>
            </a:pPr>
            <a:r>
              <a:rPr lang="en-US" sz="2800" dirty="0">
                <a:hlinkClick r:id="rId7"/>
              </a:rPr>
              <a:t>Oregon Federal Funds Guide</a:t>
            </a:r>
            <a:endParaRPr lang="en-US" sz="2800" dirty="0"/>
          </a:p>
          <a:p>
            <a:pPr lvl="0">
              <a:spcBef>
                <a:spcPts val="1800"/>
              </a:spcBef>
            </a:pPr>
            <a:r>
              <a:rPr lang="en-US" sz="2800" dirty="0">
                <a:hlinkClick r:id="rId8"/>
              </a:rPr>
              <a:t>ESSA Quick Reference Brief: Determining Allowability</a:t>
            </a:r>
            <a:endParaRPr lang="en-US" sz="2800" dirty="0"/>
          </a:p>
          <a:p>
            <a:pPr lvl="0">
              <a:spcBef>
                <a:spcPts val="1800"/>
              </a:spcBef>
            </a:pPr>
            <a:r>
              <a:rPr lang="en-US" sz="2800" dirty="0">
                <a:hlinkClick r:id="rId9"/>
              </a:rPr>
              <a:t>ESSA Quick Reference Brief: Purchasing Store Cards with Federal Funds</a:t>
            </a:r>
            <a:endParaRPr lang="en-US" sz="2800" dirty="0"/>
          </a:p>
          <a:p>
            <a:endParaRPr lang="en-US" sz="2800" u="sng" dirty="0"/>
          </a:p>
        </p:txBody>
      </p:sp>
      <p:sp>
        <p:nvSpPr>
          <p:cNvPr id="6" name="Title 5"/>
          <p:cNvSpPr>
            <a:spLocks noGrp="1"/>
          </p:cNvSpPr>
          <p:nvPr>
            <p:ph type="title"/>
          </p:nvPr>
        </p:nvSpPr>
        <p:spPr>
          <a:xfrm>
            <a:off x="717177" y="779646"/>
            <a:ext cx="3931826" cy="1686764"/>
          </a:xfrm>
        </p:spPr>
        <p:txBody>
          <a:bodyPr/>
          <a:lstStyle/>
          <a:p>
            <a:r>
              <a:rPr lang="en-US" dirty="0"/>
              <a:t>Resources</a:t>
            </a:r>
          </a:p>
        </p:txBody>
      </p:sp>
    </p:spTree>
    <p:extLst>
      <p:ext uri="{BB962C8B-B14F-4D97-AF65-F5344CB8AC3E}">
        <p14:creationId xmlns:p14="http://schemas.microsoft.com/office/powerpoint/2010/main" val="2007794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Regional Contacts by ESD</a:t>
            </a:r>
          </a:p>
        </p:txBody>
      </p:sp>
      <p:sp>
        <p:nvSpPr>
          <p:cNvPr id="6" name="Content Placeholder 5"/>
          <p:cNvSpPr>
            <a:spLocks noGrp="1"/>
          </p:cNvSpPr>
          <p:nvPr>
            <p:ph idx="1"/>
          </p:nvPr>
        </p:nvSpPr>
        <p:spPr>
          <a:xfrm>
            <a:off x="5183188" y="779646"/>
            <a:ext cx="6172200" cy="5725272"/>
          </a:xfrm>
        </p:spPr>
        <p:txBody>
          <a:bodyPr>
            <a:normAutofit lnSpcReduction="10000"/>
          </a:bodyPr>
          <a:lstStyle/>
          <a:p>
            <a:pPr marL="457200" indent="-381000">
              <a:lnSpc>
                <a:spcPct val="115000"/>
              </a:lnSpc>
              <a:spcBef>
                <a:spcPts val="0"/>
              </a:spcBef>
              <a:buSzPts val="2400"/>
              <a:buFont typeface="Arial" panose="020B0604020202020204" pitchFamily="34" charset="0"/>
              <a:buChar char="●"/>
            </a:pPr>
            <a:r>
              <a:rPr lang="en-US" sz="3000" dirty="0"/>
              <a:t>Amy Tidwell</a:t>
            </a:r>
          </a:p>
          <a:p>
            <a:pPr marL="914400" lvl="1" indent="-381000">
              <a:lnSpc>
                <a:spcPct val="115000"/>
              </a:lnSpc>
              <a:spcBef>
                <a:spcPts val="0"/>
              </a:spcBef>
              <a:buSzPts val="2400"/>
              <a:buFont typeface="Courier New" panose="02070309020205020404" pitchFamily="49" charset="0"/>
              <a:buChar char="o"/>
            </a:pPr>
            <a:r>
              <a:rPr lang="en-US" dirty="0"/>
              <a:t>Grant, Harney, High Desert, </a:t>
            </a:r>
            <a:r>
              <a:rPr lang="en-US" dirty="0" err="1"/>
              <a:t>InterMountain</a:t>
            </a:r>
            <a:r>
              <a:rPr lang="en-US" dirty="0"/>
              <a:t>, Jefferson, North Central and Region 18</a:t>
            </a:r>
            <a:endParaRPr lang="en-US" dirty="0">
              <a:solidFill>
                <a:srgbClr val="FF0000"/>
              </a:solidFill>
            </a:endParaRPr>
          </a:p>
          <a:p>
            <a:pPr marL="457200" lvl="0" indent="-381000">
              <a:lnSpc>
                <a:spcPct val="105000"/>
              </a:lnSpc>
              <a:spcBef>
                <a:spcPts val="1200"/>
              </a:spcBef>
              <a:buSzPts val="2400"/>
              <a:buChar char="●"/>
            </a:pPr>
            <a:r>
              <a:rPr lang="en-US" sz="3000" dirty="0"/>
              <a:t>Jen Engberg</a:t>
            </a:r>
          </a:p>
          <a:p>
            <a:pPr marL="914400" lvl="1" indent="-381000">
              <a:lnSpc>
                <a:spcPct val="105000"/>
              </a:lnSpc>
              <a:spcBef>
                <a:spcPts val="0"/>
              </a:spcBef>
              <a:buSzPts val="2400"/>
              <a:buFont typeface="Arial"/>
              <a:buChar char="○"/>
            </a:pPr>
            <a:r>
              <a:rPr lang="en-US" dirty="0"/>
              <a:t>Clackamas, Columbia Gorge, Multnomah and Northwest Regional </a:t>
            </a:r>
          </a:p>
          <a:p>
            <a:pPr marL="533400" lvl="1" indent="0">
              <a:lnSpc>
                <a:spcPct val="105000"/>
              </a:lnSpc>
              <a:spcBef>
                <a:spcPts val="0"/>
              </a:spcBef>
              <a:buSzPts val="2400"/>
              <a:buNone/>
            </a:pPr>
            <a:endParaRPr lang="en-US" sz="800" dirty="0"/>
          </a:p>
          <a:p>
            <a:pPr marL="457200" lvl="0" indent="-381000">
              <a:lnSpc>
                <a:spcPct val="105000"/>
              </a:lnSpc>
              <a:spcBef>
                <a:spcPts val="0"/>
              </a:spcBef>
              <a:buSzPts val="2400"/>
              <a:buChar char="●"/>
            </a:pPr>
            <a:r>
              <a:rPr lang="en-US" sz="3000" dirty="0"/>
              <a:t>Lisa Plumb</a:t>
            </a:r>
          </a:p>
          <a:p>
            <a:pPr marL="914400" lvl="1" indent="-381000">
              <a:lnSpc>
                <a:spcPct val="105000"/>
              </a:lnSpc>
              <a:spcBef>
                <a:spcPts val="0"/>
              </a:spcBef>
              <a:buSzPts val="2400"/>
              <a:buFont typeface="Arial"/>
              <a:buChar char="○"/>
            </a:pPr>
            <a:r>
              <a:rPr lang="en-US" dirty="0"/>
              <a:t>Lane, Linn Benton Lincoln and Willamette</a:t>
            </a:r>
          </a:p>
          <a:p>
            <a:pPr marL="533400" lvl="1" indent="0">
              <a:lnSpc>
                <a:spcPct val="105000"/>
              </a:lnSpc>
              <a:spcBef>
                <a:spcPts val="0"/>
              </a:spcBef>
              <a:buSzPts val="2400"/>
              <a:buNone/>
            </a:pPr>
            <a:endParaRPr lang="en-US" sz="900" dirty="0"/>
          </a:p>
          <a:p>
            <a:pPr marL="457200" lvl="0" indent="-381000">
              <a:lnSpc>
                <a:spcPct val="105000"/>
              </a:lnSpc>
              <a:spcBef>
                <a:spcPts val="0"/>
              </a:spcBef>
              <a:buSzPts val="2400"/>
              <a:buChar char="●"/>
            </a:pPr>
            <a:r>
              <a:rPr lang="en-US" sz="3000" dirty="0"/>
              <a:t>Sarah Martin</a:t>
            </a:r>
          </a:p>
          <a:p>
            <a:pPr marL="914400" lvl="1" indent="-381000">
              <a:lnSpc>
                <a:spcPct val="105000"/>
              </a:lnSpc>
              <a:spcBef>
                <a:spcPts val="0"/>
              </a:spcBef>
              <a:buSzPts val="2400"/>
              <a:buFont typeface="Arial"/>
              <a:buChar char="○"/>
            </a:pPr>
            <a:r>
              <a:rPr lang="en-US" dirty="0"/>
              <a:t>Douglas, Lake, Malheur, South Coast and Southern Oregon</a:t>
            </a:r>
          </a:p>
          <a:p>
            <a:pPr marL="533400" lvl="1" indent="0">
              <a:lnSpc>
                <a:spcPct val="105000"/>
              </a:lnSpc>
              <a:spcBef>
                <a:spcPts val="0"/>
              </a:spcBef>
              <a:buSzPts val="2400"/>
              <a:buNone/>
            </a:pPr>
            <a:endParaRPr lang="en-US" dirty="0"/>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pic>
        <p:nvPicPr>
          <p:cNvPr id="13" name="Picture Placeholder 12" descr="This is an image of the state of Oregon with all the counties identified. It is included for aesthetic reasons to illustrate how our team has divided up support across the state." title="Regional Contacts by ESD"/>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3695" b="3695"/>
          <a:stretch>
            <a:fillRect/>
          </a:stretch>
        </p:blipFill>
        <p:spPr/>
      </p:pic>
    </p:spTree>
    <p:extLst>
      <p:ext uri="{BB962C8B-B14F-4D97-AF65-F5344CB8AC3E}">
        <p14:creationId xmlns:p14="http://schemas.microsoft.com/office/powerpoint/2010/main" val="724850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5"/>
            <a:ext cx="10784542" cy="4314168"/>
          </a:xfrm>
        </p:spPr>
        <p:txBody>
          <a:bodyPr>
            <a:normAutofit/>
          </a:bodyPr>
          <a:lstStyle/>
          <a:p>
            <a:pPr marL="342900" indent="-342900">
              <a:lnSpc>
                <a:spcPct val="110000"/>
              </a:lnSpc>
              <a:buClr>
                <a:schemeClr val="dk1"/>
              </a:buClr>
              <a:buSzPts val="2400"/>
            </a:pPr>
            <a:r>
              <a:rPr lang="nb-NO" dirty="0"/>
              <a:t>Amy Tidwell</a:t>
            </a:r>
            <a:br>
              <a:rPr lang="nb-NO" dirty="0"/>
            </a:br>
            <a:r>
              <a:rPr lang="nb-NO" u="sng" dirty="0">
                <a:solidFill>
                  <a:schemeClr val="hlink"/>
                </a:solidFill>
                <a:hlinkClick r:id="rId3"/>
              </a:rPr>
              <a:t>amy.tidwell@ode.oregon.gov</a:t>
            </a:r>
            <a:endParaRPr lang="nb-NO" u="sng" dirty="0">
              <a:solidFill>
                <a:schemeClr val="hlink"/>
              </a:solidFill>
            </a:endParaRPr>
          </a:p>
          <a:p>
            <a:pPr>
              <a:lnSpc>
                <a:spcPct val="110000"/>
              </a:lnSpc>
              <a:buClr>
                <a:schemeClr val="dk1"/>
              </a:buClr>
              <a:buSzPts val="2400"/>
            </a:pPr>
            <a:r>
              <a:rPr lang="nb-NO" dirty="0"/>
              <a:t>Jen Engberg</a:t>
            </a:r>
            <a:br>
              <a:rPr lang="nb-NO" dirty="0"/>
            </a:br>
            <a:r>
              <a:rPr lang="nb-NO" u="sng" dirty="0">
                <a:solidFill>
                  <a:schemeClr val="hlink"/>
                </a:solidFill>
              </a:rPr>
              <a:t>j</a:t>
            </a:r>
            <a:r>
              <a:rPr lang="nb-NO" u="sng" dirty="0">
                <a:solidFill>
                  <a:schemeClr val="hlink"/>
                </a:solidFill>
                <a:hlinkClick r:id="rId4"/>
              </a:rPr>
              <a:t>ennifer.engberg@ode.oregon.gov</a:t>
            </a:r>
            <a:endParaRPr lang="nb-NO" dirty="0"/>
          </a:p>
          <a:p>
            <a:pPr>
              <a:lnSpc>
                <a:spcPct val="110000"/>
              </a:lnSpc>
              <a:buClr>
                <a:schemeClr val="dk1"/>
              </a:buClr>
              <a:buSzPts val="2400"/>
            </a:pPr>
            <a:r>
              <a:rPr lang="nb-NO" dirty="0"/>
              <a:t>Lisa Plumb</a:t>
            </a:r>
            <a:br>
              <a:rPr lang="nb-NO" dirty="0"/>
            </a:br>
            <a:r>
              <a:rPr lang="nb-NO" u="sng" dirty="0">
                <a:solidFill>
                  <a:schemeClr val="hlink"/>
                </a:solidFill>
              </a:rPr>
              <a:t>l</a:t>
            </a:r>
            <a:r>
              <a:rPr lang="nb-NO" u="sng" dirty="0">
                <a:solidFill>
                  <a:schemeClr val="hlink"/>
                </a:solidFill>
                <a:hlinkClick r:id="rId5"/>
              </a:rPr>
              <a:t>isa.plumb@ode.oregon.gov</a:t>
            </a:r>
            <a:endParaRPr lang="nb-NO" u="sng" dirty="0">
              <a:solidFill>
                <a:schemeClr val="hlink"/>
              </a:solidFill>
            </a:endParaRPr>
          </a:p>
          <a:p>
            <a:pPr>
              <a:lnSpc>
                <a:spcPct val="110000"/>
              </a:lnSpc>
              <a:buClr>
                <a:schemeClr val="dk1"/>
              </a:buClr>
              <a:buSzPts val="2400"/>
            </a:pPr>
            <a:r>
              <a:rPr lang="nb-NO" dirty="0"/>
              <a:t>Sarah Martin</a:t>
            </a:r>
            <a:br>
              <a:rPr lang="nb-NO" dirty="0"/>
            </a:br>
            <a:r>
              <a:rPr lang="nb-NO" u="sng" dirty="0">
                <a:solidFill>
                  <a:schemeClr val="hlink"/>
                </a:solidFill>
              </a:rPr>
              <a:t>s</a:t>
            </a:r>
            <a:r>
              <a:rPr lang="nb-NO" u="sng" dirty="0">
                <a:solidFill>
                  <a:schemeClr val="hlink"/>
                </a:solidFill>
                <a:hlinkClick r:id="rId6"/>
              </a:rPr>
              <a:t>arah.martin@ode.oregon.gov</a:t>
            </a:r>
            <a:endParaRPr lang="nb-NO" dirty="0"/>
          </a:p>
          <a:p>
            <a:pPr marL="0" lvl="0" indent="0">
              <a:lnSpc>
                <a:spcPct val="110000"/>
              </a:lnSpc>
              <a:buClr>
                <a:schemeClr val="dk1"/>
              </a:buClr>
              <a:buSzPts val="2400"/>
              <a:buNone/>
            </a:pPr>
            <a:endParaRPr lang="nb-NO" dirty="0"/>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sp>
        <p:nvSpPr>
          <p:cNvPr id="5" name="Title 4"/>
          <p:cNvSpPr>
            <a:spLocks noGrp="1"/>
          </p:cNvSpPr>
          <p:nvPr>
            <p:ph type="title"/>
          </p:nvPr>
        </p:nvSpPr>
        <p:spPr/>
        <p:txBody>
          <a:bodyPr/>
          <a:lstStyle/>
          <a:p>
            <a:r>
              <a:rPr lang="en-US" dirty="0"/>
              <a:t>Please reach out!</a:t>
            </a:r>
          </a:p>
        </p:txBody>
      </p:sp>
      <p:pic>
        <p:nvPicPr>
          <p:cNvPr id="3074" name="Picture 2" descr="DFA :: Questions? Contact u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71943" y="3618964"/>
            <a:ext cx="6132588" cy="2130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371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his is a colorful picture of the word agenda" title="Agenda"/>
          <p:cNvPicPr>
            <a:picLocks noChangeAspect="1"/>
          </p:cNvPicPr>
          <p:nvPr/>
        </p:nvPicPr>
        <p:blipFill rotWithShape="1">
          <a:blip r:embed="rId3">
            <a:extLst>
              <a:ext uri="{28A0092B-C50C-407E-A947-70E740481C1C}">
                <a14:useLocalDpi xmlns:a14="http://schemas.microsoft.com/office/drawing/2010/main" val="0"/>
              </a:ext>
            </a:extLst>
          </a:blip>
          <a:srcRect b="8932"/>
          <a:stretch/>
        </p:blipFill>
        <p:spPr>
          <a:xfrm>
            <a:off x="7096417" y="5008702"/>
            <a:ext cx="4613267" cy="1131091"/>
          </a:xfrm>
          <a:prstGeom prst="rect">
            <a:avLst/>
          </a:prstGeom>
        </p:spPr>
      </p:pic>
      <p:sp>
        <p:nvSpPr>
          <p:cNvPr id="6" name="Content Placeholder 5"/>
          <p:cNvSpPr>
            <a:spLocks noGrp="1"/>
          </p:cNvSpPr>
          <p:nvPr>
            <p:ph idx="1"/>
          </p:nvPr>
        </p:nvSpPr>
        <p:spPr>
          <a:xfrm>
            <a:off x="717176" y="1757221"/>
            <a:ext cx="10784542" cy="4109010"/>
          </a:xfrm>
        </p:spPr>
        <p:txBody>
          <a:bodyPr>
            <a:normAutofit/>
          </a:bodyPr>
          <a:lstStyle/>
          <a:p>
            <a:pPr>
              <a:spcAft>
                <a:spcPts val="1200"/>
              </a:spcAft>
            </a:pPr>
            <a:r>
              <a:rPr lang="en-US" sz="3200" dirty="0"/>
              <a:t>What the Law Says</a:t>
            </a:r>
          </a:p>
          <a:p>
            <a:pPr>
              <a:spcAft>
                <a:spcPts val="1200"/>
              </a:spcAft>
            </a:pPr>
            <a:r>
              <a:rPr lang="en-US" sz="3200" dirty="0"/>
              <a:t>Cost Principles</a:t>
            </a:r>
          </a:p>
          <a:p>
            <a:pPr>
              <a:spcAft>
                <a:spcPts val="1200"/>
              </a:spcAft>
            </a:pPr>
            <a:r>
              <a:rPr lang="en-US" sz="3200" dirty="0"/>
              <a:t>Necessary, Reasonable, Allocable</a:t>
            </a:r>
          </a:p>
          <a:p>
            <a:pPr>
              <a:spcAft>
                <a:spcPts val="1200"/>
              </a:spcAft>
            </a:pPr>
            <a:r>
              <a:rPr lang="en-US" sz="3200" dirty="0"/>
              <a:t>Questions to Consider </a:t>
            </a:r>
          </a:p>
          <a:p>
            <a:pPr>
              <a:spcAft>
                <a:spcPts val="1200"/>
              </a:spcAft>
            </a:pPr>
            <a:r>
              <a:rPr lang="en-US" sz="3200" dirty="0"/>
              <a:t>Resources</a:t>
            </a:r>
          </a:p>
          <a:p>
            <a:pPr marL="0" indent="0">
              <a:buNone/>
            </a:pPr>
            <a:endParaRPr lang="en-US" sz="1200"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2</a:t>
            </a:fld>
            <a:endParaRPr lang="en-US" dirty="0"/>
          </a:p>
        </p:txBody>
      </p:sp>
      <p:sp>
        <p:nvSpPr>
          <p:cNvPr id="5" name="Title 4"/>
          <p:cNvSpPr>
            <a:spLocks noGrp="1"/>
          </p:cNvSpPr>
          <p:nvPr>
            <p:ph type="title"/>
          </p:nvPr>
        </p:nvSpPr>
        <p:spPr/>
        <p:txBody>
          <a:bodyPr/>
          <a:lstStyle/>
          <a:p>
            <a:r>
              <a:rPr lang="en-US" dirty="0"/>
              <a:t>Agenda for Today’s Session</a:t>
            </a:r>
          </a:p>
        </p:txBody>
      </p:sp>
    </p:spTree>
    <p:extLst>
      <p:ext uri="{BB962C8B-B14F-4D97-AF65-F5344CB8AC3E}">
        <p14:creationId xmlns:p14="http://schemas.microsoft.com/office/powerpoint/2010/main" val="3539219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ile:Flag of the United States Department of Education.svg - Wikipedia"/>
          <p:cNvPicPr>
            <a:picLocks noChangeAspect="1"/>
          </p:cNvPicPr>
          <p:nvPr/>
        </p:nvPicPr>
        <p:blipFill rotWithShape="1">
          <a:blip r:embed="rId3" cstate="hqprint">
            <a:extLst>
              <a:ext uri="{28A0092B-C50C-407E-A947-70E740481C1C}">
                <a14:useLocalDpi xmlns:a14="http://schemas.microsoft.com/office/drawing/2010/main" val="0"/>
              </a:ext>
            </a:extLst>
          </a:blip>
          <a:srcRect l="23373" t="8609" r="23137" b="11802"/>
          <a:stretch/>
        </p:blipFill>
        <p:spPr>
          <a:xfrm>
            <a:off x="9619682" y="3774060"/>
            <a:ext cx="2226970" cy="2106593"/>
          </a:xfrm>
          <a:prstGeom prst="rect">
            <a:avLst/>
          </a:prstGeom>
        </p:spPr>
      </p:pic>
      <p:sp>
        <p:nvSpPr>
          <p:cNvPr id="2" name="Content Placeholder 1"/>
          <p:cNvSpPr>
            <a:spLocks noGrp="1"/>
          </p:cNvSpPr>
          <p:nvPr>
            <p:ph idx="1"/>
          </p:nvPr>
        </p:nvSpPr>
        <p:spPr>
          <a:xfrm>
            <a:off x="505140" y="1742800"/>
            <a:ext cx="9459475" cy="4519104"/>
          </a:xfrm>
        </p:spPr>
        <p:txBody>
          <a:bodyPr>
            <a:normAutofit/>
          </a:bodyPr>
          <a:lstStyle/>
          <a:p>
            <a:pPr marL="0" indent="0">
              <a:buNone/>
            </a:pPr>
            <a:r>
              <a:rPr lang="en-US" sz="3500" dirty="0"/>
              <a:t>Two primary sources:</a:t>
            </a:r>
          </a:p>
          <a:p>
            <a:pPr marL="971550" lvl="1" indent="-514350">
              <a:spcBef>
                <a:spcPts val="1200"/>
              </a:spcBef>
              <a:buFont typeface="+mj-lt"/>
              <a:buAutoNum type="arabicPeriod"/>
            </a:pPr>
            <a:r>
              <a:rPr lang="en-US" sz="2800" dirty="0"/>
              <a:t>Allowable uses articulated in the authorizing statute (e.g.; Title I-A)</a:t>
            </a:r>
          </a:p>
          <a:p>
            <a:pPr marL="971550" lvl="1" indent="-514350">
              <a:spcBef>
                <a:spcPts val="1200"/>
              </a:spcBef>
              <a:buFont typeface="+mj-lt"/>
              <a:buAutoNum type="arabicPeriod"/>
            </a:pPr>
            <a:r>
              <a:rPr lang="en-US" sz="2800" dirty="0"/>
              <a:t>Education Department General Administrative Regulations (EDGAR)</a:t>
            </a:r>
          </a:p>
          <a:p>
            <a:pPr lvl="2">
              <a:spcBef>
                <a:spcPts val="1200"/>
              </a:spcBef>
            </a:pPr>
            <a:r>
              <a:rPr lang="en-US" sz="2600" dirty="0"/>
              <a:t>Title 2 of the Code of Federal Regulations (Part 200), otherwise known as Uniform Grants Guidance (UGG)</a:t>
            </a:r>
          </a:p>
          <a:p>
            <a:pPr marL="0" indent="0">
              <a:buNone/>
            </a:pPr>
            <a:endParaRPr lang="en-US" sz="3000" dirty="0"/>
          </a:p>
          <a:p>
            <a:pPr marL="0" indent="0">
              <a:buNone/>
            </a:pP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a:t>
            </a:fld>
            <a:endParaRPr lang="en-US" dirty="0"/>
          </a:p>
        </p:txBody>
      </p:sp>
      <p:sp>
        <p:nvSpPr>
          <p:cNvPr id="5" name="Title 4"/>
          <p:cNvSpPr>
            <a:spLocks noGrp="1"/>
          </p:cNvSpPr>
          <p:nvPr>
            <p:ph type="title"/>
          </p:nvPr>
        </p:nvSpPr>
        <p:spPr/>
        <p:txBody>
          <a:bodyPr/>
          <a:lstStyle/>
          <a:p>
            <a:r>
              <a:rPr lang="en-US" dirty="0"/>
              <a:t>What the Law Says</a:t>
            </a:r>
          </a:p>
        </p:txBody>
      </p:sp>
    </p:spTree>
    <p:extLst>
      <p:ext uri="{BB962C8B-B14F-4D97-AF65-F5344CB8AC3E}">
        <p14:creationId xmlns:p14="http://schemas.microsoft.com/office/powerpoint/2010/main" val="752744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5"/>
            <a:ext cx="10784542" cy="4314168"/>
          </a:xfrm>
        </p:spPr>
        <p:txBody>
          <a:bodyPr>
            <a:normAutofit lnSpcReduction="10000"/>
          </a:bodyPr>
          <a:lstStyle/>
          <a:p>
            <a:pPr marL="0" indent="0">
              <a:buNone/>
            </a:pPr>
            <a:r>
              <a:rPr lang="en-US" sz="3200" dirty="0"/>
              <a:t>The use of federal funds must meet the basic cost principles as described in UGG, and not be listed as an “unallowable” cost </a:t>
            </a:r>
          </a:p>
          <a:p>
            <a:pPr marL="971550" lvl="1" indent="-514350">
              <a:buAutoNum type="arabicPeriod"/>
            </a:pPr>
            <a:r>
              <a:rPr lang="en-US" sz="2800" b="1" dirty="0"/>
              <a:t>Necessary, Reasonable, and Allocable</a:t>
            </a:r>
          </a:p>
          <a:p>
            <a:pPr marL="971550" lvl="1" indent="-514350">
              <a:buAutoNum type="arabicPeriod"/>
            </a:pPr>
            <a:r>
              <a:rPr lang="en-US" sz="2800" dirty="0"/>
              <a:t>Conforming to limits or exclusions</a:t>
            </a:r>
          </a:p>
          <a:p>
            <a:pPr marL="971550" lvl="1" indent="-514350">
              <a:buAutoNum type="arabicPeriod"/>
            </a:pPr>
            <a:r>
              <a:rPr lang="en-US" sz="2800" dirty="0"/>
              <a:t>Not prohibited under state or local law</a:t>
            </a:r>
          </a:p>
          <a:p>
            <a:pPr marL="971550" lvl="1" indent="-514350">
              <a:buAutoNum type="arabicPeriod"/>
            </a:pPr>
            <a:r>
              <a:rPr lang="en-US" sz="2800" dirty="0"/>
              <a:t>Consistent with policies, regulations, and procedures</a:t>
            </a:r>
          </a:p>
          <a:p>
            <a:pPr marL="971550" lvl="1" indent="-514350">
              <a:buAutoNum type="arabicPeriod"/>
            </a:pPr>
            <a:r>
              <a:rPr lang="en-US" sz="2800" dirty="0"/>
              <a:t>Accorded consistent treatment</a:t>
            </a:r>
          </a:p>
          <a:p>
            <a:pPr marL="971550" lvl="1" indent="-514350">
              <a:buAutoNum type="arabicPeriod"/>
            </a:pPr>
            <a:r>
              <a:rPr lang="en-US" sz="2800" dirty="0"/>
              <a:t>Determined in accordance with GAAP</a:t>
            </a:r>
          </a:p>
          <a:p>
            <a:pPr marL="971550" lvl="1" indent="-514350">
              <a:buAutoNum type="arabicPeriod"/>
            </a:pPr>
            <a:r>
              <a:rPr lang="en-US" sz="2800" dirty="0"/>
              <a:t>Not included as match or cost share for another federal program</a:t>
            </a:r>
          </a:p>
          <a:p>
            <a:pPr marL="971550" lvl="1" indent="-514350">
              <a:buAutoNum type="arabicPeriod"/>
            </a:pPr>
            <a:r>
              <a:rPr lang="en-US" sz="2800" dirty="0"/>
              <a:t>Adequately documented</a:t>
            </a:r>
          </a:p>
          <a:p>
            <a:pPr lvl="1"/>
            <a:endParaRPr lang="en-US" sz="3200" dirty="0"/>
          </a:p>
          <a:p>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a:t>
            </a:fld>
            <a:endParaRPr lang="en-US" dirty="0"/>
          </a:p>
        </p:txBody>
      </p:sp>
      <p:sp>
        <p:nvSpPr>
          <p:cNvPr id="5" name="Title 4"/>
          <p:cNvSpPr>
            <a:spLocks noGrp="1"/>
          </p:cNvSpPr>
          <p:nvPr>
            <p:ph type="title"/>
          </p:nvPr>
        </p:nvSpPr>
        <p:spPr/>
        <p:txBody>
          <a:bodyPr/>
          <a:lstStyle/>
          <a:p>
            <a:r>
              <a:rPr lang="en-US" dirty="0"/>
              <a:t>8 Cost Principles in Uniform Grants Guidance</a:t>
            </a:r>
          </a:p>
        </p:txBody>
      </p:sp>
    </p:spTree>
    <p:extLst>
      <p:ext uri="{BB962C8B-B14F-4D97-AF65-F5344CB8AC3E}">
        <p14:creationId xmlns:p14="http://schemas.microsoft.com/office/powerpoint/2010/main" val="1351285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1" descr="Non-allowable expenses include alcohol, entertainment, construction, and store cards/gift cards">
            <a:extLst>
              <a:ext uri="{FF2B5EF4-FFF2-40B4-BE49-F238E27FC236}">
                <a16:creationId xmlns:a16="http://schemas.microsoft.com/office/drawing/2014/main" id="{9C655713-754F-B116-2E84-80138EB41022}"/>
              </a:ext>
            </a:extLst>
          </p:cNvPr>
          <p:cNvGraphicFramePr>
            <a:graphicFrameLocks noGrp="1"/>
          </p:cNvGraphicFramePr>
          <p:nvPr>
            <p:ph idx="1"/>
            <p:extLst>
              <p:ext uri="{D42A27DB-BD31-4B8C-83A1-F6EECF244321}">
                <p14:modId xmlns:p14="http://schemas.microsoft.com/office/powerpoint/2010/main" val="612936940"/>
              </p:ext>
            </p:extLst>
          </p:nvPr>
        </p:nvGraphicFramePr>
        <p:xfrm>
          <a:off x="717550" y="1825625"/>
          <a:ext cx="10783888" cy="41084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a:extLst>
              <a:ext uri="{FF2B5EF4-FFF2-40B4-BE49-F238E27FC236}">
                <a16:creationId xmlns:a16="http://schemas.microsoft.com/office/drawing/2014/main" id="{F9C8A1FF-FCB4-01EA-8995-D0ADD7C0816F}"/>
              </a:ext>
            </a:extLst>
          </p:cNvPr>
          <p:cNvSpPr>
            <a:spLocks noGrp="1"/>
          </p:cNvSpPr>
          <p:nvPr>
            <p:ph type="ftr" sz="quarter" idx="11"/>
          </p:nvPr>
        </p:nvSpPr>
        <p:spPr/>
        <p:txBody>
          <a:bodyPr anchor="ctr">
            <a:normAutofit/>
          </a:bodyPr>
          <a:lstStyle/>
          <a:p>
            <a:pPr>
              <a:spcAft>
                <a:spcPts val="600"/>
              </a:spcAft>
            </a:pPr>
            <a:r>
              <a:rPr lang="en-US"/>
              <a:t>Oregon Department of Education</a:t>
            </a:r>
          </a:p>
        </p:txBody>
      </p:sp>
      <p:sp>
        <p:nvSpPr>
          <p:cNvPr id="4" name="Slide Number Placeholder 3">
            <a:extLst>
              <a:ext uri="{FF2B5EF4-FFF2-40B4-BE49-F238E27FC236}">
                <a16:creationId xmlns:a16="http://schemas.microsoft.com/office/drawing/2014/main" id="{C31E0F4B-7FBB-0D4A-C3D5-E259788FE7FF}"/>
              </a:ext>
            </a:extLst>
          </p:cNvPr>
          <p:cNvSpPr>
            <a:spLocks noGrp="1"/>
          </p:cNvSpPr>
          <p:nvPr>
            <p:ph type="sldNum" sz="quarter" idx="12"/>
          </p:nvPr>
        </p:nvSpPr>
        <p:spPr/>
        <p:txBody>
          <a:bodyPr anchor="ctr">
            <a:normAutofit/>
          </a:bodyPr>
          <a:lstStyle/>
          <a:p>
            <a:pPr>
              <a:spcAft>
                <a:spcPts val="600"/>
              </a:spcAft>
            </a:pPr>
            <a:fld id="{357F5B69-6281-4C1F-8C38-6DA0F56DA430}" type="slidenum">
              <a:rPr lang="en-US" smtClean="0"/>
              <a:pPr>
                <a:spcAft>
                  <a:spcPts val="600"/>
                </a:spcAft>
              </a:pPr>
              <a:t>5</a:t>
            </a:fld>
            <a:endParaRPr lang="en-US"/>
          </a:p>
        </p:txBody>
      </p:sp>
      <p:sp>
        <p:nvSpPr>
          <p:cNvPr id="6" name="Title 5">
            <a:extLst>
              <a:ext uri="{FF2B5EF4-FFF2-40B4-BE49-F238E27FC236}">
                <a16:creationId xmlns:a16="http://schemas.microsoft.com/office/drawing/2014/main" id="{272555EA-E5AD-276A-396A-88DE6E71F849}"/>
              </a:ext>
            </a:extLst>
          </p:cNvPr>
          <p:cNvSpPr>
            <a:spLocks noGrp="1"/>
          </p:cNvSpPr>
          <p:nvPr>
            <p:ph type="title"/>
          </p:nvPr>
        </p:nvSpPr>
        <p:spPr/>
        <p:txBody>
          <a:bodyPr/>
          <a:lstStyle/>
          <a:p>
            <a:r>
              <a:rPr lang="en-US" dirty="0"/>
              <a:t>Non-Allowable Expenses</a:t>
            </a:r>
          </a:p>
        </p:txBody>
      </p:sp>
    </p:spTree>
    <p:extLst>
      <p:ext uri="{BB962C8B-B14F-4D97-AF65-F5344CB8AC3E}">
        <p14:creationId xmlns:p14="http://schemas.microsoft.com/office/powerpoint/2010/main" val="3021225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5400" dirty="0"/>
              <a:t>Allowable =</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sp>
        <p:nvSpPr>
          <p:cNvPr id="16" name="Rectangle 15"/>
          <p:cNvSpPr/>
          <p:nvPr/>
        </p:nvSpPr>
        <p:spPr>
          <a:xfrm>
            <a:off x="1135634" y="1922461"/>
            <a:ext cx="2647391" cy="317009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000" b="1" cap="none" spc="0" dirty="0">
                <a:ln/>
                <a:solidFill>
                  <a:schemeClr val="accent4"/>
                </a:solidFill>
                <a:effectLst/>
              </a:rPr>
              <a:t>Necessary</a:t>
            </a:r>
          </a:p>
          <a:p>
            <a:pPr algn="ctr"/>
            <a:r>
              <a:rPr lang="en-US" sz="4000" b="1" dirty="0">
                <a:ln/>
                <a:solidFill>
                  <a:schemeClr val="accent4"/>
                </a:solidFill>
              </a:rPr>
              <a:t>+</a:t>
            </a:r>
          </a:p>
          <a:p>
            <a:pPr algn="ctr"/>
            <a:r>
              <a:rPr lang="en-US" sz="4000" b="1" cap="none" spc="0" dirty="0">
                <a:ln/>
                <a:solidFill>
                  <a:schemeClr val="accent4"/>
                </a:solidFill>
                <a:effectLst/>
              </a:rPr>
              <a:t>Reasonable</a:t>
            </a:r>
          </a:p>
          <a:p>
            <a:pPr algn="ctr"/>
            <a:r>
              <a:rPr lang="en-US" sz="4000" b="1" dirty="0">
                <a:ln/>
                <a:solidFill>
                  <a:schemeClr val="accent4"/>
                </a:solidFill>
              </a:rPr>
              <a:t>+</a:t>
            </a:r>
          </a:p>
          <a:p>
            <a:pPr algn="ctr"/>
            <a:r>
              <a:rPr lang="en-US" sz="4000" b="1" cap="none" spc="0" dirty="0">
                <a:ln/>
                <a:solidFill>
                  <a:schemeClr val="accent4"/>
                </a:solidFill>
                <a:effectLst/>
              </a:rPr>
              <a:t>Allocable</a:t>
            </a:r>
          </a:p>
        </p:txBody>
      </p:sp>
      <p:sp>
        <p:nvSpPr>
          <p:cNvPr id="2" name="TextBox 1"/>
          <p:cNvSpPr txBox="1"/>
          <p:nvPr/>
        </p:nvSpPr>
        <p:spPr>
          <a:xfrm>
            <a:off x="4940528" y="507482"/>
            <a:ext cx="6826623" cy="5878532"/>
          </a:xfrm>
          <a:prstGeom prst="rect">
            <a:avLst/>
          </a:prstGeom>
          <a:noFill/>
        </p:spPr>
        <p:txBody>
          <a:bodyPr wrap="square" rtlCol="0">
            <a:spAutoFit/>
          </a:bodyPr>
          <a:lstStyle/>
          <a:p>
            <a:r>
              <a:rPr lang="en-US" sz="3200" b="1" dirty="0"/>
              <a:t>Necessary</a:t>
            </a:r>
            <a:r>
              <a:rPr lang="en-US" sz="3200" dirty="0"/>
              <a:t>: </a:t>
            </a:r>
          </a:p>
          <a:p>
            <a:pPr marL="342900" indent="-342900">
              <a:buFont typeface="Arial" panose="020B0604020202020204" pitchFamily="34" charset="0"/>
              <a:buChar char="•"/>
            </a:pPr>
            <a:r>
              <a:rPr lang="en-US" sz="2400" dirty="0"/>
              <a:t>Is the cost needed for the operation of the program?</a:t>
            </a:r>
          </a:p>
          <a:p>
            <a:pPr marL="342900" indent="-342900">
              <a:buFont typeface="Arial" panose="020B0604020202020204" pitchFamily="34" charset="0"/>
              <a:buChar char="•"/>
            </a:pPr>
            <a:r>
              <a:rPr lang="en-US" sz="2400" i="1" dirty="0"/>
              <a:t>Is it aligned with your needs assessment and included in your approved narrative?</a:t>
            </a:r>
          </a:p>
          <a:p>
            <a:endParaRPr lang="en-US" sz="800" dirty="0"/>
          </a:p>
          <a:p>
            <a:r>
              <a:rPr lang="en-US" sz="3200" b="1" dirty="0"/>
              <a:t>Reasonable</a:t>
            </a:r>
            <a:r>
              <a:rPr lang="en-US" sz="3200" dirty="0"/>
              <a:t>:</a:t>
            </a:r>
          </a:p>
          <a:p>
            <a:pPr marL="342900" indent="-342900">
              <a:buFont typeface="Arial" panose="020B0604020202020204" pitchFamily="34" charset="0"/>
              <a:buChar char="•"/>
            </a:pPr>
            <a:r>
              <a:rPr lang="en-US" sz="2400" dirty="0"/>
              <a:t>Does the purchase exceed the cost of what a “prudent person” would incur?</a:t>
            </a:r>
          </a:p>
          <a:p>
            <a:pPr marL="342900" indent="-342900">
              <a:buFont typeface="Arial" panose="020B0604020202020204" pitchFamily="34" charset="0"/>
              <a:buChar char="•"/>
            </a:pPr>
            <a:r>
              <a:rPr lang="en-US" sz="2400" i="1" dirty="0"/>
              <a:t>What is the size of the cost compared to the overall budget? Would it pass the “headline test”?</a:t>
            </a:r>
          </a:p>
          <a:p>
            <a:endParaRPr lang="en-US" sz="800" dirty="0"/>
          </a:p>
          <a:p>
            <a:r>
              <a:rPr lang="en-US" sz="3200" b="1" dirty="0"/>
              <a:t>Allocable</a:t>
            </a:r>
            <a:r>
              <a:rPr lang="en-US" sz="3200" dirty="0"/>
              <a:t>:</a:t>
            </a:r>
          </a:p>
          <a:p>
            <a:pPr marL="342900" indent="-342900">
              <a:buFont typeface="Arial" panose="020B0604020202020204" pitchFamily="34" charset="0"/>
              <a:buChar char="•"/>
            </a:pPr>
            <a:r>
              <a:rPr lang="en-US" sz="2400" dirty="0"/>
              <a:t>Does it serve the purpose of the program?</a:t>
            </a:r>
          </a:p>
          <a:p>
            <a:pPr marL="342900" indent="-342900">
              <a:buFont typeface="Arial" panose="020B0604020202020204" pitchFamily="34" charset="0"/>
              <a:buChar char="•"/>
            </a:pPr>
            <a:r>
              <a:rPr lang="en-US" sz="2400" i="1" dirty="0"/>
              <a:t>Is the cost permissible under federal, district, state, and local policies?</a:t>
            </a:r>
          </a:p>
        </p:txBody>
      </p:sp>
    </p:spTree>
    <p:extLst>
      <p:ext uri="{BB962C8B-B14F-4D97-AF65-F5344CB8AC3E}">
        <p14:creationId xmlns:p14="http://schemas.microsoft.com/office/powerpoint/2010/main" val="278315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A3E59B6E-A037-7F65-8587-6FA289ED9EB3}"/>
              </a:ext>
            </a:extLst>
          </p:cNvPr>
          <p:cNvSpPr>
            <a:spLocks noGrp="1"/>
          </p:cNvSpPr>
          <p:nvPr>
            <p:ph idx="1"/>
          </p:nvPr>
        </p:nvSpPr>
        <p:spPr>
          <a:xfrm>
            <a:off x="703729" y="1849071"/>
            <a:ext cx="10784542" cy="4109010"/>
          </a:xfrm>
        </p:spPr>
        <p:txBody>
          <a:bodyPr/>
          <a:lstStyle/>
          <a:p>
            <a:pPr marL="457200" indent="-457200">
              <a:buFont typeface="+mj-lt"/>
              <a:buAutoNum type="arabicPeriod"/>
            </a:pPr>
            <a:r>
              <a:rPr lang="en-US" dirty="0"/>
              <a:t>Does the cost align with the result of the comprehensive needs assessment and the school/program plan?</a:t>
            </a:r>
          </a:p>
          <a:p>
            <a:pPr marL="457200" indent="-457200">
              <a:buFont typeface="+mj-lt"/>
              <a:buAutoNum type="arabicPeriod"/>
            </a:pPr>
            <a:r>
              <a:rPr lang="en-US" dirty="0"/>
              <a:t>Is the cost necessary for the performance of the program?</a:t>
            </a:r>
          </a:p>
          <a:p>
            <a:pPr marL="457200" indent="-457200">
              <a:buFont typeface="+mj-lt"/>
              <a:buAutoNum type="arabicPeriod"/>
            </a:pPr>
            <a:r>
              <a:rPr lang="en-US" dirty="0"/>
              <a:t>Is the cost allocable to the program? Is the cost charged in proportion to the benefit received?</a:t>
            </a:r>
          </a:p>
          <a:p>
            <a:pPr marL="457200" indent="-457200">
              <a:buFont typeface="+mj-lt"/>
              <a:buAutoNum type="arabicPeriod"/>
            </a:pPr>
            <a:r>
              <a:rPr lang="en-US" dirty="0"/>
              <a:t>Is the cost reasonable? Is the cost comparable to market prices for the geographic area?</a:t>
            </a:r>
          </a:p>
          <a:p>
            <a:pPr marL="457200" indent="-457200">
              <a:buFont typeface="+mj-lt"/>
              <a:buAutoNum type="arabicPeriod"/>
            </a:pPr>
            <a:r>
              <a:rPr lang="en-US" dirty="0"/>
              <a:t>Does the cost supplement, and not supplant, costs provided from non-federal funds?</a:t>
            </a:r>
          </a:p>
        </p:txBody>
      </p:sp>
      <p:sp>
        <p:nvSpPr>
          <p:cNvPr id="4" name="Footer Placeholder 3">
            <a:extLst>
              <a:ext uri="{FF2B5EF4-FFF2-40B4-BE49-F238E27FC236}">
                <a16:creationId xmlns:a16="http://schemas.microsoft.com/office/drawing/2014/main" id="{5DBF3B66-9CAA-7CBE-94C0-D86598DFB659}"/>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37A070C5-5F9F-0481-6E97-875025A3F024}"/>
              </a:ext>
            </a:extLst>
          </p:cNvPr>
          <p:cNvSpPr>
            <a:spLocks noGrp="1"/>
          </p:cNvSpPr>
          <p:nvPr>
            <p:ph type="sldNum" sz="quarter" idx="12"/>
          </p:nvPr>
        </p:nvSpPr>
        <p:spPr/>
        <p:txBody>
          <a:bodyPr/>
          <a:lstStyle/>
          <a:p>
            <a:fld id="{357F5B69-6281-4C1F-8C38-6DA0F56DA430}" type="slidenum">
              <a:rPr lang="en-US" smtClean="0"/>
              <a:t>7</a:t>
            </a:fld>
            <a:endParaRPr lang="en-US" dirty="0"/>
          </a:p>
        </p:txBody>
      </p:sp>
      <p:sp>
        <p:nvSpPr>
          <p:cNvPr id="7" name="Title 6">
            <a:extLst>
              <a:ext uri="{FF2B5EF4-FFF2-40B4-BE49-F238E27FC236}">
                <a16:creationId xmlns:a16="http://schemas.microsoft.com/office/drawing/2014/main" id="{404A341D-4EC3-6AA9-F5DA-3A973F29DF91}"/>
              </a:ext>
            </a:extLst>
          </p:cNvPr>
          <p:cNvSpPr>
            <a:spLocks noGrp="1"/>
          </p:cNvSpPr>
          <p:nvPr>
            <p:ph type="title"/>
          </p:nvPr>
        </p:nvSpPr>
        <p:spPr/>
        <p:txBody>
          <a:bodyPr/>
          <a:lstStyle/>
          <a:p>
            <a:r>
              <a:rPr lang="en-US" dirty="0"/>
              <a:t>Questions to Consider</a:t>
            </a:r>
          </a:p>
        </p:txBody>
      </p:sp>
    </p:spTree>
    <p:extLst>
      <p:ext uri="{BB962C8B-B14F-4D97-AF65-F5344CB8AC3E}">
        <p14:creationId xmlns:p14="http://schemas.microsoft.com/office/powerpoint/2010/main" val="3948774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Discussion</a:t>
            </a:r>
          </a:p>
        </p:txBody>
      </p:sp>
      <p:sp>
        <p:nvSpPr>
          <p:cNvPr id="2" name="Content Placeholder 1"/>
          <p:cNvSpPr>
            <a:spLocks noGrp="1"/>
          </p:cNvSpPr>
          <p:nvPr>
            <p:ph idx="1"/>
          </p:nvPr>
        </p:nvSpPr>
        <p:spPr>
          <a:xfrm>
            <a:off x="4995745" y="779647"/>
            <a:ext cx="6657279" cy="5081404"/>
          </a:xfrm>
        </p:spPr>
        <p:txBody>
          <a:bodyPr>
            <a:normAutofit/>
          </a:bodyPr>
          <a:lstStyle/>
          <a:p>
            <a:pPr marL="0" indent="0">
              <a:buNone/>
            </a:pPr>
            <a:r>
              <a:rPr lang="en-US" sz="3200" dirty="0"/>
              <a:t>Some requests that we have seen:</a:t>
            </a:r>
          </a:p>
          <a:p>
            <a:pPr lvl="1"/>
            <a:r>
              <a:rPr lang="en-US" sz="2800" dirty="0"/>
              <a:t>Food</a:t>
            </a:r>
          </a:p>
          <a:p>
            <a:pPr lvl="1"/>
            <a:r>
              <a:rPr lang="en-US" sz="2800" dirty="0"/>
              <a:t>Furniture</a:t>
            </a:r>
          </a:p>
          <a:p>
            <a:pPr lvl="1"/>
            <a:r>
              <a:rPr lang="en-US" sz="2800" dirty="0"/>
              <a:t>Field Trips</a:t>
            </a:r>
          </a:p>
          <a:p>
            <a:pPr lvl="1"/>
            <a:r>
              <a:rPr lang="en-US" sz="2800" dirty="0"/>
              <a:t>Clothing </a:t>
            </a:r>
          </a:p>
          <a:p>
            <a:pPr lvl="1"/>
            <a:r>
              <a:rPr lang="en-US" sz="2800" dirty="0"/>
              <a:t>Equipment related to physical activity</a:t>
            </a:r>
          </a:p>
          <a:p>
            <a:pPr lvl="1"/>
            <a:endParaRPr lang="en-US" sz="2800" dirty="0"/>
          </a:p>
          <a:p>
            <a:pPr marL="0" indent="0">
              <a:buNone/>
            </a:pPr>
            <a:r>
              <a:rPr lang="en-US" sz="3200" dirty="0"/>
              <a:t>What has come up for you regarding allowability?</a:t>
            </a:r>
          </a:p>
          <a:p>
            <a:pPr marL="0" indent="0">
              <a:buNone/>
            </a:pPr>
            <a:endParaRPr lang="en-US" dirty="0"/>
          </a:p>
          <a:p>
            <a:pPr marL="0" indent="0">
              <a:buNone/>
            </a:pP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pic>
        <p:nvPicPr>
          <p:cNvPr id="12" name="Picture 11" descr="A group of people with colorful speech bubbles&#10;&#10;Description automatically generated">
            <a:extLst>
              <a:ext uri="{FF2B5EF4-FFF2-40B4-BE49-F238E27FC236}">
                <a16:creationId xmlns:a16="http://schemas.microsoft.com/office/drawing/2014/main" id="{AD18775E-FE6F-CE64-8E98-C4D377F615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2635" y="2191937"/>
            <a:ext cx="3313914" cy="3484033"/>
          </a:xfrm>
          <a:prstGeom prst="rect">
            <a:avLst/>
          </a:prstGeom>
        </p:spPr>
      </p:pic>
    </p:spTree>
    <p:extLst>
      <p:ext uri="{BB962C8B-B14F-4D97-AF65-F5344CB8AC3E}">
        <p14:creationId xmlns:p14="http://schemas.microsoft.com/office/powerpoint/2010/main" val="2237420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0282" y="1814415"/>
            <a:ext cx="7378609" cy="4507940"/>
          </a:xfrm>
        </p:spPr>
        <p:txBody>
          <a:bodyPr>
            <a:normAutofit fontScale="85000" lnSpcReduction="20000"/>
          </a:bodyPr>
          <a:lstStyle/>
          <a:p>
            <a:pPr>
              <a:spcAft>
                <a:spcPts val="600"/>
              </a:spcAft>
            </a:pPr>
            <a:r>
              <a:rPr lang="en-US" sz="3300" b="1" dirty="0"/>
              <a:t>Develop a system that works for you</a:t>
            </a:r>
          </a:p>
          <a:p>
            <a:pPr lvl="1">
              <a:spcAft>
                <a:spcPts val="600"/>
              </a:spcAft>
              <a:buFont typeface="Wingdings" panose="05000000000000000000" pitchFamily="2" charset="2"/>
              <a:buChar char="§"/>
            </a:pPr>
            <a:r>
              <a:rPr lang="en-US" sz="2600" dirty="0"/>
              <a:t>How are requests for purchases vetted?</a:t>
            </a:r>
          </a:p>
          <a:p>
            <a:pPr lvl="1">
              <a:spcAft>
                <a:spcPts val="600"/>
              </a:spcAft>
              <a:buFont typeface="Wingdings" panose="05000000000000000000" pitchFamily="2" charset="2"/>
              <a:buChar char="§"/>
            </a:pPr>
            <a:r>
              <a:rPr lang="en-US" sz="2600" dirty="0"/>
              <a:t>Who approves requests?</a:t>
            </a:r>
          </a:p>
          <a:p>
            <a:pPr>
              <a:spcAft>
                <a:spcPts val="600"/>
              </a:spcAft>
            </a:pPr>
            <a:r>
              <a:rPr lang="en-US" sz="3300" b="1" dirty="0"/>
              <a:t>Document, document, document!</a:t>
            </a:r>
          </a:p>
          <a:p>
            <a:pPr lvl="1">
              <a:spcAft>
                <a:spcPts val="600"/>
              </a:spcAft>
              <a:buFont typeface="Wingdings" panose="05000000000000000000" pitchFamily="2" charset="2"/>
              <a:buChar char="§"/>
            </a:pPr>
            <a:r>
              <a:rPr lang="en-US" sz="2600" dirty="0"/>
              <a:t>What documentation is required and where is it maintained?</a:t>
            </a:r>
          </a:p>
          <a:p>
            <a:pPr>
              <a:spcAft>
                <a:spcPts val="600"/>
              </a:spcAft>
            </a:pPr>
            <a:r>
              <a:rPr lang="en-US" sz="3300" b="1" dirty="0"/>
              <a:t>Educate staff</a:t>
            </a:r>
          </a:p>
          <a:p>
            <a:pPr lvl="1">
              <a:spcAft>
                <a:spcPts val="600"/>
              </a:spcAft>
              <a:buFont typeface="Wingdings" panose="05000000000000000000" pitchFamily="2" charset="2"/>
              <a:buChar char="§"/>
            </a:pPr>
            <a:r>
              <a:rPr lang="en-US" sz="2600" dirty="0"/>
              <a:t>Have staff been trained on how to make requests and allowable uses of funds?</a:t>
            </a:r>
          </a:p>
          <a:p>
            <a:pPr>
              <a:spcAft>
                <a:spcPts val="600"/>
              </a:spcAft>
            </a:pPr>
            <a:r>
              <a:rPr lang="en-US" sz="3300" b="1" dirty="0"/>
              <a:t>Build relationships</a:t>
            </a:r>
          </a:p>
          <a:p>
            <a:pPr lvl="1">
              <a:spcAft>
                <a:spcPts val="600"/>
              </a:spcAft>
              <a:buFont typeface="Wingdings" panose="05000000000000000000" pitchFamily="2" charset="2"/>
              <a:buChar char="§"/>
            </a:pPr>
            <a:r>
              <a:rPr lang="en-US" sz="2600" dirty="0"/>
              <a:t>How do program staff and fiscal staff collaborate?</a:t>
            </a:r>
          </a:p>
          <a:p>
            <a:pPr marL="0" indent="0">
              <a:buNone/>
            </a:pPr>
            <a:endParaRPr lang="en-US" sz="3200" dirty="0"/>
          </a:p>
          <a:p>
            <a:endParaRPr lang="en-US" sz="3200"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
        <p:nvSpPr>
          <p:cNvPr id="5" name="Title 4"/>
          <p:cNvSpPr>
            <a:spLocks noGrp="1"/>
          </p:cNvSpPr>
          <p:nvPr>
            <p:ph type="title"/>
          </p:nvPr>
        </p:nvSpPr>
        <p:spPr/>
        <p:txBody>
          <a:bodyPr/>
          <a:lstStyle/>
          <a:p>
            <a:r>
              <a:rPr lang="en-US" dirty="0"/>
              <a:t>Recommendations</a:t>
            </a:r>
          </a:p>
        </p:txBody>
      </p:sp>
      <p:pic>
        <p:nvPicPr>
          <p:cNvPr id="6" name="Picture Placeholder 6" descr="This is an image of checkmarks being made on a list by a pencil. It is included for aesthetic reasons." title="Consultation Checklist"/>
          <p:cNvPicPr>
            <a:picLocks noChangeAspect="1"/>
          </p:cNvPicPr>
          <p:nvPr/>
        </p:nvPicPr>
        <p:blipFill>
          <a:blip r:embed="rId3">
            <a:extLst>
              <a:ext uri="{28A0092B-C50C-407E-A947-70E740481C1C}">
                <a14:useLocalDpi xmlns:a14="http://schemas.microsoft.com/office/drawing/2010/main" val="0"/>
              </a:ext>
            </a:extLst>
          </a:blip>
          <a:srcRect t="10073" b="10073"/>
          <a:stretch>
            <a:fillRect/>
          </a:stretch>
        </p:blipFill>
        <p:spPr>
          <a:xfrm>
            <a:off x="7810131" y="2757271"/>
            <a:ext cx="3572656" cy="2108911"/>
          </a:xfrm>
          <a:prstGeom prst="rect">
            <a:avLst/>
          </a:prstGeom>
        </p:spPr>
      </p:pic>
    </p:spTree>
    <p:extLst>
      <p:ext uri="{BB962C8B-B14F-4D97-AF65-F5344CB8AC3E}">
        <p14:creationId xmlns:p14="http://schemas.microsoft.com/office/powerpoint/2010/main" val="1880269508"/>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riority xmlns="033ab11c-6041-4f50-b845-c0c38e41b3e3" xsi:nil="true"/>
    <PublishingStartDate xmlns="http://schemas.microsoft.com/sharepoint/v3" xsi:nil="true"/>
    <PublishingExpirationDate xmlns="http://schemas.microsoft.com/sharepoint/v3" xsi:nil="true"/>
    <Estimated_x0020_Creation_x0020_Date xmlns="033ab11c-6041-4f50-b845-c0c38e41b3e3" xsi:nil="true"/>
    <Remediation_x0020_Date xmlns="033ab11c-6041-4f50-b845-c0c38e41b3e3" xsi:nil="true"/>
  </documentManagement>
</p:properties>
</file>

<file path=customXml/itemProps1.xml><?xml version="1.0" encoding="utf-8"?>
<ds:datastoreItem xmlns:ds="http://schemas.openxmlformats.org/officeDocument/2006/customXml" ds:itemID="{D1B3F064-6FE7-4894-B51E-7A9AD7FF7A60}"/>
</file>

<file path=customXml/itemProps2.xml><?xml version="1.0" encoding="utf-8"?>
<ds:datastoreItem xmlns:ds="http://schemas.openxmlformats.org/officeDocument/2006/customXml" ds:itemID="{71463362-07CE-46FE-ABBE-459BE69B1558}"/>
</file>

<file path=customXml/itemProps3.xml><?xml version="1.0" encoding="utf-8"?>
<ds:datastoreItem xmlns:ds="http://schemas.openxmlformats.org/officeDocument/2006/customXml" ds:itemID="{91E8411A-B11D-41F7-97B7-FB59F1BCF233}"/>
</file>

<file path=docProps/app.xml><?xml version="1.0" encoding="utf-8"?>
<Properties xmlns="http://schemas.openxmlformats.org/officeDocument/2006/extended-properties" xmlns:vt="http://schemas.openxmlformats.org/officeDocument/2006/docPropsVTypes">
  <Template>ODE PowerPoint Template</Template>
  <TotalTime>15921</TotalTime>
  <Words>1608</Words>
  <Application>Microsoft Office PowerPoint</Application>
  <PresentationFormat>Widescreen</PresentationFormat>
  <Paragraphs>188</Paragraphs>
  <Slides>12</Slides>
  <Notes>11</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12</vt:i4>
      </vt:variant>
    </vt:vector>
  </HeadingPairs>
  <TitlesOfParts>
    <vt:vector size="23" baseType="lpstr">
      <vt:lpstr>Arial</vt:lpstr>
      <vt:lpstr>Calibri</vt:lpstr>
      <vt:lpstr>Courier New</vt:lpstr>
      <vt:lpstr>Roboto</vt:lpstr>
      <vt:lpstr>Wingdings</vt:lpstr>
      <vt:lpstr>2021ODE</vt:lpstr>
      <vt:lpstr>Green_2021ODE</vt:lpstr>
      <vt:lpstr>Gold_2021ODE</vt:lpstr>
      <vt:lpstr>Orange_2021ODE</vt:lpstr>
      <vt:lpstr>Red_2021ODE</vt:lpstr>
      <vt:lpstr>Teal_2021ODE</vt:lpstr>
      <vt:lpstr>Determining Allowability</vt:lpstr>
      <vt:lpstr>Agenda for Today’s Session</vt:lpstr>
      <vt:lpstr>What the Law Says</vt:lpstr>
      <vt:lpstr>8 Cost Principles in Uniform Grants Guidance</vt:lpstr>
      <vt:lpstr>Non-Allowable Expenses</vt:lpstr>
      <vt:lpstr>Allowable =</vt:lpstr>
      <vt:lpstr>Questions to Consider</vt:lpstr>
      <vt:lpstr>Discussion</vt:lpstr>
      <vt:lpstr>Recommendations</vt:lpstr>
      <vt:lpstr>Resources</vt:lpstr>
      <vt:lpstr>Regional Contacts by ESD</vt:lpstr>
      <vt:lpstr>Please reach out!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Determining Allowability</dc:title>
  <dc:creator>ENGBERG Jennifer - ODE</dc:creator>
  <cp:lastModifiedBy>SAPPINGTON Jennifer * ODE</cp:lastModifiedBy>
  <cp:revision>92</cp:revision>
  <dcterms:created xsi:type="dcterms:W3CDTF">2023-03-07T18:26:56Z</dcterms:created>
  <dcterms:modified xsi:type="dcterms:W3CDTF">2023-10-12T21:12:24Z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0x010100B3812F45279552458458D0611D127A50</vt:lpwstr>
  </property>
</Properties>
</file>