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5"/>
  </p:notesMasterIdLst>
  <p:sldIdLst>
    <p:sldId id="317" r:id="rId10"/>
    <p:sldId id="451" r:id="rId11"/>
    <p:sldId id="452" r:id="rId12"/>
    <p:sldId id="258" r:id="rId13"/>
    <p:sldId id="450" r:id="rId14"/>
    <p:sldId id="427" r:id="rId15"/>
    <p:sldId id="404" r:id="rId16"/>
    <p:sldId id="291" r:id="rId17"/>
    <p:sldId id="406" r:id="rId18"/>
    <p:sldId id="418" r:id="rId19"/>
    <p:sldId id="408" r:id="rId20"/>
    <p:sldId id="312" r:id="rId21"/>
    <p:sldId id="419" r:id="rId22"/>
    <p:sldId id="453" r:id="rId23"/>
    <p:sldId id="454" r:id="rId24"/>
    <p:sldId id="455" r:id="rId25"/>
    <p:sldId id="459" r:id="rId26"/>
    <p:sldId id="460" r:id="rId27"/>
    <p:sldId id="461" r:id="rId28"/>
    <p:sldId id="462" r:id="rId29"/>
    <p:sldId id="458" r:id="rId30"/>
    <p:sldId id="421" r:id="rId31"/>
    <p:sldId id="457" r:id="rId32"/>
    <p:sldId id="304" r:id="rId33"/>
    <p:sldId id="310"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4AF54-9B21-AD42-A368-90B565EEDA73}" name="MARTIN Sarah * ODE" initials="SM" userId="S::MartinS@ode.oregon.gov::5e8297d7-626b-4927-b934-2c5a70fc295f" providerId="AD"/>
  <p188:author id="{5207FD9F-21DF-2B3C-DA9F-46C0F351C71A}" name="TIDWELL Amy * ODE" initials="AT" userId="S::TidwellA@ode.oregon.gov::3688d12e-1db2-476e-b1ec-221098d3c5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387" autoAdjust="0"/>
  </p:normalViewPr>
  <p:slideViewPr>
    <p:cSldViewPr snapToGrid="0">
      <p:cViewPr varScale="1">
        <p:scale>
          <a:sx n="58" d="100"/>
          <a:sy n="58" d="100"/>
        </p:scale>
        <p:origin x="796" y="40"/>
      </p:cViewPr>
      <p:guideLst/>
    </p:cSldViewPr>
  </p:slideViewPr>
  <p:notesTextViewPr>
    <p:cViewPr>
      <p:scale>
        <a:sx n="1" d="1"/>
        <a:sy n="1" d="1"/>
      </p:scale>
      <p:origin x="0" y="0"/>
    </p:cViewPr>
  </p:notesTextViewPr>
  <p:notesViewPr>
    <p:cSldViewPr snapToGrid="0">
      <p:cViewPr varScale="1">
        <p:scale>
          <a:sx n="62" d="100"/>
          <a:sy n="62" d="100"/>
        </p:scale>
        <p:origin x="317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5/7/2025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0157" indent="-300060">
              <a:spcBef>
                <a:spcPct val="30000"/>
              </a:spcBef>
              <a:defRPr sz="1200">
                <a:solidFill>
                  <a:schemeClr val="tx1"/>
                </a:solidFill>
                <a:latin typeface="Calibri" pitchFamily="34" charset="0"/>
              </a:defRPr>
            </a:lvl2pPr>
            <a:lvl3pPr marL="1200241" indent="-240048">
              <a:spcBef>
                <a:spcPct val="30000"/>
              </a:spcBef>
              <a:defRPr sz="1200">
                <a:solidFill>
                  <a:schemeClr val="tx1"/>
                </a:solidFill>
                <a:latin typeface="Calibri" pitchFamily="34" charset="0"/>
              </a:defRPr>
            </a:lvl3pPr>
            <a:lvl4pPr marL="1680337" indent="-240048">
              <a:spcBef>
                <a:spcPct val="30000"/>
              </a:spcBef>
              <a:defRPr sz="1200">
                <a:solidFill>
                  <a:schemeClr val="tx1"/>
                </a:solidFill>
                <a:latin typeface="Calibri" pitchFamily="34" charset="0"/>
              </a:defRPr>
            </a:lvl4pPr>
            <a:lvl5pPr marL="2160434" indent="-240048">
              <a:spcBef>
                <a:spcPct val="30000"/>
              </a:spcBef>
              <a:defRPr sz="1200">
                <a:solidFill>
                  <a:schemeClr val="tx1"/>
                </a:solidFill>
                <a:latin typeface="Calibri" pitchFamily="34" charset="0"/>
              </a:defRPr>
            </a:lvl5pPr>
            <a:lvl6pPr marL="2640529" indent="-240048" eaLnBrk="0" fontAlgn="base" hangingPunct="0">
              <a:spcBef>
                <a:spcPct val="30000"/>
              </a:spcBef>
              <a:spcAft>
                <a:spcPct val="0"/>
              </a:spcAft>
              <a:defRPr sz="1200">
                <a:solidFill>
                  <a:schemeClr val="tx1"/>
                </a:solidFill>
                <a:latin typeface="Calibri" pitchFamily="34" charset="0"/>
              </a:defRPr>
            </a:lvl6pPr>
            <a:lvl7pPr marL="3120626" indent="-240048" eaLnBrk="0" fontAlgn="base" hangingPunct="0">
              <a:spcBef>
                <a:spcPct val="30000"/>
              </a:spcBef>
              <a:spcAft>
                <a:spcPct val="0"/>
              </a:spcAft>
              <a:defRPr sz="1200">
                <a:solidFill>
                  <a:schemeClr val="tx1"/>
                </a:solidFill>
                <a:latin typeface="Calibri" pitchFamily="34" charset="0"/>
              </a:defRPr>
            </a:lvl7pPr>
            <a:lvl8pPr marL="3600723" indent="-240048" eaLnBrk="0" fontAlgn="base" hangingPunct="0">
              <a:spcBef>
                <a:spcPct val="30000"/>
              </a:spcBef>
              <a:spcAft>
                <a:spcPct val="0"/>
              </a:spcAft>
              <a:defRPr sz="1200">
                <a:solidFill>
                  <a:schemeClr val="tx1"/>
                </a:solidFill>
                <a:latin typeface="Calibri" pitchFamily="34" charset="0"/>
              </a:defRPr>
            </a:lvl8pPr>
            <a:lvl9pPr marL="4080819" indent="-240048"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715777"/>
          </a:xfrm>
        </p:spPr>
        <p:txBody>
          <a:bodyPr/>
          <a:lstStyle/>
          <a:p>
            <a:endParaRPr lang="en-US" sz="1100" dirty="0">
              <a:ea typeface="ＭＳ Ｐゴシック" pitchFamily="-48" charset="-128"/>
              <a:cs typeface="ＭＳ Ｐゴシック"/>
            </a:endParaRPr>
          </a:p>
          <a:p>
            <a:r>
              <a:rPr lang="en-US" dirty="0">
                <a:ea typeface="ＭＳ Ｐゴシック" pitchFamily="-48" charset="-128"/>
                <a:cs typeface="ＭＳ Ｐゴシック"/>
              </a:rPr>
              <a:t>Activities must be allowable under Title II-A and </a:t>
            </a:r>
            <a:r>
              <a:rPr lang="en-US" dirty="0"/>
              <a:t>conform to all programmatic and fiscal requirements.</a:t>
            </a:r>
            <a:endParaRPr lang="en-US" dirty="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a:p>
        </p:txBody>
      </p:sp>
    </p:spTree>
    <p:extLst>
      <p:ext uri="{BB962C8B-B14F-4D97-AF65-F5344CB8AC3E}">
        <p14:creationId xmlns:p14="http://schemas.microsoft.com/office/powerpoint/2010/main" val="191509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870271"/>
          </a:xfrm>
        </p:spPr>
        <p:txBody>
          <a:bodyPr/>
          <a:lstStyle/>
          <a:p>
            <a:pPr defTabSz="942289">
              <a:defRPr/>
            </a:pPr>
            <a:r>
              <a:rPr lang="en-US" dirty="0"/>
              <a:t>Provide tuition assistance, compensation (which may include a stipend) for clinical experiences, stipends for books, waivers for educator licensing exam fees, service scholarships, and offering student loan forgiveness for educators who teach in high-need schools or subject areas.</a:t>
            </a:r>
          </a:p>
          <a:p>
            <a:pPr defTabSz="942289">
              <a:defRPr/>
            </a:pPr>
            <a:endParaRPr lang="en-US" dirty="0"/>
          </a:p>
          <a:p>
            <a:pPr defTabSz="942289">
              <a:defRPr/>
            </a:pPr>
            <a:r>
              <a:rPr lang="en-US" dirty="0"/>
              <a:t>Increase the affordability of teaching in high-cost areas by reducing or offsetting the cost of childcare, transportation, and housing (e.g., rent or downpayment assistance) for educators teaching in high-need and high-cost areas.</a:t>
            </a:r>
          </a:p>
          <a:p>
            <a:pPr defTabSz="942289">
              <a:defRPr/>
            </a:pPr>
            <a:endParaRPr lang="en-US" dirty="0"/>
          </a:p>
          <a:p>
            <a:pPr defTabSz="942289">
              <a:defRPr/>
            </a:pPr>
            <a:r>
              <a:rPr lang="en-US" dirty="0"/>
              <a:t>Invest in teacher residencies, an evidence-based strategy to help diversify the educator workforce that provides financial support for residents in exchange for a three- to five year teaching commitment. Key features of teacher residencies include (1) strong district/IHE partnerships; (2) coursework and teaching tightly integrated with clinical practice; (3) a full-year residency teaching alongside an expert mentor teacher with whom residents co-teach; (4) cohorts of residents placed in “teaching schools” that model good practices with diverse learners and are designed to help novices learn to teach; and (5) ongoing mentoring and support for graduates.</a:t>
            </a:r>
          </a:p>
          <a:p>
            <a:pPr defTabSz="942289">
              <a:defRPr/>
            </a:pPr>
            <a:endParaRPr lang="en-US" dirty="0"/>
          </a:p>
          <a:p>
            <a:pPr defTabSz="942289">
              <a:defRPr/>
            </a:pPr>
            <a:r>
              <a:rPr lang="en-US" dirty="0"/>
              <a:t>Invest in Grow Your Own (GYO) programs to recruit and prepare teachers from within communities that schools serve to bring racial, ethnic, and cultural diversity and skills such as bilingualism into schools. GYO programs leverage partnerships between schools, districts, community organizations, and teacher preparation programs. This can include programs such as those allowing current high school students to begin earning credit towards an education degree, at no cost, which can reduce the overall cost of the degree. Other programs support current uncertified staff such as paraprofessionals, in earning their degree, if needed, and teaching certification. </a:t>
            </a:r>
          </a:p>
          <a:p>
            <a:endParaRPr lang="en-US" dirty="0"/>
          </a:p>
        </p:txBody>
      </p:sp>
      <p:sp>
        <p:nvSpPr>
          <p:cNvPr id="4" name="Slide Number Placeholder 3"/>
          <p:cNvSpPr>
            <a:spLocks noGrp="1"/>
          </p:cNvSpPr>
          <p:nvPr>
            <p:ph type="sldNum" sz="quarter" idx="10"/>
          </p:nvPr>
        </p:nvSpPr>
        <p:spPr/>
        <p:txBody>
          <a:bodyPr/>
          <a:lstStyle/>
          <a:p>
            <a:fld id="{FC4B335C-DFAC-4C75-ABB1-3382B28C95DA}" type="slidenum">
              <a:rPr lang="en-US" smtClean="0"/>
              <a:t>11</a:t>
            </a:fld>
            <a:endParaRPr lang="en-US"/>
          </a:p>
        </p:txBody>
      </p:sp>
    </p:spTree>
    <p:extLst>
      <p:ext uri="{BB962C8B-B14F-4D97-AF65-F5344CB8AC3E}">
        <p14:creationId xmlns:p14="http://schemas.microsoft.com/office/powerpoint/2010/main" val="158565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715777"/>
          </a:xfrm>
        </p:spPr>
        <p:txBody>
          <a:bodyPr/>
          <a:lstStyle/>
          <a:p>
            <a:r>
              <a:rPr lang="en-US" sz="1100" dirty="0"/>
              <a:t>Support novice teachers from diverse backgrounds to thrive and succeed early in their careers, including matching novice teachers with a veteran mentor teacher, offering seminars, providing classroom assistance, establishing more dedicated teacher collaboration time, and providing coaching and feedback from experienced teachers.</a:t>
            </a:r>
          </a:p>
          <a:p>
            <a:endParaRPr lang="en-US" sz="1600" dirty="0"/>
          </a:p>
          <a:p>
            <a:r>
              <a:rPr lang="en-US" sz="1100" dirty="0"/>
              <a:t>Collecting and disaggregating data from climate surveys and exit interviews and using this data to identify and address areas where educators from diverse backgrounds report not feeling meaningfully included in decision-making, supported, and safe, can improve school climate and support retention efforts.</a:t>
            </a:r>
          </a:p>
          <a:p>
            <a:endParaRPr lang="en-US" sz="1100" dirty="0"/>
          </a:p>
          <a:p>
            <a:r>
              <a:rPr lang="en-US" sz="1100" dirty="0"/>
              <a:t>Improve working conditions by creating and supporting affinity groups for teachers that provide a space for connection with others with common identities, background, and experiences. Affinity groups can offer opportunities for networking, support, and inspiration among educators and help address potential feelings of isolation.</a:t>
            </a:r>
          </a:p>
          <a:p>
            <a:endParaRPr lang="en-US" sz="1100" dirty="0"/>
          </a:p>
          <a:p>
            <a:r>
              <a:rPr lang="en-US" sz="1100" dirty="0"/>
              <a:t>Provide ongoing professional learning opportunities for school and district leaders to build their skills at enhancing school climate and working conditions to support the recruitment and retention of a diverse teaching staff. Equipping school and district leaders with these skills can help establish an inclusive and culturally responsive school climate that may benefit all students and teachers. </a:t>
            </a:r>
          </a:p>
          <a:p>
            <a:endParaRPr lang="en-US" sz="1100" dirty="0"/>
          </a:p>
          <a:p>
            <a:r>
              <a:rPr lang="en-US" sz="1100" dirty="0"/>
              <a:t>Intentionally develop future school leaders and superintendents. School and district leaders from diverse backgrounds can support the recruitment and retention of teachers from diverse backgrounds. Furthermore, school leaders play an important role in developing school culture and climate.</a:t>
            </a:r>
            <a:endParaRPr lang="en-US" sz="1100" dirty="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65244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57809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47310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57211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29045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318268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0411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346833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take a moment to acknowledge all that is happening right now. Spring is always a busy time of year with wrapping up the current school year and planning for next year</a:t>
            </a:r>
            <a:r>
              <a:rPr lang="en-US" dirty="0">
                <a:highlight>
                  <a:srgbClr val="FFFF00"/>
                </a:highlight>
              </a:rPr>
              <a:t>, </a:t>
            </a:r>
            <a:r>
              <a:rPr lang="en-US" dirty="0">
                <a:solidFill>
                  <a:srgbClr val="FF0000"/>
                </a:solidFill>
                <a:highlight>
                  <a:srgbClr val="FFFF00"/>
                </a:highlight>
              </a:rPr>
              <a:t>including budget discussions that sometimes involve hard decisions</a:t>
            </a:r>
            <a:r>
              <a:rPr lang="en-US" dirty="0"/>
              <a:t>. The excitement of transitions such as graduation and the difficult budget planning and decisions that need to be made. Not to mention that in the case of federal funds you don’t yet know </a:t>
            </a:r>
            <a:r>
              <a:rPr lang="en-US"/>
              <a:t>what your </a:t>
            </a:r>
            <a:r>
              <a:rPr lang="en-US" dirty="0"/>
              <a:t>allocation for those grants will be and the discussions around closing the department of education.</a:t>
            </a:r>
          </a:p>
          <a:p>
            <a:endParaRPr lang="en-US" dirty="0"/>
          </a:p>
          <a:p>
            <a:r>
              <a:rPr lang="en-US" dirty="0"/>
              <a:t>There has also been a lot of communication from the current administration around the allowability of activities that promote “diversity, equity, and inclusion” and we expect some of you may be wondering about the timing of this session and whether districts should still be considering these types of activities.</a:t>
            </a:r>
          </a:p>
        </p:txBody>
      </p:sp>
      <p:sp>
        <p:nvSpPr>
          <p:cNvPr id="4" name="Slide Number Placeholder 3"/>
          <p:cNvSpPr>
            <a:spLocks noGrp="1"/>
          </p:cNvSpPr>
          <p:nvPr>
            <p:ph type="sldNum" sz="quarter" idx="5"/>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68031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411408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Arial"/>
                <a:cs typeface="Calibri" panose="020F0502020204030204" pitchFamily="34" charset="0"/>
                <a:sym typeface="Arial"/>
              </a:rPr>
              <a:t>Having staff that reflects the demographics of a school district is crucial for several reasons, including enhancing academic outcomes, improving school climate, and breaking down biases. It also helps ensure equitable education and supports students' well-being by providing role models and advocates who understand their cultural backgrounds. </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93400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1046998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185E-03EC-1D79-A386-A4FB3D4EB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C545C-F8FA-1092-D02F-DE767C0C8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8BAF5-3E6E-16CD-3176-3906F3C664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Affinity Groups: </a:t>
            </a:r>
            <a:r>
              <a:rPr lang="en-US" sz="1200" dirty="0">
                <a:solidFill>
                  <a:schemeClr val="dk1"/>
                </a:solidFill>
              </a:rPr>
              <a:t>Objective: Organizing and hosting an affinity group for BIPOC classified staff in which they are able to develop connections and receive support. This space is also critical to process the various challenges that affect our community.</a:t>
            </a:r>
            <a:endParaRPr lang="en-US" sz="400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88170633-A4A0-89FD-A858-5815725C79FD}"/>
              </a:ext>
            </a:extLst>
          </p:cNvPr>
          <p:cNvSpPr>
            <a:spLocks noGrp="1"/>
          </p:cNvSpPr>
          <p:nvPr>
            <p:ph type="sldNum" sz="quarter" idx="5"/>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527108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a:xfrm>
            <a:off x="611602" y="4511684"/>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392621">
              <a:lnSpc>
                <a:spcPct val="105000"/>
              </a:lnSpc>
              <a:spcBef>
                <a:spcPts val="1237"/>
              </a:spcBef>
              <a:buSzPts val="2400"/>
              <a:buChar char="●"/>
            </a:pPr>
            <a:r>
              <a:rPr lang="en-US"/>
              <a:t>Jen Engberg</a:t>
            </a:r>
          </a:p>
          <a:p>
            <a:pPr marL="942289" lvl="1" indent="-392621">
              <a:lnSpc>
                <a:spcPct val="105000"/>
              </a:lnSpc>
              <a:buSzPts val="2400"/>
              <a:buFont typeface="Arial"/>
              <a:buChar char="○"/>
            </a:pPr>
            <a:r>
              <a:rPr lang="en-US"/>
              <a:t>Clackamas, Columbia Gorge, Multnomah and Northwest Regional</a:t>
            </a:r>
            <a:br>
              <a:rPr lang="en-US"/>
            </a:br>
            <a:r>
              <a:rPr lang="en-US"/>
              <a:t> </a:t>
            </a:r>
          </a:p>
          <a:p>
            <a:pPr marL="471145" indent="-392621">
              <a:lnSpc>
                <a:spcPct val="105000"/>
              </a:lnSpc>
              <a:buSzPts val="2400"/>
              <a:buChar char="●"/>
            </a:pPr>
            <a:r>
              <a:rPr lang="en-US"/>
              <a:t>Sarah Martin</a:t>
            </a:r>
          </a:p>
          <a:p>
            <a:pPr marL="942289" lvl="1" indent="-392621">
              <a:lnSpc>
                <a:spcPct val="105000"/>
              </a:lnSpc>
              <a:buSzPts val="2400"/>
              <a:buFont typeface="Arial"/>
              <a:buChar char="○"/>
            </a:pPr>
            <a:r>
              <a:rPr lang="en-US"/>
              <a:t>Douglas, Lake, Malheur, South Coast and Southern Oregon</a:t>
            </a:r>
            <a:br>
              <a:rPr lang="en-US"/>
            </a:br>
            <a:r>
              <a:rPr lang="en-US"/>
              <a:t> </a:t>
            </a:r>
          </a:p>
          <a:p>
            <a:pPr marL="471145" indent="-392621">
              <a:lnSpc>
                <a:spcPct val="105000"/>
              </a:lnSpc>
              <a:buSzPts val="2400"/>
              <a:buChar char="●"/>
            </a:pPr>
            <a:r>
              <a:rPr lang="en-US"/>
              <a:t>Lisa Plumb</a:t>
            </a:r>
          </a:p>
          <a:p>
            <a:pPr marL="942289" lvl="1" indent="-392621">
              <a:lnSpc>
                <a:spcPct val="105000"/>
              </a:lnSpc>
              <a:buSzPts val="2400"/>
              <a:buFont typeface="Arial"/>
              <a:buChar char="○"/>
            </a:pPr>
            <a:r>
              <a:rPr lang="en-US"/>
              <a:t>Lane, Linn Benton Lincoln and Willamette</a:t>
            </a:r>
          </a:p>
          <a:p>
            <a:pPr marL="549669" lvl="1">
              <a:lnSpc>
                <a:spcPct val="105000"/>
              </a:lnSpc>
              <a:buSzPts val="2400"/>
            </a:pPr>
            <a:endParaRPr lang="en-US"/>
          </a:p>
          <a:p>
            <a:pPr marL="471145" indent="-392621">
              <a:lnSpc>
                <a:spcPct val="115000"/>
              </a:lnSpc>
              <a:buSzPts val="2400"/>
              <a:buFont typeface="Arial" panose="020B0604020202020204" pitchFamily="34" charset="0"/>
              <a:buChar char="●"/>
            </a:pPr>
            <a:r>
              <a:rPr lang="en-US"/>
              <a:t>Amy Tidwell</a:t>
            </a:r>
          </a:p>
          <a:p>
            <a:pPr marL="942289" lvl="1" indent="-392621">
              <a:lnSpc>
                <a:spcPct val="115000"/>
              </a:lnSpc>
              <a:buSzPts val="2400"/>
              <a:buFont typeface="Courier New" panose="02070309020205020404" pitchFamily="49" charset="0"/>
              <a:buChar char="o"/>
            </a:pPr>
            <a:r>
              <a:rPr lang="en-US"/>
              <a:t>Grant, Harney, High Desert, </a:t>
            </a:r>
            <a:r>
              <a:rPr lang="en-US" err="1"/>
              <a:t>InterMountain</a:t>
            </a:r>
            <a:r>
              <a:rPr lang="en-US"/>
              <a:t>, Jefferson, North Central and Region 18</a:t>
            </a:r>
            <a:endParaRPr lang="en-US">
              <a:solidFill>
                <a:srgbClr val="FF0000"/>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66400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II-A is to strengthen the educator workforce through:</a:t>
            </a:r>
          </a:p>
          <a:p>
            <a:pPr lvl="1"/>
            <a:r>
              <a:rPr lang="en-US" dirty="0"/>
              <a:t>Recruitment</a:t>
            </a:r>
          </a:p>
          <a:p>
            <a:pPr lvl="1"/>
            <a:r>
              <a:rPr lang="en-US" dirty="0"/>
              <a:t>Retention</a:t>
            </a:r>
          </a:p>
          <a:p>
            <a:pPr lvl="1"/>
            <a:r>
              <a:rPr lang="en-US" dirty="0"/>
              <a:t>Professional Learning</a:t>
            </a:r>
          </a:p>
          <a:p>
            <a:pPr lvl="1"/>
            <a:r>
              <a:rPr lang="en-US" dirty="0"/>
              <a:t>Evaluation</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Until such time as we hear that the guidance has changed, we will continue to use it as a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26791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Department of Education released several pieces of non-regulatory guidance in December that relate directly to Title II-A. Much of what we’ll be discussing today comes from the document titled “Supporting a Diverse Educator Workforce to Strengthen Teaching and Learning”.</a:t>
            </a:r>
          </a:p>
          <a:p>
            <a:endParaRPr lang="en-US" dirty="0"/>
          </a:p>
          <a:p>
            <a:r>
              <a:rPr lang="en-US" dirty="0"/>
              <a:t>This guidance pulls on research and best practice and does not impose any requirements beyond those required under applicable law.</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*Courtesy of Federal Education Grants Management: What Administrators Need to Know, LRP Publications and </a:t>
            </a:r>
            <a:r>
              <a:rPr lang="en-US" sz="1200" dirty="0" err="1"/>
              <a:t>BruMan</a:t>
            </a:r>
            <a:endParaRPr lang="en-US" sz="1200" dirty="0"/>
          </a:p>
          <a:p>
            <a:endParaRPr lang="en-US" dirty="0"/>
          </a:p>
          <a:p>
            <a:r>
              <a:rPr lang="en-US" dirty="0"/>
              <a:t>If SEAs and LEAs comply with non-regulatory guidance, ED’s program offices generally will not later issue a finding of non-compliance. However, it is important to recognize that the guidance is not binding on the department in the same way that statutes and regulations are binding and that program offices occasionally issue multiple versions of guidance on the same subject with different interpretations.</a:t>
            </a:r>
          </a:p>
          <a:p>
            <a:endParaRPr lang="en-US" dirty="0"/>
          </a:p>
          <a:p>
            <a:r>
              <a:rPr lang="en-US" dirty="0"/>
              <a:t>If there is inconsistency between guidance and the relevant statute or regulation, ultimately the statute or regulation controls.</a:t>
            </a:r>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75754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non-regulatory guidance highlights actions that State educational agencies (SEAs), local educational agencies (LEAs, hereafter districts), and institutions of higher education (IHEs) can take to increase educator diversity, as well as Federal funding opportunities available to support these actions. </a:t>
            </a:r>
          </a:p>
          <a:p>
            <a:endParaRPr lang="en-US" dirty="0"/>
          </a:p>
          <a:p>
            <a:r>
              <a:rPr lang="en-US" dirty="0"/>
              <a:t>In addition to their own investments, SEAs, districts, and IHEs can use funds across a range of Federal formula and competitive grant programs to support educator diversity efforts, including the strategies outlined above. While these funds can be used to increase the educator workforce in general, strategic use of them to target gaps in educator diversity can help meet and exceed State and local goals. </a:t>
            </a:r>
          </a:p>
          <a:p>
            <a:endParaRPr lang="en-US" dirty="0"/>
          </a:p>
          <a:p>
            <a:r>
              <a:rPr lang="en-US" dirty="0"/>
              <a:t>This means not all activities listed would necessarily be allowable with IIA funds.</a:t>
            </a:r>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64072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2605" y="4518204"/>
            <a:ext cx="5681980" cy="4399218"/>
          </a:xfrm>
        </p:spPr>
        <p:txBody>
          <a:bodyPr/>
          <a:lstStyle/>
          <a:p>
            <a:pPr marL="0" marR="0" lvl="0" indent="0">
              <a:lnSpc>
                <a:spcPct val="107000"/>
              </a:lnSpc>
              <a:buFont typeface="Courier New" panose="02070309020205020404" pitchFamily="49" charset="0"/>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well-supported and diverse educator workforce can improve the performance of all students, particularly students of color. Research indicates that when students of color are taught by teachers with similar racial and ethnic backgrounds, improved outcomes on statewide assessment data, increased likelihood of graduating high school, and increased likelihood of enrolling in college are all outcomes. Additionally, educator diversity within schools has been associated with more placements in gifted programs, more participation in accelerated coursework, and higher college-going rates for students of color. Further, evidence indicates that Black students taught by novice White teachers who have Black teacher peers have higher reading and mathematics scores that persist over time. Research on the academic achievement of students who are English learners in Florida found an association between teachers being fluent in students’ home language or having bilingual certification and improved achievement for students who are English learners using statewide assessment data.</a:t>
            </a:r>
          </a:p>
          <a:p>
            <a:pPr marL="0" marR="0" lvl="0" indent="0">
              <a:lnSpc>
                <a:spcPct val="107000"/>
              </a:lnSpc>
              <a:buFont typeface="Courier New" panose="02070309020205020404" pitchFamily="49" charset="0"/>
              <a:buNone/>
            </a:pPr>
            <a:endParaRPr lang="en-US" sz="1100" kern="100" dirty="0">
              <a:effectLst/>
              <a:highlight>
                <a:srgbClr val="FFFF00"/>
              </a:highlight>
              <a:latin typeface="Calibri" panose="020F0502020204030204" pitchFamily="34" charset="0"/>
              <a:cs typeface="Times New Roman" panose="02020603050405020304" pitchFamily="18" charset="0"/>
            </a:endParaRPr>
          </a:p>
          <a:p>
            <a:pPr marL="0" marR="0" lvl="0" indent="0">
              <a:lnSpc>
                <a:spcPct val="107000"/>
              </a:lnSpc>
              <a:buFont typeface="Courier New" panose="02070309020205020404" pitchFamily="49" charset="0"/>
              <a:buNone/>
            </a:pPr>
            <a:r>
              <a:rPr lang="en-US" sz="1100" dirty="0"/>
              <a:t>In addition to student academic performance, a diverse educator workforce can lead to improved student behavior and classroom environments for all students. Such improvements may stem from the ability of educators from diverse backgrounds to build strong relationships with students and classroom environments more conducive to teaching and learning. One study found fewer absences among all students taught by teachers of color, with larger impacts for Black students. Another study found fewer absences among high school students when their teachers shared the same demographic background, particularly for Hispanic or Latino students. Further, studies have found that educators of similar racial and ethnic backgrounds as their students are associated with lower rates of exclusionary disciplinary practices, leading to fewer suspensions and narrowing the racial and ethnic disparity in suspension rates.</a:t>
            </a:r>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352909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7075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Nationally, 55% of K-12 public school students are students of color and 24% of teachers identify as teachers of color.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decade, Oregon has more than doubled the proportion of first-year teachers identifying as people of color, reaching 20.6 percent in 2023. However, these new teachers are often placed in schools with few experienced colleagues, high staff turnover, and student populations that potentially need more support – factors that likely contribute to higher turnover rates in this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racially and ethnically diverse students choosing education majors and programs remains small but is growing at community colleges.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racially and ethnically diverse students completing educator preparation programs in Oregon continues to decline each year, though the number of racially and ethnically diverse candidates receiving preliminary teaching and administrator licenses continues to increase each year, likely due to many racially and ethnically diverse candidates having been prepared in programs outside of Oregon.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Closure of several Oregon administrator preparation programs, changes to preparation standards and licensing requirements have likely led to significantly lower numbers of administrators completing programs in 2023.</a:t>
            </a:r>
          </a:p>
        </p:txBody>
      </p:sp>
      <p:sp>
        <p:nvSpPr>
          <p:cNvPr id="4" name="Slide Number Placeholder 3"/>
          <p:cNvSpPr>
            <a:spLocks noGrp="1"/>
          </p:cNvSpPr>
          <p:nvPr>
            <p:ph type="sldNum" sz="quarter" idx="10"/>
          </p:nvPr>
        </p:nvSpPr>
        <p:spPr/>
        <p:txBody>
          <a:bodyPr/>
          <a:lstStyle/>
          <a:p>
            <a:fld id="{FC4B335C-DFAC-4C75-ABB1-3382B28C95DA}" type="slidenum">
              <a:rPr lang="en-US" smtClean="0"/>
              <a:t>8</a:t>
            </a:fld>
            <a:endParaRPr lang="en-US"/>
          </a:p>
        </p:txBody>
      </p:sp>
    </p:spTree>
    <p:extLst>
      <p:ext uri="{BB962C8B-B14F-4D97-AF65-F5344CB8AC3E}">
        <p14:creationId xmlns:p14="http://schemas.microsoft.com/office/powerpoint/2010/main" val="368872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educator diversity requires intentional strategies and policies designed to eliminate barriers into the profession and ongoing support to overcome challenges to stay in the profession. </a:t>
            </a:r>
          </a:p>
          <a:p>
            <a:endParaRPr lang="en-US" dirty="0"/>
          </a:p>
          <a:p>
            <a:r>
              <a:rPr lang="en-US" dirty="0"/>
              <a:t>The guidance outlines four areas, but for today’s purposes we will focus on two: providing financial incentives and creating positive and supportive teaching conditions.</a:t>
            </a:r>
          </a:p>
          <a:p>
            <a:endParaRPr lang="en-US" dirty="0"/>
          </a:p>
          <a:p>
            <a:r>
              <a:rPr lang="en-US" dirty="0"/>
              <a:t>You are going to notice significant overlap with the strategies listed in the guidance document we discussed in February.</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918171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5/7/2025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5/7/2025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5/7/2025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5/7/2025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5/7/2025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5/7/2025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5/7/2025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5/7/2025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5/7/2025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5/7/2025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5/7/2025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5/7/2025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5/7/2025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5/7/2025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5/7/2025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5/7/2025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5/7/2025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5/7/2025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5/7/2025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5/7/2025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5/7/2025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5/7/2025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5/7/2025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5/7/2025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5/7/2025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5/7/2025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5/7/2025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5/7/2025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5/7/2025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5/7/2025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5/7/2025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5/7/2025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mailto:mboyle@509j.net"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tovara@hsd.k12.or.us" TargetMode="External"/><Relationship Id="rId2" Type="http://schemas.openxmlformats.org/officeDocument/2006/relationships/notesSlide" Target="../notesSlides/notesSlide20.xml"/><Relationship Id="rId1" Type="http://schemas.openxmlformats.org/officeDocument/2006/relationships/slideLayout" Target="../slideLayouts/slideLayout48.xml"/><Relationship Id="rId5" Type="http://schemas.openxmlformats.org/officeDocument/2006/relationships/image" Target="../media/image16.png"/><Relationship Id="rId4" Type="http://schemas.openxmlformats.org/officeDocument/2006/relationships/hyperlink" Target="mailto:chaveztb@hsd.k12.or.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hyperlink" Target="mailto:ogarcia-contreras@fgsd.k12.or.us" TargetMode="External"/><Relationship Id="rId2" Type="http://schemas.openxmlformats.org/officeDocument/2006/relationships/notesSlide" Target="../notesSlides/notesSlide23.xml"/><Relationship Id="rId1" Type="http://schemas.openxmlformats.org/officeDocument/2006/relationships/slideLayout" Target="../slideLayouts/slideLayout48.xml"/><Relationship Id="rId5" Type="http://schemas.openxmlformats.org/officeDocument/2006/relationships/image" Target="../media/image19.png"/><Relationship Id="rId4" Type="http://schemas.openxmlformats.org/officeDocument/2006/relationships/image" Target="../media/image17.gif"/></Relationships>
</file>

<file path=ppt/slides/_rels/slide24.xml.rels><?xml version="1.0" encoding="UTF-8" standalone="yes"?>
<Relationships xmlns="http://schemas.openxmlformats.org/package/2006/relationships"><Relationship Id="rId3" Type="http://schemas.openxmlformats.org/officeDocument/2006/relationships/hyperlink" Target="https://www.ed.gov/media/document/supporting-diverse-educator-workforce-strengthen-teaching-and-learning" TargetMode="External"/><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eac.ode.state.or.us/page/osei" TargetMode="External"/><Relationship Id="rId5" Type="http://schemas.openxmlformats.org/officeDocument/2006/relationships/hyperlink" Target="https://eac.ode.state.or.us/" TargetMode="External"/><Relationship Id="rId4" Type="http://schemas.openxmlformats.org/officeDocument/2006/relationships/hyperlink" Target="https://www.ed.gov/about/ed-initiatives/raise-bar/raise-bar-eliminate-educator-shortag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ed.gov/media/document/supporting-diverse-educator-workforce-strengthen-teaching-and-learn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d.gov/media/document/supporting-diverse-educator-workforce-strengthen-teaching-and-learn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core-docs.s3.us-east-1.amazonaws.com/documents/asset/uploaded_file/2764/EAC/4748115/FINAL_Educator_Equity_Report_2024_rev.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ctrTitle"/>
          </p:nvPr>
        </p:nvSpPr>
        <p:spPr/>
        <p:txBody>
          <a:bodyPr/>
          <a:lstStyle/>
          <a:p>
            <a:r>
              <a:rPr lang="en-US" altLang="en-US" sz="4400">
                <a:latin typeface="Arial" charset="0"/>
                <a:cs typeface="Arial" charset="0"/>
              </a:rPr>
              <a:t>Welcome to Title II-A Tuesdays!</a:t>
            </a:r>
          </a:p>
        </p:txBody>
      </p:sp>
      <p:sp>
        <p:nvSpPr>
          <p:cNvPr id="14339" name="Subtitle"/>
          <p:cNvSpPr>
            <a:spLocks noGrp="1" noChangeArrowheads="1"/>
          </p:cNvSpPr>
          <p:nvPr>
            <p:ph type="subTitle" idx="1"/>
          </p:nvPr>
        </p:nvSpPr>
        <p:spPr/>
        <p:txBody>
          <a:bodyPr/>
          <a:lstStyle/>
          <a:p>
            <a:r>
              <a:rPr lang="en-US" altLang="en-US" sz="3600" dirty="0">
                <a:latin typeface="Arial" charset="0"/>
                <a:cs typeface="Arial" charset="0"/>
              </a:rPr>
              <a:t>Diversifying the Educator Workforce </a:t>
            </a:r>
          </a:p>
          <a:p>
            <a:r>
              <a:rPr lang="en-US" altLang="en-US" dirty="0">
                <a:latin typeface="Arial" charset="0"/>
                <a:cs typeface="Arial" charset="0"/>
              </a:rPr>
              <a:t>April 2025</a:t>
            </a:r>
          </a:p>
          <a:p>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noAutofit/>
          </a:bodyPr>
          <a:lstStyle/>
          <a:p>
            <a:r>
              <a:rPr lang="en-US" dirty="0"/>
              <a:t>What ESEA Says</a:t>
            </a:r>
          </a:p>
        </p:txBody>
      </p:sp>
      <p:sp>
        <p:nvSpPr>
          <p:cNvPr id="6" name="Slide Content"/>
          <p:cNvSpPr>
            <a:spLocks noGrp="1"/>
          </p:cNvSpPr>
          <p:nvPr>
            <p:ph idx="1"/>
          </p:nvPr>
        </p:nvSpPr>
        <p:spPr/>
        <p:txBody>
          <a:bodyPr>
            <a:normAutofit lnSpcReduction="10000"/>
          </a:bodyPr>
          <a:lstStyle/>
          <a:p>
            <a:pPr marL="0" indent="0">
              <a:spcAft>
                <a:spcPts val="600"/>
              </a:spcAft>
              <a:buNone/>
            </a:pPr>
            <a:r>
              <a:rPr lang="en-US" sz="3200" dirty="0"/>
              <a:t>ESEA Section 2103 (b)(3)</a:t>
            </a:r>
          </a:p>
          <a:p>
            <a:pPr>
              <a:spcAft>
                <a:spcPts val="600"/>
              </a:spcAft>
            </a:pPr>
            <a:r>
              <a:rPr lang="en-US" sz="2400" dirty="0">
                <a:highlight>
                  <a:srgbClr val="FFFF00"/>
                </a:highlight>
              </a:rPr>
              <a:t>differential and incentive pay </a:t>
            </a:r>
            <a:r>
              <a:rPr lang="en-US" sz="2400" dirty="0"/>
              <a:t>for teachers, principals, or other school leaders in </a:t>
            </a:r>
            <a:r>
              <a:rPr lang="en-US" sz="2400" b="1" dirty="0"/>
              <a:t>high-need academic subject areas </a:t>
            </a:r>
            <a:r>
              <a:rPr lang="en-US" sz="2400" dirty="0"/>
              <a:t>and specialty areas</a:t>
            </a:r>
          </a:p>
          <a:p>
            <a:pPr>
              <a:spcAft>
                <a:spcPts val="600"/>
              </a:spcAft>
            </a:pPr>
            <a:r>
              <a:rPr lang="en-US" sz="2400" dirty="0"/>
              <a:t>new teacher, principal, or other school leader </a:t>
            </a:r>
            <a:r>
              <a:rPr lang="en-US" sz="2400" dirty="0">
                <a:highlight>
                  <a:srgbClr val="FFFF00"/>
                </a:highlight>
              </a:rPr>
              <a:t>induction and mentoring programs</a:t>
            </a:r>
          </a:p>
          <a:p>
            <a:pPr>
              <a:spcAft>
                <a:spcPts val="600"/>
              </a:spcAft>
            </a:pPr>
            <a:r>
              <a:rPr lang="en-US" dirty="0">
                <a:highlight>
                  <a:srgbClr val="FFFF00"/>
                </a:highlight>
              </a:rPr>
              <a:t>teacher, paraprofessional, principal, or other school leader advancement </a:t>
            </a:r>
            <a:r>
              <a:rPr lang="en-US" dirty="0"/>
              <a:t>and professional growth, and an emphasis on leadership opportunities, </a:t>
            </a:r>
            <a:r>
              <a:rPr lang="en-US" dirty="0">
                <a:highlight>
                  <a:srgbClr val="FFFF00"/>
                </a:highlight>
              </a:rPr>
              <a:t>multiple career paths</a:t>
            </a:r>
            <a:r>
              <a:rPr lang="en-US" dirty="0"/>
              <a:t>, and pay differentiation</a:t>
            </a:r>
            <a:endParaRPr lang="en-US" dirty="0">
              <a:highlight>
                <a:srgbClr val="FFFF00"/>
              </a:highlight>
            </a:endParaRPr>
          </a:p>
          <a:p>
            <a:pPr>
              <a:spcAft>
                <a:spcPts val="600"/>
              </a:spcAft>
            </a:pPr>
            <a:r>
              <a:rPr lang="en-US" sz="2400" dirty="0">
                <a:highlight>
                  <a:srgbClr val="FFFF00"/>
                </a:highlight>
              </a:rPr>
              <a:t>developing feedback mechanisms </a:t>
            </a:r>
            <a:r>
              <a:rPr lang="en-US" sz="2400" dirty="0"/>
              <a:t>to improve school working conditions, including through periodically and publicly reporting results of educator support and working conditions feedback</a:t>
            </a:r>
            <a:endParaRPr lang="en-US" sz="3200" dirty="0"/>
          </a:p>
        </p:txBody>
      </p:sp>
      <p:sp>
        <p:nvSpPr>
          <p:cNvPr id="10" name="Slide Number"/>
          <p:cNvSpPr>
            <a:spLocks noGrp="1"/>
          </p:cNvSpPr>
          <p:nvPr>
            <p:ph type="sldNum" sz="quarter" idx="12"/>
          </p:nvPr>
        </p:nvSpPr>
        <p:spPr/>
        <p:txBody>
          <a:bodyPr/>
          <a:lstStyle/>
          <a:p>
            <a:fld id="{357F5B69-6281-4C1F-8C38-6DA0F56DA430}" type="slidenum">
              <a:rPr lang="en-US" smtClean="0"/>
              <a:pPr/>
              <a:t>10</a:t>
            </a:fld>
            <a:endParaRPr lang="en-US"/>
          </a:p>
        </p:txBody>
      </p:sp>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88915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Provide financial supports and incentives</a:t>
            </a:r>
          </a:p>
        </p:txBody>
      </p:sp>
      <p:sp>
        <p:nvSpPr>
          <p:cNvPr id="3" name="Slide Content"/>
          <p:cNvSpPr>
            <a:spLocks noGrp="1"/>
          </p:cNvSpPr>
          <p:nvPr>
            <p:ph idx="1"/>
          </p:nvPr>
        </p:nvSpPr>
        <p:spPr/>
        <p:txBody>
          <a:bodyPr>
            <a:normAutofit/>
          </a:bodyPr>
          <a:lstStyle/>
          <a:p>
            <a:pPr>
              <a:spcAft>
                <a:spcPts val="600"/>
              </a:spcAft>
            </a:pPr>
            <a:r>
              <a:rPr lang="en-US" sz="3200" dirty="0"/>
              <a:t>Tuition assistance and exam fees</a:t>
            </a:r>
          </a:p>
          <a:p>
            <a:pPr>
              <a:spcAft>
                <a:spcPts val="600"/>
              </a:spcAft>
            </a:pPr>
            <a:r>
              <a:rPr lang="en-US" sz="3200" dirty="0"/>
              <a:t>Stipends</a:t>
            </a:r>
          </a:p>
          <a:p>
            <a:pPr lvl="1">
              <a:spcAft>
                <a:spcPts val="600"/>
              </a:spcAft>
            </a:pPr>
            <a:r>
              <a:rPr lang="en-US" sz="2600" dirty="0"/>
              <a:t>Hard to staff subjects</a:t>
            </a:r>
          </a:p>
          <a:p>
            <a:pPr lvl="1">
              <a:spcAft>
                <a:spcPts val="600"/>
              </a:spcAft>
            </a:pPr>
            <a:r>
              <a:rPr lang="en-US" sz="2600" dirty="0"/>
              <a:t>Clinical experiences</a:t>
            </a:r>
          </a:p>
          <a:p>
            <a:pPr lvl="1">
              <a:spcAft>
                <a:spcPts val="600"/>
              </a:spcAft>
            </a:pPr>
            <a:r>
              <a:rPr lang="en-US" sz="2600" dirty="0"/>
              <a:t>Housing assistance</a:t>
            </a:r>
          </a:p>
          <a:p>
            <a:pPr>
              <a:spcAft>
                <a:spcPts val="600"/>
              </a:spcAft>
            </a:pPr>
            <a:r>
              <a:rPr lang="en-US" sz="3200" dirty="0"/>
              <a:t>Teacher residency programs</a:t>
            </a:r>
          </a:p>
          <a:p>
            <a:pPr>
              <a:spcAft>
                <a:spcPts val="600"/>
              </a:spcAft>
            </a:pPr>
            <a:r>
              <a:rPr lang="en-US" sz="3200" dirty="0"/>
              <a:t>Grow Your Own</a:t>
            </a:r>
          </a:p>
          <a:p>
            <a:endParaRPr lang="en-US" dirty="0"/>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
          <p:cNvSpPr>
            <a:spLocks noGrp="1"/>
          </p:cNvSpPr>
          <p:nvPr>
            <p:ph type="sldNum" sz="quarter" idx="12"/>
          </p:nvPr>
        </p:nvSpPr>
        <p:spPr/>
        <p:txBody>
          <a:bodyPr/>
          <a:lstStyle/>
          <a:p>
            <a:fld id="{357F5B69-6281-4C1F-8C38-6DA0F56DA430}" type="slidenum">
              <a:rPr lang="en-US" smtClean="0"/>
              <a:pPr/>
              <a:t>11</a:t>
            </a:fld>
            <a:endParaRPr lang="en-US"/>
          </a:p>
        </p:txBody>
      </p:sp>
      <p:pic>
        <p:nvPicPr>
          <p:cNvPr id="8" name="Picture 7">
            <a:extLst>
              <a:ext uri="{FF2B5EF4-FFF2-40B4-BE49-F238E27FC236}">
                <a16:creationId xmlns:a16="http://schemas.microsoft.com/office/drawing/2014/main" id="{D265C55B-4A95-7E8F-E126-0BC97A7AEB1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69620" y="2377887"/>
            <a:ext cx="5733804" cy="3004486"/>
          </a:xfrm>
          <a:prstGeom prst="rect">
            <a:avLst/>
          </a:prstGeom>
        </p:spPr>
      </p:pic>
    </p:spTree>
    <p:extLst>
      <p:ext uri="{BB962C8B-B14F-4D97-AF65-F5344CB8AC3E}">
        <p14:creationId xmlns:p14="http://schemas.microsoft.com/office/powerpoint/2010/main" val="287265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a:xfrm>
            <a:off x="212271" y="457200"/>
            <a:ext cx="11683395" cy="1026460"/>
          </a:xfrm>
        </p:spPr>
        <p:txBody>
          <a:bodyPr>
            <a:noAutofit/>
          </a:bodyPr>
          <a:lstStyle/>
          <a:p>
            <a:r>
              <a:rPr lang="en-US" dirty="0"/>
              <a:t>Create positive and supportive teaching conditions</a:t>
            </a:r>
          </a:p>
        </p:txBody>
      </p:sp>
      <p:sp>
        <p:nvSpPr>
          <p:cNvPr id="6" name="Slide Content"/>
          <p:cNvSpPr>
            <a:spLocks noGrp="1"/>
          </p:cNvSpPr>
          <p:nvPr>
            <p:ph idx="1"/>
          </p:nvPr>
        </p:nvSpPr>
        <p:spPr>
          <a:xfrm>
            <a:off x="600795" y="1825625"/>
            <a:ext cx="5961210" cy="4109010"/>
          </a:xfrm>
        </p:spPr>
        <p:txBody>
          <a:bodyPr>
            <a:normAutofit fontScale="92500"/>
          </a:bodyPr>
          <a:lstStyle/>
          <a:p>
            <a:pPr>
              <a:spcAft>
                <a:spcPts val="600"/>
              </a:spcAft>
            </a:pPr>
            <a:r>
              <a:rPr lang="en-US" sz="3200" dirty="0"/>
              <a:t>Induction and mentoring programs for teachers</a:t>
            </a:r>
          </a:p>
          <a:p>
            <a:pPr>
              <a:spcAft>
                <a:spcPts val="600"/>
              </a:spcAft>
            </a:pPr>
            <a:r>
              <a:rPr lang="en-US" sz="3200" dirty="0"/>
              <a:t>Climate surveys</a:t>
            </a:r>
          </a:p>
          <a:p>
            <a:pPr>
              <a:spcAft>
                <a:spcPts val="600"/>
              </a:spcAft>
            </a:pPr>
            <a:r>
              <a:rPr lang="en-US" sz="3200" dirty="0"/>
              <a:t>Affinity groups</a:t>
            </a:r>
          </a:p>
          <a:p>
            <a:pPr>
              <a:spcAft>
                <a:spcPts val="600"/>
              </a:spcAft>
            </a:pPr>
            <a:r>
              <a:rPr lang="en-US" sz="3200" dirty="0"/>
              <a:t>Intentional development of school leaders and superintendents that reflect the demographics of your community</a:t>
            </a:r>
            <a:endParaRPr lang="en-US" sz="2800" dirty="0"/>
          </a:p>
        </p:txBody>
      </p:sp>
      <p:sp>
        <p:nvSpPr>
          <p:cNvPr id="10" name="Slide Number Placeholder 3"/>
          <p:cNvSpPr>
            <a:spLocks noGrp="1"/>
          </p:cNvSpPr>
          <p:nvPr>
            <p:ph type="sldNum" sz="quarter" idx="12"/>
          </p:nvPr>
        </p:nvSpPr>
        <p:spPr>
          <a:xfrm>
            <a:off x="8610600" y="6218237"/>
            <a:ext cx="2891118" cy="365125"/>
          </a:xfrm>
        </p:spPr>
        <p:txBody>
          <a:bodyPr/>
          <a:lstStyle/>
          <a:p>
            <a:fld id="{357F5B69-6281-4C1F-8C38-6DA0F56DA430}" type="slidenum">
              <a:rPr lang="en-US" smtClean="0"/>
              <a:pPr/>
              <a:t>12</a:t>
            </a:fld>
            <a:endParaRPr lang="en-US"/>
          </a:p>
        </p:txBody>
      </p:sp>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4" name="Picture 3">
            <a:extLst>
              <a:ext uri="{FF2B5EF4-FFF2-40B4-BE49-F238E27FC236}">
                <a16:creationId xmlns:a16="http://schemas.microsoft.com/office/drawing/2014/main" id="{6CCB1498-05C1-B0EF-B545-24BE9561102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28653" y="2298073"/>
            <a:ext cx="4746171" cy="3164114"/>
          </a:xfrm>
          <a:prstGeom prst="rect">
            <a:avLst/>
          </a:prstGeom>
        </p:spPr>
      </p:pic>
    </p:spTree>
    <p:extLst>
      <p:ext uri="{BB962C8B-B14F-4D97-AF65-F5344CB8AC3E}">
        <p14:creationId xmlns:p14="http://schemas.microsoft.com/office/powerpoint/2010/main" val="53651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862A6B-118F-6C05-68B5-B3A096EA09DB}"/>
              </a:ext>
            </a:extLst>
          </p:cNvPr>
          <p:cNvSpPr>
            <a:spLocks noGrp="1"/>
          </p:cNvSpPr>
          <p:nvPr>
            <p:ph type="ctrTitle"/>
          </p:nvPr>
        </p:nvSpPr>
        <p:spPr/>
        <p:txBody>
          <a:bodyPr/>
          <a:lstStyle/>
          <a:p>
            <a:r>
              <a:rPr lang="en-US" dirty="0"/>
              <a:t>What Oregon Districts are Doing</a:t>
            </a:r>
          </a:p>
        </p:txBody>
      </p:sp>
      <p:sp>
        <p:nvSpPr>
          <p:cNvPr id="3" name="Footer Placeholder 2">
            <a:extLst>
              <a:ext uri="{FF2B5EF4-FFF2-40B4-BE49-F238E27FC236}">
                <a16:creationId xmlns:a16="http://schemas.microsoft.com/office/drawing/2014/main" id="{9E1C83B5-A7DD-D1F2-55E7-F387A672EA3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D51DB3E0-55EF-70CE-A6CA-501141D53DD5}"/>
              </a:ext>
            </a:extLst>
          </p:cNvPr>
          <p:cNvSpPr>
            <a:spLocks noGrp="1"/>
          </p:cNvSpPr>
          <p:nvPr>
            <p:ph type="sldNum" sz="quarter" idx="12"/>
          </p:nvPr>
        </p:nvSpPr>
        <p:spPr/>
        <p:txBody>
          <a:bodyPr/>
          <a:lstStyle/>
          <a:p>
            <a:fld id="{357F5B69-6281-4C1F-8C38-6DA0F56DA430}" type="slidenum">
              <a:rPr lang="en-US" smtClean="0"/>
              <a:pPr/>
              <a:t>13</a:t>
            </a:fld>
            <a:endParaRPr lang="en-US"/>
          </a:p>
        </p:txBody>
      </p:sp>
    </p:spTree>
    <p:extLst>
      <p:ext uri="{BB962C8B-B14F-4D97-AF65-F5344CB8AC3E}">
        <p14:creationId xmlns:p14="http://schemas.microsoft.com/office/powerpoint/2010/main" val="385118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132FA-8071-5B51-96CB-016A90384D64}"/>
              </a:ext>
            </a:extLst>
          </p:cNvPr>
          <p:cNvSpPr>
            <a:spLocks noGrp="1"/>
          </p:cNvSpPr>
          <p:nvPr>
            <p:ph type="title"/>
          </p:nvPr>
        </p:nvSpPr>
        <p:spPr>
          <a:xfrm>
            <a:off x="541594" y="551046"/>
            <a:ext cx="4107409" cy="2529812"/>
          </a:xfrm>
        </p:spPr>
        <p:txBody>
          <a:bodyPr/>
          <a:lstStyle/>
          <a:p>
            <a:r>
              <a:rPr lang="en-US" dirty="0"/>
              <a:t>Jefferson County - Grow Our Own Future Educators</a:t>
            </a:r>
          </a:p>
        </p:txBody>
      </p:sp>
      <p:sp>
        <p:nvSpPr>
          <p:cNvPr id="2" name="Content Placeholder 1">
            <a:extLst>
              <a:ext uri="{FF2B5EF4-FFF2-40B4-BE49-F238E27FC236}">
                <a16:creationId xmlns:a16="http://schemas.microsoft.com/office/drawing/2014/main" id="{DF7D8CC0-98D9-1D44-C72A-73BA531F8B3A}"/>
              </a:ext>
            </a:extLst>
          </p:cNvPr>
          <p:cNvSpPr>
            <a:spLocks noGrp="1"/>
          </p:cNvSpPr>
          <p:nvPr>
            <p:ph idx="1"/>
          </p:nvPr>
        </p:nvSpPr>
        <p:spPr>
          <a:xfrm>
            <a:off x="5183188" y="779647"/>
            <a:ext cx="6172200" cy="5539510"/>
          </a:xfrm>
        </p:spPr>
        <p:txBody>
          <a:bodyPr>
            <a:normAutofit lnSpcReduction="10000"/>
          </a:bodyPr>
          <a:lstStyle/>
          <a:p>
            <a:pPr marL="0" indent="0">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Jefferson County SD represents a diverse community in Central Oregon. Our goal since 2015, with the Oregon Department of Education “Grow Our Own Future Educator Grant” has been to recruit, hire, and retain more teachers who reflect the racial demographics of our students.</a:t>
            </a:r>
          </a:p>
          <a:p>
            <a:pPr marL="0" indent="0">
              <a:lnSpc>
                <a:spcPct val="107000"/>
              </a:lnSpc>
              <a:spcAft>
                <a:spcPts val="800"/>
              </a:spcAft>
              <a:buNone/>
            </a:pPr>
            <a:r>
              <a:rPr lang="en-US" sz="2600" kern="100" dirty="0">
                <a:latin typeface="Calibri" panose="020F0502020204030204" pitchFamily="34" charset="0"/>
                <a:ea typeface="Calibri" panose="020F0502020204030204" pitchFamily="34" charset="0"/>
                <a:cs typeface="Times New Roman" panose="02020603050405020304" pitchFamily="18" charset="0"/>
              </a:rPr>
              <a:t>Contact: Melinda Boyle </a:t>
            </a:r>
            <a:r>
              <a:rPr lang="en-US" sz="2600" kern="100" dirty="0">
                <a:latin typeface="Calibri" panose="020F0502020204030204" pitchFamily="34" charset="0"/>
                <a:ea typeface="Calibri" panose="020F0502020204030204" pitchFamily="34" charset="0"/>
                <a:cs typeface="Times New Roman" panose="02020603050405020304" pitchFamily="18" charset="0"/>
                <a:hlinkClick r:id="rId3"/>
              </a:rPr>
              <a:t>mboyle@509j.net</a:t>
            </a:r>
            <a:r>
              <a:rPr lang="en-US" sz="2600" kern="100" dirty="0">
                <a:latin typeface="Calibri" panose="020F0502020204030204" pitchFamily="34" charset="0"/>
                <a:ea typeface="Calibri" panose="020F0502020204030204" pitchFamily="34" charset="0"/>
                <a:cs typeface="Times New Roman" panose="02020603050405020304" pitchFamily="18" charset="0"/>
              </a:rPr>
              <a: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A26DF41F-499B-194D-980D-0A4369D168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98601B1C-C83C-AC64-9E46-EA3BFDEABDD9}"/>
              </a:ext>
            </a:extLst>
          </p:cNvPr>
          <p:cNvSpPr>
            <a:spLocks noGrp="1"/>
          </p:cNvSpPr>
          <p:nvPr>
            <p:ph type="sldNum" sz="quarter" idx="12"/>
          </p:nvPr>
        </p:nvSpPr>
        <p:spPr/>
        <p:txBody>
          <a:bodyPr/>
          <a:lstStyle/>
          <a:p>
            <a:fld id="{357F5B69-6281-4C1F-8C38-6DA0F56DA430}" type="slidenum">
              <a:rPr lang="en-US" smtClean="0"/>
              <a:pPr/>
              <a:t>14</a:t>
            </a:fld>
            <a:endParaRPr lang="en-US"/>
          </a:p>
        </p:txBody>
      </p:sp>
      <p:pic>
        <p:nvPicPr>
          <p:cNvPr id="6" name="Picture 2">
            <a:extLst>
              <a:ext uri="{FF2B5EF4-FFF2-40B4-BE49-F238E27FC236}">
                <a16:creationId xmlns:a16="http://schemas.microsoft.com/office/drawing/2014/main" id="{BB7BA3C6-841D-7C4B-585A-D88A2FACFEB5}"/>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51" t="7117" r="7477" b="9757"/>
          <a:stretch/>
        </p:blipFill>
        <p:spPr bwMode="auto">
          <a:xfrm>
            <a:off x="836612" y="2686851"/>
            <a:ext cx="2864224" cy="282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7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9D23-0C67-EB23-1E5C-5A615338D9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E79605-09FC-8A3F-8D5B-D886ECFB8862}"/>
              </a:ext>
            </a:extLst>
          </p:cNvPr>
          <p:cNvSpPr>
            <a:spLocks noGrp="1"/>
          </p:cNvSpPr>
          <p:nvPr>
            <p:ph type="title"/>
          </p:nvPr>
        </p:nvSpPr>
        <p:spPr/>
        <p:txBody>
          <a:bodyPr/>
          <a:lstStyle/>
          <a:p>
            <a:r>
              <a:rPr lang="en-US" dirty="0"/>
              <a:t>Five Pathways</a:t>
            </a:r>
          </a:p>
        </p:txBody>
      </p:sp>
      <p:sp>
        <p:nvSpPr>
          <p:cNvPr id="2" name="Content Placeholder 1">
            <a:extLst>
              <a:ext uri="{FF2B5EF4-FFF2-40B4-BE49-F238E27FC236}">
                <a16:creationId xmlns:a16="http://schemas.microsoft.com/office/drawing/2014/main" id="{A7FC27D3-F450-4964-A875-EDB3544332EB}"/>
              </a:ext>
            </a:extLst>
          </p:cNvPr>
          <p:cNvSpPr>
            <a:spLocks noGrp="1"/>
          </p:cNvSpPr>
          <p:nvPr>
            <p:ph sz="half" idx="1"/>
          </p:nvPr>
        </p:nvSpPr>
        <p:spPr>
          <a:xfrm>
            <a:off x="717176" y="1825625"/>
            <a:ext cx="5455024" cy="4314168"/>
          </a:xfrm>
        </p:spPr>
        <p:txBody>
          <a:bodyPr>
            <a:normAutofit fontScale="92500" lnSpcReduction="10000"/>
          </a:bodyPr>
          <a:lstStyle/>
          <a:p>
            <a:pPr>
              <a:lnSpc>
                <a:spcPct val="107000"/>
              </a:lnSpc>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Bachelors in Education</a:t>
            </a:r>
          </a:p>
          <a:p>
            <a:pPr lvl="1">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Working Adults</a:t>
            </a:r>
          </a:p>
          <a:p>
            <a:pPr lvl="1">
              <a:lnSpc>
                <a:spcPct val="107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Have an Associate’s Degree</a:t>
            </a:r>
          </a:p>
          <a:p>
            <a:pPr lvl="1">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Partnership with George Fox University</a:t>
            </a:r>
          </a:p>
          <a:p>
            <a:pPr lvl="2">
              <a:lnSpc>
                <a:spcPct val="107000"/>
              </a:lnSpc>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Two Year </a:t>
            </a:r>
            <a:r>
              <a:rPr lang="en-US" sz="2200" kern="100" dirty="0">
                <a:latin typeface="Calibri" panose="020F0502020204030204" pitchFamily="34" charset="0"/>
                <a:ea typeface="Calibri" panose="020F0502020204030204" pitchFamily="34" charset="0"/>
                <a:cs typeface="Times New Roman" panose="02020603050405020304" pitchFamily="18" charset="0"/>
              </a:rPr>
              <a:t>Program: One evening a week, one Saturday a month</a:t>
            </a:r>
          </a:p>
          <a:p>
            <a:pPr lvl="2">
              <a:lnSpc>
                <a:spcPct val="107000"/>
              </a:lnSpc>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Year Two Co-Teaching</a:t>
            </a:r>
          </a:p>
          <a:p>
            <a:pPr>
              <a:lnSpc>
                <a:spcPct val="107000"/>
              </a:lnSpc>
            </a:pPr>
            <a:r>
              <a:rPr lang="en-US" sz="2600" b="1" kern="100" dirty="0">
                <a:latin typeface="Calibri" panose="020F0502020204030204" pitchFamily="34" charset="0"/>
                <a:ea typeface="Calibri" panose="020F0502020204030204" pitchFamily="34" charset="0"/>
                <a:cs typeface="Times New Roman" panose="02020603050405020304" pitchFamily="18" charset="0"/>
              </a:rPr>
              <a:t>Early Childhood Education CTE Pathway</a:t>
            </a:r>
          </a:p>
          <a:p>
            <a:pPr lvl="1">
              <a:lnSpc>
                <a:spcPct val="107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High School Articulated Program/Dual Credit</a:t>
            </a:r>
          </a:p>
          <a:p>
            <a:pPr lvl="1">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Graduate with an Associates Degree</a:t>
            </a:r>
          </a:p>
          <a:p>
            <a:pPr lvl="1">
              <a:lnSpc>
                <a:spcPct val="107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Peer Tutoring</a:t>
            </a:r>
          </a:p>
          <a:p>
            <a:pPr lvl="2">
              <a:lnSpc>
                <a:spcPct val="107000"/>
              </a:lnSpc>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5C087856-6C9B-9B07-1A66-4E6BE1EDF03C}"/>
              </a:ext>
            </a:extLst>
          </p:cNvPr>
          <p:cNvSpPr>
            <a:spLocks noGrp="1"/>
          </p:cNvSpPr>
          <p:nvPr>
            <p:ph sz="half" idx="2"/>
          </p:nvPr>
        </p:nvSpPr>
        <p:spPr>
          <a:xfrm>
            <a:off x="6172200" y="1825624"/>
            <a:ext cx="5656090" cy="4460875"/>
          </a:xfrm>
        </p:spPr>
        <p:txBody>
          <a:bodyPr>
            <a:normAutofit fontScale="92500" lnSpcReduction="10000"/>
          </a:bodyPr>
          <a:lstStyle/>
          <a:p>
            <a:r>
              <a:rPr lang="en-US" sz="2600" b="1" dirty="0"/>
              <a:t>Associate’s Degree Pathway</a:t>
            </a:r>
          </a:p>
          <a:p>
            <a:pPr lvl="1"/>
            <a:r>
              <a:rPr lang="en-US" sz="2200" dirty="0"/>
              <a:t>Working Adults</a:t>
            </a:r>
          </a:p>
          <a:p>
            <a:pPr lvl="1"/>
            <a:r>
              <a:rPr lang="en-US" sz="2200" dirty="0"/>
              <a:t>Early Childhood Education</a:t>
            </a:r>
          </a:p>
          <a:p>
            <a:pPr lvl="1"/>
            <a:r>
              <a:rPr lang="en-US" sz="2200" dirty="0"/>
              <a:t>Contracted Community College Classes</a:t>
            </a:r>
          </a:p>
          <a:p>
            <a:r>
              <a:rPr lang="en-US" sz="2600" b="1" dirty="0"/>
              <a:t>Language Immersion Program Pathway</a:t>
            </a:r>
          </a:p>
          <a:p>
            <a:pPr lvl="1"/>
            <a:r>
              <a:rPr lang="en-US" sz="2000" dirty="0"/>
              <a:t>N</a:t>
            </a:r>
            <a:r>
              <a:rPr lang="en-US" sz="2200" dirty="0"/>
              <a:t>ative Language or Spanish Endorsement</a:t>
            </a:r>
          </a:p>
          <a:p>
            <a:pPr lvl="1"/>
            <a:r>
              <a:rPr lang="en-US" sz="2200" dirty="0"/>
              <a:t>Associate’s Degree or Bachelor’s Degree</a:t>
            </a:r>
          </a:p>
          <a:p>
            <a:pPr lvl="1"/>
            <a:r>
              <a:rPr lang="en-US" sz="2200" dirty="0"/>
              <a:t>Internship/Co-Teaching Model</a:t>
            </a:r>
          </a:p>
          <a:p>
            <a:r>
              <a:rPr lang="en-US" sz="2600" b="1" dirty="0"/>
              <a:t>Teacher Advancement (Retention)</a:t>
            </a:r>
          </a:p>
          <a:p>
            <a:pPr lvl="1"/>
            <a:r>
              <a:rPr lang="en-US" sz="2200" dirty="0"/>
              <a:t>Endorsement Program Cohorts</a:t>
            </a:r>
          </a:p>
          <a:p>
            <a:pPr lvl="2"/>
            <a:r>
              <a:rPr lang="en-US" sz="2200" dirty="0"/>
              <a:t>Reading, ESOL, SPED</a:t>
            </a:r>
          </a:p>
          <a:p>
            <a:pPr lvl="2"/>
            <a:r>
              <a:rPr lang="en-US" sz="2200" dirty="0"/>
              <a:t>In-district</a:t>
            </a:r>
          </a:p>
          <a:p>
            <a:pPr lvl="1"/>
            <a:r>
              <a:rPr lang="en-US" sz="2200" dirty="0"/>
              <a:t>Teacher Induction and Mentoring</a:t>
            </a:r>
          </a:p>
          <a:p>
            <a:pPr lvl="1"/>
            <a:endParaRPr lang="en-US" sz="2000" dirty="0"/>
          </a:p>
        </p:txBody>
      </p:sp>
      <p:sp>
        <p:nvSpPr>
          <p:cNvPr id="3" name="Footer Placeholder 2">
            <a:extLst>
              <a:ext uri="{FF2B5EF4-FFF2-40B4-BE49-F238E27FC236}">
                <a16:creationId xmlns:a16="http://schemas.microsoft.com/office/drawing/2014/main" id="{91161A03-41EA-65CD-E22E-58F15C7EFDD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5A5F2CAE-B3A3-CC8D-36A7-CA52370F437F}"/>
              </a:ext>
            </a:extLst>
          </p:cNvPr>
          <p:cNvSpPr>
            <a:spLocks noGrp="1"/>
          </p:cNvSpPr>
          <p:nvPr>
            <p:ph type="sldNum" sz="quarter" idx="12"/>
          </p:nvPr>
        </p:nvSpPr>
        <p:spPr/>
        <p:txBody>
          <a:bodyPr/>
          <a:lstStyle/>
          <a:p>
            <a:fld id="{357F5B69-6281-4C1F-8C38-6DA0F56DA430}" type="slidenum">
              <a:rPr lang="en-US" smtClean="0"/>
              <a:pPr/>
              <a:t>15</a:t>
            </a:fld>
            <a:endParaRPr lang="en-US"/>
          </a:p>
        </p:txBody>
      </p:sp>
      <p:pic>
        <p:nvPicPr>
          <p:cNvPr id="6" name="Picture 2">
            <a:extLst>
              <a:ext uri="{FF2B5EF4-FFF2-40B4-BE49-F238E27FC236}">
                <a16:creationId xmlns:a16="http://schemas.microsoft.com/office/drawing/2014/main" id="{26E0EFD5-1F10-BBB4-E5CF-1696BD026B5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51" t="7117" r="7477" b="9757"/>
          <a:stretch/>
        </p:blipFill>
        <p:spPr bwMode="auto">
          <a:xfrm>
            <a:off x="10237270" y="457200"/>
            <a:ext cx="1591020" cy="156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8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C813E-8913-A502-AC9B-8B4B3631CF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7770C4-ECAE-DF1C-C5C2-B6A1B4A6D616}"/>
              </a:ext>
            </a:extLst>
          </p:cNvPr>
          <p:cNvSpPr>
            <a:spLocks noGrp="1"/>
          </p:cNvSpPr>
          <p:nvPr>
            <p:ph type="title"/>
          </p:nvPr>
        </p:nvSpPr>
        <p:spPr/>
        <p:txBody>
          <a:bodyPr/>
          <a:lstStyle/>
          <a:p>
            <a:r>
              <a:rPr lang="en-US" dirty="0"/>
              <a:t>Growth Since 2015</a:t>
            </a:r>
          </a:p>
        </p:txBody>
      </p:sp>
      <p:sp>
        <p:nvSpPr>
          <p:cNvPr id="2" name="Content Placeholder 1">
            <a:extLst>
              <a:ext uri="{FF2B5EF4-FFF2-40B4-BE49-F238E27FC236}">
                <a16:creationId xmlns:a16="http://schemas.microsoft.com/office/drawing/2014/main" id="{6FF28F74-4000-E9C2-35A5-A6F40426058F}"/>
              </a:ext>
            </a:extLst>
          </p:cNvPr>
          <p:cNvSpPr>
            <a:spLocks noGrp="1"/>
          </p:cNvSpPr>
          <p:nvPr>
            <p:ph idx="1"/>
          </p:nvPr>
        </p:nvSpPr>
        <p:spPr>
          <a:xfrm>
            <a:off x="717176" y="1825625"/>
            <a:ext cx="10784542" cy="4314168"/>
          </a:xfrm>
        </p:spPr>
        <p:txBody>
          <a:bodyPr>
            <a:normAutofit lnSpcReduction="10000"/>
          </a:bodyPr>
          <a:lstStyle/>
          <a:p>
            <a:pPr>
              <a:lnSpc>
                <a:spcPct val="107000"/>
              </a:lnSpc>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Increasing Diversity of Teaching Staff from 2018 – 2024</a:t>
            </a:r>
          </a:p>
          <a:p>
            <a:pPr lvl="1">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Native American: 2% - 7%</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Latina: 2% - 7 %</a:t>
            </a:r>
          </a:p>
          <a:p>
            <a:pPr lvl="1">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White: 94% - 81%</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Other: 2% - 6%</a:t>
            </a:r>
          </a:p>
          <a:p>
            <a:pPr>
              <a:lnSpc>
                <a:spcPct val="107000"/>
              </a:lnSpc>
              <a:spcBef>
                <a:spcPts val="60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Joined our team as educators: 17</a:t>
            </a:r>
          </a:p>
          <a:p>
            <a:pPr>
              <a:lnSpc>
                <a:spcPct val="107000"/>
              </a:lnSpc>
              <a:spcBef>
                <a:spcPts val="60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Teacher Advancement: 21 current educators finishing reading endorsement </a:t>
            </a:r>
          </a:p>
          <a:p>
            <a:pPr>
              <a:lnSpc>
                <a:spcPct val="107000"/>
              </a:lnSpc>
              <a:spcBef>
                <a:spcPts val="60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Early Childhood Pathway: 247 students enrolled (2024-25)</a:t>
            </a:r>
          </a:p>
          <a:p>
            <a:pPr>
              <a:lnSpc>
                <a:spcPct val="107000"/>
              </a:lnSpc>
              <a:spcBef>
                <a:spcPts val="60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Scholarships Awarded: $320,000 (40 awards)</a:t>
            </a:r>
          </a:p>
          <a:p>
            <a:pPr>
              <a:lnSpc>
                <a:spcPct val="107000"/>
              </a:lnSpc>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174C5B95-5A1C-7F45-EC35-570AFF52B9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BF7F6F9F-620D-F897-6F2E-FF37C722B7D9}"/>
              </a:ext>
            </a:extLst>
          </p:cNvPr>
          <p:cNvSpPr>
            <a:spLocks noGrp="1"/>
          </p:cNvSpPr>
          <p:nvPr>
            <p:ph type="sldNum" sz="quarter" idx="12"/>
          </p:nvPr>
        </p:nvSpPr>
        <p:spPr/>
        <p:txBody>
          <a:bodyPr/>
          <a:lstStyle/>
          <a:p>
            <a:fld id="{357F5B69-6281-4C1F-8C38-6DA0F56DA430}" type="slidenum">
              <a:rPr lang="en-US" smtClean="0"/>
              <a:pPr/>
              <a:t>16</a:t>
            </a:fld>
            <a:endParaRPr lang="en-US"/>
          </a:p>
        </p:txBody>
      </p:sp>
      <p:pic>
        <p:nvPicPr>
          <p:cNvPr id="6" name="Picture 2">
            <a:extLst>
              <a:ext uri="{FF2B5EF4-FFF2-40B4-BE49-F238E27FC236}">
                <a16:creationId xmlns:a16="http://schemas.microsoft.com/office/drawing/2014/main" id="{ACFAF485-B87A-FF00-4352-CD68A536EFA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51" t="7117" r="7477" b="9757"/>
          <a:stretch/>
        </p:blipFill>
        <p:spPr bwMode="auto">
          <a:xfrm>
            <a:off x="10459064" y="215480"/>
            <a:ext cx="1532513" cy="15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6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885E3D-BFDC-DB74-87B2-DFD10666E6AB}"/>
              </a:ext>
            </a:extLst>
          </p:cNvPr>
          <p:cNvSpPr>
            <a:spLocks noGrp="1"/>
          </p:cNvSpPr>
          <p:nvPr>
            <p:ph type="title"/>
          </p:nvPr>
        </p:nvSpPr>
        <p:spPr/>
        <p:txBody>
          <a:bodyPr/>
          <a:lstStyle/>
          <a:p>
            <a:r>
              <a:rPr lang="en-US"/>
              <a:t>Hillsboro - </a:t>
            </a:r>
            <a:r>
              <a:rPr lang="en-US" dirty="0"/>
              <a:t>Supporting Multilingual Learners</a:t>
            </a:r>
          </a:p>
        </p:txBody>
      </p:sp>
      <p:sp>
        <p:nvSpPr>
          <p:cNvPr id="2" name="Content Placeholder 1">
            <a:extLst>
              <a:ext uri="{FF2B5EF4-FFF2-40B4-BE49-F238E27FC236}">
                <a16:creationId xmlns:a16="http://schemas.microsoft.com/office/drawing/2014/main" id="{602DFAAD-6672-4280-98BB-9EE92D7289E1}"/>
              </a:ext>
            </a:extLst>
          </p:cNvPr>
          <p:cNvSpPr>
            <a:spLocks noGrp="1"/>
          </p:cNvSpPr>
          <p:nvPr>
            <p:ph idx="1"/>
          </p:nvPr>
        </p:nvSpPr>
        <p:spPr>
          <a:xfrm>
            <a:off x="5183187" y="779647"/>
            <a:ext cx="6573383" cy="5081404"/>
          </a:xfrm>
        </p:spPr>
        <p:txBody>
          <a:bodyPr>
            <a:normAutofit/>
          </a:bodyPr>
          <a:lstStyle/>
          <a:p>
            <a:pPr marL="0" indent="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WHY: </a:t>
            </a:r>
            <a:r>
              <a:rPr lang="en-US" kern="100" dirty="0">
                <a:latin typeface="Calibri" panose="020F0502020204030204" pitchFamily="34" charset="0"/>
                <a:ea typeface="Calibri" panose="020F0502020204030204" pitchFamily="34" charset="0"/>
                <a:cs typeface="Times New Roman" panose="02020603050405020304" pitchFamily="18" charset="0"/>
              </a:rPr>
              <a:t>Hillsboro School District’s service to multilingual learners is critical equity work because it leverages our students’ cultural and linguistic wealth to ensure equitable access to quality education by leveraging students’ assets and their identities to enhance the instructional and learning experience of our diverse population.</a:t>
            </a:r>
          </a:p>
          <a:p>
            <a:pPr>
              <a:lnSpc>
                <a:spcPct val="107000"/>
              </a:lnSpc>
              <a:spcAft>
                <a:spcPts val="800"/>
              </a:spcAft>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Times New Roman" panose="02020603050405020304" pitchFamily="18" charset="0"/>
              </a:rPr>
              <a:t>62% Diverse</a:t>
            </a:r>
          </a:p>
          <a:p>
            <a:pPr>
              <a:lnSpc>
                <a:spcPct val="107000"/>
              </a:lnSpc>
              <a:spcAft>
                <a:spcPts val="800"/>
              </a:spcAft>
              <a:buFont typeface="Wingdings" panose="05000000000000000000" pitchFamily="2" charset="2"/>
              <a:buChar char="v"/>
            </a:pPr>
            <a:r>
              <a:rPr lang="en-US" kern="100" dirty="0">
                <a:latin typeface="Calibri" panose="020F0502020204030204" pitchFamily="34" charset="0"/>
                <a:cs typeface="Times New Roman" panose="02020603050405020304" pitchFamily="18" charset="0"/>
              </a:rPr>
              <a:t>22% Active ELs</a:t>
            </a:r>
          </a:p>
          <a:p>
            <a:pPr>
              <a:lnSpc>
                <a:spcPct val="107000"/>
              </a:lnSpc>
              <a:spcAft>
                <a:spcPts val="800"/>
              </a:spcAft>
              <a:buFont typeface="Wingdings" panose="05000000000000000000" pitchFamily="2" charset="2"/>
              <a:buChar char="v"/>
            </a:pPr>
            <a:r>
              <a:rPr lang="en-US" kern="100" dirty="0">
                <a:latin typeface="Calibri" panose="020F0502020204030204" pitchFamily="34" charset="0"/>
                <a:cs typeface="Times New Roman" panose="02020603050405020304" pitchFamily="18" charset="0"/>
              </a:rPr>
              <a:t>22% Dual Language Students</a:t>
            </a:r>
            <a:endParaRPr lang="en-US" dirty="0"/>
          </a:p>
        </p:txBody>
      </p:sp>
      <p:sp>
        <p:nvSpPr>
          <p:cNvPr id="3" name="Footer Placeholder 2">
            <a:extLst>
              <a:ext uri="{FF2B5EF4-FFF2-40B4-BE49-F238E27FC236}">
                <a16:creationId xmlns:a16="http://schemas.microsoft.com/office/drawing/2014/main" id="{E53FEE60-6B5F-E536-0D8B-0793604492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0F960618-5466-20AF-B5A9-261D9FC21D02}"/>
              </a:ext>
            </a:extLst>
          </p:cNvPr>
          <p:cNvSpPr>
            <a:spLocks noGrp="1"/>
          </p:cNvSpPr>
          <p:nvPr>
            <p:ph type="sldNum" sz="quarter" idx="12"/>
          </p:nvPr>
        </p:nvSpPr>
        <p:spPr/>
        <p:txBody>
          <a:bodyPr/>
          <a:lstStyle/>
          <a:p>
            <a:fld id="{357F5B69-6281-4C1F-8C38-6DA0F56DA430}" type="slidenum">
              <a:rPr lang="en-US" smtClean="0"/>
              <a:pPr/>
              <a:t>17</a:t>
            </a:fld>
            <a:endParaRPr lang="en-US"/>
          </a:p>
        </p:txBody>
      </p:sp>
      <p:pic>
        <p:nvPicPr>
          <p:cNvPr id="6" name="Picture 12">
            <a:extLst>
              <a:ext uri="{FF2B5EF4-FFF2-40B4-BE49-F238E27FC236}">
                <a16:creationId xmlns:a16="http://schemas.microsoft.com/office/drawing/2014/main" id="{F0D059E6-295C-48C7-745E-62DE0310ED8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426" y="4404900"/>
            <a:ext cx="1545292" cy="1529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55F983F-D0F5-5550-C805-12F1CE4708EA}"/>
              </a:ext>
              <a:ext uri="{C183D7F6-B498-43B3-948B-1728B52AA6E4}">
                <adec:decorative xmlns:adec="http://schemas.microsoft.com/office/drawing/2017/decorative" val="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7176" y="3359009"/>
            <a:ext cx="3541616" cy="271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9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2077A602-A46C-BC80-758A-F4A7D510B2E0}"/>
              </a:ext>
            </a:extLst>
          </p:cNvPr>
          <p:cNvSpPr>
            <a:spLocks noGrp="1"/>
          </p:cNvSpPr>
          <p:nvPr>
            <p:ph type="title"/>
          </p:nvPr>
        </p:nvSpPr>
        <p:spPr>
          <a:xfrm>
            <a:off x="717176" y="457200"/>
            <a:ext cx="10784542" cy="1026460"/>
          </a:xfrm>
        </p:spPr>
        <p:txBody>
          <a:bodyPr/>
          <a:lstStyle/>
          <a:p>
            <a:r>
              <a:rPr lang="en-US" dirty="0"/>
              <a:t>The Power of Braiding Funds</a:t>
            </a:r>
          </a:p>
        </p:txBody>
      </p:sp>
      <p:sp>
        <p:nvSpPr>
          <p:cNvPr id="6" name="Content Placeholder 1">
            <a:extLst>
              <a:ext uri="{FF2B5EF4-FFF2-40B4-BE49-F238E27FC236}">
                <a16:creationId xmlns:a16="http://schemas.microsoft.com/office/drawing/2014/main" id="{D0E1A478-CA14-20CA-7883-4F72FA97DFA1}"/>
              </a:ext>
            </a:extLst>
          </p:cNvPr>
          <p:cNvSpPr>
            <a:spLocks noGrp="1"/>
          </p:cNvSpPr>
          <p:nvPr>
            <p:ph idx="1"/>
          </p:nvPr>
        </p:nvSpPr>
        <p:spPr>
          <a:xfrm>
            <a:off x="717550" y="1825625"/>
            <a:ext cx="10434864" cy="4314168"/>
          </a:xfrm>
        </p:spPr>
        <p:txBody>
          <a:bodyPr>
            <a:normAutofit fontScale="92500" lnSpcReduction="20000"/>
          </a:bodyPr>
          <a:lstStyle/>
          <a:p>
            <a:pPr marL="0" indent="0">
              <a:lnSpc>
                <a:spcPct val="107000"/>
              </a:lnSpc>
              <a:buNone/>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HOW: </a:t>
            </a:r>
            <a:r>
              <a:rPr lang="en-US" sz="2200" kern="100" dirty="0">
                <a:latin typeface="Calibri" panose="020F0502020204030204" pitchFamily="34" charset="0"/>
                <a:ea typeface="Calibri" panose="020F0502020204030204" pitchFamily="34" charset="0"/>
                <a:cs typeface="Times New Roman" panose="02020603050405020304" pitchFamily="18" charset="0"/>
              </a:rPr>
              <a:t>Title II funds braided with other funds enhance educational outcomes for multilingual leaners by:</a:t>
            </a:r>
          </a:p>
          <a:p>
            <a:pPr lvl="1">
              <a:lnSpc>
                <a:spcPct val="107000"/>
              </a:lnSpc>
            </a:pPr>
            <a:r>
              <a:rPr lang="en-US" sz="2200" kern="100" dirty="0">
                <a:latin typeface="Calibri" panose="020F0502020204030204" pitchFamily="34" charset="0"/>
                <a:ea typeface="Calibri" panose="020F0502020204030204" pitchFamily="34" charset="0"/>
                <a:cs typeface="Times New Roman" panose="02020603050405020304" pitchFamily="18" charset="0"/>
              </a:rPr>
              <a:t>Investing in professional development and educator quality (Mentorship/Coaching)</a:t>
            </a:r>
          </a:p>
          <a:p>
            <a:pPr lvl="1">
              <a:lnSpc>
                <a:spcPct val="107000"/>
              </a:lnSpc>
            </a:pPr>
            <a:r>
              <a:rPr lang="en-US" sz="2200" kern="100" dirty="0">
                <a:latin typeface="Calibri" panose="020F0502020204030204" pitchFamily="34" charset="0"/>
                <a:ea typeface="Calibri" panose="020F0502020204030204" pitchFamily="34" charset="0"/>
                <a:cs typeface="Times New Roman" panose="02020603050405020304" pitchFamily="18" charset="0"/>
              </a:rPr>
              <a:t>Recruiting, hiring and retaining highly qualified personnel </a:t>
            </a:r>
          </a:p>
          <a:p>
            <a:pPr lvl="1">
              <a:lnSpc>
                <a:spcPct val="107000"/>
              </a:lnSpc>
            </a:pPr>
            <a:r>
              <a:rPr lang="en-US" sz="2200" b="1" kern="100" dirty="0">
                <a:latin typeface="Calibri" panose="020F0502020204030204" pitchFamily="34" charset="0"/>
                <a:ea typeface="Calibri" panose="020F0502020204030204" pitchFamily="34" charset="0"/>
                <a:cs typeface="Times New Roman" panose="02020603050405020304" pitchFamily="18" charset="0"/>
              </a:rPr>
              <a:t>Grow Your Own: </a:t>
            </a:r>
          </a:p>
          <a:p>
            <a:pPr lvl="2">
              <a:lnSpc>
                <a:spcPct val="107000"/>
              </a:lnSpc>
            </a:pPr>
            <a:r>
              <a:rPr lang="en-US" sz="2200" kern="100" dirty="0">
                <a:latin typeface="Calibri" panose="020F0502020204030204" pitchFamily="34" charset="0"/>
                <a:ea typeface="Calibri" panose="020F0502020204030204" pitchFamily="34" charset="0"/>
                <a:cs typeface="Times New Roman" panose="02020603050405020304" pitchFamily="18" charset="0"/>
              </a:rPr>
              <a:t>Classified Staff</a:t>
            </a:r>
          </a:p>
          <a:p>
            <a:pPr lvl="2">
              <a:lnSpc>
                <a:spcPct val="107000"/>
              </a:lnSpc>
            </a:pPr>
            <a:r>
              <a:rPr lang="en-US" sz="2200" kern="100" dirty="0">
                <a:latin typeface="Calibri" panose="020F0502020204030204" pitchFamily="34" charset="0"/>
                <a:ea typeface="Calibri" panose="020F0502020204030204" pitchFamily="34" charset="0"/>
                <a:cs typeface="Times New Roman" panose="02020603050405020304" pitchFamily="18" charset="0"/>
              </a:rPr>
              <a:t>Students - Bilingual &amp; Diverse Educator Pathway Scholar </a:t>
            </a:r>
          </a:p>
          <a:p>
            <a:pPr marL="914400" lvl="2" indent="0">
              <a:lnSpc>
                <a:spcPct val="107000"/>
              </a:lnSpc>
              <a:buNone/>
            </a:pPr>
            <a:r>
              <a:rPr lang="en-US" sz="2200" kern="100" dirty="0">
                <a:latin typeface="Calibri" panose="020F0502020204030204" pitchFamily="34" charset="0"/>
                <a:ea typeface="Calibri" panose="020F0502020204030204" pitchFamily="34" charset="0"/>
                <a:cs typeface="Times New Roman" panose="02020603050405020304" pitchFamily="18" charset="0"/>
              </a:rPr>
              <a:t>    Program (BDEP)</a:t>
            </a:r>
          </a:p>
          <a:p>
            <a:pPr lvl="1">
              <a:lnSpc>
                <a:spcPct val="107000"/>
              </a:lnSpc>
            </a:pPr>
            <a:r>
              <a:rPr lang="en-US" sz="2200" b="1" kern="100" dirty="0">
                <a:latin typeface="Calibri" panose="020F0502020204030204" pitchFamily="34" charset="0"/>
                <a:ea typeface="Calibri" panose="020F0502020204030204" pitchFamily="34" charset="0"/>
                <a:cs typeface="Times New Roman" panose="02020603050405020304" pitchFamily="18" charset="0"/>
              </a:rPr>
              <a:t>Building Leaders Together</a:t>
            </a:r>
          </a:p>
          <a:p>
            <a:pPr lvl="1">
              <a:lnSpc>
                <a:spcPct val="107000"/>
              </a:lnSpc>
            </a:pPr>
            <a:r>
              <a:rPr lang="en-US" sz="2200" b="1" kern="100" dirty="0">
                <a:latin typeface="Calibri" panose="020F0502020204030204" pitchFamily="34" charset="0"/>
                <a:ea typeface="Calibri" panose="020F0502020204030204" pitchFamily="34" charset="0"/>
                <a:cs typeface="Times New Roman" panose="02020603050405020304" pitchFamily="18" charset="0"/>
              </a:rPr>
              <a:t>Future Leaders</a:t>
            </a:r>
          </a:p>
          <a:p>
            <a:pPr lvl="1">
              <a:lnSpc>
                <a:spcPct val="107000"/>
              </a:lnSpc>
            </a:pPr>
            <a:r>
              <a:rPr lang="en-US" sz="2200" b="1" kern="100" dirty="0">
                <a:latin typeface="Calibri" panose="020F0502020204030204" pitchFamily="34" charset="0"/>
                <a:ea typeface="Calibri" panose="020F0502020204030204" pitchFamily="34" charset="0"/>
                <a:cs typeface="Times New Roman" panose="02020603050405020304" pitchFamily="18" charset="0"/>
              </a:rPr>
              <a:t>Executive Leadership</a:t>
            </a:r>
          </a:p>
          <a:p>
            <a:pPr>
              <a:lnSpc>
                <a:spcPct val="107000"/>
              </a:lnSpc>
            </a:pPr>
            <a:r>
              <a:rPr lang="en-US" sz="2200" kern="100" dirty="0">
                <a:latin typeface="Calibri" panose="020F0502020204030204" pitchFamily="34" charset="0"/>
                <a:ea typeface="Calibri" panose="020F0502020204030204" pitchFamily="34" charset="0"/>
                <a:cs typeface="Times New Roman" panose="02020603050405020304" pitchFamily="18" charset="0"/>
              </a:rPr>
              <a:t>Providing professional development to improve the quality of the teaching workforce. (Institutes, PLCs, Collaborations, Workshops)</a:t>
            </a:r>
          </a:p>
          <a:p>
            <a:pPr marL="0" indent="0">
              <a:lnSpc>
                <a:spcPct val="107000"/>
              </a:lnSpc>
              <a:spcAft>
                <a:spcPts val="800"/>
              </a:spcAft>
              <a:buNone/>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3" name="Footer Placeholder 2">
            <a:extLst>
              <a:ext uri="{FF2B5EF4-FFF2-40B4-BE49-F238E27FC236}">
                <a16:creationId xmlns:a16="http://schemas.microsoft.com/office/drawing/2014/main" id="{CB309026-793E-8C8E-3D4D-BEE3EC7C370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06A1B2D6-92D3-467D-B628-42995830CDBF}"/>
              </a:ext>
            </a:extLst>
          </p:cNvPr>
          <p:cNvSpPr>
            <a:spLocks noGrp="1"/>
          </p:cNvSpPr>
          <p:nvPr>
            <p:ph type="sldNum" sz="quarter" idx="12"/>
          </p:nvPr>
        </p:nvSpPr>
        <p:spPr/>
        <p:txBody>
          <a:bodyPr/>
          <a:lstStyle/>
          <a:p>
            <a:fld id="{357F5B69-6281-4C1F-8C38-6DA0F56DA430}" type="slidenum">
              <a:rPr lang="en-US" smtClean="0"/>
              <a:pPr/>
              <a:t>18</a:t>
            </a:fld>
            <a:endParaRPr lang="en-US"/>
          </a:p>
        </p:txBody>
      </p:sp>
      <p:pic>
        <p:nvPicPr>
          <p:cNvPr id="2050" name="Picture 2">
            <a:extLst>
              <a:ext uri="{FF2B5EF4-FFF2-40B4-BE49-F238E27FC236}">
                <a16:creationId xmlns:a16="http://schemas.microsoft.com/office/drawing/2014/main" id="{A1CD3822-BD30-9B57-232F-667721582C7E}"/>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40981" y="3040274"/>
            <a:ext cx="4190336" cy="19374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2">
            <a:extLst>
              <a:ext uri="{FF2B5EF4-FFF2-40B4-BE49-F238E27FC236}">
                <a16:creationId xmlns:a16="http://schemas.microsoft.com/office/drawing/2014/main" id="{353FC93C-5064-8F2D-41AD-586D433F00F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586" y="205563"/>
            <a:ext cx="1360474" cy="134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101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2077A602-A46C-BC80-758A-F4A7D510B2E0}"/>
              </a:ext>
            </a:extLst>
          </p:cNvPr>
          <p:cNvSpPr>
            <a:spLocks noGrp="1"/>
          </p:cNvSpPr>
          <p:nvPr>
            <p:ph type="title"/>
          </p:nvPr>
        </p:nvSpPr>
        <p:spPr>
          <a:xfrm>
            <a:off x="717176" y="457200"/>
            <a:ext cx="10784542" cy="1026460"/>
          </a:xfrm>
        </p:spPr>
        <p:txBody>
          <a:bodyPr/>
          <a:lstStyle/>
          <a:p>
            <a:r>
              <a:rPr lang="en-US" dirty="0"/>
              <a:t>Getting Results</a:t>
            </a:r>
          </a:p>
        </p:txBody>
      </p:sp>
      <p:sp>
        <p:nvSpPr>
          <p:cNvPr id="6" name="Content Placeholder 1">
            <a:extLst>
              <a:ext uri="{FF2B5EF4-FFF2-40B4-BE49-F238E27FC236}">
                <a16:creationId xmlns:a16="http://schemas.microsoft.com/office/drawing/2014/main" id="{D0E1A478-CA14-20CA-7883-4F72FA97DFA1}"/>
              </a:ext>
            </a:extLst>
          </p:cNvPr>
          <p:cNvSpPr>
            <a:spLocks noGrp="1"/>
          </p:cNvSpPr>
          <p:nvPr>
            <p:ph idx="1"/>
          </p:nvPr>
        </p:nvSpPr>
        <p:spPr>
          <a:xfrm>
            <a:off x="704056" y="1812850"/>
            <a:ext cx="6010996" cy="2236636"/>
          </a:xfrm>
        </p:spPr>
        <p:txBody>
          <a:bodyPr>
            <a:normAutofit fontScale="92500" lnSpcReduction="20000"/>
          </a:bodyPr>
          <a:lstStyle/>
          <a:p>
            <a:pPr marL="0" indent="0">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WHAT: 23 </a:t>
            </a:r>
            <a:r>
              <a:rPr lang="en-US" sz="2800" b="1" dirty="0"/>
              <a:t>Educators Employed from BDEP since 2015</a:t>
            </a:r>
          </a:p>
          <a:p>
            <a:pPr marL="285750" indent="-285750">
              <a:buFont typeface="Arial" panose="020B0604020202020204" pitchFamily="34" charset="0"/>
              <a:buChar char="•"/>
            </a:pPr>
            <a:r>
              <a:rPr lang="en-US" sz="2400" dirty="0"/>
              <a:t>6 Elementary Licensed Staff</a:t>
            </a:r>
          </a:p>
          <a:p>
            <a:pPr marL="285750" indent="-285750">
              <a:buFont typeface="Arial" panose="020B0604020202020204" pitchFamily="34" charset="0"/>
              <a:buChar char="•"/>
            </a:pPr>
            <a:r>
              <a:rPr lang="en-US" sz="2400" dirty="0"/>
              <a:t>4 Middle School Licensed Staff</a:t>
            </a:r>
          </a:p>
          <a:p>
            <a:pPr marL="285750" indent="-285750">
              <a:buFont typeface="Arial" panose="020B0604020202020204" pitchFamily="34" charset="0"/>
              <a:buChar char="•"/>
            </a:pPr>
            <a:r>
              <a:rPr lang="en-US" sz="2400" dirty="0"/>
              <a:t>5 High School Licensed Staff</a:t>
            </a:r>
          </a:p>
          <a:p>
            <a:pPr marL="285750" indent="-285750">
              <a:buFont typeface="Arial" panose="020B0604020202020204" pitchFamily="34" charset="0"/>
              <a:buChar char="•"/>
            </a:pPr>
            <a:r>
              <a:rPr lang="en-US" sz="2400" dirty="0"/>
              <a:t>8 Classified staff</a:t>
            </a:r>
          </a:p>
          <a:p>
            <a:pPr marL="0" indent="0">
              <a:lnSpc>
                <a:spcPct val="107000"/>
              </a:lnSpc>
              <a:spcAft>
                <a:spcPts val="80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B309026-793E-8C8E-3D4D-BEE3EC7C370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graphicFrame>
        <p:nvGraphicFramePr>
          <p:cNvPr id="10" name="Table 9">
            <a:extLst>
              <a:ext uri="{FF2B5EF4-FFF2-40B4-BE49-F238E27FC236}">
                <a16:creationId xmlns:a16="http://schemas.microsoft.com/office/drawing/2014/main" id="{9FF32BCB-7DF8-80FB-E104-607329D4D7F1}"/>
              </a:ext>
            </a:extLst>
          </p:cNvPr>
          <p:cNvGraphicFramePr>
            <a:graphicFrameLocks noGrp="1"/>
          </p:cNvGraphicFramePr>
          <p:nvPr>
            <p:extLst>
              <p:ext uri="{D42A27DB-BD31-4B8C-83A1-F6EECF244321}">
                <p14:modId xmlns:p14="http://schemas.microsoft.com/office/powerpoint/2010/main" val="3005971533"/>
              </p:ext>
            </p:extLst>
          </p:nvPr>
        </p:nvGraphicFramePr>
        <p:xfrm>
          <a:off x="320703" y="4168700"/>
          <a:ext cx="6394349" cy="1752600"/>
        </p:xfrm>
        <a:graphic>
          <a:graphicData uri="http://schemas.openxmlformats.org/drawingml/2006/table">
            <a:tbl>
              <a:tblPr firstRow="1"/>
              <a:tblGrid>
                <a:gridCol w="921859">
                  <a:extLst>
                    <a:ext uri="{9D8B030D-6E8A-4147-A177-3AD203B41FA5}">
                      <a16:colId xmlns:a16="http://schemas.microsoft.com/office/drawing/2014/main" val="1161404454"/>
                    </a:ext>
                  </a:extLst>
                </a:gridCol>
                <a:gridCol w="787771">
                  <a:extLst>
                    <a:ext uri="{9D8B030D-6E8A-4147-A177-3AD203B41FA5}">
                      <a16:colId xmlns:a16="http://schemas.microsoft.com/office/drawing/2014/main" val="2565130260"/>
                    </a:ext>
                  </a:extLst>
                </a:gridCol>
                <a:gridCol w="779390">
                  <a:extLst>
                    <a:ext uri="{9D8B030D-6E8A-4147-A177-3AD203B41FA5}">
                      <a16:colId xmlns:a16="http://schemas.microsoft.com/office/drawing/2014/main" val="2538469968"/>
                    </a:ext>
                  </a:extLst>
                </a:gridCol>
                <a:gridCol w="821293">
                  <a:extLst>
                    <a:ext uri="{9D8B030D-6E8A-4147-A177-3AD203B41FA5}">
                      <a16:colId xmlns:a16="http://schemas.microsoft.com/office/drawing/2014/main" val="2408850456"/>
                    </a:ext>
                  </a:extLst>
                </a:gridCol>
                <a:gridCol w="812912">
                  <a:extLst>
                    <a:ext uri="{9D8B030D-6E8A-4147-A177-3AD203B41FA5}">
                      <a16:colId xmlns:a16="http://schemas.microsoft.com/office/drawing/2014/main" val="3794542981"/>
                    </a:ext>
                  </a:extLst>
                </a:gridCol>
                <a:gridCol w="779390">
                  <a:extLst>
                    <a:ext uri="{9D8B030D-6E8A-4147-A177-3AD203B41FA5}">
                      <a16:colId xmlns:a16="http://schemas.microsoft.com/office/drawing/2014/main" val="1230050692"/>
                    </a:ext>
                  </a:extLst>
                </a:gridCol>
                <a:gridCol w="745867">
                  <a:extLst>
                    <a:ext uri="{9D8B030D-6E8A-4147-A177-3AD203B41FA5}">
                      <a16:colId xmlns:a16="http://schemas.microsoft.com/office/drawing/2014/main" val="979074968"/>
                    </a:ext>
                  </a:extLst>
                </a:gridCol>
                <a:gridCol w="745867">
                  <a:extLst>
                    <a:ext uri="{9D8B030D-6E8A-4147-A177-3AD203B41FA5}">
                      <a16:colId xmlns:a16="http://schemas.microsoft.com/office/drawing/2014/main" val="1428410078"/>
                    </a:ext>
                  </a:extLst>
                </a:gridCol>
              </a:tblGrid>
              <a:tr h="234950">
                <a:tc>
                  <a:txBody>
                    <a:bodyPr/>
                    <a:lstStyle/>
                    <a:p>
                      <a:pPr rtl="0" fontAlgn="t">
                        <a:spcBef>
                          <a:spcPts val="0"/>
                        </a:spcBef>
                        <a:spcAft>
                          <a:spcPts val="0"/>
                        </a:spcAft>
                      </a:pPr>
                      <a:r>
                        <a:rPr lang="en-US" sz="1400" b="0" i="0" u="none" strike="noStrike" dirty="0">
                          <a:solidFill>
                            <a:srgbClr val="FFFFFF"/>
                          </a:solidFill>
                          <a:effectLst/>
                          <a:latin typeface="Arial" panose="020B0604020202020204" pitchFamily="34" charset="0"/>
                        </a:rPr>
                        <a:t>Year</a:t>
                      </a:r>
                      <a:endParaRPr lang="en-US" dirty="0">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2018</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2019</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2020</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2021</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2022</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2023</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tc>
                  <a:txBody>
                    <a:bodyPr/>
                    <a:lstStyle/>
                    <a:p>
                      <a:pPr rtl="0" fontAlgn="t">
                        <a:spcBef>
                          <a:spcPts val="0"/>
                        </a:spcBef>
                        <a:spcAft>
                          <a:spcPts val="0"/>
                        </a:spcAft>
                      </a:pPr>
                      <a:r>
                        <a:rPr lang="en-US" sz="1400" b="0" i="0" u="none" strike="noStrike">
                          <a:solidFill>
                            <a:srgbClr val="FFFFFF"/>
                          </a:solidFill>
                          <a:effectLst/>
                          <a:latin typeface="Arial" panose="020B0604020202020204" pitchFamily="34" charset="0"/>
                        </a:rPr>
                        <a:t>2024</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266092"/>
                    </a:solidFill>
                  </a:tcPr>
                </a:tc>
                <a:extLst>
                  <a:ext uri="{0D108BD9-81ED-4DB2-BD59-A6C34878D82A}">
                    <a16:rowId xmlns:a16="http://schemas.microsoft.com/office/drawing/2014/main" val="1152436183"/>
                  </a:ext>
                </a:extLst>
              </a:tr>
              <a:tr h="615950">
                <a:tc>
                  <a:txBody>
                    <a:bodyPr/>
                    <a:lstStyle/>
                    <a:p>
                      <a:pPr rtl="0" fontAlgn="t">
                        <a:spcBef>
                          <a:spcPts val="0"/>
                        </a:spcBef>
                        <a:spcAft>
                          <a:spcPts val="0"/>
                        </a:spcAft>
                      </a:pPr>
                      <a:r>
                        <a:rPr lang="en-US" sz="1200" b="0" i="0" u="none" strike="noStrike" dirty="0">
                          <a:solidFill>
                            <a:srgbClr val="000000"/>
                          </a:solidFill>
                          <a:effectLst/>
                          <a:latin typeface="Arial" panose="020B0604020202020204" pitchFamily="34" charset="0"/>
                        </a:rPr>
                        <a:t>% of Diverse Licensed Staff</a:t>
                      </a:r>
                      <a:endParaRPr lang="en-US" sz="1200" dirty="0">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14.9 % (163)</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16.17% (162)</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17.45 % (176)</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20.16 % (234)</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22.39 %</a:t>
                      </a:r>
                      <a:endParaRPr lang="en-US">
                        <a:effectLst/>
                      </a:endParaRPr>
                    </a:p>
                    <a:p>
                      <a:pPr algn="ctr" rtl="0" fontAlgn="t">
                        <a:spcBef>
                          <a:spcPts val="0"/>
                        </a:spcBef>
                        <a:spcAft>
                          <a:spcPts val="0"/>
                        </a:spcAft>
                      </a:pPr>
                      <a:r>
                        <a:rPr lang="en-US" sz="1400" b="0" i="0" u="none" strike="noStrike">
                          <a:solidFill>
                            <a:srgbClr val="000000"/>
                          </a:solidFill>
                          <a:effectLst/>
                          <a:latin typeface="Arial" panose="020B0604020202020204" pitchFamily="34" charset="0"/>
                        </a:rPr>
                        <a:t>(285)</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24.18% (317)</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24.49%</a:t>
                      </a:r>
                      <a:endParaRPr lang="en-US">
                        <a:effectLst/>
                      </a:endParaRPr>
                    </a:p>
                    <a:p>
                      <a:pPr algn="ctr" rtl="0" fontAlgn="t">
                        <a:spcBef>
                          <a:spcPts val="0"/>
                        </a:spcBef>
                        <a:spcAft>
                          <a:spcPts val="0"/>
                        </a:spcAft>
                      </a:pPr>
                      <a:r>
                        <a:rPr lang="en-US" sz="1400" b="0" i="0" u="none" strike="noStrike">
                          <a:solidFill>
                            <a:srgbClr val="000000"/>
                          </a:solidFill>
                          <a:effectLst/>
                          <a:latin typeface="Arial" panose="020B0604020202020204" pitchFamily="34" charset="0"/>
                        </a:rPr>
                        <a:t>(321)</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18638209"/>
                  </a:ext>
                </a:extLst>
              </a:tr>
              <a:tr h="361950">
                <a:tc>
                  <a:txBody>
                    <a:bodyPr/>
                    <a:lstStyle/>
                    <a:p>
                      <a:pPr rtl="0" fontAlgn="t">
                        <a:spcBef>
                          <a:spcPts val="0"/>
                        </a:spcBef>
                        <a:spcAft>
                          <a:spcPts val="0"/>
                        </a:spcAft>
                      </a:pPr>
                      <a:r>
                        <a:rPr lang="en-US" sz="1200" b="0" i="0" u="none" strike="noStrike" dirty="0">
                          <a:solidFill>
                            <a:srgbClr val="000000"/>
                          </a:solidFill>
                          <a:effectLst/>
                          <a:latin typeface="Arial" panose="020B0604020202020204" pitchFamily="34" charset="0"/>
                        </a:rPr>
                        <a:t>Overall Change</a:t>
                      </a:r>
                      <a:endParaRPr lang="en-US" sz="1200" dirty="0">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  +  1.27%</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  1.28 %</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  2.71 %</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  2.23 %</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+1.79%</a:t>
                      </a:r>
                      <a:endParaRPr lang="en-US">
                        <a:effectLst/>
                      </a:endParaRP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fontAlgn="t"/>
                      <a:r>
                        <a:rPr lang="en-US" dirty="0">
                          <a:effectLst/>
                        </a:rPr>
                        <a:t> +.31</a:t>
                      </a:r>
                    </a:p>
                  </a:txBody>
                  <a:tcPr marL="63500" marR="63500" marT="63500" marB="635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563885113"/>
                  </a:ext>
                </a:extLst>
              </a:tr>
            </a:tbl>
          </a:graphicData>
        </a:graphic>
      </p:graphicFrame>
      <p:graphicFrame>
        <p:nvGraphicFramePr>
          <p:cNvPr id="8" name="Table 7">
            <a:extLst>
              <a:ext uri="{FF2B5EF4-FFF2-40B4-BE49-F238E27FC236}">
                <a16:creationId xmlns:a16="http://schemas.microsoft.com/office/drawing/2014/main" id="{2BF3C969-E400-D690-8578-1172FC6D0F7B}"/>
              </a:ext>
            </a:extLst>
          </p:cNvPr>
          <p:cNvGraphicFramePr>
            <a:graphicFrameLocks noGrp="1"/>
          </p:cNvGraphicFramePr>
          <p:nvPr>
            <p:extLst>
              <p:ext uri="{D42A27DB-BD31-4B8C-83A1-F6EECF244321}">
                <p14:modId xmlns:p14="http://schemas.microsoft.com/office/powerpoint/2010/main" val="1075653342"/>
              </p:ext>
            </p:extLst>
          </p:nvPr>
        </p:nvGraphicFramePr>
        <p:xfrm>
          <a:off x="6850714" y="1686791"/>
          <a:ext cx="5020583" cy="4963818"/>
        </p:xfrm>
        <a:graphic>
          <a:graphicData uri="http://schemas.openxmlformats.org/drawingml/2006/table">
            <a:tbl>
              <a:tblPr firstRow="1"/>
              <a:tblGrid>
                <a:gridCol w="1476966">
                  <a:extLst>
                    <a:ext uri="{9D8B030D-6E8A-4147-A177-3AD203B41FA5}">
                      <a16:colId xmlns:a16="http://schemas.microsoft.com/office/drawing/2014/main" val="4233239299"/>
                    </a:ext>
                  </a:extLst>
                </a:gridCol>
                <a:gridCol w="1151814">
                  <a:extLst>
                    <a:ext uri="{9D8B030D-6E8A-4147-A177-3AD203B41FA5}">
                      <a16:colId xmlns:a16="http://schemas.microsoft.com/office/drawing/2014/main" val="3096903462"/>
                    </a:ext>
                  </a:extLst>
                </a:gridCol>
                <a:gridCol w="1262034">
                  <a:extLst>
                    <a:ext uri="{9D8B030D-6E8A-4147-A177-3AD203B41FA5}">
                      <a16:colId xmlns:a16="http://schemas.microsoft.com/office/drawing/2014/main" val="3410145309"/>
                    </a:ext>
                  </a:extLst>
                </a:gridCol>
                <a:gridCol w="1129769">
                  <a:extLst>
                    <a:ext uri="{9D8B030D-6E8A-4147-A177-3AD203B41FA5}">
                      <a16:colId xmlns:a16="http://schemas.microsoft.com/office/drawing/2014/main" val="265264737"/>
                    </a:ext>
                  </a:extLst>
                </a:gridCol>
              </a:tblGrid>
              <a:tr h="278091">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Year</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7B7B7"/>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2015</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7B7B7"/>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2019</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7B7B7"/>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2024</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7B7B7"/>
                    </a:solidFill>
                  </a:tcPr>
                </a:tc>
                <a:extLst>
                  <a:ext uri="{0D108BD9-81ED-4DB2-BD59-A6C34878D82A}">
                    <a16:rowId xmlns:a16="http://schemas.microsoft.com/office/drawing/2014/main" val="3477680430"/>
                  </a:ext>
                </a:extLst>
              </a:tr>
              <a:tr h="1050108">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Percent of Classified Staff who Identify as Diverse</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AD3"/>
                    </a:solidFill>
                  </a:tcPr>
                </a:tc>
                <a:tc>
                  <a:txBody>
                    <a:bodyPr/>
                    <a:lstStyle/>
                    <a:p>
                      <a:pPr algn="ctr" rtl="0" fontAlgn="ctr">
                        <a:spcBef>
                          <a:spcPts val="0"/>
                        </a:spcBef>
                        <a:spcAft>
                          <a:spcPts val="0"/>
                        </a:spcAft>
                      </a:pPr>
                      <a:br>
                        <a:rPr lang="en-US" sz="1400" dirty="0">
                          <a:effectLst/>
                        </a:rPr>
                      </a:br>
                      <a:r>
                        <a:rPr lang="en-US" sz="1400" b="1" i="0" u="none" strike="noStrike" dirty="0">
                          <a:solidFill>
                            <a:srgbClr val="000000"/>
                          </a:solidFill>
                          <a:effectLst/>
                          <a:latin typeface="Arial" panose="020B0604020202020204" pitchFamily="34" charset="0"/>
                        </a:rPr>
                        <a:t>27.87%</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(372)</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AD3"/>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34.61%</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(442)</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AD3"/>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47.88%</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(700)</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AD3"/>
                    </a:solidFill>
                  </a:tcPr>
                </a:tc>
                <a:extLst>
                  <a:ext uri="{0D108BD9-81ED-4DB2-BD59-A6C34878D82A}">
                    <a16:rowId xmlns:a16="http://schemas.microsoft.com/office/drawing/2014/main" val="3061232095"/>
                  </a:ext>
                </a:extLst>
              </a:tr>
              <a:tr h="1050108">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Percent of Licensed Staff who Identify as Diverse</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4C2F4"/>
                    </a:solidFill>
                  </a:tcPr>
                </a:tc>
                <a:tc>
                  <a:txBody>
                    <a:bodyPr/>
                    <a:lstStyle/>
                    <a:p>
                      <a:pPr algn="ctr" rtl="0" fontAlgn="ctr">
                        <a:spcBef>
                          <a:spcPts val="0"/>
                        </a:spcBef>
                        <a:spcAft>
                          <a:spcPts val="0"/>
                        </a:spcAft>
                      </a:pPr>
                      <a:br>
                        <a:rPr lang="en-US" sz="1400" dirty="0">
                          <a:effectLst/>
                        </a:rPr>
                      </a:br>
                      <a:r>
                        <a:rPr lang="en-US" sz="1400" b="1" i="0" u="none" strike="noStrike" dirty="0">
                          <a:solidFill>
                            <a:srgbClr val="000000"/>
                          </a:solidFill>
                          <a:effectLst/>
                          <a:latin typeface="Arial" panose="020B0604020202020204" pitchFamily="34" charset="0"/>
                        </a:rPr>
                        <a:t>11.57%</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(132)</a:t>
                      </a:r>
                      <a:endParaRPr lang="en-US" sz="1400" dirty="0">
                        <a:effectLst/>
                      </a:endParaRPr>
                    </a:p>
                    <a:p>
                      <a:pPr fontAlgn="ct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4C2F4"/>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16.17%</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(162)</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4C2F4"/>
                    </a:solidFill>
                  </a:tcPr>
                </a:tc>
                <a:tc>
                  <a:txBody>
                    <a:bodyPr/>
                    <a:lstStyle/>
                    <a:p>
                      <a:pPr algn="ctr" rtl="0" fontAlgn="ctr">
                        <a:spcBef>
                          <a:spcPts val="0"/>
                        </a:spcBef>
                        <a:spcAft>
                          <a:spcPts val="0"/>
                        </a:spcAft>
                      </a:pPr>
                      <a:br>
                        <a:rPr lang="en-US" sz="1400" dirty="0">
                          <a:effectLst/>
                        </a:rPr>
                      </a:br>
                      <a:r>
                        <a:rPr lang="en-US" sz="1400" b="1" i="0" u="none" strike="noStrike" dirty="0">
                          <a:solidFill>
                            <a:srgbClr val="000000"/>
                          </a:solidFill>
                          <a:effectLst/>
                          <a:latin typeface="Arial" panose="020B0604020202020204" pitchFamily="34" charset="0"/>
                        </a:rPr>
                        <a:t>24.49%</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(321)</a:t>
                      </a:r>
                      <a:endParaRPr lang="en-US" sz="1400" dirty="0">
                        <a:effectLst/>
                      </a:endParaRPr>
                    </a:p>
                    <a:p>
                      <a:pPr fontAlgn="ct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4C2F4"/>
                    </a:solidFill>
                  </a:tcPr>
                </a:tc>
                <a:extLst>
                  <a:ext uri="{0D108BD9-81ED-4DB2-BD59-A6C34878D82A}">
                    <a16:rowId xmlns:a16="http://schemas.microsoft.com/office/drawing/2014/main" val="1377573761"/>
                  </a:ext>
                </a:extLst>
              </a:tr>
              <a:tr h="811693">
                <a:tc>
                  <a:txBody>
                    <a:bodyPr/>
                    <a:lstStyle/>
                    <a:p>
                      <a:pPr algn="ctr" rtl="0" fontAlgn="ctr">
                        <a:spcBef>
                          <a:spcPts val="0"/>
                        </a:spcBef>
                        <a:spcAft>
                          <a:spcPts val="0"/>
                        </a:spcAft>
                      </a:pPr>
                      <a:r>
                        <a:rPr lang="en-US" sz="1400" b="1" i="0" u="none" strike="noStrike">
                          <a:solidFill>
                            <a:srgbClr val="000000"/>
                          </a:solidFill>
                          <a:effectLst/>
                          <a:latin typeface="Arial" panose="020B0604020202020204" pitchFamily="34" charset="0"/>
                        </a:rPr>
                        <a:t>Percent of Administrators &amp; Supervisory/ Technical who</a:t>
                      </a:r>
                      <a:endParaRPr lang="en-US" sz="1400">
                        <a:effectLst/>
                      </a:endParaRPr>
                    </a:p>
                    <a:p>
                      <a:pPr algn="ctr" rtl="0" fontAlgn="ctr">
                        <a:spcBef>
                          <a:spcPts val="0"/>
                        </a:spcBef>
                        <a:spcAft>
                          <a:spcPts val="0"/>
                        </a:spcAft>
                      </a:pPr>
                      <a:r>
                        <a:rPr lang="en-US" sz="1400" b="1" i="0" u="none" strike="noStrike">
                          <a:solidFill>
                            <a:srgbClr val="000000"/>
                          </a:solidFill>
                          <a:effectLst/>
                          <a:latin typeface="Arial" panose="020B0604020202020204" pitchFamily="34" charset="0"/>
                        </a:rPr>
                        <a:t>Identify as Diverse</a:t>
                      </a:r>
                      <a:endParaRPr lang="en-US" sz="140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4A7D6"/>
                    </a:solidFill>
                  </a:tcPr>
                </a:tc>
                <a:tc>
                  <a:txBody>
                    <a:bodyPr/>
                    <a:lstStyle/>
                    <a:p>
                      <a:pPr algn="ctr" rtl="0" fontAlgn="ctr">
                        <a:spcBef>
                          <a:spcPts val="0"/>
                        </a:spcBef>
                        <a:spcAft>
                          <a:spcPts val="0"/>
                        </a:spcAft>
                      </a:pPr>
                      <a:r>
                        <a:rPr lang="en-US" sz="1400" b="1" i="0" u="none" strike="noStrike">
                          <a:solidFill>
                            <a:srgbClr val="000000"/>
                          </a:solidFill>
                          <a:effectLst/>
                          <a:latin typeface="Arial" panose="020B0604020202020204" pitchFamily="34" charset="0"/>
                        </a:rPr>
                        <a:t>21.2%</a:t>
                      </a:r>
                      <a:endParaRPr lang="en-US" sz="1400">
                        <a:effectLst/>
                      </a:endParaRPr>
                    </a:p>
                    <a:p>
                      <a:pPr algn="ctr" rtl="0" fontAlgn="ctr">
                        <a:spcBef>
                          <a:spcPts val="0"/>
                        </a:spcBef>
                        <a:spcAft>
                          <a:spcPts val="0"/>
                        </a:spcAft>
                      </a:pPr>
                      <a:r>
                        <a:rPr lang="en-US" sz="1400" b="1" i="0" u="none" strike="noStrike">
                          <a:solidFill>
                            <a:srgbClr val="000000"/>
                          </a:solidFill>
                          <a:effectLst/>
                          <a:latin typeface="Arial" panose="020B0604020202020204" pitchFamily="34" charset="0"/>
                        </a:rPr>
                        <a:t>(22)</a:t>
                      </a:r>
                      <a:endParaRPr lang="en-US" sz="140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4A7D6"/>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26.4%</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(29)</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4A7D6"/>
                    </a:solidFill>
                  </a:tcPr>
                </a:tc>
                <a:tc>
                  <a:txBody>
                    <a:bodyPr/>
                    <a:lstStyle/>
                    <a:p>
                      <a:pPr algn="ctr" rtl="0" fontAlgn="ctr">
                        <a:spcBef>
                          <a:spcPts val="0"/>
                        </a:spcBef>
                        <a:spcAft>
                          <a:spcPts val="0"/>
                        </a:spcAft>
                      </a:pPr>
                      <a:r>
                        <a:rPr lang="en-US" sz="1400" b="1" i="0" u="none" strike="noStrike">
                          <a:solidFill>
                            <a:srgbClr val="000000"/>
                          </a:solidFill>
                          <a:effectLst/>
                          <a:latin typeface="Arial" panose="020B0604020202020204" pitchFamily="34" charset="0"/>
                        </a:rPr>
                        <a:t>31.4%</a:t>
                      </a:r>
                      <a:endParaRPr lang="en-US" sz="1400">
                        <a:effectLst/>
                      </a:endParaRPr>
                    </a:p>
                    <a:p>
                      <a:pPr algn="ctr" rtl="0" fontAlgn="ctr">
                        <a:spcBef>
                          <a:spcPts val="0"/>
                        </a:spcBef>
                        <a:spcAft>
                          <a:spcPts val="0"/>
                        </a:spcAft>
                      </a:pPr>
                      <a:r>
                        <a:rPr lang="en-US" sz="1400" b="1" i="0" u="none" strike="noStrike">
                          <a:solidFill>
                            <a:srgbClr val="000000"/>
                          </a:solidFill>
                          <a:effectLst/>
                          <a:latin typeface="Arial" panose="020B0604020202020204" pitchFamily="34" charset="0"/>
                        </a:rPr>
                        <a:t>(44)</a:t>
                      </a:r>
                      <a:endParaRPr lang="en-US" sz="140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4A7D6"/>
                    </a:solidFill>
                  </a:tcPr>
                </a:tc>
                <a:extLst>
                  <a:ext uri="{0D108BD9-81ED-4DB2-BD59-A6C34878D82A}">
                    <a16:rowId xmlns:a16="http://schemas.microsoft.com/office/drawing/2014/main" val="3968303709"/>
                  </a:ext>
                </a:extLst>
              </a:tr>
              <a:tr h="1050108">
                <a:tc>
                  <a:txBody>
                    <a:bodyPr/>
                    <a:lstStyle/>
                    <a:p>
                      <a:pPr algn="ctr" rtl="0" fontAlgn="ctr">
                        <a:spcBef>
                          <a:spcPts val="0"/>
                        </a:spcBef>
                        <a:spcAft>
                          <a:spcPts val="0"/>
                        </a:spcAft>
                      </a:pPr>
                      <a:r>
                        <a:rPr lang="en-US" sz="1400" b="1" i="0" u="none" strike="noStrike">
                          <a:solidFill>
                            <a:srgbClr val="000000"/>
                          </a:solidFill>
                          <a:effectLst/>
                          <a:latin typeface="Arial" panose="020B0604020202020204" pitchFamily="34" charset="0"/>
                        </a:rPr>
                        <a:t>Percent of Students who </a:t>
                      </a:r>
                      <a:endParaRPr lang="en-US" sz="1400">
                        <a:effectLst/>
                      </a:endParaRPr>
                    </a:p>
                    <a:p>
                      <a:pPr algn="ctr" rtl="0" fontAlgn="ctr">
                        <a:spcBef>
                          <a:spcPts val="0"/>
                        </a:spcBef>
                        <a:spcAft>
                          <a:spcPts val="0"/>
                        </a:spcAft>
                      </a:pPr>
                      <a:r>
                        <a:rPr lang="en-US" sz="1400" b="1" i="0" u="none" strike="noStrike">
                          <a:solidFill>
                            <a:srgbClr val="000000"/>
                          </a:solidFill>
                          <a:effectLst/>
                          <a:latin typeface="Arial" panose="020B0604020202020204" pitchFamily="34" charset="0"/>
                        </a:rPr>
                        <a:t>Identify as Diverse</a:t>
                      </a:r>
                      <a:endParaRPr lang="en-US" sz="140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E5CD"/>
                    </a:solidFill>
                  </a:tcPr>
                </a:tc>
                <a:tc>
                  <a:txBody>
                    <a:bodyPr/>
                    <a:lstStyle/>
                    <a:p>
                      <a:pPr algn="ctr" rtl="0" fontAlgn="ctr">
                        <a:spcBef>
                          <a:spcPts val="0"/>
                        </a:spcBef>
                        <a:spcAft>
                          <a:spcPts val="0"/>
                        </a:spcAft>
                      </a:pPr>
                      <a:br>
                        <a:rPr lang="en-US" sz="1400">
                          <a:effectLst/>
                        </a:rPr>
                      </a:br>
                      <a:r>
                        <a:rPr lang="en-US" sz="1400" b="1" i="0" u="none" strike="noStrike">
                          <a:solidFill>
                            <a:srgbClr val="000000"/>
                          </a:solidFill>
                          <a:effectLst/>
                          <a:latin typeface="Arial" panose="020B0604020202020204" pitchFamily="34" charset="0"/>
                        </a:rPr>
                        <a:t>53.08%</a:t>
                      </a:r>
                      <a:endParaRPr lang="en-US" sz="1400">
                        <a:effectLst/>
                      </a:endParaRPr>
                    </a:p>
                    <a:p>
                      <a:pPr algn="ctr" rtl="0" fontAlgn="ctr">
                        <a:spcBef>
                          <a:spcPts val="0"/>
                        </a:spcBef>
                        <a:spcAft>
                          <a:spcPts val="0"/>
                        </a:spcAft>
                      </a:pPr>
                      <a:r>
                        <a:rPr lang="en-US" sz="1400" b="1" i="0" u="none" strike="noStrike">
                          <a:solidFill>
                            <a:srgbClr val="000000"/>
                          </a:solidFill>
                          <a:effectLst/>
                          <a:latin typeface="Arial" panose="020B0604020202020204" pitchFamily="34" charset="0"/>
                        </a:rPr>
                        <a:t>(10,510)</a:t>
                      </a:r>
                      <a:endParaRPr lang="en-US" sz="1400">
                        <a:effectLst/>
                      </a:endParaRPr>
                    </a:p>
                    <a:p>
                      <a:pPr fontAlgn="ctr"/>
                      <a:br>
                        <a:rPr lang="en-US" sz="1400">
                          <a:effectLst/>
                        </a:rPr>
                      </a:br>
                      <a:endParaRPr lang="en-US" sz="140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E5CD"/>
                    </a:solidFill>
                  </a:tcPr>
                </a:tc>
                <a:tc>
                  <a:txBody>
                    <a:bodyPr/>
                    <a:lstStyle/>
                    <a:p>
                      <a:pPr algn="ctr" rtl="0" fontAlgn="ctr">
                        <a:spcBef>
                          <a:spcPts val="0"/>
                        </a:spcBef>
                        <a:spcAft>
                          <a:spcPts val="0"/>
                        </a:spcAft>
                      </a:pPr>
                      <a:br>
                        <a:rPr lang="en-US" sz="1400">
                          <a:effectLst/>
                        </a:rPr>
                      </a:br>
                      <a:r>
                        <a:rPr lang="en-US" sz="1400" b="1" i="0" u="none" strike="noStrike">
                          <a:solidFill>
                            <a:srgbClr val="000000"/>
                          </a:solidFill>
                          <a:effectLst/>
                          <a:latin typeface="Arial" panose="020B0604020202020204" pitchFamily="34" charset="0"/>
                        </a:rPr>
                        <a:t>56.33%</a:t>
                      </a:r>
                      <a:endParaRPr lang="en-US" sz="1400">
                        <a:effectLst/>
                      </a:endParaRPr>
                    </a:p>
                    <a:p>
                      <a:pPr algn="ctr" rtl="0" fontAlgn="ctr">
                        <a:spcBef>
                          <a:spcPts val="0"/>
                        </a:spcBef>
                        <a:spcAft>
                          <a:spcPts val="0"/>
                        </a:spcAft>
                      </a:pPr>
                      <a:r>
                        <a:rPr lang="en-US" sz="1400" b="1" i="0" u="none" strike="noStrike">
                          <a:solidFill>
                            <a:srgbClr val="000000"/>
                          </a:solidFill>
                          <a:effectLst/>
                          <a:latin typeface="Arial" panose="020B0604020202020204" pitchFamily="34" charset="0"/>
                        </a:rPr>
                        <a:t>(10,974)</a:t>
                      </a:r>
                      <a:endParaRPr lang="en-US" sz="1400">
                        <a:effectLst/>
                      </a:endParaRPr>
                    </a:p>
                    <a:p>
                      <a:pPr fontAlgn="ctr"/>
                      <a:br>
                        <a:rPr lang="en-US" sz="1400">
                          <a:effectLst/>
                        </a:rPr>
                      </a:br>
                      <a:endParaRPr lang="en-US" sz="140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E5CD"/>
                    </a:solidFill>
                  </a:tcPr>
                </a:tc>
                <a:tc>
                  <a:txBody>
                    <a:bodyPr/>
                    <a:lstStyle/>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62.43%</a:t>
                      </a:r>
                      <a:endParaRPr lang="en-US" sz="1400" dirty="0">
                        <a:effectLst/>
                      </a:endParaRPr>
                    </a:p>
                    <a:p>
                      <a:pPr algn="ctr" rtl="0" fontAlgn="ctr">
                        <a:spcBef>
                          <a:spcPts val="0"/>
                        </a:spcBef>
                        <a:spcAft>
                          <a:spcPts val="0"/>
                        </a:spcAft>
                      </a:pPr>
                      <a:r>
                        <a:rPr lang="en-US" sz="1400" b="1" i="0" u="none" strike="noStrike" dirty="0">
                          <a:solidFill>
                            <a:srgbClr val="000000"/>
                          </a:solidFill>
                          <a:effectLst/>
                          <a:latin typeface="Arial" panose="020B0604020202020204" pitchFamily="34" charset="0"/>
                        </a:rPr>
                        <a:t>(12,078)</a:t>
                      </a:r>
                      <a:endParaRPr lang="en-US" sz="1400" dirty="0">
                        <a:effectLst/>
                      </a:endParaRPr>
                    </a:p>
                  </a:txBody>
                  <a:tcPr marL="50547" marR="50547" marT="50547" marB="50547"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E5CD"/>
                    </a:solidFill>
                  </a:tcPr>
                </a:tc>
                <a:extLst>
                  <a:ext uri="{0D108BD9-81ED-4DB2-BD59-A6C34878D82A}">
                    <a16:rowId xmlns:a16="http://schemas.microsoft.com/office/drawing/2014/main" val="2881543793"/>
                  </a:ext>
                </a:extLst>
              </a:tr>
            </a:tbl>
          </a:graphicData>
        </a:graphic>
      </p:graphicFrame>
      <p:sp>
        <p:nvSpPr>
          <p:cNvPr id="4" name="Slide Number Placeholder 3">
            <a:extLst>
              <a:ext uri="{FF2B5EF4-FFF2-40B4-BE49-F238E27FC236}">
                <a16:creationId xmlns:a16="http://schemas.microsoft.com/office/drawing/2014/main" id="{06A1B2D6-92D3-467D-B628-42995830CDBF}"/>
              </a:ext>
            </a:extLst>
          </p:cNvPr>
          <p:cNvSpPr>
            <a:spLocks noGrp="1"/>
          </p:cNvSpPr>
          <p:nvPr>
            <p:ph type="sldNum" sz="quarter" idx="12"/>
          </p:nvPr>
        </p:nvSpPr>
        <p:spPr/>
        <p:txBody>
          <a:bodyPr/>
          <a:lstStyle/>
          <a:p>
            <a:fld id="{357F5B69-6281-4C1F-8C38-6DA0F56DA430}" type="slidenum">
              <a:rPr lang="en-US" smtClean="0"/>
              <a:pPr/>
              <a:t>19</a:t>
            </a:fld>
            <a:endParaRPr lang="en-US"/>
          </a:p>
        </p:txBody>
      </p:sp>
      <p:pic>
        <p:nvPicPr>
          <p:cNvPr id="2" name="Picture 12">
            <a:extLst>
              <a:ext uri="{FF2B5EF4-FFF2-40B4-BE49-F238E27FC236}">
                <a16:creationId xmlns:a16="http://schemas.microsoft.com/office/drawing/2014/main" id="{C3C3B35B-42C0-ECEC-B4AE-B0B1BCBF838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971" y="353082"/>
            <a:ext cx="1242096" cy="122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1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2F64D-B940-B416-7F0A-10AA5825B51C}"/>
              </a:ext>
            </a:extLst>
          </p:cNvPr>
          <p:cNvSpPr>
            <a:spLocks noGrp="1"/>
          </p:cNvSpPr>
          <p:nvPr>
            <p:ph type="title"/>
          </p:nvPr>
        </p:nvSpPr>
        <p:spPr/>
        <p:txBody>
          <a:bodyPr/>
          <a:lstStyle/>
          <a:p>
            <a:r>
              <a:rPr lang="en-US" dirty="0"/>
              <a:t>Pausing to acknowledge…</a:t>
            </a:r>
          </a:p>
        </p:txBody>
      </p:sp>
      <p:sp>
        <p:nvSpPr>
          <p:cNvPr id="7" name="Content Placeholder 6">
            <a:extLst>
              <a:ext uri="{FF2B5EF4-FFF2-40B4-BE49-F238E27FC236}">
                <a16:creationId xmlns:a16="http://schemas.microsoft.com/office/drawing/2014/main" id="{E4D41806-91CF-B9F7-6CC2-DA4928506B34}"/>
              </a:ext>
            </a:extLst>
          </p:cNvPr>
          <p:cNvSpPr>
            <a:spLocks noGrp="1"/>
          </p:cNvSpPr>
          <p:nvPr>
            <p:ph idx="1"/>
          </p:nvPr>
        </p:nvSpPr>
        <p:spPr>
          <a:xfrm>
            <a:off x="717177" y="1825625"/>
            <a:ext cx="5378824" cy="4109010"/>
          </a:xfrm>
        </p:spPr>
        <p:txBody>
          <a:bodyPr/>
          <a:lstStyle/>
          <a:p>
            <a:pPr>
              <a:spcAft>
                <a:spcPts val="600"/>
              </a:spcAft>
            </a:pPr>
            <a:r>
              <a:rPr lang="en-US" sz="3200" dirty="0"/>
              <a:t>The busyness of this time of year </a:t>
            </a:r>
          </a:p>
          <a:p>
            <a:pPr>
              <a:spcAft>
                <a:spcPts val="600"/>
              </a:spcAft>
            </a:pPr>
            <a:r>
              <a:rPr lang="en-US" sz="3200" dirty="0"/>
              <a:t>Uncertainty around federal funding and actions</a:t>
            </a:r>
          </a:p>
          <a:p>
            <a:pPr>
              <a:spcAft>
                <a:spcPts val="600"/>
              </a:spcAft>
            </a:pPr>
            <a:r>
              <a:rPr lang="en-US" sz="3200" dirty="0"/>
              <a:t>Messaging around diversity, equity, and inclusion</a:t>
            </a:r>
          </a:p>
          <a:p>
            <a:endParaRPr lang="en-US" dirty="0"/>
          </a:p>
          <a:p>
            <a:endParaRPr lang="en-US" dirty="0"/>
          </a:p>
        </p:txBody>
      </p:sp>
      <p:sp>
        <p:nvSpPr>
          <p:cNvPr id="3" name="Footer Placeholder 2">
            <a:extLst>
              <a:ext uri="{FF2B5EF4-FFF2-40B4-BE49-F238E27FC236}">
                <a16:creationId xmlns:a16="http://schemas.microsoft.com/office/drawing/2014/main" id="{AA877643-656D-A25F-15A5-4346ACAE847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B3EC604-113F-AD26-885D-4C43D46E1703}"/>
              </a:ext>
            </a:extLst>
          </p:cNvPr>
          <p:cNvSpPr>
            <a:spLocks noGrp="1"/>
          </p:cNvSpPr>
          <p:nvPr>
            <p:ph type="sldNum" sz="quarter" idx="12"/>
          </p:nvPr>
        </p:nvSpPr>
        <p:spPr/>
        <p:txBody>
          <a:bodyPr/>
          <a:lstStyle/>
          <a:p>
            <a:fld id="{357F5B69-6281-4C1F-8C38-6DA0F56DA430}" type="slidenum">
              <a:rPr lang="en-US" smtClean="0"/>
              <a:t>2</a:t>
            </a:fld>
            <a:endParaRPr lang="en-US"/>
          </a:p>
        </p:txBody>
      </p:sp>
      <p:pic>
        <p:nvPicPr>
          <p:cNvPr id="13" name="Picture 12">
            <a:extLst>
              <a:ext uri="{FF2B5EF4-FFF2-40B4-BE49-F238E27FC236}">
                <a16:creationId xmlns:a16="http://schemas.microsoft.com/office/drawing/2014/main" id="{F88CA76B-7C20-AC96-0658-73E8FD9C8D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943" y="2145219"/>
            <a:ext cx="4626429" cy="3469822"/>
          </a:xfrm>
          <a:prstGeom prst="rect">
            <a:avLst/>
          </a:prstGeom>
        </p:spPr>
      </p:pic>
    </p:spTree>
    <p:extLst>
      <p:ext uri="{BB962C8B-B14F-4D97-AF65-F5344CB8AC3E}">
        <p14:creationId xmlns:p14="http://schemas.microsoft.com/office/powerpoint/2010/main" val="197368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2077A602-A46C-BC80-758A-F4A7D510B2E0}"/>
              </a:ext>
            </a:extLst>
          </p:cNvPr>
          <p:cNvSpPr>
            <a:spLocks noGrp="1"/>
          </p:cNvSpPr>
          <p:nvPr>
            <p:ph type="title"/>
          </p:nvPr>
        </p:nvSpPr>
        <p:spPr>
          <a:xfrm>
            <a:off x="717176" y="457200"/>
            <a:ext cx="10784542" cy="1026460"/>
          </a:xfrm>
        </p:spPr>
        <p:txBody>
          <a:bodyPr/>
          <a:lstStyle/>
          <a:p>
            <a:r>
              <a:rPr lang="en-US" dirty="0"/>
              <a:t>Who to Contact</a:t>
            </a:r>
          </a:p>
        </p:txBody>
      </p:sp>
      <p:sp>
        <p:nvSpPr>
          <p:cNvPr id="6" name="Content Placeholder 1">
            <a:extLst>
              <a:ext uri="{FF2B5EF4-FFF2-40B4-BE49-F238E27FC236}">
                <a16:creationId xmlns:a16="http://schemas.microsoft.com/office/drawing/2014/main" id="{D0E1A478-CA14-20CA-7883-4F72FA97DFA1}"/>
              </a:ext>
            </a:extLst>
          </p:cNvPr>
          <p:cNvSpPr>
            <a:spLocks noGrp="1"/>
          </p:cNvSpPr>
          <p:nvPr>
            <p:ph idx="1"/>
          </p:nvPr>
        </p:nvSpPr>
        <p:spPr>
          <a:xfrm>
            <a:off x="429370" y="1825625"/>
            <a:ext cx="11072068" cy="4108450"/>
          </a:xfrm>
        </p:spPr>
        <p:txBody>
          <a:bodyPr>
            <a:normAutofit/>
          </a:bodyPr>
          <a:lstStyle/>
          <a:p>
            <a:pPr marL="0" indent="0">
              <a:lnSpc>
                <a:spcPct val="100000"/>
              </a:lnSpc>
              <a:spcBef>
                <a:spcPts val="0"/>
              </a:spcBef>
              <a:buNone/>
            </a:pPr>
            <a:r>
              <a:rPr lang="en-US" kern="100" dirty="0" err="1">
                <a:latin typeface="Calibri" panose="020F0502020204030204" pitchFamily="34" charset="0"/>
                <a:ea typeface="Calibri" panose="020F0502020204030204" pitchFamily="34" charset="0"/>
                <a:cs typeface="Times New Roman" panose="02020603050405020304" pitchFamily="18" charset="0"/>
              </a:rPr>
              <a:t>Arcema</a:t>
            </a:r>
            <a:r>
              <a:rPr lang="en-US" kern="100" dirty="0">
                <a:latin typeface="Calibri" panose="020F0502020204030204" pitchFamily="34" charset="0"/>
                <a:ea typeface="Calibri" panose="020F0502020204030204" pitchFamily="34" charset="0"/>
                <a:cs typeface="Times New Roman" panose="02020603050405020304" pitchFamily="18" charset="0"/>
              </a:rPr>
              <a:t> Tovar</a:t>
            </a:r>
          </a:p>
          <a:p>
            <a:pPr marL="0" indent="0">
              <a:lnSpc>
                <a:spcPct val="100000"/>
              </a:lnSpc>
              <a:spcBef>
                <a:spcPts val="0"/>
              </a:spcBef>
              <a:buNone/>
            </a:pPr>
            <a:r>
              <a:rPr lang="en-US" sz="1600" kern="100" dirty="0">
                <a:latin typeface="Calibri" panose="020F0502020204030204" pitchFamily="34" charset="0"/>
                <a:ea typeface="Calibri" panose="020F0502020204030204" pitchFamily="34" charset="0"/>
                <a:cs typeface="Times New Roman" panose="02020603050405020304" pitchFamily="18" charset="0"/>
              </a:rPr>
              <a:t>Director of Multilingual Programs, Hillsboro School District</a:t>
            </a:r>
          </a:p>
          <a:p>
            <a:pPr marL="0" indent="0">
              <a:lnSpc>
                <a:spcPct val="100000"/>
              </a:lnSpc>
              <a:spcBef>
                <a:spcPts val="0"/>
              </a:spcBef>
              <a:buNone/>
            </a:pPr>
            <a:r>
              <a:rPr lang="en-US" sz="1600" kern="100"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tovara@hsd.k12.or.us</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p>
          <a:p>
            <a:pPr rtl="0">
              <a:spcBef>
                <a:spcPts val="0"/>
              </a:spcBef>
              <a:spcAft>
                <a:spcPts val="0"/>
              </a:spcAft>
            </a:pPr>
            <a:endParaRPr lang="en-US" sz="1800" b="1" i="0" u="none" strike="noStrike" dirty="0">
              <a:solidFill>
                <a:srgbClr val="386EA4"/>
              </a:solidFill>
              <a:effectLst/>
              <a:latin typeface="Calibri" panose="020F0502020204030204" pitchFamily="34" charset="0"/>
            </a:endParaRPr>
          </a:p>
          <a:p>
            <a:pPr marL="0" indent="0" rtl="0">
              <a:spcBef>
                <a:spcPts val="0"/>
              </a:spcBef>
              <a:spcAft>
                <a:spcPts val="0"/>
              </a:spcAft>
              <a:buNone/>
            </a:pPr>
            <a:r>
              <a:rPr lang="en-US" i="0" u="none" strike="noStrike" dirty="0">
                <a:effectLst/>
                <a:latin typeface="Calibri" panose="020F0502020204030204" pitchFamily="34" charset="0"/>
                <a:cs typeface="Calibri" panose="020F0502020204030204" pitchFamily="34" charset="0"/>
              </a:rPr>
              <a:t>Brenda Chavez Tapia</a:t>
            </a:r>
            <a:endParaRPr lang="en-US" dirty="0">
              <a:effectLst/>
              <a:latin typeface="Calibri" panose="020F0502020204030204" pitchFamily="34" charset="0"/>
              <a:cs typeface="Calibri" panose="020F0502020204030204" pitchFamily="34" charset="0"/>
            </a:endParaRPr>
          </a:p>
          <a:p>
            <a:pPr marL="0" indent="0" rtl="0">
              <a:spcBef>
                <a:spcPts val="0"/>
              </a:spcBef>
              <a:spcAft>
                <a:spcPts val="0"/>
              </a:spcAft>
              <a:buNone/>
            </a:pPr>
            <a:r>
              <a:rPr lang="en-US" sz="1600" b="0" u="none" strike="noStrike" dirty="0">
                <a:effectLst/>
                <a:latin typeface="+mj-lt"/>
              </a:rPr>
              <a:t>Education Liaison for the Bilingual, BDEP Scholar Program</a:t>
            </a:r>
          </a:p>
          <a:p>
            <a:pPr marL="0" indent="0" rtl="0">
              <a:spcBef>
                <a:spcPts val="0"/>
              </a:spcBef>
              <a:spcAft>
                <a:spcPts val="0"/>
              </a:spcAft>
              <a:buNone/>
            </a:pPr>
            <a:r>
              <a:rPr lang="en-US" sz="1600" b="0" i="0" u="sng" strike="noStrike" dirty="0">
                <a:effectLst/>
                <a:latin typeface="+mj-lt"/>
                <a:hlinkClick r:id="rId4">
                  <a:extLst>
                    <a:ext uri="{A12FA001-AC4F-418D-AE19-62706E023703}">
                      <ahyp:hlinkClr xmlns:ahyp="http://schemas.microsoft.com/office/drawing/2018/hyperlinkcolor" val="tx"/>
                    </a:ext>
                  </a:extLst>
                </a:hlinkClick>
              </a:rPr>
              <a:t>chaveztb@hsd.k12.or.us</a:t>
            </a:r>
            <a:br>
              <a:rPr lang="en-US" dirty="0"/>
            </a:br>
            <a:endParaRPr lang="en-US" kern="100" dirty="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Kim Bayer</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Education Liaison for the Bilingual, GYO Classified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chaveztb@hsd.k12.or.us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a:extLst>
              <a:ext uri="{FF2B5EF4-FFF2-40B4-BE49-F238E27FC236}">
                <a16:creationId xmlns:a16="http://schemas.microsoft.com/office/drawing/2014/main" id="{CB309026-793E-8C8E-3D4D-BEE3EC7C370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06A1B2D6-92D3-467D-B628-42995830CDBF}"/>
              </a:ext>
            </a:extLst>
          </p:cNvPr>
          <p:cNvSpPr>
            <a:spLocks noGrp="1"/>
          </p:cNvSpPr>
          <p:nvPr>
            <p:ph type="sldNum" sz="quarter" idx="12"/>
          </p:nvPr>
        </p:nvSpPr>
        <p:spPr/>
        <p:txBody>
          <a:bodyPr/>
          <a:lstStyle/>
          <a:p>
            <a:fld id="{357F5B69-6281-4C1F-8C38-6DA0F56DA430}" type="slidenum">
              <a:rPr lang="en-US" smtClean="0"/>
              <a:pPr/>
              <a:t>20</a:t>
            </a:fld>
            <a:endParaRPr lang="en-US"/>
          </a:p>
        </p:txBody>
      </p:sp>
      <p:pic>
        <p:nvPicPr>
          <p:cNvPr id="2" name="Picture 1">
            <a:extLst>
              <a:ext uri="{FF2B5EF4-FFF2-40B4-BE49-F238E27FC236}">
                <a16:creationId xmlns:a16="http://schemas.microsoft.com/office/drawing/2014/main" id="{89DA158B-6E99-B1E4-8915-702FA9D880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01136" y="2203000"/>
            <a:ext cx="5596613" cy="3731075"/>
          </a:xfrm>
          <a:prstGeom prst="rect">
            <a:avLst/>
          </a:prstGeom>
        </p:spPr>
      </p:pic>
    </p:spTree>
    <p:extLst>
      <p:ext uri="{BB962C8B-B14F-4D97-AF65-F5344CB8AC3E}">
        <p14:creationId xmlns:p14="http://schemas.microsoft.com/office/powerpoint/2010/main" val="253631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CADD-E8B3-D899-968C-DA21698B59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5C3F28-A0D6-7B31-7D76-93DF7A31FEBE}"/>
              </a:ext>
            </a:extLst>
          </p:cNvPr>
          <p:cNvSpPr>
            <a:spLocks noGrp="1"/>
          </p:cNvSpPr>
          <p:nvPr>
            <p:ph type="title"/>
          </p:nvPr>
        </p:nvSpPr>
        <p:spPr>
          <a:xfrm>
            <a:off x="541594" y="551046"/>
            <a:ext cx="4107409" cy="2529812"/>
          </a:xfrm>
        </p:spPr>
        <p:txBody>
          <a:bodyPr/>
          <a:lstStyle/>
          <a:p>
            <a:r>
              <a:rPr lang="en-US" dirty="0"/>
              <a:t>Forest Grove</a:t>
            </a:r>
          </a:p>
        </p:txBody>
      </p:sp>
      <p:sp>
        <p:nvSpPr>
          <p:cNvPr id="2" name="Content Placeholder 1">
            <a:extLst>
              <a:ext uri="{FF2B5EF4-FFF2-40B4-BE49-F238E27FC236}">
                <a16:creationId xmlns:a16="http://schemas.microsoft.com/office/drawing/2014/main" id="{31D9014C-5BF3-BD0B-9798-350EBC7BC596}"/>
              </a:ext>
            </a:extLst>
          </p:cNvPr>
          <p:cNvSpPr>
            <a:spLocks noGrp="1"/>
          </p:cNvSpPr>
          <p:nvPr>
            <p:ph idx="1"/>
          </p:nvPr>
        </p:nvSpPr>
        <p:spPr>
          <a:xfrm>
            <a:off x="5183188" y="779647"/>
            <a:ext cx="6589712" cy="5081404"/>
          </a:xfrm>
        </p:spPr>
        <p:txBody>
          <a:bodyPr>
            <a:normAutofit/>
          </a:bodyPr>
          <a:lstStyle/>
          <a:p>
            <a:pPr marL="76200" lvl="0" indent="0" algn="l" rtl="0">
              <a:spcBef>
                <a:spcPts val="0"/>
              </a:spcBef>
              <a:spcAft>
                <a:spcPts val="0"/>
              </a:spcAft>
              <a:buClr>
                <a:srgbClr val="38761D"/>
              </a:buClr>
              <a:buSzPts val="2400"/>
              <a:buNone/>
            </a:pPr>
            <a:r>
              <a:rPr lang="en-US" sz="3600" dirty="0"/>
              <a:t>Goals for Diversifying Workforce </a:t>
            </a:r>
          </a:p>
          <a:p>
            <a:pPr marL="914400" lvl="1" indent="-381000">
              <a:spcBef>
                <a:spcPts val="0"/>
              </a:spcBef>
              <a:buClr>
                <a:srgbClr val="38761D"/>
              </a:buClr>
              <a:buSzPts val="2400"/>
              <a:buChar char="●"/>
            </a:pPr>
            <a:r>
              <a:rPr lang="en-US" sz="2800" dirty="0"/>
              <a:t>Recruit, hire and retain diverse workforce that matches the ethnic/racial diversity of our student population</a:t>
            </a:r>
          </a:p>
          <a:p>
            <a:pPr marL="914400" lvl="1" indent="-381000">
              <a:spcBef>
                <a:spcPts val="0"/>
              </a:spcBef>
              <a:buClr>
                <a:srgbClr val="38761D"/>
              </a:buClr>
              <a:buSzPts val="2400"/>
              <a:buChar char="●"/>
            </a:pPr>
            <a:r>
              <a:rPr lang="en-US" sz="2800" dirty="0"/>
              <a:t>Develop multiple pathways for </a:t>
            </a:r>
            <a:r>
              <a:rPr lang="en-US" sz="2800" dirty="0" err="1"/>
              <a:t>BIPoC</a:t>
            </a:r>
            <a:r>
              <a:rPr lang="en-US" sz="2800" dirty="0"/>
              <a:t> (Black, Indigenous, and People of Color) population</a:t>
            </a:r>
          </a:p>
          <a:p>
            <a:pPr marL="914400" lvl="1" indent="-381000">
              <a:spcBef>
                <a:spcPts val="0"/>
              </a:spcBef>
              <a:buClr>
                <a:srgbClr val="38761D"/>
              </a:buClr>
              <a:buSzPts val="2400"/>
              <a:buChar char="●"/>
            </a:pPr>
            <a:r>
              <a:rPr lang="en-US" sz="2800" dirty="0"/>
              <a:t>Review current hiring practices, recruitment strategies and supports for </a:t>
            </a:r>
            <a:r>
              <a:rPr lang="en-US" sz="2800" dirty="0" err="1"/>
              <a:t>BIPoC</a:t>
            </a:r>
            <a:r>
              <a:rPr lang="en-US" sz="2800" dirty="0"/>
              <a:t> staff </a:t>
            </a:r>
            <a:endParaRPr lang="en-US" sz="2800" b="1" dirty="0"/>
          </a:p>
          <a:p>
            <a:pPr marL="0" indent="0">
              <a:buNone/>
            </a:pPr>
            <a:endParaRPr lang="en-US" dirty="0"/>
          </a:p>
        </p:txBody>
      </p:sp>
      <p:sp>
        <p:nvSpPr>
          <p:cNvPr id="3" name="Footer Placeholder 2">
            <a:extLst>
              <a:ext uri="{FF2B5EF4-FFF2-40B4-BE49-F238E27FC236}">
                <a16:creationId xmlns:a16="http://schemas.microsoft.com/office/drawing/2014/main" id="{D200800E-3F46-69CD-5439-8F2D9E7532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BEF6F74F-A485-22C1-2F6B-0BCA2036FEC6}"/>
              </a:ext>
            </a:extLst>
          </p:cNvPr>
          <p:cNvSpPr>
            <a:spLocks noGrp="1"/>
          </p:cNvSpPr>
          <p:nvPr>
            <p:ph type="sldNum" sz="quarter" idx="12"/>
          </p:nvPr>
        </p:nvSpPr>
        <p:spPr/>
        <p:txBody>
          <a:bodyPr/>
          <a:lstStyle/>
          <a:p>
            <a:fld id="{357F5B69-6281-4C1F-8C38-6DA0F56DA430}" type="slidenum">
              <a:rPr lang="en-US" smtClean="0"/>
              <a:pPr/>
              <a:t>21</a:t>
            </a:fld>
            <a:endParaRPr lang="en-US"/>
          </a:p>
        </p:txBody>
      </p:sp>
      <p:pic>
        <p:nvPicPr>
          <p:cNvPr id="7" name="Picture 2">
            <a:extLst>
              <a:ext uri="{FF2B5EF4-FFF2-40B4-BE49-F238E27FC236}">
                <a16:creationId xmlns:a16="http://schemas.microsoft.com/office/drawing/2014/main" id="{BCF1EF60-8505-7D64-5D31-FDB5AAF3392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5" r="23674"/>
          <a:stretch/>
        </p:blipFill>
        <p:spPr bwMode="auto">
          <a:xfrm>
            <a:off x="9290956" y="5277373"/>
            <a:ext cx="1812471" cy="104498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34;p88">
            <a:extLst>
              <a:ext uri="{FF2B5EF4-FFF2-40B4-BE49-F238E27FC236}">
                <a16:creationId xmlns:a16="http://schemas.microsoft.com/office/drawing/2014/main" id="{7BF63AED-8A43-539B-BA5D-9B464DECDA02}"/>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1594" y="2498271"/>
            <a:ext cx="4107409" cy="2806848"/>
          </a:xfrm>
          <a:prstGeom prst="rect">
            <a:avLst/>
          </a:prstGeom>
          <a:noFill/>
          <a:ln>
            <a:noFill/>
          </a:ln>
        </p:spPr>
      </p:pic>
    </p:spTree>
    <p:extLst>
      <p:ext uri="{BB962C8B-B14F-4D97-AF65-F5344CB8AC3E}">
        <p14:creationId xmlns:p14="http://schemas.microsoft.com/office/powerpoint/2010/main" val="178743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AFC9-AF7C-655F-881D-A0A64E0168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5D4167-E20F-E2C7-0BA3-FC39B4D90E29}"/>
              </a:ext>
            </a:extLst>
          </p:cNvPr>
          <p:cNvSpPr>
            <a:spLocks noGrp="1"/>
          </p:cNvSpPr>
          <p:nvPr>
            <p:ph type="title"/>
          </p:nvPr>
        </p:nvSpPr>
        <p:spPr/>
        <p:txBody>
          <a:bodyPr/>
          <a:lstStyle/>
          <a:p>
            <a:r>
              <a:rPr lang="en-US" dirty="0"/>
              <a:t>Forest Grove – Our Why</a:t>
            </a:r>
          </a:p>
        </p:txBody>
      </p:sp>
      <p:graphicFrame>
        <p:nvGraphicFramePr>
          <p:cNvPr id="7" name="Content Placeholder 6">
            <a:extLst>
              <a:ext uri="{FF2B5EF4-FFF2-40B4-BE49-F238E27FC236}">
                <a16:creationId xmlns:a16="http://schemas.microsoft.com/office/drawing/2014/main" id="{46EE670D-746B-3A1C-2855-9FCB209ED082}"/>
              </a:ext>
            </a:extLst>
          </p:cNvPr>
          <p:cNvGraphicFramePr>
            <a:graphicFrameLocks noGrp="1"/>
          </p:cNvGraphicFramePr>
          <p:nvPr>
            <p:ph idx="1"/>
            <p:extLst>
              <p:ext uri="{D42A27DB-BD31-4B8C-83A1-F6EECF244321}">
                <p14:modId xmlns:p14="http://schemas.microsoft.com/office/powerpoint/2010/main" val="2110108861"/>
              </p:ext>
            </p:extLst>
          </p:nvPr>
        </p:nvGraphicFramePr>
        <p:xfrm>
          <a:off x="717550" y="1825625"/>
          <a:ext cx="10757274" cy="3901440"/>
        </p:xfrm>
        <a:graphic>
          <a:graphicData uri="http://schemas.openxmlformats.org/drawingml/2006/table">
            <a:tbl>
              <a:tblPr firstRow="1" bandRow="1">
                <a:tableStyleId>{5C22544A-7EE6-4342-B048-85BDC9FD1C3A}</a:tableStyleId>
              </a:tblPr>
              <a:tblGrid>
                <a:gridCol w="4520981">
                  <a:extLst>
                    <a:ext uri="{9D8B030D-6E8A-4147-A177-3AD203B41FA5}">
                      <a16:colId xmlns:a16="http://schemas.microsoft.com/office/drawing/2014/main" val="372654580"/>
                    </a:ext>
                  </a:extLst>
                </a:gridCol>
                <a:gridCol w="3330554">
                  <a:extLst>
                    <a:ext uri="{9D8B030D-6E8A-4147-A177-3AD203B41FA5}">
                      <a16:colId xmlns:a16="http://schemas.microsoft.com/office/drawing/2014/main" val="3974902305"/>
                    </a:ext>
                  </a:extLst>
                </a:gridCol>
                <a:gridCol w="2905739">
                  <a:extLst>
                    <a:ext uri="{9D8B030D-6E8A-4147-A177-3AD203B41FA5}">
                      <a16:colId xmlns:a16="http://schemas.microsoft.com/office/drawing/2014/main" val="2392187229"/>
                    </a:ext>
                  </a:extLst>
                </a:gridCol>
              </a:tblGrid>
              <a:tr h="370840">
                <a:tc>
                  <a:txBody>
                    <a:bodyPr/>
                    <a:lstStyle/>
                    <a:p>
                      <a:r>
                        <a:rPr lang="en-US" sz="2600" dirty="0"/>
                        <a:t>Ethnicity</a:t>
                      </a:r>
                    </a:p>
                  </a:txBody>
                  <a:tcPr/>
                </a:tc>
                <a:tc>
                  <a:txBody>
                    <a:bodyPr/>
                    <a:lstStyle/>
                    <a:p>
                      <a:r>
                        <a:rPr lang="en-US" sz="2600" dirty="0"/>
                        <a:t>Teacher Percentage</a:t>
                      </a:r>
                    </a:p>
                  </a:txBody>
                  <a:tcPr/>
                </a:tc>
                <a:tc>
                  <a:txBody>
                    <a:bodyPr/>
                    <a:lstStyle/>
                    <a:p>
                      <a:r>
                        <a:rPr lang="en-US" sz="2600" dirty="0"/>
                        <a:t>Student Percentage</a:t>
                      </a:r>
                    </a:p>
                  </a:txBody>
                  <a:tcPr/>
                </a:tc>
                <a:extLst>
                  <a:ext uri="{0D108BD9-81ED-4DB2-BD59-A6C34878D82A}">
                    <a16:rowId xmlns:a16="http://schemas.microsoft.com/office/drawing/2014/main" val="456360491"/>
                  </a:ext>
                </a:extLst>
              </a:tr>
              <a:tr h="370840">
                <a:tc>
                  <a:txBody>
                    <a:bodyPr/>
                    <a:lstStyle/>
                    <a:p>
                      <a:r>
                        <a:rPr lang="en-US" sz="2600" dirty="0"/>
                        <a:t>American Indian/Alaska Native</a:t>
                      </a:r>
                    </a:p>
                  </a:txBody>
                  <a:tcPr/>
                </a:tc>
                <a:tc>
                  <a:txBody>
                    <a:bodyPr/>
                    <a:lstStyle/>
                    <a:p>
                      <a:r>
                        <a:rPr lang="en-US" sz="2600" dirty="0"/>
                        <a:t>0%</a:t>
                      </a:r>
                    </a:p>
                  </a:txBody>
                  <a:tcPr/>
                </a:tc>
                <a:tc>
                  <a:txBody>
                    <a:bodyPr/>
                    <a:lstStyle/>
                    <a:p>
                      <a:r>
                        <a:rPr lang="en-US" sz="2600" dirty="0"/>
                        <a:t>1%</a:t>
                      </a:r>
                    </a:p>
                  </a:txBody>
                  <a:tcPr/>
                </a:tc>
                <a:extLst>
                  <a:ext uri="{0D108BD9-81ED-4DB2-BD59-A6C34878D82A}">
                    <a16:rowId xmlns:a16="http://schemas.microsoft.com/office/drawing/2014/main" val="3755997299"/>
                  </a:ext>
                </a:extLst>
              </a:tr>
              <a:tr h="370840">
                <a:tc>
                  <a:txBody>
                    <a:bodyPr/>
                    <a:lstStyle/>
                    <a:p>
                      <a:r>
                        <a:rPr lang="en-US" sz="2600" dirty="0"/>
                        <a:t>Asian</a:t>
                      </a:r>
                    </a:p>
                  </a:txBody>
                  <a:tcPr/>
                </a:tc>
                <a:tc>
                  <a:txBody>
                    <a:bodyPr/>
                    <a:lstStyle/>
                    <a:p>
                      <a:r>
                        <a:rPr lang="en-US" sz="2600" dirty="0"/>
                        <a:t>2.8%</a:t>
                      </a:r>
                    </a:p>
                  </a:txBody>
                  <a:tcPr/>
                </a:tc>
                <a:tc>
                  <a:txBody>
                    <a:bodyPr/>
                    <a:lstStyle/>
                    <a:p>
                      <a:r>
                        <a:rPr lang="en-US" sz="2600" dirty="0"/>
                        <a:t>1%</a:t>
                      </a:r>
                    </a:p>
                  </a:txBody>
                  <a:tcPr/>
                </a:tc>
                <a:extLst>
                  <a:ext uri="{0D108BD9-81ED-4DB2-BD59-A6C34878D82A}">
                    <a16:rowId xmlns:a16="http://schemas.microsoft.com/office/drawing/2014/main" val="87859190"/>
                  </a:ext>
                </a:extLst>
              </a:tr>
              <a:tr h="370840">
                <a:tc>
                  <a:txBody>
                    <a:bodyPr/>
                    <a:lstStyle/>
                    <a:p>
                      <a:r>
                        <a:rPr lang="en-US" sz="2600" dirty="0"/>
                        <a:t>Black/African American</a:t>
                      </a:r>
                    </a:p>
                  </a:txBody>
                  <a:tcPr/>
                </a:tc>
                <a:tc>
                  <a:txBody>
                    <a:bodyPr/>
                    <a:lstStyle/>
                    <a:p>
                      <a:r>
                        <a:rPr lang="en-US" sz="2600" dirty="0"/>
                        <a:t>1%</a:t>
                      </a:r>
                    </a:p>
                  </a:txBody>
                  <a:tcPr/>
                </a:tc>
                <a:tc>
                  <a:txBody>
                    <a:bodyPr/>
                    <a:lstStyle/>
                    <a:p>
                      <a:r>
                        <a:rPr lang="en-US" sz="2600" dirty="0"/>
                        <a:t>0.8%</a:t>
                      </a:r>
                    </a:p>
                  </a:txBody>
                  <a:tcPr/>
                </a:tc>
                <a:extLst>
                  <a:ext uri="{0D108BD9-81ED-4DB2-BD59-A6C34878D82A}">
                    <a16:rowId xmlns:a16="http://schemas.microsoft.com/office/drawing/2014/main" val="1736804158"/>
                  </a:ext>
                </a:extLst>
              </a:tr>
              <a:tr h="370840">
                <a:tc>
                  <a:txBody>
                    <a:bodyPr/>
                    <a:lstStyle/>
                    <a:p>
                      <a:r>
                        <a:rPr lang="en-US" sz="2600" dirty="0"/>
                        <a:t>Hispanic/Latino</a:t>
                      </a:r>
                    </a:p>
                  </a:txBody>
                  <a:tcPr/>
                </a:tc>
                <a:tc>
                  <a:txBody>
                    <a:bodyPr/>
                    <a:lstStyle/>
                    <a:p>
                      <a:r>
                        <a:rPr lang="en-US" sz="2600" dirty="0"/>
                        <a:t>26%</a:t>
                      </a:r>
                    </a:p>
                  </a:txBody>
                  <a:tcPr/>
                </a:tc>
                <a:tc>
                  <a:txBody>
                    <a:bodyPr/>
                    <a:lstStyle/>
                    <a:p>
                      <a:r>
                        <a:rPr lang="en-US" sz="2600" dirty="0"/>
                        <a:t>63%</a:t>
                      </a:r>
                    </a:p>
                  </a:txBody>
                  <a:tcPr/>
                </a:tc>
                <a:extLst>
                  <a:ext uri="{0D108BD9-81ED-4DB2-BD59-A6C34878D82A}">
                    <a16:rowId xmlns:a16="http://schemas.microsoft.com/office/drawing/2014/main" val="1521572671"/>
                  </a:ext>
                </a:extLst>
              </a:tr>
              <a:tr h="370840">
                <a:tc>
                  <a:txBody>
                    <a:bodyPr/>
                    <a:lstStyle/>
                    <a:p>
                      <a:r>
                        <a:rPr lang="en-US" sz="2600" dirty="0"/>
                        <a:t>White</a:t>
                      </a:r>
                    </a:p>
                  </a:txBody>
                  <a:tcPr/>
                </a:tc>
                <a:tc>
                  <a:txBody>
                    <a:bodyPr/>
                    <a:lstStyle/>
                    <a:p>
                      <a:r>
                        <a:rPr lang="en-US" sz="2600" dirty="0"/>
                        <a:t>69%</a:t>
                      </a:r>
                    </a:p>
                  </a:txBody>
                  <a:tcPr/>
                </a:tc>
                <a:tc>
                  <a:txBody>
                    <a:bodyPr/>
                    <a:lstStyle/>
                    <a:p>
                      <a:r>
                        <a:rPr lang="en-US" sz="2600" dirty="0"/>
                        <a:t>37%</a:t>
                      </a:r>
                    </a:p>
                  </a:txBody>
                  <a:tcPr/>
                </a:tc>
                <a:extLst>
                  <a:ext uri="{0D108BD9-81ED-4DB2-BD59-A6C34878D82A}">
                    <a16:rowId xmlns:a16="http://schemas.microsoft.com/office/drawing/2014/main" val="776853310"/>
                  </a:ext>
                </a:extLst>
              </a:tr>
              <a:tr h="370840">
                <a:tc>
                  <a:txBody>
                    <a:bodyPr/>
                    <a:lstStyle/>
                    <a:p>
                      <a:r>
                        <a:rPr lang="en-US" sz="2600" dirty="0"/>
                        <a:t>Native Hawaiian/Pacific Islander</a:t>
                      </a:r>
                    </a:p>
                  </a:txBody>
                  <a:tcPr/>
                </a:tc>
                <a:tc>
                  <a:txBody>
                    <a:bodyPr/>
                    <a:lstStyle/>
                    <a:p>
                      <a:r>
                        <a:rPr lang="en-US" sz="2600" dirty="0"/>
                        <a:t>1%</a:t>
                      </a:r>
                    </a:p>
                  </a:txBody>
                  <a:tcPr/>
                </a:tc>
                <a:tc>
                  <a:txBody>
                    <a:bodyPr/>
                    <a:lstStyle/>
                    <a:p>
                      <a:r>
                        <a:rPr lang="en-US" sz="2600" dirty="0"/>
                        <a:t>0.4%</a:t>
                      </a:r>
                    </a:p>
                  </a:txBody>
                  <a:tcPr/>
                </a:tc>
                <a:extLst>
                  <a:ext uri="{0D108BD9-81ED-4DB2-BD59-A6C34878D82A}">
                    <a16:rowId xmlns:a16="http://schemas.microsoft.com/office/drawing/2014/main" val="3122949723"/>
                  </a:ext>
                </a:extLst>
              </a:tr>
              <a:tr h="370840">
                <a:tc>
                  <a:txBody>
                    <a:bodyPr/>
                    <a:lstStyle/>
                    <a:p>
                      <a:r>
                        <a:rPr lang="en-US" sz="2600" dirty="0"/>
                        <a:t>Multi-Racial</a:t>
                      </a:r>
                    </a:p>
                  </a:txBody>
                  <a:tcPr/>
                </a:tc>
                <a:tc>
                  <a:txBody>
                    <a:bodyPr/>
                    <a:lstStyle/>
                    <a:p>
                      <a:r>
                        <a:rPr lang="en-US" sz="2600" dirty="0"/>
                        <a:t>6%</a:t>
                      </a:r>
                    </a:p>
                  </a:txBody>
                  <a:tcPr/>
                </a:tc>
                <a:tc>
                  <a:txBody>
                    <a:bodyPr/>
                    <a:lstStyle/>
                    <a:p>
                      <a:r>
                        <a:rPr lang="en-US" sz="2600" dirty="0"/>
                        <a:t>4.4%</a:t>
                      </a:r>
                    </a:p>
                  </a:txBody>
                  <a:tcPr/>
                </a:tc>
                <a:extLst>
                  <a:ext uri="{0D108BD9-81ED-4DB2-BD59-A6C34878D82A}">
                    <a16:rowId xmlns:a16="http://schemas.microsoft.com/office/drawing/2014/main" val="2074678168"/>
                  </a:ext>
                </a:extLst>
              </a:tr>
            </a:tbl>
          </a:graphicData>
        </a:graphic>
      </p:graphicFrame>
      <p:sp>
        <p:nvSpPr>
          <p:cNvPr id="3" name="Footer Placeholder 2">
            <a:extLst>
              <a:ext uri="{FF2B5EF4-FFF2-40B4-BE49-F238E27FC236}">
                <a16:creationId xmlns:a16="http://schemas.microsoft.com/office/drawing/2014/main" id="{905408FB-3F86-3B34-D87B-A2D0FDF5CF9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4F073807-B1C9-9F7A-8C2C-405D0158A7D3}"/>
              </a:ext>
            </a:extLst>
          </p:cNvPr>
          <p:cNvSpPr>
            <a:spLocks noGrp="1"/>
          </p:cNvSpPr>
          <p:nvPr>
            <p:ph type="sldNum" sz="quarter" idx="12"/>
          </p:nvPr>
        </p:nvSpPr>
        <p:spPr/>
        <p:txBody>
          <a:bodyPr/>
          <a:lstStyle/>
          <a:p>
            <a:fld id="{357F5B69-6281-4C1F-8C38-6DA0F56DA430}" type="slidenum">
              <a:rPr lang="en-US" smtClean="0"/>
              <a:t>22</a:t>
            </a:fld>
            <a:endParaRPr lang="en-US"/>
          </a:p>
        </p:txBody>
      </p:sp>
      <p:pic>
        <p:nvPicPr>
          <p:cNvPr id="2050" name="Picture 2">
            <a:extLst>
              <a:ext uri="{FF2B5EF4-FFF2-40B4-BE49-F238E27FC236}">
                <a16:creationId xmlns:a16="http://schemas.microsoft.com/office/drawing/2014/main" id="{56FBFD9E-9BA6-CB41-5CF3-F9A2B7ACC0F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5" r="23674"/>
          <a:stretch/>
        </p:blipFill>
        <p:spPr bwMode="auto">
          <a:xfrm>
            <a:off x="9640757" y="443996"/>
            <a:ext cx="2141569" cy="123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8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D99D1-0D06-F1C5-9E68-75A9D8E84A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EB0DAE-C7C8-3E0E-F860-EFBCA5C32BD1}"/>
              </a:ext>
            </a:extLst>
          </p:cNvPr>
          <p:cNvSpPr>
            <a:spLocks noGrp="1"/>
          </p:cNvSpPr>
          <p:nvPr>
            <p:ph type="title"/>
          </p:nvPr>
        </p:nvSpPr>
        <p:spPr/>
        <p:txBody>
          <a:bodyPr/>
          <a:lstStyle/>
          <a:p>
            <a:r>
              <a:rPr lang="en-US" dirty="0"/>
              <a:t>Forest Grove Strategies</a:t>
            </a:r>
          </a:p>
        </p:txBody>
      </p:sp>
      <p:sp>
        <p:nvSpPr>
          <p:cNvPr id="6" name="Content Placeholder 5">
            <a:extLst>
              <a:ext uri="{FF2B5EF4-FFF2-40B4-BE49-F238E27FC236}">
                <a16:creationId xmlns:a16="http://schemas.microsoft.com/office/drawing/2014/main" id="{51E1F303-3647-F1FA-5936-4AF90351C3B9}"/>
              </a:ext>
            </a:extLst>
          </p:cNvPr>
          <p:cNvSpPr>
            <a:spLocks noGrp="1"/>
          </p:cNvSpPr>
          <p:nvPr>
            <p:ph idx="1"/>
          </p:nvPr>
        </p:nvSpPr>
        <p:spPr>
          <a:xfrm>
            <a:off x="717176" y="1825625"/>
            <a:ext cx="6500053" cy="4314168"/>
          </a:xfrm>
        </p:spPr>
        <p:txBody>
          <a:bodyPr>
            <a:normAutofit fontScale="85000" lnSpcReduction="20000"/>
          </a:bodyPr>
          <a:lstStyle/>
          <a:p>
            <a:pPr>
              <a:spcBef>
                <a:spcPts val="0"/>
              </a:spcBef>
              <a:spcAft>
                <a:spcPts val="600"/>
              </a:spcAft>
            </a:pPr>
            <a:r>
              <a:rPr lang="en-US" sz="3200" dirty="0"/>
              <a:t>Affinity Groups</a:t>
            </a:r>
          </a:p>
          <a:p>
            <a:pPr lvl="1">
              <a:spcBef>
                <a:spcPts val="0"/>
              </a:spcBef>
              <a:spcAft>
                <a:spcPts val="600"/>
              </a:spcAft>
            </a:pPr>
            <a:r>
              <a:rPr lang="en-US" sz="2600" i="0" u="none" strike="noStrike" dirty="0" err="1">
                <a:effectLst/>
              </a:rPr>
              <a:t>BIPoC</a:t>
            </a:r>
            <a:r>
              <a:rPr lang="en-US" sz="2600" i="0" u="none" strike="noStrike" dirty="0">
                <a:effectLst/>
              </a:rPr>
              <a:t> Affinity Groups</a:t>
            </a:r>
          </a:p>
          <a:p>
            <a:pPr lvl="1">
              <a:spcBef>
                <a:spcPts val="0"/>
              </a:spcBef>
              <a:spcAft>
                <a:spcPts val="600"/>
              </a:spcAft>
            </a:pPr>
            <a:r>
              <a:rPr lang="en-US" sz="2600" i="0" u="none" strike="noStrike" dirty="0">
                <a:effectLst/>
              </a:rPr>
              <a:t>LGBTQIA+</a:t>
            </a:r>
          </a:p>
          <a:p>
            <a:pPr lvl="1" fontAlgn="base">
              <a:spcBef>
                <a:spcPts val="0"/>
              </a:spcBef>
            </a:pPr>
            <a:r>
              <a:rPr lang="en-US" sz="2600" i="0" u="none" strike="noStrike" dirty="0">
                <a:effectLst/>
              </a:rPr>
              <a:t>Tribal History/Shared History: Mesoamerican Education</a:t>
            </a:r>
          </a:p>
          <a:p>
            <a:pPr lvl="1" fontAlgn="base"/>
            <a:r>
              <a:rPr lang="en-US" sz="2600" i="0" u="none" strike="noStrike" dirty="0">
                <a:effectLst/>
              </a:rPr>
              <a:t>Classified Employees</a:t>
            </a:r>
          </a:p>
          <a:p>
            <a:pPr>
              <a:spcBef>
                <a:spcPts val="0"/>
              </a:spcBef>
              <a:spcAft>
                <a:spcPts val="600"/>
              </a:spcAft>
            </a:pPr>
            <a:endParaRPr lang="en-US" sz="3200" dirty="0"/>
          </a:p>
          <a:p>
            <a:pPr>
              <a:spcBef>
                <a:spcPts val="0"/>
              </a:spcBef>
              <a:spcAft>
                <a:spcPts val="600"/>
              </a:spcAft>
            </a:pPr>
            <a:r>
              <a:rPr lang="en-US" sz="3200" dirty="0"/>
              <a:t>Grow Your Own</a:t>
            </a:r>
          </a:p>
          <a:p>
            <a:pPr>
              <a:spcBef>
                <a:spcPts val="0"/>
              </a:spcBef>
              <a:spcAft>
                <a:spcPts val="600"/>
              </a:spcAft>
            </a:pPr>
            <a:r>
              <a:rPr lang="en-US" sz="3200" dirty="0"/>
              <a:t>Mentoring Program</a:t>
            </a:r>
          </a:p>
          <a:p>
            <a:pPr>
              <a:spcBef>
                <a:spcPts val="0"/>
              </a:spcBef>
              <a:spcAft>
                <a:spcPts val="600"/>
              </a:spcAft>
            </a:pPr>
            <a:r>
              <a:rPr lang="en-US" sz="3200" dirty="0"/>
              <a:t>Teacher Connect</a:t>
            </a:r>
          </a:p>
          <a:p>
            <a:pPr marL="0" lvl="0" indent="0" algn="l" rtl="0">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 sz="2800" dirty="0"/>
              <a:t>Osvaldo Garcia-Contreras   </a:t>
            </a:r>
            <a:r>
              <a:rPr lang="en-US" sz="2800" dirty="0"/>
              <a:t>503-718-4481</a:t>
            </a:r>
            <a:endParaRPr lang="en" sz="2800" dirty="0"/>
          </a:p>
          <a:p>
            <a:pPr marL="0" lvl="0" indent="0" algn="l" rtl="0">
              <a:spcBef>
                <a:spcPts val="0"/>
              </a:spcBef>
              <a:spcAft>
                <a:spcPts val="0"/>
              </a:spcAft>
              <a:buNone/>
            </a:pPr>
            <a:r>
              <a:rPr lang="en-US" sz="2800" u="sng" dirty="0">
                <a:solidFill>
                  <a:schemeClr val="hlink"/>
                </a:solidFill>
                <a:hlinkClick r:id="rId3"/>
              </a:rPr>
              <a:t>ogarcia-contreras@fgsd.k12.or.us</a:t>
            </a:r>
            <a:endParaRPr lang="en-US" sz="2800" dirty="0"/>
          </a:p>
          <a:p>
            <a:pPr marL="0" lvl="0" indent="0" algn="l" rtl="0">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EBCE2BC-78FD-B6D7-BBB6-17B8851918F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3AAD86B-77CF-5E7C-FC08-06669AAF0ED9}"/>
              </a:ext>
            </a:extLst>
          </p:cNvPr>
          <p:cNvSpPr>
            <a:spLocks noGrp="1"/>
          </p:cNvSpPr>
          <p:nvPr>
            <p:ph type="sldNum" sz="quarter" idx="12"/>
          </p:nvPr>
        </p:nvSpPr>
        <p:spPr/>
        <p:txBody>
          <a:bodyPr/>
          <a:lstStyle/>
          <a:p>
            <a:fld id="{357F5B69-6281-4C1F-8C38-6DA0F56DA430}" type="slidenum">
              <a:rPr lang="en-US" smtClean="0"/>
              <a:t>23</a:t>
            </a:fld>
            <a:endParaRPr lang="en-US"/>
          </a:p>
        </p:txBody>
      </p:sp>
      <p:pic>
        <p:nvPicPr>
          <p:cNvPr id="2050" name="Picture 2">
            <a:extLst>
              <a:ext uri="{FF2B5EF4-FFF2-40B4-BE49-F238E27FC236}">
                <a16:creationId xmlns:a16="http://schemas.microsoft.com/office/drawing/2014/main" id="{6797672D-032A-C1D2-CEED-D380228995C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25" r="23674"/>
          <a:stretch/>
        </p:blipFill>
        <p:spPr bwMode="auto">
          <a:xfrm>
            <a:off x="9784692" y="353069"/>
            <a:ext cx="2141569" cy="1234722"/>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752;p101">
            <a:extLst>
              <a:ext uri="{FF2B5EF4-FFF2-40B4-BE49-F238E27FC236}">
                <a16:creationId xmlns:a16="http://schemas.microsoft.com/office/drawing/2014/main" id="{D92FDDAF-DCB2-38FF-5F7E-295AA687FD6D}"/>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28954" y="2266477"/>
            <a:ext cx="4111476" cy="2777474"/>
          </a:xfrm>
          <a:prstGeom prst="rect">
            <a:avLst/>
          </a:prstGeom>
          <a:noFill/>
          <a:ln>
            <a:noFill/>
          </a:ln>
        </p:spPr>
      </p:pic>
    </p:spTree>
    <p:extLst>
      <p:ext uri="{BB962C8B-B14F-4D97-AF65-F5344CB8AC3E}">
        <p14:creationId xmlns:p14="http://schemas.microsoft.com/office/powerpoint/2010/main" val="163139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717177" y="779646"/>
            <a:ext cx="3931826" cy="1686764"/>
          </a:xfrm>
        </p:spPr>
        <p:txBody>
          <a:bodyPr/>
          <a:lstStyle/>
          <a:p>
            <a:r>
              <a:rPr lang="en-US"/>
              <a:t>Resources</a:t>
            </a:r>
          </a:p>
        </p:txBody>
      </p:sp>
      <p:sp>
        <p:nvSpPr>
          <p:cNvPr id="7" name="Slide Content"/>
          <p:cNvSpPr>
            <a:spLocks noGrp="1"/>
          </p:cNvSpPr>
          <p:nvPr>
            <p:ph idx="1"/>
          </p:nvPr>
        </p:nvSpPr>
        <p:spPr>
          <a:xfrm>
            <a:off x="5183188" y="779647"/>
            <a:ext cx="6318530" cy="5627592"/>
          </a:xfrm>
        </p:spPr>
        <p:txBody>
          <a:bodyPr>
            <a:normAutofit/>
          </a:bodyPr>
          <a:lstStyle/>
          <a:p>
            <a:pPr>
              <a:spcBef>
                <a:spcPts val="1200"/>
              </a:spcBef>
              <a:spcAft>
                <a:spcPts val="600"/>
              </a:spcAft>
            </a:pPr>
            <a:r>
              <a:rPr lang="en-US" sz="3200" dirty="0">
                <a:hlinkClick r:id="rId3"/>
              </a:rPr>
              <a:t>Supporting a Diverse Educator Workforce to Strengthen Teaching and Learning</a:t>
            </a:r>
            <a:endParaRPr lang="en-US" sz="3200" dirty="0"/>
          </a:p>
          <a:p>
            <a:pPr>
              <a:spcBef>
                <a:spcPts val="1200"/>
              </a:spcBef>
              <a:spcAft>
                <a:spcPts val="600"/>
              </a:spcAft>
            </a:pPr>
            <a:r>
              <a:rPr lang="en-US" sz="3200" dirty="0">
                <a:hlinkClick r:id="rId4"/>
              </a:rPr>
              <a:t>Raise the Bar: Eliminate the Educator Shortage</a:t>
            </a:r>
            <a:endParaRPr lang="en-US" sz="3200" dirty="0"/>
          </a:p>
          <a:p>
            <a:pPr>
              <a:spcBef>
                <a:spcPts val="1200"/>
              </a:spcBef>
              <a:spcAft>
                <a:spcPts val="600"/>
              </a:spcAft>
            </a:pPr>
            <a:r>
              <a:rPr lang="en-US" sz="3200" dirty="0">
                <a:hlinkClick r:id="rId5"/>
              </a:rPr>
              <a:t>Educator Advancement Council</a:t>
            </a:r>
            <a:endParaRPr lang="en-US" sz="3200" dirty="0"/>
          </a:p>
          <a:p>
            <a:pPr>
              <a:spcBef>
                <a:spcPts val="1200"/>
              </a:spcBef>
              <a:spcAft>
                <a:spcPts val="600"/>
              </a:spcAft>
            </a:pPr>
            <a:r>
              <a:rPr lang="en-US" sz="3200" dirty="0">
                <a:hlinkClick r:id="rId6"/>
              </a:rPr>
              <a:t>Oregon Educator Statewide Survey </a:t>
            </a:r>
            <a:r>
              <a:rPr lang="en-US" sz="3200" dirty="0"/>
              <a:t>(formerly TELL Survey)</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lstStyle/>
          <a:p>
            <a:r>
              <a:rPr lang="en-US"/>
              <a:t>Please reach out!</a:t>
            </a:r>
          </a:p>
        </p:txBody>
      </p:sp>
      <p:sp>
        <p:nvSpPr>
          <p:cNvPr id="2" name="Slide Content"/>
          <p:cNvSpPr>
            <a:spLocks noGrp="1"/>
          </p:cNvSpPr>
          <p:nvPr>
            <p:ph idx="1"/>
          </p:nvPr>
        </p:nvSpPr>
        <p:spPr/>
        <p:txBody>
          <a:bodyPr/>
          <a:lstStyle/>
          <a:p>
            <a:pPr marL="342900" lvl="0" indent="-342900">
              <a:spcBef>
                <a:spcPts val="0"/>
              </a:spcBef>
              <a:buClr>
                <a:schemeClr val="dk1"/>
              </a:buClr>
              <a:buSzPts val="2400"/>
            </a:pPr>
            <a:r>
              <a:rPr lang="nb-NO"/>
              <a:t>Jen Engberg</a:t>
            </a:r>
            <a:br>
              <a:rPr lang="nb-NO"/>
            </a:br>
            <a:r>
              <a:rPr lang="nb-NO" u="sng">
                <a:solidFill>
                  <a:schemeClr val="hlink"/>
                </a:solidFill>
                <a:hlinkClick r:id="rId3"/>
              </a:rPr>
              <a:t>Jennifer.Engberg@ode.oregon.gov</a:t>
            </a:r>
            <a:endParaRPr lang="nb-NO"/>
          </a:p>
          <a:p>
            <a:pPr marL="342900" lvl="0" indent="-342900">
              <a:lnSpc>
                <a:spcPct val="110000"/>
              </a:lnSpc>
              <a:buClr>
                <a:schemeClr val="dk1"/>
              </a:buClr>
              <a:buSzPts val="2400"/>
            </a:pPr>
            <a:r>
              <a:rPr lang="nb-NO"/>
              <a:t>Sarah Martin</a:t>
            </a:r>
            <a:br>
              <a:rPr lang="nb-NO"/>
            </a:br>
            <a:r>
              <a:rPr lang="nb-NO" u="sng">
                <a:solidFill>
                  <a:schemeClr val="hlink"/>
                </a:solidFill>
                <a:hlinkClick r:id="rId4"/>
              </a:rPr>
              <a:t>Sarah.Martin@ode.oregon.gov</a:t>
            </a:r>
            <a:endParaRPr lang="nb-NO"/>
          </a:p>
          <a:p>
            <a:pPr marL="342900" lvl="0" indent="-342900">
              <a:lnSpc>
                <a:spcPct val="110000"/>
              </a:lnSpc>
              <a:buClr>
                <a:schemeClr val="dk1"/>
              </a:buClr>
              <a:buSzPts val="2400"/>
            </a:pPr>
            <a:r>
              <a:rPr lang="nb-NO"/>
              <a:t>Lisa Plumb</a:t>
            </a:r>
            <a:br>
              <a:rPr lang="nb-NO"/>
            </a:br>
            <a:r>
              <a:rPr lang="nb-NO" u="sng">
                <a:solidFill>
                  <a:schemeClr val="hlink"/>
                </a:solidFill>
                <a:hlinkClick r:id="rId5"/>
              </a:rPr>
              <a:t>Lisa.Plumb@ode.oregon.gov</a:t>
            </a:r>
            <a:endParaRPr lang="nb-NO" u="sng">
              <a:solidFill>
                <a:schemeClr val="hlink"/>
              </a:solidFill>
            </a:endParaRPr>
          </a:p>
          <a:p>
            <a:pPr marL="342900" lvl="0" indent="-342900">
              <a:lnSpc>
                <a:spcPct val="110000"/>
              </a:lnSpc>
              <a:buClr>
                <a:schemeClr val="dk1"/>
              </a:buClr>
              <a:buSzPts val="2400"/>
            </a:pPr>
            <a:r>
              <a:rPr lang="nb-NO"/>
              <a:t>Amy Tidwell</a:t>
            </a:r>
            <a:br>
              <a:rPr lang="nb-NO"/>
            </a:br>
            <a:r>
              <a:rPr lang="nb-NO" u="sng">
                <a:solidFill>
                  <a:schemeClr val="hlink"/>
                </a:solidFill>
                <a:hlinkClick r:id="rId4"/>
              </a:rPr>
              <a:t>Amy.Tidwell@ode.oregon.gov</a:t>
            </a:r>
            <a:endParaRPr lang="nb-NO"/>
          </a:p>
          <a:p>
            <a:pPr marL="0" lvl="0" indent="0">
              <a:lnSpc>
                <a:spcPct val="110000"/>
              </a:lnSpc>
              <a:buClr>
                <a:schemeClr val="dk1"/>
              </a:buClr>
              <a:buSzPts val="2400"/>
              <a:buNone/>
            </a:pPr>
            <a:endParaRPr lang="nb-NO"/>
          </a:p>
          <a:p>
            <a:endParaRPr lang="en-US"/>
          </a:p>
        </p:txBody>
      </p:sp>
      <p:sp>
        <p:nvSpPr>
          <p:cNvPr id="4" name="Slide Number"/>
          <p:cNvSpPr>
            <a:spLocks noGrp="1"/>
          </p:cNvSpPr>
          <p:nvPr>
            <p:ph type="sldNum" sz="quarter" idx="12"/>
          </p:nvPr>
        </p:nvSpPr>
        <p:spPr/>
        <p:txBody>
          <a:bodyPr/>
          <a:lstStyle/>
          <a:p>
            <a:fld id="{357F5B69-6281-4C1F-8C38-6DA0F56DA430}" type="slidenum">
              <a:rPr lang="en-US" smtClean="0"/>
              <a:pPr/>
              <a:t>25</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37779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ED7340-B999-B316-D12E-A39BD9EEB7CF}"/>
              </a:ext>
            </a:extLst>
          </p:cNvPr>
          <p:cNvSpPr>
            <a:spLocks noGrp="1"/>
          </p:cNvSpPr>
          <p:nvPr>
            <p:ph type="title"/>
          </p:nvPr>
        </p:nvSpPr>
        <p:spPr/>
        <p:txBody>
          <a:bodyPr/>
          <a:lstStyle/>
          <a:p>
            <a:r>
              <a:rPr lang="en-US" dirty="0"/>
              <a:t>What we know to be true</a:t>
            </a:r>
          </a:p>
        </p:txBody>
      </p:sp>
      <p:sp>
        <p:nvSpPr>
          <p:cNvPr id="2" name="Content Placeholder 1">
            <a:extLst>
              <a:ext uri="{FF2B5EF4-FFF2-40B4-BE49-F238E27FC236}">
                <a16:creationId xmlns:a16="http://schemas.microsoft.com/office/drawing/2014/main" id="{397A19CF-A32F-77D4-4B77-3D82CE720165}"/>
              </a:ext>
            </a:extLst>
          </p:cNvPr>
          <p:cNvSpPr>
            <a:spLocks noGrp="1"/>
          </p:cNvSpPr>
          <p:nvPr>
            <p:ph idx="1"/>
          </p:nvPr>
        </p:nvSpPr>
        <p:spPr/>
        <p:txBody>
          <a:bodyPr>
            <a:normAutofit/>
          </a:bodyPr>
          <a:lstStyle/>
          <a:p>
            <a:r>
              <a:rPr lang="en-US" sz="3200" dirty="0"/>
              <a:t>All the activities we are discussing today are in alignment with the purpose of Title II-A</a:t>
            </a:r>
          </a:p>
          <a:p>
            <a:r>
              <a:rPr lang="en-US" sz="3200" dirty="0"/>
              <a:t>USDE released this guidance in December, and it is still posted and relevant (as of April 2025) </a:t>
            </a:r>
          </a:p>
          <a:p>
            <a:r>
              <a:rPr lang="en-US" sz="3200" dirty="0">
                <a:effectLst/>
                <a:latin typeface="Calibri" panose="020F0502020204030204" pitchFamily="34" charset="0"/>
                <a:ea typeface="Aptos" panose="020B0004020202020204" pitchFamily="34" charset="0"/>
              </a:rPr>
              <a:t>Oregon </a:t>
            </a:r>
            <a:r>
              <a:rPr lang="en-US" sz="3200" dirty="0">
                <a:latin typeface="Calibri" panose="020F0502020204030204" pitchFamily="34" charset="0"/>
                <a:ea typeface="Aptos" panose="020B0004020202020204" pitchFamily="34" charset="0"/>
              </a:rPr>
              <a:t>supports </a:t>
            </a:r>
            <a:r>
              <a:rPr lang="en-US" sz="3200" dirty="0">
                <a:effectLst/>
                <a:latin typeface="Calibri" panose="020F0502020204030204" pitchFamily="34" charset="0"/>
                <a:ea typeface="Aptos" panose="020B0004020202020204" pitchFamily="34" charset="0"/>
              </a:rPr>
              <a:t>strong educational practices and pathways for educators</a:t>
            </a:r>
            <a:endParaRPr lang="en-US" sz="3200" dirty="0"/>
          </a:p>
        </p:txBody>
      </p:sp>
      <p:sp>
        <p:nvSpPr>
          <p:cNvPr id="3" name="Footer Placeholder 2">
            <a:extLst>
              <a:ext uri="{FF2B5EF4-FFF2-40B4-BE49-F238E27FC236}">
                <a16:creationId xmlns:a16="http://schemas.microsoft.com/office/drawing/2014/main" id="{550A983B-F0A9-1D00-1F12-E421876F1B8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097BEC63-3D47-FE65-C7DC-4F35A65DF338}"/>
              </a:ext>
            </a:extLst>
          </p:cNvPr>
          <p:cNvSpPr>
            <a:spLocks noGrp="1"/>
          </p:cNvSpPr>
          <p:nvPr>
            <p:ph type="sldNum" sz="quarter" idx="12"/>
          </p:nvPr>
        </p:nvSpPr>
        <p:spPr/>
        <p:txBody>
          <a:bodyPr/>
          <a:lstStyle/>
          <a:p>
            <a:fld id="{357F5B69-6281-4C1F-8C38-6DA0F56DA430}" type="slidenum">
              <a:rPr lang="en-US" smtClean="0"/>
              <a:pPr/>
              <a:t>3</a:t>
            </a:fld>
            <a:endParaRPr lang="en-US"/>
          </a:p>
        </p:txBody>
      </p:sp>
    </p:spTree>
    <p:extLst>
      <p:ext uri="{BB962C8B-B14F-4D97-AF65-F5344CB8AC3E}">
        <p14:creationId xmlns:p14="http://schemas.microsoft.com/office/powerpoint/2010/main" val="80678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p:txBody>
          <a:bodyPr/>
          <a:lstStyle/>
          <a:p>
            <a:r>
              <a:rPr lang="en-US" dirty="0"/>
              <a:t>Our Time Together Today</a:t>
            </a:r>
          </a:p>
        </p:txBody>
      </p:sp>
      <p:sp>
        <p:nvSpPr>
          <p:cNvPr id="6" name="Slide Content"/>
          <p:cNvSpPr>
            <a:spLocks noGrp="1"/>
          </p:cNvSpPr>
          <p:nvPr>
            <p:ph idx="1"/>
          </p:nvPr>
        </p:nvSpPr>
        <p:spPr/>
        <p:txBody>
          <a:bodyPr/>
          <a:lstStyle/>
          <a:p>
            <a:pPr>
              <a:lnSpc>
                <a:spcPct val="80000"/>
              </a:lnSpc>
              <a:spcBef>
                <a:spcPts val="0"/>
              </a:spcBef>
              <a:buSzPts val="2800"/>
            </a:pPr>
            <a:endParaRPr lang="en-US" sz="3200" dirty="0"/>
          </a:p>
          <a:p>
            <a:pPr>
              <a:lnSpc>
                <a:spcPct val="80000"/>
              </a:lnSpc>
              <a:spcBef>
                <a:spcPts val="0"/>
              </a:spcBef>
              <a:buSzPts val="2800"/>
            </a:pPr>
            <a:r>
              <a:rPr lang="en-US" sz="3600" dirty="0"/>
              <a:t>Diversifying the Educator Workforce</a:t>
            </a:r>
          </a:p>
          <a:p>
            <a:pPr lvl="1">
              <a:lnSpc>
                <a:spcPct val="80000"/>
              </a:lnSpc>
              <a:spcBef>
                <a:spcPts val="0"/>
              </a:spcBef>
              <a:buSzPts val="2800"/>
            </a:pPr>
            <a:r>
              <a:rPr lang="en-US" sz="3000" dirty="0"/>
              <a:t>Why a Diverse Workforce Matters</a:t>
            </a:r>
          </a:p>
          <a:p>
            <a:pPr lvl="1">
              <a:lnSpc>
                <a:spcPct val="80000"/>
              </a:lnSpc>
              <a:spcBef>
                <a:spcPts val="0"/>
              </a:spcBef>
              <a:buSzPts val="2800"/>
            </a:pPr>
            <a:r>
              <a:rPr lang="en-US" sz="3000" dirty="0"/>
              <a:t>Oregon by the Numbers</a:t>
            </a:r>
          </a:p>
          <a:p>
            <a:pPr lvl="1">
              <a:lnSpc>
                <a:spcPct val="80000"/>
              </a:lnSpc>
              <a:spcBef>
                <a:spcPts val="0"/>
              </a:spcBef>
              <a:buSzPts val="2800"/>
            </a:pPr>
            <a:r>
              <a:rPr lang="en-US" sz="3000" dirty="0"/>
              <a:t>Strategies and Title II-A Funding</a:t>
            </a:r>
          </a:p>
          <a:p>
            <a:pPr lvl="1">
              <a:lnSpc>
                <a:spcPct val="80000"/>
              </a:lnSpc>
              <a:spcBef>
                <a:spcPts val="0"/>
              </a:spcBef>
              <a:buSzPts val="2800"/>
            </a:pPr>
            <a:r>
              <a:rPr lang="en-US" sz="3000" dirty="0"/>
              <a:t>What Oregon Districts are Doing</a:t>
            </a:r>
          </a:p>
          <a:p>
            <a:pPr lvl="1">
              <a:lnSpc>
                <a:spcPct val="80000"/>
              </a:lnSpc>
              <a:spcBef>
                <a:spcPts val="0"/>
              </a:spcBef>
              <a:buSzPts val="2800"/>
            </a:pPr>
            <a:r>
              <a:rPr lang="en-US" sz="3000" dirty="0"/>
              <a:t>Resources</a:t>
            </a:r>
          </a:p>
          <a:p>
            <a:endParaRPr lang="en-US" dirty="0"/>
          </a:p>
        </p:txBody>
      </p:sp>
      <p:sp>
        <p:nvSpPr>
          <p:cNvPr id="4" name="Slide Number "/>
          <p:cNvSpPr>
            <a:spLocks noGrp="1"/>
          </p:cNvSpPr>
          <p:nvPr>
            <p:ph type="sldNum" sz="quarter" idx="12"/>
          </p:nvPr>
        </p:nvSpPr>
        <p:spPr/>
        <p:txBody>
          <a:bodyPr/>
          <a:lstStyle/>
          <a:p>
            <a:fld id="{357F5B69-6281-4C1F-8C38-6DA0F56DA430}" type="slidenum">
              <a:rPr lang="en-US" smtClean="0"/>
              <a:t>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34C839-34F8-0603-783E-24C0AA9CB772}"/>
              </a:ext>
            </a:extLst>
          </p:cNvPr>
          <p:cNvSpPr>
            <a:spLocks noGrp="1"/>
          </p:cNvSpPr>
          <p:nvPr>
            <p:ph type="title"/>
          </p:nvPr>
        </p:nvSpPr>
        <p:spPr>
          <a:xfrm>
            <a:off x="717177" y="779646"/>
            <a:ext cx="3931826" cy="1832926"/>
          </a:xfrm>
        </p:spPr>
        <p:txBody>
          <a:bodyPr>
            <a:normAutofit fontScale="90000"/>
          </a:bodyPr>
          <a:lstStyle/>
          <a:p>
            <a:r>
              <a:rPr lang="en-US" dirty="0"/>
              <a:t>What is Non-Regulatory Guidance (NRG)?</a:t>
            </a:r>
          </a:p>
        </p:txBody>
      </p:sp>
      <p:sp>
        <p:nvSpPr>
          <p:cNvPr id="2" name="Content Placeholder 1">
            <a:extLst>
              <a:ext uri="{FF2B5EF4-FFF2-40B4-BE49-F238E27FC236}">
                <a16:creationId xmlns:a16="http://schemas.microsoft.com/office/drawing/2014/main" id="{704666F0-3A4E-ACD2-28BC-B71FEF25444F}"/>
              </a:ext>
            </a:extLst>
          </p:cNvPr>
          <p:cNvSpPr>
            <a:spLocks noGrp="1"/>
          </p:cNvSpPr>
          <p:nvPr>
            <p:ph idx="1"/>
          </p:nvPr>
        </p:nvSpPr>
        <p:spPr>
          <a:xfrm>
            <a:off x="5183187" y="779647"/>
            <a:ext cx="6459083" cy="5360146"/>
          </a:xfrm>
        </p:spPr>
        <p:txBody>
          <a:bodyPr>
            <a:normAutofit/>
          </a:bodyPr>
          <a:lstStyle/>
          <a:p>
            <a:r>
              <a:rPr lang="en-US" sz="3200" dirty="0"/>
              <a:t>Reflect ED’s most user-friendly interpretation of a statute</a:t>
            </a:r>
          </a:p>
          <a:p>
            <a:pPr lvl="1"/>
            <a:r>
              <a:rPr lang="en-US" sz="2800" dirty="0"/>
              <a:t>Statutes and regulations are the “gold standard” for compliance</a:t>
            </a:r>
          </a:p>
          <a:p>
            <a:r>
              <a:rPr lang="en-US" sz="3200" dirty="0"/>
              <a:t>Updated regularly</a:t>
            </a:r>
          </a:p>
          <a:p>
            <a:pPr lvl="1"/>
            <a:r>
              <a:rPr lang="en-US" sz="2800" dirty="0"/>
              <a:t>Make sure you are using the most current version!</a:t>
            </a:r>
          </a:p>
          <a:p>
            <a:r>
              <a:rPr lang="en-US" sz="3200" b="1" dirty="0"/>
              <a:t>Three new NRG documents released in December and January that relate to Title II-A</a:t>
            </a:r>
          </a:p>
          <a:p>
            <a:pPr marL="0" indent="0">
              <a:buNone/>
            </a:pPr>
            <a:endParaRPr lang="en-US" sz="2000" dirty="0"/>
          </a:p>
          <a:p>
            <a:pPr marL="457200" lvl="1" indent="0">
              <a:buNone/>
            </a:pPr>
            <a:endParaRPr lang="en-US" sz="2800" dirty="0"/>
          </a:p>
        </p:txBody>
      </p:sp>
      <p:sp>
        <p:nvSpPr>
          <p:cNvPr id="3" name="Footer Placeholder 2">
            <a:extLst>
              <a:ext uri="{FF2B5EF4-FFF2-40B4-BE49-F238E27FC236}">
                <a16:creationId xmlns:a16="http://schemas.microsoft.com/office/drawing/2014/main" id="{55B08C92-6255-00D4-BBFA-DB31A7829B4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A12A7173-0F64-53C4-CFDD-E04509B5DF44}"/>
              </a:ext>
            </a:extLst>
          </p:cNvPr>
          <p:cNvSpPr>
            <a:spLocks noGrp="1"/>
          </p:cNvSpPr>
          <p:nvPr>
            <p:ph type="sldNum" sz="quarter" idx="12"/>
          </p:nvPr>
        </p:nvSpPr>
        <p:spPr/>
        <p:txBody>
          <a:bodyPr/>
          <a:lstStyle/>
          <a:p>
            <a:fld id="{357F5B69-6281-4C1F-8C38-6DA0F56DA430}" type="slidenum">
              <a:rPr lang="en-US" smtClean="0"/>
              <a:pPr/>
              <a:t>5</a:t>
            </a:fld>
            <a:endParaRPr lang="en-US"/>
          </a:p>
        </p:txBody>
      </p:sp>
      <p:pic>
        <p:nvPicPr>
          <p:cNvPr id="15" name="Picture 14">
            <a:extLst>
              <a:ext uri="{FF2B5EF4-FFF2-40B4-BE49-F238E27FC236}">
                <a16:creationId xmlns:a16="http://schemas.microsoft.com/office/drawing/2014/main" id="{A09155F7-D0BB-860F-016B-DA11AE9CF1B9}"/>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373" t="8609" r="23137" b="11802"/>
          <a:stretch/>
        </p:blipFill>
        <p:spPr>
          <a:xfrm>
            <a:off x="949209" y="2863498"/>
            <a:ext cx="3198247" cy="3025368"/>
          </a:xfrm>
          <a:prstGeom prst="rect">
            <a:avLst/>
          </a:prstGeom>
        </p:spPr>
      </p:pic>
    </p:spTree>
    <p:extLst>
      <p:ext uri="{BB962C8B-B14F-4D97-AF65-F5344CB8AC3E}">
        <p14:creationId xmlns:p14="http://schemas.microsoft.com/office/powerpoint/2010/main" val="237488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507492-513A-4F35-A4F9-A06AFC6BC2B9}"/>
              </a:ext>
            </a:extLst>
          </p:cNvPr>
          <p:cNvSpPr>
            <a:spLocks noGrp="1"/>
          </p:cNvSpPr>
          <p:nvPr>
            <p:ph type="title"/>
          </p:nvPr>
        </p:nvSpPr>
        <p:spPr/>
        <p:txBody>
          <a:bodyPr/>
          <a:lstStyle/>
          <a:p>
            <a:r>
              <a:rPr lang="en-US" dirty="0"/>
              <a:t>Diversifying the Educator Workforce</a:t>
            </a:r>
          </a:p>
        </p:txBody>
      </p:sp>
      <p:sp>
        <p:nvSpPr>
          <p:cNvPr id="6" name="Content Placeholder 5">
            <a:extLst>
              <a:ext uri="{FF2B5EF4-FFF2-40B4-BE49-F238E27FC236}">
                <a16:creationId xmlns:a16="http://schemas.microsoft.com/office/drawing/2014/main" id="{B1757774-03DA-BF45-E1BB-2E389945BA53}"/>
              </a:ext>
            </a:extLst>
          </p:cNvPr>
          <p:cNvSpPr>
            <a:spLocks noGrp="1"/>
          </p:cNvSpPr>
          <p:nvPr>
            <p:ph idx="1"/>
          </p:nvPr>
        </p:nvSpPr>
        <p:spPr/>
        <p:txBody>
          <a:bodyPr>
            <a:normAutofit/>
          </a:bodyPr>
          <a:lstStyle/>
          <a:p>
            <a:pPr>
              <a:spcAft>
                <a:spcPts val="600"/>
              </a:spcAft>
            </a:pPr>
            <a:r>
              <a:rPr lang="en-US" sz="3500" dirty="0">
                <a:latin typeface="Calibri" panose="020F0502020204030204" pitchFamily="34" charset="0"/>
                <a:cs typeface="Calibri" panose="020F0502020204030204" pitchFamily="34" charset="0"/>
                <a:hlinkClick r:id="rId3"/>
              </a:rPr>
              <a:t>Supporting a Diverse Educator Workforce to Strengthen Teaching and Learning</a:t>
            </a:r>
            <a:endParaRPr lang="en-US" sz="3500" dirty="0">
              <a:latin typeface="Calibri" panose="020F0502020204030204" pitchFamily="34" charset="0"/>
              <a:cs typeface="Calibri" panose="020F0502020204030204" pitchFamily="34" charset="0"/>
            </a:endParaRPr>
          </a:p>
          <a:p>
            <a:pPr>
              <a:spcAft>
                <a:spcPts val="600"/>
              </a:spcAft>
            </a:pPr>
            <a:r>
              <a:rPr lang="en-US" sz="3500" dirty="0">
                <a:latin typeface="Calibri" panose="020F0502020204030204" pitchFamily="34" charset="0"/>
                <a:cs typeface="Calibri" panose="020F0502020204030204" pitchFamily="34" charset="0"/>
              </a:rPr>
              <a:t>Published December 4, 2024</a:t>
            </a:r>
          </a:p>
          <a:p>
            <a:pPr>
              <a:spcAft>
                <a:spcPts val="600"/>
              </a:spcAft>
            </a:pPr>
            <a:r>
              <a:rPr lang="en-US" sz="3500" dirty="0">
                <a:latin typeface="Calibri" panose="020F0502020204030204" pitchFamily="34" charset="0"/>
                <a:cs typeface="Calibri" panose="020F0502020204030204" pitchFamily="34" charset="0"/>
              </a:rPr>
              <a:t>Focuses on the strategies over the funding source</a:t>
            </a:r>
          </a:p>
          <a:p>
            <a:pPr lvl="1">
              <a:spcAft>
                <a:spcPts val="600"/>
              </a:spcAft>
            </a:pPr>
            <a:r>
              <a:rPr lang="en-US" sz="2800" dirty="0">
                <a:latin typeface="Calibri" panose="020F0502020204030204" pitchFamily="34" charset="0"/>
                <a:cs typeface="Calibri" panose="020F0502020204030204" pitchFamily="34" charset="0"/>
              </a:rPr>
              <a:t>Emphasizes braiding of state and federal funds</a:t>
            </a:r>
          </a:p>
          <a:p>
            <a:pPr lvl="1">
              <a:spcAft>
                <a:spcPts val="600"/>
              </a:spcAft>
            </a:pPr>
            <a:r>
              <a:rPr lang="en-US" sz="2800" b="1" dirty="0">
                <a:latin typeface="Calibri" panose="020F0502020204030204" pitchFamily="34" charset="0"/>
                <a:cs typeface="Calibri" panose="020F0502020204030204" pitchFamily="34" charset="0"/>
              </a:rPr>
              <a:t>Not all strategies described are necessarily allowable with II-A funds</a:t>
            </a:r>
          </a:p>
          <a:p>
            <a:pPr lvl="1">
              <a:spcAft>
                <a:spcPts val="600"/>
              </a:spcAft>
            </a:pPr>
            <a:endParaRPr lang="en-US" sz="28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26B6E8BC-3CF9-0086-48DA-91ECBBF817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F118CE5A-6D52-03D9-3D2B-EA762CD8C925}"/>
              </a:ext>
            </a:extLst>
          </p:cNvPr>
          <p:cNvSpPr>
            <a:spLocks noGrp="1"/>
          </p:cNvSpPr>
          <p:nvPr>
            <p:ph type="sldNum" sz="quarter" idx="12"/>
          </p:nvPr>
        </p:nvSpPr>
        <p:spPr/>
        <p:txBody>
          <a:bodyPr/>
          <a:lstStyle/>
          <a:p>
            <a:fld id="{357F5B69-6281-4C1F-8C38-6DA0F56DA430}" type="slidenum">
              <a:rPr lang="en-US" smtClean="0"/>
              <a:t>6</a:t>
            </a:fld>
            <a:endParaRPr lang="en-US"/>
          </a:p>
        </p:txBody>
      </p:sp>
    </p:spTree>
    <p:extLst>
      <p:ext uri="{BB962C8B-B14F-4D97-AF65-F5344CB8AC3E}">
        <p14:creationId xmlns:p14="http://schemas.microsoft.com/office/powerpoint/2010/main" val="28144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9B6201F-7DAE-7B34-47C2-EB8ADBE8E3A2}"/>
              </a:ext>
            </a:extLst>
          </p:cNvPr>
          <p:cNvSpPr>
            <a:spLocks noGrp="1"/>
          </p:cNvSpPr>
          <p:nvPr>
            <p:ph type="title"/>
          </p:nvPr>
        </p:nvSpPr>
        <p:spPr>
          <a:xfrm>
            <a:off x="375557" y="457200"/>
            <a:ext cx="11609613" cy="1026460"/>
          </a:xfrm>
        </p:spPr>
        <p:txBody>
          <a:bodyPr>
            <a:normAutofit/>
          </a:bodyPr>
          <a:lstStyle/>
          <a:p>
            <a:r>
              <a:rPr lang="en-US" dirty="0"/>
              <a:t>Why does a diverse educator workforce matter?</a:t>
            </a:r>
          </a:p>
        </p:txBody>
      </p:sp>
      <p:sp>
        <p:nvSpPr>
          <p:cNvPr id="2" name="Slide Content">
            <a:extLst>
              <a:ext uri="{FF2B5EF4-FFF2-40B4-BE49-F238E27FC236}">
                <a16:creationId xmlns:a16="http://schemas.microsoft.com/office/drawing/2014/main" id="{757D2964-3991-7A27-1AB3-0AF43435AC29}"/>
              </a:ext>
            </a:extLst>
          </p:cNvPr>
          <p:cNvSpPr>
            <a:spLocks noGrp="1"/>
          </p:cNvSpPr>
          <p:nvPr>
            <p:ph idx="1"/>
          </p:nvPr>
        </p:nvSpPr>
        <p:spPr>
          <a:xfrm>
            <a:off x="717176" y="1591732"/>
            <a:ext cx="7773682" cy="4913185"/>
          </a:xfrm>
        </p:spPr>
        <p:txBody>
          <a:bodyPr>
            <a:normAutofit fontScale="92500" lnSpcReduction="10000"/>
          </a:bodyPr>
          <a:lstStyle/>
          <a:p>
            <a:pPr>
              <a:spcAft>
                <a:spcPts val="600"/>
              </a:spcAft>
            </a:pPr>
            <a:r>
              <a:rPr lang="en-US" sz="3500" dirty="0"/>
              <a:t>Improved outcomes for students</a:t>
            </a:r>
          </a:p>
          <a:p>
            <a:pPr lvl="1">
              <a:spcAft>
                <a:spcPts val="600"/>
              </a:spcAft>
            </a:pPr>
            <a:r>
              <a:rPr lang="en-US" sz="3000" dirty="0"/>
              <a:t>Statewide assessment results </a:t>
            </a:r>
          </a:p>
          <a:p>
            <a:pPr lvl="1">
              <a:spcAft>
                <a:spcPts val="600"/>
              </a:spcAft>
            </a:pPr>
            <a:r>
              <a:rPr lang="en-US" sz="3000" dirty="0"/>
              <a:t>Graduation rate </a:t>
            </a:r>
          </a:p>
          <a:p>
            <a:pPr lvl="1">
              <a:spcAft>
                <a:spcPts val="600"/>
              </a:spcAft>
            </a:pPr>
            <a:r>
              <a:rPr lang="en-US" sz="3000" dirty="0"/>
              <a:t>College enrollment </a:t>
            </a:r>
          </a:p>
          <a:p>
            <a:pPr lvl="1">
              <a:spcAft>
                <a:spcPts val="600"/>
              </a:spcAft>
            </a:pPr>
            <a:r>
              <a:rPr lang="en-US" sz="3000" dirty="0"/>
              <a:t>Participation in gifted and accelerated coursework </a:t>
            </a:r>
          </a:p>
          <a:p>
            <a:pPr>
              <a:spcAft>
                <a:spcPts val="600"/>
              </a:spcAft>
            </a:pPr>
            <a:r>
              <a:rPr lang="en-US" sz="3500" dirty="0"/>
              <a:t>Fewer absences and rates of exclusionary discipline practices </a:t>
            </a:r>
          </a:p>
          <a:p>
            <a:pPr lvl="1">
              <a:spcAft>
                <a:spcPts val="600"/>
              </a:spcAft>
            </a:pPr>
            <a:r>
              <a:rPr lang="en-US" sz="2200" dirty="0"/>
              <a:t>*U.S Department of Education, Office of Elementary and Secondary Education </a:t>
            </a:r>
            <a:r>
              <a:rPr lang="en-US" sz="2200" dirty="0">
                <a:hlinkClick r:id="rId3"/>
              </a:rPr>
              <a:t>Non-Regulatory Guidance: Supporting a Diverse Educator Workforce</a:t>
            </a:r>
            <a:endParaRPr lang="en-US" sz="2200" dirty="0"/>
          </a:p>
        </p:txBody>
      </p:sp>
      <p:sp>
        <p:nvSpPr>
          <p:cNvPr id="4" name="Slide Number">
            <a:extLst>
              <a:ext uri="{FF2B5EF4-FFF2-40B4-BE49-F238E27FC236}">
                <a16:creationId xmlns:a16="http://schemas.microsoft.com/office/drawing/2014/main" id="{1F1BEE24-549F-F3C4-1DC3-96EF398C65CE}"/>
              </a:ext>
            </a:extLst>
          </p:cNvPr>
          <p:cNvSpPr>
            <a:spLocks noGrp="1"/>
          </p:cNvSpPr>
          <p:nvPr>
            <p:ph type="sldNum" sz="quarter" idx="12"/>
          </p:nvPr>
        </p:nvSpPr>
        <p:spPr/>
        <p:txBody>
          <a:bodyPr/>
          <a:lstStyle/>
          <a:p>
            <a:fld id="{357F5B69-6281-4C1F-8C38-6DA0F56DA430}" type="slidenum">
              <a:rPr lang="en-US" smtClean="0"/>
              <a:pPr/>
              <a:t>7</a:t>
            </a:fld>
            <a:endParaRPr lang="en-US"/>
          </a:p>
        </p:txBody>
      </p:sp>
      <p:sp>
        <p:nvSpPr>
          <p:cNvPr id="3" name="Footer Placeholder 2">
            <a:extLst>
              <a:ext uri="{FF2B5EF4-FFF2-40B4-BE49-F238E27FC236}">
                <a16:creationId xmlns:a16="http://schemas.microsoft.com/office/drawing/2014/main" id="{FB1D54CD-BFF8-AE10-83CD-DC36477C651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4098" name="Picture 2">
            <a:extLst>
              <a:ext uri="{FF2B5EF4-FFF2-40B4-BE49-F238E27FC236}">
                <a16:creationId xmlns:a16="http://schemas.microsoft.com/office/drawing/2014/main" id="{A2A63806-D11D-31C4-9500-93CC30C12F4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410" y="2555253"/>
            <a:ext cx="3594235" cy="239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1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17176" y="457200"/>
            <a:ext cx="10784542" cy="1026460"/>
          </a:xfrm>
        </p:spPr>
        <p:txBody>
          <a:bodyPr anchor="b">
            <a:normAutofit/>
          </a:bodyPr>
          <a:lstStyle/>
          <a:p>
            <a:r>
              <a:rPr lang="en-US" dirty="0"/>
              <a:t>Oregon by the Numbers</a:t>
            </a:r>
          </a:p>
        </p:txBody>
      </p:sp>
      <p:pic>
        <p:nvPicPr>
          <p:cNvPr id="1036" name="Picture 12" descr="map of Oregon Counties">
            <a:extLst>
              <a:ext uri="{FF2B5EF4-FFF2-40B4-BE49-F238E27FC236}">
                <a16:creationId xmlns:a16="http://schemas.microsoft.com/office/drawing/2014/main" id="{99EB71BE-A25D-C7B0-4961-6E5D092D06E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7693" b="-1"/>
          <a:stretch/>
        </p:blipFill>
        <p:spPr bwMode="auto">
          <a:xfrm>
            <a:off x="717176" y="1825625"/>
            <a:ext cx="5302624" cy="4106048"/>
          </a:xfrm>
          <a:prstGeom prst="rect">
            <a:avLst/>
          </a:prstGeom>
          <a:noFill/>
          <a:extLst>
            <a:ext uri="{909E8E84-426E-40DD-AFC4-6F175D3DCCD1}">
              <a14:hiddenFill xmlns:a14="http://schemas.microsoft.com/office/drawing/2010/main">
                <a:solidFill>
                  <a:srgbClr val="FFFFFF"/>
                </a:solidFill>
              </a14:hiddenFill>
            </a:ext>
          </a:extLst>
        </p:spPr>
      </p:pic>
      <p:sp>
        <p:nvSpPr>
          <p:cNvPr id="1041" name="Content Placeholder 3">
            <a:extLst>
              <a:ext uri="{FF2B5EF4-FFF2-40B4-BE49-F238E27FC236}">
                <a16:creationId xmlns:a16="http://schemas.microsoft.com/office/drawing/2014/main" id="{E3731C4E-AD9B-6054-63FD-095658EF95DE}"/>
              </a:ext>
            </a:extLst>
          </p:cNvPr>
          <p:cNvSpPr>
            <a:spLocks noGrp="1"/>
          </p:cNvSpPr>
          <p:nvPr>
            <p:ph sz="half" idx="2"/>
          </p:nvPr>
        </p:nvSpPr>
        <p:spPr>
          <a:xfrm>
            <a:off x="6172202" y="1483660"/>
            <a:ext cx="5666012" cy="4656133"/>
          </a:xfrm>
        </p:spPr>
        <p:txBody>
          <a:bodyPr>
            <a:normAutofit fontScale="92500"/>
          </a:bodyPr>
          <a:lstStyle/>
          <a:p>
            <a:r>
              <a:rPr lang="en-US" sz="3000" dirty="0"/>
              <a:t>Students of color – 42%</a:t>
            </a:r>
          </a:p>
          <a:p>
            <a:r>
              <a:rPr lang="en-US" sz="3000" dirty="0"/>
              <a:t>Teachers of color – 13.7%</a:t>
            </a:r>
          </a:p>
          <a:p>
            <a:r>
              <a:rPr lang="en-US" sz="3000" dirty="0"/>
              <a:t>The proportion of first-year teachers identifying as people of color has doubled in the last 10 years (20.6%)</a:t>
            </a:r>
          </a:p>
          <a:p>
            <a:r>
              <a:rPr lang="en-US" sz="3000" dirty="0"/>
              <a:t>Non-licensed K-12 staff are more racially and ethnically diverse and have grown at a faster rate than licensed staff (25.6%)</a:t>
            </a:r>
          </a:p>
          <a:p>
            <a:pPr marL="0" indent="0">
              <a:buNone/>
            </a:pPr>
            <a:r>
              <a:rPr lang="en-US" dirty="0"/>
              <a:t>*</a:t>
            </a:r>
            <a:r>
              <a:rPr lang="en-US" sz="2000" dirty="0"/>
              <a:t>Educator Advancement Council </a:t>
            </a:r>
            <a:r>
              <a:rPr lang="en-US" sz="2000" dirty="0">
                <a:hlinkClick r:id="rId4"/>
              </a:rPr>
              <a:t>Oregon Educator Equity Report 2024</a:t>
            </a:r>
            <a:endParaRPr lang="en-US" sz="2000"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5" name="Slide Numbe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8</a:t>
            </a:fld>
            <a:endParaRPr lang="en-US"/>
          </a:p>
        </p:txBody>
      </p:sp>
    </p:spTree>
    <p:extLst>
      <p:ext uri="{BB962C8B-B14F-4D97-AF65-F5344CB8AC3E}">
        <p14:creationId xmlns:p14="http://schemas.microsoft.com/office/powerpoint/2010/main" val="313364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E05484E-818F-AB54-CDF2-4A60DA219058}"/>
              </a:ext>
            </a:extLst>
          </p:cNvPr>
          <p:cNvSpPr>
            <a:spLocks noGrp="1"/>
          </p:cNvSpPr>
          <p:nvPr>
            <p:ph type="ctrTitle"/>
          </p:nvPr>
        </p:nvSpPr>
        <p:spPr/>
        <p:txBody>
          <a:bodyPr/>
          <a:lstStyle/>
          <a:p>
            <a:r>
              <a:rPr lang="en-US" dirty="0"/>
              <a:t>Strategies &amp; Levers Districts Can Utilize</a:t>
            </a:r>
          </a:p>
        </p:txBody>
      </p:sp>
      <p:sp>
        <p:nvSpPr>
          <p:cNvPr id="4" name="Slide Number">
            <a:extLst>
              <a:ext uri="{FF2B5EF4-FFF2-40B4-BE49-F238E27FC236}">
                <a16:creationId xmlns:a16="http://schemas.microsoft.com/office/drawing/2014/main" id="{42E0A39D-9A7F-980D-3223-880637F61501}"/>
              </a:ext>
            </a:extLst>
          </p:cNvPr>
          <p:cNvSpPr>
            <a:spLocks noGrp="1"/>
          </p:cNvSpPr>
          <p:nvPr>
            <p:ph type="sldNum" sz="quarter" idx="12"/>
          </p:nvPr>
        </p:nvSpPr>
        <p:spPr/>
        <p:txBody>
          <a:bodyPr/>
          <a:lstStyle/>
          <a:p>
            <a:fld id="{357F5B69-6281-4C1F-8C38-6DA0F56DA430}" type="slidenum">
              <a:rPr lang="en-US" smtClean="0"/>
              <a:pPr/>
              <a:t>9</a:t>
            </a:fld>
            <a:endParaRPr lang="en-US"/>
          </a:p>
        </p:txBody>
      </p:sp>
      <p:sp>
        <p:nvSpPr>
          <p:cNvPr id="3" name="Footer Placeholder 2">
            <a:extLst>
              <a:ext uri="{FF2B5EF4-FFF2-40B4-BE49-F238E27FC236}">
                <a16:creationId xmlns:a16="http://schemas.microsoft.com/office/drawing/2014/main" id="{058A931D-A91B-3E81-B647-2A0D27CD57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62268244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2025-05-07T21:36:17+00:00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http://schemas.microsoft.com/office/2006/documentManagement/types"/>
    <ds:schemaRef ds:uri="http://schemas.microsoft.com/office/2006/metadata/properties"/>
    <ds:schemaRef ds:uri="http://purl.org/dc/terms/"/>
    <ds:schemaRef ds:uri="547ed97a-188f-4e75-98a3-ee6136232f7e"/>
    <ds:schemaRef ds:uri="http://purl.org/dc/dcmitype/"/>
    <ds:schemaRef ds:uri="http://schemas.microsoft.com/office/infopath/2007/PartnerControls"/>
    <ds:schemaRef ds:uri="ded391c6-298c-4d80-b5b1-ff32f9779621"/>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224BEB90-B8AE-49EC-A8F4-219059F21651}"/>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ODE-PowerPoint-Template</Template>
  <TotalTime>868</TotalTime>
  <Words>3332</Words>
  <Application>Microsoft Office PowerPoint</Application>
  <PresentationFormat>Widescreen</PresentationFormat>
  <Paragraphs>394</Paragraphs>
  <Slides>25</Slides>
  <Notes>25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25</vt:i4>
      </vt:variant>
    </vt:vector>
  </HeadingPairs>
  <TitlesOfParts>
    <vt:vector size="36" baseType="lpstr">
      <vt:lpstr>ＭＳ Ｐゴシック</vt:lpstr>
      <vt:lpstr>Arial</vt:lpstr>
      <vt:lpstr>Calibri</vt:lpstr>
      <vt:lpstr>Courier New</vt:lpstr>
      <vt:lpstr>Wingdings</vt:lpstr>
      <vt:lpstr>2021ODE</vt:lpstr>
      <vt:lpstr>Green_2021ODE</vt:lpstr>
      <vt:lpstr>Gold_2021ODE</vt:lpstr>
      <vt:lpstr>Orange_2021ODE</vt:lpstr>
      <vt:lpstr>Red_2021ODE</vt:lpstr>
      <vt:lpstr>Teal_2021ODE</vt:lpstr>
      <vt:lpstr>Welcome to Title II-A Tuesdays!</vt:lpstr>
      <vt:lpstr>Pausing to acknowledge…</vt:lpstr>
      <vt:lpstr>What we know to be true</vt:lpstr>
      <vt:lpstr>Our Time Together Today</vt:lpstr>
      <vt:lpstr>What is Non-Regulatory Guidance (NRG)?</vt:lpstr>
      <vt:lpstr>Diversifying the Educator Workforce</vt:lpstr>
      <vt:lpstr>Why does a diverse educator workforce matter?</vt:lpstr>
      <vt:lpstr>Oregon by the Numbers</vt:lpstr>
      <vt:lpstr>Strategies &amp; Levers Districts Can Utilize</vt:lpstr>
      <vt:lpstr>What ESEA Says</vt:lpstr>
      <vt:lpstr>Provide financial supports and incentives</vt:lpstr>
      <vt:lpstr>Create positive and supportive teaching conditions</vt:lpstr>
      <vt:lpstr>What Oregon Districts are Doing</vt:lpstr>
      <vt:lpstr>Jefferson County - Grow Our Own Future Educators</vt:lpstr>
      <vt:lpstr>Five Pathways</vt:lpstr>
      <vt:lpstr>Growth Since 2015</vt:lpstr>
      <vt:lpstr>Hillsboro - Supporting Multilingual Learners</vt:lpstr>
      <vt:lpstr>The Power of Braiding Funds</vt:lpstr>
      <vt:lpstr>Getting Results</vt:lpstr>
      <vt:lpstr>Who to Contact</vt:lpstr>
      <vt:lpstr>Forest Grove</vt:lpstr>
      <vt:lpstr>Forest Grove – Our Why</vt:lpstr>
      <vt:lpstr>Forest Grove Strategies</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the Educator Workforce</dc:title>
  <dc:creator>MARTIN Sarah * ODE</dc:creator>
  <cp:lastModifiedBy>REMONDINO Laura * ODE</cp:lastModifiedBy>
  <cp:revision>53</cp:revision>
  <cp:lastPrinted>2025-04-22T15:09:22Z</cp:lastPrinted>
  <dcterms:created xsi:type="dcterms:W3CDTF">2021-11-08T23:34:50Z</dcterms:created>
  <dcterms:modified xsi:type="dcterms:W3CDTF">2025-05-07T21:34:43Z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2023-12-04T16:04:36Z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28372849-d7dc-42e8-90b4-e0ae0940c970</vt:lpwstr>
  </property>
  <property fmtid="{D5CDD505-2E9C-101B-9397-08002B2CF9AE}" pid="9" name="MSIP_Label_7730ea53-6f5e-4160-81a5-992a9105450a_ContentBits">
    <vt:lpwstr>0</vt:lpwstr>
  </property>
</Properties>
</file>