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0" r:id="rId10"/>
  </p:sldMasterIdLst>
  <p:notesMasterIdLst>
    <p:notesMasterId r:id="rId38"/>
  </p:notesMasterIdLst>
  <p:sldIdLst>
    <p:sldId id="317" r:id="rId11"/>
    <p:sldId id="402" r:id="rId12"/>
    <p:sldId id="318" r:id="rId13"/>
    <p:sldId id="259" r:id="rId14"/>
    <p:sldId id="341" r:id="rId15"/>
    <p:sldId id="400" r:id="rId16"/>
    <p:sldId id="356" r:id="rId17"/>
    <p:sldId id="358" r:id="rId18"/>
    <p:sldId id="420" r:id="rId19"/>
    <p:sldId id="320" r:id="rId20"/>
    <p:sldId id="357" r:id="rId21"/>
    <p:sldId id="269" r:id="rId22"/>
    <p:sldId id="353" r:id="rId23"/>
    <p:sldId id="323" r:id="rId24"/>
    <p:sldId id="321" r:id="rId25"/>
    <p:sldId id="391" r:id="rId26"/>
    <p:sldId id="418" r:id="rId27"/>
    <p:sldId id="411" r:id="rId28"/>
    <p:sldId id="417" r:id="rId29"/>
    <p:sldId id="421" r:id="rId30"/>
    <p:sldId id="398" r:id="rId31"/>
    <p:sldId id="406" r:id="rId32"/>
    <p:sldId id="407" r:id="rId33"/>
    <p:sldId id="408" r:id="rId34"/>
    <p:sldId id="403" r:id="rId35"/>
    <p:sldId id="296" r:id="rId36"/>
    <p:sldId id="34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3431" autoAdjust="0"/>
  </p:normalViewPr>
  <p:slideViewPr>
    <p:cSldViewPr snapToGrid="0">
      <p:cViewPr varScale="1">
        <p:scale>
          <a:sx n="62" d="100"/>
          <a:sy n="62" d="100"/>
        </p:scale>
        <p:origin x="1284" y="60"/>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REAP stands for the Rural Education Achievement Program. We are not going to get into the details of REAP, but many small and rural districts qualify for a grant administered by USED called SRSA or Small Rural School Achievement program. Districts that are SRSA eligible fall under “Alternative Funds Use Authority.” </a:t>
            </a:r>
            <a:r>
              <a:rPr lang="en-US" dirty="0"/>
              <a:t>An LEA eligible for the SRSA program not only benefits from SRSA grant program funds, but also may exercise a key flexibility provision in the ESEA. Section 5211(a) of the ESEA, known as AFUA, which gives an eligible LEA broad authority to spend funds the LEA receives under selected ESEA programs on activities authorized under several additional ESEA programs. The authority is specifically designed to give small, rural LEAs greater latitude to spend their Federal funds in ways that best address an LEA’s particular needs.</a:t>
            </a:r>
            <a:endParaRPr lang="en-US" baseline="0" dirty="0"/>
          </a:p>
          <a:p>
            <a:endParaRPr lang="en-US" baseline="0" dirty="0"/>
          </a:p>
          <a:p>
            <a:r>
              <a:rPr lang="en-US" baseline="0" dirty="0"/>
              <a:t>For these districts, it simply combines Title II-A and Title IV-A funds and makes them more flexible.  There is not a “REAP grant”. This explains why REAP districts will claim funds in EGMS under Title II-A and IV-A, but will apply under a REAP application.</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176159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Federal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a:solidFill>
                  <a:schemeClr val="tx1"/>
                </a:solidFill>
                <a:effectLst/>
                <a:latin typeface="+mn-lt"/>
                <a:ea typeface="+mn-ea"/>
                <a:cs typeface="+mn-cs"/>
              </a:rPr>
              <a:t>Tydings</a:t>
            </a:r>
            <a:r>
              <a:rPr lang="en-US" sz="1200" kern="1200" dirty="0">
                <a:solidFill>
                  <a:schemeClr val="tx1"/>
                </a:solidFill>
                <a:effectLst/>
                <a:latin typeface="+mn-lt"/>
                <a:ea typeface="+mn-ea"/>
                <a:cs typeface="+mn-cs"/>
              </a:rPr>
              <a:t> Amendment”.  While</a:t>
            </a:r>
            <a:r>
              <a:rPr lang="en-US" sz="1200" kern="1200" baseline="0" dirty="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This graphic shows the funding timeline for the funds districts will receive this school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72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There is a federal provision of supplement, not supplant in Title II, Part A:  </a:t>
            </a:r>
            <a:r>
              <a:rPr lang="en-US" sz="1200" i="1" kern="1200" dirty="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dirty="0">
                <a:solidFill>
                  <a:schemeClr val="tx1"/>
                </a:solidFill>
                <a:effectLst/>
                <a:latin typeface="+mn-lt"/>
                <a:ea typeface="+mn-ea"/>
                <a:cs typeface="+mn-cs"/>
              </a:rPr>
              <a:t>Test I:</a:t>
            </a:r>
            <a:r>
              <a:rPr lang="en-US" sz="1200" kern="1200" dirty="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dirty="0">
                <a:solidFill>
                  <a:schemeClr val="tx1"/>
                </a:solidFill>
                <a:effectLst/>
                <a:latin typeface="+mn-lt"/>
                <a:ea typeface="+mn-ea"/>
                <a:cs typeface="+mn-cs"/>
              </a:rPr>
              <a:t> of supplanting.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Test II:</a:t>
            </a:r>
            <a:r>
              <a:rPr lang="en-US" sz="1200" kern="1200" dirty="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dirty="0">
                <a:solidFill>
                  <a:schemeClr val="tx1"/>
                </a:solidFill>
                <a:effectLst/>
                <a:latin typeface="+mn-lt"/>
                <a:ea typeface="+mn-ea"/>
                <a:cs typeface="+mn-cs"/>
              </a:rPr>
              <a:t>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It</a:t>
            </a:r>
            <a:r>
              <a:rPr lang="en-US" altLang="en-US" b="1" baseline="0" dirty="0"/>
              <a:t> is </a:t>
            </a:r>
            <a:r>
              <a:rPr lang="en-US" altLang="en-US" baseline="0" dirty="0"/>
              <a:t>possible for d</a:t>
            </a:r>
            <a:r>
              <a:rPr lang="en-US" altLang="en-US" dirty="0"/>
              <a:t>istricts to overcome the presumption of supplanting. </a:t>
            </a:r>
            <a:r>
              <a:rPr lang="en-US" sz="1200" kern="1200" dirty="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may be able to use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for those activities. </a:t>
            </a:r>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3836733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i="0" dirty="0">
                <a:cs typeface="Calibri" panose="020F0502020204030204" pitchFamily="34" charset="0"/>
              </a:rPr>
              <a:t>There is an equitable services provision in Title II-A which requires that districts consult with private schools to determine if they would like to receive equitable services under this program.</a:t>
            </a:r>
            <a:r>
              <a:rPr lang="en-US" sz="1800" dirty="0">
                <a:effectLst/>
                <a:latin typeface="Calibri" panose="020F0502020204030204" pitchFamily="34" charset="0"/>
                <a:ea typeface="Calibri" panose="020F0502020204030204" pitchFamily="34" charset="0"/>
              </a:rPr>
              <a:t> The basic premise of equitable services is that federal programs are supported by tax dollars, so all children and teachers (both public and private) are eligible to access these programs. As a result, a portion of ESSA funds in each district must be designated to address the needs of eligible students, as well as their teachers and families, in those private, non-profit </a:t>
            </a:r>
            <a:r>
              <a:rPr lang="en-US" sz="1800" b="1" dirty="0">
                <a:effectLst/>
                <a:latin typeface="Calibri" panose="020F0502020204030204" pitchFamily="34" charset="0"/>
                <a:ea typeface="Calibri" panose="020F0502020204030204" pitchFamily="34" charset="0"/>
              </a:rPr>
              <a:t>schools that choose to participate</a:t>
            </a:r>
            <a:r>
              <a:rPr lang="en-US" sz="1800" dirty="0">
                <a:effectLst/>
                <a:latin typeface="Calibri" panose="020F0502020204030204" pitchFamily="34" charset="0"/>
                <a:ea typeface="Calibri" panose="020F0502020204030204" pitchFamily="34" charset="0"/>
              </a:rPr>
              <a:t>. </a:t>
            </a:r>
            <a:r>
              <a:rPr lang="en-US" altLang="en-US" sz="1200" i="0" dirty="0">
                <a:cs typeface="Calibri" panose="020F0502020204030204" pitchFamily="34" charset="0"/>
              </a:rPr>
              <a:t> </a:t>
            </a:r>
            <a:r>
              <a:rPr lang="en-US" altLang="en-US" sz="1200" i="0" baseline="0" dirty="0">
                <a:cs typeface="Calibri" panose="020F0502020204030204" pitchFamily="34" charset="0"/>
              </a:rPr>
              <a:t>Districts must engage in consultation with private schools within district boundaries annually to determine if they wish to participate, even if the school has declined in the past. </a:t>
            </a:r>
          </a:p>
          <a:p>
            <a:endParaRPr lang="en-US" altLang="en-US" dirty="0"/>
          </a:p>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734507-439F-4137-AF23-DBE1D40877DF}" type="slidenum">
              <a:rPr lang="en-US" altLang="en-US" sz="1300" smtClean="0"/>
              <a:pPr>
                <a:spcBef>
                  <a:spcPct val="0"/>
                </a:spcBef>
              </a:pPr>
              <a:t>14</a:t>
            </a:fld>
            <a:endParaRPr lang="en-US" altLang="en-US" sz="1300"/>
          </a:p>
        </p:txBody>
      </p:sp>
    </p:spTree>
    <p:extLst>
      <p:ext uri="{BB962C8B-B14F-4D97-AF65-F5344CB8AC3E}">
        <p14:creationId xmlns:p14="http://schemas.microsoft.com/office/powerpoint/2010/main" val="426753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Under ESEA districts have the ability to transfer funds they receive by formula under certain programs to other programs to better address local needs. It is important to keep in mind that once funds are transferred, they take on the identity of the Title to which they were transferred and must be spent under rules applicable to that Title. Funds</a:t>
            </a:r>
            <a:r>
              <a:rPr lang="en-US" sz="1200" b="0" i="0" kern="1200" baseline="0" dirty="0">
                <a:solidFill>
                  <a:schemeClr val="tx1"/>
                </a:solidFill>
                <a:effectLst/>
                <a:latin typeface="+mn-lt"/>
                <a:ea typeface="+mn-ea"/>
                <a:cs typeface="+mn-cs"/>
              </a:rPr>
              <a:t> can be transferred into or out of Title IIA.</a:t>
            </a:r>
          </a:p>
          <a:p>
            <a:endParaRPr lang="en-US" sz="1200" b="0" i="0"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Before an LEA may transfer funds from a program subject to equitable services requirements</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it must engage in timely and meaningful consultation </a:t>
            </a:r>
            <a:r>
              <a:rPr lang="en-US" sz="1200" b="1" i="0"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rPr>
              <a:t>with appropriate private school officials.</a:t>
            </a:r>
            <a:r>
              <a:rPr lang="en-US" sz="1200" b="0" i="0" u="none" strike="noStrike" kern="1200" dirty="0">
                <a:solidFill>
                  <a:schemeClr val="tx1"/>
                </a:solidFill>
                <a:effectLst/>
                <a:latin typeface="+mn-lt"/>
                <a:ea typeface="+mn-ea"/>
                <a:cs typeface="+mn-cs"/>
              </a:rPr>
              <a:t> (ESEA section 5103(e)(2).) When</a:t>
            </a:r>
            <a:r>
              <a:rPr lang="en-US" sz="1200" b="0" i="0" u="none" strike="noStrike" kern="1200" baseline="0" dirty="0">
                <a:solidFill>
                  <a:schemeClr val="tx1"/>
                </a:solidFill>
                <a:effectLst/>
                <a:latin typeface="+mn-lt"/>
                <a:ea typeface="+mn-ea"/>
                <a:cs typeface="+mn-cs"/>
              </a:rPr>
              <a:t> funds are transferred, private schools must still receive the opportunity to participate and receive an equitable share. </a:t>
            </a:r>
            <a:r>
              <a:rPr lang="en-US" sz="1200" b="0" i="0" u="none" strike="noStrike" kern="1200" dirty="0">
                <a:solidFill>
                  <a:schemeClr val="tx1"/>
                </a:solidFill>
                <a:effectLst/>
                <a:latin typeface="+mn-lt"/>
                <a:ea typeface="+mn-ea"/>
                <a:cs typeface="+mn-cs"/>
              </a:rPr>
              <a:t>A district may not reserve Title II-A funds solely to provide equitable services. </a:t>
            </a:r>
            <a:endParaRPr lang="en-US" sz="1200" b="0" i="0" kern="1200" dirty="0">
              <a:solidFill>
                <a:schemeClr val="tx1"/>
              </a:solidFill>
              <a:effectLst/>
              <a:latin typeface="+mn-lt"/>
              <a:ea typeface="+mn-ea"/>
              <a:cs typeface="+mn-cs"/>
            </a:endParaRPr>
          </a:p>
          <a:p>
            <a:endParaRPr lang="en-US" alt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Transfers are done through</a:t>
            </a:r>
            <a:r>
              <a:rPr lang="en-US" sz="1200" b="0" i="0" u="none" strike="noStrike" kern="1200" baseline="0" dirty="0">
                <a:solidFill>
                  <a:schemeClr val="tx1"/>
                </a:solidFill>
                <a:effectLst/>
                <a:latin typeface="+mn-lt"/>
                <a:ea typeface="+mn-ea"/>
                <a:cs typeface="+mn-cs"/>
              </a:rPr>
              <a:t> the Consolidated Spending Page in the CIP Budget Narrative. </a:t>
            </a:r>
            <a:r>
              <a:rPr lang="en-US" sz="1200" b="0" i="0" u="none" strike="noStrike" kern="1200" dirty="0">
                <a:solidFill>
                  <a:schemeClr val="tx1"/>
                </a:solidFill>
                <a:effectLst/>
                <a:latin typeface="+mn-lt"/>
                <a:ea typeface="+mn-ea"/>
                <a:cs typeface="+mn-cs"/>
              </a:rPr>
              <a:t>There is no limit on the amount of funds that can be transferred from one grant to another, but transfers of funds cannot cross years.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 district also cannot transfer funds into a program it does not receive an allocation for, or to a program for which it declined an allocation.</a:t>
            </a:r>
            <a:r>
              <a:rPr lang="en-US" sz="1200" b="0" i="0" kern="1200" dirty="0">
                <a:solidFill>
                  <a:schemeClr val="tx1"/>
                </a:solidFill>
                <a:effectLst/>
                <a:latin typeface="+mn-lt"/>
                <a:ea typeface="+mn-ea"/>
                <a:cs typeface="+mn-cs"/>
              </a:rPr>
              <a:t>​</a:t>
            </a:r>
          </a:p>
          <a:p>
            <a:pPr rtl="0" fontAlgn="base"/>
            <a:endParaRPr lang="en-US" sz="1200" b="0" i="0" u="none" strike="noStrike" kern="1200" baseline="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For ODE’s accountability to USED all title funds must remain in their original award “pots” so districts must claim transferred funds from their original source in EGMS. While the funds are “transferred” from the district’s perspective, no money gets moved around on ODE’s side.</a:t>
            </a:r>
            <a:r>
              <a:rPr lang="en-US" sz="1200" b="0" i="0" kern="1200" dirty="0">
                <a:solidFill>
                  <a:schemeClr val="tx1"/>
                </a:solidFill>
                <a:effectLst/>
                <a:latin typeface="+mn-lt"/>
                <a:ea typeface="+mn-ea"/>
                <a:cs typeface="+mn-cs"/>
              </a:rPr>
              <a:t>​ This means transferred</a:t>
            </a:r>
            <a:r>
              <a:rPr lang="en-US" sz="1200" b="0" i="0" kern="1200" baseline="0" dirty="0">
                <a:solidFill>
                  <a:schemeClr val="tx1"/>
                </a:solidFill>
                <a:effectLst/>
                <a:latin typeface="+mn-lt"/>
                <a:ea typeface="+mn-ea"/>
                <a:cs typeface="+mn-cs"/>
              </a:rPr>
              <a:t> funds have to be claimed from the original grant.</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It</a:t>
            </a:r>
            <a:r>
              <a:rPr lang="en-US" sz="1200" b="0" i="0" u="none" strike="noStrike" kern="1200" baseline="0" dirty="0">
                <a:solidFill>
                  <a:schemeClr val="tx1"/>
                </a:solidFill>
                <a:effectLst/>
                <a:latin typeface="+mn-lt"/>
                <a:ea typeface="+mn-ea"/>
                <a:cs typeface="+mn-cs"/>
              </a:rPr>
              <a:t> is important to note that c</a:t>
            </a:r>
            <a:r>
              <a:rPr lang="en-US" sz="1200" b="0" i="0" u="none" strike="noStrike" kern="1200" dirty="0">
                <a:solidFill>
                  <a:schemeClr val="tx1"/>
                </a:solidFill>
                <a:effectLst/>
                <a:latin typeface="+mn-lt"/>
                <a:ea typeface="+mn-ea"/>
                <a:cs typeface="+mn-cs"/>
              </a:rPr>
              <a:t>arryover funds cannot be transferred between title programs. Once the initial grant period</a:t>
            </a:r>
            <a:r>
              <a:rPr lang="en-US" sz="1200" b="0" i="0" u="none" strike="noStrike" kern="1200" baseline="0" dirty="0">
                <a:solidFill>
                  <a:schemeClr val="tx1"/>
                </a:solidFill>
                <a:effectLst/>
                <a:latin typeface="+mn-lt"/>
                <a:ea typeface="+mn-ea"/>
                <a:cs typeface="+mn-cs"/>
              </a:rPr>
              <a:t> is over (first 15 months) </a:t>
            </a:r>
            <a:r>
              <a:rPr lang="en-US" sz="1200" b="0" i="0" u="none" strike="noStrike" kern="1200" dirty="0">
                <a:solidFill>
                  <a:schemeClr val="tx1"/>
                </a:solidFill>
                <a:effectLst/>
                <a:latin typeface="+mn-lt"/>
                <a:ea typeface="+mn-ea"/>
                <a:cs typeface="+mn-cs"/>
              </a:rPr>
              <a:t>transferability is no longer an option. </a:t>
            </a: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06372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LEAs can use Title II-A funds for a wide range of strategies and activities to support the quality and effectiveness of teachers, principals and other school leaders. Activities supported with these funds must: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consistent with the purpose of Title II-A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 the learning needs of all students, including children with disabilities, English learners, and gifted and talented students.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altLang="en-US" dirty="0"/>
              <a:t>This is not an exclusive</a:t>
            </a:r>
            <a:r>
              <a:rPr lang="en-US" altLang="en-US" baseline="0" dirty="0"/>
              <a:t> list, but it </a:t>
            </a:r>
            <a:r>
              <a:rPr lang="en-US" altLang="en-US" dirty="0"/>
              <a:t>demonstrates that</a:t>
            </a:r>
            <a:r>
              <a:rPr lang="en-US" altLang="en-US" baseline="0" dirty="0"/>
              <a:t> there are many things Title IIA can fund related to improving teacher and leader quality. Something to consider is t</a:t>
            </a:r>
            <a:r>
              <a:rPr lang="en-US" altLang="en-US" dirty="0"/>
              <a:t>he emphasis the USED non-regulatory guidance places on systems- systems designed to support educators across the continuum</a:t>
            </a:r>
            <a:r>
              <a:rPr lang="en-US" altLang="en-US" baseline="0" dirty="0"/>
              <a:t> of their career as well as</a:t>
            </a:r>
            <a:r>
              <a:rPr lang="en-US" altLang="en-US" dirty="0"/>
              <a:t> systems designed to support students in accessing effective educators.</a:t>
            </a:r>
            <a:r>
              <a:rPr lang="en-US" altLang="en-US" baseline="0" dirty="0"/>
              <a:t> </a:t>
            </a:r>
            <a:r>
              <a:rPr lang="en-US" altLang="en-US" dirty="0">
                <a:latin typeface="Calibri" panose="020F0502020204030204" pitchFamily="34" charset="0"/>
                <a:cs typeface="Calibri" panose="020F0502020204030204" pitchFamily="34" charset="0"/>
              </a:rPr>
              <a:t>In other words, how can Title IIA funds be used “more strategically and for greater impact”?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52752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the portion of the salary that provides direct support of Title IIA allowable activities can be charged to Title II-A</a:t>
            </a:r>
          </a:p>
          <a:p>
            <a:endParaRPr lang="en-US" dirty="0"/>
          </a:p>
          <a:p>
            <a:r>
              <a:rPr lang="en-US" dirty="0"/>
              <a:t>Time and effort documentation must be maintained for staff paid with Title II-A funds</a:t>
            </a:r>
          </a:p>
        </p:txBody>
      </p:sp>
      <p:sp>
        <p:nvSpPr>
          <p:cNvPr id="4" name="Slide Number Placeholder 3"/>
          <p:cNvSpPr>
            <a:spLocks noGrp="1"/>
          </p:cNvSpPr>
          <p:nvPr>
            <p:ph type="sldNum" sz="quarter" idx="5"/>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916361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3135148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Reminder that all activities are for educators, not direct benefit to students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857817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316029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Put in the chat or share out topics you’d like to cover</a:t>
            </a:r>
          </a:p>
          <a:p>
            <a:endParaRPr lang="en-US" sz="1200" dirty="0"/>
          </a:p>
          <a:p>
            <a:r>
              <a:rPr lang="en-US" sz="1200" dirty="0"/>
              <a:t>Potential future topics:</a:t>
            </a:r>
          </a:p>
          <a:p>
            <a:pPr lvl="1"/>
            <a:r>
              <a:rPr lang="en-US" sz="1200" dirty="0"/>
              <a:t>CIP Budget Narrative</a:t>
            </a:r>
          </a:p>
          <a:p>
            <a:pPr lvl="1"/>
            <a:r>
              <a:rPr lang="en-US" sz="1200" dirty="0"/>
              <a:t>Planning for Professional Learning</a:t>
            </a:r>
          </a:p>
          <a:p>
            <a:pPr lvl="1"/>
            <a:r>
              <a:rPr lang="en-US" sz="1200" dirty="0"/>
              <a:t>ESSA and “Evidence-Based”</a:t>
            </a:r>
          </a:p>
          <a:p>
            <a:pPr lvl="1"/>
            <a:r>
              <a:rPr lang="en-US" sz="1200" dirty="0"/>
              <a:t>Highlighting Best Practices</a:t>
            </a:r>
          </a:p>
          <a:p>
            <a:pPr lvl="1"/>
            <a:r>
              <a:rPr lang="en-US" sz="1200" dirty="0"/>
              <a:t>Evaluating Professional Learning</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948817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3707394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199860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moved from a programmatic</a:t>
            </a:r>
            <a:r>
              <a:rPr lang="en-US" baseline="0" dirty="0"/>
              <a:t> model </a:t>
            </a:r>
            <a:r>
              <a:rPr lang="en-US" dirty="0"/>
              <a:t>to</a:t>
            </a:r>
            <a:r>
              <a:rPr lang="en-US" baseline="0" dirty="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27</a:t>
            </a:fld>
            <a:endParaRPr lang="en-US"/>
          </a:p>
        </p:txBody>
      </p:sp>
    </p:spTree>
    <p:extLst>
      <p:ext uri="{BB962C8B-B14F-4D97-AF65-F5344CB8AC3E}">
        <p14:creationId xmlns:p14="http://schemas.microsoft.com/office/powerpoint/2010/main" val="251432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Today’s session is designed as a 101/general information session and will be more presentation-focused. As we move forward, you can expect to participate in discussion/interaction with your peers through prompts and breakout rooms.</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respond in the chat</a:t>
            </a: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86856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panose="020F0502020204030204" pitchFamily="34" charset="0"/>
                <a:cs typeface="Calibri" panose="020F0502020204030204" pitchFamily="34" charset="0"/>
              </a:rPr>
              <a:t>The purpose of Title II-A is to improve teacher and leader quality and focuses on preparing, training, and recruiting high-quality teachers and principals. This includes supporting educators across the career continuum from induction through leadership.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panose="020F0502020204030204" pitchFamily="34" charset="0"/>
              <a:cs typeface="Calibri" panose="020F0502020204030204" pitchFamily="34" charset="0"/>
            </a:endParaRPr>
          </a:p>
          <a:p>
            <a:r>
              <a:rPr lang="en-US" sz="1200" kern="1200" dirty="0">
                <a:solidFill>
                  <a:schemeClr val="tx1"/>
                </a:solidFill>
                <a:effectLst/>
                <a:latin typeface="+mn-lt"/>
                <a:ea typeface="+mn-ea"/>
                <a:cs typeface="+mn-cs"/>
              </a:rPr>
              <a:t>The Title II-A program is intended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provide historically underserved students, particularly students of color and students experiencing</a:t>
            </a:r>
            <a:r>
              <a:rPr lang="en-US" sz="1200" kern="1200" baseline="0" dirty="0">
                <a:solidFill>
                  <a:schemeClr val="tx1"/>
                </a:solidFill>
                <a:effectLst/>
                <a:latin typeface="+mn-lt"/>
                <a:ea typeface="+mn-ea"/>
                <a:cs typeface="+mn-cs"/>
              </a:rPr>
              <a:t> poverty </a:t>
            </a:r>
            <a:r>
              <a:rPr lang="en-US" sz="1200" kern="1200" dirty="0">
                <a:solidFill>
                  <a:schemeClr val="tx1"/>
                </a:solidFill>
                <a:effectLst/>
                <a:latin typeface="+mn-lt"/>
                <a:ea typeface="+mn-ea"/>
                <a:cs typeface="+mn-cs"/>
              </a:rPr>
              <a:t>with greater access to effective educators. </a:t>
            </a:r>
          </a:p>
          <a:p>
            <a:endParaRPr lang="en-US" altLang="en-US" sz="1200" kern="1200" dirty="0">
              <a:solidFill>
                <a:schemeClr val="tx1"/>
              </a:solidFill>
              <a:effectLst/>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5</a:t>
            </a:fld>
            <a:endParaRPr lang="en-US" altLang="en-US"/>
          </a:p>
        </p:txBody>
      </p:sp>
    </p:spTree>
    <p:extLst>
      <p:ext uri="{BB962C8B-B14F-4D97-AF65-F5344CB8AC3E}">
        <p14:creationId xmlns:p14="http://schemas.microsoft.com/office/powerpoint/2010/main" val="26448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As described in the law, the goal of IIA is to improve outcomes for students – making sure that they are prepared for success beyond K-12. What support do educators need to help students succeed? And most importantly, how are we ensuring that all students have access to excellent educators? These funds can only be used to support educators, not direct services to students.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have received additional guidance from USED recently regarding counselors. The law does not define teachers, but they do define counselors as “specialized instructional support personnel” in </a:t>
            </a:r>
            <a:r>
              <a:rPr lang="en-US" sz="1200" dirty="0">
                <a:effectLst/>
                <a:latin typeface="Calibri" panose="020F0502020204030204" pitchFamily="34" charset="0"/>
                <a:ea typeface="Aptos" panose="020B0004020202020204" pitchFamily="34" charset="0"/>
              </a:rPr>
              <a:t>Section 8101(47)(A)(</a:t>
            </a:r>
            <a:r>
              <a:rPr lang="en-US" sz="1200" dirty="0" err="1">
                <a:effectLst/>
                <a:latin typeface="Calibri" panose="020F0502020204030204" pitchFamily="34" charset="0"/>
                <a:ea typeface="Aptos" panose="020B0004020202020204" pitchFamily="34" charset="0"/>
              </a:rPr>
              <a:t>i</a:t>
            </a:r>
            <a:r>
              <a:rPr lang="en-US" sz="1200" dirty="0">
                <a:effectLst/>
                <a:latin typeface="Calibri" panose="020F0502020204030204" pitchFamily="34" charset="0"/>
                <a:ea typeface="Aptos" panose="020B0004020202020204" pitchFamily="34" charset="0"/>
              </a:rPr>
              <a:t>). We know that counselors play a critical role in ensuring improved outcomes for students, both academically and social emotionally. </a:t>
            </a:r>
            <a:r>
              <a:rPr lang="en-US" dirty="0"/>
              <a:t>Often it is counselors who run RTI/MTSS systems in schools.</a:t>
            </a:r>
            <a:r>
              <a:rPr lang="en-US" sz="1200" dirty="0">
                <a:effectLst/>
                <a:latin typeface="+mn-lt"/>
                <a:ea typeface="+mn-ea"/>
              </a:rPr>
              <a:t> </a:t>
            </a:r>
            <a:r>
              <a:rPr lang="en-US" sz="1200" dirty="0">
                <a:effectLst/>
                <a:latin typeface="Calibri" panose="020F0502020204030204" pitchFamily="34" charset="0"/>
                <a:ea typeface="Aptos" panose="020B0004020202020204" pitchFamily="34" charset="0"/>
              </a:rPr>
              <a:t>Districts should note in the CIP Budget Narrative that counselors are part of the instructional leadership team, or how they serve as instructional leaders in buildings moving forward to ensure that we are meeting the needs of districts and the letter of the law.</a:t>
            </a:r>
            <a:endParaRPr lang="en-US" alt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6</a:t>
            </a:fld>
            <a:endParaRPr lang="en-US" altLang="en-US"/>
          </a:p>
        </p:txBody>
      </p:sp>
    </p:spTree>
    <p:extLst>
      <p:ext uri="{BB962C8B-B14F-4D97-AF65-F5344CB8AC3E}">
        <p14:creationId xmlns:p14="http://schemas.microsoft.com/office/powerpoint/2010/main" val="296581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also want to talk for a minute about “Other school leaders” as defined in ESSA. We know all staff play a critical role in helping students achieve, whether they are in the classroom, the lunchroom, the health room or on the bus. However, we are required to use the language of the law as our guide.  Generally speaking, district-level staff are not considered to meet this definition, however, there are cases in which district-level staff work directly in buildings providing instructional leadership and do meet this definition. As we review your narrative, we may ask for additional information on staff who are not teachers or principals to help us understand how they might qualify as “other school leaders”.</a:t>
            </a:r>
          </a:p>
          <a:p>
            <a:endParaRPr lang="en-US" dirty="0"/>
          </a:p>
          <a:p>
            <a:r>
              <a:rPr lang="en-US" dirty="0"/>
              <a:t>PAUSE HERE FOR DISCUSSION/QUESTIONS.</a:t>
            </a:r>
          </a:p>
          <a:p>
            <a:endParaRPr lang="en-US" dirty="0"/>
          </a:p>
          <a:p>
            <a:endParaRPr lang="en-US" dirty="0"/>
          </a:p>
          <a:p>
            <a:endParaRPr lang="en-US" sz="1800" dirty="0">
              <a:effectLs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404525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put your answer in the chat</a:t>
            </a:r>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408018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That’s true! All</a:t>
            </a:r>
            <a:r>
              <a:rPr lang="en-US" baseline="0" dirty="0"/>
              <a:t> Oregon districts are eligible to receive Title IIA funds. It is a formula funded grant in which 20% of the district allocation is based on enrollment (number of children ages 5-17 who reside in the district) and 80% is based on poverty (number of children ages 5-17 who reside in the district and who are from families with incomes below the poverty line)</a:t>
            </a:r>
            <a:endParaRPr lang="en-US" dirty="0"/>
          </a:p>
          <a:p>
            <a:pPr>
              <a:defRPr/>
            </a:pPr>
            <a:endParaRPr lang="en-US" dirty="0"/>
          </a:p>
          <a:p>
            <a:pPr>
              <a:defRPr/>
            </a:pPr>
            <a:r>
              <a:rPr lang="en-US" dirty="0"/>
              <a:t>(ESEA section 2102(a).) </a:t>
            </a:r>
          </a:p>
          <a:p>
            <a:endParaRPr lang="en-US" altLang="en-US" dirty="0"/>
          </a:p>
          <a:p>
            <a:r>
              <a:rPr lang="en-US" altLang="en-US" dirty="0"/>
              <a:t>The CIP Budget Narrative is the “application” for these funds. Many districts will see a Title II-A narrative application in their dashboard, but most small, rural districts get a REAP application instead.</a:t>
            </a:r>
          </a:p>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10</a:t>
            </a:fld>
            <a:endParaRPr lang="en-US" altLang="en-US" sz="1300"/>
          </a:p>
        </p:txBody>
      </p:sp>
    </p:spTree>
    <p:extLst>
      <p:ext uri="{BB962C8B-B14F-4D97-AF65-F5344CB8AC3E}">
        <p14:creationId xmlns:p14="http://schemas.microsoft.com/office/powerpoint/2010/main" val="790717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8/28/2024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8/28/2024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8/28/2024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8/28/2024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8/28/2024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8/28/2024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8/28/2024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8/28/2024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8/28/2024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8/28/2024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8/28/2024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8/28/2024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8/28/2024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8/28/2024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8/28/2024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8/28/2024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8/28/2024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8/28/2024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8/28/2024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8/28/2024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8/28/2024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8/28/2024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8/28/2024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8/28/2024</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9718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8/28/2024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8/28/2024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8/28/2024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8/28/2024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8/28/2024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8/28/2024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8/28/2024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8/28/2024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8/28/2024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8/28/2024</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035492439"/>
      </p:ext>
    </p:extLst>
  </p:cSld>
  <p:clrMap bg1="lt1" tx1="dk1" bg2="lt2" tx2="dk2" accent1="accent1" accent2="accent2" accent3="accent3" accent4="accent4" accent5="accent5" accent6="accent6" hlink="hlink" folHlink="folHlink"/>
  <p:sldLayoutIdLst>
    <p:sldLayoutId id="2147483831"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chools-and-districts/grants/ESEA/Documents/Equitable_Services.pdf" TargetMode="External"/><Relationship Id="rId2" Type="http://schemas.openxmlformats.org/officeDocument/2006/relationships/notesSlide" Target="../notesSlides/notesSlide13.xml"/><Relationship Id="rId1" Type="http://schemas.openxmlformats.org/officeDocument/2006/relationships/slideLayout" Target="../slideLayouts/slideLayout48.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hyperlink" Target="https://www.oregon.gov/ode/schools-and-districts/grants/ESEA/Documents/transferability.pdf" TargetMode="External"/><Relationship Id="rId2" Type="http://schemas.openxmlformats.org/officeDocument/2006/relationships/notesSlide" Target="../notesSlides/notesSlide14.xml"/><Relationship Id="rId1" Type="http://schemas.openxmlformats.org/officeDocument/2006/relationships/slideLayout" Target="../slideLayouts/slideLayout4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oregon.gov/ode/schools-and-districts/grants/ESEA/Documents/CIP%20Budget%20Narrative%20User%20Guide.docx" TargetMode="External"/><Relationship Id="rId3" Type="http://schemas.openxmlformats.org/officeDocument/2006/relationships/hyperlink" Target="https://www.oregon.gov/ode/schools-and-districts/grants/ESEA/Pages/default.aspx" TargetMode="External"/><Relationship Id="rId7" Type="http://schemas.openxmlformats.org/officeDocument/2006/relationships/hyperlink" Target="https://www.oregon.gov/ode/schools-and-districts/grants/ESEA/Documents/ESSA%20Oregon%20Guide.doc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oregon.gov/ode/schools-and-districts/grants/ESEA/Pages/ESEA-Quick-Reference-Briefs.aspx" TargetMode="External"/><Relationship Id="rId5" Type="http://schemas.openxmlformats.org/officeDocument/2006/relationships/hyperlink" Target="https://www.oregon.gov/ode/schools-and-districts/grants/ESEA/Documents/Ten%20Tips%20for%20Federal%20Program%20Directors.pdf" TargetMode="External"/><Relationship Id="rId10" Type="http://schemas.openxmlformats.org/officeDocument/2006/relationships/image" Target="../media/image14.png"/><Relationship Id="rId4" Type="http://schemas.openxmlformats.org/officeDocument/2006/relationships/hyperlink" Target="https://www.oregon.gov/ode/schools-and-districts/grants/ESEA/IIA/Pages/default.aspx" TargetMode="External"/><Relationship Id="rId9" Type="http://schemas.openxmlformats.org/officeDocument/2006/relationships/hyperlink" Target="https://www.oregon.gov/ode/schools-and-districts/grants/ESEA/Documents/CIP%20BN%20Quick%20Start%20Guide.pd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oregon.gov/ode/schools-and-districts/grants/ESEA/Documents/ESSA%20Oregon%20Guide.docx" TargetMode="External"/><Relationship Id="rId3" Type="http://schemas.openxmlformats.org/officeDocument/2006/relationships/hyperlink" Target="https://www.oregon.gov/ode/schools-and-districts/grants/ESEA/IIA/Pages/default.aspx" TargetMode="External"/><Relationship Id="rId7" Type="http://schemas.openxmlformats.org/officeDocument/2006/relationships/hyperlink" Target="https://www.oregon.gov/ode/schools-and-districts/grants/ESEA/IIA/Pages/Title-II-A-Guidance.asp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oregon.gov/ode/schools-and-districts/grants/ESEA/IIA/Documents/essatitleiipartaguidance.pdf" TargetMode="External"/><Relationship Id="rId5" Type="http://schemas.openxmlformats.org/officeDocument/2006/relationships/hyperlink" Target="https://public.govdelivery.com/accounts/ORED/subscriber/new" TargetMode="External"/><Relationship Id="rId4" Type="http://schemas.openxmlformats.org/officeDocument/2006/relationships/hyperlink" Target="https://www.oregon.gov/ode/schools-and-districts/grants/ESEA/Documents/CIP%20Budget%20Narrative%20User%20Guide.docx" TargetMode="External"/><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20amy.tidwell@ode.oregon.gov" TargetMode="External"/><Relationship Id="rId7"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mailto:arah.martin@ode.oregon.gov" TargetMode="External"/><Relationship Id="rId5" Type="http://schemas.openxmlformats.org/officeDocument/2006/relationships/hyperlink" Target="mailto:isa.plumb@ode.oregon.gov" TargetMode="External"/><Relationship Id="rId4" Type="http://schemas.openxmlformats.org/officeDocument/2006/relationships/hyperlink" Target="mailto:ennifer.engberg@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Welcome to Title II-A Tuesdays!</a:t>
            </a:r>
          </a:p>
        </p:txBody>
      </p:sp>
      <p:sp>
        <p:nvSpPr>
          <p:cNvPr id="14339" name="Rectangle 3"/>
          <p:cNvSpPr>
            <a:spLocks noGrp="1" noChangeArrowheads="1"/>
          </p:cNvSpPr>
          <p:nvPr>
            <p:ph type="subTitle" idx="1"/>
          </p:nvPr>
        </p:nvSpPr>
        <p:spPr>
          <a:xfrm>
            <a:off x="1524000" y="3602038"/>
            <a:ext cx="9144000" cy="2241550"/>
          </a:xfrm>
        </p:spPr>
        <p:txBody>
          <a:bodyPr/>
          <a:lstStyle/>
          <a:p>
            <a:r>
              <a:rPr lang="en-US" altLang="en-US" sz="3600" dirty="0">
                <a:latin typeface="Arial" charset="0"/>
                <a:cs typeface="Arial" charset="0"/>
              </a:rPr>
              <a:t>Getting Grounded</a:t>
            </a:r>
          </a:p>
          <a:p>
            <a:r>
              <a:rPr lang="en-US" altLang="en-US" dirty="0">
                <a:latin typeface="Arial" charset="0"/>
                <a:cs typeface="Arial" charset="0"/>
              </a:rPr>
              <a:t>August 2024</a:t>
            </a:r>
          </a:p>
          <a:p>
            <a:endParaRPr lang="en-US" altLang="en-US" sz="3600" dirty="0">
              <a:latin typeface="Arial" charset="0"/>
              <a:cs typeface="Arial" charset="0"/>
            </a:endParaRP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altLang="en-US" dirty="0"/>
              <a:t>Eligibility and Funding</a:t>
            </a:r>
            <a:endParaRPr lang="en-US" altLang="en-US" dirty="0">
              <a:solidFill>
                <a:schemeClr val="bg2">
                  <a:lumMod val="60000"/>
                  <a:lumOff val="40000"/>
                </a:schemeClr>
              </a:solidFill>
            </a:endParaRPr>
          </a:p>
        </p:txBody>
      </p:sp>
      <p:sp>
        <p:nvSpPr>
          <p:cNvPr id="18435" name="Content Placeholder 2"/>
          <p:cNvSpPr>
            <a:spLocks noGrp="1"/>
          </p:cNvSpPr>
          <p:nvPr>
            <p:ph idx="1"/>
          </p:nvPr>
        </p:nvSpPr>
        <p:spPr>
          <a:xfrm>
            <a:off x="5183188" y="779646"/>
            <a:ext cx="6646862" cy="5521141"/>
          </a:xfrm>
        </p:spPr>
        <p:txBody>
          <a:bodyPr>
            <a:normAutofit/>
          </a:bodyPr>
          <a:lstStyle/>
          <a:p>
            <a:pPr>
              <a:spcAft>
                <a:spcPts val="1200"/>
              </a:spcAft>
            </a:pPr>
            <a:r>
              <a:rPr lang="en-US" altLang="en-US" sz="3200" dirty="0">
                <a:latin typeface="Calibri" panose="020F0502020204030204" pitchFamily="34" charset="0"/>
                <a:cs typeface="Calibri" panose="020F0502020204030204" pitchFamily="34" charset="0"/>
              </a:rPr>
              <a:t>All districts are eligible to receive Title II, Part A funds</a:t>
            </a:r>
          </a:p>
          <a:p>
            <a:pPr>
              <a:spcAft>
                <a:spcPts val="1200"/>
              </a:spcAft>
            </a:pPr>
            <a:r>
              <a:rPr lang="en-US" altLang="en-US" sz="3200" dirty="0">
                <a:latin typeface="Calibri" panose="020F0502020204030204" pitchFamily="34" charset="0"/>
                <a:cs typeface="Calibri" panose="020F0502020204030204" pitchFamily="34" charset="0"/>
              </a:rPr>
              <a:t>Formula funded grant</a:t>
            </a:r>
          </a:p>
          <a:p>
            <a:pPr lvl="1">
              <a:spcAft>
                <a:spcPts val="1200"/>
              </a:spcAft>
            </a:pPr>
            <a:r>
              <a:rPr lang="en-US" altLang="en-US" sz="2800" dirty="0">
                <a:latin typeface="Calibri" panose="020F0502020204030204" pitchFamily="34" charset="0"/>
                <a:cs typeface="Calibri" panose="020F0502020204030204" pitchFamily="34" charset="0"/>
              </a:rPr>
              <a:t>20% based on enrollment </a:t>
            </a:r>
          </a:p>
          <a:p>
            <a:pPr lvl="1">
              <a:spcAft>
                <a:spcPts val="1200"/>
              </a:spcAft>
            </a:pPr>
            <a:r>
              <a:rPr lang="en-US" altLang="en-US" sz="2800" dirty="0">
                <a:latin typeface="Calibri" panose="020F0502020204030204" pitchFamily="34" charset="0"/>
                <a:cs typeface="Calibri" panose="020F0502020204030204" pitchFamily="34" charset="0"/>
              </a:rPr>
              <a:t>80% based on poverty</a:t>
            </a:r>
          </a:p>
          <a:p>
            <a:pPr>
              <a:spcAft>
                <a:spcPts val="1200"/>
              </a:spcAft>
            </a:pPr>
            <a:r>
              <a:rPr lang="en-US" altLang="en-US" sz="3200" dirty="0">
                <a:latin typeface="Calibri" panose="020F0502020204030204" pitchFamily="34" charset="0"/>
                <a:cs typeface="Calibri" panose="020F0502020204030204" pitchFamily="34" charset="0"/>
              </a:rPr>
              <a:t>Districts apply for funds through CIP Budget Narrative</a:t>
            </a:r>
          </a:p>
          <a:p>
            <a:pPr lvl="1">
              <a:spcAft>
                <a:spcPts val="1200"/>
              </a:spcAft>
            </a:pPr>
            <a:r>
              <a:rPr lang="en-US" altLang="en-US" sz="2800" dirty="0">
                <a:latin typeface="Calibri" panose="020F0502020204030204" pitchFamily="34" charset="0"/>
                <a:cs typeface="Calibri" panose="020F0502020204030204" pitchFamily="34" charset="0"/>
              </a:rPr>
              <a:t>Districts that qualify as small and rural access their II-A funds under REAP</a:t>
            </a:r>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6" name="Picture 5">
            <a:extLst>
              <a:ext uri="{C183D7F6-B498-43B3-948B-1728B52AA6E4}">
                <adec:decorative xmlns:adec="http://schemas.microsoft.com/office/drawing/2017/decorative" val="1"/>
              </a:ext>
            </a:extLst>
          </p:cNvPr>
          <p:cNvPicPr/>
          <p:nvPr/>
        </p:nvPicPr>
        <p:blipFill rotWithShape="1">
          <a:blip r:embed="rId3" cstate="hqprint">
            <a:extLst>
              <a:ext uri="{28A0092B-C50C-407E-A947-70E740481C1C}">
                <a14:useLocalDpi xmlns:a14="http://schemas.microsoft.com/office/drawing/2010/main" val="0"/>
              </a:ext>
            </a:extLst>
          </a:blip>
          <a:srcRect t="11685"/>
          <a:stretch/>
        </p:blipFill>
        <p:spPr bwMode="auto">
          <a:xfrm>
            <a:off x="860455" y="2042453"/>
            <a:ext cx="3413468" cy="4125824"/>
          </a:xfrm>
          <a:prstGeom prst="rect">
            <a:avLst/>
          </a:prstGeom>
          <a:ln>
            <a:noFill/>
          </a:ln>
          <a:extLst>
            <a:ext uri="{53640926-AAD7-44D8-BBD7-CCE9431645EC}">
              <a14:shadowObscured xmlns:a14="http://schemas.microsoft.com/office/drawing/2010/main"/>
            </a:ext>
          </a:extLst>
        </p:spPr>
      </p:pic>
      <p:sp>
        <p:nvSpPr>
          <p:cNvPr id="2" name="Slide Number Placeholder 3">
            <a:extLst>
              <a:ext uri="{FF2B5EF4-FFF2-40B4-BE49-F238E27FC236}">
                <a16:creationId xmlns:a16="http://schemas.microsoft.com/office/drawing/2014/main" id="{4D61CAF4-BC18-DA50-447B-289DFA7D4E68}"/>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314451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Title II-A and REAP (Title V-B)</a:t>
            </a:r>
          </a:p>
        </p:txBody>
      </p:sp>
      <p:sp>
        <p:nvSpPr>
          <p:cNvPr id="3" name="Content Placeholder 2"/>
          <p:cNvSpPr>
            <a:spLocks noGrp="1"/>
          </p:cNvSpPr>
          <p:nvPr>
            <p:ph idx="1"/>
          </p:nvPr>
        </p:nvSpPr>
        <p:spPr/>
        <p:txBody>
          <a:bodyPr>
            <a:normAutofit lnSpcReduction="10000"/>
          </a:bodyPr>
          <a:lstStyle/>
          <a:p>
            <a:r>
              <a:rPr lang="en-US" sz="3200" dirty="0"/>
              <a:t>Eligible districts receive Small Rural School Achievement (SRSA) grant directly from U.S. Department of Education </a:t>
            </a:r>
          </a:p>
          <a:p>
            <a:endParaRPr lang="en-US" sz="3200" dirty="0"/>
          </a:p>
          <a:p>
            <a:r>
              <a:rPr lang="en-US" sz="3200" dirty="0"/>
              <a:t>Alternative Funds use Authority (AFUA)</a:t>
            </a:r>
          </a:p>
          <a:p>
            <a:pPr lvl="1"/>
            <a:r>
              <a:rPr lang="en-US" sz="2800" dirty="0"/>
              <a:t>Flexibility in spending funds</a:t>
            </a:r>
          </a:p>
          <a:p>
            <a:pPr lvl="1"/>
            <a:endParaRPr lang="en-US" sz="2800" dirty="0"/>
          </a:p>
          <a:p>
            <a:r>
              <a:rPr lang="en-US" sz="3200" dirty="0"/>
              <a:t>In CIP Budget Narrative this flexibility shows up as a “REAP” application</a:t>
            </a:r>
          </a:p>
          <a:p>
            <a:pPr lvl="1"/>
            <a:r>
              <a:rPr lang="en-US" sz="2800" dirty="0"/>
              <a:t>Title II-A + Title IV-A</a:t>
            </a:r>
          </a:p>
          <a:p>
            <a:endParaRPr lang="en-US" sz="3200" dirty="0">
              <a:solidFill>
                <a:srgbClr val="FF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4ADFAB45-82BA-6AD4-BF74-0EF99CDB848E}"/>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11</a:t>
            </a:fld>
            <a:endParaRPr lang="en-US" dirty="0"/>
          </a:p>
        </p:txBody>
      </p:sp>
      <p:sp>
        <p:nvSpPr>
          <p:cNvPr id="5" name="Footer Placeholder 2">
            <a:extLst>
              <a:ext uri="{FF2B5EF4-FFF2-40B4-BE49-F238E27FC236}">
                <a16:creationId xmlns:a16="http://schemas.microsoft.com/office/drawing/2014/main" id="{0B7CA63D-2FD4-D409-B3FA-BF5A354885B2}"/>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extLst>
      <p:ext uri="{BB962C8B-B14F-4D97-AF65-F5344CB8AC3E}">
        <p14:creationId xmlns:p14="http://schemas.microsoft.com/office/powerpoint/2010/main" val="349607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20-21 timeline"/>
          <p:cNvSpPr>
            <a:spLocks noGrp="1"/>
          </p:cNvSpPr>
          <p:nvPr>
            <p:ph type="title"/>
          </p:nvPr>
        </p:nvSpPr>
        <p:spPr>
          <a:xfrm>
            <a:off x="365794" y="1914441"/>
            <a:ext cx="2056899" cy="1809614"/>
          </a:xfrm>
        </p:spPr>
        <p:txBody>
          <a:bodyPr>
            <a:noAutofit/>
          </a:bodyPr>
          <a:lstStyle/>
          <a:p>
            <a:r>
              <a:rPr lang="en-US" sz="3200" dirty="0"/>
              <a:t>2024-25</a:t>
            </a:r>
            <a:r>
              <a:rPr lang="en-US" sz="3200" dirty="0">
                <a:solidFill>
                  <a:srgbClr val="FF0000"/>
                </a:solidFill>
              </a:rPr>
              <a:t> </a:t>
            </a:r>
            <a:r>
              <a:rPr lang="en-US" sz="3200" dirty="0"/>
              <a:t>FEDERAL FUNDS TIMELINE</a:t>
            </a:r>
          </a:p>
        </p:txBody>
      </p:sp>
      <p:sp>
        <p:nvSpPr>
          <p:cNvPr id="24" name="Initial grant period"/>
          <p:cNvSpPr/>
          <p:nvPr/>
        </p:nvSpPr>
        <p:spPr>
          <a:xfrm>
            <a:off x="145135" y="5403355"/>
            <a:ext cx="2498215" cy="461665"/>
          </a:xfrm>
          <a:prstGeom prst="rect">
            <a:avLst/>
          </a:prstGeom>
        </p:spPr>
        <p:txBody>
          <a:bodyPr wrap="square">
            <a:spAutoFit/>
          </a:bodyPr>
          <a:lstStyle/>
          <a:p>
            <a:pPr>
              <a:defRPr/>
            </a:pPr>
            <a:r>
              <a:rPr lang="en-US" sz="1200" b="1" dirty="0">
                <a:solidFill>
                  <a:srgbClr val="0070C0"/>
                </a:solidFill>
                <a:latin typeface="Segoe UI"/>
              </a:rPr>
              <a:t>*INITIAL GRANT PERIOD: 7/1/24 – 9/30/25 (15 MONTHS</a:t>
            </a:r>
            <a:r>
              <a:rPr lang="en-US" sz="1200" dirty="0">
                <a:solidFill>
                  <a:srgbClr val="0070C0"/>
                </a:solidFill>
                <a:latin typeface="Segoe UI"/>
              </a:rPr>
              <a:t>)</a:t>
            </a:r>
            <a:endParaRPr lang="en-US" sz="1200" dirty="0">
              <a:solidFill>
                <a:srgbClr val="0C6D82"/>
              </a:solidFill>
              <a:latin typeface="Segoe UI"/>
            </a:endParaRPr>
          </a:p>
        </p:txBody>
      </p:sp>
      <p:sp>
        <p:nvSpPr>
          <p:cNvPr id="3" name="July 2020">
            <a:extLst>
              <a:ext uri="{FF2B5EF4-FFF2-40B4-BE49-F238E27FC236}">
                <a16:creationId xmlns:a16="http://schemas.microsoft.com/office/drawing/2014/main" id="{E59991AC-2D02-74FA-1CC1-48783CBF9C2D}"/>
              </a:ext>
            </a:extLst>
          </p:cNvPr>
          <p:cNvSpPr txBox="1">
            <a:spLocks/>
          </p:cNvSpPr>
          <p:nvPr/>
        </p:nvSpPr>
        <p:spPr>
          <a:xfrm>
            <a:off x="2596002" y="967697"/>
            <a:ext cx="801577" cy="783000"/>
          </a:xfrm>
          <a:prstGeom prst="ellipse">
            <a:avLst/>
          </a:prstGeom>
          <a:solidFill>
            <a:schemeClr val="bg1"/>
          </a:solidFill>
          <a:ln w="72390">
            <a:solidFill>
              <a:srgbClr val="BAC82F"/>
            </a:solidFill>
          </a:ln>
        </p:spPr>
        <p:txBody>
          <a:bodyPr vert="horz" lIns="0" tIns="0" rIns="0" bIns="0" rtlCol="0" anchor="ctr" anchorCtr="0">
            <a:noAutofit/>
          </a:bodyPr>
          <a:lstStyle>
            <a:lvl1pPr marL="0" indent="0" algn="ctr" defTabSz="685783" rtl="0" eaLnBrk="1" latinLnBrk="0" hangingPunct="1">
              <a:lnSpc>
                <a:spcPct val="90000"/>
              </a:lnSpc>
              <a:spcBef>
                <a:spcPts val="750"/>
              </a:spcBef>
              <a:buFont typeface="Arial" panose="020B0604020202020204" pitchFamily="34" charset="0"/>
              <a:buNone/>
              <a:defRPr sz="2250" kern="1200">
                <a:solidFill>
                  <a:srgbClr val="454D55"/>
                </a:solidFill>
                <a:latin typeface="+mj-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1700" dirty="0">
                <a:latin typeface="Franklin Gothic Demi"/>
              </a:rPr>
              <a:t>JUNE</a:t>
            </a:r>
          </a:p>
          <a:p>
            <a:pPr>
              <a:spcBef>
                <a:spcPts val="0"/>
              </a:spcBef>
            </a:pPr>
            <a:r>
              <a:rPr lang="en-US" sz="1700" dirty="0">
                <a:latin typeface="Franklin Gothic Demi"/>
              </a:rPr>
              <a:t>30</a:t>
            </a:r>
          </a:p>
          <a:p>
            <a:pPr>
              <a:spcBef>
                <a:spcPts val="0"/>
              </a:spcBef>
            </a:pPr>
            <a:r>
              <a:rPr lang="en-US" sz="1700" dirty="0">
                <a:latin typeface="Franklin Gothic Demi"/>
              </a:rPr>
              <a:t> 2024</a:t>
            </a:r>
          </a:p>
        </p:txBody>
      </p:sp>
      <p:sp>
        <p:nvSpPr>
          <p:cNvPr id="4" name="beg grant per">
            <a:extLst>
              <a:ext uri="{FF2B5EF4-FFF2-40B4-BE49-F238E27FC236}">
                <a16:creationId xmlns:a16="http://schemas.microsoft.com/office/drawing/2014/main" id="{144B47F4-FBBC-933A-8022-51727B4EF4B3}"/>
              </a:ext>
            </a:extLst>
          </p:cNvPr>
          <p:cNvSpPr txBox="1">
            <a:spLocks/>
          </p:cNvSpPr>
          <p:nvPr/>
        </p:nvSpPr>
        <p:spPr>
          <a:xfrm>
            <a:off x="2247574" y="1839580"/>
            <a:ext cx="1399985" cy="405757"/>
          </a:xfrm>
          <a:prstGeom prst="rect">
            <a:avLst/>
          </a:prstGeom>
        </p:spPr>
        <p:txBody>
          <a:bodyPr vert="horz" lIns="0" tIns="0" rIns="0" bIns="0" rtlCol="0">
            <a:normAutofit/>
          </a:bodyPr>
          <a:lstStyle>
            <a:lvl1pPr marL="0" indent="0" algn="ctr" defTabSz="685783" rtl="0" eaLnBrk="1" latinLnBrk="0" hangingPunct="1">
              <a:lnSpc>
                <a:spcPct val="90000"/>
              </a:lnSpc>
              <a:spcBef>
                <a:spcPts val="750"/>
              </a:spcBef>
              <a:buFont typeface="Arial" panose="020B0604020202020204" pitchFamily="34" charset="0"/>
              <a:buNone/>
              <a:defRPr sz="1125" b="0" i="0" kern="1200">
                <a:solidFill>
                  <a:srgbClr val="2CA05B"/>
                </a:solidFill>
                <a:latin typeface="+mj-lt"/>
                <a:ea typeface="+mn-ea"/>
                <a:cs typeface="+mn-cs"/>
              </a:defRPr>
            </a:lvl1pPr>
            <a:lvl2pPr marL="342892" indent="0" algn="l" defTabSz="685783"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dirty="0">
                <a:latin typeface="Franklin Gothic Demi"/>
              </a:rPr>
              <a:t>2024-25 ASSURANCES DUE</a:t>
            </a:r>
          </a:p>
        </p:txBody>
      </p:sp>
      <p:sp>
        <p:nvSpPr>
          <p:cNvPr id="2" name="July 2020"/>
          <p:cNvSpPr>
            <a:spLocks noGrp="1"/>
          </p:cNvSpPr>
          <p:nvPr>
            <p:ph type="body" sz="quarter" idx="15"/>
          </p:nvPr>
        </p:nvSpPr>
        <p:spPr>
          <a:xfrm>
            <a:off x="4095492" y="980051"/>
            <a:ext cx="801577" cy="783000"/>
          </a:xfrm>
        </p:spPr>
        <p:txBody>
          <a:bodyPr>
            <a:normAutofit fontScale="62500" lnSpcReduction="20000"/>
          </a:bodyPr>
          <a:lstStyle/>
          <a:p>
            <a:r>
              <a:rPr lang="en-US" sz="2700" dirty="0"/>
              <a:t>JUL 1</a:t>
            </a:r>
          </a:p>
          <a:p>
            <a:r>
              <a:rPr lang="en-US" dirty="0"/>
              <a:t> </a:t>
            </a:r>
            <a:r>
              <a:rPr lang="en-US" sz="2700" dirty="0"/>
              <a:t>2024</a:t>
            </a:r>
          </a:p>
        </p:txBody>
      </p:sp>
      <p:sp>
        <p:nvSpPr>
          <p:cNvPr id="22" name="beg grant per">
            <a:extLst>
              <a:ext uri="{FF2B5EF4-FFF2-40B4-BE49-F238E27FC236}">
                <a16:creationId xmlns:a16="http://schemas.microsoft.com/office/drawing/2014/main" id="{2B193253-F94A-4164-AE5D-6B3931AE17CC}"/>
              </a:ext>
            </a:extLst>
          </p:cNvPr>
          <p:cNvSpPr>
            <a:spLocks noGrp="1"/>
          </p:cNvSpPr>
          <p:nvPr>
            <p:ph type="body" sz="quarter" idx="36"/>
          </p:nvPr>
        </p:nvSpPr>
        <p:spPr>
          <a:xfrm>
            <a:off x="3752687" y="1977170"/>
            <a:ext cx="1399985" cy="405757"/>
          </a:xfrm>
        </p:spPr>
        <p:txBody>
          <a:bodyPr>
            <a:normAutofit/>
          </a:bodyPr>
          <a:lstStyle/>
          <a:p>
            <a:r>
              <a:rPr lang="en-US" sz="1050" dirty="0"/>
              <a:t>BEGINNING OF 2024-25  GRANT PERIOD</a:t>
            </a:r>
          </a:p>
        </p:txBody>
      </p:sp>
      <p:sp>
        <p:nvSpPr>
          <p:cNvPr id="10" name="Aug 2020">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2024</a:t>
            </a:r>
            <a:endParaRPr lang="en-US" dirty="0"/>
          </a:p>
        </p:txBody>
      </p:sp>
      <p:sp>
        <p:nvSpPr>
          <p:cNvPr id="27" name="BN opens">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560014" cy="599273"/>
          </a:xfrm>
        </p:spPr>
        <p:txBody>
          <a:bodyPr>
            <a:noAutofit/>
          </a:bodyPr>
          <a:lstStyle/>
          <a:p>
            <a:pPr>
              <a:lnSpc>
                <a:spcPct val="100000"/>
              </a:lnSpc>
              <a:spcBef>
                <a:spcPts val="0"/>
              </a:spcBef>
            </a:pPr>
            <a:r>
              <a:rPr lang="en-US" sz="1050" dirty="0"/>
              <a:t>2024-25 BUDGET NARRATIVE APPLICATION OPENS</a:t>
            </a:r>
          </a:p>
        </p:txBody>
      </p:sp>
      <p:sp>
        <p:nvSpPr>
          <p:cNvPr id="26" name="Oct 2020">
            <a:extLst>
              <a:ext uri="{FF2B5EF4-FFF2-40B4-BE49-F238E27FC236}">
                <a16:creationId xmlns:a16="http://schemas.microsoft.com/office/drawing/2014/main" id="{B71962F0-0A0F-4FC2-9E69-6265A830C45E}"/>
              </a:ext>
            </a:extLst>
          </p:cNvPr>
          <p:cNvSpPr>
            <a:spLocks noGrp="1"/>
          </p:cNvSpPr>
          <p:nvPr>
            <p:ph type="body" sz="quarter" idx="18"/>
          </p:nvPr>
        </p:nvSpPr>
        <p:spPr>
          <a:xfrm>
            <a:off x="6934200" y="969600"/>
            <a:ext cx="783000" cy="783000"/>
          </a:xfrm>
        </p:spPr>
        <p:txBody>
          <a:bodyPr>
            <a:normAutofit/>
          </a:bodyPr>
          <a:lstStyle/>
          <a:p>
            <a:r>
              <a:rPr lang="en-US" sz="1800" dirty="0"/>
              <a:t>OCT 2024</a:t>
            </a:r>
            <a:endParaRPr lang="en-US" dirty="0"/>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6631989" y="1773619"/>
            <a:ext cx="1623678" cy="336837"/>
          </a:xfrm>
        </p:spPr>
        <p:txBody>
          <a:bodyPr>
            <a:noAutofit/>
          </a:bodyPr>
          <a:lstStyle/>
          <a:p>
            <a:pPr>
              <a:lnSpc>
                <a:spcPct val="100000"/>
              </a:lnSpc>
              <a:spcBef>
                <a:spcPts val="0"/>
              </a:spcBef>
            </a:pPr>
            <a:r>
              <a:rPr lang="en-US" sz="1050" dirty="0">
                <a:solidFill>
                  <a:schemeClr val="bg2"/>
                </a:solidFill>
              </a:rPr>
              <a:t> </a:t>
            </a:r>
          </a:p>
          <a:p>
            <a:pPr>
              <a:lnSpc>
                <a:spcPct val="100000"/>
              </a:lnSpc>
              <a:spcBef>
                <a:spcPts val="0"/>
              </a:spcBef>
            </a:pPr>
            <a:r>
              <a:rPr lang="en-US" sz="1050" dirty="0">
                <a:solidFill>
                  <a:schemeClr val="bg2"/>
                </a:solidFill>
              </a:rPr>
              <a:t>PREREQUISITES DUE</a:t>
            </a:r>
          </a:p>
        </p:txBody>
      </p:sp>
      <p:sp>
        <p:nvSpPr>
          <p:cNvPr id="13" name="Dec 2020">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fontScale="77500" lnSpcReduction="20000"/>
          </a:bodyPr>
          <a:lstStyle/>
          <a:p>
            <a:r>
              <a:rPr lang="en-US" dirty="0"/>
              <a:t>NOV 2024</a:t>
            </a:r>
          </a:p>
        </p:txBody>
      </p:sp>
      <p:sp>
        <p:nvSpPr>
          <p:cNvPr id="25"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8052168" y="1898215"/>
            <a:ext cx="1623678" cy="336837"/>
          </a:xfrm>
        </p:spPr>
        <p:txBody>
          <a:bodyPr>
            <a:noAutofit/>
          </a:bodyPr>
          <a:lstStyle/>
          <a:p>
            <a:pPr>
              <a:lnSpc>
                <a:spcPct val="100000"/>
              </a:lnSpc>
              <a:spcBef>
                <a:spcPts val="0"/>
              </a:spcBef>
            </a:pPr>
            <a:r>
              <a:rPr lang="en-US" sz="1050" dirty="0">
                <a:solidFill>
                  <a:schemeClr val="bg2"/>
                </a:solidFill>
              </a:rPr>
              <a:t>2024-25 BUDGET NARRATIVES DUE</a:t>
            </a:r>
          </a:p>
        </p:txBody>
      </p:sp>
      <p:sp>
        <p:nvSpPr>
          <p:cNvPr id="14" name="Sep 2021">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fontScale="92500" lnSpcReduction="20000"/>
          </a:bodyPr>
          <a:lstStyle/>
          <a:p>
            <a:r>
              <a:rPr lang="en-US" sz="1800" dirty="0"/>
              <a:t>SEPT 30 2025 </a:t>
            </a:r>
            <a:endParaRPr lang="en-US" dirty="0"/>
          </a:p>
        </p:txBody>
      </p:sp>
      <p:sp>
        <p:nvSpPr>
          <p:cNvPr id="35" name="final obligation initial grant">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2024-25 FUNDS FOR *INTIAL GRANT PERIOD</a:t>
            </a:r>
          </a:p>
        </p:txBody>
      </p:sp>
      <p:sp>
        <p:nvSpPr>
          <p:cNvPr id="15" name="Nov 2021 1">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fontScale="92500" lnSpcReduction="20000"/>
          </a:bodyPr>
          <a:lstStyle/>
          <a:p>
            <a:r>
              <a:rPr lang="en-US" sz="1800" dirty="0"/>
              <a:t>NOV 14 2025 </a:t>
            </a:r>
          </a:p>
        </p:txBody>
      </p:sp>
      <p:sp>
        <p:nvSpPr>
          <p:cNvPr id="33" name="final claim initial grant">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0"/>
            <a:ext cx="2192500" cy="599274"/>
          </a:xfrm>
        </p:spPr>
        <p:txBody>
          <a:bodyPr>
            <a:normAutofit/>
          </a:bodyPr>
          <a:lstStyle/>
          <a:p>
            <a:pPr>
              <a:lnSpc>
                <a:spcPct val="100000"/>
              </a:lnSpc>
              <a:spcBef>
                <a:spcPts val="0"/>
              </a:spcBef>
            </a:pPr>
            <a:r>
              <a:rPr lang="en-US" sz="1050" dirty="0"/>
              <a:t>FINAL DATE FOR CLAIMS FOR *INITIAL GRANT PERIOD</a:t>
            </a:r>
          </a:p>
        </p:txBody>
      </p:sp>
      <p:sp>
        <p:nvSpPr>
          <p:cNvPr id="23" name="Nov 2021 2">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2025 </a:t>
            </a:r>
            <a:endParaRPr lang="en-US" sz="2100" dirty="0"/>
          </a:p>
        </p:txBody>
      </p:sp>
      <p:sp>
        <p:nvSpPr>
          <p:cNvPr id="21" name="Unclaimed become 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395035"/>
            <a:ext cx="1606573" cy="273946"/>
          </a:xfrm>
        </p:spPr>
        <p:txBody>
          <a:bodyPr>
            <a:normAutofit/>
          </a:bodyPr>
          <a:lstStyle/>
          <a:p>
            <a:pPr>
              <a:lnSpc>
                <a:spcPct val="100000"/>
              </a:lnSpc>
              <a:spcBef>
                <a:spcPts val="0"/>
              </a:spcBef>
            </a:pPr>
            <a:r>
              <a:rPr lang="en-US" sz="1050" dirty="0"/>
              <a:t>UNCLAIMED FUNDS BECOME “CARRYOVER”</a:t>
            </a:r>
          </a:p>
        </p:txBody>
      </p:sp>
      <p:sp>
        <p:nvSpPr>
          <p:cNvPr id="12" name="Nov 2021 3">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2025</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75398" y="5941792"/>
            <a:ext cx="1840170" cy="307027"/>
          </a:xfrm>
        </p:spPr>
        <p:txBody>
          <a:bodyPr>
            <a:normAutofit/>
          </a:bodyPr>
          <a:lstStyle/>
          <a:p>
            <a:r>
              <a:rPr lang="en-US" sz="1050" dirty="0"/>
              <a:t>CARRYOVER APPLICATIONS FOR 2024-25 FUNDS OPEN</a:t>
            </a:r>
          </a:p>
        </p:txBody>
      </p:sp>
      <p:sp>
        <p:nvSpPr>
          <p:cNvPr id="18" name="Sep 2022">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fontScale="92500" lnSpcReduction="20000"/>
          </a:bodyPr>
          <a:lstStyle/>
          <a:p>
            <a:r>
              <a:rPr lang="en-US" sz="1800" dirty="0"/>
              <a:t>SEPT 30 2026</a:t>
            </a:r>
            <a:endParaRPr lang="en-US" dirty="0"/>
          </a:p>
        </p:txBody>
      </p:sp>
      <p:sp>
        <p:nvSpPr>
          <p:cNvPr id="41" name="final obligation date">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2024-25 FUNDS</a:t>
            </a:r>
          </a:p>
        </p:txBody>
      </p:sp>
      <p:sp>
        <p:nvSpPr>
          <p:cNvPr id="17" name="Nov 2022">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Autofit/>
          </a:bodyPr>
          <a:lstStyle/>
          <a:p>
            <a:r>
              <a:rPr lang="en-US" sz="1700" dirty="0"/>
              <a:t>NOV 14 2026</a:t>
            </a:r>
          </a:p>
        </p:txBody>
      </p:sp>
      <p:sp>
        <p:nvSpPr>
          <p:cNvPr id="70" name="final claim date"/>
          <p:cNvSpPr>
            <a:spLocks noGrp="1"/>
          </p:cNvSpPr>
          <p:nvPr>
            <p:ph type="body" sz="quarter" idx="50"/>
          </p:nvPr>
        </p:nvSpPr>
        <p:spPr>
          <a:xfrm>
            <a:off x="8212281" y="5956156"/>
            <a:ext cx="1266047" cy="289050"/>
          </a:xfrm>
        </p:spPr>
        <p:txBody>
          <a:bodyPr>
            <a:noAutofit/>
          </a:bodyPr>
          <a:lstStyle/>
          <a:p>
            <a:r>
              <a:rPr lang="en-US" sz="1050" dirty="0"/>
              <a:t>FINAL DATE FOR ALL 2024-245GRANT CLAIMS</a:t>
            </a:r>
          </a:p>
        </p:txBody>
      </p:sp>
      <p:sp>
        <p:nvSpPr>
          <p:cNvPr id="8" name="Footer Placeholder 2">
            <a:extLst>
              <a:ext uri="{FF2B5EF4-FFF2-40B4-BE49-F238E27FC236}">
                <a16:creationId xmlns:a16="http://schemas.microsoft.com/office/drawing/2014/main" id="{5D3C69B2-6E24-4B6D-E501-A6442112E94C}"/>
              </a:ext>
              <a:ext uri="{C183D7F6-B498-43B3-948B-1728B52AA6E4}">
                <adec:decorative xmlns:adec="http://schemas.microsoft.com/office/drawing/2017/decorative" val="0"/>
              </a:ext>
            </a:extLst>
          </p:cNvPr>
          <p:cNvSpPr txBox="1">
            <a:spLocks/>
          </p:cNvSpPr>
          <p:nvPr/>
        </p:nvSpPr>
        <p:spPr>
          <a:xfrm>
            <a:off x="717176" y="6139793"/>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lumMod val="65000"/>
                    <a:lumOff val="35000"/>
                  </a:prstClr>
                </a:solidFill>
                <a:latin typeface="Calibri" panose="020F0502020204030204"/>
              </a:rPr>
              <a:t>Oregon Department of Education</a:t>
            </a:r>
            <a:endParaRPr lang="en-US" dirty="0">
              <a:solidFill>
                <a:prstClr val="black">
                  <a:lumMod val="65000"/>
                  <a:lumOff val="35000"/>
                </a:prstClr>
              </a:solidFill>
              <a:latin typeface="Calibri" panose="020F0502020204030204"/>
            </a:endParaRPr>
          </a:p>
        </p:txBody>
      </p:sp>
      <p:sp>
        <p:nvSpPr>
          <p:cNvPr id="9" name="Slide Number Placeholder 3">
            <a:extLst>
              <a:ext uri="{FF2B5EF4-FFF2-40B4-BE49-F238E27FC236}">
                <a16:creationId xmlns:a16="http://schemas.microsoft.com/office/drawing/2014/main" id="{DACEF6A5-DED9-3181-62FF-643808D12AF5}"/>
              </a:ext>
              <a:ext uri="{C183D7F6-B498-43B3-948B-1728B52AA6E4}">
                <adec:decorative xmlns:adec="http://schemas.microsoft.com/office/drawing/2017/decorative" val="0"/>
              </a:ext>
            </a:extLst>
          </p:cNvPr>
          <p:cNvSpPr txBox="1">
            <a:spLocks/>
          </p:cNvSpPr>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7F5B69-6281-4C1F-8C38-6DA0F56DA430}" type="slidenum">
              <a:rPr lang="en-US" smtClean="0">
                <a:solidFill>
                  <a:prstClr val="black">
                    <a:lumMod val="65000"/>
                    <a:lumOff val="35000"/>
                  </a:prstClr>
                </a:solidFill>
                <a:latin typeface="Calibri" panose="020F0502020204030204"/>
              </a:rPr>
              <a:pPr/>
              <a:t>12</a:t>
            </a:fld>
            <a:endParaRPr lang="en-US" dirty="0">
              <a:solidFill>
                <a:prstClr val="black">
                  <a:lumMod val="65000"/>
                  <a:lumOff val="35000"/>
                </a:prstClr>
              </a:solidFill>
              <a:latin typeface="Calibri" panose="020F0502020204030204"/>
            </a:endParaRPr>
          </a:p>
        </p:txBody>
      </p:sp>
    </p:spTree>
    <p:extLst>
      <p:ext uri="{BB962C8B-B14F-4D97-AF65-F5344CB8AC3E}">
        <p14:creationId xmlns:p14="http://schemas.microsoft.com/office/powerpoint/2010/main" val="293150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dirty="0"/>
              <a:t>Supplement Not Supplant</a:t>
            </a:r>
          </a:p>
        </p:txBody>
      </p:sp>
      <p:sp>
        <p:nvSpPr>
          <p:cNvPr id="19460" name="Content Placeholder 4"/>
          <p:cNvSpPr>
            <a:spLocks noGrp="1"/>
          </p:cNvSpPr>
          <p:nvPr>
            <p:ph idx="1"/>
          </p:nvPr>
        </p:nvSpPr>
        <p:spPr/>
        <p:txBody>
          <a:bodyPr>
            <a:normAutofit fontScale="92500" lnSpcReduction="20000"/>
          </a:bodyPr>
          <a:lstStyle/>
          <a:p>
            <a:pPr marL="0" indent="0">
              <a:buNone/>
            </a:pPr>
            <a:r>
              <a:rPr lang="en-US" sz="3000" dirty="0">
                <a:latin typeface="Calibri" panose="020F0502020204030204" pitchFamily="34" charset="0"/>
                <a:cs typeface="Calibri" panose="020F0502020204030204" pitchFamily="34" charset="0"/>
              </a:rPr>
              <a:t>Federal funds cannot be used to supplant, or </a:t>
            </a:r>
            <a:r>
              <a:rPr lang="en-US" sz="3000" b="1" dirty="0">
                <a:latin typeface="Calibri" panose="020F0502020204030204" pitchFamily="34" charset="0"/>
                <a:cs typeface="Calibri" panose="020F0502020204030204" pitchFamily="34" charset="0"/>
              </a:rPr>
              <a:t>take the place of</a:t>
            </a:r>
            <a:r>
              <a:rPr lang="en-US" sz="3000" dirty="0">
                <a:latin typeface="Calibri" panose="020F0502020204030204" pitchFamily="34" charset="0"/>
                <a:cs typeface="Calibri" panose="020F0502020204030204" pitchFamily="34" charset="0"/>
              </a:rPr>
              <a:t>, state and local funds that would have been spent </a:t>
            </a:r>
            <a:r>
              <a:rPr lang="en-US" sz="3000" u="sng" dirty="0">
                <a:latin typeface="Calibri" panose="020F0502020204030204" pitchFamily="34" charset="0"/>
                <a:cs typeface="Calibri" panose="020F0502020204030204" pitchFamily="34" charset="0"/>
              </a:rPr>
              <a:t>if Title II-A funds were not available</a:t>
            </a:r>
            <a:endParaRPr lang="en-US" sz="3000"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lvl="1"/>
            <a:r>
              <a:rPr lang="en-US" sz="2600" b="1" dirty="0">
                <a:latin typeface="Calibri" panose="020F0502020204030204" pitchFamily="34" charset="0"/>
                <a:cs typeface="Calibri" panose="020F0502020204030204" pitchFamily="34" charset="0"/>
              </a:rPr>
              <a:t>Test I:</a:t>
            </a:r>
            <a:r>
              <a:rPr lang="en-US" sz="2600" dirty="0">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sz="2600" b="1" dirty="0">
                <a:latin typeface="Calibri" panose="020F0502020204030204" pitchFamily="34" charset="0"/>
                <a:cs typeface="Calibri" panose="020F0502020204030204" pitchFamily="34" charset="0"/>
              </a:rPr>
              <a:t>If they are, there could be the presumption of supplanting. </a:t>
            </a:r>
          </a:p>
          <a:p>
            <a:pPr lvl="1"/>
            <a:endParaRPr lang="en-US" sz="2600" dirty="0">
              <a:latin typeface="Calibri" panose="020F0502020204030204" pitchFamily="34" charset="0"/>
              <a:cs typeface="Calibri" panose="020F0502020204030204" pitchFamily="34" charset="0"/>
            </a:endParaRPr>
          </a:p>
          <a:p>
            <a:pPr lvl="1"/>
            <a:r>
              <a:rPr lang="en-US" sz="2600" b="1" dirty="0">
                <a:latin typeface="Calibri" panose="020F0502020204030204" pitchFamily="34" charset="0"/>
                <a:cs typeface="Calibri" panose="020F0502020204030204" pitchFamily="34" charset="0"/>
              </a:rPr>
              <a:t>Test II:</a:t>
            </a:r>
            <a:r>
              <a:rPr lang="en-US" sz="2600" dirty="0">
                <a:latin typeface="Calibri" panose="020F0502020204030204" pitchFamily="34" charset="0"/>
                <a:cs typeface="Calibri" panose="020F0502020204030204" pitchFamily="34" charset="0"/>
              </a:rPr>
              <a:t> Were state or local funds used in the last year to pay for these services? </a:t>
            </a:r>
            <a:r>
              <a:rPr lang="en-US" sz="2600" b="1" dirty="0">
                <a:latin typeface="Calibri" panose="020F0502020204030204" pitchFamily="34" charset="0"/>
                <a:cs typeface="Calibri" panose="020F0502020204030204" pitchFamily="34" charset="0"/>
              </a:rPr>
              <a:t>If they were, there could be a presumption of supplanting.</a:t>
            </a:r>
          </a:p>
          <a:p>
            <a:pPr lvl="1"/>
            <a:endParaRPr lang="en-US" b="1" dirty="0">
              <a:latin typeface="Calibri" panose="020F0502020204030204" pitchFamily="34" charset="0"/>
              <a:cs typeface="Calibri" panose="020F0502020204030204" pitchFamily="34" charset="0"/>
            </a:endParaRPr>
          </a:p>
          <a:p>
            <a:pPr marL="0" indent="0" algn="ctr">
              <a:buNone/>
              <a:defRPr/>
            </a:pPr>
            <a:r>
              <a:rPr lang="en-US" sz="2800" i="1" dirty="0">
                <a:hlinkClick r:id="rId3"/>
              </a:rPr>
              <a:t>ESSA Quick Reference Brief: Supplement Not Supplant </a:t>
            </a:r>
            <a:endParaRPr lang="en-US" sz="2800" i="1"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91BDC8EE-CD19-A940-8AFE-97C7B4EF0905}"/>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13</a:t>
            </a:fld>
            <a:endParaRPr lang="en-US" dirty="0"/>
          </a:p>
        </p:txBody>
      </p:sp>
    </p:spTree>
    <p:extLst>
      <p:ext uri="{BB962C8B-B14F-4D97-AF65-F5344CB8AC3E}">
        <p14:creationId xmlns:p14="http://schemas.microsoft.com/office/powerpoint/2010/main" val="2870001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dirty="0"/>
              <a:t>Equitable Services</a:t>
            </a:r>
            <a:endParaRPr lang="en-US" altLang="en-US" dirty="0">
              <a:solidFill>
                <a:schemeClr val="bg2">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pPr marL="0" indent="0" eaLnBrk="1" hangingPunct="1">
              <a:buNone/>
              <a:defRPr/>
            </a:pPr>
            <a:r>
              <a:rPr lang="en-US" sz="3200" dirty="0">
                <a:latin typeface="Calibri" panose="020F0502020204030204" pitchFamily="34" charset="0"/>
                <a:cs typeface="Calibri" panose="020F0502020204030204" pitchFamily="34" charset="0"/>
              </a:rPr>
              <a:t>Private schools are eligible for equitable services under Title II-A</a:t>
            </a:r>
          </a:p>
          <a:p>
            <a:pPr eaLnBrk="1" hangingPunct="1">
              <a:spcAft>
                <a:spcPts val="1200"/>
              </a:spcAft>
              <a:defRPr/>
            </a:pPr>
            <a:r>
              <a:rPr lang="en-US" sz="2800" dirty="0">
                <a:latin typeface="Calibri" panose="020F0502020204030204" pitchFamily="34" charset="0"/>
                <a:cs typeface="Calibri" panose="020F0502020204030204" pitchFamily="34" charset="0"/>
              </a:rPr>
              <a:t>Timely, meaningful, annual consultation</a:t>
            </a:r>
          </a:p>
          <a:p>
            <a:pPr eaLnBrk="1" hangingPunct="1">
              <a:spcAft>
                <a:spcPts val="1200"/>
              </a:spcAft>
              <a:defRPr/>
            </a:pPr>
            <a:r>
              <a:rPr lang="en-US" sz="2800" dirty="0">
                <a:latin typeface="Calibri" panose="020F0502020204030204" pitchFamily="34" charset="0"/>
                <a:cs typeface="Calibri" panose="020F0502020204030204" pitchFamily="34" charset="0"/>
              </a:rPr>
              <a:t>Activities based on the </a:t>
            </a:r>
            <a:r>
              <a:rPr lang="en-US" sz="2800" b="1" dirty="0">
                <a:latin typeface="Calibri" panose="020F0502020204030204" pitchFamily="34" charset="0"/>
                <a:cs typeface="Calibri" panose="020F0502020204030204" pitchFamily="34" charset="0"/>
              </a:rPr>
              <a:t>needs of the private school</a:t>
            </a:r>
          </a:p>
          <a:p>
            <a:pPr eaLnBrk="1" hangingPunct="1">
              <a:spcAft>
                <a:spcPts val="1200"/>
              </a:spcAft>
              <a:defRPr/>
            </a:pPr>
            <a:r>
              <a:rPr lang="en-US" sz="2800" dirty="0">
                <a:latin typeface="Calibri" panose="020F0502020204030204" pitchFamily="34" charset="0"/>
                <a:cs typeface="Calibri" panose="020F0502020204030204" pitchFamily="34" charset="0"/>
              </a:rPr>
              <a:t>Most activities allowable for the district are allowable for the private school</a:t>
            </a:r>
          </a:p>
          <a:p>
            <a:pPr lvl="1">
              <a:spcAft>
                <a:spcPts val="1200"/>
              </a:spcAft>
              <a:defRPr/>
            </a:pPr>
            <a:r>
              <a:rPr lang="en-US" dirty="0">
                <a:latin typeface="Calibri" panose="020F0502020204030204" pitchFamily="34" charset="0"/>
                <a:cs typeface="Calibri" panose="020F0502020204030204" pitchFamily="34" charset="0"/>
              </a:rPr>
              <a:t>Must be secular, neutral, non-ideological</a:t>
            </a:r>
          </a:p>
          <a:p>
            <a:pPr lvl="1">
              <a:spcAft>
                <a:spcPts val="1200"/>
              </a:spcAft>
              <a:defRPr/>
            </a:pPr>
            <a:r>
              <a:rPr lang="en-US" dirty="0">
                <a:latin typeface="Calibri" panose="020F0502020204030204" pitchFamily="34" charset="0"/>
                <a:cs typeface="Calibri" panose="020F0502020204030204" pitchFamily="34" charset="0"/>
              </a:rPr>
              <a:t>No private school salaries, benefits, or substitute costs</a:t>
            </a:r>
          </a:p>
          <a:p>
            <a:pPr marL="0" indent="0">
              <a:buNone/>
              <a:defRPr/>
            </a:pPr>
            <a:r>
              <a:rPr lang="en-US" i="1" dirty="0">
                <a:latin typeface="Calibri" panose="020F0502020204030204" pitchFamily="34" charset="0"/>
                <a:cs typeface="Calibri" panose="020F0502020204030204" pitchFamily="34" charset="0"/>
                <a:hlinkClick r:id="rId3"/>
              </a:rPr>
              <a:t>ESSA Quick Reference Brief: Equitable Services</a:t>
            </a:r>
            <a:endParaRPr lang="en-US" i="1" dirty="0">
              <a:latin typeface="Calibri" panose="020F0502020204030204" pitchFamily="34" charset="0"/>
              <a:cs typeface="Calibri" panose="020F0502020204030204" pitchFamily="34" charset="0"/>
            </a:endParaRPr>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E1D17790-EF5D-C8B1-B21D-9DE09207095C}"/>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14</a:t>
            </a:fld>
            <a:endParaRPr lang="en-US" dirty="0"/>
          </a:p>
        </p:txBody>
      </p:sp>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5733" b="5733"/>
          <a:stretch/>
        </p:blipFill>
        <p:spPr>
          <a:xfrm>
            <a:off x="440709" y="2709383"/>
            <a:ext cx="4322594" cy="2551593"/>
          </a:xfrm>
        </p:spPr>
      </p:pic>
    </p:spTree>
    <p:extLst>
      <p:ext uri="{BB962C8B-B14F-4D97-AF65-F5344CB8AC3E}">
        <p14:creationId xmlns:p14="http://schemas.microsoft.com/office/powerpoint/2010/main" val="114378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a:t>Transferability</a:t>
            </a:r>
            <a:endParaRPr lang="en-US" altLang="en-US" dirty="0">
              <a:solidFill>
                <a:srgbClr val="7B9899"/>
              </a:solidFill>
            </a:endParaRPr>
          </a:p>
        </p:txBody>
      </p:sp>
      <p:sp>
        <p:nvSpPr>
          <p:cNvPr id="19460" name="Content Placeholder 4"/>
          <p:cNvSpPr>
            <a:spLocks noGrp="1"/>
          </p:cNvSpPr>
          <p:nvPr>
            <p:ph idx="1"/>
          </p:nvPr>
        </p:nvSpPr>
        <p:spPr>
          <a:xfrm>
            <a:off x="717176" y="1825625"/>
            <a:ext cx="9841287" cy="4314168"/>
          </a:xfrm>
        </p:spPr>
        <p:txBody>
          <a:bodyPr>
            <a:normAutofit fontScale="85000" lnSpcReduction="20000"/>
          </a:bodyPr>
          <a:lstStyle/>
          <a:p>
            <a:pPr eaLnBrk="1" hangingPunct="1">
              <a:spcAft>
                <a:spcPts val="600"/>
              </a:spcAft>
              <a:defRPr/>
            </a:pPr>
            <a:r>
              <a:rPr lang="en-US" altLang="en-US" sz="3500" dirty="0">
                <a:latin typeface="Calibri" panose="020F0502020204030204" pitchFamily="34" charset="0"/>
                <a:cs typeface="Calibri" panose="020F0502020204030204" pitchFamily="34" charset="0"/>
              </a:rPr>
              <a:t>Funds can be transferred </a:t>
            </a:r>
            <a:r>
              <a:rPr lang="en-US" altLang="en-US" sz="3500" b="1" dirty="0">
                <a:latin typeface="Calibri" panose="020F0502020204030204" pitchFamily="34" charset="0"/>
                <a:cs typeface="Calibri" panose="020F0502020204030204" pitchFamily="34" charset="0"/>
              </a:rPr>
              <a:t>out of or into </a:t>
            </a:r>
            <a:r>
              <a:rPr lang="en-US" altLang="en-US" sz="3500" dirty="0">
                <a:latin typeface="Calibri" panose="020F0502020204030204" pitchFamily="34" charset="0"/>
                <a:cs typeface="Calibri" panose="020F0502020204030204" pitchFamily="34" charset="0"/>
              </a:rPr>
              <a:t>Title II-A </a:t>
            </a:r>
          </a:p>
          <a:p>
            <a:pPr eaLnBrk="1" hangingPunct="1">
              <a:spcAft>
                <a:spcPts val="600"/>
              </a:spcAft>
              <a:defRPr/>
            </a:pPr>
            <a:r>
              <a:rPr lang="en-US" altLang="en-US" sz="3500" dirty="0">
                <a:latin typeface="Calibri" panose="020F0502020204030204" pitchFamily="34" charset="0"/>
                <a:cs typeface="Calibri" panose="020F0502020204030204" pitchFamily="34" charset="0"/>
              </a:rPr>
              <a:t>Consult with private schools prior to transfer</a:t>
            </a:r>
          </a:p>
          <a:p>
            <a:pPr eaLnBrk="1" hangingPunct="1">
              <a:spcAft>
                <a:spcPts val="600"/>
              </a:spcAft>
              <a:defRPr/>
            </a:pPr>
            <a:r>
              <a:rPr lang="en-US" altLang="en-US" sz="3500" dirty="0">
                <a:latin typeface="Calibri" panose="020F0502020204030204" pitchFamily="34" charset="0"/>
                <a:cs typeface="Calibri" panose="020F0502020204030204" pitchFamily="34" charset="0"/>
              </a:rPr>
              <a:t>Can transfer all or a portion of the funds into a grant award for the same year</a:t>
            </a:r>
          </a:p>
          <a:p>
            <a:pPr eaLnBrk="1" hangingPunct="1">
              <a:spcAft>
                <a:spcPts val="600"/>
              </a:spcAft>
              <a:defRPr/>
            </a:pPr>
            <a:r>
              <a:rPr lang="en-US" altLang="en-US" sz="3500" dirty="0">
                <a:latin typeface="Calibri" panose="020F0502020204030204" pitchFamily="34" charset="0"/>
                <a:cs typeface="Calibri" panose="020F0502020204030204" pitchFamily="34" charset="0"/>
              </a:rPr>
              <a:t>Funds take on the properties of the grant into which funds are transferred</a:t>
            </a:r>
          </a:p>
          <a:p>
            <a:pPr eaLnBrk="1" hangingPunct="1">
              <a:spcAft>
                <a:spcPts val="600"/>
              </a:spcAft>
              <a:defRPr/>
            </a:pPr>
            <a:r>
              <a:rPr lang="en-US" altLang="en-US" sz="3500" dirty="0">
                <a:latin typeface="Calibri" panose="020F0502020204030204" pitchFamily="34" charset="0"/>
                <a:cs typeface="Calibri" panose="020F0502020204030204" pitchFamily="34" charset="0"/>
              </a:rPr>
              <a:t>Funds don’t move in EGMS</a:t>
            </a:r>
          </a:p>
          <a:p>
            <a:pPr>
              <a:spcAft>
                <a:spcPts val="600"/>
              </a:spcAft>
              <a:defRPr/>
            </a:pPr>
            <a:r>
              <a:rPr lang="en-US" altLang="en-US" sz="3500" dirty="0">
                <a:latin typeface="Calibri" panose="020F0502020204030204" pitchFamily="34" charset="0"/>
                <a:cs typeface="Calibri" panose="020F0502020204030204" pitchFamily="34" charset="0"/>
              </a:rPr>
              <a:t>Carryover funds cannot be transferred</a:t>
            </a:r>
            <a:endParaRPr lang="en-US" altLang="en-US" sz="3300" dirty="0">
              <a:latin typeface="Calibri" panose="020F0502020204030204" pitchFamily="34" charset="0"/>
              <a:cs typeface="Calibri" panose="020F0502020204030204" pitchFamily="34" charset="0"/>
            </a:endParaRPr>
          </a:p>
          <a:p>
            <a:pPr marL="0" indent="0">
              <a:buNone/>
              <a:defRPr/>
            </a:pPr>
            <a:r>
              <a:rPr lang="en-US" altLang="en-US" sz="3300" i="1" dirty="0">
                <a:latin typeface="Calibri" panose="020F0502020204030204" pitchFamily="34" charset="0"/>
                <a:cs typeface="Calibri" panose="020F0502020204030204" pitchFamily="34" charset="0"/>
                <a:hlinkClick r:id="rId3"/>
              </a:rPr>
              <a:t>ESSA Quick Reference Brief: Transferability</a:t>
            </a:r>
            <a:endParaRPr lang="en-US" altLang="en-US" sz="3300" i="1" dirty="0">
              <a:latin typeface="Calibri" panose="020F0502020204030204" pitchFamily="34" charset="0"/>
              <a:cs typeface="Calibri" panose="020F0502020204030204" pitchFamily="34" charset="0"/>
            </a:endParaRPr>
          </a:p>
          <a:p>
            <a:pPr eaLnBrk="1" hangingPunct="1">
              <a:defRPr/>
            </a:pPr>
            <a:endParaRPr lang="en-US" altLang="en-US" sz="2800" dirty="0"/>
          </a:p>
          <a:p>
            <a:pPr eaLnBrk="1" hangingPunct="1">
              <a:defRPr/>
            </a:pPr>
            <a:endParaRPr lang="en-US" altLang="en-US" sz="2800"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2" name="Picture 2" descr="This image has two arrows and says &quot;Change of Plans&quot;.">
            <a:extLst>
              <a:ext uri="{FF2B5EF4-FFF2-40B4-BE49-F238E27FC236}">
                <a16:creationId xmlns:a16="http://schemas.microsoft.com/office/drawing/2014/main" id="{D32F0625-7302-6D17-A25B-019E8BC97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412" y="4196022"/>
            <a:ext cx="4004897" cy="173861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5E1E6785-B91F-E967-20A6-E3D736E73A53}"/>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153696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656E88-80BA-3271-F5C2-14E74BD0EF00}"/>
              </a:ext>
            </a:extLst>
          </p:cNvPr>
          <p:cNvSpPr>
            <a:spLocks noGrp="1"/>
          </p:cNvSpPr>
          <p:nvPr>
            <p:ph type="ctrTitle"/>
          </p:nvPr>
        </p:nvSpPr>
        <p:spPr/>
        <p:txBody>
          <a:bodyPr/>
          <a:lstStyle/>
          <a:p>
            <a:r>
              <a:rPr lang="en-US" dirty="0"/>
              <a:t>Allowable Uses</a:t>
            </a:r>
          </a:p>
        </p:txBody>
      </p:sp>
      <p:sp>
        <p:nvSpPr>
          <p:cNvPr id="3" name="Footer Placeholder 2">
            <a:extLst>
              <a:ext uri="{FF2B5EF4-FFF2-40B4-BE49-F238E27FC236}">
                <a16:creationId xmlns:a16="http://schemas.microsoft.com/office/drawing/2014/main" id="{D537E0D3-7BBB-4F33-F1E0-E8EEDBCA3C4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613CD68B-F69B-0593-CAF3-2678C7AB964D}"/>
              </a:ext>
            </a:extLst>
          </p:cNvPr>
          <p:cNvSpPr>
            <a:spLocks noGrp="1"/>
          </p:cNvSpPr>
          <p:nvPr>
            <p:ph type="sldNum" sz="quarter" idx="12"/>
          </p:nvPr>
        </p:nvSpPr>
        <p:spPr/>
        <p:txBody>
          <a:bodyPr/>
          <a:lstStyle/>
          <a:p>
            <a:fld id="{357F5B69-6281-4C1F-8C38-6DA0F56DA430}" type="slidenum">
              <a:rPr lang="en-US" smtClean="0"/>
              <a:pPr/>
              <a:t>16</a:t>
            </a:fld>
            <a:endParaRPr lang="en-US" dirty="0"/>
          </a:p>
        </p:txBody>
      </p:sp>
    </p:spTree>
    <p:extLst>
      <p:ext uri="{BB962C8B-B14F-4D97-AF65-F5344CB8AC3E}">
        <p14:creationId xmlns:p14="http://schemas.microsoft.com/office/powerpoint/2010/main" val="1429653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5D05BA-74FC-E300-F588-A14A637AC928}"/>
              </a:ext>
            </a:extLst>
          </p:cNvPr>
          <p:cNvSpPr>
            <a:spLocks noGrp="1"/>
          </p:cNvSpPr>
          <p:nvPr>
            <p:ph type="title"/>
          </p:nvPr>
        </p:nvSpPr>
        <p:spPr/>
        <p:txBody>
          <a:bodyPr/>
          <a:lstStyle/>
          <a:p>
            <a:r>
              <a:rPr lang="en-US" dirty="0"/>
              <a:t>Please share!</a:t>
            </a:r>
          </a:p>
        </p:txBody>
      </p:sp>
      <p:sp>
        <p:nvSpPr>
          <p:cNvPr id="6" name="Content Placeholder 5">
            <a:extLst>
              <a:ext uri="{FF2B5EF4-FFF2-40B4-BE49-F238E27FC236}">
                <a16:creationId xmlns:a16="http://schemas.microsoft.com/office/drawing/2014/main" id="{3C68BBB7-724B-8C43-25A9-DEF527C548D5}"/>
              </a:ext>
            </a:extLst>
          </p:cNvPr>
          <p:cNvSpPr>
            <a:spLocks noGrp="1"/>
          </p:cNvSpPr>
          <p:nvPr>
            <p:ph idx="1"/>
          </p:nvPr>
        </p:nvSpPr>
        <p:spPr>
          <a:xfrm>
            <a:off x="717176" y="1825625"/>
            <a:ext cx="11070012" cy="4109010"/>
          </a:xfrm>
        </p:spPr>
        <p:txBody>
          <a:bodyPr>
            <a:normAutofit/>
          </a:bodyPr>
          <a:lstStyle/>
          <a:p>
            <a:pPr marL="0" indent="0">
              <a:buNone/>
            </a:pPr>
            <a:r>
              <a:rPr lang="en-US" sz="3600" dirty="0"/>
              <a:t>How does your district use Title II-A to support educators?</a:t>
            </a:r>
          </a:p>
        </p:txBody>
      </p:sp>
      <p:pic>
        <p:nvPicPr>
          <p:cNvPr id="7" name="Picture 6" descr="Empty speech bubbles">
            <a:extLst>
              <a:ext uri="{FF2B5EF4-FFF2-40B4-BE49-F238E27FC236}">
                <a16:creationId xmlns:a16="http://schemas.microsoft.com/office/drawing/2014/main" id="{A6221FF1-B285-F206-8C3E-0EB86490416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75319" y="2633069"/>
            <a:ext cx="5535281" cy="3689286"/>
          </a:xfrm>
          <a:prstGeom prst="rect">
            <a:avLst/>
          </a:prstGeom>
        </p:spPr>
      </p:pic>
      <p:sp>
        <p:nvSpPr>
          <p:cNvPr id="3" name="Footer Placeholder 2">
            <a:extLst>
              <a:ext uri="{FF2B5EF4-FFF2-40B4-BE49-F238E27FC236}">
                <a16:creationId xmlns:a16="http://schemas.microsoft.com/office/drawing/2014/main" id="{0B75953A-3DA2-301A-367A-AEF15DF5DE0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24E565F6-53F1-E243-B1F6-7D7110CF7F65}"/>
              </a:ext>
            </a:extLst>
          </p:cNvPr>
          <p:cNvSpPr>
            <a:spLocks noGrp="1"/>
          </p:cNvSpPr>
          <p:nvPr>
            <p:ph type="sldNum" sz="quarter" idx="12"/>
          </p:nvPr>
        </p:nvSpPr>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184015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a:t>Allowable Costs under Title II-A*</a:t>
            </a:r>
            <a:br>
              <a:rPr lang="en-US" altLang="en-US" dirty="0"/>
            </a:br>
            <a:endParaRPr lang="en-US" altLang="en-US" dirty="0">
              <a:solidFill>
                <a:srgbClr val="7B9899"/>
              </a:solidFill>
            </a:endParaRPr>
          </a:p>
        </p:txBody>
      </p:sp>
      <p:sp>
        <p:nvSpPr>
          <p:cNvPr id="19460" name="Content Placeholder 4"/>
          <p:cNvSpPr>
            <a:spLocks noGrp="1"/>
          </p:cNvSpPr>
          <p:nvPr>
            <p:ph idx="1"/>
          </p:nvPr>
        </p:nvSpPr>
        <p:spPr>
          <a:xfrm>
            <a:off x="5183188" y="779647"/>
            <a:ext cx="6172200" cy="5360146"/>
          </a:xfrm>
        </p:spPr>
        <p:txBody>
          <a:bodyPr>
            <a:normAutofit fontScale="47500" lnSpcReduction="20000"/>
          </a:bodyPr>
          <a:lstStyle/>
          <a:p>
            <a:pPr eaLnBrk="1" hangingPunct="1">
              <a:defRPr/>
            </a:pPr>
            <a:r>
              <a:rPr lang="en-US" altLang="en-US" sz="4200" dirty="0"/>
              <a:t>Evaluation and support systems</a:t>
            </a:r>
          </a:p>
          <a:p>
            <a:pPr eaLnBrk="1" hangingPunct="1">
              <a:defRPr/>
            </a:pPr>
            <a:r>
              <a:rPr lang="en-US" altLang="en-US" sz="4200" dirty="0"/>
              <a:t>Collaborative learning (PLCs)</a:t>
            </a:r>
          </a:p>
          <a:p>
            <a:pPr eaLnBrk="1" hangingPunct="1">
              <a:defRPr/>
            </a:pPr>
            <a:r>
              <a:rPr lang="en-US" altLang="en-US" sz="4200" dirty="0"/>
              <a:t>Teacher leadership (coaching, mentoring)</a:t>
            </a:r>
          </a:p>
          <a:p>
            <a:pPr eaLnBrk="1" hangingPunct="1">
              <a:defRPr/>
            </a:pPr>
            <a:r>
              <a:rPr lang="en-US" altLang="en-US" sz="4200" dirty="0"/>
              <a:t>Recruitment and retention strategies</a:t>
            </a:r>
          </a:p>
          <a:p>
            <a:pPr eaLnBrk="1" hangingPunct="1">
              <a:defRPr/>
            </a:pPr>
            <a:r>
              <a:rPr lang="en-US" altLang="en-US" sz="4200" dirty="0"/>
              <a:t>Endorsements in areas of district need</a:t>
            </a:r>
          </a:p>
          <a:p>
            <a:pPr eaLnBrk="1" hangingPunct="1">
              <a:defRPr/>
            </a:pPr>
            <a:r>
              <a:rPr lang="en-US" altLang="en-US" sz="4200" dirty="0"/>
              <a:t>Technology integration</a:t>
            </a:r>
          </a:p>
          <a:p>
            <a:pPr eaLnBrk="1" hangingPunct="1">
              <a:defRPr/>
            </a:pPr>
            <a:r>
              <a:rPr lang="en-US" altLang="en-US" sz="4200" dirty="0"/>
              <a:t>Class size reduction</a:t>
            </a:r>
          </a:p>
          <a:p>
            <a:pPr eaLnBrk="1" hangingPunct="1">
              <a:defRPr/>
            </a:pPr>
            <a:r>
              <a:rPr lang="en-US" altLang="en-US" sz="4200" dirty="0"/>
              <a:t>Using data to inform instruction</a:t>
            </a:r>
          </a:p>
          <a:p>
            <a:pPr eaLnBrk="1" hangingPunct="1">
              <a:defRPr/>
            </a:pPr>
            <a:r>
              <a:rPr lang="en-US" altLang="en-US" sz="4200" dirty="0"/>
              <a:t>Differentiating instruction for focal student groups</a:t>
            </a:r>
          </a:p>
          <a:p>
            <a:r>
              <a:rPr lang="en-US" altLang="en-US" sz="4200" dirty="0"/>
              <a:t>Early learning </a:t>
            </a:r>
          </a:p>
          <a:p>
            <a:r>
              <a:rPr lang="en-US" altLang="en-US" sz="4200" dirty="0"/>
              <a:t>Needs and evidenced based professional learning</a:t>
            </a:r>
          </a:p>
          <a:p>
            <a:r>
              <a:rPr lang="en-US" altLang="en-US" sz="4200" dirty="0"/>
              <a:t>PL focused on abuse, trauma, or mental health supports</a:t>
            </a:r>
          </a:p>
          <a:p>
            <a:r>
              <a:rPr lang="en-US" altLang="en-US" sz="4200" dirty="0"/>
              <a:t>STEM and CTE</a:t>
            </a:r>
          </a:p>
          <a:p>
            <a:pPr eaLnBrk="1" hangingPunct="1">
              <a:defRPr/>
            </a:pPr>
            <a:endParaRPr lang="en-US" altLang="en-US" sz="2800" dirty="0"/>
          </a:p>
          <a:p>
            <a:pPr marL="0" indent="0" eaLnBrk="1" hangingPunct="1">
              <a:buNone/>
              <a:defRPr/>
            </a:pPr>
            <a:r>
              <a:rPr lang="en-US" altLang="en-US" sz="2900" dirty="0"/>
              <a:t>* Not an exclusive list</a:t>
            </a:r>
          </a:p>
          <a:p>
            <a:pPr marL="0" indent="0" eaLnBrk="1" hangingPunct="1">
              <a:buNone/>
              <a:defRPr/>
            </a:pPr>
            <a:endParaRPr lang="en-US" altLang="en-US" dirty="0"/>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A90E2CD5-CA7E-1B93-8CF0-130A12847240}"/>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18</a:t>
            </a:fld>
            <a:endParaRPr lang="en-US" dirty="0"/>
          </a:p>
        </p:txBody>
      </p:sp>
      <p:pic>
        <p:nvPicPr>
          <p:cNvPr id="3" name="Picture Placeholder 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p:blipFill>
        <p:spPr/>
      </p:pic>
    </p:spTree>
    <p:extLst>
      <p:ext uri="{BB962C8B-B14F-4D97-AF65-F5344CB8AC3E}">
        <p14:creationId xmlns:p14="http://schemas.microsoft.com/office/powerpoint/2010/main" val="200233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EAE771-3EEC-E9A8-A550-385C961E784C}"/>
              </a:ext>
            </a:extLst>
          </p:cNvPr>
          <p:cNvSpPr>
            <a:spLocks noGrp="1"/>
          </p:cNvSpPr>
          <p:nvPr>
            <p:ph type="title"/>
          </p:nvPr>
        </p:nvSpPr>
        <p:spPr/>
        <p:txBody>
          <a:bodyPr/>
          <a:lstStyle/>
          <a:p>
            <a:r>
              <a:rPr lang="en-US" dirty="0"/>
              <a:t>Personnel Costs</a:t>
            </a:r>
          </a:p>
        </p:txBody>
      </p:sp>
      <p:sp>
        <p:nvSpPr>
          <p:cNvPr id="8" name="Content Placeholder 7">
            <a:extLst>
              <a:ext uri="{FF2B5EF4-FFF2-40B4-BE49-F238E27FC236}">
                <a16:creationId xmlns:a16="http://schemas.microsoft.com/office/drawing/2014/main" id="{BFD43726-0471-8C72-F4C6-C25EF7ACF033}"/>
              </a:ext>
            </a:extLst>
          </p:cNvPr>
          <p:cNvSpPr>
            <a:spLocks noGrp="1"/>
          </p:cNvSpPr>
          <p:nvPr>
            <p:ph idx="1"/>
          </p:nvPr>
        </p:nvSpPr>
        <p:spPr>
          <a:xfrm>
            <a:off x="717176" y="1825625"/>
            <a:ext cx="10784542" cy="4314168"/>
          </a:xfrm>
        </p:spPr>
        <p:txBody>
          <a:bodyPr>
            <a:normAutofit lnSpcReduction="10000"/>
          </a:bodyPr>
          <a:lstStyle/>
          <a:p>
            <a:r>
              <a:rPr lang="en-US" sz="3200" b="1" dirty="0"/>
              <a:t>Proportional </a:t>
            </a:r>
            <a:r>
              <a:rPr lang="en-US" sz="3200" dirty="0"/>
              <a:t>salaries and benefits for staff who:</a:t>
            </a:r>
          </a:p>
          <a:p>
            <a:pPr lvl="1"/>
            <a:r>
              <a:rPr lang="en-US" sz="2800" dirty="0"/>
              <a:t>provide professional learning (e.g.; instructional coaches, mentors)</a:t>
            </a:r>
          </a:p>
          <a:p>
            <a:pPr lvl="1"/>
            <a:r>
              <a:rPr lang="en-US" sz="2800" dirty="0"/>
              <a:t>administer the Title II-A program</a:t>
            </a:r>
          </a:p>
          <a:p>
            <a:r>
              <a:rPr lang="en-US" sz="3200" b="1" dirty="0"/>
              <a:t>Stipends</a:t>
            </a:r>
            <a:r>
              <a:rPr lang="en-US" sz="3200" dirty="0"/>
              <a:t> for staff who:</a:t>
            </a:r>
          </a:p>
          <a:p>
            <a:pPr lvl="1"/>
            <a:r>
              <a:rPr lang="en-US" sz="2800" dirty="0"/>
              <a:t>Participate in, facilitate, or plan Title II-A funded professional learning</a:t>
            </a:r>
          </a:p>
          <a:p>
            <a:r>
              <a:rPr lang="en-US" sz="3200" b="1" dirty="0"/>
              <a:t>Substitute costs </a:t>
            </a:r>
            <a:r>
              <a:rPr lang="en-US" sz="3200" dirty="0"/>
              <a:t>for staff who participate in Title II-A funded PL</a:t>
            </a:r>
          </a:p>
          <a:p>
            <a:r>
              <a:rPr lang="en-US" sz="3200" dirty="0"/>
              <a:t>Signing and/or retention </a:t>
            </a:r>
            <a:r>
              <a:rPr lang="en-US" sz="3200" b="1" dirty="0"/>
              <a:t>bonuses</a:t>
            </a:r>
            <a:r>
              <a:rPr lang="en-US" sz="3200" dirty="0"/>
              <a:t> to hire and retain a diverse workforce and/or effective teachers in high need schools</a:t>
            </a:r>
          </a:p>
        </p:txBody>
      </p:sp>
      <p:sp>
        <p:nvSpPr>
          <p:cNvPr id="4" name="Footer Placeholder 3">
            <a:extLst>
              <a:ext uri="{FF2B5EF4-FFF2-40B4-BE49-F238E27FC236}">
                <a16:creationId xmlns:a16="http://schemas.microsoft.com/office/drawing/2014/main" id="{816D1423-F2B8-D508-CB84-B9D8B544B20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3ADF14B2-C7B3-77E0-F44A-D153445B3591}"/>
              </a:ext>
            </a:extLst>
          </p:cNvPr>
          <p:cNvSpPr>
            <a:spLocks noGrp="1"/>
          </p:cNvSpPr>
          <p:nvPr>
            <p:ph type="sldNum" sz="quarter" idx="12"/>
          </p:nvPr>
        </p:nvSpPr>
        <p:spPr/>
        <p:txBody>
          <a:bodyPr/>
          <a:lstStyle/>
          <a:p>
            <a:fld id="{357F5B69-6281-4C1F-8C38-6DA0F56DA430}" type="slidenum">
              <a:rPr lang="en-US" smtClean="0"/>
              <a:t>19</a:t>
            </a:fld>
            <a:endParaRPr lang="en-US" dirty="0"/>
          </a:p>
        </p:txBody>
      </p:sp>
    </p:spTree>
    <p:extLst>
      <p:ext uri="{BB962C8B-B14F-4D97-AF65-F5344CB8AC3E}">
        <p14:creationId xmlns:p14="http://schemas.microsoft.com/office/powerpoint/2010/main" val="48079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8328E6-C4AF-CDF5-CB27-F6E349FC7535}"/>
              </a:ext>
            </a:extLst>
          </p:cNvPr>
          <p:cNvSpPr>
            <a:spLocks noGrp="1"/>
          </p:cNvSpPr>
          <p:nvPr>
            <p:ph type="title"/>
          </p:nvPr>
        </p:nvSpPr>
        <p:spPr>
          <a:xfrm>
            <a:off x="717177" y="779646"/>
            <a:ext cx="3931826" cy="1477780"/>
          </a:xfrm>
        </p:spPr>
        <p:txBody>
          <a:bodyPr/>
          <a:lstStyle/>
          <a:p>
            <a:r>
              <a:rPr lang="en-US" dirty="0"/>
              <a:t>Title II-A Tuesdays</a:t>
            </a:r>
          </a:p>
        </p:txBody>
      </p:sp>
      <p:pic>
        <p:nvPicPr>
          <p:cNvPr id="9" name="Picture Placeholder 8" descr="A group of people with colorful speech bubbles">
            <a:extLst>
              <a:ext uri="{FF2B5EF4-FFF2-40B4-BE49-F238E27FC236}">
                <a16:creationId xmlns:a16="http://schemas.microsoft.com/office/drawing/2014/main" id="{6A896C43-9774-8076-67D1-2674879AFF7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42" b="742"/>
          <a:stretch>
            <a:fillRect/>
          </a:stretch>
        </p:blipFill>
        <p:spPr>
          <a:xfrm>
            <a:off x="717550" y="2257425"/>
            <a:ext cx="3932238" cy="3603625"/>
          </a:xfrm>
        </p:spPr>
      </p:pic>
      <p:sp>
        <p:nvSpPr>
          <p:cNvPr id="8" name="Content Placeholder 7">
            <a:extLst>
              <a:ext uri="{FF2B5EF4-FFF2-40B4-BE49-F238E27FC236}">
                <a16:creationId xmlns:a16="http://schemas.microsoft.com/office/drawing/2014/main" id="{0AFD2551-2C53-DA8E-C345-426E506D165B}"/>
              </a:ext>
            </a:extLst>
          </p:cNvPr>
          <p:cNvSpPr>
            <a:spLocks noGrp="1"/>
          </p:cNvSpPr>
          <p:nvPr>
            <p:ph idx="1"/>
          </p:nvPr>
        </p:nvSpPr>
        <p:spPr>
          <a:xfrm>
            <a:off x="5183187" y="779647"/>
            <a:ext cx="6561137" cy="5592578"/>
          </a:xfrm>
        </p:spPr>
        <p:txBody>
          <a:bodyPr/>
          <a:lstStyle/>
          <a:p>
            <a:pPr marL="0" indent="0">
              <a:buNone/>
            </a:pPr>
            <a:r>
              <a:rPr lang="en-US" sz="3200" b="1" dirty="0"/>
              <a:t>WHY? </a:t>
            </a:r>
            <a:r>
              <a:rPr lang="en-US" sz="3200" dirty="0"/>
              <a:t>Chance to dive deeper into topics specific to Title II-A</a:t>
            </a:r>
          </a:p>
          <a:p>
            <a:pPr marL="0" indent="0">
              <a:buNone/>
            </a:pPr>
            <a:endParaRPr lang="en-US" sz="3200" dirty="0"/>
          </a:p>
          <a:p>
            <a:pPr marL="0" indent="0">
              <a:buNone/>
            </a:pPr>
            <a:r>
              <a:rPr lang="en-US" sz="3200" b="1" dirty="0"/>
              <a:t>WHEN? 4</a:t>
            </a:r>
            <a:r>
              <a:rPr lang="en-US" sz="3200" b="1" baseline="30000" dirty="0"/>
              <a:t>th</a:t>
            </a:r>
            <a:r>
              <a:rPr lang="en-US" sz="3200" b="1" dirty="0"/>
              <a:t> </a:t>
            </a:r>
            <a:r>
              <a:rPr lang="en-US" sz="3200" dirty="0"/>
              <a:t>Tuesday of each month from 10-11</a:t>
            </a:r>
          </a:p>
          <a:p>
            <a:pPr marL="0" indent="0">
              <a:buNone/>
            </a:pPr>
            <a:endParaRPr lang="en-US" sz="3200" dirty="0"/>
          </a:p>
          <a:p>
            <a:pPr marL="0" indent="0">
              <a:buNone/>
            </a:pPr>
            <a:r>
              <a:rPr lang="en-US" sz="3200" b="1" dirty="0"/>
              <a:t>WHAT? </a:t>
            </a:r>
            <a:r>
              <a:rPr lang="en-US" sz="3200" dirty="0"/>
              <a:t>I have some ideas, but I’d like to hear your thoughts!</a:t>
            </a:r>
          </a:p>
          <a:p>
            <a:pPr marL="0" indent="0">
              <a:buNone/>
            </a:pPr>
            <a:endParaRPr lang="en-US" sz="3200" dirty="0"/>
          </a:p>
        </p:txBody>
      </p:sp>
      <p:sp>
        <p:nvSpPr>
          <p:cNvPr id="3" name="Footer Placeholder 2">
            <a:extLst>
              <a:ext uri="{FF2B5EF4-FFF2-40B4-BE49-F238E27FC236}">
                <a16:creationId xmlns:a16="http://schemas.microsoft.com/office/drawing/2014/main" id="{5F3FC9BE-52EC-C398-143D-983DDB19B49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52018FD3-5C48-0E13-412D-6B04212500AB}"/>
              </a:ext>
            </a:extLst>
          </p:cNvPr>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690054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70B392-90C8-9FE3-AB31-EA13336490FE}"/>
              </a:ext>
            </a:extLst>
          </p:cNvPr>
          <p:cNvSpPr>
            <a:spLocks noGrp="1"/>
          </p:cNvSpPr>
          <p:nvPr>
            <p:ph type="title"/>
          </p:nvPr>
        </p:nvSpPr>
        <p:spPr/>
        <p:txBody>
          <a:bodyPr/>
          <a:lstStyle/>
          <a:p>
            <a:r>
              <a:rPr lang="en-US" dirty="0"/>
              <a:t>Unallowable Costs</a:t>
            </a:r>
          </a:p>
        </p:txBody>
      </p:sp>
      <p:sp>
        <p:nvSpPr>
          <p:cNvPr id="8" name="Content Placeholder 7">
            <a:extLst>
              <a:ext uri="{FF2B5EF4-FFF2-40B4-BE49-F238E27FC236}">
                <a16:creationId xmlns:a16="http://schemas.microsoft.com/office/drawing/2014/main" id="{EB86EDC9-A88B-7EA1-1DCD-0C435C05D1A0}"/>
              </a:ext>
            </a:extLst>
          </p:cNvPr>
          <p:cNvSpPr>
            <a:spLocks noGrp="1"/>
          </p:cNvSpPr>
          <p:nvPr>
            <p:ph idx="1"/>
          </p:nvPr>
        </p:nvSpPr>
        <p:spPr/>
        <p:txBody>
          <a:bodyPr>
            <a:normAutofit/>
          </a:bodyPr>
          <a:lstStyle/>
          <a:p>
            <a:r>
              <a:rPr lang="en-US" sz="3200" dirty="0"/>
              <a:t>Anything required by local, state, or federal law (supplanting)</a:t>
            </a:r>
          </a:p>
          <a:p>
            <a:r>
              <a:rPr lang="en-US" sz="3200" dirty="0">
                <a:effectLst/>
              </a:rPr>
              <a:t>Professional learning that is a “place-holder” or has not yet been developed</a:t>
            </a:r>
          </a:p>
          <a:p>
            <a:r>
              <a:rPr lang="en-US" sz="3200" dirty="0"/>
              <a:t>Workshops/ c</a:t>
            </a:r>
            <a:r>
              <a:rPr lang="en-US" sz="3200" dirty="0">
                <a:effectLst/>
              </a:rPr>
              <a:t>onferences that are not part of a larger, ongoing, professional </a:t>
            </a:r>
            <a:r>
              <a:rPr lang="en-US" sz="3200" dirty="0"/>
              <a:t>l</a:t>
            </a:r>
            <a:r>
              <a:rPr lang="en-US" sz="3200" dirty="0">
                <a:effectLst/>
              </a:rPr>
              <a:t>earning plan</a:t>
            </a:r>
          </a:p>
          <a:p>
            <a:r>
              <a:rPr lang="en-US" sz="3200" dirty="0"/>
              <a:t>Salaries, benefits, or sub costs for private school teachers</a:t>
            </a:r>
            <a:endParaRPr lang="en-US" sz="3200" dirty="0">
              <a:effectLst/>
            </a:endParaRPr>
          </a:p>
          <a:p>
            <a:endParaRPr lang="en-US" dirty="0"/>
          </a:p>
          <a:p>
            <a:endParaRPr lang="en-US" dirty="0"/>
          </a:p>
        </p:txBody>
      </p:sp>
      <p:sp>
        <p:nvSpPr>
          <p:cNvPr id="4" name="Footer Placeholder 3">
            <a:extLst>
              <a:ext uri="{FF2B5EF4-FFF2-40B4-BE49-F238E27FC236}">
                <a16:creationId xmlns:a16="http://schemas.microsoft.com/office/drawing/2014/main" id="{BD96DE8F-282A-B4C2-9E1A-2CAD1D4220D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621D7676-3A51-4E6C-3BC1-C75BD8A286B7}"/>
              </a:ext>
            </a:extLst>
          </p:cNvPr>
          <p:cNvSpPr>
            <a:spLocks noGrp="1"/>
          </p:cNvSpPr>
          <p:nvPr>
            <p:ph type="sldNum" sz="quarter" idx="12"/>
          </p:nvPr>
        </p:nvSpPr>
        <p:spPr/>
        <p:txBody>
          <a:bodyPr/>
          <a:lstStyle/>
          <a:p>
            <a:fld id="{357F5B69-6281-4C1F-8C38-6DA0F56DA430}" type="slidenum">
              <a:rPr lang="en-US" smtClean="0"/>
              <a:t>20</a:t>
            </a:fld>
            <a:endParaRPr lang="en-US" dirty="0"/>
          </a:p>
        </p:txBody>
      </p:sp>
    </p:spTree>
    <p:extLst>
      <p:ext uri="{BB962C8B-B14F-4D97-AF65-F5344CB8AC3E}">
        <p14:creationId xmlns:p14="http://schemas.microsoft.com/office/powerpoint/2010/main" val="769802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dirty="0"/>
              <a:t>Common Uses</a:t>
            </a:r>
            <a:endParaRPr lang="en-US" altLang="en-US" i="1" dirty="0">
              <a:solidFill>
                <a:srgbClr val="7B9899"/>
              </a:solidFill>
            </a:endParaRPr>
          </a:p>
        </p:txBody>
      </p:sp>
      <p:sp>
        <p:nvSpPr>
          <p:cNvPr id="2" name="Content Placeholder 1"/>
          <p:cNvSpPr>
            <a:spLocks noGrp="1"/>
          </p:cNvSpPr>
          <p:nvPr>
            <p:ph sz="half" idx="1"/>
          </p:nvPr>
        </p:nvSpPr>
        <p:spPr/>
        <p:txBody>
          <a:bodyPr>
            <a:normAutofit lnSpcReduction="10000"/>
          </a:bodyPr>
          <a:lstStyle/>
          <a:p>
            <a:r>
              <a:rPr lang="en-US" sz="2800" dirty="0">
                <a:latin typeface="Calibri" panose="020F0502020204030204" pitchFamily="34" charset="0"/>
                <a:cs typeface="Calibri" panose="020F0502020204030204" pitchFamily="34" charset="0"/>
              </a:rPr>
              <a:t>Job-embedded Professional Learning </a:t>
            </a:r>
          </a:p>
          <a:p>
            <a:pPr lvl="1"/>
            <a:r>
              <a:rPr lang="en-US" dirty="0">
                <a:latin typeface="Calibri" panose="020F0502020204030204" pitchFamily="34" charset="0"/>
                <a:cs typeface="Calibri" panose="020F0502020204030204" pitchFamily="34" charset="0"/>
              </a:rPr>
              <a:t>Data teams/PLCs</a:t>
            </a:r>
          </a:p>
          <a:p>
            <a:pPr lvl="1"/>
            <a:r>
              <a:rPr lang="en-US" dirty="0">
                <a:latin typeface="Calibri" panose="020F0502020204030204" pitchFamily="34" charset="0"/>
                <a:cs typeface="Calibri" panose="020F0502020204030204" pitchFamily="34" charset="0"/>
              </a:rPr>
              <a:t>Instructional coaching</a:t>
            </a:r>
          </a:p>
          <a:p>
            <a:pPr lvl="1"/>
            <a:r>
              <a:rPr lang="en-US" dirty="0">
                <a:latin typeface="Calibri" panose="020F0502020204030204" pitchFamily="34" charset="0"/>
                <a:cs typeface="Calibri" panose="020F0502020204030204" pitchFamily="34" charset="0"/>
              </a:rPr>
              <a:t>Learning Walks</a:t>
            </a:r>
          </a:p>
          <a:p>
            <a:r>
              <a:rPr lang="en-US" sz="2800" dirty="0">
                <a:latin typeface="Calibri" panose="020F0502020204030204" pitchFamily="34" charset="0"/>
                <a:cs typeface="Calibri" panose="020F0502020204030204" pitchFamily="34" charset="0"/>
              </a:rPr>
              <a:t>Supporting Student Needs</a:t>
            </a:r>
          </a:p>
          <a:p>
            <a:pPr lvl="1"/>
            <a:r>
              <a:rPr lang="en-US" dirty="0">
                <a:latin typeface="Calibri" panose="020F0502020204030204" pitchFamily="34" charset="0"/>
                <a:cs typeface="Calibri" panose="020F0502020204030204" pitchFamily="34" charset="0"/>
              </a:rPr>
              <a:t>Universal Design for Learning (UDL)</a:t>
            </a:r>
          </a:p>
          <a:p>
            <a:pPr lvl="1"/>
            <a:r>
              <a:rPr lang="en-US" dirty="0">
                <a:latin typeface="Calibri" panose="020F0502020204030204" pitchFamily="34" charset="0"/>
                <a:cs typeface="Calibri" panose="020F0502020204030204" pitchFamily="34" charset="0"/>
              </a:rPr>
              <a:t>Culturally responsive teaching</a:t>
            </a:r>
          </a:p>
          <a:p>
            <a:pPr lvl="1"/>
            <a:r>
              <a:rPr lang="en-US" dirty="0">
                <a:latin typeface="Calibri" panose="020F0502020204030204" pitchFamily="34" charset="0"/>
                <a:cs typeface="Calibri" panose="020F0502020204030204" pitchFamily="34" charset="0"/>
              </a:rPr>
              <a:t>Trauma-informed practices</a:t>
            </a:r>
          </a:p>
          <a:p>
            <a:pPr lvl="1"/>
            <a:r>
              <a:rPr lang="en-US" dirty="0">
                <a:latin typeface="Calibri" panose="020F0502020204030204" pitchFamily="34" charset="0"/>
                <a:cs typeface="Calibri" panose="020F0502020204030204" pitchFamily="34" charset="0"/>
              </a:rPr>
              <a:t>SEL and mental health</a:t>
            </a:r>
          </a:p>
          <a:p>
            <a:endParaRPr lang="en-US" dirty="0"/>
          </a:p>
        </p:txBody>
      </p:sp>
      <p:sp>
        <p:nvSpPr>
          <p:cNvPr id="3" name="Content Placeholder 2">
            <a:extLst>
              <a:ext uri="{FF2B5EF4-FFF2-40B4-BE49-F238E27FC236}">
                <a16:creationId xmlns:a16="http://schemas.microsoft.com/office/drawing/2014/main" id="{C9531D8B-9F91-87B8-C769-12E6356BFE38}"/>
              </a:ext>
            </a:extLst>
          </p:cNvPr>
          <p:cNvSpPr>
            <a:spLocks noGrp="1"/>
          </p:cNvSpPr>
          <p:nvPr>
            <p:ph sz="half" idx="2"/>
          </p:nvPr>
        </p:nvSpPr>
        <p:spPr/>
        <p:txBody>
          <a:bodyPr>
            <a:normAutofit lnSpcReduction="10000"/>
          </a:bodyPr>
          <a:lstStyle/>
          <a:p>
            <a:r>
              <a:rPr lang="en-US" sz="2800" dirty="0">
                <a:latin typeface="Calibri" panose="020F0502020204030204" pitchFamily="34" charset="0"/>
                <a:cs typeface="Calibri" panose="020F0502020204030204" pitchFamily="34" charset="0"/>
              </a:rPr>
              <a:t>Recruitment and Retention</a:t>
            </a:r>
          </a:p>
          <a:p>
            <a:pPr lvl="1"/>
            <a:r>
              <a:rPr lang="en-US" dirty="0">
                <a:latin typeface="Calibri" panose="020F0502020204030204" pitchFamily="34" charset="0"/>
                <a:cs typeface="Calibri" panose="020F0502020204030204" pitchFamily="34" charset="0"/>
              </a:rPr>
              <a:t>Endorsements in areas of need (e.g. SPED, ESOL)</a:t>
            </a:r>
          </a:p>
          <a:p>
            <a:pPr lvl="1"/>
            <a:r>
              <a:rPr lang="en-US" dirty="0">
                <a:latin typeface="Calibri" panose="020F0502020204030204" pitchFamily="34" charset="0"/>
                <a:cs typeface="Calibri" panose="020F0502020204030204" pitchFamily="34" charset="0"/>
              </a:rPr>
              <a:t>Induction and mentoring</a:t>
            </a:r>
          </a:p>
          <a:p>
            <a:pPr lvl="1"/>
            <a:r>
              <a:rPr lang="en-US" dirty="0">
                <a:latin typeface="Calibri" panose="020F0502020204030204" pitchFamily="34" charset="0"/>
                <a:cs typeface="Calibri" panose="020F0502020204030204" pitchFamily="34" charset="0"/>
              </a:rPr>
              <a:t>“Grow Your Own” programs</a:t>
            </a:r>
          </a:p>
          <a:p>
            <a:pPr marL="0" indent="0">
              <a:buNone/>
            </a:pPr>
            <a:endParaRPr lang="en-US" dirty="0">
              <a:solidFill>
                <a:srgbClr val="FF0000"/>
              </a:solidFill>
            </a:endParaRPr>
          </a:p>
          <a:p>
            <a:pPr marL="0" indent="0">
              <a:buNone/>
            </a:pPr>
            <a:r>
              <a:rPr lang="en-US" dirty="0">
                <a:solidFill>
                  <a:srgbClr val="FF0000"/>
                </a:solidFill>
              </a:rPr>
              <a:t>REMEMBER: Funds are used to support educators and cannot provide direct services to students.</a:t>
            </a:r>
          </a:p>
          <a:p>
            <a:endParaRPr lang="en-US" dirty="0"/>
          </a:p>
        </p:txBody>
      </p:sp>
      <p:sp>
        <p:nvSpPr>
          <p:cNvPr id="4" name="Footer Placeholder 2"/>
          <p:cNvSpPr>
            <a:spLocks noGrp="1"/>
          </p:cNvSpPr>
          <p:nvPr>
            <p:ph type="ftr" sz="quarter" idx="11"/>
          </p:nvPr>
        </p:nvSpPr>
        <p:spPr/>
        <p:txBody>
          <a:bodyPr/>
          <a:lstStyle/>
          <a:p>
            <a:r>
              <a:rPr lang="en-US" dirty="0"/>
              <a:t>Oregon Department of Education</a:t>
            </a:r>
          </a:p>
        </p:txBody>
      </p:sp>
      <p:sp>
        <p:nvSpPr>
          <p:cNvPr id="5" name="Slide Number Placeholder 3">
            <a:extLst>
              <a:ext uri="{FF2B5EF4-FFF2-40B4-BE49-F238E27FC236}">
                <a16:creationId xmlns:a16="http://schemas.microsoft.com/office/drawing/2014/main" id="{A7204D6A-4824-C808-36E7-3E46B4E226D0}"/>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21</a:t>
            </a:fld>
            <a:endParaRPr lang="en-US" dirty="0"/>
          </a:p>
        </p:txBody>
      </p:sp>
    </p:spTree>
    <p:extLst>
      <p:ext uri="{BB962C8B-B14F-4D97-AF65-F5344CB8AC3E}">
        <p14:creationId xmlns:p14="http://schemas.microsoft.com/office/powerpoint/2010/main" val="2737478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93F1F7-7709-0053-22AA-32C26EC0453B}"/>
              </a:ext>
            </a:extLst>
          </p:cNvPr>
          <p:cNvSpPr>
            <a:spLocks noGrp="1"/>
          </p:cNvSpPr>
          <p:nvPr>
            <p:ph type="ctrTitle"/>
          </p:nvPr>
        </p:nvSpPr>
        <p:spPr/>
        <p:txBody>
          <a:bodyPr/>
          <a:lstStyle/>
          <a:p>
            <a:r>
              <a:rPr lang="en-US" dirty="0"/>
              <a:t>Resources</a:t>
            </a:r>
          </a:p>
        </p:txBody>
      </p:sp>
      <p:sp>
        <p:nvSpPr>
          <p:cNvPr id="4" name="Footer Placeholder 3">
            <a:extLst>
              <a:ext uri="{FF2B5EF4-FFF2-40B4-BE49-F238E27FC236}">
                <a16:creationId xmlns:a16="http://schemas.microsoft.com/office/drawing/2014/main" id="{93F1CC3D-6D13-DF19-BD09-3520770D1520}"/>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47291AC2-E086-BA5B-794B-B8DE99DBF2F0}"/>
              </a:ext>
            </a:extLst>
          </p:cNvPr>
          <p:cNvSpPr>
            <a:spLocks noGrp="1"/>
          </p:cNvSpPr>
          <p:nvPr>
            <p:ph type="sldNum" sz="quarter" idx="12"/>
          </p:nvPr>
        </p:nvSpPr>
        <p:spPr/>
        <p:txBody>
          <a:bodyPr/>
          <a:lstStyle/>
          <a:p>
            <a:fld id="{357F5B69-6281-4C1F-8C38-6DA0F56DA430}" type="slidenum">
              <a:rPr lang="en-US" smtClean="0"/>
              <a:t>22</a:t>
            </a:fld>
            <a:endParaRPr lang="en-US" dirty="0"/>
          </a:p>
        </p:txBody>
      </p:sp>
    </p:spTree>
    <p:extLst>
      <p:ext uri="{BB962C8B-B14F-4D97-AF65-F5344CB8AC3E}">
        <p14:creationId xmlns:p14="http://schemas.microsoft.com/office/powerpoint/2010/main" val="361717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9F3837-B7F9-5098-3F75-EA7DB87C3A06}"/>
              </a:ext>
            </a:extLst>
          </p:cNvPr>
          <p:cNvSpPr>
            <a:spLocks noGrp="1"/>
          </p:cNvSpPr>
          <p:nvPr>
            <p:ph type="title"/>
          </p:nvPr>
        </p:nvSpPr>
        <p:spPr/>
        <p:txBody>
          <a:bodyPr>
            <a:normAutofit/>
          </a:bodyPr>
          <a:lstStyle/>
          <a:p>
            <a:r>
              <a:rPr lang="en-US" dirty="0"/>
              <a:t>Federal Program Resources</a:t>
            </a:r>
          </a:p>
        </p:txBody>
      </p:sp>
      <p:sp>
        <p:nvSpPr>
          <p:cNvPr id="6" name="Content Placeholder 5">
            <a:extLst>
              <a:ext uri="{FF2B5EF4-FFF2-40B4-BE49-F238E27FC236}">
                <a16:creationId xmlns:a16="http://schemas.microsoft.com/office/drawing/2014/main" id="{E69C7E52-BEAB-BEA7-29DA-C35DAF696146}"/>
              </a:ext>
            </a:extLst>
          </p:cNvPr>
          <p:cNvSpPr>
            <a:spLocks noGrp="1"/>
          </p:cNvSpPr>
          <p:nvPr>
            <p:ph idx="1"/>
          </p:nvPr>
        </p:nvSpPr>
        <p:spPr>
          <a:xfrm>
            <a:off x="717176" y="1825625"/>
            <a:ext cx="6812337" cy="4109010"/>
          </a:xfrm>
        </p:spPr>
        <p:txBody>
          <a:bodyPr>
            <a:normAutofit/>
          </a:bodyPr>
          <a:lstStyle/>
          <a:p>
            <a:pPr>
              <a:spcAft>
                <a:spcPts val="600"/>
              </a:spcAft>
            </a:pPr>
            <a:r>
              <a:rPr lang="en-US" altLang="en-US" sz="3200" dirty="0">
                <a:latin typeface="Calibri" panose="020F0502020204030204" pitchFamily="34" charset="0"/>
                <a:cs typeface="Calibri" panose="020F0502020204030204" pitchFamily="34" charset="0"/>
                <a:hlinkClick r:id="rId3"/>
              </a:rPr>
              <a:t>Elementary &amp; Secondary Education Act (ESEA) webpage</a:t>
            </a:r>
            <a:endParaRPr lang="en-US" altLang="en-US" sz="3200" dirty="0">
              <a:latin typeface="Calibri" panose="020F0502020204030204" pitchFamily="34" charset="0"/>
              <a:cs typeface="Calibri" panose="020F0502020204030204" pitchFamily="34" charset="0"/>
              <a:hlinkClick r:id="rId4"/>
            </a:endParaRPr>
          </a:p>
          <a:p>
            <a:pPr>
              <a:spcAft>
                <a:spcPts val="600"/>
              </a:spcAft>
            </a:pPr>
            <a:r>
              <a:rPr lang="en-US" sz="3200" dirty="0">
                <a:hlinkClick r:id="rId5"/>
              </a:rPr>
              <a:t>10 Tips for Program Directors</a:t>
            </a:r>
            <a:endParaRPr lang="en-US" sz="3200" dirty="0"/>
          </a:p>
          <a:p>
            <a:pPr>
              <a:spcAft>
                <a:spcPts val="600"/>
              </a:spcAft>
            </a:pPr>
            <a:r>
              <a:rPr lang="en-US" sz="3200" dirty="0">
                <a:hlinkClick r:id="rId6"/>
              </a:rPr>
              <a:t>ESSA Quick Reference Briefs</a:t>
            </a:r>
            <a:endParaRPr lang="en-US" sz="3200" dirty="0"/>
          </a:p>
          <a:p>
            <a:pPr>
              <a:spcAft>
                <a:spcPts val="600"/>
              </a:spcAft>
            </a:pPr>
            <a:r>
              <a:rPr lang="en-US" altLang="en-US" sz="3200" dirty="0">
                <a:latin typeface="Calibri" panose="020F0502020204030204" pitchFamily="34" charset="0"/>
                <a:cs typeface="Calibri" panose="020F0502020204030204" pitchFamily="34" charset="0"/>
                <a:hlinkClick r:id="rId7"/>
              </a:rPr>
              <a:t>Oregon Federal Funds Guide</a:t>
            </a:r>
            <a:endParaRPr lang="en-US" altLang="en-US" sz="3200" dirty="0">
              <a:latin typeface="Calibri" panose="020F0502020204030204" pitchFamily="34" charset="0"/>
              <a:cs typeface="Calibri" panose="020F0502020204030204" pitchFamily="34" charset="0"/>
              <a:hlinkClick r:id="rId8"/>
            </a:endParaRPr>
          </a:p>
          <a:p>
            <a:pPr>
              <a:spcAft>
                <a:spcPts val="600"/>
              </a:spcAft>
            </a:pPr>
            <a:r>
              <a:rPr lang="en-US" sz="3200" dirty="0">
                <a:hlinkClick r:id="rId9"/>
              </a:rPr>
              <a:t>CIP Budget Narrative Quick Start Guide</a:t>
            </a:r>
            <a:endParaRPr lang="en-US" sz="3200" dirty="0"/>
          </a:p>
        </p:txBody>
      </p:sp>
      <p:pic>
        <p:nvPicPr>
          <p:cNvPr id="8" name="Picture 7" descr="A screenshot of the &quot;Getting Started&quot; section of ODE's ESEA web page">
            <a:extLst>
              <a:ext uri="{FF2B5EF4-FFF2-40B4-BE49-F238E27FC236}">
                <a16:creationId xmlns:a16="http://schemas.microsoft.com/office/drawing/2014/main" id="{0D9ED971-DD7F-A0C3-093F-14CEEF7890C1}"/>
              </a:ext>
            </a:extLst>
          </p:cNvPr>
          <p:cNvPicPr>
            <a:picLocks noChangeAspect="1"/>
          </p:cNvPicPr>
          <p:nvPr/>
        </p:nvPicPr>
        <p:blipFill rotWithShape="1">
          <a:blip r:embed="rId10"/>
          <a:srcRect l="5641" t="34644" r="76539" b="44239"/>
          <a:stretch/>
        </p:blipFill>
        <p:spPr bwMode="auto">
          <a:xfrm>
            <a:off x="7748292" y="2225304"/>
            <a:ext cx="3992223" cy="2661022"/>
          </a:xfrm>
          <a:prstGeom prst="rect">
            <a:avLst/>
          </a:prstGeom>
          <a:ln>
            <a:noFill/>
          </a:ln>
          <a:extLst>
            <a:ext uri="{53640926-AAD7-44D8-BBD7-CCE9431645EC}">
              <a14:shadowObscured xmlns:a14="http://schemas.microsoft.com/office/drawing/2010/main"/>
            </a:ext>
          </a:extLst>
        </p:spPr>
      </p:pic>
      <p:sp>
        <p:nvSpPr>
          <p:cNvPr id="3" name="Footer Placeholder 2">
            <a:extLst>
              <a:ext uri="{FF2B5EF4-FFF2-40B4-BE49-F238E27FC236}">
                <a16:creationId xmlns:a16="http://schemas.microsoft.com/office/drawing/2014/main" id="{4222BF33-508D-38D1-3389-69CD5DFE099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D0971E3D-A696-CE15-BBFC-71B00E10A0B2}"/>
              </a:ext>
            </a:extLst>
          </p:cNvPr>
          <p:cNvSpPr>
            <a:spLocks noGrp="1"/>
          </p:cNvSpPr>
          <p:nvPr>
            <p:ph type="sldNum" sz="quarter" idx="12"/>
          </p:nvPr>
        </p:nvSpPr>
        <p:spPr/>
        <p:txBody>
          <a:bodyPr/>
          <a:lstStyle/>
          <a:p>
            <a:fld id="{357F5B69-6281-4C1F-8C38-6DA0F56DA430}" type="slidenum">
              <a:rPr lang="en-US" smtClean="0"/>
              <a:t>23</a:t>
            </a:fld>
            <a:endParaRPr lang="en-US" dirty="0"/>
          </a:p>
        </p:txBody>
      </p:sp>
    </p:spTree>
    <p:extLst>
      <p:ext uri="{BB962C8B-B14F-4D97-AF65-F5344CB8AC3E}">
        <p14:creationId xmlns:p14="http://schemas.microsoft.com/office/powerpoint/2010/main" val="3860389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0ECAB5-C08C-66F1-040E-90946D321BEF}"/>
              </a:ext>
            </a:extLst>
          </p:cNvPr>
          <p:cNvSpPr>
            <a:spLocks noGrp="1"/>
          </p:cNvSpPr>
          <p:nvPr>
            <p:ph type="title"/>
          </p:nvPr>
        </p:nvSpPr>
        <p:spPr/>
        <p:txBody>
          <a:bodyPr/>
          <a:lstStyle/>
          <a:p>
            <a:r>
              <a:rPr lang="en-US" dirty="0"/>
              <a:t>Title II-A Specific Resources</a:t>
            </a:r>
          </a:p>
        </p:txBody>
      </p:sp>
      <p:sp>
        <p:nvSpPr>
          <p:cNvPr id="2" name="Content Placeholder 1">
            <a:extLst>
              <a:ext uri="{FF2B5EF4-FFF2-40B4-BE49-F238E27FC236}">
                <a16:creationId xmlns:a16="http://schemas.microsoft.com/office/drawing/2014/main" id="{F7C06DAE-62D2-9045-3DC0-633EBB9E1725}"/>
              </a:ext>
            </a:extLst>
          </p:cNvPr>
          <p:cNvSpPr>
            <a:spLocks noGrp="1"/>
          </p:cNvSpPr>
          <p:nvPr>
            <p:ph idx="1"/>
          </p:nvPr>
        </p:nvSpPr>
        <p:spPr>
          <a:xfrm>
            <a:off x="717176" y="1825625"/>
            <a:ext cx="4838613" cy="4109010"/>
          </a:xfrm>
        </p:spPr>
        <p:txBody>
          <a:bodyPr>
            <a:normAutofit/>
          </a:bodyPr>
          <a:lstStyle/>
          <a:p>
            <a:pPr>
              <a:spcAft>
                <a:spcPts val="600"/>
              </a:spcAft>
            </a:pPr>
            <a:r>
              <a:rPr lang="en-US" altLang="en-US" sz="3200" dirty="0">
                <a:latin typeface="Calibri" panose="020F0502020204030204" pitchFamily="34" charset="0"/>
                <a:cs typeface="Calibri" panose="020F0502020204030204" pitchFamily="34" charset="0"/>
                <a:hlinkClick r:id="rId3"/>
              </a:rPr>
              <a:t>Title II-A web page</a:t>
            </a:r>
            <a:endParaRPr lang="en-US" altLang="en-US" sz="3200" dirty="0">
              <a:latin typeface="Calibri" panose="020F0502020204030204" pitchFamily="34" charset="0"/>
              <a:cs typeface="Calibri" panose="020F0502020204030204" pitchFamily="34" charset="0"/>
              <a:hlinkClick r:id="rId4"/>
            </a:endParaRPr>
          </a:p>
          <a:p>
            <a:pPr>
              <a:spcAft>
                <a:spcPts val="600"/>
              </a:spcAft>
            </a:pPr>
            <a:r>
              <a:rPr lang="en-US" altLang="en-US" sz="3200" dirty="0">
                <a:latin typeface="Calibri" panose="020F0502020204030204" pitchFamily="34" charset="0"/>
                <a:cs typeface="Calibri" panose="020F0502020204030204" pitchFamily="34" charset="0"/>
                <a:hlinkClick r:id="rId5"/>
              </a:rPr>
              <a:t>Title II-A Listserv</a:t>
            </a:r>
            <a:endParaRPr lang="en-US" altLang="en-US" sz="3200" dirty="0">
              <a:latin typeface="Calibri" panose="020F0502020204030204" pitchFamily="34" charset="0"/>
              <a:cs typeface="Calibri" panose="020F0502020204030204" pitchFamily="34" charset="0"/>
              <a:hlinkClick r:id="rId4"/>
            </a:endParaRPr>
          </a:p>
          <a:p>
            <a:pPr>
              <a:spcAft>
                <a:spcPts val="600"/>
              </a:spcAft>
            </a:pPr>
            <a:r>
              <a:rPr lang="en-US" altLang="en-US" sz="3200" dirty="0">
                <a:latin typeface="Calibri" panose="020F0502020204030204" pitchFamily="34" charset="0"/>
                <a:cs typeface="Calibri" panose="020F0502020204030204" pitchFamily="34" charset="0"/>
                <a:hlinkClick r:id="rId6"/>
              </a:rPr>
              <a:t>Federal Non-Regulatory Guidance</a:t>
            </a:r>
          </a:p>
          <a:p>
            <a:pPr>
              <a:spcAft>
                <a:spcPts val="600"/>
              </a:spcAft>
            </a:pPr>
            <a:r>
              <a:rPr lang="en-US" altLang="en-US" sz="3200" dirty="0">
                <a:latin typeface="Calibri" panose="020F0502020204030204" pitchFamily="34" charset="0"/>
                <a:cs typeface="Calibri" panose="020F0502020204030204" pitchFamily="34" charset="0"/>
                <a:hlinkClick r:id="rId7"/>
              </a:rPr>
              <a:t>Title II-A User Guide</a:t>
            </a:r>
            <a:endParaRPr lang="en-US" altLang="en-US" sz="2400" dirty="0">
              <a:latin typeface="Calibri" panose="020F0502020204030204" pitchFamily="34" charset="0"/>
              <a:cs typeface="Calibri" panose="020F0502020204030204" pitchFamily="34" charset="0"/>
              <a:hlinkClick r:id="rId4"/>
            </a:endParaRPr>
          </a:p>
          <a:p>
            <a:r>
              <a:rPr lang="en-US" sz="3200" dirty="0">
                <a:latin typeface="Calibri" panose="020F0502020204030204" pitchFamily="34" charset="0"/>
                <a:ea typeface="Calibri" panose="020F0502020204030204" pitchFamily="34" charset="0"/>
                <a:cs typeface="Times New Roman" panose="02020603050405020304" pitchFamily="18" charset="0"/>
                <a:hlinkClick r:id="rId8"/>
              </a:rPr>
              <a:t>Oregon Federal Funds Guide Appendix C</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descr="A screenshot of the Title II-A web page on ODE's website">
            <a:extLst>
              <a:ext uri="{FF2B5EF4-FFF2-40B4-BE49-F238E27FC236}">
                <a16:creationId xmlns:a16="http://schemas.microsoft.com/office/drawing/2014/main" id="{4FF64FD8-967D-E7B4-019C-2BB6DF2D4DE1}"/>
              </a:ext>
            </a:extLst>
          </p:cNvPr>
          <p:cNvPicPr>
            <a:picLocks noChangeAspect="1"/>
          </p:cNvPicPr>
          <p:nvPr/>
        </p:nvPicPr>
        <p:blipFill rotWithShape="1">
          <a:blip r:embed="rId9"/>
          <a:srcRect l="16026" t="28034" r="17051" b="8148"/>
          <a:stretch/>
        </p:blipFill>
        <p:spPr bwMode="auto">
          <a:xfrm>
            <a:off x="5321647" y="2393950"/>
            <a:ext cx="6600848" cy="3540685"/>
          </a:xfrm>
          <a:prstGeom prst="rect">
            <a:avLst/>
          </a:prstGeom>
          <a:ln>
            <a:noFill/>
          </a:ln>
          <a:extLst>
            <a:ext uri="{53640926-AAD7-44D8-BBD7-CCE9431645EC}">
              <a14:shadowObscured xmlns:a14="http://schemas.microsoft.com/office/drawing/2010/main"/>
            </a:ext>
          </a:extLst>
        </p:spPr>
      </p:pic>
      <p:sp>
        <p:nvSpPr>
          <p:cNvPr id="3" name="Footer Placeholder 2">
            <a:extLst>
              <a:ext uri="{FF2B5EF4-FFF2-40B4-BE49-F238E27FC236}">
                <a16:creationId xmlns:a16="http://schemas.microsoft.com/office/drawing/2014/main" id="{92AE75D0-ABEB-30F5-34EB-F985E2527D7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9812F402-E6C0-CCFF-8AB9-14DF76AC63E9}"/>
              </a:ext>
            </a:extLst>
          </p:cNvPr>
          <p:cNvSpPr>
            <a:spLocks noGrp="1"/>
          </p:cNvSpPr>
          <p:nvPr>
            <p:ph type="sldNum" sz="quarter" idx="12"/>
          </p:nvPr>
        </p:nvSpPr>
        <p:spPr/>
        <p:txBody>
          <a:bodyPr/>
          <a:lstStyle/>
          <a:p>
            <a:fld id="{357F5B69-6281-4C1F-8C38-6DA0F56DA430}" type="slidenum">
              <a:rPr lang="en-US" smtClean="0"/>
              <a:pPr/>
              <a:t>24</a:t>
            </a:fld>
            <a:endParaRPr lang="en-US" dirty="0"/>
          </a:p>
        </p:txBody>
      </p:sp>
    </p:spTree>
    <p:extLst>
      <p:ext uri="{BB962C8B-B14F-4D97-AF65-F5344CB8AC3E}">
        <p14:creationId xmlns:p14="http://schemas.microsoft.com/office/powerpoint/2010/main" val="2573852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953B49-25E5-D480-9B1C-978BC64D2989}"/>
              </a:ext>
            </a:extLst>
          </p:cNvPr>
          <p:cNvSpPr>
            <a:spLocks noGrp="1"/>
          </p:cNvSpPr>
          <p:nvPr>
            <p:ph type="title"/>
          </p:nvPr>
        </p:nvSpPr>
        <p:spPr/>
        <p:txBody>
          <a:bodyPr/>
          <a:lstStyle/>
          <a:p>
            <a:r>
              <a:rPr lang="en-US"/>
              <a:t>Future Topics </a:t>
            </a:r>
            <a:endParaRPr lang="en-US" dirty="0"/>
          </a:p>
        </p:txBody>
      </p:sp>
      <p:sp>
        <p:nvSpPr>
          <p:cNvPr id="8" name="Content Placeholder 7">
            <a:extLst>
              <a:ext uri="{FF2B5EF4-FFF2-40B4-BE49-F238E27FC236}">
                <a16:creationId xmlns:a16="http://schemas.microsoft.com/office/drawing/2014/main" id="{BE6AD880-9177-99A0-2E25-4F7195B292E0}"/>
              </a:ext>
            </a:extLst>
          </p:cNvPr>
          <p:cNvSpPr>
            <a:spLocks noGrp="1"/>
          </p:cNvSpPr>
          <p:nvPr>
            <p:ph idx="1"/>
          </p:nvPr>
        </p:nvSpPr>
        <p:spPr/>
        <p:txBody>
          <a:bodyPr>
            <a:normAutofit/>
          </a:bodyPr>
          <a:lstStyle/>
          <a:p>
            <a:pPr>
              <a:spcAft>
                <a:spcPts val="600"/>
              </a:spcAft>
            </a:pPr>
            <a:r>
              <a:rPr lang="en-US" sz="3200" dirty="0"/>
              <a:t>September 24 – CIP Budget Narrative Workshop</a:t>
            </a:r>
          </a:p>
          <a:p>
            <a:pPr>
              <a:spcAft>
                <a:spcPts val="600"/>
              </a:spcAft>
            </a:pPr>
            <a:r>
              <a:rPr lang="en-US" sz="3200" dirty="0"/>
              <a:t>October 22 – Planning for Professional Learning</a:t>
            </a:r>
          </a:p>
          <a:p>
            <a:pPr>
              <a:spcAft>
                <a:spcPts val="600"/>
              </a:spcAft>
            </a:pPr>
            <a:r>
              <a:rPr lang="en-US" sz="3200" dirty="0"/>
              <a:t>November 26 – TBD based on your feedback!</a:t>
            </a:r>
          </a:p>
          <a:p>
            <a:pPr>
              <a:spcAft>
                <a:spcPts val="600"/>
              </a:spcAft>
            </a:pPr>
            <a:r>
              <a:rPr lang="en-US" sz="3200" dirty="0"/>
              <a:t>December – Winter Break</a:t>
            </a:r>
          </a:p>
        </p:txBody>
      </p:sp>
      <p:sp>
        <p:nvSpPr>
          <p:cNvPr id="4" name="Footer Placeholder 3">
            <a:extLst>
              <a:ext uri="{FF2B5EF4-FFF2-40B4-BE49-F238E27FC236}">
                <a16:creationId xmlns:a16="http://schemas.microsoft.com/office/drawing/2014/main" id="{557A6307-1976-14CE-962D-F0CB4DB418B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9" name="Picture 8" descr="A picture of a calendar.">
            <a:extLst>
              <a:ext uri="{FF2B5EF4-FFF2-40B4-BE49-F238E27FC236}">
                <a16:creationId xmlns:a16="http://schemas.microsoft.com/office/drawing/2014/main" id="{7A070972-7CF9-6AF8-89CD-7AD83A7FEDE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98324" y="3665527"/>
            <a:ext cx="2836060" cy="2269108"/>
          </a:xfrm>
          <a:prstGeom prst="rect">
            <a:avLst/>
          </a:prstGeom>
        </p:spPr>
      </p:pic>
      <p:sp>
        <p:nvSpPr>
          <p:cNvPr id="5" name="Slide Number Placeholder 4">
            <a:extLst>
              <a:ext uri="{FF2B5EF4-FFF2-40B4-BE49-F238E27FC236}">
                <a16:creationId xmlns:a16="http://schemas.microsoft.com/office/drawing/2014/main" id="{A8C15EFC-A3EA-54E2-BF7D-51ED804F8821}"/>
              </a:ext>
            </a:extLst>
          </p:cNvPr>
          <p:cNvSpPr>
            <a:spLocks noGrp="1"/>
          </p:cNvSpPr>
          <p:nvPr>
            <p:ph type="sldNum" sz="quarter" idx="12"/>
          </p:nvPr>
        </p:nvSpPr>
        <p:spPr/>
        <p:txBody>
          <a:bodyPr/>
          <a:lstStyle/>
          <a:p>
            <a:fld id="{357F5B69-6281-4C1F-8C38-6DA0F56DA430}" type="slidenum">
              <a:rPr lang="en-US" smtClean="0"/>
              <a:t>25</a:t>
            </a:fld>
            <a:endParaRPr lang="en-US" dirty="0"/>
          </a:p>
        </p:txBody>
      </p:sp>
    </p:spTree>
    <p:extLst>
      <p:ext uri="{BB962C8B-B14F-4D97-AF65-F5344CB8AC3E}">
        <p14:creationId xmlns:p14="http://schemas.microsoft.com/office/powerpoint/2010/main" val="3926832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a:t>Jen Engberg</a:t>
            </a:r>
          </a:p>
          <a:p>
            <a:pPr marL="914400" lvl="1" indent="-381000">
              <a:lnSpc>
                <a:spcPct val="105000"/>
              </a:lnSpc>
              <a:spcBef>
                <a:spcPts val="0"/>
              </a:spcBef>
              <a:buSzPts val="2400"/>
              <a:buFont typeface="Arial"/>
              <a:buChar char="○"/>
            </a:pPr>
            <a:r>
              <a:rPr lang="en-US" dirty="0"/>
              <a:t>Clackamas,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sz="900" dirty="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724850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4"/>
              </a:rPr>
              <a:t>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rPr>
              <a:t>l</a:t>
            </a:r>
            <a:r>
              <a:rPr lang="nb-NO" u="sng" dirty="0">
                <a:solidFill>
                  <a:schemeClr val="hlink"/>
                </a:solidFill>
                <a:hlinkClick r:id="rId5"/>
              </a:rPr>
              <a:t>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27</a:t>
            </a:fld>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Time Together Today</a:t>
            </a:r>
            <a:endParaRPr lang="en-US" dirty="0">
              <a:solidFill>
                <a:schemeClr val="tx1"/>
              </a:solidFill>
            </a:endParaRPr>
          </a:p>
        </p:txBody>
      </p:sp>
      <p:sp>
        <p:nvSpPr>
          <p:cNvPr id="3" name="Content Placeholder 2"/>
          <p:cNvSpPr>
            <a:spLocks noGrp="1"/>
          </p:cNvSpPr>
          <p:nvPr>
            <p:ph idx="1"/>
          </p:nvPr>
        </p:nvSpPr>
        <p:spPr/>
        <p:txBody>
          <a:bodyPr>
            <a:normAutofit/>
          </a:bodyPr>
          <a:lstStyle/>
          <a:p>
            <a:pPr>
              <a:spcAft>
                <a:spcPts val="1200"/>
              </a:spcAft>
            </a:pPr>
            <a:r>
              <a:rPr lang="en-US" sz="3600" dirty="0">
                <a:latin typeface="Calibri" panose="020F0502020204030204" pitchFamily="34" charset="0"/>
                <a:cs typeface="Calibri" panose="020F0502020204030204" pitchFamily="34" charset="0"/>
              </a:rPr>
              <a:t>Getting Grounded</a:t>
            </a:r>
          </a:p>
          <a:p>
            <a:pPr lvl="1">
              <a:spcAft>
                <a:spcPts val="1200"/>
              </a:spcAft>
            </a:pPr>
            <a:r>
              <a:rPr lang="en-US" sz="3200" dirty="0">
                <a:latin typeface="Calibri" panose="020F0502020204030204" pitchFamily="34" charset="0"/>
                <a:cs typeface="Calibri" panose="020F0502020204030204" pitchFamily="34" charset="0"/>
              </a:rPr>
              <a:t>What is Title II, Part A?</a:t>
            </a:r>
          </a:p>
          <a:p>
            <a:pPr lvl="1">
              <a:spcAft>
                <a:spcPts val="1200"/>
              </a:spcAft>
            </a:pPr>
            <a:r>
              <a:rPr lang="en-US" sz="3200" dirty="0">
                <a:latin typeface="Calibri" panose="020F0502020204030204" pitchFamily="34" charset="0"/>
                <a:cs typeface="Calibri" panose="020F0502020204030204" pitchFamily="34" charset="0"/>
              </a:rPr>
              <a:t>Eligibility and Fiscal Requirements</a:t>
            </a:r>
          </a:p>
          <a:p>
            <a:pPr lvl="1">
              <a:spcAft>
                <a:spcPts val="1200"/>
              </a:spcAft>
            </a:pPr>
            <a:r>
              <a:rPr lang="en-US" sz="3200" dirty="0">
                <a:latin typeface="Calibri" panose="020F0502020204030204" pitchFamily="34" charset="0"/>
                <a:cs typeface="Calibri" panose="020F0502020204030204" pitchFamily="34" charset="0"/>
              </a:rPr>
              <a:t>Allowable Uses</a:t>
            </a:r>
          </a:p>
          <a:p>
            <a:pPr lvl="1">
              <a:spcAft>
                <a:spcPts val="1200"/>
              </a:spcAft>
            </a:pPr>
            <a:r>
              <a:rPr lang="en-US" sz="3200" dirty="0">
                <a:latin typeface="Calibri" panose="020F0502020204030204" pitchFamily="34" charset="0"/>
                <a:cs typeface="Calibri" panose="020F0502020204030204" pitchFamily="34" charset="0"/>
              </a:rPr>
              <a:t>Resources</a:t>
            </a:r>
          </a:p>
        </p:txBody>
      </p:sp>
      <p:pic>
        <p:nvPicPr>
          <p:cNvPr id="4" name="Picture 3"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075097" y="4569244"/>
            <a:ext cx="4613267" cy="1131091"/>
          </a:xfrm>
          <a:prstGeom prst="rect">
            <a:avLst/>
          </a:prstGeo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6" name="Slide Number Placeholder 3">
            <a:extLst>
              <a:ext uri="{FF2B5EF4-FFF2-40B4-BE49-F238E27FC236}">
                <a16:creationId xmlns:a16="http://schemas.microsoft.com/office/drawing/2014/main" id="{D52E78ED-689F-2783-854F-F1A56D0A0AFB}"/>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36505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Experience</a:t>
            </a:r>
          </a:p>
        </p:txBody>
      </p:sp>
      <p:pic>
        <p:nvPicPr>
          <p:cNvPr id="9" name="Picture 8" descr="This graphic shows a caterpillar becoming a butterfly. It is included for aesthetic purposes." title="Care and Connecti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6600" y="5336286"/>
            <a:ext cx="3672840" cy="1168631"/>
          </a:xfrm>
          <a:prstGeom prst="rect">
            <a:avLst/>
          </a:prstGeom>
        </p:spPr>
      </p:pic>
      <p:sp>
        <p:nvSpPr>
          <p:cNvPr id="3" name="Content Placeholder 2"/>
          <p:cNvSpPr>
            <a:spLocks noGrp="1"/>
          </p:cNvSpPr>
          <p:nvPr>
            <p:ph idx="1"/>
          </p:nvPr>
        </p:nvSpPr>
        <p:spPr>
          <a:xfrm>
            <a:off x="506175" y="1825625"/>
            <a:ext cx="11179650" cy="4109010"/>
          </a:xfrm>
        </p:spPr>
        <p:txBody>
          <a:bodyPr>
            <a:normAutofit/>
          </a:bodyPr>
          <a:lstStyle/>
          <a:p>
            <a:pPr marL="0" indent="0">
              <a:buNone/>
            </a:pPr>
            <a:r>
              <a:rPr lang="en-US" sz="2800" b="1" dirty="0">
                <a:solidFill>
                  <a:schemeClr val="dk1"/>
                </a:solidFill>
                <a:ea typeface="Calibri"/>
                <a:cs typeface="Calibri"/>
                <a:sym typeface="Calibri"/>
              </a:rPr>
              <a:t>How would you describe your knowledge of Title </a:t>
            </a:r>
            <a:r>
              <a:rPr lang="en-US" sz="2800" b="1">
                <a:solidFill>
                  <a:schemeClr val="dk1"/>
                </a:solidFill>
                <a:ea typeface="Calibri"/>
                <a:cs typeface="Calibri"/>
                <a:sym typeface="Calibri"/>
              </a:rPr>
              <a:t>II-A? </a:t>
            </a:r>
            <a:r>
              <a:rPr lang="en-US" sz="2800">
                <a:solidFill>
                  <a:schemeClr val="dk1"/>
                </a:solidFill>
                <a:ea typeface="Calibri"/>
                <a:cs typeface="Calibri"/>
                <a:sym typeface="Calibri"/>
              </a:rPr>
              <a:t>(</a:t>
            </a:r>
            <a:r>
              <a:rPr lang="en-US" sz="2800" dirty="0">
                <a:solidFill>
                  <a:schemeClr val="dk1"/>
                </a:solidFill>
                <a:ea typeface="Calibri"/>
                <a:cs typeface="Calibri"/>
                <a:sym typeface="Calibri"/>
              </a:rPr>
              <a:t>Single Choice)*</a:t>
            </a:r>
          </a:p>
          <a:p>
            <a:pPr>
              <a:spcAft>
                <a:spcPts val="600"/>
              </a:spcAft>
            </a:pPr>
            <a:r>
              <a:rPr lang="en-US" sz="2800" dirty="0">
                <a:solidFill>
                  <a:schemeClr val="dk1"/>
                </a:solidFill>
                <a:ea typeface="Calibri"/>
                <a:cs typeface="Calibri"/>
                <a:sym typeface="Calibri"/>
              </a:rPr>
              <a:t>4: Master (Black belt) - Deep understanding, and I think I could be a resource for a person new to Title II-A.</a:t>
            </a:r>
          </a:p>
          <a:p>
            <a:pPr>
              <a:spcAft>
                <a:spcPts val="600"/>
              </a:spcAft>
            </a:pPr>
            <a:r>
              <a:rPr lang="en-US" sz="2800" dirty="0">
                <a:solidFill>
                  <a:schemeClr val="dk1"/>
                </a:solidFill>
                <a:ea typeface="Calibri"/>
                <a:cs typeface="Calibri"/>
                <a:sym typeface="Calibri"/>
              </a:rPr>
              <a:t>3: Journeyman (Purple belt) - Strong understanding, with a few knowledge gaps.</a:t>
            </a:r>
          </a:p>
          <a:p>
            <a:pPr>
              <a:spcAft>
                <a:spcPts val="600"/>
              </a:spcAft>
            </a:pPr>
            <a:r>
              <a:rPr lang="en-US" sz="2800" dirty="0">
                <a:solidFill>
                  <a:schemeClr val="dk1"/>
                </a:solidFill>
                <a:ea typeface="Calibri"/>
                <a:cs typeface="Calibri"/>
                <a:sym typeface="Calibri"/>
              </a:rPr>
              <a:t>2: Apprentice (Green belt) – Basic understanding, and I have a lot to learn.</a:t>
            </a:r>
          </a:p>
          <a:p>
            <a:pPr>
              <a:spcAft>
                <a:spcPts val="600"/>
              </a:spcAft>
            </a:pPr>
            <a:r>
              <a:rPr lang="en-US" sz="2800" dirty="0">
                <a:solidFill>
                  <a:schemeClr val="dk1"/>
                </a:solidFill>
                <a:ea typeface="Calibri"/>
                <a:cs typeface="Calibri"/>
                <a:sym typeface="Calibri"/>
              </a:rPr>
              <a:t>1: Novice (White belt) – I don’t know anything about Title II-A!</a:t>
            </a:r>
          </a:p>
          <a:p>
            <a:pPr lvl="1"/>
            <a:endParaRPr lang="en-US" sz="2800" dirty="0"/>
          </a:p>
          <a:p>
            <a:endParaRPr lang="en-US" sz="3600" dirty="0">
              <a:solidFill>
                <a:srgbClr val="FF0000"/>
              </a:solidFill>
            </a:endParaRPr>
          </a:p>
          <a:p>
            <a:endParaRPr lang="en-US" sz="3600" dirty="0">
              <a:solidFill>
                <a:srgbClr val="FF0000"/>
              </a:solidFill>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237809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l">
              <a:spcAft>
                <a:spcPts val="600"/>
              </a:spcAft>
              <a:buNone/>
            </a:pPr>
            <a:r>
              <a:rPr lang="en-US" sz="4400" b="0" i="0">
                <a:effectLst/>
                <a:latin typeface="Calibri" panose="020F0502020204030204" pitchFamily="34" charset="0"/>
                <a:cs typeface="Calibri" panose="020F0502020204030204" pitchFamily="34" charset="0"/>
              </a:rPr>
              <a:t>Title II-A is based upon three important ideas:</a:t>
            </a:r>
            <a:endParaRPr lang="en-US" sz="4000" b="0" i="0" dirty="0">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17176" y="1757221"/>
            <a:ext cx="10998574" cy="4109010"/>
          </a:xfrm>
        </p:spPr>
        <p:txBody>
          <a:bodyPr>
            <a:noAutofit/>
          </a:bodyPr>
          <a:lstStyle/>
          <a:p>
            <a:pPr marL="514350" indent="-514350" algn="l">
              <a:spcAft>
                <a:spcPts val="600"/>
              </a:spcAft>
              <a:buFont typeface="+mj-lt"/>
              <a:buAutoNum type="arabicPeriod"/>
            </a:pPr>
            <a:r>
              <a:rPr lang="en-US" sz="2800" b="1" i="0" dirty="0">
                <a:effectLst/>
                <a:latin typeface="Calibri" panose="020F0502020204030204" pitchFamily="34" charset="0"/>
                <a:cs typeface="Calibri" panose="020F0502020204030204" pitchFamily="34" charset="0"/>
              </a:rPr>
              <a:t>Great teachers and principals matter.</a:t>
            </a:r>
            <a:r>
              <a:rPr lang="en-US" sz="2800" b="0" i="0" dirty="0">
                <a:effectLst/>
                <a:latin typeface="Calibri" panose="020F0502020204030204" pitchFamily="34" charset="0"/>
                <a:cs typeface="Calibri" panose="020F0502020204030204" pitchFamily="34" charset="0"/>
              </a:rPr>
              <a:t> Improved outcomes for students require a diverse cohort of well-prepared educators.</a:t>
            </a:r>
            <a:endParaRPr lang="en-US" sz="2800" dirty="0">
              <a:latin typeface="Calibri" panose="020F0502020204030204" pitchFamily="34" charset="0"/>
              <a:cs typeface="Calibri" panose="020F0502020204030204" pitchFamily="34" charset="0"/>
            </a:endParaRPr>
          </a:p>
          <a:p>
            <a:pPr marL="514350" indent="-514350" algn="l">
              <a:spcAft>
                <a:spcPts val="600"/>
              </a:spcAft>
              <a:buFont typeface="+mj-lt"/>
              <a:buAutoNum type="arabicPeriod"/>
            </a:pPr>
            <a:r>
              <a:rPr lang="en-US" sz="2800" b="1" dirty="0">
                <a:latin typeface="Calibri" panose="020F0502020204030204" pitchFamily="34" charset="0"/>
                <a:cs typeface="Calibri" panose="020F0502020204030204" pitchFamily="34" charset="0"/>
              </a:rPr>
              <a:t>Teachers and principals </a:t>
            </a:r>
            <a:r>
              <a:rPr lang="en-US" sz="2800" b="1" i="0" dirty="0">
                <a:effectLst/>
                <a:latin typeface="Calibri" panose="020F0502020204030204" pitchFamily="34" charset="0"/>
                <a:cs typeface="Calibri" panose="020F0502020204030204" pitchFamily="34" charset="0"/>
              </a:rPr>
              <a:t>need intentional support.</a:t>
            </a:r>
            <a:r>
              <a:rPr lang="en-US" sz="2800" b="0" i="0" dirty="0">
                <a:effectLst/>
                <a:latin typeface="Calibri" panose="020F0502020204030204" pitchFamily="34" charset="0"/>
                <a:cs typeface="Calibri" panose="020F0502020204030204" pitchFamily="34" charset="0"/>
              </a:rPr>
              <a:t> Systems of support across the career continuum are key to attracting, placing and retaining effective educators.</a:t>
            </a:r>
          </a:p>
          <a:p>
            <a:pPr marL="514350" indent="-514350" algn="l">
              <a:spcAft>
                <a:spcPts val="600"/>
              </a:spcAft>
              <a:buFont typeface="+mj-lt"/>
              <a:buAutoNum type="arabicPeriod"/>
            </a:pPr>
            <a:r>
              <a:rPr lang="en-US" sz="2800" b="1" i="0" dirty="0">
                <a:effectLst/>
                <a:latin typeface="Calibri" panose="020F0502020204030204" pitchFamily="34" charset="0"/>
                <a:cs typeface="Calibri" panose="020F0502020204030204" pitchFamily="34" charset="0"/>
              </a:rPr>
              <a:t>All students deserve equity of opportunity.</a:t>
            </a:r>
            <a:r>
              <a:rPr lang="en-US" sz="2800" b="0" i="0" dirty="0">
                <a:effectLst/>
                <a:latin typeface="Calibri" panose="020F0502020204030204" pitchFamily="34" charset="0"/>
                <a:cs typeface="Calibri" panose="020F0502020204030204" pitchFamily="34" charset="0"/>
              </a:rPr>
              <a:t> Students from families experiencing poverty and historically underserved students must be provided with equal access to effective educators. </a:t>
            </a:r>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0D5BEFB6-D036-7B2A-1FD0-9FC387065B11}"/>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354438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779645"/>
            <a:ext cx="3286124" cy="1606367"/>
          </a:xfrm>
        </p:spPr>
        <p:txBody>
          <a:bodyPr>
            <a:normAutofit/>
          </a:bodyPr>
          <a:lstStyle/>
          <a:p>
            <a:r>
              <a:rPr lang="en-US" dirty="0"/>
              <a:t>Purpose of Title II-A </a:t>
            </a:r>
            <a:endParaRPr lang="en-US" dirty="0">
              <a:solidFill>
                <a:schemeClr val="tx1"/>
              </a:solidFill>
            </a:endParaRPr>
          </a:p>
        </p:txBody>
      </p:sp>
      <p:sp>
        <p:nvSpPr>
          <p:cNvPr id="3" name="Content Placeholder 2"/>
          <p:cNvSpPr>
            <a:spLocks noGrp="1"/>
          </p:cNvSpPr>
          <p:nvPr>
            <p:ph idx="1"/>
          </p:nvPr>
        </p:nvSpPr>
        <p:spPr>
          <a:xfrm>
            <a:off x="5183188" y="522472"/>
            <a:ext cx="6172200" cy="5764028"/>
          </a:xfrm>
        </p:spPr>
        <p:txBody>
          <a:bodyPr>
            <a:normAutofit/>
          </a:bodyPr>
          <a:lstStyle/>
          <a:p>
            <a:pPr>
              <a:spcAft>
                <a:spcPts val="1200"/>
              </a:spcAft>
            </a:pPr>
            <a:r>
              <a:rPr lang="en-US" sz="3600" dirty="0">
                <a:latin typeface="Calibri" panose="020F0502020204030204" pitchFamily="34" charset="0"/>
                <a:cs typeface="Calibri" panose="020F0502020204030204" pitchFamily="34" charset="0"/>
              </a:rPr>
              <a:t>Ensuring equity of educational opportunity for students through supporting:</a:t>
            </a:r>
          </a:p>
          <a:p>
            <a:pPr lvl="1">
              <a:spcAft>
                <a:spcPts val="1200"/>
              </a:spcAft>
            </a:pPr>
            <a:r>
              <a:rPr lang="en-US" sz="3200" dirty="0">
                <a:latin typeface="Calibri" panose="020F0502020204030204" pitchFamily="34" charset="0"/>
                <a:cs typeface="Calibri" panose="020F0502020204030204" pitchFamily="34" charset="0"/>
              </a:rPr>
              <a:t>Teachers</a:t>
            </a:r>
          </a:p>
          <a:p>
            <a:pPr lvl="1">
              <a:spcAft>
                <a:spcPts val="1200"/>
              </a:spcAft>
            </a:pPr>
            <a:r>
              <a:rPr lang="en-US" sz="3200" dirty="0">
                <a:latin typeface="Calibri" panose="020F0502020204030204" pitchFamily="34" charset="0"/>
                <a:cs typeface="Calibri" panose="020F0502020204030204" pitchFamily="34" charset="0"/>
              </a:rPr>
              <a:t>Principals/Assistant Principals</a:t>
            </a:r>
          </a:p>
          <a:p>
            <a:pPr lvl="1">
              <a:spcAft>
                <a:spcPts val="1200"/>
              </a:spcAft>
            </a:pPr>
            <a:r>
              <a:rPr lang="en-US" sz="3200" dirty="0">
                <a:latin typeface="Calibri" panose="020F0502020204030204" pitchFamily="34" charset="0"/>
                <a:cs typeface="Calibri" panose="020F0502020204030204" pitchFamily="34" charset="0"/>
              </a:rPr>
              <a:t>Paraprofessionals</a:t>
            </a:r>
          </a:p>
          <a:p>
            <a:pPr lvl="1">
              <a:spcAft>
                <a:spcPts val="1200"/>
              </a:spcAft>
            </a:pPr>
            <a:r>
              <a:rPr lang="en-US" sz="3200" dirty="0">
                <a:latin typeface="Calibri" panose="020F0502020204030204" pitchFamily="34" charset="0"/>
                <a:cs typeface="Calibri" panose="020F0502020204030204" pitchFamily="34" charset="0"/>
              </a:rPr>
              <a:t>Other School Leaders</a:t>
            </a:r>
          </a:p>
          <a:p>
            <a:pPr>
              <a:spcAft>
                <a:spcPts val="1200"/>
              </a:spcAft>
            </a:pPr>
            <a:r>
              <a:rPr lang="en-US" sz="3600" dirty="0">
                <a:latin typeface="Calibri" panose="020F0502020204030204" pitchFamily="34" charset="0"/>
                <a:cs typeface="Calibri" panose="020F0502020204030204" pitchFamily="34" charset="0"/>
              </a:rPr>
              <a:t>Guidance on counselors</a:t>
            </a:r>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4" name="Slide Number Placeholder 3">
            <a:extLst>
              <a:ext uri="{FF2B5EF4-FFF2-40B4-BE49-F238E27FC236}">
                <a16:creationId xmlns:a16="http://schemas.microsoft.com/office/drawing/2014/main" id="{0D5BEFB6-D036-7B2A-1FD0-9FC387065B11}"/>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6</a:t>
            </a:fld>
            <a:endParaRPr lang="en-US" dirty="0"/>
          </a:p>
        </p:txBody>
      </p:sp>
      <p:pic>
        <p:nvPicPr>
          <p:cNvPr id="9" name="Picture Placeholder 5">
            <a:extLst>
              <a:ext uri="{FF2B5EF4-FFF2-40B4-BE49-F238E27FC236}">
                <a16:creationId xmlns:a16="http://schemas.microsoft.com/office/drawing/2014/main" id="{188560F2-E3AE-9FE5-65F1-2210D3D7AB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447" b="447"/>
          <a:stretch>
            <a:fillRect/>
          </a:stretch>
        </p:blipFill>
        <p:spPr>
          <a:xfrm>
            <a:off x="625037" y="2720567"/>
            <a:ext cx="3388098" cy="3357788"/>
          </a:xfrm>
          <a:prstGeom prst="rect">
            <a:avLst/>
          </a:prstGeom>
        </p:spPr>
      </p:pic>
    </p:spTree>
    <p:extLst>
      <p:ext uri="{BB962C8B-B14F-4D97-AF65-F5344CB8AC3E}">
        <p14:creationId xmlns:p14="http://schemas.microsoft.com/office/powerpoint/2010/main" val="18805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B3DEAD-25BF-2A82-7B68-F4BD5AA8F3B6}"/>
              </a:ext>
            </a:extLst>
          </p:cNvPr>
          <p:cNvSpPr>
            <a:spLocks noGrp="1"/>
          </p:cNvSpPr>
          <p:nvPr>
            <p:ph type="title"/>
          </p:nvPr>
        </p:nvSpPr>
        <p:spPr/>
        <p:txBody>
          <a:bodyPr/>
          <a:lstStyle/>
          <a:p>
            <a:r>
              <a:rPr lang="en-US" dirty="0"/>
              <a:t>Who are “other school leaders”? </a:t>
            </a:r>
          </a:p>
        </p:txBody>
      </p:sp>
      <p:sp>
        <p:nvSpPr>
          <p:cNvPr id="8" name="Content Placeholder 7">
            <a:extLst>
              <a:ext uri="{FF2B5EF4-FFF2-40B4-BE49-F238E27FC236}">
                <a16:creationId xmlns:a16="http://schemas.microsoft.com/office/drawing/2014/main" id="{A4D42588-C770-5174-4FA0-9CA395460344}"/>
              </a:ext>
            </a:extLst>
          </p:cNvPr>
          <p:cNvSpPr>
            <a:spLocks noGrp="1"/>
          </p:cNvSpPr>
          <p:nvPr>
            <p:ph idx="1"/>
          </p:nvPr>
        </p:nvSpPr>
        <p:spPr/>
        <p:txBody>
          <a:bodyPr/>
          <a:lstStyle/>
          <a:p>
            <a:pPr marL="0" indent="0">
              <a:buNone/>
            </a:pPr>
            <a:r>
              <a:rPr lang="en-US" sz="2800" dirty="0"/>
              <a:t>According to ESEA §8101(A)(44):</a:t>
            </a:r>
          </a:p>
          <a:p>
            <a:pPr marL="0" indent="0">
              <a:buNone/>
            </a:pPr>
            <a:r>
              <a:rPr lang="en-US" sz="2800" dirty="0"/>
              <a:t>“The term ‘school leader’ means a principal, assistant principal, or other individual who is:</a:t>
            </a:r>
          </a:p>
          <a:p>
            <a:pPr marL="0" lvl="0" indent="0">
              <a:buNone/>
            </a:pPr>
            <a:r>
              <a:rPr lang="en-US" sz="2800" dirty="0"/>
              <a:t>(A) an employee or officer of an elementary school or secondary school, local education agency, or other entity operating an elementary school or secondary school; </a:t>
            </a:r>
            <a:r>
              <a:rPr lang="en-US" sz="2800" b="1" dirty="0"/>
              <a:t>AND</a:t>
            </a:r>
          </a:p>
          <a:p>
            <a:pPr marL="0" lvl="0" indent="0">
              <a:buNone/>
            </a:pPr>
            <a:r>
              <a:rPr lang="en-US" sz="2800" b="1" dirty="0"/>
              <a:t>(B) responsible for the daily instructional leadership and managerial operations in the elementary school or secondary school building</a:t>
            </a:r>
            <a:r>
              <a:rPr lang="en-US" sz="2800" dirty="0"/>
              <a:t>.”</a:t>
            </a:r>
          </a:p>
          <a:p>
            <a:pPr marL="0" indent="0">
              <a:buNone/>
            </a:pPr>
            <a:endParaRPr lang="en-US" dirty="0"/>
          </a:p>
        </p:txBody>
      </p:sp>
      <p:sp>
        <p:nvSpPr>
          <p:cNvPr id="4" name="Footer Placeholder 3">
            <a:extLst>
              <a:ext uri="{FF2B5EF4-FFF2-40B4-BE49-F238E27FC236}">
                <a16:creationId xmlns:a16="http://schemas.microsoft.com/office/drawing/2014/main" id="{08A4FC90-FBFD-63B7-73AE-ECBBB4503A4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070AC577-5F0C-FA96-0FBA-376618FA08D0}"/>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197527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83C3C9-5D3F-46EA-64A8-D25A6738BF27}"/>
              </a:ext>
            </a:extLst>
          </p:cNvPr>
          <p:cNvSpPr>
            <a:spLocks noGrp="1"/>
          </p:cNvSpPr>
          <p:nvPr>
            <p:ph type="ctrTitle"/>
          </p:nvPr>
        </p:nvSpPr>
        <p:spPr/>
        <p:txBody>
          <a:bodyPr/>
          <a:lstStyle/>
          <a:p>
            <a:r>
              <a:rPr lang="en-US" dirty="0"/>
              <a:t>Eligibility and Funding </a:t>
            </a:r>
          </a:p>
        </p:txBody>
      </p:sp>
      <p:sp>
        <p:nvSpPr>
          <p:cNvPr id="3" name="Footer Placeholder 2">
            <a:extLst>
              <a:ext uri="{FF2B5EF4-FFF2-40B4-BE49-F238E27FC236}">
                <a16:creationId xmlns:a16="http://schemas.microsoft.com/office/drawing/2014/main" id="{32C4B3F9-F524-4200-204E-D92BDCB6BEC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B35BDA17-7C3F-428E-1430-6CE7359A479A}"/>
              </a:ext>
            </a:extLst>
          </p:cNvPr>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382774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59A81C-72A0-0994-A0F8-0EAECCE24621}"/>
              </a:ext>
            </a:extLst>
          </p:cNvPr>
          <p:cNvSpPr>
            <a:spLocks noGrp="1"/>
          </p:cNvSpPr>
          <p:nvPr>
            <p:ph type="ctrTitle"/>
          </p:nvPr>
        </p:nvSpPr>
        <p:spPr>
          <a:xfrm>
            <a:off x="1524000" y="1499125"/>
            <a:ext cx="9144000" cy="2387600"/>
          </a:xfrm>
        </p:spPr>
        <p:txBody>
          <a:bodyPr anchor="b">
            <a:normAutofit/>
          </a:bodyPr>
          <a:lstStyle/>
          <a:p>
            <a:r>
              <a:rPr lang="en-US" sz="9600" dirty="0"/>
              <a:t>True or False?</a:t>
            </a:r>
          </a:p>
        </p:txBody>
      </p:sp>
      <p:sp>
        <p:nvSpPr>
          <p:cNvPr id="6" name="Content Placeholder 5">
            <a:extLst>
              <a:ext uri="{FF2B5EF4-FFF2-40B4-BE49-F238E27FC236}">
                <a16:creationId xmlns:a16="http://schemas.microsoft.com/office/drawing/2014/main" id="{AA08E9D1-C118-83B0-117D-B0812DB2C894}"/>
              </a:ext>
            </a:extLst>
          </p:cNvPr>
          <p:cNvSpPr>
            <a:spLocks noGrp="1"/>
          </p:cNvSpPr>
          <p:nvPr>
            <p:ph type="subTitle" idx="1"/>
          </p:nvPr>
        </p:nvSpPr>
        <p:spPr>
          <a:xfrm>
            <a:off x="1524000" y="4003184"/>
            <a:ext cx="9144000" cy="880607"/>
          </a:xfrm>
        </p:spPr>
        <p:txBody>
          <a:bodyPr>
            <a:normAutofit/>
          </a:bodyPr>
          <a:lstStyle/>
          <a:p>
            <a:r>
              <a:rPr lang="en-US" dirty="0"/>
              <a:t>All districts are eligible to receive Title II-A funding.</a:t>
            </a:r>
          </a:p>
        </p:txBody>
      </p:sp>
      <p:sp>
        <p:nvSpPr>
          <p:cNvPr id="3" name="Footer Placeholder 2">
            <a:extLst>
              <a:ext uri="{FF2B5EF4-FFF2-40B4-BE49-F238E27FC236}">
                <a16:creationId xmlns:a16="http://schemas.microsoft.com/office/drawing/2014/main" id="{BB47B92B-EF0C-F501-9030-E50830AB4203}"/>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dirty="0"/>
              <a:t>Oregon Department of Education</a:t>
            </a:r>
          </a:p>
        </p:txBody>
      </p:sp>
      <p:sp>
        <p:nvSpPr>
          <p:cNvPr id="4" name="Slide Number Placeholder 3">
            <a:extLst>
              <a:ext uri="{FF2B5EF4-FFF2-40B4-BE49-F238E27FC236}">
                <a16:creationId xmlns:a16="http://schemas.microsoft.com/office/drawing/2014/main" id="{EE97AD07-0BB0-63C2-9AA9-D7D728D8A499}"/>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9</a:t>
            </a:fld>
            <a:endParaRPr lang="en-US"/>
          </a:p>
        </p:txBody>
      </p:sp>
    </p:spTree>
    <p:extLst>
      <p:ext uri="{BB962C8B-B14F-4D97-AF65-F5344CB8AC3E}">
        <p14:creationId xmlns:p14="http://schemas.microsoft.com/office/powerpoint/2010/main" val="2459709883"/>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2024-08-28T16:49:41+00:00</Remediation_x0020_Date>
    <Priority xmlns="033ab11c-6041-4f50-b845-c0c38e41b3e3">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A772-8C0A-480C-9E0C-84C76C73C71D}">
  <ds:schemaRefs>
    <ds:schemaRef ds:uri="547ed97a-188f-4e75-98a3-ee6136232f7e"/>
    <ds:schemaRef ds:uri="http://schemas.microsoft.com/office/2006/documentManagement/types"/>
    <ds:schemaRef ds:uri="http://schemas.microsoft.com/office/infopath/2007/PartnerControls"/>
    <ds:schemaRef ds:uri="ded391c6-298c-4d80-b5b1-ff32f9779621"/>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98CDDEF9-EC4A-4A74-979F-FCD84C47A614}"/>
</file>

<file path=docProps/app.xml><?xml version="1.0" encoding="utf-8"?>
<Properties xmlns="http://schemas.openxmlformats.org/officeDocument/2006/extended-properties" xmlns:vt="http://schemas.openxmlformats.org/officeDocument/2006/docPropsVTypes">
  <Template>ODE-PowerPoint-Template</Template>
  <TotalTime>2900</TotalTime>
  <Words>3314</Words>
  <Application>Microsoft Office PowerPoint</Application>
  <PresentationFormat>Widescreen</PresentationFormat>
  <Paragraphs>336</Paragraphs>
  <Slides>27</Slides>
  <Notes>22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27</vt:i4>
      </vt:variant>
    </vt:vector>
  </HeadingPairs>
  <TitlesOfParts>
    <vt:vector size="40" baseType="lpstr">
      <vt:lpstr>Aptos</vt:lpstr>
      <vt:lpstr>Arial</vt:lpstr>
      <vt:lpstr>Calibri</vt:lpstr>
      <vt:lpstr>Courier New</vt:lpstr>
      <vt:lpstr>Franklin Gothic Demi</vt:lpstr>
      <vt:lpstr>Segoe UI</vt:lpstr>
      <vt:lpstr>2021ODE</vt:lpstr>
      <vt:lpstr>Green_2021ODE</vt:lpstr>
      <vt:lpstr>Gold_2021ODE</vt:lpstr>
      <vt:lpstr>Orange_2021ODE</vt:lpstr>
      <vt:lpstr>Red_2021ODE</vt:lpstr>
      <vt:lpstr>Teal_2021ODE</vt:lpstr>
      <vt:lpstr>Office Theme</vt:lpstr>
      <vt:lpstr>Welcome to Title II-A Tuesdays!</vt:lpstr>
      <vt:lpstr>Title II-A Tuesdays</vt:lpstr>
      <vt:lpstr>Our Time Together Today</vt:lpstr>
      <vt:lpstr>Sharing Experience</vt:lpstr>
      <vt:lpstr>Title II-A is based upon three important ideas:</vt:lpstr>
      <vt:lpstr>Purpose of Title II-A </vt:lpstr>
      <vt:lpstr>Who are “other school leaders”? </vt:lpstr>
      <vt:lpstr>Eligibility and Funding </vt:lpstr>
      <vt:lpstr>True or False?</vt:lpstr>
      <vt:lpstr>Eligibility and Funding</vt:lpstr>
      <vt:lpstr>Title II-A and REAP (Title V-B)</vt:lpstr>
      <vt:lpstr>2024-25 FEDERAL FUNDS TIMELINE</vt:lpstr>
      <vt:lpstr>Supplement Not Supplant</vt:lpstr>
      <vt:lpstr>Equitable Services</vt:lpstr>
      <vt:lpstr>Transferability</vt:lpstr>
      <vt:lpstr>Allowable Uses</vt:lpstr>
      <vt:lpstr>Please share!</vt:lpstr>
      <vt:lpstr>Allowable Costs under Title II-A* </vt:lpstr>
      <vt:lpstr>Personnel Costs</vt:lpstr>
      <vt:lpstr>Unallowable Costs</vt:lpstr>
      <vt:lpstr>Common Uses</vt:lpstr>
      <vt:lpstr>Resources</vt:lpstr>
      <vt:lpstr>Federal Program Resources</vt:lpstr>
      <vt:lpstr>Title II-A Specific Resources</vt:lpstr>
      <vt:lpstr>Future Topics </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 Tuesday: Getting Grounded</dc:title>
  <dc:creator>MARTIN Sarah * ODE</dc:creator>
  <cp:lastModifiedBy>SAPPINGTON Jennifer * ODE</cp:lastModifiedBy>
  <cp:revision>185</cp:revision>
  <dcterms:created xsi:type="dcterms:W3CDTF">2021-11-08T23:34:50Z</dcterms:created>
  <dcterms:modified xsi:type="dcterms:W3CDTF">2024-08-28T16:48:02Z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2024-02-26T21:12:13Z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beaf58f5-68ed-44e8-8e89-0be5ebfcced0</vt:lpwstr>
  </property>
  <property fmtid="{D5CDD505-2E9C-101B-9397-08002B2CF9AE}" pid="9" name="MSIP_Label_7730ea53-6f5e-4160-81a5-992a9105450a_ContentBits">
    <vt:lpwstr>0</vt:lpwstr>
  </property>
</Properties>
</file>