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23"/>
  </p:notesMasterIdLst>
  <p:sldIdLst>
    <p:sldId id="256" r:id="rId7"/>
    <p:sldId id="267" r:id="rId8"/>
    <p:sldId id="294" r:id="rId9"/>
    <p:sldId id="287" r:id="rId10"/>
    <p:sldId id="296" r:id="rId11"/>
    <p:sldId id="383" r:id="rId12"/>
    <p:sldId id="288" r:id="rId13"/>
    <p:sldId id="382" r:id="rId14"/>
    <p:sldId id="349" r:id="rId15"/>
    <p:sldId id="293" r:id="rId16"/>
    <p:sldId id="384" r:id="rId17"/>
    <p:sldId id="283" r:id="rId18"/>
    <p:sldId id="281" r:id="rId19"/>
    <p:sldId id="290" r:id="rId20"/>
    <p:sldId id="282"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4AF54-9B21-AD42-A368-90B565EEDA73}" name="MARTIN Sarah * ODE" initials="SM" userId="S::MartinS@ode.oregon.gov::5e8297d7-626b-4927-b934-2c5a70fc2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5526" autoAdjust="0"/>
  </p:normalViewPr>
  <p:slideViewPr>
    <p:cSldViewPr snapToGrid="0">
      <p:cViewPr varScale="1">
        <p:scale>
          <a:sx n="79" d="100"/>
          <a:sy n="79" d="100"/>
        </p:scale>
        <p:origin x="656" y="64"/>
      </p:cViewPr>
      <p:guideLst/>
    </p:cSldViewPr>
  </p:slideViewPr>
  <p:notesTextViewPr>
    <p:cViewPr>
      <p:scale>
        <a:sx n="1" d="1"/>
        <a:sy n="1" d="1"/>
      </p:scale>
      <p:origin x="0" y="0"/>
    </p:cViewPr>
  </p:notesTextViewPr>
  <p:notesViewPr>
    <p:cSldViewPr snapToGrid="0">
      <p:cViewPr varScale="1">
        <p:scale>
          <a:sx n="65" d="100"/>
          <a:sy n="65" d="100"/>
        </p:scale>
        <p:origin x="23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people come in have people fill out form with questions and we can collect and answer as a panel</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3144480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activities are allowable under each grant, and when used together, all students benefit. The funding streams are used collaboratively, but there are no shared costs. The grants continue to maintain their identity. Costs are claimed from each grant individually within EGMS.</a:t>
            </a: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06063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6556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t>Help districts maximize use of funds</a:t>
            </a:r>
          </a:p>
          <a:p>
            <a:pPr>
              <a:spcAft>
                <a:spcPts val="1200"/>
              </a:spcAft>
            </a:pPr>
            <a:r>
              <a:rPr lang="en-US" sz="1200" dirty="0"/>
              <a:t>Assist in sustainability</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69599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ts val="0"/>
              </a:spcBef>
              <a:spcAft>
                <a:spcPts val="1000"/>
              </a:spcAft>
              <a:buSzPts val="1000"/>
              <a:buNone/>
              <a:tabLst>
                <a:tab pos="457200" algn="l"/>
              </a:tabLst>
            </a:pPr>
            <a:r>
              <a:rPr lang="en-US" sz="1200" b="0" dirty="0">
                <a:solidFill>
                  <a:srgbClr val="212529"/>
                </a:solidFill>
                <a:effectLst/>
                <a:ea typeface="Times New Roman" panose="02020603050405020304" pitchFamily="18" charset="0"/>
                <a:cs typeface="Times New Roman" panose="02020603050405020304" pitchFamily="18" charset="0"/>
              </a:rPr>
              <a:t>The phrase “braiding and blending” gets used a lot when talking about federal funds. While the goal is similar, it is important to understand that these are two different processes with different rules.</a:t>
            </a:r>
          </a:p>
          <a:p>
            <a:pPr marL="0" indent="0">
              <a:lnSpc>
                <a:spcPct val="115000"/>
              </a:lnSpc>
              <a:spcBef>
                <a:spcPts val="0"/>
              </a:spcBef>
              <a:spcAft>
                <a:spcPts val="1000"/>
              </a:spcAft>
              <a:buSzPts val="1000"/>
              <a:buNone/>
              <a:tabLst>
                <a:tab pos="457200" algn="l"/>
              </a:tabLst>
            </a:pPr>
            <a:endParaRPr lang="en-US" sz="1200" b="0" dirty="0">
              <a:solidFill>
                <a:srgbClr val="212529"/>
              </a:solidFill>
              <a:effectLst/>
              <a:ea typeface="Times New Roman" panose="02020603050405020304" pitchFamily="18" charset="0"/>
              <a:cs typeface="Times New Roman" panose="02020603050405020304" pitchFamily="18" charset="0"/>
            </a:endParaRPr>
          </a:p>
          <a:p>
            <a:pPr marL="0" indent="0">
              <a:lnSpc>
                <a:spcPct val="115000"/>
              </a:lnSpc>
              <a:spcBef>
                <a:spcPts val="0"/>
              </a:spcBef>
              <a:spcAft>
                <a:spcPts val="1000"/>
              </a:spcAft>
              <a:buSzPts val="1000"/>
              <a:buNone/>
              <a:tabLst>
                <a:tab pos="457200" algn="l"/>
              </a:tabLst>
            </a:pPr>
            <a:r>
              <a:rPr lang="en-US" sz="1200" b="1" dirty="0">
                <a:solidFill>
                  <a:srgbClr val="212529"/>
                </a:solidFill>
                <a:effectLst/>
                <a:ea typeface="Times New Roman" panose="02020603050405020304" pitchFamily="18" charset="0"/>
                <a:cs typeface="Times New Roman" panose="02020603050405020304" pitchFamily="18" charset="0"/>
              </a:rPr>
              <a:t>Blending</a:t>
            </a:r>
            <a:r>
              <a:rPr lang="en-US" sz="1200" dirty="0">
                <a:solidFill>
                  <a:srgbClr val="212529"/>
                </a:solidFill>
                <a:effectLst/>
                <a:ea typeface="Times New Roman" panose="02020603050405020304" pitchFamily="18" charset="0"/>
                <a:cs typeface="Times New Roman" panose="02020603050405020304" pitchFamily="18" charset="0"/>
              </a:rPr>
              <a:t> </a:t>
            </a:r>
            <a:r>
              <a:rPr lang="en-US" sz="1200" b="1" dirty="0">
                <a:solidFill>
                  <a:srgbClr val="212529"/>
                </a:solidFill>
                <a:effectLst/>
                <a:ea typeface="Times New Roman" panose="02020603050405020304" pitchFamily="18" charset="0"/>
                <a:cs typeface="Times New Roman" panose="02020603050405020304" pitchFamily="18" charset="0"/>
              </a:rPr>
              <a:t>combines</a:t>
            </a:r>
            <a:r>
              <a:rPr lang="en-US" sz="1200" dirty="0">
                <a:solidFill>
                  <a:srgbClr val="212529"/>
                </a:solidFill>
                <a:effectLst/>
                <a:ea typeface="Times New Roman" panose="02020603050405020304" pitchFamily="18" charset="0"/>
                <a:cs typeface="Times New Roman" panose="02020603050405020304" pitchFamily="18" charset="0"/>
              </a:rPr>
              <a:t> funds into a single pot that has its own reporting requirements. The identity of all the funds going into the single pot is lost. Statutory authority is required to blend funds.</a:t>
            </a:r>
          </a:p>
          <a:p>
            <a:pPr marL="0" indent="0">
              <a:lnSpc>
                <a:spcPct val="115000"/>
              </a:lnSpc>
              <a:spcBef>
                <a:spcPts val="0"/>
              </a:spcBef>
              <a:spcAft>
                <a:spcPts val="1000"/>
              </a:spcAft>
              <a:buSzPts val="1000"/>
              <a:buNone/>
              <a:tabLst>
                <a:tab pos="457200" algn="l"/>
              </a:tabLst>
            </a:pPr>
            <a:endParaRPr lang="en-US" sz="1200" dirty="0">
              <a:solidFill>
                <a:srgbClr val="000000"/>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212529"/>
                </a:solidFill>
                <a:effectLst/>
                <a:ea typeface="Times New Roman" panose="02020603050405020304" pitchFamily="18" charset="0"/>
                <a:cs typeface="Times New Roman" panose="02020603050405020304" pitchFamily="18" charset="0"/>
              </a:rPr>
              <a:t>Braiding</a:t>
            </a:r>
            <a:r>
              <a:rPr lang="en-US" sz="1200" dirty="0">
                <a:solidFill>
                  <a:srgbClr val="212529"/>
                </a:solidFill>
                <a:effectLst/>
                <a:ea typeface="Times New Roman" panose="02020603050405020304" pitchFamily="18" charset="0"/>
                <a:cs typeface="Times New Roman" panose="02020603050405020304" pitchFamily="18" charset="0"/>
              </a:rPr>
              <a:t> funds happens when districts </a:t>
            </a:r>
            <a:r>
              <a:rPr lang="en-US" sz="1200" b="1" dirty="0">
                <a:solidFill>
                  <a:srgbClr val="212529"/>
                </a:solidFill>
                <a:effectLst/>
                <a:ea typeface="Times New Roman" panose="02020603050405020304" pitchFamily="18" charset="0"/>
                <a:cs typeface="Times New Roman" panose="02020603050405020304" pitchFamily="18" charset="0"/>
              </a:rPr>
              <a:t>coordinate </a:t>
            </a:r>
            <a:r>
              <a:rPr lang="en-US" sz="1200" dirty="0">
                <a:solidFill>
                  <a:srgbClr val="212529"/>
                </a:solidFill>
                <a:effectLst/>
                <a:ea typeface="Times New Roman" panose="02020603050405020304" pitchFamily="18" charset="0"/>
                <a:cs typeface="Times New Roman" panose="02020603050405020304" pitchFamily="18" charset="0"/>
              </a:rPr>
              <a:t>funds from different sources for one purpose. Each fund maintains its own identity and reporting requirements. </a:t>
            </a:r>
            <a:endParaRPr lang="en-US" dirty="0"/>
          </a:p>
          <a:p>
            <a:pPr marL="0" indent="0">
              <a:lnSpc>
                <a:spcPct val="115000"/>
              </a:lnSpc>
              <a:spcBef>
                <a:spcPts val="0"/>
              </a:spcBef>
              <a:spcAft>
                <a:spcPts val="1000"/>
              </a:spcAft>
              <a:buSzPts val="1000"/>
              <a:buNone/>
              <a:tabLst>
                <a:tab pos="457200" algn="l"/>
              </a:tabLst>
            </a:pPr>
            <a:endParaRPr lang="en-US" sz="1200" dirty="0">
              <a:solidFill>
                <a:srgbClr val="000000"/>
              </a:solidFill>
              <a:effectLst/>
              <a:cs typeface="Times New Roman" panose="02020603050405020304" pitchFamily="18" charset="0"/>
            </a:endParaRPr>
          </a:p>
          <a:p>
            <a:pPr marL="0" indent="0">
              <a:lnSpc>
                <a:spcPct val="115000"/>
              </a:lnSpc>
              <a:spcBef>
                <a:spcPts val="0"/>
              </a:spcBef>
              <a:spcAft>
                <a:spcPts val="1000"/>
              </a:spcAft>
              <a:buSzPts val="1000"/>
              <a:buNone/>
              <a:tabLst>
                <a:tab pos="457200" algn="l"/>
              </a:tabLst>
            </a:pPr>
            <a:r>
              <a:rPr lang="en-US" dirty="0"/>
              <a:t>Braiding is a way for LEAs to use multiple federal and state grants to support various parts of an initiative while maintaining the award-specific identity of the funds and meeting the purpose of each specific grant program. Federal law authorizes LEAs to coordinate spending from different grant programs, provided the activities are permitted under the grant program and the LEA maintains documentation on how federal funds are spent.</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89836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Integrated Guidance process, districts in Oregon engaged their communities in a comprehensive needs assessment process to determine priorities. Priorities identified from these efforts can inform district decisions about braiding with federal funds as well. </a:t>
            </a:r>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83588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important administrative considerations when an LEA braids multiple funding sources to support a single project. The LEA must demonstrate that costs charged to each federal program were allocable to that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Necessary means that a cost advances the goals of the grant and serves the grant’s intended audience and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22574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Most Every Student Succeeds Act (ESSA) programs require districts to supplement, and not supplant, the state and local funds they would otherwise spend on education. Generally, this means ESSA funds should add to (supplement) and not replace (supplant) state and local funds. A few programs also require districts to use federal program funds to add to and not replace other federal funds. The tests for compliance with supplement not supplant requirements vary depending on the federal program being implemented. </a:t>
            </a:r>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03930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Maintenance of Effort</a:t>
            </a:r>
            <a:r>
              <a:rPr lang="en-US" sz="1200" kern="1200" dirty="0">
                <a:solidFill>
                  <a:schemeClr val="tx1"/>
                </a:solidFill>
                <a:effectLst/>
                <a:latin typeface="+mn-lt"/>
                <a:ea typeface="+mn-ea"/>
                <a:cs typeface="+mn-cs"/>
              </a:rPr>
              <a:t> focuses on spending at the LEA level and requires districts to have a consistent base of state and local funding for public education from year to year. Each year, LEAs receiving funds under ESEA must ensure that district or per-pupil spending of state and local funds remains at 90 percent or above what was spent in the preceding year.  ESSA states that funding will be reduced if an LEA fails to meet the 90 percent threshold twice in a five year span. This reduction is made by ODE in the LEA’s Title I-A allocation.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Why is MOE important? </a:t>
            </a:r>
            <a:r>
              <a:rPr lang="en-US" sz="1200" dirty="0"/>
              <a:t>To ensure a </a:t>
            </a:r>
            <a:r>
              <a:rPr lang="en-US" sz="1200" b="1" dirty="0"/>
              <a:t>consistent base of state and local funding </a:t>
            </a:r>
            <a:r>
              <a:rPr lang="en-US" sz="1200" dirty="0"/>
              <a:t>from year to year regardless of federal funding.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Districts must </a:t>
            </a:r>
            <a:r>
              <a:rPr lang="en-US" sz="1200" b="1" kern="1200" dirty="0">
                <a:solidFill>
                  <a:schemeClr val="tx1"/>
                </a:solidFill>
                <a:effectLst/>
                <a:latin typeface="+mn-lt"/>
                <a:ea typeface="+mn-ea"/>
                <a:cs typeface="+mn-cs"/>
              </a:rPr>
              <a:t>annually demonstrate</a:t>
            </a:r>
            <a:r>
              <a:rPr lang="en-US" sz="1200" kern="1200" dirty="0">
                <a:solidFill>
                  <a:schemeClr val="tx1"/>
                </a:solidFill>
                <a:effectLst/>
                <a:latin typeface="+mn-lt"/>
                <a:ea typeface="+mn-ea"/>
                <a:cs typeface="+mn-cs"/>
              </a:rPr>
              <a:t> that they have met maintenance of effort. </a:t>
            </a:r>
            <a:r>
              <a:rPr lang="en-US" dirty="0"/>
              <a:t>Compliance with MOE is based upon data submitted by districts through the Actual Expenditures, Actual Revenue and Average Daily Membership data collections.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9</a:t>
            </a:fld>
            <a:endParaRPr lang="en-US" altLang="en-US" sz="1300"/>
          </a:p>
        </p:txBody>
      </p:sp>
    </p:spTree>
    <p:extLst>
      <p:ext uri="{BB962C8B-B14F-4D97-AF65-F5344CB8AC3E}">
        <p14:creationId xmlns:p14="http://schemas.microsoft.com/office/powerpoint/2010/main" val="406202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receiving federal funds must maintain an up‐to‐date inventory of equipment (e.g.; whiteboards, computing devices) as well as non‐consumable supplies (e.g.; books, software) purchased with federal funds. This applies to items purchased for the LEA as well as participating non‐public schools. The U.S. Education Department does not spell out a methodology for maintaining inventory records; however, failure to properly keep records of inventory purchased with federal funds is a common error found in federal audits. </a:t>
            </a:r>
          </a:p>
          <a:p>
            <a:endParaRPr lang="en-US" dirty="0"/>
          </a:p>
          <a:p>
            <a:r>
              <a:rPr lang="en-US" dirty="0"/>
              <a:t>Per the Education Department of General Administrative Regulations (EDGAR), Equipment (2 C.F.R §200.33) means tangible personal property (including information technology systems) having a useful life of more than one year and a per‐unit acquisition cost which equals or exceeds $5,000. Supplies (2 C.F.R. §200.94) are defined as all tangible personal property other than those described in equipment. Inventory tracking systems must include both equipment and supplies purchased with federal funds.</a:t>
            </a:r>
          </a:p>
          <a:p>
            <a:endParaRPr lang="en-US" dirty="0"/>
          </a:p>
          <a:p>
            <a:r>
              <a:rPr lang="en-US" dirty="0"/>
              <a:t>Employees paid with federal funds must track and formally document their time and effort. Time and effort reports should be prepared by all certificated and classified staff with salary and benefits that are charged: • to a single federal award; • to multiple federal awards; or • to any combination of a federal award and other federal, state or local fund sources. </a:t>
            </a:r>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9533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scenarios that follow do not include an exhaustive list of all possible activities that are possible to implement through the braiding of funds</a:t>
            </a: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798082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4B3648-996E-4C2A-A444-092A17A2A52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4F112296-EA89-43FE-AB55-47BDED847AE3}"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D7B402BA-5790-4F35-AC98-072A23E51BC8}"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DDAB0-0F12-45BD-A59D-92A8A60875FB}"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D3820FC6-161D-48A0-A145-A0E33F859F28}"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75C83-2A42-4E6D-8DBF-722B3C234122}"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7754A-BD51-4C0F-B933-45D5D8D7E7C4}"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1F55F-B95D-48F8-A0D2-DCD1D9707505}"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C85B10-DA9F-472E-A814-D772DFDFFAA0}"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86C5D6-ABEE-4688-AD42-880796243799}"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8654B94-3254-4E23-B1C6-F8DA967D291D}"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F9690A2-6C1C-4B5F-BE33-0583914EE1C1}"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4A19D51-4890-4770-89A1-01D759156BA2}"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C75526A6-85CE-4B8A-B32F-8ED0F5E410B1}"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0CC2F1D2-2D15-4CC7-9E42-2ABA460206D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0AE9CD-0650-445F-BEDB-6B5FD05999AB}"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10C54A49-9E1D-4B88-B2CA-394EA041FC9F}"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72ADA8-7CE1-4EDE-A88A-316BB5F9EAD8}"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394EE-5858-41DB-8E67-76A2D60F40FC}"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CDEDC-18D8-4FC0-8DE4-871EF95EE603}"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19CF8-6210-4F54-B198-17708FFD6F20}"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661F5-46E1-4833-9FA4-FE4F725E0F62}"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A886A-89ED-49F4-962E-CCCD317F1F56}"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FA1A46B-B0E4-48D3-922F-12A905A34A6C}"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D690450A-F20F-4C4A-8463-D8C15B9CD26A}"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CB4DCE97-069D-46AC-AD2F-42722C6C0571}"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F32E3007-63DD-48FC-B5C5-1C54D86FF46F}"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874E0C-6CAF-4445-90A9-E7A515DE1D11}"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4B921D2A-D07E-4B3D-A11B-D9E37D9211A1}"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06EF4-A426-4960-B13C-FD4658ED8BEA}"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64FF6-6D97-42E6-B95C-C7C2C0B9B0AD}"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2C6BD-9FBF-45F5-B01F-A6BC81B35281}"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2283FB-A364-4C7A-A1E6-D5A9A0A97F6E}"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6BDA3-9782-46D4-99E1-3811A2BFCCD1}"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C97B1-D9B3-4A29-9DE6-33EF2AA04934}"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CBB610C-4ABE-4261-A26C-4F6E06006A16}"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0620311-277D-4963-BD94-1F315F6914EE}"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4897A0B7-362B-405B-82FD-75BDD7981645}"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27A64407-49E3-4F0C-9265-BEA39346BB07}"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02585C-CB22-49F0-9CC8-74AC0BED51D6}"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48885BE4-F473-4B92-BFEE-82AC44F44753}"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64626-05B6-4C69-B4AC-052526DBD7B0}"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A9C237-295B-4563-B22E-4F49C4BD0D8E}"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0FFBF-EADC-4777-B433-6D4950A4C007}"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0C088-692C-470C-9362-AE4D2504DF80}"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7CA66-D445-4A2F-8058-76598AF3B425}"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F82E8B-0EB9-43DF-BC32-1A1E9BD1433A}"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B78060B-3277-42FD-B327-94879484B04E}"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153C263-136E-4A92-8D25-93069E8C11D4}"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941AFD76-4D2A-49DE-8C3D-0EFDA2EC83A5}"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96081B99-06DD-4781-8DAA-D5473DBB2666}"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C67B51-C2E3-4EC8-B590-9E98ADCCD8B5}"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4BC7253D-B451-499F-BBCF-69019A9ED47D}"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7029E-A739-4F97-99C7-172B985E6302}"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D5AA01-05DF-41A6-9B39-C961707DADC6}"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B4B104-BAAA-49F7-B9AD-3A4EF30B43F5}"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B2B83-0B6D-4260-8734-42C03F24686C}"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1F2E7E-C660-408A-A873-A809487FDCBE}"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CE52FE-1C69-4AF3-B8EB-D07437E9DDCB}"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4E15F71-AF21-4DB4-90AD-9879E7104251}"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C525CC82-A989-4FC7-87DB-6F95250AF173}"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8AD742CB-67DF-477B-9824-11D0D53E67C4}"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A6D96916-81C5-42EB-8FD5-D34EB8C50471}"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39EA0C-D1AC-4BF6-9862-2A71690F2D43}"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76D1EB6-4FE9-45FC-A3EF-81AB8A6EFAEF}"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56D7979-56AF-4922-A2C9-225456E33391}"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668581C-12F0-43B8-B8AF-07DBFDEDA2D5}"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54175FD-649C-4982-A74D-546FAE8B2BF3}"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7A82E435-6D54-476E-827F-5020A7D02619}"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7FD0EB6-DFA7-4CA3-8DCD-FC6A221E4647}"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1FD88E6-CFE8-4F8D-88A5-894A7B761FBD}"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D283D54B-74C8-4194-A859-E5C8CAD43CD7}"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grants/ESEA/Documents/Inventory.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www.oregon.gov/ode/schools-and-districts/grants/ESEA/Documents/Allowability.pdf" TargetMode="External"/><Relationship Id="rId4" Type="http://schemas.openxmlformats.org/officeDocument/2006/relationships/hyperlink" Target="https://www.oregon.gov/ode/schools-and-districts/grants/ESEA/Documents/TIME%20AND%20EFFORT.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schools-and-districts/grants/ESEA/Pages/ESEA-Quick-Reference-Briefs.aspx" TargetMode="External"/><Relationship Id="rId7" Type="http://schemas.openxmlformats.org/officeDocument/2006/relationships/image" Target="../media/image12.png"/><Relationship Id="rId2" Type="http://schemas.openxmlformats.org/officeDocument/2006/relationships/hyperlink" Target="https://www.oregon.gov/ode/schools-and-districts/grants/ESEA/Documents/ESSA%20Oregon%20Guide.docx" TargetMode="External"/><Relationship Id="rId1" Type="http://schemas.openxmlformats.org/officeDocument/2006/relationships/slideLayout" Target="../slideLayouts/slideLayout4.xml"/><Relationship Id="rId6" Type="http://schemas.openxmlformats.org/officeDocument/2006/relationships/hyperlink" Target="https://region9cc.org/sites/default/files/Illinois-Braid-Blend-Guide-508.pdf" TargetMode="External"/><Relationship Id="rId5" Type="http://schemas.openxmlformats.org/officeDocument/2006/relationships/hyperlink" Target="https://ospi.k12.wa.us/sites/default/files/public/esea/pubdocs/Unlocking_State_Federal_Program_Funds.pdf" TargetMode="External"/><Relationship Id="rId4" Type="http://schemas.openxmlformats.org/officeDocument/2006/relationships/hyperlink" Target="https://docs.google.com/presentation/d/1z4usvtlvF-5A5YxwEkwj3eN5PYcXBLKi/edit#slide=id.p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486701"/>
            <a:ext cx="10073833" cy="1023261"/>
          </a:xfrm>
        </p:spPr>
        <p:txBody>
          <a:bodyPr>
            <a:normAutofit/>
          </a:bodyPr>
          <a:lstStyle/>
          <a:p>
            <a:r>
              <a:rPr lang="en-US" dirty="0"/>
              <a:t>Braiding Federal Funds</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A1DC21-FE29-03E6-F334-E0307DBAC1D3}"/>
              </a:ext>
            </a:extLst>
          </p:cNvPr>
          <p:cNvSpPr>
            <a:spLocks noGrp="1"/>
          </p:cNvSpPr>
          <p:nvPr>
            <p:ph idx="1"/>
          </p:nvPr>
        </p:nvSpPr>
        <p:spPr/>
        <p:txBody>
          <a:bodyPr>
            <a:normAutofit fontScale="92500" lnSpcReduction="20000"/>
          </a:bodyPr>
          <a:lstStyle/>
          <a:p>
            <a:pPr marL="0" indent="0">
              <a:buNone/>
            </a:pPr>
            <a:r>
              <a:rPr lang="en-US" sz="3200" dirty="0">
                <a:hlinkClick r:id="rId3"/>
              </a:rPr>
              <a:t>Inventory</a:t>
            </a:r>
            <a:endParaRPr lang="en-US" sz="3200" dirty="0"/>
          </a:p>
          <a:p>
            <a:pPr lvl="1"/>
            <a:r>
              <a:rPr lang="en-US" sz="2800" dirty="0"/>
              <a:t>Complete and accurate records; accurate and timely tracking</a:t>
            </a:r>
          </a:p>
          <a:p>
            <a:endParaRPr lang="en-US" sz="1200" dirty="0"/>
          </a:p>
          <a:p>
            <a:pPr marL="0" indent="0">
              <a:buNone/>
            </a:pPr>
            <a:r>
              <a:rPr lang="en-US" sz="3200" dirty="0">
                <a:hlinkClick r:id="rId4"/>
              </a:rPr>
              <a:t>Time and Effort</a:t>
            </a:r>
            <a:endParaRPr lang="en-US" sz="3200" dirty="0"/>
          </a:p>
          <a:p>
            <a:pPr lvl="1"/>
            <a:r>
              <a:rPr lang="en-US" sz="2800" dirty="0"/>
              <a:t>Internal controls that ensure accuracy, allowability, and allocability</a:t>
            </a:r>
          </a:p>
          <a:p>
            <a:pPr lvl="1"/>
            <a:r>
              <a:rPr lang="en-US" sz="2800" dirty="0"/>
              <a:t>Records that accurately reflect the work performed</a:t>
            </a:r>
          </a:p>
          <a:p>
            <a:pPr lvl="1"/>
            <a:endParaRPr lang="en-US" sz="1200" dirty="0"/>
          </a:p>
          <a:p>
            <a:pPr marL="0" indent="0">
              <a:buNone/>
            </a:pPr>
            <a:r>
              <a:rPr lang="en-US" sz="3200" dirty="0">
                <a:hlinkClick r:id="rId5"/>
              </a:rPr>
              <a:t>Allowability</a:t>
            </a:r>
            <a:endParaRPr lang="en-US" sz="3200" dirty="0"/>
          </a:p>
          <a:p>
            <a:pPr lvl="1"/>
            <a:r>
              <a:rPr lang="en-US" sz="2800" dirty="0"/>
              <a:t>Is the activity associated with the cost authorized under the grant program?</a:t>
            </a:r>
          </a:p>
          <a:p>
            <a:pPr lvl="1"/>
            <a:r>
              <a:rPr lang="en-US" sz="2800" dirty="0"/>
              <a:t>Does it meet the cost principles described in the Uniform Grants Guidance (UGG)?</a:t>
            </a:r>
          </a:p>
        </p:txBody>
      </p:sp>
      <p:sp>
        <p:nvSpPr>
          <p:cNvPr id="3" name="Footer Placeholder 2">
            <a:extLst>
              <a:ext uri="{FF2B5EF4-FFF2-40B4-BE49-F238E27FC236}">
                <a16:creationId xmlns:a16="http://schemas.microsoft.com/office/drawing/2014/main" id="{18A2D4C0-AFFE-0BEE-7C4D-0EEE89616AF4}"/>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7CA488B-B193-E719-CE8D-F060CD11FEB1}"/>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
        <p:nvSpPr>
          <p:cNvPr id="5" name="Title 4">
            <a:extLst>
              <a:ext uri="{FF2B5EF4-FFF2-40B4-BE49-F238E27FC236}">
                <a16:creationId xmlns:a16="http://schemas.microsoft.com/office/drawing/2014/main" id="{4BE1CF68-310F-F837-D09D-266B0561E4D1}"/>
              </a:ext>
            </a:extLst>
          </p:cNvPr>
          <p:cNvSpPr>
            <a:spLocks noGrp="1"/>
          </p:cNvSpPr>
          <p:nvPr>
            <p:ph type="title"/>
          </p:nvPr>
        </p:nvSpPr>
        <p:spPr/>
        <p:txBody>
          <a:bodyPr/>
          <a:lstStyle/>
          <a:p>
            <a:r>
              <a:rPr lang="en-US" dirty="0"/>
              <a:t>Additional Requirements</a:t>
            </a:r>
          </a:p>
        </p:txBody>
      </p:sp>
    </p:spTree>
    <p:extLst>
      <p:ext uri="{BB962C8B-B14F-4D97-AF65-F5344CB8AC3E}">
        <p14:creationId xmlns:p14="http://schemas.microsoft.com/office/powerpoint/2010/main" val="46917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A733FB-054F-81E4-B890-DCB2C505E1A0}"/>
              </a:ext>
            </a:extLst>
          </p:cNvPr>
          <p:cNvSpPr>
            <a:spLocks noGrp="1"/>
          </p:cNvSpPr>
          <p:nvPr>
            <p:ph type="ctrTitle"/>
          </p:nvPr>
        </p:nvSpPr>
        <p:spPr/>
        <p:txBody>
          <a:bodyPr/>
          <a:lstStyle/>
          <a:p>
            <a:r>
              <a:rPr lang="en-US" dirty="0"/>
              <a:t>Scenarios</a:t>
            </a:r>
          </a:p>
        </p:txBody>
      </p:sp>
      <p:sp>
        <p:nvSpPr>
          <p:cNvPr id="3" name="Footer Placeholder 2">
            <a:extLst>
              <a:ext uri="{FF2B5EF4-FFF2-40B4-BE49-F238E27FC236}">
                <a16:creationId xmlns:a16="http://schemas.microsoft.com/office/drawing/2014/main" id="{A08FA0DF-9E02-706B-29A4-CEFF8174B360}"/>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BBD1E0F7-53DD-B836-3ABA-9DC6F2810039}"/>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7792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81C0E1-962C-83D0-1BB2-652BA4C77989}"/>
              </a:ext>
            </a:extLst>
          </p:cNvPr>
          <p:cNvSpPr>
            <a:spLocks noGrp="1"/>
          </p:cNvSpPr>
          <p:nvPr>
            <p:ph idx="1"/>
          </p:nvPr>
        </p:nvSpPr>
        <p:spPr>
          <a:xfrm>
            <a:off x="465819" y="1757221"/>
            <a:ext cx="11287255" cy="4109010"/>
          </a:xfrm>
        </p:spPr>
        <p:txBody>
          <a:bodyPr>
            <a:normAutofit fontScale="92500" lnSpcReduction="20000"/>
          </a:bodyPr>
          <a:lstStyle/>
          <a:p>
            <a:pPr marL="0" marR="0" lvl="0" indent="0">
              <a:lnSpc>
                <a:spcPct val="115000"/>
              </a:lnSpc>
              <a:spcBef>
                <a:spcPts val="0"/>
              </a:spcBef>
              <a:spcAft>
                <a:spcPts val="100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district has a multi-tiered system of support (MTSS), in which federal program funds are used to serve the students targeted by each program.</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the screener, the assessments, and the intervention program </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II-A: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professional learning on the intervention program for all teachers </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III: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supplemental intervention programming for English Learners and immigrant youth</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IV-A: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the technology needs for the program</a:t>
            </a:r>
          </a:p>
          <a:p>
            <a:pPr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the supplemental intervention programming for children that experience disability</a:t>
            </a:r>
          </a:p>
          <a:p>
            <a:pPr marL="742950" marR="0" lvl="1" indent="-285750">
              <a:lnSpc>
                <a:spcPct val="115000"/>
              </a:lnSpc>
              <a:spcBef>
                <a:spcPts val="600"/>
              </a:spcBef>
              <a:spcAft>
                <a:spcPts val="600"/>
              </a:spcAft>
              <a:buFont typeface="Courier New" panose="02070309020205020404" pitchFamily="49" charset="0"/>
              <a:buChar char="o"/>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7F85B0E6-EC97-0E05-417C-A9953087E93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276D7FE-D407-B136-B2B0-C7CF39B27DB1}"/>
              </a:ext>
            </a:extLst>
          </p:cNvPr>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a:extLst>
              <a:ext uri="{FF2B5EF4-FFF2-40B4-BE49-F238E27FC236}">
                <a16:creationId xmlns:a16="http://schemas.microsoft.com/office/drawing/2014/main" id="{4063475A-9ED9-8E55-223D-048FE4832294}"/>
              </a:ext>
            </a:extLst>
          </p:cNvPr>
          <p:cNvSpPr>
            <a:spLocks noGrp="1"/>
          </p:cNvSpPr>
          <p:nvPr>
            <p:ph type="title"/>
          </p:nvPr>
        </p:nvSpPr>
        <p:spPr/>
        <p:txBody>
          <a:bodyPr/>
          <a:lstStyle/>
          <a:p>
            <a:r>
              <a:rPr lang="en-US" dirty="0"/>
              <a:t>Scenario 1 - MTSS</a:t>
            </a:r>
          </a:p>
        </p:txBody>
      </p:sp>
    </p:spTree>
    <p:extLst>
      <p:ext uri="{BB962C8B-B14F-4D97-AF65-F5344CB8AC3E}">
        <p14:creationId xmlns:p14="http://schemas.microsoft.com/office/powerpoint/2010/main" val="382855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CCE3FF-8185-C14F-6588-39C29D0D0378}"/>
              </a:ext>
            </a:extLst>
          </p:cNvPr>
          <p:cNvSpPr>
            <a:spLocks noGrp="1"/>
          </p:cNvSpPr>
          <p:nvPr>
            <p:ph idx="1"/>
          </p:nvPr>
        </p:nvSpPr>
        <p:spPr/>
        <p:txBody>
          <a:bodyPr>
            <a:normAutofit fontScale="85000" lnSpcReduction="10000"/>
          </a:bodyPr>
          <a:lstStyle/>
          <a:p>
            <a:pPr marL="0" indent="0">
              <a:buNone/>
            </a:pPr>
            <a:r>
              <a:rPr lang="en-US" sz="2800" dirty="0"/>
              <a:t>To address unfinished learning, a district plans to offer a summer school program. </a:t>
            </a:r>
            <a:endParaRPr lang="en-US" dirty="0">
              <a:effectLst/>
            </a:endParaRP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teacher salaries and benefits (in Title I-A funded schools only)</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II-A: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professional development on the summer school program for all staff</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III: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supplemental programming to support English Learners and immigrant youth for the summer school program </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IV-A: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the well-rounded curriculum for summer school program</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V-B: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supplemental materials and supplies for the summer school program </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supplemental intervention programming for children experiencing disability for the summer school program </a:t>
            </a:r>
          </a:p>
        </p:txBody>
      </p:sp>
      <p:sp>
        <p:nvSpPr>
          <p:cNvPr id="3" name="Footer Placeholder 2">
            <a:extLst>
              <a:ext uri="{FF2B5EF4-FFF2-40B4-BE49-F238E27FC236}">
                <a16:creationId xmlns:a16="http://schemas.microsoft.com/office/drawing/2014/main" id="{B5AF8862-D51E-858C-B148-369FC2FB067A}"/>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6DA5C053-9C8E-8A16-49D3-03A57ADB53FE}"/>
              </a:ext>
            </a:extLst>
          </p:cNvPr>
          <p:cNvSpPr>
            <a:spLocks noGrp="1"/>
          </p:cNvSpPr>
          <p:nvPr>
            <p:ph type="sldNum" sz="quarter" idx="12"/>
          </p:nvPr>
        </p:nvSpPr>
        <p:spPr/>
        <p:txBody>
          <a:bodyPr/>
          <a:lstStyle/>
          <a:p>
            <a:fld id="{357F5B69-6281-4C1F-8C38-6DA0F56DA430}" type="slidenum">
              <a:rPr lang="en-US" smtClean="0"/>
              <a:pPr/>
              <a:t>13</a:t>
            </a:fld>
            <a:endParaRPr lang="en-US" dirty="0"/>
          </a:p>
        </p:txBody>
      </p:sp>
      <p:sp>
        <p:nvSpPr>
          <p:cNvPr id="5" name="Title 4">
            <a:extLst>
              <a:ext uri="{FF2B5EF4-FFF2-40B4-BE49-F238E27FC236}">
                <a16:creationId xmlns:a16="http://schemas.microsoft.com/office/drawing/2014/main" id="{8B181ED0-995B-1B92-29FD-3F4FBE8E5544}"/>
              </a:ext>
            </a:extLst>
          </p:cNvPr>
          <p:cNvSpPr>
            <a:spLocks noGrp="1"/>
          </p:cNvSpPr>
          <p:nvPr>
            <p:ph type="title"/>
          </p:nvPr>
        </p:nvSpPr>
        <p:spPr/>
        <p:txBody>
          <a:bodyPr/>
          <a:lstStyle/>
          <a:p>
            <a:r>
              <a:rPr lang="en-US" dirty="0"/>
              <a:t>Scenario 2 – Unfinished Learning</a:t>
            </a:r>
          </a:p>
        </p:txBody>
      </p:sp>
    </p:spTree>
    <p:extLst>
      <p:ext uri="{BB962C8B-B14F-4D97-AF65-F5344CB8AC3E}">
        <p14:creationId xmlns:p14="http://schemas.microsoft.com/office/powerpoint/2010/main" val="347578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CCE3FF-8185-C14F-6588-39C29D0D0378}"/>
              </a:ext>
            </a:extLst>
          </p:cNvPr>
          <p:cNvSpPr>
            <a:spLocks noGrp="1"/>
          </p:cNvSpPr>
          <p:nvPr>
            <p:ph idx="1"/>
          </p:nvPr>
        </p:nvSpPr>
        <p:spPr/>
        <p:txBody>
          <a:bodyPr>
            <a:normAutofit fontScale="92500" lnSpcReduction="10000"/>
          </a:bodyPr>
          <a:lstStyle/>
          <a:p>
            <a:pPr marL="0" indent="0">
              <a:buNone/>
            </a:pPr>
            <a:r>
              <a:rPr lang="en-US" sz="2800" dirty="0"/>
              <a:t>To support the inclusion of students experiencing disability in the general education environment, a district wants to increase opportunities for co-teaching by general and special educators.</a:t>
            </a:r>
            <a:endParaRPr lang="en-US" dirty="0">
              <a:effectLst/>
            </a:endParaRP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teacher salaries and benefits (in Title I-A funded schools only)</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II-A: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professional learning on effective models of co-teaching</a:t>
            </a:r>
          </a:p>
          <a:p>
            <a:pPr marR="0"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Title III: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supplemental programming to support English Learners and immigrant youth in the co-taught classroom</a:t>
            </a:r>
          </a:p>
          <a:p>
            <a:pPr lvl="1">
              <a:lnSpc>
                <a:spcPct val="115000"/>
              </a:lnSpc>
              <a:spcBef>
                <a:spcPts val="60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IDEA: </a:t>
            </a:r>
            <a:r>
              <a:rPr lang="en-US" dirty="0">
                <a:effectLst/>
                <a:latin typeface="Calibri" panose="020F0502020204030204" pitchFamily="34" charset="0"/>
                <a:ea typeface="Calibri" panose="020F0502020204030204" pitchFamily="34" charset="0"/>
                <a:cs typeface="Times New Roman" panose="02020603050405020304" pitchFamily="18" charset="0"/>
              </a:rPr>
              <a:t>Costs related to salaries for paraprofessionals to support students experiencing disability in the general education classroom; assistive technology services and supports</a:t>
            </a:r>
          </a:p>
        </p:txBody>
      </p:sp>
      <p:sp>
        <p:nvSpPr>
          <p:cNvPr id="3" name="Footer Placeholder 2">
            <a:extLst>
              <a:ext uri="{FF2B5EF4-FFF2-40B4-BE49-F238E27FC236}">
                <a16:creationId xmlns:a16="http://schemas.microsoft.com/office/drawing/2014/main" id="{B5AF8862-D51E-858C-B148-369FC2FB067A}"/>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6DA5C053-9C8E-8A16-49D3-03A57ADB53FE}"/>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a:extLst>
              <a:ext uri="{FF2B5EF4-FFF2-40B4-BE49-F238E27FC236}">
                <a16:creationId xmlns:a16="http://schemas.microsoft.com/office/drawing/2014/main" id="{8B181ED0-995B-1B92-29FD-3F4FBE8E5544}"/>
              </a:ext>
            </a:extLst>
          </p:cNvPr>
          <p:cNvSpPr>
            <a:spLocks noGrp="1"/>
          </p:cNvSpPr>
          <p:nvPr>
            <p:ph type="title"/>
          </p:nvPr>
        </p:nvSpPr>
        <p:spPr/>
        <p:txBody>
          <a:bodyPr/>
          <a:lstStyle/>
          <a:p>
            <a:r>
              <a:rPr lang="en-US" dirty="0"/>
              <a:t>Scenario 3 – Inclusive Instruction</a:t>
            </a:r>
          </a:p>
        </p:txBody>
      </p:sp>
    </p:spTree>
    <p:extLst>
      <p:ext uri="{BB962C8B-B14F-4D97-AF65-F5344CB8AC3E}">
        <p14:creationId xmlns:p14="http://schemas.microsoft.com/office/powerpoint/2010/main" val="208060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56A31-FF11-E02F-049E-2A3246B89F58}"/>
              </a:ext>
            </a:extLst>
          </p:cNvPr>
          <p:cNvSpPr>
            <a:spLocks noGrp="1"/>
          </p:cNvSpPr>
          <p:nvPr>
            <p:ph idx="1"/>
          </p:nvPr>
        </p:nvSpPr>
        <p:spPr>
          <a:xfrm>
            <a:off x="517884" y="1872517"/>
            <a:ext cx="6422178" cy="4109010"/>
          </a:xfrm>
        </p:spPr>
        <p:txBody>
          <a:bodyPr>
            <a:normAutofit/>
          </a:bodyPr>
          <a:lstStyle/>
          <a:p>
            <a:pPr rtl="0" fontAlgn="base">
              <a:spcBef>
                <a:spcPts val="800"/>
              </a:spcBef>
              <a:spcAft>
                <a:spcPts val="1200"/>
              </a:spcAft>
              <a:buFont typeface="Arial" panose="020B0604020202020204" pitchFamily="34" charset="0"/>
              <a:buChar char="•"/>
            </a:pPr>
            <a:r>
              <a:rPr lang="en-US" sz="2800" dirty="0">
                <a:solidFill>
                  <a:srgbClr val="000000"/>
                </a:solidFill>
                <a:latin typeface="Calibri" panose="020F0502020204030204" pitchFamily="34" charset="0"/>
              </a:rPr>
              <a:t>E</a:t>
            </a:r>
            <a:r>
              <a:rPr lang="en-US" sz="2800" b="0" i="0" u="none" strike="noStrike" dirty="0">
                <a:solidFill>
                  <a:srgbClr val="000000"/>
                </a:solidFill>
                <a:effectLst/>
                <a:latin typeface="Calibri" panose="020F0502020204030204" pitchFamily="34" charset="0"/>
              </a:rPr>
              <a:t>nsure federal funding sources will </a:t>
            </a:r>
            <a:r>
              <a:rPr lang="en-US" sz="2800" b="1" i="0" u="none" strike="noStrike" dirty="0">
                <a:solidFill>
                  <a:srgbClr val="000000"/>
                </a:solidFill>
                <a:effectLst/>
                <a:latin typeface="Calibri" panose="020F0502020204030204" pitchFamily="34" charset="0"/>
              </a:rPr>
              <a:t>supplement, not supplant</a:t>
            </a:r>
            <a:r>
              <a:rPr lang="en-US" sz="2800" b="0" i="0" u="none" strike="noStrike" dirty="0">
                <a:solidFill>
                  <a:srgbClr val="000000"/>
                </a:solidFill>
                <a:effectLst/>
                <a:latin typeface="Calibri" panose="020F0502020204030204" pitchFamily="34" charset="0"/>
              </a:rPr>
              <a:t>.</a:t>
            </a:r>
            <a:endParaRPr lang="en-US" sz="2800" b="0" i="0" u="none" strike="noStrike" dirty="0">
              <a:solidFill>
                <a:srgbClr val="000000"/>
              </a:solidFill>
              <a:effectLst/>
              <a:latin typeface="Arial" panose="020B0604020202020204" pitchFamily="34" charset="0"/>
            </a:endParaRPr>
          </a:p>
          <a:p>
            <a:pPr rtl="0" fontAlgn="base">
              <a:spcBef>
                <a:spcPts val="800"/>
              </a:spcBef>
              <a:spcAft>
                <a:spcPts val="1200"/>
              </a:spcAft>
              <a:buFont typeface="Arial" panose="020B0604020202020204" pitchFamily="34" charset="0"/>
              <a:buChar char="•"/>
            </a:pPr>
            <a:r>
              <a:rPr lang="en-US" sz="2800" b="1" i="0" u="none" strike="noStrike" dirty="0">
                <a:solidFill>
                  <a:srgbClr val="000000"/>
                </a:solidFill>
                <a:effectLst/>
                <a:latin typeface="Calibri" panose="020F0502020204030204" pitchFamily="34" charset="0"/>
              </a:rPr>
              <a:t>Proper documentation and tracking</a:t>
            </a:r>
            <a:r>
              <a:rPr lang="en-US" sz="2800" b="0" i="0" u="none" strike="noStrike" dirty="0">
                <a:solidFill>
                  <a:srgbClr val="000000"/>
                </a:solidFill>
                <a:effectLst/>
                <a:latin typeface="Calibri" panose="020F0502020204030204" pitchFamily="34" charset="0"/>
              </a:rPr>
              <a:t> is vital to successfully braiding funds.</a:t>
            </a:r>
            <a:endParaRPr lang="en-US" sz="2800" b="1" i="0" u="none" strike="noStrike" dirty="0">
              <a:solidFill>
                <a:srgbClr val="000000"/>
              </a:solidFill>
              <a:effectLst/>
              <a:latin typeface="Arial" panose="020B0604020202020204" pitchFamily="34" charset="0"/>
            </a:endParaRPr>
          </a:p>
          <a:p>
            <a:pPr rtl="0" fontAlgn="base">
              <a:spcBef>
                <a:spcPts val="800"/>
              </a:spcBef>
              <a:spcAft>
                <a:spcPts val="120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If braided effectively, funds can be used to provide </a:t>
            </a:r>
            <a:r>
              <a:rPr lang="en-US" sz="2800" b="1" i="0" u="none" strike="noStrike" dirty="0">
                <a:solidFill>
                  <a:srgbClr val="000000"/>
                </a:solidFill>
                <a:effectLst/>
                <a:latin typeface="Calibri" panose="020F0502020204030204" pitchFamily="34" charset="0"/>
              </a:rPr>
              <a:t>more comprehensive support </a:t>
            </a:r>
            <a:r>
              <a:rPr lang="en-US" sz="2800" b="0" i="0" u="none" strike="noStrike" dirty="0">
                <a:solidFill>
                  <a:srgbClr val="000000"/>
                </a:solidFill>
                <a:effectLst/>
                <a:latin typeface="Calibri" panose="020F0502020204030204" pitchFamily="34" charset="0"/>
              </a:rPr>
              <a:t>than would otherwise be available.</a:t>
            </a:r>
          </a:p>
        </p:txBody>
      </p:sp>
      <p:sp>
        <p:nvSpPr>
          <p:cNvPr id="3" name="Footer Placeholder 2">
            <a:extLst>
              <a:ext uri="{FF2B5EF4-FFF2-40B4-BE49-F238E27FC236}">
                <a16:creationId xmlns:a16="http://schemas.microsoft.com/office/drawing/2014/main" id="{526E43E2-4B08-F7C2-DC56-8C8D6EA642A8}"/>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A36C3164-C739-8A51-9FC8-28ACC3258301}"/>
              </a:ext>
            </a:extLst>
          </p:cNvPr>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a:extLst>
              <a:ext uri="{FF2B5EF4-FFF2-40B4-BE49-F238E27FC236}">
                <a16:creationId xmlns:a16="http://schemas.microsoft.com/office/drawing/2014/main" id="{BEF6990E-0229-9001-7BDA-FF5116757224}"/>
              </a:ext>
            </a:extLst>
          </p:cNvPr>
          <p:cNvSpPr>
            <a:spLocks noGrp="1"/>
          </p:cNvSpPr>
          <p:nvPr>
            <p:ph type="title"/>
          </p:nvPr>
        </p:nvSpPr>
        <p:spPr/>
        <p:txBody>
          <a:bodyPr/>
          <a:lstStyle/>
          <a:p>
            <a:r>
              <a:rPr lang="en-US" dirty="0"/>
              <a:t>Putting it all together</a:t>
            </a:r>
          </a:p>
        </p:txBody>
      </p:sp>
      <p:pic>
        <p:nvPicPr>
          <p:cNvPr id="4098" name="Picture 2" descr="A person sitting at a table with arrows and arrows above his head">
            <a:extLst>
              <a:ext uri="{FF2B5EF4-FFF2-40B4-BE49-F238E27FC236}">
                <a16:creationId xmlns:a16="http://schemas.microsoft.com/office/drawing/2014/main" id="{54EB619B-0948-557D-EBE0-0914E0C98B7A}"/>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11" y="2227385"/>
            <a:ext cx="4152313" cy="29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6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AF0068-ACF6-2CFB-2E3B-602DF159543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ADAF223B-092E-70B5-C3FC-39737CE39001}"/>
              </a:ext>
            </a:extLst>
          </p:cNvPr>
          <p:cNvSpPr>
            <a:spLocks noGrp="1"/>
          </p:cNvSpPr>
          <p:nvPr>
            <p:ph idx="1"/>
          </p:nvPr>
        </p:nvSpPr>
        <p:spPr>
          <a:xfrm>
            <a:off x="5183188" y="468924"/>
            <a:ext cx="6528166" cy="5849814"/>
          </a:xfrm>
        </p:spPr>
        <p:txBody>
          <a:bodyPr>
            <a:normAutofit lnSpcReduction="10000"/>
          </a:bodyPr>
          <a:lstStyle/>
          <a:p>
            <a:r>
              <a:rPr lang="en-US" sz="2800" dirty="0">
                <a:hlinkClick r:id="rId2"/>
              </a:rPr>
              <a:t>Oregon Federal Funds Guide </a:t>
            </a:r>
            <a:endParaRPr lang="en-US" sz="2800" dirty="0"/>
          </a:p>
          <a:p>
            <a:r>
              <a:rPr lang="en-US" sz="2800" dirty="0">
                <a:hlinkClick r:id="rId3"/>
              </a:rPr>
              <a:t>ESSA Quick Reference Briefs</a:t>
            </a:r>
            <a:endParaRPr lang="en-US" sz="2800" dirty="0"/>
          </a:p>
          <a:p>
            <a:pPr lvl="1">
              <a:buSzPct val="80000"/>
              <a:buFont typeface="Courier New" panose="02070309020205020404" pitchFamily="49" charset="0"/>
              <a:buChar char="o"/>
            </a:pPr>
            <a:r>
              <a:rPr lang="en-US" dirty="0"/>
              <a:t>Braiding with Federal Funds</a:t>
            </a:r>
          </a:p>
          <a:p>
            <a:pPr lvl="1">
              <a:buSzPct val="80000"/>
              <a:buFont typeface="Courier New" panose="02070309020205020404" pitchFamily="49" charset="0"/>
              <a:buChar char="o"/>
            </a:pPr>
            <a:r>
              <a:rPr lang="en-US" dirty="0"/>
              <a:t>Determining Allowability</a:t>
            </a:r>
          </a:p>
          <a:p>
            <a:pPr lvl="1">
              <a:buSzPct val="80000"/>
              <a:buFont typeface="Courier New" panose="02070309020205020404" pitchFamily="49" charset="0"/>
              <a:buChar char="o"/>
            </a:pPr>
            <a:r>
              <a:rPr lang="en-US" dirty="0"/>
              <a:t>Inventory</a:t>
            </a:r>
          </a:p>
          <a:p>
            <a:pPr lvl="1">
              <a:buSzPct val="80000"/>
              <a:buFont typeface="Courier New" panose="02070309020205020404" pitchFamily="49" charset="0"/>
              <a:buChar char="o"/>
            </a:pPr>
            <a:r>
              <a:rPr lang="en-US" dirty="0"/>
              <a:t>Time and Effort</a:t>
            </a:r>
          </a:p>
          <a:p>
            <a:pPr lvl="1">
              <a:buSzPct val="80000"/>
              <a:buFont typeface="Courier New" panose="02070309020205020404" pitchFamily="49" charset="0"/>
              <a:buChar char="o"/>
            </a:pPr>
            <a:r>
              <a:rPr lang="en-US" dirty="0"/>
              <a:t>Supplement not Supplant </a:t>
            </a:r>
          </a:p>
          <a:p>
            <a:r>
              <a:rPr lang="en-US" sz="2800" dirty="0">
                <a:hlinkClick r:id="rId4"/>
              </a:rPr>
              <a:t>Effectively Braiding Funds for Summer </a:t>
            </a:r>
            <a:endParaRPr lang="en-US" sz="2800" dirty="0"/>
          </a:p>
          <a:p>
            <a:pPr marL="0" indent="0">
              <a:buNone/>
            </a:pPr>
            <a:endParaRPr lang="en-US" sz="2800" dirty="0"/>
          </a:p>
          <a:p>
            <a:pPr marL="0" indent="0">
              <a:buNone/>
            </a:pPr>
            <a:r>
              <a:rPr lang="en-US" sz="2800" dirty="0"/>
              <a:t>National Resources</a:t>
            </a:r>
            <a:endParaRPr lang="en-US" sz="2800" dirty="0">
              <a:hlinkClick r:id="rId5">
                <a:extLst>
                  <a:ext uri="{A12FA001-AC4F-418D-AE19-62706E023703}">
                    <ahyp:hlinkClr xmlns:ahyp="http://schemas.microsoft.com/office/drawing/2018/hyperlinkcolor" val="tx"/>
                  </a:ext>
                </a:extLst>
              </a:hlinkClick>
            </a:endParaRPr>
          </a:p>
          <a:p>
            <a:pPr lvl="1"/>
            <a:r>
              <a:rPr lang="en-US" sz="2800" dirty="0">
                <a:hlinkClick r:id="rId6"/>
              </a:rPr>
              <a:t>Braiding and Blending Federal Funds: A Step-by-Step Guide </a:t>
            </a:r>
            <a:endParaRPr lang="en-US" sz="2800" dirty="0"/>
          </a:p>
          <a:p>
            <a:pPr lvl="1"/>
            <a:r>
              <a:rPr lang="en-US" sz="2800" dirty="0">
                <a:hlinkClick r:id="rId5"/>
              </a:rPr>
              <a:t>Unlocking State and Federal Program Funds</a:t>
            </a:r>
            <a:endParaRPr lang="en-US" sz="2800" dirty="0"/>
          </a:p>
          <a:p>
            <a:endParaRPr lang="en-US" sz="2800" dirty="0"/>
          </a:p>
          <a:p>
            <a:endParaRPr lang="en-US" dirty="0"/>
          </a:p>
          <a:p>
            <a:endParaRPr lang="en-US" dirty="0"/>
          </a:p>
        </p:txBody>
      </p:sp>
      <p:sp>
        <p:nvSpPr>
          <p:cNvPr id="3" name="Footer Placeholder 2">
            <a:extLst>
              <a:ext uri="{FF2B5EF4-FFF2-40B4-BE49-F238E27FC236}">
                <a16:creationId xmlns:a16="http://schemas.microsoft.com/office/drawing/2014/main" id="{5C538BB6-B2C8-B528-8092-DDF696C57F83}"/>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F86C6BE6-59DB-55E2-D8EB-FDF2E0BFF51D}"/>
              </a:ext>
            </a:extLst>
          </p:cNvPr>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9" name="Picture Placeholder 4" descr="Resources&#10;&#10;This is an image of a street sign that includes the following labels: Help, Tips, Assistance, Guidance, Support, and Advice. It is included for aesthetic purposes.">
            <a:extLst>
              <a:ext uri="{FF2B5EF4-FFF2-40B4-BE49-F238E27FC236}">
                <a16:creationId xmlns:a16="http://schemas.microsoft.com/office/drawing/2014/main" id="{C52E2DEC-37FF-7BEC-56C1-237EADEF1AA5}"/>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3517" r="3517"/>
          <a:stretch/>
        </p:blipFill>
        <p:spPr>
          <a:xfrm>
            <a:off x="480646" y="2696308"/>
            <a:ext cx="4487957" cy="2648927"/>
          </a:xfrm>
        </p:spPr>
      </p:pic>
    </p:spTree>
    <p:extLst>
      <p:ext uri="{BB962C8B-B14F-4D97-AF65-F5344CB8AC3E}">
        <p14:creationId xmlns:p14="http://schemas.microsoft.com/office/powerpoint/2010/main" val="172580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6417" y="5008702"/>
            <a:ext cx="4613267" cy="1131091"/>
          </a:xfrm>
          <a:prstGeom prst="rect">
            <a:avLst/>
          </a:prstGeom>
        </p:spPr>
      </p:pic>
      <p:sp>
        <p:nvSpPr>
          <p:cNvPr id="6" name="Content Placeholder 5"/>
          <p:cNvSpPr>
            <a:spLocks noGrp="1"/>
          </p:cNvSpPr>
          <p:nvPr>
            <p:ph idx="1"/>
          </p:nvPr>
        </p:nvSpPr>
        <p:spPr>
          <a:xfrm>
            <a:off x="717176" y="1757221"/>
            <a:ext cx="10784542" cy="4109010"/>
          </a:xfrm>
        </p:spPr>
        <p:txBody>
          <a:bodyPr>
            <a:normAutofit/>
          </a:bodyPr>
          <a:lstStyle/>
          <a:p>
            <a:pPr>
              <a:spcAft>
                <a:spcPts val="1200"/>
              </a:spcAft>
            </a:pPr>
            <a:r>
              <a:rPr lang="en-US" sz="3200" dirty="0"/>
              <a:t>Deepen knowledge of how braiding works</a:t>
            </a:r>
          </a:p>
          <a:p>
            <a:pPr>
              <a:spcAft>
                <a:spcPts val="1200"/>
              </a:spcAft>
            </a:pPr>
            <a:r>
              <a:rPr lang="en-US" sz="3200" dirty="0"/>
              <a:t>Understand requirements when braiding with federal funds</a:t>
            </a:r>
          </a:p>
          <a:p>
            <a:pPr>
              <a:spcAft>
                <a:spcPts val="1200"/>
              </a:spcAft>
            </a:pPr>
            <a:r>
              <a:rPr lang="en-US" sz="3200" dirty="0"/>
              <a:t>Explore example scenarios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a:t>Intended Outcomes</a:t>
            </a:r>
          </a:p>
        </p:txBody>
      </p:sp>
    </p:spTree>
    <p:extLst>
      <p:ext uri="{BB962C8B-B14F-4D97-AF65-F5344CB8AC3E}">
        <p14:creationId xmlns:p14="http://schemas.microsoft.com/office/powerpoint/2010/main" val="113358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310E46-407F-8B46-21FD-183BEF34DB41}"/>
              </a:ext>
            </a:extLst>
          </p:cNvPr>
          <p:cNvSpPr>
            <a:spLocks noGrp="1"/>
          </p:cNvSpPr>
          <p:nvPr>
            <p:ph type="title"/>
          </p:nvPr>
        </p:nvSpPr>
        <p:spPr>
          <a:xfrm>
            <a:off x="717177" y="779646"/>
            <a:ext cx="3931826" cy="1717370"/>
          </a:xfrm>
        </p:spPr>
        <p:txBody>
          <a:bodyPr>
            <a:normAutofit fontScale="90000"/>
          </a:bodyPr>
          <a:lstStyle/>
          <a:p>
            <a:r>
              <a:rPr lang="en-US" dirty="0"/>
              <a:t>What does it mean to “braid” funds?</a:t>
            </a:r>
          </a:p>
        </p:txBody>
      </p:sp>
      <p:sp>
        <p:nvSpPr>
          <p:cNvPr id="7" name="Content Placeholder 6">
            <a:extLst>
              <a:ext uri="{FF2B5EF4-FFF2-40B4-BE49-F238E27FC236}">
                <a16:creationId xmlns:a16="http://schemas.microsoft.com/office/drawing/2014/main" id="{A413F15F-FF05-4B47-740C-5418CAE2AC88}"/>
              </a:ext>
            </a:extLst>
          </p:cNvPr>
          <p:cNvSpPr>
            <a:spLocks noGrp="1"/>
          </p:cNvSpPr>
          <p:nvPr>
            <p:ph idx="1"/>
          </p:nvPr>
        </p:nvSpPr>
        <p:spPr>
          <a:xfrm>
            <a:off x="5360414" y="779646"/>
            <a:ext cx="6172200" cy="5503922"/>
          </a:xfrm>
        </p:spPr>
        <p:txBody>
          <a:bodyPr>
            <a:normAutofit/>
          </a:bodyPr>
          <a:lstStyle/>
          <a:p>
            <a:pPr rtl="0" fontAlgn="base">
              <a:spcBef>
                <a:spcPts val="500"/>
              </a:spcBef>
              <a:spcAft>
                <a:spcPts val="0"/>
              </a:spcAft>
              <a:buFont typeface="Arial" panose="020B0604020202020204" pitchFamily="34" charset="0"/>
              <a:buChar char="•"/>
            </a:pPr>
            <a:r>
              <a:rPr lang="en-US" sz="3200" b="1" dirty="0">
                <a:solidFill>
                  <a:srgbClr val="000000"/>
                </a:solidFill>
                <a:latin typeface="Calibri" panose="020F0502020204030204" pitchFamily="34" charset="0"/>
              </a:rPr>
              <a:t>Braiding  = Coordinating funds </a:t>
            </a:r>
          </a:p>
          <a:p>
            <a:pPr lvl="1" fontAlgn="base"/>
            <a:r>
              <a:rPr lang="en-US" sz="2800" b="0" i="0" u="none" strike="noStrike" dirty="0">
                <a:solidFill>
                  <a:srgbClr val="000000"/>
                </a:solidFill>
                <a:effectLst/>
                <a:latin typeface="Calibri" panose="020F0502020204030204" pitchFamily="34" charset="0"/>
              </a:rPr>
              <a:t>Funds tracked separately </a:t>
            </a:r>
            <a:endParaRPr lang="en-US" sz="2800" b="0" i="0" u="none" strike="noStrike" dirty="0">
              <a:solidFill>
                <a:srgbClr val="000000"/>
              </a:solidFill>
              <a:effectLst/>
              <a:latin typeface="Arial" panose="020B0604020202020204" pitchFamily="34" charset="0"/>
            </a:endParaRPr>
          </a:p>
          <a:p>
            <a:pPr lvl="1" fontAlgn="base"/>
            <a:r>
              <a:rPr lang="en-US" sz="2800" b="0" i="0" u="none" strike="noStrike" dirty="0">
                <a:solidFill>
                  <a:srgbClr val="000000"/>
                </a:solidFill>
                <a:effectLst/>
                <a:latin typeface="Calibri" panose="020F0502020204030204" pitchFamily="34" charset="0"/>
              </a:rPr>
              <a:t>Use of funds must align to program requirements</a:t>
            </a:r>
            <a:endParaRPr lang="en-US" sz="2800" b="0" i="0" u="none" strike="noStrike" dirty="0">
              <a:solidFill>
                <a:srgbClr val="000000"/>
              </a:solidFill>
              <a:effectLst/>
              <a:latin typeface="Arial" panose="020B0604020202020204" pitchFamily="34" charset="0"/>
            </a:endParaRPr>
          </a:p>
          <a:p>
            <a:pPr lvl="1" fontAlgn="base"/>
            <a:r>
              <a:rPr lang="en-US" sz="2800" b="0" i="0" u="none" strike="noStrike" dirty="0">
                <a:solidFill>
                  <a:srgbClr val="000000"/>
                </a:solidFill>
                <a:effectLst/>
                <a:latin typeface="Calibri" panose="020F0502020204030204" pitchFamily="34" charset="0"/>
              </a:rPr>
              <a:t>Supplement not Supplant (SNS) requirements must be honored</a:t>
            </a:r>
          </a:p>
          <a:p>
            <a:pPr rtl="0" fontAlgn="base">
              <a:spcBef>
                <a:spcPts val="500"/>
              </a:spcBef>
              <a:spcAft>
                <a:spcPts val="0"/>
              </a:spcAft>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rtl="0" fontAlgn="base">
              <a:spcBef>
                <a:spcPts val="500"/>
              </a:spcBef>
              <a:spcAft>
                <a:spcPts val="0"/>
              </a:spcAft>
              <a:buFont typeface="Arial" panose="020B0604020202020204" pitchFamily="34" charset="0"/>
              <a:buChar char="•"/>
            </a:pPr>
            <a:r>
              <a:rPr lang="en-US" sz="3200" dirty="0">
                <a:solidFill>
                  <a:srgbClr val="000000"/>
                </a:solidFill>
                <a:latin typeface="Calibri" panose="020F0502020204030204" pitchFamily="34" charset="0"/>
              </a:rPr>
              <a:t>Different than blending</a:t>
            </a:r>
          </a:p>
          <a:p>
            <a:pPr lvl="1" fontAlgn="base"/>
            <a:r>
              <a:rPr lang="en-US" sz="2800" dirty="0">
                <a:solidFill>
                  <a:srgbClr val="000000"/>
                </a:solidFill>
                <a:latin typeface="Calibri" panose="020F0502020204030204" pitchFamily="34" charset="0"/>
              </a:rPr>
              <a:t>Blending = Combining funds</a:t>
            </a:r>
          </a:p>
          <a:p>
            <a:pPr lvl="1" fontAlgn="base"/>
            <a:r>
              <a:rPr lang="en-US" sz="2800" dirty="0">
                <a:solidFill>
                  <a:srgbClr val="000000"/>
                </a:solidFill>
                <a:latin typeface="Calibri" panose="020F0502020204030204" pitchFamily="34" charset="0"/>
              </a:rPr>
              <a:t>Funds are comingled</a:t>
            </a:r>
          </a:p>
          <a:p>
            <a:pPr lvl="1" fontAlgn="base"/>
            <a:r>
              <a:rPr lang="en-US" sz="2800" dirty="0">
                <a:solidFill>
                  <a:srgbClr val="000000"/>
                </a:solidFill>
                <a:latin typeface="Calibri" panose="020F0502020204030204" pitchFamily="34" charset="0"/>
              </a:rPr>
              <a:t>Combined funds have a new “identity”</a:t>
            </a:r>
          </a:p>
          <a:p>
            <a:pPr marL="0" indent="0">
              <a:lnSpc>
                <a:spcPct val="115000"/>
              </a:lnSpc>
              <a:spcBef>
                <a:spcPts val="0"/>
              </a:spcBef>
              <a:spcAft>
                <a:spcPts val="1000"/>
              </a:spcAft>
              <a:buSzPts val="1000"/>
              <a:buNone/>
              <a:tabLst>
                <a:tab pos="457200" algn="l"/>
              </a:tabLst>
            </a:pPr>
            <a:endParaRPr lang="en-US" sz="3200" dirty="0"/>
          </a:p>
        </p:txBody>
      </p:sp>
      <p:sp>
        <p:nvSpPr>
          <p:cNvPr id="3" name="Footer Placeholder 2">
            <a:extLst>
              <a:ext uri="{FF2B5EF4-FFF2-40B4-BE49-F238E27FC236}">
                <a16:creationId xmlns:a16="http://schemas.microsoft.com/office/drawing/2014/main" id="{0F8985AC-B05D-5C46-7A0A-1C969F738154}"/>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24E38C55-4C2D-13E2-FBE8-023F0473BB43}"/>
              </a:ext>
            </a:extLst>
          </p:cNvPr>
          <p:cNvSpPr>
            <a:spLocks noGrp="1"/>
          </p:cNvSpPr>
          <p:nvPr>
            <p:ph type="sldNum" sz="quarter" idx="12"/>
          </p:nvPr>
        </p:nvSpPr>
        <p:spPr/>
        <p:txBody>
          <a:bodyPr/>
          <a:lstStyle/>
          <a:p>
            <a:fld id="{357F5B69-6281-4C1F-8C38-6DA0F56DA430}" type="slidenum">
              <a:rPr lang="en-US" smtClean="0"/>
              <a:pPr/>
              <a:t>3</a:t>
            </a:fld>
            <a:endParaRPr lang="en-US" dirty="0"/>
          </a:p>
        </p:txBody>
      </p:sp>
      <p:pic>
        <p:nvPicPr>
          <p:cNvPr id="5" name="Picture 4" descr="A group of colorful ropes connected together">
            <a:extLst>
              <a:ext uri="{FF2B5EF4-FFF2-40B4-BE49-F238E27FC236}">
                <a16:creationId xmlns:a16="http://schemas.microsoft.com/office/drawing/2014/main" id="{812A1252-7CC4-60B7-7C66-D7BCC993A7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8034" y="2797385"/>
            <a:ext cx="3041258" cy="3042039"/>
          </a:xfrm>
          <a:prstGeom prst="rect">
            <a:avLst/>
          </a:prstGeom>
        </p:spPr>
      </p:pic>
    </p:spTree>
    <p:extLst>
      <p:ext uri="{BB962C8B-B14F-4D97-AF65-F5344CB8AC3E}">
        <p14:creationId xmlns:p14="http://schemas.microsoft.com/office/powerpoint/2010/main" val="216915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A8878-0C02-15B8-D4D9-E203695BA855}"/>
              </a:ext>
            </a:extLst>
          </p:cNvPr>
          <p:cNvSpPr>
            <a:spLocks noGrp="1"/>
          </p:cNvSpPr>
          <p:nvPr>
            <p:ph idx="1"/>
          </p:nvPr>
        </p:nvSpPr>
        <p:spPr>
          <a:xfrm>
            <a:off x="717176" y="1825625"/>
            <a:ext cx="7500701" cy="4109010"/>
          </a:xfrm>
        </p:spPr>
        <p:txBody>
          <a:bodyPr>
            <a:normAutofit fontScale="92500" lnSpcReduction="10000"/>
          </a:bodyPr>
          <a:lstStyle/>
          <a:p>
            <a:r>
              <a:rPr lang="en-US" sz="3200" dirty="0"/>
              <a:t>The district improvement plan serves as a tool to connect federal funding sources</a:t>
            </a:r>
          </a:p>
          <a:p>
            <a:pPr marL="0" indent="0">
              <a:buNone/>
            </a:pPr>
            <a:endParaRPr lang="en-US" sz="3200" dirty="0"/>
          </a:p>
          <a:p>
            <a:r>
              <a:rPr lang="en-US" sz="3200" dirty="0"/>
              <a:t>Consider the priorities identified in your Integrated Guidance plan based on the comprehensive needs assessment</a:t>
            </a:r>
          </a:p>
          <a:p>
            <a:pPr marL="0" indent="0">
              <a:buNone/>
            </a:pPr>
            <a:endParaRPr lang="en-US" sz="3200" dirty="0"/>
          </a:p>
          <a:p>
            <a:r>
              <a:rPr lang="en-US" sz="3200" dirty="0"/>
              <a:t>The decision to braid funds is program and situation specific</a:t>
            </a:r>
          </a:p>
          <a:p>
            <a:endParaRPr lang="en-US" sz="3200" dirty="0"/>
          </a:p>
        </p:txBody>
      </p:sp>
      <p:sp>
        <p:nvSpPr>
          <p:cNvPr id="3" name="Footer Placeholder 2">
            <a:extLst>
              <a:ext uri="{FF2B5EF4-FFF2-40B4-BE49-F238E27FC236}">
                <a16:creationId xmlns:a16="http://schemas.microsoft.com/office/drawing/2014/main" id="{1A6F3078-03C6-9674-77D8-B940990E5274}"/>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87230A1-03E2-6AF5-031D-9EA7DE0D940D}"/>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
        <p:nvSpPr>
          <p:cNvPr id="5" name="Title 4">
            <a:extLst>
              <a:ext uri="{FF2B5EF4-FFF2-40B4-BE49-F238E27FC236}">
                <a16:creationId xmlns:a16="http://schemas.microsoft.com/office/drawing/2014/main" id="{3AF617CE-A427-A76D-5CC4-4BDC8F4DE72E}"/>
              </a:ext>
            </a:extLst>
          </p:cNvPr>
          <p:cNvSpPr>
            <a:spLocks noGrp="1"/>
          </p:cNvSpPr>
          <p:nvPr>
            <p:ph type="title"/>
          </p:nvPr>
        </p:nvSpPr>
        <p:spPr/>
        <p:txBody>
          <a:bodyPr/>
          <a:lstStyle/>
          <a:p>
            <a:r>
              <a:rPr lang="en-US" dirty="0"/>
              <a:t>Braiding and Continuous Improvement</a:t>
            </a:r>
          </a:p>
        </p:txBody>
      </p:sp>
      <p:pic>
        <p:nvPicPr>
          <p:cNvPr id="6" name="Google Shape;111;p5" title="Continuous Improvement Circle">
            <a:extLst>
              <a:ext uri="{FF2B5EF4-FFF2-40B4-BE49-F238E27FC236}">
                <a16:creationId xmlns:a16="http://schemas.microsoft.com/office/drawing/2014/main" id="{D4A79152-7861-4752-0086-0A31AC1BB91B}"/>
              </a:ext>
            </a:extLst>
          </p:cNvPr>
          <p:cNvPicPr preferRelativeResize="0"/>
          <p:nvPr/>
        </p:nvPicPr>
        <p:blipFill rotWithShape="1">
          <a:blip r:embed="rId3">
            <a:alphaModFix/>
          </a:blip>
          <a:srcRect/>
          <a:stretch/>
        </p:blipFill>
        <p:spPr>
          <a:xfrm>
            <a:off x="7831327" y="2243230"/>
            <a:ext cx="4057507" cy="3793984"/>
          </a:xfrm>
          <a:prstGeom prst="rect">
            <a:avLst/>
          </a:prstGeom>
          <a:noFill/>
          <a:ln>
            <a:noFill/>
          </a:ln>
        </p:spPr>
      </p:pic>
    </p:spTree>
    <p:extLst>
      <p:ext uri="{BB962C8B-B14F-4D97-AF65-F5344CB8AC3E}">
        <p14:creationId xmlns:p14="http://schemas.microsoft.com/office/powerpoint/2010/main" val="169853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A68FFC-A10A-D9A1-5307-4B013DA3D531}"/>
              </a:ext>
            </a:extLst>
          </p:cNvPr>
          <p:cNvSpPr>
            <a:spLocks noGrp="1"/>
          </p:cNvSpPr>
          <p:nvPr>
            <p:ph type="title"/>
          </p:nvPr>
        </p:nvSpPr>
        <p:spPr>
          <a:xfrm>
            <a:off x="717177" y="779646"/>
            <a:ext cx="3931826" cy="2320926"/>
          </a:xfrm>
        </p:spPr>
        <p:txBody>
          <a:bodyPr anchor="t">
            <a:normAutofit/>
          </a:bodyPr>
          <a:lstStyle/>
          <a:p>
            <a:r>
              <a:rPr lang="en-US" dirty="0"/>
              <a:t>To braid or not to braid? </a:t>
            </a:r>
          </a:p>
        </p:txBody>
      </p:sp>
      <p:sp>
        <p:nvSpPr>
          <p:cNvPr id="8" name="Content Placeholder 7">
            <a:extLst>
              <a:ext uri="{FF2B5EF4-FFF2-40B4-BE49-F238E27FC236}">
                <a16:creationId xmlns:a16="http://schemas.microsoft.com/office/drawing/2014/main" id="{2F74A816-A46B-DD5C-89EF-8E51EC9009A6}"/>
              </a:ext>
            </a:extLst>
          </p:cNvPr>
          <p:cNvSpPr>
            <a:spLocks noGrp="1"/>
          </p:cNvSpPr>
          <p:nvPr>
            <p:ph idx="1"/>
          </p:nvPr>
        </p:nvSpPr>
        <p:spPr>
          <a:xfrm>
            <a:off x="5183188" y="779647"/>
            <a:ext cx="6172200" cy="5360146"/>
          </a:xfrm>
        </p:spPr>
        <p:txBody>
          <a:bodyPr>
            <a:normAutofit/>
          </a:bodyPr>
          <a:lstStyle/>
          <a:p>
            <a:pPr rtl="0" fontAlgn="base">
              <a:spcBef>
                <a:spcPts val="800"/>
              </a:spcBef>
              <a:spcAft>
                <a:spcPts val="1200"/>
              </a:spcAft>
              <a:buFont typeface="Arial" panose="020B0604020202020204" pitchFamily="34" charset="0"/>
              <a:buChar char="•"/>
            </a:pPr>
            <a:r>
              <a:rPr lang="en-US" sz="3200" b="0" i="0" u="none" strike="noStrike" dirty="0">
                <a:effectLst/>
              </a:rPr>
              <a:t>Questions to consider:</a:t>
            </a:r>
          </a:p>
          <a:p>
            <a:pPr lvl="1" fontAlgn="base">
              <a:spcBef>
                <a:spcPts val="800"/>
              </a:spcBef>
              <a:spcAft>
                <a:spcPts val="1200"/>
              </a:spcAft>
            </a:pPr>
            <a:r>
              <a:rPr lang="en-US" sz="2800" b="0" i="0" u="none" strike="noStrike" dirty="0">
                <a:effectLst/>
              </a:rPr>
              <a:t>What initiative or activity have we identified as a priority?</a:t>
            </a:r>
          </a:p>
          <a:p>
            <a:pPr lvl="1" fontAlgn="base">
              <a:spcBef>
                <a:spcPts val="800"/>
              </a:spcBef>
              <a:spcAft>
                <a:spcPts val="1200"/>
              </a:spcAft>
            </a:pPr>
            <a:r>
              <a:rPr lang="en-US" sz="2800" dirty="0"/>
              <a:t>What federal funds are eligible to braid for this initiative?</a:t>
            </a:r>
          </a:p>
          <a:p>
            <a:pPr lvl="1" fontAlgn="base">
              <a:spcBef>
                <a:spcPts val="800"/>
              </a:spcBef>
              <a:spcAft>
                <a:spcPts val="1200"/>
              </a:spcAft>
            </a:pPr>
            <a:r>
              <a:rPr lang="en-US" sz="2800" dirty="0"/>
              <a:t>What are the intent and restrictions of each federal program?</a:t>
            </a:r>
            <a:endParaRPr lang="en-US" sz="2800" b="0" i="0" u="none" strike="noStrike" dirty="0">
              <a:effectLst/>
            </a:endParaRPr>
          </a:p>
          <a:p>
            <a:pPr lvl="1">
              <a:spcAft>
                <a:spcPts val="1200"/>
              </a:spcAft>
            </a:pPr>
            <a:r>
              <a:rPr lang="en-US" sz="2800" dirty="0"/>
              <a:t>How will we ensure </a:t>
            </a:r>
            <a:r>
              <a:rPr lang="en-US" sz="2800" b="1" dirty="0"/>
              <a:t>allocability, SNS, and maintenance of effort requirements</a:t>
            </a:r>
            <a:r>
              <a:rPr lang="en-US" sz="2800" dirty="0"/>
              <a:t> are not violated? </a:t>
            </a:r>
          </a:p>
        </p:txBody>
      </p:sp>
      <p:sp>
        <p:nvSpPr>
          <p:cNvPr id="4" name="Footer Placeholder 3">
            <a:extLst>
              <a:ext uri="{FF2B5EF4-FFF2-40B4-BE49-F238E27FC236}">
                <a16:creationId xmlns:a16="http://schemas.microsoft.com/office/drawing/2014/main" id="{22DB391A-6550-537A-3D19-7773D434EF5C}"/>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5" name="Slide Number Placeholder 4">
            <a:extLst>
              <a:ext uri="{FF2B5EF4-FFF2-40B4-BE49-F238E27FC236}">
                <a16:creationId xmlns:a16="http://schemas.microsoft.com/office/drawing/2014/main" id="{FD6B7015-5248-C3EB-1344-B9598CDDC8B4}"/>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5</a:t>
            </a:fld>
            <a:endParaRPr lang="en-US"/>
          </a:p>
        </p:txBody>
      </p:sp>
      <p:pic>
        <p:nvPicPr>
          <p:cNvPr id="1028" name="Picture 4" descr="Bookeh A macro shot of some antique books on a bookshelf. shakespeare stock pictures, royalty-free photos &amp; images">
            <a:extLst>
              <a:ext uri="{FF2B5EF4-FFF2-40B4-BE49-F238E27FC236}">
                <a16:creationId xmlns:a16="http://schemas.microsoft.com/office/drawing/2014/main" id="{0A8FD3DB-844F-4D00-D62B-4CE22CFA015F}"/>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r="4" b="16570"/>
          <a:stretch/>
        </p:blipFill>
        <p:spPr bwMode="auto">
          <a:xfrm>
            <a:off x="717177" y="3540125"/>
            <a:ext cx="3931826" cy="2320926"/>
          </a:xfrm>
          <a:prstGeom prst="rect">
            <a:avLst/>
          </a:prstGeom>
          <a:solidFill>
            <a:srgbClr val="FFFFFF"/>
          </a:solidFill>
        </p:spPr>
      </p:pic>
    </p:spTree>
    <p:extLst>
      <p:ext uri="{BB962C8B-B14F-4D97-AF65-F5344CB8AC3E}">
        <p14:creationId xmlns:p14="http://schemas.microsoft.com/office/powerpoint/2010/main" val="153793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234F0D-201B-711A-5EBD-8723219EFAAC}"/>
              </a:ext>
            </a:extLst>
          </p:cNvPr>
          <p:cNvSpPr>
            <a:spLocks noGrp="1"/>
          </p:cNvSpPr>
          <p:nvPr>
            <p:ph type="ctrTitle"/>
          </p:nvPr>
        </p:nvSpPr>
        <p:spPr/>
        <p:txBody>
          <a:bodyPr/>
          <a:lstStyle/>
          <a:p>
            <a:r>
              <a:rPr lang="en-US" dirty="0"/>
              <a:t>Requirements</a:t>
            </a:r>
          </a:p>
        </p:txBody>
      </p:sp>
      <p:sp>
        <p:nvSpPr>
          <p:cNvPr id="4" name="Footer Placeholder 3">
            <a:extLst>
              <a:ext uri="{FF2B5EF4-FFF2-40B4-BE49-F238E27FC236}">
                <a16:creationId xmlns:a16="http://schemas.microsoft.com/office/drawing/2014/main" id="{BF46BC00-169C-8583-67B5-8779FF132027}"/>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8AE0416F-99FA-22AA-A5F4-21ADDFF6F952}"/>
              </a:ext>
            </a:extLst>
          </p:cNvPr>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292882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0B5B97-A2FA-FD46-1412-6EEBFEA8F063}"/>
              </a:ext>
            </a:extLst>
          </p:cNvPr>
          <p:cNvSpPr>
            <a:spLocks noGrp="1"/>
          </p:cNvSpPr>
          <p:nvPr>
            <p:ph idx="1"/>
          </p:nvPr>
        </p:nvSpPr>
        <p:spPr>
          <a:xfrm>
            <a:off x="717176" y="1825625"/>
            <a:ext cx="7617932" cy="4109010"/>
          </a:xfrm>
        </p:spPr>
        <p:txBody>
          <a:bodyPr>
            <a:normAutofit/>
          </a:bodyPr>
          <a:lstStyle/>
          <a:p>
            <a:pPr marL="0" indent="0">
              <a:buNone/>
            </a:pPr>
            <a:r>
              <a:rPr lang="en-US" sz="2800" dirty="0"/>
              <a:t>A federal program that funds a portion (or all) of a project, </a:t>
            </a:r>
            <a:r>
              <a:rPr lang="en-US" sz="2800" b="1" dirty="0"/>
              <a:t>must receive a benefit relative to the contribution it makes</a:t>
            </a:r>
            <a:r>
              <a:rPr lang="en-US" sz="2800" dirty="0"/>
              <a:t>. This standard is met if the cost: </a:t>
            </a:r>
          </a:p>
          <a:p>
            <a:r>
              <a:rPr lang="en-US" sz="2600" dirty="0"/>
              <a:t>Is incurred specifically for the grant award; </a:t>
            </a:r>
          </a:p>
          <a:p>
            <a:r>
              <a:rPr lang="en-US" sz="2600" dirty="0"/>
              <a:t>Is necessary to the overall operation of the grant</a:t>
            </a:r>
          </a:p>
          <a:p>
            <a:pPr marL="0" indent="0">
              <a:buNone/>
            </a:pPr>
            <a:endParaRPr lang="en-US" sz="2800" dirty="0"/>
          </a:p>
        </p:txBody>
      </p:sp>
      <p:sp>
        <p:nvSpPr>
          <p:cNvPr id="3" name="Footer Placeholder 2">
            <a:extLst>
              <a:ext uri="{FF2B5EF4-FFF2-40B4-BE49-F238E27FC236}">
                <a16:creationId xmlns:a16="http://schemas.microsoft.com/office/drawing/2014/main" id="{7F33E8AD-F759-F2EE-B50E-E21C72A26DDC}"/>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979CF93-D054-2C90-F41D-D48B2C6E3A63}"/>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a:extLst>
              <a:ext uri="{FF2B5EF4-FFF2-40B4-BE49-F238E27FC236}">
                <a16:creationId xmlns:a16="http://schemas.microsoft.com/office/drawing/2014/main" id="{C405B32C-4199-8834-BE85-8F53FBCB1EC1}"/>
              </a:ext>
            </a:extLst>
          </p:cNvPr>
          <p:cNvSpPr>
            <a:spLocks noGrp="1"/>
          </p:cNvSpPr>
          <p:nvPr>
            <p:ph type="title"/>
          </p:nvPr>
        </p:nvSpPr>
        <p:spPr/>
        <p:txBody>
          <a:bodyPr/>
          <a:lstStyle/>
          <a:p>
            <a:r>
              <a:rPr lang="en-US" dirty="0"/>
              <a:t>Braiding and Allocability</a:t>
            </a:r>
          </a:p>
        </p:txBody>
      </p:sp>
      <p:pic>
        <p:nvPicPr>
          <p:cNvPr id="2052" name="Picture 4" descr="Free Dollars Currency photo and picture">
            <a:extLst>
              <a:ext uri="{FF2B5EF4-FFF2-40B4-BE49-F238E27FC236}">
                <a16:creationId xmlns:a16="http://schemas.microsoft.com/office/drawing/2014/main" id="{19223982-2F77-47C7-8DE5-66ECC511C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705" y="2856945"/>
            <a:ext cx="2891119" cy="204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1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7176" y="1825624"/>
            <a:ext cx="10784542" cy="4679293"/>
          </a:xfrm>
        </p:spPr>
        <p:txBody>
          <a:bodyPr>
            <a:noAutofit/>
          </a:bodyPr>
          <a:lstStyle/>
          <a:p>
            <a:pPr marL="0" indent="0">
              <a:buNone/>
            </a:pPr>
            <a:r>
              <a:rPr lang="en-US" sz="3200" b="1" dirty="0"/>
              <a:t>Federal grant funds </a:t>
            </a:r>
            <a:r>
              <a:rPr lang="en-US" sz="3200" dirty="0"/>
              <a:t>may be used only to </a:t>
            </a:r>
            <a:r>
              <a:rPr lang="en-US" sz="3200" b="1" dirty="0"/>
              <a:t>supplement</a:t>
            </a:r>
            <a:r>
              <a:rPr lang="en-US" sz="3200" dirty="0"/>
              <a:t> the educational programs generally offered with </a:t>
            </a:r>
            <a:r>
              <a:rPr lang="en-US" sz="3200" b="1" dirty="0"/>
              <a:t>state and local funds </a:t>
            </a:r>
            <a:r>
              <a:rPr lang="en-US" sz="3200" dirty="0"/>
              <a:t>and to provide supplemental services that would not have been provided had the federal grant funds not been available.</a:t>
            </a:r>
          </a:p>
          <a:p>
            <a:pPr marL="0" indent="0">
              <a:buNone/>
            </a:pPr>
            <a:endParaRPr lang="en-US" sz="800" dirty="0"/>
          </a:p>
          <a:p>
            <a:r>
              <a:rPr lang="en-US" sz="2800" b="1" i="1" dirty="0"/>
              <a:t>Supplement </a:t>
            </a:r>
            <a:r>
              <a:rPr lang="en-US" sz="2800" dirty="0"/>
              <a:t>– to add to; to </a:t>
            </a:r>
            <a:r>
              <a:rPr lang="en-US" sz="2800" b="1" dirty="0"/>
              <a:t>enhance</a:t>
            </a:r>
            <a:r>
              <a:rPr lang="en-US" sz="2800" dirty="0"/>
              <a:t>; to </a:t>
            </a:r>
            <a:r>
              <a:rPr lang="en-US" sz="2800" b="1" dirty="0"/>
              <a:t>expand</a:t>
            </a:r>
            <a:r>
              <a:rPr lang="en-US" sz="2800" dirty="0"/>
              <a:t>; to increase; to extend</a:t>
            </a:r>
          </a:p>
          <a:p>
            <a:r>
              <a:rPr lang="en-US" sz="2800" b="1" i="1" dirty="0"/>
              <a:t>Supplant </a:t>
            </a:r>
            <a:r>
              <a:rPr lang="en-US" sz="2800" dirty="0"/>
              <a:t>–</a:t>
            </a:r>
            <a:r>
              <a:rPr lang="en-US" sz="2800" b="1" dirty="0"/>
              <a:t> </a:t>
            </a:r>
            <a:r>
              <a:rPr lang="en-US" sz="2800" dirty="0"/>
              <a:t>to take the place of; to </a:t>
            </a:r>
            <a:r>
              <a:rPr lang="en-US" sz="2800" b="1" dirty="0"/>
              <a:t>replace </a:t>
            </a:r>
            <a:r>
              <a:rPr lang="en-US" sz="2800" dirty="0"/>
              <a:t>by something else</a:t>
            </a:r>
          </a:p>
          <a:p>
            <a:endParaRPr lang="en-US" sz="800" dirty="0"/>
          </a:p>
          <a:p>
            <a:pPr marL="0" indent="0" algn="ctr">
              <a:buNone/>
            </a:pPr>
            <a:r>
              <a:rPr lang="en-US" sz="3200" dirty="0">
                <a:hlinkClick r:id="rId3"/>
              </a:rPr>
              <a:t>SNS rules vary by program</a:t>
            </a:r>
            <a:r>
              <a:rPr lang="en-US" sz="3200" dirty="0"/>
              <a:t>, so know before you braid!</a:t>
            </a:r>
          </a:p>
          <a:p>
            <a:pPr marL="0" indent="0" algn="ctr">
              <a:buNone/>
            </a:pPr>
            <a:endParaRPr lang="en-US" sz="2800" i="1" dirty="0"/>
          </a:p>
        </p:txBody>
      </p:sp>
      <p:sp>
        <p:nvSpPr>
          <p:cNvPr id="6" name="Footer Placeholder 5">
            <a:extLst>
              <a:ext uri="{FF2B5EF4-FFF2-40B4-BE49-F238E27FC236}">
                <a16:creationId xmlns:a16="http://schemas.microsoft.com/office/drawing/2014/main" id="{864FF204-E62E-89BD-55BD-745515F43B77}"/>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A1F4791D-6D51-98D5-D3C6-532F5E92A360}"/>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
        <p:nvSpPr>
          <p:cNvPr id="2" name="Title 1"/>
          <p:cNvSpPr>
            <a:spLocks noGrp="1"/>
          </p:cNvSpPr>
          <p:nvPr>
            <p:ph type="title"/>
          </p:nvPr>
        </p:nvSpPr>
        <p:spPr/>
        <p:txBody>
          <a:bodyPr>
            <a:normAutofit/>
          </a:bodyPr>
          <a:lstStyle/>
          <a:p>
            <a:pPr algn="l"/>
            <a:r>
              <a:rPr lang="en-US" dirty="0"/>
              <a:t>Braiding and Supplement not Supplant (SNS)</a:t>
            </a:r>
            <a:endParaRPr lang="en-US" sz="2000" dirty="0"/>
          </a:p>
        </p:txBody>
      </p:sp>
    </p:spTree>
    <p:extLst>
      <p:ext uri="{BB962C8B-B14F-4D97-AF65-F5344CB8AC3E}">
        <p14:creationId xmlns:p14="http://schemas.microsoft.com/office/powerpoint/2010/main" val="398454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717176" y="1825625"/>
            <a:ext cx="8928530" cy="4109010"/>
          </a:xfrm>
        </p:spPr>
        <p:txBody>
          <a:bodyPr>
            <a:normAutofit/>
          </a:bodyPr>
          <a:lstStyle/>
          <a:p>
            <a:pPr marL="0" indent="0">
              <a:buNone/>
            </a:pPr>
            <a:r>
              <a:rPr lang="en-US" sz="3200" dirty="0"/>
              <a:t>Districts must annually demonstrate that spending of state and local funds remains </a:t>
            </a:r>
            <a:r>
              <a:rPr lang="en-US" sz="3200" b="1" dirty="0"/>
              <a:t>at 90% or above </a:t>
            </a:r>
            <a:r>
              <a:rPr lang="en-US" sz="3200" dirty="0"/>
              <a:t>what was spent in the preceding year</a:t>
            </a:r>
            <a:endParaRPr lang="en-US" sz="2800" dirty="0"/>
          </a:p>
          <a:p>
            <a:endParaRPr lang="en-US" sz="2800" dirty="0"/>
          </a:p>
          <a:p>
            <a:r>
              <a:rPr lang="en-US" sz="2800" dirty="0"/>
              <a:t>Even if braiding will not violate SNS requirements, braiding with federal funds could impact Maintenance of Effort.</a:t>
            </a:r>
          </a:p>
          <a:p>
            <a:pPr marL="0" indent="0">
              <a:buNone/>
            </a:pPr>
            <a:endParaRPr lang="en-US" sz="2800" dirty="0"/>
          </a:p>
          <a:p>
            <a:pPr marL="0" indent="0">
              <a:spcBef>
                <a:spcPts val="0"/>
              </a:spcBef>
              <a:buClr>
                <a:schemeClr val="dk1"/>
              </a:buClr>
              <a:buSzPts val="2400"/>
              <a:buNone/>
            </a:pPr>
            <a:endParaRPr lang="en-US" altLang="en-US" sz="2800" i="1"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D60CA188-357C-0E22-178A-BCDC235C17F9}"/>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
        <p:nvSpPr>
          <p:cNvPr id="18434" name="Title 1"/>
          <p:cNvSpPr>
            <a:spLocks noGrp="1"/>
          </p:cNvSpPr>
          <p:nvPr>
            <p:ph type="title"/>
          </p:nvPr>
        </p:nvSpPr>
        <p:spPr/>
        <p:txBody>
          <a:bodyPr>
            <a:normAutofit/>
          </a:bodyPr>
          <a:lstStyle/>
          <a:p>
            <a:pPr>
              <a:defRPr/>
            </a:pPr>
            <a:r>
              <a:rPr lang="en-US" altLang="en-US" dirty="0"/>
              <a:t>Braiding and Maintenance of Effort (MOE)</a:t>
            </a:r>
          </a:p>
        </p:txBody>
      </p:sp>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2" name="Picture 6" descr="264,229 Effort Stock Photos and Images - 123RF">
            <a:extLst>
              <a:ext uri="{FF2B5EF4-FFF2-40B4-BE49-F238E27FC236}">
                <a16:creationId xmlns:a16="http://schemas.microsoft.com/office/drawing/2014/main" id="{96584571-7E0F-5559-1D2F-1C51649AE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15" b="8715"/>
          <a:stretch>
            <a:fillRect/>
          </a:stretch>
        </p:blipFill>
        <p:spPr bwMode="auto">
          <a:xfrm>
            <a:off x="9120553" y="2402439"/>
            <a:ext cx="2563940" cy="28185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3669AFA-22E9-1DE0-F5B2-0F7AC78AA9AD}"/>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2549126341"/>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2024-01-09T17:38:01+00:00</Remediation_x0020_Date>
    <Priority xmlns="033ab11c-6041-4f50-b845-c0c38e41b3e3">New</Priority>
  </documentManagement>
</p:properties>
</file>

<file path=customXml/itemProps1.xml><?xml version="1.0" encoding="utf-8"?>
<ds:datastoreItem xmlns:ds="http://schemas.openxmlformats.org/officeDocument/2006/customXml" ds:itemID="{C5672B6D-C9D7-4165-8574-621E236856A8}"/>
</file>

<file path=customXml/itemProps2.xml><?xml version="1.0" encoding="utf-8"?>
<ds:datastoreItem xmlns:ds="http://schemas.openxmlformats.org/officeDocument/2006/customXml" ds:itemID="{08C71ADD-26BB-4348-87A2-373B387E7C30}"/>
</file>

<file path=customXml/itemProps3.xml><?xml version="1.0" encoding="utf-8"?>
<ds:datastoreItem xmlns:ds="http://schemas.openxmlformats.org/officeDocument/2006/customXml" ds:itemID="{1033C417-54C5-445D-8420-536ADE289D67}"/>
</file>

<file path=docProps/app.xml><?xml version="1.0" encoding="utf-8"?>
<Properties xmlns="http://schemas.openxmlformats.org/officeDocument/2006/extended-properties" xmlns:vt="http://schemas.openxmlformats.org/officeDocument/2006/docPropsVTypes">
  <Template>ODE PowerPoint Template</Template>
  <TotalTime>16408</TotalTime>
  <Words>1826</Words>
  <Application>Microsoft Office PowerPoint</Application>
  <PresentationFormat>Widescreen</PresentationFormat>
  <Paragraphs>163</Paragraphs>
  <Slides>16</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Courier New</vt:lpstr>
      <vt:lpstr>2021ODE</vt:lpstr>
      <vt:lpstr>Green_2021ODE</vt:lpstr>
      <vt:lpstr>Gold_2021ODE</vt:lpstr>
      <vt:lpstr>Orange_2021ODE</vt:lpstr>
      <vt:lpstr>Red_2021ODE</vt:lpstr>
      <vt:lpstr>Teal_2021ODE</vt:lpstr>
      <vt:lpstr>Braiding Federal Funds</vt:lpstr>
      <vt:lpstr>Intended Outcomes</vt:lpstr>
      <vt:lpstr>What does it mean to “braid” funds?</vt:lpstr>
      <vt:lpstr>Braiding and Continuous Improvement</vt:lpstr>
      <vt:lpstr>To braid or not to braid? </vt:lpstr>
      <vt:lpstr>Requirements</vt:lpstr>
      <vt:lpstr>Braiding and Allocability</vt:lpstr>
      <vt:lpstr>Braiding and Supplement not Supplant (SNS)</vt:lpstr>
      <vt:lpstr>Braiding and Maintenance of Effort (MOE)</vt:lpstr>
      <vt:lpstr>Additional Requirements</vt:lpstr>
      <vt:lpstr>Scenarios</vt:lpstr>
      <vt:lpstr>Scenario 1 - MTSS</vt:lpstr>
      <vt:lpstr>Scenario 2 – Unfinished Learning</vt:lpstr>
      <vt:lpstr>Scenario 3 – Inclusive Instruction</vt:lpstr>
      <vt:lpstr>Putting it all together</vt:lpstr>
      <vt:lpstr>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tap to add title</dc:title>
  <dc:creator>ENGBERG Jennifer - ODE</dc:creator>
  <cp:lastModifiedBy>SAPPINGTON Jennifer * ODE</cp:lastModifiedBy>
  <cp:revision>91</cp:revision>
  <dcterms:created xsi:type="dcterms:W3CDTF">2023-03-07T18:26:56Z</dcterms:created>
  <dcterms:modified xsi:type="dcterms:W3CDTF">2024-01-09T17:06:04Z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2024-01-02T22:58:51Z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3d7cf87c-b011-4ff7-95e9-8e30f31e2ecf</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