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0"/>
  </p:notesMasterIdLst>
  <p:sldIdLst>
    <p:sldId id="262" r:id="rId10"/>
    <p:sldId id="264" r:id="rId11"/>
    <p:sldId id="257" r:id="rId12"/>
    <p:sldId id="265" r:id="rId13"/>
    <p:sldId id="266" r:id="rId14"/>
    <p:sldId id="267" r:id="rId15"/>
    <p:sldId id="268" r:id="rId16"/>
    <p:sldId id="271"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62020" autoAdjust="0"/>
  </p:normalViewPr>
  <p:slideViewPr>
    <p:cSldViewPr snapToGrid="0">
      <p:cViewPr varScale="1">
        <p:scale>
          <a:sx n="71" d="100"/>
          <a:sy n="71" d="100"/>
        </p:scale>
        <p:origin x="1824"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4/26/2023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regon.gov/ode/schools-and-districts/grants/ESEA/Pages/BN.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respond in the chat</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1215568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divided</a:t>
            </a:r>
            <a:r>
              <a:rPr lang="en-US" baseline="0" dirty="0" smtClean="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64596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pre-requisite</a:t>
            </a:r>
            <a:r>
              <a:rPr lang="en-US" baseline="0" dirty="0" smtClean="0"/>
              <a:t>s required in the CIP Budget Narrative</a:t>
            </a:r>
          </a:p>
          <a:p>
            <a:endParaRPr lang="en-US" baseline="0" dirty="0" smtClean="0"/>
          </a:p>
          <a:p>
            <a:r>
              <a:rPr lang="en-US" baseline="0" dirty="0" smtClean="0"/>
              <a:t>Once these are complete the district will have access to 20% of your ESEA funds.</a:t>
            </a:r>
          </a:p>
          <a:p>
            <a:endParaRPr lang="en-US" baseline="0" dirty="0" smtClean="0"/>
          </a:p>
          <a:p>
            <a:r>
              <a:rPr lang="en-US" baseline="0" dirty="0" smtClean="0"/>
              <a:t>There has been a change to the timeline around two of the prerequisites. The Assurances and School Prayer Certificate are </a:t>
            </a:r>
            <a:r>
              <a:rPr lang="en-US" b="1" baseline="0" dirty="0" smtClean="0"/>
              <a:t>due June 30</a:t>
            </a:r>
            <a:r>
              <a:rPr lang="en-US" b="1" baseline="30000" dirty="0" smtClean="0"/>
              <a:t>th</a:t>
            </a:r>
            <a:r>
              <a:rPr lang="en-US" b="1" baseline="0" dirty="0" smtClean="0"/>
              <a:t> for the next CIP BN cycle</a:t>
            </a:r>
            <a:r>
              <a:rPr lang="en-US" baseline="0" dirty="0" smtClean="0"/>
              <a:t>. </a:t>
            </a:r>
          </a:p>
          <a:p>
            <a:endParaRPr lang="en-US" baseline="0" dirty="0" smtClean="0"/>
          </a:p>
          <a:p>
            <a:r>
              <a:rPr lang="en-US" sz="1200" kern="1200" dirty="0" smtClean="0">
                <a:solidFill>
                  <a:schemeClr val="tx1"/>
                </a:solidFill>
                <a:effectLst/>
                <a:latin typeface="+mn-lt"/>
                <a:ea typeface="+mn-ea"/>
                <a:cs typeface="+mn-cs"/>
              </a:rPr>
              <a:t>Our goal in adjusting this timeline is to better align ODE’s application process with federal regulations and reduce the burden of submissions that occur at the start of the school year. Applications must be considered “substantially approvable” before districts</a:t>
            </a:r>
            <a:r>
              <a:rPr lang="en-US" sz="1200" kern="1200" baseline="0" dirty="0" smtClean="0">
                <a:solidFill>
                  <a:schemeClr val="tx1"/>
                </a:solidFill>
                <a:effectLst/>
                <a:latin typeface="+mn-lt"/>
                <a:ea typeface="+mn-ea"/>
                <a:cs typeface="+mn-cs"/>
              </a:rPr>
              <a:t> can obligate funds. By making this change to the timeline, submission of these two prerequisites will ensure that a district’s application meets this federal criteria.</a:t>
            </a:r>
            <a:endParaRPr lang="en-US" baseline="0"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30153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am I promising to do?</a:t>
            </a:r>
          </a:p>
          <a:p>
            <a:endParaRPr lang="en-US" dirty="0" smtClean="0"/>
          </a:p>
          <a:p>
            <a:r>
              <a:rPr lang="en-US" dirty="0" smtClean="0"/>
              <a:t>ASSURANCES</a:t>
            </a:r>
          </a:p>
          <a:p>
            <a:r>
              <a:rPr lang="en-US" sz="1200" kern="1200" dirty="0" smtClean="0">
                <a:solidFill>
                  <a:schemeClr val="tx1"/>
                </a:solidFill>
                <a:effectLst/>
                <a:latin typeface="+mn-lt"/>
                <a:ea typeface="+mn-ea"/>
                <a:cs typeface="+mn-cs"/>
              </a:rPr>
              <a:t>These assurances apply to </a:t>
            </a:r>
            <a:r>
              <a:rPr lang="en-US" sz="1200" b="1" kern="1200" dirty="0" smtClean="0">
                <a:solidFill>
                  <a:schemeClr val="tx1"/>
                </a:solidFill>
                <a:effectLst/>
                <a:latin typeface="+mn-lt"/>
                <a:ea typeface="+mn-ea"/>
                <a:cs typeface="+mn-cs"/>
              </a:rPr>
              <a:t>program activities</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expenditures of funds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Legal</a:t>
            </a:r>
            <a:r>
              <a:rPr lang="en-US" sz="1200" kern="1200" baseline="0" dirty="0" smtClean="0">
                <a:solidFill>
                  <a:schemeClr val="tx1"/>
                </a:solidFill>
                <a:effectLst/>
                <a:latin typeface="+mn-lt"/>
                <a:ea typeface="+mn-ea"/>
                <a:cs typeface="+mn-cs"/>
              </a:rPr>
              <a:t> responsibility of the district.</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District certifies the following statements: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District understands and will comply with the provisions, regulations and rules of the Elementary and Secondary Education Act (ESEA) as reauthorized under the Every Student Succeeds Act (ESSA).</a:t>
            </a:r>
          </a:p>
          <a:p>
            <a:pPr lvl="0"/>
            <a:r>
              <a:rPr lang="en-US" sz="1200" kern="1200" dirty="0" smtClean="0">
                <a:solidFill>
                  <a:schemeClr val="tx1"/>
                </a:solidFill>
                <a:effectLst/>
                <a:latin typeface="+mn-lt"/>
                <a:ea typeface="+mn-ea"/>
                <a:cs typeface="+mn-cs"/>
              </a:rPr>
              <a:t>The District will use federal funds to supplement the district’s existing programs and will not use federal funds to supplant existing or reduced general or other funds.</a:t>
            </a:r>
          </a:p>
          <a:p>
            <a:pPr lvl="0"/>
            <a:r>
              <a:rPr lang="en-US" sz="1200" kern="1200" dirty="0" smtClean="0">
                <a:solidFill>
                  <a:schemeClr val="tx1"/>
                </a:solidFill>
                <a:effectLst/>
                <a:latin typeface="+mn-lt"/>
                <a:ea typeface="+mn-ea"/>
                <a:cs typeface="+mn-cs"/>
              </a:rPr>
              <a:t>The District will provide, on request, other data as required.</a:t>
            </a:r>
          </a:p>
          <a:p>
            <a:pPr lvl="0"/>
            <a:r>
              <a:rPr lang="en-US" sz="1200" kern="1200" dirty="0" smtClean="0">
                <a:solidFill>
                  <a:schemeClr val="tx1"/>
                </a:solidFill>
                <a:effectLst/>
                <a:latin typeface="+mn-lt"/>
                <a:ea typeface="+mn-ea"/>
                <a:cs typeface="+mn-cs"/>
              </a:rPr>
              <a:t>The District will complete and/or revise the Continuous Improvement Plan with team planning and input from teachers, principals, program administrators, parents, community, and other required participants.</a:t>
            </a:r>
          </a:p>
          <a:p>
            <a:pPr lvl="0"/>
            <a:r>
              <a:rPr lang="en-US" sz="1200" kern="1200" dirty="0" smtClean="0">
                <a:solidFill>
                  <a:schemeClr val="tx1"/>
                </a:solidFill>
                <a:effectLst/>
                <a:latin typeface="+mn-lt"/>
                <a:ea typeface="+mn-ea"/>
                <a:cs typeface="+mn-cs"/>
              </a:rPr>
              <a:t>The District understands and will comply with all applicable assurances for Federal Grant Funds. For a complete list of assurances please </a:t>
            </a:r>
            <a:r>
              <a:rPr lang="en-US" sz="1200" u="sng" kern="1200" dirty="0" smtClean="0">
                <a:solidFill>
                  <a:schemeClr val="tx1"/>
                </a:solidFill>
                <a:effectLst/>
                <a:latin typeface="+mn-lt"/>
                <a:ea typeface="+mn-ea"/>
                <a:cs typeface="+mn-cs"/>
                <a:hlinkClick r:id="rId3"/>
              </a:rPr>
              <a:t>visit the Oregon Department of Education’s CIP Budget Narrative – Spending Workbook webpage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https://www.oregon.gov/ode/schools-and-districts/grants/ESEA/Pages/BN.aspx</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School Prayer</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school districts must certify in writing to the Oregon Department of Education, that no policy of the school district prevents, or otherwise denies participation in, constitutionally protected prayer in public elementary and secondary schools as detailed in February 7, 2003 guidance by the U.S. Department of Education.</a:t>
            </a:r>
          </a:p>
          <a:p>
            <a:pPr lvl="0"/>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205178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and should be updated throughout the year.</a:t>
            </a:r>
          </a:p>
          <a:p>
            <a:endParaRPr lang="en-US" dirty="0" smtClean="0"/>
          </a:p>
          <a:p>
            <a:r>
              <a:rPr lang="en-US" dirty="0" smtClean="0"/>
              <a:t>Federal</a:t>
            </a:r>
            <a:r>
              <a:rPr lang="en-US" baseline="0" dirty="0" smtClean="0"/>
              <a:t> Systems Team uses this to run a report and contact districts.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90042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Private School name</a:t>
            </a:r>
          </a:p>
          <a:p>
            <a:r>
              <a:rPr lang="en-US" sz="1200" b="0" i="0" kern="1200" dirty="0" smtClean="0">
                <a:solidFill>
                  <a:schemeClr val="tx1"/>
                </a:solidFill>
                <a:effectLst/>
                <a:latin typeface="+mn-lt"/>
                <a:ea typeface="+mn-ea"/>
                <a:cs typeface="+mn-cs"/>
              </a:rPr>
              <a:t>- Private School Administrator</a:t>
            </a:r>
          </a:p>
          <a:p>
            <a:r>
              <a:rPr lang="en-US" sz="1200" b="0" i="0" kern="1200" dirty="0" smtClean="0">
                <a:solidFill>
                  <a:schemeClr val="tx1"/>
                </a:solidFill>
                <a:effectLst/>
                <a:latin typeface="+mn-lt"/>
                <a:ea typeface="+mn-ea"/>
                <a:cs typeface="+mn-cs"/>
              </a:rPr>
              <a:t>- Private School's prior year’s enrollment</a:t>
            </a:r>
          </a:p>
          <a:p>
            <a:r>
              <a:rPr lang="en-US" sz="1200" b="0" i="0" kern="1200" dirty="0" smtClean="0">
                <a:solidFill>
                  <a:schemeClr val="tx1"/>
                </a:solidFill>
                <a:effectLst/>
                <a:latin typeface="+mn-lt"/>
                <a:ea typeface="+mn-ea"/>
                <a:cs typeface="+mn-cs"/>
              </a:rPr>
              <a:t>- Date of the School District's Consultation with the Private School</a:t>
            </a:r>
          </a:p>
          <a:p>
            <a:endParaRPr lang="en-US" dirty="0" smtClean="0"/>
          </a:p>
          <a:p>
            <a:r>
              <a:rPr lang="en-US" dirty="0" smtClean="0"/>
              <a:t>Participation in various federal fund</a:t>
            </a:r>
            <a:r>
              <a:rPr lang="en-US" baseline="0" dirty="0" smtClean="0"/>
              <a:t> programs.</a:t>
            </a:r>
          </a:p>
          <a:p>
            <a:endParaRPr lang="en-US" baseline="0" dirty="0" smtClean="0"/>
          </a:p>
          <a:p>
            <a:r>
              <a:rPr lang="en-US" baseline="0" dirty="0" smtClean="0"/>
              <a:t>Janette Newton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124275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law allows for districts to transfer some or all of specific federal formula grant funds from one title program to another in order to best meet identified needs. There are no limits on the amount of funds an LEA may transfer, but an LEA may only transfer funds into programs for which it is already receiving an allocation. Once funds are transferred, they take on the identity of the title program into which they are transferred and must be spent under rules applicable to that program.</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funds must be claimed under the program in which they were initially received. For example, an LEA receives $20,000 in Title IV, Part A funds and chooses to transfer all of those funds into Title I, Part A. Even though the funds are transferred and follow the requirements of the Title I, Part A program, the funds must be claimed in EGMS under Title IV, Part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also the section of the CIP budget narrative where the district enters its indirect rate. </a:t>
            </a:r>
            <a:r>
              <a:rPr lang="en-US" dirty="0" smtClean="0"/>
              <a:t>ODE calculates district indirect rates on behalf of ED. Districts must receive their approved indirect rate from ODE’s Office of Finance and Information Technology (Julie Hansen) and may charge up to the approved percentage to the federal grant for any indirect costs associated with the grant. The indirect rate expires annually and districts must apply for it by September 30th each year through the district secure site. Districts are not required to claim indirect costs, but may not charge indirect to a grant without an ODE-approved indirect rate.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360021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Consolidated</a:t>
            </a:r>
            <a:r>
              <a:rPr lang="en-US" sz="1200" kern="1200" baseline="0" dirty="0" smtClean="0">
                <a:solidFill>
                  <a:schemeClr val="tx1"/>
                </a:solidFill>
                <a:effectLst/>
                <a:latin typeface="+mn-lt"/>
                <a:ea typeface="+mn-ea"/>
                <a:cs typeface="+mn-cs"/>
              </a:rPr>
              <a:t> Spending Page is </a:t>
            </a:r>
            <a:r>
              <a:rPr lang="en-US" sz="1200" kern="1200" dirty="0" smtClean="0">
                <a:solidFill>
                  <a:schemeClr val="tx1"/>
                </a:solidFill>
                <a:effectLst/>
                <a:latin typeface="+mn-lt"/>
                <a:ea typeface="+mn-ea"/>
                <a:cs typeface="+mn-cs"/>
              </a:rPr>
              <a:t>also the section of the CIP budget narrative where the district enters its indirect rate. </a:t>
            </a:r>
            <a:r>
              <a:rPr lang="en-US" dirty="0" smtClean="0"/>
              <a:t>ODE calculates district indirect rates on behalf of ED. Districts must receive their approved indirect rate from ODE’s Office of Finance and Information Technology (Julie Hansen) and may charge up to the approved percentage to the federal grant for any indirect costs associated with the grant. The indirect rate expires annually and districts must apply for it by September 30th each year through the district secure site. Districts are not required to claim indirect costs, but may not charge indirect to a grant without an ODE-approved indirect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b="1" dirty="0" smtClean="0"/>
              <a:t>Indirect costs </a:t>
            </a:r>
            <a:r>
              <a:rPr lang="en-US" dirty="0" smtClean="0"/>
              <a:t>represent the expenses of doing business that are not readily identified with a particular grant, but are necessary for the general operation of the organization and the conduct of activities it performs. Examples could include: </a:t>
            </a:r>
          </a:p>
          <a:p>
            <a:r>
              <a:rPr lang="en-US" dirty="0" smtClean="0"/>
              <a:t>o Rent</a:t>
            </a:r>
          </a:p>
          <a:p>
            <a:r>
              <a:rPr lang="en-US" dirty="0" smtClean="0"/>
              <a:t>o Utility costs </a:t>
            </a:r>
          </a:p>
          <a:p>
            <a:r>
              <a:rPr lang="en-US" dirty="0" smtClean="0"/>
              <a:t>o Human resources and fiscal staff</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Direct administrative costs </a:t>
            </a:r>
            <a:r>
              <a:rPr lang="en-US" dirty="0" smtClean="0"/>
              <a:t>are those costs that are specific to a particular grant. For federal programs this is often costs for personnel to administer the program, but can also include costs for materials, travel or other expenses that cannot be charged to another program. Some programs have limits on administrative costs while others do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 error</a:t>
            </a:r>
            <a:r>
              <a:rPr lang="en-US" baseline="0" dirty="0" smtClean="0"/>
              <a:t> in coding in the CIP BN was preventing districts from being able to claim the district’s approved indirect rate on Title III and IVA grants. The error has been fixed and now districts can claim the full ODE approved amount for indirect as well as choose to take up to 2% in direct administrative costs for these two programs. </a:t>
            </a:r>
            <a:endParaRPr lang="en-US"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2694047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211022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3174856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F7E5BE-F3E1-496E-B6E3-D8554CA7E379}"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F8F120CF-4115-4F49-A7B2-3DF83D557C2E}"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1F318DC1-2071-4D24-B715-B71BB50F7B28}"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D1948-8C8C-43DC-BFC4-411CCD7247AF}"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259F861E-BF9C-48C8-9AF4-4F08A6B2AD49}" type="datetime1">
              <a:rPr lang="en-US" smtClean="0"/>
              <a:t>4/26/2023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7F518B-EEE4-4E78-8494-90C8C836710C}"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7E3694-6842-4AF0-8851-173C3987BAE7}" type="datetime1">
              <a:rPr lang="en-US" smtClean="0"/>
              <a:t>4/26/2023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6C691B-C3BC-414F-BA4E-A011AFDCD40C}"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EB0AAF-B6A2-48C6-8467-4C24726E38FF}" type="datetime1">
              <a:rPr lang="en-US" smtClean="0"/>
              <a:t>4/26/2023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DB708A-5B16-466C-B07A-AE777F09B2EA}" type="datetime1">
              <a:rPr lang="en-US" smtClean="0"/>
              <a:t>4/26/2023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3631977B-B043-4DB5-B853-FCA629B08930}" type="datetime1">
              <a:rPr lang="en-US" smtClean="0"/>
              <a:t>4/26/2023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8819E5CA-5CE3-4DBC-B897-6B1F0F961D12}" type="datetime1">
              <a:rPr lang="en-US" smtClean="0"/>
              <a:t>4/26/2023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2A70B815-5DF4-478C-B26F-B9E57CB24BA8}" type="datetime1">
              <a:rPr lang="en-US" smtClean="0"/>
              <a:t>4/26/2023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2AB2B9C-DB79-4C55-B85E-028B0011176A}"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36C0365-D884-4BFB-A2FE-91AD16A20E7C}"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02BE10-316C-4658-844C-FCFAEE9A44D6}"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991BF2CB-A6B5-4842-8BB8-BE185E528FB9}" type="datetime1">
              <a:rPr lang="en-US" smtClean="0"/>
              <a:t>4/26/2023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90B133-7C52-432A-8DEC-02C9CB44B531}"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996192-1381-4BC7-BD6F-9B23B0DD67F3}" type="datetime1">
              <a:rPr lang="en-US" smtClean="0"/>
              <a:t>4/26/2023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6E87DE-B2C7-4B64-B964-10372FB6B12A}"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C93F90-F037-48E9-934A-24C4C9C9B4EC}" type="datetime1">
              <a:rPr lang="en-US" smtClean="0"/>
              <a:t>4/26/2023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5948AF-B515-47D9-BA57-58DA507E0664}" type="datetime1">
              <a:rPr lang="en-US" smtClean="0"/>
              <a:t>4/26/2023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013349-D7D1-4390-B659-B6F828DACCF3}"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95E690B3-2162-498C-A997-F5058C1BCB21}" type="datetime1">
              <a:rPr lang="en-US" smtClean="0"/>
              <a:t>4/26/2023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2206270D-4F5D-4C04-9CF3-3A0DDF147CD0}" type="datetime1">
              <a:rPr lang="en-US" smtClean="0"/>
              <a:t>4/26/2023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8612004E-818B-4D71-B48A-36203B587500}"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54144236-BA1C-4C14-905C-3FFD729F51D0}"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810D3A-6F1C-4A8E-931A-995C8FF2B857}"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C16D9F86-F3AB-4159-8DF5-2B27D108F087}" type="datetime1">
              <a:rPr lang="en-US" smtClean="0"/>
              <a:t>4/26/2023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366E18-8912-4408-91BE-F5C747EB8918}"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8B8C53-482C-4660-A1FE-061408918C3D}" type="datetime1">
              <a:rPr lang="en-US" smtClean="0"/>
              <a:t>4/26/2023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4C985-55CA-43AD-8712-1E6B21EE75DA}"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850B33-4ECF-4089-A6B9-7BF421250176}" type="datetime1">
              <a:rPr lang="en-US" smtClean="0"/>
              <a:t>4/26/2023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54FF7F-6EE0-455C-BDFB-64A95680F692}" type="datetime1">
              <a:rPr lang="en-US" smtClean="0"/>
              <a:t>4/26/2023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909226-EF7E-4E3A-8A63-B90B9BC0AD32}" type="datetime1">
              <a:rPr lang="en-US" smtClean="0"/>
              <a:t>4/26/2023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9D37FD28-3BB8-46ED-99DC-27DCA2298FBE}" type="datetime1">
              <a:rPr lang="en-US" smtClean="0"/>
              <a:t>4/26/2023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5AC5E58D-49D0-4EB7-8D69-1C1924F2E535}" type="datetime1">
              <a:rPr lang="en-US" smtClean="0"/>
              <a:t>4/26/2023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1E74AA77-0101-480F-8162-7E1AD89EEB86}"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E381CB1B-3FEF-412F-BDBB-5FA55015FC79}"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E489D8-C03A-4DA6-A0A8-081709720F94}"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817D0FE0-E25F-49E5-AE0E-ECCDC836FC24}" type="datetime1">
              <a:rPr lang="en-US" smtClean="0"/>
              <a:t>4/26/2023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5E8BE5-8DA3-43A9-AE0F-7BD333726435}"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CC64C5-D0F5-4B92-95F7-188241444B53}" type="datetime1">
              <a:rPr lang="en-US" smtClean="0"/>
              <a:t>4/26/2023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158372-B00C-44F6-847C-6BA5F6D96BFC}"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5C6A66-B1B3-4420-B82E-77F1A979C5B5}"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3284E-BDE2-4406-A550-56786D1C7A4D}" type="datetime1">
              <a:rPr lang="en-US" smtClean="0"/>
              <a:t>4/26/2023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EAAC85-4836-403C-A2F0-BDD94B14F245}" type="datetime1">
              <a:rPr lang="en-US" smtClean="0"/>
              <a:t>4/26/2023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6752FD5-4568-41DB-A54B-B723FEEB4444}" type="datetime1">
              <a:rPr lang="en-US" smtClean="0"/>
              <a:t>4/26/2023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908E9B36-8551-479A-871C-622DCB950871}" type="datetime1">
              <a:rPr lang="en-US" smtClean="0"/>
              <a:t>4/26/2023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2E845460-FB0B-4BB9-9D42-4436EB221B74}"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95951819-0141-4B77-A242-DA9073B1AD8E}"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1A6A25-1C1F-414E-81C3-12FA937C001F}"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9B9D78ED-1A01-4AEA-8D78-012F1FD8D6E8}" type="datetime1">
              <a:rPr lang="en-US" smtClean="0"/>
              <a:t>4/26/2023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F82A49-2C02-4DAC-A4CC-41D86079FCD3}"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F96F20-F6D9-485F-B377-7CBE34946E93}" type="datetime1">
              <a:rPr lang="en-US" smtClean="0"/>
              <a:t>4/26/2023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277237-1E97-4103-BD0B-1DCDAAE15953}" type="datetime1">
              <a:rPr lang="en-US" smtClean="0"/>
              <a:t>4/26/2023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9EDFAC-0D9E-4588-9666-A337C018181E}"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EA6B65-543A-48D9-928A-CB43A4194878}" type="datetime1">
              <a:rPr lang="en-US" smtClean="0"/>
              <a:t>4/26/2023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61FEC5-2A3B-43A4-B8FC-27C3D444E622}" type="datetime1">
              <a:rPr lang="en-US" smtClean="0"/>
              <a:t>4/26/2023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4FB6C2EE-CC94-4D3C-B052-6B07D6B52D48}" type="datetime1">
              <a:rPr lang="en-US" smtClean="0"/>
              <a:t>4/26/2023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EB1596E8-F374-4109-BF11-FC3E23F43EC6}" type="datetime1">
              <a:rPr lang="en-US" smtClean="0"/>
              <a:t>4/26/2023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F49ECAB0-6BDC-42DE-9775-2D2B7459A4DA}"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3DFD42E6-AC13-4A31-AB95-204A8948E14C}" type="datetime1">
              <a:rPr lang="en-US" smtClean="0"/>
              <a:t>4/26/2023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08B651-5C0E-46A4-8E1E-201F9BC56FD5}" type="datetime1">
              <a:rPr lang="en-US" smtClean="0"/>
              <a:t>4/26/2023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CA19F0A8-24A4-46A6-905E-A15A94564475}" type="datetime1">
              <a:rPr lang="en-US" smtClean="0"/>
              <a:t>4/26/2023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488C1FEF-6AD9-4C31-B3BA-A295235D09B3}" type="datetime1">
              <a:rPr lang="en-US" smtClean="0"/>
              <a:t>4/26/2023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8B6F0379-0699-47FE-BED4-8F01BCB13C76}" type="datetime1">
              <a:rPr lang="en-US" smtClean="0"/>
              <a:t>4/26/2023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B5A1C22C-5E19-4A54-A1C0-5328D40A21E3}" type="datetime1">
              <a:rPr lang="en-US" smtClean="0"/>
              <a:t>4/26/2023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CF874492-59A8-4EF7-BD2A-C35FCB882D05}" type="datetime1">
              <a:rPr lang="en-US" smtClean="0"/>
              <a:t>4/26/2023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5F953F20-E76E-452C-8430-9A7C6DDA531E}" type="datetime1">
              <a:rPr lang="en-US" smtClean="0"/>
              <a:t>4/26/2023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87F7CEA8-7C3E-46E8-88AB-5D3B6E3ADDDD}" type="datetime1">
              <a:rPr lang="en-US" smtClean="0"/>
              <a:t>4/26/2023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4EC38432-6FB7-48E4-A52B-ADDCAD0F6895}" type="datetime1">
              <a:rPr lang="en-US" smtClean="0"/>
              <a:t>4/26/2023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oregon.gov/ode/schools-and-districts/grants/ESEA/Documents/Complete%20List%20of%20ESSA%20Assurances%202022-2023.doc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app.smartsheet.com/b/form/71cfa35ff7cc41b2afa35f600fca23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Janette.Newton@ode.oregon.go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oregon.gov/ode/schools-and-districts/grants/ESEA/Documents/transferability.pdf" TargetMode="External"/><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oregon.gov/ode/schools-and-districts/grants/ESEA/Pages/BN.aspx" TargetMode="External"/><Relationship Id="rId5" Type="http://schemas.openxmlformats.org/officeDocument/2006/relationships/hyperlink" Target="https://www.oregon.gov/ode/schools-and-districts/grants/ESEA/Documents/CIP%20Budget%20Narrative%20User%20Guide.docx" TargetMode="External"/><Relationship Id="rId4" Type="http://schemas.openxmlformats.org/officeDocument/2006/relationships/hyperlink" Target="https://www.oregon.gov/ode/schools-and-districts/grants/ESEA/Documents/ADMIN%20COSTS.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amy.tidwell@ode.oregon.gov" TargetMode="External"/><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mailto:arah.martin@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jennifer.engberg@ode.oregon.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005" y="2633369"/>
            <a:ext cx="10784542" cy="1900363"/>
          </a:xfrm>
        </p:spPr>
        <p:txBody>
          <a:bodyPr/>
          <a:lstStyle/>
          <a:p>
            <a:r>
              <a:rPr lang="en-US" sz="5400" dirty="0" smtClean="0"/>
              <a:t>CIP Budget Narrative</a:t>
            </a:r>
            <a:br>
              <a:rPr lang="en-US" sz="5400" dirty="0" smtClean="0"/>
            </a:br>
            <a:r>
              <a:rPr lang="en-US" sz="5400" dirty="0" smtClean="0"/>
              <a:t>Prerequisites</a:t>
            </a:r>
            <a:endParaRPr lang="en-US" sz="2400"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Tree>
    <p:extLst>
      <p:ext uri="{BB962C8B-B14F-4D97-AF65-F5344CB8AC3E}">
        <p14:creationId xmlns:p14="http://schemas.microsoft.com/office/powerpoint/2010/main" val="122511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Regional Contacts by ESD</a:t>
            </a:r>
            <a:endParaRPr lang="en-US" dirty="0"/>
          </a:p>
        </p:txBody>
      </p:sp>
      <p:sp>
        <p:nvSpPr>
          <p:cNvPr id="6" name="Content Placeholder 5"/>
          <p:cNvSpPr>
            <a:spLocks noGrp="1"/>
          </p:cNvSpPr>
          <p:nvPr>
            <p:ph idx="1"/>
          </p:nvPr>
        </p:nvSpPr>
        <p:spPr>
          <a:xfrm>
            <a:off x="5183188" y="779646"/>
            <a:ext cx="6172200" cy="5725272"/>
          </a:xfrm>
        </p:spPr>
        <p:txBody>
          <a:bodyPr>
            <a:normAutofit lnSpcReduction="10000"/>
          </a:bodyPr>
          <a:lstStyle/>
          <a:p>
            <a:pPr marL="457200" indent="-381000">
              <a:lnSpc>
                <a:spcPct val="115000"/>
              </a:lnSpc>
              <a:spcBef>
                <a:spcPts val="0"/>
              </a:spcBef>
              <a:buSzPts val="2400"/>
              <a:buFont typeface="Arial" panose="020B0604020202020204" pitchFamily="34" charset="0"/>
              <a:buChar char="●"/>
            </a:pPr>
            <a:r>
              <a:rPr lang="en-US" sz="3000"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457200" lvl="0" indent="-381000">
              <a:lnSpc>
                <a:spcPct val="105000"/>
              </a:lnSpc>
              <a:spcBef>
                <a:spcPts val="1200"/>
              </a:spcBef>
              <a:buSzPts val="2400"/>
              <a:buChar char="●"/>
            </a:pPr>
            <a:r>
              <a:rPr lang="en-US" sz="3000" dirty="0" smtClean="0"/>
              <a:t>Jen </a:t>
            </a:r>
            <a:r>
              <a:rPr lang="en-US" sz="3000" dirty="0"/>
              <a:t>Engberg</a:t>
            </a:r>
          </a:p>
          <a:p>
            <a:pPr marL="914400" lvl="1" indent="-381000">
              <a:lnSpc>
                <a:spcPct val="105000"/>
              </a:lnSpc>
              <a:spcBef>
                <a:spcPts val="0"/>
              </a:spcBef>
              <a:buSzPts val="2400"/>
              <a:buFont typeface="Arial"/>
              <a:buChar char="○"/>
            </a:pPr>
            <a:r>
              <a:rPr lang="en-US" dirty="0"/>
              <a:t>Clackamas</a:t>
            </a:r>
            <a:r>
              <a:rPr lang="en-US" dirty="0" smtClean="0"/>
              <a:t>, Columbia Gorge, Multnomah and Northwest Regional </a:t>
            </a:r>
          </a:p>
          <a:p>
            <a:pPr marL="533400" lvl="1" indent="0">
              <a:lnSpc>
                <a:spcPct val="105000"/>
              </a:lnSpc>
              <a:spcBef>
                <a:spcPts val="0"/>
              </a:spcBef>
              <a:buSzPts val="2400"/>
              <a:buNone/>
            </a:pPr>
            <a:endParaRPr lang="en-US" sz="800" dirty="0"/>
          </a:p>
          <a:p>
            <a:pPr marL="457200" lvl="0" indent="-381000">
              <a:lnSpc>
                <a:spcPct val="105000"/>
              </a:lnSpc>
              <a:spcBef>
                <a:spcPts val="0"/>
              </a:spcBef>
              <a:buSzPts val="2400"/>
              <a:buChar char="●"/>
            </a:pPr>
            <a:r>
              <a:rPr lang="en-US" sz="3000" dirty="0"/>
              <a:t>Lisa Plumb</a:t>
            </a:r>
          </a:p>
          <a:p>
            <a:pPr marL="914400" lvl="1" indent="-381000">
              <a:lnSpc>
                <a:spcPct val="105000"/>
              </a:lnSpc>
              <a:spcBef>
                <a:spcPts val="0"/>
              </a:spcBef>
              <a:buSzPts val="2400"/>
              <a:buFont typeface="Arial"/>
              <a:buChar char="○"/>
            </a:pPr>
            <a:r>
              <a:rPr lang="en-US" dirty="0" smtClean="0"/>
              <a:t>Lane</a:t>
            </a:r>
            <a:r>
              <a:rPr lang="en-US" dirty="0"/>
              <a:t>, Linn Benton </a:t>
            </a:r>
            <a:r>
              <a:rPr lang="en-US" dirty="0" smtClean="0"/>
              <a:t>Lincoln and Willamette</a:t>
            </a:r>
          </a:p>
          <a:p>
            <a:pPr marL="533400" lvl="1" indent="0">
              <a:lnSpc>
                <a:spcPct val="105000"/>
              </a:lnSpc>
              <a:spcBef>
                <a:spcPts val="0"/>
              </a:spcBef>
              <a:buSzPts val="2400"/>
              <a:buNone/>
            </a:pPr>
            <a:endParaRPr lang="en-US" sz="900" dirty="0" smtClean="0"/>
          </a:p>
          <a:p>
            <a:pPr marL="457200" lvl="0" indent="-381000">
              <a:lnSpc>
                <a:spcPct val="105000"/>
              </a:lnSpc>
              <a:spcBef>
                <a:spcPts val="0"/>
              </a:spcBef>
              <a:buSzPts val="2400"/>
              <a:buChar char="●"/>
            </a:pPr>
            <a:r>
              <a:rPr lang="en-US" sz="3000" dirty="0"/>
              <a:t>Sarah Martin</a:t>
            </a:r>
          </a:p>
          <a:p>
            <a:pPr marL="914400" lvl="1" indent="-381000">
              <a:lnSpc>
                <a:spcPct val="105000"/>
              </a:lnSpc>
              <a:spcBef>
                <a:spcPts val="0"/>
              </a:spcBef>
              <a:buSzPts val="2400"/>
              <a:buFont typeface="Arial"/>
              <a:buChar char="○"/>
            </a:pPr>
            <a:r>
              <a:rPr lang="en-US" dirty="0"/>
              <a:t>Douglas, Lake, Malheur, South Coast and Southern Oregon</a:t>
            </a:r>
            <a:endParaRPr lang="en-US" dirty="0" smtClean="0"/>
          </a:p>
          <a:p>
            <a:pPr marL="533400" lvl="1" indent="0">
              <a:lnSpc>
                <a:spcPct val="105000"/>
              </a:lnSpc>
              <a:spcBef>
                <a:spcPts val="0"/>
              </a:spcBef>
              <a:buSzPts val="2400"/>
              <a:buNone/>
            </a:pPr>
            <a:endParaRPr lang="en-US" dirty="0" smtClean="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2276383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a:t>
            </a:fld>
            <a:endParaRPr lang="en-US" dirty="0"/>
          </a:p>
        </p:txBody>
      </p:sp>
      <p:sp>
        <p:nvSpPr>
          <p:cNvPr id="5" name="Title 4"/>
          <p:cNvSpPr>
            <a:spLocks noGrp="1"/>
          </p:cNvSpPr>
          <p:nvPr>
            <p:ph type="title"/>
          </p:nvPr>
        </p:nvSpPr>
        <p:spPr/>
        <p:txBody>
          <a:bodyPr/>
          <a:lstStyle/>
          <a:p>
            <a:r>
              <a:rPr lang="en-US" dirty="0" smtClean="0"/>
              <a:t>CIP Budget Narrative: Prerequisites</a:t>
            </a:r>
            <a:endParaRPr lang="en-US" dirty="0"/>
          </a:p>
        </p:txBody>
      </p:sp>
      <p:sp>
        <p:nvSpPr>
          <p:cNvPr id="8" name="Content Placeholder 7"/>
          <p:cNvSpPr>
            <a:spLocks noGrp="1"/>
          </p:cNvSpPr>
          <p:nvPr>
            <p:ph idx="1"/>
          </p:nvPr>
        </p:nvSpPr>
        <p:spPr>
          <a:xfrm>
            <a:off x="6002991" y="2462440"/>
            <a:ext cx="5215218" cy="2534103"/>
          </a:xfrm>
        </p:spPr>
        <p:txBody>
          <a:bodyPr>
            <a:noAutofit/>
          </a:bodyPr>
          <a:lstStyle/>
          <a:p>
            <a:pPr marL="457200" indent="-457200">
              <a:buAutoNum type="arabicPeriod"/>
            </a:pPr>
            <a:r>
              <a:rPr lang="en-US" sz="3200" dirty="0" smtClean="0">
                <a:solidFill>
                  <a:srgbClr val="FF0000"/>
                </a:solidFill>
              </a:rPr>
              <a:t>Assurances</a:t>
            </a:r>
          </a:p>
          <a:p>
            <a:pPr marL="457200" indent="-457200">
              <a:buAutoNum type="arabicPeriod"/>
            </a:pPr>
            <a:r>
              <a:rPr lang="en-US" sz="3200" dirty="0" smtClean="0">
                <a:solidFill>
                  <a:srgbClr val="FF0000"/>
                </a:solidFill>
              </a:rPr>
              <a:t>School Prayer Certificate</a:t>
            </a:r>
          </a:p>
          <a:p>
            <a:pPr marL="457200" indent="-457200">
              <a:buAutoNum type="arabicPeriod"/>
            </a:pPr>
            <a:r>
              <a:rPr lang="en-US" sz="3200" dirty="0" smtClean="0"/>
              <a:t>Contacts</a:t>
            </a:r>
          </a:p>
          <a:p>
            <a:pPr marL="457200" indent="-457200">
              <a:buAutoNum type="arabicPeriod"/>
            </a:pPr>
            <a:r>
              <a:rPr lang="en-US" sz="3200" dirty="0" smtClean="0"/>
              <a:t>Private Schools</a:t>
            </a:r>
          </a:p>
          <a:p>
            <a:pPr marL="457200" indent="-457200">
              <a:buAutoNum type="arabicPeriod"/>
            </a:pPr>
            <a:r>
              <a:rPr lang="en-US" sz="3200" dirty="0" smtClean="0"/>
              <a:t>Consolidated Spending</a:t>
            </a:r>
          </a:p>
        </p:txBody>
      </p:sp>
      <p:pic>
        <p:nvPicPr>
          <p:cNvPr id="2" name="Picture 1" descr="Download Leaf Photo HQ PNG Image | FreePNGIm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3152410">
            <a:off x="857027" y="2268969"/>
            <a:ext cx="4168715" cy="4437076"/>
          </a:xfrm>
          <a:prstGeom prst="rect">
            <a:avLst/>
          </a:prstGeom>
        </p:spPr>
      </p:pic>
      <p:sp>
        <p:nvSpPr>
          <p:cNvPr id="7" name="TextBox 6"/>
          <p:cNvSpPr txBox="1"/>
          <p:nvPr/>
        </p:nvSpPr>
        <p:spPr>
          <a:xfrm>
            <a:off x="6002991" y="5452103"/>
            <a:ext cx="4350550" cy="523220"/>
          </a:xfrm>
          <a:prstGeom prst="rect">
            <a:avLst/>
          </a:prstGeom>
          <a:noFill/>
        </p:spPr>
        <p:txBody>
          <a:bodyPr wrap="none" rtlCol="0">
            <a:spAutoFit/>
          </a:bodyPr>
          <a:lstStyle/>
          <a:p>
            <a:r>
              <a:rPr lang="en-US" sz="2800" b="1" dirty="0" smtClean="0"/>
              <a:t>Releases 20% of ESEA Funds</a:t>
            </a:r>
            <a:endParaRPr lang="en-US" sz="2800" b="1" dirty="0"/>
          </a:p>
        </p:txBody>
      </p:sp>
    </p:spTree>
    <p:extLst>
      <p:ext uri="{BB962C8B-B14F-4D97-AF65-F5344CB8AC3E}">
        <p14:creationId xmlns:p14="http://schemas.microsoft.com/office/powerpoint/2010/main" val="517123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a:t>
            </a:fld>
            <a:endParaRPr lang="en-US" dirty="0"/>
          </a:p>
        </p:txBody>
      </p:sp>
      <p:sp>
        <p:nvSpPr>
          <p:cNvPr id="5" name="Title 4"/>
          <p:cNvSpPr>
            <a:spLocks noGrp="1"/>
          </p:cNvSpPr>
          <p:nvPr>
            <p:ph type="title"/>
          </p:nvPr>
        </p:nvSpPr>
        <p:spPr/>
        <p:txBody>
          <a:bodyPr>
            <a:normAutofit/>
          </a:bodyPr>
          <a:lstStyle/>
          <a:p>
            <a:r>
              <a:rPr lang="en-US" dirty="0" smtClean="0"/>
              <a:t>Assurances &amp; School Prayer – </a:t>
            </a:r>
            <a:r>
              <a:rPr lang="en-US" dirty="0" smtClean="0">
                <a:solidFill>
                  <a:srgbClr val="FF0000"/>
                </a:solidFill>
              </a:rPr>
              <a:t>Due June 30!</a:t>
            </a:r>
            <a:endParaRPr lang="en-US" dirty="0">
              <a:solidFill>
                <a:srgbClr val="FF0000"/>
              </a:solidFill>
            </a:endParaRPr>
          </a:p>
        </p:txBody>
      </p:sp>
      <p:sp>
        <p:nvSpPr>
          <p:cNvPr id="8" name="Content Placeholder 7"/>
          <p:cNvSpPr>
            <a:spLocks noGrp="1"/>
          </p:cNvSpPr>
          <p:nvPr>
            <p:ph idx="1"/>
          </p:nvPr>
        </p:nvSpPr>
        <p:spPr>
          <a:xfrm>
            <a:off x="717176" y="1596553"/>
            <a:ext cx="10784542" cy="2403475"/>
          </a:xfrm>
        </p:spPr>
        <p:txBody>
          <a:bodyPr>
            <a:normAutofit lnSpcReduction="10000"/>
          </a:bodyPr>
          <a:lstStyle/>
          <a:p>
            <a:pPr marL="0" indent="0">
              <a:buNone/>
            </a:pPr>
            <a:r>
              <a:rPr lang="en-US" sz="3200" b="1" dirty="0" smtClean="0"/>
              <a:t>Assurances</a:t>
            </a:r>
          </a:p>
          <a:p>
            <a:pPr lvl="1"/>
            <a:r>
              <a:rPr lang="en-US" sz="2800" dirty="0" smtClean="0"/>
              <a:t>Applies to program activities and expenditures of funds</a:t>
            </a:r>
          </a:p>
          <a:p>
            <a:pPr lvl="1"/>
            <a:r>
              <a:rPr lang="en-US" sz="2800" dirty="0" smtClean="0">
                <a:hlinkClick r:id="rId3"/>
              </a:rPr>
              <a:t>Complete list of Assurances</a:t>
            </a:r>
            <a:endParaRPr lang="en-US" sz="2800" dirty="0" smtClean="0"/>
          </a:p>
          <a:p>
            <a:pPr marL="0" indent="0">
              <a:buNone/>
            </a:pPr>
            <a:endParaRPr lang="en-US" dirty="0"/>
          </a:p>
          <a:p>
            <a:pPr marL="0" indent="0">
              <a:buNone/>
            </a:pPr>
            <a:r>
              <a:rPr lang="en-US" sz="3200" b="1" dirty="0" smtClean="0"/>
              <a:t>School Prayer Certificate</a:t>
            </a:r>
          </a:p>
        </p:txBody>
      </p:sp>
      <p:sp>
        <p:nvSpPr>
          <p:cNvPr id="6" name="TextBox 5"/>
          <p:cNvSpPr txBox="1"/>
          <p:nvPr/>
        </p:nvSpPr>
        <p:spPr>
          <a:xfrm>
            <a:off x="893429" y="4112921"/>
            <a:ext cx="9940310" cy="2000548"/>
          </a:xfrm>
          <a:prstGeom prst="rect">
            <a:avLst/>
          </a:prstGeom>
          <a:noFill/>
          <a:ln w="28575">
            <a:solidFill>
              <a:schemeClr val="tx1">
                <a:lumMod val="85000"/>
                <a:lumOff val="15000"/>
              </a:schemeClr>
            </a:solidFill>
          </a:ln>
        </p:spPr>
        <p:txBody>
          <a:bodyPr wrap="square" rtlCol="0">
            <a:spAutoFit/>
          </a:bodyPr>
          <a:lstStyle/>
          <a:p>
            <a:r>
              <a:rPr lang="en-US" sz="2800" b="1" dirty="0"/>
              <a:t>To Do:</a:t>
            </a:r>
          </a:p>
          <a:p>
            <a:pPr>
              <a:buFontTx/>
              <a:buChar char="-"/>
            </a:pPr>
            <a:r>
              <a:rPr lang="en-US" sz="2400" dirty="0"/>
              <a:t>Download the </a:t>
            </a:r>
            <a:r>
              <a:rPr lang="en-US" sz="2400" dirty="0" smtClean="0"/>
              <a:t>documents</a:t>
            </a:r>
            <a:endParaRPr lang="en-US" sz="2400" dirty="0"/>
          </a:p>
          <a:p>
            <a:pPr>
              <a:buFontTx/>
              <a:buChar char="-"/>
            </a:pPr>
            <a:r>
              <a:rPr lang="en-US" sz="2400" dirty="0"/>
              <a:t>Superintendent or designee signs </a:t>
            </a:r>
            <a:r>
              <a:rPr lang="en-US" sz="2400" dirty="0" smtClean="0"/>
              <a:t>forms</a:t>
            </a:r>
            <a:endParaRPr lang="en-US" sz="2400" dirty="0"/>
          </a:p>
          <a:p>
            <a:pPr>
              <a:buFontTx/>
              <a:buChar char="-"/>
            </a:pPr>
            <a:r>
              <a:rPr lang="en-US" sz="2400" dirty="0"/>
              <a:t>Scan and upload to the </a:t>
            </a:r>
            <a:r>
              <a:rPr lang="en-US" sz="2400" dirty="0" smtClean="0">
                <a:hlinkClick r:id="rId4"/>
              </a:rPr>
              <a:t>SmartSheet link </a:t>
            </a:r>
            <a:r>
              <a:rPr lang="en-US" sz="2400" dirty="0"/>
              <a:t>provided in the </a:t>
            </a:r>
            <a:r>
              <a:rPr lang="en-US" sz="2400" dirty="0" smtClean="0"/>
              <a:t>document</a:t>
            </a:r>
            <a:endParaRPr lang="en-US" sz="2400" dirty="0"/>
          </a:p>
          <a:p>
            <a:endParaRPr lang="en-US" sz="2400" dirty="0"/>
          </a:p>
        </p:txBody>
      </p:sp>
      <p:pic>
        <p:nvPicPr>
          <p:cNvPr id="2" name="Picture 1" descr="Public Domain Clip Art Image | tango style pen | ID: 13938346212535 | PublicDomainFiles.c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0600" y="2109035"/>
            <a:ext cx="3781985" cy="3781985"/>
          </a:xfrm>
          <a:prstGeom prst="rect">
            <a:avLst/>
          </a:prstGeom>
        </p:spPr>
      </p:pic>
    </p:spTree>
    <p:extLst>
      <p:ext uri="{BB962C8B-B14F-4D97-AF65-F5344CB8AC3E}">
        <p14:creationId xmlns:p14="http://schemas.microsoft.com/office/powerpoint/2010/main" val="1435377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a:t>
            </a:fld>
            <a:endParaRPr lang="en-US" dirty="0"/>
          </a:p>
        </p:txBody>
      </p:sp>
      <p:sp>
        <p:nvSpPr>
          <p:cNvPr id="5" name="Title 4"/>
          <p:cNvSpPr>
            <a:spLocks noGrp="1"/>
          </p:cNvSpPr>
          <p:nvPr>
            <p:ph type="title"/>
          </p:nvPr>
        </p:nvSpPr>
        <p:spPr/>
        <p:txBody>
          <a:bodyPr/>
          <a:lstStyle/>
          <a:p>
            <a:r>
              <a:rPr lang="en-US" dirty="0" smtClean="0"/>
              <a:t>Contacts – Due October 1</a:t>
            </a:r>
            <a:endParaRPr lang="en-US" dirty="0"/>
          </a:p>
        </p:txBody>
      </p:sp>
      <p:sp>
        <p:nvSpPr>
          <p:cNvPr id="8" name="Content Placeholder 7"/>
          <p:cNvSpPr>
            <a:spLocks noGrp="1"/>
          </p:cNvSpPr>
          <p:nvPr>
            <p:ph idx="1"/>
          </p:nvPr>
        </p:nvSpPr>
        <p:spPr/>
        <p:txBody>
          <a:bodyPr/>
          <a:lstStyle/>
          <a:p>
            <a:pPr marL="0" indent="0">
              <a:buNone/>
            </a:pPr>
            <a:r>
              <a:rPr lang="en-US" sz="3200" dirty="0" smtClean="0"/>
              <a:t>Provide address, emails, and phone numbers for:</a:t>
            </a:r>
          </a:p>
          <a:p>
            <a:pPr lvl="1"/>
            <a:r>
              <a:rPr lang="en-US" sz="2800" dirty="0"/>
              <a:t>D</a:t>
            </a:r>
            <a:r>
              <a:rPr lang="en-US" sz="2800" dirty="0" smtClean="0"/>
              <a:t>istrict leadership</a:t>
            </a:r>
          </a:p>
          <a:p>
            <a:pPr lvl="1"/>
            <a:r>
              <a:rPr lang="en-US" sz="2800" dirty="0"/>
              <a:t>F</a:t>
            </a:r>
            <a:r>
              <a:rPr lang="en-US" sz="2800" dirty="0" smtClean="0"/>
              <a:t>iscal contacts</a:t>
            </a:r>
          </a:p>
          <a:p>
            <a:pPr lvl="1"/>
            <a:r>
              <a:rPr lang="en-US" sz="2800" dirty="0"/>
              <a:t>P</a:t>
            </a:r>
            <a:r>
              <a:rPr lang="en-US" sz="2800" dirty="0" smtClean="0"/>
              <a:t>rogram coordinators</a:t>
            </a:r>
          </a:p>
          <a:p>
            <a:pPr marL="0" indent="0">
              <a:buNone/>
            </a:pPr>
            <a:endParaRPr lang="en-US" dirty="0" smtClean="0"/>
          </a:p>
          <a:p>
            <a:pPr marL="0" indent="0">
              <a:buNone/>
            </a:pPr>
            <a:endParaRPr lang="en-US" dirty="0"/>
          </a:p>
        </p:txBody>
      </p:sp>
      <p:pic>
        <p:nvPicPr>
          <p:cNvPr id="6" name="Picture 5" descr="Contact Us - SNI Public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071" y="3543094"/>
            <a:ext cx="6315635" cy="2651514"/>
          </a:xfrm>
          <a:prstGeom prst="rect">
            <a:avLst/>
          </a:prstGeom>
        </p:spPr>
      </p:pic>
    </p:spTree>
    <p:extLst>
      <p:ext uri="{BB962C8B-B14F-4D97-AF65-F5344CB8AC3E}">
        <p14:creationId xmlns:p14="http://schemas.microsoft.com/office/powerpoint/2010/main" val="3383899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
        <p:nvSpPr>
          <p:cNvPr id="5" name="Title 4"/>
          <p:cNvSpPr>
            <a:spLocks noGrp="1"/>
          </p:cNvSpPr>
          <p:nvPr>
            <p:ph type="title"/>
          </p:nvPr>
        </p:nvSpPr>
        <p:spPr/>
        <p:txBody>
          <a:bodyPr/>
          <a:lstStyle/>
          <a:p>
            <a:r>
              <a:rPr lang="en-US" dirty="0" smtClean="0"/>
              <a:t>Private Schools – Due October 1</a:t>
            </a:r>
            <a:endParaRPr lang="en-US" dirty="0"/>
          </a:p>
        </p:txBody>
      </p:sp>
      <p:sp>
        <p:nvSpPr>
          <p:cNvPr id="8" name="Content Placeholder 7"/>
          <p:cNvSpPr>
            <a:spLocks noGrp="1"/>
          </p:cNvSpPr>
          <p:nvPr>
            <p:ph idx="1"/>
          </p:nvPr>
        </p:nvSpPr>
        <p:spPr>
          <a:xfrm>
            <a:off x="717176" y="1825625"/>
            <a:ext cx="10784542" cy="4489450"/>
          </a:xfrm>
        </p:spPr>
        <p:txBody>
          <a:bodyPr>
            <a:normAutofit/>
          </a:bodyPr>
          <a:lstStyle/>
          <a:p>
            <a:pPr marL="0" indent="0">
              <a:buNone/>
            </a:pPr>
            <a:r>
              <a:rPr lang="en-US" sz="3200" dirty="0" smtClean="0"/>
              <a:t>Tell us about the private schools in your district!</a:t>
            </a:r>
          </a:p>
          <a:p>
            <a:pPr lvl="1"/>
            <a:r>
              <a:rPr lang="en-US" sz="2800" dirty="0" smtClean="0"/>
              <a:t>Private </a:t>
            </a:r>
            <a:r>
              <a:rPr lang="en-US" sz="2800" dirty="0"/>
              <a:t>School </a:t>
            </a:r>
            <a:r>
              <a:rPr lang="en-US" sz="2800" dirty="0" smtClean="0"/>
              <a:t>Name</a:t>
            </a:r>
            <a:endParaRPr lang="en-US" sz="2800" dirty="0"/>
          </a:p>
          <a:p>
            <a:pPr lvl="1"/>
            <a:r>
              <a:rPr lang="en-US" sz="2800" dirty="0" smtClean="0"/>
              <a:t>Private </a:t>
            </a:r>
            <a:r>
              <a:rPr lang="en-US" sz="2800" dirty="0"/>
              <a:t>School Administrator</a:t>
            </a:r>
          </a:p>
          <a:p>
            <a:pPr lvl="1"/>
            <a:r>
              <a:rPr lang="en-US" sz="2800" dirty="0" smtClean="0"/>
              <a:t>Private School Prior Year </a:t>
            </a:r>
            <a:r>
              <a:rPr lang="en-US" sz="2800" dirty="0"/>
              <a:t>E</a:t>
            </a:r>
            <a:r>
              <a:rPr lang="en-US" sz="2800" dirty="0" smtClean="0"/>
              <a:t>nrollment</a:t>
            </a:r>
            <a:endParaRPr lang="en-US" sz="2800" dirty="0"/>
          </a:p>
          <a:p>
            <a:pPr lvl="1"/>
            <a:r>
              <a:rPr lang="en-US" sz="2800" dirty="0" smtClean="0"/>
              <a:t>Date </a:t>
            </a:r>
            <a:r>
              <a:rPr lang="en-US" sz="2800" dirty="0"/>
              <a:t>of the </a:t>
            </a:r>
            <a:r>
              <a:rPr lang="en-US" sz="2800" dirty="0" smtClean="0"/>
              <a:t>district consultation </a:t>
            </a:r>
            <a:r>
              <a:rPr lang="en-US" sz="2800" dirty="0"/>
              <a:t>with the Private </a:t>
            </a:r>
            <a:r>
              <a:rPr lang="en-US" sz="2800" dirty="0" smtClean="0"/>
              <a:t>School</a:t>
            </a:r>
          </a:p>
          <a:p>
            <a:pPr lvl="1"/>
            <a:r>
              <a:rPr lang="en-US" sz="2800" dirty="0" smtClean="0"/>
              <a:t>Which programs will they participate in?</a:t>
            </a:r>
          </a:p>
          <a:p>
            <a:pPr marL="457200" lvl="1" indent="0">
              <a:buNone/>
            </a:pPr>
            <a:r>
              <a:rPr lang="en-US" sz="2800" dirty="0" smtClean="0"/>
              <a:t> </a:t>
            </a:r>
          </a:p>
          <a:p>
            <a:pPr marL="0" indent="0" algn="ctr">
              <a:buNone/>
            </a:pPr>
            <a:r>
              <a:rPr lang="en-US" dirty="0"/>
              <a:t>**This information informs Title applications in the budget narrative</a:t>
            </a:r>
            <a:r>
              <a:rPr lang="en-US" dirty="0" smtClean="0"/>
              <a:t>**</a:t>
            </a:r>
          </a:p>
          <a:p>
            <a:pPr marL="0" indent="0">
              <a:buNone/>
            </a:pPr>
            <a:r>
              <a:rPr lang="en-US" dirty="0" smtClean="0"/>
              <a:t>Contact: </a:t>
            </a:r>
            <a:r>
              <a:rPr lang="en-US" dirty="0" smtClean="0">
                <a:hlinkClick r:id="rId3"/>
              </a:rPr>
              <a:t>Janette.Newton@ode.oregon.gov</a:t>
            </a:r>
            <a:r>
              <a:rPr lang="en-US" dirty="0" smtClean="0"/>
              <a:t> </a:t>
            </a:r>
            <a:endParaRPr lang="en-US" dirty="0"/>
          </a:p>
        </p:txBody>
      </p:sp>
    </p:spTree>
    <p:extLst>
      <p:ext uri="{BB962C8B-B14F-4D97-AF65-F5344CB8AC3E}">
        <p14:creationId xmlns:p14="http://schemas.microsoft.com/office/powerpoint/2010/main" val="1729424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650538"/>
            <a:ext cx="10784542" cy="4109010"/>
          </a:xfrm>
        </p:spPr>
        <p:txBody>
          <a:bodyPr/>
          <a:lstStyle/>
          <a:p>
            <a:r>
              <a:rPr lang="en-US" sz="3200" dirty="0" smtClean="0"/>
              <a:t>Accept, Decline, or Transfer Funds</a:t>
            </a:r>
            <a:endParaRPr lang="en-US" dirty="0" smtClean="0"/>
          </a:p>
          <a:p>
            <a:pPr lvl="1"/>
            <a:r>
              <a:rPr lang="en-US" sz="2800" dirty="0" smtClean="0"/>
              <a:t>Transferability:  </a:t>
            </a:r>
            <a:r>
              <a:rPr lang="en-US" dirty="0" smtClean="0"/>
              <a:t>Title II-A and Title IV-A can be transferred into other formula grants the district receives.  </a:t>
            </a:r>
          </a:p>
          <a:p>
            <a:pPr lvl="1"/>
            <a:r>
              <a:rPr lang="en-US" sz="2800" dirty="0" smtClean="0"/>
              <a:t>Funds do not move in EGMS!</a:t>
            </a: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
        <p:nvSpPr>
          <p:cNvPr id="5" name="Title 4"/>
          <p:cNvSpPr>
            <a:spLocks noGrp="1"/>
          </p:cNvSpPr>
          <p:nvPr>
            <p:ph type="title"/>
          </p:nvPr>
        </p:nvSpPr>
        <p:spPr/>
        <p:txBody>
          <a:bodyPr/>
          <a:lstStyle/>
          <a:p>
            <a:r>
              <a:rPr lang="en-US" dirty="0" smtClean="0"/>
              <a:t>Consolidated Spending – Due October 1</a:t>
            </a:r>
            <a:endParaRPr lang="en-US" dirty="0"/>
          </a:p>
        </p:txBody>
      </p:sp>
      <p:pic>
        <p:nvPicPr>
          <p:cNvPr id="6" name="Picture 5" descr="This image is a snapshot of the district consolidated spending page. It shows the grants the district is eligible for, the section for entering the approved indirect rate and whether the district is transferring funds." title="Consolidated Spend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618" y="3902190"/>
            <a:ext cx="10129861" cy="2070725"/>
          </a:xfrm>
          <a:prstGeom prst="rect">
            <a:avLst/>
          </a:prstGeom>
        </p:spPr>
      </p:pic>
    </p:spTree>
    <p:extLst>
      <p:ext uri="{BB962C8B-B14F-4D97-AF65-F5344CB8AC3E}">
        <p14:creationId xmlns:p14="http://schemas.microsoft.com/office/powerpoint/2010/main" val="3607258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2006780"/>
            <a:ext cx="10784542" cy="4109010"/>
          </a:xfrm>
        </p:spPr>
        <p:txBody>
          <a:bodyPr/>
          <a:lstStyle/>
          <a:p>
            <a:r>
              <a:rPr lang="en-US" sz="3200" dirty="0" smtClean="0"/>
              <a:t>Indirect Rates</a:t>
            </a:r>
          </a:p>
          <a:p>
            <a:pPr lvl="1"/>
            <a:r>
              <a:rPr lang="en-US" dirty="0" smtClean="0"/>
              <a:t>Negotiated by each district with ODE School Finance</a:t>
            </a:r>
          </a:p>
          <a:p>
            <a:pPr marL="457200" lvl="1" indent="0">
              <a:buNone/>
            </a:pPr>
            <a:endParaRPr lang="en-US" dirty="0"/>
          </a:p>
          <a:p>
            <a:r>
              <a:rPr lang="en-US" sz="3200" dirty="0" smtClean="0"/>
              <a:t>IMPORTANT UPDATE: </a:t>
            </a:r>
            <a:r>
              <a:rPr lang="en-US" dirty="0" smtClean="0"/>
              <a:t>Title III-A and IV-A </a:t>
            </a:r>
            <a:r>
              <a:rPr lang="en-US" u="sng" dirty="0" smtClean="0"/>
              <a:t>Direct Rate</a:t>
            </a:r>
            <a:r>
              <a:rPr lang="en-US" dirty="0" smtClean="0"/>
              <a:t> limit of 2%</a:t>
            </a: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
        <p:nvSpPr>
          <p:cNvPr id="5" name="Title 4"/>
          <p:cNvSpPr>
            <a:spLocks noGrp="1"/>
          </p:cNvSpPr>
          <p:nvPr>
            <p:ph type="title"/>
          </p:nvPr>
        </p:nvSpPr>
        <p:spPr/>
        <p:txBody>
          <a:bodyPr/>
          <a:lstStyle/>
          <a:p>
            <a:r>
              <a:rPr lang="en-US" dirty="0" smtClean="0"/>
              <a:t>Consolidated Spending: Indirect/Direct Rates</a:t>
            </a:r>
            <a:endParaRPr lang="en-US" dirty="0"/>
          </a:p>
        </p:txBody>
      </p:sp>
      <p:pic>
        <p:nvPicPr>
          <p:cNvPr id="6" name="Picture 5" descr="This image is a snapshot of the district consolidated spending page. It shows the grants the district is eligible for, the section for entering the approved indirect rate and whether the district is transferring funds." title="Consolidated Spending P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06" y="3863910"/>
            <a:ext cx="10129861" cy="2070725"/>
          </a:xfrm>
          <a:prstGeom prst="rect">
            <a:avLst/>
          </a:prstGeom>
        </p:spPr>
      </p:pic>
    </p:spTree>
    <p:extLst>
      <p:ext uri="{BB962C8B-B14F-4D97-AF65-F5344CB8AC3E}">
        <p14:creationId xmlns:p14="http://schemas.microsoft.com/office/powerpoint/2010/main" val="73528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smtClean="0"/>
              <a:t>Resources</a:t>
            </a:r>
            <a:endParaRPr lang="en-US" dirty="0"/>
          </a:p>
        </p:txBody>
      </p:sp>
      <p:sp>
        <p:nvSpPr>
          <p:cNvPr id="7" name="Content Placeholder 6"/>
          <p:cNvSpPr>
            <a:spLocks noGrp="1"/>
          </p:cNvSpPr>
          <p:nvPr>
            <p:ph idx="1"/>
          </p:nvPr>
        </p:nvSpPr>
        <p:spPr>
          <a:xfrm>
            <a:off x="5183188" y="779647"/>
            <a:ext cx="6318530" cy="5627592"/>
          </a:xfrm>
        </p:spPr>
        <p:txBody>
          <a:bodyPr>
            <a:normAutofit/>
          </a:bodyPr>
          <a:lstStyle/>
          <a:p>
            <a:r>
              <a:rPr lang="en-US" sz="3200" dirty="0" smtClean="0"/>
              <a:t>ESSA Quick Reference Briefs</a:t>
            </a:r>
          </a:p>
          <a:p>
            <a:pPr lvl="1"/>
            <a:r>
              <a:rPr lang="en-US" sz="2800" dirty="0" smtClean="0">
                <a:hlinkClick r:id="rId3"/>
              </a:rPr>
              <a:t>Transferability</a:t>
            </a:r>
            <a:endParaRPr lang="en-US" sz="2800" dirty="0" smtClean="0"/>
          </a:p>
          <a:p>
            <a:pPr lvl="1"/>
            <a:r>
              <a:rPr lang="en-US" sz="2800" dirty="0" smtClean="0">
                <a:hlinkClick r:id="rId4"/>
              </a:rPr>
              <a:t>Administrative Costs</a:t>
            </a:r>
            <a:endParaRPr lang="en-US" sz="2800" dirty="0" smtClean="0"/>
          </a:p>
          <a:p>
            <a:pPr marL="457200" lvl="1" indent="0">
              <a:buNone/>
            </a:pPr>
            <a:endParaRPr lang="en-US" sz="2800" dirty="0" smtClean="0"/>
          </a:p>
          <a:p>
            <a:r>
              <a:rPr lang="en-US" sz="3200" dirty="0" smtClean="0">
                <a:hlinkClick r:id="rId5"/>
              </a:rPr>
              <a:t>CIP Budget Narrative User Guide</a:t>
            </a:r>
            <a:endParaRPr lang="en-US" sz="3200" dirty="0" smtClean="0"/>
          </a:p>
          <a:p>
            <a:endParaRPr lang="en-US" sz="3200" dirty="0"/>
          </a:p>
          <a:p>
            <a:r>
              <a:rPr lang="en-US" sz="3200" dirty="0" smtClean="0">
                <a:hlinkClick r:id="rId6"/>
              </a:rPr>
              <a:t>Assurances and Prayer Certificate </a:t>
            </a:r>
            <a:endParaRPr lang="en-US" sz="3200" dirty="0" smtClean="0"/>
          </a:p>
          <a:p>
            <a:pPr lvl="0"/>
            <a:endParaRPr lang="en-US" sz="1000" dirty="0" smtClean="0"/>
          </a:p>
          <a:p>
            <a:pPr marL="0" indent="0">
              <a:buNone/>
            </a:pPr>
            <a:endParaRPr lang="en-US" sz="2800" u="sng"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pic>
        <p:nvPicPr>
          <p:cNvPr id="9" name="Picture Placeholder 8" descr="This is an image of a signpost that includes the following words: Help, Tips, Assistance, Guidance, Support and Advice. It is included to emphasize the role of resources provided by ODE in helping districts navigate equitable services.&#10;" title="Resources"/>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l="20337" r="20337"/>
          <a:stretch>
            <a:fillRect/>
          </a:stretch>
        </p:blipFill>
        <p:spPr>
          <a:xfrm>
            <a:off x="717550" y="2224088"/>
            <a:ext cx="3931453" cy="3636962"/>
          </a:xfrm>
        </p:spPr>
      </p:pic>
    </p:spTree>
    <p:extLst>
      <p:ext uri="{BB962C8B-B14F-4D97-AF65-F5344CB8AC3E}">
        <p14:creationId xmlns:p14="http://schemas.microsoft.com/office/powerpoint/2010/main" val="2019558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10784542" cy="4314168"/>
          </a:xfrm>
        </p:spPr>
        <p:txBody>
          <a:bodyPr>
            <a:normAutofit/>
          </a:bodyPr>
          <a:lstStyle/>
          <a:p>
            <a:pPr marL="342900" indent="-342900">
              <a:lnSpc>
                <a:spcPct val="110000"/>
              </a:lnSpc>
              <a:buClr>
                <a:schemeClr val="dk1"/>
              </a:buClr>
              <a:buSzPts val="2400"/>
            </a:pPr>
            <a:r>
              <a:rPr lang="nb-NO" dirty="0" smtClean="0"/>
              <a:t>Amy Tidwell</a:t>
            </a:r>
            <a:br>
              <a:rPr lang="nb-NO" dirty="0" smtClean="0"/>
            </a:br>
            <a:r>
              <a:rPr lang="nb-NO" u="sng" dirty="0" smtClean="0">
                <a:solidFill>
                  <a:schemeClr val="hlink"/>
                </a:solidFill>
                <a:hlinkClick r:id="rId3"/>
              </a:rPr>
              <a:t>amy.tidwell@ode.oregon.gov</a:t>
            </a:r>
            <a:endParaRPr lang="nb-NO" u="sng" dirty="0">
              <a:solidFill>
                <a:schemeClr val="hlink"/>
              </a:solidFill>
            </a:endParaRPr>
          </a:p>
          <a:p>
            <a:pPr marL="342900" indent="-342900">
              <a:lnSpc>
                <a:spcPct val="110000"/>
              </a:lnSpc>
              <a:buClr>
                <a:schemeClr val="dk1"/>
              </a:buClr>
              <a:buSzPts val="2400"/>
            </a:pPr>
            <a:r>
              <a:rPr lang="nb-NO" dirty="0" smtClean="0"/>
              <a:t>Jen </a:t>
            </a:r>
            <a:r>
              <a:rPr lang="nb-NO" dirty="0"/>
              <a:t>Engberg</a:t>
            </a:r>
            <a:br>
              <a:rPr lang="nb-NO" dirty="0"/>
            </a:br>
            <a:r>
              <a:rPr lang="nb-NO" u="sng" dirty="0" smtClean="0">
                <a:solidFill>
                  <a:schemeClr val="hlink"/>
                </a:solidFill>
                <a:hlinkClick r:id="rId4"/>
              </a:rPr>
              <a:t>jennifer.engberg@ode.oregon.gov</a:t>
            </a:r>
            <a:endParaRPr lang="nb-NO" dirty="0"/>
          </a:p>
          <a:p>
            <a:pPr marL="342900" indent="-342900">
              <a:lnSpc>
                <a:spcPct val="110000"/>
              </a:lnSpc>
              <a:buClr>
                <a:schemeClr val="dk1"/>
              </a:buClr>
              <a:buSzPts val="2400"/>
            </a:pPr>
            <a:r>
              <a:rPr lang="nb-NO" dirty="0" smtClean="0"/>
              <a:t>Lisa </a:t>
            </a:r>
            <a:r>
              <a:rPr lang="nb-NO" dirty="0"/>
              <a:t>Plumb</a:t>
            </a:r>
            <a:br>
              <a:rPr lang="nb-NO" dirty="0"/>
            </a:br>
            <a:r>
              <a:rPr lang="nb-NO" u="sng" dirty="0" smtClean="0">
                <a:solidFill>
                  <a:schemeClr val="hlink"/>
                </a:solidFill>
                <a:hlinkClick r:id="rId5"/>
              </a:rPr>
              <a:t>lisa.plumb@ode.oregon.gov</a:t>
            </a:r>
            <a:endParaRPr lang="nb-NO" u="sng" dirty="0">
              <a:solidFill>
                <a:schemeClr val="hlink"/>
              </a:solidFill>
            </a:endParaRPr>
          </a:p>
          <a:p>
            <a:pPr marL="342900" indent="-342900">
              <a:lnSpc>
                <a:spcPct val="110000"/>
              </a:lnSpc>
              <a:buClr>
                <a:schemeClr val="dk1"/>
              </a:buClr>
              <a:buSzPts val="2400"/>
            </a:pPr>
            <a:r>
              <a:rPr lang="nb-NO" dirty="0" smtClean="0"/>
              <a:t>Sarah </a:t>
            </a:r>
            <a:r>
              <a:rPr lang="nb-NO" dirty="0"/>
              <a:t>Martin</a:t>
            </a:r>
            <a:br>
              <a:rPr lang="nb-NO" dirty="0"/>
            </a:br>
            <a:r>
              <a:rPr lang="nb-NO" u="sng" dirty="0">
                <a:solidFill>
                  <a:schemeClr val="hlink"/>
                </a:solidFill>
              </a:rPr>
              <a:t>s</a:t>
            </a:r>
            <a:r>
              <a:rPr lang="nb-NO" u="sng" dirty="0">
                <a:solidFill>
                  <a:schemeClr val="hlink"/>
                </a:solidFill>
                <a:hlinkClick r:id="rId6"/>
              </a:rPr>
              <a:t>arah.martin@ode.oregon.gov</a:t>
            </a:r>
            <a:endParaRPr lang="nb-NO" dirty="0"/>
          </a:p>
          <a:p>
            <a:pPr marL="0" lvl="0" indent="0">
              <a:lnSpc>
                <a:spcPct val="110000"/>
              </a:lnSpc>
              <a:buClr>
                <a:schemeClr val="dk1"/>
              </a:buClr>
              <a:buSzPts val="2400"/>
              <a:buNone/>
            </a:pPr>
            <a:endParaRPr lang="nb-NO" dirty="0" smtClean="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
        <p:nvSpPr>
          <p:cNvPr id="5" name="Title 4"/>
          <p:cNvSpPr>
            <a:spLocks noGrp="1"/>
          </p:cNvSpPr>
          <p:nvPr>
            <p:ph type="title"/>
          </p:nvPr>
        </p:nvSpPr>
        <p:spPr/>
        <p:txBody>
          <a:bodyPr/>
          <a:lstStyle/>
          <a:p>
            <a:r>
              <a:rPr lang="en-US" dirty="0" smtClean="0"/>
              <a:t>Please reach out!</a:t>
            </a:r>
            <a:endParaRPr lang="en-US" dirty="0"/>
          </a:p>
        </p:txBody>
      </p:sp>
      <p:pic>
        <p:nvPicPr>
          <p:cNvPr id="3074" name="Picture 2" descr="DFA :: Questions? Contact 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527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033ab11c-6041-4f50-b845-c0c38e41b3e3" xsi:nil="true"/>
    <Remediation_x0020_Date xmlns="033ab11c-6041-4f50-b845-c0c38e41b3e3">2022-08-31T07:00:00+00:00</Remediation_x0020_Date>
    <Priority xmlns="033ab11c-6041-4f50-b845-c0c38e41b3e3">New</Prior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11892D-5806-4A66-8D6C-CBB25DC42696}">
  <ds:schemaRefs>
    <ds:schemaRef ds:uri="http://schemas.microsoft.com/office/2006/documentManagement/types"/>
    <ds:schemaRef ds:uri="d8b1ca5f-fa87-4d34-92e4-f61eb50f411a"/>
    <ds:schemaRef ds:uri="http://purl.org/dc/elements/1.1/"/>
    <ds:schemaRef ds:uri="http://schemas.microsoft.com/office/2006/metadata/properties"/>
    <ds:schemaRef ds:uri="54031767-dd6d-417c-ab73-583408f47564"/>
    <ds:schemaRef ds:uri="http://schemas.microsoft.com/sharepoint/v3"/>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E47AA69-6C22-4A21-A717-6C74B5F4366A}"/>
</file>

<file path=customXml/itemProps3.xml><?xml version="1.0" encoding="utf-8"?>
<ds:datastoreItem xmlns:ds="http://schemas.openxmlformats.org/officeDocument/2006/customXml" ds:itemID="{1C9C976D-3ED9-4CD9-AA68-B19385005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ODE PowerPoint Template</Template>
  <TotalTime>1788</TotalTime>
  <Words>1388</Words>
  <Application>Microsoft Office PowerPoint</Application>
  <PresentationFormat>Widescreen</PresentationFormat>
  <Paragraphs>149</Paragraphs>
  <Slides>10</Slides>
  <Notes>10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10</vt:i4>
      </vt:variant>
    </vt:vector>
  </HeadingPairs>
  <TitlesOfParts>
    <vt:vector size="19" baseType="lpstr">
      <vt:lpstr>Arial</vt:lpstr>
      <vt:lpstr>Calibri</vt:lpstr>
      <vt:lpstr>Courier New</vt:lpstr>
      <vt:lpstr>2021ODE</vt:lpstr>
      <vt:lpstr>Green_2021ODE</vt:lpstr>
      <vt:lpstr>Gold_2021ODE</vt:lpstr>
      <vt:lpstr>Orange_2021ODE</vt:lpstr>
      <vt:lpstr>Red_2021ODE</vt:lpstr>
      <vt:lpstr>Teal_2021ODE</vt:lpstr>
      <vt:lpstr>CIP Budget Narrative Prerequisites</vt:lpstr>
      <vt:lpstr>CIP Budget Narrative: Prerequisites</vt:lpstr>
      <vt:lpstr>Assurances &amp; School Prayer – Due June 30!</vt:lpstr>
      <vt:lpstr>Contacts – Due October 1</vt:lpstr>
      <vt:lpstr>Private Schools – Due October 1</vt:lpstr>
      <vt:lpstr>Consolidated Spending – Due October 1</vt:lpstr>
      <vt:lpstr>Consolidated Spending: Indirect/Direct Rates</vt:lpstr>
      <vt:lpstr>Resources</vt:lpstr>
      <vt:lpstr>Please reach out!</vt:lpstr>
      <vt:lpstr>Regional Contacts by ESD</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CIP Budget Narrative Prerequisites</dc:title>
  <dc:creator>ENGBERG Jennifer * ODE</dc:creator>
  <cp:lastModifiedBy>SAPPINGTON Jennifer - ODE</cp:lastModifiedBy>
  <cp:revision>48</cp:revision>
  <dcterms:created xsi:type="dcterms:W3CDTF">2022-08-22T18:22:50Z</dcterms:created>
  <dcterms:modified xsi:type="dcterms:W3CDTF">2023-04-26T20:15:34Z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