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7" r:id="rId4"/>
    <p:sldMasterId id="2147483815" r:id="rId5"/>
    <p:sldMasterId id="2147483803" r:id="rId6"/>
    <p:sldMasterId id="2147483791" r:id="rId7"/>
    <p:sldMasterId id="2147483779" r:id="rId8"/>
    <p:sldMasterId id="2147483767" r:id="rId9"/>
  </p:sldMasterIdLst>
  <p:notesMasterIdLst>
    <p:notesMasterId r:id="rId23"/>
  </p:notesMasterIdLst>
  <p:sldIdLst>
    <p:sldId id="276" r:id="rId10"/>
    <p:sldId id="258" r:id="rId11"/>
    <p:sldId id="291" r:id="rId12"/>
    <p:sldId id="289" r:id="rId13"/>
    <p:sldId id="292" r:id="rId14"/>
    <p:sldId id="285" r:id="rId15"/>
    <p:sldId id="286" r:id="rId16"/>
    <p:sldId id="287" r:id="rId17"/>
    <p:sldId id="290" r:id="rId18"/>
    <p:sldId id="279" r:id="rId19"/>
    <p:sldId id="268" r:id="rId20"/>
    <p:sldId id="406" r:id="rId21"/>
    <p:sldId id="34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4F8"/>
    <a:srgbClr val="FCEDE1"/>
    <a:srgbClr val="FAF5E3"/>
    <a:srgbClr val="F0F4E6"/>
    <a:srgbClr val="E7F5F3"/>
    <a:srgbClr val="20552D"/>
    <a:srgbClr val="AC471A"/>
    <a:srgbClr val="5D0541"/>
    <a:srgbClr val="926700"/>
    <a:srgbClr val="754C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71680" autoAdjust="0"/>
  </p:normalViewPr>
  <p:slideViewPr>
    <p:cSldViewPr snapToGrid="0">
      <p:cViewPr>
        <p:scale>
          <a:sx n="73" d="100"/>
          <a:sy n="73" d="100"/>
        </p:scale>
        <p:origin x="2034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2509" y="3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svg"/><Relationship Id="rId1" Type="http://schemas.openxmlformats.org/officeDocument/2006/relationships/image" Target="../media/image8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svg"/><Relationship Id="rId1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svg"/><Relationship Id="rId1" Type="http://schemas.openxmlformats.org/officeDocument/2006/relationships/image" Target="../media/image8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svg"/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D20B0B-7425-47AA-8F7F-53C91DF1F75C}" type="doc">
      <dgm:prSet loTypeId="urn:microsoft.com/office/officeart/2005/8/layout/vList4" loCatId="pictur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8C8126C-C6BF-498D-9A30-06A168909BFF}">
      <dgm:prSet phldrT="[Text]"/>
      <dgm:spPr>
        <a:solidFill>
          <a:schemeClr val="accent1">
            <a:hueOff val="0"/>
            <a:satOff val="0"/>
            <a:lumOff val="0"/>
            <a:alpha val="87000"/>
          </a:schemeClr>
        </a:solidFill>
      </dgm:spPr>
      <dgm:t>
        <a:bodyPr/>
        <a:lstStyle/>
        <a:p>
          <a:r>
            <a:rPr lang="en-US" dirty="0"/>
            <a:t>Title I-A Requirements</a:t>
          </a:r>
        </a:p>
      </dgm:t>
      <dgm:extLst>
        <a:ext uri="{E40237B7-FDA0-4F09-8148-C483321AD2D9}">
          <dgm14:cNvPr xmlns:dgm14="http://schemas.microsoft.com/office/drawing/2010/diagram" id="0" name="" descr="Title I-A Requirements&#10;School Level Plan and Goals&#10;Curriculum and Instructional Strategies&#10;"/>
        </a:ext>
      </dgm:extLst>
    </dgm:pt>
    <dgm:pt modelId="{46FB1AB1-9683-4519-85CD-325AE3AFF319}" type="sibTrans" cxnId="{5EA16287-924B-49A7-8D0A-85299A4386D5}">
      <dgm:prSet/>
      <dgm:spPr/>
      <dgm:t>
        <a:bodyPr/>
        <a:lstStyle/>
        <a:p>
          <a:endParaRPr lang="en-US"/>
        </a:p>
      </dgm:t>
    </dgm:pt>
    <dgm:pt modelId="{DFA67E2E-AEC6-47B2-B37F-19F2F4550D56}" type="parTrans" cxnId="{5EA16287-924B-49A7-8D0A-85299A4386D5}">
      <dgm:prSet/>
      <dgm:spPr/>
      <dgm:t>
        <a:bodyPr/>
        <a:lstStyle/>
        <a:p>
          <a:endParaRPr lang="en-US"/>
        </a:p>
      </dgm:t>
    </dgm:pt>
    <dgm:pt modelId="{8307FFC4-C560-4AF7-8A3B-99ED1D814A1D}">
      <dgm:prSet phldrT="[Text]"/>
      <dgm:spPr>
        <a:solidFill>
          <a:schemeClr val="accent1">
            <a:hueOff val="0"/>
            <a:satOff val="0"/>
            <a:lumOff val="0"/>
            <a:alpha val="87000"/>
          </a:schemeClr>
        </a:solidFill>
      </dgm:spPr>
      <dgm:t>
        <a:bodyPr/>
        <a:lstStyle/>
        <a:p>
          <a:r>
            <a:rPr lang="en-US" dirty="0"/>
            <a:t>School Level Plan and Goals</a:t>
          </a:r>
        </a:p>
      </dgm:t>
      <dgm:extLst>
        <a:ext uri="{E40237B7-FDA0-4F09-8148-C483321AD2D9}">
          <dgm14:cNvPr xmlns:dgm14="http://schemas.microsoft.com/office/drawing/2010/diagram" id="0" name="" descr="Title I-A Requirements&#10;School Level Plan and Goals&#10;Curriculum and Instructional Strategies&#10;"/>
        </a:ext>
      </dgm:extLst>
    </dgm:pt>
    <dgm:pt modelId="{58DB2AD1-610F-4BE1-9903-F88FDF80FC9F}" type="sibTrans" cxnId="{6E43A096-334F-4D4D-946C-ACF581980F0E}">
      <dgm:prSet/>
      <dgm:spPr/>
      <dgm:t>
        <a:bodyPr/>
        <a:lstStyle/>
        <a:p>
          <a:endParaRPr lang="en-US"/>
        </a:p>
      </dgm:t>
    </dgm:pt>
    <dgm:pt modelId="{BAF03DD8-9260-44AD-AE0F-DC8B9BE09017}" type="parTrans" cxnId="{6E43A096-334F-4D4D-946C-ACF581980F0E}">
      <dgm:prSet/>
      <dgm:spPr/>
      <dgm:t>
        <a:bodyPr/>
        <a:lstStyle/>
        <a:p>
          <a:endParaRPr lang="en-US"/>
        </a:p>
      </dgm:t>
    </dgm:pt>
    <dgm:pt modelId="{1168E5CD-41AD-4F5E-9969-2669B9921094}">
      <dgm:prSet phldrT="[Text]"/>
      <dgm:spPr>
        <a:solidFill>
          <a:schemeClr val="accent1">
            <a:hueOff val="0"/>
            <a:satOff val="0"/>
            <a:lumOff val="0"/>
            <a:alpha val="87000"/>
          </a:schemeClr>
        </a:solidFill>
      </dgm:spPr>
      <dgm:t>
        <a:bodyPr/>
        <a:lstStyle/>
        <a:p>
          <a:r>
            <a:rPr lang="en-US" dirty="0"/>
            <a:t>Curriculum and Instructional Strategies</a:t>
          </a:r>
        </a:p>
      </dgm:t>
      <dgm:extLst>
        <a:ext uri="{E40237B7-FDA0-4F09-8148-C483321AD2D9}">
          <dgm14:cNvPr xmlns:dgm14="http://schemas.microsoft.com/office/drawing/2010/diagram" id="0" name="" descr="Title I-A Requirements&#10;School Level Plan and Goals&#10;Curriculum and Instructional Strategies&#10;"/>
        </a:ext>
      </dgm:extLst>
    </dgm:pt>
    <dgm:pt modelId="{12FCFC9C-5662-4705-B291-968CD47FD95F}" type="sibTrans" cxnId="{5A7AC218-7F3A-4B5E-861E-640E08DC7889}">
      <dgm:prSet/>
      <dgm:spPr/>
      <dgm:t>
        <a:bodyPr/>
        <a:lstStyle/>
        <a:p>
          <a:endParaRPr lang="en-US"/>
        </a:p>
      </dgm:t>
    </dgm:pt>
    <dgm:pt modelId="{8D8E4B04-8F02-4391-94F6-D135897C5E43}" type="parTrans" cxnId="{5A7AC218-7F3A-4B5E-861E-640E08DC7889}">
      <dgm:prSet/>
      <dgm:spPr/>
      <dgm:t>
        <a:bodyPr/>
        <a:lstStyle/>
        <a:p>
          <a:endParaRPr lang="en-US"/>
        </a:p>
      </dgm:t>
    </dgm:pt>
    <dgm:pt modelId="{55EC1949-3AE1-4109-AEB1-7AADA5587DA8}" type="pres">
      <dgm:prSet presAssocID="{DDD20B0B-7425-47AA-8F7F-53C91DF1F75C}" presName="linear" presStyleCnt="0">
        <dgm:presLayoutVars>
          <dgm:dir/>
          <dgm:resizeHandles val="exact"/>
        </dgm:presLayoutVars>
      </dgm:prSet>
      <dgm:spPr/>
    </dgm:pt>
    <dgm:pt modelId="{C60B431F-5B32-4713-A79D-DA2FCEBA9237}" type="pres">
      <dgm:prSet presAssocID="{A8C8126C-C6BF-498D-9A30-06A168909BFF}" presName="comp" presStyleCnt="0"/>
      <dgm:spPr/>
    </dgm:pt>
    <dgm:pt modelId="{DD4103BD-D6C6-48A4-AB39-3326267E06A1}" type="pres">
      <dgm:prSet presAssocID="{A8C8126C-C6BF-498D-9A30-06A168909BFF}" presName="box" presStyleLbl="node1" presStyleIdx="0" presStyleCnt="3"/>
      <dgm:spPr/>
    </dgm:pt>
    <dgm:pt modelId="{14780AED-78E8-4644-B727-DBE05D6E32B9}" type="pres">
      <dgm:prSet presAssocID="{A8C8126C-C6BF-498D-9A30-06A168909BFF}" presName="img" presStyleLbl="fgImgPlace1" presStyleIdx="0" presStyleCnt="3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2000" b="-2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box Checked with solid fill"/>
        </a:ext>
      </dgm:extLst>
    </dgm:pt>
    <dgm:pt modelId="{69A4C027-EDFD-447D-8317-7DABA4FD9549}" type="pres">
      <dgm:prSet presAssocID="{A8C8126C-C6BF-498D-9A30-06A168909BFF}" presName="text" presStyleLbl="node1" presStyleIdx="0" presStyleCnt="3">
        <dgm:presLayoutVars>
          <dgm:bulletEnabled val="1"/>
        </dgm:presLayoutVars>
      </dgm:prSet>
      <dgm:spPr/>
    </dgm:pt>
    <dgm:pt modelId="{11AA8C54-8C40-4F43-BDA8-C3CD39AB112C}" type="pres">
      <dgm:prSet presAssocID="{46FB1AB1-9683-4519-85CD-325AE3AFF319}" presName="spacer" presStyleCnt="0"/>
      <dgm:spPr/>
    </dgm:pt>
    <dgm:pt modelId="{3D146419-8BA0-4408-BEC8-A904962CC12E}" type="pres">
      <dgm:prSet presAssocID="{8307FFC4-C560-4AF7-8A3B-99ED1D814A1D}" presName="comp" presStyleCnt="0"/>
      <dgm:spPr/>
    </dgm:pt>
    <dgm:pt modelId="{747BF3FB-16BC-4380-B6CA-8F11164D822B}" type="pres">
      <dgm:prSet presAssocID="{8307FFC4-C560-4AF7-8A3B-99ED1D814A1D}" presName="box" presStyleLbl="node1" presStyleIdx="1" presStyleCnt="3"/>
      <dgm:spPr/>
    </dgm:pt>
    <dgm:pt modelId="{FDC3DF22-5C60-4299-91D6-232C6E5B5E7F}" type="pres">
      <dgm:prSet presAssocID="{8307FFC4-C560-4AF7-8A3B-99ED1D814A1D}" presName="img" presStyleLbl="fgImgPlace1" presStyleIdx="1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2000" b="-2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box Checked with solid fill"/>
        </a:ext>
      </dgm:extLst>
    </dgm:pt>
    <dgm:pt modelId="{1AC9C565-8B5B-475E-9E8B-0CF1017A236D}" type="pres">
      <dgm:prSet presAssocID="{8307FFC4-C560-4AF7-8A3B-99ED1D814A1D}" presName="text" presStyleLbl="node1" presStyleIdx="1" presStyleCnt="3">
        <dgm:presLayoutVars>
          <dgm:bulletEnabled val="1"/>
        </dgm:presLayoutVars>
      </dgm:prSet>
      <dgm:spPr/>
    </dgm:pt>
    <dgm:pt modelId="{78E91AF0-389F-4F6C-A8A9-ADA48275964C}" type="pres">
      <dgm:prSet presAssocID="{58DB2AD1-610F-4BE1-9903-F88FDF80FC9F}" presName="spacer" presStyleCnt="0"/>
      <dgm:spPr/>
    </dgm:pt>
    <dgm:pt modelId="{4D804F7A-2B7A-4722-9FD1-B9429AB849B0}" type="pres">
      <dgm:prSet presAssocID="{1168E5CD-41AD-4F5E-9969-2669B9921094}" presName="comp" presStyleCnt="0"/>
      <dgm:spPr/>
    </dgm:pt>
    <dgm:pt modelId="{2F3BAE98-2EB5-42CA-B0EB-965AD4F82148}" type="pres">
      <dgm:prSet presAssocID="{1168E5CD-41AD-4F5E-9969-2669B9921094}" presName="box" presStyleLbl="node1" presStyleIdx="2" presStyleCnt="3"/>
      <dgm:spPr/>
    </dgm:pt>
    <dgm:pt modelId="{895A628B-49E4-4C4D-8FBA-D45E9F640D63}" type="pres">
      <dgm:prSet presAssocID="{1168E5CD-41AD-4F5E-9969-2669B9921094}" presName="img" presStyleLbl="fgImgPlace1" presStyleIdx="2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2000" b="-2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box Checked with solid fill"/>
        </a:ext>
      </dgm:extLst>
    </dgm:pt>
    <dgm:pt modelId="{29655D73-7FC8-4195-9005-6CB53CAEB004}" type="pres">
      <dgm:prSet presAssocID="{1168E5CD-41AD-4F5E-9969-2669B9921094}" presName="text" presStyleLbl="node1" presStyleIdx="2" presStyleCnt="3">
        <dgm:presLayoutVars>
          <dgm:bulletEnabled val="1"/>
        </dgm:presLayoutVars>
      </dgm:prSet>
      <dgm:spPr/>
    </dgm:pt>
  </dgm:ptLst>
  <dgm:cxnLst>
    <dgm:cxn modelId="{5A7AC218-7F3A-4B5E-861E-640E08DC7889}" srcId="{DDD20B0B-7425-47AA-8F7F-53C91DF1F75C}" destId="{1168E5CD-41AD-4F5E-9969-2669B9921094}" srcOrd="2" destOrd="0" parTransId="{8D8E4B04-8F02-4391-94F6-D135897C5E43}" sibTransId="{12FCFC9C-5662-4705-B291-968CD47FD95F}"/>
    <dgm:cxn modelId="{C8332E22-072D-4455-B73D-4FAB8BD0417F}" type="presOf" srcId="{DDD20B0B-7425-47AA-8F7F-53C91DF1F75C}" destId="{55EC1949-3AE1-4109-AEB1-7AADA5587DA8}" srcOrd="0" destOrd="0" presId="urn:microsoft.com/office/officeart/2005/8/layout/vList4"/>
    <dgm:cxn modelId="{A08B5658-2AD7-4AD2-BC86-953EA6A634A3}" type="presOf" srcId="{1168E5CD-41AD-4F5E-9969-2669B9921094}" destId="{29655D73-7FC8-4195-9005-6CB53CAEB004}" srcOrd="1" destOrd="0" presId="urn:microsoft.com/office/officeart/2005/8/layout/vList4"/>
    <dgm:cxn modelId="{98120686-6D28-4BC5-8209-33FFC5599965}" type="presOf" srcId="{A8C8126C-C6BF-498D-9A30-06A168909BFF}" destId="{69A4C027-EDFD-447D-8317-7DABA4FD9549}" srcOrd="1" destOrd="0" presId="urn:microsoft.com/office/officeart/2005/8/layout/vList4"/>
    <dgm:cxn modelId="{5EA16287-924B-49A7-8D0A-85299A4386D5}" srcId="{DDD20B0B-7425-47AA-8F7F-53C91DF1F75C}" destId="{A8C8126C-C6BF-498D-9A30-06A168909BFF}" srcOrd="0" destOrd="0" parTransId="{DFA67E2E-AEC6-47B2-B37F-19F2F4550D56}" sibTransId="{46FB1AB1-9683-4519-85CD-325AE3AFF319}"/>
    <dgm:cxn modelId="{91488B93-0D6E-4A3D-84F6-1CBB177C2013}" type="presOf" srcId="{8307FFC4-C560-4AF7-8A3B-99ED1D814A1D}" destId="{1AC9C565-8B5B-475E-9E8B-0CF1017A236D}" srcOrd="1" destOrd="0" presId="urn:microsoft.com/office/officeart/2005/8/layout/vList4"/>
    <dgm:cxn modelId="{6E43A096-334F-4D4D-946C-ACF581980F0E}" srcId="{DDD20B0B-7425-47AA-8F7F-53C91DF1F75C}" destId="{8307FFC4-C560-4AF7-8A3B-99ED1D814A1D}" srcOrd="1" destOrd="0" parTransId="{BAF03DD8-9260-44AD-AE0F-DC8B9BE09017}" sibTransId="{58DB2AD1-610F-4BE1-9903-F88FDF80FC9F}"/>
    <dgm:cxn modelId="{41D5929B-B098-4DC4-83CD-110AECF02BB7}" type="presOf" srcId="{1168E5CD-41AD-4F5E-9969-2669B9921094}" destId="{2F3BAE98-2EB5-42CA-B0EB-965AD4F82148}" srcOrd="0" destOrd="0" presId="urn:microsoft.com/office/officeart/2005/8/layout/vList4"/>
    <dgm:cxn modelId="{6E6C0CB1-2CBC-4595-B782-68793C44D46B}" type="presOf" srcId="{8307FFC4-C560-4AF7-8A3B-99ED1D814A1D}" destId="{747BF3FB-16BC-4380-B6CA-8F11164D822B}" srcOrd="0" destOrd="0" presId="urn:microsoft.com/office/officeart/2005/8/layout/vList4"/>
    <dgm:cxn modelId="{355C31DF-CCD7-431A-BCBD-DE87F8452BB8}" type="presOf" srcId="{A8C8126C-C6BF-498D-9A30-06A168909BFF}" destId="{DD4103BD-D6C6-48A4-AB39-3326267E06A1}" srcOrd="0" destOrd="0" presId="urn:microsoft.com/office/officeart/2005/8/layout/vList4"/>
    <dgm:cxn modelId="{67DDD4FA-F059-4682-93C1-35B5374D99B4}" type="presParOf" srcId="{55EC1949-3AE1-4109-AEB1-7AADA5587DA8}" destId="{C60B431F-5B32-4713-A79D-DA2FCEBA9237}" srcOrd="0" destOrd="0" presId="urn:microsoft.com/office/officeart/2005/8/layout/vList4"/>
    <dgm:cxn modelId="{48FD615C-4E3A-4564-B81F-C2897059A907}" type="presParOf" srcId="{C60B431F-5B32-4713-A79D-DA2FCEBA9237}" destId="{DD4103BD-D6C6-48A4-AB39-3326267E06A1}" srcOrd="0" destOrd="0" presId="urn:microsoft.com/office/officeart/2005/8/layout/vList4"/>
    <dgm:cxn modelId="{DC2186AA-DECF-42D7-8ADC-4CF332A1A594}" type="presParOf" srcId="{C60B431F-5B32-4713-A79D-DA2FCEBA9237}" destId="{14780AED-78E8-4644-B727-DBE05D6E32B9}" srcOrd="1" destOrd="0" presId="urn:microsoft.com/office/officeart/2005/8/layout/vList4"/>
    <dgm:cxn modelId="{B7235F10-22B2-4477-B158-8E53DF9042B9}" type="presParOf" srcId="{C60B431F-5B32-4713-A79D-DA2FCEBA9237}" destId="{69A4C027-EDFD-447D-8317-7DABA4FD9549}" srcOrd="2" destOrd="0" presId="urn:microsoft.com/office/officeart/2005/8/layout/vList4"/>
    <dgm:cxn modelId="{52767A5D-D91A-4C02-8FAB-103C9CA16BDD}" type="presParOf" srcId="{55EC1949-3AE1-4109-AEB1-7AADA5587DA8}" destId="{11AA8C54-8C40-4F43-BDA8-C3CD39AB112C}" srcOrd="1" destOrd="0" presId="urn:microsoft.com/office/officeart/2005/8/layout/vList4"/>
    <dgm:cxn modelId="{CC884460-FCE3-432B-8CE1-1F563EEB56D6}" type="presParOf" srcId="{55EC1949-3AE1-4109-AEB1-7AADA5587DA8}" destId="{3D146419-8BA0-4408-BEC8-A904962CC12E}" srcOrd="2" destOrd="0" presId="urn:microsoft.com/office/officeart/2005/8/layout/vList4"/>
    <dgm:cxn modelId="{2037FBBD-9B7D-4D23-9180-41BC492AA10B}" type="presParOf" srcId="{3D146419-8BA0-4408-BEC8-A904962CC12E}" destId="{747BF3FB-16BC-4380-B6CA-8F11164D822B}" srcOrd="0" destOrd="0" presId="urn:microsoft.com/office/officeart/2005/8/layout/vList4"/>
    <dgm:cxn modelId="{88FB365C-5062-4561-8051-B90A70084B6A}" type="presParOf" srcId="{3D146419-8BA0-4408-BEC8-A904962CC12E}" destId="{FDC3DF22-5C60-4299-91D6-232C6E5B5E7F}" srcOrd="1" destOrd="0" presId="urn:microsoft.com/office/officeart/2005/8/layout/vList4"/>
    <dgm:cxn modelId="{33629651-8A4C-4F25-908B-2FA1CA71B772}" type="presParOf" srcId="{3D146419-8BA0-4408-BEC8-A904962CC12E}" destId="{1AC9C565-8B5B-475E-9E8B-0CF1017A236D}" srcOrd="2" destOrd="0" presId="urn:microsoft.com/office/officeart/2005/8/layout/vList4"/>
    <dgm:cxn modelId="{454CB597-C76A-4B6B-972A-B4B102ECC108}" type="presParOf" srcId="{55EC1949-3AE1-4109-AEB1-7AADA5587DA8}" destId="{78E91AF0-389F-4F6C-A8A9-ADA48275964C}" srcOrd="3" destOrd="0" presId="urn:microsoft.com/office/officeart/2005/8/layout/vList4"/>
    <dgm:cxn modelId="{2703B95B-B45C-4863-9422-A0B4D4DEFE77}" type="presParOf" srcId="{55EC1949-3AE1-4109-AEB1-7AADA5587DA8}" destId="{4D804F7A-2B7A-4722-9FD1-B9429AB849B0}" srcOrd="4" destOrd="0" presId="urn:microsoft.com/office/officeart/2005/8/layout/vList4"/>
    <dgm:cxn modelId="{BAD77D27-30D7-43CB-A504-0C026DE3490C}" type="presParOf" srcId="{4D804F7A-2B7A-4722-9FD1-B9429AB849B0}" destId="{2F3BAE98-2EB5-42CA-B0EB-965AD4F82148}" srcOrd="0" destOrd="0" presId="urn:microsoft.com/office/officeart/2005/8/layout/vList4"/>
    <dgm:cxn modelId="{CB3CCACA-5C4C-4453-BB46-8AFFA97B0D30}" type="presParOf" srcId="{4D804F7A-2B7A-4722-9FD1-B9429AB849B0}" destId="{895A628B-49E4-4C4D-8FBA-D45E9F640D63}" srcOrd="1" destOrd="0" presId="urn:microsoft.com/office/officeart/2005/8/layout/vList4"/>
    <dgm:cxn modelId="{99C6BA42-AB3C-494F-96C2-A08BD3A1BBAF}" type="presParOf" srcId="{4D804F7A-2B7A-4722-9FD1-B9429AB849B0}" destId="{29655D73-7FC8-4195-9005-6CB53CAEB004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D20B0B-7425-47AA-8F7F-53C91DF1F75C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8C8126C-C6BF-498D-9A30-06A168909BFF}">
      <dgm:prSet phldrT="[Text]"/>
      <dgm:spPr>
        <a:solidFill>
          <a:schemeClr val="accent1">
            <a:hueOff val="0"/>
            <a:satOff val="0"/>
            <a:lumOff val="0"/>
            <a:alpha val="87000"/>
          </a:schemeClr>
        </a:solidFill>
      </dgm:spPr>
      <dgm:t>
        <a:bodyPr/>
        <a:lstStyle/>
        <a:p>
          <a:r>
            <a:rPr lang="en-US" dirty="0"/>
            <a:t>Family Rights to access qualifications</a:t>
          </a:r>
        </a:p>
      </dgm:t>
      <dgm:extLst>
        <a:ext uri="{E40237B7-FDA0-4F09-8148-C483321AD2D9}">
          <dgm14:cNvPr xmlns:dgm14="http://schemas.microsoft.com/office/drawing/2010/diagram" id="0" name="" descr="- Family Rights to access qualifications&#10;- Family Engagement Plan&#10;- Student Compact&#10;&#10;"/>
        </a:ext>
      </dgm:extLst>
    </dgm:pt>
    <dgm:pt modelId="{DFA67E2E-AEC6-47B2-B37F-19F2F4550D56}" type="parTrans" cxnId="{5EA16287-924B-49A7-8D0A-85299A4386D5}">
      <dgm:prSet/>
      <dgm:spPr/>
      <dgm:t>
        <a:bodyPr/>
        <a:lstStyle/>
        <a:p>
          <a:endParaRPr lang="en-US"/>
        </a:p>
      </dgm:t>
    </dgm:pt>
    <dgm:pt modelId="{46FB1AB1-9683-4519-85CD-325AE3AFF319}" type="sibTrans" cxnId="{5EA16287-924B-49A7-8D0A-85299A4386D5}">
      <dgm:prSet/>
      <dgm:spPr/>
      <dgm:t>
        <a:bodyPr/>
        <a:lstStyle/>
        <a:p>
          <a:endParaRPr lang="en-US"/>
        </a:p>
      </dgm:t>
    </dgm:pt>
    <dgm:pt modelId="{1168E5CD-41AD-4F5E-9969-2669B9921094}">
      <dgm:prSet phldrT="[Text]"/>
      <dgm:spPr>
        <a:solidFill>
          <a:schemeClr val="accent1">
            <a:hueOff val="0"/>
            <a:satOff val="0"/>
            <a:lumOff val="0"/>
            <a:alpha val="87000"/>
          </a:schemeClr>
        </a:solidFill>
      </dgm:spPr>
      <dgm:t>
        <a:bodyPr/>
        <a:lstStyle/>
        <a:p>
          <a:r>
            <a:rPr lang="en-US" dirty="0"/>
            <a:t>Student Compact</a:t>
          </a:r>
        </a:p>
      </dgm:t>
      <dgm:extLst>
        <a:ext uri="{E40237B7-FDA0-4F09-8148-C483321AD2D9}">
          <dgm14:cNvPr xmlns:dgm14="http://schemas.microsoft.com/office/drawing/2010/diagram" id="0" name="" descr="- Family Rights to access qualifications&#10;- Family Engagement Plan&#10;- Student Compact&#10;&#10;"/>
        </a:ext>
      </dgm:extLst>
    </dgm:pt>
    <dgm:pt modelId="{8D8E4B04-8F02-4391-94F6-D135897C5E43}" type="parTrans" cxnId="{5A7AC218-7F3A-4B5E-861E-640E08DC7889}">
      <dgm:prSet/>
      <dgm:spPr/>
      <dgm:t>
        <a:bodyPr/>
        <a:lstStyle/>
        <a:p>
          <a:endParaRPr lang="en-US"/>
        </a:p>
      </dgm:t>
    </dgm:pt>
    <dgm:pt modelId="{12FCFC9C-5662-4705-B291-968CD47FD95F}" type="sibTrans" cxnId="{5A7AC218-7F3A-4B5E-861E-640E08DC7889}">
      <dgm:prSet/>
      <dgm:spPr/>
      <dgm:t>
        <a:bodyPr/>
        <a:lstStyle/>
        <a:p>
          <a:endParaRPr lang="en-US"/>
        </a:p>
      </dgm:t>
    </dgm:pt>
    <dgm:pt modelId="{8307FFC4-C560-4AF7-8A3B-99ED1D814A1D}">
      <dgm:prSet phldrT="[Text]"/>
      <dgm:spPr>
        <a:solidFill>
          <a:schemeClr val="accent1">
            <a:hueOff val="0"/>
            <a:satOff val="0"/>
            <a:lumOff val="0"/>
            <a:alpha val="87000"/>
          </a:schemeClr>
        </a:solidFill>
      </dgm:spPr>
      <dgm:t>
        <a:bodyPr/>
        <a:lstStyle/>
        <a:p>
          <a:r>
            <a:rPr lang="en-US" dirty="0"/>
            <a:t>Family Engagement Plan</a:t>
          </a:r>
        </a:p>
      </dgm:t>
      <dgm:extLst>
        <a:ext uri="{E40237B7-FDA0-4F09-8148-C483321AD2D9}">
          <dgm14:cNvPr xmlns:dgm14="http://schemas.microsoft.com/office/drawing/2010/diagram" id="0" name="" descr="- Family Rights to access qualifications&#10;- Family Engagement Plan&#10;- Student Compact&#10;&#10;"/>
        </a:ext>
      </dgm:extLst>
    </dgm:pt>
    <dgm:pt modelId="{BAF03DD8-9260-44AD-AE0F-DC8B9BE09017}" type="parTrans" cxnId="{6E43A096-334F-4D4D-946C-ACF581980F0E}">
      <dgm:prSet/>
      <dgm:spPr/>
      <dgm:t>
        <a:bodyPr/>
        <a:lstStyle/>
        <a:p>
          <a:endParaRPr lang="en-US"/>
        </a:p>
      </dgm:t>
    </dgm:pt>
    <dgm:pt modelId="{58DB2AD1-610F-4BE1-9903-F88FDF80FC9F}" type="sibTrans" cxnId="{6E43A096-334F-4D4D-946C-ACF581980F0E}">
      <dgm:prSet/>
      <dgm:spPr/>
      <dgm:t>
        <a:bodyPr/>
        <a:lstStyle/>
        <a:p>
          <a:endParaRPr lang="en-US"/>
        </a:p>
      </dgm:t>
    </dgm:pt>
    <dgm:pt modelId="{55EC1949-3AE1-4109-AEB1-7AADA5587DA8}" type="pres">
      <dgm:prSet presAssocID="{DDD20B0B-7425-47AA-8F7F-53C91DF1F75C}" presName="linear" presStyleCnt="0">
        <dgm:presLayoutVars>
          <dgm:dir/>
          <dgm:resizeHandles val="exact"/>
        </dgm:presLayoutVars>
      </dgm:prSet>
      <dgm:spPr/>
    </dgm:pt>
    <dgm:pt modelId="{C60B431F-5B32-4713-A79D-DA2FCEBA9237}" type="pres">
      <dgm:prSet presAssocID="{A8C8126C-C6BF-498D-9A30-06A168909BFF}" presName="comp" presStyleCnt="0"/>
      <dgm:spPr/>
    </dgm:pt>
    <dgm:pt modelId="{DD4103BD-D6C6-48A4-AB39-3326267E06A1}" type="pres">
      <dgm:prSet presAssocID="{A8C8126C-C6BF-498D-9A30-06A168909BFF}" presName="box" presStyleLbl="node1" presStyleIdx="0" presStyleCnt="3"/>
      <dgm:spPr/>
    </dgm:pt>
    <dgm:pt modelId="{14780AED-78E8-4644-B727-DBE05D6E32B9}" type="pres">
      <dgm:prSet presAssocID="{A8C8126C-C6BF-498D-9A30-06A168909BFF}" presName="img" presStyleLbl="fgImgPlace1" presStyleIdx="0" presStyleCnt="3" custLinFactNeighborX="5256" custLinFactNeighborY="-2641"/>
      <dgm:spPr>
        <a:blipFill>
          <a:blip xmlns:r="http://schemas.openxmlformats.org/officeDocument/2006/relationships" r:embed="rId1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2000" b="-2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box Checked with solid fill"/>
        </a:ext>
      </dgm:extLst>
    </dgm:pt>
    <dgm:pt modelId="{69A4C027-EDFD-447D-8317-7DABA4FD9549}" type="pres">
      <dgm:prSet presAssocID="{A8C8126C-C6BF-498D-9A30-06A168909BFF}" presName="text" presStyleLbl="node1" presStyleIdx="0" presStyleCnt="3">
        <dgm:presLayoutVars>
          <dgm:bulletEnabled val="1"/>
        </dgm:presLayoutVars>
      </dgm:prSet>
      <dgm:spPr/>
    </dgm:pt>
    <dgm:pt modelId="{11AA8C54-8C40-4F43-BDA8-C3CD39AB112C}" type="pres">
      <dgm:prSet presAssocID="{46FB1AB1-9683-4519-85CD-325AE3AFF319}" presName="spacer" presStyleCnt="0"/>
      <dgm:spPr/>
    </dgm:pt>
    <dgm:pt modelId="{3D146419-8BA0-4408-BEC8-A904962CC12E}" type="pres">
      <dgm:prSet presAssocID="{8307FFC4-C560-4AF7-8A3B-99ED1D814A1D}" presName="comp" presStyleCnt="0"/>
      <dgm:spPr/>
    </dgm:pt>
    <dgm:pt modelId="{747BF3FB-16BC-4380-B6CA-8F11164D822B}" type="pres">
      <dgm:prSet presAssocID="{8307FFC4-C560-4AF7-8A3B-99ED1D814A1D}" presName="box" presStyleLbl="node1" presStyleIdx="1" presStyleCnt="3"/>
      <dgm:spPr/>
    </dgm:pt>
    <dgm:pt modelId="{FDC3DF22-5C60-4299-91D6-232C6E5B5E7F}" type="pres">
      <dgm:prSet presAssocID="{8307FFC4-C560-4AF7-8A3B-99ED1D814A1D}" presName="img" presStyleLbl="fgImgPlace1" presStyleIdx="1" presStyleCnt="3"/>
      <dgm:spPr>
        <a:blipFill>
          <a:blip xmlns:r="http://schemas.openxmlformats.org/officeDocument/2006/relationships" r:embed="rId1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2000" b="-2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box Checked with solid fill"/>
        </a:ext>
      </dgm:extLst>
    </dgm:pt>
    <dgm:pt modelId="{1AC9C565-8B5B-475E-9E8B-0CF1017A236D}" type="pres">
      <dgm:prSet presAssocID="{8307FFC4-C560-4AF7-8A3B-99ED1D814A1D}" presName="text" presStyleLbl="node1" presStyleIdx="1" presStyleCnt="3">
        <dgm:presLayoutVars>
          <dgm:bulletEnabled val="1"/>
        </dgm:presLayoutVars>
      </dgm:prSet>
      <dgm:spPr/>
    </dgm:pt>
    <dgm:pt modelId="{78E91AF0-389F-4F6C-A8A9-ADA48275964C}" type="pres">
      <dgm:prSet presAssocID="{58DB2AD1-610F-4BE1-9903-F88FDF80FC9F}" presName="spacer" presStyleCnt="0"/>
      <dgm:spPr/>
    </dgm:pt>
    <dgm:pt modelId="{4D804F7A-2B7A-4722-9FD1-B9429AB849B0}" type="pres">
      <dgm:prSet presAssocID="{1168E5CD-41AD-4F5E-9969-2669B9921094}" presName="comp" presStyleCnt="0"/>
      <dgm:spPr/>
    </dgm:pt>
    <dgm:pt modelId="{2F3BAE98-2EB5-42CA-B0EB-965AD4F82148}" type="pres">
      <dgm:prSet presAssocID="{1168E5CD-41AD-4F5E-9969-2669B9921094}" presName="box" presStyleLbl="node1" presStyleIdx="2" presStyleCnt="3"/>
      <dgm:spPr/>
    </dgm:pt>
    <dgm:pt modelId="{895A628B-49E4-4C4D-8FBA-D45E9F640D63}" type="pres">
      <dgm:prSet presAssocID="{1168E5CD-41AD-4F5E-9969-2669B9921094}" presName="img" presStyleLbl="fgImgPlace1" presStyleIdx="2" presStyleCnt="3"/>
      <dgm:spPr>
        <a:blipFill>
          <a:blip xmlns:r="http://schemas.openxmlformats.org/officeDocument/2006/relationships" r:embed="rId1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2000" b="-2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box Checked with solid fill"/>
        </a:ext>
      </dgm:extLst>
    </dgm:pt>
    <dgm:pt modelId="{29655D73-7FC8-4195-9005-6CB53CAEB004}" type="pres">
      <dgm:prSet presAssocID="{1168E5CD-41AD-4F5E-9969-2669B9921094}" presName="text" presStyleLbl="node1" presStyleIdx="2" presStyleCnt="3">
        <dgm:presLayoutVars>
          <dgm:bulletEnabled val="1"/>
        </dgm:presLayoutVars>
      </dgm:prSet>
      <dgm:spPr/>
    </dgm:pt>
  </dgm:ptLst>
  <dgm:cxnLst>
    <dgm:cxn modelId="{5A7AC218-7F3A-4B5E-861E-640E08DC7889}" srcId="{DDD20B0B-7425-47AA-8F7F-53C91DF1F75C}" destId="{1168E5CD-41AD-4F5E-9969-2669B9921094}" srcOrd="2" destOrd="0" parTransId="{8D8E4B04-8F02-4391-94F6-D135897C5E43}" sibTransId="{12FCFC9C-5662-4705-B291-968CD47FD95F}"/>
    <dgm:cxn modelId="{C8332E22-072D-4455-B73D-4FAB8BD0417F}" type="presOf" srcId="{DDD20B0B-7425-47AA-8F7F-53C91DF1F75C}" destId="{55EC1949-3AE1-4109-AEB1-7AADA5587DA8}" srcOrd="0" destOrd="0" presId="urn:microsoft.com/office/officeart/2005/8/layout/vList4"/>
    <dgm:cxn modelId="{A08B5658-2AD7-4AD2-BC86-953EA6A634A3}" type="presOf" srcId="{1168E5CD-41AD-4F5E-9969-2669B9921094}" destId="{29655D73-7FC8-4195-9005-6CB53CAEB004}" srcOrd="1" destOrd="0" presId="urn:microsoft.com/office/officeart/2005/8/layout/vList4"/>
    <dgm:cxn modelId="{98120686-6D28-4BC5-8209-33FFC5599965}" type="presOf" srcId="{A8C8126C-C6BF-498D-9A30-06A168909BFF}" destId="{69A4C027-EDFD-447D-8317-7DABA4FD9549}" srcOrd="1" destOrd="0" presId="urn:microsoft.com/office/officeart/2005/8/layout/vList4"/>
    <dgm:cxn modelId="{5EA16287-924B-49A7-8D0A-85299A4386D5}" srcId="{DDD20B0B-7425-47AA-8F7F-53C91DF1F75C}" destId="{A8C8126C-C6BF-498D-9A30-06A168909BFF}" srcOrd="0" destOrd="0" parTransId="{DFA67E2E-AEC6-47B2-B37F-19F2F4550D56}" sibTransId="{46FB1AB1-9683-4519-85CD-325AE3AFF319}"/>
    <dgm:cxn modelId="{91488B93-0D6E-4A3D-84F6-1CBB177C2013}" type="presOf" srcId="{8307FFC4-C560-4AF7-8A3B-99ED1D814A1D}" destId="{1AC9C565-8B5B-475E-9E8B-0CF1017A236D}" srcOrd="1" destOrd="0" presId="urn:microsoft.com/office/officeart/2005/8/layout/vList4"/>
    <dgm:cxn modelId="{6E43A096-334F-4D4D-946C-ACF581980F0E}" srcId="{DDD20B0B-7425-47AA-8F7F-53C91DF1F75C}" destId="{8307FFC4-C560-4AF7-8A3B-99ED1D814A1D}" srcOrd="1" destOrd="0" parTransId="{BAF03DD8-9260-44AD-AE0F-DC8B9BE09017}" sibTransId="{58DB2AD1-610F-4BE1-9903-F88FDF80FC9F}"/>
    <dgm:cxn modelId="{41D5929B-B098-4DC4-83CD-110AECF02BB7}" type="presOf" srcId="{1168E5CD-41AD-4F5E-9969-2669B9921094}" destId="{2F3BAE98-2EB5-42CA-B0EB-965AD4F82148}" srcOrd="0" destOrd="0" presId="urn:microsoft.com/office/officeart/2005/8/layout/vList4"/>
    <dgm:cxn modelId="{6E6C0CB1-2CBC-4595-B782-68793C44D46B}" type="presOf" srcId="{8307FFC4-C560-4AF7-8A3B-99ED1D814A1D}" destId="{747BF3FB-16BC-4380-B6CA-8F11164D822B}" srcOrd="0" destOrd="0" presId="urn:microsoft.com/office/officeart/2005/8/layout/vList4"/>
    <dgm:cxn modelId="{355C31DF-CCD7-431A-BCBD-DE87F8452BB8}" type="presOf" srcId="{A8C8126C-C6BF-498D-9A30-06A168909BFF}" destId="{DD4103BD-D6C6-48A4-AB39-3326267E06A1}" srcOrd="0" destOrd="0" presId="urn:microsoft.com/office/officeart/2005/8/layout/vList4"/>
    <dgm:cxn modelId="{67DDD4FA-F059-4682-93C1-35B5374D99B4}" type="presParOf" srcId="{55EC1949-3AE1-4109-AEB1-7AADA5587DA8}" destId="{C60B431F-5B32-4713-A79D-DA2FCEBA9237}" srcOrd="0" destOrd="0" presId="urn:microsoft.com/office/officeart/2005/8/layout/vList4"/>
    <dgm:cxn modelId="{48FD615C-4E3A-4564-B81F-C2897059A907}" type="presParOf" srcId="{C60B431F-5B32-4713-A79D-DA2FCEBA9237}" destId="{DD4103BD-D6C6-48A4-AB39-3326267E06A1}" srcOrd="0" destOrd="0" presId="urn:microsoft.com/office/officeart/2005/8/layout/vList4"/>
    <dgm:cxn modelId="{DC2186AA-DECF-42D7-8ADC-4CF332A1A594}" type="presParOf" srcId="{C60B431F-5B32-4713-A79D-DA2FCEBA9237}" destId="{14780AED-78E8-4644-B727-DBE05D6E32B9}" srcOrd="1" destOrd="0" presId="urn:microsoft.com/office/officeart/2005/8/layout/vList4"/>
    <dgm:cxn modelId="{B7235F10-22B2-4477-B158-8E53DF9042B9}" type="presParOf" srcId="{C60B431F-5B32-4713-A79D-DA2FCEBA9237}" destId="{69A4C027-EDFD-447D-8317-7DABA4FD9549}" srcOrd="2" destOrd="0" presId="urn:microsoft.com/office/officeart/2005/8/layout/vList4"/>
    <dgm:cxn modelId="{52767A5D-D91A-4C02-8FAB-103C9CA16BDD}" type="presParOf" srcId="{55EC1949-3AE1-4109-AEB1-7AADA5587DA8}" destId="{11AA8C54-8C40-4F43-BDA8-C3CD39AB112C}" srcOrd="1" destOrd="0" presId="urn:microsoft.com/office/officeart/2005/8/layout/vList4"/>
    <dgm:cxn modelId="{CC884460-FCE3-432B-8CE1-1F563EEB56D6}" type="presParOf" srcId="{55EC1949-3AE1-4109-AEB1-7AADA5587DA8}" destId="{3D146419-8BA0-4408-BEC8-A904962CC12E}" srcOrd="2" destOrd="0" presId="urn:microsoft.com/office/officeart/2005/8/layout/vList4"/>
    <dgm:cxn modelId="{2037FBBD-9B7D-4D23-9180-41BC492AA10B}" type="presParOf" srcId="{3D146419-8BA0-4408-BEC8-A904962CC12E}" destId="{747BF3FB-16BC-4380-B6CA-8F11164D822B}" srcOrd="0" destOrd="0" presId="urn:microsoft.com/office/officeart/2005/8/layout/vList4"/>
    <dgm:cxn modelId="{88FB365C-5062-4561-8051-B90A70084B6A}" type="presParOf" srcId="{3D146419-8BA0-4408-BEC8-A904962CC12E}" destId="{FDC3DF22-5C60-4299-91D6-232C6E5B5E7F}" srcOrd="1" destOrd="0" presId="urn:microsoft.com/office/officeart/2005/8/layout/vList4"/>
    <dgm:cxn modelId="{33629651-8A4C-4F25-908B-2FA1CA71B772}" type="presParOf" srcId="{3D146419-8BA0-4408-BEC8-A904962CC12E}" destId="{1AC9C565-8B5B-475E-9E8B-0CF1017A236D}" srcOrd="2" destOrd="0" presId="urn:microsoft.com/office/officeart/2005/8/layout/vList4"/>
    <dgm:cxn modelId="{454CB597-C76A-4B6B-972A-B4B102ECC108}" type="presParOf" srcId="{55EC1949-3AE1-4109-AEB1-7AADA5587DA8}" destId="{78E91AF0-389F-4F6C-A8A9-ADA48275964C}" srcOrd="3" destOrd="0" presId="urn:microsoft.com/office/officeart/2005/8/layout/vList4"/>
    <dgm:cxn modelId="{2703B95B-B45C-4863-9422-A0B4D4DEFE77}" type="presParOf" srcId="{55EC1949-3AE1-4109-AEB1-7AADA5587DA8}" destId="{4D804F7A-2B7A-4722-9FD1-B9429AB849B0}" srcOrd="4" destOrd="0" presId="urn:microsoft.com/office/officeart/2005/8/layout/vList4"/>
    <dgm:cxn modelId="{BAD77D27-30D7-43CB-A504-0C026DE3490C}" type="presParOf" srcId="{4D804F7A-2B7A-4722-9FD1-B9429AB849B0}" destId="{2F3BAE98-2EB5-42CA-B0EB-965AD4F82148}" srcOrd="0" destOrd="0" presId="urn:microsoft.com/office/officeart/2005/8/layout/vList4"/>
    <dgm:cxn modelId="{CB3CCACA-5C4C-4453-BB46-8AFFA97B0D30}" type="presParOf" srcId="{4D804F7A-2B7A-4722-9FD1-B9429AB849B0}" destId="{895A628B-49E4-4C4D-8FBA-D45E9F640D63}" srcOrd="1" destOrd="0" presId="urn:microsoft.com/office/officeart/2005/8/layout/vList4"/>
    <dgm:cxn modelId="{99C6BA42-AB3C-494F-96C2-A08BD3A1BBAF}" type="presParOf" srcId="{4D804F7A-2B7A-4722-9FD1-B9429AB849B0}" destId="{29655D73-7FC8-4195-9005-6CB53CAEB004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4103BD-D6C6-48A4-AB39-3326267E06A1}">
      <dsp:nvSpPr>
        <dsp:cNvPr id="0" name=""/>
        <dsp:cNvSpPr/>
      </dsp:nvSpPr>
      <dsp:spPr>
        <a:xfrm>
          <a:off x="0" y="0"/>
          <a:ext cx="5329238" cy="1282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 val="87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Title I-A Requirements</a:t>
          </a:r>
        </a:p>
      </dsp:txBody>
      <dsp:txXfrm>
        <a:off x="1194137" y="0"/>
        <a:ext cx="4135100" cy="1282898"/>
      </dsp:txXfrm>
    </dsp:sp>
    <dsp:sp modelId="{14780AED-78E8-4644-B727-DBE05D6E32B9}">
      <dsp:nvSpPr>
        <dsp:cNvPr id="0" name=""/>
        <dsp:cNvSpPr/>
      </dsp:nvSpPr>
      <dsp:spPr>
        <a:xfrm>
          <a:off x="128289" y="128289"/>
          <a:ext cx="1065847" cy="102631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2000" b="-2000"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47BF3FB-16BC-4380-B6CA-8F11164D822B}">
      <dsp:nvSpPr>
        <dsp:cNvPr id="0" name=""/>
        <dsp:cNvSpPr/>
      </dsp:nvSpPr>
      <dsp:spPr>
        <a:xfrm>
          <a:off x="0" y="1411188"/>
          <a:ext cx="5329238" cy="1282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 val="87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School Level Plan and Goals</a:t>
          </a:r>
        </a:p>
      </dsp:txBody>
      <dsp:txXfrm>
        <a:off x="1194137" y="1411188"/>
        <a:ext cx="4135100" cy="1282898"/>
      </dsp:txXfrm>
    </dsp:sp>
    <dsp:sp modelId="{FDC3DF22-5C60-4299-91D6-232C6E5B5E7F}">
      <dsp:nvSpPr>
        <dsp:cNvPr id="0" name=""/>
        <dsp:cNvSpPr/>
      </dsp:nvSpPr>
      <dsp:spPr>
        <a:xfrm>
          <a:off x="128289" y="1539478"/>
          <a:ext cx="1065847" cy="102631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2000" b="-2000"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F3BAE98-2EB5-42CA-B0EB-965AD4F82148}">
      <dsp:nvSpPr>
        <dsp:cNvPr id="0" name=""/>
        <dsp:cNvSpPr/>
      </dsp:nvSpPr>
      <dsp:spPr>
        <a:xfrm>
          <a:off x="0" y="2822376"/>
          <a:ext cx="5329238" cy="1282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 val="87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Curriculum and Instructional Strategies</a:t>
          </a:r>
        </a:p>
      </dsp:txBody>
      <dsp:txXfrm>
        <a:off x="1194137" y="2822376"/>
        <a:ext cx="4135100" cy="1282898"/>
      </dsp:txXfrm>
    </dsp:sp>
    <dsp:sp modelId="{895A628B-49E4-4C4D-8FBA-D45E9F640D63}">
      <dsp:nvSpPr>
        <dsp:cNvPr id="0" name=""/>
        <dsp:cNvSpPr/>
      </dsp:nvSpPr>
      <dsp:spPr>
        <a:xfrm>
          <a:off x="128289" y="2950666"/>
          <a:ext cx="1065847" cy="102631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2000" b="-2000"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4103BD-D6C6-48A4-AB39-3326267E06A1}">
      <dsp:nvSpPr>
        <dsp:cNvPr id="0" name=""/>
        <dsp:cNvSpPr/>
      </dsp:nvSpPr>
      <dsp:spPr>
        <a:xfrm>
          <a:off x="0" y="0"/>
          <a:ext cx="5329238" cy="1282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 val="87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Family Rights to access qualifications</a:t>
          </a:r>
        </a:p>
      </dsp:txBody>
      <dsp:txXfrm>
        <a:off x="1194137" y="0"/>
        <a:ext cx="4135100" cy="1282898"/>
      </dsp:txXfrm>
    </dsp:sp>
    <dsp:sp modelId="{14780AED-78E8-4644-B727-DBE05D6E32B9}">
      <dsp:nvSpPr>
        <dsp:cNvPr id="0" name=""/>
        <dsp:cNvSpPr/>
      </dsp:nvSpPr>
      <dsp:spPr>
        <a:xfrm>
          <a:off x="184310" y="101184"/>
          <a:ext cx="1065847" cy="102631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2000" b="-2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7BF3FB-16BC-4380-B6CA-8F11164D822B}">
      <dsp:nvSpPr>
        <dsp:cNvPr id="0" name=""/>
        <dsp:cNvSpPr/>
      </dsp:nvSpPr>
      <dsp:spPr>
        <a:xfrm>
          <a:off x="0" y="1411188"/>
          <a:ext cx="5329238" cy="1282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 val="87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Family Engagement Plan</a:t>
          </a:r>
        </a:p>
      </dsp:txBody>
      <dsp:txXfrm>
        <a:off x="1194137" y="1411188"/>
        <a:ext cx="4135100" cy="1282898"/>
      </dsp:txXfrm>
    </dsp:sp>
    <dsp:sp modelId="{FDC3DF22-5C60-4299-91D6-232C6E5B5E7F}">
      <dsp:nvSpPr>
        <dsp:cNvPr id="0" name=""/>
        <dsp:cNvSpPr/>
      </dsp:nvSpPr>
      <dsp:spPr>
        <a:xfrm>
          <a:off x="128289" y="1539478"/>
          <a:ext cx="1065847" cy="102631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2000" b="-2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3BAE98-2EB5-42CA-B0EB-965AD4F82148}">
      <dsp:nvSpPr>
        <dsp:cNvPr id="0" name=""/>
        <dsp:cNvSpPr/>
      </dsp:nvSpPr>
      <dsp:spPr>
        <a:xfrm>
          <a:off x="0" y="2822376"/>
          <a:ext cx="5329238" cy="1282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 val="87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Student Compact</a:t>
          </a:r>
        </a:p>
      </dsp:txBody>
      <dsp:txXfrm>
        <a:off x="1194137" y="2822376"/>
        <a:ext cx="4135100" cy="1282898"/>
      </dsp:txXfrm>
    </dsp:sp>
    <dsp:sp modelId="{895A628B-49E4-4C4D-8FBA-D45E9F640D63}">
      <dsp:nvSpPr>
        <dsp:cNvPr id="0" name=""/>
        <dsp:cNvSpPr/>
      </dsp:nvSpPr>
      <dsp:spPr>
        <a:xfrm>
          <a:off x="128289" y="2950666"/>
          <a:ext cx="1065847" cy="102631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2000" b="-2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63DED8-CA54-42CE-AED5-48AF1E60C0FC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042C83-F474-4689-992F-134064305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859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42C83-F474-4689-992F-134064305DA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6313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42C83-F474-4689-992F-134064305DA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0436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42C83-F474-4689-992F-134064305DA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4818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have divided</a:t>
            </a:r>
            <a:r>
              <a:rPr lang="en-US" baseline="0" dirty="0"/>
              <a:t> up the state into four sections. Each of us serves as the primary contact for the districts in these ESDs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42C83-F474-4689-992F-134064305DA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5005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 team has moved from a programmatic</a:t>
            </a:r>
            <a:r>
              <a:rPr lang="en-US" baseline="0" dirty="0"/>
              <a:t> model </a:t>
            </a:r>
            <a:r>
              <a:rPr lang="en-US" dirty="0"/>
              <a:t>to</a:t>
            </a:r>
            <a:r>
              <a:rPr lang="en-US" baseline="0" dirty="0"/>
              <a:t> a regional support model. Each of us has taken a section of the state to support across Titles IA, IIA, IVA and VB.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42C83-F474-4689-992F-134064305DA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325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Today’s topic is finding Title I-A, in other words, how are parents and families learning about Title I-A?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Making materials </a:t>
            </a:r>
            <a:r>
              <a:rPr lang="en-US" dirty="0" err="1"/>
              <a:t>publically</a:t>
            </a:r>
            <a:r>
              <a:rPr lang="en-US" dirty="0"/>
              <a:t> available looks different now.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Part of monitoring, we are looking at websites to see what schools and districts are sharing about Title I-A.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42C83-F474-4689-992F-134064305DA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463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sz="1200" b="0" i="0" u="none" strike="noStrike" cap="none" baseline="0" dirty="0">
              <a:solidFill>
                <a:schemeClr val="dk1"/>
              </a:solidFill>
              <a:effectLst/>
              <a:latin typeface="+mn-lt"/>
              <a:ea typeface="Calibri"/>
              <a:cs typeface="Calibri"/>
              <a:sym typeface="Calibri"/>
            </a:endParaRPr>
          </a:p>
          <a:p>
            <a:r>
              <a:rPr lang="en-US" dirty="0"/>
              <a:t>In a perfect world, what would a family want to have available?</a:t>
            </a:r>
          </a:p>
          <a:p>
            <a:r>
              <a:rPr lang="en-US" dirty="0"/>
              <a:t>(Brainstorm in chat/talk, have Laura take notes)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42C83-F474-4689-992F-134064305DA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1096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a perfect world, what would a family want to have available?</a:t>
            </a:r>
          </a:p>
          <a:p>
            <a:endParaRPr lang="en-US" dirty="0"/>
          </a:p>
          <a:p>
            <a:r>
              <a:rPr lang="en-US" dirty="0"/>
              <a:t>Annual Meeting:  list requirements:</a:t>
            </a:r>
          </a:p>
          <a:p>
            <a:endParaRPr lang="en-US" dirty="0"/>
          </a:p>
          <a:p>
            <a:r>
              <a:rPr lang="en-US" dirty="0"/>
              <a:t>- Explain Title I-A and its requirements</a:t>
            </a:r>
          </a:p>
          <a:p>
            <a:r>
              <a:rPr lang="en-US" dirty="0"/>
              <a:t>- Family rights</a:t>
            </a:r>
          </a:p>
          <a:p>
            <a:r>
              <a:rPr lang="en-US" dirty="0"/>
              <a:t>	Right to request professional qualifications of their child’s classroom teacher and paraprofessionals</a:t>
            </a:r>
          </a:p>
          <a:p>
            <a:r>
              <a:rPr lang="en-US" dirty="0"/>
              <a:t>	If they are taught by a teacher who does not meeting certification requirements for more than 4 consecutive weeks</a:t>
            </a:r>
          </a:p>
          <a:p>
            <a:r>
              <a:rPr lang="en-US" dirty="0"/>
              <a:t>	</a:t>
            </a:r>
          </a:p>
          <a:p>
            <a:r>
              <a:rPr lang="en-US" dirty="0"/>
              <a:t>- Curriculum and Instructional Strategies Used</a:t>
            </a:r>
          </a:p>
          <a:p>
            <a:r>
              <a:rPr lang="en-US" dirty="0"/>
              <a:t>- Assessment</a:t>
            </a:r>
          </a:p>
          <a:p>
            <a:r>
              <a:rPr lang="en-US" dirty="0"/>
              <a:t>- How families can be involved in planning and providing feedback</a:t>
            </a:r>
          </a:p>
          <a:p>
            <a:r>
              <a:rPr lang="en-US" dirty="0"/>
              <a:t>- Student Compact</a:t>
            </a:r>
          </a:p>
          <a:p>
            <a:pPr rtl="0"/>
            <a:endParaRPr lang="en-US" dirty="0">
              <a:effectLst/>
              <a:latin typeface="-apple-system"/>
            </a:endParaRPr>
          </a:p>
          <a:p>
            <a:pPr rtl="0"/>
            <a:endParaRPr lang="en-US" dirty="0">
              <a:effectLst/>
              <a:latin typeface="-apple-system"/>
            </a:endParaRPr>
          </a:p>
          <a:p>
            <a:pPr rtl="0"/>
            <a:r>
              <a:rPr lang="en-US" dirty="0">
                <a:effectLst/>
                <a:latin typeface="-apple-system"/>
              </a:rPr>
              <a:t>Documentation available upon request</a:t>
            </a:r>
          </a:p>
          <a:p>
            <a:pPr rtl="0"/>
            <a:r>
              <a:rPr lang="en-US" dirty="0">
                <a:effectLst/>
                <a:latin typeface="-apple-system"/>
              </a:rPr>
              <a:t>•</a:t>
            </a:r>
            <a:r>
              <a:rPr lang="en-US" dirty="0" err="1">
                <a:effectLst/>
                <a:latin typeface="-apple-system"/>
              </a:rPr>
              <a:t>TitleI</a:t>
            </a:r>
            <a:r>
              <a:rPr lang="en-US" dirty="0">
                <a:effectLst/>
                <a:latin typeface="-apple-system"/>
              </a:rPr>
              <a:t>-A Annual Meeting documentation</a:t>
            </a:r>
          </a:p>
          <a:p>
            <a:pPr rtl="0"/>
            <a:r>
              <a:rPr lang="en-US" dirty="0">
                <a:effectLst/>
                <a:latin typeface="-apple-system"/>
              </a:rPr>
              <a:t>•Parent Engagement Plan (reviewed and revised with parent input annually)</a:t>
            </a:r>
          </a:p>
          <a:p>
            <a:pPr rtl="0"/>
            <a:r>
              <a:rPr lang="en-US" dirty="0">
                <a:effectLst/>
                <a:latin typeface="-apple-system"/>
              </a:rPr>
              <a:t>•Parent-School Compact (reviewed and revised with parent input annually)</a:t>
            </a:r>
          </a:p>
          <a:p>
            <a:pPr rtl="0"/>
            <a:r>
              <a:rPr lang="en-US" dirty="0">
                <a:effectLst/>
                <a:latin typeface="-apple-system"/>
              </a:rPr>
              <a:t>•Building Parent Capacity documentation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42C83-F474-4689-992F-134064305DA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052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Annual Meetings are a requirement of Title I-A.  However, they are only piece of a larger picture of family engagement.  </a:t>
            </a:r>
          </a:p>
          <a:p>
            <a:endParaRPr lang="en-US" dirty="0"/>
          </a:p>
          <a:p>
            <a:r>
              <a:rPr lang="en-US" dirty="0"/>
              <a:t>Some districts struggle to with parent attendance at annual meetings.  Even when combined with a larger event, it’s helpful to have the information available in other formats.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42C83-F474-4689-992F-134064305DA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7072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 as a group, ask for examples.  Allow people to share screens, encourage group questions.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42C83-F474-4689-992F-134064305DA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8876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sz="1200" b="0" i="0" u="none" strike="noStrike" cap="none" baseline="0" dirty="0">
              <a:solidFill>
                <a:schemeClr val="dk1"/>
              </a:solidFill>
              <a:effectLst/>
              <a:latin typeface="+mn-lt"/>
              <a:ea typeface="Calibri"/>
              <a:cs typeface="Calibri"/>
              <a:sym typeface="Calibri"/>
            </a:endParaRPr>
          </a:p>
          <a:p>
            <a:r>
              <a:rPr lang="en-US" dirty="0"/>
              <a:t>Here are some ways districts are communicating with families.</a:t>
            </a:r>
          </a:p>
          <a:p>
            <a:endParaRPr lang="en-US" dirty="0"/>
          </a:p>
          <a:p>
            <a:r>
              <a:rPr lang="en-US" dirty="0"/>
              <a:t>Websites:</a:t>
            </a:r>
          </a:p>
          <a:p>
            <a:r>
              <a:rPr lang="en-US" dirty="0"/>
              <a:t>Medford: Title I-A webpage at district level, all school plans are posted</a:t>
            </a:r>
          </a:p>
          <a:p>
            <a:endParaRPr lang="en-US" dirty="0"/>
          </a:p>
          <a:p>
            <a:r>
              <a:rPr lang="en-US" dirty="0"/>
              <a:t>Harney County 3 (HIGHLIGHT ANNUAL MEETING AS WELL)</a:t>
            </a:r>
          </a:p>
          <a:p>
            <a:endParaRPr lang="en-US" dirty="0"/>
          </a:p>
          <a:p>
            <a:r>
              <a:rPr lang="en-US" dirty="0"/>
              <a:t>Annual Meeting: Eagle Point URCEO – slides are very specific to the school and include a lot of detail about the program</a:t>
            </a:r>
          </a:p>
          <a:p>
            <a:endParaRPr lang="en-US" dirty="0"/>
          </a:p>
          <a:p>
            <a:r>
              <a:rPr lang="en-US" dirty="0"/>
              <a:t>FOREST GROVE:  VIDEO OF ANNUAL MEETING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42C83-F474-4689-992F-134064305DA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2339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What challenges have you seen in your district?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42C83-F474-4689-992F-134064305DA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4586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What can we do to support you?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42C83-F474-4689-992F-134064305DA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554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6188" y="5948082"/>
            <a:ext cx="11775141" cy="6992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Decorative line break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70" y="3472133"/>
            <a:ext cx="1286259" cy="24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486701"/>
            <a:ext cx="9144000" cy="102326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DB8F2-0FF1-406C-8224-60B8B3EF71B5}" type="datetime1">
              <a:rPr lang="en-US" smtClean="0"/>
              <a:t>2/29/2024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2" name="Picture 11" descr="Oregon Department of Education 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770" y="214049"/>
            <a:ext cx="2124460" cy="216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411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rge Typ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 descr="Decorative line break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70" y="3848895"/>
            <a:ext cx="1286259" cy="24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499125"/>
            <a:ext cx="9144000" cy="2387600"/>
          </a:xfrm>
        </p:spPr>
        <p:txBody>
          <a:bodyPr anchor="b">
            <a:noAutofit/>
          </a:bodyPr>
          <a:lstStyle>
            <a:lvl1pPr algn="ctr">
              <a:defRPr sz="12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Text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D4C4D-EF0A-4A79-A9E6-06DA503184A7}" type="datetime1">
              <a:rPr lang="en-US" smtClean="0"/>
              <a:t>2/29/2024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524000" y="4003184"/>
            <a:ext cx="9144000" cy="88060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034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llow U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 descr="Decorative line break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70" y="3848895"/>
            <a:ext cx="1286259" cy="24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499125"/>
            <a:ext cx="9144000" cy="2387600"/>
          </a:xfrm>
        </p:spPr>
        <p:txBody>
          <a:bodyPr anchor="b">
            <a:noAutofit/>
          </a:bodyPr>
          <a:lstStyle>
            <a:lvl1pPr algn="ctr">
              <a:defRPr sz="12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Text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8774A-9D05-49C3-A001-1BF365BBC908}" type="datetime1">
              <a:rPr lang="en-US" smtClean="0"/>
              <a:t>2/29/2024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 descr="Twitter icon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290" y="4043402"/>
            <a:ext cx="500040" cy="500040"/>
          </a:xfrm>
          <a:prstGeom prst="rect">
            <a:avLst/>
          </a:prstGeom>
        </p:spPr>
      </p:pic>
      <p:pic>
        <p:nvPicPr>
          <p:cNvPr id="12" name="Picture 11" descr="Facebook icon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4960" y="4043402"/>
            <a:ext cx="500040" cy="50004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718290" y="4043402"/>
            <a:ext cx="6806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chemeClr val="accent1"/>
                </a:solidFill>
              </a:rPr>
              <a:t>twitter.com/</a:t>
            </a:r>
            <a:r>
              <a:rPr lang="en-US" sz="2400" dirty="0" err="1">
                <a:solidFill>
                  <a:schemeClr val="accent1"/>
                </a:solidFill>
              </a:rPr>
              <a:t>ORDeptEd</a:t>
            </a:r>
            <a:r>
              <a:rPr lang="en-US" sz="2400" dirty="0">
                <a:solidFill>
                  <a:schemeClr val="accent1"/>
                </a:solidFill>
              </a:rPr>
              <a:t> | fb.com/</a:t>
            </a:r>
            <a:r>
              <a:rPr lang="en-US" sz="2400" dirty="0" err="1">
                <a:solidFill>
                  <a:schemeClr val="accent1"/>
                </a:solidFill>
              </a:rPr>
              <a:t>ORDeptEd</a:t>
            </a:r>
            <a:endParaRPr lang="en-US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4605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6188" y="5948082"/>
            <a:ext cx="11775141" cy="699247"/>
          </a:xfrm>
          <a:prstGeom prst="rect">
            <a:avLst/>
          </a:prstGeom>
          <a:solidFill>
            <a:srgbClr val="F0F4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Decorative line break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70" y="3472133"/>
            <a:ext cx="1286259" cy="24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486701"/>
            <a:ext cx="9144000" cy="102326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129B8-492F-4D3D-BD60-A650CFA8D9CC}" type="datetime1">
              <a:rPr lang="en-US" smtClean="0"/>
              <a:t>2/29/2024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2" name="Picture 11" descr="Oregon Department of Education 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770" y="214049"/>
            <a:ext cx="2124460" cy="216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3534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6187" y="2488757"/>
            <a:ext cx="11775141" cy="1900363"/>
          </a:xfrm>
          <a:prstGeom prst="rect">
            <a:avLst/>
          </a:prstGeom>
          <a:solidFill>
            <a:srgbClr val="F0F4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717177" y="2488757"/>
            <a:ext cx="10784542" cy="1900363"/>
          </a:xfrm>
        </p:spPr>
        <p:txBody>
          <a:bodyPr anchor="ctr" anchorCtr="0">
            <a:noAutofit/>
          </a:bodyPr>
          <a:lstStyle>
            <a:lvl1pPr algn="ctr">
              <a:defRPr sz="68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3854824" y="6139793"/>
            <a:ext cx="4509246" cy="365125"/>
          </a:xfrm>
        </p:spPr>
        <p:txBody>
          <a:bodyPr/>
          <a:lstStyle/>
          <a:p>
            <a:fld id="{0AD8A1A0-D01A-4307-99C1-95EAE219616E}" type="datetime1">
              <a:rPr lang="en-US" smtClean="0"/>
              <a:t>2/29/2024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7176" y="6139793"/>
            <a:ext cx="2864224" cy="365125"/>
          </a:xfrm>
        </p:spPr>
        <p:txBody>
          <a:bodyPr/>
          <a:lstStyle/>
          <a:p>
            <a:r>
              <a:rPr lang="en-US"/>
              <a:t>Oregon Department of Education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139793"/>
            <a:ext cx="2891118" cy="365125"/>
          </a:xfrm>
        </p:spPr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Picture 12" descr="Oregon Department of Education Log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770" y="214049"/>
            <a:ext cx="2124460" cy="216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7520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Bar and Cont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6188" y="215153"/>
            <a:ext cx="11775141" cy="1397364"/>
          </a:xfrm>
          <a:prstGeom prst="rect">
            <a:avLst/>
          </a:prstGeom>
          <a:solidFill>
            <a:srgbClr val="F0F4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7251A-6028-4233-BEF3-18DDAAE193D4}" type="datetime1">
              <a:rPr lang="en-US" smtClean="0"/>
              <a:t>2/29/2024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17176" y="457200"/>
            <a:ext cx="10784542" cy="10264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591615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6189" y="215153"/>
            <a:ext cx="4730470" cy="6432176"/>
          </a:xfrm>
          <a:prstGeom prst="rect">
            <a:avLst/>
          </a:prstGeom>
          <a:solidFill>
            <a:srgbClr val="F0F4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177" y="779645"/>
            <a:ext cx="3931826" cy="2542395"/>
          </a:xfrm>
        </p:spPr>
        <p:txBody>
          <a:bodyPr anchor="t" anchorCtr="0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779647"/>
            <a:ext cx="6172200" cy="508140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19565-3FC1-4377-80E0-DA9F6EA932E8}" type="datetime1">
              <a:rPr lang="en-US" smtClean="0"/>
              <a:t>2/29/2024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17177" y="3540125"/>
            <a:ext cx="3931826" cy="232092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519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96C12-C1CF-4C59-9E24-8D6A8DC3F275}" type="datetime1">
              <a:rPr lang="en-US" smtClean="0"/>
              <a:t>2/29/2024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0779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7176" y="1825625"/>
            <a:ext cx="5302624" cy="41060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329518" cy="41060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DFFFE-E3DB-480C-AF99-B3BA4B014010}" type="datetime1">
              <a:rPr lang="en-US" smtClean="0"/>
              <a:t>2/29/2024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7354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176" y="1681163"/>
            <a:ext cx="5280399" cy="82391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3200" b="0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7176" y="2505075"/>
            <a:ext cx="5280399" cy="34345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329518" cy="823912"/>
          </a:xfrm>
        </p:spPr>
        <p:txBody>
          <a:bodyPr anchor="t" anchorCtr="0"/>
          <a:lstStyle>
            <a:lvl1pPr marL="0" indent="0">
              <a:buNone/>
              <a:defRPr sz="3200" b="0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329518" cy="34345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159C3-235A-4D37-9C2D-468A1C2B14CD}" type="datetime1">
              <a:rPr lang="en-US" smtClean="0"/>
              <a:t>2/29/2024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17176" y="457200"/>
            <a:ext cx="10784542" cy="102646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1934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43C5A-E7D9-4B10-B713-2B1004B9E269}" type="datetime1">
              <a:rPr lang="en-US" smtClean="0"/>
              <a:t>2/29/2024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17176" y="457200"/>
            <a:ext cx="10784542" cy="10264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3561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6187" y="2488757"/>
            <a:ext cx="11775141" cy="19003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717177" y="2488757"/>
            <a:ext cx="10784542" cy="1900363"/>
          </a:xfrm>
        </p:spPr>
        <p:txBody>
          <a:bodyPr anchor="ctr" anchorCtr="0">
            <a:noAutofit/>
          </a:bodyPr>
          <a:lstStyle>
            <a:lvl1pPr algn="ctr">
              <a:defRPr sz="6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3854824" y="6139793"/>
            <a:ext cx="4509246" cy="365125"/>
          </a:xfrm>
        </p:spPr>
        <p:txBody>
          <a:bodyPr/>
          <a:lstStyle/>
          <a:p>
            <a:fld id="{0E438C8C-2E55-4E5D-A2C5-B01B1A0BC883}" type="datetime1">
              <a:rPr lang="en-US" smtClean="0"/>
              <a:t>2/29/2024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7176" y="6139793"/>
            <a:ext cx="2864224" cy="365125"/>
          </a:xfrm>
        </p:spPr>
        <p:txBody>
          <a:bodyPr/>
          <a:lstStyle/>
          <a:p>
            <a:r>
              <a:rPr lang="en-US"/>
              <a:t>Oregon Department of Education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139793"/>
            <a:ext cx="2891118" cy="365125"/>
          </a:xfrm>
        </p:spPr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Picture 12" descr="Oregon Department of Education Log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770" y="214049"/>
            <a:ext cx="2124460" cy="216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9679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D7848-3FE2-43ED-A556-915307FE9ABC}" type="datetime1">
              <a:rPr lang="en-US" smtClean="0"/>
              <a:t>2/29/2024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717176" y="659958"/>
            <a:ext cx="10784542" cy="5398936"/>
          </a:xfrm>
          <a:noFill/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1393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rge Typ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 descr="Decorative line break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70" y="3848895"/>
            <a:ext cx="1286259" cy="24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499125"/>
            <a:ext cx="9144000" cy="2387600"/>
          </a:xfrm>
        </p:spPr>
        <p:txBody>
          <a:bodyPr anchor="b">
            <a:noAutofit/>
          </a:bodyPr>
          <a:lstStyle>
            <a:lvl1pPr algn="ctr">
              <a:defRPr sz="120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Text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546E5-118D-4F4B-9D2E-EE7CCC4F2AC3}" type="datetime1">
              <a:rPr lang="en-US" smtClean="0"/>
              <a:t>2/29/2024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524000" y="4003184"/>
            <a:ext cx="9144000" cy="88060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5868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llow Us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 descr="Decorative line break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70" y="3848895"/>
            <a:ext cx="1286259" cy="24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499125"/>
            <a:ext cx="9144000" cy="2387600"/>
          </a:xfrm>
        </p:spPr>
        <p:txBody>
          <a:bodyPr anchor="b">
            <a:noAutofit/>
          </a:bodyPr>
          <a:lstStyle>
            <a:lvl1pPr algn="ctr">
              <a:defRPr sz="120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Text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9E446-DC90-46B4-B486-3C14F313428F}" type="datetime1">
              <a:rPr lang="en-US" smtClean="0"/>
              <a:t>2/29/2024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 descr="Twitter icon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290" y="4043402"/>
            <a:ext cx="500040" cy="500040"/>
          </a:xfrm>
          <a:prstGeom prst="rect">
            <a:avLst/>
          </a:prstGeom>
        </p:spPr>
      </p:pic>
      <p:pic>
        <p:nvPicPr>
          <p:cNvPr id="12" name="Picture 11" descr="Facebook icon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4960" y="4043402"/>
            <a:ext cx="500040" cy="50004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718290" y="4043402"/>
            <a:ext cx="6806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chemeClr val="accent1"/>
                </a:solidFill>
              </a:rPr>
              <a:t>twitter.com/</a:t>
            </a:r>
            <a:r>
              <a:rPr lang="en-US" sz="2400" dirty="0" err="1">
                <a:solidFill>
                  <a:schemeClr val="accent1"/>
                </a:solidFill>
              </a:rPr>
              <a:t>ORDeptEd</a:t>
            </a:r>
            <a:r>
              <a:rPr lang="en-US" sz="2400" dirty="0">
                <a:solidFill>
                  <a:schemeClr val="accent1"/>
                </a:solidFill>
              </a:rPr>
              <a:t> | fb.com/</a:t>
            </a:r>
            <a:r>
              <a:rPr lang="en-US" sz="2400" dirty="0" err="1">
                <a:solidFill>
                  <a:schemeClr val="accent1"/>
                </a:solidFill>
              </a:rPr>
              <a:t>ORDeptEd</a:t>
            </a:r>
            <a:endParaRPr lang="en-US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9563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6188" y="5948082"/>
            <a:ext cx="11775141" cy="699247"/>
          </a:xfrm>
          <a:prstGeom prst="rect">
            <a:avLst/>
          </a:prstGeom>
          <a:solidFill>
            <a:srgbClr val="FAF5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Decorative line break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70" y="3472133"/>
            <a:ext cx="1286259" cy="24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486701"/>
            <a:ext cx="9144000" cy="102326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35669-A88F-44F9-AB8B-3F96F433DA33}" type="datetime1">
              <a:rPr lang="en-US" smtClean="0"/>
              <a:t>2/29/2024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2" name="Picture 11" descr="Oregon Department of Education 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770" y="214049"/>
            <a:ext cx="2124460" cy="216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8686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6187" y="2488757"/>
            <a:ext cx="11775141" cy="1900363"/>
          </a:xfrm>
          <a:prstGeom prst="rect">
            <a:avLst/>
          </a:prstGeom>
          <a:solidFill>
            <a:srgbClr val="FAF5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717177" y="2488757"/>
            <a:ext cx="10784542" cy="1900363"/>
          </a:xfrm>
        </p:spPr>
        <p:txBody>
          <a:bodyPr anchor="ctr" anchorCtr="0">
            <a:noAutofit/>
          </a:bodyPr>
          <a:lstStyle>
            <a:lvl1pPr algn="ctr">
              <a:defRPr sz="680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3854824" y="6139793"/>
            <a:ext cx="4509246" cy="365125"/>
          </a:xfrm>
        </p:spPr>
        <p:txBody>
          <a:bodyPr/>
          <a:lstStyle/>
          <a:p>
            <a:fld id="{CB63CE33-AAD6-48D1-BB67-55E140EE673B}" type="datetime1">
              <a:rPr lang="en-US" smtClean="0"/>
              <a:t>2/29/2024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7176" y="6139793"/>
            <a:ext cx="2864224" cy="365125"/>
          </a:xfrm>
        </p:spPr>
        <p:txBody>
          <a:bodyPr/>
          <a:lstStyle/>
          <a:p>
            <a:r>
              <a:rPr lang="en-US"/>
              <a:t>Oregon Department of Education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139793"/>
            <a:ext cx="2891118" cy="365125"/>
          </a:xfrm>
        </p:spPr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Picture 12" descr="Oregon Department of Education Log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770" y="214049"/>
            <a:ext cx="2124460" cy="216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4961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Bar and Cont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6188" y="215153"/>
            <a:ext cx="11775141" cy="1397364"/>
          </a:xfrm>
          <a:prstGeom prst="rect">
            <a:avLst/>
          </a:prstGeom>
          <a:solidFill>
            <a:srgbClr val="FAF5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80C9E-828C-47B0-94A4-6B3D13D227B2}" type="datetime1">
              <a:rPr lang="en-US" smtClean="0"/>
              <a:t>2/29/2024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17176" y="457200"/>
            <a:ext cx="10784542" cy="10264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349367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6189" y="215153"/>
            <a:ext cx="4730470" cy="6432176"/>
          </a:xfrm>
          <a:prstGeom prst="rect">
            <a:avLst/>
          </a:prstGeom>
          <a:solidFill>
            <a:srgbClr val="FAF5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177" y="779645"/>
            <a:ext cx="3931826" cy="2538201"/>
          </a:xfrm>
        </p:spPr>
        <p:txBody>
          <a:bodyPr anchor="t" anchorCtr="0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779647"/>
            <a:ext cx="6172200" cy="508140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B5DC2-5B84-466D-B7E3-692BCF220F9D}" type="datetime1">
              <a:rPr lang="en-US" smtClean="0"/>
              <a:t>2/29/2024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17177" y="3540125"/>
            <a:ext cx="3931826" cy="232092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4409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5E948-DDE1-4C4C-8F64-0FB515CA5F4D}" type="datetime1">
              <a:rPr lang="en-US" smtClean="0"/>
              <a:t>2/29/2024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1883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7176" y="1825625"/>
            <a:ext cx="5302624" cy="41060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329518" cy="41060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6216B-9145-477A-B41C-8B94FD3BCF9C}" type="datetime1">
              <a:rPr lang="en-US" smtClean="0"/>
              <a:t>2/29/2024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6871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176" y="1681163"/>
            <a:ext cx="5280399" cy="82391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3200" b="0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7176" y="2505075"/>
            <a:ext cx="5280399" cy="34345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329518" cy="823912"/>
          </a:xfrm>
        </p:spPr>
        <p:txBody>
          <a:bodyPr anchor="t" anchorCtr="0"/>
          <a:lstStyle>
            <a:lvl1pPr marL="0" indent="0">
              <a:buNone/>
              <a:defRPr sz="3200" b="0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329518" cy="34345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C1A34-2325-470A-A1F5-E9D50D738A11}" type="datetime1">
              <a:rPr lang="en-US" smtClean="0"/>
              <a:t>2/29/2024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17176" y="457200"/>
            <a:ext cx="10784542" cy="102646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083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Bar and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6188" y="215153"/>
            <a:ext cx="11775141" cy="139736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10E7C-7E63-4193-A2AF-313DBDEF04EE}" type="datetime1">
              <a:rPr lang="en-US" smtClean="0"/>
              <a:t>2/29/2024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17176" y="457200"/>
            <a:ext cx="10784542" cy="10264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5812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78EEB-BE7A-45F0-9E06-F79FFE5DED06}" type="datetime1">
              <a:rPr lang="en-US" smtClean="0"/>
              <a:t>2/29/2024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17176" y="457200"/>
            <a:ext cx="10784542" cy="10264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907701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E56A2-8B0E-4FBD-BBEA-4C59FF7E7E1A}" type="datetime1">
              <a:rPr lang="en-US" smtClean="0"/>
              <a:t>2/29/2024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717176" y="659958"/>
            <a:ext cx="10784542" cy="5398936"/>
          </a:xfrm>
          <a:noFill/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5067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rge Typ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 descr="Decorative line break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70" y="3848895"/>
            <a:ext cx="1286259" cy="24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499125"/>
            <a:ext cx="9144000" cy="2387600"/>
          </a:xfrm>
        </p:spPr>
        <p:txBody>
          <a:bodyPr anchor="b">
            <a:noAutofit/>
          </a:bodyPr>
          <a:lstStyle>
            <a:lvl1pPr algn="ctr">
              <a:defRPr sz="120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Text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5A54F-919C-44BC-8DEE-C5878B75CAD8}" type="datetime1">
              <a:rPr lang="en-US" smtClean="0"/>
              <a:t>2/29/2024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524000" y="4003184"/>
            <a:ext cx="9144000" cy="88060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1085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llow Us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 descr="Decorative line break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70" y="3848895"/>
            <a:ext cx="1286259" cy="24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499125"/>
            <a:ext cx="9144000" cy="2387600"/>
          </a:xfrm>
        </p:spPr>
        <p:txBody>
          <a:bodyPr anchor="b">
            <a:noAutofit/>
          </a:bodyPr>
          <a:lstStyle>
            <a:lvl1pPr algn="ctr">
              <a:defRPr sz="120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Text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33089-66FB-411F-975A-A573C3E4A8DE}" type="datetime1">
              <a:rPr lang="en-US" smtClean="0"/>
              <a:t>2/29/2024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 descr="Twitter icon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290" y="4043402"/>
            <a:ext cx="500040" cy="500040"/>
          </a:xfrm>
          <a:prstGeom prst="rect">
            <a:avLst/>
          </a:prstGeom>
        </p:spPr>
      </p:pic>
      <p:pic>
        <p:nvPicPr>
          <p:cNvPr id="12" name="Picture 11" descr="Facebook icon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4960" y="4043402"/>
            <a:ext cx="500040" cy="50004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718290" y="4043402"/>
            <a:ext cx="6806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chemeClr val="accent1"/>
                </a:solidFill>
              </a:rPr>
              <a:t>twitter.com/</a:t>
            </a:r>
            <a:r>
              <a:rPr lang="en-US" sz="2400" dirty="0" err="1">
                <a:solidFill>
                  <a:schemeClr val="accent1"/>
                </a:solidFill>
              </a:rPr>
              <a:t>ORDeptEd</a:t>
            </a:r>
            <a:r>
              <a:rPr lang="en-US" sz="2400" dirty="0">
                <a:solidFill>
                  <a:schemeClr val="accent1"/>
                </a:solidFill>
              </a:rPr>
              <a:t> | fb.com/</a:t>
            </a:r>
            <a:r>
              <a:rPr lang="en-US" sz="2400" dirty="0" err="1">
                <a:solidFill>
                  <a:schemeClr val="accent1"/>
                </a:solidFill>
              </a:rPr>
              <a:t>ORDeptEd</a:t>
            </a:r>
            <a:endParaRPr lang="en-US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190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6188" y="5948082"/>
            <a:ext cx="11775141" cy="699247"/>
          </a:xfrm>
          <a:prstGeom prst="rect">
            <a:avLst/>
          </a:prstGeom>
          <a:solidFill>
            <a:srgbClr val="FCED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Decorative line break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70" y="3472133"/>
            <a:ext cx="1286259" cy="24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486701"/>
            <a:ext cx="9144000" cy="102326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CA2A6-E90A-4B1B-939F-5A33FD9DA0A4}" type="datetime1">
              <a:rPr lang="en-US" smtClean="0"/>
              <a:t>2/29/2024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2" name="Picture 11" descr="Oregon Department of Education 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770" y="214049"/>
            <a:ext cx="2124460" cy="216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1519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6187" y="2488757"/>
            <a:ext cx="11775141" cy="1900363"/>
          </a:xfrm>
          <a:prstGeom prst="rect">
            <a:avLst/>
          </a:prstGeom>
          <a:solidFill>
            <a:srgbClr val="FCED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717177" y="2488757"/>
            <a:ext cx="10784542" cy="1900363"/>
          </a:xfrm>
        </p:spPr>
        <p:txBody>
          <a:bodyPr anchor="ctr" anchorCtr="0">
            <a:noAutofit/>
          </a:bodyPr>
          <a:lstStyle>
            <a:lvl1pPr algn="ctr">
              <a:defRPr sz="68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3854824" y="6139793"/>
            <a:ext cx="4509246" cy="365125"/>
          </a:xfrm>
        </p:spPr>
        <p:txBody>
          <a:bodyPr/>
          <a:lstStyle/>
          <a:p>
            <a:fld id="{21A8F008-1A5F-47F5-8F76-05C9DA89A7F7}" type="datetime1">
              <a:rPr lang="en-US" smtClean="0"/>
              <a:t>2/29/2024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7176" y="6139793"/>
            <a:ext cx="2864224" cy="365125"/>
          </a:xfrm>
        </p:spPr>
        <p:txBody>
          <a:bodyPr/>
          <a:lstStyle/>
          <a:p>
            <a:r>
              <a:rPr lang="en-US"/>
              <a:t>Oregon Department of Education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139793"/>
            <a:ext cx="2891118" cy="365125"/>
          </a:xfrm>
        </p:spPr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Picture 12" descr="Oregon Department of Education Log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770" y="214049"/>
            <a:ext cx="2124460" cy="216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7566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Bar and Conten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6188" y="215153"/>
            <a:ext cx="11775141" cy="1397364"/>
          </a:xfrm>
          <a:prstGeom prst="rect">
            <a:avLst/>
          </a:prstGeom>
          <a:solidFill>
            <a:srgbClr val="FCED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B8BCF-AF68-4B48-9B4E-13192B683806}" type="datetime1">
              <a:rPr lang="en-US" smtClean="0"/>
              <a:t>2/29/2024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17176" y="457200"/>
            <a:ext cx="10784542" cy="10264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12826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6189" y="215153"/>
            <a:ext cx="4730470" cy="6432176"/>
          </a:xfrm>
          <a:prstGeom prst="rect">
            <a:avLst/>
          </a:prstGeom>
          <a:solidFill>
            <a:srgbClr val="FCED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177" y="779646"/>
            <a:ext cx="3931826" cy="2534006"/>
          </a:xfrm>
        </p:spPr>
        <p:txBody>
          <a:bodyPr anchor="t" anchorCtr="0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779647"/>
            <a:ext cx="6172200" cy="508140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D30DD-7955-46C7-93B1-A25019A6075B}" type="datetime1">
              <a:rPr lang="en-US" smtClean="0"/>
              <a:t>2/29/2024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17177" y="3540125"/>
            <a:ext cx="3931826" cy="232092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714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D406B-7339-437B-89F9-50E9AD77C404}" type="datetime1">
              <a:rPr lang="en-US" smtClean="0"/>
              <a:t>2/29/2024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5929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7176" y="1825625"/>
            <a:ext cx="5302624" cy="41060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329518" cy="41060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88468-6D3C-44D8-9729-0F8D822B63E6}" type="datetime1">
              <a:rPr lang="en-US" smtClean="0"/>
              <a:t>2/29/2024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27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6189" y="215153"/>
            <a:ext cx="4730470" cy="64321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177" y="779645"/>
            <a:ext cx="3931826" cy="2525617"/>
          </a:xfrm>
        </p:spPr>
        <p:txBody>
          <a:bodyPr anchor="t" anchorCtr="0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779647"/>
            <a:ext cx="6172200" cy="508140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A7137-8A3B-4BB7-BC28-E10E8B709933}" type="datetime1">
              <a:rPr lang="en-US" smtClean="0"/>
              <a:t>2/29/2024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17177" y="3540125"/>
            <a:ext cx="3931826" cy="232092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8616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176" y="1681163"/>
            <a:ext cx="5280399" cy="82391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32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7176" y="2505075"/>
            <a:ext cx="5280399" cy="34345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329518" cy="823912"/>
          </a:xfrm>
        </p:spPr>
        <p:txBody>
          <a:bodyPr anchor="t" anchorCtr="0"/>
          <a:lstStyle>
            <a:lvl1pPr marL="0" indent="0">
              <a:buNone/>
              <a:defRPr sz="32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329518" cy="34345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728E8-5C7F-414A-9237-6D82EC6BE79E}" type="datetime1">
              <a:rPr lang="en-US" smtClean="0"/>
              <a:t>2/29/2024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17176" y="457200"/>
            <a:ext cx="10784542" cy="102646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6443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F2DBC-F42A-4E6A-89F0-09D87951F6E9}" type="datetime1">
              <a:rPr lang="en-US" smtClean="0"/>
              <a:t>2/29/2024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17176" y="457200"/>
            <a:ext cx="10784542" cy="10264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107327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6E2DD-4EFC-4BEF-A620-7BF22A830CD2}" type="datetime1">
              <a:rPr lang="en-US" smtClean="0"/>
              <a:t>2/29/2024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717176" y="659958"/>
            <a:ext cx="10784542" cy="5398936"/>
          </a:xfrm>
          <a:noFill/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3132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rge Typ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 descr="Decorative line break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70" y="3848895"/>
            <a:ext cx="1286259" cy="24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499125"/>
            <a:ext cx="9144000" cy="2387600"/>
          </a:xfrm>
        </p:spPr>
        <p:txBody>
          <a:bodyPr anchor="b">
            <a:noAutofit/>
          </a:bodyPr>
          <a:lstStyle>
            <a:lvl1pPr algn="ctr">
              <a:defRPr sz="120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Text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D47D4-FAB5-426A-979D-8C2808D3175A}" type="datetime1">
              <a:rPr lang="en-US" smtClean="0"/>
              <a:t>2/29/2024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524000" y="4003184"/>
            <a:ext cx="9144000" cy="88060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5368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llow Us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 descr="Decorative line break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70" y="3848895"/>
            <a:ext cx="1286259" cy="24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499125"/>
            <a:ext cx="9144000" cy="2387600"/>
          </a:xfrm>
        </p:spPr>
        <p:txBody>
          <a:bodyPr anchor="b">
            <a:noAutofit/>
          </a:bodyPr>
          <a:lstStyle>
            <a:lvl1pPr algn="ctr">
              <a:defRPr sz="120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Text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FC54C-9B50-4C51-AF08-8520B16E898D}" type="datetime1">
              <a:rPr lang="en-US" smtClean="0"/>
              <a:t>2/29/2024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 descr="Twitter icon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290" y="4043402"/>
            <a:ext cx="500040" cy="500040"/>
          </a:xfrm>
          <a:prstGeom prst="rect">
            <a:avLst/>
          </a:prstGeom>
        </p:spPr>
      </p:pic>
      <p:pic>
        <p:nvPicPr>
          <p:cNvPr id="12" name="Picture 11" descr="Facebook icon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4960" y="4043402"/>
            <a:ext cx="500040" cy="50004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718290" y="4043402"/>
            <a:ext cx="6806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chemeClr val="accent1"/>
                </a:solidFill>
              </a:rPr>
              <a:t>twitter.com/</a:t>
            </a:r>
            <a:r>
              <a:rPr lang="en-US" sz="2400" dirty="0" err="1">
                <a:solidFill>
                  <a:schemeClr val="accent1"/>
                </a:solidFill>
              </a:rPr>
              <a:t>ORDeptEd</a:t>
            </a:r>
            <a:r>
              <a:rPr lang="en-US" sz="2400" dirty="0">
                <a:solidFill>
                  <a:schemeClr val="accent1"/>
                </a:solidFill>
              </a:rPr>
              <a:t> | fb.com/</a:t>
            </a:r>
            <a:r>
              <a:rPr lang="en-US" sz="2400" dirty="0" err="1">
                <a:solidFill>
                  <a:schemeClr val="accent1"/>
                </a:solidFill>
              </a:rPr>
              <a:t>ORDeptEd</a:t>
            </a:r>
            <a:endParaRPr lang="en-US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19823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6188" y="5948082"/>
            <a:ext cx="11775141" cy="699247"/>
          </a:xfrm>
          <a:prstGeom prst="rect">
            <a:avLst/>
          </a:prstGeom>
          <a:solidFill>
            <a:srgbClr val="FCF4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Decorative line break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70" y="3472133"/>
            <a:ext cx="1286259" cy="24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486701"/>
            <a:ext cx="9144000" cy="102326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21E42-63B5-48DA-8048-50C600FAA90D}" type="datetime1">
              <a:rPr lang="en-US" smtClean="0"/>
              <a:t>2/29/2024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2" name="Picture 11" descr="Oregon Department of Education 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770" y="214049"/>
            <a:ext cx="2124460" cy="216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2997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6187" y="2488757"/>
            <a:ext cx="11775141" cy="1900363"/>
          </a:xfrm>
          <a:prstGeom prst="rect">
            <a:avLst/>
          </a:prstGeom>
          <a:solidFill>
            <a:srgbClr val="FCF4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717177" y="2488757"/>
            <a:ext cx="10784542" cy="1900363"/>
          </a:xfrm>
        </p:spPr>
        <p:txBody>
          <a:bodyPr anchor="ctr" anchorCtr="0">
            <a:noAutofit/>
          </a:bodyPr>
          <a:lstStyle>
            <a:lvl1pPr algn="ctr">
              <a:defRPr sz="68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3854824" y="6139793"/>
            <a:ext cx="4509246" cy="365125"/>
          </a:xfrm>
        </p:spPr>
        <p:txBody>
          <a:bodyPr/>
          <a:lstStyle/>
          <a:p>
            <a:fld id="{E7243704-C84B-4EEE-BBCE-295A4C5CFD06}" type="datetime1">
              <a:rPr lang="en-US" smtClean="0"/>
              <a:t>2/29/2024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7176" y="6139793"/>
            <a:ext cx="2864224" cy="365125"/>
          </a:xfrm>
        </p:spPr>
        <p:txBody>
          <a:bodyPr/>
          <a:lstStyle/>
          <a:p>
            <a:r>
              <a:rPr lang="en-US"/>
              <a:t>Oregon Department of Education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139793"/>
            <a:ext cx="2891118" cy="365125"/>
          </a:xfrm>
        </p:spPr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Picture 12" descr="Oregon Department of Education Log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770" y="214049"/>
            <a:ext cx="2124460" cy="216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42624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Bar and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6188" y="215153"/>
            <a:ext cx="11775141" cy="1397364"/>
          </a:xfrm>
          <a:prstGeom prst="rect">
            <a:avLst/>
          </a:prstGeom>
          <a:solidFill>
            <a:srgbClr val="FCF4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98CE6-5F09-43D6-BC22-2463ED878931}" type="datetime1">
              <a:rPr lang="en-US" smtClean="0"/>
              <a:t>2/29/2024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17176" y="457200"/>
            <a:ext cx="10784542" cy="10264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3456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6189" y="215153"/>
            <a:ext cx="4730470" cy="6432176"/>
          </a:xfrm>
          <a:prstGeom prst="rect">
            <a:avLst/>
          </a:prstGeom>
          <a:solidFill>
            <a:srgbClr val="FCF4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177" y="779646"/>
            <a:ext cx="3931826" cy="2529812"/>
          </a:xfrm>
        </p:spPr>
        <p:txBody>
          <a:bodyPr anchor="t" anchorCtr="0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779647"/>
            <a:ext cx="6172200" cy="508140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02F95-0997-4280-BEDC-BF3F99618B49}" type="datetime1">
              <a:rPr lang="en-US" smtClean="0"/>
              <a:t>2/29/2024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17177" y="3540125"/>
            <a:ext cx="3931826" cy="232092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85746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B9E05-3D36-4168-A767-00BDC97C5591}" type="datetime1">
              <a:rPr lang="en-US" smtClean="0"/>
              <a:t>2/29/2024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161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04900-5C6C-4EB6-947A-932AFA31E528}" type="datetime1">
              <a:rPr lang="en-US" smtClean="0"/>
              <a:t>2/29/2024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53951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7176" y="1825625"/>
            <a:ext cx="5302624" cy="41060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329518" cy="41060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BE466-069F-4F0B-8DD8-D08054EA577F}" type="datetime1">
              <a:rPr lang="en-US" smtClean="0"/>
              <a:t>2/29/2024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74607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176" y="1681163"/>
            <a:ext cx="5280399" cy="82391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7176" y="2505075"/>
            <a:ext cx="5280399" cy="34345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329518" cy="823912"/>
          </a:xfrm>
        </p:spPr>
        <p:txBody>
          <a:bodyPr anchor="t" anchorCtr="0"/>
          <a:lstStyle>
            <a:lvl1pPr marL="0" indent="0">
              <a:buNone/>
              <a:defRPr sz="3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329518" cy="34345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CC3A4-A974-4D8C-A734-19B7C8001F6B}" type="datetime1">
              <a:rPr lang="en-US" smtClean="0"/>
              <a:t>2/29/2024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17176" y="457200"/>
            <a:ext cx="10784542" cy="102646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29785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68540-E57F-4C70-8FFD-9D99EF3C12BC}" type="datetime1">
              <a:rPr lang="en-US" smtClean="0"/>
              <a:t>2/29/2024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17176" y="457200"/>
            <a:ext cx="10784542" cy="10264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29816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B5CC4-FBFF-4B9F-BC1B-0051C1321B66}" type="datetime1">
              <a:rPr lang="en-US" smtClean="0"/>
              <a:t>2/29/2024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717176" y="659958"/>
            <a:ext cx="10784542" cy="5398936"/>
          </a:xfrm>
          <a:noFill/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11967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rge Typ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 descr="Decorative line break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70" y="3848895"/>
            <a:ext cx="1286259" cy="24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499125"/>
            <a:ext cx="9144000" cy="2387600"/>
          </a:xfrm>
        </p:spPr>
        <p:txBody>
          <a:bodyPr anchor="b">
            <a:noAutofit/>
          </a:bodyPr>
          <a:lstStyle>
            <a:lvl1pPr algn="ctr">
              <a:defRPr sz="12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Text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9BDF9-9DAB-40CE-BD96-38CDB06137C4}" type="datetime1">
              <a:rPr lang="en-US" smtClean="0"/>
              <a:t>2/29/2024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524000" y="4003184"/>
            <a:ext cx="9144000" cy="88060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42060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llow U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 descr="Decorative line break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70" y="3848895"/>
            <a:ext cx="1286259" cy="24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499125"/>
            <a:ext cx="9144000" cy="2387600"/>
          </a:xfrm>
        </p:spPr>
        <p:txBody>
          <a:bodyPr anchor="b">
            <a:noAutofit/>
          </a:bodyPr>
          <a:lstStyle>
            <a:lvl1pPr algn="ctr">
              <a:defRPr sz="12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Text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0213-9BE8-4405-BBA0-C3A6111A6F4F}" type="datetime1">
              <a:rPr lang="en-US" smtClean="0"/>
              <a:t>2/29/2024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 descr="Twitter icon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290" y="4043402"/>
            <a:ext cx="500040" cy="500040"/>
          </a:xfrm>
          <a:prstGeom prst="rect">
            <a:avLst/>
          </a:prstGeom>
        </p:spPr>
      </p:pic>
      <p:pic>
        <p:nvPicPr>
          <p:cNvPr id="12" name="Picture 11" descr="Facebook icon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4960" y="4043402"/>
            <a:ext cx="500040" cy="50004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718290" y="4043402"/>
            <a:ext cx="6806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chemeClr val="accent1"/>
                </a:solidFill>
              </a:rPr>
              <a:t>twitter.com/</a:t>
            </a:r>
            <a:r>
              <a:rPr lang="en-US" sz="2400" dirty="0" err="1">
                <a:solidFill>
                  <a:schemeClr val="accent1"/>
                </a:solidFill>
              </a:rPr>
              <a:t>ORDeptEd</a:t>
            </a:r>
            <a:r>
              <a:rPr lang="en-US" sz="2400" dirty="0">
                <a:solidFill>
                  <a:schemeClr val="accent1"/>
                </a:solidFill>
              </a:rPr>
              <a:t> | fb.com/</a:t>
            </a:r>
            <a:r>
              <a:rPr lang="en-US" sz="2400" dirty="0" err="1">
                <a:solidFill>
                  <a:schemeClr val="accent1"/>
                </a:solidFill>
              </a:rPr>
              <a:t>ORDeptEd</a:t>
            </a:r>
            <a:endParaRPr lang="en-US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97305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6188" y="5948082"/>
            <a:ext cx="11775141" cy="699247"/>
          </a:xfrm>
          <a:prstGeom prst="rect">
            <a:avLst/>
          </a:prstGeom>
          <a:solidFill>
            <a:srgbClr val="E7F5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Decorative line break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70" y="3472133"/>
            <a:ext cx="1286259" cy="24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486701"/>
            <a:ext cx="9144000" cy="102326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A172B-8EAF-4990-8FD5-F8392F53C875}" type="datetime1">
              <a:rPr lang="en-US" smtClean="0"/>
              <a:t>2/29/2024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2" name="Picture 11" descr="Oregon Department of Education Log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770" y="214049"/>
            <a:ext cx="2124460" cy="216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69276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6187" y="2488757"/>
            <a:ext cx="11775141" cy="1900363"/>
          </a:xfrm>
          <a:prstGeom prst="rect">
            <a:avLst/>
          </a:prstGeom>
          <a:solidFill>
            <a:srgbClr val="E7F5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717177" y="2488757"/>
            <a:ext cx="10784542" cy="1900363"/>
          </a:xfrm>
        </p:spPr>
        <p:txBody>
          <a:bodyPr anchor="ctr" anchorCtr="0">
            <a:noAutofit/>
          </a:bodyPr>
          <a:lstStyle>
            <a:lvl1pPr algn="ctr">
              <a:defRPr sz="6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3854824" y="6139793"/>
            <a:ext cx="4509246" cy="365125"/>
          </a:xfrm>
        </p:spPr>
        <p:txBody>
          <a:bodyPr/>
          <a:lstStyle/>
          <a:p>
            <a:fld id="{B7262A55-26C5-4B5E-938D-D2FE752CEEDD}" type="datetime1">
              <a:rPr lang="en-US" smtClean="0"/>
              <a:t>2/29/2024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7176" y="6139793"/>
            <a:ext cx="2864224" cy="365125"/>
          </a:xfrm>
        </p:spPr>
        <p:txBody>
          <a:bodyPr/>
          <a:lstStyle/>
          <a:p>
            <a:r>
              <a:rPr lang="en-US"/>
              <a:t>Oregon Department of Education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139793"/>
            <a:ext cx="2891118" cy="365125"/>
          </a:xfrm>
        </p:spPr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Picture 12" descr="Oregon Department of Education Log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770" y="214049"/>
            <a:ext cx="2124460" cy="216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81253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Bar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6188" y="215153"/>
            <a:ext cx="11775141" cy="1397364"/>
          </a:xfrm>
          <a:prstGeom prst="rect">
            <a:avLst/>
          </a:prstGeom>
          <a:solidFill>
            <a:srgbClr val="E7F5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2BED0-56DF-407B-A9FB-8B7D08B49EC2}" type="datetime1">
              <a:rPr lang="en-US" smtClean="0"/>
              <a:t>2/29/2024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17176" y="457200"/>
            <a:ext cx="10784542" cy="10264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243134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6189" y="215153"/>
            <a:ext cx="4730470" cy="6432176"/>
          </a:xfrm>
          <a:prstGeom prst="rect">
            <a:avLst/>
          </a:prstGeom>
          <a:solidFill>
            <a:srgbClr val="E7F5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177" y="779646"/>
            <a:ext cx="3931826" cy="2529812"/>
          </a:xfrm>
        </p:spPr>
        <p:txBody>
          <a:bodyPr anchor="t" anchorCtr="0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779647"/>
            <a:ext cx="6172200" cy="508140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FC63F-861D-46C2-80BA-8608F95112C2}" type="datetime1">
              <a:rPr lang="en-US" smtClean="0"/>
              <a:t>2/29/2024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17177" y="3540125"/>
            <a:ext cx="3931826" cy="232092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029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7176" y="1825625"/>
            <a:ext cx="5302624" cy="41060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329518" cy="41060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58F4B-923F-4CFF-8C4E-D1EF01CF4CFF}" type="datetime1">
              <a:rPr lang="en-US" smtClean="0"/>
              <a:t>2/29/2024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81327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F1749-277F-40E3-ACC0-054CDCFF4944}" type="datetime1">
              <a:rPr lang="en-US" smtClean="0"/>
              <a:t>2/29/2024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16928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7176" y="1825625"/>
            <a:ext cx="5302624" cy="41060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329518" cy="41060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0454C-A33D-4756-B878-F22DD5CD9B8D}" type="datetime1">
              <a:rPr lang="en-US" smtClean="0"/>
              <a:t>2/29/2024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5095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176" y="1681163"/>
            <a:ext cx="5280399" cy="82391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32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7176" y="2505075"/>
            <a:ext cx="5280399" cy="34345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329518" cy="823912"/>
          </a:xfrm>
        </p:spPr>
        <p:txBody>
          <a:bodyPr anchor="t" anchorCtr="0"/>
          <a:lstStyle>
            <a:lvl1pPr marL="0" indent="0">
              <a:buNone/>
              <a:defRPr sz="32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329518" cy="34345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BDAFB-8DA2-45AC-A225-C94E8B884141}" type="datetime1">
              <a:rPr lang="en-US" smtClean="0"/>
              <a:t>2/29/2024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17176" y="457200"/>
            <a:ext cx="10784542" cy="102646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43077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56A10-10BE-446E-BB70-4FEEE5450FB3}" type="datetime1">
              <a:rPr lang="en-US" smtClean="0"/>
              <a:t>2/29/2024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17176" y="457200"/>
            <a:ext cx="10784542" cy="10264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8820807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D03E6-F27F-4DB8-8835-7E4643BC5A2C}" type="datetime1">
              <a:rPr lang="en-US" smtClean="0"/>
              <a:t>2/29/2024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717176" y="659958"/>
            <a:ext cx="10784542" cy="5398936"/>
          </a:xfrm>
          <a:noFill/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24786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rge Typ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 descr="Decorative line break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70" y="3848895"/>
            <a:ext cx="1286259" cy="24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499125"/>
            <a:ext cx="9144000" cy="2387600"/>
          </a:xfrm>
        </p:spPr>
        <p:txBody>
          <a:bodyPr anchor="b">
            <a:noAutofit/>
          </a:bodyPr>
          <a:lstStyle>
            <a:lvl1pPr algn="ctr">
              <a:defRPr sz="12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Text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9F9F0-5AD3-4DD1-A45C-9C5880C71ADA}" type="datetime1">
              <a:rPr lang="en-US" smtClean="0"/>
              <a:t>2/29/2024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524000" y="4003184"/>
            <a:ext cx="9144000" cy="88060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132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llow U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 descr="Decorative line break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70" y="3848895"/>
            <a:ext cx="1286259" cy="24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499125"/>
            <a:ext cx="9144000" cy="2387600"/>
          </a:xfrm>
        </p:spPr>
        <p:txBody>
          <a:bodyPr anchor="b">
            <a:noAutofit/>
          </a:bodyPr>
          <a:lstStyle>
            <a:lvl1pPr algn="ctr">
              <a:defRPr sz="12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Text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F4272-3CBA-43FF-97A2-CFD1D1E7055A}" type="datetime1">
              <a:rPr lang="en-US" smtClean="0"/>
              <a:t>2/29/2024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 descr="Twitter icon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290" y="4043402"/>
            <a:ext cx="500040" cy="500040"/>
          </a:xfrm>
          <a:prstGeom prst="rect">
            <a:avLst/>
          </a:prstGeom>
        </p:spPr>
      </p:pic>
      <p:pic>
        <p:nvPicPr>
          <p:cNvPr id="12" name="Picture 11" descr="Facebook icon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4960" y="4043402"/>
            <a:ext cx="500040" cy="50004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718290" y="4043402"/>
            <a:ext cx="6806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chemeClr val="accent1"/>
                </a:solidFill>
              </a:rPr>
              <a:t>twitter.com/</a:t>
            </a:r>
            <a:r>
              <a:rPr lang="en-US" sz="2400" dirty="0" err="1">
                <a:solidFill>
                  <a:schemeClr val="accent1"/>
                </a:solidFill>
              </a:rPr>
              <a:t>ORDeptEd</a:t>
            </a:r>
            <a:r>
              <a:rPr lang="en-US" sz="2400" dirty="0">
                <a:solidFill>
                  <a:schemeClr val="accent1"/>
                </a:solidFill>
              </a:rPr>
              <a:t> | fb.com/</a:t>
            </a:r>
            <a:r>
              <a:rPr lang="en-US" sz="2400" dirty="0" err="1">
                <a:solidFill>
                  <a:schemeClr val="accent1"/>
                </a:solidFill>
              </a:rPr>
              <a:t>ORDeptEd</a:t>
            </a:r>
            <a:endParaRPr lang="en-US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497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176" y="1681163"/>
            <a:ext cx="5280399" cy="82391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3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7176" y="2505075"/>
            <a:ext cx="5280399" cy="34345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329518" cy="823912"/>
          </a:xfrm>
        </p:spPr>
        <p:txBody>
          <a:bodyPr anchor="t" anchorCtr="0"/>
          <a:lstStyle>
            <a:lvl1pPr marL="0" indent="0">
              <a:buNone/>
              <a:defRPr sz="3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329518" cy="34345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1C5D3-2B57-48B7-91EB-495939700355}" type="datetime1">
              <a:rPr lang="en-US" smtClean="0"/>
              <a:t>2/29/2024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17176" y="457200"/>
            <a:ext cx="10784542" cy="102646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731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54C2E-5F14-4627-8C4B-9ADA1781952D}" type="datetime1">
              <a:rPr lang="en-US" smtClean="0"/>
              <a:t>2/29/2024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17176" y="457200"/>
            <a:ext cx="10784542" cy="10264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021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FEC96-F8B6-4DBC-BCB1-AA5BCDEC10AC}" type="datetime1">
              <a:rPr lang="en-US" smtClean="0"/>
              <a:t>2/29/2024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717176" y="659958"/>
            <a:ext cx="10784542" cy="5398936"/>
          </a:xfrm>
          <a:noFill/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459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7176" y="457200"/>
            <a:ext cx="10784542" cy="102646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176" y="1825625"/>
            <a:ext cx="10784542" cy="4109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7176" y="6139793"/>
            <a:ext cx="28642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Oregon Department of Education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54824" y="6139793"/>
            <a:ext cx="45092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25D0124-65BC-4A42-8660-0ADD01F5131A}" type="datetime1">
              <a:rPr lang="en-US" smtClean="0"/>
              <a:t>2/29/2024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139793"/>
            <a:ext cx="28911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57F5B69-6281-4C1F-8C38-6DA0F56DA43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Decorative line break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70" y="1558360"/>
            <a:ext cx="1286259" cy="2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416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7176" y="457200"/>
            <a:ext cx="10784542" cy="102646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176" y="1825625"/>
            <a:ext cx="10784542" cy="4109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7176" y="6139793"/>
            <a:ext cx="28642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Oregon Department of Education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54824" y="6139793"/>
            <a:ext cx="45092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7839BFA-B29B-482C-BCAA-A22B53B8C03A}" type="datetime1">
              <a:rPr lang="en-US" smtClean="0"/>
              <a:t>2/29/2024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139793"/>
            <a:ext cx="28911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57F5B69-6281-4C1F-8C38-6DA0F56DA43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Decorative line break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70" y="1558360"/>
            <a:ext cx="1286259" cy="2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759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7176" y="457200"/>
            <a:ext cx="10784542" cy="102646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176" y="1825625"/>
            <a:ext cx="10784542" cy="4109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7176" y="6139793"/>
            <a:ext cx="28642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Oregon Department of Education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54824" y="6139793"/>
            <a:ext cx="45092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05C9C8A-A450-4B90-A583-F27E42CF7303}" type="datetime1">
              <a:rPr lang="en-US" smtClean="0"/>
              <a:t>2/29/2024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139793"/>
            <a:ext cx="28911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57F5B69-6281-4C1F-8C38-6DA0F56DA43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Decorative line break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70" y="1558360"/>
            <a:ext cx="1286259" cy="2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062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7176" y="457200"/>
            <a:ext cx="10784542" cy="102646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176" y="1825625"/>
            <a:ext cx="10784542" cy="4109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7176" y="6139793"/>
            <a:ext cx="28642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Oregon Department of Education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54824" y="6139793"/>
            <a:ext cx="45092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C8DCE50-89F1-4A10-8E87-AF3E1715E5DC}" type="datetime1">
              <a:rPr lang="en-US" smtClean="0"/>
              <a:t>2/29/2024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139793"/>
            <a:ext cx="28911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57F5B69-6281-4C1F-8C38-6DA0F56DA43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Decorative line break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70" y="1558360"/>
            <a:ext cx="1286259" cy="2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374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7176" y="457200"/>
            <a:ext cx="10784542" cy="102646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176" y="1825625"/>
            <a:ext cx="10784542" cy="4109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7176" y="6139793"/>
            <a:ext cx="28642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Oregon Department of Education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54824" y="6139793"/>
            <a:ext cx="45092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3FE595B-9C89-4C38-B6D9-5D11F037B41F}" type="datetime1">
              <a:rPr lang="en-US" smtClean="0"/>
              <a:t>2/29/2024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139793"/>
            <a:ext cx="28911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57F5B69-6281-4C1F-8C38-6DA0F56DA43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Decorative line break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70" y="1558360"/>
            <a:ext cx="1286259" cy="2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954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7176" y="457200"/>
            <a:ext cx="10784542" cy="102646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176" y="1825625"/>
            <a:ext cx="10784542" cy="4109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7176" y="6139793"/>
            <a:ext cx="28642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Oregon Department of Education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54824" y="6139793"/>
            <a:ext cx="45092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70622CB-9D81-4283-A843-7EB6E55D22BD}" type="datetime1">
              <a:rPr lang="en-US" smtClean="0"/>
              <a:t>2/29/2024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139793"/>
            <a:ext cx="28911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57F5B69-6281-4C1F-8C38-6DA0F56DA43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Decorative line break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70" y="1558360"/>
            <a:ext cx="1286259" cy="2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397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regon.gov/ode/schools-and-districts/grants/ESEA/Documents/Sample%20Title%20IA%20Annual%20Meeting%20PPT.pptx" TargetMode="External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oregon.gov/ode/schools-and-districts/grants/ESEA/Documents/Self_Assessment.docx" TargetMode="External"/><Relationship Id="rId5" Type="http://schemas.openxmlformats.org/officeDocument/2006/relationships/hyperlink" Target="https://www.oregon.gov/ode/schools-and-districts/grants/ESEA/Documents/ESEA%20Monitoring%20Organizational%20Tool.docx" TargetMode="External"/><Relationship Id="rId4" Type="http://schemas.openxmlformats.org/officeDocument/2006/relationships/hyperlink" Target="https://www.oregon.gov/ode/schools-and-districts/grants/ESEA/Documents/Annual%20Meeting%20Checklist%20for%20Title%20IA%20Schools.docx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Jennifer.Engberg@ode.oregon.gov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jpeg"/><Relationship Id="rId5" Type="http://schemas.openxmlformats.org/officeDocument/2006/relationships/hyperlink" Target="mailto:Lisa.Plumb@ode.oregon.gov" TargetMode="External"/><Relationship Id="rId4" Type="http://schemas.openxmlformats.org/officeDocument/2006/relationships/hyperlink" Target="mailto:Sarah.Martin@ode.oregon.gov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svgsilh.com/image/305450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hyperlink" Target="https://pixabay.com/en/spotlight-stage-disco-light-304877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hyperlink" Target="https://pixabay.com/en/spotlight-stage-disco-light-304877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6005" y="2633369"/>
            <a:ext cx="10784542" cy="1900363"/>
          </a:xfrm>
        </p:spPr>
        <p:txBody>
          <a:bodyPr/>
          <a:lstStyle/>
          <a:p>
            <a:r>
              <a:rPr lang="en-US" sz="5400" dirty="0"/>
              <a:t>Communicating about Title I-A:</a:t>
            </a:r>
            <a:br>
              <a:rPr lang="en-US" sz="2800" dirty="0"/>
            </a:br>
            <a:r>
              <a:rPr lang="en-US" sz="3600" dirty="0"/>
              <a:t>Making information available to families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090059" y="4745499"/>
            <a:ext cx="8313202" cy="118252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/>
              <a:t>February 6, 2024</a:t>
            </a:r>
          </a:p>
        </p:txBody>
      </p:sp>
    </p:spTree>
    <p:extLst>
      <p:ext uri="{BB962C8B-B14F-4D97-AF65-F5344CB8AC3E}">
        <p14:creationId xmlns:p14="http://schemas.microsoft.com/office/powerpoint/2010/main" val="608909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17176" y="380164"/>
            <a:ext cx="10784542" cy="1026460"/>
          </a:xfrm>
        </p:spPr>
        <p:txBody>
          <a:bodyPr/>
          <a:lstStyle/>
          <a:p>
            <a:r>
              <a:rPr lang="en-US" dirty="0"/>
              <a:t>Key Takeaways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9BC46DE-0B70-E581-A1D0-2A22F913A5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178" y="1897190"/>
            <a:ext cx="10784542" cy="4109010"/>
          </a:xfrm>
        </p:spPr>
        <p:txBody>
          <a:bodyPr/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Families should have multiple ways to access information about the Title I-A program at their child’s school.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Strong website information does NOT replace the Title I-A meeting.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Title I-A Annual Meeting is just one way to engage families regarding Title I-A.</a:t>
            </a:r>
          </a:p>
          <a:p>
            <a:endParaRPr lang="en-US" dirty="0"/>
          </a:p>
        </p:txBody>
      </p:sp>
      <p:sp>
        <p:nvSpPr>
          <p:cNvPr id="3" name="Footer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196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17177" y="779646"/>
            <a:ext cx="3931826" cy="1686764"/>
          </a:xfrm>
        </p:spPr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3200" dirty="0">
                <a:hlinkClick r:id="rId3"/>
              </a:rPr>
              <a:t>Annual Meeting Template</a:t>
            </a:r>
            <a:endParaRPr lang="en-US" sz="3200" dirty="0"/>
          </a:p>
          <a:p>
            <a:pPr>
              <a:spcAft>
                <a:spcPts val="1200"/>
              </a:spcAft>
            </a:pPr>
            <a:r>
              <a:rPr lang="en-US" sz="3200" dirty="0">
                <a:hlinkClick r:id="rId4"/>
              </a:rPr>
              <a:t>Annual Meeting Checklist</a:t>
            </a:r>
            <a:endParaRPr lang="en-US" sz="3200" dirty="0"/>
          </a:p>
          <a:p>
            <a:pPr>
              <a:spcAft>
                <a:spcPts val="1200"/>
              </a:spcAft>
            </a:pPr>
            <a:r>
              <a:rPr lang="en-US" sz="3200" dirty="0">
                <a:hlinkClick r:id="rId5"/>
              </a:rPr>
              <a:t>Monitoring Organizational Tool</a:t>
            </a:r>
            <a:endParaRPr lang="en-US" sz="3200" dirty="0"/>
          </a:p>
          <a:p>
            <a:pPr>
              <a:spcAft>
                <a:spcPts val="1200"/>
              </a:spcAft>
            </a:pPr>
            <a:r>
              <a:rPr lang="en-US" sz="3200" dirty="0">
                <a:hlinkClick r:id="rId6"/>
              </a:rPr>
              <a:t>Self Assessment</a:t>
            </a:r>
            <a:endParaRPr lang="en-US" sz="3200" dirty="0"/>
          </a:p>
          <a:p>
            <a:pPr>
              <a:spcAft>
                <a:spcPts val="600"/>
              </a:spcAft>
            </a:pPr>
            <a:endParaRPr lang="en-US" sz="3200" dirty="0"/>
          </a:p>
        </p:txBody>
      </p:sp>
      <p:sp>
        <p:nvSpPr>
          <p:cNvPr id="3" name="Footer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Picture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7" r="3517"/>
          <a:stretch>
            <a:fillRect/>
          </a:stretch>
        </p:blipFill>
        <p:spPr>
          <a:xfrm>
            <a:off x="150016" y="2278883"/>
            <a:ext cx="4766079" cy="2813379"/>
          </a:xfrm>
        </p:spPr>
      </p:pic>
    </p:spTree>
    <p:extLst>
      <p:ext uri="{BB962C8B-B14F-4D97-AF65-F5344CB8AC3E}">
        <p14:creationId xmlns:p14="http://schemas.microsoft.com/office/powerpoint/2010/main" val="37418612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Regional Contacts by ESD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183188" y="779646"/>
            <a:ext cx="6172200" cy="5725272"/>
          </a:xfrm>
        </p:spPr>
        <p:txBody>
          <a:bodyPr>
            <a:normAutofit lnSpcReduction="10000"/>
          </a:bodyPr>
          <a:lstStyle/>
          <a:p>
            <a:pPr marL="457200" indent="-381000">
              <a:lnSpc>
                <a:spcPct val="115000"/>
              </a:lnSpc>
              <a:spcBef>
                <a:spcPts val="0"/>
              </a:spcBef>
              <a:buSzPts val="2400"/>
              <a:buFont typeface="Arial" panose="020B0604020202020204" pitchFamily="34" charset="0"/>
              <a:buChar char="●"/>
            </a:pPr>
            <a:r>
              <a:rPr lang="en-US" sz="3000" dirty="0"/>
              <a:t>Amy Tidwell</a:t>
            </a:r>
          </a:p>
          <a:p>
            <a:pPr marL="914400" lvl="1" indent="-381000">
              <a:lnSpc>
                <a:spcPct val="115000"/>
              </a:lnSpc>
              <a:spcBef>
                <a:spcPts val="0"/>
              </a:spcBef>
              <a:buSzPts val="2400"/>
              <a:buFont typeface="Courier New" panose="02070309020205020404" pitchFamily="49" charset="0"/>
              <a:buChar char="o"/>
            </a:pPr>
            <a:r>
              <a:rPr lang="en-US" dirty="0"/>
              <a:t>Grant, Harney, High Desert, </a:t>
            </a:r>
            <a:r>
              <a:rPr lang="en-US" dirty="0" err="1"/>
              <a:t>InterMountain</a:t>
            </a:r>
            <a:r>
              <a:rPr lang="en-US" dirty="0"/>
              <a:t>, Jefferson, North Central and Region 18</a:t>
            </a:r>
            <a:endParaRPr lang="en-US" dirty="0">
              <a:solidFill>
                <a:srgbClr val="FF0000"/>
              </a:solidFill>
            </a:endParaRPr>
          </a:p>
          <a:p>
            <a:pPr marL="457200" lvl="0" indent="-381000">
              <a:lnSpc>
                <a:spcPct val="105000"/>
              </a:lnSpc>
              <a:spcBef>
                <a:spcPts val="1200"/>
              </a:spcBef>
              <a:buSzPts val="2400"/>
              <a:buChar char="●"/>
            </a:pPr>
            <a:r>
              <a:rPr lang="en-US" sz="3000" dirty="0"/>
              <a:t>Jen Engberg</a:t>
            </a:r>
          </a:p>
          <a:p>
            <a:pPr marL="914400" lvl="1" indent="-381000">
              <a:lnSpc>
                <a:spcPct val="105000"/>
              </a:lnSpc>
              <a:spcBef>
                <a:spcPts val="0"/>
              </a:spcBef>
              <a:buSzPts val="2400"/>
              <a:buFont typeface="Arial"/>
              <a:buChar char="○"/>
            </a:pPr>
            <a:r>
              <a:rPr lang="en-US" dirty="0"/>
              <a:t>Clackamas, Columbia Gorge, Multnomah and Northwest Regional </a:t>
            </a:r>
          </a:p>
          <a:p>
            <a:pPr marL="533400" lvl="1" indent="0">
              <a:lnSpc>
                <a:spcPct val="105000"/>
              </a:lnSpc>
              <a:spcBef>
                <a:spcPts val="0"/>
              </a:spcBef>
              <a:buSzPts val="2400"/>
              <a:buNone/>
            </a:pPr>
            <a:endParaRPr lang="en-US" sz="800" dirty="0"/>
          </a:p>
          <a:p>
            <a:pPr marL="457200" lvl="0" indent="-381000">
              <a:lnSpc>
                <a:spcPct val="105000"/>
              </a:lnSpc>
              <a:spcBef>
                <a:spcPts val="0"/>
              </a:spcBef>
              <a:buSzPts val="2400"/>
              <a:buChar char="●"/>
            </a:pPr>
            <a:r>
              <a:rPr lang="en-US" sz="3000" dirty="0"/>
              <a:t>Lisa Plumb</a:t>
            </a:r>
          </a:p>
          <a:p>
            <a:pPr marL="914400" lvl="1" indent="-381000">
              <a:lnSpc>
                <a:spcPct val="105000"/>
              </a:lnSpc>
              <a:spcBef>
                <a:spcPts val="0"/>
              </a:spcBef>
              <a:buSzPts val="2400"/>
              <a:buFont typeface="Arial"/>
              <a:buChar char="○"/>
            </a:pPr>
            <a:r>
              <a:rPr lang="en-US" dirty="0"/>
              <a:t>Lane, Linn Benton Lincoln and Willamette</a:t>
            </a:r>
          </a:p>
          <a:p>
            <a:pPr marL="533400" lvl="1" indent="0">
              <a:lnSpc>
                <a:spcPct val="105000"/>
              </a:lnSpc>
              <a:spcBef>
                <a:spcPts val="0"/>
              </a:spcBef>
              <a:buSzPts val="2400"/>
              <a:buNone/>
            </a:pPr>
            <a:endParaRPr lang="en-US" sz="900" dirty="0"/>
          </a:p>
          <a:p>
            <a:pPr marL="457200" lvl="0" indent="-381000">
              <a:lnSpc>
                <a:spcPct val="105000"/>
              </a:lnSpc>
              <a:spcBef>
                <a:spcPts val="0"/>
              </a:spcBef>
              <a:buSzPts val="2400"/>
              <a:buChar char="●"/>
            </a:pPr>
            <a:r>
              <a:rPr lang="en-US" sz="3000" dirty="0"/>
              <a:t>Sarah Martin</a:t>
            </a:r>
          </a:p>
          <a:p>
            <a:pPr marL="914400" lvl="1" indent="-381000">
              <a:lnSpc>
                <a:spcPct val="105000"/>
              </a:lnSpc>
              <a:spcBef>
                <a:spcPts val="0"/>
              </a:spcBef>
              <a:buSzPts val="2400"/>
              <a:buFont typeface="Arial"/>
              <a:buChar char="○"/>
            </a:pPr>
            <a:r>
              <a:rPr lang="en-US" dirty="0"/>
              <a:t>Douglas, Lake, Malheur, South Coast and Southern Oregon</a:t>
            </a:r>
          </a:p>
          <a:p>
            <a:pPr marL="533400" lvl="1" indent="0">
              <a:lnSpc>
                <a:spcPct val="105000"/>
              </a:lnSpc>
              <a:spcBef>
                <a:spcPts val="0"/>
              </a:spcBef>
              <a:buSzPts val="2400"/>
              <a:buNone/>
            </a:pPr>
            <a:endParaRPr lang="en-US" dirty="0"/>
          </a:p>
          <a:p>
            <a:pPr marL="914400" lvl="1" indent="-381000">
              <a:lnSpc>
                <a:spcPct val="115000"/>
              </a:lnSpc>
              <a:spcBef>
                <a:spcPts val="0"/>
              </a:spcBef>
              <a:buSzPts val="2400"/>
              <a:buFont typeface="Arial" panose="020B0604020202020204" pitchFamily="34" charset="0"/>
              <a:buChar char="●"/>
            </a:pPr>
            <a:endParaRPr lang="en-US" dirty="0">
              <a:solidFill>
                <a:srgbClr val="FF0000"/>
              </a:solidFill>
            </a:endParaRPr>
          </a:p>
          <a:p>
            <a:pPr marL="457200" indent="-381000">
              <a:lnSpc>
                <a:spcPct val="105000"/>
              </a:lnSpc>
              <a:spcBef>
                <a:spcPts val="0"/>
              </a:spcBef>
              <a:buSzPts val="2400"/>
              <a:buFont typeface="Arial"/>
              <a:buChar char="○"/>
            </a:pPr>
            <a:endParaRPr lang="en-US" sz="3000" dirty="0"/>
          </a:p>
          <a:p>
            <a:endParaRPr lang="en-US" dirty="0"/>
          </a:p>
        </p:txBody>
      </p:sp>
      <p:sp>
        <p:nvSpPr>
          <p:cNvPr id="3" name="Footer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3" name="Picture Placeholder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5" b="369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423581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Please reach out!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spcBef>
                <a:spcPts val="0"/>
              </a:spcBef>
              <a:buClr>
                <a:schemeClr val="dk1"/>
              </a:buClr>
              <a:buSzPts val="2400"/>
            </a:pPr>
            <a:r>
              <a:rPr lang="nb-NO" dirty="0"/>
              <a:t>Jen Engberg</a:t>
            </a:r>
            <a:br>
              <a:rPr lang="nb-NO" dirty="0"/>
            </a:br>
            <a:r>
              <a:rPr lang="nb-NO" u="sng" dirty="0">
                <a:solidFill>
                  <a:schemeClr val="hlink"/>
                </a:solidFill>
                <a:hlinkClick r:id="rId3"/>
              </a:rPr>
              <a:t>Jennifer.Engberg@ode.oregon.gov</a:t>
            </a:r>
            <a:endParaRPr lang="nb-NO" dirty="0"/>
          </a:p>
          <a:p>
            <a:pPr marL="342900" lvl="0" indent="-342900">
              <a:lnSpc>
                <a:spcPct val="110000"/>
              </a:lnSpc>
              <a:buClr>
                <a:schemeClr val="dk1"/>
              </a:buClr>
              <a:buSzPts val="2400"/>
            </a:pPr>
            <a:r>
              <a:rPr lang="nb-NO" dirty="0"/>
              <a:t>Sarah Martin</a:t>
            </a:r>
            <a:br>
              <a:rPr lang="nb-NO" dirty="0"/>
            </a:br>
            <a:r>
              <a:rPr lang="nb-NO" u="sng" dirty="0">
                <a:solidFill>
                  <a:schemeClr val="hlink"/>
                </a:solidFill>
                <a:hlinkClick r:id="rId4"/>
              </a:rPr>
              <a:t>Sarah.Martin@ode.oregon.gov</a:t>
            </a:r>
            <a:endParaRPr lang="nb-NO" dirty="0"/>
          </a:p>
          <a:p>
            <a:pPr marL="342900" lvl="0" indent="-342900">
              <a:lnSpc>
                <a:spcPct val="110000"/>
              </a:lnSpc>
              <a:buClr>
                <a:schemeClr val="dk1"/>
              </a:buClr>
              <a:buSzPts val="2400"/>
            </a:pPr>
            <a:r>
              <a:rPr lang="nb-NO" dirty="0"/>
              <a:t>Lisa Plumb</a:t>
            </a:r>
            <a:br>
              <a:rPr lang="nb-NO" dirty="0"/>
            </a:br>
            <a:r>
              <a:rPr lang="nb-NO" u="sng" dirty="0">
                <a:solidFill>
                  <a:schemeClr val="hlink"/>
                </a:solidFill>
                <a:hlinkClick r:id="rId5"/>
              </a:rPr>
              <a:t>Lisa.Plumb@ode.oregon.gov</a:t>
            </a:r>
            <a:endParaRPr lang="nb-NO" u="sng" dirty="0">
              <a:solidFill>
                <a:schemeClr val="hlink"/>
              </a:solidFill>
            </a:endParaRPr>
          </a:p>
          <a:p>
            <a:pPr marL="342900" lvl="0" indent="-342900">
              <a:lnSpc>
                <a:spcPct val="110000"/>
              </a:lnSpc>
              <a:buClr>
                <a:schemeClr val="dk1"/>
              </a:buClr>
              <a:buSzPts val="2400"/>
            </a:pPr>
            <a:r>
              <a:rPr lang="nb-NO" dirty="0"/>
              <a:t>Amy Tidwell</a:t>
            </a:r>
            <a:br>
              <a:rPr lang="nb-NO" dirty="0"/>
            </a:br>
            <a:r>
              <a:rPr lang="nb-NO" u="sng" dirty="0">
                <a:solidFill>
                  <a:schemeClr val="hlink"/>
                </a:solidFill>
                <a:hlinkClick r:id="rId4"/>
              </a:rPr>
              <a:t>Amy.Tidwell@ode.oregon.gov</a:t>
            </a:r>
            <a:endParaRPr lang="nb-NO" dirty="0"/>
          </a:p>
          <a:p>
            <a:pPr marL="0" lvl="0" indent="0">
              <a:lnSpc>
                <a:spcPct val="110000"/>
              </a:lnSpc>
              <a:buClr>
                <a:schemeClr val="dk1"/>
              </a:buClr>
              <a:buSzPts val="2400"/>
              <a:buNone/>
            </a:pPr>
            <a:endParaRPr lang="nb-NO" dirty="0"/>
          </a:p>
          <a:p>
            <a:endParaRPr lang="en-US" dirty="0"/>
          </a:p>
        </p:txBody>
      </p:sp>
      <p:sp>
        <p:nvSpPr>
          <p:cNvPr id="3" name="Footer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3074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943" y="3618964"/>
            <a:ext cx="6132588" cy="213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222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3200" dirty="0"/>
              <a:t>What must be made available?</a:t>
            </a:r>
          </a:p>
          <a:p>
            <a:pPr>
              <a:spcAft>
                <a:spcPts val="1200"/>
              </a:spcAft>
            </a:pPr>
            <a:r>
              <a:rPr lang="en-US" sz="3200" dirty="0"/>
              <a:t>Current Promising Practices</a:t>
            </a:r>
          </a:p>
          <a:p>
            <a:pPr>
              <a:spcAft>
                <a:spcPts val="1200"/>
              </a:spcAft>
            </a:pPr>
            <a:r>
              <a:rPr lang="en-US" sz="3200" dirty="0"/>
              <a:t>Overcoming Challenges/Barriers</a:t>
            </a:r>
          </a:p>
          <a:p>
            <a:pPr>
              <a:spcAft>
                <a:spcPts val="1200"/>
              </a:spcAft>
            </a:pPr>
            <a:r>
              <a:rPr lang="en-US" sz="3200" dirty="0"/>
              <a:t>Moving Forward Support</a:t>
            </a:r>
          </a:p>
        </p:txBody>
      </p:sp>
      <p:sp>
        <p:nvSpPr>
          <p:cNvPr id="3" name="Footer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  <a:endParaRPr lang="en-US" dirty="0"/>
          </a:p>
        </p:txBody>
      </p:sp>
      <p:pic>
        <p:nvPicPr>
          <p:cNvPr id="7" name="Picture 6" descr="This is a colorful picture of the word agenda" title="Agenda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32"/>
          <a:stretch/>
        </p:blipFill>
        <p:spPr>
          <a:xfrm>
            <a:off x="6888451" y="4998384"/>
            <a:ext cx="4613267" cy="113109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2</a:t>
            </a:fld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EEF772D-6105-2394-D976-6DACEEE2AB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88451" y="2600950"/>
            <a:ext cx="21300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Title I-A School Program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AFDDAD6-5C01-DDF5-2F2B-CFAD46E08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081" y="1482560"/>
            <a:ext cx="4925637" cy="3504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848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Chat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491573" y="1080655"/>
            <a:ext cx="5983250" cy="4904509"/>
          </a:xfrm>
        </p:spPr>
        <p:txBody>
          <a:bodyPr>
            <a:normAutofit fontScale="92500"/>
          </a:bodyPr>
          <a:lstStyle/>
          <a:p>
            <a:r>
              <a:rPr lang="en-US" sz="3500" dirty="0"/>
              <a:t>If you were a family member, how easy would it be to find information about the Title I-A program at your child’s school?</a:t>
            </a:r>
          </a:p>
          <a:p>
            <a:endParaRPr lang="en-US" sz="3500" dirty="0"/>
          </a:p>
          <a:p>
            <a:r>
              <a:rPr lang="en-US" sz="3500" dirty="0"/>
              <a:t>What do families want to know?</a:t>
            </a:r>
          </a:p>
          <a:p>
            <a:pPr marL="0" indent="0">
              <a:buNone/>
            </a:pPr>
            <a:endParaRPr lang="en-US" sz="3500" dirty="0"/>
          </a:p>
          <a:p>
            <a:r>
              <a:rPr lang="en-US" sz="3500" dirty="0"/>
              <a:t>How far do annual meetings go?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3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BA22633-1879-1A0F-A778-95C90A64D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68" y="2267324"/>
            <a:ext cx="4267535" cy="2844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25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I-A: What Families Need to Know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4</a:t>
            </a:fld>
            <a:endParaRPr lang="en-US" dirty="0"/>
          </a:p>
        </p:txBody>
      </p:sp>
      <p:graphicFrame>
        <p:nvGraphicFramePr>
          <p:cNvPr id="27" name="Content Placeholder 26">
            <a:extLst>
              <a:ext uri="{FF2B5EF4-FFF2-40B4-BE49-F238E27FC236}">
                <a16:creationId xmlns:a16="http://schemas.microsoft.com/office/drawing/2014/main" id="{F5F65402-E170-B6BB-CC86-AAAA5105A5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08501815"/>
              </p:ext>
            </p:extLst>
          </p:nvPr>
        </p:nvGraphicFramePr>
        <p:xfrm>
          <a:off x="564776" y="1759088"/>
          <a:ext cx="5329238" cy="4105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8" name="Content Placeholder 26">
            <a:extLst>
              <a:ext uri="{FF2B5EF4-FFF2-40B4-BE49-F238E27FC236}">
                <a16:creationId xmlns:a16="http://schemas.microsoft.com/office/drawing/2014/main" id="{952B0297-3A4B-A018-3294-135670763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8514756"/>
              </p:ext>
            </p:extLst>
          </p:nvPr>
        </p:nvGraphicFramePr>
        <p:xfrm>
          <a:off x="6297986" y="1759088"/>
          <a:ext cx="5329238" cy="4105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031124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Annual Meeting….AND BEYOND!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17176" y="1757221"/>
            <a:ext cx="9107221" cy="4109010"/>
          </a:xfrm>
        </p:spPr>
        <p:txBody>
          <a:bodyPr>
            <a:normAutofit lnSpcReduction="10000"/>
          </a:bodyPr>
          <a:lstStyle/>
          <a:p>
            <a:pPr>
              <a:spcAft>
                <a:spcPts val="1200"/>
              </a:spcAft>
            </a:pPr>
            <a:r>
              <a:rPr lang="en-US" sz="3200" dirty="0"/>
              <a:t>The Annual Meeting is just ONE piece of the puzzle</a:t>
            </a:r>
          </a:p>
          <a:p>
            <a:pPr>
              <a:spcAft>
                <a:spcPts val="1200"/>
              </a:spcAft>
            </a:pPr>
            <a:r>
              <a:rPr lang="en-US" sz="3200" dirty="0"/>
              <a:t>Families should be able to access Title I-A Information in several different ways.</a:t>
            </a:r>
          </a:p>
          <a:p>
            <a:pPr>
              <a:spcAft>
                <a:spcPts val="1200"/>
              </a:spcAft>
            </a:pPr>
            <a:r>
              <a:rPr lang="en-US" sz="3200" dirty="0"/>
              <a:t>ODE has a template helps schools build a robust meeting</a:t>
            </a:r>
          </a:p>
          <a:p>
            <a:pPr>
              <a:spcAft>
                <a:spcPts val="1200"/>
              </a:spcAft>
            </a:pPr>
            <a:r>
              <a:rPr lang="en-US" sz="3200" dirty="0"/>
              <a:t>Posting a robust meeting to the website is one way to help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5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9D73BB-BE97-F2BF-2E6C-6EC1789FB2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1235066">
            <a:off x="10067243" y="2986643"/>
            <a:ext cx="1685926" cy="168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91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Spotlight on Promising Practices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28013" y="2014622"/>
            <a:ext cx="5004751" cy="410901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200" dirty="0"/>
              <a:t>Based on your community: What is the best way to share?  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Aside from the annual meeting, what are other ways do you share information?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6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D67F00-D30B-F832-FBB5-CD2854A282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752111" y="170937"/>
            <a:ext cx="7017524" cy="6578929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625236C1-6CAF-93FE-3D5B-4738FCF9CE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63389" y="3696919"/>
            <a:ext cx="2625436" cy="2625436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A7D95D5C-8CD9-E68F-BB1D-E4674BF951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657899" y="2710793"/>
            <a:ext cx="2625436" cy="262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632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Spotlight on Promising Practices: </a:t>
            </a:r>
            <a:br>
              <a:rPr lang="en-US" dirty="0"/>
            </a:br>
            <a:r>
              <a:rPr lang="en-US" dirty="0"/>
              <a:t>Districts</a:t>
            </a:r>
          </a:p>
        </p:txBody>
      </p:sp>
      <p:sp>
        <p:nvSpPr>
          <p:cNvPr id="4" name="Footer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F299181-A437-63EA-3B8D-A11E63573A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683197" y="169817"/>
            <a:ext cx="7168820" cy="6720769"/>
          </a:xfrm>
          <a:prstGeom prst="rect">
            <a:avLst/>
          </a:prstGeom>
        </p:spPr>
      </p:pic>
      <p:pic>
        <p:nvPicPr>
          <p:cNvPr id="14" name="Picture 13" descr="Harney County SD Logo&#10;">
            <a:extLst>
              <a:ext uri="{FF2B5EF4-FFF2-40B4-BE49-F238E27FC236}">
                <a16:creationId xmlns:a16="http://schemas.microsoft.com/office/drawing/2014/main" id="{6A394930-73B0-B37C-6C4A-21D29CC7E5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264" y="2037806"/>
            <a:ext cx="2447659" cy="1842324"/>
          </a:xfrm>
          <a:prstGeom prst="rect">
            <a:avLst/>
          </a:prstGeom>
        </p:spPr>
      </p:pic>
      <p:pic>
        <p:nvPicPr>
          <p:cNvPr id="16" name="Picture 15" descr="Eagle Point SD Logo">
            <a:extLst>
              <a:ext uri="{FF2B5EF4-FFF2-40B4-BE49-F238E27FC236}">
                <a16:creationId xmlns:a16="http://schemas.microsoft.com/office/drawing/2014/main" id="{8296D661-C3F5-2812-8519-5C8E430CCB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735476"/>
            <a:ext cx="4060371" cy="1957157"/>
          </a:xfrm>
          <a:prstGeom prst="rect">
            <a:avLst/>
          </a:prstGeom>
        </p:spPr>
      </p:pic>
      <p:pic>
        <p:nvPicPr>
          <p:cNvPr id="18" name="Picture 17" descr="Medford SD logo">
            <a:extLst>
              <a:ext uri="{FF2B5EF4-FFF2-40B4-BE49-F238E27FC236}">
                <a16:creationId xmlns:a16="http://schemas.microsoft.com/office/drawing/2014/main" id="{E2A843CF-A2CC-B735-845D-8998DBF9482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859" y="4098189"/>
            <a:ext cx="3072129" cy="1449769"/>
          </a:xfrm>
          <a:prstGeom prst="rect">
            <a:avLst/>
          </a:prstGeom>
        </p:spPr>
      </p:pic>
      <p:pic>
        <p:nvPicPr>
          <p:cNvPr id="22" name="Picture 21" descr="Forest Grove SD Logo">
            <a:extLst>
              <a:ext uri="{FF2B5EF4-FFF2-40B4-BE49-F238E27FC236}">
                <a16:creationId xmlns:a16="http://schemas.microsoft.com/office/drawing/2014/main" id="{635EA009-6472-FCF2-0876-3A585DE2008E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666" y="3836857"/>
            <a:ext cx="3073666" cy="209777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170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Facing Challenges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17176" y="1825625"/>
            <a:ext cx="10784542" cy="102646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What barriers or challenges exist in providing families with information?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  <a:endParaRPr lang="en-US" dirty="0"/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9ECA4BC9-8E74-ECC2-9572-278763DE3E8A}"/>
              </a:ext>
            </a:extLst>
          </p:cNvPr>
          <p:cNvSpPr/>
          <p:nvPr/>
        </p:nvSpPr>
        <p:spPr>
          <a:xfrm>
            <a:off x="1726927" y="2839566"/>
            <a:ext cx="2445328" cy="2121357"/>
          </a:xfrm>
          <a:prstGeom prst="hexagon">
            <a:avLst/>
          </a:prstGeom>
          <a:solidFill>
            <a:schemeClr val="accent3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Information Overload</a:t>
            </a:r>
          </a:p>
        </p:txBody>
      </p:sp>
      <p:sp>
        <p:nvSpPr>
          <p:cNvPr id="15" name="Hexagon 14">
            <a:extLst>
              <a:ext uri="{FF2B5EF4-FFF2-40B4-BE49-F238E27FC236}">
                <a16:creationId xmlns:a16="http://schemas.microsoft.com/office/drawing/2014/main" id="{2F10C742-E77F-A9C6-82CD-8A8FB1949D8D}"/>
              </a:ext>
            </a:extLst>
          </p:cNvPr>
          <p:cNvSpPr/>
          <p:nvPr/>
        </p:nvSpPr>
        <p:spPr>
          <a:xfrm>
            <a:off x="3786772" y="4005916"/>
            <a:ext cx="2445328" cy="2121357"/>
          </a:xfrm>
          <a:prstGeom prst="hexagon">
            <a:avLst/>
          </a:prstGeom>
          <a:solidFill>
            <a:schemeClr val="accent5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Title I-A Label</a:t>
            </a:r>
          </a:p>
        </p:txBody>
      </p:sp>
      <p:sp>
        <p:nvSpPr>
          <p:cNvPr id="17" name="Hexagon 16">
            <a:extLst>
              <a:ext uri="{FF2B5EF4-FFF2-40B4-BE49-F238E27FC236}">
                <a16:creationId xmlns:a16="http://schemas.microsoft.com/office/drawing/2014/main" id="{22E47F24-C3EC-5B4F-03CD-A81E976691CB}"/>
              </a:ext>
            </a:extLst>
          </p:cNvPr>
          <p:cNvSpPr/>
          <p:nvPr/>
        </p:nvSpPr>
        <p:spPr>
          <a:xfrm>
            <a:off x="5840709" y="2839566"/>
            <a:ext cx="2445328" cy="2121357"/>
          </a:xfrm>
          <a:prstGeom prst="hexagon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Technology</a:t>
            </a:r>
          </a:p>
        </p:txBody>
      </p:sp>
      <p:sp>
        <p:nvSpPr>
          <p:cNvPr id="16" name="Hexagon 15">
            <a:extLst>
              <a:ext uri="{FF2B5EF4-FFF2-40B4-BE49-F238E27FC236}">
                <a16:creationId xmlns:a16="http://schemas.microsoft.com/office/drawing/2014/main" id="{89F3A71B-DA97-B230-E561-602AF1FA4D69}"/>
              </a:ext>
            </a:extLst>
          </p:cNvPr>
          <p:cNvSpPr/>
          <p:nvPr/>
        </p:nvSpPr>
        <p:spPr>
          <a:xfrm>
            <a:off x="7900554" y="3900245"/>
            <a:ext cx="2445328" cy="2121357"/>
          </a:xfrm>
          <a:prstGeom prst="hexagon">
            <a:avLst/>
          </a:prstGeom>
          <a:solidFill>
            <a:schemeClr val="accent4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People are Busy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958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Supporting Districts</a:t>
            </a:r>
          </a:p>
        </p:txBody>
      </p:sp>
      <p:sp>
        <p:nvSpPr>
          <p:cNvPr id="4" name="Footer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9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90780E6-0C6F-3358-51C0-151AA9215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74413" y="1833106"/>
            <a:ext cx="3206662" cy="3206662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E70A3391-DB1E-D84E-B4A4-52A3989020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11941" y="3258698"/>
            <a:ext cx="2176486" cy="2176486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EF3E9BE9-5FD6-53BC-55F0-0E06102099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85164" y="3216046"/>
            <a:ext cx="2625436" cy="2625436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49E37B05-3245-FC3B-1B55-61EE32356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51764" y="1407460"/>
            <a:ext cx="3057167" cy="3057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291685"/>
      </p:ext>
    </p:extLst>
  </p:cSld>
  <p:clrMapOvr>
    <a:masterClrMapping/>
  </p:clrMapOvr>
</p:sld>
</file>

<file path=ppt/theme/theme1.xml><?xml version="1.0" encoding="utf-8"?>
<a:theme xmlns:a="http://schemas.openxmlformats.org/drawingml/2006/main" name="2021ODE">
  <a:themeElements>
    <a:clrScheme name="ODE2021">
      <a:dk1>
        <a:sysClr val="windowText" lastClr="000000"/>
      </a:dk1>
      <a:lt1>
        <a:sysClr val="window" lastClr="FFFFFF"/>
      </a:lt1>
      <a:dk2>
        <a:srgbClr val="00A8A5"/>
      </a:dk2>
      <a:lt2>
        <a:srgbClr val="F2FAFE"/>
      </a:lt2>
      <a:accent1>
        <a:srgbClr val="006CAD"/>
      </a:accent1>
      <a:accent2>
        <a:srgbClr val="9F2065"/>
      </a:accent2>
      <a:accent3>
        <a:srgbClr val="DC5626"/>
      </a:accent3>
      <a:accent4>
        <a:srgbClr val="BB8A0A"/>
      </a:accent4>
      <a:accent5>
        <a:srgbClr val="007F43"/>
      </a:accent5>
      <a:accent6>
        <a:srgbClr val="C45BA3"/>
      </a:accent6>
      <a:hlink>
        <a:srgbClr val="1B75BC"/>
      </a:hlink>
      <a:folHlink>
        <a:srgbClr val="21AAE8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421AFA7E-B633-4F88-9CC7-187202A96E1F}" vid="{A1659452-F499-4686-9052-38F48D83C4D5}"/>
    </a:ext>
  </a:extLst>
</a:theme>
</file>

<file path=ppt/theme/theme2.xml><?xml version="1.0" encoding="utf-8"?>
<a:theme xmlns:a="http://schemas.openxmlformats.org/drawingml/2006/main" name="Green_2021ODE">
  <a:themeElements>
    <a:clrScheme name="ODE2021">
      <a:dk1>
        <a:sysClr val="windowText" lastClr="000000"/>
      </a:dk1>
      <a:lt1>
        <a:sysClr val="window" lastClr="FFFFFF"/>
      </a:lt1>
      <a:dk2>
        <a:srgbClr val="00A8A5"/>
      </a:dk2>
      <a:lt2>
        <a:srgbClr val="F2FAFE"/>
      </a:lt2>
      <a:accent1>
        <a:srgbClr val="006CAD"/>
      </a:accent1>
      <a:accent2>
        <a:srgbClr val="9F2065"/>
      </a:accent2>
      <a:accent3>
        <a:srgbClr val="DC5626"/>
      </a:accent3>
      <a:accent4>
        <a:srgbClr val="BB8A0A"/>
      </a:accent4>
      <a:accent5>
        <a:srgbClr val="007F43"/>
      </a:accent5>
      <a:accent6>
        <a:srgbClr val="C45BA3"/>
      </a:accent6>
      <a:hlink>
        <a:srgbClr val="1B75BC"/>
      </a:hlink>
      <a:folHlink>
        <a:srgbClr val="21AAE8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421AFA7E-B633-4F88-9CC7-187202A96E1F}" vid="{6BADFB7F-E76B-47E5-9A5F-C514E20AFE45}"/>
    </a:ext>
  </a:extLst>
</a:theme>
</file>

<file path=ppt/theme/theme3.xml><?xml version="1.0" encoding="utf-8"?>
<a:theme xmlns:a="http://schemas.openxmlformats.org/drawingml/2006/main" name="Gold_2021ODE">
  <a:themeElements>
    <a:clrScheme name="ODE2021">
      <a:dk1>
        <a:sysClr val="windowText" lastClr="000000"/>
      </a:dk1>
      <a:lt1>
        <a:sysClr val="window" lastClr="FFFFFF"/>
      </a:lt1>
      <a:dk2>
        <a:srgbClr val="00A8A5"/>
      </a:dk2>
      <a:lt2>
        <a:srgbClr val="F2FAFE"/>
      </a:lt2>
      <a:accent1>
        <a:srgbClr val="006CAD"/>
      </a:accent1>
      <a:accent2>
        <a:srgbClr val="9F2065"/>
      </a:accent2>
      <a:accent3>
        <a:srgbClr val="DC5626"/>
      </a:accent3>
      <a:accent4>
        <a:srgbClr val="BB8A0A"/>
      </a:accent4>
      <a:accent5>
        <a:srgbClr val="007F43"/>
      </a:accent5>
      <a:accent6>
        <a:srgbClr val="C45BA3"/>
      </a:accent6>
      <a:hlink>
        <a:srgbClr val="1B75BC"/>
      </a:hlink>
      <a:folHlink>
        <a:srgbClr val="21AAE8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421AFA7E-B633-4F88-9CC7-187202A96E1F}" vid="{74D8D87B-5BDF-4254-B9AE-89E014969D86}"/>
    </a:ext>
  </a:extLst>
</a:theme>
</file>

<file path=ppt/theme/theme4.xml><?xml version="1.0" encoding="utf-8"?>
<a:theme xmlns:a="http://schemas.openxmlformats.org/drawingml/2006/main" name="Orange_2021ODE">
  <a:themeElements>
    <a:clrScheme name="ODE2021">
      <a:dk1>
        <a:sysClr val="windowText" lastClr="000000"/>
      </a:dk1>
      <a:lt1>
        <a:sysClr val="window" lastClr="FFFFFF"/>
      </a:lt1>
      <a:dk2>
        <a:srgbClr val="00A8A5"/>
      </a:dk2>
      <a:lt2>
        <a:srgbClr val="F2FAFE"/>
      </a:lt2>
      <a:accent1>
        <a:srgbClr val="006CAD"/>
      </a:accent1>
      <a:accent2>
        <a:srgbClr val="9F2065"/>
      </a:accent2>
      <a:accent3>
        <a:srgbClr val="DC5626"/>
      </a:accent3>
      <a:accent4>
        <a:srgbClr val="BB8A0A"/>
      </a:accent4>
      <a:accent5>
        <a:srgbClr val="007F43"/>
      </a:accent5>
      <a:accent6>
        <a:srgbClr val="C45BA3"/>
      </a:accent6>
      <a:hlink>
        <a:srgbClr val="1B75BC"/>
      </a:hlink>
      <a:folHlink>
        <a:srgbClr val="21AAE8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421AFA7E-B633-4F88-9CC7-187202A96E1F}" vid="{75F84094-1592-41EE-8B9C-0F531244619D}"/>
    </a:ext>
  </a:extLst>
</a:theme>
</file>

<file path=ppt/theme/theme5.xml><?xml version="1.0" encoding="utf-8"?>
<a:theme xmlns:a="http://schemas.openxmlformats.org/drawingml/2006/main" name="Red_2021ODE">
  <a:themeElements>
    <a:clrScheme name="ODE2021">
      <a:dk1>
        <a:sysClr val="windowText" lastClr="000000"/>
      </a:dk1>
      <a:lt1>
        <a:sysClr val="window" lastClr="FFFFFF"/>
      </a:lt1>
      <a:dk2>
        <a:srgbClr val="00A8A5"/>
      </a:dk2>
      <a:lt2>
        <a:srgbClr val="F2FAFE"/>
      </a:lt2>
      <a:accent1>
        <a:srgbClr val="006CAD"/>
      </a:accent1>
      <a:accent2>
        <a:srgbClr val="9F2065"/>
      </a:accent2>
      <a:accent3>
        <a:srgbClr val="DC5626"/>
      </a:accent3>
      <a:accent4>
        <a:srgbClr val="BB8A0A"/>
      </a:accent4>
      <a:accent5>
        <a:srgbClr val="007F43"/>
      </a:accent5>
      <a:accent6>
        <a:srgbClr val="C45BA3"/>
      </a:accent6>
      <a:hlink>
        <a:srgbClr val="1B75BC"/>
      </a:hlink>
      <a:folHlink>
        <a:srgbClr val="21AAE8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421AFA7E-B633-4F88-9CC7-187202A96E1F}" vid="{01D7296E-0B2D-4566-8FEF-4B65AC847ECE}"/>
    </a:ext>
  </a:extLst>
</a:theme>
</file>

<file path=ppt/theme/theme6.xml><?xml version="1.0" encoding="utf-8"?>
<a:theme xmlns:a="http://schemas.openxmlformats.org/drawingml/2006/main" name="Teal_2021ODE">
  <a:themeElements>
    <a:clrScheme name="ODE2021">
      <a:dk1>
        <a:sysClr val="windowText" lastClr="000000"/>
      </a:dk1>
      <a:lt1>
        <a:sysClr val="window" lastClr="FFFFFF"/>
      </a:lt1>
      <a:dk2>
        <a:srgbClr val="00A8A5"/>
      </a:dk2>
      <a:lt2>
        <a:srgbClr val="F2FAFE"/>
      </a:lt2>
      <a:accent1>
        <a:srgbClr val="006CAD"/>
      </a:accent1>
      <a:accent2>
        <a:srgbClr val="9F2065"/>
      </a:accent2>
      <a:accent3>
        <a:srgbClr val="DC5626"/>
      </a:accent3>
      <a:accent4>
        <a:srgbClr val="BB8A0A"/>
      </a:accent4>
      <a:accent5>
        <a:srgbClr val="007F43"/>
      </a:accent5>
      <a:accent6>
        <a:srgbClr val="C45BA3"/>
      </a:accent6>
      <a:hlink>
        <a:srgbClr val="1B75BC"/>
      </a:hlink>
      <a:folHlink>
        <a:srgbClr val="21AAE8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421AFA7E-B633-4F88-9CC7-187202A96E1F}" vid="{01DE0A30-143B-4B5C-A0FD-4B3A47DCFB69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812F45279552458458D0611D127A50" ma:contentTypeVersion="7" ma:contentTypeDescription="Create a new document." ma:contentTypeScope="" ma:versionID="6bdae2dbe247fbd1a9219b90e32b8d03">
  <xsd:schema xmlns:xsd="http://www.w3.org/2001/XMLSchema" xmlns:xs="http://www.w3.org/2001/XMLSchema" xmlns:p="http://schemas.microsoft.com/office/2006/metadata/properties" xmlns:ns1="http://schemas.microsoft.com/sharepoint/v3" xmlns:ns2="033ab11c-6041-4f50-b845-c0c38e41b3e3" xmlns:ns3="54031767-dd6d-417c-ab73-583408f47564" targetNamespace="http://schemas.microsoft.com/office/2006/metadata/properties" ma:root="true" ma:fieldsID="e18252215fa447399964ade5cc238a15" ns1:_="" ns2:_="" ns3:_="">
    <xsd:import namespace="http://schemas.microsoft.com/sharepoint/v3"/>
    <xsd:import namespace="033ab11c-6041-4f50-b845-c0c38e41b3e3"/>
    <xsd:import namespace="54031767-dd6d-417c-ab73-583408f47564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Estimated_x0020_Creation_x0020_Date" minOccurs="0"/>
                <xsd:element ref="ns2:Remediation_x0020_Date" minOccurs="0"/>
                <xsd:element ref="ns2:Priority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3ab11c-6041-4f50-b845-c0c38e41b3e3" elementFormDefault="qualified">
    <xsd:import namespace="http://schemas.microsoft.com/office/2006/documentManagement/types"/>
    <xsd:import namespace="http://schemas.microsoft.com/office/infopath/2007/PartnerControls"/>
    <xsd:element name="Estimated_x0020_Creation_x0020_Date" ma:index="6" nillable="true" ma:displayName="Estimated Creation Date" ma:format="DateOnly" ma:internalName="Estimated_x0020_Creation_x0020_Date" ma:readOnly="false">
      <xsd:simpleType>
        <xsd:restriction base="dms:DateTime"/>
      </xsd:simpleType>
    </xsd:element>
    <xsd:element name="Remediation_x0020_Date" ma:index="7" nillable="true" ma:displayName="Remediation Date" ma:default="[today]" ma:format="DateOnly" ma:internalName="Remediation_x0020_Date" ma:readOnly="false">
      <xsd:simpleType>
        <xsd:restriction base="dms:DateTime"/>
      </xsd:simpleType>
    </xsd:element>
    <xsd:element name="Priority" ma:index="8" nillable="true" ma:displayName="Priority" ma:default="New" ma:description="What Priority Level Is This Document?" ma:format="RadioButtons" ma:internalName="Priority" ma:readOnly="false">
      <xsd:simpleType>
        <xsd:restriction base="dms:Choice">
          <xsd:enumeration value="New"/>
          <xsd:enumeration value="Legacy"/>
          <xsd:enumeration value="Tier 1"/>
          <xsd:enumeration value="Tier 2"/>
          <xsd:enumeration value="Tier 3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031767-dd6d-417c-ab73-583408f4756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Estimated_x0020_Creation_x0020_Date xmlns="033ab11c-6041-4f50-b845-c0c38e41b3e3" xsi:nil="true"/>
    <PublishingStartDate xmlns="http://schemas.microsoft.com/sharepoint/v3" xsi:nil="true"/>
    <Remediation_x0020_Date xmlns="033ab11c-6041-4f50-b845-c0c38e41b3e3">2021-12-07T08:00:00+00:00</Remediation_x0020_Date>
    <Priority xmlns="033ab11c-6041-4f50-b845-c0c38e41b3e3">New</Priority>
  </documentManagement>
</p:properties>
</file>

<file path=customXml/itemProps1.xml><?xml version="1.0" encoding="utf-8"?>
<ds:datastoreItem xmlns:ds="http://schemas.openxmlformats.org/officeDocument/2006/customXml" ds:itemID="{FA537A3C-07AB-4ED3-ABE5-8FDAADAD9E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EC2A74-1C7E-4518-B452-1A63637B1A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33ab11c-6041-4f50-b845-c0c38e41b3e3"/>
    <ds:schemaRef ds:uri="54031767-dd6d-417c-ab73-583408f475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C2AA772-8C0A-480C-9E0C-84C76C73C71D}">
  <ds:schemaRefs>
    <ds:schemaRef ds:uri="http://purl.org/dc/terms/"/>
    <ds:schemaRef ds:uri="033ab11c-6041-4f50-b845-c0c38e41b3e3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54031767-dd6d-417c-ab73-583408f47564"/>
    <ds:schemaRef ds:uri="http://schemas.microsoft.com/sharepoint/v3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ODE-PowerPoint-Template</Template>
  <TotalTime>2921</TotalTime>
  <Words>878</Words>
  <Application>Microsoft Office PowerPoint</Application>
  <PresentationFormat>Widescreen</PresentationFormat>
  <Paragraphs>154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-apple-system</vt:lpstr>
      <vt:lpstr>Arial</vt:lpstr>
      <vt:lpstr>Calibri</vt:lpstr>
      <vt:lpstr>Courier New</vt:lpstr>
      <vt:lpstr>2021ODE</vt:lpstr>
      <vt:lpstr>Green_2021ODE</vt:lpstr>
      <vt:lpstr>Gold_2021ODE</vt:lpstr>
      <vt:lpstr>Orange_2021ODE</vt:lpstr>
      <vt:lpstr>Red_2021ODE</vt:lpstr>
      <vt:lpstr>Teal_2021ODE</vt:lpstr>
      <vt:lpstr>Communicating about Title I-A: Making information available to families</vt:lpstr>
      <vt:lpstr>Agenda</vt:lpstr>
      <vt:lpstr>Let’s Chat</vt:lpstr>
      <vt:lpstr>Title I-A: What Families Need to Know</vt:lpstr>
      <vt:lpstr>The Annual Meeting….AND BEYOND!</vt:lpstr>
      <vt:lpstr>Spotlight on Promising Practices</vt:lpstr>
      <vt:lpstr>Spotlight on Promising Practices:  Districts</vt:lpstr>
      <vt:lpstr>Facing Challenges</vt:lpstr>
      <vt:lpstr>Supporting Districts</vt:lpstr>
      <vt:lpstr>Key Takeaways</vt:lpstr>
      <vt:lpstr>Resources</vt:lpstr>
      <vt:lpstr>Regional Contacts by ESD</vt:lpstr>
      <vt:lpstr>Please reach out!</vt:lpstr>
    </vt:vector>
  </TitlesOfParts>
  <Company>Oregon 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Communicating about Title IA</dc:title>
  <dc:creator>MARTIN Sarah * ODE</dc:creator>
  <cp:lastModifiedBy>SAPPINGTON Jennifer * ODE</cp:lastModifiedBy>
  <cp:revision>73</cp:revision>
  <dcterms:created xsi:type="dcterms:W3CDTF">2021-11-08T23:34:50Z</dcterms:created>
  <dcterms:modified xsi:type="dcterms:W3CDTF">2024-02-29T17:15:47Z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0x010100B3812F45279552458458D0611D127A50</vt:lpwstr>
  </property>
  <property fmtid="{D5CDD505-2E9C-101B-9397-08002B2CF9AE}" pid="3" name="MSIP_Label_7730ea53-6f5e-4160-81a5-992a9105450a_Enabled">
    <vt:lpwstr>true</vt:lpwstr>
  </property>
  <property fmtid="{D5CDD505-2E9C-101B-9397-08002B2CF9AE}" pid="4" name="MSIP_Label_7730ea53-6f5e-4160-81a5-992a9105450a_SetDate">
    <vt:lpwstr>2023-12-11T17:55:17Z</vt:lpwstr>
  </property>
  <property fmtid="{D5CDD505-2E9C-101B-9397-08002B2CF9AE}" pid="5" name="MSIP_Label_7730ea53-6f5e-4160-81a5-992a9105450a_Method">
    <vt:lpwstr>Standard</vt:lpwstr>
  </property>
  <property fmtid="{D5CDD505-2E9C-101B-9397-08002B2CF9AE}" pid="6" name="MSIP_Label_7730ea53-6f5e-4160-81a5-992a9105450a_Name">
    <vt:lpwstr>Level 2 - Limited (Items)</vt:lpwstr>
  </property>
  <property fmtid="{D5CDD505-2E9C-101B-9397-08002B2CF9AE}" pid="7" name="MSIP_Label_7730ea53-6f5e-4160-81a5-992a9105450a_SiteId">
    <vt:lpwstr>b4f51418-b269-49a2-935a-fa54bf584fc8</vt:lpwstr>
  </property>
  <property fmtid="{D5CDD505-2E9C-101B-9397-08002B2CF9AE}" pid="8" name="MSIP_Label_7730ea53-6f5e-4160-81a5-992a9105450a_ActionId">
    <vt:lpwstr>acbd5924-b5ab-4ad8-8b75-ead90ec8b1a7</vt:lpwstr>
  </property>
  <property fmtid="{D5CDD505-2E9C-101B-9397-08002B2CF9AE}" pid="9" name="MSIP_Label_7730ea53-6f5e-4160-81a5-992a9105450a_ContentBits">
    <vt:lpwstr>0</vt:lpwstr>
  </property>
</Properties>
</file>