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8"/>
  </p:notesMasterIdLst>
  <p:sldIdLst>
    <p:sldId id="317" r:id="rId10"/>
    <p:sldId id="318" r:id="rId11"/>
    <p:sldId id="368" r:id="rId12"/>
    <p:sldId id="349" r:id="rId13"/>
    <p:sldId id="383" r:id="rId14"/>
    <p:sldId id="378" r:id="rId15"/>
    <p:sldId id="381" r:id="rId16"/>
    <p:sldId id="382" r:id="rId17"/>
    <p:sldId id="377" r:id="rId18"/>
    <p:sldId id="353" r:id="rId19"/>
    <p:sldId id="385" r:id="rId20"/>
    <p:sldId id="387" r:id="rId21"/>
    <p:sldId id="388" r:id="rId22"/>
    <p:sldId id="389" r:id="rId23"/>
    <p:sldId id="384" r:id="rId24"/>
    <p:sldId id="346" r:id="rId25"/>
    <p:sldId id="347" r:id="rId26"/>
    <p:sldId id="37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DE1"/>
    <a:srgbClr val="F0F4E6"/>
    <a:srgbClr val="E7F5F3"/>
    <a:srgbClr val="FCF4F8"/>
    <a:srgbClr val="639729"/>
    <a:srgbClr val="FAF5E3"/>
    <a:srgbClr val="20552D"/>
    <a:srgbClr val="AC471A"/>
    <a:srgbClr val="5D0541"/>
    <a:srgbClr val="9267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63431" autoAdjust="0"/>
  </p:normalViewPr>
  <p:slideViewPr>
    <p:cSldViewPr snapToGrid="0">
      <p:cViewPr varScale="1">
        <p:scale>
          <a:sx n="47" d="100"/>
          <a:sy n="47" d="100"/>
        </p:scale>
        <p:origin x="1800" y="54"/>
      </p:cViewPr>
      <p:guideLst/>
    </p:cSldViewPr>
  </p:slideViewPr>
  <p:notesTextViewPr>
    <p:cViewPr>
      <p:scale>
        <a:sx n="1" d="1"/>
        <a:sy n="1" d="1"/>
      </p:scale>
      <p:origin x="0" y="0"/>
    </p:cViewPr>
  </p:notesTextViewPr>
  <p:notesViewPr>
    <p:cSldViewPr snapToGrid="0">
      <p:cViewPr varScale="1">
        <p:scale>
          <a:sx n="75" d="100"/>
          <a:sy n="75" d="100"/>
        </p:scale>
        <p:origin x="271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942C1B-FDFE-44A2-931D-ED6C9927FF8B}" type="doc">
      <dgm:prSet loTypeId="urn:microsoft.com/office/officeart/2005/8/layout/radial6" loCatId="cycle" qsTypeId="urn:microsoft.com/office/officeart/2005/8/quickstyle/simple1" qsCatId="simple" csTypeId="urn:microsoft.com/office/officeart/2005/8/colors/accent1_3" csCatId="accent1" phldr="1"/>
      <dgm:spPr/>
      <dgm:t>
        <a:bodyPr/>
        <a:lstStyle/>
        <a:p>
          <a:endParaRPr lang="en-US"/>
        </a:p>
      </dgm:t>
    </dgm:pt>
    <dgm:pt modelId="{A7A0E52F-0AAA-448A-914E-7ABEB83238D3}">
      <dgm:prSet phldrT="[Text]" custT="1"/>
      <dgm:spPr/>
      <dgm:t>
        <a:bodyPr/>
        <a:lstStyle/>
        <a:p>
          <a:r>
            <a:rPr lang="en-US" sz="1400" b="1" dirty="0"/>
            <a:t>Title IA Fiscal Requirements</a:t>
          </a:r>
        </a:p>
      </dgm:t>
    </dgm:pt>
    <dgm:pt modelId="{93046B2A-39C6-4301-9D0F-06D8F09B0CC2}" type="parTrans" cxnId="{D8860C57-2DFD-4849-AA5D-63E5BC117DBE}">
      <dgm:prSet/>
      <dgm:spPr/>
      <dgm:t>
        <a:bodyPr/>
        <a:lstStyle/>
        <a:p>
          <a:endParaRPr lang="en-US"/>
        </a:p>
      </dgm:t>
    </dgm:pt>
    <dgm:pt modelId="{9606887F-D4B1-43AD-AC4F-E265EB5FB51B}" type="sibTrans" cxnId="{D8860C57-2DFD-4849-AA5D-63E5BC117DBE}">
      <dgm:prSet/>
      <dgm:spPr/>
      <dgm:t>
        <a:bodyPr/>
        <a:lstStyle/>
        <a:p>
          <a:endParaRPr lang="en-US"/>
        </a:p>
      </dgm:t>
    </dgm:pt>
    <dgm:pt modelId="{233E6815-52E4-483F-825F-EFE04B24FDF7}">
      <dgm:prSet phldrT="[Text]" custT="1"/>
      <dgm:spPr/>
      <dgm:t>
        <a:bodyPr/>
        <a:lstStyle/>
        <a:p>
          <a:r>
            <a:rPr lang="en-US" sz="1400" b="0" dirty="0"/>
            <a:t>Supplement not Supplant</a:t>
          </a:r>
        </a:p>
      </dgm:t>
    </dgm:pt>
    <dgm:pt modelId="{403C8920-01BF-4BB1-B210-D401B51EE551}" type="parTrans" cxnId="{9A667C61-B100-4AC2-A2C7-1F74DD3A26B3}">
      <dgm:prSet/>
      <dgm:spPr/>
      <dgm:t>
        <a:bodyPr/>
        <a:lstStyle/>
        <a:p>
          <a:endParaRPr lang="en-US"/>
        </a:p>
      </dgm:t>
    </dgm:pt>
    <dgm:pt modelId="{519FD62D-E49F-4DDD-A154-AD10D685E19B}" type="sibTrans" cxnId="{9A667C61-B100-4AC2-A2C7-1F74DD3A26B3}">
      <dgm:prSet/>
      <dgm:spPr/>
      <dgm:t>
        <a:bodyPr/>
        <a:lstStyle/>
        <a:p>
          <a:endParaRPr lang="en-US"/>
        </a:p>
      </dgm:t>
    </dgm:pt>
    <dgm:pt modelId="{52E26A93-3E77-4F0F-A543-0696141ACAE7}">
      <dgm:prSet phldrT="[Text]" custT="1"/>
      <dgm:spPr/>
      <dgm:t>
        <a:bodyPr/>
        <a:lstStyle/>
        <a:p>
          <a:r>
            <a:rPr lang="en-US" sz="1400" dirty="0"/>
            <a:t>Comparability</a:t>
          </a:r>
        </a:p>
      </dgm:t>
    </dgm:pt>
    <dgm:pt modelId="{23ED57E2-0EBE-4BA0-839A-01A504D37DFB}" type="parTrans" cxnId="{E22C25CB-E53D-4192-9D84-DBC5BEB245BF}">
      <dgm:prSet/>
      <dgm:spPr/>
      <dgm:t>
        <a:bodyPr/>
        <a:lstStyle/>
        <a:p>
          <a:endParaRPr lang="en-US"/>
        </a:p>
      </dgm:t>
    </dgm:pt>
    <dgm:pt modelId="{D5A17D41-BE59-4EEB-A084-199DBCF492EB}" type="sibTrans" cxnId="{E22C25CB-E53D-4192-9D84-DBC5BEB245BF}">
      <dgm:prSet/>
      <dgm:spPr/>
      <dgm:t>
        <a:bodyPr/>
        <a:lstStyle/>
        <a:p>
          <a:endParaRPr lang="en-US"/>
        </a:p>
      </dgm:t>
    </dgm:pt>
    <dgm:pt modelId="{E45C88AE-3000-4761-8964-4CA314CFDED5}">
      <dgm:prSet phldrT="[Text]" custT="1"/>
      <dgm:spPr/>
      <dgm:t>
        <a:bodyPr/>
        <a:lstStyle/>
        <a:p>
          <a:r>
            <a:rPr lang="en-US" sz="1400" b="0" dirty="0"/>
            <a:t>Maintenance of Effort</a:t>
          </a:r>
        </a:p>
      </dgm:t>
    </dgm:pt>
    <dgm:pt modelId="{ED464635-0B87-4A65-B0A6-B2FAAA66233C}" type="parTrans" cxnId="{D3AE5730-B196-4F39-925F-2EBF3073CFB1}">
      <dgm:prSet/>
      <dgm:spPr/>
      <dgm:t>
        <a:bodyPr/>
        <a:lstStyle/>
        <a:p>
          <a:endParaRPr lang="en-US"/>
        </a:p>
      </dgm:t>
    </dgm:pt>
    <dgm:pt modelId="{1EA2658B-C340-4118-83A3-594533E1E75F}" type="sibTrans" cxnId="{D3AE5730-B196-4F39-925F-2EBF3073CFB1}">
      <dgm:prSet/>
      <dgm:spPr/>
      <dgm:t>
        <a:bodyPr/>
        <a:lstStyle/>
        <a:p>
          <a:endParaRPr lang="en-US"/>
        </a:p>
      </dgm:t>
    </dgm:pt>
    <dgm:pt modelId="{B695B27C-B80A-4D92-9903-66AFCA00D1B3}" type="pres">
      <dgm:prSet presAssocID="{D9942C1B-FDFE-44A2-931D-ED6C9927FF8B}" presName="Name0" presStyleCnt="0">
        <dgm:presLayoutVars>
          <dgm:chMax val="1"/>
          <dgm:dir/>
          <dgm:animLvl val="ctr"/>
          <dgm:resizeHandles val="exact"/>
        </dgm:presLayoutVars>
      </dgm:prSet>
      <dgm:spPr/>
    </dgm:pt>
    <dgm:pt modelId="{6934CD38-09E0-4F94-A74F-FBB5DD4564E5}" type="pres">
      <dgm:prSet presAssocID="{A7A0E52F-0AAA-448A-914E-7ABEB83238D3}" presName="centerShape" presStyleLbl="node0" presStyleIdx="0" presStyleCnt="1" custScaleX="125669" custScaleY="97423"/>
      <dgm:spPr/>
    </dgm:pt>
    <dgm:pt modelId="{213ED27E-BB3C-4978-8D9A-132CF6D9D70E}" type="pres">
      <dgm:prSet presAssocID="{233E6815-52E4-483F-825F-EFE04B24FDF7}" presName="node" presStyleLbl="node1" presStyleIdx="0" presStyleCnt="3" custScaleX="208856" custScaleY="106934" custRadScaleRad="87613" custRadScaleInc="2252">
        <dgm:presLayoutVars>
          <dgm:bulletEnabled val="1"/>
        </dgm:presLayoutVars>
      </dgm:prSet>
      <dgm:spPr/>
    </dgm:pt>
    <dgm:pt modelId="{2DA78158-D757-4B86-888C-73A62932BAA1}" type="pres">
      <dgm:prSet presAssocID="{233E6815-52E4-483F-825F-EFE04B24FDF7}" presName="dummy" presStyleCnt="0"/>
      <dgm:spPr/>
    </dgm:pt>
    <dgm:pt modelId="{72E1E37B-C379-4BDE-9011-BA7F11986690}" type="pres">
      <dgm:prSet presAssocID="{519FD62D-E49F-4DDD-A154-AD10D685E19B}" presName="sibTrans" presStyleLbl="sibTrans2D1" presStyleIdx="0" presStyleCnt="3"/>
      <dgm:spPr/>
    </dgm:pt>
    <dgm:pt modelId="{46609000-92EA-4A0A-B66A-1FBC4B3106E3}" type="pres">
      <dgm:prSet presAssocID="{52E26A93-3E77-4F0F-A543-0696141ACAE7}" presName="node" presStyleLbl="node1" presStyleIdx="1" presStyleCnt="3" custScaleX="188572" custScaleY="95859">
        <dgm:presLayoutVars>
          <dgm:bulletEnabled val="1"/>
        </dgm:presLayoutVars>
      </dgm:prSet>
      <dgm:spPr/>
    </dgm:pt>
    <dgm:pt modelId="{8709C03D-9EFB-4E38-BD78-DD7AE402F55F}" type="pres">
      <dgm:prSet presAssocID="{52E26A93-3E77-4F0F-A543-0696141ACAE7}" presName="dummy" presStyleCnt="0"/>
      <dgm:spPr/>
    </dgm:pt>
    <dgm:pt modelId="{5D3C94A5-C789-4876-853F-DF9B80901524}" type="pres">
      <dgm:prSet presAssocID="{D5A17D41-BE59-4EEB-A084-199DBCF492EB}" presName="sibTrans" presStyleLbl="sibTrans2D1" presStyleIdx="1" presStyleCnt="3"/>
      <dgm:spPr/>
    </dgm:pt>
    <dgm:pt modelId="{B348F809-25EE-421D-B06C-A817FBE6D4BC}" type="pres">
      <dgm:prSet presAssocID="{E45C88AE-3000-4761-8964-4CA314CFDED5}" presName="node" presStyleLbl="node1" presStyleIdx="2" presStyleCnt="3" custScaleX="192165" custScaleY="100099">
        <dgm:presLayoutVars>
          <dgm:bulletEnabled val="1"/>
        </dgm:presLayoutVars>
      </dgm:prSet>
      <dgm:spPr/>
    </dgm:pt>
    <dgm:pt modelId="{E0ECE12B-1824-45FB-8F6B-4721752E4FC0}" type="pres">
      <dgm:prSet presAssocID="{E45C88AE-3000-4761-8964-4CA314CFDED5}" presName="dummy" presStyleCnt="0"/>
      <dgm:spPr/>
    </dgm:pt>
    <dgm:pt modelId="{5068D3A9-97B1-4A3F-A920-00610AEE2612}" type="pres">
      <dgm:prSet presAssocID="{1EA2658B-C340-4118-83A3-594533E1E75F}" presName="sibTrans" presStyleLbl="sibTrans2D1" presStyleIdx="2" presStyleCnt="3"/>
      <dgm:spPr/>
    </dgm:pt>
  </dgm:ptLst>
  <dgm:cxnLst>
    <dgm:cxn modelId="{58247204-2B1A-4267-9652-8C08A01E12B5}" type="presOf" srcId="{52E26A93-3E77-4F0F-A543-0696141ACAE7}" destId="{46609000-92EA-4A0A-B66A-1FBC4B3106E3}" srcOrd="0" destOrd="0" presId="urn:microsoft.com/office/officeart/2005/8/layout/radial6"/>
    <dgm:cxn modelId="{7EA2A21E-26B8-43F7-B8FE-75921F365248}" type="presOf" srcId="{D9942C1B-FDFE-44A2-931D-ED6C9927FF8B}" destId="{B695B27C-B80A-4D92-9903-66AFCA00D1B3}" srcOrd="0" destOrd="0" presId="urn:microsoft.com/office/officeart/2005/8/layout/radial6"/>
    <dgm:cxn modelId="{FFD90026-9CB3-4D14-B425-E3A6E8E71163}" type="presOf" srcId="{519FD62D-E49F-4DDD-A154-AD10D685E19B}" destId="{72E1E37B-C379-4BDE-9011-BA7F11986690}" srcOrd="0" destOrd="0" presId="urn:microsoft.com/office/officeart/2005/8/layout/radial6"/>
    <dgm:cxn modelId="{D3AE5730-B196-4F39-925F-2EBF3073CFB1}" srcId="{A7A0E52F-0AAA-448A-914E-7ABEB83238D3}" destId="{E45C88AE-3000-4761-8964-4CA314CFDED5}" srcOrd="2" destOrd="0" parTransId="{ED464635-0B87-4A65-B0A6-B2FAAA66233C}" sibTransId="{1EA2658B-C340-4118-83A3-594533E1E75F}"/>
    <dgm:cxn modelId="{6A0C8639-FED9-498F-80A2-35DE1C8B01F8}" type="presOf" srcId="{233E6815-52E4-483F-825F-EFE04B24FDF7}" destId="{213ED27E-BB3C-4978-8D9A-132CF6D9D70E}" srcOrd="0" destOrd="0" presId="urn:microsoft.com/office/officeart/2005/8/layout/radial6"/>
    <dgm:cxn modelId="{9A667C61-B100-4AC2-A2C7-1F74DD3A26B3}" srcId="{A7A0E52F-0AAA-448A-914E-7ABEB83238D3}" destId="{233E6815-52E4-483F-825F-EFE04B24FDF7}" srcOrd="0" destOrd="0" parTransId="{403C8920-01BF-4BB1-B210-D401B51EE551}" sibTransId="{519FD62D-E49F-4DDD-A154-AD10D685E19B}"/>
    <dgm:cxn modelId="{E6FCBD49-86D2-45D6-9735-23D45A79C6AE}" type="presOf" srcId="{D5A17D41-BE59-4EEB-A084-199DBCF492EB}" destId="{5D3C94A5-C789-4876-853F-DF9B80901524}" srcOrd="0" destOrd="0" presId="urn:microsoft.com/office/officeart/2005/8/layout/radial6"/>
    <dgm:cxn modelId="{D8860C57-2DFD-4849-AA5D-63E5BC117DBE}" srcId="{D9942C1B-FDFE-44A2-931D-ED6C9927FF8B}" destId="{A7A0E52F-0AAA-448A-914E-7ABEB83238D3}" srcOrd="0" destOrd="0" parTransId="{93046B2A-39C6-4301-9D0F-06D8F09B0CC2}" sibTransId="{9606887F-D4B1-43AD-AC4F-E265EB5FB51B}"/>
    <dgm:cxn modelId="{9EDC627C-DBD9-4E01-94D6-A100132C3BF1}" type="presOf" srcId="{E45C88AE-3000-4761-8964-4CA314CFDED5}" destId="{B348F809-25EE-421D-B06C-A817FBE6D4BC}" srcOrd="0" destOrd="0" presId="urn:microsoft.com/office/officeart/2005/8/layout/radial6"/>
    <dgm:cxn modelId="{DDF39385-EEF8-466C-81F9-E75005AD0E6F}" type="presOf" srcId="{A7A0E52F-0AAA-448A-914E-7ABEB83238D3}" destId="{6934CD38-09E0-4F94-A74F-FBB5DD4564E5}" srcOrd="0" destOrd="0" presId="urn:microsoft.com/office/officeart/2005/8/layout/radial6"/>
    <dgm:cxn modelId="{E22C25CB-E53D-4192-9D84-DBC5BEB245BF}" srcId="{A7A0E52F-0AAA-448A-914E-7ABEB83238D3}" destId="{52E26A93-3E77-4F0F-A543-0696141ACAE7}" srcOrd="1" destOrd="0" parTransId="{23ED57E2-0EBE-4BA0-839A-01A504D37DFB}" sibTransId="{D5A17D41-BE59-4EEB-A084-199DBCF492EB}"/>
    <dgm:cxn modelId="{721DA1E5-3649-409C-8FFC-CE3B75C3800D}" type="presOf" srcId="{1EA2658B-C340-4118-83A3-594533E1E75F}" destId="{5068D3A9-97B1-4A3F-A920-00610AEE2612}" srcOrd="0" destOrd="0" presId="urn:microsoft.com/office/officeart/2005/8/layout/radial6"/>
    <dgm:cxn modelId="{538A7DBF-6164-4EC3-BAC8-98A947A8A9A0}" type="presParOf" srcId="{B695B27C-B80A-4D92-9903-66AFCA00D1B3}" destId="{6934CD38-09E0-4F94-A74F-FBB5DD4564E5}" srcOrd="0" destOrd="0" presId="urn:microsoft.com/office/officeart/2005/8/layout/radial6"/>
    <dgm:cxn modelId="{F890D043-2B34-4A05-B0C0-9944A5C954AE}" type="presParOf" srcId="{B695B27C-B80A-4D92-9903-66AFCA00D1B3}" destId="{213ED27E-BB3C-4978-8D9A-132CF6D9D70E}" srcOrd="1" destOrd="0" presId="urn:microsoft.com/office/officeart/2005/8/layout/radial6"/>
    <dgm:cxn modelId="{9A5C4F5A-7EEA-4006-86EF-FAB0BE127DD9}" type="presParOf" srcId="{B695B27C-B80A-4D92-9903-66AFCA00D1B3}" destId="{2DA78158-D757-4B86-888C-73A62932BAA1}" srcOrd="2" destOrd="0" presId="urn:microsoft.com/office/officeart/2005/8/layout/radial6"/>
    <dgm:cxn modelId="{D23C27D3-FD2D-4E0B-A184-4901AA5BBE1B}" type="presParOf" srcId="{B695B27C-B80A-4D92-9903-66AFCA00D1B3}" destId="{72E1E37B-C379-4BDE-9011-BA7F11986690}" srcOrd="3" destOrd="0" presId="urn:microsoft.com/office/officeart/2005/8/layout/radial6"/>
    <dgm:cxn modelId="{D6176DA1-E396-43D4-B4B3-B4727E250B76}" type="presParOf" srcId="{B695B27C-B80A-4D92-9903-66AFCA00D1B3}" destId="{46609000-92EA-4A0A-B66A-1FBC4B3106E3}" srcOrd="4" destOrd="0" presId="urn:microsoft.com/office/officeart/2005/8/layout/radial6"/>
    <dgm:cxn modelId="{9C385095-0324-48BC-89E6-28FEC1A9DBCD}" type="presParOf" srcId="{B695B27C-B80A-4D92-9903-66AFCA00D1B3}" destId="{8709C03D-9EFB-4E38-BD78-DD7AE402F55F}" srcOrd="5" destOrd="0" presId="urn:microsoft.com/office/officeart/2005/8/layout/radial6"/>
    <dgm:cxn modelId="{AA4408C7-4E8F-49D3-A128-310DDE9D6B20}" type="presParOf" srcId="{B695B27C-B80A-4D92-9903-66AFCA00D1B3}" destId="{5D3C94A5-C789-4876-853F-DF9B80901524}" srcOrd="6" destOrd="0" presId="urn:microsoft.com/office/officeart/2005/8/layout/radial6"/>
    <dgm:cxn modelId="{30F7903E-244A-472B-ACF1-A6EED62C2A21}" type="presParOf" srcId="{B695B27C-B80A-4D92-9903-66AFCA00D1B3}" destId="{B348F809-25EE-421D-B06C-A817FBE6D4BC}" srcOrd="7" destOrd="0" presId="urn:microsoft.com/office/officeart/2005/8/layout/radial6"/>
    <dgm:cxn modelId="{2299A96B-D840-4004-A203-22BCC0240E7B}" type="presParOf" srcId="{B695B27C-B80A-4D92-9903-66AFCA00D1B3}" destId="{E0ECE12B-1824-45FB-8F6B-4721752E4FC0}" srcOrd="8" destOrd="0" presId="urn:microsoft.com/office/officeart/2005/8/layout/radial6"/>
    <dgm:cxn modelId="{E6FA7E37-F3AB-4266-AB97-2A814DE62AD9}" type="presParOf" srcId="{B695B27C-B80A-4D92-9903-66AFCA00D1B3}" destId="{5068D3A9-97B1-4A3F-A920-00610AEE2612}" srcOrd="9"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68D3A9-97B1-4A3F-A920-00610AEE2612}">
      <dsp:nvSpPr>
        <dsp:cNvPr id="0" name=""/>
        <dsp:cNvSpPr/>
      </dsp:nvSpPr>
      <dsp:spPr>
        <a:xfrm>
          <a:off x="722102" y="610132"/>
          <a:ext cx="2832109" cy="2832109"/>
        </a:xfrm>
        <a:prstGeom prst="blockArc">
          <a:avLst>
            <a:gd name="adj1" fmla="val 9470759"/>
            <a:gd name="adj2" fmla="val 16040520"/>
            <a:gd name="adj3" fmla="val 4638"/>
          </a:avLst>
        </a:prstGeom>
        <a:solidFill>
          <a:schemeClr val="accent1">
            <a:shade val="90000"/>
            <a:hueOff val="780346"/>
            <a:satOff val="-66372"/>
            <a:lumOff val="3650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3C94A5-C789-4876-853F-DF9B80901524}">
      <dsp:nvSpPr>
        <dsp:cNvPr id="0" name=""/>
        <dsp:cNvSpPr/>
      </dsp:nvSpPr>
      <dsp:spPr>
        <a:xfrm>
          <a:off x="638905" y="440132"/>
          <a:ext cx="2832109" cy="2832109"/>
        </a:xfrm>
        <a:prstGeom prst="blockArc">
          <a:avLst>
            <a:gd name="adj1" fmla="val 1800000"/>
            <a:gd name="adj2" fmla="val 9000000"/>
            <a:gd name="adj3" fmla="val 4638"/>
          </a:avLst>
        </a:prstGeom>
        <a:solidFill>
          <a:schemeClr val="accent1">
            <a:shade val="90000"/>
            <a:hueOff val="390173"/>
            <a:satOff val="-33186"/>
            <a:lumOff val="1825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2E1E37B-C379-4BDE-9011-BA7F11986690}">
      <dsp:nvSpPr>
        <dsp:cNvPr id="0" name=""/>
        <dsp:cNvSpPr/>
      </dsp:nvSpPr>
      <dsp:spPr>
        <a:xfrm>
          <a:off x="556617" y="607903"/>
          <a:ext cx="2832109" cy="2832109"/>
        </a:xfrm>
        <a:prstGeom prst="blockArc">
          <a:avLst>
            <a:gd name="adj1" fmla="val 16452090"/>
            <a:gd name="adj2" fmla="val 1335225"/>
            <a:gd name="adj3" fmla="val 4638"/>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934CD38-09E0-4F94-A74F-FBB5DD4564E5}">
      <dsp:nvSpPr>
        <dsp:cNvPr id="0" name=""/>
        <dsp:cNvSpPr/>
      </dsp:nvSpPr>
      <dsp:spPr>
        <a:xfrm>
          <a:off x="1236091" y="1221371"/>
          <a:ext cx="1637735" cy="1269630"/>
        </a:xfrm>
        <a:prstGeom prst="ellipse">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Title IA Fiscal Requirements</a:t>
          </a:r>
        </a:p>
      </dsp:txBody>
      <dsp:txXfrm>
        <a:off x="1475932" y="1407304"/>
        <a:ext cx="1158053" cy="897764"/>
      </dsp:txXfrm>
    </dsp:sp>
    <dsp:sp modelId="{213ED27E-BB3C-4978-8D9A-132CF6D9D70E}">
      <dsp:nvSpPr>
        <dsp:cNvPr id="0" name=""/>
        <dsp:cNvSpPr/>
      </dsp:nvSpPr>
      <dsp:spPr>
        <a:xfrm>
          <a:off x="1121367" y="156709"/>
          <a:ext cx="1905288" cy="975505"/>
        </a:xfrm>
        <a:prstGeom prst="ellipse">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0" kern="1200" dirty="0"/>
            <a:t>Supplement not Supplant</a:t>
          </a:r>
        </a:p>
      </dsp:txBody>
      <dsp:txXfrm>
        <a:off x="1400390" y="299568"/>
        <a:ext cx="1347242" cy="689787"/>
      </dsp:txXfrm>
    </dsp:sp>
    <dsp:sp modelId="{46609000-92EA-4A0A-B66A-1FBC4B3106E3}">
      <dsp:nvSpPr>
        <dsp:cNvPr id="0" name=""/>
        <dsp:cNvSpPr/>
      </dsp:nvSpPr>
      <dsp:spPr>
        <a:xfrm>
          <a:off x="2392734" y="2110557"/>
          <a:ext cx="1720247" cy="874473"/>
        </a:xfrm>
        <a:prstGeom prst="ellipse">
          <a:avLst/>
        </a:prstGeom>
        <a:solidFill>
          <a:schemeClr val="accent1">
            <a:shade val="80000"/>
            <a:hueOff val="387284"/>
            <a:satOff val="-33186"/>
            <a:lumOff val="190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Comparability</a:t>
          </a:r>
        </a:p>
      </dsp:txBody>
      <dsp:txXfrm>
        <a:off x="2644658" y="2238621"/>
        <a:ext cx="1216399" cy="618345"/>
      </dsp:txXfrm>
    </dsp:sp>
    <dsp:sp modelId="{B348F809-25EE-421D-B06C-A817FBE6D4BC}">
      <dsp:nvSpPr>
        <dsp:cNvPr id="0" name=""/>
        <dsp:cNvSpPr/>
      </dsp:nvSpPr>
      <dsp:spPr>
        <a:xfrm>
          <a:off x="-19450" y="2091217"/>
          <a:ext cx="1753024" cy="913152"/>
        </a:xfrm>
        <a:prstGeom prst="ellipse">
          <a:avLst/>
        </a:prstGeom>
        <a:solidFill>
          <a:schemeClr val="accent1">
            <a:shade val="80000"/>
            <a:hueOff val="774568"/>
            <a:satOff val="-66372"/>
            <a:lumOff val="381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0" kern="1200" dirty="0"/>
            <a:t>Maintenance of Effort</a:t>
          </a:r>
        </a:p>
      </dsp:txBody>
      <dsp:txXfrm>
        <a:off x="237274" y="2224945"/>
        <a:ext cx="1239576" cy="64569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8/22/2023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7066" indent="-291179">
              <a:spcBef>
                <a:spcPct val="30000"/>
              </a:spcBef>
              <a:defRPr sz="1200">
                <a:solidFill>
                  <a:schemeClr val="tx1"/>
                </a:solidFill>
                <a:latin typeface="Calibri" pitchFamily="34" charset="0"/>
              </a:defRPr>
            </a:lvl2pPr>
            <a:lvl3pPr marL="1164717" indent="-232943">
              <a:spcBef>
                <a:spcPct val="30000"/>
              </a:spcBef>
              <a:defRPr sz="1200">
                <a:solidFill>
                  <a:schemeClr val="tx1"/>
                </a:solidFill>
                <a:latin typeface="Calibri" pitchFamily="34" charset="0"/>
              </a:defRPr>
            </a:lvl3pPr>
            <a:lvl4pPr marL="1630604" indent="-232943">
              <a:spcBef>
                <a:spcPct val="30000"/>
              </a:spcBef>
              <a:defRPr sz="1200">
                <a:solidFill>
                  <a:schemeClr val="tx1"/>
                </a:solidFill>
                <a:latin typeface="Calibri" pitchFamily="34" charset="0"/>
              </a:defRPr>
            </a:lvl4pPr>
            <a:lvl5pPr marL="2096491" indent="-232943">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a:spcBef>
                <a:spcPct val="0"/>
              </a:spcBef>
            </a:pPr>
            <a:fld id="{6913FAD6-FB7B-4C01-8174-B681BCEE03A7}" type="slidenum">
              <a:rPr lang="en-US" altLang="en-US">
                <a:latin typeface="Arial" charset="0"/>
              </a:rPr>
              <a:pPr>
                <a:spcBef>
                  <a:spcPct val="0"/>
                </a:spcBef>
              </a:pPr>
              <a:t>1</a:t>
            </a:fld>
            <a:endParaRPr lang="en-US" altLang="en-US">
              <a:latin typeface="Arial" charset="0"/>
            </a:endParaRPr>
          </a:p>
        </p:txBody>
      </p:sp>
    </p:spTree>
    <p:extLst>
      <p:ext uri="{BB962C8B-B14F-4D97-AF65-F5344CB8AC3E}">
        <p14:creationId xmlns:p14="http://schemas.microsoft.com/office/powerpoint/2010/main" val="1312898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z="1200" kern="1200" dirty="0">
              <a:solidFill>
                <a:schemeClr val="tx1"/>
              </a:solidFill>
              <a:effectLst/>
              <a:latin typeface="+mn-lt"/>
              <a:ea typeface="+mn-ea"/>
              <a:cs typeface="+mn-cs"/>
            </a:endParaRPr>
          </a:p>
        </p:txBody>
      </p:sp>
      <p:sp>
        <p:nvSpPr>
          <p:cNvPr id="73732" name="Slide Number Placeholder 3"/>
          <p:cNvSpPr txBox="1">
            <a:spLocks noGrp="1"/>
          </p:cNvSpPr>
          <p:nvPr/>
        </p:nvSpPr>
        <p:spPr bwMode="auto">
          <a:xfrm>
            <a:off x="3972561" y="8829675"/>
            <a:ext cx="303621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01" tIns="47350" rIns="94701" bIns="47350"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C38F090B-F403-44D0-A85B-F2CE10BE0D21}" type="slidenum">
              <a:rPr lang="en-US" altLang="en-US"/>
              <a:pPr algn="r" eaLnBrk="1" hangingPunct="1">
                <a:spcBef>
                  <a:spcPct val="0"/>
                </a:spcBef>
              </a:pPr>
              <a:t>10</a:t>
            </a:fld>
            <a:endParaRPr lang="en-US" altLang="en-US"/>
          </a:p>
        </p:txBody>
      </p:sp>
    </p:spTree>
    <p:extLst>
      <p:ext uri="{BB962C8B-B14F-4D97-AF65-F5344CB8AC3E}">
        <p14:creationId xmlns:p14="http://schemas.microsoft.com/office/powerpoint/2010/main" val="1157837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2774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2473952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1581179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REASON:</a:t>
            </a:r>
            <a:r>
              <a:rPr lang="en-US" baseline="0" dirty="0"/>
              <a:t> More than one school in the same grade band</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14</a:t>
            </a:fld>
            <a:endParaRPr lang="en-US"/>
          </a:p>
        </p:txBody>
      </p:sp>
    </p:spTree>
    <p:extLst>
      <p:ext uri="{BB962C8B-B14F-4D97-AF65-F5344CB8AC3E}">
        <p14:creationId xmlns:p14="http://schemas.microsoft.com/office/powerpoint/2010/main" val="32241951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15</a:t>
            </a:fld>
            <a:endParaRPr lang="en-US"/>
          </a:p>
        </p:txBody>
      </p:sp>
    </p:spTree>
    <p:extLst>
      <p:ext uri="{BB962C8B-B14F-4D97-AF65-F5344CB8AC3E}">
        <p14:creationId xmlns:p14="http://schemas.microsoft.com/office/powerpoint/2010/main" val="11630483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16</a:t>
            </a:fld>
            <a:endParaRPr lang="en-US"/>
          </a:p>
        </p:txBody>
      </p:sp>
    </p:spTree>
    <p:extLst>
      <p:ext uri="{BB962C8B-B14F-4D97-AF65-F5344CB8AC3E}">
        <p14:creationId xmlns:p14="http://schemas.microsoft.com/office/powerpoint/2010/main" val="24613065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team has moved from a programmatic</a:t>
            </a:r>
            <a:r>
              <a:rPr lang="en-US" baseline="0" dirty="0"/>
              <a:t> model </a:t>
            </a:r>
            <a:r>
              <a:rPr lang="en-US" dirty="0"/>
              <a:t>to</a:t>
            </a:r>
            <a:r>
              <a:rPr lang="en-US" baseline="0" dirty="0"/>
              <a:t> a regional support model. Each of us has taken a section of the state to support across Titles IA, IIA, IVA and VB.</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17</a:t>
            </a:fld>
            <a:endParaRPr lang="en-US"/>
          </a:p>
        </p:txBody>
      </p:sp>
    </p:spTree>
    <p:extLst>
      <p:ext uri="{BB962C8B-B14F-4D97-AF65-F5344CB8AC3E}">
        <p14:creationId xmlns:p14="http://schemas.microsoft.com/office/powerpoint/2010/main" val="2514325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C9ABCD5-98F5-410A-83F4-317D58C43391}" type="slidenum">
              <a:rPr lang="en-US" altLang="en-US" smtClean="0"/>
              <a:pPr/>
              <a:t>2</a:t>
            </a:fld>
            <a:endParaRPr lang="en-US" altLang="en-US"/>
          </a:p>
        </p:txBody>
      </p:sp>
    </p:spTree>
    <p:extLst>
      <p:ext uri="{BB962C8B-B14F-4D97-AF65-F5344CB8AC3E}">
        <p14:creationId xmlns:p14="http://schemas.microsoft.com/office/powerpoint/2010/main" val="202599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a:solidFill>
                  <a:schemeClr val="tx1"/>
                </a:solidFill>
                <a:effectLst/>
                <a:latin typeface="+mn-lt"/>
                <a:ea typeface="+mn-ea"/>
                <a:cs typeface="+mn-cs"/>
              </a:rPr>
              <a:t>There are three fiscal tests for Title I-A:</a:t>
            </a:r>
          </a:p>
          <a:p>
            <a:endParaRPr lang="en-US" sz="1200" kern="1200" dirty="0">
              <a:solidFill>
                <a:schemeClr val="tx1"/>
              </a:solidFill>
              <a:effectLst/>
              <a:latin typeface="+mn-lt"/>
              <a:ea typeface="+mn-ea"/>
              <a:cs typeface="+mn-cs"/>
            </a:endParaRPr>
          </a:p>
          <a:p>
            <a:pPr marL="228600" indent="-228600">
              <a:buAutoNum type="arabicPeriod"/>
            </a:pPr>
            <a:r>
              <a:rPr lang="en-US" dirty="0"/>
              <a:t>Maintenance of Effort (MOE) – LEAs must maintain a consistent floor of state and local funding for free public education from year-to-year. </a:t>
            </a:r>
          </a:p>
          <a:p>
            <a:pPr marL="228600" indent="-228600">
              <a:buAutoNum type="arabicPeriod"/>
            </a:pPr>
            <a:r>
              <a:rPr lang="en-US" dirty="0"/>
              <a:t>Supplement Not Supplant (SNS) – LEAs must distribute state and local funds to schools without taking into account a school’s participation in the Title I program. </a:t>
            </a:r>
          </a:p>
          <a:p>
            <a:pPr marL="228600" indent="-228600">
              <a:buAutoNum type="arabicPeriod"/>
            </a:pPr>
            <a:r>
              <a:rPr lang="en-US" dirty="0"/>
              <a:t>Comparability – state and local funds are used to provide services that, taken as a whole, are comparable between Title I and non-Title schools.</a:t>
            </a:r>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Title I-A funds are required to supplement, and not supplant existing state and local funding. In plain language, this means that federal funds should add to, and not replace, state and local funds. Before ESSA, Title I-A’s ‘supplement, not supplant’ requirement was tested through three presumptions that looked at each activity supported with Title I-A funds to determine if it was something an LEA or school would have paid for with state and/or local funds if Title I-A funds were not available.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reauthorization of ESEA under the Every Student Succeeds Act (ESSA) changed the way supplement, not supplant (SNS) compliance is tested for districts and schools that receive Title I-A funds.  ESSA’s revised SNS test does not look at how districts and schools spend Title I-A funds as a specific cost test, but instead looks at how districts distribute State and local funds to Title I-A schools.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indent="0">
              <a:buNone/>
            </a:pPr>
            <a:endParaRPr lang="en-US" dirty="0"/>
          </a:p>
          <a:p>
            <a:endParaRPr lang="en-US" altLang="en-US" dirty="0"/>
          </a:p>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entury Schoolbook" panose="02040604050505020304" pitchFamily="18" charset="0"/>
                <a:cs typeface="Arial" panose="020B0604020202020204" pitchFamily="34" charset="0"/>
              </a:defRPr>
            </a:lvl1pPr>
            <a:lvl2pPr marL="742950" indent="-285750" eaLnBrk="0" hangingPunct="0">
              <a:defRPr>
                <a:solidFill>
                  <a:schemeClr val="tx1"/>
                </a:solidFill>
                <a:latin typeface="Century Schoolbook" panose="02040604050505020304" pitchFamily="18" charset="0"/>
                <a:cs typeface="Arial" panose="020B0604020202020204" pitchFamily="34" charset="0"/>
              </a:defRPr>
            </a:lvl2pPr>
            <a:lvl3pPr marL="1143000" indent="-228600" eaLnBrk="0" hangingPunct="0">
              <a:defRPr>
                <a:solidFill>
                  <a:schemeClr val="tx1"/>
                </a:solidFill>
                <a:latin typeface="Century Schoolbook" panose="02040604050505020304" pitchFamily="18" charset="0"/>
                <a:cs typeface="Arial" panose="020B0604020202020204" pitchFamily="34" charset="0"/>
              </a:defRPr>
            </a:lvl3pPr>
            <a:lvl4pPr marL="1600200" indent="-228600" eaLnBrk="0" hangingPunct="0">
              <a:defRPr>
                <a:solidFill>
                  <a:schemeClr val="tx1"/>
                </a:solidFill>
                <a:latin typeface="Century Schoolbook" panose="02040604050505020304" pitchFamily="18" charset="0"/>
                <a:cs typeface="Arial" panose="020B0604020202020204" pitchFamily="34" charset="0"/>
              </a:defRPr>
            </a:lvl4pPr>
            <a:lvl5pPr marL="2057400" indent="-228600" eaLnBrk="0" hangingPunct="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pPr eaLnBrk="1" hangingPunct="1"/>
            <a:fld id="{2E6FFBF0-4AC6-4278-94EF-5A6AA837AF80}"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val="160718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xfrm>
            <a:off x="685800" y="4400550"/>
            <a:ext cx="5486400" cy="4438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100" kern="1200" dirty="0">
                <a:solidFill>
                  <a:schemeClr val="tx1"/>
                </a:solidFill>
                <a:effectLst/>
                <a:latin typeface="+mn-lt"/>
                <a:ea typeface="+mn-ea"/>
                <a:cs typeface="+mn-cs"/>
              </a:rPr>
              <a:t>Comparability is a school-level calculation that measures the level of State and local funds and resources provided to a district's Title I-A and non-Title I-A schools. The goal is to determine whether the distribution of State and local funds and resources to schools are comparable regardless of Title I-A status. </a:t>
            </a:r>
          </a:p>
          <a:p>
            <a:endParaRPr lang="en-US" sz="1100" kern="1200" dirty="0">
              <a:solidFill>
                <a:schemeClr val="tx1"/>
              </a:solidFill>
              <a:effectLst/>
              <a:latin typeface="+mn-lt"/>
              <a:ea typeface="+mn-ea"/>
              <a:cs typeface="+mn-cs"/>
            </a:endParaRPr>
          </a:p>
          <a:p>
            <a:r>
              <a:rPr lang="en-US" sz="1100" kern="1200" dirty="0">
                <a:solidFill>
                  <a:schemeClr val="tx1"/>
                </a:solidFill>
                <a:effectLst/>
                <a:latin typeface="+mn-lt"/>
                <a:ea typeface="+mn-ea"/>
                <a:cs typeface="+mn-cs"/>
              </a:rPr>
              <a:t>Districts must </a:t>
            </a:r>
            <a:r>
              <a:rPr lang="en-US" sz="1100" b="1" kern="1200" dirty="0">
                <a:solidFill>
                  <a:schemeClr val="tx1"/>
                </a:solidFill>
                <a:effectLst/>
                <a:latin typeface="+mn-lt"/>
                <a:ea typeface="+mn-ea"/>
                <a:cs typeface="+mn-cs"/>
              </a:rPr>
              <a:t>annually demonstrate</a:t>
            </a:r>
            <a:r>
              <a:rPr lang="en-US" sz="1100" kern="1200" dirty="0">
                <a:solidFill>
                  <a:schemeClr val="tx1"/>
                </a:solidFill>
                <a:effectLst/>
                <a:latin typeface="+mn-lt"/>
                <a:ea typeface="+mn-ea"/>
                <a:cs typeface="+mn-cs"/>
              </a:rPr>
              <a:t> that they have met comparability requirements through two actions:</a:t>
            </a:r>
          </a:p>
          <a:p>
            <a:endParaRPr lang="en-US" sz="1100" kern="1200" dirty="0">
              <a:solidFill>
                <a:schemeClr val="tx1"/>
              </a:solidFill>
              <a:effectLst/>
              <a:latin typeface="+mn-lt"/>
              <a:ea typeface="+mn-ea"/>
              <a:cs typeface="+mn-cs"/>
            </a:endParaRPr>
          </a:p>
          <a:p>
            <a:pPr lvl="0"/>
            <a:r>
              <a:rPr lang="en-US" sz="1100" i="1" kern="1200" dirty="0">
                <a:solidFill>
                  <a:schemeClr val="tx1"/>
                </a:solidFill>
                <a:effectLst/>
                <a:latin typeface="+mn-lt"/>
                <a:ea typeface="+mn-ea"/>
                <a:cs typeface="+mn-cs"/>
              </a:rPr>
              <a:t>Submission of the CIP Budget Narrative Assurances for ESEA programs.</a:t>
            </a:r>
            <a:r>
              <a:rPr lang="en-US" sz="1100" kern="1200" dirty="0">
                <a:solidFill>
                  <a:schemeClr val="tx1"/>
                </a:solidFill>
                <a:effectLst/>
                <a:latin typeface="+mn-lt"/>
                <a:ea typeface="+mn-ea"/>
                <a:cs typeface="+mn-cs"/>
              </a:rPr>
              <a:t>  Assurances form a binding agreement between the local district, the Oregon Department of Education (ODE), and the U.S. Department of Education (ED) that assures all legal requirements are met in accordance with state and federal laws, regulations, and rules. District superintendents must </a:t>
            </a:r>
            <a:r>
              <a:rPr lang="en-US" sz="1100" b="1" kern="1200" dirty="0">
                <a:solidFill>
                  <a:schemeClr val="tx1"/>
                </a:solidFill>
                <a:effectLst/>
                <a:latin typeface="+mn-lt"/>
                <a:ea typeface="+mn-ea"/>
                <a:cs typeface="+mn-cs"/>
              </a:rPr>
              <a:t>sign and submit these assurances by October 1 </a:t>
            </a:r>
            <a:r>
              <a:rPr lang="en-US" sz="1100" kern="1200" dirty="0">
                <a:solidFill>
                  <a:schemeClr val="tx1"/>
                </a:solidFill>
                <a:effectLst/>
                <a:latin typeface="+mn-lt"/>
                <a:ea typeface="+mn-ea"/>
                <a:cs typeface="+mn-cs"/>
              </a:rPr>
              <a:t>each year. In the assurances the district attests that it has implemented:</a:t>
            </a:r>
          </a:p>
          <a:p>
            <a:pPr lvl="0"/>
            <a:r>
              <a:rPr lang="en-US" sz="1100" kern="1200" dirty="0">
                <a:solidFill>
                  <a:schemeClr val="tx1"/>
                </a:solidFill>
                <a:effectLst/>
                <a:latin typeface="+mn-lt"/>
                <a:ea typeface="+mn-ea"/>
                <a:cs typeface="+mn-cs"/>
              </a:rPr>
              <a:t>an LEA wide salary schedule; </a:t>
            </a:r>
          </a:p>
          <a:p>
            <a:pPr lvl="0"/>
            <a:r>
              <a:rPr lang="en-US" sz="1100" kern="1200" dirty="0">
                <a:solidFill>
                  <a:schemeClr val="tx1"/>
                </a:solidFill>
                <a:effectLst/>
                <a:latin typeface="+mn-lt"/>
                <a:ea typeface="+mn-ea"/>
                <a:cs typeface="+mn-cs"/>
              </a:rPr>
              <a:t>a policy to ensure equivalence among schools in teachers, administrators, and other staff; and </a:t>
            </a:r>
          </a:p>
          <a:p>
            <a:pPr lvl="0"/>
            <a:r>
              <a:rPr lang="en-US" sz="1100" kern="1200" dirty="0">
                <a:solidFill>
                  <a:schemeClr val="tx1"/>
                </a:solidFill>
                <a:effectLst/>
                <a:latin typeface="+mn-lt"/>
                <a:ea typeface="+mn-ea"/>
                <a:cs typeface="+mn-cs"/>
              </a:rPr>
              <a:t>a policy to ensure equivalence among schools in the provision of curriculum materials and instructional supplies.</a:t>
            </a:r>
          </a:p>
          <a:p>
            <a:pPr lvl="0"/>
            <a:endParaRPr lang="en-US" sz="11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a:solidFill>
                  <a:schemeClr val="tx1"/>
                </a:solidFill>
                <a:effectLst/>
                <a:latin typeface="+mn-lt"/>
                <a:ea typeface="+mn-ea"/>
                <a:cs typeface="+mn-cs"/>
              </a:rPr>
              <a:t>Submission of the Comparability Report.</a:t>
            </a:r>
            <a:r>
              <a:rPr lang="en-US" sz="1100" kern="1200" dirty="0">
                <a:solidFill>
                  <a:schemeClr val="tx1"/>
                </a:solidFill>
                <a:effectLst/>
                <a:latin typeface="+mn-lt"/>
                <a:ea typeface="+mn-ea"/>
                <a:cs typeface="+mn-cs"/>
              </a:rPr>
              <a:t> The Comparability Report demonstrates that the district’s policies described in the assurance result in comparable distribution of funds between Title I-A funded and non-Title I-A funded schools.  ODE provides an Excel document that automates many of the comparability calculations. Districts complete and return the template to ODE </a:t>
            </a:r>
            <a:r>
              <a:rPr lang="en-US" sz="1100" b="1" kern="1200" dirty="0">
                <a:solidFill>
                  <a:schemeClr val="tx1"/>
                </a:solidFill>
                <a:effectLst/>
                <a:latin typeface="+mn-lt"/>
                <a:ea typeface="+mn-ea"/>
                <a:cs typeface="+mn-cs"/>
              </a:rPr>
              <a:t>no later than December 1</a:t>
            </a:r>
            <a:r>
              <a:rPr lang="en-US" sz="1100" kern="1200" dirty="0">
                <a:solidFill>
                  <a:schemeClr val="tx1"/>
                </a:solidFill>
                <a:effectLst/>
                <a:latin typeface="+mn-lt"/>
                <a:ea typeface="+mn-ea"/>
                <a:cs typeface="+mn-cs"/>
              </a:rPr>
              <a:t> each year, along with the signature of the district superintendent. </a:t>
            </a:r>
          </a:p>
          <a:p>
            <a:pPr lvl="0"/>
            <a:endParaRPr lang="en-US" sz="1000" kern="1200" dirty="0">
              <a:solidFill>
                <a:schemeClr val="tx1"/>
              </a:solidFill>
              <a:effectLst/>
              <a:latin typeface="+mn-lt"/>
              <a:ea typeface="+mn-ea"/>
              <a:cs typeface="+mn-cs"/>
            </a:endParaRPr>
          </a:p>
          <a:p>
            <a:endParaRPr lang="en-US" sz="1000" kern="1200" dirty="0">
              <a:solidFill>
                <a:schemeClr val="tx1"/>
              </a:solidFill>
              <a:effectLst/>
              <a:latin typeface="+mn-lt"/>
              <a:ea typeface="+mn-ea"/>
              <a:cs typeface="+mn-cs"/>
            </a:endParaRP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2828CD-D8CC-495D-B3C3-19409D43D34D}" type="slidenum">
              <a:rPr lang="en-US" altLang="en-US" sz="1300" smtClean="0"/>
              <a:pPr>
                <a:spcBef>
                  <a:spcPct val="0"/>
                </a:spcBef>
              </a:pPr>
              <a:t>4</a:t>
            </a:fld>
            <a:endParaRPr lang="en-US" altLang="en-US" sz="1300"/>
          </a:p>
        </p:txBody>
      </p:sp>
    </p:spTree>
    <p:extLst>
      <p:ext uri="{BB962C8B-B14F-4D97-AF65-F5344CB8AC3E}">
        <p14:creationId xmlns:p14="http://schemas.microsoft.com/office/powerpoint/2010/main" val="4062029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1992218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Districts have several options for demonstrating comparability.</a:t>
            </a:r>
            <a:r>
              <a:rPr lang="en-US" sz="1200" kern="1200" baseline="0" dirty="0">
                <a:solidFill>
                  <a:schemeClr val="tx1"/>
                </a:solidFill>
                <a:effectLst/>
                <a:latin typeface="+mn-lt"/>
                <a:ea typeface="+mn-ea"/>
                <a:cs typeface="+mn-cs"/>
              </a:rPr>
              <a:t> The simplest and most frequently used is the Student to Instructional Staff ratio.</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3576596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This is the most commonly used method, in which districts compare the average number of students per instructional staff in each Title I-A school with the average number of students per instructional staff in schools not participating in Title I-A.  </a:t>
            </a:r>
            <a:r>
              <a:rPr lang="en-US" sz="1200" i="1" kern="1200" dirty="0">
                <a:solidFill>
                  <a:schemeClr val="tx1"/>
                </a:solidFill>
                <a:effectLst/>
                <a:latin typeface="+mn-lt"/>
                <a:ea typeface="+mn-ea"/>
                <a:cs typeface="+mn-cs"/>
              </a:rPr>
              <a:t>Instructional staff</a:t>
            </a:r>
            <a:r>
              <a:rPr lang="en-US" sz="1200" kern="1200" dirty="0">
                <a:solidFill>
                  <a:schemeClr val="tx1"/>
                </a:solidFill>
                <a:effectLst/>
                <a:latin typeface="+mn-lt"/>
                <a:ea typeface="+mn-ea"/>
                <a:cs typeface="+mn-cs"/>
              </a:rPr>
              <a:t> are defined as anyone who provides direct instruction to children or who assists or supervises those staff members who provide instruction. A district should not include non-instructional paraprofessionals in comparability calculations, but should include personnel such as music, art, and physical education teachers; counselors; speech therapists; and librarians.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There are two important considerations to keep in mind when using this method:</a:t>
            </a:r>
          </a:p>
          <a:p>
            <a:pPr lvl="1"/>
            <a:r>
              <a:rPr lang="en-US" sz="1200" kern="1200" dirty="0">
                <a:solidFill>
                  <a:schemeClr val="tx1"/>
                </a:solidFill>
                <a:effectLst/>
                <a:latin typeface="+mn-lt"/>
                <a:ea typeface="+mn-ea"/>
                <a:cs typeface="+mn-cs"/>
              </a:rPr>
              <a:t>Student enrollment and staff assignments should be counted on the same day.</a:t>
            </a:r>
          </a:p>
          <a:p>
            <a:pPr lvl="1"/>
            <a:r>
              <a:rPr lang="en-US" sz="1200" kern="1200" dirty="0">
                <a:solidFill>
                  <a:schemeClr val="tx1"/>
                </a:solidFill>
                <a:effectLst/>
                <a:latin typeface="+mn-lt"/>
                <a:ea typeface="+mn-ea"/>
                <a:cs typeface="+mn-cs"/>
              </a:rPr>
              <a:t>Staff members whose </a:t>
            </a:r>
            <a:r>
              <a:rPr lang="en-US" sz="1200" b="1" kern="1200" dirty="0">
                <a:solidFill>
                  <a:schemeClr val="tx1"/>
                </a:solidFill>
                <a:effectLst/>
                <a:latin typeface="+mn-lt"/>
                <a:ea typeface="+mn-ea"/>
                <a:cs typeface="+mn-cs"/>
              </a:rPr>
              <a:t>full salaries</a:t>
            </a:r>
            <a:r>
              <a:rPr lang="en-US" sz="1200" kern="1200" dirty="0">
                <a:solidFill>
                  <a:schemeClr val="tx1"/>
                </a:solidFill>
                <a:effectLst/>
                <a:latin typeface="+mn-lt"/>
                <a:ea typeface="+mn-ea"/>
                <a:cs typeface="+mn-cs"/>
              </a:rPr>
              <a:t> are paid with federal dollars should not be included.</a:t>
            </a:r>
          </a:p>
          <a:p>
            <a:pPr lvl="1"/>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Using this method, a Title I-A school is comparable if the school’s average student/teacher ratio does not exceed 110 percent of the average student/teacher ratio of schools not participating in Title I-A. For example, if the average ratio of students to instructional staff is 20 to 1 for an LEA’s non-Title I-A schools, the ratio at each Title I-A school can be no higher than 22 to 1.</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971123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000" i="1" kern="1200" dirty="0">
                <a:solidFill>
                  <a:schemeClr val="tx1"/>
                </a:solidFill>
                <a:effectLst/>
                <a:latin typeface="+mn-lt"/>
                <a:ea typeface="+mn-ea"/>
                <a:cs typeface="+mn-cs"/>
              </a:rPr>
              <a:t>Student-instructional staff salary ratio.</a:t>
            </a:r>
            <a:r>
              <a:rPr lang="en-US" sz="1000" kern="1200" dirty="0">
                <a:solidFill>
                  <a:schemeClr val="tx1"/>
                </a:solidFill>
                <a:effectLst/>
                <a:latin typeface="+mn-lt"/>
                <a:ea typeface="+mn-ea"/>
                <a:cs typeface="+mn-cs"/>
              </a:rPr>
              <a:t>  In this method, the district compares the average instructional staff salary expenditure per student in each Title I-A school with the average instructional staff salary expenditure per student in non-Title I-A schools. When employing this method the district should include expenditure costs related to </a:t>
            </a:r>
            <a:r>
              <a:rPr lang="en-US" sz="1000" b="1" kern="1200" dirty="0">
                <a:solidFill>
                  <a:schemeClr val="tx1"/>
                </a:solidFill>
                <a:effectLst/>
                <a:latin typeface="+mn-lt"/>
                <a:ea typeface="+mn-ea"/>
                <a:cs typeface="+mn-cs"/>
              </a:rPr>
              <a:t>the base salary</a:t>
            </a:r>
            <a:r>
              <a:rPr lang="en-US" sz="1000" kern="1200" dirty="0">
                <a:solidFill>
                  <a:schemeClr val="tx1"/>
                </a:solidFill>
                <a:effectLst/>
                <a:latin typeface="+mn-lt"/>
                <a:ea typeface="+mn-ea"/>
                <a:cs typeface="+mn-cs"/>
              </a:rPr>
              <a:t> for each type of FTE within a building, not actual salary costs. </a:t>
            </a:r>
          </a:p>
          <a:p>
            <a:r>
              <a:rPr lang="en-US" sz="1000" kern="1200" dirty="0">
                <a:solidFill>
                  <a:schemeClr val="tx1"/>
                </a:solidFill>
                <a:effectLst/>
                <a:latin typeface="+mn-lt"/>
                <a:ea typeface="+mn-ea"/>
                <a:cs typeface="+mn-cs"/>
              </a:rPr>
              <a:t>Using this method, a Title I-A school is comparable if the average per pupil salary expenditure for each school falls within a range that is between 90 and 110 percent of the per-pupil expenditure for the grade span, or within 90 and 110 percent of the per-pupil average for the grade span as compared to the other schools of its size.</a:t>
            </a:r>
          </a:p>
          <a:p>
            <a:endParaRPr lang="en-US" sz="1000" kern="1200" dirty="0">
              <a:solidFill>
                <a:schemeClr val="tx1"/>
              </a:solidFill>
              <a:effectLst/>
              <a:latin typeface="+mn-lt"/>
              <a:ea typeface="+mn-ea"/>
              <a:cs typeface="+mn-cs"/>
            </a:endParaRPr>
          </a:p>
          <a:p>
            <a:pPr lvl="0"/>
            <a:r>
              <a:rPr lang="en-US" sz="1000" i="1" kern="1200" dirty="0">
                <a:solidFill>
                  <a:schemeClr val="tx1"/>
                </a:solidFill>
                <a:effectLst/>
                <a:latin typeface="+mn-lt"/>
                <a:ea typeface="+mn-ea"/>
                <a:cs typeface="+mn-cs"/>
              </a:rPr>
              <a:t>Per Pupil Expenditures. </a:t>
            </a:r>
            <a:r>
              <a:rPr lang="en-US" sz="1000" kern="1200" dirty="0">
                <a:solidFill>
                  <a:schemeClr val="tx1"/>
                </a:solidFill>
                <a:effectLst/>
                <a:latin typeface="+mn-lt"/>
                <a:ea typeface="+mn-ea"/>
                <a:cs typeface="+mn-cs"/>
              </a:rPr>
              <a:t>As an alternative to the student-staff ratios, districts can demonstrate comparability through an expenditure method that looks directly at allocation of State and local education funds per child for the purchase of instructional staff and materials. </a:t>
            </a:r>
          </a:p>
          <a:p>
            <a:r>
              <a:rPr lang="en-US" sz="1000" kern="1200" dirty="0">
                <a:solidFill>
                  <a:schemeClr val="tx1"/>
                </a:solidFill>
                <a:effectLst/>
                <a:latin typeface="+mn-lt"/>
                <a:ea typeface="+mn-ea"/>
                <a:cs typeface="+mn-cs"/>
              </a:rPr>
              <a:t>Using this method, a Title I-A school is comparable if the per-child amount for each school falls within a range that is between 90 and 110 percent of the per-pupil average for the grade span, or within 90 and 110 percent of the per-pupil average for the grade span as compared to the other schools of its size.</a:t>
            </a:r>
          </a:p>
          <a:p>
            <a:endParaRPr lang="en-US" sz="1000" kern="1200" dirty="0">
              <a:solidFill>
                <a:schemeClr val="tx1"/>
              </a:solidFill>
              <a:effectLst/>
              <a:latin typeface="+mn-lt"/>
              <a:ea typeface="+mn-ea"/>
              <a:cs typeface="+mn-cs"/>
            </a:endParaRPr>
          </a:p>
          <a:p>
            <a:pPr lvl="0"/>
            <a:r>
              <a:rPr lang="en-US" sz="1000" i="1" kern="1200" dirty="0">
                <a:solidFill>
                  <a:schemeClr val="tx1"/>
                </a:solidFill>
                <a:effectLst/>
                <a:latin typeface="+mn-lt"/>
                <a:ea typeface="+mn-ea"/>
                <a:cs typeface="+mn-cs"/>
              </a:rPr>
              <a:t>Resource Allocation Plan based on Student Characteristics. </a:t>
            </a:r>
            <a:r>
              <a:rPr lang="en-US" sz="1000" kern="1200" dirty="0">
                <a:solidFill>
                  <a:schemeClr val="tx1"/>
                </a:solidFill>
                <a:effectLst/>
                <a:latin typeface="+mn-lt"/>
                <a:ea typeface="+mn-ea"/>
                <a:cs typeface="+mn-cs"/>
              </a:rPr>
              <a:t>Using this method the district</a:t>
            </a:r>
            <a:r>
              <a:rPr lang="en-US" sz="1000" i="1" kern="1200" dirty="0">
                <a:solidFill>
                  <a:schemeClr val="tx1"/>
                </a:solidFill>
                <a:effectLst/>
                <a:latin typeface="+mn-lt"/>
                <a:ea typeface="+mn-ea"/>
                <a:cs typeface="+mn-cs"/>
              </a:rPr>
              <a:t> </a:t>
            </a:r>
            <a:r>
              <a:rPr lang="en-US" sz="1000" kern="1200" dirty="0">
                <a:solidFill>
                  <a:schemeClr val="tx1"/>
                </a:solidFill>
                <a:effectLst/>
                <a:latin typeface="+mn-lt"/>
                <a:ea typeface="+mn-ea"/>
                <a:cs typeface="+mn-cs"/>
              </a:rPr>
              <a:t>allocates State and local funds to schools based on a standard formula in which dollar amounts are allocated based on objective student characteristics (e.g.; students experiencing disability, emergent bilingual students). This is sometimes referred to as a “weighted student formula”. </a:t>
            </a:r>
          </a:p>
          <a:p>
            <a:r>
              <a:rPr lang="en-US" sz="1000" kern="1200" dirty="0">
                <a:solidFill>
                  <a:schemeClr val="tx1"/>
                </a:solidFill>
                <a:effectLst/>
                <a:latin typeface="+mn-lt"/>
                <a:ea typeface="+mn-ea"/>
                <a:cs typeface="+mn-cs"/>
              </a:rPr>
              <a:t>Using this method a district is comparable if it can provide evidence of its schedule of allocations and demonstrate that funds have been allocated according to the district schedule. </a:t>
            </a:r>
            <a:endParaRPr lang="en-US" sz="1000"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2259253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32520507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oregon.gov/ode/schools-and-districts/grants/ESEA/IA/Pages/Title-IA-Coordinators.aspx"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8" Type="http://schemas.openxmlformats.org/officeDocument/2006/relationships/hyperlink" Target="https://www.oregon.gov/ode/schools-and-districts/grants/ESEA/Documents/FAQs%20for%20IA%20Comp%20Report.docx" TargetMode="External"/><Relationship Id="rId3" Type="http://schemas.openxmlformats.org/officeDocument/2006/relationships/hyperlink" Target="https://www.oregon.gov/ode/students-and-family/fosteringconnections/Documents/Comparability.pdf" TargetMode="External"/><Relationship Id="rId7" Type="http://schemas.openxmlformats.org/officeDocument/2006/relationships/hyperlink" Target="https://www.oregon.gov/ode/schools-and-districts/grants/ESEA/Documents/ESSA%20Oregon%20Guide.docx"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hyperlink" Target="https://www2.ed.gov/policy/elsec/leg/essa/snsfinalguidance06192019.pdf" TargetMode="External"/><Relationship Id="rId11" Type="http://schemas.openxmlformats.org/officeDocument/2006/relationships/image" Target="../media/image8.png"/><Relationship Id="rId5" Type="http://schemas.openxmlformats.org/officeDocument/2006/relationships/hyperlink" Target="https://oese.ed.gov/files/2022/02/Within-district-allocations-FINAL.pdf" TargetMode="External"/><Relationship Id="rId10" Type="http://schemas.openxmlformats.org/officeDocument/2006/relationships/hyperlink" Target="https://www.oregon.gov/ode/schools-and-districts/grants/ESEA/IA/Pages/Title-IA-Coordinators.aspx" TargetMode="External"/><Relationship Id="rId4" Type="http://schemas.openxmlformats.org/officeDocument/2006/relationships/hyperlink" Target="https://www.oregon.gov/ode/schools-and-districts/grants/ESEA/Documents/Comparability%20timeline.pdf" TargetMode="External"/><Relationship Id="rId9" Type="http://schemas.openxmlformats.org/officeDocument/2006/relationships/hyperlink" Target="https://www.oregon.gov/ode/schools-and-districts/grants/ESEA/Documents/CIP%20Budget%20Narrative%20User%20Guide.docx"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hyperlink" Target="mailto:Jennifer.Engberg@ode.oregon.gov" TargetMode="External"/><Relationship Id="rId7" Type="http://schemas.openxmlformats.org/officeDocument/2006/relationships/hyperlink" Target="mailto:Kyle.Walker@ode.oregon.gov"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hyperlink" Target="mailto:Amy.Tidwell@ode.oregon.gov" TargetMode="External"/><Relationship Id="rId5" Type="http://schemas.openxmlformats.org/officeDocument/2006/relationships/hyperlink" Target="mailto:Lisa.Plumb@ode.oregon.gov" TargetMode="External"/><Relationship Id="rId4" Type="http://schemas.openxmlformats.org/officeDocument/2006/relationships/hyperlink" Target="mailto:Sarah.Martin@ode.oregon.gov"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https://www.oregon.gov/ode/students-and-family/fosteringconnections/Documents/Comparability.pdf" TargetMode="External"/><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hyperlink" Target="https://www.ecfr.gov/current/title-2/subtitle-A/chapter-II/part-200/subpart-E/subject-group-ECFRed1f39f9b3d4e72/section-200.430"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r>
              <a:rPr lang="en-US" altLang="en-US" sz="4400" dirty="0">
                <a:latin typeface="Arial" charset="0"/>
                <a:cs typeface="Arial" charset="0"/>
              </a:rPr>
              <a:t>Title I, Part A: Comparability </a:t>
            </a:r>
          </a:p>
        </p:txBody>
      </p:sp>
    </p:spTree>
    <p:extLst>
      <p:ext uri="{BB962C8B-B14F-4D97-AF65-F5344CB8AC3E}">
        <p14:creationId xmlns:p14="http://schemas.microsoft.com/office/powerpoint/2010/main" val="2896544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t>LEAs are </a:t>
            </a:r>
            <a:r>
              <a:rPr lang="en-US" sz="2800" b="1" dirty="0"/>
              <a:t>exempt</a:t>
            </a:r>
            <a:r>
              <a:rPr lang="en-US" sz="2800" dirty="0"/>
              <a:t> from demonstrating comparability when there is one school per grade span</a:t>
            </a:r>
          </a:p>
          <a:p>
            <a:r>
              <a:rPr lang="en-US" sz="2800" dirty="0"/>
              <a:t>Schools with fewer than 100 students may be </a:t>
            </a:r>
            <a:r>
              <a:rPr lang="en-US" sz="2800" b="1" dirty="0"/>
              <a:t>excluded </a:t>
            </a:r>
            <a:r>
              <a:rPr lang="en-US" sz="2800" dirty="0"/>
              <a:t>from the calculation</a:t>
            </a:r>
          </a:p>
          <a:p>
            <a:r>
              <a:rPr lang="en-US" sz="2800" b="1" dirty="0"/>
              <a:t>State/local funds </a:t>
            </a:r>
            <a:r>
              <a:rPr lang="en-US" sz="2800" dirty="0"/>
              <a:t>that can be </a:t>
            </a:r>
            <a:r>
              <a:rPr lang="en-US" sz="2800" b="1" dirty="0"/>
              <a:t>excluded </a:t>
            </a:r>
            <a:r>
              <a:rPr lang="en-US" sz="2800" dirty="0"/>
              <a:t>from calculation</a:t>
            </a:r>
          </a:p>
          <a:p>
            <a:pPr lvl="1"/>
            <a:r>
              <a:rPr lang="en-US" dirty="0"/>
              <a:t>Language instruction for emergent bilingual students </a:t>
            </a:r>
          </a:p>
          <a:p>
            <a:pPr lvl="1"/>
            <a:r>
              <a:rPr lang="en-US" dirty="0"/>
              <a:t>Excess costs of providing services to students experiencing disability</a:t>
            </a:r>
          </a:p>
          <a:p>
            <a:pPr lvl="1"/>
            <a:r>
              <a:rPr lang="en-US" dirty="0"/>
              <a:t>Staff salary differentials for years of employment </a:t>
            </a:r>
          </a:p>
          <a:p>
            <a:pPr lvl="1"/>
            <a:r>
              <a:rPr lang="en-US" dirty="0"/>
              <a:t>Supplemental programs that meet the intent and purpose of Title I</a:t>
            </a:r>
          </a:p>
          <a:p>
            <a:endParaRPr lang="en-US" dirty="0"/>
          </a:p>
        </p:txBody>
      </p:sp>
      <p:sp>
        <p:nvSpPr>
          <p:cNvPr id="240643" name="Title 1"/>
          <p:cNvSpPr>
            <a:spLocks noGrp="1"/>
          </p:cNvSpPr>
          <p:nvPr>
            <p:ph type="title"/>
          </p:nvPr>
        </p:nvSpPr>
        <p:spPr/>
        <p:txBody>
          <a:bodyPr>
            <a:noAutofit/>
          </a:bodyPr>
          <a:lstStyle/>
          <a:p>
            <a:pPr>
              <a:defRPr/>
            </a:pPr>
            <a:r>
              <a:rPr lang="en-US" altLang="en-US" dirty="0"/>
              <a:t>Exemptions &amp; Exclusions</a:t>
            </a:r>
            <a:endParaRPr lang="en-US" dirty="0"/>
          </a:p>
        </p:txBody>
      </p:sp>
      <p:sp>
        <p:nvSpPr>
          <p:cNvPr id="4" name="Footer Placeholder 2"/>
          <p:cNvSpPr>
            <a:spLocks noGrp="1"/>
          </p:cNvSpPr>
          <p:nvPr/>
        </p:nvSpPr>
        <p:spPr>
          <a:xfrm>
            <a:off x="717176" y="5994110"/>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Oregon Department of Education</a:t>
            </a:r>
          </a:p>
        </p:txBody>
      </p:sp>
      <p:sp>
        <p:nvSpPr>
          <p:cNvPr id="5" name="Slide Number Placeholder 3"/>
          <p:cNvSpPr>
            <a:spLocks noGrp="1"/>
          </p:cNvSpPr>
          <p:nvPr>
            <p:ph type="sldNum" sz="quarter" idx="12"/>
          </p:nvPr>
        </p:nvSpPr>
        <p:spPr>
          <a:xfrm>
            <a:off x="8610600" y="6139793"/>
            <a:ext cx="2891118" cy="365125"/>
          </a:xfrm>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2169575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3200" b="1" dirty="0"/>
              <a:t>District #1</a:t>
            </a:r>
            <a:r>
              <a:rPr lang="en-US" sz="3200" dirty="0"/>
              <a:t>:</a:t>
            </a:r>
            <a:endParaRPr lang="en-US" dirty="0"/>
          </a:p>
          <a:p>
            <a:pPr marL="0" indent="0">
              <a:buNone/>
            </a:pPr>
            <a:r>
              <a:rPr lang="en-US" sz="2800" dirty="0"/>
              <a:t>• One elementary school, grades K-5 (Title I </a:t>
            </a:r>
            <a:r>
              <a:rPr lang="en-US" sz="2800" dirty="0" err="1"/>
              <a:t>schoolwide</a:t>
            </a:r>
            <a:r>
              <a:rPr lang="en-US" sz="2800" dirty="0"/>
              <a:t>)</a:t>
            </a:r>
          </a:p>
          <a:p>
            <a:pPr marL="0" indent="0">
              <a:buNone/>
            </a:pPr>
            <a:r>
              <a:rPr lang="en-US" sz="2800" dirty="0"/>
              <a:t>• One middle school, grades 6-8 (Title I targeted assistance)</a:t>
            </a:r>
          </a:p>
          <a:p>
            <a:pPr marL="0" indent="0">
              <a:buNone/>
            </a:pPr>
            <a:r>
              <a:rPr lang="en-US" sz="2800" dirty="0"/>
              <a:t>• One high school, grades 9-12 (non-Title I)</a:t>
            </a:r>
          </a:p>
          <a:p>
            <a:pPr marL="0" indent="0">
              <a:buNone/>
            </a:pPr>
            <a:endParaRPr lang="en-US" dirty="0"/>
          </a:p>
          <a:p>
            <a:pPr marL="0" indent="0">
              <a:buNone/>
            </a:pPr>
            <a:r>
              <a:rPr lang="en-US" sz="2800" dirty="0">
                <a:solidFill>
                  <a:srgbClr val="FF0000"/>
                </a:solidFill>
              </a:rPr>
              <a:t>This district is NOT required to complete the Comparability Report because </a:t>
            </a:r>
            <a:r>
              <a:rPr lang="en-US" sz="2800" u="sng" dirty="0">
                <a:solidFill>
                  <a:srgbClr val="FF0000"/>
                </a:solidFill>
              </a:rPr>
              <a:t>there is only one school per grade span</a:t>
            </a:r>
            <a:r>
              <a:rPr lang="en-US" sz="2800" dirty="0">
                <a:solidFill>
                  <a:srgbClr val="FF0000"/>
                </a:solidFill>
              </a:rPr>
              <a:t>.</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sp>
        <p:nvSpPr>
          <p:cNvPr id="5" name="Title 4"/>
          <p:cNvSpPr>
            <a:spLocks noGrp="1"/>
          </p:cNvSpPr>
          <p:nvPr>
            <p:ph type="title"/>
          </p:nvPr>
        </p:nvSpPr>
        <p:spPr/>
        <p:txBody>
          <a:bodyPr/>
          <a:lstStyle/>
          <a:p>
            <a:r>
              <a:rPr lang="en-US" dirty="0"/>
              <a:t>Let’s look at some scenarios!</a:t>
            </a:r>
          </a:p>
        </p:txBody>
      </p:sp>
    </p:spTree>
    <p:extLst>
      <p:ext uri="{BB962C8B-B14F-4D97-AF65-F5344CB8AC3E}">
        <p14:creationId xmlns:p14="http://schemas.microsoft.com/office/powerpoint/2010/main" val="3858626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825625"/>
            <a:ext cx="10784542" cy="4314168"/>
          </a:xfrm>
        </p:spPr>
        <p:txBody>
          <a:bodyPr>
            <a:normAutofit lnSpcReduction="10000"/>
          </a:bodyPr>
          <a:lstStyle/>
          <a:p>
            <a:pPr marL="0" indent="0">
              <a:buNone/>
            </a:pPr>
            <a:r>
              <a:rPr lang="en-US" sz="3200" b="1" dirty="0"/>
              <a:t>District #2</a:t>
            </a:r>
            <a:r>
              <a:rPr lang="en-US" sz="3200" dirty="0"/>
              <a:t>:</a:t>
            </a:r>
            <a:endParaRPr lang="en-US" dirty="0"/>
          </a:p>
          <a:p>
            <a:pPr marL="0" indent="0">
              <a:buNone/>
            </a:pPr>
            <a:r>
              <a:rPr lang="en-US" sz="2800" dirty="0"/>
              <a:t>• Three elementary schools, grades K-5 (all Title I </a:t>
            </a:r>
            <a:r>
              <a:rPr lang="en-US" sz="2800" dirty="0" err="1"/>
              <a:t>schoolwide</a:t>
            </a:r>
            <a:r>
              <a:rPr lang="en-US" sz="2800" dirty="0"/>
              <a:t>) </a:t>
            </a:r>
          </a:p>
          <a:p>
            <a:pPr marL="0" indent="0">
              <a:buNone/>
            </a:pPr>
            <a:r>
              <a:rPr lang="en-US" sz="2800" dirty="0"/>
              <a:t>• One middle school, grades 6-8 (Title I targeted assistance) </a:t>
            </a:r>
          </a:p>
          <a:p>
            <a:pPr marL="0" indent="0">
              <a:buNone/>
            </a:pPr>
            <a:r>
              <a:rPr lang="en-US" sz="2800" dirty="0"/>
              <a:t>• One high school, grades 9-12 (Title I-A targeted assistance)</a:t>
            </a:r>
          </a:p>
          <a:p>
            <a:pPr marL="0" indent="0">
              <a:buNone/>
            </a:pPr>
            <a:endParaRPr lang="en-US" dirty="0"/>
          </a:p>
          <a:p>
            <a:pPr marL="0" indent="0">
              <a:buNone/>
            </a:pPr>
            <a:r>
              <a:rPr lang="en-US" sz="2800" dirty="0"/>
              <a:t>This district </a:t>
            </a:r>
            <a:r>
              <a:rPr lang="en-US" sz="2800" b="1" dirty="0">
                <a:solidFill>
                  <a:srgbClr val="FF0000"/>
                </a:solidFill>
              </a:rPr>
              <a:t>is required </a:t>
            </a:r>
            <a:r>
              <a:rPr lang="en-US" sz="2800" dirty="0"/>
              <a:t>to complete the Comparability Report to demonstrate comparability among the </a:t>
            </a:r>
            <a:r>
              <a:rPr lang="en-US" sz="2800" b="1" dirty="0"/>
              <a:t>elementary schools only</a:t>
            </a:r>
            <a:r>
              <a:rPr lang="en-US" sz="2800" dirty="0"/>
              <a:t>. </a:t>
            </a:r>
          </a:p>
          <a:p>
            <a:pPr marL="0" indent="0">
              <a:buNone/>
            </a:pPr>
            <a:r>
              <a:rPr lang="en-US" sz="2800" dirty="0"/>
              <a:t>The district </a:t>
            </a:r>
            <a:r>
              <a:rPr lang="en-US" sz="2800" b="1" dirty="0"/>
              <a:t>is not </a:t>
            </a:r>
            <a:r>
              <a:rPr lang="en-US" sz="2800" dirty="0"/>
              <a:t>required to complete the Comparability Report for the middle and high school because there are no other schools in those grade spans to which they can be compared. </a:t>
            </a:r>
            <a:endParaRPr lang="en-US" sz="2800" dirty="0">
              <a:solidFill>
                <a:srgbClr val="FF0000"/>
              </a:solidFill>
            </a:endParaRP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12</a:t>
            </a:fld>
            <a:endParaRPr lang="en-US" dirty="0"/>
          </a:p>
        </p:txBody>
      </p:sp>
      <p:sp>
        <p:nvSpPr>
          <p:cNvPr id="5" name="Title 4"/>
          <p:cNvSpPr>
            <a:spLocks noGrp="1"/>
          </p:cNvSpPr>
          <p:nvPr>
            <p:ph type="title"/>
          </p:nvPr>
        </p:nvSpPr>
        <p:spPr/>
        <p:txBody>
          <a:bodyPr/>
          <a:lstStyle/>
          <a:p>
            <a:r>
              <a:rPr lang="en-US" dirty="0"/>
              <a:t>Let’s look at some scenarios!</a:t>
            </a:r>
          </a:p>
        </p:txBody>
      </p:sp>
    </p:spTree>
    <p:extLst>
      <p:ext uri="{BB962C8B-B14F-4D97-AF65-F5344CB8AC3E}">
        <p14:creationId xmlns:p14="http://schemas.microsoft.com/office/powerpoint/2010/main" val="803129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3200" b="1" dirty="0"/>
              <a:t>District #3:</a:t>
            </a:r>
            <a:endParaRPr lang="en-US" b="1" dirty="0"/>
          </a:p>
          <a:p>
            <a:pPr marL="0" indent="0">
              <a:buNone/>
            </a:pPr>
            <a:r>
              <a:rPr lang="en-US" sz="2800" dirty="0"/>
              <a:t>• Two elementary schools, grades PK–2 and 3–5 </a:t>
            </a:r>
          </a:p>
          <a:p>
            <a:pPr marL="0" indent="0">
              <a:buNone/>
            </a:pPr>
            <a:r>
              <a:rPr lang="en-US" sz="2800" dirty="0"/>
              <a:t>• One middle school, grades 6–8 </a:t>
            </a:r>
          </a:p>
          <a:p>
            <a:pPr marL="0" indent="0">
              <a:buNone/>
            </a:pPr>
            <a:r>
              <a:rPr lang="en-US" sz="2800" dirty="0"/>
              <a:t>• One high school, grades 9–12 </a:t>
            </a:r>
          </a:p>
          <a:p>
            <a:pPr marL="0" indent="0">
              <a:buNone/>
            </a:pPr>
            <a:r>
              <a:rPr lang="en-US" sz="2800" dirty="0"/>
              <a:t>The two elementary schools receive Title I funds.</a:t>
            </a:r>
          </a:p>
          <a:p>
            <a:pPr marL="0" indent="0">
              <a:buNone/>
            </a:pPr>
            <a:endParaRPr lang="en-US" sz="2800" dirty="0">
              <a:solidFill>
                <a:srgbClr val="FF0000"/>
              </a:solidFill>
            </a:endParaRPr>
          </a:p>
          <a:p>
            <a:pPr marL="0" indent="0">
              <a:buNone/>
            </a:pPr>
            <a:r>
              <a:rPr lang="en-US" sz="2800" dirty="0">
                <a:solidFill>
                  <a:srgbClr val="FF0000"/>
                </a:solidFill>
              </a:rPr>
              <a:t>This district is NOT required to complete the Comparability Report because </a:t>
            </a:r>
            <a:r>
              <a:rPr lang="en-US" sz="2800" u="sng" dirty="0">
                <a:solidFill>
                  <a:srgbClr val="FF0000"/>
                </a:solidFill>
              </a:rPr>
              <a:t>the grade spans in the elementary schools do not overlap</a:t>
            </a:r>
            <a:r>
              <a:rPr lang="en-US" sz="2800" dirty="0">
                <a:solidFill>
                  <a:srgbClr val="FF0000"/>
                </a:solidFill>
              </a:rPr>
              <a:t>.</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13</a:t>
            </a:fld>
            <a:endParaRPr lang="en-US" dirty="0"/>
          </a:p>
        </p:txBody>
      </p:sp>
      <p:sp>
        <p:nvSpPr>
          <p:cNvPr id="5" name="Title 4"/>
          <p:cNvSpPr>
            <a:spLocks noGrp="1"/>
          </p:cNvSpPr>
          <p:nvPr>
            <p:ph type="title"/>
          </p:nvPr>
        </p:nvSpPr>
        <p:spPr/>
        <p:txBody>
          <a:bodyPr/>
          <a:lstStyle/>
          <a:p>
            <a:r>
              <a:rPr lang="en-US" dirty="0"/>
              <a:t>Let’s look at some scenarios!</a:t>
            </a:r>
          </a:p>
        </p:txBody>
      </p:sp>
    </p:spTree>
    <p:extLst>
      <p:ext uri="{BB962C8B-B14F-4D97-AF65-F5344CB8AC3E}">
        <p14:creationId xmlns:p14="http://schemas.microsoft.com/office/powerpoint/2010/main" val="1062744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825625"/>
            <a:ext cx="10784542" cy="4314168"/>
          </a:xfrm>
        </p:spPr>
        <p:txBody>
          <a:bodyPr>
            <a:normAutofit/>
          </a:bodyPr>
          <a:lstStyle/>
          <a:p>
            <a:pPr marL="0" indent="0">
              <a:buNone/>
            </a:pPr>
            <a:r>
              <a:rPr lang="en-US" sz="3200" b="1" dirty="0"/>
              <a:t>District #4</a:t>
            </a:r>
            <a:r>
              <a:rPr lang="en-US" sz="3200" dirty="0"/>
              <a:t>:</a:t>
            </a:r>
            <a:endParaRPr lang="en-US" dirty="0"/>
          </a:p>
          <a:p>
            <a:pPr marL="0" indent="0">
              <a:buNone/>
            </a:pPr>
            <a:r>
              <a:rPr lang="en-US" sz="2800" dirty="0"/>
              <a:t>• One elementary school, grades PK–5 (Title I </a:t>
            </a:r>
            <a:r>
              <a:rPr lang="en-US" sz="2800" dirty="0" err="1"/>
              <a:t>schoolwide</a:t>
            </a:r>
            <a:r>
              <a:rPr lang="en-US" sz="2800" dirty="0"/>
              <a:t>) </a:t>
            </a:r>
          </a:p>
          <a:p>
            <a:pPr marL="0" indent="0">
              <a:buNone/>
            </a:pPr>
            <a:r>
              <a:rPr lang="en-US" sz="2800" dirty="0"/>
              <a:t>• One middle school, grades 6–8 (Title I </a:t>
            </a:r>
            <a:r>
              <a:rPr lang="en-US" sz="2800" dirty="0" err="1"/>
              <a:t>schoolwide</a:t>
            </a:r>
            <a:r>
              <a:rPr lang="en-US" sz="2800" dirty="0"/>
              <a:t>) </a:t>
            </a:r>
          </a:p>
          <a:p>
            <a:pPr marL="0" indent="0">
              <a:buNone/>
            </a:pPr>
            <a:r>
              <a:rPr lang="en-US" sz="2800" dirty="0"/>
              <a:t>• One high school, grades 9–12 (Title I targeted assistance) </a:t>
            </a:r>
          </a:p>
          <a:p>
            <a:pPr marL="0" indent="0">
              <a:buNone/>
            </a:pPr>
            <a:r>
              <a:rPr lang="en-US" sz="2800" dirty="0"/>
              <a:t>• One alternative high school, grades 9–12 (non-Title I) </a:t>
            </a:r>
          </a:p>
          <a:p>
            <a:pPr marL="0" indent="0">
              <a:buNone/>
            </a:pPr>
            <a:endParaRPr lang="en-US" dirty="0"/>
          </a:p>
          <a:p>
            <a:pPr marL="0" indent="0">
              <a:buNone/>
            </a:pPr>
            <a:r>
              <a:rPr lang="en-US" sz="2800" dirty="0"/>
              <a:t>This district </a:t>
            </a:r>
            <a:r>
              <a:rPr lang="en-US" sz="2800" b="1" dirty="0">
                <a:solidFill>
                  <a:srgbClr val="FF0000"/>
                </a:solidFill>
              </a:rPr>
              <a:t>is required </a:t>
            </a:r>
            <a:r>
              <a:rPr lang="en-US" sz="2800" dirty="0"/>
              <a:t>to complete the Comparability Report </a:t>
            </a:r>
            <a:r>
              <a:rPr lang="en-US" sz="2800" b="1" dirty="0"/>
              <a:t>only if the alternative high school has an enrollment greater than 100 students</a:t>
            </a:r>
            <a:r>
              <a:rPr lang="en-US" sz="2800" dirty="0"/>
              <a:t>.</a:t>
            </a:r>
            <a:endParaRPr lang="en-US" sz="2800" dirty="0">
              <a:solidFill>
                <a:srgbClr val="FF0000"/>
              </a:solidFill>
            </a:endParaRP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14</a:t>
            </a:fld>
            <a:endParaRPr lang="en-US" dirty="0"/>
          </a:p>
        </p:txBody>
      </p:sp>
      <p:sp>
        <p:nvSpPr>
          <p:cNvPr id="5" name="Title 4"/>
          <p:cNvSpPr>
            <a:spLocks noGrp="1"/>
          </p:cNvSpPr>
          <p:nvPr>
            <p:ph type="title"/>
          </p:nvPr>
        </p:nvSpPr>
        <p:spPr/>
        <p:txBody>
          <a:bodyPr/>
          <a:lstStyle/>
          <a:p>
            <a:r>
              <a:rPr lang="en-US" dirty="0"/>
              <a:t>Let’s look at some scenarios!</a:t>
            </a:r>
          </a:p>
        </p:txBody>
      </p:sp>
    </p:spTree>
    <p:extLst>
      <p:ext uri="{BB962C8B-B14F-4D97-AF65-F5344CB8AC3E}">
        <p14:creationId xmlns:p14="http://schemas.microsoft.com/office/powerpoint/2010/main" val="4271963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7176" y="1825624"/>
            <a:ext cx="11170024" cy="4270375"/>
          </a:xfrm>
        </p:spPr>
        <p:txBody>
          <a:bodyPr>
            <a:normAutofit fontScale="92500" lnSpcReduction="10000"/>
          </a:bodyPr>
          <a:lstStyle/>
          <a:p>
            <a:r>
              <a:rPr lang="en-US" sz="3000" dirty="0">
                <a:latin typeface="+mj-lt"/>
              </a:rPr>
              <a:t>In order to meet the annual target date of </a:t>
            </a:r>
            <a:r>
              <a:rPr lang="en-US" sz="3000" b="1" dirty="0">
                <a:solidFill>
                  <a:schemeClr val="accent1"/>
                </a:solidFill>
                <a:latin typeface="+mj-lt"/>
              </a:rPr>
              <a:t>December 1</a:t>
            </a:r>
            <a:r>
              <a:rPr lang="en-US" sz="3000" dirty="0">
                <a:latin typeface="+mj-lt"/>
              </a:rPr>
              <a:t>, an LEA should collect the comparability report information by October 1</a:t>
            </a:r>
            <a:r>
              <a:rPr lang="en-US" sz="3000" b="1" dirty="0">
                <a:latin typeface="+mj-lt"/>
              </a:rPr>
              <a:t> </a:t>
            </a:r>
            <a:r>
              <a:rPr lang="en-US" sz="3000" dirty="0">
                <a:latin typeface="+mj-lt"/>
              </a:rPr>
              <a:t>of each school year</a:t>
            </a:r>
          </a:p>
          <a:p>
            <a:r>
              <a:rPr lang="en-US" sz="3000" dirty="0">
                <a:latin typeface="+mj-lt"/>
              </a:rPr>
              <a:t>The information on the Comparability Report </a:t>
            </a:r>
            <a:r>
              <a:rPr lang="en-US" sz="3000" b="1" dirty="0">
                <a:solidFill>
                  <a:schemeClr val="accent1"/>
                </a:solidFill>
                <a:latin typeface="+mj-lt"/>
              </a:rPr>
              <a:t>needs to match </a:t>
            </a:r>
            <a:r>
              <a:rPr lang="en-US" sz="3000" dirty="0">
                <a:latin typeface="+mj-lt"/>
              </a:rPr>
              <a:t>the information on the Title I-A Budget Narrative regarding schools being funded</a:t>
            </a:r>
          </a:p>
          <a:p>
            <a:r>
              <a:rPr lang="en-US" sz="3000" dirty="0">
                <a:latin typeface="+mj-lt"/>
              </a:rPr>
              <a:t>Once completed, the district’s Comparability Report is accompanied by a </a:t>
            </a:r>
            <a:r>
              <a:rPr lang="en-US" sz="3000" b="1" dirty="0">
                <a:solidFill>
                  <a:schemeClr val="accent1"/>
                </a:solidFill>
                <a:latin typeface="+mj-lt"/>
              </a:rPr>
              <a:t>Signature Page</a:t>
            </a:r>
            <a:r>
              <a:rPr lang="en-US" sz="3000" dirty="0">
                <a:latin typeface="+mj-lt"/>
              </a:rPr>
              <a:t>, signed by the district’s Superintendent</a:t>
            </a:r>
          </a:p>
          <a:p>
            <a:endParaRPr lang="en-US" sz="3000" dirty="0">
              <a:latin typeface="+mj-lt"/>
            </a:endParaRPr>
          </a:p>
          <a:p>
            <a:pPr marL="0" indent="0">
              <a:buNone/>
            </a:pPr>
            <a:r>
              <a:rPr lang="en-US" sz="3000" i="1" dirty="0">
                <a:latin typeface="+mj-lt"/>
                <a:hlinkClick r:id="rId3"/>
              </a:rPr>
              <a:t>Relevant documents can be found on the Title I-A Data Collection webpage</a:t>
            </a:r>
            <a:endParaRPr lang="en-US" sz="3000" dirty="0">
              <a:latin typeface="+mj-lt"/>
            </a:endParaRPr>
          </a:p>
          <a:p>
            <a:pPr marL="0" indent="0">
              <a:buNone/>
            </a:pPr>
            <a:endParaRPr lang="en-US" dirty="0"/>
          </a:p>
        </p:txBody>
      </p:sp>
      <p:sp>
        <p:nvSpPr>
          <p:cNvPr id="2" name="Title 1"/>
          <p:cNvSpPr>
            <a:spLocks noGrp="1"/>
          </p:cNvSpPr>
          <p:nvPr>
            <p:ph type="title"/>
          </p:nvPr>
        </p:nvSpPr>
        <p:spPr/>
        <p:txBody>
          <a:bodyPr/>
          <a:lstStyle/>
          <a:p>
            <a:r>
              <a:rPr lang="en-US" dirty="0"/>
              <a:t>Comparability Report</a:t>
            </a:r>
          </a:p>
        </p:txBody>
      </p:sp>
      <p:sp>
        <p:nvSpPr>
          <p:cNvPr id="4" name="Slide Number Placeholder 3"/>
          <p:cNvSpPr>
            <a:spLocks noGrp="1"/>
          </p:cNvSpPr>
          <p:nvPr>
            <p:ph type="sldNum" sz="quarter" idx="12"/>
          </p:nvPr>
        </p:nvSpPr>
        <p:spPr>
          <a:xfrm>
            <a:off x="8610600" y="6139793"/>
            <a:ext cx="2891118" cy="365125"/>
          </a:xfrm>
        </p:spPr>
        <p:txBody>
          <a:bodyPr/>
          <a:lstStyle/>
          <a:p>
            <a:fld id="{357F5B69-6281-4C1F-8C38-6DA0F56DA430}" type="slidenum">
              <a:rPr lang="en-US" smtClean="0"/>
              <a:pPr/>
              <a:t>15</a:t>
            </a:fld>
            <a:endParaRPr lang="en-US" dirty="0"/>
          </a:p>
        </p:txBody>
      </p:sp>
      <p:sp>
        <p:nvSpPr>
          <p:cNvPr id="6" name="Footer Placeholder 2"/>
          <p:cNvSpPr>
            <a:spLocks noGrp="1"/>
          </p:cNvSpPr>
          <p:nvPr>
            <p:ph type="ftr" sz="quarter" idx="11"/>
          </p:nvPr>
        </p:nvSpPr>
        <p:spPr>
          <a:xfrm>
            <a:off x="717176" y="6139793"/>
            <a:ext cx="2864224" cy="365125"/>
          </a:xfrm>
        </p:spPr>
        <p:txBody>
          <a:bodyPr/>
          <a:lstStyle/>
          <a:p>
            <a:r>
              <a:rPr lang="en-US" dirty="0"/>
              <a:t>Oregon Department of Education</a:t>
            </a:r>
          </a:p>
        </p:txBody>
      </p:sp>
    </p:spTree>
    <p:extLst>
      <p:ext uri="{BB962C8B-B14F-4D97-AF65-F5344CB8AC3E}">
        <p14:creationId xmlns:p14="http://schemas.microsoft.com/office/powerpoint/2010/main" val="1900122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779646"/>
            <a:ext cx="3931826" cy="1686764"/>
          </a:xfrm>
        </p:spPr>
        <p:txBody>
          <a:bodyPr/>
          <a:lstStyle/>
          <a:p>
            <a:r>
              <a:rPr lang="en-US" dirty="0"/>
              <a:t>Resources</a:t>
            </a:r>
          </a:p>
        </p:txBody>
      </p:sp>
      <p:sp>
        <p:nvSpPr>
          <p:cNvPr id="7" name="Content Placeholder 6"/>
          <p:cNvSpPr>
            <a:spLocks noGrp="1"/>
          </p:cNvSpPr>
          <p:nvPr>
            <p:ph idx="1"/>
          </p:nvPr>
        </p:nvSpPr>
        <p:spPr>
          <a:xfrm>
            <a:off x="5183188" y="779647"/>
            <a:ext cx="6318530" cy="5627592"/>
          </a:xfrm>
        </p:spPr>
        <p:txBody>
          <a:bodyPr>
            <a:normAutofit/>
          </a:bodyPr>
          <a:lstStyle/>
          <a:p>
            <a:pPr>
              <a:spcAft>
                <a:spcPts val="1000"/>
              </a:spcAft>
            </a:pPr>
            <a:r>
              <a:rPr lang="en-US" altLang="en-US" sz="3200" dirty="0">
                <a:latin typeface="Calibri" panose="020F0502020204030204" pitchFamily="34" charset="0"/>
                <a:cs typeface="Calibri" panose="020F0502020204030204" pitchFamily="34" charset="0"/>
                <a:hlinkClick r:id="rId3"/>
              </a:rPr>
              <a:t>ESSA Quick Reference Brief: Comparability</a:t>
            </a:r>
            <a:endParaRPr lang="en-US" altLang="en-US" sz="3200" dirty="0">
              <a:latin typeface="Calibri" panose="020F0502020204030204" pitchFamily="34" charset="0"/>
              <a:cs typeface="Calibri" panose="020F0502020204030204" pitchFamily="34" charset="0"/>
            </a:endParaRPr>
          </a:p>
          <a:p>
            <a:pPr>
              <a:spcAft>
                <a:spcPts val="1000"/>
              </a:spcAft>
            </a:pPr>
            <a:r>
              <a:rPr lang="en-US" altLang="en-US" sz="3200" dirty="0">
                <a:latin typeface="Calibri" panose="020F0502020204030204" pitchFamily="34" charset="0"/>
                <a:cs typeface="Calibri" panose="020F0502020204030204" pitchFamily="34" charset="0"/>
                <a:hlinkClick r:id="rId4"/>
              </a:rPr>
              <a:t>Sample Comparability Timeline</a:t>
            </a:r>
            <a:endParaRPr lang="en-US" sz="1100" dirty="0">
              <a:hlinkClick r:id="rId5"/>
            </a:endParaRPr>
          </a:p>
          <a:p>
            <a:pPr lvl="0">
              <a:spcAft>
                <a:spcPts val="1000"/>
              </a:spcAft>
            </a:pPr>
            <a:r>
              <a:rPr lang="en-US" sz="3200" u="sng" dirty="0">
                <a:hlinkClick r:id="rId6"/>
              </a:rPr>
              <a:t>Supplement not Supplant under Title I, Part A</a:t>
            </a:r>
            <a:endParaRPr lang="en-US" sz="1100" dirty="0"/>
          </a:p>
          <a:p>
            <a:pPr lvl="0">
              <a:spcAft>
                <a:spcPts val="1000"/>
              </a:spcAft>
            </a:pPr>
            <a:r>
              <a:rPr lang="en-US" sz="3200" u="sng" dirty="0">
                <a:hlinkClick r:id="rId7"/>
              </a:rPr>
              <a:t>Oregon Federal Funds Guide</a:t>
            </a:r>
            <a:endParaRPr lang="en-US" sz="1000" dirty="0"/>
          </a:p>
          <a:p>
            <a:pPr lvl="0">
              <a:spcAft>
                <a:spcPts val="1000"/>
              </a:spcAft>
            </a:pPr>
            <a:r>
              <a:rPr lang="en-US" sz="3200" dirty="0">
                <a:hlinkClick r:id="rId8"/>
              </a:rPr>
              <a:t>Comparability Report FAQs</a:t>
            </a:r>
            <a:endParaRPr lang="en-US" altLang="en-US" sz="1000" dirty="0">
              <a:latin typeface="Calibri" panose="020F0502020204030204" pitchFamily="34" charset="0"/>
              <a:cs typeface="Calibri" panose="020F0502020204030204" pitchFamily="34" charset="0"/>
              <a:hlinkClick r:id="rId9"/>
            </a:endParaRPr>
          </a:p>
          <a:p>
            <a:pPr lvl="0">
              <a:spcAft>
                <a:spcPts val="1000"/>
              </a:spcAft>
            </a:pPr>
            <a:r>
              <a:rPr lang="en-US" altLang="en-US" sz="3200" dirty="0">
                <a:latin typeface="Calibri" panose="020F0502020204030204" pitchFamily="34" charset="0"/>
                <a:cs typeface="Calibri" panose="020F0502020204030204" pitchFamily="34" charset="0"/>
                <a:hlinkClick r:id="rId10"/>
              </a:rPr>
              <a:t>Title I-A Data Collections</a:t>
            </a:r>
            <a:endParaRPr lang="en-US" altLang="en-US" sz="3200" dirty="0">
              <a:latin typeface="Calibri" panose="020F0502020204030204" pitchFamily="34" charset="0"/>
              <a:cs typeface="Calibri" panose="020F0502020204030204" pitchFamily="34" charset="0"/>
              <a:hlinkClick r:id="rId9"/>
            </a:endParaRPr>
          </a:p>
        </p:txBody>
      </p:sp>
      <p:sp>
        <p:nvSpPr>
          <p:cNvPr id="3" name="Footer Placeholder 2"/>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pPr/>
              <a:t>16</a:t>
            </a:fld>
            <a:endParaRPr lang="en-US" dirty="0"/>
          </a:p>
        </p:txBody>
      </p:sp>
      <p:pic>
        <p:nvPicPr>
          <p:cNvPr id="5" name="Picture Placeholder 4" descr="This picture shows a street sign with the following labels: Help, Tips, Assistance, Guidance, Support and Advice." title="Resources"/>
          <p:cNvPicPr>
            <a:picLocks noGrp="1" noChangeAspect="1"/>
          </p:cNvPicPr>
          <p:nvPr>
            <p:ph type="pic" sz="quarter" idx="13"/>
          </p:nvPr>
        </p:nvPicPr>
        <p:blipFill>
          <a:blip r:embed="rId11">
            <a:extLst>
              <a:ext uri="{28A0092B-C50C-407E-A947-70E740481C1C}">
                <a14:useLocalDpi xmlns:a14="http://schemas.microsoft.com/office/drawing/2010/main" val="0"/>
              </a:ext>
            </a:extLst>
          </a:blip>
          <a:srcRect l="186" r="186"/>
          <a:stretch>
            <a:fillRect/>
          </a:stretch>
        </p:blipFill>
        <p:spPr>
          <a:xfrm>
            <a:off x="319405" y="2579532"/>
            <a:ext cx="4519295" cy="2489038"/>
          </a:xfrm>
        </p:spPr>
      </p:pic>
    </p:spTree>
    <p:extLst>
      <p:ext uri="{BB962C8B-B14F-4D97-AF65-F5344CB8AC3E}">
        <p14:creationId xmlns:p14="http://schemas.microsoft.com/office/powerpoint/2010/main" val="1173246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342900" lvl="0" indent="-342900">
              <a:lnSpc>
                <a:spcPct val="110000"/>
              </a:lnSpc>
              <a:buClr>
                <a:schemeClr val="dk1"/>
              </a:buClr>
              <a:buSzPts val="2400"/>
            </a:pPr>
            <a:r>
              <a:rPr lang="nb-NO" dirty="0"/>
              <a:t>Jen Engberg</a:t>
            </a:r>
            <a:br>
              <a:rPr lang="nb-NO" dirty="0"/>
            </a:br>
            <a:r>
              <a:rPr lang="nb-NO" u="sng" dirty="0">
                <a:solidFill>
                  <a:schemeClr val="hlink"/>
                </a:solidFill>
              </a:rPr>
              <a:t>Jennifer.</a:t>
            </a:r>
            <a:r>
              <a:rPr lang="nb-NO" u="sng" dirty="0">
                <a:solidFill>
                  <a:schemeClr val="hlink"/>
                </a:solidFill>
                <a:hlinkClick r:id="rId3"/>
              </a:rPr>
              <a:t>Engberg</a:t>
            </a:r>
            <a:r>
              <a:rPr lang="nb-NO" u="sng" dirty="0">
                <a:solidFill>
                  <a:schemeClr val="hlink"/>
                </a:solidFill>
                <a:hlinkClick r:id="rId3"/>
              </a:rPr>
              <a:t>@ode.oregon.gov</a:t>
            </a:r>
            <a:endParaRPr lang="nb-NO" u="sng" dirty="0">
              <a:solidFill>
                <a:schemeClr val="hlink"/>
              </a:solidFill>
            </a:endParaRPr>
          </a:p>
          <a:p>
            <a:pPr marL="342900" indent="-342900">
              <a:lnSpc>
                <a:spcPct val="110000"/>
              </a:lnSpc>
              <a:buClr>
                <a:schemeClr val="dk1"/>
              </a:buClr>
              <a:buSzPts val="2400"/>
            </a:pPr>
            <a:r>
              <a:rPr lang="nb-NO" dirty="0"/>
              <a:t>Sarah Martin</a:t>
            </a:r>
            <a:br>
              <a:rPr lang="nb-NO" dirty="0"/>
            </a:br>
            <a:r>
              <a:rPr lang="nb-NO" u="sng" dirty="0">
                <a:solidFill>
                  <a:schemeClr val="hlink"/>
                </a:solidFill>
                <a:hlinkClick r:id="rId4"/>
              </a:rPr>
              <a:t>Sarah.Martin@ode.oregon.gov</a:t>
            </a:r>
            <a:endParaRPr lang="nb-NO" dirty="0"/>
          </a:p>
          <a:p>
            <a:pPr marL="342900" lvl="0" indent="-342900">
              <a:lnSpc>
                <a:spcPct val="110000"/>
              </a:lnSpc>
              <a:buClr>
                <a:schemeClr val="dk1"/>
              </a:buClr>
              <a:buSzPts val="2400"/>
            </a:pPr>
            <a:r>
              <a:rPr lang="nb-NO" dirty="0"/>
              <a:t>Lisa Plumb</a:t>
            </a:r>
            <a:br>
              <a:rPr lang="nb-NO" dirty="0"/>
            </a:br>
            <a:r>
              <a:rPr lang="nb-NO" u="sng" dirty="0">
                <a:solidFill>
                  <a:schemeClr val="hlink"/>
                </a:solidFill>
                <a:hlinkClick r:id="rId5"/>
              </a:rPr>
              <a:t>Lisa.Plumb@ode.oregon.gov</a:t>
            </a:r>
            <a:endParaRPr lang="nb-NO" u="sng" dirty="0">
              <a:solidFill>
                <a:schemeClr val="hlink"/>
              </a:solidFill>
            </a:endParaRPr>
          </a:p>
          <a:p>
            <a:pPr marL="342900" lvl="0" indent="-342900">
              <a:lnSpc>
                <a:spcPct val="110000"/>
              </a:lnSpc>
              <a:buClr>
                <a:schemeClr val="dk1"/>
              </a:buClr>
              <a:buSzPts val="2400"/>
            </a:pPr>
            <a:r>
              <a:rPr lang="nb-NO" dirty="0"/>
              <a:t>Amy Tidwell</a:t>
            </a:r>
            <a:br>
              <a:rPr lang="nb-NO" dirty="0"/>
            </a:br>
            <a:r>
              <a:rPr lang="nb-NO" u="sng" dirty="0">
                <a:solidFill>
                  <a:schemeClr val="hlink"/>
                </a:solidFill>
                <a:hlinkClick r:id="rId6"/>
              </a:rPr>
              <a:t>Amy.Tidwell@ode.oregon.gov</a:t>
            </a:r>
            <a:endParaRPr lang="nb-NO" u="sng" dirty="0">
              <a:solidFill>
                <a:schemeClr val="hlink"/>
              </a:solidFill>
            </a:endParaRPr>
          </a:p>
          <a:p>
            <a:pPr marL="342900" indent="-342900">
              <a:lnSpc>
                <a:spcPct val="110000"/>
              </a:lnSpc>
              <a:buClr>
                <a:schemeClr val="dk1"/>
              </a:buClr>
              <a:buSzPts val="2400"/>
            </a:pPr>
            <a:r>
              <a:rPr lang="nb-NO" dirty="0"/>
              <a:t>Kyle Walker</a:t>
            </a:r>
            <a:br>
              <a:rPr lang="nb-NO" dirty="0"/>
            </a:br>
            <a:r>
              <a:rPr lang="nb-NO" u="sng" dirty="0">
                <a:solidFill>
                  <a:schemeClr val="hlink"/>
                </a:solidFill>
                <a:hlinkClick r:id="rId7"/>
              </a:rPr>
              <a:t>Kyle.Walker@ode.oregon.gov</a:t>
            </a:r>
            <a:endParaRPr lang="nb-NO" u="sng" dirty="0">
              <a:solidFill>
                <a:schemeClr val="hlink"/>
              </a:solidFill>
            </a:endParaRPr>
          </a:p>
          <a:p>
            <a:pPr marL="342900" lvl="0" indent="-342900">
              <a:lnSpc>
                <a:spcPct val="110000"/>
              </a:lnSpc>
              <a:buClr>
                <a:schemeClr val="dk1"/>
              </a:buClr>
              <a:buSzPts val="2400"/>
            </a:pPr>
            <a:endParaRPr lang="nb-NO" dirty="0"/>
          </a:p>
          <a:p>
            <a:pPr marL="0" lvl="0" indent="0">
              <a:lnSpc>
                <a:spcPct val="110000"/>
              </a:lnSpc>
              <a:buClr>
                <a:schemeClr val="dk1"/>
              </a:buClr>
              <a:buSzPts val="2400"/>
              <a:buNone/>
            </a:pPr>
            <a:endParaRPr lang="nb-NO" dirty="0"/>
          </a:p>
          <a:p>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17</a:t>
            </a:fld>
            <a:endParaRPr lang="en-US" dirty="0"/>
          </a:p>
        </p:txBody>
      </p:sp>
      <p:sp>
        <p:nvSpPr>
          <p:cNvPr id="5" name="Title 4"/>
          <p:cNvSpPr>
            <a:spLocks noGrp="1"/>
          </p:cNvSpPr>
          <p:nvPr>
            <p:ph type="title"/>
          </p:nvPr>
        </p:nvSpPr>
        <p:spPr/>
        <p:txBody>
          <a:bodyPr/>
          <a:lstStyle/>
          <a:p>
            <a:r>
              <a:rPr lang="en-US" dirty="0"/>
              <a:t>Please reach out!</a:t>
            </a:r>
          </a:p>
        </p:txBody>
      </p:sp>
      <p:pic>
        <p:nvPicPr>
          <p:cNvPr id="3074" name="Picture 2" descr="DFA :: Questions? Contact us!"/>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1943" y="3618964"/>
            <a:ext cx="6132588" cy="2130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222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Regional Contacts by ESD</a:t>
            </a:r>
          </a:p>
        </p:txBody>
      </p:sp>
      <p:sp>
        <p:nvSpPr>
          <p:cNvPr id="6" name="Content Placeholder 5"/>
          <p:cNvSpPr>
            <a:spLocks noGrp="1"/>
          </p:cNvSpPr>
          <p:nvPr>
            <p:ph idx="1"/>
          </p:nvPr>
        </p:nvSpPr>
        <p:spPr>
          <a:xfrm>
            <a:off x="5183188" y="779646"/>
            <a:ext cx="6172200" cy="5495893"/>
          </a:xfrm>
        </p:spPr>
        <p:txBody>
          <a:bodyPr>
            <a:normAutofit fontScale="92500"/>
          </a:bodyPr>
          <a:lstStyle/>
          <a:p>
            <a:pPr marL="457200" lvl="0" indent="-381000">
              <a:lnSpc>
                <a:spcPct val="105000"/>
              </a:lnSpc>
              <a:spcBef>
                <a:spcPts val="1200"/>
              </a:spcBef>
              <a:buSzPts val="2400"/>
              <a:buChar char="●"/>
            </a:pPr>
            <a:r>
              <a:rPr lang="en-US" dirty="0"/>
              <a:t>Jen Engberg</a:t>
            </a:r>
          </a:p>
          <a:p>
            <a:pPr marL="914400" lvl="1" indent="-381000">
              <a:lnSpc>
                <a:spcPct val="105000"/>
              </a:lnSpc>
              <a:spcBef>
                <a:spcPts val="0"/>
              </a:spcBef>
              <a:buSzPts val="2400"/>
              <a:buFont typeface="Arial"/>
              <a:buChar char="○"/>
            </a:pPr>
            <a:r>
              <a:rPr lang="en-US" dirty="0"/>
              <a:t>Clackamas, Columbia Gorge, Multnomah and Northwest Regional</a:t>
            </a:r>
            <a:br>
              <a:rPr lang="en-US" dirty="0"/>
            </a:br>
            <a:r>
              <a:rPr lang="en-US" dirty="0"/>
              <a:t> </a:t>
            </a:r>
          </a:p>
          <a:p>
            <a:pPr marL="457200" lvl="0" indent="-381000">
              <a:lnSpc>
                <a:spcPct val="105000"/>
              </a:lnSpc>
              <a:spcBef>
                <a:spcPts val="0"/>
              </a:spcBef>
              <a:buSzPts val="2400"/>
              <a:buChar char="●"/>
            </a:pPr>
            <a:r>
              <a:rPr lang="en-US" dirty="0"/>
              <a:t>Sarah Martin</a:t>
            </a:r>
          </a:p>
          <a:p>
            <a:pPr marL="914400" lvl="1" indent="-381000">
              <a:lnSpc>
                <a:spcPct val="105000"/>
              </a:lnSpc>
              <a:spcBef>
                <a:spcPts val="0"/>
              </a:spcBef>
              <a:buSzPts val="2400"/>
              <a:buFont typeface="Arial"/>
              <a:buChar char="○"/>
            </a:pPr>
            <a:r>
              <a:rPr lang="en-US" dirty="0"/>
              <a:t>Douglas, Lake, Malheur, South Coast and </a:t>
            </a:r>
            <a:r>
              <a:rPr lang="en-US"/>
              <a:t>Southern Oregon</a:t>
            </a:r>
            <a:br>
              <a:rPr lang="en-US" dirty="0"/>
            </a:br>
            <a:r>
              <a:rPr lang="en-US" dirty="0"/>
              <a:t> </a:t>
            </a:r>
          </a:p>
          <a:p>
            <a:pPr marL="457200" lvl="0" indent="-381000">
              <a:lnSpc>
                <a:spcPct val="105000"/>
              </a:lnSpc>
              <a:spcBef>
                <a:spcPts val="0"/>
              </a:spcBef>
              <a:buSzPts val="2400"/>
              <a:buChar char="●"/>
            </a:pPr>
            <a:r>
              <a:rPr lang="en-US" dirty="0"/>
              <a:t>Lisa Plumb</a:t>
            </a:r>
          </a:p>
          <a:p>
            <a:pPr marL="914400" lvl="1" indent="-381000">
              <a:lnSpc>
                <a:spcPct val="105000"/>
              </a:lnSpc>
              <a:spcBef>
                <a:spcPts val="0"/>
              </a:spcBef>
              <a:buSzPts val="2400"/>
              <a:buFont typeface="Arial"/>
              <a:buChar char="○"/>
            </a:pPr>
            <a:r>
              <a:rPr lang="en-US" dirty="0"/>
              <a:t>Lane, Linn Benton Lincoln and Willamette</a:t>
            </a:r>
          </a:p>
          <a:p>
            <a:pPr marL="533400" lvl="1" indent="0">
              <a:lnSpc>
                <a:spcPct val="105000"/>
              </a:lnSpc>
              <a:spcBef>
                <a:spcPts val="0"/>
              </a:spcBef>
              <a:buSzPts val="2400"/>
              <a:buNone/>
            </a:pPr>
            <a:endParaRPr lang="en-US" dirty="0"/>
          </a:p>
          <a:p>
            <a:pPr marL="457200" indent="-381000">
              <a:lnSpc>
                <a:spcPct val="115000"/>
              </a:lnSpc>
              <a:spcBef>
                <a:spcPts val="0"/>
              </a:spcBef>
              <a:buSzPts val="2400"/>
              <a:buFont typeface="Arial" panose="020B0604020202020204" pitchFamily="34" charset="0"/>
              <a:buChar char="●"/>
            </a:pPr>
            <a:r>
              <a:rPr lang="en-US" dirty="0"/>
              <a:t>Amy Tidwell</a:t>
            </a:r>
          </a:p>
          <a:p>
            <a:pPr marL="914400" lvl="1" indent="-381000">
              <a:lnSpc>
                <a:spcPct val="115000"/>
              </a:lnSpc>
              <a:spcBef>
                <a:spcPts val="0"/>
              </a:spcBef>
              <a:buSzPts val="2400"/>
              <a:buFont typeface="Courier New" panose="02070309020205020404" pitchFamily="49" charset="0"/>
              <a:buChar char="o"/>
            </a:pPr>
            <a:r>
              <a:rPr lang="en-US" dirty="0"/>
              <a:t>Grant, Harney, High Desert, </a:t>
            </a:r>
            <a:r>
              <a:rPr lang="en-US" dirty="0" err="1"/>
              <a:t>InterMountain</a:t>
            </a:r>
            <a:r>
              <a:rPr lang="en-US" dirty="0"/>
              <a:t>, Jefferson, North Central and Region 18</a:t>
            </a:r>
            <a:endParaRPr lang="en-US" dirty="0">
              <a:solidFill>
                <a:srgbClr val="FF0000"/>
              </a:solidFill>
            </a:endParaRPr>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18</a:t>
            </a:fld>
            <a:endParaRPr lang="en-US" dirty="0"/>
          </a:p>
        </p:txBody>
      </p:sp>
      <p:pic>
        <p:nvPicPr>
          <p:cNvPr id="13" name="Picture Placeholder 12" descr="This is an image of the state of Oregon with all the counties identified. It is included for aesthetic reasons to illustrate how our team has divided up support across the state." title="Regional Contacts by ESD"/>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3695" b="3695"/>
          <a:stretch>
            <a:fillRect/>
          </a:stretch>
        </p:blipFill>
        <p:spPr/>
      </p:pic>
    </p:spTree>
    <p:extLst>
      <p:ext uri="{BB962C8B-B14F-4D97-AF65-F5344CB8AC3E}">
        <p14:creationId xmlns:p14="http://schemas.microsoft.com/office/powerpoint/2010/main" val="4012129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latin typeface="Calibri" panose="020F0502020204030204" pitchFamily="34" charset="0"/>
                <a:cs typeface="Calibri" panose="020F0502020204030204" pitchFamily="34" charset="0"/>
              </a:rPr>
              <a:t>Comparability Basics</a:t>
            </a:r>
          </a:p>
          <a:p>
            <a:endParaRPr lang="en-US" sz="32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Demonstrating Comparability</a:t>
            </a:r>
          </a:p>
          <a:p>
            <a:endParaRPr lang="en-US" sz="32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Exceptions &amp; Exemptions</a:t>
            </a:r>
          </a:p>
          <a:p>
            <a:endParaRPr lang="en-US" sz="32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Resources</a:t>
            </a:r>
            <a:endParaRPr lang="en-US" sz="3200" dirty="0"/>
          </a:p>
        </p:txBody>
      </p:sp>
      <p:sp>
        <p:nvSpPr>
          <p:cNvPr id="2" name="Title 1"/>
          <p:cNvSpPr>
            <a:spLocks noGrp="1"/>
          </p:cNvSpPr>
          <p:nvPr>
            <p:ph type="title"/>
          </p:nvPr>
        </p:nvSpPr>
        <p:spPr/>
        <p:txBody>
          <a:bodyPr/>
          <a:lstStyle/>
          <a:p>
            <a:r>
              <a:rPr lang="en-US" dirty="0"/>
              <a:t>Outcomes</a:t>
            </a:r>
            <a:endParaRPr lang="en-US" dirty="0">
              <a:solidFill>
                <a:schemeClr val="tx1"/>
              </a:solidFill>
            </a:endParaRPr>
          </a:p>
        </p:txBody>
      </p:sp>
      <p:sp>
        <p:nvSpPr>
          <p:cNvPr id="4" name="Footer Placeholder 2"/>
          <p:cNvSpPr>
            <a:spLocks noGrp="1"/>
          </p:cNvSpPr>
          <p:nvPr/>
        </p:nvSpPr>
        <p:spPr>
          <a:xfrm>
            <a:off x="717176" y="609403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Oregon Department of Education</a:t>
            </a:r>
          </a:p>
        </p:txBody>
      </p:sp>
      <p:pic>
        <p:nvPicPr>
          <p:cNvPr id="5" name="Picture 4" descr="This image is of the word &quot;agenda&quot;. It is included for aesthetic purposes." title="Agenda"/>
          <p:cNvPicPr>
            <a:picLocks noChangeAspect="1"/>
          </p:cNvPicPr>
          <p:nvPr/>
        </p:nvPicPr>
        <p:blipFill rotWithShape="1">
          <a:blip r:embed="rId3">
            <a:extLst>
              <a:ext uri="{28A0092B-C50C-407E-A947-70E740481C1C}">
                <a14:useLocalDpi xmlns:a14="http://schemas.microsoft.com/office/drawing/2010/main" val="0"/>
              </a:ext>
            </a:extLst>
          </a:blip>
          <a:srcRect b="6629"/>
          <a:stretch/>
        </p:blipFill>
        <p:spPr>
          <a:xfrm>
            <a:off x="7447806" y="4815880"/>
            <a:ext cx="4155376" cy="1044593"/>
          </a:xfrm>
          <a:prstGeom prst="rect">
            <a:avLst/>
          </a:prstGeom>
        </p:spPr>
      </p:pic>
    </p:spTree>
    <p:extLst>
      <p:ext uri="{BB962C8B-B14F-4D97-AF65-F5344CB8AC3E}">
        <p14:creationId xmlns:p14="http://schemas.microsoft.com/office/powerpoint/2010/main" val="365050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Content Placeholder 4"/>
          <p:cNvSpPr>
            <a:spLocks noGrp="1"/>
          </p:cNvSpPr>
          <p:nvPr>
            <p:ph idx="1"/>
          </p:nvPr>
        </p:nvSpPr>
        <p:spPr>
          <a:xfrm>
            <a:off x="717176" y="1825624"/>
            <a:ext cx="10784542" cy="4478193"/>
          </a:xfrm>
        </p:spPr>
        <p:txBody>
          <a:bodyPr>
            <a:normAutofit/>
          </a:bodyPr>
          <a:lstStyle/>
          <a:p>
            <a:pPr marL="0" indent="0">
              <a:buNone/>
            </a:pPr>
            <a:r>
              <a:rPr lang="en-US" sz="2800" dirty="0">
                <a:latin typeface="Calibri" panose="020F0502020204030204" pitchFamily="34" charset="0"/>
                <a:cs typeface="Calibri" panose="020F0502020204030204" pitchFamily="34" charset="0"/>
              </a:rPr>
              <a:t>Federal funds cannot be used to supplant, or </a:t>
            </a:r>
            <a:r>
              <a:rPr lang="en-US" sz="2800" b="1" dirty="0">
                <a:latin typeface="Calibri" panose="020F0502020204030204" pitchFamily="34" charset="0"/>
                <a:cs typeface="Calibri" panose="020F0502020204030204" pitchFamily="34" charset="0"/>
              </a:rPr>
              <a:t>take the place of</a:t>
            </a:r>
            <a:r>
              <a:rPr lang="en-US" sz="2800" dirty="0">
                <a:latin typeface="Calibri" panose="020F0502020204030204" pitchFamily="34" charset="0"/>
                <a:cs typeface="Calibri" panose="020F0502020204030204" pitchFamily="34" charset="0"/>
              </a:rPr>
              <a:t>, funds that would have been spent </a:t>
            </a:r>
            <a:r>
              <a:rPr lang="en-US" sz="2800" u="sng" dirty="0">
                <a:latin typeface="Calibri" panose="020F0502020204030204" pitchFamily="34" charset="0"/>
                <a:cs typeface="Calibri" panose="020F0502020204030204" pitchFamily="34" charset="0"/>
              </a:rPr>
              <a:t>if Title I-A funds were not available</a:t>
            </a:r>
          </a:p>
          <a:p>
            <a:pPr marL="0" indent="0">
              <a:buNone/>
            </a:pPr>
            <a:endParaRPr lang="en-US" sz="2800" u="sng" dirty="0">
              <a:latin typeface="Calibri" panose="020F0502020204030204" pitchFamily="34" charset="0"/>
              <a:cs typeface="Calibri" panose="020F0502020204030204" pitchFamily="34" charset="0"/>
            </a:endParaRPr>
          </a:p>
          <a:p>
            <a:pPr marL="0" indent="0">
              <a:buNone/>
            </a:pPr>
            <a:r>
              <a:rPr lang="en-US" sz="2800" dirty="0">
                <a:latin typeface="Calibri" panose="020F0502020204030204" pitchFamily="34" charset="0"/>
                <a:cs typeface="Calibri" panose="020F0502020204030204" pitchFamily="34" charset="0"/>
              </a:rPr>
              <a:t>Comparability is one of three fiscal tests for Title I-A </a:t>
            </a:r>
          </a:p>
          <a:p>
            <a:pPr marL="0" indent="0">
              <a:buNone/>
            </a:pPr>
            <a:r>
              <a:rPr lang="en-US" sz="2800" dirty="0">
                <a:latin typeface="Calibri" panose="020F0502020204030204" pitchFamily="34" charset="0"/>
                <a:cs typeface="Calibri" panose="020F0502020204030204" pitchFamily="34" charset="0"/>
              </a:rPr>
              <a:t>through which districts demonstrate that their use of</a:t>
            </a:r>
          </a:p>
          <a:p>
            <a:pPr marL="0" indent="0">
              <a:buNone/>
            </a:pPr>
            <a:r>
              <a:rPr lang="en-US" sz="2800" dirty="0">
                <a:latin typeface="Calibri" panose="020F0502020204030204" pitchFamily="34" charset="0"/>
                <a:cs typeface="Calibri" panose="020F0502020204030204" pitchFamily="34" charset="0"/>
              </a:rPr>
              <a:t>Title I-A funds is </a:t>
            </a:r>
            <a:r>
              <a:rPr lang="en-US" sz="2800" b="1" dirty="0">
                <a:latin typeface="Calibri" panose="020F0502020204030204" pitchFamily="34" charset="0"/>
                <a:cs typeface="Calibri" panose="020F0502020204030204" pitchFamily="34" charset="0"/>
              </a:rPr>
              <a:t>supplemental</a:t>
            </a:r>
          </a:p>
          <a:p>
            <a:pPr marL="0" indent="0">
              <a:buNone/>
            </a:pPr>
            <a:endParaRPr lang="en-US" b="1" dirty="0">
              <a:latin typeface="Calibri" panose="020F0502020204030204" pitchFamily="34" charset="0"/>
              <a:cs typeface="Calibri" panose="020F0502020204030204" pitchFamily="34" charset="0"/>
            </a:endParaRPr>
          </a:p>
          <a:p>
            <a:pPr marL="0" indent="0">
              <a:buNone/>
              <a:defRPr/>
            </a:pPr>
            <a:r>
              <a:rPr lang="en-US" sz="2800" i="1" dirty="0">
                <a:hlinkClick r:id="rId3"/>
              </a:rPr>
              <a:t>ESSA Quick Reference Brief: Comparability</a:t>
            </a:r>
            <a:endParaRPr lang="en-US" sz="2800" i="1" dirty="0"/>
          </a:p>
        </p:txBody>
      </p:sp>
      <p:sp>
        <p:nvSpPr>
          <p:cNvPr id="30722" name="Title 2"/>
          <p:cNvSpPr>
            <a:spLocks noGrp="1"/>
          </p:cNvSpPr>
          <p:nvPr>
            <p:ph type="title"/>
          </p:nvPr>
        </p:nvSpPr>
        <p:spPr/>
        <p:txBody>
          <a:bodyPr>
            <a:normAutofit/>
          </a:bodyPr>
          <a:lstStyle/>
          <a:p>
            <a:r>
              <a:rPr lang="en-US" altLang="en-US" dirty="0"/>
              <a:t>Supplement Not Supplant</a:t>
            </a:r>
          </a:p>
        </p:txBody>
      </p:sp>
      <p:graphicFrame>
        <p:nvGraphicFramePr>
          <p:cNvPr id="4" name="Diagram 3" descr="There are three fiscal tests under Title IA: Comparability, Supplement, not Supplant and Maintenance of Effort." title="Title IA Fiscal Requirements"/>
          <p:cNvGraphicFramePr/>
          <p:nvPr>
            <p:extLst>
              <p:ext uri="{D42A27DB-BD31-4B8C-83A1-F6EECF244321}">
                <p14:modId xmlns:p14="http://schemas.microsoft.com/office/powerpoint/2010/main" val="669361203"/>
              </p:ext>
            </p:extLst>
          </p:nvPr>
        </p:nvGraphicFramePr>
        <p:xfrm>
          <a:off x="7578436" y="2865986"/>
          <a:ext cx="4093531" cy="34378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Footer Placeholder 2"/>
          <p:cNvSpPr>
            <a:spLocks noGrp="1"/>
          </p:cNvSpPr>
          <p:nvPr/>
        </p:nvSpPr>
        <p:spPr>
          <a:xfrm>
            <a:off x="717176" y="5938692"/>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Oregon Department of Education</a:t>
            </a:r>
          </a:p>
        </p:txBody>
      </p:sp>
    </p:spTree>
    <p:extLst>
      <p:ext uri="{BB962C8B-B14F-4D97-AF65-F5344CB8AC3E}">
        <p14:creationId xmlns:p14="http://schemas.microsoft.com/office/powerpoint/2010/main" val="3297177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p:txBody>
          <a:bodyPr>
            <a:normAutofit lnSpcReduction="10000"/>
          </a:bodyPr>
          <a:lstStyle/>
          <a:p>
            <a:r>
              <a:rPr lang="en-US" sz="3200" b="1" dirty="0"/>
              <a:t>What: </a:t>
            </a:r>
            <a:r>
              <a:rPr lang="en-US" sz="3200" dirty="0"/>
              <a:t>A comparison of the use of funds in Title I-A and non- Title I-A funded schools</a:t>
            </a:r>
          </a:p>
          <a:p>
            <a:endParaRPr lang="en-US" sz="1000" dirty="0"/>
          </a:p>
          <a:p>
            <a:r>
              <a:rPr lang="en-US" sz="3200" b="1" dirty="0"/>
              <a:t>Why: </a:t>
            </a:r>
            <a:r>
              <a:rPr lang="en-US" sz="3200" dirty="0"/>
              <a:t>To determine whether the distribution of </a:t>
            </a:r>
            <a:r>
              <a:rPr lang="en-US" sz="3200" b="1" dirty="0"/>
              <a:t>State and local funds and resources </a:t>
            </a:r>
            <a:r>
              <a:rPr lang="en-US" sz="3200" dirty="0"/>
              <a:t>to schools are comparable regardless of Title I-A status</a:t>
            </a:r>
          </a:p>
          <a:p>
            <a:pPr marL="457200" lvl="1" indent="0">
              <a:buNone/>
            </a:pPr>
            <a:endParaRPr lang="en-US" sz="1000" dirty="0"/>
          </a:p>
          <a:p>
            <a:r>
              <a:rPr lang="en-US" sz="3200" b="1" dirty="0"/>
              <a:t>When: </a:t>
            </a:r>
          </a:p>
          <a:p>
            <a:pPr lvl="1"/>
            <a:r>
              <a:rPr lang="en-US" sz="3200" dirty="0"/>
              <a:t>October 1: CIP Budget Narrative Assurances</a:t>
            </a:r>
          </a:p>
          <a:p>
            <a:pPr lvl="1"/>
            <a:r>
              <a:rPr lang="en-US" sz="3200" dirty="0"/>
              <a:t>December 1: Comparability Report</a:t>
            </a:r>
            <a:endParaRPr lang="en-US" sz="3200" dirty="0">
              <a:hlinkClick r:id="rId3"/>
            </a:endParaRPr>
          </a:p>
          <a:p>
            <a:pPr>
              <a:spcBef>
                <a:spcPts val="0"/>
              </a:spcBef>
              <a:buClr>
                <a:schemeClr val="dk1"/>
              </a:buClr>
              <a:buSzPts val="2400"/>
            </a:pPr>
            <a:endParaRPr lang="en-US" altLang="en-US" sz="2800" dirty="0">
              <a:latin typeface="Calibri" panose="020F0502020204030204" pitchFamily="34" charset="0"/>
              <a:cs typeface="Calibri" panose="020F0502020204030204" pitchFamily="34" charset="0"/>
            </a:endParaRPr>
          </a:p>
        </p:txBody>
      </p:sp>
      <p:sp>
        <p:nvSpPr>
          <p:cNvPr id="18434" name="Title 1"/>
          <p:cNvSpPr>
            <a:spLocks noGrp="1"/>
          </p:cNvSpPr>
          <p:nvPr>
            <p:ph type="title"/>
          </p:nvPr>
        </p:nvSpPr>
        <p:spPr/>
        <p:txBody>
          <a:bodyPr>
            <a:normAutofit/>
          </a:bodyPr>
          <a:lstStyle/>
          <a:p>
            <a:pPr>
              <a:defRPr/>
            </a:pPr>
            <a:r>
              <a:rPr lang="en-US" altLang="en-US" dirty="0"/>
              <a:t>Comparability Basics</a:t>
            </a:r>
          </a:p>
        </p:txBody>
      </p:sp>
      <p:sp>
        <p:nvSpPr>
          <p:cNvPr id="6" name="Footer Placeholder 2"/>
          <p:cNvSpPr>
            <a:spLocks noGrp="1"/>
          </p:cNvSpPr>
          <p:nvPr/>
        </p:nvSpPr>
        <p:spPr>
          <a:xfrm>
            <a:off x="717177" y="615141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Oregon Department of Education</a:t>
            </a:r>
          </a:p>
        </p:txBody>
      </p:sp>
      <p:pic>
        <p:nvPicPr>
          <p:cNvPr id="7" name="Picture Placeholder 5" descr="This image shows a person leaning on aquestion mark. It is included for aesthetic purposes." title="Question"/>
          <p:cNvPicPr>
            <a:picLocks noChangeAspect="1"/>
          </p:cNvPicPr>
          <p:nvPr/>
        </p:nvPicPr>
        <p:blipFill rotWithShape="1">
          <a:blip r:embed="rId4" cstate="hqprint">
            <a:extLst>
              <a:ext uri="{28A0092B-C50C-407E-A947-70E740481C1C}">
                <a14:useLocalDpi xmlns:a14="http://schemas.microsoft.com/office/drawing/2010/main" val="0"/>
              </a:ext>
            </a:extLst>
          </a:blip>
          <a:srcRect t="5769" b="7854"/>
          <a:stretch/>
        </p:blipFill>
        <p:spPr>
          <a:xfrm>
            <a:off x="9047019" y="4031672"/>
            <a:ext cx="2814918" cy="2591015"/>
          </a:xfrm>
          <a:prstGeom prst="rect">
            <a:avLst/>
          </a:prstGeom>
        </p:spPr>
      </p:pic>
    </p:spTree>
    <p:extLst>
      <p:ext uri="{BB962C8B-B14F-4D97-AF65-F5344CB8AC3E}">
        <p14:creationId xmlns:p14="http://schemas.microsoft.com/office/powerpoint/2010/main" val="2549126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109728" indent="0">
              <a:buNone/>
            </a:pPr>
            <a:r>
              <a:rPr lang="en-US" sz="2800" dirty="0"/>
              <a:t>District superintendents sign and submit these assurances by June 30 each year for the subsequent year. In the assurances the district attests that it has implemented:</a:t>
            </a:r>
          </a:p>
          <a:p>
            <a:pPr marL="109728" indent="0">
              <a:buNone/>
            </a:pPr>
            <a:endParaRPr lang="en-US" sz="2800" dirty="0">
              <a:latin typeface="+mj-lt"/>
            </a:endParaRPr>
          </a:p>
          <a:p>
            <a:pPr marL="971550" lvl="1" indent="-514350">
              <a:buFont typeface="+mj-lt"/>
              <a:buAutoNum type="arabicPeriod"/>
            </a:pPr>
            <a:r>
              <a:rPr lang="en-US" sz="2800" dirty="0">
                <a:latin typeface="+mj-lt"/>
              </a:rPr>
              <a:t>an LEA wide salary schedule; </a:t>
            </a:r>
          </a:p>
          <a:p>
            <a:pPr marL="971550" lvl="1" indent="-514350">
              <a:buFont typeface="+mj-lt"/>
              <a:buAutoNum type="arabicPeriod"/>
            </a:pPr>
            <a:r>
              <a:rPr lang="en-US" sz="2800" dirty="0">
                <a:latin typeface="+mj-lt"/>
              </a:rPr>
              <a:t>a policy to ensure equivalence among schools in teachers, administrators, and other staff; and </a:t>
            </a:r>
          </a:p>
          <a:p>
            <a:pPr marL="971550" lvl="1" indent="-514350">
              <a:buFont typeface="+mj-lt"/>
              <a:buAutoNum type="arabicPeriod"/>
            </a:pPr>
            <a:r>
              <a:rPr lang="en-US" sz="2800" dirty="0">
                <a:latin typeface="+mj-lt"/>
              </a:rPr>
              <a:t>a policy to ensure equivalence among schools in the provision of curriculum materials and instructional supplies.</a:t>
            </a:r>
          </a:p>
        </p:txBody>
      </p:sp>
      <p:sp>
        <p:nvSpPr>
          <p:cNvPr id="2" name="Title 1"/>
          <p:cNvSpPr>
            <a:spLocks noGrp="1"/>
          </p:cNvSpPr>
          <p:nvPr>
            <p:ph type="title"/>
          </p:nvPr>
        </p:nvSpPr>
        <p:spPr/>
        <p:txBody>
          <a:bodyPr/>
          <a:lstStyle/>
          <a:p>
            <a:r>
              <a:rPr lang="en-US" dirty="0"/>
              <a:t>Assurances</a:t>
            </a:r>
          </a:p>
        </p:txBody>
      </p:sp>
    </p:spTree>
    <p:extLst>
      <p:ext uri="{BB962C8B-B14F-4D97-AF65-F5344CB8AC3E}">
        <p14:creationId xmlns:p14="http://schemas.microsoft.com/office/powerpoint/2010/main" val="2903651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Methods for Demonstrating Comparability</a:t>
            </a:r>
          </a:p>
        </p:txBody>
      </p:sp>
      <p:sp>
        <p:nvSpPr>
          <p:cNvPr id="2" name="Content Placeholder 1"/>
          <p:cNvSpPr>
            <a:spLocks noGrp="1"/>
          </p:cNvSpPr>
          <p:nvPr>
            <p:ph idx="1"/>
          </p:nvPr>
        </p:nvSpPr>
        <p:spPr/>
        <p:txBody>
          <a:bodyPr/>
          <a:lstStyle/>
          <a:p>
            <a:r>
              <a:rPr lang="en-US" sz="3200" b="1" dirty="0"/>
              <a:t>Student-Instructional Staff Ratio</a:t>
            </a:r>
          </a:p>
          <a:p>
            <a:endParaRPr lang="en-US" sz="3200" b="1" dirty="0"/>
          </a:p>
          <a:p>
            <a:r>
              <a:rPr lang="en-US" sz="3200" dirty="0"/>
              <a:t>Student-Instructional Staff Salary Ratio</a:t>
            </a:r>
          </a:p>
          <a:p>
            <a:endParaRPr lang="en-US" sz="3200" dirty="0"/>
          </a:p>
          <a:p>
            <a:r>
              <a:rPr lang="en-US" sz="3200" dirty="0"/>
              <a:t>Per Pupil Expenditures</a:t>
            </a:r>
          </a:p>
          <a:p>
            <a:endParaRPr lang="en-US" sz="3200" dirty="0"/>
          </a:p>
          <a:p>
            <a:r>
              <a:rPr lang="en-US" sz="3200" dirty="0"/>
              <a:t>Resource Allocation Plan based on student characteristics</a:t>
            </a:r>
          </a:p>
          <a:p>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pic>
        <p:nvPicPr>
          <p:cNvPr id="8" name="Picture Placeholder 7" descr="This picture shows kids running down a hallway. It is included for aesthetic purposes." title="Methods for Demonstrating Comparability"/>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3790" b="3790"/>
          <a:stretch>
            <a:fillRect/>
          </a:stretch>
        </p:blipFill>
        <p:spPr>
          <a:xfrm>
            <a:off x="503723" y="3116480"/>
            <a:ext cx="4145280" cy="2554070"/>
          </a:xfrm>
        </p:spPr>
      </p:pic>
    </p:spTree>
    <p:extLst>
      <p:ext uri="{BB962C8B-B14F-4D97-AF65-F5344CB8AC3E}">
        <p14:creationId xmlns:p14="http://schemas.microsoft.com/office/powerpoint/2010/main" val="296556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643062"/>
            <a:ext cx="10784542" cy="4679293"/>
          </a:xfrm>
        </p:spPr>
        <p:txBody>
          <a:bodyPr>
            <a:normAutofit/>
          </a:bodyPr>
          <a:lstStyle/>
          <a:p>
            <a:pPr marL="0" indent="0">
              <a:buNone/>
            </a:pPr>
            <a:r>
              <a:rPr lang="en-US" sz="3200" dirty="0"/>
              <a:t>Comparison of the average number of students per instructional staff in I-A funded and non I-A funded schools</a:t>
            </a:r>
          </a:p>
          <a:p>
            <a:pPr marL="0" indent="0">
              <a:buNone/>
            </a:pPr>
            <a:endParaRPr lang="en-US" sz="3200" dirty="0"/>
          </a:p>
          <a:p>
            <a:pPr lvl="1"/>
            <a:r>
              <a:rPr lang="en-US" sz="2800" dirty="0"/>
              <a:t>Count student enrollment and staff assignments on the same day</a:t>
            </a:r>
          </a:p>
          <a:p>
            <a:pPr lvl="1"/>
            <a:r>
              <a:rPr lang="en-US" sz="2800" b="1" dirty="0"/>
              <a:t>Do not include </a:t>
            </a:r>
            <a:r>
              <a:rPr lang="en-US" sz="2800" dirty="0"/>
              <a:t>staff whose full salaries are paid with federal dollars</a:t>
            </a:r>
          </a:p>
          <a:p>
            <a:endParaRPr lang="en-US" sz="3200" dirty="0"/>
          </a:p>
          <a:p>
            <a:pPr marL="0" indent="0">
              <a:buNone/>
            </a:pPr>
            <a:r>
              <a:rPr lang="en-US" sz="2800" b="1" dirty="0"/>
              <a:t>Instructional staff </a:t>
            </a:r>
            <a:r>
              <a:rPr lang="en-US" sz="2800" dirty="0"/>
              <a:t>are defined as “</a:t>
            </a:r>
            <a:r>
              <a:rPr lang="en-US" sz="2800" i="1" dirty="0"/>
              <a:t>anyone who provides direct instruction to children or who assists or supervises those staff members who provide instruction.</a:t>
            </a:r>
            <a:r>
              <a:rPr lang="en-US" sz="2800" dirty="0"/>
              <a:t>”</a:t>
            </a:r>
          </a:p>
        </p:txBody>
      </p:sp>
      <p:sp>
        <p:nvSpPr>
          <p:cNvPr id="3" name="Footer Placeholder 2"/>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pPr/>
              <a:t>7</a:t>
            </a:fld>
            <a:endParaRPr lang="en-US" dirty="0"/>
          </a:p>
        </p:txBody>
      </p:sp>
      <p:sp>
        <p:nvSpPr>
          <p:cNvPr id="5" name="Title 4"/>
          <p:cNvSpPr>
            <a:spLocks noGrp="1"/>
          </p:cNvSpPr>
          <p:nvPr>
            <p:ph type="title"/>
          </p:nvPr>
        </p:nvSpPr>
        <p:spPr/>
        <p:txBody>
          <a:bodyPr/>
          <a:lstStyle/>
          <a:p>
            <a:r>
              <a:rPr lang="en-US" dirty="0"/>
              <a:t>Student-Instructional Staff Ratio</a:t>
            </a:r>
          </a:p>
        </p:txBody>
      </p:sp>
    </p:spTree>
    <p:extLst>
      <p:ext uri="{BB962C8B-B14F-4D97-AF65-F5344CB8AC3E}">
        <p14:creationId xmlns:p14="http://schemas.microsoft.com/office/powerpoint/2010/main" val="3570647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643062"/>
            <a:ext cx="10784542" cy="4679293"/>
          </a:xfrm>
        </p:spPr>
        <p:txBody>
          <a:bodyPr>
            <a:normAutofit/>
          </a:bodyPr>
          <a:lstStyle/>
          <a:p>
            <a:pPr marL="0" indent="0">
              <a:buNone/>
            </a:pPr>
            <a:r>
              <a:rPr lang="en-US" sz="2800" b="1" dirty="0"/>
              <a:t>Student-instructional staff salary ratio</a:t>
            </a:r>
          </a:p>
          <a:p>
            <a:pPr lvl="1"/>
            <a:r>
              <a:rPr lang="en-US" sz="2800" dirty="0"/>
              <a:t>Comparison of average salary expenditure per student</a:t>
            </a:r>
          </a:p>
          <a:p>
            <a:pPr lvl="1"/>
            <a:r>
              <a:rPr lang="en-US" sz="2800" dirty="0"/>
              <a:t>Uses the </a:t>
            </a:r>
            <a:r>
              <a:rPr lang="en-US" sz="2800" b="1" dirty="0"/>
              <a:t>base salary </a:t>
            </a:r>
            <a:r>
              <a:rPr lang="en-US" sz="2800" dirty="0"/>
              <a:t>for each type of FTE, not actual cost</a:t>
            </a:r>
          </a:p>
          <a:p>
            <a:pPr lvl="1"/>
            <a:endParaRPr lang="en-US" sz="1000" dirty="0"/>
          </a:p>
          <a:p>
            <a:pPr marL="0" indent="0">
              <a:buNone/>
            </a:pPr>
            <a:r>
              <a:rPr lang="en-US" sz="2800" b="1" dirty="0"/>
              <a:t>Per Pupil Expenditure</a:t>
            </a:r>
          </a:p>
          <a:p>
            <a:pPr lvl="1"/>
            <a:r>
              <a:rPr lang="en-US" sz="2800" dirty="0"/>
              <a:t>Comparison of allocation of funds for the purchase of instructional staff and materials</a:t>
            </a:r>
          </a:p>
          <a:p>
            <a:pPr lvl="1"/>
            <a:endParaRPr lang="en-US" sz="1000" dirty="0"/>
          </a:p>
          <a:p>
            <a:pPr marL="0" indent="0">
              <a:buNone/>
            </a:pPr>
            <a:r>
              <a:rPr lang="en-US" sz="2800" b="1" dirty="0"/>
              <a:t>Resource Allocation Plan</a:t>
            </a:r>
          </a:p>
          <a:p>
            <a:pPr lvl="1"/>
            <a:r>
              <a:rPr lang="en-US" sz="2800" dirty="0"/>
              <a:t>Allocations to schools based on student characteristics (i.e.; weighted student formula)</a:t>
            </a:r>
          </a:p>
        </p:txBody>
      </p:sp>
      <p:sp>
        <p:nvSpPr>
          <p:cNvPr id="3" name="Footer Placeholder 2"/>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sp>
        <p:nvSpPr>
          <p:cNvPr id="5" name="Title 4"/>
          <p:cNvSpPr>
            <a:spLocks noGrp="1"/>
          </p:cNvSpPr>
          <p:nvPr>
            <p:ph type="title"/>
          </p:nvPr>
        </p:nvSpPr>
        <p:spPr/>
        <p:txBody>
          <a:bodyPr/>
          <a:lstStyle/>
          <a:p>
            <a:r>
              <a:rPr lang="en-US" dirty="0"/>
              <a:t>Alternate Methods</a:t>
            </a:r>
          </a:p>
        </p:txBody>
      </p:sp>
    </p:spTree>
    <p:extLst>
      <p:ext uri="{BB962C8B-B14F-4D97-AF65-F5344CB8AC3E}">
        <p14:creationId xmlns:p14="http://schemas.microsoft.com/office/powerpoint/2010/main" val="550555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
        <p:nvSpPr>
          <p:cNvPr id="5" name="Title 4"/>
          <p:cNvSpPr>
            <a:spLocks noGrp="1"/>
          </p:cNvSpPr>
          <p:nvPr>
            <p:ph type="title"/>
          </p:nvPr>
        </p:nvSpPr>
        <p:spPr/>
        <p:txBody>
          <a:bodyPr>
            <a:noAutofit/>
          </a:bodyPr>
          <a:lstStyle/>
          <a:p>
            <a:r>
              <a:rPr lang="en-US" dirty="0"/>
              <a:t>Comparability At-a-Glance</a:t>
            </a:r>
          </a:p>
        </p:txBody>
      </p:sp>
      <p:graphicFrame>
        <p:nvGraphicFramePr>
          <p:cNvPr id="6" name="Table 5" descr="Which districts? All districts that accept Title IA funds, except those districts with one building per grade span. Which schools? All schools in the district, including charter schools, except those with fewer than 100 students enrolled. Which students? All K-12 students in the district. Which staff? All certificed and non-certified instructional staff who are paid with state and local funds." title="Comparability at a Glance"/>
          <p:cNvGraphicFramePr>
            <a:graphicFrameLocks noGrp="1"/>
          </p:cNvGraphicFramePr>
          <p:nvPr>
            <p:extLst>
              <p:ext uri="{D42A27DB-BD31-4B8C-83A1-F6EECF244321}">
                <p14:modId xmlns:p14="http://schemas.microsoft.com/office/powerpoint/2010/main" val="1959269452"/>
              </p:ext>
            </p:extLst>
          </p:nvPr>
        </p:nvGraphicFramePr>
        <p:xfrm>
          <a:off x="816603" y="1483660"/>
          <a:ext cx="10685115" cy="4484497"/>
        </p:xfrm>
        <a:graphic>
          <a:graphicData uri="http://schemas.openxmlformats.org/drawingml/2006/table">
            <a:tbl>
              <a:tblPr firstRow="1" firstCol="1" bandRow="1">
                <a:tableStyleId>{5C22544A-7EE6-4342-B048-85BDC9FD1C3A}</a:tableStyleId>
              </a:tblPr>
              <a:tblGrid>
                <a:gridCol w="2269864">
                  <a:extLst>
                    <a:ext uri="{9D8B030D-6E8A-4147-A177-3AD203B41FA5}">
                      <a16:colId xmlns:a16="http://schemas.microsoft.com/office/drawing/2014/main" val="2908465378"/>
                    </a:ext>
                  </a:extLst>
                </a:gridCol>
                <a:gridCol w="4896196">
                  <a:extLst>
                    <a:ext uri="{9D8B030D-6E8A-4147-A177-3AD203B41FA5}">
                      <a16:colId xmlns:a16="http://schemas.microsoft.com/office/drawing/2014/main" val="1805813625"/>
                    </a:ext>
                  </a:extLst>
                </a:gridCol>
                <a:gridCol w="3519055">
                  <a:extLst>
                    <a:ext uri="{9D8B030D-6E8A-4147-A177-3AD203B41FA5}">
                      <a16:colId xmlns:a16="http://schemas.microsoft.com/office/drawing/2014/main" val="937917629"/>
                    </a:ext>
                  </a:extLst>
                </a:gridCol>
              </a:tblGrid>
              <a:tr h="42597">
                <a:tc>
                  <a:txBody>
                    <a:bodyPr/>
                    <a:lstStyle/>
                    <a:p>
                      <a:pPr marL="0" marR="0" algn="ctr">
                        <a:lnSpc>
                          <a:spcPct val="115000"/>
                        </a:lnSpc>
                        <a:spcBef>
                          <a:spcPts val="0"/>
                        </a:spcBef>
                        <a:spcAft>
                          <a:spcPts val="0"/>
                        </a:spcAf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a:effectLst/>
                        </a:rPr>
                        <a:t>Exceptions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6170397"/>
                  </a:ext>
                </a:extLst>
              </a:tr>
              <a:tr h="547573">
                <a:tc>
                  <a:txBody>
                    <a:bodyPr/>
                    <a:lstStyle/>
                    <a:p>
                      <a:pPr marL="0" marR="0">
                        <a:lnSpc>
                          <a:spcPct val="115000"/>
                        </a:lnSpc>
                        <a:spcBef>
                          <a:spcPts val="0"/>
                        </a:spcBef>
                        <a:spcAft>
                          <a:spcPts val="0"/>
                        </a:spcAft>
                      </a:pPr>
                      <a:r>
                        <a:rPr lang="en-US" sz="2400" dirty="0">
                          <a:effectLst/>
                        </a:rPr>
                        <a:t>Which districts?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200" kern="1200" dirty="0">
                          <a:solidFill>
                            <a:schemeClr val="dk1"/>
                          </a:solidFill>
                          <a:effectLst/>
                          <a:latin typeface="+mn-lt"/>
                          <a:ea typeface="+mn-ea"/>
                          <a:cs typeface="+mn-cs"/>
                        </a:rPr>
                        <a:t>All public school districts that accept Title I-A funds.</a:t>
                      </a:r>
                      <a:r>
                        <a:rPr lang="en-US"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0"/>
                        </a:spcAft>
                      </a:pPr>
                      <a:r>
                        <a:rPr lang="en-US" sz="2200" i="1" kern="1200" dirty="0">
                          <a:solidFill>
                            <a:schemeClr val="dk1"/>
                          </a:solidFill>
                          <a:effectLst/>
                          <a:latin typeface="+mn-lt"/>
                          <a:ea typeface="+mn-ea"/>
                          <a:cs typeface="+mn-cs"/>
                        </a:rPr>
                        <a:t>Districts with one building per grade span.</a:t>
                      </a:r>
                      <a:endParaRPr lang="en-US" sz="22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4196728"/>
                  </a:ext>
                </a:extLst>
              </a:tr>
              <a:tr h="547573">
                <a:tc>
                  <a:txBody>
                    <a:bodyPr/>
                    <a:lstStyle/>
                    <a:p>
                      <a:pPr marL="0" marR="0">
                        <a:lnSpc>
                          <a:spcPct val="115000"/>
                        </a:lnSpc>
                        <a:spcBef>
                          <a:spcPts val="0"/>
                        </a:spcBef>
                        <a:spcAft>
                          <a:spcPts val="0"/>
                        </a:spcAft>
                      </a:pPr>
                      <a:r>
                        <a:rPr lang="en-US" sz="2400" dirty="0">
                          <a:effectLst/>
                        </a:rPr>
                        <a:t>Which schools?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0"/>
                        </a:spcAft>
                      </a:pPr>
                      <a:r>
                        <a:rPr lang="en-US" sz="2200" kern="1200" dirty="0">
                          <a:solidFill>
                            <a:schemeClr val="dk1"/>
                          </a:solidFill>
                          <a:effectLst/>
                          <a:latin typeface="+mn-lt"/>
                          <a:ea typeface="+mn-ea"/>
                          <a:cs typeface="+mn-cs"/>
                        </a:rPr>
                        <a:t>All schools in the district, including charter schools.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2200" i="1" kern="1200" dirty="0">
                          <a:solidFill>
                            <a:schemeClr val="dk1"/>
                          </a:solidFill>
                          <a:effectLst/>
                          <a:latin typeface="+mn-lt"/>
                          <a:ea typeface="+mn-ea"/>
                          <a:cs typeface="+mn-cs"/>
                        </a:rPr>
                        <a:t>A school with fewer than 100 students enrolled.</a:t>
                      </a:r>
                    </a:p>
                  </a:txBody>
                  <a:tcPr marL="68580" marR="68580" marT="0" marB="0"/>
                </a:tc>
                <a:extLst>
                  <a:ext uri="{0D108BD9-81ED-4DB2-BD59-A6C34878D82A}">
                    <a16:rowId xmlns:a16="http://schemas.microsoft.com/office/drawing/2014/main" val="41528919"/>
                  </a:ext>
                </a:extLst>
              </a:tr>
              <a:tr h="547573">
                <a:tc>
                  <a:txBody>
                    <a:bodyPr/>
                    <a:lstStyle/>
                    <a:p>
                      <a:pPr marL="0" marR="0">
                        <a:lnSpc>
                          <a:spcPct val="115000"/>
                        </a:lnSpc>
                        <a:spcBef>
                          <a:spcPts val="0"/>
                        </a:spcBef>
                        <a:spcAft>
                          <a:spcPts val="0"/>
                        </a:spcAft>
                      </a:pPr>
                      <a:r>
                        <a:rPr lang="en-US" sz="2400" dirty="0">
                          <a:effectLst/>
                        </a:rPr>
                        <a:t>Which students?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2200" kern="1200" dirty="0">
                          <a:solidFill>
                            <a:schemeClr val="dk1"/>
                          </a:solidFill>
                          <a:effectLst/>
                          <a:latin typeface="+mn-lt"/>
                          <a:ea typeface="+mn-ea"/>
                          <a:cs typeface="+mn-cs"/>
                        </a:rPr>
                        <a:t>All K-12 students in the district, whether enrolled in a Title I-A or non-Title I-A school.</a:t>
                      </a:r>
                    </a:p>
                  </a:txBody>
                  <a:tcPr marL="68580" marR="68580" marT="0" marB="0"/>
                </a:tc>
                <a:tc>
                  <a:txBody>
                    <a:bodyPr/>
                    <a:lstStyle/>
                    <a:p>
                      <a:pPr marL="0" marR="0" algn="l">
                        <a:lnSpc>
                          <a:spcPct val="115000"/>
                        </a:lnSpc>
                        <a:spcBef>
                          <a:spcPts val="0"/>
                        </a:spcBef>
                        <a:spcAft>
                          <a:spcPts val="0"/>
                        </a:spcAft>
                      </a:pPr>
                      <a:endParaRPr lang="en-US" sz="22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9282975"/>
                  </a:ext>
                </a:extLst>
              </a:tr>
              <a:tr h="547573">
                <a:tc>
                  <a:txBody>
                    <a:bodyPr/>
                    <a:lstStyle/>
                    <a:p>
                      <a:pPr marL="0" marR="0">
                        <a:lnSpc>
                          <a:spcPct val="115000"/>
                        </a:lnSpc>
                        <a:spcBef>
                          <a:spcPts val="0"/>
                        </a:spcBef>
                        <a:spcAft>
                          <a:spcPts val="0"/>
                        </a:spcAft>
                      </a:pPr>
                      <a:r>
                        <a:rPr lang="en-US" sz="2400" dirty="0">
                          <a:effectLst/>
                        </a:rPr>
                        <a:t>Which staff?</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2200" kern="1200" dirty="0">
                          <a:solidFill>
                            <a:schemeClr val="dk1"/>
                          </a:solidFill>
                          <a:effectLst/>
                          <a:latin typeface="+mn-lt"/>
                          <a:ea typeface="+mn-ea"/>
                          <a:cs typeface="+mn-cs"/>
                        </a:rPr>
                        <a:t>All certified and non-certified instructional staff who are paid with State and local funds. </a:t>
                      </a:r>
                    </a:p>
                  </a:txBody>
                  <a:tcPr marL="68580" marR="68580" marT="0" marB="0"/>
                </a:tc>
                <a:tc>
                  <a:txBody>
                    <a:bodyPr/>
                    <a:lstStyle/>
                    <a:p>
                      <a:pPr marL="0" marR="0" algn="l">
                        <a:lnSpc>
                          <a:spcPct val="115000"/>
                        </a:lnSpc>
                        <a:spcBef>
                          <a:spcPts val="0"/>
                        </a:spcBef>
                        <a:spcAft>
                          <a:spcPts val="0"/>
                        </a:spcAft>
                      </a:pPr>
                      <a:r>
                        <a:rPr lang="en-US" sz="2200" i="1" kern="1200" dirty="0">
                          <a:solidFill>
                            <a:schemeClr val="dk1"/>
                          </a:solidFill>
                          <a:effectLst/>
                          <a:latin typeface="+mn-lt"/>
                          <a:ea typeface="+mn-ea"/>
                          <a:cs typeface="+mn-cs"/>
                        </a:rPr>
                        <a:t>Non-instructional educational assistants; staff whose </a:t>
                      </a:r>
                      <a:r>
                        <a:rPr lang="en-US" sz="2200" b="1" i="1" kern="1200" dirty="0">
                          <a:solidFill>
                            <a:schemeClr val="dk1"/>
                          </a:solidFill>
                          <a:effectLst/>
                          <a:latin typeface="+mn-lt"/>
                          <a:ea typeface="+mn-ea"/>
                          <a:cs typeface="+mn-cs"/>
                        </a:rPr>
                        <a:t>full salary</a:t>
                      </a:r>
                      <a:r>
                        <a:rPr lang="en-US" sz="2200" i="1" kern="1200" dirty="0">
                          <a:solidFill>
                            <a:schemeClr val="dk1"/>
                          </a:solidFill>
                          <a:effectLst/>
                          <a:latin typeface="+mn-lt"/>
                          <a:ea typeface="+mn-ea"/>
                          <a:cs typeface="+mn-cs"/>
                        </a:rPr>
                        <a:t> </a:t>
                      </a:r>
                      <a:r>
                        <a:rPr lang="en-US" sz="2200" b="1" i="1" kern="1200" dirty="0">
                          <a:solidFill>
                            <a:schemeClr val="dk1"/>
                          </a:solidFill>
                          <a:effectLst/>
                          <a:latin typeface="+mn-lt"/>
                          <a:ea typeface="+mn-ea"/>
                          <a:cs typeface="+mn-cs"/>
                        </a:rPr>
                        <a:t>is paid with federal dollars.</a:t>
                      </a:r>
                      <a:endParaRPr lang="en-US" sz="22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9828339"/>
                  </a:ext>
                </a:extLst>
              </a:tr>
            </a:tbl>
          </a:graphicData>
        </a:graphic>
      </p:graphicFrame>
    </p:spTree>
    <p:extLst>
      <p:ext uri="{BB962C8B-B14F-4D97-AF65-F5344CB8AC3E}">
        <p14:creationId xmlns:p14="http://schemas.microsoft.com/office/powerpoint/2010/main" val="4034201561"/>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033ab11c-6041-4f50-b845-c0c38e41b3e3" xsi:nil="true"/>
    <Remediation_x0020_Date xmlns="033ab11c-6041-4f50-b845-c0c38e41b3e3">2023-05-22T07:00:00+00:00</Remediation_x0020_Date>
    <Priority xmlns="033ab11c-6041-4f50-b845-c0c38e41b3e3">New</Priorit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2AA772-8C0A-480C-9E0C-84C76C73C71D}">
  <ds:schemaRefs>
    <ds:schemaRef ds:uri="http://purl.org/dc/elements/1.1/"/>
    <ds:schemaRef ds:uri="http://schemas.microsoft.com/office/2006/metadata/properties"/>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ded391c6-298c-4d80-b5b1-ff32f9779621"/>
    <ds:schemaRef ds:uri="547ed97a-188f-4e75-98a3-ee6136232f7e"/>
    <ds:schemaRef ds:uri="http://www.w3.org/XML/1998/namespace"/>
    <ds:schemaRef ds:uri="http://purl.org/dc/dcmitype/"/>
    <ds:schemaRef ds:uri="e3ae8067-7289-4b32-b7f2-51b79028773a"/>
    <ds:schemaRef ds:uri="http://schemas.microsoft.com/sharepoint/v3"/>
  </ds:schemaRefs>
</ds:datastoreItem>
</file>

<file path=customXml/itemProps2.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3.xml><?xml version="1.0" encoding="utf-8"?>
<ds:datastoreItem xmlns:ds="http://schemas.openxmlformats.org/officeDocument/2006/customXml" ds:itemID="{C596072E-2D41-49BF-9896-D7AEC961A7B5}"/>
</file>

<file path=docProps/app.xml><?xml version="1.0" encoding="utf-8"?>
<Properties xmlns="http://schemas.openxmlformats.org/officeDocument/2006/extended-properties" xmlns:vt="http://schemas.openxmlformats.org/officeDocument/2006/docPropsVTypes">
  <Template>ODE-PowerPoint-Template</Template>
  <TotalTime>2199</TotalTime>
  <Words>2315</Words>
  <Application>Microsoft Office PowerPoint</Application>
  <PresentationFormat>Widescreen</PresentationFormat>
  <Paragraphs>228</Paragraphs>
  <Slides>18</Slides>
  <Notes>17</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18</vt:i4>
      </vt:variant>
    </vt:vector>
  </HeadingPairs>
  <TitlesOfParts>
    <vt:vector size="27" baseType="lpstr">
      <vt:lpstr>Arial</vt:lpstr>
      <vt:lpstr>Calibri</vt:lpstr>
      <vt:lpstr>Courier New</vt:lpstr>
      <vt:lpstr>2021ODE</vt:lpstr>
      <vt:lpstr>Green_2021ODE</vt:lpstr>
      <vt:lpstr>Gold_2021ODE</vt:lpstr>
      <vt:lpstr>Orange_2021ODE</vt:lpstr>
      <vt:lpstr>Red_2021ODE</vt:lpstr>
      <vt:lpstr>Teal_2021ODE</vt:lpstr>
      <vt:lpstr>Title I, Part A: Comparability </vt:lpstr>
      <vt:lpstr>Outcomes</vt:lpstr>
      <vt:lpstr>Supplement Not Supplant</vt:lpstr>
      <vt:lpstr>Comparability Basics</vt:lpstr>
      <vt:lpstr>Assurances</vt:lpstr>
      <vt:lpstr>Methods for Demonstrating Comparability</vt:lpstr>
      <vt:lpstr>Student-Instructional Staff Ratio</vt:lpstr>
      <vt:lpstr>Alternate Methods</vt:lpstr>
      <vt:lpstr>Comparability At-a-Glance</vt:lpstr>
      <vt:lpstr>Exemptions &amp; Exclusions</vt:lpstr>
      <vt:lpstr>Let’s look at some scenarios!</vt:lpstr>
      <vt:lpstr>Let’s look at some scenarios!</vt:lpstr>
      <vt:lpstr>Let’s look at some scenarios!</vt:lpstr>
      <vt:lpstr>Let’s look at some scenarios!</vt:lpstr>
      <vt:lpstr>Comparability Report</vt:lpstr>
      <vt:lpstr>Resources</vt:lpstr>
      <vt:lpstr>Please reach out!</vt:lpstr>
      <vt:lpstr>Regional Contacts by ESD</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Comparability</dc:title>
  <dc:creator>MARTIN Sarah * ODE</dc:creator>
  <cp:lastModifiedBy>SAPPINGTON Jennifer * ODE</cp:lastModifiedBy>
  <cp:revision>179</cp:revision>
  <dcterms:created xsi:type="dcterms:W3CDTF">2021-11-08T23:34:50Z</dcterms:created>
  <dcterms:modified xsi:type="dcterms:W3CDTF">2023-08-22T22:23:31Z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0x010100B3812F45279552458458D0611D127A50</vt:lpwstr>
  </property>
</Properties>
</file>