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7"/>
  </p:notesMasterIdLst>
  <p:handoutMasterIdLst>
    <p:handoutMasterId r:id="rId28"/>
  </p:handoutMasterIdLst>
  <p:sldIdLst>
    <p:sldId id="256" r:id="rId10"/>
    <p:sldId id="260" r:id="rId11"/>
    <p:sldId id="273" r:id="rId12"/>
    <p:sldId id="261" r:id="rId13"/>
    <p:sldId id="274" r:id="rId14"/>
    <p:sldId id="275" r:id="rId15"/>
    <p:sldId id="284" r:id="rId16"/>
    <p:sldId id="276" r:id="rId17"/>
    <p:sldId id="286" r:id="rId18"/>
    <p:sldId id="287" r:id="rId19"/>
    <p:sldId id="268" r:id="rId20"/>
    <p:sldId id="288" r:id="rId21"/>
    <p:sldId id="289" r:id="rId22"/>
    <p:sldId id="290" r:id="rId23"/>
    <p:sldId id="291" r:id="rId24"/>
    <p:sldId id="292" r:id="rId25"/>
    <p:sldId id="29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74983" autoAdjust="0"/>
  </p:normalViewPr>
  <p:slideViewPr>
    <p:cSldViewPr snapToGrid="0">
      <p:cViewPr varScale="1">
        <p:scale>
          <a:sx n="86" d="100"/>
          <a:sy n="86" d="100"/>
        </p:scale>
        <p:origin x="636" y="54"/>
      </p:cViewPr>
      <p:guideLst/>
    </p:cSldViewPr>
  </p:slideViewPr>
  <p:notesTextViewPr>
    <p:cViewPr>
      <p:scale>
        <a:sx n="1" d="1"/>
        <a:sy n="1" d="1"/>
      </p:scale>
      <p:origin x="0" y="0"/>
    </p:cViewPr>
  </p:notesTextViewPr>
  <p:notesViewPr>
    <p:cSldViewPr snapToGrid="0">
      <p:cViewPr varScale="1">
        <p:scale>
          <a:sx n="88" d="100"/>
          <a:sy n="88" d="100"/>
        </p:scale>
        <p:origin x="3756" y="5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handoutMaster" Target="handoutMasters/handout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794D3FB-B419-4516-8261-550962EDA639}" type="datetimeFigureOut">
              <a:rPr lang="en-US" smtClean="0"/>
              <a:t>2/17/2023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2A7F0C-3739-4181-A270-4B2649D60536}" type="slidenum">
              <a:rPr lang="en-US" smtClean="0"/>
              <a:t>‹#›</a:t>
            </a:fld>
            <a:endParaRPr lang="en-US"/>
          </a:p>
        </p:txBody>
      </p:sp>
    </p:spTree>
    <p:extLst>
      <p:ext uri="{BB962C8B-B14F-4D97-AF65-F5344CB8AC3E}">
        <p14:creationId xmlns:p14="http://schemas.microsoft.com/office/powerpoint/2010/main" val="573251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2/17/2023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2574770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plans made during the initial consultation should include clear action steps and responsibilities.</a:t>
            </a:r>
            <a:r>
              <a:rPr lang="en-US" sz="1200" kern="1200" baseline="0" dirty="0">
                <a:solidFill>
                  <a:schemeClr val="tx1"/>
                </a:solidFill>
                <a:effectLst/>
                <a:latin typeface="+mn-lt"/>
                <a:ea typeface="+mn-ea"/>
                <a:cs typeface="+mn-cs"/>
              </a:rPr>
              <a:t> </a:t>
            </a:r>
            <a:r>
              <a:rPr lang="en-US" dirty="0"/>
              <a:t>Measures of impact are determined in consultation between the school and the district. Evaluation ensures the equitable services have the intended result. ESSA equitable participation funds may be available to</a:t>
            </a:r>
            <a:r>
              <a:rPr lang="en-US" baseline="0" dirty="0"/>
              <a:t> </a:t>
            </a:r>
            <a:r>
              <a:rPr lang="en-US" dirty="0"/>
              <a:t>a school each year, so there is always the opportunity to make adjustments to make services more effective and responsive to needs. Evaluating programs is an important part of continuous improvement and a district responsibility as part of the equitable services process.</a:t>
            </a:r>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1432984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9350"/>
            <a:ext cx="5486400" cy="3086100"/>
          </a:xfrm>
        </p:spPr>
      </p:sp>
      <p:sp>
        <p:nvSpPr>
          <p:cNvPr id="3" name="Notes Placeholder 2"/>
          <p:cNvSpPr>
            <a:spLocks noGrp="1"/>
          </p:cNvSpPr>
          <p:nvPr>
            <p:ph type="body" idx="1"/>
          </p:nvPr>
        </p:nvSpPr>
        <p:spPr>
          <a:xfrm>
            <a:off x="590550" y="4394200"/>
            <a:ext cx="5486400" cy="3600450"/>
          </a:xfrm>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3510474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7"/>
        <p:cNvGrpSpPr/>
        <p:nvPr/>
      </p:nvGrpSpPr>
      <p:grpSpPr>
        <a:xfrm>
          <a:off x="0" y="0"/>
          <a:ext cx="0" cy="0"/>
          <a:chOff x="0" y="0"/>
          <a:chExt cx="0" cy="0"/>
        </a:xfrm>
      </p:grpSpPr>
      <p:sp>
        <p:nvSpPr>
          <p:cNvPr id="868" name="Google Shape;868;g1f15b23b88f_0_2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9" name="Google Shape;869;g1f15b23b88f_0_2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141287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3"/>
        <p:cNvGrpSpPr/>
        <p:nvPr/>
      </p:nvGrpSpPr>
      <p:grpSpPr>
        <a:xfrm>
          <a:off x="0" y="0"/>
          <a:ext cx="0" cy="0"/>
          <a:chOff x="0" y="0"/>
          <a:chExt cx="0" cy="0"/>
        </a:xfrm>
      </p:grpSpPr>
      <p:sp>
        <p:nvSpPr>
          <p:cNvPr id="874" name="Google Shape;874;g1f15b23b88f_0_2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5" name="Google Shape;875;g1f15b23b88f_0_2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20380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9"/>
        <p:cNvGrpSpPr/>
        <p:nvPr/>
      </p:nvGrpSpPr>
      <p:grpSpPr>
        <a:xfrm>
          <a:off x="0" y="0"/>
          <a:ext cx="0" cy="0"/>
          <a:chOff x="0" y="0"/>
          <a:chExt cx="0" cy="0"/>
        </a:xfrm>
      </p:grpSpPr>
      <p:sp>
        <p:nvSpPr>
          <p:cNvPr id="880" name="Google Shape;880;g1f15b23b88f_0_2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1" name="Google Shape;881;g1f15b23b88f_0_2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1691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5"/>
        <p:cNvGrpSpPr/>
        <p:nvPr/>
      </p:nvGrpSpPr>
      <p:grpSpPr>
        <a:xfrm>
          <a:off x="0" y="0"/>
          <a:ext cx="0" cy="0"/>
          <a:chOff x="0" y="0"/>
          <a:chExt cx="0" cy="0"/>
        </a:xfrm>
      </p:grpSpPr>
      <p:sp>
        <p:nvSpPr>
          <p:cNvPr id="886" name="Google Shape;886;g1f15b23b88f_0_2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7" name="Google Shape;887;g1f15b23b88f_0_2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23094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16</a:t>
            </a:fld>
            <a:endParaRPr lang="en-US"/>
          </a:p>
        </p:txBody>
      </p:sp>
    </p:spTree>
    <p:extLst>
      <p:ext uri="{BB962C8B-B14F-4D97-AF65-F5344CB8AC3E}">
        <p14:creationId xmlns:p14="http://schemas.microsoft.com/office/powerpoint/2010/main" val="8776871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divided</a:t>
            </a:r>
            <a:r>
              <a:rPr lang="en-US" baseline="0" dirty="0" smtClean="0"/>
              <a:t> up the state into four sections. Each of us serves as the primary contact for the districts in these ESDs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17</a:t>
            </a:fld>
            <a:endParaRPr lang="en-US"/>
          </a:p>
        </p:txBody>
      </p:sp>
    </p:spTree>
    <p:extLst>
      <p:ext uri="{BB962C8B-B14F-4D97-AF65-F5344CB8AC3E}">
        <p14:creationId xmlns:p14="http://schemas.microsoft.com/office/powerpoint/2010/main" val="2680688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525" marR="3810" lvl="0" indent="0" algn="l" defTabSz="914400" rtl="0" eaLnBrk="1" fontAlgn="auto" latinLnBrk="0" hangingPunct="1">
              <a:lnSpc>
                <a:spcPts val="2595"/>
              </a:lnSpc>
              <a:spcBef>
                <a:spcPts val="401"/>
              </a:spcBef>
              <a:spcAft>
                <a:spcPts val="0"/>
              </a:spcAft>
              <a:buClr>
                <a:srgbClr val="34278D"/>
              </a:buClr>
              <a:buSzPct val="67187"/>
              <a:buFont typeface="Wingdings"/>
              <a:buNone/>
              <a:tabLst>
                <a:tab pos="200025" algn="l"/>
                <a:tab pos="200501" algn="l"/>
              </a:tabLst>
              <a:defRPr/>
            </a:pPr>
            <a:r>
              <a:rPr lang="en-US" sz="1200" kern="1200" dirty="0">
                <a:solidFill>
                  <a:schemeClr val="tx1"/>
                </a:solidFill>
                <a:effectLst/>
                <a:latin typeface="+mn-lt"/>
                <a:ea typeface="+mn-ea"/>
                <a:cs typeface="+mn-cs"/>
              </a:rPr>
              <a:t>The term equitable services refers to the process of providing students, teachers, staff and families at eligible Private, Non-Profits (PNPs} fair access to federally funded education programs and services, as appropriate.</a:t>
            </a:r>
          </a:p>
          <a:p>
            <a:pPr marL="9525" marR="3810" indent="0">
              <a:lnSpc>
                <a:spcPts val="2595"/>
              </a:lnSpc>
              <a:spcBef>
                <a:spcPts val="401"/>
              </a:spcBef>
              <a:buClr>
                <a:srgbClr val="34278D"/>
              </a:buClr>
              <a:buSzPct val="67187"/>
              <a:buFont typeface="Wingdings"/>
              <a:buNone/>
              <a:tabLst>
                <a:tab pos="200025" algn="l"/>
                <a:tab pos="200501" algn="l"/>
              </a:tabLst>
            </a:pPr>
            <a:endParaRPr lang="en-US" sz="1200" spc="-4" dirty="0">
              <a:latin typeface="Arial"/>
              <a:cs typeface="Arial"/>
            </a:endParaRPr>
          </a:p>
          <a:p>
            <a:pPr marL="9525" marR="3810" indent="0">
              <a:lnSpc>
                <a:spcPts val="2595"/>
              </a:lnSpc>
              <a:spcBef>
                <a:spcPts val="401"/>
              </a:spcBef>
              <a:buClr>
                <a:srgbClr val="34278D"/>
              </a:buClr>
              <a:buSzPct val="67187"/>
              <a:buFont typeface="Wingdings"/>
              <a:buNone/>
              <a:tabLst>
                <a:tab pos="200025" algn="l"/>
                <a:tab pos="200501" algn="l"/>
              </a:tabLst>
            </a:pPr>
            <a:r>
              <a:rPr lang="en-US" sz="1200" spc="-4" dirty="0">
                <a:latin typeface="Arial"/>
                <a:cs typeface="Arial"/>
              </a:rPr>
              <a:t>Under 34 </a:t>
            </a:r>
            <a:r>
              <a:rPr lang="en-US" sz="1200" dirty="0">
                <a:latin typeface="Arial"/>
                <a:cs typeface="Arial"/>
              </a:rPr>
              <a:t>CFR </a:t>
            </a:r>
            <a:r>
              <a:rPr lang="en-US" sz="1200" spc="-8" dirty="0">
                <a:latin typeface="Arial"/>
                <a:cs typeface="Arial"/>
              </a:rPr>
              <a:t>77.1, </a:t>
            </a:r>
            <a:r>
              <a:rPr lang="en-US" sz="1200" i="1" spc="-4" dirty="0">
                <a:latin typeface="Arial"/>
                <a:cs typeface="Arial"/>
              </a:rPr>
              <a:t>the term “nonprofit” as </a:t>
            </a:r>
            <a:r>
              <a:rPr lang="en-US" sz="1200" i="1" spc="-8" dirty="0">
                <a:latin typeface="Arial"/>
                <a:cs typeface="Arial"/>
              </a:rPr>
              <a:t>applied  </a:t>
            </a:r>
            <a:r>
              <a:rPr lang="en-US" sz="1200" i="1" spc="-4" dirty="0">
                <a:latin typeface="Arial"/>
                <a:cs typeface="Arial"/>
              </a:rPr>
              <a:t>to an </a:t>
            </a:r>
            <a:r>
              <a:rPr lang="en-US" sz="1200" i="1" spc="-30" dirty="0">
                <a:latin typeface="Arial"/>
                <a:cs typeface="Arial"/>
              </a:rPr>
              <a:t>agency, </a:t>
            </a:r>
            <a:r>
              <a:rPr lang="en-US" sz="1200" i="1" spc="-4" dirty="0">
                <a:latin typeface="Arial"/>
                <a:cs typeface="Arial"/>
              </a:rPr>
              <a:t>organization, or institution, </a:t>
            </a:r>
            <a:r>
              <a:rPr lang="en-US" sz="1200" i="1" spc="-8" dirty="0">
                <a:latin typeface="Arial"/>
                <a:cs typeface="Arial"/>
              </a:rPr>
              <a:t>means that  </a:t>
            </a:r>
            <a:r>
              <a:rPr lang="en-US" sz="1200" i="1" spc="-4" dirty="0">
                <a:latin typeface="Arial"/>
                <a:cs typeface="Arial"/>
              </a:rPr>
              <a:t>it is owned and </a:t>
            </a:r>
            <a:r>
              <a:rPr lang="en-US" sz="1200" i="1" spc="-8" dirty="0">
                <a:latin typeface="Arial"/>
                <a:cs typeface="Arial"/>
              </a:rPr>
              <a:t>operated </a:t>
            </a:r>
            <a:r>
              <a:rPr lang="en-US" sz="1200" i="1" spc="-4" dirty="0">
                <a:latin typeface="Arial"/>
                <a:cs typeface="Arial"/>
              </a:rPr>
              <a:t>by one or more  corporations or associations whose net </a:t>
            </a:r>
            <a:r>
              <a:rPr lang="en-US" sz="1200" i="1" spc="-8" dirty="0">
                <a:latin typeface="Arial"/>
                <a:cs typeface="Arial"/>
              </a:rPr>
              <a:t>earnings do  </a:t>
            </a:r>
            <a:r>
              <a:rPr lang="en-US" sz="1200" i="1" spc="-4" dirty="0">
                <a:latin typeface="Arial"/>
                <a:cs typeface="Arial"/>
              </a:rPr>
              <a:t>not </a:t>
            </a:r>
            <a:r>
              <a:rPr lang="en-US" sz="1200" i="1" spc="-8" dirty="0">
                <a:latin typeface="Arial"/>
                <a:cs typeface="Arial"/>
              </a:rPr>
              <a:t>benefit, </a:t>
            </a:r>
            <a:r>
              <a:rPr lang="en-US" sz="1200" i="1" spc="-4" dirty="0">
                <a:latin typeface="Arial"/>
                <a:cs typeface="Arial"/>
              </a:rPr>
              <a:t>and cannot lawfully </a:t>
            </a:r>
            <a:r>
              <a:rPr lang="en-US" sz="1200" i="1" spc="-8" dirty="0">
                <a:latin typeface="Arial"/>
                <a:cs typeface="Arial"/>
              </a:rPr>
              <a:t>benefit, </a:t>
            </a:r>
            <a:r>
              <a:rPr lang="en-US" sz="1200" i="1" spc="-4" dirty="0">
                <a:latin typeface="Arial"/>
                <a:cs typeface="Arial"/>
              </a:rPr>
              <a:t>any private  shareholder or</a:t>
            </a:r>
            <a:r>
              <a:rPr lang="en-US" sz="1200" i="1" spc="-19" dirty="0">
                <a:latin typeface="Arial"/>
                <a:cs typeface="Arial"/>
              </a:rPr>
              <a:t> </a:t>
            </a:r>
            <a:r>
              <a:rPr lang="en-US" sz="1200" i="1" spc="-30" dirty="0">
                <a:latin typeface="Arial"/>
                <a:cs typeface="Arial"/>
              </a:rPr>
              <a:t>entity.</a:t>
            </a:r>
            <a:endParaRPr lang="en-US" sz="1200" dirty="0">
              <a:latin typeface="Arial"/>
              <a:cs typeface="Arial"/>
            </a:endParaRP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2433198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two sections of</a:t>
            </a:r>
            <a:r>
              <a:rPr lang="en-US" baseline="0" dirty="0"/>
              <a:t> ESEA that speak specifically to equitable services – Title IA and Title VIII. </a:t>
            </a:r>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2512489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kern="1200" dirty="0">
                <a:solidFill>
                  <a:schemeClr val="tx1"/>
                </a:solidFill>
                <a:effectLst/>
                <a:latin typeface="+mn-lt"/>
                <a:ea typeface="+mn-ea"/>
                <a:cs typeface="+mn-cs"/>
              </a:rPr>
              <a:t>Consultation is at the heart of equitable services. As required under ESSA, all districts that receive federal funds must provide equitable services to any non-public school within its boundaries that wishes to participate. Districts meet this requirement through annual consultation that is </a:t>
            </a:r>
            <a:r>
              <a:rPr lang="en-US" sz="1000" b="1" kern="1200" dirty="0">
                <a:solidFill>
                  <a:schemeClr val="tx1"/>
                </a:solidFill>
                <a:effectLst/>
                <a:latin typeface="+mn-lt"/>
                <a:ea typeface="+mn-ea"/>
                <a:cs typeface="+mn-cs"/>
              </a:rPr>
              <a:t>timely, meaningful and ongoing</a:t>
            </a:r>
            <a:r>
              <a:rPr lang="en-US" sz="1000" kern="1200" dirty="0">
                <a:solidFill>
                  <a:schemeClr val="tx1"/>
                </a:solidFill>
                <a:effectLst/>
                <a:latin typeface="+mn-lt"/>
                <a:ea typeface="+mn-ea"/>
                <a:cs typeface="+mn-cs"/>
              </a:rPr>
              <a:t>, and which results in the school district and private school officials reaching agreement on services to meet the expressed strengths and needs of private school students, teachers, and staff.</a:t>
            </a:r>
          </a:p>
          <a:p>
            <a:endParaRPr lang="en-US" sz="1000" kern="1200" dirty="0">
              <a:solidFill>
                <a:schemeClr val="tx1"/>
              </a:solidFill>
              <a:effectLst/>
              <a:latin typeface="+mn-lt"/>
              <a:ea typeface="+mn-ea"/>
              <a:cs typeface="+mn-cs"/>
            </a:endParaRPr>
          </a:p>
          <a:p>
            <a:pPr marL="0" indent="0">
              <a:lnSpc>
                <a:spcPct val="150000"/>
              </a:lnSpc>
              <a:buNone/>
            </a:pPr>
            <a:r>
              <a:rPr lang="en-US" sz="1000" dirty="0">
                <a:latin typeface="Arial" panose="020B0604020202020204" pitchFamily="34" charset="0"/>
              </a:rPr>
              <a:t>Timely: </a:t>
            </a:r>
          </a:p>
          <a:p>
            <a:pPr marL="285750" indent="-285750">
              <a:lnSpc>
                <a:spcPct val="150000"/>
              </a:lnSpc>
              <a:buFont typeface="Wingdings" panose="05000000000000000000" pitchFamily="2" charset="2"/>
              <a:buChar char="ü"/>
            </a:pPr>
            <a:r>
              <a:rPr lang="en-US" sz="1000" dirty="0">
                <a:latin typeface="Arial" panose="020B0604020202020204" pitchFamily="34" charset="0"/>
              </a:rPr>
              <a:t>Before the LEA makes any decisions</a:t>
            </a:r>
          </a:p>
          <a:p>
            <a:pPr marL="285750" indent="-285750">
              <a:lnSpc>
                <a:spcPct val="150000"/>
              </a:lnSpc>
              <a:buFont typeface="Wingdings" panose="05000000000000000000" pitchFamily="2" charset="2"/>
              <a:buChar char="ü"/>
            </a:pPr>
            <a:r>
              <a:rPr lang="en-US" sz="1000" dirty="0">
                <a:latin typeface="Arial" panose="020B0604020202020204" pitchFamily="34" charset="0"/>
              </a:rPr>
              <a:t>During the design and development of program</a:t>
            </a:r>
          </a:p>
          <a:p>
            <a:pPr marL="285750" indent="-285750">
              <a:lnSpc>
                <a:spcPct val="150000"/>
              </a:lnSpc>
              <a:buFont typeface="Wingdings" panose="05000000000000000000" pitchFamily="2" charset="2"/>
              <a:buChar char="ü"/>
            </a:pPr>
            <a:r>
              <a:rPr lang="en-US" sz="1000" dirty="0">
                <a:latin typeface="Arial" panose="020B0604020202020204" pitchFamily="34" charset="0"/>
              </a:rPr>
              <a:t>Throughout the implementation and assessment of services</a:t>
            </a:r>
          </a:p>
          <a:p>
            <a:pPr>
              <a:lnSpc>
                <a:spcPct val="150000"/>
              </a:lnSpc>
            </a:pPr>
            <a:r>
              <a:rPr lang="en-US" sz="1000" b="1" dirty="0">
                <a:solidFill>
                  <a:srgbClr val="FF0000"/>
                </a:solidFill>
                <a:latin typeface="Arial" panose="020B0604020202020204" pitchFamily="34" charset="0"/>
              </a:rPr>
              <a:t>MEANINGFUL</a:t>
            </a:r>
          </a:p>
          <a:p>
            <a:pPr marL="285750" indent="-285750">
              <a:lnSpc>
                <a:spcPct val="150000"/>
              </a:lnSpc>
              <a:buFont typeface="Wingdings" panose="05000000000000000000" pitchFamily="2" charset="2"/>
              <a:buChar char="ü"/>
            </a:pPr>
            <a:r>
              <a:rPr lang="en-US" sz="1000" dirty="0">
                <a:latin typeface="Arial" panose="020B0604020202020204" pitchFamily="34" charset="0"/>
              </a:rPr>
              <a:t>Genuine opportunity for parties to express their views</a:t>
            </a:r>
          </a:p>
          <a:p>
            <a:pPr marL="285750" indent="-285750">
              <a:lnSpc>
                <a:spcPct val="150000"/>
              </a:lnSpc>
              <a:buFont typeface="Wingdings" panose="05000000000000000000" pitchFamily="2" charset="2"/>
              <a:buChar char="ü"/>
            </a:pPr>
            <a:r>
              <a:rPr lang="en-US" sz="1000" dirty="0">
                <a:latin typeface="Arial" panose="020B0604020202020204" pitchFamily="34" charset="0"/>
              </a:rPr>
              <a:t>Views seriously considered</a:t>
            </a:r>
          </a:p>
          <a:p>
            <a:pPr marL="285750" indent="-285750">
              <a:lnSpc>
                <a:spcPct val="150000"/>
              </a:lnSpc>
              <a:buFont typeface="Wingdings" panose="05000000000000000000" pitchFamily="2" charset="2"/>
              <a:buChar char="ü"/>
            </a:pPr>
            <a:r>
              <a:rPr lang="en-US" sz="1000" dirty="0">
                <a:latin typeface="Arial" panose="020B0604020202020204" pitchFamily="34" charset="0"/>
              </a:rPr>
              <a:t>LEA may initiate consultation with a proposal for services</a:t>
            </a:r>
          </a:p>
          <a:p>
            <a:pPr marL="285750" indent="-285750">
              <a:lnSpc>
                <a:spcPct val="150000"/>
              </a:lnSpc>
              <a:buFont typeface="Wingdings" panose="05000000000000000000" pitchFamily="2" charset="2"/>
              <a:buChar char="ü"/>
            </a:pPr>
            <a:r>
              <a:rPr lang="en-US" sz="1000" dirty="0">
                <a:latin typeface="Arial" panose="020B0604020202020204" pitchFamily="34" charset="0"/>
              </a:rPr>
              <a:t>Consultation must occur before final decision are made by LEA</a:t>
            </a:r>
          </a:p>
          <a:p>
            <a:endParaRPr lang="en-US" sz="1000" kern="1200" dirty="0">
              <a:solidFill>
                <a:schemeClr val="tx1"/>
              </a:solidFill>
              <a:effectLst/>
              <a:latin typeface="+mn-lt"/>
              <a:ea typeface="+mn-ea"/>
              <a:cs typeface="+mn-cs"/>
            </a:endParaRP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Meaningful consultation must begin before any services are provided to students, teachers, or other private school educational staff. Although the initial consultation is generally the most critical, ongoing consultation is necessary and required for follow-through, adjustments, and evaluation. </a:t>
            </a:r>
          </a:p>
          <a:p>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731073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Ongoing consultation process should begin well before the start of the school year, and should continue throughout the full implementation and evaluation of services.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50145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Meaningful consultation must begin before any services are provided to students, teachers, or other private school educational staff. Although the initial consultation is generally the most critical, ongoing consultation is necessary and required </a:t>
            </a:r>
            <a:r>
              <a:rPr lang="en-US" dirty="0" err="1"/>
              <a:t>forfollow</a:t>
            </a:r>
            <a:r>
              <a:rPr lang="en-US" dirty="0"/>
              <a:t>-through, adjustments, and evaluation.</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181253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ODE has created private school consultation checklist that outlines what should be discussed during consultation. This is not an exhaustive list.</a:t>
            </a:r>
          </a:p>
          <a:p>
            <a:r>
              <a:rPr lang="en-US" dirty="0"/>
              <a:t>Affirmation</a:t>
            </a:r>
            <a:r>
              <a:rPr lang="en-US" baseline="0" dirty="0"/>
              <a:t> of consultation is sent to ODE Ombudsman Janette</a:t>
            </a:r>
            <a:r>
              <a:rPr lang="en-US" dirty="0"/>
              <a:t> Newton</a:t>
            </a:r>
            <a:endParaRPr lang="en-US" baseline="0" dirty="0"/>
          </a:p>
        </p:txBody>
      </p:sp>
      <p:sp>
        <p:nvSpPr>
          <p:cNvPr id="4" name="Slide Number Placeholder 3"/>
          <p:cNvSpPr>
            <a:spLocks noGrp="1"/>
          </p:cNvSpPr>
          <p:nvPr>
            <p:ph type="sldNum" sz="quarter" idx="10"/>
          </p:nvPr>
        </p:nvSpPr>
        <p:spPr/>
        <p:txBody>
          <a:bodyPr/>
          <a:lstStyle/>
          <a:p>
            <a:fld id="{42042C83-F474-4689-992F-134064305DAD}" type="slidenum">
              <a:rPr lang="en-US" smtClean="0"/>
              <a:t>7</a:t>
            </a:fld>
            <a:endParaRPr lang="en-US"/>
          </a:p>
        </p:txBody>
      </p:sp>
    </p:spTree>
    <p:extLst>
      <p:ext uri="{BB962C8B-B14F-4D97-AF65-F5344CB8AC3E}">
        <p14:creationId xmlns:p14="http://schemas.microsoft.com/office/powerpoint/2010/main" val="283815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LEA and the private school will have specific roles and responsibilities throughout the process that requires the LEA and the private school officials to collaborate to decide how best to use the funding. This involves an in-depth consultation to create a plan. Together, private school officials and LEA staff review screening data (based on multiple, objective and educationally-related criteria)to assess the eligible students’ greatest needs, agree on what types of services will be provided and for whom, and decide how they will be evaluated.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Depending on program requirements, benefits may support students themselves, help their families support their learning, or help educators who work with them more effectively. The LEA implements the plan to provide services, communicating with the private school staff as needed along the way.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4088777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Calculation of the equitable share is based on a formula and depends on several factors including attendance area and enrollment. The private school must provide the district with student information needed to make calculations. The data sources to be used are determined during consultation.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private school must provide the LEA with the essential student information to make calculations. The information exchange and estimated calculations may happen before or during the consultation. </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10179135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14" name="Date Placeholder 13"/>
          <p:cNvSpPr>
            <a:spLocks noGrp="1"/>
          </p:cNvSpPr>
          <p:nvPr>
            <p:ph type="dt" sz="half" idx="10"/>
          </p:nvPr>
        </p:nvSpPr>
        <p:spPr/>
        <p:txBody>
          <a:bodyPr/>
          <a:lstStyle/>
          <a:p>
            <a:fld id="{27879103-F9E0-4F46-ADC2-B8CD67C56AE7}" type="datetime1">
              <a:rPr lang="en-US" smtClean="0"/>
              <a:pPr/>
              <a:t>2/17/2023</a:t>
            </a:fld>
            <a:endParaRPr lang="en-US" dirty="0"/>
          </a:p>
        </p:txBody>
      </p:sp>
      <p:sp>
        <p:nvSpPr>
          <p:cNvPr id="15" name="Footer Placeholder 14"/>
          <p:cNvSpPr>
            <a:spLocks noGrp="1"/>
          </p:cNvSpPr>
          <p:nvPr>
            <p:ph type="ftr" sz="quarter" idx="11"/>
          </p:nvPr>
        </p:nvSpPr>
        <p:spPr/>
        <p:txBody>
          <a:bodyPr/>
          <a:lstStyle/>
          <a:p>
            <a:r>
              <a:rPr lang="en-US" smtClean="0"/>
              <a:t>Oregon Department of Education</a:t>
            </a:r>
            <a:endParaRPr lang="en-US" dirty="0"/>
          </a:p>
        </p:txBody>
      </p:sp>
      <p:sp>
        <p:nvSpPr>
          <p:cNvPr id="16" name="Slide Number Placeholder 1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2/17/2023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2/17/2023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2/17/2023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2/17/2023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2/17/2023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2/17/2023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2/17/2023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2/17/2023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2/17/2023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2/17/2023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2/17/2023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2/17/2023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2/17/2023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2/17/2023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2/17/2023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2/17/2023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2/17/2023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2/17/2023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2/17/2023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2/17/2023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2/17/2023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2/17/2023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2/17/2023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2/17/2023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2/17/2023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2/17/2023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2/17/2023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2/17/2023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2/17/2023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2/17/2023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2/17/2023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2/17/2023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s://www.oregon.gov/ode/schools-and-districts/grants/ESEA/Pages/Private-Schools.aspx" TargetMode="External"/><Relationship Id="rId3" Type="http://schemas.openxmlformats.org/officeDocument/2006/relationships/image" Target="../media/image8.png"/><Relationship Id="rId7" Type="http://schemas.openxmlformats.org/officeDocument/2006/relationships/hyperlink" Target="https://www.oregon.gov/ode/schools-and-districts/grants/ESEA/Documents/Equitable_Services.pdf"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hyperlink" Target="https://www.oregon.gov/ode/schools-and-districts/grants/ESEA/Documents/FEDERAL%20REQUIREMENTS.docx" TargetMode="External"/><Relationship Id="rId5" Type="http://schemas.openxmlformats.org/officeDocument/2006/relationships/hyperlink" Target="https://www.oregon.gov/ode/schools-and-districts/grants/ESEA/Documents/Private%20School%20Consultation%20Checklist.docx" TargetMode="External"/><Relationship Id="rId4" Type="http://schemas.openxmlformats.org/officeDocument/2006/relationships/hyperlink" Target="https://www.oregon.gov/ode/schools-and-districts/grants/ESEA/Documents/PS%20Equitable%20Services%20Handbook.docx"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oregon.gov/ode/schools-and-districts/grants/ESEA/Documents/ODE%202023-24%20Affirmation%20of%20Consultation-Fillable.pdf"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hyperlink" Target="https://app.smartsheet.com/b/publish?EQBCT=6b0a4a2829ca4df8a909e53e6dafbe92" TargetMode="External"/><Relationship Id="rId4" Type="http://schemas.openxmlformats.org/officeDocument/2006/relationships/hyperlink" Target="https://www.oregon.gov/ode/schools-and-districts/grants/ESEA/Documents/ODE%20-%202022%20-%20Intent%20to%20Participate%20Letter%20-%20Toolkit.docx"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app.smartsheet.com/b/publish?EQBCT=6b0a4a2829ca4df8a909e53e6dafbe92"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hyperlink" Target="https://www.oregon.gov/ode/schools-and-districts/grants/ESEA/Pages/Private-Schools.aspx" TargetMode="External"/><Relationship Id="rId5" Type="http://schemas.openxmlformats.org/officeDocument/2006/relationships/hyperlink" Target="https://app.smartsheet.com/b/form/f998d5d880cb4875bd0f5c52f4736d1d" TargetMode="External"/><Relationship Id="rId4" Type="http://schemas.openxmlformats.org/officeDocument/2006/relationships/hyperlink" Target="https://www.oregon.gov/ode/schools-and-districts/grants/ESEA/Documents/ODE%20-%202023%20-%20Evidence%20of%20Consultation%20Form%20FAQs%20-%20Toolkit.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govinfo.gov/content/pkg/COMPS-748/pdf/COMPS-748.pdf"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mailto:janette.newton@ode.oregon.gov" TargetMode="External"/><Relationship Id="rId7" Type="http://schemas.openxmlformats.org/officeDocument/2006/relationships/hyperlink" Target="mailto:isa.plumb@ode.oregon.gov"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hyperlink" Target="mailto:arah.martin@ode.oregon.gov" TargetMode="External"/><Relationship Id="rId5" Type="http://schemas.openxmlformats.org/officeDocument/2006/relationships/hyperlink" Target="mailto:ennifer.engberg@ode.oregon.gov" TargetMode="External"/><Relationship Id="rId4" Type="http://schemas.openxmlformats.org/officeDocument/2006/relationships/hyperlink" Target="mailto:amy.tidwell@ode.oregon.gov"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z="3600" dirty="0"/>
              <a:t>A Shared Responsibility</a:t>
            </a:r>
          </a:p>
          <a:p>
            <a:r>
              <a:rPr lang="en-US" dirty="0" smtClean="0"/>
              <a:t>February 2023</a:t>
            </a:r>
            <a:endParaRPr lang="en-US" dirty="0"/>
          </a:p>
        </p:txBody>
      </p:sp>
      <p:sp>
        <p:nvSpPr>
          <p:cNvPr id="2" name="Title 1"/>
          <p:cNvSpPr>
            <a:spLocks noGrp="1"/>
          </p:cNvSpPr>
          <p:nvPr>
            <p:ph type="ctrTitle"/>
          </p:nvPr>
        </p:nvSpPr>
        <p:spPr/>
        <p:txBody>
          <a:bodyPr>
            <a:noAutofit/>
          </a:bodyPr>
          <a:lstStyle/>
          <a:p>
            <a:r>
              <a:rPr lang="en-US" sz="4500" dirty="0"/>
              <a:t>Equitable Services to Private Schools</a:t>
            </a:r>
          </a:p>
        </p:txBody>
      </p:sp>
    </p:spTree>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
        <p:nvSpPr>
          <p:cNvPr id="2" name="Content Placeholder 1"/>
          <p:cNvSpPr>
            <a:spLocks noGrp="1"/>
          </p:cNvSpPr>
          <p:nvPr>
            <p:ph idx="1"/>
          </p:nvPr>
        </p:nvSpPr>
        <p:spPr/>
        <p:txBody>
          <a:bodyPr>
            <a:normAutofit/>
          </a:bodyPr>
          <a:lstStyle/>
          <a:p>
            <a:pPr marL="0" indent="0">
              <a:buNone/>
            </a:pPr>
            <a:r>
              <a:rPr lang="en-US" sz="2800" b="1" dirty="0"/>
              <a:t>LEA </a:t>
            </a:r>
            <a:r>
              <a:rPr lang="en-US" sz="2800" b="1" dirty="0" smtClean="0"/>
              <a:t>Responsibilities</a:t>
            </a:r>
            <a:r>
              <a:rPr lang="en-US" sz="2800" dirty="0" smtClean="0"/>
              <a:t> </a:t>
            </a:r>
            <a:endParaRPr lang="en-US" sz="2800" dirty="0"/>
          </a:p>
          <a:p>
            <a:pPr lvl="1"/>
            <a:r>
              <a:rPr lang="en-US" dirty="0"/>
              <a:t>Monitor implementation of plans to ensure services are provided</a:t>
            </a:r>
          </a:p>
          <a:p>
            <a:pPr lvl="1"/>
            <a:r>
              <a:rPr lang="en-US" dirty="0"/>
              <a:t>Set up meetings/take other actions to keep things on track</a:t>
            </a:r>
          </a:p>
          <a:p>
            <a:pPr lvl="1"/>
            <a:r>
              <a:rPr lang="en-US" dirty="0"/>
              <a:t>Ensure services are evaluated for </a:t>
            </a:r>
            <a:r>
              <a:rPr lang="en-US" dirty="0" smtClean="0"/>
              <a:t>effectiveness</a:t>
            </a:r>
          </a:p>
          <a:p>
            <a:pPr marL="0" indent="0">
              <a:buNone/>
            </a:pPr>
            <a:endParaRPr lang="en-US" sz="2800" b="1" dirty="0" smtClean="0"/>
          </a:p>
          <a:p>
            <a:pPr marL="0" indent="0">
              <a:buNone/>
            </a:pPr>
            <a:r>
              <a:rPr lang="en-US" sz="2800" b="1" dirty="0" smtClean="0"/>
              <a:t>School Responsibilities</a:t>
            </a:r>
            <a:endParaRPr lang="en-US" sz="2800" dirty="0"/>
          </a:p>
          <a:p>
            <a:pPr lvl="1"/>
            <a:r>
              <a:rPr lang="en-US" dirty="0"/>
              <a:t>Follow through with plan to ensure benefits are provided as agreed</a:t>
            </a:r>
          </a:p>
          <a:p>
            <a:pPr lvl="1"/>
            <a:endParaRPr lang="en-US" sz="2800" dirty="0"/>
          </a:p>
          <a:p>
            <a:endParaRPr lang="en-US" sz="2800" dirty="0"/>
          </a:p>
          <a:p>
            <a:pPr lvl="1"/>
            <a:endParaRPr lang="en-US" dirty="0"/>
          </a:p>
        </p:txBody>
      </p:sp>
      <p:sp>
        <p:nvSpPr>
          <p:cNvPr id="5" name="Title 4"/>
          <p:cNvSpPr>
            <a:spLocks noGrp="1"/>
          </p:cNvSpPr>
          <p:nvPr>
            <p:ph type="title"/>
          </p:nvPr>
        </p:nvSpPr>
        <p:spPr/>
        <p:txBody>
          <a:bodyPr/>
          <a:lstStyle/>
          <a:p>
            <a:r>
              <a:rPr lang="en-US" dirty="0"/>
              <a:t>Implementation and Evaluation</a:t>
            </a:r>
          </a:p>
        </p:txBody>
      </p:sp>
    </p:spTree>
    <p:extLst>
      <p:ext uri="{BB962C8B-B14F-4D97-AF65-F5344CB8AC3E}">
        <p14:creationId xmlns:p14="http://schemas.microsoft.com/office/powerpoint/2010/main" val="1946938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pic>
        <p:nvPicPr>
          <p:cNvPr id="9" name="Picture Placeholder 8" descr="This is an image of a signpost that includes the following words: Help, Tips, Assistance, Guidance, Support and Advice. It is included to emphasize the role of resources provided by ODE in helping districts navigate equitable services.&#10;" title="Resources"/>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20337" r="20337"/>
          <a:stretch>
            <a:fillRect/>
          </a:stretch>
        </p:blipFill>
        <p:spPr>
          <a:xfrm>
            <a:off x="717550" y="2224088"/>
            <a:ext cx="3931453" cy="3636962"/>
          </a:xfrm>
        </p:spPr>
      </p:pic>
      <p:sp>
        <p:nvSpPr>
          <p:cNvPr id="7" name="Content Placeholder 6"/>
          <p:cNvSpPr>
            <a:spLocks noGrp="1"/>
          </p:cNvSpPr>
          <p:nvPr>
            <p:ph idx="1"/>
          </p:nvPr>
        </p:nvSpPr>
        <p:spPr>
          <a:xfrm>
            <a:off x="5425440" y="779647"/>
            <a:ext cx="5929948" cy="5627592"/>
          </a:xfrm>
        </p:spPr>
        <p:txBody>
          <a:bodyPr>
            <a:normAutofit/>
          </a:bodyPr>
          <a:lstStyle/>
          <a:p>
            <a:r>
              <a:rPr lang="en-US" sz="2800" u="sng" dirty="0">
                <a:hlinkClick r:id="rId4"/>
              </a:rPr>
              <a:t>Equitable Services Handbook</a:t>
            </a:r>
            <a:endParaRPr lang="en-US" sz="2800" u="sng" dirty="0"/>
          </a:p>
          <a:p>
            <a:endParaRPr lang="en-US" sz="1000" dirty="0"/>
          </a:p>
          <a:p>
            <a:r>
              <a:rPr lang="en-US" sz="2800" u="sng" dirty="0">
                <a:hlinkClick r:id="rId5"/>
              </a:rPr>
              <a:t>Private School Consultation Checklist</a:t>
            </a:r>
            <a:endParaRPr lang="en-US" sz="2800" u="sng" dirty="0"/>
          </a:p>
          <a:p>
            <a:pPr marL="0" indent="0">
              <a:buNone/>
            </a:pPr>
            <a:endParaRPr lang="en-US" sz="1000" dirty="0"/>
          </a:p>
          <a:p>
            <a:r>
              <a:rPr lang="en-US" sz="2800" u="sng" dirty="0">
                <a:hlinkClick r:id="rId6"/>
              </a:rPr>
              <a:t>Federal Requirements for Equitable Service Programs</a:t>
            </a:r>
            <a:endParaRPr lang="en-US" sz="2800" u="sng" dirty="0"/>
          </a:p>
          <a:p>
            <a:endParaRPr lang="en-US" sz="1000" dirty="0"/>
          </a:p>
          <a:p>
            <a:r>
              <a:rPr lang="en-US" sz="2800" dirty="0">
                <a:hlinkClick r:id="rId7"/>
              </a:rPr>
              <a:t>Equitable Services Brief</a:t>
            </a:r>
            <a:r>
              <a:rPr lang="en-US" sz="2800" dirty="0"/>
              <a:t> </a:t>
            </a:r>
          </a:p>
          <a:p>
            <a:endParaRPr lang="en-US" sz="1000" dirty="0"/>
          </a:p>
          <a:p>
            <a:r>
              <a:rPr lang="en-US" sz="2800" dirty="0">
                <a:hlinkClick r:id="rId8"/>
              </a:rPr>
              <a:t>Equitable Services webpage</a:t>
            </a:r>
            <a:endParaRPr lang="en-US" sz="2800" dirty="0"/>
          </a:p>
        </p:txBody>
      </p:sp>
      <p:sp>
        <p:nvSpPr>
          <p:cNvPr id="6" name="Title 5"/>
          <p:cNvSpPr>
            <a:spLocks noGrp="1"/>
          </p:cNvSpPr>
          <p:nvPr>
            <p:ph type="title"/>
          </p:nvPr>
        </p:nvSpPr>
        <p:spPr>
          <a:xfrm>
            <a:off x="717177" y="779646"/>
            <a:ext cx="3931826" cy="1686764"/>
          </a:xfrm>
        </p:spPr>
        <p:txBody>
          <a:bodyPr/>
          <a:lstStyle/>
          <a:p>
            <a:r>
              <a:rPr lang="en-US" dirty="0"/>
              <a:t>Resources</a:t>
            </a:r>
          </a:p>
        </p:txBody>
      </p:sp>
    </p:spTree>
    <p:extLst>
      <p:ext uri="{BB962C8B-B14F-4D97-AF65-F5344CB8AC3E}">
        <p14:creationId xmlns:p14="http://schemas.microsoft.com/office/powerpoint/2010/main" val="3741861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70"/>
        <p:cNvGrpSpPr/>
        <p:nvPr/>
      </p:nvGrpSpPr>
      <p:grpSpPr>
        <a:xfrm>
          <a:off x="0" y="0"/>
          <a:ext cx="0" cy="0"/>
          <a:chOff x="0" y="0"/>
          <a:chExt cx="0" cy="0"/>
        </a:xfrm>
      </p:grpSpPr>
      <p:sp>
        <p:nvSpPr>
          <p:cNvPr id="872" name="Google Shape;872;p129"/>
          <p:cNvSpPr txBox="1">
            <a:spLocks noGrp="1"/>
          </p:cNvSpPr>
          <p:nvPr>
            <p:ph idx="1"/>
          </p:nvPr>
        </p:nvSpPr>
        <p:spPr>
          <a:prstGeom prst="rect">
            <a:avLst/>
          </a:prstGeom>
        </p:spPr>
        <p:txBody>
          <a:bodyPr spcFirstLastPara="1" vert="horz" wrap="square" lIns="91433" tIns="45700" rIns="91433" bIns="45700" rtlCol="0" anchor="ctr" anchorCtr="0">
            <a:normAutofit/>
          </a:bodyPr>
          <a:lstStyle/>
          <a:p>
            <a:pPr marL="0" indent="0" algn="ctr">
              <a:spcBef>
                <a:spcPts val="1067"/>
              </a:spcBef>
              <a:buNone/>
            </a:pPr>
            <a:r>
              <a:rPr lang="en" sz="4267" u="sng" dirty="0" smtClean="0">
                <a:solidFill>
                  <a:schemeClr val="hlink"/>
                </a:solidFill>
                <a:hlinkClick r:id="rId3"/>
              </a:rPr>
              <a:t>2023-24 </a:t>
            </a:r>
            <a:r>
              <a:rPr lang="en" sz="4267" u="sng" dirty="0">
                <a:solidFill>
                  <a:schemeClr val="hlink"/>
                </a:solidFill>
                <a:hlinkClick r:id="rId3"/>
              </a:rPr>
              <a:t>Affirmation of Consultation</a:t>
            </a:r>
            <a:endParaRPr sz="4267" dirty="0"/>
          </a:p>
          <a:p>
            <a:pPr marL="0" indent="0" algn="ctr">
              <a:spcBef>
                <a:spcPts val="1067"/>
              </a:spcBef>
              <a:buNone/>
            </a:pPr>
            <a:r>
              <a:rPr lang="en" sz="4267" dirty="0">
                <a:hlinkClick r:id="rId4"/>
              </a:rPr>
              <a:t>Intent to Participate Letter</a:t>
            </a:r>
            <a:endParaRPr sz="4267" dirty="0"/>
          </a:p>
          <a:p>
            <a:pPr marL="0" indent="0" algn="ctr">
              <a:spcBef>
                <a:spcPts val="1067"/>
              </a:spcBef>
              <a:buNone/>
            </a:pPr>
            <a:r>
              <a:rPr lang="en" sz="4267" u="sng" dirty="0">
                <a:solidFill>
                  <a:schemeClr val="hlink"/>
                </a:solidFill>
                <a:hlinkClick r:id="rId5"/>
              </a:rPr>
              <a:t>Private School District List</a:t>
            </a:r>
            <a:endParaRPr sz="4267" dirty="0"/>
          </a:p>
        </p:txBody>
      </p:sp>
      <p:sp>
        <p:nvSpPr>
          <p:cNvPr id="871" name="Google Shape;871;p129"/>
          <p:cNvSpPr txBox="1">
            <a:spLocks noGrp="1"/>
          </p:cNvSpPr>
          <p:nvPr>
            <p:ph type="title"/>
          </p:nvPr>
        </p:nvSpPr>
        <p:spPr>
          <a:prstGeom prst="rect">
            <a:avLst/>
          </a:prstGeom>
        </p:spPr>
        <p:txBody>
          <a:bodyPr spcFirstLastPara="1" vert="horz" wrap="square" lIns="91433" tIns="45700" rIns="91433" bIns="45700" rtlCol="0" anchor="b" anchorCtr="0">
            <a:normAutofit/>
          </a:bodyPr>
          <a:lstStyle/>
          <a:p>
            <a:pPr>
              <a:spcBef>
                <a:spcPts val="0"/>
              </a:spcBef>
            </a:pPr>
            <a:r>
              <a:rPr lang="en" dirty="0" smtClean="0"/>
              <a:t>2023-24 </a:t>
            </a:r>
            <a:r>
              <a:rPr lang="en" dirty="0"/>
              <a:t>Consultation Resources</a:t>
            </a:r>
            <a:endParaRPr dirty="0"/>
          </a:p>
        </p:txBody>
      </p:sp>
    </p:spTree>
    <p:extLst>
      <p:ext uri="{BB962C8B-B14F-4D97-AF65-F5344CB8AC3E}">
        <p14:creationId xmlns:p14="http://schemas.microsoft.com/office/powerpoint/2010/main" val="77895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76"/>
        <p:cNvGrpSpPr/>
        <p:nvPr/>
      </p:nvGrpSpPr>
      <p:grpSpPr>
        <a:xfrm>
          <a:off x="0" y="0"/>
          <a:ext cx="0" cy="0"/>
          <a:chOff x="0" y="0"/>
          <a:chExt cx="0" cy="0"/>
        </a:xfrm>
      </p:grpSpPr>
      <p:sp>
        <p:nvSpPr>
          <p:cNvPr id="878" name="Google Shape;878;p130"/>
          <p:cNvSpPr txBox="1">
            <a:spLocks noGrp="1"/>
          </p:cNvSpPr>
          <p:nvPr>
            <p:ph idx="1"/>
          </p:nvPr>
        </p:nvSpPr>
        <p:spPr>
          <a:prstGeom prst="rect">
            <a:avLst/>
          </a:prstGeom>
        </p:spPr>
        <p:txBody>
          <a:bodyPr spcFirstLastPara="1" vert="horz" wrap="square" lIns="91433" tIns="45700" rIns="91433" bIns="45700" rtlCol="0" anchor="t" anchorCtr="0">
            <a:normAutofit/>
          </a:bodyPr>
          <a:lstStyle/>
          <a:p>
            <a:pPr marL="0" indent="0" algn="ctr">
              <a:spcBef>
                <a:spcPts val="1067"/>
              </a:spcBef>
              <a:buNone/>
            </a:pPr>
            <a:r>
              <a:rPr lang="en" sz="3200" b="1" dirty="0">
                <a:solidFill>
                  <a:schemeClr val="accent2"/>
                </a:solidFill>
              </a:rPr>
              <a:t>Introducing a brand new Smartsheet Form that will be used to collect evidence of consultation!!</a:t>
            </a:r>
            <a:endParaRPr sz="3200" b="1" dirty="0">
              <a:solidFill>
                <a:schemeClr val="accent2"/>
              </a:solidFill>
            </a:endParaRPr>
          </a:p>
          <a:p>
            <a:pPr marL="186262" indent="0">
              <a:spcBef>
                <a:spcPts val="1067"/>
              </a:spcBef>
              <a:buSzPts val="1400"/>
              <a:buNone/>
            </a:pPr>
            <a:r>
              <a:rPr lang="en" sz="2800" b="1" dirty="0"/>
              <a:t>Features</a:t>
            </a:r>
            <a:r>
              <a:rPr lang="en" sz="2800" dirty="0"/>
              <a:t>:</a:t>
            </a:r>
            <a:endParaRPr sz="2800" dirty="0"/>
          </a:p>
          <a:p>
            <a:pPr marL="1253047" lvl="1" indent="-457200">
              <a:spcBef>
                <a:spcPts val="0"/>
              </a:spcBef>
              <a:buSzPts val="1400"/>
            </a:pPr>
            <a:r>
              <a:rPr lang="en" sz="2800" u="sng" dirty="0">
                <a:solidFill>
                  <a:schemeClr val="hlink"/>
                </a:solidFill>
                <a:hlinkClick r:id="rId3"/>
              </a:rPr>
              <a:t>Private School District List</a:t>
            </a:r>
            <a:endParaRPr sz="2800" dirty="0"/>
          </a:p>
          <a:p>
            <a:pPr marL="1253047" lvl="1" indent="-457200">
              <a:spcBef>
                <a:spcPts val="0"/>
              </a:spcBef>
              <a:buSzPts val="1400"/>
            </a:pPr>
            <a:r>
              <a:rPr lang="en" sz="2800" dirty="0">
                <a:solidFill>
                  <a:srgbClr val="0070C0"/>
                </a:solidFill>
                <a:hlinkClick r:id="rId4"/>
              </a:rPr>
              <a:t>Evidence of Consultation FAQs </a:t>
            </a:r>
            <a:endParaRPr sz="2800" dirty="0">
              <a:solidFill>
                <a:srgbClr val="0070C0"/>
              </a:solidFill>
            </a:endParaRPr>
          </a:p>
          <a:p>
            <a:pPr marL="0" indent="0">
              <a:spcBef>
                <a:spcPts val="2400"/>
              </a:spcBef>
              <a:buNone/>
            </a:pPr>
            <a:r>
              <a:rPr lang="en" sz="2800" dirty="0"/>
              <a:t>The </a:t>
            </a:r>
            <a:r>
              <a:rPr lang="en" sz="2800" u="sng" dirty="0">
                <a:solidFill>
                  <a:schemeClr val="hlink"/>
                </a:solidFill>
                <a:hlinkClick r:id="rId5"/>
              </a:rPr>
              <a:t>Evidence of Consultation Form</a:t>
            </a:r>
            <a:r>
              <a:rPr lang="en" sz="2800" dirty="0"/>
              <a:t> can be found on the </a:t>
            </a:r>
            <a:r>
              <a:rPr lang="en" sz="2800" u="sng" dirty="0">
                <a:solidFill>
                  <a:schemeClr val="hlink"/>
                </a:solidFill>
                <a:hlinkClick r:id="rId6"/>
              </a:rPr>
              <a:t>Private School Participation Under ESEA webpage</a:t>
            </a:r>
            <a:endParaRPr sz="2800" dirty="0"/>
          </a:p>
          <a:p>
            <a:pPr marL="0" indent="0">
              <a:lnSpc>
                <a:spcPct val="115000"/>
              </a:lnSpc>
              <a:spcBef>
                <a:spcPts val="1600"/>
              </a:spcBef>
              <a:spcAft>
                <a:spcPts val="1600"/>
              </a:spcAft>
              <a:buNone/>
            </a:pPr>
            <a:endParaRPr dirty="0"/>
          </a:p>
        </p:txBody>
      </p:sp>
      <p:sp>
        <p:nvSpPr>
          <p:cNvPr id="877" name="Google Shape;877;p130"/>
          <p:cNvSpPr txBox="1">
            <a:spLocks noGrp="1"/>
          </p:cNvSpPr>
          <p:nvPr>
            <p:ph type="title"/>
          </p:nvPr>
        </p:nvSpPr>
        <p:spPr>
          <a:prstGeom prst="rect">
            <a:avLst/>
          </a:prstGeom>
        </p:spPr>
        <p:txBody>
          <a:bodyPr spcFirstLastPara="1" vert="horz" wrap="square" lIns="91433" tIns="45700" rIns="91433" bIns="45700" rtlCol="0" anchor="b" anchorCtr="0">
            <a:normAutofit/>
          </a:bodyPr>
          <a:lstStyle/>
          <a:p>
            <a:pPr>
              <a:spcBef>
                <a:spcPts val="0"/>
              </a:spcBef>
            </a:pPr>
            <a:r>
              <a:rPr lang="en"/>
              <a:t>Evidence of Consultation Form</a:t>
            </a:r>
            <a:endParaRPr/>
          </a:p>
        </p:txBody>
      </p:sp>
    </p:spTree>
    <p:extLst>
      <p:ext uri="{BB962C8B-B14F-4D97-AF65-F5344CB8AC3E}">
        <p14:creationId xmlns:p14="http://schemas.microsoft.com/office/powerpoint/2010/main" val="267987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78">
                                            <p:txEl>
                                              <p:pRg st="0" end="0"/>
                                            </p:txEl>
                                          </p:spTgt>
                                        </p:tgtEl>
                                        <p:attrNameLst>
                                          <p:attrName>style.visibility</p:attrName>
                                        </p:attrNameLst>
                                      </p:cBhvr>
                                      <p:to>
                                        <p:strVal val="visible"/>
                                      </p:to>
                                    </p:set>
                                    <p:animEffect transition="in" filter="fade">
                                      <p:cBhvr>
                                        <p:cTn id="7" dur="1000"/>
                                        <p:tgtEl>
                                          <p:spTgt spid="8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78">
                                            <p:txEl>
                                              <p:pRg st="1" end="1"/>
                                            </p:txEl>
                                          </p:spTgt>
                                        </p:tgtEl>
                                        <p:attrNameLst>
                                          <p:attrName>style.visibility</p:attrName>
                                        </p:attrNameLst>
                                      </p:cBhvr>
                                      <p:to>
                                        <p:strVal val="visible"/>
                                      </p:to>
                                    </p:set>
                                    <p:animEffect transition="in" filter="fade">
                                      <p:cBhvr>
                                        <p:cTn id="12" dur="1000"/>
                                        <p:tgtEl>
                                          <p:spTgt spid="87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78">
                                            <p:txEl>
                                              <p:pRg st="2" end="2"/>
                                            </p:txEl>
                                          </p:spTgt>
                                        </p:tgtEl>
                                        <p:attrNameLst>
                                          <p:attrName>style.visibility</p:attrName>
                                        </p:attrNameLst>
                                      </p:cBhvr>
                                      <p:to>
                                        <p:strVal val="visible"/>
                                      </p:to>
                                    </p:set>
                                    <p:animEffect transition="in" filter="fade">
                                      <p:cBhvr>
                                        <p:cTn id="17" dur="1000"/>
                                        <p:tgtEl>
                                          <p:spTgt spid="87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78">
                                            <p:txEl>
                                              <p:pRg st="3" end="3"/>
                                            </p:txEl>
                                          </p:spTgt>
                                        </p:tgtEl>
                                        <p:attrNameLst>
                                          <p:attrName>style.visibility</p:attrName>
                                        </p:attrNameLst>
                                      </p:cBhvr>
                                      <p:to>
                                        <p:strVal val="visible"/>
                                      </p:to>
                                    </p:set>
                                    <p:animEffect transition="in" filter="fade">
                                      <p:cBhvr>
                                        <p:cTn id="22" dur="1000"/>
                                        <p:tgtEl>
                                          <p:spTgt spid="87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78">
                                            <p:txEl>
                                              <p:pRg st="4" end="4"/>
                                            </p:txEl>
                                          </p:spTgt>
                                        </p:tgtEl>
                                        <p:attrNameLst>
                                          <p:attrName>style.visibility</p:attrName>
                                        </p:attrNameLst>
                                      </p:cBhvr>
                                      <p:to>
                                        <p:strVal val="visible"/>
                                      </p:to>
                                    </p:set>
                                    <p:animEffect transition="in" filter="fade">
                                      <p:cBhvr>
                                        <p:cTn id="27" dur="1000"/>
                                        <p:tgtEl>
                                          <p:spTgt spid="8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82"/>
        <p:cNvGrpSpPr/>
        <p:nvPr/>
      </p:nvGrpSpPr>
      <p:grpSpPr>
        <a:xfrm>
          <a:off x="0" y="0"/>
          <a:ext cx="0" cy="0"/>
          <a:chOff x="0" y="0"/>
          <a:chExt cx="0" cy="0"/>
        </a:xfrm>
      </p:grpSpPr>
      <p:sp>
        <p:nvSpPr>
          <p:cNvPr id="884" name="Google Shape;884;p131"/>
          <p:cNvSpPr txBox="1">
            <a:spLocks noGrp="1"/>
          </p:cNvSpPr>
          <p:nvPr>
            <p:ph idx="1"/>
          </p:nvPr>
        </p:nvSpPr>
        <p:spPr>
          <a:xfrm>
            <a:off x="717176" y="1706880"/>
            <a:ext cx="10784542" cy="4624471"/>
          </a:xfrm>
          <a:prstGeom prst="rect">
            <a:avLst/>
          </a:prstGeom>
        </p:spPr>
        <p:txBody>
          <a:bodyPr spcFirstLastPara="1" vert="horz" wrap="square" lIns="91433" tIns="45700" rIns="91433" bIns="45700" rtlCol="0" anchor="t" anchorCtr="0">
            <a:normAutofit/>
          </a:bodyPr>
          <a:lstStyle/>
          <a:p>
            <a:pPr marL="0" indent="0">
              <a:spcBef>
                <a:spcPts val="1067"/>
              </a:spcBef>
              <a:buNone/>
            </a:pPr>
            <a:r>
              <a:rPr lang="en" dirty="0"/>
              <a:t>Districts </a:t>
            </a:r>
            <a:r>
              <a:rPr lang="en" b="1" u="sng" dirty="0"/>
              <a:t>must</a:t>
            </a:r>
            <a:r>
              <a:rPr lang="en" dirty="0"/>
              <a:t> upload evidence of consultation for </a:t>
            </a:r>
            <a:r>
              <a:rPr lang="en" b="1" dirty="0"/>
              <a:t>every private school in their district</a:t>
            </a:r>
            <a:r>
              <a:rPr lang="en" dirty="0"/>
              <a:t>, regardless of the private school’s response</a:t>
            </a:r>
            <a:endParaRPr dirty="0"/>
          </a:p>
          <a:p>
            <a:pPr marL="203195" indent="0">
              <a:lnSpc>
                <a:spcPct val="115000"/>
              </a:lnSpc>
              <a:spcBef>
                <a:spcPts val="1600"/>
              </a:spcBef>
              <a:buSzPts val="1200"/>
              <a:buNone/>
            </a:pPr>
            <a:r>
              <a:rPr lang="en" sz="1800" u="sng" dirty="0">
                <a:solidFill>
                  <a:schemeClr val="hlink"/>
                </a:solidFill>
                <a:latin typeface="Arial"/>
                <a:ea typeface="Arial"/>
                <a:cs typeface="Arial"/>
                <a:sym typeface="Arial"/>
                <a:hlinkClick r:id="rId3"/>
              </a:rPr>
              <a:t>ESEA sections 1117(b)(5) and 8501(c)(5)</a:t>
            </a:r>
            <a:r>
              <a:rPr lang="en" sz="1800" dirty="0">
                <a:latin typeface="Arial"/>
                <a:ea typeface="Arial"/>
                <a:cs typeface="Arial"/>
                <a:sym typeface="Arial"/>
              </a:rPr>
              <a:t> state that “Each local educational agency shall maintain in the agency’s records and </a:t>
            </a:r>
            <a:r>
              <a:rPr lang="en" sz="1800" b="1" dirty="0">
                <a:latin typeface="Arial"/>
                <a:ea typeface="Arial"/>
                <a:cs typeface="Arial"/>
                <a:sym typeface="Arial"/>
              </a:rPr>
              <a:t>provide to the State educational agency</a:t>
            </a:r>
            <a:r>
              <a:rPr lang="en" sz="1800" dirty="0">
                <a:latin typeface="Arial"/>
                <a:ea typeface="Arial"/>
                <a:cs typeface="Arial"/>
                <a:sym typeface="Arial"/>
              </a:rPr>
              <a:t> involved a </a:t>
            </a:r>
            <a:r>
              <a:rPr lang="en" sz="1800" b="1" dirty="0">
                <a:latin typeface="Arial"/>
                <a:ea typeface="Arial"/>
                <a:cs typeface="Arial"/>
                <a:sym typeface="Arial"/>
              </a:rPr>
              <a:t>written affirmation signed</a:t>
            </a:r>
            <a:r>
              <a:rPr lang="en" sz="1800" dirty="0">
                <a:latin typeface="Arial"/>
                <a:ea typeface="Arial"/>
                <a:cs typeface="Arial"/>
                <a:sym typeface="Arial"/>
              </a:rPr>
              <a:t> by officials of </a:t>
            </a:r>
            <a:r>
              <a:rPr lang="en" sz="1800" b="1" dirty="0">
                <a:latin typeface="Arial"/>
                <a:ea typeface="Arial"/>
                <a:cs typeface="Arial"/>
                <a:sym typeface="Arial"/>
              </a:rPr>
              <a:t>each participating private school</a:t>
            </a:r>
            <a:r>
              <a:rPr lang="en" sz="1800" dirty="0">
                <a:latin typeface="Arial"/>
                <a:ea typeface="Arial"/>
                <a:cs typeface="Arial"/>
                <a:sym typeface="Arial"/>
              </a:rPr>
              <a:t>…If such officials </a:t>
            </a:r>
            <a:r>
              <a:rPr lang="en" sz="1800" b="1" dirty="0">
                <a:latin typeface="Arial"/>
                <a:ea typeface="Arial"/>
                <a:cs typeface="Arial"/>
                <a:sym typeface="Arial"/>
              </a:rPr>
              <a:t>do not provide such affirmation</a:t>
            </a:r>
            <a:r>
              <a:rPr lang="en" sz="1800" dirty="0">
                <a:latin typeface="Arial"/>
                <a:ea typeface="Arial"/>
                <a:cs typeface="Arial"/>
                <a:sym typeface="Arial"/>
              </a:rPr>
              <a:t> within a reasonable period of time, the local educational agency shall </a:t>
            </a:r>
            <a:r>
              <a:rPr lang="en" sz="1800" b="1" dirty="0">
                <a:latin typeface="Arial"/>
                <a:ea typeface="Arial"/>
                <a:cs typeface="Arial"/>
                <a:sym typeface="Arial"/>
              </a:rPr>
              <a:t>forward the documentation</a:t>
            </a:r>
            <a:r>
              <a:rPr lang="en" sz="1800" dirty="0">
                <a:latin typeface="Arial"/>
                <a:ea typeface="Arial"/>
                <a:cs typeface="Arial"/>
                <a:sym typeface="Arial"/>
              </a:rPr>
              <a:t> that such consultation has, or attempts at such consultation have, take place </a:t>
            </a:r>
            <a:r>
              <a:rPr lang="en" sz="1800" b="1" dirty="0">
                <a:latin typeface="Arial"/>
                <a:ea typeface="Arial"/>
                <a:cs typeface="Arial"/>
                <a:sym typeface="Arial"/>
              </a:rPr>
              <a:t>to the State educational agency</a:t>
            </a:r>
            <a:r>
              <a:rPr lang="en" sz="1800" dirty="0">
                <a:latin typeface="Arial"/>
                <a:ea typeface="Arial"/>
                <a:cs typeface="Arial"/>
                <a:sym typeface="Arial"/>
              </a:rPr>
              <a:t>.”</a:t>
            </a:r>
            <a:endParaRPr sz="1800" dirty="0">
              <a:latin typeface="Arial"/>
              <a:ea typeface="Arial"/>
              <a:cs typeface="Arial"/>
              <a:sym typeface="Arial"/>
            </a:endParaRPr>
          </a:p>
          <a:p>
            <a:pPr marL="203195" indent="0">
              <a:lnSpc>
                <a:spcPct val="115000"/>
              </a:lnSpc>
              <a:spcBef>
                <a:spcPts val="1333"/>
              </a:spcBef>
              <a:buSzPts val="1200"/>
              <a:buNone/>
            </a:pPr>
            <a:r>
              <a:rPr lang="en" sz="1800" dirty="0">
                <a:latin typeface="Arial"/>
                <a:ea typeface="Arial"/>
                <a:cs typeface="Arial"/>
                <a:sym typeface="Arial"/>
              </a:rPr>
              <a:t>This is generally interpreted as: </a:t>
            </a:r>
            <a:endParaRPr sz="1800" dirty="0">
              <a:latin typeface="Arial"/>
              <a:ea typeface="Arial"/>
              <a:cs typeface="Arial"/>
              <a:sym typeface="Arial"/>
            </a:endParaRPr>
          </a:p>
          <a:p>
            <a:pPr marL="761970" indent="-406390">
              <a:lnSpc>
                <a:spcPct val="115000"/>
              </a:lnSpc>
              <a:spcBef>
                <a:spcPts val="0"/>
              </a:spcBef>
              <a:buSzPts val="1200"/>
              <a:buFont typeface="Arial"/>
              <a:buChar char="•"/>
            </a:pPr>
            <a:r>
              <a:rPr lang="en" sz="1800" dirty="0">
                <a:latin typeface="Arial"/>
                <a:ea typeface="Arial"/>
                <a:cs typeface="Arial"/>
                <a:sym typeface="Arial"/>
              </a:rPr>
              <a:t>A requirement for every district that has a private school within its boundaries </a:t>
            </a:r>
            <a:endParaRPr sz="1800" dirty="0">
              <a:latin typeface="Arial"/>
              <a:ea typeface="Arial"/>
              <a:cs typeface="Arial"/>
              <a:sym typeface="Arial"/>
            </a:endParaRPr>
          </a:p>
          <a:p>
            <a:pPr marL="761970" indent="-406390">
              <a:lnSpc>
                <a:spcPct val="115000"/>
              </a:lnSpc>
              <a:spcBef>
                <a:spcPts val="0"/>
              </a:spcBef>
              <a:buSzPts val="1200"/>
              <a:buFont typeface="Arial"/>
              <a:buChar char="•"/>
            </a:pPr>
            <a:r>
              <a:rPr lang="en" sz="1800" dirty="0">
                <a:latin typeface="Arial"/>
                <a:ea typeface="Arial"/>
                <a:cs typeface="Arial"/>
                <a:sym typeface="Arial"/>
              </a:rPr>
              <a:t>To provide to the Ombuds evidence that the district contacted every private school </a:t>
            </a:r>
            <a:endParaRPr sz="1800" dirty="0">
              <a:latin typeface="Arial"/>
              <a:ea typeface="Arial"/>
              <a:cs typeface="Arial"/>
              <a:sym typeface="Arial"/>
            </a:endParaRPr>
          </a:p>
          <a:p>
            <a:pPr marL="761970" indent="-406390">
              <a:lnSpc>
                <a:spcPct val="115000"/>
              </a:lnSpc>
              <a:spcBef>
                <a:spcPts val="0"/>
              </a:spcBef>
              <a:buSzPts val="1200"/>
              <a:buFont typeface="Arial"/>
              <a:buChar char="•"/>
            </a:pPr>
            <a:r>
              <a:rPr lang="en" sz="1800" dirty="0">
                <a:latin typeface="Arial"/>
                <a:ea typeface="Arial"/>
                <a:cs typeface="Arial"/>
                <a:sym typeface="Arial"/>
              </a:rPr>
              <a:t>Regardless of the private school’s response</a:t>
            </a:r>
            <a:endParaRPr sz="1800" dirty="0">
              <a:latin typeface="Arial"/>
              <a:ea typeface="Arial"/>
              <a:cs typeface="Arial"/>
              <a:sym typeface="Arial"/>
            </a:endParaRPr>
          </a:p>
        </p:txBody>
      </p:sp>
      <p:sp>
        <p:nvSpPr>
          <p:cNvPr id="883" name="Google Shape;883;p131"/>
          <p:cNvSpPr txBox="1">
            <a:spLocks noGrp="1"/>
          </p:cNvSpPr>
          <p:nvPr>
            <p:ph type="title"/>
          </p:nvPr>
        </p:nvSpPr>
        <p:spPr>
          <a:prstGeom prst="rect">
            <a:avLst/>
          </a:prstGeom>
        </p:spPr>
        <p:txBody>
          <a:bodyPr spcFirstLastPara="1" vert="horz" wrap="square" lIns="91433" tIns="45700" rIns="91433" bIns="45700" rtlCol="0" anchor="b" anchorCtr="0">
            <a:normAutofit/>
          </a:bodyPr>
          <a:lstStyle/>
          <a:p>
            <a:pPr>
              <a:spcBef>
                <a:spcPts val="0"/>
              </a:spcBef>
            </a:pPr>
            <a:r>
              <a:rPr lang="en"/>
              <a:t>SY 23-24 changes to submissions by districts</a:t>
            </a:r>
            <a:endParaRPr/>
          </a:p>
        </p:txBody>
      </p:sp>
    </p:spTree>
    <p:extLst>
      <p:ext uri="{BB962C8B-B14F-4D97-AF65-F5344CB8AC3E}">
        <p14:creationId xmlns:p14="http://schemas.microsoft.com/office/powerpoint/2010/main" val="51304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84">
                                            <p:txEl>
                                              <p:pRg st="0" end="0"/>
                                            </p:txEl>
                                          </p:spTgt>
                                        </p:tgtEl>
                                        <p:attrNameLst>
                                          <p:attrName>style.visibility</p:attrName>
                                        </p:attrNameLst>
                                      </p:cBhvr>
                                      <p:to>
                                        <p:strVal val="visible"/>
                                      </p:to>
                                    </p:set>
                                    <p:animEffect transition="in" filter="fade">
                                      <p:cBhvr>
                                        <p:cTn id="7" dur="1000"/>
                                        <p:tgtEl>
                                          <p:spTgt spid="8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84">
                                            <p:txEl>
                                              <p:pRg st="1" end="1"/>
                                            </p:txEl>
                                          </p:spTgt>
                                        </p:tgtEl>
                                        <p:attrNameLst>
                                          <p:attrName>style.visibility</p:attrName>
                                        </p:attrNameLst>
                                      </p:cBhvr>
                                      <p:to>
                                        <p:strVal val="visible"/>
                                      </p:to>
                                    </p:set>
                                    <p:animEffect transition="in" filter="fade">
                                      <p:cBhvr>
                                        <p:cTn id="12" dur="1000"/>
                                        <p:tgtEl>
                                          <p:spTgt spid="88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84">
                                            <p:txEl>
                                              <p:pRg st="2" end="2"/>
                                            </p:txEl>
                                          </p:spTgt>
                                        </p:tgtEl>
                                        <p:attrNameLst>
                                          <p:attrName>style.visibility</p:attrName>
                                        </p:attrNameLst>
                                      </p:cBhvr>
                                      <p:to>
                                        <p:strVal val="visible"/>
                                      </p:to>
                                    </p:set>
                                    <p:animEffect transition="in" filter="fade">
                                      <p:cBhvr>
                                        <p:cTn id="17" dur="1000"/>
                                        <p:tgtEl>
                                          <p:spTgt spid="88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84">
                                            <p:txEl>
                                              <p:pRg st="3" end="3"/>
                                            </p:txEl>
                                          </p:spTgt>
                                        </p:tgtEl>
                                        <p:attrNameLst>
                                          <p:attrName>style.visibility</p:attrName>
                                        </p:attrNameLst>
                                      </p:cBhvr>
                                      <p:to>
                                        <p:strVal val="visible"/>
                                      </p:to>
                                    </p:set>
                                    <p:animEffect transition="in" filter="fade">
                                      <p:cBhvr>
                                        <p:cTn id="22" dur="1000"/>
                                        <p:tgtEl>
                                          <p:spTgt spid="88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84">
                                            <p:txEl>
                                              <p:pRg st="4" end="4"/>
                                            </p:txEl>
                                          </p:spTgt>
                                        </p:tgtEl>
                                        <p:attrNameLst>
                                          <p:attrName>style.visibility</p:attrName>
                                        </p:attrNameLst>
                                      </p:cBhvr>
                                      <p:to>
                                        <p:strVal val="visible"/>
                                      </p:to>
                                    </p:set>
                                    <p:animEffect transition="in" filter="fade">
                                      <p:cBhvr>
                                        <p:cTn id="27" dur="1000"/>
                                        <p:tgtEl>
                                          <p:spTgt spid="88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84">
                                            <p:txEl>
                                              <p:pRg st="5" end="5"/>
                                            </p:txEl>
                                          </p:spTgt>
                                        </p:tgtEl>
                                        <p:attrNameLst>
                                          <p:attrName>style.visibility</p:attrName>
                                        </p:attrNameLst>
                                      </p:cBhvr>
                                      <p:to>
                                        <p:strVal val="visible"/>
                                      </p:to>
                                    </p:set>
                                    <p:animEffect transition="in" filter="fade">
                                      <p:cBhvr>
                                        <p:cTn id="32" dur="1000"/>
                                        <p:tgtEl>
                                          <p:spTgt spid="88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88"/>
        <p:cNvGrpSpPr/>
        <p:nvPr/>
      </p:nvGrpSpPr>
      <p:grpSpPr>
        <a:xfrm>
          <a:off x="0" y="0"/>
          <a:ext cx="0" cy="0"/>
          <a:chOff x="0" y="0"/>
          <a:chExt cx="0" cy="0"/>
        </a:xfrm>
      </p:grpSpPr>
      <p:sp>
        <p:nvSpPr>
          <p:cNvPr id="890" name="Google Shape;890;p132"/>
          <p:cNvSpPr txBox="1">
            <a:spLocks noGrp="1"/>
          </p:cNvSpPr>
          <p:nvPr>
            <p:ph idx="1"/>
          </p:nvPr>
        </p:nvSpPr>
        <p:spPr>
          <a:prstGeom prst="rect">
            <a:avLst/>
          </a:prstGeom>
        </p:spPr>
        <p:txBody>
          <a:bodyPr spcFirstLastPara="1" vert="horz" wrap="square" lIns="91433" tIns="45700" rIns="91433" bIns="45700" rtlCol="0" anchor="t" anchorCtr="0">
            <a:normAutofit/>
          </a:bodyPr>
          <a:lstStyle/>
          <a:p>
            <a:pPr marL="0" indent="0">
              <a:spcBef>
                <a:spcPts val="1067"/>
              </a:spcBef>
              <a:buNone/>
            </a:pPr>
            <a:r>
              <a:rPr lang="en" sz="2800" dirty="0"/>
              <a:t>For private schools that </a:t>
            </a:r>
            <a:r>
              <a:rPr lang="en" sz="2800" b="1" dirty="0">
                <a:solidFill>
                  <a:schemeClr val="accent5"/>
                </a:solidFill>
              </a:rPr>
              <a:t>participate in equitable services</a:t>
            </a:r>
            <a:r>
              <a:rPr lang="en" sz="2800" dirty="0"/>
              <a:t>:</a:t>
            </a:r>
            <a:endParaRPr sz="2800" dirty="0"/>
          </a:p>
          <a:p>
            <a:pPr marL="609585" indent="-423323">
              <a:spcBef>
                <a:spcPts val="1067"/>
              </a:spcBef>
              <a:buSzPts val="1400"/>
            </a:pPr>
            <a:r>
              <a:rPr lang="en" sz="2800" dirty="0">
                <a:solidFill>
                  <a:schemeClr val="accent5"/>
                </a:solidFill>
              </a:rPr>
              <a:t>Signed Affirmation</a:t>
            </a:r>
            <a:endParaRPr sz="2800" dirty="0"/>
          </a:p>
          <a:p>
            <a:pPr marL="0" indent="0">
              <a:spcBef>
                <a:spcPts val="1067"/>
              </a:spcBef>
              <a:buNone/>
            </a:pPr>
            <a:r>
              <a:rPr lang="en" sz="2800" dirty="0"/>
              <a:t>For private schools that </a:t>
            </a:r>
            <a:r>
              <a:rPr lang="en" sz="2800" b="1" dirty="0">
                <a:solidFill>
                  <a:schemeClr val="accent2"/>
                </a:solidFill>
              </a:rPr>
              <a:t>decline equitable services</a:t>
            </a:r>
            <a:r>
              <a:rPr lang="en" sz="2800" dirty="0"/>
              <a:t>:</a:t>
            </a:r>
            <a:endParaRPr sz="2800" dirty="0"/>
          </a:p>
          <a:p>
            <a:pPr marL="609585" indent="-423323">
              <a:spcBef>
                <a:spcPts val="1067"/>
              </a:spcBef>
              <a:buSzPts val="1400"/>
            </a:pPr>
            <a:r>
              <a:rPr lang="en" sz="2800" dirty="0"/>
              <a:t>Evidence of their response such as a </a:t>
            </a:r>
            <a:r>
              <a:rPr lang="en" sz="2800" dirty="0">
                <a:solidFill>
                  <a:schemeClr val="accent2"/>
                </a:solidFill>
              </a:rPr>
              <a:t>signed Affirmation</a:t>
            </a:r>
            <a:r>
              <a:rPr lang="en" sz="2800" dirty="0"/>
              <a:t>, </a:t>
            </a:r>
            <a:r>
              <a:rPr lang="en" sz="2800" dirty="0">
                <a:solidFill>
                  <a:schemeClr val="accent2"/>
                </a:solidFill>
              </a:rPr>
              <a:t>email response</a:t>
            </a:r>
            <a:r>
              <a:rPr lang="en" sz="2800" dirty="0"/>
              <a:t>, and </a:t>
            </a:r>
            <a:r>
              <a:rPr lang="en" sz="2800" dirty="0">
                <a:solidFill>
                  <a:schemeClr val="accent2"/>
                </a:solidFill>
              </a:rPr>
              <a:t>transcript</a:t>
            </a:r>
            <a:r>
              <a:rPr lang="en" sz="2800" dirty="0"/>
              <a:t> of a phone call or in-person conversation</a:t>
            </a:r>
            <a:endParaRPr sz="2800" dirty="0"/>
          </a:p>
          <a:p>
            <a:pPr marL="0" indent="0">
              <a:spcBef>
                <a:spcPts val="1067"/>
              </a:spcBef>
              <a:buNone/>
            </a:pPr>
            <a:r>
              <a:rPr lang="en" sz="2800" dirty="0"/>
              <a:t>For private schools that are </a:t>
            </a:r>
            <a:r>
              <a:rPr lang="en" sz="2800" b="1" dirty="0">
                <a:solidFill>
                  <a:schemeClr val="accent3"/>
                </a:solidFill>
              </a:rPr>
              <a:t>non-responsive</a:t>
            </a:r>
            <a:r>
              <a:rPr lang="en" sz="2800" dirty="0"/>
              <a:t>:</a:t>
            </a:r>
            <a:endParaRPr sz="2800" dirty="0"/>
          </a:p>
          <a:p>
            <a:pPr marL="609585" indent="-423323">
              <a:spcBef>
                <a:spcPts val="1067"/>
              </a:spcBef>
              <a:buSzPts val="1400"/>
            </a:pPr>
            <a:r>
              <a:rPr lang="en" sz="2800" dirty="0"/>
              <a:t>Evidence that the district offered equitable services to the school, such as a </a:t>
            </a:r>
            <a:r>
              <a:rPr lang="en" sz="2800" dirty="0">
                <a:solidFill>
                  <a:schemeClr val="accent3"/>
                </a:solidFill>
              </a:rPr>
              <a:t>certified mail receipt</a:t>
            </a:r>
            <a:r>
              <a:rPr lang="en" sz="2800" dirty="0"/>
              <a:t> or </a:t>
            </a:r>
            <a:r>
              <a:rPr lang="en" sz="2800" dirty="0">
                <a:solidFill>
                  <a:schemeClr val="accent3"/>
                </a:solidFill>
              </a:rPr>
              <a:t>read email receipt</a:t>
            </a:r>
            <a:endParaRPr sz="2800" dirty="0">
              <a:solidFill>
                <a:schemeClr val="accent3"/>
              </a:solidFill>
            </a:endParaRPr>
          </a:p>
        </p:txBody>
      </p:sp>
      <p:sp>
        <p:nvSpPr>
          <p:cNvPr id="889" name="Google Shape;889;p132"/>
          <p:cNvSpPr txBox="1">
            <a:spLocks noGrp="1"/>
          </p:cNvSpPr>
          <p:nvPr>
            <p:ph type="title"/>
          </p:nvPr>
        </p:nvSpPr>
        <p:spPr>
          <a:prstGeom prst="rect">
            <a:avLst/>
          </a:prstGeom>
        </p:spPr>
        <p:txBody>
          <a:bodyPr spcFirstLastPara="1" vert="horz" wrap="square" lIns="91433" tIns="45700" rIns="91433" bIns="45700" rtlCol="0" anchor="b" anchorCtr="0">
            <a:normAutofit/>
          </a:bodyPr>
          <a:lstStyle/>
          <a:p>
            <a:pPr>
              <a:spcBef>
                <a:spcPts val="0"/>
              </a:spcBef>
            </a:pPr>
            <a:r>
              <a:rPr lang="en"/>
              <a:t>What should the district upload?</a:t>
            </a:r>
            <a:endParaRPr/>
          </a:p>
        </p:txBody>
      </p:sp>
    </p:spTree>
    <p:extLst>
      <p:ext uri="{BB962C8B-B14F-4D97-AF65-F5344CB8AC3E}">
        <p14:creationId xmlns:p14="http://schemas.microsoft.com/office/powerpoint/2010/main" val="232800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90">
                                            <p:txEl>
                                              <p:pRg st="0" end="0"/>
                                            </p:txEl>
                                          </p:spTgt>
                                        </p:tgtEl>
                                        <p:attrNameLst>
                                          <p:attrName>style.visibility</p:attrName>
                                        </p:attrNameLst>
                                      </p:cBhvr>
                                      <p:to>
                                        <p:strVal val="visible"/>
                                      </p:to>
                                    </p:set>
                                    <p:animEffect transition="in" filter="fade">
                                      <p:cBhvr>
                                        <p:cTn id="7" dur="1000"/>
                                        <p:tgtEl>
                                          <p:spTgt spid="8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90">
                                            <p:txEl>
                                              <p:pRg st="1" end="1"/>
                                            </p:txEl>
                                          </p:spTgt>
                                        </p:tgtEl>
                                        <p:attrNameLst>
                                          <p:attrName>style.visibility</p:attrName>
                                        </p:attrNameLst>
                                      </p:cBhvr>
                                      <p:to>
                                        <p:strVal val="visible"/>
                                      </p:to>
                                    </p:set>
                                    <p:animEffect transition="in" filter="fade">
                                      <p:cBhvr>
                                        <p:cTn id="12" dur="1000"/>
                                        <p:tgtEl>
                                          <p:spTgt spid="89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90">
                                            <p:txEl>
                                              <p:pRg st="2" end="2"/>
                                            </p:txEl>
                                          </p:spTgt>
                                        </p:tgtEl>
                                        <p:attrNameLst>
                                          <p:attrName>style.visibility</p:attrName>
                                        </p:attrNameLst>
                                      </p:cBhvr>
                                      <p:to>
                                        <p:strVal val="visible"/>
                                      </p:to>
                                    </p:set>
                                    <p:animEffect transition="in" filter="fade">
                                      <p:cBhvr>
                                        <p:cTn id="17" dur="1000"/>
                                        <p:tgtEl>
                                          <p:spTgt spid="89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90">
                                            <p:txEl>
                                              <p:pRg st="3" end="3"/>
                                            </p:txEl>
                                          </p:spTgt>
                                        </p:tgtEl>
                                        <p:attrNameLst>
                                          <p:attrName>style.visibility</p:attrName>
                                        </p:attrNameLst>
                                      </p:cBhvr>
                                      <p:to>
                                        <p:strVal val="visible"/>
                                      </p:to>
                                    </p:set>
                                    <p:animEffect transition="in" filter="fade">
                                      <p:cBhvr>
                                        <p:cTn id="22" dur="1000"/>
                                        <p:tgtEl>
                                          <p:spTgt spid="89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90">
                                            <p:txEl>
                                              <p:pRg st="4" end="4"/>
                                            </p:txEl>
                                          </p:spTgt>
                                        </p:tgtEl>
                                        <p:attrNameLst>
                                          <p:attrName>style.visibility</p:attrName>
                                        </p:attrNameLst>
                                      </p:cBhvr>
                                      <p:to>
                                        <p:strVal val="visible"/>
                                      </p:to>
                                    </p:set>
                                    <p:animEffect transition="in" filter="fade">
                                      <p:cBhvr>
                                        <p:cTn id="27" dur="1000"/>
                                        <p:tgtEl>
                                          <p:spTgt spid="89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90">
                                            <p:txEl>
                                              <p:pRg st="5" end="5"/>
                                            </p:txEl>
                                          </p:spTgt>
                                        </p:tgtEl>
                                        <p:attrNameLst>
                                          <p:attrName>style.visibility</p:attrName>
                                        </p:attrNameLst>
                                      </p:cBhvr>
                                      <p:to>
                                        <p:strVal val="visible"/>
                                      </p:to>
                                    </p:set>
                                    <p:animEffect transition="in" filter="fade">
                                      <p:cBhvr>
                                        <p:cTn id="32" dur="1000"/>
                                        <p:tgtEl>
                                          <p:spTgt spid="89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Clr>
                <a:schemeClr val="dk1"/>
              </a:buClr>
              <a:buSzPts val="2400"/>
            </a:pPr>
            <a:r>
              <a:rPr lang="nb-NO" dirty="0" smtClean="0"/>
              <a:t>Janette Newton, Private </a:t>
            </a:r>
            <a:r>
              <a:rPr lang="nb-NO" dirty="0"/>
              <a:t>School </a:t>
            </a:r>
            <a:r>
              <a:rPr lang="nb-NO" dirty="0" smtClean="0"/>
              <a:t>Ombudsman</a:t>
            </a:r>
            <a:endParaRPr lang="nb-NO" dirty="0"/>
          </a:p>
          <a:p>
            <a:pPr marL="227013" lvl="1" indent="0">
              <a:buClr>
                <a:schemeClr val="dk1"/>
              </a:buClr>
              <a:buSzPts val="2400"/>
              <a:buNone/>
            </a:pPr>
            <a:r>
              <a:rPr lang="nb-NO" dirty="0" smtClean="0">
                <a:solidFill>
                  <a:srgbClr val="FF0000"/>
                </a:solidFill>
                <a:hlinkClick r:id="rId3"/>
              </a:rPr>
              <a:t>janette.newton@ode.oregon.gov</a:t>
            </a:r>
            <a:endParaRPr lang="nb-NO" dirty="0">
              <a:solidFill>
                <a:srgbClr val="FF0000"/>
              </a:solidFill>
            </a:endParaRPr>
          </a:p>
          <a:p>
            <a:pPr>
              <a:buClr>
                <a:schemeClr val="dk1"/>
              </a:buClr>
              <a:buSzPts val="2400"/>
            </a:pPr>
            <a:r>
              <a:rPr lang="nb-NO" dirty="0" smtClean="0"/>
              <a:t>Amy Tidwell</a:t>
            </a:r>
            <a:endParaRPr lang="nb-NO" dirty="0"/>
          </a:p>
          <a:p>
            <a:pPr marL="227013" lvl="1" indent="0">
              <a:buClr>
                <a:schemeClr val="dk1"/>
              </a:buClr>
              <a:buSzPts val="2400"/>
              <a:buNone/>
            </a:pPr>
            <a:r>
              <a:rPr lang="nb-NO" dirty="0" smtClean="0">
                <a:solidFill>
                  <a:srgbClr val="FF0000"/>
                </a:solidFill>
                <a:hlinkClick r:id="rId4"/>
              </a:rPr>
              <a:t>amy.tidwell@ode.oregon.gov</a:t>
            </a:r>
            <a:endParaRPr lang="nb-NO" dirty="0" smtClean="0"/>
          </a:p>
          <a:p>
            <a:pPr>
              <a:lnSpc>
                <a:spcPct val="110000"/>
              </a:lnSpc>
              <a:buClr>
                <a:schemeClr val="dk1"/>
              </a:buClr>
              <a:buSzPts val="2400"/>
            </a:pPr>
            <a:r>
              <a:rPr lang="nb-NO" dirty="0" smtClean="0"/>
              <a:t>Jen </a:t>
            </a:r>
            <a:r>
              <a:rPr lang="nb-NO" dirty="0"/>
              <a:t>Engberg</a:t>
            </a:r>
            <a:br>
              <a:rPr lang="nb-NO" dirty="0"/>
            </a:br>
            <a:r>
              <a:rPr lang="nb-NO" u="sng" dirty="0" smtClean="0">
                <a:solidFill>
                  <a:schemeClr val="hlink"/>
                </a:solidFill>
              </a:rPr>
              <a:t>j</a:t>
            </a:r>
            <a:r>
              <a:rPr lang="nb-NO" u="sng" dirty="0" smtClean="0">
                <a:solidFill>
                  <a:schemeClr val="hlink"/>
                </a:solidFill>
                <a:hlinkClick r:id="rId5"/>
              </a:rPr>
              <a:t>ennifer.engberg@ode.oregon.gov</a:t>
            </a:r>
            <a:endParaRPr lang="nb-NO" dirty="0"/>
          </a:p>
          <a:p>
            <a:pPr>
              <a:lnSpc>
                <a:spcPct val="110000"/>
              </a:lnSpc>
              <a:buClr>
                <a:schemeClr val="dk1"/>
              </a:buClr>
              <a:buSzPts val="2400"/>
            </a:pPr>
            <a:r>
              <a:rPr lang="nb-NO" dirty="0" smtClean="0"/>
              <a:t>Sarah Martin</a:t>
            </a:r>
            <a:br>
              <a:rPr lang="nb-NO" dirty="0" smtClean="0"/>
            </a:br>
            <a:r>
              <a:rPr lang="nb-NO" u="sng" dirty="0" smtClean="0">
                <a:solidFill>
                  <a:schemeClr val="hlink"/>
                </a:solidFill>
              </a:rPr>
              <a:t>s</a:t>
            </a:r>
            <a:r>
              <a:rPr lang="nb-NO" u="sng" dirty="0" smtClean="0">
                <a:solidFill>
                  <a:schemeClr val="hlink"/>
                </a:solidFill>
                <a:hlinkClick r:id="rId6"/>
              </a:rPr>
              <a:t>arah.martin@ode.oregon.gov</a:t>
            </a:r>
            <a:endParaRPr lang="nb-NO" dirty="0" smtClean="0"/>
          </a:p>
          <a:p>
            <a:pPr>
              <a:lnSpc>
                <a:spcPct val="110000"/>
              </a:lnSpc>
              <a:buClr>
                <a:schemeClr val="dk1"/>
              </a:buClr>
              <a:buSzPts val="2400"/>
            </a:pPr>
            <a:r>
              <a:rPr lang="nb-NO" dirty="0" smtClean="0"/>
              <a:t>Lisa </a:t>
            </a:r>
            <a:r>
              <a:rPr lang="nb-NO" dirty="0"/>
              <a:t>Plumb</a:t>
            </a:r>
            <a:br>
              <a:rPr lang="nb-NO" dirty="0"/>
            </a:br>
            <a:r>
              <a:rPr lang="nb-NO" u="sng" dirty="0" smtClean="0">
                <a:solidFill>
                  <a:schemeClr val="hlink"/>
                </a:solidFill>
              </a:rPr>
              <a:t>l</a:t>
            </a:r>
            <a:r>
              <a:rPr lang="nb-NO" u="sng" dirty="0" smtClean="0">
                <a:solidFill>
                  <a:schemeClr val="hlink"/>
                </a:solidFill>
                <a:hlinkClick r:id="rId7"/>
              </a:rPr>
              <a:t>isa.plumb@ode.oregon.gov</a:t>
            </a:r>
            <a:endParaRPr lang="nb-NO"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16</a:t>
            </a:fld>
            <a:endParaRPr lang="en-US" dirty="0"/>
          </a:p>
        </p:txBody>
      </p:sp>
      <p:sp>
        <p:nvSpPr>
          <p:cNvPr id="5" name="Title 4"/>
          <p:cNvSpPr>
            <a:spLocks noGrp="1"/>
          </p:cNvSpPr>
          <p:nvPr>
            <p:ph type="title"/>
          </p:nvPr>
        </p:nvSpPr>
        <p:spPr/>
        <p:txBody>
          <a:bodyPr/>
          <a:lstStyle/>
          <a:p>
            <a:r>
              <a:rPr lang="en-US" dirty="0" smtClean="0"/>
              <a:t>Please reach out!</a:t>
            </a:r>
            <a:endParaRPr lang="en-US" dirty="0"/>
          </a:p>
        </p:txBody>
      </p:sp>
      <p:pic>
        <p:nvPicPr>
          <p:cNvPr id="3074" name="Picture 2" descr="DFA :: Questions? Contact u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4203" y="4012276"/>
            <a:ext cx="5000327" cy="17369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6731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Regional Contacts by ESD</a:t>
            </a:r>
            <a:endParaRPr lang="en-US" dirty="0"/>
          </a:p>
        </p:txBody>
      </p:sp>
      <p:sp>
        <p:nvSpPr>
          <p:cNvPr id="6" name="Content Placeholder 5"/>
          <p:cNvSpPr>
            <a:spLocks noGrp="1"/>
          </p:cNvSpPr>
          <p:nvPr>
            <p:ph idx="1"/>
          </p:nvPr>
        </p:nvSpPr>
        <p:spPr>
          <a:xfrm>
            <a:off x="5183188" y="779646"/>
            <a:ext cx="6172200" cy="5725272"/>
          </a:xfrm>
        </p:spPr>
        <p:txBody>
          <a:bodyPr>
            <a:normAutofit lnSpcReduction="10000"/>
          </a:bodyPr>
          <a:lstStyle/>
          <a:p>
            <a:pPr marL="457200" indent="-381000">
              <a:lnSpc>
                <a:spcPct val="115000"/>
              </a:lnSpc>
              <a:spcBef>
                <a:spcPts val="0"/>
              </a:spcBef>
              <a:buSzPts val="2400"/>
              <a:buFont typeface="Arial" panose="020B0604020202020204" pitchFamily="34" charset="0"/>
              <a:buChar char="●"/>
            </a:pPr>
            <a:r>
              <a:rPr lang="en-US" sz="3000" dirty="0"/>
              <a:t>Amy Tidwell</a:t>
            </a:r>
          </a:p>
          <a:p>
            <a:pPr marL="914400" lvl="1" indent="-381000">
              <a:lnSpc>
                <a:spcPct val="115000"/>
              </a:lnSpc>
              <a:spcBef>
                <a:spcPts val="0"/>
              </a:spcBef>
              <a:buSzPts val="2400"/>
              <a:buFont typeface="Courier New" panose="02070309020205020404" pitchFamily="49" charset="0"/>
              <a:buChar char="o"/>
            </a:pPr>
            <a:r>
              <a:rPr lang="en-US" dirty="0"/>
              <a:t>Grant, Harney, High Desert, </a:t>
            </a:r>
            <a:r>
              <a:rPr lang="en-US" dirty="0" err="1"/>
              <a:t>InterMountain</a:t>
            </a:r>
            <a:r>
              <a:rPr lang="en-US" dirty="0"/>
              <a:t>, Jefferson, North Central and Region 18</a:t>
            </a:r>
            <a:endParaRPr lang="en-US" dirty="0">
              <a:solidFill>
                <a:srgbClr val="FF0000"/>
              </a:solidFill>
            </a:endParaRPr>
          </a:p>
          <a:p>
            <a:pPr marL="457200" lvl="0" indent="-381000">
              <a:lnSpc>
                <a:spcPct val="105000"/>
              </a:lnSpc>
              <a:spcBef>
                <a:spcPts val="1200"/>
              </a:spcBef>
              <a:buSzPts val="2400"/>
              <a:buChar char="●"/>
            </a:pPr>
            <a:r>
              <a:rPr lang="en-US" sz="3000" dirty="0" smtClean="0"/>
              <a:t>Jen </a:t>
            </a:r>
            <a:r>
              <a:rPr lang="en-US" sz="3000" dirty="0"/>
              <a:t>Engberg</a:t>
            </a:r>
          </a:p>
          <a:p>
            <a:pPr marL="914400" lvl="1" indent="-381000">
              <a:lnSpc>
                <a:spcPct val="105000"/>
              </a:lnSpc>
              <a:spcBef>
                <a:spcPts val="0"/>
              </a:spcBef>
              <a:buSzPts val="2400"/>
              <a:buFont typeface="Arial"/>
              <a:buChar char="○"/>
            </a:pPr>
            <a:r>
              <a:rPr lang="en-US" dirty="0"/>
              <a:t>Clackamas</a:t>
            </a:r>
            <a:r>
              <a:rPr lang="en-US" dirty="0" smtClean="0"/>
              <a:t>, Columbia Gorge, Multnomah and Northwest Regional </a:t>
            </a:r>
          </a:p>
          <a:p>
            <a:pPr marL="533400" lvl="1" indent="0">
              <a:lnSpc>
                <a:spcPct val="105000"/>
              </a:lnSpc>
              <a:spcBef>
                <a:spcPts val="0"/>
              </a:spcBef>
              <a:buSzPts val="2400"/>
              <a:buNone/>
            </a:pPr>
            <a:endParaRPr lang="en-US" sz="800" dirty="0"/>
          </a:p>
          <a:p>
            <a:pPr marL="457200" lvl="0" indent="-381000">
              <a:lnSpc>
                <a:spcPct val="105000"/>
              </a:lnSpc>
              <a:spcBef>
                <a:spcPts val="0"/>
              </a:spcBef>
              <a:buSzPts val="2400"/>
              <a:buChar char="●"/>
            </a:pPr>
            <a:r>
              <a:rPr lang="en-US" sz="3000" dirty="0"/>
              <a:t>Lisa Plumb</a:t>
            </a:r>
          </a:p>
          <a:p>
            <a:pPr marL="914400" lvl="1" indent="-381000">
              <a:lnSpc>
                <a:spcPct val="105000"/>
              </a:lnSpc>
              <a:spcBef>
                <a:spcPts val="0"/>
              </a:spcBef>
              <a:buSzPts val="2400"/>
              <a:buFont typeface="Arial"/>
              <a:buChar char="○"/>
            </a:pPr>
            <a:r>
              <a:rPr lang="en-US" dirty="0" smtClean="0"/>
              <a:t>Lane</a:t>
            </a:r>
            <a:r>
              <a:rPr lang="en-US" dirty="0"/>
              <a:t>, Linn Benton </a:t>
            </a:r>
            <a:r>
              <a:rPr lang="en-US" dirty="0" smtClean="0"/>
              <a:t>Lincoln and Willamette</a:t>
            </a:r>
          </a:p>
          <a:p>
            <a:pPr marL="533400" lvl="1" indent="0">
              <a:lnSpc>
                <a:spcPct val="105000"/>
              </a:lnSpc>
              <a:spcBef>
                <a:spcPts val="0"/>
              </a:spcBef>
              <a:buSzPts val="2400"/>
              <a:buNone/>
            </a:pPr>
            <a:endParaRPr lang="en-US" sz="900" dirty="0" smtClean="0"/>
          </a:p>
          <a:p>
            <a:pPr marL="457200" lvl="0" indent="-381000">
              <a:lnSpc>
                <a:spcPct val="105000"/>
              </a:lnSpc>
              <a:spcBef>
                <a:spcPts val="0"/>
              </a:spcBef>
              <a:buSzPts val="2400"/>
              <a:buChar char="●"/>
            </a:pPr>
            <a:r>
              <a:rPr lang="en-US" sz="3000" dirty="0"/>
              <a:t>Sarah Martin</a:t>
            </a:r>
          </a:p>
          <a:p>
            <a:pPr marL="914400" lvl="1" indent="-381000">
              <a:lnSpc>
                <a:spcPct val="105000"/>
              </a:lnSpc>
              <a:spcBef>
                <a:spcPts val="0"/>
              </a:spcBef>
              <a:buSzPts val="2400"/>
              <a:buFont typeface="Arial"/>
              <a:buChar char="○"/>
            </a:pPr>
            <a:r>
              <a:rPr lang="en-US" dirty="0"/>
              <a:t>Douglas, Lake, Malheur, South Coast and Southern Oregon</a:t>
            </a:r>
            <a:endParaRPr lang="en-US" dirty="0" smtClean="0"/>
          </a:p>
          <a:p>
            <a:pPr marL="533400" lvl="1" indent="0">
              <a:lnSpc>
                <a:spcPct val="105000"/>
              </a:lnSpc>
              <a:spcBef>
                <a:spcPts val="0"/>
              </a:spcBef>
              <a:buSzPts val="2400"/>
              <a:buNone/>
            </a:pPr>
            <a:endParaRPr lang="en-US" dirty="0" smtClean="0"/>
          </a:p>
          <a:p>
            <a:pPr marL="914400" lvl="1" indent="-381000">
              <a:lnSpc>
                <a:spcPct val="115000"/>
              </a:lnSpc>
              <a:spcBef>
                <a:spcPts val="0"/>
              </a:spcBef>
              <a:buSzPts val="2400"/>
              <a:buFont typeface="Arial" panose="020B0604020202020204" pitchFamily="34" charset="0"/>
              <a:buChar char="●"/>
            </a:pPr>
            <a:endParaRPr lang="en-US" dirty="0">
              <a:solidFill>
                <a:srgbClr val="FF0000"/>
              </a:solidFill>
            </a:endParaRPr>
          </a:p>
          <a:p>
            <a:pPr marL="457200" indent="-381000">
              <a:lnSpc>
                <a:spcPct val="105000"/>
              </a:lnSpc>
              <a:spcBef>
                <a:spcPts val="0"/>
              </a:spcBef>
              <a:buSzPts val="2400"/>
              <a:buFont typeface="Arial"/>
              <a:buChar char="○"/>
            </a:pPr>
            <a:endParaRPr lang="en-US" sz="3000" dirty="0"/>
          </a:p>
          <a:p>
            <a:endParaRPr lang="en-US" dirty="0"/>
          </a:p>
        </p:txBody>
      </p:sp>
      <p:sp>
        <p:nvSpPr>
          <p:cNvPr id="3" name="Footer Placeholder 2"/>
          <p:cNvSpPr>
            <a:spLocks noGrp="1"/>
          </p:cNvSpPr>
          <p:nvPr>
            <p:ph type="ftr" sz="quarter" idx="11"/>
          </p:nvPr>
        </p:nvSpPr>
        <p:spPr/>
        <p:txBody>
          <a:bodyPr/>
          <a:lstStyle/>
          <a:p>
            <a:r>
              <a:rPr lang="en-US" smtClean="0"/>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17</a:t>
            </a:fld>
            <a:endParaRPr lang="en-US" dirty="0"/>
          </a:p>
        </p:txBody>
      </p:sp>
      <p:pic>
        <p:nvPicPr>
          <p:cNvPr id="13" name="Picture Placeholder 12" descr="This is an image of the state of Oregon with all the counties identified. It is included for aesthetic reasons to illustrate how our team has divided up support across the state." title="Regional Contacts by ESD"/>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3695" b="3695"/>
          <a:stretch>
            <a:fillRect/>
          </a:stretch>
        </p:blipFill>
        <p:spPr/>
      </p:pic>
    </p:spTree>
    <p:extLst>
      <p:ext uri="{BB962C8B-B14F-4D97-AF65-F5344CB8AC3E}">
        <p14:creationId xmlns:p14="http://schemas.microsoft.com/office/powerpoint/2010/main" val="2856476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2</a:t>
            </a:fld>
            <a:endParaRPr lang="en-US" dirty="0"/>
          </a:p>
        </p:txBody>
      </p:sp>
      <p:sp>
        <p:nvSpPr>
          <p:cNvPr id="7" name="Content Placeholder 6"/>
          <p:cNvSpPr>
            <a:spLocks noGrp="1"/>
          </p:cNvSpPr>
          <p:nvPr>
            <p:ph idx="1"/>
          </p:nvPr>
        </p:nvSpPr>
        <p:spPr/>
        <p:txBody>
          <a:bodyPr>
            <a:normAutofit/>
          </a:bodyPr>
          <a:lstStyle/>
          <a:p>
            <a:pPr marL="0" indent="0">
              <a:buNone/>
            </a:pPr>
            <a:r>
              <a:rPr lang="en-US" sz="2800" dirty="0"/>
              <a:t>Federal programs are supported by tax dollars, so all children and teachers (both public and private) are eligible to access these programs</a:t>
            </a:r>
          </a:p>
          <a:p>
            <a:pPr marL="0" indent="0">
              <a:buNone/>
            </a:pPr>
            <a:endParaRPr lang="en-US" sz="2800" dirty="0"/>
          </a:p>
          <a:p>
            <a:pPr marL="0" indent="0">
              <a:buNone/>
            </a:pPr>
            <a:r>
              <a:rPr lang="en-US" sz="2800" dirty="0"/>
              <a:t>Private schools must be “not for profit” to be eligible</a:t>
            </a:r>
          </a:p>
          <a:p>
            <a:pPr marL="0" indent="0">
              <a:buNone/>
            </a:pPr>
            <a:endParaRPr lang="en-US" sz="2000" dirty="0"/>
          </a:p>
        </p:txBody>
      </p:sp>
      <p:sp>
        <p:nvSpPr>
          <p:cNvPr id="6" name="Title 5"/>
          <p:cNvSpPr>
            <a:spLocks noGrp="1"/>
          </p:cNvSpPr>
          <p:nvPr>
            <p:ph type="title"/>
          </p:nvPr>
        </p:nvSpPr>
        <p:spPr/>
        <p:txBody>
          <a:bodyPr/>
          <a:lstStyle/>
          <a:p>
            <a:r>
              <a:rPr lang="en-US" dirty="0"/>
              <a:t>Equitable Services: Basic Premise</a:t>
            </a:r>
          </a:p>
        </p:txBody>
      </p:sp>
    </p:spTree>
    <p:extLst>
      <p:ext uri="{BB962C8B-B14F-4D97-AF65-F5344CB8AC3E}">
        <p14:creationId xmlns:p14="http://schemas.microsoft.com/office/powerpoint/2010/main" val="3110385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a:t>
            </a:fld>
            <a:endParaRPr lang="en-US" dirty="0"/>
          </a:p>
        </p:txBody>
      </p:sp>
      <p:sp>
        <p:nvSpPr>
          <p:cNvPr id="2" name="Content Placeholder 1"/>
          <p:cNvSpPr>
            <a:spLocks noGrp="1"/>
          </p:cNvSpPr>
          <p:nvPr>
            <p:ph idx="1"/>
          </p:nvPr>
        </p:nvSpPr>
        <p:spPr>
          <a:xfrm>
            <a:off x="5183188" y="457200"/>
            <a:ext cx="6704012" cy="6259132"/>
          </a:xfrm>
        </p:spPr>
        <p:txBody>
          <a:bodyPr>
            <a:normAutofit/>
          </a:bodyPr>
          <a:lstStyle/>
          <a:p>
            <a:pPr marL="0" indent="0">
              <a:buNone/>
            </a:pPr>
            <a:r>
              <a:rPr lang="en-US" sz="2800" dirty="0"/>
              <a:t>Equitable services requirements for non-public/private schools apply to programs under § 1117 or § 8501</a:t>
            </a:r>
            <a:r>
              <a:rPr lang="en-US" sz="2800" dirty="0" smtClean="0"/>
              <a:t>:</a:t>
            </a:r>
          </a:p>
          <a:p>
            <a:pPr marL="0" indent="0">
              <a:buNone/>
            </a:pPr>
            <a:endParaRPr lang="en-US" sz="2800" dirty="0"/>
          </a:p>
          <a:p>
            <a:pPr lvl="1"/>
            <a:r>
              <a:rPr lang="en-US" dirty="0"/>
              <a:t>Title I-A: Basic Academic Programs;</a:t>
            </a:r>
          </a:p>
          <a:p>
            <a:pPr lvl="1"/>
            <a:r>
              <a:rPr lang="en-US" dirty="0"/>
              <a:t>Title I-C: Education of Migratory Children;</a:t>
            </a:r>
          </a:p>
          <a:p>
            <a:pPr lvl="1"/>
            <a:r>
              <a:rPr lang="en-US" dirty="0"/>
              <a:t>Title II-A: Supporting Effective Instruction;</a:t>
            </a:r>
          </a:p>
          <a:p>
            <a:pPr lvl="1"/>
            <a:r>
              <a:rPr lang="en-US" dirty="0"/>
              <a:t>Title III: Language Instruction for English Learners and Immigrant Students;</a:t>
            </a:r>
          </a:p>
          <a:p>
            <a:pPr lvl="1"/>
            <a:r>
              <a:rPr lang="en-US" dirty="0"/>
              <a:t>Title IV-A: Student Support and Academic Enrichment Grants; and</a:t>
            </a:r>
          </a:p>
          <a:p>
            <a:pPr lvl="1"/>
            <a:r>
              <a:rPr lang="en-US" dirty="0"/>
              <a:t>Title IV-B: 21st Century Community Learning Centers</a:t>
            </a:r>
          </a:p>
          <a:p>
            <a:pPr marL="0" indent="0">
              <a:buNone/>
            </a:pPr>
            <a:endParaRPr lang="en-US" dirty="0"/>
          </a:p>
        </p:txBody>
      </p:sp>
      <p:sp>
        <p:nvSpPr>
          <p:cNvPr id="5" name="Title 4"/>
          <p:cNvSpPr>
            <a:spLocks noGrp="1"/>
          </p:cNvSpPr>
          <p:nvPr>
            <p:ph type="title"/>
          </p:nvPr>
        </p:nvSpPr>
        <p:spPr/>
        <p:txBody>
          <a:bodyPr/>
          <a:lstStyle/>
          <a:p>
            <a:r>
              <a:rPr lang="en-US" dirty="0"/>
              <a:t>Eligible Programs</a:t>
            </a:r>
          </a:p>
        </p:txBody>
      </p:sp>
      <p:pic>
        <p:nvPicPr>
          <p:cNvPr id="9" name="Picture 8" descr="This image shows a green stamp of the word &quot;eligible&quot; and is included for aestheic reasons." title="Eligibl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176" y="2965576"/>
            <a:ext cx="3930872" cy="2319095"/>
          </a:xfrm>
          <a:prstGeom prst="rect">
            <a:avLst/>
          </a:prstGeom>
        </p:spPr>
      </p:pic>
    </p:spTree>
    <p:extLst>
      <p:ext uri="{BB962C8B-B14F-4D97-AF65-F5344CB8AC3E}">
        <p14:creationId xmlns:p14="http://schemas.microsoft.com/office/powerpoint/2010/main" val="2301068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a:t>
            </a:fld>
            <a:endParaRPr lang="en-US" dirty="0"/>
          </a:p>
        </p:txBody>
      </p:sp>
      <p:pic>
        <p:nvPicPr>
          <p:cNvPr id="7" name="Picture 6" descr="This is an image of a heart. It is included for aesthetic reasons to emphasize the importance of the role of consultation in equitable services.&#10;" title="Equitable Services"/>
          <p:cNvPicPr>
            <a:picLocks noChangeAspect="1"/>
          </p:cNvPicPr>
          <p:nvPr/>
        </p:nvPicPr>
        <p:blipFill rotWithShape="1">
          <a:blip r:embed="rId3">
            <a:extLst>
              <a:ext uri="{28A0092B-C50C-407E-A947-70E740481C1C}">
                <a14:useLocalDpi xmlns:a14="http://schemas.microsoft.com/office/drawing/2010/main" val="0"/>
              </a:ext>
            </a:extLst>
          </a:blip>
          <a:srcRect b="11360"/>
          <a:stretch/>
        </p:blipFill>
        <p:spPr>
          <a:xfrm>
            <a:off x="8075054" y="3226053"/>
            <a:ext cx="3318591" cy="3050547"/>
          </a:xfrm>
          <a:prstGeom prst="rect">
            <a:avLst/>
          </a:prstGeom>
        </p:spPr>
      </p:pic>
      <p:sp>
        <p:nvSpPr>
          <p:cNvPr id="2" name="Content Placeholder 1"/>
          <p:cNvSpPr>
            <a:spLocks noGrp="1"/>
          </p:cNvSpPr>
          <p:nvPr>
            <p:ph idx="1"/>
          </p:nvPr>
        </p:nvSpPr>
        <p:spPr/>
        <p:txBody>
          <a:bodyPr>
            <a:normAutofit/>
          </a:bodyPr>
          <a:lstStyle/>
          <a:p>
            <a:r>
              <a:rPr lang="en-US" sz="2800" dirty="0"/>
              <a:t>Goal: Reach agreement on how to provide equitable and effective programs for eligible private school children</a:t>
            </a:r>
          </a:p>
          <a:p>
            <a:endParaRPr lang="en-US" sz="2800" dirty="0"/>
          </a:p>
          <a:p>
            <a:r>
              <a:rPr lang="en-US" sz="2800" dirty="0"/>
              <a:t>Consultation should be:</a:t>
            </a:r>
          </a:p>
          <a:p>
            <a:pPr lvl="1"/>
            <a:r>
              <a:rPr lang="en-US" dirty="0"/>
              <a:t>Timely </a:t>
            </a:r>
          </a:p>
          <a:p>
            <a:pPr lvl="1"/>
            <a:r>
              <a:rPr lang="en-US" dirty="0"/>
              <a:t>Meaningful </a:t>
            </a:r>
          </a:p>
          <a:p>
            <a:pPr lvl="1"/>
            <a:r>
              <a:rPr lang="en-US" dirty="0"/>
              <a:t>Ongoing</a:t>
            </a:r>
          </a:p>
          <a:p>
            <a:pPr lvl="1"/>
            <a:endParaRPr lang="en-US" sz="2800" dirty="0">
              <a:latin typeface="Arial" panose="020B0604020202020204" pitchFamily="34" charset="0"/>
            </a:endParaRPr>
          </a:p>
        </p:txBody>
      </p:sp>
      <p:sp>
        <p:nvSpPr>
          <p:cNvPr id="5" name="Title 4"/>
          <p:cNvSpPr>
            <a:spLocks noGrp="1"/>
          </p:cNvSpPr>
          <p:nvPr>
            <p:ph type="title"/>
          </p:nvPr>
        </p:nvSpPr>
        <p:spPr/>
        <p:txBody>
          <a:bodyPr/>
          <a:lstStyle/>
          <a:p>
            <a:r>
              <a:rPr lang="en-US" dirty="0"/>
              <a:t>Consultation is the heart of Equitable Services</a:t>
            </a:r>
          </a:p>
        </p:txBody>
      </p:sp>
    </p:spTree>
    <p:extLst>
      <p:ext uri="{BB962C8B-B14F-4D97-AF65-F5344CB8AC3E}">
        <p14:creationId xmlns:p14="http://schemas.microsoft.com/office/powerpoint/2010/main" val="3625196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idx="1"/>
          </p:nvPr>
        </p:nvSpPr>
        <p:spPr>
          <a:xfrm>
            <a:off x="717175" y="1825625"/>
            <a:ext cx="5910839" cy="4109010"/>
          </a:xfrm>
        </p:spPr>
        <p:txBody>
          <a:bodyPr/>
          <a:lstStyle/>
          <a:p>
            <a:pPr marL="0" indent="0">
              <a:buNone/>
            </a:pPr>
            <a:r>
              <a:rPr lang="en-US" u="sng" dirty="0"/>
              <a:t>Consultation should</a:t>
            </a:r>
            <a:r>
              <a:rPr lang="en-US" dirty="0" smtClean="0"/>
              <a:t>:</a:t>
            </a:r>
          </a:p>
          <a:p>
            <a:pPr marL="0" indent="0">
              <a:buNone/>
            </a:pPr>
            <a:r>
              <a:rPr lang="en-US" dirty="0"/>
              <a:t>Provide ample time and </a:t>
            </a:r>
            <a:r>
              <a:rPr lang="en-US" dirty="0" smtClean="0"/>
              <a:t>genuine </a:t>
            </a:r>
            <a:r>
              <a:rPr lang="en-US" dirty="0"/>
              <a:t>opportunity: </a:t>
            </a:r>
          </a:p>
          <a:p>
            <a:r>
              <a:rPr lang="en-US" dirty="0"/>
              <a:t>for all parties to express their views,</a:t>
            </a:r>
          </a:p>
          <a:p>
            <a:r>
              <a:rPr lang="en-US" dirty="0"/>
              <a:t>to have their views seriously considered, and</a:t>
            </a:r>
          </a:p>
          <a:p>
            <a:r>
              <a:rPr lang="en-US" dirty="0"/>
              <a:t>to discuss viable options for ensuring equitable participation.</a:t>
            </a:r>
          </a:p>
          <a:p>
            <a:pPr marL="0" indent="0">
              <a:buNone/>
            </a:pP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a:t>
            </a:fld>
            <a:endParaRPr lang="en-US" dirty="0"/>
          </a:p>
        </p:txBody>
      </p:sp>
      <p:sp>
        <p:nvSpPr>
          <p:cNvPr id="6" name="Title 5"/>
          <p:cNvSpPr>
            <a:spLocks noGrp="1"/>
          </p:cNvSpPr>
          <p:nvPr>
            <p:ph type="title"/>
          </p:nvPr>
        </p:nvSpPr>
        <p:spPr/>
        <p:txBody>
          <a:bodyPr>
            <a:normAutofit/>
          </a:bodyPr>
          <a:lstStyle/>
          <a:p>
            <a:r>
              <a:rPr lang="en-US" sz="4400" dirty="0"/>
              <a:t>Timely and Meaningful Consultation</a:t>
            </a:r>
          </a:p>
        </p:txBody>
      </p:sp>
      <p:sp>
        <p:nvSpPr>
          <p:cNvPr id="9" name="Text Placeholder 8"/>
          <p:cNvSpPr>
            <a:spLocks noGrp="1"/>
          </p:cNvSpPr>
          <p:nvPr>
            <p:ph type="body" sz="quarter" idx="4294967295"/>
          </p:nvPr>
        </p:nvSpPr>
        <p:spPr>
          <a:xfrm>
            <a:off x="6708258" y="1825625"/>
            <a:ext cx="4979438" cy="3245423"/>
          </a:xfrm>
        </p:spPr>
        <p:txBody>
          <a:bodyPr>
            <a:normAutofit fontScale="92500"/>
          </a:bodyPr>
          <a:lstStyle/>
          <a:p>
            <a:pPr marL="0" indent="0">
              <a:buNone/>
            </a:pPr>
            <a:r>
              <a:rPr lang="en-US" u="sng" dirty="0"/>
              <a:t>Consultation should NO</a:t>
            </a:r>
            <a:r>
              <a:rPr lang="en-US" dirty="0"/>
              <a:t>T</a:t>
            </a:r>
            <a:r>
              <a:rPr lang="en-US" dirty="0" smtClean="0"/>
              <a:t>:</a:t>
            </a:r>
          </a:p>
          <a:p>
            <a:pPr marL="0" lvl="0" indent="0">
              <a:buNone/>
            </a:pPr>
            <a:r>
              <a:rPr lang="en-US" sz="2600" dirty="0">
                <a:solidFill>
                  <a:prstClr val="black"/>
                </a:solidFill>
              </a:rPr>
              <a:t>Include pre-determined program decisions (including transferability) with no input from all parties, such as:</a:t>
            </a:r>
          </a:p>
          <a:p>
            <a:pPr lvl="0"/>
            <a:r>
              <a:rPr lang="en-US" sz="2600" dirty="0">
                <a:solidFill>
                  <a:prstClr val="black"/>
                </a:solidFill>
              </a:rPr>
              <a:t>already established third party contract,</a:t>
            </a:r>
          </a:p>
          <a:p>
            <a:pPr lvl="0"/>
            <a:r>
              <a:rPr lang="en-US" sz="2600" dirty="0">
                <a:solidFill>
                  <a:prstClr val="black"/>
                </a:solidFill>
              </a:rPr>
              <a:t>already determined services, and</a:t>
            </a:r>
          </a:p>
          <a:p>
            <a:pPr lvl="0"/>
            <a:r>
              <a:rPr lang="en-US" sz="2600" dirty="0">
                <a:solidFill>
                  <a:prstClr val="black"/>
                </a:solidFill>
              </a:rPr>
              <a:t>already established timelines.</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039847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6</a:t>
            </a:fld>
            <a:endParaRPr lang="en-US" dirty="0"/>
          </a:p>
        </p:txBody>
      </p:sp>
      <p:sp>
        <p:nvSpPr>
          <p:cNvPr id="10" name="Content Placeholder 9"/>
          <p:cNvSpPr>
            <a:spLocks noGrp="1"/>
          </p:cNvSpPr>
          <p:nvPr>
            <p:ph idx="1"/>
          </p:nvPr>
        </p:nvSpPr>
        <p:spPr/>
        <p:txBody>
          <a:bodyPr/>
          <a:lstStyle/>
          <a:p>
            <a:r>
              <a:rPr lang="en-US" dirty="0"/>
              <a:t>On going consultation can be conducted in person, via e-mails, by mail, and through LEA-organized meetings.</a:t>
            </a:r>
          </a:p>
          <a:p>
            <a:endParaRPr lang="en-US" dirty="0"/>
          </a:p>
          <a:p>
            <a:r>
              <a:rPr lang="en-US" dirty="0"/>
              <a:t>It is important that LEAs document their efforts and the ongoing communication between them and the private schools.</a:t>
            </a:r>
          </a:p>
          <a:p>
            <a:endParaRPr lang="en-US" dirty="0"/>
          </a:p>
          <a:p>
            <a:r>
              <a:rPr lang="en-US" dirty="0"/>
              <a:t>Documentation can include emails, phone call logs, letters, attendance sheets, meeting agendas, webinar information, etc.</a:t>
            </a:r>
          </a:p>
          <a:p>
            <a:endParaRPr lang="en-US" dirty="0"/>
          </a:p>
        </p:txBody>
      </p:sp>
      <p:sp>
        <p:nvSpPr>
          <p:cNvPr id="9" name="Title 8"/>
          <p:cNvSpPr>
            <a:spLocks noGrp="1"/>
          </p:cNvSpPr>
          <p:nvPr>
            <p:ph type="title"/>
          </p:nvPr>
        </p:nvSpPr>
        <p:spPr/>
        <p:txBody>
          <a:bodyPr/>
          <a:lstStyle/>
          <a:p>
            <a:r>
              <a:rPr lang="en-US" dirty="0"/>
              <a:t>Ongoing Consultation &amp; Documentation</a:t>
            </a:r>
          </a:p>
        </p:txBody>
      </p:sp>
    </p:spTree>
    <p:extLst>
      <p:ext uri="{BB962C8B-B14F-4D97-AF65-F5344CB8AC3E}">
        <p14:creationId xmlns:p14="http://schemas.microsoft.com/office/powerpoint/2010/main" val="3080139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7</a:t>
            </a:fld>
            <a:endParaRPr lang="en-US" dirty="0"/>
          </a:p>
        </p:txBody>
      </p:sp>
      <p:sp>
        <p:nvSpPr>
          <p:cNvPr id="3" name="Content Placeholder 2"/>
          <p:cNvSpPr>
            <a:spLocks noGrp="1"/>
          </p:cNvSpPr>
          <p:nvPr>
            <p:ph idx="1"/>
          </p:nvPr>
        </p:nvSpPr>
        <p:spPr>
          <a:xfrm>
            <a:off x="5264726" y="604650"/>
            <a:ext cx="6459809" cy="5535143"/>
          </a:xfrm>
        </p:spPr>
        <p:txBody>
          <a:bodyPr>
            <a:normAutofit fontScale="92500" lnSpcReduction="20000"/>
          </a:bodyPr>
          <a:lstStyle/>
          <a:p>
            <a:pPr marL="0" indent="0">
              <a:buNone/>
            </a:pPr>
            <a:r>
              <a:rPr lang="en-US" sz="2600" dirty="0"/>
              <a:t>The following items are examples of what districts should discuss during consultation</a:t>
            </a:r>
            <a:r>
              <a:rPr lang="en-US" sz="2600" dirty="0" smtClean="0"/>
              <a:t>:</a:t>
            </a:r>
          </a:p>
          <a:p>
            <a:pPr marL="0" indent="0">
              <a:buNone/>
            </a:pPr>
            <a:endParaRPr lang="en-US" dirty="0"/>
          </a:p>
          <a:p>
            <a:pPr lvl="1"/>
            <a:r>
              <a:rPr lang="en-US" dirty="0"/>
              <a:t>The </a:t>
            </a:r>
            <a:r>
              <a:rPr lang="en-US" b="1" dirty="0"/>
              <a:t>strengths and needs</a:t>
            </a:r>
            <a:r>
              <a:rPr lang="en-US" dirty="0"/>
              <a:t> of eligible private school children</a:t>
            </a:r>
          </a:p>
          <a:p>
            <a:pPr lvl="1"/>
            <a:r>
              <a:rPr lang="en-US" b="1" dirty="0"/>
              <a:t>Services </a:t>
            </a:r>
            <a:r>
              <a:rPr lang="en-US" dirty="0"/>
              <a:t>the LEA will offer </a:t>
            </a:r>
            <a:r>
              <a:rPr lang="en-US" b="1" dirty="0"/>
              <a:t>to eligible children</a:t>
            </a:r>
          </a:p>
          <a:p>
            <a:pPr lvl="1"/>
            <a:r>
              <a:rPr lang="en-US" b="1" dirty="0"/>
              <a:t>How, where, and who </a:t>
            </a:r>
            <a:r>
              <a:rPr lang="en-US" dirty="0"/>
              <a:t>will provide services</a:t>
            </a:r>
          </a:p>
          <a:p>
            <a:pPr lvl="1"/>
            <a:r>
              <a:rPr lang="en-US" dirty="0"/>
              <a:t>How the equitable services program will be </a:t>
            </a:r>
            <a:r>
              <a:rPr lang="en-US" b="1" dirty="0"/>
              <a:t>assessed</a:t>
            </a:r>
            <a:r>
              <a:rPr lang="en-US" dirty="0"/>
              <a:t> </a:t>
            </a:r>
          </a:p>
          <a:p>
            <a:pPr lvl="1"/>
            <a:r>
              <a:rPr lang="en-US" dirty="0"/>
              <a:t>The</a:t>
            </a:r>
            <a:r>
              <a:rPr lang="en-US" b="1" dirty="0"/>
              <a:t> services </a:t>
            </a:r>
            <a:r>
              <a:rPr lang="en-US" dirty="0"/>
              <a:t>the LEA will provide to </a:t>
            </a:r>
            <a:r>
              <a:rPr lang="en-US" b="1" dirty="0"/>
              <a:t>teachers and families </a:t>
            </a:r>
            <a:r>
              <a:rPr lang="en-US" dirty="0"/>
              <a:t>of participating private school children</a:t>
            </a:r>
          </a:p>
          <a:p>
            <a:pPr lvl="1"/>
            <a:r>
              <a:rPr lang="en-US" b="1" dirty="0"/>
              <a:t>The methods to provide services </a:t>
            </a:r>
            <a:r>
              <a:rPr lang="en-US" dirty="0"/>
              <a:t>to eligible private school students (e.g., by the LEA or third party contract)</a:t>
            </a:r>
            <a:endParaRPr lang="en-US" b="1" dirty="0"/>
          </a:p>
          <a:p>
            <a:pPr lvl="1"/>
            <a:r>
              <a:rPr lang="en-US" dirty="0"/>
              <a:t>How the </a:t>
            </a:r>
            <a:r>
              <a:rPr lang="en-US" b="1" dirty="0"/>
              <a:t>proportionate share </a:t>
            </a:r>
            <a:r>
              <a:rPr lang="en-US" dirty="0"/>
              <a:t>was determined</a:t>
            </a:r>
          </a:p>
          <a:p>
            <a:pPr lvl="1"/>
            <a:r>
              <a:rPr lang="en-US" b="1" dirty="0"/>
              <a:t>Whether funds will be pooled </a:t>
            </a:r>
            <a:r>
              <a:rPr lang="en-US" dirty="0"/>
              <a:t>or distributed on a school-by-school basis</a:t>
            </a:r>
          </a:p>
          <a:p>
            <a:pPr lvl="1"/>
            <a:r>
              <a:rPr lang="en-US" dirty="0"/>
              <a:t>Written </a:t>
            </a:r>
            <a:r>
              <a:rPr lang="en-US" b="1" dirty="0"/>
              <a:t>affirmation</a:t>
            </a:r>
            <a:r>
              <a:rPr lang="en-US" dirty="0"/>
              <a:t> that consultation has </a:t>
            </a:r>
            <a:r>
              <a:rPr lang="en-US" dirty="0" smtClean="0"/>
              <a:t>occurred</a:t>
            </a:r>
            <a:endParaRPr lang="en-US" dirty="0"/>
          </a:p>
        </p:txBody>
      </p:sp>
      <p:sp>
        <p:nvSpPr>
          <p:cNvPr id="2" name="Title 1"/>
          <p:cNvSpPr>
            <a:spLocks noGrp="1"/>
          </p:cNvSpPr>
          <p:nvPr>
            <p:ph type="title"/>
          </p:nvPr>
        </p:nvSpPr>
        <p:spPr/>
        <p:txBody>
          <a:bodyPr/>
          <a:lstStyle/>
          <a:p>
            <a:r>
              <a:rPr lang="en-US" dirty="0"/>
              <a:t>Consultation Checklist</a:t>
            </a:r>
          </a:p>
        </p:txBody>
      </p:sp>
      <p:pic>
        <p:nvPicPr>
          <p:cNvPr id="8" name="Picture 7" descr="This is an image of a pencil checking off boxes" title="Checklis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176" y="3305262"/>
            <a:ext cx="3927421" cy="2315258"/>
          </a:xfrm>
          <a:prstGeom prst="rect">
            <a:avLst/>
          </a:prstGeom>
        </p:spPr>
      </p:pic>
    </p:spTree>
    <p:extLst>
      <p:ext uri="{BB962C8B-B14F-4D97-AF65-F5344CB8AC3E}">
        <p14:creationId xmlns:p14="http://schemas.microsoft.com/office/powerpoint/2010/main" val="534534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p:cNvSpPr>
            <a:spLocks noGrp="1"/>
          </p:cNvSpPr>
          <p:nvPr>
            <p:ph idx="1"/>
          </p:nvPr>
        </p:nvSpPr>
        <p:spPr>
          <a:xfrm>
            <a:off x="717176" y="1825625"/>
            <a:ext cx="5811086" cy="4109010"/>
          </a:xfrm>
        </p:spPr>
        <p:txBody>
          <a:bodyPr>
            <a:normAutofit fontScale="92500" lnSpcReduction="20000"/>
          </a:bodyPr>
          <a:lstStyle/>
          <a:p>
            <a:pPr marL="0" indent="0">
              <a:buNone/>
            </a:pPr>
            <a:r>
              <a:rPr lang="en-US" sz="3500" dirty="0" smtClean="0">
                <a:solidFill>
                  <a:srgbClr val="0070C0"/>
                </a:solidFill>
              </a:rPr>
              <a:t>District</a:t>
            </a:r>
          </a:p>
          <a:p>
            <a:pPr marL="457200" indent="-457200">
              <a:buFont typeface="Arial" panose="020B0604020202020204" pitchFamily="34" charset="0"/>
              <a:buChar char="•"/>
            </a:pPr>
            <a:r>
              <a:rPr lang="en-US" dirty="0">
                <a:solidFill>
                  <a:schemeClr val="tx1"/>
                </a:solidFill>
              </a:rPr>
              <a:t>Identify private schools within district boundary</a:t>
            </a:r>
          </a:p>
          <a:p>
            <a:pPr marL="457200" indent="-457200">
              <a:buFont typeface="Arial" panose="020B0604020202020204" pitchFamily="34" charset="0"/>
              <a:buChar char="•"/>
            </a:pPr>
            <a:r>
              <a:rPr lang="en-US" dirty="0">
                <a:solidFill>
                  <a:schemeClr val="tx1"/>
                </a:solidFill>
              </a:rPr>
              <a:t>Develop annual consultation calendar</a:t>
            </a:r>
          </a:p>
          <a:p>
            <a:pPr marL="457200" indent="-457200">
              <a:buFont typeface="Arial" panose="020B0604020202020204" pitchFamily="34" charset="0"/>
              <a:buChar char="•"/>
            </a:pPr>
            <a:r>
              <a:rPr lang="en-US" dirty="0">
                <a:solidFill>
                  <a:schemeClr val="tx1"/>
                </a:solidFill>
              </a:rPr>
              <a:t>Send out consultation invitation letter </a:t>
            </a:r>
          </a:p>
          <a:p>
            <a:pPr marL="457200" indent="-457200">
              <a:buFont typeface="Arial" panose="020B0604020202020204" pitchFamily="34" charset="0"/>
              <a:buChar char="•"/>
            </a:pPr>
            <a:r>
              <a:rPr lang="en-US" dirty="0">
                <a:solidFill>
                  <a:schemeClr val="tx1"/>
                </a:solidFill>
              </a:rPr>
              <a:t>Establish LEA and private schools roles and responsibilities </a:t>
            </a:r>
          </a:p>
          <a:p>
            <a:pPr marL="457200" indent="-457200">
              <a:buFont typeface="Arial" panose="020B0604020202020204" pitchFamily="34" charset="0"/>
              <a:buChar char="•"/>
            </a:pPr>
            <a:r>
              <a:rPr lang="en-US" dirty="0">
                <a:solidFill>
                  <a:schemeClr val="tx1"/>
                </a:solidFill>
              </a:rPr>
              <a:t>Discuss/exchange applicable LEA and private school fiscal and program policies </a:t>
            </a:r>
          </a:p>
          <a:p>
            <a:pPr marL="457200" indent="-457200">
              <a:buFont typeface="Arial" panose="020B0604020202020204" pitchFamily="34" charset="0"/>
              <a:buChar char="•"/>
            </a:pPr>
            <a:r>
              <a:rPr lang="en-US" dirty="0">
                <a:solidFill>
                  <a:schemeClr val="tx1"/>
                </a:solidFill>
              </a:rPr>
              <a:t>Get private school signature on Affirmation of Consultation</a:t>
            </a:r>
          </a:p>
          <a:p>
            <a:pPr marL="457200" indent="-457200">
              <a:buFont typeface="Arial" panose="020B0604020202020204" pitchFamily="34" charset="0"/>
              <a:buChar char="•"/>
            </a:pPr>
            <a:r>
              <a:rPr lang="en-US" dirty="0">
                <a:solidFill>
                  <a:schemeClr val="tx1"/>
                </a:solidFill>
              </a:rPr>
              <a:t>Document, document, document!</a:t>
            </a:r>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8</a:t>
            </a:fld>
            <a:endParaRPr lang="en-US" dirty="0"/>
          </a:p>
        </p:txBody>
      </p:sp>
      <p:sp>
        <p:nvSpPr>
          <p:cNvPr id="12" name="Title 11"/>
          <p:cNvSpPr>
            <a:spLocks noGrp="1"/>
          </p:cNvSpPr>
          <p:nvPr>
            <p:ph type="title"/>
          </p:nvPr>
        </p:nvSpPr>
        <p:spPr/>
        <p:txBody>
          <a:bodyPr>
            <a:normAutofit/>
          </a:bodyPr>
          <a:lstStyle/>
          <a:p>
            <a:r>
              <a:rPr lang="en-US" sz="4400" dirty="0"/>
              <a:t>Consultation: Roles and Responsibilities</a:t>
            </a:r>
          </a:p>
        </p:txBody>
      </p:sp>
      <p:sp>
        <p:nvSpPr>
          <p:cNvPr id="15" name="Text Placeholder 14"/>
          <p:cNvSpPr>
            <a:spLocks noGrp="1"/>
          </p:cNvSpPr>
          <p:nvPr>
            <p:ph type="body" sz="quarter" idx="4294967295"/>
          </p:nvPr>
        </p:nvSpPr>
        <p:spPr>
          <a:xfrm>
            <a:off x="6596755" y="1825625"/>
            <a:ext cx="5329237" cy="3949700"/>
          </a:xfrm>
        </p:spPr>
        <p:txBody>
          <a:bodyPr>
            <a:normAutofit/>
          </a:bodyPr>
          <a:lstStyle/>
          <a:p>
            <a:pPr marL="0" indent="0">
              <a:buNone/>
            </a:pPr>
            <a:r>
              <a:rPr lang="en-US" sz="3500" dirty="0" smtClean="0">
                <a:solidFill>
                  <a:srgbClr val="0070C0"/>
                </a:solidFill>
              </a:rPr>
              <a:t>Private School</a:t>
            </a:r>
          </a:p>
          <a:p>
            <a:pPr marL="457200" indent="-457200">
              <a:buFont typeface="Arial" panose="020B0604020202020204" pitchFamily="34" charset="0"/>
              <a:buChar char="•"/>
            </a:pPr>
            <a:r>
              <a:rPr lang="en-US" sz="2200" dirty="0">
                <a:solidFill>
                  <a:schemeClr val="tx1"/>
                </a:solidFill>
              </a:rPr>
              <a:t>Attend consultation</a:t>
            </a:r>
          </a:p>
          <a:p>
            <a:pPr marL="457200" indent="-457200">
              <a:buFont typeface="Arial" panose="020B0604020202020204" pitchFamily="34" charset="0"/>
              <a:buChar char="•"/>
            </a:pPr>
            <a:r>
              <a:rPr lang="en-US" sz="2200" dirty="0">
                <a:solidFill>
                  <a:schemeClr val="tx1"/>
                </a:solidFill>
              </a:rPr>
              <a:t>Conduct annual needs assessment</a:t>
            </a:r>
          </a:p>
          <a:p>
            <a:pPr marL="457200" indent="-457200">
              <a:buFont typeface="Arial" panose="020B0604020202020204" pitchFamily="34" charset="0"/>
              <a:buChar char="•"/>
            </a:pPr>
            <a:r>
              <a:rPr lang="en-US" sz="2200" dirty="0">
                <a:solidFill>
                  <a:schemeClr val="tx1"/>
                </a:solidFill>
              </a:rPr>
              <a:t>Provide necessary reports/documentation to district when requested</a:t>
            </a:r>
          </a:p>
          <a:p>
            <a:pPr marL="457200" indent="-457200">
              <a:buFont typeface="Arial" panose="020B0604020202020204" pitchFamily="34" charset="0"/>
              <a:buChar char="•"/>
            </a:pPr>
            <a:r>
              <a:rPr lang="en-US" sz="2200" dirty="0">
                <a:solidFill>
                  <a:schemeClr val="tx1"/>
                </a:solidFill>
              </a:rPr>
              <a:t>Identify method for evaluating effectiveness of programs</a:t>
            </a:r>
          </a:p>
          <a:p>
            <a:pPr marL="457200" indent="-457200">
              <a:buFont typeface="Arial" panose="020B0604020202020204" pitchFamily="34" charset="0"/>
              <a:buChar char="•"/>
            </a:pPr>
            <a:r>
              <a:rPr lang="en-US" sz="2200" dirty="0">
                <a:solidFill>
                  <a:schemeClr val="tx1"/>
                </a:solidFill>
              </a:rPr>
              <a:t>Work with the district to arrange for billing and payment</a:t>
            </a:r>
          </a:p>
          <a:p>
            <a:endParaRPr lang="en-US" dirty="0" smtClean="0"/>
          </a:p>
          <a:p>
            <a:endParaRPr lang="en-US" dirty="0"/>
          </a:p>
        </p:txBody>
      </p:sp>
    </p:spTree>
    <p:extLst>
      <p:ext uri="{BB962C8B-B14F-4D97-AF65-F5344CB8AC3E}">
        <p14:creationId xmlns:p14="http://schemas.microsoft.com/office/powerpoint/2010/main" val="1517729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9</a:t>
            </a:fld>
            <a:endParaRPr lang="en-US" dirty="0"/>
          </a:p>
        </p:txBody>
      </p:sp>
      <p:sp>
        <p:nvSpPr>
          <p:cNvPr id="10" name="Content Placeholder 9"/>
          <p:cNvSpPr>
            <a:spLocks noGrp="1"/>
          </p:cNvSpPr>
          <p:nvPr>
            <p:ph idx="1"/>
          </p:nvPr>
        </p:nvSpPr>
        <p:spPr/>
        <p:txBody>
          <a:bodyPr>
            <a:normAutofit fontScale="92500" lnSpcReduction="20000"/>
          </a:bodyPr>
          <a:lstStyle/>
          <a:p>
            <a:pPr marL="0" indent="0">
              <a:buNone/>
            </a:pPr>
            <a:r>
              <a:rPr lang="en-US" sz="3200" b="1" dirty="0"/>
              <a:t>Varies by program</a:t>
            </a:r>
          </a:p>
          <a:p>
            <a:pPr lvl="1"/>
            <a:r>
              <a:rPr lang="en-US" sz="2800" dirty="0"/>
              <a:t>Title I-A:  Only eligible students (determined by POVERTY and RESIDENCE) generate allocations</a:t>
            </a:r>
          </a:p>
          <a:p>
            <a:pPr lvl="1"/>
            <a:r>
              <a:rPr lang="en-US" sz="2800" dirty="0"/>
              <a:t>Title II-A and IV-A: All students are included in the formula</a:t>
            </a:r>
          </a:p>
          <a:p>
            <a:pPr lvl="1"/>
            <a:r>
              <a:rPr lang="en-US" sz="2800" dirty="0"/>
              <a:t>Title III: Home Language Use Survey, ELPA determines eligibility</a:t>
            </a:r>
          </a:p>
          <a:p>
            <a:pPr marL="457200" lvl="1" indent="0">
              <a:buNone/>
            </a:pPr>
            <a:r>
              <a:rPr lang="en-US" sz="2800" dirty="0"/>
              <a:t>                  Equitable share similar to Title IA</a:t>
            </a:r>
          </a:p>
          <a:p>
            <a:pPr lvl="1"/>
            <a:r>
              <a:rPr lang="en-US" sz="2800" dirty="0"/>
              <a:t>Title IV-B:  Competitive grant, private schools may participate if school is within 21</a:t>
            </a:r>
            <a:r>
              <a:rPr lang="en-US" sz="2800" baseline="30000" dirty="0"/>
              <a:t>st</a:t>
            </a:r>
            <a:r>
              <a:rPr lang="en-US" sz="2800" dirty="0"/>
              <a:t> CCLC attendance area</a:t>
            </a:r>
          </a:p>
          <a:p>
            <a:pPr lvl="1"/>
            <a:endParaRPr lang="en-US" sz="2800" dirty="0"/>
          </a:p>
          <a:p>
            <a:pPr marL="0" indent="0">
              <a:buNone/>
            </a:pPr>
            <a:r>
              <a:rPr lang="en-US" sz="3200" dirty="0"/>
              <a:t>Private schools must provide the LEA with the essential student information to make calculations</a:t>
            </a:r>
          </a:p>
          <a:p>
            <a:endParaRPr lang="en-US" dirty="0"/>
          </a:p>
        </p:txBody>
      </p:sp>
      <p:sp>
        <p:nvSpPr>
          <p:cNvPr id="9" name="Title 8"/>
          <p:cNvSpPr>
            <a:spLocks noGrp="1"/>
          </p:cNvSpPr>
          <p:nvPr>
            <p:ph type="title"/>
          </p:nvPr>
        </p:nvSpPr>
        <p:spPr/>
        <p:txBody>
          <a:bodyPr/>
          <a:lstStyle/>
          <a:p>
            <a:r>
              <a:rPr lang="en-US" dirty="0"/>
              <a:t>Calculating Equitable Share</a:t>
            </a:r>
          </a:p>
        </p:txBody>
      </p:sp>
    </p:spTree>
    <p:extLst>
      <p:ext uri="{BB962C8B-B14F-4D97-AF65-F5344CB8AC3E}">
        <p14:creationId xmlns:p14="http://schemas.microsoft.com/office/powerpoint/2010/main" val="1056520278"/>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Estimated_x0020_Creation_x0020_Date xmlns="033ab11c-6041-4f50-b845-c0c38e41b3e3" xsi:nil="true"/>
    <PublishingStartDate xmlns="http://schemas.microsoft.com/sharepoint/v3" xsi:nil="true"/>
    <Remediation_x0020_Date xmlns="033ab11c-6041-4f50-b845-c0c38e41b3e3">2022-01-19T08:00:00+00:00</Remediation_x0020_Date>
    <Priority xmlns="033ab11c-6041-4f50-b845-c0c38e41b3e3">New</Priority>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1C2AA772-8C0A-480C-9E0C-84C76C73C71D}">
  <ds:schemaRefs>
    <ds:schemaRef ds:uri="033ab11c-6041-4f50-b845-c0c38e41b3e3"/>
    <ds:schemaRef ds:uri="http://purl.org/dc/dcmitype/"/>
    <ds:schemaRef ds:uri="http://schemas.microsoft.com/office/infopath/2007/PartnerControls"/>
    <ds:schemaRef ds:uri="http://purl.org/dc/elements/1.1/"/>
    <ds:schemaRef ds:uri="http://schemas.microsoft.com/office/2006/metadata/properties"/>
    <ds:schemaRef ds:uri="54031767-dd6d-417c-ab73-583408f47564"/>
    <ds:schemaRef ds:uri="http://schemas.microsoft.com/sharepoint/v3"/>
    <ds:schemaRef ds:uri="http://schemas.microsoft.com/office/2006/documentManagement/types"/>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6AB48CB7-821B-47B3-9FCE-752C482B3D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33ab11c-6041-4f50-b845-c0c38e41b3e3"/>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ODE-PowerPoint-Template</Template>
  <TotalTime>928</TotalTime>
  <Words>1806</Words>
  <Application>Microsoft Office PowerPoint</Application>
  <PresentationFormat>Widescreen</PresentationFormat>
  <Paragraphs>208</Paragraphs>
  <Slides>17</Slides>
  <Notes>17</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17</vt:i4>
      </vt:variant>
    </vt:vector>
  </HeadingPairs>
  <TitlesOfParts>
    <vt:vector size="27" baseType="lpstr">
      <vt:lpstr>Arial</vt:lpstr>
      <vt:lpstr>Calibri</vt:lpstr>
      <vt:lpstr>Courier New</vt:lpstr>
      <vt:lpstr>Wingdings</vt:lpstr>
      <vt:lpstr>2021ODE</vt:lpstr>
      <vt:lpstr>Green_2021ODE</vt:lpstr>
      <vt:lpstr>Gold_2021ODE</vt:lpstr>
      <vt:lpstr>Orange_2021ODE</vt:lpstr>
      <vt:lpstr>Red_2021ODE</vt:lpstr>
      <vt:lpstr>Teal_2021ODE</vt:lpstr>
      <vt:lpstr>Equitable Services to Private Schools</vt:lpstr>
      <vt:lpstr>Equitable Services: Basic Premise</vt:lpstr>
      <vt:lpstr>Eligible Programs</vt:lpstr>
      <vt:lpstr>Consultation is the heart of Equitable Services</vt:lpstr>
      <vt:lpstr>Timely and Meaningful Consultation</vt:lpstr>
      <vt:lpstr>Ongoing Consultation &amp; Documentation</vt:lpstr>
      <vt:lpstr>Consultation Checklist</vt:lpstr>
      <vt:lpstr>Consultation: Roles and Responsibilities</vt:lpstr>
      <vt:lpstr>Calculating Equitable Share</vt:lpstr>
      <vt:lpstr>Implementation and Evaluation</vt:lpstr>
      <vt:lpstr>Resources</vt:lpstr>
      <vt:lpstr>2023-24 Consultation Resources</vt:lpstr>
      <vt:lpstr>Evidence of Consultation Form</vt:lpstr>
      <vt:lpstr>SY 23-24 changes to submissions by districts</vt:lpstr>
      <vt:lpstr>What should the district upload?</vt:lpstr>
      <vt:lpstr>Please reach out!</vt:lpstr>
      <vt:lpstr>Regional Contacts by ESD</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Equitable Services to Private Schools</dc:title>
  <dc:creator>MARTIN Sarah * ODE</dc:creator>
  <cp:lastModifiedBy>SAPPINGTON Jennifer - ODE</cp:lastModifiedBy>
  <cp:revision>76</cp:revision>
  <dcterms:created xsi:type="dcterms:W3CDTF">2021-11-08T23:34:50Z</dcterms:created>
  <dcterms:modified xsi:type="dcterms:W3CDTF">2023-02-17T19:10:21Z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ies>
</file>