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19"/>
  </p:notesMasterIdLst>
  <p:sldIdLst>
    <p:sldId id="262" r:id="rId7"/>
    <p:sldId id="298" r:id="rId8"/>
    <p:sldId id="305" r:id="rId9"/>
    <p:sldId id="312" r:id="rId10"/>
    <p:sldId id="314" r:id="rId11"/>
    <p:sldId id="321" r:id="rId12"/>
    <p:sldId id="322" r:id="rId13"/>
    <p:sldId id="323" r:id="rId14"/>
    <p:sldId id="324" r:id="rId15"/>
    <p:sldId id="325" r:id="rId16"/>
    <p:sldId id="304"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CAD"/>
    <a:srgbClr val="FCF4F8"/>
    <a:srgbClr val="FCEDE1"/>
    <a:srgbClr val="FAF5E3"/>
    <a:srgbClr val="F0F4E6"/>
    <a:srgbClr val="E7F5F3"/>
    <a:srgbClr val="20552D"/>
    <a:srgbClr val="AC471A"/>
    <a:srgbClr val="5D0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2020" autoAdjust="0"/>
  </p:normalViewPr>
  <p:slideViewPr>
    <p:cSldViewPr snapToGrid="0">
      <p:cViewPr varScale="1">
        <p:scale>
          <a:sx n="52" d="100"/>
          <a:sy n="52" d="100"/>
        </p:scale>
        <p:origin x="1685" y="38"/>
      </p:cViewPr>
      <p:guideLst/>
    </p:cSldViewPr>
  </p:slideViewPr>
  <p:notesTextViewPr>
    <p:cViewPr>
      <p:scale>
        <a:sx n="1" d="1"/>
        <a:sy n="1" d="1"/>
      </p:scale>
      <p:origin x="0" y="0"/>
    </p:cViewPr>
  </p:notesTextViewPr>
  <p:notesViewPr>
    <p:cSldViewPr snapToGrid="0">
      <p:cViewPr varScale="1">
        <p:scale>
          <a:sx n="75" d="100"/>
          <a:sy n="75" d="100"/>
        </p:scale>
        <p:origin x="23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DC8D6-CF98-4016-9A8C-4CDE2794C460}"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5975F895-81CB-485B-AB5D-EA4CFA136B4B}">
      <dgm:prSet/>
      <dgm:spPr/>
      <dgm:t>
        <a:bodyPr/>
        <a:lstStyle/>
        <a:p>
          <a:r>
            <a:rPr lang="en-US" b="1" dirty="0">
              <a:solidFill>
                <a:schemeClr val="bg2"/>
              </a:solidFill>
            </a:rPr>
            <a:t>Annual Meeting </a:t>
          </a:r>
        </a:p>
      </dgm:t>
    </dgm:pt>
    <dgm:pt modelId="{6F56FE27-C8C8-4FB8-9A3B-3108DB581902}" type="parTrans" cxnId="{7FD16369-3757-44D9-86FF-19815E6FA43C}">
      <dgm:prSet/>
      <dgm:spPr/>
      <dgm:t>
        <a:bodyPr/>
        <a:lstStyle/>
        <a:p>
          <a:endParaRPr lang="en-US">
            <a:solidFill>
              <a:schemeClr val="bg2"/>
            </a:solidFill>
          </a:endParaRPr>
        </a:p>
      </dgm:t>
    </dgm:pt>
    <dgm:pt modelId="{BF234751-54DE-4F8D-8ECC-B918AB285408}" type="sibTrans" cxnId="{7FD16369-3757-44D9-86FF-19815E6FA43C}">
      <dgm:prSet/>
      <dgm:spPr/>
      <dgm:t>
        <a:bodyPr/>
        <a:lstStyle/>
        <a:p>
          <a:endParaRPr lang="en-US">
            <a:solidFill>
              <a:schemeClr val="bg2"/>
            </a:solidFill>
          </a:endParaRPr>
        </a:p>
      </dgm:t>
    </dgm:pt>
    <dgm:pt modelId="{5800D172-1930-43DB-BCAA-BD29B16E0EC9}">
      <dgm:prSet/>
      <dgm:spPr/>
      <dgm:t>
        <a:bodyPr/>
        <a:lstStyle/>
        <a:p>
          <a:r>
            <a:rPr lang="en-US" b="1" dirty="0">
              <a:solidFill>
                <a:schemeClr val="bg2"/>
              </a:solidFill>
            </a:rPr>
            <a:t>Building Family Capacity </a:t>
          </a:r>
        </a:p>
      </dgm:t>
    </dgm:pt>
    <dgm:pt modelId="{45D487B1-6457-4754-AB43-E1A220C4CDF5}" type="parTrans" cxnId="{B268C042-3588-4F7B-925B-0ACB29A9CC96}">
      <dgm:prSet/>
      <dgm:spPr/>
      <dgm:t>
        <a:bodyPr/>
        <a:lstStyle/>
        <a:p>
          <a:endParaRPr lang="en-US">
            <a:solidFill>
              <a:schemeClr val="bg2"/>
            </a:solidFill>
          </a:endParaRPr>
        </a:p>
      </dgm:t>
    </dgm:pt>
    <dgm:pt modelId="{D4167830-94FB-4CE4-AC6E-A822EFF4A7B2}" type="sibTrans" cxnId="{B268C042-3588-4F7B-925B-0ACB29A9CC96}">
      <dgm:prSet/>
      <dgm:spPr/>
      <dgm:t>
        <a:bodyPr/>
        <a:lstStyle/>
        <a:p>
          <a:endParaRPr lang="en-US">
            <a:solidFill>
              <a:schemeClr val="bg2"/>
            </a:solidFill>
          </a:endParaRPr>
        </a:p>
      </dgm:t>
    </dgm:pt>
    <dgm:pt modelId="{6C416A65-C1EF-4D68-8494-04A08DF332E8}">
      <dgm:prSet/>
      <dgm:spPr/>
      <dgm:t>
        <a:bodyPr/>
        <a:lstStyle/>
        <a:p>
          <a:r>
            <a:rPr lang="en-US" b="1" dirty="0">
              <a:solidFill>
                <a:schemeClr val="bg2"/>
              </a:solidFill>
            </a:rPr>
            <a:t>Family Compact </a:t>
          </a:r>
        </a:p>
      </dgm:t>
    </dgm:pt>
    <dgm:pt modelId="{A007293C-3D06-4628-A340-872B93D4F0F4}" type="parTrans" cxnId="{F023B104-F2B1-4C24-B6E5-4316C1F81EAE}">
      <dgm:prSet/>
      <dgm:spPr/>
      <dgm:t>
        <a:bodyPr/>
        <a:lstStyle/>
        <a:p>
          <a:endParaRPr lang="en-US">
            <a:solidFill>
              <a:schemeClr val="bg2"/>
            </a:solidFill>
          </a:endParaRPr>
        </a:p>
      </dgm:t>
    </dgm:pt>
    <dgm:pt modelId="{EC10116E-F278-4786-B53D-1D9BA7BDCDF5}" type="sibTrans" cxnId="{F023B104-F2B1-4C24-B6E5-4316C1F81EAE}">
      <dgm:prSet/>
      <dgm:spPr/>
      <dgm:t>
        <a:bodyPr/>
        <a:lstStyle/>
        <a:p>
          <a:endParaRPr lang="en-US">
            <a:solidFill>
              <a:schemeClr val="bg2"/>
            </a:solidFill>
          </a:endParaRPr>
        </a:p>
      </dgm:t>
    </dgm:pt>
    <dgm:pt modelId="{E3586D28-C135-4785-B376-2F384B05E6F7}">
      <dgm:prSet/>
      <dgm:spPr/>
      <dgm:t>
        <a:bodyPr/>
        <a:lstStyle/>
        <a:p>
          <a:r>
            <a:rPr lang="en-US" b="1" dirty="0">
              <a:solidFill>
                <a:schemeClr val="bg2"/>
              </a:solidFill>
            </a:rPr>
            <a:t>Family Engagement Plan </a:t>
          </a:r>
        </a:p>
      </dgm:t>
    </dgm:pt>
    <dgm:pt modelId="{DA30A3D1-639E-4D85-8F6E-FDE5D5716D8D}" type="parTrans" cxnId="{D5038ED7-6908-425E-A85A-D6F6E962DE7A}">
      <dgm:prSet/>
      <dgm:spPr/>
      <dgm:t>
        <a:bodyPr/>
        <a:lstStyle/>
        <a:p>
          <a:endParaRPr lang="en-US">
            <a:solidFill>
              <a:schemeClr val="bg2"/>
            </a:solidFill>
          </a:endParaRPr>
        </a:p>
      </dgm:t>
    </dgm:pt>
    <dgm:pt modelId="{AD85AD5B-5183-4819-AC75-DCFE6254DEA5}" type="sibTrans" cxnId="{D5038ED7-6908-425E-A85A-D6F6E962DE7A}">
      <dgm:prSet/>
      <dgm:spPr/>
      <dgm:t>
        <a:bodyPr/>
        <a:lstStyle/>
        <a:p>
          <a:endParaRPr lang="en-US">
            <a:solidFill>
              <a:schemeClr val="bg2"/>
            </a:solidFill>
          </a:endParaRPr>
        </a:p>
      </dgm:t>
    </dgm:pt>
    <dgm:pt modelId="{4DE74C44-48A6-47A3-9B65-0395D474B046}" type="pres">
      <dgm:prSet presAssocID="{604DC8D6-CF98-4016-9A8C-4CDE2794C460}" presName="matrix" presStyleCnt="0">
        <dgm:presLayoutVars>
          <dgm:chMax val="1"/>
          <dgm:dir/>
          <dgm:resizeHandles val="exact"/>
        </dgm:presLayoutVars>
      </dgm:prSet>
      <dgm:spPr/>
    </dgm:pt>
    <dgm:pt modelId="{0D10B3D7-65FC-4664-A854-D9B420B1DCFF}" type="pres">
      <dgm:prSet presAssocID="{604DC8D6-CF98-4016-9A8C-4CDE2794C460}" presName="diamond" presStyleLbl="bgShp" presStyleIdx="0" presStyleCnt="1"/>
      <dgm:spPr/>
    </dgm:pt>
    <dgm:pt modelId="{64FCC359-17B9-41BD-A772-2C9A7D7A9F54}" type="pres">
      <dgm:prSet presAssocID="{604DC8D6-CF98-4016-9A8C-4CDE2794C460}" presName="quad1" presStyleLbl="node1" presStyleIdx="0" presStyleCnt="4" custLinFactNeighborX="-82981" custLinFactNeighborY="-20200">
        <dgm:presLayoutVars>
          <dgm:chMax val="0"/>
          <dgm:chPref val="0"/>
          <dgm:bulletEnabled val="1"/>
        </dgm:presLayoutVars>
      </dgm:prSet>
      <dgm:spPr/>
    </dgm:pt>
    <dgm:pt modelId="{D1729F13-A33E-4756-85E7-37DAC43D1FE2}" type="pres">
      <dgm:prSet presAssocID="{604DC8D6-CF98-4016-9A8C-4CDE2794C460}" presName="quad2" presStyleLbl="node1" presStyleIdx="1" presStyleCnt="4" custLinFactNeighborX="84519" custLinFactNeighborY="-21324">
        <dgm:presLayoutVars>
          <dgm:chMax val="0"/>
          <dgm:chPref val="0"/>
          <dgm:bulletEnabled val="1"/>
        </dgm:presLayoutVars>
      </dgm:prSet>
      <dgm:spPr/>
    </dgm:pt>
    <dgm:pt modelId="{AED665CD-71A0-4E65-B5B4-F230983E5827}" type="pres">
      <dgm:prSet presAssocID="{604DC8D6-CF98-4016-9A8C-4CDE2794C460}" presName="quad3" presStyleLbl="node1" presStyleIdx="2" presStyleCnt="4" custLinFactNeighborX="-82981" custLinFactNeighborY="16514">
        <dgm:presLayoutVars>
          <dgm:chMax val="0"/>
          <dgm:chPref val="0"/>
          <dgm:bulletEnabled val="1"/>
        </dgm:presLayoutVars>
      </dgm:prSet>
      <dgm:spPr/>
    </dgm:pt>
    <dgm:pt modelId="{57B89D59-0A25-4408-B9E8-A10CFB93A55B}" type="pres">
      <dgm:prSet presAssocID="{604DC8D6-CF98-4016-9A8C-4CDE2794C460}" presName="quad4" presStyleLbl="node1" presStyleIdx="3" presStyleCnt="4" custLinFactNeighborX="85494" custLinFactNeighborY="22007">
        <dgm:presLayoutVars>
          <dgm:chMax val="0"/>
          <dgm:chPref val="0"/>
          <dgm:bulletEnabled val="1"/>
        </dgm:presLayoutVars>
      </dgm:prSet>
      <dgm:spPr/>
    </dgm:pt>
  </dgm:ptLst>
  <dgm:cxnLst>
    <dgm:cxn modelId="{F023B104-F2B1-4C24-B6E5-4316C1F81EAE}" srcId="{604DC8D6-CF98-4016-9A8C-4CDE2794C460}" destId="{6C416A65-C1EF-4D68-8494-04A08DF332E8}" srcOrd="2" destOrd="0" parTransId="{A007293C-3D06-4628-A340-872B93D4F0F4}" sibTransId="{EC10116E-F278-4786-B53D-1D9BA7BDCDF5}"/>
    <dgm:cxn modelId="{2DABF70D-2101-4115-B6B5-3F0BD9CA76A5}" type="presOf" srcId="{6C416A65-C1EF-4D68-8494-04A08DF332E8}" destId="{AED665CD-71A0-4E65-B5B4-F230983E5827}" srcOrd="0" destOrd="0" presId="urn:microsoft.com/office/officeart/2005/8/layout/matrix3"/>
    <dgm:cxn modelId="{7717F840-4F0B-454B-99CF-F07F89D30650}" type="presOf" srcId="{5975F895-81CB-485B-AB5D-EA4CFA136B4B}" destId="{64FCC359-17B9-41BD-A772-2C9A7D7A9F54}" srcOrd="0" destOrd="0" presId="urn:microsoft.com/office/officeart/2005/8/layout/matrix3"/>
    <dgm:cxn modelId="{B268C042-3588-4F7B-925B-0ACB29A9CC96}" srcId="{604DC8D6-CF98-4016-9A8C-4CDE2794C460}" destId="{5800D172-1930-43DB-BCAA-BD29B16E0EC9}" srcOrd="3" destOrd="0" parTransId="{45D487B1-6457-4754-AB43-E1A220C4CDF5}" sibTransId="{D4167830-94FB-4CE4-AC6E-A822EFF4A7B2}"/>
    <dgm:cxn modelId="{7FD16369-3757-44D9-86FF-19815E6FA43C}" srcId="{604DC8D6-CF98-4016-9A8C-4CDE2794C460}" destId="{5975F895-81CB-485B-AB5D-EA4CFA136B4B}" srcOrd="0" destOrd="0" parTransId="{6F56FE27-C8C8-4FB8-9A3B-3108DB581902}" sibTransId="{BF234751-54DE-4F8D-8ECC-B918AB285408}"/>
    <dgm:cxn modelId="{982E7D9A-101A-4454-9387-B511CEDE4F79}" type="presOf" srcId="{5800D172-1930-43DB-BCAA-BD29B16E0EC9}" destId="{57B89D59-0A25-4408-B9E8-A10CFB93A55B}" srcOrd="0" destOrd="0" presId="urn:microsoft.com/office/officeart/2005/8/layout/matrix3"/>
    <dgm:cxn modelId="{CD9E9DB2-F96E-4E2A-BA22-D04F183A3757}" type="presOf" srcId="{604DC8D6-CF98-4016-9A8C-4CDE2794C460}" destId="{4DE74C44-48A6-47A3-9B65-0395D474B046}" srcOrd="0" destOrd="0" presId="urn:microsoft.com/office/officeart/2005/8/layout/matrix3"/>
    <dgm:cxn modelId="{D5038ED7-6908-425E-A85A-D6F6E962DE7A}" srcId="{604DC8D6-CF98-4016-9A8C-4CDE2794C460}" destId="{E3586D28-C135-4785-B376-2F384B05E6F7}" srcOrd="1" destOrd="0" parTransId="{DA30A3D1-639E-4D85-8F6E-FDE5D5716D8D}" sibTransId="{AD85AD5B-5183-4819-AC75-DCFE6254DEA5}"/>
    <dgm:cxn modelId="{BEE941E2-D2B4-4E77-B404-5EBF79DCA553}" type="presOf" srcId="{E3586D28-C135-4785-B376-2F384B05E6F7}" destId="{D1729F13-A33E-4756-85E7-37DAC43D1FE2}" srcOrd="0" destOrd="0" presId="urn:microsoft.com/office/officeart/2005/8/layout/matrix3"/>
    <dgm:cxn modelId="{6F79F836-CEB8-4DAA-BAB0-F57B0F56EEF3}" type="presParOf" srcId="{4DE74C44-48A6-47A3-9B65-0395D474B046}" destId="{0D10B3D7-65FC-4664-A854-D9B420B1DCFF}" srcOrd="0" destOrd="0" presId="urn:microsoft.com/office/officeart/2005/8/layout/matrix3"/>
    <dgm:cxn modelId="{51E4046B-1B17-4AA3-96E2-CCEC9A207AAF}" type="presParOf" srcId="{4DE74C44-48A6-47A3-9B65-0395D474B046}" destId="{64FCC359-17B9-41BD-A772-2C9A7D7A9F54}" srcOrd="1" destOrd="0" presId="urn:microsoft.com/office/officeart/2005/8/layout/matrix3"/>
    <dgm:cxn modelId="{F753AF33-884B-41A5-B2BD-C21742C3C098}" type="presParOf" srcId="{4DE74C44-48A6-47A3-9B65-0395D474B046}" destId="{D1729F13-A33E-4756-85E7-37DAC43D1FE2}" srcOrd="2" destOrd="0" presId="urn:microsoft.com/office/officeart/2005/8/layout/matrix3"/>
    <dgm:cxn modelId="{24EACE39-B62D-4F2D-9C32-FDBFC7B4E433}" type="presParOf" srcId="{4DE74C44-48A6-47A3-9B65-0395D474B046}" destId="{AED665CD-71A0-4E65-B5B4-F230983E5827}" srcOrd="3" destOrd="0" presId="urn:microsoft.com/office/officeart/2005/8/layout/matrix3"/>
    <dgm:cxn modelId="{B62786C8-8926-4039-B7DF-A6A726076C43}" type="presParOf" srcId="{4DE74C44-48A6-47A3-9B65-0395D474B046}" destId="{57B89D59-0A25-4408-B9E8-A10CFB93A55B}" srcOrd="4" destOrd="0" presId="urn:microsoft.com/office/officeart/2005/8/layout/matrix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B3D7-65FC-4664-A854-D9B420B1DCFF}">
      <dsp:nvSpPr>
        <dsp:cNvPr id="0" name=""/>
        <dsp:cNvSpPr/>
      </dsp:nvSpPr>
      <dsp:spPr>
        <a:xfrm>
          <a:off x="778087" y="0"/>
          <a:ext cx="3032949" cy="303294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CC359-17B9-41BD-A772-2C9A7D7A9F54}">
      <dsp:nvSpPr>
        <dsp:cNvPr id="0" name=""/>
        <dsp:cNvSpPr/>
      </dsp:nvSpPr>
      <dsp:spPr>
        <a:xfrm>
          <a:off x="84676" y="49194"/>
          <a:ext cx="1182850" cy="1182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Annual Meeting </a:t>
          </a:r>
        </a:p>
      </dsp:txBody>
      <dsp:txXfrm>
        <a:off x="142418" y="106936"/>
        <a:ext cx="1067366" cy="1067366"/>
      </dsp:txXfrm>
    </dsp:sp>
    <dsp:sp modelId="{D1729F13-A33E-4756-85E7-37DAC43D1FE2}">
      <dsp:nvSpPr>
        <dsp:cNvPr id="0" name=""/>
        <dsp:cNvSpPr/>
      </dsp:nvSpPr>
      <dsp:spPr>
        <a:xfrm>
          <a:off x="3339789" y="35899"/>
          <a:ext cx="1182850" cy="1182850"/>
        </a:xfrm>
        <a:prstGeom prst="roundRect">
          <a:avLst/>
        </a:prstGeom>
        <a:solidFill>
          <a:schemeClr val="accent5">
            <a:hueOff val="3344072"/>
            <a:satOff val="-17638"/>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Family Engagement Plan </a:t>
          </a:r>
        </a:p>
      </dsp:txBody>
      <dsp:txXfrm>
        <a:off x="3397531" y="93641"/>
        <a:ext cx="1067366" cy="1067366"/>
      </dsp:txXfrm>
    </dsp:sp>
    <dsp:sp modelId="{AED665CD-71A0-4E65-B5B4-F230983E5827}">
      <dsp:nvSpPr>
        <dsp:cNvPr id="0" name=""/>
        <dsp:cNvSpPr/>
      </dsp:nvSpPr>
      <dsp:spPr>
        <a:xfrm>
          <a:off x="84676" y="1757304"/>
          <a:ext cx="1182850" cy="1182850"/>
        </a:xfrm>
        <a:prstGeom prst="roundRect">
          <a:avLst/>
        </a:prstGeom>
        <a:solidFill>
          <a:schemeClr val="accent5">
            <a:hueOff val="6688143"/>
            <a:satOff val="-35277"/>
            <a:lumOff val="20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Family Compact </a:t>
          </a:r>
        </a:p>
      </dsp:txBody>
      <dsp:txXfrm>
        <a:off x="142418" y="1815046"/>
        <a:ext cx="1067366" cy="1067366"/>
      </dsp:txXfrm>
    </dsp:sp>
    <dsp:sp modelId="{57B89D59-0A25-4408-B9E8-A10CFB93A55B}">
      <dsp:nvSpPr>
        <dsp:cNvPr id="0" name=""/>
        <dsp:cNvSpPr/>
      </dsp:nvSpPr>
      <dsp:spPr>
        <a:xfrm>
          <a:off x="3351322" y="1822278"/>
          <a:ext cx="1182850" cy="1182850"/>
        </a:xfrm>
        <a:prstGeom prst="roundRect">
          <a:avLst/>
        </a:prstGeom>
        <a:solidFill>
          <a:schemeClr val="accent5">
            <a:hueOff val="10032215"/>
            <a:satOff val="-52915"/>
            <a:lumOff val="3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Building Family Capacity </a:t>
          </a:r>
        </a:p>
      </dsp:txBody>
      <dsp:txXfrm>
        <a:off x="3409064" y="1880020"/>
        <a:ext cx="1067366" cy="106736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anoramaed.com/blog/family-engagement-comprehensive-gu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21556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93625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ODE resources available to support engagement at both the district and school level. Don’t forget that work you are doing on the integrated guidance can be used to feed requirements in Title programs.</a:t>
            </a:r>
          </a:p>
          <a:p>
            <a:endParaRPr lang="en-US" baseline="0" dirty="0"/>
          </a:p>
          <a:p>
            <a:r>
              <a:rPr lang="en-US" baseline="0" dirty="0"/>
              <a:t>However, because Title IA is a school-based program, keep in mind that engagement and needs assessment work needs to be based on school-level data.</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57458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24851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8305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senior lecturer at the Harvard Graduate School of Education, Dr. </a:t>
            </a:r>
            <a:r>
              <a:rPr lang="en-US" sz="1200" b="0" i="0" kern="1200" dirty="0" err="1">
                <a:solidFill>
                  <a:schemeClr val="tx1"/>
                </a:solidFill>
                <a:effectLst/>
                <a:latin typeface="+mn-lt"/>
                <a:ea typeface="+mn-ea"/>
                <a:cs typeface="+mn-cs"/>
              </a:rPr>
              <a:t>Mapp</a:t>
            </a:r>
            <a:r>
              <a:rPr lang="en-US" sz="1200" b="0" i="0" kern="1200" dirty="0">
                <a:solidFill>
                  <a:schemeClr val="tx1"/>
                </a:solidFill>
                <a:effectLst/>
                <a:latin typeface="+mn-lt"/>
                <a:ea typeface="+mn-ea"/>
                <a:cs typeface="+mn-cs"/>
              </a:rPr>
              <a:t> has spent the last 25 years researching partnerships among families, community members, and educators. Her work seeks to elevate </a:t>
            </a:r>
            <a:r>
              <a:rPr lang="en-US" sz="1200" b="0" i="0" u="none" strike="noStrike" kern="1200" dirty="0">
                <a:solidFill>
                  <a:schemeClr val="tx1"/>
                </a:solidFill>
                <a:effectLst/>
                <a:latin typeface="+mn-lt"/>
                <a:ea typeface="+mn-ea"/>
                <a:cs typeface="+mn-cs"/>
                <a:hlinkClick r:id="rId3"/>
              </a:rPr>
              <a:t>successful family-school partnerships</a:t>
            </a:r>
            <a:r>
              <a:rPr lang="en-US" sz="1200" b="0" i="0" kern="1200" dirty="0">
                <a:solidFill>
                  <a:schemeClr val="tx1"/>
                </a:solidFill>
                <a:effectLst/>
                <a:latin typeface="+mn-lt"/>
                <a:ea typeface="+mn-ea"/>
                <a:cs typeface="+mn-cs"/>
              </a:rPr>
              <a:t> and help schools build trusting relationships with families as co-creators in their children’s learning.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four key elements of relational trust: </a:t>
            </a:r>
            <a:r>
              <a:rPr lang="en-US" sz="1200" b="1" i="0" kern="1200" dirty="0">
                <a:solidFill>
                  <a:schemeClr val="tx1"/>
                </a:solidFill>
                <a:effectLst/>
                <a:latin typeface="+mn-lt"/>
                <a:ea typeface="+mn-ea"/>
                <a:cs typeface="+mn-cs"/>
              </a:rPr>
              <a:t>respect, competence, integrity, and personal regard</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 I seeking input and listening carefully to what all families have to say? (Respect)</a:t>
            </a:r>
          </a:p>
          <a:p>
            <a:r>
              <a:rPr lang="en-US" sz="1200" b="0" i="0" kern="1200" dirty="0">
                <a:solidFill>
                  <a:schemeClr val="tx1"/>
                </a:solidFill>
                <a:effectLst/>
                <a:latin typeface="+mn-lt"/>
                <a:ea typeface="+mn-ea"/>
                <a:cs typeface="+mn-cs"/>
              </a:rPr>
              <a:t>Am I demonstrating to families that</a:t>
            </a:r>
            <a:r>
              <a:rPr lang="en-US" sz="1200" b="0" i="0" kern="1200" baseline="0" dirty="0">
                <a:solidFill>
                  <a:schemeClr val="tx1"/>
                </a:solidFill>
                <a:effectLst/>
                <a:latin typeface="+mn-lt"/>
                <a:ea typeface="+mn-ea"/>
                <a:cs typeface="+mn-cs"/>
              </a:rPr>
              <a:t> I am competent and that I am honoring their role as good caretakers? (Competence)</a:t>
            </a:r>
          </a:p>
          <a:p>
            <a:r>
              <a:rPr lang="en-US" sz="1200" b="0" i="0" kern="1200" baseline="0" dirty="0">
                <a:solidFill>
                  <a:schemeClr val="tx1"/>
                </a:solidFill>
                <a:effectLst/>
                <a:latin typeface="+mn-lt"/>
                <a:ea typeface="+mn-ea"/>
                <a:cs typeface="+mn-cs"/>
              </a:rPr>
              <a:t>Do I keep my word with families? (Integrity)</a:t>
            </a:r>
          </a:p>
          <a:p>
            <a:r>
              <a:rPr lang="en-US" sz="1200" b="0" i="0" kern="1200" baseline="0" dirty="0">
                <a:solidFill>
                  <a:schemeClr val="tx1"/>
                </a:solidFill>
                <a:effectLst/>
                <a:latin typeface="+mn-lt"/>
                <a:ea typeface="+mn-ea"/>
                <a:cs typeface="+mn-cs"/>
              </a:rPr>
              <a:t>Do I show families that I value and care about them as people vs. objects? (Personal Regard)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19420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9858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31406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80441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79819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56079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632170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16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dpi.wi.gov/sites/default/files/imce/engaging-families/4_School-Parent_Compact-Checklist.pdf" TargetMode="External"/><Relationship Id="rId13" Type="http://schemas.microsoft.com/office/2007/relationships/diagramDrawing" Target="../diagrams/drawing1.xml"/><Relationship Id="rId3" Type="http://schemas.openxmlformats.org/officeDocument/2006/relationships/hyperlink" Target="https://www.oregon.gov/ode/StudentSuccess/Pages/Engagement-Toolkit-and-Tools.aspx" TargetMode="External"/><Relationship Id="rId7" Type="http://schemas.openxmlformats.org/officeDocument/2006/relationships/hyperlink" Target="https://www.oregon.gov/ode/schools-and-districts/grants/ESEA/Documents/Sample%20Title%20IA%20Annual%20Meeting%20PPT.pptx" TargetMode="External"/><Relationship Id="rId12"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oregon.gov/ode/schools-and-districts/grants/ESEA/Documents/School%20Wide%20Planning%20Form%201.3.xlsx" TargetMode="External"/><Relationship Id="rId11" Type="http://schemas.openxmlformats.org/officeDocument/2006/relationships/diagramQuickStyle" Target="../diagrams/quickStyle1.xml"/><Relationship Id="rId5" Type="http://schemas.openxmlformats.org/officeDocument/2006/relationships/image" Target="../media/image15.png"/><Relationship Id="rId10" Type="http://schemas.openxmlformats.org/officeDocument/2006/relationships/diagramLayout" Target="../diagrams/layout1.xml"/><Relationship Id="rId4" Type="http://schemas.openxmlformats.org/officeDocument/2006/relationships/hyperlink" Target="https://www.oregon.gov/ode/StudentSuccess/Documents/ODE_Integrated%20Guidance.pdf" TargetMode="External"/><Relationship Id="rId9" Type="http://schemas.openxmlformats.org/officeDocument/2006/relationships/diagramData" Target="../diagrams/data1.xml"/><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anoramaed.com/blog/dr-karen-mapp-strong-family-school-partnerships-reopening-beyon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ESEA/Documents/School%20Wide%20Planning%20Form%201.3.xls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grants/ESEA/Documents/Sample%20Title%20IA%20Annual%20Meeting%20PPT.ppt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www.oregon.gov/ode/schools-and-districts/grants/ESEA/Documents/Title%20I-A%20Annual%20Meeting.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005" y="2633369"/>
            <a:ext cx="10784542" cy="1900363"/>
          </a:xfrm>
        </p:spPr>
        <p:txBody>
          <a:bodyPr/>
          <a:lstStyle/>
          <a:p>
            <a:r>
              <a:rPr lang="en-US" dirty="0"/>
              <a:t>Family Engagement in </a:t>
            </a:r>
            <a:br>
              <a:rPr lang="en-US" dirty="0"/>
            </a:br>
            <a:r>
              <a:rPr lang="en-US" dirty="0"/>
              <a:t>Title I-A Planning</a:t>
            </a:r>
            <a:br>
              <a:rPr lang="en-US" dirty="0"/>
            </a:br>
            <a:endParaRPr lang="en-US" sz="36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12251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654386"/>
            <a:ext cx="3931826" cy="1913678"/>
          </a:xfrm>
        </p:spPr>
        <p:txBody>
          <a:bodyPr>
            <a:normAutofit fontScale="90000"/>
          </a:bodyPr>
          <a:lstStyle/>
          <a:p>
            <a:r>
              <a:rPr lang="en-US" dirty="0"/>
              <a:t>Evaluating the Title I-A Plan: Questions to Consider</a:t>
            </a:r>
          </a:p>
        </p:txBody>
      </p:sp>
      <p:sp>
        <p:nvSpPr>
          <p:cNvPr id="2" name="Content Placeholder 1"/>
          <p:cNvSpPr>
            <a:spLocks noGrp="1"/>
          </p:cNvSpPr>
          <p:nvPr>
            <p:ph idx="1"/>
          </p:nvPr>
        </p:nvSpPr>
        <p:spPr>
          <a:xfrm>
            <a:off x="5183188" y="779646"/>
            <a:ext cx="6172200" cy="5571277"/>
          </a:xfrm>
        </p:spPr>
        <p:txBody>
          <a:bodyPr>
            <a:normAutofit/>
          </a:bodyPr>
          <a:lstStyle/>
          <a:p>
            <a:pPr>
              <a:spcBef>
                <a:spcPts val="1200"/>
              </a:spcBef>
            </a:pPr>
            <a:r>
              <a:rPr lang="en-US" sz="3200" dirty="0"/>
              <a:t>Where did we meet or exceed our goals?</a:t>
            </a:r>
          </a:p>
          <a:p>
            <a:pPr>
              <a:spcBef>
                <a:spcPts val="1200"/>
              </a:spcBef>
            </a:pPr>
            <a:r>
              <a:rPr lang="en-US" sz="3200" dirty="0"/>
              <a:t>What do we still need to work on, and how do we know?</a:t>
            </a:r>
          </a:p>
          <a:p>
            <a:pPr>
              <a:spcBef>
                <a:spcPts val="1200"/>
              </a:spcBef>
            </a:pPr>
            <a:r>
              <a:rPr lang="en-US" sz="3200" dirty="0"/>
              <a:t>Based on what we learned, what will next year’s plan look like?</a:t>
            </a:r>
          </a:p>
          <a:p>
            <a:pPr>
              <a:spcBef>
                <a:spcPts val="1200"/>
              </a:spcBef>
            </a:pPr>
            <a:r>
              <a:rPr lang="en-US" sz="3200" dirty="0"/>
              <a:t>Should our goals or strategies change?</a:t>
            </a:r>
          </a:p>
          <a:p>
            <a:endParaRPr lang="en-US" sz="2800" dirty="0"/>
          </a:p>
          <a:p>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8" name="Picture Placeholder 6">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3205" y="3073936"/>
            <a:ext cx="3065857" cy="3065857"/>
          </a:xfrm>
          <a:prstGeom prst="rect">
            <a:avLst/>
          </a:prstGeom>
        </p:spPr>
      </p:pic>
    </p:spTree>
    <p:extLst>
      <p:ext uri="{BB962C8B-B14F-4D97-AF65-F5344CB8AC3E}">
        <p14:creationId xmlns:p14="http://schemas.microsoft.com/office/powerpoint/2010/main" val="122515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Engagement Resources</a:t>
            </a:r>
          </a:p>
        </p:txBody>
      </p:sp>
      <p:sp>
        <p:nvSpPr>
          <p:cNvPr id="2" name="Content Placeholder 1"/>
          <p:cNvSpPr>
            <a:spLocks noGrp="1"/>
          </p:cNvSpPr>
          <p:nvPr>
            <p:ph type="body" idx="1"/>
          </p:nvPr>
        </p:nvSpPr>
        <p:spPr/>
        <p:txBody>
          <a:bodyPr>
            <a:normAutofit/>
          </a:bodyPr>
          <a:lstStyle/>
          <a:p>
            <a:r>
              <a:rPr lang="en-US" dirty="0"/>
              <a:t>District-Level</a:t>
            </a:r>
          </a:p>
        </p:txBody>
      </p:sp>
      <p:sp>
        <p:nvSpPr>
          <p:cNvPr id="6" name="Content Placeholder 5"/>
          <p:cNvSpPr>
            <a:spLocks noGrp="1"/>
          </p:cNvSpPr>
          <p:nvPr>
            <p:ph sz="half" idx="2"/>
          </p:nvPr>
        </p:nvSpPr>
        <p:spPr>
          <a:xfrm>
            <a:off x="717176" y="2245755"/>
            <a:ext cx="5280399" cy="1183245"/>
          </a:xfrm>
        </p:spPr>
        <p:txBody>
          <a:bodyPr>
            <a:normAutofit lnSpcReduction="10000"/>
          </a:bodyPr>
          <a:lstStyle/>
          <a:p>
            <a:r>
              <a:rPr lang="en-US" dirty="0">
                <a:hlinkClick r:id="rId3"/>
              </a:rPr>
              <a:t>Community Engagement Toolkit</a:t>
            </a:r>
            <a:endParaRPr lang="en-US" dirty="0"/>
          </a:p>
          <a:p>
            <a:r>
              <a:rPr lang="en-US" dirty="0">
                <a:hlinkClick r:id="rId4"/>
              </a:rPr>
              <a:t>Integrated Guidance: Appendix A</a:t>
            </a:r>
            <a:br>
              <a:rPr lang="en-US" dirty="0"/>
            </a:br>
            <a:endParaRPr lang="en-US" dirty="0"/>
          </a:p>
        </p:txBody>
      </p:sp>
      <p:pic>
        <p:nvPicPr>
          <p:cNvPr id="9" name="Picture 8" descr="This image shows the 9 components of the Integrated Plan: Continuous Improvement plan, Every Day Matters, Career Connected Learning, High School Success, Student Investment Account, early Indicator and Intervention Systems, Early Literacy Success Grants, Career and Technical Education and Federal School Improvement (CSI/TSI)">
            <a:extLst>
              <a:ext uri="{FF2B5EF4-FFF2-40B4-BE49-F238E27FC236}">
                <a16:creationId xmlns:a16="http://schemas.microsoft.com/office/drawing/2014/main" id="{32014568-9A02-30BF-D479-139C996BA417}"/>
              </a:ext>
            </a:extLst>
          </p:cNvPr>
          <p:cNvPicPr>
            <a:picLocks noChangeAspect="1"/>
          </p:cNvPicPr>
          <p:nvPr/>
        </p:nvPicPr>
        <p:blipFill rotWithShape="1">
          <a:blip r:embed="rId5"/>
          <a:srcRect l="32408" t="29300" r="25370" b="10948"/>
          <a:stretch/>
        </p:blipFill>
        <p:spPr bwMode="auto">
          <a:xfrm>
            <a:off x="902461" y="3106844"/>
            <a:ext cx="3809987" cy="3032949"/>
          </a:xfrm>
          <a:prstGeom prst="rect">
            <a:avLst/>
          </a:prstGeom>
          <a:ln>
            <a:noFill/>
          </a:ln>
          <a:extLst>
            <a:ext uri="{53640926-AAD7-44D8-BBD7-CCE9431645EC}">
              <a14:shadowObscured xmlns:a14="http://schemas.microsoft.com/office/drawing/2010/main"/>
            </a:ext>
          </a:extLst>
        </p:spPr>
      </p:pic>
      <p:sp>
        <p:nvSpPr>
          <p:cNvPr id="7" name="Text Placeholder 6"/>
          <p:cNvSpPr>
            <a:spLocks noGrp="1"/>
          </p:cNvSpPr>
          <p:nvPr>
            <p:ph type="body" sz="quarter" idx="3"/>
          </p:nvPr>
        </p:nvSpPr>
        <p:spPr/>
        <p:txBody>
          <a:bodyPr/>
          <a:lstStyle/>
          <a:p>
            <a:r>
              <a:rPr lang="en-US" dirty="0"/>
              <a:t>School-Level</a:t>
            </a:r>
          </a:p>
        </p:txBody>
      </p:sp>
      <p:sp>
        <p:nvSpPr>
          <p:cNvPr id="8" name="Content Placeholder 7"/>
          <p:cNvSpPr>
            <a:spLocks noGrp="1"/>
          </p:cNvSpPr>
          <p:nvPr>
            <p:ph sz="quarter" idx="4"/>
          </p:nvPr>
        </p:nvSpPr>
        <p:spPr>
          <a:xfrm>
            <a:off x="5997575" y="2200275"/>
            <a:ext cx="5329518" cy="1502648"/>
          </a:xfrm>
        </p:spPr>
        <p:txBody>
          <a:bodyPr/>
          <a:lstStyle/>
          <a:p>
            <a:r>
              <a:rPr lang="en-US" dirty="0">
                <a:hlinkClick r:id="rId6"/>
              </a:rPr>
              <a:t>Schoolwide planning template</a:t>
            </a:r>
            <a:endParaRPr lang="en-US" dirty="0"/>
          </a:p>
          <a:p>
            <a:r>
              <a:rPr lang="en-US" dirty="0">
                <a:hlinkClick r:id="rId7"/>
              </a:rPr>
              <a:t>Sample Annual Meeting PowerPoint</a:t>
            </a:r>
            <a:endParaRPr lang="en-US" dirty="0"/>
          </a:p>
          <a:p>
            <a:r>
              <a:rPr lang="en-US" dirty="0">
                <a:hlinkClick r:id="rId8"/>
              </a:rPr>
              <a:t>Compact Checklist</a:t>
            </a:r>
            <a:endParaRPr lang="en-US" dirty="0"/>
          </a:p>
          <a:p>
            <a:endParaRPr lang="en-US" dirty="0"/>
          </a:p>
          <a:p>
            <a:endParaRPr lang="en-US" dirty="0"/>
          </a:p>
        </p:txBody>
      </p:sp>
      <p:graphicFrame>
        <p:nvGraphicFramePr>
          <p:cNvPr id="10" name="Diagram 9" descr="Annual Meeting&#10;Parent ENgagement Plan&#10;Parent Compact&#10;Building Parent Capacity"/>
          <p:cNvGraphicFramePr/>
          <p:nvPr>
            <p:extLst>
              <p:ext uri="{D42A27DB-BD31-4B8C-83A1-F6EECF244321}">
                <p14:modId xmlns:p14="http://schemas.microsoft.com/office/powerpoint/2010/main" val="3091700114"/>
              </p:ext>
            </p:extLst>
          </p:nvPr>
        </p:nvGraphicFramePr>
        <p:xfrm>
          <a:off x="6545908" y="3471969"/>
          <a:ext cx="4589124" cy="30329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10">
            <a:extLst>
              <a:ext uri="{C183D7F6-B498-43B3-948B-1728B52AA6E4}">
                <adec:decorative xmlns:adec="http://schemas.microsoft.com/office/drawing/2017/decorative" val="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785641" y="4280287"/>
            <a:ext cx="1753386" cy="1753386"/>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39292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80164"/>
            <a:ext cx="10784542" cy="1026460"/>
          </a:xfrm>
        </p:spPr>
        <p:txBody>
          <a:bodyPr/>
          <a:lstStyle/>
          <a:p>
            <a:r>
              <a:rPr lang="en-US" dirty="0"/>
              <a:t>Key Takeaways</a:t>
            </a:r>
          </a:p>
        </p:txBody>
      </p:sp>
      <p:sp>
        <p:nvSpPr>
          <p:cNvPr id="8" name="TextBox 7"/>
          <p:cNvSpPr txBox="1"/>
          <p:nvPr/>
        </p:nvSpPr>
        <p:spPr>
          <a:xfrm>
            <a:off x="455919" y="1828817"/>
            <a:ext cx="8723835"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Family engagement is required by law under Title I-A.</a:t>
            </a:r>
          </a:p>
          <a:p>
            <a:pPr marL="457200" indent="-457200">
              <a:buFont typeface="Arial" panose="020B0604020202020204" pitchFamily="34" charset="0"/>
              <a:buChar char="•"/>
            </a:pPr>
            <a:r>
              <a:rPr lang="en-US" sz="3200" dirty="0"/>
              <a:t>Intentional family engagement positively impacts the success of the school level Title I-A plan.</a:t>
            </a:r>
          </a:p>
          <a:p>
            <a:pPr marL="457200" indent="-457200">
              <a:buFont typeface="Arial" panose="020B0604020202020204" pitchFamily="34" charset="0"/>
              <a:buChar char="•"/>
            </a:pPr>
            <a:r>
              <a:rPr lang="en-US" sz="3200" dirty="0"/>
              <a:t>Ongoing communication using multiple and meaningful pathways increases opportunities for authentic partnership with families.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pic>
        <p:nvPicPr>
          <p:cNvPr id="9" name="Picture 8">
            <a:extLst>
              <a:ext uri="{FF2B5EF4-FFF2-40B4-BE49-F238E27FC236}">
                <a16:creationId xmlns:a16="http://schemas.microsoft.com/office/drawing/2014/main" id="{7320641E-F338-3677-866C-55FE9AFA578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0081" y="2058708"/>
            <a:ext cx="2286000" cy="3429000"/>
          </a:xfrm>
          <a:prstGeom prst="rect">
            <a:avLst/>
          </a:prstGeom>
        </p:spPr>
      </p:pic>
    </p:spTree>
    <p:extLst>
      <p:ext uri="{BB962C8B-B14F-4D97-AF65-F5344CB8AC3E}">
        <p14:creationId xmlns:p14="http://schemas.microsoft.com/office/powerpoint/2010/main" val="157338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 for Today’s Session</a:t>
            </a:r>
          </a:p>
        </p:txBody>
      </p:sp>
      <p:sp>
        <p:nvSpPr>
          <p:cNvPr id="6" name="Content Placeholder 5"/>
          <p:cNvSpPr>
            <a:spLocks noGrp="1"/>
          </p:cNvSpPr>
          <p:nvPr>
            <p:ph idx="1"/>
          </p:nvPr>
        </p:nvSpPr>
        <p:spPr>
          <a:xfrm>
            <a:off x="818248" y="1879667"/>
            <a:ext cx="10784542" cy="4109010"/>
          </a:xfrm>
        </p:spPr>
        <p:txBody>
          <a:bodyPr/>
          <a:lstStyle/>
          <a:p>
            <a:pPr marL="0" indent="0">
              <a:lnSpc>
                <a:spcPct val="80000"/>
              </a:lnSpc>
              <a:spcBef>
                <a:spcPts val="0"/>
              </a:spcBef>
              <a:buSzPts val="2800"/>
              <a:buNone/>
            </a:pPr>
            <a:endParaRPr lang="en-US" sz="2800" dirty="0"/>
          </a:p>
          <a:p>
            <a:pPr>
              <a:lnSpc>
                <a:spcPct val="80000"/>
              </a:lnSpc>
              <a:spcBef>
                <a:spcPts val="0"/>
              </a:spcBef>
              <a:spcAft>
                <a:spcPts val="1200"/>
              </a:spcAft>
              <a:buSzPts val="2800"/>
            </a:pPr>
            <a:r>
              <a:rPr lang="en-US" sz="3200" dirty="0"/>
              <a:t>The Power of Partnership</a:t>
            </a:r>
          </a:p>
          <a:p>
            <a:pPr>
              <a:lnSpc>
                <a:spcPct val="80000"/>
              </a:lnSpc>
              <a:spcBef>
                <a:spcPts val="0"/>
              </a:spcBef>
              <a:spcAft>
                <a:spcPts val="1200"/>
              </a:spcAft>
              <a:buSzPts val="2800"/>
            </a:pPr>
            <a:r>
              <a:rPr lang="en-US" sz="3200" dirty="0"/>
              <a:t>The Impact of Intentional Engagement</a:t>
            </a:r>
          </a:p>
          <a:p>
            <a:pPr>
              <a:lnSpc>
                <a:spcPct val="80000"/>
              </a:lnSpc>
              <a:spcBef>
                <a:spcPts val="0"/>
              </a:spcBef>
              <a:spcAft>
                <a:spcPts val="1200"/>
              </a:spcAft>
              <a:buSzPts val="2800"/>
            </a:pPr>
            <a:r>
              <a:rPr lang="en-US" sz="3200" dirty="0"/>
              <a:t>Engaging Families in the Development of the Title I-A Plan</a:t>
            </a:r>
          </a:p>
          <a:p>
            <a:pPr>
              <a:lnSpc>
                <a:spcPct val="80000"/>
              </a:lnSpc>
              <a:spcBef>
                <a:spcPts val="0"/>
              </a:spcBef>
              <a:spcAft>
                <a:spcPts val="1200"/>
              </a:spcAft>
              <a:buSzPts val="2800"/>
            </a:pPr>
            <a:r>
              <a:rPr lang="en-US" sz="3200" dirty="0"/>
              <a:t>Key Takeaways</a:t>
            </a:r>
            <a:endParaRPr lang="en-US" sz="28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87594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Quote from Dr. Karen </a:t>
            </a:r>
            <a:r>
              <a:rPr lang="en-US" dirty="0" err="1"/>
              <a:t>Mapp</a:t>
            </a:r>
            <a:endParaRPr lang="en-US" dirty="0"/>
          </a:p>
        </p:txBody>
      </p:sp>
      <p:sp>
        <p:nvSpPr>
          <p:cNvPr id="2" name="Content Placeholder 1"/>
          <p:cNvSpPr>
            <a:spLocks noGrp="1"/>
          </p:cNvSpPr>
          <p:nvPr>
            <p:ph idx="1"/>
          </p:nvPr>
        </p:nvSpPr>
        <p:spPr/>
        <p:txBody>
          <a:bodyPr>
            <a:normAutofit lnSpcReduction="10000"/>
          </a:bodyPr>
          <a:lstStyle/>
          <a:p>
            <a:pPr marL="0" indent="0" algn="ctr">
              <a:buNone/>
            </a:pPr>
            <a:r>
              <a:rPr lang="en-US" sz="3600" i="1" dirty="0"/>
              <a:t>“</a:t>
            </a:r>
            <a:r>
              <a:rPr lang="en-US" sz="3600" b="1" i="1" dirty="0"/>
              <a:t>Relational trust </a:t>
            </a:r>
            <a:r>
              <a:rPr lang="en-US" sz="3600" i="1" dirty="0"/>
              <a:t>is the glue that holds everything together. If you skip over the step of building authentic and trusting relationships with your families and the community, then all of those wonderful initiatives that you attempt to put into place don’t have a strong foundation on which to sit.”</a:t>
            </a:r>
          </a:p>
          <a:p>
            <a:pPr marL="0" indent="0">
              <a:buNone/>
            </a:pPr>
            <a:endParaRPr lang="en-US" sz="3600" i="1" dirty="0"/>
          </a:p>
          <a:p>
            <a:pPr marL="0" indent="0">
              <a:buNone/>
            </a:pPr>
            <a:r>
              <a:rPr lang="en-US" sz="3600" dirty="0">
                <a:hlinkClick r:id="rId3"/>
              </a:rPr>
              <a:t>More from Dr. Karen </a:t>
            </a:r>
            <a:r>
              <a:rPr lang="en-US" sz="3600" dirty="0" err="1">
                <a:hlinkClick r:id="rId3"/>
              </a:rPr>
              <a:t>Mapp</a:t>
            </a:r>
            <a:endParaRPr lang="en-US" sz="3600" dirty="0"/>
          </a:p>
          <a:p>
            <a:pPr marL="0" indent="0">
              <a:buNone/>
            </a:pPr>
            <a:endParaRPr lang="en-US" sz="3600" i="1"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1719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Impact of Intentional Family Engagement </a:t>
            </a:r>
          </a:p>
        </p:txBody>
      </p:sp>
      <p:sp>
        <p:nvSpPr>
          <p:cNvPr id="2" name="Content Placeholder 1"/>
          <p:cNvSpPr>
            <a:spLocks noGrp="1"/>
          </p:cNvSpPr>
          <p:nvPr>
            <p:ph idx="1"/>
          </p:nvPr>
        </p:nvSpPr>
        <p:spPr>
          <a:xfrm>
            <a:off x="5329518" y="626046"/>
            <a:ext cx="6172200" cy="5725271"/>
          </a:xfrm>
        </p:spPr>
        <p:txBody>
          <a:bodyPr>
            <a:normAutofit/>
          </a:bodyPr>
          <a:lstStyle/>
          <a:p>
            <a:pPr>
              <a:spcBef>
                <a:spcPts val="1200"/>
              </a:spcBef>
            </a:pPr>
            <a:r>
              <a:rPr lang="en-US" sz="3200" dirty="0"/>
              <a:t>Parents/guardians are seen as </a:t>
            </a:r>
            <a:r>
              <a:rPr lang="en-US" sz="3200" b="1" dirty="0">
                <a:solidFill>
                  <a:srgbClr val="0099FF"/>
                </a:solidFill>
              </a:rPr>
              <a:t>valued partners </a:t>
            </a:r>
            <a:r>
              <a:rPr lang="en-US" sz="3200" dirty="0"/>
              <a:t>in their students’ education, which impacts their </a:t>
            </a:r>
            <a:r>
              <a:rPr lang="en-US" sz="3200" b="1" dirty="0">
                <a:solidFill>
                  <a:srgbClr val="0099FF"/>
                </a:solidFill>
              </a:rPr>
              <a:t>decision to remain </a:t>
            </a:r>
            <a:r>
              <a:rPr lang="en-US" sz="3200" dirty="0"/>
              <a:t>in their school.</a:t>
            </a:r>
            <a:endParaRPr lang="en-US" sz="900" dirty="0"/>
          </a:p>
          <a:p>
            <a:pPr>
              <a:spcBef>
                <a:spcPts val="1200"/>
              </a:spcBef>
            </a:pPr>
            <a:r>
              <a:rPr lang="en-US" sz="3200" dirty="0"/>
              <a:t>Students see themselves as supported</a:t>
            </a:r>
            <a:r>
              <a:rPr lang="en-US" sz="3200" b="1" dirty="0">
                <a:solidFill>
                  <a:srgbClr val="0099FF"/>
                </a:solidFill>
              </a:rPr>
              <a:t> </a:t>
            </a:r>
            <a:r>
              <a:rPr lang="en-US" sz="3200" dirty="0"/>
              <a:t>in school, which positively impacts </a:t>
            </a:r>
            <a:r>
              <a:rPr lang="en-US" sz="3200" b="1" dirty="0">
                <a:solidFill>
                  <a:srgbClr val="0099FF"/>
                </a:solidFill>
              </a:rPr>
              <a:t>engagement and well-being.</a:t>
            </a:r>
            <a:endParaRPr lang="en-US" sz="900" dirty="0"/>
          </a:p>
          <a:p>
            <a:pPr>
              <a:spcBef>
                <a:spcPts val="1200"/>
              </a:spcBef>
            </a:pPr>
            <a:r>
              <a:rPr lang="en-US" sz="3200" dirty="0"/>
              <a:t>Open and ongoing communication </a:t>
            </a:r>
            <a:r>
              <a:rPr lang="en-US" sz="3200" b="1" dirty="0">
                <a:solidFill>
                  <a:srgbClr val="0099FF"/>
                </a:solidFill>
              </a:rPr>
              <a:t>builds trusting relationships</a:t>
            </a:r>
            <a:r>
              <a:rPr lang="en-US" sz="3200" b="1" dirty="0"/>
              <a:t> </a:t>
            </a:r>
            <a:r>
              <a:rPr lang="en-US" sz="3200" dirty="0"/>
              <a:t>with families.</a:t>
            </a:r>
            <a:endParaRPr lang="en-US" sz="1700" dirty="0"/>
          </a:p>
          <a:p>
            <a:pPr marL="0" indent="0">
              <a:buNone/>
            </a:pPr>
            <a:endParaRPr lang="en-US" sz="1700" dirty="0"/>
          </a:p>
          <a:p>
            <a:endParaRPr lang="en-US" sz="32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567" r="6567"/>
          <a:stretch>
            <a:fillRect/>
          </a:stretch>
        </p:blipFill>
        <p:spPr>
          <a:xfrm>
            <a:off x="717176" y="3477423"/>
            <a:ext cx="3469064" cy="2662370"/>
          </a:xfrm>
        </p:spPr>
      </p:pic>
    </p:spTree>
    <p:extLst>
      <p:ext uri="{BB962C8B-B14F-4D97-AF65-F5344CB8AC3E}">
        <p14:creationId xmlns:p14="http://schemas.microsoft.com/office/powerpoint/2010/main" val="350334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654386"/>
            <a:ext cx="3931826" cy="1913678"/>
          </a:xfrm>
        </p:spPr>
        <p:txBody>
          <a:bodyPr>
            <a:normAutofit fontScale="90000"/>
          </a:bodyPr>
          <a:lstStyle/>
          <a:p>
            <a:r>
              <a:rPr lang="en-US" dirty="0"/>
              <a:t>Engaging Families in Developing the Title I-A Plan</a:t>
            </a:r>
          </a:p>
        </p:txBody>
      </p:sp>
      <p:sp>
        <p:nvSpPr>
          <p:cNvPr id="2" name="Content Placeholder 1"/>
          <p:cNvSpPr>
            <a:spLocks noGrp="1"/>
          </p:cNvSpPr>
          <p:nvPr>
            <p:ph idx="1"/>
          </p:nvPr>
        </p:nvSpPr>
        <p:spPr>
          <a:xfrm>
            <a:off x="5183188" y="779646"/>
            <a:ext cx="6172200" cy="5571277"/>
          </a:xfrm>
        </p:spPr>
        <p:txBody>
          <a:bodyPr>
            <a:normAutofit/>
          </a:bodyPr>
          <a:lstStyle/>
          <a:p>
            <a:pPr>
              <a:spcBef>
                <a:spcPts val="1200"/>
              </a:spcBef>
            </a:pPr>
            <a:r>
              <a:rPr lang="en-US" sz="3200" dirty="0"/>
              <a:t>Family engagement is a critical component of the Title I-A program</a:t>
            </a:r>
          </a:p>
          <a:p>
            <a:pPr>
              <a:spcBef>
                <a:spcPts val="1200"/>
              </a:spcBef>
            </a:pPr>
            <a:r>
              <a:rPr lang="en-US" sz="3200" dirty="0"/>
              <a:t>Families should be engaged </a:t>
            </a:r>
            <a:r>
              <a:rPr lang="en-US" sz="3200" b="1" dirty="0">
                <a:solidFill>
                  <a:srgbClr val="0099FF"/>
                </a:solidFill>
              </a:rPr>
              <a:t>throughout the year, </a:t>
            </a:r>
            <a:r>
              <a:rPr lang="en-US" sz="3200" dirty="0"/>
              <a:t>and </a:t>
            </a:r>
            <a:r>
              <a:rPr lang="en-US" sz="3200" b="1" dirty="0">
                <a:solidFill>
                  <a:srgbClr val="0099FF"/>
                </a:solidFill>
              </a:rPr>
              <a:t>have a voice </a:t>
            </a:r>
            <a:r>
              <a:rPr lang="en-US" sz="3200" dirty="0"/>
              <a:t>in establishing the goals and activities of the school level Title I-A Plan</a:t>
            </a:r>
          </a:p>
          <a:p>
            <a:pPr>
              <a:spcBef>
                <a:spcPts val="1200"/>
              </a:spcBef>
            </a:pPr>
            <a:r>
              <a:rPr lang="en-US" sz="3200" i="1" dirty="0">
                <a:hlinkClick r:id="rId3"/>
              </a:rPr>
              <a:t>Schoolwide Planning Template</a:t>
            </a:r>
            <a:endParaRPr lang="en-US" sz="3200" i="1"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717175" y="3018772"/>
            <a:ext cx="3761283" cy="2592887"/>
          </a:xfrm>
        </p:spPr>
      </p:pic>
    </p:spTree>
    <p:extLst>
      <p:ext uri="{BB962C8B-B14F-4D97-AF65-F5344CB8AC3E}">
        <p14:creationId xmlns:p14="http://schemas.microsoft.com/office/powerpoint/2010/main" val="251359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654386"/>
            <a:ext cx="3931826" cy="1913678"/>
          </a:xfrm>
        </p:spPr>
        <p:txBody>
          <a:bodyPr>
            <a:normAutofit/>
          </a:bodyPr>
          <a:lstStyle/>
          <a:p>
            <a:r>
              <a:rPr lang="en-US" dirty="0"/>
              <a:t>Removing Barriers to Participation</a:t>
            </a:r>
          </a:p>
        </p:txBody>
      </p:sp>
      <p:sp>
        <p:nvSpPr>
          <p:cNvPr id="2" name="Content Placeholder 1"/>
          <p:cNvSpPr>
            <a:spLocks noGrp="1"/>
          </p:cNvSpPr>
          <p:nvPr>
            <p:ph idx="1"/>
          </p:nvPr>
        </p:nvSpPr>
        <p:spPr>
          <a:xfrm>
            <a:off x="5183187" y="779646"/>
            <a:ext cx="6512283" cy="5878329"/>
          </a:xfrm>
        </p:spPr>
        <p:txBody>
          <a:bodyPr>
            <a:noAutofit/>
          </a:bodyPr>
          <a:lstStyle/>
          <a:p>
            <a:pPr>
              <a:spcBef>
                <a:spcPts val="1200"/>
              </a:spcBef>
            </a:pPr>
            <a:r>
              <a:rPr lang="en-US" sz="3000" dirty="0"/>
              <a:t>Communication with families in their home language(s)</a:t>
            </a:r>
          </a:p>
          <a:p>
            <a:pPr>
              <a:spcBef>
                <a:spcPts val="1200"/>
              </a:spcBef>
            </a:pPr>
            <a:r>
              <a:rPr lang="en-US" sz="3000" dirty="0"/>
              <a:t>Intentional outreach to families that may not feel connected to the school </a:t>
            </a:r>
          </a:p>
          <a:p>
            <a:pPr>
              <a:spcBef>
                <a:spcPts val="1200"/>
              </a:spcBef>
            </a:pPr>
            <a:r>
              <a:rPr lang="en-US" sz="3000" dirty="0"/>
              <a:t>Variety of times and locations convenient to families (e.g.; in person/ virtual)</a:t>
            </a:r>
          </a:p>
          <a:p>
            <a:pPr>
              <a:spcBef>
                <a:spcPts val="1200"/>
              </a:spcBef>
            </a:pPr>
            <a:r>
              <a:rPr lang="en-US" sz="3000" dirty="0"/>
              <a:t>Providing transportation and childcare</a:t>
            </a:r>
          </a:p>
          <a:p>
            <a:pPr>
              <a:spcBef>
                <a:spcPts val="1200"/>
              </a:spcBef>
            </a:pPr>
            <a:r>
              <a:rPr lang="en-US" sz="3000" dirty="0"/>
              <a:t>Online Presence:  Is the Title I-A plan online and easily accessed by families?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tretch>
            <a:fillRect/>
          </a:stretch>
        </p:blipFill>
        <p:spPr>
          <a:xfrm>
            <a:off x="942395" y="3540125"/>
            <a:ext cx="3481389" cy="2320926"/>
          </a:xfrm>
        </p:spPr>
      </p:pic>
    </p:spTree>
    <p:extLst>
      <p:ext uri="{BB962C8B-B14F-4D97-AF65-F5344CB8AC3E}">
        <p14:creationId xmlns:p14="http://schemas.microsoft.com/office/powerpoint/2010/main" val="297318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654386"/>
            <a:ext cx="3931826" cy="1913678"/>
          </a:xfrm>
        </p:spPr>
        <p:txBody>
          <a:bodyPr>
            <a:normAutofit/>
          </a:bodyPr>
          <a:lstStyle/>
          <a:p>
            <a:r>
              <a:rPr lang="en-US" dirty="0"/>
              <a:t>The Annual Meeting</a:t>
            </a:r>
          </a:p>
        </p:txBody>
      </p:sp>
      <p:sp>
        <p:nvSpPr>
          <p:cNvPr id="2" name="Content Placeholder 1"/>
          <p:cNvSpPr>
            <a:spLocks noGrp="1"/>
          </p:cNvSpPr>
          <p:nvPr>
            <p:ph idx="1"/>
          </p:nvPr>
        </p:nvSpPr>
        <p:spPr>
          <a:xfrm>
            <a:off x="5183188" y="779646"/>
            <a:ext cx="6172200" cy="5571277"/>
          </a:xfrm>
        </p:spPr>
        <p:txBody>
          <a:bodyPr>
            <a:normAutofit fontScale="92500" lnSpcReduction="10000"/>
          </a:bodyPr>
          <a:lstStyle/>
          <a:p>
            <a:r>
              <a:rPr lang="en-US" sz="3000" dirty="0"/>
              <a:t>All Title I-A schools must host an </a:t>
            </a:r>
            <a:r>
              <a:rPr lang="en-US" sz="3000" b="1" dirty="0">
                <a:solidFill>
                  <a:srgbClr val="0099FF"/>
                </a:solidFill>
              </a:rPr>
              <a:t>annual meeting </a:t>
            </a:r>
            <a:r>
              <a:rPr lang="en-US" sz="3000" dirty="0"/>
              <a:t>with families to discuss the school wide plan, inform families of their rights under Title I-A, and discuss opportunities for involvement in the school activities</a:t>
            </a:r>
          </a:p>
          <a:p>
            <a:pPr lvl="2"/>
            <a:r>
              <a:rPr lang="en-US" sz="3000" dirty="0"/>
              <a:t>What do we share with families at the annual meeting?  </a:t>
            </a:r>
          </a:p>
          <a:p>
            <a:pPr lvl="2"/>
            <a:r>
              <a:rPr lang="en-US" sz="3000" dirty="0"/>
              <a:t>How do we communicate about opportunities for family involvement in school activities?</a:t>
            </a:r>
          </a:p>
          <a:p>
            <a:pPr lvl="2"/>
            <a:endParaRPr lang="en-US" sz="1000" dirty="0"/>
          </a:p>
          <a:p>
            <a:pPr marL="0" indent="0">
              <a:buNone/>
            </a:pPr>
            <a:r>
              <a:rPr lang="en-US" sz="2800" i="1" dirty="0">
                <a:hlinkClick r:id="rId3"/>
              </a:rPr>
              <a:t>Sample Annual Meeting PPT template</a:t>
            </a:r>
            <a:endParaRPr lang="en-US" sz="2800" i="1" dirty="0"/>
          </a:p>
          <a:p>
            <a:pPr marL="0" indent="0">
              <a:buNone/>
            </a:pPr>
            <a:r>
              <a:rPr lang="en-US" sz="2800" i="1" dirty="0">
                <a:hlinkClick r:id="rId4"/>
              </a:rPr>
              <a:t>Annual Meeting Quick Reference Brief</a:t>
            </a:r>
            <a:endParaRPr lang="en-US" sz="2800" i="1"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5" cstate="hqprint">
            <a:extLst>
              <a:ext uri="{28A0092B-C50C-407E-A947-70E740481C1C}">
                <a14:useLocalDpi xmlns:a14="http://schemas.microsoft.com/office/drawing/2010/main" val="0"/>
              </a:ext>
            </a:extLst>
          </a:blip>
          <a:stretch>
            <a:fillRect/>
          </a:stretch>
        </p:blipFill>
        <p:spPr>
          <a:xfrm>
            <a:off x="942395" y="3540125"/>
            <a:ext cx="3481389" cy="2320926"/>
          </a:xfrm>
        </p:spPr>
      </p:pic>
    </p:spTree>
    <p:extLst>
      <p:ext uri="{BB962C8B-B14F-4D97-AF65-F5344CB8AC3E}">
        <p14:creationId xmlns:p14="http://schemas.microsoft.com/office/powerpoint/2010/main" val="41743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654386"/>
            <a:ext cx="3931826" cy="1913678"/>
          </a:xfrm>
        </p:spPr>
        <p:txBody>
          <a:bodyPr>
            <a:normAutofit/>
          </a:bodyPr>
          <a:lstStyle/>
          <a:p>
            <a:r>
              <a:rPr lang="en-US" dirty="0"/>
              <a:t>The School-Family Compact</a:t>
            </a:r>
          </a:p>
        </p:txBody>
      </p:sp>
      <p:sp>
        <p:nvSpPr>
          <p:cNvPr id="2" name="Content Placeholder 1"/>
          <p:cNvSpPr>
            <a:spLocks noGrp="1"/>
          </p:cNvSpPr>
          <p:nvPr>
            <p:ph idx="1"/>
          </p:nvPr>
        </p:nvSpPr>
        <p:spPr>
          <a:xfrm>
            <a:off x="5183188" y="779646"/>
            <a:ext cx="6172200" cy="5571277"/>
          </a:xfrm>
        </p:spPr>
        <p:txBody>
          <a:bodyPr>
            <a:normAutofit/>
          </a:bodyPr>
          <a:lstStyle/>
          <a:p>
            <a:pPr>
              <a:spcBef>
                <a:spcPts val="1200"/>
              </a:spcBef>
            </a:pPr>
            <a:r>
              <a:rPr lang="en-US" sz="3200" dirty="0"/>
              <a:t>The </a:t>
            </a:r>
            <a:r>
              <a:rPr lang="en-US" sz="3200" b="1" dirty="0">
                <a:solidFill>
                  <a:srgbClr val="0099FF"/>
                </a:solidFill>
              </a:rPr>
              <a:t>compact</a:t>
            </a:r>
            <a:r>
              <a:rPr lang="en-US" sz="3200" dirty="0"/>
              <a:t> is a shared understanding of how families, students, and school staff are all responsible for assisting students in academic achievement</a:t>
            </a:r>
          </a:p>
          <a:p>
            <a:pPr lvl="2">
              <a:spcBef>
                <a:spcPts val="1200"/>
              </a:spcBef>
            </a:pPr>
            <a:r>
              <a:rPr lang="en-US" sz="3200" dirty="0"/>
              <a:t>How are families involved in the design of compacts? </a:t>
            </a:r>
          </a:p>
          <a:p>
            <a:pPr lvl="2">
              <a:spcBef>
                <a:spcPts val="1200"/>
              </a:spcBef>
            </a:pPr>
            <a:r>
              <a:rPr lang="en-US" sz="3200" dirty="0"/>
              <a:t>How are compacts discussed with families and students?</a:t>
            </a:r>
          </a:p>
          <a:p>
            <a:pPr marL="0" indent="0">
              <a:buNone/>
            </a:pPr>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tretch>
            <a:fillRect/>
          </a:stretch>
        </p:blipFill>
        <p:spPr>
          <a:xfrm>
            <a:off x="1071335" y="3540125"/>
            <a:ext cx="3223508" cy="2320926"/>
          </a:xfrm>
        </p:spPr>
      </p:pic>
    </p:spTree>
    <p:extLst>
      <p:ext uri="{BB962C8B-B14F-4D97-AF65-F5344CB8AC3E}">
        <p14:creationId xmlns:p14="http://schemas.microsoft.com/office/powerpoint/2010/main" val="187426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654386"/>
            <a:ext cx="3931826" cy="1913678"/>
          </a:xfrm>
        </p:spPr>
        <p:txBody>
          <a:bodyPr>
            <a:normAutofit/>
          </a:bodyPr>
          <a:lstStyle/>
          <a:p>
            <a:r>
              <a:rPr lang="en-US" dirty="0"/>
              <a:t>Evaluating the Title I-A Plan</a:t>
            </a:r>
          </a:p>
        </p:txBody>
      </p:sp>
      <p:sp>
        <p:nvSpPr>
          <p:cNvPr id="2" name="Content Placeholder 1"/>
          <p:cNvSpPr>
            <a:spLocks noGrp="1"/>
          </p:cNvSpPr>
          <p:nvPr>
            <p:ph idx="1"/>
          </p:nvPr>
        </p:nvSpPr>
        <p:spPr>
          <a:xfrm>
            <a:off x="5183188" y="779646"/>
            <a:ext cx="6172200" cy="5571277"/>
          </a:xfrm>
        </p:spPr>
        <p:txBody>
          <a:bodyPr>
            <a:normAutofit/>
          </a:bodyPr>
          <a:lstStyle/>
          <a:p>
            <a:pPr>
              <a:spcBef>
                <a:spcPts val="1200"/>
              </a:spcBef>
            </a:pPr>
            <a:r>
              <a:rPr lang="en-US" sz="3200" dirty="0"/>
              <a:t>Title I-A school wide plans should be </a:t>
            </a:r>
            <a:r>
              <a:rPr lang="en-US" sz="3200" b="1" dirty="0">
                <a:solidFill>
                  <a:srgbClr val="0099FF"/>
                </a:solidFill>
              </a:rPr>
              <a:t>reviewed and updated annually</a:t>
            </a:r>
            <a:r>
              <a:rPr lang="en-US" sz="3200" dirty="0"/>
              <a:t>.  This review is part of a continuous improvement process and should include all members of the school community.</a:t>
            </a:r>
          </a:p>
          <a:p>
            <a:pPr lvl="2">
              <a:spcBef>
                <a:spcPts val="1200"/>
              </a:spcBef>
            </a:pPr>
            <a:r>
              <a:rPr lang="en-US" sz="3200" dirty="0"/>
              <a:t>How do we include staff, students, families, and district leadership in reviewing this plan?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tretch>
            <a:fillRect/>
          </a:stretch>
        </p:blipFill>
        <p:spPr>
          <a:xfrm>
            <a:off x="717176" y="2838668"/>
            <a:ext cx="3038456" cy="3038456"/>
          </a:xfrm>
        </p:spPr>
      </p:pic>
    </p:spTree>
    <p:extLst>
      <p:ext uri="{BB962C8B-B14F-4D97-AF65-F5344CB8AC3E}">
        <p14:creationId xmlns:p14="http://schemas.microsoft.com/office/powerpoint/2010/main" val="1687942499"/>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033ab11c-6041-4f50-b845-c0c38e41b3e3" xsi:nil="true"/>
    <PublishingStartDate xmlns="http://schemas.microsoft.com/sharepoint/v3" xsi:nil="true"/>
    <PublishingExpirationDate xmlns="http://schemas.microsoft.com/sharepoint/v3" xsi:nil="true"/>
    <Estimated_x0020_Creation_x0020_Date xmlns="033ab11c-6041-4f50-b845-c0c38e41b3e3" xsi:nil="true"/>
    <Remediation_x0020_Date xmlns="033ab11c-6041-4f50-b845-c0c38e41b3e3" xsi:nil="true"/>
  </documentManagement>
</p:properties>
</file>

<file path=customXml/itemProps1.xml><?xml version="1.0" encoding="utf-8"?>
<ds:datastoreItem xmlns:ds="http://schemas.openxmlformats.org/officeDocument/2006/customXml" ds:itemID="{297030E5-A435-4EEB-A974-0F44FB9EDF4B}"/>
</file>

<file path=customXml/itemProps2.xml><?xml version="1.0" encoding="utf-8"?>
<ds:datastoreItem xmlns:ds="http://schemas.openxmlformats.org/officeDocument/2006/customXml" ds:itemID="{486C2066-F02A-450E-988D-B4C943114E66}"/>
</file>

<file path=customXml/itemProps3.xml><?xml version="1.0" encoding="utf-8"?>
<ds:datastoreItem xmlns:ds="http://schemas.openxmlformats.org/officeDocument/2006/customXml" ds:itemID="{A8A43F64-0527-4751-B0D7-19EB29F1F5E1}"/>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Template</Template>
  <TotalTime>2569</TotalTime>
  <Words>847</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12</vt:i4>
      </vt:variant>
    </vt:vector>
  </HeadingPairs>
  <TitlesOfParts>
    <vt:vector size="20" baseType="lpstr">
      <vt:lpstr>Arial</vt:lpstr>
      <vt:lpstr>Calibri</vt:lpstr>
      <vt:lpstr>2021ODE</vt:lpstr>
      <vt:lpstr>Green_2021ODE</vt:lpstr>
      <vt:lpstr>Gold_2021ODE</vt:lpstr>
      <vt:lpstr>Orange_2021ODE</vt:lpstr>
      <vt:lpstr>Red_2021ODE</vt:lpstr>
      <vt:lpstr>Teal_2021ODE</vt:lpstr>
      <vt:lpstr>Family Engagement in  Title I-A Planning </vt:lpstr>
      <vt:lpstr>Agenda for Today’s Session</vt:lpstr>
      <vt:lpstr>Quote from Dr. Karen Mapp</vt:lpstr>
      <vt:lpstr>Impact of Intentional Family Engagement </vt:lpstr>
      <vt:lpstr>Engaging Families in Developing the Title I-A Plan</vt:lpstr>
      <vt:lpstr>Removing Barriers to Participation</vt:lpstr>
      <vt:lpstr>The Annual Meeting</vt:lpstr>
      <vt:lpstr>The School-Family Compact</vt:lpstr>
      <vt:lpstr>Evaluating the Title I-A Plan</vt:lpstr>
      <vt:lpstr>Evaluating the Title I-A Plan: Questions to Consider</vt:lpstr>
      <vt:lpstr>Engagement Resources</vt:lpstr>
      <vt:lpstr>Key Takeaways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 in Title IA Planning</dc:title>
  <dc:creator>ENGBERG Jennifer * ODE</dc:creator>
  <cp:lastModifiedBy>MARTIN Sarah * ODE</cp:lastModifiedBy>
  <cp:revision>131</cp:revision>
  <dcterms:created xsi:type="dcterms:W3CDTF">2022-08-22T18:22:50Z</dcterms:created>
  <dcterms:modified xsi:type="dcterms:W3CDTF">2025-06-24T17:58:52Z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