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2"/>
  </p:notesMasterIdLst>
  <p:sldIdLst>
    <p:sldId id="276" r:id="rId10"/>
    <p:sldId id="449" r:id="rId11"/>
    <p:sldId id="456" r:id="rId12"/>
    <p:sldId id="403" r:id="rId13"/>
    <p:sldId id="452" r:id="rId14"/>
    <p:sldId id="397" r:id="rId15"/>
    <p:sldId id="450" r:id="rId16"/>
    <p:sldId id="453" r:id="rId17"/>
    <p:sldId id="454" r:id="rId18"/>
    <p:sldId id="455" r:id="rId19"/>
    <p:sldId id="279" r:id="rId20"/>
    <p:sldId id="268"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54D6F-CC01-4DAA-BE64-DFEC435281CF}" v="2" dt="2025-04-23T21:27:02.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5958" autoAdjust="0"/>
  </p:normalViewPr>
  <p:slideViewPr>
    <p:cSldViewPr snapToGrid="0">
      <p:cViewPr varScale="1">
        <p:scale>
          <a:sx n="97" d="100"/>
          <a:sy n="97" d="100"/>
        </p:scale>
        <p:origin x="68" y="388"/>
      </p:cViewPr>
      <p:guideLst>
        <p:guide pos="3840"/>
        <p:guide orient="horz" pos="2160"/>
      </p:guideLst>
    </p:cSldViewPr>
  </p:slideViewPr>
  <p:notesTextViewPr>
    <p:cViewPr>
      <p:scale>
        <a:sx n="1" d="1"/>
        <a:sy n="1" d="1"/>
      </p:scale>
      <p:origin x="0" y="0"/>
    </p:cViewPr>
  </p:notesTextViewPr>
  <p:notesViewPr>
    <p:cSldViewPr snapToGrid="0">
      <p:cViewPr varScale="1">
        <p:scale>
          <a:sx n="62" d="100"/>
          <a:sy n="62" d="100"/>
        </p:scale>
        <p:origin x="317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NALD Catherine * ODE" userId="f79147a4-e148-4cde-9009-7795070faa9d" providerId="ADAL" clId="{4C054D6F-CC01-4DAA-BE64-DFEC435281CF}"/>
    <pc:docChg chg="undo custSel mod modSld">
      <pc:chgData name="MCDONALD Catherine * ODE" userId="f79147a4-e148-4cde-9009-7795070faa9d" providerId="ADAL" clId="{4C054D6F-CC01-4DAA-BE64-DFEC435281CF}" dt="2025-04-23T22:25:35.061" v="56"/>
      <pc:docMkLst>
        <pc:docMk/>
      </pc:docMkLst>
      <pc:sldChg chg="modSp mod">
        <pc:chgData name="MCDONALD Catherine * ODE" userId="f79147a4-e148-4cde-9009-7795070faa9d" providerId="ADAL" clId="{4C054D6F-CC01-4DAA-BE64-DFEC435281CF}" dt="2025-04-23T21:34:29.659" v="54" actId="1076"/>
        <pc:sldMkLst>
          <pc:docMk/>
          <pc:sldMk cId="3741861211" sldId="268"/>
        </pc:sldMkLst>
        <pc:spChg chg="ord">
          <ac:chgData name="MCDONALD Catherine * ODE" userId="f79147a4-e148-4cde-9009-7795070faa9d" providerId="ADAL" clId="{4C054D6F-CC01-4DAA-BE64-DFEC435281CF}" dt="2025-04-23T21:29:22.707" v="48" actId="13244"/>
          <ac:spMkLst>
            <pc:docMk/>
            <pc:sldMk cId="3741861211" sldId="268"/>
            <ac:spMk id="3" creationId="{00000000-0000-0000-0000-000000000000}"/>
          </ac:spMkLst>
        </pc:spChg>
        <pc:spChg chg="mod">
          <ac:chgData name="MCDONALD Catherine * ODE" userId="f79147a4-e148-4cde-9009-7795070faa9d" providerId="ADAL" clId="{4C054D6F-CC01-4DAA-BE64-DFEC435281CF}" dt="2025-04-23T21:34:29.659" v="54" actId="1076"/>
          <ac:spMkLst>
            <pc:docMk/>
            <pc:sldMk cId="3741861211" sldId="268"/>
            <ac:spMk id="7" creationId="{00000000-0000-0000-0000-000000000000}"/>
          </ac:spMkLst>
        </pc:spChg>
      </pc:sldChg>
      <pc:sldChg chg="addSp delSp modSp mod modNotesTx">
        <pc:chgData name="MCDONALD Catherine * ODE" userId="f79147a4-e148-4cde-9009-7795070faa9d" providerId="ADAL" clId="{4C054D6F-CC01-4DAA-BE64-DFEC435281CF}" dt="2025-04-23T22:22:15.387" v="55" actId="20577"/>
        <pc:sldMkLst>
          <pc:docMk/>
          <pc:sldMk cId="608909193" sldId="276"/>
        </pc:sldMkLst>
        <pc:spChg chg="mod">
          <ac:chgData name="MCDONALD Catherine * ODE" userId="f79147a4-e148-4cde-9009-7795070faa9d" providerId="ADAL" clId="{4C054D6F-CC01-4DAA-BE64-DFEC435281CF}" dt="2025-04-23T21:26:46.076" v="12" actId="1076"/>
          <ac:spMkLst>
            <pc:docMk/>
            <pc:sldMk cId="608909193" sldId="276"/>
            <ac:spMk id="2" creationId="{00000000-0000-0000-0000-000000000000}"/>
          </ac:spMkLst>
        </pc:spChg>
        <pc:spChg chg="add del mod">
          <ac:chgData name="MCDONALD Catherine * ODE" userId="f79147a4-e148-4cde-9009-7795070faa9d" providerId="ADAL" clId="{4C054D6F-CC01-4DAA-BE64-DFEC435281CF}" dt="2025-04-23T21:26:20.633" v="4"/>
          <ac:spMkLst>
            <pc:docMk/>
            <pc:sldMk cId="608909193" sldId="276"/>
            <ac:spMk id="3" creationId="{C83C2BB4-0F0C-22B1-A247-97D0CC14FECA}"/>
          </ac:spMkLst>
        </pc:spChg>
        <pc:spChg chg="add mod ord">
          <ac:chgData name="MCDONALD Catherine * ODE" userId="f79147a4-e148-4cde-9009-7795070faa9d" providerId="ADAL" clId="{4C054D6F-CC01-4DAA-BE64-DFEC435281CF}" dt="2025-04-23T21:30:25.559" v="51" actId="113"/>
          <ac:spMkLst>
            <pc:docMk/>
            <pc:sldMk cId="608909193" sldId="276"/>
            <ac:spMk id="6" creationId="{1268B361-E016-3E9F-0AF7-4910B95F5B44}"/>
          </ac:spMkLst>
        </pc:spChg>
      </pc:sldChg>
      <pc:sldChg chg="modSp mod">
        <pc:chgData name="MCDONALD Catherine * ODE" userId="f79147a4-e148-4cde-9009-7795070faa9d" providerId="ADAL" clId="{4C054D6F-CC01-4DAA-BE64-DFEC435281CF}" dt="2025-04-23T21:29:13.724" v="47" actId="13244"/>
        <pc:sldMkLst>
          <pc:docMk/>
          <pc:sldMk cId="1513196077" sldId="279"/>
        </pc:sldMkLst>
        <pc:spChg chg="ord">
          <ac:chgData name="MCDONALD Catherine * ODE" userId="f79147a4-e148-4cde-9009-7795070faa9d" providerId="ADAL" clId="{4C054D6F-CC01-4DAA-BE64-DFEC435281CF}" dt="2025-04-23T21:29:13.724" v="47" actId="13244"/>
          <ac:spMkLst>
            <pc:docMk/>
            <pc:sldMk cId="1513196077" sldId="279"/>
            <ac:spMk id="3" creationId="{00000000-0000-0000-0000-000000000000}"/>
          </ac:spMkLst>
        </pc:spChg>
      </pc:sldChg>
      <pc:sldChg chg="modSp mod">
        <pc:chgData name="MCDONALD Catherine * ODE" userId="f79147a4-e148-4cde-9009-7795070faa9d" providerId="ADAL" clId="{4C054D6F-CC01-4DAA-BE64-DFEC435281CF}" dt="2025-04-23T21:28:49.924" v="42" actId="13244"/>
        <pc:sldMkLst>
          <pc:docMk/>
          <pc:sldMk cId="1581210256" sldId="397"/>
        </pc:sldMkLst>
        <pc:spChg chg="ord">
          <ac:chgData name="MCDONALD Catherine * ODE" userId="f79147a4-e148-4cde-9009-7795070faa9d" providerId="ADAL" clId="{4C054D6F-CC01-4DAA-BE64-DFEC435281CF}" dt="2025-04-23T21:28:49.924" v="42" actId="13244"/>
          <ac:spMkLst>
            <pc:docMk/>
            <pc:sldMk cId="1581210256" sldId="397"/>
            <ac:spMk id="6" creationId="{00000000-0000-0000-0000-000000000000}"/>
          </ac:spMkLst>
        </pc:spChg>
      </pc:sldChg>
      <pc:sldChg chg="modSp mod">
        <pc:chgData name="MCDONALD Catherine * ODE" userId="f79147a4-e148-4cde-9009-7795070faa9d" providerId="ADAL" clId="{4C054D6F-CC01-4DAA-BE64-DFEC435281CF}" dt="2025-04-23T21:28:18.219" v="40" actId="13244"/>
        <pc:sldMkLst>
          <pc:docMk/>
          <pc:sldMk cId="1382520056" sldId="403"/>
        </pc:sldMkLst>
        <pc:spChg chg="ord">
          <ac:chgData name="MCDONALD Catherine * ODE" userId="f79147a4-e148-4cde-9009-7795070faa9d" providerId="ADAL" clId="{4C054D6F-CC01-4DAA-BE64-DFEC435281CF}" dt="2025-04-23T21:28:18.219" v="40" actId="13244"/>
          <ac:spMkLst>
            <pc:docMk/>
            <pc:sldMk cId="1382520056" sldId="403"/>
            <ac:spMk id="4" creationId="{B0B58B34-A550-F828-3288-7E4B31A132D3}"/>
          </ac:spMkLst>
        </pc:spChg>
        <pc:picChg chg="ord">
          <ac:chgData name="MCDONALD Catherine * ODE" userId="f79147a4-e148-4cde-9009-7795070faa9d" providerId="ADAL" clId="{4C054D6F-CC01-4DAA-BE64-DFEC435281CF}" dt="2025-04-23T21:28:13.493" v="39" actId="13244"/>
          <ac:picMkLst>
            <pc:docMk/>
            <pc:sldMk cId="1382520056" sldId="403"/>
            <ac:picMk id="9" creationId="{A7F034F2-2276-0CD2-13E1-D6CA548106DC}"/>
          </ac:picMkLst>
        </pc:picChg>
      </pc:sldChg>
      <pc:sldChg chg="modSp mod">
        <pc:chgData name="MCDONALD Catherine * ODE" userId="f79147a4-e148-4cde-9009-7795070faa9d" providerId="ADAL" clId="{4C054D6F-CC01-4DAA-BE64-DFEC435281CF}" dt="2025-04-23T21:28:01.797" v="37" actId="13244"/>
        <pc:sldMkLst>
          <pc:docMk/>
          <pc:sldMk cId="4131430836" sldId="449"/>
        </pc:sldMkLst>
        <pc:spChg chg="ord">
          <ac:chgData name="MCDONALD Catherine * ODE" userId="f79147a4-e148-4cde-9009-7795070faa9d" providerId="ADAL" clId="{4C054D6F-CC01-4DAA-BE64-DFEC435281CF}" dt="2025-04-23T21:28:01.797" v="37" actId="13244"/>
          <ac:spMkLst>
            <pc:docMk/>
            <pc:sldMk cId="4131430836" sldId="449"/>
            <ac:spMk id="3" creationId="{00000000-0000-0000-0000-000000000000}"/>
          </ac:spMkLst>
        </pc:spChg>
      </pc:sldChg>
      <pc:sldChg chg="modSp mod">
        <pc:chgData name="MCDONALD Catherine * ODE" userId="f79147a4-e148-4cde-9009-7795070faa9d" providerId="ADAL" clId="{4C054D6F-CC01-4DAA-BE64-DFEC435281CF}" dt="2025-04-23T21:28:54.509" v="43" actId="13244"/>
        <pc:sldMkLst>
          <pc:docMk/>
          <pc:sldMk cId="4089687205" sldId="450"/>
        </pc:sldMkLst>
        <pc:spChg chg="ord">
          <ac:chgData name="MCDONALD Catherine * ODE" userId="f79147a4-e148-4cde-9009-7795070faa9d" providerId="ADAL" clId="{4C054D6F-CC01-4DAA-BE64-DFEC435281CF}" dt="2025-04-23T21:28:54.509" v="43" actId="13244"/>
          <ac:spMkLst>
            <pc:docMk/>
            <pc:sldMk cId="4089687205" sldId="450"/>
            <ac:spMk id="4" creationId="{A6D2B0DF-990F-0693-1974-E2031452BD0F}"/>
          </ac:spMkLst>
        </pc:spChg>
      </pc:sldChg>
      <pc:sldChg chg="modSp mod">
        <pc:chgData name="MCDONALD Catherine * ODE" userId="f79147a4-e148-4cde-9009-7795070faa9d" providerId="ADAL" clId="{4C054D6F-CC01-4DAA-BE64-DFEC435281CF}" dt="2025-04-23T21:28:44.900" v="41" actId="13244"/>
        <pc:sldMkLst>
          <pc:docMk/>
          <pc:sldMk cId="2555427813" sldId="452"/>
        </pc:sldMkLst>
        <pc:spChg chg="ord">
          <ac:chgData name="MCDONALD Catherine * ODE" userId="f79147a4-e148-4cde-9009-7795070faa9d" providerId="ADAL" clId="{4C054D6F-CC01-4DAA-BE64-DFEC435281CF}" dt="2025-04-23T21:28:44.900" v="41" actId="13244"/>
          <ac:spMkLst>
            <pc:docMk/>
            <pc:sldMk cId="2555427813" sldId="452"/>
            <ac:spMk id="3" creationId="{D89E14AE-7EB2-19DA-396C-BC9B0FF31103}"/>
          </ac:spMkLst>
        </pc:spChg>
      </pc:sldChg>
      <pc:sldChg chg="modSp mod">
        <pc:chgData name="MCDONALD Catherine * ODE" userId="f79147a4-e148-4cde-9009-7795070faa9d" providerId="ADAL" clId="{4C054D6F-CC01-4DAA-BE64-DFEC435281CF}" dt="2025-04-23T21:28:57.986" v="44" actId="13244"/>
        <pc:sldMkLst>
          <pc:docMk/>
          <pc:sldMk cId="562428501" sldId="453"/>
        </pc:sldMkLst>
        <pc:spChg chg="ord">
          <ac:chgData name="MCDONALD Catherine * ODE" userId="f79147a4-e148-4cde-9009-7795070faa9d" providerId="ADAL" clId="{4C054D6F-CC01-4DAA-BE64-DFEC435281CF}" dt="2025-04-23T21:28:57.986" v="44" actId="13244"/>
          <ac:spMkLst>
            <pc:docMk/>
            <pc:sldMk cId="562428501" sldId="453"/>
            <ac:spMk id="4" creationId="{58957D44-F961-0CA6-3C36-DD28349C5B24}"/>
          </ac:spMkLst>
        </pc:spChg>
      </pc:sldChg>
      <pc:sldChg chg="modSp mod">
        <pc:chgData name="MCDONALD Catherine * ODE" userId="f79147a4-e148-4cde-9009-7795070faa9d" providerId="ADAL" clId="{4C054D6F-CC01-4DAA-BE64-DFEC435281CF}" dt="2025-04-23T21:29:05.716" v="45" actId="13244"/>
        <pc:sldMkLst>
          <pc:docMk/>
          <pc:sldMk cId="2482050938" sldId="454"/>
        </pc:sldMkLst>
        <pc:spChg chg="ord">
          <ac:chgData name="MCDONALD Catherine * ODE" userId="f79147a4-e148-4cde-9009-7795070faa9d" providerId="ADAL" clId="{4C054D6F-CC01-4DAA-BE64-DFEC435281CF}" dt="2025-04-23T21:29:05.716" v="45" actId="13244"/>
          <ac:spMkLst>
            <pc:docMk/>
            <pc:sldMk cId="2482050938" sldId="454"/>
            <ac:spMk id="4" creationId="{F57B7F64-68E2-BD6C-EDEB-3691EB1252B5}"/>
          </ac:spMkLst>
        </pc:spChg>
      </pc:sldChg>
      <pc:sldChg chg="modSp mod">
        <pc:chgData name="MCDONALD Catherine * ODE" userId="f79147a4-e148-4cde-9009-7795070faa9d" providerId="ADAL" clId="{4C054D6F-CC01-4DAA-BE64-DFEC435281CF}" dt="2025-04-23T21:29:09.700" v="46" actId="13244"/>
        <pc:sldMkLst>
          <pc:docMk/>
          <pc:sldMk cId="763558706" sldId="455"/>
        </pc:sldMkLst>
        <pc:spChg chg="ord">
          <ac:chgData name="MCDONALD Catherine * ODE" userId="f79147a4-e148-4cde-9009-7795070faa9d" providerId="ADAL" clId="{4C054D6F-CC01-4DAA-BE64-DFEC435281CF}" dt="2025-04-23T21:29:09.700" v="46" actId="13244"/>
          <ac:spMkLst>
            <pc:docMk/>
            <pc:sldMk cId="763558706" sldId="455"/>
            <ac:spMk id="3" creationId="{BA5F96B8-EB8E-51E3-0ED5-0FDC4B2CA4E2}"/>
          </ac:spMkLst>
        </pc:spChg>
      </pc:sldChg>
      <pc:sldChg chg="modSp mod">
        <pc:chgData name="MCDONALD Catherine * ODE" userId="f79147a4-e148-4cde-9009-7795070faa9d" providerId="ADAL" clId="{4C054D6F-CC01-4DAA-BE64-DFEC435281CF}" dt="2025-04-23T21:28:08.719" v="38" actId="13244"/>
        <pc:sldMkLst>
          <pc:docMk/>
          <pc:sldMk cId="3595327178" sldId="456"/>
        </pc:sldMkLst>
        <pc:spChg chg="ord">
          <ac:chgData name="MCDONALD Catherine * ODE" userId="f79147a4-e148-4cde-9009-7795070faa9d" providerId="ADAL" clId="{4C054D6F-CC01-4DAA-BE64-DFEC435281CF}" dt="2025-04-23T21:28:08.719" v="38" actId="13244"/>
          <ac:spMkLst>
            <pc:docMk/>
            <pc:sldMk cId="3595327178" sldId="456"/>
            <ac:spMk id="3" creationId="{BC51F6E0-5A71-C68F-42F4-140AAE4951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B63DED8-CA54-42CE-AED5-48AF1E60C0FC}" type="datetimeFigureOut">
              <a:rPr lang="en-US" smtClean="0"/>
              <a:t>4/23/2025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cfr.gov/current/title-2/subtitle-A/chapter-II/part-200?toc=1"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ecfr.gov/current/title-2/section-200.10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fr.federalregister.gov/current/title-2/subtitle-A/chapter-I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35263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400" spc="-50" dirty="0">
                <a:solidFill>
                  <a:srgbClr val="000000"/>
                </a:solidFill>
                <a:effectLst/>
                <a:latin typeface="Calibri" panose="020F0502020204030204" pitchFamily="34" charset="0"/>
                <a:ea typeface="Urbanist"/>
                <a:cs typeface="Calibri" panose="020F0502020204030204" pitchFamily="34" charset="0"/>
              </a:rPr>
              <a:t>Materials purchased for private schools as part of their equitable share are the property of the district. </a:t>
            </a:r>
            <a:r>
              <a:rPr lang="en-US" sz="1800" kern="1400" spc="-50" dirty="0">
                <a:solidFill>
                  <a:srgbClr val="000000"/>
                </a:solidFill>
                <a:effectLst/>
                <a:latin typeface="Calibri" panose="020F0502020204030204" pitchFamily="34" charset="0"/>
                <a:ea typeface="Urbanist"/>
                <a:cs typeface="Calibri" panose="020F0502020204030204" pitchFamily="34" charset="0"/>
              </a:rPr>
              <a:t>As a result, districts must include these materials in their inventory tracking system. It is recommended that inventory tracking processes be included as part of the consultation process with private schools</a:t>
            </a:r>
            <a:r>
              <a:rPr lang="en-US" sz="1800" kern="1400" spc="-50" dirty="0">
                <a:effectLst/>
                <a:latin typeface="Calibri" panose="020F0502020204030204" pitchFamily="34" charset="0"/>
                <a:ea typeface="Urbanist"/>
                <a:cs typeface="Calibri" panose="020F0502020204030204" pitchFamily="34" charset="0"/>
              </a:rPr>
              <a:t>. Additionally, the district is responsible for the maintenance of any equipment purchased with the equitable share.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400" spc="-50" dirty="0">
              <a:effectLst/>
              <a:latin typeface="Calibri" panose="020F0502020204030204" pitchFamily="34" charset="0"/>
              <a:ea typeface="Urbanist"/>
              <a:cs typeface="Times New Roman" panose="02020603050405020304" pitchFamily="18" charset="0"/>
            </a:endParaRPr>
          </a:p>
          <a:p>
            <a:pPr marL="0" marR="0">
              <a:lnSpc>
                <a:spcPct val="115000"/>
              </a:lnSpc>
              <a:spcAft>
                <a:spcPts val="1000"/>
              </a:spcAft>
            </a:pPr>
            <a:r>
              <a:rPr lang="en-US" sz="1800" kern="1400" spc="-50" dirty="0">
                <a:effectLst/>
                <a:latin typeface="Calibri" panose="020F0502020204030204" pitchFamily="34" charset="0"/>
                <a:ea typeface="Urbanist"/>
                <a:cs typeface="Calibri" panose="020F0502020204030204" pitchFamily="34" charset="0"/>
              </a:rPr>
              <a:t>Equipment and supplies can only be used by eligible participants during activities that are allowable under the purchasing Title program. For example, equipment and/or supplies purchased with Title I-A funds may only be used by eligible Title I-A students, their teachers and/or families during Title I-A equitable service programs. If a private school ceases to participate in an equitable service program, the equipment and/or supplies must be either returned to the purchasing district or used in another federal program, if allowable under that federal program. </a:t>
            </a:r>
            <a:endParaRPr lang="en-US" sz="1800" kern="1400" spc="-50" dirty="0">
              <a:effectLst/>
              <a:latin typeface="Calibri" panose="020F0502020204030204" pitchFamily="34" charset="0"/>
              <a:ea typeface="Urbanist"/>
              <a:cs typeface="Times New Roman" panose="02020603050405020304" pitchFamily="18" charset="0"/>
            </a:endParaRPr>
          </a:p>
          <a:p>
            <a:pPr marL="0" marR="0"/>
            <a:r>
              <a:rPr lang="en-US" sz="1800" i="1" dirty="0">
                <a:effectLst/>
                <a:latin typeface="Calibri" panose="020F0502020204030204" pitchFamily="34" charset="0"/>
                <a:ea typeface="Urbanist"/>
                <a:cs typeface="Times New Roman" panose="02020603050405020304" pitchFamily="18" charset="0"/>
              </a:rPr>
              <a:t>34 CFR 76.661(a)</a:t>
            </a:r>
            <a:endParaRPr lang="en-US" sz="1800" dirty="0">
              <a:effectLst/>
              <a:latin typeface="Urbanist"/>
              <a:ea typeface="Urbanist"/>
              <a:cs typeface="Times New Roman" panose="02020603050405020304" pitchFamily="18" charset="0"/>
            </a:endParaRPr>
          </a:p>
          <a:p>
            <a:endParaRPr lang="en-US" dirty="0"/>
          </a:p>
          <a:p>
            <a:pPr marL="0" marR="0">
              <a:lnSpc>
                <a:spcPct val="115000"/>
              </a:lnSpc>
              <a:spcAft>
                <a:spcPts val="1000"/>
              </a:spcAft>
            </a:pPr>
            <a:r>
              <a:rPr lang="en-US" sz="1800" kern="1400" spc="-50" dirty="0">
                <a:effectLst/>
                <a:latin typeface="Calibri" panose="020F0502020204030204" pitchFamily="34" charset="0"/>
                <a:ea typeface="Urbanist"/>
                <a:cs typeface="Calibri" panose="020F0502020204030204" pitchFamily="34" charset="0"/>
              </a:rPr>
              <a:t>If installation of equipment would require construction or remodeling, it is considered unallowable. All equipment and/or supplies purchased with the equitable share must be easily removed from the private school as it is the property of the purchasing district. </a:t>
            </a:r>
            <a:endParaRPr lang="en-US" sz="1800" kern="1400" spc="-50" dirty="0">
              <a:effectLst/>
              <a:latin typeface="Calibri" panose="020F0502020204030204" pitchFamily="34" charset="0"/>
              <a:ea typeface="Urbanist"/>
              <a:cs typeface="Times New Roman" panose="02020603050405020304" pitchFamily="18" charset="0"/>
            </a:endParaRPr>
          </a:p>
          <a:p>
            <a:pPr marL="0" marR="0"/>
            <a:r>
              <a:rPr lang="en-US" sz="1800" i="1" dirty="0">
                <a:effectLst/>
                <a:latin typeface="Calibri" panose="020F0502020204030204" pitchFamily="34" charset="0"/>
                <a:ea typeface="Urbanist"/>
                <a:cs typeface="Times New Roman" panose="02020603050405020304" pitchFamily="18" charset="0"/>
              </a:rPr>
              <a:t>34 CFR 76.661(c)</a:t>
            </a:r>
            <a:endParaRPr lang="en-US" sz="1800" dirty="0">
              <a:effectLst/>
              <a:latin typeface="Urbanist"/>
              <a:ea typeface="Urbanist"/>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426362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488043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52248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07046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400" spc="-50" dirty="0">
                <a:solidFill>
                  <a:srgbClr val="002E55"/>
                </a:solidFill>
                <a:effectLst/>
                <a:latin typeface="Calibri" panose="020F0502020204030204" pitchFamily="34" charset="0"/>
                <a:ea typeface="Urbanist"/>
                <a:cs typeface="Times New Roman" panose="02020603050405020304" pitchFamily="18" charset="0"/>
              </a:rPr>
              <a:t>All administrative requirements for the U.S. Department of Education are found in the Education Department General Administrative Regulations (EDGAR), including </a:t>
            </a:r>
            <a:r>
              <a:rPr lang="en-US" sz="1800" u="sng" kern="1400" spc="-50" dirty="0">
                <a:solidFill>
                  <a:srgbClr val="002E55"/>
                </a:solidFill>
                <a:effectLst/>
                <a:latin typeface="Calibri" panose="020F0502020204030204" pitchFamily="34" charset="0"/>
                <a:ea typeface="Urbanist"/>
                <a:cs typeface="Times New Roman" panose="02020603050405020304" pitchFamily="18" charset="0"/>
                <a:hlinkClick r:id="rId3"/>
              </a:rPr>
              <a:t>Part 200 of Title 2 of the Code of Federal Regulations,</a:t>
            </a:r>
            <a:r>
              <a:rPr lang="en-US" sz="1800" kern="1400" spc="-50" dirty="0">
                <a:effectLst/>
                <a:latin typeface="Calibri" panose="020F0502020204030204" pitchFamily="34" charset="0"/>
                <a:ea typeface="Urbanist"/>
                <a:cs typeface="Times New Roman" panose="02020603050405020304" pitchFamily="18" charset="0"/>
              </a:rPr>
              <a:t> commonly referred to as the Uniform Grants Guidance (UGG). The Uniform Guidance in part 200, which the Office of Management and Budget (OMB) established in 2013, consolidated, streamlined, and superseded requirements from several earlier OMB Circulars and guidance documents with the intention of improving both the clarity and accessibility of these requirements across the Federal government. OMB is required to periodically review the Uniform Guidance in accordance with </a:t>
            </a:r>
            <a:r>
              <a:rPr lang="en-US" sz="1800" u="sng" kern="1400" spc="-50" dirty="0">
                <a:solidFill>
                  <a:srgbClr val="002E55"/>
                </a:solidFill>
                <a:effectLst/>
                <a:latin typeface="Calibri" panose="020F0502020204030204" pitchFamily="34" charset="0"/>
                <a:ea typeface="Urbanist"/>
                <a:cs typeface="Times New Roman" panose="02020603050405020304" pitchFamily="18" charset="0"/>
                <a:hlinkClick r:id="rId4"/>
              </a:rPr>
              <a:t>2 CFR 200.109</a:t>
            </a:r>
            <a:r>
              <a:rPr lang="en-US" sz="1800" kern="1400" spc="-50" dirty="0">
                <a:effectLst/>
                <a:latin typeface="Calibri" panose="020F0502020204030204" pitchFamily="34" charset="0"/>
                <a:ea typeface="Urbanist"/>
                <a:cs typeface="Times New Roman" panose="02020603050405020304" pitchFamily="18" charset="0"/>
              </a:rPr>
              <a:t>, and changes made were based on OMB's review of the many public comments received and ongoing engagement with Federal agencies.</a:t>
            </a:r>
          </a:p>
          <a:p>
            <a:endParaRPr lang="en-US" dirty="0"/>
          </a:p>
          <a:p>
            <a:r>
              <a:rPr lang="en-US" dirty="0"/>
              <a:t>These changes do not impact 2024-25 formula grant awards, but will be in effect beginning with 2025-26 grants.</a:t>
            </a:r>
          </a:p>
        </p:txBody>
      </p:sp>
      <p:sp>
        <p:nvSpPr>
          <p:cNvPr id="4" name="Slide Number Placeholder 3"/>
          <p:cNvSpPr>
            <a:spLocks noGrp="1"/>
          </p:cNvSpPr>
          <p:nvPr>
            <p:ph type="sldNum" sz="quarter" idx="5"/>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245276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800" dirty="0">
                <a:solidFill>
                  <a:srgbClr val="000000"/>
                </a:solidFill>
                <a:effectLst/>
                <a:latin typeface="Calibri" panose="020F0502020204030204" pitchFamily="34" charset="0"/>
                <a:ea typeface="Times New Roman" panose="02020603050405020304" pitchFamily="18" charset="0"/>
              </a:rPr>
              <a:t>Districts must implement an inventory tracking system. An inventory tracking system not only safeguards compliance with the law it ensures the district knows the type, number, and location of materials in its possession and avoids acquisition of unnecessary or duplicate items. </a:t>
            </a:r>
          </a:p>
          <a:p>
            <a:pPr defTabSz="942289">
              <a:defRPr/>
            </a:pPr>
            <a:endParaRPr lang="en-US" sz="1800" dirty="0">
              <a:solidFill>
                <a:srgbClr val="000000"/>
              </a:solidFill>
              <a:effectLst/>
              <a:latin typeface="Calibri" panose="020F0502020204030204" pitchFamily="34" charset="0"/>
            </a:endParaRPr>
          </a:p>
          <a:p>
            <a:pPr marL="0" marR="0">
              <a:lnSpc>
                <a:spcPct val="115000"/>
              </a:lnSpc>
              <a:spcAft>
                <a:spcPts val="600"/>
              </a:spcAft>
            </a:pPr>
            <a:r>
              <a:rPr lang="en-US" sz="1800" kern="1400" spc="-50" dirty="0">
                <a:effectLst/>
                <a:latin typeface="Calibri" panose="020F0502020204030204" pitchFamily="34" charset="0"/>
                <a:ea typeface="Urbanist"/>
                <a:cs typeface="Calibri" panose="020F0502020204030204" pitchFamily="34" charset="0"/>
              </a:rPr>
              <a:t>These requirements are detailed in the </a:t>
            </a:r>
            <a:r>
              <a:rPr lang="en-US" sz="1800" u="sng" kern="1400" spc="-50" dirty="0">
                <a:solidFill>
                  <a:srgbClr val="002E55"/>
                </a:solidFill>
                <a:effectLst/>
                <a:latin typeface="Calibri" panose="020F0502020204030204" pitchFamily="34" charset="0"/>
                <a:ea typeface="Urbanist"/>
                <a:cs typeface="Calibri" panose="020F0502020204030204" pitchFamily="34" charset="0"/>
                <a:hlinkClick r:id="rId3"/>
              </a:rPr>
              <a:t>Uniform Grant Guidance</a:t>
            </a:r>
            <a:r>
              <a:rPr lang="en-US" sz="1800" kern="1400" spc="-50" dirty="0">
                <a:effectLst/>
                <a:latin typeface="Calibri" panose="020F0502020204030204" pitchFamily="34" charset="0"/>
                <a:ea typeface="Urbanist"/>
                <a:cs typeface="Calibri" panose="020F0502020204030204" pitchFamily="34" charset="0"/>
              </a:rPr>
              <a:t> (UGG) which states that LEAs shall provide “effective control over and accountability for all funds, property, and other assets. Recipients shall adequately safeguard all assets and assure they are used solely for authorized purposes”. </a:t>
            </a:r>
            <a:endParaRPr lang="en-US" sz="1800" kern="1400" spc="-50" dirty="0">
              <a:effectLst/>
              <a:latin typeface="Calibri" panose="020F0502020204030204" pitchFamily="34" charset="0"/>
              <a:ea typeface="Urbanist"/>
              <a:cs typeface="Times New Roman" panose="02020603050405020304" pitchFamily="18" charset="0"/>
            </a:endParaRPr>
          </a:p>
          <a:p>
            <a:pPr marL="0" marR="0"/>
            <a:r>
              <a:rPr lang="en-US" sz="1800" i="1" dirty="0">
                <a:effectLst/>
                <a:latin typeface="Calibri" panose="020F0502020204030204" pitchFamily="34" charset="0"/>
                <a:ea typeface="Urbanist"/>
                <a:cs typeface="Times New Roman" panose="02020603050405020304" pitchFamily="18" charset="0"/>
              </a:rPr>
              <a:t>2CFR 200.302(b)(4)</a:t>
            </a:r>
            <a:endParaRPr lang="en-US" sz="1800" dirty="0">
              <a:effectLst/>
              <a:latin typeface="Urbanist"/>
              <a:ea typeface="Urbanist"/>
              <a:cs typeface="Times New Roman" panose="02020603050405020304" pitchFamily="18" charset="0"/>
            </a:endParaRPr>
          </a:p>
          <a:p>
            <a:pPr defTabSz="942289">
              <a:defRPr/>
            </a:pPr>
            <a:endParaRPr lang="en-US" dirty="0"/>
          </a:p>
          <a:p>
            <a:pPr marL="0" marR="0" fontAlgn="base">
              <a:lnSpc>
                <a:spcPct val="115000"/>
              </a:lnSpc>
              <a:spcAft>
                <a:spcPts val="1200"/>
              </a:spcAft>
            </a:pPr>
            <a:r>
              <a:rPr lang="en-US" sz="1800" kern="1400" spc="-50" dirty="0">
                <a:effectLst/>
                <a:latin typeface="Calibri" panose="020F0502020204030204" pitchFamily="34" charset="0"/>
                <a:ea typeface="Urbanist"/>
                <a:cs typeface="Calibri" panose="020F0502020204030204" pitchFamily="34" charset="0"/>
              </a:rPr>
              <a:t>A physical inventory must be conducted at least once every two years. </a:t>
            </a:r>
            <a:r>
              <a:rPr lang="en-US" sz="1800" kern="1400" spc="-50" dirty="0">
                <a:effectLst/>
                <a:latin typeface="Calibri" panose="020F0502020204030204" pitchFamily="34" charset="0"/>
                <a:ea typeface="Arial" panose="020B0604020202020204" pitchFamily="34" charset="0"/>
                <a:cs typeface="Calibri" panose="020F0502020204030204" pitchFamily="34" charset="0"/>
              </a:rPr>
              <a:t>The inventory should be reconciled on a regular basis to update information, particularly the location and condition of items. </a:t>
            </a:r>
            <a:r>
              <a:rPr lang="en-US" sz="1800" b="1"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the event that equipment purchased with federal funds is lost, damaged, or stolen, incidents should be noted in the inventory. </a:t>
            </a:r>
            <a:endParaRPr lang="en-US" sz="1800" kern="1400" spc="-50" dirty="0">
              <a:effectLst/>
              <a:latin typeface="Calibri" panose="020F0502020204030204" pitchFamily="34" charset="0"/>
              <a:ea typeface="Urbanist"/>
              <a:cs typeface="Times New Roman" panose="02020603050405020304" pitchFamily="18" charset="0"/>
            </a:endParaRPr>
          </a:p>
          <a:p>
            <a:pPr marL="0" marR="0"/>
            <a:r>
              <a:rPr lang="en-US" sz="1800" i="1" dirty="0">
                <a:effectLst/>
                <a:latin typeface="Calibri" panose="020F0502020204030204" pitchFamily="34" charset="0"/>
                <a:ea typeface="Urbanist"/>
                <a:cs typeface="Times New Roman" panose="02020603050405020304" pitchFamily="18" charset="0"/>
              </a:rPr>
              <a:t>2</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CFR 200.313 (d)(2)</a:t>
            </a:r>
            <a:endParaRPr lang="en-US" sz="1800" dirty="0">
              <a:effectLst/>
              <a:latin typeface="Urbanist"/>
              <a:ea typeface="Urbanist"/>
              <a:cs typeface="Times New Roman" panose="02020603050405020304" pitchFamily="18" charset="0"/>
            </a:endParaRPr>
          </a:p>
          <a:p>
            <a:pPr defTabSz="942289">
              <a:defRPr/>
            </a:pP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49934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8C83F-3459-B514-C601-A1E381067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0F91B-7FC4-BB8A-84B6-0E55DEB48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34D2F5-84ED-1718-43D3-FEBAC1498AB2}"/>
              </a:ext>
            </a:extLst>
          </p:cNvPr>
          <p:cNvSpPr>
            <a:spLocks noGrp="1"/>
          </p:cNvSpPr>
          <p:nvPr>
            <p:ph type="body" idx="1"/>
          </p:nvPr>
        </p:nvSpPr>
        <p:spPr/>
        <p:txBody>
          <a:bodyPr/>
          <a:lstStyle/>
          <a:p>
            <a:pPr marL="0" marR="0" fontAlgn="base">
              <a:lnSpc>
                <a:spcPct val="115000"/>
              </a:lnSpc>
              <a:spcAft>
                <a:spcPts val="1200"/>
              </a:spcAft>
            </a:pPr>
            <a:r>
              <a:rPr lang="en-US" sz="1800" kern="1400" spc="-50" dirty="0">
                <a:effectLst/>
                <a:latin typeface="Calibri" panose="020F0502020204030204" pitchFamily="34" charset="0"/>
                <a:ea typeface="Urbanist"/>
                <a:cs typeface="Calibri" panose="020F0502020204030204" pitchFamily="34" charset="0"/>
              </a:rPr>
              <a:t>LEAs must maintain an up-to-date inventory of </a:t>
            </a:r>
            <a:r>
              <a:rPr lang="en-US" sz="1800" b="1" kern="1400" spc="-50" dirty="0">
                <a:effectLst/>
                <a:latin typeface="Calibri" panose="020F0502020204030204" pitchFamily="34" charset="0"/>
                <a:ea typeface="Urbanist"/>
                <a:cs typeface="Calibri" panose="020F0502020204030204" pitchFamily="34" charset="0"/>
              </a:rPr>
              <a:t>equipment and supplies in new condition</a:t>
            </a:r>
            <a:r>
              <a:rPr lang="en-US" sz="1800" kern="1400" spc="-50" dirty="0">
                <a:effectLst/>
                <a:latin typeface="Calibri" panose="020F0502020204030204" pitchFamily="34" charset="0"/>
                <a:ea typeface="Urbanist"/>
                <a:cs typeface="Calibri" panose="020F0502020204030204" pitchFamily="34" charset="0"/>
              </a:rPr>
              <a:t> purchased with federal funds whose value exceeds $10,000.</a:t>
            </a:r>
            <a:r>
              <a:rPr lang="en-US" sz="1800" kern="1400" spc="-50" baseline="30000" dirty="0">
                <a:effectLst/>
                <a:latin typeface="Calibri" panose="020F0502020204030204" pitchFamily="34" charset="0"/>
                <a:ea typeface="Urbanist"/>
                <a:cs typeface="Calibri" panose="020F0502020204030204" pitchFamily="34" charset="0"/>
              </a:rPr>
              <a:t> </a:t>
            </a:r>
            <a:r>
              <a:rPr lang="en-US" sz="1800" kern="1400" spc="-50" dirty="0">
                <a:effectLst/>
                <a:latin typeface="Calibri" panose="020F0502020204030204" pitchFamily="34" charset="0"/>
                <a:ea typeface="Urbanist"/>
                <a:cs typeface="Calibri" panose="020F0502020204030204" pitchFamily="34" charset="0"/>
              </a:rPr>
              <a:t>This applies to items purchased for the LEA as well as participating private schools. </a:t>
            </a:r>
            <a:r>
              <a:rPr lang="en-US" sz="1800" i="1" kern="1400" spc="-50" dirty="0">
                <a:effectLst/>
                <a:latin typeface="Calibri" panose="020F0502020204030204" pitchFamily="34" charset="0"/>
                <a:ea typeface="Urbanist"/>
                <a:cs typeface="Calibri" panose="020F0502020204030204" pitchFamily="34" charset="0"/>
              </a:rPr>
              <a:t>Equipment</a:t>
            </a:r>
            <a:r>
              <a:rPr lang="en-US" sz="1800" kern="1400" spc="-50" dirty="0">
                <a:effectLst/>
                <a:latin typeface="Calibri" panose="020F0502020204030204" pitchFamily="34" charset="0"/>
                <a:ea typeface="Urbanist"/>
                <a:cs typeface="Calibri" panose="020F0502020204030204" pitchFamily="34" charset="0"/>
              </a:rPr>
              <a:t> means tangible personal property (including information technology systems) having a useful life of more than one year and a per-unit acquisition cost which equals or exceeds $10,000. </a:t>
            </a:r>
            <a:r>
              <a:rPr lang="en-US" sz="1800" i="1" kern="1400" spc="-50" dirty="0">
                <a:effectLst/>
                <a:latin typeface="Calibri" panose="020F0502020204030204" pitchFamily="34" charset="0"/>
                <a:ea typeface="Urbanist"/>
                <a:cs typeface="Calibri" panose="020F0502020204030204" pitchFamily="34" charset="0"/>
              </a:rPr>
              <a:t>Supplies</a:t>
            </a:r>
            <a:r>
              <a:rPr lang="en-US" sz="1800" kern="1400" spc="-50" dirty="0">
                <a:effectLst/>
                <a:latin typeface="Calibri" panose="020F0502020204030204" pitchFamily="34" charset="0"/>
                <a:ea typeface="Urbanist"/>
                <a:cs typeface="Calibri" panose="020F0502020204030204" pitchFamily="34" charset="0"/>
              </a:rPr>
              <a:t> are defined as all tangible personal property other than those described in equipment.</a:t>
            </a:r>
            <a:r>
              <a:rPr lang="en-US" sz="1800" b="1" kern="1400" spc="-50" dirty="0">
                <a:effectLst/>
                <a:latin typeface="Calibri" panose="020F0502020204030204" pitchFamily="34" charset="0"/>
                <a:ea typeface="Urbanist"/>
                <a:cs typeface="Calibri" panose="020F0502020204030204" pitchFamily="34" charset="0"/>
              </a:rPr>
              <a:t> </a:t>
            </a:r>
            <a:r>
              <a:rPr lang="en-US" sz="1800" kern="1400" spc="-50" dirty="0">
                <a:effectLst/>
                <a:latin typeface="Calibri" panose="020F0502020204030204" pitchFamily="34" charset="0"/>
                <a:ea typeface="Urbanist"/>
                <a:cs typeface="Calibri" panose="020F0502020204030204" pitchFamily="34" charset="0"/>
              </a:rPr>
              <a:t>A computer device is considered a supply if the acquisition cost is less than $10,000, regardless of the length of its useful life. </a:t>
            </a:r>
          </a:p>
          <a:p>
            <a:pPr marL="0" marR="0" fontAlgn="base">
              <a:lnSpc>
                <a:spcPct val="115000"/>
              </a:lnSpc>
              <a:spcAft>
                <a:spcPts val="1200"/>
              </a:spcAft>
            </a:pPr>
            <a:endParaRPr lang="en-US" sz="1800" kern="1400" spc="-50" dirty="0">
              <a:effectLst/>
              <a:latin typeface="Calibri" panose="020F0502020204030204" pitchFamily="34" charset="0"/>
              <a:ea typeface="Urbanist"/>
              <a:cs typeface="Times New Roman" panose="02020603050405020304" pitchFamily="18" charset="0"/>
            </a:endParaRPr>
          </a:p>
          <a:p>
            <a:pPr marL="0" marR="0"/>
            <a:r>
              <a:rPr lang="en-US" sz="1800" i="1" dirty="0">
                <a:effectLst/>
                <a:latin typeface="Calibri" panose="020F0502020204030204" pitchFamily="34" charset="0"/>
                <a:ea typeface="Urbanist"/>
                <a:cs typeface="Times New Roman" panose="02020603050405020304" pitchFamily="18" charset="0"/>
              </a:rPr>
              <a:t>2</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CFR 200.313 (d)(1); 200.314 (a)</a:t>
            </a:r>
            <a:endParaRPr lang="en-US" sz="1800" dirty="0">
              <a:effectLst/>
              <a:latin typeface="Urbanist"/>
              <a:ea typeface="Urbanist"/>
              <a:cs typeface="Times New Roman" panose="02020603050405020304" pitchFamily="18" charset="0"/>
            </a:endParaRPr>
          </a:p>
          <a:p>
            <a:pPr marL="0" marR="0"/>
            <a:r>
              <a:rPr lang="en-US" sz="1800" i="1" dirty="0">
                <a:effectLst/>
                <a:latin typeface="Calibri" panose="020F0502020204030204" pitchFamily="34" charset="0"/>
                <a:ea typeface="Urbanist"/>
                <a:cs typeface="Times New Roman" panose="02020603050405020304" pitchFamily="18" charset="0"/>
              </a:rPr>
              <a:t>2CFR 200.1 </a:t>
            </a:r>
            <a:endParaRPr lang="en-US" sz="1800" dirty="0">
              <a:effectLst/>
              <a:latin typeface="Urbanist"/>
              <a:ea typeface="Urbanist"/>
              <a:cs typeface="Times New Roman" panose="02020603050405020304" pitchFamily="18" charset="0"/>
            </a:endParaRPr>
          </a:p>
          <a:p>
            <a:pPr defTabSz="942289">
              <a:defRPr/>
            </a:pPr>
            <a:endParaRPr lang="en-US" dirty="0"/>
          </a:p>
          <a:p>
            <a:pPr marL="0" marR="0" lvl="0" indent="0" algn="l" defTabSz="942289" rtl="0" eaLnBrk="1" fontAlgn="auto" latinLnBrk="0" hangingPunct="1">
              <a:lnSpc>
                <a:spcPct val="100000"/>
              </a:lnSpc>
              <a:spcBef>
                <a:spcPts val="0"/>
              </a:spcBef>
              <a:spcAft>
                <a:spcPts val="0"/>
              </a:spcAft>
              <a:buClrTx/>
              <a:buSzTx/>
              <a:buFontTx/>
              <a:buNone/>
              <a:tabLst/>
              <a:defRPr/>
            </a:pPr>
            <a:r>
              <a:rPr lang="en-US" sz="1800" b="1" kern="1400" spc="-50" dirty="0">
                <a:effectLst/>
                <a:latin typeface="Calibri" panose="020F0502020204030204" pitchFamily="34" charset="0"/>
                <a:ea typeface="Urbanist"/>
                <a:cs typeface="Calibri" panose="020F0502020204030204" pitchFamily="34" charset="0"/>
              </a:rPr>
              <a:t>While computer devices costing less than $10,000 are considered supplies, they should be included in the inventory tracking system, due to their portability and potential for theft.</a:t>
            </a:r>
            <a:r>
              <a:rPr lang="en-US" sz="1800" kern="1400" spc="-50" dirty="0">
                <a:effectLst/>
                <a:latin typeface="Calibri" panose="020F0502020204030204" pitchFamily="34" charset="0"/>
                <a:ea typeface="Urbanist"/>
                <a:cs typeface="Calibri" panose="020F0502020204030204" pitchFamily="34" charset="0"/>
              </a:rPr>
              <a:t>  </a:t>
            </a:r>
            <a:endParaRPr lang="en-US" sz="1800" kern="1400" spc="-50" dirty="0">
              <a:effectLst/>
              <a:latin typeface="Calibri" panose="020F0502020204030204" pitchFamily="34" charset="0"/>
              <a:ea typeface="Urbanist"/>
              <a:cs typeface="Times New Roman" panose="02020603050405020304" pitchFamily="18" charset="0"/>
            </a:endParaRPr>
          </a:p>
          <a:p>
            <a:pPr defTabSz="942289">
              <a:defRPr/>
            </a:pPr>
            <a:endParaRPr lang="en-US" dirty="0"/>
          </a:p>
        </p:txBody>
      </p:sp>
      <p:sp>
        <p:nvSpPr>
          <p:cNvPr id="4" name="Slide Number Placeholder 3">
            <a:extLst>
              <a:ext uri="{FF2B5EF4-FFF2-40B4-BE49-F238E27FC236}">
                <a16:creationId xmlns:a16="http://schemas.microsoft.com/office/drawing/2014/main" id="{3DF4A946-3AB3-0CEA-6F92-AFA8788A8C69}"/>
              </a:ext>
            </a:extLst>
          </p:cNvPr>
          <p:cNvSpPr>
            <a:spLocks noGrp="1"/>
          </p:cNvSpPr>
          <p:nvPr>
            <p:ph type="sldNum" sz="quarter" idx="5"/>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79369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lnSpc>
                <a:spcPct val="115000"/>
              </a:lnSpc>
              <a:spcAft>
                <a:spcPts val="1000"/>
              </a:spcAft>
              <a:buFont typeface="Symbol" panose="05050102010706020507" pitchFamily="18" charset="2"/>
              <a:buChar char=""/>
            </a:pP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Description of the equipment;</a:t>
            </a:r>
            <a:endParaRPr lang="en-US" sz="1800" kern="1400" spc="-50" dirty="0">
              <a:solidFill>
                <a:srgbClr val="000000"/>
              </a:solidFill>
              <a:effectLst/>
              <a:latin typeface="Calibri" panose="020F0502020204030204" pitchFamily="34" charset="0"/>
              <a:ea typeface="Urbanist"/>
              <a:cs typeface="Times New Roman" panose="02020603050405020304" pitchFamily="18" charset="0"/>
            </a:endParaRPr>
          </a:p>
          <a:p>
            <a:pPr marL="342900" marR="0" lvl="0" indent="-342900" fontAlgn="base">
              <a:lnSpc>
                <a:spcPct val="115000"/>
              </a:lnSpc>
              <a:spcAft>
                <a:spcPts val="1000"/>
              </a:spcAft>
              <a:buFont typeface="Symbol" panose="05050102010706020507" pitchFamily="18" charset="2"/>
              <a:buChar char=""/>
            </a:pP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 cost (</a:t>
            </a:r>
            <a:r>
              <a:rPr lang="en-US" sz="1800" i="1"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 total cost</a:t>
            </a: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date;</a:t>
            </a:r>
            <a:endParaRPr lang="en-US" sz="1800" kern="1400" spc="-50" dirty="0">
              <a:solidFill>
                <a:srgbClr val="000000"/>
              </a:solidFill>
              <a:effectLst/>
              <a:latin typeface="Calibri" panose="020F0502020204030204" pitchFamily="34" charset="0"/>
              <a:ea typeface="Urbanist"/>
              <a:cs typeface="Times New Roman" panose="02020603050405020304" pitchFamily="18" charset="0"/>
            </a:endParaRPr>
          </a:p>
          <a:p>
            <a:pPr marL="342900" marR="0" lvl="0" indent="-342900" fontAlgn="base">
              <a:lnSpc>
                <a:spcPct val="115000"/>
              </a:lnSpc>
              <a:spcAft>
                <a:spcPts val="1000"/>
              </a:spcAft>
              <a:buFont typeface="Symbol" panose="05050102010706020507" pitchFamily="18" charset="2"/>
              <a:buChar char=""/>
            </a:pP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Serial number or other identification number;</a:t>
            </a:r>
            <a:endParaRPr lang="en-US" sz="1800" kern="1400" spc="-50" dirty="0">
              <a:solidFill>
                <a:srgbClr val="000000"/>
              </a:solidFill>
              <a:effectLst/>
              <a:latin typeface="Calibri" panose="020F0502020204030204" pitchFamily="34" charset="0"/>
              <a:ea typeface="Urbanist"/>
              <a:cs typeface="Times New Roman" panose="02020603050405020304" pitchFamily="18" charset="0"/>
            </a:endParaRPr>
          </a:p>
          <a:p>
            <a:pPr marL="342900" marR="0" lvl="0" indent="-342900" fontAlgn="base">
              <a:lnSpc>
                <a:spcPct val="115000"/>
              </a:lnSpc>
              <a:spcAft>
                <a:spcPts val="1000"/>
              </a:spcAft>
              <a:buFont typeface="Symbol" panose="05050102010706020507" pitchFamily="18" charset="2"/>
              <a:buChar char=""/>
            </a:pP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Location </a:t>
            </a:r>
            <a:r>
              <a:rPr lang="en-US" sz="1800" u="sng"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and/or employee </a:t>
            </a:r>
            <a:r>
              <a:rPr lang="en-US" sz="1800" kern="0" spc="0" dirty="0">
                <a:solidFill>
                  <a:srgbClr val="000000"/>
                </a:solidFill>
                <a:effectLst/>
                <a:latin typeface="Urbanist"/>
                <a:ea typeface="Urbanist"/>
                <a:cs typeface="Times New Roman" panose="02020603050405020304" pitchFamily="18" charset="0"/>
              </a:rPr>
              <a:t> </a:t>
            </a: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assigned to;</a:t>
            </a:r>
            <a:endParaRPr lang="en-US" sz="1800" kern="1400" spc="-50" dirty="0">
              <a:solidFill>
                <a:srgbClr val="000000"/>
              </a:solidFill>
              <a:effectLst/>
              <a:latin typeface="Calibri" panose="020F0502020204030204" pitchFamily="34" charset="0"/>
              <a:ea typeface="Urbanist"/>
              <a:cs typeface="Times New Roman" panose="02020603050405020304" pitchFamily="18" charset="0"/>
            </a:endParaRPr>
          </a:p>
          <a:p>
            <a:pPr marL="342900" marR="0" lvl="0" indent="-342900" fontAlgn="base">
              <a:lnSpc>
                <a:spcPct val="115000"/>
              </a:lnSpc>
              <a:spcAft>
                <a:spcPts val="1000"/>
              </a:spcAft>
              <a:buFont typeface="Symbol" panose="05050102010706020507" pitchFamily="18" charset="2"/>
              <a:buChar char=""/>
            </a:pP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of the equipment (Title I afterschool program)</a:t>
            </a:r>
            <a:endParaRPr lang="en-US" sz="1800" kern="1400" spc="-50" dirty="0">
              <a:solidFill>
                <a:srgbClr val="000000"/>
              </a:solidFill>
              <a:effectLst/>
              <a:latin typeface="Calibri" panose="020F0502020204030204" pitchFamily="34" charset="0"/>
              <a:ea typeface="Urbanist"/>
              <a:cs typeface="Times New Roman" panose="02020603050405020304" pitchFamily="18" charset="0"/>
            </a:endParaRPr>
          </a:p>
          <a:p>
            <a:pPr marL="342900" marR="0" lvl="0" indent="-342900" fontAlgn="base">
              <a:lnSpc>
                <a:spcPct val="115000"/>
              </a:lnSpc>
              <a:spcAft>
                <a:spcPts val="1000"/>
              </a:spcAft>
              <a:buFont typeface="Symbol" panose="05050102010706020507" pitchFamily="18" charset="2"/>
              <a:buChar char=""/>
            </a:pP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Funding source (i.e.; which federal fund was used to purchase the item); </a:t>
            </a:r>
            <a:endParaRPr lang="en-US" sz="1800" kern="1400" spc="-50" dirty="0">
              <a:solidFill>
                <a:srgbClr val="000000"/>
              </a:solidFill>
              <a:effectLst/>
              <a:latin typeface="Calibri" panose="020F0502020204030204" pitchFamily="34" charset="0"/>
              <a:ea typeface="Urbanist"/>
              <a:cs typeface="Times New Roman" panose="02020603050405020304" pitchFamily="18" charset="0"/>
            </a:endParaRPr>
          </a:p>
          <a:p>
            <a:pPr marL="342900" marR="0" lvl="0" indent="-342900" fontAlgn="base">
              <a:lnSpc>
                <a:spcPct val="115000"/>
              </a:lnSpc>
              <a:spcAft>
                <a:spcPts val="1000"/>
              </a:spcAft>
              <a:buFont typeface="Symbol" panose="05050102010706020507" pitchFamily="18" charset="2"/>
              <a:buChar char=""/>
            </a:pP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Percentage of cost paid by program (e.g., 25% paid by Title I-A and 75% paid by Title IV-A);</a:t>
            </a:r>
            <a:endParaRPr lang="en-US" sz="1800" kern="1400" spc="-50" dirty="0">
              <a:solidFill>
                <a:srgbClr val="000000"/>
              </a:solidFill>
              <a:effectLst/>
              <a:latin typeface="Calibri" panose="020F0502020204030204" pitchFamily="34" charset="0"/>
              <a:ea typeface="Urbanist"/>
              <a:cs typeface="Times New Roman" panose="02020603050405020304" pitchFamily="18" charset="0"/>
            </a:endParaRPr>
          </a:p>
          <a:p>
            <a:pPr marL="342900" marR="0" lvl="0" indent="-342900" fontAlgn="base">
              <a:lnSpc>
                <a:spcPct val="115000"/>
              </a:lnSpc>
              <a:spcAft>
                <a:spcPts val="1000"/>
              </a:spcAft>
              <a:buFont typeface="Symbol" panose="05050102010706020507" pitchFamily="18" charset="2"/>
              <a:buChar char=""/>
            </a:pP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Condition of item (new, good, fair, poor); and</a:t>
            </a:r>
            <a:endParaRPr lang="en-US" sz="1800" kern="1400" spc="-50" dirty="0">
              <a:solidFill>
                <a:srgbClr val="000000"/>
              </a:solidFill>
              <a:effectLst/>
              <a:latin typeface="Calibri" panose="020F0502020204030204" pitchFamily="34" charset="0"/>
              <a:ea typeface="Urbanist"/>
              <a:cs typeface="Times New Roman" panose="02020603050405020304" pitchFamily="18" charset="0"/>
            </a:endParaRPr>
          </a:p>
          <a:p>
            <a:pPr marL="342900" marR="0" lvl="0" indent="-342900" fontAlgn="base">
              <a:lnSpc>
                <a:spcPct val="115000"/>
              </a:lnSpc>
              <a:spcAft>
                <a:spcPts val="1000"/>
              </a:spcAft>
              <a:buFont typeface="Symbol" panose="05050102010706020507" pitchFamily="18" charset="2"/>
              <a:buChar char=""/>
            </a:pP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Information regarding the transfer, replacement, or disposition of equipment (date, sale price). </a:t>
            </a:r>
            <a:r>
              <a:rPr lang="en-US" sz="1800" kern="1400" spc="-50" dirty="0">
                <a:solidFill>
                  <a:srgbClr val="000000"/>
                </a:solidFill>
                <a:effectLst/>
                <a:latin typeface="Calibri" panose="020F0502020204030204" pitchFamily="34" charset="0"/>
                <a:ea typeface="Urbanist"/>
                <a:cs typeface="Calibri" panose="020F0502020204030204" pitchFamily="34" charset="0"/>
              </a:rPr>
              <a:t> </a:t>
            </a:r>
            <a:endParaRPr lang="en-US" sz="1800" kern="1400" spc="-50" dirty="0">
              <a:solidFill>
                <a:srgbClr val="000000"/>
              </a:solidFill>
              <a:effectLst/>
              <a:latin typeface="Calibri" panose="020F0502020204030204" pitchFamily="34" charset="0"/>
              <a:ea typeface="Urbanist"/>
              <a:cs typeface="Times New Roman" panose="02020603050405020304" pitchFamily="18" charset="0"/>
            </a:endParaRPr>
          </a:p>
          <a:p>
            <a:pPr marL="0" marR="0">
              <a:spcAft>
                <a:spcPts val="1000"/>
              </a:spcAft>
            </a:pPr>
            <a:r>
              <a:rPr lang="en-US" sz="1800" dirty="0">
                <a:effectLst/>
                <a:latin typeface="Urbanist"/>
                <a:ea typeface="Urbanist"/>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2184395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15000"/>
              </a:lnSpc>
              <a:spcBef>
                <a:spcPts val="600"/>
              </a:spcBef>
              <a:spcAft>
                <a:spcPts val="600"/>
              </a:spcAft>
            </a:pPr>
            <a:r>
              <a:rPr lang="en-US" sz="1800" kern="1400" spc="-50" dirty="0">
                <a:effectLst/>
                <a:latin typeface="Calibri" panose="020F0502020204030204" pitchFamily="34" charset="0"/>
                <a:ea typeface="Urbanist"/>
                <a:cs typeface="Calibri" panose="020F0502020204030204" pitchFamily="34" charset="0"/>
              </a:rPr>
              <a:t>As part of the internal controls used to safeguard items purchased with federal funds, it is recommended  (but not required) that districts tag computing devices, supplies and portable items that fall below the equipment threshold as these items tend to get lost/stolen at a higher rate than other supplies. Tagging should be done in a manner that allows the item to be quickly identified as property of a federal program. Labels should be permanent in nature.</a:t>
            </a:r>
            <a:endParaRPr lang="en-US" sz="1800" kern="1400" spc="-50" dirty="0">
              <a:effectLst/>
              <a:latin typeface="Calibri" panose="020F0502020204030204" pitchFamily="34" charset="0"/>
              <a:ea typeface="Urbanist"/>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218439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600"/>
              </a:spcAft>
            </a:pPr>
            <a:r>
              <a:rPr lang="en-US" sz="1800" kern="1400" spc="-50" dirty="0">
                <a:effectLst/>
                <a:latin typeface="Calibri" panose="020F0502020204030204" pitchFamily="34" charset="0"/>
                <a:ea typeface="Urbanist"/>
                <a:cs typeface="Calibri" panose="020F0502020204030204" pitchFamily="34" charset="0"/>
              </a:rPr>
              <a:t>In the event the equipment could benefit another funded program, it may be used or shared in the following order:</a:t>
            </a:r>
            <a:endParaRPr lang="en-US" sz="1800" kern="1400" spc="-50" dirty="0">
              <a:effectLst/>
              <a:latin typeface="Calibri" panose="020F0502020204030204" pitchFamily="34" charset="0"/>
              <a:ea typeface="Urbanist"/>
              <a:cs typeface="Times New Roman" panose="02020603050405020304" pitchFamily="18" charset="0"/>
            </a:endParaRPr>
          </a:p>
          <a:p>
            <a:pPr marL="342900" marR="0" lvl="0" indent="-342900" fontAlgn="base">
              <a:lnSpc>
                <a:spcPct val="115000"/>
              </a:lnSpc>
              <a:spcAft>
                <a:spcPts val="1000"/>
              </a:spcAft>
              <a:buFont typeface="Symbol" panose="05050102010706020507" pitchFamily="18" charset="2"/>
              <a:buChar char=""/>
            </a:pP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programs funded by the U.S. Department of Education;</a:t>
            </a:r>
            <a:endParaRPr lang="en-US" sz="1800" kern="1400" spc="-50" dirty="0">
              <a:solidFill>
                <a:srgbClr val="000000"/>
              </a:solidFill>
              <a:effectLst/>
              <a:latin typeface="Calibri" panose="020F0502020204030204" pitchFamily="34" charset="0"/>
              <a:ea typeface="Urbanist"/>
              <a:cs typeface="Times New Roman" panose="02020603050405020304" pitchFamily="18" charset="0"/>
            </a:endParaRPr>
          </a:p>
          <a:p>
            <a:pPr marL="342900" marR="0" lvl="0" indent="-342900" fontAlgn="base">
              <a:lnSpc>
                <a:spcPct val="115000"/>
              </a:lnSpc>
              <a:spcAft>
                <a:spcPts val="1000"/>
              </a:spcAft>
              <a:buFont typeface="Symbol" panose="05050102010706020507" pitchFamily="18" charset="2"/>
              <a:buChar char=""/>
            </a:pP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 other federal programs outside of education;</a:t>
            </a:r>
            <a:endParaRPr lang="en-US" sz="1800" kern="1400" spc="-50" dirty="0">
              <a:solidFill>
                <a:srgbClr val="000000"/>
              </a:solidFill>
              <a:effectLst/>
              <a:latin typeface="Calibri" panose="020F0502020204030204" pitchFamily="34" charset="0"/>
              <a:ea typeface="Urbanist"/>
              <a:cs typeface="Times New Roman" panose="02020603050405020304" pitchFamily="18" charset="0"/>
            </a:endParaRPr>
          </a:p>
          <a:p>
            <a:pPr marL="342900" marR="0" lvl="0" indent="-342900" fontAlgn="base">
              <a:lnSpc>
                <a:spcPct val="115000"/>
              </a:lnSpc>
              <a:spcAft>
                <a:spcPts val="1000"/>
              </a:spcAft>
              <a:buFont typeface="Symbol" panose="05050102010706020507" pitchFamily="18" charset="2"/>
              <a:buChar char=""/>
            </a:pPr>
            <a:r>
              <a:rPr lang="en-US" sz="1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non-federal programs</a:t>
            </a:r>
            <a:r>
              <a:rPr lang="en-US" sz="1800" kern="1400" spc="-50" dirty="0">
                <a:effectLst/>
                <a:latin typeface="Calibri" panose="020F0502020204030204" pitchFamily="34" charset="0"/>
                <a:ea typeface="Urbanist"/>
                <a:cs typeface="Calibri" panose="020F0502020204030204" pitchFamily="34" charset="0"/>
              </a:rPr>
              <a:t>.</a:t>
            </a:r>
          </a:p>
          <a:p>
            <a:pPr marL="342900" marR="0" lvl="0" indent="-342900" fontAlgn="base">
              <a:lnSpc>
                <a:spcPct val="115000"/>
              </a:lnSpc>
              <a:spcAft>
                <a:spcPts val="1000"/>
              </a:spcAft>
              <a:buFont typeface="Symbol" panose="05050102010706020507" pitchFamily="18" charset="2"/>
              <a:buChar char=""/>
            </a:pPr>
            <a:endParaRPr lang="en-US" sz="1800" kern="1400" spc="-50" dirty="0">
              <a:effectLst/>
              <a:latin typeface="Calibri" panose="020F0502020204030204" pitchFamily="34" charset="0"/>
              <a:ea typeface="Urbanist"/>
              <a:cs typeface="Times New Roman" panose="02020603050405020304" pitchFamily="18" charset="0"/>
            </a:endParaRPr>
          </a:p>
          <a:p>
            <a:pPr marL="0" marR="0">
              <a:lnSpc>
                <a:spcPct val="115000"/>
              </a:lnSpc>
              <a:spcBef>
                <a:spcPts val="600"/>
              </a:spcBef>
              <a:spcAft>
                <a:spcPts val="1000"/>
              </a:spcAft>
            </a:pPr>
            <a:r>
              <a:rPr lang="en-US" sz="1800" kern="1400" spc="-50" dirty="0">
                <a:effectLst/>
                <a:latin typeface="Calibri" panose="020F0502020204030204" pitchFamily="34" charset="0"/>
                <a:ea typeface="Urbanist"/>
                <a:cs typeface="Calibri" panose="020F0502020204030204" pitchFamily="34" charset="0"/>
              </a:rPr>
              <a:t>While shared use is allowed, </a:t>
            </a:r>
            <a:r>
              <a:rPr lang="en-US" sz="1800" b="1" kern="1400" spc="-50" dirty="0">
                <a:effectLst/>
                <a:latin typeface="Calibri" panose="020F0502020204030204" pitchFamily="34" charset="0"/>
                <a:ea typeface="Urbanist"/>
                <a:cs typeface="Calibri" panose="020F0502020204030204" pitchFamily="34" charset="0"/>
              </a:rPr>
              <a:t>priority for use always goes to the program which purchased the equipment.</a:t>
            </a:r>
            <a:r>
              <a:rPr lang="en-US" sz="1800" kern="0" spc="0" dirty="0">
                <a:effectLst/>
                <a:latin typeface="Urbanist"/>
                <a:ea typeface="Urbanist"/>
                <a:cs typeface="Times New Roman" panose="02020603050405020304" pitchFamily="18" charset="0"/>
              </a:rPr>
              <a:t> </a:t>
            </a:r>
            <a:endParaRPr lang="en-US" sz="1800" kern="1400" spc="-50" dirty="0">
              <a:effectLst/>
              <a:latin typeface="Calibri" panose="020F0502020204030204" pitchFamily="34" charset="0"/>
              <a:ea typeface="Urbanist"/>
              <a:cs typeface="Times New Roman" panose="02020603050405020304" pitchFamily="18" charset="0"/>
            </a:endParaRPr>
          </a:p>
          <a:p>
            <a:pPr marL="0" marR="0"/>
            <a:r>
              <a:rPr lang="en-US" sz="1800" i="1" dirty="0">
                <a:effectLst/>
                <a:latin typeface="Calibri" panose="020F0502020204030204" pitchFamily="34" charset="0"/>
                <a:ea typeface="Urbanist"/>
                <a:cs typeface="Times New Roman" panose="02020603050405020304" pitchFamily="18" charset="0"/>
              </a:rPr>
              <a:t>2</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CFR 200.313 (c)</a:t>
            </a:r>
            <a:endParaRPr lang="en-US" sz="1800" dirty="0">
              <a:effectLst/>
              <a:latin typeface="Urbanist"/>
              <a:ea typeface="Urbanist"/>
              <a:cs typeface="Times New Roman" panose="02020603050405020304" pitchFamily="18" charset="0"/>
            </a:endParaRPr>
          </a:p>
          <a:p>
            <a:pPr marL="0" marR="0">
              <a:spcAft>
                <a:spcPts val="1000"/>
              </a:spcAft>
            </a:pPr>
            <a:r>
              <a:rPr lang="en-US" sz="1800" dirty="0">
                <a:effectLst/>
                <a:latin typeface="Urbanist"/>
                <a:ea typeface="Urbanist"/>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72958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600"/>
              </a:spcAft>
            </a:pPr>
            <a:r>
              <a:rPr lang="en-US" sz="1800" kern="1400" spc="-50" dirty="0">
                <a:effectLst/>
                <a:latin typeface="Calibri" panose="020F0502020204030204" pitchFamily="34" charset="0"/>
                <a:ea typeface="Urbanist"/>
                <a:cs typeface="Calibri" panose="020F0502020204030204" pitchFamily="34" charset="0"/>
              </a:rPr>
              <a:t>When equipment acquired under a Federal award is no longer needed for any Federally-funded activity, there are several options, depending on the value of the item. </a:t>
            </a:r>
          </a:p>
          <a:p>
            <a:pPr marL="0" marR="0">
              <a:lnSpc>
                <a:spcPct val="115000"/>
              </a:lnSpc>
              <a:spcAft>
                <a:spcPts val="600"/>
              </a:spcAft>
            </a:pPr>
            <a:endParaRPr lang="en-US" sz="1800" kern="1400" spc="-50" dirty="0">
              <a:effectLst/>
              <a:latin typeface="Calibri" panose="020F0502020204030204" pitchFamily="34" charset="0"/>
              <a:ea typeface="Urbanist"/>
              <a:cs typeface="Times New Roman" panose="02020603050405020304" pitchFamily="18" charset="0"/>
            </a:endParaRPr>
          </a:p>
          <a:p>
            <a:pPr marL="0" marR="0">
              <a:lnSpc>
                <a:spcPct val="115000"/>
              </a:lnSpc>
              <a:spcAft>
                <a:spcPts val="600"/>
              </a:spcAft>
            </a:pPr>
            <a:r>
              <a:rPr lang="en-US" sz="1800" kern="1400" spc="-50" dirty="0">
                <a:effectLst/>
                <a:latin typeface="Calibri" panose="020F0502020204030204" pitchFamily="34" charset="0"/>
                <a:ea typeface="Urbanist"/>
                <a:cs typeface="Calibri" panose="020F0502020204030204" pitchFamily="34" charset="0"/>
              </a:rPr>
              <a:t>Equipment with a fair market value less than $10,000 may be retained, sold, or otherwise disposed of by the LEA. For items with a fair market value exceeding $10,000, the LEA must request instructions from the State Education Agency (ODE) for how to dispose of the item. The federal government may be entitled to a portion of the proceeds from the sale. </a:t>
            </a:r>
          </a:p>
          <a:p>
            <a:pPr marL="0" marR="0">
              <a:lnSpc>
                <a:spcPct val="115000"/>
              </a:lnSpc>
              <a:spcAft>
                <a:spcPts val="600"/>
              </a:spcAft>
            </a:pPr>
            <a:endParaRPr lang="en-US" sz="1800" kern="1400" spc="-50" dirty="0">
              <a:effectLst/>
              <a:latin typeface="Calibri" panose="020F0502020204030204" pitchFamily="34" charset="0"/>
              <a:ea typeface="Urbanist"/>
              <a:cs typeface="Times New Roman" panose="02020603050405020304" pitchFamily="18" charset="0"/>
            </a:endParaRPr>
          </a:p>
          <a:p>
            <a:pPr marL="0" marR="0">
              <a:lnSpc>
                <a:spcPct val="115000"/>
              </a:lnSpc>
              <a:spcAft>
                <a:spcPts val="1000"/>
              </a:spcAft>
            </a:pPr>
            <a:r>
              <a:rPr lang="en-US" sz="1800" kern="1400" spc="-50" dirty="0">
                <a:effectLst/>
                <a:latin typeface="Calibri" panose="020F0502020204030204" pitchFamily="34" charset="0"/>
                <a:ea typeface="Urbanist"/>
                <a:cs typeface="Times New Roman" panose="02020603050405020304" pitchFamily="18" charset="0"/>
              </a:rPr>
              <a:t>If unused supplies are not needed for any other federal award and the total aggregate value of those supplies exceeds $10,000, the district may either retain the supplies for use on other non-federal activities or sell them. Whether the supplies are retained or sold, the district must compensate the federal government for its share.</a:t>
            </a:r>
          </a:p>
          <a:p>
            <a:pPr marL="0" marR="0"/>
            <a:r>
              <a:rPr lang="en-US" sz="1800" i="1" dirty="0">
                <a:effectLst/>
                <a:latin typeface="Calibri" panose="020F0502020204030204" pitchFamily="34" charset="0"/>
                <a:ea typeface="Urbanist"/>
                <a:cs typeface="Times New Roman" panose="02020603050405020304" pitchFamily="18" charset="0"/>
              </a:rPr>
              <a:t>2</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CFR 200.313 (e)</a:t>
            </a:r>
            <a:endParaRPr lang="en-US" sz="1800" dirty="0">
              <a:effectLst/>
              <a:latin typeface="Urbanist"/>
              <a:ea typeface="Urbanist"/>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3939775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4/23/2025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4/23/2025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4/23/2025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4/23/2025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4/23/2025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4/23/2025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4/23/2025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4/23/2025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4/23/2025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4/23/2025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4/23/2025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4/23/2025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4/23/2025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4/23/2025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4/23/2025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4/23/2025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4/23/2025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4/23/2025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4/23/2025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4/23/2025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4/23/2025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4/23/2025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4/23/2025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4/23/2025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4/23/2025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4/23/2025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4/23/2025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4/23/2025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4/23/2025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4/23/2025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4/23/2025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4/23/2025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4/23/2025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4/23/2025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4/23/2025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4/23/2025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4/23/2025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4/23/2025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4/23/2025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4/23/2025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4/23/2025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4/23/2025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4/23/2025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cfr.federalregister.gov/current/title-2/subtitle-A/chapter-II" TargetMode="Externa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Inventory.pdf" TargetMode="External"/><Relationship Id="rId5" Type="http://schemas.openxmlformats.org/officeDocument/2006/relationships/hyperlink" Target="https://www.oregon.gov/ode/schools-and-districts/grants/ESEA/Documents/CC-F%20Sample%20Inventory%20Sheet.xlsx" TargetMode="External"/><Relationship Id="rId4" Type="http://schemas.openxmlformats.org/officeDocument/2006/relationships/hyperlink" Target="https://www.oregon.gov/ode/schools-and-districts/grants/ESEA/Documents/ESSA%20Oregon%20Guide.doc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964" y="2830924"/>
            <a:ext cx="11620071" cy="1859622"/>
          </a:xfrm>
        </p:spPr>
        <p:txBody>
          <a:bodyPr/>
          <a:lstStyle/>
          <a:p>
            <a:r>
              <a:rPr lang="en-US" sz="6000" dirty="0"/>
              <a:t>Inventory of Assets Purchased with Federal Funds</a:t>
            </a:r>
            <a:br>
              <a:rPr lang="en-US" dirty="0"/>
            </a:br>
            <a:endParaRPr lang="en-US" sz="3600" dirty="0"/>
          </a:p>
        </p:txBody>
      </p:sp>
      <p:sp>
        <p:nvSpPr>
          <p:cNvPr id="6" name="TextBox 5">
            <a:extLst>
              <a:ext uri="{FF2B5EF4-FFF2-40B4-BE49-F238E27FC236}">
                <a16:creationId xmlns:a16="http://schemas.microsoft.com/office/drawing/2014/main" id="{1268B361-E016-3E9F-0AF7-4910B95F5B44}"/>
              </a:ext>
            </a:extLst>
          </p:cNvPr>
          <p:cNvSpPr txBox="1"/>
          <p:nvPr/>
        </p:nvSpPr>
        <p:spPr>
          <a:xfrm>
            <a:off x="3535166" y="4515219"/>
            <a:ext cx="5075434" cy="646331"/>
          </a:xfrm>
          <a:prstGeom prst="rect">
            <a:avLst/>
          </a:prstGeom>
          <a:noFill/>
        </p:spPr>
        <p:txBody>
          <a:bodyPr wrap="square" rtlCol="0">
            <a:spAutoFit/>
          </a:bodyPr>
          <a:lstStyle/>
          <a:p>
            <a:pPr algn="ctr"/>
            <a:r>
              <a:rPr lang="en-US" sz="3600" dirty="0">
                <a:solidFill>
                  <a:srgbClr val="0070C0"/>
                </a:solidFill>
              </a:rPr>
              <a:t>April 15, 2025</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608909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B57072-A955-4E82-1EC6-98CEE023667F}"/>
              </a:ext>
            </a:extLst>
          </p:cNvPr>
          <p:cNvSpPr>
            <a:spLocks noGrp="1"/>
          </p:cNvSpPr>
          <p:nvPr>
            <p:ph type="title"/>
          </p:nvPr>
        </p:nvSpPr>
        <p:spPr/>
        <p:txBody>
          <a:bodyPr/>
          <a:lstStyle/>
          <a:p>
            <a:r>
              <a:rPr lang="en-US" dirty="0"/>
              <a:t>Considerations for Private Schools</a:t>
            </a:r>
          </a:p>
        </p:txBody>
      </p:sp>
      <p:sp>
        <p:nvSpPr>
          <p:cNvPr id="2" name="Content Placeholder 1">
            <a:extLst>
              <a:ext uri="{FF2B5EF4-FFF2-40B4-BE49-F238E27FC236}">
                <a16:creationId xmlns:a16="http://schemas.microsoft.com/office/drawing/2014/main" id="{55112364-62D8-4047-218A-5399C95BD489}"/>
              </a:ext>
            </a:extLst>
          </p:cNvPr>
          <p:cNvSpPr>
            <a:spLocks noGrp="1"/>
          </p:cNvSpPr>
          <p:nvPr>
            <p:ph idx="1"/>
          </p:nvPr>
        </p:nvSpPr>
        <p:spPr>
          <a:xfrm>
            <a:off x="717176" y="1825625"/>
            <a:ext cx="10956664" cy="4109010"/>
          </a:xfrm>
        </p:spPr>
        <p:txBody>
          <a:bodyPr>
            <a:normAutofit/>
          </a:bodyPr>
          <a:lstStyle/>
          <a:p>
            <a:pPr>
              <a:spcAft>
                <a:spcPts val="600"/>
              </a:spcAft>
            </a:pPr>
            <a:r>
              <a:rPr lang="en-US" sz="3200" dirty="0"/>
              <a:t>Materials purchased with the equitable share are the property of the district and should be included in district tracking system</a:t>
            </a:r>
          </a:p>
          <a:p>
            <a:pPr>
              <a:spcAft>
                <a:spcPts val="600"/>
              </a:spcAft>
            </a:pPr>
            <a:r>
              <a:rPr lang="en-US" sz="3200" dirty="0"/>
              <a:t>Purchased materials can only be used by eligible participants under the approved program</a:t>
            </a:r>
          </a:p>
          <a:p>
            <a:pPr>
              <a:spcAft>
                <a:spcPts val="600"/>
              </a:spcAft>
            </a:pPr>
            <a:r>
              <a:rPr lang="en-US" sz="3200" dirty="0"/>
              <a:t>Equipment must be removeable, construction or minor remodeling is prohibited</a:t>
            </a:r>
          </a:p>
          <a:p>
            <a:endParaRPr lang="en-US" sz="3200" dirty="0"/>
          </a:p>
        </p:txBody>
      </p:sp>
      <p:sp>
        <p:nvSpPr>
          <p:cNvPr id="4" name="Slide Number Placeholder 3">
            <a:extLst>
              <a:ext uri="{FF2B5EF4-FFF2-40B4-BE49-F238E27FC236}">
                <a16:creationId xmlns:a16="http://schemas.microsoft.com/office/drawing/2014/main" id="{3474F1B6-277C-49D2-0224-337D822FFAF4}"/>
              </a:ext>
            </a:extLst>
          </p:cNvPr>
          <p:cNvSpPr>
            <a:spLocks noGrp="1"/>
          </p:cNvSpPr>
          <p:nvPr>
            <p:ph type="sldNum" sz="quarter" idx="12"/>
          </p:nvPr>
        </p:nvSpPr>
        <p:spPr/>
        <p:txBody>
          <a:bodyPr/>
          <a:lstStyle/>
          <a:p>
            <a:fld id="{357F5B69-6281-4C1F-8C38-6DA0F56DA430}" type="slidenum">
              <a:rPr lang="en-US" smtClean="0"/>
              <a:pPr/>
              <a:t>10</a:t>
            </a:fld>
            <a:endParaRPr lang="en-US" dirty="0"/>
          </a:p>
        </p:txBody>
      </p:sp>
      <p:sp>
        <p:nvSpPr>
          <p:cNvPr id="3" name="Footer Placeholder 2">
            <a:extLst>
              <a:ext uri="{FF2B5EF4-FFF2-40B4-BE49-F238E27FC236}">
                <a16:creationId xmlns:a16="http://schemas.microsoft.com/office/drawing/2014/main" id="{BA5F96B8-EB8E-51E3-0ED5-0FDC4B2CA4E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Tree>
    <p:extLst>
      <p:ext uri="{BB962C8B-B14F-4D97-AF65-F5344CB8AC3E}">
        <p14:creationId xmlns:p14="http://schemas.microsoft.com/office/powerpoint/2010/main" val="763558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6" y="380164"/>
            <a:ext cx="10784542" cy="1026460"/>
          </a:xfrm>
        </p:spPr>
        <p:txBody>
          <a:bodyPr/>
          <a:lstStyle/>
          <a:p>
            <a:r>
              <a:rPr lang="en-US" dirty="0"/>
              <a:t>Key Takeaways</a:t>
            </a:r>
          </a:p>
        </p:txBody>
      </p:sp>
      <p:sp>
        <p:nvSpPr>
          <p:cNvPr id="7" name="Content Placeholder 6">
            <a:extLst>
              <a:ext uri="{FF2B5EF4-FFF2-40B4-BE49-F238E27FC236}">
                <a16:creationId xmlns:a16="http://schemas.microsoft.com/office/drawing/2014/main" id="{8BC4971B-9719-C2BB-3CC8-13FF631E57EE}"/>
              </a:ext>
            </a:extLst>
          </p:cNvPr>
          <p:cNvSpPr>
            <a:spLocks noGrp="1"/>
          </p:cNvSpPr>
          <p:nvPr>
            <p:ph idx="1"/>
          </p:nvPr>
        </p:nvSpPr>
        <p:spPr>
          <a:xfrm>
            <a:off x="501639" y="1718703"/>
            <a:ext cx="8775925" cy="4109010"/>
          </a:xfrm>
        </p:spPr>
        <p:txBody>
          <a:bodyPr>
            <a:normAutofit/>
          </a:bodyPr>
          <a:lstStyle/>
          <a:p>
            <a:r>
              <a:rPr lang="en-US" sz="3000" dirty="0"/>
              <a:t>LEAs must have an inventory management system that meets the requirements outlined in UGG</a:t>
            </a:r>
          </a:p>
          <a:p>
            <a:r>
              <a:rPr lang="en-US" sz="3000" dirty="0"/>
              <a:t>While not all items purchased with federal funds must be included in a formal inventory, it is best practice to label items that tend to get lost/stolen </a:t>
            </a:r>
          </a:p>
          <a:p>
            <a:r>
              <a:rPr lang="en-US" sz="3000" dirty="0"/>
              <a:t>Items purchased with the equitable share must be included in inventory documentation and are the property of the </a:t>
            </a:r>
            <a:r>
              <a:rPr lang="en-US" sz="3000" b="1" dirty="0"/>
              <a:t>district</a:t>
            </a:r>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6" name="Picture 5">
            <a:extLst>
              <a:ext uri="{FF2B5EF4-FFF2-40B4-BE49-F238E27FC236}">
                <a16:creationId xmlns:a16="http://schemas.microsoft.com/office/drawing/2014/main" id="{FAEDB1A3-818E-7D2E-EB50-09E635D2F089}"/>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61979" y="1718703"/>
            <a:ext cx="2821051" cy="4231576"/>
          </a:xfrm>
          <a:prstGeom prst="rect">
            <a:avLst/>
          </a:prstGeom>
        </p:spPr>
      </p:pic>
    </p:spTree>
    <p:extLst>
      <p:ext uri="{BB962C8B-B14F-4D97-AF65-F5344CB8AC3E}">
        <p14:creationId xmlns:p14="http://schemas.microsoft.com/office/powerpoint/2010/main" val="1513196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483256" y="1672575"/>
            <a:ext cx="6229285" cy="4025994"/>
          </a:xfrm>
        </p:spPr>
        <p:txBody>
          <a:bodyPr>
            <a:normAutofit/>
          </a:bodyPr>
          <a:lstStyle/>
          <a:p>
            <a:pPr marR="0" lvl="0">
              <a:lnSpc>
                <a:spcPct val="115000"/>
              </a:lnSpc>
              <a:spcAft>
                <a:spcPts val="600"/>
              </a:spcAft>
            </a:pPr>
            <a:r>
              <a:rPr lang="en-US" sz="3200" u="sng" kern="1400" spc="-50" dirty="0">
                <a:solidFill>
                  <a:srgbClr val="002E55"/>
                </a:solidFill>
                <a:effectLst/>
                <a:ea typeface="Urbanist"/>
                <a:cs typeface="Calibri" panose="020F0502020204030204" pitchFamily="34" charset="0"/>
                <a:hlinkClick r:id="rId3"/>
              </a:rPr>
              <a:t>Uniform Grants Guidance (UGG)</a:t>
            </a:r>
            <a:endParaRPr lang="en-US" sz="3200" u="sng" kern="1400" spc="-50" dirty="0">
              <a:solidFill>
                <a:srgbClr val="002E55"/>
              </a:solidFill>
              <a:ea typeface="Urbanist"/>
              <a:cs typeface="Calibri" panose="020F0502020204030204" pitchFamily="34" charset="0"/>
            </a:endParaRPr>
          </a:p>
          <a:p>
            <a:pPr marR="0" lvl="0">
              <a:lnSpc>
                <a:spcPct val="115000"/>
              </a:lnSpc>
              <a:spcAft>
                <a:spcPts val="600"/>
              </a:spcAft>
            </a:pPr>
            <a:r>
              <a:rPr lang="en-US" sz="3200" u="sng" kern="1400" spc="-50" dirty="0">
                <a:solidFill>
                  <a:srgbClr val="002E55"/>
                </a:solidFill>
                <a:effectLst/>
                <a:ea typeface="Urbanist"/>
                <a:cs typeface="Calibri" panose="020F0502020204030204" pitchFamily="34" charset="0"/>
                <a:hlinkClick r:id="rId4"/>
              </a:rPr>
              <a:t>Oregon Federal Funds Guide</a:t>
            </a:r>
            <a:r>
              <a:rPr lang="en-US" sz="3200" kern="1400" spc="-50" dirty="0">
                <a:effectLst/>
                <a:ea typeface="Urbanist"/>
                <a:cs typeface="Calibri" panose="020F0502020204030204" pitchFamily="34" charset="0"/>
              </a:rPr>
              <a:t> </a:t>
            </a:r>
          </a:p>
          <a:p>
            <a:pPr marR="0" lvl="0">
              <a:lnSpc>
                <a:spcPct val="115000"/>
              </a:lnSpc>
              <a:spcAft>
                <a:spcPts val="600"/>
              </a:spcAft>
            </a:pPr>
            <a:r>
              <a:rPr lang="en-US" sz="3200" kern="1400" spc="-50" dirty="0">
                <a:ea typeface="Urbanist"/>
                <a:cs typeface="Calibri" panose="020F0502020204030204" pitchFamily="34" charset="0"/>
                <a:hlinkClick r:id="rId5"/>
              </a:rPr>
              <a:t>Sample Inventory Sheet</a:t>
            </a:r>
            <a:endParaRPr lang="en-US" sz="3200" kern="1400" spc="-50" dirty="0">
              <a:ea typeface="Urbanist"/>
              <a:cs typeface="Calibri" panose="020F0502020204030204" pitchFamily="34" charset="0"/>
            </a:endParaRPr>
          </a:p>
          <a:p>
            <a:pPr marR="0" lvl="0">
              <a:lnSpc>
                <a:spcPct val="115000"/>
              </a:lnSpc>
              <a:spcAft>
                <a:spcPts val="600"/>
              </a:spcAft>
            </a:pPr>
            <a:r>
              <a:rPr lang="en-US" sz="3200" kern="1400" spc="-50" dirty="0">
                <a:ea typeface="Urbanist"/>
                <a:cs typeface="Calibri" panose="020F0502020204030204" pitchFamily="34" charset="0"/>
                <a:hlinkClick r:id="rId6"/>
              </a:rPr>
              <a:t>UPDATED! ESSA Quick Reference Brief</a:t>
            </a:r>
            <a:endParaRPr lang="en-US" sz="3200" kern="1400" spc="-50" dirty="0">
              <a:effectLst/>
              <a:ea typeface="Urbanis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3517" r="3517"/>
          <a:stretch>
            <a:fillRect/>
          </a:stretch>
        </p:blipFill>
        <p:spPr>
          <a:xfrm>
            <a:off x="150016" y="2278883"/>
            <a:ext cx="4766079" cy="2813379"/>
          </a:xfrm>
        </p:spPr>
      </p:pic>
    </p:spTree>
    <p:extLst>
      <p:ext uri="{BB962C8B-B14F-4D97-AF65-F5344CB8AC3E}">
        <p14:creationId xmlns:p14="http://schemas.microsoft.com/office/powerpoint/2010/main" val="374186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 for Today’s Session</a:t>
            </a:r>
          </a:p>
        </p:txBody>
      </p:sp>
      <p:sp>
        <p:nvSpPr>
          <p:cNvPr id="6" name="Content Placeholder 5"/>
          <p:cNvSpPr>
            <a:spLocks noGrp="1"/>
          </p:cNvSpPr>
          <p:nvPr>
            <p:ph idx="1"/>
          </p:nvPr>
        </p:nvSpPr>
        <p:spPr/>
        <p:txBody>
          <a:bodyPr/>
          <a:lstStyle/>
          <a:p>
            <a:pPr indent="-457200">
              <a:lnSpc>
                <a:spcPct val="80000"/>
              </a:lnSpc>
              <a:spcBef>
                <a:spcPts val="0"/>
              </a:spcBef>
              <a:spcAft>
                <a:spcPts val="1200"/>
              </a:spcAft>
              <a:buSzPts val="2800"/>
            </a:pPr>
            <a:r>
              <a:rPr lang="en-US" sz="3600" dirty="0"/>
              <a:t>Inventory Basics</a:t>
            </a:r>
          </a:p>
          <a:p>
            <a:pPr indent="-457200">
              <a:lnSpc>
                <a:spcPct val="80000"/>
              </a:lnSpc>
              <a:spcBef>
                <a:spcPts val="0"/>
              </a:spcBef>
              <a:spcAft>
                <a:spcPts val="1200"/>
              </a:spcAft>
              <a:buSzPts val="2800"/>
            </a:pPr>
            <a:r>
              <a:rPr lang="en-US" sz="3600" dirty="0"/>
              <a:t>Requirements for Inventory Management Systems</a:t>
            </a:r>
          </a:p>
          <a:p>
            <a:pPr indent="-457200">
              <a:lnSpc>
                <a:spcPct val="80000"/>
              </a:lnSpc>
              <a:spcBef>
                <a:spcPts val="0"/>
              </a:spcBef>
              <a:spcAft>
                <a:spcPts val="1200"/>
              </a:spcAft>
              <a:buSzPts val="2800"/>
            </a:pPr>
            <a:r>
              <a:rPr lang="en-US" sz="3600" dirty="0"/>
              <a:t>Use and Disposition of Inventory</a:t>
            </a:r>
          </a:p>
          <a:p>
            <a:pPr indent="-457200">
              <a:lnSpc>
                <a:spcPct val="80000"/>
              </a:lnSpc>
              <a:spcBef>
                <a:spcPts val="0"/>
              </a:spcBef>
              <a:spcAft>
                <a:spcPts val="1200"/>
              </a:spcAft>
              <a:buSzPts val="2800"/>
            </a:pPr>
            <a:r>
              <a:rPr lang="en-US" sz="3600" dirty="0"/>
              <a:t>Considerations for Private Schools</a:t>
            </a:r>
          </a:p>
          <a:p>
            <a:pPr indent="-457200">
              <a:lnSpc>
                <a:spcPct val="80000"/>
              </a:lnSpc>
              <a:spcBef>
                <a:spcPts val="0"/>
              </a:spcBef>
              <a:spcAft>
                <a:spcPts val="1200"/>
              </a:spcAft>
              <a:buSzPts val="2800"/>
            </a:pPr>
            <a:endParaRPr lang="en-US" sz="3200" dirty="0"/>
          </a:p>
          <a:p>
            <a:pPr indent="-457200">
              <a:lnSpc>
                <a:spcPct val="80000"/>
              </a:lnSpc>
              <a:spcBef>
                <a:spcPts val="0"/>
              </a:spcBef>
              <a:buSzPts val="2800"/>
            </a:pPr>
            <a:endParaRPr lang="en-US" sz="3200" dirty="0"/>
          </a:p>
          <a:p>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4803544"/>
            <a:ext cx="4613267" cy="1131091"/>
          </a:xfrm>
          <a:prstGeom prst="rect">
            <a:avLst/>
          </a:prstGeom>
        </p:spPr>
      </p:pic>
    </p:spTree>
    <p:extLst>
      <p:ext uri="{BB962C8B-B14F-4D97-AF65-F5344CB8AC3E}">
        <p14:creationId xmlns:p14="http://schemas.microsoft.com/office/powerpoint/2010/main" val="413143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2370EF-7104-0B94-E36C-9D004EB21367}"/>
              </a:ext>
            </a:extLst>
          </p:cNvPr>
          <p:cNvSpPr>
            <a:spLocks noGrp="1"/>
          </p:cNvSpPr>
          <p:nvPr>
            <p:ph type="title"/>
          </p:nvPr>
        </p:nvSpPr>
        <p:spPr/>
        <p:txBody>
          <a:bodyPr/>
          <a:lstStyle/>
          <a:p>
            <a:r>
              <a:rPr lang="en-US" dirty="0"/>
              <a:t>Updates to Uniform Grant Guidance (UGG)</a:t>
            </a:r>
          </a:p>
        </p:txBody>
      </p:sp>
      <p:sp>
        <p:nvSpPr>
          <p:cNvPr id="2" name="Content Placeholder 1">
            <a:extLst>
              <a:ext uri="{FF2B5EF4-FFF2-40B4-BE49-F238E27FC236}">
                <a16:creationId xmlns:a16="http://schemas.microsoft.com/office/drawing/2014/main" id="{1326F259-A801-FACE-007F-CFC2CD8E36CD}"/>
              </a:ext>
            </a:extLst>
          </p:cNvPr>
          <p:cNvSpPr>
            <a:spLocks noGrp="1"/>
          </p:cNvSpPr>
          <p:nvPr>
            <p:ph idx="1"/>
          </p:nvPr>
        </p:nvSpPr>
        <p:spPr>
          <a:xfrm>
            <a:off x="5183187" y="779647"/>
            <a:ext cx="6627813" cy="5360146"/>
          </a:xfrm>
        </p:spPr>
        <p:txBody>
          <a:bodyPr>
            <a:noAutofit/>
          </a:bodyPr>
          <a:lstStyle/>
          <a:p>
            <a:pPr algn="l">
              <a:spcAft>
                <a:spcPts val="600"/>
              </a:spcAft>
              <a:buFont typeface="Arial" panose="020B0604020202020204" pitchFamily="34" charset="0"/>
              <a:buChar char="•"/>
            </a:pPr>
            <a:r>
              <a:rPr lang="en-US" sz="3200" b="0" i="0" dirty="0">
                <a:effectLst/>
              </a:rPr>
              <a:t>UGG are federal grants management rules that apply to all awards issued by all federal awarding agencies</a:t>
            </a:r>
          </a:p>
          <a:p>
            <a:pPr algn="l">
              <a:spcAft>
                <a:spcPts val="600"/>
              </a:spcAft>
              <a:buFont typeface="Arial" panose="020B0604020202020204" pitchFamily="34" charset="0"/>
              <a:buChar char="•"/>
            </a:pPr>
            <a:r>
              <a:rPr lang="en-US" sz="3200" b="0" i="0" dirty="0">
                <a:effectLst/>
              </a:rPr>
              <a:t>Created and amended by the Office of Management and Budget (OMB)</a:t>
            </a:r>
          </a:p>
          <a:p>
            <a:pPr lvl="1">
              <a:spcAft>
                <a:spcPts val="600"/>
              </a:spcAft>
            </a:pPr>
            <a:r>
              <a:rPr lang="en-US" sz="2800" dirty="0"/>
              <a:t>Periodic review is required</a:t>
            </a:r>
          </a:p>
          <a:p>
            <a:pPr algn="l">
              <a:spcAft>
                <a:spcPts val="600"/>
              </a:spcAft>
              <a:buFont typeface="Arial" panose="020B0604020202020204" pitchFamily="34" charset="0"/>
              <a:buChar char="•"/>
            </a:pPr>
            <a:r>
              <a:rPr lang="en-US" sz="3200" b="1" dirty="0">
                <a:effectLst/>
                <a:ea typeface="Urbanist"/>
                <a:cs typeface="Times New Roman" panose="02020603050405020304" pitchFamily="18" charset="0"/>
              </a:rPr>
              <a:t>2024 Revisions to the UGG are effective for all Federal awards issued on or after October 1, 2024. </a:t>
            </a:r>
            <a:endParaRPr lang="en-US" sz="3200" b="0" i="0" dirty="0">
              <a:effectLst/>
            </a:endParaRPr>
          </a:p>
        </p:txBody>
      </p:sp>
      <p:sp>
        <p:nvSpPr>
          <p:cNvPr id="4" name="Slide Number Placeholder 3">
            <a:extLst>
              <a:ext uri="{FF2B5EF4-FFF2-40B4-BE49-F238E27FC236}">
                <a16:creationId xmlns:a16="http://schemas.microsoft.com/office/drawing/2014/main" id="{76FD7864-3CF7-C117-D1CF-BA024CF7C9DE}"/>
              </a:ext>
            </a:extLst>
          </p:cNvPr>
          <p:cNvSpPr>
            <a:spLocks noGrp="1"/>
          </p:cNvSpPr>
          <p:nvPr>
            <p:ph type="sldNum" sz="quarter" idx="12"/>
          </p:nvPr>
        </p:nvSpPr>
        <p:spPr/>
        <p:txBody>
          <a:bodyPr/>
          <a:lstStyle/>
          <a:p>
            <a:fld id="{357F5B69-6281-4C1F-8C38-6DA0F56DA430}" type="slidenum">
              <a:rPr lang="en-US" smtClean="0"/>
              <a:pPr/>
              <a:t>3</a:t>
            </a:fld>
            <a:endParaRPr lang="en-US" dirty="0"/>
          </a:p>
        </p:txBody>
      </p:sp>
      <p:sp>
        <p:nvSpPr>
          <p:cNvPr id="3" name="Footer Placeholder 2">
            <a:extLst>
              <a:ext uri="{FF2B5EF4-FFF2-40B4-BE49-F238E27FC236}">
                <a16:creationId xmlns:a16="http://schemas.microsoft.com/office/drawing/2014/main" id="{BC51F6E0-5A71-C68F-42F4-140AAE4951A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10" name="Picture Placeholder 9">
            <a:extLst>
              <a:ext uri="{FF2B5EF4-FFF2-40B4-BE49-F238E27FC236}">
                <a16:creationId xmlns:a16="http://schemas.microsoft.com/office/drawing/2014/main" id="{0BBE5C17-F97D-E46D-936E-40A50C215837}"/>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46" b="1446"/>
          <a:stretch>
            <a:fillRect/>
          </a:stretch>
        </p:blipFill>
        <p:spPr>
          <a:xfrm>
            <a:off x="580017" y="3320349"/>
            <a:ext cx="3931826" cy="2320926"/>
          </a:xfrm>
        </p:spPr>
      </p:pic>
    </p:spTree>
    <p:extLst>
      <p:ext uri="{BB962C8B-B14F-4D97-AF65-F5344CB8AC3E}">
        <p14:creationId xmlns:p14="http://schemas.microsoft.com/office/powerpoint/2010/main" val="359532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D5556F-826E-02AE-72B0-6F96FE41A800}"/>
              </a:ext>
            </a:extLst>
          </p:cNvPr>
          <p:cNvSpPr>
            <a:spLocks noGrp="1"/>
          </p:cNvSpPr>
          <p:nvPr>
            <p:ph type="title"/>
          </p:nvPr>
        </p:nvSpPr>
        <p:spPr/>
        <p:txBody>
          <a:bodyPr>
            <a:normAutofit/>
          </a:bodyPr>
          <a:lstStyle/>
          <a:p>
            <a:r>
              <a:rPr lang="en-US" dirty="0"/>
              <a:t>Inventory Basics – WHY and WHEN</a:t>
            </a:r>
          </a:p>
        </p:txBody>
      </p:sp>
      <p:sp>
        <p:nvSpPr>
          <p:cNvPr id="2" name="Content Placeholder 5">
            <a:extLst>
              <a:ext uri="{FF2B5EF4-FFF2-40B4-BE49-F238E27FC236}">
                <a16:creationId xmlns:a16="http://schemas.microsoft.com/office/drawing/2014/main" id="{6C857D4B-F0E9-DB59-0BC9-6DA8E17EC4CF}"/>
              </a:ext>
            </a:extLst>
          </p:cNvPr>
          <p:cNvSpPr txBox="1">
            <a:spLocks/>
          </p:cNvSpPr>
          <p:nvPr/>
        </p:nvSpPr>
        <p:spPr>
          <a:xfrm>
            <a:off x="717176" y="1825624"/>
            <a:ext cx="8533504" cy="4575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3600" dirty="0"/>
              <a:t>WHY</a:t>
            </a:r>
          </a:p>
          <a:p>
            <a:pPr lvl="1">
              <a:spcAft>
                <a:spcPts val="600"/>
              </a:spcAft>
            </a:pPr>
            <a:r>
              <a:rPr lang="en-US" sz="3200" dirty="0"/>
              <a:t>Know what you have</a:t>
            </a:r>
          </a:p>
          <a:p>
            <a:pPr lvl="1">
              <a:spcAft>
                <a:spcPts val="600"/>
              </a:spcAft>
            </a:pPr>
            <a:r>
              <a:rPr lang="en-US" sz="3200" dirty="0"/>
              <a:t>Avoid duplication of purchases</a:t>
            </a:r>
          </a:p>
          <a:p>
            <a:pPr lvl="1">
              <a:spcAft>
                <a:spcPts val="600"/>
              </a:spcAft>
            </a:pPr>
            <a:r>
              <a:rPr lang="en-US" sz="3200" dirty="0"/>
              <a:t>Ensure compliance with UGG</a:t>
            </a:r>
          </a:p>
          <a:p>
            <a:pPr>
              <a:spcAft>
                <a:spcPts val="600"/>
              </a:spcAft>
            </a:pPr>
            <a:r>
              <a:rPr lang="en-US" sz="3600" dirty="0"/>
              <a:t>WHEN</a:t>
            </a:r>
          </a:p>
          <a:p>
            <a:pPr lvl="1">
              <a:spcAft>
                <a:spcPts val="600"/>
              </a:spcAft>
            </a:pPr>
            <a:r>
              <a:rPr lang="en-US" sz="3200" dirty="0"/>
              <a:t>A physical inventory should be conducted least every two years</a:t>
            </a:r>
          </a:p>
          <a:p>
            <a:pPr lvl="1">
              <a:spcAft>
                <a:spcPts val="1200"/>
              </a:spcAft>
            </a:pPr>
            <a:endParaRPr lang="en-US" sz="2800" dirty="0"/>
          </a:p>
          <a:p>
            <a:pPr lvl="1"/>
            <a:endParaRPr lang="en-US" sz="3200" dirty="0"/>
          </a:p>
        </p:txBody>
      </p:sp>
      <p:sp>
        <p:nvSpPr>
          <p:cNvPr id="4" name="Slide Number Placeholder 3">
            <a:extLst>
              <a:ext uri="{FF2B5EF4-FFF2-40B4-BE49-F238E27FC236}">
                <a16:creationId xmlns:a16="http://schemas.microsoft.com/office/drawing/2014/main" id="{B0B58B34-A550-F828-3288-7E4B31A132D3}"/>
              </a:ext>
            </a:extLst>
          </p:cNvPr>
          <p:cNvSpPr>
            <a:spLocks noGrp="1"/>
          </p:cNvSpPr>
          <p:nvPr>
            <p:ph type="sldNum" sz="quarter" idx="12"/>
          </p:nvPr>
        </p:nvSpPr>
        <p:spPr/>
        <p:txBody>
          <a:bodyPr/>
          <a:lstStyle/>
          <a:p>
            <a:fld id="{357F5B69-6281-4C1F-8C38-6DA0F56DA430}" type="slidenum">
              <a:rPr lang="en-US" smtClean="0"/>
              <a:t>4</a:t>
            </a:fld>
            <a:endParaRPr lang="en-US" dirty="0"/>
          </a:p>
        </p:txBody>
      </p:sp>
      <p:sp>
        <p:nvSpPr>
          <p:cNvPr id="3" name="Footer Placeholder 2">
            <a:extLst>
              <a:ext uri="{FF2B5EF4-FFF2-40B4-BE49-F238E27FC236}">
                <a16:creationId xmlns:a16="http://schemas.microsoft.com/office/drawing/2014/main" id="{7FF86350-FCE6-AB3B-0A81-C7774B09AAD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9" name="Picture Placeholder 8">
            <a:extLst>
              <a:ext uri="{FF2B5EF4-FFF2-40B4-BE49-F238E27FC236}">
                <a16:creationId xmlns:a16="http://schemas.microsoft.com/office/drawing/2014/main" id="{A7F034F2-2276-0CD2-13E1-D6CA548106DC}"/>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10600" y="3099120"/>
            <a:ext cx="3173730" cy="2920706"/>
          </a:xfrm>
        </p:spPr>
      </p:pic>
    </p:spTree>
    <p:extLst>
      <p:ext uri="{BB962C8B-B14F-4D97-AF65-F5344CB8AC3E}">
        <p14:creationId xmlns:p14="http://schemas.microsoft.com/office/powerpoint/2010/main" val="138252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3E286-73CB-A122-AEC6-55259B0EE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B638629-C6D1-70DB-5C74-74BDF8A0C7C2}"/>
              </a:ext>
            </a:extLst>
          </p:cNvPr>
          <p:cNvSpPr>
            <a:spLocks noGrp="1"/>
          </p:cNvSpPr>
          <p:nvPr>
            <p:ph type="title"/>
          </p:nvPr>
        </p:nvSpPr>
        <p:spPr/>
        <p:txBody>
          <a:bodyPr/>
          <a:lstStyle/>
          <a:p>
            <a:r>
              <a:rPr lang="en-US" dirty="0"/>
              <a:t>Inventory Basics - WHAT</a:t>
            </a:r>
          </a:p>
        </p:txBody>
      </p:sp>
      <p:sp>
        <p:nvSpPr>
          <p:cNvPr id="6" name="Content Placeholder 5">
            <a:extLst>
              <a:ext uri="{FF2B5EF4-FFF2-40B4-BE49-F238E27FC236}">
                <a16:creationId xmlns:a16="http://schemas.microsoft.com/office/drawing/2014/main" id="{22219A63-7048-28DC-3542-EE982641C5D5}"/>
              </a:ext>
            </a:extLst>
          </p:cNvPr>
          <p:cNvSpPr>
            <a:spLocks noGrp="1"/>
          </p:cNvSpPr>
          <p:nvPr>
            <p:ph idx="1"/>
          </p:nvPr>
        </p:nvSpPr>
        <p:spPr>
          <a:xfrm>
            <a:off x="717176" y="1825625"/>
            <a:ext cx="8335384" cy="4109010"/>
          </a:xfrm>
        </p:spPr>
        <p:txBody>
          <a:bodyPr>
            <a:normAutofit/>
          </a:bodyPr>
          <a:lstStyle/>
          <a:p>
            <a:pPr>
              <a:spcAft>
                <a:spcPts val="600"/>
              </a:spcAft>
            </a:pPr>
            <a:r>
              <a:rPr lang="en-US" sz="3200" b="1" dirty="0"/>
              <a:t>Equipment</a:t>
            </a:r>
            <a:r>
              <a:rPr lang="en-US" sz="3200" dirty="0"/>
              <a:t> </a:t>
            </a:r>
            <a:r>
              <a:rPr lang="en-US" sz="3200" dirty="0">
                <a:effectLst/>
                <a:latin typeface="Calibri" panose="020F0502020204030204" pitchFamily="34" charset="0"/>
                <a:ea typeface="Urbanist"/>
              </a:rPr>
              <a:t>having a useful life of more than one year and </a:t>
            </a:r>
            <a:r>
              <a:rPr lang="en-US" sz="3200" b="1" dirty="0">
                <a:effectLst/>
                <a:latin typeface="Calibri" panose="020F0502020204030204" pitchFamily="34" charset="0"/>
                <a:ea typeface="Urbanist"/>
              </a:rPr>
              <a:t>a per-unit acquisition cost of $10,000 or more</a:t>
            </a:r>
            <a:endParaRPr lang="en-US" sz="3200" b="1" dirty="0"/>
          </a:p>
          <a:p>
            <a:pPr>
              <a:spcAft>
                <a:spcPts val="600"/>
              </a:spcAft>
            </a:pPr>
            <a:r>
              <a:rPr lang="en-US" sz="3200" b="1" dirty="0"/>
              <a:t>Unused</a:t>
            </a:r>
            <a:r>
              <a:rPr lang="en-US" sz="3200" dirty="0"/>
              <a:t> </a:t>
            </a:r>
            <a:r>
              <a:rPr lang="en-US" sz="3200" b="1" dirty="0"/>
              <a:t>supplies</a:t>
            </a:r>
            <a:r>
              <a:rPr lang="en-US" sz="3200" dirty="0">
                <a:latin typeface="Calibri" panose="020F0502020204030204" pitchFamily="34" charset="0"/>
                <a:ea typeface="Urbanist"/>
              </a:rPr>
              <a:t> exceeding $10,000 in </a:t>
            </a:r>
            <a:r>
              <a:rPr lang="en-US" sz="3200" b="1" dirty="0">
                <a:latin typeface="Calibri" panose="020F0502020204030204" pitchFamily="34" charset="0"/>
                <a:ea typeface="Urbanist"/>
              </a:rPr>
              <a:t>aggregate value</a:t>
            </a:r>
          </a:p>
          <a:p>
            <a:pPr>
              <a:spcAft>
                <a:spcPts val="600"/>
              </a:spcAft>
            </a:pPr>
            <a:r>
              <a:rPr lang="en-US" sz="3200" kern="1400" spc="-50" dirty="0">
                <a:effectLst/>
                <a:latin typeface="Calibri" panose="020F0502020204030204" pitchFamily="34" charset="0"/>
                <a:ea typeface="Urbanist"/>
                <a:cs typeface="Calibri" panose="020F0502020204030204" pitchFamily="34" charset="0"/>
              </a:rPr>
              <a:t>Computer devices costing less than $10,000 should be included</a:t>
            </a:r>
            <a:endParaRPr lang="en-US" sz="3200" kern="1400" spc="-50" dirty="0">
              <a:effectLst/>
              <a:latin typeface="Calibri" panose="020F0502020204030204" pitchFamily="34" charset="0"/>
              <a:ea typeface="Urbanist"/>
              <a:cs typeface="Times New Roman" panose="02020603050405020304" pitchFamily="18" charset="0"/>
            </a:endParaRPr>
          </a:p>
        </p:txBody>
      </p:sp>
      <p:sp>
        <p:nvSpPr>
          <p:cNvPr id="4" name="Slide Number Placeholder 3">
            <a:extLst>
              <a:ext uri="{FF2B5EF4-FFF2-40B4-BE49-F238E27FC236}">
                <a16:creationId xmlns:a16="http://schemas.microsoft.com/office/drawing/2014/main" id="{FCCBB940-3FF8-AADE-132C-603413C45F1A}"/>
              </a:ext>
            </a:extLst>
          </p:cNvPr>
          <p:cNvSpPr>
            <a:spLocks noGrp="1"/>
          </p:cNvSpPr>
          <p:nvPr>
            <p:ph type="sldNum" sz="quarter" idx="12"/>
          </p:nvPr>
        </p:nvSpPr>
        <p:spPr/>
        <p:txBody>
          <a:bodyPr/>
          <a:lstStyle/>
          <a:p>
            <a:fld id="{357F5B69-6281-4C1F-8C38-6DA0F56DA430}" type="slidenum">
              <a:rPr lang="en-US" smtClean="0"/>
              <a:t>5</a:t>
            </a:fld>
            <a:endParaRPr lang="en-US" dirty="0"/>
          </a:p>
        </p:txBody>
      </p:sp>
      <p:sp>
        <p:nvSpPr>
          <p:cNvPr id="3" name="Footer Placeholder 2">
            <a:extLst>
              <a:ext uri="{FF2B5EF4-FFF2-40B4-BE49-F238E27FC236}">
                <a16:creationId xmlns:a16="http://schemas.microsoft.com/office/drawing/2014/main" id="{D89E14AE-7EB2-19DA-396C-BC9B0FF3110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9" name="Picture Placeholder 8">
            <a:extLst>
              <a:ext uri="{FF2B5EF4-FFF2-40B4-BE49-F238E27FC236}">
                <a16:creationId xmlns:a16="http://schemas.microsoft.com/office/drawing/2014/main" id="{DE5E9958-BBF8-709F-00AB-6DC6500ECC18}"/>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396" r="1396"/>
          <a:stretch>
            <a:fillRect/>
          </a:stretch>
        </p:blipFill>
        <p:spPr>
          <a:xfrm>
            <a:off x="8830378" y="2971800"/>
            <a:ext cx="3129614" cy="2962835"/>
          </a:xfrm>
        </p:spPr>
      </p:pic>
    </p:spTree>
    <p:extLst>
      <p:ext uri="{BB962C8B-B14F-4D97-AF65-F5344CB8AC3E}">
        <p14:creationId xmlns:p14="http://schemas.microsoft.com/office/powerpoint/2010/main" val="255542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78" y="581578"/>
            <a:ext cx="3931827" cy="2320926"/>
          </a:xfrm>
        </p:spPr>
        <p:txBody>
          <a:bodyPr>
            <a:normAutofit/>
          </a:bodyPr>
          <a:lstStyle/>
          <a:p>
            <a:r>
              <a:rPr lang="en-US" dirty="0"/>
              <a:t>Inventory Management Systems</a:t>
            </a:r>
          </a:p>
        </p:txBody>
      </p:sp>
      <p:sp>
        <p:nvSpPr>
          <p:cNvPr id="3" name="Content Placeholder 2"/>
          <p:cNvSpPr>
            <a:spLocks noGrp="1"/>
          </p:cNvSpPr>
          <p:nvPr>
            <p:ph idx="1"/>
          </p:nvPr>
        </p:nvSpPr>
        <p:spPr>
          <a:xfrm>
            <a:off x="5183188" y="779646"/>
            <a:ext cx="6549520" cy="5514473"/>
          </a:xfrm>
        </p:spPr>
        <p:txBody>
          <a:bodyPr>
            <a:noAutofit/>
          </a:bodyPr>
          <a:lstStyle/>
          <a:p>
            <a:pPr fontAlgn="base">
              <a:lnSpc>
                <a:spcPct val="115000"/>
              </a:lnSpc>
              <a:spcBef>
                <a:spcPts val="0"/>
              </a:spcBef>
            </a:pPr>
            <a:r>
              <a:rPr lang="en-US" sz="3000" kern="1400" spc="-50" dirty="0">
                <a:solidFill>
                  <a:srgbClr val="000000"/>
                </a:solidFill>
                <a:ea typeface="Times New Roman" panose="02020603050405020304" pitchFamily="18" charset="0"/>
                <a:cs typeface="Calibri" panose="020F0502020204030204" pitchFamily="34" charset="0"/>
              </a:rPr>
              <a:t>Inventory documentation m</a:t>
            </a:r>
            <a:r>
              <a:rPr lang="en-US" sz="3000" kern="1400" spc="-50" dirty="0">
                <a:solidFill>
                  <a:srgbClr val="000000"/>
                </a:solidFill>
                <a:effectLst/>
                <a:ea typeface="Times New Roman" panose="02020603050405020304" pitchFamily="18" charset="0"/>
                <a:cs typeface="Calibri" panose="020F0502020204030204" pitchFamily="34" charset="0"/>
              </a:rPr>
              <a:t>ust include:</a:t>
            </a:r>
          </a:p>
          <a:p>
            <a:pPr lvl="1" fontAlgn="base">
              <a:lnSpc>
                <a:spcPct val="115000"/>
              </a:lnSpc>
              <a:spcBef>
                <a:spcPts val="0"/>
              </a:spcBef>
            </a:pPr>
            <a:r>
              <a:rPr lang="en-US" sz="3000" kern="1400" spc="-50" dirty="0">
                <a:solidFill>
                  <a:srgbClr val="000000"/>
                </a:solidFill>
                <a:effectLst/>
                <a:ea typeface="Times New Roman" panose="02020603050405020304" pitchFamily="18" charset="0"/>
                <a:cs typeface="Calibri" panose="020F0502020204030204" pitchFamily="34" charset="0"/>
              </a:rPr>
              <a:t>Description</a:t>
            </a:r>
            <a:endParaRPr lang="en-US" sz="3000" kern="1400" spc="-50" dirty="0">
              <a:solidFill>
                <a:srgbClr val="000000"/>
              </a:solidFill>
              <a:effectLst/>
              <a:ea typeface="Urbanist"/>
              <a:cs typeface="Times New Roman" panose="02020603050405020304" pitchFamily="18" charset="0"/>
            </a:endParaRPr>
          </a:p>
          <a:p>
            <a:pPr lvl="1" fontAlgn="base">
              <a:lnSpc>
                <a:spcPct val="115000"/>
              </a:lnSpc>
              <a:spcBef>
                <a:spcPts val="0"/>
              </a:spcBef>
            </a:pPr>
            <a:r>
              <a:rPr lang="en-US" sz="3000" kern="1400" spc="-50" dirty="0">
                <a:solidFill>
                  <a:srgbClr val="000000"/>
                </a:solidFill>
                <a:cs typeface="Calibri" panose="020F0502020204030204" pitchFamily="34" charset="0"/>
              </a:rPr>
              <a:t>Unit cost and date</a:t>
            </a:r>
          </a:p>
          <a:p>
            <a:pPr lvl="1" fontAlgn="base">
              <a:lnSpc>
                <a:spcPct val="115000"/>
              </a:lnSpc>
              <a:spcBef>
                <a:spcPts val="0"/>
              </a:spcBef>
            </a:pPr>
            <a:r>
              <a:rPr lang="en-US" sz="3000" kern="1400" spc="-50" dirty="0">
                <a:solidFill>
                  <a:srgbClr val="000000"/>
                </a:solidFill>
                <a:cs typeface="Calibri" panose="020F0502020204030204" pitchFamily="34" charset="0"/>
              </a:rPr>
              <a:t>Serial number or other ID number</a:t>
            </a:r>
          </a:p>
          <a:p>
            <a:pPr lvl="1" fontAlgn="base">
              <a:lnSpc>
                <a:spcPct val="115000"/>
              </a:lnSpc>
              <a:spcBef>
                <a:spcPts val="0"/>
              </a:spcBef>
            </a:pPr>
            <a:r>
              <a:rPr lang="en-US" sz="3000" kern="1400" spc="-50" dirty="0">
                <a:solidFill>
                  <a:srgbClr val="000000"/>
                </a:solidFill>
                <a:cs typeface="Calibri" panose="020F0502020204030204" pitchFamily="34" charset="0"/>
              </a:rPr>
              <a:t>Location/person assigned to</a:t>
            </a:r>
          </a:p>
          <a:p>
            <a:pPr lvl="1" fontAlgn="base">
              <a:lnSpc>
                <a:spcPct val="115000"/>
              </a:lnSpc>
              <a:spcBef>
                <a:spcPts val="0"/>
              </a:spcBef>
            </a:pPr>
            <a:r>
              <a:rPr lang="en-US" sz="3000" kern="1400" spc="-50" dirty="0">
                <a:solidFill>
                  <a:srgbClr val="000000"/>
                </a:solidFill>
                <a:cs typeface="Calibri" panose="020F0502020204030204" pitchFamily="34" charset="0"/>
              </a:rPr>
              <a:t>Funding source </a:t>
            </a:r>
          </a:p>
          <a:p>
            <a:pPr lvl="1" fontAlgn="base">
              <a:lnSpc>
                <a:spcPct val="115000"/>
              </a:lnSpc>
              <a:spcBef>
                <a:spcPts val="0"/>
              </a:spcBef>
            </a:pPr>
            <a:r>
              <a:rPr lang="en-US" sz="3000" kern="1400" spc="-50" dirty="0">
                <a:solidFill>
                  <a:srgbClr val="000000"/>
                </a:solidFill>
                <a:cs typeface="Calibri" panose="020F0502020204030204" pitchFamily="34" charset="0"/>
              </a:rPr>
              <a:t>Percentage of cost paid by program</a:t>
            </a:r>
          </a:p>
          <a:p>
            <a:pPr lvl="1" fontAlgn="base">
              <a:lnSpc>
                <a:spcPct val="115000"/>
              </a:lnSpc>
              <a:spcBef>
                <a:spcPts val="0"/>
              </a:spcBef>
            </a:pPr>
            <a:r>
              <a:rPr lang="en-US" sz="3000" kern="1400" spc="-50" dirty="0">
                <a:solidFill>
                  <a:srgbClr val="000000"/>
                </a:solidFill>
                <a:cs typeface="Calibri" panose="020F0502020204030204" pitchFamily="34" charset="0"/>
              </a:rPr>
              <a:t>Condition of item</a:t>
            </a:r>
          </a:p>
          <a:p>
            <a:pPr lvl="1" fontAlgn="base">
              <a:lnSpc>
                <a:spcPct val="115000"/>
              </a:lnSpc>
              <a:spcBef>
                <a:spcPts val="0"/>
              </a:spcBef>
            </a:pPr>
            <a:r>
              <a:rPr lang="en-US" sz="3000" kern="1400" spc="-50" dirty="0">
                <a:solidFill>
                  <a:srgbClr val="000000"/>
                </a:solidFill>
                <a:cs typeface="Calibri" panose="020F0502020204030204" pitchFamily="34" charset="0"/>
              </a:rPr>
              <a:t>Information regarding disposition</a:t>
            </a:r>
          </a:p>
        </p:txBody>
      </p:sp>
      <p:sp>
        <p:nvSpPr>
          <p:cNvPr id="8" name="Slide Number Placeholder 3">
            <a:extLst>
              <a:ext uri="{FF2B5EF4-FFF2-40B4-BE49-F238E27FC236}">
                <a16:creationId xmlns:a16="http://schemas.microsoft.com/office/drawing/2014/main" id="{4ABAAFA9-2B29-CF6A-18C8-90A8FDEE85B5}"/>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6</a:t>
            </a:fld>
            <a:endParaRPr lang="en-US" dirty="0"/>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12" name="Picture 11">
            <a:extLst>
              <a:ext uri="{FF2B5EF4-FFF2-40B4-BE49-F238E27FC236}">
                <a16:creationId xmlns:a16="http://schemas.microsoft.com/office/drawing/2014/main" id="{CDE82089-FC28-6D53-329B-A7001051484C}"/>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292" y="3039694"/>
            <a:ext cx="4137613" cy="2758409"/>
          </a:xfrm>
          <a:prstGeom prst="rect">
            <a:avLst/>
          </a:prstGeom>
        </p:spPr>
      </p:pic>
    </p:spTree>
    <p:extLst>
      <p:ext uri="{BB962C8B-B14F-4D97-AF65-F5344CB8AC3E}">
        <p14:creationId xmlns:p14="http://schemas.microsoft.com/office/powerpoint/2010/main" val="158121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779645"/>
            <a:ext cx="3931826" cy="1349193"/>
          </a:xfrm>
        </p:spPr>
        <p:txBody>
          <a:bodyPr>
            <a:normAutofit/>
          </a:bodyPr>
          <a:lstStyle/>
          <a:p>
            <a:r>
              <a:rPr lang="en-US" dirty="0"/>
              <a:t>Labeling purchases</a:t>
            </a:r>
          </a:p>
        </p:txBody>
      </p:sp>
      <p:sp>
        <p:nvSpPr>
          <p:cNvPr id="3" name="Content Placeholder 2"/>
          <p:cNvSpPr>
            <a:spLocks noGrp="1"/>
          </p:cNvSpPr>
          <p:nvPr>
            <p:ph idx="1"/>
          </p:nvPr>
        </p:nvSpPr>
        <p:spPr>
          <a:xfrm>
            <a:off x="5126038" y="779645"/>
            <a:ext cx="6649020" cy="5606867"/>
          </a:xfrm>
        </p:spPr>
        <p:txBody>
          <a:bodyPr>
            <a:normAutofit/>
          </a:bodyPr>
          <a:lstStyle/>
          <a:p>
            <a:pPr marL="0" marR="0" indent="0">
              <a:spcBef>
                <a:spcPts val="600"/>
              </a:spcBef>
              <a:buNone/>
            </a:pPr>
            <a:r>
              <a:rPr lang="en-US" sz="3600" u="none" strike="noStrike" spc="-50" dirty="0">
                <a:effectLst/>
                <a:latin typeface="Calibri" panose="020F0502020204030204" pitchFamily="34" charset="0"/>
                <a:ea typeface="Urbanist"/>
              </a:rPr>
              <a:t>Questions to consider:</a:t>
            </a:r>
            <a:endParaRPr lang="en-US" sz="3600" u="sng" spc="-50" dirty="0">
              <a:effectLst/>
              <a:latin typeface="Calibri" panose="020F0502020204030204" pitchFamily="34" charset="0"/>
              <a:ea typeface="Urbanist"/>
            </a:endParaRPr>
          </a:p>
          <a:p>
            <a:pPr lvl="1" fontAlgn="base">
              <a:lnSpc>
                <a:spcPct val="115000"/>
              </a:lnSpc>
              <a:spcBef>
                <a:spcPts val="0"/>
              </a:spcBef>
              <a:spcAft>
                <a:spcPts val="600"/>
              </a:spcAft>
            </a:pPr>
            <a:r>
              <a:rPr lang="en-US" sz="3200" kern="1400" spc="-50" dirty="0">
                <a:effectLst/>
                <a:latin typeface="Calibri" panose="020F0502020204030204" pitchFamily="34" charset="0"/>
                <a:ea typeface="Times New Roman" panose="02020603050405020304" pitchFamily="18" charset="0"/>
                <a:cs typeface="Calibri" panose="020F0502020204030204" pitchFamily="34" charset="0"/>
              </a:rPr>
              <a:t>Will the item last longer than one year?</a:t>
            </a:r>
            <a:endParaRPr lang="en-US" sz="3200" kern="1400" spc="-50" dirty="0">
              <a:effectLst/>
              <a:latin typeface="Calibri" panose="020F0502020204030204" pitchFamily="34" charset="0"/>
              <a:ea typeface="Urbanist"/>
              <a:cs typeface="Times New Roman" panose="02020603050405020304" pitchFamily="18" charset="0"/>
            </a:endParaRPr>
          </a:p>
          <a:p>
            <a:pPr lvl="1" fontAlgn="base">
              <a:lnSpc>
                <a:spcPct val="115000"/>
              </a:lnSpc>
              <a:spcBef>
                <a:spcPts val="0"/>
              </a:spcBef>
              <a:spcAft>
                <a:spcPts val="600"/>
              </a:spcAft>
            </a:pPr>
            <a:r>
              <a:rPr lang="en-US" sz="3200" kern="1400" spc="-50" dirty="0">
                <a:effectLst/>
                <a:latin typeface="Calibri" panose="020F0502020204030204" pitchFamily="34" charset="0"/>
                <a:ea typeface="Times New Roman" panose="02020603050405020304" pitchFamily="18" charset="0"/>
                <a:cs typeface="Calibri" panose="020F0502020204030204" pitchFamily="34" charset="0"/>
              </a:rPr>
              <a:t>If damaged, would the item be repaired?</a:t>
            </a:r>
            <a:endParaRPr lang="en-US" sz="3200" kern="1400" spc="-50" dirty="0">
              <a:effectLst/>
              <a:latin typeface="Calibri" panose="020F0502020204030204" pitchFamily="34" charset="0"/>
              <a:ea typeface="Urbanist"/>
              <a:cs typeface="Times New Roman" panose="02020603050405020304" pitchFamily="18" charset="0"/>
            </a:endParaRPr>
          </a:p>
          <a:p>
            <a:pPr lvl="1" fontAlgn="base">
              <a:lnSpc>
                <a:spcPct val="115000"/>
              </a:lnSpc>
              <a:spcBef>
                <a:spcPts val="0"/>
              </a:spcBef>
              <a:spcAft>
                <a:spcPts val="600"/>
              </a:spcAft>
            </a:pPr>
            <a:r>
              <a:rPr lang="en-US" sz="3200" kern="1400" spc="-50" dirty="0">
                <a:effectLst/>
                <a:latin typeface="Calibri" panose="020F0502020204030204" pitchFamily="34" charset="0"/>
                <a:ea typeface="Times New Roman" panose="02020603050405020304" pitchFamily="18" charset="0"/>
                <a:cs typeface="Calibri" panose="020F0502020204030204" pitchFamily="34" charset="0"/>
              </a:rPr>
              <a:t>Is the item easily lost or stolen?</a:t>
            </a:r>
            <a:endParaRPr lang="en-US" sz="3200" kern="1400" spc="-50" dirty="0">
              <a:effectLst/>
              <a:latin typeface="Calibri" panose="020F0502020204030204" pitchFamily="34" charset="0"/>
              <a:ea typeface="Urbanist"/>
              <a:cs typeface="Times New Roman" panose="02020603050405020304" pitchFamily="18" charset="0"/>
            </a:endParaRPr>
          </a:p>
          <a:p>
            <a:pPr lvl="1" fontAlgn="base">
              <a:lnSpc>
                <a:spcPct val="115000"/>
              </a:lnSpc>
              <a:spcBef>
                <a:spcPts val="0"/>
              </a:spcBef>
              <a:spcAft>
                <a:spcPts val="600"/>
              </a:spcAft>
            </a:pPr>
            <a:r>
              <a:rPr lang="en-US" sz="3200" kern="1400" spc="-50" dirty="0">
                <a:effectLst/>
                <a:latin typeface="Calibri" panose="020F0502020204030204" pitchFamily="34" charset="0"/>
                <a:ea typeface="Times New Roman" panose="02020603050405020304" pitchFamily="18" charset="0"/>
                <a:cs typeface="Calibri" panose="020F0502020204030204" pitchFamily="34" charset="0"/>
              </a:rPr>
              <a:t>Is the item considered valuable?</a:t>
            </a:r>
            <a:r>
              <a:rPr lang="en-US" sz="3200" kern="1400" spc="-5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kern="1400" spc="-50"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kern="1400" spc="-50" dirty="0">
              <a:effectLst/>
              <a:latin typeface="Calibri" panose="020F0502020204030204" pitchFamily="34" charset="0"/>
              <a:ea typeface="Urbanist"/>
              <a:cs typeface="Times New Roman" panose="02020603050405020304" pitchFamily="18" charset="0"/>
            </a:endParaRPr>
          </a:p>
          <a:p>
            <a:pPr marL="0" indent="0">
              <a:buNone/>
            </a:pPr>
            <a:endParaRPr lang="en-US" sz="2800" dirty="0">
              <a:ea typeface="Times New Roman" panose="02020603050405020304" pitchFamily="18" charset="0"/>
            </a:endParaRPr>
          </a:p>
          <a:p>
            <a:pPr marL="457200" lvl="1" indent="0">
              <a:buNone/>
            </a:pPr>
            <a:endParaRPr lang="en-US" sz="3200" dirty="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6D2B0DF-990F-0693-1974-E2031452BD0F}"/>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7</a:t>
            </a:fld>
            <a:endParaRPr lang="en-US" dirty="0"/>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9" name="Picture Placeholder 8">
            <a:extLst>
              <a:ext uri="{FF2B5EF4-FFF2-40B4-BE49-F238E27FC236}">
                <a16:creationId xmlns:a16="http://schemas.microsoft.com/office/drawing/2014/main" id="{9E8D8AB9-88AD-7F82-3AE7-F4D6EA33B10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6747" b="6747"/>
          <a:stretch>
            <a:fillRect/>
          </a:stretch>
        </p:blipFill>
        <p:spPr>
          <a:xfrm>
            <a:off x="580390" y="2973853"/>
            <a:ext cx="3932238" cy="2320925"/>
          </a:xfrm>
        </p:spPr>
      </p:pic>
    </p:spTree>
    <p:extLst>
      <p:ext uri="{BB962C8B-B14F-4D97-AF65-F5344CB8AC3E}">
        <p14:creationId xmlns:p14="http://schemas.microsoft.com/office/powerpoint/2010/main" val="4089687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4DEF-9411-7699-0D0E-440FC0A6984D}"/>
              </a:ext>
            </a:extLst>
          </p:cNvPr>
          <p:cNvSpPr>
            <a:spLocks noGrp="1"/>
          </p:cNvSpPr>
          <p:nvPr>
            <p:ph type="title"/>
          </p:nvPr>
        </p:nvSpPr>
        <p:spPr/>
        <p:txBody>
          <a:bodyPr>
            <a:normAutofit/>
          </a:bodyPr>
          <a:lstStyle/>
          <a:p>
            <a:r>
              <a:rPr lang="en-US" dirty="0"/>
              <a:t>How can equipment be used?</a:t>
            </a:r>
          </a:p>
        </p:txBody>
      </p:sp>
      <p:sp>
        <p:nvSpPr>
          <p:cNvPr id="7" name="Content Placeholder 6">
            <a:extLst>
              <a:ext uri="{FF2B5EF4-FFF2-40B4-BE49-F238E27FC236}">
                <a16:creationId xmlns:a16="http://schemas.microsoft.com/office/drawing/2014/main" id="{8E28B811-402B-735F-9258-512B75EDA630}"/>
              </a:ext>
            </a:extLst>
          </p:cNvPr>
          <p:cNvSpPr>
            <a:spLocks noGrp="1"/>
          </p:cNvSpPr>
          <p:nvPr>
            <p:ph idx="1"/>
          </p:nvPr>
        </p:nvSpPr>
        <p:spPr>
          <a:xfrm>
            <a:off x="717176" y="1825625"/>
            <a:ext cx="10784542" cy="4314168"/>
          </a:xfrm>
        </p:spPr>
        <p:txBody>
          <a:bodyPr>
            <a:normAutofit fontScale="92500"/>
          </a:bodyPr>
          <a:lstStyle/>
          <a:p>
            <a:pPr>
              <a:spcAft>
                <a:spcPts val="600"/>
              </a:spcAft>
            </a:pPr>
            <a:r>
              <a:rPr lang="en-US" sz="3500" dirty="0"/>
              <a:t>Equipment must benefit the program which paid for the purchase</a:t>
            </a:r>
          </a:p>
          <a:p>
            <a:pPr>
              <a:spcAft>
                <a:spcPts val="600"/>
              </a:spcAft>
            </a:pPr>
            <a:r>
              <a:rPr lang="en-US" sz="3500" dirty="0"/>
              <a:t>Shared use is allowed</a:t>
            </a:r>
          </a:p>
          <a:p>
            <a:pPr lvl="1" fontAlgn="base">
              <a:lnSpc>
                <a:spcPct val="115000"/>
              </a:lnSpc>
              <a:spcAft>
                <a:spcPts val="600"/>
              </a:spcAft>
            </a:pPr>
            <a:r>
              <a:rPr lang="en-US" sz="2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programs funded by the U.S. Department of Education</a:t>
            </a:r>
            <a:endParaRPr lang="en-US" sz="2800" kern="1400" spc="-50" dirty="0">
              <a:solidFill>
                <a:srgbClr val="000000"/>
              </a:solidFill>
              <a:effectLst/>
              <a:latin typeface="Calibri" panose="020F0502020204030204" pitchFamily="34" charset="0"/>
              <a:ea typeface="Urbanist"/>
              <a:cs typeface="Times New Roman" panose="02020603050405020304" pitchFamily="18" charset="0"/>
            </a:endParaRPr>
          </a:p>
          <a:p>
            <a:pPr lvl="1" fontAlgn="base">
              <a:lnSpc>
                <a:spcPct val="115000"/>
              </a:lnSpc>
              <a:spcAft>
                <a:spcPts val="600"/>
              </a:spcAft>
            </a:pPr>
            <a:r>
              <a:rPr lang="en-US" sz="2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 other federal programs outside of education</a:t>
            </a:r>
            <a:endParaRPr lang="en-US" sz="2800" kern="1400" spc="-50" dirty="0">
              <a:solidFill>
                <a:srgbClr val="000000"/>
              </a:solidFill>
              <a:effectLst/>
              <a:latin typeface="Calibri" panose="020F0502020204030204" pitchFamily="34" charset="0"/>
              <a:ea typeface="Urbanist"/>
              <a:cs typeface="Times New Roman" panose="02020603050405020304" pitchFamily="18" charset="0"/>
            </a:endParaRPr>
          </a:p>
          <a:p>
            <a:pPr lvl="1" fontAlgn="base">
              <a:lnSpc>
                <a:spcPct val="115000"/>
              </a:lnSpc>
              <a:spcAft>
                <a:spcPts val="600"/>
              </a:spcAft>
            </a:pPr>
            <a:r>
              <a:rPr lang="en-US" sz="2800" kern="1400" spc="-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non-federal programs</a:t>
            </a:r>
          </a:p>
          <a:p>
            <a:pPr marL="0" indent="0" fontAlgn="base">
              <a:lnSpc>
                <a:spcPct val="115000"/>
              </a:lnSpc>
              <a:spcAft>
                <a:spcPts val="600"/>
              </a:spcAft>
              <a:buNone/>
            </a:pPr>
            <a:r>
              <a:rPr lang="en-US" sz="3200" b="1" kern="1400" spc="-50" dirty="0">
                <a:solidFill>
                  <a:srgbClr val="000000"/>
                </a:solidFill>
                <a:latin typeface="Calibri" panose="020F0502020204030204" pitchFamily="34" charset="0"/>
                <a:ea typeface="Urbanist"/>
                <a:cs typeface="Calibri" panose="020F0502020204030204" pitchFamily="34" charset="0"/>
              </a:rPr>
              <a:t>Priority for use goes to the program which purchased the equipment</a:t>
            </a:r>
            <a:endParaRPr lang="en-US" sz="3200" b="1" kern="1400" spc="-50" dirty="0">
              <a:effectLst/>
              <a:latin typeface="Calibri" panose="020F0502020204030204" pitchFamily="34" charset="0"/>
              <a:ea typeface="Urbanist"/>
              <a:cs typeface="Calibri" panose="020F0502020204030204" pitchFamily="34" charset="0"/>
            </a:endParaRPr>
          </a:p>
          <a:p>
            <a:endParaRPr lang="en-US" sz="3200" dirty="0"/>
          </a:p>
          <a:p>
            <a:endParaRPr lang="en-US" dirty="0"/>
          </a:p>
        </p:txBody>
      </p:sp>
      <p:sp>
        <p:nvSpPr>
          <p:cNvPr id="5" name="Slide Number Placeholder 4">
            <a:extLst>
              <a:ext uri="{FF2B5EF4-FFF2-40B4-BE49-F238E27FC236}">
                <a16:creationId xmlns:a16="http://schemas.microsoft.com/office/drawing/2014/main" id="{F3A69636-38D7-5F97-5804-2997F3B142B0}"/>
              </a:ext>
            </a:extLst>
          </p:cNvPr>
          <p:cNvSpPr>
            <a:spLocks noGrp="1"/>
          </p:cNvSpPr>
          <p:nvPr>
            <p:ph type="sldNum" sz="quarter" idx="12"/>
          </p:nvPr>
        </p:nvSpPr>
        <p:spPr/>
        <p:txBody>
          <a:bodyPr/>
          <a:lstStyle/>
          <a:p>
            <a:fld id="{357F5B69-6281-4C1F-8C38-6DA0F56DA430}" type="slidenum">
              <a:rPr lang="en-US" smtClean="0"/>
              <a:t>8</a:t>
            </a:fld>
            <a:endParaRPr lang="en-US" dirty="0"/>
          </a:p>
        </p:txBody>
      </p:sp>
      <p:sp>
        <p:nvSpPr>
          <p:cNvPr id="4" name="Footer Placeholder 3">
            <a:extLst>
              <a:ext uri="{FF2B5EF4-FFF2-40B4-BE49-F238E27FC236}">
                <a16:creationId xmlns:a16="http://schemas.microsoft.com/office/drawing/2014/main" id="{58957D44-F961-0CA6-3C36-DD28349C5B2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Tree>
    <p:extLst>
      <p:ext uri="{BB962C8B-B14F-4D97-AF65-F5344CB8AC3E}">
        <p14:creationId xmlns:p14="http://schemas.microsoft.com/office/powerpoint/2010/main" val="56242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1558D9-08A2-FD59-FCE9-93E8A1518EE7}"/>
              </a:ext>
            </a:extLst>
          </p:cNvPr>
          <p:cNvSpPr>
            <a:spLocks noGrp="1"/>
          </p:cNvSpPr>
          <p:nvPr>
            <p:ph type="title"/>
          </p:nvPr>
        </p:nvSpPr>
        <p:spPr/>
        <p:txBody>
          <a:bodyPr/>
          <a:lstStyle/>
          <a:p>
            <a:r>
              <a:rPr lang="en-US" dirty="0"/>
              <a:t>Disposing of Equipment</a:t>
            </a:r>
          </a:p>
        </p:txBody>
      </p:sp>
      <p:sp>
        <p:nvSpPr>
          <p:cNvPr id="2" name="Content Placeholder 1">
            <a:extLst>
              <a:ext uri="{FF2B5EF4-FFF2-40B4-BE49-F238E27FC236}">
                <a16:creationId xmlns:a16="http://schemas.microsoft.com/office/drawing/2014/main" id="{5ECFCB24-29BD-5F5C-42F0-E312F858F7AD}"/>
              </a:ext>
            </a:extLst>
          </p:cNvPr>
          <p:cNvSpPr>
            <a:spLocks noGrp="1"/>
          </p:cNvSpPr>
          <p:nvPr>
            <p:ph idx="1"/>
          </p:nvPr>
        </p:nvSpPr>
        <p:spPr>
          <a:xfrm>
            <a:off x="5183188" y="779646"/>
            <a:ext cx="6490652" cy="5499233"/>
          </a:xfrm>
        </p:spPr>
        <p:txBody>
          <a:bodyPr>
            <a:normAutofit/>
          </a:bodyPr>
          <a:lstStyle/>
          <a:p>
            <a:pPr marL="0" indent="0">
              <a:spcAft>
                <a:spcPts val="600"/>
              </a:spcAft>
              <a:buNone/>
            </a:pPr>
            <a:r>
              <a:rPr lang="en-US" sz="3600" dirty="0"/>
              <a:t>Disposition method depends on the value of the item</a:t>
            </a:r>
          </a:p>
          <a:p>
            <a:pPr lvl="1">
              <a:spcAft>
                <a:spcPts val="600"/>
              </a:spcAft>
            </a:pPr>
            <a:r>
              <a:rPr lang="en-US" sz="3200" dirty="0"/>
              <a:t>$10,000 or less</a:t>
            </a:r>
          </a:p>
          <a:p>
            <a:pPr lvl="2">
              <a:spcAft>
                <a:spcPts val="600"/>
              </a:spcAft>
            </a:pPr>
            <a:r>
              <a:rPr lang="en-US" sz="3200" dirty="0"/>
              <a:t>District discretion</a:t>
            </a:r>
          </a:p>
          <a:p>
            <a:pPr lvl="1">
              <a:spcAft>
                <a:spcPts val="600"/>
              </a:spcAft>
            </a:pPr>
            <a:r>
              <a:rPr lang="en-US" sz="3200" dirty="0"/>
              <a:t>More than $10,000</a:t>
            </a:r>
          </a:p>
          <a:p>
            <a:pPr lvl="2">
              <a:spcAft>
                <a:spcPts val="600"/>
              </a:spcAft>
            </a:pPr>
            <a:r>
              <a:rPr lang="en-US" sz="3200" dirty="0"/>
              <a:t>Equipment – Contact ODE</a:t>
            </a:r>
          </a:p>
          <a:p>
            <a:pPr lvl="2">
              <a:spcAft>
                <a:spcPts val="600"/>
              </a:spcAft>
            </a:pPr>
            <a:r>
              <a:rPr lang="en-US" sz="3200" dirty="0"/>
              <a:t>Supplies – Use for other activities or sell*</a:t>
            </a:r>
          </a:p>
          <a:p>
            <a:pPr marL="0" indent="0">
              <a:spcAft>
                <a:spcPts val="600"/>
              </a:spcAft>
              <a:buNone/>
            </a:pPr>
            <a:r>
              <a:rPr lang="en-US" sz="2800" dirty="0"/>
              <a:t>*Federal government is entitled to its share</a:t>
            </a:r>
          </a:p>
        </p:txBody>
      </p:sp>
      <p:sp>
        <p:nvSpPr>
          <p:cNvPr id="4" name="Slide Number Placeholder 3">
            <a:extLst>
              <a:ext uri="{FF2B5EF4-FFF2-40B4-BE49-F238E27FC236}">
                <a16:creationId xmlns:a16="http://schemas.microsoft.com/office/drawing/2014/main" id="{F57B7F64-68E2-BD6C-EDEB-3691EB1252B5}"/>
              </a:ext>
            </a:extLst>
          </p:cNvPr>
          <p:cNvSpPr>
            <a:spLocks noGrp="1"/>
          </p:cNvSpPr>
          <p:nvPr>
            <p:ph type="sldNum" sz="quarter" idx="12"/>
          </p:nvPr>
        </p:nvSpPr>
        <p:spPr/>
        <p:txBody>
          <a:bodyPr/>
          <a:lstStyle/>
          <a:p>
            <a:fld id="{357F5B69-6281-4C1F-8C38-6DA0F56DA430}" type="slidenum">
              <a:rPr lang="en-US" smtClean="0"/>
              <a:pPr/>
              <a:t>9</a:t>
            </a:fld>
            <a:endParaRPr lang="en-US" dirty="0"/>
          </a:p>
        </p:txBody>
      </p:sp>
      <p:sp>
        <p:nvSpPr>
          <p:cNvPr id="3" name="Footer Placeholder 2">
            <a:extLst>
              <a:ext uri="{FF2B5EF4-FFF2-40B4-BE49-F238E27FC236}">
                <a16:creationId xmlns:a16="http://schemas.microsoft.com/office/drawing/2014/main" id="{DDED0D84-77B2-77B5-B32E-A88F845DA6F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8" name="Picture Placeholder 7">
            <a:extLst>
              <a:ext uri="{FF2B5EF4-FFF2-40B4-BE49-F238E27FC236}">
                <a16:creationId xmlns:a16="http://schemas.microsoft.com/office/drawing/2014/main" id="{468B28E9-7266-51DA-F1A8-52A04FB8D0B4}"/>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775" b="3775"/>
          <a:stretch>
            <a:fillRect/>
          </a:stretch>
        </p:blipFill>
        <p:spPr>
          <a:xfrm>
            <a:off x="518160" y="2301875"/>
            <a:ext cx="3932238" cy="3635375"/>
          </a:xfrm>
        </p:spPr>
      </p:pic>
    </p:spTree>
    <p:extLst>
      <p:ext uri="{BB962C8B-B14F-4D97-AF65-F5344CB8AC3E}">
        <p14:creationId xmlns:p14="http://schemas.microsoft.com/office/powerpoint/2010/main" val="2482050938"/>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2021-12-07T08:00:00+00:00</Remediation_x0020_Date>
    <Priority xmlns="033ab11c-6041-4f50-b845-c0c38e41b3e3">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AA772-8C0A-480C-9E0C-84C76C73C71D}">
  <ds:schemaRefs>
    <ds:schemaRef ds:uri="http://purl.org/dc/terms/"/>
    <ds:schemaRef ds:uri="033ab11c-6041-4f50-b845-c0c38e41b3e3"/>
    <ds:schemaRef ds:uri="http://purl.org/dc/dcmitype/"/>
    <ds:schemaRef ds:uri="http://schemas.microsoft.com/office/infopath/2007/PartnerControls"/>
    <ds:schemaRef ds:uri="http://purl.org/dc/elements/1.1/"/>
    <ds:schemaRef ds:uri="http://schemas.microsoft.com/office/2006/documentManagement/types"/>
    <ds:schemaRef ds:uri="54031767-dd6d-417c-ab73-583408f47564"/>
    <ds:schemaRef ds:uri="http://schemas.microsoft.com/sharepoint/v3"/>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7BEC2A74-1C7E-4518-B452-1A63637B1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3ab11c-6041-4f50-b845-c0c38e41b3e3"/>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3321</TotalTime>
  <Words>1684</Words>
  <Application>Microsoft Office PowerPoint</Application>
  <PresentationFormat>Widescreen</PresentationFormat>
  <Paragraphs>152</Paragraphs>
  <Slides>12</Slides>
  <Notes>12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12</vt:i4>
      </vt:variant>
    </vt:vector>
  </HeadingPairs>
  <TitlesOfParts>
    <vt:vector size="23" baseType="lpstr">
      <vt:lpstr>Arial</vt:lpstr>
      <vt:lpstr>Calibri</vt:lpstr>
      <vt:lpstr>Symbol</vt:lpstr>
      <vt:lpstr>Times New Roman</vt:lpstr>
      <vt:lpstr>Urbanist</vt:lpstr>
      <vt:lpstr>2021ODE</vt:lpstr>
      <vt:lpstr>Green_2021ODE</vt:lpstr>
      <vt:lpstr>Gold_2021ODE</vt:lpstr>
      <vt:lpstr>Orange_2021ODE</vt:lpstr>
      <vt:lpstr>Red_2021ODE</vt:lpstr>
      <vt:lpstr>Teal_2021ODE</vt:lpstr>
      <vt:lpstr>Inventory of Assets Purchased with Federal Funds </vt:lpstr>
      <vt:lpstr>Agenda for Today’s Session</vt:lpstr>
      <vt:lpstr>Updates to Uniform Grant Guidance (UGG)</vt:lpstr>
      <vt:lpstr>Inventory Basics – WHY and WHEN</vt:lpstr>
      <vt:lpstr>Inventory Basics - WHAT</vt:lpstr>
      <vt:lpstr>Inventory Management Systems</vt:lpstr>
      <vt:lpstr>Labeling purchases</vt:lpstr>
      <vt:lpstr>How can equipment be used?</vt:lpstr>
      <vt:lpstr>Disposing of Equipment</vt:lpstr>
      <vt:lpstr>Considerations for Private Schools</vt:lpstr>
      <vt:lpstr>Key Takeaways</vt:lpstr>
      <vt:lpstr>Resources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Inventory of Assets Purchased with Federal Funds</dc:title>
  <dc:creator>MARTIN Sarah * ODE</dc:creator>
  <cp:lastModifiedBy>MCDONALD Catherine * ODE</cp:lastModifiedBy>
  <cp:revision>120</cp:revision>
  <cp:lastPrinted>2025-04-01T15:46:57Z</cp:lastPrinted>
  <dcterms:created xsi:type="dcterms:W3CDTF">2021-11-08T23:34:50Z</dcterms:created>
  <dcterms:modified xsi:type="dcterms:W3CDTF">2025-04-23T22:25:35Z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2023-12-11T17:55:17Z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acbd5924-b5ab-4ad8-8b75-ead90ec8b1a7</vt:lpwstr>
  </property>
  <property fmtid="{D5CDD505-2E9C-101B-9397-08002B2CF9AE}" pid="9" name="MSIP_Label_7730ea53-6f5e-4160-81a5-992a9105450a_ContentBits">
    <vt:lpwstr>0</vt:lpwstr>
  </property>
</Properties>
</file>