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1"/>
  </p:notesMasterIdLst>
  <p:sldIdLst>
    <p:sldId id="317" r:id="rId10"/>
    <p:sldId id="318" r:id="rId11"/>
    <p:sldId id="382" r:id="rId12"/>
    <p:sldId id="349" r:id="rId13"/>
    <p:sldId id="378" r:id="rId14"/>
    <p:sldId id="380" r:id="rId15"/>
    <p:sldId id="381" r:id="rId16"/>
    <p:sldId id="353" r:id="rId17"/>
    <p:sldId id="346" r:id="rId18"/>
    <p:sldId id="383" r:id="rId19"/>
    <p:sldId id="37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DE1"/>
    <a:srgbClr val="F0F4E6"/>
    <a:srgbClr val="E7F5F3"/>
    <a:srgbClr val="FCF4F8"/>
    <a:srgbClr val="639729"/>
    <a:srgbClr val="FAF5E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63431" autoAdjust="0"/>
  </p:normalViewPr>
  <p:slideViewPr>
    <p:cSldViewPr snapToGrid="0">
      <p:cViewPr varScale="1">
        <p:scale>
          <a:sx n="72" d="100"/>
          <a:sy n="72" d="100"/>
        </p:scale>
        <p:origin x="1422" y="66"/>
      </p:cViewPr>
      <p:guideLst/>
    </p:cSldViewPr>
  </p:slideViewPr>
  <p:notesTextViewPr>
    <p:cViewPr>
      <p:scale>
        <a:sx n="1" d="1"/>
        <a:sy n="1" d="1"/>
      </p:scale>
      <p:origin x="0" y="0"/>
    </p:cViewPr>
  </p:notesTextViewPr>
  <p:notesViewPr>
    <p:cSldViewPr snapToGrid="0">
      <p:cViewPr varScale="1">
        <p:scale>
          <a:sx n="67" d="100"/>
          <a:sy n="67" d="100"/>
        </p:scale>
        <p:origin x="891" y="3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7/25/2023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57066" indent="-291179">
              <a:spcBef>
                <a:spcPct val="30000"/>
              </a:spcBef>
              <a:defRPr sz="1200">
                <a:solidFill>
                  <a:schemeClr val="tx1"/>
                </a:solidFill>
                <a:latin typeface="Calibri" pitchFamily="34" charset="0"/>
              </a:defRPr>
            </a:lvl2pPr>
            <a:lvl3pPr marL="1164717" indent="-232943">
              <a:spcBef>
                <a:spcPct val="30000"/>
              </a:spcBef>
              <a:defRPr sz="1200">
                <a:solidFill>
                  <a:schemeClr val="tx1"/>
                </a:solidFill>
                <a:latin typeface="Calibri" pitchFamily="34" charset="0"/>
              </a:defRPr>
            </a:lvl3pPr>
            <a:lvl4pPr marL="1630604" indent="-232943">
              <a:spcBef>
                <a:spcPct val="30000"/>
              </a:spcBef>
              <a:defRPr sz="1200">
                <a:solidFill>
                  <a:schemeClr val="tx1"/>
                </a:solidFill>
                <a:latin typeface="Calibri" pitchFamily="34" charset="0"/>
              </a:defRPr>
            </a:lvl4pPr>
            <a:lvl5pPr marL="2096491" indent="-232943">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a:spcBef>
                <a:spcPct val="0"/>
              </a:spcBef>
            </a:pPr>
            <a:fld id="{6913FAD6-FB7B-4C01-8174-B681BCEE03A7}" type="slidenum">
              <a:rPr lang="en-US" altLang="en-US">
                <a:latin typeface="Arial" charset="0"/>
              </a:rPr>
              <a:pPr>
                <a:spcBef>
                  <a:spcPct val="0"/>
                </a:spcBef>
              </a:pPr>
              <a:t>1</a:t>
            </a:fld>
            <a:endParaRPr lang="en-US" altLang="en-US">
              <a:latin typeface="Arial" charset="0"/>
            </a:endParaRPr>
          </a:p>
        </p:txBody>
      </p:sp>
    </p:spTree>
    <p:extLst>
      <p:ext uri="{BB962C8B-B14F-4D97-AF65-F5344CB8AC3E}">
        <p14:creationId xmlns:p14="http://schemas.microsoft.com/office/powerpoint/2010/main" val="1312898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487775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1328958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C9ABCD5-98F5-410A-83F4-317D58C43391}" type="slidenum">
              <a:rPr lang="en-US" altLang="en-US" smtClean="0"/>
              <a:pPr/>
              <a:t>2</a:t>
            </a:fld>
            <a:endParaRPr lang="en-US" altLang="en-US"/>
          </a:p>
        </p:txBody>
      </p:sp>
    </p:spTree>
    <p:extLst>
      <p:ext uri="{BB962C8B-B14F-4D97-AF65-F5344CB8AC3E}">
        <p14:creationId xmlns:p14="http://schemas.microsoft.com/office/powerpoint/2010/main" val="202599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Federal funds are required to supplement, and not supplant existing state and local funding. In plain language, this means that federal funds should add to, and not replace, state and local funds. </a:t>
            </a:r>
            <a:r>
              <a:rPr lang="en-US" sz="1200" dirty="0"/>
              <a:t>An LEA must be able to operate its schools and its core foundation programs without any federal funds.</a:t>
            </a:r>
          </a:p>
          <a:p>
            <a:endParaRPr lang="en-US" sz="1200" dirty="0"/>
          </a:p>
          <a:p>
            <a:r>
              <a:rPr lang="en-US" sz="1200" dirty="0"/>
              <a:t>Our team has created</a:t>
            </a:r>
            <a:r>
              <a:rPr lang="en-US" sz="1200" baseline="0" dirty="0"/>
              <a:t> a brief on this topic that outlines SNS rules by program. Maintenance of Effort is one of the ways districts demonstrate that the use of federal funds is supplemental.</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3039303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kern="1200" dirty="0">
                <a:solidFill>
                  <a:schemeClr val="tx1"/>
                </a:solidFill>
                <a:effectLst/>
                <a:latin typeface="+mn-lt"/>
                <a:ea typeface="+mn-ea"/>
                <a:cs typeface="+mn-cs"/>
              </a:rPr>
              <a:t>Maintenance of Effort</a:t>
            </a:r>
            <a:r>
              <a:rPr lang="en-US" sz="1200" kern="1200" dirty="0">
                <a:solidFill>
                  <a:schemeClr val="tx1"/>
                </a:solidFill>
                <a:effectLst/>
                <a:latin typeface="+mn-lt"/>
                <a:ea typeface="+mn-ea"/>
                <a:cs typeface="+mn-cs"/>
              </a:rPr>
              <a:t> focuses on spending at the LEA level and requires districts to have a consistent base of state and local funding for public education from year to year. Each year, LEAs receiving funds under ESEA must ensure that district or per-pupil spending of state and local funds remains at 90 percent or above what was spent in the preceding year.  ESSA states that funding will be reduced if an LEA fails to meet the 90 percent threshold twice in a five year span. This reduction is made by ODE in the LEA’s Title I-A allocation.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Districts must </a:t>
            </a:r>
            <a:r>
              <a:rPr lang="en-US" sz="1200" b="1" kern="1200" dirty="0">
                <a:solidFill>
                  <a:schemeClr val="tx1"/>
                </a:solidFill>
                <a:effectLst/>
                <a:latin typeface="+mn-lt"/>
                <a:ea typeface="+mn-ea"/>
                <a:cs typeface="+mn-cs"/>
              </a:rPr>
              <a:t>annually demonstrate</a:t>
            </a:r>
            <a:r>
              <a:rPr lang="en-US" sz="1200" kern="1200" dirty="0">
                <a:solidFill>
                  <a:schemeClr val="tx1"/>
                </a:solidFill>
                <a:effectLst/>
                <a:latin typeface="+mn-lt"/>
                <a:ea typeface="+mn-ea"/>
                <a:cs typeface="+mn-cs"/>
              </a:rPr>
              <a:t> that they have met maintenance of effort. </a:t>
            </a:r>
            <a:r>
              <a:rPr lang="en-US" dirty="0"/>
              <a:t>Compliance with MOE is based upon data submitted by districts through the Actual Expenditures, Actual Revenue and Average Daily Membership data collections.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2828CD-D8CC-495D-B3C3-19409D43D34D}" type="slidenum">
              <a:rPr lang="en-US" altLang="en-US" sz="1300" smtClean="0"/>
              <a:pPr>
                <a:spcBef>
                  <a:spcPct val="0"/>
                </a:spcBef>
              </a:pPr>
              <a:t>4</a:t>
            </a:fld>
            <a:endParaRPr lang="en-US" altLang="en-US" sz="1300"/>
          </a:p>
        </p:txBody>
      </p:sp>
    </p:spTree>
    <p:extLst>
      <p:ext uri="{BB962C8B-B14F-4D97-AF65-F5344CB8AC3E}">
        <p14:creationId xmlns:p14="http://schemas.microsoft.com/office/powerpoint/2010/main" val="4062029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LEA may receive funds under a covered program for any fiscal year only if the SEA finds that either</a:t>
            </a:r>
          </a:p>
          <a:p>
            <a:r>
              <a:rPr lang="en-US" dirty="0"/>
              <a:t> • the combined fiscal effort per student; or </a:t>
            </a:r>
          </a:p>
          <a:p>
            <a:r>
              <a:rPr lang="en-US" dirty="0"/>
              <a:t>• the aggregate expenditures of State and local funds with respect to the provision of free public education by the LEA for the preceding fiscal year </a:t>
            </a:r>
          </a:p>
          <a:p>
            <a:endParaRPr lang="en-US" dirty="0"/>
          </a:p>
          <a:p>
            <a:r>
              <a:rPr lang="en-US" dirty="0"/>
              <a:t>was not less than 90 percent of the combined fiscal effort per student or aggregate expenditures for the second preceding fiscal year. [ESEA section 1118(a) and 8521(a)]</a:t>
            </a:r>
          </a:p>
          <a:p>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3576596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district fails to meet the MOE requirements and does not receive a waiver from the requirements by ED, ODE must reduce the amount of the district’s allocation under the covered programs in the exact proportion to the failure to meet the MOE requirement. The calculation used to determine the proportion is the percentage in which the district failed to maintain effort that is most favorable for the district from the tested categories. </a:t>
            </a:r>
          </a:p>
          <a:p>
            <a:endParaRPr lang="en-US" dirty="0"/>
          </a:p>
          <a:p>
            <a:r>
              <a:rPr lang="en-US" dirty="0"/>
              <a:t>Before the implementation of ESSA, ODE was required to reduce a district’s allocation as compared to the preceding fiscal year only. However, ESSA has a look-back provision that requires the reduction to be based on whether the LEA has failed to maintain effort in a given fiscal year and in one or more of the five immediately preceding fiscal years. This means a single failure to maintain effort within a five-year period may not result in the reduction of the LEA’s allocation.</a:t>
            </a:r>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3888974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Morning School District: The district spent more funds in 2020-2021 from state/local funds than the 90% needed, thus no reduction is taken for FY21. </a:t>
            </a:r>
          </a:p>
          <a:p>
            <a:endParaRPr lang="en-US" dirty="0"/>
          </a:p>
          <a:p>
            <a:endParaRPr lang="en-US" dirty="0"/>
          </a:p>
          <a:p>
            <a:r>
              <a:rPr lang="en-US" dirty="0"/>
              <a:t>Day School District: The district spent less in 2020-2021 than was required by law (90% required funding level). The difference would result in a 1.2% decrease in allocations for FY 21. Running a second test using per pupil expenditure, would result in a 3.6% decrease in allocation. A 1.2% decrease is most beneficial for the district so the allocation would be reduced by this amount if the district had also failed to maintain effort in one or more of the five immediately preceding fiscal years.</a:t>
            </a:r>
          </a:p>
          <a:p>
            <a:endParaRPr lang="en-US" dirty="0"/>
          </a:p>
          <a:p>
            <a:r>
              <a:rPr lang="en-US" dirty="0"/>
              <a:t>Night School District: The district spent less in 2020-21 than was required by law (90% required funding level). The difference would result in 1.1% reduction in allocations. Using the per pupil calculation, the district met the funding requirement. Thus, no reduction is taken for FY21.e or more of the five immediately preceding fiscal years.</a:t>
            </a:r>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3394416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Section 8521 of ESSA provides two bases – an exceptional or uncontrollable circumstances or a precipitous decline in a district’s financial resources – to warrant the granting of a waiver from the maintenance of effort requirement. 3 A district that fails to meet the MOE requirement may request a one-year waiver from the U.S. Department of Education (ED). </a:t>
            </a:r>
          </a:p>
          <a:p>
            <a:endParaRPr lang="en-US" dirty="0"/>
          </a:p>
          <a:p>
            <a:r>
              <a:rPr lang="en-US" dirty="0"/>
              <a:t>The Oregon Department of Education (ODE) has no authority to waive the MOE requirement and has no input into decision regarding district waiver requests. More information about the process for requesting a waiver can be found in Process for Calculation of Maintenance of Effort Expenditure.</a:t>
            </a:r>
            <a:endParaRPr lang="en-US" sz="1200" kern="1200" dirty="0">
              <a:solidFill>
                <a:schemeClr val="tx1"/>
              </a:solidFill>
              <a:effectLst/>
              <a:latin typeface="+mn-lt"/>
              <a:ea typeface="+mn-ea"/>
              <a:cs typeface="+mn-cs"/>
            </a:endParaRPr>
          </a:p>
        </p:txBody>
      </p:sp>
      <p:sp>
        <p:nvSpPr>
          <p:cNvPr id="73732" name="Slide Number Placeholder 3"/>
          <p:cNvSpPr txBox="1">
            <a:spLocks noGrp="1"/>
          </p:cNvSpPr>
          <p:nvPr/>
        </p:nvSpPr>
        <p:spPr bwMode="auto">
          <a:xfrm>
            <a:off x="3972561" y="8829675"/>
            <a:ext cx="303621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01" tIns="47350" rIns="94701" bIns="47350"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C38F090B-F403-44D0-A85B-F2CE10BE0D21}" type="slidenum">
              <a:rPr lang="en-US" altLang="en-US"/>
              <a:pPr algn="r" eaLnBrk="1" hangingPunct="1">
                <a:spcBef>
                  <a:spcPct val="0"/>
                </a:spcBef>
              </a:pPr>
              <a:t>8</a:t>
            </a:fld>
            <a:endParaRPr lang="en-US" altLang="en-US"/>
          </a:p>
        </p:txBody>
      </p:sp>
    </p:spTree>
    <p:extLst>
      <p:ext uri="{BB962C8B-B14F-4D97-AF65-F5344CB8AC3E}">
        <p14:creationId xmlns:p14="http://schemas.microsoft.com/office/powerpoint/2010/main" val="1157837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24613065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48C616-4EA3-495D-B642-4DDCF99B666C}"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90021FC1-13AB-400B-8D67-690CF6462909}"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829885C1-A36A-436F-8344-3418721C83AF}"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5ED5D0-B2BC-436D-B9FF-D35C0E5B7DB1}"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68DDAB85-0574-4B9B-A0CF-2525139100DD}"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C25E3-ED5C-4096-951B-92CA8ADCA1C7}"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FEDC11-E89D-4909-8773-C75FEFE65B7A}"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5A2A1-6D88-43EB-8CB4-2E133F027826}"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7A7A4A-EEB4-405E-BF24-DAFDE565E669}"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104C75-F657-483D-80A5-66FE45BE1404}"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106ACAD5-48F6-4FD8-A33A-F8399C51A5AF}"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3BDF622E-5280-439A-AC11-0643E38B713E}"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08AFE4C1-B0CA-461B-98A1-8FC2DCF62481}"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54747C7B-C038-4C0F-95AF-B4C28DD88893}"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91CC2110-C77B-431A-88DA-E3D09C294ABB}"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541C75-88A5-492D-B9D9-07451761E4E5}"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E09DEE68-44F0-47B8-9F55-A34766486354}"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9E194E-3D78-45D9-A6A9-3B8BC487726E}"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9422F8-8275-41A0-BC0D-34A8D024D8F5}"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ABF6B3-E677-49DA-9B2B-D3C38DB0D0A2}"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ADDF4C2-67BC-43B6-A82B-B9E35F1E39D8}"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B773B5-EF33-4B49-B1F8-4AAEA1022BDD}"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F0416-8E50-4038-AB50-C7A98503945A}"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1F97662A-A555-4DBD-A9BF-72C3C0579D5A}"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4C78CD57-6E50-43C7-A7EE-700A081FBA4D}"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CA4B2A4B-EAB2-409F-BABB-C903A06E02A3}"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1F899306-C763-43D4-99E5-DA451EF59C34}"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E75AED-2863-4A54-A133-B9DD6AFD9234}"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6BC4E5D4-1FC0-43D4-A651-A91D060ADD1E}"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FB2FC9-DE26-4282-8538-66F1FBC3C4B1}"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DAAFE3-F82D-4C8D-840C-87D51CE3A897}"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4E8467-A456-416D-B35F-15AB401D2C91}"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A1C431-CF12-41F6-81D8-9F4329ACAF02}"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900179-8474-47A0-971B-1C3C41B8F870}"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66E778-8766-4796-A1E8-57360E14F128}"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35EC47B-1CF7-44F2-B18D-29005D2EB48F}"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52854153-1ED6-4E49-95E7-1EED184FAF23}"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F72FAFCF-C228-45BC-AE42-27BC8ECCF49D}"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FE511C61-F059-466E-A93A-A096C360B070}"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4A2D2F-12FA-45F7-B3B9-E9A6B40F7566}"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213DAB08-D1E6-4C01-8953-A977B137ED33}"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8CBFAB-62F8-45D5-8731-FFC520E1E5A7}"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30B098-1974-4282-BA91-EEE5752CA17D}"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1160C-E13C-4BF9-9360-39A55E305E16}"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1BC8D9-E502-472F-BEAA-C3E798EBEF39}"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A60264F-BE2C-455C-93BB-942B0E00688F}"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06AD0F1-AF22-4882-A654-E3D728584CF1}"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40A6767C-5F43-40AA-84A9-5CE0ADA81EA6}"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D8DE708B-77A8-42D7-A8B8-0AC190021855}"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3DF5280-463A-4F56-8AEF-0E41BA74AB16}"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B2C27874-EFC5-4913-910A-E8B698EE2B70}"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655881-3DFB-4935-835A-7F992932633F}"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24E5491-01E6-43B9-8F8B-3058B5C67FDE}" type="datetime1">
              <a:rPr lang="en-US" smtClean="0"/>
              <a:t>7/25/2023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D0EDD1-04F0-4DE7-BE5F-337DC4627361}"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5BE9DA-C731-48CF-9DEF-12CE9FFDFB30}"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8E5D72-72E2-416C-AAD6-F71410830C24}"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1385BC-03F8-4F9A-9720-64E234B8933D}"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167EDE-2940-41E3-BC18-575281D19D02}" type="datetime1">
              <a:rPr lang="en-US" smtClean="0"/>
              <a:t>7/25/2023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DCE5C6F-F743-4480-9604-D664DBD4FD3B}"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FBBC6E70-446E-4ADE-AA7E-CDED3056BC68}"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E2ACE96C-3304-462C-B602-92AB390E908F}"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30674530-A4CD-481A-AAB0-15844A824FB0}"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FF0B2366-2CAB-4442-8F1B-8C64D9FEA04E}" type="datetime1">
              <a:rPr lang="en-US" smtClean="0"/>
              <a:t>7/25/2023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0B051EA-3D03-4607-880A-7C316A8D79CE}" type="datetime1">
              <a:rPr lang="en-US" smtClean="0"/>
              <a:t>7/25/2023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3B9358B-C35A-43A2-B2D6-9C7B48217CD7}" type="datetime1">
              <a:rPr lang="en-US" smtClean="0"/>
              <a:t>7/25/2023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03E32302-24D7-4DBE-A857-1A202481B337}" type="datetime1">
              <a:rPr lang="en-US" smtClean="0"/>
              <a:t>7/25/2023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F05AE49E-6CA4-497C-A02D-72A49810F818}"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EE25378-E5BD-43CD-899D-4E693D79BADD}"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F2E7C84-FE04-4170-977F-85352FCE27BF}"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FB8E53F-3FEB-47EE-917B-FD862B67BDEC}"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A8AB2B7C-B2D7-4F1C-B1CA-09D1FF2FBEA3}"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E9B9B03-AC4E-4DDB-A27D-9D865B1B4557}" type="datetime1">
              <a:rPr lang="en-US" smtClean="0"/>
              <a:t>7/25/2023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hyperlink" Target="mailto:Jennifer.Engberg@ode.oregon.gov" TargetMode="External"/><Relationship Id="rId7" Type="http://schemas.openxmlformats.org/officeDocument/2006/relationships/hyperlink" Target="mailto:Kyle.Walker@ode.oregon.gov"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hyperlink" Target="mailto:Amy.Tidwell@ode.oregon.gov" TargetMode="External"/><Relationship Id="rId5" Type="http://schemas.openxmlformats.org/officeDocument/2006/relationships/hyperlink" Target="mailto:Lisa.Plumb@ode.oregon.gov" TargetMode="External"/><Relationship Id="rId4" Type="http://schemas.openxmlformats.org/officeDocument/2006/relationships/hyperlink" Target="mailto:Sarah.Martin@ode.oregon.gov"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oregon.gov/ode/schools-and-districts/grants/ESEA/Documents/SNS.docx"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oregon.gov/ode/schools-and-districts/grants/ESEA/Documents/Process%20for%20Calculation%20of%20Maintenance%20of%20Effort%20Expenditures.docx"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hyperlink" Target="https://www.oregon.gov/ode/schools-and-districts/grants/ESEA/Documents/Process%20for%20Calculation%20of%20Maintenance%20of%20Effort%20Expenditures.docx" TargetMode="External"/><Relationship Id="rId3" Type="http://schemas.openxmlformats.org/officeDocument/2006/relationships/hyperlink" Target="https://www.oregon.gov/ode/schools-and-districts/grants/ESEA/Documents/Maintenance%20of%20Effort.pdf" TargetMode="External"/><Relationship Id="rId7" Type="http://schemas.openxmlformats.org/officeDocument/2006/relationships/hyperlink" Target="https://www2.ed.gov/policy/elsec/leg/essa/essaguidance160477.pdf"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s://www.oregon.gov/ode/schools-and-districts/grants/ESEA/IA/Documents/fiscalguid.doc" TargetMode="External"/><Relationship Id="rId5" Type="http://schemas.openxmlformats.org/officeDocument/2006/relationships/hyperlink" Target="https://www2.ed.gov/policy/elsec/leg/essa/snsfinalguidance06192019.pdf" TargetMode="External"/><Relationship Id="rId4" Type="http://schemas.openxmlformats.org/officeDocument/2006/relationships/hyperlink" Target="https://oese.ed.gov/files/2022/02/Within-district-allocations-FINAL.pdf" TargetMode="External"/><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normAutofit/>
          </a:bodyPr>
          <a:lstStyle/>
          <a:p>
            <a:r>
              <a:rPr lang="en-US" altLang="en-US" sz="4400" dirty="0">
                <a:latin typeface="Arial" charset="0"/>
                <a:cs typeface="Arial" charset="0"/>
              </a:rPr>
              <a:t>Maintenance of Effort</a:t>
            </a:r>
          </a:p>
        </p:txBody>
      </p:sp>
    </p:spTree>
    <p:extLst>
      <p:ext uri="{BB962C8B-B14F-4D97-AF65-F5344CB8AC3E}">
        <p14:creationId xmlns:p14="http://schemas.microsoft.com/office/powerpoint/2010/main" val="2896544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Please reach out!</a:t>
            </a:r>
          </a:p>
        </p:txBody>
      </p:sp>
      <p:sp>
        <p:nvSpPr>
          <p:cNvPr id="2" name="Content Placeholder 1"/>
          <p:cNvSpPr>
            <a:spLocks noGrp="1"/>
          </p:cNvSpPr>
          <p:nvPr>
            <p:ph idx="1"/>
          </p:nvPr>
        </p:nvSpPr>
        <p:spPr/>
        <p:txBody>
          <a:bodyPr>
            <a:normAutofit fontScale="92500" lnSpcReduction="10000"/>
          </a:bodyPr>
          <a:lstStyle/>
          <a:p>
            <a:pPr marL="342900" lvl="0" indent="-342900">
              <a:lnSpc>
                <a:spcPct val="110000"/>
              </a:lnSpc>
              <a:buClr>
                <a:schemeClr val="dk1"/>
              </a:buClr>
              <a:buSzPts val="2400"/>
            </a:pPr>
            <a:r>
              <a:rPr lang="nb-NO" dirty="0"/>
              <a:t>Jen Engberg</a:t>
            </a:r>
            <a:br>
              <a:rPr lang="nb-NO" dirty="0"/>
            </a:br>
            <a:r>
              <a:rPr lang="nb-NO" u="sng" dirty="0">
                <a:solidFill>
                  <a:schemeClr val="hlink"/>
                </a:solidFill>
                <a:hlinkClick r:id="rId3"/>
              </a:rPr>
              <a:t>Jennifer.Engberg@ode.oregon.gov</a:t>
            </a:r>
            <a:endParaRPr lang="nb-NO" dirty="0"/>
          </a:p>
          <a:p>
            <a:pPr marL="342900" lvl="0" indent="-342900">
              <a:lnSpc>
                <a:spcPct val="110000"/>
              </a:lnSpc>
              <a:buClr>
                <a:schemeClr val="dk1"/>
              </a:buClr>
              <a:buSzPts val="2400"/>
            </a:pPr>
            <a:r>
              <a:rPr lang="nb-NO" dirty="0"/>
              <a:t>Sarah Martin</a:t>
            </a:r>
            <a:br>
              <a:rPr lang="nb-NO" dirty="0"/>
            </a:br>
            <a:r>
              <a:rPr lang="nb-NO" u="sng" dirty="0">
                <a:solidFill>
                  <a:schemeClr val="hlink"/>
                </a:solidFill>
                <a:hlinkClick r:id="rId4"/>
              </a:rPr>
              <a:t>Sarah.Martin@ode.oregon.gov</a:t>
            </a:r>
            <a:endParaRPr lang="nb-NO" dirty="0"/>
          </a:p>
          <a:p>
            <a:pPr marL="342900" lvl="0" indent="-342900">
              <a:lnSpc>
                <a:spcPct val="110000"/>
              </a:lnSpc>
              <a:buClr>
                <a:schemeClr val="dk1"/>
              </a:buClr>
              <a:buSzPts val="2400"/>
            </a:pPr>
            <a:r>
              <a:rPr lang="nb-NO" dirty="0"/>
              <a:t>Lisa Plumb</a:t>
            </a:r>
            <a:br>
              <a:rPr lang="nb-NO" dirty="0"/>
            </a:br>
            <a:r>
              <a:rPr lang="nb-NO" u="sng" dirty="0">
                <a:solidFill>
                  <a:schemeClr val="hlink"/>
                </a:solidFill>
                <a:hlinkClick r:id="rId5"/>
              </a:rPr>
              <a:t>Lisa.Plumb@ode.oregon.gov</a:t>
            </a:r>
            <a:endParaRPr lang="nb-NO" u="sng" dirty="0">
              <a:solidFill>
                <a:schemeClr val="hlink"/>
              </a:solidFill>
            </a:endParaRPr>
          </a:p>
          <a:p>
            <a:pPr marL="342900" indent="-342900">
              <a:lnSpc>
                <a:spcPct val="110000"/>
              </a:lnSpc>
              <a:buClr>
                <a:schemeClr val="dk1"/>
              </a:buClr>
              <a:buSzPts val="2400"/>
            </a:pPr>
            <a:r>
              <a:rPr lang="nb-NO" dirty="0"/>
              <a:t>Amy Tidwell</a:t>
            </a:r>
            <a:br>
              <a:rPr lang="nb-NO" dirty="0"/>
            </a:br>
            <a:r>
              <a:rPr lang="nb-NO" dirty="0">
                <a:solidFill>
                  <a:srgbClr val="FF0000"/>
                </a:solidFill>
                <a:hlinkClick r:id="rId6"/>
              </a:rPr>
              <a:t>Amy.Tidwell@ode.oregon.gov</a:t>
            </a:r>
            <a:r>
              <a:rPr lang="nb-NO" dirty="0">
                <a:solidFill>
                  <a:srgbClr val="FF0000"/>
                </a:solidFill>
              </a:rPr>
              <a:t>  </a:t>
            </a:r>
          </a:p>
          <a:p>
            <a:pPr marL="342900" indent="-342900">
              <a:lnSpc>
                <a:spcPct val="110000"/>
              </a:lnSpc>
              <a:buClr>
                <a:schemeClr val="dk1"/>
              </a:buClr>
              <a:buSzPts val="2400"/>
            </a:pPr>
            <a:r>
              <a:rPr lang="nb-NO" dirty="0"/>
              <a:t>Kyle Walker</a:t>
            </a:r>
            <a:br>
              <a:rPr lang="nb-NO" dirty="0"/>
            </a:br>
            <a:r>
              <a:rPr lang="nb-NO" dirty="0">
                <a:solidFill>
                  <a:srgbClr val="FF0000"/>
                </a:solidFill>
                <a:hlinkClick r:id="rId7"/>
              </a:rPr>
              <a:t>Kyle.Walker@ode.oregon.gov</a:t>
            </a:r>
            <a:r>
              <a:rPr lang="nb-NO" dirty="0">
                <a:solidFill>
                  <a:srgbClr val="FF0000"/>
                </a:solidFill>
              </a:rPr>
              <a:t>  </a:t>
            </a:r>
          </a:p>
          <a:p>
            <a:pPr marL="0" indent="0">
              <a:lnSpc>
                <a:spcPct val="110000"/>
              </a:lnSpc>
              <a:buClr>
                <a:schemeClr val="dk1"/>
              </a:buClr>
              <a:buSzPts val="2400"/>
              <a:buNone/>
            </a:pPr>
            <a:endParaRPr lang="nb-NO" dirty="0">
              <a:solidFill>
                <a:srgbClr val="FF0000"/>
              </a:solidFill>
            </a:endParaRPr>
          </a:p>
          <a:p>
            <a:pPr marL="0" lvl="0" indent="0">
              <a:lnSpc>
                <a:spcPct val="110000"/>
              </a:lnSpc>
              <a:buClr>
                <a:schemeClr val="dk1"/>
              </a:buClr>
              <a:buSzPts val="2400"/>
              <a:buNone/>
            </a:pPr>
            <a:endParaRPr lang="nb-NO" dirty="0"/>
          </a:p>
          <a:p>
            <a:endParaRPr lang="en-US" dirty="0"/>
          </a:p>
        </p:txBody>
      </p:sp>
      <p:pic>
        <p:nvPicPr>
          <p:cNvPr id="3074" name="Picture 2" descr="DFA :: Questions? Contact u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1943" y="3618964"/>
            <a:ext cx="6132588" cy="2130269"/>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5">
            <a:extLst>
              <a:ext uri="{FF2B5EF4-FFF2-40B4-BE49-F238E27FC236}">
                <a16:creationId xmlns:a16="http://schemas.microsoft.com/office/drawing/2014/main" id="{6C6F2632-66B0-7453-4392-4161BFC84D05}"/>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AD6F5C55-D87A-A1BA-B1CD-0F36B9D3F8DB}"/>
              </a:ext>
            </a:extLst>
          </p:cNvPr>
          <p:cNvSpPr>
            <a:spLocks noGrp="1"/>
          </p:cNvSpPr>
          <p:nvPr>
            <p:ph type="sldNum" sz="quarter" idx="12"/>
          </p:nvPr>
        </p:nvSpPr>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1819494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6835" y="779645"/>
            <a:ext cx="4132168" cy="2525617"/>
          </a:xfrm>
        </p:spPr>
        <p:txBody>
          <a:bodyPr/>
          <a:lstStyle/>
          <a:p>
            <a:pPr algn="ctr"/>
            <a:r>
              <a:rPr lang="en-US" dirty="0"/>
              <a:t>Regional Contacts </a:t>
            </a:r>
            <a:br>
              <a:rPr lang="en-US" dirty="0"/>
            </a:br>
            <a:r>
              <a:rPr lang="en-US" dirty="0"/>
              <a:t>by ESD</a:t>
            </a:r>
          </a:p>
        </p:txBody>
      </p:sp>
      <p:sp>
        <p:nvSpPr>
          <p:cNvPr id="8" name="Content Placeholder 5">
            <a:extLst>
              <a:ext uri="{FF2B5EF4-FFF2-40B4-BE49-F238E27FC236}">
                <a16:creationId xmlns:a16="http://schemas.microsoft.com/office/drawing/2014/main" id="{96753C45-A577-8BD1-2D7E-04D3AFD74476}"/>
              </a:ext>
            </a:extLst>
          </p:cNvPr>
          <p:cNvSpPr txBox="1">
            <a:spLocks/>
          </p:cNvSpPr>
          <p:nvPr/>
        </p:nvSpPr>
        <p:spPr>
          <a:xfrm>
            <a:off x="5208104" y="826462"/>
            <a:ext cx="6078650" cy="54958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pPr marL="76200" indent="0">
              <a:lnSpc>
                <a:spcPct val="105000"/>
              </a:lnSpc>
              <a:spcBef>
                <a:spcPts val="1200"/>
              </a:spcBef>
              <a:buSzPts val="2400"/>
              <a:buFont typeface="Arial" panose="020B0604020202020204" pitchFamily="34" charset="0"/>
              <a:buNone/>
            </a:pPr>
            <a:r>
              <a:rPr lang="en-US" b="1" dirty="0"/>
              <a:t>Jen Engberg</a:t>
            </a:r>
          </a:p>
          <a:p>
            <a:pPr marL="457200" indent="-381000">
              <a:lnSpc>
                <a:spcPct val="105000"/>
              </a:lnSpc>
              <a:spcBef>
                <a:spcPts val="0"/>
              </a:spcBef>
              <a:buSzPts val="2400"/>
              <a:buFont typeface="Arial"/>
              <a:buChar char="○"/>
            </a:pPr>
            <a:r>
              <a:rPr lang="en-US" sz="2000" dirty="0"/>
              <a:t>Clackamas</a:t>
            </a:r>
          </a:p>
          <a:p>
            <a:pPr marL="457200" indent="-381000">
              <a:lnSpc>
                <a:spcPct val="105000"/>
              </a:lnSpc>
              <a:spcBef>
                <a:spcPts val="0"/>
              </a:spcBef>
              <a:buSzPts val="2400"/>
              <a:buFont typeface="Arial"/>
              <a:buChar char="○"/>
            </a:pPr>
            <a:r>
              <a:rPr lang="en-US" sz="2000" dirty="0"/>
              <a:t>Columbia Gorge</a:t>
            </a:r>
          </a:p>
          <a:p>
            <a:pPr marL="457200" indent="-381000">
              <a:lnSpc>
                <a:spcPct val="105000"/>
              </a:lnSpc>
              <a:spcBef>
                <a:spcPts val="0"/>
              </a:spcBef>
              <a:buSzPts val="2400"/>
              <a:buFont typeface="Arial"/>
              <a:buChar char="○"/>
            </a:pPr>
            <a:r>
              <a:rPr lang="en-US" sz="2000" dirty="0"/>
              <a:t>Multnomah and </a:t>
            </a:r>
          </a:p>
          <a:p>
            <a:pPr marL="457200" indent="-381000">
              <a:lnSpc>
                <a:spcPct val="105000"/>
              </a:lnSpc>
              <a:spcBef>
                <a:spcPts val="0"/>
              </a:spcBef>
              <a:buSzPts val="2400"/>
              <a:buFont typeface="Arial"/>
              <a:buChar char="○"/>
            </a:pPr>
            <a:r>
              <a:rPr lang="en-US" sz="2000" dirty="0"/>
              <a:t>Northwest Regional</a:t>
            </a:r>
            <a:br>
              <a:rPr lang="en-US" dirty="0"/>
            </a:br>
            <a:r>
              <a:rPr lang="en-US" dirty="0"/>
              <a:t> </a:t>
            </a:r>
          </a:p>
          <a:p>
            <a:pPr marL="76200" indent="0">
              <a:lnSpc>
                <a:spcPct val="105000"/>
              </a:lnSpc>
              <a:spcBef>
                <a:spcPts val="0"/>
              </a:spcBef>
              <a:buSzPts val="2400"/>
              <a:buFont typeface="Arial" panose="020B0604020202020204" pitchFamily="34" charset="0"/>
              <a:buNone/>
            </a:pPr>
            <a:r>
              <a:rPr lang="en-US" b="1" dirty="0"/>
              <a:t>Sarah Martin</a:t>
            </a:r>
          </a:p>
          <a:p>
            <a:pPr marL="457200" indent="-381000">
              <a:lnSpc>
                <a:spcPct val="105000"/>
              </a:lnSpc>
              <a:spcBef>
                <a:spcPts val="0"/>
              </a:spcBef>
              <a:buSzPts val="2400"/>
              <a:buFont typeface="Arial"/>
              <a:buChar char="○"/>
            </a:pPr>
            <a:r>
              <a:rPr lang="en-US" sz="2000" dirty="0"/>
              <a:t>Douglas</a:t>
            </a:r>
          </a:p>
          <a:p>
            <a:pPr marL="457200" indent="-381000">
              <a:lnSpc>
                <a:spcPct val="105000"/>
              </a:lnSpc>
              <a:spcBef>
                <a:spcPts val="0"/>
              </a:spcBef>
              <a:buSzPts val="2400"/>
              <a:buFont typeface="Arial"/>
              <a:buChar char="○"/>
            </a:pPr>
            <a:r>
              <a:rPr lang="en-US" sz="2000" dirty="0"/>
              <a:t>Lake</a:t>
            </a:r>
          </a:p>
          <a:p>
            <a:pPr marL="457200" indent="-381000">
              <a:lnSpc>
                <a:spcPct val="105000"/>
              </a:lnSpc>
              <a:spcBef>
                <a:spcPts val="0"/>
              </a:spcBef>
              <a:buSzPts val="2400"/>
              <a:buFont typeface="Arial"/>
              <a:buChar char="○"/>
            </a:pPr>
            <a:r>
              <a:rPr lang="en-US" sz="2000" dirty="0"/>
              <a:t>Malheur</a:t>
            </a:r>
          </a:p>
          <a:p>
            <a:pPr marL="457200" indent="-381000">
              <a:lnSpc>
                <a:spcPct val="105000"/>
              </a:lnSpc>
              <a:spcBef>
                <a:spcPts val="0"/>
              </a:spcBef>
              <a:buSzPts val="2400"/>
              <a:buFont typeface="Arial"/>
              <a:buChar char="○"/>
            </a:pPr>
            <a:r>
              <a:rPr lang="en-US" sz="2000" dirty="0"/>
              <a:t>South Coast and </a:t>
            </a:r>
          </a:p>
          <a:p>
            <a:pPr marL="457200" indent="-381000">
              <a:lnSpc>
                <a:spcPct val="105000"/>
              </a:lnSpc>
              <a:spcBef>
                <a:spcPts val="0"/>
              </a:spcBef>
              <a:buSzPts val="2400"/>
              <a:buFont typeface="Arial"/>
              <a:buChar char="○"/>
            </a:pPr>
            <a:r>
              <a:rPr lang="en-US" sz="2000" dirty="0"/>
              <a:t>Southern Oregon </a:t>
            </a:r>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6" name="Content Placeholder 5"/>
          <p:cNvSpPr>
            <a:spLocks noGrp="1"/>
          </p:cNvSpPr>
          <p:nvPr>
            <p:ph idx="1"/>
          </p:nvPr>
        </p:nvSpPr>
        <p:spPr>
          <a:xfrm>
            <a:off x="8610600" y="792178"/>
            <a:ext cx="3285576" cy="5495893"/>
          </a:xfrm>
        </p:spPr>
        <p:txBody>
          <a:bodyPr>
            <a:normAutofit/>
          </a:bodyPr>
          <a:lstStyle/>
          <a:p>
            <a:pPr marL="76200" lvl="0" indent="0">
              <a:lnSpc>
                <a:spcPct val="105000"/>
              </a:lnSpc>
              <a:spcBef>
                <a:spcPts val="0"/>
              </a:spcBef>
              <a:buSzPts val="2400"/>
              <a:buNone/>
            </a:pPr>
            <a:r>
              <a:rPr lang="en-US" b="1" dirty="0"/>
              <a:t>Lisa Plumb</a:t>
            </a:r>
          </a:p>
          <a:p>
            <a:pPr marL="457200" indent="-381000">
              <a:lnSpc>
                <a:spcPct val="105000"/>
              </a:lnSpc>
              <a:spcBef>
                <a:spcPts val="0"/>
              </a:spcBef>
              <a:buSzPts val="2400"/>
              <a:buFont typeface="Arial"/>
              <a:buChar char="○"/>
            </a:pPr>
            <a:r>
              <a:rPr lang="en-US" sz="2000" dirty="0"/>
              <a:t>Lane</a:t>
            </a:r>
          </a:p>
          <a:p>
            <a:pPr marL="457200" indent="-381000">
              <a:lnSpc>
                <a:spcPct val="105000"/>
              </a:lnSpc>
              <a:spcBef>
                <a:spcPts val="0"/>
              </a:spcBef>
              <a:buSzPts val="2400"/>
              <a:buFont typeface="Arial"/>
              <a:buChar char="○"/>
            </a:pPr>
            <a:r>
              <a:rPr lang="en-US" sz="2000" dirty="0"/>
              <a:t>Linn Benton Lincoln and </a:t>
            </a:r>
          </a:p>
          <a:p>
            <a:pPr marL="457200" indent="-381000">
              <a:lnSpc>
                <a:spcPct val="105000"/>
              </a:lnSpc>
              <a:spcBef>
                <a:spcPts val="0"/>
              </a:spcBef>
              <a:buSzPts val="2400"/>
              <a:buFont typeface="Arial"/>
              <a:buChar char="○"/>
            </a:pPr>
            <a:r>
              <a:rPr lang="en-US" sz="2000" dirty="0"/>
              <a:t>Willamette</a:t>
            </a:r>
          </a:p>
          <a:p>
            <a:pPr marL="533400" lvl="1" indent="0">
              <a:lnSpc>
                <a:spcPct val="105000"/>
              </a:lnSpc>
              <a:spcBef>
                <a:spcPts val="0"/>
              </a:spcBef>
              <a:buSzPts val="2400"/>
              <a:buNone/>
            </a:pPr>
            <a:endParaRPr lang="en-US" dirty="0"/>
          </a:p>
          <a:p>
            <a:pPr marL="76200" indent="0">
              <a:lnSpc>
                <a:spcPct val="115000"/>
              </a:lnSpc>
              <a:spcBef>
                <a:spcPts val="0"/>
              </a:spcBef>
              <a:buSzPts val="2400"/>
              <a:buNone/>
            </a:pPr>
            <a:endParaRPr lang="en-US" sz="1800" b="1" dirty="0"/>
          </a:p>
          <a:p>
            <a:pPr marL="76200" indent="0">
              <a:lnSpc>
                <a:spcPct val="115000"/>
              </a:lnSpc>
              <a:spcBef>
                <a:spcPts val="0"/>
              </a:spcBef>
              <a:buSzPts val="2400"/>
              <a:buNone/>
            </a:pPr>
            <a:r>
              <a:rPr lang="en-US" b="1" dirty="0"/>
              <a:t>Amy Tidwell</a:t>
            </a:r>
          </a:p>
          <a:p>
            <a:pPr marL="457200" indent="-381000">
              <a:lnSpc>
                <a:spcPct val="115000"/>
              </a:lnSpc>
              <a:spcBef>
                <a:spcPts val="0"/>
              </a:spcBef>
              <a:buSzPts val="2400"/>
              <a:buFont typeface="Courier New" panose="02070309020205020404" pitchFamily="49" charset="0"/>
              <a:buChar char="o"/>
            </a:pPr>
            <a:r>
              <a:rPr lang="en-US" sz="2000" dirty="0"/>
              <a:t>Grant</a:t>
            </a:r>
          </a:p>
          <a:p>
            <a:pPr marL="457200" indent="-381000">
              <a:lnSpc>
                <a:spcPct val="115000"/>
              </a:lnSpc>
              <a:spcBef>
                <a:spcPts val="0"/>
              </a:spcBef>
              <a:buSzPts val="2400"/>
              <a:buFont typeface="Courier New" panose="02070309020205020404" pitchFamily="49" charset="0"/>
              <a:buChar char="o"/>
            </a:pPr>
            <a:r>
              <a:rPr lang="en-US" sz="2000" dirty="0"/>
              <a:t>Harney</a:t>
            </a:r>
          </a:p>
          <a:p>
            <a:pPr marL="457200" indent="-381000">
              <a:lnSpc>
                <a:spcPct val="115000"/>
              </a:lnSpc>
              <a:spcBef>
                <a:spcPts val="0"/>
              </a:spcBef>
              <a:buSzPts val="2400"/>
              <a:buFont typeface="Courier New" panose="02070309020205020404" pitchFamily="49" charset="0"/>
              <a:buChar char="o"/>
            </a:pPr>
            <a:r>
              <a:rPr lang="en-US" sz="2000" dirty="0"/>
              <a:t>High Desert</a:t>
            </a:r>
          </a:p>
          <a:p>
            <a:pPr marL="457200" indent="-381000">
              <a:lnSpc>
                <a:spcPct val="115000"/>
              </a:lnSpc>
              <a:spcBef>
                <a:spcPts val="0"/>
              </a:spcBef>
              <a:buSzPts val="2400"/>
              <a:buFont typeface="Courier New" panose="02070309020205020404" pitchFamily="49" charset="0"/>
              <a:buChar char="o"/>
            </a:pPr>
            <a:r>
              <a:rPr lang="en-US" sz="2000" dirty="0" err="1"/>
              <a:t>InterMountain</a:t>
            </a:r>
            <a:endParaRPr lang="en-US" sz="2000" dirty="0"/>
          </a:p>
          <a:p>
            <a:pPr marL="457200" indent="-381000">
              <a:lnSpc>
                <a:spcPct val="115000"/>
              </a:lnSpc>
              <a:spcBef>
                <a:spcPts val="0"/>
              </a:spcBef>
              <a:buSzPts val="2400"/>
              <a:buFont typeface="Courier New" panose="02070309020205020404" pitchFamily="49" charset="0"/>
              <a:buChar char="o"/>
            </a:pPr>
            <a:r>
              <a:rPr lang="en-US" sz="2000" dirty="0"/>
              <a:t>Jefferson</a:t>
            </a:r>
          </a:p>
          <a:p>
            <a:pPr marL="457200" indent="-381000">
              <a:lnSpc>
                <a:spcPct val="115000"/>
              </a:lnSpc>
              <a:spcBef>
                <a:spcPts val="0"/>
              </a:spcBef>
              <a:buSzPts val="2400"/>
              <a:buFont typeface="Courier New" panose="02070309020205020404" pitchFamily="49" charset="0"/>
              <a:buChar char="o"/>
            </a:pPr>
            <a:r>
              <a:rPr lang="en-US" sz="2000" dirty="0"/>
              <a:t>North Central and </a:t>
            </a:r>
          </a:p>
          <a:p>
            <a:pPr marL="457200" indent="-381000">
              <a:lnSpc>
                <a:spcPct val="115000"/>
              </a:lnSpc>
              <a:spcBef>
                <a:spcPts val="0"/>
              </a:spcBef>
              <a:buSzPts val="2400"/>
              <a:buFont typeface="Courier New" panose="02070309020205020404" pitchFamily="49" charset="0"/>
              <a:buChar char="o"/>
            </a:pPr>
            <a:r>
              <a:rPr lang="en-US" sz="2000" dirty="0"/>
              <a:t>Region 18</a:t>
            </a:r>
            <a:endParaRPr lang="en-US" sz="2000" dirty="0">
              <a:solidFill>
                <a:srgbClr val="FF0000"/>
              </a:solidFill>
            </a:endParaRPr>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pic>
        <p:nvPicPr>
          <p:cNvPr id="13" name="Picture Placeholder 12" descr="This is an image of the state of Oregon with all the counties identified. It is included for aesthetic reasons to illustrate how our team has divided up support across the state." title="Regional Contacts by ESD"/>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3695" b="3695"/>
          <a:stretch>
            <a:fillRect/>
          </a:stretch>
        </p:blipFill>
        <p:spPr/>
      </p:pic>
      <p:sp>
        <p:nvSpPr>
          <p:cNvPr id="2" name="Footer Placeholder 1">
            <a:extLst>
              <a:ext uri="{FF2B5EF4-FFF2-40B4-BE49-F238E27FC236}">
                <a16:creationId xmlns:a16="http://schemas.microsoft.com/office/drawing/2014/main" id="{291B2DDE-EEB4-58AB-4787-54A650DAADA3}"/>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9B8AEC93-A44F-245B-140C-B7B170D192D4}"/>
              </a:ext>
            </a:extLst>
          </p:cNvPr>
          <p:cNvSpPr>
            <a:spLocks noGrp="1"/>
          </p:cNvSpPr>
          <p:nvPr>
            <p:ph type="sldNum" sz="quarter" idx="12"/>
          </p:nvPr>
        </p:nvSpPr>
        <p:spPr/>
        <p:txBody>
          <a:bodyPr/>
          <a:lstStyle/>
          <a:p>
            <a:fld id="{357F5B69-6281-4C1F-8C38-6DA0F56DA430}" type="slidenum">
              <a:rPr lang="en-US" smtClean="0"/>
              <a:t>11</a:t>
            </a:fld>
            <a:endParaRPr lang="en-US" dirty="0"/>
          </a:p>
        </p:txBody>
      </p:sp>
    </p:spTree>
    <p:extLst>
      <p:ext uri="{BB962C8B-B14F-4D97-AF65-F5344CB8AC3E}">
        <p14:creationId xmlns:p14="http://schemas.microsoft.com/office/powerpoint/2010/main" val="4012129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Outcomes</a:t>
            </a:r>
            <a:endParaRPr lang="en-US" dirty="0">
              <a:solidFill>
                <a:schemeClr val="tx1"/>
              </a:solidFill>
            </a:endParaRPr>
          </a:p>
        </p:txBody>
      </p:sp>
      <p:sp>
        <p:nvSpPr>
          <p:cNvPr id="3" name="Content Placeholder 2"/>
          <p:cNvSpPr>
            <a:spLocks noGrp="1"/>
          </p:cNvSpPr>
          <p:nvPr>
            <p:ph idx="1"/>
          </p:nvPr>
        </p:nvSpPr>
        <p:spPr/>
        <p:txBody>
          <a:bodyPr>
            <a:normAutofit/>
          </a:bodyPr>
          <a:lstStyle/>
          <a:p>
            <a:r>
              <a:rPr lang="en-US" sz="3200" dirty="0">
                <a:latin typeface="Calibri" panose="020F0502020204030204" pitchFamily="34" charset="0"/>
                <a:cs typeface="Calibri" panose="020F0502020204030204" pitchFamily="34" charset="0"/>
              </a:rPr>
              <a:t>Maintenance of Effort Basics</a:t>
            </a:r>
          </a:p>
          <a:p>
            <a:endParaRPr lang="en-US" sz="10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Demonstrating Maintenance of Effort</a:t>
            </a:r>
          </a:p>
          <a:p>
            <a:endParaRPr lang="en-US" sz="10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Impacts of not meeting MOE</a:t>
            </a:r>
          </a:p>
          <a:p>
            <a:endParaRPr lang="en-US" sz="10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Resources</a:t>
            </a:r>
            <a:endParaRPr lang="en-US" sz="3200" dirty="0"/>
          </a:p>
        </p:txBody>
      </p:sp>
      <p:sp>
        <p:nvSpPr>
          <p:cNvPr id="4" name="Footer Placeholder 2"/>
          <p:cNvSpPr>
            <a:spLocks noGrp="1"/>
          </p:cNvSpPr>
          <p:nvPr/>
        </p:nvSpPr>
        <p:spPr>
          <a:xfrm>
            <a:off x="717176" y="609403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pic>
        <p:nvPicPr>
          <p:cNvPr id="5" name="Picture 4" descr="This image is of the word &quot;agenda&quot;. It is included for aesthetic purposes." title="Agenda"/>
          <p:cNvPicPr>
            <a:picLocks noChangeAspect="1"/>
          </p:cNvPicPr>
          <p:nvPr/>
        </p:nvPicPr>
        <p:blipFill rotWithShape="1">
          <a:blip r:embed="rId3">
            <a:extLst>
              <a:ext uri="{28A0092B-C50C-407E-A947-70E740481C1C}">
                <a14:useLocalDpi xmlns:a14="http://schemas.microsoft.com/office/drawing/2010/main" val="0"/>
              </a:ext>
            </a:extLst>
          </a:blip>
          <a:srcRect b="6629"/>
          <a:stretch/>
        </p:blipFill>
        <p:spPr>
          <a:xfrm>
            <a:off x="7050240" y="4969743"/>
            <a:ext cx="4155376" cy="1044593"/>
          </a:xfrm>
          <a:prstGeom prst="rect">
            <a:avLst/>
          </a:prstGeom>
        </p:spPr>
      </p:pic>
      <p:sp>
        <p:nvSpPr>
          <p:cNvPr id="7" name="Slide Number Placeholder 6">
            <a:extLst>
              <a:ext uri="{FF2B5EF4-FFF2-40B4-BE49-F238E27FC236}">
                <a16:creationId xmlns:a16="http://schemas.microsoft.com/office/drawing/2014/main" id="{15743698-D551-2012-9C8D-C423FCC55111}"/>
              </a:ext>
            </a:extLst>
          </p:cNvPr>
          <p:cNvSpPr>
            <a:spLocks noGrp="1"/>
          </p:cNvSpPr>
          <p:nvPr>
            <p:ph type="sldNum" sz="quarter" idx="12"/>
          </p:nvPr>
        </p:nvSpPr>
        <p:spPr/>
        <p:txBody>
          <a:bodyPr/>
          <a:lstStyle/>
          <a:p>
            <a:fld id="{357F5B69-6281-4C1F-8C38-6DA0F56DA430}" type="slidenum">
              <a:rPr lang="en-US" smtClean="0"/>
              <a:pPr/>
              <a:t>2</a:t>
            </a:fld>
            <a:endParaRPr lang="en-US" dirty="0"/>
          </a:p>
        </p:txBody>
      </p:sp>
    </p:spTree>
    <p:extLst>
      <p:ext uri="{BB962C8B-B14F-4D97-AF65-F5344CB8AC3E}">
        <p14:creationId xmlns:p14="http://schemas.microsoft.com/office/powerpoint/2010/main" val="365050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000" dirty="0"/>
              <a:t>		</a:t>
            </a:r>
            <a:br>
              <a:rPr lang="en-US" sz="2000" b="1" dirty="0"/>
            </a:br>
            <a:r>
              <a:rPr lang="en-US" dirty="0"/>
              <a:t>Supplement not Supplant</a:t>
            </a:r>
            <a:endParaRPr lang="en-US" sz="2000" dirty="0"/>
          </a:p>
        </p:txBody>
      </p:sp>
      <p:sp>
        <p:nvSpPr>
          <p:cNvPr id="5" name="Content Placeholder 4"/>
          <p:cNvSpPr>
            <a:spLocks noGrp="1"/>
          </p:cNvSpPr>
          <p:nvPr>
            <p:ph idx="1"/>
          </p:nvPr>
        </p:nvSpPr>
        <p:spPr>
          <a:xfrm>
            <a:off x="717175" y="1825625"/>
            <a:ext cx="11086897" cy="3554449"/>
          </a:xfrm>
        </p:spPr>
        <p:txBody>
          <a:bodyPr>
            <a:noAutofit/>
          </a:bodyPr>
          <a:lstStyle/>
          <a:p>
            <a:pPr marL="0" indent="0">
              <a:buNone/>
            </a:pPr>
            <a:r>
              <a:rPr lang="en-US" sz="3200" b="1" dirty="0"/>
              <a:t>Federal grant funds </a:t>
            </a:r>
            <a:r>
              <a:rPr lang="en-US" sz="3200" dirty="0"/>
              <a:t>may be used only to </a:t>
            </a:r>
            <a:r>
              <a:rPr lang="en-US" sz="3200" b="1" dirty="0"/>
              <a:t>supplement</a:t>
            </a:r>
            <a:r>
              <a:rPr lang="en-US" sz="3200" dirty="0"/>
              <a:t> the educational programs generally offered with </a:t>
            </a:r>
            <a:r>
              <a:rPr lang="en-US" sz="3200" b="1" dirty="0"/>
              <a:t>state and local funds </a:t>
            </a:r>
            <a:r>
              <a:rPr lang="en-US" sz="3200" dirty="0"/>
              <a:t>and to provide supplemental services that would not have been provided had the federal grant funds not been available.</a:t>
            </a:r>
          </a:p>
          <a:p>
            <a:pPr marL="0" indent="0">
              <a:buNone/>
            </a:pPr>
            <a:endParaRPr lang="en-US" sz="3200" dirty="0"/>
          </a:p>
          <a:p>
            <a:r>
              <a:rPr lang="en-US" sz="2800" b="1" i="1" dirty="0"/>
              <a:t>Supplement </a:t>
            </a:r>
            <a:r>
              <a:rPr lang="en-US" sz="2800" dirty="0"/>
              <a:t>– to add to; to </a:t>
            </a:r>
            <a:r>
              <a:rPr lang="en-US" sz="2800" b="1" dirty="0"/>
              <a:t>enhance</a:t>
            </a:r>
            <a:r>
              <a:rPr lang="en-US" sz="2800" dirty="0"/>
              <a:t>; to </a:t>
            </a:r>
            <a:r>
              <a:rPr lang="en-US" sz="2800" b="1" dirty="0"/>
              <a:t>expand</a:t>
            </a:r>
            <a:r>
              <a:rPr lang="en-US" sz="2800" dirty="0"/>
              <a:t>; to increase; to extend</a:t>
            </a:r>
          </a:p>
          <a:p>
            <a:r>
              <a:rPr lang="en-US" sz="2800" b="1" i="1" dirty="0"/>
              <a:t>Supplant </a:t>
            </a:r>
            <a:r>
              <a:rPr lang="en-US" sz="2800" dirty="0"/>
              <a:t>–</a:t>
            </a:r>
            <a:r>
              <a:rPr lang="en-US" sz="2800" b="1" dirty="0"/>
              <a:t> </a:t>
            </a:r>
            <a:r>
              <a:rPr lang="en-US" sz="2800" dirty="0"/>
              <a:t>to take the place of; to </a:t>
            </a:r>
            <a:r>
              <a:rPr lang="en-US" sz="2800" b="1" dirty="0"/>
              <a:t>replace </a:t>
            </a:r>
            <a:r>
              <a:rPr lang="en-US" sz="2800" dirty="0"/>
              <a:t>by something else</a:t>
            </a:r>
          </a:p>
          <a:p>
            <a:endParaRPr lang="en-US" sz="2800" i="1" dirty="0"/>
          </a:p>
          <a:p>
            <a:pPr marL="0" indent="0" algn="ctr">
              <a:buNone/>
            </a:pPr>
            <a:r>
              <a:rPr lang="en-US" sz="2800" i="1" dirty="0">
                <a:hlinkClick r:id="rId3"/>
              </a:rPr>
              <a:t>ESSA Quick Reference Brief: Supplement Not Supplant </a:t>
            </a:r>
            <a:endParaRPr lang="en-US" sz="2800" i="1" dirty="0"/>
          </a:p>
          <a:p>
            <a:pPr marL="0" indent="0" algn="ctr">
              <a:buNone/>
            </a:pPr>
            <a:endParaRPr lang="en-US" sz="2800" i="1" dirty="0"/>
          </a:p>
        </p:txBody>
      </p:sp>
      <p:sp>
        <p:nvSpPr>
          <p:cNvPr id="6" name="Footer Placeholder 5">
            <a:extLst>
              <a:ext uri="{FF2B5EF4-FFF2-40B4-BE49-F238E27FC236}">
                <a16:creationId xmlns:a16="http://schemas.microsoft.com/office/drawing/2014/main" id="{864FF204-E62E-89BD-55BD-745515F43B77}"/>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A1F4791D-6D51-98D5-D3C6-532F5E92A360}"/>
              </a:ext>
            </a:extLst>
          </p:cNvPr>
          <p:cNvSpPr>
            <a:spLocks noGrp="1"/>
          </p:cNvSpPr>
          <p:nvPr>
            <p:ph type="sldNum" sz="quarter" idx="12"/>
          </p:nvPr>
        </p:nvSpPr>
        <p:spPr/>
        <p:txBody>
          <a:bodyPr/>
          <a:lstStyle/>
          <a:p>
            <a:fld id="{357F5B69-6281-4C1F-8C38-6DA0F56DA430}" type="slidenum">
              <a:rPr lang="en-US" smtClean="0"/>
              <a:pPr/>
              <a:t>3</a:t>
            </a:fld>
            <a:endParaRPr lang="en-US" dirty="0"/>
          </a:p>
        </p:txBody>
      </p:sp>
    </p:spTree>
    <p:extLst>
      <p:ext uri="{BB962C8B-B14F-4D97-AF65-F5344CB8AC3E}">
        <p14:creationId xmlns:p14="http://schemas.microsoft.com/office/powerpoint/2010/main" val="3984543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pPr>
              <a:defRPr/>
            </a:pPr>
            <a:r>
              <a:rPr lang="en-US" altLang="en-US" dirty="0"/>
              <a:t>Maintenance of Effort (MOE) Basics</a:t>
            </a:r>
          </a:p>
        </p:txBody>
      </p:sp>
      <p:sp>
        <p:nvSpPr>
          <p:cNvPr id="18435" name="Content Placeholder 2"/>
          <p:cNvSpPr>
            <a:spLocks noGrp="1"/>
          </p:cNvSpPr>
          <p:nvPr>
            <p:ph idx="1"/>
          </p:nvPr>
        </p:nvSpPr>
        <p:spPr>
          <a:xfrm>
            <a:off x="717176" y="1825625"/>
            <a:ext cx="10962206" cy="4325792"/>
          </a:xfrm>
        </p:spPr>
        <p:txBody>
          <a:bodyPr>
            <a:normAutofit/>
          </a:bodyPr>
          <a:lstStyle/>
          <a:p>
            <a:pPr marL="0" indent="0">
              <a:buNone/>
            </a:pPr>
            <a:r>
              <a:rPr lang="en-US" sz="2800" b="1" dirty="0"/>
              <a:t>What: </a:t>
            </a:r>
            <a:r>
              <a:rPr lang="en-US" sz="2800" dirty="0"/>
              <a:t>Demonstration that spending of state and local funds remains </a:t>
            </a:r>
            <a:r>
              <a:rPr lang="en-US" sz="2800" b="1" dirty="0"/>
              <a:t>at 90% or above </a:t>
            </a:r>
            <a:r>
              <a:rPr lang="en-US" sz="2800" dirty="0"/>
              <a:t>what was spent in the preceding year</a:t>
            </a:r>
          </a:p>
          <a:p>
            <a:endParaRPr lang="en-US" sz="2800" dirty="0"/>
          </a:p>
          <a:p>
            <a:pPr marL="0" indent="0">
              <a:buNone/>
            </a:pPr>
            <a:r>
              <a:rPr lang="en-US" sz="2800" b="1" dirty="0"/>
              <a:t>Why: </a:t>
            </a:r>
            <a:r>
              <a:rPr lang="en-US" sz="2800" dirty="0"/>
              <a:t>To ensure a </a:t>
            </a:r>
            <a:r>
              <a:rPr lang="en-US" sz="2800" b="1" dirty="0"/>
              <a:t>consistent base of state and local funding </a:t>
            </a:r>
            <a:r>
              <a:rPr lang="en-US" sz="2800" dirty="0"/>
              <a:t>from year to year regardless of federal funding</a:t>
            </a:r>
          </a:p>
          <a:p>
            <a:endParaRPr lang="en-US" sz="2800" dirty="0"/>
          </a:p>
          <a:p>
            <a:pPr marL="0" indent="0">
              <a:buNone/>
            </a:pPr>
            <a:r>
              <a:rPr lang="en-US" sz="2800" b="1" dirty="0"/>
              <a:t>When: </a:t>
            </a:r>
            <a:r>
              <a:rPr lang="en-US" sz="2800" dirty="0"/>
              <a:t>Annually, based on district submission of </a:t>
            </a:r>
          </a:p>
          <a:p>
            <a:pPr marL="0" indent="0">
              <a:buNone/>
            </a:pPr>
            <a:r>
              <a:rPr lang="en-US" sz="2800" dirty="0"/>
              <a:t>   fiscal data (ODE does the calculations)</a:t>
            </a:r>
          </a:p>
          <a:p>
            <a:pPr marL="0" indent="0">
              <a:spcBef>
                <a:spcPts val="0"/>
              </a:spcBef>
              <a:buClr>
                <a:schemeClr val="dk1"/>
              </a:buClr>
              <a:buSzPts val="2400"/>
              <a:buNone/>
            </a:pPr>
            <a:endParaRPr lang="en-US" altLang="en-US" sz="2800" i="1" dirty="0">
              <a:latin typeface="Calibri" panose="020F0502020204030204" pitchFamily="34" charset="0"/>
              <a:cs typeface="Calibri" panose="020F0502020204030204" pitchFamily="34" charset="0"/>
            </a:endParaRPr>
          </a:p>
        </p:txBody>
      </p:sp>
      <p:sp>
        <p:nvSpPr>
          <p:cNvPr id="6" name="Footer Placeholder 2"/>
          <p:cNvSpPr>
            <a:spLocks noGrp="1"/>
          </p:cNvSpPr>
          <p:nvPr/>
        </p:nvSpPr>
        <p:spPr>
          <a:xfrm>
            <a:off x="717177" y="6151417"/>
            <a:ext cx="2864224"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Oregon Department of Education</a:t>
            </a:r>
          </a:p>
        </p:txBody>
      </p:sp>
      <p:pic>
        <p:nvPicPr>
          <p:cNvPr id="7" name="Picture Placeholder 5" descr="This image shows a person leaning on aquestion mark. It is included for aesthetic purposes." title="Question"/>
          <p:cNvPicPr>
            <a:picLocks noChangeAspect="1"/>
          </p:cNvPicPr>
          <p:nvPr/>
        </p:nvPicPr>
        <p:blipFill rotWithShape="1">
          <a:blip r:embed="rId3" cstate="hqprint">
            <a:extLst>
              <a:ext uri="{28A0092B-C50C-407E-A947-70E740481C1C}">
                <a14:useLocalDpi xmlns:a14="http://schemas.microsoft.com/office/drawing/2010/main" val="0"/>
              </a:ext>
            </a:extLst>
          </a:blip>
          <a:srcRect t="5769" b="7854"/>
          <a:stretch/>
        </p:blipFill>
        <p:spPr>
          <a:xfrm>
            <a:off x="9047019" y="4031672"/>
            <a:ext cx="2814918" cy="2591015"/>
          </a:xfrm>
          <a:prstGeom prst="rect">
            <a:avLst/>
          </a:prstGeom>
        </p:spPr>
      </p:pic>
      <p:sp>
        <p:nvSpPr>
          <p:cNvPr id="3" name="Slide Number Placeholder 2">
            <a:extLst>
              <a:ext uri="{FF2B5EF4-FFF2-40B4-BE49-F238E27FC236}">
                <a16:creationId xmlns:a16="http://schemas.microsoft.com/office/drawing/2014/main" id="{D60CA188-357C-0E22-178A-BCDC235C17F9}"/>
              </a:ext>
            </a:extLst>
          </p:cNvPr>
          <p:cNvSpPr>
            <a:spLocks noGrp="1"/>
          </p:cNvSpPr>
          <p:nvPr>
            <p:ph type="sldNum" sz="quarter" idx="12"/>
          </p:nvPr>
        </p:nvSpPr>
        <p:spPr/>
        <p:txBody>
          <a:bodyPr/>
          <a:lstStyle/>
          <a:p>
            <a:fld id="{357F5B69-6281-4C1F-8C38-6DA0F56DA430}" type="slidenum">
              <a:rPr lang="en-US" smtClean="0"/>
              <a:pPr/>
              <a:t>4</a:t>
            </a:fld>
            <a:endParaRPr lang="en-US" dirty="0"/>
          </a:p>
        </p:txBody>
      </p:sp>
    </p:spTree>
    <p:extLst>
      <p:ext uri="{BB962C8B-B14F-4D97-AF65-F5344CB8AC3E}">
        <p14:creationId xmlns:p14="http://schemas.microsoft.com/office/powerpoint/2010/main" val="2549126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17176" y="460163"/>
            <a:ext cx="3931826" cy="1825009"/>
          </a:xfrm>
        </p:spPr>
        <p:txBody>
          <a:bodyPr>
            <a:normAutofit fontScale="90000"/>
          </a:bodyPr>
          <a:lstStyle/>
          <a:p>
            <a:r>
              <a:rPr lang="en-US" dirty="0"/>
              <a:t>Demonstrating Maintenance of Effort</a:t>
            </a:r>
          </a:p>
        </p:txBody>
      </p:sp>
      <p:sp>
        <p:nvSpPr>
          <p:cNvPr id="2" name="Content Placeholder 1"/>
          <p:cNvSpPr>
            <a:spLocks noGrp="1"/>
          </p:cNvSpPr>
          <p:nvPr>
            <p:ph idx="1"/>
          </p:nvPr>
        </p:nvSpPr>
        <p:spPr>
          <a:xfrm>
            <a:off x="5141843" y="779647"/>
            <a:ext cx="6732105" cy="5551880"/>
          </a:xfrm>
        </p:spPr>
        <p:txBody>
          <a:bodyPr>
            <a:normAutofit/>
          </a:bodyPr>
          <a:lstStyle/>
          <a:p>
            <a:pPr marL="0" indent="0">
              <a:buNone/>
            </a:pPr>
            <a:r>
              <a:rPr lang="en-US" sz="3200" b="1" dirty="0"/>
              <a:t>Aggregate Spending</a:t>
            </a:r>
          </a:p>
          <a:p>
            <a:pPr lvl="1"/>
            <a:r>
              <a:rPr lang="en-US" sz="3200" dirty="0"/>
              <a:t> </a:t>
            </a:r>
            <a:r>
              <a:rPr lang="en-US" sz="2800" dirty="0"/>
              <a:t>Total spending (state and local) from the previous year</a:t>
            </a:r>
          </a:p>
          <a:p>
            <a:pPr marL="0" indent="0" algn="ctr">
              <a:buNone/>
            </a:pPr>
            <a:r>
              <a:rPr lang="en-US" sz="3200" b="1" dirty="0"/>
              <a:t>OR</a:t>
            </a:r>
          </a:p>
          <a:p>
            <a:pPr marL="0" indent="0">
              <a:buNone/>
            </a:pPr>
            <a:r>
              <a:rPr lang="en-US" sz="3200" b="1" dirty="0"/>
              <a:t>Per-Student Expenditures</a:t>
            </a:r>
          </a:p>
          <a:p>
            <a:pPr lvl="1"/>
            <a:r>
              <a:rPr lang="en-US" sz="2800" dirty="0"/>
              <a:t>Total spending (state and local) divided by number of students in the district </a:t>
            </a:r>
          </a:p>
          <a:p>
            <a:pPr marL="457200" lvl="1" indent="0">
              <a:buNone/>
            </a:pPr>
            <a:endParaRPr lang="en-US" sz="2800" dirty="0"/>
          </a:p>
          <a:p>
            <a:pPr marL="0" indent="0">
              <a:buNone/>
            </a:pPr>
            <a:r>
              <a:rPr lang="en-US" sz="2800" dirty="0"/>
              <a:t>To demonstrate MOE districts must ensure they spent 90% or above what was spent in the preceding year, using one of the above methods</a:t>
            </a:r>
          </a:p>
          <a:p>
            <a:endParaRPr lang="en-US" sz="3200" b="1" dirty="0"/>
          </a:p>
          <a:p>
            <a:endParaRPr lang="en-US" dirty="0"/>
          </a:p>
        </p:txBody>
      </p:sp>
      <p:pic>
        <p:nvPicPr>
          <p:cNvPr id="1030" name="Picture 6" descr="264,229 Effort Stock Photos and Images - 123RF"/>
          <p:cNvPicPr>
            <a:picLocks noGrp="1" noChangeAspect="1" noChangeArrowheads="1"/>
          </p:cNvPicPr>
          <p:nvPr>
            <p:ph type="pic" sz="quarter" idx="13"/>
          </p:nvPr>
        </p:nvPicPr>
        <p:blipFill>
          <a:blip r:embed="rId3">
            <a:extLst>
              <a:ext uri="{28A0092B-C50C-407E-A947-70E740481C1C}">
                <a14:useLocalDpi xmlns:a14="http://schemas.microsoft.com/office/drawing/2010/main" val="0"/>
              </a:ext>
            </a:extLst>
          </a:blip>
          <a:srcRect t="8715" b="8715"/>
          <a:stretch>
            <a:fillRect/>
          </a:stretch>
        </p:blipFill>
        <p:spPr bwMode="auto">
          <a:xfrm>
            <a:off x="717550" y="2424544"/>
            <a:ext cx="3126047" cy="3436505"/>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5">
            <a:extLst>
              <a:ext uri="{FF2B5EF4-FFF2-40B4-BE49-F238E27FC236}">
                <a16:creationId xmlns:a16="http://schemas.microsoft.com/office/drawing/2014/main" id="{1958A3D0-4C1D-2D2A-B656-AD86B32EB18C}"/>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3A1512DD-4355-BC6D-95F9-B1620DA57FE1}"/>
              </a:ext>
            </a:extLst>
          </p:cNvPr>
          <p:cNvSpPr>
            <a:spLocks noGrp="1"/>
          </p:cNvSpPr>
          <p:nvPr>
            <p:ph type="sldNum" sz="quarter" idx="12"/>
          </p:nvPr>
        </p:nvSpPr>
        <p:spPr/>
        <p:txBody>
          <a:bodyPr/>
          <a:lstStyle/>
          <a:p>
            <a:fld id="{357F5B69-6281-4C1F-8C38-6DA0F56DA430}" type="slidenum">
              <a:rPr lang="en-US" smtClean="0"/>
              <a:t>5</a:t>
            </a:fld>
            <a:endParaRPr lang="en-US" dirty="0"/>
          </a:p>
        </p:txBody>
      </p:sp>
    </p:spTree>
    <p:extLst>
      <p:ext uri="{BB962C8B-B14F-4D97-AF65-F5344CB8AC3E}">
        <p14:creationId xmlns:p14="http://schemas.microsoft.com/office/powerpoint/2010/main" val="296556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Failing to Meet Maintenance of Effort</a:t>
            </a:r>
          </a:p>
        </p:txBody>
      </p:sp>
      <p:sp>
        <p:nvSpPr>
          <p:cNvPr id="2" name="Content Placeholder 1"/>
          <p:cNvSpPr>
            <a:spLocks noGrp="1"/>
          </p:cNvSpPr>
          <p:nvPr>
            <p:ph idx="1"/>
          </p:nvPr>
        </p:nvSpPr>
        <p:spPr/>
        <p:txBody>
          <a:bodyPr>
            <a:normAutofit/>
          </a:bodyPr>
          <a:lstStyle/>
          <a:p>
            <a:r>
              <a:rPr lang="en-US" sz="3200" dirty="0"/>
              <a:t>Requires a reduction in the district grant award</a:t>
            </a:r>
          </a:p>
          <a:p>
            <a:endParaRPr lang="en-US" sz="1000" dirty="0"/>
          </a:p>
          <a:p>
            <a:r>
              <a:rPr lang="en-US" sz="3200" dirty="0"/>
              <a:t>Reduction is in exact proportion to the failure to meet MOE</a:t>
            </a:r>
          </a:p>
          <a:p>
            <a:endParaRPr lang="en-US" sz="1100" dirty="0"/>
          </a:p>
          <a:p>
            <a:r>
              <a:rPr lang="en-US" sz="3200" dirty="0"/>
              <a:t>Percentage most favorable to the district is used</a:t>
            </a:r>
          </a:p>
          <a:p>
            <a:pPr marL="0" indent="0">
              <a:buNone/>
            </a:pPr>
            <a:endParaRPr lang="en-US" sz="3200" dirty="0"/>
          </a:p>
          <a:p>
            <a:pPr marL="0" indent="0">
              <a:buNone/>
            </a:pPr>
            <a:r>
              <a:rPr lang="en-US" sz="3200" dirty="0"/>
              <a:t>*Must fail in current year </a:t>
            </a:r>
            <a:r>
              <a:rPr lang="en-US" sz="3200" b="1" dirty="0"/>
              <a:t>and one or more of the five immediately preceding fiscal years to have funding reduced</a:t>
            </a:r>
          </a:p>
        </p:txBody>
      </p:sp>
      <p:sp>
        <p:nvSpPr>
          <p:cNvPr id="6" name="Footer Placeholder 5">
            <a:extLst>
              <a:ext uri="{FF2B5EF4-FFF2-40B4-BE49-F238E27FC236}">
                <a16:creationId xmlns:a16="http://schemas.microsoft.com/office/drawing/2014/main" id="{E6AEDA9A-FB1F-78F9-457E-2ABD7632F017}"/>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DE75676C-83B5-D13D-C4C6-543E17DC82E3}"/>
              </a:ext>
            </a:extLst>
          </p:cNvPr>
          <p:cNvSpPr>
            <a:spLocks noGrp="1"/>
          </p:cNvSpPr>
          <p:nvPr>
            <p:ph type="sldNum" sz="quarter" idx="12"/>
          </p:nvPr>
        </p:nvSpPr>
        <p:spPr/>
        <p:txBody>
          <a:bodyPr/>
          <a:lstStyle/>
          <a:p>
            <a:fld id="{357F5B69-6281-4C1F-8C38-6DA0F56DA430}" type="slidenum">
              <a:rPr lang="en-US" smtClean="0"/>
              <a:pPr/>
              <a:t>6</a:t>
            </a:fld>
            <a:endParaRPr lang="en-US" dirty="0"/>
          </a:p>
        </p:txBody>
      </p:sp>
    </p:spTree>
    <p:extLst>
      <p:ext uri="{BB962C8B-B14F-4D97-AF65-F5344CB8AC3E}">
        <p14:creationId xmlns:p14="http://schemas.microsoft.com/office/powerpoint/2010/main" val="3296582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Examples</a:t>
            </a:r>
          </a:p>
        </p:txBody>
      </p:sp>
      <p:graphicFrame>
        <p:nvGraphicFramePr>
          <p:cNvPr id="6" name="Table 5" descr="This table shows three examples of districts meeting and not meeting maintenance of effort. District 1 met MOE through aggregate expenditures. District 2 could not meet MOE through aggregate expenditures or per pupil expenditures and so their allocation would be reduced by 1.2% (the percentage most favorable to the district). District 3 did not meet MOE through aggregate expenditures but did meet it through per-pupil expenditures." title="Examples of Maintenance of Effort Test"/>
          <p:cNvGraphicFramePr>
            <a:graphicFrameLocks noGrp="1"/>
          </p:cNvGraphicFramePr>
          <p:nvPr>
            <p:extLst>
              <p:ext uri="{D42A27DB-BD31-4B8C-83A1-F6EECF244321}">
                <p14:modId xmlns:p14="http://schemas.microsoft.com/office/powerpoint/2010/main" val="1848462802"/>
              </p:ext>
            </p:extLst>
          </p:nvPr>
        </p:nvGraphicFramePr>
        <p:xfrm>
          <a:off x="717176" y="1689776"/>
          <a:ext cx="10583862" cy="4451543"/>
        </p:xfrm>
        <a:graphic>
          <a:graphicData uri="http://schemas.openxmlformats.org/drawingml/2006/table">
            <a:tbl>
              <a:tblPr firstRow="1" firstCol="1" bandRow="1">
                <a:tableStyleId>{5C22544A-7EE6-4342-B048-85BDC9FD1C3A}</a:tableStyleId>
              </a:tblPr>
              <a:tblGrid>
                <a:gridCol w="1997073">
                  <a:extLst>
                    <a:ext uri="{9D8B030D-6E8A-4147-A177-3AD203B41FA5}">
                      <a16:colId xmlns:a16="http://schemas.microsoft.com/office/drawing/2014/main" val="820600887"/>
                    </a:ext>
                  </a:extLst>
                </a:gridCol>
                <a:gridCol w="1571625">
                  <a:extLst>
                    <a:ext uri="{9D8B030D-6E8A-4147-A177-3AD203B41FA5}">
                      <a16:colId xmlns:a16="http://schemas.microsoft.com/office/drawing/2014/main" val="3703124069"/>
                    </a:ext>
                  </a:extLst>
                </a:gridCol>
                <a:gridCol w="1857375">
                  <a:extLst>
                    <a:ext uri="{9D8B030D-6E8A-4147-A177-3AD203B41FA5}">
                      <a16:colId xmlns:a16="http://schemas.microsoft.com/office/drawing/2014/main" val="2098843750"/>
                    </a:ext>
                  </a:extLst>
                </a:gridCol>
                <a:gridCol w="1928813">
                  <a:extLst>
                    <a:ext uri="{9D8B030D-6E8A-4147-A177-3AD203B41FA5}">
                      <a16:colId xmlns:a16="http://schemas.microsoft.com/office/drawing/2014/main" val="11361258"/>
                    </a:ext>
                  </a:extLst>
                </a:gridCol>
                <a:gridCol w="1471613">
                  <a:extLst>
                    <a:ext uri="{9D8B030D-6E8A-4147-A177-3AD203B41FA5}">
                      <a16:colId xmlns:a16="http://schemas.microsoft.com/office/drawing/2014/main" val="2049581819"/>
                    </a:ext>
                  </a:extLst>
                </a:gridCol>
                <a:gridCol w="1757363">
                  <a:extLst>
                    <a:ext uri="{9D8B030D-6E8A-4147-A177-3AD203B41FA5}">
                      <a16:colId xmlns:a16="http://schemas.microsoft.com/office/drawing/2014/main" val="1563801193"/>
                    </a:ext>
                  </a:extLst>
                </a:gridCol>
              </a:tblGrid>
              <a:tr h="784943">
                <a:tc>
                  <a:txBody>
                    <a:bodyPr/>
                    <a:lstStyle/>
                    <a:p>
                      <a:pPr marL="0" marR="0">
                        <a:lnSpc>
                          <a:spcPct val="115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2020-2021 Net MOE Expenditures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2019-2020 Net MOE Expenditures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90% Funding Level Required for 20-21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Difference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Results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6359551"/>
                  </a:ext>
                </a:extLst>
              </a:tr>
              <a:tr h="593384">
                <a:tc>
                  <a:txBody>
                    <a:bodyPr/>
                    <a:lstStyle/>
                    <a:p>
                      <a:pPr marL="0" marR="0">
                        <a:lnSpc>
                          <a:spcPct val="115000"/>
                        </a:lnSpc>
                        <a:spcBef>
                          <a:spcPts val="0"/>
                        </a:spcBef>
                        <a:spcAft>
                          <a:spcPts val="0"/>
                        </a:spcAft>
                      </a:pPr>
                      <a:r>
                        <a:rPr lang="en-US" sz="1800" u="sng">
                          <a:effectLst/>
                        </a:rPr>
                        <a:t>Morning SD</a:t>
                      </a:r>
                      <a:endParaRPr lang="en-US" sz="1800">
                        <a:effectLst/>
                      </a:endParaRPr>
                    </a:p>
                    <a:p>
                      <a:pPr marL="0" marR="0">
                        <a:lnSpc>
                          <a:spcPct val="115000"/>
                        </a:lnSpc>
                        <a:spcBef>
                          <a:spcPts val="0"/>
                        </a:spcBef>
                        <a:spcAft>
                          <a:spcPts val="0"/>
                        </a:spcAft>
                      </a:pPr>
                      <a:r>
                        <a:rPr lang="en-US" sz="1800">
                          <a:effectLst/>
                        </a:rPr>
                        <a:t>Expenditures: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$6,701,574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$6,779,379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$6,101,441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($600,133)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highlight>
                            <a:srgbClr val="FFFF00"/>
                          </a:highlight>
                        </a:rPr>
                        <a:t> </a:t>
                      </a:r>
                      <a:endParaRPr lang="en-US" sz="1800">
                        <a:effectLst/>
                      </a:endParaRPr>
                    </a:p>
                    <a:p>
                      <a:pPr marL="0" marR="0">
                        <a:lnSpc>
                          <a:spcPct val="115000"/>
                        </a:lnSpc>
                        <a:spcBef>
                          <a:spcPts val="0"/>
                        </a:spcBef>
                        <a:spcAft>
                          <a:spcPts val="0"/>
                        </a:spcAft>
                      </a:pPr>
                      <a:r>
                        <a:rPr lang="en-US" sz="1800">
                          <a:effectLst/>
                          <a:highlight>
                            <a:srgbClr val="FFFF00"/>
                          </a:highlight>
                        </a:rPr>
                        <a:t>No reduction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5055501"/>
                  </a:ext>
                </a:extLst>
              </a:tr>
              <a:tr h="1352489">
                <a:tc>
                  <a:txBody>
                    <a:bodyPr/>
                    <a:lstStyle/>
                    <a:p>
                      <a:pPr marL="0" marR="0">
                        <a:lnSpc>
                          <a:spcPct val="115000"/>
                        </a:lnSpc>
                        <a:spcBef>
                          <a:spcPts val="0"/>
                        </a:spcBef>
                        <a:spcAft>
                          <a:spcPts val="0"/>
                        </a:spcAft>
                      </a:pPr>
                      <a:r>
                        <a:rPr lang="en-US" sz="1800" u="sng">
                          <a:effectLst/>
                        </a:rPr>
                        <a:t>Day SD</a:t>
                      </a:r>
                      <a:endParaRPr lang="en-US" sz="1800">
                        <a:effectLst/>
                      </a:endParaRPr>
                    </a:p>
                    <a:p>
                      <a:pPr marL="0" marR="0">
                        <a:lnSpc>
                          <a:spcPct val="115000"/>
                        </a:lnSpc>
                        <a:spcBef>
                          <a:spcPts val="0"/>
                        </a:spcBef>
                        <a:spcAft>
                          <a:spcPts val="0"/>
                        </a:spcAft>
                      </a:pPr>
                      <a:r>
                        <a:rPr lang="en-US" sz="1800">
                          <a:effectLst/>
                        </a:rPr>
                        <a:t>Expenditures:</a:t>
                      </a:r>
                    </a:p>
                    <a:p>
                      <a:pPr marL="0" marR="0">
                        <a:lnSpc>
                          <a:spcPct val="115000"/>
                        </a:lnSpc>
                        <a:spcBef>
                          <a:spcPts val="0"/>
                        </a:spcBef>
                        <a:spcAft>
                          <a:spcPts val="0"/>
                        </a:spcAft>
                      </a:pPr>
                      <a:r>
                        <a:rPr lang="en-US" sz="1800">
                          <a:effectLst/>
                        </a:rPr>
                        <a:t>Enrollment:</a:t>
                      </a:r>
                    </a:p>
                    <a:p>
                      <a:pPr marL="0" marR="0">
                        <a:lnSpc>
                          <a:spcPct val="115000"/>
                        </a:lnSpc>
                        <a:spcBef>
                          <a:spcPts val="0"/>
                        </a:spcBef>
                        <a:spcAft>
                          <a:spcPts val="0"/>
                        </a:spcAft>
                      </a:pPr>
                      <a:r>
                        <a:rPr lang="en-US" sz="1800">
                          <a:effectLst/>
                        </a:rPr>
                        <a:t>Per Pupil Expend: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$14,519,606</a:t>
                      </a:r>
                    </a:p>
                    <a:p>
                      <a:pPr marL="0" marR="0">
                        <a:lnSpc>
                          <a:spcPct val="115000"/>
                        </a:lnSpc>
                        <a:spcBef>
                          <a:spcPts val="0"/>
                        </a:spcBef>
                        <a:spcAft>
                          <a:spcPts val="0"/>
                        </a:spcAft>
                      </a:pPr>
                      <a:r>
                        <a:rPr lang="en-US" sz="1800">
                          <a:effectLst/>
                        </a:rPr>
                        <a:t>2,649 students</a:t>
                      </a:r>
                    </a:p>
                    <a:p>
                      <a:pPr marL="0" marR="0">
                        <a:lnSpc>
                          <a:spcPct val="115000"/>
                        </a:lnSpc>
                        <a:spcBef>
                          <a:spcPts val="0"/>
                        </a:spcBef>
                        <a:spcAft>
                          <a:spcPts val="0"/>
                        </a:spcAft>
                      </a:pPr>
                      <a:r>
                        <a:rPr lang="en-US" sz="1800">
                          <a:effectLst/>
                        </a:rPr>
                        <a:t>$5,481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$16,325,278</a:t>
                      </a:r>
                    </a:p>
                    <a:p>
                      <a:pPr marL="0" marR="0">
                        <a:lnSpc>
                          <a:spcPct val="115000"/>
                        </a:lnSpc>
                        <a:spcBef>
                          <a:spcPts val="0"/>
                        </a:spcBef>
                        <a:spcAft>
                          <a:spcPts val="0"/>
                        </a:spcAft>
                      </a:pPr>
                      <a:r>
                        <a:rPr lang="en-US" sz="1800">
                          <a:effectLst/>
                        </a:rPr>
                        <a:t>2,588 students </a:t>
                      </a:r>
                    </a:p>
                    <a:p>
                      <a:pPr marL="0" marR="0">
                        <a:lnSpc>
                          <a:spcPct val="115000"/>
                        </a:lnSpc>
                        <a:spcBef>
                          <a:spcPts val="0"/>
                        </a:spcBef>
                        <a:spcAft>
                          <a:spcPts val="0"/>
                        </a:spcAft>
                      </a:pPr>
                      <a:r>
                        <a:rPr lang="en-US" sz="1800">
                          <a:effectLst/>
                        </a:rPr>
                        <a:t>$6,308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$14,692,750</a:t>
                      </a:r>
                    </a:p>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$5,667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$178,144</a:t>
                      </a:r>
                    </a:p>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$196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highlight>
                            <a:srgbClr val="FFFF00"/>
                          </a:highlight>
                        </a:rPr>
                        <a:t> </a:t>
                      </a:r>
                      <a:endParaRPr lang="en-US" sz="1800">
                        <a:effectLst/>
                      </a:endParaRPr>
                    </a:p>
                    <a:p>
                      <a:pPr marL="0" marR="0">
                        <a:lnSpc>
                          <a:spcPct val="115000"/>
                        </a:lnSpc>
                        <a:spcBef>
                          <a:spcPts val="0"/>
                        </a:spcBef>
                        <a:spcAft>
                          <a:spcPts val="0"/>
                        </a:spcAft>
                      </a:pPr>
                      <a:r>
                        <a:rPr lang="en-US" sz="1800">
                          <a:effectLst/>
                          <a:highlight>
                            <a:srgbClr val="FFFF00"/>
                          </a:highlight>
                        </a:rPr>
                        <a:t>Reduction of 1.2%</a:t>
                      </a:r>
                      <a:r>
                        <a:rPr lang="en-US" sz="1800">
                          <a:effectLst/>
                        </a:rPr>
                        <a:t> </a:t>
                      </a:r>
                    </a:p>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3.6%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3693445"/>
                  </a:ext>
                </a:extLst>
              </a:tr>
              <a:tr h="1352489">
                <a:tc>
                  <a:txBody>
                    <a:bodyPr/>
                    <a:lstStyle/>
                    <a:p>
                      <a:pPr marL="0" marR="0">
                        <a:lnSpc>
                          <a:spcPct val="115000"/>
                        </a:lnSpc>
                        <a:spcBef>
                          <a:spcPts val="0"/>
                        </a:spcBef>
                        <a:spcAft>
                          <a:spcPts val="0"/>
                        </a:spcAft>
                      </a:pPr>
                      <a:r>
                        <a:rPr lang="en-US" sz="1800" u="sng">
                          <a:effectLst/>
                        </a:rPr>
                        <a:t>Night SD</a:t>
                      </a:r>
                      <a:endParaRPr lang="en-US" sz="1800">
                        <a:effectLst/>
                      </a:endParaRPr>
                    </a:p>
                    <a:p>
                      <a:pPr marL="0" marR="0">
                        <a:lnSpc>
                          <a:spcPct val="115000"/>
                        </a:lnSpc>
                        <a:spcBef>
                          <a:spcPts val="0"/>
                        </a:spcBef>
                        <a:spcAft>
                          <a:spcPts val="0"/>
                        </a:spcAft>
                      </a:pPr>
                      <a:r>
                        <a:rPr lang="en-US" sz="1800">
                          <a:effectLst/>
                        </a:rPr>
                        <a:t>Expenditures:</a:t>
                      </a:r>
                    </a:p>
                    <a:p>
                      <a:pPr marL="0" marR="0">
                        <a:lnSpc>
                          <a:spcPct val="115000"/>
                        </a:lnSpc>
                        <a:spcBef>
                          <a:spcPts val="0"/>
                        </a:spcBef>
                        <a:spcAft>
                          <a:spcPts val="0"/>
                        </a:spcAft>
                      </a:pPr>
                      <a:r>
                        <a:rPr lang="en-US" sz="1800">
                          <a:effectLst/>
                        </a:rPr>
                        <a:t>Enrollment:</a:t>
                      </a:r>
                    </a:p>
                    <a:p>
                      <a:pPr marL="0" marR="0">
                        <a:lnSpc>
                          <a:spcPct val="115000"/>
                        </a:lnSpc>
                        <a:spcBef>
                          <a:spcPts val="0"/>
                        </a:spcBef>
                        <a:spcAft>
                          <a:spcPts val="0"/>
                        </a:spcAft>
                      </a:pPr>
                      <a:r>
                        <a:rPr lang="en-US" sz="1800">
                          <a:effectLst/>
                        </a:rPr>
                        <a:t>Per Pupil Expend: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$6,108,699</a:t>
                      </a:r>
                    </a:p>
                    <a:p>
                      <a:pPr marL="0" marR="0">
                        <a:lnSpc>
                          <a:spcPct val="115000"/>
                        </a:lnSpc>
                        <a:spcBef>
                          <a:spcPts val="0"/>
                        </a:spcBef>
                        <a:spcAft>
                          <a:spcPts val="0"/>
                        </a:spcAft>
                      </a:pPr>
                      <a:r>
                        <a:rPr lang="en-US" sz="1800">
                          <a:effectLst/>
                        </a:rPr>
                        <a:t>1170 students</a:t>
                      </a:r>
                    </a:p>
                    <a:p>
                      <a:pPr marL="0" marR="0">
                        <a:lnSpc>
                          <a:spcPct val="115000"/>
                        </a:lnSpc>
                        <a:spcBef>
                          <a:spcPts val="0"/>
                        </a:spcBef>
                        <a:spcAft>
                          <a:spcPts val="0"/>
                        </a:spcAft>
                      </a:pPr>
                      <a:r>
                        <a:rPr lang="en-US" sz="1800">
                          <a:effectLst/>
                        </a:rPr>
                        <a:t>$5,221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$6,876,795</a:t>
                      </a:r>
                    </a:p>
                    <a:p>
                      <a:pPr marL="0" marR="0">
                        <a:lnSpc>
                          <a:spcPct val="115000"/>
                        </a:lnSpc>
                        <a:spcBef>
                          <a:spcPts val="0"/>
                        </a:spcBef>
                        <a:spcAft>
                          <a:spcPts val="0"/>
                        </a:spcAft>
                      </a:pPr>
                      <a:r>
                        <a:rPr lang="en-US" sz="1800">
                          <a:effectLst/>
                        </a:rPr>
                        <a:t>1211 students</a:t>
                      </a:r>
                    </a:p>
                    <a:p>
                      <a:pPr marL="0" marR="0">
                        <a:lnSpc>
                          <a:spcPct val="115000"/>
                        </a:lnSpc>
                        <a:spcBef>
                          <a:spcPts val="0"/>
                        </a:spcBef>
                        <a:spcAft>
                          <a:spcPts val="0"/>
                        </a:spcAft>
                      </a:pPr>
                      <a:r>
                        <a:rPr lang="en-US" sz="1800">
                          <a:effectLst/>
                        </a:rPr>
                        <a:t>$5,679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$6,189,116</a:t>
                      </a:r>
                    </a:p>
                    <a:p>
                      <a:pPr marL="0" marR="0">
                        <a:lnSpc>
                          <a:spcPct val="115000"/>
                        </a:lnSpc>
                        <a:spcBef>
                          <a:spcPts val="0"/>
                        </a:spcBef>
                        <a:spcAft>
                          <a:spcPts val="0"/>
                        </a:spcAft>
                      </a:pPr>
                      <a:r>
                        <a:rPr lang="en-US" sz="1800">
                          <a:effectLst/>
                        </a:rPr>
                        <a:t> </a:t>
                      </a:r>
                    </a:p>
                    <a:p>
                      <a:pPr marL="0" marR="0">
                        <a:lnSpc>
                          <a:spcPct val="115000"/>
                        </a:lnSpc>
                        <a:spcBef>
                          <a:spcPts val="0"/>
                        </a:spcBef>
                        <a:spcAft>
                          <a:spcPts val="0"/>
                        </a:spcAft>
                      </a:pPr>
                      <a:r>
                        <a:rPr lang="en-US" sz="1800">
                          <a:effectLst/>
                        </a:rPr>
                        <a:t>$5,111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$80,417</a:t>
                      </a:r>
                    </a:p>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($110)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rPr>
                        <a:t>1.1%</a:t>
                      </a:r>
                    </a:p>
                    <a:p>
                      <a:pPr marL="0" marR="0">
                        <a:lnSpc>
                          <a:spcPct val="115000"/>
                        </a:lnSpc>
                        <a:spcBef>
                          <a:spcPts val="0"/>
                        </a:spcBef>
                        <a:spcAft>
                          <a:spcPts val="0"/>
                        </a:spcAft>
                      </a:pPr>
                      <a:r>
                        <a:rPr lang="en-US" sz="1800" dirty="0">
                          <a:effectLst/>
                        </a:rPr>
                        <a:t> </a:t>
                      </a:r>
                    </a:p>
                    <a:p>
                      <a:pPr marL="0" marR="0">
                        <a:lnSpc>
                          <a:spcPct val="115000"/>
                        </a:lnSpc>
                        <a:spcBef>
                          <a:spcPts val="0"/>
                        </a:spcBef>
                        <a:spcAft>
                          <a:spcPts val="0"/>
                        </a:spcAft>
                      </a:pPr>
                      <a:r>
                        <a:rPr lang="en-US" sz="1800" dirty="0">
                          <a:effectLst/>
                          <a:highlight>
                            <a:srgbClr val="FFFF00"/>
                          </a:highlight>
                        </a:rPr>
                        <a:t>No Reduction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567104"/>
                  </a:ext>
                </a:extLst>
              </a:tr>
            </a:tbl>
          </a:graphicData>
        </a:graphic>
      </p:graphicFrame>
      <p:sp>
        <p:nvSpPr>
          <p:cNvPr id="2" name="Footer Placeholder 1">
            <a:extLst>
              <a:ext uri="{FF2B5EF4-FFF2-40B4-BE49-F238E27FC236}">
                <a16:creationId xmlns:a16="http://schemas.microsoft.com/office/drawing/2014/main" id="{C2362DFE-8692-CF70-08D3-C8027C39ADCA}"/>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4AB14F38-9A3E-6076-BB5C-220A225C9E26}"/>
              </a:ext>
            </a:extLst>
          </p:cNvPr>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3927882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3" name="Title 1"/>
          <p:cNvSpPr>
            <a:spLocks noGrp="1"/>
          </p:cNvSpPr>
          <p:nvPr>
            <p:ph type="title"/>
          </p:nvPr>
        </p:nvSpPr>
        <p:spPr/>
        <p:txBody>
          <a:bodyPr>
            <a:noAutofit/>
          </a:bodyPr>
          <a:lstStyle/>
          <a:p>
            <a:pPr>
              <a:defRPr/>
            </a:pPr>
            <a:r>
              <a:rPr lang="en-US" altLang="en-US" dirty="0"/>
              <a:t>Requesting a Waiver</a:t>
            </a:r>
            <a:endParaRPr lang="en-US" dirty="0"/>
          </a:p>
        </p:txBody>
      </p:sp>
      <p:sp>
        <p:nvSpPr>
          <p:cNvPr id="2" name="Content Placeholder 1"/>
          <p:cNvSpPr>
            <a:spLocks noGrp="1"/>
          </p:cNvSpPr>
          <p:nvPr>
            <p:ph idx="1"/>
          </p:nvPr>
        </p:nvSpPr>
        <p:spPr>
          <a:xfrm>
            <a:off x="5183188" y="779647"/>
            <a:ext cx="6717264" cy="5081404"/>
          </a:xfrm>
        </p:spPr>
        <p:txBody>
          <a:bodyPr>
            <a:normAutofit/>
          </a:bodyPr>
          <a:lstStyle/>
          <a:p>
            <a:pPr marL="0" indent="0">
              <a:buNone/>
            </a:pPr>
            <a:r>
              <a:rPr lang="en-US" sz="3200" dirty="0"/>
              <a:t>One year </a:t>
            </a:r>
            <a:r>
              <a:rPr lang="en-US" sz="3200" b="1" dirty="0"/>
              <a:t>waiver requested from USED</a:t>
            </a:r>
          </a:p>
          <a:p>
            <a:pPr marL="0" indent="0">
              <a:buNone/>
            </a:pPr>
            <a:endParaRPr lang="en-US" sz="3200" dirty="0"/>
          </a:p>
          <a:p>
            <a:pPr marL="0" indent="0">
              <a:buNone/>
            </a:pPr>
            <a:r>
              <a:rPr lang="en-US" sz="3200" dirty="0"/>
              <a:t>Only two reasons:</a:t>
            </a:r>
          </a:p>
          <a:p>
            <a:pPr marL="971550" lvl="1" indent="-514350">
              <a:buFont typeface="+mj-lt"/>
              <a:buAutoNum type="arabicPeriod"/>
            </a:pPr>
            <a:r>
              <a:rPr lang="en-US" sz="2800" dirty="0"/>
              <a:t>Exceptional or uncontrollable circumstances</a:t>
            </a:r>
          </a:p>
          <a:p>
            <a:pPr marL="971550" lvl="1" indent="-514350">
              <a:buFont typeface="+mj-lt"/>
              <a:buAutoNum type="arabicPeriod"/>
            </a:pPr>
            <a:r>
              <a:rPr lang="en-US" sz="2800" dirty="0"/>
              <a:t>Precipitous decline in a district’s financial resources</a:t>
            </a:r>
          </a:p>
          <a:p>
            <a:pPr lvl="1"/>
            <a:endParaRPr lang="en-US" sz="2800" dirty="0"/>
          </a:p>
          <a:p>
            <a:pPr marL="0" indent="0">
              <a:buNone/>
            </a:pPr>
            <a:r>
              <a:rPr lang="en-US" sz="2800" i="1" dirty="0">
                <a:hlinkClick r:id="rId3"/>
              </a:rPr>
              <a:t>Process for Calculation of Maintenance of Effort Expenditure</a:t>
            </a:r>
            <a:endParaRPr lang="en-US" sz="2800" i="1" dirty="0"/>
          </a:p>
        </p:txBody>
      </p:sp>
      <p:pic>
        <p:nvPicPr>
          <p:cNvPr id="11" name="Picture Placeholder 5" descr="This image shows the U.S. Department of Education logo which is an oak tree that has grown from an acorn." title="Purpose"/>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263" b="263"/>
          <a:stretch>
            <a:fillRect/>
          </a:stretch>
        </p:blipFill>
        <p:spPr>
          <a:xfrm>
            <a:off x="717176" y="2320809"/>
            <a:ext cx="3558960" cy="3540242"/>
          </a:xfrm>
        </p:spPr>
      </p:pic>
      <p:sp>
        <p:nvSpPr>
          <p:cNvPr id="3" name="Footer Placeholder 2">
            <a:extLst>
              <a:ext uri="{FF2B5EF4-FFF2-40B4-BE49-F238E27FC236}">
                <a16:creationId xmlns:a16="http://schemas.microsoft.com/office/drawing/2014/main" id="{C6CCD6C6-B894-5FEB-4784-E347F5365036}"/>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6D3708C7-0F4B-9117-EC46-DFA01E595B4D}"/>
              </a:ext>
            </a:extLst>
          </p:cNvPr>
          <p:cNvSpPr>
            <a:spLocks noGrp="1"/>
          </p:cNvSpPr>
          <p:nvPr>
            <p:ph type="sldNum" sz="quarter" idx="12"/>
          </p:nvPr>
        </p:nvSpPr>
        <p:spPr/>
        <p:txBody>
          <a:bodyPr/>
          <a:lstStyle/>
          <a:p>
            <a:fld id="{357F5B69-6281-4C1F-8C38-6DA0F56DA430}" type="slidenum">
              <a:rPr lang="en-US" smtClean="0"/>
              <a:t>8</a:t>
            </a:fld>
            <a:endParaRPr lang="en-US" dirty="0"/>
          </a:p>
        </p:txBody>
      </p:sp>
    </p:spTree>
    <p:extLst>
      <p:ext uri="{BB962C8B-B14F-4D97-AF65-F5344CB8AC3E}">
        <p14:creationId xmlns:p14="http://schemas.microsoft.com/office/powerpoint/2010/main" val="2169575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6"/>
            <a:ext cx="3931826" cy="1686764"/>
          </a:xfrm>
        </p:spPr>
        <p:txBody>
          <a:bodyPr/>
          <a:lstStyle/>
          <a:p>
            <a:r>
              <a:rPr lang="en-US" dirty="0"/>
              <a:t>Resources</a:t>
            </a:r>
          </a:p>
        </p:txBody>
      </p:sp>
      <p:sp>
        <p:nvSpPr>
          <p:cNvPr id="7" name="Content Placeholder 6"/>
          <p:cNvSpPr>
            <a:spLocks noGrp="1"/>
          </p:cNvSpPr>
          <p:nvPr>
            <p:ph idx="1"/>
          </p:nvPr>
        </p:nvSpPr>
        <p:spPr>
          <a:xfrm>
            <a:off x="4856798" y="1233739"/>
            <a:ext cx="7139193" cy="4786266"/>
          </a:xfrm>
        </p:spPr>
        <p:txBody>
          <a:bodyPr>
            <a:noAutofit/>
          </a:bodyPr>
          <a:lstStyle/>
          <a:p>
            <a:pPr>
              <a:spcAft>
                <a:spcPts val="1200"/>
              </a:spcAft>
            </a:pPr>
            <a:r>
              <a:rPr lang="en-US" altLang="en-US" sz="2800" dirty="0">
                <a:latin typeface="Calibri" panose="020F0502020204030204" pitchFamily="34" charset="0"/>
                <a:cs typeface="Calibri" panose="020F0502020204030204" pitchFamily="34" charset="0"/>
                <a:hlinkClick r:id="rId3"/>
              </a:rPr>
              <a:t>ESSA Quick Reference Brief: Maintenance of Effort</a:t>
            </a:r>
            <a:endParaRPr lang="en-US" sz="2800" dirty="0">
              <a:hlinkClick r:id="rId4"/>
            </a:endParaRPr>
          </a:p>
          <a:p>
            <a:pPr lvl="0">
              <a:spcAft>
                <a:spcPts val="1200"/>
              </a:spcAft>
            </a:pPr>
            <a:r>
              <a:rPr lang="en-US" sz="2800" u="sng" dirty="0">
                <a:hlinkClick r:id="rId5"/>
              </a:rPr>
              <a:t>Supplement not Supplant under Title I, Part A</a:t>
            </a:r>
            <a:endParaRPr lang="en-US" sz="2800" dirty="0"/>
          </a:p>
          <a:p>
            <a:pPr lvl="0">
              <a:spcAft>
                <a:spcPts val="1200"/>
              </a:spcAft>
            </a:pPr>
            <a:r>
              <a:rPr lang="en-US" sz="2800" u="sng" dirty="0">
                <a:hlinkClick r:id="rId6"/>
              </a:rPr>
              <a:t>Title I Fiscal Guidance</a:t>
            </a:r>
            <a:r>
              <a:rPr lang="en-US" sz="2800" dirty="0"/>
              <a:t> </a:t>
            </a:r>
          </a:p>
          <a:p>
            <a:pPr lvl="0">
              <a:spcAft>
                <a:spcPts val="1200"/>
              </a:spcAft>
            </a:pPr>
            <a:r>
              <a:rPr lang="en-US" sz="2800" u="sng" dirty="0">
                <a:hlinkClick r:id="rId7"/>
              </a:rPr>
              <a:t>Fiscal Changes and Equitable Service Requirements under ESEA</a:t>
            </a:r>
            <a:endParaRPr lang="en-US" sz="2800" dirty="0">
              <a:hlinkClick r:id="rId8"/>
            </a:endParaRPr>
          </a:p>
          <a:p>
            <a:pPr lvl="0">
              <a:spcAft>
                <a:spcPts val="1200"/>
              </a:spcAft>
            </a:pPr>
            <a:r>
              <a:rPr lang="en-US" sz="2800" u="sng" dirty="0">
                <a:hlinkClick r:id="rId8"/>
              </a:rPr>
              <a:t>Process for Calculation of Maintenance of Effort Expenditure</a:t>
            </a:r>
            <a:endParaRPr lang="en-US" sz="2800" dirty="0"/>
          </a:p>
        </p:txBody>
      </p:sp>
      <p:pic>
        <p:nvPicPr>
          <p:cNvPr id="10" name="Picture Placeholder 9" descr="This images shows a street sign with the following labels: Help, Tips, Assistance, Guidance, Support and Advice." title="Resources"/>
          <p:cNvPicPr>
            <a:picLocks noGrp="1" noChangeAspect="1"/>
          </p:cNvPicPr>
          <p:nvPr>
            <p:ph type="pic" sz="quarter" idx="13"/>
          </p:nvPr>
        </p:nvPicPr>
        <p:blipFill>
          <a:blip r:embed="rId9">
            <a:extLst>
              <a:ext uri="{28A0092B-C50C-407E-A947-70E740481C1C}">
                <a14:useLocalDpi xmlns:a14="http://schemas.microsoft.com/office/drawing/2010/main" val="0"/>
              </a:ext>
            </a:extLst>
          </a:blip>
          <a:srcRect t="3451" b="3451"/>
          <a:stretch>
            <a:fillRect/>
          </a:stretch>
        </p:blipFill>
        <p:spPr>
          <a:xfrm>
            <a:off x="313373" y="2466410"/>
            <a:ext cx="4543425" cy="2320925"/>
          </a:xfrm>
          <a:prstGeom prst="rect">
            <a:avLst/>
          </a:prstGeom>
        </p:spPr>
      </p:pic>
      <p:sp>
        <p:nvSpPr>
          <p:cNvPr id="2" name="Footer Placeholder 1">
            <a:extLst>
              <a:ext uri="{FF2B5EF4-FFF2-40B4-BE49-F238E27FC236}">
                <a16:creationId xmlns:a16="http://schemas.microsoft.com/office/drawing/2014/main" id="{F34CE869-3463-9993-3EB3-B3B147FFE517}"/>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BC6313E7-B3EB-2E66-2900-7456596F1EA7}"/>
              </a:ext>
            </a:extLst>
          </p:cNvPr>
          <p:cNvSpPr>
            <a:spLocks noGrp="1"/>
          </p:cNvSpPr>
          <p:nvPr>
            <p:ph type="sldNum" sz="quarter" idx="12"/>
          </p:nvPr>
        </p:nvSpPr>
        <p:spPr/>
        <p:txBody>
          <a:bodyPr/>
          <a:lstStyle/>
          <a:p>
            <a:fld id="{357F5B69-6281-4C1F-8C38-6DA0F56DA430}" type="slidenum">
              <a:rPr lang="en-US" smtClean="0"/>
              <a:t>9</a:t>
            </a:fld>
            <a:endParaRPr lang="en-US" dirty="0"/>
          </a:p>
        </p:txBody>
      </p:sp>
    </p:spTree>
    <p:extLst>
      <p:ext uri="{BB962C8B-B14F-4D97-AF65-F5344CB8AC3E}">
        <p14:creationId xmlns:p14="http://schemas.microsoft.com/office/powerpoint/2010/main" val="1173246714"/>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Estimated_x0020_Creation_x0020_Date xmlns="033ab11c-6041-4f50-b845-c0c38e41b3e3" xsi:nil="true"/>
    <PublishingStartDate xmlns="http://schemas.microsoft.com/sharepoint/v3" xsi:nil="true"/>
    <Remediation_x0020_Date xmlns="033ab11c-6041-4f50-b845-c0c38e41b3e3">2023-07-25T07:00:00+00:00</Remediation_x0020_Date>
    <Priority xmlns="033ab11c-6041-4f50-b845-c0c38e41b3e3">New</Priorit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2.xml><?xml version="1.0" encoding="utf-8"?>
<ds:datastoreItem xmlns:ds="http://schemas.openxmlformats.org/officeDocument/2006/customXml" ds:itemID="{1C2AA772-8C0A-480C-9E0C-84C76C73C71D}">
  <ds:schemaRefs>
    <ds:schemaRef ds:uri="http://purl.org/dc/dcmitype/"/>
    <ds:schemaRef ds:uri="http://schemas.microsoft.com/office/2006/documentManagement/types"/>
    <ds:schemaRef ds:uri="ded391c6-298c-4d80-b5b1-ff32f9779621"/>
    <ds:schemaRef ds:uri="http://purl.org/dc/elements/1.1/"/>
    <ds:schemaRef ds:uri="http://schemas.microsoft.com/office/2006/metadata/properties"/>
    <ds:schemaRef ds:uri="http://purl.org/dc/terms/"/>
    <ds:schemaRef ds:uri="547ed97a-188f-4e75-98a3-ee6136232f7e"/>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68682B1-C431-4B2D-A678-2699E6857770}"/>
</file>

<file path=docProps/app.xml><?xml version="1.0" encoding="utf-8"?>
<Properties xmlns="http://schemas.openxmlformats.org/officeDocument/2006/extended-properties" xmlns:vt="http://schemas.openxmlformats.org/officeDocument/2006/docPropsVTypes">
  <Template>ODE-PowerPoint-Template</Template>
  <TotalTime>2289</TotalTime>
  <Words>1443</Words>
  <Application>Microsoft Office PowerPoint</Application>
  <PresentationFormat>Widescreen</PresentationFormat>
  <Paragraphs>209</Paragraphs>
  <Slides>11</Slides>
  <Notes>11</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11</vt:i4>
      </vt:variant>
    </vt:vector>
  </HeadingPairs>
  <TitlesOfParts>
    <vt:vector size="20" baseType="lpstr">
      <vt:lpstr>Arial</vt:lpstr>
      <vt:lpstr>Calibri</vt:lpstr>
      <vt:lpstr>Courier New</vt:lpstr>
      <vt:lpstr>2021ODE</vt:lpstr>
      <vt:lpstr>Green_2021ODE</vt:lpstr>
      <vt:lpstr>Gold_2021ODE</vt:lpstr>
      <vt:lpstr>Orange_2021ODE</vt:lpstr>
      <vt:lpstr>Red_2021ODE</vt:lpstr>
      <vt:lpstr>Teal_2021ODE</vt:lpstr>
      <vt:lpstr>Maintenance of Effort</vt:lpstr>
      <vt:lpstr>Outcomes</vt:lpstr>
      <vt:lpstr>   Supplement not Supplant</vt:lpstr>
      <vt:lpstr>Maintenance of Effort (MOE) Basics</vt:lpstr>
      <vt:lpstr>Demonstrating Maintenance of Effort</vt:lpstr>
      <vt:lpstr>Failing to Meet Maintenance of Effort</vt:lpstr>
      <vt:lpstr>Examples</vt:lpstr>
      <vt:lpstr>Requesting a Waiver</vt:lpstr>
      <vt:lpstr>Resources</vt:lpstr>
      <vt:lpstr>Please reach out!</vt:lpstr>
      <vt:lpstr>Regional Contacts  by ESD</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Maintenance of Effort</dc:title>
  <dc:creator>MARTIN Sarah * ODE</dc:creator>
  <cp:lastModifiedBy>SAPPINGTON Jennifer * ODE</cp:lastModifiedBy>
  <cp:revision>188</cp:revision>
  <dcterms:created xsi:type="dcterms:W3CDTF">2021-11-08T23:34:50Z</dcterms:created>
  <dcterms:modified xsi:type="dcterms:W3CDTF">2023-07-25T19:29:23Z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0x010100B3812F45279552458458D0611D127A50</vt:lpwstr>
  </property>
</Properties>
</file>