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0"/>
  </p:notesMasterIdLst>
  <p:sldIdLst>
    <p:sldId id="317" r:id="rId10"/>
    <p:sldId id="258" r:id="rId11"/>
    <p:sldId id="896" r:id="rId12"/>
    <p:sldId id="403" r:id="rId13"/>
    <p:sldId id="302" r:id="rId14"/>
    <p:sldId id="894" r:id="rId15"/>
    <p:sldId id="895" r:id="rId16"/>
    <p:sldId id="907" r:id="rId17"/>
    <p:sldId id="404" r:id="rId18"/>
    <p:sldId id="306" r:id="rId19"/>
    <p:sldId id="899" r:id="rId20"/>
    <p:sldId id="406" r:id="rId21"/>
    <p:sldId id="451" r:id="rId22"/>
    <p:sldId id="288" r:id="rId23"/>
    <p:sldId id="908" r:id="rId24"/>
    <p:sldId id="901" r:id="rId25"/>
    <p:sldId id="450" r:id="rId26"/>
    <p:sldId id="909" r:id="rId27"/>
    <p:sldId id="304" r:id="rId28"/>
    <p:sldId id="310"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4AF54-9B21-AD42-A368-90B565EEDA73}" name="MARTIN Sarah * ODE" initials="SM" userId="S::MartinS@ode.oregon.gov::5e8297d7-626b-4927-b934-2c5a70fc2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26" autoAdjust="0"/>
  </p:normalViewPr>
  <p:slideViewPr>
    <p:cSldViewPr snapToGrid="0">
      <p:cViewPr varScale="1">
        <p:scale>
          <a:sx n="59" d="100"/>
          <a:sy n="59" d="100"/>
        </p:scale>
        <p:origin x="1589"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5/28/2025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0157" indent="-300060">
              <a:spcBef>
                <a:spcPct val="30000"/>
              </a:spcBef>
              <a:defRPr sz="1200">
                <a:solidFill>
                  <a:schemeClr val="tx1"/>
                </a:solidFill>
                <a:latin typeface="Calibri" pitchFamily="34" charset="0"/>
              </a:defRPr>
            </a:lvl2pPr>
            <a:lvl3pPr marL="1200241" indent="-240048">
              <a:spcBef>
                <a:spcPct val="30000"/>
              </a:spcBef>
              <a:defRPr sz="1200">
                <a:solidFill>
                  <a:schemeClr val="tx1"/>
                </a:solidFill>
                <a:latin typeface="Calibri" pitchFamily="34" charset="0"/>
              </a:defRPr>
            </a:lvl3pPr>
            <a:lvl4pPr marL="1680337" indent="-240048">
              <a:spcBef>
                <a:spcPct val="30000"/>
              </a:spcBef>
              <a:defRPr sz="1200">
                <a:solidFill>
                  <a:schemeClr val="tx1"/>
                </a:solidFill>
                <a:latin typeface="Calibri" pitchFamily="34" charset="0"/>
              </a:defRPr>
            </a:lvl4pPr>
            <a:lvl5pPr marL="2160434" indent="-240048">
              <a:spcBef>
                <a:spcPct val="30000"/>
              </a:spcBef>
              <a:defRPr sz="1200">
                <a:solidFill>
                  <a:schemeClr val="tx1"/>
                </a:solidFill>
                <a:latin typeface="Calibri" pitchFamily="34" charset="0"/>
              </a:defRPr>
            </a:lvl5pPr>
            <a:lvl6pPr marL="2640529" indent="-240048" eaLnBrk="0" fontAlgn="base" hangingPunct="0">
              <a:spcBef>
                <a:spcPct val="30000"/>
              </a:spcBef>
              <a:spcAft>
                <a:spcPct val="0"/>
              </a:spcAft>
              <a:defRPr sz="1200">
                <a:solidFill>
                  <a:schemeClr val="tx1"/>
                </a:solidFill>
                <a:latin typeface="Calibri" pitchFamily="34" charset="0"/>
              </a:defRPr>
            </a:lvl6pPr>
            <a:lvl7pPr marL="3120626" indent="-240048" eaLnBrk="0" fontAlgn="base" hangingPunct="0">
              <a:spcBef>
                <a:spcPct val="30000"/>
              </a:spcBef>
              <a:spcAft>
                <a:spcPct val="0"/>
              </a:spcAft>
              <a:defRPr sz="1200">
                <a:solidFill>
                  <a:schemeClr val="tx1"/>
                </a:solidFill>
                <a:latin typeface="Calibri" pitchFamily="34" charset="0"/>
              </a:defRPr>
            </a:lvl7pPr>
            <a:lvl8pPr marL="3600723" indent="-240048" eaLnBrk="0" fontAlgn="base" hangingPunct="0">
              <a:spcBef>
                <a:spcPct val="30000"/>
              </a:spcBef>
              <a:spcAft>
                <a:spcPct val="0"/>
              </a:spcAft>
              <a:defRPr sz="1200">
                <a:solidFill>
                  <a:schemeClr val="tx1"/>
                </a:solidFill>
                <a:latin typeface="Calibri" pitchFamily="34" charset="0"/>
              </a:defRPr>
            </a:lvl8pPr>
            <a:lvl9pPr marL="4080819" indent="-240048"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Whatever measures you choose, whatever</a:t>
            </a:r>
            <a:r>
              <a:rPr lang="en-US" baseline="0"/>
              <a:t> change you are hoping to facilitate through the implementation of professional learning strategies, the final step involves reviewing the data to see what was learned. </a:t>
            </a:r>
          </a:p>
          <a:p>
            <a:endParaRPr lang="en-US"/>
          </a:p>
          <a:p>
            <a:r>
              <a:rPr lang="en-US" baseline="0"/>
              <a:t>It is important to identify how and when you will review the data so this step does not get lost. Often much of the focus is on implementation because it can be such a heavy lift. But implementation without reflection can lead to a wasted investment.</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0635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453D-0750-D199-FFF5-8432745AE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BDF33-0A7F-779B-FA96-1E098B08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664E6-1E50-A0AA-2338-E8BE875D4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EF0C3-B81A-043B-7FCC-27EB4028F19E}"/>
              </a:ext>
            </a:extLst>
          </p:cNvPr>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94793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91817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we would take this time to talk about what you are thinking about for next year. Not having any idea what you allocation is makes this particularly difficult, on top of which messaging from the president’s skinny budget does not make clear what the future of Title II-A is. And districts have staffing decisions that must be made now.</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68031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2026-27 we are on the very first step of a long journey. </a:t>
            </a:r>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46807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5A51B-2E2F-AA37-0F0D-07F474A50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FB3D5-F170-8693-D567-5C749AF92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1EE6D-D616-A0C9-F768-785C6F5618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AA167E-F723-3CF6-F811-A16E393BDEF3}"/>
              </a:ext>
            </a:extLst>
          </p:cNvPr>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1331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assuming that Title II-A will be funded for next year, districts will want to make sure they are consulting on how they plan to use the funds. ESSA requires that districts consult with a wide array of individuals to gather input and feedback on the district’s plan for the use of funds [2102(b)(3)]. This does not have to be separate process specific to each program. </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applications for federal funds are called “CIP (Continuous Improvement Plan) Budget Narrative” for a reason. The intention is for the district to share how it is using its federal funds to support the district’s larger plan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ESEA requires that districts consult with a wide variety of groups as part of the decision making process for how II-A and IV-A funds will be spent. However, engagement does not have to be a process that is specific to these programs</a:t>
            </a:r>
            <a:r>
              <a:rPr lang="en-US" altLang="en-US" dirty="0"/>
              <a:t>. Whatever comprehensive needs assessment and engagement process the district uses can meet the needs assessment and consultation requirement for Title II-A and IV-A consultation with 2 caveats: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It must include the individuals listed on the previous slide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Engagement must include discussion of how the district is proposing to use Title II-A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a:p>
            <a:r>
              <a:rPr lang="en-US" dirty="0"/>
              <a:t>An important</a:t>
            </a:r>
            <a:r>
              <a:rPr lang="en-US" baseline="0" dirty="0"/>
              <a:t> caveat is around ensuring that activities meet the intent of the program and that they do not represent a supplanting situation.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like Title II-A and Title III have been proposed to be zeroed out in the past and those proposals were not successful.</a:t>
            </a:r>
          </a:p>
          <a:p>
            <a:endParaRPr lang="en-US" dirty="0"/>
          </a:p>
          <a:p>
            <a:r>
              <a:rPr lang="en-US" dirty="0"/>
              <a:t>However, it would be advisable to talk with the community about what has been funded out of II-A previously and which of those activities the district might consider funding out of other sources if no funds are made available in the 2026-27 budget.</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68031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92621">
              <a:lnSpc>
                <a:spcPct val="105000"/>
              </a:lnSpc>
              <a:spcBef>
                <a:spcPts val="1237"/>
              </a:spcBef>
              <a:buSzPts val="2400"/>
              <a:buChar char="●"/>
            </a:pPr>
            <a:r>
              <a:rPr lang="en-US"/>
              <a:t>Jen Engberg</a:t>
            </a:r>
          </a:p>
          <a:p>
            <a:pPr marL="942289" lvl="1" indent="-392621">
              <a:lnSpc>
                <a:spcPct val="105000"/>
              </a:lnSpc>
              <a:buSzPts val="2400"/>
              <a:buFont typeface="Arial"/>
              <a:buChar char="○"/>
            </a:pPr>
            <a:r>
              <a:rPr lang="en-US"/>
              <a:t>Clackamas, Columbia Gorge, Multnomah and Northwest Regional</a:t>
            </a:r>
            <a:br>
              <a:rPr lang="en-US"/>
            </a:br>
            <a:r>
              <a:rPr lang="en-US"/>
              <a:t> </a:t>
            </a:r>
          </a:p>
          <a:p>
            <a:pPr marL="471145" indent="-392621">
              <a:lnSpc>
                <a:spcPct val="105000"/>
              </a:lnSpc>
              <a:buSzPts val="2400"/>
              <a:buChar char="●"/>
            </a:pPr>
            <a:r>
              <a:rPr lang="en-US"/>
              <a:t>Sarah Martin</a:t>
            </a:r>
          </a:p>
          <a:p>
            <a:pPr marL="942289" lvl="1" indent="-392621">
              <a:lnSpc>
                <a:spcPct val="105000"/>
              </a:lnSpc>
              <a:buSzPts val="2400"/>
              <a:buFont typeface="Arial"/>
              <a:buChar char="○"/>
            </a:pPr>
            <a:r>
              <a:rPr lang="en-US"/>
              <a:t>Douglas, Lake, Malheur, South Coast and Southern Oregon</a:t>
            </a:r>
            <a:br>
              <a:rPr lang="en-US"/>
            </a:br>
            <a:r>
              <a:rPr lang="en-US"/>
              <a:t> </a:t>
            </a:r>
          </a:p>
          <a:p>
            <a:pPr marL="471145" indent="-392621">
              <a:lnSpc>
                <a:spcPct val="105000"/>
              </a:lnSpc>
              <a:buSzPts val="2400"/>
              <a:buChar char="●"/>
            </a:pPr>
            <a:r>
              <a:rPr lang="en-US"/>
              <a:t>Lisa Plumb</a:t>
            </a:r>
          </a:p>
          <a:p>
            <a:pPr marL="942289" lvl="1" indent="-392621">
              <a:lnSpc>
                <a:spcPct val="105000"/>
              </a:lnSpc>
              <a:buSzPts val="2400"/>
              <a:buFont typeface="Arial"/>
              <a:buChar char="○"/>
            </a:pPr>
            <a:r>
              <a:rPr lang="en-US"/>
              <a:t>Lane, Linn Benton Lincoln and Willamette</a:t>
            </a:r>
          </a:p>
          <a:p>
            <a:pPr marL="549669" lvl="1">
              <a:lnSpc>
                <a:spcPct val="105000"/>
              </a:lnSpc>
              <a:buSzPts val="2400"/>
            </a:pPr>
            <a:endParaRPr lang="en-US"/>
          </a:p>
          <a:p>
            <a:pPr marL="471145" indent="-392621">
              <a:lnSpc>
                <a:spcPct val="115000"/>
              </a:lnSpc>
              <a:buSzPts val="2400"/>
              <a:buFont typeface="Arial" panose="020B0604020202020204" pitchFamily="34" charset="0"/>
              <a:buChar char="●"/>
            </a:pPr>
            <a:r>
              <a:rPr lang="en-US"/>
              <a:t>Amy Tidwell</a:t>
            </a:r>
          </a:p>
          <a:p>
            <a:pPr marL="942289" lvl="1" indent="-392621">
              <a:lnSpc>
                <a:spcPct val="115000"/>
              </a:lnSpc>
              <a:buSzPts val="2400"/>
              <a:buFont typeface="Courier New" panose="02070309020205020404" pitchFamily="49" charset="0"/>
              <a:buChar char="o"/>
            </a:pPr>
            <a:r>
              <a:rPr lang="en-US"/>
              <a:t>Grant, Harney, High Desert, </a:t>
            </a:r>
            <a:r>
              <a:rPr lang="en-US" err="1"/>
              <a:t>InterMountain</a:t>
            </a:r>
            <a:r>
              <a:rPr lang="en-US"/>
              <a:t>, Jefferson, North Central and Region 18</a:t>
            </a:r>
            <a:endParaRPr lang="en-US">
              <a:solidFill>
                <a:srgbClr val="FF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66400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32281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59824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a:solidFill>
                  <a:schemeClr val="tx1"/>
                </a:solidFill>
                <a:effectLst/>
                <a:latin typeface="+mn-lt"/>
                <a:ea typeface="+mn-ea"/>
                <a:cs typeface="+mn-cs"/>
              </a:rPr>
              <a:t>Reconciliation</a:t>
            </a:r>
            <a:r>
              <a:rPr lang="en-US" sz="1000" kern="1200" baseline="0" dirty="0">
                <a:solidFill>
                  <a:schemeClr val="tx1"/>
                </a:solidFill>
                <a:effectLst/>
                <a:latin typeface="+mn-lt"/>
                <a:ea typeface="+mn-ea"/>
                <a:cs typeface="+mn-cs"/>
              </a:rPr>
              <a:t> is also helpful when the district is selected for monitoring. We often find that districts have activities in their expenditure report that are allowable but not approved. Reconciling ensures that your fiscal documentation matches your narrative.</a:t>
            </a:r>
            <a:endParaRPr lang="en-US" sz="10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5</a:t>
            </a:fld>
            <a:endParaRPr lang="en-US" altLang="en-US" sz="1300"/>
          </a:p>
        </p:txBody>
      </p:sp>
    </p:spTree>
    <p:extLst>
      <p:ext uri="{BB962C8B-B14F-4D97-AF65-F5344CB8AC3E}">
        <p14:creationId xmlns:p14="http://schemas.microsoft.com/office/powerpoint/2010/main" val="29385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2393-F3C0-AD1C-0B5C-BD7FCA29F233}"/>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26AC476-BFBA-DD3A-DF28-7A45FEF978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71D3DBD-BA85-3191-377F-EFEEF23AAA2A}"/>
              </a:ext>
            </a:extLst>
          </p:cNvPr>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a:solidFill>
                  <a:schemeClr val="tx1"/>
                </a:solidFill>
                <a:effectLst/>
                <a:latin typeface="+mn-lt"/>
                <a:ea typeface="+mn-ea"/>
                <a:cs typeface="+mn-cs"/>
              </a:rPr>
              <a:t>Reconciliation</a:t>
            </a:r>
            <a:r>
              <a:rPr lang="en-US" sz="1000" kern="1200" baseline="0" dirty="0">
                <a:solidFill>
                  <a:schemeClr val="tx1"/>
                </a:solidFill>
                <a:effectLst/>
                <a:latin typeface="+mn-lt"/>
                <a:ea typeface="+mn-ea"/>
                <a:cs typeface="+mn-cs"/>
              </a:rPr>
              <a:t> is also helpful when the district is selected for monitoring. We often find that districts have activities in their expenditure report that are allowable but not approved. Reconciling ensures that your fiscal documentation matches your narrative.</a:t>
            </a:r>
            <a:endParaRPr lang="en-US" sz="1000" kern="1200" dirty="0">
              <a:solidFill>
                <a:schemeClr val="tx1"/>
              </a:solidFill>
              <a:effectLst/>
              <a:latin typeface="+mn-lt"/>
              <a:ea typeface="+mn-ea"/>
              <a:cs typeface="+mn-cs"/>
            </a:endParaRPr>
          </a:p>
        </p:txBody>
      </p:sp>
      <p:sp>
        <p:nvSpPr>
          <p:cNvPr id="19460" name="Slide Number Placeholder 3">
            <a:extLst>
              <a:ext uri="{FF2B5EF4-FFF2-40B4-BE49-F238E27FC236}">
                <a16:creationId xmlns:a16="http://schemas.microsoft.com/office/drawing/2014/main" id="{C9D58EC1-2288-2275-DC53-D9F47DFC09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6</a:t>
            </a:fld>
            <a:endParaRPr lang="en-US" altLang="en-US" sz="1300"/>
          </a:p>
        </p:txBody>
      </p:sp>
    </p:spTree>
    <p:extLst>
      <p:ext uri="{BB962C8B-B14F-4D97-AF65-F5344CB8AC3E}">
        <p14:creationId xmlns:p14="http://schemas.microsoft.com/office/powerpoint/2010/main" val="40449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can answer the question “Did we do what we had planned?”, you are ready to look at evaluation</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01252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F144-1B46-184E-F52F-CA4EC64B6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B9D96-4BCB-E5E7-51D5-490A4B8A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E0323-F7B6-6295-B760-460A757726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31F61C-FA2F-7FD4-F777-F8C593C100F2}"/>
              </a:ext>
            </a:extLst>
          </p:cNvPr>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95662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reasons to evaluate professional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b="1"/>
            </a:pPr>
            <a:r>
              <a:rPr lang="en-US" sz="1200" b="0" dirty="0"/>
              <a:t>Professional Learning is an </a:t>
            </a:r>
            <a:r>
              <a:rPr lang="en-US" sz="1200" b="1" dirty="0"/>
              <a:t>investment of money, time, and effort </a:t>
            </a:r>
            <a:r>
              <a:rPr lang="en-US" sz="1200" b="0" dirty="0"/>
              <a:t>and is a strategy that </a:t>
            </a:r>
            <a:r>
              <a:rPr lang="en-US" sz="1200" b="1" dirty="0"/>
              <a:t>crosses federal and state programs. </a:t>
            </a:r>
            <a:r>
              <a:rPr lang="en-US" b="0" dirty="0"/>
              <a:t>Why wouldn’t we want to </a:t>
            </a:r>
            <a:r>
              <a:rPr lang="en-US" b="1" dirty="0"/>
              <a:t>know if our investment paying off</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b="1"/>
            </a:pPr>
            <a:endParaRPr lang="en-US" sz="1200" b="1" dirty="0"/>
          </a:p>
          <a:p>
            <a:pPr lvl="0">
              <a:lnSpc>
                <a:spcPct val="100000"/>
              </a:lnSpc>
              <a:defRPr b="1"/>
            </a:pPr>
            <a:endParaRPr lang="en-US" sz="1200" b="1"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52909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5/28/2025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5/28/2025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5/28/2025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5/28/2025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5/28/2025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5/28/2025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5/28/2025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oregon.gov/ode/schools-and-districts/grants/ESEA/Documents/Reconciling%20Budget%20Narratives.pptx" TargetMode="External"/><Relationship Id="rId7" Type="http://schemas.openxmlformats.org/officeDocument/2006/relationships/hyperlink" Target="https://public.govdelivery.com/accounts/ORED/subscriber/new?topic_id=ORED_13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Federal-Programs-Training-Resources.aspx" TargetMode="External"/><Relationship Id="rId5" Type="http://schemas.openxmlformats.org/officeDocument/2006/relationships/hyperlink" Target="https://www.oregon.gov/ode/schools-and-districts/grants/ESEA/IIA/Pages/default.aspx" TargetMode="External"/><Relationship Id="rId4" Type="http://schemas.openxmlformats.org/officeDocument/2006/relationships/hyperlink" Target="https://www.oregon.gov/ode/schools-and-districts/grants/ESEA/Pages/BN.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istrict.ode.state.or.us/apps/logi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oregon.gov/ode/schools-and-districts/grants/ESEA/Documents/Template%20for%20Carryover%20change%20Requests.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ctrTitle"/>
          </p:nvPr>
        </p:nvSpPr>
        <p:spPr/>
        <p:txBody>
          <a:bodyPr/>
          <a:lstStyle/>
          <a:p>
            <a:r>
              <a:rPr lang="en-US" altLang="en-US" sz="4400">
                <a:latin typeface="Arial" charset="0"/>
                <a:cs typeface="Arial" charset="0"/>
              </a:rPr>
              <a:t>Welcome to Title II-A Tuesdays!</a:t>
            </a:r>
          </a:p>
        </p:txBody>
      </p:sp>
      <p:sp>
        <p:nvSpPr>
          <p:cNvPr id="14339" name="Subtitle"/>
          <p:cNvSpPr>
            <a:spLocks noGrp="1" noChangeArrowheads="1"/>
          </p:cNvSpPr>
          <p:nvPr>
            <p:ph type="subTitle" idx="1"/>
          </p:nvPr>
        </p:nvSpPr>
        <p:spPr/>
        <p:txBody>
          <a:bodyPr/>
          <a:lstStyle/>
          <a:p>
            <a:r>
              <a:rPr lang="en-US" altLang="en-US" sz="3200" dirty="0">
                <a:latin typeface="Arial" charset="0"/>
                <a:cs typeface="Arial" charset="0"/>
              </a:rPr>
              <a:t>Reflecting to Move Forward</a:t>
            </a:r>
          </a:p>
          <a:p>
            <a:r>
              <a:rPr lang="en-US" altLang="en-US" dirty="0">
                <a:latin typeface="Arial" charset="0"/>
                <a:cs typeface="Arial" charset="0"/>
              </a:rPr>
              <a:t>May 2025</a:t>
            </a:r>
          </a:p>
          <a:p>
            <a:endParaRPr lang="en-US" altLang="en-US" sz="3600" dirty="0">
              <a:latin typeface="Arial" charset="0"/>
              <a:cs typeface="Arial" charset="0"/>
            </a:endParaRPr>
          </a:p>
        </p:txBody>
      </p:sp>
      <p:sp>
        <p:nvSpPr>
          <p:cNvPr id="5" name="Slide Content">
            <a:extLst>
              <a:ext uri="{FF2B5EF4-FFF2-40B4-BE49-F238E27FC236}">
                <a16:creationId xmlns:a16="http://schemas.microsoft.com/office/drawing/2014/main" id="{BED1ADB2-2CF2-5FEE-34D2-E968D969D8F6}"/>
              </a:ext>
            </a:extLst>
          </p:cNvPr>
          <p:cNvSpPr txBox="1">
            <a:spLocks/>
          </p:cNvSpPr>
          <p:nvPr/>
        </p:nvSpPr>
        <p:spPr>
          <a:xfrm>
            <a:off x="1638300" y="4843859"/>
            <a:ext cx="9144000" cy="111359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dk1"/>
                </a:solidFill>
                <a:cs typeface="Calibri"/>
                <a:sym typeface="Calibri"/>
              </a:rPr>
              <a:t>Please put your district name next to your username</a:t>
            </a:r>
          </a:p>
          <a:p>
            <a:r>
              <a:rPr lang="en-US" sz="2800" dirty="0">
                <a:solidFill>
                  <a:srgbClr val="FF0000"/>
                </a:solidFill>
                <a:cs typeface="Calibri"/>
                <a:sym typeface="Calibri"/>
              </a:rPr>
              <a:t>In the chat: If you could choose to have one superpower, what would it be?</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p:txBody>
          <a:bodyPr anchor="b">
            <a:normAutofit/>
          </a:bodyPr>
          <a:lstStyle/>
          <a:p>
            <a:r>
              <a:rPr lang="en-US" dirty="0"/>
              <a:t>Evaluating Programs</a:t>
            </a:r>
          </a:p>
        </p:txBody>
      </p:sp>
      <p:pic>
        <p:nvPicPr>
          <p:cNvPr id="10" name="Content Placeholder 9">
            <a:extLst>
              <a:ext uri="{FF2B5EF4-FFF2-40B4-BE49-F238E27FC236}">
                <a16:creationId xmlns:a16="http://schemas.microsoft.com/office/drawing/2014/main" id="{141D17F7-7359-FA22-AF45-361B2CF5FE23}"/>
              </a:ext>
              <a:ext uri="{C183D7F6-B498-43B3-948B-1728B52AA6E4}">
                <adec:decorative xmlns:adec="http://schemas.microsoft.com/office/drawing/2017/decorative" val="1"/>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57780" y="2169963"/>
            <a:ext cx="5303520" cy="3283527"/>
          </a:xfrm>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5" name="Slide Numbe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10</a:t>
            </a:fld>
            <a:endParaRPr lang="en-US"/>
          </a:p>
        </p:txBody>
      </p:sp>
      <p:sp>
        <p:nvSpPr>
          <p:cNvPr id="3" name="Slide Content"/>
          <p:cNvSpPr>
            <a:spLocks noGrp="1"/>
          </p:cNvSpPr>
          <p:nvPr>
            <p:ph sz="half" idx="4294967295"/>
          </p:nvPr>
        </p:nvSpPr>
        <p:spPr>
          <a:xfrm>
            <a:off x="6330702" y="1371601"/>
            <a:ext cx="5329237" cy="4611188"/>
          </a:xfrm>
        </p:spPr>
        <p:txBody>
          <a:bodyPr>
            <a:normAutofit fontScale="92500"/>
          </a:bodyPr>
          <a:lstStyle/>
          <a:p>
            <a:pPr marL="0" indent="0">
              <a:buNone/>
            </a:pPr>
            <a:r>
              <a:rPr lang="en-US" sz="3600" dirty="0"/>
              <a:t>Review data from both district and participating private school programs</a:t>
            </a:r>
          </a:p>
          <a:p>
            <a:pPr lvl="1"/>
            <a:r>
              <a:rPr lang="en-US" sz="2800" dirty="0"/>
              <a:t>Did we make progress toward our outcomes (student and educator) and how do we know?</a:t>
            </a:r>
          </a:p>
          <a:p>
            <a:pPr lvl="1"/>
            <a:r>
              <a:rPr lang="en-US" sz="2800" dirty="0"/>
              <a:t>Which strategies had the best results? </a:t>
            </a:r>
          </a:p>
          <a:p>
            <a:pPr lvl="1"/>
            <a:r>
              <a:rPr lang="en-US" sz="2800" dirty="0"/>
              <a:t>Will we continue, expand, or change strategies, based on the results?</a:t>
            </a:r>
          </a:p>
        </p:txBody>
      </p:sp>
    </p:spTree>
    <p:extLst>
      <p:ext uri="{BB962C8B-B14F-4D97-AF65-F5344CB8AC3E}">
        <p14:creationId xmlns:p14="http://schemas.microsoft.com/office/powerpoint/2010/main" val="78399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A710-E83F-001D-61F5-798ADA8DF5E3}"/>
            </a:ext>
          </a:extLst>
        </p:cNvPr>
        <p:cNvGrpSpPr/>
        <p:nvPr/>
      </p:nvGrpSpPr>
      <p:grpSpPr>
        <a:xfrm>
          <a:off x="0" y="0"/>
          <a:ext cx="0" cy="0"/>
          <a:chOff x="0" y="0"/>
          <a:chExt cx="0" cy="0"/>
        </a:xfrm>
      </p:grpSpPr>
      <p:sp>
        <p:nvSpPr>
          <p:cNvPr id="7" name="Title">
            <a:extLst>
              <a:ext uri="{FF2B5EF4-FFF2-40B4-BE49-F238E27FC236}">
                <a16:creationId xmlns:a16="http://schemas.microsoft.com/office/drawing/2014/main" id="{1D5AE1C7-01EE-3A42-C8C0-5B52FC6C7780}"/>
              </a:ext>
            </a:extLst>
          </p:cNvPr>
          <p:cNvSpPr>
            <a:spLocks noGrp="1"/>
          </p:cNvSpPr>
          <p:nvPr>
            <p:ph type="title"/>
          </p:nvPr>
        </p:nvSpPr>
        <p:spPr/>
        <p:txBody>
          <a:bodyPr anchor="b">
            <a:normAutofit/>
          </a:bodyPr>
          <a:lstStyle/>
          <a:p>
            <a:r>
              <a:rPr lang="en-US" dirty="0"/>
              <a:t>Evaluating Process</a:t>
            </a:r>
          </a:p>
        </p:txBody>
      </p:sp>
      <p:pic>
        <p:nvPicPr>
          <p:cNvPr id="10" name="Content Placeholder 9">
            <a:extLst>
              <a:ext uri="{FF2B5EF4-FFF2-40B4-BE49-F238E27FC236}">
                <a16:creationId xmlns:a16="http://schemas.microsoft.com/office/drawing/2014/main" id="{E16A593D-C2F1-56FA-51DD-4EB969F36A6F}"/>
              </a:ext>
              <a:ext uri="{C183D7F6-B498-43B3-948B-1728B52AA6E4}">
                <adec:decorative xmlns:adec="http://schemas.microsoft.com/office/drawing/2017/decorative" val="1"/>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57780" y="2169963"/>
            <a:ext cx="5303520" cy="3283527"/>
          </a:xfrm>
        </p:spPr>
      </p:pic>
      <p:sp>
        <p:nvSpPr>
          <p:cNvPr id="4" name="Footer Placeholder 3">
            <a:extLst>
              <a:ext uri="{FF2B5EF4-FFF2-40B4-BE49-F238E27FC236}">
                <a16:creationId xmlns:a16="http://schemas.microsoft.com/office/drawing/2014/main" id="{84D3B20D-FC43-0152-3509-5CB22967AF27}"/>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5" name="Slide Number">
            <a:extLst>
              <a:ext uri="{FF2B5EF4-FFF2-40B4-BE49-F238E27FC236}">
                <a16:creationId xmlns:a16="http://schemas.microsoft.com/office/drawing/2014/main" id="{D7222626-AAD7-1C4B-AD0B-EFAF8D154270}"/>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11</a:t>
            </a:fld>
            <a:endParaRPr lang="en-US" dirty="0"/>
          </a:p>
        </p:txBody>
      </p:sp>
      <p:sp>
        <p:nvSpPr>
          <p:cNvPr id="3" name="Slide Content">
            <a:extLst>
              <a:ext uri="{FF2B5EF4-FFF2-40B4-BE49-F238E27FC236}">
                <a16:creationId xmlns:a16="http://schemas.microsoft.com/office/drawing/2014/main" id="{A46A8176-F57D-5213-5955-51F9663A53B6}"/>
              </a:ext>
            </a:extLst>
          </p:cNvPr>
          <p:cNvSpPr>
            <a:spLocks noGrp="1"/>
          </p:cNvSpPr>
          <p:nvPr>
            <p:ph sz="half" idx="4294967295"/>
          </p:nvPr>
        </p:nvSpPr>
        <p:spPr>
          <a:xfrm>
            <a:off x="6330702" y="1371601"/>
            <a:ext cx="5329237" cy="4311106"/>
          </a:xfrm>
        </p:spPr>
        <p:txBody>
          <a:bodyPr>
            <a:normAutofit/>
          </a:bodyPr>
          <a:lstStyle/>
          <a:p>
            <a:pPr marL="0" indent="0">
              <a:buNone/>
            </a:pPr>
            <a:r>
              <a:rPr lang="en-US" sz="3600" dirty="0"/>
              <a:t>Review your approach and consider adjustments</a:t>
            </a:r>
          </a:p>
          <a:p>
            <a:pPr lvl="1"/>
            <a:r>
              <a:rPr lang="en-US" sz="2800" dirty="0"/>
              <a:t>Did we collect all the data we planned to? </a:t>
            </a:r>
          </a:p>
          <a:p>
            <a:pPr lvl="1"/>
            <a:r>
              <a:rPr lang="en-US" sz="2800" dirty="0"/>
              <a:t>Was it the right data?</a:t>
            </a:r>
          </a:p>
          <a:p>
            <a:pPr lvl="1"/>
            <a:r>
              <a:rPr lang="en-US" sz="2800" dirty="0"/>
              <a:t>How will the data inform next steps?</a:t>
            </a:r>
          </a:p>
        </p:txBody>
      </p:sp>
    </p:spTree>
    <p:extLst>
      <p:ext uri="{BB962C8B-B14F-4D97-AF65-F5344CB8AC3E}">
        <p14:creationId xmlns:p14="http://schemas.microsoft.com/office/powerpoint/2010/main" val="269542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E05484E-818F-AB54-CDF2-4A60DA219058}"/>
              </a:ext>
            </a:extLst>
          </p:cNvPr>
          <p:cNvSpPr>
            <a:spLocks noGrp="1"/>
          </p:cNvSpPr>
          <p:nvPr>
            <p:ph type="ctrTitle"/>
          </p:nvPr>
        </p:nvSpPr>
        <p:spPr/>
        <p:txBody>
          <a:bodyPr/>
          <a:lstStyle/>
          <a:p>
            <a:r>
              <a:rPr lang="en-US" dirty="0"/>
              <a:t>What will we do next?</a:t>
            </a:r>
          </a:p>
        </p:txBody>
      </p:sp>
      <p:sp>
        <p:nvSpPr>
          <p:cNvPr id="3" name="Footer Placeholder 2">
            <a:extLst>
              <a:ext uri="{FF2B5EF4-FFF2-40B4-BE49-F238E27FC236}">
                <a16:creationId xmlns:a16="http://schemas.microsoft.com/office/drawing/2014/main" id="{058A931D-A91B-3E81-B647-2A0D27CD57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a:extLst>
              <a:ext uri="{FF2B5EF4-FFF2-40B4-BE49-F238E27FC236}">
                <a16:creationId xmlns:a16="http://schemas.microsoft.com/office/drawing/2014/main" id="{42E0A39D-9A7F-980D-3223-880637F61501}"/>
              </a:ext>
            </a:extLst>
          </p:cNvPr>
          <p:cNvSpPr>
            <a:spLocks noGrp="1"/>
          </p:cNvSpPr>
          <p:nvPr>
            <p:ph type="sldNum" sz="quarter" idx="12"/>
          </p:nvPr>
        </p:nvSpPr>
        <p:spPr/>
        <p:txBody>
          <a:bodyPr/>
          <a:lstStyle/>
          <a:p>
            <a:fld id="{357F5B69-6281-4C1F-8C38-6DA0F56DA430}" type="slidenum">
              <a:rPr lang="en-US" smtClean="0"/>
              <a:pPr/>
              <a:t>12</a:t>
            </a:fld>
            <a:endParaRPr lang="en-US"/>
          </a:p>
        </p:txBody>
      </p:sp>
    </p:spTree>
    <p:extLst>
      <p:ext uri="{BB962C8B-B14F-4D97-AF65-F5344CB8AC3E}">
        <p14:creationId xmlns:p14="http://schemas.microsoft.com/office/powerpoint/2010/main" val="162268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2F64D-B940-B416-7F0A-10AA5825B51C}"/>
              </a:ext>
            </a:extLst>
          </p:cNvPr>
          <p:cNvSpPr>
            <a:spLocks noGrp="1"/>
          </p:cNvSpPr>
          <p:nvPr>
            <p:ph type="title"/>
          </p:nvPr>
        </p:nvSpPr>
        <p:spPr/>
        <p:txBody>
          <a:bodyPr/>
          <a:lstStyle/>
          <a:p>
            <a:r>
              <a:rPr lang="en-US" dirty="0"/>
              <a:t>We need to acknowledge…</a:t>
            </a:r>
          </a:p>
        </p:txBody>
      </p:sp>
      <p:sp>
        <p:nvSpPr>
          <p:cNvPr id="7" name="Content Placeholder 6">
            <a:extLst>
              <a:ext uri="{FF2B5EF4-FFF2-40B4-BE49-F238E27FC236}">
                <a16:creationId xmlns:a16="http://schemas.microsoft.com/office/drawing/2014/main" id="{E4D41806-91CF-B9F7-6CC2-DA4928506B34}"/>
              </a:ext>
            </a:extLst>
          </p:cNvPr>
          <p:cNvSpPr>
            <a:spLocks noGrp="1"/>
          </p:cNvSpPr>
          <p:nvPr>
            <p:ph idx="1"/>
          </p:nvPr>
        </p:nvSpPr>
        <p:spPr>
          <a:xfrm>
            <a:off x="717177" y="1825625"/>
            <a:ext cx="5670560" cy="4109010"/>
          </a:xfrm>
        </p:spPr>
        <p:txBody>
          <a:bodyPr>
            <a:normAutofit/>
          </a:bodyPr>
          <a:lstStyle/>
          <a:p>
            <a:pPr>
              <a:spcAft>
                <a:spcPts val="600"/>
              </a:spcAft>
            </a:pPr>
            <a:r>
              <a:rPr lang="en-US" sz="3200" dirty="0"/>
              <a:t>Allocations for 2025-2026 have not been provided </a:t>
            </a:r>
          </a:p>
          <a:p>
            <a:pPr>
              <a:spcAft>
                <a:spcPts val="600"/>
              </a:spcAft>
            </a:pPr>
            <a:r>
              <a:rPr lang="en-US" sz="3200" dirty="0"/>
              <a:t>Uncertainty around president’s “skinny” budget proposal</a:t>
            </a:r>
          </a:p>
          <a:p>
            <a:pPr>
              <a:spcAft>
                <a:spcPts val="600"/>
              </a:spcAft>
            </a:pPr>
            <a:r>
              <a:rPr lang="en-US" sz="3200" dirty="0"/>
              <a:t>Decisions about staffing cannot wait</a:t>
            </a:r>
          </a:p>
          <a:p>
            <a:endParaRPr lang="en-US" dirty="0"/>
          </a:p>
          <a:p>
            <a:endParaRPr lang="en-US" dirty="0"/>
          </a:p>
        </p:txBody>
      </p:sp>
      <p:sp>
        <p:nvSpPr>
          <p:cNvPr id="3" name="Footer Placeholder 2">
            <a:extLst>
              <a:ext uri="{FF2B5EF4-FFF2-40B4-BE49-F238E27FC236}">
                <a16:creationId xmlns:a16="http://schemas.microsoft.com/office/drawing/2014/main" id="{AA877643-656D-A25F-15A5-4346ACAE84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B3EC604-113F-AD26-885D-4C43D46E1703}"/>
              </a:ext>
            </a:extLst>
          </p:cNvPr>
          <p:cNvSpPr>
            <a:spLocks noGrp="1"/>
          </p:cNvSpPr>
          <p:nvPr>
            <p:ph type="sldNum" sz="quarter" idx="12"/>
          </p:nvPr>
        </p:nvSpPr>
        <p:spPr/>
        <p:txBody>
          <a:bodyPr/>
          <a:lstStyle/>
          <a:p>
            <a:fld id="{357F5B69-6281-4C1F-8C38-6DA0F56DA430}" type="slidenum">
              <a:rPr lang="en-US" smtClean="0"/>
              <a:t>13</a:t>
            </a:fld>
            <a:endParaRPr lang="en-US"/>
          </a:p>
        </p:txBody>
      </p:sp>
      <p:pic>
        <p:nvPicPr>
          <p:cNvPr id="13" name="Picture 12">
            <a:extLst>
              <a:ext uri="{FF2B5EF4-FFF2-40B4-BE49-F238E27FC236}">
                <a16:creationId xmlns:a16="http://schemas.microsoft.com/office/drawing/2014/main" id="{F88CA76B-7C20-AC96-0658-73E8FD9C8D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943" y="2145219"/>
            <a:ext cx="4626429" cy="3469822"/>
          </a:xfrm>
          <a:prstGeom prst="rect">
            <a:avLst/>
          </a:prstGeom>
        </p:spPr>
      </p:pic>
    </p:spTree>
    <p:extLst>
      <p:ext uri="{BB962C8B-B14F-4D97-AF65-F5344CB8AC3E}">
        <p14:creationId xmlns:p14="http://schemas.microsoft.com/office/powerpoint/2010/main" val="197368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190616-4A8F-696D-1C14-6C955CE5DF31}"/>
              </a:ext>
            </a:extLst>
          </p:cNvPr>
          <p:cNvSpPr>
            <a:spLocks noGrp="1"/>
          </p:cNvSpPr>
          <p:nvPr>
            <p:ph type="title"/>
          </p:nvPr>
        </p:nvSpPr>
        <p:spPr/>
        <p:txBody>
          <a:bodyPr/>
          <a:lstStyle/>
          <a:p>
            <a:r>
              <a:rPr lang="en-US" dirty="0"/>
              <a:t>What we know for sure</a:t>
            </a:r>
            <a:endParaRPr lang="en-US" b="1" dirty="0"/>
          </a:p>
        </p:txBody>
      </p:sp>
      <p:sp>
        <p:nvSpPr>
          <p:cNvPr id="2" name="Content Placeholder 1">
            <a:extLst>
              <a:ext uri="{FF2B5EF4-FFF2-40B4-BE49-F238E27FC236}">
                <a16:creationId xmlns:a16="http://schemas.microsoft.com/office/drawing/2014/main" id="{88D0C859-0A07-2B73-F3E6-97EE76D07DAA}"/>
              </a:ext>
            </a:extLst>
          </p:cNvPr>
          <p:cNvSpPr>
            <a:spLocks noGrp="1"/>
          </p:cNvSpPr>
          <p:nvPr>
            <p:ph idx="1"/>
          </p:nvPr>
        </p:nvSpPr>
        <p:spPr>
          <a:xfrm>
            <a:off x="534296" y="1757221"/>
            <a:ext cx="10784542" cy="4109010"/>
          </a:xfrm>
        </p:spPr>
        <p:txBody>
          <a:bodyPr>
            <a:normAutofit fontScale="92500" lnSpcReduction="10000"/>
          </a:bodyPr>
          <a:lstStyle/>
          <a:p>
            <a:r>
              <a:rPr lang="en-US" sz="3500" b="1" dirty="0"/>
              <a:t>Funding for 2025-2026 (FY 25)</a:t>
            </a:r>
          </a:p>
          <a:p>
            <a:pPr lvl="1"/>
            <a:r>
              <a:rPr lang="en-US" sz="3000" dirty="0"/>
              <a:t>Overall funding for ESSA is the same as 2024-25</a:t>
            </a:r>
          </a:p>
          <a:p>
            <a:pPr lvl="1"/>
            <a:r>
              <a:rPr lang="en-US" sz="3000" dirty="0"/>
              <a:t>Still waiting for Office of Management and Budget (OMB) to provide Title II-A appropriation to USED</a:t>
            </a:r>
          </a:p>
          <a:p>
            <a:r>
              <a:rPr lang="en-US" sz="3500" b="1" dirty="0"/>
              <a:t>Funding for 2026-2027 (FY 26)</a:t>
            </a:r>
          </a:p>
          <a:p>
            <a:pPr lvl="1"/>
            <a:r>
              <a:rPr lang="en-US" sz="3000" dirty="0"/>
              <a:t>President’s budget proposal is not the end of the story</a:t>
            </a:r>
          </a:p>
          <a:p>
            <a:pPr lvl="1"/>
            <a:r>
              <a:rPr lang="en-US" sz="3000" dirty="0"/>
              <a:t>The appropriations process takes time and requires Congressional approval</a:t>
            </a:r>
          </a:p>
          <a:p>
            <a:pPr lvl="1"/>
            <a:r>
              <a:rPr lang="en-US" sz="3000" dirty="0"/>
              <a:t>The skinny budget tells us the administration’s funding priorities, </a:t>
            </a:r>
            <a:r>
              <a:rPr lang="en-US" sz="3000" b="1" dirty="0"/>
              <a:t>but nothing has been decided yet</a:t>
            </a:r>
          </a:p>
        </p:txBody>
      </p:sp>
      <p:sp>
        <p:nvSpPr>
          <p:cNvPr id="3" name="Footer Placeholder 2">
            <a:extLst>
              <a:ext uri="{FF2B5EF4-FFF2-40B4-BE49-F238E27FC236}">
                <a16:creationId xmlns:a16="http://schemas.microsoft.com/office/drawing/2014/main" id="{12AC1696-7A31-AA27-6188-C9C3AD6D640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CE3A534-3D4B-E462-1997-96F315DDDA6A}"/>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75749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7050-3AC7-F187-74D8-762E624D2729}"/>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42CE6A36-E9A3-5AD6-698B-82BB543E18BD}"/>
              </a:ext>
            </a:extLst>
          </p:cNvPr>
          <p:cNvSpPr>
            <a:spLocks noGrp="1"/>
          </p:cNvSpPr>
          <p:nvPr>
            <p:ph type="title"/>
          </p:nvPr>
        </p:nvSpPr>
        <p:spPr>
          <a:xfrm>
            <a:off x="717176" y="457200"/>
            <a:ext cx="10784542" cy="1026460"/>
          </a:xfrm>
        </p:spPr>
        <p:txBody>
          <a:bodyPr anchor="b">
            <a:normAutofit/>
          </a:bodyPr>
          <a:lstStyle/>
          <a:p>
            <a:r>
              <a:rPr lang="en-US" dirty="0"/>
              <a:t>Reflection #3</a:t>
            </a:r>
          </a:p>
        </p:txBody>
      </p:sp>
      <p:sp>
        <p:nvSpPr>
          <p:cNvPr id="6" name="Slide Content">
            <a:extLst>
              <a:ext uri="{FF2B5EF4-FFF2-40B4-BE49-F238E27FC236}">
                <a16:creationId xmlns:a16="http://schemas.microsoft.com/office/drawing/2014/main" id="{04D4AC6A-9B12-EC49-D5E1-8A4CD2B00DDB}"/>
              </a:ext>
            </a:extLst>
          </p:cNvPr>
          <p:cNvSpPr>
            <a:spLocks noGrp="1"/>
          </p:cNvSpPr>
          <p:nvPr>
            <p:ph sz="half" idx="1"/>
          </p:nvPr>
        </p:nvSpPr>
        <p:spPr>
          <a:xfrm>
            <a:off x="717176" y="1825625"/>
            <a:ext cx="5302624" cy="4106048"/>
          </a:xfrm>
        </p:spPr>
        <p:txBody>
          <a:bodyPr>
            <a:normAutofit/>
          </a:bodyPr>
          <a:lstStyle/>
          <a:p>
            <a:pPr marL="0" indent="0">
              <a:buNone/>
            </a:pPr>
            <a:r>
              <a:rPr lang="en-US" sz="3600" dirty="0"/>
              <a:t>How can our team support you during this time of uncertainty? </a:t>
            </a:r>
          </a:p>
        </p:txBody>
      </p:sp>
      <p:sp>
        <p:nvSpPr>
          <p:cNvPr id="3" name="Footer Placeholder 2">
            <a:extLst>
              <a:ext uri="{FF2B5EF4-FFF2-40B4-BE49-F238E27FC236}">
                <a16:creationId xmlns:a16="http://schemas.microsoft.com/office/drawing/2014/main" id="{2BC9056A-7D59-8480-B5C5-F9CD16B051D0}"/>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a:extLst>
              <a:ext uri="{FF2B5EF4-FFF2-40B4-BE49-F238E27FC236}">
                <a16:creationId xmlns:a16="http://schemas.microsoft.com/office/drawing/2014/main" id="{18376839-5668-FFCA-25F7-C2A883BA8B82}"/>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15</a:t>
            </a:fld>
            <a:endParaRPr lang="en-US" dirty="0"/>
          </a:p>
        </p:txBody>
      </p:sp>
      <p:pic>
        <p:nvPicPr>
          <p:cNvPr id="9" name="Content Placeholder 8" descr="Lake and mountain">
            <a:extLst>
              <a:ext uri="{FF2B5EF4-FFF2-40B4-BE49-F238E27FC236}">
                <a16:creationId xmlns:a16="http://schemas.microsoft.com/office/drawing/2014/main" id="{6A238F29-F3BF-705C-4420-8694C2B5D751}"/>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72200" y="2101850"/>
            <a:ext cx="5329238" cy="3552825"/>
          </a:xfrm>
        </p:spPr>
      </p:pic>
    </p:spTree>
    <p:extLst>
      <p:ext uri="{BB962C8B-B14F-4D97-AF65-F5344CB8AC3E}">
        <p14:creationId xmlns:p14="http://schemas.microsoft.com/office/powerpoint/2010/main" val="63928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9" y="581578"/>
            <a:ext cx="3931826" cy="1262462"/>
          </a:xfrm>
        </p:spPr>
        <p:txBody>
          <a:bodyPr>
            <a:normAutofit fontScale="90000"/>
          </a:bodyPr>
          <a:lstStyle/>
          <a:p>
            <a:r>
              <a:rPr lang="en-US" dirty="0"/>
              <a:t>Consultation under ESSA</a:t>
            </a:r>
          </a:p>
        </p:txBody>
      </p:sp>
      <p:sp>
        <p:nvSpPr>
          <p:cNvPr id="3" name="Content Placeholder 2"/>
          <p:cNvSpPr>
            <a:spLocks noGrp="1"/>
          </p:cNvSpPr>
          <p:nvPr>
            <p:ph idx="1"/>
          </p:nvPr>
        </p:nvSpPr>
        <p:spPr/>
        <p:txBody>
          <a:bodyPr/>
          <a:lstStyle/>
          <a:p>
            <a:r>
              <a:rPr lang="en-US" sz="3200" dirty="0">
                <a:ea typeface="Times New Roman" panose="02020603050405020304" pitchFamily="18" charset="0"/>
              </a:rPr>
              <a:t>Districts must meaningfully consult with a wide array of partners when designing their Title II-A programs</a:t>
            </a:r>
          </a:p>
          <a:p>
            <a:pPr lvl="1"/>
            <a:r>
              <a:rPr lang="en-US" sz="2800" dirty="0">
                <a:ea typeface="Times New Roman" panose="02020603050405020304" pitchFamily="18" charset="0"/>
              </a:rPr>
              <a:t>Administrators</a:t>
            </a:r>
          </a:p>
          <a:p>
            <a:pPr lvl="1"/>
            <a:r>
              <a:rPr lang="en-US" sz="2800" dirty="0">
                <a:ea typeface="Times New Roman" panose="02020603050405020304" pitchFamily="18" charset="0"/>
              </a:rPr>
              <a:t>Teachers</a:t>
            </a:r>
          </a:p>
          <a:p>
            <a:pPr lvl="1"/>
            <a:r>
              <a:rPr lang="en-US" sz="2800" dirty="0">
                <a:ea typeface="Times New Roman" panose="02020603050405020304" pitchFamily="18" charset="0"/>
              </a:rPr>
              <a:t>Paraprofessionals</a:t>
            </a:r>
          </a:p>
          <a:p>
            <a:pPr lvl="1"/>
            <a:r>
              <a:rPr lang="en-US" sz="2800" dirty="0">
                <a:ea typeface="Times New Roman" panose="02020603050405020304" pitchFamily="18" charset="0"/>
              </a:rPr>
              <a:t>Instructional support personnel</a:t>
            </a:r>
          </a:p>
          <a:p>
            <a:pPr lvl="1"/>
            <a:r>
              <a:rPr lang="en-US" sz="2800" dirty="0">
                <a:ea typeface="Times New Roman" panose="02020603050405020304" pitchFamily="18" charset="0"/>
              </a:rPr>
              <a:t>Parents/Guardians</a:t>
            </a:r>
          </a:p>
          <a:p>
            <a:pPr lvl="1"/>
            <a:r>
              <a:rPr lang="en-US" sz="2800" dirty="0">
                <a:ea typeface="Times New Roman" panose="02020603050405020304" pitchFamily="18" charset="0"/>
              </a:rPr>
              <a:t>Community members and partners</a:t>
            </a:r>
          </a:p>
          <a:p>
            <a:pPr lvl="1"/>
            <a:r>
              <a:rPr lang="en-US" sz="2800" dirty="0">
                <a:ea typeface="Times New Roman" panose="02020603050405020304" pitchFamily="18" charset="0"/>
              </a:rPr>
              <a:t>Tribes and tribal organizations</a:t>
            </a:r>
          </a:p>
          <a:p>
            <a:pPr lvl="1"/>
            <a:endParaRPr lang="en-US" sz="3200" dirty="0">
              <a:ea typeface="Times New Roman" panose="02020603050405020304" pitchFamily="18" charset="0"/>
            </a:endParaRPr>
          </a:p>
          <a:p>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01" b="10601"/>
          <a:stretch>
            <a:fillRect/>
          </a:stretch>
        </p:blipFill>
        <p:spPr>
          <a:xfrm>
            <a:off x="432552" y="2514787"/>
            <a:ext cx="4426830" cy="2613123"/>
          </a:xfrm>
        </p:spPr>
      </p:pic>
      <p:sp>
        <p:nvSpPr>
          <p:cNvPr id="6" name="Footer Placeholder 2"/>
          <p:cNvSpPr>
            <a:spLocks noGrp="1"/>
          </p:cNvSpPr>
          <p:nvPr>
            <p:ph type="ftr" sz="quarter" idx="11"/>
          </p:nvPr>
        </p:nvSpPr>
        <p:spPr/>
        <p:txBody>
          <a:bodyPr/>
          <a:lstStyle/>
          <a:p>
            <a:r>
              <a:rPr lang="en-US" dirty="0"/>
              <a:t>Oregon Department of Education</a:t>
            </a:r>
          </a:p>
        </p:txBody>
      </p:sp>
      <p:sp>
        <p:nvSpPr>
          <p:cNvPr id="4" name="Slide Number">
            <a:extLst>
              <a:ext uri="{FF2B5EF4-FFF2-40B4-BE49-F238E27FC236}">
                <a16:creationId xmlns:a16="http://schemas.microsoft.com/office/drawing/2014/main" id="{1E26E166-6453-4AC5-67EF-9E48CFF3AA76}"/>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16</a:t>
            </a:fld>
            <a:endParaRPr lang="en-US" dirty="0"/>
          </a:p>
        </p:txBody>
      </p:sp>
    </p:spTree>
    <p:extLst>
      <p:ext uri="{BB962C8B-B14F-4D97-AF65-F5344CB8AC3E}">
        <p14:creationId xmlns:p14="http://schemas.microsoft.com/office/powerpoint/2010/main" val="380629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349193"/>
          </a:xfrm>
        </p:spPr>
        <p:txBody>
          <a:bodyPr>
            <a:normAutofit/>
          </a:bodyPr>
          <a:lstStyle/>
          <a:p>
            <a:r>
              <a:rPr lang="en-US" dirty="0"/>
              <a:t>Use Integrated Programs Work</a:t>
            </a:r>
          </a:p>
        </p:txBody>
      </p:sp>
      <p:sp>
        <p:nvSpPr>
          <p:cNvPr id="3" name="Content Placeholder 2"/>
          <p:cNvSpPr>
            <a:spLocks noGrp="1"/>
          </p:cNvSpPr>
          <p:nvPr>
            <p:ph idx="1"/>
          </p:nvPr>
        </p:nvSpPr>
        <p:spPr>
          <a:xfrm>
            <a:off x="5126038" y="361201"/>
            <a:ext cx="6172200" cy="6025311"/>
          </a:xfrm>
        </p:spPr>
        <p:txBody>
          <a:bodyPr>
            <a:normAutofit/>
          </a:bodyPr>
          <a:lstStyle/>
          <a:p>
            <a:pPr marL="0" indent="0">
              <a:spcAft>
                <a:spcPts val="600"/>
              </a:spcAft>
              <a:buNone/>
            </a:pPr>
            <a:r>
              <a:rPr lang="en-US" sz="3000" dirty="0">
                <a:ea typeface="Times New Roman" panose="02020603050405020304" pitchFamily="18" charset="0"/>
              </a:rPr>
              <a:t>Consultation as part of Integrated Programs work can satisfy the requirements for consultation for Titles II-A, </a:t>
            </a:r>
            <a:r>
              <a:rPr lang="en-US" sz="3000" i="1" u="sng" dirty="0">
                <a:ea typeface="Times New Roman" panose="02020603050405020304" pitchFamily="18" charset="0"/>
              </a:rPr>
              <a:t>as long as</a:t>
            </a:r>
            <a:r>
              <a:rPr lang="en-US" sz="3000" dirty="0">
                <a:ea typeface="Times New Roman" panose="02020603050405020304" pitchFamily="18" charset="0"/>
              </a:rPr>
              <a:t>:</a:t>
            </a:r>
          </a:p>
          <a:p>
            <a:pPr marL="971550" lvl="1" indent="-514350">
              <a:spcAft>
                <a:spcPts val="600"/>
              </a:spcAft>
              <a:buFont typeface="+mj-lt"/>
              <a:buAutoNum type="arabicPeriod"/>
            </a:pPr>
            <a:r>
              <a:rPr lang="en-US" sz="2600" dirty="0">
                <a:ea typeface="Times New Roman" panose="02020603050405020304" pitchFamily="18" charset="0"/>
              </a:rPr>
              <a:t>the groups named in ESSA are included, </a:t>
            </a:r>
            <a:r>
              <a:rPr lang="en-US" sz="2600" b="1" dirty="0">
                <a:ea typeface="Times New Roman" panose="02020603050405020304" pitchFamily="18" charset="0"/>
              </a:rPr>
              <a:t>and</a:t>
            </a:r>
          </a:p>
          <a:p>
            <a:pPr marL="971550" lvl="1" indent="-514350">
              <a:spcAft>
                <a:spcPts val="600"/>
              </a:spcAft>
              <a:buFont typeface="+mj-lt"/>
              <a:buAutoNum type="arabicPeriod"/>
            </a:pPr>
            <a:r>
              <a:rPr lang="en-US" sz="2600" dirty="0">
                <a:ea typeface="Times New Roman" panose="02020603050405020304" pitchFamily="18" charset="0"/>
              </a:rPr>
              <a:t>there is </a:t>
            </a:r>
            <a:r>
              <a:rPr lang="en-US" sz="2600" b="1" dirty="0">
                <a:ea typeface="Times New Roman" panose="02020603050405020304" pitchFamily="18" charset="0"/>
              </a:rPr>
              <a:t>explicit discussion </a:t>
            </a:r>
            <a:r>
              <a:rPr lang="en-US" sz="2600" dirty="0">
                <a:ea typeface="Times New Roman" panose="02020603050405020304" pitchFamily="18" charset="0"/>
              </a:rPr>
              <a:t>of the use of Title II-A funds.</a:t>
            </a:r>
          </a:p>
          <a:p>
            <a:pPr marL="0" indent="0">
              <a:spcAft>
                <a:spcPts val="600"/>
              </a:spcAft>
              <a:buNone/>
            </a:pPr>
            <a:endParaRPr lang="en-US" sz="3200" dirty="0">
              <a:ea typeface="Times New Roman" panose="02020603050405020304" pitchFamily="18" charset="0"/>
            </a:endParaRPr>
          </a:p>
          <a:p>
            <a:pPr marL="0" indent="0">
              <a:spcAft>
                <a:spcPts val="600"/>
              </a:spcAft>
              <a:buNone/>
            </a:pPr>
            <a:r>
              <a:rPr lang="en-US" sz="3000" dirty="0">
                <a:ea typeface="Times New Roman" panose="02020603050405020304" pitchFamily="18" charset="0"/>
              </a:rPr>
              <a:t>The title “CIP” (Continuous Improvement Plan) Budget Narrative is intentional</a:t>
            </a:r>
          </a:p>
          <a:p>
            <a:endParaRPr lang="en-US" sz="2800" dirty="0">
              <a:ea typeface="Times New Roman" panose="02020603050405020304" pitchFamily="18" charset="0"/>
            </a:endParaRPr>
          </a:p>
          <a:p>
            <a:pPr marL="457200" lvl="1" indent="0">
              <a:buNone/>
            </a:pPr>
            <a:endParaRPr lang="en-US" sz="3200" dirty="0">
              <a:ea typeface="Times New Roman" panose="02020603050405020304" pitchFamily="18" charset="0"/>
            </a:endParaRPr>
          </a:p>
        </p:txBody>
      </p:sp>
      <p:pic>
        <p:nvPicPr>
          <p:cNvPr id="5" name="Picture 4">
            <a:extLst>
              <a:ext uri="{FF2B5EF4-FFF2-40B4-BE49-F238E27FC236}">
                <a16:creationId xmlns:a16="http://schemas.microsoft.com/office/drawing/2014/main" id="{098D6B50-C3A1-3C54-861A-9BA5B0DD5C4D}"/>
              </a:ext>
              <a:ext uri="{C183D7F6-B498-43B3-948B-1728B52AA6E4}">
                <adec:decorative xmlns:adec="http://schemas.microsoft.com/office/drawing/2017/decorative" val="1"/>
              </a:ext>
            </a:extLst>
          </p:cNvPr>
          <p:cNvPicPr/>
          <p:nvPr/>
        </p:nvPicPr>
        <p:blipFill rotWithShape="1">
          <a:blip r:embed="rId3"/>
          <a:srcRect l="40769" t="39203" r="22692" b="11338"/>
          <a:stretch/>
        </p:blipFill>
        <p:spPr bwMode="auto">
          <a:xfrm>
            <a:off x="416942" y="2271713"/>
            <a:ext cx="4232061" cy="3717926"/>
          </a:xfrm>
          <a:prstGeom prst="rect">
            <a:avLst/>
          </a:prstGeom>
          <a:ln>
            <a:noFill/>
          </a:ln>
          <a:extLst>
            <a:ext uri="{53640926-AAD7-44D8-BBD7-CCE9431645EC}">
              <a14:shadowObscured xmlns:a14="http://schemas.microsoft.com/office/drawing/2010/main"/>
            </a:ext>
          </a:extLst>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408968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C771E2-3ACE-F4D5-650E-11C01B74D7AD}"/>
              </a:ext>
            </a:extLst>
          </p:cNvPr>
          <p:cNvSpPr>
            <a:spLocks noGrp="1"/>
          </p:cNvSpPr>
          <p:nvPr>
            <p:ph type="title"/>
          </p:nvPr>
        </p:nvSpPr>
        <p:spPr/>
        <p:txBody>
          <a:bodyPr/>
          <a:lstStyle/>
          <a:p>
            <a:r>
              <a:rPr lang="en-US" dirty="0"/>
              <a:t>Consider “What if”?</a:t>
            </a:r>
          </a:p>
        </p:txBody>
      </p:sp>
      <p:sp>
        <p:nvSpPr>
          <p:cNvPr id="8" name="Content Placeholder 7">
            <a:extLst>
              <a:ext uri="{FF2B5EF4-FFF2-40B4-BE49-F238E27FC236}">
                <a16:creationId xmlns:a16="http://schemas.microsoft.com/office/drawing/2014/main" id="{A53C8345-D75A-DA39-A061-B31EAE3F4707}"/>
              </a:ext>
            </a:extLst>
          </p:cNvPr>
          <p:cNvSpPr>
            <a:spLocks noGrp="1"/>
          </p:cNvSpPr>
          <p:nvPr>
            <p:ph idx="1"/>
          </p:nvPr>
        </p:nvSpPr>
        <p:spPr>
          <a:xfrm>
            <a:off x="717176" y="1825625"/>
            <a:ext cx="7995750" cy="4109010"/>
          </a:xfrm>
        </p:spPr>
        <p:txBody>
          <a:bodyPr/>
          <a:lstStyle/>
          <a:p>
            <a:pPr>
              <a:spcAft>
                <a:spcPts val="600"/>
              </a:spcAft>
            </a:pPr>
            <a:r>
              <a:rPr lang="en-US" sz="3200" dirty="0"/>
              <a:t>What activities funded with Title II-A does our community most value?</a:t>
            </a:r>
          </a:p>
          <a:p>
            <a:pPr>
              <a:spcAft>
                <a:spcPts val="600"/>
              </a:spcAft>
            </a:pPr>
            <a:r>
              <a:rPr lang="en-US" sz="3200" dirty="0"/>
              <a:t>What activities have had the biggest impact?</a:t>
            </a:r>
          </a:p>
          <a:p>
            <a:pPr>
              <a:spcAft>
                <a:spcPts val="600"/>
              </a:spcAft>
            </a:pPr>
            <a:r>
              <a:rPr lang="en-US" sz="3200" dirty="0"/>
              <a:t>What would we prioritize to continue if Title II-A funds were no </a:t>
            </a:r>
            <a:r>
              <a:rPr lang="en-US" sz="3200"/>
              <a:t>longer available?</a:t>
            </a:r>
            <a:endParaRPr lang="en-US" sz="3200" dirty="0"/>
          </a:p>
        </p:txBody>
      </p:sp>
      <p:pic>
        <p:nvPicPr>
          <p:cNvPr id="3" name="Picture 2">
            <a:extLst>
              <a:ext uri="{FF2B5EF4-FFF2-40B4-BE49-F238E27FC236}">
                <a16:creationId xmlns:a16="http://schemas.microsoft.com/office/drawing/2014/main" id="{DEAAE5B8-F5C7-3A4A-926A-DE4B9A6BFE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478" y="3087176"/>
            <a:ext cx="2815271" cy="2590825"/>
          </a:xfrm>
          <a:prstGeom prst="rect">
            <a:avLst/>
          </a:prstGeom>
        </p:spPr>
      </p:pic>
      <p:sp>
        <p:nvSpPr>
          <p:cNvPr id="4" name="Footer Placeholder 3">
            <a:extLst>
              <a:ext uri="{FF2B5EF4-FFF2-40B4-BE49-F238E27FC236}">
                <a16:creationId xmlns:a16="http://schemas.microsoft.com/office/drawing/2014/main" id="{C360DDE0-4ED8-5D99-1F7D-2867EF1D94E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F3A00D4A-6D42-7B0A-9038-7FE020C8C91B}"/>
              </a:ext>
            </a:extLst>
          </p:cNvPr>
          <p:cNvSpPr>
            <a:spLocks noGrp="1"/>
          </p:cNvSpPr>
          <p:nvPr>
            <p:ph type="sldNum" sz="quarter" idx="12"/>
          </p:nvPr>
        </p:nvSpPr>
        <p:spPr/>
        <p:txBody>
          <a:bodyPr/>
          <a:lstStyle/>
          <a:p>
            <a:fld id="{357F5B69-6281-4C1F-8C38-6DA0F56DA430}" type="slidenum">
              <a:rPr lang="en-US" smtClean="0"/>
              <a:t>18</a:t>
            </a:fld>
            <a:endParaRPr lang="en-US"/>
          </a:p>
        </p:txBody>
      </p:sp>
    </p:spTree>
    <p:extLst>
      <p:ext uri="{BB962C8B-B14F-4D97-AF65-F5344CB8AC3E}">
        <p14:creationId xmlns:p14="http://schemas.microsoft.com/office/powerpoint/2010/main" val="408770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717177" y="779646"/>
            <a:ext cx="3931826" cy="1686764"/>
          </a:xfrm>
        </p:spPr>
        <p:txBody>
          <a:bodyPr/>
          <a:lstStyle/>
          <a:p>
            <a:r>
              <a:rPr lang="en-US"/>
              <a:t>Resources</a:t>
            </a:r>
          </a:p>
        </p:txBody>
      </p:sp>
      <p:sp>
        <p:nvSpPr>
          <p:cNvPr id="7" name="Slide Content"/>
          <p:cNvSpPr>
            <a:spLocks noGrp="1"/>
          </p:cNvSpPr>
          <p:nvPr>
            <p:ph idx="1"/>
          </p:nvPr>
        </p:nvSpPr>
        <p:spPr>
          <a:xfrm>
            <a:off x="5183187" y="779647"/>
            <a:ext cx="6625635" cy="5627592"/>
          </a:xfrm>
        </p:spPr>
        <p:txBody>
          <a:bodyPr>
            <a:normAutofit/>
          </a:bodyPr>
          <a:lstStyle/>
          <a:p>
            <a:pPr>
              <a:spcBef>
                <a:spcPts val="1200"/>
              </a:spcBef>
            </a:pPr>
            <a:r>
              <a:rPr lang="en-US" sz="3200" dirty="0">
                <a:hlinkClick r:id="rId3"/>
              </a:rPr>
              <a:t>Reconciling Budget Narratives</a:t>
            </a:r>
            <a:endParaRPr lang="en-US" sz="3200" dirty="0"/>
          </a:p>
          <a:p>
            <a:pPr>
              <a:spcBef>
                <a:spcPts val="1200"/>
              </a:spcBef>
            </a:pPr>
            <a:r>
              <a:rPr lang="en-US" sz="3200" dirty="0">
                <a:hlinkClick r:id="rId4"/>
              </a:rPr>
              <a:t>CIP Budget Narrative Resources</a:t>
            </a:r>
            <a:endParaRPr lang="en-US" sz="3200" dirty="0"/>
          </a:p>
          <a:p>
            <a:pPr>
              <a:spcBef>
                <a:spcPts val="1200"/>
              </a:spcBef>
            </a:pPr>
            <a:r>
              <a:rPr lang="en-US" sz="3200" dirty="0">
                <a:hlinkClick r:id="rId5"/>
              </a:rPr>
              <a:t>Title II-A web page</a:t>
            </a:r>
            <a:endParaRPr lang="en-US" sz="3200" dirty="0"/>
          </a:p>
          <a:p>
            <a:pPr>
              <a:spcBef>
                <a:spcPts val="1200"/>
              </a:spcBef>
            </a:pPr>
            <a:r>
              <a:rPr lang="en-US" sz="3200" dirty="0">
                <a:hlinkClick r:id="rId6"/>
              </a:rPr>
              <a:t>Federal Programs Training page</a:t>
            </a:r>
            <a:endParaRPr lang="en-US" sz="3200" dirty="0"/>
          </a:p>
          <a:p>
            <a:pPr>
              <a:spcBef>
                <a:spcPts val="1200"/>
              </a:spcBef>
            </a:pPr>
            <a:r>
              <a:rPr lang="en-US" sz="3200" dirty="0">
                <a:hlinkClick r:id="rId7"/>
              </a:rPr>
              <a:t>Title II-A listserv</a:t>
            </a:r>
            <a:endParaRPr lang="en-US" sz="3200" dirty="0"/>
          </a:p>
          <a:p>
            <a:pPr>
              <a:spcBef>
                <a:spcPts val="1200"/>
              </a:spcBef>
            </a:pPr>
            <a:endParaRPr lang="en-US" sz="3200"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a:t>Our Time Together Today</a:t>
            </a:r>
          </a:p>
        </p:txBody>
      </p:sp>
      <p:sp>
        <p:nvSpPr>
          <p:cNvPr id="6" name="Slide Content"/>
          <p:cNvSpPr>
            <a:spLocks noGrp="1"/>
          </p:cNvSpPr>
          <p:nvPr>
            <p:ph idx="1"/>
          </p:nvPr>
        </p:nvSpPr>
        <p:spPr/>
        <p:txBody>
          <a:bodyPr/>
          <a:lstStyle/>
          <a:p>
            <a:pPr marL="0" indent="0">
              <a:lnSpc>
                <a:spcPct val="80000"/>
              </a:lnSpc>
              <a:spcBef>
                <a:spcPts val="0"/>
              </a:spcBef>
              <a:buSzPts val="2800"/>
              <a:buNone/>
            </a:pPr>
            <a:endParaRPr lang="en-US" sz="2800" dirty="0"/>
          </a:p>
          <a:p>
            <a:pPr>
              <a:lnSpc>
                <a:spcPct val="80000"/>
              </a:lnSpc>
              <a:spcBef>
                <a:spcPts val="0"/>
              </a:spcBef>
              <a:spcAft>
                <a:spcPts val="600"/>
              </a:spcAft>
              <a:buSzPts val="2800"/>
            </a:pPr>
            <a:r>
              <a:rPr lang="en-US" sz="3200" dirty="0"/>
              <a:t>Reflecting to Move Forward</a:t>
            </a:r>
          </a:p>
          <a:p>
            <a:pPr lvl="1">
              <a:lnSpc>
                <a:spcPct val="80000"/>
              </a:lnSpc>
              <a:spcBef>
                <a:spcPts val="0"/>
              </a:spcBef>
              <a:spcAft>
                <a:spcPts val="600"/>
              </a:spcAft>
              <a:buSzPts val="2800"/>
            </a:pPr>
            <a:r>
              <a:rPr lang="en-US" sz="2800" b="1" dirty="0"/>
              <a:t>Reconciliation: </a:t>
            </a:r>
            <a:r>
              <a:rPr lang="en-US" sz="2800" dirty="0"/>
              <a:t>Did we do what we had planned? </a:t>
            </a:r>
          </a:p>
          <a:p>
            <a:pPr lvl="1">
              <a:lnSpc>
                <a:spcPct val="80000"/>
              </a:lnSpc>
              <a:spcBef>
                <a:spcPts val="0"/>
              </a:spcBef>
              <a:spcAft>
                <a:spcPts val="600"/>
              </a:spcAft>
              <a:buSzPts val="2800"/>
            </a:pPr>
            <a:r>
              <a:rPr lang="en-US" sz="2800" b="1" dirty="0"/>
              <a:t>Evaluation: </a:t>
            </a:r>
            <a:r>
              <a:rPr lang="en-US" sz="2800" dirty="0"/>
              <a:t>What did we learn? </a:t>
            </a:r>
          </a:p>
          <a:p>
            <a:pPr lvl="1">
              <a:lnSpc>
                <a:spcPct val="80000"/>
              </a:lnSpc>
              <a:spcBef>
                <a:spcPts val="0"/>
              </a:spcBef>
              <a:spcAft>
                <a:spcPts val="600"/>
              </a:spcAft>
              <a:buSzPts val="2800"/>
            </a:pPr>
            <a:r>
              <a:rPr lang="en-US" sz="2800" b="1" dirty="0"/>
              <a:t>Consultation: </a:t>
            </a:r>
            <a:r>
              <a:rPr lang="en-US" sz="2800" dirty="0"/>
              <a:t>What will we do next? </a:t>
            </a:r>
          </a:p>
          <a:p>
            <a:pPr lvl="1">
              <a:lnSpc>
                <a:spcPct val="80000"/>
              </a:lnSpc>
              <a:spcBef>
                <a:spcPts val="0"/>
              </a:spcBef>
              <a:spcAft>
                <a:spcPts val="600"/>
              </a:spcAft>
              <a:buSzPts val="2800"/>
            </a:pPr>
            <a:r>
              <a:rPr lang="en-US" sz="2800" dirty="0"/>
              <a:t>Resources</a:t>
            </a:r>
          </a:p>
          <a:p>
            <a:endParaRPr lang="en-US" dirty="0"/>
          </a:p>
        </p:txBody>
      </p:sp>
      <p:sp>
        <p:nvSpPr>
          <p:cNvPr id="4" name="Slide Number "/>
          <p:cNvSpPr>
            <a:spLocks noGrp="1"/>
          </p:cNvSpPr>
          <p:nvPr>
            <p:ph type="sldNum" sz="quarter" idx="12"/>
          </p:nvPr>
        </p:nvSpPr>
        <p:spPr/>
        <p:txBody>
          <a:bodyPr/>
          <a:lstStyle/>
          <a:p>
            <a:fld id="{357F5B69-6281-4C1F-8C38-6DA0F56DA430}" type="slidenum">
              <a:rPr lang="en-US" smtClean="0"/>
              <a:t>2</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lstStyle/>
          <a:p>
            <a:r>
              <a:rPr lang="en-US"/>
              <a:t>Please reach out!</a:t>
            </a:r>
          </a:p>
        </p:txBody>
      </p:sp>
      <p:sp>
        <p:nvSpPr>
          <p:cNvPr id="2" name="Slide Content"/>
          <p:cNvSpPr>
            <a:spLocks noGrp="1"/>
          </p:cNvSpPr>
          <p:nvPr>
            <p:ph idx="1"/>
          </p:nvPr>
        </p:nvSpPr>
        <p:spPr/>
        <p:txBody>
          <a:bodyPr/>
          <a:lstStyle/>
          <a:p>
            <a:pPr marL="342900" lvl="0" indent="-342900">
              <a:spcBef>
                <a:spcPts val="0"/>
              </a:spcBef>
              <a:buClr>
                <a:schemeClr val="dk1"/>
              </a:buClr>
              <a:buSzPts val="2400"/>
            </a:pPr>
            <a:r>
              <a:rPr lang="nb-NO"/>
              <a:t>Jen Engberg</a:t>
            </a:r>
            <a:br>
              <a:rPr lang="nb-NO"/>
            </a:br>
            <a:r>
              <a:rPr lang="nb-NO" u="sng">
                <a:solidFill>
                  <a:schemeClr val="hlink"/>
                </a:solidFill>
                <a:hlinkClick r:id="rId3"/>
              </a:rPr>
              <a:t>Jennifer.Engberg@ode.oregon.gov</a:t>
            </a:r>
            <a:endParaRPr lang="nb-NO"/>
          </a:p>
          <a:p>
            <a:pPr marL="342900" lvl="0" indent="-342900">
              <a:lnSpc>
                <a:spcPct val="110000"/>
              </a:lnSpc>
              <a:buClr>
                <a:schemeClr val="dk1"/>
              </a:buClr>
              <a:buSzPts val="2400"/>
            </a:pPr>
            <a:r>
              <a:rPr lang="nb-NO"/>
              <a:t>Sarah Martin</a:t>
            </a:r>
            <a:br>
              <a:rPr lang="nb-NO"/>
            </a:br>
            <a:r>
              <a:rPr lang="nb-NO" u="sng">
                <a:solidFill>
                  <a:schemeClr val="hlink"/>
                </a:solidFill>
                <a:hlinkClick r:id="rId4"/>
              </a:rPr>
              <a:t>Sarah.Martin@ode.oregon.gov</a:t>
            </a:r>
            <a:endParaRPr lang="nb-NO"/>
          </a:p>
          <a:p>
            <a:pPr marL="342900" lvl="0" indent="-342900">
              <a:lnSpc>
                <a:spcPct val="110000"/>
              </a:lnSpc>
              <a:buClr>
                <a:schemeClr val="dk1"/>
              </a:buClr>
              <a:buSzPts val="2400"/>
            </a:pPr>
            <a:r>
              <a:rPr lang="nb-NO"/>
              <a:t>Lisa Plumb</a:t>
            </a:r>
            <a:br>
              <a:rPr lang="nb-NO"/>
            </a:br>
            <a:r>
              <a:rPr lang="nb-NO" u="sng">
                <a:solidFill>
                  <a:schemeClr val="hlink"/>
                </a:solidFill>
                <a:hlinkClick r:id="rId5"/>
              </a:rPr>
              <a:t>Lisa.Plumb@ode.oregon.gov</a:t>
            </a:r>
            <a:endParaRPr lang="nb-NO" u="sng">
              <a:solidFill>
                <a:schemeClr val="hlink"/>
              </a:solidFill>
            </a:endParaRPr>
          </a:p>
          <a:p>
            <a:pPr marL="342900" lvl="0" indent="-342900">
              <a:lnSpc>
                <a:spcPct val="110000"/>
              </a:lnSpc>
              <a:buClr>
                <a:schemeClr val="dk1"/>
              </a:buClr>
              <a:buSzPts val="2400"/>
            </a:pPr>
            <a:r>
              <a:rPr lang="nb-NO"/>
              <a:t>Amy Tidwell</a:t>
            </a:r>
            <a:br>
              <a:rPr lang="nb-NO"/>
            </a:br>
            <a:r>
              <a:rPr lang="nb-NO" u="sng">
                <a:solidFill>
                  <a:schemeClr val="hlink"/>
                </a:solidFill>
                <a:hlinkClick r:id="rId4"/>
              </a:rPr>
              <a:t>Amy.Tidwell@ode.oregon.gov</a:t>
            </a:r>
            <a:endParaRPr lang="nb-NO"/>
          </a:p>
          <a:p>
            <a:pPr marL="0" lvl="0" indent="0">
              <a:lnSpc>
                <a:spcPct val="110000"/>
              </a:lnSpc>
              <a:buClr>
                <a:schemeClr val="dk1"/>
              </a:buClr>
              <a:buSzPts val="2400"/>
              <a:buNone/>
            </a:pPr>
            <a:endParaRPr lang="nb-NO"/>
          </a:p>
          <a:p>
            <a:endParaRPr lang="en-US"/>
          </a:p>
        </p:txBody>
      </p:sp>
      <p:sp>
        <p:nvSpPr>
          <p:cNvPr id="4" name="Slide Number"/>
          <p:cNvSpPr>
            <a:spLocks noGrp="1"/>
          </p:cNvSpPr>
          <p:nvPr>
            <p:ph type="sldNum" sz="quarter" idx="12"/>
          </p:nvPr>
        </p:nvSpPr>
        <p:spPr/>
        <p:txBody>
          <a:bodyPr/>
          <a:lstStyle/>
          <a:p>
            <a:fld id="{357F5B69-6281-4C1F-8C38-6DA0F56DA430}" type="slidenum">
              <a:rPr lang="en-US" smtClean="0"/>
              <a:pPr/>
              <a:t>20</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3777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F770EA-43B5-3C8E-EC83-DB3B17A9BC0A}"/>
              </a:ext>
            </a:extLst>
          </p:cNvPr>
          <p:cNvSpPr>
            <a:spLocks noGrp="1"/>
          </p:cNvSpPr>
          <p:nvPr>
            <p:ph type="ctrTitle"/>
          </p:nvPr>
        </p:nvSpPr>
        <p:spPr/>
        <p:txBody>
          <a:bodyPr/>
          <a:lstStyle/>
          <a:p>
            <a:r>
              <a:rPr lang="en-US" dirty="0"/>
              <a:t>Did we do what we had planned?</a:t>
            </a:r>
          </a:p>
        </p:txBody>
      </p:sp>
      <p:sp>
        <p:nvSpPr>
          <p:cNvPr id="4" name="Footer Placeholder 3">
            <a:extLst>
              <a:ext uri="{FF2B5EF4-FFF2-40B4-BE49-F238E27FC236}">
                <a16:creationId xmlns:a16="http://schemas.microsoft.com/office/drawing/2014/main" id="{974E436E-08E8-E479-234E-9CEE0A4AED5C}"/>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CD6670E4-8154-98C1-01D2-6DEC42BE9BA2}"/>
              </a:ext>
            </a:extLst>
          </p:cNvPr>
          <p:cNvSpPr>
            <a:spLocks noGrp="1"/>
          </p:cNvSpPr>
          <p:nvPr>
            <p:ph type="sldNum" sz="quarter" idx="12"/>
          </p:nvPr>
        </p:nvSpPr>
        <p:spPr/>
        <p:txBody>
          <a:bodyPr/>
          <a:lstStyle/>
          <a:p>
            <a:fld id="{357F5B69-6281-4C1F-8C38-6DA0F56DA430}" type="slidenum">
              <a:rPr lang="en-US" smtClean="0"/>
              <a:t>3</a:t>
            </a:fld>
            <a:endParaRPr lang="en-US"/>
          </a:p>
        </p:txBody>
      </p:sp>
    </p:spTree>
    <p:extLst>
      <p:ext uri="{BB962C8B-B14F-4D97-AF65-F5344CB8AC3E}">
        <p14:creationId xmlns:p14="http://schemas.microsoft.com/office/powerpoint/2010/main" val="8497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5D5556F-826E-02AE-72B0-6F96FE41A800}"/>
              </a:ext>
            </a:extLst>
          </p:cNvPr>
          <p:cNvSpPr>
            <a:spLocks noGrp="1"/>
          </p:cNvSpPr>
          <p:nvPr>
            <p:ph type="title"/>
          </p:nvPr>
        </p:nvSpPr>
        <p:spPr>
          <a:xfrm>
            <a:off x="717176" y="457200"/>
            <a:ext cx="10784542" cy="1026460"/>
          </a:xfrm>
        </p:spPr>
        <p:txBody>
          <a:bodyPr anchor="b">
            <a:normAutofit/>
          </a:bodyPr>
          <a:lstStyle/>
          <a:p>
            <a:r>
              <a:rPr lang="en-US" dirty="0"/>
              <a:t>Reflection #1</a:t>
            </a:r>
          </a:p>
        </p:txBody>
      </p:sp>
      <p:sp>
        <p:nvSpPr>
          <p:cNvPr id="6" name="Slide Content">
            <a:extLst>
              <a:ext uri="{FF2B5EF4-FFF2-40B4-BE49-F238E27FC236}">
                <a16:creationId xmlns:a16="http://schemas.microsoft.com/office/drawing/2014/main" id="{D10BF31B-DC59-8116-B84D-91C18EB30366}"/>
              </a:ext>
            </a:extLst>
          </p:cNvPr>
          <p:cNvSpPr>
            <a:spLocks noGrp="1"/>
          </p:cNvSpPr>
          <p:nvPr>
            <p:ph sz="half" idx="1"/>
          </p:nvPr>
        </p:nvSpPr>
        <p:spPr>
          <a:xfrm>
            <a:off x="717176" y="1825625"/>
            <a:ext cx="5302624" cy="4106048"/>
          </a:xfrm>
        </p:spPr>
        <p:txBody>
          <a:bodyPr>
            <a:normAutofit/>
          </a:bodyPr>
          <a:lstStyle/>
          <a:p>
            <a:pPr marL="0" indent="0">
              <a:buNone/>
            </a:pPr>
            <a:r>
              <a:rPr lang="en-US" sz="3600" dirty="0"/>
              <a:t>What is one celebration/ highlight/strength you can share about how Title II-A funds made a difference in your district this year?</a:t>
            </a:r>
          </a:p>
        </p:txBody>
      </p:sp>
      <p:pic>
        <p:nvPicPr>
          <p:cNvPr id="10" name="Picture Placeholder 9" descr="Person standing on salt flat">
            <a:extLst>
              <a:ext uri="{FF2B5EF4-FFF2-40B4-BE49-F238E27FC236}">
                <a16:creationId xmlns:a16="http://schemas.microsoft.com/office/drawing/2014/main" id="{E366BB5B-4A4D-39EB-0E74-9FE3E3167A60}"/>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72200" y="2106584"/>
            <a:ext cx="5329518" cy="3544129"/>
          </a:xfrm>
          <a:noFill/>
        </p:spPr>
      </p:pic>
      <p:sp>
        <p:nvSpPr>
          <p:cNvPr id="3" name="Footer Placeholder 2">
            <a:extLst>
              <a:ext uri="{FF2B5EF4-FFF2-40B4-BE49-F238E27FC236}">
                <a16:creationId xmlns:a16="http://schemas.microsoft.com/office/drawing/2014/main" id="{7FF86350-FCE6-AB3B-0A81-C7774B09AAD6}"/>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a:extLst>
              <a:ext uri="{FF2B5EF4-FFF2-40B4-BE49-F238E27FC236}">
                <a16:creationId xmlns:a16="http://schemas.microsoft.com/office/drawing/2014/main" id="{B0B58B34-A550-F828-3288-7E4B31A132D3}"/>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4</a:t>
            </a:fld>
            <a:endParaRPr lang="en-US"/>
          </a:p>
        </p:txBody>
      </p:sp>
    </p:spTree>
    <p:extLst>
      <p:ext uri="{BB962C8B-B14F-4D97-AF65-F5344CB8AC3E}">
        <p14:creationId xmlns:p14="http://schemas.microsoft.com/office/powerpoint/2010/main" val="138252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17177" y="779645"/>
            <a:ext cx="3931826" cy="2058933"/>
          </a:xfrm>
        </p:spPr>
        <p:txBody>
          <a:bodyPr>
            <a:normAutofit/>
          </a:bodyPr>
          <a:lstStyle/>
          <a:p>
            <a:pPr>
              <a:defRPr/>
            </a:pPr>
            <a:r>
              <a:rPr lang="en-US" altLang="en-US" dirty="0"/>
              <a:t>Reconciliation Basics: What, Why &amp; Who</a:t>
            </a:r>
          </a:p>
        </p:txBody>
      </p:sp>
      <p:sp>
        <p:nvSpPr>
          <p:cNvPr id="18435" name="Content Placeholder 2"/>
          <p:cNvSpPr>
            <a:spLocks noGrp="1"/>
          </p:cNvSpPr>
          <p:nvPr>
            <p:ph idx="1"/>
          </p:nvPr>
        </p:nvSpPr>
        <p:spPr>
          <a:xfrm>
            <a:off x="5183188" y="779647"/>
            <a:ext cx="6172200" cy="5360146"/>
          </a:xfrm>
        </p:spPr>
        <p:txBody>
          <a:bodyPr>
            <a:normAutofit lnSpcReduction="10000"/>
          </a:bodyPr>
          <a:lstStyle/>
          <a:p>
            <a:pPr>
              <a:spcAft>
                <a:spcPts val="1200"/>
              </a:spcAft>
            </a:pPr>
            <a:r>
              <a:rPr lang="en-US" sz="3200" b="1" dirty="0"/>
              <a:t>What: </a:t>
            </a:r>
            <a:r>
              <a:rPr lang="en-US" sz="3200" dirty="0"/>
              <a:t>Ensuring actual spending aligns to narrative</a:t>
            </a:r>
            <a:endParaRPr lang="en-US" sz="1000" dirty="0"/>
          </a:p>
          <a:p>
            <a:pPr>
              <a:spcAft>
                <a:spcPts val="1200"/>
              </a:spcAft>
            </a:pPr>
            <a:r>
              <a:rPr lang="en-US" sz="3200" b="1" dirty="0"/>
              <a:t>Why: </a:t>
            </a:r>
            <a:r>
              <a:rPr lang="en-US" sz="3200" dirty="0"/>
              <a:t>Demonstrate that each award is used as intended</a:t>
            </a:r>
          </a:p>
          <a:p>
            <a:pPr lvl="1">
              <a:spcAft>
                <a:spcPts val="1200"/>
              </a:spcAft>
            </a:pPr>
            <a:r>
              <a:rPr lang="en-US" sz="2800" dirty="0"/>
              <a:t>Identify transaction errors</a:t>
            </a:r>
          </a:p>
          <a:p>
            <a:pPr lvl="1">
              <a:spcAft>
                <a:spcPts val="1200"/>
              </a:spcAft>
            </a:pPr>
            <a:r>
              <a:rPr lang="en-US" sz="2800" dirty="0"/>
              <a:t>Ensure that award expenditures are complete</a:t>
            </a:r>
          </a:p>
          <a:p>
            <a:pPr lvl="1">
              <a:spcAft>
                <a:spcPts val="1200"/>
              </a:spcAft>
            </a:pPr>
            <a:r>
              <a:rPr lang="en-US" sz="2800" dirty="0"/>
              <a:t>Plan for remaining funds as carryover</a:t>
            </a:r>
          </a:p>
          <a:p>
            <a:pPr marL="228600" lvl="1">
              <a:spcBef>
                <a:spcPts val="1000"/>
              </a:spcBef>
              <a:spcAft>
                <a:spcPts val="1200"/>
              </a:spcAft>
            </a:pPr>
            <a:r>
              <a:rPr lang="en-US" sz="3200" b="1" dirty="0"/>
              <a:t>Who: </a:t>
            </a:r>
            <a:r>
              <a:rPr lang="en-US" sz="3200" dirty="0"/>
              <a:t>Fiscal and program staff</a:t>
            </a:r>
            <a:endParaRPr lang="en-US" sz="1000" dirty="0"/>
          </a:p>
          <a:p>
            <a:pPr marL="457200" lvl="1" indent="0">
              <a:buNone/>
            </a:pPr>
            <a:endParaRPr lang="en-US" sz="2800" dirty="0"/>
          </a:p>
        </p:txBody>
      </p:sp>
      <p:sp>
        <p:nvSpPr>
          <p:cNvPr id="2" name="Slide Number Placeholder 2">
            <a:extLst>
              <a:ext uri="{FF2B5EF4-FFF2-40B4-BE49-F238E27FC236}">
                <a16:creationId xmlns:a16="http://schemas.microsoft.com/office/drawing/2014/main" id="{6DEEFE98-1A16-8C30-1641-E217B80BD0EE}"/>
              </a:ext>
            </a:extLst>
          </p:cNvPr>
          <p:cNvSpPr>
            <a:spLocks noGrp="1"/>
          </p:cNvSpPr>
          <p:nvPr>
            <p:ph type="sldNum" sz="quarter" idx="12"/>
          </p:nvPr>
        </p:nvSpPr>
        <p:spPr/>
        <p:txBody>
          <a:bodyPr/>
          <a:lstStyle/>
          <a:p>
            <a:fld id="{357F5B69-6281-4C1F-8C38-6DA0F56DA430}" type="slidenum">
              <a:rPr lang="en-US" smtClean="0"/>
              <a:t>5</a:t>
            </a:fld>
            <a:endParaRPr lang="en-US" dirty="0"/>
          </a:p>
        </p:txBody>
      </p:sp>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13" name="Picture Placeholder 12">
            <a:extLst>
              <a:ext uri="{FF2B5EF4-FFF2-40B4-BE49-F238E27FC236}">
                <a16:creationId xmlns:a16="http://schemas.microsoft.com/office/drawing/2014/main" id="{D9A9D663-3729-A188-F83F-31463F6F733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30" r="2130"/>
          <a:stretch>
            <a:fillRect/>
          </a:stretch>
        </p:blipFill>
        <p:spPr>
          <a:xfrm>
            <a:off x="836612" y="3024441"/>
            <a:ext cx="3188244" cy="2941113"/>
          </a:xfrm>
        </p:spPr>
      </p:pic>
    </p:spTree>
    <p:extLst>
      <p:ext uri="{BB962C8B-B14F-4D97-AF65-F5344CB8AC3E}">
        <p14:creationId xmlns:p14="http://schemas.microsoft.com/office/powerpoint/2010/main" val="350718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5DE1-04E4-8A14-E5AE-AE39F628DA84}"/>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F95F4FF5-5840-8F8B-D10A-388A5A303F4C}"/>
              </a:ext>
            </a:extLst>
          </p:cNvPr>
          <p:cNvSpPr>
            <a:spLocks noGrp="1"/>
          </p:cNvSpPr>
          <p:nvPr>
            <p:ph type="title"/>
          </p:nvPr>
        </p:nvSpPr>
        <p:spPr/>
        <p:txBody>
          <a:bodyPr>
            <a:normAutofit/>
          </a:bodyPr>
          <a:lstStyle/>
          <a:p>
            <a:pPr>
              <a:defRPr/>
            </a:pPr>
            <a:r>
              <a:rPr lang="en-US" altLang="en-US" dirty="0"/>
              <a:t>Reconciliation Basics: When and How</a:t>
            </a:r>
          </a:p>
        </p:txBody>
      </p:sp>
      <p:sp>
        <p:nvSpPr>
          <p:cNvPr id="18435" name="Content Placeholder 2">
            <a:extLst>
              <a:ext uri="{FF2B5EF4-FFF2-40B4-BE49-F238E27FC236}">
                <a16:creationId xmlns:a16="http://schemas.microsoft.com/office/drawing/2014/main" id="{CE5A571D-32AA-6DEF-8661-44EB3D19F10A}"/>
              </a:ext>
            </a:extLst>
          </p:cNvPr>
          <p:cNvSpPr>
            <a:spLocks noGrp="1"/>
          </p:cNvSpPr>
          <p:nvPr>
            <p:ph idx="1"/>
          </p:nvPr>
        </p:nvSpPr>
        <p:spPr/>
        <p:txBody>
          <a:bodyPr>
            <a:normAutofit fontScale="92500" lnSpcReduction="10000"/>
          </a:bodyPr>
          <a:lstStyle/>
          <a:p>
            <a:pPr>
              <a:spcAft>
                <a:spcPts val="1200"/>
              </a:spcAft>
            </a:pPr>
            <a:r>
              <a:rPr lang="en-US" sz="3500" b="1" dirty="0"/>
              <a:t>When: </a:t>
            </a:r>
            <a:r>
              <a:rPr lang="en-US" sz="3500" dirty="0"/>
              <a:t>At least annually (quarterly is better)</a:t>
            </a:r>
          </a:p>
          <a:p>
            <a:pPr lvl="1">
              <a:spcAft>
                <a:spcPts val="1200"/>
              </a:spcAft>
            </a:pPr>
            <a:r>
              <a:rPr lang="en-US" sz="2800" dirty="0"/>
              <a:t>Any time a new activity is added</a:t>
            </a:r>
          </a:p>
          <a:p>
            <a:pPr lvl="1">
              <a:spcAft>
                <a:spcPts val="1200"/>
              </a:spcAft>
            </a:pPr>
            <a:r>
              <a:rPr lang="en-US" sz="2800" dirty="0"/>
              <a:t>If the change is 10% or more</a:t>
            </a:r>
          </a:p>
          <a:p>
            <a:pPr>
              <a:spcAft>
                <a:spcPts val="1200"/>
              </a:spcAft>
            </a:pPr>
            <a:r>
              <a:rPr lang="en-US" sz="3500" b="1" dirty="0"/>
              <a:t>How: </a:t>
            </a:r>
            <a:r>
              <a:rPr lang="en-US" sz="3500" dirty="0"/>
              <a:t>It depends. </a:t>
            </a:r>
          </a:p>
          <a:p>
            <a:pPr lvl="1">
              <a:spcAft>
                <a:spcPts val="1200"/>
              </a:spcAft>
            </a:pPr>
            <a:r>
              <a:rPr lang="en-US" sz="3000" b="1" dirty="0"/>
              <a:t>Current year narratives: </a:t>
            </a:r>
            <a:r>
              <a:rPr lang="en-US" sz="3000" dirty="0"/>
              <a:t>Choose </a:t>
            </a:r>
            <a:r>
              <a:rPr lang="en-US" sz="2800" dirty="0"/>
              <a:t>REVISE in </a:t>
            </a:r>
            <a:r>
              <a:rPr lang="en-US" sz="2800" dirty="0">
                <a:hlinkClick r:id="rId3"/>
              </a:rPr>
              <a:t>CIP Budget Narrative dashboard </a:t>
            </a:r>
            <a:endParaRPr lang="en-US" sz="2800" dirty="0"/>
          </a:p>
          <a:p>
            <a:pPr lvl="1">
              <a:spcAft>
                <a:spcPts val="1200"/>
              </a:spcAft>
            </a:pPr>
            <a:r>
              <a:rPr lang="en-US" sz="2800" b="1" dirty="0"/>
              <a:t>Approved Carryover Narratives</a:t>
            </a:r>
            <a:r>
              <a:rPr lang="en-US" sz="2800" dirty="0"/>
              <a:t>: Complete the </a:t>
            </a:r>
            <a:r>
              <a:rPr lang="en-US" sz="2800" dirty="0">
                <a:hlinkClick r:id="rId4"/>
              </a:rPr>
              <a:t>Carryover Revision Request form</a:t>
            </a:r>
            <a:endParaRPr lang="en-US" sz="2800" dirty="0"/>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2142229F-0DEB-8F4E-A1E3-71A948A7CCDF}"/>
              </a:ext>
            </a:extLst>
          </p:cNvPr>
          <p:cNvSpPr>
            <a:spLocks noGrp="1"/>
          </p:cNvSpPr>
          <p:nvPr>
            <p:ph type="sldNum" sz="quarter" idx="12"/>
          </p:nvPr>
        </p:nvSpPr>
        <p:spPr/>
        <p:txBody>
          <a:bodyPr/>
          <a:lstStyle/>
          <a:p>
            <a:fld id="{357F5B69-6281-4C1F-8C38-6DA0F56DA430}" type="slidenum">
              <a:rPr lang="en-US" smtClean="0"/>
              <a:t>6</a:t>
            </a:fld>
            <a:endParaRPr lang="en-US" dirty="0"/>
          </a:p>
        </p:txBody>
      </p:sp>
      <p:sp>
        <p:nvSpPr>
          <p:cNvPr id="6" name="Footer Placeholder 2">
            <a:extLst>
              <a:ext uri="{FF2B5EF4-FFF2-40B4-BE49-F238E27FC236}">
                <a16:creationId xmlns:a16="http://schemas.microsoft.com/office/drawing/2014/main" id="{C8881D5D-6129-25A7-E6BB-51191C139430}"/>
              </a:ex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Tree>
    <p:extLst>
      <p:ext uri="{BB962C8B-B14F-4D97-AF65-F5344CB8AC3E}">
        <p14:creationId xmlns:p14="http://schemas.microsoft.com/office/powerpoint/2010/main" val="40716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31A31F-266D-172A-1FDB-0F716B822713}"/>
              </a:ext>
            </a:extLst>
          </p:cNvPr>
          <p:cNvSpPr>
            <a:spLocks noGrp="1"/>
          </p:cNvSpPr>
          <p:nvPr>
            <p:ph type="ctrTitle"/>
          </p:nvPr>
        </p:nvSpPr>
        <p:spPr/>
        <p:txBody>
          <a:bodyPr/>
          <a:lstStyle/>
          <a:p>
            <a:r>
              <a:rPr lang="en-US" dirty="0"/>
              <a:t>What did we learn?</a:t>
            </a:r>
          </a:p>
        </p:txBody>
      </p:sp>
      <p:sp>
        <p:nvSpPr>
          <p:cNvPr id="4" name="Footer Placeholder 3">
            <a:extLst>
              <a:ext uri="{FF2B5EF4-FFF2-40B4-BE49-F238E27FC236}">
                <a16:creationId xmlns:a16="http://schemas.microsoft.com/office/drawing/2014/main" id="{8DC75315-B7A7-93A8-5842-A47C186CDEB9}"/>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F520C5BF-98BA-E1CE-5A06-F4A9F7B0310A}"/>
              </a:ext>
            </a:extLst>
          </p:cNvPr>
          <p:cNvSpPr>
            <a:spLocks noGrp="1"/>
          </p:cNvSpPr>
          <p:nvPr>
            <p:ph type="sldNum" sz="quarter" idx="12"/>
          </p:nvPr>
        </p:nvSpPr>
        <p:spPr/>
        <p:txBody>
          <a:bodyPr/>
          <a:lstStyle/>
          <a:p>
            <a:fld id="{357F5B69-6281-4C1F-8C38-6DA0F56DA430}" type="slidenum">
              <a:rPr lang="en-US" smtClean="0"/>
              <a:t>7</a:t>
            </a:fld>
            <a:endParaRPr lang="en-US"/>
          </a:p>
        </p:txBody>
      </p:sp>
    </p:spTree>
    <p:extLst>
      <p:ext uri="{BB962C8B-B14F-4D97-AF65-F5344CB8AC3E}">
        <p14:creationId xmlns:p14="http://schemas.microsoft.com/office/powerpoint/2010/main" val="363011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57EFF-FBA0-A9D9-5422-20A435D745A8}"/>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88B45557-EA43-889D-558E-21359A63EE4C}"/>
              </a:ext>
            </a:extLst>
          </p:cNvPr>
          <p:cNvSpPr>
            <a:spLocks noGrp="1"/>
          </p:cNvSpPr>
          <p:nvPr>
            <p:ph type="title"/>
          </p:nvPr>
        </p:nvSpPr>
        <p:spPr>
          <a:xfrm>
            <a:off x="717176" y="457200"/>
            <a:ext cx="10784542" cy="1026460"/>
          </a:xfrm>
        </p:spPr>
        <p:txBody>
          <a:bodyPr anchor="b">
            <a:normAutofit/>
          </a:bodyPr>
          <a:lstStyle/>
          <a:p>
            <a:r>
              <a:rPr lang="en-US" dirty="0"/>
              <a:t>Reflection #2</a:t>
            </a:r>
          </a:p>
        </p:txBody>
      </p:sp>
      <p:sp>
        <p:nvSpPr>
          <p:cNvPr id="6" name="Slide Content">
            <a:extLst>
              <a:ext uri="{FF2B5EF4-FFF2-40B4-BE49-F238E27FC236}">
                <a16:creationId xmlns:a16="http://schemas.microsoft.com/office/drawing/2014/main" id="{5E2C4A35-D1AB-B17D-5AE3-3B229E2DDC94}"/>
              </a:ext>
            </a:extLst>
          </p:cNvPr>
          <p:cNvSpPr>
            <a:spLocks noGrp="1"/>
          </p:cNvSpPr>
          <p:nvPr>
            <p:ph sz="half" idx="1"/>
          </p:nvPr>
        </p:nvSpPr>
        <p:spPr>
          <a:xfrm>
            <a:off x="717176" y="1825625"/>
            <a:ext cx="5302624" cy="4431484"/>
          </a:xfrm>
        </p:spPr>
        <p:txBody>
          <a:bodyPr>
            <a:normAutofit lnSpcReduction="10000"/>
          </a:bodyPr>
          <a:lstStyle/>
          <a:p>
            <a:pPr marL="0" indent="0">
              <a:buNone/>
            </a:pPr>
            <a:r>
              <a:rPr lang="en-US" sz="3600" dirty="0"/>
              <a:t>Is there an area where you want to strengthen your district’s systems around Title II-A?</a:t>
            </a:r>
          </a:p>
          <a:p>
            <a:r>
              <a:rPr lang="en-US" sz="2800" dirty="0"/>
              <a:t>Data collection?</a:t>
            </a:r>
          </a:p>
          <a:p>
            <a:r>
              <a:rPr lang="en-US" sz="2800" dirty="0"/>
              <a:t>Data analysis?</a:t>
            </a:r>
          </a:p>
          <a:p>
            <a:r>
              <a:rPr lang="en-US" sz="2800" dirty="0"/>
              <a:t>Goals, Strategies, &amp; Activities?</a:t>
            </a:r>
          </a:p>
          <a:p>
            <a:r>
              <a:rPr lang="en-US" sz="2800" dirty="0"/>
              <a:t>Evaluation?</a:t>
            </a:r>
          </a:p>
          <a:p>
            <a:r>
              <a:rPr lang="en-US" sz="2800" dirty="0"/>
              <a:t>Other?</a:t>
            </a:r>
          </a:p>
          <a:p>
            <a:pPr marL="0" indent="0">
              <a:buNone/>
            </a:pPr>
            <a:endParaRPr lang="en-US" sz="3600" dirty="0"/>
          </a:p>
        </p:txBody>
      </p:sp>
      <p:sp>
        <p:nvSpPr>
          <p:cNvPr id="3" name="Footer Placeholder 2">
            <a:extLst>
              <a:ext uri="{FF2B5EF4-FFF2-40B4-BE49-F238E27FC236}">
                <a16:creationId xmlns:a16="http://schemas.microsoft.com/office/drawing/2014/main" id="{EEF6E677-B0BE-35BE-A63A-D0E0989AAC97}"/>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a:extLst>
              <a:ext uri="{FF2B5EF4-FFF2-40B4-BE49-F238E27FC236}">
                <a16:creationId xmlns:a16="http://schemas.microsoft.com/office/drawing/2014/main" id="{24A5646B-5085-A808-7D24-1334A7FD7A00}"/>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8</a:t>
            </a:fld>
            <a:endParaRPr lang="en-US"/>
          </a:p>
        </p:txBody>
      </p:sp>
      <p:pic>
        <p:nvPicPr>
          <p:cNvPr id="8" name="Picture Placeholder 8" descr="This image shows trees reflected in a lake." title="Remembering to Reflect">
            <a:extLst>
              <a:ext uri="{FF2B5EF4-FFF2-40B4-BE49-F238E27FC236}">
                <a16:creationId xmlns:a16="http://schemas.microsoft.com/office/drawing/2014/main" id="{FDA0824B-5D1A-6C28-F6FE-3DCA1E6936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0651" b="10651"/>
          <a:stretch>
            <a:fillRect/>
          </a:stretch>
        </p:blipFill>
        <p:spPr>
          <a:xfrm>
            <a:off x="6172200" y="2305511"/>
            <a:ext cx="5329238" cy="3145502"/>
          </a:xfrm>
          <a:prstGeom prst="rect">
            <a:avLst/>
          </a:prstGeom>
        </p:spPr>
      </p:pic>
    </p:spTree>
    <p:extLst>
      <p:ext uri="{BB962C8B-B14F-4D97-AF65-F5344CB8AC3E}">
        <p14:creationId xmlns:p14="http://schemas.microsoft.com/office/powerpoint/2010/main" val="180327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9B6201F-7DAE-7B34-47C2-EB8ADBE8E3A2}"/>
              </a:ext>
            </a:extLst>
          </p:cNvPr>
          <p:cNvSpPr>
            <a:spLocks noGrp="1"/>
          </p:cNvSpPr>
          <p:nvPr>
            <p:ph type="title"/>
          </p:nvPr>
        </p:nvSpPr>
        <p:spPr/>
        <p:txBody>
          <a:bodyPr>
            <a:normAutofit/>
          </a:bodyPr>
          <a:lstStyle/>
          <a:p>
            <a:r>
              <a:rPr lang="en-US" dirty="0"/>
              <a:t>Reminder: Why evaluation matters</a:t>
            </a:r>
          </a:p>
        </p:txBody>
      </p:sp>
      <p:sp>
        <p:nvSpPr>
          <p:cNvPr id="2" name="Slide Content">
            <a:extLst>
              <a:ext uri="{FF2B5EF4-FFF2-40B4-BE49-F238E27FC236}">
                <a16:creationId xmlns:a16="http://schemas.microsoft.com/office/drawing/2014/main" id="{757D2964-3991-7A27-1AB3-0AF43435AC29}"/>
              </a:ext>
            </a:extLst>
          </p:cNvPr>
          <p:cNvSpPr>
            <a:spLocks noGrp="1"/>
          </p:cNvSpPr>
          <p:nvPr>
            <p:ph idx="1"/>
          </p:nvPr>
        </p:nvSpPr>
        <p:spPr/>
        <p:txBody>
          <a:bodyPr>
            <a:normAutofit fontScale="92500" lnSpcReduction="20000"/>
          </a:bodyPr>
          <a:lstStyle/>
          <a:p>
            <a:pPr>
              <a:spcAft>
                <a:spcPts val="600"/>
              </a:spcAft>
            </a:pPr>
            <a:r>
              <a:rPr lang="en-US" sz="3200"/>
              <a:t>Accountability requirements</a:t>
            </a:r>
          </a:p>
          <a:p>
            <a:pPr>
              <a:spcAft>
                <a:spcPts val="600"/>
              </a:spcAft>
            </a:pPr>
            <a:r>
              <a:rPr lang="en-US" sz="3200"/>
              <a:t>Understanding program </a:t>
            </a:r>
            <a:r>
              <a:rPr lang="en-US" sz="3200" b="1"/>
              <a:t>implementation</a:t>
            </a:r>
          </a:p>
          <a:p>
            <a:pPr lvl="1">
              <a:spcAft>
                <a:spcPts val="600"/>
              </a:spcAft>
            </a:pPr>
            <a:r>
              <a:rPr lang="en-US" sz="2800"/>
              <a:t>Improvement</a:t>
            </a:r>
          </a:p>
          <a:p>
            <a:pPr lvl="1">
              <a:spcAft>
                <a:spcPts val="600"/>
              </a:spcAft>
            </a:pPr>
            <a:r>
              <a:rPr lang="en-US" sz="2800"/>
              <a:t>Learning</a:t>
            </a:r>
          </a:p>
          <a:p>
            <a:pPr lvl="1">
              <a:spcAft>
                <a:spcPts val="600"/>
              </a:spcAft>
            </a:pPr>
            <a:r>
              <a:rPr lang="en-US" sz="2800"/>
              <a:t>Monitoring</a:t>
            </a:r>
          </a:p>
          <a:p>
            <a:pPr>
              <a:spcAft>
                <a:spcPts val="600"/>
              </a:spcAft>
            </a:pPr>
            <a:r>
              <a:rPr lang="en-US" sz="3200"/>
              <a:t>Understanding program </a:t>
            </a:r>
            <a:r>
              <a:rPr lang="en-US" sz="3200" b="1"/>
              <a:t>impact</a:t>
            </a:r>
          </a:p>
          <a:p>
            <a:pPr lvl="1">
              <a:spcAft>
                <a:spcPts val="600"/>
              </a:spcAft>
            </a:pPr>
            <a:r>
              <a:rPr lang="en-US" sz="2800"/>
              <a:t>Performance</a:t>
            </a:r>
          </a:p>
          <a:p>
            <a:pPr lvl="1">
              <a:spcAft>
                <a:spcPts val="600"/>
              </a:spcAft>
            </a:pPr>
            <a:r>
              <a:rPr lang="en-US" sz="2800"/>
              <a:t>Replication or Expansion</a:t>
            </a:r>
          </a:p>
          <a:p>
            <a:pPr lvl="1">
              <a:spcAft>
                <a:spcPts val="600"/>
              </a:spcAft>
            </a:pPr>
            <a:r>
              <a:rPr lang="en-US" sz="2800"/>
              <a:t>Discontinuation</a:t>
            </a:r>
          </a:p>
          <a:p>
            <a:endParaRPr lang="en-US"/>
          </a:p>
        </p:txBody>
      </p:sp>
      <p:sp>
        <p:nvSpPr>
          <p:cNvPr id="3" name="Footer Placeholder 2">
            <a:extLst>
              <a:ext uri="{FF2B5EF4-FFF2-40B4-BE49-F238E27FC236}">
                <a16:creationId xmlns:a16="http://schemas.microsoft.com/office/drawing/2014/main" id="{FB1D54CD-BFF8-AE10-83CD-DC36477C651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a:extLst>
              <a:ext uri="{FF2B5EF4-FFF2-40B4-BE49-F238E27FC236}">
                <a16:creationId xmlns:a16="http://schemas.microsoft.com/office/drawing/2014/main" id="{1F1BEE24-549F-F3C4-1DC3-96EF398C65CE}"/>
              </a:ext>
            </a:extLst>
          </p:cNvPr>
          <p:cNvSpPr>
            <a:spLocks noGrp="1"/>
          </p:cNvSpPr>
          <p:nvPr>
            <p:ph type="sldNum" sz="quarter" idx="12"/>
          </p:nvPr>
        </p:nvSpPr>
        <p:spPr/>
        <p:txBody>
          <a:bodyPr/>
          <a:lstStyle/>
          <a:p>
            <a:fld id="{357F5B69-6281-4C1F-8C38-6DA0F56DA430}" type="slidenum">
              <a:rPr lang="en-US" smtClean="0"/>
              <a:pPr/>
              <a:t>9</a:t>
            </a:fld>
            <a:endParaRPr lang="en-US"/>
          </a:p>
        </p:txBody>
      </p:sp>
      <p:pic>
        <p:nvPicPr>
          <p:cNvPr id="7" name="Picture 6">
            <a:extLst>
              <a:ext uri="{FF2B5EF4-FFF2-40B4-BE49-F238E27FC236}">
                <a16:creationId xmlns:a16="http://schemas.microsoft.com/office/drawing/2014/main" id="{815FE4DC-8E7F-C318-AF9A-BA566A723CD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06024" y="3207029"/>
            <a:ext cx="4064000" cy="2709333"/>
          </a:xfrm>
          <a:prstGeom prst="rect">
            <a:avLst/>
          </a:prstGeom>
        </p:spPr>
      </p:pic>
    </p:spTree>
    <p:extLst>
      <p:ext uri="{BB962C8B-B14F-4D97-AF65-F5344CB8AC3E}">
        <p14:creationId xmlns:p14="http://schemas.microsoft.com/office/powerpoint/2010/main" val="310401280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2025-06-11T17:41:55+00:00</Remediation_x0020_Date>
    <Priority xmlns="033ab11c-6041-4f50-b845-c0c38e41b3e3">New</Priority>
  </documentManagement>
</p:properties>
</file>

<file path=customXml/itemProps1.xml><?xml version="1.0" encoding="utf-8"?>
<ds:datastoreItem xmlns:ds="http://schemas.openxmlformats.org/officeDocument/2006/customXml" ds:itemID="{A1A5031F-BCBE-427E-8283-69086BADB7BB}"/>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dcmitype/"/>
    <ds:schemaRef ds:uri="http://schemas.microsoft.com/office/infopath/2007/PartnerControls"/>
    <ds:schemaRef ds:uri="ded391c6-298c-4d80-b5b1-ff32f9779621"/>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547ed97a-188f-4e75-98a3-ee6136232f7e"/>
    <ds:schemaRef ds:uri="http://www.w3.org/XML/1998/namespace"/>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ODE-PowerPoint-Template</Template>
  <TotalTime>718</TotalTime>
  <Words>1484</Words>
  <Application>Microsoft Office PowerPoint</Application>
  <PresentationFormat>Widescreen</PresentationFormat>
  <Paragraphs>193</Paragraphs>
  <Slides>20</Slides>
  <Notes>20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Calibri</vt:lpstr>
      <vt:lpstr>Courier New</vt:lpstr>
      <vt:lpstr>Times New Roman</vt:lpstr>
      <vt:lpstr>2021ODE</vt:lpstr>
      <vt:lpstr>Green_2021ODE</vt:lpstr>
      <vt:lpstr>Gold_2021ODE</vt:lpstr>
      <vt:lpstr>Orange_2021ODE</vt:lpstr>
      <vt:lpstr>Red_2021ODE</vt:lpstr>
      <vt:lpstr>Teal_2021ODE</vt:lpstr>
      <vt:lpstr>Welcome to Title II-A Tuesdays!</vt:lpstr>
      <vt:lpstr>Our Time Together Today</vt:lpstr>
      <vt:lpstr>Did we do what we had planned?</vt:lpstr>
      <vt:lpstr>Reflection #1</vt:lpstr>
      <vt:lpstr>Reconciliation Basics: What, Why &amp; Who</vt:lpstr>
      <vt:lpstr>Reconciliation Basics: When and How</vt:lpstr>
      <vt:lpstr>What did we learn?</vt:lpstr>
      <vt:lpstr>Reflection #2</vt:lpstr>
      <vt:lpstr>Reminder: Why evaluation matters</vt:lpstr>
      <vt:lpstr>Evaluating Programs</vt:lpstr>
      <vt:lpstr>Evaluating Process</vt:lpstr>
      <vt:lpstr>What will we do next?</vt:lpstr>
      <vt:lpstr>We need to acknowledge…</vt:lpstr>
      <vt:lpstr>What we know for sure</vt:lpstr>
      <vt:lpstr>Reflection #3</vt:lpstr>
      <vt:lpstr>Consultation under ESSA</vt:lpstr>
      <vt:lpstr>Use Integrated Programs Work</vt:lpstr>
      <vt:lpstr>Consider “What if”?</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Professional Learning</dc:title>
  <dc:creator>MARTIN Sarah * ODE</dc:creator>
  <cp:lastModifiedBy>MARTIN Sarah * ODE</cp:lastModifiedBy>
  <cp:revision>17</cp:revision>
  <cp:lastPrinted>2025-05-27T15:51:47Z</cp:lastPrinted>
  <dcterms:created xsi:type="dcterms:W3CDTF">2021-11-08T23:34:50Z</dcterms:created>
  <dcterms:modified xsi:type="dcterms:W3CDTF">2025-05-28T14:42:23Z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2023-12-04T16:04:36Z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28372849-d7dc-42e8-90b4-e0ae0940c970</vt:lpwstr>
  </property>
  <property fmtid="{D5CDD505-2E9C-101B-9397-08002B2CF9AE}" pid="9" name="MSIP_Label_7730ea53-6f5e-4160-81a5-992a9105450a_ContentBits">
    <vt:lpwstr>0</vt:lpwstr>
  </property>
</Properties>
</file>