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3_F2FEB0F8.xml" ContentType="application/vnd.ms-powerpoint.comments+xml"/>
  <Override PartName="/ppt/notesSlides/notesSlide8.xml" ContentType="application/vnd.openxmlformats-officedocument.presentationml.notesSlide+xml"/>
  <Override PartName="/ppt/comments/modernComment_16A_FA5813D2.xml" ContentType="application/vnd.ms-powerpoint.comments+xml"/>
  <Override PartName="/ppt/notesSlides/notesSlide9.xml" ContentType="application/vnd.openxmlformats-officedocument.presentationml.notesSlide+xml"/>
  <Override PartName="/ppt/comments/modernComment_164_27A685BA.xml" ContentType="application/vnd.ms-powerpoint.comments+xml"/>
  <Override PartName="/ppt/notesSlides/notesSlide10.xml" ContentType="application/vnd.openxmlformats-officedocument.presentationml.notesSlide+xml"/>
  <Override PartName="/ppt/comments/modernComment_16B_804BE59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7"/>
  </p:notesMasterIdLst>
  <p:sldIdLst>
    <p:sldId id="256" r:id="rId10"/>
    <p:sldId id="346" r:id="rId11"/>
    <p:sldId id="350" r:id="rId12"/>
    <p:sldId id="267" r:id="rId13"/>
    <p:sldId id="260" r:id="rId14"/>
    <p:sldId id="357" r:id="rId15"/>
    <p:sldId id="360" r:id="rId16"/>
    <p:sldId id="358" r:id="rId17"/>
    <p:sldId id="352" r:id="rId18"/>
    <p:sldId id="259" r:id="rId19"/>
    <p:sldId id="281" r:id="rId20"/>
    <p:sldId id="261" r:id="rId21"/>
    <p:sldId id="353" r:id="rId22"/>
    <p:sldId id="275" r:id="rId23"/>
    <p:sldId id="362" r:id="rId24"/>
    <p:sldId id="366" r:id="rId25"/>
    <p:sldId id="365" r:id="rId26"/>
    <p:sldId id="356" r:id="rId27"/>
    <p:sldId id="363" r:id="rId28"/>
    <p:sldId id="349" r:id="rId29"/>
    <p:sldId id="361" r:id="rId30"/>
    <p:sldId id="266" r:id="rId31"/>
    <p:sldId id="355" r:id="rId32"/>
    <p:sldId id="277" r:id="rId33"/>
    <p:sldId id="268" r:id="rId34"/>
    <p:sldId id="270"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10E56-F16B-AC0C-62DD-FD1B6AB55280}" name="ROSS Liz * ODE" initials="RO" userId="S::liz.ross@ode.oregon.gov::aba85315-4ed1-446c-98f0-4cd346920d6f" providerId="AD"/>
  <p188:author id="{ED2CE25F-C07E-64F3-239C-2CDA8B24AC4F}" name="MARTIN Sarah * ODE" initials="MO" userId="S::sarah.martin@ode.oregon.gov::5e8297d7-626b-4927-b934-2c5a70fc295f" providerId="AD"/>
  <p188:author id="{ECB6A2C6-FC8B-A1C8-DB1B-13CDA726EA6A}" name="MARTIN Sarah * ODE" initials="SM" userId="S::Sarah.Martin@ode.oregon.gov::5e8297d7-626b-4927-b934-2c5a70fc295f" providerId="AD"/>
  <p188:author id="{DE187BCC-B3C2-F11D-3E97-945BCF69A1C2}" name="NEEMANN Lexi * ODE" initials="NO" userId="S::lexi.neemann@ode.oregon.gov::b0bd19f0-59a4-490c-b763-05b64ae6a8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arah * ODE" userId="5e8297d7-626b-4927-b934-2c5a70fc295f" providerId="ADAL" clId="{BD979105-30E3-4EF9-9DCB-706A0F672305}"/>
    <pc:docChg chg="modSld">
      <pc:chgData name="MARTIN Sarah * ODE" userId="5e8297d7-626b-4927-b934-2c5a70fc295f" providerId="ADAL" clId="{BD979105-30E3-4EF9-9DCB-706A0F672305}" dt="2025-12-12T21:58:52.875" v="2" actId="962"/>
      <pc:docMkLst>
        <pc:docMk/>
      </pc:docMkLst>
      <pc:sldChg chg="modSp mod">
        <pc:chgData name="MARTIN Sarah * ODE" userId="5e8297d7-626b-4927-b934-2c5a70fc295f" providerId="ADAL" clId="{BD979105-30E3-4EF9-9DCB-706A0F672305}" dt="2025-12-12T21:58:52.875" v="2" actId="962"/>
        <pc:sldMkLst>
          <pc:docMk/>
          <pc:sldMk cId="2361627414" sldId="360"/>
        </pc:sldMkLst>
        <pc:picChg chg="mod">
          <ac:chgData name="MARTIN Sarah * ODE" userId="5e8297d7-626b-4927-b934-2c5a70fc295f" providerId="ADAL" clId="{BD979105-30E3-4EF9-9DCB-706A0F672305}" dt="2025-12-12T21:58:52.875" v="2" actId="962"/>
          <ac:picMkLst>
            <pc:docMk/>
            <pc:sldMk cId="2361627414" sldId="360"/>
            <ac:picMk id="6" creationId="{D9557893-E707-6B95-5298-BC1F29FD3B72}"/>
          </ac:picMkLst>
        </pc:picChg>
      </pc:sldChg>
    </pc:docChg>
  </pc:docChgLst>
</pc:chgInfo>
</file>

<file path=ppt/comments/modernComment_113_F2FEB0F8.xml><?xml version="1.0" encoding="utf-8"?>
<p188:cmLst xmlns:a="http://schemas.openxmlformats.org/drawingml/2006/main" xmlns:r="http://schemas.openxmlformats.org/officeDocument/2006/relationships" xmlns:p188="http://schemas.microsoft.com/office/powerpoint/2018/8/main">
  <p188:cm id="{F755C2D9-C969-4D4F-8E50-4CCCCFBE6881}" authorId="{1DD10E56-F16B-AC0C-62DD-FD1B6AB55280}" status="resolved" created="2025-09-24T21:29:12.661" complete="100000">
    <ac:txMkLst xmlns:ac="http://schemas.microsoft.com/office/drawing/2013/main/command">
      <pc:docMk xmlns:pc="http://schemas.microsoft.com/office/powerpoint/2013/main/command"/>
      <pc:sldMk xmlns:pc="http://schemas.microsoft.com/office/powerpoint/2013/main/command" cId="4076777720" sldId="275"/>
      <ac:spMk id="2" creationId="{990BDE74-DD2D-4369-C2EC-AB2DFE60B7F4}"/>
      <ac:txMk cp="166" len="1">
        <ac:context len="334" hash="1686473778"/>
      </ac:txMk>
    </ac:txMkLst>
    <p188:pos x="2041584" y="2501660"/>
    <p188:replyLst>
      <p188:reply id="{070597C2-355B-4493-B875-80332328E7E0}" authorId="{ED2CE25F-C07E-64F3-239C-2CDA8B24AC4F}" created="2025-09-25T16:47:45.482">
        <p188:txBody>
          <a:bodyPr/>
          <a:lstStyle/>
          <a:p>
            <a:r>
              <a:rPr lang="en-US"/>
              <a:t>See edit</a:t>
            </a:r>
          </a:p>
        </p188:txBody>
      </p188:reply>
      <p188:reply id="{AF1A1479-0A15-476D-96E5-9D7D17EDE65F}" authorId="{1DD10E56-F16B-AC0C-62DD-FD1B6AB55280}" created="2025-09-25T16:56:57.256">
        <p188:txBody>
          <a:bodyPr/>
          <a:lstStyle/>
          <a:p>
            <a:r>
              <a:rPr lang="en-US"/>
              <a:t>looks good</a:t>
            </a:r>
          </a:p>
        </p188:txBody>
      </p188:reply>
    </p188:replyLst>
    <p188:txBody>
      <a:bodyPr/>
      <a:lstStyle/>
      <a:p>
        <a:r>
          <a:rPr lang="en-US"/>
          <a:t>discussion of what? the amount of set-aside? Be clearer here</a:t>
        </a:r>
      </a:p>
    </p188:txBody>
  </p188:cm>
  <p188:cm id="{1EABC0C6-702B-4293-82D8-9D5663608E97}" authorId="{1DD10E56-F16B-AC0C-62DD-FD1B6AB55280}" status="resolved" created="2025-09-24T21:30:19.535" complete="100000">
    <ac:txMkLst xmlns:ac="http://schemas.microsoft.com/office/drawing/2013/main/command">
      <pc:docMk xmlns:pc="http://schemas.microsoft.com/office/powerpoint/2013/main/command"/>
      <pc:sldMk xmlns:pc="http://schemas.microsoft.com/office/powerpoint/2013/main/command" cId="4076777720" sldId="275"/>
      <ac:spMk id="2" creationId="{990BDE74-DD2D-4369-C2EC-AB2DFE60B7F4}"/>
      <ac:txMk cp="234" len="1">
        <ac:context len="334" hash="1686473778"/>
      </ac:txMk>
    </ac:txMkLst>
    <p188:pos x="5161471" y="3881886"/>
    <p188:replyLst>
      <p188:reply id="{E35F3781-206B-47EF-B9AB-7F2DFF6FE65B}" authorId="{1DD10E56-F16B-AC0C-62DD-FD1B6AB55280}" created="2025-09-25T16:57:16.772">
        <p188:txBody>
          <a:bodyPr/>
          <a:lstStyle/>
          <a:p>
            <a:r>
              <a:rPr lang="en-US"/>
              <a:t>looks good</a:t>
            </a:r>
          </a:p>
        </p188:txBody>
      </p188:reply>
    </p188:replyLst>
    <p188:txBody>
      <a:bodyPr/>
      <a:lstStyle/>
      <a:p>
        <a:r>
          <a:rPr lang="en-US"/>
          <a:t>I'd change this bullet to say "funding levels should be informed by data and meet the strengths/needs of the MV students" or something. I wouldn't advertise that there is no specific amount</a:t>
        </a:r>
      </a:p>
    </p188:txBody>
    <p188:extLst>
      <p:ext xmlns:p="http://schemas.openxmlformats.org/presentationml/2006/main" uri="{57CB4572-C831-44C2-8A1C-0ADB6CCDFE69}">
        <p223:reactions xmlns:p223="http://schemas.microsoft.com/office/powerpoint/2022/03/main">
          <p223:rxn type="👍">
            <p223:instance time="2025-09-25T16:48:34.298" authorId="{ED2CE25F-C07E-64F3-239C-2CDA8B24AC4F}"/>
          </p223:rxn>
        </p223:reactions>
      </p:ext>
    </p188:extLst>
  </p188:cm>
</p188:cmLst>
</file>

<file path=ppt/comments/modernComment_164_27A685BA.xml><?xml version="1.0" encoding="utf-8"?>
<p188:cmLst xmlns:a="http://schemas.openxmlformats.org/drawingml/2006/main" xmlns:r="http://schemas.openxmlformats.org/officeDocument/2006/relationships" xmlns:p188="http://schemas.microsoft.com/office/powerpoint/2018/8/main">
  <p188:cm id="{947A375B-6D25-483D-8B84-69825BF3DDC8}" authorId="{1DD10E56-F16B-AC0C-62DD-FD1B6AB55280}" status="resolved" created="2025-09-24T21:32:18.566" complete="100000">
    <ac:txMkLst xmlns:ac="http://schemas.microsoft.com/office/drawing/2013/main/command">
      <pc:docMk xmlns:pc="http://schemas.microsoft.com/office/powerpoint/2013/main/command"/>
      <pc:sldMk xmlns:pc="http://schemas.microsoft.com/office/powerpoint/2013/main/command" cId="665224634" sldId="356"/>
      <ac:spMk id="5" creationId="{9442CDF7-F481-3057-9747-784D98F3BF1F}"/>
      <ac:txMk cp="10" len="4">
        <ac:context len="37" hash="2836031050"/>
      </ac:txMk>
    </ac:txMkLst>
    <p188:pos x="3623094" y="589471"/>
    <p188:replyLst>
      <p188:reply id="{01994387-4527-4EA5-80E7-8840D0FF39B5}" authorId="{ED2CE25F-C07E-64F3-239C-2CDA8B24AC4F}" created="2025-09-25T16:49:40.535">
        <p188:txBody>
          <a:bodyPr/>
          <a:lstStyle/>
          <a:p>
            <a:r>
              <a:rPr lang="en-US"/>
              <a:t>Does this work?</a:t>
            </a:r>
          </a:p>
        </p188:txBody>
      </p188:reply>
    </p188:replyLst>
    <p188:txBody>
      <a:bodyPr/>
      <a:lstStyle/>
      <a:p>
        <a:r>
          <a:rPr lang="en-US"/>
          <a:t>of what fund source? Be specific</a:t>
        </a:r>
      </a:p>
    </p188:txBody>
  </p188:cm>
</p188:cmLst>
</file>

<file path=ppt/comments/modernComment_16A_FA5813D2.xml><?xml version="1.0" encoding="utf-8"?>
<p188:cmLst xmlns:a="http://schemas.openxmlformats.org/drawingml/2006/main" xmlns:r="http://schemas.openxmlformats.org/officeDocument/2006/relationships" xmlns:p188="http://schemas.microsoft.com/office/powerpoint/2018/8/main">
  <p188:cm id="{5C060038-CC1B-4E21-A751-0D0FB830CEDC}" authorId="{1DD10E56-F16B-AC0C-62DD-FD1B6AB55280}" status="resolved" created="2025-09-24T21:31:10.910" complete="100000">
    <ac:txMkLst xmlns:ac="http://schemas.microsoft.com/office/drawing/2013/main/command">
      <pc:docMk xmlns:pc="http://schemas.microsoft.com/office/powerpoint/2013/main/command"/>
      <pc:sldMk xmlns:pc="http://schemas.microsoft.com/office/powerpoint/2013/main/command" cId="4200076242" sldId="362"/>
      <ac:spMk id="2" creationId="{FBE51D1D-FBCD-F5F0-C3DF-02048A67DD27}"/>
      <ac:txMk cp="299">
        <ac:context len="300" hash="3657495433"/>
      </ac:txMk>
    </ac:txMkLst>
    <p188:pos x="5075207" y="2846716"/>
    <p188:replyLst>
      <p188:reply id="{2C926EA8-0083-4F24-B393-3F5140B92325}" authorId="{DE187BCC-B3C2-F11D-3E97-945BCF69A1C2}" created="2025-09-25T17:05:20.457">
        <p188:txBody>
          <a:bodyPr/>
          <a:lstStyle/>
          <a:p>
            <a:r>
              <a:rPr lang="en-US"/>
              <a:t>I explained in the comment above. </a:t>
            </a:r>
          </a:p>
        </p188:txBody>
      </p188:reply>
    </p188:replyLst>
    <p188:txBody>
      <a:bodyPr/>
      <a:lstStyle/>
      <a:p>
        <a:r>
          <a:rPr lang="en-US"/>
          <a:t>why are birth certificates listed here? What does that have to do with the set aside?</a:t>
        </a:r>
      </a:p>
    </p188:txBody>
  </p188:cm>
  <p188:cm id="{6D0C3F21-4642-4929-8369-72EC43ED512B}" authorId="{DE187BCC-B3C2-F11D-3E97-945BCF69A1C2}" status="resolved" created="2025-09-25T17:04:36.625" complete="100000">
    <ac:deMkLst xmlns:ac="http://schemas.microsoft.com/office/drawing/2013/main/command">
      <pc:docMk xmlns:pc="http://schemas.microsoft.com/office/powerpoint/2013/main/command"/>
      <pc:sldMk xmlns:pc="http://schemas.microsoft.com/office/powerpoint/2013/main/command" cId="4200076242" sldId="362"/>
      <ac:spMk id="2" creationId="{FBE51D1D-FBCD-F5F0-C3DF-02048A67DD27}"/>
    </ac:deMkLst>
    <p188:replyLst>
      <p188:reply id="{75850B4B-FA2F-47B3-B4B1-8723F2789BB6}" authorId="{ECB6A2C6-FC8B-A1C8-DB1B-13CDA726EA6A}" created="2025-09-25T17:28:11.158">
        <p188:txBody>
          <a:bodyPr/>
          <a:lstStyle/>
          <a:p>
            <a:r>
              <a:rPr lang="en-US"/>
              <a:t>I moved it to the notes! ☺️ </a:t>
            </a:r>
          </a:p>
        </p188:txBody>
      </p188:reply>
    </p188:replyLst>
    <p188:txBody>
      <a:bodyPr/>
      <a:lstStyle/>
      <a:p>
        <a:r>
          <a:rPr lang="en-US"/>
          <a:t>Sorry i dont know why it's not letting me click on the notes section: But the birth certificates is an example of 1. how the expense is reasonable and necessary for the student AND 2. highlights that there is a public source that can cover the costs of students born in oregon/california so Title IA funds should not be used first if these programs are available to cover the cost. </a:t>
        </a:r>
      </a:p>
    </p188:txBody>
    <p188:extLst>
      <p:ext xmlns:p="http://schemas.openxmlformats.org/presentationml/2006/main" uri="{57CB4572-C831-44C2-8A1C-0ADB6CCDFE69}">
        <p223:reactions xmlns:p223="http://schemas.microsoft.com/office/powerpoint/2022/03/main">
          <p223:rxn type="👍">
            <p223:instance time="2025-09-25T22:26:25.612" authorId="{1DD10E56-F16B-AC0C-62DD-FD1B6AB55280}"/>
          </p223:rxn>
        </p223:reactions>
      </p:ext>
    </p188:extLst>
  </p188:cm>
</p188:cmLst>
</file>

<file path=ppt/comments/modernComment_16B_804BE59B.xml><?xml version="1.0" encoding="utf-8"?>
<p188:cmLst xmlns:a="http://schemas.openxmlformats.org/drawingml/2006/main" xmlns:r="http://schemas.openxmlformats.org/officeDocument/2006/relationships" xmlns:p188="http://schemas.microsoft.com/office/powerpoint/2018/8/main">
  <p188:cm id="{7F0E12DD-B0C1-4242-B327-A42B0A71E06E}" authorId="{1DD10E56-F16B-AC0C-62DD-FD1B6AB55280}" status="resolved" created="2025-09-24T21:33:10.300" complete="100000">
    <ac:txMkLst xmlns:ac="http://schemas.microsoft.com/office/drawing/2013/main/command">
      <pc:docMk xmlns:pc="http://schemas.microsoft.com/office/powerpoint/2013/main/command"/>
      <pc:sldMk xmlns:pc="http://schemas.microsoft.com/office/powerpoint/2013/main/command" cId="2152457627" sldId="363"/>
      <ac:spMk id="2" creationId="{93CA4B46-EF09-1C42-4849-17E581EAAFB2}"/>
      <ac:txMk cp="221">
        <ac:context len="222" hash="712270712"/>
      </ac:txMk>
    </ac:txMkLst>
    <p188:pos x="3479320" y="4715773"/>
    <p188:replyLst>
      <p188:reply id="{6BE2F05E-69B7-4A81-92F7-1AA78FC13D75}" authorId="{ED2CE25F-C07E-64F3-239C-2CDA8B24AC4F}" created="2025-09-25T16:51:37.227">
        <p188:txBody>
          <a:bodyPr/>
          <a:lstStyle/>
          <a:p>
            <a:r>
              <a:rPr lang="en-US"/>
              <a:t>This came up in conversation with Lexi because she has been getting some questions from charters. I've moved it to the notes because it does not really fit with the other two.</a:t>
            </a:r>
          </a:p>
        </p188:txBody>
      </p188:reply>
    </p188:replyLst>
    <p188:txBody>
      <a:bodyPr/>
      <a:lstStyle/>
      <a:p>
        <a:r>
          <a:rPr lang="en-US"/>
          <a:t>so, do they need to put in the BN which charter school(s) are supported? If yes, clarify. If no, add this point above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ha/PH/BIRTHDEATHCERTIFICATES/Pages/OrderBirthCertificate.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housingca.org/resources/community/individuals/get-ca-birthcer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0F30-B8CE-ABE5-BF9E-DCBBBF97B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B95E-A874-807E-679C-EEA0998FB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41519-EC97-0246-B9B4-6C978EEB5254}"/>
              </a:ext>
            </a:extLst>
          </p:cNvPr>
          <p:cNvSpPr>
            <a:spLocks noGrp="1"/>
          </p:cNvSpPr>
          <p:nvPr>
            <p:ph type="body" idx="1"/>
          </p:nvPr>
        </p:nvSpPr>
        <p:spPr/>
        <p:txBody>
          <a:bodyPr/>
          <a:lstStyle/>
          <a:p>
            <a:r>
              <a:rPr lang="en-US" baseline="0"/>
              <a:t>Today we’re exploring </a:t>
            </a:r>
            <a:r>
              <a:rPr lang="en-US" sz="1200" kern="1200">
                <a:solidFill>
                  <a:schemeClr val="tx1"/>
                </a:solidFill>
                <a:effectLst/>
                <a:latin typeface="+mn-lt"/>
                <a:ea typeface="+mn-ea"/>
                <a:cs typeface="+mn-cs"/>
              </a:rPr>
              <a:t>the beautiful music created by the trio of these programs and discuss how to blend the voices each program represents. </a:t>
            </a:r>
            <a:endParaRPr lang="en-US" baseline="0"/>
          </a:p>
        </p:txBody>
      </p:sp>
      <p:sp>
        <p:nvSpPr>
          <p:cNvPr id="4" name="Slide Number Placeholder 3">
            <a:extLst>
              <a:ext uri="{FF2B5EF4-FFF2-40B4-BE49-F238E27FC236}">
                <a16:creationId xmlns:a16="http://schemas.microsoft.com/office/drawing/2014/main" id="{4BB21BBB-4865-6E31-236E-EF940DB02B41}"/>
              </a:ext>
            </a:extLst>
          </p:cNvPr>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1737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All districts must be prepared to support MV eligible students whether any are currently enrolled or not. This includes costs for free lunch and transportation to school of origin.</a:t>
            </a:r>
          </a:p>
          <a:p>
            <a:endParaRPr lang="en-US"/>
          </a:p>
          <a:p>
            <a:r>
              <a:rPr lang="en-US"/>
              <a:t>Liaison costs are allowable and encouraged, but set-aside should also clearly address individual student needs.</a:t>
            </a:r>
          </a:p>
          <a:p>
            <a:endParaRPr lang="en-US"/>
          </a:p>
          <a:p>
            <a:r>
              <a:rPr lang="en-US"/>
              <a:t>No “one size fits all” in terms of amount or support because every district’s context is different, however we may ask for additional information if the set-aside is small </a:t>
            </a:r>
          </a:p>
          <a:p>
            <a:endParaRPr lang="en-US">
              <a:ea typeface="Calibri" panose="020F0502020204030204"/>
              <a:cs typeface="Calibri" panose="020F0502020204030204"/>
            </a:endParaRPr>
          </a:p>
          <a:p>
            <a:r>
              <a:rPr lang="en-US">
                <a:ea typeface="Calibri" panose="020F0502020204030204"/>
                <a:cs typeface="Calibri" panose="020F0502020204030204"/>
              </a:rPr>
              <a:t>Remember that </a:t>
            </a:r>
            <a:r>
              <a:rPr lang="en-US"/>
              <a:t>MV eligible students in district sponsored charter schools should be supported through the set-aside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38289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Costs to supports students experiencing foster care can be include in the “additional” set asides section of the CIP Budget Narrative. Many of the same allowable uses as MV apply. This is not an exhaustive list.</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84437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75510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2670961c3a0_1_7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2670961c3a0_1_7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&lt;1min</a:t>
            </a:r>
            <a:endParaRPr/>
          </a:p>
        </p:txBody>
      </p:sp>
      <p:sp>
        <p:nvSpPr>
          <p:cNvPr id="1821" name="Google Shape;1821;g2670961c3a0_1_7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69182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673fc36be3_0_1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2673fc36be3_0_1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15-20+min</a:t>
            </a:r>
            <a:endParaRPr/>
          </a:p>
          <a:p>
            <a:pPr marL="0" lvl="0" indent="0" algn="l" rtl="0">
              <a:spcBef>
                <a:spcPts val="0"/>
              </a:spcBef>
              <a:spcAft>
                <a:spcPts val="0"/>
              </a:spcAft>
              <a:buNone/>
            </a:pPr>
            <a:r>
              <a:rPr lang="en-US"/>
              <a:t>Both</a:t>
            </a:r>
            <a:endParaRPr/>
          </a:p>
        </p:txBody>
      </p:sp>
      <p:sp>
        <p:nvSpPr>
          <p:cNvPr id="1803" name="Google Shape;1803;g2673fc36be3_0_13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experiencing homelessness are part of Title I, Part A’s target population of disadvantaged students; however, the high mobility, trauma, and poverty associated with homelessness create unique educational barriers and challenges that Title I, Part A students with fixed, regular, and adequate housing may not face. Homelessness can be associated with lower standardized test scores in reading, spelling, and math (</a:t>
            </a:r>
            <a:r>
              <a:rPr lang="en-US" err="1"/>
              <a:t>Obradović</a:t>
            </a:r>
            <a:r>
              <a:rPr lang="en-US"/>
              <a:t> et al., 2009; Rafferty, Shinn, &amp; Weitzman, 2004). </a:t>
            </a:r>
            <a:br>
              <a:rPr lang="en-US"/>
            </a:br>
            <a:endParaRPr lang="en-US"/>
          </a:p>
          <a:p>
            <a:r>
              <a:rPr lang="en-US"/>
              <a:t>Students experiencing homelessness also transfer schools more often, which requires them to adapt to new curricula, teachers, and peers, while increasing the risk of “broken bonds,” all of which impact learning negatively (Cunningham, Harwood, &amp; Hall, 2010; </a:t>
            </a:r>
            <a:r>
              <a:rPr lang="en-US" err="1"/>
              <a:t>Obradović</a:t>
            </a:r>
            <a:r>
              <a:rPr lang="en-US"/>
              <a:t> et al., 2009). </a:t>
            </a:r>
          </a:p>
          <a:p>
            <a:endParaRPr lang="en-US"/>
          </a:p>
          <a:p>
            <a:r>
              <a:rPr lang="en-US"/>
              <a:t>Thus, students in homeless situations often require supports beyond what typically may be offered to other students to support their academic success. </a:t>
            </a:r>
          </a:p>
          <a:p>
            <a:endParaRPr lang="en-US"/>
          </a:p>
          <a:p>
            <a:r>
              <a:rPr lang="en-US"/>
              <a:t>Automatic </a:t>
            </a:r>
            <a:r>
              <a:rPr lang="en-US" sz="1200">
                <a:solidFill>
                  <a:schemeClr val="accent1"/>
                </a:solidFill>
              </a:rPr>
              <a:t>eligibility acknowledges that the experience of homelessness puts children and youth at significant risk of academic failure, regardless of their previous academic standing. </a:t>
            </a:r>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5652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ESEA Section 1111(g)(1)(E) </a:t>
            </a:r>
          </a:p>
          <a:p>
            <a:endParaRPr lang="en-US"/>
          </a:p>
          <a:p>
            <a:r>
              <a:rPr lang="en-US" sz="1200"/>
              <a:t>The foster care provisions of Title I, Part A emphasize the importance of </a:t>
            </a:r>
            <a:r>
              <a:rPr lang="en-US" sz="1200" b="1"/>
              <a:t>collaboration and joint decision-making </a:t>
            </a:r>
            <a:r>
              <a:rPr lang="en-US" sz="1200"/>
              <a:t>between child welfare agencies and educational agencies at the state, district, and regional level. </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79058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a:t>Title I-A of the Every Student Succeeds Act (ESSA) requires State Educational Agencies and Local Education Agencies to support the educational rights and opportunities of students in Child Welfare or Tribal Foster Care. Student rights and services include:</a:t>
            </a:r>
          </a:p>
          <a:p>
            <a:pPr marL="457200" lvl="0" indent="-317500" algn="l" rtl="0">
              <a:spcBef>
                <a:spcPts val="0"/>
              </a:spcBef>
              <a:spcAft>
                <a:spcPts val="0"/>
              </a:spcAft>
              <a:buSzPts val="1400"/>
              <a:buChar char="●"/>
            </a:pPr>
            <a:r>
              <a:rPr lang="en-US"/>
              <a:t>School of Origin;</a:t>
            </a:r>
          </a:p>
          <a:p>
            <a:pPr marL="457200" lvl="0" indent="-317500" algn="l" rtl="0">
              <a:spcBef>
                <a:spcPts val="0"/>
              </a:spcBef>
              <a:spcAft>
                <a:spcPts val="0"/>
              </a:spcAft>
              <a:buSzPts val="1400"/>
              <a:buChar char="●"/>
            </a:pPr>
            <a:r>
              <a:rPr lang="en-US"/>
              <a:t>Immediate Enrollment;</a:t>
            </a:r>
          </a:p>
          <a:p>
            <a:pPr marL="457200" lvl="0" indent="-317500" algn="l" rtl="0">
              <a:spcBef>
                <a:spcPts val="0"/>
              </a:spcBef>
              <a:spcAft>
                <a:spcPts val="0"/>
              </a:spcAft>
              <a:buSzPts val="1400"/>
              <a:buChar char="●"/>
            </a:pPr>
            <a:r>
              <a:rPr lang="en-US"/>
              <a:t>Records Transfer;</a:t>
            </a:r>
          </a:p>
          <a:p>
            <a:pPr marL="457200" lvl="0" indent="-317500" algn="l" rtl="0">
              <a:spcBef>
                <a:spcPts val="0"/>
              </a:spcBef>
              <a:spcAft>
                <a:spcPts val="0"/>
              </a:spcAft>
              <a:buSzPts val="1400"/>
              <a:buChar char="●"/>
            </a:pPr>
            <a:r>
              <a:rPr lang="en-US"/>
              <a:t>Transportation; </a:t>
            </a:r>
          </a:p>
          <a:p>
            <a:pPr marL="457200" lvl="0" indent="-317500" algn="l" rtl="0">
              <a:spcBef>
                <a:spcPts val="0"/>
              </a:spcBef>
              <a:spcAft>
                <a:spcPts val="0"/>
              </a:spcAft>
              <a:buSzPts val="1400"/>
              <a:buChar char="●"/>
            </a:pPr>
            <a:r>
              <a:rPr lang="en-US"/>
              <a:t>State and Local Points of Contact; and,</a:t>
            </a:r>
          </a:p>
          <a:p>
            <a:pPr marL="457200" lvl="0" indent="-317500" algn="l" rtl="0">
              <a:spcBef>
                <a:spcPts val="0"/>
              </a:spcBef>
              <a:spcAft>
                <a:spcPts val="0"/>
              </a:spcAft>
              <a:buSzPts val="1400"/>
              <a:buChar char="●"/>
            </a:pPr>
            <a:r>
              <a:rPr lang="en-US"/>
              <a:t>Data Disaggregation.</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At each school district, the designated Foster Care Point of Contact must:</a:t>
            </a:r>
          </a:p>
          <a:p>
            <a:pPr marL="0" lvl="0" indent="0" algn="l" rtl="0">
              <a:spcBef>
                <a:spcPts val="0"/>
              </a:spcBef>
              <a:spcAft>
                <a:spcPts val="0"/>
              </a:spcAft>
              <a:buClr>
                <a:schemeClr val="dk1"/>
              </a:buClr>
              <a:buSzPts val="1100"/>
              <a:buFont typeface="Arial"/>
              <a:buNone/>
            </a:pPr>
            <a:r>
              <a:rPr lang="en-US"/>
              <a:t>Collaborates with caseworkers, Resource parents, Tribes, and community partners</a:t>
            </a:r>
          </a:p>
          <a:p>
            <a:pPr marL="0" lvl="0" indent="0" algn="l" rtl="0">
              <a:spcBef>
                <a:spcPts val="0"/>
              </a:spcBef>
              <a:spcAft>
                <a:spcPts val="0"/>
              </a:spcAft>
              <a:buClr>
                <a:schemeClr val="dk1"/>
              </a:buClr>
              <a:buSzPts val="1100"/>
              <a:buFont typeface="Arial"/>
              <a:buNone/>
            </a:pPr>
            <a:r>
              <a:rPr lang="en-US"/>
              <a:t>Trains school staff on their role in supporting students in Foster Care</a:t>
            </a:r>
          </a:p>
          <a:p>
            <a:pPr marL="0" lvl="0" indent="0" algn="l" rtl="0">
              <a:spcBef>
                <a:spcPts val="0"/>
              </a:spcBef>
              <a:spcAft>
                <a:spcPts val="0"/>
              </a:spcAft>
              <a:buClr>
                <a:schemeClr val="dk1"/>
              </a:buClr>
              <a:buSzPts val="1100"/>
              <a:buFont typeface="Arial"/>
              <a:buNone/>
            </a:pPr>
            <a:r>
              <a:rPr lang="en-US"/>
              <a:t>Engage with ODE on matters of professional development and technical assistance</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16431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identify and address the needs of students experiencing homelessness more effectively, both the McKinney- Vento Act and Title I, Part A require cross program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McKinney-Vento Act requires every school district to appoint a local homeless education liaison to serve as the district’s key homeless education contact, and oversee the implementation of the Act in schools throughout the district [42 U.S.C. § 11432(g)(1)(J)(ii)].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part of their responsibilities, local liaisons must coordinate and collaborate with other school personnel responsible for providing services to students experiencing homelessness [42 U.S.C. § 11432(g)(6)(C)]. </a:t>
            </a:r>
            <a:br>
              <a:rPr lang="en-US"/>
            </a:br>
            <a:br>
              <a:rPr lang="en-US"/>
            </a:br>
            <a:r>
              <a:rPr lang="en-US"/>
              <a:t>Title I, Part A requires that programs operated under its authority coordinate at the State and local levels. All districts receiving Title I, Part A funds must include in their local plans a description of how the district’s Title I, Part A program is coordinated with its McKinney-Vento program [20 U.S.C. § 6312(a)(1)(B)].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development of the local plan should include timely and meaningful consultation with the local liaison [20 U.S.C. § 6312(a)(1)(A)], and must describe the Title I, Part A services that will be provided to students experiencing homelessness, including through the homeless set-aside (20 U.S.C. § 6312(b)(6); see Serving Students Experiencing Homelessness with Set-Aside Funds below for more information). </a:t>
            </a:r>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71560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2e5c7014c5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2e5c7014c5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719" name="Google Shape;1719;g2e5c7014c5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ODE suggests that the LEA’s </a:t>
            </a:r>
            <a:r>
              <a:rPr lang="en-US" sz="1200" b="1" kern="1200">
                <a:solidFill>
                  <a:schemeClr val="tx1"/>
                </a:solidFill>
                <a:effectLst/>
                <a:latin typeface="+mn-lt"/>
                <a:ea typeface="+mn-ea"/>
                <a:cs typeface="+mn-cs"/>
              </a:rPr>
              <a:t>Title I, Part A Director</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McKinney-Vento liaison work collaboratively to </a:t>
            </a:r>
            <a:r>
              <a:rPr lang="en-US" sz="1200" kern="1200">
                <a:solidFill>
                  <a:schemeClr val="tx1"/>
                </a:solidFill>
                <a:effectLst/>
                <a:latin typeface="+mn-lt"/>
                <a:ea typeface="+mn-ea"/>
                <a:cs typeface="+mn-cs"/>
              </a:rPr>
              <a:t>review data and determine the appropriate amount of Title I, Part A funds to set aside to meet the needs of students navigating housing instability. </a:t>
            </a:r>
            <a:r>
              <a:rPr lang="en-US" sz="1200" b="1" kern="1200">
                <a:solidFill>
                  <a:schemeClr val="tx1"/>
                </a:solidFill>
                <a:effectLst/>
                <a:latin typeface="+mn-lt"/>
                <a:ea typeface="+mn-ea"/>
                <a:cs typeface="+mn-cs"/>
              </a:rPr>
              <a:t>School-level staff </a:t>
            </a:r>
            <a:r>
              <a:rPr lang="en-US" sz="1200" kern="1200">
                <a:solidFill>
                  <a:schemeClr val="tx1"/>
                </a:solidFill>
                <a:effectLst/>
                <a:latin typeface="+mn-lt"/>
                <a:ea typeface="+mn-ea"/>
                <a:cs typeface="+mn-cs"/>
              </a:rPr>
              <a:t>should be included in the completion of the needs assessment whenever possible. LEAs are required to provide transportation supports to students and as a result districts are encouraged to include staff responsible for </a:t>
            </a:r>
            <a:r>
              <a:rPr lang="en-US" sz="1200" b="1" kern="1200">
                <a:solidFill>
                  <a:schemeClr val="tx1"/>
                </a:solidFill>
                <a:effectLst/>
                <a:latin typeface="+mn-lt"/>
                <a:ea typeface="+mn-ea"/>
                <a:cs typeface="+mn-cs"/>
              </a:rPr>
              <a:t>transportation</a:t>
            </a:r>
            <a:r>
              <a:rPr lang="en-US" sz="1200" kern="1200">
                <a:solidFill>
                  <a:schemeClr val="tx1"/>
                </a:solidFill>
                <a:effectLst/>
                <a:latin typeface="+mn-lt"/>
                <a:ea typeface="+mn-ea"/>
                <a:cs typeface="+mn-cs"/>
              </a:rPr>
              <a:t> logistics so that they can discuss routes/needs/costs/etc.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an LEA is required to spend a specific amount of its Title I-A allocation each year for a specific purpose (e.g., family engagement), the LEA must meet that obligation. If it does not do so in the year for which funds were allocated, unspent funds must be carried over and spent for the specific purpose the following year. Because there is no requirement on how much must be spent on the MV set aside, districts are not obligated to carryover unspent MV funds. However, if circumstances change (e.g., natural disaster, additional students move into the district) carryover funds can be used to provide additional supports.</a:t>
            </a:r>
            <a:endParaRPr lang="en-US"/>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15496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a typeface="Calibri" panose="020F0502020204030204"/>
                <a:cs typeface="Calibri" panose="020F0502020204030204"/>
              </a:rPr>
              <a:t>Example: birth certificates for McKinney-Vento students</a:t>
            </a:r>
          </a:p>
          <a:p>
            <a:pPr marL="0" indent="0">
              <a:buNone/>
            </a:pPr>
            <a:r>
              <a:rPr lang="en-US" sz="1200">
                <a:ea typeface="+mn-lt"/>
                <a:cs typeface="+mn-lt"/>
                <a:hlinkClick r:id="rId3"/>
              </a:rPr>
              <a:t>https://www.oregon.gov/oha/PH/BIRTHDEATHCERTIFICATES/Pages/OrderBirthCertificate.aspx</a:t>
            </a:r>
            <a:r>
              <a:rPr lang="en-US" sz="1200">
                <a:ea typeface="+mn-lt"/>
                <a:cs typeface="+mn-lt"/>
              </a:rPr>
              <a:t> - Oregon </a:t>
            </a:r>
          </a:p>
          <a:p>
            <a:pPr marL="0" indent="0">
              <a:buNone/>
            </a:pPr>
            <a:r>
              <a:rPr lang="en-US" sz="1200">
                <a:ea typeface="+mn-lt"/>
                <a:cs typeface="+mn-lt"/>
                <a:hlinkClick r:id="rId4"/>
              </a:rPr>
              <a:t>https://housingca.org/resources/community/individuals/get-ca-birthcert/-</a:t>
            </a:r>
            <a:r>
              <a:rPr lang="en-US" sz="1200">
                <a:ea typeface="+mn-lt"/>
                <a:cs typeface="+mn-lt"/>
              </a:rPr>
              <a:t> California </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517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a:p>
            <a:r>
              <a:rPr lang="en-US" sz="1200"/>
              <a:t>OPTIONAL TOOL</a:t>
            </a:r>
          </a:p>
          <a:p>
            <a:r>
              <a:rPr lang="en-US" sz="1200"/>
              <a:t>Guiding questions focused on capacity and needs</a:t>
            </a:r>
          </a:p>
          <a:p>
            <a:r>
              <a:rPr lang="en-US" sz="1200"/>
              <a:t>Much more detailed layout than the original version</a:t>
            </a:r>
            <a:endParaRPr lang="en-US" sz="1200">
              <a:hlinkClick r:id="rId3">
                <a:extLst>
                  <a:ext uri="{A12FA001-AC4F-418D-AE19-62706E023703}">
                    <ahyp:hlinkClr xmlns:ahyp="http://schemas.microsoft.com/office/drawing/2018/hyperlinkcolor" val="tx"/>
                  </a:ext>
                </a:extLst>
              </a:hlinkClick>
            </a:endParaRP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3300375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62"/>
        <p:cNvGrpSpPr/>
        <p:nvPr/>
      </p:nvGrpSpPr>
      <p:grpSpPr>
        <a:xfrm>
          <a:off x="0" y="0"/>
          <a:ext cx="0" cy="0"/>
          <a:chOff x="0" y="0"/>
          <a:chExt cx="0" cy="0"/>
        </a:xfrm>
      </p:grpSpPr>
      <p:sp>
        <p:nvSpPr>
          <p:cNvPr id="663" name="Google Shape;663;p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p95"/>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5" name="Google Shape;665;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6" name="Google Shape;666;p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7" name="Google Shape;667;p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8" name="Google Shape;668;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414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191"/>
        <p:cNvGrpSpPr/>
        <p:nvPr/>
      </p:nvGrpSpPr>
      <p:grpSpPr>
        <a:xfrm>
          <a:off x="0" y="0"/>
          <a:ext cx="0" cy="0"/>
          <a:chOff x="0" y="0"/>
          <a:chExt cx="0" cy="0"/>
        </a:xfrm>
      </p:grpSpPr>
      <p:sp>
        <p:nvSpPr>
          <p:cNvPr id="1192" name="Google Shape;1192;p1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93" name="Google Shape;1193;p168"/>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94" name="Google Shape;1194;p1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195" name="Google Shape;1195;p168"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196" name="Google Shape;1196;p1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197" name="Google Shape;1197;p1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369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12/12/2025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12/12/2025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12/12/2025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12/12/2025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12/12/2025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12/12/2025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9" r:id="rId12"/>
    <p:sldLayoutId id="2147483841"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12/12/2025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3_F2FEB0F8.xml"/><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16A_FA5813D2.xml"/><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64_27A685BA.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6B_804BE59B.xml"/><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che.ed.gov/mv-auth-activities/" TargetMode="External"/><Relationship Id="rId7" Type="http://schemas.openxmlformats.org/officeDocument/2006/relationships/image" Target="../media/image14.png"/><Relationship Id="rId2" Type="http://schemas.openxmlformats.org/officeDocument/2006/relationships/hyperlink" Target="https://www.oregon.gov/ode/schools-and-districts/grants/ESEA/McKinney-Vento/Documents/USDE-nonregulatory-guidance.pdf" TargetMode="External"/><Relationship Id="rId1" Type="http://schemas.openxmlformats.org/officeDocument/2006/relationships/slideLayout" Target="../slideLayouts/slideLayout3.xml"/><Relationship Id="rId6" Type="http://schemas.openxmlformats.org/officeDocument/2006/relationships/hyperlink" Target="https://nche.ed.gov/wp-content/uploads/2018/10/titlei.pdf" TargetMode="External"/><Relationship Id="rId5" Type="http://schemas.openxmlformats.org/officeDocument/2006/relationships/hyperlink" Target="https://www.oregon.gov/ode/schools-and-districts/grants/ESEA/McKinney-Vento/Pages/default.aspx" TargetMode="External"/><Relationship Id="rId4" Type="http://schemas.openxmlformats.org/officeDocument/2006/relationships/hyperlink" Target="https://nche.ed.gov/topic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haredsystems.dhsoha.state.or.us/DHSForms/Served/ce0338.pdf?CFGRIDKEY=CW%200338,0338,School%20Notification,ce0338.pdf,,,,,,,,,,,http://www.dhs.state.or.us/policy/childwelfare/manual_1/i-e8.pdf,Link%20to%20Policy,../FORMS/-" TargetMode="External"/><Relationship Id="rId3" Type="http://schemas.openxmlformats.org/officeDocument/2006/relationships/hyperlink" Target="https://www.ocid-cebp.org/wp-content/uploads/2023/04/FactSheet_Class-of-2020-Juvenile-Justice-Overview_2023-04-25.pdf" TargetMode="External"/><Relationship Id="rId7" Type="http://schemas.openxmlformats.org/officeDocument/2006/relationships/hyperlink" Target="https://www.oregon.gov/oha/PH/BIRTHDEATHCERTIFICATES/SURVEYS/Pages/student-health-survey.aspx" TargetMode="External"/><Relationship Id="rId12" Type="http://schemas.openxmlformats.org/officeDocument/2006/relationships/hyperlink" Target="https://www.oregon.gov/ode/about-us/Pages/Key-Messages.aspx?utm_medium=email&amp;utm_source=govdelivery&amp;wp7244=so%3a%5b%5b38877%2c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hildrensrights.org/wp-content/uploads/2023/01/CR-LGBTQ-Youth-in-Foster-Care-2023-Fact-Sheet.pdf" TargetMode="External"/><Relationship Id="rId11" Type="http://schemas.openxmlformats.org/officeDocument/2006/relationships/hyperlink" Target="https://www.oregon.gov/odhs/providers-partners/foster-care/Pages/default.aspx" TargetMode="External"/><Relationship Id="rId5" Type="http://schemas.openxmlformats.org/officeDocument/2006/relationships/hyperlink" Target="https://static1.squarespace.com/static/63dcf65b8d0c56709027332e/t/65206d213728bb028bee2ee8/1696623910191/Education%2BOutcomes%2Bfinal-combined.pdf" TargetMode="External"/><Relationship Id="rId10" Type="http://schemas.openxmlformats.org/officeDocument/2006/relationships/hyperlink" Target="https://www.fosterclub.com/sites/default/files/T-Time_poster.pdf" TargetMode="External"/><Relationship Id="rId4" Type="http://schemas.openxmlformats.org/officeDocument/2006/relationships/hyperlink" Target="https://www.fostercareandeducation.org/" TargetMode="External"/><Relationship Id="rId9" Type="http://schemas.openxmlformats.org/officeDocument/2006/relationships/hyperlink" Target="https://sharedsystems.dhsoha.state.or.us/DHSForms/Served/de2885.pdf?CFGRIDKEY=ODHS%202885,,School%20of%20Origin%20Transportation%20Request,de2885.pdf,,,,,,,,,,,../FORMS/-,,../FORM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arlie.magill@ode.oregon.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mailto:OR-MV@ode.Oregon.gov" TargetMode="External"/><Relationship Id="rId4" Type="http://schemas.openxmlformats.org/officeDocument/2006/relationships/hyperlink" Target="mailto:FosterCare@ode.oregon.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a:t>Collaboration Makes a Difference: </a:t>
            </a:r>
            <a:r>
              <a:rPr lang="en-US" sz="4000"/>
              <a:t>McKinney-Vento, Foster Care, and Title I-A</a:t>
            </a:r>
          </a:p>
        </p:txBody>
      </p:sp>
      <p:sp>
        <p:nvSpPr>
          <p:cNvPr id="7" name="Title 5"/>
          <p:cNvSpPr>
            <a:spLocks noGrp="1"/>
          </p:cNvSpPr>
          <p:nvPr>
            <p:ph type="subTitle" idx="1"/>
          </p:nvPr>
        </p:nvSpPr>
        <p:spPr/>
        <p:txBody>
          <a:bodyPr>
            <a:normAutofit/>
          </a:bodyPr>
          <a:lstStyle/>
          <a:p>
            <a:pPr lvl="0"/>
            <a:r>
              <a:rPr lang="en-US" dirty="0"/>
              <a:t>Lexi </a:t>
            </a:r>
            <a:r>
              <a:rPr lang="en-US" dirty="0" err="1"/>
              <a:t>Neemann</a:t>
            </a:r>
            <a:endParaRPr lang="en-US" dirty="0"/>
          </a:p>
          <a:p>
            <a:pPr lvl="0"/>
            <a:r>
              <a:rPr lang="en-US" dirty="0"/>
              <a:t>Marlie Magill</a:t>
            </a:r>
          </a:p>
          <a:p>
            <a:pPr lvl="0"/>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MV Statutory Requirements for Cross Program Collaboration</a:t>
            </a:r>
            <a:endParaRPr lang="en-US" sz="1750"/>
          </a:p>
        </p:txBody>
      </p:sp>
      <p:sp>
        <p:nvSpPr>
          <p:cNvPr id="5" name="Content Placeholder 4"/>
          <p:cNvSpPr>
            <a:spLocks noGrp="1"/>
          </p:cNvSpPr>
          <p:nvPr>
            <p:ph idx="1"/>
          </p:nvPr>
        </p:nvSpPr>
        <p:spPr/>
        <p:txBody>
          <a:bodyPr vert="horz" lIns="91440" tIns="45720" rIns="91440" bIns="45720" rtlCol="0" anchor="t">
            <a:normAutofit/>
          </a:bodyPr>
          <a:lstStyle/>
          <a:p>
            <a:pPr marL="0" indent="0">
              <a:spcAft>
                <a:spcPts val="600"/>
              </a:spcAft>
              <a:buNone/>
            </a:pPr>
            <a:r>
              <a:rPr lang="en-US" sz="3200"/>
              <a:t>Appoint district homeless education liaison who coordinates with other school personnel in providing services to students experiencing housing instability</a:t>
            </a:r>
            <a:endParaRPr lang="en-US"/>
          </a:p>
          <a:p>
            <a:pPr marL="0" indent="0">
              <a:spcAft>
                <a:spcPts val="600"/>
              </a:spcAft>
              <a:buNone/>
            </a:pPr>
            <a:endParaRPr lang="en-US" sz="3200">
              <a:ea typeface="Calibri"/>
              <a:cs typeface="Calibri"/>
            </a:endParaRPr>
          </a:p>
          <a:p>
            <a:pPr marL="0" lvl="0" indent="0">
              <a:spcAft>
                <a:spcPts val="600"/>
              </a:spcAft>
              <a:buNone/>
            </a:pPr>
            <a:r>
              <a:rPr lang="en-US" sz="3200"/>
              <a:t>District liaison consulted in completion of the district I-A plan, including the homeless set aside</a:t>
            </a:r>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10</a:t>
            </a:fld>
            <a:endParaRPr lang="en-US"/>
          </a:p>
        </p:txBody>
      </p:sp>
      <p:pic>
        <p:nvPicPr>
          <p:cNvPr id="8" name="Picture Placeholder 7">
            <a:extLst>
              <a:ext uri="{FF2B5EF4-FFF2-40B4-BE49-F238E27FC236}">
                <a16:creationId xmlns:a16="http://schemas.microsoft.com/office/drawing/2014/main" id="{3270A049-5F27-44D1-E6E0-242C171E121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5715" b="5715"/>
          <a:stretch/>
        </p:blipFill>
        <p:spPr/>
      </p:pic>
    </p:spTree>
    <p:extLst>
      <p:ext uri="{BB962C8B-B14F-4D97-AF65-F5344CB8AC3E}">
        <p14:creationId xmlns:p14="http://schemas.microsoft.com/office/powerpoint/2010/main" val="251525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3" name="Title 2">
            <a:extLst>
              <a:ext uri="{FF2B5EF4-FFF2-40B4-BE49-F238E27FC236}">
                <a16:creationId xmlns:a16="http://schemas.microsoft.com/office/drawing/2014/main" id="{98959B83-D02A-70BD-BDBB-05FE22E942A8}"/>
              </a:ext>
            </a:extLst>
          </p:cNvPr>
          <p:cNvSpPr>
            <a:spLocks noGrp="1"/>
          </p:cNvSpPr>
          <p:nvPr>
            <p:ph type="title"/>
          </p:nvPr>
        </p:nvSpPr>
        <p:spPr/>
        <p:txBody>
          <a:bodyPr>
            <a:normAutofit fontScale="90000"/>
          </a:bodyPr>
          <a:lstStyle/>
          <a:p>
            <a:r>
              <a:rPr lang="en-US"/>
              <a:t>Foster Care Roles and Relationships</a:t>
            </a:r>
            <a:br>
              <a:rPr lang="en-US"/>
            </a:br>
            <a:endParaRPr lang="en-US"/>
          </a:p>
        </p:txBody>
      </p:sp>
      <p:pic>
        <p:nvPicPr>
          <p:cNvPr id="1723" name="Google Shape;1723;p238" descr="Foster Care Roles &#10;Resource Parents&#10;ODHS Caseworker&#10;Foster Care Point of Contact&#10;Community Advocates&#10;School Advocates&#10;District Administrators&#10;School Counselors&#10;SpEd Team">
            <a:extLst>
              <a:ext uri="{C183D7F6-B498-43B3-948B-1728B52AA6E4}">
                <adec:decorative xmlns:adec="http://schemas.microsoft.com/office/drawing/2017/decorative" val="0"/>
              </a:ext>
            </a:extLst>
          </p:cNvPr>
          <p:cNvPicPr preferRelativeResize="0"/>
          <p:nvPr/>
        </p:nvPicPr>
        <p:blipFill>
          <a:blip r:embed="rId3">
            <a:alphaModFix/>
          </a:blip>
          <a:srcRect l="1485" r="3416" b="4686"/>
          <a:stretch>
            <a:fillRect/>
          </a:stretch>
        </p:blipFill>
        <p:spPr>
          <a:xfrm>
            <a:off x="986117" y="841348"/>
            <a:ext cx="10246659" cy="5663570"/>
          </a:xfrm>
          <a:prstGeom prst="rect">
            <a:avLst/>
          </a:prstGeom>
          <a:noFill/>
          <a:ln>
            <a:noFill/>
          </a:ln>
        </p:spPr>
      </p:pic>
      <p:sp>
        <p:nvSpPr>
          <p:cNvPr id="2" name="Slide Number Placeholder 3">
            <a:extLst>
              <a:ext uri="{FF2B5EF4-FFF2-40B4-BE49-F238E27FC236}">
                <a16:creationId xmlns:a16="http://schemas.microsoft.com/office/drawing/2014/main" id="{7C7A8B53-AD30-CCAA-91E0-2AAD629258C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6"/>
            <a:ext cx="3931826" cy="1667719"/>
          </a:xfrm>
        </p:spPr>
        <p:txBody>
          <a:bodyPr>
            <a:normAutofit fontScale="90000"/>
          </a:bodyPr>
          <a:lstStyle/>
          <a:p>
            <a:pPr algn="l"/>
            <a:r>
              <a:rPr lang="en-US"/>
              <a:t>Strategies that Work</a:t>
            </a:r>
            <a:br>
              <a:rPr lang="en-US" sz="1800"/>
            </a:br>
            <a:br>
              <a:rPr lang="en-US" sz="1800"/>
            </a:br>
            <a:br>
              <a:rPr lang="en-US" sz="2000"/>
            </a:br>
            <a:br>
              <a:rPr lang="en-US" sz="2000"/>
            </a:br>
            <a:br>
              <a:rPr lang="en-US" sz="2000"/>
            </a:br>
            <a:endParaRPr lang="en-US" sz="2000"/>
          </a:p>
        </p:txBody>
      </p:sp>
      <p:sp>
        <p:nvSpPr>
          <p:cNvPr id="5" name="Content Placeholder 4"/>
          <p:cNvSpPr>
            <a:spLocks noGrp="1"/>
          </p:cNvSpPr>
          <p:nvPr>
            <p:ph idx="1"/>
          </p:nvPr>
        </p:nvSpPr>
        <p:spPr>
          <a:xfrm>
            <a:off x="5183188" y="779647"/>
            <a:ext cx="6502306" cy="5553918"/>
          </a:xfrm>
        </p:spPr>
        <p:txBody>
          <a:bodyPr vert="horz" lIns="91440" tIns="45720" rIns="91440" bIns="45720" rtlCol="0" anchor="t">
            <a:noAutofit/>
          </a:bodyPr>
          <a:lstStyle/>
          <a:p>
            <a:pPr marL="457200" indent="-457200">
              <a:buAutoNum type="arabicPeriod"/>
            </a:pPr>
            <a:r>
              <a:rPr lang="en-US"/>
              <a:t>Regular training and collaboration between Title I-A coordinator, liaisons, and transportation staff</a:t>
            </a:r>
          </a:p>
          <a:p>
            <a:pPr marL="457200" indent="-457200">
              <a:buAutoNum type="arabicPeriod"/>
            </a:pPr>
            <a:r>
              <a:rPr lang="en-US"/>
              <a:t>Involve liaisons in the creation of schoolwide, targeted assistance, and school improvement plans</a:t>
            </a:r>
            <a:endParaRPr lang="en-US">
              <a:ea typeface="Calibri" panose="020F0502020204030204"/>
              <a:cs typeface="Calibri" panose="020F0502020204030204"/>
            </a:endParaRPr>
          </a:p>
          <a:p>
            <a:pPr marL="457200" indent="-457200">
              <a:buAutoNum type="arabicPeriod"/>
            </a:pPr>
            <a:r>
              <a:rPr lang="en-US"/>
              <a:t>Use data from a variety of sources to determine appropriate set-aside funding levels and activities</a:t>
            </a:r>
            <a:endParaRPr lang="en-US">
              <a:ea typeface="Calibri"/>
              <a:cs typeface="Calibri"/>
            </a:endParaRPr>
          </a:p>
          <a:p>
            <a:pPr marL="457200" indent="-457200">
              <a:buAutoNum type="arabicPeriod"/>
            </a:pPr>
            <a:r>
              <a:rPr lang="en-US"/>
              <a:t>Include parents/guardians navigating housing instability and foster/resource parents in Title I-A family engagement activities to build capacity in supporting their children’s education</a:t>
            </a:r>
            <a:endParaRPr lang="en-US">
              <a:ea typeface="Calibri" panose="020F0502020204030204"/>
              <a:cs typeface="Calibri" panose="020F0502020204030204"/>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12</a:t>
            </a:fld>
            <a:endParaRPr lang="en-US"/>
          </a:p>
        </p:txBody>
      </p:sp>
      <p:pic>
        <p:nvPicPr>
          <p:cNvPr id="9" name="Picture Placeholder 6">
            <a:extLst>
              <a:ext uri="{FF2B5EF4-FFF2-40B4-BE49-F238E27FC236}">
                <a16:creationId xmlns:a16="http://schemas.microsoft.com/office/drawing/2014/main" id="{8F4FF04B-BD86-EB29-1C32-DABEEC73CAC4}"/>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2774" r="12774"/>
          <a:stretch>
            <a:fillRect/>
          </a:stretch>
        </p:blipFill>
        <p:spPr>
          <a:xfrm>
            <a:off x="717550" y="2339975"/>
            <a:ext cx="3932238" cy="3521075"/>
          </a:xfrm>
        </p:spPr>
      </p:pic>
    </p:spTree>
    <p:extLst>
      <p:ext uri="{BB962C8B-B14F-4D97-AF65-F5344CB8AC3E}">
        <p14:creationId xmlns:p14="http://schemas.microsoft.com/office/powerpoint/2010/main" val="41880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A4B7D-6E32-CFED-C48B-3DB38F6E6657}"/>
              </a:ext>
            </a:extLst>
          </p:cNvPr>
          <p:cNvSpPr>
            <a:spLocks noGrp="1"/>
          </p:cNvSpPr>
          <p:nvPr>
            <p:ph type="ctrTitle"/>
          </p:nvPr>
        </p:nvSpPr>
        <p:spPr/>
        <p:txBody>
          <a:bodyPr/>
          <a:lstStyle/>
          <a:p>
            <a:r>
              <a:rPr lang="en-US"/>
              <a:t>Imagine: The Power of the Title I-A Set Aside</a:t>
            </a:r>
          </a:p>
        </p:txBody>
      </p:sp>
      <p:sp>
        <p:nvSpPr>
          <p:cNvPr id="4" name="Slide Number Placeholder 3">
            <a:extLst>
              <a:ext uri="{FF2B5EF4-FFF2-40B4-BE49-F238E27FC236}">
                <a16:creationId xmlns:a16="http://schemas.microsoft.com/office/drawing/2014/main" id="{BA85D3FE-49A6-C7E4-918E-CCBFB3ADE9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64994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940E2-F34D-18CF-33D7-F02BA42A3E83}"/>
              </a:ext>
            </a:extLst>
          </p:cNvPr>
          <p:cNvSpPr>
            <a:spLocks noGrp="1"/>
          </p:cNvSpPr>
          <p:nvPr>
            <p:ph type="title"/>
          </p:nvPr>
        </p:nvSpPr>
        <p:spPr>
          <a:xfrm>
            <a:off x="359128" y="1027526"/>
            <a:ext cx="4651979" cy="1519801"/>
          </a:xfrm>
        </p:spPr>
        <p:txBody>
          <a:bodyPr/>
          <a:lstStyle/>
          <a:p>
            <a:r>
              <a:rPr lang="en-US"/>
              <a:t>Homeless Set Aside </a:t>
            </a:r>
          </a:p>
        </p:txBody>
      </p:sp>
      <p:sp>
        <p:nvSpPr>
          <p:cNvPr id="2" name="Content Placeholder 1">
            <a:extLst>
              <a:ext uri="{FF2B5EF4-FFF2-40B4-BE49-F238E27FC236}">
                <a16:creationId xmlns:a16="http://schemas.microsoft.com/office/drawing/2014/main" id="{990BDE74-DD2D-4369-C2EC-AB2DFE60B7F4}"/>
              </a:ext>
            </a:extLst>
          </p:cNvPr>
          <p:cNvSpPr>
            <a:spLocks noGrp="1"/>
          </p:cNvSpPr>
          <p:nvPr>
            <p:ph idx="1"/>
          </p:nvPr>
        </p:nvSpPr>
        <p:spPr>
          <a:xfrm>
            <a:off x="5196836" y="566364"/>
            <a:ext cx="6172200" cy="5725271"/>
          </a:xfrm>
        </p:spPr>
        <p:txBody>
          <a:bodyPr vert="horz" lIns="91440" tIns="45720" rIns="91440" bIns="45720" rtlCol="0" anchor="t">
            <a:normAutofit/>
          </a:bodyPr>
          <a:lstStyle/>
          <a:p>
            <a:r>
              <a:rPr lang="en-US" sz="3000"/>
              <a:t>All LEAs that receive Title I, Part A funds </a:t>
            </a:r>
            <a:r>
              <a:rPr lang="en-US" sz="3000" b="1"/>
              <a:t>must reserve</a:t>
            </a:r>
            <a:r>
              <a:rPr lang="en-US" sz="3000"/>
              <a:t> funds for services for students navigating housing instability</a:t>
            </a:r>
          </a:p>
          <a:p>
            <a:r>
              <a:rPr lang="en-US" sz="3000"/>
              <a:t>MV </a:t>
            </a:r>
            <a:r>
              <a:rPr lang="en-US" sz="3000" b="1"/>
              <a:t>liaison must be included in determining the set aside amount</a:t>
            </a:r>
            <a:r>
              <a:rPr lang="en-US" sz="3000"/>
              <a:t>  </a:t>
            </a:r>
          </a:p>
          <a:p>
            <a:pPr lvl="1">
              <a:buFont typeface="Courier New" panose="020B0604020202020204" pitchFamily="34" charset="0"/>
              <a:buChar char="o"/>
            </a:pPr>
            <a:r>
              <a:rPr lang="en-US" sz="3000"/>
              <a:t>Consider including transportation staff as well</a:t>
            </a:r>
            <a:endParaRPr lang="en-US" sz="3000">
              <a:ea typeface="Calibri"/>
              <a:cs typeface="Calibri"/>
            </a:endParaRPr>
          </a:p>
          <a:p>
            <a:r>
              <a:rPr lang="en-US" sz="3000"/>
              <a:t>Amount should be </a:t>
            </a:r>
            <a:r>
              <a:rPr lang="en-US" sz="3000" b="1"/>
              <a:t>informed by data</a:t>
            </a:r>
            <a:endParaRPr lang="en-US" sz="3000" b="1">
              <a:ea typeface="Calibri"/>
              <a:cs typeface="Calibri"/>
            </a:endParaRPr>
          </a:p>
          <a:p>
            <a:r>
              <a:rPr lang="en-US" sz="3000"/>
              <a:t>If needed, </a:t>
            </a:r>
            <a:r>
              <a:rPr lang="en-US" sz="3000" b="1"/>
              <a:t>carryover funds </a:t>
            </a:r>
            <a:r>
              <a:rPr lang="en-US" sz="3000"/>
              <a:t>can also support MV eligible students</a:t>
            </a:r>
            <a:endParaRPr lang="en-US" sz="3000">
              <a:ea typeface="Calibri"/>
              <a:cs typeface="Calibri"/>
            </a:endParaRPr>
          </a:p>
          <a:p>
            <a:endParaRPr lang="en-US" sz="2800"/>
          </a:p>
        </p:txBody>
      </p:sp>
      <p:sp>
        <p:nvSpPr>
          <p:cNvPr id="3" name="Footer Placeholder 2">
            <a:extLst>
              <a:ext uri="{FF2B5EF4-FFF2-40B4-BE49-F238E27FC236}">
                <a16:creationId xmlns:a16="http://schemas.microsoft.com/office/drawing/2014/main" id="{DA66EC58-C7DF-86E0-D63F-FAD934B72CA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05ED36F-0287-7260-8018-6C733A7C1530}"/>
              </a:ext>
            </a:extLst>
          </p:cNvPr>
          <p:cNvSpPr>
            <a:spLocks noGrp="1"/>
          </p:cNvSpPr>
          <p:nvPr>
            <p:ph type="sldNum" sz="quarter" idx="12"/>
          </p:nvPr>
        </p:nvSpPr>
        <p:spPr/>
        <p:txBody>
          <a:bodyPr/>
          <a:lstStyle/>
          <a:p>
            <a:fld id="{357F5B69-6281-4C1F-8C38-6DA0F56DA430}" type="slidenum">
              <a:rPr lang="en-US" smtClean="0"/>
              <a:pPr/>
              <a:t>14</a:t>
            </a:fld>
            <a:endParaRPr lang="en-US"/>
          </a:p>
        </p:txBody>
      </p:sp>
      <p:pic>
        <p:nvPicPr>
          <p:cNvPr id="10" name="Picture Placeholder 9">
            <a:extLst>
              <a:ext uri="{FF2B5EF4-FFF2-40B4-BE49-F238E27FC236}">
                <a16:creationId xmlns:a16="http://schemas.microsoft.com/office/drawing/2014/main" id="{ED896F3C-6CBD-2433-B0A9-9D1FA58DB82E}"/>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14670" r="14670"/>
          <a:stretch>
            <a:fillRect/>
          </a:stretch>
        </p:blipFill>
        <p:spPr>
          <a:xfrm>
            <a:off x="717176" y="2299447"/>
            <a:ext cx="3746460" cy="3534709"/>
          </a:xfrm>
        </p:spPr>
      </p:pic>
    </p:spTree>
    <p:extLst>
      <p:ext uri="{BB962C8B-B14F-4D97-AF65-F5344CB8AC3E}">
        <p14:creationId xmlns:p14="http://schemas.microsoft.com/office/powerpoint/2010/main" val="407677772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944000-612A-305B-967E-2C47A938ACA4}"/>
              </a:ext>
            </a:extLst>
          </p:cNvPr>
          <p:cNvSpPr>
            <a:spLocks noGrp="1"/>
          </p:cNvSpPr>
          <p:nvPr>
            <p:ph type="title"/>
          </p:nvPr>
        </p:nvSpPr>
        <p:spPr/>
        <p:txBody>
          <a:bodyPr/>
          <a:lstStyle/>
          <a:p>
            <a:r>
              <a:rPr lang="en-US"/>
              <a:t>Governing Principles of the MV Set-Aside</a:t>
            </a:r>
          </a:p>
        </p:txBody>
      </p:sp>
      <p:sp>
        <p:nvSpPr>
          <p:cNvPr id="2" name="Content Placeholder 1">
            <a:extLst>
              <a:ext uri="{FF2B5EF4-FFF2-40B4-BE49-F238E27FC236}">
                <a16:creationId xmlns:a16="http://schemas.microsoft.com/office/drawing/2014/main" id="{FBE51D1D-FBCD-F5F0-C3DF-02048A67DD27}"/>
              </a:ext>
            </a:extLst>
          </p:cNvPr>
          <p:cNvSpPr>
            <a:spLocks noGrp="1"/>
          </p:cNvSpPr>
          <p:nvPr>
            <p:ph idx="1"/>
          </p:nvPr>
        </p:nvSpPr>
        <p:spPr>
          <a:xfrm>
            <a:off x="826033" y="1914071"/>
            <a:ext cx="10872908" cy="4225722"/>
          </a:xfrm>
        </p:spPr>
        <p:txBody>
          <a:bodyPr vert="horz" lIns="91440" tIns="45720" rIns="91440" bIns="45720" rtlCol="0" anchor="t">
            <a:normAutofit/>
          </a:bodyPr>
          <a:lstStyle/>
          <a:p>
            <a:pPr marL="457200" indent="-457200">
              <a:spcAft>
                <a:spcPts val="600"/>
              </a:spcAft>
              <a:buFont typeface="+mj-lt"/>
              <a:buAutoNum type="arabicPeriod"/>
            </a:pPr>
            <a:r>
              <a:rPr lang="en-US" sz="2800">
                <a:ea typeface="+mn-lt"/>
                <a:cs typeface="+mn-lt"/>
              </a:rPr>
              <a:t>The services must be </a:t>
            </a:r>
            <a:r>
              <a:rPr lang="en-US" sz="2800" b="1">
                <a:ea typeface="+mn-lt"/>
                <a:cs typeface="+mn-lt"/>
              </a:rPr>
              <a:t>reasonable and necessary </a:t>
            </a:r>
            <a:r>
              <a:rPr lang="en-US" sz="2800">
                <a:ea typeface="+mn-lt"/>
                <a:cs typeface="+mn-lt"/>
              </a:rPr>
              <a:t>to assist students experiencing homelessness to take advantage of educational opportunities (ED, 2017, p. 41)</a:t>
            </a:r>
          </a:p>
          <a:p>
            <a:pPr marL="457200" indent="-457200">
              <a:spcAft>
                <a:spcPts val="600"/>
              </a:spcAft>
              <a:buFont typeface="+mj-lt"/>
              <a:buAutoNum type="arabicPeriod"/>
            </a:pPr>
            <a:r>
              <a:rPr lang="en-US" sz="2800">
                <a:ea typeface="+mn-lt"/>
                <a:cs typeface="+mn-lt"/>
              </a:rPr>
              <a:t>The funds must be used only as a </a:t>
            </a:r>
            <a:r>
              <a:rPr lang="en-US" sz="2800" b="1">
                <a:ea typeface="+mn-lt"/>
                <a:cs typeface="+mn-lt"/>
              </a:rPr>
              <a:t>last resort </a:t>
            </a:r>
            <a:r>
              <a:rPr lang="en-US" sz="2800">
                <a:ea typeface="+mn-lt"/>
                <a:cs typeface="+mn-lt"/>
              </a:rPr>
              <a:t>when funds or services are not available from other public or private sources ( ED, 2017, p. 41)</a:t>
            </a:r>
          </a:p>
          <a:p>
            <a:pPr marL="0" indent="0">
              <a:buNone/>
            </a:pPr>
            <a:endParaRPr lang="en-US">
              <a:ea typeface="Calibri" panose="020F0502020204030204"/>
              <a:cs typeface="Calibri" panose="020F0502020204030204"/>
            </a:endParaRPr>
          </a:p>
          <a:p>
            <a:pPr marL="0" indent="0">
              <a:buNone/>
            </a:pPr>
            <a:endParaRPr lang="en-US" sz="1800">
              <a:ea typeface="+mn-lt"/>
              <a:cs typeface="+mn-lt"/>
            </a:endParaRPr>
          </a:p>
        </p:txBody>
      </p:sp>
      <p:sp>
        <p:nvSpPr>
          <p:cNvPr id="3" name="Footer Placeholder 2">
            <a:extLst>
              <a:ext uri="{FF2B5EF4-FFF2-40B4-BE49-F238E27FC236}">
                <a16:creationId xmlns:a16="http://schemas.microsoft.com/office/drawing/2014/main" id="{FA271B5A-90F9-FD2F-6784-D342B22D749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CAC529D7-DE95-4F35-B0CD-538E8CF5EC81}"/>
              </a:ext>
            </a:extLst>
          </p:cNvPr>
          <p:cNvSpPr>
            <a:spLocks noGrp="1"/>
          </p:cNvSpPr>
          <p:nvPr>
            <p:ph type="sldNum" sz="quarter" idx="12"/>
          </p:nvPr>
        </p:nvSpPr>
        <p:spPr/>
        <p:txBody>
          <a:bodyPr/>
          <a:lstStyle/>
          <a:p>
            <a:fld id="{357F5B69-6281-4C1F-8C38-6DA0F56DA430}" type="slidenum">
              <a:rPr lang="en-US" smtClean="0"/>
              <a:pPr/>
              <a:t>15</a:t>
            </a:fld>
            <a:endParaRPr lang="en-US"/>
          </a:p>
        </p:txBody>
      </p:sp>
    </p:spTree>
    <p:extLst>
      <p:ext uri="{BB962C8B-B14F-4D97-AF65-F5344CB8AC3E}">
        <p14:creationId xmlns:p14="http://schemas.microsoft.com/office/powerpoint/2010/main" val="420007624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76029-3D4D-7EB7-5DB7-2E37A48BF216}"/>
              </a:ext>
            </a:extLst>
          </p:cNvPr>
          <p:cNvSpPr>
            <a:spLocks noGrp="1"/>
          </p:cNvSpPr>
          <p:nvPr>
            <p:ph type="title"/>
          </p:nvPr>
        </p:nvSpPr>
        <p:spPr/>
        <p:txBody>
          <a:bodyPr/>
          <a:lstStyle/>
          <a:p>
            <a:r>
              <a:rPr lang="en-US"/>
              <a:t>Possible Methods for Determining Set-Aside</a:t>
            </a:r>
          </a:p>
        </p:txBody>
      </p:sp>
      <p:sp>
        <p:nvSpPr>
          <p:cNvPr id="2" name="Content Placeholder 1">
            <a:extLst>
              <a:ext uri="{FF2B5EF4-FFF2-40B4-BE49-F238E27FC236}">
                <a16:creationId xmlns:a16="http://schemas.microsoft.com/office/drawing/2014/main" id="{1F3ADEB1-9A1D-1992-E961-6D97C8A423D9}"/>
              </a:ext>
            </a:extLst>
          </p:cNvPr>
          <p:cNvSpPr>
            <a:spLocks noGrp="1"/>
          </p:cNvSpPr>
          <p:nvPr>
            <p:ph idx="1"/>
          </p:nvPr>
        </p:nvSpPr>
        <p:spPr/>
        <p:txBody>
          <a:bodyPr vert="horz" lIns="91440" tIns="45720" rIns="91440" bIns="45720" rtlCol="0" anchor="t">
            <a:noAutofit/>
          </a:bodyPr>
          <a:lstStyle/>
          <a:p>
            <a:pPr>
              <a:spcBef>
                <a:spcPts val="600"/>
              </a:spcBef>
              <a:spcAft>
                <a:spcPts val="600"/>
              </a:spcAft>
            </a:pPr>
            <a:r>
              <a:rPr lang="en-US" sz="2800"/>
              <a:t>Determine a percentage of the district’s Title I-A funds to reserve.</a:t>
            </a:r>
          </a:p>
          <a:p>
            <a:pPr>
              <a:spcBef>
                <a:spcPts val="600"/>
              </a:spcBef>
              <a:spcAft>
                <a:spcPts val="600"/>
              </a:spcAft>
            </a:pPr>
            <a:r>
              <a:rPr lang="en-US" sz="2800"/>
              <a:t>Multiply the number of students experiencing houselessness by the district’s Title I-A per-pupil allocation.</a:t>
            </a:r>
          </a:p>
          <a:p>
            <a:pPr>
              <a:spcBef>
                <a:spcPts val="600"/>
              </a:spcBef>
              <a:spcAft>
                <a:spcPts val="600"/>
              </a:spcAft>
            </a:pPr>
            <a:r>
              <a:rPr lang="en-US" sz="2800"/>
              <a:t>Match the amount of Education of Homeless Children and Youth (EHCY) subgrant dollars received by the LEA, if applicable. </a:t>
            </a:r>
            <a:endParaRPr lang="en-US" sz="2800">
              <a:ea typeface="Calibri" panose="020F0502020204030204"/>
              <a:cs typeface="Calibri" panose="020F0502020204030204"/>
            </a:endParaRPr>
          </a:p>
          <a:p>
            <a:pPr>
              <a:spcBef>
                <a:spcPts val="600"/>
              </a:spcBef>
              <a:spcAft>
                <a:spcPts val="600"/>
              </a:spcAft>
            </a:pPr>
            <a:r>
              <a:rPr lang="en-US" sz="2800"/>
              <a:t>Use an </a:t>
            </a:r>
            <a:r>
              <a:rPr lang="en-US" sz="2800" b="1"/>
              <a:t>assessment of the needs</a:t>
            </a:r>
            <a:r>
              <a:rPr lang="en-US" sz="2800"/>
              <a:t>, as well as the number of students navigating housing instability within the district, to determine the set-aside amount.</a:t>
            </a:r>
          </a:p>
        </p:txBody>
      </p:sp>
      <p:sp>
        <p:nvSpPr>
          <p:cNvPr id="3" name="Footer Placeholder 2">
            <a:extLst>
              <a:ext uri="{FF2B5EF4-FFF2-40B4-BE49-F238E27FC236}">
                <a16:creationId xmlns:a16="http://schemas.microsoft.com/office/drawing/2014/main" id="{F183A00A-52B3-4D85-5CA3-FAB77F34C0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91B31105-9BB1-D960-F4B8-1E0B6985E6F3}"/>
              </a:ext>
            </a:extLst>
          </p:cNvPr>
          <p:cNvSpPr>
            <a:spLocks noGrp="1"/>
          </p:cNvSpPr>
          <p:nvPr>
            <p:ph type="sldNum" sz="quarter" idx="12"/>
          </p:nvPr>
        </p:nvSpPr>
        <p:spPr/>
        <p:txBody>
          <a:bodyPr/>
          <a:lstStyle/>
          <a:p>
            <a:fld id="{357F5B69-6281-4C1F-8C38-6DA0F56DA430}" type="slidenum">
              <a:rPr lang="en-US" smtClean="0"/>
              <a:pPr/>
              <a:t>16</a:t>
            </a:fld>
            <a:endParaRPr lang="en-US"/>
          </a:p>
        </p:txBody>
      </p:sp>
    </p:spTree>
    <p:extLst>
      <p:ext uri="{BB962C8B-B14F-4D97-AF65-F5344CB8AC3E}">
        <p14:creationId xmlns:p14="http://schemas.microsoft.com/office/powerpoint/2010/main" val="103370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12C1D5-80C1-0396-8779-73594FC1BDD4}"/>
              </a:ext>
            </a:extLst>
          </p:cNvPr>
          <p:cNvSpPr>
            <a:spLocks noGrp="1"/>
          </p:cNvSpPr>
          <p:nvPr>
            <p:ph type="title"/>
          </p:nvPr>
        </p:nvSpPr>
        <p:spPr/>
        <p:txBody>
          <a:bodyPr/>
          <a:lstStyle/>
          <a:p>
            <a:r>
              <a:rPr lang="en-US"/>
              <a:t>Needs Assessment</a:t>
            </a:r>
          </a:p>
        </p:txBody>
      </p:sp>
      <p:sp>
        <p:nvSpPr>
          <p:cNvPr id="2" name="Content Placeholder 1">
            <a:extLst>
              <a:ext uri="{FF2B5EF4-FFF2-40B4-BE49-F238E27FC236}">
                <a16:creationId xmlns:a16="http://schemas.microsoft.com/office/drawing/2014/main" id="{E1F8F3C5-8B46-DF64-8576-E9B82178CE85}"/>
              </a:ext>
            </a:extLst>
          </p:cNvPr>
          <p:cNvSpPr>
            <a:spLocks noGrp="1"/>
          </p:cNvSpPr>
          <p:nvPr>
            <p:ph idx="1"/>
          </p:nvPr>
        </p:nvSpPr>
        <p:spPr/>
        <p:txBody>
          <a:bodyPr vert="horz" lIns="91440" tIns="45720" rIns="91440" bIns="45720" rtlCol="0" anchor="t">
            <a:normAutofit/>
          </a:bodyPr>
          <a:lstStyle/>
          <a:p>
            <a:pPr marL="0" indent="0">
              <a:buNone/>
            </a:pPr>
            <a:r>
              <a:rPr lang="en-US" sz="3200"/>
              <a:t>Questions to Consider:</a:t>
            </a:r>
            <a:endParaRPr lang="en-US"/>
          </a:p>
          <a:p>
            <a:pPr lvl="1"/>
            <a:r>
              <a:rPr lang="en-US" sz="2800"/>
              <a:t>How many students are currently navigating housing instability? </a:t>
            </a:r>
            <a:endParaRPr lang="en-US" sz="2800">
              <a:ea typeface="Calibri"/>
              <a:cs typeface="Calibri"/>
            </a:endParaRPr>
          </a:p>
          <a:p>
            <a:pPr lvl="1"/>
            <a:r>
              <a:rPr lang="en-US" sz="2800"/>
              <a:t>How many students received services in the past few years? </a:t>
            </a:r>
            <a:endParaRPr lang="en-US" sz="2800">
              <a:ea typeface="Calibri"/>
              <a:cs typeface="Calibri"/>
            </a:endParaRPr>
          </a:p>
          <a:p>
            <a:pPr lvl="1"/>
            <a:r>
              <a:rPr lang="en-US" sz="2800"/>
              <a:t>What are the trends in your district/community? </a:t>
            </a:r>
            <a:endParaRPr lang="en-US" sz="2800">
              <a:ea typeface="Calibri"/>
              <a:cs typeface="Calibri"/>
            </a:endParaRPr>
          </a:p>
          <a:p>
            <a:pPr lvl="1"/>
            <a:endParaRPr lang="en-US" sz="2800"/>
          </a:p>
          <a:p>
            <a:pPr marL="0" indent="0">
              <a:buNone/>
            </a:pPr>
            <a:r>
              <a:rPr lang="en-US" sz="3200"/>
              <a:t>Updated </a:t>
            </a:r>
            <a:r>
              <a:rPr lang="en-US" sz="3200" b="1"/>
              <a:t>optional </a:t>
            </a:r>
            <a:r>
              <a:rPr lang="en-US" sz="3200">
                <a:hlinkClick r:id="rId3"/>
              </a:rPr>
              <a:t>needs assessment worksheet </a:t>
            </a:r>
            <a:r>
              <a:rPr lang="en-US" sz="3200"/>
              <a:t>now available!</a:t>
            </a:r>
            <a:endParaRPr lang="en-US" sz="3200">
              <a:ea typeface="Calibri" panose="020F0502020204030204"/>
              <a:cs typeface="Calibri" panose="020F0502020204030204"/>
            </a:endParaRPr>
          </a:p>
          <a:p>
            <a:pPr lvl="1"/>
            <a:endParaRPr lang="en-US" sz="2800"/>
          </a:p>
          <a:p>
            <a:endParaRPr lang="en-US"/>
          </a:p>
        </p:txBody>
      </p:sp>
      <p:sp>
        <p:nvSpPr>
          <p:cNvPr id="3" name="Footer Placeholder 2">
            <a:extLst>
              <a:ext uri="{FF2B5EF4-FFF2-40B4-BE49-F238E27FC236}">
                <a16:creationId xmlns:a16="http://schemas.microsoft.com/office/drawing/2014/main" id="{BEB9E9EF-1602-FB2A-527B-7AFBE913E3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C7E4062-56CA-9C85-59C0-CD9AEA634268}"/>
              </a:ext>
            </a:extLst>
          </p:cNvPr>
          <p:cNvSpPr>
            <a:spLocks noGrp="1"/>
          </p:cNvSpPr>
          <p:nvPr>
            <p:ph type="sldNum" sz="quarter" idx="12"/>
          </p:nvPr>
        </p:nvSpPr>
        <p:spPr/>
        <p:txBody>
          <a:bodyPr/>
          <a:lstStyle/>
          <a:p>
            <a:fld id="{357F5B69-6281-4C1F-8C38-6DA0F56DA430}" type="slidenum">
              <a:rPr lang="en-US" smtClean="0"/>
              <a:pPr/>
              <a:t>17</a:t>
            </a:fld>
            <a:endParaRPr lang="en-US"/>
          </a:p>
        </p:txBody>
      </p:sp>
    </p:spTree>
    <p:extLst>
      <p:ext uri="{BB962C8B-B14F-4D97-AF65-F5344CB8AC3E}">
        <p14:creationId xmlns:p14="http://schemas.microsoft.com/office/powerpoint/2010/main" val="322171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4987-E1B2-5D09-1647-6AFCE2074B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42CDF7-F481-3057-9747-784D98F3BF1F}"/>
              </a:ext>
            </a:extLst>
          </p:cNvPr>
          <p:cNvSpPr>
            <a:spLocks noGrp="1"/>
          </p:cNvSpPr>
          <p:nvPr>
            <p:ph type="title"/>
          </p:nvPr>
        </p:nvSpPr>
        <p:spPr/>
        <p:txBody>
          <a:bodyPr/>
          <a:lstStyle/>
          <a:p>
            <a:r>
              <a:rPr lang="en-US"/>
              <a:t>Allowable Uses of MV Set Aside Funds</a:t>
            </a:r>
            <a:endParaRPr lang="en-US">
              <a:ea typeface="Calibri"/>
              <a:cs typeface="Calibri"/>
            </a:endParaRPr>
          </a:p>
        </p:txBody>
      </p:sp>
      <p:sp>
        <p:nvSpPr>
          <p:cNvPr id="2" name="Content Placeholder 1">
            <a:extLst>
              <a:ext uri="{FF2B5EF4-FFF2-40B4-BE49-F238E27FC236}">
                <a16:creationId xmlns:a16="http://schemas.microsoft.com/office/drawing/2014/main" id="{E00F2DFC-5C21-B4DF-3A0A-41BD2EB2D260}"/>
              </a:ext>
            </a:extLst>
          </p:cNvPr>
          <p:cNvSpPr>
            <a:spLocks noGrp="1"/>
          </p:cNvSpPr>
          <p:nvPr>
            <p:ph idx="1"/>
          </p:nvPr>
        </p:nvSpPr>
        <p:spPr>
          <a:xfrm>
            <a:off x="502632" y="1714654"/>
            <a:ext cx="11223812" cy="4481046"/>
          </a:xfrm>
        </p:spPr>
        <p:txBody>
          <a:bodyPr vert="horz" lIns="91440" tIns="45720" rIns="91440" bIns="45720" rtlCol="0" anchor="ctr">
            <a:noAutofit/>
          </a:bodyPr>
          <a:lstStyle/>
          <a:p>
            <a:r>
              <a:rPr lang="en-US"/>
              <a:t>Clothing and shoes (to meet PE or uniform requirements)</a:t>
            </a:r>
          </a:p>
          <a:p>
            <a:r>
              <a:rPr lang="en-US"/>
              <a:t>Student fees that are necessary to participate in the general education program </a:t>
            </a:r>
            <a:endParaRPr lang="en-US">
              <a:ea typeface="Calibri"/>
              <a:cs typeface="Calibri"/>
            </a:endParaRPr>
          </a:p>
          <a:p>
            <a:r>
              <a:rPr lang="en-US"/>
              <a:t>Personal school supplies </a:t>
            </a:r>
            <a:endParaRPr lang="en-US">
              <a:ea typeface="Calibri"/>
              <a:cs typeface="Calibri"/>
            </a:endParaRPr>
          </a:p>
          <a:p>
            <a:r>
              <a:rPr lang="en-US"/>
              <a:t>Immunizations; medical and dental services; eyeglasses and hearing aids</a:t>
            </a:r>
            <a:endParaRPr lang="en-US">
              <a:ea typeface="Calibri"/>
              <a:cs typeface="Calibri"/>
            </a:endParaRPr>
          </a:p>
          <a:p>
            <a:r>
              <a:rPr lang="en-US"/>
              <a:t>Liaison salary costs</a:t>
            </a:r>
            <a:endParaRPr lang="en-US">
              <a:ea typeface="Calibri"/>
              <a:cs typeface="Calibri"/>
            </a:endParaRPr>
          </a:p>
          <a:p>
            <a:r>
              <a:rPr lang="en-US"/>
              <a:t>Emergency food and bottled water (especially for unaccompanied youth)</a:t>
            </a:r>
            <a:endParaRPr lang="en-US">
              <a:ea typeface="Calibri"/>
              <a:cs typeface="Calibri"/>
            </a:endParaRPr>
          </a:p>
          <a:p>
            <a:r>
              <a:rPr lang="en-US"/>
              <a:t>Counseling services to address anxiety related to homelessness that impedes learning</a:t>
            </a:r>
            <a:endParaRPr lang="en-US">
              <a:ea typeface="Calibri"/>
              <a:cs typeface="Calibri"/>
            </a:endParaRPr>
          </a:p>
          <a:p>
            <a:r>
              <a:rPr lang="en-US"/>
              <a:t>Outreach services to students living in shelters, tutoring services</a:t>
            </a:r>
            <a:endParaRPr lang="en-US">
              <a:ea typeface="Calibri"/>
              <a:cs typeface="Calibri"/>
            </a:endParaRPr>
          </a:p>
          <a:p>
            <a:r>
              <a:rPr lang="en-US">
                <a:ea typeface="Calibri"/>
                <a:cs typeface="Calibri"/>
              </a:rPr>
              <a:t>Excess costs of transportation</a:t>
            </a:r>
            <a:endParaRPr lang="en-US"/>
          </a:p>
          <a:p>
            <a:pPr marL="0" indent="0" algn="ctr">
              <a:buNone/>
            </a:pPr>
            <a:r>
              <a:rPr lang="en-US" b="1"/>
              <a:t>If you are unsure of allowable uses, reach out and ask!</a:t>
            </a:r>
            <a:endParaRPr lang="en-US" b="1">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C6B8B42B-336C-207E-6811-CBBB35F3D9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4533E7C1-AA19-9D8C-BAFF-CA0790C3CA45}"/>
              </a:ext>
            </a:extLst>
          </p:cNvPr>
          <p:cNvSpPr>
            <a:spLocks noGrp="1"/>
          </p:cNvSpPr>
          <p:nvPr>
            <p:ph type="sldNum" sz="quarter" idx="12"/>
          </p:nvPr>
        </p:nvSpPr>
        <p:spPr/>
        <p:txBody>
          <a:bodyPr/>
          <a:lstStyle/>
          <a:p>
            <a:fld id="{357F5B69-6281-4C1F-8C38-6DA0F56DA430}" type="slidenum">
              <a:rPr lang="en-US" smtClean="0"/>
              <a:pPr/>
              <a:t>18</a:t>
            </a:fld>
            <a:endParaRPr lang="en-US"/>
          </a:p>
        </p:txBody>
      </p:sp>
    </p:spTree>
    <p:extLst>
      <p:ext uri="{BB962C8B-B14F-4D97-AF65-F5344CB8AC3E}">
        <p14:creationId xmlns:p14="http://schemas.microsoft.com/office/powerpoint/2010/main" val="66522463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B232BE-5112-20D0-E9A1-CE59F598A0E3}"/>
              </a:ext>
            </a:extLst>
          </p:cNvPr>
          <p:cNvSpPr>
            <a:spLocks noGrp="1"/>
          </p:cNvSpPr>
          <p:nvPr>
            <p:ph type="title"/>
          </p:nvPr>
        </p:nvSpPr>
        <p:spPr>
          <a:xfrm>
            <a:off x="343366" y="779646"/>
            <a:ext cx="4463787" cy="2127245"/>
          </a:xfrm>
        </p:spPr>
        <p:txBody>
          <a:bodyPr>
            <a:normAutofit/>
          </a:bodyPr>
          <a:lstStyle/>
          <a:p>
            <a:r>
              <a:rPr lang="en-US"/>
              <a:t>What to describe in CIP Budget Narrative</a:t>
            </a:r>
          </a:p>
        </p:txBody>
      </p:sp>
      <p:sp>
        <p:nvSpPr>
          <p:cNvPr id="2" name="Content Placeholder 1">
            <a:extLst>
              <a:ext uri="{FF2B5EF4-FFF2-40B4-BE49-F238E27FC236}">
                <a16:creationId xmlns:a16="http://schemas.microsoft.com/office/drawing/2014/main" id="{93CA4B46-EF09-1C42-4849-17E581EAAFB2}"/>
              </a:ext>
            </a:extLst>
          </p:cNvPr>
          <p:cNvSpPr>
            <a:spLocks noGrp="1"/>
          </p:cNvSpPr>
          <p:nvPr>
            <p:ph idx="1"/>
          </p:nvPr>
        </p:nvSpPr>
        <p:spPr>
          <a:xfrm>
            <a:off x="5183188" y="779647"/>
            <a:ext cx="6704012" cy="5081404"/>
          </a:xfrm>
        </p:spPr>
        <p:txBody>
          <a:bodyPr vert="horz" lIns="91440" tIns="45720" rIns="91440" bIns="45720" rtlCol="0" anchor="t">
            <a:normAutofit/>
          </a:bodyPr>
          <a:lstStyle/>
          <a:p>
            <a:pPr>
              <a:spcAft>
                <a:spcPts val="600"/>
              </a:spcAft>
            </a:pPr>
            <a:r>
              <a:rPr lang="en-US" sz="3200"/>
              <a:t>How funds </a:t>
            </a:r>
            <a:r>
              <a:rPr lang="en-US" sz="3200" b="1"/>
              <a:t>provide direct services to students </a:t>
            </a:r>
            <a:r>
              <a:rPr lang="en-US" sz="3200"/>
              <a:t>to remove barriers to engagement and participation in school</a:t>
            </a:r>
            <a:endParaRPr lang="en-US">
              <a:ea typeface="Calibri" panose="020F0502020204030204"/>
              <a:cs typeface="Calibri" panose="020F0502020204030204"/>
            </a:endParaRPr>
          </a:p>
          <a:p>
            <a:pPr>
              <a:spcAft>
                <a:spcPts val="600"/>
              </a:spcAft>
            </a:pPr>
            <a:r>
              <a:rPr lang="en-US" sz="3200"/>
              <a:t>Additional partners or funding sources, if any, that are used to support students, in addition to the set-aside</a:t>
            </a:r>
            <a:endParaRPr lang="en-US">
              <a:ea typeface="Calibri" panose="020F0502020204030204"/>
              <a:cs typeface="Calibri" panose="020F0502020204030204"/>
            </a:endParaRPr>
          </a:p>
          <a:p>
            <a:pPr marL="0" indent="0">
              <a:buNone/>
            </a:pPr>
            <a:endParaRPr lang="en-US" sz="3200"/>
          </a:p>
          <a:p>
            <a:pPr marL="0" indent="0">
              <a:buNone/>
            </a:pPr>
            <a:endParaRPr lang="en-US" sz="3200">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6504B4A2-67CA-6ACA-6AA9-B88C149435F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10E5EFFF-FE71-FA19-60AD-E01C7F28AA07}"/>
              </a:ext>
            </a:extLst>
          </p:cNvPr>
          <p:cNvSpPr>
            <a:spLocks noGrp="1"/>
          </p:cNvSpPr>
          <p:nvPr>
            <p:ph type="sldNum" sz="quarter" idx="12"/>
          </p:nvPr>
        </p:nvSpPr>
        <p:spPr/>
        <p:txBody>
          <a:bodyPr/>
          <a:lstStyle/>
          <a:p>
            <a:fld id="{357F5B69-6281-4C1F-8C38-6DA0F56DA430}" type="slidenum">
              <a:rPr lang="en-US" smtClean="0"/>
              <a:pPr/>
              <a:t>19</a:t>
            </a:fld>
            <a:endParaRPr lang="en-US"/>
          </a:p>
        </p:txBody>
      </p:sp>
      <p:pic>
        <p:nvPicPr>
          <p:cNvPr id="8" name="Picture Placeholder 7">
            <a:extLst>
              <a:ext uri="{FF2B5EF4-FFF2-40B4-BE49-F238E27FC236}">
                <a16:creationId xmlns:a16="http://schemas.microsoft.com/office/drawing/2014/main" id="{C39FA018-F5E3-FF6C-4354-4A15D3348334}"/>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6200" r="6200"/>
          <a:stretch>
            <a:fillRect/>
          </a:stretch>
        </p:blipFill>
        <p:spPr>
          <a:xfrm>
            <a:off x="736510" y="2914200"/>
            <a:ext cx="3529667" cy="2946851"/>
          </a:xfrm>
        </p:spPr>
      </p:pic>
    </p:spTree>
    <p:extLst>
      <p:ext uri="{BB962C8B-B14F-4D97-AF65-F5344CB8AC3E}">
        <p14:creationId xmlns:p14="http://schemas.microsoft.com/office/powerpoint/2010/main" val="215245762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063F-B559-71D1-93EF-E6E9200EA2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4154E1-718E-DFF4-72D1-55D1D59552E7}"/>
              </a:ext>
            </a:extLst>
          </p:cNvPr>
          <p:cNvSpPr>
            <a:spLocks noGrp="1"/>
          </p:cNvSpPr>
          <p:nvPr>
            <p:ph type="title"/>
          </p:nvPr>
        </p:nvSpPr>
        <p:spPr/>
        <p:txBody>
          <a:bodyPr/>
          <a:lstStyle/>
          <a:p>
            <a:r>
              <a:rPr lang="en-US"/>
              <a:t>Agenda for Today’s Session</a:t>
            </a:r>
          </a:p>
        </p:txBody>
      </p:sp>
      <p:sp>
        <p:nvSpPr>
          <p:cNvPr id="6" name="Content Placeholder 5">
            <a:extLst>
              <a:ext uri="{FF2B5EF4-FFF2-40B4-BE49-F238E27FC236}">
                <a16:creationId xmlns:a16="http://schemas.microsoft.com/office/drawing/2014/main" id="{69143D1C-D408-F5AE-0113-41AF8319D8EC}"/>
              </a:ext>
            </a:extLst>
          </p:cNvPr>
          <p:cNvSpPr>
            <a:spLocks noGrp="1"/>
          </p:cNvSpPr>
          <p:nvPr>
            <p:ph idx="1"/>
          </p:nvPr>
        </p:nvSpPr>
        <p:spPr>
          <a:xfrm>
            <a:off x="703729" y="1942416"/>
            <a:ext cx="10784542" cy="4379939"/>
          </a:xfrm>
        </p:spPr>
        <p:txBody>
          <a:bodyPr vert="horz" lIns="91440" tIns="45720" rIns="91440" bIns="45720" rtlCol="0" anchor="t">
            <a:normAutofit/>
          </a:bodyPr>
          <a:lstStyle/>
          <a:p>
            <a:pPr marL="0" indent="0">
              <a:spcAft>
                <a:spcPts val="1200"/>
              </a:spcAft>
              <a:buNone/>
            </a:pPr>
            <a:r>
              <a:rPr lang="en-US" sz="3200"/>
              <a:t>“Getting to Know You” – Requirements under ESEA</a:t>
            </a:r>
            <a:endParaRPr lang="en-US"/>
          </a:p>
          <a:p>
            <a:pPr marL="0" indent="0">
              <a:spcAft>
                <a:spcPts val="1200"/>
              </a:spcAft>
              <a:buNone/>
            </a:pPr>
            <a:r>
              <a:rPr lang="en-US" sz="3200"/>
              <a:t>“We’re All in This Together” – Building Your Team</a:t>
            </a:r>
            <a:endParaRPr lang="en-US" sz="3200">
              <a:ea typeface="Calibri"/>
              <a:cs typeface="Calibri"/>
            </a:endParaRPr>
          </a:p>
          <a:p>
            <a:pPr marL="0" indent="0">
              <a:spcAft>
                <a:spcPts val="1200"/>
              </a:spcAft>
              <a:buNone/>
            </a:pPr>
            <a:r>
              <a:rPr lang="en-US" sz="3200"/>
              <a:t>“Imagine” – The Power of the Title I-A Set-Aside</a:t>
            </a:r>
            <a:endParaRPr lang="en-US" sz="3200">
              <a:ea typeface="Calibri"/>
              <a:cs typeface="Calibri"/>
            </a:endParaRPr>
          </a:p>
          <a:p>
            <a:pPr marL="0" indent="0">
              <a:spcAft>
                <a:spcPts val="1200"/>
              </a:spcAft>
              <a:buNone/>
            </a:pPr>
            <a:r>
              <a:rPr lang="en-US" sz="3200"/>
              <a:t>“Lean on Me” – Resources and Supports</a:t>
            </a:r>
            <a:endParaRPr lang="en-US" sz="3200">
              <a:ea typeface="Calibri"/>
              <a:cs typeface="Calibri"/>
            </a:endParaRPr>
          </a:p>
          <a:p>
            <a:pPr>
              <a:spcAft>
                <a:spcPts val="1200"/>
              </a:spcAft>
            </a:pPr>
            <a:endParaRPr lang="en-US" sz="3200"/>
          </a:p>
          <a:p>
            <a:pPr marL="457200" lvl="1" indent="0">
              <a:lnSpc>
                <a:spcPct val="80000"/>
              </a:lnSpc>
              <a:spcBef>
                <a:spcPts val="0"/>
              </a:spcBef>
              <a:buSzPts val="2800"/>
              <a:buNone/>
            </a:pPr>
            <a:endParaRPr lang="en-US" sz="2800"/>
          </a:p>
          <a:p>
            <a:endParaRPr lang="en-US"/>
          </a:p>
        </p:txBody>
      </p:sp>
      <p:sp>
        <p:nvSpPr>
          <p:cNvPr id="3" name="Footer Placeholder 2">
            <a:extLst>
              <a:ext uri="{FF2B5EF4-FFF2-40B4-BE49-F238E27FC236}">
                <a16:creationId xmlns:a16="http://schemas.microsoft.com/office/drawing/2014/main" id="{DD131FC0-DB27-8448-65B6-1B97C7A5DE89}"/>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566A5EC3-41CD-2752-A43C-9926757D977B}"/>
              </a:ext>
            </a:extLst>
          </p:cNvPr>
          <p:cNvSpPr>
            <a:spLocks noGrp="1"/>
          </p:cNvSpPr>
          <p:nvPr>
            <p:ph type="sldNum" sz="quarter" idx="12"/>
          </p:nvPr>
        </p:nvSpPr>
        <p:spPr/>
        <p:txBody>
          <a:bodyPr/>
          <a:lstStyle/>
          <a:p>
            <a:fld id="{357F5B69-6281-4C1F-8C38-6DA0F56DA430}" type="slidenum">
              <a:rPr lang="en-US" smtClean="0"/>
              <a:t>2</a:t>
            </a:fld>
            <a:endParaRPr lang="en-US"/>
          </a:p>
        </p:txBody>
      </p:sp>
      <p:pic>
        <p:nvPicPr>
          <p:cNvPr id="2" name="Picture 1" descr="This is a colorful picture of the word agenda" title="Agenda">
            <a:extLst>
              <a:ext uri="{FF2B5EF4-FFF2-40B4-BE49-F238E27FC236}">
                <a16:creationId xmlns:a16="http://schemas.microsoft.com/office/drawing/2014/main" id="{CB5FB4FA-8AF8-8754-BC94-7D82ADA8F9B0}"/>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327075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33688-34B6-DD8B-210C-F0362F7CF31A}"/>
              </a:ext>
            </a:extLst>
          </p:cNvPr>
          <p:cNvSpPr>
            <a:spLocks noGrp="1"/>
          </p:cNvSpPr>
          <p:nvPr>
            <p:ph type="title"/>
          </p:nvPr>
        </p:nvSpPr>
        <p:spPr/>
        <p:txBody>
          <a:bodyPr/>
          <a:lstStyle/>
          <a:p>
            <a:r>
              <a:rPr lang="en-US"/>
              <a:t>Foster Care Set-Aside (Optional)</a:t>
            </a:r>
          </a:p>
        </p:txBody>
      </p:sp>
      <p:sp>
        <p:nvSpPr>
          <p:cNvPr id="7" name="Content Placeholder 6">
            <a:extLst>
              <a:ext uri="{FF2B5EF4-FFF2-40B4-BE49-F238E27FC236}">
                <a16:creationId xmlns:a16="http://schemas.microsoft.com/office/drawing/2014/main" id="{9FBDD920-ED85-773F-33CE-04C154F934A4}"/>
              </a:ext>
            </a:extLst>
          </p:cNvPr>
          <p:cNvSpPr>
            <a:spLocks noGrp="1"/>
          </p:cNvSpPr>
          <p:nvPr>
            <p:ph idx="1"/>
          </p:nvPr>
        </p:nvSpPr>
        <p:spPr>
          <a:xfrm>
            <a:off x="717176" y="1825624"/>
            <a:ext cx="10784542" cy="4454151"/>
          </a:xfrm>
        </p:spPr>
        <p:txBody>
          <a:bodyPr vert="horz" lIns="91440" tIns="45720" rIns="91440" bIns="45720" rtlCol="0" anchor="t">
            <a:normAutofit fontScale="92500"/>
          </a:bodyPr>
          <a:lstStyle/>
          <a:p>
            <a:r>
              <a:rPr lang="en-US" sz="3200"/>
              <a:t>“Additional” set aside section in the Title I-A CIP Budget Narrative</a:t>
            </a:r>
            <a:endParaRPr lang="en-US">
              <a:ea typeface="Calibri" panose="020F0502020204030204"/>
              <a:cs typeface="Calibri" panose="020F0502020204030204"/>
            </a:endParaRPr>
          </a:p>
          <a:p>
            <a:pPr marL="0" indent="0">
              <a:buNone/>
            </a:pPr>
            <a:endParaRPr lang="en-US" sz="3200" u="sng">
              <a:ea typeface="Calibri"/>
              <a:cs typeface="Calibri"/>
            </a:endParaRPr>
          </a:p>
          <a:p>
            <a:r>
              <a:rPr lang="en-US" sz="3200"/>
              <a:t>Allowable Uses*</a:t>
            </a:r>
            <a:endParaRPr lang="en-US">
              <a:ea typeface="Calibri" panose="020F0502020204030204"/>
              <a:cs typeface="Calibri" panose="020F0502020204030204"/>
            </a:endParaRPr>
          </a:p>
          <a:p>
            <a:pPr lvl="1"/>
            <a:r>
              <a:rPr lang="en-US" sz="2800"/>
              <a:t>Provision of services for students experiencing foster care which may include </a:t>
            </a:r>
            <a:r>
              <a:rPr lang="en-US" sz="2800" b="1"/>
              <a:t>excess</a:t>
            </a:r>
            <a:r>
              <a:rPr lang="en-US" sz="2800"/>
              <a:t> </a:t>
            </a:r>
            <a:r>
              <a:rPr lang="en-US" sz="2800" b="1"/>
              <a:t>costs</a:t>
            </a:r>
            <a:r>
              <a:rPr lang="en-US" sz="2800"/>
              <a:t> for school of origin transportation</a:t>
            </a:r>
            <a:endParaRPr lang="en-US" sz="2800">
              <a:ea typeface="Calibri"/>
              <a:cs typeface="Calibri"/>
            </a:endParaRPr>
          </a:p>
          <a:p>
            <a:pPr lvl="1"/>
            <a:r>
              <a:rPr lang="en-US" sz="2800"/>
              <a:t>Liaison salary costs </a:t>
            </a:r>
            <a:endParaRPr lang="en-US" sz="2800">
              <a:ea typeface="Calibri"/>
              <a:cs typeface="Calibri"/>
            </a:endParaRPr>
          </a:p>
          <a:p>
            <a:pPr lvl="1"/>
            <a:r>
              <a:rPr lang="en-US" sz="2800"/>
              <a:t>Transportation for summer programming</a:t>
            </a:r>
            <a:endParaRPr lang="en-US" sz="2800">
              <a:ea typeface="Calibri"/>
              <a:cs typeface="Calibri"/>
            </a:endParaRPr>
          </a:p>
          <a:p>
            <a:pPr lvl="1"/>
            <a:r>
              <a:rPr lang="en-US" sz="2800"/>
              <a:t>Necessary supplies for school or school activities</a:t>
            </a:r>
            <a:endParaRPr lang="en-US" sz="2800">
              <a:ea typeface="Calibri"/>
              <a:cs typeface="Calibri"/>
            </a:endParaRPr>
          </a:p>
          <a:p>
            <a:pPr lvl="1"/>
            <a:r>
              <a:rPr lang="en-US" sz="2800"/>
              <a:t>Fee waivers (e.g., sports, testing)</a:t>
            </a:r>
            <a:endParaRPr lang="en-US" sz="2800">
              <a:ea typeface="Calibri"/>
              <a:cs typeface="Calibri"/>
            </a:endParaRPr>
          </a:p>
          <a:p>
            <a:pPr marL="457200" lvl="1" indent="0" algn="r">
              <a:buNone/>
            </a:pPr>
            <a:r>
              <a:rPr lang="en-US" sz="2000"/>
              <a:t>*Not an exhaustive list</a:t>
            </a:r>
            <a:endParaRPr lang="en-US" sz="2000">
              <a:ea typeface="Calibri"/>
              <a:cs typeface="Calibri"/>
            </a:endParaRPr>
          </a:p>
        </p:txBody>
      </p:sp>
      <p:sp>
        <p:nvSpPr>
          <p:cNvPr id="3" name="Footer Placeholder 2">
            <a:extLst>
              <a:ext uri="{FF2B5EF4-FFF2-40B4-BE49-F238E27FC236}">
                <a16:creationId xmlns:a16="http://schemas.microsoft.com/office/drawing/2014/main" id="{F5900447-8BA6-9CED-66B1-0365F970736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1A550ADC-EAA6-7D84-D650-B0DC0FBFDE71}"/>
              </a:ext>
            </a:extLst>
          </p:cNvPr>
          <p:cNvSpPr>
            <a:spLocks noGrp="1"/>
          </p:cNvSpPr>
          <p:nvPr>
            <p:ph type="sldNum" sz="quarter" idx="12"/>
          </p:nvPr>
        </p:nvSpPr>
        <p:spPr/>
        <p:txBody>
          <a:bodyPr/>
          <a:lstStyle/>
          <a:p>
            <a:fld id="{357F5B69-6281-4C1F-8C38-6DA0F56DA430}" type="slidenum">
              <a:rPr lang="en-US" smtClean="0"/>
              <a:pPr/>
              <a:t>20</a:t>
            </a:fld>
            <a:endParaRPr lang="en-US"/>
          </a:p>
        </p:txBody>
      </p:sp>
    </p:spTree>
    <p:extLst>
      <p:ext uri="{BB962C8B-B14F-4D97-AF65-F5344CB8AC3E}">
        <p14:creationId xmlns:p14="http://schemas.microsoft.com/office/powerpoint/2010/main" val="18448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7169D-18C7-B843-AD58-560767A99955}"/>
              </a:ext>
            </a:extLst>
          </p:cNvPr>
          <p:cNvSpPr>
            <a:spLocks noGrp="1"/>
          </p:cNvSpPr>
          <p:nvPr>
            <p:ph type="title"/>
          </p:nvPr>
        </p:nvSpPr>
        <p:spPr>
          <a:xfrm>
            <a:off x="717177" y="779646"/>
            <a:ext cx="3931826" cy="1869425"/>
          </a:xfrm>
        </p:spPr>
        <p:txBody>
          <a:bodyPr>
            <a:normAutofit fontScale="90000"/>
          </a:bodyPr>
          <a:lstStyle/>
          <a:p>
            <a:r>
              <a:rPr lang="en-US"/>
              <a:t>Changes to the Set-Aside should be made when…</a:t>
            </a:r>
          </a:p>
        </p:txBody>
      </p:sp>
      <p:sp>
        <p:nvSpPr>
          <p:cNvPr id="2" name="Content Placeholder 1">
            <a:extLst>
              <a:ext uri="{FF2B5EF4-FFF2-40B4-BE49-F238E27FC236}">
                <a16:creationId xmlns:a16="http://schemas.microsoft.com/office/drawing/2014/main" id="{517E97A2-C8EC-17A9-4D7E-FBB26BD7D84A}"/>
              </a:ext>
            </a:extLst>
          </p:cNvPr>
          <p:cNvSpPr>
            <a:spLocks noGrp="1"/>
          </p:cNvSpPr>
          <p:nvPr>
            <p:ph idx="1"/>
          </p:nvPr>
        </p:nvSpPr>
        <p:spPr/>
        <p:txBody>
          <a:bodyPr vert="horz" lIns="91440" tIns="45720" rIns="91440" bIns="45720" rtlCol="0" anchor="t">
            <a:normAutofit/>
          </a:bodyPr>
          <a:lstStyle/>
          <a:p>
            <a:pPr>
              <a:spcAft>
                <a:spcPts val="600"/>
              </a:spcAft>
            </a:pPr>
            <a:r>
              <a:rPr lang="en-US" sz="2800"/>
              <a:t>More students require services than originally projected</a:t>
            </a:r>
            <a:endParaRPr lang="en-US" sz="2800">
              <a:ea typeface="Calibri"/>
              <a:cs typeface="Calibri"/>
            </a:endParaRPr>
          </a:p>
          <a:p>
            <a:pPr>
              <a:spcAft>
                <a:spcPts val="600"/>
              </a:spcAft>
            </a:pPr>
            <a:r>
              <a:rPr lang="en-US" sz="2800"/>
              <a:t>New services or supports are implemented</a:t>
            </a:r>
            <a:endParaRPr lang="en-US" sz="2800">
              <a:ea typeface="Calibri"/>
              <a:cs typeface="Calibri"/>
            </a:endParaRPr>
          </a:p>
          <a:p>
            <a:pPr>
              <a:spcAft>
                <a:spcPts val="600"/>
              </a:spcAft>
            </a:pPr>
            <a:r>
              <a:rPr lang="en-US" sz="2800"/>
              <a:t>Unforeseen events such as natural disasters or housing/community development infrastructures changes</a:t>
            </a:r>
            <a:endParaRPr lang="en-US" sz="2800">
              <a:ea typeface="Calibri"/>
              <a:cs typeface="Calibri"/>
            </a:endParaRPr>
          </a:p>
          <a:p>
            <a:pPr>
              <a:spcAft>
                <a:spcPts val="600"/>
              </a:spcAft>
            </a:pPr>
            <a:r>
              <a:rPr lang="en-US" sz="2800"/>
              <a:t>Addressing monitoring resolutions</a:t>
            </a:r>
            <a:endParaRPr lang="en-US" sz="2800">
              <a:ea typeface="Calibri"/>
              <a:cs typeface="Calibri"/>
            </a:endParaRPr>
          </a:p>
          <a:p>
            <a:pPr>
              <a:spcAft>
                <a:spcPts val="600"/>
              </a:spcAft>
            </a:pPr>
            <a:r>
              <a:rPr lang="en-US" sz="2800">
                <a:ea typeface="Calibri"/>
                <a:cs typeface="Calibri"/>
              </a:rPr>
              <a:t>Changes in or additions to district contacts</a:t>
            </a:r>
          </a:p>
        </p:txBody>
      </p:sp>
      <p:sp>
        <p:nvSpPr>
          <p:cNvPr id="3" name="Footer Placeholder 2">
            <a:extLst>
              <a:ext uri="{FF2B5EF4-FFF2-40B4-BE49-F238E27FC236}">
                <a16:creationId xmlns:a16="http://schemas.microsoft.com/office/drawing/2014/main" id="{8741902F-BBFF-3116-BE1B-C136563783B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01C35CD-DCBE-DEE5-40FB-307C5E5D1877}"/>
              </a:ext>
            </a:extLst>
          </p:cNvPr>
          <p:cNvSpPr>
            <a:spLocks noGrp="1"/>
          </p:cNvSpPr>
          <p:nvPr>
            <p:ph type="sldNum" sz="quarter" idx="12"/>
          </p:nvPr>
        </p:nvSpPr>
        <p:spPr/>
        <p:txBody>
          <a:bodyPr/>
          <a:lstStyle/>
          <a:p>
            <a:fld id="{357F5B69-6281-4C1F-8C38-6DA0F56DA430}" type="slidenum">
              <a:rPr lang="en-US" smtClean="0"/>
              <a:pPr/>
              <a:t>21</a:t>
            </a:fld>
            <a:endParaRPr lang="en-US"/>
          </a:p>
        </p:txBody>
      </p:sp>
      <p:pic>
        <p:nvPicPr>
          <p:cNvPr id="8" name="Picture Placeholder 7">
            <a:extLst>
              <a:ext uri="{FF2B5EF4-FFF2-40B4-BE49-F238E27FC236}">
                <a16:creationId xmlns:a16="http://schemas.microsoft.com/office/drawing/2014/main" id="{4A249836-57A2-07D8-785C-55E279BD220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5044" r="15044"/>
          <a:stretch>
            <a:fillRect/>
          </a:stretch>
        </p:blipFill>
        <p:spPr>
          <a:xfrm>
            <a:off x="717550" y="2528047"/>
            <a:ext cx="3495279" cy="3333003"/>
          </a:xfrm>
        </p:spPr>
      </p:pic>
    </p:spTree>
    <p:extLst>
      <p:ext uri="{BB962C8B-B14F-4D97-AF65-F5344CB8AC3E}">
        <p14:creationId xmlns:p14="http://schemas.microsoft.com/office/powerpoint/2010/main" val="134368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a:t>Why it Matters</a:t>
            </a:r>
          </a:p>
        </p:txBody>
      </p:sp>
      <p:sp>
        <p:nvSpPr>
          <p:cNvPr id="5" name="Content Placeholder 4"/>
          <p:cNvSpPr>
            <a:spLocks noGrp="1"/>
          </p:cNvSpPr>
          <p:nvPr>
            <p:ph idx="1"/>
          </p:nvPr>
        </p:nvSpPr>
        <p:spPr/>
        <p:txBody>
          <a:bodyPr vert="horz" lIns="91440" tIns="45720" rIns="91440" bIns="45720" rtlCol="0" anchor="t">
            <a:normAutofit fontScale="92500" lnSpcReduction="20000"/>
          </a:bodyPr>
          <a:lstStyle/>
          <a:p>
            <a:pPr marL="0" indent="0">
              <a:buNone/>
            </a:pPr>
            <a:r>
              <a:rPr lang="en-US" sz="3200"/>
              <a:t>While students experiencing high mobility often have substantial needs and face unique educational barriers, Title I-A, McKinney-Vento, and Foster Care programs compliment each other by sharing the common goal of identifying and meeting the educational needs of these students. </a:t>
            </a:r>
          </a:p>
          <a:p>
            <a:pPr marL="0" indent="0">
              <a:buNone/>
            </a:pPr>
            <a:endParaRPr lang="en-US" sz="3200"/>
          </a:p>
          <a:p>
            <a:pPr marL="0" indent="0">
              <a:buNone/>
            </a:pPr>
            <a:r>
              <a:rPr lang="en-US" sz="3200"/>
              <a:t>Cross-program partnerships not only meet each program’s statutory requirements for collaboration, but have the potential to significantly improve the academic outcomes for students and youth. </a:t>
            </a:r>
            <a:br>
              <a:rPr lang="en-US"/>
            </a:br>
            <a:br>
              <a:rPr lang="en-US"/>
            </a:br>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22</a:t>
            </a:fld>
            <a:endParaRPr lang="en-US"/>
          </a:p>
        </p:txBody>
      </p:sp>
    </p:spTree>
    <p:extLst>
      <p:ext uri="{BB962C8B-B14F-4D97-AF65-F5344CB8AC3E}">
        <p14:creationId xmlns:p14="http://schemas.microsoft.com/office/powerpoint/2010/main" val="281921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6EA5CC-9C73-781D-6235-3AFD95BEA775}"/>
              </a:ext>
            </a:extLst>
          </p:cNvPr>
          <p:cNvSpPr>
            <a:spLocks noGrp="1"/>
          </p:cNvSpPr>
          <p:nvPr>
            <p:ph type="ctrTitle"/>
          </p:nvPr>
        </p:nvSpPr>
        <p:spPr/>
        <p:txBody>
          <a:bodyPr/>
          <a:lstStyle/>
          <a:p>
            <a:r>
              <a:rPr lang="en-US"/>
              <a:t>Lean on Me: Resources and Supports</a:t>
            </a:r>
          </a:p>
        </p:txBody>
      </p:sp>
      <p:sp>
        <p:nvSpPr>
          <p:cNvPr id="3" name="Footer Placeholder 2">
            <a:extLst>
              <a:ext uri="{FF2B5EF4-FFF2-40B4-BE49-F238E27FC236}">
                <a16:creationId xmlns:a16="http://schemas.microsoft.com/office/drawing/2014/main" id="{AFE474E9-9F97-4226-9D5B-06343F01E680}"/>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ED0E7BA2-22BD-0773-5CAA-2B5B1B4E78A9}"/>
              </a:ext>
            </a:extLst>
          </p:cNvPr>
          <p:cNvSpPr>
            <a:spLocks noGrp="1"/>
          </p:cNvSpPr>
          <p:nvPr>
            <p:ph type="sldNum" sz="quarter" idx="12"/>
          </p:nvPr>
        </p:nvSpPr>
        <p:spPr/>
        <p:txBody>
          <a:bodyPr/>
          <a:lstStyle/>
          <a:p>
            <a:fld id="{357F5B69-6281-4C1F-8C38-6DA0F56DA430}" type="slidenum">
              <a:rPr lang="en-US" smtClean="0"/>
              <a:pPr/>
              <a:t>23</a:t>
            </a:fld>
            <a:endParaRPr lang="en-US"/>
          </a:p>
        </p:txBody>
      </p:sp>
    </p:spTree>
    <p:extLst>
      <p:ext uri="{BB962C8B-B14F-4D97-AF65-F5344CB8AC3E}">
        <p14:creationId xmlns:p14="http://schemas.microsoft.com/office/powerpoint/2010/main" val="70823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482F2-CA19-B670-D94C-31DEB32F0884}"/>
              </a:ext>
            </a:extLst>
          </p:cNvPr>
          <p:cNvSpPr>
            <a:spLocks noGrp="1"/>
          </p:cNvSpPr>
          <p:nvPr>
            <p:ph type="title"/>
          </p:nvPr>
        </p:nvSpPr>
        <p:spPr>
          <a:xfrm>
            <a:off x="992384" y="353082"/>
            <a:ext cx="10784542" cy="1026460"/>
          </a:xfrm>
        </p:spPr>
        <p:txBody>
          <a:bodyPr/>
          <a:lstStyle/>
          <a:p>
            <a:r>
              <a:rPr lang="en-US"/>
              <a:t>Resources – McKinney-Vento</a:t>
            </a:r>
          </a:p>
        </p:txBody>
      </p:sp>
      <p:sp>
        <p:nvSpPr>
          <p:cNvPr id="13" name="TextBox 12">
            <a:extLst>
              <a:ext uri="{FF2B5EF4-FFF2-40B4-BE49-F238E27FC236}">
                <a16:creationId xmlns:a16="http://schemas.microsoft.com/office/drawing/2014/main" id="{92B1A801-438F-014B-9D5B-60E349BD8EF8}"/>
              </a:ext>
            </a:extLst>
          </p:cNvPr>
          <p:cNvSpPr txBox="1"/>
          <p:nvPr/>
        </p:nvSpPr>
        <p:spPr>
          <a:xfrm>
            <a:off x="717176" y="2129092"/>
            <a:ext cx="6094520" cy="3354765"/>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800">
                <a:solidFill>
                  <a:schemeClr val="accent1"/>
                </a:solidFill>
                <a:hlinkClick r:id="rId2">
                  <a:extLst>
                    <a:ext uri="{A12FA001-AC4F-418D-AE19-62706E023703}">
                      <ahyp:hlinkClr xmlns:ahyp="http://schemas.microsoft.com/office/drawing/2018/hyperlinkcolor" val="tx"/>
                    </a:ext>
                  </a:extLst>
                </a:hlinkClick>
              </a:rPr>
              <a:t>USED Non-Regulatory Guidance</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Font typeface="Arial" panose="020B0604020202020204" pitchFamily="34" charset="0"/>
              <a:buChar char="•"/>
            </a:pPr>
            <a:r>
              <a:rPr lang="en-US" sz="2800">
                <a:solidFill>
                  <a:schemeClr val="accent1"/>
                </a:solidFill>
                <a:hlinkClick r:id="rId3">
                  <a:extLst>
                    <a:ext uri="{A12FA001-AC4F-418D-AE19-62706E023703}">
                      <ahyp:hlinkClr xmlns:ahyp="http://schemas.microsoft.com/office/drawing/2018/hyperlinkcolor" val="tx"/>
                    </a:ext>
                  </a:extLst>
                </a:hlinkClick>
              </a:rPr>
              <a:t>McKinney-Vento Subgrant Authorized Activities</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Clr>
                <a:schemeClr val="tx1"/>
              </a:buClr>
              <a:buFont typeface="Arial" panose="020B0604020202020204" pitchFamily="34" charset="0"/>
              <a:buChar char="•"/>
            </a:pPr>
            <a:r>
              <a:rPr lang="en-US" sz="2800">
                <a:solidFill>
                  <a:schemeClr val="accent1"/>
                </a:solidFill>
              </a:rPr>
              <a:t>National Center for Homeless Education (NCHE):  </a:t>
            </a:r>
            <a:r>
              <a:rPr lang="en-US" sz="2800">
                <a:solidFill>
                  <a:schemeClr val="accent1"/>
                </a:solidFill>
                <a:hlinkClick r:id="rId4">
                  <a:extLst>
                    <a:ext uri="{A12FA001-AC4F-418D-AE19-62706E023703}">
                      <ahyp:hlinkClr xmlns:ahyp="http://schemas.microsoft.com/office/drawing/2018/hyperlinkcolor" val="tx"/>
                    </a:ext>
                  </a:extLst>
                </a:hlinkClick>
              </a:rPr>
              <a:t>Topics</a:t>
            </a:r>
            <a:r>
              <a:rPr lang="en-US" sz="2800">
                <a:solidFill>
                  <a:schemeClr val="accent1"/>
                </a:solidFill>
              </a:rPr>
              <a:t> </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Font typeface="Arial" panose="020B0604020202020204" pitchFamily="34" charset="0"/>
              <a:buChar char="•"/>
            </a:pPr>
            <a:r>
              <a:rPr lang="en-US" sz="2800">
                <a:solidFill>
                  <a:schemeClr val="accent1"/>
                </a:solidFill>
                <a:hlinkClick r:id="rId5">
                  <a:extLst>
                    <a:ext uri="{A12FA001-AC4F-418D-AE19-62706E023703}">
                      <ahyp:hlinkClr xmlns:ahyp="http://schemas.microsoft.com/office/drawing/2018/hyperlinkcolor" val="tx"/>
                    </a:ext>
                  </a:extLst>
                </a:hlinkClick>
              </a:rPr>
              <a:t>ODE McKinney-Vento webpage</a:t>
            </a:r>
            <a:r>
              <a:rPr lang="en-US" sz="2800">
                <a:solidFill>
                  <a:schemeClr val="accent1"/>
                </a:solidFill>
              </a:rPr>
              <a:t> </a:t>
            </a:r>
            <a:endParaRPr lang="en-US" sz="2800">
              <a:solidFill>
                <a:schemeClr val="accent1"/>
              </a:solidFill>
              <a:ea typeface="Calibri" panose="020F0502020204030204"/>
              <a:cs typeface="Calibri" panose="020F0502020204030204"/>
            </a:endParaRPr>
          </a:p>
          <a:p>
            <a:pPr>
              <a:spcAft>
                <a:spcPts val="600"/>
              </a:spcAft>
            </a:pPr>
            <a:endParaRPr lang="en-US" sz="2400">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F7015F27-616F-D655-8067-9B6B39DB581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B9B51CCA-ACF2-4C8E-A36F-5C770A34DC23}"/>
              </a:ext>
            </a:extLst>
          </p:cNvPr>
          <p:cNvSpPr>
            <a:spLocks noGrp="1"/>
          </p:cNvSpPr>
          <p:nvPr>
            <p:ph type="sldNum" sz="quarter" idx="12"/>
          </p:nvPr>
        </p:nvSpPr>
        <p:spPr/>
        <p:txBody>
          <a:bodyPr/>
          <a:lstStyle/>
          <a:p>
            <a:fld id="{357F5B69-6281-4C1F-8C38-6DA0F56DA430}" type="slidenum">
              <a:rPr lang="en-US" smtClean="0"/>
              <a:pPr/>
              <a:t>24</a:t>
            </a:fld>
            <a:endParaRPr lang="en-US"/>
          </a:p>
        </p:txBody>
      </p:sp>
      <p:sp>
        <p:nvSpPr>
          <p:cNvPr id="11" name="TextBox 10">
            <a:extLst>
              <a:ext uri="{FF2B5EF4-FFF2-40B4-BE49-F238E27FC236}">
                <a16:creationId xmlns:a16="http://schemas.microsoft.com/office/drawing/2014/main" id="{3D3C7AEC-AEE5-BA58-5D5A-13DC5377414D}"/>
              </a:ext>
            </a:extLst>
          </p:cNvPr>
          <p:cNvSpPr txBox="1"/>
          <p:nvPr/>
        </p:nvSpPr>
        <p:spPr>
          <a:xfrm>
            <a:off x="4553505" y="5570378"/>
            <a:ext cx="7474998" cy="369332"/>
          </a:xfrm>
          <a:prstGeom prst="rect">
            <a:avLst/>
          </a:prstGeom>
          <a:noFill/>
        </p:spPr>
        <p:txBody>
          <a:bodyPr wrap="square" lIns="91440" tIns="45720" rIns="91440" bIns="45720" anchor="t">
            <a:spAutoFit/>
          </a:bodyPr>
          <a:lstStyle/>
          <a:p>
            <a:r>
              <a:rPr lang="en-US">
                <a:solidFill>
                  <a:schemeClr val="accent1"/>
                </a:solidFill>
                <a:hlinkClick r:id="rId6">
                  <a:extLst>
                    <a:ext uri="{A12FA001-AC4F-418D-AE19-62706E023703}">
                      <ahyp:hlinkClr xmlns:ahyp="http://schemas.microsoft.com/office/drawing/2018/hyperlinkcolor" val="tx"/>
                    </a:ext>
                  </a:extLst>
                </a:hlinkClick>
              </a:rPr>
              <a:t>Serving Students Experiencing Homelessness under Title I, Part A (ed.gov)</a:t>
            </a:r>
          </a:p>
        </p:txBody>
      </p:sp>
      <p:pic>
        <p:nvPicPr>
          <p:cNvPr id="7" name="Content Placeholder 6">
            <a:extLst>
              <a:ext uri="{FF2B5EF4-FFF2-40B4-BE49-F238E27FC236}">
                <a16:creationId xmlns:a16="http://schemas.microsoft.com/office/drawing/2014/main" id="{4300F1BC-8943-26F7-0F88-1477CFF387CC}"/>
              </a:ext>
              <a:ext uri="{C183D7F6-B498-43B3-948B-1728B52AA6E4}">
                <adec:decorative xmlns:adec="http://schemas.microsoft.com/office/drawing/2017/decorative" val="1"/>
              </a:ext>
            </a:extLst>
          </p:cNvPr>
          <p:cNvPicPr>
            <a:picLocks noGrp="1" noChangeAspect="1"/>
          </p:cNvPicPr>
          <p:nvPr>
            <p:ph idx="1"/>
          </p:nvPr>
        </p:nvPicPr>
        <p:blipFill>
          <a:blip r:embed="rId7"/>
          <a:stretch>
            <a:fillRect/>
          </a:stretch>
        </p:blipFill>
        <p:spPr>
          <a:xfrm rot="420000">
            <a:off x="7698499" y="965133"/>
            <a:ext cx="3315071" cy="42200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11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3" name="Title 2">
            <a:extLst>
              <a:ext uri="{FF2B5EF4-FFF2-40B4-BE49-F238E27FC236}">
                <a16:creationId xmlns:a16="http://schemas.microsoft.com/office/drawing/2014/main" id="{F3015C72-3D7B-74D1-DE27-863148295865}"/>
              </a:ext>
            </a:extLst>
          </p:cNvPr>
          <p:cNvSpPr>
            <a:spLocks noGrp="1"/>
          </p:cNvSpPr>
          <p:nvPr>
            <p:ph type="title"/>
          </p:nvPr>
        </p:nvSpPr>
        <p:spPr/>
        <p:txBody>
          <a:bodyPr/>
          <a:lstStyle/>
          <a:p>
            <a:r>
              <a:rPr lang="en-US"/>
              <a:t>Links and Resources – Foster Care</a:t>
            </a:r>
          </a:p>
        </p:txBody>
      </p:sp>
      <p:sp>
        <p:nvSpPr>
          <p:cNvPr id="5" name="Content Placeholder 4">
            <a:extLst>
              <a:ext uri="{FF2B5EF4-FFF2-40B4-BE49-F238E27FC236}">
                <a16:creationId xmlns:a16="http://schemas.microsoft.com/office/drawing/2014/main" id="{608009AA-424B-C6A8-AA3B-A16D584EAAC1}"/>
              </a:ext>
            </a:extLst>
          </p:cNvPr>
          <p:cNvSpPr>
            <a:spLocks noGrp="1"/>
          </p:cNvSpPr>
          <p:nvPr>
            <p:ph idx="1"/>
          </p:nvPr>
        </p:nvSpPr>
        <p:spPr>
          <a:xfrm>
            <a:off x="717176" y="1825624"/>
            <a:ext cx="10784542" cy="4314169"/>
          </a:xfrm>
        </p:spPr>
        <p:txBody>
          <a:bodyPr>
            <a:normAutofit lnSpcReduction="10000"/>
          </a:bodyPr>
          <a:lstStyle/>
          <a:p>
            <a:pPr>
              <a:buClr>
                <a:schemeClr val="tx1"/>
              </a:buClr>
            </a:pPr>
            <a:r>
              <a:rPr lang="en-US" u="sng">
                <a:solidFill>
                  <a:schemeClr val="hlink"/>
                </a:solidFill>
                <a:hlinkClick r:id="rId3"/>
              </a:rPr>
              <a:t>FactSheet_Class-of-2020-Juvenile-Justice-Overview_2023-04-25.pdf (ocid-cebp.org)</a:t>
            </a:r>
            <a:endParaRPr lang="en-US"/>
          </a:p>
          <a:p>
            <a:pPr>
              <a:buClr>
                <a:schemeClr val="tx1"/>
              </a:buClr>
            </a:pPr>
            <a:r>
              <a:rPr lang="en-US" u="sng">
                <a:solidFill>
                  <a:schemeClr val="hlink"/>
                </a:solidFill>
                <a:hlinkClick r:id="rId4"/>
              </a:rPr>
              <a:t>Legal Center for Foster Care &amp; Education (fostercareandeducation.org)</a:t>
            </a:r>
            <a:endParaRPr lang="en-US"/>
          </a:p>
          <a:p>
            <a:pPr>
              <a:buClr>
                <a:schemeClr val="tx1"/>
              </a:buClr>
            </a:pPr>
            <a:r>
              <a:rPr lang="en-US" u="sng">
                <a:solidFill>
                  <a:schemeClr val="hlink"/>
                </a:solidFill>
                <a:hlinkClick r:id="rId5"/>
              </a:rPr>
              <a:t>Education+Outcomes+final-combined.pdf (squarespace.com)</a:t>
            </a:r>
            <a:endParaRPr lang="en-US"/>
          </a:p>
          <a:p>
            <a:pPr>
              <a:buClr>
                <a:schemeClr val="tx1"/>
              </a:buClr>
            </a:pPr>
            <a:r>
              <a:rPr lang="en-US" u="sng">
                <a:solidFill>
                  <a:schemeClr val="hlink"/>
                </a:solidFill>
                <a:hlinkClick r:id="rId6"/>
              </a:rPr>
              <a:t>LGBTQ+ Youth in Foster Care 2023 Fact Sheet (childrensrights.org)</a:t>
            </a:r>
            <a:endParaRPr lang="en-US"/>
          </a:p>
          <a:p>
            <a:pPr>
              <a:buClr>
                <a:schemeClr val="tx1"/>
              </a:buClr>
            </a:pPr>
            <a:r>
              <a:rPr lang="en-US" u="sng">
                <a:solidFill>
                  <a:schemeClr val="hlink"/>
                </a:solidFill>
                <a:hlinkClick r:id="rId7"/>
              </a:rPr>
              <a:t>Oregon Health Authority : Student Health Survey : Health Surveys : State of Oregon</a:t>
            </a:r>
            <a:endParaRPr lang="en-US"/>
          </a:p>
          <a:p>
            <a:pPr>
              <a:buClr>
                <a:schemeClr val="tx1"/>
              </a:buClr>
            </a:pPr>
            <a:r>
              <a:rPr lang="en-US" u="sng">
                <a:solidFill>
                  <a:schemeClr val="hlink"/>
                </a:solidFill>
                <a:hlinkClick r:id="rId8"/>
              </a:rPr>
              <a:t>ODHS School Notification Form</a:t>
            </a:r>
            <a:endParaRPr lang="en-US"/>
          </a:p>
          <a:p>
            <a:pPr>
              <a:buClr>
                <a:schemeClr val="tx1"/>
              </a:buClr>
            </a:pPr>
            <a:r>
              <a:rPr lang="en-US" u="sng">
                <a:solidFill>
                  <a:schemeClr val="hlink"/>
                </a:solidFill>
                <a:hlinkClick r:id="rId9"/>
              </a:rPr>
              <a:t>ODHS Transportation Request Form</a:t>
            </a:r>
            <a:endParaRPr lang="en-US"/>
          </a:p>
          <a:p>
            <a:pPr>
              <a:buClr>
                <a:schemeClr val="tx1"/>
              </a:buClr>
            </a:pPr>
            <a:r>
              <a:rPr lang="en-US" u="sng">
                <a:solidFill>
                  <a:schemeClr val="hlink"/>
                </a:solidFill>
                <a:hlinkClick r:id="rId10"/>
              </a:rPr>
              <a:t>Transition Time</a:t>
            </a:r>
            <a:endParaRPr lang="en-US"/>
          </a:p>
          <a:p>
            <a:pPr>
              <a:buClr>
                <a:schemeClr val="tx1"/>
              </a:buClr>
            </a:pPr>
            <a:r>
              <a:rPr lang="en-US" u="sng">
                <a:solidFill>
                  <a:schemeClr val="hlink"/>
                </a:solidFill>
                <a:hlinkClick r:id="rId11"/>
              </a:rPr>
              <a:t>Resource Parent Training</a:t>
            </a:r>
            <a:r>
              <a:rPr lang="en-US"/>
              <a:t> </a:t>
            </a:r>
          </a:p>
          <a:p>
            <a:pPr>
              <a:buClr>
                <a:schemeClr val="tx1"/>
              </a:buClr>
            </a:pPr>
            <a:r>
              <a:rPr lang="en-US" u="sng">
                <a:solidFill>
                  <a:schemeClr val="hlink"/>
                </a:solidFill>
                <a:hlinkClick r:id="rId12"/>
              </a:rPr>
              <a:t>Foster Care Key Messages</a:t>
            </a:r>
            <a:r>
              <a:rPr lang="en-US"/>
              <a:t> </a:t>
            </a:r>
          </a:p>
          <a:p>
            <a:endParaRPr lang="en-US"/>
          </a:p>
        </p:txBody>
      </p:sp>
      <p:sp>
        <p:nvSpPr>
          <p:cNvPr id="6" name="Slide Number Placeholder 3">
            <a:extLst>
              <a:ext uri="{FF2B5EF4-FFF2-40B4-BE49-F238E27FC236}">
                <a16:creationId xmlns:a16="http://schemas.microsoft.com/office/drawing/2014/main" id="{6A503A11-402F-2FB4-D7DF-6CE62113CA8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25</a:t>
            </a:fld>
            <a:endParaRPr lang="en-US"/>
          </a:p>
        </p:txBody>
      </p:sp>
      <p:sp>
        <p:nvSpPr>
          <p:cNvPr id="7" name="Footer Placeholder 2">
            <a:extLst>
              <a:ext uri="{FF2B5EF4-FFF2-40B4-BE49-F238E27FC236}">
                <a16:creationId xmlns:a16="http://schemas.microsoft.com/office/drawing/2014/main" id="{67E5CDAD-0EBE-E8AB-8D08-4474A386BC83}"/>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Please reach out!</a:t>
            </a:r>
          </a:p>
        </p:txBody>
      </p:sp>
      <p:sp>
        <p:nvSpPr>
          <p:cNvPr id="2" name="Content Placeholder 1"/>
          <p:cNvSpPr>
            <a:spLocks noGrp="1"/>
          </p:cNvSpPr>
          <p:nvPr>
            <p:ph idx="1"/>
          </p:nvPr>
        </p:nvSpPr>
        <p:spPr>
          <a:xfrm>
            <a:off x="357743" y="1854380"/>
            <a:ext cx="11143975" cy="4109010"/>
          </a:xfrm>
        </p:spPr>
        <p:txBody>
          <a:bodyPr vert="horz" lIns="91440" tIns="45720" rIns="91440" bIns="45720" rtlCol="0" anchor="t">
            <a:normAutofit fontScale="85000" lnSpcReduction="10000"/>
          </a:bodyPr>
          <a:lstStyle/>
          <a:p>
            <a:pPr marL="0" lvl="0" indent="0">
              <a:spcBef>
                <a:spcPts val="0"/>
              </a:spcBef>
              <a:buClr>
                <a:schemeClr val="dk1"/>
              </a:buClr>
              <a:buSzPts val="2400"/>
              <a:buNone/>
            </a:pPr>
            <a:r>
              <a:rPr lang="nb-NO" sz="3200" err="1"/>
              <a:t>Lexi</a:t>
            </a:r>
            <a:r>
              <a:rPr lang="nb-NO" sz="3200"/>
              <a:t> </a:t>
            </a:r>
            <a:r>
              <a:rPr lang="nb-NO" sz="3200" err="1"/>
              <a:t>Neemann</a:t>
            </a:r>
            <a:r>
              <a:rPr lang="nb-NO" sz="3200"/>
              <a:t>, State </a:t>
            </a:r>
            <a:r>
              <a:rPr lang="nb-NO" sz="3200" err="1"/>
              <a:t>Coordinator</a:t>
            </a:r>
            <a:r>
              <a:rPr lang="nb-NO" sz="3200"/>
              <a:t> for </a:t>
            </a:r>
            <a:r>
              <a:rPr lang="nb-NO" sz="3200" err="1"/>
              <a:t>Houseless</a:t>
            </a:r>
            <a:r>
              <a:rPr lang="nb-NO" sz="3200"/>
              <a:t> &amp; </a:t>
            </a:r>
            <a:r>
              <a:rPr lang="nb-NO" sz="3200" err="1"/>
              <a:t>Unaccompanied</a:t>
            </a:r>
            <a:r>
              <a:rPr lang="nb-NO" sz="3200"/>
              <a:t> </a:t>
            </a:r>
            <a:r>
              <a:rPr lang="nb-NO" sz="3200" err="1"/>
              <a:t>Youth</a:t>
            </a:r>
            <a:endParaRPr lang="nb-NO" sz="3200" u="sng" err="1">
              <a:ea typeface="Arial"/>
              <a:cs typeface="Arial"/>
              <a:sym typeface="Arial"/>
              <a:hlinkClick r:id="rId3">
                <a:extLst>
                  <a:ext uri="{A12FA001-AC4F-418D-AE19-62706E023703}">
                    <ahyp:hlinkClr xmlns:ahyp="http://schemas.microsoft.com/office/drawing/2018/hyperlinkcolor" val="tx"/>
                  </a:ext>
                </a:extLst>
              </a:hlinkClick>
            </a:endParaRPr>
          </a:p>
          <a:p>
            <a:pPr lvl="1">
              <a:spcBef>
                <a:spcPts val="0"/>
              </a:spcBef>
              <a:buClr>
                <a:schemeClr val="dk1"/>
              </a:buClr>
              <a:buSzPts val="2400"/>
            </a:pPr>
            <a:r>
              <a:rPr lang="en-US" sz="3000" u="sng">
                <a:solidFill>
                  <a:schemeClr val="accent1"/>
                </a:solidFill>
                <a:ea typeface="Arial"/>
                <a:cs typeface="Arial"/>
                <a:sym typeface="Arial"/>
              </a:rPr>
              <a:t>lexi.neemann@ode.oregon.gov</a:t>
            </a:r>
            <a:endParaRPr lang="en-US" sz="3000">
              <a:solidFill>
                <a:schemeClr val="accent1"/>
              </a:solidFill>
              <a:ea typeface="Arial"/>
              <a:cs typeface="Arial"/>
              <a:sym typeface="Arial"/>
            </a:endParaRPr>
          </a:p>
          <a:p>
            <a:pPr lvl="1">
              <a:spcBef>
                <a:spcPts val="800"/>
              </a:spcBef>
            </a:pPr>
            <a:r>
              <a:rPr lang="en-US" sz="3000"/>
              <a:t>571-208-1777</a:t>
            </a:r>
            <a:endParaRPr lang="en-US" sz="3000">
              <a:ea typeface="Calibri"/>
              <a:cs typeface="Calibri"/>
            </a:endParaRPr>
          </a:p>
          <a:p>
            <a:pPr marL="0" indent="0">
              <a:spcBef>
                <a:spcPts val="0"/>
              </a:spcBef>
              <a:buClr>
                <a:schemeClr val="dk1"/>
              </a:buClr>
              <a:buSzPts val="2400"/>
              <a:buNone/>
            </a:pPr>
            <a:endParaRPr lang="en-US" sz="3200"/>
          </a:p>
          <a:p>
            <a:pPr marL="0" indent="0">
              <a:spcBef>
                <a:spcPts val="0"/>
              </a:spcBef>
              <a:buSzPts val="2400"/>
              <a:buNone/>
            </a:pPr>
            <a:r>
              <a:rPr lang="en-US" sz="3200"/>
              <a:t>Marlie J. Magill, Foster Care State Coordinator</a:t>
            </a:r>
            <a:endParaRPr lang="en-US"/>
          </a:p>
          <a:p>
            <a:pPr lvl="1">
              <a:lnSpc>
                <a:spcPct val="100000"/>
              </a:lnSpc>
              <a:spcBef>
                <a:spcPts val="0"/>
              </a:spcBef>
              <a:buClr>
                <a:schemeClr val="tx1"/>
              </a:buClr>
            </a:pPr>
            <a:r>
              <a:rPr lang="en-US" sz="3000" u="sng">
                <a:solidFill>
                  <a:schemeClr val="hlink"/>
                </a:solidFill>
                <a:hlinkClick r:id="rId3">
                  <a:extLst>
                    <a:ext uri="{A12FA001-AC4F-418D-AE19-62706E023703}">
                      <ahyp:hlinkClr xmlns:ahyp="http://schemas.microsoft.com/office/drawing/2018/hyperlinkcolor" val="tx"/>
                    </a:ext>
                  </a:extLst>
                </a:hlinkClick>
              </a:rPr>
              <a:t>marlie.magill@ode.oregon.gov</a:t>
            </a:r>
            <a:r>
              <a:rPr lang="en-US" sz="3000"/>
              <a:t>  </a:t>
            </a:r>
            <a:endParaRPr lang="en-US" sz="3000">
              <a:ea typeface="Calibri"/>
              <a:cs typeface="Calibri"/>
            </a:endParaRPr>
          </a:p>
          <a:p>
            <a:pPr lvl="1">
              <a:spcBef>
                <a:spcPts val="800"/>
              </a:spcBef>
            </a:pPr>
            <a:r>
              <a:rPr lang="en-US" sz="3000"/>
              <a:t>503-580-4857</a:t>
            </a:r>
            <a:endParaRPr lang="en-US" sz="3200"/>
          </a:p>
          <a:p>
            <a:pPr marL="0" indent="0">
              <a:lnSpc>
                <a:spcPct val="100000"/>
              </a:lnSpc>
              <a:spcBef>
                <a:spcPts val="0"/>
              </a:spcBef>
              <a:buNone/>
            </a:pPr>
            <a:endParaRPr lang="en-US" sz="3200"/>
          </a:p>
          <a:p>
            <a:pPr marL="0" indent="0">
              <a:lnSpc>
                <a:spcPct val="100000"/>
              </a:lnSpc>
              <a:spcBef>
                <a:spcPts val="0"/>
              </a:spcBef>
              <a:buNone/>
            </a:pPr>
            <a:r>
              <a:rPr lang="en-US" sz="3200"/>
              <a:t>Jennifer Sappington, MV and Foster Care Transportation Support</a:t>
            </a:r>
            <a:endParaRPr lang="en-US"/>
          </a:p>
          <a:p>
            <a:pPr lvl="1">
              <a:lnSpc>
                <a:spcPct val="100000"/>
              </a:lnSpc>
              <a:spcBef>
                <a:spcPts val="0"/>
              </a:spcBef>
              <a:buClr>
                <a:schemeClr val="tx1"/>
              </a:buClr>
            </a:pPr>
            <a:r>
              <a:rPr lang="en-US" sz="2800" u="sng">
                <a:solidFill>
                  <a:schemeClr val="hlink"/>
                </a:solidFill>
                <a:hlinkClick r:id="rId4">
                  <a:extLst>
                    <a:ext uri="{A12FA001-AC4F-418D-AE19-62706E023703}">
                      <ahyp:hlinkClr xmlns:ahyp="http://schemas.microsoft.com/office/drawing/2018/hyperlinkcolor" val="tx"/>
                    </a:ext>
                  </a:extLst>
                </a:hlinkClick>
              </a:rPr>
              <a:t>FosterCare@ode.oregon.gov</a:t>
            </a:r>
            <a:endParaRPr lang="en-US" sz="2800" u="sng">
              <a:solidFill>
                <a:schemeClr val="hlink"/>
              </a:solidFill>
            </a:endParaRPr>
          </a:p>
          <a:p>
            <a:pPr lvl="1">
              <a:lnSpc>
                <a:spcPct val="100000"/>
              </a:lnSpc>
              <a:spcBef>
                <a:spcPts val="0"/>
              </a:spcBef>
              <a:buClr>
                <a:schemeClr val="tx1"/>
              </a:buClr>
            </a:pPr>
            <a:r>
              <a:rPr lang="en-US" sz="2800" u="sng">
                <a:solidFill>
                  <a:schemeClr val="hlink"/>
                </a:solidFill>
                <a:hlinkClick r:id="rId5">
                  <a:extLst>
                    <a:ext uri="{A12FA001-AC4F-418D-AE19-62706E023703}">
                      <ahyp:hlinkClr xmlns:ahyp="http://schemas.microsoft.com/office/drawing/2018/hyperlinkcolor" val="tx"/>
                    </a:ext>
                  </a:extLst>
                </a:hlinkClick>
              </a:rPr>
              <a:t>OR-MV@ode.oregon.gov </a:t>
            </a:r>
            <a:endParaRPr lang="en-US" sz="2800">
              <a:solidFill>
                <a:schemeClr val="hlink"/>
              </a:solidFill>
            </a:endParaRPr>
          </a:p>
          <a:p>
            <a:pPr marL="0" indent="0">
              <a:spcBef>
                <a:spcPts val="800"/>
              </a:spcBef>
              <a:buNone/>
            </a:pPr>
            <a:endParaRPr lang="en-US" sz="3200">
              <a:solidFill>
                <a:schemeClr val="accent1"/>
              </a:solidFill>
              <a:ea typeface="Arial"/>
              <a:cs typeface="Arial"/>
              <a:sym typeface="Arial"/>
            </a:endParaRPr>
          </a:p>
          <a:p>
            <a:pPr marL="0" lvl="0" indent="0">
              <a:lnSpc>
                <a:spcPct val="110000"/>
              </a:lnSpc>
              <a:buClr>
                <a:schemeClr val="dk1"/>
              </a:buClr>
              <a:buSzPts val="2400"/>
              <a:buNone/>
            </a:pPr>
            <a:endParaRPr lang="nb-NO"/>
          </a:p>
          <a:p>
            <a:endParaRPr lang="en-US"/>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141" y="3074998"/>
            <a:ext cx="3543846" cy="123102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a:p>
        </p:txBody>
      </p:sp>
    </p:spTree>
    <p:extLst>
      <p:ext uri="{BB962C8B-B14F-4D97-AF65-F5344CB8AC3E}">
        <p14:creationId xmlns:p14="http://schemas.microsoft.com/office/powerpoint/2010/main" val="399956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244"/>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sp>
        <p:nvSpPr>
          <p:cNvPr id="1806" name="Google Shape;1806;p2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39E0C2-20BC-DDD2-9C94-CBFA4ED853AD}"/>
              </a:ext>
            </a:extLst>
          </p:cNvPr>
          <p:cNvSpPr>
            <a:spLocks noGrp="1"/>
          </p:cNvSpPr>
          <p:nvPr>
            <p:ph type="ctrTitle"/>
          </p:nvPr>
        </p:nvSpPr>
        <p:spPr/>
        <p:txBody>
          <a:bodyPr/>
          <a:lstStyle/>
          <a:p>
            <a:r>
              <a:rPr lang="en-US"/>
              <a:t>Getting to Know You: Requirements under ESSA</a:t>
            </a:r>
          </a:p>
        </p:txBody>
      </p:sp>
      <p:sp>
        <p:nvSpPr>
          <p:cNvPr id="2" name="Footer Placeholder 1">
            <a:extLst>
              <a:ext uri="{FF2B5EF4-FFF2-40B4-BE49-F238E27FC236}">
                <a16:creationId xmlns:a16="http://schemas.microsoft.com/office/drawing/2014/main" id="{9541E1DD-FEB5-4147-CDB7-5A058E49B3EB}"/>
              </a:ext>
            </a:extLst>
          </p:cNvPr>
          <p:cNvSpPr>
            <a:spLocks noGrp="1"/>
          </p:cNvSpPr>
          <p:nvPr>
            <p:ph type="ftr" sz="quarte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99FFC31C-95A0-799E-7F04-7435770756A2}"/>
              </a:ext>
            </a:extLst>
          </p:cNvPr>
          <p:cNvSpPr>
            <a:spLocks noGrp="1"/>
          </p:cNvSpPr>
          <p:nvPr>
            <p:ph type="sldNum" sz="quarter" idx="12"/>
          </p:nvPr>
        </p:nvSpPr>
        <p:spPr/>
        <p:txBody>
          <a:bodyPr/>
          <a:lstStyle/>
          <a:p>
            <a:fld id="{357F5B69-6281-4C1F-8C38-6DA0F56DA430}" type="slidenum">
              <a:rPr lang="en-US" smtClean="0"/>
              <a:t>3</a:t>
            </a:fld>
            <a:endParaRPr lang="en-US"/>
          </a:p>
        </p:txBody>
      </p:sp>
    </p:spTree>
    <p:extLst>
      <p:ext uri="{BB962C8B-B14F-4D97-AF65-F5344CB8AC3E}">
        <p14:creationId xmlns:p14="http://schemas.microsoft.com/office/powerpoint/2010/main" val="78898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000"/>
              </a:spcBef>
            </a:pPr>
            <a:br>
              <a:rPr lang="en-US" sz="2600" b="1">
                <a:solidFill>
                  <a:srgbClr val="006CAD"/>
                </a:solidFill>
                <a:ea typeface="+mn-ea"/>
                <a:cs typeface="+mn-cs"/>
              </a:rPr>
            </a:br>
            <a:br>
              <a:rPr lang="en-US" sz="4200">
                <a:solidFill>
                  <a:srgbClr val="006CAD"/>
                </a:solidFill>
                <a:ea typeface="+mn-ea"/>
                <a:cs typeface="+mn-cs"/>
              </a:rPr>
            </a:br>
            <a:br>
              <a:rPr lang="en-US" sz="4900">
                <a:solidFill>
                  <a:srgbClr val="006CAD"/>
                </a:solidFill>
                <a:ea typeface="+mn-ea"/>
                <a:cs typeface="+mn-cs"/>
              </a:rPr>
            </a:br>
            <a:r>
              <a:rPr lang="en-US" sz="4900">
                <a:ea typeface="+mn-ea"/>
                <a:cs typeface="+mn-cs"/>
              </a:rPr>
              <a:t>McKinney-Vento Act</a:t>
            </a:r>
            <a:endParaRPr lang="en-US" sz="4900"/>
          </a:p>
        </p:txBody>
      </p:sp>
      <p:sp>
        <p:nvSpPr>
          <p:cNvPr id="6" name="Content Placeholder 5"/>
          <p:cNvSpPr>
            <a:spLocks noGrp="1"/>
          </p:cNvSpPr>
          <p:nvPr>
            <p:ph idx="1"/>
          </p:nvPr>
        </p:nvSpPr>
        <p:spPr/>
        <p:txBody>
          <a:bodyPr>
            <a:normAutofit/>
          </a:bodyPr>
          <a:lstStyle/>
          <a:p>
            <a:pPr marL="0" indent="0">
              <a:buNone/>
            </a:pPr>
            <a:r>
              <a:rPr lang="en-US" sz="3200"/>
              <a:t>Subtitle VII-B of the McKinney-Vento Act, as reauthorized by ESSA in 2015, </a:t>
            </a:r>
            <a:r>
              <a:rPr lang="en-US" sz="3200" b="1"/>
              <a:t>entitles homeless children and youth to a free, appropriate public education</a:t>
            </a:r>
            <a:r>
              <a:rPr lang="en-US" sz="3200"/>
              <a:t>, including a preschool education.</a:t>
            </a:r>
          </a:p>
          <a:p>
            <a:endParaRPr lang="en-US" sz="3200"/>
          </a:p>
          <a:p>
            <a:pPr marL="0" indent="0">
              <a:buNone/>
            </a:pPr>
            <a:r>
              <a:rPr lang="en-US" sz="3200"/>
              <a:t>The Act applies to State educational agencies (SEAs) and LEAs, including children in public preschool programs.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a:p>
        </p:txBody>
      </p:sp>
    </p:spTree>
    <p:extLst>
      <p:ext uri="{BB962C8B-B14F-4D97-AF65-F5344CB8AC3E}">
        <p14:creationId xmlns:p14="http://schemas.microsoft.com/office/powerpoint/2010/main" val="132118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McKinney-Vento and Title I-A</a:t>
            </a:r>
          </a:p>
        </p:txBody>
      </p:sp>
      <p:sp>
        <p:nvSpPr>
          <p:cNvPr id="5" name="Content Placeholder 4">
            <a:extLs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chor="t">
            <a:normAutofit fontScale="92500"/>
          </a:bodyPr>
          <a:lstStyle/>
          <a:p>
            <a:pPr marL="0" indent="0">
              <a:buNone/>
            </a:pPr>
            <a:r>
              <a:rPr lang="en-US" sz="2800"/>
              <a:t>Children and youth navigating housing instability are </a:t>
            </a:r>
            <a:r>
              <a:rPr lang="en-US" sz="2800" b="1"/>
              <a:t>automatically eligible for Title I-A services, regardless of whether they attend a Title I, Part A school</a:t>
            </a:r>
            <a:r>
              <a:rPr lang="en-US" sz="2800"/>
              <a:t>, or meet the academic standards required of other students for eligibility (20 U.S.C. § 6315(c)(2)(E); ED, 2017, p. 39). </a:t>
            </a:r>
            <a:endParaRPr lang="en-US"/>
          </a:p>
          <a:p>
            <a:pPr marL="0" indent="0">
              <a:buNone/>
            </a:pPr>
            <a:endParaRPr lang="en-US" sz="2800"/>
          </a:p>
          <a:p>
            <a:pPr marL="0" indent="0">
              <a:buNone/>
            </a:pPr>
            <a:r>
              <a:rPr lang="en-US" sz="2800"/>
              <a:t>Automatic Title I-A eligibility allows students navigating housing instability who are doing well academically to receive additional non-instructional, education-related support services needed to succeed in school.</a:t>
            </a:r>
            <a:endParaRPr lang="en-US" sz="2800">
              <a:ea typeface="Calibri" panose="020F0502020204030204"/>
              <a:cs typeface="Calibri" panose="020F0502020204030204"/>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5</a:t>
            </a:fld>
            <a:endParaRPr lang="en-US"/>
          </a:p>
        </p:txBody>
      </p:sp>
      <p:pic>
        <p:nvPicPr>
          <p:cNvPr id="8" name="Picture Placeholder 8">
            <a:extLst>
              <a:ext uri="{FF2B5EF4-FFF2-40B4-BE49-F238E27FC236}">
                <a16:creationId xmlns:a16="http://schemas.microsoft.com/office/drawing/2014/main" id="{9E558643-3F21-4D88-B732-6400FE59A22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7" b="517"/>
          <a:stretch>
            <a:fillRect/>
          </a:stretch>
        </p:blipFill>
        <p:spPr>
          <a:xfrm>
            <a:off x="717550" y="2460812"/>
            <a:ext cx="3435731" cy="3400238"/>
          </a:xfrm>
        </p:spPr>
      </p:pic>
    </p:spTree>
    <p:extLst>
      <p:ext uri="{BB962C8B-B14F-4D97-AF65-F5344CB8AC3E}">
        <p14:creationId xmlns:p14="http://schemas.microsoft.com/office/powerpoint/2010/main" val="163810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488EAD-AAE2-F99A-38AD-1F2349F3F7DC}"/>
              </a:ext>
            </a:extLst>
          </p:cNvPr>
          <p:cNvSpPr>
            <a:spLocks noGrp="1"/>
          </p:cNvSpPr>
          <p:nvPr>
            <p:ph type="title"/>
          </p:nvPr>
        </p:nvSpPr>
        <p:spPr/>
        <p:txBody>
          <a:bodyPr/>
          <a:lstStyle/>
          <a:p>
            <a:r>
              <a:rPr lang="en-US"/>
              <a:t>Foster Care</a:t>
            </a:r>
          </a:p>
        </p:txBody>
      </p:sp>
      <p:sp>
        <p:nvSpPr>
          <p:cNvPr id="2" name="Content Placeholder 1">
            <a:extLst>
              <a:ext uri="{FF2B5EF4-FFF2-40B4-BE49-F238E27FC236}">
                <a16:creationId xmlns:a16="http://schemas.microsoft.com/office/drawing/2014/main" id="{B5947BC0-9A7F-B541-3003-EA7F3A2FB43E}"/>
              </a:ext>
            </a:extLst>
          </p:cNvPr>
          <p:cNvSpPr>
            <a:spLocks noGrp="1"/>
          </p:cNvSpPr>
          <p:nvPr>
            <p:ph idx="1"/>
          </p:nvPr>
        </p:nvSpPr>
        <p:spPr/>
        <p:txBody>
          <a:bodyPr vert="horz" lIns="91440" tIns="45720" rIns="91440" bIns="45720" rtlCol="0" anchor="t">
            <a:normAutofit lnSpcReduction="10000"/>
          </a:bodyPr>
          <a:lstStyle/>
          <a:p>
            <a:pPr marL="0" indent="0">
              <a:buNone/>
            </a:pPr>
            <a:r>
              <a:rPr lang="en-US" sz="3200">
                <a:ea typeface="Calibri"/>
                <a:cs typeface="Calibri"/>
                <a:sym typeface="Calibri"/>
              </a:rPr>
              <a:t>OAR </a:t>
            </a:r>
            <a:r>
              <a:rPr lang="en-US" sz="3200" b="1"/>
              <a:t>413.105.0010 </a:t>
            </a:r>
            <a:r>
              <a:rPr lang="en-US" sz="3200"/>
              <a:t>d</a:t>
            </a:r>
            <a:r>
              <a:rPr lang="en-US" sz="3200">
                <a:solidFill>
                  <a:schemeClr val="dk1"/>
                </a:solidFill>
                <a:ea typeface="Calibri"/>
                <a:cs typeface="Calibri"/>
                <a:sym typeface="Calibri"/>
              </a:rPr>
              <a:t>efines </a:t>
            </a:r>
            <a:r>
              <a:rPr lang="en-US" sz="3200" i="1">
                <a:solidFill>
                  <a:schemeClr val="dk1"/>
                </a:solidFill>
                <a:ea typeface="Calibri"/>
                <a:cs typeface="Calibri"/>
                <a:sym typeface="Calibri"/>
              </a:rPr>
              <a:t>foster care</a:t>
            </a:r>
            <a:r>
              <a:rPr lang="en-US" sz="3200">
                <a:solidFill>
                  <a:schemeClr val="dk1"/>
                </a:solidFill>
                <a:ea typeface="Calibri"/>
                <a:cs typeface="Calibri"/>
                <a:sym typeface="Calibri"/>
              </a:rPr>
              <a:t> as “substitute care for children placed by the Department of Human Services or a tribal child welfare agency away from their parents and for whom the department or agency has placement and care responsibility…”</a:t>
            </a:r>
            <a:endParaRPr lang="en-US" sz="800">
              <a:solidFill>
                <a:schemeClr val="dk1"/>
              </a:solidFill>
              <a:ea typeface="Calibri" panose="020F0502020204030204"/>
              <a:cs typeface="Calibri" panose="020F0502020204030204"/>
            </a:endParaRPr>
          </a:p>
          <a:p>
            <a:pPr marL="0" indent="0">
              <a:buNone/>
            </a:pPr>
            <a:endParaRPr lang="en-US" sz="3200">
              <a:ea typeface="Calibri"/>
              <a:cs typeface="Calibri"/>
            </a:endParaRPr>
          </a:p>
          <a:p>
            <a:pPr marL="0" indent="0">
              <a:buNone/>
            </a:pPr>
            <a:r>
              <a:rPr lang="en-US" sz="3200"/>
              <a:t>The requirements </a:t>
            </a:r>
            <a:r>
              <a:rPr lang="en-US" sz="3200" b="1"/>
              <a:t>for ensuring educational stability for children in foster care</a:t>
            </a:r>
            <a:r>
              <a:rPr lang="en-US" sz="3200"/>
              <a:t> apply to all children in foster care enrolled in schools in the SEA.</a:t>
            </a:r>
            <a:endParaRPr lang="en-US"/>
          </a:p>
        </p:txBody>
      </p:sp>
      <p:sp>
        <p:nvSpPr>
          <p:cNvPr id="3" name="Footer Placeholder 2">
            <a:extLst>
              <a:ext uri="{FF2B5EF4-FFF2-40B4-BE49-F238E27FC236}">
                <a16:creationId xmlns:a16="http://schemas.microsoft.com/office/drawing/2014/main" id="{76458436-08F3-D955-AC78-00D6D4C48C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655DB003-BC73-4074-6141-E0FE3816B473}"/>
              </a:ext>
            </a:extLst>
          </p:cNvPr>
          <p:cNvSpPr>
            <a:spLocks noGrp="1"/>
          </p:cNvSpPr>
          <p:nvPr>
            <p:ph type="sldNum" sz="quarter" idx="12"/>
          </p:nvPr>
        </p:nvSpPr>
        <p:spPr/>
        <p:txBody>
          <a:bodyPr/>
          <a:lstStyle/>
          <a:p>
            <a:fld id="{357F5B69-6281-4C1F-8C38-6DA0F56DA430}" type="slidenum">
              <a:rPr lang="en-US" smtClean="0"/>
              <a:pPr/>
              <a:t>6</a:t>
            </a:fld>
            <a:endParaRPr lang="en-US"/>
          </a:p>
        </p:txBody>
      </p:sp>
    </p:spTree>
    <p:extLst>
      <p:ext uri="{BB962C8B-B14F-4D97-AF65-F5344CB8AC3E}">
        <p14:creationId xmlns:p14="http://schemas.microsoft.com/office/powerpoint/2010/main" val="21176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B0387-2CC1-C810-B60F-2C01D985F313}"/>
              </a:ext>
            </a:extLst>
          </p:cNvPr>
          <p:cNvSpPr>
            <a:spLocks noGrp="1"/>
          </p:cNvSpPr>
          <p:nvPr>
            <p:ph type="title"/>
          </p:nvPr>
        </p:nvSpPr>
        <p:spPr/>
        <p:txBody>
          <a:bodyPr/>
          <a:lstStyle/>
          <a:p>
            <a:r>
              <a:rPr lang="en-US"/>
              <a:t>Foster Care and Title I-A</a:t>
            </a:r>
          </a:p>
        </p:txBody>
      </p:sp>
      <p:sp>
        <p:nvSpPr>
          <p:cNvPr id="8" name="Content Placeholder 7">
            <a:extLst>
              <a:ext uri="{FF2B5EF4-FFF2-40B4-BE49-F238E27FC236}">
                <a16:creationId xmlns:a16="http://schemas.microsoft.com/office/drawing/2014/main" id="{48FCD3CA-4939-E063-FB02-1C6DBFB672D4}"/>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i="1">
                <a:ea typeface="Calibri" panose="020F0502020204030204"/>
                <a:cs typeface="Calibri" panose="020F0502020204030204"/>
              </a:rPr>
              <a:t>ESEA Section 1112(c)(5)(A, B) — District Assurances</a:t>
            </a:r>
          </a:p>
          <a:p>
            <a:r>
              <a:rPr lang="en-US">
                <a:ea typeface="Calibri" panose="020F0502020204030204"/>
                <a:cs typeface="Calibri" panose="020F0502020204030204"/>
              </a:rPr>
              <a:t>Keep students in School of Origin unless BIF determines otherwise</a:t>
            </a:r>
          </a:p>
          <a:p>
            <a:r>
              <a:rPr lang="en-US">
                <a:ea typeface="Calibri" panose="020F0502020204030204"/>
                <a:cs typeface="Calibri" panose="020F0502020204030204"/>
              </a:rPr>
              <a:t>Provide immediate enrollment when a new school is in the student’s best interest</a:t>
            </a:r>
          </a:p>
          <a:p>
            <a:r>
              <a:rPr lang="en-US">
                <a:ea typeface="Calibri" panose="020F0502020204030204"/>
                <a:cs typeface="Calibri" panose="020F0502020204030204"/>
              </a:rPr>
              <a:t>Promptly request/transfer records</a:t>
            </a:r>
          </a:p>
          <a:p>
            <a:r>
              <a:rPr lang="en-US">
                <a:ea typeface="Calibri" panose="020F0502020204030204"/>
                <a:cs typeface="Calibri" panose="020F0502020204030204"/>
              </a:rPr>
              <a:t>Designate Point of Contact</a:t>
            </a:r>
          </a:p>
          <a:p>
            <a:r>
              <a:rPr lang="en-US">
                <a:ea typeface="Calibri" panose="020F0502020204030204"/>
                <a:cs typeface="Calibri" panose="020F0502020204030204"/>
              </a:rPr>
              <a:t>Develop/implement written SOO transportation procedures &amp; provide transportation promptly</a:t>
            </a:r>
          </a:p>
          <a:p>
            <a:endParaRPr lang="en-US">
              <a:ea typeface="Calibri" panose="020F0502020204030204"/>
              <a:cs typeface="Calibri" panose="020F0502020204030204"/>
            </a:endParaRPr>
          </a:p>
          <a:p>
            <a:pPr marL="0" indent="0">
              <a:buNone/>
            </a:pPr>
            <a:r>
              <a:rPr lang="en-US" b="1" i="1">
                <a:ea typeface="Calibri" panose="020F0502020204030204"/>
                <a:cs typeface="Calibri" panose="020F0502020204030204"/>
              </a:rPr>
              <a:t>ESEA Section 1111(g)(E)(i-iv) — State Agency Requirements</a:t>
            </a:r>
          </a:p>
          <a:p>
            <a:r>
              <a:rPr lang="en-US">
                <a:ea typeface="Calibri" panose="020F0502020204030204"/>
                <a:cs typeface="Calibri" panose="020F0502020204030204"/>
              </a:rPr>
              <a:t>Monitor compliance and support district implementation</a:t>
            </a:r>
          </a:p>
          <a:p>
            <a:r>
              <a:rPr lang="en-US">
                <a:ea typeface="Calibri" panose="020F0502020204030204"/>
                <a:cs typeface="Calibri" panose="020F0502020204030204"/>
              </a:rPr>
              <a:t>Collaborate with ODHS to ensure educational stability</a:t>
            </a:r>
          </a:p>
          <a:p>
            <a:r>
              <a:rPr lang="en-US">
                <a:ea typeface="Calibri" panose="020F0502020204030204"/>
                <a:cs typeface="Calibri" panose="020F0502020204030204"/>
              </a:rPr>
              <a:t>Provide technical assistance, guidance, and accountability</a:t>
            </a:r>
          </a:p>
          <a:p>
            <a:endParaRPr lang="en-US">
              <a:solidFill>
                <a:srgbClr val="FF0000"/>
              </a:solidFill>
              <a:ea typeface="Calibri"/>
              <a:cs typeface="Calibri"/>
            </a:endParaRPr>
          </a:p>
        </p:txBody>
      </p:sp>
      <p:sp>
        <p:nvSpPr>
          <p:cNvPr id="4" name="Footer Placeholder 3">
            <a:extLst>
              <a:ext uri="{FF2B5EF4-FFF2-40B4-BE49-F238E27FC236}">
                <a16:creationId xmlns:a16="http://schemas.microsoft.com/office/drawing/2014/main" id="{64CA1153-BF9F-B7CC-8632-A9C8DCB9B2A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884A9E5C-9B79-B4F5-0AEF-FDBD17310F76}"/>
              </a:ext>
            </a:extLst>
          </p:cNvPr>
          <p:cNvSpPr>
            <a:spLocks noGrp="1"/>
          </p:cNvSpPr>
          <p:nvPr>
            <p:ph type="sldNum" sz="quarter" idx="12"/>
          </p:nvPr>
        </p:nvSpPr>
        <p:spPr/>
        <p:txBody>
          <a:bodyPr/>
          <a:lstStyle/>
          <a:p>
            <a:fld id="{357F5B69-6281-4C1F-8C38-6DA0F56DA430}" type="slidenum">
              <a:rPr lang="en-US" smtClean="0"/>
              <a:t>7</a:t>
            </a:fld>
            <a:endParaRPr lang="en-US"/>
          </a:p>
        </p:txBody>
      </p:sp>
      <p:pic>
        <p:nvPicPr>
          <p:cNvPr id="6" name="Picture Placeholder 8">
            <a:extLst>
              <a:ext uri="{FF2B5EF4-FFF2-40B4-BE49-F238E27FC236}">
                <a16:creationId xmlns:a16="http://schemas.microsoft.com/office/drawing/2014/main" id="{D9557893-E707-6B95-5298-BC1F29FD3B7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517" b="517"/>
          <a:stretch>
            <a:fillRect/>
          </a:stretch>
        </p:blipFill>
        <p:spPr>
          <a:xfrm>
            <a:off x="717550" y="2460812"/>
            <a:ext cx="3435731" cy="3400238"/>
          </a:xfrm>
          <a:prstGeom prst="rect">
            <a:avLst/>
          </a:prstGeom>
        </p:spPr>
      </p:pic>
    </p:spTree>
    <p:extLst>
      <p:ext uri="{BB962C8B-B14F-4D97-AF65-F5344CB8AC3E}">
        <p14:creationId xmlns:p14="http://schemas.microsoft.com/office/powerpoint/2010/main" val="236162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AA9AE-D65A-7E48-ABE4-0CCE09EF6719}"/>
              </a:ext>
            </a:extLst>
          </p:cNvPr>
          <p:cNvSpPr>
            <a:spLocks noGrp="1"/>
          </p:cNvSpPr>
          <p:nvPr>
            <p:ph type="title"/>
          </p:nvPr>
        </p:nvSpPr>
        <p:spPr/>
        <p:txBody>
          <a:bodyPr/>
          <a:lstStyle/>
          <a:p>
            <a:r>
              <a:rPr lang="en-US"/>
              <a:t>Foster Care Requirements for Districts</a:t>
            </a:r>
          </a:p>
        </p:txBody>
      </p:sp>
      <p:sp>
        <p:nvSpPr>
          <p:cNvPr id="2" name="Content Placeholder 1">
            <a:extLst>
              <a:ext uri="{FF2B5EF4-FFF2-40B4-BE49-F238E27FC236}">
                <a16:creationId xmlns:a16="http://schemas.microsoft.com/office/drawing/2014/main" id="{8F9414F7-F4EC-C26E-DB75-29844BD83541}"/>
              </a:ext>
            </a:extLst>
          </p:cNvPr>
          <p:cNvSpPr>
            <a:spLocks noGrp="1"/>
          </p:cNvSpPr>
          <p:nvPr>
            <p:ph idx="1"/>
          </p:nvPr>
        </p:nvSpPr>
        <p:spPr>
          <a:xfrm>
            <a:off x="330984" y="1665415"/>
            <a:ext cx="6934200" cy="4777342"/>
          </a:xfrm>
        </p:spPr>
        <p:txBody>
          <a:bodyPr vert="horz" lIns="91440" tIns="45720" rIns="91440" bIns="45720" rtlCol="0" anchor="t">
            <a:normAutofit fontScale="92500" lnSpcReduction="10000"/>
          </a:bodyPr>
          <a:lstStyle/>
          <a:p>
            <a:r>
              <a:rPr lang="en-US" sz="3000"/>
              <a:t>Every district, </a:t>
            </a:r>
            <a:r>
              <a:rPr lang="en-US" sz="3000" b="1"/>
              <a:t>regardless of whether it receives or accepts federal funds</a:t>
            </a:r>
            <a:r>
              <a:rPr lang="en-US" sz="3000"/>
              <a:t>, </a:t>
            </a:r>
            <a:r>
              <a:rPr lang="en-US" sz="3000" b="1"/>
              <a:t>must</a:t>
            </a:r>
            <a:r>
              <a:rPr lang="en-US" sz="3000"/>
              <a:t>: </a:t>
            </a:r>
          </a:p>
          <a:p>
            <a:pPr lvl="1"/>
            <a:r>
              <a:rPr lang="en-US" sz="2600"/>
              <a:t>Allow students in foster care to </a:t>
            </a:r>
            <a:r>
              <a:rPr lang="en-US" sz="2600" i="1"/>
              <a:t>remain in the school district/school of origin</a:t>
            </a:r>
            <a:r>
              <a:rPr lang="en-US" sz="2600"/>
              <a:t> even when the foster home placement changes.</a:t>
            </a:r>
            <a:endParaRPr lang="en-US"/>
          </a:p>
          <a:p>
            <a:pPr lvl="1"/>
            <a:r>
              <a:rPr lang="en-US" sz="2600" i="1"/>
              <a:t>Immediately enroll students</a:t>
            </a:r>
            <a:r>
              <a:rPr lang="en-US" sz="2600"/>
              <a:t> in foster care after a school move.</a:t>
            </a:r>
            <a:endParaRPr lang="en-US"/>
          </a:p>
          <a:p>
            <a:pPr lvl="1"/>
            <a:r>
              <a:rPr lang="en-US" sz="2600"/>
              <a:t>Identify a foster care point of contact (FCPC).</a:t>
            </a:r>
            <a:endParaRPr lang="en-US"/>
          </a:p>
          <a:p>
            <a:pPr lvl="1"/>
            <a:r>
              <a:rPr lang="en-US" sz="2600"/>
              <a:t>Develop plans for </a:t>
            </a:r>
            <a:r>
              <a:rPr lang="en-US" sz="2600" i="1"/>
              <a:t>school district/school of origin transportation</a:t>
            </a:r>
            <a:r>
              <a:rPr lang="en-US" sz="2600"/>
              <a:t> to maintain a foster student attendance in the school district/school of origin.</a:t>
            </a:r>
            <a:endParaRPr lang="en-US"/>
          </a:p>
          <a:p>
            <a:pPr lvl="1"/>
            <a:r>
              <a:rPr lang="en-US" sz="2600" i="1"/>
              <a:t>Track achievement and graduation data </a:t>
            </a:r>
            <a:r>
              <a:rPr lang="en-US" sz="2600"/>
              <a:t>for students in foster care; disaggregation requirement.</a:t>
            </a:r>
            <a:endParaRPr lang="en-US"/>
          </a:p>
        </p:txBody>
      </p:sp>
      <p:sp>
        <p:nvSpPr>
          <p:cNvPr id="3" name="Footer Placeholder 2">
            <a:extLst>
              <a:ext uri="{FF2B5EF4-FFF2-40B4-BE49-F238E27FC236}">
                <a16:creationId xmlns:a16="http://schemas.microsoft.com/office/drawing/2014/main" id="{05E688AC-454C-72A9-EB4C-61A74B8033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CE7E09A7-FDF8-C569-29D4-8B0E403FDAB6}"/>
              </a:ext>
            </a:extLst>
          </p:cNvPr>
          <p:cNvSpPr>
            <a:spLocks noGrp="1"/>
          </p:cNvSpPr>
          <p:nvPr>
            <p:ph type="sldNum" sz="quarter" idx="12"/>
          </p:nvPr>
        </p:nvSpPr>
        <p:spPr/>
        <p:txBody>
          <a:bodyPr/>
          <a:lstStyle/>
          <a:p>
            <a:fld id="{357F5B69-6281-4C1F-8C38-6DA0F56DA430}" type="slidenum">
              <a:rPr lang="en-US" smtClean="0"/>
              <a:pPr/>
              <a:t>8</a:t>
            </a:fld>
            <a:endParaRPr lang="en-US"/>
          </a:p>
        </p:txBody>
      </p:sp>
      <p:pic>
        <p:nvPicPr>
          <p:cNvPr id="6" name="Google Shape;1707;p236">
            <a:extLst>
              <a:ext uri="{FF2B5EF4-FFF2-40B4-BE49-F238E27FC236}">
                <a16:creationId xmlns:a16="http://schemas.microsoft.com/office/drawing/2014/main" id="{3A9AF4A2-06E1-8E9E-260F-50C84E186CF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43090" y="2026687"/>
            <a:ext cx="4200675" cy="2804625"/>
          </a:xfrm>
          <a:prstGeom prst="rect">
            <a:avLst/>
          </a:prstGeom>
          <a:noFill/>
          <a:ln>
            <a:noFill/>
          </a:ln>
        </p:spPr>
      </p:pic>
    </p:spTree>
    <p:extLst>
      <p:ext uri="{BB962C8B-B14F-4D97-AF65-F5344CB8AC3E}">
        <p14:creationId xmlns:p14="http://schemas.microsoft.com/office/powerpoint/2010/main" val="94892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A894AF-310A-158B-4B2F-187239B33F24}"/>
              </a:ext>
            </a:extLst>
          </p:cNvPr>
          <p:cNvSpPr>
            <a:spLocks noGrp="1"/>
          </p:cNvSpPr>
          <p:nvPr>
            <p:ph type="ctrTitle"/>
          </p:nvPr>
        </p:nvSpPr>
        <p:spPr/>
        <p:txBody>
          <a:bodyPr/>
          <a:lstStyle/>
          <a:p>
            <a:r>
              <a:rPr lang="en-US"/>
              <a:t>We’re All in This Together: Building Your Team</a:t>
            </a:r>
          </a:p>
        </p:txBody>
      </p:sp>
      <p:sp>
        <p:nvSpPr>
          <p:cNvPr id="3" name="Footer Placeholder 2">
            <a:extLst>
              <a:ext uri="{FF2B5EF4-FFF2-40B4-BE49-F238E27FC236}">
                <a16:creationId xmlns:a16="http://schemas.microsoft.com/office/drawing/2014/main" id="{A773D028-3E64-A86D-1D54-00896B9274BD}"/>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7EBFE0EE-7C44-F869-8BEC-6CEE704FD549}"/>
              </a:ext>
            </a:extLst>
          </p:cNvPr>
          <p:cNvSpPr>
            <a:spLocks noGrp="1"/>
          </p:cNvSpPr>
          <p:nvPr>
            <p:ph type="sldNum" sz="quarter" idx="12"/>
          </p:nvPr>
        </p:nvSpPr>
        <p:spPr/>
        <p:txBody>
          <a:bodyPr/>
          <a:lstStyle/>
          <a:p>
            <a:fld id="{357F5B69-6281-4C1F-8C38-6DA0F56DA430}" type="slidenum">
              <a:rPr lang="en-US" smtClean="0"/>
              <a:pPr/>
              <a:t>9</a:t>
            </a:fld>
            <a:endParaRPr lang="en-US"/>
          </a:p>
        </p:txBody>
      </p:sp>
    </p:spTree>
    <p:extLst>
      <p:ext uri="{BB962C8B-B14F-4D97-AF65-F5344CB8AC3E}">
        <p14:creationId xmlns:p14="http://schemas.microsoft.com/office/powerpoint/2010/main" val="222852183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2023-02-14T08:00:00+00:00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C21E6-E406-4457-AD3A-274538B99B7F}"/>
</file>

<file path=customXml/itemProps2.xml><?xml version="1.0" encoding="utf-8"?>
<ds:datastoreItem xmlns:ds="http://schemas.openxmlformats.org/officeDocument/2006/customXml" ds:itemID="{C5AA88C2-E787-4905-8177-7C732B224315}">
  <ds:schemaRefs>
    <ds:schemaRef ds:uri="http://www.w3.org/XML/1998/namespace"/>
    <ds:schemaRef ds:uri="433e698d-7254-4e25-abdf-a99750304ef2"/>
    <ds:schemaRef ds:uri="http://purl.org/dc/terms/"/>
    <ds:schemaRef ds:uri="http://purl.org/dc/dcmitype/"/>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infopath/2007/PartnerControls"/>
    <ds:schemaRef ds:uri="77dff028-498b-4628-9981-f9976e620c0a"/>
  </ds:schemaRefs>
</ds:datastoreItem>
</file>

<file path=customXml/itemProps3.xml><?xml version="1.0" encoding="utf-8"?>
<ds:datastoreItem xmlns:ds="http://schemas.openxmlformats.org/officeDocument/2006/customXml" ds:itemID="{BA3A923B-32B3-4C13-9022-15138A6C41E7}">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TotalTime>1</TotalTime>
  <Words>2631</Words>
  <Application>Microsoft Office PowerPoint</Application>
  <PresentationFormat>Widescreen</PresentationFormat>
  <Paragraphs>254</Paragraphs>
  <Slides>27</Slides>
  <Notes>15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27</vt:i4>
      </vt:variant>
    </vt:vector>
  </HeadingPairs>
  <TitlesOfParts>
    <vt:vector size="36" baseType="lpstr">
      <vt:lpstr>Arial</vt:lpstr>
      <vt:lpstr>Calibri</vt:lpstr>
      <vt:lpstr>Courier New</vt:lpstr>
      <vt:lpstr>2021ODE</vt:lpstr>
      <vt:lpstr>Green_2021ODE</vt:lpstr>
      <vt:lpstr>Gold_2021ODE</vt:lpstr>
      <vt:lpstr>Orange_2021ODE</vt:lpstr>
      <vt:lpstr>Red_2021ODE</vt:lpstr>
      <vt:lpstr>Teal_2021ODE</vt:lpstr>
      <vt:lpstr>Collaboration Makes a Difference: McKinney-Vento, Foster Care, and Title I-A</vt:lpstr>
      <vt:lpstr>Agenda for Today’s Session</vt:lpstr>
      <vt:lpstr>Getting to Know You: Requirements under ESSA</vt:lpstr>
      <vt:lpstr>   McKinney-Vento Act</vt:lpstr>
      <vt:lpstr>McKinney-Vento and Title I-A</vt:lpstr>
      <vt:lpstr>Foster Care</vt:lpstr>
      <vt:lpstr>Foster Care and Title I-A</vt:lpstr>
      <vt:lpstr>Foster Care Requirements for Districts</vt:lpstr>
      <vt:lpstr>We’re All in This Together: Building Your Team</vt:lpstr>
      <vt:lpstr>MV Statutory Requirements for Cross Program Collaboration</vt:lpstr>
      <vt:lpstr>Foster Care Roles and Relationships </vt:lpstr>
      <vt:lpstr>Strategies that Work     </vt:lpstr>
      <vt:lpstr>Imagine: The Power of the Title I-A Set Aside</vt:lpstr>
      <vt:lpstr>Homeless Set Aside </vt:lpstr>
      <vt:lpstr>Governing Principles of the MV Set-Aside</vt:lpstr>
      <vt:lpstr>Possible Methods for Determining Set-Aside</vt:lpstr>
      <vt:lpstr>Needs Assessment</vt:lpstr>
      <vt:lpstr>Allowable Uses of MV Set Aside Funds</vt:lpstr>
      <vt:lpstr>What to describe in CIP Budget Narrative</vt:lpstr>
      <vt:lpstr>Foster Care Set-Aside (Optional)</vt:lpstr>
      <vt:lpstr>Changes to the Set-Aside should be made when…</vt:lpstr>
      <vt:lpstr>Why it Matters</vt:lpstr>
      <vt:lpstr>Lean on Me: Resources and Supports</vt:lpstr>
      <vt:lpstr>Resources – McKinney-Vento</vt:lpstr>
      <vt:lpstr>Links and Resources – Foster Care</vt:lpstr>
      <vt:lpstr>Please reach out!</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and Title IA</dc:title>
  <dc:creator>Sarah.Martin@ode.oregon.gov</dc:creator>
  <cp:lastModifiedBy>MARTIN Sarah * ODE</cp:lastModifiedBy>
  <cp:revision>2</cp:revision>
  <dcterms:created xsi:type="dcterms:W3CDTF">2022-10-19T18:50:23Z</dcterms:created>
  <dcterms:modified xsi:type="dcterms:W3CDTF">2025-12-12T21:58:59Z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2024-09-24T20:33:30Z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7005b19f-34dc-4731-9ff2-e8e8e82b59c5</vt:lpwstr>
  </property>
  <property fmtid="{D5CDD505-2E9C-101B-9397-08002B2CF9AE}" pid="9" name="MSIP_Label_7730ea53-6f5e-4160-81a5-992a9105450a_ContentBits">
    <vt:lpwstr>0</vt:lpwstr>
  </property>
  <property fmtid="{D5CDD505-2E9C-101B-9397-08002B2CF9AE}" pid="10" name="MediaServiceImageTags">
    <vt:lpwstr/>
  </property>
</Properties>
</file>