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0"/>
  </p:notesMasterIdLst>
  <p:sldIdLst>
    <p:sldId id="317" r:id="rId10"/>
    <p:sldId id="318" r:id="rId11"/>
    <p:sldId id="368" r:id="rId12"/>
    <p:sldId id="349" r:id="rId13"/>
    <p:sldId id="353" r:id="rId14"/>
    <p:sldId id="373" r:id="rId15"/>
    <p:sldId id="374" r:id="rId16"/>
    <p:sldId id="346" r:id="rId17"/>
    <p:sldId id="280" r:id="rId18"/>
    <p:sldId id="3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1"/>
    <a:srgbClr val="F0F4E6"/>
    <a:srgbClr val="E7F5F3"/>
    <a:srgbClr val="FCF4F8"/>
    <a:srgbClr val="639729"/>
    <a:srgbClr val="FAF5E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63431" autoAdjust="0"/>
  </p:normalViewPr>
  <p:slideViewPr>
    <p:cSldViewPr snapToGrid="0">
      <p:cViewPr varScale="1">
        <p:scale>
          <a:sx n="72" d="100"/>
          <a:sy n="72" d="100"/>
        </p:scale>
        <p:origin x="2070" y="66"/>
      </p:cViewPr>
      <p:guideLst/>
    </p:cSldViewPr>
  </p:slideViewPr>
  <p:notesTextViewPr>
    <p:cViewPr>
      <p:scale>
        <a:sx n="1" d="1"/>
        <a:sy n="1" d="1"/>
      </p:scale>
      <p:origin x="0" y="0"/>
    </p:cViewPr>
  </p:notesTextViewPr>
  <p:notesViewPr>
    <p:cSldViewPr snapToGrid="0">
      <p:cViewPr varScale="1">
        <p:scale>
          <a:sx n="67" d="100"/>
          <a:sy n="67" d="100"/>
        </p:scale>
        <p:origin x="891" y="3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942C1B-FDFE-44A2-931D-ED6C9927FF8B}"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A7A0E52F-0AAA-448A-914E-7ABEB83238D3}">
      <dgm:prSet phldrT="[Text]" custT="1"/>
      <dgm:spPr/>
      <dgm:t>
        <a:bodyPr/>
        <a:lstStyle/>
        <a:p>
          <a:r>
            <a:rPr lang="en-US" sz="1400" b="1" dirty="0"/>
            <a:t>Title IA Fiscal Requirements</a:t>
          </a:r>
        </a:p>
      </dgm:t>
    </dgm:pt>
    <dgm:pt modelId="{93046B2A-39C6-4301-9D0F-06D8F09B0CC2}" type="parTrans" cxnId="{D8860C57-2DFD-4849-AA5D-63E5BC117DBE}">
      <dgm:prSet/>
      <dgm:spPr/>
      <dgm:t>
        <a:bodyPr/>
        <a:lstStyle/>
        <a:p>
          <a:endParaRPr lang="en-US"/>
        </a:p>
      </dgm:t>
    </dgm:pt>
    <dgm:pt modelId="{9606887F-D4B1-43AD-AC4F-E265EB5FB51B}" type="sibTrans" cxnId="{D8860C57-2DFD-4849-AA5D-63E5BC117DBE}">
      <dgm:prSet/>
      <dgm:spPr/>
      <dgm:t>
        <a:bodyPr/>
        <a:lstStyle/>
        <a:p>
          <a:endParaRPr lang="en-US"/>
        </a:p>
      </dgm:t>
    </dgm:pt>
    <dgm:pt modelId="{233E6815-52E4-483F-825F-EFE04B24FDF7}">
      <dgm:prSet phldrT="[Text]" custT="1"/>
      <dgm:spPr/>
      <dgm:t>
        <a:bodyPr/>
        <a:lstStyle/>
        <a:p>
          <a:r>
            <a:rPr lang="en-US" sz="1400" b="0" dirty="0"/>
            <a:t>Supplement not Supplant</a:t>
          </a:r>
        </a:p>
      </dgm:t>
    </dgm:pt>
    <dgm:pt modelId="{403C8920-01BF-4BB1-B210-D401B51EE551}" type="parTrans" cxnId="{9A667C61-B100-4AC2-A2C7-1F74DD3A26B3}">
      <dgm:prSet/>
      <dgm:spPr/>
      <dgm:t>
        <a:bodyPr/>
        <a:lstStyle/>
        <a:p>
          <a:endParaRPr lang="en-US"/>
        </a:p>
      </dgm:t>
    </dgm:pt>
    <dgm:pt modelId="{519FD62D-E49F-4DDD-A154-AD10D685E19B}" type="sibTrans" cxnId="{9A667C61-B100-4AC2-A2C7-1F74DD3A26B3}">
      <dgm:prSet/>
      <dgm:spPr/>
      <dgm:t>
        <a:bodyPr/>
        <a:lstStyle/>
        <a:p>
          <a:endParaRPr lang="en-US"/>
        </a:p>
      </dgm:t>
    </dgm:pt>
    <dgm:pt modelId="{52E26A93-3E77-4F0F-A543-0696141ACAE7}">
      <dgm:prSet phldrT="[Text]" custT="1"/>
      <dgm:spPr/>
      <dgm:t>
        <a:bodyPr/>
        <a:lstStyle/>
        <a:p>
          <a:r>
            <a:rPr lang="en-US" sz="1400" dirty="0"/>
            <a:t>Comparability</a:t>
          </a:r>
        </a:p>
      </dgm:t>
    </dgm:pt>
    <dgm:pt modelId="{23ED57E2-0EBE-4BA0-839A-01A504D37DFB}" type="parTrans" cxnId="{E22C25CB-E53D-4192-9D84-DBC5BEB245BF}">
      <dgm:prSet/>
      <dgm:spPr/>
      <dgm:t>
        <a:bodyPr/>
        <a:lstStyle/>
        <a:p>
          <a:endParaRPr lang="en-US"/>
        </a:p>
      </dgm:t>
    </dgm:pt>
    <dgm:pt modelId="{D5A17D41-BE59-4EEB-A084-199DBCF492EB}" type="sibTrans" cxnId="{E22C25CB-E53D-4192-9D84-DBC5BEB245BF}">
      <dgm:prSet/>
      <dgm:spPr/>
      <dgm:t>
        <a:bodyPr/>
        <a:lstStyle/>
        <a:p>
          <a:endParaRPr lang="en-US"/>
        </a:p>
      </dgm:t>
    </dgm:pt>
    <dgm:pt modelId="{E45C88AE-3000-4761-8964-4CA314CFDED5}">
      <dgm:prSet phldrT="[Text]" custT="1"/>
      <dgm:spPr/>
      <dgm:t>
        <a:bodyPr/>
        <a:lstStyle/>
        <a:p>
          <a:r>
            <a:rPr lang="en-US" sz="1400" b="0" dirty="0"/>
            <a:t>Maintenance of Effort</a:t>
          </a:r>
        </a:p>
      </dgm:t>
    </dgm:pt>
    <dgm:pt modelId="{ED464635-0B87-4A65-B0A6-B2FAAA66233C}" type="parTrans" cxnId="{D3AE5730-B196-4F39-925F-2EBF3073CFB1}">
      <dgm:prSet/>
      <dgm:spPr/>
      <dgm:t>
        <a:bodyPr/>
        <a:lstStyle/>
        <a:p>
          <a:endParaRPr lang="en-US"/>
        </a:p>
      </dgm:t>
    </dgm:pt>
    <dgm:pt modelId="{1EA2658B-C340-4118-83A3-594533E1E75F}" type="sibTrans" cxnId="{D3AE5730-B196-4F39-925F-2EBF3073CFB1}">
      <dgm:prSet/>
      <dgm:spPr/>
      <dgm:t>
        <a:bodyPr/>
        <a:lstStyle/>
        <a:p>
          <a:endParaRPr lang="en-US"/>
        </a:p>
      </dgm:t>
    </dgm:pt>
    <dgm:pt modelId="{B695B27C-B80A-4D92-9903-66AFCA00D1B3}" type="pres">
      <dgm:prSet presAssocID="{D9942C1B-FDFE-44A2-931D-ED6C9927FF8B}" presName="Name0" presStyleCnt="0">
        <dgm:presLayoutVars>
          <dgm:chMax val="1"/>
          <dgm:dir/>
          <dgm:animLvl val="ctr"/>
          <dgm:resizeHandles val="exact"/>
        </dgm:presLayoutVars>
      </dgm:prSet>
      <dgm:spPr/>
    </dgm:pt>
    <dgm:pt modelId="{6934CD38-09E0-4F94-A74F-FBB5DD4564E5}" type="pres">
      <dgm:prSet presAssocID="{A7A0E52F-0AAA-448A-914E-7ABEB83238D3}" presName="centerShape" presStyleLbl="node0" presStyleIdx="0" presStyleCnt="1" custScaleX="125669" custScaleY="97423"/>
      <dgm:spPr/>
    </dgm:pt>
    <dgm:pt modelId="{213ED27E-BB3C-4978-8D9A-132CF6D9D70E}" type="pres">
      <dgm:prSet presAssocID="{233E6815-52E4-483F-825F-EFE04B24FDF7}" presName="node" presStyleLbl="node1" presStyleIdx="0" presStyleCnt="3" custScaleX="208856" custScaleY="106934" custRadScaleRad="87613" custRadScaleInc="2252">
        <dgm:presLayoutVars>
          <dgm:bulletEnabled val="1"/>
        </dgm:presLayoutVars>
      </dgm:prSet>
      <dgm:spPr/>
    </dgm:pt>
    <dgm:pt modelId="{2DA78158-D757-4B86-888C-73A62932BAA1}" type="pres">
      <dgm:prSet presAssocID="{233E6815-52E4-483F-825F-EFE04B24FDF7}" presName="dummy" presStyleCnt="0"/>
      <dgm:spPr/>
    </dgm:pt>
    <dgm:pt modelId="{72E1E37B-C379-4BDE-9011-BA7F11986690}" type="pres">
      <dgm:prSet presAssocID="{519FD62D-E49F-4DDD-A154-AD10D685E19B}" presName="sibTrans" presStyleLbl="sibTrans2D1" presStyleIdx="0" presStyleCnt="3"/>
      <dgm:spPr/>
    </dgm:pt>
    <dgm:pt modelId="{46609000-92EA-4A0A-B66A-1FBC4B3106E3}" type="pres">
      <dgm:prSet presAssocID="{52E26A93-3E77-4F0F-A543-0696141ACAE7}" presName="node" presStyleLbl="node1" presStyleIdx="1" presStyleCnt="3" custScaleX="188572" custScaleY="95859">
        <dgm:presLayoutVars>
          <dgm:bulletEnabled val="1"/>
        </dgm:presLayoutVars>
      </dgm:prSet>
      <dgm:spPr/>
    </dgm:pt>
    <dgm:pt modelId="{8709C03D-9EFB-4E38-BD78-DD7AE402F55F}" type="pres">
      <dgm:prSet presAssocID="{52E26A93-3E77-4F0F-A543-0696141ACAE7}" presName="dummy" presStyleCnt="0"/>
      <dgm:spPr/>
    </dgm:pt>
    <dgm:pt modelId="{5D3C94A5-C789-4876-853F-DF9B80901524}" type="pres">
      <dgm:prSet presAssocID="{D5A17D41-BE59-4EEB-A084-199DBCF492EB}" presName="sibTrans" presStyleLbl="sibTrans2D1" presStyleIdx="1" presStyleCnt="3"/>
      <dgm:spPr/>
    </dgm:pt>
    <dgm:pt modelId="{B348F809-25EE-421D-B06C-A817FBE6D4BC}" type="pres">
      <dgm:prSet presAssocID="{E45C88AE-3000-4761-8964-4CA314CFDED5}" presName="node" presStyleLbl="node1" presStyleIdx="2" presStyleCnt="3" custScaleX="192165" custScaleY="100099">
        <dgm:presLayoutVars>
          <dgm:bulletEnabled val="1"/>
        </dgm:presLayoutVars>
      </dgm:prSet>
      <dgm:spPr/>
    </dgm:pt>
    <dgm:pt modelId="{E0ECE12B-1824-45FB-8F6B-4721752E4FC0}" type="pres">
      <dgm:prSet presAssocID="{E45C88AE-3000-4761-8964-4CA314CFDED5}" presName="dummy" presStyleCnt="0"/>
      <dgm:spPr/>
    </dgm:pt>
    <dgm:pt modelId="{5068D3A9-97B1-4A3F-A920-00610AEE2612}" type="pres">
      <dgm:prSet presAssocID="{1EA2658B-C340-4118-83A3-594533E1E75F}" presName="sibTrans" presStyleLbl="sibTrans2D1" presStyleIdx="2" presStyleCnt="3"/>
      <dgm:spPr/>
    </dgm:pt>
  </dgm:ptLst>
  <dgm:cxnLst>
    <dgm:cxn modelId="{58247204-2B1A-4267-9652-8C08A01E12B5}" type="presOf" srcId="{52E26A93-3E77-4F0F-A543-0696141ACAE7}" destId="{46609000-92EA-4A0A-B66A-1FBC4B3106E3}" srcOrd="0" destOrd="0" presId="urn:microsoft.com/office/officeart/2005/8/layout/radial6"/>
    <dgm:cxn modelId="{7EA2A21E-26B8-43F7-B8FE-75921F365248}" type="presOf" srcId="{D9942C1B-FDFE-44A2-931D-ED6C9927FF8B}" destId="{B695B27C-B80A-4D92-9903-66AFCA00D1B3}" srcOrd="0" destOrd="0" presId="urn:microsoft.com/office/officeart/2005/8/layout/radial6"/>
    <dgm:cxn modelId="{FFD90026-9CB3-4D14-B425-E3A6E8E71163}" type="presOf" srcId="{519FD62D-E49F-4DDD-A154-AD10D685E19B}" destId="{72E1E37B-C379-4BDE-9011-BA7F11986690}" srcOrd="0" destOrd="0" presId="urn:microsoft.com/office/officeart/2005/8/layout/radial6"/>
    <dgm:cxn modelId="{D3AE5730-B196-4F39-925F-2EBF3073CFB1}" srcId="{A7A0E52F-0AAA-448A-914E-7ABEB83238D3}" destId="{E45C88AE-3000-4761-8964-4CA314CFDED5}" srcOrd="2" destOrd="0" parTransId="{ED464635-0B87-4A65-B0A6-B2FAAA66233C}" sibTransId="{1EA2658B-C340-4118-83A3-594533E1E75F}"/>
    <dgm:cxn modelId="{6A0C8639-FED9-498F-80A2-35DE1C8B01F8}" type="presOf" srcId="{233E6815-52E4-483F-825F-EFE04B24FDF7}" destId="{213ED27E-BB3C-4978-8D9A-132CF6D9D70E}" srcOrd="0" destOrd="0" presId="urn:microsoft.com/office/officeart/2005/8/layout/radial6"/>
    <dgm:cxn modelId="{9A667C61-B100-4AC2-A2C7-1F74DD3A26B3}" srcId="{A7A0E52F-0AAA-448A-914E-7ABEB83238D3}" destId="{233E6815-52E4-483F-825F-EFE04B24FDF7}" srcOrd="0" destOrd="0" parTransId="{403C8920-01BF-4BB1-B210-D401B51EE551}" sibTransId="{519FD62D-E49F-4DDD-A154-AD10D685E19B}"/>
    <dgm:cxn modelId="{E6FCBD49-86D2-45D6-9735-23D45A79C6AE}" type="presOf" srcId="{D5A17D41-BE59-4EEB-A084-199DBCF492EB}" destId="{5D3C94A5-C789-4876-853F-DF9B80901524}" srcOrd="0" destOrd="0" presId="urn:microsoft.com/office/officeart/2005/8/layout/radial6"/>
    <dgm:cxn modelId="{D8860C57-2DFD-4849-AA5D-63E5BC117DBE}" srcId="{D9942C1B-FDFE-44A2-931D-ED6C9927FF8B}" destId="{A7A0E52F-0AAA-448A-914E-7ABEB83238D3}" srcOrd="0" destOrd="0" parTransId="{93046B2A-39C6-4301-9D0F-06D8F09B0CC2}" sibTransId="{9606887F-D4B1-43AD-AC4F-E265EB5FB51B}"/>
    <dgm:cxn modelId="{9EDC627C-DBD9-4E01-94D6-A100132C3BF1}" type="presOf" srcId="{E45C88AE-3000-4761-8964-4CA314CFDED5}" destId="{B348F809-25EE-421D-B06C-A817FBE6D4BC}" srcOrd="0" destOrd="0" presId="urn:microsoft.com/office/officeart/2005/8/layout/radial6"/>
    <dgm:cxn modelId="{DDF39385-EEF8-466C-81F9-E75005AD0E6F}" type="presOf" srcId="{A7A0E52F-0AAA-448A-914E-7ABEB83238D3}" destId="{6934CD38-09E0-4F94-A74F-FBB5DD4564E5}" srcOrd="0" destOrd="0" presId="urn:microsoft.com/office/officeart/2005/8/layout/radial6"/>
    <dgm:cxn modelId="{E22C25CB-E53D-4192-9D84-DBC5BEB245BF}" srcId="{A7A0E52F-0AAA-448A-914E-7ABEB83238D3}" destId="{52E26A93-3E77-4F0F-A543-0696141ACAE7}" srcOrd="1" destOrd="0" parTransId="{23ED57E2-0EBE-4BA0-839A-01A504D37DFB}" sibTransId="{D5A17D41-BE59-4EEB-A084-199DBCF492EB}"/>
    <dgm:cxn modelId="{721DA1E5-3649-409C-8FFC-CE3B75C3800D}" type="presOf" srcId="{1EA2658B-C340-4118-83A3-594533E1E75F}" destId="{5068D3A9-97B1-4A3F-A920-00610AEE2612}" srcOrd="0" destOrd="0" presId="urn:microsoft.com/office/officeart/2005/8/layout/radial6"/>
    <dgm:cxn modelId="{538A7DBF-6164-4EC3-BAC8-98A947A8A9A0}" type="presParOf" srcId="{B695B27C-B80A-4D92-9903-66AFCA00D1B3}" destId="{6934CD38-09E0-4F94-A74F-FBB5DD4564E5}" srcOrd="0" destOrd="0" presId="urn:microsoft.com/office/officeart/2005/8/layout/radial6"/>
    <dgm:cxn modelId="{F890D043-2B34-4A05-B0C0-9944A5C954AE}" type="presParOf" srcId="{B695B27C-B80A-4D92-9903-66AFCA00D1B3}" destId="{213ED27E-BB3C-4978-8D9A-132CF6D9D70E}" srcOrd="1" destOrd="0" presId="urn:microsoft.com/office/officeart/2005/8/layout/radial6"/>
    <dgm:cxn modelId="{9A5C4F5A-7EEA-4006-86EF-FAB0BE127DD9}" type="presParOf" srcId="{B695B27C-B80A-4D92-9903-66AFCA00D1B3}" destId="{2DA78158-D757-4B86-888C-73A62932BAA1}" srcOrd="2" destOrd="0" presId="urn:microsoft.com/office/officeart/2005/8/layout/radial6"/>
    <dgm:cxn modelId="{D23C27D3-FD2D-4E0B-A184-4901AA5BBE1B}" type="presParOf" srcId="{B695B27C-B80A-4D92-9903-66AFCA00D1B3}" destId="{72E1E37B-C379-4BDE-9011-BA7F11986690}" srcOrd="3" destOrd="0" presId="urn:microsoft.com/office/officeart/2005/8/layout/radial6"/>
    <dgm:cxn modelId="{D6176DA1-E396-43D4-B4B3-B4727E250B76}" type="presParOf" srcId="{B695B27C-B80A-4D92-9903-66AFCA00D1B3}" destId="{46609000-92EA-4A0A-B66A-1FBC4B3106E3}" srcOrd="4" destOrd="0" presId="urn:microsoft.com/office/officeart/2005/8/layout/radial6"/>
    <dgm:cxn modelId="{9C385095-0324-48BC-89E6-28FEC1A9DBCD}" type="presParOf" srcId="{B695B27C-B80A-4D92-9903-66AFCA00D1B3}" destId="{8709C03D-9EFB-4E38-BD78-DD7AE402F55F}" srcOrd="5" destOrd="0" presId="urn:microsoft.com/office/officeart/2005/8/layout/radial6"/>
    <dgm:cxn modelId="{AA4408C7-4E8F-49D3-A128-310DDE9D6B20}" type="presParOf" srcId="{B695B27C-B80A-4D92-9903-66AFCA00D1B3}" destId="{5D3C94A5-C789-4876-853F-DF9B80901524}" srcOrd="6" destOrd="0" presId="urn:microsoft.com/office/officeart/2005/8/layout/radial6"/>
    <dgm:cxn modelId="{30F7903E-244A-472B-ACF1-A6EED62C2A21}" type="presParOf" srcId="{B695B27C-B80A-4D92-9903-66AFCA00D1B3}" destId="{B348F809-25EE-421D-B06C-A817FBE6D4BC}" srcOrd="7" destOrd="0" presId="urn:microsoft.com/office/officeart/2005/8/layout/radial6"/>
    <dgm:cxn modelId="{2299A96B-D840-4004-A203-22BCC0240E7B}" type="presParOf" srcId="{B695B27C-B80A-4D92-9903-66AFCA00D1B3}" destId="{E0ECE12B-1824-45FB-8F6B-4721752E4FC0}" srcOrd="8" destOrd="0" presId="urn:microsoft.com/office/officeart/2005/8/layout/radial6"/>
    <dgm:cxn modelId="{E6FA7E37-F3AB-4266-AB97-2A814DE62AD9}" type="presParOf" srcId="{B695B27C-B80A-4D92-9903-66AFCA00D1B3}" destId="{5068D3A9-97B1-4A3F-A920-00610AEE2612}" srcOrd="9"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68D3A9-97B1-4A3F-A920-00610AEE2612}">
      <dsp:nvSpPr>
        <dsp:cNvPr id="0" name=""/>
        <dsp:cNvSpPr/>
      </dsp:nvSpPr>
      <dsp:spPr>
        <a:xfrm>
          <a:off x="722102" y="610132"/>
          <a:ext cx="2832109" cy="2832109"/>
        </a:xfrm>
        <a:prstGeom prst="blockArc">
          <a:avLst>
            <a:gd name="adj1" fmla="val 9470759"/>
            <a:gd name="adj2" fmla="val 1604052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3C94A5-C789-4876-853F-DF9B80901524}">
      <dsp:nvSpPr>
        <dsp:cNvPr id="0" name=""/>
        <dsp:cNvSpPr/>
      </dsp:nvSpPr>
      <dsp:spPr>
        <a:xfrm>
          <a:off x="638905" y="440132"/>
          <a:ext cx="2832109" cy="2832109"/>
        </a:xfrm>
        <a:prstGeom prst="blockArc">
          <a:avLst>
            <a:gd name="adj1" fmla="val 1800000"/>
            <a:gd name="adj2" fmla="val 90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E1E37B-C379-4BDE-9011-BA7F11986690}">
      <dsp:nvSpPr>
        <dsp:cNvPr id="0" name=""/>
        <dsp:cNvSpPr/>
      </dsp:nvSpPr>
      <dsp:spPr>
        <a:xfrm>
          <a:off x="556617" y="607903"/>
          <a:ext cx="2832109" cy="2832109"/>
        </a:xfrm>
        <a:prstGeom prst="blockArc">
          <a:avLst>
            <a:gd name="adj1" fmla="val 16452090"/>
            <a:gd name="adj2" fmla="val 1335225"/>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34CD38-09E0-4F94-A74F-FBB5DD4564E5}">
      <dsp:nvSpPr>
        <dsp:cNvPr id="0" name=""/>
        <dsp:cNvSpPr/>
      </dsp:nvSpPr>
      <dsp:spPr>
        <a:xfrm>
          <a:off x="1236091" y="1221371"/>
          <a:ext cx="1637735" cy="126963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Title IA Fiscal Requirements</a:t>
          </a:r>
        </a:p>
      </dsp:txBody>
      <dsp:txXfrm>
        <a:off x="1475932" y="1407304"/>
        <a:ext cx="1158053" cy="897764"/>
      </dsp:txXfrm>
    </dsp:sp>
    <dsp:sp modelId="{213ED27E-BB3C-4978-8D9A-132CF6D9D70E}">
      <dsp:nvSpPr>
        <dsp:cNvPr id="0" name=""/>
        <dsp:cNvSpPr/>
      </dsp:nvSpPr>
      <dsp:spPr>
        <a:xfrm>
          <a:off x="1121367" y="156709"/>
          <a:ext cx="1905288" cy="97550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0" kern="1200" dirty="0"/>
            <a:t>Supplement not Supplant</a:t>
          </a:r>
        </a:p>
      </dsp:txBody>
      <dsp:txXfrm>
        <a:off x="1400390" y="299568"/>
        <a:ext cx="1347242" cy="689787"/>
      </dsp:txXfrm>
    </dsp:sp>
    <dsp:sp modelId="{46609000-92EA-4A0A-B66A-1FBC4B3106E3}">
      <dsp:nvSpPr>
        <dsp:cNvPr id="0" name=""/>
        <dsp:cNvSpPr/>
      </dsp:nvSpPr>
      <dsp:spPr>
        <a:xfrm>
          <a:off x="2392734" y="2110557"/>
          <a:ext cx="1720247" cy="8744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Comparability</a:t>
          </a:r>
        </a:p>
      </dsp:txBody>
      <dsp:txXfrm>
        <a:off x="2644658" y="2238621"/>
        <a:ext cx="1216399" cy="618345"/>
      </dsp:txXfrm>
    </dsp:sp>
    <dsp:sp modelId="{B348F809-25EE-421D-B06C-A817FBE6D4BC}">
      <dsp:nvSpPr>
        <dsp:cNvPr id="0" name=""/>
        <dsp:cNvSpPr/>
      </dsp:nvSpPr>
      <dsp:spPr>
        <a:xfrm>
          <a:off x="-19450" y="2091217"/>
          <a:ext cx="1753024" cy="9131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0" kern="1200" dirty="0"/>
            <a:t>Maintenance of Effort</a:t>
          </a:r>
        </a:p>
      </dsp:txBody>
      <dsp:txXfrm>
        <a:off x="237274" y="2224945"/>
        <a:ext cx="1239576" cy="64569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7/25/2023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1312898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1328958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2</a:t>
            </a:fld>
            <a:endParaRPr lang="en-US" altLang="en-US"/>
          </a:p>
        </p:txBody>
      </p:sp>
    </p:spTree>
    <p:extLst>
      <p:ext uri="{BB962C8B-B14F-4D97-AF65-F5344CB8AC3E}">
        <p14:creationId xmlns:p14="http://schemas.microsoft.com/office/powerpoint/2010/main" val="20259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a:solidFill>
                  <a:schemeClr val="tx1"/>
                </a:solidFill>
                <a:effectLst/>
                <a:latin typeface="+mn-lt"/>
                <a:ea typeface="+mn-ea"/>
                <a:cs typeface="+mn-cs"/>
              </a:rPr>
              <a:t>There are three fiscal tests for Title I-A:</a:t>
            </a:r>
          </a:p>
          <a:p>
            <a:endParaRPr lang="en-US" sz="1200" kern="1200" dirty="0">
              <a:solidFill>
                <a:schemeClr val="tx1"/>
              </a:solidFill>
              <a:effectLst/>
              <a:latin typeface="+mn-lt"/>
              <a:ea typeface="+mn-ea"/>
              <a:cs typeface="+mn-cs"/>
            </a:endParaRPr>
          </a:p>
          <a:p>
            <a:pPr marL="228600" indent="-228600">
              <a:buAutoNum type="arabicPeriod"/>
            </a:pPr>
            <a:r>
              <a:rPr lang="en-US" dirty="0"/>
              <a:t>Maintenance of Effort (MOE) – LEAs must maintain a consistent floor of state and local funding for free public education from year-to-year. </a:t>
            </a:r>
          </a:p>
          <a:p>
            <a:pPr marL="228600" indent="-228600">
              <a:buAutoNum type="arabicPeriod"/>
            </a:pPr>
            <a:r>
              <a:rPr lang="en-US" dirty="0"/>
              <a:t>Supplement Not Supplant (SNS) – LEAs must distribute state and local funds to schools without taking into account a school’s participation in the Title I program. </a:t>
            </a:r>
          </a:p>
          <a:p>
            <a:pPr marL="228600" indent="-228600">
              <a:buAutoNum type="arabicPeriod"/>
            </a:pPr>
            <a:r>
              <a:rPr lang="en-US" dirty="0"/>
              <a:t>Comparability – state and local funds are used to provide services that, taken as a whole, are comparable between Title I and non-Title schools.</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Title I-A funds are required to supplement, and not supplant existing state and local funding. In plain language, this means that federal funds should add to, and not replace, state and local funds. Before ESSA, Title I-A’s ‘supplement, not supplant’ requirement was tested through three presumptions that looked at each activity supported with Title I-A funds to determine if it was something an LEA or school would have paid for with state and/or local funds if Title I-A funds were not available.</a:t>
            </a:r>
          </a:p>
          <a:p>
            <a:pPr marL="0" indent="0">
              <a:buNone/>
            </a:pPr>
            <a:endParaRPr lang="en-US" dirty="0"/>
          </a:p>
          <a:p>
            <a:endParaRPr lang="en-US" altLang="en-US" dirty="0"/>
          </a:p>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entury Schoolbook" panose="02040604050505020304" pitchFamily="18" charset="0"/>
                <a:cs typeface="Arial" panose="020B0604020202020204" pitchFamily="34" charset="0"/>
              </a:defRPr>
            </a:lvl1pPr>
            <a:lvl2pPr marL="742950" indent="-285750" eaLnBrk="0" hangingPunct="0">
              <a:defRPr>
                <a:solidFill>
                  <a:schemeClr val="tx1"/>
                </a:solidFill>
                <a:latin typeface="Century Schoolbook" panose="02040604050505020304" pitchFamily="18" charset="0"/>
                <a:cs typeface="Arial" panose="020B0604020202020204" pitchFamily="34" charset="0"/>
              </a:defRPr>
            </a:lvl2pPr>
            <a:lvl3pPr marL="1143000" indent="-228600" eaLnBrk="0" hangingPunct="0">
              <a:defRPr>
                <a:solidFill>
                  <a:schemeClr val="tx1"/>
                </a:solidFill>
                <a:latin typeface="Century Schoolbook" panose="02040604050505020304" pitchFamily="18" charset="0"/>
                <a:cs typeface="Arial" panose="020B0604020202020204" pitchFamily="34" charset="0"/>
              </a:defRPr>
            </a:lvl3pPr>
            <a:lvl4pPr marL="1600200" indent="-228600" eaLnBrk="0" hangingPunct="0">
              <a:defRPr>
                <a:solidFill>
                  <a:schemeClr val="tx1"/>
                </a:solidFill>
                <a:latin typeface="Century Schoolbook" panose="02040604050505020304" pitchFamily="18" charset="0"/>
                <a:cs typeface="Arial" panose="020B0604020202020204" pitchFamily="34" charset="0"/>
              </a:defRPr>
            </a:lvl4pPr>
            <a:lvl5pPr marL="2057400" indent="-228600" eaLnBrk="0" hangingPunct="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pPr eaLnBrk="1" hangingPunct="1"/>
            <a:fld id="{2E6FFBF0-4AC6-4278-94EF-5A6AA837AF80}"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60718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reauthorization of ESEA under the Every Student Succeeds Act (ESSA) changed the way supplement, not supplant (SNS) compliance is tested for districts and schools that receive Title I-A funds.  ESSA’s revised SNS test does not look at how districts and schools spend Title I-A funds as a specific cost test, but instead looks at how districts distribute State and local funds to Title I-A schools. This</a:t>
            </a:r>
            <a:r>
              <a:rPr lang="en-US" sz="1200" kern="1200" baseline="0" dirty="0">
                <a:solidFill>
                  <a:schemeClr val="tx1"/>
                </a:solidFill>
                <a:effectLst/>
                <a:latin typeface="+mn-lt"/>
                <a:ea typeface="+mn-ea"/>
                <a:cs typeface="+mn-cs"/>
              </a:rPr>
              <a:t> is also know as the district’s “methodology”.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district’s methodology must be “Title I neutral” in that it allocates State and local funds to schools without regard for Title I-A status. </a:t>
            </a:r>
            <a:endParaRPr lang="en-US" altLang="en-US" dirty="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828CD-D8CC-495D-B3C3-19409D43D34D}" type="slidenum">
              <a:rPr lang="en-US" altLang="en-US" sz="1300" smtClean="0"/>
              <a:pPr>
                <a:spcBef>
                  <a:spcPct val="0"/>
                </a:spcBef>
              </a:pPr>
              <a:t>4</a:t>
            </a:fld>
            <a:endParaRPr lang="en-US" altLang="en-US" sz="1300"/>
          </a:p>
        </p:txBody>
      </p:sp>
    </p:spTree>
    <p:extLst>
      <p:ext uri="{BB962C8B-B14F-4D97-AF65-F5344CB8AC3E}">
        <p14:creationId xmlns:p14="http://schemas.microsoft.com/office/powerpoint/2010/main" val="4062029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31774" rtl="0" eaLnBrk="1" fontAlgn="base" latinLnBrk="0" hangingPunct="1">
              <a:lnSpc>
                <a:spcPct val="100000"/>
              </a:lnSpc>
              <a:spcBef>
                <a:spcPct val="0"/>
              </a:spcBef>
              <a:spcAft>
                <a:spcPct val="0"/>
              </a:spcAft>
              <a:buClrTx/>
              <a:buSzTx/>
              <a:buFontTx/>
              <a:buNone/>
              <a:tabLst/>
              <a:defRPr/>
            </a:pPr>
            <a:r>
              <a:rPr lang="en-US" sz="1200" kern="1200" dirty="0">
                <a:solidFill>
                  <a:schemeClr val="tx1"/>
                </a:solidFill>
                <a:effectLst/>
                <a:latin typeface="+mn-lt"/>
                <a:ea typeface="+mn-ea"/>
                <a:cs typeface="+mn-cs"/>
              </a:rPr>
              <a:t>Each district accepting Title I-A funds is required to articulate its methodology for allocating funds to schools on the Overview Page of the Title I-A Continuous Improvement Plan (CIP) Budget Narrative application. There are multiple ways a district might distribute State and local funds to its schools to satisfy the requirement that Title I-A funds be supplemental. The district is not required to implement a specific methodology to allocate State and local funds to its schools, as long as the methodology selected and implemented is neutral about the Title I status of the schools. </a:t>
            </a:r>
          </a:p>
          <a:p>
            <a:pPr marL="0" marR="0" indent="0" algn="l" defTabSz="931774" rtl="0" eaLnBrk="1" fontAlgn="base" latinLnBrk="0" hangingPunct="1">
              <a:lnSpc>
                <a:spcPct val="100000"/>
              </a:lnSpc>
              <a:spcBef>
                <a:spcPct val="0"/>
              </a:spcBef>
              <a:spcAft>
                <a:spcPct val="0"/>
              </a:spcAft>
              <a:buClrTx/>
              <a:buSzTx/>
              <a:buFontTx/>
              <a:buNone/>
              <a:tabLst/>
              <a:defRPr/>
            </a:pPr>
            <a:endParaRPr lang="en-US" sz="1200" kern="1200" dirty="0">
              <a:solidFill>
                <a:schemeClr val="tx1"/>
              </a:solidFill>
              <a:effectLst/>
              <a:latin typeface="+mn-lt"/>
              <a:ea typeface="+mn-ea"/>
              <a:cs typeface="+mn-cs"/>
            </a:endParaRPr>
          </a:p>
          <a:p>
            <a:pPr marL="0" marR="0" indent="0" algn="l" defTabSz="931774" rtl="0" eaLnBrk="1" fontAlgn="base" latinLnBrk="0" hangingPunct="1">
              <a:lnSpc>
                <a:spcPct val="100000"/>
              </a:lnSpc>
              <a:spcBef>
                <a:spcPct val="0"/>
              </a:spcBef>
              <a:spcAft>
                <a:spcPct val="0"/>
              </a:spcAft>
              <a:buClrTx/>
              <a:buSzTx/>
              <a:buFontTx/>
              <a:buNone/>
              <a:tabLst/>
              <a:defRPr/>
            </a:pPr>
            <a:r>
              <a:rPr lang="en-US" sz="1200" kern="1200" dirty="0">
                <a:solidFill>
                  <a:schemeClr val="tx1"/>
                </a:solidFill>
                <a:effectLst/>
                <a:latin typeface="+mn-lt"/>
                <a:ea typeface="+mn-ea"/>
                <a:cs typeface="+mn-cs"/>
              </a:rPr>
              <a:t>Methodology</a:t>
            </a:r>
            <a:r>
              <a:rPr lang="en-US" sz="1200" kern="1200" baseline="0" dirty="0">
                <a:solidFill>
                  <a:schemeClr val="tx1"/>
                </a:solidFill>
                <a:effectLst/>
                <a:latin typeface="+mn-lt"/>
                <a:ea typeface="+mn-ea"/>
                <a:cs typeface="+mn-cs"/>
              </a:rPr>
              <a:t> should include numbers to show how the calculation works.</a:t>
            </a:r>
            <a:endParaRPr lang="en-US" sz="1000" kern="1200" dirty="0">
              <a:solidFill>
                <a:schemeClr val="tx1"/>
              </a:solidFill>
              <a:effectLst/>
              <a:latin typeface="+mn-lt"/>
              <a:ea typeface="+mn-ea"/>
              <a:cs typeface="+mn-cs"/>
            </a:endParaRPr>
          </a:p>
        </p:txBody>
      </p:sp>
      <p:sp>
        <p:nvSpPr>
          <p:cNvPr id="73732" name="Slide Number Placeholder 3"/>
          <p:cNvSpPr txBox="1">
            <a:spLocks noGrp="1"/>
          </p:cNvSpPr>
          <p:nvPr/>
        </p:nvSpPr>
        <p:spPr bwMode="auto">
          <a:xfrm>
            <a:off x="3972561" y="8829675"/>
            <a:ext cx="303621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01" tIns="47350" rIns="94701" bIns="47350"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C38F090B-F403-44D0-A85B-F2CE10BE0D21}" type="slidenum">
              <a:rPr lang="en-US" altLang="en-US"/>
              <a:pPr algn="r" eaLnBrk="1" hangingPunct="1">
                <a:spcBef>
                  <a:spcPct val="0"/>
                </a:spcBef>
              </a:pPr>
              <a:t>5</a:t>
            </a:fld>
            <a:endParaRPr lang="en-US" altLang="en-US"/>
          </a:p>
        </p:txBody>
      </p:sp>
    </p:spTree>
    <p:extLst>
      <p:ext uri="{BB962C8B-B14F-4D97-AF65-F5344CB8AC3E}">
        <p14:creationId xmlns:p14="http://schemas.microsoft.com/office/powerpoint/2010/main" val="1157837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form of equitable distribution is referred to as a “resource” based formula.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Mountain View School District Methodology</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1 teacher per 22 students ($65,000/teacher)</a:t>
            </a:r>
          </a:p>
          <a:p>
            <a:pPr lvl="0"/>
            <a:r>
              <a:rPr lang="en-US" sz="1200" kern="1200" dirty="0">
                <a:solidFill>
                  <a:schemeClr val="tx1"/>
                </a:solidFill>
                <a:effectLst/>
                <a:latin typeface="+mn-lt"/>
                <a:ea typeface="+mn-ea"/>
                <a:cs typeface="+mn-cs"/>
              </a:rPr>
              <a:t>1 principal/school ($120,000)</a:t>
            </a:r>
          </a:p>
          <a:p>
            <a:pPr lvl="0"/>
            <a:r>
              <a:rPr lang="en-US" sz="1200" kern="1200" dirty="0">
                <a:solidFill>
                  <a:schemeClr val="tx1"/>
                </a:solidFill>
                <a:effectLst/>
                <a:latin typeface="+mn-lt"/>
                <a:ea typeface="+mn-ea"/>
                <a:cs typeface="+mn-cs"/>
              </a:rPr>
              <a:t>1 librarian/school ($65,000)</a:t>
            </a:r>
          </a:p>
          <a:p>
            <a:pPr lvl="0"/>
            <a:r>
              <a:rPr lang="en-US" sz="1200" kern="1200" dirty="0">
                <a:solidFill>
                  <a:schemeClr val="tx1"/>
                </a:solidFill>
                <a:effectLst/>
                <a:latin typeface="+mn-lt"/>
                <a:ea typeface="+mn-ea"/>
                <a:cs typeface="+mn-cs"/>
              </a:rPr>
              <a:t>2 guidance counselors/school ($65,000/guidance counselor)</a:t>
            </a:r>
          </a:p>
          <a:p>
            <a:pPr lvl="0"/>
            <a:r>
              <a:rPr lang="en-US" sz="1200" kern="1200" dirty="0">
                <a:solidFill>
                  <a:schemeClr val="tx1"/>
                </a:solidFill>
                <a:effectLst/>
                <a:latin typeface="+mn-lt"/>
                <a:ea typeface="+mn-ea"/>
                <a:cs typeface="+mn-cs"/>
              </a:rPr>
              <a:t>$825/student for instructional materials and supplies (including technology)</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1076460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form of equitable distribution is referred to as a “weighted per pupil” funding formula.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Desert School District Methodology</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Allocation/student ($7,000) </a:t>
            </a:r>
          </a:p>
          <a:p>
            <a:pPr lvl="0"/>
            <a:r>
              <a:rPr lang="en-US" sz="1200" kern="1200" dirty="0">
                <a:solidFill>
                  <a:schemeClr val="tx1"/>
                </a:solidFill>
                <a:effectLst/>
                <a:latin typeface="+mn-lt"/>
                <a:ea typeface="+mn-ea"/>
                <a:cs typeface="+mn-cs"/>
              </a:rPr>
              <a:t>Additional allocation/student from a low-income family ($250) </a:t>
            </a:r>
          </a:p>
          <a:p>
            <a:pPr lvl="0"/>
            <a:r>
              <a:rPr lang="en-US" sz="1200" kern="1200" dirty="0">
                <a:solidFill>
                  <a:schemeClr val="tx1"/>
                </a:solidFill>
                <a:effectLst/>
                <a:latin typeface="+mn-lt"/>
                <a:ea typeface="+mn-ea"/>
                <a:cs typeface="+mn-cs"/>
              </a:rPr>
              <a:t>Additional allocation/English Learner ($500) </a:t>
            </a:r>
          </a:p>
          <a:p>
            <a:pPr lvl="0"/>
            <a:r>
              <a:rPr lang="en-US" sz="1200" kern="1200" dirty="0">
                <a:solidFill>
                  <a:schemeClr val="tx1"/>
                </a:solidFill>
                <a:effectLst/>
                <a:latin typeface="+mn-lt"/>
                <a:ea typeface="+mn-ea"/>
                <a:cs typeface="+mn-cs"/>
              </a:rPr>
              <a:t>Additional allocation/student with a disability ($1,500) </a:t>
            </a:r>
          </a:p>
          <a:p>
            <a:pPr lvl="0"/>
            <a:r>
              <a:rPr lang="en-US" sz="1200" kern="1200" dirty="0">
                <a:solidFill>
                  <a:schemeClr val="tx1"/>
                </a:solidFill>
                <a:effectLst/>
                <a:latin typeface="+mn-lt"/>
                <a:ea typeface="+mn-ea"/>
                <a:cs typeface="+mn-cs"/>
              </a:rPr>
              <a:t>Additional allocation/preschool student ($8,500) </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760547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4613065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18232662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B7BDAB-9033-4843-B9EC-5265E582B567}"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BE2A0D51-847C-439B-9AE3-DE9AFF30595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8BC485C8-FBAA-4831-B6A1-27AB80DF298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EF72A7-CFF2-4F70-B553-E3B0EC498853}"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E64008D1-4B2D-4FE2-8B8A-87ACD9CBB81E}"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971F00-E81A-4D52-BEB2-F01647AE2523}"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3EE1B1-FAB3-4A9B-8151-9B5A2BD67E3A}"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AF8DEA-C25F-4CE3-AEE8-8637060B7C6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8222C0-F2F7-4D71-9067-BAC768E6992C}"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75109A-424B-4B1E-920F-B2935F3AA066}"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B2C37578-E861-41C7-8186-85113611E26E}"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239B85B8-8B40-4BFA-9CF8-792B4088C768}"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A6C52D4F-C81F-486B-BBF4-D0FC038DDCF4}"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5FE0A373-AD07-4CD3-9A69-8A59EE3E34AE}"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A11C734A-9D82-4151-96B3-AF74C578F3C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DAD171-115B-4E5E-8D10-5B1FCCB95C0B}"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EB6E88E-1828-49C6-A325-33013D95A0CD}"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BFA52-C259-4E94-BA4B-0FE5FD445403}"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47A27A-0ED5-4438-9BB2-90197C0295BF}"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4135CD-3C53-4CAF-816F-AC0260E48B4C}"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1DE0C8-3FB9-4CA6-B8FF-92862313B61C}"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220E7B-48B4-40E5-812F-8EE4B428A58C}"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6FC385-28EA-4147-B1DF-61E738C820F2}"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06AC2DE3-FF80-480D-A697-220BBF3B85F1}"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FA47164A-C0ED-4AC5-B2B4-80B713FDC527}"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391F7204-57AF-4167-B774-8F009813034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F43F69D6-5AD8-43B9-AA16-830DFBED4A92}"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48C356-3FBF-41E0-80F7-09F870DAFE87}"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522BE2C-8703-430C-8D8D-A9C942783592}"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83BFBB-033E-46FF-A9EE-CA4583AFD8C4}"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184AC-DA69-46A7-B962-A0B807DA7516}"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48771E-1B2D-46E5-B4E4-B699CBDB4D59}"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81EC86-E54A-4431-A278-56B9DE25B7F7}"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1BC185-92EA-4821-9EE0-9AA887AF0D77}"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56EF15-5EF6-47AA-AA94-08CF20837D01}"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4C89C95-892F-4F5E-B6E7-9DD0BE06DE5C}"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3735603F-162F-46B7-8B3B-4FF3B17EE6CB}"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A4AF8B32-6843-4374-AF65-4CC0D06B0CC8}"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6B0DA09-9A14-4E73-A766-6B08FDE3BD72}"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950B99-AC5A-4263-8854-DC471A9A1B1B}"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2A1320A-E10F-4B8E-82D3-7EA723578794}"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F968DC-9D06-45A3-8684-FEB41CADB0EF}"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C0EE57-9356-4E06-ABAA-76167D69D9F5}"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7454DD-EAAA-4211-BBAE-F25D6D8D1042}"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751B08-29FF-4B7B-B9A4-C6E4319BAB0F}"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E7C5B9-8D2F-4D34-9AC7-FE59A16EC41C}"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0345628-2529-4F9E-9C4E-8C798D9965DA}"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429142B-CF02-49D2-BB6E-4B8B122E81A7}"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42310497-2EA8-4E17-A254-4E43317BD6AC}"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66D48BB0-DE3F-424B-9F0E-C2722E01A474}"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1F036A26-AD20-4161-A5DD-83C546565038}"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C7CA0C-5732-4223-8508-5130FA661355}"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6D6CD0FF-C762-4991-B524-62DD1A4C7FD2}"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FC4B1-6738-4B7A-8CAC-2BBDCF4875E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CA3E71-20C1-4890-AF8F-515ED3E33C62}"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A280D8-1E26-4C37-8B38-19E65F5984B1}"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F5D46-1980-444A-8E0D-E25A3128334C}"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9C74D7-0FE2-4D97-B8C5-F8A456E718EE}"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22FB0-1BBC-4AA5-92AA-0A7CC839A63A}"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A1CAF2F-8197-4ACB-9D9C-3D632FACF6AE}"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50D2C8A6-7FDA-448B-AE79-305774371A5B}"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FF26600B-67EE-4C91-B21C-2F21D2A1D13C}"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5418354C-B967-4520-8F93-9B7F542552B4}"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AD7378-1655-4EB9-ADD2-203ED84D7F3F}"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6B3EB7-8E8E-46FF-930C-95C998ABDE25}"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96A95D05-1D28-4F30-A0BD-A389CAEF73F9}"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34E5F1E-AFD1-4309-A67A-22797B49C5E1}"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D1CA98D1-4C1D-45B2-B8E3-A0C7C026465A}"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8F3C04B2-B1A6-4964-A066-67DEFB72190F}"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D230090F-C81D-4867-BA16-C2B3181DACF4}"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613FE33-E99F-47A2-A05D-33BB5DF7DA73}"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ADFB712-B4D6-464F-AD12-C5EFE5B440C1}"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www.oregon.gov/ode/schools-and-districts/grants/ESEA/Documents/METHODOLOGY.pdf" TargetMode="External"/><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hyperlink" Target="https://www.ecfr.gov/current/title-2/subtitle-A/chapter-II/part-200/subpart-E/subject-group-ECFRed1f39f9b3d4e72/section-200.430"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hyperlink" Target="https://www.oregon.gov/ode/schools-and-districts/grants/ESEA/Documents/ESSA%20Oregon%20Guide.docx" TargetMode="External"/><Relationship Id="rId3" Type="http://schemas.openxmlformats.org/officeDocument/2006/relationships/image" Target="../media/image7.png"/><Relationship Id="rId7" Type="http://schemas.openxmlformats.org/officeDocument/2006/relationships/hyperlink" Target="https://www2.ed.gov/policy/elsec/leg/essa/snsfinalguidance06192019.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hyperlink" Target="https://oese.ed.gov/files/2022/02/Within-district-allocations-FINAL.pdf" TargetMode="External"/><Relationship Id="rId5" Type="http://schemas.openxmlformats.org/officeDocument/2006/relationships/hyperlink" Target="https://www.oregon.gov/ode/schools-and-districts/grants/ESEA/Documents/METHODOLOGY.pdf" TargetMode="External"/><Relationship Id="rId4" Type="http://schemas.openxmlformats.org/officeDocument/2006/relationships/hyperlink" Target="https://www.oregon.gov/ode/schools-and-districts/grants/ESEA/Documents/CIP%20Budget%20Narrative%20User%20Guide.docx" TargetMode="External"/><Relationship Id="rId9" Type="http://schemas.openxmlformats.org/officeDocument/2006/relationships/hyperlink" Target="https://www.oregon.gov/ode/schools-and-districts/grants/ESEA/Documents/SNS.docx"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mailto:Jennifer.Engberg@ode.oregon.gov" TargetMode="External"/><Relationship Id="rId7" Type="http://schemas.openxmlformats.org/officeDocument/2006/relationships/hyperlink" Target="mailto:kyle.Walker@ode.oregon.gov"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hyperlink" Target="mailto:Amy.Tidwell@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Sarah.Martin@ode.oregon.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altLang="en-US" sz="4400" dirty="0">
                <a:latin typeface="Arial" charset="0"/>
                <a:cs typeface="Arial" charset="0"/>
              </a:rPr>
              <a:t>Title I, Part A: Methodology </a:t>
            </a:r>
          </a:p>
        </p:txBody>
      </p:sp>
    </p:spTree>
    <p:extLst>
      <p:ext uri="{BB962C8B-B14F-4D97-AF65-F5344CB8AC3E}">
        <p14:creationId xmlns:p14="http://schemas.microsoft.com/office/powerpoint/2010/main" val="2896544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6835" y="779645"/>
            <a:ext cx="4132168" cy="2525617"/>
          </a:xfrm>
        </p:spPr>
        <p:txBody>
          <a:bodyPr/>
          <a:lstStyle/>
          <a:p>
            <a:pPr algn="ctr"/>
            <a:r>
              <a:rPr lang="en-US" dirty="0"/>
              <a:t>Regional Contacts </a:t>
            </a:r>
            <a:br>
              <a:rPr lang="en-US" dirty="0"/>
            </a:br>
            <a:r>
              <a:rPr lang="en-US" dirty="0"/>
              <a:t>by ESD</a:t>
            </a:r>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695" b="3695"/>
          <a:stretch>
            <a:fillRect/>
          </a:stretch>
        </p:blipFill>
        <p:spPr>
          <a:xfrm>
            <a:off x="388602" y="3039761"/>
            <a:ext cx="4388634" cy="2685365"/>
          </a:xfrm>
        </p:spPr>
      </p:pic>
      <p:sp>
        <p:nvSpPr>
          <p:cNvPr id="8" name="Content Placeholder 5">
            <a:extLst>
              <a:ext uri="{FF2B5EF4-FFF2-40B4-BE49-F238E27FC236}">
                <a16:creationId xmlns:a16="http://schemas.microsoft.com/office/drawing/2014/main" id="{96753C45-A577-8BD1-2D7E-04D3AFD74476}"/>
              </a:ext>
            </a:extLst>
          </p:cNvPr>
          <p:cNvSpPr txBox="1">
            <a:spLocks/>
          </p:cNvSpPr>
          <p:nvPr/>
        </p:nvSpPr>
        <p:spPr>
          <a:xfrm>
            <a:off x="5208104" y="826462"/>
            <a:ext cx="6078650" cy="54958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76200" indent="0">
              <a:lnSpc>
                <a:spcPct val="105000"/>
              </a:lnSpc>
              <a:spcBef>
                <a:spcPts val="1200"/>
              </a:spcBef>
              <a:buSzPts val="2400"/>
              <a:buFont typeface="Arial" panose="020B0604020202020204" pitchFamily="34" charset="0"/>
              <a:buNone/>
            </a:pPr>
            <a:r>
              <a:rPr lang="en-US" b="1" dirty="0"/>
              <a:t>Jen Engberg</a:t>
            </a:r>
          </a:p>
          <a:p>
            <a:pPr marL="457200" indent="-381000">
              <a:lnSpc>
                <a:spcPct val="105000"/>
              </a:lnSpc>
              <a:spcBef>
                <a:spcPts val="0"/>
              </a:spcBef>
              <a:buSzPts val="2400"/>
              <a:buFont typeface="Arial"/>
              <a:buChar char="○"/>
            </a:pPr>
            <a:r>
              <a:rPr lang="en-US" sz="2000" dirty="0"/>
              <a:t>Clackamas</a:t>
            </a:r>
          </a:p>
          <a:p>
            <a:pPr marL="457200" indent="-381000">
              <a:lnSpc>
                <a:spcPct val="105000"/>
              </a:lnSpc>
              <a:spcBef>
                <a:spcPts val="0"/>
              </a:spcBef>
              <a:buSzPts val="2400"/>
              <a:buFont typeface="Arial"/>
              <a:buChar char="○"/>
            </a:pPr>
            <a:r>
              <a:rPr lang="en-US" sz="2000" dirty="0"/>
              <a:t>Columbia Gorge</a:t>
            </a:r>
          </a:p>
          <a:p>
            <a:pPr marL="457200" indent="-381000">
              <a:lnSpc>
                <a:spcPct val="105000"/>
              </a:lnSpc>
              <a:spcBef>
                <a:spcPts val="0"/>
              </a:spcBef>
              <a:buSzPts val="2400"/>
              <a:buFont typeface="Arial"/>
              <a:buChar char="○"/>
            </a:pPr>
            <a:r>
              <a:rPr lang="en-US" sz="2000" dirty="0"/>
              <a:t>Multnomah and </a:t>
            </a:r>
          </a:p>
          <a:p>
            <a:pPr marL="457200" indent="-381000">
              <a:lnSpc>
                <a:spcPct val="105000"/>
              </a:lnSpc>
              <a:spcBef>
                <a:spcPts val="0"/>
              </a:spcBef>
              <a:buSzPts val="2400"/>
              <a:buFont typeface="Arial"/>
              <a:buChar char="○"/>
            </a:pPr>
            <a:r>
              <a:rPr lang="en-US" sz="2000" dirty="0"/>
              <a:t>Northwest Regional</a:t>
            </a:r>
            <a:br>
              <a:rPr lang="en-US" dirty="0"/>
            </a:br>
            <a:r>
              <a:rPr lang="en-US" dirty="0"/>
              <a:t> </a:t>
            </a:r>
          </a:p>
          <a:p>
            <a:pPr marL="76200" indent="0">
              <a:lnSpc>
                <a:spcPct val="105000"/>
              </a:lnSpc>
              <a:spcBef>
                <a:spcPts val="0"/>
              </a:spcBef>
              <a:buSzPts val="2400"/>
              <a:buFont typeface="Arial" panose="020B0604020202020204" pitchFamily="34" charset="0"/>
              <a:buNone/>
            </a:pPr>
            <a:r>
              <a:rPr lang="en-US" b="1" dirty="0"/>
              <a:t>Sarah Martin</a:t>
            </a:r>
          </a:p>
          <a:p>
            <a:pPr marL="457200" indent="-381000">
              <a:lnSpc>
                <a:spcPct val="105000"/>
              </a:lnSpc>
              <a:spcBef>
                <a:spcPts val="0"/>
              </a:spcBef>
              <a:buSzPts val="2400"/>
              <a:buFont typeface="Arial"/>
              <a:buChar char="○"/>
            </a:pPr>
            <a:r>
              <a:rPr lang="en-US" sz="2000" dirty="0"/>
              <a:t>Douglas</a:t>
            </a:r>
          </a:p>
          <a:p>
            <a:pPr marL="457200" indent="-381000">
              <a:lnSpc>
                <a:spcPct val="105000"/>
              </a:lnSpc>
              <a:spcBef>
                <a:spcPts val="0"/>
              </a:spcBef>
              <a:buSzPts val="2400"/>
              <a:buFont typeface="Arial"/>
              <a:buChar char="○"/>
            </a:pPr>
            <a:r>
              <a:rPr lang="en-US" sz="2000" dirty="0"/>
              <a:t>Lake</a:t>
            </a:r>
          </a:p>
          <a:p>
            <a:pPr marL="457200" indent="-381000">
              <a:lnSpc>
                <a:spcPct val="105000"/>
              </a:lnSpc>
              <a:spcBef>
                <a:spcPts val="0"/>
              </a:spcBef>
              <a:buSzPts val="2400"/>
              <a:buFont typeface="Arial"/>
              <a:buChar char="○"/>
            </a:pPr>
            <a:r>
              <a:rPr lang="en-US" sz="2000" dirty="0"/>
              <a:t>Malheur</a:t>
            </a:r>
          </a:p>
          <a:p>
            <a:pPr marL="457200" indent="-381000">
              <a:lnSpc>
                <a:spcPct val="105000"/>
              </a:lnSpc>
              <a:spcBef>
                <a:spcPts val="0"/>
              </a:spcBef>
              <a:buSzPts val="2400"/>
              <a:buFont typeface="Arial"/>
              <a:buChar char="○"/>
            </a:pPr>
            <a:r>
              <a:rPr lang="en-US" sz="2000" dirty="0"/>
              <a:t>South Coast and </a:t>
            </a:r>
          </a:p>
          <a:p>
            <a:pPr marL="457200" indent="-381000">
              <a:lnSpc>
                <a:spcPct val="105000"/>
              </a:lnSpc>
              <a:spcBef>
                <a:spcPts val="0"/>
              </a:spcBef>
              <a:buSzPts val="2400"/>
              <a:buFont typeface="Arial"/>
              <a:buChar char="○"/>
            </a:pPr>
            <a:r>
              <a:rPr lang="en-US" sz="2000" dirty="0"/>
              <a:t>Southern Oregon </a:t>
            </a: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6" name="Content Placeholder 5"/>
          <p:cNvSpPr>
            <a:spLocks noGrp="1"/>
          </p:cNvSpPr>
          <p:nvPr>
            <p:ph idx="1"/>
          </p:nvPr>
        </p:nvSpPr>
        <p:spPr>
          <a:xfrm>
            <a:off x="8610600" y="792178"/>
            <a:ext cx="3285576" cy="5495893"/>
          </a:xfrm>
        </p:spPr>
        <p:txBody>
          <a:bodyPr>
            <a:normAutofit/>
          </a:bodyPr>
          <a:lstStyle/>
          <a:p>
            <a:pPr marL="76200" lvl="0" indent="0">
              <a:lnSpc>
                <a:spcPct val="105000"/>
              </a:lnSpc>
              <a:spcBef>
                <a:spcPts val="0"/>
              </a:spcBef>
              <a:buSzPts val="2400"/>
              <a:buNone/>
            </a:pPr>
            <a:r>
              <a:rPr lang="en-US" b="1" dirty="0"/>
              <a:t>Lisa Plumb</a:t>
            </a:r>
          </a:p>
          <a:p>
            <a:pPr marL="457200" indent="-381000">
              <a:lnSpc>
                <a:spcPct val="105000"/>
              </a:lnSpc>
              <a:spcBef>
                <a:spcPts val="0"/>
              </a:spcBef>
              <a:buSzPts val="2400"/>
              <a:buFont typeface="Arial"/>
              <a:buChar char="○"/>
            </a:pPr>
            <a:r>
              <a:rPr lang="en-US" sz="2000" dirty="0"/>
              <a:t>Lane</a:t>
            </a:r>
          </a:p>
          <a:p>
            <a:pPr marL="457200" indent="-381000">
              <a:lnSpc>
                <a:spcPct val="105000"/>
              </a:lnSpc>
              <a:spcBef>
                <a:spcPts val="0"/>
              </a:spcBef>
              <a:buSzPts val="2400"/>
              <a:buFont typeface="Arial"/>
              <a:buChar char="○"/>
            </a:pPr>
            <a:r>
              <a:rPr lang="en-US" sz="2000" dirty="0"/>
              <a:t>Linn Benton Lincoln and </a:t>
            </a:r>
          </a:p>
          <a:p>
            <a:pPr marL="457200" indent="-381000">
              <a:lnSpc>
                <a:spcPct val="105000"/>
              </a:lnSpc>
              <a:spcBef>
                <a:spcPts val="0"/>
              </a:spcBef>
              <a:buSzPts val="2400"/>
              <a:buFont typeface="Arial"/>
              <a:buChar char="○"/>
            </a:pPr>
            <a:r>
              <a:rPr lang="en-US" sz="2000" dirty="0"/>
              <a:t>Willamette</a:t>
            </a:r>
          </a:p>
          <a:p>
            <a:pPr marL="533400" lvl="1" indent="0">
              <a:lnSpc>
                <a:spcPct val="105000"/>
              </a:lnSpc>
              <a:spcBef>
                <a:spcPts val="0"/>
              </a:spcBef>
              <a:buSzPts val="2400"/>
              <a:buNone/>
            </a:pPr>
            <a:endParaRPr lang="en-US" dirty="0"/>
          </a:p>
          <a:p>
            <a:pPr marL="76200" indent="0">
              <a:lnSpc>
                <a:spcPct val="115000"/>
              </a:lnSpc>
              <a:spcBef>
                <a:spcPts val="0"/>
              </a:spcBef>
              <a:buSzPts val="2400"/>
              <a:buNone/>
            </a:pPr>
            <a:endParaRPr lang="en-US" sz="1800" b="1" dirty="0"/>
          </a:p>
          <a:p>
            <a:pPr marL="76200" indent="0">
              <a:lnSpc>
                <a:spcPct val="115000"/>
              </a:lnSpc>
              <a:spcBef>
                <a:spcPts val="0"/>
              </a:spcBef>
              <a:buSzPts val="2400"/>
              <a:buNone/>
            </a:pPr>
            <a:r>
              <a:rPr lang="en-US" b="1" dirty="0"/>
              <a:t>Amy Tidwell</a:t>
            </a:r>
          </a:p>
          <a:p>
            <a:pPr marL="457200" indent="-381000">
              <a:lnSpc>
                <a:spcPct val="115000"/>
              </a:lnSpc>
              <a:spcBef>
                <a:spcPts val="0"/>
              </a:spcBef>
              <a:buSzPts val="2400"/>
              <a:buFont typeface="Courier New" panose="02070309020205020404" pitchFamily="49" charset="0"/>
              <a:buChar char="o"/>
            </a:pPr>
            <a:r>
              <a:rPr lang="en-US" sz="2000" dirty="0"/>
              <a:t>Grant</a:t>
            </a:r>
          </a:p>
          <a:p>
            <a:pPr marL="457200" indent="-381000">
              <a:lnSpc>
                <a:spcPct val="115000"/>
              </a:lnSpc>
              <a:spcBef>
                <a:spcPts val="0"/>
              </a:spcBef>
              <a:buSzPts val="2400"/>
              <a:buFont typeface="Courier New" panose="02070309020205020404" pitchFamily="49" charset="0"/>
              <a:buChar char="o"/>
            </a:pPr>
            <a:r>
              <a:rPr lang="en-US" sz="2000" dirty="0"/>
              <a:t>Harney</a:t>
            </a:r>
          </a:p>
          <a:p>
            <a:pPr marL="457200" indent="-381000">
              <a:lnSpc>
                <a:spcPct val="115000"/>
              </a:lnSpc>
              <a:spcBef>
                <a:spcPts val="0"/>
              </a:spcBef>
              <a:buSzPts val="2400"/>
              <a:buFont typeface="Courier New" panose="02070309020205020404" pitchFamily="49" charset="0"/>
              <a:buChar char="o"/>
            </a:pPr>
            <a:r>
              <a:rPr lang="en-US" sz="2000" dirty="0"/>
              <a:t>High Desert</a:t>
            </a:r>
          </a:p>
          <a:p>
            <a:pPr marL="457200" indent="-381000">
              <a:lnSpc>
                <a:spcPct val="115000"/>
              </a:lnSpc>
              <a:spcBef>
                <a:spcPts val="0"/>
              </a:spcBef>
              <a:buSzPts val="2400"/>
              <a:buFont typeface="Courier New" panose="02070309020205020404" pitchFamily="49" charset="0"/>
              <a:buChar char="o"/>
            </a:pPr>
            <a:r>
              <a:rPr lang="en-US" sz="2000" dirty="0" err="1"/>
              <a:t>InterMountain</a:t>
            </a:r>
            <a:endParaRPr lang="en-US" sz="2000" dirty="0"/>
          </a:p>
          <a:p>
            <a:pPr marL="457200" indent="-381000">
              <a:lnSpc>
                <a:spcPct val="115000"/>
              </a:lnSpc>
              <a:spcBef>
                <a:spcPts val="0"/>
              </a:spcBef>
              <a:buSzPts val="2400"/>
              <a:buFont typeface="Courier New" panose="02070309020205020404" pitchFamily="49" charset="0"/>
              <a:buChar char="o"/>
            </a:pPr>
            <a:r>
              <a:rPr lang="en-US" sz="2000" dirty="0"/>
              <a:t>Jefferson</a:t>
            </a:r>
          </a:p>
          <a:p>
            <a:pPr marL="457200" indent="-381000">
              <a:lnSpc>
                <a:spcPct val="115000"/>
              </a:lnSpc>
              <a:spcBef>
                <a:spcPts val="0"/>
              </a:spcBef>
              <a:buSzPts val="2400"/>
              <a:buFont typeface="Courier New" panose="02070309020205020404" pitchFamily="49" charset="0"/>
              <a:buChar char="o"/>
            </a:pPr>
            <a:r>
              <a:rPr lang="en-US" sz="2000" dirty="0"/>
              <a:t>North Central and </a:t>
            </a:r>
          </a:p>
          <a:p>
            <a:pPr marL="457200" indent="-381000">
              <a:lnSpc>
                <a:spcPct val="115000"/>
              </a:lnSpc>
              <a:spcBef>
                <a:spcPts val="0"/>
              </a:spcBef>
              <a:buSzPts val="2400"/>
              <a:buFont typeface="Courier New" panose="02070309020205020404" pitchFamily="49" charset="0"/>
              <a:buChar char="o"/>
            </a:pPr>
            <a:r>
              <a:rPr lang="en-US" sz="2000" dirty="0"/>
              <a:t>Region 18</a:t>
            </a:r>
            <a:endParaRPr lang="en-US" sz="2000" dirty="0">
              <a:solidFill>
                <a:srgbClr val="FF0000"/>
              </a:solidFill>
            </a:endParaRP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2" name="Footer Placeholder 1">
            <a:extLst>
              <a:ext uri="{FF2B5EF4-FFF2-40B4-BE49-F238E27FC236}">
                <a16:creationId xmlns:a16="http://schemas.microsoft.com/office/drawing/2014/main" id="{291B2DDE-EEB4-58AB-4787-54A650DAADA3}"/>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9B8AEC93-A44F-245B-140C-B7B170D192D4}"/>
              </a:ext>
            </a:extLst>
          </p:cNvPr>
          <p:cNvSpPr>
            <a:spLocks noGrp="1"/>
          </p:cNvSpPr>
          <p:nvPr>
            <p:ph type="sldNum" sz="quarter" idx="12"/>
          </p:nvPr>
        </p:nvSpPr>
        <p:spPr/>
        <p:txBody>
          <a:bodyPr/>
          <a:lstStyle/>
          <a:p>
            <a:fld id="{357F5B69-6281-4C1F-8C38-6DA0F56DA430}" type="slidenum">
              <a:rPr lang="en-US" smtClean="0"/>
              <a:t>10</a:t>
            </a:fld>
            <a:endParaRPr lang="en-US" dirty="0"/>
          </a:p>
        </p:txBody>
      </p:sp>
    </p:spTree>
    <p:extLst>
      <p:ext uri="{BB962C8B-B14F-4D97-AF65-F5344CB8AC3E}">
        <p14:creationId xmlns:p14="http://schemas.microsoft.com/office/powerpoint/2010/main" val="401212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Outcomes</a:t>
            </a:r>
            <a:endParaRPr lang="en-US" dirty="0">
              <a:solidFill>
                <a:schemeClr val="tx1"/>
              </a:solidFill>
            </a:endParaRPr>
          </a:p>
        </p:txBody>
      </p:sp>
      <p:sp>
        <p:nvSpPr>
          <p:cNvPr id="3" name="Content Placeholder 2"/>
          <p:cNvSpPr>
            <a:spLocks noGrp="1"/>
          </p:cNvSpPr>
          <p:nvPr>
            <p:ph idx="1"/>
          </p:nvPr>
        </p:nvSpPr>
        <p:spPr>
          <a:xfrm>
            <a:off x="796606" y="1751463"/>
            <a:ext cx="6306476" cy="4109010"/>
          </a:xfrm>
        </p:spPr>
        <p:txBody>
          <a:bodyPr>
            <a:normAutofit/>
          </a:bodyPr>
          <a:lstStyle/>
          <a:p>
            <a:r>
              <a:rPr lang="en-US" sz="3600" dirty="0">
                <a:latin typeface="Calibri" panose="020F0502020204030204" pitchFamily="34" charset="0"/>
                <a:cs typeface="Calibri" panose="020F0502020204030204" pitchFamily="34" charset="0"/>
              </a:rPr>
              <a:t>Methodology Basics</a:t>
            </a:r>
          </a:p>
          <a:p>
            <a:endParaRPr lang="en-US" sz="2800" dirty="0">
              <a:latin typeface="Calibri" panose="020F0502020204030204" pitchFamily="34" charset="0"/>
              <a:cs typeface="Calibri" panose="020F0502020204030204" pitchFamily="34" charset="0"/>
            </a:endParaRPr>
          </a:p>
          <a:p>
            <a:r>
              <a:rPr lang="en-US" sz="3600" dirty="0">
                <a:latin typeface="Calibri" panose="020F0502020204030204" pitchFamily="34" charset="0"/>
                <a:cs typeface="Calibri" panose="020F0502020204030204" pitchFamily="34" charset="0"/>
              </a:rPr>
              <a:t>Requirements &amp; Flexibilities</a:t>
            </a:r>
          </a:p>
          <a:p>
            <a:endParaRPr lang="en-US" sz="2800" dirty="0">
              <a:latin typeface="Calibri" panose="020F0502020204030204" pitchFamily="34" charset="0"/>
              <a:cs typeface="Calibri" panose="020F0502020204030204" pitchFamily="34" charset="0"/>
            </a:endParaRPr>
          </a:p>
          <a:p>
            <a:r>
              <a:rPr lang="en-US" sz="3600" dirty="0">
                <a:latin typeface="Calibri" panose="020F0502020204030204" pitchFamily="34" charset="0"/>
                <a:cs typeface="Calibri" panose="020F0502020204030204" pitchFamily="34" charset="0"/>
              </a:rPr>
              <a:t>Examples</a:t>
            </a:r>
          </a:p>
          <a:p>
            <a:endParaRPr lang="en-US" sz="2800" dirty="0">
              <a:latin typeface="Calibri" panose="020F0502020204030204" pitchFamily="34" charset="0"/>
              <a:cs typeface="Calibri" panose="020F0502020204030204" pitchFamily="34" charset="0"/>
            </a:endParaRPr>
          </a:p>
          <a:p>
            <a:r>
              <a:rPr lang="en-US" sz="3600" dirty="0">
                <a:latin typeface="Calibri" panose="020F0502020204030204" pitchFamily="34" charset="0"/>
                <a:cs typeface="Calibri" panose="020F0502020204030204" pitchFamily="34" charset="0"/>
              </a:rPr>
              <a:t>Resources</a:t>
            </a:r>
            <a:endParaRPr lang="en-US" sz="3600" dirty="0"/>
          </a:p>
        </p:txBody>
      </p:sp>
      <p:pic>
        <p:nvPicPr>
          <p:cNvPr id="5" name="Picture 4" descr="This image is of the word &quot;agenda&quot;. It is included for aesthetic purposes." title="Agenda"/>
          <p:cNvPicPr>
            <a:picLocks noChangeAspect="1"/>
          </p:cNvPicPr>
          <p:nvPr/>
        </p:nvPicPr>
        <p:blipFill rotWithShape="1">
          <a:blip r:embed="rId3">
            <a:extLst>
              <a:ext uri="{28A0092B-C50C-407E-A947-70E740481C1C}">
                <a14:useLocalDpi xmlns:a14="http://schemas.microsoft.com/office/drawing/2010/main" val="0"/>
              </a:ext>
            </a:extLst>
          </a:blip>
          <a:srcRect b="6629"/>
          <a:stretch/>
        </p:blipFill>
        <p:spPr>
          <a:xfrm>
            <a:off x="7447806" y="4815880"/>
            <a:ext cx="4155376" cy="1044593"/>
          </a:xfrm>
          <a:prstGeom prst="rect">
            <a:avLst/>
          </a:prstGeom>
        </p:spPr>
      </p:pic>
      <p:sp>
        <p:nvSpPr>
          <p:cNvPr id="4" name="Footer Placeholder 2"/>
          <p:cNvSpPr>
            <a:spLocks noGrp="1"/>
          </p:cNvSpPr>
          <p:nvPr/>
        </p:nvSpPr>
        <p:spPr>
          <a:xfrm>
            <a:off x="717176" y="609403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sp>
        <p:nvSpPr>
          <p:cNvPr id="7" name="Slide Number Placeholder 6">
            <a:extLst>
              <a:ext uri="{FF2B5EF4-FFF2-40B4-BE49-F238E27FC236}">
                <a16:creationId xmlns:a16="http://schemas.microsoft.com/office/drawing/2014/main" id="{6494D8F3-4BB8-DCC0-FE6B-7653AB964406}"/>
              </a:ext>
            </a:extLst>
          </p:cNvPr>
          <p:cNvSpPr>
            <a:spLocks noGrp="1"/>
          </p:cNvSpPr>
          <p:nvPr>
            <p:ph type="sldNum" sz="quarter" idx="12"/>
          </p:nvPr>
        </p:nvSpPr>
        <p:spPr/>
        <p:txBody>
          <a:bodyPr/>
          <a:lstStyle/>
          <a:p>
            <a:fld id="{357F5B69-6281-4C1F-8C38-6DA0F56DA430}" type="slidenum">
              <a:rPr lang="en-US" smtClean="0"/>
              <a:pPr/>
              <a:t>2</a:t>
            </a:fld>
            <a:endParaRPr lang="en-US" dirty="0"/>
          </a:p>
        </p:txBody>
      </p:sp>
    </p:spTree>
    <p:extLst>
      <p:ext uri="{BB962C8B-B14F-4D97-AF65-F5344CB8AC3E}">
        <p14:creationId xmlns:p14="http://schemas.microsoft.com/office/powerpoint/2010/main" val="36505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normAutofit/>
          </a:bodyPr>
          <a:lstStyle/>
          <a:p>
            <a:r>
              <a:rPr lang="en-US" altLang="en-US" dirty="0"/>
              <a:t>Supplement Not Supplant</a:t>
            </a:r>
          </a:p>
        </p:txBody>
      </p:sp>
      <p:sp>
        <p:nvSpPr>
          <p:cNvPr id="19460" name="Content Placeholder 4"/>
          <p:cNvSpPr>
            <a:spLocks noGrp="1"/>
          </p:cNvSpPr>
          <p:nvPr>
            <p:ph idx="1"/>
          </p:nvPr>
        </p:nvSpPr>
        <p:spPr>
          <a:xfrm>
            <a:off x="717176" y="1825624"/>
            <a:ext cx="10784542" cy="4478193"/>
          </a:xfrm>
        </p:spPr>
        <p:txBody>
          <a:bodyPr>
            <a:normAutofit/>
          </a:bodyPr>
          <a:lstStyle/>
          <a:p>
            <a:pPr marL="0" indent="0">
              <a:buNone/>
            </a:pPr>
            <a:r>
              <a:rPr lang="en-US" sz="2800" dirty="0">
                <a:latin typeface="Calibri" panose="020F0502020204030204" pitchFamily="34" charset="0"/>
                <a:cs typeface="Calibri" panose="020F0502020204030204" pitchFamily="34" charset="0"/>
              </a:rPr>
              <a:t>Federal funds cannot be used to supplant, or </a:t>
            </a:r>
            <a:r>
              <a:rPr lang="en-US" sz="2800" b="1" dirty="0">
                <a:latin typeface="Calibri" panose="020F0502020204030204" pitchFamily="34" charset="0"/>
                <a:cs typeface="Calibri" panose="020F0502020204030204" pitchFamily="34" charset="0"/>
              </a:rPr>
              <a:t>take the place of</a:t>
            </a:r>
            <a:r>
              <a:rPr lang="en-US" sz="2800" dirty="0">
                <a:latin typeface="Calibri" panose="020F0502020204030204" pitchFamily="34" charset="0"/>
                <a:cs typeface="Calibri" panose="020F0502020204030204" pitchFamily="34" charset="0"/>
              </a:rPr>
              <a:t>, funds that would have been spent </a:t>
            </a:r>
            <a:r>
              <a:rPr lang="en-US" sz="2800" u="sng" dirty="0">
                <a:latin typeface="Calibri" panose="020F0502020204030204" pitchFamily="34" charset="0"/>
                <a:cs typeface="Calibri" panose="020F0502020204030204" pitchFamily="34" charset="0"/>
              </a:rPr>
              <a:t>if Title I-A funds were not available</a:t>
            </a:r>
          </a:p>
          <a:p>
            <a:pPr marL="0" indent="0">
              <a:buNone/>
            </a:pPr>
            <a:endParaRPr lang="en-US" sz="2800" u="sng" dirty="0">
              <a:latin typeface="Calibri" panose="020F0502020204030204" pitchFamily="34" charset="0"/>
              <a:cs typeface="Calibri" panose="020F0502020204030204" pitchFamily="34" charset="0"/>
            </a:endParaRPr>
          </a:p>
          <a:p>
            <a:pPr marL="0" indent="0">
              <a:buNone/>
            </a:pPr>
            <a:r>
              <a:rPr lang="en-US" sz="2800" dirty="0">
                <a:latin typeface="Calibri" panose="020F0502020204030204" pitchFamily="34" charset="0"/>
                <a:cs typeface="Calibri" panose="020F0502020204030204" pitchFamily="34" charset="0"/>
              </a:rPr>
              <a:t>Comparability is one of three fiscal tests for Title I-A </a:t>
            </a:r>
          </a:p>
          <a:p>
            <a:pPr marL="0" indent="0">
              <a:buNone/>
            </a:pPr>
            <a:r>
              <a:rPr lang="en-US" sz="2800" dirty="0">
                <a:latin typeface="Calibri" panose="020F0502020204030204" pitchFamily="34" charset="0"/>
                <a:cs typeface="Calibri" panose="020F0502020204030204" pitchFamily="34" charset="0"/>
              </a:rPr>
              <a:t>through which districts demonstrate that their use of</a:t>
            </a:r>
          </a:p>
          <a:p>
            <a:pPr marL="0" indent="0">
              <a:buNone/>
            </a:pPr>
            <a:r>
              <a:rPr lang="en-US" sz="2800" dirty="0">
                <a:latin typeface="Calibri" panose="020F0502020204030204" pitchFamily="34" charset="0"/>
                <a:cs typeface="Calibri" panose="020F0502020204030204" pitchFamily="34" charset="0"/>
              </a:rPr>
              <a:t>Title I-A funds is </a:t>
            </a:r>
            <a:r>
              <a:rPr lang="en-US" sz="2800" b="1" dirty="0">
                <a:latin typeface="Calibri" panose="020F0502020204030204" pitchFamily="34" charset="0"/>
                <a:cs typeface="Calibri" panose="020F0502020204030204" pitchFamily="34" charset="0"/>
              </a:rPr>
              <a:t>supplemental</a:t>
            </a:r>
          </a:p>
          <a:p>
            <a:pPr lvl="1"/>
            <a:endParaRPr lang="en-US" b="1" dirty="0">
              <a:latin typeface="Calibri" panose="020F0502020204030204" pitchFamily="34" charset="0"/>
              <a:cs typeface="Calibri" panose="020F0502020204030204" pitchFamily="34" charset="0"/>
            </a:endParaRPr>
          </a:p>
          <a:p>
            <a:pPr marL="0" indent="0">
              <a:buNone/>
              <a:defRPr/>
            </a:pPr>
            <a:r>
              <a:rPr lang="en-US" sz="2800" i="1" dirty="0">
                <a:hlinkClick r:id="rId3"/>
              </a:rPr>
              <a:t>ESSA Quick Reference Brief: Methodology</a:t>
            </a:r>
            <a:endParaRPr lang="en-US" sz="2800" i="1" dirty="0"/>
          </a:p>
        </p:txBody>
      </p:sp>
      <p:graphicFrame>
        <p:nvGraphicFramePr>
          <p:cNvPr id="7" name="Diagram 6" descr="There are three fiscal tests under Title IA: Comparability, Supplement, not Supplant and Maintenance of Effort." title="Title IA Fiscal Requirements"/>
          <p:cNvGraphicFramePr/>
          <p:nvPr>
            <p:extLst>
              <p:ext uri="{D42A27DB-BD31-4B8C-83A1-F6EECF244321}">
                <p14:modId xmlns:p14="http://schemas.microsoft.com/office/powerpoint/2010/main" val="2912956103"/>
              </p:ext>
            </p:extLst>
          </p:nvPr>
        </p:nvGraphicFramePr>
        <p:xfrm>
          <a:off x="7578436" y="2865986"/>
          <a:ext cx="4093531" cy="34378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Footer Placeholder 1">
            <a:extLst>
              <a:ext uri="{FF2B5EF4-FFF2-40B4-BE49-F238E27FC236}">
                <a16:creationId xmlns:a16="http://schemas.microsoft.com/office/drawing/2014/main" id="{F699B197-915B-5B89-8400-251900D62D2C}"/>
              </a:ext>
            </a:extLst>
          </p:cNvPr>
          <p:cNvSpPr>
            <a:spLocks noGrp="1"/>
          </p:cNvSpPr>
          <p:nvPr>
            <p:ph type="ftr" sz="quarter" idx="11"/>
          </p:nvPr>
        </p:nvSpPr>
        <p:spPr/>
        <p:txBody>
          <a:bodyPr/>
          <a:lstStyle/>
          <a:p>
            <a:r>
              <a:rPr lang="en-US" dirty="0"/>
              <a:t>Oregon Department of Education</a:t>
            </a:r>
          </a:p>
        </p:txBody>
      </p:sp>
      <p:sp>
        <p:nvSpPr>
          <p:cNvPr id="3" name="Slide Number Placeholder 2">
            <a:extLst>
              <a:ext uri="{FF2B5EF4-FFF2-40B4-BE49-F238E27FC236}">
                <a16:creationId xmlns:a16="http://schemas.microsoft.com/office/drawing/2014/main" id="{DECCFE37-7649-A2D6-EBE0-12756E192067}"/>
              </a:ext>
            </a:extLst>
          </p:cNvPr>
          <p:cNvSpPr>
            <a:spLocks noGrp="1"/>
          </p:cNvSpPr>
          <p:nvPr>
            <p:ph type="sldNum" sz="quarter" idx="12"/>
          </p:nvPr>
        </p:nvSpPr>
        <p:spPr/>
        <p:txBody>
          <a:bodyPr/>
          <a:lstStyle/>
          <a:p>
            <a:fld id="{357F5B69-6281-4C1F-8C38-6DA0F56DA430}" type="slidenum">
              <a:rPr lang="en-US" smtClean="0"/>
              <a:pPr/>
              <a:t>3</a:t>
            </a:fld>
            <a:endParaRPr lang="en-US" dirty="0"/>
          </a:p>
        </p:txBody>
      </p:sp>
    </p:spTree>
    <p:extLst>
      <p:ext uri="{BB962C8B-B14F-4D97-AF65-F5344CB8AC3E}">
        <p14:creationId xmlns:p14="http://schemas.microsoft.com/office/powerpoint/2010/main" val="3297177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pPr>
              <a:defRPr/>
            </a:pPr>
            <a:r>
              <a:rPr lang="en-US" altLang="en-US" dirty="0"/>
              <a:t>Methodology Basics</a:t>
            </a:r>
          </a:p>
        </p:txBody>
      </p:sp>
      <p:sp>
        <p:nvSpPr>
          <p:cNvPr id="18435" name="Content Placeholder 2"/>
          <p:cNvSpPr>
            <a:spLocks noGrp="1"/>
          </p:cNvSpPr>
          <p:nvPr>
            <p:ph idx="1"/>
          </p:nvPr>
        </p:nvSpPr>
        <p:spPr/>
        <p:txBody>
          <a:bodyPr>
            <a:normAutofit/>
          </a:bodyPr>
          <a:lstStyle/>
          <a:p>
            <a:pPr marL="0" indent="0">
              <a:buNone/>
            </a:pPr>
            <a:r>
              <a:rPr lang="en-US" sz="3200" b="1" dirty="0"/>
              <a:t>What: </a:t>
            </a:r>
            <a:r>
              <a:rPr lang="en-US" sz="3200" dirty="0"/>
              <a:t>Description of the method used to allocate State and local funds to ALL schools regardless of I-A status</a:t>
            </a:r>
          </a:p>
          <a:p>
            <a:endParaRPr lang="en-US" dirty="0"/>
          </a:p>
          <a:p>
            <a:pPr marL="0" indent="0">
              <a:buNone/>
            </a:pPr>
            <a:r>
              <a:rPr lang="en-US" sz="3200" b="1" dirty="0"/>
              <a:t>Why: </a:t>
            </a:r>
            <a:r>
              <a:rPr lang="en-US" sz="3200" dirty="0"/>
              <a:t>To ensure each Title I-A school is provided with all of the money it would receive if it did not participate in the Title I program</a:t>
            </a:r>
          </a:p>
          <a:p>
            <a:pPr marL="457200" lvl="1" indent="0">
              <a:buNone/>
            </a:pPr>
            <a:endParaRPr lang="en-US" dirty="0"/>
          </a:p>
          <a:p>
            <a:pPr marL="0" indent="0">
              <a:buNone/>
            </a:pPr>
            <a:r>
              <a:rPr lang="en-US" sz="3200" b="1" dirty="0"/>
              <a:t>Where: </a:t>
            </a:r>
            <a:r>
              <a:rPr lang="en-US" sz="3200" dirty="0"/>
              <a:t>Overview page of the CIP BN</a:t>
            </a:r>
          </a:p>
          <a:p>
            <a:pPr marL="457200" lvl="1" indent="0">
              <a:buNone/>
            </a:pPr>
            <a:endParaRPr lang="en-US" sz="2600" dirty="0">
              <a:hlinkClick r:id="rId3"/>
            </a:endParaRPr>
          </a:p>
          <a:p>
            <a:pPr>
              <a:spcBef>
                <a:spcPts val="0"/>
              </a:spcBef>
              <a:buClr>
                <a:schemeClr val="dk1"/>
              </a:buClr>
              <a:buSzPts val="2400"/>
            </a:pPr>
            <a:endParaRPr lang="en-US" altLang="en-US" sz="2800" dirty="0">
              <a:latin typeface="Calibri" panose="020F0502020204030204" pitchFamily="34" charset="0"/>
              <a:cs typeface="Calibri" panose="020F0502020204030204" pitchFamily="34" charset="0"/>
            </a:endParaRPr>
          </a:p>
        </p:txBody>
      </p:sp>
      <p:pic>
        <p:nvPicPr>
          <p:cNvPr id="8" name="Picture Placeholder 5" descr="This image shows a person leaning on aquestion mark. It is included for aesthetic purposes." title="Question"/>
          <p:cNvPicPr>
            <a:picLocks noChangeAspect="1"/>
          </p:cNvPicPr>
          <p:nvPr/>
        </p:nvPicPr>
        <p:blipFill rotWithShape="1">
          <a:blip r:embed="rId4" cstate="hqprint">
            <a:extLst>
              <a:ext uri="{28A0092B-C50C-407E-A947-70E740481C1C}">
                <a14:useLocalDpi xmlns:a14="http://schemas.microsoft.com/office/drawing/2010/main" val="0"/>
              </a:ext>
            </a:extLst>
          </a:blip>
          <a:srcRect t="5769" b="7854"/>
          <a:stretch/>
        </p:blipFill>
        <p:spPr>
          <a:xfrm>
            <a:off x="8930659" y="4328848"/>
            <a:ext cx="2251000" cy="2071952"/>
          </a:xfrm>
          <a:prstGeom prst="rect">
            <a:avLst/>
          </a:prstGeom>
        </p:spPr>
      </p:pic>
      <p:sp>
        <p:nvSpPr>
          <p:cNvPr id="6" name="Footer Placeholder 2"/>
          <p:cNvSpPr>
            <a:spLocks noGrp="1"/>
          </p:cNvSpPr>
          <p:nvPr/>
        </p:nvSpPr>
        <p:spPr>
          <a:xfrm>
            <a:off x="717177" y="615141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sp>
        <p:nvSpPr>
          <p:cNvPr id="3" name="Slide Number Placeholder 2">
            <a:extLst>
              <a:ext uri="{FF2B5EF4-FFF2-40B4-BE49-F238E27FC236}">
                <a16:creationId xmlns:a16="http://schemas.microsoft.com/office/drawing/2014/main" id="{5E2775EE-24E4-F214-9132-73C0EFD7CB02}"/>
              </a:ext>
            </a:extLst>
          </p:cNvPr>
          <p:cNvSpPr>
            <a:spLocks noGrp="1"/>
          </p:cNvSpPr>
          <p:nvPr>
            <p:ph type="sldNum" sz="quarter" idx="12"/>
          </p:nvPr>
        </p:nvSpPr>
        <p:spPr/>
        <p:txBody>
          <a:bodyPr/>
          <a:lstStyle/>
          <a:p>
            <a:fld id="{357F5B69-6281-4C1F-8C38-6DA0F56DA430}" type="slidenum">
              <a:rPr lang="en-US" smtClean="0"/>
              <a:pPr/>
              <a:t>4</a:t>
            </a:fld>
            <a:endParaRPr lang="en-US" dirty="0"/>
          </a:p>
        </p:txBody>
      </p:sp>
    </p:spTree>
    <p:extLst>
      <p:ext uri="{BB962C8B-B14F-4D97-AF65-F5344CB8AC3E}">
        <p14:creationId xmlns:p14="http://schemas.microsoft.com/office/powerpoint/2010/main" val="2549126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Title 1"/>
          <p:cNvSpPr>
            <a:spLocks noGrp="1"/>
          </p:cNvSpPr>
          <p:nvPr>
            <p:ph type="title"/>
          </p:nvPr>
        </p:nvSpPr>
        <p:spPr/>
        <p:txBody>
          <a:bodyPr>
            <a:noAutofit/>
          </a:bodyPr>
          <a:lstStyle/>
          <a:p>
            <a:pPr>
              <a:defRPr/>
            </a:pPr>
            <a:r>
              <a:rPr lang="en-US" altLang="en-US" dirty="0"/>
              <a:t>Requirements and Flexibilities</a:t>
            </a:r>
            <a:endParaRPr lang="en-US" dirty="0"/>
          </a:p>
        </p:txBody>
      </p:sp>
      <p:sp>
        <p:nvSpPr>
          <p:cNvPr id="2" name="Content Placeholder 1"/>
          <p:cNvSpPr>
            <a:spLocks noGrp="1"/>
          </p:cNvSpPr>
          <p:nvPr>
            <p:ph idx="1"/>
          </p:nvPr>
        </p:nvSpPr>
        <p:spPr/>
        <p:txBody>
          <a:bodyPr>
            <a:normAutofit/>
          </a:bodyPr>
          <a:lstStyle/>
          <a:p>
            <a:pPr marL="0" indent="0">
              <a:buNone/>
            </a:pPr>
            <a:r>
              <a:rPr lang="en-US" sz="3200" b="1" dirty="0"/>
              <a:t>Who:  </a:t>
            </a:r>
            <a:r>
              <a:rPr lang="en-US" sz="3200" dirty="0"/>
              <a:t>Every district accepting Title I-A funds </a:t>
            </a:r>
            <a:r>
              <a:rPr lang="en-US" sz="3200" b="1" dirty="0"/>
              <a:t>except:</a:t>
            </a:r>
          </a:p>
          <a:p>
            <a:pPr lvl="1"/>
            <a:r>
              <a:rPr lang="en-US" sz="2800" dirty="0"/>
              <a:t>Districts with only one school</a:t>
            </a:r>
          </a:p>
          <a:p>
            <a:pPr lvl="1"/>
            <a:r>
              <a:rPr lang="en-US" sz="2800" dirty="0"/>
              <a:t>Districts with only one school per grade span</a:t>
            </a:r>
          </a:p>
          <a:p>
            <a:pPr lvl="1"/>
            <a:r>
              <a:rPr lang="en-US" sz="2800" dirty="0"/>
              <a:t>Districts that fund ALL schools with Title I-A funds</a:t>
            </a:r>
          </a:p>
          <a:p>
            <a:pPr lvl="1"/>
            <a:endParaRPr lang="en-US" sz="2800" dirty="0"/>
          </a:p>
          <a:p>
            <a:pPr marL="0" indent="0">
              <a:buNone/>
            </a:pPr>
            <a:r>
              <a:rPr lang="en-US" sz="3200" b="1" dirty="0"/>
              <a:t>How: </a:t>
            </a:r>
            <a:r>
              <a:rPr lang="en-US" sz="3200" dirty="0"/>
              <a:t>Districts have broad flexibility</a:t>
            </a:r>
          </a:p>
          <a:p>
            <a:pPr lvl="1"/>
            <a:r>
              <a:rPr lang="en-US" sz="2800" dirty="0"/>
              <a:t>There is no required way to demonstrate methodology, but it must be “calculable”</a:t>
            </a:r>
          </a:p>
          <a:p>
            <a:pPr lvl="1"/>
            <a:endParaRPr lang="en-US" sz="3200" dirty="0"/>
          </a:p>
          <a:p>
            <a:endParaRPr lang="en-US" dirty="0"/>
          </a:p>
        </p:txBody>
      </p:sp>
      <p:sp>
        <p:nvSpPr>
          <p:cNvPr id="3" name="Footer Placeholder 2">
            <a:extLst>
              <a:ext uri="{FF2B5EF4-FFF2-40B4-BE49-F238E27FC236}">
                <a16:creationId xmlns:a16="http://schemas.microsoft.com/office/drawing/2014/main" id="{77117610-8B16-F21A-EC19-03B439E83A55}"/>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642353D2-124C-7604-4C05-3BC0E646242D}"/>
              </a:ext>
            </a:extLst>
          </p:cNvPr>
          <p:cNvSpPr>
            <a:spLocks noGrp="1"/>
          </p:cNvSpPr>
          <p:nvPr>
            <p:ph type="sldNum" sz="quarter" idx="12"/>
          </p:nvPr>
        </p:nvSpPr>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2169575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i="1" dirty="0"/>
              <a:t>Example 1: Distribution of State and local resources based on staffing and supplies</a:t>
            </a:r>
            <a:endParaRPr lang="en-US" sz="3600" dirty="0"/>
          </a:p>
        </p:txBody>
      </p:sp>
      <p:graphicFrame>
        <p:nvGraphicFramePr>
          <p:cNvPr id="6" name="Table 5" descr="This chart shows an example of what a methodology based on staffing and supplies would look like: 1 principal @$120,000, 1 librarian @ $65,000, 2 guidance counselors @$65,000 each, 21 teachers @ $65,000 each, instructional materials and supplies for 450 students at $825 each." title="Methodology Example 1"/>
          <p:cNvGraphicFramePr>
            <a:graphicFrameLocks noGrp="1"/>
          </p:cNvGraphicFramePr>
          <p:nvPr>
            <p:extLst>
              <p:ext uri="{D42A27DB-BD31-4B8C-83A1-F6EECF244321}">
                <p14:modId xmlns:p14="http://schemas.microsoft.com/office/powerpoint/2010/main" val="1769438247"/>
              </p:ext>
            </p:extLst>
          </p:nvPr>
        </p:nvGraphicFramePr>
        <p:xfrm>
          <a:off x="717176" y="1761097"/>
          <a:ext cx="10685115" cy="3833011"/>
        </p:xfrm>
        <a:graphic>
          <a:graphicData uri="http://schemas.openxmlformats.org/drawingml/2006/table">
            <a:tbl>
              <a:tblPr firstRow="1" firstCol="1" bandRow="1">
                <a:tableStyleId>{5C22544A-7EE6-4342-B048-85BDC9FD1C3A}</a:tableStyleId>
              </a:tblPr>
              <a:tblGrid>
                <a:gridCol w="5403499">
                  <a:extLst>
                    <a:ext uri="{9D8B030D-6E8A-4147-A177-3AD203B41FA5}">
                      <a16:colId xmlns:a16="http://schemas.microsoft.com/office/drawing/2014/main" val="2908465378"/>
                    </a:ext>
                  </a:extLst>
                </a:gridCol>
                <a:gridCol w="2539238">
                  <a:extLst>
                    <a:ext uri="{9D8B030D-6E8A-4147-A177-3AD203B41FA5}">
                      <a16:colId xmlns:a16="http://schemas.microsoft.com/office/drawing/2014/main" val="1805813625"/>
                    </a:ext>
                  </a:extLst>
                </a:gridCol>
                <a:gridCol w="2742378">
                  <a:extLst>
                    <a:ext uri="{9D8B030D-6E8A-4147-A177-3AD203B41FA5}">
                      <a16:colId xmlns:a16="http://schemas.microsoft.com/office/drawing/2014/main" val="937917629"/>
                    </a:ext>
                  </a:extLst>
                </a:gridCol>
              </a:tblGrid>
              <a:tr h="547573">
                <a:tc>
                  <a:txBody>
                    <a:bodyPr/>
                    <a:lstStyle/>
                    <a:p>
                      <a:pPr marL="0" marR="0" algn="ctr">
                        <a:lnSpc>
                          <a:spcPct val="115000"/>
                        </a:lnSpc>
                        <a:spcBef>
                          <a:spcPts val="0"/>
                        </a:spcBef>
                        <a:spcAft>
                          <a:spcPts val="0"/>
                        </a:spcAft>
                      </a:pPr>
                      <a:r>
                        <a:rPr lang="en-US" sz="2800" dirty="0">
                          <a:effectLst/>
                        </a:rPr>
                        <a:t>Category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a:effectLst/>
                        </a:rPr>
                        <a:t>Calculation</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a:effectLst/>
                        </a:rPr>
                        <a:t>Amount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6170397"/>
                  </a:ext>
                </a:extLst>
              </a:tr>
              <a:tr h="547573">
                <a:tc>
                  <a:txBody>
                    <a:bodyPr/>
                    <a:lstStyle/>
                    <a:p>
                      <a:pPr marL="0" marR="0">
                        <a:lnSpc>
                          <a:spcPct val="115000"/>
                        </a:lnSpc>
                        <a:spcBef>
                          <a:spcPts val="0"/>
                        </a:spcBef>
                        <a:spcAft>
                          <a:spcPts val="0"/>
                        </a:spcAft>
                      </a:pPr>
                      <a:r>
                        <a:rPr lang="en-US" sz="2800">
                          <a:effectLst/>
                        </a:rPr>
                        <a:t>1 principal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1 x $120,000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$120,000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4196728"/>
                  </a:ext>
                </a:extLst>
              </a:tr>
              <a:tr h="547573">
                <a:tc>
                  <a:txBody>
                    <a:bodyPr/>
                    <a:lstStyle/>
                    <a:p>
                      <a:pPr marL="0" marR="0">
                        <a:lnSpc>
                          <a:spcPct val="115000"/>
                        </a:lnSpc>
                        <a:spcBef>
                          <a:spcPts val="0"/>
                        </a:spcBef>
                        <a:spcAft>
                          <a:spcPts val="0"/>
                        </a:spcAft>
                      </a:pPr>
                      <a:r>
                        <a:rPr lang="en-US" sz="2800">
                          <a:effectLst/>
                        </a:rPr>
                        <a:t>1 librarian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1 x $65,000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$65,000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28919"/>
                  </a:ext>
                </a:extLst>
              </a:tr>
              <a:tr h="547573">
                <a:tc>
                  <a:txBody>
                    <a:bodyPr/>
                    <a:lstStyle/>
                    <a:p>
                      <a:pPr marL="0" marR="0">
                        <a:lnSpc>
                          <a:spcPct val="115000"/>
                        </a:lnSpc>
                        <a:spcBef>
                          <a:spcPts val="0"/>
                        </a:spcBef>
                        <a:spcAft>
                          <a:spcPts val="0"/>
                        </a:spcAft>
                      </a:pPr>
                      <a:r>
                        <a:rPr lang="en-US" sz="2800">
                          <a:effectLst/>
                        </a:rPr>
                        <a:t>2 guidance counselors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2 x $65,000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dirty="0">
                          <a:effectLst/>
                        </a:rPr>
                        <a:t>$130,000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9282975"/>
                  </a:ext>
                </a:extLst>
              </a:tr>
              <a:tr h="547573">
                <a:tc>
                  <a:txBody>
                    <a:bodyPr/>
                    <a:lstStyle/>
                    <a:p>
                      <a:pPr marL="0" marR="0">
                        <a:lnSpc>
                          <a:spcPct val="115000"/>
                        </a:lnSpc>
                        <a:spcBef>
                          <a:spcPts val="0"/>
                        </a:spcBef>
                        <a:spcAft>
                          <a:spcPts val="0"/>
                        </a:spcAft>
                      </a:pPr>
                      <a:r>
                        <a:rPr lang="en-US" sz="2800">
                          <a:effectLst/>
                        </a:rPr>
                        <a:t>21 teachers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21 x $65,000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$1,365,000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9828339"/>
                  </a:ext>
                </a:extLst>
              </a:tr>
              <a:tr h="547573">
                <a:tc>
                  <a:txBody>
                    <a:bodyPr/>
                    <a:lstStyle/>
                    <a:p>
                      <a:pPr marL="0" marR="0">
                        <a:lnSpc>
                          <a:spcPct val="115000"/>
                        </a:lnSpc>
                        <a:spcBef>
                          <a:spcPts val="0"/>
                        </a:spcBef>
                        <a:spcAft>
                          <a:spcPts val="0"/>
                        </a:spcAft>
                      </a:pPr>
                      <a:r>
                        <a:rPr lang="en-US" sz="2800">
                          <a:effectLst/>
                        </a:rPr>
                        <a:t>Instructional materials and supplies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450 x $825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$371,250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3141814"/>
                  </a:ext>
                </a:extLst>
              </a:tr>
              <a:tr h="547573">
                <a:tc>
                  <a:txBody>
                    <a:bodyPr/>
                    <a:lstStyle/>
                    <a:p>
                      <a:pPr marL="0" marR="0">
                        <a:lnSpc>
                          <a:spcPct val="115000"/>
                        </a:lnSpc>
                        <a:spcBef>
                          <a:spcPts val="0"/>
                        </a:spcBef>
                        <a:spcAft>
                          <a:spcPts val="0"/>
                        </a:spcAft>
                      </a:pPr>
                      <a:r>
                        <a:rPr lang="en-US" sz="2800">
                          <a:effectLst/>
                        </a:rPr>
                        <a:t>Total School Allocation</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800" dirty="0">
                          <a:effectLst/>
                        </a:rPr>
                        <a:t>$2,051,250</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3470456"/>
                  </a:ext>
                </a:extLst>
              </a:tr>
            </a:tbl>
          </a:graphicData>
        </a:graphic>
      </p:graphicFrame>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4166412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i="1" dirty="0"/>
              <a:t>Example 2: Distribution of State and local resources based on characteristics of the students</a:t>
            </a:r>
            <a:endParaRPr lang="en-US" sz="3600" dirty="0"/>
          </a:p>
        </p:txBody>
      </p:sp>
      <p:graphicFrame>
        <p:nvGraphicFramePr>
          <p:cNvPr id="6" name="Content Placeholder 5" descr="This example shows a methodology based on student characteristics. Allocation per student = $ 7,000. Additional funds provided for students experiencing poverty ($250), emergent bilingual students ($500), students experiencing disability ($1,500)." title="Methodology Example 2"/>
          <p:cNvGraphicFramePr>
            <a:graphicFrameLocks noGrp="1"/>
          </p:cNvGraphicFramePr>
          <p:nvPr>
            <p:ph idx="1"/>
            <p:extLst>
              <p:ext uri="{D42A27DB-BD31-4B8C-83A1-F6EECF244321}">
                <p14:modId xmlns:p14="http://schemas.microsoft.com/office/powerpoint/2010/main" val="3496291550"/>
              </p:ext>
            </p:extLst>
          </p:nvPr>
        </p:nvGraphicFramePr>
        <p:xfrm>
          <a:off x="717175" y="1730107"/>
          <a:ext cx="10588133" cy="4404642"/>
        </p:xfrm>
        <a:graphic>
          <a:graphicData uri="http://schemas.openxmlformats.org/drawingml/2006/table">
            <a:tbl>
              <a:tblPr firstRow="1" firstCol="1" bandRow="1">
                <a:tableStyleId>{5C22544A-7EE6-4342-B048-85BDC9FD1C3A}</a:tableStyleId>
              </a:tblPr>
              <a:tblGrid>
                <a:gridCol w="5354455">
                  <a:extLst>
                    <a:ext uri="{9D8B030D-6E8A-4147-A177-3AD203B41FA5}">
                      <a16:colId xmlns:a16="http://schemas.microsoft.com/office/drawing/2014/main" val="3532314251"/>
                    </a:ext>
                  </a:extLst>
                </a:gridCol>
                <a:gridCol w="2516191">
                  <a:extLst>
                    <a:ext uri="{9D8B030D-6E8A-4147-A177-3AD203B41FA5}">
                      <a16:colId xmlns:a16="http://schemas.microsoft.com/office/drawing/2014/main" val="3823415566"/>
                    </a:ext>
                  </a:extLst>
                </a:gridCol>
                <a:gridCol w="2717487">
                  <a:extLst>
                    <a:ext uri="{9D8B030D-6E8A-4147-A177-3AD203B41FA5}">
                      <a16:colId xmlns:a16="http://schemas.microsoft.com/office/drawing/2014/main" val="3995167579"/>
                    </a:ext>
                  </a:extLst>
                </a:gridCol>
              </a:tblGrid>
              <a:tr h="644985">
                <a:tc>
                  <a:txBody>
                    <a:bodyPr/>
                    <a:lstStyle/>
                    <a:p>
                      <a:pPr marL="0" marR="0" algn="ctr">
                        <a:lnSpc>
                          <a:spcPct val="115000"/>
                        </a:lnSpc>
                        <a:spcBef>
                          <a:spcPts val="0"/>
                        </a:spcBef>
                        <a:spcAft>
                          <a:spcPts val="0"/>
                        </a:spcAft>
                      </a:pPr>
                      <a:r>
                        <a:rPr lang="en-US" sz="2400">
                          <a:effectLst/>
                        </a:rPr>
                        <a:t>Category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a:effectLst/>
                        </a:rPr>
                        <a:t>Calculation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a:effectLst/>
                        </a:rPr>
                        <a:t>Amount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8706098"/>
                  </a:ext>
                </a:extLst>
              </a:tr>
              <a:tr h="595788">
                <a:tc>
                  <a:txBody>
                    <a:bodyPr/>
                    <a:lstStyle/>
                    <a:p>
                      <a:pPr marL="0" marR="0">
                        <a:spcBef>
                          <a:spcPts val="0"/>
                        </a:spcBef>
                        <a:spcAft>
                          <a:spcPts val="0"/>
                        </a:spcAft>
                      </a:pPr>
                      <a:r>
                        <a:rPr lang="en-US" sz="2400">
                          <a:effectLst/>
                        </a:rPr>
                        <a:t>Allocation/student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450 x $7,000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$3,150,000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1389828193"/>
                  </a:ext>
                </a:extLst>
              </a:tr>
              <a:tr h="595788">
                <a:tc>
                  <a:txBody>
                    <a:bodyPr/>
                    <a:lstStyle/>
                    <a:p>
                      <a:pPr marL="0" marR="0">
                        <a:spcBef>
                          <a:spcPts val="0"/>
                        </a:spcBef>
                        <a:spcAft>
                          <a:spcPts val="0"/>
                        </a:spcAft>
                      </a:pPr>
                      <a:r>
                        <a:rPr lang="en-US" sz="2400">
                          <a:effectLst/>
                        </a:rPr>
                        <a:t>Allocation/student experiencing poverty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200 x $250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$50,000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3473692135"/>
                  </a:ext>
                </a:extLst>
              </a:tr>
              <a:tr h="595788">
                <a:tc>
                  <a:txBody>
                    <a:bodyPr/>
                    <a:lstStyle/>
                    <a:p>
                      <a:pPr marL="0" marR="0">
                        <a:spcBef>
                          <a:spcPts val="0"/>
                        </a:spcBef>
                        <a:spcAft>
                          <a:spcPts val="0"/>
                        </a:spcAft>
                      </a:pPr>
                      <a:r>
                        <a:rPr lang="en-US" sz="2400">
                          <a:effectLst/>
                        </a:rPr>
                        <a:t>Allocation/emergent bilingual student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100 x $500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$50,000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3203880095"/>
                  </a:ext>
                </a:extLst>
              </a:tr>
              <a:tr h="595788">
                <a:tc>
                  <a:txBody>
                    <a:bodyPr/>
                    <a:lstStyle/>
                    <a:p>
                      <a:pPr marL="0" marR="0">
                        <a:spcBef>
                          <a:spcPts val="0"/>
                        </a:spcBef>
                        <a:spcAft>
                          <a:spcPts val="0"/>
                        </a:spcAft>
                      </a:pPr>
                      <a:r>
                        <a:rPr lang="en-US" sz="2400">
                          <a:effectLst/>
                        </a:rPr>
                        <a:t>Allocation/student experiencing disability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50 x $1,500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$75,000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1063428057"/>
                  </a:ext>
                </a:extLst>
              </a:tr>
              <a:tr h="595788">
                <a:tc>
                  <a:txBody>
                    <a:bodyPr/>
                    <a:lstStyle/>
                    <a:p>
                      <a:pPr marL="0" marR="0">
                        <a:spcBef>
                          <a:spcPts val="0"/>
                        </a:spcBef>
                        <a:spcAft>
                          <a:spcPts val="0"/>
                        </a:spcAft>
                      </a:pPr>
                      <a:r>
                        <a:rPr lang="en-US" sz="2400">
                          <a:effectLst/>
                        </a:rPr>
                        <a:t>Allocation/preschool student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20 x $8,500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tc>
                  <a:txBody>
                    <a:bodyPr/>
                    <a:lstStyle/>
                    <a:p>
                      <a:pPr marL="0" marR="0" algn="r">
                        <a:spcBef>
                          <a:spcPts val="0"/>
                        </a:spcBef>
                        <a:spcAft>
                          <a:spcPts val="0"/>
                        </a:spcAft>
                      </a:pPr>
                      <a:r>
                        <a:rPr lang="en-US" sz="2400">
                          <a:effectLst/>
                        </a:rPr>
                        <a:t>$170,000 </a:t>
                      </a:r>
                      <a:endParaRPr lang="en-US" sz="240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2458940499"/>
                  </a:ext>
                </a:extLst>
              </a:tr>
              <a:tr h="644985">
                <a:tc>
                  <a:txBody>
                    <a:bodyPr/>
                    <a:lstStyle/>
                    <a:p>
                      <a:pPr marL="0" marR="0">
                        <a:lnSpc>
                          <a:spcPct val="115000"/>
                        </a:lnSpc>
                        <a:spcBef>
                          <a:spcPts val="0"/>
                        </a:spcBef>
                        <a:spcAft>
                          <a:spcPts val="0"/>
                        </a:spcAft>
                      </a:pPr>
                      <a:r>
                        <a:rPr lang="en-US" sz="2400">
                          <a:effectLst/>
                        </a:rPr>
                        <a:t>Total School Allocation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2400" dirty="0">
                          <a:effectLst/>
                        </a:rPr>
                        <a:t>$3,495,000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3700060"/>
                  </a:ext>
                </a:extLst>
              </a:tr>
            </a:tbl>
          </a:graphicData>
        </a:graphic>
      </p:graphicFrame>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1266129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a:t>Resources</a:t>
            </a:r>
          </a:p>
        </p:txBody>
      </p:sp>
      <p:pic>
        <p:nvPicPr>
          <p:cNvPr id="5" name="Picture Placeholder 4" descr="This graphic shows a street sign with the following markers: Help, Tips, Assistance, Guidance, Support and Advice." title="Resources"/>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4071" r="4071"/>
          <a:stretch>
            <a:fillRect/>
          </a:stretch>
        </p:blipFill>
        <p:spPr>
          <a:xfrm>
            <a:off x="327661" y="2466410"/>
            <a:ext cx="4472940" cy="2671895"/>
          </a:xfrm>
        </p:spPr>
      </p:pic>
      <p:sp>
        <p:nvSpPr>
          <p:cNvPr id="7" name="Content Placeholder 6"/>
          <p:cNvSpPr>
            <a:spLocks noGrp="1"/>
          </p:cNvSpPr>
          <p:nvPr>
            <p:ph idx="1"/>
          </p:nvPr>
        </p:nvSpPr>
        <p:spPr>
          <a:xfrm>
            <a:off x="5302457" y="512201"/>
            <a:ext cx="6318530" cy="5627592"/>
          </a:xfrm>
        </p:spPr>
        <p:txBody>
          <a:bodyPr>
            <a:normAutofit/>
          </a:bodyPr>
          <a:lstStyle/>
          <a:p>
            <a:endParaRPr lang="en-US" sz="2800" dirty="0">
              <a:hlinkClick r:id="rId4"/>
            </a:endParaRPr>
          </a:p>
          <a:p>
            <a:r>
              <a:rPr lang="en-US" altLang="en-US" sz="3200" dirty="0">
                <a:latin typeface="Calibri" panose="020F0502020204030204" pitchFamily="34" charset="0"/>
                <a:cs typeface="Calibri" panose="020F0502020204030204" pitchFamily="34" charset="0"/>
                <a:hlinkClick r:id="rId5"/>
              </a:rPr>
              <a:t>ESSA Quick Reference Brief: Methodology</a:t>
            </a:r>
            <a:endParaRPr lang="en-US" altLang="en-US" sz="3200" dirty="0">
              <a:latin typeface="Calibri" panose="020F0502020204030204" pitchFamily="34" charset="0"/>
              <a:cs typeface="Calibri" panose="020F0502020204030204" pitchFamily="34" charset="0"/>
            </a:endParaRPr>
          </a:p>
          <a:p>
            <a:endParaRPr lang="en-US" dirty="0">
              <a:hlinkClick r:id="rId6"/>
            </a:endParaRPr>
          </a:p>
          <a:p>
            <a:pPr lvl="0"/>
            <a:r>
              <a:rPr lang="en-US" sz="3200" u="sng" dirty="0">
                <a:hlinkClick r:id="rId7"/>
              </a:rPr>
              <a:t>Supplement not Supplant under Title I, Part A</a:t>
            </a:r>
            <a:endParaRPr lang="en-US" sz="3200" u="sng" dirty="0"/>
          </a:p>
          <a:p>
            <a:pPr lvl="0"/>
            <a:endParaRPr lang="en-US" dirty="0"/>
          </a:p>
          <a:p>
            <a:pPr lvl="0"/>
            <a:r>
              <a:rPr lang="en-US" sz="3200" u="sng" dirty="0">
                <a:hlinkClick r:id="rId8"/>
              </a:rPr>
              <a:t>Oregon Federal Funds Guide</a:t>
            </a:r>
            <a:endParaRPr lang="en-US" sz="3200" u="sng" dirty="0"/>
          </a:p>
          <a:p>
            <a:pPr lvl="0"/>
            <a:endParaRPr lang="en-US" dirty="0"/>
          </a:p>
          <a:p>
            <a:pPr lvl="0"/>
            <a:r>
              <a:rPr lang="en-US" sz="3200" u="sng" dirty="0">
                <a:hlinkClick r:id="rId9"/>
              </a:rPr>
              <a:t>ESSA Quick Reference Brief: Supplement not Supplant</a:t>
            </a:r>
            <a:endParaRPr lang="en-US" altLang="en-US" sz="3200" dirty="0">
              <a:latin typeface="Calibri" panose="020F0502020204030204" pitchFamily="34" charset="0"/>
              <a:cs typeface="Calibri" panose="020F0502020204030204" pitchFamily="34" charset="0"/>
              <a:hlinkClick r:id="rId4"/>
            </a:endParaRP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1173246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Please reach out!</a:t>
            </a:r>
          </a:p>
        </p:txBody>
      </p:sp>
      <p:sp>
        <p:nvSpPr>
          <p:cNvPr id="2" name="Content Placeholder 1"/>
          <p:cNvSpPr>
            <a:spLocks noGrp="1"/>
          </p:cNvSpPr>
          <p:nvPr>
            <p:ph idx="1"/>
          </p:nvPr>
        </p:nvSpPr>
        <p:spPr/>
        <p:txBody>
          <a:bodyPr>
            <a:normAutofit fontScale="92500" lnSpcReduction="10000"/>
          </a:bodyPr>
          <a:lstStyle/>
          <a:p>
            <a:pPr marL="342900" lvl="0" indent="-342900">
              <a:lnSpc>
                <a:spcPct val="110000"/>
              </a:lnSpc>
              <a:buClr>
                <a:schemeClr val="dk1"/>
              </a:buClr>
              <a:buSzPts val="2400"/>
            </a:pPr>
            <a:r>
              <a:rPr lang="nb-NO" dirty="0"/>
              <a:t>Jen Engberg</a:t>
            </a:r>
            <a:br>
              <a:rPr lang="nb-NO" dirty="0"/>
            </a:br>
            <a:r>
              <a:rPr lang="nb-NO" u="sng" dirty="0">
                <a:solidFill>
                  <a:schemeClr val="hlink"/>
                </a:solidFill>
                <a:hlinkClick r:id="rId3"/>
              </a:rPr>
              <a:t>Jennifer.Engberg@ode.oregon.gov</a:t>
            </a:r>
            <a:endParaRPr lang="nb-NO" dirty="0"/>
          </a:p>
          <a:p>
            <a:pPr marL="342900" lvl="0" indent="-342900">
              <a:lnSpc>
                <a:spcPct val="110000"/>
              </a:lnSpc>
              <a:buClr>
                <a:schemeClr val="dk1"/>
              </a:buClr>
              <a:buSzPts val="2400"/>
            </a:pPr>
            <a:r>
              <a:rPr lang="nb-NO" dirty="0"/>
              <a:t>Sarah Martin</a:t>
            </a:r>
            <a:br>
              <a:rPr lang="nb-NO" dirty="0"/>
            </a:br>
            <a:r>
              <a:rPr lang="nb-NO" u="sng" dirty="0">
                <a:solidFill>
                  <a:schemeClr val="hlink"/>
                </a:solidFill>
                <a:hlinkClick r:id="rId4"/>
              </a:rPr>
              <a:t>Sarah.Martin@ode.oregon.gov</a:t>
            </a:r>
            <a:endParaRPr lang="nb-NO" dirty="0"/>
          </a:p>
          <a:p>
            <a:pPr marL="342900" lvl="0" indent="-342900">
              <a:lnSpc>
                <a:spcPct val="110000"/>
              </a:lnSpc>
              <a:buClr>
                <a:schemeClr val="dk1"/>
              </a:buClr>
              <a:buSzPts val="2400"/>
            </a:pPr>
            <a:r>
              <a:rPr lang="nb-NO" dirty="0"/>
              <a:t>Lisa Plumb</a:t>
            </a:r>
            <a:br>
              <a:rPr lang="nb-NO" dirty="0"/>
            </a:br>
            <a:r>
              <a:rPr lang="nb-NO" u="sng" dirty="0">
                <a:solidFill>
                  <a:schemeClr val="hlink"/>
                </a:solidFill>
                <a:hlinkClick r:id="rId5"/>
              </a:rPr>
              <a:t>Lisa.Plumb@ode.oregon.gov</a:t>
            </a:r>
            <a:endParaRPr lang="nb-NO" u="sng" dirty="0">
              <a:solidFill>
                <a:schemeClr val="hlink"/>
              </a:solidFill>
            </a:endParaRPr>
          </a:p>
          <a:p>
            <a:pPr marL="342900" indent="-342900">
              <a:lnSpc>
                <a:spcPct val="110000"/>
              </a:lnSpc>
              <a:buClr>
                <a:schemeClr val="dk1"/>
              </a:buClr>
              <a:buSzPts val="2400"/>
            </a:pPr>
            <a:r>
              <a:rPr lang="nb-NO" dirty="0"/>
              <a:t>Amy Tidwell</a:t>
            </a:r>
            <a:br>
              <a:rPr lang="nb-NO" dirty="0"/>
            </a:br>
            <a:r>
              <a:rPr lang="nb-NO" dirty="0">
                <a:solidFill>
                  <a:srgbClr val="FF0000"/>
                </a:solidFill>
                <a:hlinkClick r:id="rId6"/>
              </a:rPr>
              <a:t>Amy.Tidwell@ode.oregon.gov</a:t>
            </a:r>
            <a:r>
              <a:rPr lang="nb-NO" dirty="0">
                <a:solidFill>
                  <a:srgbClr val="FF0000"/>
                </a:solidFill>
              </a:rPr>
              <a:t> </a:t>
            </a:r>
          </a:p>
          <a:p>
            <a:pPr marL="342900" indent="-342900">
              <a:lnSpc>
                <a:spcPct val="110000"/>
              </a:lnSpc>
              <a:buClr>
                <a:schemeClr val="dk1"/>
              </a:buClr>
              <a:buSzPts val="2400"/>
            </a:pPr>
            <a:r>
              <a:rPr lang="nb-NO" dirty="0"/>
              <a:t>Kyle Walker</a:t>
            </a:r>
            <a:br>
              <a:rPr lang="nb-NO" dirty="0"/>
            </a:br>
            <a:r>
              <a:rPr lang="nb-NO" dirty="0">
                <a:solidFill>
                  <a:srgbClr val="FF0000"/>
                </a:solidFill>
                <a:hlinkClick r:id="rId7"/>
              </a:rPr>
              <a:t>Kyle.Walker@ode.oregon.gov</a:t>
            </a:r>
            <a:r>
              <a:rPr lang="nb-NO" dirty="0">
                <a:solidFill>
                  <a:srgbClr val="FF0000"/>
                </a:solidFill>
              </a:rPr>
              <a:t>  </a:t>
            </a:r>
          </a:p>
          <a:p>
            <a:pPr marL="0" indent="0">
              <a:lnSpc>
                <a:spcPct val="110000"/>
              </a:lnSpc>
              <a:buClr>
                <a:schemeClr val="dk1"/>
              </a:buClr>
              <a:buSzPts val="2400"/>
              <a:buNone/>
            </a:pPr>
            <a:endParaRPr lang="nb-NO" dirty="0">
              <a:solidFill>
                <a:srgbClr val="FF0000"/>
              </a:solidFill>
            </a:endParaRPr>
          </a:p>
          <a:p>
            <a:pPr marL="0" lvl="0" indent="0">
              <a:lnSpc>
                <a:spcPct val="110000"/>
              </a:lnSpc>
              <a:buClr>
                <a:schemeClr val="dk1"/>
              </a:buClr>
              <a:buSzPts val="2400"/>
              <a:buNone/>
            </a:pPr>
            <a:endParaRPr lang="nb-NO"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pic>
        <p:nvPicPr>
          <p:cNvPr id="3074" name="Picture 2" descr="DFA :: Questions? Contact u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3640811775"/>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2023-07-25T07:00:00+00:00</Remediation_x0020_Date>
    <Priority xmlns="033ab11c-6041-4f50-b845-c0c38e41b3e3">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2AA772-8C0A-480C-9E0C-84C76C73C71D}">
  <ds:schemaRefs>
    <ds:schemaRef ds:uri="547ed97a-188f-4e75-98a3-ee6136232f7e"/>
    <ds:schemaRef ds:uri="http://purl.org/dc/terms/"/>
    <ds:schemaRef ds:uri="http://schemas.microsoft.com/office/infopath/2007/PartnerControls"/>
    <ds:schemaRef ds:uri="http://schemas.microsoft.com/office/2006/documentManagement/types"/>
    <ds:schemaRef ds:uri="ded391c6-298c-4d80-b5b1-ff32f9779621"/>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9E41F956-59B9-499D-BDF5-16C532936603}"/>
</file>

<file path=customXml/itemProps3.xml><?xml version="1.0" encoding="utf-8"?>
<ds:datastoreItem xmlns:ds="http://schemas.openxmlformats.org/officeDocument/2006/customXml" ds:itemID="{FA537A3C-07AB-4ED3-ABE5-8FDAADAD9E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ODE-PowerPoint-Template</Template>
  <TotalTime>2107</TotalTime>
  <Words>1077</Words>
  <Application>Microsoft Office PowerPoint</Application>
  <PresentationFormat>Widescreen</PresentationFormat>
  <Paragraphs>182</Paragraphs>
  <Slides>10</Slides>
  <Notes>10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10</vt:i4>
      </vt:variant>
    </vt:vector>
  </HeadingPairs>
  <TitlesOfParts>
    <vt:vector size="19" baseType="lpstr">
      <vt:lpstr>Arial</vt:lpstr>
      <vt:lpstr>Calibri</vt:lpstr>
      <vt:lpstr>Courier New</vt:lpstr>
      <vt:lpstr>2021ODE</vt:lpstr>
      <vt:lpstr>Green_2021ODE</vt:lpstr>
      <vt:lpstr>Gold_2021ODE</vt:lpstr>
      <vt:lpstr>Orange_2021ODE</vt:lpstr>
      <vt:lpstr>Red_2021ODE</vt:lpstr>
      <vt:lpstr>Teal_2021ODE</vt:lpstr>
      <vt:lpstr>Title I, Part A: Methodology </vt:lpstr>
      <vt:lpstr>Outcomes</vt:lpstr>
      <vt:lpstr>Supplement Not Supplant</vt:lpstr>
      <vt:lpstr>Methodology Basics</vt:lpstr>
      <vt:lpstr>Requirements and Flexibilities</vt:lpstr>
      <vt:lpstr>Example 1: Distribution of State and local resources based on staffing and supplies</vt:lpstr>
      <vt:lpstr>Example 2: Distribution of State and local resources based on characteristics of the students</vt:lpstr>
      <vt:lpstr>Resources</vt:lpstr>
      <vt:lpstr>Please reach out!</vt:lpstr>
      <vt:lpstr>Regional Contacts  by ESD</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Methodology</dc:title>
  <dc:creator>MARTIN Sarah * ODE</dc:creator>
  <cp:lastModifiedBy>SAPPINGTON Jennifer * ODE</cp:lastModifiedBy>
  <cp:revision>167</cp:revision>
  <dcterms:created xsi:type="dcterms:W3CDTF">2021-11-08T23:34:50Z</dcterms:created>
  <dcterms:modified xsi:type="dcterms:W3CDTF">2023-07-25T19:57:40Z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