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3"/>
  </p:notesMasterIdLst>
  <p:sldIdLst>
    <p:sldId id="317" r:id="rId10"/>
    <p:sldId id="403" r:id="rId11"/>
    <p:sldId id="258" r:id="rId12"/>
    <p:sldId id="321" r:id="rId13"/>
    <p:sldId id="292" r:id="rId14"/>
    <p:sldId id="293" r:id="rId15"/>
    <p:sldId id="329" r:id="rId16"/>
    <p:sldId id="893" r:id="rId17"/>
    <p:sldId id="319" r:id="rId18"/>
    <p:sldId id="891" r:id="rId19"/>
    <p:sldId id="325" r:id="rId20"/>
    <p:sldId id="885" r:id="rId21"/>
    <p:sldId id="323" r:id="rId22"/>
    <p:sldId id="324" r:id="rId23"/>
    <p:sldId id="888" r:id="rId24"/>
    <p:sldId id="889" r:id="rId25"/>
    <p:sldId id="890" r:id="rId26"/>
    <p:sldId id="882" r:id="rId27"/>
    <p:sldId id="884" r:id="rId28"/>
    <p:sldId id="892" r:id="rId29"/>
    <p:sldId id="418" r:id="rId30"/>
    <p:sldId id="304" r:id="rId31"/>
    <p:sldId id="310"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6585" autoAdjust="0"/>
  </p:normalViewPr>
  <p:slideViewPr>
    <p:cSldViewPr snapToGrid="0">
      <p:cViewPr varScale="1">
        <p:scale>
          <a:sx n="55" d="100"/>
          <a:sy n="55" d="100"/>
        </p:scale>
        <p:origin x="917" y="53"/>
      </p:cViewPr>
      <p:guideLst/>
    </p:cSldViewPr>
  </p:slideViewPr>
  <p:notesTextViewPr>
    <p:cViewPr>
      <p:scale>
        <a:sx n="1" d="1"/>
        <a:sy n="1" d="1"/>
      </p:scale>
      <p:origin x="0" y="0"/>
    </p:cViewPr>
  </p:notesTextViewPr>
  <p:notesViewPr>
    <p:cSldViewPr snapToGrid="0">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5B547-8663-4194-B3FA-0D0877377E7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72DF760-C086-4DA8-8041-BC27C9ACFA92}">
      <dgm:prSet custT="1"/>
      <dgm:spPr/>
      <dgm:t>
        <a:bodyPr/>
        <a:lstStyle/>
        <a:p>
          <a:r>
            <a:rPr lang="en-US" sz="2800" b="1" dirty="0"/>
            <a:t>Sustained</a:t>
          </a:r>
          <a:endParaRPr lang="en-US" sz="1800" dirty="0"/>
        </a:p>
        <a:p>
          <a:r>
            <a:rPr lang="en-US" sz="1800" dirty="0"/>
            <a:t>Principals engage in quarterly PL focused on math classroom walkthroughs as aligned to coaches’ observations </a:t>
          </a:r>
        </a:p>
      </dgm:t>
    </dgm:pt>
    <dgm:pt modelId="{A5C1BB70-7646-4D99-B32C-8805F5100B92}" type="parTrans" cxnId="{7351D723-70B4-4828-BFC2-C8A7E207DEBC}">
      <dgm:prSet/>
      <dgm:spPr/>
      <dgm:t>
        <a:bodyPr/>
        <a:lstStyle/>
        <a:p>
          <a:endParaRPr lang="en-US"/>
        </a:p>
      </dgm:t>
    </dgm:pt>
    <dgm:pt modelId="{57B2D05A-1B77-452F-AE7E-82B00A11DA9E}" type="sibTrans" cxnId="{7351D723-70B4-4828-BFC2-C8A7E207DEBC}">
      <dgm:prSet/>
      <dgm:spPr/>
      <dgm:t>
        <a:bodyPr/>
        <a:lstStyle/>
        <a:p>
          <a:endParaRPr lang="en-US"/>
        </a:p>
      </dgm:t>
    </dgm:pt>
    <dgm:pt modelId="{61CCB995-2321-4465-9961-3E2A5F82ECCD}">
      <dgm:prSet/>
      <dgm:spPr/>
      <dgm:t>
        <a:bodyPr/>
        <a:lstStyle/>
        <a:p>
          <a:r>
            <a:rPr lang="en-US" b="1" dirty="0"/>
            <a:t>Intensive</a:t>
          </a:r>
          <a:r>
            <a:rPr lang="en-US" dirty="0"/>
            <a:t> </a:t>
          </a:r>
        </a:p>
      </dgm:t>
    </dgm:pt>
    <dgm:pt modelId="{2BAD0FDD-8A3A-4240-B4AD-5EE9B98C0CE8}" type="parTrans" cxnId="{0965F90F-3F7D-43AE-9C22-B1FF53153E70}">
      <dgm:prSet/>
      <dgm:spPr/>
      <dgm:t>
        <a:bodyPr/>
        <a:lstStyle/>
        <a:p>
          <a:endParaRPr lang="en-US"/>
        </a:p>
      </dgm:t>
    </dgm:pt>
    <dgm:pt modelId="{DA735EE7-E0C8-4B1F-9CBB-B6CC147CEF8F}" type="sibTrans" cxnId="{0965F90F-3F7D-43AE-9C22-B1FF53153E70}">
      <dgm:prSet/>
      <dgm:spPr/>
      <dgm:t>
        <a:bodyPr/>
        <a:lstStyle/>
        <a:p>
          <a:endParaRPr lang="en-US"/>
        </a:p>
      </dgm:t>
    </dgm:pt>
    <dgm:pt modelId="{3100E76A-AC76-4999-8809-39A50B388F0F}">
      <dgm:prSet custT="1"/>
      <dgm:spPr/>
      <dgm:t>
        <a:bodyPr/>
        <a:lstStyle/>
        <a:p>
          <a:r>
            <a:rPr lang="en-US" sz="2800" b="1" dirty="0"/>
            <a:t>Collaborative</a:t>
          </a:r>
        </a:p>
        <a:p>
          <a:r>
            <a:rPr lang="en-US" sz="1800" dirty="0"/>
            <a:t>Teams of teachers from across the district convene to discuss vertical progressions in the new math curriculum </a:t>
          </a:r>
        </a:p>
      </dgm:t>
    </dgm:pt>
    <dgm:pt modelId="{0865C94D-8A70-4B69-833C-5C44C81FF52C}" type="parTrans" cxnId="{1657378A-C377-4E83-AD8C-5C9F19A4C846}">
      <dgm:prSet/>
      <dgm:spPr/>
      <dgm:t>
        <a:bodyPr/>
        <a:lstStyle/>
        <a:p>
          <a:endParaRPr lang="en-US"/>
        </a:p>
      </dgm:t>
    </dgm:pt>
    <dgm:pt modelId="{EF3B3B40-1CE9-4E44-8D58-07A43D501E84}" type="sibTrans" cxnId="{1657378A-C377-4E83-AD8C-5C9F19A4C846}">
      <dgm:prSet/>
      <dgm:spPr/>
      <dgm:t>
        <a:bodyPr/>
        <a:lstStyle/>
        <a:p>
          <a:endParaRPr lang="en-US"/>
        </a:p>
      </dgm:t>
    </dgm:pt>
    <dgm:pt modelId="{7BE15E40-1070-4BC5-8263-8BC9DE3BB064}">
      <dgm:prSet/>
      <dgm:spPr/>
      <dgm:t>
        <a:bodyPr/>
        <a:lstStyle/>
        <a:p>
          <a:r>
            <a:rPr lang="en-US" b="1" dirty="0"/>
            <a:t>Job-embedded</a:t>
          </a:r>
          <a:r>
            <a:rPr lang="en-US" dirty="0"/>
            <a:t> </a:t>
          </a:r>
        </a:p>
      </dgm:t>
    </dgm:pt>
    <dgm:pt modelId="{E79CFFB9-0E57-435E-BE26-A1EFE897E847}" type="parTrans" cxnId="{D9A52D49-8880-4224-A820-3A1A26EFAABF}">
      <dgm:prSet/>
      <dgm:spPr/>
      <dgm:t>
        <a:bodyPr/>
        <a:lstStyle/>
        <a:p>
          <a:endParaRPr lang="en-US"/>
        </a:p>
      </dgm:t>
    </dgm:pt>
    <dgm:pt modelId="{62B1BA30-3889-472C-BC77-E0A1D8F9DDE0}" type="sibTrans" cxnId="{D9A52D49-8880-4224-A820-3A1A26EFAABF}">
      <dgm:prSet/>
      <dgm:spPr/>
      <dgm:t>
        <a:bodyPr/>
        <a:lstStyle/>
        <a:p>
          <a:endParaRPr lang="en-US"/>
        </a:p>
      </dgm:t>
    </dgm:pt>
    <dgm:pt modelId="{CDA4D528-645D-4277-8E6C-5322767521C7}">
      <dgm:prSet custT="1"/>
      <dgm:spPr/>
      <dgm:t>
        <a:bodyPr/>
        <a:lstStyle/>
        <a:p>
          <a:r>
            <a:rPr lang="en-US" sz="2800" b="1" dirty="0"/>
            <a:t>Data-driven</a:t>
          </a:r>
        </a:p>
        <a:p>
          <a:r>
            <a:rPr lang="en-US" sz="1800" dirty="0"/>
            <a:t>Monthly PLCs focused on teachers looking at student exit tickets and talking about misconceptions </a:t>
          </a:r>
        </a:p>
      </dgm:t>
    </dgm:pt>
    <dgm:pt modelId="{1A8D2A3E-0A77-4176-A85B-4E079F60C902}" type="parTrans" cxnId="{075935F5-6B8E-4ACB-A219-0C6FFAD556B1}">
      <dgm:prSet/>
      <dgm:spPr/>
      <dgm:t>
        <a:bodyPr/>
        <a:lstStyle/>
        <a:p>
          <a:endParaRPr lang="en-US"/>
        </a:p>
      </dgm:t>
    </dgm:pt>
    <dgm:pt modelId="{EBE6791B-77A8-4C7A-8AEB-1FB5EACB87B8}" type="sibTrans" cxnId="{075935F5-6B8E-4ACB-A219-0C6FFAD556B1}">
      <dgm:prSet/>
      <dgm:spPr/>
      <dgm:t>
        <a:bodyPr/>
        <a:lstStyle/>
        <a:p>
          <a:endParaRPr lang="en-US"/>
        </a:p>
      </dgm:t>
    </dgm:pt>
    <dgm:pt modelId="{8DB62974-59DC-4A8C-9406-C8F9372F10B8}">
      <dgm:prSet/>
      <dgm:spPr/>
      <dgm:t>
        <a:bodyPr/>
        <a:lstStyle/>
        <a:p>
          <a:r>
            <a:rPr lang="en-US" b="1" dirty="0"/>
            <a:t>Focused</a:t>
          </a:r>
        </a:p>
      </dgm:t>
    </dgm:pt>
    <dgm:pt modelId="{51BA760C-9C90-4503-8703-60BCD0DCC7BA}" type="parTrans" cxnId="{2D4E5AA5-81A0-4071-99D6-B9A02F2F6970}">
      <dgm:prSet/>
      <dgm:spPr/>
      <dgm:t>
        <a:bodyPr/>
        <a:lstStyle/>
        <a:p>
          <a:endParaRPr lang="en-US"/>
        </a:p>
      </dgm:t>
    </dgm:pt>
    <dgm:pt modelId="{2BF886B8-539C-467C-B1E8-D6AF0FCC5F81}" type="sibTrans" cxnId="{2D4E5AA5-81A0-4071-99D6-B9A02F2F6970}">
      <dgm:prSet/>
      <dgm:spPr/>
      <dgm:t>
        <a:bodyPr/>
        <a:lstStyle/>
        <a:p>
          <a:endParaRPr lang="en-US"/>
        </a:p>
      </dgm:t>
    </dgm:pt>
    <dgm:pt modelId="{96E25DA1-9DE9-41C8-9BF9-299F51B7A272}" type="pres">
      <dgm:prSet presAssocID="{D6F5B547-8663-4194-B3FA-0D0877377E72}" presName="diagram" presStyleCnt="0">
        <dgm:presLayoutVars>
          <dgm:dir/>
          <dgm:resizeHandles val="exact"/>
        </dgm:presLayoutVars>
      </dgm:prSet>
      <dgm:spPr/>
    </dgm:pt>
    <dgm:pt modelId="{D3D17D06-5D78-4674-B62C-E9256BC73958}" type="pres">
      <dgm:prSet presAssocID="{472DF760-C086-4DA8-8041-BC27C9ACFA92}" presName="node" presStyleLbl="node1" presStyleIdx="0" presStyleCnt="6">
        <dgm:presLayoutVars>
          <dgm:bulletEnabled val="1"/>
        </dgm:presLayoutVars>
      </dgm:prSet>
      <dgm:spPr/>
    </dgm:pt>
    <dgm:pt modelId="{E5ADA1E0-935E-40CD-B49E-C33382CE6D9B}" type="pres">
      <dgm:prSet presAssocID="{57B2D05A-1B77-452F-AE7E-82B00A11DA9E}" presName="sibTrans" presStyleCnt="0"/>
      <dgm:spPr/>
    </dgm:pt>
    <dgm:pt modelId="{544EDB9F-AD51-40AD-9588-C3CD25065016}" type="pres">
      <dgm:prSet presAssocID="{61CCB995-2321-4465-9961-3E2A5F82ECCD}" presName="node" presStyleLbl="node1" presStyleIdx="1" presStyleCnt="6">
        <dgm:presLayoutVars>
          <dgm:bulletEnabled val="1"/>
        </dgm:presLayoutVars>
      </dgm:prSet>
      <dgm:spPr/>
    </dgm:pt>
    <dgm:pt modelId="{231B133E-D8CB-43C1-815F-7A49B65818DC}" type="pres">
      <dgm:prSet presAssocID="{DA735EE7-E0C8-4B1F-9CBB-B6CC147CEF8F}" presName="sibTrans" presStyleCnt="0"/>
      <dgm:spPr/>
    </dgm:pt>
    <dgm:pt modelId="{324B19A7-9A81-497C-A79E-9CB15A6A1175}" type="pres">
      <dgm:prSet presAssocID="{3100E76A-AC76-4999-8809-39A50B388F0F}" presName="node" presStyleLbl="node1" presStyleIdx="2" presStyleCnt="6">
        <dgm:presLayoutVars>
          <dgm:bulletEnabled val="1"/>
        </dgm:presLayoutVars>
      </dgm:prSet>
      <dgm:spPr/>
    </dgm:pt>
    <dgm:pt modelId="{8E295830-0381-413F-BAA8-9FF40A632F49}" type="pres">
      <dgm:prSet presAssocID="{EF3B3B40-1CE9-4E44-8D58-07A43D501E84}" presName="sibTrans" presStyleCnt="0"/>
      <dgm:spPr/>
    </dgm:pt>
    <dgm:pt modelId="{5EF74FA5-468C-444A-886D-6B291554492E}" type="pres">
      <dgm:prSet presAssocID="{7BE15E40-1070-4BC5-8263-8BC9DE3BB064}" presName="node" presStyleLbl="node1" presStyleIdx="3" presStyleCnt="6">
        <dgm:presLayoutVars>
          <dgm:bulletEnabled val="1"/>
        </dgm:presLayoutVars>
      </dgm:prSet>
      <dgm:spPr/>
    </dgm:pt>
    <dgm:pt modelId="{10CC0028-4221-461E-90C6-434E35800A44}" type="pres">
      <dgm:prSet presAssocID="{62B1BA30-3889-472C-BC77-E0A1D8F9DDE0}" presName="sibTrans" presStyleCnt="0"/>
      <dgm:spPr/>
    </dgm:pt>
    <dgm:pt modelId="{D7F44E65-FC52-4000-818F-A71C7596A57D}" type="pres">
      <dgm:prSet presAssocID="{CDA4D528-645D-4277-8E6C-5322767521C7}" presName="node" presStyleLbl="node1" presStyleIdx="4" presStyleCnt="6">
        <dgm:presLayoutVars>
          <dgm:bulletEnabled val="1"/>
        </dgm:presLayoutVars>
      </dgm:prSet>
      <dgm:spPr/>
    </dgm:pt>
    <dgm:pt modelId="{5AAC6746-F17A-48F2-AE96-739B9112E8E1}" type="pres">
      <dgm:prSet presAssocID="{EBE6791B-77A8-4C7A-8AEB-1FB5EACB87B8}" presName="sibTrans" presStyleCnt="0"/>
      <dgm:spPr/>
    </dgm:pt>
    <dgm:pt modelId="{F489ADEA-F51A-4DCD-8DA8-7BDD49A2A404}" type="pres">
      <dgm:prSet presAssocID="{8DB62974-59DC-4A8C-9406-C8F9372F10B8}" presName="node" presStyleLbl="node1" presStyleIdx="5" presStyleCnt="6">
        <dgm:presLayoutVars>
          <dgm:bulletEnabled val="1"/>
        </dgm:presLayoutVars>
      </dgm:prSet>
      <dgm:spPr/>
    </dgm:pt>
  </dgm:ptLst>
  <dgm:cxnLst>
    <dgm:cxn modelId="{0965F90F-3F7D-43AE-9C22-B1FF53153E70}" srcId="{D6F5B547-8663-4194-B3FA-0D0877377E72}" destId="{61CCB995-2321-4465-9961-3E2A5F82ECCD}" srcOrd="1" destOrd="0" parTransId="{2BAD0FDD-8A3A-4240-B4AD-5EE9B98C0CE8}" sibTransId="{DA735EE7-E0C8-4B1F-9CBB-B6CC147CEF8F}"/>
    <dgm:cxn modelId="{A6805215-3FC4-43FB-90B9-8F5A175F36DF}" type="presOf" srcId="{D6F5B547-8663-4194-B3FA-0D0877377E72}" destId="{96E25DA1-9DE9-41C8-9BF9-299F51B7A272}" srcOrd="0" destOrd="0" presId="urn:microsoft.com/office/officeart/2005/8/layout/default"/>
    <dgm:cxn modelId="{7351D723-70B4-4828-BFC2-C8A7E207DEBC}" srcId="{D6F5B547-8663-4194-B3FA-0D0877377E72}" destId="{472DF760-C086-4DA8-8041-BC27C9ACFA92}" srcOrd="0" destOrd="0" parTransId="{A5C1BB70-7646-4D99-B32C-8805F5100B92}" sibTransId="{57B2D05A-1B77-452F-AE7E-82B00A11DA9E}"/>
    <dgm:cxn modelId="{40F3BF2A-C773-4C0C-B4DC-A7543AAC74D4}" type="presOf" srcId="{3100E76A-AC76-4999-8809-39A50B388F0F}" destId="{324B19A7-9A81-497C-A79E-9CB15A6A1175}" srcOrd="0" destOrd="0" presId="urn:microsoft.com/office/officeart/2005/8/layout/default"/>
    <dgm:cxn modelId="{47C4D740-DF87-4D03-92FC-E2A335ABC6FA}" type="presOf" srcId="{8DB62974-59DC-4A8C-9406-C8F9372F10B8}" destId="{F489ADEA-F51A-4DCD-8DA8-7BDD49A2A404}" srcOrd="0" destOrd="0" presId="urn:microsoft.com/office/officeart/2005/8/layout/default"/>
    <dgm:cxn modelId="{4AD3A446-B743-473B-BD6B-C28B50B3ECA1}" type="presOf" srcId="{7BE15E40-1070-4BC5-8263-8BC9DE3BB064}" destId="{5EF74FA5-468C-444A-886D-6B291554492E}" srcOrd="0" destOrd="0" presId="urn:microsoft.com/office/officeart/2005/8/layout/default"/>
    <dgm:cxn modelId="{D9A52D49-8880-4224-A820-3A1A26EFAABF}" srcId="{D6F5B547-8663-4194-B3FA-0D0877377E72}" destId="{7BE15E40-1070-4BC5-8263-8BC9DE3BB064}" srcOrd="3" destOrd="0" parTransId="{E79CFFB9-0E57-435E-BE26-A1EFE897E847}" sibTransId="{62B1BA30-3889-472C-BC77-E0A1D8F9DDE0}"/>
    <dgm:cxn modelId="{0DDD5E58-D573-4AEA-A6EC-0EA3362FE4DC}" type="presOf" srcId="{472DF760-C086-4DA8-8041-BC27C9ACFA92}" destId="{D3D17D06-5D78-4674-B62C-E9256BC73958}" srcOrd="0" destOrd="0" presId="urn:microsoft.com/office/officeart/2005/8/layout/default"/>
    <dgm:cxn modelId="{1657378A-C377-4E83-AD8C-5C9F19A4C846}" srcId="{D6F5B547-8663-4194-B3FA-0D0877377E72}" destId="{3100E76A-AC76-4999-8809-39A50B388F0F}" srcOrd="2" destOrd="0" parTransId="{0865C94D-8A70-4B69-833C-5C44C81FF52C}" sibTransId="{EF3B3B40-1CE9-4E44-8D58-07A43D501E84}"/>
    <dgm:cxn modelId="{2D4E5AA5-81A0-4071-99D6-B9A02F2F6970}" srcId="{D6F5B547-8663-4194-B3FA-0D0877377E72}" destId="{8DB62974-59DC-4A8C-9406-C8F9372F10B8}" srcOrd="5" destOrd="0" parTransId="{51BA760C-9C90-4503-8703-60BCD0DCC7BA}" sibTransId="{2BF886B8-539C-467C-B1E8-D6AF0FCC5F81}"/>
    <dgm:cxn modelId="{115DC8B0-D899-4693-AD78-3A41B035CB7D}" type="presOf" srcId="{CDA4D528-645D-4277-8E6C-5322767521C7}" destId="{D7F44E65-FC52-4000-818F-A71C7596A57D}" srcOrd="0" destOrd="0" presId="urn:microsoft.com/office/officeart/2005/8/layout/default"/>
    <dgm:cxn modelId="{B50C1BED-193A-4ED9-8BDB-9F52099FC1A4}" type="presOf" srcId="{61CCB995-2321-4465-9961-3E2A5F82ECCD}" destId="{544EDB9F-AD51-40AD-9588-C3CD25065016}" srcOrd="0" destOrd="0" presId="urn:microsoft.com/office/officeart/2005/8/layout/default"/>
    <dgm:cxn modelId="{075935F5-6B8E-4ACB-A219-0C6FFAD556B1}" srcId="{D6F5B547-8663-4194-B3FA-0D0877377E72}" destId="{CDA4D528-645D-4277-8E6C-5322767521C7}" srcOrd="4" destOrd="0" parTransId="{1A8D2A3E-0A77-4176-A85B-4E079F60C902}" sibTransId="{EBE6791B-77A8-4C7A-8AEB-1FB5EACB87B8}"/>
    <dgm:cxn modelId="{FB50285D-782C-49BD-A560-7E9AAA7EE3D0}" type="presParOf" srcId="{96E25DA1-9DE9-41C8-9BF9-299F51B7A272}" destId="{D3D17D06-5D78-4674-B62C-E9256BC73958}" srcOrd="0" destOrd="0" presId="urn:microsoft.com/office/officeart/2005/8/layout/default"/>
    <dgm:cxn modelId="{EF688455-E0B4-4BB7-A6A0-2D2C6421706C}" type="presParOf" srcId="{96E25DA1-9DE9-41C8-9BF9-299F51B7A272}" destId="{E5ADA1E0-935E-40CD-B49E-C33382CE6D9B}" srcOrd="1" destOrd="0" presId="urn:microsoft.com/office/officeart/2005/8/layout/default"/>
    <dgm:cxn modelId="{12FED96F-C095-4D6D-8F57-0E9B567E07CF}" type="presParOf" srcId="{96E25DA1-9DE9-41C8-9BF9-299F51B7A272}" destId="{544EDB9F-AD51-40AD-9588-C3CD25065016}" srcOrd="2" destOrd="0" presId="urn:microsoft.com/office/officeart/2005/8/layout/default"/>
    <dgm:cxn modelId="{6862D467-A9D0-4B0A-AF9F-E8739E4F7325}" type="presParOf" srcId="{96E25DA1-9DE9-41C8-9BF9-299F51B7A272}" destId="{231B133E-D8CB-43C1-815F-7A49B65818DC}" srcOrd="3" destOrd="0" presId="urn:microsoft.com/office/officeart/2005/8/layout/default"/>
    <dgm:cxn modelId="{B2B8ADD6-50E3-47F0-A942-8AE7A9D7A2E7}" type="presParOf" srcId="{96E25DA1-9DE9-41C8-9BF9-299F51B7A272}" destId="{324B19A7-9A81-497C-A79E-9CB15A6A1175}" srcOrd="4" destOrd="0" presId="urn:microsoft.com/office/officeart/2005/8/layout/default"/>
    <dgm:cxn modelId="{17A1650E-F64F-40B5-A538-8D1B941BE7E1}" type="presParOf" srcId="{96E25DA1-9DE9-41C8-9BF9-299F51B7A272}" destId="{8E295830-0381-413F-BAA8-9FF40A632F49}" srcOrd="5" destOrd="0" presId="urn:microsoft.com/office/officeart/2005/8/layout/default"/>
    <dgm:cxn modelId="{E0C78188-40F3-4DD1-B6AA-4AD4D194894B}" type="presParOf" srcId="{96E25DA1-9DE9-41C8-9BF9-299F51B7A272}" destId="{5EF74FA5-468C-444A-886D-6B291554492E}" srcOrd="6" destOrd="0" presId="urn:microsoft.com/office/officeart/2005/8/layout/default"/>
    <dgm:cxn modelId="{BE86DC40-68C7-4719-83EF-933E03C5124B}" type="presParOf" srcId="{96E25DA1-9DE9-41C8-9BF9-299F51B7A272}" destId="{10CC0028-4221-461E-90C6-434E35800A44}" srcOrd="7" destOrd="0" presId="urn:microsoft.com/office/officeart/2005/8/layout/default"/>
    <dgm:cxn modelId="{5EC771BB-A83F-41EE-82F0-22512A175D9C}" type="presParOf" srcId="{96E25DA1-9DE9-41C8-9BF9-299F51B7A272}" destId="{D7F44E65-FC52-4000-818F-A71C7596A57D}" srcOrd="8" destOrd="0" presId="urn:microsoft.com/office/officeart/2005/8/layout/default"/>
    <dgm:cxn modelId="{FBF70CA8-0E68-48B6-90B7-2CCCFA348405}" type="presParOf" srcId="{96E25DA1-9DE9-41C8-9BF9-299F51B7A272}" destId="{5AAC6746-F17A-48F2-AE96-739B9112E8E1}" srcOrd="9" destOrd="0" presId="urn:microsoft.com/office/officeart/2005/8/layout/default"/>
    <dgm:cxn modelId="{2B8E5863-88DF-4946-9F7F-A2E399A72FE7}" type="presParOf" srcId="{96E25DA1-9DE9-41C8-9BF9-299F51B7A272}" destId="{F489ADEA-F51A-4DCD-8DA8-7BDD49A2A40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17D06-5D78-4674-B62C-E9256BC73958}">
      <dsp:nvSpPr>
        <dsp:cNvPr id="0" name=""/>
        <dsp:cNvSpPr/>
      </dsp:nvSpPr>
      <dsp:spPr>
        <a:xfrm>
          <a:off x="337016" y="808"/>
          <a:ext cx="3159533" cy="1895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Sustained</a:t>
          </a:r>
          <a:endParaRPr lang="en-US" sz="1800" kern="1200" dirty="0"/>
        </a:p>
        <a:p>
          <a:pPr marL="0" lvl="0" indent="0" algn="ctr" defTabSz="1244600">
            <a:lnSpc>
              <a:spcPct val="90000"/>
            </a:lnSpc>
            <a:spcBef>
              <a:spcPct val="0"/>
            </a:spcBef>
            <a:spcAft>
              <a:spcPct val="35000"/>
            </a:spcAft>
            <a:buNone/>
          </a:pPr>
          <a:r>
            <a:rPr lang="en-US" sz="1800" kern="1200" dirty="0"/>
            <a:t>Principals engage in quarterly PL focused on math classroom walkthroughs as aligned to coaches’ observations </a:t>
          </a:r>
        </a:p>
      </dsp:txBody>
      <dsp:txXfrm>
        <a:off x="337016" y="808"/>
        <a:ext cx="3159533" cy="1895720"/>
      </dsp:txXfrm>
    </dsp:sp>
    <dsp:sp modelId="{544EDB9F-AD51-40AD-9588-C3CD25065016}">
      <dsp:nvSpPr>
        <dsp:cNvPr id="0" name=""/>
        <dsp:cNvSpPr/>
      </dsp:nvSpPr>
      <dsp:spPr>
        <a:xfrm>
          <a:off x="3812504" y="808"/>
          <a:ext cx="3159533" cy="1895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kern="1200" dirty="0"/>
            <a:t>Intensive</a:t>
          </a:r>
          <a:r>
            <a:rPr lang="en-US" sz="4900" kern="1200" dirty="0"/>
            <a:t> </a:t>
          </a:r>
        </a:p>
      </dsp:txBody>
      <dsp:txXfrm>
        <a:off x="3812504" y="808"/>
        <a:ext cx="3159533" cy="1895720"/>
      </dsp:txXfrm>
    </dsp:sp>
    <dsp:sp modelId="{324B19A7-9A81-497C-A79E-9CB15A6A1175}">
      <dsp:nvSpPr>
        <dsp:cNvPr id="0" name=""/>
        <dsp:cNvSpPr/>
      </dsp:nvSpPr>
      <dsp:spPr>
        <a:xfrm>
          <a:off x="7287991" y="808"/>
          <a:ext cx="3159533" cy="1895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Collaborative</a:t>
          </a:r>
        </a:p>
        <a:p>
          <a:pPr marL="0" lvl="0" indent="0" algn="ctr" defTabSz="1244600">
            <a:lnSpc>
              <a:spcPct val="90000"/>
            </a:lnSpc>
            <a:spcBef>
              <a:spcPct val="0"/>
            </a:spcBef>
            <a:spcAft>
              <a:spcPct val="35000"/>
            </a:spcAft>
            <a:buNone/>
          </a:pPr>
          <a:r>
            <a:rPr lang="en-US" sz="1800" kern="1200" dirty="0"/>
            <a:t>Teams of teachers from across the district convene to discuss vertical progressions in the new math curriculum </a:t>
          </a:r>
        </a:p>
      </dsp:txBody>
      <dsp:txXfrm>
        <a:off x="7287991" y="808"/>
        <a:ext cx="3159533" cy="1895720"/>
      </dsp:txXfrm>
    </dsp:sp>
    <dsp:sp modelId="{5EF74FA5-468C-444A-886D-6B291554492E}">
      <dsp:nvSpPr>
        <dsp:cNvPr id="0" name=""/>
        <dsp:cNvSpPr/>
      </dsp:nvSpPr>
      <dsp:spPr>
        <a:xfrm>
          <a:off x="337016" y="2212481"/>
          <a:ext cx="3159533" cy="1895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kern="1200" dirty="0"/>
            <a:t>Job-embedded</a:t>
          </a:r>
          <a:r>
            <a:rPr lang="en-US" sz="4900" kern="1200" dirty="0"/>
            <a:t> </a:t>
          </a:r>
        </a:p>
      </dsp:txBody>
      <dsp:txXfrm>
        <a:off x="337016" y="2212481"/>
        <a:ext cx="3159533" cy="1895720"/>
      </dsp:txXfrm>
    </dsp:sp>
    <dsp:sp modelId="{D7F44E65-FC52-4000-818F-A71C7596A57D}">
      <dsp:nvSpPr>
        <dsp:cNvPr id="0" name=""/>
        <dsp:cNvSpPr/>
      </dsp:nvSpPr>
      <dsp:spPr>
        <a:xfrm>
          <a:off x="3812504" y="2212481"/>
          <a:ext cx="3159533" cy="1895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Data-driven</a:t>
          </a:r>
        </a:p>
        <a:p>
          <a:pPr marL="0" lvl="0" indent="0" algn="ctr" defTabSz="1244600">
            <a:lnSpc>
              <a:spcPct val="90000"/>
            </a:lnSpc>
            <a:spcBef>
              <a:spcPct val="0"/>
            </a:spcBef>
            <a:spcAft>
              <a:spcPct val="35000"/>
            </a:spcAft>
            <a:buNone/>
          </a:pPr>
          <a:r>
            <a:rPr lang="en-US" sz="1800" kern="1200" dirty="0"/>
            <a:t>Monthly PLCs focused on teachers looking at student exit tickets and talking about misconceptions </a:t>
          </a:r>
        </a:p>
      </dsp:txBody>
      <dsp:txXfrm>
        <a:off x="3812504" y="2212481"/>
        <a:ext cx="3159533" cy="1895720"/>
      </dsp:txXfrm>
    </dsp:sp>
    <dsp:sp modelId="{F489ADEA-F51A-4DCD-8DA8-7BDD49A2A404}">
      <dsp:nvSpPr>
        <dsp:cNvPr id="0" name=""/>
        <dsp:cNvSpPr/>
      </dsp:nvSpPr>
      <dsp:spPr>
        <a:xfrm>
          <a:off x="7287991" y="2212481"/>
          <a:ext cx="3159533" cy="1895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kern="1200" dirty="0"/>
            <a:t>Focused</a:t>
          </a:r>
        </a:p>
      </dsp:txBody>
      <dsp:txXfrm>
        <a:off x="7287991" y="2212481"/>
        <a:ext cx="3159533" cy="1895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10/22/2024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andards.learningforward.org/standards-for-professional-learning-revised/rigorous-content-for-each-learne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standards.learningforward.org/standards-for-professional-learning-revised/conditions-for-success" TargetMode="External"/><Relationship Id="rId4" Type="http://schemas.openxmlformats.org/officeDocument/2006/relationships/hyperlink" Target="https://standards.learningforward.org/standards-for-professional-learning-revised/transformational-process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0157" indent="-300060">
              <a:spcBef>
                <a:spcPct val="30000"/>
              </a:spcBef>
              <a:defRPr sz="1200">
                <a:solidFill>
                  <a:schemeClr val="tx1"/>
                </a:solidFill>
                <a:latin typeface="Calibri" pitchFamily="34" charset="0"/>
              </a:defRPr>
            </a:lvl2pPr>
            <a:lvl3pPr marL="1200241" indent="-240048">
              <a:spcBef>
                <a:spcPct val="30000"/>
              </a:spcBef>
              <a:defRPr sz="1200">
                <a:solidFill>
                  <a:schemeClr val="tx1"/>
                </a:solidFill>
                <a:latin typeface="Calibri" pitchFamily="34" charset="0"/>
              </a:defRPr>
            </a:lvl3pPr>
            <a:lvl4pPr marL="1680337" indent="-240048">
              <a:spcBef>
                <a:spcPct val="30000"/>
              </a:spcBef>
              <a:defRPr sz="1200">
                <a:solidFill>
                  <a:schemeClr val="tx1"/>
                </a:solidFill>
                <a:latin typeface="Calibri" pitchFamily="34" charset="0"/>
              </a:defRPr>
            </a:lvl4pPr>
            <a:lvl5pPr marL="2160434" indent="-240048">
              <a:spcBef>
                <a:spcPct val="30000"/>
              </a:spcBef>
              <a:defRPr sz="1200">
                <a:solidFill>
                  <a:schemeClr val="tx1"/>
                </a:solidFill>
                <a:latin typeface="Calibri" pitchFamily="34" charset="0"/>
              </a:defRPr>
            </a:lvl5pPr>
            <a:lvl6pPr marL="2640529" indent="-240048" eaLnBrk="0" fontAlgn="base" hangingPunct="0">
              <a:spcBef>
                <a:spcPct val="30000"/>
              </a:spcBef>
              <a:spcAft>
                <a:spcPct val="0"/>
              </a:spcAft>
              <a:defRPr sz="1200">
                <a:solidFill>
                  <a:schemeClr val="tx1"/>
                </a:solidFill>
                <a:latin typeface="Calibri" pitchFamily="34" charset="0"/>
              </a:defRPr>
            </a:lvl6pPr>
            <a:lvl7pPr marL="3120626" indent="-240048" eaLnBrk="0" fontAlgn="base" hangingPunct="0">
              <a:spcBef>
                <a:spcPct val="30000"/>
              </a:spcBef>
              <a:spcAft>
                <a:spcPct val="0"/>
              </a:spcAft>
              <a:defRPr sz="1200">
                <a:solidFill>
                  <a:schemeClr val="tx1"/>
                </a:solidFill>
                <a:latin typeface="Calibri" pitchFamily="34" charset="0"/>
              </a:defRPr>
            </a:lvl7pPr>
            <a:lvl8pPr marL="3600723" indent="-240048" eaLnBrk="0" fontAlgn="base" hangingPunct="0">
              <a:spcBef>
                <a:spcPct val="30000"/>
              </a:spcBef>
              <a:spcAft>
                <a:spcPct val="0"/>
              </a:spcAft>
              <a:defRPr sz="1200">
                <a:solidFill>
                  <a:schemeClr val="tx1"/>
                </a:solidFill>
                <a:latin typeface="Calibri" pitchFamily="34" charset="0"/>
              </a:defRPr>
            </a:lvl8pPr>
            <a:lvl9pPr marL="4080819" indent="-240048"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how a district explains how they ensure conference attendance meets the USED definition.</a:t>
            </a:r>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94745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 frame for what qualifies as effective professional learning, let’s talk about planning. </a:t>
            </a:r>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5022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208" lvl="1" defTabSz="942289" eaLnBrk="0" fontAlgn="base" hangingPunct="0">
              <a:spcBef>
                <a:spcPct val="30000"/>
              </a:spcBef>
              <a:spcAft>
                <a:spcPct val="0"/>
              </a:spcAft>
              <a:defRPr/>
            </a:pPr>
            <a:r>
              <a:rPr lang="en-US" dirty="0"/>
              <a:t>Effective professional learning requires a shared vision, a plan, and a system to deliver that learning.</a:t>
            </a:r>
          </a:p>
          <a:p>
            <a:pPr marL="237208" lvl="1" defTabSz="942289" eaLnBrk="0" fontAlgn="base" hangingPunct="0">
              <a:spcBef>
                <a:spcPct val="30000"/>
              </a:spcBef>
              <a:spcAft>
                <a:spcPct val="0"/>
              </a:spcAft>
              <a:defRPr/>
            </a:pPr>
            <a:endParaRPr lang="en-US" dirty="0"/>
          </a:p>
          <a:p>
            <a:pPr marL="237208" lvl="1" defTabSz="942289" eaLnBrk="0" fontAlgn="base" hangingPunct="0">
              <a:spcBef>
                <a:spcPct val="30000"/>
              </a:spcBef>
              <a:spcAft>
                <a:spcPct val="0"/>
              </a:spcAft>
              <a:defRPr/>
            </a:pPr>
            <a:r>
              <a:rPr lang="en-US" dirty="0"/>
              <a:t>Our district has a shared</a:t>
            </a:r>
            <a:r>
              <a:rPr lang="en-US" baseline="0" dirty="0"/>
              <a:t> understanding/vision of what effective professional learning looks like.</a:t>
            </a:r>
          </a:p>
          <a:p>
            <a:pPr marL="237208" lvl="1"/>
            <a:r>
              <a:rPr lang="en-US" baseline="0" dirty="0"/>
              <a:t>Why does this matter? PL is an investment of time and money. We want to make sure that our investment of both makes a difference.</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127602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a:t>
            </a:r>
            <a:r>
              <a:rPr lang="en-US" baseline="0" dirty="0"/>
              <a:t> for Professional Learning were developed by Learning Forward and an updated version was released in 2022. These standards reflect the features of effective professional learning we just discussed and can be used to help develop a shared understanding/vision of PL.</a:t>
            </a:r>
          </a:p>
          <a:p>
            <a:endParaRPr lang="en-US" baseline="0" dirty="0"/>
          </a:p>
          <a:p>
            <a:endParaRPr lang="en-US" dirty="0"/>
          </a:p>
          <a:p>
            <a:pPr lvl="1"/>
            <a:r>
              <a:rPr lang="en-US" dirty="0"/>
              <a:t>Standards within the </a:t>
            </a:r>
            <a:r>
              <a:rPr lang="en-US" b="1" dirty="0">
                <a:hlinkClick r:id="rId3"/>
              </a:rPr>
              <a:t>Rigorous Content for Each Learner</a:t>
            </a:r>
            <a:r>
              <a:rPr lang="en-US" dirty="0"/>
              <a:t> frame describe the essential content of adult learning that leads to improved student outcomes.</a:t>
            </a:r>
          </a:p>
          <a:p>
            <a:pPr lvl="1"/>
            <a:r>
              <a:rPr lang="en-US" dirty="0"/>
              <a:t>Standards within the </a:t>
            </a:r>
            <a:r>
              <a:rPr lang="en-US" b="1" dirty="0">
                <a:hlinkClick r:id="rId4"/>
              </a:rPr>
              <a:t>Transformational Processes</a:t>
            </a:r>
            <a:r>
              <a:rPr lang="en-US" dirty="0"/>
              <a:t> frame describe process elements of professional learning, explaining how educators learn in ways that sustain significant changes in their knowledge, skills, practices, and mindsets.</a:t>
            </a:r>
          </a:p>
          <a:p>
            <a:pPr lvl="1"/>
            <a:r>
              <a:rPr lang="en-US" dirty="0"/>
              <a:t>Standards within the </a:t>
            </a:r>
            <a:r>
              <a:rPr lang="en-US" b="1" dirty="0">
                <a:hlinkClick r:id="rId5"/>
              </a:rPr>
              <a:t>Conditions for Success</a:t>
            </a:r>
            <a:r>
              <a:rPr lang="en-US" dirty="0"/>
              <a:t> frame describe aspects of the professional learning context, structures, and cultures that undergird high-quality professional learning.</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203939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graphic above illustrates, Standards for Professional Learning lead to high-quality professional learning, which leads to positive changes in educator knowledge, skills, and dispositions, which lead to improvements in educator practice, which in turn lead to accelerated student results. Monitoring progress at each step contributes to continued improvement throughout the system, with student and educator data providing evidence about how professional learning evolves to lead to excellence and equity.</a:t>
            </a:r>
          </a:p>
          <a:p>
            <a:endParaRPr lang="en-US" dirty="0"/>
          </a:p>
          <a:p>
            <a:r>
              <a:rPr lang="en-US" dirty="0"/>
              <a:t>This is exactly what Title II-A is focused on –improving practice of educators to impact change in student outcomes.</a:t>
            </a: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10267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are a lot. We are not going to have an in-depth discussion of the standards, but I have dropped in the chat a document created by Learning Forward that offers the opportunity for discussion. </a:t>
            </a:r>
          </a:p>
          <a:p>
            <a:endParaRPr lang="en-US" dirty="0"/>
          </a:p>
          <a:p>
            <a:r>
              <a:rPr lang="en-US" dirty="0"/>
              <a:t>We’ll meet in breakout rooms for 10 minutes to look through the document and talk through these questions.</a:t>
            </a:r>
          </a:p>
          <a:p>
            <a:endParaRPr lang="en-US" dirty="0"/>
          </a:p>
          <a:p>
            <a:r>
              <a:rPr lang="en-US" dirty="0"/>
              <a:t>Create rooms by region</a:t>
            </a:r>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8587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37700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322470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TC Franklin Gothic Std Bk Cd"/>
                <a:ea typeface="ＭＳ Ｐゴシック" pitchFamily="-48" charset="-128"/>
                <a:cs typeface="ＭＳ Ｐゴシック"/>
              </a:rPr>
              <a:t>You must know your needs in order to plan how to meet them. For professional development to improve student learning, professional learning needs must be based upon student learning needs (or factors that affect learning). </a:t>
            </a:r>
          </a:p>
          <a:p>
            <a:r>
              <a:rPr lang="en-US" dirty="0">
                <a:latin typeface="ITC Franklin Gothic Std Bk Cd"/>
                <a:ea typeface="ＭＳ Ｐゴシック" pitchFamily="-48" charset="-128"/>
                <a:cs typeface="ＭＳ Ｐゴシック"/>
              </a:rPr>
              <a:t>A good needs assessment should: </a:t>
            </a:r>
          </a:p>
          <a:p>
            <a:r>
              <a:rPr lang="en-US" dirty="0">
                <a:latin typeface="ITC Franklin Gothic Std Bk Cd"/>
                <a:ea typeface="ＭＳ Ｐゴシック" pitchFamily="-48" charset="-128"/>
                <a:cs typeface="ＭＳ Ｐゴシック"/>
              </a:rPr>
              <a:t> Include input from a variety of data sources. </a:t>
            </a:r>
          </a:p>
          <a:p>
            <a:r>
              <a:rPr lang="en-US" dirty="0">
                <a:latin typeface="ITC Franklin Gothic Std Bk Cd"/>
                <a:ea typeface="ＭＳ Ｐゴシック" pitchFamily="-48" charset="-128"/>
                <a:cs typeface="ＭＳ Ｐゴシック"/>
              </a:rPr>
              <a:t> Provide </a:t>
            </a:r>
            <a:r>
              <a:rPr lang="en-US" i="1" dirty="0">
                <a:latin typeface="ITC Franklin Gothic Std Bk Cd"/>
                <a:ea typeface="ＭＳ Ｐゴシック" pitchFamily="-48" charset="-128"/>
                <a:cs typeface="ＭＳ Ｐゴシック"/>
              </a:rPr>
              <a:t>specific details </a:t>
            </a:r>
            <a:r>
              <a:rPr lang="en-US" dirty="0">
                <a:latin typeface="ITC Franklin Gothic Std Bk Cd"/>
                <a:ea typeface="ＭＳ Ｐゴシック" pitchFamily="-48" charset="-128"/>
                <a:cs typeface="ＭＳ Ｐゴシック"/>
              </a:rPr>
              <a:t>about student learning needs. </a:t>
            </a:r>
          </a:p>
          <a:p>
            <a:r>
              <a:rPr lang="en-US" dirty="0">
                <a:latin typeface="ITC Franklin Gothic Std Bk Cd"/>
                <a:ea typeface="ＭＳ Ｐゴシック" pitchFamily="-48" charset="-128"/>
                <a:cs typeface="ＭＳ Ｐゴシック"/>
              </a:rPr>
              <a:t> Help you prioritize needs allowing you to focus on a few most strategic areas. </a:t>
            </a:r>
          </a:p>
          <a:p>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In the Title IIA application districts are asked to include information on their needs assessment and tie all activities to prioritized needs. This does not have to be a special process for IIA—whatever process the districts uses for determining needs is fine, as long as student data is at the heart of that process.</a:t>
            </a:r>
          </a:p>
          <a:p>
            <a:endParaRPr lang="en-US" dirty="0"/>
          </a:p>
          <a:p>
            <a:r>
              <a:rPr lang="en-US" dirty="0">
                <a:latin typeface="ITC Franklin Gothic Std Bk Cd"/>
                <a:ea typeface="ＭＳ Ｐゴシック" pitchFamily="-48" charset="-128"/>
                <a:cs typeface="ＭＳ Ｐゴシック"/>
              </a:rPr>
              <a:t>Other important information to study includes student, parent, community satisfaction/ perception surveys, discipline referrals, absenteeism, special education referrals, graduation and dropout rates as well as post- graduation activities. </a:t>
            </a:r>
          </a:p>
          <a:p>
            <a:endParaRPr lang="en-US" dirty="0">
              <a:latin typeface="ITC Franklin Gothic Std Bk Cd"/>
              <a:ea typeface="ＭＳ Ｐゴシック" pitchFamily="-48" charset="-128"/>
            </a:endParaRPr>
          </a:p>
          <a:p>
            <a:r>
              <a:rPr lang="en-US" dirty="0">
                <a:latin typeface="ITC Franklin Gothic Std Bk Cd"/>
                <a:ea typeface="ＭＳ Ｐゴシック" pitchFamily="-48" charset="-128"/>
              </a:rPr>
              <a:t>TELL survey, evaluation system data, PLC data</a:t>
            </a:r>
          </a:p>
          <a:p>
            <a:endParaRPr lang="en-US" dirty="0">
              <a:latin typeface="ITC Franklin Gothic Std Bk Cd"/>
              <a:ea typeface="ＭＳ Ｐゴシック" pitchFamily="-48" charset="-128"/>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12422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000" dirty="0"/>
              <a:t>Be clear about goals and how you will know they have been achieved. Goals should be based on needs identified during data analysis.</a:t>
            </a:r>
          </a:p>
          <a:p>
            <a:endParaRPr lang="en-US" sz="1000" dirty="0"/>
          </a:p>
          <a:p>
            <a:r>
              <a:rPr lang="en-US" sz="1000" dirty="0">
                <a:latin typeface="ITC Franklin Gothic Std Bk Cd"/>
                <a:ea typeface="ＭＳ Ｐゴシック" pitchFamily="-48" charset="-128"/>
                <a:cs typeface="ＭＳ Ｐゴシック"/>
              </a:rPr>
              <a:t>• </a:t>
            </a:r>
            <a:r>
              <a:rPr lang="en-US" sz="1000" b="1" dirty="0">
                <a:latin typeface="ITC Franklin Gothic Std Bk Cd"/>
                <a:ea typeface="ＭＳ Ｐゴシック" pitchFamily="-48" charset="-128"/>
                <a:cs typeface="ＭＳ Ｐゴシック"/>
              </a:rPr>
              <a:t>Desired outcomes </a:t>
            </a:r>
            <a:r>
              <a:rPr lang="en-US" sz="1000" dirty="0">
                <a:latin typeface="ITC Franklin Gothic Std Bk Cd"/>
                <a:ea typeface="ＭＳ Ｐゴシック" pitchFamily="-48" charset="-128"/>
                <a:cs typeface="ＭＳ Ｐゴシック"/>
              </a:rPr>
              <a:t>of professional learning should be stated in terms of what the educators will know and be able to do as a result of professional learning and should be very specific in order to close the gaps between the required teacher knowledge, skills, and beliefs and their current practice. Desired outcomes are evaluated at the end of the professional learning to determine to what extent the new knowledge and skills have been fully integrated into routine practice. </a:t>
            </a:r>
          </a:p>
          <a:p>
            <a:endParaRPr lang="en-US" sz="1000" dirty="0">
              <a:latin typeface="ITC Franklin Gothic Std Bk Cd"/>
              <a:ea typeface="ＭＳ Ｐゴシック" pitchFamily="-48" charset="-128"/>
              <a:cs typeface="ＭＳ Ｐゴシック"/>
            </a:endParaRPr>
          </a:p>
          <a:p>
            <a:r>
              <a:rPr lang="en-US" sz="1000" dirty="0">
                <a:latin typeface="ITC Franklin Gothic Std Bk Cd"/>
                <a:ea typeface="ＭＳ Ｐゴシック" pitchFamily="-48" charset="-128"/>
                <a:cs typeface="ＭＳ Ｐゴシック"/>
              </a:rPr>
              <a:t>This a direct connection with Title IIA. In the application districts are asked to describe what knowledge and skills participants will receive as a result of participating in the activity.</a:t>
            </a:r>
          </a:p>
          <a:p>
            <a:endParaRPr lang="en-US" sz="1000" dirty="0">
              <a:latin typeface="ITC Franklin Gothic Std Bk Cd"/>
              <a:ea typeface="ＭＳ Ｐゴシック" pitchFamily="-48" charset="-128"/>
              <a:cs typeface="ＭＳ Ｐゴシック"/>
            </a:endParaRPr>
          </a:p>
          <a:p>
            <a:r>
              <a:rPr lang="en-US" sz="1000" dirty="0">
                <a:latin typeface="ITC Franklin Gothic Std Bk Cd"/>
                <a:ea typeface="ＭＳ Ｐゴシック" pitchFamily="-48" charset="-128"/>
                <a:cs typeface="ＭＳ Ｐゴシック"/>
              </a:rPr>
              <a:t>• </a:t>
            </a:r>
            <a:r>
              <a:rPr lang="en-US" sz="1000" b="1" dirty="0">
                <a:latin typeface="ITC Franklin Gothic Std Bk Cd"/>
                <a:ea typeface="ＭＳ Ｐゴシック" pitchFamily="-48" charset="-128"/>
                <a:cs typeface="ＭＳ Ｐゴシック"/>
              </a:rPr>
              <a:t>Measures of effectiveness </a:t>
            </a:r>
            <a:r>
              <a:rPr lang="en-US" sz="1000" dirty="0">
                <a:latin typeface="ITC Franklin Gothic Std Bk Cd"/>
                <a:ea typeface="ＭＳ Ｐゴシック" pitchFamily="-48" charset="-128"/>
                <a:cs typeface="ＭＳ Ｐゴシック"/>
              </a:rPr>
              <a:t>are used to help determine if the professional development was successful. Measures of effectiveness should include benchmarks to be checked regularly (formative evaluation) to determine if the professional learning is succeeding or needs any changes. An evaluation plan should include a description of how and when progress monitoring will occur and who will be involved. </a:t>
            </a:r>
          </a:p>
          <a:p>
            <a:endParaRPr lang="en-US" sz="1000" dirty="0">
              <a:latin typeface="ITC Franklin Gothic Std Bk Cd"/>
              <a:ea typeface="ＭＳ Ｐゴシック" pitchFamily="-48" charset="-128"/>
            </a:endParaRPr>
          </a:p>
          <a:p>
            <a:r>
              <a:rPr lang="en-US" sz="1000" dirty="0">
                <a:latin typeface="ITC Franklin Gothic Std Bk Cd"/>
                <a:ea typeface="ＭＳ Ｐゴシック" pitchFamily="-48" charset="-128"/>
                <a:cs typeface="ＭＳ Ｐゴシック"/>
              </a:rPr>
              <a:t>A common teacher complaint about professional development is that it is a “one-size-fits-all activity.” Therefore, it is important to differentiate which teachers need which professional development to avoid frustration. Data gathered as part of the district evaluation and support system can be valuable information that can help ensure all teachers receive professional learning that meets their needs. </a:t>
            </a:r>
            <a:endParaRPr lang="en-US" sz="1000" dirty="0">
              <a:latin typeface="ITC Franklin Gothic Std Bk Cd"/>
              <a:ea typeface="ＭＳ Ｐゴシック" pitchFamily="-48" charset="-128"/>
            </a:endParaRPr>
          </a:p>
          <a:p>
            <a:endParaRPr lang="en-US" sz="1000" dirty="0">
              <a:latin typeface="ITC Franklin Gothic Std Bk Cd"/>
              <a:ea typeface="ＭＳ Ｐゴシック" pitchFamily="-48" charset="-128"/>
              <a:cs typeface="ＭＳ Ｐゴシック"/>
            </a:endParaRPr>
          </a:p>
          <a:p>
            <a:endParaRPr lang="en-US" sz="100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03559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49934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ITC Franklin Gothic Std Bk Cd"/>
                <a:ea typeface="ＭＳ Ｐゴシック" pitchFamily="-48" charset="-128"/>
                <a:cs typeface="ＭＳ Ｐゴシック"/>
              </a:rPr>
              <a:t>Focus on a few areas of professional learning to ensure deep implementation to achieve results. Superficial implementation of professional learning will not improve student results. </a:t>
            </a:r>
          </a:p>
          <a:p>
            <a:pPr defTabSz="942289">
              <a:defRPr/>
            </a:pPr>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When designing and presenting lessons teachers take into consideration the learning styles of their students, as well as the nature of the content they are delivering. Planners of professional learning for educators should keep in mind these same considerations. A number of factors should be considered when determining learning design including the goals of the learning, characteristics of the learners, and their familiarity with the content. </a:t>
            </a:r>
          </a:p>
          <a:p>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Identifying who is responsible for what in the professional learning plan, and ensuring everyone knows their role, is a key factor in whether the professional learning and follow up take place.</a:t>
            </a:r>
          </a:p>
          <a:p>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Expectations for implementation need to be made clear at the outset of a professional learning experience. The support of leadership is essential to encourage teachers to implement new practices and to provide teachers time to observe each other’s classes and meet to discuss their practice. </a:t>
            </a:r>
          </a:p>
          <a:p>
            <a:endParaRPr lang="en-US" dirty="0">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94064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76148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a:xfrm>
            <a:off x="611602" y="4511684"/>
            <a:ext cx="5681980" cy="3696712"/>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392621">
              <a:lnSpc>
                <a:spcPct val="105000"/>
              </a:lnSpc>
              <a:spcBef>
                <a:spcPts val="1237"/>
              </a:spcBef>
              <a:buSzPts val="2400"/>
              <a:buChar char="●"/>
            </a:pPr>
            <a:r>
              <a:rPr lang="en-US" dirty="0"/>
              <a:t>Jen Engberg</a:t>
            </a:r>
          </a:p>
          <a:p>
            <a:pPr marL="942289" lvl="1" indent="-392621">
              <a:lnSpc>
                <a:spcPct val="105000"/>
              </a:lnSpc>
              <a:buSzPts val="2400"/>
              <a:buFont typeface="Arial"/>
              <a:buChar char="○"/>
            </a:pPr>
            <a:r>
              <a:rPr lang="en-US" dirty="0"/>
              <a:t>Clackamas, Columbia Gorge, Multnomah and Northwest Regional</a:t>
            </a:r>
            <a:br>
              <a:rPr lang="en-US" dirty="0"/>
            </a:br>
            <a:r>
              <a:rPr lang="en-US" dirty="0"/>
              <a:t> </a:t>
            </a:r>
          </a:p>
          <a:p>
            <a:pPr marL="471145" indent="-392621">
              <a:lnSpc>
                <a:spcPct val="105000"/>
              </a:lnSpc>
              <a:buSzPts val="2400"/>
              <a:buChar char="●"/>
            </a:pPr>
            <a:r>
              <a:rPr lang="en-US" dirty="0"/>
              <a:t>Sarah Martin</a:t>
            </a:r>
          </a:p>
          <a:p>
            <a:pPr marL="942289" lvl="1" indent="-392621">
              <a:lnSpc>
                <a:spcPct val="105000"/>
              </a:lnSpc>
              <a:buSzPts val="2400"/>
              <a:buFont typeface="Arial"/>
              <a:buChar char="○"/>
            </a:pPr>
            <a:r>
              <a:rPr lang="en-US" dirty="0"/>
              <a:t>Douglas, Lake, Malheur, South Coast and Southern Oregon</a:t>
            </a:r>
            <a:br>
              <a:rPr lang="en-US" dirty="0"/>
            </a:br>
            <a:r>
              <a:rPr lang="en-US" dirty="0"/>
              <a:t> </a:t>
            </a:r>
          </a:p>
          <a:p>
            <a:pPr marL="471145" indent="-392621">
              <a:lnSpc>
                <a:spcPct val="105000"/>
              </a:lnSpc>
              <a:buSzPts val="2400"/>
              <a:buChar char="●"/>
            </a:pPr>
            <a:r>
              <a:rPr lang="en-US" dirty="0"/>
              <a:t>Lisa Plumb</a:t>
            </a:r>
          </a:p>
          <a:p>
            <a:pPr marL="942289" lvl="1" indent="-392621">
              <a:lnSpc>
                <a:spcPct val="105000"/>
              </a:lnSpc>
              <a:buSzPts val="2400"/>
              <a:buFont typeface="Arial"/>
              <a:buChar char="○"/>
            </a:pPr>
            <a:r>
              <a:rPr lang="en-US" dirty="0"/>
              <a:t>Lane, Linn Benton Lincoln and Willamette</a:t>
            </a:r>
          </a:p>
          <a:p>
            <a:pPr marL="549669" lvl="1">
              <a:lnSpc>
                <a:spcPct val="105000"/>
              </a:lnSpc>
              <a:buSzPts val="2400"/>
            </a:pPr>
            <a:endParaRPr lang="en-US" dirty="0"/>
          </a:p>
          <a:p>
            <a:pPr marL="471145" indent="-392621">
              <a:lnSpc>
                <a:spcPct val="115000"/>
              </a:lnSpc>
              <a:buSzPts val="2400"/>
              <a:buFont typeface="Arial" panose="020B0604020202020204" pitchFamily="34" charset="0"/>
              <a:buChar char="●"/>
            </a:pPr>
            <a:r>
              <a:rPr lang="en-US" dirty="0"/>
              <a:t>Amy Tidwell</a:t>
            </a:r>
          </a:p>
          <a:p>
            <a:pPr marL="942289" lvl="1" indent="-392621">
              <a:lnSpc>
                <a:spcPct val="115000"/>
              </a:lnSpc>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66400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59178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289">
              <a:defRPr/>
            </a:pPr>
            <a:r>
              <a:rPr lang="en-US" altLang="en-US" dirty="0"/>
              <a:t>You’ll recognize this from our discussion last month as the definition of professional learning that is included in ESSA. It purposely calls out conferences and workshops as non-examples of effective professional learning.</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37800" indent="-283014">
              <a:defRPr>
                <a:solidFill>
                  <a:schemeClr val="tx1"/>
                </a:solidFill>
                <a:latin typeface="Century Schoolbook" panose="02040604050505020304" pitchFamily="18" charset="0"/>
                <a:cs typeface="Arial" panose="020B0604020202020204" pitchFamily="34" charset="0"/>
              </a:defRPr>
            </a:lvl2pPr>
            <a:lvl3pPr marL="1135328" indent="-225757">
              <a:defRPr>
                <a:solidFill>
                  <a:schemeClr val="tx1"/>
                </a:solidFill>
                <a:latin typeface="Century Schoolbook" panose="02040604050505020304" pitchFamily="18" charset="0"/>
                <a:cs typeface="Arial" panose="020B0604020202020204" pitchFamily="34" charset="0"/>
              </a:defRPr>
            </a:lvl3pPr>
            <a:lvl4pPr marL="1588478" indent="-225757">
              <a:defRPr>
                <a:solidFill>
                  <a:schemeClr val="tx1"/>
                </a:solidFill>
                <a:latin typeface="Century Schoolbook" panose="02040604050505020304" pitchFamily="18" charset="0"/>
                <a:cs typeface="Arial" panose="020B0604020202020204" pitchFamily="34" charset="0"/>
              </a:defRPr>
            </a:lvl4pPr>
            <a:lvl5pPr marL="2043263" indent="-225757">
              <a:defRPr>
                <a:solidFill>
                  <a:schemeClr val="tx1"/>
                </a:solidFill>
                <a:latin typeface="Century Schoolbook" panose="02040604050505020304" pitchFamily="18" charset="0"/>
                <a:cs typeface="Arial" panose="020B0604020202020204" pitchFamily="34" charset="0"/>
              </a:defRPr>
            </a:lvl5pPr>
            <a:lvl6pPr marL="2514408" indent="-22575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85552" indent="-22575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56697" indent="-22575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927841" indent="-22575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E400125E-B7BC-4BF1-BB28-99A2E01CAB7D}"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48437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518203"/>
            <a:ext cx="6002640" cy="4775199"/>
          </a:xfrm>
        </p:spPr>
        <p:txBody>
          <a:bodyPr/>
          <a:lstStyle/>
          <a:p>
            <a:pPr defTabSz="942289">
              <a:defRPr/>
            </a:pPr>
            <a:r>
              <a:rPr lang="en-US" sz="1000" dirty="0"/>
              <a:t>The definition provided in ESSA aligns with what research says about effective PL. Darling-Hammond, </a:t>
            </a:r>
            <a:r>
              <a:rPr lang="en-US" sz="1000" dirty="0" err="1"/>
              <a:t>Hyler</a:t>
            </a:r>
            <a:r>
              <a:rPr lang="en-US" sz="1000" dirty="0"/>
              <a:t>, and Gardner (2017) conducted a comprehensive review of research to identify methodologically rigorous studies that have demonstrated a positive link between teacher PL, teaching practices, and student outcomes and identified seven common features of effective professional learning.</a:t>
            </a:r>
          </a:p>
          <a:p>
            <a:pPr defTabSz="942289">
              <a:defRPr/>
            </a:pPr>
            <a:endParaRPr lang="en-US" sz="1000" dirty="0"/>
          </a:p>
          <a:p>
            <a:pPr defTabSz="942289">
              <a:defRPr/>
            </a:pPr>
            <a:r>
              <a:rPr lang="en-US" sz="1000" dirty="0"/>
              <a:t>Job embedded content focused PL, meaning the PL is situated in teachers’ classrooms with their students, as opposed to generic  PL delivered externally or divorced from teachers’ school/district contexts. </a:t>
            </a:r>
          </a:p>
          <a:p>
            <a:pPr defTabSz="942289">
              <a:defRPr/>
            </a:pPr>
            <a:endParaRPr lang="en-US" sz="1000" dirty="0"/>
          </a:p>
          <a:p>
            <a:pPr>
              <a:defRPr/>
            </a:pPr>
            <a:r>
              <a:rPr lang="en-US" sz="1000" dirty="0"/>
              <a:t>“Active learning” engages educators using authentic artifacts, interactive activities, and other strategies, preferably connected to teachers’ classrooms and students. </a:t>
            </a:r>
          </a:p>
          <a:p>
            <a:pPr>
              <a:defRPr/>
            </a:pPr>
            <a:endParaRPr lang="en-US" sz="1000" dirty="0"/>
          </a:p>
          <a:p>
            <a:pPr>
              <a:defRPr/>
            </a:pPr>
            <a:r>
              <a:rPr lang="en-US" sz="1000" dirty="0"/>
              <a:t>“Collaboration” can span a host of configurations. Collective work in trusting environments provides a basis for inquiry and reflection, allowing teachers to take risks, solve problems, and attend to dilemmas in their practice.</a:t>
            </a:r>
          </a:p>
          <a:p>
            <a:pPr defTabSz="942289">
              <a:defRPr/>
            </a:pPr>
            <a:endParaRPr lang="en-US" sz="1000" dirty="0"/>
          </a:p>
          <a:p>
            <a:pPr defTabSz="942289">
              <a:defRPr/>
            </a:pPr>
            <a:r>
              <a:rPr lang="en-US" sz="1000" dirty="0"/>
              <a:t>Modeling of instruction helps teachers to have a vision of practice on which to anchor their own learning and growth. The various kinds of modeling can include • video or written cases of teaching, • demonstration lessons, • unit or lesson plans, • observations of peers, and • curriculum materials including sample assessments and student work samples.</a:t>
            </a:r>
          </a:p>
          <a:p>
            <a:pPr defTabSz="942289">
              <a:defRPr/>
            </a:pPr>
            <a:endParaRPr lang="en-US" sz="1000" dirty="0"/>
          </a:p>
          <a:p>
            <a:pPr defTabSz="942289">
              <a:defRPr/>
            </a:pPr>
            <a:r>
              <a:rPr lang="en-US" sz="1000" dirty="0"/>
              <a:t>Teachers who receive coaching are more likely to enact desired teaching practices and apply them more appropriately than those receiving more traditional PL.</a:t>
            </a:r>
          </a:p>
          <a:p>
            <a:pPr defTabSz="942289">
              <a:defRPr/>
            </a:pPr>
            <a:endParaRPr lang="en-US" sz="1000" dirty="0"/>
          </a:p>
          <a:p>
            <a:pPr defTabSz="942289">
              <a:defRPr/>
            </a:pPr>
            <a:r>
              <a:rPr lang="en-US" sz="1000" dirty="0"/>
              <a:t>Feedback – PL models associated with gains in student learning frequently provide built-in time for teachers to think about, receive input on, and make changes to their practice. </a:t>
            </a:r>
          </a:p>
          <a:p>
            <a:pPr defTabSz="942289">
              <a:defRPr/>
            </a:pPr>
            <a:endParaRPr lang="en-US" sz="1000" dirty="0"/>
          </a:p>
          <a:p>
            <a:pPr lvl="0">
              <a:defRPr/>
            </a:pPr>
            <a:r>
              <a:rPr lang="en-US" sz="1000" dirty="0"/>
              <a:t>PL that is sustained, offering multiple opportunities for teachers to engage in learning around a single set of concepts or practices, has a greater chance of transforming teaching practices and student learning than the traditional episodic and fragmented approach to PL.</a:t>
            </a:r>
          </a:p>
        </p:txBody>
      </p:sp>
      <p:sp>
        <p:nvSpPr>
          <p:cNvPr id="4" name="Slide Number Placeholder 3"/>
          <p:cNvSpPr>
            <a:spLocks noGrp="1"/>
          </p:cNvSpPr>
          <p:nvPr>
            <p:ph type="sldNum" sz="quarter" idx="10"/>
          </p:nvPr>
        </p:nvSpPr>
        <p:spPr/>
        <p:txBody>
          <a:bodyPr/>
          <a:lstStyle/>
          <a:p>
            <a:fld id="{FC4B335C-DFAC-4C75-ABB1-3382B28C95DA}" type="slidenum">
              <a:rPr lang="en-US" smtClean="0"/>
              <a:t>6</a:t>
            </a:fld>
            <a:endParaRPr lang="en-US" dirty="0"/>
          </a:p>
        </p:txBody>
      </p:sp>
    </p:spTree>
    <p:extLst>
      <p:ext uri="{BB962C8B-B14F-4D97-AF65-F5344CB8AC3E}">
        <p14:creationId xmlns:p14="http://schemas.microsoft.com/office/powerpoint/2010/main" val="27040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Aft>
                <a:spcPts val="618"/>
              </a:spcAft>
              <a:defRPr/>
            </a:pPr>
            <a:r>
              <a:rPr lang="en-US" dirty="0"/>
              <a:t>Here are some examples of what this can look like in schools and districts. Think back to the example you identified in the beginning. Which of these characteristics apply to the PL you thought of?</a:t>
            </a:r>
          </a:p>
          <a:p>
            <a:pPr>
              <a:spcAft>
                <a:spcPts val="618"/>
              </a:spcAft>
            </a:pPr>
            <a:endParaRPr lang="en-US" dirty="0"/>
          </a:p>
          <a:p>
            <a:pPr>
              <a:spcAft>
                <a:spcPts val="618"/>
              </a:spcAft>
            </a:pPr>
            <a:endParaRPr lang="en-US" dirty="0"/>
          </a:p>
          <a:p>
            <a:pPr>
              <a:spcAft>
                <a:spcPts val="618"/>
              </a:spcAft>
            </a:pPr>
            <a:endParaRPr lang="en-US"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61112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8"/>
              </a:spcAft>
            </a:pPr>
            <a:r>
              <a:rPr lang="en-US" dirty="0"/>
              <a:t>What are some examples of PL happening in your district that reflect the criteria and qualities we have been discussing?</a:t>
            </a:r>
          </a:p>
          <a:p>
            <a:pPr>
              <a:spcAft>
                <a:spcPts val="618"/>
              </a:spcAft>
            </a:pPr>
            <a:endParaRPr lang="en-US" dirty="0"/>
          </a:p>
          <a:p>
            <a:pPr>
              <a:spcAft>
                <a:spcPts val="618"/>
              </a:spcAft>
            </a:pPr>
            <a:r>
              <a:rPr lang="en-US" dirty="0"/>
              <a:t> Teachers analyzing student work in PLCs/data teams</a:t>
            </a:r>
          </a:p>
          <a:p>
            <a:pPr lvl="1">
              <a:spcAft>
                <a:spcPts val="618"/>
              </a:spcAft>
            </a:pPr>
            <a:r>
              <a:rPr lang="en-US" dirty="0"/>
              <a:t>Content and classroom focused, collaborative</a:t>
            </a:r>
          </a:p>
          <a:p>
            <a:pPr>
              <a:spcAft>
                <a:spcPts val="618"/>
              </a:spcAft>
            </a:pPr>
            <a:r>
              <a:rPr lang="en-US" dirty="0"/>
              <a:t>Instructional Coaching</a:t>
            </a:r>
          </a:p>
          <a:p>
            <a:pPr lvl="1">
              <a:spcAft>
                <a:spcPts val="618"/>
              </a:spcAft>
            </a:pPr>
            <a:r>
              <a:rPr lang="en-US" dirty="0"/>
              <a:t>Modeling, active learning</a:t>
            </a:r>
          </a:p>
          <a:p>
            <a:pPr>
              <a:spcAft>
                <a:spcPts val="618"/>
              </a:spcAft>
            </a:pPr>
            <a:r>
              <a:rPr lang="en-US" dirty="0"/>
              <a:t>Systems of Induction and Mentoring </a:t>
            </a:r>
          </a:p>
          <a:p>
            <a:pPr lvl="1">
              <a:spcAft>
                <a:spcPts val="618"/>
              </a:spcAft>
            </a:pPr>
            <a:r>
              <a:rPr lang="en-US" dirty="0"/>
              <a:t>Job embedded, feedback in real time</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95343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USED definition brings up the issue of conferences and workshops. Sending individuals to conferences is a common practice and can be a valuable one when it is part of a larger strategy. Many districts use a “train the trainer” approach sending a few individuals to bring back information. </a:t>
            </a:r>
          </a:p>
          <a:p>
            <a:endParaRPr lang="en-US" altLang="en-US" dirty="0"/>
          </a:p>
          <a:p>
            <a:r>
              <a:rPr lang="en-US" altLang="en-US" dirty="0"/>
              <a:t>Some questions to consider when thinking about conference attendance include:</a:t>
            </a:r>
          </a:p>
          <a:p>
            <a:r>
              <a:rPr lang="en-US" altLang="en-US" dirty="0"/>
              <a:t>What is the role of the conference in meeting the prioritized need? How is it part of a sustained, job-embedded plan for professional learning?</a:t>
            </a:r>
          </a:p>
          <a:p>
            <a:r>
              <a:rPr lang="en-US" altLang="en-US" dirty="0">
                <a:cs typeface="Calibri" panose="020F0502020204030204" pitchFamily="34" charset="0"/>
              </a:rPr>
              <a:t>What is the plan for delivering the content so that the learning extends beyond those who attended?</a:t>
            </a:r>
          </a:p>
          <a:p>
            <a:endParaRPr lang="en-US" altLang="en-US" dirty="0">
              <a:cs typeface="Calibri" panose="020F0502020204030204" pitchFamily="34" charset="0"/>
            </a:endParaRPr>
          </a:p>
          <a:p>
            <a:r>
              <a:rPr lang="en-US" altLang="en-US" dirty="0">
                <a:cs typeface="Calibri" panose="020F0502020204030204" pitchFamily="34" charset="0"/>
              </a:rPr>
              <a:t>If you include conference attendance as an activity</a:t>
            </a:r>
            <a:r>
              <a:rPr lang="en-US" altLang="en-US" baseline="0" dirty="0">
                <a:cs typeface="Calibri" panose="020F0502020204030204" pitchFamily="34" charset="0"/>
              </a:rPr>
              <a:t> </a:t>
            </a:r>
            <a:r>
              <a:rPr lang="en-US" altLang="en-US" dirty="0">
                <a:cs typeface="Calibri" panose="020F0502020204030204" pitchFamily="34" charset="0"/>
              </a:rPr>
              <a:t>and do not articulate how it will be part of a larger strategy (what will the follow up be?) your reviewer will ask you. </a:t>
            </a:r>
            <a:r>
              <a:rPr lang="en-US" altLang="en-US" dirty="0">
                <a:cs typeface="Calibri" panose="020F0502020204030204" pitchFamily="34" charset="0"/>
                <a:sym typeface="Wingdings" panose="05000000000000000000" pitchFamily="2" charset="2"/>
              </a:rPr>
              <a:t> </a:t>
            </a:r>
            <a:endParaRPr lang="en-US" altLang="en-US" dirty="0">
              <a:cs typeface="Calibri" panose="020F0502020204030204" pitchFamily="34" charset="0"/>
            </a:endParaRPr>
          </a:p>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7800" indent="-283014">
              <a:spcBef>
                <a:spcPct val="30000"/>
              </a:spcBef>
              <a:defRPr sz="1200">
                <a:solidFill>
                  <a:schemeClr val="tx1"/>
                </a:solidFill>
                <a:latin typeface="Calibri" panose="020F0502020204030204" pitchFamily="34" charset="0"/>
              </a:defRPr>
            </a:lvl2pPr>
            <a:lvl3pPr marL="1135328" indent="-225757">
              <a:spcBef>
                <a:spcPct val="30000"/>
              </a:spcBef>
              <a:defRPr sz="1200">
                <a:solidFill>
                  <a:schemeClr val="tx1"/>
                </a:solidFill>
                <a:latin typeface="Calibri" panose="020F0502020204030204" pitchFamily="34" charset="0"/>
              </a:defRPr>
            </a:lvl3pPr>
            <a:lvl4pPr marL="1588478" indent="-225757">
              <a:spcBef>
                <a:spcPct val="30000"/>
              </a:spcBef>
              <a:defRPr sz="1200">
                <a:solidFill>
                  <a:schemeClr val="tx1"/>
                </a:solidFill>
                <a:latin typeface="Calibri" panose="020F0502020204030204" pitchFamily="34" charset="0"/>
              </a:defRPr>
            </a:lvl4pPr>
            <a:lvl5pPr marL="2043263" indent="-225757">
              <a:spcBef>
                <a:spcPct val="30000"/>
              </a:spcBef>
              <a:defRPr sz="1200">
                <a:solidFill>
                  <a:schemeClr val="tx1"/>
                </a:solidFill>
                <a:latin typeface="Calibri" panose="020F0502020204030204" pitchFamily="34" charset="0"/>
              </a:defRPr>
            </a:lvl5pPr>
            <a:lvl6pPr marL="2514408" indent="-225757" eaLnBrk="0" fontAlgn="base" hangingPunct="0">
              <a:spcBef>
                <a:spcPct val="30000"/>
              </a:spcBef>
              <a:spcAft>
                <a:spcPct val="0"/>
              </a:spcAft>
              <a:defRPr sz="1200">
                <a:solidFill>
                  <a:schemeClr val="tx1"/>
                </a:solidFill>
                <a:latin typeface="Calibri" panose="020F0502020204030204" pitchFamily="34" charset="0"/>
              </a:defRPr>
            </a:lvl6pPr>
            <a:lvl7pPr marL="2985552" indent="-225757" eaLnBrk="0" fontAlgn="base" hangingPunct="0">
              <a:spcBef>
                <a:spcPct val="30000"/>
              </a:spcBef>
              <a:spcAft>
                <a:spcPct val="0"/>
              </a:spcAft>
              <a:defRPr sz="1200">
                <a:solidFill>
                  <a:schemeClr val="tx1"/>
                </a:solidFill>
                <a:latin typeface="Calibri" panose="020F0502020204030204" pitchFamily="34" charset="0"/>
              </a:defRPr>
            </a:lvl7pPr>
            <a:lvl8pPr marL="3456697" indent="-225757" eaLnBrk="0" fontAlgn="base" hangingPunct="0">
              <a:spcBef>
                <a:spcPct val="30000"/>
              </a:spcBef>
              <a:spcAft>
                <a:spcPct val="0"/>
              </a:spcAft>
              <a:defRPr sz="1200">
                <a:solidFill>
                  <a:schemeClr val="tx1"/>
                </a:solidFill>
                <a:latin typeface="Calibri" panose="020F0502020204030204" pitchFamily="34" charset="0"/>
              </a:defRPr>
            </a:lvl8pPr>
            <a:lvl9pPr marL="3927841" indent="-2257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C1B20A-7BFA-4122-BACC-3904EC95491D}" type="slidenum">
              <a:rPr lang="en-US" altLang="en-US" sz="1300"/>
              <a:pPr>
                <a:spcBef>
                  <a:spcPct val="0"/>
                </a:spcBef>
              </a:pPr>
              <a:t>9</a:t>
            </a:fld>
            <a:endParaRPr lang="en-US" altLang="en-US" sz="1300"/>
          </a:p>
        </p:txBody>
      </p:sp>
    </p:spTree>
    <p:extLst>
      <p:ext uri="{BB962C8B-B14F-4D97-AF65-F5344CB8AC3E}">
        <p14:creationId xmlns:p14="http://schemas.microsoft.com/office/powerpoint/2010/main" val="234817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044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 id="2147483828"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hyperlink" Target="https://creativecommons.org/licenses/by-sa/3.0/" TargetMode="External"/><Relationship Id="rId4" Type="http://schemas.openxmlformats.org/officeDocument/2006/relationships/hyperlink" Target="https://www.atlantictraining.com/blog/stop-light-stock-phot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schools-and-districts/grants/ESEA/IIA/Documents/multiple-measures-of-data.pdf" TargetMode="External"/><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ESEA/IIA/Documents/professional-learning.pdf" TargetMode="External"/><Relationship Id="rId2" Type="http://schemas.openxmlformats.org/officeDocument/2006/relationships/notesSlide" Target="../notesSlides/notesSlide19.xml"/><Relationship Id="rId1" Type="http://schemas.openxmlformats.org/officeDocument/2006/relationships/slideLayout" Target="../slideLayouts/slideLayout49.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learningpolicyinstitute.org/media/476/download?inline&amp;file=Effective_Teacher_Professional_Development_REPORT.pdf" TargetMode="External"/><Relationship Id="rId7" Type="http://schemas.openxmlformats.org/officeDocument/2006/relationships/hyperlink" Target="http://www.centeril.org/resources/EvidenceReviewandEffectivePracticesBrief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IA/Pages/Title-IIA-Professional-Learning.aspx" TargetMode="External"/><Relationship Id="rId5" Type="http://schemas.openxmlformats.org/officeDocument/2006/relationships/hyperlink" Target="https://www.oregon.gov/ode/schools-and-districts/grants/ESEA/IIA/Documents/essatitleiipartaguidance.pdf" TargetMode="External"/><Relationship Id="rId4" Type="http://schemas.openxmlformats.org/officeDocument/2006/relationships/hyperlink" Target="https://standards.learningforward.org/?_ga=2.107315968.348675929.1653063199-1401338229.165306319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learningpolicyinstitute.org/media/476/download?inline&amp;file=Effective_Teacher_Professional_Development_REPORT.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Welcome to Title II-A Tuesdays!</a:t>
            </a:r>
          </a:p>
        </p:txBody>
      </p:sp>
      <p:sp>
        <p:nvSpPr>
          <p:cNvPr id="14339" name="Rectangle 3"/>
          <p:cNvSpPr>
            <a:spLocks noGrp="1" noChangeArrowheads="1"/>
          </p:cNvSpPr>
          <p:nvPr>
            <p:ph type="subTitle" idx="1"/>
          </p:nvPr>
        </p:nvSpPr>
        <p:spPr/>
        <p:txBody>
          <a:bodyPr/>
          <a:lstStyle/>
          <a:p>
            <a:r>
              <a:rPr lang="en-US" altLang="en-US" sz="3600" dirty="0">
                <a:latin typeface="Arial" charset="0"/>
                <a:cs typeface="Arial" charset="0"/>
              </a:rPr>
              <a:t>Planning for Professional Learning</a:t>
            </a:r>
          </a:p>
          <a:p>
            <a:r>
              <a:rPr lang="en-US" altLang="en-US" dirty="0">
                <a:latin typeface="Arial" charset="0"/>
                <a:cs typeface="Arial" charset="0"/>
              </a:rPr>
              <a:t>October 2024</a:t>
            </a:r>
          </a:p>
          <a:p>
            <a:endParaRPr lang="en-US" altLang="en-US" sz="3600" dirty="0">
              <a:latin typeface="Arial" charset="0"/>
              <a:cs typeface="Arial" charset="0"/>
            </a:endParaRPr>
          </a:p>
        </p:txBody>
      </p:sp>
      <p:sp>
        <p:nvSpPr>
          <p:cNvPr id="5" name="Subtitle 2">
            <a:extLst>
              <a:ext uri="{FF2B5EF4-FFF2-40B4-BE49-F238E27FC236}">
                <a16:creationId xmlns:a16="http://schemas.microsoft.com/office/drawing/2014/main" id="{BED1ADB2-2CF2-5FEE-34D2-E968D969D8F6}"/>
              </a:ext>
            </a:extLst>
          </p:cNvPr>
          <p:cNvSpPr txBox="1">
            <a:spLocks/>
          </p:cNvSpPr>
          <p:nvPr/>
        </p:nvSpPr>
        <p:spPr>
          <a:xfrm>
            <a:off x="1638300" y="4843859"/>
            <a:ext cx="9144000" cy="1299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dk1"/>
                </a:solidFill>
                <a:cs typeface="Calibri"/>
                <a:sym typeface="Calibri"/>
              </a:rPr>
              <a:t>Please put your district name next to your username</a:t>
            </a:r>
          </a:p>
          <a:p>
            <a:r>
              <a:rPr lang="en-US" sz="2800" dirty="0">
                <a:solidFill>
                  <a:srgbClr val="FF0000"/>
                </a:solidFill>
                <a:cs typeface="Calibri"/>
                <a:sym typeface="Calibri"/>
              </a:rPr>
              <a:t>In the chat: Candy corn – delicious or disgusting?</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8318B-3C84-37CC-7476-E0321F1F551A}"/>
              </a:ext>
            </a:extLst>
          </p:cNvPr>
          <p:cNvSpPr>
            <a:spLocks noGrp="1"/>
          </p:cNvSpPr>
          <p:nvPr>
            <p:ph type="title"/>
          </p:nvPr>
        </p:nvSpPr>
        <p:spPr/>
        <p:txBody>
          <a:bodyPr/>
          <a:lstStyle/>
          <a:p>
            <a:r>
              <a:rPr lang="en-US" dirty="0"/>
              <a:t>District Example</a:t>
            </a:r>
          </a:p>
        </p:txBody>
      </p:sp>
      <p:sp>
        <p:nvSpPr>
          <p:cNvPr id="2" name="Content Placeholder 1">
            <a:extLst>
              <a:ext uri="{FF2B5EF4-FFF2-40B4-BE49-F238E27FC236}">
                <a16:creationId xmlns:a16="http://schemas.microsoft.com/office/drawing/2014/main" id="{02169F25-49F4-A19A-6C34-81300A0B350B}"/>
              </a:ext>
            </a:extLst>
          </p:cNvPr>
          <p:cNvSpPr>
            <a:spLocks noGrp="1"/>
          </p:cNvSpPr>
          <p:nvPr>
            <p:ph idx="1"/>
          </p:nvPr>
        </p:nvSpPr>
        <p:spPr/>
        <p:txBody>
          <a:bodyPr>
            <a:normAutofit/>
          </a:bodyPr>
          <a:lstStyle/>
          <a:p>
            <a:pPr marL="0" indent="0">
              <a:buNone/>
            </a:pP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“All workshops and conferences undergo a rigorous and systematic review process for approval. Each application is assessed for approval based on its alignment with a district-identified priority. Additionally, the application requires a narrative from the requestor outlining how the acquired knowledge will be disseminated among their colleagues upon completion. Principals play a crucial role in this approval process to ensure that the sharing of information is fully supported and integrated into the broader educational context.”</a:t>
            </a:r>
            <a:endParaRPr lang="en-US" sz="2800"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F90F4880-0993-28B6-C59C-91A1302BD8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35E9860B-4D5C-C0B8-C7F1-FD5E8F4AB963}"/>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21320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8B5F1F-60FC-A569-AD40-71BA92137442}"/>
              </a:ext>
            </a:extLst>
          </p:cNvPr>
          <p:cNvSpPr>
            <a:spLocks noGrp="1"/>
          </p:cNvSpPr>
          <p:nvPr>
            <p:ph type="ctrTitle"/>
          </p:nvPr>
        </p:nvSpPr>
        <p:spPr/>
        <p:txBody>
          <a:bodyPr/>
          <a:lstStyle/>
          <a:p>
            <a:r>
              <a:rPr lang="en-US" dirty="0"/>
              <a:t>Planning for Professional Learning</a:t>
            </a:r>
          </a:p>
        </p:txBody>
      </p:sp>
      <p:sp>
        <p:nvSpPr>
          <p:cNvPr id="3" name="Footer Placeholder 2">
            <a:extLst>
              <a:ext uri="{FF2B5EF4-FFF2-40B4-BE49-F238E27FC236}">
                <a16:creationId xmlns:a16="http://schemas.microsoft.com/office/drawing/2014/main" id="{826689D4-BA05-64DF-1C7D-32F786DB40A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DA0D9D2-0842-5C6B-BED2-6A62BB602F74}"/>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265782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286F509-6172-8E2C-5BFB-BFA719F83BF6}"/>
              </a:ext>
            </a:extLst>
          </p:cNvPr>
          <p:cNvSpPr>
            <a:spLocks noGrp="1"/>
          </p:cNvSpPr>
          <p:nvPr>
            <p:ph type="title"/>
          </p:nvPr>
        </p:nvSpPr>
        <p:spPr>
          <a:xfrm>
            <a:off x="717177" y="779646"/>
            <a:ext cx="3931826" cy="914684"/>
          </a:xfrm>
        </p:spPr>
        <p:txBody>
          <a:bodyPr/>
          <a:lstStyle/>
          <a:p>
            <a:r>
              <a:rPr lang="en-US" dirty="0"/>
              <a:t>Let’s Take a Poll!</a:t>
            </a:r>
          </a:p>
        </p:txBody>
      </p:sp>
      <p:pic>
        <p:nvPicPr>
          <p:cNvPr id="32" name="Picture Placeholder 31" descr="A traffic light with red and yellow lights">
            <a:extLst>
              <a:ext uri="{FF2B5EF4-FFF2-40B4-BE49-F238E27FC236}">
                <a16:creationId xmlns:a16="http://schemas.microsoft.com/office/drawing/2014/main" id="{2EB27DBA-97C0-C873-5F5A-6727B544CA4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23" b="26626"/>
          <a:stretch/>
        </p:blipFill>
        <p:spPr>
          <a:xfrm>
            <a:off x="717176" y="1595767"/>
            <a:ext cx="3519488" cy="4085104"/>
          </a:xfrm>
        </p:spPr>
      </p:pic>
      <p:sp>
        <p:nvSpPr>
          <p:cNvPr id="33" name="TextBox 32">
            <a:extLst>
              <a:ext uri="{FF2B5EF4-FFF2-40B4-BE49-F238E27FC236}">
                <a16:creationId xmlns:a16="http://schemas.microsoft.com/office/drawing/2014/main" id="{D9DF8C0A-087E-6C40-7E89-06A5BF665F1C}"/>
              </a:ext>
            </a:extLst>
          </p:cNvPr>
          <p:cNvSpPr txBox="1"/>
          <p:nvPr/>
        </p:nvSpPr>
        <p:spPr>
          <a:xfrm>
            <a:off x="923925" y="5861050"/>
            <a:ext cx="3519488" cy="230832"/>
          </a:xfrm>
          <a:prstGeom prst="rect">
            <a:avLst/>
          </a:prstGeom>
          <a:noFill/>
        </p:spPr>
        <p:txBody>
          <a:bodyPr wrap="square" rtlCol="0">
            <a:spAutoFit/>
          </a:bodyPr>
          <a:lstStyle/>
          <a:p>
            <a:r>
              <a:rPr lang="en-US" sz="900">
                <a:hlinkClick r:id="rId4" tooltip="https://www.atlantictraining.com/blog/stop-light-stock-photo/"/>
              </a:rPr>
              <a:t>This Photo</a:t>
            </a:r>
            <a:r>
              <a:rPr lang="en-US" sz="900"/>
              <a:t> by Unknown Author is licensed under </a:t>
            </a:r>
            <a:r>
              <a:rPr lang="en-US" sz="900">
                <a:hlinkClick r:id="rId5" tooltip="https://creativecommons.org/licenses/by-sa/3.0/"/>
              </a:rPr>
              <a:t>CC BY-SA</a:t>
            </a:r>
            <a:endParaRPr lang="en-US" sz="900"/>
          </a:p>
        </p:txBody>
      </p:sp>
      <p:sp>
        <p:nvSpPr>
          <p:cNvPr id="6" name="Content Placeholder 5">
            <a:extLst>
              <a:ext uri="{FF2B5EF4-FFF2-40B4-BE49-F238E27FC236}">
                <a16:creationId xmlns:a16="http://schemas.microsoft.com/office/drawing/2014/main" id="{3FB075D4-B4A2-8F12-EBDB-9E6342FEE495}"/>
              </a:ext>
            </a:extLst>
          </p:cNvPr>
          <p:cNvSpPr>
            <a:spLocks noGrp="1"/>
          </p:cNvSpPr>
          <p:nvPr>
            <p:ph idx="1"/>
          </p:nvPr>
        </p:nvSpPr>
        <p:spPr>
          <a:xfrm>
            <a:off x="5183188" y="353082"/>
            <a:ext cx="6172200" cy="6151836"/>
          </a:xfrm>
        </p:spPr>
        <p:txBody>
          <a:bodyPr>
            <a:normAutofit/>
          </a:bodyPr>
          <a:lstStyle/>
          <a:p>
            <a:pPr marL="515937" lvl="1" indent="-285750" eaLnBrk="0" fontAlgn="base" hangingPunct="0">
              <a:lnSpc>
                <a:spcPct val="100000"/>
              </a:lnSpc>
              <a:spcBef>
                <a:spcPct val="30000"/>
              </a:spcBef>
              <a:spcAft>
                <a:spcPts val="600"/>
              </a:spcAft>
              <a:defRPr/>
            </a:pPr>
            <a:r>
              <a:rPr lang="en-US" dirty="0"/>
              <a:t>Our district has a </a:t>
            </a:r>
            <a:r>
              <a:rPr lang="en-US" b="1" dirty="0"/>
              <a:t>shared</a:t>
            </a:r>
            <a:r>
              <a:rPr lang="en-US" b="1" baseline="0" dirty="0"/>
              <a:t> understanding/vision </a:t>
            </a:r>
            <a:r>
              <a:rPr lang="en-US" baseline="0" dirty="0"/>
              <a:t>of what effective professional learning looks like</a:t>
            </a:r>
          </a:p>
          <a:p>
            <a:pPr marL="515937" lvl="1" indent="-285750">
              <a:spcAft>
                <a:spcPts val="600"/>
              </a:spcAft>
            </a:pPr>
            <a:r>
              <a:rPr lang="en-US" dirty="0">
                <a:solidFill>
                  <a:schemeClr val="bg1">
                    <a:lumMod val="50000"/>
                  </a:schemeClr>
                </a:solidFill>
              </a:rPr>
              <a:t>Our district has a </a:t>
            </a:r>
            <a:r>
              <a:rPr lang="en-US" b="1" dirty="0">
                <a:solidFill>
                  <a:schemeClr val="bg1">
                    <a:lumMod val="50000"/>
                  </a:schemeClr>
                </a:solidFill>
              </a:rPr>
              <a:t>comprehensive</a:t>
            </a:r>
            <a:r>
              <a:rPr lang="en-US" b="1" baseline="0" dirty="0">
                <a:solidFill>
                  <a:schemeClr val="bg1">
                    <a:lumMod val="50000"/>
                  </a:schemeClr>
                </a:solidFill>
              </a:rPr>
              <a:t> plan </a:t>
            </a:r>
            <a:r>
              <a:rPr lang="en-US" baseline="0" dirty="0">
                <a:solidFill>
                  <a:schemeClr val="bg1">
                    <a:lumMod val="50000"/>
                  </a:schemeClr>
                </a:solidFill>
              </a:rPr>
              <a:t>for professional learning (map to guide educator learning)</a:t>
            </a:r>
          </a:p>
          <a:p>
            <a:pPr marL="515937" lvl="1" indent="-285750">
              <a:spcAft>
                <a:spcPts val="600"/>
              </a:spcAft>
            </a:pPr>
            <a:r>
              <a:rPr lang="en-US" baseline="0" dirty="0">
                <a:solidFill>
                  <a:schemeClr val="bg1">
                    <a:lumMod val="50000"/>
                  </a:schemeClr>
                </a:solidFill>
              </a:rPr>
              <a:t>Our district has a </a:t>
            </a:r>
            <a:r>
              <a:rPr lang="en-US" b="1" baseline="0" dirty="0">
                <a:solidFill>
                  <a:schemeClr val="bg1">
                    <a:lumMod val="50000"/>
                  </a:schemeClr>
                </a:solidFill>
              </a:rPr>
              <a:t>comprehensive system </a:t>
            </a:r>
            <a:r>
              <a:rPr lang="en-US" baseline="0" dirty="0">
                <a:solidFill>
                  <a:schemeClr val="bg1">
                    <a:lumMod val="50000"/>
                  </a:schemeClr>
                </a:solidFill>
              </a:rPr>
              <a:t>for professional learning (infrastructure to support the learner and learning)</a:t>
            </a:r>
          </a:p>
          <a:p>
            <a:pPr marL="515937" lvl="1" indent="-285750"/>
            <a:endParaRPr lang="en-US" dirty="0"/>
          </a:p>
          <a:p>
            <a:pPr marL="230187" lvl="1" indent="0" eaLnBrk="0" fontAlgn="base" hangingPunct="0">
              <a:lnSpc>
                <a:spcPct val="100000"/>
              </a:lnSpc>
              <a:spcBef>
                <a:spcPct val="30000"/>
              </a:spcBef>
              <a:spcAft>
                <a:spcPct val="0"/>
              </a:spcAft>
              <a:buNone/>
              <a:defRPr/>
            </a:pPr>
            <a:r>
              <a:rPr lang="en-US" dirty="0"/>
              <a:t>1 – This is not in place</a:t>
            </a:r>
          </a:p>
          <a:p>
            <a:pPr marL="230187" lvl="1" indent="0" eaLnBrk="0" fontAlgn="base" hangingPunct="0">
              <a:lnSpc>
                <a:spcPct val="100000"/>
              </a:lnSpc>
              <a:spcBef>
                <a:spcPct val="30000"/>
              </a:spcBef>
              <a:spcAft>
                <a:spcPct val="0"/>
              </a:spcAft>
              <a:buNone/>
              <a:defRPr/>
            </a:pPr>
            <a:r>
              <a:rPr lang="en-US" dirty="0"/>
              <a:t>2 – It’s been discussed, but is not yet in place</a:t>
            </a:r>
          </a:p>
          <a:p>
            <a:pPr marL="230187" lvl="1" indent="0" eaLnBrk="0" fontAlgn="base" hangingPunct="0">
              <a:lnSpc>
                <a:spcPct val="100000"/>
              </a:lnSpc>
              <a:spcBef>
                <a:spcPct val="30000"/>
              </a:spcBef>
              <a:spcAft>
                <a:spcPct val="0"/>
              </a:spcAft>
              <a:buNone/>
              <a:defRPr/>
            </a:pPr>
            <a:r>
              <a:rPr lang="en-US" dirty="0"/>
              <a:t>3 – This is in place </a:t>
            </a:r>
          </a:p>
          <a:p>
            <a:pPr marL="230187" lvl="1" indent="0" eaLnBrk="0" fontAlgn="base" hangingPunct="0">
              <a:lnSpc>
                <a:spcPct val="100000"/>
              </a:lnSpc>
              <a:spcBef>
                <a:spcPct val="30000"/>
              </a:spcBef>
              <a:spcAft>
                <a:spcPct val="0"/>
              </a:spcAft>
              <a:buNone/>
              <a:defRPr/>
            </a:pPr>
            <a:r>
              <a:rPr lang="en-US" dirty="0"/>
              <a:t>4 – This is in place and regularly updated</a:t>
            </a:r>
          </a:p>
          <a:p>
            <a:pPr marL="515937" lvl="1" indent="-285750"/>
            <a:endParaRPr lang="en-US" baseline="0" dirty="0"/>
          </a:p>
        </p:txBody>
      </p:sp>
      <p:sp>
        <p:nvSpPr>
          <p:cNvPr id="3" name="Footer Placeholder 2">
            <a:extLst>
              <a:ext uri="{FF2B5EF4-FFF2-40B4-BE49-F238E27FC236}">
                <a16:creationId xmlns:a16="http://schemas.microsoft.com/office/drawing/2014/main" id="{8E7915A8-FD58-0C19-C18E-9FDDF16E8D1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AE8881FE-842D-8C7F-78EB-19E014D3E5CE}"/>
              </a:ext>
            </a:extLst>
          </p:cNvPr>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13913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Shared Vision: Standards for Professional Learning</a:t>
            </a:r>
          </a:p>
        </p:txBody>
      </p:sp>
      <p:sp>
        <p:nvSpPr>
          <p:cNvPr id="13" name="Content Placeholder 12"/>
          <p:cNvSpPr>
            <a:spLocks noGrp="1"/>
          </p:cNvSpPr>
          <p:nvPr>
            <p:ph idx="1"/>
          </p:nvPr>
        </p:nvSpPr>
        <p:spPr>
          <a:xfrm>
            <a:off x="717176" y="1942542"/>
            <a:ext cx="10174942" cy="3424515"/>
          </a:xfrm>
        </p:spPr>
        <p:txBody>
          <a:bodyPr>
            <a:noAutofit/>
          </a:bodyPr>
          <a:lstStyle/>
          <a:p>
            <a:pPr marL="228600" lvl="1">
              <a:spcBef>
                <a:spcPts val="1000"/>
              </a:spcBef>
              <a:spcAft>
                <a:spcPts val="600"/>
              </a:spcAft>
            </a:pPr>
            <a:r>
              <a:rPr lang="en-US" sz="3200" dirty="0"/>
              <a:t>The standards are:</a:t>
            </a:r>
          </a:p>
          <a:p>
            <a:pPr lvl="1">
              <a:spcAft>
                <a:spcPts val="600"/>
              </a:spcAft>
            </a:pPr>
            <a:r>
              <a:rPr lang="en-US" sz="2800" dirty="0"/>
              <a:t>A description of the attributes of effective professional learning</a:t>
            </a:r>
          </a:p>
          <a:p>
            <a:pPr lvl="1">
              <a:spcAft>
                <a:spcPts val="600"/>
              </a:spcAft>
            </a:pPr>
            <a:r>
              <a:rPr lang="en-US" sz="2800" dirty="0"/>
              <a:t>A template for organizing professional learning</a:t>
            </a:r>
          </a:p>
          <a:p>
            <a:pPr>
              <a:spcAft>
                <a:spcPts val="600"/>
              </a:spcAft>
            </a:pPr>
            <a:r>
              <a:rPr lang="en-US" sz="3200" dirty="0"/>
              <a:t>Organized around 3 categories:</a:t>
            </a:r>
          </a:p>
          <a:p>
            <a:pPr lvl="1">
              <a:spcAft>
                <a:spcPts val="600"/>
              </a:spcAft>
            </a:pPr>
            <a:r>
              <a:rPr lang="en-US" sz="2800" dirty="0"/>
              <a:t>Rigorous Content for Each Learner</a:t>
            </a:r>
          </a:p>
          <a:p>
            <a:pPr lvl="1">
              <a:spcAft>
                <a:spcPts val="600"/>
              </a:spcAft>
            </a:pPr>
            <a:r>
              <a:rPr lang="en-US" sz="2800" dirty="0"/>
              <a:t>Transformational Processes</a:t>
            </a:r>
          </a:p>
          <a:p>
            <a:pPr lvl="1">
              <a:spcAft>
                <a:spcPts val="600"/>
              </a:spcAft>
            </a:pPr>
            <a:r>
              <a:rPr lang="en-US" sz="2800" dirty="0"/>
              <a:t>Conditions for Success</a:t>
            </a:r>
          </a:p>
        </p:txBody>
      </p:sp>
      <p:pic>
        <p:nvPicPr>
          <p:cNvPr id="1026" name="Picture 2" descr="Learning Forward Professional Learning Standards">
            <a:extLst>
              <a:ext uri="{FF2B5EF4-FFF2-40B4-BE49-F238E27FC236}">
                <a16:creationId xmlns:a16="http://schemas.microsoft.com/office/drawing/2014/main" id="{8B535C7E-59E0-0ACA-803C-B6FD7736B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143" y="4316228"/>
            <a:ext cx="4465575" cy="16265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67382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Standards Lead to Improvement for All</a:t>
            </a:r>
          </a:p>
        </p:txBody>
      </p:sp>
      <p:pic>
        <p:nvPicPr>
          <p:cNvPr id="6" name="Content Placeholder 5" descr="Standards for professional learning lead to high-quality professional learning for Educators which leads to growth in education knowledge, skills and beliefs, which leads to growth in educator practice and ultimately improvement in outcomes for students."/>
          <p:cNvPicPr>
            <a:picLocks noGrp="1"/>
          </p:cNvPicPr>
          <p:nvPr>
            <p:ph idx="1"/>
          </p:nvPr>
        </p:nvPicPr>
        <p:blipFill rotWithShape="1">
          <a:blip r:embed="rId3"/>
          <a:srcRect l="34473" t="30189" r="19868" b="28244"/>
          <a:stretch/>
        </p:blipFill>
        <p:spPr bwMode="auto">
          <a:xfrm>
            <a:off x="1264024" y="1618131"/>
            <a:ext cx="9950823" cy="5021258"/>
          </a:xfrm>
          <a:prstGeom prst="rect">
            <a:avLst/>
          </a:prstGeom>
          <a:ln>
            <a:noFill/>
          </a:ln>
          <a:extLst>
            <a:ext uri="{53640926-AAD7-44D8-BBD7-CCE9431645EC}">
              <a14:shadowObscured xmlns:a14="http://schemas.microsoft.com/office/drawing/2010/main"/>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332969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5D087A-5F74-8FF6-7A08-45C242EF44D1}"/>
              </a:ext>
            </a:extLst>
          </p:cNvPr>
          <p:cNvSpPr>
            <a:spLocks noGrp="1"/>
          </p:cNvSpPr>
          <p:nvPr>
            <p:ph type="title"/>
          </p:nvPr>
        </p:nvSpPr>
        <p:spPr>
          <a:xfrm>
            <a:off x="717176" y="457200"/>
            <a:ext cx="10784542" cy="1026460"/>
          </a:xfrm>
        </p:spPr>
        <p:txBody>
          <a:bodyPr/>
          <a:lstStyle/>
          <a:p>
            <a:r>
              <a:rPr lang="en-US" dirty="0"/>
              <a:t>In breakout rooms</a:t>
            </a:r>
          </a:p>
        </p:txBody>
      </p:sp>
      <p:sp>
        <p:nvSpPr>
          <p:cNvPr id="2" name="Content Placeholder 1">
            <a:extLst>
              <a:ext uri="{FF2B5EF4-FFF2-40B4-BE49-F238E27FC236}">
                <a16:creationId xmlns:a16="http://schemas.microsoft.com/office/drawing/2014/main" id="{3AF93F47-F054-ECB0-F914-DF6DCFDE8145}"/>
              </a:ext>
            </a:extLst>
          </p:cNvPr>
          <p:cNvSpPr>
            <a:spLocks noGrp="1"/>
          </p:cNvSpPr>
          <p:nvPr>
            <p:ph sz="half" idx="1"/>
          </p:nvPr>
        </p:nvSpPr>
        <p:spPr>
          <a:xfrm>
            <a:off x="717175" y="1825625"/>
            <a:ext cx="5818095" cy="4106048"/>
          </a:xfrm>
        </p:spPr>
        <p:txBody>
          <a:bodyPr>
            <a:normAutofit/>
          </a:bodyPr>
          <a:lstStyle/>
          <a:p>
            <a:r>
              <a:rPr lang="en-US" sz="2800" dirty="0"/>
              <a:t>Is your district already using these standards to guide professional learning? If so, how?</a:t>
            </a:r>
          </a:p>
          <a:p>
            <a:r>
              <a:rPr lang="en-US" sz="2800" dirty="0"/>
              <a:t>Which of the “improved outcomes” listed on the right do you see happening in your district?</a:t>
            </a:r>
          </a:p>
          <a:p>
            <a:r>
              <a:rPr lang="en-US" sz="2800" dirty="0"/>
              <a:t>Scanning the challenges on the left, which have you observed in your district?</a:t>
            </a:r>
          </a:p>
        </p:txBody>
      </p:sp>
      <p:pic>
        <p:nvPicPr>
          <p:cNvPr id="6" name="Picture 5" descr="A screenshot of the graphic of the Standards for Professional Learning">
            <a:extLst>
              <a:ext uri="{FF2B5EF4-FFF2-40B4-BE49-F238E27FC236}">
                <a16:creationId xmlns:a16="http://schemas.microsoft.com/office/drawing/2014/main" id="{19856BA9-1739-CFCB-0A03-2228AD725BB1}"/>
              </a:ext>
            </a:extLst>
          </p:cNvPr>
          <p:cNvPicPr>
            <a:picLocks noChangeAspect="1"/>
          </p:cNvPicPr>
          <p:nvPr/>
        </p:nvPicPr>
        <p:blipFill rotWithShape="1">
          <a:blip r:embed="rId3"/>
          <a:srcRect l="28974" t="18918" r="29359" b="4729"/>
          <a:stretch/>
        </p:blipFill>
        <p:spPr bwMode="auto">
          <a:xfrm>
            <a:off x="6818305" y="1478777"/>
            <a:ext cx="4656519" cy="4799743"/>
          </a:xfrm>
          <a:prstGeom prst="rect">
            <a:avLst/>
          </a:prstGeom>
          <a:noFill/>
          <a:ln>
            <a:noFill/>
          </a:ln>
          <a:extLst>
            <a:ext uri="{53640926-AAD7-44D8-BBD7-CCE9431645EC}">
              <a14:shadowObscured xmlns:a14="http://schemas.microsoft.com/office/drawing/2010/main"/>
            </a:ext>
          </a:extLst>
        </p:spPr>
      </p:pic>
      <p:sp>
        <p:nvSpPr>
          <p:cNvPr id="3" name="Footer Placeholder 2">
            <a:extLst>
              <a:ext uri="{FF2B5EF4-FFF2-40B4-BE49-F238E27FC236}">
                <a16:creationId xmlns:a16="http://schemas.microsoft.com/office/drawing/2014/main" id="{D3032527-912F-AA94-3DFC-26F7C3B61CE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ABDB8983-8AB8-0FFF-19A0-6DBB68EB24D4}"/>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15</a:t>
            </a:fld>
            <a:endParaRPr lang="en-US"/>
          </a:p>
        </p:txBody>
      </p:sp>
    </p:spTree>
    <p:extLst>
      <p:ext uri="{BB962C8B-B14F-4D97-AF65-F5344CB8AC3E}">
        <p14:creationId xmlns:p14="http://schemas.microsoft.com/office/powerpoint/2010/main" val="288366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07636F47-70D6-66E4-CE96-AC0ECFAF55B3}"/>
              </a:ext>
            </a:extLst>
          </p:cNvPr>
          <p:cNvSpPr>
            <a:spLocks noGrp="1"/>
          </p:cNvSpPr>
          <p:nvPr>
            <p:ph type="title"/>
          </p:nvPr>
        </p:nvSpPr>
        <p:spPr>
          <a:xfrm>
            <a:off x="717176" y="457200"/>
            <a:ext cx="10784542" cy="1026460"/>
          </a:xfrm>
        </p:spPr>
        <p:txBody>
          <a:bodyPr/>
          <a:lstStyle/>
          <a:p>
            <a:r>
              <a:rPr lang="en-US" dirty="0"/>
              <a:t>Share out</a:t>
            </a:r>
          </a:p>
        </p:txBody>
      </p:sp>
      <p:pic>
        <p:nvPicPr>
          <p:cNvPr id="10" name="Content Placeholder 9" descr="Empty speech bubbles">
            <a:extLst>
              <a:ext uri="{FF2B5EF4-FFF2-40B4-BE49-F238E27FC236}">
                <a16:creationId xmlns:a16="http://schemas.microsoft.com/office/drawing/2014/main" id="{468734B5-E559-E383-0FC9-A77932FD13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214" r="-1" b="23705"/>
          <a:stretch/>
        </p:blipFill>
        <p:spPr>
          <a:xfrm>
            <a:off x="717176" y="1825625"/>
            <a:ext cx="10784542" cy="4109010"/>
          </a:xfrm>
          <a:noFill/>
        </p:spPr>
      </p:pic>
      <p:sp>
        <p:nvSpPr>
          <p:cNvPr id="5" name="Footer Placeholder 4">
            <a:extLst>
              <a:ext uri="{FF2B5EF4-FFF2-40B4-BE49-F238E27FC236}">
                <a16:creationId xmlns:a16="http://schemas.microsoft.com/office/drawing/2014/main" id="{453FB516-8448-07C6-E4BD-A6BB0727BC8B}"/>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6" name="Slide Number Placeholder 5">
            <a:extLst>
              <a:ext uri="{FF2B5EF4-FFF2-40B4-BE49-F238E27FC236}">
                <a16:creationId xmlns:a16="http://schemas.microsoft.com/office/drawing/2014/main" id="{56F6990B-0C9B-B270-63DD-6EAEFBA8F2F7}"/>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16</a:t>
            </a:fld>
            <a:endParaRPr lang="en-US"/>
          </a:p>
        </p:txBody>
      </p:sp>
    </p:spTree>
    <p:extLst>
      <p:ext uri="{BB962C8B-B14F-4D97-AF65-F5344CB8AC3E}">
        <p14:creationId xmlns:p14="http://schemas.microsoft.com/office/powerpoint/2010/main" val="360780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CA5BF2-0610-DD8E-9D19-8BCC6E1CAF4E}"/>
              </a:ext>
            </a:extLst>
          </p:cNvPr>
          <p:cNvSpPr>
            <a:spLocks noGrp="1"/>
          </p:cNvSpPr>
          <p:nvPr>
            <p:ph type="ctrTitle"/>
          </p:nvPr>
        </p:nvSpPr>
        <p:spPr/>
        <p:txBody>
          <a:bodyPr/>
          <a:lstStyle/>
          <a:p>
            <a:r>
              <a:rPr lang="en-US" dirty="0"/>
              <a:t>Planning for Success</a:t>
            </a:r>
          </a:p>
        </p:txBody>
      </p:sp>
      <p:sp>
        <p:nvSpPr>
          <p:cNvPr id="3" name="Footer Placeholder 2">
            <a:extLst>
              <a:ext uri="{FF2B5EF4-FFF2-40B4-BE49-F238E27FC236}">
                <a16:creationId xmlns:a16="http://schemas.microsoft.com/office/drawing/2014/main" id="{C883B0D4-6B15-5330-31CA-7EDC04C57690}"/>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616D525-1181-2FBE-6CAC-E0DA56127670}"/>
              </a:ext>
            </a:extLst>
          </p:cNvPr>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427539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Analyzing Data</a:t>
            </a:r>
          </a:p>
        </p:txBody>
      </p:sp>
      <p:sp>
        <p:nvSpPr>
          <p:cNvPr id="6" name="Content Placeholder 5"/>
          <p:cNvSpPr>
            <a:spLocks noGrp="1"/>
          </p:cNvSpPr>
          <p:nvPr>
            <p:ph idx="1"/>
          </p:nvPr>
        </p:nvSpPr>
        <p:spPr/>
        <p:txBody>
          <a:bodyPr>
            <a:normAutofit/>
          </a:bodyPr>
          <a:lstStyle/>
          <a:p>
            <a:pPr>
              <a:spcAft>
                <a:spcPts val="600"/>
              </a:spcAft>
            </a:pPr>
            <a:r>
              <a:rPr lang="en-US" sz="3200" dirty="0"/>
              <a:t>Analyze data to make decisions about what professional learning is needed</a:t>
            </a:r>
          </a:p>
          <a:p>
            <a:pPr>
              <a:spcAft>
                <a:spcPts val="600"/>
              </a:spcAft>
            </a:pPr>
            <a:r>
              <a:rPr lang="en-US" sz="3200" dirty="0"/>
              <a:t>Use multiple data sources</a:t>
            </a:r>
          </a:p>
          <a:p>
            <a:pPr lvl="1">
              <a:spcAft>
                <a:spcPts val="600"/>
              </a:spcAft>
            </a:pPr>
            <a:r>
              <a:rPr lang="en-US" sz="3000" dirty="0"/>
              <a:t>Student data</a:t>
            </a:r>
          </a:p>
          <a:p>
            <a:pPr lvl="1">
              <a:spcAft>
                <a:spcPts val="600"/>
              </a:spcAft>
            </a:pPr>
            <a:r>
              <a:rPr lang="en-US" sz="3000" dirty="0"/>
              <a:t>Perception data</a:t>
            </a:r>
          </a:p>
          <a:p>
            <a:pPr lvl="1">
              <a:spcAft>
                <a:spcPts val="600"/>
              </a:spcAft>
            </a:pPr>
            <a:r>
              <a:rPr lang="en-US" sz="3000" dirty="0"/>
              <a:t>Systems data</a:t>
            </a:r>
            <a:endParaRPr lang="en-US" dirty="0"/>
          </a:p>
          <a:p>
            <a:pPr marL="0" indent="0">
              <a:buNone/>
            </a:pPr>
            <a:r>
              <a:rPr lang="en-US" sz="2800" i="1" dirty="0"/>
              <a:t>Resource: </a:t>
            </a:r>
            <a:r>
              <a:rPr lang="en-US" sz="2800" i="1" dirty="0">
                <a:hlinkClick r:id="rId3"/>
              </a:rPr>
              <a:t>Multiple Measures of Data</a:t>
            </a:r>
            <a:endParaRPr lang="en-US" sz="2800" i="1" u="sng" dirty="0"/>
          </a:p>
        </p:txBody>
      </p:sp>
      <p:pic>
        <p:nvPicPr>
          <p:cNvPr id="7" name="Picture 6" descr="Magnifying glass showing decling performance">
            <a:extLst>
              <a:ext uri="{FF2B5EF4-FFF2-40B4-BE49-F238E27FC236}">
                <a16:creationId xmlns:a16="http://schemas.microsoft.com/office/drawing/2014/main" id="{6CB92CBC-4E7E-FCF3-68C8-B859359E1E9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61644" y="2700393"/>
            <a:ext cx="3540074" cy="2359473"/>
          </a:xfrm>
          <a:prstGeom prst="rect">
            <a:avLst/>
          </a:prstGeom>
        </p:spPr>
      </p:pic>
      <p:sp>
        <p:nvSpPr>
          <p:cNvPr id="2" name="Slide Number Placeholder 1"/>
          <p:cNvSpPr>
            <a:spLocks noGrp="1"/>
          </p:cNvSpPr>
          <p:nvPr>
            <p:ph type="sldNum" sz="quarter" idx="12"/>
          </p:nvPr>
        </p:nvSpPr>
        <p:spPr/>
        <p:txBody>
          <a:bodyPr>
            <a:normAutofit/>
          </a:bodyPr>
          <a:lstStyle/>
          <a:p>
            <a:pPr algn="r"/>
            <a:fld id="{F3477EC8-074D-41C4-94AE-E9EA7CEEA348}" type="slidenum">
              <a:rPr lang="en-US" smtClean="0"/>
              <a:pPr algn="r"/>
              <a:t>18</a:t>
            </a:fld>
            <a:endParaRPr lang="en-US" dirty="0"/>
          </a:p>
        </p:txBody>
      </p:sp>
      <p:sp>
        <p:nvSpPr>
          <p:cNvPr id="5" name="Footer Placeholder 2">
            <a:extLst>
              <a:ext uri="{FF2B5EF4-FFF2-40B4-BE49-F238E27FC236}">
                <a16:creationId xmlns:a16="http://schemas.microsoft.com/office/drawing/2014/main" id="{9FCF0DC3-78D7-BE9B-8E36-6663910097A0}"/>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72144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Identifying Goals and Evaluating Impact</a:t>
            </a:r>
          </a:p>
        </p:txBody>
      </p:sp>
      <p:sp>
        <p:nvSpPr>
          <p:cNvPr id="4" name="Content Placeholder 3"/>
          <p:cNvSpPr>
            <a:spLocks noGrp="1"/>
          </p:cNvSpPr>
          <p:nvPr>
            <p:ph idx="1"/>
          </p:nvPr>
        </p:nvSpPr>
        <p:spPr>
          <a:xfrm>
            <a:off x="717176" y="1825624"/>
            <a:ext cx="6907306" cy="4575175"/>
          </a:xfrm>
        </p:spPr>
        <p:txBody>
          <a:bodyPr>
            <a:normAutofit/>
          </a:bodyPr>
          <a:lstStyle/>
          <a:p>
            <a:pPr>
              <a:spcAft>
                <a:spcPts val="600"/>
              </a:spcAft>
            </a:pPr>
            <a:r>
              <a:rPr lang="en-US" sz="3500" dirty="0"/>
              <a:t>Be clear about goals and how you will know they have been achieved</a:t>
            </a:r>
          </a:p>
          <a:p>
            <a:pPr lvl="1">
              <a:spcAft>
                <a:spcPts val="600"/>
              </a:spcAft>
            </a:pPr>
            <a:r>
              <a:rPr lang="en-US" sz="3000" b="1" dirty="0"/>
              <a:t>Desired outcomes</a:t>
            </a:r>
            <a:r>
              <a:rPr lang="en-US" sz="3000" dirty="0"/>
              <a:t>: What will educators know and be able to do as the result of professional learning?</a:t>
            </a:r>
          </a:p>
          <a:p>
            <a:pPr lvl="1">
              <a:spcAft>
                <a:spcPts val="600"/>
              </a:spcAft>
            </a:pPr>
            <a:r>
              <a:rPr lang="en-US" sz="3000" b="1" dirty="0"/>
              <a:t>Measures of effectiveness</a:t>
            </a:r>
            <a:r>
              <a:rPr lang="en-US" sz="3000" dirty="0"/>
              <a:t>: Was the professional learning successful? </a:t>
            </a:r>
            <a:endParaRPr lang="en-US" sz="3200" dirty="0">
              <a:solidFill>
                <a:srgbClr val="FF0000"/>
              </a:solidFill>
            </a:endParaRPr>
          </a:p>
          <a:p>
            <a:pPr marL="0" indent="0">
              <a:buNone/>
            </a:pPr>
            <a:r>
              <a:rPr lang="en-US" sz="3000" i="1" dirty="0"/>
              <a:t>Resource: </a:t>
            </a:r>
            <a:r>
              <a:rPr lang="en-US" sz="3000" i="1" dirty="0">
                <a:solidFill>
                  <a:srgbClr val="FF0000"/>
                </a:solidFill>
                <a:hlinkClick r:id="rId3"/>
              </a:rPr>
              <a:t>Increasing the Effectiveness of PL</a:t>
            </a:r>
            <a:endParaRPr lang="en-US" sz="3000" i="1" dirty="0">
              <a:solidFill>
                <a:srgbClr val="FF0000"/>
              </a:solidFill>
            </a:endParaRPr>
          </a:p>
        </p:txBody>
      </p:sp>
      <p:sp>
        <p:nvSpPr>
          <p:cNvPr id="2" name="Slide Number Placeholder 1"/>
          <p:cNvSpPr>
            <a:spLocks noGrp="1"/>
          </p:cNvSpPr>
          <p:nvPr>
            <p:ph type="sldNum" sz="quarter" idx="12"/>
          </p:nvPr>
        </p:nvSpPr>
        <p:spPr/>
        <p:txBody>
          <a:bodyPr>
            <a:normAutofit/>
          </a:bodyPr>
          <a:lstStyle/>
          <a:p>
            <a:pPr algn="r"/>
            <a:fld id="{F3477EC8-074D-41C4-94AE-E9EA7CEEA348}" type="slidenum">
              <a:rPr lang="en-US" smtClean="0"/>
              <a:pPr algn="r"/>
              <a:t>19</a:t>
            </a:fld>
            <a:endParaRPr lang="en-US" dirty="0"/>
          </a:p>
        </p:txBody>
      </p:sp>
      <p:sp>
        <p:nvSpPr>
          <p:cNvPr id="7" name="Footer Placeholder 2">
            <a:extLst>
              <a:ext uri="{FF2B5EF4-FFF2-40B4-BE49-F238E27FC236}">
                <a16:creationId xmlns:a16="http://schemas.microsoft.com/office/drawing/2014/main" id="{2D22BB10-3F06-5F90-AED1-2DD7B77D3649}"/>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pic>
        <p:nvPicPr>
          <p:cNvPr id="6" name="Picture 5" descr="Three darts on bullseye">
            <a:extLst>
              <a:ext uri="{FF2B5EF4-FFF2-40B4-BE49-F238E27FC236}">
                <a16:creationId xmlns:a16="http://schemas.microsoft.com/office/drawing/2014/main" id="{66BC6573-EE63-79FF-0ED7-347FF7A2AE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33771" y="2437026"/>
            <a:ext cx="3842759" cy="2551832"/>
          </a:xfrm>
          <a:prstGeom prst="rect">
            <a:avLst/>
          </a:prstGeom>
        </p:spPr>
      </p:pic>
    </p:spTree>
    <p:extLst>
      <p:ext uri="{BB962C8B-B14F-4D97-AF65-F5344CB8AC3E}">
        <p14:creationId xmlns:p14="http://schemas.microsoft.com/office/powerpoint/2010/main" val="188689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5556F-826E-02AE-72B0-6F96FE41A800}"/>
              </a:ext>
            </a:extLst>
          </p:cNvPr>
          <p:cNvSpPr>
            <a:spLocks noGrp="1"/>
          </p:cNvSpPr>
          <p:nvPr>
            <p:ph type="title"/>
          </p:nvPr>
        </p:nvSpPr>
        <p:spPr>
          <a:xfrm>
            <a:off x="717177" y="779645"/>
            <a:ext cx="3931826" cy="1479461"/>
          </a:xfrm>
        </p:spPr>
        <p:txBody>
          <a:bodyPr/>
          <a:lstStyle/>
          <a:p>
            <a:r>
              <a:rPr lang="en-US" dirty="0"/>
              <a:t>A thought for later…</a:t>
            </a:r>
          </a:p>
        </p:txBody>
      </p:sp>
      <p:pic>
        <p:nvPicPr>
          <p:cNvPr id="9" name="Picture Placeholder 8" descr="A cartoon character leaning on a question mark">
            <a:extLst>
              <a:ext uri="{FF2B5EF4-FFF2-40B4-BE49-F238E27FC236}">
                <a16:creationId xmlns:a16="http://schemas.microsoft.com/office/drawing/2014/main" id="{A7F034F2-2276-0CD2-13E1-D6CA548106D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96" r="1396"/>
          <a:stretch>
            <a:fillRect/>
          </a:stretch>
        </p:blipFill>
        <p:spPr>
          <a:xfrm>
            <a:off x="717550" y="2138363"/>
            <a:ext cx="3932238" cy="3722687"/>
          </a:xfrm>
        </p:spPr>
      </p:pic>
      <p:sp>
        <p:nvSpPr>
          <p:cNvPr id="6" name="Content Placeholder 5">
            <a:extLst>
              <a:ext uri="{FF2B5EF4-FFF2-40B4-BE49-F238E27FC236}">
                <a16:creationId xmlns:a16="http://schemas.microsoft.com/office/drawing/2014/main" id="{D10BF31B-DC59-8116-B84D-91C18EB30366}"/>
              </a:ext>
            </a:extLst>
          </p:cNvPr>
          <p:cNvSpPr>
            <a:spLocks noGrp="1"/>
          </p:cNvSpPr>
          <p:nvPr>
            <p:ph idx="1"/>
          </p:nvPr>
        </p:nvSpPr>
        <p:spPr/>
        <p:txBody>
          <a:bodyPr>
            <a:normAutofit/>
          </a:bodyPr>
          <a:lstStyle/>
          <a:p>
            <a:r>
              <a:rPr lang="en-US" sz="3200" dirty="0"/>
              <a:t>Think of a professional learning experience offered in your district that received positive feedback.</a:t>
            </a:r>
          </a:p>
          <a:p>
            <a:endParaRPr lang="en-US" sz="3200" dirty="0"/>
          </a:p>
          <a:p>
            <a:pPr marL="0" indent="0">
              <a:buNone/>
            </a:pPr>
            <a:r>
              <a:rPr lang="en-US" sz="3200" dirty="0"/>
              <a:t>Why you think it was well received?</a:t>
            </a:r>
            <a:endParaRPr lang="en-US" sz="2800" dirty="0"/>
          </a:p>
          <a:p>
            <a:pPr lvl="1"/>
            <a:endParaRPr lang="en-US" sz="3200" dirty="0"/>
          </a:p>
        </p:txBody>
      </p:sp>
      <p:sp>
        <p:nvSpPr>
          <p:cNvPr id="3" name="Footer Placeholder 2">
            <a:extLst>
              <a:ext uri="{FF2B5EF4-FFF2-40B4-BE49-F238E27FC236}">
                <a16:creationId xmlns:a16="http://schemas.microsoft.com/office/drawing/2014/main" id="{7FF86350-FCE6-AB3B-0A81-C7774B09AA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B0B58B34-A550-F828-3288-7E4B31A132D3}"/>
              </a:ext>
            </a:extLst>
          </p:cNvPr>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38252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7D89B9-DE5F-C2C4-A3D6-150377990A75}"/>
              </a:ext>
            </a:extLst>
          </p:cNvPr>
          <p:cNvSpPr>
            <a:spLocks noGrp="1"/>
          </p:cNvSpPr>
          <p:nvPr>
            <p:ph type="title"/>
          </p:nvPr>
        </p:nvSpPr>
        <p:spPr/>
        <p:txBody>
          <a:bodyPr/>
          <a:lstStyle/>
          <a:p>
            <a:r>
              <a:rPr lang="en-US" dirty="0"/>
              <a:t>Purposeful Planning</a:t>
            </a:r>
          </a:p>
        </p:txBody>
      </p:sp>
      <p:pic>
        <p:nvPicPr>
          <p:cNvPr id="8" name="Picture Placeholder 7" descr="A wall covered with sticky notes.">
            <a:extLst>
              <a:ext uri="{FF2B5EF4-FFF2-40B4-BE49-F238E27FC236}">
                <a16:creationId xmlns:a16="http://schemas.microsoft.com/office/drawing/2014/main" id="{7DD6B500-53A1-BE6F-B3CC-3833EEC0143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6202" r="16202"/>
          <a:stretch>
            <a:fillRect/>
          </a:stretch>
        </p:blipFill>
        <p:spPr>
          <a:xfrm>
            <a:off x="717176" y="2585557"/>
            <a:ext cx="3531721" cy="3235153"/>
          </a:xfrm>
        </p:spPr>
      </p:pic>
      <p:sp>
        <p:nvSpPr>
          <p:cNvPr id="2" name="Content Placeholder 1">
            <a:extLst>
              <a:ext uri="{FF2B5EF4-FFF2-40B4-BE49-F238E27FC236}">
                <a16:creationId xmlns:a16="http://schemas.microsoft.com/office/drawing/2014/main" id="{1FEC2587-1C89-60A7-1877-01473E5FA733}"/>
              </a:ext>
            </a:extLst>
          </p:cNvPr>
          <p:cNvSpPr>
            <a:spLocks noGrp="1"/>
          </p:cNvSpPr>
          <p:nvPr>
            <p:ph idx="1"/>
          </p:nvPr>
        </p:nvSpPr>
        <p:spPr>
          <a:xfrm>
            <a:off x="4994929" y="768756"/>
            <a:ext cx="6825036" cy="5081404"/>
          </a:xfrm>
        </p:spPr>
        <p:txBody>
          <a:bodyPr>
            <a:normAutofit/>
          </a:bodyPr>
          <a:lstStyle/>
          <a:p>
            <a:pPr>
              <a:spcAft>
                <a:spcPts val="600"/>
              </a:spcAft>
            </a:pPr>
            <a:r>
              <a:rPr lang="en-US" altLang="en-US" sz="3200" dirty="0">
                <a:latin typeface="Calibri" pitchFamily="34" charset="0"/>
              </a:rPr>
              <a:t>Less is more</a:t>
            </a:r>
          </a:p>
          <a:p>
            <a:pPr lvl="1">
              <a:spcAft>
                <a:spcPts val="600"/>
              </a:spcAft>
            </a:pPr>
            <a:r>
              <a:rPr lang="en-US" altLang="en-US" sz="2800" dirty="0">
                <a:latin typeface="Calibri" pitchFamily="34" charset="0"/>
              </a:rPr>
              <a:t>Focus on a few areas</a:t>
            </a:r>
            <a:endParaRPr lang="en-US" altLang="en-US" sz="3200" dirty="0">
              <a:latin typeface="Calibri" pitchFamily="34" charset="0"/>
            </a:endParaRPr>
          </a:p>
          <a:p>
            <a:pPr>
              <a:spcAft>
                <a:spcPts val="600"/>
              </a:spcAft>
            </a:pPr>
            <a:r>
              <a:rPr lang="en-US" altLang="en-US" sz="3200" dirty="0">
                <a:latin typeface="Calibri" pitchFamily="34" charset="0"/>
              </a:rPr>
              <a:t>Attend to learning design</a:t>
            </a:r>
          </a:p>
          <a:p>
            <a:pPr lvl="1">
              <a:spcAft>
                <a:spcPts val="600"/>
              </a:spcAft>
            </a:pPr>
            <a:r>
              <a:rPr lang="en-US" altLang="en-US" sz="2800" dirty="0">
                <a:latin typeface="Calibri" pitchFamily="34" charset="0"/>
              </a:rPr>
              <a:t>Who is participating?</a:t>
            </a:r>
          </a:p>
          <a:p>
            <a:pPr lvl="1">
              <a:spcAft>
                <a:spcPts val="600"/>
              </a:spcAft>
            </a:pPr>
            <a:r>
              <a:rPr lang="en-US" altLang="en-US" sz="2800" dirty="0">
                <a:latin typeface="Calibri" pitchFamily="34" charset="0"/>
              </a:rPr>
              <a:t>What do they already know?</a:t>
            </a:r>
          </a:p>
          <a:p>
            <a:pPr lvl="1">
              <a:spcAft>
                <a:spcPts val="600"/>
              </a:spcAft>
            </a:pPr>
            <a:r>
              <a:rPr lang="en-US" altLang="en-US" sz="2800" dirty="0">
                <a:latin typeface="Calibri" pitchFamily="34" charset="0"/>
              </a:rPr>
              <a:t>What is the goal?</a:t>
            </a:r>
          </a:p>
          <a:p>
            <a:pPr>
              <a:spcAft>
                <a:spcPts val="600"/>
              </a:spcAft>
            </a:pPr>
            <a:r>
              <a:rPr lang="en-US" sz="3200" dirty="0"/>
              <a:t>Determine roles and responsibilities</a:t>
            </a:r>
          </a:p>
          <a:p>
            <a:pPr>
              <a:spcAft>
                <a:spcPts val="600"/>
              </a:spcAft>
            </a:pPr>
            <a:r>
              <a:rPr lang="en-US" altLang="en-US" sz="3200" dirty="0">
                <a:latin typeface="Calibri" pitchFamily="34" charset="0"/>
              </a:rPr>
              <a:t>Establish implementation expectations </a:t>
            </a:r>
          </a:p>
          <a:p>
            <a:pPr lvl="1">
              <a:spcAft>
                <a:spcPts val="600"/>
              </a:spcAft>
            </a:pPr>
            <a:r>
              <a:rPr lang="en-US" altLang="en-US" sz="2800" dirty="0">
                <a:latin typeface="Calibri" pitchFamily="34" charset="0"/>
              </a:rPr>
              <a:t>Need support of leadership</a:t>
            </a:r>
          </a:p>
        </p:txBody>
      </p:sp>
      <p:sp>
        <p:nvSpPr>
          <p:cNvPr id="3" name="Footer Placeholder 2">
            <a:extLst>
              <a:ext uri="{FF2B5EF4-FFF2-40B4-BE49-F238E27FC236}">
                <a16:creationId xmlns:a16="http://schemas.microsoft.com/office/drawing/2014/main" id="{3D25DDDC-7DDE-373A-B31E-294AAB62E6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7DE6F9FE-0010-E2D2-25C6-E0E00AA5A1D8}"/>
              </a:ext>
            </a:extLst>
          </p:cNvPr>
          <p:cNvSpPr>
            <a:spLocks noGrp="1"/>
          </p:cNvSpPr>
          <p:nvPr>
            <p:ph type="sldNum" sz="quarter" idx="12"/>
          </p:nvPr>
        </p:nvSpPr>
        <p:spPr/>
        <p:txBody>
          <a:bodyPr/>
          <a:lstStyle/>
          <a:p>
            <a:fld id="{357F5B69-6281-4C1F-8C38-6DA0F56DA430}" type="slidenum">
              <a:rPr lang="en-US" smtClean="0"/>
              <a:pPr/>
              <a:t>20</a:t>
            </a:fld>
            <a:endParaRPr lang="en-US" dirty="0"/>
          </a:p>
        </p:txBody>
      </p:sp>
    </p:spTree>
    <p:extLst>
      <p:ext uri="{BB962C8B-B14F-4D97-AF65-F5344CB8AC3E}">
        <p14:creationId xmlns:p14="http://schemas.microsoft.com/office/powerpoint/2010/main" val="210180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953B49-25E5-D480-9B1C-978BC64D2989}"/>
              </a:ext>
            </a:extLst>
          </p:cNvPr>
          <p:cNvSpPr>
            <a:spLocks noGrp="1"/>
          </p:cNvSpPr>
          <p:nvPr>
            <p:ph type="title"/>
          </p:nvPr>
        </p:nvSpPr>
        <p:spPr/>
        <p:txBody>
          <a:bodyPr/>
          <a:lstStyle/>
          <a:p>
            <a:r>
              <a:rPr lang="en-US" dirty="0"/>
              <a:t>Future Topics </a:t>
            </a:r>
          </a:p>
        </p:txBody>
      </p:sp>
      <p:sp>
        <p:nvSpPr>
          <p:cNvPr id="8" name="Content Placeholder 7">
            <a:extLst>
              <a:ext uri="{FF2B5EF4-FFF2-40B4-BE49-F238E27FC236}">
                <a16:creationId xmlns:a16="http://schemas.microsoft.com/office/drawing/2014/main" id="{BE6AD880-9177-99A0-2E25-4F7195B292E0}"/>
              </a:ext>
            </a:extLst>
          </p:cNvPr>
          <p:cNvSpPr>
            <a:spLocks noGrp="1"/>
          </p:cNvSpPr>
          <p:nvPr>
            <p:ph idx="1"/>
          </p:nvPr>
        </p:nvSpPr>
        <p:spPr/>
        <p:txBody>
          <a:bodyPr>
            <a:normAutofit/>
          </a:bodyPr>
          <a:lstStyle/>
          <a:p>
            <a:pPr>
              <a:spcAft>
                <a:spcPts val="600"/>
              </a:spcAft>
            </a:pPr>
            <a:r>
              <a:rPr lang="en-US" sz="3200" dirty="0"/>
              <a:t>November 26 – Evaluating Professional Learning</a:t>
            </a:r>
          </a:p>
          <a:p>
            <a:pPr>
              <a:spcAft>
                <a:spcPts val="600"/>
              </a:spcAft>
            </a:pPr>
            <a:r>
              <a:rPr lang="en-US" sz="3200" dirty="0"/>
              <a:t>December 24 – Winter Break, no session</a:t>
            </a:r>
          </a:p>
          <a:p>
            <a:pPr>
              <a:spcAft>
                <a:spcPts val="600"/>
              </a:spcAft>
            </a:pPr>
            <a:r>
              <a:rPr lang="en-US" sz="3200" dirty="0"/>
              <a:t>January 28 – TBD</a:t>
            </a:r>
          </a:p>
        </p:txBody>
      </p:sp>
      <p:pic>
        <p:nvPicPr>
          <p:cNvPr id="9" name="Picture 8" descr="This is an image of a calendar. It is included for aesthetic purposes.">
            <a:extLst>
              <a:ext uri="{FF2B5EF4-FFF2-40B4-BE49-F238E27FC236}">
                <a16:creationId xmlns:a16="http://schemas.microsoft.com/office/drawing/2014/main" id="{7A070972-7CF9-6AF8-89CD-7AD83A7FEDE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55424" y="3553793"/>
            <a:ext cx="2836060" cy="2269108"/>
          </a:xfrm>
          <a:prstGeom prst="rect">
            <a:avLst/>
          </a:prstGeom>
        </p:spPr>
      </p:pic>
      <p:sp>
        <p:nvSpPr>
          <p:cNvPr id="4" name="Footer Placeholder 3">
            <a:extLst>
              <a:ext uri="{FF2B5EF4-FFF2-40B4-BE49-F238E27FC236}">
                <a16:creationId xmlns:a16="http://schemas.microsoft.com/office/drawing/2014/main" id="{557A6307-1976-14CE-962D-F0CB4DB418B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A8C15EFC-A3EA-54E2-BF7D-51ED804F8821}"/>
              </a:ext>
            </a:extLst>
          </p:cNvPr>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207204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a:bodyPr>
          <a:lstStyle/>
          <a:p>
            <a:pPr>
              <a:spcAft>
                <a:spcPts val="600"/>
              </a:spcAft>
            </a:pPr>
            <a:r>
              <a:rPr lang="en-US" sz="3200" dirty="0">
                <a:hlinkClick r:id="rId3"/>
              </a:rPr>
              <a:t>Effective Teacher Professional Development</a:t>
            </a:r>
            <a:endParaRPr lang="en-US" sz="800" dirty="0">
              <a:hlinkClick r:id="rId4"/>
            </a:endParaRPr>
          </a:p>
          <a:p>
            <a:pPr>
              <a:spcAft>
                <a:spcPts val="600"/>
              </a:spcAft>
            </a:pPr>
            <a:r>
              <a:rPr lang="en-US" sz="3200" dirty="0">
                <a:hlinkClick r:id="rId4"/>
              </a:rPr>
              <a:t>Learning Forward Standards for Professional Learning</a:t>
            </a:r>
            <a:endParaRPr lang="en-US" sz="3200" dirty="0"/>
          </a:p>
          <a:p>
            <a:pPr>
              <a:spcAft>
                <a:spcPts val="600"/>
              </a:spcAft>
            </a:pPr>
            <a:r>
              <a:rPr lang="en-US" sz="3200" dirty="0">
                <a:hlinkClick r:id="rId5"/>
              </a:rPr>
              <a:t>Title II-A Non-Regulatory Guidance</a:t>
            </a:r>
            <a:endParaRPr lang="en-US" sz="800" u="sng" dirty="0"/>
          </a:p>
          <a:p>
            <a:pPr>
              <a:spcAft>
                <a:spcPts val="600"/>
              </a:spcAft>
            </a:pPr>
            <a:r>
              <a:rPr lang="en-US" sz="3200" u="sng" dirty="0">
                <a:hlinkClick r:id="rId6"/>
              </a:rPr>
              <a:t>Title II-A Professional Learning webpage</a:t>
            </a:r>
            <a:endParaRPr lang="en-US" sz="3200" u="sng" dirty="0"/>
          </a:p>
          <a:p>
            <a:pPr>
              <a:spcAft>
                <a:spcPts val="600"/>
              </a:spcAft>
            </a:pPr>
            <a:r>
              <a:rPr lang="en-US" sz="3200" u="sng" dirty="0">
                <a:hlinkClick r:id="rId7"/>
              </a:rPr>
              <a:t>Effective Practices - Research Briefs and Evidence Ratings</a:t>
            </a:r>
            <a:endParaRPr lang="en-US" sz="3200" u="sng" dirty="0"/>
          </a:p>
          <a:p>
            <a:endParaRPr lang="en-US" sz="900" dirty="0"/>
          </a:p>
          <a:p>
            <a:endParaRPr lang="en-US" sz="3200" u="sng"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3517" r="3517"/>
          <a:stretch>
            <a:fillRect/>
          </a:stretch>
        </p:blipFill>
        <p:spPr>
          <a:xfrm>
            <a:off x="314667" y="2466410"/>
            <a:ext cx="4514735" cy="2664732"/>
          </a:xfrm>
        </p:spPr>
      </p:pic>
    </p:spTree>
    <p:extLst>
      <p:ext uri="{BB962C8B-B14F-4D97-AF65-F5344CB8AC3E}">
        <p14:creationId xmlns:p14="http://schemas.microsoft.com/office/powerpoint/2010/main" val="3893033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lvl="0" indent="-342900">
              <a:spcBef>
                <a:spcPts val="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nb-NO" u="sng" dirty="0">
                <a:solidFill>
                  <a:schemeClr val="hlink"/>
                </a:solidFill>
                <a:hlinkClick r:id="rId4"/>
              </a:rPr>
              <a:t>Amy.Tidwell@ode.oregon.gov</a:t>
            </a:r>
            <a:endParaRPr lang="nb-NO" dirty="0"/>
          </a:p>
          <a:p>
            <a:pPr marL="0" lvl="0" indent="0">
              <a:lnSpc>
                <a:spcPct val="110000"/>
              </a:lnSpc>
              <a:buClr>
                <a:schemeClr val="dk1"/>
              </a:buClr>
              <a:buSzPts val="2400"/>
              <a:buNone/>
            </a:pPr>
            <a:endParaRPr lang="nb-NO" dirty="0"/>
          </a:p>
          <a:p>
            <a:endParaRPr lang="en-US" dirty="0"/>
          </a:p>
        </p:txBody>
      </p:sp>
      <p:pic>
        <p:nvPicPr>
          <p:cNvPr id="3074" name="Picture 2" descr="DFA :: Questions? Contac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337779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Time Together Today </a:t>
            </a:r>
          </a:p>
        </p:txBody>
      </p:sp>
      <p:sp>
        <p:nvSpPr>
          <p:cNvPr id="6" name="Content Placeholder 5"/>
          <p:cNvSpPr>
            <a:spLocks noGrp="1"/>
          </p:cNvSpPr>
          <p:nvPr>
            <p:ph idx="1"/>
          </p:nvPr>
        </p:nvSpPr>
        <p:spPr/>
        <p:txBody>
          <a:bodyPr/>
          <a:lstStyle/>
          <a:p>
            <a:pPr>
              <a:lnSpc>
                <a:spcPct val="80000"/>
              </a:lnSpc>
              <a:spcBef>
                <a:spcPts val="0"/>
              </a:spcBef>
              <a:buSzPts val="2800"/>
            </a:pPr>
            <a:endParaRPr lang="en-US" sz="3200" dirty="0"/>
          </a:p>
          <a:p>
            <a:pPr>
              <a:lnSpc>
                <a:spcPct val="80000"/>
              </a:lnSpc>
              <a:spcBef>
                <a:spcPts val="0"/>
              </a:spcBef>
              <a:spcAft>
                <a:spcPts val="600"/>
              </a:spcAft>
              <a:buSzPts val="2800"/>
            </a:pPr>
            <a:r>
              <a:rPr lang="en-US" sz="3200" dirty="0"/>
              <a:t>Planning for Professional Learning</a:t>
            </a:r>
          </a:p>
          <a:p>
            <a:pPr lvl="1">
              <a:lnSpc>
                <a:spcPct val="80000"/>
              </a:lnSpc>
              <a:spcBef>
                <a:spcPts val="0"/>
              </a:spcBef>
              <a:spcAft>
                <a:spcPts val="600"/>
              </a:spcAft>
              <a:buSzPts val="2800"/>
            </a:pPr>
            <a:r>
              <a:rPr lang="en-US" sz="2800" dirty="0"/>
              <a:t>What is meant by “effective” professional learning?</a:t>
            </a:r>
          </a:p>
          <a:p>
            <a:pPr lvl="1">
              <a:lnSpc>
                <a:spcPct val="80000"/>
              </a:lnSpc>
              <a:spcBef>
                <a:spcPts val="0"/>
              </a:spcBef>
              <a:spcAft>
                <a:spcPts val="600"/>
              </a:spcAft>
              <a:buSzPts val="2800"/>
            </a:pPr>
            <a:r>
              <a:rPr lang="en-US" sz="2800" dirty="0"/>
              <a:t>What does it look like?</a:t>
            </a:r>
          </a:p>
          <a:p>
            <a:pPr lvl="1">
              <a:lnSpc>
                <a:spcPct val="80000"/>
              </a:lnSpc>
              <a:spcBef>
                <a:spcPts val="0"/>
              </a:spcBef>
              <a:spcAft>
                <a:spcPts val="600"/>
              </a:spcAft>
              <a:buSzPts val="2800"/>
            </a:pPr>
            <a:r>
              <a:rPr lang="en-US" sz="2800" dirty="0"/>
              <a:t>Breakout room discussion: Standards for Professional Learning</a:t>
            </a:r>
          </a:p>
          <a:p>
            <a:pPr lvl="1">
              <a:lnSpc>
                <a:spcPct val="80000"/>
              </a:lnSpc>
              <a:spcBef>
                <a:spcPts val="0"/>
              </a:spcBef>
              <a:spcAft>
                <a:spcPts val="600"/>
              </a:spcAft>
              <a:buSzPts val="2800"/>
            </a:pPr>
            <a:r>
              <a:rPr lang="en-US" sz="2800" dirty="0"/>
              <a:t>Planning for Success</a:t>
            </a:r>
          </a:p>
          <a:p>
            <a:pPr lvl="1">
              <a:lnSpc>
                <a:spcPct val="80000"/>
              </a:lnSpc>
              <a:spcBef>
                <a:spcPts val="0"/>
              </a:spcBef>
              <a:spcAft>
                <a:spcPts val="600"/>
              </a:spcAft>
              <a:buSzPts val="2800"/>
            </a:pPr>
            <a:r>
              <a:rPr lang="en-US" sz="2800" dirty="0"/>
              <a:t>Resources</a:t>
            </a:r>
          </a:p>
          <a:p>
            <a:pPr lvl="1">
              <a:lnSpc>
                <a:spcPct val="80000"/>
              </a:lnSpc>
              <a:spcBef>
                <a:spcPts val="0"/>
              </a:spcBef>
              <a:buSzPts val="2800"/>
            </a:pPr>
            <a:endParaRPr lang="en-US" sz="32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Effective Professional Learning</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74648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defRPr/>
            </a:pPr>
            <a:r>
              <a:rPr lang="en-US" altLang="en-US" dirty="0">
                <a:latin typeface="Calibri" panose="020F0502020204030204" pitchFamily="34" charset="0"/>
                <a:cs typeface="Calibri" panose="020F0502020204030204" pitchFamily="34" charset="0"/>
              </a:rPr>
              <a:t>ESSA defines Professional Learning as…</a:t>
            </a:r>
            <a:endParaRPr lang="en-US" altLang="en-US" dirty="0">
              <a:solidFill>
                <a:schemeClr val="bg2">
                  <a:lumMod val="60000"/>
                  <a:lumOff val="40000"/>
                </a:schemeClr>
              </a:solidFill>
            </a:endParaRPr>
          </a:p>
        </p:txBody>
      </p:sp>
      <p:sp>
        <p:nvSpPr>
          <p:cNvPr id="43011" name="Content Placeholder 2"/>
          <p:cNvSpPr>
            <a:spLocks noGrp="1"/>
          </p:cNvSpPr>
          <p:nvPr>
            <p:ph idx="1"/>
          </p:nvPr>
        </p:nvSpPr>
        <p:spPr/>
        <p:txBody>
          <a:bodyPr/>
          <a:lstStyle/>
          <a:p>
            <a:pPr marL="0" indent="0" algn="ctr">
              <a:buNone/>
            </a:pPr>
            <a:r>
              <a:rPr lang="en-US" altLang="en-US" sz="3200" i="1" dirty="0">
                <a:latin typeface="Calibri" panose="020F0502020204030204" pitchFamily="34" charset="0"/>
                <a:cs typeface="Calibri" panose="020F0502020204030204" pitchFamily="34" charset="0"/>
              </a:rPr>
              <a:t>“… high quality, sustained, intensive, and classroom-focused in order to have a positive and lasting impact on classroom instruction and the teacher’s performance in the classroom and not 1-day or short-term workshops or conferences.” </a:t>
            </a:r>
            <a:r>
              <a:rPr lang="en-US" altLang="en-US" i="1" dirty="0">
                <a:latin typeface="Calibri" panose="020F0502020204030204" pitchFamily="34" charset="0"/>
                <a:cs typeface="Calibri" panose="020F0502020204030204" pitchFamily="34" charset="0"/>
              </a:rPr>
              <a:t>[ESEA Section 8101(42)] </a:t>
            </a:r>
          </a:p>
          <a:p>
            <a:pPr marL="0" indent="0">
              <a:buNone/>
            </a:pPr>
            <a:endParaRPr lang="en-US" altLang="en-US" dirty="0"/>
          </a:p>
          <a:p>
            <a:pPr marL="0" indent="0">
              <a:buNone/>
            </a:pPr>
            <a:endParaRPr lang="en-US" altLang="en-US" sz="3200" dirty="0"/>
          </a:p>
          <a:p>
            <a:pPr marL="0" indent="0" algn="r">
              <a:buNone/>
            </a:pPr>
            <a:r>
              <a:rPr lang="en-US" altLang="en-US" sz="3200" dirty="0"/>
              <a:t>NOTE: This definition does not just apply to Title II-A</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08" t="8529" r="43417" b="16236"/>
          <a:stretch/>
        </p:blipFill>
        <p:spPr>
          <a:xfrm>
            <a:off x="930729" y="4180114"/>
            <a:ext cx="1601485" cy="1551214"/>
          </a:xfrm>
          <a:prstGeom prst="rect">
            <a:avLst/>
          </a:prstGeom>
        </p:spPr>
      </p:pic>
      <p:sp>
        <p:nvSpPr>
          <p:cNvPr id="3" name="Footer Placeholder 2">
            <a:extLst>
              <a:ext uri="{FF2B5EF4-FFF2-40B4-BE49-F238E27FC236}">
                <a16:creationId xmlns:a16="http://schemas.microsoft.com/office/drawing/2014/main" id="{F19CF8AB-0373-D7DE-0A77-154A29EE1D32}"/>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8FF0CC3B-A027-9FB5-B262-15AB0D04FD14}"/>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274703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61" y="675030"/>
            <a:ext cx="4438622" cy="3049805"/>
          </a:xfrm>
        </p:spPr>
        <p:txBody>
          <a:bodyPr/>
          <a:lstStyle/>
          <a:p>
            <a:r>
              <a:rPr lang="en-US" dirty="0"/>
              <a:t>What does effective Professional Learning look like?</a:t>
            </a:r>
          </a:p>
        </p:txBody>
      </p:sp>
      <p:sp>
        <p:nvSpPr>
          <p:cNvPr id="3" name="Content Placeholder 2"/>
          <p:cNvSpPr>
            <a:spLocks noGrp="1"/>
          </p:cNvSpPr>
          <p:nvPr>
            <p:ph idx="1"/>
          </p:nvPr>
        </p:nvSpPr>
        <p:spPr>
          <a:xfrm>
            <a:off x="5155799" y="453075"/>
            <a:ext cx="6172200" cy="5833424"/>
          </a:xfrm>
        </p:spPr>
        <p:txBody>
          <a:bodyPr>
            <a:normAutofit lnSpcReduction="10000"/>
          </a:bodyPr>
          <a:lstStyle/>
          <a:p>
            <a:r>
              <a:rPr lang="en-US" sz="3200" b="1" dirty="0"/>
              <a:t>Classroom focused</a:t>
            </a:r>
          </a:p>
          <a:p>
            <a:r>
              <a:rPr lang="en-US" sz="3200" dirty="0"/>
              <a:t>Incorporates </a:t>
            </a:r>
            <a:r>
              <a:rPr lang="en-US" sz="3200" b="1" dirty="0"/>
              <a:t>active learning</a:t>
            </a:r>
          </a:p>
          <a:p>
            <a:r>
              <a:rPr lang="en-US" sz="3200" dirty="0"/>
              <a:t>Supports </a:t>
            </a:r>
            <a:r>
              <a:rPr lang="en-US" sz="3200" b="1" dirty="0"/>
              <a:t>collaboration</a:t>
            </a:r>
          </a:p>
          <a:p>
            <a:r>
              <a:rPr lang="en-US" sz="3200" dirty="0"/>
              <a:t>Includes a </a:t>
            </a:r>
            <a:r>
              <a:rPr lang="en-US" sz="3200" b="1" dirty="0"/>
              <a:t>clear vision </a:t>
            </a:r>
            <a:r>
              <a:rPr lang="en-US" sz="3200" dirty="0"/>
              <a:t>of what best practices look like (modeling)</a:t>
            </a:r>
          </a:p>
          <a:p>
            <a:r>
              <a:rPr lang="en-US" sz="3200" dirty="0"/>
              <a:t>Provides </a:t>
            </a:r>
            <a:r>
              <a:rPr lang="en-US" sz="3200" b="1" dirty="0"/>
              <a:t>coaching </a:t>
            </a:r>
            <a:r>
              <a:rPr lang="en-US" sz="3200" dirty="0"/>
              <a:t>and expert support</a:t>
            </a:r>
          </a:p>
          <a:p>
            <a:r>
              <a:rPr lang="en-US" sz="3200" dirty="0"/>
              <a:t>Offers</a:t>
            </a:r>
            <a:r>
              <a:rPr lang="en-US" sz="3200" b="1" dirty="0"/>
              <a:t> feedback </a:t>
            </a:r>
            <a:r>
              <a:rPr lang="en-US" sz="3200" dirty="0"/>
              <a:t>and reflection</a:t>
            </a:r>
          </a:p>
          <a:p>
            <a:r>
              <a:rPr lang="en-US" sz="3200" dirty="0"/>
              <a:t>Is of </a:t>
            </a:r>
            <a:r>
              <a:rPr lang="en-US" sz="3200" b="1" dirty="0"/>
              <a:t>sustained</a:t>
            </a:r>
            <a:r>
              <a:rPr lang="en-US" sz="3200" dirty="0"/>
              <a:t> duration</a:t>
            </a:r>
          </a:p>
          <a:p>
            <a:endParaRPr lang="en-US" sz="3200" dirty="0"/>
          </a:p>
          <a:p>
            <a:pPr marL="0" indent="0">
              <a:buNone/>
            </a:pPr>
            <a:r>
              <a:rPr lang="en-US" sz="3200" i="1" dirty="0">
                <a:hlinkClick r:id="rId3"/>
              </a:rPr>
              <a:t>Effective Teacher Professional Development</a:t>
            </a:r>
            <a:endParaRPr lang="en-US" sz="3200" i="1"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631" b="11421"/>
          <a:stretch/>
        </p:blipFill>
        <p:spPr>
          <a:xfrm>
            <a:off x="717177" y="3540125"/>
            <a:ext cx="3931826" cy="2067299"/>
          </a:xfrm>
        </p:spPr>
      </p:pic>
      <p:sp>
        <p:nvSpPr>
          <p:cNvPr id="4" name="Slide Number Placeholder 3">
            <a:extLst>
              <a:ext uri="{FF2B5EF4-FFF2-40B4-BE49-F238E27FC236}">
                <a16:creationId xmlns:a16="http://schemas.microsoft.com/office/drawing/2014/main" id="{9000558D-5964-3839-7F6D-8057D2B15ADD}"/>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sp>
        <p:nvSpPr>
          <p:cNvPr id="6" name="Footer Placeholder 2">
            <a:extLst>
              <a:ext uri="{FF2B5EF4-FFF2-40B4-BE49-F238E27FC236}">
                <a16:creationId xmlns:a16="http://schemas.microsoft.com/office/drawing/2014/main" id="{104BB872-A211-7373-04D0-0FA60A4BCBF9}"/>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378237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0B08A-88AC-4B0D-8380-23F8482B37CE}"/>
              </a:ext>
            </a:extLst>
          </p:cNvPr>
          <p:cNvSpPr>
            <a:spLocks noGrp="1"/>
          </p:cNvSpPr>
          <p:nvPr>
            <p:ph type="title"/>
          </p:nvPr>
        </p:nvSpPr>
        <p:spPr/>
        <p:txBody>
          <a:bodyPr>
            <a:normAutofit/>
          </a:bodyPr>
          <a:lstStyle/>
          <a:p>
            <a:r>
              <a:rPr lang="en-US" dirty="0"/>
              <a:t>When Effective Practices and ESSA Meet</a:t>
            </a:r>
          </a:p>
        </p:txBody>
      </p:sp>
      <p:graphicFrame>
        <p:nvGraphicFramePr>
          <p:cNvPr id="12" name="Content Placeholder 7" descr="Sustained&#10;Principals engage in quarterly PL focused on math classroom walkthroughs as aligned to coaches’ observations &#10;Intensive &#10;Collaborative&#10;Teams of teachers from across the district convene to discuss vertical progressions in the new math curriculum &#10;Job-embedded &#10;Data-driven&#10;Monthly PLCs focused on teachers looking at student exit tickets and talking about misconceptions &#10;Focused&#10;">
            <a:extLst>
              <a:ext uri="{FF2B5EF4-FFF2-40B4-BE49-F238E27FC236}">
                <a16:creationId xmlns:a16="http://schemas.microsoft.com/office/drawing/2014/main" id="{FEDA26CA-172E-E791-5A3A-79E6D7CEF2F5}"/>
              </a:ext>
            </a:extLst>
          </p:cNvPr>
          <p:cNvGraphicFramePr>
            <a:graphicFrameLocks noGrp="1"/>
          </p:cNvGraphicFramePr>
          <p:nvPr>
            <p:ph idx="1"/>
            <p:extLst>
              <p:ext uri="{D42A27DB-BD31-4B8C-83A1-F6EECF244321}">
                <p14:modId xmlns:p14="http://schemas.microsoft.com/office/powerpoint/2010/main" val="2570765396"/>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04BB435-A9FB-E2A7-4FF5-59F2085AE587}"/>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5" name="Slide Number Placeholder 4">
            <a:extLst>
              <a:ext uri="{FF2B5EF4-FFF2-40B4-BE49-F238E27FC236}">
                <a16:creationId xmlns:a16="http://schemas.microsoft.com/office/drawing/2014/main" id="{A05D0929-2F0B-C871-9195-609060AC546C}"/>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7</a:t>
            </a:fld>
            <a:endParaRPr lang="en-US"/>
          </a:p>
        </p:txBody>
      </p:sp>
    </p:spTree>
    <p:extLst>
      <p:ext uri="{BB962C8B-B14F-4D97-AF65-F5344CB8AC3E}">
        <p14:creationId xmlns:p14="http://schemas.microsoft.com/office/powerpoint/2010/main" val="53533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5E5E62-6B2A-BF9F-BECD-4A1845EF99EF}"/>
              </a:ext>
            </a:extLst>
          </p:cNvPr>
          <p:cNvSpPr>
            <a:spLocks noGrp="1"/>
          </p:cNvSpPr>
          <p:nvPr>
            <p:ph type="title"/>
          </p:nvPr>
        </p:nvSpPr>
        <p:spPr>
          <a:xfrm>
            <a:off x="717176" y="457200"/>
            <a:ext cx="10784542" cy="1026460"/>
          </a:xfrm>
        </p:spPr>
        <p:txBody>
          <a:bodyPr anchor="b">
            <a:normAutofit/>
          </a:bodyPr>
          <a:lstStyle/>
          <a:p>
            <a:r>
              <a:rPr lang="en-US" dirty="0"/>
              <a:t>What are some examples from your district?</a:t>
            </a:r>
          </a:p>
        </p:txBody>
      </p:sp>
      <p:pic>
        <p:nvPicPr>
          <p:cNvPr id="7" name="Picture 6">
            <a:extLst>
              <a:ext uri="{FF2B5EF4-FFF2-40B4-BE49-F238E27FC236}">
                <a16:creationId xmlns:a16="http://schemas.microsoft.com/office/drawing/2014/main" id="{2BCB79EA-DD02-6299-D53B-26C2FC19FF0E}"/>
              </a:ext>
              <a:ext uri="{C183D7F6-B498-43B3-948B-1728B52AA6E4}">
                <adec:decorative xmlns:adec="http://schemas.microsoft.com/office/drawing/2017/decorative" val="1"/>
              </a:ext>
            </a:extLst>
          </p:cNvPr>
          <p:cNvPicPr>
            <a:picLocks noChangeAspect="1"/>
          </p:cNvPicPr>
          <p:nvPr/>
        </p:nvPicPr>
        <p:blipFill>
          <a:blip r:embed="rId3"/>
          <a:srcRect t="24265" r="1" b="22915"/>
          <a:stretch/>
        </p:blipFill>
        <p:spPr>
          <a:xfrm>
            <a:off x="612867" y="1885723"/>
            <a:ext cx="10966265" cy="3852006"/>
          </a:xfrm>
          <a:prstGeom prst="rect">
            <a:avLst/>
          </a:prstGeom>
          <a:noFill/>
        </p:spPr>
      </p:pic>
      <p:sp>
        <p:nvSpPr>
          <p:cNvPr id="4" name="Slide Number Placeholder 3">
            <a:extLst>
              <a:ext uri="{FF2B5EF4-FFF2-40B4-BE49-F238E27FC236}">
                <a16:creationId xmlns:a16="http://schemas.microsoft.com/office/drawing/2014/main" id="{342C6770-CFAE-CD37-533C-67C6C85F0E67}"/>
              </a:ext>
            </a:extLst>
          </p:cNvPr>
          <p:cNvSpPr>
            <a:spLocks noGrp="1"/>
          </p:cNvSpPr>
          <p:nvPr>
            <p:ph type="sldNum" sz="quarter" idx="10"/>
          </p:nvPr>
        </p:nvSpPr>
        <p:spPr>
          <a:xfrm>
            <a:off x="11673508" y="6507316"/>
            <a:ext cx="209459" cy="153888"/>
          </a:xfrm>
        </p:spPr>
        <p:txBody>
          <a:bodyPr wrap="none" anchor="b">
            <a:normAutofit/>
          </a:bodyPr>
          <a:lstStyle/>
          <a:p>
            <a:pPr>
              <a:lnSpc>
                <a:spcPct val="90000"/>
              </a:lnSpc>
              <a:spcAft>
                <a:spcPts val="600"/>
              </a:spcAft>
            </a:pPr>
            <a:fld id="{357F5B69-6281-4C1F-8C38-6DA0F56DA430}" type="slidenum">
              <a:rPr lang="en-US" sz="400" smtClean="0"/>
              <a:pPr>
                <a:lnSpc>
                  <a:spcPct val="90000"/>
                </a:lnSpc>
                <a:spcAft>
                  <a:spcPts val="600"/>
                </a:spcAft>
              </a:pPr>
              <a:t>8</a:t>
            </a:fld>
            <a:endParaRPr lang="en-US" sz="400"/>
          </a:p>
        </p:txBody>
      </p:sp>
      <p:sp>
        <p:nvSpPr>
          <p:cNvPr id="3" name="Footer Placeholder 2">
            <a:extLst>
              <a:ext uri="{FF2B5EF4-FFF2-40B4-BE49-F238E27FC236}">
                <a16:creationId xmlns:a16="http://schemas.microsoft.com/office/drawing/2014/main" id="{3A400670-63B0-E09F-61E5-500B59DE5F0C}"/>
              </a:ext>
              <a:ext uri="{C183D7F6-B498-43B3-948B-1728B52AA6E4}">
                <adec:decorative xmlns:adec="http://schemas.microsoft.com/office/drawing/2017/decorative" val="1"/>
              </a:ext>
            </a:extLst>
          </p:cNvPr>
          <p:cNvSpPr>
            <a:spLocks noGrp="1"/>
          </p:cNvSpPr>
          <p:nvPr>
            <p:ph type="ftr" sz="quarter" idx="4294967295"/>
          </p:nvPr>
        </p:nvSpPr>
        <p:spPr>
          <a:xfrm>
            <a:off x="717176" y="6139793"/>
            <a:ext cx="2864224" cy="365125"/>
          </a:xfrm>
        </p:spPr>
        <p:txBody>
          <a:bodyPr/>
          <a:lstStyle/>
          <a:p>
            <a:pPr>
              <a:spcAft>
                <a:spcPts val="600"/>
              </a:spcAft>
            </a:pPr>
            <a:r>
              <a:rPr lang="en-US"/>
              <a:t>Oregon Department of Education</a:t>
            </a:r>
          </a:p>
        </p:txBody>
      </p:sp>
    </p:spTree>
    <p:extLst>
      <p:ext uri="{BB962C8B-B14F-4D97-AF65-F5344CB8AC3E}">
        <p14:creationId xmlns:p14="http://schemas.microsoft.com/office/powerpoint/2010/main" val="27529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a:defRPr/>
            </a:pPr>
            <a:r>
              <a:rPr lang="en-US" dirty="0"/>
              <a:t>A word about conferences…</a:t>
            </a:r>
            <a:endParaRPr lang="en-US" altLang="en-US" dirty="0">
              <a:solidFill>
                <a:schemeClr val="bg2">
                  <a:lumMod val="60000"/>
                  <a:lumOff val="40000"/>
                </a:schemeClr>
              </a:solidFill>
            </a:endParaRPr>
          </a:p>
        </p:txBody>
      </p:sp>
      <p:sp>
        <p:nvSpPr>
          <p:cNvPr id="27651" name="Content Placeholder 2"/>
          <p:cNvSpPr>
            <a:spLocks noGrp="1"/>
          </p:cNvSpPr>
          <p:nvPr>
            <p:ph idx="1"/>
          </p:nvPr>
        </p:nvSpPr>
        <p:spPr/>
        <p:txBody>
          <a:bodyPr/>
          <a:lstStyle/>
          <a:p>
            <a:pPr>
              <a:defRPr/>
            </a:pPr>
            <a:r>
              <a:rPr lang="en-US" sz="3200" dirty="0">
                <a:latin typeface="Calibri" panose="020F0502020204030204" pitchFamily="34" charset="0"/>
                <a:cs typeface="Calibri" panose="020F0502020204030204" pitchFamily="34" charset="0"/>
              </a:rPr>
              <a:t>Conferences and workshops are approvable when they are </a:t>
            </a:r>
            <a:r>
              <a:rPr lang="en-US" sz="3200" b="1" dirty="0">
                <a:latin typeface="Calibri" panose="020F0502020204030204" pitchFamily="34" charset="0"/>
                <a:cs typeface="Calibri" panose="020F0502020204030204" pitchFamily="34" charset="0"/>
              </a:rPr>
              <a:t>included as part of larger strategy</a:t>
            </a:r>
            <a:r>
              <a:rPr lang="en-US" sz="3200" dirty="0">
                <a:latin typeface="Calibri" panose="020F0502020204030204" pitchFamily="34" charset="0"/>
                <a:cs typeface="Calibri" panose="020F0502020204030204" pitchFamily="34" charset="0"/>
              </a:rPr>
              <a:t>, not as an end in themselves</a:t>
            </a:r>
          </a:p>
          <a:p>
            <a:pPr lvl="1">
              <a:defRPr/>
            </a:pPr>
            <a:r>
              <a:rPr lang="en-US" altLang="en-US" sz="2800" dirty="0">
                <a:latin typeface="Calibri" panose="020F0502020204030204" pitchFamily="34" charset="0"/>
                <a:cs typeface="Calibri" panose="020F0502020204030204" pitchFamily="34" charset="0"/>
              </a:rPr>
              <a:t>How is the conference part of a sustained, job-embedded plan for professional learning?</a:t>
            </a:r>
          </a:p>
          <a:p>
            <a:pPr lvl="1">
              <a:defRPr/>
            </a:pPr>
            <a:endParaRPr lang="en-US" altLang="en-US" sz="2800" dirty="0">
              <a:latin typeface="Calibri" panose="020F0502020204030204" pitchFamily="34" charset="0"/>
              <a:cs typeface="Calibri" panose="020F0502020204030204" pitchFamily="34" charset="0"/>
            </a:endParaRPr>
          </a:p>
          <a:p>
            <a:pPr lvl="1">
              <a:defRPr/>
            </a:pPr>
            <a:r>
              <a:rPr lang="en-US" altLang="en-US" sz="2800" dirty="0">
                <a:latin typeface="Calibri" panose="020F0502020204030204" pitchFamily="34" charset="0"/>
                <a:cs typeface="Calibri" panose="020F0502020204030204" pitchFamily="34" charset="0"/>
              </a:rPr>
              <a:t>What is the plan for delivering the content so that the learning extends beyond those who attended?</a:t>
            </a:r>
          </a:p>
        </p:txBody>
      </p:sp>
      <p:sp>
        <p:nvSpPr>
          <p:cNvPr id="2" name="Footer Placeholder 2">
            <a:extLst>
              <a:ext uri="{FF2B5EF4-FFF2-40B4-BE49-F238E27FC236}">
                <a16:creationId xmlns:a16="http://schemas.microsoft.com/office/drawing/2014/main" id="{0786C86B-2F70-1D08-7BD0-E1C5300B468A}"/>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729AF4CE-5FEC-7D6A-7932-87753BB43E7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483975889"/>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2024-10-29T17:38:07+00:00</Remediation_x0020_Date>
    <Priority xmlns="033ab11c-6041-4f50-b845-c0c38e41b3e3">New</Priority>
  </documentManagement>
</p:properties>
</file>

<file path=customXml/itemProps1.xml><?xml version="1.0" encoding="utf-8"?>
<ds:datastoreItem xmlns:ds="http://schemas.openxmlformats.org/officeDocument/2006/customXml" ds:itemID="{6554E35C-230D-42EB-A029-0DB9C3EC5D70}"/>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ded391c6-298c-4d80-b5b1-ff32f9779621"/>
    <ds:schemaRef ds:uri="http://schemas.openxmlformats.org/package/2006/metadata/core-properties"/>
    <ds:schemaRef ds:uri="547ed97a-188f-4e75-98a3-ee6136232f7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4608</TotalTime>
  <Words>2651</Words>
  <Application>Microsoft Office PowerPoint</Application>
  <PresentationFormat>Widescreen</PresentationFormat>
  <Paragraphs>271</Paragraphs>
  <Slides>23</Slides>
  <Notes>23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23</vt:i4>
      </vt:variant>
    </vt:vector>
  </HeadingPairs>
  <TitlesOfParts>
    <vt:vector size="33" baseType="lpstr">
      <vt:lpstr>Arial</vt:lpstr>
      <vt:lpstr>Calibri</vt:lpstr>
      <vt:lpstr>Courier New</vt:lpstr>
      <vt:lpstr>ITC Franklin Gothic Std Bk Cd</vt:lpstr>
      <vt:lpstr>2021ODE</vt:lpstr>
      <vt:lpstr>Green_2021ODE</vt:lpstr>
      <vt:lpstr>Gold_2021ODE</vt:lpstr>
      <vt:lpstr>Orange_2021ODE</vt:lpstr>
      <vt:lpstr>Red_2021ODE</vt:lpstr>
      <vt:lpstr>Teal_2021ODE</vt:lpstr>
      <vt:lpstr>Welcome to Title II-A Tuesdays!</vt:lpstr>
      <vt:lpstr>A thought for later…</vt:lpstr>
      <vt:lpstr>Our Time Together Today </vt:lpstr>
      <vt:lpstr>Effective Professional Learning</vt:lpstr>
      <vt:lpstr>ESSA defines Professional Learning as…</vt:lpstr>
      <vt:lpstr>What does effective Professional Learning look like?</vt:lpstr>
      <vt:lpstr>When Effective Practices and ESSA Meet</vt:lpstr>
      <vt:lpstr>What are some examples from your district?</vt:lpstr>
      <vt:lpstr>A word about conferences…</vt:lpstr>
      <vt:lpstr>District Example</vt:lpstr>
      <vt:lpstr>Planning for Professional Learning</vt:lpstr>
      <vt:lpstr>Let’s Take a Poll!</vt:lpstr>
      <vt:lpstr>Shared Vision: Standards for Professional Learning</vt:lpstr>
      <vt:lpstr>How Standards Lead to Improvement for All</vt:lpstr>
      <vt:lpstr>In breakout rooms</vt:lpstr>
      <vt:lpstr>Share out</vt:lpstr>
      <vt:lpstr>Planning for Success</vt:lpstr>
      <vt:lpstr>Analyzing Data</vt:lpstr>
      <vt:lpstr>Identifying Goals and Evaluating Impact</vt:lpstr>
      <vt:lpstr>Purposeful Planning</vt:lpstr>
      <vt:lpstr>Future Topics </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Professional Learning</dc:title>
  <dc:creator>MARTIN Sarah * ODE</dc:creator>
  <cp:lastModifiedBy>MARTIN Sarah * ODE</cp:lastModifiedBy>
  <cp:revision>179</cp:revision>
  <cp:lastPrinted>2024-10-21T21:46:44Z</cp:lastPrinted>
  <dcterms:created xsi:type="dcterms:W3CDTF">2021-11-08T23:34:50Z</dcterms:created>
  <dcterms:modified xsi:type="dcterms:W3CDTF">2024-10-22T22:21:16Z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2024-03-26T20:59:21Z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103753ba-e697-48d0-8f2f-9c7bfebd9bad</vt:lpwstr>
  </property>
  <property fmtid="{D5CDD505-2E9C-101B-9397-08002B2CF9AE}" pid="9" name="MSIP_Label_7730ea53-6f5e-4160-81a5-992a9105450a_ContentBits">
    <vt:lpwstr>0</vt:lpwstr>
  </property>
</Properties>
</file>