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7"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0" y="8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padlet.com/janettenewton/aro8foanelzv6orq"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blogs.oregonstate.edu/schoolipm/?utm_medium=email&amp;utm_source=govdelivery"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oregon.public.law/statutes/ors_634.700?utm_medium=email&amp;utm_source=govdelivery"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mailto:Krista.Whitney@ODE.Oregon.gov"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ontent.govdelivery.com/accounts/ORED/bulletins/304f8f7"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oregon.gov/ode/students-and-family/healthsafety/Documents/Oregon%20Data%20for%20Decisions%20Guide.pdf" TargetMode="External"/><Relationship Id="rId7" Type="http://schemas.openxmlformats.org/officeDocument/2006/relationships/hyperlink" Target="https://www.oregon.gov/ode/students-and-family/healthsafety/Pages/Supports-for-Continuity-of-Services.aspx"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oregon.gov/ode/students-and-family/equity/SchoolSafety/Pages/Announcements.aspx" TargetMode="External"/><Relationship Id="rId5" Type="http://schemas.openxmlformats.org/officeDocument/2006/relationships/hyperlink" Target="https://www.oregondatadecisions.org/" TargetMode="External"/><Relationship Id="rId4" Type="http://schemas.openxmlformats.org/officeDocument/2006/relationships/hyperlink" Target="https://www.oregon.gov/ode/students-and-family/healthsafety/Documents/Decision%20Tools%20for%20SY%202020-21.pdf"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ontent.govdelivery.com/accounts/ORED/bulletins/2f08da1"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07702b2240_0_2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g107702b2240_0_2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1135dfc3865_0_9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1135dfc3865_0_97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g1135dfc3865_0_976: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1135dfc3865_0_100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1135dfc3865_0_100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Also consider those with medical or religious exceptions to accommodations that include specific masks (KN95). Those will still be in place there is no change to the school employee vaccination rule. </a:t>
            </a:r>
            <a:endParaRPr/>
          </a:p>
        </p:txBody>
      </p:sp>
      <p:sp>
        <p:nvSpPr>
          <p:cNvPr id="279" name="Google Shape;279;g1135dfc3865_0_1000: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11357876a75_0_4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11357876a75_0_47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7" name="Google Shape;287;g11357876a75_0_477: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112077836a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112077836a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1129df098c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1129df098c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ctr" rtl="0">
              <a:lnSpc>
                <a:spcPct val="90000"/>
              </a:lnSpc>
              <a:spcBef>
                <a:spcPts val="800"/>
              </a:spcBef>
              <a:spcAft>
                <a:spcPts val="0"/>
              </a:spcAft>
              <a:buClr>
                <a:schemeClr val="dk1"/>
              </a:buClr>
              <a:buSzPts val="1100"/>
              <a:buFont typeface="Arial"/>
              <a:buNone/>
            </a:pPr>
            <a:r>
              <a:rPr lang="en" sz="1800" u="sng">
                <a:solidFill>
                  <a:srgbClr val="1B75BC"/>
                </a:solidFill>
                <a:latin typeface="Calibri"/>
                <a:ea typeface="Calibri"/>
                <a:cs typeface="Calibri"/>
                <a:sym typeface="Calibri"/>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https://padlet.com/janettenewton/aro8foanelzv6orq</a:t>
            </a:r>
            <a:endParaRPr sz="18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1129df098c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1129df098c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OSU IPM Website: </a:t>
            </a:r>
            <a:r>
              <a:rPr lang="en" u="sng">
                <a:solidFill>
                  <a:schemeClr val="hlink"/>
                </a:solidFill>
                <a:hlinkClick r:id="rId3"/>
              </a:rPr>
              <a:t>https://blogs.oregonstate.edu/schoolipm/?utm_medium=email&amp;utm_source=govdelivery</a:t>
            </a:r>
            <a:endParaRPr/>
          </a:p>
          <a:p>
            <a:pPr marL="0" lvl="0" indent="0" algn="l" rtl="0">
              <a:spcBef>
                <a:spcPts val="0"/>
              </a:spcBef>
              <a:spcAft>
                <a:spcPts val="0"/>
              </a:spcAft>
              <a:buNone/>
            </a:pPr>
            <a:endParaRPr/>
          </a:p>
          <a:p>
            <a:pPr marL="0" lvl="0" indent="0" algn="l" rtl="0">
              <a:spcBef>
                <a:spcPts val="0"/>
              </a:spcBef>
              <a:spcAft>
                <a:spcPts val="0"/>
              </a:spcAft>
              <a:buNone/>
            </a:pPr>
            <a:r>
              <a:rPr lang="en"/>
              <a:t>School IPM Law: </a:t>
            </a:r>
            <a:r>
              <a:rPr lang="en" u="sng">
                <a:solidFill>
                  <a:schemeClr val="hlink"/>
                </a:solidFill>
                <a:hlinkClick r:id="rId4"/>
              </a:rPr>
              <a:t>https://oregon.public.law/statutes/ors_634.700?utm_medium=email&amp;utm_source=govdelivery</a:t>
            </a:r>
            <a:r>
              <a:rPr lang="en"/>
              <a: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1129df098c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1129df098c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EANS ODE Contact: </a:t>
            </a:r>
            <a:r>
              <a:rPr lang="en" sz="1800" u="sng">
                <a:solidFill>
                  <a:srgbClr val="1B75BC"/>
                </a:solidFill>
                <a:latin typeface="Calibri"/>
                <a:ea typeface="Calibri"/>
                <a:cs typeface="Calibri"/>
                <a:sym typeface="Calibri"/>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Krista.Whitney@ODE.Oregon.gov</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1129df098c3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1129df098c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111d12d2bde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111d12d2bde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111d12d2bde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111d12d2bd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07702b2240_0_43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g107702b2240_0_4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11357876a7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11357876a75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https://content.govdelivery.com/accounts/ORED/bulletins/304f8f7</a:t>
            </a:r>
            <a:r>
              <a:rPr lang="en"/>
              <a:t> </a:t>
            </a:r>
            <a:endParaRPr/>
          </a:p>
        </p:txBody>
      </p:sp>
      <p:sp>
        <p:nvSpPr>
          <p:cNvPr id="207" name="Google Shape;207;g11357876a75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1135dfc386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1135dfc3865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100">
                <a:latin typeface="Arial"/>
                <a:ea typeface="Arial"/>
                <a:cs typeface="Arial"/>
                <a:sym typeface="Arial"/>
              </a:rPr>
              <a:t>health experts strongly recommend that the following high-risk groups of people should continue to wear masks in indoor public settings after mask rules are lifted, including people who are:</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 sz="1100">
                <a:latin typeface="Arial"/>
                <a:ea typeface="Arial"/>
                <a:cs typeface="Arial"/>
                <a:sym typeface="Arial"/>
              </a:rPr>
              <a:t>·</a:t>
            </a:r>
            <a:r>
              <a:rPr lang="en" sz="700">
                <a:latin typeface="Times New Roman"/>
                <a:ea typeface="Times New Roman"/>
                <a:cs typeface="Times New Roman"/>
                <a:sym typeface="Times New Roman"/>
              </a:rPr>
              <a:t>       </a:t>
            </a:r>
            <a:r>
              <a:rPr lang="en" sz="1100">
                <a:latin typeface="Arial"/>
                <a:ea typeface="Arial"/>
                <a:cs typeface="Arial"/>
                <a:sym typeface="Arial"/>
              </a:rPr>
              <a:t>Unvaccinated.</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 sz="1100">
                <a:latin typeface="Arial"/>
                <a:ea typeface="Arial"/>
                <a:cs typeface="Arial"/>
                <a:sym typeface="Arial"/>
              </a:rPr>
              <a:t>·</a:t>
            </a:r>
            <a:r>
              <a:rPr lang="en" sz="700">
                <a:latin typeface="Times New Roman"/>
                <a:ea typeface="Times New Roman"/>
                <a:cs typeface="Times New Roman"/>
                <a:sym typeface="Times New Roman"/>
              </a:rPr>
              <a:t>       </a:t>
            </a:r>
            <a:r>
              <a:rPr lang="en" sz="1100">
                <a:latin typeface="Arial"/>
                <a:ea typeface="Arial"/>
                <a:cs typeface="Arial"/>
                <a:sym typeface="Arial"/>
              </a:rPr>
              <a:t>Immunocompromised.</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 sz="1100">
                <a:latin typeface="Arial"/>
                <a:ea typeface="Arial"/>
                <a:cs typeface="Arial"/>
                <a:sym typeface="Arial"/>
              </a:rPr>
              <a:t>·</a:t>
            </a:r>
            <a:r>
              <a:rPr lang="en" sz="700">
                <a:latin typeface="Times New Roman"/>
                <a:ea typeface="Times New Roman"/>
                <a:cs typeface="Times New Roman"/>
                <a:sym typeface="Times New Roman"/>
              </a:rPr>
              <a:t>       </a:t>
            </a:r>
            <a:r>
              <a:rPr lang="en" sz="1100">
                <a:latin typeface="Arial"/>
                <a:ea typeface="Arial"/>
                <a:cs typeface="Arial"/>
                <a:sym typeface="Arial"/>
              </a:rPr>
              <a:t>High risk of COVID-19 hospitalizations, including people with underlying health conditions and people who are 65 and older.</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 sz="1100">
                <a:latin typeface="Arial"/>
                <a:ea typeface="Arial"/>
                <a:cs typeface="Arial"/>
                <a:sym typeface="Arial"/>
              </a:rPr>
              <a:t>·</a:t>
            </a:r>
            <a:r>
              <a:rPr lang="en" sz="700">
                <a:latin typeface="Times New Roman"/>
                <a:ea typeface="Times New Roman"/>
                <a:cs typeface="Times New Roman"/>
                <a:sym typeface="Times New Roman"/>
              </a:rPr>
              <a:t>       </a:t>
            </a:r>
            <a:r>
              <a:rPr lang="en" sz="1100">
                <a:latin typeface="Arial"/>
                <a:ea typeface="Arial"/>
                <a:cs typeface="Arial"/>
                <a:sym typeface="Arial"/>
              </a:rPr>
              <a:t>Living with people at high-risk. </a:t>
            </a:r>
            <a:endParaRPr sz="1100">
              <a:latin typeface="Arial"/>
              <a:ea typeface="Arial"/>
              <a:cs typeface="Arial"/>
              <a:sym typeface="Arial"/>
            </a:endParaRPr>
          </a:p>
          <a:p>
            <a:pPr marL="0" lvl="0" indent="0" algn="l" rtl="0">
              <a:spcBef>
                <a:spcPts val="1200"/>
              </a:spcBef>
              <a:spcAft>
                <a:spcPts val="0"/>
              </a:spcAft>
              <a:buNone/>
            </a:pPr>
            <a:endParaRPr/>
          </a:p>
        </p:txBody>
      </p:sp>
      <p:sp>
        <p:nvSpPr>
          <p:cNvPr id="214" name="Google Shape;214;g1135dfc3865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135dfc3865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1135dfc3865_0_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g1135dfc3865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1135dfc3865_0_4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1135dfc3865_0_48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1135dfc3865_0_485: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135dfc3865_0_4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135dfc3865_0_492: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dk1"/>
              </a:buClr>
              <a:buSzPts val="1200"/>
              <a:buChar char="•"/>
            </a:pPr>
            <a:r>
              <a:rPr lang="en">
                <a:highlight>
                  <a:srgbClr val="FFFFFF"/>
                </a:highlight>
              </a:rPr>
              <a:t>These include: </a:t>
            </a:r>
            <a:endParaRPr>
              <a:highlight>
                <a:srgbClr val="FFFFFF"/>
              </a:highlight>
            </a:endParaRPr>
          </a:p>
          <a:p>
            <a:pPr marL="914400" lvl="1" indent="-304800" algn="l" rtl="0">
              <a:lnSpc>
                <a:spcPct val="115000"/>
              </a:lnSpc>
              <a:spcBef>
                <a:spcPts val="0"/>
              </a:spcBef>
              <a:spcAft>
                <a:spcPts val="0"/>
              </a:spcAft>
              <a:buClr>
                <a:schemeClr val="dk1"/>
              </a:buClr>
              <a:buSzPts val="1200"/>
              <a:buChar char="•"/>
            </a:pPr>
            <a:r>
              <a:rPr lang="en" u="sng">
                <a:solidFill>
                  <a:srgbClr val="0563C1"/>
                </a:solidFill>
                <a:highlight>
                  <a:srgbClr val="FFFFFF"/>
                </a:highlight>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Data-Based Decision Guide</a:t>
            </a:r>
            <a:r>
              <a:rPr lang="en">
                <a:highlight>
                  <a:srgbClr val="FFFFFF"/>
                </a:highlight>
              </a:rPr>
              <a:t>; </a:t>
            </a:r>
            <a:endParaRPr>
              <a:highlight>
                <a:srgbClr val="FFFFFF"/>
              </a:highlight>
            </a:endParaRPr>
          </a:p>
          <a:p>
            <a:pPr marL="914400" lvl="1" indent="-304800" algn="l" rtl="0">
              <a:lnSpc>
                <a:spcPct val="115000"/>
              </a:lnSpc>
              <a:spcBef>
                <a:spcPts val="0"/>
              </a:spcBef>
              <a:spcAft>
                <a:spcPts val="0"/>
              </a:spcAft>
              <a:buClr>
                <a:schemeClr val="dk1"/>
              </a:buClr>
              <a:buSzPts val="1200"/>
              <a:buChar char="•"/>
            </a:pPr>
            <a:r>
              <a:rPr lang="en" u="sng">
                <a:solidFill>
                  <a:srgbClr val="0563C1"/>
                </a:solidFill>
                <a:highlight>
                  <a:srgbClr val="FFFFFF"/>
                </a:highlight>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Equity Decision Tool</a:t>
            </a:r>
            <a:r>
              <a:rPr lang="en">
                <a:highlight>
                  <a:srgbClr val="FFFFFF"/>
                </a:highlight>
              </a:rPr>
              <a:t>; </a:t>
            </a:r>
            <a:endParaRPr>
              <a:highlight>
                <a:srgbClr val="FFFFFF"/>
              </a:highlight>
            </a:endParaRPr>
          </a:p>
          <a:p>
            <a:pPr marL="914400" lvl="1" indent="-304800" algn="l" rtl="0">
              <a:lnSpc>
                <a:spcPct val="115000"/>
              </a:lnSpc>
              <a:spcBef>
                <a:spcPts val="0"/>
              </a:spcBef>
              <a:spcAft>
                <a:spcPts val="0"/>
              </a:spcAft>
              <a:buClr>
                <a:schemeClr val="dk1"/>
              </a:buClr>
              <a:buSzPts val="1200"/>
              <a:buChar char="•"/>
            </a:pPr>
            <a:r>
              <a:rPr lang="en" u="sng">
                <a:solidFill>
                  <a:srgbClr val="0563C1"/>
                </a:solidFill>
                <a:highlight>
                  <a:srgbClr val="FFFFFF"/>
                </a:highlight>
                <a:hlinkClick r:id="rId5">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Local Data Dashboard</a:t>
            </a:r>
            <a:r>
              <a:rPr lang="en">
                <a:highlight>
                  <a:srgbClr val="FFFFFF"/>
                </a:highlight>
              </a:rPr>
              <a:t>; </a:t>
            </a:r>
            <a:endParaRPr>
              <a:highlight>
                <a:srgbClr val="FFFFFF"/>
              </a:highlight>
            </a:endParaRPr>
          </a:p>
          <a:p>
            <a:pPr marL="914400" lvl="1" indent="-304800" algn="l" rtl="0">
              <a:lnSpc>
                <a:spcPct val="115000"/>
              </a:lnSpc>
              <a:spcBef>
                <a:spcPts val="0"/>
              </a:spcBef>
              <a:spcAft>
                <a:spcPts val="0"/>
              </a:spcAft>
              <a:buClr>
                <a:schemeClr val="dk1"/>
              </a:buClr>
              <a:buSzPts val="1200"/>
              <a:buChar char="•"/>
            </a:pPr>
            <a:r>
              <a:rPr lang="en" u="sng">
                <a:solidFill>
                  <a:srgbClr val="0563C1"/>
                </a:solidFill>
                <a:highlight>
                  <a:srgbClr val="FFFFFF"/>
                </a:highlight>
                <a:hlinkClick r:id="rId6">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Care and Connection Mental Health and Wellbeing Resources</a:t>
            </a:r>
            <a:r>
              <a:rPr lang="en">
                <a:highlight>
                  <a:srgbClr val="FFFFFF"/>
                </a:highlight>
              </a:rPr>
              <a:t> for students and staff; and </a:t>
            </a:r>
            <a:endParaRPr>
              <a:highlight>
                <a:srgbClr val="FFFFFF"/>
              </a:highlight>
            </a:endParaRPr>
          </a:p>
          <a:p>
            <a:pPr marL="914400" lvl="1" indent="-304800" algn="l" rtl="0">
              <a:lnSpc>
                <a:spcPct val="115000"/>
              </a:lnSpc>
              <a:spcBef>
                <a:spcPts val="0"/>
              </a:spcBef>
              <a:spcAft>
                <a:spcPts val="0"/>
              </a:spcAft>
              <a:buClr>
                <a:schemeClr val="dk1"/>
              </a:buClr>
              <a:buSzPts val="1200"/>
              <a:buChar char="•"/>
            </a:pPr>
            <a:r>
              <a:rPr lang="en" u="sng">
                <a:solidFill>
                  <a:srgbClr val="0563C1"/>
                </a:solidFill>
                <a:highlight>
                  <a:srgbClr val="FFFFFF"/>
                </a:highlight>
                <a:hlinkClick r:id="rId7">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Much more</a:t>
            </a:r>
            <a:r>
              <a:rPr lang="en">
                <a:highlight>
                  <a:srgbClr val="FFFFFF"/>
                </a:highlight>
              </a:rPr>
              <a:t>. </a:t>
            </a:r>
            <a:endParaRPr b="1">
              <a:highlight>
                <a:schemeClr val="lt1"/>
              </a:highlight>
            </a:endParaRPr>
          </a:p>
          <a:p>
            <a:pPr marL="0" lvl="0" indent="0" algn="l" rtl="0">
              <a:spcBef>
                <a:spcPts val="0"/>
              </a:spcBef>
              <a:spcAft>
                <a:spcPts val="0"/>
              </a:spcAft>
              <a:buNone/>
            </a:pPr>
            <a:endParaRPr/>
          </a:p>
        </p:txBody>
      </p:sp>
      <p:sp>
        <p:nvSpPr>
          <p:cNvPr id="238" name="Google Shape;238;g1135dfc3865_0_492: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1135dfc3865_0_9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1135dfc3865_0_96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https://content.govdelivery.com/accounts/ORED/bulletins/2f08da1</a:t>
            </a:r>
            <a:r>
              <a:rPr lang="en"/>
              <a:t> </a:t>
            </a:r>
            <a:endParaRPr/>
          </a:p>
        </p:txBody>
      </p:sp>
      <p:sp>
        <p:nvSpPr>
          <p:cNvPr id="246" name="Google Shape;246;g1135dfc3865_0_963: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1135dfc3865_0_9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1135dfc3865_0_969: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g1135dfc3865_0_969: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66" name="Google Shape;66;p15"/>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67" name="Google Shape;67;p15"/>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8" name="Google Shape;68;p15"/>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9" name="Google Shape;69;p1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137"/>
        <p:cNvGrpSpPr/>
        <p:nvPr/>
      </p:nvGrpSpPr>
      <p:grpSpPr>
        <a:xfrm>
          <a:off x="0" y="0"/>
          <a:ext cx="0" cy="0"/>
          <a:chOff x="0" y="0"/>
          <a:chExt cx="0" cy="0"/>
        </a:xfrm>
      </p:grpSpPr>
      <p:sp>
        <p:nvSpPr>
          <p:cNvPr id="138" name="Google Shape;138;p2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b="0" i="0" u="none" strike="noStrike" cap="none">
                <a:solidFill>
                  <a:schemeClr val="lt1"/>
                </a:solidFill>
                <a:latin typeface="Calibri"/>
                <a:ea typeface="Calibri"/>
                <a:cs typeface="Calibri"/>
                <a:sym typeface="Calibri"/>
              </a:rPr>
              <a:t>v</a:t>
            </a:r>
            <a:endParaRPr sz="1400" b="0" i="0" u="none" strike="noStrike" cap="none">
              <a:solidFill>
                <a:schemeClr val="lt1"/>
              </a:solidFill>
              <a:latin typeface="Calibri"/>
              <a:ea typeface="Calibri"/>
              <a:cs typeface="Calibri"/>
              <a:sym typeface="Calibri"/>
            </a:endParaRPr>
          </a:p>
        </p:txBody>
      </p:sp>
      <p:sp>
        <p:nvSpPr>
          <p:cNvPr id="139" name="Google Shape;139;p24"/>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40" name="Google Shape;140;p24"/>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41" name="Google Shape;141;p2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42" name="Google Shape;142;p24"/>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1"/>
        </a:solidFill>
        <a:effectLst/>
      </p:bgPr>
    </p:bg>
    <p:spTree>
      <p:nvGrpSpPr>
        <p:cNvPr id="1" name="Shape 143"/>
        <p:cNvGrpSpPr/>
        <p:nvPr/>
      </p:nvGrpSpPr>
      <p:grpSpPr>
        <a:xfrm>
          <a:off x="0" y="0"/>
          <a:ext cx="0" cy="0"/>
          <a:chOff x="0" y="0"/>
          <a:chExt cx="0" cy="0"/>
        </a:xfrm>
      </p:grpSpPr>
      <p:sp>
        <p:nvSpPr>
          <p:cNvPr id="144" name="Google Shape;144;p2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145" name="Google Shape;145;p25"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146" name="Google Shape;146;p25"/>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rtl="0">
              <a:lnSpc>
                <a:spcPct val="90000"/>
              </a:lnSpc>
              <a:spcBef>
                <a:spcPts val="0"/>
              </a:spcBef>
              <a:spcAft>
                <a:spcPts val="0"/>
              </a:spcAft>
              <a:buClr>
                <a:schemeClr val="accent1"/>
              </a:buClr>
              <a:buSzPts val="9000"/>
              <a:buFont typeface="Calibri"/>
              <a:buNone/>
              <a:defRPr sz="90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47" name="Google Shape;147;p25"/>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48" name="Google Shape;148;p25"/>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49" name="Google Shape;149;p2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50" name="Google Shape;150;p25"/>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rtl="0">
              <a:lnSpc>
                <a:spcPct val="90000"/>
              </a:lnSpc>
              <a:spcBef>
                <a:spcPts val="800"/>
              </a:spcBef>
              <a:spcAft>
                <a:spcPts val="0"/>
              </a:spcAft>
              <a:buClr>
                <a:schemeClr val="accent1"/>
              </a:buClr>
              <a:buSzPts val="1800"/>
              <a:buNone/>
              <a:defRPr sz="1800">
                <a:solidFill>
                  <a:schemeClr val="accent1"/>
                </a:solidFill>
              </a:defRPr>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Green_2-Section Header">
  <p:cSld name="Green_2-Section Header">
    <p:bg>
      <p:bgPr>
        <a:solidFill>
          <a:schemeClr val="accent5"/>
        </a:solidFill>
        <a:effectLst/>
      </p:bgPr>
    </p:bg>
    <p:spTree>
      <p:nvGrpSpPr>
        <p:cNvPr id="1" name="Shape 151"/>
        <p:cNvGrpSpPr/>
        <p:nvPr/>
      </p:nvGrpSpPr>
      <p:grpSpPr>
        <a:xfrm>
          <a:off x="0" y="0"/>
          <a:ext cx="0" cy="0"/>
          <a:chOff x="0" y="0"/>
          <a:chExt cx="0" cy="0"/>
        </a:xfrm>
      </p:grpSpPr>
      <p:sp>
        <p:nvSpPr>
          <p:cNvPr id="152" name="Google Shape;152;p2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53" name="Google Shape;153;p26"/>
          <p:cNvSpPr/>
          <p:nvPr/>
        </p:nvSpPr>
        <p:spPr>
          <a:xfrm>
            <a:off x="154640" y="1866568"/>
            <a:ext cx="8831100" cy="14253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lt1"/>
              </a:solidFill>
              <a:latin typeface="Calibri"/>
              <a:ea typeface="Calibri"/>
              <a:cs typeface="Calibri"/>
              <a:sym typeface="Calibri"/>
            </a:endParaRPr>
          </a:p>
        </p:txBody>
      </p:sp>
      <p:sp>
        <p:nvSpPr>
          <p:cNvPr id="154" name="Google Shape;154;p26"/>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rtl="0">
              <a:lnSpc>
                <a:spcPct val="90000"/>
              </a:lnSpc>
              <a:spcBef>
                <a:spcPts val="0"/>
              </a:spcBef>
              <a:spcAft>
                <a:spcPts val="0"/>
              </a:spcAft>
              <a:buClr>
                <a:schemeClr val="accent5"/>
              </a:buClr>
              <a:buSzPts val="5100"/>
              <a:buFont typeface="Calibri"/>
              <a:buNone/>
              <a:defRPr sz="5100">
                <a:solidFill>
                  <a:schemeClr val="accent5"/>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55" name="Google Shape;155;p26"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156" name="Google Shape;156;p26"/>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157" name="Google Shape;157;p2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Orange_2-Section Header">
  <p:cSld name="Orange_2-Section Header">
    <p:bg>
      <p:bgPr>
        <a:solidFill>
          <a:schemeClr val="accent3"/>
        </a:solidFill>
        <a:effectLst/>
      </p:bgPr>
    </p:bg>
    <p:spTree>
      <p:nvGrpSpPr>
        <p:cNvPr id="1" name="Shape 158"/>
        <p:cNvGrpSpPr/>
        <p:nvPr/>
      </p:nvGrpSpPr>
      <p:grpSpPr>
        <a:xfrm>
          <a:off x="0" y="0"/>
          <a:ext cx="0" cy="0"/>
          <a:chOff x="0" y="0"/>
          <a:chExt cx="0" cy="0"/>
        </a:xfrm>
      </p:grpSpPr>
      <p:sp>
        <p:nvSpPr>
          <p:cNvPr id="159" name="Google Shape;159;p2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60;p27"/>
          <p:cNvSpPr/>
          <p:nvPr/>
        </p:nvSpPr>
        <p:spPr>
          <a:xfrm>
            <a:off x="154640" y="1866568"/>
            <a:ext cx="8831100" cy="1425300"/>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161" name="Google Shape;161;p27"/>
          <p:cNvSpPr txBox="1">
            <a:spLocks noGrp="1"/>
          </p:cNvSpPr>
          <p:nvPr>
            <p:ph type="ctrTitle"/>
          </p:nvPr>
        </p:nvSpPr>
        <p:spPr>
          <a:xfrm>
            <a:off x="537883" y="1866568"/>
            <a:ext cx="8088300" cy="1425300"/>
          </a:xfrm>
          <a:prstGeom prst="rect">
            <a:avLst/>
          </a:prstGeom>
          <a:noFill/>
          <a:ln>
            <a:noFill/>
          </a:ln>
        </p:spPr>
        <p:txBody>
          <a:bodyPr spcFirstLastPara="1" wrap="square" lIns="91425" tIns="45700" rIns="91425" bIns="45700" anchor="ctr" anchorCtr="0">
            <a:noAutofit/>
          </a:bodyPr>
          <a:lstStyle>
            <a:lvl1pPr lvl="0" algn="ctr" rtl="0">
              <a:lnSpc>
                <a:spcPct val="90000"/>
              </a:lnSpc>
              <a:spcBef>
                <a:spcPts val="0"/>
              </a:spcBef>
              <a:spcAft>
                <a:spcPts val="0"/>
              </a:spcAft>
              <a:buClr>
                <a:schemeClr val="accent3"/>
              </a:buClr>
              <a:buSzPts val="6800"/>
              <a:buFont typeface="Calibri"/>
              <a:buNone/>
              <a:defRPr sz="6800">
                <a:solidFill>
                  <a:schemeClr val="accent3"/>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62" name="Google Shape;162;p27" descr="Oregon Department of Education Logo"/>
          <p:cNvPicPr preferRelativeResize="0"/>
          <p:nvPr/>
        </p:nvPicPr>
        <p:blipFill rotWithShape="1">
          <a:blip r:embed="rId2">
            <a:alphaModFix/>
          </a:blip>
          <a:srcRect/>
          <a:stretch/>
        </p:blipFill>
        <p:spPr>
          <a:xfrm>
            <a:off x="3775327" y="160537"/>
            <a:ext cx="1195008" cy="1219011"/>
          </a:xfrm>
          <a:prstGeom prst="rect">
            <a:avLst/>
          </a:prstGeom>
          <a:noFill/>
          <a:ln>
            <a:noFill/>
          </a:ln>
        </p:spPr>
      </p:pic>
      <p:sp>
        <p:nvSpPr>
          <p:cNvPr id="163" name="Google Shape;163;p2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200">
                <a:solidFill>
                  <a:srgbClr val="595959"/>
                </a:solidFill>
                <a:latin typeface="Calibri"/>
                <a:ea typeface="Calibri"/>
                <a:cs typeface="Calibri"/>
                <a:sym typeface="Calibri"/>
              </a:rPr>
              <a:t>Oregon Department of Education</a:t>
            </a:r>
            <a:endParaRPr sz="1400"/>
          </a:p>
        </p:txBody>
      </p:sp>
      <p:sp>
        <p:nvSpPr>
          <p:cNvPr id="164" name="Google Shape;164;p2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Green_3-Title Bar and Content">
  <p:cSld name="Green_3-Title Bar and Content">
    <p:bg>
      <p:bgPr>
        <a:solidFill>
          <a:schemeClr val="accent5"/>
        </a:solidFill>
        <a:effectLst/>
      </p:bgPr>
    </p:bg>
    <p:spTree>
      <p:nvGrpSpPr>
        <p:cNvPr id="1" name="Shape 165"/>
        <p:cNvGrpSpPr/>
        <p:nvPr/>
      </p:nvGrpSpPr>
      <p:grpSpPr>
        <a:xfrm>
          <a:off x="0" y="0"/>
          <a:ext cx="0" cy="0"/>
          <a:chOff x="0" y="0"/>
          <a:chExt cx="0" cy="0"/>
        </a:xfrm>
      </p:grpSpPr>
      <p:sp>
        <p:nvSpPr>
          <p:cNvPr id="166" name="Google Shape;166;p2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67" name="Google Shape;167;p28"/>
          <p:cNvSpPr/>
          <p:nvPr/>
        </p:nvSpPr>
        <p:spPr>
          <a:xfrm>
            <a:off x="154641" y="161365"/>
            <a:ext cx="8831100" cy="10482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68" name="Google Shape;168;p28"/>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69" name="Google Shape;169;p2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5"/>
              </a:buClr>
              <a:buSzPts val="3300"/>
              <a:buFont typeface="Calibri"/>
              <a:buNone/>
              <a:defRPr>
                <a:solidFill>
                  <a:schemeClr val="accent5"/>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70" name="Google Shape;170;p2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171" name="Google Shape;171;p2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Red_2-Section Header">
  <p:cSld name="Red_2-Section Header">
    <p:bg>
      <p:bgPr>
        <a:solidFill>
          <a:schemeClr val="accent2"/>
        </a:solidFill>
        <a:effectLst/>
      </p:bgPr>
    </p:bg>
    <p:spTree>
      <p:nvGrpSpPr>
        <p:cNvPr id="1" name="Shape 172"/>
        <p:cNvGrpSpPr/>
        <p:nvPr/>
      </p:nvGrpSpPr>
      <p:grpSpPr>
        <a:xfrm>
          <a:off x="0" y="0"/>
          <a:ext cx="0" cy="0"/>
          <a:chOff x="0" y="0"/>
          <a:chExt cx="0" cy="0"/>
        </a:xfrm>
      </p:grpSpPr>
      <p:sp>
        <p:nvSpPr>
          <p:cNvPr id="173" name="Google Shape;173;p2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74" name="Google Shape;174;p29"/>
          <p:cNvSpPr/>
          <p:nvPr/>
        </p:nvSpPr>
        <p:spPr>
          <a:xfrm>
            <a:off x="154640" y="1866568"/>
            <a:ext cx="8831100" cy="14253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lt1"/>
              </a:solidFill>
              <a:latin typeface="Calibri"/>
              <a:ea typeface="Calibri"/>
              <a:cs typeface="Calibri"/>
              <a:sym typeface="Calibri"/>
            </a:endParaRPr>
          </a:p>
        </p:txBody>
      </p:sp>
      <p:sp>
        <p:nvSpPr>
          <p:cNvPr id="175" name="Google Shape;175;p29"/>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rtl="0">
              <a:lnSpc>
                <a:spcPct val="90000"/>
              </a:lnSpc>
              <a:spcBef>
                <a:spcPts val="0"/>
              </a:spcBef>
              <a:spcAft>
                <a:spcPts val="0"/>
              </a:spcAft>
              <a:buClr>
                <a:schemeClr val="accent2"/>
              </a:buClr>
              <a:buSzPts val="5100"/>
              <a:buFont typeface="Calibri"/>
              <a:buNone/>
              <a:defRPr sz="5100">
                <a:solidFill>
                  <a:schemeClr val="accent2"/>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76" name="Google Shape;176;p29"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177" name="Google Shape;177;p2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178" name="Google Shape;178;p2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Red_3-Title Bar and Content">
  <p:cSld name="Red_3-Title Bar and Content">
    <p:bg>
      <p:bgPr>
        <a:solidFill>
          <a:schemeClr val="accent2"/>
        </a:solidFill>
        <a:effectLst/>
      </p:bgPr>
    </p:bg>
    <p:spTree>
      <p:nvGrpSpPr>
        <p:cNvPr id="1" name="Shape 179"/>
        <p:cNvGrpSpPr/>
        <p:nvPr/>
      </p:nvGrpSpPr>
      <p:grpSpPr>
        <a:xfrm>
          <a:off x="0" y="0"/>
          <a:ext cx="0" cy="0"/>
          <a:chOff x="0" y="0"/>
          <a:chExt cx="0" cy="0"/>
        </a:xfrm>
      </p:grpSpPr>
      <p:sp>
        <p:nvSpPr>
          <p:cNvPr id="180" name="Google Shape;180;p3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81" name="Google Shape;181;p30"/>
          <p:cNvSpPr/>
          <p:nvPr/>
        </p:nvSpPr>
        <p:spPr>
          <a:xfrm>
            <a:off x="154641" y="161365"/>
            <a:ext cx="8831100" cy="10482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82" name="Google Shape;182;p30"/>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83" name="Google Shape;183;p3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2"/>
              </a:buClr>
              <a:buSzPts val="3300"/>
              <a:buFont typeface="Calibri"/>
              <a:buNone/>
              <a:defRPr>
                <a:solidFill>
                  <a:schemeClr val="accent2"/>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84" name="Google Shape;184;p30"/>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185" name="Google Shape;185;p3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1"/>
        </a:solidFill>
        <a:effectLst/>
      </p:bgPr>
    </p:bg>
    <p:spTree>
      <p:nvGrpSpPr>
        <p:cNvPr id="1" name="Shape 70"/>
        <p:cNvGrpSpPr/>
        <p:nvPr/>
      </p:nvGrpSpPr>
      <p:grpSpPr>
        <a:xfrm>
          <a:off x="0" y="0"/>
          <a:ext cx="0" cy="0"/>
          <a:chOff x="0" y="0"/>
          <a:chExt cx="0" cy="0"/>
        </a:xfrm>
      </p:grpSpPr>
      <p:sp>
        <p:nvSpPr>
          <p:cNvPr id="71" name="Google Shape;71;p1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72" name="Google Shape;72;p16"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73" name="Google Shape;73;p16"/>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rtl="0">
              <a:lnSpc>
                <a:spcPct val="90000"/>
              </a:lnSpc>
              <a:spcBef>
                <a:spcPts val="0"/>
              </a:spcBef>
              <a:spcAft>
                <a:spcPts val="0"/>
              </a:spcAft>
              <a:buClr>
                <a:schemeClr val="accent1"/>
              </a:buClr>
              <a:buSzPts val="9000"/>
              <a:buFont typeface="Calibri"/>
              <a:buNone/>
              <a:defRPr sz="90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4" name="Google Shape;74;p16"/>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5" name="Google Shape;75;p16"/>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6" name="Google Shape;76;p1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77" name="Google Shape;77;p16"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78" name="Google Shape;78;p16"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79" name="Google Shape;79;p16"/>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2" name="Google Shape;82;p17"/>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3" name="Google Shape;83;p17"/>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4" name="Google Shape;84;p17"/>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5" name="Google Shape;85;p17"/>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6" name="Google Shape;86;p1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87"/>
        <p:cNvGrpSpPr/>
        <p:nvPr/>
      </p:nvGrpSpPr>
      <p:grpSpPr>
        <a:xfrm>
          <a:off x="0" y="0"/>
          <a:ext cx="0" cy="0"/>
          <a:chOff x="0" y="0"/>
          <a:chExt cx="0" cy="0"/>
        </a:xfrm>
      </p:grpSpPr>
      <p:sp>
        <p:nvSpPr>
          <p:cNvPr id="88" name="Google Shape;88;p1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89" name="Google Shape;89;p18"/>
          <p:cNvSpPr/>
          <p:nvPr/>
        </p:nvSpPr>
        <p:spPr>
          <a:xfrm>
            <a:off x="154641" y="4461062"/>
            <a:ext cx="8831100" cy="5244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90" name="Google Shape;90;p18"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91" name="Google Shape;91;p18"/>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rtl="0">
              <a:lnSpc>
                <a:spcPct val="90000"/>
              </a:lnSpc>
              <a:spcBef>
                <a:spcPts val="0"/>
              </a:spcBef>
              <a:spcAft>
                <a:spcPts val="0"/>
              </a:spcAft>
              <a:buClr>
                <a:schemeClr val="accent1"/>
              </a:buClr>
              <a:buSzPts val="4100"/>
              <a:buFont typeface="Calibri"/>
              <a:buNone/>
              <a:defRPr sz="41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92" name="Google Shape;92;p18"/>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rtl="0">
              <a:lnSpc>
                <a:spcPct val="90000"/>
              </a:lnSpc>
              <a:spcBef>
                <a:spcPts val="800"/>
              </a:spcBef>
              <a:spcAft>
                <a:spcPts val="0"/>
              </a:spcAft>
              <a:buClr>
                <a:schemeClr val="accent1"/>
              </a:buClr>
              <a:buSzPts val="1800"/>
              <a:buNone/>
              <a:defRPr sz="1800">
                <a:solidFill>
                  <a:schemeClr val="accent1"/>
                </a:solidFill>
              </a:defRPr>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
        <p:nvSpPr>
          <p:cNvPr id="93" name="Google Shape;93;p18"/>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4" name="Google Shape;94;p18"/>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5" name="Google Shape;95;p1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96" name="Google Shape;96;p18"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1"/>
        </a:solidFill>
        <a:effectLst/>
      </p:bgPr>
    </p:bg>
    <p:spTree>
      <p:nvGrpSpPr>
        <p:cNvPr id="1" name="Shape 97"/>
        <p:cNvGrpSpPr/>
        <p:nvPr/>
      </p:nvGrpSpPr>
      <p:grpSpPr>
        <a:xfrm>
          <a:off x="0" y="0"/>
          <a:ext cx="0" cy="0"/>
          <a:chOff x="0" y="0"/>
          <a:chExt cx="0" cy="0"/>
        </a:xfrm>
      </p:grpSpPr>
      <p:sp>
        <p:nvSpPr>
          <p:cNvPr id="98" name="Google Shape;98;p1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99" name="Google Shape;99;p19"/>
          <p:cNvSpPr/>
          <p:nvPr/>
        </p:nvSpPr>
        <p:spPr>
          <a:xfrm>
            <a:off x="154640" y="1866568"/>
            <a:ext cx="8831100" cy="1425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b="0" i="0" u="none" strike="noStrike" cap="none">
              <a:solidFill>
                <a:schemeClr val="lt1"/>
              </a:solidFill>
              <a:latin typeface="Calibri"/>
              <a:ea typeface="Calibri"/>
              <a:cs typeface="Calibri"/>
              <a:sym typeface="Calibri"/>
            </a:endParaRPr>
          </a:p>
        </p:txBody>
      </p:sp>
      <p:sp>
        <p:nvSpPr>
          <p:cNvPr id="100" name="Google Shape;100;p19"/>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rtl="0">
              <a:lnSpc>
                <a:spcPct val="90000"/>
              </a:lnSpc>
              <a:spcBef>
                <a:spcPts val="0"/>
              </a:spcBef>
              <a:spcAft>
                <a:spcPts val="0"/>
              </a:spcAft>
              <a:buClr>
                <a:schemeClr val="accent1"/>
              </a:buClr>
              <a:buSzPts val="5100"/>
              <a:buFont typeface="Calibri"/>
              <a:buNone/>
              <a:defRPr sz="51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1" name="Google Shape;101;p19"/>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2" name="Google Shape;102;p19"/>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3" name="Google Shape;103;p1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104" name="Google Shape;104;p19"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105"/>
        <p:cNvGrpSpPr/>
        <p:nvPr/>
      </p:nvGrpSpPr>
      <p:grpSpPr>
        <a:xfrm>
          <a:off x="0" y="0"/>
          <a:ext cx="0" cy="0"/>
          <a:chOff x="0" y="0"/>
          <a:chExt cx="0" cy="0"/>
        </a:xfrm>
      </p:grpSpPr>
      <p:sp>
        <p:nvSpPr>
          <p:cNvPr id="106" name="Google Shape;106;p2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07" name="Google Shape;107;p20"/>
          <p:cNvSpPr/>
          <p:nvPr/>
        </p:nvSpPr>
        <p:spPr>
          <a:xfrm>
            <a:off x="154641" y="161365"/>
            <a:ext cx="8831100" cy="10482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08" name="Google Shape;108;p20"/>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09" name="Google Shape;109;p20"/>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0" name="Google Shape;110;p20"/>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1" name="Google Shape;111;p2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12" name="Google Shape;112;p2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1"/>
        </a:solidFill>
        <a:effectLst/>
      </p:bgPr>
    </p:bg>
    <p:spTree>
      <p:nvGrpSpPr>
        <p:cNvPr id="1" name="Shape 113"/>
        <p:cNvGrpSpPr/>
        <p:nvPr/>
      </p:nvGrpSpPr>
      <p:grpSpPr>
        <a:xfrm>
          <a:off x="0" y="0"/>
          <a:ext cx="0" cy="0"/>
          <a:chOff x="0" y="0"/>
          <a:chExt cx="0" cy="0"/>
        </a:xfrm>
      </p:grpSpPr>
      <p:sp>
        <p:nvSpPr>
          <p:cNvPr id="114" name="Google Shape;114;p2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15" name="Google Shape;115;p21"/>
          <p:cNvSpPr/>
          <p:nvPr/>
        </p:nvSpPr>
        <p:spPr>
          <a:xfrm>
            <a:off x="154642" y="161365"/>
            <a:ext cx="3547800" cy="4824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16" name="Google Shape;116;p21"/>
          <p:cNvSpPr txBox="1">
            <a:spLocks noGrp="1"/>
          </p:cNvSpPr>
          <p:nvPr>
            <p:ph type="title"/>
          </p:nvPr>
        </p:nvSpPr>
        <p:spPr>
          <a:xfrm>
            <a:off x="537883" y="584734"/>
            <a:ext cx="2949000" cy="1894200"/>
          </a:xfrm>
          <a:prstGeom prst="rect">
            <a:avLst/>
          </a:prstGeom>
          <a:noFill/>
          <a:ln>
            <a:noFill/>
          </a:ln>
        </p:spPr>
        <p:txBody>
          <a:bodyPr spcFirstLastPara="1" wrap="square" lIns="68575" tIns="34275" rIns="68575" bIns="34275" anchor="t" anchorCtr="0">
            <a:normAutofit/>
          </a:bodyPr>
          <a:lstStyle>
            <a:lvl1pPr lvl="0" algn="l" rtl="0">
              <a:lnSpc>
                <a:spcPct val="90000"/>
              </a:lnSpc>
              <a:spcBef>
                <a:spcPts val="0"/>
              </a:spcBef>
              <a:spcAft>
                <a:spcPts val="0"/>
              </a:spcAft>
              <a:buClr>
                <a:schemeClr val="accent1"/>
              </a:buClr>
              <a:buSzPts val="3300"/>
              <a:buFont typeface="Calibri"/>
              <a:buNone/>
              <a:defRPr sz="33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17" name="Google Shape;117;p21"/>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rtl="0">
              <a:lnSpc>
                <a:spcPct val="90000"/>
              </a:lnSpc>
              <a:spcBef>
                <a:spcPts val="800"/>
              </a:spcBef>
              <a:spcAft>
                <a:spcPts val="0"/>
              </a:spcAft>
              <a:buClr>
                <a:schemeClr val="dk1"/>
              </a:buClr>
              <a:buSzPts val="1800"/>
              <a:buChar char="•"/>
              <a:defRPr sz="1800"/>
            </a:lvl1pPr>
            <a:lvl2pPr marL="914400" lvl="1" indent="-342900" algn="l" rtl="0">
              <a:lnSpc>
                <a:spcPct val="90000"/>
              </a:lnSpc>
              <a:spcBef>
                <a:spcPts val="400"/>
              </a:spcBef>
              <a:spcAft>
                <a:spcPts val="0"/>
              </a:spcAft>
              <a:buClr>
                <a:schemeClr val="dk1"/>
              </a:buClr>
              <a:buSzPts val="1800"/>
              <a:buChar char="•"/>
              <a:defRPr sz="1800"/>
            </a:lvl2pPr>
            <a:lvl3pPr marL="1371600" lvl="2" indent="-342900" algn="l" rtl="0">
              <a:lnSpc>
                <a:spcPct val="90000"/>
              </a:lnSpc>
              <a:spcBef>
                <a:spcPts val="400"/>
              </a:spcBef>
              <a:spcAft>
                <a:spcPts val="0"/>
              </a:spcAft>
              <a:buClr>
                <a:schemeClr val="dk1"/>
              </a:buClr>
              <a:buSzPts val="1800"/>
              <a:buChar char="•"/>
              <a:defRPr sz="1800"/>
            </a:lvl3pPr>
            <a:lvl4pPr marL="1828800" lvl="3" indent="-342900" algn="l" rtl="0">
              <a:lnSpc>
                <a:spcPct val="90000"/>
              </a:lnSpc>
              <a:spcBef>
                <a:spcPts val="400"/>
              </a:spcBef>
              <a:spcAft>
                <a:spcPts val="0"/>
              </a:spcAft>
              <a:buClr>
                <a:schemeClr val="dk1"/>
              </a:buClr>
              <a:buSzPts val="1800"/>
              <a:buChar char="•"/>
              <a:defRPr sz="1800"/>
            </a:lvl4pPr>
            <a:lvl5pPr marL="2286000" lvl="4" indent="-342900" algn="l" rtl="0">
              <a:lnSpc>
                <a:spcPct val="90000"/>
              </a:lnSpc>
              <a:spcBef>
                <a:spcPts val="400"/>
              </a:spcBef>
              <a:spcAft>
                <a:spcPts val="0"/>
              </a:spcAft>
              <a:buClr>
                <a:schemeClr val="dk1"/>
              </a:buClr>
              <a:buSzPts val="1800"/>
              <a:buChar char="•"/>
              <a:defRPr sz="18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118" name="Google Shape;118;p21"/>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9" name="Google Shape;119;p21"/>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0" name="Google Shape;120;p2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21" name="Google Shape;121;p21"/>
          <p:cNvSpPr>
            <a:spLocks noGrp="1"/>
          </p:cNvSpPr>
          <p:nvPr>
            <p:ph type="pic" idx="2"/>
          </p:nvPr>
        </p:nvSpPr>
        <p:spPr>
          <a:xfrm>
            <a:off x="537883" y="2655094"/>
            <a:ext cx="2949000" cy="1740600"/>
          </a:xfrm>
          <a:prstGeom prst="rect">
            <a:avLst/>
          </a:prstGeom>
          <a:noFill/>
          <a:ln>
            <a:noFill/>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122"/>
        <p:cNvGrpSpPr/>
        <p:nvPr/>
      </p:nvGrpSpPr>
      <p:grpSpPr>
        <a:xfrm>
          <a:off x="0" y="0"/>
          <a:ext cx="0" cy="0"/>
          <a:chOff x="0" y="0"/>
          <a:chExt cx="0" cy="0"/>
        </a:xfrm>
      </p:grpSpPr>
      <p:sp>
        <p:nvSpPr>
          <p:cNvPr id="123" name="Google Shape;123;p22"/>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accent1"/>
              </a:buClr>
              <a:buSzPts val="2400"/>
              <a:buNone/>
              <a:defRPr sz="2400" b="0">
                <a:solidFill>
                  <a:schemeClr val="accent1"/>
                </a:solidFill>
              </a:defRPr>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124" name="Google Shape;124;p22"/>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25" name="Google Shape;125;p22"/>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accent1"/>
              </a:buClr>
              <a:buSzPts val="2400"/>
              <a:buNone/>
              <a:defRPr sz="2400" b="0">
                <a:solidFill>
                  <a:schemeClr val="accent1"/>
                </a:solidFill>
              </a:defRPr>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126" name="Google Shape;126;p22"/>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27" name="Google Shape;127;p22"/>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8" name="Google Shape;128;p22"/>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9" name="Google Shape;129;p2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30" name="Google Shape;130;p22"/>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131"/>
        <p:cNvGrpSpPr/>
        <p:nvPr/>
      </p:nvGrpSpPr>
      <p:grpSpPr>
        <a:xfrm>
          <a:off x="0" y="0"/>
          <a:ext cx="0" cy="0"/>
          <a:chOff x="0" y="0"/>
          <a:chExt cx="0" cy="0"/>
        </a:xfrm>
      </p:grpSpPr>
      <p:sp>
        <p:nvSpPr>
          <p:cNvPr id="132" name="Google Shape;132;p2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33" name="Google Shape;133;p23"/>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34" name="Google Shape;134;p23"/>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35" name="Google Shape;135;p2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36" name="Google Shape;136;p23"/>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6"/>
        <p:cNvGrpSpPr/>
        <p:nvPr/>
      </p:nvGrpSpPr>
      <p:grpSpPr>
        <a:xfrm>
          <a:off x="0" y="0"/>
          <a:ext cx="0" cy="0"/>
          <a:chOff x="0" y="0"/>
          <a:chExt cx="0" cy="0"/>
        </a:xfrm>
      </p:grpSpPr>
      <p:sp>
        <p:nvSpPr>
          <p:cNvPr id="57" name="Google Shape;57;p1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rgbClr val="595959"/>
              </a:solidFill>
              <a:latin typeface="Calibri"/>
              <a:ea typeface="Calibri"/>
              <a:cs typeface="Calibri"/>
              <a:sym typeface="Calibri"/>
            </a:endParaRPr>
          </a:p>
        </p:txBody>
      </p:sp>
      <p:sp>
        <p:nvSpPr>
          <p:cNvPr id="58" name="Google Shape;58;p1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marR="0" lvl="0" algn="l" rtl="0">
              <a:lnSpc>
                <a:spcPct val="90000"/>
              </a:lnSpc>
              <a:spcBef>
                <a:spcPts val="0"/>
              </a:spcBef>
              <a:spcAft>
                <a:spcPts val="0"/>
              </a:spcAft>
              <a:buClr>
                <a:schemeClr val="accent1"/>
              </a:buClr>
              <a:buSzPts val="3300"/>
              <a:buFont typeface="Calibri"/>
              <a:buNone/>
              <a:defRPr sz="3300" b="0" i="0" u="none" strike="noStrike" cap="none">
                <a:solidFill>
                  <a:schemeClr val="accent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9" name="Google Shape;59;p14"/>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90000"/>
              </a:lnSpc>
              <a:spcBef>
                <a:spcPts val="8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60" name="Google Shape;60;p14"/>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1" name="Google Shape;61;p14"/>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2" name="Google Shape;62;p1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595959"/>
                </a:solidFill>
                <a:latin typeface="Calibri"/>
                <a:ea typeface="Calibri"/>
                <a:cs typeface="Calibri"/>
                <a:sym typeface="Calibri"/>
              </a:defRPr>
            </a:lvl1pPr>
            <a:lvl2pPr marL="0" marR="0" lvl="1" indent="0" algn="r" rtl="0">
              <a:spcBef>
                <a:spcPts val="0"/>
              </a:spcBef>
              <a:buNone/>
              <a:defRPr sz="900" b="0" i="0" u="none" strike="noStrike" cap="none">
                <a:solidFill>
                  <a:srgbClr val="595959"/>
                </a:solidFill>
                <a:latin typeface="Calibri"/>
                <a:ea typeface="Calibri"/>
                <a:cs typeface="Calibri"/>
                <a:sym typeface="Calibri"/>
              </a:defRPr>
            </a:lvl2pPr>
            <a:lvl3pPr marL="0" marR="0" lvl="2" indent="0" algn="r" rtl="0">
              <a:spcBef>
                <a:spcPts val="0"/>
              </a:spcBef>
              <a:buNone/>
              <a:defRPr sz="900" b="0" i="0" u="none" strike="noStrike" cap="none">
                <a:solidFill>
                  <a:srgbClr val="595959"/>
                </a:solidFill>
                <a:latin typeface="Calibri"/>
                <a:ea typeface="Calibri"/>
                <a:cs typeface="Calibri"/>
                <a:sym typeface="Calibri"/>
              </a:defRPr>
            </a:lvl3pPr>
            <a:lvl4pPr marL="0" marR="0" lvl="3" indent="0" algn="r" rtl="0">
              <a:spcBef>
                <a:spcPts val="0"/>
              </a:spcBef>
              <a:buNone/>
              <a:defRPr sz="900" b="0" i="0" u="none" strike="noStrike" cap="none">
                <a:solidFill>
                  <a:srgbClr val="595959"/>
                </a:solidFill>
                <a:latin typeface="Calibri"/>
                <a:ea typeface="Calibri"/>
                <a:cs typeface="Calibri"/>
                <a:sym typeface="Calibri"/>
              </a:defRPr>
            </a:lvl4pPr>
            <a:lvl5pPr marL="0" marR="0" lvl="4" indent="0" algn="r" rtl="0">
              <a:spcBef>
                <a:spcPts val="0"/>
              </a:spcBef>
              <a:buNone/>
              <a:defRPr sz="900" b="0" i="0" u="none" strike="noStrike" cap="none">
                <a:solidFill>
                  <a:srgbClr val="595959"/>
                </a:solidFill>
                <a:latin typeface="Calibri"/>
                <a:ea typeface="Calibri"/>
                <a:cs typeface="Calibri"/>
                <a:sym typeface="Calibri"/>
              </a:defRPr>
            </a:lvl5pPr>
            <a:lvl6pPr marL="0" marR="0" lvl="5" indent="0" algn="r" rtl="0">
              <a:spcBef>
                <a:spcPts val="0"/>
              </a:spcBef>
              <a:buNone/>
              <a:defRPr sz="900" b="0" i="0" u="none" strike="noStrike" cap="none">
                <a:solidFill>
                  <a:srgbClr val="595959"/>
                </a:solidFill>
                <a:latin typeface="Calibri"/>
                <a:ea typeface="Calibri"/>
                <a:cs typeface="Calibri"/>
                <a:sym typeface="Calibri"/>
              </a:defRPr>
            </a:lvl6pPr>
            <a:lvl7pPr marL="0" marR="0" lvl="6" indent="0" algn="r" rtl="0">
              <a:spcBef>
                <a:spcPts val="0"/>
              </a:spcBef>
              <a:buNone/>
              <a:defRPr sz="900" b="0" i="0" u="none" strike="noStrike" cap="none">
                <a:solidFill>
                  <a:srgbClr val="595959"/>
                </a:solidFill>
                <a:latin typeface="Calibri"/>
                <a:ea typeface="Calibri"/>
                <a:cs typeface="Calibri"/>
                <a:sym typeface="Calibri"/>
              </a:defRPr>
            </a:lvl7pPr>
            <a:lvl8pPr marL="0" marR="0" lvl="7" indent="0" algn="r" rtl="0">
              <a:spcBef>
                <a:spcPts val="0"/>
              </a:spcBef>
              <a:buNone/>
              <a:defRPr sz="900" b="0" i="0" u="none" strike="noStrike" cap="none">
                <a:solidFill>
                  <a:srgbClr val="595959"/>
                </a:solidFill>
                <a:latin typeface="Calibri"/>
                <a:ea typeface="Calibri"/>
                <a:cs typeface="Calibri"/>
                <a:sym typeface="Calibri"/>
              </a:defRPr>
            </a:lvl8pPr>
            <a:lvl9pPr marL="0" marR="0" lvl="8" indent="0" algn="r" rtl="0">
              <a:spcBef>
                <a:spcPts val="0"/>
              </a:spcBef>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pic>
        <p:nvPicPr>
          <p:cNvPr id="63" name="Google Shape;63;p14" descr="Decorative line break"/>
          <p:cNvPicPr preferRelativeResize="0"/>
          <p:nvPr/>
        </p:nvPicPr>
        <p:blipFill rotWithShape="1">
          <a:blip r:embed="rId18">
            <a:alphaModFix/>
          </a:blip>
          <a:srcRect/>
          <a:stretch/>
        </p:blipFill>
        <p:spPr>
          <a:xfrm>
            <a:off x="603503" y="1168770"/>
            <a:ext cx="964694" cy="1828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6.xml"/><Relationship Id="rId5" Type="http://schemas.openxmlformats.org/officeDocument/2006/relationships/hyperlink" Target="https://public.tableau.com/app/profile/oregon.health.authority.covid.19/viz/OregonCOVID-19VaccineEffortMetrics/RaceandEthnicityData" TargetMode="Externa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hyperlink" Target="https://olis.oregonlegislature.gov/liz/2020S3/Downloads/MeasureDocument/HB4402/Enrolled" TargetMode="External"/><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lnks.gd/l/eyJhbGciOiJIUzI1NiJ9.eyJidWxsZXRpbl9saW5rX2lkIjoxMDQsInVyaSI6ImJwMjpjbGljayIsImJ1bGxldGluX2lkIjoiMjAyMjAyMDkuNTMxMzg4ODEiLCJ1cmwiOiJodHRwczovL3d3dy56b29tZ292LmNvbS9qLzE2MTE0Mjc2MTc_cHdkPWVqQXpPRzR2TjFOUmFURk1UVkk0TVc5U1ZGZFlVVDA5JnV0bV9tZWRpdW09ZW1haWwmdXRtX3NvdXJjZT1nb3ZkZWxpdmVyeSJ9.YsIW6gLy3TammH3g6RDM3a_gkxd2-unvj5lqYu46bGo/s/2141542188/br/126362053742-l"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hyperlink" Target="https://content.govdelivery.com/accounts/ORED/bulletins/309c502" TargetMode="External"/><Relationship Id="rId4" Type="http://schemas.openxmlformats.org/officeDocument/2006/relationships/hyperlink" Target="https://lnks.gd/l/eyJhbGciOiJIUzI1NiJ9.eyJidWxsZXRpbl9saW5rX2lkIjoxMDUsInVyaSI6ImJwMjpjbGljayIsImJ1bGxldGluX2lkIjoiMjAyMjAyMDkuNTMxMzg4ODEiLCJ1cmwiOiJodHRwczovL3d3dy56b29tZ292LmNvbS9tZWV0aW5nL3JlZ2lzdGVyL3ZKSXNjZXl2cXpnb0hJRVZHWWVBN29HOGpWQmRDSktLRXVrP3V0bV9tZWRpdW09ZW1haWwmdXRtX3NvdXJjZT1nb3ZkZWxpdmVyeSJ9.wWCD48ZkTDVud37HlJ6Cwsp3EJD9U8-gV9cCsT24sck/s/2141542188/br/126362053742-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padlet.com/janettenewton/aro8foanelzv6orq"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hyperlink" Target="https://oregon.public.law/statutes/ors_634.700?utm_medium=email&amp;utm_source=govdelivery"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hyperlink" Target="mailto:Krista.Whitney@ODE.Oregon.gov"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www.oregon.gov/ode/students-and-family/healthsafety/Documents/ODE_LayeredHealthSafetyMeasures_Filters.pdf?utm_medium=email&amp;utm_source=govdelivery"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hyperlink" Target="https://www.oregon.gov/ode/students-and-family/healthsafety/Pages/Supports-for-Continuity-of-Services.aspx"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1"/>
          <p:cNvSpPr txBox="1">
            <a:spLocks noGrp="1"/>
          </p:cNvSpPr>
          <p:nvPr>
            <p:ph type="title"/>
          </p:nvPr>
        </p:nvSpPr>
        <p:spPr>
          <a:xfrm>
            <a:off x="537881" y="240600"/>
            <a:ext cx="8088600" cy="8727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accent1"/>
              </a:buClr>
              <a:buSzPts val="3300"/>
              <a:buFont typeface="Calibri"/>
              <a:buNone/>
            </a:pPr>
            <a:r>
              <a:rPr lang="en" sz="4500" b="1"/>
              <a:t>WELCOME</a:t>
            </a:r>
            <a:endParaRPr sz="4500" b="1"/>
          </a:p>
        </p:txBody>
      </p:sp>
      <p:sp>
        <p:nvSpPr>
          <p:cNvPr id="191" name="Google Shape;191;p31"/>
          <p:cNvSpPr txBox="1">
            <a:spLocks noGrp="1"/>
          </p:cNvSpPr>
          <p:nvPr>
            <p:ph type="body" idx="1"/>
          </p:nvPr>
        </p:nvSpPr>
        <p:spPr>
          <a:xfrm>
            <a:off x="527850" y="1250879"/>
            <a:ext cx="8088300" cy="15090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800"/>
              </a:spcBef>
              <a:spcAft>
                <a:spcPts val="0"/>
              </a:spcAft>
              <a:buClr>
                <a:schemeClr val="dk1"/>
              </a:buClr>
              <a:buSzPts val="1800"/>
              <a:buNone/>
            </a:pPr>
            <a:endParaRPr/>
          </a:p>
          <a:p>
            <a:pPr marL="0" lvl="0" indent="0" algn="ctr" rtl="0">
              <a:lnSpc>
                <a:spcPct val="100000"/>
              </a:lnSpc>
              <a:spcBef>
                <a:spcPts val="0"/>
              </a:spcBef>
              <a:spcAft>
                <a:spcPts val="0"/>
              </a:spcAft>
              <a:buClr>
                <a:schemeClr val="dk1"/>
              </a:buClr>
              <a:buSzPts val="1800"/>
              <a:buNone/>
            </a:pPr>
            <a:r>
              <a:rPr lang="en" sz="2200" b="1"/>
              <a:t>OREGON DEPARTMENT OF EDUCATION</a:t>
            </a:r>
            <a:endParaRPr sz="2200" b="1"/>
          </a:p>
          <a:p>
            <a:pPr marL="0" lvl="0" indent="0" algn="ctr" rtl="0">
              <a:lnSpc>
                <a:spcPct val="100000"/>
              </a:lnSpc>
              <a:spcBef>
                <a:spcPts val="0"/>
              </a:spcBef>
              <a:spcAft>
                <a:spcPts val="0"/>
              </a:spcAft>
              <a:buClr>
                <a:schemeClr val="dk1"/>
              </a:buClr>
              <a:buSzPts val="1800"/>
              <a:buNone/>
            </a:pPr>
            <a:r>
              <a:rPr lang="en" sz="2200" b="1"/>
              <a:t>Private School Office Hours</a:t>
            </a:r>
            <a:endParaRPr sz="1400" b="1">
              <a:latin typeface="Arial"/>
              <a:ea typeface="Arial"/>
              <a:cs typeface="Arial"/>
              <a:sym typeface="Arial"/>
            </a:endParaRPr>
          </a:p>
          <a:p>
            <a:pPr marL="0" lvl="0" indent="0" algn="ctr" rtl="0">
              <a:lnSpc>
                <a:spcPct val="100000"/>
              </a:lnSpc>
              <a:spcBef>
                <a:spcPts val="0"/>
              </a:spcBef>
              <a:spcAft>
                <a:spcPts val="0"/>
              </a:spcAft>
              <a:buClr>
                <a:schemeClr val="dk1"/>
              </a:buClr>
              <a:buSzPts val="1400"/>
              <a:buNone/>
            </a:pPr>
            <a:r>
              <a:rPr lang="en" sz="1900"/>
              <a:t>February 9, 2022</a:t>
            </a:r>
            <a:endParaRPr sz="1900"/>
          </a:p>
          <a:p>
            <a:pPr marL="177800" lvl="0" indent="-63500" algn="l" rtl="0">
              <a:lnSpc>
                <a:spcPct val="90000"/>
              </a:lnSpc>
              <a:spcBef>
                <a:spcPts val="800"/>
              </a:spcBef>
              <a:spcAft>
                <a:spcPts val="0"/>
              </a:spcAft>
              <a:buClr>
                <a:schemeClr val="dk1"/>
              </a:buClr>
              <a:buSzPts val="1800"/>
              <a:buNone/>
            </a:pPr>
            <a:endParaRPr sz="2300"/>
          </a:p>
        </p:txBody>
      </p:sp>
      <p:sp>
        <p:nvSpPr>
          <p:cNvPr id="192" name="Google Shape;192;p31"/>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a:t>Oregon Department of Education</a:t>
            </a:r>
            <a:endParaRPr/>
          </a:p>
        </p:txBody>
      </p:sp>
      <p:sp>
        <p:nvSpPr>
          <p:cNvPr id="193" name="Google Shape;193;p3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1</a:t>
            </a:fld>
            <a:endParaRPr/>
          </a:p>
        </p:txBody>
      </p:sp>
      <p:pic>
        <p:nvPicPr>
          <p:cNvPr id="194" name="Google Shape;194;p31" descr="Three people icons connected with arrow lines"/>
          <p:cNvPicPr preferRelativeResize="0"/>
          <p:nvPr/>
        </p:nvPicPr>
        <p:blipFill rotWithShape="1">
          <a:blip r:embed="rId3">
            <a:alphaModFix/>
          </a:blip>
          <a:srcRect/>
          <a:stretch/>
        </p:blipFill>
        <p:spPr>
          <a:xfrm>
            <a:off x="3380100" y="2323350"/>
            <a:ext cx="2089550" cy="2089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0"/>
          <p:cNvSpPr txBox="1">
            <a:spLocks noGrp="1"/>
          </p:cNvSpPr>
          <p:nvPr>
            <p:ph type="title"/>
          </p:nvPr>
        </p:nvSpPr>
        <p:spPr>
          <a:xfrm>
            <a:off x="537881" y="457200"/>
            <a:ext cx="8088300" cy="685800"/>
          </a:xfrm>
          <a:prstGeom prst="rect">
            <a:avLst/>
          </a:prstGeom>
        </p:spPr>
        <p:txBody>
          <a:bodyPr spcFirstLastPara="1" wrap="square" lIns="68575" tIns="34275" rIns="68575" bIns="34275" anchor="b" anchorCtr="0">
            <a:noAutofit/>
          </a:bodyPr>
          <a:lstStyle/>
          <a:p>
            <a:pPr marL="0" lvl="0" indent="0" algn="l" rtl="0">
              <a:spcBef>
                <a:spcPts val="0"/>
              </a:spcBef>
              <a:spcAft>
                <a:spcPts val="0"/>
              </a:spcAft>
              <a:buNone/>
            </a:pPr>
            <a:r>
              <a:rPr lang="en"/>
              <a:t>A Key Data Point to Track: Vaccination Status</a:t>
            </a:r>
            <a:endParaRPr/>
          </a:p>
        </p:txBody>
      </p:sp>
      <p:sp>
        <p:nvSpPr>
          <p:cNvPr id="264" name="Google Shape;264;p40"/>
          <p:cNvSpPr txBox="1">
            <a:spLocks noGrp="1"/>
          </p:cNvSpPr>
          <p:nvPr>
            <p:ph type="sldNum" idx="12"/>
          </p:nvPr>
        </p:nvSpPr>
        <p:spPr>
          <a:xfrm>
            <a:off x="6457950" y="4661995"/>
            <a:ext cx="2168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10</a:t>
            </a:fld>
            <a:endParaRPr/>
          </a:p>
        </p:txBody>
      </p:sp>
      <p:pic>
        <p:nvPicPr>
          <p:cNvPr id="265" name="Google Shape;265;p40" title="% Dose / Series / Booster by Race"/>
          <p:cNvPicPr preferRelativeResize="0"/>
          <p:nvPr/>
        </p:nvPicPr>
        <p:blipFill>
          <a:blip r:embed="rId3">
            <a:alphaModFix/>
          </a:blip>
          <a:stretch>
            <a:fillRect/>
          </a:stretch>
        </p:blipFill>
        <p:spPr>
          <a:xfrm>
            <a:off x="823631" y="1664963"/>
            <a:ext cx="3436144" cy="2943225"/>
          </a:xfrm>
          <a:prstGeom prst="rect">
            <a:avLst/>
          </a:prstGeom>
          <a:noFill/>
          <a:ln>
            <a:noFill/>
          </a:ln>
          <a:effectLst>
            <a:outerShdw blurRad="57150" dist="19050" dir="5400000" algn="bl" rotWithShape="0">
              <a:srgbClr val="000000">
                <a:alpha val="50000"/>
              </a:srgbClr>
            </a:outerShdw>
          </a:effectLst>
        </p:spPr>
      </p:pic>
      <p:pic>
        <p:nvPicPr>
          <p:cNvPr id="266" name="Google Shape;266;p40" title="% Dose / Series / Booster by Age"/>
          <p:cNvPicPr preferRelativeResize="0"/>
          <p:nvPr/>
        </p:nvPicPr>
        <p:blipFill>
          <a:blip r:embed="rId4">
            <a:alphaModFix/>
          </a:blip>
          <a:stretch>
            <a:fillRect/>
          </a:stretch>
        </p:blipFill>
        <p:spPr>
          <a:xfrm>
            <a:off x="4930331" y="1639959"/>
            <a:ext cx="3243263" cy="2993231"/>
          </a:xfrm>
          <a:prstGeom prst="rect">
            <a:avLst/>
          </a:prstGeom>
          <a:noFill/>
          <a:ln>
            <a:noFill/>
          </a:ln>
          <a:effectLst>
            <a:outerShdw blurRad="57150" dist="19050" dir="5400000" algn="bl" rotWithShape="0">
              <a:srgbClr val="000000">
                <a:alpha val="50000"/>
              </a:srgbClr>
            </a:outerShdw>
          </a:effectLst>
        </p:spPr>
      </p:pic>
      <p:sp>
        <p:nvSpPr>
          <p:cNvPr id="267" name="Google Shape;267;p40"/>
          <p:cNvSpPr txBox="1"/>
          <p:nvPr/>
        </p:nvSpPr>
        <p:spPr>
          <a:xfrm rot="-5400000">
            <a:off x="179456" y="2690400"/>
            <a:ext cx="1043100" cy="6312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800" b="1">
                <a:solidFill>
                  <a:schemeClr val="accent5"/>
                </a:solidFill>
                <a:latin typeface="Calibri"/>
                <a:ea typeface="Calibri"/>
                <a:cs typeface="Calibri"/>
                <a:sym typeface="Calibri"/>
              </a:rPr>
              <a:t>Vaccination Needed for Students Under 18 to Avoid Quarantine</a:t>
            </a:r>
            <a:endParaRPr sz="800" b="1">
              <a:solidFill>
                <a:schemeClr val="accent5"/>
              </a:solidFill>
              <a:latin typeface="Calibri"/>
              <a:ea typeface="Calibri"/>
              <a:cs typeface="Calibri"/>
              <a:sym typeface="Calibri"/>
            </a:endParaRPr>
          </a:p>
        </p:txBody>
      </p:sp>
      <p:sp>
        <p:nvSpPr>
          <p:cNvPr id="268" name="Google Shape;268;p40"/>
          <p:cNvSpPr txBox="1"/>
          <p:nvPr/>
        </p:nvSpPr>
        <p:spPr>
          <a:xfrm rot="-5400000">
            <a:off x="4290056" y="2686200"/>
            <a:ext cx="1051500" cy="6312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800" b="1">
                <a:solidFill>
                  <a:schemeClr val="accent5"/>
                </a:solidFill>
                <a:latin typeface="Calibri"/>
                <a:ea typeface="Calibri"/>
                <a:cs typeface="Calibri"/>
                <a:sym typeface="Calibri"/>
              </a:rPr>
              <a:t>Vaccination Needed for Students Under 18 to Avoid Quarantine</a:t>
            </a:r>
            <a:endParaRPr sz="800" b="1">
              <a:solidFill>
                <a:schemeClr val="accent5"/>
              </a:solidFill>
              <a:latin typeface="Calibri"/>
              <a:ea typeface="Calibri"/>
              <a:cs typeface="Calibri"/>
              <a:sym typeface="Calibri"/>
            </a:endParaRPr>
          </a:p>
        </p:txBody>
      </p:sp>
      <p:sp>
        <p:nvSpPr>
          <p:cNvPr id="269" name="Google Shape;269;p40"/>
          <p:cNvSpPr txBox="1"/>
          <p:nvPr/>
        </p:nvSpPr>
        <p:spPr>
          <a:xfrm rot="-5400000">
            <a:off x="117806" y="3723600"/>
            <a:ext cx="1043100" cy="5079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800" b="1">
                <a:solidFill>
                  <a:schemeClr val="dk2"/>
                </a:solidFill>
                <a:latin typeface="Calibri"/>
                <a:ea typeface="Calibri"/>
                <a:cs typeface="Calibri"/>
                <a:sym typeface="Calibri"/>
              </a:rPr>
              <a:t>Vaccination Needed for People 18 and up  to Avoid Quarantine</a:t>
            </a:r>
            <a:endParaRPr sz="800" b="1">
              <a:solidFill>
                <a:schemeClr val="dk2"/>
              </a:solidFill>
              <a:latin typeface="Calibri"/>
              <a:ea typeface="Calibri"/>
              <a:cs typeface="Calibri"/>
              <a:sym typeface="Calibri"/>
            </a:endParaRPr>
          </a:p>
        </p:txBody>
      </p:sp>
      <p:sp>
        <p:nvSpPr>
          <p:cNvPr id="270" name="Google Shape;270;p40"/>
          <p:cNvSpPr txBox="1"/>
          <p:nvPr/>
        </p:nvSpPr>
        <p:spPr>
          <a:xfrm rot="-5400000">
            <a:off x="4232606" y="3723600"/>
            <a:ext cx="1043100" cy="5079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800" b="1">
                <a:solidFill>
                  <a:schemeClr val="dk2"/>
                </a:solidFill>
                <a:latin typeface="Calibri"/>
                <a:ea typeface="Calibri"/>
                <a:cs typeface="Calibri"/>
                <a:sym typeface="Calibri"/>
              </a:rPr>
              <a:t>Vaccination Needed for People 18 and up  to Avoid Quarantine</a:t>
            </a:r>
            <a:endParaRPr sz="800" b="1">
              <a:solidFill>
                <a:schemeClr val="dk2"/>
              </a:solidFill>
              <a:latin typeface="Calibri"/>
              <a:ea typeface="Calibri"/>
              <a:cs typeface="Calibri"/>
              <a:sym typeface="Calibri"/>
            </a:endParaRPr>
          </a:p>
        </p:txBody>
      </p:sp>
      <p:sp>
        <p:nvSpPr>
          <p:cNvPr id="271" name="Google Shape;271;p40" title="Vaccination Needed for Students Under 18 to Avoid Quarantine"/>
          <p:cNvSpPr/>
          <p:nvPr/>
        </p:nvSpPr>
        <p:spPr>
          <a:xfrm>
            <a:off x="4567838" y="2583572"/>
            <a:ext cx="3606000" cy="899400"/>
          </a:xfrm>
          <a:prstGeom prst="rect">
            <a:avLst/>
          </a:prstGeom>
          <a:noFill/>
          <a:ln w="28575" cap="flat" cmpd="sng">
            <a:solidFill>
              <a:schemeClr val="accent5"/>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72" name="Google Shape;272;p40" title="Vaccination Needed for People Under 18 and Up to Avoid Quarantine"/>
          <p:cNvSpPr/>
          <p:nvPr/>
        </p:nvSpPr>
        <p:spPr>
          <a:xfrm>
            <a:off x="4567838" y="3547556"/>
            <a:ext cx="3606000" cy="899400"/>
          </a:xfrm>
          <a:prstGeom prst="rect">
            <a:avLst/>
          </a:prstGeom>
          <a:noFill/>
          <a:ln w="2857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73" name="Google Shape;273;p40" title="Vaccination Needed for Students Under 18 to Avoid Quarantine"/>
          <p:cNvSpPr/>
          <p:nvPr/>
        </p:nvSpPr>
        <p:spPr>
          <a:xfrm>
            <a:off x="453038" y="2583638"/>
            <a:ext cx="3806700" cy="899400"/>
          </a:xfrm>
          <a:prstGeom prst="rect">
            <a:avLst/>
          </a:prstGeom>
          <a:noFill/>
          <a:ln w="28575" cap="flat" cmpd="sng">
            <a:solidFill>
              <a:schemeClr val="accent5"/>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74" name="Google Shape;274;p40" title="Vaccination Needed for People Under 18 to Avoid Quarantine"/>
          <p:cNvSpPr/>
          <p:nvPr/>
        </p:nvSpPr>
        <p:spPr>
          <a:xfrm>
            <a:off x="453038" y="3527550"/>
            <a:ext cx="3806700" cy="919500"/>
          </a:xfrm>
          <a:prstGeom prst="rect">
            <a:avLst/>
          </a:prstGeom>
          <a:noFill/>
          <a:ln w="2857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75" name="Google Shape;275;p40"/>
          <p:cNvSpPr txBox="1"/>
          <p:nvPr/>
        </p:nvSpPr>
        <p:spPr>
          <a:xfrm>
            <a:off x="823631" y="1223081"/>
            <a:ext cx="7350000" cy="261600"/>
          </a:xfrm>
          <a:prstGeom prst="rect">
            <a:avLst/>
          </a:prstGeom>
          <a:noFill/>
          <a:ln>
            <a:noFill/>
          </a:ln>
        </p:spPr>
        <p:txBody>
          <a:bodyPr spcFirstLastPara="1" wrap="square" lIns="68575" tIns="68575" rIns="68575" bIns="68575" anchor="t" anchorCtr="0">
            <a:spAutoFit/>
          </a:bodyPr>
          <a:lstStyle/>
          <a:p>
            <a:pPr marL="0" lvl="0" indent="0" algn="ctr" rtl="0">
              <a:spcBef>
                <a:spcPts val="0"/>
              </a:spcBef>
              <a:spcAft>
                <a:spcPts val="0"/>
              </a:spcAft>
              <a:buNone/>
            </a:pPr>
            <a:r>
              <a:rPr lang="en" sz="800">
                <a:latin typeface="Calibri"/>
                <a:ea typeface="Calibri"/>
                <a:cs typeface="Calibri"/>
                <a:sym typeface="Calibri"/>
              </a:rPr>
              <a:t>For Local County Data Go To: </a:t>
            </a:r>
            <a:r>
              <a:rPr lang="en" sz="800" u="sng">
                <a:solidFill>
                  <a:schemeClr val="hlink"/>
                </a:solidFill>
                <a:latin typeface="Calibri"/>
                <a:ea typeface="Calibri"/>
                <a:cs typeface="Calibri"/>
                <a:sym typeface="Calibri"/>
                <a:hlinkClick r:id="rId5"/>
              </a:rPr>
              <a:t>https://public.tableau.com/app/profile/oregon.health.authority.covid.19/viz/OregonCOVID-19VaccineEffortMetrics/RaceandEthnicityData</a:t>
            </a:r>
            <a:r>
              <a:rPr lang="en" sz="800">
                <a:latin typeface="Calibri"/>
                <a:ea typeface="Calibri"/>
                <a:cs typeface="Calibri"/>
                <a:sym typeface="Calibri"/>
              </a:rPr>
              <a:t> </a:t>
            </a:r>
            <a:endParaRPr sz="8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1"/>
          <p:cNvSpPr txBox="1">
            <a:spLocks noGrp="1"/>
          </p:cNvSpPr>
          <p:nvPr>
            <p:ph type="title"/>
          </p:nvPr>
        </p:nvSpPr>
        <p:spPr>
          <a:xfrm>
            <a:off x="537881" y="457200"/>
            <a:ext cx="8088300" cy="724200"/>
          </a:xfrm>
          <a:prstGeom prst="rect">
            <a:avLst/>
          </a:prstGeom>
        </p:spPr>
        <p:txBody>
          <a:bodyPr spcFirstLastPara="1" wrap="square" lIns="68575" tIns="34275" rIns="68575" bIns="34275" anchor="b" anchorCtr="0">
            <a:noAutofit/>
          </a:bodyPr>
          <a:lstStyle/>
          <a:p>
            <a:pPr marL="0" lvl="0" indent="0" algn="l" rtl="0">
              <a:spcBef>
                <a:spcPts val="0"/>
              </a:spcBef>
              <a:spcAft>
                <a:spcPts val="0"/>
              </a:spcAft>
              <a:buNone/>
            </a:pPr>
            <a:r>
              <a:rPr lang="en"/>
              <a:t>HB 4404 Limited Liability Related to COVID-19</a:t>
            </a:r>
            <a:endParaRPr/>
          </a:p>
        </p:txBody>
      </p:sp>
      <p:sp>
        <p:nvSpPr>
          <p:cNvPr id="282" name="Google Shape;282;p41"/>
          <p:cNvSpPr txBox="1">
            <a:spLocks noGrp="1"/>
          </p:cNvSpPr>
          <p:nvPr>
            <p:ph type="sldNum" idx="12"/>
          </p:nvPr>
        </p:nvSpPr>
        <p:spPr>
          <a:xfrm>
            <a:off x="6457950" y="4604845"/>
            <a:ext cx="2168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11</a:t>
            </a:fld>
            <a:endParaRPr/>
          </a:p>
        </p:txBody>
      </p:sp>
      <p:sp>
        <p:nvSpPr>
          <p:cNvPr id="283" name="Google Shape;283;p41"/>
          <p:cNvSpPr txBox="1">
            <a:spLocks noGrp="1"/>
          </p:cNvSpPr>
          <p:nvPr>
            <p:ph type="body" idx="1"/>
          </p:nvPr>
        </p:nvSpPr>
        <p:spPr>
          <a:xfrm>
            <a:off x="537881" y="1369219"/>
            <a:ext cx="8263200" cy="3081900"/>
          </a:xfrm>
          <a:prstGeom prst="rect">
            <a:avLst/>
          </a:prstGeom>
        </p:spPr>
        <p:txBody>
          <a:bodyPr spcFirstLastPara="1" wrap="square" lIns="68575" tIns="34275" rIns="68575" bIns="34275" anchor="t" anchorCtr="0">
            <a:noAutofit/>
          </a:bodyPr>
          <a:lstStyle/>
          <a:p>
            <a:pPr marL="0" lvl="0" indent="0" algn="ctr" rtl="0">
              <a:lnSpc>
                <a:spcPct val="100000"/>
              </a:lnSpc>
              <a:spcBef>
                <a:spcPts val="0"/>
              </a:spcBef>
              <a:spcAft>
                <a:spcPts val="0"/>
              </a:spcAft>
              <a:buNone/>
            </a:pPr>
            <a:r>
              <a:rPr lang="en" sz="1600" b="1">
                <a:solidFill>
                  <a:schemeClr val="accent2"/>
                </a:solidFill>
                <a:highlight>
                  <a:srgbClr val="FFFFFF"/>
                </a:highlight>
              </a:rPr>
              <a:t>This information does </a:t>
            </a:r>
            <a:r>
              <a:rPr lang="en" sz="1600" b="1" i="1" u="sng">
                <a:solidFill>
                  <a:schemeClr val="accent2"/>
                </a:solidFill>
                <a:highlight>
                  <a:srgbClr val="FFFFFF"/>
                </a:highlight>
              </a:rPr>
              <a:t>not</a:t>
            </a:r>
            <a:r>
              <a:rPr lang="en" sz="1600" b="1" i="1">
                <a:solidFill>
                  <a:schemeClr val="accent2"/>
                </a:solidFill>
                <a:highlight>
                  <a:srgbClr val="FFFFFF"/>
                </a:highlight>
              </a:rPr>
              <a:t> </a:t>
            </a:r>
            <a:r>
              <a:rPr lang="en" sz="1600" b="1">
                <a:solidFill>
                  <a:schemeClr val="accent2"/>
                </a:solidFill>
                <a:highlight>
                  <a:srgbClr val="FFFFFF"/>
                </a:highlight>
              </a:rPr>
              <a:t>constitute legal guidance. Please consult with your legal counsel.</a:t>
            </a:r>
            <a:endParaRPr sz="1600" b="1">
              <a:solidFill>
                <a:schemeClr val="accent2"/>
              </a:solidFill>
              <a:highlight>
                <a:srgbClr val="FFFFFF"/>
              </a:highlight>
            </a:endParaRPr>
          </a:p>
          <a:p>
            <a:pPr marL="342900" lvl="0" indent="-266700" algn="l" rtl="0">
              <a:lnSpc>
                <a:spcPct val="100000"/>
              </a:lnSpc>
              <a:spcBef>
                <a:spcPts val="800"/>
              </a:spcBef>
              <a:spcAft>
                <a:spcPts val="0"/>
              </a:spcAft>
              <a:buSzPts val="1600"/>
              <a:buChar char="•"/>
            </a:pPr>
            <a:r>
              <a:rPr lang="en" sz="1600" u="sng">
                <a:solidFill>
                  <a:schemeClr val="hlink"/>
                </a:solidFill>
                <a:highlight>
                  <a:srgbClr val="FFFFFF"/>
                </a:highlight>
                <a:hlinkClick r:id="rId3"/>
              </a:rPr>
              <a:t>HB 4404</a:t>
            </a:r>
            <a:r>
              <a:rPr lang="en" sz="1600">
                <a:highlight>
                  <a:srgbClr val="FFFFFF"/>
                </a:highlight>
              </a:rPr>
              <a:t> applies when the school is operating in compliance with “COVID-19 emergency rules”.</a:t>
            </a:r>
            <a:endParaRPr sz="1600">
              <a:highlight>
                <a:srgbClr val="FFFFFF"/>
              </a:highlight>
            </a:endParaRPr>
          </a:p>
          <a:p>
            <a:pPr marL="342900" lvl="0" indent="-266700" algn="l" rtl="0">
              <a:lnSpc>
                <a:spcPct val="100000"/>
              </a:lnSpc>
              <a:spcBef>
                <a:spcPts val="800"/>
              </a:spcBef>
              <a:spcAft>
                <a:spcPts val="0"/>
              </a:spcAft>
              <a:buSzPts val="1600"/>
              <a:buChar char="•"/>
            </a:pPr>
            <a:r>
              <a:rPr lang="en" sz="1600">
                <a:highlight>
                  <a:srgbClr val="FFFFFF"/>
                </a:highlight>
              </a:rPr>
              <a:t>In HB 4404 “COVID-19 emergency rules” means: an executive order, order of the Superintendent of Public Instruction, declaration, directive or other state or federal authorization, policy, statement, </a:t>
            </a:r>
            <a:r>
              <a:rPr lang="en" sz="1600">
                <a:solidFill>
                  <a:schemeClr val="accent2"/>
                </a:solidFill>
                <a:highlight>
                  <a:srgbClr val="FAF5E3"/>
                </a:highlight>
              </a:rPr>
              <a:t>guidance</a:t>
            </a:r>
            <a:r>
              <a:rPr lang="en" sz="1600">
                <a:highlight>
                  <a:srgbClr val="FFFFFF"/>
                </a:highlight>
              </a:rPr>
              <a:t>, rule or regulation that creates a standard or waives, suspends or modifies otherwise applicable state or federal law, regulations or standards regarding the rendering of education services.</a:t>
            </a:r>
            <a:endParaRPr sz="1600">
              <a:highlight>
                <a:srgbClr val="FFFFFF"/>
              </a:highlight>
            </a:endParaRPr>
          </a:p>
          <a:p>
            <a:pPr marL="342900" lvl="0" indent="-266700" algn="l" rtl="0">
              <a:lnSpc>
                <a:spcPct val="100000"/>
              </a:lnSpc>
              <a:spcBef>
                <a:spcPts val="800"/>
              </a:spcBef>
              <a:spcAft>
                <a:spcPts val="800"/>
              </a:spcAft>
              <a:buSzPts val="1600"/>
              <a:buChar char="•"/>
            </a:pPr>
            <a:r>
              <a:rPr lang="en" sz="1600">
                <a:highlight>
                  <a:srgbClr val="FFFFFF"/>
                </a:highlight>
              </a:rPr>
              <a:t>The CDC, OHA and ODE will continue to strongly advise the use of face coverings in schools in order to reduce the spread of COVID-19 and minimize the impact of quarantine through the school year.</a:t>
            </a:r>
            <a:endParaRPr sz="1600">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2"/>
          <p:cNvSpPr txBox="1">
            <a:spLocks noGrp="1"/>
          </p:cNvSpPr>
          <p:nvPr>
            <p:ph type="ctrTitle"/>
          </p:nvPr>
        </p:nvSpPr>
        <p:spPr>
          <a:xfrm>
            <a:off x="537883" y="1866568"/>
            <a:ext cx="8088300" cy="14253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5400"/>
              <a:t>Questions? Concerns? </a:t>
            </a:r>
            <a:endParaRPr sz="5400"/>
          </a:p>
          <a:p>
            <a:pPr marL="0" lvl="0" indent="0" algn="ctr" rtl="0">
              <a:spcBef>
                <a:spcPts val="0"/>
              </a:spcBef>
              <a:spcAft>
                <a:spcPts val="0"/>
              </a:spcAft>
              <a:buNone/>
            </a:pPr>
            <a:r>
              <a:rPr lang="en" sz="5400"/>
              <a:t>Ideas to share?</a:t>
            </a:r>
            <a:endParaRPr sz="5400"/>
          </a:p>
        </p:txBody>
      </p:sp>
      <p:sp>
        <p:nvSpPr>
          <p:cNvPr id="290" name="Google Shape;290;p42"/>
          <p:cNvSpPr txBox="1">
            <a:spLocks noGrp="1"/>
          </p:cNvSpPr>
          <p:nvPr>
            <p:ph type="sldNum" idx="12"/>
          </p:nvPr>
        </p:nvSpPr>
        <p:spPr>
          <a:xfrm>
            <a:off x="6457950" y="4604845"/>
            <a:ext cx="21684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12</a:t>
            </a:fld>
            <a:endParaRPr/>
          </a:p>
        </p:txBody>
      </p:sp>
      <p:sp>
        <p:nvSpPr>
          <p:cNvPr id="291" name="Google Shape;291;p42"/>
          <p:cNvSpPr txBox="1"/>
          <p:nvPr/>
        </p:nvSpPr>
        <p:spPr>
          <a:xfrm>
            <a:off x="1255638" y="3459350"/>
            <a:ext cx="6632700" cy="517200"/>
          </a:xfrm>
          <a:prstGeom prst="rect">
            <a:avLst/>
          </a:prstGeom>
          <a:noFill/>
          <a:ln>
            <a:noFill/>
          </a:ln>
        </p:spPr>
        <p:txBody>
          <a:bodyPr spcFirstLastPara="1" wrap="square" lIns="91425" tIns="91425" rIns="91425" bIns="91425" anchor="t" anchorCtr="0">
            <a:spAutoFit/>
          </a:bodyPr>
          <a:lstStyle/>
          <a:p>
            <a:pPr marL="0" lvl="0" indent="0" algn="ctr" rtl="0">
              <a:lnSpc>
                <a:spcPct val="90000"/>
              </a:lnSpc>
              <a:spcBef>
                <a:spcPts val="1000"/>
              </a:spcBef>
              <a:spcAft>
                <a:spcPts val="0"/>
              </a:spcAft>
              <a:buNone/>
            </a:pPr>
            <a:r>
              <a:rPr lang="en" sz="2400">
                <a:solidFill>
                  <a:schemeClr val="dk1"/>
                </a:solidFill>
                <a:latin typeface="Calibri"/>
                <a:ea typeface="Calibri"/>
                <a:cs typeface="Calibri"/>
                <a:sym typeface="Calibri"/>
              </a:rPr>
              <a:t>ODECOVID19@ODE.OREGON.GOV</a:t>
            </a: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3"/>
          <p:cNvSpPr txBox="1">
            <a:spLocks noGrp="1"/>
          </p:cNvSpPr>
          <p:nvPr>
            <p:ph type="ctrTitle"/>
          </p:nvPr>
        </p:nvSpPr>
        <p:spPr>
          <a:xfrm>
            <a:off x="1143000" y="1865026"/>
            <a:ext cx="6858000" cy="767400"/>
          </a:xfrm>
          <a:prstGeom prst="rect">
            <a:avLst/>
          </a:prstGeom>
        </p:spPr>
        <p:txBody>
          <a:bodyPr spcFirstLastPara="1" wrap="square" lIns="68575" tIns="34275" rIns="68575" bIns="34275" anchor="b" anchorCtr="0">
            <a:normAutofit/>
          </a:bodyPr>
          <a:lstStyle/>
          <a:p>
            <a:pPr marL="0" lvl="0" indent="0" algn="ctr" rtl="0">
              <a:spcBef>
                <a:spcPts val="0"/>
              </a:spcBef>
              <a:spcAft>
                <a:spcPts val="0"/>
              </a:spcAft>
              <a:buNone/>
            </a:pPr>
            <a:r>
              <a:rPr lang="en"/>
              <a:t>RSSL Office Hours</a:t>
            </a:r>
            <a:endParaRPr/>
          </a:p>
        </p:txBody>
      </p:sp>
      <p:sp>
        <p:nvSpPr>
          <p:cNvPr id="297" name="Google Shape;297;p43"/>
          <p:cNvSpPr txBox="1">
            <a:spLocks noGrp="1"/>
          </p:cNvSpPr>
          <p:nvPr>
            <p:ph type="subTitle" idx="1"/>
          </p:nvPr>
        </p:nvSpPr>
        <p:spPr>
          <a:xfrm>
            <a:off x="1143000" y="2701525"/>
            <a:ext cx="6858000" cy="1424100"/>
          </a:xfrm>
          <a:prstGeom prst="rect">
            <a:avLst/>
          </a:prstGeom>
        </p:spPr>
        <p:txBody>
          <a:bodyPr spcFirstLastPara="1" wrap="square" lIns="68575" tIns="34275" rIns="68575" bIns="34275" anchor="t" anchorCtr="0">
            <a:normAutofit/>
          </a:bodyPr>
          <a:lstStyle/>
          <a:p>
            <a:pPr marL="0" lvl="0" indent="0" algn="ctr" rtl="0">
              <a:lnSpc>
                <a:spcPct val="115000"/>
              </a:lnSpc>
              <a:spcBef>
                <a:spcPts val="1200"/>
              </a:spcBef>
              <a:spcAft>
                <a:spcPts val="0"/>
              </a:spcAft>
              <a:buClr>
                <a:schemeClr val="dk1"/>
              </a:buClr>
              <a:buSzPts val="1100"/>
              <a:buFont typeface="Arial"/>
              <a:buNone/>
            </a:pPr>
            <a:r>
              <a:rPr lang="en" sz="2300" b="1">
                <a:solidFill>
                  <a:srgbClr val="FF0000"/>
                </a:solidFill>
                <a:latin typeface="Arial"/>
                <a:ea typeface="Arial"/>
                <a:cs typeface="Arial"/>
                <a:sym typeface="Arial"/>
              </a:rPr>
              <a:t>Mon, Feb 14</a:t>
            </a:r>
            <a:r>
              <a:rPr lang="en" sz="2300" b="1" baseline="30000">
                <a:solidFill>
                  <a:srgbClr val="FF0000"/>
                </a:solidFill>
                <a:latin typeface="Arial"/>
                <a:ea typeface="Arial"/>
                <a:cs typeface="Arial"/>
                <a:sym typeface="Arial"/>
              </a:rPr>
              <a:t>th</a:t>
            </a:r>
            <a:r>
              <a:rPr lang="en" sz="2300" b="1">
                <a:solidFill>
                  <a:srgbClr val="FF0000"/>
                </a:solidFill>
                <a:latin typeface="Arial"/>
                <a:ea typeface="Arial"/>
                <a:cs typeface="Arial"/>
                <a:sym typeface="Arial"/>
              </a:rPr>
              <a:t> 3:30pm – 4:30pm</a:t>
            </a:r>
            <a:endParaRPr sz="2300" b="1">
              <a:solidFill>
                <a:srgbClr val="FF0000"/>
              </a:solidFill>
              <a:latin typeface="Arial"/>
              <a:ea typeface="Arial"/>
              <a:cs typeface="Arial"/>
              <a:sym typeface="Arial"/>
            </a:endParaRPr>
          </a:p>
          <a:p>
            <a:pPr marL="0" lvl="0" indent="0" algn="ctr" rtl="0">
              <a:lnSpc>
                <a:spcPct val="115000"/>
              </a:lnSpc>
              <a:spcBef>
                <a:spcPts val="0"/>
              </a:spcBef>
              <a:spcAft>
                <a:spcPts val="0"/>
              </a:spcAft>
              <a:buNone/>
            </a:pPr>
            <a:endParaRPr sz="1100">
              <a:solidFill>
                <a:schemeClr val="dk1"/>
              </a:solidFill>
              <a:latin typeface="Arial"/>
              <a:ea typeface="Arial"/>
              <a:cs typeface="Arial"/>
              <a:sym typeface="Arial"/>
            </a:endParaRPr>
          </a:p>
          <a:p>
            <a:pPr marL="0" lvl="0" indent="0" algn="ctr" rtl="0">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Zoom Link: </a:t>
            </a:r>
            <a:r>
              <a:rPr lang="en" sz="1050" u="sng">
                <a:solidFill>
                  <a:srgbClr val="2176AE"/>
                </a:solidFill>
                <a:latin typeface="Arial"/>
                <a:ea typeface="Arial"/>
                <a:cs typeface="Arial"/>
                <a:sym typeface="Aria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https://www.zoomgov.com/j/1611427617?pwd=ejAzOG4vN1NRaTFMTVI4MW9SVFdYUT09</a:t>
            </a:r>
            <a:r>
              <a:rPr lang="en" sz="1050" u="sng">
                <a:solidFill>
                  <a:srgbClr val="2176AE"/>
                </a:solidFill>
                <a:latin typeface="Arial"/>
                <a:ea typeface="Arial"/>
                <a:cs typeface="Arial"/>
                <a:sym typeface="Arial"/>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 </a:t>
            </a:r>
            <a:endParaRPr sz="1050" u="sng">
              <a:solidFill>
                <a:srgbClr val="2176AE"/>
              </a:solidFill>
              <a:latin typeface="Arial"/>
              <a:ea typeface="Arial"/>
              <a:cs typeface="Arial"/>
              <a:sym typeface="Arial"/>
            </a:endParaRPr>
          </a:p>
          <a:p>
            <a:pPr marL="0" lvl="0" indent="0" algn="ctr" rtl="0">
              <a:lnSpc>
                <a:spcPct val="115000"/>
              </a:lnSpc>
              <a:spcBef>
                <a:spcPts val="1200"/>
              </a:spcBef>
              <a:spcAft>
                <a:spcPts val="0"/>
              </a:spcAft>
              <a:buClr>
                <a:schemeClr val="dk1"/>
              </a:buClr>
              <a:buSzPts val="1100"/>
              <a:buFont typeface="Arial"/>
              <a:buNone/>
            </a:pPr>
            <a:r>
              <a:rPr lang="en" sz="1100">
                <a:solidFill>
                  <a:schemeClr val="dk1"/>
                </a:solidFill>
                <a:latin typeface="Arial"/>
                <a:ea typeface="Arial"/>
                <a:cs typeface="Arial"/>
                <a:sym typeface="Arial"/>
              </a:rPr>
              <a:t>Bulletin Announcement</a:t>
            </a:r>
            <a:r>
              <a:rPr lang="en" sz="1100">
                <a:solidFill>
                  <a:srgbClr val="1F497D"/>
                </a:solidFill>
                <a:latin typeface="Arial"/>
                <a:ea typeface="Arial"/>
                <a:cs typeface="Arial"/>
                <a:sym typeface="Arial"/>
              </a:rPr>
              <a:t>:</a:t>
            </a:r>
            <a:r>
              <a:rPr lang="en" sz="1100">
                <a:solidFill>
                  <a:srgbClr val="1F497D"/>
                </a:solidFill>
                <a:uFill>
                  <a:noFill/>
                </a:uFill>
                <a:latin typeface="Arial"/>
                <a:ea typeface="Arial"/>
                <a:cs typeface="Arial"/>
                <a:sym typeface="Arial"/>
                <a:hlinkClick r:id="rId5">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 </a:t>
            </a:r>
            <a:r>
              <a:rPr lang="en" sz="1100" u="sng">
                <a:solidFill>
                  <a:schemeClr val="hlink"/>
                </a:solidFill>
                <a:latin typeface="Arial"/>
                <a:ea typeface="Arial"/>
                <a:cs typeface="Arial"/>
                <a:sym typeface="Arial"/>
                <a:hlinkClick r:id="rId5"/>
              </a:rPr>
              <a:t>https://content.govdelivery.com/accounts/ORED/bulletins/309c502</a:t>
            </a:r>
            <a:endParaRPr sz="1100" u="sng">
              <a:solidFill>
                <a:schemeClr val="hlink"/>
              </a:solidFill>
              <a:latin typeface="Arial"/>
              <a:ea typeface="Arial"/>
              <a:cs typeface="Arial"/>
              <a:sym typeface="Arial"/>
            </a:endParaRPr>
          </a:p>
          <a:p>
            <a:pPr marL="0" lvl="0" indent="0" algn="ctr" rtl="0">
              <a:spcBef>
                <a:spcPts val="120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4"/>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Private School Appreciation Day</a:t>
            </a:r>
            <a:endParaRPr/>
          </a:p>
        </p:txBody>
      </p:sp>
      <p:sp>
        <p:nvSpPr>
          <p:cNvPr id="303" name="Google Shape;303;p44"/>
          <p:cNvSpPr txBox="1">
            <a:spLocks noGrp="1"/>
          </p:cNvSpPr>
          <p:nvPr>
            <p:ph type="body" idx="1"/>
          </p:nvPr>
        </p:nvSpPr>
        <p:spPr>
          <a:xfrm>
            <a:off x="537882" y="1369219"/>
            <a:ext cx="8088300" cy="3081900"/>
          </a:xfrm>
          <a:prstGeom prst="rect">
            <a:avLst/>
          </a:prstGeom>
        </p:spPr>
        <p:txBody>
          <a:bodyPr spcFirstLastPara="1" wrap="square" lIns="68575" tIns="34275" rIns="68575" bIns="34275" anchor="t" anchorCtr="0">
            <a:normAutofit/>
          </a:bodyPr>
          <a:lstStyle/>
          <a:p>
            <a:pPr marL="0" lvl="0" indent="0" algn="ctr" rtl="0">
              <a:spcBef>
                <a:spcPts val="800"/>
              </a:spcBef>
              <a:spcAft>
                <a:spcPts val="0"/>
              </a:spcAft>
              <a:buNone/>
            </a:pPr>
            <a:r>
              <a:rPr lang="en" sz="3600"/>
              <a:t>Thurs, February 3, 2022</a:t>
            </a:r>
            <a:endParaRPr sz="3600"/>
          </a:p>
          <a:p>
            <a:pPr marL="0" lvl="0" indent="0" algn="l" rtl="0">
              <a:spcBef>
                <a:spcPts val="800"/>
              </a:spcBef>
              <a:spcAft>
                <a:spcPts val="0"/>
              </a:spcAft>
              <a:buNone/>
            </a:pPr>
            <a:endParaRPr sz="200"/>
          </a:p>
          <a:p>
            <a:pPr marL="0" lvl="0" indent="0" algn="ctr" rtl="0">
              <a:spcBef>
                <a:spcPts val="800"/>
              </a:spcBef>
              <a:spcAft>
                <a:spcPts val="0"/>
              </a:spcAft>
              <a:buNone/>
            </a:pPr>
            <a:r>
              <a:rPr lang="en" u="sng">
                <a:solidFill>
                  <a:schemeClr val="hlink"/>
                </a:solidFill>
                <a:hlinkClick r:id="rId3"/>
              </a:rPr>
              <a:t>https://padlet.com/janettenewton/aro8foanelzv6orq</a:t>
            </a:r>
            <a:endParaRPr/>
          </a:p>
          <a:p>
            <a:pPr marL="0" lvl="0" indent="0" algn="l" rtl="0">
              <a:spcBef>
                <a:spcPts val="800"/>
              </a:spcBef>
              <a:spcAft>
                <a:spcPts val="0"/>
              </a:spcAft>
              <a:buNone/>
            </a:pPr>
            <a:endParaRPr/>
          </a:p>
          <a:p>
            <a:pPr marL="0" lvl="0" indent="0" algn="l" rtl="0">
              <a:spcBef>
                <a:spcPts val="800"/>
              </a:spcBef>
              <a:spcAft>
                <a:spcPts val="0"/>
              </a:spcAft>
              <a:buNone/>
            </a:pPr>
            <a:endParaRPr/>
          </a:p>
        </p:txBody>
      </p:sp>
      <p:pic>
        <p:nvPicPr>
          <p:cNvPr id="304" name="Google Shape;304;p44" title="QR Code"/>
          <p:cNvPicPr preferRelativeResize="0"/>
          <p:nvPr/>
        </p:nvPicPr>
        <p:blipFill>
          <a:blip r:embed="rId4">
            <a:alphaModFix/>
          </a:blip>
          <a:stretch>
            <a:fillRect/>
          </a:stretch>
        </p:blipFill>
        <p:spPr>
          <a:xfrm>
            <a:off x="3338500" y="2485050"/>
            <a:ext cx="2314451" cy="231445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5"/>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IPM Program Info</a:t>
            </a:r>
            <a:endParaRPr/>
          </a:p>
        </p:txBody>
      </p:sp>
      <p:sp>
        <p:nvSpPr>
          <p:cNvPr id="310" name="Google Shape;310;p45"/>
          <p:cNvSpPr txBox="1">
            <a:spLocks noGrp="1"/>
          </p:cNvSpPr>
          <p:nvPr>
            <p:ph type="body" idx="1"/>
          </p:nvPr>
        </p:nvSpPr>
        <p:spPr>
          <a:xfrm>
            <a:off x="148525" y="1369225"/>
            <a:ext cx="3743400" cy="3079500"/>
          </a:xfrm>
          <a:prstGeom prst="rect">
            <a:avLst/>
          </a:prstGeom>
        </p:spPr>
        <p:txBody>
          <a:bodyPr spcFirstLastPara="1" wrap="square" lIns="68575" tIns="34275" rIns="68575" bIns="34275" anchor="t" anchorCtr="0">
            <a:normAutofit/>
          </a:bodyPr>
          <a:lstStyle/>
          <a:p>
            <a:pPr marL="0" lvl="0" indent="0" algn="l" rtl="0">
              <a:spcBef>
                <a:spcPts val="800"/>
              </a:spcBef>
              <a:spcAft>
                <a:spcPts val="0"/>
              </a:spcAft>
              <a:buNone/>
            </a:pPr>
            <a:r>
              <a:rPr lang="en" b="1" u="sng"/>
              <a:t>I</a:t>
            </a:r>
            <a:r>
              <a:rPr lang="en"/>
              <a:t>ntegrated </a:t>
            </a:r>
            <a:r>
              <a:rPr lang="en" b="1" u="sng"/>
              <a:t>P</a:t>
            </a:r>
            <a:r>
              <a:rPr lang="en"/>
              <a:t>est </a:t>
            </a:r>
            <a:r>
              <a:rPr lang="en" b="1" u="sng"/>
              <a:t>M</a:t>
            </a:r>
            <a:r>
              <a:rPr lang="en"/>
              <a:t>anagement Program</a:t>
            </a:r>
            <a:endParaRPr/>
          </a:p>
          <a:p>
            <a:pPr marL="0" lvl="0" indent="0" algn="l" rtl="0">
              <a:spcBef>
                <a:spcPts val="800"/>
              </a:spcBef>
              <a:spcAft>
                <a:spcPts val="0"/>
              </a:spcAft>
              <a:buNone/>
            </a:pPr>
            <a:endParaRPr/>
          </a:p>
          <a:p>
            <a:pPr marL="0" lvl="0" indent="0" algn="l" rtl="0">
              <a:spcBef>
                <a:spcPts val="800"/>
              </a:spcBef>
              <a:spcAft>
                <a:spcPts val="0"/>
              </a:spcAft>
              <a:buNone/>
            </a:pPr>
            <a:r>
              <a:rPr lang="en" b="1">
                <a:solidFill>
                  <a:srgbClr val="FF0000"/>
                </a:solidFill>
              </a:rPr>
              <a:t>Special Presentation on March 9</a:t>
            </a:r>
            <a:endParaRPr b="1">
              <a:solidFill>
                <a:srgbClr val="FF0000"/>
              </a:solidFill>
            </a:endParaRPr>
          </a:p>
          <a:p>
            <a:pPr marL="457200" lvl="0" indent="0" algn="l" rtl="0">
              <a:spcBef>
                <a:spcPts val="800"/>
              </a:spcBef>
              <a:spcAft>
                <a:spcPts val="0"/>
              </a:spcAft>
              <a:buNone/>
            </a:pPr>
            <a:r>
              <a:rPr lang="en"/>
              <a:t>Tim Stock</a:t>
            </a:r>
            <a:endParaRPr/>
          </a:p>
          <a:p>
            <a:pPr marL="457200" lvl="0" indent="0" algn="l" rtl="0">
              <a:spcBef>
                <a:spcPts val="800"/>
              </a:spcBef>
              <a:spcAft>
                <a:spcPts val="0"/>
              </a:spcAft>
              <a:buNone/>
            </a:pPr>
            <a:r>
              <a:rPr lang="en"/>
              <a:t>OSU School IPM Program Director</a:t>
            </a:r>
            <a:endParaRPr/>
          </a:p>
          <a:p>
            <a:pPr marL="457200" lvl="0" indent="0" algn="l" rtl="0">
              <a:spcBef>
                <a:spcPts val="800"/>
              </a:spcBef>
              <a:spcAft>
                <a:spcPts val="0"/>
              </a:spcAft>
              <a:buNone/>
            </a:pPr>
            <a:r>
              <a:rPr lang="en"/>
              <a:t>541-737-6279</a:t>
            </a:r>
            <a:endParaRPr/>
          </a:p>
          <a:p>
            <a:pPr marL="457200" lvl="0" indent="0" algn="l" rtl="0">
              <a:spcBef>
                <a:spcPts val="800"/>
              </a:spcBef>
              <a:spcAft>
                <a:spcPts val="0"/>
              </a:spcAft>
              <a:buNone/>
            </a:pPr>
            <a:r>
              <a:rPr lang="en"/>
              <a:t>Tim.Stock@OregonState.edu </a:t>
            </a:r>
            <a:endParaRPr/>
          </a:p>
        </p:txBody>
      </p:sp>
      <p:sp>
        <p:nvSpPr>
          <p:cNvPr id="311" name="Google Shape;311;p45"/>
          <p:cNvSpPr txBox="1">
            <a:spLocks noGrp="1"/>
          </p:cNvSpPr>
          <p:nvPr>
            <p:ph type="body" idx="2"/>
          </p:nvPr>
        </p:nvSpPr>
        <p:spPr>
          <a:xfrm>
            <a:off x="5210925" y="1389725"/>
            <a:ext cx="3762600" cy="1940400"/>
          </a:xfrm>
          <a:prstGeom prst="rect">
            <a:avLst/>
          </a:prstGeom>
        </p:spPr>
        <p:txBody>
          <a:bodyPr spcFirstLastPara="1" wrap="square" lIns="68575" tIns="34275" rIns="68575" bIns="34275" anchor="t" anchorCtr="0">
            <a:normAutofit fontScale="85000" lnSpcReduction="10000"/>
          </a:bodyPr>
          <a:lstStyle/>
          <a:p>
            <a:pPr marL="0" lvl="0" indent="0" algn="ctr" rtl="0">
              <a:spcBef>
                <a:spcPts val="800"/>
              </a:spcBef>
              <a:spcAft>
                <a:spcPts val="0"/>
              </a:spcAft>
              <a:buNone/>
            </a:pPr>
            <a:r>
              <a:rPr lang="en" b="1" u="sng"/>
              <a:t>Homework:</a:t>
            </a:r>
            <a:endParaRPr b="1" u="sng"/>
          </a:p>
          <a:p>
            <a:pPr marL="0" lvl="0" indent="0" algn="l" rtl="0">
              <a:spcBef>
                <a:spcPts val="800"/>
              </a:spcBef>
              <a:spcAft>
                <a:spcPts val="0"/>
              </a:spcAft>
              <a:buClr>
                <a:schemeClr val="dk1"/>
              </a:buClr>
              <a:buSzPct val="61111"/>
              <a:buFont typeface="Arial"/>
              <a:buNone/>
            </a:pPr>
            <a:r>
              <a:rPr lang="en"/>
              <a:t>✋I </a:t>
            </a:r>
            <a:r>
              <a:rPr lang="en" b="1" u="sng">
                <a:solidFill>
                  <a:srgbClr val="FF0000"/>
                </a:solidFill>
              </a:rPr>
              <a:t>do not</a:t>
            </a:r>
            <a:r>
              <a:rPr lang="en"/>
              <a:t> have an IPM program at my school</a:t>
            </a:r>
            <a:endParaRPr/>
          </a:p>
          <a:p>
            <a:pPr marL="914400" lvl="0" indent="-310832" algn="l" rtl="0">
              <a:spcBef>
                <a:spcPts val="800"/>
              </a:spcBef>
              <a:spcAft>
                <a:spcPts val="0"/>
              </a:spcAft>
              <a:buSzPct val="77777"/>
              <a:buAutoNum type="arabicPeriod"/>
            </a:pPr>
            <a:r>
              <a:rPr lang="en">
                <a:solidFill>
                  <a:srgbClr val="FF0000"/>
                </a:solidFill>
              </a:rPr>
              <a:t>Read</a:t>
            </a:r>
            <a:r>
              <a:rPr lang="en"/>
              <a:t> the law (</a:t>
            </a:r>
            <a:r>
              <a:rPr lang="en" u="sng">
                <a:solidFill>
                  <a:schemeClr val="hlink"/>
                </a:solidFill>
                <a:hlinkClick r:id="rId3"/>
              </a:rPr>
              <a:t>ORS 634.700 - 634.750</a:t>
            </a:r>
            <a:r>
              <a:rPr lang="en"/>
              <a:t>)</a:t>
            </a:r>
            <a:endParaRPr/>
          </a:p>
          <a:p>
            <a:pPr marL="914400" lvl="0" indent="-310832" algn="l" rtl="0">
              <a:spcBef>
                <a:spcPts val="0"/>
              </a:spcBef>
              <a:spcAft>
                <a:spcPts val="0"/>
              </a:spcAft>
              <a:buSzPct val="77777"/>
              <a:buAutoNum type="arabicPeriod"/>
            </a:pPr>
            <a:r>
              <a:rPr lang="en">
                <a:solidFill>
                  <a:srgbClr val="FF0000"/>
                </a:solidFill>
              </a:rPr>
              <a:t>Review</a:t>
            </a:r>
            <a:r>
              <a:rPr lang="en"/>
              <a:t> the OSU School IPM Program website</a:t>
            </a:r>
            <a:endParaRPr/>
          </a:p>
          <a:p>
            <a:pPr marL="914400" lvl="0" indent="-310832" algn="l" rtl="0">
              <a:spcBef>
                <a:spcPts val="0"/>
              </a:spcBef>
              <a:spcAft>
                <a:spcPts val="0"/>
              </a:spcAft>
              <a:buSzPct val="77777"/>
              <a:buAutoNum type="arabicPeriod"/>
            </a:pPr>
            <a:r>
              <a:rPr lang="en">
                <a:solidFill>
                  <a:srgbClr val="FF0000"/>
                </a:solidFill>
              </a:rPr>
              <a:t>Bring </a:t>
            </a:r>
            <a:r>
              <a:rPr lang="en"/>
              <a:t>questions to the March Office Hours</a:t>
            </a:r>
            <a:endParaRPr/>
          </a:p>
        </p:txBody>
      </p:sp>
      <p:pic>
        <p:nvPicPr>
          <p:cNvPr id="312" name="Google Shape;312;p45" title="Annual IPM Coordinator Training"/>
          <p:cNvPicPr preferRelativeResize="0"/>
          <p:nvPr/>
        </p:nvPicPr>
        <p:blipFill rotWithShape="1">
          <a:blip r:embed="rId4">
            <a:alphaModFix/>
          </a:blip>
          <a:srcRect l="4596" t="1845" r="5637"/>
          <a:stretch/>
        </p:blipFill>
        <p:spPr>
          <a:xfrm>
            <a:off x="3966893" y="0"/>
            <a:ext cx="1244032" cy="5143499"/>
          </a:xfrm>
          <a:prstGeom prst="rect">
            <a:avLst/>
          </a:prstGeom>
          <a:noFill/>
          <a:ln>
            <a:noFill/>
          </a:ln>
        </p:spPr>
      </p:pic>
      <p:sp>
        <p:nvSpPr>
          <p:cNvPr id="313" name="Google Shape;313;p45"/>
          <p:cNvSpPr txBox="1">
            <a:spLocks noGrp="1"/>
          </p:cNvSpPr>
          <p:nvPr>
            <p:ph type="body" idx="2"/>
          </p:nvPr>
        </p:nvSpPr>
        <p:spPr>
          <a:xfrm>
            <a:off x="5210925" y="3298525"/>
            <a:ext cx="3762600" cy="1150200"/>
          </a:xfrm>
          <a:prstGeom prst="rect">
            <a:avLst/>
          </a:prstGeom>
        </p:spPr>
        <p:txBody>
          <a:bodyPr spcFirstLastPara="1" wrap="square" lIns="68575" tIns="34275" rIns="68575" bIns="34275" anchor="t" anchorCtr="0">
            <a:normAutofit fontScale="85000" lnSpcReduction="10000"/>
          </a:bodyPr>
          <a:lstStyle/>
          <a:p>
            <a:pPr marL="0" lvl="0" indent="0" algn="l" rtl="0">
              <a:spcBef>
                <a:spcPts val="800"/>
              </a:spcBef>
              <a:spcAft>
                <a:spcPts val="0"/>
              </a:spcAft>
              <a:buNone/>
            </a:pPr>
            <a:r>
              <a:rPr lang="en"/>
              <a:t>✋I </a:t>
            </a:r>
            <a:r>
              <a:rPr lang="en" b="1" u="sng">
                <a:solidFill>
                  <a:srgbClr val="FF0000"/>
                </a:solidFill>
              </a:rPr>
              <a:t>do</a:t>
            </a:r>
            <a:r>
              <a:rPr lang="en"/>
              <a:t> have an IPM Program at my school</a:t>
            </a:r>
            <a:endParaRPr/>
          </a:p>
          <a:p>
            <a:pPr marL="914400" lvl="1" indent="-310832" algn="l" rtl="0">
              <a:spcBef>
                <a:spcPts val="400"/>
              </a:spcBef>
              <a:spcAft>
                <a:spcPts val="0"/>
              </a:spcAft>
              <a:buSzPct val="77777"/>
              <a:buAutoNum type="arabicPeriod"/>
            </a:pPr>
            <a:r>
              <a:rPr lang="en">
                <a:solidFill>
                  <a:srgbClr val="FF0000"/>
                </a:solidFill>
              </a:rPr>
              <a:t>Review/Update</a:t>
            </a:r>
            <a:r>
              <a:rPr lang="en"/>
              <a:t> your Program</a:t>
            </a:r>
            <a:endParaRPr/>
          </a:p>
          <a:p>
            <a:pPr marL="914400" lvl="1" indent="-310832" algn="l" rtl="0">
              <a:spcBef>
                <a:spcPts val="0"/>
              </a:spcBef>
              <a:spcAft>
                <a:spcPts val="0"/>
              </a:spcAft>
              <a:buSzPct val="77777"/>
              <a:buAutoNum type="arabicPeriod" startAt="2"/>
            </a:pPr>
            <a:r>
              <a:rPr lang="en"/>
              <a:t>Make sure your Program Coordinator is signed up for their </a:t>
            </a:r>
            <a:r>
              <a:rPr lang="en">
                <a:solidFill>
                  <a:srgbClr val="FF0000"/>
                </a:solidFill>
              </a:rPr>
              <a:t>annual training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0"/>
                                        </p:tgtEl>
                                        <p:attrNameLst>
                                          <p:attrName>style.visibility</p:attrName>
                                        </p:attrNameLst>
                                      </p:cBhvr>
                                      <p:to>
                                        <p:strVal val="visible"/>
                                      </p:to>
                                    </p:set>
                                    <p:animEffect transition="in" filter="fade">
                                      <p:cBhvr>
                                        <p:cTn id="7" dur="1000"/>
                                        <p:tgtEl>
                                          <p:spTgt spid="3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1"/>
                                        </p:tgtEl>
                                        <p:attrNameLst>
                                          <p:attrName>style.visibility</p:attrName>
                                        </p:attrNameLst>
                                      </p:cBhvr>
                                      <p:to>
                                        <p:strVal val="visible"/>
                                      </p:to>
                                    </p:set>
                                    <p:animEffect transition="in" filter="fade">
                                      <p:cBhvr>
                                        <p:cTn id="12" dur="1000"/>
                                        <p:tgtEl>
                                          <p:spTgt spid="3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3"/>
                                        </p:tgtEl>
                                        <p:attrNameLst>
                                          <p:attrName>style.visibility</p:attrName>
                                        </p:attrNameLst>
                                      </p:cBhvr>
                                      <p:to>
                                        <p:strVal val="visible"/>
                                      </p:to>
                                    </p:set>
                                    <p:animEffect transition="in" filter="fade">
                                      <p:cBhvr>
                                        <p:cTn id="17" dur="1000"/>
                                        <p:tgtEl>
                                          <p:spTgt spid="313"/>
                                        </p:tgtEl>
                                      </p:cBhvr>
                                    </p:animEffect>
                                  </p:childTnLst>
                                </p:cTn>
                              </p:par>
                              <p:par>
                                <p:cTn id="18" presetID="10" presetClass="entr" presetSubtype="0" fill="hold" nodeType="withEffect">
                                  <p:stCondLst>
                                    <p:cond delay="0"/>
                                  </p:stCondLst>
                                  <p:childTnLst>
                                    <p:set>
                                      <p:cBhvr>
                                        <p:cTn id="19" dur="1" fill="hold">
                                          <p:stCondLst>
                                            <p:cond delay="0"/>
                                          </p:stCondLst>
                                        </p:cTn>
                                        <p:tgtEl>
                                          <p:spTgt spid="312"/>
                                        </p:tgtEl>
                                        <p:attrNameLst>
                                          <p:attrName>style.visibility</p:attrName>
                                        </p:attrNameLst>
                                      </p:cBhvr>
                                      <p:to>
                                        <p:strVal val="visible"/>
                                      </p:to>
                                    </p:set>
                                    <p:animEffect transition="in" filter="fade">
                                      <p:cBhvr>
                                        <p:cTn id="20" dur="1000"/>
                                        <p:tgtEl>
                                          <p:spTgt spid="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46"/>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fontScale="90000"/>
          </a:bodyPr>
          <a:lstStyle/>
          <a:p>
            <a:pPr marL="0" lvl="0" indent="0" algn="l" rtl="0">
              <a:spcBef>
                <a:spcPts val="0"/>
              </a:spcBef>
              <a:spcAft>
                <a:spcPts val="0"/>
              </a:spcAft>
              <a:buNone/>
            </a:pPr>
            <a:r>
              <a:rPr lang="en" b="1" u="sng"/>
              <a:t>E</a:t>
            </a:r>
            <a:r>
              <a:rPr lang="en"/>
              <a:t>mergency </a:t>
            </a:r>
            <a:r>
              <a:rPr lang="en" b="1" u="sng"/>
              <a:t>A</a:t>
            </a:r>
            <a:r>
              <a:rPr lang="en"/>
              <a:t>ssistance to </a:t>
            </a:r>
            <a:r>
              <a:rPr lang="en" b="1" u="sng"/>
              <a:t>N</a:t>
            </a:r>
            <a:r>
              <a:rPr lang="en"/>
              <a:t>on-public </a:t>
            </a:r>
            <a:r>
              <a:rPr lang="en" b="1" u="sng"/>
              <a:t>S</a:t>
            </a:r>
            <a:r>
              <a:rPr lang="en"/>
              <a:t>chools (EANS)</a:t>
            </a:r>
            <a:endParaRPr/>
          </a:p>
        </p:txBody>
      </p:sp>
      <p:sp>
        <p:nvSpPr>
          <p:cNvPr id="319" name="Google Shape;319;p46"/>
          <p:cNvSpPr txBox="1">
            <a:spLocks noGrp="1"/>
          </p:cNvSpPr>
          <p:nvPr>
            <p:ph type="body" idx="1"/>
          </p:nvPr>
        </p:nvSpPr>
        <p:spPr>
          <a:xfrm>
            <a:off x="537875" y="1369222"/>
            <a:ext cx="8088300" cy="1450500"/>
          </a:xfrm>
          <a:prstGeom prst="rect">
            <a:avLst/>
          </a:prstGeom>
        </p:spPr>
        <p:txBody>
          <a:bodyPr spcFirstLastPara="1" wrap="square" lIns="68575" tIns="34275" rIns="68575" bIns="34275" anchor="t" anchorCtr="0">
            <a:normAutofit/>
          </a:bodyPr>
          <a:lstStyle/>
          <a:p>
            <a:pPr marL="0" lvl="0" indent="0" algn="l" rtl="0">
              <a:spcBef>
                <a:spcPts val="800"/>
              </a:spcBef>
              <a:spcAft>
                <a:spcPts val="0"/>
              </a:spcAft>
              <a:buNone/>
            </a:pPr>
            <a:r>
              <a:rPr lang="en" b="1" u="sng">
                <a:solidFill>
                  <a:srgbClr val="FF0000"/>
                </a:solidFill>
              </a:rPr>
              <a:t>Special Presentation in March or April Office Hours</a:t>
            </a:r>
            <a:endParaRPr b="1" u="sng"/>
          </a:p>
          <a:p>
            <a:pPr marL="0" lvl="0" indent="0" algn="l" rtl="0">
              <a:spcBef>
                <a:spcPts val="800"/>
              </a:spcBef>
              <a:spcAft>
                <a:spcPts val="0"/>
              </a:spcAft>
              <a:buNone/>
            </a:pPr>
            <a:r>
              <a:rPr lang="en"/>
              <a:t>Krista Whitney (</a:t>
            </a:r>
            <a:r>
              <a:rPr lang="en" u="sng">
                <a:solidFill>
                  <a:schemeClr val="hlink"/>
                </a:solidFill>
                <a:hlinkClick r:id="rId3"/>
              </a:rPr>
              <a:t>Krista.Whitney@ODE.Oregon.gov</a:t>
            </a:r>
            <a:r>
              <a:rPr lang="en"/>
              <a:t>)</a:t>
            </a:r>
            <a:endParaRPr/>
          </a:p>
          <a:p>
            <a:pPr marL="457200" lvl="0" indent="-317500" algn="l" rtl="0">
              <a:spcBef>
                <a:spcPts val="800"/>
              </a:spcBef>
              <a:spcAft>
                <a:spcPts val="0"/>
              </a:spcAft>
              <a:buSzPts val="1400"/>
              <a:buChar char="•"/>
            </a:pPr>
            <a:r>
              <a:rPr lang="en"/>
              <a:t>Krista will attend Office Hours to offer updates on EANS.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7"/>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2022-2023 Consultations</a:t>
            </a:r>
            <a:endParaRPr/>
          </a:p>
        </p:txBody>
      </p:sp>
      <p:sp>
        <p:nvSpPr>
          <p:cNvPr id="325" name="Google Shape;325;p47"/>
          <p:cNvSpPr txBox="1">
            <a:spLocks noGrp="1"/>
          </p:cNvSpPr>
          <p:nvPr>
            <p:ph type="body" idx="1"/>
          </p:nvPr>
        </p:nvSpPr>
        <p:spPr>
          <a:xfrm>
            <a:off x="537882" y="1369219"/>
            <a:ext cx="8088300" cy="3081900"/>
          </a:xfrm>
          <a:prstGeom prst="rect">
            <a:avLst/>
          </a:prstGeom>
        </p:spPr>
        <p:txBody>
          <a:bodyPr spcFirstLastPara="1" wrap="square" lIns="68575" tIns="34275" rIns="68575" bIns="34275" anchor="t" anchorCtr="0">
            <a:normAutofit lnSpcReduction="10000"/>
          </a:bodyPr>
          <a:lstStyle/>
          <a:p>
            <a:pPr marL="0" lvl="0" indent="0" algn="l" rtl="0">
              <a:spcBef>
                <a:spcPts val="800"/>
              </a:spcBef>
              <a:spcAft>
                <a:spcPts val="0"/>
              </a:spcAft>
              <a:buNone/>
            </a:pPr>
            <a:r>
              <a:rPr lang="en"/>
              <a:t>Districts are </a:t>
            </a:r>
            <a:r>
              <a:rPr lang="en">
                <a:solidFill>
                  <a:srgbClr val="FF0000"/>
                </a:solidFill>
              </a:rPr>
              <a:t>required to consult with private schools</a:t>
            </a:r>
            <a:r>
              <a:rPr lang="en"/>
              <a:t> as to whether the private school will accept or decline Equitable Services for Title Funding</a:t>
            </a:r>
            <a:endParaRPr/>
          </a:p>
          <a:p>
            <a:pPr marL="457200" lvl="0" indent="-317500" algn="l" rtl="0">
              <a:spcBef>
                <a:spcPts val="800"/>
              </a:spcBef>
              <a:spcAft>
                <a:spcPts val="0"/>
              </a:spcAft>
              <a:buSzPts val="1400"/>
              <a:buChar char="•"/>
            </a:pPr>
            <a:r>
              <a:rPr lang="en"/>
              <a:t>Consultation happens in the </a:t>
            </a:r>
            <a:r>
              <a:rPr lang="en">
                <a:solidFill>
                  <a:srgbClr val="FF0000"/>
                </a:solidFill>
              </a:rPr>
              <a:t>spring/summer before the school year</a:t>
            </a:r>
            <a:r>
              <a:rPr lang="en"/>
              <a:t> for which funding will be spent</a:t>
            </a:r>
            <a:endParaRPr/>
          </a:p>
          <a:p>
            <a:pPr marL="457200" lvl="0" indent="-317500" algn="l" rtl="0">
              <a:spcBef>
                <a:spcPts val="0"/>
              </a:spcBef>
              <a:spcAft>
                <a:spcPts val="0"/>
              </a:spcAft>
              <a:buSzPts val="1400"/>
              <a:buChar char="•"/>
            </a:pPr>
            <a:r>
              <a:rPr lang="en"/>
              <a:t>Consultation must happen </a:t>
            </a:r>
            <a:r>
              <a:rPr lang="en" b="1" u="sng">
                <a:solidFill>
                  <a:srgbClr val="FF0000"/>
                </a:solidFill>
              </a:rPr>
              <a:t>EVERY YEAR</a:t>
            </a:r>
            <a:r>
              <a:rPr lang="en"/>
              <a:t>, even if a private school has always declined funding</a:t>
            </a:r>
            <a:endParaRPr/>
          </a:p>
          <a:p>
            <a:pPr marL="457200" lvl="0" indent="-317500" algn="l" rtl="0">
              <a:spcBef>
                <a:spcPts val="0"/>
              </a:spcBef>
              <a:spcAft>
                <a:spcPts val="0"/>
              </a:spcAft>
              <a:buSzPts val="1400"/>
              <a:buChar char="•"/>
            </a:pPr>
            <a:r>
              <a:rPr lang="en"/>
              <a:t>Private schools should receive a “</a:t>
            </a:r>
            <a:r>
              <a:rPr lang="en">
                <a:solidFill>
                  <a:srgbClr val="FF0000"/>
                </a:solidFill>
              </a:rPr>
              <a:t>Intent to Participate</a:t>
            </a:r>
            <a:r>
              <a:rPr lang="en"/>
              <a:t>” letter/email to set up the Consultation meeting</a:t>
            </a:r>
            <a:endParaRPr/>
          </a:p>
          <a:p>
            <a:pPr marL="457200" lvl="0" indent="-317500" algn="l" rtl="0">
              <a:spcBef>
                <a:spcPts val="0"/>
              </a:spcBef>
              <a:spcAft>
                <a:spcPts val="0"/>
              </a:spcAft>
              <a:buSzPts val="1400"/>
              <a:buChar char="•"/>
            </a:pPr>
            <a:r>
              <a:rPr lang="en"/>
              <a:t>Some funds are based on </a:t>
            </a:r>
            <a:r>
              <a:rPr lang="en">
                <a:solidFill>
                  <a:srgbClr val="FF0000"/>
                </a:solidFill>
              </a:rPr>
              <a:t>student residency</a:t>
            </a:r>
            <a:r>
              <a:rPr lang="en"/>
              <a:t> and some funds are based on </a:t>
            </a:r>
            <a:r>
              <a:rPr lang="en">
                <a:solidFill>
                  <a:srgbClr val="FF0000"/>
                </a:solidFill>
              </a:rPr>
              <a:t>geographic location</a:t>
            </a:r>
            <a:endParaRPr>
              <a:solidFill>
                <a:srgbClr val="FF0000"/>
              </a:solidFill>
            </a:endParaRPr>
          </a:p>
          <a:p>
            <a:pPr marL="457200" lvl="0" indent="-317500" algn="l" rtl="0">
              <a:spcBef>
                <a:spcPts val="0"/>
              </a:spcBef>
              <a:spcAft>
                <a:spcPts val="0"/>
              </a:spcAft>
              <a:buSzPts val="1400"/>
              <a:buChar char="•"/>
            </a:pPr>
            <a:r>
              <a:rPr lang="en"/>
              <a:t>The </a:t>
            </a:r>
            <a:r>
              <a:rPr lang="en">
                <a:solidFill>
                  <a:srgbClr val="FF0000"/>
                </a:solidFill>
              </a:rPr>
              <a:t>District/School must be eligible for Title funding</a:t>
            </a:r>
            <a:r>
              <a:rPr lang="en"/>
              <a:t> for a Private School to be eligible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5">
                                            <p:txEl>
                                              <p:pRg st="0" end="0"/>
                                            </p:txEl>
                                          </p:spTgt>
                                        </p:tgtEl>
                                        <p:attrNameLst>
                                          <p:attrName>style.visibility</p:attrName>
                                        </p:attrNameLst>
                                      </p:cBhvr>
                                      <p:to>
                                        <p:strVal val="visible"/>
                                      </p:to>
                                    </p:set>
                                    <p:animEffect transition="in" filter="fade">
                                      <p:cBhvr>
                                        <p:cTn id="7" dur="1000"/>
                                        <p:tgtEl>
                                          <p:spTgt spid="3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
                                            <p:txEl>
                                              <p:pRg st="1" end="1"/>
                                            </p:txEl>
                                          </p:spTgt>
                                        </p:tgtEl>
                                        <p:attrNameLst>
                                          <p:attrName>style.visibility</p:attrName>
                                        </p:attrNameLst>
                                      </p:cBhvr>
                                      <p:to>
                                        <p:strVal val="visible"/>
                                      </p:to>
                                    </p:set>
                                    <p:animEffect transition="in" filter="fade">
                                      <p:cBhvr>
                                        <p:cTn id="12" dur="1000"/>
                                        <p:tgtEl>
                                          <p:spTgt spid="3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5">
                                            <p:txEl>
                                              <p:pRg st="2" end="2"/>
                                            </p:txEl>
                                          </p:spTgt>
                                        </p:tgtEl>
                                        <p:attrNameLst>
                                          <p:attrName>style.visibility</p:attrName>
                                        </p:attrNameLst>
                                      </p:cBhvr>
                                      <p:to>
                                        <p:strVal val="visible"/>
                                      </p:to>
                                    </p:set>
                                    <p:animEffect transition="in" filter="fade">
                                      <p:cBhvr>
                                        <p:cTn id="17" dur="1000"/>
                                        <p:tgtEl>
                                          <p:spTgt spid="3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5">
                                            <p:txEl>
                                              <p:pRg st="3" end="3"/>
                                            </p:txEl>
                                          </p:spTgt>
                                        </p:tgtEl>
                                        <p:attrNameLst>
                                          <p:attrName>style.visibility</p:attrName>
                                        </p:attrNameLst>
                                      </p:cBhvr>
                                      <p:to>
                                        <p:strVal val="visible"/>
                                      </p:to>
                                    </p:set>
                                    <p:animEffect transition="in" filter="fade">
                                      <p:cBhvr>
                                        <p:cTn id="22" dur="1000"/>
                                        <p:tgtEl>
                                          <p:spTgt spid="3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5">
                                            <p:txEl>
                                              <p:pRg st="4" end="4"/>
                                            </p:txEl>
                                          </p:spTgt>
                                        </p:tgtEl>
                                        <p:attrNameLst>
                                          <p:attrName>style.visibility</p:attrName>
                                        </p:attrNameLst>
                                      </p:cBhvr>
                                      <p:to>
                                        <p:strVal val="visible"/>
                                      </p:to>
                                    </p:set>
                                    <p:animEffect transition="in" filter="fade">
                                      <p:cBhvr>
                                        <p:cTn id="27" dur="1000"/>
                                        <p:tgtEl>
                                          <p:spTgt spid="3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25">
                                            <p:txEl>
                                              <p:pRg st="5" end="5"/>
                                            </p:txEl>
                                          </p:spTgt>
                                        </p:tgtEl>
                                        <p:attrNameLst>
                                          <p:attrName>style.visibility</p:attrName>
                                        </p:attrNameLst>
                                      </p:cBhvr>
                                      <p:to>
                                        <p:strVal val="visible"/>
                                      </p:to>
                                    </p:set>
                                    <p:animEffect transition="in" filter="fade">
                                      <p:cBhvr>
                                        <p:cTn id="32" dur="1000"/>
                                        <p:tgtEl>
                                          <p:spTgt spid="3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48"/>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Title Funds Available</a:t>
            </a:r>
            <a:endParaRPr/>
          </a:p>
        </p:txBody>
      </p:sp>
      <p:sp>
        <p:nvSpPr>
          <p:cNvPr id="331" name="Google Shape;331;p48"/>
          <p:cNvSpPr txBox="1">
            <a:spLocks noGrp="1"/>
          </p:cNvSpPr>
          <p:nvPr>
            <p:ph type="body" idx="1"/>
          </p:nvPr>
        </p:nvSpPr>
        <p:spPr>
          <a:xfrm>
            <a:off x="210875" y="1348119"/>
            <a:ext cx="3976800" cy="1162800"/>
          </a:xfrm>
          <a:prstGeom prst="rect">
            <a:avLst/>
          </a:prstGeom>
        </p:spPr>
        <p:txBody>
          <a:bodyPr spcFirstLastPara="1" wrap="square" lIns="68575" tIns="34275" rIns="68575" bIns="34275" anchor="t" anchorCtr="0">
            <a:normAutofit lnSpcReduction="10000"/>
          </a:bodyPr>
          <a:lstStyle/>
          <a:p>
            <a:pPr marL="0" lvl="0" indent="0" algn="l" rtl="0">
              <a:spcBef>
                <a:spcPts val="800"/>
              </a:spcBef>
              <a:spcAft>
                <a:spcPts val="0"/>
              </a:spcAft>
              <a:buNone/>
            </a:pPr>
            <a:r>
              <a:rPr lang="en" b="1" u="sng" dirty="0"/>
              <a:t>Title IA: Improving Basic Education</a:t>
            </a:r>
            <a:endParaRPr b="1" u="sng" dirty="0"/>
          </a:p>
          <a:p>
            <a:pPr marL="457200" lvl="0" indent="-317500" algn="l" rtl="0">
              <a:spcBef>
                <a:spcPts val="800"/>
              </a:spcBef>
              <a:spcAft>
                <a:spcPts val="0"/>
              </a:spcAft>
              <a:buSzPts val="1400"/>
              <a:buChar char="•"/>
            </a:pPr>
            <a:r>
              <a:rPr lang="en" dirty="0">
                <a:solidFill>
                  <a:srgbClr val="FF0000"/>
                </a:solidFill>
              </a:rPr>
              <a:t>Low achieving </a:t>
            </a:r>
            <a:r>
              <a:rPr lang="en" dirty="0"/>
              <a:t>students who would attend a public school that is </a:t>
            </a:r>
            <a:r>
              <a:rPr lang="en" dirty="0">
                <a:solidFill>
                  <a:srgbClr val="FF0000"/>
                </a:solidFill>
              </a:rPr>
              <a:t>high poverty</a:t>
            </a:r>
            <a:endParaRPr dirty="0"/>
          </a:p>
        </p:txBody>
      </p:sp>
      <p:sp>
        <p:nvSpPr>
          <p:cNvPr id="332" name="Google Shape;332;p48"/>
          <p:cNvSpPr txBox="1">
            <a:spLocks noGrp="1"/>
          </p:cNvSpPr>
          <p:nvPr>
            <p:ph type="body" idx="2"/>
          </p:nvPr>
        </p:nvSpPr>
        <p:spPr>
          <a:xfrm>
            <a:off x="4260900" y="1369225"/>
            <a:ext cx="4636200" cy="1162800"/>
          </a:xfrm>
          <a:prstGeom prst="rect">
            <a:avLst/>
          </a:prstGeom>
        </p:spPr>
        <p:txBody>
          <a:bodyPr spcFirstLastPara="1" wrap="square" lIns="68575" tIns="34275" rIns="68575" bIns="34275" anchor="t" anchorCtr="0">
            <a:normAutofit lnSpcReduction="10000"/>
          </a:bodyPr>
          <a:lstStyle/>
          <a:p>
            <a:pPr marL="0" lvl="0" indent="0" algn="l" rtl="0">
              <a:spcBef>
                <a:spcPts val="800"/>
              </a:spcBef>
              <a:spcAft>
                <a:spcPts val="0"/>
              </a:spcAft>
              <a:buNone/>
            </a:pPr>
            <a:r>
              <a:rPr lang="en" b="1" u="sng"/>
              <a:t>Title III: English Language Learners</a:t>
            </a:r>
            <a:endParaRPr b="1" u="sng"/>
          </a:p>
          <a:p>
            <a:pPr marL="457200" lvl="0" indent="-317500" algn="l" rtl="0">
              <a:spcBef>
                <a:spcPts val="800"/>
              </a:spcBef>
              <a:spcAft>
                <a:spcPts val="0"/>
              </a:spcAft>
              <a:buSzPts val="1400"/>
              <a:buChar char="•"/>
            </a:pPr>
            <a:r>
              <a:rPr lang="en"/>
              <a:t>Education for </a:t>
            </a:r>
            <a:r>
              <a:rPr lang="en">
                <a:solidFill>
                  <a:srgbClr val="FF0000"/>
                </a:solidFill>
              </a:rPr>
              <a:t>English Learners</a:t>
            </a:r>
            <a:endParaRPr/>
          </a:p>
          <a:p>
            <a:pPr marL="457200" lvl="0" indent="-317500" algn="l" rtl="0">
              <a:spcBef>
                <a:spcPts val="0"/>
              </a:spcBef>
              <a:spcAft>
                <a:spcPts val="0"/>
              </a:spcAft>
              <a:buSzPts val="1400"/>
              <a:buChar char="•"/>
            </a:pPr>
            <a:r>
              <a:rPr lang="en">
                <a:solidFill>
                  <a:srgbClr val="FF0000"/>
                </a:solidFill>
              </a:rPr>
              <a:t>Professional Development</a:t>
            </a:r>
            <a:r>
              <a:rPr lang="en"/>
              <a:t> for Teachers and Administrators</a:t>
            </a:r>
            <a:endParaRPr/>
          </a:p>
        </p:txBody>
      </p:sp>
      <p:sp>
        <p:nvSpPr>
          <p:cNvPr id="333" name="Google Shape;333;p48"/>
          <p:cNvSpPr txBox="1">
            <a:spLocks noGrp="1"/>
          </p:cNvSpPr>
          <p:nvPr>
            <p:ph type="body" idx="1"/>
          </p:nvPr>
        </p:nvSpPr>
        <p:spPr>
          <a:xfrm>
            <a:off x="284100" y="2510925"/>
            <a:ext cx="3976800" cy="1407900"/>
          </a:xfrm>
          <a:prstGeom prst="rect">
            <a:avLst/>
          </a:prstGeom>
        </p:spPr>
        <p:txBody>
          <a:bodyPr spcFirstLastPara="1" wrap="square" lIns="68575" tIns="34275" rIns="68575" bIns="34275" anchor="t" anchorCtr="0">
            <a:normAutofit lnSpcReduction="10000"/>
          </a:bodyPr>
          <a:lstStyle/>
          <a:p>
            <a:pPr marL="0" lvl="0" indent="0" algn="l" rtl="0">
              <a:spcBef>
                <a:spcPts val="800"/>
              </a:spcBef>
              <a:spcAft>
                <a:spcPts val="0"/>
              </a:spcAft>
              <a:buNone/>
            </a:pPr>
            <a:r>
              <a:rPr lang="en" b="1" u="sng" dirty="0"/>
              <a:t>Title IC: Migratory Children</a:t>
            </a:r>
            <a:endParaRPr b="1" u="sng" dirty="0"/>
          </a:p>
          <a:p>
            <a:pPr marL="457200" lvl="0" indent="-317500" algn="l" rtl="0">
              <a:spcBef>
                <a:spcPts val="800"/>
              </a:spcBef>
              <a:spcAft>
                <a:spcPts val="0"/>
              </a:spcAft>
              <a:buSzPts val="1400"/>
              <a:buChar char="•"/>
            </a:pPr>
            <a:r>
              <a:rPr lang="en" dirty="0"/>
              <a:t>Education programs for </a:t>
            </a:r>
            <a:r>
              <a:rPr lang="en" dirty="0">
                <a:solidFill>
                  <a:srgbClr val="FF0000"/>
                </a:solidFill>
              </a:rPr>
              <a:t>migratory children</a:t>
            </a:r>
            <a:endParaRPr dirty="0"/>
          </a:p>
          <a:p>
            <a:pPr marL="457200" lvl="0" indent="-317500" algn="l" rtl="0">
              <a:spcBef>
                <a:spcPts val="0"/>
              </a:spcBef>
              <a:spcAft>
                <a:spcPts val="0"/>
              </a:spcAft>
              <a:buSzPts val="1400"/>
              <a:buChar char="•"/>
            </a:pPr>
            <a:r>
              <a:rPr lang="en" dirty="0">
                <a:solidFill>
                  <a:srgbClr val="FF0000"/>
                </a:solidFill>
              </a:rPr>
              <a:t>Professional Development</a:t>
            </a:r>
            <a:r>
              <a:rPr lang="en" dirty="0"/>
              <a:t> for Teachers and Administrators</a:t>
            </a:r>
            <a:endParaRPr dirty="0"/>
          </a:p>
        </p:txBody>
      </p:sp>
      <p:sp>
        <p:nvSpPr>
          <p:cNvPr id="334" name="Google Shape;334;p48"/>
          <p:cNvSpPr txBox="1">
            <a:spLocks noGrp="1"/>
          </p:cNvSpPr>
          <p:nvPr>
            <p:ph type="body" idx="1"/>
          </p:nvPr>
        </p:nvSpPr>
        <p:spPr>
          <a:xfrm>
            <a:off x="210875" y="4058369"/>
            <a:ext cx="3976800" cy="858000"/>
          </a:xfrm>
          <a:prstGeom prst="rect">
            <a:avLst/>
          </a:prstGeom>
        </p:spPr>
        <p:txBody>
          <a:bodyPr spcFirstLastPara="1" wrap="square" lIns="68575" tIns="34275" rIns="68575" bIns="34275" anchor="t" anchorCtr="0">
            <a:normAutofit fontScale="92500" lnSpcReduction="20000"/>
          </a:bodyPr>
          <a:lstStyle/>
          <a:p>
            <a:pPr marL="0" lvl="0" indent="0" algn="l" rtl="0">
              <a:spcBef>
                <a:spcPts val="800"/>
              </a:spcBef>
              <a:spcAft>
                <a:spcPts val="0"/>
              </a:spcAft>
              <a:buNone/>
            </a:pPr>
            <a:r>
              <a:rPr lang="en" b="1" u="sng" dirty="0"/>
              <a:t>Title IIA: Supporting Effective Instruction</a:t>
            </a:r>
            <a:endParaRPr b="1" u="sng" dirty="0"/>
          </a:p>
          <a:p>
            <a:pPr marL="457200" lvl="0" indent="-317500" algn="l" rtl="0">
              <a:spcBef>
                <a:spcPts val="800"/>
              </a:spcBef>
              <a:spcAft>
                <a:spcPts val="0"/>
              </a:spcAft>
              <a:buSzPts val="1400"/>
              <a:buChar char="•"/>
            </a:pPr>
            <a:r>
              <a:rPr lang="en" dirty="0"/>
              <a:t>Teacher and School Leaders’ </a:t>
            </a:r>
            <a:r>
              <a:rPr lang="en" dirty="0">
                <a:solidFill>
                  <a:srgbClr val="FF0000"/>
                </a:solidFill>
              </a:rPr>
              <a:t>Professional Development</a:t>
            </a:r>
            <a:endParaRPr dirty="0"/>
          </a:p>
        </p:txBody>
      </p:sp>
      <p:sp>
        <p:nvSpPr>
          <p:cNvPr id="335" name="Google Shape;335;p48"/>
          <p:cNvSpPr txBox="1">
            <a:spLocks noGrp="1"/>
          </p:cNvSpPr>
          <p:nvPr>
            <p:ph type="body" idx="2"/>
          </p:nvPr>
        </p:nvSpPr>
        <p:spPr>
          <a:xfrm>
            <a:off x="4260900" y="2532025"/>
            <a:ext cx="4636200" cy="1196100"/>
          </a:xfrm>
          <a:prstGeom prst="rect">
            <a:avLst/>
          </a:prstGeom>
        </p:spPr>
        <p:txBody>
          <a:bodyPr spcFirstLastPara="1" wrap="square" lIns="68575" tIns="34275" rIns="68575" bIns="34275" anchor="t" anchorCtr="0">
            <a:normAutofit fontScale="92500"/>
          </a:bodyPr>
          <a:lstStyle/>
          <a:p>
            <a:pPr marL="0" lvl="0" indent="0" algn="l" rtl="0">
              <a:spcBef>
                <a:spcPts val="800"/>
              </a:spcBef>
              <a:spcAft>
                <a:spcPts val="0"/>
              </a:spcAft>
              <a:buNone/>
            </a:pPr>
            <a:r>
              <a:rPr lang="en" sz="1600" b="1" u="sng"/>
              <a:t>Title IVA: Student Support &amp; Academic Enrichment</a:t>
            </a:r>
            <a:endParaRPr sz="1600" b="1" u="sng"/>
          </a:p>
          <a:p>
            <a:pPr marL="457200" lvl="0" indent="-317500" algn="l" rtl="0">
              <a:spcBef>
                <a:spcPts val="800"/>
              </a:spcBef>
              <a:spcAft>
                <a:spcPts val="0"/>
              </a:spcAft>
              <a:buSzPts val="1400"/>
              <a:buChar char="•"/>
            </a:pPr>
            <a:r>
              <a:rPr lang="en">
                <a:solidFill>
                  <a:srgbClr val="FF0000"/>
                </a:solidFill>
              </a:rPr>
              <a:t>Well-Rounded Education</a:t>
            </a:r>
            <a:r>
              <a:rPr lang="en"/>
              <a:t> </a:t>
            </a:r>
            <a:r>
              <a:rPr lang="en" sz="1700"/>
              <a:t>(April Office Hours)</a:t>
            </a:r>
            <a:endParaRPr sz="1700"/>
          </a:p>
          <a:p>
            <a:pPr marL="457200" lvl="0" indent="-317500" algn="l" rtl="0">
              <a:spcBef>
                <a:spcPts val="0"/>
              </a:spcBef>
              <a:spcAft>
                <a:spcPts val="0"/>
              </a:spcAft>
              <a:buSzPts val="1400"/>
              <a:buChar char="•"/>
            </a:pPr>
            <a:r>
              <a:rPr lang="en">
                <a:solidFill>
                  <a:srgbClr val="FF0000"/>
                </a:solidFill>
              </a:rPr>
              <a:t>Safe and Healthy Students</a:t>
            </a:r>
            <a:endParaRPr/>
          </a:p>
          <a:p>
            <a:pPr marL="457200" lvl="0" indent="-317500" algn="l" rtl="0">
              <a:spcBef>
                <a:spcPts val="0"/>
              </a:spcBef>
              <a:spcAft>
                <a:spcPts val="0"/>
              </a:spcAft>
              <a:buSzPts val="1400"/>
              <a:buChar char="•"/>
            </a:pPr>
            <a:r>
              <a:rPr lang="en">
                <a:solidFill>
                  <a:srgbClr val="FF0000"/>
                </a:solidFill>
              </a:rPr>
              <a:t>Effective Use of Technology</a:t>
            </a:r>
            <a:endParaRPr/>
          </a:p>
        </p:txBody>
      </p:sp>
      <p:sp>
        <p:nvSpPr>
          <p:cNvPr id="336" name="Google Shape;336;p48"/>
          <p:cNvSpPr txBox="1">
            <a:spLocks noGrp="1"/>
          </p:cNvSpPr>
          <p:nvPr>
            <p:ph type="body" idx="2"/>
          </p:nvPr>
        </p:nvSpPr>
        <p:spPr>
          <a:xfrm>
            <a:off x="4187675" y="3728125"/>
            <a:ext cx="4636200" cy="958200"/>
          </a:xfrm>
          <a:prstGeom prst="rect">
            <a:avLst/>
          </a:prstGeom>
        </p:spPr>
        <p:txBody>
          <a:bodyPr spcFirstLastPara="1" wrap="square" lIns="68575" tIns="34275" rIns="68575" bIns="34275" anchor="t" anchorCtr="0">
            <a:normAutofit fontScale="85000" lnSpcReduction="10000"/>
          </a:bodyPr>
          <a:lstStyle/>
          <a:p>
            <a:pPr marL="0" lvl="0" indent="0" algn="l" rtl="0">
              <a:spcBef>
                <a:spcPts val="800"/>
              </a:spcBef>
              <a:spcAft>
                <a:spcPts val="0"/>
              </a:spcAft>
              <a:buNone/>
            </a:pPr>
            <a:r>
              <a:rPr lang="en" sz="1600" b="1" u="sng"/>
              <a:t>Title IVB: 21</a:t>
            </a:r>
            <a:r>
              <a:rPr lang="en" sz="1600" b="1" u="sng" baseline="30000"/>
              <a:t>st</a:t>
            </a:r>
            <a:r>
              <a:rPr lang="en" sz="1600" b="1" u="sng"/>
              <a:t> Century Community Learning Centers</a:t>
            </a:r>
            <a:endParaRPr sz="1600" b="1" u="sng"/>
          </a:p>
          <a:p>
            <a:pPr marL="457200" lvl="0" indent="-317500" algn="l" rtl="0">
              <a:spcBef>
                <a:spcPts val="800"/>
              </a:spcBef>
              <a:spcAft>
                <a:spcPts val="0"/>
              </a:spcAft>
              <a:buSzPts val="1400"/>
              <a:buChar char="•"/>
            </a:pPr>
            <a:r>
              <a:rPr lang="en"/>
              <a:t>Design and development of </a:t>
            </a:r>
            <a:r>
              <a:rPr lang="en">
                <a:solidFill>
                  <a:srgbClr val="FF0000"/>
                </a:solidFill>
              </a:rPr>
              <a:t>21</a:t>
            </a:r>
            <a:r>
              <a:rPr lang="en" sz="1900" baseline="30000">
                <a:solidFill>
                  <a:srgbClr val="FF0000"/>
                </a:solidFill>
              </a:rPr>
              <a:t>st</a:t>
            </a:r>
            <a:r>
              <a:rPr lang="en">
                <a:solidFill>
                  <a:srgbClr val="FF0000"/>
                </a:solidFill>
              </a:rPr>
              <a:t> CCLC programs</a:t>
            </a:r>
            <a:endParaRPr/>
          </a:p>
          <a:p>
            <a:pPr marL="457200" lvl="0" indent="-317500" algn="l" rtl="0">
              <a:spcBef>
                <a:spcPts val="0"/>
              </a:spcBef>
              <a:spcAft>
                <a:spcPts val="0"/>
              </a:spcAft>
              <a:buSzPts val="1400"/>
              <a:buChar char="•"/>
            </a:pPr>
            <a:r>
              <a:rPr lang="en">
                <a:solidFill>
                  <a:srgbClr val="FF0000"/>
                </a:solidFill>
              </a:rPr>
              <a:t>Students</a:t>
            </a:r>
            <a:r>
              <a:rPr lang="en"/>
              <a:t> are eligible for equitable services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1"/>
                                        </p:tgtEl>
                                        <p:attrNameLst>
                                          <p:attrName>style.visibility</p:attrName>
                                        </p:attrNameLst>
                                      </p:cBhvr>
                                      <p:to>
                                        <p:strVal val="visible"/>
                                      </p:to>
                                    </p:set>
                                    <p:animEffect transition="in" filter="fade">
                                      <p:cBhvr>
                                        <p:cTn id="7" dur="1000"/>
                                        <p:tgtEl>
                                          <p:spTgt spid="3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3"/>
                                        </p:tgtEl>
                                        <p:attrNameLst>
                                          <p:attrName>style.visibility</p:attrName>
                                        </p:attrNameLst>
                                      </p:cBhvr>
                                      <p:to>
                                        <p:strVal val="visible"/>
                                      </p:to>
                                    </p:set>
                                    <p:animEffect transition="in" filter="fade">
                                      <p:cBhvr>
                                        <p:cTn id="12" dur="1000"/>
                                        <p:tgtEl>
                                          <p:spTgt spid="3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4"/>
                                        </p:tgtEl>
                                        <p:attrNameLst>
                                          <p:attrName>style.visibility</p:attrName>
                                        </p:attrNameLst>
                                      </p:cBhvr>
                                      <p:to>
                                        <p:strVal val="visible"/>
                                      </p:to>
                                    </p:set>
                                    <p:animEffect transition="in" filter="fade">
                                      <p:cBhvr>
                                        <p:cTn id="17" dur="1000"/>
                                        <p:tgtEl>
                                          <p:spTgt spid="33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2"/>
                                        </p:tgtEl>
                                        <p:attrNameLst>
                                          <p:attrName>style.visibility</p:attrName>
                                        </p:attrNameLst>
                                      </p:cBhvr>
                                      <p:to>
                                        <p:strVal val="visible"/>
                                      </p:to>
                                    </p:set>
                                    <p:animEffect transition="in" filter="fade">
                                      <p:cBhvr>
                                        <p:cTn id="22" dur="1000"/>
                                        <p:tgtEl>
                                          <p:spTgt spid="3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5"/>
                                        </p:tgtEl>
                                        <p:attrNameLst>
                                          <p:attrName>style.visibility</p:attrName>
                                        </p:attrNameLst>
                                      </p:cBhvr>
                                      <p:to>
                                        <p:strVal val="visible"/>
                                      </p:to>
                                    </p:set>
                                    <p:animEffect transition="in" filter="fade">
                                      <p:cBhvr>
                                        <p:cTn id="27" dur="1000"/>
                                        <p:tgtEl>
                                          <p:spTgt spid="33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36"/>
                                        </p:tgtEl>
                                        <p:attrNameLst>
                                          <p:attrName>style.visibility</p:attrName>
                                        </p:attrNameLst>
                                      </p:cBhvr>
                                      <p:to>
                                        <p:strVal val="visible"/>
                                      </p:to>
                                    </p:set>
                                    <p:animEffect transition="in" filter="fade">
                                      <p:cBhvr>
                                        <p:cTn id="32" dur="1000"/>
                                        <p:tgtEl>
                                          <p:spTgt spid="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49"/>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What is the role of Private Schools?</a:t>
            </a:r>
            <a:endParaRPr/>
          </a:p>
        </p:txBody>
      </p:sp>
      <p:sp>
        <p:nvSpPr>
          <p:cNvPr id="342" name="Google Shape;342;p49"/>
          <p:cNvSpPr txBox="1">
            <a:spLocks noGrp="1"/>
          </p:cNvSpPr>
          <p:nvPr>
            <p:ph type="body" idx="1"/>
          </p:nvPr>
        </p:nvSpPr>
        <p:spPr>
          <a:xfrm>
            <a:off x="537875" y="1369225"/>
            <a:ext cx="8088300" cy="575400"/>
          </a:xfrm>
          <a:prstGeom prst="rect">
            <a:avLst/>
          </a:prstGeom>
        </p:spPr>
        <p:txBody>
          <a:bodyPr spcFirstLastPara="1" wrap="square" lIns="68575" tIns="34275" rIns="68575" bIns="34275" anchor="t" anchorCtr="0">
            <a:normAutofit fontScale="92500" lnSpcReduction="20000"/>
          </a:bodyPr>
          <a:lstStyle/>
          <a:p>
            <a:pPr marL="0" lvl="0" indent="0" algn="l" rtl="0">
              <a:spcBef>
                <a:spcPts val="800"/>
              </a:spcBef>
              <a:spcAft>
                <a:spcPts val="0"/>
              </a:spcAft>
              <a:buNone/>
            </a:pPr>
            <a:r>
              <a:rPr lang="en"/>
              <a:t>Districts are required to make first contact and explain the services, but private schools can help!</a:t>
            </a:r>
            <a:endParaRPr>
              <a:solidFill>
                <a:srgbClr val="FF0000"/>
              </a:solidFill>
            </a:endParaRPr>
          </a:p>
        </p:txBody>
      </p:sp>
      <p:sp>
        <p:nvSpPr>
          <p:cNvPr id="343" name="Google Shape;343;p49"/>
          <p:cNvSpPr txBox="1">
            <a:spLocks noGrp="1"/>
          </p:cNvSpPr>
          <p:nvPr>
            <p:ph type="body" idx="1"/>
          </p:nvPr>
        </p:nvSpPr>
        <p:spPr>
          <a:xfrm>
            <a:off x="527850" y="1998300"/>
            <a:ext cx="8088300" cy="827400"/>
          </a:xfrm>
          <a:prstGeom prst="rect">
            <a:avLst/>
          </a:prstGeom>
        </p:spPr>
        <p:txBody>
          <a:bodyPr spcFirstLastPara="1" wrap="square" lIns="68575" tIns="34275" rIns="68575" bIns="34275" anchor="t" anchorCtr="0">
            <a:normAutofit fontScale="92500" lnSpcReduction="10000"/>
          </a:bodyPr>
          <a:lstStyle/>
          <a:p>
            <a:pPr marL="457200" lvl="0" indent="-317500" algn="l" rtl="0">
              <a:spcBef>
                <a:spcPts val="800"/>
              </a:spcBef>
              <a:spcAft>
                <a:spcPts val="0"/>
              </a:spcAft>
              <a:buSzPts val="1400"/>
              <a:buAutoNum type="arabicPeriod"/>
            </a:pPr>
            <a:r>
              <a:rPr lang="en"/>
              <a:t>If you receive an “Intent to Participate” communication, </a:t>
            </a:r>
            <a:r>
              <a:rPr lang="en" b="1" u="sng">
                <a:solidFill>
                  <a:srgbClr val="FF0000"/>
                </a:solidFill>
              </a:rPr>
              <a:t>please respond</a:t>
            </a:r>
            <a:endParaRPr b="1" u="sng">
              <a:solidFill>
                <a:srgbClr val="FF0000"/>
              </a:solidFill>
            </a:endParaRPr>
          </a:p>
          <a:p>
            <a:pPr marL="914400" lvl="1" indent="-317500" algn="l" rtl="0">
              <a:spcBef>
                <a:spcPts val="0"/>
              </a:spcBef>
              <a:spcAft>
                <a:spcPts val="0"/>
              </a:spcAft>
              <a:buSzPts val="1400"/>
              <a:buAutoNum type="alphaLcPeriod"/>
            </a:pPr>
            <a:r>
              <a:rPr lang="en"/>
              <a:t>If a private school </a:t>
            </a:r>
            <a:r>
              <a:rPr lang="en">
                <a:solidFill>
                  <a:srgbClr val="FF0000"/>
                </a:solidFill>
              </a:rPr>
              <a:t>doesn’t respond by a deadline</a:t>
            </a:r>
            <a:r>
              <a:rPr lang="en"/>
              <a:t> and have been given sufficient notice, it will be assumed that you are </a:t>
            </a:r>
            <a:r>
              <a:rPr lang="en">
                <a:solidFill>
                  <a:srgbClr val="FF0000"/>
                </a:solidFill>
              </a:rPr>
              <a:t>declining services</a:t>
            </a:r>
            <a:endParaRPr>
              <a:solidFill>
                <a:srgbClr val="FF0000"/>
              </a:solidFill>
            </a:endParaRPr>
          </a:p>
        </p:txBody>
      </p:sp>
      <p:sp>
        <p:nvSpPr>
          <p:cNvPr id="344" name="Google Shape;344;p49"/>
          <p:cNvSpPr txBox="1">
            <a:spLocks noGrp="1"/>
          </p:cNvSpPr>
          <p:nvPr>
            <p:ph type="body" idx="1"/>
          </p:nvPr>
        </p:nvSpPr>
        <p:spPr>
          <a:xfrm>
            <a:off x="527850" y="2825700"/>
            <a:ext cx="8088300" cy="1678200"/>
          </a:xfrm>
          <a:prstGeom prst="rect">
            <a:avLst/>
          </a:prstGeom>
        </p:spPr>
        <p:txBody>
          <a:bodyPr spcFirstLastPara="1" wrap="square" lIns="68575" tIns="34275" rIns="68575" bIns="34275" anchor="t" anchorCtr="0">
            <a:normAutofit/>
          </a:bodyPr>
          <a:lstStyle/>
          <a:p>
            <a:pPr marL="457200" lvl="0" indent="-317500" algn="l" rtl="0">
              <a:spcBef>
                <a:spcPts val="800"/>
              </a:spcBef>
              <a:spcAft>
                <a:spcPts val="0"/>
              </a:spcAft>
              <a:buSzPts val="1400"/>
              <a:buAutoNum type="arabicPeriod" startAt="2"/>
            </a:pPr>
            <a:r>
              <a:rPr lang="en"/>
              <a:t>If you wish to receive an equitable service and </a:t>
            </a:r>
            <a:r>
              <a:rPr lang="en">
                <a:solidFill>
                  <a:srgbClr val="FF0000"/>
                </a:solidFill>
              </a:rPr>
              <a:t>have not heard from a District</a:t>
            </a:r>
            <a:r>
              <a:rPr lang="en"/>
              <a:t>, </a:t>
            </a:r>
            <a:r>
              <a:rPr lang="en">
                <a:solidFill>
                  <a:srgbClr val="FF0000"/>
                </a:solidFill>
              </a:rPr>
              <a:t>contact them</a:t>
            </a:r>
            <a:endParaRPr>
              <a:solidFill>
                <a:srgbClr val="FF0000"/>
              </a:solidFill>
            </a:endParaRPr>
          </a:p>
          <a:p>
            <a:pPr marL="914400" lvl="1" indent="-317500" algn="l" rtl="0">
              <a:spcBef>
                <a:spcPts val="0"/>
              </a:spcBef>
              <a:spcAft>
                <a:spcPts val="0"/>
              </a:spcAft>
              <a:buSzPts val="1400"/>
              <a:buAutoNum type="alphaLcPeriod"/>
            </a:pPr>
            <a:r>
              <a:rPr lang="en"/>
              <a:t>I have access to ListServ and can help you find the correct email address</a:t>
            </a:r>
            <a:endParaRPr/>
          </a:p>
          <a:p>
            <a:pPr marL="914400" lvl="1" indent="-317500" algn="l" rtl="0">
              <a:spcBef>
                <a:spcPts val="0"/>
              </a:spcBef>
              <a:spcAft>
                <a:spcPts val="0"/>
              </a:spcAft>
              <a:buSzPts val="1400"/>
              <a:buAutoNum type="alphaLcPeriod"/>
            </a:pPr>
            <a:r>
              <a:rPr lang="en">
                <a:solidFill>
                  <a:srgbClr val="FF0000"/>
                </a:solidFill>
              </a:rPr>
              <a:t>Title IA funds</a:t>
            </a:r>
            <a:r>
              <a:rPr lang="en"/>
              <a:t> are based on the </a:t>
            </a:r>
            <a:r>
              <a:rPr lang="en">
                <a:solidFill>
                  <a:srgbClr val="FF0000"/>
                </a:solidFill>
              </a:rPr>
              <a:t>public school’s attendance area</a:t>
            </a:r>
            <a:endParaRPr>
              <a:solidFill>
                <a:srgbClr val="FF0000"/>
              </a:solidFill>
            </a:endParaRPr>
          </a:p>
          <a:p>
            <a:pPr marL="1371600" lvl="2" indent="-317500" algn="l" rtl="0">
              <a:spcBef>
                <a:spcPts val="0"/>
              </a:spcBef>
              <a:spcAft>
                <a:spcPts val="0"/>
              </a:spcAft>
              <a:buSzPts val="1400"/>
              <a:buAutoNum type="romanLcPeriod"/>
            </a:pPr>
            <a:r>
              <a:rPr lang="en"/>
              <a:t>You may have students from several districts</a:t>
            </a:r>
            <a:endParaRPr/>
          </a:p>
          <a:p>
            <a:pPr marL="914400" lvl="1" indent="-317500" algn="l" rtl="0">
              <a:spcBef>
                <a:spcPts val="0"/>
              </a:spcBef>
              <a:spcAft>
                <a:spcPts val="0"/>
              </a:spcAft>
              <a:buSzPts val="1400"/>
              <a:buAutoNum type="alphaLcPeriod"/>
            </a:pPr>
            <a:r>
              <a:rPr lang="en">
                <a:solidFill>
                  <a:srgbClr val="FF0000"/>
                </a:solidFill>
              </a:rPr>
              <a:t>Title IC, III, IV</a:t>
            </a:r>
            <a:r>
              <a:rPr lang="en"/>
              <a:t> are based on the </a:t>
            </a:r>
            <a:r>
              <a:rPr lang="en">
                <a:solidFill>
                  <a:srgbClr val="FF0000"/>
                </a:solidFill>
              </a:rPr>
              <a:t>school district’s geographic boundaries</a:t>
            </a:r>
            <a:endParaRPr>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4"/>
                                        </p:tgtEl>
                                        <p:attrNameLst>
                                          <p:attrName>style.visibility</p:attrName>
                                        </p:attrNameLst>
                                      </p:cBhvr>
                                      <p:to>
                                        <p:strVal val="visible"/>
                                      </p:to>
                                    </p:set>
                                    <p:animEffect transition="in" filter="fade">
                                      <p:cBhvr>
                                        <p:cTn id="12" dur="1000"/>
                                        <p:tgtEl>
                                          <p:spTgt spid="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Text Placeholder 2"/>
          <p:cNvSpPr>
            <a:spLocks noGrp="1"/>
          </p:cNvSpPr>
          <p:nvPr>
            <p:ph type="body" idx="1"/>
          </p:nvPr>
        </p:nvSpPr>
        <p:spPr/>
        <p:txBody>
          <a:bodyPr/>
          <a:lstStyle/>
          <a:p>
            <a:endParaRPr lang="en-US"/>
          </a:p>
        </p:txBody>
      </p:sp>
      <p:sp>
        <p:nvSpPr>
          <p:cNvPr id="199" name="Google Shape;199;p32"/>
          <p:cNvSpPr txBox="1">
            <a:spLocks noGrp="1"/>
          </p:cNvSpPr>
          <p:nvPr>
            <p:ph type="ftr" idx="11"/>
          </p:nvPr>
        </p:nvSpPr>
        <p:spPr>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a:t>Oregon Department of Education</a:t>
            </a:r>
            <a:endParaRPr/>
          </a:p>
        </p:txBody>
      </p:sp>
      <p:sp>
        <p:nvSpPr>
          <p:cNvPr id="200" name="Google Shape;200;p32"/>
          <p:cNvSpPr txBox="1">
            <a:spLocks noGrp="1"/>
          </p:cNvSpPr>
          <p:nvPr>
            <p:ph type="sldNum" idx="12"/>
          </p:nvPr>
        </p:nvSpPr>
        <p:spPr>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201" name="Google Shape;201;p32"/>
          <p:cNvSpPr txBox="1"/>
          <p:nvPr/>
        </p:nvSpPr>
        <p:spPr>
          <a:xfrm>
            <a:off x="1019275" y="1567864"/>
            <a:ext cx="7392900" cy="2339700"/>
          </a:xfrm>
          <a:prstGeom prst="rect">
            <a:avLst/>
          </a:prstGeom>
          <a:noFill/>
          <a:ln>
            <a:noFill/>
          </a:ln>
        </p:spPr>
        <p:txBody>
          <a:bodyPr spcFirstLastPara="1" wrap="square" lIns="91425" tIns="91425" rIns="91425" bIns="91425" anchor="t" anchorCtr="0">
            <a:spAutoFit/>
          </a:bodyPr>
          <a:lstStyle/>
          <a:p>
            <a:pPr marL="457200" lvl="0" indent="-387350" algn="l" rtl="0">
              <a:lnSpc>
                <a:spcPct val="115000"/>
              </a:lnSpc>
              <a:spcBef>
                <a:spcPts val="0"/>
              </a:spcBef>
              <a:spcAft>
                <a:spcPts val="0"/>
              </a:spcAft>
              <a:buClr>
                <a:schemeClr val="dk1"/>
              </a:buClr>
              <a:buSzPts val="2500"/>
              <a:buFont typeface="Calibri"/>
              <a:buAutoNum type="arabicPeriod"/>
            </a:pPr>
            <a:r>
              <a:rPr lang="en" sz="2500">
                <a:solidFill>
                  <a:schemeClr val="dk1"/>
                </a:solidFill>
                <a:latin typeface="Calibri"/>
                <a:ea typeface="Calibri"/>
                <a:cs typeface="Calibri"/>
                <a:sym typeface="Calibri"/>
              </a:rPr>
              <a:t>ODE COVID Team Updates</a:t>
            </a:r>
            <a:endParaRPr sz="2500">
              <a:solidFill>
                <a:schemeClr val="dk1"/>
              </a:solidFill>
              <a:latin typeface="Calibri"/>
              <a:ea typeface="Calibri"/>
              <a:cs typeface="Calibri"/>
              <a:sym typeface="Calibri"/>
            </a:endParaRPr>
          </a:p>
          <a:p>
            <a:pPr marL="457200" lvl="0" indent="-387350" algn="l" rtl="0">
              <a:lnSpc>
                <a:spcPct val="115000"/>
              </a:lnSpc>
              <a:spcBef>
                <a:spcPts val="0"/>
              </a:spcBef>
              <a:spcAft>
                <a:spcPts val="0"/>
              </a:spcAft>
              <a:buClr>
                <a:schemeClr val="dk1"/>
              </a:buClr>
              <a:buSzPts val="2500"/>
              <a:buFont typeface="Calibri"/>
              <a:buAutoNum type="arabicPeriod"/>
            </a:pPr>
            <a:r>
              <a:rPr lang="en" sz="2500">
                <a:solidFill>
                  <a:schemeClr val="dk1"/>
                </a:solidFill>
                <a:latin typeface="Calibri"/>
                <a:ea typeface="Calibri"/>
                <a:cs typeface="Calibri"/>
                <a:sym typeface="Calibri"/>
              </a:rPr>
              <a:t>Private School Appreciation Day</a:t>
            </a:r>
            <a:endParaRPr sz="2500">
              <a:solidFill>
                <a:schemeClr val="dk1"/>
              </a:solidFill>
              <a:latin typeface="Calibri"/>
              <a:ea typeface="Calibri"/>
              <a:cs typeface="Calibri"/>
              <a:sym typeface="Calibri"/>
            </a:endParaRPr>
          </a:p>
          <a:p>
            <a:pPr marL="457200" lvl="0" indent="-387350" algn="l" rtl="0">
              <a:lnSpc>
                <a:spcPct val="115000"/>
              </a:lnSpc>
              <a:spcBef>
                <a:spcPts val="0"/>
              </a:spcBef>
              <a:spcAft>
                <a:spcPts val="0"/>
              </a:spcAft>
              <a:buClr>
                <a:schemeClr val="dk1"/>
              </a:buClr>
              <a:buSzPts val="2500"/>
              <a:buFont typeface="Calibri"/>
              <a:buAutoNum type="arabicPeriod"/>
            </a:pPr>
            <a:r>
              <a:rPr lang="en" sz="2500">
                <a:solidFill>
                  <a:schemeClr val="dk1"/>
                </a:solidFill>
                <a:latin typeface="Calibri"/>
                <a:ea typeface="Calibri"/>
                <a:cs typeface="Calibri"/>
                <a:sym typeface="Calibri"/>
              </a:rPr>
              <a:t>IPM Program - Tim Stock presenting on March 9</a:t>
            </a:r>
            <a:endParaRPr sz="2500">
              <a:solidFill>
                <a:schemeClr val="dk1"/>
              </a:solidFill>
              <a:latin typeface="Calibri"/>
              <a:ea typeface="Calibri"/>
              <a:cs typeface="Calibri"/>
              <a:sym typeface="Calibri"/>
            </a:endParaRPr>
          </a:p>
          <a:p>
            <a:pPr marL="457200" lvl="0" indent="-387350" algn="l" rtl="0">
              <a:lnSpc>
                <a:spcPct val="115000"/>
              </a:lnSpc>
              <a:spcBef>
                <a:spcPts val="0"/>
              </a:spcBef>
              <a:spcAft>
                <a:spcPts val="0"/>
              </a:spcAft>
              <a:buClr>
                <a:schemeClr val="dk1"/>
              </a:buClr>
              <a:buSzPts val="2500"/>
              <a:buFont typeface="Calibri"/>
              <a:buAutoNum type="arabicPeriod"/>
            </a:pPr>
            <a:r>
              <a:rPr lang="en" sz="2500">
                <a:solidFill>
                  <a:schemeClr val="dk1"/>
                </a:solidFill>
                <a:latin typeface="Calibri"/>
                <a:ea typeface="Calibri"/>
                <a:cs typeface="Calibri"/>
                <a:sym typeface="Calibri"/>
              </a:rPr>
              <a:t>EANS - Krista Whitney presenting in March or April</a:t>
            </a:r>
            <a:endParaRPr sz="2500">
              <a:solidFill>
                <a:schemeClr val="dk1"/>
              </a:solidFill>
              <a:latin typeface="Calibri"/>
              <a:ea typeface="Calibri"/>
              <a:cs typeface="Calibri"/>
              <a:sym typeface="Calibri"/>
            </a:endParaRPr>
          </a:p>
          <a:p>
            <a:pPr marL="457200" lvl="0" indent="-387350" algn="l" rtl="0">
              <a:lnSpc>
                <a:spcPct val="115000"/>
              </a:lnSpc>
              <a:spcBef>
                <a:spcPts val="0"/>
              </a:spcBef>
              <a:spcAft>
                <a:spcPts val="0"/>
              </a:spcAft>
              <a:buClr>
                <a:schemeClr val="dk1"/>
              </a:buClr>
              <a:buSzPts val="2500"/>
              <a:buFont typeface="Calibri"/>
              <a:buAutoNum type="arabicPeriod"/>
            </a:pPr>
            <a:r>
              <a:rPr lang="en" sz="2500">
                <a:solidFill>
                  <a:schemeClr val="dk1"/>
                </a:solidFill>
                <a:latin typeface="Calibri"/>
                <a:ea typeface="Calibri"/>
                <a:cs typeface="Calibri"/>
                <a:sym typeface="Calibri"/>
              </a:rPr>
              <a:t>Title Consultation Overview</a:t>
            </a:r>
            <a:endParaRPr sz="1800">
              <a:latin typeface="Calibri"/>
              <a:ea typeface="Calibri"/>
              <a:cs typeface="Calibri"/>
              <a:sym typeface="Calibri"/>
            </a:endParaRPr>
          </a:p>
        </p:txBody>
      </p:sp>
      <p:pic>
        <p:nvPicPr>
          <p:cNvPr id="202" name="Google Shape;202;p32" title="Agenda"/>
          <p:cNvPicPr preferRelativeResize="0"/>
          <p:nvPr/>
        </p:nvPicPr>
        <p:blipFill>
          <a:blip r:embed="rId3">
            <a:alphaModFix/>
          </a:blip>
          <a:stretch>
            <a:fillRect/>
          </a:stretch>
        </p:blipFill>
        <p:spPr>
          <a:xfrm>
            <a:off x="2796780" y="291600"/>
            <a:ext cx="3559189" cy="872700"/>
          </a:xfrm>
          <a:prstGeom prst="rect">
            <a:avLst/>
          </a:prstGeom>
          <a:noFill/>
          <a:ln>
            <a:noFill/>
          </a:ln>
        </p:spPr>
      </p:pic>
      <p:sp>
        <p:nvSpPr>
          <p:cNvPr id="203" name="Google Shape;203;p32"/>
          <p:cNvSpPr txBox="1"/>
          <p:nvPr/>
        </p:nvSpPr>
        <p:spPr>
          <a:xfrm>
            <a:off x="164425" y="4142225"/>
            <a:ext cx="8823900" cy="523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en" sz="2200" b="1" i="0" u="none" strike="noStrike" cap="none">
                <a:solidFill>
                  <a:srgbClr val="FF0000"/>
                </a:solidFill>
                <a:latin typeface="Calibri"/>
                <a:ea typeface="Calibri"/>
                <a:cs typeface="Calibri"/>
                <a:sym typeface="Calibri"/>
              </a:rPr>
              <a:t>Next Private School Office Hours:  </a:t>
            </a:r>
            <a:r>
              <a:rPr lang="en" sz="2200" b="1">
                <a:solidFill>
                  <a:srgbClr val="FF0000"/>
                </a:solidFill>
                <a:latin typeface="Calibri"/>
                <a:ea typeface="Calibri"/>
                <a:cs typeface="Calibri"/>
                <a:sym typeface="Calibri"/>
              </a:rPr>
              <a:t>March 9, 2002 @ 9:00 AM </a:t>
            </a:r>
            <a:endParaRPr sz="2200" b="1" i="0" u="none" strike="noStrike" cap="none">
              <a:solidFill>
                <a:srgbClr val="FF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3"/>
          <p:cNvSpPr txBox="1">
            <a:spLocks noGrp="1"/>
          </p:cNvSpPr>
          <p:nvPr>
            <p:ph type="ctrTitle"/>
          </p:nvPr>
        </p:nvSpPr>
        <p:spPr>
          <a:xfrm>
            <a:off x="537883" y="1866568"/>
            <a:ext cx="8088300" cy="14253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a:t>OHA Announcement</a:t>
            </a:r>
            <a:endParaRPr/>
          </a:p>
        </p:txBody>
      </p:sp>
      <p:sp>
        <p:nvSpPr>
          <p:cNvPr id="210" name="Google Shape;210;p33"/>
          <p:cNvSpPr txBox="1">
            <a:spLocks noGrp="1"/>
          </p:cNvSpPr>
          <p:nvPr>
            <p:ph type="sldNum" idx="12"/>
          </p:nvPr>
        </p:nvSpPr>
        <p:spPr>
          <a:xfrm>
            <a:off x="6457950" y="4604845"/>
            <a:ext cx="2168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4"/>
          <p:cNvSpPr txBox="1">
            <a:spLocks noGrp="1"/>
          </p:cNvSpPr>
          <p:nvPr>
            <p:ph type="body" idx="1"/>
          </p:nvPr>
        </p:nvSpPr>
        <p:spPr>
          <a:xfrm>
            <a:off x="537881" y="1547569"/>
            <a:ext cx="8088300" cy="2903400"/>
          </a:xfrm>
          <a:prstGeom prst="rect">
            <a:avLst/>
          </a:prstGeom>
        </p:spPr>
        <p:txBody>
          <a:bodyPr spcFirstLastPara="1" wrap="square" lIns="68575" tIns="34275" rIns="68575" bIns="34275" anchor="t" anchorCtr="0">
            <a:noAutofit/>
          </a:bodyPr>
          <a:lstStyle/>
          <a:p>
            <a:pPr marL="0" lvl="0" indent="0" algn="l" rtl="0">
              <a:lnSpc>
                <a:spcPct val="115000"/>
              </a:lnSpc>
              <a:spcBef>
                <a:spcPts val="0"/>
              </a:spcBef>
              <a:spcAft>
                <a:spcPts val="0"/>
              </a:spcAft>
              <a:buNone/>
            </a:pPr>
            <a:r>
              <a:rPr lang="en" sz="1700" b="1">
                <a:highlight>
                  <a:srgbClr val="FFFFFF"/>
                </a:highlight>
              </a:rPr>
              <a:t>Monday, the Oregon Health Authority (OHA) announced future changes to state-wide indoor face covering rules (OAR 333-019-1025: Masking Requirements for Indoor Spaces </a:t>
            </a:r>
            <a:r>
              <a:rPr lang="en" sz="1700" i="1">
                <a:highlight>
                  <a:srgbClr val="FFFFFF"/>
                </a:highlight>
              </a:rPr>
              <a:t>and </a:t>
            </a:r>
            <a:r>
              <a:rPr lang="en" sz="1700" b="1">
                <a:highlight>
                  <a:srgbClr val="FFFFFF"/>
                </a:highlight>
              </a:rPr>
              <a:t>OAR 333-019-1015: Masking Requirements in Schools). </a:t>
            </a:r>
            <a:endParaRPr sz="1700" b="1">
              <a:highlight>
                <a:srgbClr val="FFFFFF"/>
              </a:highlight>
            </a:endParaRPr>
          </a:p>
          <a:p>
            <a:pPr marL="342900" lvl="0" indent="-273050" algn="l" rtl="0">
              <a:lnSpc>
                <a:spcPct val="115000"/>
              </a:lnSpc>
              <a:spcBef>
                <a:spcPts val="800"/>
              </a:spcBef>
              <a:spcAft>
                <a:spcPts val="0"/>
              </a:spcAft>
              <a:buSzPts val="1700"/>
              <a:buChar char="•"/>
            </a:pPr>
            <a:r>
              <a:rPr lang="en" sz="1700">
                <a:highlight>
                  <a:srgbClr val="FFFFFF"/>
                </a:highlight>
              </a:rPr>
              <a:t>By the end of March, hospitalizations are projected to fall below pre-Omicron levels (fewer than 400 COVID-19 hospitalizations). </a:t>
            </a:r>
            <a:endParaRPr sz="1700">
              <a:highlight>
                <a:srgbClr val="FFFFFF"/>
              </a:highlight>
            </a:endParaRPr>
          </a:p>
          <a:p>
            <a:pPr marL="342900" lvl="0" indent="-273050" algn="l" rtl="0">
              <a:lnSpc>
                <a:spcPct val="115000"/>
              </a:lnSpc>
              <a:spcBef>
                <a:spcPts val="0"/>
              </a:spcBef>
              <a:spcAft>
                <a:spcPts val="0"/>
              </a:spcAft>
              <a:buSzPts val="1700"/>
              <a:buChar char="•"/>
            </a:pPr>
            <a:r>
              <a:rPr lang="en" sz="1700">
                <a:highlight>
                  <a:srgbClr val="FFFFFF"/>
                </a:highlight>
              </a:rPr>
              <a:t>No later than March 31st, OHA lift the general statewide indoor mask requirement under OAR 333-019-1025</a:t>
            </a:r>
            <a:endParaRPr sz="1700">
              <a:highlight>
                <a:srgbClr val="FFFFFF"/>
              </a:highlight>
            </a:endParaRPr>
          </a:p>
          <a:p>
            <a:pPr marL="685800" lvl="1" indent="-273050" algn="l" rtl="0">
              <a:lnSpc>
                <a:spcPct val="115000"/>
              </a:lnSpc>
              <a:spcBef>
                <a:spcPts val="0"/>
              </a:spcBef>
              <a:spcAft>
                <a:spcPts val="0"/>
              </a:spcAft>
              <a:buSzPts val="1700"/>
              <a:buChar char="•"/>
            </a:pPr>
            <a:r>
              <a:rPr lang="en" sz="1700">
                <a:highlight>
                  <a:srgbClr val="FFFFFF"/>
                </a:highlight>
              </a:rPr>
              <a:t>If hospitalizations fall to safer levels more quickly, before March 31st, state health officials will consider lifting the statewide mask rule sooner.</a:t>
            </a:r>
            <a:endParaRPr sz="1700">
              <a:highlight>
                <a:srgbClr val="FFFFFF"/>
              </a:highlight>
            </a:endParaRPr>
          </a:p>
          <a:p>
            <a:pPr marL="0" lvl="0" indent="0" algn="l" rtl="0">
              <a:spcBef>
                <a:spcPts val="800"/>
              </a:spcBef>
              <a:spcAft>
                <a:spcPts val="800"/>
              </a:spcAft>
              <a:buNone/>
            </a:pPr>
            <a:endParaRPr sz="1700"/>
          </a:p>
        </p:txBody>
      </p:sp>
      <p:sp>
        <p:nvSpPr>
          <p:cNvPr id="217" name="Google Shape;217;p34"/>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Changes to Statewide Mask Rules</a:t>
            </a:r>
            <a:endParaRPr/>
          </a:p>
        </p:txBody>
      </p:sp>
      <p:sp>
        <p:nvSpPr>
          <p:cNvPr id="218" name="Google Shape;218;p34"/>
          <p:cNvSpPr txBox="1">
            <a:spLocks noGrp="1"/>
          </p:cNvSpPr>
          <p:nvPr>
            <p:ph type="sldNum" idx="12"/>
          </p:nvPr>
        </p:nvSpPr>
        <p:spPr>
          <a:xfrm>
            <a:off x="6457950" y="4604845"/>
            <a:ext cx="2168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5"/>
          <p:cNvSpPr txBox="1">
            <a:spLocks noGrp="1"/>
          </p:cNvSpPr>
          <p:nvPr>
            <p:ph type="body" idx="1"/>
          </p:nvPr>
        </p:nvSpPr>
        <p:spPr>
          <a:xfrm>
            <a:off x="537881" y="1547569"/>
            <a:ext cx="8088300" cy="290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sz="1700" b="1">
                <a:highlight>
                  <a:srgbClr val="FFFFFF"/>
                </a:highlight>
              </a:rPr>
              <a:t>OHA will remove the mask requirements for schools under OAR 333-019-1015 on March 31st,  </a:t>
            </a:r>
            <a:r>
              <a:rPr lang="en" sz="1700" b="1" u="sng">
                <a:highlight>
                  <a:srgbClr val="FFFFFF"/>
                </a:highlight>
              </a:rPr>
              <a:t>after spring break</a:t>
            </a:r>
            <a:r>
              <a:rPr lang="en" sz="1700" b="1">
                <a:highlight>
                  <a:srgbClr val="FFFFFF"/>
                </a:highlight>
              </a:rPr>
              <a:t> for most schools. </a:t>
            </a:r>
            <a:endParaRPr sz="1700" b="1">
              <a:highlight>
                <a:srgbClr val="FFFFFF"/>
              </a:highlight>
            </a:endParaRPr>
          </a:p>
          <a:p>
            <a:pPr marL="342900" lvl="0" indent="-273050" algn="l" rtl="0">
              <a:lnSpc>
                <a:spcPct val="100000"/>
              </a:lnSpc>
              <a:spcBef>
                <a:spcPts val="800"/>
              </a:spcBef>
              <a:spcAft>
                <a:spcPts val="0"/>
              </a:spcAft>
              <a:buSzPts val="1700"/>
              <a:buChar char="•"/>
            </a:pPr>
            <a:r>
              <a:rPr lang="en" sz="1700">
                <a:highlight>
                  <a:srgbClr val="FFFFFF"/>
                </a:highlight>
              </a:rPr>
              <a:t>This means that the decision to require universal masking will rest with the local school district, private and charter schools, and local public health authorities. </a:t>
            </a:r>
            <a:endParaRPr sz="1700">
              <a:highlight>
                <a:srgbClr val="FFFFFF"/>
              </a:highlight>
            </a:endParaRPr>
          </a:p>
          <a:p>
            <a:pPr marL="342900" lvl="0" indent="-273050" algn="l" rtl="0">
              <a:lnSpc>
                <a:spcPct val="100000"/>
              </a:lnSpc>
              <a:spcBef>
                <a:spcPts val="800"/>
              </a:spcBef>
              <a:spcAft>
                <a:spcPts val="800"/>
              </a:spcAft>
              <a:buSzPts val="1700"/>
              <a:buChar char="•"/>
            </a:pPr>
            <a:r>
              <a:rPr lang="en" sz="1700" b="1" u="sng">
                <a:highlight>
                  <a:srgbClr val="FFFFFF"/>
                </a:highlight>
              </a:rPr>
              <a:t>For schools this change will occur on March 31st</a:t>
            </a:r>
            <a:r>
              <a:rPr lang="en" sz="1700" b="1">
                <a:highlight>
                  <a:srgbClr val="FFFFFF"/>
                </a:highlight>
              </a:rPr>
              <a:t> </a:t>
            </a:r>
            <a:r>
              <a:rPr lang="en" sz="1700">
                <a:highlight>
                  <a:srgbClr val="FFFFFF"/>
                </a:highlight>
              </a:rPr>
              <a:t>and no sooner, which gives schools time to prepare for the transition from an operational standpoint, and gives families time to get their kids vaccinated.</a:t>
            </a:r>
            <a:endParaRPr sz="1700"/>
          </a:p>
        </p:txBody>
      </p:sp>
      <p:sp>
        <p:nvSpPr>
          <p:cNvPr id="225" name="Google Shape;225;p35"/>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Changes to Statewide School Mask Rules</a:t>
            </a:r>
            <a:endParaRPr/>
          </a:p>
        </p:txBody>
      </p:sp>
      <p:sp>
        <p:nvSpPr>
          <p:cNvPr id="226" name="Google Shape;226;p35"/>
          <p:cNvSpPr txBox="1">
            <a:spLocks noGrp="1"/>
          </p:cNvSpPr>
          <p:nvPr>
            <p:ph type="sldNum" idx="12"/>
          </p:nvPr>
        </p:nvSpPr>
        <p:spPr>
          <a:xfrm>
            <a:off x="6457950" y="4604845"/>
            <a:ext cx="2168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6"/>
          <p:cNvSpPr txBox="1">
            <a:spLocks noGrp="1"/>
          </p:cNvSpPr>
          <p:nvPr>
            <p:ph type="body" idx="1"/>
          </p:nvPr>
        </p:nvSpPr>
        <p:spPr>
          <a:xfrm>
            <a:off x="537881" y="1547569"/>
            <a:ext cx="8088300" cy="290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sz="1700" b="1">
                <a:highlight>
                  <a:srgbClr val="FFFFFF"/>
                </a:highlight>
              </a:rPr>
              <a:t>Schools </a:t>
            </a:r>
            <a:r>
              <a:rPr lang="en" sz="1700" b="1" u="sng">
                <a:highlight>
                  <a:srgbClr val="FFFFFF"/>
                </a:highlight>
              </a:rPr>
              <a:t>may </a:t>
            </a:r>
            <a:r>
              <a:rPr lang="en" sz="1700" b="1">
                <a:highlight>
                  <a:srgbClr val="FFFFFF"/>
                </a:highlight>
              </a:rPr>
              <a:t>continue to require students, staff, volunteers, and/or visitors to wear face coverings during indoor activities</a:t>
            </a:r>
            <a:r>
              <a:rPr lang="en" sz="1700">
                <a:highlight>
                  <a:srgbClr val="FFFFFF"/>
                </a:highlight>
              </a:rPr>
              <a:t>, similar to other COVID-19 mitigation protocols such as physical distancing, and airflow/ventilation. </a:t>
            </a:r>
            <a:endParaRPr sz="1700">
              <a:highlight>
                <a:srgbClr val="FFFFFF"/>
              </a:highlight>
            </a:endParaRPr>
          </a:p>
          <a:p>
            <a:pPr marL="342900" lvl="0" indent="-273050" algn="l" rtl="0">
              <a:lnSpc>
                <a:spcPct val="100000"/>
              </a:lnSpc>
              <a:spcBef>
                <a:spcPts val="800"/>
              </a:spcBef>
              <a:spcAft>
                <a:spcPts val="0"/>
              </a:spcAft>
              <a:buSzPts val="1700"/>
              <a:buChar char="•"/>
            </a:pPr>
            <a:r>
              <a:rPr lang="en" sz="1700">
                <a:highlight>
                  <a:srgbClr val="FFFFFF"/>
                </a:highlight>
              </a:rPr>
              <a:t>Similarly, schools may be required by local public health authorities to continue requiring staff and students to wear face coverings. </a:t>
            </a:r>
            <a:endParaRPr sz="1700">
              <a:highlight>
                <a:srgbClr val="FFFFFF"/>
              </a:highlight>
            </a:endParaRPr>
          </a:p>
          <a:p>
            <a:pPr marL="342900" lvl="0" indent="-273050" algn="l" rtl="0">
              <a:lnSpc>
                <a:spcPct val="100000"/>
              </a:lnSpc>
              <a:spcBef>
                <a:spcPts val="800"/>
              </a:spcBef>
              <a:spcAft>
                <a:spcPts val="800"/>
              </a:spcAft>
              <a:buSzPts val="1700"/>
              <a:buChar char="•"/>
            </a:pPr>
            <a:r>
              <a:rPr lang="en" sz="1700">
                <a:highlight>
                  <a:srgbClr val="FFFFFF"/>
                </a:highlight>
              </a:rPr>
              <a:t>The Center for Disease Control and Prevention (CDC), OHA and ODE continue to strongly advise the use of face coverings in schools in order to reduce the spread of COVID-19 and minimize the impact of quarantine through the school year.</a:t>
            </a:r>
            <a:endParaRPr sz="1700"/>
          </a:p>
        </p:txBody>
      </p:sp>
      <p:sp>
        <p:nvSpPr>
          <p:cNvPr id="233" name="Google Shape;233;p36"/>
          <p:cNvSpPr txBox="1">
            <a:spLocks noGrp="1"/>
          </p:cNvSpPr>
          <p:nvPr>
            <p:ph type="title"/>
          </p:nvPr>
        </p:nvSpPr>
        <p:spPr>
          <a:xfrm>
            <a:off x="339170" y="514025"/>
            <a:ext cx="8489700" cy="577500"/>
          </a:xfrm>
          <a:prstGeom prst="rect">
            <a:avLst/>
          </a:prstGeom>
        </p:spPr>
        <p:txBody>
          <a:bodyPr spcFirstLastPara="1" wrap="square" lIns="68575" tIns="34275" rIns="68575" bIns="34275" anchor="b" anchorCtr="0">
            <a:normAutofit fontScale="90000"/>
          </a:bodyPr>
          <a:lstStyle/>
          <a:p>
            <a:pPr marL="0" lvl="0" indent="0" algn="l" rtl="0">
              <a:spcBef>
                <a:spcPts val="0"/>
              </a:spcBef>
              <a:spcAft>
                <a:spcPts val="0"/>
              </a:spcAft>
              <a:buNone/>
            </a:pPr>
            <a:r>
              <a:rPr lang="en"/>
              <a:t>Considerations for the Change in School Mask Rules</a:t>
            </a:r>
            <a:endParaRPr/>
          </a:p>
        </p:txBody>
      </p:sp>
      <p:sp>
        <p:nvSpPr>
          <p:cNvPr id="234" name="Google Shape;234;p36"/>
          <p:cNvSpPr txBox="1">
            <a:spLocks noGrp="1"/>
          </p:cNvSpPr>
          <p:nvPr>
            <p:ph type="sldNum" idx="12"/>
          </p:nvPr>
        </p:nvSpPr>
        <p:spPr>
          <a:xfrm>
            <a:off x="6999863" y="4635159"/>
            <a:ext cx="16263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7"/>
          <p:cNvSpPr txBox="1">
            <a:spLocks noGrp="1"/>
          </p:cNvSpPr>
          <p:nvPr>
            <p:ph type="body" idx="1"/>
          </p:nvPr>
        </p:nvSpPr>
        <p:spPr>
          <a:xfrm>
            <a:off x="224644" y="1289756"/>
            <a:ext cx="8519100" cy="3104100"/>
          </a:xfrm>
          <a:prstGeom prst="rect">
            <a:avLst/>
          </a:prstGeom>
        </p:spPr>
        <p:txBody>
          <a:bodyPr spcFirstLastPara="1" wrap="square" lIns="68575" tIns="34275" rIns="68575" bIns="34275" anchor="t" anchorCtr="0">
            <a:noAutofit/>
          </a:bodyPr>
          <a:lstStyle/>
          <a:p>
            <a:pPr marL="342900" lvl="0" indent="-273050" algn="l" rtl="0">
              <a:lnSpc>
                <a:spcPct val="115000"/>
              </a:lnSpc>
              <a:spcBef>
                <a:spcPts val="0"/>
              </a:spcBef>
              <a:spcAft>
                <a:spcPts val="0"/>
              </a:spcAft>
              <a:buSzPts val="1700"/>
              <a:buChar char="•"/>
            </a:pPr>
            <a:r>
              <a:rPr lang="en" sz="1700" b="1">
                <a:highlight>
                  <a:srgbClr val="FFFFFF"/>
                </a:highlight>
              </a:rPr>
              <a:t>Eligible students ages 5 and up should get vaccinated and boosted now if they’re not.</a:t>
            </a:r>
            <a:r>
              <a:rPr lang="en" sz="1700">
                <a:highlight>
                  <a:srgbClr val="FFFFFF"/>
                </a:highlight>
              </a:rPr>
              <a:t>  </a:t>
            </a:r>
            <a:endParaRPr sz="1700">
              <a:highlight>
                <a:srgbClr val="FFFFFF"/>
              </a:highlight>
            </a:endParaRPr>
          </a:p>
          <a:p>
            <a:pPr marL="685800" lvl="1" indent="-273050" algn="l" rtl="0">
              <a:lnSpc>
                <a:spcPct val="115000"/>
              </a:lnSpc>
              <a:spcBef>
                <a:spcPts val="0"/>
              </a:spcBef>
              <a:spcAft>
                <a:spcPts val="0"/>
              </a:spcAft>
              <a:buSzPts val="1700"/>
              <a:buChar char="•"/>
            </a:pPr>
            <a:r>
              <a:rPr lang="en" sz="1700">
                <a:highlight>
                  <a:srgbClr val="FFFFFF"/>
                </a:highlight>
              </a:rPr>
              <a:t>Vaccination remains the best protection against serious illness from COVID-19 and reduces spread of the disease.  </a:t>
            </a:r>
            <a:endParaRPr sz="1700">
              <a:highlight>
                <a:srgbClr val="FFFFFF"/>
              </a:highlight>
            </a:endParaRPr>
          </a:p>
          <a:p>
            <a:pPr marL="685800" lvl="1" indent="-273050" algn="l" rtl="0">
              <a:lnSpc>
                <a:spcPct val="115000"/>
              </a:lnSpc>
              <a:spcBef>
                <a:spcPts val="0"/>
              </a:spcBef>
              <a:spcAft>
                <a:spcPts val="0"/>
              </a:spcAft>
              <a:buSzPts val="1700"/>
              <a:buChar char="•"/>
            </a:pPr>
            <a:r>
              <a:rPr lang="en" sz="1700">
                <a:highlight>
                  <a:srgbClr val="FFFFFF"/>
                </a:highlight>
              </a:rPr>
              <a:t>Vaccination prevents quarantine and ensures access to in-person learning.</a:t>
            </a:r>
            <a:endParaRPr sz="1700">
              <a:highlight>
                <a:srgbClr val="FFFFFF"/>
              </a:highlight>
            </a:endParaRPr>
          </a:p>
          <a:p>
            <a:pPr marL="342900" lvl="0" indent="-273050" algn="l" rtl="0">
              <a:lnSpc>
                <a:spcPct val="115000"/>
              </a:lnSpc>
              <a:spcBef>
                <a:spcPts val="800"/>
              </a:spcBef>
              <a:spcAft>
                <a:spcPts val="0"/>
              </a:spcAft>
              <a:buSzPts val="1700"/>
              <a:buChar char="•"/>
            </a:pPr>
            <a:r>
              <a:rPr lang="en" sz="1700" b="1" u="sng">
                <a:solidFill>
                  <a:srgbClr val="0563C1"/>
                </a:solidFill>
                <a:highlight>
                  <a:srgbClr val="FFFFFF"/>
                </a:highlight>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COVID-19 mitigation protocols</a:t>
            </a:r>
            <a:r>
              <a:rPr lang="en" sz="1700" b="1">
                <a:highlight>
                  <a:srgbClr val="FFFFFF"/>
                </a:highlight>
              </a:rPr>
              <a:t> change when schools decide not to implement universal masking indoors.</a:t>
            </a:r>
            <a:r>
              <a:rPr lang="en" sz="1700">
                <a:highlight>
                  <a:srgbClr val="FFFFFF"/>
                </a:highlight>
              </a:rPr>
              <a:t> For example, the Test to Stay Protocol is only available in settings where universal masking is in place. </a:t>
            </a:r>
            <a:endParaRPr sz="1700">
              <a:highlight>
                <a:srgbClr val="FFFFFF"/>
              </a:highlight>
            </a:endParaRPr>
          </a:p>
          <a:p>
            <a:pPr marL="342900" lvl="0" indent="-273050" algn="l" rtl="0">
              <a:lnSpc>
                <a:spcPct val="115000"/>
              </a:lnSpc>
              <a:spcBef>
                <a:spcPts val="800"/>
              </a:spcBef>
              <a:spcAft>
                <a:spcPts val="800"/>
              </a:spcAft>
              <a:buSzPts val="1700"/>
              <a:buChar char="•"/>
            </a:pPr>
            <a:r>
              <a:rPr lang="en" sz="1700">
                <a:highlight>
                  <a:srgbClr val="FFFFFF"/>
                </a:highlight>
              </a:rPr>
              <a:t>A move to local decision making requires </a:t>
            </a:r>
            <a:r>
              <a:rPr lang="en" sz="1700" b="1">
                <a:highlight>
                  <a:srgbClr val="FFFFFF"/>
                </a:highlight>
              </a:rPr>
              <a:t>collaboration between school and district leaders, local school boards, employee groups, students, families, and community.</a:t>
            </a:r>
            <a:r>
              <a:rPr lang="en" sz="1700">
                <a:highlight>
                  <a:srgbClr val="FFFFFF"/>
                </a:highlight>
              </a:rPr>
              <a:t> ODE has provided tools and resources for</a:t>
            </a:r>
            <a:r>
              <a:rPr lang="en" sz="1700">
                <a:highlight>
                  <a:srgbClr val="FFFFFF"/>
                </a:highlight>
                <a:uFill>
                  <a:noFill/>
                </a:uFill>
                <a:hlinkClick r:id="rId4"/>
              </a:rPr>
              <a:t> </a:t>
            </a:r>
            <a:r>
              <a:rPr lang="en" sz="1700" u="sng">
                <a:solidFill>
                  <a:srgbClr val="0563C1"/>
                </a:solidFill>
                <a:highlight>
                  <a:srgbClr val="FFFFFF"/>
                </a:highlight>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local decision making that supports continuity of services</a:t>
            </a:r>
            <a:r>
              <a:rPr lang="en" sz="1700">
                <a:highlight>
                  <a:srgbClr val="FFFFFF"/>
                </a:highlight>
              </a:rPr>
              <a:t>. </a:t>
            </a:r>
            <a:endParaRPr sz="1700" b="1">
              <a:highlight>
                <a:srgbClr val="FFFFFF"/>
              </a:highlight>
            </a:endParaRPr>
          </a:p>
        </p:txBody>
      </p:sp>
      <p:sp>
        <p:nvSpPr>
          <p:cNvPr id="241" name="Google Shape;241;p37"/>
          <p:cNvSpPr txBox="1">
            <a:spLocks noGrp="1"/>
          </p:cNvSpPr>
          <p:nvPr>
            <p:ph type="title"/>
          </p:nvPr>
        </p:nvSpPr>
        <p:spPr>
          <a:xfrm>
            <a:off x="403396" y="257175"/>
            <a:ext cx="8340300" cy="577500"/>
          </a:xfrm>
          <a:prstGeom prst="rect">
            <a:avLst/>
          </a:prstGeom>
        </p:spPr>
        <p:txBody>
          <a:bodyPr spcFirstLastPara="1" wrap="square" lIns="68575" tIns="34275" rIns="68575" bIns="34275" anchor="b" anchorCtr="0">
            <a:normAutofit fontScale="90000"/>
          </a:bodyPr>
          <a:lstStyle/>
          <a:p>
            <a:pPr marL="0" lvl="0" indent="0" algn="l" rtl="0">
              <a:spcBef>
                <a:spcPts val="0"/>
              </a:spcBef>
              <a:spcAft>
                <a:spcPts val="0"/>
              </a:spcAft>
              <a:buNone/>
            </a:pPr>
            <a:r>
              <a:rPr lang="en"/>
              <a:t>Considerations for the Change in School Mask Rules</a:t>
            </a:r>
            <a:endParaRPr/>
          </a:p>
        </p:txBody>
      </p:sp>
      <p:sp>
        <p:nvSpPr>
          <p:cNvPr id="242" name="Google Shape;242;p37"/>
          <p:cNvSpPr txBox="1">
            <a:spLocks noGrp="1"/>
          </p:cNvSpPr>
          <p:nvPr>
            <p:ph type="sldNum" idx="12"/>
          </p:nvPr>
        </p:nvSpPr>
        <p:spPr>
          <a:xfrm>
            <a:off x="7117438" y="4680109"/>
            <a:ext cx="16263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8"/>
          <p:cNvSpPr txBox="1">
            <a:spLocks noGrp="1"/>
          </p:cNvSpPr>
          <p:nvPr>
            <p:ph type="ctrTitle"/>
          </p:nvPr>
        </p:nvSpPr>
        <p:spPr>
          <a:xfrm>
            <a:off x="537883" y="1866568"/>
            <a:ext cx="8088300" cy="14253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a:t>Considerations for Planning and Local Decision-Making</a:t>
            </a:r>
            <a:endParaRPr/>
          </a:p>
        </p:txBody>
      </p:sp>
      <p:sp>
        <p:nvSpPr>
          <p:cNvPr id="249" name="Google Shape;249;p38"/>
          <p:cNvSpPr txBox="1">
            <a:spLocks noGrp="1"/>
          </p:cNvSpPr>
          <p:nvPr>
            <p:ph type="sldNum" idx="12"/>
          </p:nvPr>
        </p:nvSpPr>
        <p:spPr>
          <a:xfrm>
            <a:off x="6457950" y="4604845"/>
            <a:ext cx="2168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9"/>
          <p:cNvSpPr txBox="1">
            <a:spLocks noGrp="1"/>
          </p:cNvSpPr>
          <p:nvPr>
            <p:ph type="title"/>
          </p:nvPr>
        </p:nvSpPr>
        <p:spPr>
          <a:xfrm>
            <a:off x="537882" y="457200"/>
            <a:ext cx="8088300" cy="770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sz="2400" b="1"/>
              <a:t>Mask Rule Changes Provide Relief from State Requirements and Introduce Local Challenges…</a:t>
            </a:r>
            <a:endParaRPr sz="2400" b="1"/>
          </a:p>
        </p:txBody>
      </p:sp>
      <p:sp>
        <p:nvSpPr>
          <p:cNvPr id="256" name="Google Shape;256;p39"/>
          <p:cNvSpPr txBox="1">
            <a:spLocks noGrp="1"/>
          </p:cNvSpPr>
          <p:nvPr>
            <p:ph type="sldNum" idx="12"/>
          </p:nvPr>
        </p:nvSpPr>
        <p:spPr>
          <a:xfrm>
            <a:off x="6457950" y="4604845"/>
            <a:ext cx="2168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9</a:t>
            </a:fld>
            <a:endParaRPr/>
          </a:p>
        </p:txBody>
      </p:sp>
      <p:sp>
        <p:nvSpPr>
          <p:cNvPr id="257" name="Google Shape;257;p39"/>
          <p:cNvSpPr txBox="1">
            <a:spLocks noGrp="1"/>
          </p:cNvSpPr>
          <p:nvPr>
            <p:ph type="body" idx="1"/>
          </p:nvPr>
        </p:nvSpPr>
        <p:spPr>
          <a:xfrm>
            <a:off x="391050" y="1476625"/>
            <a:ext cx="8410200" cy="3128100"/>
          </a:xfrm>
          <a:prstGeom prst="rect">
            <a:avLst/>
          </a:prstGeom>
        </p:spPr>
        <p:txBody>
          <a:bodyPr spcFirstLastPara="1" wrap="square" lIns="68575" tIns="34275" rIns="68575" bIns="34275" anchor="t" anchorCtr="0">
            <a:noAutofit/>
          </a:bodyPr>
          <a:lstStyle/>
          <a:p>
            <a:pPr marL="342900" lvl="0" indent="-266700" algn="l" rtl="0">
              <a:lnSpc>
                <a:spcPct val="100000"/>
              </a:lnSpc>
              <a:spcBef>
                <a:spcPts val="0"/>
              </a:spcBef>
              <a:spcAft>
                <a:spcPts val="0"/>
              </a:spcAft>
              <a:buSzPts val="1600"/>
              <a:buChar char="•"/>
            </a:pPr>
            <a:r>
              <a:rPr lang="en" sz="1600" b="1">
                <a:highlight>
                  <a:srgbClr val="FFFFFF"/>
                </a:highlight>
              </a:rPr>
              <a:t>Moving away from universal masking will likely result in more days out of school for </a:t>
            </a:r>
            <a:r>
              <a:rPr lang="en" sz="1600" b="1" i="1">
                <a:highlight>
                  <a:srgbClr val="FFFFFF"/>
                </a:highlight>
              </a:rPr>
              <a:t>unvaccinated </a:t>
            </a:r>
            <a:r>
              <a:rPr lang="en" sz="1600" b="1">
                <a:highlight>
                  <a:srgbClr val="FFFFFF"/>
                </a:highlight>
              </a:rPr>
              <a:t>students and staff, and more classroom and school closures due to staffing constraints</a:t>
            </a:r>
            <a:r>
              <a:rPr lang="en" sz="1600">
                <a:highlight>
                  <a:srgbClr val="FFFFFF"/>
                </a:highlight>
              </a:rPr>
              <a:t>. As we have seen throughout the pandemic, this will impact district’s medically complex and historically underserved students, staff, and communities the hardest.  </a:t>
            </a:r>
            <a:endParaRPr sz="1600">
              <a:highlight>
                <a:srgbClr val="FFFFFF"/>
              </a:highlight>
            </a:endParaRPr>
          </a:p>
          <a:p>
            <a:pPr marL="342900" lvl="0" indent="-266700" algn="l" rtl="0">
              <a:lnSpc>
                <a:spcPct val="100000"/>
              </a:lnSpc>
              <a:spcBef>
                <a:spcPts val="800"/>
              </a:spcBef>
              <a:spcAft>
                <a:spcPts val="0"/>
              </a:spcAft>
              <a:buSzPts val="1600"/>
              <a:buChar char="•"/>
            </a:pPr>
            <a:r>
              <a:rPr lang="en" sz="1600" b="1">
                <a:highlight>
                  <a:srgbClr val="FFFFFF"/>
                </a:highlight>
              </a:rPr>
              <a:t>In the absence of universal masking, schools will not be able to use the Test to Stay Protocol</a:t>
            </a:r>
            <a:r>
              <a:rPr lang="en" sz="1600">
                <a:highlight>
                  <a:srgbClr val="FFFFFF"/>
                </a:highlight>
              </a:rPr>
              <a:t> to allow unvaccinated students and staff to attend school during a quarantine period. </a:t>
            </a:r>
            <a:endParaRPr sz="1600">
              <a:highlight>
                <a:srgbClr val="FFFFFF"/>
              </a:highlight>
            </a:endParaRPr>
          </a:p>
          <a:p>
            <a:pPr marL="685800" lvl="1" indent="-266700" algn="l" rtl="0">
              <a:lnSpc>
                <a:spcPct val="100000"/>
              </a:lnSpc>
              <a:spcBef>
                <a:spcPts val="0"/>
              </a:spcBef>
              <a:spcAft>
                <a:spcPts val="0"/>
              </a:spcAft>
              <a:buSzPts val="1600"/>
              <a:buChar char="•"/>
            </a:pPr>
            <a:r>
              <a:rPr lang="en" sz="1600">
                <a:highlight>
                  <a:srgbClr val="FFFFFF"/>
                </a:highlight>
              </a:rPr>
              <a:t>Diagnostic testing will remain accessible to all schools regardless of mask use.  </a:t>
            </a:r>
            <a:endParaRPr sz="1600">
              <a:highlight>
                <a:srgbClr val="FFFFFF"/>
              </a:highlight>
            </a:endParaRPr>
          </a:p>
          <a:p>
            <a:pPr marL="342900" lvl="0" indent="-266700" algn="l" rtl="0">
              <a:lnSpc>
                <a:spcPct val="100000"/>
              </a:lnSpc>
              <a:spcBef>
                <a:spcPts val="800"/>
              </a:spcBef>
              <a:spcAft>
                <a:spcPts val="800"/>
              </a:spcAft>
              <a:buSzPts val="1600"/>
              <a:buChar char="•"/>
            </a:pPr>
            <a:r>
              <a:rPr lang="en" sz="1600">
                <a:highlight>
                  <a:srgbClr val="FFFFFF"/>
                </a:highlight>
              </a:rPr>
              <a:t>In the absence of universal masking to prevent the spread of COVID-19, </a:t>
            </a:r>
            <a:r>
              <a:rPr lang="en" sz="1600" b="1">
                <a:highlight>
                  <a:srgbClr val="FFFFFF"/>
                </a:highlight>
              </a:rPr>
              <a:t>schools should anticipate significant increases in workload from contact tracing and notification</a:t>
            </a:r>
            <a:r>
              <a:rPr lang="en" sz="1600">
                <a:highlight>
                  <a:srgbClr val="FFFFFF"/>
                </a:highlight>
              </a:rPr>
              <a:t>.  </a:t>
            </a:r>
            <a:endParaRPr sz="1600"/>
          </a:p>
        </p:txBody>
      </p:sp>
    </p:spTree>
  </p:cSld>
  <p:clrMapOvr>
    <a:masterClrMapping/>
  </p:clrMapOvr>
</p:sld>
</file>

<file path=ppt/theme/theme1.xml><?xml version="1.0" encoding="utf-8"?>
<a:theme xmlns:a="http://schemas.openxmlformats.org/drawingml/2006/main" name="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2022-02-10T23:14:59+00:00</Remediation_x0020_Date>
    <Priority xmlns="033ab11c-6041-4f50-b845-c0c38e41b3e3">New</Priority>
  </documentManagement>
</p:properties>
</file>

<file path=customXml/itemProps1.xml><?xml version="1.0" encoding="utf-8"?>
<ds:datastoreItem xmlns:ds="http://schemas.openxmlformats.org/officeDocument/2006/customXml" ds:itemID="{0E521A1C-E748-407F-94CB-6CE816FFD335}"/>
</file>

<file path=customXml/itemProps2.xml><?xml version="1.0" encoding="utf-8"?>
<ds:datastoreItem xmlns:ds="http://schemas.openxmlformats.org/officeDocument/2006/customXml" ds:itemID="{E2F3408E-2F1D-4D4A-BEE0-777E43DE25DF}"/>
</file>

<file path=customXml/itemProps3.xml><?xml version="1.0" encoding="utf-8"?>
<ds:datastoreItem xmlns:ds="http://schemas.openxmlformats.org/officeDocument/2006/customXml" ds:itemID="{3E5AEDD7-04F2-45AF-AFB0-0BF4C9AA6646}"/>
</file>

<file path=docProps/app.xml><?xml version="1.0" encoding="utf-8"?>
<Properties xmlns="http://schemas.openxmlformats.org/officeDocument/2006/extended-properties" xmlns:vt="http://schemas.openxmlformats.org/officeDocument/2006/docPropsVTypes">
  <TotalTime>3</TotalTime>
  <Words>1530</Words>
  <Application>Microsoft Office PowerPoint</Application>
  <PresentationFormat>On-screen Show (16:9)</PresentationFormat>
  <Paragraphs>158</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2021ODE</vt:lpstr>
      <vt:lpstr>WELCOME</vt:lpstr>
      <vt:lpstr>Agenda</vt:lpstr>
      <vt:lpstr>OHA Announcement</vt:lpstr>
      <vt:lpstr>Changes to Statewide Mask Rules</vt:lpstr>
      <vt:lpstr>Changes to Statewide School Mask Rules</vt:lpstr>
      <vt:lpstr>Considerations for the Change in School Mask Rules</vt:lpstr>
      <vt:lpstr>Considerations for the Change in School Mask Rules</vt:lpstr>
      <vt:lpstr>Considerations for Planning and Local Decision-Making</vt:lpstr>
      <vt:lpstr>Mask Rule Changes Provide Relief from State Requirements and Introduce Local Challenges…</vt:lpstr>
      <vt:lpstr>A Key Data Point to Track: Vaccination Status</vt:lpstr>
      <vt:lpstr>HB 4404 Limited Liability Related to COVID-19</vt:lpstr>
      <vt:lpstr>Questions? Concerns?  Ideas to share?</vt:lpstr>
      <vt:lpstr>RSSL Office Hours</vt:lpstr>
      <vt:lpstr>Private School Appreciation Day</vt:lpstr>
      <vt:lpstr>IPM Program Info</vt:lpstr>
      <vt:lpstr>Emergency Assistance to Non-public Schools (EANS)</vt:lpstr>
      <vt:lpstr>2022-2023 Consultations</vt:lpstr>
      <vt:lpstr>Title Funds Available</vt:lpstr>
      <vt:lpstr>What is the role of Private Schools?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School Office Hours 2-9-2022</dc:title>
  <dc:creator>NEWTON Janette * ODE</dc:creator>
  <cp:lastModifiedBy>WALKER Kyle * ODE</cp:lastModifiedBy>
  <cp:revision>2</cp:revision>
  <dcterms:modified xsi:type="dcterms:W3CDTF">2022-02-10T22:30:08Z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