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53.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7.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authors.xml" ContentType="application/vnd.ms-powerpoint.authors+xml"/>
  <Override PartName="/ppt/theme/theme7.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theme/theme4.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 id="2147483815" r:id="rId2"/>
    <p:sldMasterId id="2147483803" r:id="rId3"/>
    <p:sldMasterId id="2147483791" r:id="rId4"/>
    <p:sldMasterId id="2147483779" r:id="rId5"/>
    <p:sldMasterId id="2147483767" r:id="rId6"/>
  </p:sldMasterIdLst>
  <p:notesMasterIdLst>
    <p:notesMasterId r:id="rId17"/>
  </p:notesMasterIdLst>
  <p:sldIdLst>
    <p:sldId id="303" r:id="rId7"/>
    <p:sldId id="267" r:id="rId8"/>
    <p:sldId id="301" r:id="rId9"/>
    <p:sldId id="298" r:id="rId10"/>
    <p:sldId id="283" r:id="rId11"/>
    <p:sldId id="289" r:id="rId12"/>
    <p:sldId id="299" r:id="rId13"/>
    <p:sldId id="295" r:id="rId14"/>
    <p:sldId id="296" r:id="rId15"/>
    <p:sldId id="29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207FD9F-21DF-2B3C-DA9F-46C0F351C71A}" name="TIDWELL Amy * ODE" initials="AT" userId="S::TidwellA@ode.oregon.gov::3688d12e-1db2-476e-b1ec-221098d3c5a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4F8"/>
    <a:srgbClr val="FCEDE1"/>
    <a:srgbClr val="FAF5E3"/>
    <a:srgbClr val="F0F4E6"/>
    <a:srgbClr val="E7F5F3"/>
    <a:srgbClr val="20552D"/>
    <a:srgbClr val="AC471A"/>
    <a:srgbClr val="5D0541"/>
    <a:srgbClr val="926700"/>
    <a:srgbClr val="754C2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94" autoAdjust="0"/>
    <p:restoredTop sz="75526" autoAdjust="0"/>
  </p:normalViewPr>
  <p:slideViewPr>
    <p:cSldViewPr snapToGrid="0">
      <p:cViewPr varScale="1">
        <p:scale>
          <a:sx n="56" d="100"/>
          <a:sy n="56" d="100"/>
        </p:scale>
        <p:origin x="145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5"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customXml" Target="../customXml/item2.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customXml" Target="../customXml/item1.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4/8/2024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oregon.gov/ode/schools-and-districts/grants/ESEA/Documents/Final%20Paraprofessional%20OAR%20%281%29.docx"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7066" indent="-291179">
              <a:spcBef>
                <a:spcPct val="30000"/>
              </a:spcBef>
              <a:defRPr sz="1200">
                <a:solidFill>
                  <a:schemeClr val="tx1"/>
                </a:solidFill>
                <a:latin typeface="Calibri" pitchFamily="34" charset="0"/>
              </a:defRPr>
            </a:lvl2pPr>
            <a:lvl3pPr marL="1164717" indent="-232943">
              <a:spcBef>
                <a:spcPct val="30000"/>
              </a:spcBef>
              <a:defRPr sz="1200">
                <a:solidFill>
                  <a:schemeClr val="tx1"/>
                </a:solidFill>
                <a:latin typeface="Calibri" pitchFamily="34" charset="0"/>
              </a:defRPr>
            </a:lvl3pPr>
            <a:lvl4pPr marL="1630604" indent="-232943">
              <a:spcBef>
                <a:spcPct val="30000"/>
              </a:spcBef>
              <a:defRPr sz="1200">
                <a:solidFill>
                  <a:schemeClr val="tx1"/>
                </a:solidFill>
                <a:latin typeface="Calibri" pitchFamily="34" charset="0"/>
              </a:defRPr>
            </a:lvl4pPr>
            <a:lvl5pPr marL="2096491" indent="-232943">
              <a:spcBef>
                <a:spcPct val="30000"/>
              </a:spcBef>
              <a:defRPr sz="1200">
                <a:solidFill>
                  <a:schemeClr val="tx1"/>
                </a:solidFill>
                <a:latin typeface="Calibri" pitchFamily="34" charset="0"/>
              </a:defRPr>
            </a:lvl5pPr>
            <a:lvl6pPr marL="2562377" indent="-232943" eaLnBrk="0" fontAlgn="base" hangingPunct="0">
              <a:spcBef>
                <a:spcPct val="30000"/>
              </a:spcBef>
              <a:spcAft>
                <a:spcPct val="0"/>
              </a:spcAft>
              <a:defRPr sz="1200">
                <a:solidFill>
                  <a:schemeClr val="tx1"/>
                </a:solidFill>
                <a:latin typeface="Calibri" pitchFamily="34" charset="0"/>
              </a:defRPr>
            </a:lvl6pPr>
            <a:lvl7pPr marL="3028264" indent="-232943" eaLnBrk="0" fontAlgn="base" hangingPunct="0">
              <a:spcBef>
                <a:spcPct val="30000"/>
              </a:spcBef>
              <a:spcAft>
                <a:spcPct val="0"/>
              </a:spcAft>
              <a:defRPr sz="1200">
                <a:solidFill>
                  <a:schemeClr val="tx1"/>
                </a:solidFill>
                <a:latin typeface="Calibri" pitchFamily="34" charset="0"/>
              </a:defRPr>
            </a:lvl7pPr>
            <a:lvl8pPr marL="3494151" indent="-232943" eaLnBrk="0" fontAlgn="base" hangingPunct="0">
              <a:spcBef>
                <a:spcPct val="30000"/>
              </a:spcBef>
              <a:spcAft>
                <a:spcPct val="0"/>
              </a:spcAft>
              <a:defRPr sz="1200">
                <a:solidFill>
                  <a:schemeClr val="tx1"/>
                </a:solidFill>
                <a:latin typeface="Calibri" pitchFamily="34" charset="0"/>
              </a:defRPr>
            </a:lvl8pPr>
            <a:lvl9pPr marL="3960038" indent="-232943" eaLnBrk="0" fontAlgn="base" hangingPunct="0">
              <a:spcBef>
                <a:spcPct val="30000"/>
              </a:spcBef>
              <a:spcAft>
                <a:spcPct val="0"/>
              </a:spcAft>
              <a:defRPr sz="1200">
                <a:solidFill>
                  <a:schemeClr val="tx1"/>
                </a:solidFill>
                <a:latin typeface="Calibri" pitchFamily="34" charset="0"/>
              </a:defRPr>
            </a:lvl9pPr>
          </a:lstStyle>
          <a:p>
            <a:pPr>
              <a:spcBef>
                <a:spcPct val="0"/>
              </a:spcBef>
            </a:pPr>
            <a:fld id="{6913FAD6-FB7B-4C01-8174-B681BCEE03A7}" type="slidenum">
              <a:rPr lang="en-US" altLang="en-US">
                <a:latin typeface="Arial" charset="0"/>
              </a:rPr>
              <a:pPr>
                <a:spcBef>
                  <a:spcPct val="0"/>
                </a:spcBef>
              </a:pPr>
              <a:t>1</a:t>
            </a:fld>
            <a:endParaRPr lang="en-US" altLang="en-US">
              <a:latin typeface="Arial" charset="0"/>
            </a:endParaRPr>
          </a:p>
        </p:txBody>
      </p:sp>
    </p:spTree>
    <p:extLst>
      <p:ext uri="{BB962C8B-B14F-4D97-AF65-F5344CB8AC3E}">
        <p14:creationId xmlns:p14="http://schemas.microsoft.com/office/powerpoint/2010/main" val="20926623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4192129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a:t>
            </a:fld>
            <a:endParaRPr lang="en-US"/>
          </a:p>
        </p:txBody>
      </p:sp>
    </p:spTree>
    <p:extLst>
      <p:ext uri="{BB962C8B-B14F-4D97-AF65-F5344CB8AC3E}">
        <p14:creationId xmlns:p14="http://schemas.microsoft.com/office/powerpoint/2010/main" val="1695993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Times New Roman" panose="02020603050405020304" pitchFamily="18" charset="0"/>
              </a:rPr>
              <a:t>Translators - demonstrated proficiency and fluency, knowledge of and the ability to provide accurate translations from a language other than English into English and from English into a language other than</a:t>
            </a:r>
            <a:r>
              <a:rPr lang="en-US" sz="1800" spc="-40" dirty="0">
                <a:effectLst/>
                <a:latin typeface="Calibri" panose="020F0502020204030204" pitchFamily="34" charset="0"/>
                <a:ea typeface="Times New Roman" panose="02020603050405020304" pitchFamily="18" charset="0"/>
              </a:rPr>
              <a:t> </a:t>
            </a:r>
            <a:r>
              <a:rPr lang="en-US" sz="1800" dirty="0">
                <a:effectLst/>
                <a:latin typeface="Calibri" panose="020F0502020204030204" pitchFamily="34" charset="0"/>
                <a:ea typeface="Times New Roman" panose="02020603050405020304" pitchFamily="18" charset="0"/>
              </a:rPr>
              <a:t>English.</a:t>
            </a:r>
          </a:p>
          <a:p>
            <a:endParaRPr lang="en-US" sz="1800" dirty="0">
              <a:effectLst/>
              <a:latin typeface="Calibri" panose="020F0502020204030204" pitchFamily="34" charset="0"/>
            </a:endParaRPr>
          </a:p>
          <a:p>
            <a:pPr lvl="0"/>
            <a:r>
              <a:rPr lang="en-US" sz="1200" kern="1200" dirty="0">
                <a:solidFill>
                  <a:schemeClr val="tx1"/>
                </a:solidFill>
                <a:effectLst/>
                <a:latin typeface="+mn-lt"/>
                <a:ea typeface="+mn-ea"/>
                <a:cs typeface="+mn-cs"/>
              </a:rPr>
              <a:t>ESSA defines a paraprofessional as an </a:t>
            </a:r>
            <a:r>
              <a:rPr lang="en-US" sz="1200" b="1" kern="1200" dirty="0">
                <a:solidFill>
                  <a:schemeClr val="tx1"/>
                </a:solidFill>
                <a:effectLst/>
                <a:latin typeface="+mn-lt"/>
                <a:ea typeface="+mn-ea"/>
                <a:cs typeface="+mn-cs"/>
              </a:rPr>
              <a:t>individual with instructional duties</a:t>
            </a:r>
            <a:r>
              <a:rPr lang="en-US" sz="1200" kern="1200" dirty="0">
                <a:solidFill>
                  <a:schemeClr val="tx1"/>
                </a:solidFill>
                <a:effectLst/>
                <a:latin typeface="+mn-lt"/>
                <a:ea typeface="+mn-ea"/>
                <a:cs typeface="+mn-cs"/>
              </a:rPr>
              <a:t> who does not hold the position of teacher, but assists in the classroom under the guidance of an appropriately licensed teacher. This includes those who:</a:t>
            </a:r>
          </a:p>
          <a:p>
            <a:pPr lvl="0"/>
            <a:r>
              <a:rPr lang="en-US" sz="1200" kern="1200" dirty="0">
                <a:solidFill>
                  <a:schemeClr val="tx1"/>
                </a:solidFill>
                <a:effectLst/>
                <a:latin typeface="+mn-lt"/>
                <a:ea typeface="+mn-ea"/>
                <a:cs typeface="+mn-cs"/>
              </a:rPr>
              <a:t>provide instructional support services under the direct supervision of a certified teacher,</a:t>
            </a:r>
          </a:p>
          <a:p>
            <a:pPr lvl="0"/>
            <a:r>
              <a:rPr lang="en-US" sz="1200" kern="1200" dirty="0">
                <a:solidFill>
                  <a:schemeClr val="tx1"/>
                </a:solidFill>
                <a:effectLst/>
                <a:latin typeface="+mn-lt"/>
                <a:ea typeface="+mn-ea"/>
                <a:cs typeface="+mn-cs"/>
              </a:rPr>
              <a:t>assist with classroom management, such as by organizing instructional materials,</a:t>
            </a:r>
          </a:p>
          <a:p>
            <a:pPr lvl="0"/>
            <a:r>
              <a:rPr lang="en-US" sz="1200" kern="1200" dirty="0">
                <a:solidFill>
                  <a:schemeClr val="tx1"/>
                </a:solidFill>
                <a:effectLst/>
                <a:latin typeface="+mn-lt"/>
                <a:ea typeface="+mn-ea"/>
                <a:cs typeface="+mn-cs"/>
              </a:rPr>
              <a:t>provide instructional assistance in a computer laboratory, or</a:t>
            </a:r>
          </a:p>
          <a:p>
            <a:pPr lvl="0"/>
            <a:r>
              <a:rPr lang="en-US" sz="1200" kern="1200" dirty="0">
                <a:solidFill>
                  <a:schemeClr val="tx1"/>
                </a:solidFill>
                <a:effectLst/>
                <a:latin typeface="+mn-lt"/>
                <a:ea typeface="+mn-ea"/>
                <a:cs typeface="+mn-cs"/>
              </a:rPr>
              <a:t>provide instructional support in a library or media center.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Individuals who work solely in non-instructional roles, such as food service, cafeteria or playground supervision, personal care services, and non-instructional computer assistance are not considered to be instructional paraprofessionals under ESSA and are not required to meet the Title I-A requirement. In Oregon, the terms “paraprofessional”, “educational assistant” and “instructional assistant” have the same meaning.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It is important to note that paraprofessionals must work under the supervision of and within close and frequent proximity to a licensed teacher.</a:t>
            </a:r>
          </a:p>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3</a:t>
            </a:fld>
            <a:endParaRPr lang="en-US"/>
          </a:p>
        </p:txBody>
      </p:sp>
    </p:spTree>
    <p:extLst>
      <p:ext uri="{BB962C8B-B14F-4D97-AF65-F5344CB8AC3E}">
        <p14:creationId xmlns:p14="http://schemas.microsoft.com/office/powerpoint/2010/main" val="3532639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Districts must follow </a:t>
            </a:r>
            <a:r>
              <a:rPr lang="en-US" sz="1200" u="sng" kern="1200" dirty="0">
                <a:solidFill>
                  <a:schemeClr val="tx1"/>
                </a:solidFill>
                <a:effectLst/>
                <a:latin typeface="+mn-lt"/>
                <a:ea typeface="+mn-ea"/>
                <a:cs typeface="+mn-cs"/>
                <a:hlinkClick r:id="rId3"/>
              </a:rPr>
              <a:t>Oregon Administrative Rules</a:t>
            </a:r>
            <a:r>
              <a:rPr lang="en-US" sz="1200" kern="1200" dirty="0">
                <a:solidFill>
                  <a:schemeClr val="tx1"/>
                </a:solidFill>
                <a:effectLst/>
                <a:latin typeface="+mn-lt"/>
                <a:ea typeface="+mn-ea"/>
                <a:cs typeface="+mn-cs"/>
              </a:rPr>
              <a:t>, which describe the requirements for all paraprofessionals in Oregon, including those employed in Title I-A programs. </a:t>
            </a:r>
            <a:r>
              <a:rPr lang="en-US" sz="1200" i="1" kern="1200" dirty="0" err="1">
                <a:solidFill>
                  <a:schemeClr val="tx1"/>
                </a:solidFill>
                <a:effectLst/>
                <a:latin typeface="+mn-lt"/>
                <a:ea typeface="+mn-ea"/>
                <a:cs typeface="+mn-cs"/>
              </a:rPr>
              <a:t>OAR</a:t>
            </a:r>
            <a:r>
              <a:rPr lang="en-US" sz="1200" i="1" kern="1200" dirty="0">
                <a:solidFill>
                  <a:schemeClr val="tx1"/>
                </a:solidFill>
                <a:effectLst/>
                <a:latin typeface="+mn-lt"/>
                <a:ea typeface="+mn-ea"/>
                <a:cs typeface="+mn-cs"/>
              </a:rPr>
              <a:t> 581-037-0006</a:t>
            </a:r>
          </a:p>
          <a:p>
            <a:endParaRPr lang="en-US" sz="1200" i="1"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Two years of study at an institution of higher education; </a:t>
            </a:r>
            <a:r>
              <a:rPr lang="en-US" sz="1200" b="1" kern="1200" dirty="0">
                <a:solidFill>
                  <a:schemeClr val="tx1"/>
                </a:solidFill>
                <a:effectLst/>
                <a:latin typeface="+mn-lt"/>
                <a:ea typeface="+mn-ea"/>
                <a:cs typeface="+mn-cs"/>
              </a:rPr>
              <a:t>or</a:t>
            </a: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An Associate’s (or higher) degree; </a:t>
            </a:r>
            <a:r>
              <a:rPr lang="en-US" sz="1200" b="1" kern="1200" dirty="0">
                <a:solidFill>
                  <a:schemeClr val="tx1"/>
                </a:solidFill>
                <a:effectLst/>
                <a:latin typeface="+mn-lt"/>
                <a:ea typeface="+mn-ea"/>
                <a:cs typeface="+mn-cs"/>
              </a:rPr>
              <a:t>or</a:t>
            </a: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Meeting a rigorous standard of quality and demonstrate through a formal state, or local academic assessment or para-educator certificate program, knowledge of and the ability to assist in instructing:</a:t>
            </a:r>
          </a:p>
          <a:p>
            <a:pPr lvl="2"/>
            <a:r>
              <a:rPr lang="en-US" sz="1200" kern="1200" dirty="0">
                <a:solidFill>
                  <a:schemeClr val="tx1"/>
                </a:solidFill>
                <a:effectLst/>
                <a:latin typeface="+mn-lt"/>
                <a:ea typeface="+mn-ea"/>
                <a:cs typeface="+mn-cs"/>
              </a:rPr>
              <a:t>Reading, writing, and mathematics; or</a:t>
            </a:r>
          </a:p>
          <a:p>
            <a:pPr lvl="2"/>
            <a:r>
              <a:rPr lang="en-US" sz="1200" kern="1200" dirty="0">
                <a:solidFill>
                  <a:schemeClr val="tx1"/>
                </a:solidFill>
                <a:effectLst/>
                <a:latin typeface="+mn-lt"/>
                <a:ea typeface="+mn-ea"/>
                <a:cs typeface="+mn-cs"/>
              </a:rPr>
              <a:t>Reading readiness, writing readiness, and mathematics readiness, as appropriate.</a:t>
            </a:r>
          </a:p>
          <a:p>
            <a:pPr lvl="2"/>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Two years of higher ed - </a:t>
            </a:r>
            <a:r>
              <a:rPr lang="en-US" sz="1200" i="1" dirty="0"/>
              <a:t>-</a:t>
            </a:r>
            <a:r>
              <a:rPr lang="en-US" sz="1200" b="1" dirty="0"/>
              <a:t> </a:t>
            </a:r>
            <a:r>
              <a:rPr lang="en-US" sz="1200" dirty="0"/>
              <a:t>“Two years of study” at an institution is defined by the institution of higher education rather than the State educational agency. The credits do not have to be specific to education, and a particular course of study is not required.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Associates degree - An Associate’s Degree is a degree granted after a two-year course of study, generally by a community college. The law specifically states that a higher-level degree (i.e.; Bachelor’s Degree) also meets the requirements.</a:t>
            </a:r>
          </a:p>
          <a:p>
            <a:pPr lvl="2"/>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4</a:t>
            </a:fld>
            <a:endParaRPr lang="en-US"/>
          </a:p>
        </p:txBody>
      </p:sp>
    </p:spTree>
    <p:extLst>
      <p:ext uri="{BB962C8B-B14F-4D97-AF65-F5344CB8AC3E}">
        <p14:creationId xmlns:p14="http://schemas.microsoft.com/office/powerpoint/2010/main" val="3089097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n-ea"/>
                <a:cs typeface="+mn-cs"/>
              </a:rPr>
              <a:t>Passing a State or Local Assessment –</a:t>
            </a:r>
            <a:r>
              <a:rPr lang="en-US" sz="1200" kern="1200" dirty="0">
                <a:solidFill>
                  <a:schemeClr val="tx1"/>
                </a:solidFill>
                <a:effectLst/>
                <a:latin typeface="+mn-lt"/>
                <a:ea typeface="+mn-ea"/>
                <a:cs typeface="+mn-cs"/>
              </a:rPr>
              <a:t> Districts have flexibility in determining the content and format of a local assessment of paraprofessionals. The law does not require a paper and pencil test, so while an appropriate assessment might be entirely a written test, it could be a combination of a written test on content (reading, writing, and math) and a demonstration of competence in instruction (assessed through observations via a series of rubrics). </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content of the assessment should reflect both the academic standards and skills expected of a student at a given school level (preschool, elementary, middle, or high school), and the ability of the individual to effectively provide instructional support to assist students in mastering the content. The assessment must be valid and reliable, and a record should be kept of an individual’s performance on that assessment. </a:t>
            </a:r>
          </a:p>
          <a:p>
            <a:endParaRPr lang="en-US" sz="1200" dirty="0"/>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5641798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226316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3412059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17272598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divided</a:t>
            </a:r>
            <a:r>
              <a:rPr lang="en-US" baseline="0" dirty="0"/>
              <a:t> up the state into four sections. Each of us serves as the primary contact for the districts in these ESDs</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1998600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4/8/2024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4/8/2024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4/8/2024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4/8/2024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4/8/2024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4/8/2024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4/8/2024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4/8/2024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4/8/2024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4/8/2024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4/8/2024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4/8/2024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4/8/2024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4/8/2024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4/8/2024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4/8/2024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4/8/2024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4/8/2024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4/8/2024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4/8/2024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4/8/2024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hf hdr="0" dt="0"/>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4/8/2024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4/8/2024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4/8/2024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4/8/2024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4/8/2024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4/8/2024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hf hdr="0" dt="0"/>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4/8/2024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4/8/2024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4/8/2024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4/8/2024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4/8/2024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4/8/2024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4/8/2024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4/8/2024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4/8/2024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4/8/2024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4/8/2024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4/8/2024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4/8/2024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4/8/2024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4/8/2024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4/8/2024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amy.tidwell@ode.oregon.gov" TargetMode="External"/><Relationship Id="rId7"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hyperlink" Target="mailto:sarah.martin@ode.oregon.gov" TargetMode="External"/><Relationship Id="rId5" Type="http://schemas.openxmlformats.org/officeDocument/2006/relationships/hyperlink" Target="mailto:lisa.plumb@ode.oregon.gov" TargetMode="External"/><Relationship Id="rId4" Type="http://schemas.openxmlformats.org/officeDocument/2006/relationships/hyperlink" Target="mailto:jennifer.engberg@ode.oregon.gov"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secure.sos.state.or.us/oard/viewSingleRule.action?ruleVrsnRsn=146199"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secure.sos.state.or.us/oard/viewSingleRule.action?ruleVrsnRsn=146199"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https://www2.ed.gov/policy/elsec/guid/paraguidance.pdf" TargetMode="External"/><Relationship Id="rId7" Type="http://schemas.openxmlformats.org/officeDocument/2006/relationships/hyperlink" Target="https://www.oregon.gov/ode/schools-and-districts/grants/ESEA/Documents/Paraprofessional%20requirements%20under%20I-A.pdf"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hyperlink" Target="https://www.transact.com/" TargetMode="External"/><Relationship Id="rId5" Type="http://schemas.openxmlformats.org/officeDocument/2006/relationships/hyperlink" Target="https://www.oregon.gov/ode/schools-and-districts/grants/ESEA/Documents/Final%20Paraprofessional%20OAR%20%281%29.docx" TargetMode="External"/><Relationship Id="rId4" Type="http://schemas.openxmlformats.org/officeDocument/2006/relationships/hyperlink" Target="https://oese.ed.gov/files/2023/05/Title-I-ES-guidance-revised-5-2023.pdf"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normAutofit/>
          </a:bodyPr>
          <a:lstStyle/>
          <a:p>
            <a:r>
              <a:rPr lang="en-US" altLang="en-US" sz="4400" dirty="0">
                <a:latin typeface="Arial" charset="0"/>
                <a:cs typeface="Arial" charset="0"/>
              </a:rPr>
              <a:t>Paraprofessionals and Title I-A</a:t>
            </a:r>
          </a:p>
        </p:txBody>
      </p:sp>
      <p:sp>
        <p:nvSpPr>
          <p:cNvPr id="14339" name="Rectangle 3"/>
          <p:cNvSpPr>
            <a:spLocks noGrp="1" noChangeArrowheads="1"/>
          </p:cNvSpPr>
          <p:nvPr>
            <p:ph type="subTitle" idx="1"/>
          </p:nvPr>
        </p:nvSpPr>
        <p:spPr/>
        <p:txBody>
          <a:bodyPr>
            <a:normAutofit/>
          </a:bodyPr>
          <a:lstStyle/>
          <a:p>
            <a:r>
              <a:rPr lang="en-US" altLang="en-US" sz="2800" dirty="0">
                <a:latin typeface="Arial" charset="0"/>
                <a:cs typeface="Arial" charset="0"/>
              </a:rPr>
              <a:t>April 2, 2024</a:t>
            </a:r>
          </a:p>
        </p:txBody>
      </p:sp>
    </p:spTree>
    <p:extLst>
      <p:ext uri="{BB962C8B-B14F-4D97-AF65-F5344CB8AC3E}">
        <p14:creationId xmlns:p14="http://schemas.microsoft.com/office/powerpoint/2010/main" val="876453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Please reach out!</a:t>
            </a:r>
          </a:p>
        </p:txBody>
      </p:sp>
      <p:sp>
        <p:nvSpPr>
          <p:cNvPr id="2" name="Content Placeholder 1"/>
          <p:cNvSpPr>
            <a:spLocks noGrp="1"/>
          </p:cNvSpPr>
          <p:nvPr>
            <p:ph idx="1"/>
          </p:nvPr>
        </p:nvSpPr>
        <p:spPr>
          <a:xfrm>
            <a:off x="717176" y="1825625"/>
            <a:ext cx="10784542" cy="4314168"/>
          </a:xfrm>
        </p:spPr>
        <p:txBody>
          <a:bodyPr>
            <a:normAutofit/>
          </a:bodyPr>
          <a:lstStyle/>
          <a:p>
            <a:pPr marL="234950" indent="-234950">
              <a:lnSpc>
                <a:spcPct val="110000"/>
              </a:lnSpc>
              <a:buClr>
                <a:schemeClr val="dk1"/>
              </a:buClr>
              <a:buSzPts val="2400"/>
            </a:pPr>
            <a:r>
              <a:rPr lang="nb-NO" dirty="0"/>
              <a:t>Amy Tidwell</a:t>
            </a:r>
            <a:br>
              <a:rPr lang="nb-NO" dirty="0"/>
            </a:br>
            <a:r>
              <a:rPr lang="nb-NO" u="sng" dirty="0">
                <a:solidFill>
                  <a:schemeClr val="hlink"/>
                </a:solidFill>
                <a:hlinkClick r:id="rId3"/>
              </a:rPr>
              <a:t>amy.tidwell@ode.oregon.gov</a:t>
            </a:r>
            <a:endParaRPr lang="nb-NO" u="sng" dirty="0">
              <a:solidFill>
                <a:schemeClr val="hlink"/>
              </a:solidFill>
            </a:endParaRPr>
          </a:p>
          <a:p>
            <a:pPr>
              <a:lnSpc>
                <a:spcPct val="110000"/>
              </a:lnSpc>
              <a:buClr>
                <a:schemeClr val="dk1"/>
              </a:buClr>
              <a:buSzPts val="2400"/>
            </a:pPr>
            <a:r>
              <a:rPr lang="nb-NO" dirty="0"/>
              <a:t>Jen Engberg</a:t>
            </a:r>
            <a:br>
              <a:rPr lang="nb-NO" dirty="0"/>
            </a:br>
            <a:r>
              <a:rPr lang="nb-NO" u="sng" dirty="0">
                <a:solidFill>
                  <a:schemeClr val="hlink"/>
                </a:solidFill>
              </a:rPr>
              <a:t>j</a:t>
            </a:r>
            <a:r>
              <a:rPr lang="nb-NO" u="sng" dirty="0">
                <a:solidFill>
                  <a:schemeClr val="hlink"/>
                </a:solidFill>
                <a:hlinkClick r:id="rId4"/>
              </a:rPr>
              <a:t>ennifer.engberg@ode.oregon.gov</a:t>
            </a:r>
            <a:endParaRPr lang="nb-NO" dirty="0"/>
          </a:p>
          <a:p>
            <a:pPr>
              <a:lnSpc>
                <a:spcPct val="110000"/>
              </a:lnSpc>
              <a:buClr>
                <a:schemeClr val="dk1"/>
              </a:buClr>
              <a:buSzPts val="2400"/>
            </a:pPr>
            <a:r>
              <a:rPr lang="nb-NO" dirty="0"/>
              <a:t>Lisa Plumb</a:t>
            </a:r>
            <a:br>
              <a:rPr lang="nb-NO" dirty="0"/>
            </a:br>
            <a:r>
              <a:rPr lang="nb-NO" u="sng" dirty="0">
                <a:solidFill>
                  <a:schemeClr val="hlink"/>
                </a:solidFill>
              </a:rPr>
              <a:t>l</a:t>
            </a:r>
            <a:r>
              <a:rPr lang="nb-NO" u="sng" dirty="0">
                <a:solidFill>
                  <a:schemeClr val="hlink"/>
                </a:solidFill>
                <a:hlinkClick r:id="rId5"/>
              </a:rPr>
              <a:t>isa.plumb@ode.oregon.gov</a:t>
            </a:r>
            <a:endParaRPr lang="nb-NO" u="sng" dirty="0">
              <a:solidFill>
                <a:schemeClr val="hlink"/>
              </a:solidFill>
            </a:endParaRPr>
          </a:p>
          <a:p>
            <a:pPr>
              <a:lnSpc>
                <a:spcPct val="110000"/>
              </a:lnSpc>
              <a:buClr>
                <a:schemeClr val="dk1"/>
              </a:buClr>
              <a:buSzPts val="2400"/>
            </a:pPr>
            <a:r>
              <a:rPr lang="nb-NO" dirty="0"/>
              <a:t>Sarah Martin</a:t>
            </a:r>
            <a:br>
              <a:rPr lang="nb-NO"/>
            </a:br>
            <a:r>
              <a:rPr lang="nb-NO" u="sng">
                <a:solidFill>
                  <a:schemeClr val="hlink"/>
                </a:solidFill>
                <a:hlinkClick r:id="rId6"/>
              </a:rPr>
              <a:t>sarah.martin@ode.oregon.gov</a:t>
            </a:r>
            <a:endParaRPr lang="nb-NO" dirty="0"/>
          </a:p>
          <a:p>
            <a:pPr marL="0" lvl="0" indent="0">
              <a:lnSpc>
                <a:spcPct val="110000"/>
              </a:lnSpc>
              <a:buClr>
                <a:schemeClr val="dk1"/>
              </a:buClr>
              <a:buSzPts val="2400"/>
              <a:buNone/>
            </a:pPr>
            <a:endParaRPr lang="nb-NO" dirty="0"/>
          </a:p>
          <a:p>
            <a:endParaRPr lang="en-US" dirty="0"/>
          </a:p>
        </p:txBody>
      </p:sp>
      <p:pic>
        <p:nvPicPr>
          <p:cNvPr id="3074" name="Picture 2">
            <a:extLst>
              <a:ext uri="{C183D7F6-B498-43B3-948B-1728B52AA6E4}">
                <adec:decorative xmlns:adec="http://schemas.microsoft.com/office/drawing/2017/decorative" val="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71943" y="3618964"/>
            <a:ext cx="6132588" cy="2130269"/>
          </a:xfrm>
          <a:prstGeom prst="rect">
            <a:avLst/>
          </a:prstGeom>
          <a:noFill/>
          <a:extLst>
            <a:ext uri="{909E8E84-426E-40DD-AFC4-6F175D3DCCD1}">
              <a14:hiddenFill xmlns:a14="http://schemas.microsoft.com/office/drawing/2010/main">
                <a:solidFill>
                  <a:srgbClr val="FFFFFF"/>
                </a:solidFill>
              </a14:hiddenFill>
            </a:ext>
          </a:extLst>
        </p:spPr>
      </p:pic>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pPr/>
              <a:t>10</a:t>
            </a:fld>
            <a:endParaRPr lang="en-US" dirty="0"/>
          </a:p>
        </p:txBody>
      </p:sp>
    </p:spTree>
    <p:extLst>
      <p:ext uri="{BB962C8B-B14F-4D97-AF65-F5344CB8AC3E}">
        <p14:creationId xmlns:p14="http://schemas.microsoft.com/office/powerpoint/2010/main" val="1623716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Agenda for Today’s Session</a:t>
            </a:r>
          </a:p>
        </p:txBody>
      </p:sp>
      <p:pic>
        <p:nvPicPr>
          <p:cNvPr id="7" name="Picture 6">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val="0"/>
              </a:ext>
            </a:extLst>
          </a:blip>
          <a:srcRect b="8932"/>
          <a:stretch/>
        </p:blipFill>
        <p:spPr>
          <a:xfrm>
            <a:off x="7096417" y="5008702"/>
            <a:ext cx="4613267" cy="1131091"/>
          </a:xfrm>
          <a:prstGeom prst="rect">
            <a:avLst/>
          </a:prstGeom>
        </p:spPr>
      </p:pic>
      <p:sp>
        <p:nvSpPr>
          <p:cNvPr id="6" name="Content Placeholder 5"/>
          <p:cNvSpPr>
            <a:spLocks noGrp="1"/>
          </p:cNvSpPr>
          <p:nvPr>
            <p:ph idx="1"/>
          </p:nvPr>
        </p:nvSpPr>
        <p:spPr>
          <a:xfrm>
            <a:off x="717176" y="1757221"/>
            <a:ext cx="10784542" cy="4109010"/>
          </a:xfrm>
        </p:spPr>
        <p:txBody>
          <a:bodyPr>
            <a:normAutofit/>
          </a:bodyPr>
          <a:lstStyle/>
          <a:p>
            <a:endParaRPr lang="en-US" sz="1000" dirty="0"/>
          </a:p>
          <a:p>
            <a:pPr>
              <a:spcAft>
                <a:spcPts val="600"/>
              </a:spcAft>
            </a:pPr>
            <a:r>
              <a:rPr lang="en-US" sz="3200" dirty="0"/>
              <a:t>Defining “Paraprofessional”</a:t>
            </a:r>
            <a:endParaRPr lang="en-US" sz="1000" dirty="0"/>
          </a:p>
          <a:p>
            <a:pPr>
              <a:spcAft>
                <a:spcPts val="600"/>
              </a:spcAft>
            </a:pPr>
            <a:r>
              <a:rPr lang="en-US" sz="3200" dirty="0"/>
              <a:t>Requirements and Qualifications under Title I-A</a:t>
            </a:r>
            <a:endParaRPr lang="en-US" sz="1000" dirty="0"/>
          </a:p>
          <a:p>
            <a:pPr>
              <a:spcAft>
                <a:spcPts val="600"/>
              </a:spcAft>
            </a:pPr>
            <a:r>
              <a:rPr lang="en-US" sz="3200" dirty="0"/>
              <a:t>Methods for Meeting Qualifications</a:t>
            </a:r>
          </a:p>
          <a:p>
            <a:pPr>
              <a:spcAft>
                <a:spcPts val="600"/>
              </a:spcAft>
            </a:pPr>
            <a:r>
              <a:rPr lang="en-US" sz="3200" dirty="0"/>
              <a:t>Resources</a:t>
            </a:r>
          </a:p>
          <a:p>
            <a:pPr marL="0" indent="0">
              <a:buNone/>
            </a:pPr>
            <a:endParaRPr lang="en-US" sz="120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2</a:t>
            </a:fld>
            <a:endParaRPr lang="en-US" dirty="0"/>
          </a:p>
        </p:txBody>
      </p:sp>
    </p:spTree>
    <p:extLst>
      <p:ext uri="{BB962C8B-B14F-4D97-AF65-F5344CB8AC3E}">
        <p14:creationId xmlns:p14="http://schemas.microsoft.com/office/powerpoint/2010/main" val="1133589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257CC27-51C4-D91C-1FF7-D7D9AC977AF9}"/>
              </a:ext>
            </a:extLst>
          </p:cNvPr>
          <p:cNvSpPr>
            <a:spLocks noGrp="1"/>
          </p:cNvSpPr>
          <p:nvPr>
            <p:ph type="title"/>
          </p:nvPr>
        </p:nvSpPr>
        <p:spPr/>
        <p:txBody>
          <a:bodyPr/>
          <a:lstStyle/>
          <a:p>
            <a:r>
              <a:rPr lang="en-US" dirty="0"/>
              <a:t>Defining Paraprofessional</a:t>
            </a:r>
          </a:p>
        </p:txBody>
      </p:sp>
      <p:sp>
        <p:nvSpPr>
          <p:cNvPr id="7" name="Content Placeholder 6">
            <a:extLst>
              <a:ext uri="{FF2B5EF4-FFF2-40B4-BE49-F238E27FC236}">
                <a16:creationId xmlns:a16="http://schemas.microsoft.com/office/drawing/2014/main" id="{B51A8ABB-E0E0-0B84-1883-C6A90972690C}"/>
              </a:ext>
            </a:extLst>
          </p:cNvPr>
          <p:cNvSpPr>
            <a:spLocks noGrp="1"/>
          </p:cNvSpPr>
          <p:nvPr>
            <p:ph idx="1"/>
          </p:nvPr>
        </p:nvSpPr>
        <p:spPr>
          <a:xfrm>
            <a:off x="717176" y="1825624"/>
            <a:ext cx="10784542" cy="4575175"/>
          </a:xfrm>
        </p:spPr>
        <p:txBody>
          <a:bodyPr>
            <a:normAutofit lnSpcReduction="10000"/>
          </a:bodyPr>
          <a:lstStyle/>
          <a:p>
            <a:pPr marL="0" indent="0">
              <a:buNone/>
            </a:pPr>
            <a:r>
              <a:rPr lang="en-US" sz="3000" dirty="0">
                <a:hlinkClick r:id="rId3"/>
              </a:rPr>
              <a:t>OAR 581-037-0006</a:t>
            </a:r>
            <a:endParaRPr lang="en-US" sz="3000" dirty="0"/>
          </a:p>
          <a:p>
            <a:pPr lvl="1"/>
            <a:r>
              <a:rPr lang="en-US" dirty="0"/>
              <a:t>All Educational Assistants</a:t>
            </a:r>
          </a:p>
          <a:p>
            <a:pPr lvl="1"/>
            <a:r>
              <a:rPr lang="en-US" dirty="0"/>
              <a:t>Educational Assistants providing translation services</a:t>
            </a:r>
          </a:p>
          <a:p>
            <a:pPr lvl="1"/>
            <a:r>
              <a:rPr lang="en-US" dirty="0"/>
              <a:t>Title I-A Educational Assistants</a:t>
            </a:r>
          </a:p>
          <a:p>
            <a:pPr marL="457200" lvl="1" indent="0">
              <a:buNone/>
            </a:pPr>
            <a:endParaRPr lang="en-US" dirty="0"/>
          </a:p>
          <a:p>
            <a:pPr marL="0" indent="0">
              <a:buNone/>
            </a:pPr>
            <a:r>
              <a:rPr lang="en-US" sz="3000" dirty="0"/>
              <a:t>Requirements under Every Student Succeeds Act (ESEA)</a:t>
            </a:r>
          </a:p>
          <a:p>
            <a:pPr lvl="1">
              <a:spcAft>
                <a:spcPts val="600"/>
              </a:spcAft>
            </a:pPr>
            <a:r>
              <a:rPr lang="en-US" dirty="0"/>
              <a:t>An individual with </a:t>
            </a:r>
            <a:r>
              <a:rPr lang="en-US" b="1" dirty="0"/>
              <a:t>instructional duties</a:t>
            </a:r>
            <a:r>
              <a:rPr lang="en-US" dirty="0"/>
              <a:t>*</a:t>
            </a:r>
          </a:p>
          <a:p>
            <a:pPr lvl="1">
              <a:spcAft>
                <a:spcPts val="600"/>
              </a:spcAft>
            </a:pPr>
            <a:r>
              <a:rPr lang="en-US" dirty="0"/>
              <a:t>Assists in the classroom</a:t>
            </a:r>
          </a:p>
          <a:p>
            <a:pPr lvl="1">
              <a:spcAft>
                <a:spcPts val="600"/>
              </a:spcAft>
            </a:pPr>
            <a:r>
              <a:rPr lang="en-US" dirty="0"/>
              <a:t>Must work within close and frequent proximity to a licensed teacher</a:t>
            </a:r>
          </a:p>
          <a:p>
            <a:pPr marL="0" indent="0">
              <a:buNone/>
            </a:pPr>
            <a:r>
              <a:rPr lang="en-US" sz="1900" i="1" dirty="0"/>
              <a:t>*Paraprofessionals who serve solely in non-instructional roles, including those who serve only as translators or who only conduct family engagement activities, are not included in ESEA’s definition</a:t>
            </a:r>
          </a:p>
          <a:p>
            <a:pPr marL="0" indent="0">
              <a:buNone/>
            </a:pPr>
            <a:endParaRPr lang="en-US" sz="3200" dirty="0"/>
          </a:p>
          <a:p>
            <a:endParaRPr lang="en-US" dirty="0"/>
          </a:p>
        </p:txBody>
      </p:sp>
      <p:sp>
        <p:nvSpPr>
          <p:cNvPr id="3" name="Footer Placeholder 2">
            <a:extLst>
              <a:ext uri="{FF2B5EF4-FFF2-40B4-BE49-F238E27FC236}">
                <a16:creationId xmlns:a16="http://schemas.microsoft.com/office/drawing/2014/main" id="{121FA77E-A240-0B6F-FF33-E7998B22C15D}"/>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85BB32F4-C4E7-FCA5-5F6B-81FC7A91506D}"/>
              </a:ext>
            </a:extLst>
          </p:cNvPr>
          <p:cNvSpPr>
            <a:spLocks noGrp="1"/>
          </p:cNvSpPr>
          <p:nvPr>
            <p:ph type="sldNum" sz="quarter" idx="12"/>
          </p:nvPr>
        </p:nvSpPr>
        <p:spPr/>
        <p:txBody>
          <a:bodyPr/>
          <a:lstStyle/>
          <a:p>
            <a:fld id="{357F5B69-6281-4C1F-8C38-6DA0F56DA430}" type="slidenum">
              <a:rPr lang="en-US" smtClean="0"/>
              <a:pPr/>
              <a:t>3</a:t>
            </a:fld>
            <a:endParaRPr lang="en-US" dirty="0"/>
          </a:p>
        </p:txBody>
      </p:sp>
      <p:pic>
        <p:nvPicPr>
          <p:cNvPr id="9" name="Picture 8">
            <a:extLst>
              <a:ext uri="{FF2B5EF4-FFF2-40B4-BE49-F238E27FC236}">
                <a16:creationId xmlns:a16="http://schemas.microsoft.com/office/drawing/2014/main" id="{9C32791F-1C59-2E16-B3C7-5AF64D7F15AA}"/>
              </a:ext>
              <a:ext uri="{C183D7F6-B498-43B3-948B-1728B52AA6E4}">
                <adec:decorative xmlns:adec="http://schemas.microsoft.com/office/drawing/2017/decorative" val="1"/>
              </a:ext>
            </a:extLst>
          </p:cNvPr>
          <p:cNvPicPr>
            <a:picLocks noChangeAspect="1"/>
          </p:cNvPicPr>
          <p:nvPr/>
        </p:nvPicPr>
        <p:blipFill rotWithShape="1">
          <a:blip r:embed="rId4" cstate="hqprint">
            <a:extLst>
              <a:ext uri="{28A0092B-C50C-407E-A947-70E740481C1C}">
                <a14:useLocalDpi xmlns:a14="http://schemas.microsoft.com/office/drawing/2010/main" val="0"/>
              </a:ext>
            </a:extLst>
          </a:blip>
          <a:srcRect l="23373" t="8609" r="23137" b="11802"/>
          <a:stretch/>
        </p:blipFill>
        <p:spPr>
          <a:xfrm>
            <a:off x="8766345" y="1277253"/>
            <a:ext cx="2579627" cy="2440187"/>
          </a:xfrm>
          <a:prstGeom prst="rect">
            <a:avLst/>
          </a:prstGeom>
        </p:spPr>
      </p:pic>
    </p:spTree>
    <p:extLst>
      <p:ext uri="{BB962C8B-B14F-4D97-AF65-F5344CB8AC3E}">
        <p14:creationId xmlns:p14="http://schemas.microsoft.com/office/powerpoint/2010/main" val="2115998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17177" y="779645"/>
            <a:ext cx="3931826" cy="2525617"/>
          </a:xfrm>
        </p:spPr>
        <p:txBody>
          <a:bodyPr anchor="t">
            <a:normAutofit/>
          </a:bodyPr>
          <a:lstStyle/>
          <a:p>
            <a:r>
              <a:rPr lang="en-US" dirty="0"/>
              <a:t>What are the requirements?</a:t>
            </a:r>
          </a:p>
        </p:txBody>
      </p:sp>
      <p:pic>
        <p:nvPicPr>
          <p:cNvPr id="8" name="Picture 7" descr="A red blue and yellow arrow showing three ways around a brick wall">
            <a:extLst>
              <a:ext uri="{FF2B5EF4-FFF2-40B4-BE49-F238E27FC236}">
                <a16:creationId xmlns:a16="http://schemas.microsoft.com/office/drawing/2014/main" id="{C6C9040C-5B51-0314-2F00-10566C375E6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70847" y="2572699"/>
            <a:ext cx="3931826" cy="2948869"/>
          </a:xfrm>
          <a:prstGeom prst="rect">
            <a:avLst/>
          </a:prstGeom>
        </p:spPr>
      </p:pic>
      <p:sp>
        <p:nvSpPr>
          <p:cNvPr id="7" name="Content Placeholder 6"/>
          <p:cNvSpPr>
            <a:spLocks noGrp="1"/>
          </p:cNvSpPr>
          <p:nvPr>
            <p:ph idx="1"/>
          </p:nvPr>
        </p:nvSpPr>
        <p:spPr>
          <a:xfrm>
            <a:off x="5183188" y="779647"/>
            <a:ext cx="6172200" cy="5632876"/>
          </a:xfrm>
        </p:spPr>
        <p:txBody>
          <a:bodyPr>
            <a:normAutofit lnSpcReduction="10000"/>
          </a:bodyPr>
          <a:lstStyle/>
          <a:p>
            <a:pPr lvl="0"/>
            <a:r>
              <a:rPr lang="en-US" sz="3200" dirty="0"/>
              <a:t>18 years old and hold a high school diploma or its equivalent, </a:t>
            </a:r>
          </a:p>
          <a:p>
            <a:pPr marL="0" lvl="0" indent="0" algn="ctr">
              <a:buNone/>
            </a:pPr>
            <a:r>
              <a:rPr lang="en-US" sz="3200" b="1" dirty="0"/>
              <a:t>and</a:t>
            </a:r>
          </a:p>
          <a:p>
            <a:r>
              <a:rPr lang="en-US" sz="2800" dirty="0"/>
              <a:t>Two years of study at an institution of higher education; </a:t>
            </a:r>
          </a:p>
          <a:p>
            <a:pPr marL="0" indent="0" algn="ctr">
              <a:buNone/>
            </a:pPr>
            <a:r>
              <a:rPr lang="en-US" sz="2800" b="1" dirty="0"/>
              <a:t>or</a:t>
            </a:r>
            <a:endParaRPr lang="en-US" sz="2800" dirty="0"/>
          </a:p>
          <a:p>
            <a:r>
              <a:rPr lang="en-US" sz="2800" dirty="0"/>
              <a:t>An Associate’s degree (or higher) ; </a:t>
            </a:r>
          </a:p>
          <a:p>
            <a:pPr marL="0" indent="0" algn="ctr">
              <a:buNone/>
            </a:pPr>
            <a:r>
              <a:rPr lang="en-US" sz="2800" b="1" dirty="0"/>
              <a:t>or</a:t>
            </a:r>
            <a:endParaRPr lang="en-US" sz="2800" dirty="0"/>
          </a:p>
          <a:p>
            <a:r>
              <a:rPr lang="en-US" sz="2800" dirty="0"/>
              <a:t>Meet a rigorous standard of quality, demonstrated through a formal state or local academic assessment</a:t>
            </a:r>
          </a:p>
          <a:p>
            <a:pPr marL="0" indent="0">
              <a:buNone/>
            </a:pPr>
            <a:endParaRPr lang="en-US" sz="2200" i="1" dirty="0"/>
          </a:p>
          <a:p>
            <a:pPr marL="0" indent="0">
              <a:buNone/>
            </a:pPr>
            <a:r>
              <a:rPr lang="en-US" sz="2200" i="1" dirty="0">
                <a:hlinkClick r:id="rId4"/>
              </a:rPr>
              <a:t>OAR 581-037-0006</a:t>
            </a:r>
            <a:endParaRPr lang="en-US" sz="2200" i="1"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4" name="Slide Number Placeholder 3"/>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4</a:t>
            </a:fld>
            <a:endParaRPr lang="en-US"/>
          </a:p>
        </p:txBody>
      </p:sp>
    </p:spTree>
    <p:extLst>
      <p:ext uri="{BB962C8B-B14F-4D97-AF65-F5344CB8AC3E}">
        <p14:creationId xmlns:p14="http://schemas.microsoft.com/office/powerpoint/2010/main" val="3617822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State or Local Assessment</a:t>
            </a:r>
          </a:p>
        </p:txBody>
      </p:sp>
      <p:sp>
        <p:nvSpPr>
          <p:cNvPr id="2" name="Content Placeholder 1"/>
          <p:cNvSpPr>
            <a:spLocks noGrp="1"/>
          </p:cNvSpPr>
          <p:nvPr>
            <p:ph idx="1"/>
          </p:nvPr>
        </p:nvSpPr>
        <p:spPr/>
        <p:txBody>
          <a:bodyPr>
            <a:normAutofit/>
          </a:bodyPr>
          <a:lstStyle/>
          <a:p>
            <a:pPr lvl="0">
              <a:spcAft>
                <a:spcPts val="1200"/>
              </a:spcAft>
            </a:pPr>
            <a:r>
              <a:rPr lang="en-US" sz="3200" dirty="0"/>
              <a:t>Districts have flexibility in determining the content and format of a local assessment</a:t>
            </a:r>
          </a:p>
          <a:p>
            <a:pPr lvl="0">
              <a:spcAft>
                <a:spcPts val="1200"/>
              </a:spcAft>
            </a:pPr>
            <a:r>
              <a:rPr lang="en-US" sz="3200" dirty="0"/>
              <a:t>Does not have to be a paper and pencil test</a:t>
            </a:r>
            <a:r>
              <a:rPr lang="en-US" sz="3200" b="1" dirty="0"/>
              <a:t> </a:t>
            </a:r>
            <a:endParaRPr lang="en-US" sz="3200" dirty="0"/>
          </a:p>
          <a:p>
            <a:r>
              <a:rPr lang="en-US" sz="3200" dirty="0"/>
              <a:t>Content of the assessment should reflect</a:t>
            </a:r>
          </a:p>
          <a:p>
            <a:pPr lvl="1"/>
            <a:r>
              <a:rPr lang="en-US" sz="2800" dirty="0"/>
              <a:t>academic standards and skills expected of the </a:t>
            </a:r>
            <a:r>
              <a:rPr lang="en-US" sz="2800"/>
              <a:t>students being served, </a:t>
            </a:r>
            <a:r>
              <a:rPr lang="en-US" sz="2800" dirty="0"/>
              <a:t>and </a:t>
            </a:r>
          </a:p>
          <a:p>
            <a:pPr lvl="1"/>
            <a:r>
              <a:rPr lang="en-US" sz="2800" dirty="0"/>
              <a:t>ability of the individual to effectively provide instructional support to assist students in mastering the content</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a:t>
            </a:fld>
            <a:endParaRPr lang="en-US" dirty="0"/>
          </a:p>
        </p:txBody>
      </p:sp>
    </p:spTree>
    <p:extLst>
      <p:ext uri="{BB962C8B-B14F-4D97-AF65-F5344CB8AC3E}">
        <p14:creationId xmlns:p14="http://schemas.microsoft.com/office/powerpoint/2010/main" val="2055617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has to meet these requirements?</a:t>
            </a:r>
          </a:p>
        </p:txBody>
      </p:sp>
      <p:sp>
        <p:nvSpPr>
          <p:cNvPr id="3" name="Content Placeholder 2"/>
          <p:cNvSpPr>
            <a:spLocks noGrp="1"/>
          </p:cNvSpPr>
          <p:nvPr>
            <p:ph idx="1"/>
          </p:nvPr>
        </p:nvSpPr>
        <p:spPr/>
        <p:txBody>
          <a:bodyPr>
            <a:normAutofit/>
          </a:bodyPr>
          <a:lstStyle/>
          <a:p>
            <a:r>
              <a:rPr lang="en-US" sz="3200" dirty="0"/>
              <a:t>Paraprofessionals employed (even if only for a portion of the day) in Title I-A programs</a:t>
            </a:r>
          </a:p>
          <a:p>
            <a:pPr lvl="1">
              <a:spcAft>
                <a:spcPts val="1200"/>
              </a:spcAft>
              <a:buSzPct val="90000"/>
            </a:pPr>
            <a:r>
              <a:rPr lang="en-US" sz="2800" dirty="0"/>
              <a:t>All paraprofessionals providing </a:t>
            </a:r>
            <a:r>
              <a:rPr lang="en-US" sz="2800" b="1" dirty="0"/>
              <a:t>instructional support </a:t>
            </a:r>
            <a:r>
              <a:rPr lang="en-US" sz="2800" dirty="0"/>
              <a:t>in a School Wide Program (SWP), </a:t>
            </a:r>
            <a:r>
              <a:rPr lang="en-US" sz="2800" b="1" dirty="0"/>
              <a:t>whether or not the position is funded with Federal, State, or Local funds</a:t>
            </a:r>
          </a:p>
          <a:p>
            <a:pPr lvl="1">
              <a:spcAft>
                <a:spcPts val="1200"/>
              </a:spcAft>
              <a:buSzPct val="90000"/>
            </a:pPr>
            <a:r>
              <a:rPr lang="en-US" sz="2800" dirty="0"/>
              <a:t>All paraprofessionals providing </a:t>
            </a:r>
            <a:r>
              <a:rPr lang="en-US" sz="2800" b="1" dirty="0"/>
              <a:t>instructional support </a:t>
            </a:r>
            <a:r>
              <a:rPr lang="en-US" sz="2800" dirty="0"/>
              <a:t>in a Targeted Assistance School (TAS) program </a:t>
            </a:r>
            <a:r>
              <a:rPr lang="en-US" sz="2800" b="1" dirty="0"/>
              <a:t>who are paid with Title I-A funds</a:t>
            </a:r>
          </a:p>
          <a:p>
            <a:pPr>
              <a:spcAft>
                <a:spcPts val="1200"/>
              </a:spcAft>
            </a:pPr>
            <a:r>
              <a:rPr lang="en-US" sz="3200" dirty="0"/>
              <a:t>Requirements must be met at the time staff are hired</a:t>
            </a:r>
          </a:p>
          <a:p>
            <a:pPr lvl="1"/>
            <a:endParaRPr lang="en-US" dirty="0"/>
          </a:p>
          <a:p>
            <a:pPr marL="457200" lvl="1" indent="0">
              <a:buNone/>
            </a:pPr>
            <a:endParaRPr lang="en-US" dirty="0"/>
          </a:p>
          <a:p>
            <a:pPr lvl="1"/>
            <a:endParaRPr lang="en-US" dirty="0"/>
          </a:p>
          <a:p>
            <a:pPr lvl="1"/>
            <a:endParaRPr lang="en-US" dirty="0"/>
          </a:p>
        </p:txBody>
      </p:sp>
      <p:sp>
        <p:nvSpPr>
          <p:cNvPr id="4" name="Footer Placeholder 3">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6</a:t>
            </a:fld>
            <a:endParaRPr lang="en-US" dirty="0"/>
          </a:p>
        </p:txBody>
      </p:sp>
    </p:spTree>
    <p:extLst>
      <p:ext uri="{BB962C8B-B14F-4D97-AF65-F5344CB8AC3E}">
        <p14:creationId xmlns:p14="http://schemas.microsoft.com/office/powerpoint/2010/main" val="1563126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17177" y="779646"/>
            <a:ext cx="3931826" cy="1686764"/>
          </a:xfrm>
        </p:spPr>
        <p:txBody>
          <a:bodyPr/>
          <a:lstStyle/>
          <a:p>
            <a:r>
              <a:rPr lang="en-US" dirty="0"/>
              <a:t>Resources</a:t>
            </a:r>
          </a:p>
        </p:txBody>
      </p:sp>
      <p:sp>
        <p:nvSpPr>
          <p:cNvPr id="7" name="Content Placeholder 6"/>
          <p:cNvSpPr>
            <a:spLocks noGrp="1"/>
          </p:cNvSpPr>
          <p:nvPr>
            <p:ph idx="1"/>
          </p:nvPr>
        </p:nvSpPr>
        <p:spPr>
          <a:xfrm>
            <a:off x="5183188" y="779647"/>
            <a:ext cx="6422658" cy="5081404"/>
          </a:xfrm>
        </p:spPr>
        <p:txBody>
          <a:bodyPr/>
          <a:lstStyle/>
          <a:p>
            <a:pPr lvl="0">
              <a:spcAft>
                <a:spcPts val="600"/>
              </a:spcAft>
            </a:pPr>
            <a:r>
              <a:rPr lang="en-US" sz="2800" u="sng" dirty="0">
                <a:hlinkClick r:id="rId3"/>
              </a:rPr>
              <a:t>Title I-A Paraprofessional Non-Regulatory Guidance</a:t>
            </a:r>
            <a:endParaRPr lang="en-US" sz="2800" dirty="0"/>
          </a:p>
          <a:p>
            <a:pPr lvl="0">
              <a:spcAft>
                <a:spcPts val="600"/>
              </a:spcAft>
            </a:pPr>
            <a:r>
              <a:rPr lang="en-US" sz="2800" u="sng" dirty="0">
                <a:hlinkClick r:id="rId4"/>
              </a:rPr>
              <a:t>Title I-A Equitable Services Non-Regulatory Guidance</a:t>
            </a:r>
            <a:endParaRPr lang="en-US" sz="2800" dirty="0"/>
          </a:p>
          <a:p>
            <a:pPr lvl="0">
              <a:spcAft>
                <a:spcPts val="600"/>
              </a:spcAft>
            </a:pPr>
            <a:r>
              <a:rPr lang="en-US" sz="2800" u="sng" dirty="0">
                <a:hlinkClick r:id="rId5"/>
              </a:rPr>
              <a:t>Oregon Administrative Rules for Educational Assistants</a:t>
            </a:r>
            <a:endParaRPr lang="en-US" sz="2800" dirty="0"/>
          </a:p>
          <a:p>
            <a:pPr lvl="0">
              <a:spcAft>
                <a:spcPts val="600"/>
              </a:spcAft>
            </a:pPr>
            <a:r>
              <a:rPr lang="en-US" sz="2800" u="sng" dirty="0" err="1">
                <a:hlinkClick r:id="rId6"/>
              </a:rPr>
              <a:t>TransAct</a:t>
            </a:r>
            <a:endParaRPr lang="en-US" sz="2800" dirty="0"/>
          </a:p>
          <a:p>
            <a:r>
              <a:rPr lang="en-US" sz="2800" dirty="0">
                <a:hlinkClick r:id="rId7"/>
              </a:rPr>
              <a:t>ESSA Quick Reference Brief: </a:t>
            </a:r>
            <a:r>
              <a:rPr lang="en-US" sz="2800" i="1" dirty="0">
                <a:hlinkClick r:id="rId7"/>
              </a:rPr>
              <a:t>Paraprofessional Requirements under Title I-A</a:t>
            </a:r>
            <a:endParaRPr lang="en-US" sz="2800" i="1" dirty="0"/>
          </a:p>
        </p:txBody>
      </p:sp>
      <p:pic>
        <p:nvPicPr>
          <p:cNvPr id="9" name="Picture Placeholder 8">
            <a:extLst>
              <a:ext uri="{C183D7F6-B498-43B3-948B-1728B52AA6E4}">
                <adec:decorative xmlns:adec="http://schemas.microsoft.com/office/drawing/2017/decorative" val="1"/>
              </a:ext>
            </a:extLst>
          </p:cNvPr>
          <p:cNvPicPr>
            <a:picLocks noGrp="1" noChangeAspect="1"/>
          </p:cNvPicPr>
          <p:nvPr>
            <p:ph type="pic" sz="quarter" idx="13"/>
          </p:nvPr>
        </p:nvPicPr>
        <p:blipFill>
          <a:blip r:embed="rId8">
            <a:extLst>
              <a:ext uri="{28A0092B-C50C-407E-A947-70E740481C1C}">
                <a14:useLocalDpi xmlns:a14="http://schemas.microsoft.com/office/drawing/2010/main" val="0"/>
              </a:ext>
            </a:extLst>
          </a:blip>
          <a:srcRect l="20337" r="20337"/>
          <a:stretch>
            <a:fillRect/>
          </a:stretch>
        </p:blipFill>
        <p:spPr>
          <a:xfrm>
            <a:off x="717550" y="2224088"/>
            <a:ext cx="3931453" cy="3636962"/>
          </a:xfrm>
        </p:spPr>
      </p:pic>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7</a:t>
            </a:fld>
            <a:endParaRPr lang="en-US" dirty="0"/>
          </a:p>
        </p:txBody>
      </p:sp>
    </p:spTree>
    <p:extLst>
      <p:ext uri="{BB962C8B-B14F-4D97-AF65-F5344CB8AC3E}">
        <p14:creationId xmlns:p14="http://schemas.microsoft.com/office/powerpoint/2010/main" val="3372009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Key Takeaways</a:t>
            </a:r>
          </a:p>
        </p:txBody>
      </p:sp>
      <p:sp>
        <p:nvSpPr>
          <p:cNvPr id="2" name="Content Placeholder 1"/>
          <p:cNvSpPr>
            <a:spLocks noGrp="1"/>
          </p:cNvSpPr>
          <p:nvPr>
            <p:ph idx="1"/>
          </p:nvPr>
        </p:nvSpPr>
        <p:spPr>
          <a:xfrm>
            <a:off x="730623" y="1814415"/>
            <a:ext cx="10453192" cy="4507940"/>
          </a:xfrm>
        </p:spPr>
        <p:txBody>
          <a:bodyPr>
            <a:normAutofit/>
          </a:bodyPr>
          <a:lstStyle/>
          <a:p>
            <a:r>
              <a:rPr lang="en-US" sz="2800" dirty="0"/>
              <a:t>Paraprofessionals play a critical role in supporting students and educators</a:t>
            </a:r>
          </a:p>
          <a:p>
            <a:r>
              <a:rPr lang="en-US" sz="2800" dirty="0"/>
              <a:t>Only paraprofessionals in Title I-A buildings with </a:t>
            </a:r>
            <a:r>
              <a:rPr lang="en-US" sz="2800" b="1" dirty="0"/>
              <a:t>instructional duties</a:t>
            </a:r>
            <a:r>
              <a:rPr lang="en-US" sz="2800" dirty="0"/>
              <a:t> must meet the requirements under ESEA</a:t>
            </a:r>
          </a:p>
          <a:p>
            <a:pPr lvl="0">
              <a:spcAft>
                <a:spcPts val="1200"/>
              </a:spcAft>
            </a:pPr>
            <a:r>
              <a:rPr lang="en-US" sz="2800" dirty="0"/>
              <a:t>Districts have flexibility in determining the content and format of a local assessment</a:t>
            </a:r>
          </a:p>
          <a:p>
            <a:endParaRPr lang="en-US" sz="320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8</a:t>
            </a:fld>
            <a:endParaRPr lang="en-US" dirty="0"/>
          </a:p>
        </p:txBody>
      </p:sp>
    </p:spTree>
    <p:extLst>
      <p:ext uri="{BB962C8B-B14F-4D97-AF65-F5344CB8AC3E}">
        <p14:creationId xmlns:p14="http://schemas.microsoft.com/office/powerpoint/2010/main" val="885831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Regional Contacts by ESD</a:t>
            </a:r>
          </a:p>
        </p:txBody>
      </p:sp>
      <p:sp>
        <p:nvSpPr>
          <p:cNvPr id="6" name="Content Placeholder 5"/>
          <p:cNvSpPr>
            <a:spLocks noGrp="1"/>
          </p:cNvSpPr>
          <p:nvPr>
            <p:ph idx="1"/>
          </p:nvPr>
        </p:nvSpPr>
        <p:spPr>
          <a:xfrm>
            <a:off x="5183188" y="779646"/>
            <a:ext cx="6172200" cy="5725272"/>
          </a:xfrm>
        </p:spPr>
        <p:txBody>
          <a:bodyPr>
            <a:normAutofit/>
          </a:bodyPr>
          <a:lstStyle/>
          <a:p>
            <a:pPr marL="76200" indent="0">
              <a:lnSpc>
                <a:spcPct val="115000"/>
              </a:lnSpc>
              <a:spcBef>
                <a:spcPts val="0"/>
              </a:spcBef>
              <a:buSzPts val="2400"/>
              <a:buNone/>
            </a:pPr>
            <a:r>
              <a:rPr lang="en-US" sz="3000" dirty="0"/>
              <a:t>Amy Tidwell</a:t>
            </a:r>
          </a:p>
          <a:p>
            <a:pPr marL="457200" indent="-381000">
              <a:lnSpc>
                <a:spcPct val="115000"/>
              </a:lnSpc>
              <a:spcBef>
                <a:spcPts val="0"/>
              </a:spcBef>
              <a:buSzPts val="2400"/>
            </a:pPr>
            <a:r>
              <a:rPr lang="en-US" dirty="0"/>
              <a:t>Grant, Harney, High Desert, </a:t>
            </a:r>
            <a:r>
              <a:rPr lang="en-US" dirty="0" err="1"/>
              <a:t>InterMountain</a:t>
            </a:r>
            <a:r>
              <a:rPr lang="en-US" dirty="0"/>
              <a:t>, Jefferson, North Central, and Region 18</a:t>
            </a:r>
            <a:endParaRPr lang="en-US" dirty="0">
              <a:solidFill>
                <a:srgbClr val="FF0000"/>
              </a:solidFill>
            </a:endParaRPr>
          </a:p>
          <a:p>
            <a:pPr marL="76200" lvl="0" indent="0">
              <a:lnSpc>
                <a:spcPct val="105000"/>
              </a:lnSpc>
              <a:spcBef>
                <a:spcPts val="1200"/>
              </a:spcBef>
              <a:buSzPts val="2400"/>
              <a:buNone/>
            </a:pPr>
            <a:r>
              <a:rPr lang="en-US" sz="3000" dirty="0"/>
              <a:t>Jen Engberg</a:t>
            </a:r>
          </a:p>
          <a:p>
            <a:pPr marL="457200" indent="-381000">
              <a:lnSpc>
                <a:spcPct val="105000"/>
              </a:lnSpc>
              <a:spcBef>
                <a:spcPts val="0"/>
              </a:spcBef>
              <a:buSzPts val="2400"/>
            </a:pPr>
            <a:r>
              <a:rPr lang="en-US" dirty="0"/>
              <a:t>Clackamas, Columbia Gorge, Multnomah, and Northwest Regional </a:t>
            </a:r>
          </a:p>
          <a:p>
            <a:pPr marL="533400" lvl="1" indent="0">
              <a:lnSpc>
                <a:spcPct val="105000"/>
              </a:lnSpc>
              <a:spcBef>
                <a:spcPts val="0"/>
              </a:spcBef>
              <a:buSzPts val="2400"/>
              <a:buNone/>
            </a:pPr>
            <a:endParaRPr lang="en-US" sz="800" dirty="0"/>
          </a:p>
          <a:p>
            <a:pPr marL="76200" lvl="0" indent="0">
              <a:lnSpc>
                <a:spcPct val="105000"/>
              </a:lnSpc>
              <a:spcBef>
                <a:spcPts val="0"/>
              </a:spcBef>
              <a:buSzPts val="2400"/>
              <a:buNone/>
            </a:pPr>
            <a:r>
              <a:rPr lang="en-US" sz="3000" dirty="0"/>
              <a:t>Lisa Plumb</a:t>
            </a:r>
          </a:p>
          <a:p>
            <a:pPr marL="457200" indent="-381000">
              <a:lnSpc>
                <a:spcPct val="105000"/>
              </a:lnSpc>
              <a:spcBef>
                <a:spcPts val="0"/>
              </a:spcBef>
              <a:buSzPts val="2400"/>
            </a:pPr>
            <a:r>
              <a:rPr lang="en-US" dirty="0"/>
              <a:t>Lane, Linn Benton Lincoln, and Willamette</a:t>
            </a:r>
          </a:p>
          <a:p>
            <a:pPr marL="533400" lvl="1" indent="0">
              <a:lnSpc>
                <a:spcPct val="105000"/>
              </a:lnSpc>
              <a:spcBef>
                <a:spcPts val="0"/>
              </a:spcBef>
              <a:buSzPts val="2400"/>
              <a:buNone/>
            </a:pPr>
            <a:endParaRPr lang="en-US" sz="900" dirty="0"/>
          </a:p>
          <a:p>
            <a:pPr marL="76200" lvl="0" indent="0">
              <a:lnSpc>
                <a:spcPct val="105000"/>
              </a:lnSpc>
              <a:spcBef>
                <a:spcPts val="0"/>
              </a:spcBef>
              <a:buSzPts val="2400"/>
              <a:buNone/>
            </a:pPr>
            <a:r>
              <a:rPr lang="en-US" sz="3000" dirty="0"/>
              <a:t>Sarah Martin</a:t>
            </a:r>
          </a:p>
          <a:p>
            <a:pPr marL="457200" indent="-381000">
              <a:lnSpc>
                <a:spcPct val="105000"/>
              </a:lnSpc>
              <a:spcBef>
                <a:spcPts val="0"/>
              </a:spcBef>
              <a:buSzPts val="2400"/>
            </a:pPr>
            <a:r>
              <a:rPr lang="en-US" dirty="0"/>
              <a:t>Douglas, Lake, Malheur, South Coast, and Southern Oregon</a:t>
            </a:r>
          </a:p>
          <a:p>
            <a:pPr marL="533400" lvl="1" indent="0">
              <a:lnSpc>
                <a:spcPct val="105000"/>
              </a:lnSpc>
              <a:spcBef>
                <a:spcPts val="0"/>
              </a:spcBef>
              <a:buSzPts val="2400"/>
              <a:buNone/>
            </a:pPr>
            <a:endParaRPr lang="en-US" dirty="0"/>
          </a:p>
          <a:p>
            <a:pPr marL="914400" lvl="1" indent="-381000">
              <a:lnSpc>
                <a:spcPct val="115000"/>
              </a:lnSpc>
              <a:spcBef>
                <a:spcPts val="0"/>
              </a:spcBef>
              <a:buSzPts val="2400"/>
              <a:buFont typeface="Arial" panose="020B0604020202020204" pitchFamily="34" charset="0"/>
              <a:buChar char="●"/>
            </a:pPr>
            <a:endParaRPr lang="en-US" dirty="0">
              <a:solidFill>
                <a:srgbClr val="FF0000"/>
              </a:solidFill>
            </a:endParaRPr>
          </a:p>
          <a:p>
            <a:pPr marL="457200" indent="-381000">
              <a:lnSpc>
                <a:spcPct val="105000"/>
              </a:lnSpc>
              <a:spcBef>
                <a:spcPts val="0"/>
              </a:spcBef>
              <a:buSzPts val="2400"/>
              <a:buFont typeface="Arial"/>
              <a:buChar char="○"/>
            </a:pPr>
            <a:endParaRPr lang="en-US" sz="3000" dirty="0"/>
          </a:p>
          <a:p>
            <a:endParaRPr lang="en-US" dirty="0"/>
          </a:p>
        </p:txBody>
      </p:sp>
      <p:pic>
        <p:nvPicPr>
          <p:cNvPr id="13" name="Picture Placeholder 12">
            <a:extLst>
              <a:ext uri="{C183D7F6-B498-43B3-948B-1728B52AA6E4}">
                <adec:decorative xmlns:adec="http://schemas.microsoft.com/office/drawing/2017/decorative" val="1"/>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3695" b="3695"/>
          <a:stretch>
            <a:fillRect/>
          </a:stretch>
        </p:blipFill>
        <p:spPr/>
      </p:pic>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9</a:t>
            </a:fld>
            <a:endParaRPr lang="en-US" dirty="0"/>
          </a:p>
        </p:txBody>
      </p:sp>
    </p:spTree>
    <p:extLst>
      <p:ext uri="{BB962C8B-B14F-4D97-AF65-F5344CB8AC3E}">
        <p14:creationId xmlns:p14="http://schemas.microsoft.com/office/powerpoint/2010/main" val="724850081"/>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A1659452-F499-4686-9052-38F48D83C4D5}"/>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812F45279552458458D0611D127A50" ma:contentTypeVersion="7" ma:contentTypeDescription="Create a new document." ma:contentTypeScope="" ma:versionID="6bdae2dbe247fbd1a9219b90e32b8d03">
  <xsd:schema xmlns:xsd="http://www.w3.org/2001/XMLSchema" xmlns:xs="http://www.w3.org/2001/XMLSchema" xmlns:p="http://schemas.microsoft.com/office/2006/metadata/properties" xmlns:ns1="http://schemas.microsoft.com/sharepoint/v3" xmlns:ns2="033ab11c-6041-4f50-b845-c0c38e41b3e3" xmlns:ns3="54031767-dd6d-417c-ab73-583408f47564" targetNamespace="http://schemas.microsoft.com/office/2006/metadata/properties" ma:root="true" ma:fieldsID="e18252215fa447399964ade5cc238a15" ns1:_="" ns2:_="" ns3:_="">
    <xsd:import namespace="http://schemas.microsoft.com/sharepoint/v3"/>
    <xsd:import namespace="033ab11c-6041-4f50-b845-c0c38e41b3e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33ab11c-6041-4f50-b845-c0c38e41b3e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Estimated_x0020_Creation_x0020_Date xmlns="033ab11c-6041-4f50-b845-c0c38e41b3e3" xsi:nil="true"/>
    <PublishingStartDate xmlns="http://schemas.microsoft.com/sharepoint/v3" xsi:nil="true"/>
    <Remediation_x0020_Date xmlns="033ab11c-6041-4f50-b845-c0c38e41b3e3">2024-04-08T20:53:00+00:00</Remediation_x0020_Date>
    <Priority xmlns="033ab11c-6041-4f50-b845-c0c38e41b3e3">New</Priority>
  </documentManagement>
</p:properties>
</file>

<file path=customXml/itemProps1.xml><?xml version="1.0" encoding="utf-8"?>
<ds:datastoreItem xmlns:ds="http://schemas.openxmlformats.org/officeDocument/2006/customXml" ds:itemID="{858C3040-E6E0-4839-859D-7875939045D9}"/>
</file>

<file path=customXml/itemProps2.xml><?xml version="1.0" encoding="utf-8"?>
<ds:datastoreItem xmlns:ds="http://schemas.openxmlformats.org/officeDocument/2006/customXml" ds:itemID="{FF169486-6D5F-4B5A-BE02-21A467718E71}"/>
</file>

<file path=customXml/itemProps3.xml><?xml version="1.0" encoding="utf-8"?>
<ds:datastoreItem xmlns:ds="http://schemas.openxmlformats.org/officeDocument/2006/customXml" ds:itemID="{B12EF8B1-BF23-499A-9345-5D3225C64514}"/>
</file>

<file path=docProps/app.xml><?xml version="1.0" encoding="utf-8"?>
<Properties xmlns="http://schemas.openxmlformats.org/officeDocument/2006/extended-properties" xmlns:vt="http://schemas.openxmlformats.org/officeDocument/2006/docPropsVTypes">
  <Template>ODE PowerPoint Template</Template>
  <TotalTime>15836</TotalTime>
  <Words>1127</Words>
  <Application>Microsoft Office PowerPoint</Application>
  <PresentationFormat>Widescreen</PresentationFormat>
  <Paragraphs>124</Paragraphs>
  <Slides>10</Slides>
  <Notes>10</Notes>
  <HiddenSlides>0</HiddenSlides>
  <MMClips>0</MMClips>
  <ScaleCrop>false</ScaleCrop>
  <HeadingPairs>
    <vt:vector size="6" baseType="variant">
      <vt:variant>
        <vt:lpstr>Fonts Used</vt:lpstr>
      </vt:variant>
      <vt:variant>
        <vt:i4>2</vt:i4>
      </vt:variant>
      <vt:variant>
        <vt:lpstr>Theme</vt:lpstr>
      </vt:variant>
      <vt:variant>
        <vt:i4>6</vt:i4>
      </vt:variant>
      <vt:variant>
        <vt:lpstr>Slide Titles</vt:lpstr>
      </vt:variant>
      <vt:variant>
        <vt:i4>10</vt:i4>
      </vt:variant>
    </vt:vector>
  </HeadingPairs>
  <TitlesOfParts>
    <vt:vector size="18" baseType="lpstr">
      <vt:lpstr>Arial</vt:lpstr>
      <vt:lpstr>Calibri</vt:lpstr>
      <vt:lpstr>2021ODE</vt:lpstr>
      <vt:lpstr>Green_2021ODE</vt:lpstr>
      <vt:lpstr>Gold_2021ODE</vt:lpstr>
      <vt:lpstr>Orange_2021ODE</vt:lpstr>
      <vt:lpstr>Red_2021ODE</vt:lpstr>
      <vt:lpstr>Teal_2021ODE</vt:lpstr>
      <vt:lpstr>Paraprofessionals and Title I-A</vt:lpstr>
      <vt:lpstr>Agenda for Today’s Session</vt:lpstr>
      <vt:lpstr>Defining Paraprofessional</vt:lpstr>
      <vt:lpstr>What are the requirements?</vt:lpstr>
      <vt:lpstr>State or Local Assessment</vt:lpstr>
      <vt:lpstr>Who has to meet these requirements?</vt:lpstr>
      <vt:lpstr>Resources</vt:lpstr>
      <vt:lpstr>Key Takeaways</vt:lpstr>
      <vt:lpstr>Regional Contacts by ESD</vt:lpstr>
      <vt:lpstr>Please reach out!</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Paraprofessionals under Title I-A</dc:title>
  <dc:creator>ENGBERG Jennifer - ODE</dc:creator>
  <cp:lastModifiedBy>SAPPINGTON Jennifer * ODE</cp:lastModifiedBy>
  <cp:revision>98</cp:revision>
  <dcterms:created xsi:type="dcterms:W3CDTF">2023-03-07T18:26:56Z</dcterms:created>
  <dcterms:modified xsi:type="dcterms:W3CDTF">2024-04-08T20:52:09Z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730ea53-6f5e-4160-81a5-992a9105450a_Enabled">
    <vt:lpwstr>true</vt:lpwstr>
  </property>
  <property fmtid="{D5CDD505-2E9C-101B-9397-08002B2CF9AE}" pid="3" name="MSIP_Label_7730ea53-6f5e-4160-81a5-992a9105450a_SetDate">
    <vt:lpwstr>2024-03-18T22:26:28Z</vt:lpwstr>
  </property>
  <property fmtid="{D5CDD505-2E9C-101B-9397-08002B2CF9AE}" pid="4" name="MSIP_Label_7730ea53-6f5e-4160-81a5-992a9105450a_Method">
    <vt:lpwstr>Standard</vt:lpwstr>
  </property>
  <property fmtid="{D5CDD505-2E9C-101B-9397-08002B2CF9AE}" pid="5" name="MSIP_Label_7730ea53-6f5e-4160-81a5-992a9105450a_Name">
    <vt:lpwstr>Level 2 - Limited (Items)</vt:lpwstr>
  </property>
  <property fmtid="{D5CDD505-2E9C-101B-9397-08002B2CF9AE}" pid="6" name="MSIP_Label_7730ea53-6f5e-4160-81a5-992a9105450a_SiteId">
    <vt:lpwstr>b4f51418-b269-49a2-935a-fa54bf584fc8</vt:lpwstr>
  </property>
  <property fmtid="{D5CDD505-2E9C-101B-9397-08002B2CF9AE}" pid="7" name="MSIP_Label_7730ea53-6f5e-4160-81a5-992a9105450a_ActionId">
    <vt:lpwstr>2c6968b5-9486-4222-a50b-68c5befabf56</vt:lpwstr>
  </property>
  <property fmtid="{D5CDD505-2E9C-101B-9397-08002B2CF9AE}" pid="8" name="MSIP_Label_7730ea53-6f5e-4160-81a5-992a9105450a_ContentBits">
    <vt:lpwstr>0</vt:lpwstr>
  </property>
  <property fmtid="{D5CDD505-2E9C-101B-9397-08002B2CF9AE}" pid="9" name="ContentTypeId">
    <vt:lpwstr>0x010100B3812F45279552458458D0611D127A50</vt:lpwstr>
  </property>
</Properties>
</file>