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5"/>
  </p:notesMasterIdLst>
  <p:sldIdLst>
    <p:sldId id="256" r:id="rId10"/>
    <p:sldId id="271" r:id="rId11"/>
    <p:sldId id="273" r:id="rId12"/>
    <p:sldId id="257" r:id="rId13"/>
    <p:sldId id="272" r:id="rId14"/>
    <p:sldId id="275" r:id="rId15"/>
    <p:sldId id="282" r:id="rId16"/>
    <p:sldId id="276" r:id="rId17"/>
    <p:sldId id="278" r:id="rId18"/>
    <p:sldId id="277" r:id="rId19"/>
    <p:sldId id="279" r:id="rId20"/>
    <p:sldId id="283" r:id="rId21"/>
    <p:sldId id="269" r:id="rId22"/>
    <p:sldId id="280" r:id="rId23"/>
    <p:sldId id="3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Sarah * ODE" initials="MS*O" lastIdx="1" clrIdx="0">
    <p:extLst>
      <p:ext uri="{19B8F6BF-5375-455C-9EA6-DF929625EA0E}">
        <p15:presenceInfo xmlns:p15="http://schemas.microsoft.com/office/powerpoint/2012/main" userId="S-1-5-21-2237050375-1962090969-1930583096-1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8961" autoAdjust="0"/>
  </p:normalViewPr>
  <p:slideViewPr>
    <p:cSldViewPr snapToGrid="0">
      <p:cViewPr varScale="1">
        <p:scale>
          <a:sx n="51" d="100"/>
          <a:sy n="51" d="100"/>
        </p:scale>
        <p:origin x="14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42C1B-FDFE-44A2-931D-ED6C9927FF8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7A0E52F-0AAA-448A-914E-7ABEB83238D3}">
      <dgm:prSet phldrT="[Text]" custT="1"/>
      <dgm:spPr/>
      <dgm:t>
        <a:bodyPr/>
        <a:lstStyle/>
        <a:p>
          <a:r>
            <a:rPr lang="en-US" sz="1400" b="1" dirty="0"/>
            <a:t>Title I-A Fiscal Requirements</a:t>
          </a:r>
        </a:p>
      </dgm:t>
    </dgm:pt>
    <dgm:pt modelId="{93046B2A-39C6-4301-9D0F-06D8F09B0CC2}" type="parTrans" cxnId="{D8860C57-2DFD-4849-AA5D-63E5BC117DBE}">
      <dgm:prSet/>
      <dgm:spPr/>
      <dgm:t>
        <a:bodyPr/>
        <a:lstStyle/>
        <a:p>
          <a:endParaRPr lang="en-US"/>
        </a:p>
      </dgm:t>
    </dgm:pt>
    <dgm:pt modelId="{9606887F-D4B1-43AD-AC4F-E265EB5FB51B}" type="sibTrans" cxnId="{D8860C57-2DFD-4849-AA5D-63E5BC117DBE}">
      <dgm:prSet/>
      <dgm:spPr/>
      <dgm:t>
        <a:bodyPr/>
        <a:lstStyle/>
        <a:p>
          <a:endParaRPr lang="en-US"/>
        </a:p>
      </dgm:t>
    </dgm:pt>
    <dgm:pt modelId="{233E6815-52E4-483F-825F-EFE04B24FDF7}">
      <dgm:prSet phldrT="[Text]" custT="1"/>
      <dgm:spPr/>
      <dgm:t>
        <a:bodyPr/>
        <a:lstStyle/>
        <a:p>
          <a:r>
            <a:rPr lang="en-US" sz="1400" b="0" dirty="0"/>
            <a:t>Supplement </a:t>
          </a:r>
          <a:r>
            <a:rPr lang="en-US" sz="1400" b="0"/>
            <a:t>not Supplant</a:t>
          </a:r>
          <a:endParaRPr lang="en-US" sz="1400" b="0" dirty="0"/>
        </a:p>
      </dgm:t>
    </dgm:pt>
    <dgm:pt modelId="{403C8920-01BF-4BB1-B210-D401B51EE551}" type="parTrans" cxnId="{9A667C61-B100-4AC2-A2C7-1F74DD3A26B3}">
      <dgm:prSet/>
      <dgm:spPr/>
      <dgm:t>
        <a:bodyPr/>
        <a:lstStyle/>
        <a:p>
          <a:endParaRPr lang="en-US"/>
        </a:p>
      </dgm:t>
    </dgm:pt>
    <dgm:pt modelId="{519FD62D-E49F-4DDD-A154-AD10D685E19B}" type="sibTrans" cxnId="{9A667C61-B100-4AC2-A2C7-1F74DD3A26B3}">
      <dgm:prSet/>
      <dgm:spPr/>
      <dgm:t>
        <a:bodyPr/>
        <a:lstStyle/>
        <a:p>
          <a:endParaRPr lang="en-US"/>
        </a:p>
      </dgm:t>
    </dgm:pt>
    <dgm:pt modelId="{52E26A93-3E77-4F0F-A543-0696141ACAE7}">
      <dgm:prSet phldrT="[Text]" custT="1"/>
      <dgm:spPr/>
      <dgm:t>
        <a:bodyPr/>
        <a:lstStyle/>
        <a:p>
          <a:r>
            <a:rPr lang="en-US" sz="1400" dirty="0"/>
            <a:t>Comparability</a:t>
          </a:r>
        </a:p>
      </dgm:t>
    </dgm:pt>
    <dgm:pt modelId="{23ED57E2-0EBE-4BA0-839A-01A504D37DFB}" type="parTrans" cxnId="{E22C25CB-E53D-4192-9D84-DBC5BEB245BF}">
      <dgm:prSet/>
      <dgm:spPr/>
      <dgm:t>
        <a:bodyPr/>
        <a:lstStyle/>
        <a:p>
          <a:endParaRPr lang="en-US"/>
        </a:p>
      </dgm:t>
    </dgm:pt>
    <dgm:pt modelId="{D5A17D41-BE59-4EEB-A084-199DBCF492EB}" type="sibTrans" cxnId="{E22C25CB-E53D-4192-9D84-DBC5BEB245BF}">
      <dgm:prSet/>
      <dgm:spPr/>
      <dgm:t>
        <a:bodyPr/>
        <a:lstStyle/>
        <a:p>
          <a:endParaRPr lang="en-US"/>
        </a:p>
      </dgm:t>
    </dgm:pt>
    <dgm:pt modelId="{E45C88AE-3000-4761-8964-4CA314CFDED5}">
      <dgm:prSet phldrT="[Text]" custT="1"/>
      <dgm:spPr/>
      <dgm:t>
        <a:bodyPr/>
        <a:lstStyle/>
        <a:p>
          <a:r>
            <a:rPr lang="en-US" sz="1400" b="0" dirty="0"/>
            <a:t>Maintenance of Effort</a:t>
          </a:r>
        </a:p>
      </dgm:t>
    </dgm:pt>
    <dgm:pt modelId="{ED464635-0B87-4A65-B0A6-B2FAAA66233C}" type="parTrans" cxnId="{D3AE5730-B196-4F39-925F-2EBF3073CFB1}">
      <dgm:prSet/>
      <dgm:spPr/>
      <dgm:t>
        <a:bodyPr/>
        <a:lstStyle/>
        <a:p>
          <a:endParaRPr lang="en-US"/>
        </a:p>
      </dgm:t>
    </dgm:pt>
    <dgm:pt modelId="{1EA2658B-C340-4118-83A3-594533E1E75F}" type="sibTrans" cxnId="{D3AE5730-B196-4F39-925F-2EBF3073CFB1}">
      <dgm:prSet/>
      <dgm:spPr/>
      <dgm:t>
        <a:bodyPr/>
        <a:lstStyle/>
        <a:p>
          <a:endParaRPr lang="en-US"/>
        </a:p>
      </dgm:t>
    </dgm:pt>
    <dgm:pt modelId="{B695B27C-B80A-4D92-9903-66AFCA00D1B3}" type="pres">
      <dgm:prSet presAssocID="{D9942C1B-FDFE-44A2-931D-ED6C9927FF8B}" presName="Name0" presStyleCnt="0">
        <dgm:presLayoutVars>
          <dgm:chMax val="1"/>
          <dgm:dir/>
          <dgm:animLvl val="ctr"/>
          <dgm:resizeHandles val="exact"/>
        </dgm:presLayoutVars>
      </dgm:prSet>
      <dgm:spPr/>
    </dgm:pt>
    <dgm:pt modelId="{6934CD38-09E0-4F94-A74F-FBB5DD4564E5}" type="pres">
      <dgm:prSet presAssocID="{A7A0E52F-0AAA-448A-914E-7ABEB83238D3}" presName="centerShape" presStyleLbl="node0" presStyleIdx="0" presStyleCnt="1" custScaleX="125669" custScaleY="97423"/>
      <dgm:spPr/>
    </dgm:pt>
    <dgm:pt modelId="{213ED27E-BB3C-4978-8D9A-132CF6D9D70E}" type="pres">
      <dgm:prSet presAssocID="{233E6815-52E4-483F-825F-EFE04B24FDF7}" presName="node" presStyleLbl="node1" presStyleIdx="0" presStyleCnt="3" custScaleX="208856" custScaleY="106934" custRadScaleRad="87613" custRadScaleInc="2252">
        <dgm:presLayoutVars>
          <dgm:bulletEnabled val="1"/>
        </dgm:presLayoutVars>
      </dgm:prSet>
      <dgm:spPr/>
    </dgm:pt>
    <dgm:pt modelId="{2DA78158-D757-4B86-888C-73A62932BAA1}" type="pres">
      <dgm:prSet presAssocID="{233E6815-52E4-483F-825F-EFE04B24FDF7}" presName="dummy" presStyleCnt="0"/>
      <dgm:spPr/>
    </dgm:pt>
    <dgm:pt modelId="{72E1E37B-C379-4BDE-9011-BA7F11986690}" type="pres">
      <dgm:prSet presAssocID="{519FD62D-E49F-4DDD-A154-AD10D685E19B}" presName="sibTrans" presStyleLbl="sibTrans2D1" presStyleIdx="0" presStyleCnt="3"/>
      <dgm:spPr/>
    </dgm:pt>
    <dgm:pt modelId="{46609000-92EA-4A0A-B66A-1FBC4B3106E3}" type="pres">
      <dgm:prSet presAssocID="{52E26A93-3E77-4F0F-A543-0696141ACAE7}" presName="node" presStyleLbl="node1" presStyleIdx="1" presStyleCnt="3" custScaleX="188572" custScaleY="95859">
        <dgm:presLayoutVars>
          <dgm:bulletEnabled val="1"/>
        </dgm:presLayoutVars>
      </dgm:prSet>
      <dgm:spPr/>
    </dgm:pt>
    <dgm:pt modelId="{8709C03D-9EFB-4E38-BD78-DD7AE402F55F}" type="pres">
      <dgm:prSet presAssocID="{52E26A93-3E77-4F0F-A543-0696141ACAE7}" presName="dummy" presStyleCnt="0"/>
      <dgm:spPr/>
    </dgm:pt>
    <dgm:pt modelId="{5D3C94A5-C789-4876-853F-DF9B80901524}" type="pres">
      <dgm:prSet presAssocID="{D5A17D41-BE59-4EEB-A084-199DBCF492EB}" presName="sibTrans" presStyleLbl="sibTrans2D1" presStyleIdx="1" presStyleCnt="3"/>
      <dgm:spPr/>
    </dgm:pt>
    <dgm:pt modelId="{B348F809-25EE-421D-B06C-A817FBE6D4BC}" type="pres">
      <dgm:prSet presAssocID="{E45C88AE-3000-4761-8964-4CA314CFDED5}" presName="node" presStyleLbl="node1" presStyleIdx="2" presStyleCnt="3" custScaleX="192165" custScaleY="100099">
        <dgm:presLayoutVars>
          <dgm:bulletEnabled val="1"/>
        </dgm:presLayoutVars>
      </dgm:prSet>
      <dgm:spPr/>
    </dgm:pt>
    <dgm:pt modelId="{E0ECE12B-1824-45FB-8F6B-4721752E4FC0}" type="pres">
      <dgm:prSet presAssocID="{E45C88AE-3000-4761-8964-4CA314CFDED5}" presName="dummy" presStyleCnt="0"/>
      <dgm:spPr/>
    </dgm:pt>
    <dgm:pt modelId="{5068D3A9-97B1-4A3F-A920-00610AEE2612}" type="pres">
      <dgm:prSet presAssocID="{1EA2658B-C340-4118-83A3-594533E1E75F}" presName="sibTrans" presStyleLbl="sibTrans2D1" presStyleIdx="2" presStyleCnt="3"/>
      <dgm:spPr/>
    </dgm:pt>
  </dgm:ptLst>
  <dgm:cxnLst>
    <dgm:cxn modelId="{58247204-2B1A-4267-9652-8C08A01E12B5}" type="presOf" srcId="{52E26A93-3E77-4F0F-A543-0696141ACAE7}" destId="{46609000-92EA-4A0A-B66A-1FBC4B3106E3}" srcOrd="0" destOrd="0" presId="urn:microsoft.com/office/officeart/2005/8/layout/radial6"/>
    <dgm:cxn modelId="{7EA2A21E-26B8-43F7-B8FE-75921F365248}" type="presOf" srcId="{D9942C1B-FDFE-44A2-931D-ED6C9927FF8B}" destId="{B695B27C-B80A-4D92-9903-66AFCA00D1B3}" srcOrd="0" destOrd="0" presId="urn:microsoft.com/office/officeart/2005/8/layout/radial6"/>
    <dgm:cxn modelId="{FFD90026-9CB3-4D14-B425-E3A6E8E71163}" type="presOf" srcId="{519FD62D-E49F-4DDD-A154-AD10D685E19B}" destId="{72E1E37B-C379-4BDE-9011-BA7F11986690}" srcOrd="0" destOrd="0" presId="urn:microsoft.com/office/officeart/2005/8/layout/radial6"/>
    <dgm:cxn modelId="{D3AE5730-B196-4F39-925F-2EBF3073CFB1}" srcId="{A7A0E52F-0AAA-448A-914E-7ABEB83238D3}" destId="{E45C88AE-3000-4761-8964-4CA314CFDED5}" srcOrd="2" destOrd="0" parTransId="{ED464635-0B87-4A65-B0A6-B2FAAA66233C}" sibTransId="{1EA2658B-C340-4118-83A3-594533E1E75F}"/>
    <dgm:cxn modelId="{6A0C8639-FED9-498F-80A2-35DE1C8B01F8}" type="presOf" srcId="{233E6815-52E4-483F-825F-EFE04B24FDF7}" destId="{213ED27E-BB3C-4978-8D9A-132CF6D9D70E}" srcOrd="0" destOrd="0" presId="urn:microsoft.com/office/officeart/2005/8/layout/radial6"/>
    <dgm:cxn modelId="{9A667C61-B100-4AC2-A2C7-1F74DD3A26B3}" srcId="{A7A0E52F-0AAA-448A-914E-7ABEB83238D3}" destId="{233E6815-52E4-483F-825F-EFE04B24FDF7}" srcOrd="0" destOrd="0" parTransId="{403C8920-01BF-4BB1-B210-D401B51EE551}" sibTransId="{519FD62D-E49F-4DDD-A154-AD10D685E19B}"/>
    <dgm:cxn modelId="{E6FCBD49-86D2-45D6-9735-23D45A79C6AE}" type="presOf" srcId="{D5A17D41-BE59-4EEB-A084-199DBCF492EB}" destId="{5D3C94A5-C789-4876-853F-DF9B80901524}" srcOrd="0" destOrd="0" presId="urn:microsoft.com/office/officeart/2005/8/layout/radial6"/>
    <dgm:cxn modelId="{D8860C57-2DFD-4849-AA5D-63E5BC117DBE}" srcId="{D9942C1B-FDFE-44A2-931D-ED6C9927FF8B}" destId="{A7A0E52F-0AAA-448A-914E-7ABEB83238D3}" srcOrd="0" destOrd="0" parTransId="{93046B2A-39C6-4301-9D0F-06D8F09B0CC2}" sibTransId="{9606887F-D4B1-43AD-AC4F-E265EB5FB51B}"/>
    <dgm:cxn modelId="{9EDC627C-DBD9-4E01-94D6-A100132C3BF1}" type="presOf" srcId="{E45C88AE-3000-4761-8964-4CA314CFDED5}" destId="{B348F809-25EE-421D-B06C-A817FBE6D4BC}" srcOrd="0" destOrd="0" presId="urn:microsoft.com/office/officeart/2005/8/layout/radial6"/>
    <dgm:cxn modelId="{DDF39385-EEF8-466C-81F9-E75005AD0E6F}" type="presOf" srcId="{A7A0E52F-0AAA-448A-914E-7ABEB83238D3}" destId="{6934CD38-09E0-4F94-A74F-FBB5DD4564E5}" srcOrd="0" destOrd="0" presId="urn:microsoft.com/office/officeart/2005/8/layout/radial6"/>
    <dgm:cxn modelId="{E22C25CB-E53D-4192-9D84-DBC5BEB245BF}" srcId="{A7A0E52F-0AAA-448A-914E-7ABEB83238D3}" destId="{52E26A93-3E77-4F0F-A543-0696141ACAE7}" srcOrd="1" destOrd="0" parTransId="{23ED57E2-0EBE-4BA0-839A-01A504D37DFB}" sibTransId="{D5A17D41-BE59-4EEB-A084-199DBCF492EB}"/>
    <dgm:cxn modelId="{721DA1E5-3649-409C-8FFC-CE3B75C3800D}" type="presOf" srcId="{1EA2658B-C340-4118-83A3-594533E1E75F}" destId="{5068D3A9-97B1-4A3F-A920-00610AEE2612}" srcOrd="0" destOrd="0" presId="urn:microsoft.com/office/officeart/2005/8/layout/radial6"/>
    <dgm:cxn modelId="{538A7DBF-6164-4EC3-BAC8-98A947A8A9A0}" type="presParOf" srcId="{B695B27C-B80A-4D92-9903-66AFCA00D1B3}" destId="{6934CD38-09E0-4F94-A74F-FBB5DD4564E5}" srcOrd="0" destOrd="0" presId="urn:microsoft.com/office/officeart/2005/8/layout/radial6"/>
    <dgm:cxn modelId="{F890D043-2B34-4A05-B0C0-9944A5C954AE}" type="presParOf" srcId="{B695B27C-B80A-4D92-9903-66AFCA00D1B3}" destId="{213ED27E-BB3C-4978-8D9A-132CF6D9D70E}" srcOrd="1" destOrd="0" presId="urn:microsoft.com/office/officeart/2005/8/layout/radial6"/>
    <dgm:cxn modelId="{9A5C4F5A-7EEA-4006-86EF-FAB0BE127DD9}" type="presParOf" srcId="{B695B27C-B80A-4D92-9903-66AFCA00D1B3}" destId="{2DA78158-D757-4B86-888C-73A62932BAA1}" srcOrd="2" destOrd="0" presId="urn:microsoft.com/office/officeart/2005/8/layout/radial6"/>
    <dgm:cxn modelId="{D23C27D3-FD2D-4E0B-A184-4901AA5BBE1B}" type="presParOf" srcId="{B695B27C-B80A-4D92-9903-66AFCA00D1B3}" destId="{72E1E37B-C379-4BDE-9011-BA7F11986690}" srcOrd="3" destOrd="0" presId="urn:microsoft.com/office/officeart/2005/8/layout/radial6"/>
    <dgm:cxn modelId="{D6176DA1-E396-43D4-B4B3-B4727E250B76}" type="presParOf" srcId="{B695B27C-B80A-4D92-9903-66AFCA00D1B3}" destId="{46609000-92EA-4A0A-B66A-1FBC4B3106E3}" srcOrd="4" destOrd="0" presId="urn:microsoft.com/office/officeart/2005/8/layout/radial6"/>
    <dgm:cxn modelId="{9C385095-0324-48BC-89E6-28FEC1A9DBCD}" type="presParOf" srcId="{B695B27C-B80A-4D92-9903-66AFCA00D1B3}" destId="{8709C03D-9EFB-4E38-BD78-DD7AE402F55F}" srcOrd="5" destOrd="0" presId="urn:microsoft.com/office/officeart/2005/8/layout/radial6"/>
    <dgm:cxn modelId="{AA4408C7-4E8F-49D3-A128-310DDE9D6B20}" type="presParOf" srcId="{B695B27C-B80A-4D92-9903-66AFCA00D1B3}" destId="{5D3C94A5-C789-4876-853F-DF9B80901524}" srcOrd="6" destOrd="0" presId="urn:microsoft.com/office/officeart/2005/8/layout/radial6"/>
    <dgm:cxn modelId="{30F7903E-244A-472B-ACF1-A6EED62C2A21}" type="presParOf" srcId="{B695B27C-B80A-4D92-9903-66AFCA00D1B3}" destId="{B348F809-25EE-421D-B06C-A817FBE6D4BC}" srcOrd="7" destOrd="0" presId="urn:microsoft.com/office/officeart/2005/8/layout/radial6"/>
    <dgm:cxn modelId="{2299A96B-D840-4004-A203-22BCC0240E7B}" type="presParOf" srcId="{B695B27C-B80A-4D92-9903-66AFCA00D1B3}" destId="{E0ECE12B-1824-45FB-8F6B-4721752E4FC0}" srcOrd="8" destOrd="0" presId="urn:microsoft.com/office/officeart/2005/8/layout/radial6"/>
    <dgm:cxn modelId="{E6FA7E37-F3AB-4266-AB97-2A814DE62AD9}" type="presParOf" srcId="{B695B27C-B80A-4D92-9903-66AFCA00D1B3}" destId="{5068D3A9-97B1-4A3F-A920-00610AEE2612}"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8D3A9-97B1-4A3F-A920-00610AEE2612}">
      <dsp:nvSpPr>
        <dsp:cNvPr id="0" name=""/>
        <dsp:cNvSpPr/>
      </dsp:nvSpPr>
      <dsp:spPr>
        <a:xfrm>
          <a:off x="722102" y="610132"/>
          <a:ext cx="2832109" cy="2832109"/>
        </a:xfrm>
        <a:prstGeom prst="blockArc">
          <a:avLst>
            <a:gd name="adj1" fmla="val 9470759"/>
            <a:gd name="adj2" fmla="val 1604052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3C94A5-C789-4876-853F-DF9B80901524}">
      <dsp:nvSpPr>
        <dsp:cNvPr id="0" name=""/>
        <dsp:cNvSpPr/>
      </dsp:nvSpPr>
      <dsp:spPr>
        <a:xfrm>
          <a:off x="638905" y="440132"/>
          <a:ext cx="2832109" cy="2832109"/>
        </a:xfrm>
        <a:prstGeom prst="blockArc">
          <a:avLst>
            <a:gd name="adj1" fmla="val 1800000"/>
            <a:gd name="adj2" fmla="val 90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1E37B-C379-4BDE-9011-BA7F11986690}">
      <dsp:nvSpPr>
        <dsp:cNvPr id="0" name=""/>
        <dsp:cNvSpPr/>
      </dsp:nvSpPr>
      <dsp:spPr>
        <a:xfrm>
          <a:off x="556617" y="607903"/>
          <a:ext cx="2832109" cy="2832109"/>
        </a:xfrm>
        <a:prstGeom prst="blockArc">
          <a:avLst>
            <a:gd name="adj1" fmla="val 16452090"/>
            <a:gd name="adj2" fmla="val 1335225"/>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34CD38-09E0-4F94-A74F-FBB5DD4564E5}">
      <dsp:nvSpPr>
        <dsp:cNvPr id="0" name=""/>
        <dsp:cNvSpPr/>
      </dsp:nvSpPr>
      <dsp:spPr>
        <a:xfrm>
          <a:off x="1236091" y="1221371"/>
          <a:ext cx="1637735" cy="12696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Title I-A Fiscal Requirements</a:t>
          </a:r>
        </a:p>
      </dsp:txBody>
      <dsp:txXfrm>
        <a:off x="1475932" y="1407304"/>
        <a:ext cx="1158053" cy="897764"/>
      </dsp:txXfrm>
    </dsp:sp>
    <dsp:sp modelId="{213ED27E-BB3C-4978-8D9A-132CF6D9D70E}">
      <dsp:nvSpPr>
        <dsp:cNvPr id="0" name=""/>
        <dsp:cNvSpPr/>
      </dsp:nvSpPr>
      <dsp:spPr>
        <a:xfrm>
          <a:off x="1121367" y="156709"/>
          <a:ext cx="1905288" cy="9755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Supplement </a:t>
          </a:r>
          <a:r>
            <a:rPr lang="en-US" sz="1400" b="0" kern="1200"/>
            <a:t>not Supplant</a:t>
          </a:r>
          <a:endParaRPr lang="en-US" sz="1400" b="0" kern="1200" dirty="0"/>
        </a:p>
      </dsp:txBody>
      <dsp:txXfrm>
        <a:off x="1400390" y="299568"/>
        <a:ext cx="1347242" cy="689787"/>
      </dsp:txXfrm>
    </dsp:sp>
    <dsp:sp modelId="{46609000-92EA-4A0A-B66A-1FBC4B3106E3}">
      <dsp:nvSpPr>
        <dsp:cNvPr id="0" name=""/>
        <dsp:cNvSpPr/>
      </dsp:nvSpPr>
      <dsp:spPr>
        <a:xfrm>
          <a:off x="2392734" y="2110557"/>
          <a:ext cx="1720247" cy="8744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Comparability</a:t>
          </a:r>
        </a:p>
      </dsp:txBody>
      <dsp:txXfrm>
        <a:off x="2644658" y="2238621"/>
        <a:ext cx="1216399" cy="618345"/>
      </dsp:txXfrm>
    </dsp:sp>
    <dsp:sp modelId="{B348F809-25EE-421D-B06C-A817FBE6D4BC}">
      <dsp:nvSpPr>
        <dsp:cNvPr id="0" name=""/>
        <dsp:cNvSpPr/>
      </dsp:nvSpPr>
      <dsp:spPr>
        <a:xfrm>
          <a:off x="-19450" y="2091217"/>
          <a:ext cx="1753024" cy="913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Maintenance of Effort</a:t>
          </a:r>
        </a:p>
      </dsp:txBody>
      <dsp:txXfrm>
        <a:off x="237274" y="2224945"/>
        <a:ext cx="1239576" cy="6456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43323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3746044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522560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1823266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32895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Most Every Student Succeeds Act (ESSA) programs require districts to supplement, and not supplant, the state and local funds they would otherwise spend on education. Generally, this means, ESSA funds should add to (supplement) and not replace (supplant) state and local funds. A few programs also require districts to use federal program funds to add to and not replace other federal funds. The tests for compliance with supplement not supplant requirements vary depending on the federal program being implemented. </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93826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 LEA must be able to operate its schools and its core foundation programs without any federal funds.</a:t>
            </a:r>
          </a:p>
          <a:p>
            <a:endParaRPr lang="en-US" sz="1200" dirty="0"/>
          </a:p>
          <a:p>
            <a:r>
              <a:rPr lang="en-US" sz="1200" dirty="0"/>
              <a:t>Our team has created</a:t>
            </a:r>
            <a:r>
              <a:rPr lang="en-US" sz="1200" baseline="0" dirty="0"/>
              <a:t> a brief on this topic that outlines SNS rules by program. In this presentation we will be addressing Titles IA, IIA and IVA only. Keep in mind that Perkins and IDEA also have their own SNS rules.</a:t>
            </a:r>
            <a:endParaRPr lang="en-US" sz="1200"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209146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i="0" kern="1200" dirty="0">
                <a:solidFill>
                  <a:schemeClr val="tx1"/>
                </a:solidFill>
                <a:effectLst/>
                <a:latin typeface="+mn-lt"/>
                <a:ea typeface="+mn-ea"/>
                <a:cs typeface="+mn-cs"/>
              </a:rPr>
              <a:t>Titles</a:t>
            </a:r>
            <a:r>
              <a:rPr lang="en-US" altLang="en-US" sz="1200" i="0" kern="1200" baseline="0" dirty="0">
                <a:solidFill>
                  <a:schemeClr val="tx1"/>
                </a:solidFill>
                <a:effectLst/>
                <a:latin typeface="+mn-lt"/>
                <a:ea typeface="+mn-ea"/>
                <a:cs typeface="+mn-cs"/>
              </a:rPr>
              <a:t> IIA and IVA follow the same SNS rules. </a:t>
            </a:r>
          </a:p>
          <a:p>
            <a:endParaRPr lang="en-US" altLang="en-US" sz="120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determine whether a fiscal expenditure supplements and does not supplant, school districts must run the following tests:</a:t>
            </a:r>
          </a:p>
          <a:p>
            <a:pPr lvl="0"/>
            <a:r>
              <a:rPr lang="en-US" sz="1200" b="1" kern="1200" dirty="0">
                <a:solidFill>
                  <a:schemeClr val="tx1"/>
                </a:solidFill>
                <a:effectLst/>
                <a:latin typeface="+mn-lt"/>
                <a:ea typeface="+mn-ea"/>
                <a:cs typeface="+mn-cs"/>
              </a:rPr>
              <a:t>Test I:</a:t>
            </a:r>
            <a:r>
              <a:rPr lang="en-US" sz="1200" kern="1200" dirty="0">
                <a:solidFill>
                  <a:schemeClr val="tx1"/>
                </a:solidFill>
                <a:effectLst/>
                <a:latin typeface="+mn-lt"/>
                <a:ea typeface="+mn-ea"/>
                <a:cs typeface="+mn-cs"/>
              </a:rPr>
              <a:t> Are the services that the district wants to fund with ESEA funds required under state, local, or another federal law? If they are, there could be a presumption</a:t>
            </a:r>
            <a:r>
              <a:rPr lang="en-US" sz="1200" kern="1200" baseline="0" dirty="0">
                <a:solidFill>
                  <a:schemeClr val="tx1"/>
                </a:solidFill>
                <a:effectLst/>
                <a:latin typeface="+mn-lt"/>
                <a:ea typeface="+mn-ea"/>
                <a:cs typeface="+mn-cs"/>
              </a:rPr>
              <a:t> of supplanting.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Test II:</a:t>
            </a:r>
            <a:r>
              <a:rPr lang="en-US" sz="1200" kern="1200" dirty="0">
                <a:solidFill>
                  <a:schemeClr val="tx1"/>
                </a:solidFill>
                <a:effectLst/>
                <a:latin typeface="+mn-lt"/>
                <a:ea typeface="+mn-ea"/>
                <a:cs typeface="+mn-cs"/>
              </a:rPr>
              <a:t> Were state or local funds used in the past to pay for these services? If they were, there could be a presumption of supplanting.</a:t>
            </a:r>
          </a:p>
          <a:p>
            <a:r>
              <a:rPr lang="en-US" sz="1200" kern="1200" dirty="0">
                <a:solidFill>
                  <a:schemeClr val="tx1"/>
                </a:solidFill>
                <a:effectLst/>
                <a:latin typeface="+mn-lt"/>
                <a:ea typeface="+mn-ea"/>
                <a:cs typeface="+mn-cs"/>
              </a:rPr>
              <a:t> </a:t>
            </a:r>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11635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It</a:t>
            </a:r>
            <a:r>
              <a:rPr lang="en-US" altLang="en-US" b="1" baseline="0" dirty="0"/>
              <a:t> is </a:t>
            </a:r>
            <a:r>
              <a:rPr lang="en-US" altLang="en-US" baseline="0" dirty="0"/>
              <a:t>possible for d</a:t>
            </a:r>
            <a:r>
              <a:rPr lang="en-US" altLang="en-US" dirty="0"/>
              <a:t>istricts to overcome the presumption of supplanting. </a:t>
            </a:r>
            <a:r>
              <a:rPr lang="en-US" sz="1200" kern="1200" dirty="0">
                <a:solidFill>
                  <a:schemeClr val="tx1"/>
                </a:solidFill>
                <a:effectLst/>
                <a:latin typeface="+mn-lt"/>
                <a:ea typeface="+mn-ea"/>
                <a:cs typeface="+mn-cs"/>
              </a:rPr>
              <a:t>Overcoming the presumption of supplanting requires that districts keep documentation (e.g., budget information, planning documents, or other materials). In general, a district must determine what educational activities it would support if no </a:t>
            </a:r>
            <a:r>
              <a:rPr lang="en-US" sz="1200" i="1" kern="1200" dirty="0">
                <a:solidFill>
                  <a:schemeClr val="tx1"/>
                </a:solidFill>
                <a:effectLst/>
                <a:latin typeface="+mn-lt"/>
                <a:ea typeface="+mn-ea"/>
                <a:cs typeface="+mn-cs"/>
              </a:rPr>
              <a:t>ESEA </a:t>
            </a:r>
            <a:r>
              <a:rPr lang="en-US" sz="1200" kern="1200" dirty="0">
                <a:solidFill>
                  <a:schemeClr val="tx1"/>
                </a:solidFill>
                <a:effectLst/>
                <a:latin typeface="+mn-lt"/>
                <a:ea typeface="+mn-ea"/>
                <a:cs typeface="+mn-cs"/>
              </a:rPr>
              <a:t>funds were available. If it is clear that no State or local funds remain available to fund certain activities that previously were funded with State or local resources, then the district </a:t>
            </a:r>
            <a:r>
              <a:rPr lang="en-US" sz="1200" b="1" kern="1200" dirty="0">
                <a:solidFill>
                  <a:schemeClr val="tx1"/>
                </a:solidFill>
                <a:effectLst/>
                <a:latin typeface="+mn-lt"/>
                <a:ea typeface="+mn-ea"/>
                <a:cs typeface="+mn-cs"/>
              </a:rPr>
              <a:t>may be able </a:t>
            </a:r>
            <a:r>
              <a:rPr lang="en-US" sz="1200" kern="1200" dirty="0">
                <a:solidFill>
                  <a:schemeClr val="tx1"/>
                </a:solidFill>
                <a:effectLst/>
                <a:latin typeface="+mn-lt"/>
                <a:ea typeface="+mn-ea"/>
                <a:cs typeface="+mn-cs"/>
              </a:rPr>
              <a:t>to use </a:t>
            </a:r>
            <a:r>
              <a:rPr lang="en-US" sz="1200" i="1" kern="1200" dirty="0">
                <a:solidFill>
                  <a:schemeClr val="tx1"/>
                </a:solidFill>
                <a:effectLst/>
                <a:latin typeface="+mn-lt"/>
                <a:ea typeface="+mn-ea"/>
                <a:cs typeface="+mn-cs"/>
              </a:rPr>
              <a:t>ESEA </a:t>
            </a:r>
            <a:r>
              <a:rPr lang="en-US" sz="1200" kern="1200" dirty="0">
                <a:solidFill>
                  <a:schemeClr val="tx1"/>
                </a:solidFill>
                <a:effectLst/>
                <a:latin typeface="+mn-lt"/>
                <a:ea typeface="+mn-ea"/>
                <a:cs typeface="+mn-cs"/>
              </a:rPr>
              <a:t>funds for those activities. </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3165127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three fiscal tests for Title I-A:</a:t>
            </a:r>
          </a:p>
          <a:p>
            <a:endParaRPr lang="en-US" sz="1200" kern="1200" dirty="0">
              <a:solidFill>
                <a:schemeClr val="tx1"/>
              </a:solidFill>
              <a:effectLst/>
              <a:latin typeface="+mn-lt"/>
              <a:ea typeface="+mn-ea"/>
              <a:cs typeface="+mn-cs"/>
            </a:endParaRPr>
          </a:p>
          <a:p>
            <a:pPr marL="228600" indent="-228600">
              <a:buAutoNum type="arabicPeriod"/>
            </a:pPr>
            <a:r>
              <a:rPr lang="en-US" dirty="0"/>
              <a:t>Maintenance of Effort (MOE) – LEAs must maintain a consistent floor of state and local funding for free public education from year-to-year. </a:t>
            </a:r>
          </a:p>
          <a:p>
            <a:pPr marL="228600" indent="-228600">
              <a:buAutoNum type="arabicPeriod"/>
            </a:pPr>
            <a:r>
              <a:rPr lang="en-US" dirty="0"/>
              <a:t>Supplement, not Supplant  – LEAs must distribute state and local funds to schools without taking into account a school’s participation in the Title I program. (Methodology)</a:t>
            </a:r>
          </a:p>
          <a:p>
            <a:pPr marL="228600" indent="-228600">
              <a:buAutoNum type="arabicPeriod"/>
            </a:pPr>
            <a:r>
              <a:rPr lang="en-US" dirty="0"/>
              <a:t>Comparability – state and local funds are used to provide services that, taken as a whole, are comparable between Title I and non-Title schools.</a:t>
            </a:r>
          </a:p>
          <a:p>
            <a:pPr marL="0" indent="0">
              <a:buNone/>
            </a:pPr>
            <a:endParaRPr 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424165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ESSA, Title I-A’s ‘supplement, not supplant’ requirement was tested through three presumptions that looked at each activity supported with Title I-A funds to determine if it was something an LEA or school would have paid for with state and/or local funds if Title I-A funds were not available. This is similar to the method still used by Title IIA and IVA.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reauthorization of ESEA under the Every Student Succeeds Act (ESSA) changed the way supplement, not supplant (SNS) compliance is tested for districts and schools that receive Title I-A funds.  ESSA’s revised SNS test does not look at how districts and schools spend Title I-A funds as a specific cost test, but instead looks at how districts distribute State and local funds to Title I-A schools. This</a:t>
            </a:r>
            <a:r>
              <a:rPr lang="en-US" sz="1200" kern="1200" baseline="0" dirty="0">
                <a:solidFill>
                  <a:schemeClr val="tx1"/>
                </a:solidFill>
                <a:effectLst/>
                <a:latin typeface="+mn-lt"/>
                <a:ea typeface="+mn-ea"/>
                <a:cs typeface="+mn-cs"/>
              </a:rPr>
              <a:t> is also know as the district’s “methodology”.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district’s methodology must be “Title I neutral” in that it allocates State and local funds to schools without regard for Title I-A status. </a:t>
            </a: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9</a:t>
            </a:fld>
            <a:endParaRPr lang="en-US" altLang="en-US" sz="1300"/>
          </a:p>
        </p:txBody>
      </p:sp>
    </p:spTree>
    <p:extLst>
      <p:ext uri="{BB962C8B-B14F-4D97-AF65-F5344CB8AC3E}">
        <p14:creationId xmlns:p14="http://schemas.microsoft.com/office/powerpoint/2010/main" val="138463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Comparability is a school-level calculation that measures the level of State and local funds and resources provided to a district's Title I-A and non-Title I-A schools. The goal is to determine whether the distribution of State and local funds and resources to schools are comparable regardless of Title I-A status.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Districts must </a:t>
            </a:r>
            <a:r>
              <a:rPr lang="en-US" sz="1200" b="1" kern="1200" dirty="0">
                <a:solidFill>
                  <a:schemeClr val="tx1"/>
                </a:solidFill>
                <a:effectLst/>
                <a:latin typeface="+mn-lt"/>
                <a:ea typeface="+mn-ea"/>
                <a:cs typeface="+mn-cs"/>
              </a:rPr>
              <a:t>annually demonstrate</a:t>
            </a:r>
            <a:r>
              <a:rPr lang="en-US" sz="1200" kern="1200" dirty="0">
                <a:solidFill>
                  <a:schemeClr val="tx1"/>
                </a:solidFill>
                <a:effectLst/>
                <a:latin typeface="+mn-lt"/>
                <a:ea typeface="+mn-ea"/>
                <a:cs typeface="+mn-cs"/>
              </a:rPr>
              <a:t> that they have met comparability requirements through two actions:</a:t>
            </a:r>
          </a:p>
          <a:p>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Submission of the CIP Budget Narrative Assurances for ESEA programs.</a:t>
            </a:r>
            <a:r>
              <a:rPr lang="en-US" sz="1200" kern="1200" dirty="0">
                <a:solidFill>
                  <a:schemeClr val="tx1"/>
                </a:solidFill>
                <a:effectLst/>
                <a:latin typeface="+mn-lt"/>
                <a:ea typeface="+mn-ea"/>
                <a:cs typeface="+mn-cs"/>
              </a:rPr>
              <a:t>  Assurances form a binding agreement between the local district, the Oregon Department of Education (ODE), and the U.S. Department of Education (ED) that assures all legal requirements are met in accordance with state and federal laws, regulations, and rules. District superintendents must annually</a:t>
            </a:r>
            <a:r>
              <a:rPr lang="en-US" sz="120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sign and submit these assurances by June 30 </a:t>
            </a: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the upcoming year</a:t>
            </a:r>
            <a:r>
              <a:rPr lang="en-US" sz="1200" kern="1200" dirty="0">
                <a:solidFill>
                  <a:schemeClr val="tx1"/>
                </a:solidFill>
                <a:effectLst/>
                <a:latin typeface="+mn-lt"/>
                <a:ea typeface="+mn-ea"/>
                <a:cs typeface="+mn-cs"/>
              </a:rPr>
              <a:t>. In the assurances the district attests that it has implemented:</a:t>
            </a:r>
          </a:p>
          <a:p>
            <a:pPr lvl="0"/>
            <a:r>
              <a:rPr lang="en-US" sz="1200" kern="1200" dirty="0">
                <a:solidFill>
                  <a:schemeClr val="tx1"/>
                </a:solidFill>
                <a:effectLst/>
                <a:latin typeface="+mn-lt"/>
                <a:ea typeface="+mn-ea"/>
                <a:cs typeface="+mn-cs"/>
              </a:rPr>
              <a:t>an LEA wide salary schedule; </a:t>
            </a:r>
          </a:p>
          <a:p>
            <a:pPr lvl="0"/>
            <a:r>
              <a:rPr lang="en-US" sz="1200" kern="1200" dirty="0">
                <a:solidFill>
                  <a:schemeClr val="tx1"/>
                </a:solidFill>
                <a:effectLst/>
                <a:latin typeface="+mn-lt"/>
                <a:ea typeface="+mn-ea"/>
                <a:cs typeface="+mn-cs"/>
              </a:rPr>
              <a:t>a policy to ensure equivalence among schools in teachers, administrators, and other staff; and </a:t>
            </a:r>
          </a:p>
          <a:p>
            <a:pPr lvl="0"/>
            <a:r>
              <a:rPr lang="en-US" sz="1200" kern="1200" dirty="0">
                <a:solidFill>
                  <a:schemeClr val="tx1"/>
                </a:solidFill>
                <a:effectLst/>
                <a:latin typeface="+mn-lt"/>
                <a:ea typeface="+mn-ea"/>
                <a:cs typeface="+mn-cs"/>
              </a:rPr>
              <a:t>a policy to ensure equivalence among schools in the provision of curriculum materials and instructional supplies.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Submission of the Comparability Report.</a:t>
            </a:r>
            <a:r>
              <a:rPr lang="en-US" sz="1200" kern="1200" dirty="0">
                <a:solidFill>
                  <a:schemeClr val="tx1"/>
                </a:solidFill>
                <a:effectLst/>
                <a:latin typeface="+mn-lt"/>
                <a:ea typeface="+mn-ea"/>
                <a:cs typeface="+mn-cs"/>
              </a:rPr>
              <a:t> The Comparability Report demonstrates that the district’s policies described in the assurance result in comparable distribution of funds between Title I-A funded and non-Title I-A funded schools.  ODE provides an Excel document that automates many of the comparability calculations. Districts complete and return the template to ODE </a:t>
            </a:r>
            <a:r>
              <a:rPr lang="en-US" sz="1200" b="1" kern="1200" dirty="0">
                <a:solidFill>
                  <a:schemeClr val="tx1"/>
                </a:solidFill>
                <a:effectLst/>
                <a:latin typeface="+mn-lt"/>
                <a:ea typeface="+mn-ea"/>
                <a:cs typeface="+mn-cs"/>
              </a:rPr>
              <a:t>no later than December 1</a:t>
            </a:r>
            <a:r>
              <a:rPr lang="en-US" sz="1200" kern="1200" dirty="0">
                <a:solidFill>
                  <a:schemeClr val="tx1"/>
                </a:solidFill>
                <a:effectLst/>
                <a:latin typeface="+mn-lt"/>
                <a:ea typeface="+mn-ea"/>
                <a:cs typeface="+mn-cs"/>
              </a:rPr>
              <a:t> each year, along with the signature of the district superintendent. </a:t>
            </a:r>
          </a:p>
          <a:p>
            <a:pPr lvl="0"/>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10</a:t>
            </a:fld>
            <a:endParaRPr lang="en-US" altLang="en-US" sz="1300"/>
          </a:p>
        </p:txBody>
      </p:sp>
    </p:spTree>
    <p:extLst>
      <p:ext uri="{BB962C8B-B14F-4D97-AF65-F5344CB8AC3E}">
        <p14:creationId xmlns:p14="http://schemas.microsoft.com/office/powerpoint/2010/main" val="110781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Maintenance of Effort</a:t>
            </a:r>
            <a:r>
              <a:rPr lang="en-US" sz="1200" kern="1200" dirty="0">
                <a:solidFill>
                  <a:schemeClr val="tx1"/>
                </a:solidFill>
                <a:effectLst/>
                <a:latin typeface="+mn-lt"/>
                <a:ea typeface="+mn-ea"/>
                <a:cs typeface="+mn-cs"/>
              </a:rPr>
              <a:t> focuses on spending at the LEA level and requires districts to have a consistent base of state and local funding for public education from year to year. Each year, LEAs receiving funds under ESEA must ensure that district or per-pupil spending of state and local funds remains at 90 percent or above what was spent in the preceding year.  ESSA states that funding will be reduced if an LEA fails to meet the 90 percent threshold twice in a five year span. This reduction is made by ODE in the LEA’s Title I-A allocation.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Districts must </a:t>
            </a:r>
            <a:r>
              <a:rPr lang="en-US" sz="1200" b="1" kern="1200" dirty="0">
                <a:solidFill>
                  <a:schemeClr val="tx1"/>
                </a:solidFill>
                <a:effectLst/>
                <a:latin typeface="+mn-lt"/>
                <a:ea typeface="+mn-ea"/>
                <a:cs typeface="+mn-cs"/>
              </a:rPr>
              <a:t>annually demonstrate</a:t>
            </a:r>
            <a:r>
              <a:rPr lang="en-US" sz="1200" kern="1200" dirty="0">
                <a:solidFill>
                  <a:schemeClr val="tx1"/>
                </a:solidFill>
                <a:effectLst/>
                <a:latin typeface="+mn-lt"/>
                <a:ea typeface="+mn-ea"/>
                <a:cs typeface="+mn-cs"/>
              </a:rPr>
              <a:t> that they have met maintenance of effort. </a:t>
            </a:r>
            <a:r>
              <a:rPr lang="en-US" dirty="0"/>
              <a:t>Compliance with MOE is based upon data submitted by districts through the Actual Expenditures, Actual Revenue and Average Daily Membership data collections.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11</a:t>
            </a:fld>
            <a:endParaRPr lang="en-US" altLang="en-US" sz="1300"/>
          </a:p>
        </p:txBody>
      </p:sp>
    </p:spTree>
    <p:extLst>
      <p:ext uri="{BB962C8B-B14F-4D97-AF65-F5344CB8AC3E}">
        <p14:creationId xmlns:p14="http://schemas.microsoft.com/office/powerpoint/2010/main" val="3428576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EA713D-CDEC-4113-933C-463F8E415F84}"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ADC5B28E-1D1F-4218-A246-361F23611C28}"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1DA32ECB-694F-4C8D-A6C6-8AC2B1BD83F9}"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A08E6E-3CD9-4885-B2B4-1C2E9FED7383}"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FB705E91-A60F-4C9E-B4CE-A2E6F60127B3}"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A64264-94DC-433A-BF44-F0D5573A009F}"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05EB8E-CF52-40B6-8190-4A4439998D1A}"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68197-5A4A-44F4-BC9E-B09E54D81B05}"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38D1EC-CEB4-48FB-81CD-807FF98358EB}"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280046-E3C3-4B92-A39A-3A8C250F6206}"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8D46C79B-19CF-4016-A22E-EF66883C6E0C}"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AC7D6470-87D5-4A1D-89C1-EDB32E0D0A23}"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6FAFAA99-0620-4D39-BB44-01A65615DE4C}"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53B2BD16-F70C-4B63-9BBC-4E11D131BE44}"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652D45AD-0BC6-42F6-9878-50A171905329}"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B93AE7-5378-4010-9F12-B41DBDB02BCC}"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E69C028-2F81-43DB-A076-D00601BBD07B}"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53B96-ADF0-4FEE-88B3-81DFD94F979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D2D076-F08C-4380-98E8-816DC2CD24CC}"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E8590B-F9F8-43A1-8014-4B4A6EBBEA41}"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C71875-34BD-474D-BAD5-E308613164EB}"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4044D9-B6E4-4B21-B81D-B8E6FD3D64D1}"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749343-EAFF-4770-9517-75E5AFBDE272}"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73A159DD-ED96-47D8-AD86-A3235A13C08C}"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295FC313-F0FE-4303-B660-B5E8DDCC75FF}"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960E3A44-5119-4C07-B35F-2D5AC1CD474E}"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69CD5DD2-6BA9-4BDC-8A94-B468DEABAC4A}"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7AEC9B-BC07-47DB-959C-73BE4F639EA3}"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94990342-E8A0-495C-8BFD-939CA85308FB}"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872653-C5A7-4C97-9F7F-8EE48B678105}"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0D5904-4A5F-4DAD-8DCA-E593D023495F}"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82AB5-B1D9-4C70-9FF2-952ECC150D7C}"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AC9AA9-3F04-49AB-87DE-A4E6E4BAFEA6}"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01C01A-1C62-44D2-A766-9CA413839DC4}"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DBAA04-B1CA-4CCD-938B-0DDE0D4168A2}"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F7C6D0CD-A843-44AC-9F31-27456BAE9051}"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487644DB-5475-4DE5-AC5B-9C8C1575DD6D}"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B571BA9A-844F-423F-B948-D7CFDD59CB70}"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870F0EF6-2D0B-40AE-B1C7-CBA2C2BB6EEA}"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10EE23-2134-4302-B6E8-0A74AAE48BD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AB986AC3-E586-44D1-A292-27AC70B3B5C5}"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41CA1-A999-47CB-8D1A-B9DC02699315}"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2C5124-89CF-4ECB-BD55-4E821CD55994}"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373E0A-53F8-4D5D-B3F7-FF0C4F264E30}"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0465C2-7CF4-4477-8A97-E78389F2E015}"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DD05E7-612E-4321-B2E9-C3909E4AA85D}"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C3543C-7A71-4485-8932-930DC5D1F25E}"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EAEAEB41-C9D3-4CD3-9960-9C3D015E6030}"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E406F64F-3762-4EC4-802F-DDA3CAD131CE}"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BB4E19F8-816E-47EC-94D7-4076BAC4D8EA}"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B2ADADEB-26B6-407B-90E9-70A9AC325C2A}"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F666B2-3CED-4287-BD18-4630E6F63178}"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A90DE3D-FC02-4553-8B0A-7CE0C0E51DDB}"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1A5C82-2AB5-4A22-A811-B87F3B4A5A59}"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9C6154-E847-4F77-A9C2-7A1EDDB65DF1}"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32CA68-3724-41F8-B755-161196433FCD}"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288F55-D6E4-41A9-91E1-CECF637F1AD1}"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6F0CBD-2123-4243-8627-839356FBBBCF}"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DAF934-A209-49DC-ACC2-51110DCCEF29}"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9A9B5E0C-E713-44B3-9940-D9BF420078F7}"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AAEB4DA1-FF2A-4D5A-A6C8-26BD368FB3C7}"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698B26EE-F92A-4C5D-AEFF-7ABF9F164FD8}"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13D0BE08-BDDA-4DA0-945D-4E246711D563}"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327D5F-5CE1-4230-ACB0-4E48BF861253}"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92FCAC3E-2B27-49EF-90CA-36580096AE33}"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6BCA9C44-29E2-42D0-BE60-DA22B12DB011}"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DD1A25B3-0617-40D0-BBE3-1C16D79D42EA}"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A18176AB-6A83-4569-B1C6-B34C47A41749}"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73D339F1-06C8-4093-A9A6-51CB81437D9C}"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DA97D69-46C4-4181-8BD1-C4433B0FF279}"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7C825A2-3489-4812-AC98-6DE15438EC62}"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70CC8903-DBD5-43F1-9B54-461B5AE05399}"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ed1f39f9b3d4e72/section-200.430"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oregon.gov/ode/schools-and-districts/grants/ESEA/Pages/ESEA-Quick-Reference-Briefs.aspx" TargetMode="External"/><Relationship Id="rId5" Type="http://schemas.openxmlformats.org/officeDocument/2006/relationships/hyperlink" Target="https://www.oregon.gov/ode/schools-and-districts/grants/ESEA/Pages/default.aspx" TargetMode="External"/><Relationship Id="rId4" Type="http://schemas.openxmlformats.org/officeDocument/2006/relationships/hyperlink" Target="https://www2.ed.gov/policy/elsec/leg/essa/snsfinalguidance06192019.pdf"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mailto:Jennifer.Engberg@ode.oregon.gov" TargetMode="External"/><Relationship Id="rId7" Type="http://schemas.openxmlformats.org/officeDocument/2006/relationships/hyperlink" Target="mailto:Kyle.Walker@ode.oregon.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Amy.Tidwell@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oregon.gov/ode/schools-and-districts/grants/ESEA/Documents/SNS.doc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ed1f39f9b3d4e72/section-200.430"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US" dirty="0"/>
              <a:t>Supplement not Supplant </a:t>
            </a:r>
          </a:p>
        </p:txBody>
      </p:sp>
      <p:sp>
        <p:nvSpPr>
          <p:cNvPr id="7" name="Title 5"/>
          <p:cNvSpPr>
            <a:spLocks noGrp="1"/>
          </p:cNvSpPr>
          <p:nvPr>
            <p:ph type="subTitle" idx="1"/>
          </p:nvPr>
        </p:nvSpPr>
        <p:spPr/>
        <p:txBody>
          <a:bodyPr>
            <a:normAutofit/>
          </a:bodyPr>
          <a:lstStyle/>
          <a:p>
            <a:pPr lvl="0"/>
            <a:endParaRPr lang="en-US" dirty="0"/>
          </a:p>
          <a:p>
            <a:pPr lvl="0"/>
            <a:r>
              <a:rPr lang="en-US" sz="3600" dirty="0"/>
              <a:t>Titles I-A, II-A &amp; Title IV-A</a:t>
            </a:r>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defRPr/>
            </a:pPr>
            <a:r>
              <a:rPr lang="en-US" altLang="en-US" dirty="0"/>
              <a:t>Comparability Basics</a:t>
            </a:r>
          </a:p>
        </p:txBody>
      </p:sp>
      <p:sp>
        <p:nvSpPr>
          <p:cNvPr id="18435" name="Content Placeholder 2"/>
          <p:cNvSpPr>
            <a:spLocks noGrp="1"/>
          </p:cNvSpPr>
          <p:nvPr>
            <p:ph idx="1"/>
          </p:nvPr>
        </p:nvSpPr>
        <p:spPr/>
        <p:txBody>
          <a:bodyPr>
            <a:noAutofit/>
          </a:bodyPr>
          <a:lstStyle/>
          <a:p>
            <a:pPr marL="0" indent="0">
              <a:buNone/>
            </a:pPr>
            <a:r>
              <a:rPr lang="en-US" sz="2800" b="1" dirty="0"/>
              <a:t>What: </a:t>
            </a:r>
            <a:r>
              <a:rPr lang="en-US" sz="2800" dirty="0"/>
              <a:t>A comparison of the use of funds in Title I-A funded and non-Title I-A funded schools</a:t>
            </a:r>
          </a:p>
          <a:p>
            <a:endParaRPr lang="en-US" sz="2200" dirty="0"/>
          </a:p>
          <a:p>
            <a:pPr marL="0" indent="0">
              <a:buNone/>
            </a:pPr>
            <a:r>
              <a:rPr lang="en-US" sz="2800" b="1" dirty="0"/>
              <a:t>Why: </a:t>
            </a:r>
            <a:r>
              <a:rPr lang="en-US" sz="2800" dirty="0"/>
              <a:t>To determine whether the distribution of </a:t>
            </a:r>
            <a:r>
              <a:rPr lang="en-US" sz="2800" b="1" dirty="0"/>
              <a:t>state and local funds and resources </a:t>
            </a:r>
            <a:r>
              <a:rPr lang="en-US" sz="2800" dirty="0"/>
              <a:t>to schools are comparable regardless of Title I-A status</a:t>
            </a:r>
          </a:p>
          <a:p>
            <a:pPr marL="457200" lvl="1" indent="0">
              <a:buNone/>
            </a:pPr>
            <a:endParaRPr lang="en-US" sz="2200" dirty="0"/>
          </a:p>
          <a:p>
            <a:pPr marL="0" indent="0">
              <a:buNone/>
            </a:pPr>
            <a:r>
              <a:rPr lang="en-US" sz="2800" b="1" dirty="0"/>
              <a:t>When: </a:t>
            </a:r>
          </a:p>
          <a:p>
            <a:pPr lvl="1"/>
            <a:r>
              <a:rPr lang="en-US" sz="2800" dirty="0"/>
              <a:t>June 30: CIP Budget Narrative Assurances</a:t>
            </a:r>
          </a:p>
          <a:p>
            <a:pPr lvl="1"/>
            <a:r>
              <a:rPr lang="en-US" sz="2800" dirty="0"/>
              <a:t>December 1: Comparability Report</a:t>
            </a:r>
            <a:endParaRPr lang="en-US" sz="2800" dirty="0">
              <a:hlinkClick r:id="rId3"/>
            </a:endParaRPr>
          </a:p>
          <a:p>
            <a:pPr>
              <a:spcBef>
                <a:spcPts val="0"/>
              </a:spcBef>
              <a:buClr>
                <a:schemeClr val="dk1"/>
              </a:buClr>
              <a:buSzPts val="2400"/>
            </a:pPr>
            <a:endParaRPr lang="en-US" altLang="en-US" sz="2800" dirty="0">
              <a:latin typeface="Calibri" panose="020F0502020204030204" pitchFamily="34" charset="0"/>
              <a:cs typeface="Calibri" panose="020F0502020204030204" pitchFamily="34" charset="0"/>
            </a:endParaRPr>
          </a:p>
        </p:txBody>
      </p:sp>
      <p:sp>
        <p:nvSpPr>
          <p:cNvPr id="6" name="Footer Placeholder 2"/>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7" name="Picture Placeholder 5" descr="This image shows a person leaning on aquestion mark. It is included for aesthetic purposes." title="Question"/>
          <p:cNvPicPr>
            <a:picLocks noChangeAspect="1"/>
          </p:cNvPicPr>
          <p:nvPr/>
        </p:nvPicPr>
        <p:blipFill rotWithShape="1">
          <a:blip r:embed="rId4" cstate="hqprint">
            <a:extLst>
              <a:ext uri="{28A0092B-C50C-407E-A947-70E740481C1C}">
                <a14:useLocalDpi xmlns:a14="http://schemas.microsoft.com/office/drawing/2010/main" val="0"/>
              </a:ext>
            </a:extLst>
          </a:blip>
          <a:srcRect t="5769" b="7854"/>
          <a:stretch/>
        </p:blipFill>
        <p:spPr>
          <a:xfrm>
            <a:off x="9047019" y="4031672"/>
            <a:ext cx="2814918" cy="2591015"/>
          </a:xfrm>
          <a:prstGeom prst="rect">
            <a:avLst/>
          </a:prstGeom>
        </p:spPr>
      </p:pic>
      <p:sp>
        <p:nvSpPr>
          <p:cNvPr id="3" name="Slide Number Placeholder 2">
            <a:extLst>
              <a:ext uri="{FF2B5EF4-FFF2-40B4-BE49-F238E27FC236}">
                <a16:creationId xmlns:a16="http://schemas.microsoft.com/office/drawing/2014/main" id="{6EC4C5CC-55A7-5CC9-CFAA-A5F4B44A39F3}"/>
              </a:ext>
            </a:extLst>
          </p:cNvPr>
          <p:cNvSpPr>
            <a:spLocks noGrp="1"/>
          </p:cNvSpPr>
          <p:nvPr>
            <p:ph type="sldNum" sz="quarter" idx="12"/>
          </p:nvPr>
        </p:nvSpPr>
        <p:spPr/>
        <p:txBody>
          <a:bodyPr/>
          <a:lstStyle/>
          <a:p>
            <a:fld id="{357F5B69-6281-4C1F-8C38-6DA0F56DA430}" type="slidenum">
              <a:rPr lang="en-US" smtClean="0"/>
              <a:pPr/>
              <a:t>10</a:t>
            </a:fld>
            <a:endParaRPr lang="en-US" dirty="0"/>
          </a:p>
        </p:txBody>
      </p:sp>
    </p:spTree>
    <p:extLst>
      <p:ext uri="{BB962C8B-B14F-4D97-AF65-F5344CB8AC3E}">
        <p14:creationId xmlns:p14="http://schemas.microsoft.com/office/powerpoint/2010/main" val="3018039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defRPr/>
            </a:pPr>
            <a:r>
              <a:rPr lang="en-US" altLang="en-US" dirty="0"/>
              <a:t>Maintenance of Effort (MOE) Basics</a:t>
            </a:r>
          </a:p>
        </p:txBody>
      </p:sp>
      <p:sp>
        <p:nvSpPr>
          <p:cNvPr id="18435" name="Content Placeholder 2"/>
          <p:cNvSpPr>
            <a:spLocks noGrp="1"/>
          </p:cNvSpPr>
          <p:nvPr>
            <p:ph idx="1"/>
          </p:nvPr>
        </p:nvSpPr>
        <p:spPr/>
        <p:txBody>
          <a:bodyPr>
            <a:normAutofit/>
          </a:bodyPr>
          <a:lstStyle/>
          <a:p>
            <a:pPr marL="0" indent="0">
              <a:buNone/>
            </a:pPr>
            <a:r>
              <a:rPr lang="en-US" sz="3200" b="1" dirty="0"/>
              <a:t>What: </a:t>
            </a:r>
            <a:r>
              <a:rPr lang="en-US" sz="3200" dirty="0"/>
              <a:t>Demonstration that spending of state and local funds remains </a:t>
            </a:r>
            <a:r>
              <a:rPr lang="en-US" sz="3200" b="1" dirty="0"/>
              <a:t>at 90% or above </a:t>
            </a:r>
            <a:r>
              <a:rPr lang="en-US" sz="3200" dirty="0"/>
              <a:t>what was spent in the preceding year</a:t>
            </a:r>
          </a:p>
          <a:p>
            <a:endParaRPr lang="en-US" sz="2800" dirty="0"/>
          </a:p>
          <a:p>
            <a:pPr marL="0" indent="0">
              <a:buNone/>
            </a:pPr>
            <a:r>
              <a:rPr lang="en-US" sz="3200" b="1" dirty="0"/>
              <a:t>Why: </a:t>
            </a:r>
            <a:r>
              <a:rPr lang="en-US" sz="3200" dirty="0"/>
              <a:t>To ensure a </a:t>
            </a:r>
            <a:r>
              <a:rPr lang="en-US" sz="3200" b="1" dirty="0"/>
              <a:t>consistent base of state and local funding </a:t>
            </a:r>
            <a:r>
              <a:rPr lang="en-US" sz="3200" dirty="0"/>
              <a:t>from year to year regardless of Title I-A funding</a:t>
            </a:r>
          </a:p>
          <a:p>
            <a:endParaRPr lang="en-US" sz="2800" dirty="0"/>
          </a:p>
          <a:p>
            <a:pPr marL="0" indent="0">
              <a:spcBef>
                <a:spcPts val="0"/>
              </a:spcBef>
              <a:buNone/>
            </a:pPr>
            <a:r>
              <a:rPr lang="en-US" sz="3200" b="1" dirty="0"/>
              <a:t>When: </a:t>
            </a:r>
            <a:r>
              <a:rPr lang="en-US" sz="3200" dirty="0"/>
              <a:t>Annually, based on district submission of </a:t>
            </a:r>
          </a:p>
          <a:p>
            <a:pPr marL="0" indent="0">
              <a:spcBef>
                <a:spcPts val="0"/>
              </a:spcBef>
              <a:buNone/>
            </a:pPr>
            <a:r>
              <a:rPr lang="en-US" sz="3200" dirty="0"/>
              <a:t>fiscal data (ODE does the calculation)</a:t>
            </a:r>
          </a:p>
          <a:p>
            <a:pPr marL="0" indent="0">
              <a:spcBef>
                <a:spcPts val="0"/>
              </a:spcBef>
              <a:buClr>
                <a:schemeClr val="dk1"/>
              </a:buClr>
              <a:buSzPts val="2400"/>
              <a:buNone/>
            </a:pPr>
            <a:endParaRPr lang="en-US" altLang="en-US" sz="3200" i="1" dirty="0">
              <a:latin typeface="Calibri" panose="020F0502020204030204" pitchFamily="34" charset="0"/>
              <a:cs typeface="Calibri" panose="020F0502020204030204" pitchFamily="34" charset="0"/>
            </a:endParaRPr>
          </a:p>
        </p:txBody>
      </p:sp>
      <p:sp>
        <p:nvSpPr>
          <p:cNvPr id="6" name="Footer Placeholder 2"/>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7" name="Picture Placeholder 5" descr="This image shows a person leaning on aquestion mark. It is included for aesthetic purposes." title="Question"/>
          <p:cNvPicPr>
            <a:picLocks noChangeAspect="1"/>
          </p:cNvPicPr>
          <p:nvPr/>
        </p:nvPicPr>
        <p:blipFill rotWithShape="1">
          <a:blip r:embed="rId3" cstate="hqprint">
            <a:extLst>
              <a:ext uri="{28A0092B-C50C-407E-A947-70E740481C1C}">
                <a14:useLocalDpi xmlns:a14="http://schemas.microsoft.com/office/drawing/2010/main" val="0"/>
              </a:ext>
            </a:extLst>
          </a:blip>
          <a:srcRect t="5769" b="7854"/>
          <a:stretch/>
        </p:blipFill>
        <p:spPr>
          <a:xfrm>
            <a:off x="9047019" y="4031672"/>
            <a:ext cx="2814918" cy="2591015"/>
          </a:xfrm>
          <a:prstGeom prst="rect">
            <a:avLst/>
          </a:prstGeom>
        </p:spPr>
      </p:pic>
      <p:sp>
        <p:nvSpPr>
          <p:cNvPr id="3" name="Slide Number Placeholder 2">
            <a:extLst>
              <a:ext uri="{FF2B5EF4-FFF2-40B4-BE49-F238E27FC236}">
                <a16:creationId xmlns:a16="http://schemas.microsoft.com/office/drawing/2014/main" id="{8851C60A-0D6B-A872-E34D-6814E43570AD}"/>
              </a:ext>
            </a:extLst>
          </p:cNvPr>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1796653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Key Takeaways</a:t>
            </a:r>
          </a:p>
        </p:txBody>
      </p:sp>
      <p:sp>
        <p:nvSpPr>
          <p:cNvPr id="7" name="Content Placeholder 6"/>
          <p:cNvSpPr>
            <a:spLocks noGrp="1"/>
          </p:cNvSpPr>
          <p:nvPr>
            <p:ph idx="1"/>
          </p:nvPr>
        </p:nvSpPr>
        <p:spPr/>
        <p:txBody>
          <a:bodyPr/>
          <a:lstStyle/>
          <a:p>
            <a:r>
              <a:rPr lang="en-US" sz="3200" dirty="0"/>
              <a:t>Federal funds are intended to provide </a:t>
            </a:r>
            <a:r>
              <a:rPr lang="en-US" sz="3200" b="1" dirty="0"/>
              <a:t>supplemental services that would not have been provided</a:t>
            </a:r>
            <a:r>
              <a:rPr lang="en-US" sz="3200" dirty="0"/>
              <a:t> had the federal grant funds not been available</a:t>
            </a:r>
          </a:p>
          <a:p>
            <a:endParaRPr lang="en-US" dirty="0"/>
          </a:p>
          <a:p>
            <a:r>
              <a:rPr lang="en-US" sz="3200" dirty="0"/>
              <a:t>SNS rules vary by title program</a:t>
            </a:r>
          </a:p>
          <a:p>
            <a:endParaRPr lang="en-US" dirty="0"/>
          </a:p>
          <a:p>
            <a:r>
              <a:rPr lang="en-US" sz="3200" dirty="0"/>
              <a:t>Keep good fiscal records from year to year</a:t>
            </a:r>
          </a:p>
          <a:p>
            <a:endParaRPr lang="en-US" sz="3200" dirty="0"/>
          </a:p>
          <a:p>
            <a:endParaRPr lang="en-US" dirty="0"/>
          </a:p>
          <a:p>
            <a:endParaRPr lang="en-US" sz="32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Tree>
    <p:extLst>
      <p:ext uri="{BB962C8B-B14F-4D97-AF65-F5344CB8AC3E}">
        <p14:creationId xmlns:p14="http://schemas.microsoft.com/office/powerpoint/2010/main" val="359783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259219"/>
          </a:xfrm>
        </p:spPr>
        <p:txBody>
          <a:bodyPr/>
          <a:lstStyle/>
          <a:p>
            <a:r>
              <a:rPr lang="en-US" dirty="0"/>
              <a:t>Resources</a:t>
            </a:r>
          </a:p>
        </p:txBody>
      </p:sp>
      <p:pic>
        <p:nvPicPr>
          <p:cNvPr id="5" name="Picture Placeholder 4" descr="This picture shows a street sign with the following labels: Help, Tips, Assistance, Guidance, Support and Advice." title="Resources"/>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86" r="186"/>
          <a:stretch>
            <a:fillRect/>
          </a:stretch>
        </p:blipFill>
        <p:spPr>
          <a:xfrm>
            <a:off x="319405" y="2579532"/>
            <a:ext cx="4519295" cy="2489038"/>
          </a:xfrm>
        </p:spPr>
      </p:pic>
      <p:sp>
        <p:nvSpPr>
          <p:cNvPr id="7" name="Content Placeholder 6"/>
          <p:cNvSpPr>
            <a:spLocks noGrp="1"/>
          </p:cNvSpPr>
          <p:nvPr>
            <p:ph idx="1"/>
          </p:nvPr>
        </p:nvSpPr>
        <p:spPr>
          <a:xfrm>
            <a:off x="5183187" y="1396313"/>
            <a:ext cx="6689407" cy="5010925"/>
          </a:xfrm>
        </p:spPr>
        <p:txBody>
          <a:bodyPr>
            <a:normAutofit/>
          </a:bodyPr>
          <a:lstStyle/>
          <a:p>
            <a:pPr marL="0" lvl="0" indent="0">
              <a:buNone/>
            </a:pPr>
            <a:r>
              <a:rPr lang="en-US" sz="2800" dirty="0">
                <a:hlinkClick r:id="rId4"/>
              </a:rPr>
              <a:t>Supplement not Supplant and Methodology Guidance</a:t>
            </a:r>
            <a:r>
              <a:rPr lang="en-US" sz="2800" dirty="0"/>
              <a:t> (Title I-A)</a:t>
            </a:r>
          </a:p>
          <a:p>
            <a:pPr marL="0" lvl="0" indent="0">
              <a:buNone/>
            </a:pPr>
            <a:endParaRPr lang="en-US" sz="2800" dirty="0">
              <a:hlinkClick r:id="rId5"/>
            </a:endParaRPr>
          </a:p>
          <a:p>
            <a:pPr marL="0" lvl="0" indent="0">
              <a:buNone/>
            </a:pPr>
            <a:r>
              <a:rPr lang="en-US" sz="2800" dirty="0">
                <a:hlinkClick r:id="rId6"/>
              </a:rPr>
              <a:t>ESSA Quick Reference Briefs</a:t>
            </a:r>
            <a:endParaRPr lang="en-US" sz="2800" dirty="0"/>
          </a:p>
          <a:p>
            <a:pPr lvl="1"/>
            <a:r>
              <a:rPr lang="en-US" sz="2800" dirty="0"/>
              <a:t>Supplement not Supplant</a:t>
            </a:r>
          </a:p>
          <a:p>
            <a:pPr lvl="1"/>
            <a:r>
              <a:rPr lang="en-US" sz="2800" dirty="0"/>
              <a:t>Comparability under Title I-A</a:t>
            </a:r>
          </a:p>
          <a:p>
            <a:pPr lvl="1"/>
            <a:r>
              <a:rPr lang="en-US" sz="2800" dirty="0"/>
              <a:t>Methodology under Title I-A</a:t>
            </a:r>
          </a:p>
          <a:p>
            <a:pPr lvl="1"/>
            <a:r>
              <a:rPr lang="en-US" sz="2800" dirty="0"/>
              <a:t>Maintenance of Effort</a:t>
            </a:r>
          </a:p>
          <a:p>
            <a:pPr lvl="1"/>
            <a:endParaRPr lang="en-US" sz="2800" dirty="0"/>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spTree>
    <p:extLst>
      <p:ext uri="{BB962C8B-B14F-4D97-AF65-F5344CB8AC3E}">
        <p14:creationId xmlns:p14="http://schemas.microsoft.com/office/powerpoint/2010/main" val="276748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p:txBody>
          <a:bodyPr>
            <a:normAutofit fontScale="92500" lnSpcReduction="10000"/>
          </a:bodyPr>
          <a:lstStyle/>
          <a:p>
            <a:pPr marL="342900" lvl="0" indent="-342900">
              <a:lnSpc>
                <a:spcPct val="110000"/>
              </a:lnSpc>
              <a:buClr>
                <a:schemeClr val="dk1"/>
              </a:buClr>
              <a:buSzPts val="2400"/>
            </a:pPr>
            <a:r>
              <a:rPr lang="nb-NO" dirty="0"/>
              <a:t>Jen Engberg</a:t>
            </a:r>
            <a:br>
              <a:rPr lang="nb-NO" dirty="0"/>
            </a:br>
            <a:r>
              <a:rPr lang="nb-NO" u="sng" dirty="0">
                <a:solidFill>
                  <a:schemeClr val="hlink"/>
                </a:solidFill>
                <a:hlinkClick r:id="rId3"/>
              </a:rPr>
              <a:t>Jennifer.Engberg@ode.oregon.gov</a:t>
            </a:r>
            <a:endParaRPr lang="nb-NO" dirty="0"/>
          </a:p>
          <a:p>
            <a:pPr marL="342900" lvl="0" indent="-342900">
              <a:lnSpc>
                <a:spcPct val="110000"/>
              </a:lnSpc>
              <a:buClr>
                <a:schemeClr val="dk1"/>
              </a:buClr>
              <a:buSzPts val="2400"/>
            </a:pPr>
            <a:r>
              <a:rPr lang="nb-NO" dirty="0"/>
              <a:t>Sarah Martin</a:t>
            </a:r>
            <a:br>
              <a:rPr lang="nb-NO" dirty="0"/>
            </a:br>
            <a:r>
              <a:rPr lang="nb-NO" u="sng" dirty="0">
                <a:solidFill>
                  <a:schemeClr val="hlink"/>
                </a:solidFill>
                <a:hlinkClick r:id="rId4"/>
              </a:rPr>
              <a:t>Sarah.Martin@ode.oregon.gov</a:t>
            </a:r>
            <a:endParaRPr lang="nb-NO" dirty="0"/>
          </a:p>
          <a:p>
            <a:pPr marL="342900" lvl="0" indent="-342900">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pPr marL="342900" indent="-342900">
              <a:lnSpc>
                <a:spcPct val="110000"/>
              </a:lnSpc>
              <a:buClr>
                <a:schemeClr val="dk1"/>
              </a:buClr>
              <a:buSzPts val="2400"/>
            </a:pPr>
            <a:r>
              <a:rPr lang="nb-NO" dirty="0"/>
              <a:t>Amy Tidwell</a:t>
            </a:r>
            <a:br>
              <a:rPr lang="nb-NO" dirty="0"/>
            </a:br>
            <a:r>
              <a:rPr lang="nb-NO" dirty="0">
                <a:solidFill>
                  <a:srgbClr val="FF0000"/>
                </a:solidFill>
                <a:hlinkClick r:id="rId6"/>
              </a:rPr>
              <a:t>Amy.Tidwell@ode.oregon.gov</a:t>
            </a:r>
            <a:r>
              <a:rPr lang="nb-NO" dirty="0">
                <a:solidFill>
                  <a:srgbClr val="FF0000"/>
                </a:solidFill>
              </a:rPr>
              <a:t> </a:t>
            </a:r>
          </a:p>
          <a:p>
            <a:pPr marL="342900" indent="-342900">
              <a:lnSpc>
                <a:spcPct val="110000"/>
              </a:lnSpc>
              <a:buClr>
                <a:schemeClr val="dk1"/>
              </a:buClr>
              <a:buSzPts val="2400"/>
            </a:pPr>
            <a:r>
              <a:rPr lang="nb-NO" dirty="0"/>
              <a:t>Kyle Walker</a:t>
            </a:r>
            <a:br>
              <a:rPr lang="nb-NO" dirty="0"/>
            </a:br>
            <a:r>
              <a:rPr lang="nb-NO" dirty="0">
                <a:solidFill>
                  <a:srgbClr val="FF0000"/>
                </a:solidFill>
                <a:hlinkClick r:id="rId7"/>
              </a:rPr>
              <a:t>Kyle.Walker@ode.oregon.gov</a:t>
            </a:r>
            <a:r>
              <a:rPr lang="nb-NO" dirty="0">
                <a:solidFill>
                  <a:srgbClr val="FF0000"/>
                </a:solidFill>
              </a:rPr>
              <a:t>  </a:t>
            </a:r>
          </a:p>
          <a:p>
            <a:pPr marL="0" indent="0">
              <a:lnSpc>
                <a:spcPct val="110000"/>
              </a:lnSpc>
              <a:buClr>
                <a:schemeClr val="dk1"/>
              </a:buClr>
              <a:buSzPts val="2400"/>
              <a:buNone/>
            </a:pPr>
            <a:endParaRPr lang="nb-NO" dirty="0">
              <a:solidFill>
                <a:srgbClr val="FF0000"/>
              </a:solidFill>
            </a:endParaRPr>
          </a:p>
          <a:p>
            <a:pPr marL="0" lvl="0" indent="0">
              <a:lnSpc>
                <a:spcPct val="110000"/>
              </a:lnSpc>
              <a:buClr>
                <a:schemeClr val="dk1"/>
              </a:buClr>
              <a:buSzPts val="2400"/>
              <a:buNone/>
            </a:pPr>
            <a:endParaRPr lang="nb-NO"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pic>
        <p:nvPicPr>
          <p:cNvPr id="3074" name="Picture 2" descr="DFA :: Questions? Contact u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Tree>
    <p:extLst>
      <p:ext uri="{BB962C8B-B14F-4D97-AF65-F5344CB8AC3E}">
        <p14:creationId xmlns:p14="http://schemas.microsoft.com/office/powerpoint/2010/main" val="364081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6835" y="779645"/>
            <a:ext cx="4132168" cy="2525617"/>
          </a:xfrm>
        </p:spPr>
        <p:txBody>
          <a:bodyPr/>
          <a:lstStyle/>
          <a:p>
            <a:pPr algn="ctr"/>
            <a:r>
              <a:rPr lang="en-US" dirty="0"/>
              <a:t>Regional Contacts </a:t>
            </a:r>
            <a:br>
              <a:rPr lang="en-US" dirty="0"/>
            </a:br>
            <a:r>
              <a:rPr lang="en-US" dirty="0"/>
              <a:t>by ESD</a:t>
            </a:r>
          </a:p>
        </p:txBody>
      </p:sp>
      <p:sp>
        <p:nvSpPr>
          <p:cNvPr id="8" name="Content Placeholder 5">
            <a:extLst>
              <a:ext uri="{FF2B5EF4-FFF2-40B4-BE49-F238E27FC236}">
                <a16:creationId xmlns:a16="http://schemas.microsoft.com/office/drawing/2014/main" id="{96753C45-A577-8BD1-2D7E-04D3AFD74476}"/>
              </a:ext>
            </a:extLst>
          </p:cNvPr>
          <p:cNvSpPr txBox="1">
            <a:spLocks/>
          </p:cNvSpPr>
          <p:nvPr/>
        </p:nvSpPr>
        <p:spPr>
          <a:xfrm>
            <a:off x="5208104" y="826462"/>
            <a:ext cx="6078650" cy="5495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76200" indent="0">
              <a:lnSpc>
                <a:spcPct val="105000"/>
              </a:lnSpc>
              <a:spcBef>
                <a:spcPts val="1200"/>
              </a:spcBef>
              <a:buSzPts val="2400"/>
              <a:buFont typeface="Arial" panose="020B0604020202020204" pitchFamily="34" charset="0"/>
              <a:buNone/>
            </a:pPr>
            <a:r>
              <a:rPr lang="en-US" b="1" dirty="0"/>
              <a:t>Jen Engberg</a:t>
            </a:r>
          </a:p>
          <a:p>
            <a:pPr marL="457200" indent="-381000">
              <a:lnSpc>
                <a:spcPct val="105000"/>
              </a:lnSpc>
              <a:spcBef>
                <a:spcPts val="0"/>
              </a:spcBef>
              <a:buSzPts val="2400"/>
              <a:buFont typeface="Arial"/>
              <a:buChar char="○"/>
            </a:pPr>
            <a:r>
              <a:rPr lang="en-US" sz="2000" dirty="0"/>
              <a:t>Clackamas</a:t>
            </a:r>
          </a:p>
          <a:p>
            <a:pPr marL="457200" indent="-381000">
              <a:lnSpc>
                <a:spcPct val="105000"/>
              </a:lnSpc>
              <a:spcBef>
                <a:spcPts val="0"/>
              </a:spcBef>
              <a:buSzPts val="2400"/>
              <a:buFont typeface="Arial"/>
              <a:buChar char="○"/>
            </a:pPr>
            <a:r>
              <a:rPr lang="en-US" sz="2000" dirty="0"/>
              <a:t>Columbia Gorge</a:t>
            </a:r>
          </a:p>
          <a:p>
            <a:pPr marL="457200" indent="-381000">
              <a:lnSpc>
                <a:spcPct val="105000"/>
              </a:lnSpc>
              <a:spcBef>
                <a:spcPts val="0"/>
              </a:spcBef>
              <a:buSzPts val="2400"/>
              <a:buFont typeface="Arial"/>
              <a:buChar char="○"/>
            </a:pPr>
            <a:r>
              <a:rPr lang="en-US" sz="2000" dirty="0"/>
              <a:t>Multnomah and </a:t>
            </a:r>
          </a:p>
          <a:p>
            <a:pPr marL="457200" indent="-381000">
              <a:lnSpc>
                <a:spcPct val="105000"/>
              </a:lnSpc>
              <a:spcBef>
                <a:spcPts val="0"/>
              </a:spcBef>
              <a:buSzPts val="2400"/>
              <a:buFont typeface="Arial"/>
              <a:buChar char="○"/>
            </a:pPr>
            <a:r>
              <a:rPr lang="en-US" sz="2000" dirty="0"/>
              <a:t>Northwest Regional</a:t>
            </a:r>
            <a:br>
              <a:rPr lang="en-US" dirty="0"/>
            </a:br>
            <a:r>
              <a:rPr lang="en-US" dirty="0"/>
              <a:t> </a:t>
            </a:r>
          </a:p>
          <a:p>
            <a:pPr marL="76200" indent="0">
              <a:lnSpc>
                <a:spcPct val="105000"/>
              </a:lnSpc>
              <a:spcBef>
                <a:spcPts val="0"/>
              </a:spcBef>
              <a:buSzPts val="2400"/>
              <a:buFont typeface="Arial" panose="020B0604020202020204" pitchFamily="34" charset="0"/>
              <a:buNone/>
            </a:pPr>
            <a:r>
              <a:rPr lang="en-US" b="1" dirty="0"/>
              <a:t>Sarah Martin</a:t>
            </a:r>
          </a:p>
          <a:p>
            <a:pPr marL="457200" indent="-381000">
              <a:lnSpc>
                <a:spcPct val="105000"/>
              </a:lnSpc>
              <a:spcBef>
                <a:spcPts val="0"/>
              </a:spcBef>
              <a:buSzPts val="2400"/>
              <a:buFont typeface="Arial"/>
              <a:buChar char="○"/>
            </a:pPr>
            <a:r>
              <a:rPr lang="en-US" sz="2000" dirty="0"/>
              <a:t>Douglas</a:t>
            </a:r>
          </a:p>
          <a:p>
            <a:pPr marL="457200" indent="-381000">
              <a:lnSpc>
                <a:spcPct val="105000"/>
              </a:lnSpc>
              <a:spcBef>
                <a:spcPts val="0"/>
              </a:spcBef>
              <a:buSzPts val="2400"/>
              <a:buFont typeface="Arial"/>
              <a:buChar char="○"/>
            </a:pPr>
            <a:r>
              <a:rPr lang="en-US" sz="2000" dirty="0"/>
              <a:t>Lake</a:t>
            </a:r>
          </a:p>
          <a:p>
            <a:pPr marL="457200" indent="-381000">
              <a:lnSpc>
                <a:spcPct val="105000"/>
              </a:lnSpc>
              <a:spcBef>
                <a:spcPts val="0"/>
              </a:spcBef>
              <a:buSzPts val="2400"/>
              <a:buFont typeface="Arial"/>
              <a:buChar char="○"/>
            </a:pPr>
            <a:r>
              <a:rPr lang="en-US" sz="2000" dirty="0"/>
              <a:t>Malheur</a:t>
            </a:r>
          </a:p>
          <a:p>
            <a:pPr marL="457200" indent="-381000">
              <a:lnSpc>
                <a:spcPct val="105000"/>
              </a:lnSpc>
              <a:spcBef>
                <a:spcPts val="0"/>
              </a:spcBef>
              <a:buSzPts val="2400"/>
              <a:buFont typeface="Arial"/>
              <a:buChar char="○"/>
            </a:pPr>
            <a:r>
              <a:rPr lang="en-US" sz="2000" dirty="0"/>
              <a:t>South Coast and </a:t>
            </a:r>
          </a:p>
          <a:p>
            <a:pPr marL="457200" indent="-381000">
              <a:lnSpc>
                <a:spcPct val="105000"/>
              </a:lnSpc>
              <a:spcBef>
                <a:spcPts val="0"/>
              </a:spcBef>
              <a:buSzPts val="2400"/>
              <a:buFont typeface="Arial"/>
              <a:buChar char="○"/>
            </a:pPr>
            <a:r>
              <a:rPr lang="en-US" sz="2000" dirty="0"/>
              <a:t>Southern Oregon </a:t>
            </a:r>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6" name="Content Placeholder 5"/>
          <p:cNvSpPr>
            <a:spLocks noGrp="1"/>
          </p:cNvSpPr>
          <p:nvPr>
            <p:ph idx="1"/>
          </p:nvPr>
        </p:nvSpPr>
        <p:spPr>
          <a:xfrm>
            <a:off x="8610600" y="792178"/>
            <a:ext cx="3285576" cy="5495893"/>
          </a:xfrm>
        </p:spPr>
        <p:txBody>
          <a:bodyPr>
            <a:normAutofit/>
          </a:bodyPr>
          <a:lstStyle/>
          <a:p>
            <a:pPr marL="76200" lvl="0" indent="0">
              <a:lnSpc>
                <a:spcPct val="105000"/>
              </a:lnSpc>
              <a:spcBef>
                <a:spcPts val="0"/>
              </a:spcBef>
              <a:buSzPts val="2400"/>
              <a:buNone/>
            </a:pPr>
            <a:r>
              <a:rPr lang="en-US" b="1" dirty="0"/>
              <a:t>Lisa Plumb</a:t>
            </a:r>
          </a:p>
          <a:p>
            <a:pPr marL="457200" indent="-381000">
              <a:lnSpc>
                <a:spcPct val="105000"/>
              </a:lnSpc>
              <a:spcBef>
                <a:spcPts val="0"/>
              </a:spcBef>
              <a:buSzPts val="2400"/>
              <a:buFont typeface="Arial"/>
              <a:buChar char="○"/>
            </a:pPr>
            <a:r>
              <a:rPr lang="en-US" sz="2000" dirty="0"/>
              <a:t>Lane</a:t>
            </a:r>
          </a:p>
          <a:p>
            <a:pPr marL="457200" indent="-381000">
              <a:lnSpc>
                <a:spcPct val="105000"/>
              </a:lnSpc>
              <a:spcBef>
                <a:spcPts val="0"/>
              </a:spcBef>
              <a:buSzPts val="2400"/>
              <a:buFont typeface="Arial"/>
              <a:buChar char="○"/>
            </a:pPr>
            <a:r>
              <a:rPr lang="en-US" sz="2000" dirty="0"/>
              <a:t>Linn Benton Lincoln and </a:t>
            </a:r>
          </a:p>
          <a:p>
            <a:pPr marL="457200" indent="-381000">
              <a:lnSpc>
                <a:spcPct val="105000"/>
              </a:lnSpc>
              <a:spcBef>
                <a:spcPts val="0"/>
              </a:spcBef>
              <a:buSzPts val="2400"/>
              <a:buFont typeface="Arial"/>
              <a:buChar char="○"/>
            </a:pPr>
            <a:r>
              <a:rPr lang="en-US" sz="2000" dirty="0"/>
              <a:t>Willamette</a:t>
            </a:r>
          </a:p>
          <a:p>
            <a:pPr marL="533400" lvl="1" indent="0">
              <a:lnSpc>
                <a:spcPct val="105000"/>
              </a:lnSpc>
              <a:spcBef>
                <a:spcPts val="0"/>
              </a:spcBef>
              <a:buSzPts val="2400"/>
              <a:buNone/>
            </a:pPr>
            <a:endParaRPr lang="en-US" dirty="0"/>
          </a:p>
          <a:p>
            <a:pPr marL="76200" indent="0">
              <a:lnSpc>
                <a:spcPct val="115000"/>
              </a:lnSpc>
              <a:spcBef>
                <a:spcPts val="0"/>
              </a:spcBef>
              <a:buSzPts val="2400"/>
              <a:buNone/>
            </a:pPr>
            <a:endParaRPr lang="en-US" sz="1800" b="1" dirty="0"/>
          </a:p>
          <a:p>
            <a:pPr marL="76200" indent="0">
              <a:lnSpc>
                <a:spcPct val="115000"/>
              </a:lnSpc>
              <a:spcBef>
                <a:spcPts val="0"/>
              </a:spcBef>
              <a:buSzPts val="2400"/>
              <a:buNone/>
            </a:pPr>
            <a:r>
              <a:rPr lang="en-US" b="1" dirty="0"/>
              <a:t>Amy Tidwell</a:t>
            </a:r>
          </a:p>
          <a:p>
            <a:pPr marL="457200" indent="-381000">
              <a:lnSpc>
                <a:spcPct val="115000"/>
              </a:lnSpc>
              <a:spcBef>
                <a:spcPts val="0"/>
              </a:spcBef>
              <a:buSzPts val="2400"/>
              <a:buFont typeface="Courier New" panose="02070309020205020404" pitchFamily="49" charset="0"/>
              <a:buChar char="o"/>
            </a:pPr>
            <a:r>
              <a:rPr lang="en-US" sz="2000" dirty="0"/>
              <a:t>Grant</a:t>
            </a:r>
          </a:p>
          <a:p>
            <a:pPr marL="457200" indent="-381000">
              <a:lnSpc>
                <a:spcPct val="115000"/>
              </a:lnSpc>
              <a:spcBef>
                <a:spcPts val="0"/>
              </a:spcBef>
              <a:buSzPts val="2400"/>
              <a:buFont typeface="Courier New" panose="02070309020205020404" pitchFamily="49" charset="0"/>
              <a:buChar char="o"/>
            </a:pPr>
            <a:r>
              <a:rPr lang="en-US" sz="2000" dirty="0"/>
              <a:t>Harney</a:t>
            </a:r>
          </a:p>
          <a:p>
            <a:pPr marL="457200" indent="-381000">
              <a:lnSpc>
                <a:spcPct val="115000"/>
              </a:lnSpc>
              <a:spcBef>
                <a:spcPts val="0"/>
              </a:spcBef>
              <a:buSzPts val="2400"/>
              <a:buFont typeface="Courier New" panose="02070309020205020404" pitchFamily="49" charset="0"/>
              <a:buChar char="o"/>
            </a:pPr>
            <a:r>
              <a:rPr lang="en-US" sz="2000" dirty="0"/>
              <a:t>High Desert</a:t>
            </a:r>
          </a:p>
          <a:p>
            <a:pPr marL="457200" indent="-381000">
              <a:lnSpc>
                <a:spcPct val="115000"/>
              </a:lnSpc>
              <a:spcBef>
                <a:spcPts val="0"/>
              </a:spcBef>
              <a:buSzPts val="2400"/>
              <a:buFont typeface="Courier New" panose="02070309020205020404" pitchFamily="49" charset="0"/>
              <a:buChar char="o"/>
            </a:pPr>
            <a:r>
              <a:rPr lang="en-US" sz="2000" dirty="0" err="1"/>
              <a:t>InterMountain</a:t>
            </a:r>
            <a:endParaRPr lang="en-US" sz="2000" dirty="0"/>
          </a:p>
          <a:p>
            <a:pPr marL="457200" indent="-381000">
              <a:lnSpc>
                <a:spcPct val="115000"/>
              </a:lnSpc>
              <a:spcBef>
                <a:spcPts val="0"/>
              </a:spcBef>
              <a:buSzPts val="2400"/>
              <a:buFont typeface="Courier New" panose="02070309020205020404" pitchFamily="49" charset="0"/>
              <a:buChar char="o"/>
            </a:pPr>
            <a:r>
              <a:rPr lang="en-US" sz="2000" dirty="0"/>
              <a:t>Jefferson</a:t>
            </a:r>
          </a:p>
          <a:p>
            <a:pPr marL="457200" indent="-381000">
              <a:lnSpc>
                <a:spcPct val="115000"/>
              </a:lnSpc>
              <a:spcBef>
                <a:spcPts val="0"/>
              </a:spcBef>
              <a:buSzPts val="2400"/>
              <a:buFont typeface="Courier New" panose="02070309020205020404" pitchFamily="49" charset="0"/>
              <a:buChar char="o"/>
            </a:pPr>
            <a:r>
              <a:rPr lang="en-US" sz="2000" dirty="0"/>
              <a:t>North Central and </a:t>
            </a:r>
          </a:p>
          <a:p>
            <a:pPr marL="457200" indent="-381000">
              <a:lnSpc>
                <a:spcPct val="115000"/>
              </a:lnSpc>
              <a:spcBef>
                <a:spcPts val="0"/>
              </a:spcBef>
              <a:buSzPts val="2400"/>
              <a:buFont typeface="Courier New" panose="02070309020205020404" pitchFamily="49" charset="0"/>
              <a:buChar char="o"/>
            </a:pPr>
            <a:r>
              <a:rPr lang="en-US" sz="2000" dirty="0"/>
              <a:t>Region 18</a:t>
            </a:r>
            <a:endParaRPr lang="en-US" sz="2000" dirty="0">
              <a:solidFill>
                <a:srgbClr val="FF0000"/>
              </a:solidFill>
            </a:endParaRPr>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a:xfrm>
            <a:off x="388602" y="3039761"/>
            <a:ext cx="4388634" cy="2685365"/>
          </a:xfrm>
        </p:spPr>
      </p:pic>
      <p:sp>
        <p:nvSpPr>
          <p:cNvPr id="2" name="Footer Placeholder 1">
            <a:extLst>
              <a:ext uri="{FF2B5EF4-FFF2-40B4-BE49-F238E27FC236}">
                <a16:creationId xmlns:a16="http://schemas.microsoft.com/office/drawing/2014/main" id="{291B2DDE-EEB4-58AB-4787-54A650DAADA3}"/>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FF2B5EF4-FFF2-40B4-BE49-F238E27FC236}">
                <a16:creationId xmlns:a16="http://schemas.microsoft.com/office/drawing/2014/main" id="{9B8AEC93-A44F-245B-140C-B7B170D192D4}"/>
              </a:ext>
            </a:extLst>
          </p:cNvPr>
          <p:cNvSpPr>
            <a:spLocks noGrp="1"/>
          </p:cNvSpPr>
          <p:nvPr>
            <p:ph type="sldNum" sz="quarter" idx="12"/>
          </p:nvPr>
        </p:nvSpPr>
        <p:spPr/>
        <p:txBody>
          <a:bodyPr/>
          <a:lstStyle/>
          <a:p>
            <a:fld id="{357F5B69-6281-4C1F-8C38-6DA0F56DA430}" type="slidenum">
              <a:rPr lang="en-US" smtClean="0"/>
              <a:t>15</a:t>
            </a:fld>
            <a:endParaRPr lang="en-US" dirty="0"/>
          </a:p>
        </p:txBody>
      </p:sp>
    </p:spTree>
    <p:extLst>
      <p:ext uri="{BB962C8B-B14F-4D97-AF65-F5344CB8AC3E}">
        <p14:creationId xmlns:p14="http://schemas.microsoft.com/office/powerpoint/2010/main" val="401212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Outcomes</a:t>
            </a:r>
          </a:p>
        </p:txBody>
      </p:sp>
      <p:sp>
        <p:nvSpPr>
          <p:cNvPr id="6" name="Content Placeholder 5"/>
          <p:cNvSpPr>
            <a:spLocks noGrp="1"/>
          </p:cNvSpPr>
          <p:nvPr>
            <p:ph idx="1"/>
          </p:nvPr>
        </p:nvSpPr>
        <p:spPr/>
        <p:txBody>
          <a:bodyPr/>
          <a:lstStyle/>
          <a:p>
            <a:pPr indent="-457200">
              <a:lnSpc>
                <a:spcPct val="80000"/>
              </a:lnSpc>
              <a:spcBef>
                <a:spcPts val="0"/>
              </a:spcBef>
              <a:buSzPts val="2800"/>
            </a:pPr>
            <a:r>
              <a:rPr lang="en-US" sz="3200" dirty="0"/>
              <a:t>Defining Supplement not Supplant (SNS)</a:t>
            </a:r>
          </a:p>
          <a:p>
            <a:pPr indent="-457200">
              <a:lnSpc>
                <a:spcPct val="80000"/>
              </a:lnSpc>
              <a:spcBef>
                <a:spcPts val="0"/>
              </a:spcBef>
              <a:buSzPts val="2800"/>
            </a:pPr>
            <a:endParaRPr lang="en-US" sz="3200" dirty="0"/>
          </a:p>
          <a:p>
            <a:pPr indent="-457200">
              <a:lnSpc>
                <a:spcPct val="80000"/>
              </a:lnSpc>
              <a:spcBef>
                <a:spcPts val="0"/>
              </a:spcBef>
              <a:buSzPts val="2800"/>
            </a:pPr>
            <a:r>
              <a:rPr lang="en-US" sz="3200" dirty="0"/>
              <a:t>Title II-A and Title IV-A</a:t>
            </a:r>
          </a:p>
          <a:p>
            <a:pPr indent="-457200">
              <a:lnSpc>
                <a:spcPct val="80000"/>
              </a:lnSpc>
              <a:spcBef>
                <a:spcPts val="0"/>
              </a:spcBef>
              <a:buSzPts val="2800"/>
            </a:pPr>
            <a:endParaRPr lang="en-US" sz="3200" dirty="0"/>
          </a:p>
          <a:p>
            <a:pPr indent="-457200">
              <a:lnSpc>
                <a:spcPct val="80000"/>
              </a:lnSpc>
              <a:spcBef>
                <a:spcPts val="0"/>
              </a:spcBef>
              <a:buSzPts val="2800"/>
            </a:pPr>
            <a:r>
              <a:rPr lang="en-US" sz="3200" dirty="0"/>
              <a:t>Title I-A</a:t>
            </a:r>
          </a:p>
          <a:p>
            <a:pPr marL="0" indent="0">
              <a:lnSpc>
                <a:spcPct val="80000"/>
              </a:lnSpc>
              <a:spcBef>
                <a:spcPts val="0"/>
              </a:spcBef>
              <a:buSzPts val="2800"/>
              <a:buNone/>
            </a:pPr>
            <a:endParaRPr lang="en-US" sz="3200" dirty="0"/>
          </a:p>
          <a:p>
            <a:pPr indent="-457200">
              <a:lnSpc>
                <a:spcPct val="80000"/>
              </a:lnSpc>
              <a:spcBef>
                <a:spcPts val="0"/>
              </a:spcBef>
              <a:buSzPts val="2800"/>
            </a:pPr>
            <a:r>
              <a:rPr lang="en-US" sz="3200" dirty="0"/>
              <a:t>Resources</a:t>
            </a:r>
          </a:p>
          <a:p>
            <a:pPr indent="-457200">
              <a:lnSpc>
                <a:spcPct val="80000"/>
              </a:lnSpc>
              <a:spcBef>
                <a:spcPts val="0"/>
              </a:spcBef>
              <a:buSzPts val="2800"/>
            </a:pPr>
            <a:endParaRPr lang="en-US" sz="3200" dirty="0"/>
          </a:p>
          <a:p>
            <a:endParaRPr lang="en-US" dirty="0"/>
          </a:p>
        </p:txBody>
      </p:sp>
      <p:pic>
        <p:nvPicPr>
          <p:cNvPr id="7" name="Picture 6"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88451" y="4803544"/>
            <a:ext cx="4613267" cy="1131091"/>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105474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779645"/>
            <a:ext cx="3931826" cy="1006293"/>
          </a:xfrm>
        </p:spPr>
        <p:txBody>
          <a:bodyPr>
            <a:normAutofit/>
          </a:bodyPr>
          <a:lstStyle/>
          <a:p>
            <a:pPr algn="l"/>
            <a:r>
              <a:rPr lang="en-US" sz="2000" dirty="0"/>
              <a:t>		</a:t>
            </a:r>
            <a:br>
              <a:rPr lang="en-US" sz="2000" b="1" dirty="0"/>
            </a:br>
            <a:r>
              <a:rPr lang="en-US" dirty="0"/>
              <a:t>Defining SNS</a:t>
            </a:r>
            <a:endParaRPr lang="en-US" sz="2000" dirty="0"/>
          </a:p>
        </p:txBody>
      </p:sp>
      <p:pic>
        <p:nvPicPr>
          <p:cNvPr id="7" name="Picture 6" descr="A logo of the US Department of Education">
            <a:extLst>
              <a:ext uri="{FF2B5EF4-FFF2-40B4-BE49-F238E27FC236}">
                <a16:creationId xmlns:a16="http://schemas.microsoft.com/office/drawing/2014/main" id="{27132612-9DE1-2BA9-3C70-C89782384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22" y="1993985"/>
            <a:ext cx="3467100" cy="3467100"/>
          </a:xfrm>
          <a:prstGeom prst="rect">
            <a:avLst/>
          </a:prstGeom>
        </p:spPr>
      </p:pic>
      <p:sp>
        <p:nvSpPr>
          <p:cNvPr id="5" name="Content Placeholder 4"/>
          <p:cNvSpPr>
            <a:spLocks noGrp="1"/>
          </p:cNvSpPr>
          <p:nvPr>
            <p:ph idx="1"/>
          </p:nvPr>
        </p:nvSpPr>
        <p:spPr>
          <a:xfrm>
            <a:off x="5183187" y="1594021"/>
            <a:ext cx="6716369" cy="4267029"/>
          </a:xfrm>
        </p:spPr>
        <p:txBody>
          <a:bodyPr>
            <a:noAutofit/>
          </a:bodyPr>
          <a:lstStyle/>
          <a:p>
            <a:r>
              <a:rPr lang="en-US" sz="2800" b="1" i="1" dirty="0"/>
              <a:t>Supplement </a:t>
            </a:r>
            <a:r>
              <a:rPr lang="en-US" sz="2800" dirty="0"/>
              <a:t>– to add to; to </a:t>
            </a:r>
            <a:r>
              <a:rPr lang="en-US" sz="2800" b="1" dirty="0"/>
              <a:t>enhance</a:t>
            </a:r>
            <a:r>
              <a:rPr lang="en-US" sz="2800" dirty="0"/>
              <a:t>; to </a:t>
            </a:r>
            <a:r>
              <a:rPr lang="en-US" sz="2800" b="1" dirty="0"/>
              <a:t>expand</a:t>
            </a:r>
            <a:r>
              <a:rPr lang="en-US" sz="2800" dirty="0"/>
              <a:t>; to increase; to extend; to create something new</a:t>
            </a:r>
          </a:p>
          <a:p>
            <a:endParaRPr lang="en-US" sz="2800" dirty="0"/>
          </a:p>
          <a:p>
            <a:r>
              <a:rPr lang="en-US" sz="2800" b="1" i="1" dirty="0"/>
              <a:t>Supplant </a:t>
            </a:r>
            <a:r>
              <a:rPr lang="en-US" sz="2800" dirty="0"/>
              <a:t>–</a:t>
            </a:r>
            <a:r>
              <a:rPr lang="en-US" sz="2800" b="1" dirty="0"/>
              <a:t> </a:t>
            </a:r>
            <a:r>
              <a:rPr lang="en-US" sz="2800" dirty="0"/>
              <a:t>to take the place of; to </a:t>
            </a:r>
            <a:r>
              <a:rPr lang="en-US" sz="2800" b="1" dirty="0"/>
              <a:t>replace </a:t>
            </a:r>
            <a:r>
              <a:rPr lang="en-US" sz="2800" dirty="0"/>
              <a:t>by something else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9517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a:t>		</a:t>
            </a:r>
            <a:br>
              <a:rPr lang="en-US" sz="2000" b="1" dirty="0"/>
            </a:br>
            <a:r>
              <a:rPr lang="en-US" dirty="0"/>
              <a:t>What does it mean?</a:t>
            </a:r>
            <a:endParaRPr lang="en-US" sz="2000" dirty="0"/>
          </a:p>
        </p:txBody>
      </p:sp>
      <p:sp>
        <p:nvSpPr>
          <p:cNvPr id="5" name="Content Placeholder 4"/>
          <p:cNvSpPr>
            <a:spLocks noGrp="1"/>
          </p:cNvSpPr>
          <p:nvPr>
            <p:ph idx="1"/>
          </p:nvPr>
        </p:nvSpPr>
        <p:spPr>
          <a:xfrm>
            <a:off x="717176" y="1825625"/>
            <a:ext cx="10784542" cy="4109010"/>
          </a:xfrm>
        </p:spPr>
        <p:txBody>
          <a:bodyPr>
            <a:noAutofit/>
          </a:bodyPr>
          <a:lstStyle/>
          <a:p>
            <a:pPr marL="0" indent="0">
              <a:buNone/>
            </a:pPr>
            <a:r>
              <a:rPr lang="en-US" sz="2800" b="1" dirty="0"/>
              <a:t>Federal grant funds </a:t>
            </a:r>
            <a:r>
              <a:rPr lang="en-US" sz="2800" dirty="0"/>
              <a:t>may be used only to </a:t>
            </a:r>
            <a:r>
              <a:rPr lang="en-US" sz="2800" b="1" dirty="0"/>
              <a:t>supplement</a:t>
            </a:r>
            <a:r>
              <a:rPr lang="en-US" sz="2800" dirty="0"/>
              <a:t> the educational programs generally offered with </a:t>
            </a:r>
            <a:r>
              <a:rPr lang="en-US" sz="2800" b="1" dirty="0"/>
              <a:t>state and local funds </a:t>
            </a:r>
            <a:r>
              <a:rPr lang="en-US" sz="2800" dirty="0"/>
              <a:t>and to provide supplemental services that would not have been provided had the federal grant funds not been available.</a:t>
            </a:r>
          </a:p>
          <a:p>
            <a:pPr marL="0" indent="0">
              <a:buNone/>
            </a:pPr>
            <a:endParaRPr lang="en-US" sz="2800" dirty="0"/>
          </a:p>
          <a:p>
            <a:pPr marL="0" indent="0" algn="ctr">
              <a:buNone/>
            </a:pPr>
            <a:r>
              <a:rPr lang="en-US" sz="2800" i="1" dirty="0"/>
              <a:t>So how do you determine whether something is supplemental?</a:t>
            </a:r>
          </a:p>
          <a:p>
            <a:pPr marL="0" indent="0" algn="ctr">
              <a:buNone/>
            </a:pPr>
            <a:r>
              <a:rPr lang="en-US" sz="2800" b="1" dirty="0"/>
              <a:t>It depends on the program.</a:t>
            </a:r>
          </a:p>
          <a:p>
            <a:pPr marL="0" indent="0" algn="ctr">
              <a:buNone/>
            </a:pPr>
            <a:endParaRPr lang="en-US" sz="2800" i="1" dirty="0"/>
          </a:p>
          <a:p>
            <a:pPr marL="0" indent="0" algn="ctr">
              <a:buNone/>
            </a:pPr>
            <a:r>
              <a:rPr lang="en-US" sz="2800" i="1" dirty="0">
                <a:hlinkClick r:id="rId3"/>
              </a:rPr>
              <a:t>ESSA Quick Reference Brief: Supplement Not Supplant </a:t>
            </a:r>
            <a:endParaRPr lang="en-US" sz="2800" i="1" dirty="0"/>
          </a:p>
          <a:p>
            <a:pPr marL="0" indent="0" algn="ctr">
              <a:buNone/>
            </a:pPr>
            <a:endParaRPr lang="en-US" sz="2800" i="1"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16130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altLang="en-US" dirty="0"/>
              <a:t>Title II-A and Title IV-A</a:t>
            </a:r>
          </a:p>
        </p:txBody>
      </p:sp>
      <p:sp>
        <p:nvSpPr>
          <p:cNvPr id="19460" name="Content Placeholder 4"/>
          <p:cNvSpPr>
            <a:spLocks noGrp="1"/>
          </p:cNvSpPr>
          <p:nvPr>
            <p:ph idx="1"/>
          </p:nvPr>
        </p:nvSpPr>
        <p:spPr>
          <a:xfrm>
            <a:off x="481914" y="1825624"/>
            <a:ext cx="11207578" cy="4478193"/>
          </a:xfrm>
        </p:spPr>
        <p:txBody>
          <a:bodyPr>
            <a:normAutofit/>
          </a:bodyPr>
          <a:lstStyle/>
          <a:p>
            <a:pPr marL="457200" lvl="1" indent="0">
              <a:buNone/>
            </a:pPr>
            <a:r>
              <a:rPr lang="en-US" sz="3200" b="1" dirty="0">
                <a:latin typeface="Calibri" panose="020F0502020204030204" pitchFamily="34" charset="0"/>
                <a:cs typeface="Calibri" panose="020F0502020204030204" pitchFamily="34" charset="0"/>
              </a:rPr>
              <a:t>Test I:</a:t>
            </a:r>
            <a:r>
              <a:rPr lang="en-US" sz="3200" dirty="0">
                <a:latin typeface="Calibri" panose="020F0502020204030204" pitchFamily="34" charset="0"/>
                <a:cs typeface="Calibri" panose="020F0502020204030204" pitchFamily="34" charset="0"/>
              </a:rPr>
              <a:t> Are the services that the district wants to fund with ESEA funds required under state, local, or another federal law?</a:t>
            </a:r>
          </a:p>
          <a:p>
            <a:pPr lvl="2"/>
            <a:r>
              <a:rPr lang="en-US" sz="2800" b="1" dirty="0">
                <a:latin typeface="Calibri" panose="020F0502020204030204" pitchFamily="34" charset="0"/>
                <a:cs typeface="Calibri" panose="020F0502020204030204" pitchFamily="34" charset="0"/>
              </a:rPr>
              <a:t>If they are, there could be a presumption of supplanting. </a:t>
            </a:r>
          </a:p>
          <a:p>
            <a:pPr lvl="1"/>
            <a:endParaRPr lang="en-US" sz="3200" dirty="0">
              <a:latin typeface="Calibri" panose="020F0502020204030204" pitchFamily="34" charset="0"/>
              <a:cs typeface="Calibri" panose="020F0502020204030204" pitchFamily="34" charset="0"/>
            </a:endParaRPr>
          </a:p>
          <a:p>
            <a:pPr marL="457200" lvl="1" indent="0">
              <a:buNone/>
            </a:pPr>
            <a:r>
              <a:rPr lang="en-US" sz="3200" b="1" dirty="0">
                <a:latin typeface="Calibri" panose="020F0502020204030204" pitchFamily="34" charset="0"/>
                <a:cs typeface="Calibri" panose="020F0502020204030204" pitchFamily="34" charset="0"/>
              </a:rPr>
              <a:t>Test II:</a:t>
            </a:r>
            <a:r>
              <a:rPr lang="en-US" sz="3200" dirty="0">
                <a:latin typeface="Calibri" panose="020F0502020204030204" pitchFamily="34" charset="0"/>
                <a:cs typeface="Calibri" panose="020F0502020204030204" pitchFamily="34" charset="0"/>
              </a:rPr>
              <a:t> Were state or local funds used in the last year to pay for these services? </a:t>
            </a:r>
          </a:p>
          <a:p>
            <a:pPr lvl="2"/>
            <a:r>
              <a:rPr lang="en-US" sz="2800" b="1" dirty="0">
                <a:latin typeface="Calibri" panose="020F0502020204030204" pitchFamily="34" charset="0"/>
                <a:cs typeface="Calibri" panose="020F0502020204030204" pitchFamily="34" charset="0"/>
              </a:rPr>
              <a:t>If they were, there could be a presumption of supplanting.</a:t>
            </a:r>
          </a:p>
        </p:txBody>
      </p:sp>
      <p:sp>
        <p:nvSpPr>
          <p:cNvPr id="4" name="Footer Placeholder 2"/>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1">
            <a:extLst>
              <a:ext uri="{FF2B5EF4-FFF2-40B4-BE49-F238E27FC236}">
                <a16:creationId xmlns:a16="http://schemas.microsoft.com/office/drawing/2014/main" id="{F18F8C97-8E5F-B8FB-031A-0A1C3A9C09BE}"/>
              </a:ext>
            </a:extLst>
          </p:cNvPr>
          <p:cNvSpPr>
            <a:spLocks noGrp="1"/>
          </p:cNvSpPr>
          <p:nvPr>
            <p:ph type="sldNum" sz="quarter" idx="12"/>
          </p:nvPr>
        </p:nvSpPr>
        <p:spPr/>
        <p:txBody>
          <a:bodyPr/>
          <a:lstStyle/>
          <a:p>
            <a:fld id="{357F5B69-6281-4C1F-8C38-6DA0F56DA430}" type="slidenum">
              <a:rPr lang="en-US" smtClean="0"/>
              <a:pPr/>
              <a:t>5</a:t>
            </a:fld>
            <a:endParaRPr lang="en-US" dirty="0"/>
          </a:p>
        </p:txBody>
      </p:sp>
    </p:spTree>
    <p:extLst>
      <p:ext uri="{BB962C8B-B14F-4D97-AF65-F5344CB8AC3E}">
        <p14:creationId xmlns:p14="http://schemas.microsoft.com/office/powerpoint/2010/main" val="52254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Overcoming the Presumption of Supplanting</a:t>
            </a:r>
          </a:p>
        </p:txBody>
      </p:sp>
      <p:sp>
        <p:nvSpPr>
          <p:cNvPr id="2" name="Content Placeholder 1"/>
          <p:cNvSpPr>
            <a:spLocks noGrp="1"/>
          </p:cNvSpPr>
          <p:nvPr>
            <p:ph idx="1"/>
          </p:nvPr>
        </p:nvSpPr>
        <p:spPr/>
        <p:txBody>
          <a:bodyPr>
            <a:normAutofit lnSpcReduction="10000"/>
          </a:bodyPr>
          <a:lstStyle/>
          <a:p>
            <a:r>
              <a:rPr lang="en-US" sz="2800" dirty="0"/>
              <a:t>If it is clear that no State or local funds remain available to fund certain activities that previously were funded with State or local resources, then the district </a:t>
            </a:r>
            <a:r>
              <a:rPr lang="en-US" sz="2800" b="1" dirty="0"/>
              <a:t>may be able </a:t>
            </a:r>
            <a:r>
              <a:rPr lang="en-US" sz="2800" dirty="0"/>
              <a:t>to use ESEA funds for those activities.</a:t>
            </a:r>
          </a:p>
          <a:p>
            <a:endParaRPr lang="en-US" dirty="0"/>
          </a:p>
          <a:p>
            <a:r>
              <a:rPr lang="en-US" sz="2800" dirty="0"/>
              <a:t>Maintain documentation including but not limited to:</a:t>
            </a:r>
          </a:p>
          <a:p>
            <a:pPr lvl="2"/>
            <a:r>
              <a:rPr lang="en-US" sz="2800" dirty="0"/>
              <a:t>fiscal or programmatic documentation to confirm that, in the absence of the federal funds, the LEA would have eliminated services in question. </a:t>
            </a:r>
          </a:p>
          <a:p>
            <a:pPr lvl="2"/>
            <a:r>
              <a:rPr lang="en-US" sz="2800" dirty="0"/>
              <a:t>state or local legislative action. </a:t>
            </a:r>
          </a:p>
          <a:p>
            <a:pPr lvl="2"/>
            <a:r>
              <a:rPr lang="en-US" sz="2800" dirty="0"/>
              <a:t>budget histories. </a:t>
            </a:r>
          </a:p>
          <a:p>
            <a:pPr lvl="1"/>
            <a:endParaRPr lang="en-US"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Tree>
    <p:extLst>
      <p:ext uri="{BB962C8B-B14F-4D97-AF65-F5344CB8AC3E}">
        <p14:creationId xmlns:p14="http://schemas.microsoft.com/office/powerpoint/2010/main" val="309258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Title I, Part A</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spTree>
    <p:extLst>
      <p:ext uri="{BB962C8B-B14F-4D97-AF65-F5344CB8AC3E}">
        <p14:creationId xmlns:p14="http://schemas.microsoft.com/office/powerpoint/2010/main" val="198046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altLang="en-US" dirty="0"/>
              <a:t>SNS under Title I-A</a:t>
            </a:r>
          </a:p>
        </p:txBody>
      </p:sp>
      <p:sp>
        <p:nvSpPr>
          <p:cNvPr id="19460" name="Content Placeholder 4"/>
          <p:cNvSpPr>
            <a:spLocks noGrp="1"/>
          </p:cNvSpPr>
          <p:nvPr>
            <p:ph idx="1"/>
          </p:nvPr>
        </p:nvSpPr>
        <p:spPr/>
        <p:txBody>
          <a:bodyPr>
            <a:normAutofit/>
          </a:bodyPr>
          <a:lstStyle/>
          <a:p>
            <a:pPr marL="0" indent="0">
              <a:buNone/>
            </a:pPr>
            <a:endParaRPr lang="en-US" sz="1100" u="sng"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There are three fiscal tests for Title I-A through </a:t>
            </a:r>
          </a:p>
          <a:p>
            <a:pPr marL="0" indent="0">
              <a:buNone/>
            </a:pPr>
            <a:r>
              <a:rPr lang="en-US" sz="2800" dirty="0">
                <a:latin typeface="Calibri" panose="020F0502020204030204" pitchFamily="34" charset="0"/>
                <a:cs typeface="Calibri" panose="020F0502020204030204" pitchFamily="34" charset="0"/>
              </a:rPr>
              <a:t>which districts demonstrate that the use of</a:t>
            </a:r>
          </a:p>
          <a:p>
            <a:pPr marL="0" indent="0">
              <a:buNone/>
            </a:pPr>
            <a:r>
              <a:rPr lang="en-US" sz="2800" dirty="0">
                <a:latin typeface="Calibri" panose="020F0502020204030204" pitchFamily="34" charset="0"/>
                <a:cs typeface="Calibri" panose="020F0502020204030204" pitchFamily="34" charset="0"/>
              </a:rPr>
              <a:t>Title I-A funds is </a:t>
            </a:r>
            <a:r>
              <a:rPr lang="en-US" sz="2800" b="1" dirty="0">
                <a:latin typeface="Calibri" panose="020F0502020204030204" pitchFamily="34" charset="0"/>
                <a:cs typeface="Calibri" panose="020F0502020204030204" pitchFamily="34" charset="0"/>
              </a:rPr>
              <a:t>supplemental to state and local funds</a:t>
            </a:r>
          </a:p>
          <a:p>
            <a:pPr lvl="1"/>
            <a:endParaRPr lang="en-US" sz="800" b="1" dirty="0">
              <a:latin typeface="Calibri" panose="020F0502020204030204" pitchFamily="34" charset="0"/>
              <a:cs typeface="Calibri" panose="020F0502020204030204" pitchFamily="34" charset="0"/>
            </a:endParaRPr>
          </a:p>
          <a:p>
            <a:pPr>
              <a:defRPr/>
            </a:pPr>
            <a:r>
              <a:rPr lang="en-US" i="1" dirty="0"/>
              <a:t>Methodology (SNS)</a:t>
            </a:r>
          </a:p>
          <a:p>
            <a:pPr>
              <a:defRPr/>
            </a:pPr>
            <a:r>
              <a:rPr lang="en-US" i="1" dirty="0"/>
              <a:t>Comparability</a:t>
            </a:r>
          </a:p>
          <a:p>
            <a:pPr>
              <a:defRPr/>
            </a:pPr>
            <a:r>
              <a:rPr lang="en-US" i="1" dirty="0"/>
              <a:t>Maintenance of Effort</a:t>
            </a:r>
          </a:p>
          <a:p>
            <a:pPr marL="0" indent="0">
              <a:buNone/>
              <a:defRPr/>
            </a:pPr>
            <a:endParaRPr lang="en-US" sz="2800" i="1" dirty="0"/>
          </a:p>
          <a:p>
            <a:pPr marL="0" indent="0">
              <a:buNone/>
              <a:defRPr/>
            </a:pPr>
            <a:endParaRPr lang="en-US" sz="2800" i="1" dirty="0"/>
          </a:p>
          <a:p>
            <a:pPr marL="0" indent="0">
              <a:buNone/>
              <a:defRPr/>
            </a:pPr>
            <a:endParaRPr lang="en-US" sz="2800" i="1" dirty="0"/>
          </a:p>
        </p:txBody>
      </p:sp>
      <p:graphicFrame>
        <p:nvGraphicFramePr>
          <p:cNvPr id="4" name="Diagram 3" descr="This image shows the three fiscal tests for Title I-A: Supplement not Supplant (Methodology), Comparability and  Maintenance of Effort." title="Title I-A fiscal requirements"/>
          <p:cNvGraphicFramePr/>
          <p:nvPr>
            <p:extLst>
              <p:ext uri="{D42A27DB-BD31-4B8C-83A1-F6EECF244321}">
                <p14:modId xmlns:p14="http://schemas.microsoft.com/office/powerpoint/2010/main" val="507762023"/>
              </p:ext>
            </p:extLst>
          </p:nvPr>
        </p:nvGraphicFramePr>
        <p:xfrm>
          <a:off x="7794336" y="2865986"/>
          <a:ext cx="4093531" cy="3437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2C6DE624-23FD-27C7-4B5C-0B5399DFDA38}"/>
              </a:ext>
            </a:extLst>
          </p:cNvPr>
          <p:cNvSpPr>
            <a:spLocks noGrp="1"/>
          </p:cNvSpPr>
          <p:nvPr>
            <p:ph type="ftr" sz="quarter" idx="11"/>
          </p:nvPr>
        </p:nvSpPr>
        <p:spPr/>
        <p:txBody>
          <a:bodyPr/>
          <a:lstStyle/>
          <a:p>
            <a:r>
              <a:rPr lang="en-US" dirty="0"/>
              <a:t>Oregon Department of Education</a:t>
            </a:r>
          </a:p>
        </p:txBody>
      </p:sp>
      <p:sp>
        <p:nvSpPr>
          <p:cNvPr id="3" name="Slide Number Placeholder 2">
            <a:extLst>
              <a:ext uri="{FF2B5EF4-FFF2-40B4-BE49-F238E27FC236}">
                <a16:creationId xmlns:a16="http://schemas.microsoft.com/office/drawing/2014/main" id="{FFFD07F2-E3E1-13FF-0362-6B0FD7F977CD}"/>
              </a:ext>
            </a:extLst>
          </p:cNvPr>
          <p:cNvSpPr>
            <a:spLocks noGrp="1"/>
          </p:cNvSpPr>
          <p:nvPr>
            <p:ph type="sldNum" sz="quarter" idx="12"/>
          </p:nvPr>
        </p:nvSpPr>
        <p:spPr/>
        <p:txBody>
          <a:bodyPr/>
          <a:lstStyle/>
          <a:p>
            <a:fld id="{357F5B69-6281-4C1F-8C38-6DA0F56DA430}" type="slidenum">
              <a:rPr lang="en-US" smtClean="0"/>
              <a:pPr/>
              <a:t>8</a:t>
            </a:fld>
            <a:endParaRPr lang="en-US" dirty="0"/>
          </a:p>
        </p:txBody>
      </p:sp>
    </p:spTree>
    <p:extLst>
      <p:ext uri="{BB962C8B-B14F-4D97-AF65-F5344CB8AC3E}">
        <p14:creationId xmlns:p14="http://schemas.microsoft.com/office/powerpoint/2010/main" val="231150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defRPr/>
            </a:pPr>
            <a:r>
              <a:rPr lang="en-US" altLang="en-US" dirty="0"/>
              <a:t>Methodology Basics</a:t>
            </a:r>
          </a:p>
        </p:txBody>
      </p:sp>
      <p:sp>
        <p:nvSpPr>
          <p:cNvPr id="18435" name="Content Placeholder 2"/>
          <p:cNvSpPr>
            <a:spLocks noGrp="1"/>
          </p:cNvSpPr>
          <p:nvPr>
            <p:ph idx="1"/>
          </p:nvPr>
        </p:nvSpPr>
        <p:spPr/>
        <p:txBody>
          <a:bodyPr>
            <a:normAutofit/>
          </a:bodyPr>
          <a:lstStyle/>
          <a:p>
            <a:pPr marL="0" indent="0">
              <a:buNone/>
            </a:pPr>
            <a:r>
              <a:rPr lang="en-US" sz="3200" b="1" dirty="0"/>
              <a:t>What: </a:t>
            </a:r>
            <a:r>
              <a:rPr lang="en-US" sz="3200" dirty="0"/>
              <a:t>Description of the method used to allocate state and local funds to ALL schools </a:t>
            </a:r>
            <a:r>
              <a:rPr lang="en-US" sz="3200" b="1" dirty="0"/>
              <a:t>regardless of I-A status</a:t>
            </a:r>
          </a:p>
          <a:p>
            <a:endParaRPr lang="en-US" dirty="0"/>
          </a:p>
          <a:p>
            <a:pPr marL="0" indent="0">
              <a:buNone/>
            </a:pPr>
            <a:r>
              <a:rPr lang="en-US" sz="3200" b="1" dirty="0"/>
              <a:t>Why: </a:t>
            </a:r>
            <a:r>
              <a:rPr lang="en-US" sz="3200" dirty="0"/>
              <a:t>To ensure each Title I-A school is provided with all of the money it would receive if it did not participate in the Title I program</a:t>
            </a:r>
          </a:p>
          <a:p>
            <a:pPr marL="457200" lvl="1" indent="0">
              <a:buNone/>
            </a:pPr>
            <a:endParaRPr lang="en-US" dirty="0"/>
          </a:p>
          <a:p>
            <a:pPr marL="0" indent="0">
              <a:buNone/>
            </a:pPr>
            <a:r>
              <a:rPr lang="en-US" sz="3200" b="1" dirty="0"/>
              <a:t>When: </a:t>
            </a:r>
            <a:r>
              <a:rPr lang="en-US" sz="3200" dirty="0"/>
              <a:t>Annually, in CIP Budget Narrative (Overview)</a:t>
            </a:r>
          </a:p>
          <a:p>
            <a:pPr marL="457200" lvl="1" indent="0">
              <a:buNone/>
            </a:pPr>
            <a:endParaRPr lang="en-US" sz="2600" dirty="0">
              <a:hlinkClick r:id="rId3"/>
            </a:endParaRPr>
          </a:p>
          <a:p>
            <a:pPr>
              <a:spcBef>
                <a:spcPts val="0"/>
              </a:spcBef>
              <a:buClr>
                <a:schemeClr val="dk1"/>
              </a:buClr>
              <a:buSzPts val="2400"/>
            </a:pPr>
            <a:endParaRPr lang="en-US" altLang="en-US" sz="2800" dirty="0">
              <a:latin typeface="Calibri" panose="020F0502020204030204" pitchFamily="34" charset="0"/>
              <a:cs typeface="Calibri" panose="020F0502020204030204" pitchFamily="34" charset="0"/>
            </a:endParaRPr>
          </a:p>
        </p:txBody>
      </p:sp>
      <p:pic>
        <p:nvPicPr>
          <p:cNvPr id="7" name="Picture Placeholder 5" descr="This image shows a person leaning on aquestion mark. It is included for aesthetic purposes." title="Question"/>
          <p:cNvPicPr>
            <a:picLocks noChangeAspect="1"/>
          </p:cNvPicPr>
          <p:nvPr/>
        </p:nvPicPr>
        <p:blipFill rotWithShape="1">
          <a:blip r:embed="rId4" cstate="hqprint">
            <a:extLst>
              <a:ext uri="{28A0092B-C50C-407E-A947-70E740481C1C}">
                <a14:useLocalDpi xmlns:a14="http://schemas.microsoft.com/office/drawing/2010/main" val="0"/>
              </a:ext>
            </a:extLst>
          </a:blip>
          <a:srcRect t="5769" b="7854"/>
          <a:stretch/>
        </p:blipFill>
        <p:spPr>
          <a:xfrm>
            <a:off x="9423399" y="4318729"/>
            <a:ext cx="2387737" cy="2197813"/>
          </a:xfrm>
          <a:prstGeom prst="rect">
            <a:avLst/>
          </a:prstGeom>
        </p:spPr>
      </p:pic>
      <p:sp>
        <p:nvSpPr>
          <p:cNvPr id="6" name="Footer Placeholder 2"/>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3" name="Slide Number Placeholder 2">
            <a:extLst>
              <a:ext uri="{FF2B5EF4-FFF2-40B4-BE49-F238E27FC236}">
                <a16:creationId xmlns:a16="http://schemas.microsoft.com/office/drawing/2014/main" id="{896FFC0B-EF20-C37D-3B93-21B0310F898E}"/>
              </a:ext>
            </a:extLst>
          </p:cNvPr>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1171884232"/>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2023-07-25T07:00:00+00:00</Remediation_x0020_Date>
    <Priority xmlns="033ab11c-6041-4f50-b845-c0c38e41b3e3">New</Priority>
  </documentManagement>
</p:properties>
</file>

<file path=customXml/itemProps1.xml><?xml version="1.0" encoding="utf-8"?>
<ds:datastoreItem xmlns:ds="http://schemas.openxmlformats.org/officeDocument/2006/customXml" ds:itemID="{E5B7717E-4067-4975-A720-8E03C30513D9}">
  <ds:schemaRefs>
    <ds:schemaRef ds:uri="http://schemas.microsoft.com/sharepoint/v3/contenttype/forms"/>
  </ds:schemaRefs>
</ds:datastoreItem>
</file>

<file path=customXml/itemProps2.xml><?xml version="1.0" encoding="utf-8"?>
<ds:datastoreItem xmlns:ds="http://schemas.openxmlformats.org/officeDocument/2006/customXml" ds:itemID="{FF04D1AA-3815-4641-9F77-26DC8E1CA9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3ab11c-6041-4f50-b845-c0c38e41b3e3"/>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4ECA19-9488-4CE9-9989-5E12E7576EC7}">
  <ds:schemaRefs>
    <ds:schemaRef ds:uri="http://schemas.microsoft.com/office/2006/metadata/properties"/>
    <ds:schemaRef ds:uri="http://schemas.microsoft.com/office/infopath/2007/PartnerControls"/>
    <ds:schemaRef ds:uri="http://schemas.microsoft.com/sharepoint/v3"/>
    <ds:schemaRef ds:uri="033ab11c-6041-4f50-b845-c0c38e41b3e3"/>
  </ds:schemaRefs>
</ds:datastoreItem>
</file>

<file path=docProps/app.xml><?xml version="1.0" encoding="utf-8"?>
<Properties xmlns="http://schemas.openxmlformats.org/officeDocument/2006/extended-properties" xmlns:vt="http://schemas.openxmlformats.org/officeDocument/2006/docPropsVTypes">
  <Template>ODE PowerPoint Template</Template>
  <TotalTime>33389</TotalTime>
  <Words>1830</Words>
  <Application>Microsoft Office PowerPoint</Application>
  <PresentationFormat>Widescreen</PresentationFormat>
  <Paragraphs>199</Paragraphs>
  <Slides>15</Slides>
  <Notes>13</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15</vt:i4>
      </vt:variant>
    </vt:vector>
  </HeadingPairs>
  <TitlesOfParts>
    <vt:vector size="24" baseType="lpstr">
      <vt:lpstr>Arial</vt:lpstr>
      <vt:lpstr>Calibri</vt:lpstr>
      <vt:lpstr>Courier New</vt:lpstr>
      <vt:lpstr>2021ODE</vt:lpstr>
      <vt:lpstr>Green_2021ODE</vt:lpstr>
      <vt:lpstr>Gold_2021ODE</vt:lpstr>
      <vt:lpstr>Orange_2021ODE</vt:lpstr>
      <vt:lpstr>Red_2021ODE</vt:lpstr>
      <vt:lpstr>Teal_2021ODE</vt:lpstr>
      <vt:lpstr>Supplement not Supplant </vt:lpstr>
      <vt:lpstr>Outcomes</vt:lpstr>
      <vt:lpstr>   Defining SNS</vt:lpstr>
      <vt:lpstr>   What does it mean?</vt:lpstr>
      <vt:lpstr>Title II-A and Title IV-A</vt:lpstr>
      <vt:lpstr>Overcoming the Presumption of Supplanting</vt:lpstr>
      <vt:lpstr>Title I, Part A</vt:lpstr>
      <vt:lpstr>SNS under Title I-A</vt:lpstr>
      <vt:lpstr>Methodology Basics</vt:lpstr>
      <vt:lpstr>Comparability Basics</vt:lpstr>
      <vt:lpstr>Maintenance of Effort (MOE) Basics</vt:lpstr>
      <vt:lpstr>Key Takeaways</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 not Supplant</dc:title>
  <dc:creator>JAMES Chris * ODE</dc:creator>
  <cp:lastModifiedBy>SAPPINGTON Jennifer * ODE</cp:lastModifiedBy>
  <cp:revision>83</cp:revision>
  <dcterms:created xsi:type="dcterms:W3CDTF">2022-10-19T18:50:23Z</dcterms:created>
  <dcterms:modified xsi:type="dcterms:W3CDTF">2023-08-22T20:48:48Z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