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6"/>
  </p:notesMasterIdLst>
  <p:sldIdLst>
    <p:sldId id="297" r:id="rId10"/>
    <p:sldId id="312" r:id="rId11"/>
    <p:sldId id="336" r:id="rId12"/>
    <p:sldId id="319" r:id="rId13"/>
    <p:sldId id="413" r:id="rId14"/>
    <p:sldId id="412" r:id="rId15"/>
    <p:sldId id="414" r:id="rId16"/>
    <p:sldId id="415" r:id="rId17"/>
    <p:sldId id="416" r:id="rId18"/>
    <p:sldId id="417" r:id="rId19"/>
    <p:sldId id="418" r:id="rId20"/>
    <p:sldId id="419" r:id="rId21"/>
    <p:sldId id="422" r:id="rId22"/>
    <p:sldId id="421" r:id="rId23"/>
    <p:sldId id="325" r:id="rId24"/>
    <p:sldId id="326"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9" autoAdjust="0"/>
    <p:restoredTop sz="87530" autoAdjust="0"/>
  </p:normalViewPr>
  <p:slideViewPr>
    <p:cSldViewPr snapToGrid="0">
      <p:cViewPr varScale="1">
        <p:scale>
          <a:sx n="98" d="100"/>
          <a:sy n="98" d="100"/>
        </p:scale>
        <p:origin x="2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11/7/2024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0157" indent="-300060">
              <a:spcBef>
                <a:spcPct val="30000"/>
              </a:spcBef>
              <a:defRPr sz="1200">
                <a:solidFill>
                  <a:schemeClr val="tx1"/>
                </a:solidFill>
                <a:latin typeface="Calibri" pitchFamily="34" charset="0"/>
              </a:defRPr>
            </a:lvl2pPr>
            <a:lvl3pPr marL="1200241" indent="-240048">
              <a:spcBef>
                <a:spcPct val="30000"/>
              </a:spcBef>
              <a:defRPr sz="1200">
                <a:solidFill>
                  <a:schemeClr val="tx1"/>
                </a:solidFill>
                <a:latin typeface="Calibri" pitchFamily="34" charset="0"/>
              </a:defRPr>
            </a:lvl3pPr>
            <a:lvl4pPr marL="1680337" indent="-240048">
              <a:spcBef>
                <a:spcPct val="30000"/>
              </a:spcBef>
              <a:defRPr sz="1200">
                <a:solidFill>
                  <a:schemeClr val="tx1"/>
                </a:solidFill>
                <a:latin typeface="Calibri" pitchFamily="34" charset="0"/>
              </a:defRPr>
            </a:lvl4pPr>
            <a:lvl5pPr marL="2160434" indent="-240048">
              <a:spcBef>
                <a:spcPct val="30000"/>
              </a:spcBef>
              <a:defRPr sz="1200">
                <a:solidFill>
                  <a:schemeClr val="tx1"/>
                </a:solidFill>
                <a:latin typeface="Calibri" pitchFamily="34" charset="0"/>
              </a:defRPr>
            </a:lvl5pPr>
            <a:lvl6pPr marL="2640529" indent="-240048" eaLnBrk="0" fontAlgn="base" hangingPunct="0">
              <a:spcBef>
                <a:spcPct val="30000"/>
              </a:spcBef>
              <a:spcAft>
                <a:spcPct val="0"/>
              </a:spcAft>
              <a:defRPr sz="1200">
                <a:solidFill>
                  <a:schemeClr val="tx1"/>
                </a:solidFill>
                <a:latin typeface="Calibri" pitchFamily="34" charset="0"/>
              </a:defRPr>
            </a:lvl6pPr>
            <a:lvl7pPr marL="3120626" indent="-240048" eaLnBrk="0" fontAlgn="base" hangingPunct="0">
              <a:spcBef>
                <a:spcPct val="30000"/>
              </a:spcBef>
              <a:spcAft>
                <a:spcPct val="0"/>
              </a:spcAft>
              <a:defRPr sz="1200">
                <a:solidFill>
                  <a:schemeClr val="tx1"/>
                </a:solidFill>
                <a:latin typeface="Calibri" pitchFamily="34" charset="0"/>
              </a:defRPr>
            </a:lvl7pPr>
            <a:lvl8pPr marL="3600723" indent="-240048" eaLnBrk="0" fontAlgn="base" hangingPunct="0">
              <a:spcBef>
                <a:spcPct val="30000"/>
              </a:spcBef>
              <a:spcAft>
                <a:spcPct val="0"/>
              </a:spcAft>
              <a:defRPr sz="1200">
                <a:solidFill>
                  <a:schemeClr val="tx1"/>
                </a:solidFill>
                <a:latin typeface="Calibri" pitchFamily="34" charset="0"/>
              </a:defRPr>
            </a:lvl8pPr>
            <a:lvl9pPr marL="4080819" indent="-240048"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209266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i="1" dirty="0">
                <a:latin typeface="Calibri" panose="020F0502020204030204" pitchFamily="34" charset="0"/>
                <a:ea typeface="Calibri" panose="020F0502020204030204" pitchFamily="34" charset="0"/>
              </a:rPr>
              <a:t>Total base salary and benefits costs = (base salary cost for the position) x (# of Title I-A staff in that position at the school)</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12190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i="1" dirty="0">
                <a:latin typeface="Calibri" panose="020F0502020204030204" pitchFamily="34" charset="0"/>
                <a:ea typeface="Calibri" panose="020F0502020204030204" pitchFamily="34" charset="0"/>
              </a:rPr>
              <a:t>Actual personnel costs = (Title I-A salary and benefits for position 1) + (Title I-A salary and benefits for position 2, etc.)</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59403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13068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Salary Equalization Set Aside on the Set Aside page, list the costs, by school being paid out of the district set-aside.</a:t>
            </a:r>
          </a:p>
          <a:p>
            <a:endParaRPr lang="en-US" dirty="0"/>
          </a:p>
          <a:p>
            <a:endParaRPr lang="en-US" dirty="0"/>
          </a:p>
          <a:p>
            <a:r>
              <a:rPr lang="en-US" dirty="0"/>
              <a:t>Walnut - No teacher salary is listed because the teacher costs were lower than the base salary</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2947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63134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9513"/>
            <a:ext cx="5632450" cy="3168650"/>
          </a:xfrm>
        </p:spPr>
      </p:sp>
      <p:sp>
        <p:nvSpPr>
          <p:cNvPr id="3" name="Notes Placeholder 2"/>
          <p:cNvSpPr>
            <a:spLocks noGrp="1"/>
          </p:cNvSpPr>
          <p:nvPr>
            <p:ph type="body" idx="1"/>
          </p:nvPr>
        </p:nvSpPr>
        <p:spPr>
          <a:xfrm>
            <a:off x="611602" y="4511684"/>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91888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28875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 we will be talking about the Salary Equalization set-aside option under Title I-A. </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406442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Salary Equalization is designed to take into account school-by-school variations in personnel costs, such as seniority-pay differentials or fringe benefit differentials. It is intended to address situations where similar per-child amounts would result in different levels of service because the salary and benefit costs of Title I-A staff at one school are higher for the equivalent staff at another Title I-A school. </a:t>
            </a:r>
          </a:p>
          <a:p>
            <a:endParaRPr lang="en-US" dirty="0"/>
          </a:p>
          <a:p>
            <a:pPr defTabSz="942289">
              <a:defRPr/>
            </a:pPr>
            <a:r>
              <a:rPr lang="en-US" dirty="0"/>
              <a:t>It is allowable as a means of allocating per child dollar amounts to buildings as though all certified staff members were earning the same wage and receiving the same benefits and/or instructional assistant staff were earning the same wage and receiving the same benefits. To accomplish this, the district holds in reserve sufficient funds to pay the differences among staff members, over and above the building allocation. Using this provision reduces the per child dollar amount allocated to buildings, but it prevents schools from being at a disadvantage for maintaining highly trained, experienced staff.</a:t>
            </a:r>
            <a:endParaRPr lang="en-US" sz="1000"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56438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8"/>
          </a:xfrm>
        </p:spPr>
        <p:txBody>
          <a:bodyPr/>
          <a:lstStyle/>
          <a:p>
            <a:pPr defTabSz="942289">
              <a:defRPr/>
            </a:pPr>
            <a:r>
              <a:rPr lang="en-US" sz="1900" dirty="0">
                <a:latin typeface="Calibri" panose="020F0502020204030204" pitchFamily="34" charset="0"/>
                <a:ea typeface="Calibri" panose="020F0502020204030204" pitchFamily="34" charset="0"/>
              </a:rPr>
              <a:t>When a district chooses </a:t>
            </a:r>
            <a:r>
              <a:rPr lang="en-US" sz="1900" b="1" dirty="0">
                <a:latin typeface="Calibri" panose="020F0502020204030204" pitchFamily="34" charset="0"/>
                <a:ea typeface="Calibri" panose="020F0502020204030204" pitchFamily="34" charset="0"/>
              </a:rPr>
              <a:t>not </a:t>
            </a:r>
            <a:r>
              <a:rPr lang="en-US" sz="1900" dirty="0">
                <a:latin typeface="Calibri" panose="020F0502020204030204" pitchFamily="34" charset="0"/>
                <a:ea typeface="Calibri" panose="020F0502020204030204" pitchFamily="34" charset="0"/>
              </a:rPr>
              <a:t>to use salary equalization, all costs for salary and benefits are paid from each school’s Title I-A allocation as shown in the chart below.</a:t>
            </a:r>
          </a:p>
          <a:p>
            <a:pPr defTabSz="942289">
              <a:defRPr/>
            </a:pPr>
            <a:endParaRPr lang="en-US" sz="1900" i="1" dirty="0">
              <a:latin typeface="Calibri" panose="020F0502020204030204" pitchFamily="34" charset="0"/>
              <a:ea typeface="Calibri" panose="020F0502020204030204" pitchFamily="34" charset="0"/>
            </a:endParaRPr>
          </a:p>
          <a:p>
            <a:pPr defTabSz="942289">
              <a:defRPr/>
            </a:pPr>
            <a:r>
              <a:rPr lang="en-US" sz="1900" i="1" dirty="0">
                <a:latin typeface="Calibri" panose="020F0502020204030204" pitchFamily="34" charset="0"/>
                <a:ea typeface="Calibri" panose="020F0502020204030204" pitchFamily="34" charset="0"/>
              </a:rPr>
              <a:t>This chart shows that schools A, B, and C each have two teachers whose salaries and benefits are paid out of Title I-A funds. </a:t>
            </a:r>
            <a:r>
              <a:rPr lang="en-US" sz="1900" b="1" i="1" dirty="0">
                <a:latin typeface="Calibri" panose="020F0502020204030204" pitchFamily="34" charset="0"/>
                <a:ea typeface="Calibri" panose="020F0502020204030204" pitchFamily="34" charset="0"/>
              </a:rPr>
              <a:t>Without Salary Equalization,</a:t>
            </a:r>
            <a:r>
              <a:rPr lang="en-US" sz="1900" i="1" dirty="0">
                <a:latin typeface="Calibri" panose="020F0502020204030204" pitchFamily="34" charset="0"/>
                <a:ea typeface="Calibri" panose="020F0502020204030204" pitchFamily="34" charset="0"/>
              </a:rPr>
              <a:t> School A must budget $29,000 more in personnel costs than School B, and $17,000 more than School C, even though all three schools employ the same number of faculty doing the same classification of work.</a:t>
            </a:r>
            <a:endParaRPr lang="en-US" sz="1900" dirty="0">
              <a:latin typeface="Calibri" panose="020F0502020204030204" pitchFamily="34" charset="0"/>
              <a:ea typeface="Calibri" panose="020F0502020204030204" pitchFamily="34" charset="0"/>
            </a:endParaRPr>
          </a:p>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72587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709" marR="301663">
              <a:lnSpc>
                <a:spcPct val="115000"/>
              </a:lnSpc>
              <a:spcBef>
                <a:spcPts val="618"/>
              </a:spcBef>
              <a:spcAft>
                <a:spcPts val="618"/>
              </a:spcAft>
            </a:pPr>
            <a:r>
              <a:rPr lang="en-US" sz="1000" b="1" dirty="0">
                <a:latin typeface="Calibri" panose="020F0502020204030204" pitchFamily="34" charset="0"/>
                <a:ea typeface="Calibri" panose="020F0502020204030204" pitchFamily="34" charset="0"/>
              </a:rPr>
              <a:t>Step 1: Determine a base salary and benefits for position(s) being equalized.</a:t>
            </a:r>
            <a:r>
              <a:rPr lang="en-US" sz="1000" dirty="0">
                <a:latin typeface="Calibri" panose="020F0502020204030204" pitchFamily="34" charset="0"/>
                <a:ea typeface="Calibri" panose="020F0502020204030204" pitchFamily="34" charset="0"/>
              </a:rPr>
              <a:t> Often, this is the lowest paid FTE for a specific position within the district’s Title I-A funded schools</a:t>
            </a:r>
            <a:r>
              <a:rPr lang="en-US" sz="1000">
                <a:latin typeface="Calibri" panose="020F0502020204030204" pitchFamily="34" charset="0"/>
                <a:ea typeface="Calibri" panose="020F0502020204030204" pitchFamily="34" charset="0"/>
              </a:rPr>
              <a:t>. </a:t>
            </a:r>
            <a:endParaRPr lang="en-US" sz="1000" b="1" dirty="0">
              <a:latin typeface="Calibri" panose="020F0502020204030204" pitchFamily="34" charset="0"/>
              <a:ea typeface="Calibri" panose="020F0502020204030204" pitchFamily="34" charset="0"/>
            </a:endParaRPr>
          </a:p>
          <a:p>
            <a:pPr marL="71326" algn="just">
              <a:lnSpc>
                <a:spcPct val="115000"/>
              </a:lnSpc>
              <a:spcBef>
                <a:spcPts val="5"/>
              </a:spcBef>
              <a:spcAft>
                <a:spcPts val="618"/>
              </a:spcAft>
            </a:pPr>
            <a:r>
              <a:rPr lang="en-US" sz="1000" b="1" dirty="0">
                <a:latin typeface="Calibri" panose="020F0502020204030204" pitchFamily="34" charset="0"/>
                <a:ea typeface="Calibri" panose="020F0502020204030204" pitchFamily="34" charset="0"/>
              </a:rPr>
              <a:t>Step 2:</a:t>
            </a:r>
            <a:r>
              <a:rPr lang="en-US" sz="1000" dirty="0">
                <a:latin typeface="Calibri" panose="020F0502020204030204" pitchFamily="34" charset="0"/>
                <a:ea typeface="Calibri" panose="020F0502020204030204" pitchFamily="34" charset="0"/>
              </a:rPr>
              <a:t> </a:t>
            </a:r>
            <a:r>
              <a:rPr lang="en-US" sz="1000" b="1" dirty="0">
                <a:latin typeface="Calibri" panose="020F0502020204030204" pitchFamily="34" charset="0"/>
                <a:ea typeface="Calibri" panose="020F0502020204030204" pitchFamily="34" charset="0"/>
              </a:rPr>
              <a:t>Determine </a:t>
            </a:r>
            <a:r>
              <a:rPr lang="en-US" sz="1000" b="1" u="sng" dirty="0">
                <a:latin typeface="Calibri" panose="020F0502020204030204" pitchFamily="34" charset="0"/>
                <a:ea typeface="Calibri" panose="020F0502020204030204" pitchFamily="34" charset="0"/>
              </a:rPr>
              <a:t>total base salary and benefits costs</a:t>
            </a:r>
            <a:r>
              <a:rPr lang="en-US" sz="1000" b="1" dirty="0">
                <a:latin typeface="Calibri" panose="020F0502020204030204" pitchFamily="34" charset="0"/>
                <a:ea typeface="Calibri" panose="020F0502020204030204" pitchFamily="34" charset="0"/>
              </a:rPr>
              <a:t> for each school.</a:t>
            </a:r>
            <a:r>
              <a:rPr lang="en-US" sz="1000" dirty="0">
                <a:latin typeface="Calibri" panose="020F0502020204030204" pitchFamily="34" charset="0"/>
                <a:ea typeface="Calibri" panose="020F0502020204030204" pitchFamily="34" charset="0"/>
              </a:rPr>
              <a:t> For each school, multiply the base salary cost for the position by the number of Title I-A funded staff in that position at that school. </a:t>
            </a:r>
            <a:r>
              <a:rPr lang="en-US" sz="1000" i="1" dirty="0">
                <a:latin typeface="Calibri" panose="020F0502020204030204" pitchFamily="34" charset="0"/>
                <a:ea typeface="Calibri" panose="020F0502020204030204" pitchFamily="34" charset="0"/>
              </a:rPr>
              <a:t>Total base salary and benefits costs = (base salary cost for the position) x (# of Title I-A staff in that position at the school)</a:t>
            </a:r>
          </a:p>
          <a:p>
            <a:pPr marL="71326" algn="ctr">
              <a:lnSpc>
                <a:spcPct val="115000"/>
              </a:lnSpc>
              <a:spcBef>
                <a:spcPts val="5"/>
              </a:spcBef>
              <a:spcAft>
                <a:spcPts val="618"/>
              </a:spcAft>
            </a:pPr>
            <a:endParaRPr lang="en-US" sz="1000" dirty="0">
              <a:latin typeface="Calibri" panose="020F0502020204030204" pitchFamily="34" charset="0"/>
              <a:ea typeface="Calibri" panose="020F0502020204030204" pitchFamily="34" charset="0"/>
            </a:endParaRPr>
          </a:p>
          <a:p>
            <a:pPr marL="71326">
              <a:lnSpc>
                <a:spcPct val="115000"/>
              </a:lnSpc>
              <a:spcAft>
                <a:spcPts val="618"/>
              </a:spcAft>
            </a:pPr>
            <a:r>
              <a:rPr lang="en-US" sz="1000" b="1" dirty="0">
                <a:latin typeface="Calibri" panose="020F0502020204030204" pitchFamily="34" charset="0"/>
                <a:ea typeface="Calibri" panose="020F0502020204030204" pitchFamily="34" charset="0"/>
              </a:rPr>
              <a:t>Step 3</a:t>
            </a:r>
            <a:r>
              <a:rPr lang="en-US" sz="1000" dirty="0">
                <a:latin typeface="Calibri" panose="020F0502020204030204" pitchFamily="34" charset="0"/>
                <a:ea typeface="Calibri" panose="020F0502020204030204" pitchFamily="34" charset="0"/>
              </a:rPr>
              <a:t>: </a:t>
            </a:r>
            <a:r>
              <a:rPr lang="en-US" sz="1000" b="1" dirty="0">
                <a:latin typeface="Calibri" panose="020F0502020204030204" pitchFamily="34" charset="0"/>
                <a:ea typeface="Calibri" panose="020F0502020204030204" pitchFamily="34" charset="0"/>
              </a:rPr>
              <a:t>Determine </a:t>
            </a:r>
            <a:r>
              <a:rPr lang="en-US" sz="1000" b="1" u="sng" dirty="0">
                <a:latin typeface="Calibri" panose="020F0502020204030204" pitchFamily="34" charset="0"/>
                <a:ea typeface="Calibri" panose="020F0502020204030204" pitchFamily="34" charset="0"/>
              </a:rPr>
              <a:t>total actual personnel costs for each school.</a:t>
            </a:r>
            <a:r>
              <a:rPr lang="en-US" sz="1000" u="sng" dirty="0">
                <a:latin typeface="Calibri" panose="020F0502020204030204" pitchFamily="34" charset="0"/>
                <a:ea typeface="Calibri" panose="020F0502020204030204" pitchFamily="34" charset="0"/>
              </a:rPr>
              <a:t> </a:t>
            </a:r>
            <a:r>
              <a:rPr lang="en-US" sz="1000" dirty="0">
                <a:latin typeface="Calibri" panose="020F0502020204030204" pitchFamily="34" charset="0"/>
                <a:ea typeface="Calibri" panose="020F0502020204030204" pitchFamily="34" charset="0"/>
              </a:rPr>
              <a:t>Total the costs for all Title I-A funded salaries and benefits for the specific position(s) being equalized at the school. This information can be provided by HR. </a:t>
            </a:r>
            <a:r>
              <a:rPr lang="en-US" sz="1000" i="1" dirty="0">
                <a:latin typeface="Calibri" panose="020F0502020204030204" pitchFamily="34" charset="0"/>
                <a:ea typeface="Calibri" panose="020F0502020204030204" pitchFamily="34" charset="0"/>
              </a:rPr>
              <a:t>Actual personnel costs = (Title I-A salary and benefits for position 1) + (Title I-A salary and benefits for position 2, etc.)</a:t>
            </a:r>
          </a:p>
          <a:p>
            <a:pPr marL="71326" algn="ctr">
              <a:lnSpc>
                <a:spcPct val="115000"/>
              </a:lnSpc>
              <a:spcAft>
                <a:spcPts val="618"/>
              </a:spcAft>
            </a:pPr>
            <a:endParaRPr lang="en-US" sz="1000" dirty="0">
              <a:latin typeface="Calibri" panose="020F0502020204030204" pitchFamily="34" charset="0"/>
              <a:ea typeface="Calibri" panose="020F0502020204030204" pitchFamily="34" charset="0"/>
            </a:endParaRPr>
          </a:p>
          <a:p>
            <a:pPr marL="75252" algn="just">
              <a:lnSpc>
                <a:spcPct val="115000"/>
              </a:lnSpc>
              <a:spcAft>
                <a:spcPts val="618"/>
              </a:spcAft>
            </a:pPr>
            <a:r>
              <a:rPr lang="en-US" sz="1000" b="1" dirty="0">
                <a:latin typeface="Calibri" panose="020F0502020204030204" pitchFamily="34" charset="0"/>
                <a:ea typeface="Calibri" panose="020F0502020204030204" pitchFamily="34" charset="0"/>
              </a:rPr>
              <a:t>Step 4: Determine the Salary Equalization set-aside. </a:t>
            </a:r>
            <a:r>
              <a:rPr lang="en-US" sz="1000" dirty="0">
                <a:latin typeface="Calibri" panose="020F0502020204030204" pitchFamily="34" charset="0"/>
                <a:ea typeface="Calibri" panose="020F0502020204030204" pitchFamily="34" charset="0"/>
              </a:rPr>
              <a:t>For each school, subtract the total base salary and benefit costs (see Step 2) from the actual personnel costs (see Step 3) to identify the portion of costs to be paid through the district set-aside. </a:t>
            </a:r>
            <a:r>
              <a:rPr lang="en-US" sz="1000" i="1" dirty="0">
                <a:latin typeface="Calibri" panose="020F0502020204030204" pitchFamily="34" charset="0"/>
                <a:ea typeface="Calibri" panose="020F0502020204030204" pitchFamily="34" charset="0"/>
              </a:rPr>
              <a:t>Salary Equalization set-aside = (actual personnel costs) – (total base salary and benefit costs)</a:t>
            </a:r>
            <a:endParaRPr lang="en-US" sz="10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8992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8"/>
          </a:xfrm>
        </p:spPr>
        <p:txBody>
          <a:bodyPr/>
          <a:lstStyle/>
          <a:p>
            <a:pPr defTabSz="942289">
              <a:defRPr/>
            </a:pPr>
            <a:r>
              <a:rPr lang="en-US" sz="1900" dirty="0">
                <a:latin typeface="Calibri" panose="020F0502020204030204" pitchFamily="34" charset="0"/>
                <a:ea typeface="Calibri" panose="020F0502020204030204" pitchFamily="34" charset="0"/>
              </a:rPr>
              <a:t>Salary Equalization allows the school district to budget </a:t>
            </a:r>
            <a:r>
              <a:rPr lang="en-US" sz="1900" b="1" dirty="0">
                <a:latin typeface="Calibri" panose="020F0502020204030204" pitchFamily="34" charset="0"/>
                <a:ea typeface="Calibri" panose="020F0502020204030204" pitchFamily="34" charset="0"/>
              </a:rPr>
              <a:t>a portion of personnel costs at the district level</a:t>
            </a:r>
            <a:r>
              <a:rPr lang="en-US" sz="1900" dirty="0">
                <a:latin typeface="Calibri" panose="020F0502020204030204" pitchFamily="34" charset="0"/>
                <a:ea typeface="Calibri" panose="020F0502020204030204" pitchFamily="34" charset="0"/>
              </a:rPr>
              <a:t>. This results in each school budgeting the same dollar amount for the same number of personnel at the same classification. The remaining salary and benefits are paid at the district level through the set-aside.</a:t>
            </a:r>
          </a:p>
          <a:p>
            <a:pPr defTabSz="942289">
              <a:defRPr/>
            </a:pPr>
            <a:endParaRPr lang="en-US" sz="1900" i="1" dirty="0">
              <a:latin typeface="Calibri" panose="020F0502020204030204" pitchFamily="34" charset="0"/>
              <a:ea typeface="Calibri" panose="020F0502020204030204" pitchFamily="34" charset="0"/>
            </a:endParaRPr>
          </a:p>
          <a:p>
            <a:pPr defTabSz="942289">
              <a:defRPr/>
            </a:pPr>
            <a:r>
              <a:rPr lang="en-US" sz="1900" i="1" dirty="0">
                <a:latin typeface="Calibri" panose="020F0502020204030204" pitchFamily="34" charset="0"/>
                <a:ea typeface="Calibri" panose="020F0502020204030204" pitchFamily="34" charset="0"/>
              </a:rPr>
              <a:t>This chart shows that </a:t>
            </a:r>
            <a:r>
              <a:rPr lang="en-US" sz="1900" b="1" i="1" dirty="0">
                <a:latin typeface="Calibri" panose="020F0502020204030204" pitchFamily="34" charset="0"/>
                <a:ea typeface="Calibri" panose="020F0502020204030204" pitchFamily="34" charset="0"/>
              </a:rPr>
              <a:t>with Salary Equalization</a:t>
            </a:r>
            <a:r>
              <a:rPr lang="en-US" sz="1900" i="1" dirty="0">
                <a:latin typeface="Calibri" panose="020F0502020204030204" pitchFamily="34" charset="0"/>
                <a:ea typeface="Calibri" panose="020F0502020204030204" pitchFamily="34" charset="0"/>
              </a:rPr>
              <a:t>, schools A, B, and C will each pay a total of $86,250 from their school-level Title I-A allocation for personnel costs. The remaining costs will be paid out of the district set-aside.</a:t>
            </a:r>
            <a:endParaRPr lang="en-US" sz="1900" dirty="0">
              <a:latin typeface="Calibri" panose="020F0502020204030204" pitchFamily="34" charset="0"/>
              <a:ea typeface="Calibri" panose="020F0502020204030204" pitchFamily="34" charset="0"/>
            </a:endParaRPr>
          </a:p>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0897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900" b="1" dirty="0">
                <a:latin typeface="Calibri" panose="020F0502020204030204" pitchFamily="34" charset="0"/>
                <a:ea typeface="Calibri" panose="020F0502020204030204" pitchFamily="34" charset="0"/>
              </a:rPr>
              <a:t>For the portion of costs to be paid by the district</a:t>
            </a:r>
            <a:r>
              <a:rPr lang="en-US" sz="1900" dirty="0">
                <a:latin typeface="Calibri" panose="020F0502020204030204" pitchFamily="34" charset="0"/>
                <a:ea typeface="Calibri" panose="020F0502020204030204" pitchFamily="34" charset="0"/>
              </a:rPr>
              <a:t>, include the costs, by school, from Step 4 in the Salary Equalization set-aside within the Title I-A CIP Budget Narrative. </a:t>
            </a:r>
          </a:p>
          <a:p>
            <a:pPr defTabSz="942289">
              <a:defRPr/>
            </a:pPr>
            <a:endParaRPr lang="en-US" sz="1900" b="1" dirty="0">
              <a:latin typeface="Calibri" panose="020F0502020204030204" pitchFamily="34" charset="0"/>
              <a:ea typeface="Calibri" panose="020F0502020204030204" pitchFamily="34" charset="0"/>
            </a:endParaRPr>
          </a:p>
          <a:p>
            <a:pPr defTabSz="942289">
              <a:defRPr/>
            </a:pPr>
            <a:r>
              <a:rPr lang="en-US" sz="1900" b="1" dirty="0">
                <a:latin typeface="Calibri" panose="020F0502020204030204" pitchFamily="34" charset="0"/>
                <a:ea typeface="Calibri" panose="020F0502020204030204" pitchFamily="34" charset="0"/>
              </a:rPr>
              <a:t>Document salary costs paid by each school </a:t>
            </a:r>
            <a:r>
              <a:rPr lang="en-US" sz="1900" dirty="0">
                <a:latin typeface="Calibri" panose="020F0502020204030204" pitchFamily="34" charset="0"/>
                <a:ea typeface="Calibri" panose="020F0502020204030204" pitchFamily="34" charset="0"/>
              </a:rPr>
              <a:t>from Step 2</a:t>
            </a:r>
            <a:r>
              <a:rPr lang="en-US" sz="1900" b="1" dirty="0">
                <a:latin typeface="Calibri" panose="020F0502020204030204" pitchFamily="34" charset="0"/>
                <a:ea typeface="Calibri" panose="020F0502020204030204" pitchFamily="34" charset="0"/>
              </a:rPr>
              <a:t> for all positions being funded </a:t>
            </a:r>
            <a:r>
              <a:rPr lang="en-US" sz="1900" dirty="0">
                <a:latin typeface="Calibri" panose="020F0502020204030204" pitchFamily="34" charset="0"/>
                <a:ea typeface="Calibri" panose="020F0502020204030204" pitchFamily="34" charset="0"/>
              </a:rPr>
              <a:t>within each school’s line item on the Budget Narrative page. </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2970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72717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566868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11/7/2024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11/7/2024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11/7/2024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11/7/2024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11/7/2024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11/7/2024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11/7/2024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schools-and-districts/grants/ESEA/IA/Documents/salary-equ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oregon.gov/ode/schools-and-districts/grants/ESEA/Documents/CIP%20Budget%20Narrative%20User%20Guide.docx" TargetMode="External"/><Relationship Id="rId4" Type="http://schemas.openxmlformats.org/officeDocument/2006/relationships/hyperlink" Target="https://www.oregon.gov/ode/schools-and-districts/grants/ESEA/Documents/IA%20SET%20ASIDES.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rmAutofit/>
          </a:bodyPr>
          <a:lstStyle/>
          <a:p>
            <a:r>
              <a:rPr lang="en-US" altLang="en-US" sz="4400" dirty="0">
                <a:latin typeface="Arial" charset="0"/>
                <a:cs typeface="Arial" charset="0"/>
              </a:rPr>
              <a:t>Salary Equalization under Title I-A</a:t>
            </a:r>
          </a:p>
        </p:txBody>
      </p:sp>
      <p:sp>
        <p:nvSpPr>
          <p:cNvPr id="14339" name="Rectangle 3"/>
          <p:cNvSpPr>
            <a:spLocks noGrp="1" noChangeArrowheads="1"/>
          </p:cNvSpPr>
          <p:nvPr>
            <p:ph type="subTitle" idx="1"/>
          </p:nvPr>
        </p:nvSpPr>
        <p:spPr/>
        <p:txBody>
          <a:bodyPr>
            <a:normAutofit/>
          </a:bodyPr>
          <a:lstStyle/>
          <a:p>
            <a:r>
              <a:rPr lang="en-US" altLang="en-US" dirty="0">
                <a:cs typeface="Arial" charset="0"/>
              </a:rPr>
              <a:t>November 5, 2024</a:t>
            </a:r>
          </a:p>
          <a:p>
            <a:endParaRPr lang="en-US" altLang="en-US" dirty="0">
              <a:cs typeface="Arial" charset="0"/>
            </a:endParaRPr>
          </a:p>
        </p:txBody>
      </p:sp>
    </p:spTree>
    <p:extLst>
      <p:ext uri="{BB962C8B-B14F-4D97-AF65-F5344CB8AC3E}">
        <p14:creationId xmlns:p14="http://schemas.microsoft.com/office/powerpoint/2010/main" val="87645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1123C9-9C33-2743-70B9-88D6EBCC5DFE}"/>
              </a:ext>
            </a:extLst>
          </p:cNvPr>
          <p:cNvSpPr>
            <a:spLocks noGrp="1"/>
          </p:cNvSpPr>
          <p:nvPr>
            <p:ph type="title"/>
          </p:nvPr>
        </p:nvSpPr>
        <p:spPr/>
        <p:txBody>
          <a:bodyPr/>
          <a:lstStyle/>
          <a:p>
            <a:r>
              <a:rPr lang="en-US" dirty="0"/>
              <a:t>Determine total base salary/benefits by school</a:t>
            </a:r>
          </a:p>
        </p:txBody>
      </p:sp>
      <p:graphicFrame>
        <p:nvGraphicFramePr>
          <p:cNvPr id="10" name="Table 9">
            <a:extLst>
              <a:ext uri="{FF2B5EF4-FFF2-40B4-BE49-F238E27FC236}">
                <a16:creationId xmlns:a16="http://schemas.microsoft.com/office/drawing/2014/main" id="{0E5EC582-4EC8-DDA6-5F8F-A4BA054A3BB8}"/>
              </a:ext>
            </a:extLst>
          </p:cNvPr>
          <p:cNvGraphicFramePr>
            <a:graphicFrameLocks noGrp="1"/>
          </p:cNvGraphicFramePr>
          <p:nvPr>
            <p:extLst>
              <p:ext uri="{D42A27DB-BD31-4B8C-83A1-F6EECF244321}">
                <p14:modId xmlns:p14="http://schemas.microsoft.com/office/powerpoint/2010/main" val="1834322517"/>
              </p:ext>
            </p:extLst>
          </p:nvPr>
        </p:nvGraphicFramePr>
        <p:xfrm>
          <a:off x="955861" y="1818699"/>
          <a:ext cx="10307171" cy="3986055"/>
        </p:xfrm>
        <a:graphic>
          <a:graphicData uri="http://schemas.openxmlformats.org/drawingml/2006/table">
            <a:tbl>
              <a:tblPr firstRow="1" bandRow="1">
                <a:tableStyleId>{5C22544A-7EE6-4342-B048-85BDC9FD1C3A}</a:tableStyleId>
              </a:tblPr>
              <a:tblGrid>
                <a:gridCol w="2215691">
                  <a:extLst>
                    <a:ext uri="{9D8B030D-6E8A-4147-A177-3AD203B41FA5}">
                      <a16:colId xmlns:a16="http://schemas.microsoft.com/office/drawing/2014/main" val="1843510928"/>
                    </a:ext>
                  </a:extLst>
                </a:gridCol>
                <a:gridCol w="2720533">
                  <a:extLst>
                    <a:ext uri="{9D8B030D-6E8A-4147-A177-3AD203B41FA5}">
                      <a16:colId xmlns:a16="http://schemas.microsoft.com/office/drawing/2014/main" val="1319309319"/>
                    </a:ext>
                  </a:extLst>
                </a:gridCol>
                <a:gridCol w="2794154">
                  <a:extLst>
                    <a:ext uri="{9D8B030D-6E8A-4147-A177-3AD203B41FA5}">
                      <a16:colId xmlns:a16="http://schemas.microsoft.com/office/drawing/2014/main" val="1784240252"/>
                    </a:ext>
                  </a:extLst>
                </a:gridCol>
                <a:gridCol w="2576793">
                  <a:extLst>
                    <a:ext uri="{9D8B030D-6E8A-4147-A177-3AD203B41FA5}">
                      <a16:colId xmlns:a16="http://schemas.microsoft.com/office/drawing/2014/main" val="4267294809"/>
                    </a:ext>
                  </a:extLst>
                </a:gridCol>
              </a:tblGrid>
              <a:tr h="994735">
                <a:tc>
                  <a:txBody>
                    <a:bodyPr/>
                    <a:lstStyle/>
                    <a:p>
                      <a:endParaRPr lang="en-US" sz="2400" dirty="0"/>
                    </a:p>
                  </a:txBody>
                  <a:tcPr/>
                </a:tc>
                <a:tc>
                  <a:txBody>
                    <a:bodyPr/>
                    <a:lstStyle/>
                    <a:p>
                      <a:r>
                        <a:rPr lang="en-US" sz="2400" dirty="0"/>
                        <a:t># of teachers x base salary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of paras x base salary</a:t>
                      </a:r>
                    </a:p>
                  </a:txBody>
                  <a:tcPr/>
                </a:tc>
                <a:tc>
                  <a:txBody>
                    <a:bodyPr/>
                    <a:lstStyle/>
                    <a:p>
                      <a:r>
                        <a:rPr lang="en-US" sz="2400" dirty="0"/>
                        <a:t>Total base costs</a:t>
                      </a:r>
                    </a:p>
                  </a:txBody>
                  <a:tcPr/>
                </a:tc>
                <a:extLst>
                  <a:ext uri="{0D108BD9-81ED-4DB2-BD59-A6C34878D82A}">
                    <a16:rowId xmlns:a16="http://schemas.microsoft.com/office/drawing/2014/main" val="1993887219"/>
                  </a:ext>
                </a:extLst>
              </a:tr>
              <a:tr h="1436840">
                <a:tc>
                  <a:txBody>
                    <a:bodyPr/>
                    <a:lstStyle/>
                    <a:p>
                      <a:r>
                        <a:rPr lang="en-US" sz="2400" b="1" dirty="0"/>
                        <a:t>Oak Elementary</a:t>
                      </a:r>
                    </a:p>
                  </a:txBody>
                  <a:tcPr/>
                </a:tc>
                <a:tc>
                  <a:txBody>
                    <a:bodyPr/>
                    <a:lstStyle/>
                    <a:p>
                      <a:r>
                        <a:rPr lang="en-US" sz="2400" dirty="0"/>
                        <a:t>1 x $51,000 = $51,000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3 x $36,000 = $108,000</a:t>
                      </a:r>
                    </a:p>
                    <a:p>
                      <a:endParaRPr lang="en-US" sz="2400" dirty="0"/>
                    </a:p>
                  </a:txBody>
                  <a:tcPr/>
                </a:tc>
                <a:tc>
                  <a:txBody>
                    <a:bodyPr/>
                    <a:lstStyle/>
                    <a:p>
                      <a:r>
                        <a:rPr lang="en-US" sz="2400" b="1" dirty="0"/>
                        <a:t>$51,000 + 108,000 = $159,000</a:t>
                      </a:r>
                    </a:p>
                  </a:txBody>
                  <a:tcPr/>
                </a:tc>
                <a:extLst>
                  <a:ext uri="{0D108BD9-81ED-4DB2-BD59-A6C34878D82A}">
                    <a16:rowId xmlns:a16="http://schemas.microsoft.com/office/drawing/2014/main" val="1232011901"/>
                  </a:ext>
                </a:extLst>
              </a:tr>
              <a:tr h="994735">
                <a:tc>
                  <a:txBody>
                    <a:bodyPr/>
                    <a:lstStyle/>
                    <a:p>
                      <a:r>
                        <a:rPr lang="en-US" sz="2400" b="1" dirty="0"/>
                        <a:t>Walnut Elementary</a:t>
                      </a:r>
                    </a:p>
                  </a:txBody>
                  <a:tcPr/>
                </a:tc>
                <a:tc>
                  <a:txBody>
                    <a:bodyPr/>
                    <a:lstStyle/>
                    <a:p>
                      <a:r>
                        <a:rPr lang="en-US" sz="2400" dirty="0"/>
                        <a:t>1 x $51,000 = $51,000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1.5 x $36,000 = $54,000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r>
                        <a:rPr lang="en-US" sz="2400" b="1" dirty="0"/>
                        <a:t>$51,000 + $54,000 = $105,000</a:t>
                      </a:r>
                    </a:p>
                  </a:txBody>
                  <a:tcPr/>
                </a:tc>
                <a:extLst>
                  <a:ext uri="{0D108BD9-81ED-4DB2-BD59-A6C34878D82A}">
                    <a16:rowId xmlns:a16="http://schemas.microsoft.com/office/drawing/2014/main" val="3574314516"/>
                  </a:ext>
                </a:extLst>
              </a:tr>
            </a:tbl>
          </a:graphicData>
        </a:graphic>
      </p:graphicFrame>
      <p:sp>
        <p:nvSpPr>
          <p:cNvPr id="4" name="Footer Placeholder 3">
            <a:extLst>
              <a:ext uri="{FF2B5EF4-FFF2-40B4-BE49-F238E27FC236}">
                <a16:creationId xmlns:a16="http://schemas.microsoft.com/office/drawing/2014/main" id="{05D4DC57-E303-3003-6722-07AC5413CCA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BD17E6EA-33FD-01F1-683F-1D5639BBBFCF}"/>
              </a:ext>
            </a:extLst>
          </p:cNvPr>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83941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1123C9-9C33-2743-70B9-88D6EBCC5DFE}"/>
              </a:ext>
            </a:extLst>
          </p:cNvPr>
          <p:cNvSpPr>
            <a:spLocks noGrp="1"/>
          </p:cNvSpPr>
          <p:nvPr>
            <p:ph type="title"/>
          </p:nvPr>
        </p:nvSpPr>
        <p:spPr/>
        <p:txBody>
          <a:bodyPr/>
          <a:lstStyle/>
          <a:p>
            <a:r>
              <a:rPr lang="en-US" dirty="0"/>
              <a:t>Determine actual personnel costs by school</a:t>
            </a:r>
          </a:p>
        </p:txBody>
      </p:sp>
      <p:graphicFrame>
        <p:nvGraphicFramePr>
          <p:cNvPr id="2" name="Table 1">
            <a:extLst>
              <a:ext uri="{FF2B5EF4-FFF2-40B4-BE49-F238E27FC236}">
                <a16:creationId xmlns:a16="http://schemas.microsoft.com/office/drawing/2014/main" id="{99CE3C58-144D-BDE6-DF89-225AC3B0E83A}"/>
              </a:ext>
            </a:extLst>
          </p:cNvPr>
          <p:cNvGraphicFramePr>
            <a:graphicFrameLocks noGrp="1"/>
          </p:cNvGraphicFramePr>
          <p:nvPr>
            <p:extLst>
              <p:ext uri="{D42A27DB-BD31-4B8C-83A1-F6EECF244321}">
                <p14:modId xmlns:p14="http://schemas.microsoft.com/office/powerpoint/2010/main" val="1873001734"/>
              </p:ext>
            </p:extLst>
          </p:nvPr>
        </p:nvGraphicFramePr>
        <p:xfrm>
          <a:off x="1144494" y="1825625"/>
          <a:ext cx="9693836" cy="4174864"/>
        </p:xfrm>
        <a:graphic>
          <a:graphicData uri="http://schemas.openxmlformats.org/drawingml/2006/table">
            <a:tbl>
              <a:tblPr firstRow="1" bandRow="1">
                <a:tableStyleId>{5C22544A-7EE6-4342-B048-85BDC9FD1C3A}</a:tableStyleId>
              </a:tblPr>
              <a:tblGrid>
                <a:gridCol w="1907988">
                  <a:extLst>
                    <a:ext uri="{9D8B030D-6E8A-4147-A177-3AD203B41FA5}">
                      <a16:colId xmlns:a16="http://schemas.microsoft.com/office/drawing/2014/main" val="3241325419"/>
                    </a:ext>
                  </a:extLst>
                </a:gridCol>
                <a:gridCol w="1976718">
                  <a:extLst>
                    <a:ext uri="{9D8B030D-6E8A-4147-A177-3AD203B41FA5}">
                      <a16:colId xmlns:a16="http://schemas.microsoft.com/office/drawing/2014/main" val="1516040226"/>
                    </a:ext>
                  </a:extLst>
                </a:gridCol>
                <a:gridCol w="3385671">
                  <a:extLst>
                    <a:ext uri="{9D8B030D-6E8A-4147-A177-3AD203B41FA5}">
                      <a16:colId xmlns:a16="http://schemas.microsoft.com/office/drawing/2014/main" val="2169973103"/>
                    </a:ext>
                  </a:extLst>
                </a:gridCol>
                <a:gridCol w="2423459">
                  <a:extLst>
                    <a:ext uri="{9D8B030D-6E8A-4147-A177-3AD203B41FA5}">
                      <a16:colId xmlns:a16="http://schemas.microsoft.com/office/drawing/2014/main" val="2368454046"/>
                    </a:ext>
                  </a:extLst>
                </a:gridCol>
              </a:tblGrid>
              <a:tr h="578224">
                <a:tc>
                  <a:txBody>
                    <a:bodyPr/>
                    <a:lstStyle/>
                    <a:p>
                      <a:endParaRPr lang="en-US" dirty="0"/>
                    </a:p>
                  </a:txBody>
                  <a:tcPr/>
                </a:tc>
                <a:tc>
                  <a:txBody>
                    <a:bodyPr/>
                    <a:lstStyle/>
                    <a:p>
                      <a:r>
                        <a:rPr lang="en-US" sz="2400" dirty="0"/>
                        <a:t>Teacher costs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Para costs</a:t>
                      </a:r>
                    </a:p>
                  </a:txBody>
                  <a:tcPr/>
                </a:tc>
                <a:tc>
                  <a:txBody>
                    <a:bodyPr/>
                    <a:lstStyle/>
                    <a:p>
                      <a:r>
                        <a:rPr lang="en-US" sz="2400" dirty="0"/>
                        <a:t>Total actual costs</a:t>
                      </a:r>
                    </a:p>
                  </a:txBody>
                  <a:tcPr/>
                </a:tc>
                <a:extLst>
                  <a:ext uri="{0D108BD9-81ED-4DB2-BD59-A6C34878D82A}">
                    <a16:rowId xmlns:a16="http://schemas.microsoft.com/office/drawing/2014/main" val="2879191790"/>
                  </a:ext>
                </a:extLst>
              </a:tr>
              <a:tr h="370840">
                <a:tc>
                  <a:txBody>
                    <a:bodyPr/>
                    <a:lstStyle/>
                    <a:p>
                      <a:r>
                        <a:rPr lang="en-US" sz="2800" b="1" dirty="0"/>
                        <a:t>Oak Elementary</a:t>
                      </a:r>
                    </a:p>
                  </a:txBody>
                  <a:tcPr/>
                </a:tc>
                <a:tc>
                  <a:txBody>
                    <a:bodyPr/>
                    <a:lstStyle/>
                    <a:p>
                      <a:r>
                        <a:rPr lang="en-US" sz="2800" dirty="0"/>
                        <a:t>$63,000 x 1 = $63,000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($36,000 para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($38,000 para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($42,000 para 3) = $116,000</a:t>
                      </a:r>
                    </a:p>
                  </a:txBody>
                  <a:tcPr/>
                </a:tc>
                <a:tc>
                  <a:txBody>
                    <a:bodyPr/>
                    <a:lstStyle/>
                    <a:p>
                      <a:r>
                        <a:rPr lang="en-US" sz="2800" b="1" kern="1200" dirty="0">
                          <a:solidFill>
                            <a:schemeClr val="dk1"/>
                          </a:solidFill>
                          <a:effectLst/>
                          <a:latin typeface="+mn-lt"/>
                          <a:ea typeface="+mn-ea"/>
                          <a:cs typeface="+mn-cs"/>
                        </a:rPr>
                        <a:t>$63,000 + $116,000 = $179,000</a:t>
                      </a:r>
                      <a:endParaRPr lang="en-US" sz="2800" dirty="0"/>
                    </a:p>
                  </a:txBody>
                  <a:tcPr/>
                </a:tc>
                <a:extLst>
                  <a:ext uri="{0D108BD9-81ED-4DB2-BD59-A6C34878D82A}">
                    <a16:rowId xmlns:a16="http://schemas.microsoft.com/office/drawing/2014/main" val="3098561003"/>
                  </a:ext>
                </a:extLst>
              </a:tr>
              <a:tr h="370840">
                <a:tc>
                  <a:txBody>
                    <a:bodyPr/>
                    <a:lstStyle/>
                    <a:p>
                      <a:r>
                        <a:rPr lang="en-US" sz="2800" b="1" dirty="0"/>
                        <a:t>Walnut Elementary</a:t>
                      </a:r>
                    </a:p>
                  </a:txBody>
                  <a:tcPr/>
                </a:tc>
                <a:tc>
                  <a:txBody>
                    <a:bodyPr/>
                    <a:lstStyle/>
                    <a:p>
                      <a:r>
                        <a:rPr lang="en-US" sz="2800" dirty="0"/>
                        <a:t>$50,000 x 1 = $50,000</a:t>
                      </a:r>
                    </a:p>
                    <a:p>
                      <a:endParaRPr lang="en-US" sz="2800" dirty="0"/>
                    </a:p>
                    <a:p>
                      <a:endParaRPr lang="en-US" sz="2800" dirty="0"/>
                    </a:p>
                  </a:txBody>
                  <a:tcPr/>
                </a:tc>
                <a:tc>
                  <a:txBody>
                    <a:bodyPr/>
                    <a:lstStyle/>
                    <a:p>
                      <a:r>
                        <a:rPr lang="en-US" sz="2800" kern="1200" dirty="0">
                          <a:solidFill>
                            <a:schemeClr val="dk1"/>
                          </a:solidFill>
                          <a:effectLst/>
                          <a:latin typeface="+mn-lt"/>
                          <a:ea typeface="+mn-ea"/>
                          <a:cs typeface="+mn-cs"/>
                        </a:rPr>
                        <a:t>($40,000 para 1) + ($24,000 0.5 para 2) = $64,000</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effectLst/>
                          <a:latin typeface="+mn-lt"/>
                          <a:ea typeface="+mn-ea"/>
                          <a:cs typeface="+mn-cs"/>
                        </a:rPr>
                        <a:t>$50,000 + $64,000 = $114,000</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3517140468"/>
                  </a:ext>
                </a:extLst>
              </a:tr>
            </a:tbl>
          </a:graphicData>
        </a:graphic>
      </p:graphicFrame>
      <p:sp>
        <p:nvSpPr>
          <p:cNvPr id="4" name="Footer Placeholder 3">
            <a:extLst>
              <a:ext uri="{FF2B5EF4-FFF2-40B4-BE49-F238E27FC236}">
                <a16:creationId xmlns:a16="http://schemas.microsoft.com/office/drawing/2014/main" id="{05D4DC57-E303-3003-6722-07AC5413CCA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BD17E6EA-33FD-01F1-683F-1D5639BBBFCF}"/>
              </a:ext>
            </a:extLst>
          </p:cNvPr>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91679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AE384-B8EF-7856-AE4C-F3B9E454B9D0}"/>
              </a:ext>
            </a:extLst>
          </p:cNvPr>
          <p:cNvSpPr>
            <a:spLocks noGrp="1"/>
          </p:cNvSpPr>
          <p:nvPr>
            <p:ph type="title"/>
          </p:nvPr>
        </p:nvSpPr>
        <p:spPr/>
        <p:txBody>
          <a:bodyPr/>
          <a:lstStyle/>
          <a:p>
            <a:r>
              <a:rPr lang="en-US" dirty="0"/>
              <a:t>Determine Set-Aside Costs</a:t>
            </a:r>
          </a:p>
        </p:txBody>
      </p:sp>
      <p:sp>
        <p:nvSpPr>
          <p:cNvPr id="2" name="Content Placeholder 1">
            <a:extLst>
              <a:ext uri="{FF2B5EF4-FFF2-40B4-BE49-F238E27FC236}">
                <a16:creationId xmlns:a16="http://schemas.microsoft.com/office/drawing/2014/main" id="{41399180-3574-5658-832F-5E7DD0E3B1CA}"/>
              </a:ext>
            </a:extLst>
          </p:cNvPr>
          <p:cNvSpPr>
            <a:spLocks noGrp="1"/>
          </p:cNvSpPr>
          <p:nvPr>
            <p:ph idx="1"/>
          </p:nvPr>
        </p:nvSpPr>
        <p:spPr/>
        <p:txBody>
          <a:bodyPr/>
          <a:lstStyle/>
          <a:p>
            <a:pPr marL="342900" marR="0" lvl="0" indent="-342900">
              <a:spcBef>
                <a:spcPts val="0"/>
              </a:spcBef>
              <a:spcAft>
                <a:spcPts val="0"/>
              </a:spcAft>
              <a:buFont typeface="+mj-lt"/>
              <a:buAutoNum type="arabicPeriod"/>
            </a:pPr>
            <a:r>
              <a:rPr lang="en-US" sz="3200" dirty="0">
                <a:effectLst/>
                <a:latin typeface="Calibri" panose="020F0502020204030204" pitchFamily="34" charset="0"/>
                <a:ea typeface="Calibri" panose="020F0502020204030204" pitchFamily="34" charset="0"/>
              </a:rPr>
              <a:t>Set-aside for Oak Elementary</a:t>
            </a:r>
          </a:p>
          <a:p>
            <a:pPr lvl="1">
              <a:spcBef>
                <a:spcPts val="0"/>
              </a:spcBef>
            </a:pPr>
            <a:r>
              <a:rPr lang="en-US" sz="2800" dirty="0">
                <a:effectLst/>
                <a:latin typeface="Calibri" panose="020F0502020204030204" pitchFamily="34" charset="0"/>
                <a:ea typeface="Calibri" panose="020F0502020204030204" pitchFamily="34" charset="0"/>
              </a:rPr>
              <a:t>($179,000 total actual personnel costs) – ($159,000 total base personnel costs) = </a:t>
            </a:r>
            <a:r>
              <a:rPr lang="en-US" sz="2800" b="1" dirty="0">
                <a:effectLst/>
                <a:latin typeface="Calibri" panose="020F0502020204030204" pitchFamily="34" charset="0"/>
                <a:ea typeface="Calibri" panose="020F0502020204030204" pitchFamily="34" charset="0"/>
              </a:rPr>
              <a:t>$20,000 in set-aside costs</a:t>
            </a:r>
          </a:p>
          <a:p>
            <a:pPr marL="457200" lvl="1" indent="0">
              <a:spcBef>
                <a:spcPts val="0"/>
              </a:spcBef>
              <a:buNone/>
            </a:pPr>
            <a:endParaRPr lang="en-US" sz="2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200" dirty="0">
                <a:effectLst/>
                <a:latin typeface="Calibri" panose="020F0502020204030204" pitchFamily="34" charset="0"/>
                <a:ea typeface="Calibri" panose="020F0502020204030204" pitchFamily="34" charset="0"/>
              </a:rPr>
              <a:t>Set-aside for Walnut Elementary</a:t>
            </a:r>
          </a:p>
          <a:p>
            <a:pPr lvl="1">
              <a:spcBef>
                <a:spcPts val="0"/>
              </a:spcBef>
            </a:pPr>
            <a:r>
              <a:rPr lang="en-US" sz="2800" dirty="0">
                <a:effectLst/>
                <a:latin typeface="Calibri" panose="020F0502020204030204" pitchFamily="34" charset="0"/>
                <a:ea typeface="Calibri" panose="020F0502020204030204" pitchFamily="34" charset="0"/>
              </a:rPr>
              <a:t>($114,000 total actual personnel costs) – ($105,000 total base personnel costs) = </a:t>
            </a:r>
            <a:r>
              <a:rPr lang="en-US" sz="2800" b="1" dirty="0">
                <a:effectLst/>
                <a:latin typeface="Calibri" panose="020F0502020204030204" pitchFamily="34" charset="0"/>
                <a:ea typeface="Calibri" panose="020F0502020204030204" pitchFamily="34" charset="0"/>
              </a:rPr>
              <a:t>$9,000 in set-aside costs</a:t>
            </a:r>
          </a:p>
          <a:p>
            <a:pPr marL="342900" marR="292735" indent="-457200">
              <a:spcBef>
                <a:spcPts val="0"/>
              </a:spcBef>
              <a:spcAft>
                <a:spcPts val="600"/>
              </a:spcAft>
              <a:buFont typeface="+mj-lt"/>
              <a:buAutoNum type="arabicPeriod"/>
            </a:pPr>
            <a:endParaRPr lang="en-US" dirty="0">
              <a:latin typeface="Calibri" panose="020F0502020204030204" pitchFamily="34" charset="0"/>
            </a:endParaRPr>
          </a:p>
          <a:p>
            <a:endParaRPr lang="en-US" dirty="0"/>
          </a:p>
        </p:txBody>
      </p:sp>
      <p:sp>
        <p:nvSpPr>
          <p:cNvPr id="3" name="Footer Placeholder 2">
            <a:extLst>
              <a:ext uri="{FF2B5EF4-FFF2-40B4-BE49-F238E27FC236}">
                <a16:creationId xmlns:a16="http://schemas.microsoft.com/office/drawing/2014/main" id="{7CF1CA66-FDD6-6C5B-E112-8781AF0588E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795C00AD-EB1A-4D9F-6171-78AC4433E061}"/>
              </a:ext>
            </a:extLst>
          </p:cNvPr>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396040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473453-033A-7683-4F59-98FE11629D23}"/>
              </a:ext>
            </a:extLst>
          </p:cNvPr>
          <p:cNvSpPr>
            <a:spLocks noGrp="1"/>
          </p:cNvSpPr>
          <p:nvPr>
            <p:ph type="title"/>
          </p:nvPr>
        </p:nvSpPr>
        <p:spPr/>
        <p:txBody>
          <a:bodyPr/>
          <a:lstStyle/>
          <a:p>
            <a:r>
              <a:rPr lang="en-US" dirty="0"/>
              <a:t>Document District Costs (Set-Aside page)</a:t>
            </a:r>
          </a:p>
        </p:txBody>
      </p:sp>
      <p:sp>
        <p:nvSpPr>
          <p:cNvPr id="2" name="Content Placeholder 1">
            <a:extLst>
              <a:ext uri="{FF2B5EF4-FFF2-40B4-BE49-F238E27FC236}">
                <a16:creationId xmlns:a16="http://schemas.microsoft.com/office/drawing/2014/main" id="{8EEFDBA5-8AFD-411A-3607-D2A1E75B549E}"/>
              </a:ext>
            </a:extLst>
          </p:cNvPr>
          <p:cNvSpPr>
            <a:spLocks noGrp="1"/>
          </p:cNvSpPr>
          <p:nvPr>
            <p:ph idx="1"/>
          </p:nvPr>
        </p:nvSpPr>
        <p:spPr>
          <a:xfrm>
            <a:off x="703729" y="1785284"/>
            <a:ext cx="10784542" cy="4109010"/>
          </a:xfrm>
        </p:spPr>
        <p:txBody>
          <a:bodyPr/>
          <a:lstStyle/>
          <a:p>
            <a:pPr marL="0" indent="0">
              <a:spcAft>
                <a:spcPts val="600"/>
              </a:spcAft>
              <a:buNone/>
            </a:pPr>
            <a:r>
              <a:rPr lang="en-US" sz="3200" i="0" dirty="0">
                <a:solidFill>
                  <a:srgbClr val="333333"/>
                </a:solidFill>
                <a:effectLst/>
              </a:rPr>
              <a:t>In the Salary Equalizatio</a:t>
            </a:r>
            <a:r>
              <a:rPr lang="en-US" sz="3200" dirty="0">
                <a:solidFill>
                  <a:srgbClr val="333333"/>
                </a:solidFill>
              </a:rPr>
              <a:t>n box list the district costs, by school:</a:t>
            </a:r>
          </a:p>
          <a:p>
            <a:pPr marL="0" indent="0">
              <a:spcAft>
                <a:spcPts val="600"/>
              </a:spcAft>
              <a:buNone/>
            </a:pPr>
            <a:r>
              <a:rPr lang="en-US" sz="2800" b="1" dirty="0">
                <a:solidFill>
                  <a:srgbClr val="333333"/>
                </a:solidFill>
              </a:rPr>
              <a:t>Oak Elementary: $20,000</a:t>
            </a:r>
          </a:p>
          <a:p>
            <a:pPr>
              <a:spcAft>
                <a:spcPts val="600"/>
              </a:spcAft>
            </a:pPr>
            <a:r>
              <a:rPr lang="en-US" sz="2800" dirty="0">
                <a:solidFill>
                  <a:srgbClr val="333333"/>
                </a:solidFill>
              </a:rPr>
              <a:t>Teacher salary (111) $5,000; Teacher benefits (2xx) $7,000</a:t>
            </a:r>
          </a:p>
          <a:p>
            <a:pPr>
              <a:spcAft>
                <a:spcPts val="600"/>
              </a:spcAft>
            </a:pPr>
            <a:r>
              <a:rPr lang="en-US" sz="2800" dirty="0">
                <a:solidFill>
                  <a:srgbClr val="333333"/>
                </a:solidFill>
              </a:rPr>
              <a:t>Para salaries (112) $4,750; Para benefits (2xx) $3,250</a:t>
            </a:r>
          </a:p>
          <a:p>
            <a:pPr marL="0" indent="0">
              <a:spcAft>
                <a:spcPts val="600"/>
              </a:spcAft>
              <a:buNone/>
            </a:pPr>
            <a:r>
              <a:rPr lang="en-US" sz="2800" b="1" dirty="0">
                <a:solidFill>
                  <a:srgbClr val="333333"/>
                </a:solidFill>
              </a:rPr>
              <a:t>Walnut Elementary: $9,000</a:t>
            </a:r>
          </a:p>
          <a:p>
            <a:pPr>
              <a:spcAft>
                <a:spcPts val="600"/>
              </a:spcAft>
            </a:pPr>
            <a:r>
              <a:rPr lang="en-US" sz="2800" dirty="0">
                <a:solidFill>
                  <a:srgbClr val="333333"/>
                </a:solidFill>
              </a:rPr>
              <a:t>Para salaries $6,000 (112); Para benefits (2xx)$3,000</a:t>
            </a:r>
          </a:p>
          <a:p>
            <a:endParaRPr lang="en-US" dirty="0"/>
          </a:p>
        </p:txBody>
      </p:sp>
      <p:sp>
        <p:nvSpPr>
          <p:cNvPr id="3" name="Footer Placeholder 2">
            <a:extLst>
              <a:ext uri="{FF2B5EF4-FFF2-40B4-BE49-F238E27FC236}">
                <a16:creationId xmlns:a16="http://schemas.microsoft.com/office/drawing/2014/main" id="{C185CD4A-CE70-EF5D-3F90-433BE6F453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AEAACC8B-9DAD-8E29-A632-17DC9069CC1E}"/>
              </a:ext>
            </a:extLst>
          </p:cNvPr>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180314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84409-89C5-F1A1-5E0C-3072757A0B56}"/>
              </a:ext>
            </a:extLst>
          </p:cNvPr>
          <p:cNvSpPr>
            <a:spLocks noGrp="1"/>
          </p:cNvSpPr>
          <p:nvPr>
            <p:ph type="title"/>
          </p:nvPr>
        </p:nvSpPr>
        <p:spPr>
          <a:xfrm>
            <a:off x="717175" y="457200"/>
            <a:ext cx="11170025" cy="1026460"/>
          </a:xfrm>
        </p:spPr>
        <p:txBody>
          <a:bodyPr>
            <a:noAutofit/>
          </a:bodyPr>
          <a:lstStyle/>
          <a:p>
            <a:r>
              <a:rPr lang="en-US" dirty="0"/>
              <a:t>Document School Costs (Budget Narrative page)</a:t>
            </a:r>
          </a:p>
        </p:txBody>
      </p:sp>
      <p:sp>
        <p:nvSpPr>
          <p:cNvPr id="2" name="Content Placeholder 1">
            <a:extLst>
              <a:ext uri="{FF2B5EF4-FFF2-40B4-BE49-F238E27FC236}">
                <a16:creationId xmlns:a16="http://schemas.microsoft.com/office/drawing/2014/main" id="{C926C87B-705B-1E54-1A57-9AE68AFF6D21}"/>
              </a:ext>
            </a:extLst>
          </p:cNvPr>
          <p:cNvSpPr>
            <a:spLocks noGrp="1"/>
          </p:cNvSpPr>
          <p:nvPr>
            <p:ph idx="1"/>
          </p:nvPr>
        </p:nvSpPr>
        <p:spPr/>
        <p:txBody>
          <a:bodyPr>
            <a:normAutofit/>
          </a:bodyPr>
          <a:lstStyle/>
          <a:p>
            <a:pPr marL="0" indent="0">
              <a:spcAft>
                <a:spcPts val="600"/>
              </a:spcAft>
              <a:buNone/>
            </a:pPr>
            <a:r>
              <a:rPr lang="en-US" sz="3200" dirty="0">
                <a:solidFill>
                  <a:srgbClr val="333333"/>
                </a:solidFill>
              </a:rPr>
              <a:t>In each school’s line item, list the base costs:</a:t>
            </a:r>
            <a:endParaRPr lang="en-US" b="1" dirty="0">
              <a:solidFill>
                <a:srgbClr val="333333"/>
              </a:solidFill>
            </a:endParaRPr>
          </a:p>
          <a:p>
            <a:pPr marL="0" indent="0">
              <a:spcAft>
                <a:spcPts val="600"/>
              </a:spcAft>
              <a:buNone/>
            </a:pPr>
            <a:r>
              <a:rPr lang="en-US" sz="2800" b="1" dirty="0">
                <a:solidFill>
                  <a:srgbClr val="333333"/>
                </a:solidFill>
              </a:rPr>
              <a:t>Oak Elementary</a:t>
            </a:r>
          </a:p>
          <a:p>
            <a:pPr>
              <a:spcAft>
                <a:spcPts val="600"/>
              </a:spcAft>
            </a:pPr>
            <a:r>
              <a:rPr lang="en-US" sz="2800" dirty="0">
                <a:solidFill>
                  <a:srgbClr val="333333"/>
                </a:solidFill>
              </a:rPr>
              <a:t>1.0 FTE Teacher salary and benefits - $</a:t>
            </a:r>
            <a:r>
              <a:rPr lang="en-US" sz="2800" b="1" dirty="0"/>
              <a:t>51,000</a:t>
            </a:r>
            <a:endParaRPr lang="en-US" sz="2800" dirty="0">
              <a:solidFill>
                <a:srgbClr val="333333"/>
              </a:solidFill>
            </a:endParaRPr>
          </a:p>
          <a:p>
            <a:pPr>
              <a:spcAft>
                <a:spcPts val="600"/>
              </a:spcAft>
            </a:pPr>
            <a:r>
              <a:rPr lang="en-US" sz="2800" dirty="0">
                <a:solidFill>
                  <a:srgbClr val="333333"/>
                </a:solidFill>
              </a:rPr>
              <a:t>3.0 FTE Para salary and benefits - </a:t>
            </a:r>
            <a:r>
              <a:rPr lang="en-US" sz="2800" b="1" dirty="0">
                <a:solidFill>
                  <a:srgbClr val="333333"/>
                </a:solidFill>
              </a:rPr>
              <a:t>$108,000</a:t>
            </a:r>
          </a:p>
          <a:p>
            <a:pPr marL="0" indent="0">
              <a:spcAft>
                <a:spcPts val="600"/>
              </a:spcAft>
              <a:buNone/>
            </a:pPr>
            <a:r>
              <a:rPr lang="en-US" sz="2800" b="1" dirty="0">
                <a:solidFill>
                  <a:srgbClr val="333333"/>
                </a:solidFill>
              </a:rPr>
              <a:t>Walnut Elementary</a:t>
            </a:r>
          </a:p>
          <a:p>
            <a:pPr>
              <a:spcAft>
                <a:spcPts val="600"/>
              </a:spcAft>
            </a:pPr>
            <a:r>
              <a:rPr lang="en-US" sz="2800" dirty="0">
                <a:solidFill>
                  <a:srgbClr val="333333"/>
                </a:solidFill>
              </a:rPr>
              <a:t>1.0 Teacher salary and benefits - </a:t>
            </a:r>
            <a:r>
              <a:rPr lang="en-US" sz="2800" b="1" dirty="0">
                <a:solidFill>
                  <a:srgbClr val="333333"/>
                </a:solidFill>
              </a:rPr>
              <a:t>$50,000</a:t>
            </a:r>
          </a:p>
          <a:p>
            <a:pPr>
              <a:spcAft>
                <a:spcPts val="600"/>
              </a:spcAft>
            </a:pPr>
            <a:r>
              <a:rPr lang="en-US" sz="2800" dirty="0">
                <a:solidFill>
                  <a:srgbClr val="333333"/>
                </a:solidFill>
              </a:rPr>
              <a:t>1.5 Para salary and benefits - </a:t>
            </a:r>
            <a:r>
              <a:rPr lang="en-US" sz="2800" b="1" dirty="0">
                <a:solidFill>
                  <a:srgbClr val="333333"/>
                </a:solidFill>
              </a:rPr>
              <a:t>$ 54,000</a:t>
            </a:r>
          </a:p>
        </p:txBody>
      </p:sp>
      <p:sp>
        <p:nvSpPr>
          <p:cNvPr id="3" name="Footer Placeholder 2">
            <a:extLst>
              <a:ext uri="{FF2B5EF4-FFF2-40B4-BE49-F238E27FC236}">
                <a16:creationId xmlns:a16="http://schemas.microsoft.com/office/drawing/2014/main" id="{E27117C3-4A38-1513-992A-965D27CF43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202B450-AA94-5370-B083-0A7A84619DA3}"/>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294020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Key Take Aways &amp; Resources</a:t>
            </a:r>
          </a:p>
        </p:txBody>
      </p:sp>
      <p:sp>
        <p:nvSpPr>
          <p:cNvPr id="7" name="Content Placeholder 6"/>
          <p:cNvSpPr>
            <a:spLocks noGrp="1"/>
          </p:cNvSpPr>
          <p:nvPr>
            <p:ph idx="1"/>
          </p:nvPr>
        </p:nvSpPr>
        <p:spPr>
          <a:xfrm>
            <a:off x="5183188" y="779647"/>
            <a:ext cx="6318530" cy="4809784"/>
          </a:xfrm>
        </p:spPr>
        <p:txBody>
          <a:bodyPr>
            <a:normAutofit/>
          </a:bodyPr>
          <a:lstStyle/>
          <a:p>
            <a:pPr>
              <a:spcAft>
                <a:spcPts val="600"/>
              </a:spcAft>
            </a:pPr>
            <a:r>
              <a:rPr lang="en-US" sz="3200" dirty="0"/>
              <a:t>Salary Equalization allows schools to offer similar services without experience influencing costs</a:t>
            </a:r>
          </a:p>
          <a:p>
            <a:pPr>
              <a:spcAft>
                <a:spcPts val="600"/>
              </a:spcAft>
            </a:pPr>
            <a:r>
              <a:rPr lang="en-US" sz="3200" dirty="0"/>
              <a:t>Costs must be documented for each school</a:t>
            </a:r>
          </a:p>
          <a:p>
            <a:pPr>
              <a:spcAft>
                <a:spcPts val="600"/>
              </a:spcAft>
            </a:pPr>
            <a:endParaRPr lang="en-US" sz="3200" dirty="0"/>
          </a:p>
          <a:p>
            <a:pPr marL="0" indent="0">
              <a:buNone/>
            </a:pPr>
            <a:r>
              <a:rPr lang="en-US" sz="3200" dirty="0"/>
              <a:t>ESSA Quick Reference Briefs</a:t>
            </a:r>
          </a:p>
          <a:p>
            <a:pPr lvl="1"/>
            <a:r>
              <a:rPr lang="en-US" sz="2800" dirty="0">
                <a:hlinkClick r:id="rId3"/>
              </a:rPr>
              <a:t>Salary Equalization</a:t>
            </a:r>
            <a:endParaRPr lang="en-US" sz="2800" dirty="0"/>
          </a:p>
          <a:p>
            <a:pPr lvl="1"/>
            <a:r>
              <a:rPr lang="en-US" sz="2800" dirty="0">
                <a:hlinkClick r:id="rId4"/>
              </a:rPr>
              <a:t>Set-Asides under Title I-A</a:t>
            </a:r>
            <a:endParaRPr lang="en-US" sz="2800" dirty="0">
              <a:hlinkClick r:id="rId5"/>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102" r="102"/>
          <a:stretch>
            <a:fillRect/>
          </a:stretch>
        </p:blipFill>
        <p:spPr>
          <a:xfrm>
            <a:off x="428625" y="2722563"/>
            <a:ext cx="4221163" cy="2320925"/>
          </a:xfrm>
        </p:spPr>
      </p:pic>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208411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a:xfrm>
            <a:off x="648741" y="1589894"/>
            <a:ext cx="10784542" cy="4407494"/>
          </a:xfrm>
        </p:spPr>
        <p:txBody>
          <a:bodyPr>
            <a:normAutofit/>
          </a:bodyPr>
          <a:lstStyle/>
          <a:p>
            <a:pPr marL="342900" lvl="0" indent="-342900">
              <a:spcBef>
                <a:spcPts val="600"/>
              </a:spcBef>
              <a:buClr>
                <a:schemeClr val="dk1"/>
              </a:buClr>
              <a:buSzPts val="2400"/>
            </a:pPr>
            <a:r>
              <a:rPr lang="nb-NO" sz="2800" dirty="0"/>
              <a:t>Jen Engberg</a:t>
            </a:r>
            <a:br>
              <a:rPr lang="nb-NO" sz="2800" dirty="0"/>
            </a:br>
            <a:r>
              <a:rPr lang="nb-NO" sz="2800" u="sng" dirty="0">
                <a:solidFill>
                  <a:schemeClr val="hlink"/>
                </a:solidFill>
                <a:hlinkClick r:id="rId3"/>
              </a:rPr>
              <a:t>Jennifer.Engberg@ode.oregon.gov</a:t>
            </a:r>
            <a:endParaRPr lang="nb-NO" sz="2800" dirty="0"/>
          </a:p>
          <a:p>
            <a:pPr marL="342900" lvl="0" indent="-342900">
              <a:lnSpc>
                <a:spcPct val="110000"/>
              </a:lnSpc>
              <a:buClr>
                <a:schemeClr val="dk1"/>
              </a:buClr>
              <a:buSzPts val="2400"/>
            </a:pPr>
            <a:r>
              <a:rPr lang="nb-NO" sz="2800" dirty="0"/>
              <a:t>Sarah Martin</a:t>
            </a:r>
            <a:br>
              <a:rPr lang="nb-NO" sz="2800" dirty="0"/>
            </a:br>
            <a:r>
              <a:rPr lang="nb-NO" sz="2800" u="sng" dirty="0">
                <a:solidFill>
                  <a:schemeClr val="hlink"/>
                </a:solidFill>
                <a:hlinkClick r:id="rId4"/>
              </a:rPr>
              <a:t>Sarah.Martin@ode.oregon.gov</a:t>
            </a:r>
            <a:endParaRPr lang="nb-NO" sz="2800" dirty="0"/>
          </a:p>
          <a:p>
            <a:pPr marL="342900" lvl="0" indent="-342900">
              <a:lnSpc>
                <a:spcPct val="110000"/>
              </a:lnSpc>
              <a:buClr>
                <a:schemeClr val="dk1"/>
              </a:buClr>
              <a:buSzPts val="2400"/>
            </a:pPr>
            <a:r>
              <a:rPr lang="nb-NO" sz="2800" dirty="0"/>
              <a:t>Lisa Plumb</a:t>
            </a:r>
            <a:br>
              <a:rPr lang="nb-NO" sz="2800" dirty="0"/>
            </a:br>
            <a:r>
              <a:rPr lang="nb-NO" sz="2800" u="sng" dirty="0">
                <a:solidFill>
                  <a:schemeClr val="hlink"/>
                </a:solidFill>
                <a:hlinkClick r:id="rId5"/>
              </a:rPr>
              <a:t>Lisa.Plumb@ode.oregon.gov</a:t>
            </a:r>
            <a:endParaRPr lang="nb-NO" sz="2800" u="sng" dirty="0">
              <a:solidFill>
                <a:schemeClr val="hlink"/>
              </a:solidFill>
            </a:endParaRPr>
          </a:p>
          <a:p>
            <a:pPr marL="342900" lvl="0" indent="-342900">
              <a:lnSpc>
                <a:spcPct val="110000"/>
              </a:lnSpc>
              <a:buClr>
                <a:schemeClr val="dk1"/>
              </a:buClr>
              <a:buSzPts val="2400"/>
            </a:pPr>
            <a:r>
              <a:rPr lang="nb-NO" sz="2800" dirty="0"/>
              <a:t>Amy Tidwell</a:t>
            </a:r>
            <a:br>
              <a:rPr lang="nb-NO" sz="2800" dirty="0"/>
            </a:br>
            <a:r>
              <a:rPr lang="nb-NO" sz="2800" u="sng" dirty="0">
                <a:solidFill>
                  <a:schemeClr val="hlink"/>
                </a:solidFill>
                <a:hlinkClick r:id="rId4"/>
              </a:rPr>
              <a:t>Amy.Tidwell@ode.oregon.gov</a:t>
            </a:r>
            <a:endParaRPr lang="nb-NO" sz="2800"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8966" y="2962680"/>
            <a:ext cx="4784317" cy="16619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397569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What is Salary Equalization?</a:t>
            </a:r>
          </a:p>
          <a:p>
            <a:pPr>
              <a:spcAft>
                <a:spcPts val="1200"/>
              </a:spcAft>
            </a:pPr>
            <a:r>
              <a:rPr lang="en-US" sz="3200" dirty="0">
                <a:latin typeface="Calibri" panose="020F0502020204030204" pitchFamily="34" charset="0"/>
                <a:cs typeface="Calibri" panose="020F0502020204030204" pitchFamily="34" charset="0"/>
              </a:rPr>
              <a:t>How can districts use the I-A Set Aside for this purpose?</a:t>
            </a:r>
          </a:p>
          <a:p>
            <a:pPr>
              <a:spcAft>
                <a:spcPts val="1200"/>
              </a:spcAft>
            </a:pPr>
            <a:r>
              <a:rPr lang="en-US" sz="3200" dirty="0">
                <a:latin typeface="Calibri" panose="020F0502020204030204" pitchFamily="34" charset="0"/>
                <a:cs typeface="Calibri" panose="020F0502020204030204" pitchFamily="34" charset="0"/>
              </a:rPr>
              <a:t>Example walkthrough</a:t>
            </a:r>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
        <p:nvSpPr>
          <p:cNvPr id="6" name="Slide Number Placeholder 4"/>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25670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6A56-BEFA-41EA-9A09-1C8A2C6B3241}"/>
              </a:ext>
            </a:extLst>
          </p:cNvPr>
          <p:cNvSpPr>
            <a:spLocks noGrp="1"/>
          </p:cNvSpPr>
          <p:nvPr>
            <p:ph type="title"/>
          </p:nvPr>
        </p:nvSpPr>
        <p:spPr/>
        <p:txBody>
          <a:bodyPr/>
          <a:lstStyle/>
          <a:p>
            <a:r>
              <a:rPr lang="en-US" dirty="0"/>
              <a:t>What is Salary Equalization?</a:t>
            </a:r>
          </a:p>
        </p:txBody>
      </p:sp>
      <p:pic>
        <p:nvPicPr>
          <p:cNvPr id="10" name="Picture Placeholder 9" descr="Strawberry and marshmallow on scale">
            <a:extLst>
              <a:ext uri="{FF2B5EF4-FFF2-40B4-BE49-F238E27FC236}">
                <a16:creationId xmlns:a16="http://schemas.microsoft.com/office/drawing/2014/main" id="{E8AB206C-9DAE-54C0-78D8-2CF50726070C}"/>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4772" r="4772"/>
          <a:stretch>
            <a:fillRect/>
          </a:stretch>
        </p:blipFill>
        <p:spPr>
          <a:xfrm>
            <a:off x="717550" y="2959100"/>
            <a:ext cx="3932238" cy="2901950"/>
          </a:xfrm>
        </p:spPr>
      </p:pic>
      <p:sp>
        <p:nvSpPr>
          <p:cNvPr id="3" name="Content Placeholder 2">
            <a:extLst>
              <a:ext uri="{FF2B5EF4-FFF2-40B4-BE49-F238E27FC236}">
                <a16:creationId xmlns:a16="http://schemas.microsoft.com/office/drawing/2014/main" id="{106E50C5-CDFD-607B-BA9E-3B54FF33AD9C}"/>
              </a:ext>
            </a:extLst>
          </p:cNvPr>
          <p:cNvSpPr>
            <a:spLocks noGrp="1"/>
          </p:cNvSpPr>
          <p:nvPr>
            <p:ph idx="1"/>
          </p:nvPr>
        </p:nvSpPr>
        <p:spPr>
          <a:xfrm>
            <a:off x="5119918" y="1058389"/>
            <a:ext cx="6619363" cy="5081404"/>
          </a:xfrm>
        </p:spPr>
        <p:txBody>
          <a:bodyPr>
            <a:normAutofit lnSpcReduction="10000"/>
          </a:bodyPr>
          <a:lstStyle/>
          <a:p>
            <a:pPr>
              <a:spcAft>
                <a:spcPts val="600"/>
              </a:spcAft>
            </a:pPr>
            <a:r>
              <a:rPr lang="en-US" sz="3200" dirty="0"/>
              <a:t>Prevents schools from being at a disadvantage for maintaining highly trained, experienced staff</a:t>
            </a:r>
          </a:p>
          <a:p>
            <a:pPr>
              <a:spcAft>
                <a:spcPts val="600"/>
              </a:spcAft>
            </a:pPr>
            <a:r>
              <a:rPr lang="en-US" sz="3200" dirty="0">
                <a:latin typeface="Calibri" panose="020F0502020204030204" pitchFamily="34" charset="0"/>
                <a:ea typeface="Calibri" panose="020F0502020204030204" pitchFamily="34" charset="0"/>
              </a:rPr>
              <a:t>Uses base salary/benefits to establish equity in funding positions</a:t>
            </a:r>
          </a:p>
          <a:p>
            <a:pPr>
              <a:spcAft>
                <a:spcPts val="600"/>
              </a:spcAft>
            </a:pPr>
            <a:r>
              <a:rPr lang="en-US" sz="3200" dirty="0">
                <a:latin typeface="Calibri" panose="020F0502020204030204" pitchFamily="34" charset="0"/>
                <a:ea typeface="Calibri" panose="020F0502020204030204" pitchFamily="34" charset="0"/>
              </a:rPr>
              <a:t>District set-aside is used to pay the difference in costs among staff members</a:t>
            </a:r>
          </a:p>
          <a:p>
            <a:pPr>
              <a:spcAft>
                <a:spcPts val="600"/>
              </a:spcAft>
            </a:pPr>
            <a:r>
              <a:rPr lang="en-US" sz="3200" dirty="0">
                <a:effectLst/>
                <a:latin typeface="Calibri" panose="020F0502020204030204" pitchFamily="34" charset="0"/>
                <a:ea typeface="Calibri" panose="020F0502020204030204" pitchFamily="34" charset="0"/>
              </a:rPr>
              <a:t>Allowable for certified and classified staff</a:t>
            </a:r>
          </a:p>
          <a:p>
            <a:pPr marL="0" indent="0">
              <a:buNone/>
            </a:pPr>
            <a:endParaRPr lang="en-US" sz="3200" dirty="0">
              <a:effectLst/>
              <a:latin typeface="Calibri" panose="020F0502020204030204" pitchFamily="34" charset="0"/>
              <a:ea typeface="Calibri" panose="020F0502020204030204" pitchFamily="34" charset="0"/>
            </a:endParaRPr>
          </a:p>
          <a:p>
            <a:endParaRPr lang="en-US" sz="3200" dirty="0">
              <a:solidFill>
                <a:srgbClr val="FF0000"/>
              </a:solidFill>
            </a:endParaRPr>
          </a:p>
        </p:txBody>
      </p:sp>
      <p:sp>
        <p:nvSpPr>
          <p:cNvPr id="4" name="Footer Placeholder 3">
            <a:extLst>
              <a:ext uri="{FF2B5EF4-FFF2-40B4-BE49-F238E27FC236}">
                <a16:creationId xmlns:a16="http://schemas.microsoft.com/office/drawing/2014/main" id="{07AD4D62-A98F-FE33-2D1F-38D0D4A2FB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0483F8C5-8186-19CD-2633-C3609C986AD4}"/>
              </a:ext>
            </a:extLst>
          </p:cNvPr>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140264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Without Salary Equalization</a:t>
            </a:r>
          </a:p>
        </p:txBody>
      </p:sp>
      <p:graphicFrame>
        <p:nvGraphicFramePr>
          <p:cNvPr id="6" name="Table 5">
            <a:extLst>
              <a:ext uri="{FF2B5EF4-FFF2-40B4-BE49-F238E27FC236}">
                <a16:creationId xmlns:a16="http://schemas.microsoft.com/office/drawing/2014/main" id="{B44408EB-38F0-5DAB-CC2D-15CE2B60E423}"/>
              </a:ext>
            </a:extLst>
          </p:cNvPr>
          <p:cNvGraphicFramePr>
            <a:graphicFrameLocks noGrp="1"/>
          </p:cNvGraphicFramePr>
          <p:nvPr>
            <p:extLst>
              <p:ext uri="{D42A27DB-BD31-4B8C-83A1-F6EECF244321}">
                <p14:modId xmlns:p14="http://schemas.microsoft.com/office/powerpoint/2010/main" val="3643252765"/>
              </p:ext>
            </p:extLst>
          </p:nvPr>
        </p:nvGraphicFramePr>
        <p:xfrm>
          <a:off x="717176" y="1825624"/>
          <a:ext cx="10757648" cy="4245567"/>
        </p:xfrm>
        <a:graphic>
          <a:graphicData uri="http://schemas.openxmlformats.org/drawingml/2006/table">
            <a:tbl>
              <a:tblPr firstRow="1" bandRow="1">
                <a:tableStyleId>{5C22544A-7EE6-4342-B048-85BDC9FD1C3A}</a:tableStyleId>
              </a:tblPr>
              <a:tblGrid>
                <a:gridCol w="4137212">
                  <a:extLst>
                    <a:ext uri="{9D8B030D-6E8A-4147-A177-3AD203B41FA5}">
                      <a16:colId xmlns:a16="http://schemas.microsoft.com/office/drawing/2014/main" val="1741480819"/>
                    </a:ext>
                  </a:extLst>
                </a:gridCol>
                <a:gridCol w="2433918">
                  <a:extLst>
                    <a:ext uri="{9D8B030D-6E8A-4147-A177-3AD203B41FA5}">
                      <a16:colId xmlns:a16="http://schemas.microsoft.com/office/drawing/2014/main" val="2585577224"/>
                    </a:ext>
                  </a:extLst>
                </a:gridCol>
                <a:gridCol w="2151529">
                  <a:extLst>
                    <a:ext uri="{9D8B030D-6E8A-4147-A177-3AD203B41FA5}">
                      <a16:colId xmlns:a16="http://schemas.microsoft.com/office/drawing/2014/main" val="243290899"/>
                    </a:ext>
                  </a:extLst>
                </a:gridCol>
                <a:gridCol w="2034989">
                  <a:extLst>
                    <a:ext uri="{9D8B030D-6E8A-4147-A177-3AD203B41FA5}">
                      <a16:colId xmlns:a16="http://schemas.microsoft.com/office/drawing/2014/main" val="155286614"/>
                    </a:ext>
                  </a:extLst>
                </a:gridCol>
              </a:tblGrid>
              <a:tr h="676999">
                <a:tc>
                  <a:txBody>
                    <a:bodyPr/>
                    <a:lstStyle/>
                    <a:p>
                      <a:r>
                        <a:rPr lang="en-US" sz="2400" dirty="0"/>
                        <a:t>Actual Personnel Costs</a:t>
                      </a:r>
                    </a:p>
                  </a:txBody>
                  <a:tcPr/>
                </a:tc>
                <a:tc>
                  <a:txBody>
                    <a:bodyPr/>
                    <a:lstStyle/>
                    <a:p>
                      <a:r>
                        <a:rPr lang="en-US" sz="2400" dirty="0"/>
                        <a:t>School A</a:t>
                      </a:r>
                    </a:p>
                  </a:txBody>
                  <a:tcPr/>
                </a:tc>
                <a:tc>
                  <a:txBody>
                    <a:bodyPr/>
                    <a:lstStyle/>
                    <a:p>
                      <a:r>
                        <a:rPr lang="en-US" sz="2400" dirty="0"/>
                        <a:t>School B </a:t>
                      </a:r>
                    </a:p>
                  </a:txBody>
                  <a:tcPr/>
                </a:tc>
                <a:tc>
                  <a:txBody>
                    <a:bodyPr/>
                    <a:lstStyle/>
                    <a:p>
                      <a:r>
                        <a:rPr lang="en-US" sz="2400" dirty="0"/>
                        <a:t>School C</a:t>
                      </a:r>
                    </a:p>
                  </a:txBody>
                  <a:tcPr/>
                </a:tc>
                <a:extLst>
                  <a:ext uri="{0D108BD9-81ED-4DB2-BD59-A6C34878D82A}">
                    <a16:rowId xmlns:a16="http://schemas.microsoft.com/office/drawing/2014/main" val="1831279077"/>
                  </a:ext>
                </a:extLst>
              </a:tr>
              <a:tr h="686402">
                <a:tc>
                  <a:txBody>
                    <a:bodyPr/>
                    <a:lstStyle/>
                    <a:p>
                      <a:r>
                        <a:rPr lang="en-US" sz="2400" dirty="0"/>
                        <a:t>Salary for Teacher 1 (1.0 FTE)</a:t>
                      </a:r>
                    </a:p>
                  </a:txBody>
                  <a:tcPr/>
                </a:tc>
                <a:tc>
                  <a:txBody>
                    <a:bodyPr/>
                    <a:lstStyle/>
                    <a:p>
                      <a:r>
                        <a:rPr lang="en-US" sz="2400" dirty="0"/>
                        <a:t>$52,000</a:t>
                      </a:r>
                    </a:p>
                  </a:txBody>
                  <a:tcPr/>
                </a:tc>
                <a:tc>
                  <a:txBody>
                    <a:bodyPr/>
                    <a:lstStyle/>
                    <a:p>
                      <a:r>
                        <a:rPr lang="en-US" sz="2400" dirty="0"/>
                        <a:t>$39,000</a:t>
                      </a:r>
                    </a:p>
                  </a:txBody>
                  <a:tcPr/>
                </a:tc>
                <a:tc>
                  <a:txBody>
                    <a:bodyPr/>
                    <a:lstStyle/>
                    <a:p>
                      <a:r>
                        <a:rPr lang="en-US" sz="2400" dirty="0"/>
                        <a:t>$43,000</a:t>
                      </a:r>
                    </a:p>
                  </a:txBody>
                  <a:tcPr/>
                </a:tc>
                <a:extLst>
                  <a:ext uri="{0D108BD9-81ED-4DB2-BD59-A6C34878D82A}">
                    <a16:rowId xmlns:a16="http://schemas.microsoft.com/office/drawing/2014/main" val="16269183"/>
                  </a:ext>
                </a:extLst>
              </a:tr>
              <a:tr h="686402">
                <a:tc>
                  <a:txBody>
                    <a:bodyPr/>
                    <a:lstStyle/>
                    <a:p>
                      <a:r>
                        <a:rPr lang="en-US" sz="2400" dirty="0"/>
                        <a:t>Benefits for Teacher 1 (1.0 FTE)</a:t>
                      </a:r>
                    </a:p>
                  </a:txBody>
                  <a:tcPr/>
                </a:tc>
                <a:tc>
                  <a:txBody>
                    <a:bodyPr/>
                    <a:lstStyle/>
                    <a:p>
                      <a:r>
                        <a:rPr lang="en-US" sz="2400" dirty="0"/>
                        <a:t>$21,000</a:t>
                      </a:r>
                    </a:p>
                  </a:txBody>
                  <a:tcPr/>
                </a:tc>
                <a:tc>
                  <a:txBody>
                    <a:bodyPr/>
                    <a:lstStyle/>
                    <a:p>
                      <a:r>
                        <a:rPr lang="en-US" sz="2400" dirty="0"/>
                        <a:t>$18,500</a:t>
                      </a:r>
                    </a:p>
                  </a:txBody>
                  <a:tcPr/>
                </a:tc>
                <a:tc>
                  <a:txBody>
                    <a:bodyPr/>
                    <a:lstStyle/>
                    <a:p>
                      <a:r>
                        <a:rPr lang="en-US" sz="2400" dirty="0"/>
                        <a:t>$20,000</a:t>
                      </a:r>
                    </a:p>
                  </a:txBody>
                  <a:tcPr/>
                </a:tc>
                <a:extLst>
                  <a:ext uri="{0D108BD9-81ED-4DB2-BD59-A6C34878D82A}">
                    <a16:rowId xmlns:a16="http://schemas.microsoft.com/office/drawing/2014/main" val="2772090460"/>
                  </a:ext>
                </a:extLst>
              </a:tr>
              <a:tr h="686402">
                <a:tc>
                  <a:txBody>
                    <a:bodyPr/>
                    <a:lstStyle/>
                    <a:p>
                      <a:r>
                        <a:rPr lang="en-US" sz="2400" dirty="0"/>
                        <a:t>Salary for Teacher 2 (.5 FTE)</a:t>
                      </a:r>
                    </a:p>
                  </a:txBody>
                  <a:tcPr/>
                </a:tc>
                <a:tc>
                  <a:txBody>
                    <a:bodyPr/>
                    <a:lstStyle/>
                    <a:p>
                      <a:r>
                        <a:rPr lang="en-US" sz="2400" dirty="0"/>
                        <a:t>$30,000</a:t>
                      </a:r>
                    </a:p>
                  </a:txBody>
                  <a:tcPr/>
                </a:tc>
                <a:tc>
                  <a:txBody>
                    <a:bodyPr/>
                    <a:lstStyle/>
                    <a:p>
                      <a:r>
                        <a:rPr lang="en-US" sz="2400" dirty="0"/>
                        <a:t>$20,000</a:t>
                      </a:r>
                    </a:p>
                  </a:txBody>
                  <a:tcPr/>
                </a:tc>
                <a:tc>
                  <a:txBody>
                    <a:bodyPr/>
                    <a:lstStyle/>
                    <a:p>
                      <a:r>
                        <a:rPr lang="en-US" sz="2400" dirty="0"/>
                        <a:t>$25,000</a:t>
                      </a:r>
                    </a:p>
                  </a:txBody>
                  <a:tcPr/>
                </a:tc>
                <a:extLst>
                  <a:ext uri="{0D108BD9-81ED-4DB2-BD59-A6C34878D82A}">
                    <a16:rowId xmlns:a16="http://schemas.microsoft.com/office/drawing/2014/main" val="1201666003"/>
                  </a:ext>
                </a:extLst>
              </a:tr>
              <a:tr h="686402">
                <a:tc>
                  <a:txBody>
                    <a:bodyPr/>
                    <a:lstStyle/>
                    <a:p>
                      <a:r>
                        <a:rPr lang="en-US" sz="2400" dirty="0"/>
                        <a:t>Benefits for Teacher 2 (.5 FTE)</a:t>
                      </a:r>
                    </a:p>
                  </a:txBody>
                  <a:tcPr/>
                </a:tc>
                <a:tc>
                  <a:txBody>
                    <a:bodyPr/>
                    <a:lstStyle/>
                    <a:p>
                      <a:r>
                        <a:rPr lang="en-US" sz="2400" dirty="0"/>
                        <a:t>$15,000</a:t>
                      </a:r>
                    </a:p>
                  </a:txBody>
                  <a:tcPr/>
                </a:tc>
                <a:tc>
                  <a:txBody>
                    <a:bodyPr/>
                    <a:lstStyle/>
                    <a:p>
                      <a:r>
                        <a:rPr lang="en-US" sz="2400" dirty="0"/>
                        <a:t>$11,500</a:t>
                      </a:r>
                    </a:p>
                  </a:txBody>
                  <a:tcPr/>
                </a:tc>
                <a:tc>
                  <a:txBody>
                    <a:bodyPr/>
                    <a:lstStyle/>
                    <a:p>
                      <a:r>
                        <a:rPr lang="en-US" sz="2400" dirty="0"/>
                        <a:t>$13,000</a:t>
                      </a:r>
                    </a:p>
                  </a:txBody>
                  <a:tcPr/>
                </a:tc>
                <a:extLst>
                  <a:ext uri="{0D108BD9-81ED-4DB2-BD59-A6C34878D82A}">
                    <a16:rowId xmlns:a16="http://schemas.microsoft.com/office/drawing/2014/main" val="2258690837"/>
                  </a:ext>
                </a:extLst>
              </a:tr>
              <a:tr h="686402">
                <a:tc>
                  <a:txBody>
                    <a:bodyPr/>
                    <a:lstStyle/>
                    <a:p>
                      <a:r>
                        <a:rPr lang="en-US" sz="2400" b="1" dirty="0"/>
                        <a:t>Total allocated to personnel costs</a:t>
                      </a:r>
                    </a:p>
                  </a:txBody>
                  <a:tcPr/>
                </a:tc>
                <a:tc>
                  <a:txBody>
                    <a:bodyPr/>
                    <a:lstStyle/>
                    <a:p>
                      <a:r>
                        <a:rPr lang="en-US" sz="2400" b="1" dirty="0"/>
                        <a:t>$118,000</a:t>
                      </a:r>
                    </a:p>
                  </a:txBody>
                  <a:tcPr/>
                </a:tc>
                <a:tc>
                  <a:txBody>
                    <a:bodyPr/>
                    <a:lstStyle/>
                    <a:p>
                      <a:r>
                        <a:rPr lang="en-US" sz="2400" b="1" dirty="0"/>
                        <a:t>$89,000</a:t>
                      </a:r>
                    </a:p>
                  </a:txBody>
                  <a:tcPr/>
                </a:tc>
                <a:tc>
                  <a:txBody>
                    <a:bodyPr/>
                    <a:lstStyle/>
                    <a:p>
                      <a:r>
                        <a:rPr lang="en-US" sz="2400" b="1" dirty="0"/>
                        <a:t>$101,000</a:t>
                      </a:r>
                    </a:p>
                  </a:txBody>
                  <a:tcPr/>
                </a:tc>
                <a:extLst>
                  <a:ext uri="{0D108BD9-81ED-4DB2-BD59-A6C34878D82A}">
                    <a16:rowId xmlns:a16="http://schemas.microsoft.com/office/drawing/2014/main" val="3064666245"/>
                  </a:ext>
                </a:extLst>
              </a:tr>
            </a:tbl>
          </a:graphicData>
        </a:graphic>
      </p:graphicFrame>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163533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6468B-009E-8C91-76F4-6CCA103DD177}"/>
              </a:ext>
            </a:extLst>
          </p:cNvPr>
          <p:cNvSpPr>
            <a:spLocks noGrp="1"/>
          </p:cNvSpPr>
          <p:nvPr>
            <p:ph type="title"/>
          </p:nvPr>
        </p:nvSpPr>
        <p:spPr/>
        <p:txBody>
          <a:bodyPr/>
          <a:lstStyle/>
          <a:p>
            <a:r>
              <a:rPr lang="en-US" dirty="0"/>
              <a:t>Calculating Salary Equalization</a:t>
            </a:r>
          </a:p>
        </p:txBody>
      </p:sp>
      <p:pic>
        <p:nvPicPr>
          <p:cNvPr id="14" name="Picture Placeholder 13">
            <a:extLst>
              <a:ext uri="{FF2B5EF4-FFF2-40B4-BE49-F238E27FC236}">
                <a16:creationId xmlns:a16="http://schemas.microsoft.com/office/drawing/2014/main" id="{7E3B9001-EEBE-F319-B545-1788645AC26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16" b="3016"/>
          <a:stretch>
            <a:fillRect/>
          </a:stretch>
        </p:blipFill>
        <p:spPr/>
      </p:pic>
      <p:sp>
        <p:nvSpPr>
          <p:cNvPr id="2" name="Content Placeholder 1">
            <a:extLst>
              <a:ext uri="{FF2B5EF4-FFF2-40B4-BE49-F238E27FC236}">
                <a16:creationId xmlns:a16="http://schemas.microsoft.com/office/drawing/2014/main" id="{7B368BE4-B9A7-0BF8-C7E9-4FCA7EBB6A6F}"/>
              </a:ext>
            </a:extLst>
          </p:cNvPr>
          <p:cNvSpPr>
            <a:spLocks noGrp="1"/>
          </p:cNvSpPr>
          <p:nvPr>
            <p:ph idx="1"/>
          </p:nvPr>
        </p:nvSpPr>
        <p:spPr>
          <a:xfrm>
            <a:off x="5183188" y="779647"/>
            <a:ext cx="6502306" cy="5081404"/>
          </a:xfrm>
        </p:spPr>
        <p:txBody>
          <a:bodyPr>
            <a:normAutofit/>
          </a:bodyPr>
          <a:lstStyle/>
          <a:p>
            <a:pPr marL="514350" indent="-514350">
              <a:spcAft>
                <a:spcPts val="1200"/>
              </a:spcAft>
              <a:buFont typeface="+mj-lt"/>
              <a:buAutoNum type="arabicPeriod"/>
            </a:pPr>
            <a:r>
              <a:rPr lang="en-US" sz="3200" dirty="0"/>
              <a:t>Determine a base salary and benefits for position(s) being equalized.</a:t>
            </a:r>
          </a:p>
          <a:p>
            <a:pPr marL="514350" indent="-514350">
              <a:spcAft>
                <a:spcPts val="1200"/>
              </a:spcAft>
              <a:buFont typeface="+mj-lt"/>
              <a:buAutoNum type="arabicPeriod"/>
            </a:pPr>
            <a:r>
              <a:rPr lang="en-US" sz="3200" dirty="0">
                <a:effectLst/>
                <a:latin typeface="Calibri" panose="020F0502020204030204" pitchFamily="34" charset="0"/>
                <a:ea typeface="Calibri" panose="020F0502020204030204" pitchFamily="34" charset="0"/>
              </a:rPr>
              <a:t>Determine </a:t>
            </a:r>
            <a:r>
              <a:rPr lang="en-US" sz="3200" u="sng" dirty="0">
                <a:effectLst/>
                <a:latin typeface="Calibri" panose="020F0502020204030204" pitchFamily="34" charset="0"/>
                <a:ea typeface="Calibri" panose="020F0502020204030204" pitchFamily="34" charset="0"/>
              </a:rPr>
              <a:t>total base salary and benefits costs</a:t>
            </a:r>
            <a:r>
              <a:rPr lang="en-US" sz="3200" dirty="0">
                <a:effectLst/>
                <a:latin typeface="Calibri" panose="020F0502020204030204" pitchFamily="34" charset="0"/>
                <a:ea typeface="Calibri" panose="020F0502020204030204" pitchFamily="34" charset="0"/>
              </a:rPr>
              <a:t> for each school. </a:t>
            </a:r>
          </a:p>
          <a:p>
            <a:pPr marL="514350" indent="-514350">
              <a:spcAft>
                <a:spcPts val="1200"/>
              </a:spcAft>
              <a:buFont typeface="+mj-lt"/>
              <a:buAutoNum type="arabicPeriod"/>
            </a:pPr>
            <a:r>
              <a:rPr lang="en-US" sz="3200" dirty="0">
                <a:effectLst/>
                <a:latin typeface="Calibri" panose="020F0502020204030204" pitchFamily="34" charset="0"/>
                <a:ea typeface="Calibri" panose="020F0502020204030204" pitchFamily="34" charset="0"/>
              </a:rPr>
              <a:t>Determine </a:t>
            </a:r>
            <a:r>
              <a:rPr lang="en-US" sz="3200" u="sng" dirty="0">
                <a:effectLst/>
                <a:latin typeface="Calibri" panose="020F0502020204030204" pitchFamily="34" charset="0"/>
                <a:ea typeface="Calibri" panose="020F0502020204030204" pitchFamily="34" charset="0"/>
              </a:rPr>
              <a:t>total actual personnel costs for each school. </a:t>
            </a:r>
          </a:p>
          <a:p>
            <a:pPr marL="514350" indent="-514350">
              <a:spcAft>
                <a:spcPts val="1200"/>
              </a:spcAft>
              <a:buFont typeface="+mj-lt"/>
              <a:buAutoNum type="arabicPeriod"/>
            </a:pPr>
            <a:r>
              <a:rPr lang="en-US" sz="3200" dirty="0">
                <a:effectLst/>
                <a:latin typeface="Calibri" panose="020F0502020204030204" pitchFamily="34" charset="0"/>
                <a:ea typeface="Calibri" panose="020F0502020204030204" pitchFamily="34" charset="0"/>
              </a:rPr>
              <a:t>Determine the Salary Equalization set-aside for each school.</a:t>
            </a:r>
          </a:p>
        </p:txBody>
      </p:sp>
      <p:sp>
        <p:nvSpPr>
          <p:cNvPr id="3" name="Footer Placeholder 2">
            <a:extLst>
              <a:ext uri="{FF2B5EF4-FFF2-40B4-BE49-F238E27FC236}">
                <a16:creationId xmlns:a16="http://schemas.microsoft.com/office/drawing/2014/main" id="{9BCFE989-FC2B-0A9A-0870-B3D7892174C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C246B7C-FA2A-FFC2-3887-2C7C272FE482}"/>
              </a:ext>
            </a:extLst>
          </p:cNvPr>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144627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With Salary Equalization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graphicFrame>
        <p:nvGraphicFramePr>
          <p:cNvPr id="7" name="Table 6">
            <a:extLst>
              <a:ext uri="{FF2B5EF4-FFF2-40B4-BE49-F238E27FC236}">
                <a16:creationId xmlns:a16="http://schemas.microsoft.com/office/drawing/2014/main" id="{561EC24E-96AE-E2CF-5EAC-0B40C2522F61}"/>
              </a:ext>
            </a:extLst>
          </p:cNvPr>
          <p:cNvGraphicFramePr>
            <a:graphicFrameLocks noGrp="1"/>
          </p:cNvGraphicFramePr>
          <p:nvPr>
            <p:extLst>
              <p:ext uri="{D42A27DB-BD31-4B8C-83A1-F6EECF244321}">
                <p14:modId xmlns:p14="http://schemas.microsoft.com/office/powerpoint/2010/main" val="1593582141"/>
              </p:ext>
            </p:extLst>
          </p:nvPr>
        </p:nvGraphicFramePr>
        <p:xfrm>
          <a:off x="569258" y="1611585"/>
          <a:ext cx="10757648" cy="4780494"/>
        </p:xfrm>
        <a:graphic>
          <a:graphicData uri="http://schemas.openxmlformats.org/drawingml/2006/table">
            <a:tbl>
              <a:tblPr firstRow="1" bandRow="1">
                <a:tableStyleId>{5C22544A-7EE6-4342-B048-85BDC9FD1C3A}</a:tableStyleId>
              </a:tblPr>
              <a:tblGrid>
                <a:gridCol w="5441577">
                  <a:extLst>
                    <a:ext uri="{9D8B030D-6E8A-4147-A177-3AD203B41FA5}">
                      <a16:colId xmlns:a16="http://schemas.microsoft.com/office/drawing/2014/main" val="1741480819"/>
                    </a:ext>
                  </a:extLst>
                </a:gridCol>
                <a:gridCol w="1721224">
                  <a:extLst>
                    <a:ext uri="{9D8B030D-6E8A-4147-A177-3AD203B41FA5}">
                      <a16:colId xmlns:a16="http://schemas.microsoft.com/office/drawing/2014/main" val="2585577224"/>
                    </a:ext>
                  </a:extLst>
                </a:gridCol>
                <a:gridCol w="1869141">
                  <a:extLst>
                    <a:ext uri="{9D8B030D-6E8A-4147-A177-3AD203B41FA5}">
                      <a16:colId xmlns:a16="http://schemas.microsoft.com/office/drawing/2014/main" val="243290899"/>
                    </a:ext>
                  </a:extLst>
                </a:gridCol>
                <a:gridCol w="1725706">
                  <a:extLst>
                    <a:ext uri="{9D8B030D-6E8A-4147-A177-3AD203B41FA5}">
                      <a16:colId xmlns:a16="http://schemas.microsoft.com/office/drawing/2014/main" val="155286614"/>
                    </a:ext>
                  </a:extLst>
                </a:gridCol>
              </a:tblGrid>
              <a:tr h="662082">
                <a:tc>
                  <a:txBody>
                    <a:bodyPr/>
                    <a:lstStyle/>
                    <a:p>
                      <a:r>
                        <a:rPr lang="en-US" sz="2400" dirty="0"/>
                        <a:t>Equalized Personnel Costs</a:t>
                      </a:r>
                    </a:p>
                  </a:txBody>
                  <a:tcPr/>
                </a:tc>
                <a:tc>
                  <a:txBody>
                    <a:bodyPr/>
                    <a:lstStyle/>
                    <a:p>
                      <a:r>
                        <a:rPr lang="en-US" sz="2400" dirty="0"/>
                        <a:t>School A</a:t>
                      </a:r>
                    </a:p>
                  </a:txBody>
                  <a:tcPr/>
                </a:tc>
                <a:tc>
                  <a:txBody>
                    <a:bodyPr/>
                    <a:lstStyle/>
                    <a:p>
                      <a:r>
                        <a:rPr lang="en-US" sz="2400" dirty="0"/>
                        <a:t>School B </a:t>
                      </a:r>
                    </a:p>
                  </a:txBody>
                  <a:tcPr/>
                </a:tc>
                <a:tc>
                  <a:txBody>
                    <a:bodyPr/>
                    <a:lstStyle/>
                    <a:p>
                      <a:r>
                        <a:rPr lang="en-US" sz="2400" dirty="0"/>
                        <a:t>School C</a:t>
                      </a:r>
                    </a:p>
                  </a:txBody>
                  <a:tcPr/>
                </a:tc>
                <a:extLst>
                  <a:ext uri="{0D108BD9-81ED-4DB2-BD59-A6C34878D82A}">
                    <a16:rowId xmlns:a16="http://schemas.microsoft.com/office/drawing/2014/main" val="1831279077"/>
                  </a:ext>
                </a:extLst>
              </a:tr>
              <a:tr h="686402">
                <a:tc>
                  <a:txBody>
                    <a:bodyPr/>
                    <a:lstStyle/>
                    <a:p>
                      <a:r>
                        <a:rPr lang="en-US" sz="2400" dirty="0"/>
                        <a:t>Base salary for Teacher 1 (1.0)</a:t>
                      </a:r>
                    </a:p>
                  </a:txBody>
                  <a:tcPr/>
                </a:tc>
                <a:tc>
                  <a:txBody>
                    <a:bodyPr/>
                    <a:lstStyle/>
                    <a:p>
                      <a:r>
                        <a:rPr lang="en-US" sz="2400" dirty="0"/>
                        <a:t>$39,000</a:t>
                      </a:r>
                    </a:p>
                  </a:txBody>
                  <a:tcPr/>
                </a:tc>
                <a:tc>
                  <a:txBody>
                    <a:bodyPr/>
                    <a:lstStyle/>
                    <a:p>
                      <a:r>
                        <a:rPr lang="en-US" sz="2400" dirty="0"/>
                        <a:t>$39,000</a:t>
                      </a:r>
                    </a:p>
                  </a:txBody>
                  <a:tcPr/>
                </a:tc>
                <a:tc>
                  <a:txBody>
                    <a:bodyPr/>
                    <a:lstStyle/>
                    <a:p>
                      <a:r>
                        <a:rPr lang="en-US" sz="2400" dirty="0"/>
                        <a:t>$39,000</a:t>
                      </a:r>
                    </a:p>
                  </a:txBody>
                  <a:tcPr/>
                </a:tc>
                <a:extLst>
                  <a:ext uri="{0D108BD9-81ED-4DB2-BD59-A6C34878D82A}">
                    <a16:rowId xmlns:a16="http://schemas.microsoft.com/office/drawing/2014/main" val="16269183"/>
                  </a:ext>
                </a:extLst>
              </a:tr>
              <a:tr h="686402">
                <a:tc>
                  <a:txBody>
                    <a:bodyPr/>
                    <a:lstStyle/>
                    <a:p>
                      <a:r>
                        <a:rPr lang="en-US" sz="2400" dirty="0"/>
                        <a:t>Base benefits for Teacher 1 (1.0)</a:t>
                      </a:r>
                    </a:p>
                  </a:txBody>
                  <a:tcPr/>
                </a:tc>
                <a:tc>
                  <a:txBody>
                    <a:bodyPr/>
                    <a:lstStyle/>
                    <a:p>
                      <a:r>
                        <a:rPr lang="en-US" sz="2400" dirty="0"/>
                        <a:t>$18,500</a:t>
                      </a:r>
                    </a:p>
                  </a:txBody>
                  <a:tcPr/>
                </a:tc>
                <a:tc>
                  <a:txBody>
                    <a:bodyPr/>
                    <a:lstStyle/>
                    <a:p>
                      <a:r>
                        <a:rPr lang="en-US" sz="2400" dirty="0"/>
                        <a:t>$18,500</a:t>
                      </a:r>
                    </a:p>
                  </a:txBody>
                  <a:tcPr/>
                </a:tc>
                <a:tc>
                  <a:txBody>
                    <a:bodyPr/>
                    <a:lstStyle/>
                    <a:p>
                      <a:r>
                        <a:rPr lang="en-US" sz="2400" dirty="0"/>
                        <a:t>$18,500</a:t>
                      </a:r>
                    </a:p>
                  </a:txBody>
                  <a:tcPr/>
                </a:tc>
                <a:extLst>
                  <a:ext uri="{0D108BD9-81ED-4DB2-BD59-A6C34878D82A}">
                    <a16:rowId xmlns:a16="http://schemas.microsoft.com/office/drawing/2014/main" val="2772090460"/>
                  </a:ext>
                </a:extLst>
              </a:tr>
              <a:tr h="686402">
                <a:tc>
                  <a:txBody>
                    <a:bodyPr/>
                    <a:lstStyle/>
                    <a:p>
                      <a:r>
                        <a:rPr lang="en-US" sz="2400" dirty="0"/>
                        <a:t>Base salary for Teacher 2 (.5)</a:t>
                      </a:r>
                    </a:p>
                  </a:txBody>
                  <a:tcPr/>
                </a:tc>
                <a:tc>
                  <a:txBody>
                    <a:bodyPr/>
                    <a:lstStyle/>
                    <a:p>
                      <a:r>
                        <a:rPr lang="en-US" sz="2400" dirty="0"/>
                        <a:t>$19,500</a:t>
                      </a:r>
                    </a:p>
                  </a:txBody>
                  <a:tcPr/>
                </a:tc>
                <a:tc>
                  <a:txBody>
                    <a:bodyPr/>
                    <a:lstStyle/>
                    <a:p>
                      <a:r>
                        <a:rPr lang="en-US" sz="2400" dirty="0"/>
                        <a:t>$19,500</a:t>
                      </a:r>
                    </a:p>
                  </a:txBody>
                  <a:tcPr/>
                </a:tc>
                <a:tc>
                  <a:txBody>
                    <a:bodyPr/>
                    <a:lstStyle/>
                    <a:p>
                      <a:r>
                        <a:rPr lang="en-US" sz="2400" dirty="0"/>
                        <a:t>$19,500</a:t>
                      </a:r>
                    </a:p>
                  </a:txBody>
                  <a:tcPr/>
                </a:tc>
                <a:extLst>
                  <a:ext uri="{0D108BD9-81ED-4DB2-BD59-A6C34878D82A}">
                    <a16:rowId xmlns:a16="http://schemas.microsoft.com/office/drawing/2014/main" val="1201666003"/>
                  </a:ext>
                </a:extLst>
              </a:tr>
              <a:tr h="686402">
                <a:tc>
                  <a:txBody>
                    <a:bodyPr/>
                    <a:lstStyle/>
                    <a:p>
                      <a:r>
                        <a:rPr lang="en-US" sz="2400" dirty="0"/>
                        <a:t>Base benefits for Teacher 2 (.5)</a:t>
                      </a:r>
                    </a:p>
                  </a:txBody>
                  <a:tcPr/>
                </a:tc>
                <a:tc>
                  <a:txBody>
                    <a:bodyPr/>
                    <a:lstStyle/>
                    <a:p>
                      <a:r>
                        <a:rPr lang="en-US" sz="2400" dirty="0"/>
                        <a:t>$9,250</a:t>
                      </a:r>
                    </a:p>
                  </a:txBody>
                  <a:tcPr/>
                </a:tc>
                <a:tc>
                  <a:txBody>
                    <a:bodyPr/>
                    <a:lstStyle/>
                    <a:p>
                      <a:r>
                        <a:rPr lang="en-US" sz="2400" dirty="0"/>
                        <a:t>$9,250</a:t>
                      </a:r>
                    </a:p>
                  </a:txBody>
                  <a:tcPr/>
                </a:tc>
                <a:tc>
                  <a:txBody>
                    <a:bodyPr/>
                    <a:lstStyle/>
                    <a:p>
                      <a:r>
                        <a:rPr lang="en-US" sz="2400" dirty="0"/>
                        <a:t>$9,250</a:t>
                      </a:r>
                    </a:p>
                  </a:txBody>
                  <a:tcPr/>
                </a:tc>
                <a:extLst>
                  <a:ext uri="{0D108BD9-81ED-4DB2-BD59-A6C34878D82A}">
                    <a16:rowId xmlns:a16="http://schemas.microsoft.com/office/drawing/2014/main" val="2258690837"/>
                  </a:ext>
                </a:extLst>
              </a:tr>
              <a:tr h="686402">
                <a:tc>
                  <a:txBody>
                    <a:bodyPr/>
                    <a:lstStyle/>
                    <a:p>
                      <a:r>
                        <a:rPr lang="en-US" sz="2400" b="1" dirty="0"/>
                        <a:t>School funds allocated to personnel costs</a:t>
                      </a:r>
                    </a:p>
                  </a:txBody>
                  <a:tcPr/>
                </a:tc>
                <a:tc>
                  <a:txBody>
                    <a:bodyPr/>
                    <a:lstStyle/>
                    <a:p>
                      <a:r>
                        <a:rPr lang="en-US" sz="2400" b="1" dirty="0"/>
                        <a:t>$86,250</a:t>
                      </a:r>
                    </a:p>
                  </a:txBody>
                  <a:tcPr/>
                </a:tc>
                <a:tc>
                  <a:txBody>
                    <a:bodyPr/>
                    <a:lstStyle/>
                    <a:p>
                      <a:r>
                        <a:rPr lang="en-US" sz="2400" b="1" dirty="0"/>
                        <a:t>$86,250</a:t>
                      </a:r>
                    </a:p>
                  </a:txBody>
                  <a:tcPr/>
                </a:tc>
                <a:tc>
                  <a:txBody>
                    <a:bodyPr/>
                    <a:lstStyle/>
                    <a:p>
                      <a:r>
                        <a:rPr lang="en-US" sz="2400" b="1" dirty="0"/>
                        <a:t>$86,250</a:t>
                      </a:r>
                    </a:p>
                  </a:txBody>
                  <a:tcPr/>
                </a:tc>
                <a:extLst>
                  <a:ext uri="{0D108BD9-81ED-4DB2-BD59-A6C34878D82A}">
                    <a16:rowId xmlns:a16="http://schemas.microsoft.com/office/drawing/2014/main" val="3064666245"/>
                  </a:ext>
                </a:extLst>
              </a:tr>
              <a:tr h="686402">
                <a:tc>
                  <a:txBody>
                    <a:bodyPr/>
                    <a:lstStyle/>
                    <a:p>
                      <a:r>
                        <a:rPr lang="en-US" sz="2400" b="1" i="1" dirty="0"/>
                        <a:t>District funds needed for equalization</a:t>
                      </a:r>
                    </a:p>
                  </a:txBody>
                  <a:tcPr/>
                </a:tc>
                <a:tc>
                  <a:txBody>
                    <a:bodyPr/>
                    <a:lstStyle/>
                    <a:p>
                      <a:r>
                        <a:rPr lang="en-US" sz="2400" b="1" i="1" dirty="0"/>
                        <a:t>$31,750</a:t>
                      </a:r>
                    </a:p>
                  </a:txBody>
                  <a:tcPr/>
                </a:tc>
                <a:tc>
                  <a:txBody>
                    <a:bodyPr/>
                    <a:lstStyle/>
                    <a:p>
                      <a:r>
                        <a:rPr lang="en-US" sz="2400" b="1" i="1" dirty="0"/>
                        <a:t>$2,750</a:t>
                      </a:r>
                    </a:p>
                  </a:txBody>
                  <a:tcPr/>
                </a:tc>
                <a:tc>
                  <a:txBody>
                    <a:bodyPr/>
                    <a:lstStyle/>
                    <a:p>
                      <a:r>
                        <a:rPr lang="en-US" sz="2400" b="1" i="1" dirty="0"/>
                        <a:t>$14,750</a:t>
                      </a:r>
                    </a:p>
                  </a:txBody>
                  <a:tcPr/>
                </a:tc>
                <a:extLst>
                  <a:ext uri="{0D108BD9-81ED-4DB2-BD59-A6C34878D82A}">
                    <a16:rowId xmlns:a16="http://schemas.microsoft.com/office/drawing/2014/main" val="2671865086"/>
                  </a:ext>
                </a:extLst>
              </a:tr>
            </a:tbl>
          </a:graphicData>
        </a:graphic>
      </p:graphicFrame>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12242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39087-64CD-2789-4E8A-4A3FE1899529}"/>
              </a:ext>
            </a:extLst>
          </p:cNvPr>
          <p:cNvSpPr>
            <a:spLocks noGrp="1"/>
          </p:cNvSpPr>
          <p:nvPr>
            <p:ph type="title"/>
          </p:nvPr>
        </p:nvSpPr>
        <p:spPr/>
        <p:txBody>
          <a:bodyPr/>
          <a:lstStyle/>
          <a:p>
            <a:r>
              <a:rPr lang="en-US" dirty="0"/>
              <a:t>Documenting Salary Equalization</a:t>
            </a:r>
          </a:p>
        </p:txBody>
      </p:sp>
      <p:sp>
        <p:nvSpPr>
          <p:cNvPr id="2" name="Content Placeholder 1">
            <a:extLst>
              <a:ext uri="{FF2B5EF4-FFF2-40B4-BE49-F238E27FC236}">
                <a16:creationId xmlns:a16="http://schemas.microsoft.com/office/drawing/2014/main" id="{F663EFBA-72DC-FD4F-1FC6-FF17347CDE47}"/>
              </a:ext>
            </a:extLst>
          </p:cNvPr>
          <p:cNvSpPr>
            <a:spLocks noGrp="1"/>
          </p:cNvSpPr>
          <p:nvPr>
            <p:ph idx="1"/>
          </p:nvPr>
        </p:nvSpPr>
        <p:spPr>
          <a:xfrm>
            <a:off x="891987" y="1852519"/>
            <a:ext cx="10784542" cy="4109010"/>
          </a:xfrm>
        </p:spPr>
        <p:txBody>
          <a:bodyPr/>
          <a:lstStyle/>
          <a:p>
            <a:r>
              <a:rPr lang="en-US" sz="3200" dirty="0"/>
              <a:t>Include </a:t>
            </a:r>
            <a:r>
              <a:rPr lang="en-US" sz="3200" b="1" dirty="0"/>
              <a:t>district-level costs </a:t>
            </a:r>
            <a:r>
              <a:rPr lang="en-US" sz="3200" dirty="0"/>
              <a:t>(Step 4) in the Salary Equalization section on the Set-Aside page</a:t>
            </a:r>
          </a:p>
          <a:p>
            <a:pPr lvl="1"/>
            <a:r>
              <a:rPr lang="en-US" sz="2800" dirty="0"/>
              <a:t>List amounts by school</a:t>
            </a:r>
          </a:p>
          <a:p>
            <a:pPr marL="457200" lvl="1" indent="0">
              <a:buNone/>
            </a:pPr>
            <a:endParaRPr lang="en-US" sz="2800" dirty="0"/>
          </a:p>
          <a:p>
            <a:r>
              <a:rPr lang="en-US" sz="3200" dirty="0"/>
              <a:t>Include </a:t>
            </a:r>
            <a:r>
              <a:rPr lang="en-US" sz="3200" b="1" dirty="0"/>
              <a:t>school-level costs </a:t>
            </a:r>
            <a:r>
              <a:rPr lang="en-US" sz="3200" dirty="0"/>
              <a:t>(Step 2) in each school’s line item on Budget Narrative page</a:t>
            </a:r>
          </a:p>
          <a:p>
            <a:pPr lvl="1"/>
            <a:r>
              <a:rPr lang="en-US" sz="2800" dirty="0"/>
              <a:t>Base costs for all positions being equalized should be included</a:t>
            </a:r>
          </a:p>
        </p:txBody>
      </p:sp>
      <p:sp>
        <p:nvSpPr>
          <p:cNvPr id="3" name="Footer Placeholder 2">
            <a:extLst>
              <a:ext uri="{FF2B5EF4-FFF2-40B4-BE49-F238E27FC236}">
                <a16:creationId xmlns:a16="http://schemas.microsoft.com/office/drawing/2014/main" id="{4750ED04-4A0F-D17E-E03E-43F1C333CB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FF9F99F9-F7C0-4301-69C1-14CF0A65F14C}"/>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383845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2EE24-97F3-1BA8-B087-7AFE6D6D3D8A}"/>
              </a:ext>
            </a:extLst>
          </p:cNvPr>
          <p:cNvSpPr>
            <a:spLocks noGrp="1"/>
          </p:cNvSpPr>
          <p:nvPr>
            <p:ph type="ctrTitle"/>
          </p:nvPr>
        </p:nvSpPr>
        <p:spPr/>
        <p:txBody>
          <a:bodyPr/>
          <a:lstStyle/>
          <a:p>
            <a:r>
              <a:rPr lang="en-US"/>
              <a:t>Example Scenario</a:t>
            </a:r>
          </a:p>
        </p:txBody>
      </p:sp>
      <p:sp>
        <p:nvSpPr>
          <p:cNvPr id="4" name="Slide Number Placeholder 3">
            <a:extLst>
              <a:ext uri="{FF2B5EF4-FFF2-40B4-BE49-F238E27FC236}">
                <a16:creationId xmlns:a16="http://schemas.microsoft.com/office/drawing/2014/main" id="{1D4C5B52-D586-D82C-6EA6-FAD4498BBDBA}"/>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
        <p:nvSpPr>
          <p:cNvPr id="3" name="Footer Placeholder 2">
            <a:extLst>
              <a:ext uri="{FF2B5EF4-FFF2-40B4-BE49-F238E27FC236}">
                <a16:creationId xmlns:a16="http://schemas.microsoft.com/office/drawing/2014/main" id="{95AFBADF-473D-3167-642E-973257D1A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418557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652C97-63D1-F184-7244-CFABBAD45FF7}"/>
              </a:ext>
            </a:extLst>
          </p:cNvPr>
          <p:cNvSpPr>
            <a:spLocks noGrp="1"/>
          </p:cNvSpPr>
          <p:nvPr>
            <p:ph type="title"/>
          </p:nvPr>
        </p:nvSpPr>
        <p:spPr/>
        <p:txBody>
          <a:bodyPr/>
          <a:lstStyle/>
          <a:p>
            <a:r>
              <a:rPr lang="en-US" dirty="0"/>
              <a:t>Sylvan School District</a:t>
            </a:r>
          </a:p>
        </p:txBody>
      </p:sp>
      <p:pic>
        <p:nvPicPr>
          <p:cNvPr id="12" name="Picture Placeholder 11">
            <a:extLst>
              <a:ext uri="{FF2B5EF4-FFF2-40B4-BE49-F238E27FC236}">
                <a16:creationId xmlns:a16="http://schemas.microsoft.com/office/drawing/2014/main" id="{337924B0-208F-B979-FC67-66A8686E9AE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613" b="16613"/>
          <a:stretch>
            <a:fillRect/>
          </a:stretch>
        </p:blipFill>
        <p:spPr>
          <a:xfrm>
            <a:off x="717176" y="2147430"/>
            <a:ext cx="3518647" cy="3524328"/>
          </a:xfrm>
        </p:spPr>
      </p:pic>
      <p:sp>
        <p:nvSpPr>
          <p:cNvPr id="6" name="Content Placeholder 5">
            <a:extLst>
              <a:ext uri="{FF2B5EF4-FFF2-40B4-BE49-F238E27FC236}">
                <a16:creationId xmlns:a16="http://schemas.microsoft.com/office/drawing/2014/main" id="{B6DF639D-BF2E-1BC8-14A8-70B7D4267AA9}"/>
              </a:ext>
            </a:extLst>
          </p:cNvPr>
          <p:cNvSpPr>
            <a:spLocks noGrp="1"/>
          </p:cNvSpPr>
          <p:nvPr>
            <p:ph idx="1"/>
          </p:nvPr>
        </p:nvSpPr>
        <p:spPr>
          <a:xfrm>
            <a:off x="5183187" y="779647"/>
            <a:ext cx="6542647" cy="5081404"/>
          </a:xfrm>
        </p:spPr>
        <p:txBody>
          <a:bodyPr>
            <a:normAutofit lnSpcReduction="10000"/>
          </a:bodyPr>
          <a:lstStyle/>
          <a:p>
            <a:pPr marL="0" marR="292735" indent="0">
              <a:spcBef>
                <a:spcPts val="600"/>
              </a:spcBef>
              <a:spcAft>
                <a:spcPts val="1200"/>
              </a:spcAft>
              <a:buNone/>
            </a:pPr>
            <a:r>
              <a:rPr lang="en-US" sz="3200" b="1" dirty="0">
                <a:effectLst/>
                <a:latin typeface="Calibri" panose="020F0502020204030204" pitchFamily="34" charset="0"/>
                <a:ea typeface="Calibri" panose="020F0502020204030204" pitchFamily="34" charset="0"/>
              </a:rPr>
              <a:t>Two Title I-A funded schools</a:t>
            </a:r>
          </a:p>
          <a:p>
            <a:pPr marL="342900" marR="292735" indent="-342900">
              <a:spcBef>
                <a:spcPts val="0"/>
              </a:spcBef>
              <a:spcAft>
                <a:spcPts val="600"/>
              </a:spcAft>
              <a:buFont typeface="Symbol" panose="05050102010706020507" pitchFamily="18" charset="2"/>
              <a:buChar char=""/>
            </a:pPr>
            <a:r>
              <a:rPr lang="en-US" sz="2800" dirty="0">
                <a:latin typeface="Calibri" panose="020F0502020204030204" pitchFamily="34" charset="0"/>
              </a:rPr>
              <a:t>Oak Elementary </a:t>
            </a:r>
          </a:p>
          <a:p>
            <a:pPr marL="800100" marR="292735" lvl="1" indent="-342900">
              <a:spcBef>
                <a:spcPts val="0"/>
              </a:spcBef>
              <a:spcAft>
                <a:spcPts val="600"/>
              </a:spcAft>
              <a:buFont typeface="Symbol" panose="05050102010706020507" pitchFamily="18" charset="2"/>
              <a:buChar char=""/>
            </a:pPr>
            <a:r>
              <a:rPr lang="en-US" sz="2800" dirty="0">
                <a:latin typeface="Calibri" panose="020F0502020204030204" pitchFamily="34" charset="0"/>
              </a:rPr>
              <a:t>1 teacher</a:t>
            </a:r>
          </a:p>
          <a:p>
            <a:pPr marL="800100" marR="292735" lvl="1" indent="-342900">
              <a:spcBef>
                <a:spcPts val="0"/>
              </a:spcBef>
              <a:spcAft>
                <a:spcPts val="600"/>
              </a:spcAft>
              <a:buFont typeface="Symbol" panose="05050102010706020507" pitchFamily="18" charset="2"/>
              <a:buChar char=""/>
            </a:pPr>
            <a:r>
              <a:rPr lang="en-US" sz="2800" dirty="0">
                <a:latin typeface="Calibri" panose="020F0502020204030204" pitchFamily="34" charset="0"/>
              </a:rPr>
              <a:t>3 paras</a:t>
            </a:r>
          </a:p>
          <a:p>
            <a:pPr marL="342900" marR="292735" lvl="0" indent="-342900">
              <a:spcBef>
                <a:spcPts val="0"/>
              </a:spcBef>
              <a:spcAft>
                <a:spcPts val="6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rPr>
              <a:t>Walnut Elementary</a:t>
            </a:r>
          </a:p>
          <a:p>
            <a:pPr marL="800100" marR="292735" lvl="1" indent="-342900">
              <a:spcBef>
                <a:spcPts val="0"/>
              </a:spcBef>
              <a:spcAft>
                <a:spcPts val="6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rPr>
              <a:t>1 teacher</a:t>
            </a:r>
          </a:p>
          <a:p>
            <a:pPr marL="800100" marR="292735" lvl="1" indent="-342900">
              <a:spcBef>
                <a:spcPts val="0"/>
              </a:spcBef>
              <a:spcAft>
                <a:spcPts val="6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rPr>
              <a:t>1.5 paras</a:t>
            </a:r>
          </a:p>
          <a:p>
            <a:pPr marL="457200" marR="292735" lvl="1" indent="0">
              <a:spcBef>
                <a:spcPts val="0"/>
              </a:spcBef>
              <a:spcAft>
                <a:spcPts val="600"/>
              </a:spcAft>
              <a:buNone/>
            </a:pPr>
            <a:endParaRPr lang="en-US" sz="2800" dirty="0">
              <a:effectLst/>
              <a:latin typeface="Calibri" panose="020F0502020204030204" pitchFamily="34" charset="0"/>
              <a:ea typeface="Calibri" panose="020F0502020204030204" pitchFamily="34" charset="0"/>
            </a:endParaRPr>
          </a:p>
          <a:p>
            <a:pPr marL="342900" marR="292735" indent="-342900">
              <a:spcBef>
                <a:spcPts val="0"/>
              </a:spcBef>
              <a:spcAft>
                <a:spcPts val="600"/>
              </a:spcAft>
              <a:buFont typeface="Symbol" panose="05050102010706020507" pitchFamily="18" charset="2"/>
              <a:buChar char=""/>
            </a:pPr>
            <a:r>
              <a:rPr lang="en-US" sz="2800" dirty="0">
                <a:latin typeface="Calibri" panose="020F0502020204030204" pitchFamily="34" charset="0"/>
              </a:rPr>
              <a:t>Base salary and benefits for 1.0 FTE</a:t>
            </a:r>
          </a:p>
          <a:p>
            <a:pPr marR="292735" lvl="1" indent="-342900">
              <a:spcBef>
                <a:spcPts val="0"/>
              </a:spcBef>
              <a:spcAft>
                <a:spcPts val="600"/>
              </a:spcAft>
              <a:buFont typeface="Symbol" panose="05050102010706020507" pitchFamily="18" charset="2"/>
              <a:buChar char=""/>
            </a:pPr>
            <a:r>
              <a:rPr lang="en-US" sz="2800" dirty="0">
                <a:latin typeface="Calibri" panose="020F0502020204030204" pitchFamily="34" charset="0"/>
              </a:rPr>
              <a:t>Teacher - $51,000 </a:t>
            </a:r>
          </a:p>
          <a:p>
            <a:pPr marR="292735" lvl="1" indent="-342900">
              <a:spcBef>
                <a:spcPts val="0"/>
              </a:spcBef>
              <a:spcAft>
                <a:spcPts val="600"/>
              </a:spcAft>
              <a:buFont typeface="Symbol" panose="05050102010706020507" pitchFamily="18" charset="2"/>
              <a:buChar char=""/>
            </a:pPr>
            <a:r>
              <a:rPr lang="en-US" sz="2800" dirty="0">
                <a:latin typeface="Calibri" panose="020F0502020204030204" pitchFamily="34" charset="0"/>
              </a:rPr>
              <a:t>Para - $36,000</a:t>
            </a:r>
          </a:p>
        </p:txBody>
      </p:sp>
      <p:sp>
        <p:nvSpPr>
          <p:cNvPr id="3" name="Footer Placeholder 2">
            <a:extLst>
              <a:ext uri="{FF2B5EF4-FFF2-40B4-BE49-F238E27FC236}">
                <a16:creationId xmlns:a16="http://schemas.microsoft.com/office/drawing/2014/main" id="{35F77CA5-AA83-92FF-3132-C5BB85232DB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C7E39F8-4E38-F790-434A-9584A1F82BB4}"/>
              </a:ext>
            </a:extLst>
          </p:cNvPr>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3526608028"/>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033ab11c-6041-4f50-b845-c0c38e41b3e3" xsi:nil="true"/>
    <Remediation_x0020_Date xmlns="033ab11c-6041-4f50-b845-c0c38e41b3e3" xsi:nil="true"/>
    <Priority xmlns="033ab11c-6041-4f50-b845-c0c38e41b3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42D829-2FFC-4A94-93F2-025FA47BA598}">
  <ds:schemaRefs>
    <ds:schemaRef ds:uri="54031767-dd6d-417c-ab73-583408f47564"/>
    <ds:schemaRef ds:uri="http://schemas.microsoft.com/sharepoint/v3"/>
    <ds:schemaRef ds:uri="e3ae8067-7289-4b32-b7f2-51b79028773a"/>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72F1C799-B1D0-4A2B-BB73-7EDBF89EEEFB}"/>
</file>

<file path=customXml/itemProps3.xml><?xml version="1.0" encoding="utf-8"?>
<ds:datastoreItem xmlns:ds="http://schemas.openxmlformats.org/officeDocument/2006/customXml" ds:itemID="{DE022D9D-6C51-49D9-B126-D27C27EB3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6371</TotalTime>
  <Words>1683</Words>
  <Application>Microsoft Office PowerPoint</Application>
  <PresentationFormat>Widescreen</PresentationFormat>
  <Paragraphs>219</Paragraphs>
  <Slides>16</Slides>
  <Notes>16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Symbol</vt:lpstr>
      <vt:lpstr>2021ODE</vt:lpstr>
      <vt:lpstr>Green_2021ODE</vt:lpstr>
      <vt:lpstr>Gold_2021ODE</vt:lpstr>
      <vt:lpstr>Orange_2021ODE</vt:lpstr>
      <vt:lpstr>Red_2021ODE</vt:lpstr>
      <vt:lpstr>Teal_2021ODE</vt:lpstr>
      <vt:lpstr>Salary Equalization under Title I-A</vt:lpstr>
      <vt:lpstr>Outcomes for Today</vt:lpstr>
      <vt:lpstr>What is Salary Equalization?</vt:lpstr>
      <vt:lpstr>Without Salary Equalization</vt:lpstr>
      <vt:lpstr>Calculating Salary Equalization</vt:lpstr>
      <vt:lpstr>With Salary Equalization</vt:lpstr>
      <vt:lpstr>Documenting Salary Equalization</vt:lpstr>
      <vt:lpstr>Example Scenario</vt:lpstr>
      <vt:lpstr>Sylvan School District</vt:lpstr>
      <vt:lpstr>Determine total base salary/benefits by school</vt:lpstr>
      <vt:lpstr>Determine actual personnel costs by school</vt:lpstr>
      <vt:lpstr>Determine Set-Aside Costs</vt:lpstr>
      <vt:lpstr>Document District Costs (Set-Aside page)</vt:lpstr>
      <vt:lpstr>Document School Costs (Budget Narrative page)</vt:lpstr>
      <vt:lpstr>Key Take Aways &amp; 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Salary Equalization</dc:title>
  <dc:creator>MARTIN Sarah * ODE</dc:creator>
  <cp:lastModifiedBy>MCDONALD Catherine * ODE</cp:lastModifiedBy>
  <cp:revision>97</cp:revision>
  <cp:lastPrinted>2024-11-04T23:40:10Z</cp:lastPrinted>
  <dcterms:created xsi:type="dcterms:W3CDTF">2022-07-29T15:20:35Z</dcterms:created>
  <dcterms:modified xsi:type="dcterms:W3CDTF">2024-11-07T21:12:25Z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2024-02-29T18:30:18Z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5045ea11-6ba0-43ef-9569-0c63322a199d</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