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6"/>
  </p:notesMasterIdLst>
  <p:sldIdLst>
    <p:sldId id="256" r:id="rId10"/>
    <p:sldId id="321" r:id="rId11"/>
    <p:sldId id="258" r:id="rId12"/>
    <p:sldId id="296" r:id="rId13"/>
    <p:sldId id="379" r:id="rId14"/>
    <p:sldId id="315" r:id="rId15"/>
    <p:sldId id="318" r:id="rId16"/>
    <p:sldId id="291" r:id="rId17"/>
    <p:sldId id="412" r:id="rId18"/>
    <p:sldId id="316" r:id="rId19"/>
    <p:sldId id="309" r:id="rId20"/>
    <p:sldId id="317" r:id="rId21"/>
    <p:sldId id="319" r:id="rId22"/>
    <p:sldId id="382" r:id="rId23"/>
    <p:sldId id="411" r:id="rId24"/>
    <p:sldId id="41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6052" autoAdjust="0"/>
  </p:normalViewPr>
  <p:slideViewPr>
    <p:cSldViewPr snapToGrid="0">
      <p:cViewPr varScale="1">
        <p:scale>
          <a:sx n="78" d="100"/>
          <a:sy n="78" d="100"/>
        </p:scale>
        <p:origin x="48" y="560"/>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BD6C5B-CCFF-4859-9BC9-D47DD37CED62}" type="doc">
      <dgm:prSet loTypeId="urn:microsoft.com/office/officeart/2005/8/layout/chart3" loCatId="cycle" qsTypeId="urn:microsoft.com/office/officeart/2005/8/quickstyle/simple1" qsCatId="simple" csTypeId="urn:microsoft.com/office/officeart/2005/8/colors/accent1_2" csCatId="accent1" phldr="1"/>
      <dgm:spPr/>
    </dgm:pt>
    <dgm:pt modelId="{6C681FDB-F895-4E2C-899D-222AEE43894A}">
      <dgm:prSet phldrT="[Text]"/>
      <dgm:spPr/>
      <dgm:t>
        <a:bodyPr/>
        <a:lstStyle/>
        <a:p>
          <a:r>
            <a:rPr lang="en-US" dirty="0"/>
            <a:t>Curriculum</a:t>
          </a:r>
        </a:p>
      </dgm:t>
    </dgm:pt>
    <dgm:pt modelId="{A7989CA9-2EA8-4206-A084-C9A85F324A6F}" type="parTrans" cxnId="{1A71DD10-DFAF-4FEE-9199-A57714D10E93}">
      <dgm:prSet/>
      <dgm:spPr/>
      <dgm:t>
        <a:bodyPr/>
        <a:lstStyle/>
        <a:p>
          <a:endParaRPr lang="en-US"/>
        </a:p>
      </dgm:t>
    </dgm:pt>
    <dgm:pt modelId="{A57CC1D4-49C6-4023-8416-613213EB6423}" type="sibTrans" cxnId="{1A71DD10-DFAF-4FEE-9199-A57714D10E93}">
      <dgm:prSet/>
      <dgm:spPr/>
      <dgm:t>
        <a:bodyPr/>
        <a:lstStyle/>
        <a:p>
          <a:endParaRPr lang="en-US"/>
        </a:p>
      </dgm:t>
    </dgm:pt>
    <dgm:pt modelId="{C2F5505C-09D1-4D72-B964-6A8DA64AE535}">
      <dgm:prSet phldrT="[Text]"/>
      <dgm:spPr/>
      <dgm:t>
        <a:bodyPr/>
        <a:lstStyle/>
        <a:p>
          <a:r>
            <a:rPr lang="en-US" dirty="0"/>
            <a:t>Monitoring Student Progress</a:t>
          </a:r>
        </a:p>
      </dgm:t>
    </dgm:pt>
    <dgm:pt modelId="{B771817B-B2F5-4FC6-B2F9-0CA02499B968}" type="parTrans" cxnId="{FBC4D748-D16A-4CF9-95FE-0A761B076E7C}">
      <dgm:prSet/>
      <dgm:spPr/>
      <dgm:t>
        <a:bodyPr/>
        <a:lstStyle/>
        <a:p>
          <a:endParaRPr lang="en-US"/>
        </a:p>
      </dgm:t>
    </dgm:pt>
    <dgm:pt modelId="{941207F0-15EB-4571-9D6F-C3B00A495748}" type="sibTrans" cxnId="{FBC4D748-D16A-4CF9-95FE-0A761B076E7C}">
      <dgm:prSet/>
      <dgm:spPr/>
      <dgm:t>
        <a:bodyPr/>
        <a:lstStyle/>
        <a:p>
          <a:endParaRPr lang="en-US"/>
        </a:p>
      </dgm:t>
    </dgm:pt>
    <dgm:pt modelId="{CF5ED8BD-E881-4A70-911C-022ABA307143}">
      <dgm:prSet phldrT="[Text]"/>
      <dgm:spPr/>
      <dgm:t>
        <a:bodyPr/>
        <a:lstStyle/>
        <a:p>
          <a:r>
            <a:rPr lang="en-US" dirty="0"/>
            <a:t>Family Involvement</a:t>
          </a:r>
        </a:p>
      </dgm:t>
    </dgm:pt>
    <dgm:pt modelId="{F5C1551F-093E-41E6-AA75-013650B3F176}" type="parTrans" cxnId="{6F59A88F-8C76-419D-A06C-E1FACE27CFCF}">
      <dgm:prSet/>
      <dgm:spPr/>
      <dgm:t>
        <a:bodyPr/>
        <a:lstStyle/>
        <a:p>
          <a:endParaRPr lang="en-US"/>
        </a:p>
      </dgm:t>
    </dgm:pt>
    <dgm:pt modelId="{9F400F3C-2600-402A-863F-1C97D4B392A3}" type="sibTrans" cxnId="{6F59A88F-8C76-419D-A06C-E1FACE27CFCF}">
      <dgm:prSet/>
      <dgm:spPr/>
      <dgm:t>
        <a:bodyPr/>
        <a:lstStyle/>
        <a:p>
          <a:endParaRPr lang="en-US"/>
        </a:p>
      </dgm:t>
    </dgm:pt>
    <dgm:pt modelId="{C01DDDC2-A2A4-4000-88C3-9257BA452294}">
      <dgm:prSet phldrT="[Text]"/>
      <dgm:spPr/>
      <dgm:t>
        <a:bodyPr/>
        <a:lstStyle/>
        <a:p>
          <a:r>
            <a:rPr lang="en-US" dirty="0"/>
            <a:t>Program Design</a:t>
          </a:r>
        </a:p>
      </dgm:t>
    </dgm:pt>
    <dgm:pt modelId="{F05B7AE1-984E-4FFE-922E-035D56FB6FA1}" type="parTrans" cxnId="{2C3AB5AB-B6F8-4457-8076-6A51F02D9F4F}">
      <dgm:prSet/>
      <dgm:spPr/>
      <dgm:t>
        <a:bodyPr/>
        <a:lstStyle/>
        <a:p>
          <a:endParaRPr lang="en-US"/>
        </a:p>
      </dgm:t>
    </dgm:pt>
    <dgm:pt modelId="{648B1A61-54B9-498A-92B2-E79D5F922B40}" type="sibTrans" cxnId="{2C3AB5AB-B6F8-4457-8076-6A51F02D9F4F}">
      <dgm:prSet/>
      <dgm:spPr/>
      <dgm:t>
        <a:bodyPr/>
        <a:lstStyle/>
        <a:p>
          <a:endParaRPr lang="en-US"/>
        </a:p>
      </dgm:t>
    </dgm:pt>
    <dgm:pt modelId="{CBD0571F-5AA1-4816-A9BD-E3F894A4FB30}" type="pres">
      <dgm:prSet presAssocID="{62BD6C5B-CCFF-4859-9BC9-D47DD37CED62}" presName="compositeShape" presStyleCnt="0">
        <dgm:presLayoutVars>
          <dgm:chMax val="7"/>
          <dgm:dir/>
          <dgm:resizeHandles val="exact"/>
        </dgm:presLayoutVars>
      </dgm:prSet>
      <dgm:spPr/>
    </dgm:pt>
    <dgm:pt modelId="{BE9CBBD4-93B9-4ABD-9541-66345A72B450}" type="pres">
      <dgm:prSet presAssocID="{62BD6C5B-CCFF-4859-9BC9-D47DD37CED62}" presName="wedge1" presStyleLbl="node1" presStyleIdx="0" presStyleCnt="4"/>
      <dgm:spPr/>
    </dgm:pt>
    <dgm:pt modelId="{874B3326-9239-459E-860D-03EC507AFA89}" type="pres">
      <dgm:prSet presAssocID="{62BD6C5B-CCFF-4859-9BC9-D47DD37CED62}" presName="wedge1Tx" presStyleLbl="node1" presStyleIdx="0" presStyleCnt="4">
        <dgm:presLayoutVars>
          <dgm:chMax val="0"/>
          <dgm:chPref val="0"/>
          <dgm:bulletEnabled val="1"/>
        </dgm:presLayoutVars>
      </dgm:prSet>
      <dgm:spPr/>
    </dgm:pt>
    <dgm:pt modelId="{1F3D2CD7-C1F4-4A4A-8D65-805EB71BAF08}" type="pres">
      <dgm:prSet presAssocID="{62BD6C5B-CCFF-4859-9BC9-D47DD37CED62}" presName="wedge2" presStyleLbl="node1" presStyleIdx="1" presStyleCnt="4"/>
      <dgm:spPr/>
    </dgm:pt>
    <dgm:pt modelId="{8DC7F68F-91B9-41D1-818C-CAB714EA0838}" type="pres">
      <dgm:prSet presAssocID="{62BD6C5B-CCFF-4859-9BC9-D47DD37CED62}" presName="wedge2Tx" presStyleLbl="node1" presStyleIdx="1" presStyleCnt="4">
        <dgm:presLayoutVars>
          <dgm:chMax val="0"/>
          <dgm:chPref val="0"/>
          <dgm:bulletEnabled val="1"/>
        </dgm:presLayoutVars>
      </dgm:prSet>
      <dgm:spPr/>
    </dgm:pt>
    <dgm:pt modelId="{64881753-F65C-4691-BAA5-82A68EC4E4F2}" type="pres">
      <dgm:prSet presAssocID="{62BD6C5B-CCFF-4859-9BC9-D47DD37CED62}" presName="wedge3" presStyleLbl="node1" presStyleIdx="2" presStyleCnt="4"/>
      <dgm:spPr/>
    </dgm:pt>
    <dgm:pt modelId="{FC5051C6-C87F-4B51-A77A-C9163BC752AB}" type="pres">
      <dgm:prSet presAssocID="{62BD6C5B-CCFF-4859-9BC9-D47DD37CED62}" presName="wedge3Tx" presStyleLbl="node1" presStyleIdx="2" presStyleCnt="4">
        <dgm:presLayoutVars>
          <dgm:chMax val="0"/>
          <dgm:chPref val="0"/>
          <dgm:bulletEnabled val="1"/>
        </dgm:presLayoutVars>
      </dgm:prSet>
      <dgm:spPr/>
    </dgm:pt>
    <dgm:pt modelId="{E0A22AEA-0804-4DA3-83F6-51FDFA8C0D8D}" type="pres">
      <dgm:prSet presAssocID="{62BD6C5B-CCFF-4859-9BC9-D47DD37CED62}" presName="wedge4" presStyleLbl="node1" presStyleIdx="3" presStyleCnt="4"/>
      <dgm:spPr/>
    </dgm:pt>
    <dgm:pt modelId="{2AFCBE98-D70F-4B66-9550-22BF950F8366}" type="pres">
      <dgm:prSet presAssocID="{62BD6C5B-CCFF-4859-9BC9-D47DD37CED62}" presName="wedge4Tx" presStyleLbl="node1" presStyleIdx="3" presStyleCnt="4">
        <dgm:presLayoutVars>
          <dgm:chMax val="0"/>
          <dgm:chPref val="0"/>
          <dgm:bulletEnabled val="1"/>
        </dgm:presLayoutVars>
      </dgm:prSet>
      <dgm:spPr/>
    </dgm:pt>
  </dgm:ptLst>
  <dgm:cxnLst>
    <dgm:cxn modelId="{1A71DD10-DFAF-4FEE-9199-A57714D10E93}" srcId="{62BD6C5B-CCFF-4859-9BC9-D47DD37CED62}" destId="{6C681FDB-F895-4E2C-899D-222AEE43894A}" srcOrd="0" destOrd="0" parTransId="{A7989CA9-2EA8-4206-A084-C9A85F324A6F}" sibTransId="{A57CC1D4-49C6-4023-8416-613213EB6423}"/>
    <dgm:cxn modelId="{96EC5913-C5C5-4E62-A615-3811C349093F}" type="presOf" srcId="{62BD6C5B-CCFF-4859-9BC9-D47DD37CED62}" destId="{CBD0571F-5AA1-4816-A9BD-E3F894A4FB30}" srcOrd="0" destOrd="0" presId="urn:microsoft.com/office/officeart/2005/8/layout/chart3"/>
    <dgm:cxn modelId="{542CE42B-8AA1-4562-AFD6-81CD58CC877C}" type="presOf" srcId="{6C681FDB-F895-4E2C-899D-222AEE43894A}" destId="{874B3326-9239-459E-860D-03EC507AFA89}" srcOrd="1" destOrd="0" presId="urn:microsoft.com/office/officeart/2005/8/layout/chart3"/>
    <dgm:cxn modelId="{792FCE5F-08DE-4F0D-8210-46E72520ABAE}" type="presOf" srcId="{C01DDDC2-A2A4-4000-88C3-9257BA452294}" destId="{E0A22AEA-0804-4DA3-83F6-51FDFA8C0D8D}" srcOrd="0" destOrd="0" presId="urn:microsoft.com/office/officeart/2005/8/layout/chart3"/>
    <dgm:cxn modelId="{FBC4D748-D16A-4CF9-95FE-0A761B076E7C}" srcId="{62BD6C5B-CCFF-4859-9BC9-D47DD37CED62}" destId="{C2F5505C-09D1-4D72-B964-6A8DA64AE535}" srcOrd="1" destOrd="0" parTransId="{B771817B-B2F5-4FC6-B2F9-0CA02499B968}" sibTransId="{941207F0-15EB-4571-9D6F-C3B00A495748}"/>
    <dgm:cxn modelId="{B61B9753-69F7-4A92-8D31-4FC502E4A810}" type="presOf" srcId="{C01DDDC2-A2A4-4000-88C3-9257BA452294}" destId="{2AFCBE98-D70F-4B66-9550-22BF950F8366}" srcOrd="1" destOrd="0" presId="urn:microsoft.com/office/officeart/2005/8/layout/chart3"/>
    <dgm:cxn modelId="{61BCA575-A24A-46A8-82F3-7293C89A7046}" type="presOf" srcId="{CF5ED8BD-E881-4A70-911C-022ABA307143}" destId="{64881753-F65C-4691-BAA5-82A68EC4E4F2}" srcOrd="0" destOrd="0" presId="urn:microsoft.com/office/officeart/2005/8/layout/chart3"/>
    <dgm:cxn modelId="{A1C84F59-6C09-4597-A5C7-DF44FCAA474F}" type="presOf" srcId="{CF5ED8BD-E881-4A70-911C-022ABA307143}" destId="{FC5051C6-C87F-4B51-A77A-C9163BC752AB}" srcOrd="1" destOrd="0" presId="urn:microsoft.com/office/officeart/2005/8/layout/chart3"/>
    <dgm:cxn modelId="{6F59A88F-8C76-419D-A06C-E1FACE27CFCF}" srcId="{62BD6C5B-CCFF-4859-9BC9-D47DD37CED62}" destId="{CF5ED8BD-E881-4A70-911C-022ABA307143}" srcOrd="2" destOrd="0" parTransId="{F5C1551F-093E-41E6-AA75-013650B3F176}" sibTransId="{9F400F3C-2600-402A-863F-1C97D4B392A3}"/>
    <dgm:cxn modelId="{B868669A-B730-4DD3-A29C-022A06417D97}" type="presOf" srcId="{C2F5505C-09D1-4D72-B964-6A8DA64AE535}" destId="{1F3D2CD7-C1F4-4A4A-8D65-805EB71BAF08}" srcOrd="0" destOrd="0" presId="urn:microsoft.com/office/officeart/2005/8/layout/chart3"/>
    <dgm:cxn modelId="{DF0378AB-13E2-4F10-99CF-39BFA28C5DCC}" type="presOf" srcId="{6C681FDB-F895-4E2C-899D-222AEE43894A}" destId="{BE9CBBD4-93B9-4ABD-9541-66345A72B450}" srcOrd="0" destOrd="0" presId="urn:microsoft.com/office/officeart/2005/8/layout/chart3"/>
    <dgm:cxn modelId="{2C3AB5AB-B6F8-4457-8076-6A51F02D9F4F}" srcId="{62BD6C5B-CCFF-4859-9BC9-D47DD37CED62}" destId="{C01DDDC2-A2A4-4000-88C3-9257BA452294}" srcOrd="3" destOrd="0" parTransId="{F05B7AE1-984E-4FFE-922E-035D56FB6FA1}" sibTransId="{648B1A61-54B9-498A-92B2-E79D5F922B40}"/>
    <dgm:cxn modelId="{897026CC-F474-4EC3-9B54-6AECE9881DEA}" type="presOf" srcId="{C2F5505C-09D1-4D72-B964-6A8DA64AE535}" destId="{8DC7F68F-91B9-41D1-818C-CAB714EA0838}" srcOrd="1" destOrd="0" presId="urn:microsoft.com/office/officeart/2005/8/layout/chart3"/>
    <dgm:cxn modelId="{46BD7D3F-90AE-4A95-AC66-7EB5B8DF2112}" type="presParOf" srcId="{CBD0571F-5AA1-4816-A9BD-E3F894A4FB30}" destId="{BE9CBBD4-93B9-4ABD-9541-66345A72B450}" srcOrd="0" destOrd="0" presId="urn:microsoft.com/office/officeart/2005/8/layout/chart3"/>
    <dgm:cxn modelId="{EE4A76C9-F7AF-457C-819D-81BEFBEE9E5C}" type="presParOf" srcId="{CBD0571F-5AA1-4816-A9BD-E3F894A4FB30}" destId="{874B3326-9239-459E-860D-03EC507AFA89}" srcOrd="1" destOrd="0" presId="urn:microsoft.com/office/officeart/2005/8/layout/chart3"/>
    <dgm:cxn modelId="{7D5CC5D6-9B02-45E9-AC0D-CC07798B2002}" type="presParOf" srcId="{CBD0571F-5AA1-4816-A9BD-E3F894A4FB30}" destId="{1F3D2CD7-C1F4-4A4A-8D65-805EB71BAF08}" srcOrd="2" destOrd="0" presId="urn:microsoft.com/office/officeart/2005/8/layout/chart3"/>
    <dgm:cxn modelId="{68301F44-18BA-49CB-B425-F85F5564D60E}" type="presParOf" srcId="{CBD0571F-5AA1-4816-A9BD-E3F894A4FB30}" destId="{8DC7F68F-91B9-41D1-818C-CAB714EA0838}" srcOrd="3" destOrd="0" presId="urn:microsoft.com/office/officeart/2005/8/layout/chart3"/>
    <dgm:cxn modelId="{77A5FE5D-8C10-46D1-A16E-E7133F49AF68}" type="presParOf" srcId="{CBD0571F-5AA1-4816-A9BD-E3F894A4FB30}" destId="{64881753-F65C-4691-BAA5-82A68EC4E4F2}" srcOrd="4" destOrd="0" presId="urn:microsoft.com/office/officeart/2005/8/layout/chart3"/>
    <dgm:cxn modelId="{5791A3F0-9F90-4CB5-8988-8176736738D4}" type="presParOf" srcId="{CBD0571F-5AA1-4816-A9BD-E3F894A4FB30}" destId="{FC5051C6-C87F-4B51-A77A-C9163BC752AB}" srcOrd="5" destOrd="0" presId="urn:microsoft.com/office/officeart/2005/8/layout/chart3"/>
    <dgm:cxn modelId="{B7D0428E-C599-4152-B46C-FE56AD736B5F}" type="presParOf" srcId="{CBD0571F-5AA1-4816-A9BD-E3F894A4FB30}" destId="{E0A22AEA-0804-4DA3-83F6-51FDFA8C0D8D}" srcOrd="6" destOrd="0" presId="urn:microsoft.com/office/officeart/2005/8/layout/chart3"/>
    <dgm:cxn modelId="{ECF2B188-8F13-4A0D-8998-89D9CC7D9DC4}" type="presParOf" srcId="{CBD0571F-5AA1-4816-A9BD-E3F894A4FB30}" destId="{2AFCBE98-D70F-4B66-9550-22BF950F836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4DC8D6-CF98-4016-9A8C-4CDE2794C460}"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5975F895-81CB-485B-AB5D-EA4CFA136B4B}">
      <dgm:prSet/>
      <dgm:spPr/>
      <dgm:t>
        <a:bodyPr/>
        <a:lstStyle/>
        <a:p>
          <a:r>
            <a:rPr lang="en-US" dirty="0"/>
            <a:t>Annual Meeting </a:t>
          </a:r>
        </a:p>
      </dgm:t>
    </dgm:pt>
    <dgm:pt modelId="{6F56FE27-C8C8-4FB8-9A3B-3108DB581902}" type="parTrans" cxnId="{7FD16369-3757-44D9-86FF-19815E6FA43C}">
      <dgm:prSet/>
      <dgm:spPr/>
      <dgm:t>
        <a:bodyPr/>
        <a:lstStyle/>
        <a:p>
          <a:endParaRPr lang="en-US"/>
        </a:p>
      </dgm:t>
    </dgm:pt>
    <dgm:pt modelId="{BF234751-54DE-4F8D-8ECC-B918AB285408}" type="sibTrans" cxnId="{7FD16369-3757-44D9-86FF-19815E6FA43C}">
      <dgm:prSet/>
      <dgm:spPr/>
      <dgm:t>
        <a:bodyPr/>
        <a:lstStyle/>
        <a:p>
          <a:endParaRPr lang="en-US"/>
        </a:p>
      </dgm:t>
    </dgm:pt>
    <dgm:pt modelId="{5800D172-1930-43DB-BCAA-BD29B16E0EC9}">
      <dgm:prSet/>
      <dgm:spPr/>
      <dgm:t>
        <a:bodyPr/>
        <a:lstStyle/>
        <a:p>
          <a:r>
            <a:rPr lang="en-US" dirty="0"/>
            <a:t>Building Family Capacity </a:t>
          </a:r>
        </a:p>
      </dgm:t>
    </dgm:pt>
    <dgm:pt modelId="{45D487B1-6457-4754-AB43-E1A220C4CDF5}" type="parTrans" cxnId="{B268C042-3588-4F7B-925B-0ACB29A9CC96}">
      <dgm:prSet/>
      <dgm:spPr/>
      <dgm:t>
        <a:bodyPr/>
        <a:lstStyle/>
        <a:p>
          <a:endParaRPr lang="en-US"/>
        </a:p>
      </dgm:t>
    </dgm:pt>
    <dgm:pt modelId="{D4167830-94FB-4CE4-AC6E-A822EFF4A7B2}" type="sibTrans" cxnId="{B268C042-3588-4F7B-925B-0ACB29A9CC96}">
      <dgm:prSet/>
      <dgm:spPr/>
      <dgm:t>
        <a:bodyPr/>
        <a:lstStyle/>
        <a:p>
          <a:endParaRPr lang="en-US"/>
        </a:p>
      </dgm:t>
    </dgm:pt>
    <dgm:pt modelId="{6C416A65-C1EF-4D68-8494-04A08DF332E8}">
      <dgm:prSet/>
      <dgm:spPr/>
      <dgm:t>
        <a:bodyPr/>
        <a:lstStyle/>
        <a:p>
          <a:r>
            <a:rPr lang="en-US" dirty="0"/>
            <a:t>Compact </a:t>
          </a:r>
        </a:p>
      </dgm:t>
    </dgm:pt>
    <dgm:pt modelId="{A007293C-3D06-4628-A340-872B93D4F0F4}" type="parTrans" cxnId="{F023B104-F2B1-4C24-B6E5-4316C1F81EAE}">
      <dgm:prSet/>
      <dgm:spPr/>
      <dgm:t>
        <a:bodyPr/>
        <a:lstStyle/>
        <a:p>
          <a:endParaRPr lang="en-US"/>
        </a:p>
      </dgm:t>
    </dgm:pt>
    <dgm:pt modelId="{EC10116E-F278-4786-B53D-1D9BA7BDCDF5}" type="sibTrans" cxnId="{F023B104-F2B1-4C24-B6E5-4316C1F81EAE}">
      <dgm:prSet/>
      <dgm:spPr/>
      <dgm:t>
        <a:bodyPr/>
        <a:lstStyle/>
        <a:p>
          <a:endParaRPr lang="en-US"/>
        </a:p>
      </dgm:t>
    </dgm:pt>
    <dgm:pt modelId="{E3586D28-C135-4785-B376-2F384B05E6F7}">
      <dgm:prSet/>
      <dgm:spPr/>
      <dgm:t>
        <a:bodyPr/>
        <a:lstStyle/>
        <a:p>
          <a:r>
            <a:rPr lang="en-US" dirty="0"/>
            <a:t>Family Engagement Plan </a:t>
          </a:r>
        </a:p>
      </dgm:t>
    </dgm:pt>
    <dgm:pt modelId="{DA30A3D1-639E-4D85-8F6E-FDE5D5716D8D}" type="parTrans" cxnId="{D5038ED7-6908-425E-A85A-D6F6E962DE7A}">
      <dgm:prSet/>
      <dgm:spPr/>
      <dgm:t>
        <a:bodyPr/>
        <a:lstStyle/>
        <a:p>
          <a:endParaRPr lang="en-US"/>
        </a:p>
      </dgm:t>
    </dgm:pt>
    <dgm:pt modelId="{AD85AD5B-5183-4819-AC75-DCFE6254DEA5}" type="sibTrans" cxnId="{D5038ED7-6908-425E-A85A-D6F6E962DE7A}">
      <dgm:prSet/>
      <dgm:spPr/>
      <dgm:t>
        <a:bodyPr/>
        <a:lstStyle/>
        <a:p>
          <a:endParaRPr lang="en-US"/>
        </a:p>
      </dgm:t>
    </dgm:pt>
    <dgm:pt modelId="{4DE74C44-48A6-47A3-9B65-0395D474B046}" type="pres">
      <dgm:prSet presAssocID="{604DC8D6-CF98-4016-9A8C-4CDE2794C460}" presName="matrix" presStyleCnt="0">
        <dgm:presLayoutVars>
          <dgm:chMax val="1"/>
          <dgm:dir/>
          <dgm:resizeHandles val="exact"/>
        </dgm:presLayoutVars>
      </dgm:prSet>
      <dgm:spPr/>
    </dgm:pt>
    <dgm:pt modelId="{0D10B3D7-65FC-4664-A854-D9B420B1DCFF}" type="pres">
      <dgm:prSet presAssocID="{604DC8D6-CF98-4016-9A8C-4CDE2794C460}" presName="diamond" presStyleLbl="bgShp" presStyleIdx="0" presStyleCnt="1" custLinFactNeighborX="-611" custLinFactNeighborY="-1022"/>
      <dgm:spPr/>
    </dgm:pt>
    <dgm:pt modelId="{64FCC359-17B9-41BD-A772-2C9A7D7A9F54}" type="pres">
      <dgm:prSet presAssocID="{604DC8D6-CF98-4016-9A8C-4CDE2794C460}" presName="quad1" presStyleLbl="node1" presStyleIdx="0" presStyleCnt="4" custLinFactNeighborX="-82981" custLinFactNeighborY="-20200">
        <dgm:presLayoutVars>
          <dgm:chMax val="0"/>
          <dgm:chPref val="0"/>
          <dgm:bulletEnabled val="1"/>
        </dgm:presLayoutVars>
      </dgm:prSet>
      <dgm:spPr/>
    </dgm:pt>
    <dgm:pt modelId="{D1729F13-A33E-4756-85E7-37DAC43D1FE2}" type="pres">
      <dgm:prSet presAssocID="{604DC8D6-CF98-4016-9A8C-4CDE2794C460}" presName="quad2" presStyleLbl="node1" presStyleIdx="1" presStyleCnt="4" custLinFactNeighborX="84519" custLinFactNeighborY="-21324">
        <dgm:presLayoutVars>
          <dgm:chMax val="0"/>
          <dgm:chPref val="0"/>
          <dgm:bulletEnabled val="1"/>
        </dgm:presLayoutVars>
      </dgm:prSet>
      <dgm:spPr/>
    </dgm:pt>
    <dgm:pt modelId="{AED665CD-71A0-4E65-B5B4-F230983E5827}" type="pres">
      <dgm:prSet presAssocID="{604DC8D6-CF98-4016-9A8C-4CDE2794C460}" presName="quad3" presStyleLbl="node1" presStyleIdx="2" presStyleCnt="4" custLinFactNeighborX="-80718" custLinFactNeighborY="16636">
        <dgm:presLayoutVars>
          <dgm:chMax val="0"/>
          <dgm:chPref val="0"/>
          <dgm:bulletEnabled val="1"/>
        </dgm:presLayoutVars>
      </dgm:prSet>
      <dgm:spPr/>
    </dgm:pt>
    <dgm:pt modelId="{57B89D59-0A25-4408-B9E8-A10CFB93A55B}" type="pres">
      <dgm:prSet presAssocID="{604DC8D6-CF98-4016-9A8C-4CDE2794C460}" presName="quad4" presStyleLbl="node1" presStyleIdx="3" presStyleCnt="4" custLinFactNeighborX="85494" custLinFactNeighborY="22007">
        <dgm:presLayoutVars>
          <dgm:chMax val="0"/>
          <dgm:chPref val="0"/>
          <dgm:bulletEnabled val="1"/>
        </dgm:presLayoutVars>
      </dgm:prSet>
      <dgm:spPr/>
    </dgm:pt>
  </dgm:ptLst>
  <dgm:cxnLst>
    <dgm:cxn modelId="{F023B104-F2B1-4C24-B6E5-4316C1F81EAE}" srcId="{604DC8D6-CF98-4016-9A8C-4CDE2794C460}" destId="{6C416A65-C1EF-4D68-8494-04A08DF332E8}" srcOrd="2" destOrd="0" parTransId="{A007293C-3D06-4628-A340-872B93D4F0F4}" sibTransId="{EC10116E-F278-4786-B53D-1D9BA7BDCDF5}"/>
    <dgm:cxn modelId="{2DABF70D-2101-4115-B6B5-3F0BD9CA76A5}" type="presOf" srcId="{6C416A65-C1EF-4D68-8494-04A08DF332E8}" destId="{AED665CD-71A0-4E65-B5B4-F230983E5827}" srcOrd="0" destOrd="0" presId="urn:microsoft.com/office/officeart/2005/8/layout/matrix3"/>
    <dgm:cxn modelId="{7717F840-4F0B-454B-99CF-F07F89D30650}" type="presOf" srcId="{5975F895-81CB-485B-AB5D-EA4CFA136B4B}" destId="{64FCC359-17B9-41BD-A772-2C9A7D7A9F54}" srcOrd="0" destOrd="0" presId="urn:microsoft.com/office/officeart/2005/8/layout/matrix3"/>
    <dgm:cxn modelId="{B268C042-3588-4F7B-925B-0ACB29A9CC96}" srcId="{604DC8D6-CF98-4016-9A8C-4CDE2794C460}" destId="{5800D172-1930-43DB-BCAA-BD29B16E0EC9}" srcOrd="3" destOrd="0" parTransId="{45D487B1-6457-4754-AB43-E1A220C4CDF5}" sibTransId="{D4167830-94FB-4CE4-AC6E-A822EFF4A7B2}"/>
    <dgm:cxn modelId="{7FD16369-3757-44D9-86FF-19815E6FA43C}" srcId="{604DC8D6-CF98-4016-9A8C-4CDE2794C460}" destId="{5975F895-81CB-485B-AB5D-EA4CFA136B4B}" srcOrd="0" destOrd="0" parTransId="{6F56FE27-C8C8-4FB8-9A3B-3108DB581902}" sibTransId="{BF234751-54DE-4F8D-8ECC-B918AB285408}"/>
    <dgm:cxn modelId="{982E7D9A-101A-4454-9387-B511CEDE4F79}" type="presOf" srcId="{5800D172-1930-43DB-BCAA-BD29B16E0EC9}" destId="{57B89D59-0A25-4408-B9E8-A10CFB93A55B}" srcOrd="0" destOrd="0" presId="urn:microsoft.com/office/officeart/2005/8/layout/matrix3"/>
    <dgm:cxn modelId="{CD9E9DB2-F96E-4E2A-BA22-D04F183A3757}" type="presOf" srcId="{604DC8D6-CF98-4016-9A8C-4CDE2794C460}" destId="{4DE74C44-48A6-47A3-9B65-0395D474B046}" srcOrd="0" destOrd="0" presId="urn:microsoft.com/office/officeart/2005/8/layout/matrix3"/>
    <dgm:cxn modelId="{D5038ED7-6908-425E-A85A-D6F6E962DE7A}" srcId="{604DC8D6-CF98-4016-9A8C-4CDE2794C460}" destId="{E3586D28-C135-4785-B376-2F384B05E6F7}" srcOrd="1" destOrd="0" parTransId="{DA30A3D1-639E-4D85-8F6E-FDE5D5716D8D}" sibTransId="{AD85AD5B-5183-4819-AC75-DCFE6254DEA5}"/>
    <dgm:cxn modelId="{BEE941E2-D2B4-4E77-B404-5EBF79DCA553}" type="presOf" srcId="{E3586D28-C135-4785-B376-2F384B05E6F7}" destId="{D1729F13-A33E-4756-85E7-37DAC43D1FE2}" srcOrd="0" destOrd="0" presId="urn:microsoft.com/office/officeart/2005/8/layout/matrix3"/>
    <dgm:cxn modelId="{6F79F836-CEB8-4DAA-BAB0-F57B0F56EEF3}" type="presParOf" srcId="{4DE74C44-48A6-47A3-9B65-0395D474B046}" destId="{0D10B3D7-65FC-4664-A854-D9B420B1DCFF}" srcOrd="0" destOrd="0" presId="urn:microsoft.com/office/officeart/2005/8/layout/matrix3"/>
    <dgm:cxn modelId="{51E4046B-1B17-4AA3-96E2-CCEC9A207AAF}" type="presParOf" srcId="{4DE74C44-48A6-47A3-9B65-0395D474B046}" destId="{64FCC359-17B9-41BD-A772-2C9A7D7A9F54}" srcOrd="1" destOrd="0" presId="urn:microsoft.com/office/officeart/2005/8/layout/matrix3"/>
    <dgm:cxn modelId="{F753AF33-884B-41A5-B2BD-C21742C3C098}" type="presParOf" srcId="{4DE74C44-48A6-47A3-9B65-0395D474B046}" destId="{D1729F13-A33E-4756-85E7-37DAC43D1FE2}" srcOrd="2" destOrd="0" presId="urn:microsoft.com/office/officeart/2005/8/layout/matrix3"/>
    <dgm:cxn modelId="{24EACE39-B62D-4F2D-9C32-FDBFC7B4E433}" type="presParOf" srcId="{4DE74C44-48A6-47A3-9B65-0395D474B046}" destId="{AED665CD-71A0-4E65-B5B4-F230983E5827}" srcOrd="3" destOrd="0" presId="urn:microsoft.com/office/officeart/2005/8/layout/matrix3"/>
    <dgm:cxn modelId="{B62786C8-8926-4039-B7DF-A6A726076C43}" type="presParOf" srcId="{4DE74C44-48A6-47A3-9B65-0395D474B046}" destId="{57B89D59-0A25-4408-B9E8-A10CFB93A55B}" srcOrd="4" destOrd="0" presId="urn:microsoft.com/office/officeart/2005/8/layout/matrix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CBBD4-93B9-4ABD-9541-66345A72B450}">
      <dsp:nvSpPr>
        <dsp:cNvPr id="0" name=""/>
        <dsp:cNvSpPr/>
      </dsp:nvSpPr>
      <dsp:spPr>
        <a:xfrm>
          <a:off x="3739114" y="255956"/>
          <a:ext cx="3451098" cy="3451098"/>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Curriculum</a:t>
          </a:r>
        </a:p>
      </dsp:txBody>
      <dsp:txXfrm>
        <a:off x="5504104" y="894409"/>
        <a:ext cx="1273619" cy="1027112"/>
      </dsp:txXfrm>
    </dsp:sp>
    <dsp:sp modelId="{1F3D2CD7-C1F4-4A4A-8D65-805EB71BAF08}">
      <dsp:nvSpPr>
        <dsp:cNvPr id="0" name=""/>
        <dsp:cNvSpPr/>
      </dsp:nvSpPr>
      <dsp:spPr>
        <a:xfrm>
          <a:off x="3593675" y="401395"/>
          <a:ext cx="3451098" cy="3451098"/>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Monitoring Student Progress</a:t>
          </a:r>
        </a:p>
      </dsp:txBody>
      <dsp:txXfrm>
        <a:off x="5380851" y="2188571"/>
        <a:ext cx="1273619" cy="1027112"/>
      </dsp:txXfrm>
    </dsp:sp>
    <dsp:sp modelId="{64881753-F65C-4691-BAA5-82A68EC4E4F2}">
      <dsp:nvSpPr>
        <dsp:cNvPr id="0" name=""/>
        <dsp:cNvSpPr/>
      </dsp:nvSpPr>
      <dsp:spPr>
        <a:xfrm>
          <a:off x="3593675" y="401395"/>
          <a:ext cx="3451098" cy="3451098"/>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Family Involvement</a:t>
          </a:r>
        </a:p>
      </dsp:txBody>
      <dsp:txXfrm>
        <a:off x="3983978" y="2188571"/>
        <a:ext cx="1273619" cy="1027112"/>
      </dsp:txXfrm>
    </dsp:sp>
    <dsp:sp modelId="{E0A22AEA-0804-4DA3-83F6-51FDFA8C0D8D}">
      <dsp:nvSpPr>
        <dsp:cNvPr id="0" name=""/>
        <dsp:cNvSpPr/>
      </dsp:nvSpPr>
      <dsp:spPr>
        <a:xfrm>
          <a:off x="3593675" y="401395"/>
          <a:ext cx="3451098" cy="3451098"/>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Program Design</a:t>
          </a:r>
        </a:p>
      </dsp:txBody>
      <dsp:txXfrm>
        <a:off x="3983978" y="1038205"/>
        <a:ext cx="1273619" cy="1027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10B3D7-65FC-4664-A854-D9B420B1DCFF}">
      <dsp:nvSpPr>
        <dsp:cNvPr id="0" name=""/>
        <dsp:cNvSpPr/>
      </dsp:nvSpPr>
      <dsp:spPr>
        <a:xfrm>
          <a:off x="754990" y="0"/>
          <a:ext cx="4138320" cy="413832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FCC359-17B9-41BD-A772-2C9A7D7A9F54}">
      <dsp:nvSpPr>
        <dsp:cNvPr id="0" name=""/>
        <dsp:cNvSpPr/>
      </dsp:nvSpPr>
      <dsp:spPr>
        <a:xfrm>
          <a:off x="0" y="67123"/>
          <a:ext cx="1613944" cy="161394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Annual Meeting </a:t>
          </a:r>
        </a:p>
      </dsp:txBody>
      <dsp:txXfrm>
        <a:off x="78786" y="145909"/>
        <a:ext cx="1456372" cy="1456372"/>
      </dsp:txXfrm>
    </dsp:sp>
    <dsp:sp modelId="{D1729F13-A33E-4756-85E7-37DAC43D1FE2}">
      <dsp:nvSpPr>
        <dsp:cNvPr id="0" name=""/>
        <dsp:cNvSpPr/>
      </dsp:nvSpPr>
      <dsp:spPr>
        <a:xfrm>
          <a:off x="4084927" y="48982"/>
          <a:ext cx="1613944" cy="1613944"/>
        </a:xfrm>
        <a:prstGeom prst="roundRect">
          <a:avLst/>
        </a:prstGeom>
        <a:solidFill>
          <a:schemeClr val="accent5">
            <a:hueOff val="3344072"/>
            <a:satOff val="-17638"/>
            <a:lumOff val="104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Family Engagement Plan </a:t>
          </a:r>
        </a:p>
      </dsp:txBody>
      <dsp:txXfrm>
        <a:off x="4163713" y="127768"/>
        <a:ext cx="1456372" cy="1456372"/>
      </dsp:txXfrm>
    </dsp:sp>
    <dsp:sp modelId="{AED665CD-71A0-4E65-B5B4-F230983E5827}">
      <dsp:nvSpPr>
        <dsp:cNvPr id="0" name=""/>
        <dsp:cNvSpPr/>
      </dsp:nvSpPr>
      <dsp:spPr>
        <a:xfrm>
          <a:off x="0" y="2399730"/>
          <a:ext cx="1613944" cy="1613944"/>
        </a:xfrm>
        <a:prstGeom prst="roundRect">
          <a:avLst/>
        </a:prstGeom>
        <a:solidFill>
          <a:schemeClr val="accent5">
            <a:hueOff val="6688143"/>
            <a:satOff val="-35277"/>
            <a:lumOff val="20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Compact </a:t>
          </a:r>
        </a:p>
      </dsp:txBody>
      <dsp:txXfrm>
        <a:off x="78786" y="2478516"/>
        <a:ext cx="1456372" cy="1456372"/>
      </dsp:txXfrm>
    </dsp:sp>
    <dsp:sp modelId="{57B89D59-0A25-4408-B9E8-A10CFB93A55B}">
      <dsp:nvSpPr>
        <dsp:cNvPr id="0" name=""/>
        <dsp:cNvSpPr/>
      </dsp:nvSpPr>
      <dsp:spPr>
        <a:xfrm>
          <a:off x="4084927" y="2486415"/>
          <a:ext cx="1613944" cy="1613944"/>
        </a:xfrm>
        <a:prstGeom prst="roundRect">
          <a:avLst/>
        </a:prstGeom>
        <a:solidFill>
          <a:schemeClr val="accent5">
            <a:hueOff val="10032215"/>
            <a:satOff val="-52915"/>
            <a:lumOff val="313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Building Family Capacity </a:t>
          </a:r>
        </a:p>
      </dsp:txBody>
      <dsp:txXfrm>
        <a:off x="4163713" y="2565201"/>
        <a:ext cx="1456372" cy="145637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57477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26563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ESEA = Elementary and Secondary Education Act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Funding can support </a:t>
            </a:r>
          </a:p>
          <a:p>
            <a:pPr lvl="2"/>
            <a:r>
              <a:rPr lang="en-US" altLang="en-US" sz="1200" dirty="0"/>
              <a:t>Academic, behavioral and social emotional supports</a:t>
            </a:r>
          </a:p>
          <a:p>
            <a:pPr lvl="2"/>
            <a:r>
              <a:rPr lang="en-US" altLang="en-US" sz="1200" dirty="0"/>
              <a:t>Professional development</a:t>
            </a:r>
          </a:p>
          <a:p>
            <a:pPr lvl="2"/>
            <a:r>
              <a:rPr lang="en-US" altLang="en-US" sz="1200" dirty="0"/>
              <a:t>Supplementary materials and supplies</a:t>
            </a:r>
          </a:p>
          <a:p>
            <a:pPr lvl="2"/>
            <a:r>
              <a:rPr lang="en-US" altLang="en-US" sz="1200" dirty="0"/>
              <a:t>Family engagement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146955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731520" y="4620577"/>
            <a:ext cx="5852160" cy="3780473"/>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r>
              <a:rPr lang="en-US" dirty="0"/>
              <a:t>Each</a:t>
            </a:r>
            <a:r>
              <a:rPr lang="en-US" baseline="0" dirty="0"/>
              <a:t> school must have it’s own version of a comprehensive needs assessment that is specific to the school needs.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District is responsible for monitoring school plans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a:t>
            </a:r>
            <a:r>
              <a:rPr lang="en-US" baseline="0" dirty="0"/>
              <a:t> di</a:t>
            </a:r>
            <a:r>
              <a:rPr lang="en-US" dirty="0"/>
              <a:t>strict should collect school plans and have conversations with schools to ensure connection and coordination between school plans and the overall district plan and priorities</a:t>
            </a:r>
            <a:endParaRPr dirty="0"/>
          </a:p>
        </p:txBody>
      </p:sp>
      <p:sp>
        <p:nvSpPr>
          <p:cNvPr id="157" name="Google Shape;157;p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0400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Customize</a:t>
            </a:r>
            <a:r>
              <a:rPr lang="en-US" baseline="0" dirty="0"/>
              <a:t> this slide to describe your school’s program. Is it targeted or schoolwide? What does it look like from a student perspective</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3713682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goals of your school plan?</a:t>
            </a:r>
          </a:p>
        </p:txBody>
      </p:sp>
      <p:sp>
        <p:nvSpPr>
          <p:cNvPr id="4" name="Slide Number Placeholder 3"/>
          <p:cNvSpPr>
            <a:spLocks noGrp="1"/>
          </p:cNvSpPr>
          <p:nvPr>
            <p:ph type="sldNum" sz="quarter" idx="5"/>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2359819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13</a:t>
            </a:fld>
            <a:endParaRPr lang="en-US"/>
          </a:p>
        </p:txBody>
      </p:sp>
    </p:spTree>
    <p:extLst>
      <p:ext uri="{BB962C8B-B14F-4D97-AF65-F5344CB8AC3E}">
        <p14:creationId xmlns:p14="http://schemas.microsoft.com/office/powerpoint/2010/main" val="327139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There are four requirements under family</a:t>
            </a:r>
            <a:r>
              <a:rPr lang="en-US" baseline="0" dirty="0"/>
              <a:t> engagement that each Title I-A school must complete annually.  These requirements are the annual meeting, engagement plan, compact, and providing opportunities to build family capacity.  </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14</a:t>
            </a:fld>
            <a:endParaRPr lang="en-US"/>
          </a:p>
        </p:txBody>
      </p:sp>
    </p:spTree>
    <p:extLst>
      <p:ext uri="{BB962C8B-B14F-4D97-AF65-F5344CB8AC3E}">
        <p14:creationId xmlns:p14="http://schemas.microsoft.com/office/powerpoint/2010/main" val="130548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Arial" panose="020B0604020202020204" pitchFamily="34" charset="0"/>
              </a:rPr>
              <a:t>The Every Student Succeeds Act (ESSA) requires that districts and schools that receive Title I-A funds </a:t>
            </a:r>
            <a:r>
              <a:rPr lang="en-US" sz="1200" b="1" dirty="0">
                <a:effectLst/>
                <a:latin typeface="Calibri" panose="020F0502020204030204" pitchFamily="34" charset="0"/>
                <a:ea typeface="Arial" panose="020B0604020202020204" pitchFamily="34" charset="0"/>
              </a:rPr>
              <a:t>communicate, collaborate and work as partners with parents and families</a:t>
            </a:r>
            <a:r>
              <a:rPr lang="en-US" sz="1200" dirty="0">
                <a:effectLst/>
                <a:latin typeface="Calibri" panose="020F0502020204030204" pitchFamily="34" charset="0"/>
                <a:ea typeface="Arial" panose="020B0604020202020204" pitchFamily="34" charset="0"/>
              </a:rPr>
              <a:t> with the goal of improving student achievement and promoting academic success. These provisions reflect good practice in engaging parents/guardians and families in helping to educate their children, because students do better when parents are actively involved in the education process, both at home and at school. </a:t>
            </a:r>
            <a:endParaRPr lang="en-US" sz="1200" dirty="0">
              <a:effectLst/>
              <a:latin typeface="Arial" panose="020B0604020202020204" pitchFamily="34" charset="0"/>
              <a:ea typeface="Arial" panose="020B0604020202020204" pitchFamily="34"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Families must be engaged in the development and annual review of the school-level Family Engagement and Title I-A plans, as well as have opportunities to share suggestions and feedback. The district must </a:t>
            </a:r>
            <a:r>
              <a:rPr lang="en-US" sz="1800" dirty="0">
                <a:effectLst/>
                <a:latin typeface="Calibri" panose="020F0502020204030204" pitchFamily="34" charset="0"/>
                <a:ea typeface="Calibri" panose="020F0502020204030204" pitchFamily="34" charset="0"/>
                <a:cs typeface="Times New Roman" panose="02020603050405020304" pitchFamily="18" charset="0"/>
              </a:rPr>
              <a:t>establish policies that ensure all interested families are prepared to participate in planning, decision-making and oversight groups such as boards, councils, committees or working groups.</a:t>
            </a:r>
            <a:endParaRPr lang="en-US" sz="1800" dirty="0"/>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Each school that receives Title I-A funds must develop, with their families, a compact that outlines how families, students and school staff will build and develop a partnership to ensure student success. This includes describing the school's efforts to provide high-quality curriculum and instruction as well as the activities and actions that families can take to support their child's learning.</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Each school must provide opportunities for families to be engaged in their child’s learning. This includes sharing information with families on how their child is performing, including their child’s strengths, as well as strategies for how families can promote student progress. </a:t>
            </a:r>
          </a:p>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15</a:t>
            </a:fld>
            <a:endParaRPr lang="en-US"/>
          </a:p>
        </p:txBody>
      </p:sp>
    </p:spTree>
    <p:extLst>
      <p:ext uri="{BB962C8B-B14F-4D97-AF65-F5344CB8AC3E}">
        <p14:creationId xmlns:p14="http://schemas.microsoft.com/office/powerpoint/2010/main" val="41474630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80FC07-9DEF-4261-B1F8-7A2BBB30CFEE}"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F86347B9-AADF-4B80-80B9-8C9445E75AB4}"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9A361D78-8EB0-4CEB-8A24-ECBA816A75A4}"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47AFD6-9440-47F6-9FD5-82908ABD3C23}"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BC56DD64-8088-4CAE-910C-9FB7FA1EC48E}"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7FD36-8A14-4B8D-9E42-250350067757}"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34ACAE-D53E-473A-B366-EB107549F71D}"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9224B-7F6A-4A4C-9A7A-23F26A4E954B}"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19340C-2DFE-451E-AEC0-3EF6CFE4954E}"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C992A4-3798-42F6-81E2-1CA2C5D9A1D0}"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A6B1BAF-6A31-459C-B9A8-9CA78B2D49EE}"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F176C97C-4169-407C-8281-FAEC8122C9FC}"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E5FAECD8-A6A0-4D8F-89DF-12AC59A0B921}"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B90B0A12-38CD-499A-B7D5-0F7F40F0DF05}"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A8B94957-1A90-4512-B985-4F12BD592527}"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2538E-2756-41BF-9C45-C67384BE79FB}"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43447F3-5608-4A8E-BAB7-AC6D3ADA7CB2}"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1CE4C-B463-4DEF-A3C1-58C80F7A03DE}"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B523BF-6BEF-4BD7-97E9-674AE0839CE4}"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FC040-F130-44E5-A55C-3C6A4AF23DF4}"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7823DA-CB4D-40CF-AA46-FFFFF48A106C}"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536DCB-CDDC-4699-936C-DA936FF00345}"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01C81A-3D1D-4B4E-B518-69E1A117C4D7}"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10073F8-8922-4D89-B7CF-6C519393DC93}"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DBF626E-EC8F-4A09-B298-744CC515F30B}"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B5C8C35C-ACF6-43AC-8985-B1C67C4180F8}"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668665AA-6136-4C48-BEBF-CFF802F54855}"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6A9B46-BC66-4326-94ED-444622F39163}"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8365CBC-D591-4F28-A944-6625D6C63E51}"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710E5D-638E-42B8-97EE-3B821A16DEC2}"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C8C258-0EF2-49A0-95B5-2EB7B5CD4488}"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520C6-899C-43FF-B429-FCADCF266F42}"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7BACDA-4D51-4FC6-98E8-07D22A7BB6DF}"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C81FF-BA9E-4FF7-8E83-5778168BFD86}"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FDBC12-D501-4A04-84B3-B38AD4C1DAEC}"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9237A94B-C9BA-4686-81F5-5CC16AC7DEA6}"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F4756188-61FD-4255-8F53-3BF975EEB5D8}"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491EE876-536D-4102-9292-76CB0D00D53D}"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8CBCFFFA-479A-4323-8472-66924C10ADCE}"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B8516A-B478-4C0C-83DD-CC4142B869A0}"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08B5393-6045-45E7-9EC9-FFB5626F021C}"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76374-50B5-42CE-9743-C39B6EA1BA13}"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FCA49B-593C-4C06-9A31-5FD876D083B1}"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721F89-DF57-4A84-9C3D-AE4458B4BD78}"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96B657-85A3-4300-9CA3-D074E7D99BD5}"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CE9931-29D0-4268-AEA8-E25FD6668843}"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D0D15-E1DD-4E9A-984A-70F125B9F0C6}"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7D47A37-29CD-4827-AD46-F94B147CBF84}"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42C1D27-C995-4F4D-AF38-7C16DEDDED45}"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3AC8CCB4-0A6B-4C70-9E91-4CDDFF38307A}"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85062DFA-74BE-48AA-B71A-6AC8DD265EFE}"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3BB49B-EFC8-4055-9B96-38B6BEE82986}"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70FAE96-A792-4B5F-9FD5-6314D1C18C49}" type="datetime1">
              <a:rPr lang="en-US" smtClean="0"/>
              <a:t>3/20/2024</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69BD3-6DA3-4D72-9BE3-9D666C781763}"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B3227D-7B76-4E50-8EDC-8F0C5823F15A}"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4E8C8E-9E5C-4EAB-9426-F727133C74B5}"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E708F-FBBA-49DD-9665-9A25236CC3E1}"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D5900C-4F61-4BA5-AADC-D11C2577730D}" type="datetime1">
              <a:rPr lang="en-US" smtClean="0"/>
              <a:t>3/20/2024</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84C73E-4BD6-41DF-BF75-9BC26756D08C}"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52005FAF-BA50-4AE5-8BA3-34B032A9F8FB}"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CE57E3E-9C8D-457B-A64C-F72A17890C0E}"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95815193-B132-4BD2-94A5-E9392D4ADCE8}"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4B7C25BD-CD5F-4566-9788-8E2077009EFC}" type="datetime1">
              <a:rPr lang="en-US" smtClean="0"/>
              <a:t>3/20/2024</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BEDC97-9F34-4509-ADEA-8030B7C6B60B}" type="datetime1">
              <a:rPr lang="en-US" smtClean="0"/>
              <a:t>3/20/2024</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97557A5-A438-4138-9B46-DB717FAF24AB}" type="datetime1">
              <a:rPr lang="en-US" smtClean="0"/>
              <a:t>3/20/2024</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6BB0726E-D8F0-4904-9033-75D6D10297F0}" type="datetime1">
              <a:rPr lang="en-US" smtClean="0"/>
              <a:t>3/20/2024</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E177E1E5-E94C-44C8-9DC3-E82EC938D057}"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6B4324B-C51A-477F-B82F-BCD35D7DCDF5}"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B863A458-8582-4E0F-8F46-33B96BCD201D}"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98A71AB0-E81A-4CE9-A93A-39CC058D5971}"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F601B3C-5CF8-42B6-8A15-21B0B5981246}"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F451E56-784F-4CC3-8524-A4323A28803B}" type="datetime1">
              <a:rPr lang="en-US" smtClean="0"/>
              <a:t>3/20/2024</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Welcome Families!</a:t>
            </a:r>
            <a:br>
              <a:rPr lang="en-US" altLang="en-US" dirty="0"/>
            </a:br>
            <a:r>
              <a:rPr lang="en-US" altLang="en-US" dirty="0"/>
              <a:t>Annual Title I-A Meeting</a:t>
            </a:r>
            <a:endParaRPr lang="en-US" dirty="0"/>
          </a:p>
        </p:txBody>
      </p:sp>
      <p:sp>
        <p:nvSpPr>
          <p:cNvPr id="3" name="Subtitle 2"/>
          <p:cNvSpPr>
            <a:spLocks noGrp="1"/>
          </p:cNvSpPr>
          <p:nvPr>
            <p:ph type="subTitle" idx="1"/>
          </p:nvPr>
        </p:nvSpPr>
        <p:spPr/>
        <p:txBody>
          <a:bodyPr/>
          <a:lstStyle/>
          <a:p>
            <a:r>
              <a:rPr lang="en-US" altLang="en-US" sz="3600" dirty="0">
                <a:solidFill>
                  <a:srgbClr val="FF0000"/>
                </a:solidFill>
              </a:rPr>
              <a:t>Enter your school name here</a:t>
            </a:r>
          </a:p>
          <a:p>
            <a:r>
              <a:rPr lang="en-US" dirty="0"/>
              <a:t>DATE</a:t>
            </a: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Our School’s Curriculum</a:t>
            </a:r>
          </a:p>
        </p:txBody>
      </p:sp>
      <p:sp>
        <p:nvSpPr>
          <p:cNvPr id="2" name="Content Placeholder 1"/>
          <p:cNvSpPr>
            <a:spLocks noGrp="1"/>
          </p:cNvSpPr>
          <p:nvPr>
            <p:ph idx="1"/>
          </p:nvPr>
        </p:nvSpPr>
        <p:spPr/>
        <p:txBody>
          <a:bodyPr>
            <a:normAutofit/>
          </a:bodyPr>
          <a:lstStyle/>
          <a:p>
            <a:r>
              <a:rPr lang="en-US" sz="2800" dirty="0">
                <a:solidFill>
                  <a:srgbClr val="FF0000"/>
                </a:solidFill>
              </a:rPr>
              <a:t>Include information about the core and intervention materials used in your school</a:t>
            </a:r>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Tree>
    <p:extLst>
      <p:ext uri="{BB962C8B-B14F-4D97-AF65-F5344CB8AC3E}">
        <p14:creationId xmlns:p14="http://schemas.microsoft.com/office/powerpoint/2010/main" val="386959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We Monitor Student Progress</a:t>
            </a:r>
          </a:p>
        </p:txBody>
      </p:sp>
      <p:sp>
        <p:nvSpPr>
          <p:cNvPr id="2" name="Content Placeholder 1"/>
          <p:cNvSpPr>
            <a:spLocks noGrp="1"/>
          </p:cNvSpPr>
          <p:nvPr>
            <p:ph idx="1"/>
          </p:nvPr>
        </p:nvSpPr>
        <p:spPr/>
        <p:txBody>
          <a:bodyPr/>
          <a:lstStyle/>
          <a:p>
            <a:pPr marL="0" indent="0">
              <a:spcAft>
                <a:spcPts val="600"/>
              </a:spcAft>
              <a:buNone/>
            </a:pPr>
            <a:r>
              <a:rPr lang="en-US" altLang="en-US" sz="3200" b="1" dirty="0"/>
              <a:t>Assessments</a:t>
            </a:r>
            <a:r>
              <a:rPr lang="en-US" altLang="en-US" sz="3200" dirty="0"/>
              <a:t> our school uses</a:t>
            </a:r>
          </a:p>
          <a:p>
            <a:pPr lvl="1">
              <a:spcAft>
                <a:spcPts val="600"/>
              </a:spcAft>
            </a:pPr>
            <a:r>
              <a:rPr lang="en-US" altLang="en-US" sz="2800" dirty="0">
                <a:solidFill>
                  <a:srgbClr val="FF0000"/>
                </a:solidFill>
              </a:rPr>
              <a:t>Enter your description here</a:t>
            </a:r>
          </a:p>
          <a:p>
            <a:pPr marL="0" indent="0">
              <a:spcAft>
                <a:spcPts val="600"/>
              </a:spcAft>
              <a:buNone/>
            </a:pPr>
            <a:r>
              <a:rPr lang="en-US" altLang="en-US" sz="3200" b="1" dirty="0"/>
              <a:t>Progress monitoring </a:t>
            </a:r>
            <a:r>
              <a:rPr lang="en-US" altLang="en-US" sz="3200" dirty="0"/>
              <a:t>process</a:t>
            </a:r>
          </a:p>
          <a:p>
            <a:pPr lvl="1">
              <a:spcAft>
                <a:spcPts val="600"/>
              </a:spcAft>
            </a:pPr>
            <a:r>
              <a:rPr lang="en-US" altLang="en-US" sz="2800" dirty="0">
                <a:solidFill>
                  <a:srgbClr val="FF0000"/>
                </a:solidFill>
              </a:rPr>
              <a:t>Enter your description here</a:t>
            </a:r>
          </a:p>
          <a:p>
            <a:pPr marL="0" indent="0">
              <a:spcAft>
                <a:spcPts val="600"/>
              </a:spcAft>
              <a:buNone/>
            </a:pPr>
            <a:r>
              <a:rPr lang="en-US" altLang="en-US" sz="3200" b="1" dirty="0"/>
              <a:t>Communication</a:t>
            </a:r>
            <a:r>
              <a:rPr lang="en-US" altLang="en-US" sz="3200" dirty="0"/>
              <a:t> of your child’s progress</a:t>
            </a:r>
          </a:p>
          <a:p>
            <a:pPr lvl="1">
              <a:spcAft>
                <a:spcPts val="600"/>
              </a:spcAft>
            </a:pPr>
            <a:r>
              <a:rPr lang="en-US" altLang="en-US" sz="2800" dirty="0">
                <a:solidFill>
                  <a:srgbClr val="FF0000"/>
                </a:solidFill>
              </a:rPr>
              <a:t>Enter your description here</a:t>
            </a:r>
          </a:p>
          <a:p>
            <a:endParaRPr lang="en-US" altLang="en-US" sz="2800" dirty="0"/>
          </a:p>
          <a:p>
            <a:endParaRPr lang="en-US" dirty="0"/>
          </a:p>
          <a:p>
            <a:endParaRPr lang="en-US" dirty="0"/>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spTree>
    <p:extLst>
      <p:ext uri="{BB962C8B-B14F-4D97-AF65-F5344CB8AC3E}">
        <p14:creationId xmlns:p14="http://schemas.microsoft.com/office/powerpoint/2010/main" val="23961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Our Data/How are we doing?</a:t>
            </a:r>
          </a:p>
        </p:txBody>
      </p:sp>
      <p:sp>
        <p:nvSpPr>
          <p:cNvPr id="7" name="Content Placeholder 6"/>
          <p:cNvSpPr>
            <a:spLocks noGrp="1"/>
          </p:cNvSpPr>
          <p:nvPr>
            <p:ph idx="1"/>
          </p:nvPr>
        </p:nvSpPr>
        <p:spPr/>
        <p:txBody>
          <a:bodyPr>
            <a:normAutofit/>
          </a:bodyPr>
          <a:lstStyle/>
          <a:p>
            <a:r>
              <a:rPr lang="en-US" sz="2800" dirty="0">
                <a:solidFill>
                  <a:srgbClr val="FF0000"/>
                </a:solidFill>
              </a:rPr>
              <a:t>Customize this slide to include data about progress toward goals, student outcomes, etc.</a:t>
            </a:r>
          </a:p>
        </p:txBody>
      </p:sp>
      <p:sp>
        <p:nvSpPr>
          <p:cNvPr id="4" name="Footer Placeholder 3">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12</a:t>
            </a:fld>
            <a:endParaRPr lang="en-US" dirty="0"/>
          </a:p>
        </p:txBody>
      </p:sp>
    </p:spTree>
    <p:extLst>
      <p:ext uri="{BB962C8B-B14F-4D97-AF65-F5344CB8AC3E}">
        <p14:creationId xmlns:p14="http://schemas.microsoft.com/office/powerpoint/2010/main" val="1408398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9AEB63-651A-1635-E8BC-304864FE79FE}"/>
              </a:ext>
            </a:extLst>
          </p:cNvPr>
          <p:cNvSpPr>
            <a:spLocks noGrp="1"/>
          </p:cNvSpPr>
          <p:nvPr>
            <p:ph type="title"/>
          </p:nvPr>
        </p:nvSpPr>
        <p:spPr>
          <a:xfrm>
            <a:off x="717177" y="779646"/>
            <a:ext cx="3931826" cy="1263468"/>
          </a:xfrm>
        </p:spPr>
        <p:txBody>
          <a:bodyPr>
            <a:normAutofit fontScale="90000"/>
          </a:bodyPr>
          <a:lstStyle/>
          <a:p>
            <a:r>
              <a:rPr lang="en-US" dirty="0"/>
              <a:t>Annual Review &amp; Evaluation</a:t>
            </a:r>
          </a:p>
        </p:txBody>
      </p:sp>
      <p:sp>
        <p:nvSpPr>
          <p:cNvPr id="2" name="Content Placeholder 1">
            <a:extLst>
              <a:ext uri="{FF2B5EF4-FFF2-40B4-BE49-F238E27FC236}">
                <a16:creationId xmlns:a16="http://schemas.microsoft.com/office/drawing/2014/main" id="{AF1C5631-19CC-C867-976C-3337884FF9E9}"/>
              </a:ext>
            </a:extLst>
          </p:cNvPr>
          <p:cNvSpPr>
            <a:spLocks noGrp="1"/>
          </p:cNvSpPr>
          <p:nvPr>
            <p:ph idx="1"/>
          </p:nvPr>
        </p:nvSpPr>
        <p:spPr/>
        <p:txBody>
          <a:bodyPr>
            <a:normAutofit/>
          </a:bodyPr>
          <a:lstStyle/>
          <a:p>
            <a:r>
              <a:rPr lang="en-US" sz="2800" dirty="0">
                <a:solidFill>
                  <a:srgbClr val="FF0000"/>
                </a:solidFill>
              </a:rPr>
              <a:t>Describe how and when the school plan and compact are reviewed and how families are engaged in the process</a:t>
            </a:r>
          </a:p>
        </p:txBody>
      </p:sp>
      <p:pic>
        <p:nvPicPr>
          <p:cNvPr id="7" name="Picture 6" descr="ODE School and District Continuous Improvement Process&#10;- Set the Direction / Vision&#10;- Assess Needs&#10;- Create Strategic Plan&#10;- Implement Strategic Plan&#10;- Monitor and Adjust">
            <a:extLst>
              <a:ext uri="{FF2B5EF4-FFF2-40B4-BE49-F238E27FC236}">
                <a16:creationId xmlns:a16="http://schemas.microsoft.com/office/drawing/2014/main" id="{858D95FD-DA23-C3F9-6213-A5ACE6ED188C}"/>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807180" y="2560140"/>
            <a:ext cx="3457449" cy="3300911"/>
          </a:xfrm>
          <a:prstGeom prst="rect">
            <a:avLst/>
          </a:prstGeom>
        </p:spPr>
      </p:pic>
      <p:sp>
        <p:nvSpPr>
          <p:cNvPr id="3" name="Footer Placeholder 2">
            <a:extLst>
              <a:ext uri="{FF2B5EF4-FFF2-40B4-BE49-F238E27FC236}">
                <a16:creationId xmlns:a16="http://schemas.microsoft.com/office/drawing/2014/main" id="{7C5F5F79-F26F-A7FE-B691-60C03F7E01C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7FE9C60A-766B-D879-C922-82FA2E682330}"/>
              </a:ext>
            </a:extLst>
          </p:cNvPr>
          <p:cNvSpPr>
            <a:spLocks noGrp="1"/>
          </p:cNvSpPr>
          <p:nvPr>
            <p:ph type="sldNum" sz="quarter" idx="12"/>
          </p:nvPr>
        </p:nvSpPr>
        <p:spPr/>
        <p:txBody>
          <a:bodyPr/>
          <a:lstStyle/>
          <a:p>
            <a:fld id="{357F5B69-6281-4C1F-8C38-6DA0F56DA430}" type="slidenum">
              <a:rPr lang="en-US" smtClean="0"/>
              <a:pPr/>
              <a:t>13</a:t>
            </a:fld>
            <a:endParaRPr lang="en-US" dirty="0"/>
          </a:p>
        </p:txBody>
      </p:sp>
    </p:spTree>
    <p:extLst>
      <p:ext uri="{BB962C8B-B14F-4D97-AF65-F5344CB8AC3E}">
        <p14:creationId xmlns:p14="http://schemas.microsoft.com/office/powerpoint/2010/main" val="301726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Family Engagement</a:t>
            </a:r>
          </a:p>
        </p:txBody>
      </p:sp>
      <p:graphicFrame>
        <p:nvGraphicFramePr>
          <p:cNvPr id="4" name="Diagram 3" descr="Annual Meeting&#10;Parent ENgagement Plan&#10;Parent Compact&#10;Building Parent Capacity"/>
          <p:cNvGraphicFramePr/>
          <p:nvPr>
            <p:extLst>
              <p:ext uri="{D42A27DB-BD31-4B8C-83A1-F6EECF244321}">
                <p14:modId xmlns:p14="http://schemas.microsoft.com/office/powerpoint/2010/main" val="667094436"/>
              </p:ext>
            </p:extLst>
          </p:nvPr>
        </p:nvGraphicFramePr>
        <p:xfrm>
          <a:off x="3462988" y="1934056"/>
          <a:ext cx="5698872" cy="4138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10">
            <a:extLs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28788" y="3019580"/>
            <a:ext cx="1967272" cy="1967272"/>
          </a:xfrm>
          <a:prstGeom prst="rect">
            <a:avLst/>
          </a:prstGeom>
        </p:spPr>
      </p:pic>
      <p:sp>
        <p:nvSpPr>
          <p:cNvPr id="5" name="Footer Placeholder 2">
            <a:extLst>
              <a:ext uri="{FF2B5EF4-FFF2-40B4-BE49-F238E27FC236}">
                <a16:creationId xmlns:a16="http://schemas.microsoft.com/office/drawing/2014/main" id="{01304A65-C643-95B4-7AC3-9EEDC836B316}"/>
              </a:ext>
              <a:ext uri="{C183D7F6-B498-43B3-948B-1728B52AA6E4}">
                <adec:decorative xmlns:adec="http://schemas.microsoft.com/office/drawing/2017/decorative" val="1"/>
              </a:ext>
            </a:extLst>
          </p:cNvPr>
          <p:cNvSpPr>
            <a:spLocks noGrp="1"/>
          </p:cNvSpPr>
          <p:nvPr>
            <p:ph type="ftr" sz="quarter" idx="11"/>
          </p:nvPr>
        </p:nvSpPr>
        <p:spPr>
          <a:xfrm>
            <a:off x="717176" y="6139793"/>
            <a:ext cx="2864224" cy="365125"/>
          </a:xfrm>
        </p:spPr>
        <p:txBody>
          <a:bodyPr/>
          <a:lstStyle/>
          <a:p>
            <a:r>
              <a:rPr lang="en-US" dirty="0"/>
              <a:t>Oregon Department of Education</a:t>
            </a:r>
          </a:p>
        </p:txBody>
      </p:sp>
      <p:sp>
        <p:nvSpPr>
          <p:cNvPr id="2" name="Slide Number Placeholder 4">
            <a:extLst>
              <a:ext uri="{FF2B5EF4-FFF2-40B4-BE49-F238E27FC236}">
                <a16:creationId xmlns:a16="http://schemas.microsoft.com/office/drawing/2014/main" id="{301BFC9A-29D1-14EE-A3B0-D0BEBBE0DB6F}"/>
              </a:ext>
            </a:extLst>
          </p:cNvPr>
          <p:cNvSpPr>
            <a:spLocks noGrp="1"/>
          </p:cNvSpPr>
          <p:nvPr>
            <p:ph type="sldNum" sz="quarter" idx="12"/>
          </p:nvPr>
        </p:nvSpPr>
        <p:spPr>
          <a:xfrm>
            <a:off x="8610600" y="6139793"/>
            <a:ext cx="2891118" cy="365125"/>
          </a:xfrm>
        </p:spPr>
        <p:txBody>
          <a:bodyPr/>
          <a:lstStyle/>
          <a:p>
            <a:fld id="{357F5B69-6281-4C1F-8C38-6DA0F56DA430}" type="slidenum">
              <a:rPr lang="en-US" smtClean="0"/>
              <a:t>14</a:t>
            </a:fld>
            <a:endParaRPr lang="en-US" dirty="0"/>
          </a:p>
        </p:txBody>
      </p:sp>
    </p:spTree>
    <p:extLst>
      <p:ext uri="{BB962C8B-B14F-4D97-AF65-F5344CB8AC3E}">
        <p14:creationId xmlns:p14="http://schemas.microsoft.com/office/powerpoint/2010/main" val="1449939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B8A949-F1C9-079E-051F-796301D45581}"/>
              </a:ext>
            </a:extLst>
          </p:cNvPr>
          <p:cNvSpPr>
            <a:spLocks noGrp="1"/>
          </p:cNvSpPr>
          <p:nvPr>
            <p:ph type="title"/>
          </p:nvPr>
        </p:nvSpPr>
        <p:spPr/>
        <p:txBody>
          <a:bodyPr/>
          <a:lstStyle/>
          <a:p>
            <a:r>
              <a:rPr lang="en-US" dirty="0"/>
              <a:t>Families as Partners</a:t>
            </a:r>
          </a:p>
        </p:txBody>
      </p:sp>
      <p:sp>
        <p:nvSpPr>
          <p:cNvPr id="2" name="Content Placeholder 1">
            <a:extLst>
              <a:ext uri="{FF2B5EF4-FFF2-40B4-BE49-F238E27FC236}">
                <a16:creationId xmlns:a16="http://schemas.microsoft.com/office/drawing/2014/main" id="{50907A47-00E2-4499-AA68-02AC7C2D9A43}"/>
              </a:ext>
            </a:extLst>
          </p:cNvPr>
          <p:cNvSpPr>
            <a:spLocks noGrp="1"/>
          </p:cNvSpPr>
          <p:nvPr>
            <p:ph idx="1"/>
          </p:nvPr>
        </p:nvSpPr>
        <p:spPr/>
        <p:txBody>
          <a:bodyPr>
            <a:normAutofit/>
          </a:bodyPr>
          <a:lstStyle/>
          <a:p>
            <a:pPr marL="0" indent="0">
              <a:buNone/>
            </a:pPr>
            <a:r>
              <a:rPr lang="en-US" sz="2800" b="1" dirty="0"/>
              <a:t>Family Engagement Plan</a:t>
            </a:r>
          </a:p>
          <a:p>
            <a:pPr lvl="1"/>
            <a:r>
              <a:rPr lang="en-US" sz="2800" dirty="0">
                <a:solidFill>
                  <a:srgbClr val="FF0000"/>
                </a:solidFill>
              </a:rPr>
              <a:t>Describe how your school engages families in shared decision making</a:t>
            </a:r>
          </a:p>
          <a:p>
            <a:pPr marL="0" indent="0">
              <a:buNone/>
            </a:pPr>
            <a:r>
              <a:rPr lang="en-US" sz="2800" b="1" dirty="0"/>
              <a:t>Compact</a:t>
            </a:r>
          </a:p>
          <a:p>
            <a:pPr lvl="1"/>
            <a:r>
              <a:rPr lang="en-US" sz="2800" dirty="0">
                <a:solidFill>
                  <a:srgbClr val="FF0000"/>
                </a:solidFill>
              </a:rPr>
              <a:t>When will parents get it, how do they provide input</a:t>
            </a:r>
          </a:p>
          <a:p>
            <a:pPr marL="0" indent="0">
              <a:buNone/>
            </a:pPr>
            <a:r>
              <a:rPr lang="en-US" sz="2800" b="1" dirty="0"/>
              <a:t>Building Family Capacity</a:t>
            </a:r>
          </a:p>
          <a:p>
            <a:pPr lvl="1"/>
            <a:r>
              <a:rPr lang="en-US" sz="2800" dirty="0">
                <a:solidFill>
                  <a:srgbClr val="FF0000"/>
                </a:solidFill>
              </a:rPr>
              <a:t>List opportunities available for the current school year for families to engage in their child’s learning</a:t>
            </a:r>
          </a:p>
        </p:txBody>
      </p:sp>
      <p:sp>
        <p:nvSpPr>
          <p:cNvPr id="3" name="Footer Placeholder 2">
            <a:extLst>
              <a:ext uri="{FF2B5EF4-FFF2-40B4-BE49-F238E27FC236}">
                <a16:creationId xmlns:a16="http://schemas.microsoft.com/office/drawing/2014/main" id="{367A2BEA-14DE-34F4-A69B-11B0636FB59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CC767C91-CF5E-2978-5B8D-A8D6F527AB88}"/>
              </a:ext>
              <a:ext uri="{C183D7F6-B498-43B3-948B-1728B52AA6E4}">
                <adec:decorative xmlns:adec="http://schemas.microsoft.com/office/drawing/2017/decorative" val="0"/>
              </a:ext>
            </a:extLst>
          </p:cNvPr>
          <p:cNvSpPr>
            <a:spLocks noGrp="1"/>
          </p:cNvSpPr>
          <p:nvPr>
            <p:ph type="sldNum" sz="quarter" idx="12"/>
          </p:nvPr>
        </p:nvSpPr>
        <p:spPr/>
        <p:txBody>
          <a:bodyPr/>
          <a:lstStyle/>
          <a:p>
            <a:fld id="{357F5B69-6281-4C1F-8C38-6DA0F56DA430}" type="slidenum">
              <a:rPr lang="en-US" smtClean="0"/>
              <a:pPr/>
              <a:t>15</a:t>
            </a:fld>
            <a:endParaRPr lang="en-US" dirty="0"/>
          </a:p>
        </p:txBody>
      </p:sp>
    </p:spTree>
    <p:extLst>
      <p:ext uri="{BB962C8B-B14F-4D97-AF65-F5344CB8AC3E}">
        <p14:creationId xmlns:p14="http://schemas.microsoft.com/office/powerpoint/2010/main" val="34250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3B8181-9F52-0B20-76EE-DD89C9BCDAEB}"/>
              </a:ext>
            </a:extLst>
          </p:cNvPr>
          <p:cNvSpPr>
            <a:spLocks noGrp="1"/>
          </p:cNvSpPr>
          <p:nvPr>
            <p:ph type="title"/>
          </p:nvPr>
        </p:nvSpPr>
        <p:spPr/>
        <p:txBody>
          <a:bodyPr/>
          <a:lstStyle/>
          <a:p>
            <a:r>
              <a:rPr lang="en-US" dirty="0"/>
              <a:t>We’re In This Together!</a:t>
            </a:r>
          </a:p>
        </p:txBody>
      </p:sp>
      <p:sp>
        <p:nvSpPr>
          <p:cNvPr id="2" name="Content Placeholder 1">
            <a:extLst>
              <a:ext uri="{FF2B5EF4-FFF2-40B4-BE49-F238E27FC236}">
                <a16:creationId xmlns:a16="http://schemas.microsoft.com/office/drawing/2014/main" id="{D0946EEF-4310-2FE7-1B4F-A439861901C7}"/>
              </a:ext>
            </a:extLst>
          </p:cNvPr>
          <p:cNvSpPr>
            <a:spLocks noGrp="1"/>
          </p:cNvSpPr>
          <p:nvPr>
            <p:ph idx="1"/>
          </p:nvPr>
        </p:nvSpPr>
        <p:spPr/>
        <p:txBody>
          <a:bodyPr>
            <a:normAutofit/>
          </a:bodyPr>
          <a:lstStyle/>
          <a:p>
            <a:r>
              <a:rPr lang="en-US" sz="2800" dirty="0">
                <a:solidFill>
                  <a:srgbClr val="FF0000"/>
                </a:solidFill>
              </a:rPr>
              <a:t>Include contact information for Title I-A Coordinator</a:t>
            </a:r>
          </a:p>
          <a:p>
            <a:r>
              <a:rPr lang="en-US" sz="2800" dirty="0">
                <a:solidFill>
                  <a:srgbClr val="FF0000"/>
                </a:solidFill>
              </a:rPr>
              <a:t>Link to website where families can find information about Title I-A, including this PPT and school plan</a:t>
            </a:r>
          </a:p>
        </p:txBody>
      </p:sp>
      <p:sp>
        <p:nvSpPr>
          <p:cNvPr id="3" name="Footer Placeholder 2">
            <a:extLst>
              <a:ext uri="{FF2B5EF4-FFF2-40B4-BE49-F238E27FC236}">
                <a16:creationId xmlns:a16="http://schemas.microsoft.com/office/drawing/2014/main" id="{D8035E0D-8CA0-11CB-D217-7C4923A3EDC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0D4882E8-5525-A351-E8EC-455E2C34B495}"/>
              </a:ext>
            </a:extLst>
          </p:cNvPr>
          <p:cNvSpPr>
            <a:spLocks noGrp="1"/>
          </p:cNvSpPr>
          <p:nvPr>
            <p:ph type="sldNum" sz="quarter" idx="12"/>
          </p:nvPr>
        </p:nvSpPr>
        <p:spPr/>
        <p:txBody>
          <a:bodyPr/>
          <a:lstStyle/>
          <a:p>
            <a:fld id="{357F5B69-6281-4C1F-8C38-6DA0F56DA430}" type="slidenum">
              <a:rPr lang="en-US" smtClean="0"/>
              <a:pPr/>
              <a:t>16</a:t>
            </a:fld>
            <a:endParaRPr lang="en-US" dirty="0"/>
          </a:p>
        </p:txBody>
      </p:sp>
    </p:spTree>
    <p:extLst>
      <p:ext uri="{BB962C8B-B14F-4D97-AF65-F5344CB8AC3E}">
        <p14:creationId xmlns:p14="http://schemas.microsoft.com/office/powerpoint/2010/main" val="121978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9F7A05-8F76-8F78-2246-BA4C894D78A8}"/>
              </a:ext>
            </a:extLst>
          </p:cNvPr>
          <p:cNvSpPr>
            <a:spLocks noGrp="1"/>
          </p:cNvSpPr>
          <p:nvPr>
            <p:ph type="title"/>
          </p:nvPr>
        </p:nvSpPr>
        <p:spPr/>
        <p:txBody>
          <a:bodyPr/>
          <a:lstStyle/>
          <a:p>
            <a:r>
              <a:rPr lang="en-US" dirty="0"/>
              <a:t>Customizing this template</a:t>
            </a:r>
          </a:p>
        </p:txBody>
      </p:sp>
      <p:sp>
        <p:nvSpPr>
          <p:cNvPr id="6" name="Content Placeholder 5">
            <a:extLst>
              <a:ext uri="{FF2B5EF4-FFF2-40B4-BE49-F238E27FC236}">
                <a16:creationId xmlns:a16="http://schemas.microsoft.com/office/drawing/2014/main" id="{A05E7A7B-B86D-A816-FB93-28E96E43C731}"/>
              </a:ext>
            </a:extLst>
          </p:cNvPr>
          <p:cNvSpPr>
            <a:spLocks noGrp="1"/>
          </p:cNvSpPr>
          <p:nvPr>
            <p:ph idx="1"/>
          </p:nvPr>
        </p:nvSpPr>
        <p:spPr/>
        <p:txBody>
          <a:bodyPr>
            <a:normAutofit/>
          </a:bodyPr>
          <a:lstStyle/>
          <a:p>
            <a:r>
              <a:rPr lang="en-US" sz="2800" dirty="0"/>
              <a:t>Schools/districts should customize this template to meet their needs. Feel free to rearrange and add slides</a:t>
            </a:r>
          </a:p>
          <a:p>
            <a:r>
              <a:rPr lang="en-US" sz="2800" dirty="0"/>
              <a:t>Regardless of customization, all annual meeting presentations should include, at minimum, the topics outlined on the slides of this template</a:t>
            </a:r>
            <a:endParaRPr lang="en-US" sz="2800" dirty="0">
              <a:solidFill>
                <a:srgbClr val="FF0000"/>
              </a:solidFill>
            </a:endParaRPr>
          </a:p>
          <a:p>
            <a:r>
              <a:rPr lang="en-US" sz="2800" dirty="0">
                <a:solidFill>
                  <a:srgbClr val="FF0000"/>
                </a:solidFill>
              </a:rPr>
              <a:t>Any text in red represents places where information specific to your school should be entered</a:t>
            </a:r>
          </a:p>
        </p:txBody>
      </p:sp>
      <p:sp>
        <p:nvSpPr>
          <p:cNvPr id="3" name="Footer Placeholder 2">
            <a:extLst>
              <a:ext uri="{FF2B5EF4-FFF2-40B4-BE49-F238E27FC236}">
                <a16:creationId xmlns:a16="http://schemas.microsoft.com/office/drawing/2014/main" id="{B1E2CFD4-B17D-5A86-F691-A2C7F43FE88F}"/>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754E3AEE-10B3-20E4-7983-BA82E3010BBC}"/>
              </a:ext>
            </a:extLst>
          </p:cNvPr>
          <p:cNvSpPr>
            <a:spLocks noGrp="1"/>
          </p:cNvSpPr>
          <p:nvPr>
            <p:ph type="sldNum" sz="quarter" idx="12"/>
          </p:nvPr>
        </p:nvSpPr>
        <p:spPr/>
        <p:txBody>
          <a:bodyPr/>
          <a:lstStyle/>
          <a:p>
            <a:fld id="{357F5B69-6281-4C1F-8C38-6DA0F56DA430}" type="slidenum">
              <a:rPr lang="en-US" smtClean="0"/>
              <a:t>2</a:t>
            </a:fld>
            <a:endParaRPr lang="en-US" dirty="0"/>
          </a:p>
        </p:txBody>
      </p:sp>
    </p:spTree>
    <p:extLst>
      <p:ext uri="{BB962C8B-B14F-4D97-AF65-F5344CB8AC3E}">
        <p14:creationId xmlns:p14="http://schemas.microsoft.com/office/powerpoint/2010/main" val="260865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Purpose of Today’s Meeting/Agenda</a:t>
            </a:r>
          </a:p>
        </p:txBody>
      </p:sp>
      <p:sp>
        <p:nvSpPr>
          <p:cNvPr id="6" name="Content Placeholder 5"/>
          <p:cNvSpPr>
            <a:spLocks noGrp="1"/>
          </p:cNvSpPr>
          <p:nvPr>
            <p:ph idx="1"/>
          </p:nvPr>
        </p:nvSpPr>
        <p:spPr>
          <a:xfrm>
            <a:off x="672100" y="1806306"/>
            <a:ext cx="10784542" cy="4109010"/>
          </a:xfrm>
        </p:spPr>
        <p:txBody>
          <a:bodyPr>
            <a:normAutofit/>
          </a:bodyPr>
          <a:lstStyle/>
          <a:p>
            <a:pPr marL="0" indent="0" algn="ctr">
              <a:buNone/>
            </a:pPr>
            <a:r>
              <a:rPr lang="en-US" altLang="en-US" sz="3200" dirty="0"/>
              <a:t>Provide information about our school’s Title I-A program</a:t>
            </a:r>
          </a:p>
          <a:p>
            <a:pPr marL="0" indent="0" algn="ctr">
              <a:buNone/>
            </a:pPr>
            <a:endParaRPr lang="en-US" altLang="en-US" sz="3200" dirty="0"/>
          </a:p>
          <a:p>
            <a:r>
              <a:rPr lang="en-US" sz="2800" dirty="0"/>
              <a:t>Explanation of Title I-A </a:t>
            </a:r>
          </a:p>
          <a:p>
            <a:r>
              <a:rPr lang="en-US" sz="2800" dirty="0"/>
              <a:t>Rights of Parents and Guardians</a:t>
            </a:r>
          </a:p>
          <a:p>
            <a:r>
              <a:rPr lang="en-US" sz="2800" dirty="0"/>
              <a:t>Sharing Our School’s Program</a:t>
            </a:r>
          </a:p>
          <a:p>
            <a:r>
              <a:rPr lang="en-US" sz="2800" dirty="0"/>
              <a:t>Annual Review and Evaluation</a:t>
            </a:r>
          </a:p>
          <a:p>
            <a:r>
              <a:rPr lang="en-US" sz="2800" dirty="0"/>
              <a:t>Parent and Family Engagement</a:t>
            </a:r>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3</a:t>
            </a:fld>
            <a:endParaRPr lang="en-US" dirty="0"/>
          </a:p>
        </p:txBody>
      </p:sp>
    </p:spTree>
    <p:extLst>
      <p:ext uri="{BB962C8B-B14F-4D97-AF65-F5344CB8AC3E}">
        <p14:creationId xmlns:p14="http://schemas.microsoft.com/office/powerpoint/2010/main" val="222184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Title I-A Program</a:t>
            </a:r>
          </a:p>
        </p:txBody>
      </p:sp>
      <p:sp>
        <p:nvSpPr>
          <p:cNvPr id="2" name="Content Placeholder 1"/>
          <p:cNvSpPr>
            <a:spLocks noGrp="1"/>
          </p:cNvSpPr>
          <p:nvPr>
            <p:ph idx="1"/>
          </p:nvPr>
        </p:nvSpPr>
        <p:spPr>
          <a:xfrm>
            <a:off x="717176" y="1825625"/>
            <a:ext cx="10784542" cy="4317598"/>
          </a:xfrm>
        </p:spPr>
        <p:txBody>
          <a:bodyPr>
            <a:normAutofit/>
          </a:bodyPr>
          <a:lstStyle/>
          <a:p>
            <a:r>
              <a:rPr lang="en-US" altLang="en-US" sz="3200" dirty="0"/>
              <a:t>What is “Title I-A”?</a:t>
            </a:r>
          </a:p>
          <a:p>
            <a:pPr lvl="1">
              <a:spcAft>
                <a:spcPts val="600"/>
              </a:spcAft>
            </a:pPr>
            <a:r>
              <a:rPr lang="en-US" altLang="en-US" sz="2800" dirty="0"/>
              <a:t>A component of ESEA, our nation’s largest education assistance program for schools</a:t>
            </a:r>
          </a:p>
          <a:p>
            <a:pPr lvl="1">
              <a:spcAft>
                <a:spcPts val="600"/>
              </a:spcAft>
            </a:pPr>
            <a:r>
              <a:rPr lang="en-US" altLang="en-US" sz="2800" dirty="0"/>
              <a:t>Provides additional support to students with the greatest need</a:t>
            </a:r>
          </a:p>
          <a:p>
            <a:pPr lvl="1">
              <a:spcAft>
                <a:spcPts val="600"/>
              </a:spcAft>
            </a:pPr>
            <a:r>
              <a:rPr lang="en-US" altLang="en-US" sz="2800" dirty="0"/>
              <a:t>Can support behavioral and social emotional needs as well as academic needs</a:t>
            </a:r>
          </a:p>
          <a:p>
            <a:pPr lvl="1"/>
            <a:endParaRPr lang="en-US" altLang="en-US" sz="2800" dirty="0"/>
          </a:p>
          <a:p>
            <a:pPr marL="457200" lvl="1" indent="0" algn="ctr">
              <a:buNone/>
            </a:pPr>
            <a:r>
              <a:rPr lang="en-US" altLang="en-US" sz="2800" b="1" dirty="0"/>
              <a:t>All ESEA programs, including Title I-A, are about ensuring the right supports get to the right students</a:t>
            </a:r>
          </a:p>
          <a:p>
            <a:pPr lvl="1"/>
            <a:endParaRPr lang="en-US" dirty="0"/>
          </a:p>
        </p:txBody>
      </p:sp>
      <p:sp>
        <p:nvSpPr>
          <p:cNvPr id="4" name="Footer Placeholder 3">
            <a:extLst>
              <a:ext uri="{FF2B5EF4-FFF2-40B4-BE49-F238E27FC236}">
                <a16:creationId xmlns:a16="http://schemas.microsoft.com/office/drawing/2014/main" id="{39C55736-A0A3-84D9-EE3B-2CE2911CEA0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F0C3C881-99C3-F4B7-B441-A38E111AF3EE}"/>
              </a:ext>
            </a:extLst>
          </p:cNvPr>
          <p:cNvSpPr>
            <a:spLocks noGrp="1"/>
          </p:cNvSpPr>
          <p:nvPr>
            <p:ph type="sldNum" sz="quarter" idx="12"/>
          </p:nvPr>
        </p:nvSpPr>
        <p:spPr/>
        <p:txBody>
          <a:bodyPr/>
          <a:lstStyle/>
          <a:p>
            <a:fld id="{357F5B69-6281-4C1F-8C38-6DA0F56DA430}" type="slidenum">
              <a:rPr lang="en-US" smtClean="0"/>
              <a:pPr/>
              <a:t>4</a:t>
            </a:fld>
            <a:endParaRPr lang="en-US" dirty="0"/>
          </a:p>
        </p:txBody>
      </p:sp>
    </p:spTree>
    <p:extLst>
      <p:ext uri="{BB962C8B-B14F-4D97-AF65-F5344CB8AC3E}">
        <p14:creationId xmlns:p14="http://schemas.microsoft.com/office/powerpoint/2010/main" val="182001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4" name="Title 3">
            <a:extLst>
              <a:ext uri="{FF2B5EF4-FFF2-40B4-BE49-F238E27FC236}">
                <a16:creationId xmlns:a16="http://schemas.microsoft.com/office/drawing/2014/main" id="{85E80169-4403-A9DB-2346-770FE7F4F6C5}"/>
              </a:ext>
            </a:extLst>
          </p:cNvPr>
          <p:cNvSpPr>
            <a:spLocks noGrp="1"/>
          </p:cNvSpPr>
          <p:nvPr>
            <p:ph type="title"/>
          </p:nvPr>
        </p:nvSpPr>
        <p:spPr/>
        <p:txBody>
          <a:bodyPr/>
          <a:lstStyle/>
          <a:p>
            <a:r>
              <a:rPr lang="en-US" dirty="0"/>
              <a:t>Each Title I-A school must…</a:t>
            </a:r>
          </a:p>
        </p:txBody>
      </p:sp>
      <p:sp>
        <p:nvSpPr>
          <p:cNvPr id="2" name="Content Placeholder 1"/>
          <p:cNvSpPr>
            <a:spLocks noGrp="1"/>
          </p:cNvSpPr>
          <p:nvPr>
            <p:ph idx="1"/>
          </p:nvPr>
        </p:nvSpPr>
        <p:spPr/>
        <p:txBody>
          <a:bodyPr>
            <a:normAutofit/>
          </a:bodyPr>
          <a:lstStyle/>
          <a:p>
            <a:pPr>
              <a:lnSpc>
                <a:spcPct val="150000"/>
              </a:lnSpc>
            </a:pPr>
            <a:r>
              <a:rPr lang="en-US" sz="2800" dirty="0"/>
              <a:t>Complete an annual needs assessment</a:t>
            </a:r>
          </a:p>
          <a:p>
            <a:pPr>
              <a:lnSpc>
                <a:spcPct val="150000"/>
              </a:lnSpc>
            </a:pPr>
            <a:r>
              <a:rPr lang="en-US" sz="2800" dirty="0"/>
              <a:t>Create and annually update a school-level plan and compact</a:t>
            </a:r>
          </a:p>
          <a:p>
            <a:pPr>
              <a:lnSpc>
                <a:spcPct val="150000"/>
              </a:lnSpc>
            </a:pPr>
            <a:r>
              <a:rPr lang="en-US" sz="2800" dirty="0"/>
              <a:t>Develop and implement a Family Engagement Plan</a:t>
            </a:r>
          </a:p>
          <a:p>
            <a:pPr>
              <a:lnSpc>
                <a:spcPct val="150000"/>
              </a:lnSpc>
            </a:pPr>
            <a:r>
              <a:rPr lang="en-US" sz="2800" dirty="0"/>
              <a:t>Engage families as partners in their child’s learning</a:t>
            </a:r>
          </a:p>
          <a:p>
            <a:pPr>
              <a:lnSpc>
                <a:spcPct val="150000"/>
              </a:lnSpc>
            </a:pPr>
            <a:r>
              <a:rPr lang="en-US" sz="2800" dirty="0"/>
              <a:t>Maintain documentation of staff qualifications</a:t>
            </a:r>
            <a:endParaRPr lang="en-US" sz="3200" dirty="0"/>
          </a:p>
        </p:txBody>
      </p:sp>
      <p:sp>
        <p:nvSpPr>
          <p:cNvPr id="9" name="Footer Placeholder 2">
            <a:extLst>
              <a:ext uri="{C183D7F6-B498-43B3-948B-1728B52AA6E4}">
                <adec:decorative xmlns:adec="http://schemas.microsoft.com/office/drawing/2017/decorative" val="1"/>
              </a:ext>
            </a:extLst>
          </p:cNvPr>
          <p:cNvSpPr>
            <a:spLocks noGrp="1"/>
          </p:cNvSpPr>
          <p:nvPr>
            <p:ph type="ftr" sz="quarter" idx="11"/>
          </p:nvPr>
        </p:nvSpPr>
        <p:spPr>
          <a:xfrm>
            <a:off x="717176" y="6139793"/>
            <a:ext cx="2864224" cy="365125"/>
          </a:xfrm>
        </p:spPr>
        <p:txBody>
          <a:bodyPr/>
          <a:lstStyle/>
          <a:p>
            <a:r>
              <a:rPr lang="en-US" dirty="0"/>
              <a:t>Oregon Department of Education</a:t>
            </a:r>
          </a:p>
        </p:txBody>
      </p:sp>
      <p:sp>
        <p:nvSpPr>
          <p:cNvPr id="5" name="Slide Number Placeholder 4">
            <a:extLst>
              <a:ext uri="{FF2B5EF4-FFF2-40B4-BE49-F238E27FC236}">
                <a16:creationId xmlns:a16="http://schemas.microsoft.com/office/drawing/2014/main" id="{A694352F-DE31-81AE-DF80-EA71626843B6}"/>
              </a:ext>
            </a:extLst>
          </p:cNvPr>
          <p:cNvSpPr>
            <a:spLocks noGrp="1"/>
          </p:cNvSpPr>
          <p:nvPr>
            <p:ph type="sldNum" sz="quarter" idx="12"/>
          </p:nvPr>
        </p:nvSpPr>
        <p:spPr>
          <a:xfrm>
            <a:off x="8610600" y="6139793"/>
            <a:ext cx="2891118" cy="365125"/>
          </a:xfrm>
        </p:spPr>
        <p:txBody>
          <a:bodyPr/>
          <a:lstStyle/>
          <a:p>
            <a:fld id="{357F5B69-6281-4C1F-8C38-6DA0F56DA430}" type="slidenum">
              <a:rPr lang="en-US" smtClean="0"/>
              <a:pPr/>
              <a:t>5</a:t>
            </a:fld>
            <a:endParaRPr lang="en-US" dirty="0"/>
          </a:p>
        </p:txBody>
      </p:sp>
    </p:spTree>
    <p:extLst>
      <p:ext uri="{BB962C8B-B14F-4D97-AF65-F5344CB8AC3E}">
        <p14:creationId xmlns:p14="http://schemas.microsoft.com/office/powerpoint/2010/main" val="103596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Parent/Guardian Rights Under ESSA</a:t>
            </a:r>
          </a:p>
        </p:txBody>
      </p:sp>
      <p:sp>
        <p:nvSpPr>
          <p:cNvPr id="2" name="Content Placeholder 1">
            <a:extLst>
              <a:ext uri="{C183D7F6-B498-43B3-948B-1728B52AA6E4}">
                <adec:decorative xmlns:adec="http://schemas.microsoft.com/office/drawing/2017/decorative" val="1"/>
              </a:ext>
            </a:extLst>
          </p:cNvPr>
          <p:cNvSpPr>
            <a:spLocks noGrp="1"/>
          </p:cNvSpPr>
          <p:nvPr>
            <p:ph idx="1"/>
          </p:nvPr>
        </p:nvSpPr>
        <p:spPr/>
        <p:txBody>
          <a:bodyPr>
            <a:normAutofit/>
          </a:bodyPr>
          <a:lstStyle/>
          <a:p>
            <a:pPr>
              <a:lnSpc>
                <a:spcPct val="150000"/>
              </a:lnSpc>
            </a:pPr>
            <a:r>
              <a:rPr lang="en-US" sz="2800" dirty="0"/>
              <a:t>Right to request educator qualifications</a:t>
            </a:r>
          </a:p>
          <a:p>
            <a:pPr>
              <a:lnSpc>
                <a:spcPct val="150000"/>
              </a:lnSpc>
            </a:pPr>
            <a:r>
              <a:rPr lang="en-US" sz="2800" dirty="0"/>
              <a:t>Request opportunities to meet with staff</a:t>
            </a:r>
          </a:p>
          <a:p>
            <a:pPr>
              <a:lnSpc>
                <a:spcPct val="150000"/>
              </a:lnSpc>
            </a:pPr>
            <a:r>
              <a:rPr lang="en-US" sz="2800" dirty="0"/>
              <a:t>Participate in decisions affecting your child</a:t>
            </a:r>
          </a:p>
          <a:p>
            <a:pPr>
              <a:lnSpc>
                <a:spcPct val="150000"/>
              </a:lnSpc>
            </a:pPr>
            <a:r>
              <a:rPr lang="en-US" sz="2800" dirty="0"/>
              <a:t>Review school’s Title I program and make suggestions</a:t>
            </a:r>
          </a:p>
          <a:p>
            <a:pPr>
              <a:lnSpc>
                <a:spcPct val="150000"/>
              </a:lnSpc>
            </a:pPr>
            <a:r>
              <a:rPr lang="en-US" sz="2800" dirty="0"/>
              <a:t>Participate in school activities</a:t>
            </a:r>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Tree>
    <p:extLst>
      <p:ext uri="{BB962C8B-B14F-4D97-AF65-F5344CB8AC3E}">
        <p14:creationId xmlns:p14="http://schemas.microsoft.com/office/powerpoint/2010/main" val="3102352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9BDB6E-DB6D-C370-AF5F-692CDCEA47D5}"/>
              </a:ext>
            </a:extLst>
          </p:cNvPr>
          <p:cNvSpPr>
            <a:spLocks noGrp="1"/>
          </p:cNvSpPr>
          <p:nvPr>
            <p:ph type="title"/>
          </p:nvPr>
        </p:nvSpPr>
        <p:spPr/>
        <p:txBody>
          <a:bodyPr/>
          <a:lstStyle/>
          <a:p>
            <a:r>
              <a:rPr lang="en-US" dirty="0"/>
              <a:t>Title I-A Program Components</a:t>
            </a:r>
          </a:p>
        </p:txBody>
      </p:sp>
      <p:graphicFrame>
        <p:nvGraphicFramePr>
          <p:cNvPr id="8" name="Content Placeholder 7" descr="This graphic shows a circle cut into four parts: Program Design, Curriculum, Monitoring Student Progress and Family Involvement">
            <a:extLst>
              <a:ext uri="{FF2B5EF4-FFF2-40B4-BE49-F238E27FC236}">
                <a16:creationId xmlns:a16="http://schemas.microsoft.com/office/drawing/2014/main" id="{F8701443-BC50-1753-EEDD-1EAD8AC0AF31}"/>
              </a:ext>
            </a:extLst>
          </p:cNvPr>
          <p:cNvGraphicFramePr>
            <a:graphicFrameLocks noGrp="1"/>
          </p:cNvGraphicFramePr>
          <p:nvPr>
            <p:ph idx="1"/>
            <p:extLst>
              <p:ext uri="{D42A27DB-BD31-4B8C-83A1-F6EECF244321}">
                <p14:modId xmlns:p14="http://schemas.microsoft.com/office/powerpoint/2010/main" val="731726609"/>
              </p:ext>
            </p:extLst>
          </p:nvPr>
        </p:nvGraphicFramePr>
        <p:xfrm>
          <a:off x="717550" y="1825625"/>
          <a:ext cx="10783888" cy="4108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E5C60FCB-E9C7-D4B1-8D3D-3147E8B8099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870890B1-8D6A-FAD3-2DC8-BCE5E1B906DC}"/>
              </a:ext>
            </a:extLst>
          </p:cNvPr>
          <p:cNvSpPr>
            <a:spLocks noGrp="1"/>
          </p:cNvSpPr>
          <p:nvPr>
            <p:ph type="sldNum" sz="quarter" idx="12"/>
          </p:nvPr>
        </p:nvSpPr>
        <p:spPr/>
        <p:txBody>
          <a:bodyPr/>
          <a:lstStyle/>
          <a:p>
            <a:fld id="{357F5B69-6281-4C1F-8C38-6DA0F56DA430}" type="slidenum">
              <a:rPr lang="en-US" smtClean="0"/>
              <a:pPr/>
              <a:t>7</a:t>
            </a:fld>
            <a:endParaRPr lang="en-US" dirty="0"/>
          </a:p>
        </p:txBody>
      </p:sp>
    </p:spTree>
    <p:extLst>
      <p:ext uri="{BB962C8B-B14F-4D97-AF65-F5344CB8AC3E}">
        <p14:creationId xmlns:p14="http://schemas.microsoft.com/office/powerpoint/2010/main" val="1102070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Our School’s Program</a:t>
            </a:r>
          </a:p>
        </p:txBody>
      </p:sp>
      <p:sp>
        <p:nvSpPr>
          <p:cNvPr id="2" name="Content Placeholder 1"/>
          <p:cNvSpPr>
            <a:spLocks noGrp="1"/>
          </p:cNvSpPr>
          <p:nvPr>
            <p:ph idx="1"/>
          </p:nvPr>
        </p:nvSpPr>
        <p:spPr>
          <a:xfrm>
            <a:off x="717176" y="1825624"/>
            <a:ext cx="10784542" cy="3858129"/>
          </a:xfrm>
        </p:spPr>
        <p:txBody>
          <a:bodyPr>
            <a:normAutofit/>
          </a:bodyPr>
          <a:lstStyle/>
          <a:p>
            <a:pPr marL="0" indent="0">
              <a:buNone/>
              <a:defRPr/>
            </a:pPr>
            <a:r>
              <a:rPr lang="en-US" altLang="en-US" sz="2800" b="1" dirty="0"/>
              <a:t>Our school’s model</a:t>
            </a:r>
          </a:p>
          <a:p>
            <a:pPr lvl="2">
              <a:defRPr/>
            </a:pPr>
            <a:r>
              <a:rPr lang="en-US" altLang="en-US" sz="2600" dirty="0">
                <a:solidFill>
                  <a:srgbClr val="FF0000"/>
                </a:solidFill>
              </a:rPr>
              <a:t>Indicate whether your school program Schoolwide (all students) or Targeted (students identified for the program based on multiple criteria)</a:t>
            </a:r>
          </a:p>
          <a:p>
            <a:pPr lvl="3">
              <a:defRPr/>
            </a:pPr>
            <a:r>
              <a:rPr lang="en-US" altLang="en-US" sz="2600" dirty="0">
                <a:solidFill>
                  <a:srgbClr val="FF0000"/>
                </a:solidFill>
              </a:rPr>
              <a:t>If Targeted, include description of the school’s targeting criteria</a:t>
            </a:r>
          </a:p>
          <a:p>
            <a:pPr marL="0" indent="0">
              <a:buNone/>
              <a:defRPr/>
            </a:pPr>
            <a:r>
              <a:rPr lang="en-US" altLang="en-US" sz="2800" b="1" dirty="0"/>
              <a:t>What does our program look like?</a:t>
            </a:r>
          </a:p>
          <a:p>
            <a:pPr lvl="2">
              <a:defRPr/>
            </a:pPr>
            <a:r>
              <a:rPr lang="en-US" altLang="en-US" sz="2600" dirty="0">
                <a:solidFill>
                  <a:srgbClr val="FF0000"/>
                </a:solidFill>
              </a:rPr>
              <a:t>In this section articulate what and how services are delivered. What is it like to be a student and a teacher in your program?</a:t>
            </a:r>
            <a:endParaRPr lang="en-US" dirty="0"/>
          </a:p>
        </p:txBody>
      </p:sp>
      <p:sp>
        <p:nvSpPr>
          <p:cNvPr id="3" name="Footer Placeholder 2">
            <a:extLs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Tree>
    <p:extLst>
      <p:ext uri="{BB962C8B-B14F-4D97-AF65-F5344CB8AC3E}">
        <p14:creationId xmlns:p14="http://schemas.microsoft.com/office/powerpoint/2010/main" val="4089277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6C7A39-AF4A-5A80-D4C7-C518CE25B558}"/>
              </a:ext>
            </a:extLst>
          </p:cNvPr>
          <p:cNvSpPr>
            <a:spLocks noGrp="1"/>
          </p:cNvSpPr>
          <p:nvPr>
            <p:ph type="title"/>
          </p:nvPr>
        </p:nvSpPr>
        <p:spPr/>
        <p:txBody>
          <a:bodyPr/>
          <a:lstStyle/>
          <a:p>
            <a:r>
              <a:rPr lang="en-US" dirty="0"/>
              <a:t>Our Goals</a:t>
            </a:r>
          </a:p>
        </p:txBody>
      </p:sp>
      <p:sp>
        <p:nvSpPr>
          <p:cNvPr id="2" name="Content Placeholder 1">
            <a:extLst>
              <a:ext uri="{FF2B5EF4-FFF2-40B4-BE49-F238E27FC236}">
                <a16:creationId xmlns:a16="http://schemas.microsoft.com/office/drawing/2014/main" id="{CEC50901-AACE-31CD-3BE2-F8D1893A353D}"/>
              </a:ext>
            </a:extLst>
          </p:cNvPr>
          <p:cNvSpPr>
            <a:spLocks noGrp="1"/>
          </p:cNvSpPr>
          <p:nvPr>
            <p:ph idx="1"/>
          </p:nvPr>
        </p:nvSpPr>
        <p:spPr/>
        <p:txBody>
          <a:bodyPr>
            <a:normAutofit/>
          </a:bodyPr>
          <a:lstStyle/>
          <a:p>
            <a:r>
              <a:rPr lang="en-US" sz="2800" dirty="0">
                <a:solidFill>
                  <a:srgbClr val="FF0000"/>
                </a:solidFill>
              </a:rPr>
              <a:t>Include your school’s specific, measurable goals for improving student outcomes</a:t>
            </a:r>
          </a:p>
          <a:p>
            <a:endParaRPr lang="en-US" sz="2800" dirty="0">
              <a:solidFill>
                <a:srgbClr val="FF0000"/>
              </a:solidFill>
            </a:endParaRPr>
          </a:p>
          <a:p>
            <a:endParaRPr lang="en-US" sz="2800" dirty="0">
              <a:solidFill>
                <a:srgbClr val="FF0000"/>
              </a:solidFill>
            </a:endParaRPr>
          </a:p>
          <a:p>
            <a:r>
              <a:rPr lang="en-US" sz="2800" dirty="0"/>
              <a:t>In our school, families are involved in the process of establishing the goals by </a:t>
            </a:r>
            <a:r>
              <a:rPr lang="en-US" sz="2800" dirty="0">
                <a:solidFill>
                  <a:srgbClr val="FF0000"/>
                </a:solidFill>
              </a:rPr>
              <a:t>(describe your process here)</a:t>
            </a:r>
          </a:p>
        </p:txBody>
      </p:sp>
      <p:sp>
        <p:nvSpPr>
          <p:cNvPr id="3" name="Footer Placeholder 2">
            <a:extLst>
              <a:ext uri="{FF2B5EF4-FFF2-40B4-BE49-F238E27FC236}">
                <a16:creationId xmlns:a16="http://schemas.microsoft.com/office/drawing/2014/main" id="{AFA42CE7-B5FA-4ECE-9C63-E8961F9B03A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Oregon Department of Education</a:t>
            </a:r>
            <a:endParaRPr lang="en-US" dirty="0"/>
          </a:p>
        </p:txBody>
      </p:sp>
      <p:sp>
        <p:nvSpPr>
          <p:cNvPr id="4" name="Slide Number Placeholder 3">
            <a:extLst>
              <a:ext uri="{FF2B5EF4-FFF2-40B4-BE49-F238E27FC236}">
                <a16:creationId xmlns:a16="http://schemas.microsoft.com/office/drawing/2014/main" id="{5A1146EF-6294-919E-5E92-1A9DF1C4848C}"/>
              </a:ext>
            </a:extLst>
          </p:cNvPr>
          <p:cNvSpPr>
            <a:spLocks noGrp="1"/>
          </p:cNvSpPr>
          <p:nvPr>
            <p:ph type="sldNum" sz="quarter" idx="12"/>
          </p:nvPr>
        </p:nvSpPr>
        <p:spPr/>
        <p:txBody>
          <a:bodyPr/>
          <a:lstStyle/>
          <a:p>
            <a:fld id="{357F5B69-6281-4C1F-8C38-6DA0F56DA430}" type="slidenum">
              <a:rPr lang="en-US" smtClean="0"/>
              <a:pPr/>
              <a:t>9</a:t>
            </a:fld>
            <a:endParaRPr lang="en-US" dirty="0"/>
          </a:p>
        </p:txBody>
      </p:sp>
    </p:spTree>
    <p:extLst>
      <p:ext uri="{BB962C8B-B14F-4D97-AF65-F5344CB8AC3E}">
        <p14:creationId xmlns:p14="http://schemas.microsoft.com/office/powerpoint/2010/main" val="1453659122"/>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2022-05-17T07:00:00+00:00</Remediation_x0020_Date>
    <Priority xmlns="033ab11c-6041-4f50-b845-c0c38e41b3e3">New</Priority>
  </documentManagement>
</p:properties>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3BB8A3C5-2458-4D1D-95E7-E5D5661F5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3ab11c-6041-4f50-b845-c0c38e41b3e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2AA772-8C0A-480C-9E0C-84C76C73C71D}">
  <ds:schemaRefs>
    <ds:schemaRef ds:uri="http://purl.org/dc/elements/1.1/"/>
    <ds:schemaRef ds:uri="http://schemas.microsoft.com/office/2006/metadata/properties"/>
    <ds:schemaRef ds:uri="54031767-dd6d-417c-ab73-583408f47564"/>
    <ds:schemaRef ds:uri="http://schemas.microsoft.com/sharepoint/v3"/>
    <ds:schemaRef ds:uri="http://schemas.microsoft.com/office/2006/documentManagement/types"/>
    <ds:schemaRef ds:uri="033ab11c-6041-4f50-b845-c0c38e41b3e3"/>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1822</TotalTime>
  <Words>1028</Words>
  <Application>Microsoft Office PowerPoint</Application>
  <PresentationFormat>Widescreen</PresentationFormat>
  <Paragraphs>141</Paragraphs>
  <Slides>16</Slides>
  <Notes>9</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16</vt:i4>
      </vt:variant>
    </vt:vector>
  </HeadingPairs>
  <TitlesOfParts>
    <vt:vector size="24" baseType="lpstr">
      <vt:lpstr>Arial</vt:lpstr>
      <vt:lpstr>Calibri</vt:lpstr>
      <vt:lpstr>2021ODE</vt:lpstr>
      <vt:lpstr>Green_2021ODE</vt:lpstr>
      <vt:lpstr>Gold_2021ODE</vt:lpstr>
      <vt:lpstr>Orange_2021ODE</vt:lpstr>
      <vt:lpstr>Red_2021ODE</vt:lpstr>
      <vt:lpstr>Teal_2021ODE</vt:lpstr>
      <vt:lpstr>Welcome Families! Annual Title I-A Meeting</vt:lpstr>
      <vt:lpstr>Customizing this template</vt:lpstr>
      <vt:lpstr>Purpose of Today’s Meeting/Agenda</vt:lpstr>
      <vt:lpstr>Title I-A Program</vt:lpstr>
      <vt:lpstr>Each Title I-A school must…</vt:lpstr>
      <vt:lpstr>Parent/Guardian Rights Under ESSA</vt:lpstr>
      <vt:lpstr>Title I-A Program Components</vt:lpstr>
      <vt:lpstr>Our School’s Program</vt:lpstr>
      <vt:lpstr>Our Goals</vt:lpstr>
      <vt:lpstr>Our School’s Curriculum</vt:lpstr>
      <vt:lpstr>How We Monitor Student Progress</vt:lpstr>
      <vt:lpstr>Our Data/How are we doing?</vt:lpstr>
      <vt:lpstr>Annual Review &amp; Evaluation</vt:lpstr>
      <vt:lpstr>Family Engagement</vt:lpstr>
      <vt:lpstr>Families as Partners</vt:lpstr>
      <vt:lpstr>We’re In This Together!</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IA Annual Meeting PPT</dc:title>
  <dc:creator>MARTIN Sarah * ODE</dc:creator>
  <cp:lastModifiedBy>SAPPINGTON Jennifer * ODE</cp:lastModifiedBy>
  <cp:revision>119</cp:revision>
  <dcterms:created xsi:type="dcterms:W3CDTF">2021-11-08T23:34:50Z</dcterms:created>
  <dcterms:modified xsi:type="dcterms:W3CDTF">2024-03-20T23:06:47Z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y fmtid="{D5CDD505-2E9C-101B-9397-08002B2CF9AE}" pid="3" name="MSIP_Label_7730ea53-6f5e-4160-81a5-992a9105450a_Enabled">
    <vt:lpwstr>true</vt:lpwstr>
  </property>
  <property fmtid="{D5CDD505-2E9C-101B-9397-08002B2CF9AE}" pid="4" name="MSIP_Label_7730ea53-6f5e-4160-81a5-992a9105450a_SetDate">
    <vt:lpwstr>2024-03-11T21:30:00Z</vt:lpwstr>
  </property>
  <property fmtid="{D5CDD505-2E9C-101B-9397-08002B2CF9AE}" pid="5" name="MSIP_Label_7730ea53-6f5e-4160-81a5-992a9105450a_Method">
    <vt:lpwstr>Standard</vt:lpwstr>
  </property>
  <property fmtid="{D5CDD505-2E9C-101B-9397-08002B2CF9AE}" pid="6" name="MSIP_Label_7730ea53-6f5e-4160-81a5-992a9105450a_Name">
    <vt:lpwstr>Level 2 - Limited (Items)</vt:lpwstr>
  </property>
  <property fmtid="{D5CDD505-2E9C-101B-9397-08002B2CF9AE}" pid="7" name="MSIP_Label_7730ea53-6f5e-4160-81a5-992a9105450a_SiteId">
    <vt:lpwstr>b4f51418-b269-49a2-935a-fa54bf584fc8</vt:lpwstr>
  </property>
  <property fmtid="{D5CDD505-2E9C-101B-9397-08002B2CF9AE}" pid="8" name="MSIP_Label_7730ea53-6f5e-4160-81a5-992a9105450a_ActionId">
    <vt:lpwstr>d3e9480c-d8bc-49c8-b2b6-bd134b3649d4</vt:lpwstr>
  </property>
  <property fmtid="{D5CDD505-2E9C-101B-9397-08002B2CF9AE}" pid="9" name="MSIP_Label_7730ea53-6f5e-4160-81a5-992a9105450a_ContentBits">
    <vt:lpwstr>0</vt:lpwstr>
  </property>
</Properties>
</file>