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4"/>
    <p:sldMasterId id="2147483815" r:id="rId5"/>
    <p:sldMasterId id="2147483803" r:id="rId6"/>
    <p:sldMasterId id="2147483791" r:id="rId7"/>
    <p:sldMasterId id="2147483779" r:id="rId8"/>
    <p:sldMasterId id="2147483767" r:id="rId9"/>
  </p:sldMasterIdLst>
  <p:notesMasterIdLst>
    <p:notesMasterId r:id="rId25"/>
  </p:notesMasterIdLst>
  <p:sldIdLst>
    <p:sldId id="317" r:id="rId10"/>
    <p:sldId id="318" r:id="rId11"/>
    <p:sldId id="401" r:id="rId12"/>
    <p:sldId id="409" r:id="rId13"/>
    <p:sldId id="417" r:id="rId14"/>
    <p:sldId id="418" r:id="rId15"/>
    <p:sldId id="420" r:id="rId16"/>
    <p:sldId id="419" r:id="rId17"/>
    <p:sldId id="411" r:id="rId18"/>
    <p:sldId id="412" r:id="rId19"/>
    <p:sldId id="415" r:id="rId20"/>
    <p:sldId id="421" r:id="rId21"/>
    <p:sldId id="423" r:id="rId22"/>
    <p:sldId id="347" r:id="rId23"/>
    <p:sldId id="40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NGBERG Jennifer * ODE" initials="EJ*O" lastIdx="1" clrIdx="0">
    <p:extLst>
      <p:ext uri="{19B8F6BF-5375-455C-9EA6-DF929625EA0E}">
        <p15:presenceInfo xmlns:p15="http://schemas.microsoft.com/office/powerpoint/2012/main" userId="S-1-5-21-2237050375-1962090969-1930583096-487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EDE1"/>
    <a:srgbClr val="F0F4E6"/>
    <a:srgbClr val="E7F5F3"/>
    <a:srgbClr val="FCF4F8"/>
    <a:srgbClr val="639729"/>
    <a:srgbClr val="FAF5E3"/>
    <a:srgbClr val="20552D"/>
    <a:srgbClr val="AC471A"/>
    <a:srgbClr val="5D0541"/>
    <a:srgbClr val="926700"/>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63431" autoAdjust="0"/>
  </p:normalViewPr>
  <p:slideViewPr>
    <p:cSldViewPr snapToGrid="0">
      <p:cViewPr varScale="1">
        <p:scale>
          <a:sx n="54" d="100"/>
          <a:sy n="54" d="100"/>
        </p:scale>
        <p:origin x="1810" y="62"/>
      </p:cViewPr>
      <p:guideLst/>
    </p:cSldViewPr>
  </p:slideViewPr>
  <p:notesTextViewPr>
    <p:cViewPr>
      <p:scale>
        <a:sx n="1" d="1"/>
        <a:sy n="1" d="1"/>
      </p:scale>
      <p:origin x="0" y="0"/>
    </p:cViewPr>
  </p:notesTextViewPr>
  <p:notesViewPr>
    <p:cSldViewPr snapToGrid="0">
      <p:cViewPr varScale="1">
        <p:scale>
          <a:sx n="67" d="100"/>
          <a:sy n="67" d="100"/>
        </p:scale>
        <p:origin x="891" y="3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63DED8-CA54-42CE-AED5-48AF1E60C0FC}" type="datetimeFigureOut">
              <a:rPr lang="en-US" smtClean="0"/>
              <a:t>11/2/2023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042C83-F474-4689-992F-134064305DAD}" type="slidenum">
              <a:rPr lang="en-US" smtClean="0"/>
              <a:t>‹#›</a:t>
            </a:fld>
            <a:endParaRPr lang="en-US"/>
          </a:p>
        </p:txBody>
      </p:sp>
    </p:spTree>
    <p:extLst>
      <p:ext uri="{BB962C8B-B14F-4D97-AF65-F5344CB8AC3E}">
        <p14:creationId xmlns:p14="http://schemas.microsoft.com/office/powerpoint/2010/main" val="3565859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7066" indent="-291179">
              <a:spcBef>
                <a:spcPct val="30000"/>
              </a:spcBef>
              <a:defRPr sz="1200">
                <a:solidFill>
                  <a:schemeClr val="tx1"/>
                </a:solidFill>
                <a:latin typeface="Calibri" pitchFamily="34" charset="0"/>
              </a:defRPr>
            </a:lvl2pPr>
            <a:lvl3pPr marL="1164717" indent="-232943">
              <a:spcBef>
                <a:spcPct val="30000"/>
              </a:spcBef>
              <a:defRPr sz="1200">
                <a:solidFill>
                  <a:schemeClr val="tx1"/>
                </a:solidFill>
                <a:latin typeface="Calibri" pitchFamily="34" charset="0"/>
              </a:defRPr>
            </a:lvl3pPr>
            <a:lvl4pPr marL="1630604" indent="-232943">
              <a:spcBef>
                <a:spcPct val="30000"/>
              </a:spcBef>
              <a:defRPr sz="1200">
                <a:solidFill>
                  <a:schemeClr val="tx1"/>
                </a:solidFill>
                <a:latin typeface="Calibri" pitchFamily="34" charset="0"/>
              </a:defRPr>
            </a:lvl4pPr>
            <a:lvl5pPr marL="2096491" indent="-232943">
              <a:spcBef>
                <a:spcPct val="30000"/>
              </a:spcBef>
              <a:defRPr sz="1200">
                <a:solidFill>
                  <a:schemeClr val="tx1"/>
                </a:solidFill>
                <a:latin typeface="Calibri" pitchFamily="34" charset="0"/>
              </a:defRPr>
            </a:lvl5pPr>
            <a:lvl6pPr marL="2562377" indent="-232943" eaLnBrk="0" fontAlgn="base" hangingPunct="0">
              <a:spcBef>
                <a:spcPct val="30000"/>
              </a:spcBef>
              <a:spcAft>
                <a:spcPct val="0"/>
              </a:spcAft>
              <a:defRPr sz="1200">
                <a:solidFill>
                  <a:schemeClr val="tx1"/>
                </a:solidFill>
                <a:latin typeface="Calibri" pitchFamily="34" charset="0"/>
              </a:defRPr>
            </a:lvl6pPr>
            <a:lvl7pPr marL="3028264" indent="-232943" eaLnBrk="0" fontAlgn="base" hangingPunct="0">
              <a:spcBef>
                <a:spcPct val="30000"/>
              </a:spcBef>
              <a:spcAft>
                <a:spcPct val="0"/>
              </a:spcAft>
              <a:defRPr sz="1200">
                <a:solidFill>
                  <a:schemeClr val="tx1"/>
                </a:solidFill>
                <a:latin typeface="Calibri" pitchFamily="34" charset="0"/>
              </a:defRPr>
            </a:lvl7pPr>
            <a:lvl8pPr marL="3494151" indent="-232943" eaLnBrk="0" fontAlgn="base" hangingPunct="0">
              <a:spcBef>
                <a:spcPct val="30000"/>
              </a:spcBef>
              <a:spcAft>
                <a:spcPct val="0"/>
              </a:spcAft>
              <a:defRPr sz="1200">
                <a:solidFill>
                  <a:schemeClr val="tx1"/>
                </a:solidFill>
                <a:latin typeface="Calibri" pitchFamily="34" charset="0"/>
              </a:defRPr>
            </a:lvl8pPr>
            <a:lvl9pPr marL="3960038" indent="-232943" eaLnBrk="0" fontAlgn="base" hangingPunct="0">
              <a:spcBef>
                <a:spcPct val="30000"/>
              </a:spcBef>
              <a:spcAft>
                <a:spcPct val="0"/>
              </a:spcAft>
              <a:defRPr sz="1200">
                <a:solidFill>
                  <a:schemeClr val="tx1"/>
                </a:solidFill>
                <a:latin typeface="Calibri" pitchFamily="34" charset="0"/>
              </a:defRPr>
            </a:lvl9pPr>
          </a:lstStyle>
          <a:p>
            <a:pPr>
              <a:spcBef>
                <a:spcPct val="0"/>
              </a:spcBef>
            </a:pPr>
            <a:fld id="{6913FAD6-FB7B-4C01-8174-B681BCEE03A7}" type="slidenum">
              <a:rPr lang="en-US" altLang="en-US">
                <a:latin typeface="Arial" charset="0"/>
              </a:rPr>
              <a:pPr>
                <a:spcBef>
                  <a:spcPct val="0"/>
                </a:spcBef>
              </a:pPr>
              <a:t>1</a:t>
            </a:fld>
            <a:endParaRPr lang="en-US" altLang="en-US">
              <a:latin typeface="Arial" charset="0"/>
            </a:endParaRPr>
          </a:p>
        </p:txBody>
      </p:sp>
    </p:spTree>
    <p:extLst>
      <p:ext uri="{BB962C8B-B14F-4D97-AF65-F5344CB8AC3E}">
        <p14:creationId xmlns:p14="http://schemas.microsoft.com/office/powerpoint/2010/main" val="1312898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Evaluation</a:t>
            </a:r>
            <a:r>
              <a:rPr lang="en-US" baseline="0" dirty="0"/>
              <a:t> is the final step and it sometimes gets overlooked. We often have a clear plan for implementation, but not necessarily for evaluation. ESSA does require that plans are annually reviewed. This means looking at student outcomes to determine whether adjustments need to be made to goals or strategies.</a:t>
            </a:r>
          </a:p>
          <a:p>
            <a:endParaRPr lang="en-US" baseline="0" dirty="0"/>
          </a:p>
          <a:p>
            <a:r>
              <a:rPr lang="en-US" baseline="0" dirty="0"/>
              <a:t>Again, remembering to include families in this process is critical. WHEN the review happens is not as important as THAT it happens.</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11</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12332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Family Engagement is a powerful strategy that has significant impacts on students and teachers and is a key practice in helping schools build trusting relationships with families as co-creators in their children’s learning. </a:t>
            </a:r>
            <a:r>
              <a:rPr lang="en-US" sz="1200" b="1" kern="1200" dirty="0">
                <a:solidFill>
                  <a:schemeClr val="tx1"/>
                </a:solidFill>
                <a:effectLst/>
                <a:latin typeface="+mn-lt"/>
                <a:ea typeface="+mn-ea"/>
                <a:cs typeface="+mn-cs"/>
              </a:rPr>
              <a:t>Family Engagement </a:t>
            </a:r>
            <a:r>
              <a:rPr lang="en-US" sz="1200" kern="1200" dirty="0">
                <a:solidFill>
                  <a:schemeClr val="tx1"/>
                </a:solidFill>
                <a:effectLst/>
                <a:latin typeface="+mn-lt"/>
                <a:ea typeface="+mn-ea"/>
                <a:cs typeface="+mn-cs"/>
              </a:rPr>
              <a:t>is any way that a child’s adult caretaker (biological parents, foster parents, siblings, grandparents, etc.) at home, at school and in the community, effectively support learning and healthy development. It is a </a:t>
            </a:r>
            <a:r>
              <a:rPr lang="en-US" sz="1200" b="1" kern="1200" dirty="0">
                <a:solidFill>
                  <a:schemeClr val="tx1"/>
                </a:solidFill>
                <a:effectLst/>
                <a:latin typeface="+mn-lt"/>
                <a:ea typeface="+mn-ea"/>
                <a:cs typeface="+mn-cs"/>
              </a:rPr>
              <a:t>full, equal, and equitable partnership</a:t>
            </a:r>
            <a:r>
              <a:rPr lang="en-US" sz="1200" kern="1200" dirty="0">
                <a:solidFill>
                  <a:schemeClr val="tx1"/>
                </a:solidFill>
                <a:effectLst/>
                <a:latin typeface="+mn-lt"/>
                <a:ea typeface="+mn-ea"/>
                <a:cs typeface="+mn-cs"/>
              </a:rPr>
              <a:t> among families, educators, and community partners to promote children’s learning and development from birth through college and career. </a:t>
            </a:r>
            <a:r>
              <a:rPr lang="en-US" dirty="0"/>
              <a:t>Intentionality in methods of engagement supports families’ involvement in the school and ensures they are welcomed. </a:t>
            </a:r>
          </a:p>
          <a:p>
            <a:endParaRPr lang="en-US" dirty="0"/>
          </a:p>
          <a:p>
            <a:r>
              <a:rPr lang="en-US" sz="1200" kern="1200" dirty="0">
                <a:solidFill>
                  <a:schemeClr val="tx1"/>
                </a:solidFill>
                <a:effectLst/>
                <a:latin typeface="+mn-lt"/>
                <a:ea typeface="+mn-ea"/>
                <a:cs typeface="+mn-cs"/>
              </a:rPr>
              <a:t>Title I, Part A provides for substantive parental involvement at every level of the program. In order to receive funds, a district must conduct outreach with parents and families, develop policies and procedures for the involvement of parents and family members and plan and implement programs and activities with meaningful consultation with parents of participating children.  </a:t>
            </a:r>
            <a:r>
              <a:rPr lang="en-US" sz="1200" b="1" kern="1200" dirty="0">
                <a:solidFill>
                  <a:schemeClr val="tx1"/>
                </a:solidFill>
                <a:effectLst/>
                <a:latin typeface="+mn-lt"/>
                <a:ea typeface="+mn-ea"/>
                <a:cs typeface="+mn-cs"/>
              </a:rPr>
              <a:t>Each Title I-A funded school within the district</a:t>
            </a:r>
            <a:r>
              <a:rPr lang="en-US" sz="1200" kern="1200" dirty="0">
                <a:solidFill>
                  <a:schemeClr val="tx1"/>
                </a:solidFill>
                <a:effectLst/>
                <a:latin typeface="+mn-lt"/>
                <a:ea typeface="+mn-ea"/>
                <a:cs typeface="+mn-cs"/>
              </a:rPr>
              <a:t> must collaborate with parents and families to develop and implement:</a:t>
            </a:r>
          </a:p>
          <a:p>
            <a:pPr lvl="0"/>
            <a:r>
              <a:rPr lang="en-US" sz="1200" kern="1200" dirty="0">
                <a:solidFill>
                  <a:schemeClr val="tx1"/>
                </a:solidFill>
                <a:effectLst/>
                <a:latin typeface="+mn-lt"/>
                <a:ea typeface="+mn-ea"/>
                <a:cs typeface="+mn-cs"/>
              </a:rPr>
              <a:t>a plan to engage parents and families; </a:t>
            </a:r>
          </a:p>
          <a:p>
            <a:pPr lvl="0"/>
            <a:r>
              <a:rPr lang="en-US" sz="1200" kern="1200" dirty="0">
                <a:solidFill>
                  <a:schemeClr val="tx1"/>
                </a:solidFill>
                <a:effectLst/>
                <a:latin typeface="+mn-lt"/>
                <a:ea typeface="+mn-ea"/>
                <a:cs typeface="+mn-cs"/>
              </a:rPr>
              <a:t>structures for parents and families to provide input and feedback on school plan and processes; and</a:t>
            </a:r>
          </a:p>
          <a:p>
            <a:pPr lvl="0"/>
            <a:r>
              <a:rPr lang="en-US" sz="1200" kern="1200" dirty="0">
                <a:solidFill>
                  <a:schemeClr val="tx1"/>
                </a:solidFill>
                <a:effectLst/>
                <a:latin typeface="+mn-lt"/>
                <a:ea typeface="+mn-ea"/>
                <a:cs typeface="+mn-cs"/>
              </a:rPr>
              <a:t>compacts of shared responsibility for student achievement between students, families and teachers.</a:t>
            </a:r>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12</a:t>
            </a:fld>
            <a:endParaRPr lang="en-US"/>
          </a:p>
        </p:txBody>
      </p:sp>
    </p:spTree>
    <p:extLst>
      <p:ext uri="{BB962C8B-B14F-4D97-AF65-F5344CB8AC3E}">
        <p14:creationId xmlns:p14="http://schemas.microsoft.com/office/powerpoint/2010/main" val="1488240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9350"/>
            <a:ext cx="5486400" cy="3086100"/>
          </a:xfrm>
        </p:spPr>
      </p:sp>
      <p:sp>
        <p:nvSpPr>
          <p:cNvPr id="3" name="Notes Placeholder 2"/>
          <p:cNvSpPr>
            <a:spLocks noGrp="1"/>
          </p:cNvSpPr>
          <p:nvPr>
            <p:ph type="body" idx="1"/>
          </p:nvPr>
        </p:nvSpPr>
        <p:spPr>
          <a:xfrm>
            <a:off x="590550" y="4394200"/>
            <a:ext cx="5486400" cy="3600450"/>
          </a:xfrm>
        </p:spPr>
        <p:txBody>
          <a:bodyPr/>
          <a:lstStyle/>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13</a:t>
            </a:fld>
            <a:endParaRPr lang="en-US"/>
          </a:p>
        </p:txBody>
      </p:sp>
    </p:spTree>
    <p:extLst>
      <p:ext uri="{BB962C8B-B14F-4D97-AF65-F5344CB8AC3E}">
        <p14:creationId xmlns:p14="http://schemas.microsoft.com/office/powerpoint/2010/main" val="2368198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team has moved from a programmatic</a:t>
            </a:r>
            <a:r>
              <a:rPr lang="en-US" baseline="0" dirty="0"/>
              <a:t> model </a:t>
            </a:r>
            <a:r>
              <a:rPr lang="en-US" dirty="0"/>
              <a:t>to</a:t>
            </a:r>
            <a:r>
              <a:rPr lang="en-US" baseline="0" dirty="0"/>
              <a:t> a regional support model. Each of us has taken a section of the state to support across Titles IA, IIA, IVA and VB.</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14</a:t>
            </a:fld>
            <a:endParaRPr lang="en-US"/>
          </a:p>
        </p:txBody>
      </p:sp>
    </p:spTree>
    <p:extLst>
      <p:ext uri="{BB962C8B-B14F-4D97-AF65-F5344CB8AC3E}">
        <p14:creationId xmlns:p14="http://schemas.microsoft.com/office/powerpoint/2010/main" val="25143258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divided</a:t>
            </a:r>
            <a:r>
              <a:rPr lang="en-US" baseline="0" dirty="0"/>
              <a:t> up the state into four sections. Each of us serves as the primary contact for the districts in these ESDs</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15</a:t>
            </a:fld>
            <a:endParaRPr lang="en-US"/>
          </a:p>
        </p:txBody>
      </p:sp>
    </p:spTree>
    <p:extLst>
      <p:ext uri="{BB962C8B-B14F-4D97-AF65-F5344CB8AC3E}">
        <p14:creationId xmlns:p14="http://schemas.microsoft.com/office/powerpoint/2010/main" val="1390500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a:p>
        </p:txBody>
      </p:sp>
      <p:sp>
        <p:nvSpPr>
          <p:cNvPr id="4" name="Slide Number Placeholder 3"/>
          <p:cNvSpPr>
            <a:spLocks noGrp="1"/>
          </p:cNvSpPr>
          <p:nvPr>
            <p:ph type="sldNum" sz="quarter" idx="10"/>
          </p:nvPr>
        </p:nvSpPr>
        <p:spPr/>
        <p:txBody>
          <a:bodyPr/>
          <a:lstStyle/>
          <a:p>
            <a:fld id="{0C9ABCD5-98F5-410A-83F4-317D58C43391}" type="slidenum">
              <a:rPr lang="en-US" altLang="en-US" smtClean="0"/>
              <a:pPr/>
              <a:t>2</a:t>
            </a:fld>
            <a:endParaRPr lang="en-US" altLang="en-US"/>
          </a:p>
        </p:txBody>
      </p:sp>
    </p:spTree>
    <p:extLst>
      <p:ext uri="{BB962C8B-B14F-4D97-AF65-F5344CB8AC3E}">
        <p14:creationId xmlns:p14="http://schemas.microsoft.com/office/powerpoint/2010/main" val="202599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As outlined in the Every Student Succeeds Act (ESSA) Title I-A funded schools may implement one of two approaches: 1) a School-wide Program or 2) a Targeted Assistance </a:t>
            </a:r>
            <a:r>
              <a:rPr lang="en-US"/>
              <a:t>Program.</a:t>
            </a:r>
            <a:endParaRPr lang="en-US" altLang="en-US" dirty="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15963" indent="-274638">
              <a:spcBef>
                <a:spcPct val="30000"/>
              </a:spcBef>
              <a:defRPr sz="1200">
                <a:solidFill>
                  <a:schemeClr val="tx1"/>
                </a:solidFill>
                <a:latin typeface="Calibri" panose="020F0502020204030204" pitchFamily="34" charset="0"/>
              </a:defRPr>
            </a:lvl2pPr>
            <a:lvl3pPr marL="1101725" indent="-219075">
              <a:spcBef>
                <a:spcPct val="30000"/>
              </a:spcBef>
              <a:defRPr sz="1200">
                <a:solidFill>
                  <a:schemeClr val="tx1"/>
                </a:solidFill>
                <a:latin typeface="Calibri" panose="020F0502020204030204" pitchFamily="34" charset="0"/>
              </a:defRPr>
            </a:lvl3pPr>
            <a:lvl4pPr marL="1541463" indent="-219075">
              <a:spcBef>
                <a:spcPct val="30000"/>
              </a:spcBef>
              <a:defRPr sz="1200">
                <a:solidFill>
                  <a:schemeClr val="tx1"/>
                </a:solidFill>
                <a:latin typeface="Calibri" panose="020F0502020204030204" pitchFamily="34" charset="0"/>
              </a:defRPr>
            </a:lvl4pPr>
            <a:lvl5pPr marL="1982788" indent="-219075">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12828CD-D8CC-495D-B3C3-19409D43D34D}" type="slidenum">
              <a:rPr lang="en-US" altLang="en-US" sz="1300" smtClean="0"/>
              <a:pPr>
                <a:spcBef>
                  <a:spcPct val="0"/>
                </a:spcBef>
              </a:pPr>
              <a:t>3</a:t>
            </a:fld>
            <a:endParaRPr lang="en-US" altLang="en-US" sz="1300"/>
          </a:p>
        </p:txBody>
      </p:sp>
    </p:spTree>
    <p:extLst>
      <p:ext uri="{BB962C8B-B14F-4D97-AF65-F5344CB8AC3E}">
        <p14:creationId xmlns:p14="http://schemas.microsoft.com/office/powerpoint/2010/main" val="3304092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Schoolwide</a:t>
            </a:r>
            <a:r>
              <a:rPr lang="en-US" dirty="0"/>
              <a:t> programs funded under Title I, Part A offer the opportunity to invest in strategies that help all students, because all students in a </a:t>
            </a:r>
            <a:r>
              <a:rPr lang="en-US" dirty="0" err="1"/>
              <a:t>schoolwide</a:t>
            </a:r>
            <a:r>
              <a:rPr lang="en-US" dirty="0"/>
              <a:t> program can be served . While many schools target services to the most in-need students, a </a:t>
            </a:r>
            <a:r>
              <a:rPr lang="en-US" dirty="0" err="1"/>
              <a:t>schoolwide</a:t>
            </a:r>
            <a:r>
              <a:rPr lang="en-US" dirty="0"/>
              <a:t> program allows for the implementation of tiered supports addressing student needs at every level.</a:t>
            </a:r>
          </a:p>
          <a:p>
            <a:endParaRPr lang="en-US" dirty="0"/>
          </a:p>
          <a:p>
            <a:r>
              <a:rPr lang="en-US" dirty="0"/>
              <a:t>School</a:t>
            </a:r>
            <a:r>
              <a:rPr lang="en-US" baseline="0" dirty="0"/>
              <a:t> Wide Programs focus on being INCLUSIVE</a:t>
            </a:r>
            <a:endParaRPr lang="en-US" dirty="0"/>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4</a:t>
            </a:fld>
            <a:endParaRPr lang="en-US"/>
          </a:p>
        </p:txBody>
      </p:sp>
    </p:spTree>
    <p:extLst>
      <p:ext uri="{BB962C8B-B14F-4D97-AF65-F5344CB8AC3E}">
        <p14:creationId xmlns:p14="http://schemas.microsoft.com/office/powerpoint/2010/main" val="1585654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Per ESSA Sections 1114 and 1115</a:t>
            </a:r>
          </a:p>
          <a:p>
            <a:endParaRPr lang="en-US" dirty="0"/>
          </a:p>
          <a:p>
            <a:r>
              <a:rPr lang="en-US" dirty="0"/>
              <a:t>TAS plans are needs</a:t>
            </a:r>
            <a:r>
              <a:rPr lang="en-US" baseline="0" dirty="0"/>
              <a:t> inform targeting criteria, SWP needs are based on a comprehensive needs assessment </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5</a:t>
            </a:fld>
            <a:endParaRPr lang="en-US"/>
          </a:p>
        </p:txBody>
      </p:sp>
    </p:spTree>
    <p:extLst>
      <p:ext uri="{BB962C8B-B14F-4D97-AF65-F5344CB8AC3E}">
        <p14:creationId xmlns:p14="http://schemas.microsoft.com/office/powerpoint/2010/main" val="3588416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Schoolwide</a:t>
            </a:r>
            <a:r>
              <a:rPr lang="en-US" dirty="0"/>
              <a:t> programs funded under Title I, Part A offer the opportunity to invest in strategies that help all students, because all students in a </a:t>
            </a:r>
            <a:r>
              <a:rPr lang="en-US" dirty="0" err="1"/>
              <a:t>schoolwide</a:t>
            </a:r>
            <a:r>
              <a:rPr lang="en-US" dirty="0"/>
              <a:t> program can be served . While many schools target services to the most in-need students, a </a:t>
            </a:r>
            <a:r>
              <a:rPr lang="en-US" dirty="0" err="1"/>
              <a:t>schoolwide</a:t>
            </a:r>
            <a:r>
              <a:rPr lang="en-US" dirty="0"/>
              <a:t> program allows for the implementation of tiered supports addressing student needs at every level.</a:t>
            </a:r>
          </a:p>
          <a:p>
            <a:endParaRPr lang="en-US" dirty="0"/>
          </a:p>
          <a:p>
            <a:r>
              <a:rPr lang="en-US" dirty="0"/>
              <a:t>Hopefully you are all aware by now that with the reauthorization</a:t>
            </a:r>
            <a:r>
              <a:rPr lang="en-US" baseline="0" dirty="0"/>
              <a:t> under ESSA, schools are n</a:t>
            </a:r>
            <a:r>
              <a:rPr lang="en-US" dirty="0"/>
              <a:t>ot restricted to specific content areas or delivery models</a:t>
            </a:r>
            <a:r>
              <a:rPr lang="en-US" baseline="0" dirty="0"/>
              <a:t> </a:t>
            </a:r>
            <a:r>
              <a:rPr lang="en-US" baseline="0" dirty="0" err="1"/>
              <a:t>wuch</a:t>
            </a:r>
            <a:r>
              <a:rPr lang="en-US" baseline="0" dirty="0"/>
              <a:t> as </a:t>
            </a:r>
            <a:r>
              <a:rPr lang="en-US" dirty="0"/>
              <a:t>the “Title I-A Room” model</a:t>
            </a:r>
          </a:p>
          <a:p>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Whatever needs assessment reveals the</a:t>
            </a:r>
            <a:r>
              <a:rPr lang="en-US" baseline="0" dirty="0"/>
              <a:t> school needs is what you focus on. And in a </a:t>
            </a:r>
            <a:r>
              <a:rPr lang="en-US" baseline="0" dirty="0" err="1"/>
              <a:t>schoolwide</a:t>
            </a:r>
            <a:r>
              <a:rPr lang="en-US" baseline="0" dirty="0"/>
              <a:t> model, everyone in the school can benefit.</a:t>
            </a:r>
            <a:endParaRPr lang="en-US" dirty="0"/>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6</a:t>
            </a:fld>
            <a:endParaRPr lang="en-US"/>
          </a:p>
        </p:txBody>
      </p:sp>
    </p:spTree>
    <p:extLst>
      <p:ext uri="{BB962C8B-B14F-4D97-AF65-F5344CB8AC3E}">
        <p14:creationId xmlns:p14="http://schemas.microsoft.com/office/powerpoint/2010/main" val="3675460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a:t>
            </a:r>
            <a:r>
              <a:rPr lang="en-US" baseline="0" dirty="0"/>
              <a:t> IA plans are an area that our team gets a lot of questions about.  We have spent the last year reviewing both the law and best practice to identify the criteria that should be included in the plan.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continuous improvement process lends itself well to school-level planning, and districts have a great deal of autonomy in determining the format of their </a:t>
            </a:r>
            <a:r>
              <a:rPr lang="en-US" dirty="0" err="1"/>
              <a:t>schoolwide</a:t>
            </a:r>
            <a:r>
              <a:rPr lang="en-US" dirty="0"/>
              <a:t> plans. ODE has created an optional template that schools can use, or they can design their own. Regardless of the format used, the following components must be included in all </a:t>
            </a:r>
            <a:r>
              <a:rPr lang="en-US" dirty="0" err="1"/>
              <a:t>schoolwide</a:t>
            </a:r>
            <a:r>
              <a:rPr lang="en-US" dirty="0"/>
              <a:t> plans: Needs Assessment Summary, Goals, Activities &amp; Measures, Family Engagement, and Evaluation &amp; Review.</a:t>
            </a:r>
            <a:endParaRPr lang="en-US" baseline="0" dirty="0"/>
          </a:p>
          <a:p>
            <a:br>
              <a:rPr lang="en-US" baseline="0" dirty="0"/>
            </a:br>
            <a:endParaRPr lang="en-US" baseline="0" dirty="0"/>
          </a:p>
        </p:txBody>
      </p:sp>
      <p:sp>
        <p:nvSpPr>
          <p:cNvPr id="4" name="Slide Number Placeholder 3"/>
          <p:cNvSpPr>
            <a:spLocks noGrp="1"/>
          </p:cNvSpPr>
          <p:nvPr>
            <p:ph type="sldNum" sz="quarter" idx="10"/>
          </p:nvPr>
        </p:nvSpPr>
        <p:spPr/>
        <p:txBody>
          <a:bodyPr/>
          <a:lstStyle/>
          <a:p>
            <a:fld id="{42042C83-F474-4689-992F-134064305DAD}" type="slidenum">
              <a:rPr lang="en-US" smtClean="0"/>
              <a:t>8</a:t>
            </a:fld>
            <a:endParaRPr lang="en-US"/>
          </a:p>
        </p:txBody>
      </p:sp>
    </p:spTree>
    <p:extLst>
      <p:ext uri="{BB962C8B-B14F-4D97-AF65-F5344CB8AC3E}">
        <p14:creationId xmlns:p14="http://schemas.microsoft.com/office/powerpoint/2010/main" val="3320606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Completing a needs assessment helps schools identify the goals and strategies that they will take to address the underlying inequities and challenges facing their students. A comprehensive needs assessment should include review of multiple sources of data from at least three categories - Student Data, Perception Data, and Systems Data - and should be informed by robust community engagement.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Who are our students - </a:t>
            </a:r>
            <a:r>
              <a:rPr lang="en-US" dirty="0"/>
              <a:t>Describe the students you serve.  How have your student demographics changed over time? What trends are you seeing? How is your school serving students who have been historically underserved by the system?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a:t>
            </a:r>
            <a:r>
              <a:rPr lang="en-US" baseline="0" dirty="0"/>
              <a:t> data did we look at - </a:t>
            </a:r>
            <a:r>
              <a:rPr lang="en-US" dirty="0"/>
              <a:t>Articulate the multiple measures of data reviewed during the needs assessments. This can include student outcome data (academic, behavioral, programmatic), systems data (e.g. ORIS </a:t>
            </a:r>
            <a:r>
              <a:rPr lang="en-US" dirty="0" err="1"/>
              <a:t>inidcators</a:t>
            </a:r>
            <a:r>
              <a:rPr lang="en-US" dirty="0"/>
              <a:t>) and perception data. Did this provide a comprehensive view of the school and community as well as the opportunities and challenges that should be addressed in a school wide plan?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a:t>
            </a:r>
            <a:r>
              <a:rPr lang="en-US" baseline="0" dirty="0"/>
              <a:t> is the story our data is telling? Describe the results of the comprehensive needs assessment. What are the strengths and needs of the students the school serves? How has this changed over time? What are the barriers, and root causes, that students in the building face? What opportunities and strengths exist that can be utilized to support the school's academic, social, and other goals?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Who was at the table - Following the results of the needs assessment, describe who was engaged in the development of the </a:t>
            </a:r>
            <a:r>
              <a:rPr lang="en-US" dirty="0" err="1"/>
              <a:t>schoolwide</a:t>
            </a:r>
            <a:r>
              <a:rPr lang="en-US" dirty="0"/>
              <a:t> plan. Which community members (e.g.; students, staff, families, tribal leaders, and tribal organizations) were included? </a:t>
            </a:r>
            <a:endParaRPr lang="en-US" baseline="0"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9</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83605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0" indent="-457200"/>
            <a:r>
              <a:rPr lang="en-US" sz="1200" b="1" dirty="0"/>
              <a:t>Goals/Outcomes</a:t>
            </a:r>
            <a:r>
              <a:rPr lang="en-US" sz="1200" dirty="0"/>
              <a:t> are the changes in health, behavior, actions, attitudes, or policies that affect students, educators, and families.</a:t>
            </a:r>
          </a:p>
          <a:p>
            <a:pPr marL="571500" indent="-457200"/>
            <a:r>
              <a:rPr lang="en-US" sz="1200" b="1" dirty="0"/>
              <a:t>Activities</a:t>
            </a:r>
            <a:r>
              <a:rPr lang="en-US" sz="1200" dirty="0"/>
              <a:t> are the actions the school will take to address the goals identified in the plan.</a:t>
            </a:r>
          </a:p>
          <a:p>
            <a:pPr marL="571500" indent="-457200"/>
            <a:r>
              <a:rPr lang="en-US" sz="1200" b="1" dirty="0"/>
              <a:t>Measures</a:t>
            </a:r>
            <a:r>
              <a:rPr lang="en-US" sz="1200" dirty="0"/>
              <a:t> describe how the effectiveness of activities will be measured.</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10</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798611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11/2/2023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868411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11/2/2023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51034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11/2/2023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4195460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pic>
        <p:nvPicPr>
          <p:cNvPr id="2" name="Picture 5" descr="I:\aOutsideOffice\Jenni Knaus ODE\Publishing Development ODE\1170823_ODE_HLogo TAG_2016-FINAL-RGB from Illustratorr.jpg"/>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3600" y="5853114"/>
            <a:ext cx="25400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endParaRPr lang="en-US" altLang="en-US"/>
          </a:p>
        </p:txBody>
      </p:sp>
      <p:sp>
        <p:nvSpPr>
          <p:cNvPr id="4" name="Slide Number Placeholder 3"/>
          <p:cNvSpPr>
            <a:spLocks noGrp="1"/>
          </p:cNvSpPr>
          <p:nvPr>
            <p:ph type="sldNum" sz="quarter" idx="11"/>
          </p:nvPr>
        </p:nvSpPr>
        <p:spPr>
          <a:xfrm>
            <a:off x="8128000" y="6245225"/>
            <a:ext cx="2844800" cy="476250"/>
          </a:xfrm>
        </p:spPr>
        <p:txBody>
          <a:bodyPr/>
          <a:lstStyle>
            <a:lvl1pPr>
              <a:defRPr/>
            </a:lvl1pPr>
          </a:lstStyle>
          <a:p>
            <a:fld id="{731B009C-F82B-44BC-B1E1-09D4ED5C878A}" type="slidenum">
              <a:rPr lang="en-US" altLang="en-US"/>
              <a:pPr/>
              <a:t>‹#›</a:t>
            </a:fld>
            <a:endParaRPr lang="en-US" altLang="en-US"/>
          </a:p>
        </p:txBody>
      </p:sp>
    </p:spTree>
    <p:extLst>
      <p:ext uri="{BB962C8B-B14F-4D97-AF65-F5344CB8AC3E}">
        <p14:creationId xmlns:p14="http://schemas.microsoft.com/office/powerpoint/2010/main" val="22298404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2_Blank">
  <p:cSld name="2_Blank">
    <p:bg>
      <p:bgPr>
        <a:solidFill>
          <a:schemeClr val="lt1"/>
        </a:solidFill>
        <a:effectLst/>
      </p:bgPr>
    </p:bg>
    <p:spTree>
      <p:nvGrpSpPr>
        <p:cNvPr id="1" name="Shape 26"/>
        <p:cNvGrpSpPr/>
        <p:nvPr/>
      </p:nvGrpSpPr>
      <p:grpSpPr>
        <a:xfrm>
          <a:off x="0" y="0"/>
          <a:ext cx="0" cy="0"/>
          <a:chOff x="0" y="0"/>
          <a:chExt cx="0" cy="0"/>
        </a:xfrm>
      </p:grpSpPr>
      <p:sp>
        <p:nvSpPr>
          <p:cNvPr id="27" name="Google Shape;27;p18"/>
          <p:cNvSpPr txBox="1">
            <a:spLocks noGrp="1"/>
          </p:cNvSpPr>
          <p:nvPr>
            <p:ph type="title"/>
          </p:nvPr>
        </p:nvSpPr>
        <p:spPr>
          <a:xfrm>
            <a:off x="0" y="1028295"/>
            <a:ext cx="9536579" cy="101339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Calibri"/>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8" name="Google Shape;28;p18" descr="Decorative geometric pattern"/>
          <p:cNvPicPr preferRelativeResize="0"/>
          <p:nvPr/>
        </p:nvPicPr>
        <p:blipFill rotWithShape="1">
          <a:blip r:embed="rId2">
            <a:alphaModFix/>
          </a:blip>
          <a:srcRect/>
          <a:stretch/>
        </p:blipFill>
        <p:spPr>
          <a:xfrm>
            <a:off x="0" y="1"/>
            <a:ext cx="12192000" cy="6494853"/>
          </a:xfrm>
          <a:prstGeom prst="rect">
            <a:avLst/>
          </a:prstGeom>
          <a:noFill/>
          <a:ln>
            <a:noFill/>
          </a:ln>
        </p:spPr>
      </p:pic>
      <p:sp>
        <p:nvSpPr>
          <p:cNvPr id="29" name="Google Shape;29;p18"/>
          <p:cNvSpPr txBox="1"/>
          <p:nvPr/>
        </p:nvSpPr>
        <p:spPr>
          <a:xfrm>
            <a:off x="0" y="1034505"/>
            <a:ext cx="12192000" cy="949744"/>
          </a:xfrm>
          <a:prstGeom prst="rect">
            <a:avLst/>
          </a:prstGeom>
          <a:solidFill>
            <a:schemeClr val="accent1"/>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1600"/>
              <a:buFont typeface="Calibri"/>
              <a:buNone/>
            </a:pPr>
            <a:endParaRPr sz="1600" b="1" i="0" u="none" strike="noStrike" cap="none">
              <a:solidFill>
                <a:srgbClr val="FFFFFF"/>
              </a:solidFill>
              <a:latin typeface="Calibri"/>
              <a:ea typeface="Calibri"/>
              <a:cs typeface="Calibri"/>
              <a:sym typeface="Calibri"/>
            </a:endParaRPr>
          </a:p>
        </p:txBody>
      </p:sp>
      <p:pic>
        <p:nvPicPr>
          <p:cNvPr id="30" name="Google Shape;30;p18" descr="Decorative blue bar"/>
          <p:cNvPicPr preferRelativeResize="0"/>
          <p:nvPr/>
        </p:nvPicPr>
        <p:blipFill rotWithShape="1">
          <a:blip r:embed="rId3">
            <a:alphaModFix/>
          </a:blip>
          <a:srcRect/>
          <a:stretch/>
        </p:blipFill>
        <p:spPr>
          <a:xfrm>
            <a:off x="0" y="6494854"/>
            <a:ext cx="12192000" cy="368372"/>
          </a:xfrm>
          <a:prstGeom prst="rect">
            <a:avLst/>
          </a:prstGeom>
          <a:noFill/>
          <a:ln>
            <a:noFill/>
          </a:ln>
        </p:spPr>
      </p:pic>
      <p:pic>
        <p:nvPicPr>
          <p:cNvPr id="31" name="Google Shape;31;p18" descr="Oregon Department of Education Logo"/>
          <p:cNvPicPr preferRelativeResize="0"/>
          <p:nvPr/>
        </p:nvPicPr>
        <p:blipFill rotWithShape="1">
          <a:blip r:embed="rId4">
            <a:alphaModFix/>
          </a:blip>
          <a:srcRect/>
          <a:stretch/>
        </p:blipFill>
        <p:spPr>
          <a:xfrm>
            <a:off x="-120815" y="53562"/>
            <a:ext cx="2629931" cy="980912"/>
          </a:xfrm>
          <a:prstGeom prst="rect">
            <a:avLst/>
          </a:prstGeom>
          <a:noFill/>
          <a:ln>
            <a:noFill/>
          </a:ln>
        </p:spPr>
      </p:pic>
      <p:sp>
        <p:nvSpPr>
          <p:cNvPr id="32" name="Google Shape;32;p18"/>
          <p:cNvSpPr txBox="1">
            <a:spLocks noGrp="1"/>
          </p:cNvSpPr>
          <p:nvPr>
            <p:ph type="sldNum" idx="12"/>
          </p:nvPr>
        </p:nvSpPr>
        <p:spPr>
          <a:xfrm>
            <a:off x="8610600" y="649253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
        <p:nvSpPr>
          <p:cNvPr id="33" name="Google Shape;33;p18"/>
          <p:cNvSpPr txBox="1">
            <a:spLocks noGrp="1"/>
          </p:cNvSpPr>
          <p:nvPr>
            <p:ph type="subTitle" idx="1"/>
          </p:nvPr>
        </p:nvSpPr>
        <p:spPr>
          <a:xfrm>
            <a:off x="1318788" y="2809827"/>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40374700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p:cSld name="1_Title Slide">
    <p:spTree>
      <p:nvGrpSpPr>
        <p:cNvPr id="1" name="Shape 34"/>
        <p:cNvGrpSpPr/>
        <p:nvPr/>
      </p:nvGrpSpPr>
      <p:grpSpPr>
        <a:xfrm>
          <a:off x="0" y="0"/>
          <a:ext cx="0" cy="0"/>
          <a:chOff x="0" y="0"/>
          <a:chExt cx="0" cy="0"/>
        </a:xfrm>
      </p:grpSpPr>
      <p:sp>
        <p:nvSpPr>
          <p:cNvPr id="35" name="Google Shape;35;p19"/>
          <p:cNvSpPr txBox="1">
            <a:spLocks noGrp="1"/>
          </p:cNvSpPr>
          <p:nvPr>
            <p:ph type="title"/>
          </p:nvPr>
        </p:nvSpPr>
        <p:spPr>
          <a:xfrm>
            <a:off x="3573100" y="93194"/>
            <a:ext cx="8534400" cy="857421"/>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Calibri"/>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19"/>
          <p:cNvSpPr txBox="1">
            <a:spLocks noGrp="1"/>
          </p:cNvSpPr>
          <p:nvPr>
            <p:ph type="subTitle" idx="1"/>
          </p:nvPr>
        </p:nvSpPr>
        <p:spPr>
          <a:xfrm>
            <a:off x="1318788" y="2809827"/>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7" name="Google Shape;37;p19"/>
          <p:cNvSpPr txBox="1">
            <a:spLocks noGrp="1"/>
          </p:cNvSpPr>
          <p:nvPr>
            <p:ph type="sldNum" idx="12"/>
          </p:nvPr>
        </p:nvSpPr>
        <p:spPr>
          <a:xfrm>
            <a:off x="8610600" y="649253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Calibri"/>
                <a:ea typeface="Calibri"/>
                <a:cs typeface="Calibri"/>
                <a:sym typeface="Calibri"/>
              </a:defRPr>
            </a:lvl1pPr>
            <a:lvl2pPr marL="0" lvl="1" indent="0" algn="r">
              <a:spcBef>
                <a:spcPts val="0"/>
              </a:spcBef>
              <a:buNone/>
              <a:defRPr sz="1200">
                <a:solidFill>
                  <a:schemeClr val="lt1"/>
                </a:solidFill>
                <a:latin typeface="Calibri"/>
                <a:ea typeface="Calibri"/>
                <a:cs typeface="Calibri"/>
                <a:sym typeface="Calibri"/>
              </a:defRPr>
            </a:lvl2pPr>
            <a:lvl3pPr marL="0" lvl="2" indent="0" algn="r">
              <a:spcBef>
                <a:spcPts val="0"/>
              </a:spcBef>
              <a:buNone/>
              <a:defRPr sz="1200">
                <a:solidFill>
                  <a:schemeClr val="lt1"/>
                </a:solidFill>
                <a:latin typeface="Calibri"/>
                <a:ea typeface="Calibri"/>
                <a:cs typeface="Calibri"/>
                <a:sym typeface="Calibri"/>
              </a:defRPr>
            </a:lvl3pPr>
            <a:lvl4pPr marL="0" lvl="3" indent="0" algn="r">
              <a:spcBef>
                <a:spcPts val="0"/>
              </a:spcBef>
              <a:buNone/>
              <a:defRPr sz="1200">
                <a:solidFill>
                  <a:schemeClr val="lt1"/>
                </a:solidFill>
                <a:latin typeface="Calibri"/>
                <a:ea typeface="Calibri"/>
                <a:cs typeface="Calibri"/>
                <a:sym typeface="Calibri"/>
              </a:defRPr>
            </a:lvl4pPr>
            <a:lvl5pPr marL="0" lvl="4" indent="0" algn="r">
              <a:spcBef>
                <a:spcPts val="0"/>
              </a:spcBef>
              <a:buNone/>
              <a:defRPr sz="1200">
                <a:solidFill>
                  <a:schemeClr val="lt1"/>
                </a:solidFill>
                <a:latin typeface="Calibri"/>
                <a:ea typeface="Calibri"/>
                <a:cs typeface="Calibri"/>
                <a:sym typeface="Calibri"/>
              </a:defRPr>
            </a:lvl5pPr>
            <a:lvl6pPr marL="0" lvl="5" indent="0" algn="r">
              <a:spcBef>
                <a:spcPts val="0"/>
              </a:spcBef>
              <a:buNone/>
              <a:defRPr sz="1200">
                <a:solidFill>
                  <a:schemeClr val="lt1"/>
                </a:solidFill>
                <a:latin typeface="Calibri"/>
                <a:ea typeface="Calibri"/>
                <a:cs typeface="Calibri"/>
                <a:sym typeface="Calibri"/>
              </a:defRPr>
            </a:lvl6pPr>
            <a:lvl7pPr marL="0" lvl="6" indent="0" algn="r">
              <a:spcBef>
                <a:spcPts val="0"/>
              </a:spcBef>
              <a:buNone/>
              <a:defRPr sz="1200">
                <a:solidFill>
                  <a:schemeClr val="lt1"/>
                </a:solidFill>
                <a:latin typeface="Calibri"/>
                <a:ea typeface="Calibri"/>
                <a:cs typeface="Calibri"/>
                <a:sym typeface="Calibri"/>
              </a:defRPr>
            </a:lvl7pPr>
            <a:lvl8pPr marL="0" lvl="7" indent="0" algn="r">
              <a:spcBef>
                <a:spcPts val="0"/>
              </a:spcBef>
              <a:buNone/>
              <a:defRPr sz="1200">
                <a:solidFill>
                  <a:schemeClr val="lt1"/>
                </a:solidFill>
                <a:latin typeface="Calibri"/>
                <a:ea typeface="Calibri"/>
                <a:cs typeface="Calibri"/>
                <a:sym typeface="Calibri"/>
              </a:defRPr>
            </a:lvl8pPr>
            <a:lvl9pPr marL="0" lvl="8" indent="0" algn="r">
              <a:spcBef>
                <a:spcPts val="0"/>
              </a:spcBef>
              <a:buNone/>
              <a:defRPr sz="1200">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2669586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p:cSld name="1_Comparison">
    <p:spTree>
      <p:nvGrpSpPr>
        <p:cNvPr id="1" name="Shape 47"/>
        <p:cNvGrpSpPr/>
        <p:nvPr/>
      </p:nvGrpSpPr>
      <p:grpSpPr>
        <a:xfrm>
          <a:off x="0" y="0"/>
          <a:ext cx="0" cy="0"/>
          <a:chOff x="0" y="0"/>
          <a:chExt cx="0" cy="0"/>
        </a:xfrm>
      </p:grpSpPr>
      <p:sp>
        <p:nvSpPr>
          <p:cNvPr id="48" name="Google Shape;48;p22"/>
          <p:cNvSpPr txBox="1">
            <a:spLocks noGrp="1"/>
          </p:cNvSpPr>
          <p:nvPr>
            <p:ph type="title"/>
          </p:nvPr>
        </p:nvSpPr>
        <p:spPr>
          <a:xfrm>
            <a:off x="3573100" y="93194"/>
            <a:ext cx="8534400" cy="857421"/>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Calibri"/>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2"/>
          <p:cNvSpPr txBox="1">
            <a:spLocks noGrp="1"/>
          </p:cNvSpPr>
          <p:nvPr>
            <p:ph type="body" idx="1"/>
          </p:nvPr>
        </p:nvSpPr>
        <p:spPr>
          <a:xfrm>
            <a:off x="779432" y="2471440"/>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22"/>
          <p:cNvSpPr txBox="1">
            <a:spLocks noGrp="1"/>
          </p:cNvSpPr>
          <p:nvPr>
            <p:ph type="body" idx="2"/>
          </p:nvPr>
        </p:nvSpPr>
        <p:spPr>
          <a:xfrm>
            <a:off x="779432" y="3372934"/>
            <a:ext cx="5157787" cy="224021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22"/>
          <p:cNvSpPr txBox="1">
            <a:spLocks noGrp="1"/>
          </p:cNvSpPr>
          <p:nvPr>
            <p:ph type="body" idx="3"/>
          </p:nvPr>
        </p:nvSpPr>
        <p:spPr>
          <a:xfrm>
            <a:off x="6111846" y="2471440"/>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22"/>
          <p:cNvSpPr txBox="1">
            <a:spLocks noGrp="1"/>
          </p:cNvSpPr>
          <p:nvPr>
            <p:ph type="body" idx="4"/>
          </p:nvPr>
        </p:nvSpPr>
        <p:spPr>
          <a:xfrm>
            <a:off x="6111846" y="3372934"/>
            <a:ext cx="5183188" cy="224021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22"/>
          <p:cNvSpPr txBox="1">
            <a:spLocks noGrp="1"/>
          </p:cNvSpPr>
          <p:nvPr>
            <p:ph type="sldNum" idx="12"/>
          </p:nvPr>
        </p:nvSpPr>
        <p:spPr>
          <a:xfrm>
            <a:off x="8610600" y="649253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Calibri"/>
                <a:ea typeface="Calibri"/>
                <a:cs typeface="Calibri"/>
                <a:sym typeface="Calibri"/>
              </a:defRPr>
            </a:lvl1pPr>
            <a:lvl2pPr marL="0" lvl="1" indent="0" algn="r">
              <a:spcBef>
                <a:spcPts val="0"/>
              </a:spcBef>
              <a:buNone/>
              <a:defRPr sz="1200">
                <a:solidFill>
                  <a:schemeClr val="lt1"/>
                </a:solidFill>
                <a:latin typeface="Calibri"/>
                <a:ea typeface="Calibri"/>
                <a:cs typeface="Calibri"/>
                <a:sym typeface="Calibri"/>
              </a:defRPr>
            </a:lvl2pPr>
            <a:lvl3pPr marL="0" lvl="2" indent="0" algn="r">
              <a:spcBef>
                <a:spcPts val="0"/>
              </a:spcBef>
              <a:buNone/>
              <a:defRPr sz="1200">
                <a:solidFill>
                  <a:schemeClr val="lt1"/>
                </a:solidFill>
                <a:latin typeface="Calibri"/>
                <a:ea typeface="Calibri"/>
                <a:cs typeface="Calibri"/>
                <a:sym typeface="Calibri"/>
              </a:defRPr>
            </a:lvl3pPr>
            <a:lvl4pPr marL="0" lvl="3" indent="0" algn="r">
              <a:spcBef>
                <a:spcPts val="0"/>
              </a:spcBef>
              <a:buNone/>
              <a:defRPr sz="1200">
                <a:solidFill>
                  <a:schemeClr val="lt1"/>
                </a:solidFill>
                <a:latin typeface="Calibri"/>
                <a:ea typeface="Calibri"/>
                <a:cs typeface="Calibri"/>
                <a:sym typeface="Calibri"/>
              </a:defRPr>
            </a:lvl4pPr>
            <a:lvl5pPr marL="0" lvl="4" indent="0" algn="r">
              <a:spcBef>
                <a:spcPts val="0"/>
              </a:spcBef>
              <a:buNone/>
              <a:defRPr sz="1200">
                <a:solidFill>
                  <a:schemeClr val="lt1"/>
                </a:solidFill>
                <a:latin typeface="Calibri"/>
                <a:ea typeface="Calibri"/>
                <a:cs typeface="Calibri"/>
                <a:sym typeface="Calibri"/>
              </a:defRPr>
            </a:lvl5pPr>
            <a:lvl6pPr marL="0" lvl="5" indent="0" algn="r">
              <a:spcBef>
                <a:spcPts val="0"/>
              </a:spcBef>
              <a:buNone/>
              <a:defRPr sz="1200">
                <a:solidFill>
                  <a:schemeClr val="lt1"/>
                </a:solidFill>
                <a:latin typeface="Calibri"/>
                <a:ea typeface="Calibri"/>
                <a:cs typeface="Calibri"/>
                <a:sym typeface="Calibri"/>
              </a:defRPr>
            </a:lvl6pPr>
            <a:lvl7pPr marL="0" lvl="6" indent="0" algn="r">
              <a:spcBef>
                <a:spcPts val="0"/>
              </a:spcBef>
              <a:buNone/>
              <a:defRPr sz="1200">
                <a:solidFill>
                  <a:schemeClr val="lt1"/>
                </a:solidFill>
                <a:latin typeface="Calibri"/>
                <a:ea typeface="Calibri"/>
                <a:cs typeface="Calibri"/>
                <a:sym typeface="Calibri"/>
              </a:defRPr>
            </a:lvl7pPr>
            <a:lvl8pPr marL="0" lvl="7" indent="0" algn="r">
              <a:spcBef>
                <a:spcPts val="0"/>
              </a:spcBef>
              <a:buNone/>
              <a:defRPr sz="1200">
                <a:solidFill>
                  <a:schemeClr val="lt1"/>
                </a:solidFill>
                <a:latin typeface="Calibri"/>
                <a:ea typeface="Calibri"/>
                <a:cs typeface="Calibri"/>
                <a:sym typeface="Calibri"/>
              </a:defRPr>
            </a:lvl8pPr>
            <a:lvl9pPr marL="0" lvl="8" indent="0" algn="r">
              <a:spcBef>
                <a:spcPts val="0"/>
              </a:spcBef>
              <a:buNone/>
              <a:defRPr sz="1200">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4959894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Blank">
  <p:cSld name="3_Blank">
    <p:bg>
      <p:bgPr>
        <a:solidFill>
          <a:schemeClr val="lt1"/>
        </a:solidFill>
        <a:effectLst/>
      </p:bgPr>
    </p:bg>
    <p:spTree>
      <p:nvGrpSpPr>
        <p:cNvPr id="1" name="Shape 54"/>
        <p:cNvGrpSpPr/>
        <p:nvPr/>
      </p:nvGrpSpPr>
      <p:grpSpPr>
        <a:xfrm>
          <a:off x="0" y="0"/>
          <a:ext cx="0" cy="0"/>
          <a:chOff x="0" y="0"/>
          <a:chExt cx="0" cy="0"/>
        </a:xfrm>
      </p:grpSpPr>
      <p:sp>
        <p:nvSpPr>
          <p:cNvPr id="55" name="Google Shape;55;p23"/>
          <p:cNvSpPr txBox="1">
            <a:spLocks noGrp="1"/>
          </p:cNvSpPr>
          <p:nvPr>
            <p:ph type="title"/>
          </p:nvPr>
        </p:nvSpPr>
        <p:spPr>
          <a:xfrm>
            <a:off x="2509117" y="111581"/>
            <a:ext cx="9536579" cy="1013398"/>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dk1"/>
              </a:buClr>
              <a:buSzPts val="3600"/>
              <a:buFont typeface="Calibri"/>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6" name="Google Shape;56;p23" descr="Decorative geometric pattern"/>
          <p:cNvPicPr preferRelativeResize="0"/>
          <p:nvPr/>
        </p:nvPicPr>
        <p:blipFill rotWithShape="1">
          <a:blip r:embed="rId2">
            <a:alphaModFix/>
          </a:blip>
          <a:srcRect/>
          <a:stretch/>
        </p:blipFill>
        <p:spPr>
          <a:xfrm>
            <a:off x="0" y="1"/>
            <a:ext cx="12192000" cy="6494853"/>
          </a:xfrm>
          <a:prstGeom prst="rect">
            <a:avLst/>
          </a:prstGeom>
          <a:noFill/>
          <a:ln>
            <a:noFill/>
          </a:ln>
        </p:spPr>
      </p:pic>
      <p:pic>
        <p:nvPicPr>
          <p:cNvPr id="57" name="Google Shape;57;p23" descr="Decorative blue bar"/>
          <p:cNvPicPr preferRelativeResize="0"/>
          <p:nvPr/>
        </p:nvPicPr>
        <p:blipFill rotWithShape="1">
          <a:blip r:embed="rId3">
            <a:alphaModFix/>
          </a:blip>
          <a:srcRect/>
          <a:stretch/>
        </p:blipFill>
        <p:spPr>
          <a:xfrm>
            <a:off x="0" y="6494854"/>
            <a:ext cx="12192000" cy="368372"/>
          </a:xfrm>
          <a:prstGeom prst="rect">
            <a:avLst/>
          </a:prstGeom>
          <a:noFill/>
          <a:ln>
            <a:noFill/>
          </a:ln>
        </p:spPr>
      </p:pic>
      <p:pic>
        <p:nvPicPr>
          <p:cNvPr id="58" name="Google Shape;58;p23" descr="Oregon Department of Education Logo"/>
          <p:cNvPicPr preferRelativeResize="0"/>
          <p:nvPr/>
        </p:nvPicPr>
        <p:blipFill rotWithShape="1">
          <a:blip r:embed="rId4">
            <a:alphaModFix/>
          </a:blip>
          <a:srcRect/>
          <a:stretch/>
        </p:blipFill>
        <p:spPr>
          <a:xfrm>
            <a:off x="-120815" y="53562"/>
            <a:ext cx="2629931" cy="980912"/>
          </a:xfrm>
          <a:prstGeom prst="rect">
            <a:avLst/>
          </a:prstGeom>
          <a:noFill/>
          <a:ln>
            <a:noFill/>
          </a:ln>
        </p:spPr>
      </p:pic>
      <p:sp>
        <p:nvSpPr>
          <p:cNvPr id="59" name="Google Shape;59;p23"/>
          <p:cNvSpPr txBox="1">
            <a:spLocks noGrp="1"/>
          </p:cNvSpPr>
          <p:nvPr>
            <p:ph type="sldNum" idx="12"/>
          </p:nvPr>
        </p:nvSpPr>
        <p:spPr>
          <a:xfrm>
            <a:off x="8610600" y="649253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Calibri"/>
                <a:ea typeface="Calibri"/>
                <a:cs typeface="Calibri"/>
                <a:sym typeface="Calibri"/>
              </a:defRPr>
            </a:lvl1pPr>
            <a:lvl2pPr marL="0" lvl="1" indent="0" algn="r">
              <a:spcBef>
                <a:spcPts val="0"/>
              </a:spcBef>
              <a:buNone/>
              <a:defRPr sz="1200">
                <a:solidFill>
                  <a:schemeClr val="lt1"/>
                </a:solidFill>
                <a:latin typeface="Calibri"/>
                <a:ea typeface="Calibri"/>
                <a:cs typeface="Calibri"/>
                <a:sym typeface="Calibri"/>
              </a:defRPr>
            </a:lvl2pPr>
            <a:lvl3pPr marL="0" lvl="2" indent="0" algn="r">
              <a:spcBef>
                <a:spcPts val="0"/>
              </a:spcBef>
              <a:buNone/>
              <a:defRPr sz="1200">
                <a:solidFill>
                  <a:schemeClr val="lt1"/>
                </a:solidFill>
                <a:latin typeface="Calibri"/>
                <a:ea typeface="Calibri"/>
                <a:cs typeface="Calibri"/>
                <a:sym typeface="Calibri"/>
              </a:defRPr>
            </a:lvl3pPr>
            <a:lvl4pPr marL="0" lvl="3" indent="0" algn="r">
              <a:spcBef>
                <a:spcPts val="0"/>
              </a:spcBef>
              <a:buNone/>
              <a:defRPr sz="1200">
                <a:solidFill>
                  <a:schemeClr val="lt1"/>
                </a:solidFill>
                <a:latin typeface="Calibri"/>
                <a:ea typeface="Calibri"/>
                <a:cs typeface="Calibri"/>
                <a:sym typeface="Calibri"/>
              </a:defRPr>
            </a:lvl4pPr>
            <a:lvl5pPr marL="0" lvl="4" indent="0" algn="r">
              <a:spcBef>
                <a:spcPts val="0"/>
              </a:spcBef>
              <a:buNone/>
              <a:defRPr sz="1200">
                <a:solidFill>
                  <a:schemeClr val="lt1"/>
                </a:solidFill>
                <a:latin typeface="Calibri"/>
                <a:ea typeface="Calibri"/>
                <a:cs typeface="Calibri"/>
                <a:sym typeface="Calibri"/>
              </a:defRPr>
            </a:lvl5pPr>
            <a:lvl6pPr marL="0" lvl="5" indent="0" algn="r">
              <a:spcBef>
                <a:spcPts val="0"/>
              </a:spcBef>
              <a:buNone/>
              <a:defRPr sz="1200">
                <a:solidFill>
                  <a:schemeClr val="lt1"/>
                </a:solidFill>
                <a:latin typeface="Calibri"/>
                <a:ea typeface="Calibri"/>
                <a:cs typeface="Calibri"/>
                <a:sym typeface="Calibri"/>
              </a:defRPr>
            </a:lvl6pPr>
            <a:lvl7pPr marL="0" lvl="6" indent="0" algn="r">
              <a:spcBef>
                <a:spcPts val="0"/>
              </a:spcBef>
              <a:buNone/>
              <a:defRPr sz="1200">
                <a:solidFill>
                  <a:schemeClr val="lt1"/>
                </a:solidFill>
                <a:latin typeface="Calibri"/>
                <a:ea typeface="Calibri"/>
                <a:cs typeface="Calibri"/>
                <a:sym typeface="Calibri"/>
              </a:defRPr>
            </a:lvl7pPr>
            <a:lvl8pPr marL="0" lvl="7" indent="0" algn="r">
              <a:spcBef>
                <a:spcPts val="0"/>
              </a:spcBef>
              <a:buNone/>
              <a:defRPr sz="1200">
                <a:solidFill>
                  <a:schemeClr val="lt1"/>
                </a:solidFill>
                <a:latin typeface="Calibri"/>
                <a:ea typeface="Calibri"/>
                <a:cs typeface="Calibri"/>
                <a:sym typeface="Calibri"/>
              </a:defRPr>
            </a:lvl8pPr>
            <a:lvl9pPr marL="0" lvl="8" indent="0" algn="r">
              <a:spcBef>
                <a:spcPts val="0"/>
              </a:spcBef>
              <a:buNone/>
              <a:defRPr sz="1200">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952883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38"/>
        <p:cNvGrpSpPr/>
        <p:nvPr/>
      </p:nvGrpSpPr>
      <p:grpSpPr>
        <a:xfrm>
          <a:off x="0" y="0"/>
          <a:ext cx="0" cy="0"/>
          <a:chOff x="0" y="0"/>
          <a:chExt cx="0" cy="0"/>
        </a:xfrm>
      </p:grpSpPr>
      <p:sp>
        <p:nvSpPr>
          <p:cNvPr id="39" name="Google Shape;39;p20"/>
          <p:cNvSpPr txBox="1">
            <a:spLocks noGrp="1"/>
          </p:cNvSpPr>
          <p:nvPr>
            <p:ph type="title"/>
          </p:nvPr>
        </p:nvSpPr>
        <p:spPr>
          <a:xfrm>
            <a:off x="3573100" y="93194"/>
            <a:ext cx="8534400" cy="857421"/>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Calibri"/>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0"/>
          <p:cNvSpPr txBox="1">
            <a:spLocks noGrp="1"/>
          </p:cNvSpPr>
          <p:nvPr>
            <p:ph type="body" idx="1"/>
          </p:nvPr>
        </p:nvSpPr>
        <p:spPr>
          <a:xfrm>
            <a:off x="922699" y="2748246"/>
            <a:ext cx="10515600" cy="274970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0"/>
          <p:cNvSpPr txBox="1">
            <a:spLocks noGrp="1"/>
          </p:cNvSpPr>
          <p:nvPr>
            <p:ph type="sldNum" idx="12"/>
          </p:nvPr>
        </p:nvSpPr>
        <p:spPr>
          <a:xfrm>
            <a:off x="8610600" y="649253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Calibri"/>
                <a:ea typeface="Calibri"/>
                <a:cs typeface="Calibri"/>
                <a:sym typeface="Calibri"/>
              </a:defRPr>
            </a:lvl1pPr>
            <a:lvl2pPr marL="0" lvl="1" indent="0" algn="r">
              <a:spcBef>
                <a:spcPts val="0"/>
              </a:spcBef>
              <a:buNone/>
              <a:defRPr sz="1200">
                <a:solidFill>
                  <a:schemeClr val="lt1"/>
                </a:solidFill>
                <a:latin typeface="Calibri"/>
                <a:ea typeface="Calibri"/>
                <a:cs typeface="Calibri"/>
                <a:sym typeface="Calibri"/>
              </a:defRPr>
            </a:lvl2pPr>
            <a:lvl3pPr marL="0" lvl="2" indent="0" algn="r">
              <a:spcBef>
                <a:spcPts val="0"/>
              </a:spcBef>
              <a:buNone/>
              <a:defRPr sz="1200">
                <a:solidFill>
                  <a:schemeClr val="lt1"/>
                </a:solidFill>
                <a:latin typeface="Calibri"/>
                <a:ea typeface="Calibri"/>
                <a:cs typeface="Calibri"/>
                <a:sym typeface="Calibri"/>
              </a:defRPr>
            </a:lvl3pPr>
            <a:lvl4pPr marL="0" lvl="3" indent="0" algn="r">
              <a:spcBef>
                <a:spcPts val="0"/>
              </a:spcBef>
              <a:buNone/>
              <a:defRPr sz="1200">
                <a:solidFill>
                  <a:schemeClr val="lt1"/>
                </a:solidFill>
                <a:latin typeface="Calibri"/>
                <a:ea typeface="Calibri"/>
                <a:cs typeface="Calibri"/>
                <a:sym typeface="Calibri"/>
              </a:defRPr>
            </a:lvl4pPr>
            <a:lvl5pPr marL="0" lvl="4" indent="0" algn="r">
              <a:spcBef>
                <a:spcPts val="0"/>
              </a:spcBef>
              <a:buNone/>
              <a:defRPr sz="1200">
                <a:solidFill>
                  <a:schemeClr val="lt1"/>
                </a:solidFill>
                <a:latin typeface="Calibri"/>
                <a:ea typeface="Calibri"/>
                <a:cs typeface="Calibri"/>
                <a:sym typeface="Calibri"/>
              </a:defRPr>
            </a:lvl5pPr>
            <a:lvl6pPr marL="0" lvl="5" indent="0" algn="r">
              <a:spcBef>
                <a:spcPts val="0"/>
              </a:spcBef>
              <a:buNone/>
              <a:defRPr sz="1200">
                <a:solidFill>
                  <a:schemeClr val="lt1"/>
                </a:solidFill>
                <a:latin typeface="Calibri"/>
                <a:ea typeface="Calibri"/>
                <a:cs typeface="Calibri"/>
                <a:sym typeface="Calibri"/>
              </a:defRPr>
            </a:lvl6pPr>
            <a:lvl7pPr marL="0" lvl="6" indent="0" algn="r">
              <a:spcBef>
                <a:spcPts val="0"/>
              </a:spcBef>
              <a:buNone/>
              <a:defRPr sz="1200">
                <a:solidFill>
                  <a:schemeClr val="lt1"/>
                </a:solidFill>
                <a:latin typeface="Calibri"/>
                <a:ea typeface="Calibri"/>
                <a:cs typeface="Calibri"/>
                <a:sym typeface="Calibri"/>
              </a:defRPr>
            </a:lvl7pPr>
            <a:lvl8pPr marL="0" lvl="7" indent="0" algn="r">
              <a:spcBef>
                <a:spcPts val="0"/>
              </a:spcBef>
              <a:buNone/>
              <a:defRPr sz="1200">
                <a:solidFill>
                  <a:schemeClr val="lt1"/>
                </a:solidFill>
                <a:latin typeface="Calibri"/>
                <a:ea typeface="Calibri"/>
                <a:cs typeface="Calibri"/>
                <a:sym typeface="Calibri"/>
              </a:defRPr>
            </a:lvl8pPr>
            <a:lvl9pPr marL="0" lvl="8" indent="0" algn="r">
              <a:spcBef>
                <a:spcPts val="0"/>
              </a:spcBef>
              <a:buNone/>
              <a:defRPr sz="1200">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6915485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5"/>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5"/>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11/2/2023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6393534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5"/>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5"/>
                </a:solidFill>
              </a:defRPr>
            </a:lvl1pPr>
          </a:lstStyle>
          <a:p>
            <a:r>
              <a:rPr lang="en-US" dirty="0"/>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11/2/2023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752752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1"/>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1"/>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11/2/2023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711967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11/2/2023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859161546"/>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42395"/>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11/2/2023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2188519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11/2/2023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5550779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11/2/2023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0547354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11/2/2023</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9961934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5"/>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11/2/2023</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73561297"/>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11/2/2023</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601393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11/2/2023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1495868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11/2/2023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5069563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4"/>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4"/>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11/2/2023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165868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11/2/2023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2522581207"/>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4"/>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4"/>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11/2/2023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0834961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11/2/2023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434936730"/>
      </p:ext>
    </p:extLst>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38201"/>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11/2/2023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7484409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11/2/2023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8021883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11/2/2023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9936871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4"/>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11/2/2023</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29070832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4"/>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11/2/2023</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790770148"/>
      </p:ext>
    </p:extLst>
  </p:cSld>
  <p:clrMapOvr>
    <a:masterClrMapping/>
  </p:clrMapOvr>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4"/>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11/2/2023</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895067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11/2/2023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9781085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11/2/2023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279419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25617"/>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11/2/2023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16338616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3"/>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3"/>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11/2/2023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1721519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3"/>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11/2/2023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7547566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11/2/2023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481282686"/>
      </p:ext>
    </p:extLst>
  </p:cSld>
  <p:clrMapOvr>
    <a:masterClrMapping/>
  </p:clrMapOvr>
  <p:hf hdr="0" dt="0"/>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34006"/>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11/2/2023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439714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11/2/2023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3745929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11/2/2023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0934277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3"/>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11/2/2023</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40886443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3"/>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11/2/2023</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2110732786"/>
      </p:ext>
    </p:extLst>
  </p:cSld>
  <p:clrMapOvr>
    <a:masterClrMapping/>
  </p:clrMapOvr>
  <p:hf hdr="0" dt="0"/>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3"/>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11/2/2023</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723132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11/2/2023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237536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11/2/2023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285395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11/2/2023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37081982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2"/>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11/2/2023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1702997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2"/>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11/2/2023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7654262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11/2/2023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222434564"/>
      </p:ext>
    </p:extLst>
  </p:cSld>
  <p:clrMapOvr>
    <a:masterClrMapping/>
  </p:clrMapOvr>
  <p:hf hdr="0" dt="0"/>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11/2/2023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2468574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11/2/2023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8271610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11/2/2023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1537460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11/2/2023</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39112978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11/2/2023</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3436298166"/>
      </p:ext>
    </p:extLst>
  </p:cSld>
  <p:clrMapOvr>
    <a:masterClrMapping/>
  </p:clrMapOvr>
  <p:hf hdr="0" dt="0"/>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11/2/2023</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0119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11/2/2023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318132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11/2/2023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6142060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11/2/2023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20359730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11/2/2023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94569276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tx2"/>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11/2/2023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0768125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11/2/2023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72431344"/>
      </p:ext>
    </p:extLst>
  </p:cSld>
  <p:clrMapOvr>
    <a:masterClrMapping/>
  </p:clrMapOvr>
  <p:hf hdr="0" dt="0"/>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11/2/2023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50802941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11/2/2023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5416928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11/2/2023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648509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11/2/2023</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235143077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11/2/2023</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188208071"/>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11/2/2023</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64273110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tx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11/2/2023</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3024786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11/2/2023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84132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11/2/2023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794497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11/2/2023</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3752021579"/>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11/2/2023</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9459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1.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1.pn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1.pn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image" Target="../media/image1.png"/><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image" Target="../media/image1.png"/><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11/2/2023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107541647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832" r:id="rId12"/>
    <p:sldLayoutId id="2147483834" r:id="rId13"/>
    <p:sldLayoutId id="2147483835" r:id="rId14"/>
    <p:sldLayoutId id="2147483836" r:id="rId15"/>
    <p:sldLayoutId id="2147483838" r:id="rId16"/>
    <p:sldLayoutId id="2147483839" r:id="rId17"/>
  </p:sldLayoutIdLst>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11/2/2023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694759649"/>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hf hdr="0" dt="0"/>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11/2/2023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900062332"/>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hf hdr="0" dt="0"/>
  <p:txStyles>
    <p:titleStyle>
      <a:lvl1pPr algn="l" defTabSz="914400" rtl="0" eaLnBrk="1" latinLnBrk="0" hangingPunct="1">
        <a:lnSpc>
          <a:spcPct val="90000"/>
        </a:lnSpc>
        <a:spcBef>
          <a:spcPct val="0"/>
        </a:spcBef>
        <a:buNone/>
        <a:defRPr sz="4400" kern="120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11/2/2023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519374154"/>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11/2/2023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42799544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hd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11/2/2023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3184397434"/>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8" Type="http://schemas.openxmlformats.org/officeDocument/2006/relationships/hyperlink" Target="https://www.oregon.gov/ode/students-and-family/equity/NativeAmericanEducation/Pages/Tribal-Consultation.aspx" TargetMode="External"/><Relationship Id="rId3" Type="http://schemas.openxmlformats.org/officeDocument/2006/relationships/hyperlink" Target="https://www.oregon.gov/ode/schools-and-districts/grants/ESEA/Documents/Criteria%20for%20Title%20IA%20schoolwide%20plans.pdf" TargetMode="External"/><Relationship Id="rId7" Type="http://schemas.openxmlformats.org/officeDocument/2006/relationships/hyperlink" Target="https://www.oregon.gov/ode/StudentSuccess/Documents/69236_ODE_CommunityEngagementToolkit_2021-web%5b1%5d.pdf"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hyperlink" Target="https://www.oregon.gov/ode/schools-and-districts/grants/ESEA/IA/Documents/V1%20-%20SCHOOL%20Oregon%20Integrated%20Systems%20Framework%20Needs%20Assessment.pdf" TargetMode="External"/><Relationship Id="rId5" Type="http://schemas.openxmlformats.org/officeDocument/2006/relationships/hyperlink" Target="https://www.oregon.gov/ode/schools-and-districts/grants/ESEA/Documents/Developing%20Schoolwide%20Plans%20for%20Title%20I-A.pdf" TargetMode="External"/><Relationship Id="rId4" Type="http://schemas.openxmlformats.org/officeDocument/2006/relationships/hyperlink" Target="https://www.oregon.gov/ode/schools-and-districts/grants/ESEA/Documents/School%20Wide%20Planning%20Form%201.3.xlsx" TargetMode="External"/><Relationship Id="rId9"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hyperlink" Target="mailto:Jennifer.Engberg@ode.oregon.gov"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hyperlink" Target="mailto:Lisa.Plumb@ode.oregon.gov" TargetMode="External"/><Relationship Id="rId4" Type="http://schemas.openxmlformats.org/officeDocument/2006/relationships/hyperlink" Target="mailto:Sarah.Martin@ode.oregon.gov"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oregon.gov/ode/schools-and-districts/grants/ESEA/Documents/SWP.pdf"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www.oregon.gov/ode/schools-and-districts/grants/ESEA/Documents/TAS.pdf"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hyperlink" Target="https://www.oregon.gov/ode/schools-and-districts/grants/ESEA/Documents/Criteria%20for%20Title%20IA%20schoolwide%20plans.pdf" TargetMode="External"/><Relationship Id="rId2" Type="http://schemas.openxmlformats.org/officeDocument/2006/relationships/notesSlide" Target="../notesSlides/notesSlide7.xml"/><Relationship Id="rId1" Type="http://schemas.openxmlformats.org/officeDocument/2006/relationships/slideLayout" Target="../slideLayouts/slideLayout21.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hyperlink" Target="https://www.oregon.gov/ode/StudentSuccess/Pages/Engagement-Toolkit-and-Tools.aspx" TargetMode="External"/><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p:txBody>
          <a:bodyPr>
            <a:normAutofit fontScale="90000"/>
          </a:bodyPr>
          <a:lstStyle/>
          <a:p>
            <a:r>
              <a:rPr lang="en-US" altLang="en-US" sz="4400" dirty="0">
                <a:latin typeface="Arial" charset="0"/>
                <a:cs typeface="Arial" charset="0"/>
              </a:rPr>
              <a:t>Title I, Part A: School-Level Planning</a:t>
            </a:r>
          </a:p>
        </p:txBody>
      </p:sp>
      <p:sp>
        <p:nvSpPr>
          <p:cNvPr id="14339" name="Rectangle 3"/>
          <p:cNvSpPr>
            <a:spLocks noGrp="1" noChangeArrowheads="1"/>
          </p:cNvSpPr>
          <p:nvPr>
            <p:ph type="subTitle" idx="1"/>
          </p:nvPr>
        </p:nvSpPr>
        <p:spPr/>
        <p:txBody>
          <a:bodyPr/>
          <a:lstStyle/>
          <a:p>
            <a:r>
              <a:rPr lang="en-US" altLang="en-US" sz="3600" dirty="0" err="1">
                <a:latin typeface="Arial" charset="0"/>
                <a:cs typeface="Arial" charset="0"/>
              </a:rPr>
              <a:t>Schoolwide</a:t>
            </a:r>
            <a:r>
              <a:rPr lang="en-US" altLang="en-US" sz="3600" dirty="0">
                <a:latin typeface="Arial" charset="0"/>
                <a:cs typeface="Arial" charset="0"/>
              </a:rPr>
              <a:t> Plans</a:t>
            </a:r>
          </a:p>
        </p:txBody>
      </p:sp>
    </p:spTree>
    <p:extLst>
      <p:ext uri="{BB962C8B-B14F-4D97-AF65-F5344CB8AC3E}">
        <p14:creationId xmlns:p14="http://schemas.microsoft.com/office/powerpoint/2010/main" val="2896544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idx="1"/>
          </p:nvPr>
        </p:nvSpPr>
        <p:spPr>
          <a:xfrm>
            <a:off x="522865" y="1853334"/>
            <a:ext cx="7748300" cy="4109010"/>
          </a:xfrm>
        </p:spPr>
        <p:txBody>
          <a:bodyPr>
            <a:normAutofit/>
          </a:bodyPr>
          <a:lstStyle/>
          <a:p>
            <a:pPr marL="571500" indent="-457200"/>
            <a:r>
              <a:rPr lang="en-US" sz="3200" b="1" dirty="0"/>
              <a:t>Goals/Outcomes</a:t>
            </a:r>
            <a:r>
              <a:rPr lang="en-US" sz="3200" dirty="0"/>
              <a:t>  - What change are we hoping for?</a:t>
            </a:r>
          </a:p>
          <a:p>
            <a:pPr marL="571500" indent="-457200"/>
            <a:r>
              <a:rPr lang="en-US" sz="3200" b="1" dirty="0"/>
              <a:t>Activities/Strategies </a:t>
            </a:r>
            <a:r>
              <a:rPr lang="en-US" sz="3200" dirty="0"/>
              <a:t>– What are we going to do?</a:t>
            </a:r>
          </a:p>
          <a:p>
            <a:pPr marL="571500" indent="-457200"/>
            <a:r>
              <a:rPr lang="en-US" sz="3200" b="1" dirty="0"/>
              <a:t>Measures</a:t>
            </a:r>
            <a:r>
              <a:rPr lang="en-US" sz="3200" dirty="0"/>
              <a:t> – How will we know if what we are doing is working?</a:t>
            </a:r>
          </a:p>
          <a:p>
            <a:pPr marL="571500" indent="-457200"/>
            <a:r>
              <a:rPr lang="en-US" sz="3200" b="1" dirty="0"/>
              <a:t>Professional Learning </a:t>
            </a:r>
            <a:r>
              <a:rPr lang="en-US" sz="3200" dirty="0"/>
              <a:t>– How will we support staff?</a:t>
            </a:r>
            <a:endParaRPr lang="en-US" dirty="0"/>
          </a:p>
        </p:txBody>
      </p:sp>
      <p:sp>
        <p:nvSpPr>
          <p:cNvPr id="4" name="Title 3"/>
          <p:cNvSpPr>
            <a:spLocks noGrp="1"/>
          </p:cNvSpPr>
          <p:nvPr>
            <p:ph type="title"/>
          </p:nvPr>
        </p:nvSpPr>
        <p:spPr/>
        <p:txBody>
          <a:bodyPr/>
          <a:lstStyle/>
          <a:p>
            <a:r>
              <a:rPr lang="en-US" dirty="0"/>
              <a:t>Identify Goals, Activities and Measures</a:t>
            </a:r>
          </a:p>
        </p:txBody>
      </p:sp>
      <p:pic>
        <p:nvPicPr>
          <p:cNvPr id="6" name="Picture 5" descr="Create strategic plan" title="Step 3 in Continuous improvement planning"/>
          <p:cNvPicPr>
            <a:picLocks noChangeAspect="1"/>
          </p:cNvPicPr>
          <p:nvPr/>
        </p:nvPicPr>
        <p:blipFill rotWithShape="1">
          <a:blip r:embed="rId3"/>
          <a:srcRect t="8767" b="17354"/>
          <a:stretch/>
        </p:blipFill>
        <p:spPr>
          <a:xfrm>
            <a:off x="8423565" y="2081285"/>
            <a:ext cx="3468180" cy="3294770"/>
          </a:xfrm>
          <a:prstGeom prst="rect">
            <a:avLst/>
          </a:prstGeom>
        </p:spPr>
      </p:pic>
    </p:spTree>
    <p:extLst>
      <p:ext uri="{BB962C8B-B14F-4D97-AF65-F5344CB8AC3E}">
        <p14:creationId xmlns:p14="http://schemas.microsoft.com/office/powerpoint/2010/main" val="153744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717176" y="1825625"/>
            <a:ext cx="7235333" cy="4644448"/>
          </a:xfrm>
        </p:spPr>
        <p:txBody>
          <a:bodyPr>
            <a:normAutofit/>
          </a:bodyPr>
          <a:lstStyle/>
          <a:p>
            <a:r>
              <a:rPr lang="en-US" sz="3200" dirty="0"/>
              <a:t>Process to annually evaluate </a:t>
            </a:r>
          </a:p>
          <a:p>
            <a:pPr lvl="1"/>
            <a:r>
              <a:rPr lang="en-US" sz="2800" dirty="0"/>
              <a:t>What did we say we were going to do?</a:t>
            </a:r>
          </a:p>
          <a:p>
            <a:pPr lvl="1"/>
            <a:r>
              <a:rPr lang="en-US" sz="2800" dirty="0"/>
              <a:t>How are we doing? How do we know?</a:t>
            </a:r>
          </a:p>
          <a:p>
            <a:pPr lvl="1"/>
            <a:r>
              <a:rPr lang="en-US" sz="2800" dirty="0"/>
              <a:t>What are we going to do next?</a:t>
            </a:r>
          </a:p>
          <a:p>
            <a:endParaRPr lang="en-US" sz="900" dirty="0"/>
          </a:p>
          <a:p>
            <a:r>
              <a:rPr lang="en-US" sz="3300" dirty="0"/>
              <a:t>Include voice of students, families and staff</a:t>
            </a:r>
          </a:p>
          <a:p>
            <a:endParaRPr lang="en-US" sz="1000" dirty="0"/>
          </a:p>
          <a:p>
            <a:r>
              <a:rPr lang="en-US" sz="3200" dirty="0"/>
              <a:t>Revise as necessary</a:t>
            </a:r>
          </a:p>
          <a:p>
            <a:pPr lvl="1"/>
            <a:r>
              <a:rPr lang="en-US" sz="2800" dirty="0"/>
              <a:t>Usually spring or summer</a:t>
            </a:r>
          </a:p>
        </p:txBody>
      </p:sp>
      <p:sp>
        <p:nvSpPr>
          <p:cNvPr id="2" name="Title 1"/>
          <p:cNvSpPr>
            <a:spLocks noGrp="1"/>
          </p:cNvSpPr>
          <p:nvPr>
            <p:ph type="title"/>
          </p:nvPr>
        </p:nvSpPr>
        <p:spPr/>
        <p:txBody>
          <a:bodyPr/>
          <a:lstStyle/>
          <a:p>
            <a:r>
              <a:rPr lang="en-US" dirty="0"/>
              <a:t>Evaluate and Adjust</a:t>
            </a:r>
          </a:p>
        </p:txBody>
      </p:sp>
      <p:pic>
        <p:nvPicPr>
          <p:cNvPr id="5" name="Content Placeholder 2" descr="Monitor and Adjust" title="Step 5 in the Continuous Improvement Process"/>
          <p:cNvPicPr>
            <a:picLocks noChangeAspect="1"/>
          </p:cNvPicPr>
          <p:nvPr/>
        </p:nvPicPr>
        <p:blipFill rotWithShape="1">
          <a:blip r:embed="rId3"/>
          <a:srcRect t="10376" b="16933"/>
          <a:stretch/>
        </p:blipFill>
        <p:spPr>
          <a:xfrm>
            <a:off x="8354291" y="2254575"/>
            <a:ext cx="3479257" cy="3251109"/>
          </a:xfrm>
          <a:prstGeom prst="rect">
            <a:avLst/>
          </a:prstGeom>
        </p:spPr>
      </p:pic>
    </p:spTree>
    <p:extLst>
      <p:ext uri="{BB962C8B-B14F-4D97-AF65-F5344CB8AC3E}">
        <p14:creationId xmlns:p14="http://schemas.microsoft.com/office/powerpoint/2010/main" val="2601147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3212" y="2030783"/>
            <a:ext cx="6473333" cy="4109010"/>
          </a:xfrm>
        </p:spPr>
        <p:txBody>
          <a:bodyPr>
            <a:normAutofit/>
          </a:bodyPr>
          <a:lstStyle/>
          <a:p>
            <a:r>
              <a:rPr lang="en-US" sz="2800" dirty="0"/>
              <a:t>How are families involved in developing the plan and providing feedback?</a:t>
            </a:r>
          </a:p>
          <a:p>
            <a:r>
              <a:rPr lang="en-US" sz="2800" dirty="0"/>
              <a:t>What steps do we take to remove barriers to participation by ALL families?</a:t>
            </a:r>
          </a:p>
          <a:p>
            <a:r>
              <a:rPr lang="en-US" sz="2800" dirty="0"/>
              <a:t>How do we communicate about opportunities for family involvement in school activities?</a:t>
            </a:r>
          </a:p>
          <a:p>
            <a:r>
              <a:rPr lang="en-US" sz="2800" dirty="0"/>
              <a:t>What are the strategies we use to help families support their student's learning?</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12</a:t>
            </a:fld>
            <a:endParaRPr lang="en-US" dirty="0"/>
          </a:p>
        </p:txBody>
      </p:sp>
      <p:sp>
        <p:nvSpPr>
          <p:cNvPr id="5" name="Title 4"/>
          <p:cNvSpPr>
            <a:spLocks noGrp="1"/>
          </p:cNvSpPr>
          <p:nvPr>
            <p:ph type="title"/>
          </p:nvPr>
        </p:nvSpPr>
        <p:spPr/>
        <p:txBody>
          <a:bodyPr/>
          <a:lstStyle/>
          <a:p>
            <a:r>
              <a:rPr lang="en-US" dirty="0"/>
              <a:t>Family Engagement</a:t>
            </a:r>
          </a:p>
        </p:txBody>
      </p:sp>
      <p:pic>
        <p:nvPicPr>
          <p:cNvPr id="6" name="Picture 5" descr="This is a picture of a family holding hands. It is included for aesthetic purposes." title="Family Engagement"/>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122450" y="2377417"/>
            <a:ext cx="4823316" cy="3219819"/>
          </a:xfrm>
          <a:prstGeom prst="rect">
            <a:avLst/>
          </a:prstGeom>
        </p:spPr>
      </p:pic>
    </p:spTree>
    <p:extLst>
      <p:ext uri="{BB962C8B-B14F-4D97-AF65-F5344CB8AC3E}">
        <p14:creationId xmlns:p14="http://schemas.microsoft.com/office/powerpoint/2010/main" val="129503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Resources</a:t>
            </a:r>
          </a:p>
        </p:txBody>
      </p:sp>
      <p:sp>
        <p:nvSpPr>
          <p:cNvPr id="7" name="Content Placeholder 6"/>
          <p:cNvSpPr>
            <a:spLocks noGrp="1"/>
          </p:cNvSpPr>
          <p:nvPr>
            <p:ph idx="1"/>
          </p:nvPr>
        </p:nvSpPr>
        <p:spPr>
          <a:xfrm>
            <a:off x="5183188" y="779646"/>
            <a:ext cx="6172200" cy="5725271"/>
          </a:xfrm>
        </p:spPr>
        <p:txBody>
          <a:bodyPr>
            <a:normAutofit/>
          </a:bodyPr>
          <a:lstStyle/>
          <a:p>
            <a:pPr marL="0" indent="0">
              <a:buNone/>
            </a:pPr>
            <a:endParaRPr lang="en-US" sz="800" dirty="0"/>
          </a:p>
          <a:p>
            <a:pPr lvl="0"/>
            <a:r>
              <a:rPr lang="en-US" sz="2800" dirty="0" err="1">
                <a:hlinkClick r:id="rId3"/>
              </a:rPr>
              <a:t>Schoolwide</a:t>
            </a:r>
            <a:r>
              <a:rPr lang="en-US" sz="2800" dirty="0">
                <a:hlinkClick r:id="rId3"/>
              </a:rPr>
              <a:t> Plan Criteria</a:t>
            </a:r>
            <a:endParaRPr lang="en-US" sz="2800" dirty="0"/>
          </a:p>
          <a:p>
            <a:endParaRPr lang="en-US" sz="800" dirty="0"/>
          </a:p>
          <a:p>
            <a:r>
              <a:rPr lang="en-US" sz="2800" dirty="0">
                <a:hlinkClick r:id="rId4"/>
              </a:rPr>
              <a:t>Schoolwide Planning Template</a:t>
            </a:r>
            <a:endParaRPr lang="en-US" sz="2800" dirty="0"/>
          </a:p>
          <a:p>
            <a:endParaRPr lang="en-US" sz="800" dirty="0"/>
          </a:p>
          <a:p>
            <a:r>
              <a:rPr lang="en-US" sz="2800" dirty="0">
                <a:hlinkClick r:id="rId5"/>
              </a:rPr>
              <a:t>ESSA Quick Reference Brief: Developing </a:t>
            </a:r>
            <a:r>
              <a:rPr lang="en-US" sz="2800" dirty="0" err="1">
                <a:hlinkClick r:id="rId5"/>
              </a:rPr>
              <a:t>Schoolwide</a:t>
            </a:r>
            <a:r>
              <a:rPr lang="en-US" sz="2800" dirty="0">
                <a:hlinkClick r:id="rId5"/>
              </a:rPr>
              <a:t> Plans</a:t>
            </a:r>
            <a:endParaRPr lang="en-US" sz="2800" dirty="0"/>
          </a:p>
          <a:p>
            <a:endParaRPr lang="en-US" sz="800" dirty="0"/>
          </a:p>
          <a:p>
            <a:pPr lvl="0"/>
            <a:r>
              <a:rPr lang="en-US" sz="2800" u="sng" dirty="0">
                <a:hlinkClick r:id="rId6"/>
              </a:rPr>
              <a:t>ORIS Needs Assessment Tool for Schools</a:t>
            </a:r>
            <a:r>
              <a:rPr lang="en-US" sz="2800" u="sng" dirty="0"/>
              <a:t> </a:t>
            </a:r>
          </a:p>
          <a:p>
            <a:pPr lvl="0"/>
            <a:endParaRPr lang="en-US" sz="800" dirty="0"/>
          </a:p>
          <a:p>
            <a:pPr lvl="0"/>
            <a:r>
              <a:rPr lang="en-US" sz="2800" u="sng" dirty="0">
                <a:hlinkClick r:id="rId7"/>
              </a:rPr>
              <a:t>Community Engagement Toolkit</a:t>
            </a:r>
            <a:endParaRPr lang="en-US" sz="2800" u="sng" dirty="0"/>
          </a:p>
          <a:p>
            <a:pPr lvl="0"/>
            <a:endParaRPr lang="en-US" sz="800" dirty="0"/>
          </a:p>
          <a:p>
            <a:pPr lvl="0"/>
            <a:r>
              <a:rPr lang="en-US" sz="2800" dirty="0">
                <a:hlinkClick r:id="rId8"/>
              </a:rPr>
              <a:t>Tribal Consultation Toolkit</a:t>
            </a:r>
            <a:endParaRPr lang="en-US" sz="2800" dirty="0"/>
          </a:p>
          <a:p>
            <a:endParaRPr lang="en-US" sz="2800"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13</a:t>
            </a:fld>
            <a:endParaRPr lang="en-US" dirty="0"/>
          </a:p>
        </p:txBody>
      </p:sp>
      <p:pic>
        <p:nvPicPr>
          <p:cNvPr id="10" name="Picture Placeholder 9" descr="This is an icon of a post with multiple street signs that say:&#10;Help&#10;Tips&#10;Assistance&#10;Guidacne&#10;Support&#10;Advice&#10;&#10;It is included for aesthetic purposes." title="Resources"/>
          <p:cNvPicPr>
            <a:picLocks noGrp="1" noChangeAspect="1"/>
          </p:cNvPicPr>
          <p:nvPr>
            <p:ph type="pic" sz="quarter" idx="13"/>
          </p:nvPr>
        </p:nvPicPr>
        <p:blipFill>
          <a:blip r:embed="rId9">
            <a:extLst>
              <a:ext uri="{28A0092B-C50C-407E-A947-70E740481C1C}">
                <a14:useLocalDpi xmlns:a14="http://schemas.microsoft.com/office/drawing/2010/main" val="0"/>
              </a:ext>
            </a:extLst>
          </a:blip>
          <a:srcRect l="3517" r="3517"/>
          <a:stretch>
            <a:fillRect/>
          </a:stretch>
        </p:blipFill>
        <p:spPr>
          <a:xfrm>
            <a:off x="0" y="2147455"/>
            <a:ext cx="5066268" cy="2990578"/>
          </a:xfrm>
        </p:spPr>
      </p:pic>
    </p:spTree>
    <p:extLst>
      <p:ext uri="{BB962C8B-B14F-4D97-AF65-F5344CB8AC3E}">
        <p14:creationId xmlns:p14="http://schemas.microsoft.com/office/powerpoint/2010/main" val="3187615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0" indent="-342900">
              <a:spcBef>
                <a:spcPts val="0"/>
              </a:spcBef>
              <a:buClr>
                <a:schemeClr val="dk1"/>
              </a:buClr>
              <a:buSzPts val="2400"/>
            </a:pPr>
            <a:r>
              <a:rPr lang="nb-NO" dirty="0"/>
              <a:t>Jen Engberg</a:t>
            </a:r>
            <a:br>
              <a:rPr lang="nb-NO" dirty="0"/>
            </a:br>
            <a:r>
              <a:rPr lang="nb-NO" u="sng" dirty="0">
                <a:solidFill>
                  <a:schemeClr val="hlink"/>
                </a:solidFill>
                <a:hlinkClick r:id="rId3"/>
              </a:rPr>
              <a:t>Jennifer.Engberg@ode.oregon.gov</a:t>
            </a:r>
            <a:endParaRPr lang="nb-NO" dirty="0"/>
          </a:p>
          <a:p>
            <a:pPr marL="342900" lvl="0" indent="-342900">
              <a:lnSpc>
                <a:spcPct val="110000"/>
              </a:lnSpc>
              <a:buClr>
                <a:schemeClr val="dk1"/>
              </a:buClr>
              <a:buSzPts val="2400"/>
            </a:pPr>
            <a:r>
              <a:rPr lang="nb-NO" dirty="0"/>
              <a:t>Sarah Martin</a:t>
            </a:r>
            <a:br>
              <a:rPr lang="nb-NO" dirty="0"/>
            </a:br>
            <a:r>
              <a:rPr lang="nb-NO" u="sng" dirty="0">
                <a:solidFill>
                  <a:schemeClr val="hlink"/>
                </a:solidFill>
                <a:hlinkClick r:id="rId4"/>
              </a:rPr>
              <a:t>Sarah.Martin@ode.oregon.gov</a:t>
            </a:r>
            <a:endParaRPr lang="nb-NO" dirty="0"/>
          </a:p>
          <a:p>
            <a:pPr marL="342900" lvl="0" indent="-342900">
              <a:lnSpc>
                <a:spcPct val="110000"/>
              </a:lnSpc>
              <a:buClr>
                <a:schemeClr val="dk1"/>
              </a:buClr>
              <a:buSzPts val="2400"/>
            </a:pPr>
            <a:r>
              <a:rPr lang="nb-NO" dirty="0"/>
              <a:t>Lisa Plumb</a:t>
            </a:r>
            <a:br>
              <a:rPr lang="nb-NO" dirty="0"/>
            </a:br>
            <a:r>
              <a:rPr lang="nb-NO" u="sng" dirty="0">
                <a:solidFill>
                  <a:schemeClr val="hlink"/>
                </a:solidFill>
                <a:hlinkClick r:id="rId5"/>
              </a:rPr>
              <a:t>Lisa.Plumb@ode.oregon.gov</a:t>
            </a:r>
            <a:endParaRPr lang="nb-NO" u="sng" dirty="0">
              <a:solidFill>
                <a:schemeClr val="hlink"/>
              </a:solidFill>
            </a:endParaRPr>
          </a:p>
          <a:p>
            <a:pPr marL="342900" lvl="0" indent="-342900">
              <a:lnSpc>
                <a:spcPct val="110000"/>
              </a:lnSpc>
              <a:buClr>
                <a:schemeClr val="dk1"/>
              </a:buClr>
              <a:buSzPts val="2400"/>
            </a:pPr>
            <a:r>
              <a:rPr lang="nb-NO" dirty="0"/>
              <a:t>Amy Tidwell</a:t>
            </a:r>
            <a:br>
              <a:rPr lang="nb-NO" dirty="0"/>
            </a:br>
            <a:r>
              <a:rPr lang="nb-NO" u="sng" dirty="0">
                <a:solidFill>
                  <a:schemeClr val="hlink"/>
                </a:solidFill>
                <a:hlinkClick r:id="rId4"/>
              </a:rPr>
              <a:t>Amy.Tidwell@ode.oregon.gov</a:t>
            </a:r>
            <a:endParaRPr lang="nb-NO" dirty="0"/>
          </a:p>
          <a:p>
            <a:pPr marL="0" lvl="0" indent="0">
              <a:lnSpc>
                <a:spcPct val="110000"/>
              </a:lnSpc>
              <a:buClr>
                <a:schemeClr val="dk1"/>
              </a:buClr>
              <a:buSzPts val="2400"/>
              <a:buNone/>
            </a:pPr>
            <a:endParaRPr lang="nb-NO" dirty="0"/>
          </a:p>
          <a:p>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14</a:t>
            </a:fld>
            <a:endParaRPr lang="en-US" dirty="0"/>
          </a:p>
        </p:txBody>
      </p:sp>
      <p:sp>
        <p:nvSpPr>
          <p:cNvPr id="5" name="Title 4"/>
          <p:cNvSpPr>
            <a:spLocks noGrp="1"/>
          </p:cNvSpPr>
          <p:nvPr>
            <p:ph type="title"/>
          </p:nvPr>
        </p:nvSpPr>
        <p:spPr/>
        <p:txBody>
          <a:bodyPr/>
          <a:lstStyle/>
          <a:p>
            <a:r>
              <a:rPr lang="en-US" dirty="0"/>
              <a:t>Please reach out!</a:t>
            </a:r>
          </a:p>
        </p:txBody>
      </p:sp>
      <p:pic>
        <p:nvPicPr>
          <p:cNvPr id="3074" name="Picture 2" descr="DFA :: Questions? Contact u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1943" y="3618964"/>
            <a:ext cx="6132588" cy="2130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222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Regional Contacts by ESD</a:t>
            </a:r>
          </a:p>
        </p:txBody>
      </p:sp>
      <p:sp>
        <p:nvSpPr>
          <p:cNvPr id="6" name="Content Placeholder 5"/>
          <p:cNvSpPr>
            <a:spLocks noGrp="1"/>
          </p:cNvSpPr>
          <p:nvPr>
            <p:ph idx="1"/>
          </p:nvPr>
        </p:nvSpPr>
        <p:spPr>
          <a:xfrm>
            <a:off x="5183188" y="779646"/>
            <a:ext cx="6172200" cy="5725272"/>
          </a:xfrm>
        </p:spPr>
        <p:txBody>
          <a:bodyPr>
            <a:normAutofit lnSpcReduction="10000"/>
          </a:bodyPr>
          <a:lstStyle/>
          <a:p>
            <a:pPr marL="457200" indent="-381000">
              <a:lnSpc>
                <a:spcPct val="115000"/>
              </a:lnSpc>
              <a:spcBef>
                <a:spcPts val="0"/>
              </a:spcBef>
              <a:buSzPts val="2400"/>
              <a:buFont typeface="Arial" panose="020B0604020202020204" pitchFamily="34" charset="0"/>
              <a:buChar char="●"/>
            </a:pPr>
            <a:r>
              <a:rPr lang="en-US" sz="3000" dirty="0"/>
              <a:t>Amy Tidwell</a:t>
            </a:r>
          </a:p>
          <a:p>
            <a:pPr marL="914400" lvl="1" indent="-381000">
              <a:lnSpc>
                <a:spcPct val="115000"/>
              </a:lnSpc>
              <a:spcBef>
                <a:spcPts val="0"/>
              </a:spcBef>
              <a:buSzPts val="2400"/>
              <a:buFont typeface="Courier New" panose="02070309020205020404" pitchFamily="49" charset="0"/>
              <a:buChar char="o"/>
            </a:pPr>
            <a:r>
              <a:rPr lang="en-US" dirty="0"/>
              <a:t>Grant, Harney, High Desert, </a:t>
            </a:r>
            <a:r>
              <a:rPr lang="en-US" dirty="0" err="1"/>
              <a:t>InterMountain</a:t>
            </a:r>
            <a:r>
              <a:rPr lang="en-US" dirty="0"/>
              <a:t>, Jefferson, North Central and Region 18</a:t>
            </a:r>
            <a:endParaRPr lang="en-US" dirty="0">
              <a:solidFill>
                <a:srgbClr val="FF0000"/>
              </a:solidFill>
            </a:endParaRPr>
          </a:p>
          <a:p>
            <a:pPr marL="457200" lvl="0" indent="-381000">
              <a:lnSpc>
                <a:spcPct val="105000"/>
              </a:lnSpc>
              <a:spcBef>
                <a:spcPts val="1200"/>
              </a:spcBef>
              <a:buSzPts val="2400"/>
              <a:buChar char="●"/>
            </a:pPr>
            <a:r>
              <a:rPr lang="en-US" sz="3000" dirty="0"/>
              <a:t>Jen Engberg</a:t>
            </a:r>
          </a:p>
          <a:p>
            <a:pPr marL="914400" lvl="1" indent="-381000">
              <a:lnSpc>
                <a:spcPct val="105000"/>
              </a:lnSpc>
              <a:spcBef>
                <a:spcPts val="0"/>
              </a:spcBef>
              <a:buSzPts val="2400"/>
              <a:buFont typeface="Arial"/>
              <a:buChar char="○"/>
            </a:pPr>
            <a:r>
              <a:rPr lang="en-US" dirty="0"/>
              <a:t>Clackamas, Columbia Gorge, Multnomah and Northwest Regional </a:t>
            </a:r>
          </a:p>
          <a:p>
            <a:pPr marL="533400" lvl="1" indent="0">
              <a:lnSpc>
                <a:spcPct val="105000"/>
              </a:lnSpc>
              <a:spcBef>
                <a:spcPts val="0"/>
              </a:spcBef>
              <a:buSzPts val="2400"/>
              <a:buNone/>
            </a:pPr>
            <a:endParaRPr lang="en-US" sz="800" dirty="0"/>
          </a:p>
          <a:p>
            <a:pPr marL="457200" lvl="0" indent="-381000">
              <a:lnSpc>
                <a:spcPct val="105000"/>
              </a:lnSpc>
              <a:spcBef>
                <a:spcPts val="0"/>
              </a:spcBef>
              <a:buSzPts val="2400"/>
              <a:buChar char="●"/>
            </a:pPr>
            <a:r>
              <a:rPr lang="en-US" sz="3000" dirty="0"/>
              <a:t>Lisa Plumb</a:t>
            </a:r>
          </a:p>
          <a:p>
            <a:pPr marL="914400" lvl="1" indent="-381000">
              <a:lnSpc>
                <a:spcPct val="105000"/>
              </a:lnSpc>
              <a:spcBef>
                <a:spcPts val="0"/>
              </a:spcBef>
              <a:buSzPts val="2400"/>
              <a:buFont typeface="Arial"/>
              <a:buChar char="○"/>
            </a:pPr>
            <a:r>
              <a:rPr lang="en-US" dirty="0"/>
              <a:t>Lane, Linn Benton Lincoln and Willamette</a:t>
            </a:r>
          </a:p>
          <a:p>
            <a:pPr marL="533400" lvl="1" indent="0">
              <a:lnSpc>
                <a:spcPct val="105000"/>
              </a:lnSpc>
              <a:spcBef>
                <a:spcPts val="0"/>
              </a:spcBef>
              <a:buSzPts val="2400"/>
              <a:buNone/>
            </a:pPr>
            <a:endParaRPr lang="en-US" sz="900" dirty="0"/>
          </a:p>
          <a:p>
            <a:pPr marL="457200" lvl="0" indent="-381000">
              <a:lnSpc>
                <a:spcPct val="105000"/>
              </a:lnSpc>
              <a:spcBef>
                <a:spcPts val="0"/>
              </a:spcBef>
              <a:buSzPts val="2400"/>
              <a:buChar char="●"/>
            </a:pPr>
            <a:r>
              <a:rPr lang="en-US" sz="3000" dirty="0"/>
              <a:t>Sarah Martin</a:t>
            </a:r>
          </a:p>
          <a:p>
            <a:pPr marL="914400" lvl="1" indent="-381000">
              <a:lnSpc>
                <a:spcPct val="105000"/>
              </a:lnSpc>
              <a:spcBef>
                <a:spcPts val="0"/>
              </a:spcBef>
              <a:buSzPts val="2400"/>
              <a:buFont typeface="Arial"/>
              <a:buChar char="○"/>
            </a:pPr>
            <a:r>
              <a:rPr lang="en-US" dirty="0"/>
              <a:t>Douglas, Lake, Malheur, South Coast and Southern Oregon</a:t>
            </a:r>
          </a:p>
          <a:p>
            <a:pPr marL="533400" lvl="1" indent="0">
              <a:lnSpc>
                <a:spcPct val="105000"/>
              </a:lnSpc>
              <a:spcBef>
                <a:spcPts val="0"/>
              </a:spcBef>
              <a:buSzPts val="2400"/>
              <a:buNone/>
            </a:pPr>
            <a:endParaRPr lang="en-US" dirty="0"/>
          </a:p>
          <a:p>
            <a:pPr marL="914400" lvl="1" indent="-381000">
              <a:lnSpc>
                <a:spcPct val="115000"/>
              </a:lnSpc>
              <a:spcBef>
                <a:spcPts val="0"/>
              </a:spcBef>
              <a:buSzPts val="2400"/>
              <a:buFont typeface="Arial" panose="020B0604020202020204" pitchFamily="34" charset="0"/>
              <a:buChar char="●"/>
            </a:pPr>
            <a:endParaRPr lang="en-US" dirty="0">
              <a:solidFill>
                <a:srgbClr val="FF0000"/>
              </a:solidFill>
            </a:endParaRPr>
          </a:p>
          <a:p>
            <a:pPr marL="457200" indent="-381000">
              <a:lnSpc>
                <a:spcPct val="105000"/>
              </a:lnSpc>
              <a:spcBef>
                <a:spcPts val="0"/>
              </a:spcBef>
              <a:buSzPts val="2400"/>
              <a:buFont typeface="Arial"/>
              <a:buChar char="○"/>
            </a:pPr>
            <a:endParaRPr lang="en-US" sz="3000" dirty="0"/>
          </a:p>
          <a:p>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15</a:t>
            </a:fld>
            <a:endParaRPr lang="en-US" dirty="0"/>
          </a:p>
        </p:txBody>
      </p:sp>
      <p:pic>
        <p:nvPicPr>
          <p:cNvPr id="13" name="Picture Placeholder 12" descr="This is an image of the state of Oregon with all the counties identified. It is included for aesthetic reasons to illustrate how our team has divided up support across the state." title="Regional Contacts by ESD"/>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3695" b="3695"/>
          <a:stretch>
            <a:fillRect/>
          </a:stretch>
        </p:blipFill>
        <p:spPr/>
      </p:pic>
    </p:spTree>
    <p:extLst>
      <p:ext uri="{BB962C8B-B14F-4D97-AF65-F5344CB8AC3E}">
        <p14:creationId xmlns:p14="http://schemas.microsoft.com/office/powerpoint/2010/main" val="3942358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nSpc>
                <a:spcPct val="80000"/>
              </a:lnSpc>
              <a:spcBef>
                <a:spcPts val="0"/>
              </a:spcBef>
              <a:buSzPts val="2800"/>
              <a:buNone/>
            </a:pPr>
            <a:endParaRPr lang="en-US" sz="3200" dirty="0"/>
          </a:p>
          <a:p>
            <a:pPr indent="-457200">
              <a:lnSpc>
                <a:spcPct val="80000"/>
              </a:lnSpc>
              <a:spcBef>
                <a:spcPts val="0"/>
              </a:spcBef>
              <a:buSzPts val="2800"/>
            </a:pPr>
            <a:r>
              <a:rPr lang="en-US" sz="3200" dirty="0"/>
              <a:t>Targeted Assistance vs. </a:t>
            </a:r>
            <a:r>
              <a:rPr lang="en-US" sz="3200" dirty="0" err="1"/>
              <a:t>Schoolwide</a:t>
            </a:r>
            <a:r>
              <a:rPr lang="en-US" sz="3200" dirty="0"/>
              <a:t> Programs</a:t>
            </a:r>
          </a:p>
          <a:p>
            <a:pPr indent="-457200">
              <a:lnSpc>
                <a:spcPct val="80000"/>
              </a:lnSpc>
              <a:spcBef>
                <a:spcPts val="0"/>
              </a:spcBef>
              <a:buSzPts val="2800"/>
            </a:pPr>
            <a:endParaRPr lang="en-US" sz="3200" dirty="0"/>
          </a:p>
          <a:p>
            <a:pPr indent="-457200">
              <a:lnSpc>
                <a:spcPct val="80000"/>
              </a:lnSpc>
              <a:spcBef>
                <a:spcPts val="0"/>
              </a:spcBef>
              <a:buSzPts val="2800"/>
            </a:pPr>
            <a:r>
              <a:rPr lang="en-US" sz="3200" dirty="0"/>
              <a:t>Digging Deeper into </a:t>
            </a:r>
            <a:r>
              <a:rPr lang="en-US" sz="3200" dirty="0" err="1"/>
              <a:t>Schoolwide</a:t>
            </a:r>
            <a:r>
              <a:rPr lang="en-US" sz="3200" dirty="0"/>
              <a:t> Plans</a:t>
            </a:r>
          </a:p>
          <a:p>
            <a:pPr lvl="1" indent="-457200">
              <a:lnSpc>
                <a:spcPct val="80000"/>
              </a:lnSpc>
              <a:spcBef>
                <a:spcPts val="0"/>
              </a:spcBef>
              <a:buSzPts val="2800"/>
            </a:pPr>
            <a:r>
              <a:rPr lang="en-US" sz="2800" dirty="0"/>
              <a:t>Assessing Needs</a:t>
            </a:r>
          </a:p>
          <a:p>
            <a:pPr lvl="1" indent="-457200">
              <a:lnSpc>
                <a:spcPct val="80000"/>
              </a:lnSpc>
              <a:spcBef>
                <a:spcPts val="0"/>
              </a:spcBef>
              <a:buSzPts val="2800"/>
            </a:pPr>
            <a:r>
              <a:rPr lang="en-US" sz="2800" dirty="0"/>
              <a:t>Identifying Goals, Activities and Measures</a:t>
            </a:r>
          </a:p>
          <a:p>
            <a:pPr lvl="1" indent="-457200">
              <a:lnSpc>
                <a:spcPct val="80000"/>
              </a:lnSpc>
              <a:spcBef>
                <a:spcPts val="0"/>
              </a:spcBef>
              <a:buSzPts val="2800"/>
            </a:pPr>
            <a:r>
              <a:rPr lang="en-US" sz="2800" dirty="0"/>
              <a:t>Evaluating and Adjusting</a:t>
            </a:r>
          </a:p>
          <a:p>
            <a:pPr lvl="1" indent="-457200">
              <a:lnSpc>
                <a:spcPct val="80000"/>
              </a:lnSpc>
              <a:spcBef>
                <a:spcPts val="0"/>
              </a:spcBef>
              <a:buSzPts val="2800"/>
            </a:pPr>
            <a:r>
              <a:rPr lang="en-US" sz="2800" dirty="0"/>
              <a:t>Engaging Families</a:t>
            </a:r>
          </a:p>
        </p:txBody>
      </p:sp>
      <p:sp>
        <p:nvSpPr>
          <p:cNvPr id="2" name="Title 1"/>
          <p:cNvSpPr>
            <a:spLocks noGrp="1"/>
          </p:cNvSpPr>
          <p:nvPr>
            <p:ph type="title"/>
          </p:nvPr>
        </p:nvSpPr>
        <p:spPr/>
        <p:txBody>
          <a:bodyPr/>
          <a:lstStyle/>
          <a:p>
            <a:r>
              <a:rPr lang="en-US" dirty="0"/>
              <a:t>Today’s Agenda</a:t>
            </a:r>
            <a:endParaRPr lang="en-US" dirty="0">
              <a:solidFill>
                <a:schemeClr val="tx1"/>
              </a:solidFill>
            </a:endParaRPr>
          </a:p>
        </p:txBody>
      </p:sp>
      <p:sp>
        <p:nvSpPr>
          <p:cNvPr id="4" name="Footer Placeholder 2"/>
          <p:cNvSpPr>
            <a:spLocks noGrp="1"/>
          </p:cNvSpPr>
          <p:nvPr>
            <p:ph type="ftr" sz="quarter" idx="11"/>
          </p:nvPr>
        </p:nvSpPr>
        <p:spPr>
          <a:xfrm>
            <a:off x="717176" y="6139793"/>
            <a:ext cx="2864224" cy="365125"/>
          </a:xfrm>
        </p:spPr>
        <p:txBody>
          <a:bodyPr/>
          <a:lstStyle/>
          <a:p>
            <a:r>
              <a:rPr lang="en-US" dirty="0"/>
              <a:t>Oregon Department of Education</a:t>
            </a:r>
          </a:p>
        </p:txBody>
      </p:sp>
      <p:pic>
        <p:nvPicPr>
          <p:cNvPr id="5" name="Picture 4" descr="This is a colorful picture of the word agenda" title="Agenda"/>
          <p:cNvPicPr>
            <a:picLocks noChangeAspect="1"/>
          </p:cNvPicPr>
          <p:nvPr/>
        </p:nvPicPr>
        <p:blipFill rotWithShape="1">
          <a:blip r:embed="rId3">
            <a:extLst>
              <a:ext uri="{28A0092B-C50C-407E-A947-70E740481C1C}">
                <a14:useLocalDpi xmlns:a14="http://schemas.microsoft.com/office/drawing/2010/main" val="0"/>
              </a:ext>
            </a:extLst>
          </a:blip>
          <a:srcRect b="8932"/>
          <a:stretch/>
        </p:blipFill>
        <p:spPr>
          <a:xfrm>
            <a:off x="6888451" y="5008702"/>
            <a:ext cx="4613267" cy="1131091"/>
          </a:xfrm>
          <a:prstGeom prst="rect">
            <a:avLst/>
          </a:prstGeom>
        </p:spPr>
      </p:pic>
    </p:spTree>
    <p:extLst>
      <p:ext uri="{BB962C8B-B14F-4D97-AF65-F5344CB8AC3E}">
        <p14:creationId xmlns:p14="http://schemas.microsoft.com/office/powerpoint/2010/main" val="365050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a:bodyPr>
          <a:lstStyle/>
          <a:p>
            <a:pPr>
              <a:defRPr/>
            </a:pPr>
            <a:r>
              <a:rPr lang="en-US" altLang="en-US" dirty="0"/>
              <a:t>Purpose of </a:t>
            </a:r>
            <a:br>
              <a:rPr lang="en-US" altLang="en-US" dirty="0"/>
            </a:br>
            <a:r>
              <a:rPr lang="en-US" altLang="en-US" dirty="0"/>
              <a:t>Title I-A</a:t>
            </a:r>
          </a:p>
        </p:txBody>
      </p:sp>
      <p:sp>
        <p:nvSpPr>
          <p:cNvPr id="18435" name="Content Placeholder 2"/>
          <p:cNvSpPr>
            <a:spLocks noGrp="1"/>
          </p:cNvSpPr>
          <p:nvPr>
            <p:ph idx="1"/>
          </p:nvPr>
        </p:nvSpPr>
        <p:spPr>
          <a:xfrm>
            <a:off x="5183188" y="779646"/>
            <a:ext cx="6172200" cy="5371771"/>
          </a:xfrm>
        </p:spPr>
        <p:txBody>
          <a:bodyPr>
            <a:normAutofit lnSpcReduction="10000"/>
          </a:bodyPr>
          <a:lstStyle/>
          <a:p>
            <a:pPr>
              <a:spcBef>
                <a:spcPts val="0"/>
              </a:spcBef>
              <a:buClr>
                <a:schemeClr val="dk1"/>
              </a:buClr>
              <a:buSzPts val="2400"/>
            </a:pPr>
            <a:r>
              <a:rPr lang="en-US" sz="2800" dirty="0"/>
              <a:t>The purpose of Title I, Part A is a to “provide all children significant opportunity to receive a fair, equitable, and high-quality education, and to close educational achievement gaps.”</a:t>
            </a:r>
          </a:p>
          <a:p>
            <a:pPr>
              <a:spcBef>
                <a:spcPts val="0"/>
              </a:spcBef>
              <a:buClr>
                <a:schemeClr val="dk1"/>
              </a:buClr>
              <a:buSzPts val="2400"/>
            </a:pPr>
            <a:endParaRPr lang="en-US" sz="3200" dirty="0"/>
          </a:p>
          <a:p>
            <a:pPr marL="742950" lvl="1" indent="-285750">
              <a:buClr>
                <a:schemeClr val="dk1"/>
              </a:buClr>
              <a:buSzPts val="1800"/>
              <a:buFont typeface="Arial"/>
              <a:buChar char="•"/>
            </a:pPr>
            <a:r>
              <a:rPr lang="en-US" sz="2800" dirty="0">
                <a:solidFill>
                  <a:schemeClr val="dk1"/>
                </a:solidFill>
                <a:ea typeface="Calibri"/>
                <a:cs typeface="Calibri"/>
                <a:sym typeface="Calibri"/>
              </a:rPr>
              <a:t>Academic Intervention &amp; Enrichment (all subjects)</a:t>
            </a:r>
            <a:endParaRPr lang="en-US" sz="2800" dirty="0"/>
          </a:p>
          <a:p>
            <a:pPr marL="742950" lvl="1" indent="-285750">
              <a:buClr>
                <a:schemeClr val="dk1"/>
              </a:buClr>
              <a:buSzPts val="1800"/>
              <a:buFont typeface="Arial"/>
              <a:buChar char="•"/>
            </a:pPr>
            <a:r>
              <a:rPr lang="en-US" sz="2800" dirty="0">
                <a:solidFill>
                  <a:schemeClr val="dk1"/>
                </a:solidFill>
                <a:ea typeface="Calibri"/>
                <a:cs typeface="Calibri"/>
                <a:sym typeface="Calibri"/>
              </a:rPr>
              <a:t>Social Emotional Learning and Support</a:t>
            </a:r>
            <a:endParaRPr lang="en-US" sz="2800" dirty="0"/>
          </a:p>
          <a:p>
            <a:pPr marL="742950" lvl="1" indent="-285750">
              <a:buClr>
                <a:schemeClr val="dk1"/>
              </a:buClr>
              <a:buSzPts val="1800"/>
              <a:buFont typeface="Arial"/>
              <a:buChar char="•"/>
            </a:pPr>
            <a:r>
              <a:rPr lang="en-US" sz="2800" dirty="0">
                <a:solidFill>
                  <a:schemeClr val="dk1"/>
                </a:solidFill>
                <a:ea typeface="Calibri"/>
                <a:cs typeface="Calibri"/>
                <a:sym typeface="Calibri"/>
              </a:rPr>
              <a:t>Professional Development</a:t>
            </a:r>
            <a:endParaRPr lang="en-US" sz="2800" dirty="0"/>
          </a:p>
          <a:p>
            <a:pPr marL="742950" lvl="1" indent="-285750">
              <a:buClr>
                <a:schemeClr val="dk1"/>
              </a:buClr>
              <a:buSzPts val="1800"/>
              <a:buFont typeface="Arial"/>
              <a:buChar char="•"/>
            </a:pPr>
            <a:r>
              <a:rPr lang="en-US" sz="2800" dirty="0">
                <a:solidFill>
                  <a:schemeClr val="dk1"/>
                </a:solidFill>
                <a:ea typeface="Calibri"/>
                <a:cs typeface="Calibri"/>
                <a:sym typeface="Calibri"/>
              </a:rPr>
              <a:t>Instructional Staff and Supports</a:t>
            </a:r>
            <a:endParaRPr lang="en-US" sz="2800" dirty="0"/>
          </a:p>
          <a:p>
            <a:pPr marL="742950" lvl="1" indent="-285750">
              <a:buClr>
                <a:schemeClr val="dk1"/>
              </a:buClr>
              <a:buSzPts val="1800"/>
              <a:buFont typeface="Arial"/>
              <a:buChar char="•"/>
            </a:pPr>
            <a:r>
              <a:rPr lang="en-US" sz="2800" dirty="0">
                <a:solidFill>
                  <a:schemeClr val="dk1"/>
                </a:solidFill>
                <a:ea typeface="Calibri"/>
                <a:cs typeface="Calibri"/>
                <a:sym typeface="Calibri"/>
              </a:rPr>
              <a:t>Behavioral Supports</a:t>
            </a:r>
            <a:endParaRPr lang="en-US" sz="2800" dirty="0"/>
          </a:p>
        </p:txBody>
      </p:sp>
      <p:pic>
        <p:nvPicPr>
          <p:cNvPr id="5" name="Picture Placeholder 4" descr="This image is the U.S. Department of Education logo which is an oak tree than has grown from an acorn." title="Purpose"/>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40" r="40"/>
          <a:stretch>
            <a:fillRect/>
          </a:stretch>
        </p:blipFill>
        <p:spPr>
          <a:xfrm>
            <a:off x="717550" y="2216150"/>
            <a:ext cx="3932238" cy="3935413"/>
          </a:xfrm>
        </p:spPr>
      </p:pic>
      <p:sp>
        <p:nvSpPr>
          <p:cNvPr id="6" name="Footer Placeholder 2"/>
          <p:cNvSpPr>
            <a:spLocks noGrp="1"/>
          </p:cNvSpPr>
          <p:nvPr/>
        </p:nvSpPr>
        <p:spPr>
          <a:xfrm>
            <a:off x="717177" y="6151417"/>
            <a:ext cx="286422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Oregon Department of Education</a:t>
            </a:r>
          </a:p>
        </p:txBody>
      </p:sp>
    </p:spTree>
    <p:extLst>
      <p:ext uri="{BB962C8B-B14F-4D97-AF65-F5344CB8AC3E}">
        <p14:creationId xmlns:p14="http://schemas.microsoft.com/office/powerpoint/2010/main" val="573435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4</a:t>
            </a:fld>
            <a:endParaRPr lang="en-US" dirty="0"/>
          </a:p>
        </p:txBody>
      </p:sp>
      <p:sp>
        <p:nvSpPr>
          <p:cNvPr id="8" name="Title 7"/>
          <p:cNvSpPr>
            <a:spLocks noGrp="1"/>
          </p:cNvSpPr>
          <p:nvPr>
            <p:ph type="title"/>
          </p:nvPr>
        </p:nvSpPr>
        <p:spPr/>
        <p:txBody>
          <a:bodyPr/>
          <a:lstStyle/>
          <a:p>
            <a:r>
              <a:rPr lang="en-US" dirty="0"/>
              <a:t>Targeted Assistance vs. </a:t>
            </a:r>
            <a:r>
              <a:rPr lang="en-US" dirty="0" err="1"/>
              <a:t>Schoolwide</a:t>
            </a:r>
            <a:r>
              <a:rPr lang="en-US" dirty="0"/>
              <a:t> Programs</a:t>
            </a:r>
          </a:p>
        </p:txBody>
      </p:sp>
      <p:graphicFrame>
        <p:nvGraphicFramePr>
          <p:cNvPr id="11" name="Table 10" descr="This table compares the components of TAS and SWP programs. TAS program activities and professional development can only benefit those students who meet the targeting criteria and the teachers who teach them. In schoolwide programs all students and staff can benefit. " title="Targeted Assistance vs. Schoolwide"/>
          <p:cNvGraphicFramePr>
            <a:graphicFrameLocks noGrp="1"/>
          </p:cNvGraphicFramePr>
          <p:nvPr>
            <p:extLst>
              <p:ext uri="{D42A27DB-BD31-4B8C-83A1-F6EECF244321}">
                <p14:modId xmlns:p14="http://schemas.microsoft.com/office/powerpoint/2010/main" val="1890804926"/>
              </p:ext>
            </p:extLst>
          </p:nvPr>
        </p:nvGraphicFramePr>
        <p:xfrm>
          <a:off x="703730" y="1837033"/>
          <a:ext cx="10784541" cy="4241800"/>
        </p:xfrm>
        <a:graphic>
          <a:graphicData uri="http://schemas.openxmlformats.org/drawingml/2006/table">
            <a:tbl>
              <a:tblPr firstRow="1" bandRow="1">
                <a:tableStyleId>{5C22544A-7EE6-4342-B048-85BDC9FD1C3A}</a:tableStyleId>
              </a:tblPr>
              <a:tblGrid>
                <a:gridCol w="2003113">
                  <a:extLst>
                    <a:ext uri="{9D8B030D-6E8A-4147-A177-3AD203B41FA5}">
                      <a16:colId xmlns:a16="http://schemas.microsoft.com/office/drawing/2014/main" val="1601913511"/>
                    </a:ext>
                  </a:extLst>
                </a:gridCol>
                <a:gridCol w="4363091">
                  <a:extLst>
                    <a:ext uri="{9D8B030D-6E8A-4147-A177-3AD203B41FA5}">
                      <a16:colId xmlns:a16="http://schemas.microsoft.com/office/drawing/2014/main" val="2251333189"/>
                    </a:ext>
                  </a:extLst>
                </a:gridCol>
                <a:gridCol w="4418337">
                  <a:extLst>
                    <a:ext uri="{9D8B030D-6E8A-4147-A177-3AD203B41FA5}">
                      <a16:colId xmlns:a16="http://schemas.microsoft.com/office/drawing/2014/main" val="2790264093"/>
                    </a:ext>
                  </a:extLst>
                </a:gridCol>
              </a:tblGrid>
              <a:tr h="370840">
                <a:tc>
                  <a:txBody>
                    <a:bodyPr/>
                    <a:lstStyle/>
                    <a:p>
                      <a:r>
                        <a:rPr lang="en-US" dirty="0"/>
                        <a:t>Category</a:t>
                      </a:r>
                    </a:p>
                  </a:txBody>
                  <a:tcPr/>
                </a:tc>
                <a:tc>
                  <a:txBody>
                    <a:bodyPr/>
                    <a:lstStyle/>
                    <a:p>
                      <a:r>
                        <a:rPr lang="en-US" dirty="0"/>
                        <a:t>Targeted Assistance</a:t>
                      </a:r>
                    </a:p>
                  </a:txBody>
                  <a:tcPr/>
                </a:tc>
                <a:tc>
                  <a:txBody>
                    <a:bodyPr/>
                    <a:lstStyle/>
                    <a:p>
                      <a:r>
                        <a:rPr lang="en-US" dirty="0" err="1"/>
                        <a:t>Schoolwide</a:t>
                      </a:r>
                      <a:endParaRPr lang="en-US" dirty="0"/>
                    </a:p>
                  </a:txBody>
                  <a:tcPr/>
                </a:tc>
                <a:extLst>
                  <a:ext uri="{0D108BD9-81ED-4DB2-BD59-A6C34878D82A}">
                    <a16:rowId xmlns:a16="http://schemas.microsoft.com/office/drawing/2014/main" val="2425054650"/>
                  </a:ext>
                </a:extLst>
              </a:tr>
              <a:tr h="370840">
                <a:tc>
                  <a:txBody>
                    <a:bodyPr/>
                    <a:lstStyle/>
                    <a:p>
                      <a:r>
                        <a:rPr lang="en-US" b="1" dirty="0"/>
                        <a:t>School Eligibility</a:t>
                      </a:r>
                    </a:p>
                  </a:txBody>
                  <a:tcPr/>
                </a:tc>
                <a:tc>
                  <a:txBody>
                    <a:bodyPr/>
                    <a:lstStyle/>
                    <a:p>
                      <a:r>
                        <a:rPr lang="en-US" dirty="0"/>
                        <a:t>Any school with a poverty level of 35% or the district’s poverty average (whichever is lower).</a:t>
                      </a:r>
                    </a:p>
                  </a:txBody>
                  <a:tcPr/>
                </a:tc>
                <a:tc>
                  <a:txBody>
                    <a:bodyPr/>
                    <a:lstStyle/>
                    <a:p>
                      <a:r>
                        <a:rPr lang="en-US" dirty="0"/>
                        <a:t>Any school with a poverty level of at</a:t>
                      </a:r>
                      <a:r>
                        <a:rPr lang="en-US" baseline="0" dirty="0"/>
                        <a:t> least 40%.*</a:t>
                      </a:r>
                    </a:p>
                    <a:p>
                      <a:r>
                        <a:rPr lang="en-US" sz="1800" baseline="0" dirty="0"/>
                        <a:t>*</a:t>
                      </a:r>
                      <a:r>
                        <a:rPr lang="en-US" sz="1400" baseline="0" dirty="0"/>
                        <a:t>A school with less than 40% poverty may request to conduct a </a:t>
                      </a:r>
                      <a:r>
                        <a:rPr lang="en-US" sz="1400" baseline="0" dirty="0" err="1"/>
                        <a:t>schoolwide</a:t>
                      </a:r>
                      <a:r>
                        <a:rPr lang="en-US" sz="1400" baseline="0" dirty="0"/>
                        <a:t> program.</a:t>
                      </a:r>
                      <a:endParaRPr lang="en-US" sz="1400" dirty="0"/>
                    </a:p>
                  </a:txBody>
                  <a:tcPr/>
                </a:tc>
                <a:extLst>
                  <a:ext uri="{0D108BD9-81ED-4DB2-BD59-A6C34878D82A}">
                    <a16:rowId xmlns:a16="http://schemas.microsoft.com/office/drawing/2014/main" val="2956369676"/>
                  </a:ext>
                </a:extLst>
              </a:tr>
              <a:tr h="370840">
                <a:tc>
                  <a:txBody>
                    <a:bodyPr/>
                    <a:lstStyle/>
                    <a:p>
                      <a:r>
                        <a:rPr lang="en-US" b="1" dirty="0"/>
                        <a:t>Student Participation</a:t>
                      </a:r>
                    </a:p>
                  </a:txBody>
                  <a:tcPr/>
                </a:tc>
                <a:tc>
                  <a:txBody>
                    <a:bodyPr/>
                    <a:lstStyle/>
                    <a:p>
                      <a:r>
                        <a:rPr lang="en-US" dirty="0"/>
                        <a:t>Resources</a:t>
                      </a:r>
                      <a:r>
                        <a:rPr lang="en-US" baseline="0" dirty="0"/>
                        <a:t> are directed to student meeting the establish targeting criteria.</a:t>
                      </a:r>
                      <a:endParaRPr lang="en-US" dirty="0"/>
                    </a:p>
                  </a:txBody>
                  <a:tcPr/>
                </a:tc>
                <a:tc>
                  <a:txBody>
                    <a:bodyPr/>
                    <a:lstStyle/>
                    <a:p>
                      <a:r>
                        <a:rPr lang="en-US" dirty="0"/>
                        <a:t>All student in the school have access to</a:t>
                      </a:r>
                      <a:r>
                        <a:rPr lang="en-US" baseline="0" dirty="0"/>
                        <a:t> activities under a </a:t>
                      </a:r>
                      <a:r>
                        <a:rPr lang="en-US" baseline="0" dirty="0" err="1"/>
                        <a:t>schoolwide</a:t>
                      </a:r>
                      <a:r>
                        <a:rPr lang="en-US" baseline="0" dirty="0"/>
                        <a:t> plan.</a:t>
                      </a:r>
                      <a:endParaRPr lang="en-US" dirty="0"/>
                    </a:p>
                  </a:txBody>
                  <a:tcPr/>
                </a:tc>
                <a:extLst>
                  <a:ext uri="{0D108BD9-81ED-4DB2-BD59-A6C34878D82A}">
                    <a16:rowId xmlns:a16="http://schemas.microsoft.com/office/drawing/2014/main" val="3194128402"/>
                  </a:ext>
                </a:extLst>
              </a:tr>
              <a:tr h="370840">
                <a:tc>
                  <a:txBody>
                    <a:bodyPr/>
                    <a:lstStyle/>
                    <a:p>
                      <a:r>
                        <a:rPr lang="en-US" b="1" dirty="0"/>
                        <a:t>Professional Development</a:t>
                      </a:r>
                    </a:p>
                  </a:txBody>
                  <a:tcPr/>
                </a:tc>
                <a:tc>
                  <a:txBody>
                    <a:bodyPr/>
                    <a:lstStyle/>
                    <a:p>
                      <a:r>
                        <a:rPr lang="en-US" dirty="0"/>
                        <a:t>Professional</a:t>
                      </a:r>
                      <a:r>
                        <a:rPr lang="en-US" baseline="0" dirty="0"/>
                        <a:t> development with Title I funds focuses on staff that provide direct support to Title I students.</a:t>
                      </a:r>
                      <a:endParaRPr lang="en-US" dirty="0"/>
                    </a:p>
                  </a:txBody>
                  <a:tcPr/>
                </a:tc>
                <a:tc>
                  <a:txBody>
                    <a:bodyPr/>
                    <a:lstStyle/>
                    <a:p>
                      <a:r>
                        <a:rPr lang="en-US" dirty="0"/>
                        <a:t>Title I funds can be used to provide professional development</a:t>
                      </a:r>
                      <a:r>
                        <a:rPr lang="en-US" baseline="0" dirty="0"/>
                        <a:t> for all staff.</a:t>
                      </a:r>
                      <a:endParaRPr lang="en-US" dirty="0"/>
                    </a:p>
                  </a:txBody>
                  <a:tcPr/>
                </a:tc>
                <a:extLst>
                  <a:ext uri="{0D108BD9-81ED-4DB2-BD59-A6C34878D82A}">
                    <a16:rowId xmlns:a16="http://schemas.microsoft.com/office/drawing/2014/main" val="624588804"/>
                  </a:ext>
                </a:extLst>
              </a:tr>
              <a:tr h="370840">
                <a:tc>
                  <a:txBody>
                    <a:bodyPr/>
                    <a:lstStyle/>
                    <a:p>
                      <a:r>
                        <a:rPr lang="en-US" b="1" dirty="0"/>
                        <a:t>Planning &amp; Evaluation</a:t>
                      </a:r>
                    </a:p>
                  </a:txBody>
                  <a:tcPr/>
                </a:tc>
                <a:tc>
                  <a:txBody>
                    <a:bodyPr/>
                    <a:lstStyle/>
                    <a:p>
                      <a:r>
                        <a:rPr lang="en-US" dirty="0"/>
                        <a:t>Plan includes</a:t>
                      </a:r>
                      <a:r>
                        <a:rPr lang="en-US" baseline="0" dirty="0"/>
                        <a:t> a general description of targeted assistance program activities to support students identified as eligible for services.</a:t>
                      </a:r>
                      <a:endParaRPr lang="en-US" dirty="0"/>
                    </a:p>
                  </a:txBody>
                  <a:tcPr/>
                </a:tc>
                <a:tc>
                  <a:txBody>
                    <a:bodyPr/>
                    <a:lstStyle/>
                    <a:p>
                      <a:r>
                        <a:rPr lang="en-US" dirty="0"/>
                        <a:t>The </a:t>
                      </a:r>
                      <a:r>
                        <a:rPr lang="en-US" dirty="0" err="1"/>
                        <a:t>schoolwide</a:t>
                      </a:r>
                      <a:r>
                        <a:rPr lang="en-US" baseline="0" dirty="0"/>
                        <a:t> plan must be developed for reforming the total instructional program in the school.</a:t>
                      </a:r>
                      <a:endParaRPr lang="en-US" dirty="0"/>
                    </a:p>
                  </a:txBody>
                  <a:tcPr/>
                </a:tc>
                <a:extLst>
                  <a:ext uri="{0D108BD9-81ED-4DB2-BD59-A6C34878D82A}">
                    <a16:rowId xmlns:a16="http://schemas.microsoft.com/office/drawing/2014/main" val="2497558273"/>
                  </a:ext>
                </a:extLst>
              </a:tr>
            </a:tbl>
          </a:graphicData>
        </a:graphic>
      </p:graphicFrame>
    </p:spTree>
    <p:extLst>
      <p:ext uri="{BB962C8B-B14F-4D97-AF65-F5344CB8AC3E}">
        <p14:creationId xmlns:p14="http://schemas.microsoft.com/office/powerpoint/2010/main" val="1859990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717176" y="1825624"/>
            <a:ext cx="10784542" cy="4518025"/>
          </a:xfrm>
        </p:spPr>
        <p:txBody>
          <a:bodyPr>
            <a:normAutofit lnSpcReduction="10000"/>
          </a:bodyPr>
          <a:lstStyle/>
          <a:p>
            <a:r>
              <a:rPr lang="en-US" sz="3200" dirty="0"/>
              <a:t>Both Targeted Assistance (TAS) and </a:t>
            </a:r>
            <a:r>
              <a:rPr lang="en-US" sz="3200" dirty="0" err="1"/>
              <a:t>Schoolwide</a:t>
            </a:r>
            <a:r>
              <a:rPr lang="en-US" sz="3200" dirty="0"/>
              <a:t> (SWP) plans must:</a:t>
            </a:r>
          </a:p>
          <a:p>
            <a:pPr lvl="1"/>
            <a:r>
              <a:rPr lang="en-US" sz="2800" dirty="0"/>
              <a:t>be based on identified needs, </a:t>
            </a:r>
          </a:p>
          <a:p>
            <a:pPr lvl="1"/>
            <a:endParaRPr lang="en-US" sz="2800" dirty="0"/>
          </a:p>
          <a:p>
            <a:pPr lvl="1"/>
            <a:r>
              <a:rPr lang="en-US" sz="2800" dirty="0"/>
              <a:t>include specific goals and strategies, and </a:t>
            </a:r>
          </a:p>
          <a:p>
            <a:pPr lvl="1"/>
            <a:endParaRPr lang="en-US" sz="2800" dirty="0"/>
          </a:p>
          <a:p>
            <a:pPr lvl="1"/>
            <a:r>
              <a:rPr lang="en-US" sz="2800" dirty="0"/>
              <a:t>be developed and reviewed annually with the input of families.</a:t>
            </a:r>
          </a:p>
          <a:p>
            <a:pPr lvl="1"/>
            <a:endParaRPr lang="en-US" sz="2800" dirty="0"/>
          </a:p>
          <a:p>
            <a:pPr marL="0" indent="0">
              <a:buNone/>
            </a:pPr>
            <a:r>
              <a:rPr lang="en-US" dirty="0" err="1">
                <a:hlinkClick r:id="rId3"/>
              </a:rPr>
              <a:t>Schoolwide</a:t>
            </a:r>
            <a:r>
              <a:rPr lang="en-US" dirty="0">
                <a:hlinkClick r:id="rId3"/>
              </a:rPr>
              <a:t> Program Brief</a:t>
            </a:r>
            <a:endParaRPr lang="en-US" dirty="0"/>
          </a:p>
          <a:p>
            <a:pPr marL="0" indent="0">
              <a:buNone/>
            </a:pPr>
            <a:r>
              <a:rPr lang="en-US" dirty="0">
                <a:hlinkClick r:id="rId4"/>
              </a:rPr>
              <a:t>Targeted Assistance Program Brief</a:t>
            </a:r>
            <a:endParaRPr lang="en-US" dirty="0"/>
          </a:p>
          <a:p>
            <a:endParaRPr lang="en-US" sz="3200" dirty="0"/>
          </a:p>
          <a:p>
            <a:pPr marL="457200" lvl="1" indent="0">
              <a:buNone/>
            </a:pPr>
            <a:endParaRPr lang="en-US" sz="2800" dirty="0"/>
          </a:p>
          <a:p>
            <a:pPr marL="0" indent="0">
              <a:buNone/>
            </a:pPr>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5</a:t>
            </a:fld>
            <a:endParaRPr lang="en-US" dirty="0"/>
          </a:p>
        </p:txBody>
      </p:sp>
      <p:sp>
        <p:nvSpPr>
          <p:cNvPr id="7" name="Title 6"/>
          <p:cNvSpPr>
            <a:spLocks noGrp="1"/>
          </p:cNvSpPr>
          <p:nvPr>
            <p:ph type="title"/>
          </p:nvPr>
        </p:nvSpPr>
        <p:spPr/>
        <p:txBody>
          <a:bodyPr>
            <a:normAutofit/>
          </a:bodyPr>
          <a:lstStyle/>
          <a:p>
            <a:r>
              <a:rPr lang="en-US" sz="4400" dirty="0"/>
              <a:t>Common Ground: TAS and SWP</a:t>
            </a:r>
          </a:p>
        </p:txBody>
      </p:sp>
    </p:spTree>
    <p:extLst>
      <p:ext uri="{BB962C8B-B14F-4D97-AF65-F5344CB8AC3E}">
        <p14:creationId xmlns:p14="http://schemas.microsoft.com/office/powerpoint/2010/main" val="1995090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17176" y="1825624"/>
            <a:ext cx="10784542" cy="4679293"/>
          </a:xfrm>
        </p:spPr>
        <p:txBody>
          <a:bodyPr>
            <a:normAutofit lnSpcReduction="10000"/>
          </a:bodyPr>
          <a:lstStyle/>
          <a:p>
            <a:r>
              <a:rPr lang="en-US" sz="3000" dirty="0" err="1"/>
              <a:t>Schoolwide</a:t>
            </a:r>
            <a:r>
              <a:rPr lang="en-US" sz="3000" dirty="0"/>
              <a:t> plans allow for a broad array of initiatives throughout the school</a:t>
            </a:r>
          </a:p>
          <a:p>
            <a:pPr lvl="1"/>
            <a:r>
              <a:rPr lang="en-US" dirty="0"/>
              <a:t>Push-in</a:t>
            </a:r>
          </a:p>
          <a:p>
            <a:pPr lvl="1"/>
            <a:r>
              <a:rPr lang="en-US" dirty="0"/>
              <a:t>Flexible grouping</a:t>
            </a:r>
          </a:p>
          <a:p>
            <a:pPr lvl="1"/>
            <a:r>
              <a:rPr lang="en-US" dirty="0"/>
              <a:t>Activities that build skills and assess progress</a:t>
            </a:r>
          </a:p>
          <a:p>
            <a:pPr marL="571500" lvl="1" indent="0">
              <a:buNone/>
            </a:pPr>
            <a:endParaRPr lang="en-US" sz="900" dirty="0"/>
          </a:p>
          <a:p>
            <a:r>
              <a:rPr lang="en-US" sz="3000" dirty="0"/>
              <a:t>More than reading and math interventions</a:t>
            </a:r>
          </a:p>
          <a:p>
            <a:pPr lvl="1"/>
            <a:r>
              <a:rPr lang="en-US" dirty="0"/>
              <a:t>Social-Emotional Supports</a:t>
            </a:r>
          </a:p>
          <a:p>
            <a:pPr lvl="1"/>
            <a:r>
              <a:rPr lang="en-US" dirty="0"/>
              <a:t>Multi Tiered Systems of Support</a:t>
            </a:r>
          </a:p>
          <a:p>
            <a:pPr lvl="1"/>
            <a:r>
              <a:rPr lang="en-US" dirty="0"/>
              <a:t>Enrichment</a:t>
            </a:r>
          </a:p>
          <a:p>
            <a:pPr marL="571500" lvl="1" indent="0">
              <a:buNone/>
            </a:pPr>
            <a:endParaRPr lang="en-US" sz="800" dirty="0"/>
          </a:p>
          <a:p>
            <a:r>
              <a:rPr lang="en-US" sz="3000" dirty="0"/>
              <a:t>All students and teachers can benefit</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6</a:t>
            </a:fld>
            <a:endParaRPr lang="en-US" dirty="0"/>
          </a:p>
        </p:txBody>
      </p:sp>
      <p:sp>
        <p:nvSpPr>
          <p:cNvPr id="5" name="Title 4"/>
          <p:cNvSpPr>
            <a:spLocks noGrp="1"/>
          </p:cNvSpPr>
          <p:nvPr>
            <p:ph type="title"/>
          </p:nvPr>
        </p:nvSpPr>
        <p:spPr/>
        <p:txBody>
          <a:bodyPr/>
          <a:lstStyle/>
          <a:p>
            <a:r>
              <a:rPr lang="en-US" dirty="0" err="1"/>
              <a:t>Schoolwide</a:t>
            </a:r>
            <a:r>
              <a:rPr lang="en-US" dirty="0"/>
              <a:t> Programs</a:t>
            </a:r>
          </a:p>
        </p:txBody>
      </p:sp>
    </p:spTree>
    <p:extLst>
      <p:ext uri="{BB962C8B-B14F-4D97-AF65-F5344CB8AC3E}">
        <p14:creationId xmlns:p14="http://schemas.microsoft.com/office/powerpoint/2010/main" val="4052864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err="1"/>
              <a:t>Schoolwide</a:t>
            </a:r>
            <a:r>
              <a:rPr lang="en-US" dirty="0"/>
              <a:t> Plan Criteria</a:t>
            </a:r>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7</a:t>
            </a:fld>
            <a:endParaRPr lang="en-US" dirty="0"/>
          </a:p>
        </p:txBody>
      </p:sp>
    </p:spTree>
    <p:extLst>
      <p:ext uri="{BB962C8B-B14F-4D97-AF65-F5344CB8AC3E}">
        <p14:creationId xmlns:p14="http://schemas.microsoft.com/office/powerpoint/2010/main" val="2222807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838" y="393884"/>
            <a:ext cx="4171950" cy="1884836"/>
          </a:xfrm>
        </p:spPr>
        <p:txBody>
          <a:bodyPr>
            <a:normAutofit fontScale="90000"/>
          </a:bodyPr>
          <a:lstStyle/>
          <a:p>
            <a:r>
              <a:rPr lang="en-US" dirty="0"/>
              <a:t>Criteria &amp; Continuous Improvement</a:t>
            </a:r>
          </a:p>
        </p:txBody>
      </p:sp>
      <p:sp>
        <p:nvSpPr>
          <p:cNvPr id="8" name="Content Placeholder 7"/>
          <p:cNvSpPr>
            <a:spLocks noGrp="1"/>
          </p:cNvSpPr>
          <p:nvPr>
            <p:ph idx="1"/>
          </p:nvPr>
        </p:nvSpPr>
        <p:spPr>
          <a:xfrm>
            <a:off x="5183188" y="779646"/>
            <a:ext cx="6172200" cy="5725271"/>
          </a:xfrm>
        </p:spPr>
        <p:txBody>
          <a:bodyPr>
            <a:normAutofit/>
          </a:bodyPr>
          <a:lstStyle/>
          <a:p>
            <a:r>
              <a:rPr lang="en-US" sz="3600" dirty="0"/>
              <a:t>Criteria are organized under four categories</a:t>
            </a:r>
          </a:p>
          <a:p>
            <a:pPr lvl="1"/>
            <a:r>
              <a:rPr lang="en-US" sz="3200" dirty="0"/>
              <a:t>Comprehensive Needs Assessment</a:t>
            </a:r>
          </a:p>
          <a:p>
            <a:pPr lvl="1"/>
            <a:r>
              <a:rPr lang="en-US" sz="3200" dirty="0"/>
              <a:t>Goals, Activities and Measures</a:t>
            </a:r>
          </a:p>
          <a:p>
            <a:pPr lvl="1"/>
            <a:r>
              <a:rPr lang="en-US" sz="3200" dirty="0"/>
              <a:t>Family Engagement</a:t>
            </a:r>
          </a:p>
          <a:p>
            <a:pPr lvl="1"/>
            <a:r>
              <a:rPr lang="en-US" sz="3200" dirty="0"/>
              <a:t>Evaluation and Review</a:t>
            </a:r>
          </a:p>
          <a:p>
            <a:pPr lvl="1"/>
            <a:endParaRPr lang="en-US" sz="3200" dirty="0"/>
          </a:p>
          <a:p>
            <a:pPr marL="457200" lvl="1" indent="0">
              <a:buNone/>
            </a:pPr>
            <a:r>
              <a:rPr lang="en-US" sz="3200" i="1" dirty="0">
                <a:hlinkClick r:id="rId3"/>
              </a:rPr>
              <a:t>Criteria for Title I-A </a:t>
            </a:r>
            <a:r>
              <a:rPr lang="en-US" sz="3200" i="1" dirty="0" err="1">
                <a:hlinkClick r:id="rId3"/>
              </a:rPr>
              <a:t>Schoolwide</a:t>
            </a:r>
            <a:r>
              <a:rPr lang="en-US" sz="3200" i="1" dirty="0">
                <a:hlinkClick r:id="rId3"/>
              </a:rPr>
              <a:t> Plans</a:t>
            </a:r>
            <a:endParaRPr lang="en-US" sz="3200" i="1"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8</a:t>
            </a:fld>
            <a:endParaRPr lang="en-US" dirty="0"/>
          </a:p>
        </p:txBody>
      </p:sp>
      <p:pic>
        <p:nvPicPr>
          <p:cNvPr id="11" name="Google Shape;111;p5" title="Continuous Improvement Circle"/>
          <p:cNvPicPr preferRelativeResize="0">
            <a:picLocks noGrp="1"/>
          </p:cNvPicPr>
          <p:nvPr>
            <p:ph type="pic" sz="quarter" idx="13"/>
          </p:nvPr>
        </p:nvPicPr>
        <p:blipFill rotWithShape="1">
          <a:blip r:embed="rId4">
            <a:alphaModFix/>
          </a:blip>
          <a:srcRect t="6503" b="6503"/>
          <a:stretch/>
        </p:blipFill>
        <p:spPr>
          <a:xfrm>
            <a:off x="717550" y="2557463"/>
            <a:ext cx="3932238" cy="3303587"/>
          </a:xfrm>
          <a:prstGeom prst="rect">
            <a:avLst/>
          </a:prstGeom>
          <a:noFill/>
          <a:ln>
            <a:noFill/>
          </a:ln>
        </p:spPr>
      </p:pic>
    </p:spTree>
    <p:extLst>
      <p:ext uri="{BB962C8B-B14F-4D97-AF65-F5344CB8AC3E}">
        <p14:creationId xmlns:p14="http://schemas.microsoft.com/office/powerpoint/2010/main" val="1496488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idx="1"/>
          </p:nvPr>
        </p:nvSpPr>
        <p:spPr/>
        <p:txBody>
          <a:bodyPr>
            <a:normAutofit/>
          </a:bodyPr>
          <a:lstStyle/>
          <a:p>
            <a:r>
              <a:rPr lang="en-US" sz="3200" dirty="0"/>
              <a:t>Who are our students?</a:t>
            </a:r>
          </a:p>
          <a:p>
            <a:r>
              <a:rPr lang="en-US" sz="3200" dirty="0"/>
              <a:t>What data did we look at?</a:t>
            </a:r>
          </a:p>
          <a:p>
            <a:r>
              <a:rPr lang="en-US" sz="3200" dirty="0"/>
              <a:t>What is the story our data is telling?</a:t>
            </a:r>
          </a:p>
          <a:p>
            <a:r>
              <a:rPr lang="en-US" sz="3200" dirty="0"/>
              <a:t>Who was at the table?</a:t>
            </a:r>
          </a:p>
          <a:p>
            <a:endParaRPr lang="en-US" sz="3200" dirty="0"/>
          </a:p>
          <a:p>
            <a:pPr lvl="1"/>
            <a:endParaRPr lang="en-US" dirty="0"/>
          </a:p>
          <a:p>
            <a:pPr marL="571500" lvl="1" indent="0">
              <a:buNone/>
            </a:pPr>
            <a:r>
              <a:rPr lang="en-US" sz="2800" dirty="0">
                <a:hlinkClick r:id="rId3"/>
              </a:rPr>
              <a:t>Community Engagement Toolkit</a:t>
            </a:r>
            <a:endParaRPr lang="en-US" sz="2800" dirty="0"/>
          </a:p>
          <a:p>
            <a:endParaRPr lang="en-US" dirty="0"/>
          </a:p>
        </p:txBody>
      </p:sp>
      <p:sp>
        <p:nvSpPr>
          <p:cNvPr id="4" name="Title 3"/>
          <p:cNvSpPr>
            <a:spLocks noGrp="1"/>
          </p:cNvSpPr>
          <p:nvPr>
            <p:ph type="title"/>
          </p:nvPr>
        </p:nvSpPr>
        <p:spPr/>
        <p:txBody>
          <a:bodyPr/>
          <a:lstStyle/>
          <a:p>
            <a:r>
              <a:rPr lang="en-US" dirty="0"/>
              <a:t>Assess School Needs</a:t>
            </a:r>
          </a:p>
        </p:txBody>
      </p:sp>
      <p:pic>
        <p:nvPicPr>
          <p:cNvPr id="6" name="Picture 5" descr="Assess Needs" title="Step 2 in continuous improvement process"/>
          <p:cNvPicPr>
            <a:picLocks noChangeAspect="1"/>
          </p:cNvPicPr>
          <p:nvPr/>
        </p:nvPicPr>
        <p:blipFill rotWithShape="1">
          <a:blip r:embed="rId4"/>
          <a:srcRect t="9471" b="16651"/>
          <a:stretch/>
        </p:blipFill>
        <p:spPr>
          <a:xfrm>
            <a:off x="8271163" y="2045322"/>
            <a:ext cx="3365375" cy="3196586"/>
          </a:xfrm>
          <a:prstGeom prst="rect">
            <a:avLst/>
          </a:prstGeom>
        </p:spPr>
      </p:pic>
    </p:spTree>
    <p:extLst>
      <p:ext uri="{BB962C8B-B14F-4D97-AF65-F5344CB8AC3E}">
        <p14:creationId xmlns:p14="http://schemas.microsoft.com/office/powerpoint/2010/main" val="2928939500"/>
      </p:ext>
    </p:extLst>
  </p:cSld>
  <p:clrMapOvr>
    <a:masterClrMapping/>
  </p:clrMapOvr>
</p:sld>
</file>

<file path=ppt/theme/theme1.xml><?xml version="1.0" encoding="utf-8"?>
<a:theme xmlns:a="http://schemas.openxmlformats.org/drawingml/2006/main" name="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A1659452-F499-4686-9052-38F48D83C4D5}"/>
    </a:ext>
  </a:extLst>
</a:theme>
</file>

<file path=ppt/theme/theme2.xml><?xml version="1.0" encoding="utf-8"?>
<a:theme xmlns:a="http://schemas.openxmlformats.org/drawingml/2006/main" name="Green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6BADFB7F-E76B-47E5-9A5F-C514E20AFE45}"/>
    </a:ext>
  </a:extLst>
</a:theme>
</file>

<file path=ppt/theme/theme3.xml><?xml version="1.0" encoding="utf-8"?>
<a:theme xmlns:a="http://schemas.openxmlformats.org/drawingml/2006/main" name="Gol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4D8D87B-5BDF-4254-B9AE-89E014969D86}"/>
    </a:ext>
  </a:extLst>
</a:theme>
</file>

<file path=ppt/theme/theme4.xml><?xml version="1.0" encoding="utf-8"?>
<a:theme xmlns:a="http://schemas.openxmlformats.org/drawingml/2006/main" name="Orange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5F84094-1592-41EE-8B9C-0F531244619D}"/>
    </a:ext>
  </a:extLst>
</a:theme>
</file>

<file path=ppt/theme/theme5.xml><?xml version="1.0" encoding="utf-8"?>
<a:theme xmlns:a="http://schemas.openxmlformats.org/drawingml/2006/main" name="Re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7296E-0B2D-4566-8FEF-4B65AC847ECE}"/>
    </a:ext>
  </a:extLst>
</a:theme>
</file>

<file path=ppt/theme/theme6.xml><?xml version="1.0" encoding="utf-8"?>
<a:theme xmlns:a="http://schemas.openxmlformats.org/drawingml/2006/main" name="Teal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E0A30-143B-4B5C-A0FD-4B3A47DCFB69}"/>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812F45279552458458D0611D127A50" ma:contentTypeVersion="7" ma:contentTypeDescription="Create a new document." ma:contentTypeScope="" ma:versionID="6bdae2dbe247fbd1a9219b90e32b8d03">
  <xsd:schema xmlns:xsd="http://www.w3.org/2001/XMLSchema" xmlns:xs="http://www.w3.org/2001/XMLSchema" xmlns:p="http://schemas.microsoft.com/office/2006/metadata/properties" xmlns:ns1="http://schemas.microsoft.com/sharepoint/v3" xmlns:ns2="033ab11c-6041-4f50-b845-c0c38e41b3e3" xmlns:ns3="54031767-dd6d-417c-ab73-583408f47564" targetNamespace="http://schemas.microsoft.com/office/2006/metadata/properties" ma:root="true" ma:fieldsID="e18252215fa447399964ade5cc238a15" ns1:_="" ns2:_="" ns3:_="">
    <xsd:import namespace="http://schemas.microsoft.com/sharepoint/v3"/>
    <xsd:import namespace="033ab11c-6041-4f50-b845-c0c38e41b3e3"/>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33ab11c-6041-4f50-b845-c0c38e41b3e3"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Estimated_x0020_Creation_x0020_Date xmlns="033ab11c-6041-4f50-b845-c0c38e41b3e3" xsi:nil="true"/>
    <PublishingStartDate xmlns="http://schemas.microsoft.com/sharepoint/v3" xsi:nil="true"/>
    <Remediation_x0020_Date xmlns="033ab11c-6041-4f50-b845-c0c38e41b3e3">2022-11-02T07:00:00+00:00</Remediation_x0020_Date>
    <Priority xmlns="033ab11c-6041-4f50-b845-c0c38e41b3e3">New</Priority>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7813AB9-067C-4FC8-B7EC-C7DC62C43772}"/>
</file>

<file path=customXml/itemProps2.xml><?xml version="1.0" encoding="utf-8"?>
<ds:datastoreItem xmlns:ds="http://schemas.openxmlformats.org/officeDocument/2006/customXml" ds:itemID="{1C2AA772-8C0A-480C-9E0C-84C76C73C71D}">
  <ds:schemaRefs>
    <ds:schemaRef ds:uri="http://purl.org/dc/terms/"/>
    <ds:schemaRef ds:uri="547ed97a-188f-4e75-98a3-ee6136232f7e"/>
    <ds:schemaRef ds:uri="http://schemas.microsoft.com/office/2006/documentManagement/types"/>
    <ds:schemaRef ds:uri="http://purl.org/dc/dcmitype/"/>
    <ds:schemaRef ds:uri="http://schemas.microsoft.com/office/infopath/2007/PartnerControls"/>
    <ds:schemaRef ds:uri="ded391c6-298c-4d80-b5b1-ff32f9779621"/>
    <ds:schemaRef ds:uri="http://purl.org/dc/elements/1.1/"/>
    <ds:schemaRef ds:uri="http://schemas.microsoft.com/office/2006/metadata/propertie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A537A3C-07AB-4ED3-ABE5-8FDAADAD9E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ODE-PowerPoint-Template</Template>
  <TotalTime>2619</TotalTime>
  <Words>1878</Words>
  <Application>Microsoft Office PowerPoint</Application>
  <PresentationFormat>Widescreen</PresentationFormat>
  <Paragraphs>201</Paragraphs>
  <Slides>15</Slides>
  <Notes>14</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15</vt:i4>
      </vt:variant>
    </vt:vector>
  </HeadingPairs>
  <TitlesOfParts>
    <vt:vector size="24" baseType="lpstr">
      <vt:lpstr>Arial</vt:lpstr>
      <vt:lpstr>Calibri</vt:lpstr>
      <vt:lpstr>Courier New</vt:lpstr>
      <vt:lpstr>2021ODE</vt:lpstr>
      <vt:lpstr>Green_2021ODE</vt:lpstr>
      <vt:lpstr>Gold_2021ODE</vt:lpstr>
      <vt:lpstr>Orange_2021ODE</vt:lpstr>
      <vt:lpstr>Red_2021ODE</vt:lpstr>
      <vt:lpstr>Teal_2021ODE</vt:lpstr>
      <vt:lpstr>Title I, Part A: School-Level Planning</vt:lpstr>
      <vt:lpstr>Today’s Agenda</vt:lpstr>
      <vt:lpstr>Purpose of  Title I-A</vt:lpstr>
      <vt:lpstr>Targeted Assistance vs. Schoolwide Programs</vt:lpstr>
      <vt:lpstr>Common Ground: TAS and SWP</vt:lpstr>
      <vt:lpstr>Schoolwide Programs</vt:lpstr>
      <vt:lpstr>Schoolwide Plan Criteria</vt:lpstr>
      <vt:lpstr>Criteria &amp; Continuous Improvement</vt:lpstr>
      <vt:lpstr>Assess School Needs</vt:lpstr>
      <vt:lpstr>Identify Goals, Activities and Measures</vt:lpstr>
      <vt:lpstr>Evaluate and Adjust</vt:lpstr>
      <vt:lpstr>Family Engagement</vt:lpstr>
      <vt:lpstr>Resources</vt:lpstr>
      <vt:lpstr>Please reach out!</vt:lpstr>
      <vt:lpstr>Regional Contacts by ESD</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Schoolwide Planning</dc:title>
  <dc:creator>MARTIN Sarah * ODE</dc:creator>
  <cp:lastModifiedBy>MARTIN Sarah * ODE</cp:lastModifiedBy>
  <cp:revision>165</cp:revision>
  <dcterms:created xsi:type="dcterms:W3CDTF">2021-11-08T23:34:50Z</dcterms:created>
  <dcterms:modified xsi:type="dcterms:W3CDTF">2023-11-02T23:16:35Z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0x010100B3812F45279552458458D0611D127A50</vt:lpwstr>
  </property>
  <property fmtid="{D5CDD505-2E9C-101B-9397-08002B2CF9AE}" pid="3" name="MSIP_Label_61f40bdc-19d8-4b8e-be88-e9eb9bcca8b8_Enabled">
    <vt:lpwstr>true</vt:lpwstr>
  </property>
  <property fmtid="{D5CDD505-2E9C-101B-9397-08002B2CF9AE}" pid="4" name="MSIP_Label_61f40bdc-19d8-4b8e-be88-e9eb9bcca8b8_SetDate">
    <vt:lpwstr>2023-11-02T23:15:58Z</vt:lpwstr>
  </property>
  <property fmtid="{D5CDD505-2E9C-101B-9397-08002B2CF9AE}" pid="5" name="MSIP_Label_61f40bdc-19d8-4b8e-be88-e9eb9bcca8b8_Method">
    <vt:lpwstr>Privileged</vt:lpwstr>
  </property>
  <property fmtid="{D5CDD505-2E9C-101B-9397-08002B2CF9AE}" pid="6" name="MSIP_Label_61f40bdc-19d8-4b8e-be88-e9eb9bcca8b8_Name">
    <vt:lpwstr>Level 1 - Published (Items)</vt:lpwstr>
  </property>
  <property fmtid="{D5CDD505-2E9C-101B-9397-08002B2CF9AE}" pid="7" name="MSIP_Label_61f40bdc-19d8-4b8e-be88-e9eb9bcca8b8_SiteId">
    <vt:lpwstr>b4f51418-b269-49a2-935a-fa54bf584fc8</vt:lpwstr>
  </property>
  <property fmtid="{D5CDD505-2E9C-101B-9397-08002B2CF9AE}" pid="8" name="MSIP_Label_61f40bdc-19d8-4b8e-be88-e9eb9bcca8b8_ActionId">
    <vt:lpwstr>2c862d3d-6ac2-4924-ae7c-bcf1c60da5a2</vt:lpwstr>
  </property>
  <property fmtid="{D5CDD505-2E9C-101B-9397-08002B2CF9AE}" pid="9" name="MSIP_Label_61f40bdc-19d8-4b8e-be88-e9eb9bcca8b8_ContentBits">
    <vt:lpwstr>0</vt:lpwstr>
  </property>
</Properties>
</file>