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Lst>
  <p:notesMasterIdLst>
    <p:notesMasterId r:id="rId27"/>
  </p:notesMasterIdLst>
  <p:sldIdLst>
    <p:sldId id="412" r:id="rId10"/>
    <p:sldId id="413" r:id="rId11"/>
    <p:sldId id="408" r:id="rId12"/>
    <p:sldId id="328" r:id="rId13"/>
    <p:sldId id="397" r:id="rId14"/>
    <p:sldId id="409" r:id="rId15"/>
    <p:sldId id="410" r:id="rId16"/>
    <p:sldId id="344" r:id="rId17"/>
    <p:sldId id="345" r:id="rId18"/>
    <p:sldId id="390" r:id="rId19"/>
    <p:sldId id="494" r:id="rId20"/>
    <p:sldId id="416" r:id="rId21"/>
    <p:sldId id="491" r:id="rId22"/>
    <p:sldId id="415" r:id="rId23"/>
    <p:sldId id="346" r:id="rId24"/>
    <p:sldId id="418" r:id="rId25"/>
    <p:sldId id="31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DE1"/>
    <a:srgbClr val="F0F4E6"/>
    <a:srgbClr val="E7F5F3"/>
    <a:srgbClr val="FCF4F8"/>
    <a:srgbClr val="639729"/>
    <a:srgbClr val="FAF5E3"/>
    <a:srgbClr val="20552D"/>
    <a:srgbClr val="AC471A"/>
    <a:srgbClr val="5D0541"/>
    <a:srgbClr val="92670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63431" autoAdjust="0"/>
  </p:normalViewPr>
  <p:slideViewPr>
    <p:cSldViewPr snapToGrid="0">
      <p:cViewPr varScale="1">
        <p:scale>
          <a:sx n="63" d="100"/>
          <a:sy n="63" d="100"/>
        </p:scale>
        <p:origin x="1376" y="56"/>
      </p:cViewPr>
      <p:guideLst/>
    </p:cSldViewPr>
  </p:slideViewPr>
  <p:notesTextViewPr>
    <p:cViewPr>
      <p:scale>
        <a:sx n="1" d="1"/>
        <a:sy n="1" d="1"/>
      </p:scale>
      <p:origin x="0" y="0"/>
    </p:cViewPr>
  </p:notesTextViewPr>
  <p:notesViewPr>
    <p:cSldViewPr snapToGrid="0">
      <p:cViewPr varScale="1">
        <p:scale>
          <a:sx n="67" d="100"/>
          <a:sy n="67" d="100"/>
        </p:scale>
        <p:origin x="891" y="3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52A170-B898-42C5-8CC5-DB8530CDD385}" type="doc">
      <dgm:prSet loTypeId="urn:microsoft.com/office/officeart/2005/8/layout/hChevron3" loCatId="process" qsTypeId="urn:microsoft.com/office/officeart/2005/8/quickstyle/simple1" qsCatId="simple" csTypeId="urn:microsoft.com/office/officeart/2005/8/colors/colorful1" csCatId="colorful" phldr="1"/>
      <dgm:spPr/>
    </dgm:pt>
    <dgm:pt modelId="{87035678-4439-403E-8E9E-B18E9C2B7B0F}">
      <dgm:prSet phldrT="[Text]"/>
      <dgm:spPr/>
      <dgm:t>
        <a:bodyPr/>
        <a:lstStyle/>
        <a:p>
          <a:r>
            <a:rPr lang="en-US" dirty="0"/>
            <a:t>If we…</a:t>
          </a:r>
        </a:p>
      </dgm:t>
    </dgm:pt>
    <dgm:pt modelId="{E4DBD1B2-0B26-4D68-960F-4D380EF6683B}" type="parTrans" cxnId="{2DFD0DF7-EB97-4860-BCE7-003EC3DF75B1}">
      <dgm:prSet/>
      <dgm:spPr/>
      <dgm:t>
        <a:bodyPr/>
        <a:lstStyle/>
        <a:p>
          <a:endParaRPr lang="en-US"/>
        </a:p>
      </dgm:t>
    </dgm:pt>
    <dgm:pt modelId="{DA84B923-4F82-4DBE-A15A-839D0A22D926}" type="sibTrans" cxnId="{2DFD0DF7-EB97-4860-BCE7-003EC3DF75B1}">
      <dgm:prSet/>
      <dgm:spPr/>
      <dgm:t>
        <a:bodyPr/>
        <a:lstStyle/>
        <a:p>
          <a:endParaRPr lang="en-US"/>
        </a:p>
      </dgm:t>
    </dgm:pt>
    <dgm:pt modelId="{8A23D36C-EC62-4F32-A1D0-7575BDA2FF62}">
      <dgm:prSet phldrT="[Text]"/>
      <dgm:spPr/>
      <dgm:t>
        <a:bodyPr/>
        <a:lstStyle/>
        <a:p>
          <a:r>
            <a:rPr lang="en-US" dirty="0"/>
            <a:t>Then…</a:t>
          </a:r>
        </a:p>
      </dgm:t>
    </dgm:pt>
    <dgm:pt modelId="{66051918-9175-4775-9E86-238144929992}" type="parTrans" cxnId="{3ED89666-CC77-42FD-8D01-5CE905A75394}">
      <dgm:prSet/>
      <dgm:spPr/>
      <dgm:t>
        <a:bodyPr/>
        <a:lstStyle/>
        <a:p>
          <a:endParaRPr lang="en-US"/>
        </a:p>
      </dgm:t>
    </dgm:pt>
    <dgm:pt modelId="{75BDD6C9-699F-4623-8965-5B5E38113E68}" type="sibTrans" cxnId="{3ED89666-CC77-42FD-8D01-5CE905A75394}">
      <dgm:prSet/>
      <dgm:spPr/>
      <dgm:t>
        <a:bodyPr/>
        <a:lstStyle/>
        <a:p>
          <a:endParaRPr lang="en-US"/>
        </a:p>
      </dgm:t>
    </dgm:pt>
    <dgm:pt modelId="{FD5F60EB-F233-42E7-B8AF-C7FD45DC162B}">
      <dgm:prSet phldrT="[Text]" custT="1"/>
      <dgm:spPr/>
      <dgm:t>
        <a:bodyPr/>
        <a:lstStyle/>
        <a:p>
          <a:r>
            <a:rPr lang="en-US" sz="4000" dirty="0"/>
            <a:t>And (So that)</a:t>
          </a:r>
        </a:p>
      </dgm:t>
    </dgm:pt>
    <dgm:pt modelId="{5FD031DF-7A6D-4B5E-B463-60B694BEF098}" type="parTrans" cxnId="{C9859212-D123-4213-B66B-C3E0BF114014}">
      <dgm:prSet/>
      <dgm:spPr/>
      <dgm:t>
        <a:bodyPr/>
        <a:lstStyle/>
        <a:p>
          <a:endParaRPr lang="en-US"/>
        </a:p>
      </dgm:t>
    </dgm:pt>
    <dgm:pt modelId="{B1FA578C-FD2E-4779-A36A-60AAFFC00E1E}" type="sibTrans" cxnId="{C9859212-D123-4213-B66B-C3E0BF114014}">
      <dgm:prSet/>
      <dgm:spPr/>
      <dgm:t>
        <a:bodyPr/>
        <a:lstStyle/>
        <a:p>
          <a:endParaRPr lang="en-US"/>
        </a:p>
      </dgm:t>
    </dgm:pt>
    <dgm:pt modelId="{06FDA80A-CC99-449B-B8D7-E48D480A6A86}" type="pres">
      <dgm:prSet presAssocID="{1F52A170-B898-42C5-8CC5-DB8530CDD385}" presName="Name0" presStyleCnt="0">
        <dgm:presLayoutVars>
          <dgm:dir/>
          <dgm:resizeHandles val="exact"/>
        </dgm:presLayoutVars>
      </dgm:prSet>
      <dgm:spPr/>
    </dgm:pt>
    <dgm:pt modelId="{94A34728-C71A-446B-9036-70D154059E0B}" type="pres">
      <dgm:prSet presAssocID="{87035678-4439-403E-8E9E-B18E9C2B7B0F}" presName="parTxOnly" presStyleLbl="node1" presStyleIdx="0" presStyleCnt="3">
        <dgm:presLayoutVars>
          <dgm:bulletEnabled val="1"/>
        </dgm:presLayoutVars>
      </dgm:prSet>
      <dgm:spPr/>
    </dgm:pt>
    <dgm:pt modelId="{E51550EA-53EC-4B2F-8A6E-D3D809351060}" type="pres">
      <dgm:prSet presAssocID="{DA84B923-4F82-4DBE-A15A-839D0A22D926}" presName="parSpace" presStyleCnt="0"/>
      <dgm:spPr/>
    </dgm:pt>
    <dgm:pt modelId="{9CE5113E-C790-4D75-95F9-5816821F0891}" type="pres">
      <dgm:prSet presAssocID="{8A23D36C-EC62-4F32-A1D0-7575BDA2FF62}" presName="parTxOnly" presStyleLbl="node1" presStyleIdx="1" presStyleCnt="3" custLinFactNeighborX="0" custLinFactNeighborY="0">
        <dgm:presLayoutVars>
          <dgm:bulletEnabled val="1"/>
        </dgm:presLayoutVars>
      </dgm:prSet>
      <dgm:spPr/>
    </dgm:pt>
    <dgm:pt modelId="{4F2A38A6-12C9-4002-8ADB-BC210322AC79}" type="pres">
      <dgm:prSet presAssocID="{75BDD6C9-699F-4623-8965-5B5E38113E68}" presName="parSpace" presStyleCnt="0"/>
      <dgm:spPr/>
    </dgm:pt>
    <dgm:pt modelId="{4DB77136-352A-4737-9F7D-1FC68CE2B0C4}" type="pres">
      <dgm:prSet presAssocID="{FD5F60EB-F233-42E7-B8AF-C7FD45DC162B}" presName="parTxOnly" presStyleLbl="node1" presStyleIdx="2" presStyleCnt="3" custScaleX="126624">
        <dgm:presLayoutVars>
          <dgm:bulletEnabled val="1"/>
        </dgm:presLayoutVars>
      </dgm:prSet>
      <dgm:spPr/>
    </dgm:pt>
  </dgm:ptLst>
  <dgm:cxnLst>
    <dgm:cxn modelId="{C9859212-D123-4213-B66B-C3E0BF114014}" srcId="{1F52A170-B898-42C5-8CC5-DB8530CDD385}" destId="{FD5F60EB-F233-42E7-B8AF-C7FD45DC162B}" srcOrd="2" destOrd="0" parTransId="{5FD031DF-7A6D-4B5E-B463-60B694BEF098}" sibTransId="{B1FA578C-FD2E-4779-A36A-60AAFFC00E1E}"/>
    <dgm:cxn modelId="{186C3636-934C-48C7-9E41-AE7B4E611CF3}" type="presOf" srcId="{1F52A170-B898-42C5-8CC5-DB8530CDD385}" destId="{06FDA80A-CC99-449B-B8D7-E48D480A6A86}" srcOrd="0" destOrd="0" presId="urn:microsoft.com/office/officeart/2005/8/layout/hChevron3"/>
    <dgm:cxn modelId="{3A7F8B39-5C3E-43BB-B951-1B369E562B3B}" type="presOf" srcId="{FD5F60EB-F233-42E7-B8AF-C7FD45DC162B}" destId="{4DB77136-352A-4737-9F7D-1FC68CE2B0C4}" srcOrd="0" destOrd="0" presId="urn:microsoft.com/office/officeart/2005/8/layout/hChevron3"/>
    <dgm:cxn modelId="{3ED89666-CC77-42FD-8D01-5CE905A75394}" srcId="{1F52A170-B898-42C5-8CC5-DB8530CDD385}" destId="{8A23D36C-EC62-4F32-A1D0-7575BDA2FF62}" srcOrd="1" destOrd="0" parTransId="{66051918-9175-4775-9E86-238144929992}" sibTransId="{75BDD6C9-699F-4623-8965-5B5E38113E68}"/>
    <dgm:cxn modelId="{F82454EB-46BB-4781-94E0-B8A1D1B70585}" type="presOf" srcId="{8A23D36C-EC62-4F32-A1D0-7575BDA2FF62}" destId="{9CE5113E-C790-4D75-95F9-5816821F0891}" srcOrd="0" destOrd="0" presId="urn:microsoft.com/office/officeart/2005/8/layout/hChevron3"/>
    <dgm:cxn modelId="{FA13D2F3-0979-44AD-866C-8E8EAFDB6675}" type="presOf" srcId="{87035678-4439-403E-8E9E-B18E9C2B7B0F}" destId="{94A34728-C71A-446B-9036-70D154059E0B}" srcOrd="0" destOrd="0" presId="urn:microsoft.com/office/officeart/2005/8/layout/hChevron3"/>
    <dgm:cxn modelId="{2DFD0DF7-EB97-4860-BCE7-003EC3DF75B1}" srcId="{1F52A170-B898-42C5-8CC5-DB8530CDD385}" destId="{87035678-4439-403E-8E9E-B18E9C2B7B0F}" srcOrd="0" destOrd="0" parTransId="{E4DBD1B2-0B26-4D68-960F-4D380EF6683B}" sibTransId="{DA84B923-4F82-4DBE-A15A-839D0A22D926}"/>
    <dgm:cxn modelId="{9E7FA7CE-9010-4CAE-93AE-82FEF4120206}" type="presParOf" srcId="{06FDA80A-CC99-449B-B8D7-E48D480A6A86}" destId="{94A34728-C71A-446B-9036-70D154059E0B}" srcOrd="0" destOrd="0" presId="urn:microsoft.com/office/officeart/2005/8/layout/hChevron3"/>
    <dgm:cxn modelId="{D0BE65D3-75A4-4721-BAAA-F8E8B8724D3D}" type="presParOf" srcId="{06FDA80A-CC99-449B-B8D7-E48D480A6A86}" destId="{E51550EA-53EC-4B2F-8A6E-D3D809351060}" srcOrd="1" destOrd="0" presId="urn:microsoft.com/office/officeart/2005/8/layout/hChevron3"/>
    <dgm:cxn modelId="{8D8894CF-685F-4CD5-8FCB-A8281DD8CB16}" type="presParOf" srcId="{06FDA80A-CC99-449B-B8D7-E48D480A6A86}" destId="{9CE5113E-C790-4D75-95F9-5816821F0891}" srcOrd="2" destOrd="0" presId="urn:microsoft.com/office/officeart/2005/8/layout/hChevron3"/>
    <dgm:cxn modelId="{6F0CF4AA-5AFD-4FE9-B56B-30E42B18B909}" type="presParOf" srcId="{06FDA80A-CC99-449B-B8D7-E48D480A6A86}" destId="{4F2A38A6-12C9-4002-8ADB-BC210322AC79}" srcOrd="3" destOrd="0" presId="urn:microsoft.com/office/officeart/2005/8/layout/hChevron3"/>
    <dgm:cxn modelId="{6C4E1AD1-B285-41EB-9621-06A999B0ECE4}" type="presParOf" srcId="{06FDA80A-CC99-449B-B8D7-E48D480A6A86}" destId="{4DB77136-352A-4737-9F7D-1FC68CE2B0C4}"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8BC6E1-2CE7-40BD-9CB9-902D28BEE242}"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8CD7D31D-E632-4A37-A72C-EB2A07696FBD}">
      <dgm:prSet custT="1"/>
      <dgm:spPr/>
      <dgm:t>
        <a:bodyPr/>
        <a:lstStyle/>
        <a:p>
          <a:r>
            <a:rPr lang="en-US" sz="2400" b="1" dirty="0"/>
            <a:t>Worksheet</a:t>
          </a:r>
          <a:r>
            <a:rPr lang="en-US" sz="2400" dirty="0"/>
            <a:t> will only show if there are schools participating in II-A</a:t>
          </a:r>
        </a:p>
      </dgm:t>
    </dgm:pt>
    <dgm:pt modelId="{CE29B05E-B087-461F-A74D-6BE95A077EAD}" type="parTrans" cxnId="{C42C6EC2-3E85-4BDB-98A5-0D10D9B0564A}">
      <dgm:prSet/>
      <dgm:spPr/>
      <dgm:t>
        <a:bodyPr/>
        <a:lstStyle/>
        <a:p>
          <a:endParaRPr lang="en-US"/>
        </a:p>
      </dgm:t>
    </dgm:pt>
    <dgm:pt modelId="{97319F2A-AC82-4FAE-9856-C4244729C55A}" type="sibTrans" cxnId="{C42C6EC2-3E85-4BDB-98A5-0D10D9B0564A}">
      <dgm:prSet/>
      <dgm:spPr/>
      <dgm:t>
        <a:bodyPr/>
        <a:lstStyle/>
        <a:p>
          <a:endParaRPr lang="en-US"/>
        </a:p>
      </dgm:t>
    </dgm:pt>
    <dgm:pt modelId="{3714B2DE-72E5-407C-902C-49EE395366F3}">
      <dgm:prSet custT="1"/>
      <dgm:spPr/>
      <dgm:t>
        <a:bodyPr/>
        <a:lstStyle/>
        <a:p>
          <a:r>
            <a:rPr lang="en-US" sz="2400" dirty="0"/>
            <a:t>The amount a district must reserve for equitable services is based on the </a:t>
          </a:r>
          <a:r>
            <a:rPr lang="en-US" sz="2400" b="1" dirty="0"/>
            <a:t>total Title II-A</a:t>
          </a:r>
          <a:r>
            <a:rPr lang="en-US" sz="2400" b="1" baseline="0" dirty="0"/>
            <a:t> </a:t>
          </a:r>
          <a:r>
            <a:rPr lang="en-US" sz="2400" b="1" dirty="0"/>
            <a:t>allocation </a:t>
          </a:r>
          <a:r>
            <a:rPr lang="en-US" sz="2400" dirty="0"/>
            <a:t>less administrative costs</a:t>
          </a:r>
        </a:p>
      </dgm:t>
    </dgm:pt>
    <dgm:pt modelId="{7EF119F9-9FE1-43BA-84F0-5673562DC889}" type="parTrans" cxnId="{9B390E3B-5E95-4C13-9B96-73CBFC638CAF}">
      <dgm:prSet/>
      <dgm:spPr/>
      <dgm:t>
        <a:bodyPr/>
        <a:lstStyle/>
        <a:p>
          <a:endParaRPr lang="en-US"/>
        </a:p>
      </dgm:t>
    </dgm:pt>
    <dgm:pt modelId="{5B90FE9C-AAE3-46F8-BD5B-BFFC9A77E5A5}" type="sibTrans" cxnId="{9B390E3B-5E95-4C13-9B96-73CBFC638CAF}">
      <dgm:prSet/>
      <dgm:spPr/>
      <dgm:t>
        <a:bodyPr/>
        <a:lstStyle/>
        <a:p>
          <a:endParaRPr lang="en-US"/>
        </a:p>
      </dgm:t>
    </dgm:pt>
    <dgm:pt modelId="{AD69697F-ABBC-4CA7-AC71-7C588C84E57A}">
      <dgm:prSet custT="1"/>
      <dgm:spPr/>
      <dgm:t>
        <a:bodyPr/>
        <a:lstStyle/>
        <a:p>
          <a:r>
            <a:rPr lang="en-US" sz="2400" dirty="0"/>
            <a:t>Administrative costs </a:t>
          </a:r>
          <a:r>
            <a:rPr lang="en-US" sz="2400" b="1" dirty="0"/>
            <a:t>cannot exceed </a:t>
          </a:r>
          <a:r>
            <a:rPr lang="en-US" sz="2400" dirty="0"/>
            <a:t>the district’s negotiated indirect rate</a:t>
          </a:r>
        </a:p>
      </dgm:t>
    </dgm:pt>
    <dgm:pt modelId="{8DF86FEF-DC5D-4E7A-9C1B-811BCB95DF3F}" type="parTrans" cxnId="{033A6088-03AD-4EDB-8C0A-8F6398D4FAD0}">
      <dgm:prSet/>
      <dgm:spPr/>
      <dgm:t>
        <a:bodyPr/>
        <a:lstStyle/>
        <a:p>
          <a:endParaRPr lang="en-US"/>
        </a:p>
      </dgm:t>
    </dgm:pt>
    <dgm:pt modelId="{3BAD9248-17C2-4860-8074-599505576B5C}" type="sibTrans" cxnId="{033A6088-03AD-4EDB-8C0A-8F6398D4FAD0}">
      <dgm:prSet/>
      <dgm:spPr/>
      <dgm:t>
        <a:bodyPr/>
        <a:lstStyle/>
        <a:p>
          <a:endParaRPr lang="en-US"/>
        </a:p>
      </dgm:t>
    </dgm:pt>
    <dgm:pt modelId="{D6A3DADE-D4EC-4E10-A839-A48AE95E0B86}">
      <dgm:prSet/>
      <dgm:spPr/>
      <dgm:t>
        <a:bodyPr/>
        <a:lstStyle/>
        <a:p>
          <a:r>
            <a:rPr lang="en-US" b="1" dirty="0"/>
            <a:t>All students </a:t>
          </a:r>
          <a:r>
            <a:rPr lang="en-US" dirty="0"/>
            <a:t>in the private school are included in enrollment</a:t>
          </a:r>
        </a:p>
      </dgm:t>
    </dgm:pt>
    <dgm:pt modelId="{10E263C7-355C-448F-BD8C-8B662BE638AE}" type="parTrans" cxnId="{5DE13E7D-ACCC-4549-962B-F6C10C088D2B}">
      <dgm:prSet/>
      <dgm:spPr/>
      <dgm:t>
        <a:bodyPr/>
        <a:lstStyle/>
        <a:p>
          <a:endParaRPr lang="en-US"/>
        </a:p>
      </dgm:t>
    </dgm:pt>
    <dgm:pt modelId="{CB1156D1-B31E-47C9-B6FB-9F43707B4CDE}" type="sibTrans" cxnId="{5DE13E7D-ACCC-4549-962B-F6C10C088D2B}">
      <dgm:prSet/>
      <dgm:spPr/>
      <dgm:t>
        <a:bodyPr/>
        <a:lstStyle/>
        <a:p>
          <a:endParaRPr lang="en-US"/>
        </a:p>
      </dgm:t>
    </dgm:pt>
    <dgm:pt modelId="{78C062AC-782C-4266-AC84-637F73A1BA3F}" type="pres">
      <dgm:prSet presAssocID="{DD8BC6E1-2CE7-40BD-9CB9-902D28BEE242}" presName="root" presStyleCnt="0">
        <dgm:presLayoutVars>
          <dgm:dir/>
          <dgm:resizeHandles val="exact"/>
        </dgm:presLayoutVars>
      </dgm:prSet>
      <dgm:spPr/>
    </dgm:pt>
    <dgm:pt modelId="{B40EDFA1-D261-4594-9FA3-557C0B756C9D}" type="pres">
      <dgm:prSet presAssocID="{DD8BC6E1-2CE7-40BD-9CB9-902D28BEE242}" presName="container" presStyleCnt="0">
        <dgm:presLayoutVars>
          <dgm:dir/>
          <dgm:resizeHandles val="exact"/>
        </dgm:presLayoutVars>
      </dgm:prSet>
      <dgm:spPr/>
    </dgm:pt>
    <dgm:pt modelId="{A58674AE-597B-43D3-8E17-66BF2890414B}" type="pres">
      <dgm:prSet presAssocID="{8CD7D31D-E632-4A37-A72C-EB2A07696FBD}" presName="compNode" presStyleCnt="0"/>
      <dgm:spPr/>
    </dgm:pt>
    <dgm:pt modelId="{0C8099CC-43D0-4C95-9105-102C639D3934}" type="pres">
      <dgm:prSet presAssocID="{8CD7D31D-E632-4A37-A72C-EB2A07696FBD}" presName="iconBgRect" presStyleLbl="bgShp" presStyleIdx="0" presStyleCnt="4"/>
      <dgm:spPr/>
    </dgm:pt>
    <dgm:pt modelId="{40A838A8-23C9-4765-BB9A-AF94944FCA6E}" type="pres">
      <dgm:prSet presAssocID="{8CD7D31D-E632-4A37-A72C-EB2A07696FB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ble"/>
        </a:ext>
      </dgm:extLst>
    </dgm:pt>
    <dgm:pt modelId="{35729C36-F43B-4F71-968A-470E89A14A78}" type="pres">
      <dgm:prSet presAssocID="{8CD7D31D-E632-4A37-A72C-EB2A07696FBD}" presName="spaceRect" presStyleCnt="0"/>
      <dgm:spPr/>
    </dgm:pt>
    <dgm:pt modelId="{C384A8A5-F7CE-4E8B-8F41-1D6B46D3CD7C}" type="pres">
      <dgm:prSet presAssocID="{8CD7D31D-E632-4A37-A72C-EB2A07696FBD}" presName="textRect" presStyleLbl="revTx" presStyleIdx="0" presStyleCnt="4">
        <dgm:presLayoutVars>
          <dgm:chMax val="1"/>
          <dgm:chPref val="1"/>
        </dgm:presLayoutVars>
      </dgm:prSet>
      <dgm:spPr/>
    </dgm:pt>
    <dgm:pt modelId="{A1C5778C-5C31-4D7A-B650-7E09BAA05D0D}" type="pres">
      <dgm:prSet presAssocID="{97319F2A-AC82-4FAE-9856-C4244729C55A}" presName="sibTrans" presStyleLbl="sibTrans2D1" presStyleIdx="0" presStyleCnt="0"/>
      <dgm:spPr/>
    </dgm:pt>
    <dgm:pt modelId="{D3B7961D-1805-4447-9707-00FA615FD224}" type="pres">
      <dgm:prSet presAssocID="{3714B2DE-72E5-407C-902C-49EE395366F3}" presName="compNode" presStyleCnt="0"/>
      <dgm:spPr/>
    </dgm:pt>
    <dgm:pt modelId="{40BE260E-B93C-40BA-89E3-1B52789B357E}" type="pres">
      <dgm:prSet presAssocID="{3714B2DE-72E5-407C-902C-49EE395366F3}" presName="iconBgRect" presStyleLbl="bgShp" presStyleIdx="1" presStyleCnt="4"/>
      <dgm:spPr/>
    </dgm:pt>
    <dgm:pt modelId="{E31F44EB-5819-4289-84F0-378FF0ABCDFC}" type="pres">
      <dgm:prSet presAssocID="{3714B2DE-72E5-407C-902C-49EE395366F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F3B5283E-A80F-4223-B0BC-6D13A16F0DFC}" type="pres">
      <dgm:prSet presAssocID="{3714B2DE-72E5-407C-902C-49EE395366F3}" presName="spaceRect" presStyleCnt="0"/>
      <dgm:spPr/>
    </dgm:pt>
    <dgm:pt modelId="{D681C307-86CE-4ABF-BB4F-2DB5912B0596}" type="pres">
      <dgm:prSet presAssocID="{3714B2DE-72E5-407C-902C-49EE395366F3}" presName="textRect" presStyleLbl="revTx" presStyleIdx="1" presStyleCnt="4">
        <dgm:presLayoutVars>
          <dgm:chMax val="1"/>
          <dgm:chPref val="1"/>
        </dgm:presLayoutVars>
      </dgm:prSet>
      <dgm:spPr/>
    </dgm:pt>
    <dgm:pt modelId="{B295223E-81BF-4401-9913-D2A621D880B4}" type="pres">
      <dgm:prSet presAssocID="{5B90FE9C-AAE3-46F8-BD5B-BFFC9A77E5A5}" presName="sibTrans" presStyleLbl="sibTrans2D1" presStyleIdx="0" presStyleCnt="0"/>
      <dgm:spPr/>
    </dgm:pt>
    <dgm:pt modelId="{B859BDEA-8F4A-4AA0-8766-01374006229B}" type="pres">
      <dgm:prSet presAssocID="{AD69697F-ABBC-4CA7-AC71-7C588C84E57A}" presName="compNode" presStyleCnt="0"/>
      <dgm:spPr/>
    </dgm:pt>
    <dgm:pt modelId="{5B4814A7-C5F5-490A-8024-FC9B230F1CF5}" type="pres">
      <dgm:prSet presAssocID="{AD69697F-ABBC-4CA7-AC71-7C588C84E57A}" presName="iconBgRect" presStyleLbl="bgShp" presStyleIdx="2" presStyleCnt="4"/>
      <dgm:spPr/>
    </dgm:pt>
    <dgm:pt modelId="{5799BE65-884A-4463-9E9C-3C54ED52250C}" type="pres">
      <dgm:prSet presAssocID="{AD69697F-ABBC-4CA7-AC71-7C588C84E57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16F9E85D-9363-40FC-8775-D6C3A0CE03B4}" type="pres">
      <dgm:prSet presAssocID="{AD69697F-ABBC-4CA7-AC71-7C588C84E57A}" presName="spaceRect" presStyleCnt="0"/>
      <dgm:spPr/>
    </dgm:pt>
    <dgm:pt modelId="{3808E334-CCF6-4BE5-BBE8-BC50AF119BE2}" type="pres">
      <dgm:prSet presAssocID="{AD69697F-ABBC-4CA7-AC71-7C588C84E57A}" presName="textRect" presStyleLbl="revTx" presStyleIdx="2" presStyleCnt="4">
        <dgm:presLayoutVars>
          <dgm:chMax val="1"/>
          <dgm:chPref val="1"/>
        </dgm:presLayoutVars>
      </dgm:prSet>
      <dgm:spPr/>
    </dgm:pt>
    <dgm:pt modelId="{C54FA61D-2A15-408E-8872-02AE8B86CE0E}" type="pres">
      <dgm:prSet presAssocID="{3BAD9248-17C2-4860-8074-599505576B5C}" presName="sibTrans" presStyleLbl="sibTrans2D1" presStyleIdx="0" presStyleCnt="0"/>
      <dgm:spPr/>
    </dgm:pt>
    <dgm:pt modelId="{47886838-DD31-48C0-BB5C-526CF8F88B18}" type="pres">
      <dgm:prSet presAssocID="{D6A3DADE-D4EC-4E10-A839-A48AE95E0B86}" presName="compNode" presStyleCnt="0"/>
      <dgm:spPr/>
    </dgm:pt>
    <dgm:pt modelId="{E6969332-9893-4212-9BF0-6647A142BD0E}" type="pres">
      <dgm:prSet presAssocID="{D6A3DADE-D4EC-4E10-A839-A48AE95E0B86}" presName="iconBgRect" presStyleLbl="bgShp" presStyleIdx="3" presStyleCnt="4"/>
      <dgm:spPr/>
    </dgm:pt>
    <dgm:pt modelId="{6128B00D-1CE9-45F5-89ED-4859247280B5}" type="pres">
      <dgm:prSet presAssocID="{D6A3DADE-D4EC-4E10-A839-A48AE95E0B8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hoolhouse"/>
        </a:ext>
      </dgm:extLst>
    </dgm:pt>
    <dgm:pt modelId="{5CD561C7-ADEE-47DB-84AC-016651028B16}" type="pres">
      <dgm:prSet presAssocID="{D6A3DADE-D4EC-4E10-A839-A48AE95E0B86}" presName="spaceRect" presStyleCnt="0"/>
      <dgm:spPr/>
    </dgm:pt>
    <dgm:pt modelId="{A166E5AF-C995-4280-BF18-100DC11EE812}" type="pres">
      <dgm:prSet presAssocID="{D6A3DADE-D4EC-4E10-A839-A48AE95E0B86}" presName="textRect" presStyleLbl="revTx" presStyleIdx="3" presStyleCnt="4">
        <dgm:presLayoutVars>
          <dgm:chMax val="1"/>
          <dgm:chPref val="1"/>
        </dgm:presLayoutVars>
      </dgm:prSet>
      <dgm:spPr/>
    </dgm:pt>
  </dgm:ptLst>
  <dgm:cxnLst>
    <dgm:cxn modelId="{0D269817-894E-4D53-A6FF-35C9E7BF527A}" type="presOf" srcId="{5B90FE9C-AAE3-46F8-BD5B-BFFC9A77E5A5}" destId="{B295223E-81BF-4401-9913-D2A621D880B4}" srcOrd="0" destOrd="0" presId="urn:microsoft.com/office/officeart/2018/2/layout/IconCircleList"/>
    <dgm:cxn modelId="{3693512F-D8CA-464E-ADBB-6C097B28B8A8}" type="presOf" srcId="{3BAD9248-17C2-4860-8074-599505576B5C}" destId="{C54FA61D-2A15-408E-8872-02AE8B86CE0E}" srcOrd="0" destOrd="0" presId="urn:microsoft.com/office/officeart/2018/2/layout/IconCircleList"/>
    <dgm:cxn modelId="{9B390E3B-5E95-4C13-9B96-73CBFC638CAF}" srcId="{DD8BC6E1-2CE7-40BD-9CB9-902D28BEE242}" destId="{3714B2DE-72E5-407C-902C-49EE395366F3}" srcOrd="1" destOrd="0" parTransId="{7EF119F9-9FE1-43BA-84F0-5673562DC889}" sibTransId="{5B90FE9C-AAE3-46F8-BD5B-BFFC9A77E5A5}"/>
    <dgm:cxn modelId="{F2C28D54-AD70-4A9A-A862-436FDE01BC2E}" type="presOf" srcId="{D6A3DADE-D4EC-4E10-A839-A48AE95E0B86}" destId="{A166E5AF-C995-4280-BF18-100DC11EE812}" srcOrd="0" destOrd="0" presId="urn:microsoft.com/office/officeart/2018/2/layout/IconCircleList"/>
    <dgm:cxn modelId="{44F1E775-7C5C-4FE8-96BF-C4DF20224F72}" type="presOf" srcId="{97319F2A-AC82-4FAE-9856-C4244729C55A}" destId="{A1C5778C-5C31-4D7A-B650-7E09BAA05D0D}" srcOrd="0" destOrd="0" presId="urn:microsoft.com/office/officeart/2018/2/layout/IconCircleList"/>
    <dgm:cxn modelId="{5DE13E7D-ACCC-4549-962B-F6C10C088D2B}" srcId="{DD8BC6E1-2CE7-40BD-9CB9-902D28BEE242}" destId="{D6A3DADE-D4EC-4E10-A839-A48AE95E0B86}" srcOrd="3" destOrd="0" parTransId="{10E263C7-355C-448F-BD8C-8B662BE638AE}" sibTransId="{CB1156D1-B31E-47C9-B6FB-9F43707B4CDE}"/>
    <dgm:cxn modelId="{033A6088-03AD-4EDB-8C0A-8F6398D4FAD0}" srcId="{DD8BC6E1-2CE7-40BD-9CB9-902D28BEE242}" destId="{AD69697F-ABBC-4CA7-AC71-7C588C84E57A}" srcOrd="2" destOrd="0" parTransId="{8DF86FEF-DC5D-4E7A-9C1B-811BCB95DF3F}" sibTransId="{3BAD9248-17C2-4860-8074-599505576B5C}"/>
    <dgm:cxn modelId="{55C63BA4-457E-4025-B691-F90EFEFF7FA5}" type="presOf" srcId="{DD8BC6E1-2CE7-40BD-9CB9-902D28BEE242}" destId="{78C062AC-782C-4266-AC84-637F73A1BA3F}" srcOrd="0" destOrd="0" presId="urn:microsoft.com/office/officeart/2018/2/layout/IconCircleList"/>
    <dgm:cxn modelId="{82282ABB-C031-475E-BC7A-241CB769BE7E}" type="presOf" srcId="{3714B2DE-72E5-407C-902C-49EE395366F3}" destId="{D681C307-86CE-4ABF-BB4F-2DB5912B0596}" srcOrd="0" destOrd="0" presId="urn:microsoft.com/office/officeart/2018/2/layout/IconCircleList"/>
    <dgm:cxn modelId="{C42C6EC2-3E85-4BDB-98A5-0D10D9B0564A}" srcId="{DD8BC6E1-2CE7-40BD-9CB9-902D28BEE242}" destId="{8CD7D31D-E632-4A37-A72C-EB2A07696FBD}" srcOrd="0" destOrd="0" parTransId="{CE29B05E-B087-461F-A74D-6BE95A077EAD}" sibTransId="{97319F2A-AC82-4FAE-9856-C4244729C55A}"/>
    <dgm:cxn modelId="{687C08CC-532F-4877-936D-D849C54F9C3E}" type="presOf" srcId="{8CD7D31D-E632-4A37-A72C-EB2A07696FBD}" destId="{C384A8A5-F7CE-4E8B-8F41-1D6B46D3CD7C}" srcOrd="0" destOrd="0" presId="urn:microsoft.com/office/officeart/2018/2/layout/IconCircleList"/>
    <dgm:cxn modelId="{10813DD2-F42C-44D4-8983-EF609F2A9002}" type="presOf" srcId="{AD69697F-ABBC-4CA7-AC71-7C588C84E57A}" destId="{3808E334-CCF6-4BE5-BBE8-BC50AF119BE2}" srcOrd="0" destOrd="0" presId="urn:microsoft.com/office/officeart/2018/2/layout/IconCircleList"/>
    <dgm:cxn modelId="{A8D568E7-0DD6-4016-829C-EBBFE40701F6}" type="presParOf" srcId="{78C062AC-782C-4266-AC84-637F73A1BA3F}" destId="{B40EDFA1-D261-4594-9FA3-557C0B756C9D}" srcOrd="0" destOrd="0" presId="urn:microsoft.com/office/officeart/2018/2/layout/IconCircleList"/>
    <dgm:cxn modelId="{3DB5CBE2-FD73-46E3-866C-C383005B1C56}" type="presParOf" srcId="{B40EDFA1-D261-4594-9FA3-557C0B756C9D}" destId="{A58674AE-597B-43D3-8E17-66BF2890414B}" srcOrd="0" destOrd="0" presId="urn:microsoft.com/office/officeart/2018/2/layout/IconCircleList"/>
    <dgm:cxn modelId="{7F5950A4-F579-40C2-B503-8CB70BC059AE}" type="presParOf" srcId="{A58674AE-597B-43D3-8E17-66BF2890414B}" destId="{0C8099CC-43D0-4C95-9105-102C639D3934}" srcOrd="0" destOrd="0" presId="urn:microsoft.com/office/officeart/2018/2/layout/IconCircleList"/>
    <dgm:cxn modelId="{422F7476-68C3-40B4-885D-9E3DDC3498EF}" type="presParOf" srcId="{A58674AE-597B-43D3-8E17-66BF2890414B}" destId="{40A838A8-23C9-4765-BB9A-AF94944FCA6E}" srcOrd="1" destOrd="0" presId="urn:microsoft.com/office/officeart/2018/2/layout/IconCircleList"/>
    <dgm:cxn modelId="{5BE58725-3C72-4A13-BBF2-FABF78429FEA}" type="presParOf" srcId="{A58674AE-597B-43D3-8E17-66BF2890414B}" destId="{35729C36-F43B-4F71-968A-470E89A14A78}" srcOrd="2" destOrd="0" presId="urn:microsoft.com/office/officeart/2018/2/layout/IconCircleList"/>
    <dgm:cxn modelId="{807A94EA-872E-4FE0-B1F8-7D5647EF6329}" type="presParOf" srcId="{A58674AE-597B-43D3-8E17-66BF2890414B}" destId="{C384A8A5-F7CE-4E8B-8F41-1D6B46D3CD7C}" srcOrd="3" destOrd="0" presId="urn:microsoft.com/office/officeart/2018/2/layout/IconCircleList"/>
    <dgm:cxn modelId="{8E8706A7-1F44-4BA9-B87A-301B15EAF138}" type="presParOf" srcId="{B40EDFA1-D261-4594-9FA3-557C0B756C9D}" destId="{A1C5778C-5C31-4D7A-B650-7E09BAA05D0D}" srcOrd="1" destOrd="0" presId="urn:microsoft.com/office/officeart/2018/2/layout/IconCircleList"/>
    <dgm:cxn modelId="{2A42A473-1A3E-4A67-879B-55CC54CE4120}" type="presParOf" srcId="{B40EDFA1-D261-4594-9FA3-557C0B756C9D}" destId="{D3B7961D-1805-4447-9707-00FA615FD224}" srcOrd="2" destOrd="0" presId="urn:microsoft.com/office/officeart/2018/2/layout/IconCircleList"/>
    <dgm:cxn modelId="{5CE0B2D5-CA47-4EDE-833B-7B8BD9571BF2}" type="presParOf" srcId="{D3B7961D-1805-4447-9707-00FA615FD224}" destId="{40BE260E-B93C-40BA-89E3-1B52789B357E}" srcOrd="0" destOrd="0" presId="urn:microsoft.com/office/officeart/2018/2/layout/IconCircleList"/>
    <dgm:cxn modelId="{3140D62C-8B46-4FE1-BA40-BDDCA59810E9}" type="presParOf" srcId="{D3B7961D-1805-4447-9707-00FA615FD224}" destId="{E31F44EB-5819-4289-84F0-378FF0ABCDFC}" srcOrd="1" destOrd="0" presId="urn:microsoft.com/office/officeart/2018/2/layout/IconCircleList"/>
    <dgm:cxn modelId="{CAB82829-1066-4747-AAEC-61E5CA4B7A1F}" type="presParOf" srcId="{D3B7961D-1805-4447-9707-00FA615FD224}" destId="{F3B5283E-A80F-4223-B0BC-6D13A16F0DFC}" srcOrd="2" destOrd="0" presId="urn:microsoft.com/office/officeart/2018/2/layout/IconCircleList"/>
    <dgm:cxn modelId="{57F4B366-4400-49F1-A928-6CB3FD4EDE03}" type="presParOf" srcId="{D3B7961D-1805-4447-9707-00FA615FD224}" destId="{D681C307-86CE-4ABF-BB4F-2DB5912B0596}" srcOrd="3" destOrd="0" presId="urn:microsoft.com/office/officeart/2018/2/layout/IconCircleList"/>
    <dgm:cxn modelId="{F04A575E-CBB3-4EEE-A54D-C80EDA8C5ADD}" type="presParOf" srcId="{B40EDFA1-D261-4594-9FA3-557C0B756C9D}" destId="{B295223E-81BF-4401-9913-D2A621D880B4}" srcOrd="3" destOrd="0" presId="urn:microsoft.com/office/officeart/2018/2/layout/IconCircleList"/>
    <dgm:cxn modelId="{36CAB5BD-A587-47E4-8F10-C15BE18664CE}" type="presParOf" srcId="{B40EDFA1-D261-4594-9FA3-557C0B756C9D}" destId="{B859BDEA-8F4A-4AA0-8766-01374006229B}" srcOrd="4" destOrd="0" presId="urn:microsoft.com/office/officeart/2018/2/layout/IconCircleList"/>
    <dgm:cxn modelId="{5EB8798D-29D3-46C5-9DEE-65D7D1DDECE0}" type="presParOf" srcId="{B859BDEA-8F4A-4AA0-8766-01374006229B}" destId="{5B4814A7-C5F5-490A-8024-FC9B230F1CF5}" srcOrd="0" destOrd="0" presId="urn:microsoft.com/office/officeart/2018/2/layout/IconCircleList"/>
    <dgm:cxn modelId="{FEDD7596-9AAD-4D4A-A3C4-12BBA78D5EA7}" type="presParOf" srcId="{B859BDEA-8F4A-4AA0-8766-01374006229B}" destId="{5799BE65-884A-4463-9E9C-3C54ED52250C}" srcOrd="1" destOrd="0" presId="urn:microsoft.com/office/officeart/2018/2/layout/IconCircleList"/>
    <dgm:cxn modelId="{BAE8DF5E-8D0C-4D18-BE80-E2467E029254}" type="presParOf" srcId="{B859BDEA-8F4A-4AA0-8766-01374006229B}" destId="{16F9E85D-9363-40FC-8775-D6C3A0CE03B4}" srcOrd="2" destOrd="0" presId="urn:microsoft.com/office/officeart/2018/2/layout/IconCircleList"/>
    <dgm:cxn modelId="{3AA4C4A0-0A65-4582-BEA7-9D0F31DCD97A}" type="presParOf" srcId="{B859BDEA-8F4A-4AA0-8766-01374006229B}" destId="{3808E334-CCF6-4BE5-BBE8-BC50AF119BE2}" srcOrd="3" destOrd="0" presId="urn:microsoft.com/office/officeart/2018/2/layout/IconCircleList"/>
    <dgm:cxn modelId="{36E34F44-8427-4F09-A547-1FE0C50F97C5}" type="presParOf" srcId="{B40EDFA1-D261-4594-9FA3-557C0B756C9D}" destId="{C54FA61D-2A15-408E-8872-02AE8B86CE0E}" srcOrd="5" destOrd="0" presId="urn:microsoft.com/office/officeart/2018/2/layout/IconCircleList"/>
    <dgm:cxn modelId="{0C59158D-25FC-4344-BECB-D06F99F6C4E1}" type="presParOf" srcId="{B40EDFA1-D261-4594-9FA3-557C0B756C9D}" destId="{47886838-DD31-48C0-BB5C-526CF8F88B18}" srcOrd="6" destOrd="0" presId="urn:microsoft.com/office/officeart/2018/2/layout/IconCircleList"/>
    <dgm:cxn modelId="{F7C88B39-39A3-457D-9B07-B2E7778A7216}" type="presParOf" srcId="{47886838-DD31-48C0-BB5C-526CF8F88B18}" destId="{E6969332-9893-4212-9BF0-6647A142BD0E}" srcOrd="0" destOrd="0" presId="urn:microsoft.com/office/officeart/2018/2/layout/IconCircleList"/>
    <dgm:cxn modelId="{C6E7CB28-6F51-4FF9-9085-A22777E2FFCD}" type="presParOf" srcId="{47886838-DD31-48C0-BB5C-526CF8F88B18}" destId="{6128B00D-1CE9-45F5-89ED-4859247280B5}" srcOrd="1" destOrd="0" presId="urn:microsoft.com/office/officeart/2018/2/layout/IconCircleList"/>
    <dgm:cxn modelId="{93A73365-4204-4852-BBA9-87621AE3875D}" type="presParOf" srcId="{47886838-DD31-48C0-BB5C-526CF8F88B18}" destId="{5CD561C7-ADEE-47DB-84AC-016651028B16}" srcOrd="2" destOrd="0" presId="urn:microsoft.com/office/officeart/2018/2/layout/IconCircleList"/>
    <dgm:cxn modelId="{87A2115A-DF4C-42E1-AD1A-1270336AC23F}" type="presParOf" srcId="{47886838-DD31-48C0-BB5C-526CF8F88B18}" destId="{A166E5AF-C995-4280-BF18-100DC11EE81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34728-C71A-446B-9036-70D154059E0B}">
      <dsp:nvSpPr>
        <dsp:cNvPr id="0" name=""/>
        <dsp:cNvSpPr/>
      </dsp:nvSpPr>
      <dsp:spPr>
        <a:xfrm>
          <a:off x="3705" y="544179"/>
          <a:ext cx="3516650" cy="1406660"/>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138684" rIns="69342" bIns="138684" numCol="1" spcCol="1270" anchor="ctr" anchorCtr="0">
          <a:noAutofit/>
        </a:bodyPr>
        <a:lstStyle/>
        <a:p>
          <a:pPr marL="0" lvl="0" indent="0" algn="ctr" defTabSz="2311400">
            <a:lnSpc>
              <a:spcPct val="90000"/>
            </a:lnSpc>
            <a:spcBef>
              <a:spcPct val="0"/>
            </a:spcBef>
            <a:spcAft>
              <a:spcPct val="35000"/>
            </a:spcAft>
            <a:buNone/>
          </a:pPr>
          <a:r>
            <a:rPr lang="en-US" sz="5200" kern="1200" dirty="0"/>
            <a:t>If we…</a:t>
          </a:r>
        </a:p>
      </dsp:txBody>
      <dsp:txXfrm>
        <a:off x="3705" y="544179"/>
        <a:ext cx="3164985" cy="1406660"/>
      </dsp:txXfrm>
    </dsp:sp>
    <dsp:sp modelId="{9CE5113E-C790-4D75-95F9-5816821F0891}">
      <dsp:nvSpPr>
        <dsp:cNvPr id="0" name=""/>
        <dsp:cNvSpPr/>
      </dsp:nvSpPr>
      <dsp:spPr>
        <a:xfrm>
          <a:off x="2817025" y="544179"/>
          <a:ext cx="3516650" cy="1406660"/>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026" tIns="138684" rIns="69342" bIns="138684" numCol="1" spcCol="1270" anchor="ctr" anchorCtr="0">
          <a:noAutofit/>
        </a:bodyPr>
        <a:lstStyle/>
        <a:p>
          <a:pPr marL="0" lvl="0" indent="0" algn="ctr" defTabSz="2311400">
            <a:lnSpc>
              <a:spcPct val="90000"/>
            </a:lnSpc>
            <a:spcBef>
              <a:spcPct val="0"/>
            </a:spcBef>
            <a:spcAft>
              <a:spcPct val="35000"/>
            </a:spcAft>
            <a:buNone/>
          </a:pPr>
          <a:r>
            <a:rPr lang="en-US" sz="5200" kern="1200" dirty="0"/>
            <a:t>Then…</a:t>
          </a:r>
        </a:p>
      </dsp:txBody>
      <dsp:txXfrm>
        <a:off x="3520355" y="544179"/>
        <a:ext cx="2109990" cy="1406660"/>
      </dsp:txXfrm>
    </dsp:sp>
    <dsp:sp modelId="{4DB77136-352A-4737-9F7D-1FC68CE2B0C4}">
      <dsp:nvSpPr>
        <dsp:cNvPr id="0" name=""/>
        <dsp:cNvSpPr/>
      </dsp:nvSpPr>
      <dsp:spPr>
        <a:xfrm>
          <a:off x="5630346" y="544179"/>
          <a:ext cx="4452923" cy="1406660"/>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06680" rIns="53340" bIns="106680" numCol="1" spcCol="1270" anchor="ctr" anchorCtr="0">
          <a:noAutofit/>
        </a:bodyPr>
        <a:lstStyle/>
        <a:p>
          <a:pPr marL="0" lvl="0" indent="0" algn="ctr" defTabSz="1778000">
            <a:lnSpc>
              <a:spcPct val="90000"/>
            </a:lnSpc>
            <a:spcBef>
              <a:spcPct val="0"/>
            </a:spcBef>
            <a:spcAft>
              <a:spcPct val="35000"/>
            </a:spcAft>
            <a:buNone/>
          </a:pPr>
          <a:r>
            <a:rPr lang="en-US" sz="4000" kern="1200" dirty="0"/>
            <a:t>And (So that)</a:t>
          </a:r>
        </a:p>
      </dsp:txBody>
      <dsp:txXfrm>
        <a:off x="6333676" y="544179"/>
        <a:ext cx="3046263" cy="14066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099CC-43D0-4C95-9105-102C639D3934}">
      <dsp:nvSpPr>
        <dsp:cNvPr id="0" name=""/>
        <dsp:cNvSpPr/>
      </dsp:nvSpPr>
      <dsp:spPr>
        <a:xfrm>
          <a:off x="257818" y="345616"/>
          <a:ext cx="1359390" cy="135939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A838A8-23C9-4765-BB9A-AF94944FCA6E}">
      <dsp:nvSpPr>
        <dsp:cNvPr id="0" name=""/>
        <dsp:cNvSpPr/>
      </dsp:nvSpPr>
      <dsp:spPr>
        <a:xfrm>
          <a:off x="543290" y="631088"/>
          <a:ext cx="788446" cy="7884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84A8A5-F7CE-4E8B-8F41-1D6B46D3CD7C}">
      <dsp:nvSpPr>
        <dsp:cNvPr id="0" name=""/>
        <dsp:cNvSpPr/>
      </dsp:nvSpPr>
      <dsp:spPr>
        <a:xfrm>
          <a:off x="1908506" y="345616"/>
          <a:ext cx="3204276" cy="1359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b="1" kern="1200" dirty="0"/>
            <a:t>Worksheet</a:t>
          </a:r>
          <a:r>
            <a:rPr lang="en-US" sz="2400" kern="1200" dirty="0"/>
            <a:t> will only show if there are schools participating in II-A</a:t>
          </a:r>
        </a:p>
      </dsp:txBody>
      <dsp:txXfrm>
        <a:off x="1908506" y="345616"/>
        <a:ext cx="3204276" cy="1359390"/>
      </dsp:txXfrm>
    </dsp:sp>
    <dsp:sp modelId="{40BE260E-B93C-40BA-89E3-1B52789B357E}">
      <dsp:nvSpPr>
        <dsp:cNvPr id="0" name=""/>
        <dsp:cNvSpPr/>
      </dsp:nvSpPr>
      <dsp:spPr>
        <a:xfrm>
          <a:off x="5671104" y="345616"/>
          <a:ext cx="1359390" cy="135939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1F44EB-5819-4289-84F0-378FF0ABCDFC}">
      <dsp:nvSpPr>
        <dsp:cNvPr id="0" name=""/>
        <dsp:cNvSpPr/>
      </dsp:nvSpPr>
      <dsp:spPr>
        <a:xfrm>
          <a:off x="5956576" y="631088"/>
          <a:ext cx="788446" cy="7884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81C307-86CE-4ABF-BB4F-2DB5912B0596}">
      <dsp:nvSpPr>
        <dsp:cNvPr id="0" name=""/>
        <dsp:cNvSpPr/>
      </dsp:nvSpPr>
      <dsp:spPr>
        <a:xfrm>
          <a:off x="7321792" y="345616"/>
          <a:ext cx="3204276" cy="1359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The amount a district must reserve for equitable services is based on the </a:t>
          </a:r>
          <a:r>
            <a:rPr lang="en-US" sz="2400" b="1" kern="1200" dirty="0"/>
            <a:t>total Title II-A</a:t>
          </a:r>
          <a:r>
            <a:rPr lang="en-US" sz="2400" b="1" kern="1200" baseline="0" dirty="0"/>
            <a:t> </a:t>
          </a:r>
          <a:r>
            <a:rPr lang="en-US" sz="2400" b="1" kern="1200" dirty="0"/>
            <a:t>allocation </a:t>
          </a:r>
          <a:r>
            <a:rPr lang="en-US" sz="2400" kern="1200" dirty="0"/>
            <a:t>less administrative costs</a:t>
          </a:r>
        </a:p>
      </dsp:txBody>
      <dsp:txXfrm>
        <a:off x="7321792" y="345616"/>
        <a:ext cx="3204276" cy="1359390"/>
      </dsp:txXfrm>
    </dsp:sp>
    <dsp:sp modelId="{5B4814A7-C5F5-490A-8024-FC9B230F1CF5}">
      <dsp:nvSpPr>
        <dsp:cNvPr id="0" name=""/>
        <dsp:cNvSpPr/>
      </dsp:nvSpPr>
      <dsp:spPr>
        <a:xfrm>
          <a:off x="257818" y="2403443"/>
          <a:ext cx="1359390" cy="135939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99BE65-884A-4463-9E9C-3C54ED52250C}">
      <dsp:nvSpPr>
        <dsp:cNvPr id="0" name=""/>
        <dsp:cNvSpPr/>
      </dsp:nvSpPr>
      <dsp:spPr>
        <a:xfrm>
          <a:off x="543290" y="2688915"/>
          <a:ext cx="788446" cy="7884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08E334-CCF6-4BE5-BBE8-BC50AF119BE2}">
      <dsp:nvSpPr>
        <dsp:cNvPr id="0" name=""/>
        <dsp:cNvSpPr/>
      </dsp:nvSpPr>
      <dsp:spPr>
        <a:xfrm>
          <a:off x="1908506" y="2403443"/>
          <a:ext cx="3204276" cy="1359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Administrative costs </a:t>
          </a:r>
          <a:r>
            <a:rPr lang="en-US" sz="2400" b="1" kern="1200" dirty="0"/>
            <a:t>cannot exceed </a:t>
          </a:r>
          <a:r>
            <a:rPr lang="en-US" sz="2400" kern="1200" dirty="0"/>
            <a:t>the district’s negotiated indirect rate</a:t>
          </a:r>
        </a:p>
      </dsp:txBody>
      <dsp:txXfrm>
        <a:off x="1908506" y="2403443"/>
        <a:ext cx="3204276" cy="1359390"/>
      </dsp:txXfrm>
    </dsp:sp>
    <dsp:sp modelId="{E6969332-9893-4212-9BF0-6647A142BD0E}">
      <dsp:nvSpPr>
        <dsp:cNvPr id="0" name=""/>
        <dsp:cNvSpPr/>
      </dsp:nvSpPr>
      <dsp:spPr>
        <a:xfrm>
          <a:off x="5671104" y="2403443"/>
          <a:ext cx="1359390" cy="135939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28B00D-1CE9-45F5-89ED-4859247280B5}">
      <dsp:nvSpPr>
        <dsp:cNvPr id="0" name=""/>
        <dsp:cNvSpPr/>
      </dsp:nvSpPr>
      <dsp:spPr>
        <a:xfrm>
          <a:off x="5956576" y="2688915"/>
          <a:ext cx="788446" cy="7884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66E5AF-C995-4280-BF18-100DC11EE812}">
      <dsp:nvSpPr>
        <dsp:cNvPr id="0" name=""/>
        <dsp:cNvSpPr/>
      </dsp:nvSpPr>
      <dsp:spPr>
        <a:xfrm>
          <a:off x="7321792" y="2403443"/>
          <a:ext cx="3204276" cy="1359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b="1" kern="1200" dirty="0"/>
            <a:t>All students </a:t>
          </a:r>
          <a:r>
            <a:rPr lang="en-US" sz="2400" kern="1200" dirty="0"/>
            <a:t>in the private school are included in enrollment</a:t>
          </a:r>
        </a:p>
      </dsp:txBody>
      <dsp:txXfrm>
        <a:off x="7321792" y="2403443"/>
        <a:ext cx="3204276" cy="135939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10/7/2024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7066" indent="-291179">
              <a:spcBef>
                <a:spcPct val="30000"/>
              </a:spcBef>
              <a:defRPr sz="1200">
                <a:solidFill>
                  <a:schemeClr val="tx1"/>
                </a:solidFill>
                <a:latin typeface="Calibri" pitchFamily="34" charset="0"/>
              </a:defRPr>
            </a:lvl2pPr>
            <a:lvl3pPr marL="1164717" indent="-232943">
              <a:spcBef>
                <a:spcPct val="30000"/>
              </a:spcBef>
              <a:defRPr sz="1200">
                <a:solidFill>
                  <a:schemeClr val="tx1"/>
                </a:solidFill>
                <a:latin typeface="Calibri" pitchFamily="34" charset="0"/>
              </a:defRPr>
            </a:lvl3pPr>
            <a:lvl4pPr marL="1630604" indent="-232943">
              <a:spcBef>
                <a:spcPct val="30000"/>
              </a:spcBef>
              <a:defRPr sz="1200">
                <a:solidFill>
                  <a:schemeClr val="tx1"/>
                </a:solidFill>
                <a:latin typeface="Calibri" pitchFamily="34" charset="0"/>
              </a:defRPr>
            </a:lvl4pPr>
            <a:lvl5pPr marL="2096491" indent="-232943">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a:spcBef>
                <a:spcPct val="0"/>
              </a:spcBef>
            </a:pPr>
            <a:fld id="{6913FAD6-FB7B-4C01-8174-B681BCEE03A7}" type="slidenum">
              <a:rPr lang="en-US" altLang="en-US">
                <a:latin typeface="Arial" charset="0"/>
              </a:rPr>
              <a:pPr>
                <a:spcBef>
                  <a:spcPct val="0"/>
                </a:spcBef>
              </a:pPr>
              <a:t>1</a:t>
            </a:fld>
            <a:endParaRPr lang="en-US" altLang="en-US">
              <a:latin typeface="Arial" charset="0"/>
            </a:endParaRPr>
          </a:p>
        </p:txBody>
      </p:sp>
    </p:spTree>
    <p:extLst>
      <p:ext uri="{BB962C8B-B14F-4D97-AF65-F5344CB8AC3E}">
        <p14:creationId xmlns:p14="http://schemas.microsoft.com/office/powerpoint/2010/main" val="1312898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Whatever you choose to do, professional learning must meet the definition in ESSA</a:t>
            </a:r>
            <a:r>
              <a:rPr lang="en-US" altLang="en-US" baseline="0" dirty="0"/>
              <a:t>, meaning it is ongoing, </a:t>
            </a:r>
            <a:r>
              <a:rPr lang="en-US" altLang="en-US" dirty="0"/>
              <a:t>job-embedded, and differentiated. </a:t>
            </a:r>
            <a:r>
              <a:rPr lang="en-US" altLang="en-US" baseline="0" dirty="0"/>
              <a:t>This definition is intended to </a:t>
            </a:r>
            <a:r>
              <a:rPr lang="en-US" altLang="en-US" dirty="0"/>
              <a:t>remind states and districts that one-day conferences and workshops, when done in isolation, do not meet this requirement.</a:t>
            </a:r>
            <a:r>
              <a:rPr lang="en-US" altLang="en-US" baseline="0" dirty="0"/>
              <a:t> Districts that would like to fund workshops or conferences should include a description of how it </a:t>
            </a:r>
            <a:r>
              <a:rPr lang="en-US" altLang="en-US" dirty="0"/>
              <a:t>is part of a sustained, job-embedded plan for professional learning in its CIP Budget Narrative application</a:t>
            </a:r>
            <a:r>
              <a:rPr lang="en-US" altLang="en-US" baseline="0" dirty="0"/>
              <a:t>.</a:t>
            </a:r>
            <a:endParaRPr lang="en-US" altLang="en-US" dirty="0"/>
          </a:p>
          <a:p>
            <a:endParaRPr lang="en-US" altLang="en-US" dirty="0">
              <a:cs typeface="Calibri" panose="020F0502020204030204" pitchFamily="34" charset="0"/>
            </a:endParaRPr>
          </a:p>
          <a:p>
            <a:r>
              <a:rPr lang="en-US" altLang="en-US" dirty="0">
                <a:cs typeface="Calibri" panose="020F0502020204030204" pitchFamily="34" charset="0"/>
              </a:rPr>
              <a:t>If you include conference attendance as an activity</a:t>
            </a:r>
            <a:r>
              <a:rPr lang="en-US" altLang="en-US" baseline="0" dirty="0">
                <a:cs typeface="Calibri" panose="020F0502020204030204" pitchFamily="34" charset="0"/>
              </a:rPr>
              <a:t> </a:t>
            </a:r>
            <a:r>
              <a:rPr lang="en-US" altLang="en-US" dirty="0">
                <a:cs typeface="Calibri" panose="020F0502020204030204" pitchFamily="34" charset="0"/>
              </a:rPr>
              <a:t>and do not articulate how it will be part of a larger strategy (what will the follow up be?) your reviewer will ask you. </a:t>
            </a:r>
          </a:p>
          <a:p>
            <a:endParaRPr lang="en-US" altLang="en-US" baseline="0"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29566" indent="-279856">
              <a:defRPr>
                <a:solidFill>
                  <a:schemeClr val="tx1"/>
                </a:solidFill>
                <a:latin typeface="Century Schoolbook" panose="02040604050505020304" pitchFamily="18" charset="0"/>
                <a:cs typeface="Arial" panose="020B0604020202020204" pitchFamily="34" charset="0"/>
              </a:defRPr>
            </a:lvl2pPr>
            <a:lvl3pPr marL="1122658" indent="-223237">
              <a:defRPr>
                <a:solidFill>
                  <a:schemeClr val="tx1"/>
                </a:solidFill>
                <a:latin typeface="Century Schoolbook" panose="02040604050505020304" pitchFamily="18" charset="0"/>
                <a:cs typeface="Arial" panose="020B0604020202020204" pitchFamily="34" charset="0"/>
              </a:defRPr>
            </a:lvl3pPr>
            <a:lvl4pPr marL="1570751" indent="-223237">
              <a:defRPr>
                <a:solidFill>
                  <a:schemeClr val="tx1"/>
                </a:solidFill>
                <a:latin typeface="Century Schoolbook" panose="02040604050505020304" pitchFamily="18" charset="0"/>
                <a:cs typeface="Arial" panose="020B0604020202020204" pitchFamily="34" charset="0"/>
              </a:defRPr>
            </a:lvl4pPr>
            <a:lvl5pPr marL="2020461" indent="-223237">
              <a:defRPr>
                <a:solidFill>
                  <a:schemeClr val="tx1"/>
                </a:solidFill>
                <a:latin typeface="Century Schoolbook" panose="02040604050505020304" pitchFamily="18" charset="0"/>
                <a:cs typeface="Arial" panose="020B0604020202020204" pitchFamily="34" charset="0"/>
              </a:defRPr>
            </a:lvl5pPr>
            <a:lvl6pPr marL="2486348" indent="-22323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52235" indent="-22323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18121" indent="-22323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4008" indent="-22323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fld id="{EACA39BB-8C0B-4337-860B-1D99ACB7267B}"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1939348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Title II-A line item. All activities in the CIP Budget narrative must connect back to the needs assessment section. This provides the “WHY”.</a:t>
            </a:r>
          </a:p>
          <a:p>
            <a:endParaRPr lang="en-US" dirty="0"/>
          </a:p>
          <a:p>
            <a:r>
              <a:rPr lang="en-US" dirty="0"/>
              <a:t>The description does not need to be long, as long as it includes all the components you see listed. For the HOW, while it is often hard to draw a direct throughline from PL to student performance, the goal of Title IIA is to improve outcomes for students. The leading measures are those related to adult behaviors, but there is a place for lagging measures as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pink highlight shows how to demonstrate that the activity meets the USED definition of PL.</a:t>
            </a:r>
          </a:p>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1710658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Sometimes districts have the most difficulty with the HOW (measuring impact). A Theory of Action model works really well for helping to articulate what impact you are looking for.</a:t>
            </a:r>
          </a:p>
          <a:p>
            <a:endParaRPr lang="en-US" altLang="en-US" dirty="0"/>
          </a:p>
          <a:p>
            <a:r>
              <a:rPr lang="en-US" altLang="en-US" dirty="0"/>
              <a:t>If we…  The “If” part of the statement describes or is aligned to the evidence-based practice that will be implemented </a:t>
            </a:r>
          </a:p>
          <a:p>
            <a:r>
              <a:rPr lang="en-US" altLang="en-US" dirty="0"/>
              <a:t>Then… what changes we will see in adult behavior/practice</a:t>
            </a:r>
          </a:p>
          <a:p>
            <a:r>
              <a:rPr lang="en-US" altLang="en-US" dirty="0"/>
              <a:t>And…outcomes we are seeking for students.</a:t>
            </a:r>
          </a:p>
          <a:p>
            <a:endParaRPr lang="en-US" altLang="en-US" dirty="0"/>
          </a:p>
          <a:p>
            <a:r>
              <a:rPr lang="en-US" altLang="en-US" dirty="0"/>
              <a:t>Using a TOA model can help you succinctly describe what you are doing, why, and how you will know it is working.</a:t>
            </a:r>
          </a:p>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12</a:t>
            </a:fld>
            <a:endParaRPr lang="en-US"/>
          </a:p>
        </p:txBody>
      </p:sp>
    </p:spTree>
    <p:extLst>
      <p:ext uri="{BB962C8B-B14F-4D97-AF65-F5344CB8AC3E}">
        <p14:creationId xmlns:p14="http://schemas.microsoft.com/office/powerpoint/2010/main" val="4082947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Here is the same activity we looked at earlier, in a TOA model that gets at the required components of WHAT, WHO, HOW and the definition of PD</a:t>
            </a:r>
          </a:p>
          <a:p>
            <a:endParaRPr lang="en-US" dirty="0"/>
          </a:p>
          <a:p>
            <a:r>
              <a:rPr lang="en-US" dirty="0"/>
              <a:t>YELLOW = WHAT</a:t>
            </a:r>
          </a:p>
          <a:p>
            <a:r>
              <a:rPr lang="en-US" dirty="0"/>
              <a:t>GREEN = WHO</a:t>
            </a:r>
          </a:p>
          <a:p>
            <a:r>
              <a:rPr lang="en-US" dirty="0"/>
              <a:t>PINK = USED PL definition</a:t>
            </a:r>
          </a:p>
          <a:p>
            <a:r>
              <a:rPr lang="en-US" dirty="0"/>
              <a:t>BLUE = HOW</a:t>
            </a:r>
          </a:p>
        </p:txBody>
      </p:sp>
      <p:sp>
        <p:nvSpPr>
          <p:cNvPr id="4" name="Slide Number Placeholder 3"/>
          <p:cNvSpPr>
            <a:spLocks noGrp="1"/>
          </p:cNvSpPr>
          <p:nvPr>
            <p:ph type="sldNum" sz="quarter" idx="5"/>
          </p:nvPr>
        </p:nvSpPr>
        <p:spPr/>
        <p:txBody>
          <a:bodyPr/>
          <a:lstStyle/>
          <a:p>
            <a:fld id="{42042C83-F474-4689-992F-134064305DAD}" type="slidenum">
              <a:rPr lang="en-US" smtClean="0"/>
              <a:t>13</a:t>
            </a:fld>
            <a:endParaRPr lang="en-US"/>
          </a:p>
        </p:txBody>
      </p:sp>
    </p:spTree>
    <p:extLst>
      <p:ext uri="{BB962C8B-B14F-4D97-AF65-F5344CB8AC3E}">
        <p14:creationId xmlns:p14="http://schemas.microsoft.com/office/powerpoint/2010/main" val="2808718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Calibri" panose="020F0502020204030204" pitchFamily="34" charset="0"/>
              </a:rPr>
              <a:t>The third section of the CIP Budget Narrative that may need to be completed is the Equitable Services Worksheet. This worksheet appears as a tab in the district’s application once the district has entered the names of the participating private schools through the Private Schools section on the CIP Budget Narrative dashboard. The yellow boxes in the worksheet indicate fields that must be completed by the district. The remaining boxes will be auto-calculated.</a:t>
            </a:r>
          </a:p>
          <a:p>
            <a:pPr marL="0" marR="0" algn="just">
              <a:lnSpc>
                <a:spcPct val="115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000" b="1" dirty="0">
                <a:effectLst/>
                <a:latin typeface="Calibri" panose="020F0502020204030204" pitchFamily="34" charset="0"/>
                <a:ea typeface="Calibri" panose="020F0502020204030204" pitchFamily="34" charset="0"/>
                <a:cs typeface="Calibri" panose="020F0502020204030204" pitchFamily="34" charset="0"/>
              </a:rPr>
              <a:t>Student Enrollment:</a:t>
            </a:r>
            <a:r>
              <a:rPr lang="en-US" sz="1000" dirty="0">
                <a:effectLst/>
                <a:latin typeface="Calibri" panose="020F0502020204030204" pitchFamily="34" charset="0"/>
                <a:ea typeface="Calibri" panose="020F0502020204030204" pitchFamily="34" charset="0"/>
                <a:cs typeface="Calibri" panose="020F0502020204030204" pitchFamily="34" charset="0"/>
              </a:rPr>
              <a:t> For </a:t>
            </a:r>
            <a:r>
              <a:rPr lang="en-US" sz="1000" i="1" dirty="0">
                <a:effectLst/>
                <a:latin typeface="Calibri" panose="020F0502020204030204" pitchFamily="34" charset="0"/>
                <a:ea typeface="Calibri" panose="020F0502020204030204" pitchFamily="34" charset="0"/>
                <a:cs typeface="Calibri" panose="020F0502020204030204" pitchFamily="34" charset="0"/>
              </a:rPr>
              <a:t>District Enrollment</a:t>
            </a:r>
            <a:r>
              <a:rPr lang="en-US" sz="1000" dirty="0">
                <a:effectLst/>
                <a:latin typeface="Calibri" panose="020F0502020204030204" pitchFamily="34" charset="0"/>
                <a:ea typeface="Calibri" panose="020F0502020204030204" pitchFamily="34" charset="0"/>
                <a:cs typeface="Calibri" panose="020F0502020204030204" pitchFamily="34" charset="0"/>
              </a:rPr>
              <a:t> enter the total student enrollment in the district; for </a:t>
            </a:r>
            <a:r>
              <a:rPr lang="en-US" sz="1000" i="1" dirty="0">
                <a:effectLst/>
                <a:latin typeface="Calibri" panose="020F0502020204030204" pitchFamily="34" charset="0"/>
                <a:ea typeface="Calibri" panose="020F0502020204030204" pitchFamily="34" charset="0"/>
                <a:cs typeface="Calibri" panose="020F0502020204030204" pitchFamily="34" charset="0"/>
              </a:rPr>
              <a:t>Participating Private School Enrollment</a:t>
            </a:r>
            <a:r>
              <a:rPr lang="en-US" sz="1000" dirty="0">
                <a:effectLst/>
                <a:latin typeface="Calibri" panose="020F0502020204030204" pitchFamily="34" charset="0"/>
                <a:ea typeface="Calibri" panose="020F0502020204030204" pitchFamily="34" charset="0"/>
                <a:cs typeface="Calibri" panose="020F0502020204030204" pitchFamily="34" charset="0"/>
              </a:rPr>
              <a:t> enter the total enrollment of the participating private school(s). The worksheet will automatically add these two numbers to calculate the </a:t>
            </a:r>
            <a:r>
              <a:rPr lang="en-US" sz="1000" i="1" dirty="0">
                <a:effectLst/>
                <a:latin typeface="Calibri" panose="020F0502020204030204" pitchFamily="34" charset="0"/>
                <a:ea typeface="Calibri" panose="020F0502020204030204" pitchFamily="34" charset="0"/>
                <a:cs typeface="Calibri" panose="020F0502020204030204" pitchFamily="34" charset="0"/>
              </a:rPr>
              <a:t>Total Enrollment</a:t>
            </a:r>
            <a:r>
              <a:rPr lang="en-US" sz="1000" dirty="0">
                <a:effectLst/>
                <a:latin typeface="Calibri" panose="020F0502020204030204" pitchFamily="34" charset="0"/>
                <a:ea typeface="Calibri" panose="020F0502020204030204" pitchFamily="34" charset="0"/>
                <a:cs typeface="Calibri" panose="020F0502020204030204" pitchFamily="34" charset="0"/>
              </a:rPr>
              <a:t>. </a:t>
            </a:r>
            <a:r>
              <a:rPr lang="en-US" sz="1000" b="1" dirty="0">
                <a:effectLst/>
                <a:latin typeface="Calibri" panose="020F0502020204030204" pitchFamily="34" charset="0"/>
                <a:ea typeface="Calibri" panose="020F0502020204030204" pitchFamily="34" charset="0"/>
                <a:cs typeface="Calibri" panose="020F0502020204030204" pitchFamily="34" charset="0"/>
              </a:rPr>
              <a:t>NOTE:</a:t>
            </a:r>
            <a:r>
              <a:rPr lang="en-US" sz="1000" dirty="0">
                <a:effectLst/>
                <a:latin typeface="Calibri" panose="020F0502020204030204" pitchFamily="34" charset="0"/>
                <a:ea typeface="Calibri" panose="020F0502020204030204" pitchFamily="34" charset="0"/>
                <a:cs typeface="Calibri" panose="020F0502020204030204" pitchFamily="34" charset="0"/>
              </a:rPr>
              <a:t> All students enrolled in the private school are included in the calculation, regardless of whether they live within the district boundaries.</a:t>
            </a:r>
          </a:p>
          <a:p>
            <a:pPr marL="0" marR="0" algn="just">
              <a:lnSpc>
                <a:spcPct val="115000"/>
              </a:lnSpc>
              <a:spcBef>
                <a:spcPts val="0"/>
              </a:spcBef>
              <a:spcAft>
                <a:spcPts val="100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Title II, Part A Allocation: </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 </a:t>
            </a:r>
            <a:r>
              <a:rPr lang="en-US" sz="1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District Title II, Part A Entitlement </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enter the district allocation for Title II-A for the current year. For </a:t>
            </a:r>
            <a:r>
              <a:rPr lang="en-US" sz="1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Allocations for Administration, </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include the costs</a:t>
            </a:r>
            <a:r>
              <a:rPr lang="en-US" sz="1000" dirty="0">
                <a:effectLst/>
                <a:latin typeface="Calibri" panose="020F0502020204030204" pitchFamily="34" charset="0"/>
                <a:ea typeface="Calibri" panose="020F0502020204030204" pitchFamily="34" charset="0"/>
                <a:cs typeface="Calibri" panose="020F0502020204030204" pitchFamily="34" charset="0"/>
              </a:rPr>
              <a:t> that are incurred in operating the grant which can include conducting meetings, negotiating contracts, processing purchase orders, accounting activities, file maintenance, conference registration, etc. </a:t>
            </a:r>
            <a:r>
              <a:rPr lang="en-US" sz="1000" b="1" dirty="0">
                <a:effectLst/>
                <a:latin typeface="Calibri" panose="020F0502020204030204" pitchFamily="34" charset="0"/>
                <a:ea typeface="Calibri" panose="020F0502020204030204" pitchFamily="34" charset="0"/>
                <a:cs typeface="Calibri" panose="020F0502020204030204" pitchFamily="34" charset="0"/>
              </a:rPr>
              <a:t>This amount cannot exceed the district’s negotiated indirect rate.</a:t>
            </a:r>
            <a:r>
              <a:rPr lang="en-US" sz="1000" dirty="0">
                <a:effectLst/>
                <a:latin typeface="Calibri" panose="020F0502020204030204" pitchFamily="34" charset="0"/>
                <a:ea typeface="Calibri" panose="020F0502020204030204" pitchFamily="34" charset="0"/>
                <a:cs typeface="Calibri" panose="020F0502020204030204" pitchFamily="34" charset="0"/>
              </a:rPr>
              <a:t> </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worksheet will subtract these costs from the district entitlement to calculate the </a:t>
            </a:r>
            <a:r>
              <a:rPr lang="en-US" sz="1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District’s Remaining Allocation. </a:t>
            </a:r>
          </a:p>
          <a:p>
            <a:pPr marL="0" marR="0" algn="just">
              <a:lnSpc>
                <a:spcPct val="115000"/>
              </a:lnSpc>
              <a:spcBef>
                <a:spcPts val="0"/>
              </a:spcBef>
              <a:spcAft>
                <a:spcPts val="100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Once the remaining district allocation has been determined, the spreadsheet will calculate the </a:t>
            </a:r>
            <a:r>
              <a:rPr lang="en-US" sz="1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 Pupil Allocation</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and the resulting </a:t>
            </a:r>
            <a:r>
              <a:rPr lang="en-US" sz="1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Equitable Services Amount</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This represents the funds that must be made available to the participating private school(s).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14</a:t>
            </a:fld>
            <a:endParaRPr lang="en-US"/>
          </a:p>
        </p:txBody>
      </p:sp>
    </p:spTree>
    <p:extLst>
      <p:ext uri="{BB962C8B-B14F-4D97-AF65-F5344CB8AC3E}">
        <p14:creationId xmlns:p14="http://schemas.microsoft.com/office/powerpoint/2010/main" val="61192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9350"/>
            <a:ext cx="5486400" cy="3086100"/>
          </a:xfrm>
        </p:spPr>
      </p:sp>
      <p:sp>
        <p:nvSpPr>
          <p:cNvPr id="3" name="Notes Placeholder 2"/>
          <p:cNvSpPr>
            <a:spLocks noGrp="1"/>
          </p:cNvSpPr>
          <p:nvPr>
            <p:ph type="body" idx="1"/>
          </p:nvPr>
        </p:nvSpPr>
        <p:spPr>
          <a:xfrm>
            <a:off x="590550" y="4394200"/>
            <a:ext cx="5486400" cy="3600450"/>
          </a:xfrm>
        </p:spPr>
        <p:txBody>
          <a:bodyPr/>
          <a:lstStyle/>
          <a:p>
            <a:r>
              <a:rPr lang="en-US" dirty="0"/>
              <a:t>There</a:t>
            </a:r>
            <a:r>
              <a:rPr lang="en-US" baseline="0" dirty="0"/>
              <a:t> are a wide variety of resources available to support districts with Title IIA. The CIP Budget Narrative instructions and Checklists are particularly helpful tools when submitting the narrative application.</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15</a:t>
            </a:fld>
            <a:endParaRPr lang="en-US"/>
          </a:p>
        </p:txBody>
      </p:sp>
    </p:spTree>
    <p:extLst>
      <p:ext uri="{BB962C8B-B14F-4D97-AF65-F5344CB8AC3E}">
        <p14:creationId xmlns:p14="http://schemas.microsoft.com/office/powerpoint/2010/main" val="2461306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81000">
              <a:lnSpc>
                <a:spcPct val="105000"/>
              </a:lnSpc>
              <a:spcBef>
                <a:spcPts val="1200"/>
              </a:spcBef>
              <a:buSzPts val="2400"/>
              <a:buChar char="●"/>
            </a:pPr>
            <a:r>
              <a:rPr lang="en-US" dirty="0"/>
              <a:t>Jen Engberg</a:t>
            </a:r>
          </a:p>
          <a:p>
            <a:pPr marL="914400" lvl="1" indent="-381000">
              <a:lnSpc>
                <a:spcPct val="105000"/>
              </a:lnSpc>
              <a:spcBef>
                <a:spcPts val="0"/>
              </a:spcBef>
              <a:buSzPts val="2400"/>
              <a:buFont typeface="Arial"/>
              <a:buChar char="○"/>
            </a:pPr>
            <a:r>
              <a:rPr lang="en-US" dirty="0"/>
              <a:t>Clackamas, Columbia Gorge, Multnomah and Northwest Regional</a:t>
            </a:r>
            <a:br>
              <a:rPr lang="en-US" dirty="0"/>
            </a:br>
            <a:r>
              <a:rPr lang="en-US" dirty="0"/>
              <a:t> </a:t>
            </a:r>
          </a:p>
          <a:p>
            <a:pPr marL="457200" lvl="0" indent="-381000">
              <a:lnSpc>
                <a:spcPct val="105000"/>
              </a:lnSpc>
              <a:spcBef>
                <a:spcPts val="0"/>
              </a:spcBef>
              <a:buSzPts val="2400"/>
              <a:buChar char="●"/>
            </a:pPr>
            <a:r>
              <a:rPr lang="en-US" dirty="0"/>
              <a:t>Sarah Martin</a:t>
            </a:r>
          </a:p>
          <a:p>
            <a:pPr marL="914400" lvl="1" indent="-381000">
              <a:lnSpc>
                <a:spcPct val="105000"/>
              </a:lnSpc>
              <a:spcBef>
                <a:spcPts val="0"/>
              </a:spcBef>
              <a:buSzPts val="2400"/>
              <a:buFont typeface="Arial"/>
              <a:buChar char="○"/>
            </a:pPr>
            <a:r>
              <a:rPr lang="en-US" dirty="0"/>
              <a:t>Douglas, Lake, Malheur, South Coast and Southern Oregon</a:t>
            </a:r>
            <a:br>
              <a:rPr lang="en-US" dirty="0"/>
            </a:br>
            <a:r>
              <a:rPr lang="en-US" dirty="0"/>
              <a:t> </a:t>
            </a:r>
          </a:p>
          <a:p>
            <a:pPr marL="457200" lvl="0" indent="-381000">
              <a:lnSpc>
                <a:spcPct val="105000"/>
              </a:lnSpc>
              <a:spcBef>
                <a:spcPts val="0"/>
              </a:spcBef>
              <a:buSzPts val="2400"/>
              <a:buChar char="●"/>
            </a:pPr>
            <a:r>
              <a:rPr lang="en-US" dirty="0"/>
              <a:t>Lisa Plumb</a:t>
            </a:r>
          </a:p>
          <a:p>
            <a:pPr marL="914400" lvl="1" indent="-381000">
              <a:lnSpc>
                <a:spcPct val="105000"/>
              </a:lnSpc>
              <a:spcBef>
                <a:spcPts val="0"/>
              </a:spcBef>
              <a:buSzPts val="2400"/>
              <a:buFont typeface="Arial"/>
              <a:buChar char="○"/>
            </a:pPr>
            <a:r>
              <a:rPr lang="en-US" dirty="0"/>
              <a:t>Lane, Linn Benton Lincoln and Willamette</a:t>
            </a:r>
          </a:p>
          <a:p>
            <a:pPr marL="533400" lvl="1" indent="0">
              <a:lnSpc>
                <a:spcPct val="105000"/>
              </a:lnSpc>
              <a:spcBef>
                <a:spcPts val="0"/>
              </a:spcBef>
              <a:buSzPts val="2400"/>
              <a:buNone/>
            </a:pPr>
            <a:endParaRPr lang="en-US" dirty="0"/>
          </a:p>
          <a:p>
            <a:pPr marL="457200" indent="-381000">
              <a:lnSpc>
                <a:spcPct val="115000"/>
              </a:lnSpc>
              <a:spcBef>
                <a:spcPts val="0"/>
              </a:spcBef>
              <a:buSzPts val="2400"/>
              <a:buFont typeface="Arial" panose="020B0604020202020204" pitchFamily="34" charset="0"/>
              <a:buChar char="●"/>
            </a:pPr>
            <a:r>
              <a:rPr lang="en-US" dirty="0"/>
              <a:t>Amy Tidwell</a:t>
            </a:r>
          </a:p>
          <a:p>
            <a:pPr marL="914400" lvl="1" indent="-381000">
              <a:lnSpc>
                <a:spcPct val="115000"/>
              </a:lnSpc>
              <a:spcBef>
                <a:spcPts val="0"/>
              </a:spcBef>
              <a:buSzPts val="2400"/>
              <a:buFont typeface="Courier New" panose="02070309020205020404" pitchFamily="49" charset="0"/>
              <a:buChar char="o"/>
            </a:pPr>
            <a:r>
              <a:rPr lang="en-US" dirty="0"/>
              <a:t>Grant, Harney, High Desert, </a:t>
            </a:r>
            <a:r>
              <a:rPr lang="en-US" dirty="0" err="1"/>
              <a:t>InterMountain</a:t>
            </a:r>
            <a:r>
              <a:rPr lang="en-US" dirty="0"/>
              <a:t>, Jefferson, North Central and Region 18</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17</a:t>
            </a:fld>
            <a:endParaRPr lang="en-US"/>
          </a:p>
        </p:txBody>
      </p:sp>
    </p:spTree>
    <p:extLst>
      <p:ext uri="{BB962C8B-B14F-4D97-AF65-F5344CB8AC3E}">
        <p14:creationId xmlns:p14="http://schemas.microsoft.com/office/powerpoint/2010/main" val="664005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WHY? </a:t>
            </a:r>
            <a:r>
              <a:rPr lang="en-US" sz="1200" dirty="0"/>
              <a:t>Chance to dive deeper into topics specific to Title II-A</a:t>
            </a:r>
          </a:p>
          <a:p>
            <a:pPr marL="0" indent="0">
              <a:buNone/>
            </a:pPr>
            <a:endParaRPr lang="en-US" sz="1200" dirty="0"/>
          </a:p>
          <a:p>
            <a:pPr marL="0" indent="0">
              <a:buNone/>
            </a:pPr>
            <a:r>
              <a:rPr lang="en-US" sz="1200" b="1" dirty="0"/>
              <a:t>WHEN? 4</a:t>
            </a:r>
            <a:r>
              <a:rPr lang="en-US" sz="1200" b="1" baseline="30000" dirty="0"/>
              <a:t>th</a:t>
            </a:r>
            <a:r>
              <a:rPr lang="en-US" sz="1200" b="1" dirty="0"/>
              <a:t> </a:t>
            </a:r>
            <a:r>
              <a:rPr lang="en-US" sz="1200" dirty="0"/>
              <a:t>Tuesday of each month from 10-11</a:t>
            </a:r>
          </a:p>
          <a:p>
            <a:pPr marL="0" indent="0">
              <a:buNone/>
            </a:pPr>
            <a:endParaRPr lang="en-US" sz="1200" dirty="0"/>
          </a:p>
          <a:p>
            <a:pPr marL="0" indent="0">
              <a:buNone/>
            </a:pPr>
            <a:endParaRPr lang="en-US" sz="1200"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2</a:t>
            </a:fld>
            <a:endParaRPr lang="en-US" altLang="en-US"/>
          </a:p>
        </p:txBody>
      </p:sp>
    </p:spTree>
    <p:extLst>
      <p:ext uri="{BB962C8B-B14F-4D97-AF65-F5344CB8AC3E}">
        <p14:creationId xmlns:p14="http://schemas.microsoft.com/office/powerpoint/2010/main" val="202599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talked in the last session about how the CIP Budget Narrative is the application for Title II-A funds. You will need to have permissions to access the application. These permissions are granted by the district security administrator, not ODE.</a:t>
            </a:r>
          </a:p>
        </p:txBody>
      </p:sp>
      <p:sp>
        <p:nvSpPr>
          <p:cNvPr id="4" name="Slide Number Placeholder 3"/>
          <p:cNvSpPr>
            <a:spLocks noGrp="1"/>
          </p:cNvSpPr>
          <p:nvPr>
            <p:ph type="sldNum" sz="quarter" idx="5"/>
          </p:nvPr>
        </p:nvSpPr>
        <p:spPr/>
        <p:txBody>
          <a:bodyPr/>
          <a:lstStyle/>
          <a:p>
            <a:fld id="{42042C83-F474-4689-992F-134064305DAD}" type="slidenum">
              <a:rPr lang="en-US" smtClean="0"/>
              <a:t>3</a:t>
            </a:fld>
            <a:endParaRPr lang="en-US"/>
          </a:p>
        </p:txBody>
      </p:sp>
    </p:spTree>
    <p:extLst>
      <p:ext uri="{BB962C8B-B14F-4D97-AF65-F5344CB8AC3E}">
        <p14:creationId xmlns:p14="http://schemas.microsoft.com/office/powerpoint/2010/main" val="1547613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I</a:t>
            </a:r>
            <a:r>
              <a:rPr lang="en-US" sz="1200" kern="1200" dirty="0">
                <a:solidFill>
                  <a:schemeClr val="tx1"/>
                </a:solidFill>
                <a:effectLst/>
                <a:latin typeface="+mn-lt"/>
                <a:ea typeface="+mn-ea"/>
                <a:cs typeface="+mn-cs"/>
              </a:rPr>
              <a:t>deally, the district’s application for Title IIA reflects the larger district plan for improvement. Focusing the Title IIA narrative around district priorities established as part of the overall continuous improvement process will help ensure that the district is using its Title IIA funds “more strategically and for greater impact” as the non-regulatory guidance recommends.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you get into the CIP Budget Narrative there</a:t>
            </a:r>
            <a:r>
              <a:rPr lang="en-US" sz="1200" kern="1200" baseline="0" dirty="0">
                <a:solidFill>
                  <a:schemeClr val="tx1"/>
                </a:solidFill>
                <a:effectLst/>
                <a:latin typeface="+mn-lt"/>
                <a:ea typeface="+mn-ea"/>
                <a:cs typeface="+mn-cs"/>
              </a:rPr>
              <a:t> are 5 tabs on the</a:t>
            </a:r>
            <a:r>
              <a:rPr lang="en-US" sz="1200" kern="1200" dirty="0">
                <a:solidFill>
                  <a:schemeClr val="tx1"/>
                </a:solidFill>
                <a:effectLst/>
                <a:latin typeface="+mn-lt"/>
                <a:ea typeface="+mn-ea"/>
                <a:cs typeface="+mn-cs"/>
              </a:rPr>
              <a:t> Title IIA application. The two main parts are the needs assessment and the budget narrative. If a district has</a:t>
            </a:r>
            <a:r>
              <a:rPr lang="en-US" sz="1200" kern="1200" baseline="0" dirty="0">
                <a:solidFill>
                  <a:schemeClr val="tx1"/>
                </a:solidFill>
                <a:effectLst/>
                <a:latin typeface="+mn-lt"/>
                <a:ea typeface="+mn-ea"/>
                <a:cs typeface="+mn-cs"/>
              </a:rPr>
              <a:t> participating private schools then an Equitable Services tab will also appear.  The Overview and Spending pages are auto-populated and do not require work from the district.</a:t>
            </a:r>
          </a:p>
          <a:p>
            <a:pPr eaLnBrk="1" hangingPunct="1">
              <a:spcBef>
                <a:spcPct val="0"/>
              </a:spcBef>
            </a:pPr>
            <a:endParaRPr lang="en-US" altLang="en-US" sz="1000" dirty="0"/>
          </a:p>
          <a:p>
            <a:pPr defTabSz="931774" eaLnBrk="1" hangingPunct="1">
              <a:spcBef>
                <a:spcPct val="0"/>
              </a:spcBef>
              <a:defRPr/>
            </a:pPr>
            <a:endParaRPr lang="en-US" altLang="en-US" sz="1000" i="1" dirty="0">
              <a:latin typeface="Calibri" pitchFamily="34" charset="0"/>
              <a:ea typeface="Calibri" pitchFamily="34" charset="0"/>
              <a:cs typeface="Calibri" pitchFamily="34" charset="0"/>
            </a:endParaRPr>
          </a:p>
        </p:txBody>
      </p:sp>
      <p:sp>
        <p:nvSpPr>
          <p:cNvPr id="73732" name="Slide Number Placeholder 3"/>
          <p:cNvSpPr txBox="1">
            <a:spLocks noGrp="1"/>
          </p:cNvSpPr>
          <p:nvPr/>
        </p:nvSpPr>
        <p:spPr bwMode="auto">
          <a:xfrm>
            <a:off x="3972561" y="8829675"/>
            <a:ext cx="303621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01" tIns="47350" rIns="94701" bIns="47350"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38F090B-F403-44D0-A85B-F2CE10BE0D21}" type="slidenum">
              <a:rPr lang="en-US" altLang="en-US"/>
              <a:pPr algn="r" eaLnBrk="1" hangingPunct="1">
                <a:spcBef>
                  <a:spcPct val="0"/>
                </a:spcBef>
              </a:pPr>
              <a:t>4</a:t>
            </a:fld>
            <a:endParaRPr lang="en-US" altLang="en-US"/>
          </a:p>
        </p:txBody>
      </p:sp>
    </p:spTree>
    <p:extLst>
      <p:ext uri="{BB962C8B-B14F-4D97-AF65-F5344CB8AC3E}">
        <p14:creationId xmlns:p14="http://schemas.microsoft.com/office/powerpoint/2010/main" val="3596004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ESEA requires that districts consult with a wide variety of groups as part of the decision making process for how II-A funds will be spent. However, engagement does not have to be a process that is specific to Title II-A</a:t>
            </a:r>
            <a:r>
              <a:rPr lang="en-US" altLang="en-US" dirty="0"/>
              <a:t>. Whatever comprehensive needs assessment and engagement process the district uses can meet the needs assessment and consultation requirement for Title II-A with 2 caveats: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en-US" dirty="0"/>
              <a:t>It must include the individuals listed on this slide and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en-US" dirty="0"/>
              <a:t>Engagement must include discussion of how the district is proposing to use Title II-A funds.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r>
              <a:rPr lang="en-US" altLang="en-US" dirty="0"/>
              <a:t>The work done in engaging staff, students, families and communities as part of IG can be used for this purpose. </a:t>
            </a:r>
          </a:p>
          <a:p>
            <a:endParaRPr lang="en-US" dirty="0"/>
          </a:p>
          <a:p>
            <a:r>
              <a:rPr lang="en-US" dirty="0"/>
              <a:t>An important</a:t>
            </a:r>
            <a:r>
              <a:rPr lang="en-US" baseline="0" dirty="0"/>
              <a:t> caveat is around ensuring that activities meet the intent of the program and that they do not represent a supplanting situation.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2184395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31774" rtl="0" eaLnBrk="1" fontAlgn="base" latinLnBrk="0" hangingPunct="1">
              <a:lnSpc>
                <a:spcPct val="100000"/>
              </a:lnSpc>
              <a:spcBef>
                <a:spcPct val="0"/>
              </a:spcBef>
              <a:spcAft>
                <a:spcPct val="0"/>
              </a:spcAft>
              <a:buClrTx/>
              <a:buSzTx/>
              <a:buFontTx/>
              <a:buNone/>
              <a:tabLst/>
              <a:defRPr/>
            </a:pPr>
            <a:r>
              <a:rPr lang="en-US" sz="1000" kern="1200" dirty="0">
                <a:solidFill>
                  <a:schemeClr val="tx1"/>
                </a:solidFill>
                <a:effectLst/>
                <a:latin typeface="+mn-lt"/>
                <a:ea typeface="+mn-ea"/>
                <a:cs typeface="+mn-cs"/>
              </a:rPr>
              <a:t>In the Needs Assessment section of the Title IIA application, districts respond to four prompts to summarize their comprehensive needs assessment process. The district is asked to list</a:t>
            </a:r>
            <a:r>
              <a:rPr lang="en-US" sz="1000" kern="1200" baseline="0" dirty="0">
                <a:solidFill>
                  <a:schemeClr val="tx1"/>
                </a:solidFill>
                <a:effectLst/>
                <a:latin typeface="+mn-lt"/>
                <a:ea typeface="+mn-ea"/>
                <a:cs typeface="+mn-cs"/>
              </a:rPr>
              <a:t> the data that was analyzed, what was learned from that data, what priorities were identified as a result and who was involved. Ideally the data used will include a variety of student data as well as systems and perception data. This does not mean districts needs to conduct a special needs assessment process for IIA. It is simply a summary of the larger process the district uses to determine needs.</a:t>
            </a:r>
          </a:p>
          <a:p>
            <a:pPr eaLnBrk="1" hangingPunct="1">
              <a:spcBef>
                <a:spcPct val="0"/>
              </a:spcBef>
            </a:pPr>
            <a:endParaRPr lang="en-US" altLang="en-US" sz="1000" dirty="0"/>
          </a:p>
          <a:p>
            <a:pPr eaLnBrk="1" hangingPunct="1">
              <a:spcBef>
                <a:spcPct val="0"/>
              </a:spcBef>
            </a:pPr>
            <a:r>
              <a:rPr lang="en-US" altLang="en-US" sz="1000" dirty="0"/>
              <a:t>DATA SOURCES – This is a list of what data you looked at, both statewide and local data. Remember, achievement data is only one source. Any data that tells you about the students can be used (behavior, attendance, surveys, etc.)</a:t>
            </a:r>
          </a:p>
          <a:p>
            <a:pPr eaLnBrk="1" hangingPunct="1">
              <a:spcBef>
                <a:spcPct val="0"/>
              </a:spcBef>
            </a:pPr>
            <a:endParaRPr lang="en-US" altLang="en-US" sz="1000" dirty="0"/>
          </a:p>
          <a:p>
            <a:pPr eaLnBrk="1" hangingPunct="1">
              <a:spcBef>
                <a:spcPct val="0"/>
              </a:spcBef>
            </a:pPr>
            <a:r>
              <a:rPr lang="en-US" altLang="en-US" sz="1000" dirty="0"/>
              <a:t>ANALYSIS</a:t>
            </a:r>
            <a:r>
              <a:rPr lang="en-US" altLang="en-US" sz="1000" baseline="0" dirty="0"/>
              <a:t> - </a:t>
            </a:r>
            <a:r>
              <a:rPr lang="en-US" altLang="en-US" sz="1000" dirty="0"/>
              <a:t>In this section you are creating a clear connection between the activities/strategies you plan to undertake and how they relate to what the data show about needs. If you conducted the ORIS Needs Assessment, you can identify what was elevated as a result of that process in the Data Analysis section. </a:t>
            </a:r>
          </a:p>
          <a:p>
            <a:pPr eaLnBrk="1" hangingPunct="1">
              <a:spcBef>
                <a:spcPct val="0"/>
              </a:spcBef>
            </a:pPr>
            <a:endParaRPr lang="en-US" altLang="en-US" sz="800" dirty="0"/>
          </a:p>
          <a:p>
            <a:pPr marL="0" lvl="1" eaLnBrk="1" hangingPunct="1">
              <a:spcBef>
                <a:spcPct val="0"/>
              </a:spcBef>
            </a:pPr>
            <a:r>
              <a:rPr lang="en-US" altLang="en-US" sz="1000" dirty="0"/>
              <a:t>PRIORITIZED NEEDS</a:t>
            </a:r>
            <a:r>
              <a:rPr lang="en-US" altLang="en-US" sz="1000" baseline="0" dirty="0"/>
              <a:t> - </a:t>
            </a:r>
            <a:r>
              <a:rPr lang="en-US" altLang="en-US" sz="1000" dirty="0"/>
              <a:t>Trying to address every identified need may result in no need being addressed well, so “prioritized” is the operative word.</a:t>
            </a:r>
            <a:r>
              <a:rPr lang="en-US" altLang="en-US" sz="1000" baseline="0" dirty="0"/>
              <a:t> </a:t>
            </a:r>
            <a:r>
              <a:rPr lang="en-US" altLang="en-US" sz="1000" dirty="0"/>
              <a:t>All strategies/activities that are included in the budget narrative must be tied back to a prioritized need. Needs should be numbered to make reference to them in the narrative easier. Keep in mind that </a:t>
            </a:r>
            <a:r>
              <a:rPr lang="en-US" altLang="en-US" sz="1000" b="1" dirty="0"/>
              <a:t>needs are not the activities the district is undertaking</a:t>
            </a:r>
            <a:r>
              <a:rPr lang="en-US" altLang="en-US" sz="1000" dirty="0"/>
              <a:t>, they are the areas of focus that activities are designed to address.</a:t>
            </a:r>
          </a:p>
          <a:p>
            <a:pPr eaLnBrk="1" hangingPunct="1">
              <a:spcBef>
                <a:spcPct val="0"/>
              </a:spcBef>
            </a:pPr>
            <a:endParaRPr lang="en-US" altLang="en-US" sz="800" dirty="0"/>
          </a:p>
          <a:p>
            <a:pPr eaLnBrk="1" hangingPunct="1">
              <a:spcBef>
                <a:spcPct val="0"/>
              </a:spcBef>
            </a:pPr>
            <a:r>
              <a:rPr lang="en-US" altLang="en-US" sz="1000" dirty="0"/>
              <a:t>PROCESS</a:t>
            </a:r>
            <a:r>
              <a:rPr lang="en-US" altLang="en-US" sz="1000" baseline="0" dirty="0"/>
              <a:t> - </a:t>
            </a:r>
            <a:r>
              <a:rPr lang="en-US" altLang="en-US" sz="1000" dirty="0"/>
              <a:t>Districts are asked to describe their process for developing the plan and including the necessary stakeholders (How </a:t>
            </a:r>
            <a:r>
              <a:rPr lang="en-US" altLang="en-US" sz="1000" b="1" dirty="0"/>
              <a:t>parents and other relevant school personnel</a:t>
            </a:r>
            <a:r>
              <a:rPr lang="en-US" altLang="en-US" sz="1000" dirty="0"/>
              <a:t>, including paraprofessionals where appropriate, were engaged in this process). Many districts already include this as part of their description of the data analysis in section 2. If this is the case, you can reference that information or repeat it. </a:t>
            </a:r>
          </a:p>
          <a:p>
            <a:pPr eaLnBrk="1" hangingPunct="1">
              <a:spcBef>
                <a:spcPct val="0"/>
              </a:spcBef>
            </a:pPr>
            <a:endParaRPr lang="en-US" altLang="en-US" sz="1000"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15963" indent="-274638">
              <a:defRPr>
                <a:solidFill>
                  <a:schemeClr val="tx1"/>
                </a:solidFill>
                <a:latin typeface="Century Schoolbook" panose="02040604050505020304" pitchFamily="18" charset="0"/>
                <a:cs typeface="Arial" panose="020B0604020202020204" pitchFamily="34" charset="0"/>
              </a:defRPr>
            </a:lvl2pPr>
            <a:lvl3pPr marL="1101725" indent="-219075">
              <a:defRPr>
                <a:solidFill>
                  <a:schemeClr val="tx1"/>
                </a:solidFill>
                <a:latin typeface="Century Schoolbook" panose="02040604050505020304" pitchFamily="18" charset="0"/>
                <a:cs typeface="Arial" panose="020B0604020202020204" pitchFamily="34" charset="0"/>
              </a:defRPr>
            </a:lvl3pPr>
            <a:lvl4pPr marL="1541463" indent="-219075">
              <a:defRPr>
                <a:solidFill>
                  <a:schemeClr val="tx1"/>
                </a:solidFill>
                <a:latin typeface="Century Schoolbook" panose="02040604050505020304" pitchFamily="18" charset="0"/>
                <a:cs typeface="Arial" panose="020B0604020202020204" pitchFamily="34" charset="0"/>
              </a:defRPr>
            </a:lvl4pPr>
            <a:lvl5pPr marL="1982788" indent="-219075">
              <a:defRPr>
                <a:solidFill>
                  <a:schemeClr val="tx1"/>
                </a:solidFill>
                <a:latin typeface="Century Schoolbook" panose="02040604050505020304" pitchFamily="18" charset="0"/>
                <a:cs typeface="Arial" panose="020B0604020202020204" pitchFamily="34" charset="0"/>
              </a:defRPr>
            </a:lvl5pPr>
            <a:lvl6pPr marL="24399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8971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3543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115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fld id="{C7AC7CBD-3F5A-491A-A92A-B2E8AF1BD291}"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617281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200" dirty="0"/>
              <a:t>Multiple sources of data are key to a comprehensive needs assessment. Surveys, while providing valuable information, are not what is meant by “needs assessment” in the context of IIA. </a:t>
            </a:r>
          </a:p>
          <a:p>
            <a:endParaRPr lang="en-US" altLang="en-US" sz="1200" dirty="0"/>
          </a:p>
          <a:p>
            <a:r>
              <a:rPr lang="en-US" altLang="en-US" sz="1200" dirty="0"/>
              <a:t>Student learning data is only one source of data about students. In addition to statewide and local assessment data, demographic data, perception data and process data are all valuable sources of data that provide a more complete picture of student needs.</a:t>
            </a:r>
          </a:p>
          <a:p>
            <a:endParaRPr lang="en-US" altLang="en-US" sz="1200" dirty="0"/>
          </a:p>
          <a:p>
            <a:r>
              <a:rPr lang="en-US" altLang="en-US" sz="1200" dirty="0"/>
              <a:t>Student level data encompasses more than just academic information -  </a:t>
            </a:r>
            <a:r>
              <a:rPr lang="en-US" altLang="en-US" sz="1200" dirty="0" err="1"/>
              <a:t>PreK</a:t>
            </a:r>
            <a:r>
              <a:rPr lang="en-US" altLang="en-US" sz="1200" dirty="0"/>
              <a:t>/early learning experiences children have had before arriving in kindergarten  Academic outcomes (state level data and local assessment data)  Discipline rates  Attendance and mobility  Rates of participation in academic, social-emotional supports  Graduation rates  9 </a:t>
            </a:r>
            <a:r>
              <a:rPr lang="en-US" altLang="en-US" sz="1200" dirty="0" err="1"/>
              <a:t>th</a:t>
            </a:r>
            <a:r>
              <a:rPr lang="en-US" altLang="en-US" sz="1200" dirty="0"/>
              <a:t> Grade on track  Course grades Oregon Department of Education, Fall 2018  Credits earned  Rates of participation and success in college level courses  Rates of participation</a:t>
            </a:r>
          </a:p>
          <a:p>
            <a:endParaRPr lang="en-US" altLang="en-US" sz="1200" dirty="0"/>
          </a:p>
          <a:p>
            <a:r>
              <a:rPr lang="en-US" altLang="en-US" sz="1200" dirty="0"/>
              <a:t>Perception data is a valuable source, but should not be the only source. Think about who your stakeholders are (including parents and students) and how you are collecting data from them. The TELL survey is one source that many districts tap in addition to district-created surveys for students, staff and parents.</a:t>
            </a:r>
          </a:p>
          <a:p>
            <a:endParaRPr lang="en-US" altLang="en-US" sz="1200" dirty="0"/>
          </a:p>
          <a:p>
            <a:r>
              <a:rPr lang="en-US" altLang="en-US" sz="1200" dirty="0"/>
              <a:t>System health – This is data gathered about the systems within the district. This includes your educator</a:t>
            </a:r>
            <a:r>
              <a:rPr lang="en-US" altLang="en-US" sz="1200" baseline="0" dirty="0"/>
              <a:t> evaluation data, retention data</a:t>
            </a:r>
            <a:endParaRPr lang="en-US"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fld id="{127FE5BD-9E1D-40D7-A183-D76A3B0AE4A3}"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2675147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t>It is important to keep in mind that district-sponsored charter schools are a part of the district. The needs of their teachers and students must be included as part of the data that is analyzed when determining prioritized needs. </a:t>
            </a:r>
          </a:p>
          <a:p>
            <a:endParaRPr lang="en-US" altLang="en-US" sz="1000" dirty="0"/>
          </a:p>
          <a:p>
            <a:r>
              <a:rPr lang="en-US" altLang="en-US" sz="1000" dirty="0"/>
              <a:t>Once priority needs are determined it is always possible that the strategies identified will not directly impact all teachers (.e.g., focus on K-3 reading and HS teachers).</a:t>
            </a:r>
          </a:p>
          <a:p>
            <a:endParaRPr lang="en-US" altLang="en-US" sz="1000" dirty="0"/>
          </a:p>
          <a:p>
            <a:r>
              <a:rPr lang="en-US" altLang="en-US" sz="1000" dirty="0"/>
              <a:t>While charter schools do not get an “allocation” like private schools, they do have unique needs that should be considered. There are several different approaches to supporting charter schools that districts have taken. Ultimately it comes down to good communication between districts and charters.</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15963" indent="-274638">
              <a:defRPr>
                <a:solidFill>
                  <a:schemeClr val="tx1"/>
                </a:solidFill>
                <a:latin typeface="Century Schoolbook" panose="02040604050505020304" pitchFamily="18" charset="0"/>
                <a:cs typeface="Arial" panose="020B0604020202020204" pitchFamily="34" charset="0"/>
              </a:defRPr>
            </a:lvl2pPr>
            <a:lvl3pPr marL="1101725" indent="-219075">
              <a:defRPr>
                <a:solidFill>
                  <a:schemeClr val="tx1"/>
                </a:solidFill>
                <a:latin typeface="Century Schoolbook" panose="02040604050505020304" pitchFamily="18" charset="0"/>
                <a:cs typeface="Arial" panose="020B0604020202020204" pitchFamily="34" charset="0"/>
              </a:defRPr>
            </a:lvl3pPr>
            <a:lvl4pPr marL="1541463" indent="-219075">
              <a:defRPr>
                <a:solidFill>
                  <a:schemeClr val="tx1"/>
                </a:solidFill>
                <a:latin typeface="Century Schoolbook" panose="02040604050505020304" pitchFamily="18" charset="0"/>
                <a:cs typeface="Arial" panose="020B0604020202020204" pitchFamily="34" charset="0"/>
              </a:defRPr>
            </a:lvl4pPr>
            <a:lvl5pPr marL="1982788" indent="-219075">
              <a:defRPr>
                <a:solidFill>
                  <a:schemeClr val="tx1"/>
                </a:solidFill>
                <a:latin typeface="Century Schoolbook" panose="02040604050505020304" pitchFamily="18" charset="0"/>
                <a:cs typeface="Arial" panose="020B0604020202020204" pitchFamily="34" charset="0"/>
              </a:defRPr>
            </a:lvl5pPr>
            <a:lvl6pPr marL="24399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8971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3543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115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fld id="{C7AC7CBD-3F5A-491A-A92A-B2E8AF1BD291}"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extLst>
      <p:ext uri="{BB962C8B-B14F-4D97-AF65-F5344CB8AC3E}">
        <p14:creationId xmlns:p14="http://schemas.microsoft.com/office/powerpoint/2010/main" val="35850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eaLnBrk="1" hangingPunct="1">
              <a:spcBef>
                <a:spcPct val="0"/>
              </a:spcBef>
              <a:defRPr/>
            </a:pPr>
            <a:r>
              <a:rPr lang="en-US" altLang="en-US" sz="1000" dirty="0">
                <a:latin typeface="Calibri" pitchFamily="34" charset="0"/>
                <a:ea typeface="Calibri" pitchFamily="34" charset="0"/>
                <a:cs typeface="Calibri" pitchFamily="34" charset="0"/>
              </a:rPr>
              <a:t>The</a:t>
            </a:r>
            <a:r>
              <a:rPr lang="en-US" altLang="en-US" sz="1000" baseline="0" dirty="0">
                <a:latin typeface="Calibri" pitchFamily="34" charset="0"/>
                <a:ea typeface="Calibri" pitchFamily="34" charset="0"/>
                <a:cs typeface="Calibri" pitchFamily="34" charset="0"/>
              </a:rPr>
              <a:t> Budget narrative section is where districts describe what they will do to meet their identified needs. Based on the needs identified (the WHY), s</a:t>
            </a:r>
            <a:r>
              <a:rPr lang="en-US" altLang="en-US" sz="1000" dirty="0">
                <a:latin typeface="Calibri" pitchFamily="34" charset="0"/>
                <a:ea typeface="Calibri" pitchFamily="34" charset="0"/>
                <a:cs typeface="Calibri" pitchFamily="34" charset="0"/>
              </a:rPr>
              <a:t>trategies in the Budget Narrative should describe WHAT,</a:t>
            </a:r>
            <a:r>
              <a:rPr lang="en-US" altLang="en-US" sz="1000" baseline="0" dirty="0">
                <a:latin typeface="Calibri" pitchFamily="34" charset="0"/>
                <a:ea typeface="Calibri" pitchFamily="34" charset="0"/>
                <a:cs typeface="Calibri" pitchFamily="34" charset="0"/>
              </a:rPr>
              <a:t> WHO and HOW.</a:t>
            </a:r>
          </a:p>
          <a:p>
            <a:pPr defTabSz="931774" eaLnBrk="1" hangingPunct="1">
              <a:spcBef>
                <a:spcPct val="0"/>
              </a:spcBef>
              <a:defRPr/>
            </a:pPr>
            <a:endParaRPr lang="en-US" altLang="en-US" sz="1000" i="1" dirty="0">
              <a:latin typeface="Calibri" pitchFamily="34" charset="0"/>
              <a:ea typeface="Calibri" pitchFamily="34" charset="0"/>
              <a:cs typeface="Calibri" pitchFamily="34" charset="0"/>
            </a:endParaRPr>
          </a:p>
          <a:p>
            <a:pPr eaLnBrk="1" hangingPunct="1">
              <a:spcBef>
                <a:spcPct val="0"/>
              </a:spcBef>
            </a:pPr>
            <a:r>
              <a:rPr lang="en-US" altLang="en-US" sz="1000" b="1" dirty="0"/>
              <a:t>FOR THE WHAT</a:t>
            </a:r>
          </a:p>
          <a:p>
            <a:pPr eaLnBrk="1" hangingPunct="1">
              <a:spcBef>
                <a:spcPct val="0"/>
              </a:spcBef>
            </a:pPr>
            <a:r>
              <a:rPr lang="en-US" altLang="en-US" sz="1000" dirty="0"/>
              <a:t>All strategies must tie back to a prioritized need listed in the Needs Assessment. The description needs to provide a picture of what knowledge and skills participants will walk away with. </a:t>
            </a:r>
          </a:p>
          <a:p>
            <a:pPr eaLnBrk="1" hangingPunct="1">
              <a:spcBef>
                <a:spcPct val="0"/>
              </a:spcBef>
            </a:pPr>
            <a:endParaRPr lang="en-US" altLang="en-US" sz="1000" b="1" dirty="0"/>
          </a:p>
          <a:p>
            <a:pPr eaLnBrk="1" hangingPunct="1">
              <a:spcBef>
                <a:spcPct val="0"/>
              </a:spcBef>
            </a:pPr>
            <a:r>
              <a:rPr lang="en-US" altLang="en-US" sz="1000" b="1" dirty="0"/>
              <a:t>THE WHO SHOULD</a:t>
            </a:r>
          </a:p>
          <a:p>
            <a:pPr eaLnBrk="1" hangingPunct="1">
              <a:spcBef>
                <a:spcPct val="0"/>
              </a:spcBef>
            </a:pPr>
            <a:r>
              <a:rPr lang="en-US" altLang="en-US" sz="1000" dirty="0"/>
              <a:t>List the type</a:t>
            </a:r>
            <a:r>
              <a:rPr lang="en-US" altLang="en-US" sz="1000" baseline="0" dirty="0"/>
              <a:t> and number of participants. Individual names are not necessary.</a:t>
            </a:r>
            <a:endParaRPr lang="en-US" altLang="en-US" sz="1000" dirty="0"/>
          </a:p>
          <a:p>
            <a:pPr defTabSz="931774" eaLnBrk="1" hangingPunct="1">
              <a:spcBef>
                <a:spcPct val="0"/>
              </a:spcBef>
              <a:defRPr/>
            </a:pPr>
            <a:endParaRPr lang="en-US" altLang="en-US" sz="1000" dirty="0"/>
          </a:p>
          <a:p>
            <a:pPr eaLnBrk="1" hangingPunct="1">
              <a:spcBef>
                <a:spcPct val="0"/>
              </a:spcBef>
            </a:pPr>
            <a:r>
              <a:rPr lang="en-US" altLang="en-US" sz="1000" dirty="0"/>
              <a:t>The </a:t>
            </a:r>
            <a:r>
              <a:rPr lang="en-US" altLang="en-US" sz="1000" b="1" dirty="0"/>
              <a:t>HOW</a:t>
            </a:r>
            <a:r>
              <a:rPr lang="en-US" altLang="en-US" sz="1000" dirty="0"/>
              <a:t> is about identifying the measure(s)/process the district plans to use to determine whether the strategy is generating the expected results. </a:t>
            </a:r>
            <a:r>
              <a:rPr lang="en-US" altLang="en-US" sz="1000" dirty="0">
                <a:cs typeface="Calibri" panose="020F0502020204030204" pitchFamily="34" charset="0"/>
              </a:rPr>
              <a:t>It is important to note that impact is not restricted to student achievement and can include impact on educator practice</a:t>
            </a:r>
            <a:r>
              <a:rPr lang="en-US" altLang="en-US" sz="1000" i="1" dirty="0">
                <a:cs typeface="Calibri" panose="020F0502020204030204" pitchFamily="34" charset="0"/>
              </a:rPr>
              <a:t>. Evidence of impact could include surveys, educator evaluation data, attendance, behavior, graduation rate, course participation, etc.</a:t>
            </a:r>
          </a:p>
          <a:p>
            <a:endParaRPr lang="en-US" altLang="en-US" sz="1000"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15963" indent="-274638">
              <a:defRPr>
                <a:solidFill>
                  <a:schemeClr val="tx1"/>
                </a:solidFill>
                <a:latin typeface="Century Schoolbook" panose="02040604050505020304" pitchFamily="18" charset="0"/>
                <a:cs typeface="Arial" panose="020B0604020202020204" pitchFamily="34" charset="0"/>
              </a:defRPr>
            </a:lvl2pPr>
            <a:lvl3pPr marL="1101725" indent="-219075">
              <a:defRPr>
                <a:solidFill>
                  <a:schemeClr val="tx1"/>
                </a:solidFill>
                <a:latin typeface="Century Schoolbook" panose="02040604050505020304" pitchFamily="18" charset="0"/>
                <a:cs typeface="Arial" panose="020B0604020202020204" pitchFamily="34" charset="0"/>
              </a:defRPr>
            </a:lvl3pPr>
            <a:lvl4pPr marL="1541463" indent="-219075">
              <a:defRPr>
                <a:solidFill>
                  <a:schemeClr val="tx1"/>
                </a:solidFill>
                <a:latin typeface="Century Schoolbook" panose="02040604050505020304" pitchFamily="18" charset="0"/>
                <a:cs typeface="Arial" panose="020B0604020202020204" pitchFamily="34" charset="0"/>
              </a:defRPr>
            </a:lvl4pPr>
            <a:lvl5pPr marL="1982788" indent="-219075">
              <a:defRPr>
                <a:solidFill>
                  <a:schemeClr val="tx1"/>
                </a:solidFill>
                <a:latin typeface="Century Schoolbook" panose="02040604050505020304" pitchFamily="18" charset="0"/>
                <a:cs typeface="Arial" panose="020B0604020202020204" pitchFamily="34" charset="0"/>
              </a:defRPr>
            </a:lvl5pPr>
            <a:lvl6pPr marL="24399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8971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3543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115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fld id="{C7AC7CBD-3F5A-491A-A92A-B2E8AF1BD291}"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Tree>
    <p:extLst>
      <p:ext uri="{BB962C8B-B14F-4D97-AF65-F5344CB8AC3E}">
        <p14:creationId xmlns:p14="http://schemas.microsoft.com/office/powerpoint/2010/main" val="10720083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10/7/2024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10/7/2024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10/7/2024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10/7/2024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10/7/2024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10/7/2024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10/7/2024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10/7/2024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10/7/2024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10/7/2024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10/7/2024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10/7/2024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10/7/2024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10/7/2024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10/7/2024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10/7/2024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10/7/2024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10/7/2024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10/7/2024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10/7/2024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10/7/2024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10/7/2024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10/7/2024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10/7/2024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10/7/2024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10/7/2024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10/7/2024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10/7/2024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10/7/2024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10/7/2024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10/7/2024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10/7/2024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10/7/2024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10/7/2024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10/7/2024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10/7/2024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10/7/2024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10/7/2024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10/7/2024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10/7/2024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10/7/2024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10/7/2024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4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oregon.gov/ode/schools-and-districts/grants/ESEA/Documents/CIP%20Budget%20Narrative%20User%20Guide.docx" TargetMode="External"/><Relationship Id="rId3" Type="http://schemas.openxmlformats.org/officeDocument/2006/relationships/hyperlink" Target="https://www.oregon.gov/ode/schools-and-districts/grants/ESEA/IIA/Pages/Title-II-A-Guidance.aspx" TargetMode="External"/><Relationship Id="rId7" Type="http://schemas.openxmlformats.org/officeDocument/2006/relationships/hyperlink" Target="https://www.oregon.gov/ode/schools-and-districts/grants/ESEA/IIA/Documents/essatitleiipartaguidance.pdf"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www.oregon.gov/ode/schools-and-districts/grants/ESEA/Pages/ESEA-Quick-Reference-Briefs.aspx" TargetMode="External"/><Relationship Id="rId11" Type="http://schemas.openxmlformats.org/officeDocument/2006/relationships/image" Target="../media/image17.png"/><Relationship Id="rId5" Type="http://schemas.openxmlformats.org/officeDocument/2006/relationships/hyperlink" Target="https://www.oregon.gov/ode/schools-and-districts/grants/ESEA/Documents/Title%20IIA%20CIP%20BN.pptx" TargetMode="External"/><Relationship Id="rId10" Type="http://schemas.openxmlformats.org/officeDocument/2006/relationships/hyperlink" Target="https://www.oregon.gov/ode/schools-and-districts/grants/ESEA/Documents/Equitable_Services.pdf" TargetMode="External"/><Relationship Id="rId4" Type="http://schemas.openxmlformats.org/officeDocument/2006/relationships/hyperlink" Target="https://www.oregon.gov/ode/schools-and-districts/grants/ESEA/Pages/BN.aspx" TargetMode="External"/><Relationship Id="rId9" Type="http://schemas.openxmlformats.org/officeDocument/2006/relationships/hyperlink" Target="https://www.oregon.gov/ode/schools-and-districts/grants/ESEA/Documents/ESSA%20Oregon%20Guide.docx"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Jennifer.Engberg@ode.oregon.gov"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hyperlink" Target="mailto:Lisa.Plumb@ode.oregon.gov" TargetMode="External"/><Relationship Id="rId4" Type="http://schemas.openxmlformats.org/officeDocument/2006/relationships/hyperlink" Target="mailto:Sarah.Martin@ode.oregon.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district.ode.state.or.us/CentralLogin"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district.ode.state.or.us/apps/login/searchSA.asp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www.oregon.gov/ode/schools-and-districts/Pages/CIP.aspx"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r>
              <a:rPr lang="en-US" altLang="en-US" sz="4400" dirty="0">
                <a:latin typeface="Arial" charset="0"/>
                <a:cs typeface="Arial" charset="0"/>
              </a:rPr>
              <a:t>Welcome to Title II-A Tuesdays!</a:t>
            </a:r>
          </a:p>
        </p:txBody>
      </p:sp>
      <p:sp>
        <p:nvSpPr>
          <p:cNvPr id="14339" name="Rectangle 3"/>
          <p:cNvSpPr>
            <a:spLocks noGrp="1" noChangeArrowheads="1"/>
          </p:cNvSpPr>
          <p:nvPr>
            <p:ph type="subTitle" idx="1"/>
          </p:nvPr>
        </p:nvSpPr>
        <p:spPr>
          <a:xfrm>
            <a:off x="881062" y="3630613"/>
            <a:ext cx="10206038" cy="1655762"/>
          </a:xfrm>
        </p:spPr>
        <p:txBody>
          <a:bodyPr/>
          <a:lstStyle/>
          <a:p>
            <a:r>
              <a:rPr lang="en-US" altLang="en-US" sz="3600" dirty="0">
                <a:latin typeface="Arial" charset="0"/>
                <a:cs typeface="Arial" charset="0"/>
              </a:rPr>
              <a:t>CIP Budget Narrative Workshop</a:t>
            </a:r>
          </a:p>
          <a:p>
            <a:r>
              <a:rPr lang="en-US" altLang="en-US" dirty="0">
                <a:latin typeface="Arial" charset="0"/>
                <a:cs typeface="Arial" charset="0"/>
              </a:rPr>
              <a:t>September 2024</a:t>
            </a:r>
          </a:p>
          <a:p>
            <a:endParaRPr lang="en-US" altLang="en-US" sz="3600" dirty="0">
              <a:latin typeface="Arial" charset="0"/>
              <a:cs typeface="Arial" charset="0"/>
            </a:endParaRPr>
          </a:p>
        </p:txBody>
      </p:sp>
      <p:sp>
        <p:nvSpPr>
          <p:cNvPr id="5" name="Subtitle 2">
            <a:extLst>
              <a:ext uri="{FF2B5EF4-FFF2-40B4-BE49-F238E27FC236}">
                <a16:creationId xmlns:a16="http://schemas.microsoft.com/office/drawing/2014/main" id="{BED1ADB2-2CF2-5FEE-34D2-E968D969D8F6}"/>
              </a:ext>
            </a:extLst>
          </p:cNvPr>
          <p:cNvSpPr txBox="1">
            <a:spLocks/>
          </p:cNvSpPr>
          <p:nvPr/>
        </p:nvSpPr>
        <p:spPr>
          <a:xfrm>
            <a:off x="1638300" y="4843859"/>
            <a:ext cx="9144000" cy="12997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400" kern="1200">
                <a:solidFill>
                  <a:schemeClr val="accen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lang="en-US"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lang="en-US"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lang="en-US"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lang="en-US"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dk1"/>
                </a:solidFill>
                <a:cs typeface="Calibri"/>
                <a:sym typeface="Calibri"/>
              </a:rPr>
              <a:t>Please put your district name next to your username</a:t>
            </a:r>
          </a:p>
        </p:txBody>
      </p:sp>
    </p:spTree>
    <p:extLst>
      <p:ext uri="{BB962C8B-B14F-4D97-AF65-F5344CB8AC3E}">
        <p14:creationId xmlns:p14="http://schemas.microsoft.com/office/powerpoint/2010/main" val="2634837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ESSA’s Professional Learning Definition</a:t>
            </a:r>
          </a:p>
        </p:txBody>
      </p:sp>
      <p:sp>
        <p:nvSpPr>
          <p:cNvPr id="30723" name="Content Placeholder 2"/>
          <p:cNvSpPr>
            <a:spLocks noGrp="1"/>
          </p:cNvSpPr>
          <p:nvPr>
            <p:ph idx="1"/>
          </p:nvPr>
        </p:nvSpPr>
        <p:spPr/>
        <p:txBody>
          <a:bodyPr>
            <a:normAutofit/>
          </a:bodyPr>
          <a:lstStyle/>
          <a:p>
            <a:pPr marL="0" indent="0">
              <a:buNone/>
            </a:pPr>
            <a:r>
              <a:rPr lang="en-US" altLang="en-US" sz="3200" dirty="0">
                <a:latin typeface="Calibri" panose="020F0502020204030204" pitchFamily="34" charset="0"/>
                <a:cs typeface="Calibri" panose="020F0502020204030204" pitchFamily="34" charset="0"/>
              </a:rPr>
              <a:t>ESSA defines professional learning as:</a:t>
            </a:r>
          </a:p>
          <a:p>
            <a:pPr marL="457200" lvl="1" indent="0">
              <a:buNone/>
            </a:pPr>
            <a:r>
              <a:rPr lang="en-US" altLang="en-US" sz="3200" i="1" dirty="0">
                <a:latin typeface="Calibri" panose="020F0502020204030204" pitchFamily="34" charset="0"/>
                <a:cs typeface="Calibri" panose="020F0502020204030204" pitchFamily="34" charset="0"/>
              </a:rPr>
              <a:t>“… high quality, sustained, intensive, and classroom-focused in order to have a positive and lasting impact on classroom instruction and the teacher’s performance in the classroom and not 1-day or short-term workshops or conferences.” [ESEA Section 8101(42</a:t>
            </a:r>
            <a:r>
              <a:rPr lang="en-US" altLang="en-US" sz="3200" i="1">
                <a:latin typeface="Calibri" panose="020F0502020204030204" pitchFamily="34" charset="0"/>
                <a:cs typeface="Calibri" panose="020F0502020204030204" pitchFamily="34" charset="0"/>
              </a:rPr>
              <a:t>)] </a:t>
            </a:r>
            <a:endParaRPr lang="en-US" altLang="en-US" sz="3200" i="1" dirty="0">
              <a:latin typeface="Calibri" panose="020F0502020204030204" pitchFamily="34" charset="0"/>
              <a:cs typeface="Calibri" panose="020F0502020204030204" pitchFamily="34" charset="0"/>
            </a:endParaRPr>
          </a:p>
          <a:p>
            <a:pPr marL="0" indent="0">
              <a:buNone/>
            </a:pPr>
            <a:endParaRPr lang="en-US" altLang="en-US" sz="2800" i="1" dirty="0">
              <a:latin typeface="Calibri" panose="020F0502020204030204" pitchFamily="34" charset="0"/>
              <a:cs typeface="Calibri" panose="020F0502020204030204" pitchFamily="34" charset="0"/>
            </a:endParaRPr>
          </a:p>
          <a:p>
            <a:pPr marL="0" indent="0">
              <a:buNone/>
            </a:pPr>
            <a:endParaRPr lang="en-US" altLang="en-US" dirty="0"/>
          </a:p>
        </p:txBody>
      </p:sp>
      <p:sp>
        <p:nvSpPr>
          <p:cNvPr id="4"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3" name="Slide Number Placeholder 3">
            <a:extLst>
              <a:ext uri="{FF2B5EF4-FFF2-40B4-BE49-F238E27FC236}">
                <a16:creationId xmlns:a16="http://schemas.microsoft.com/office/drawing/2014/main" id="{F6AF208F-B1F0-BC45-2136-61F132883BC2}"/>
              </a:ext>
            </a:extLst>
          </p:cNvPr>
          <p:cNvSpPr>
            <a:spLocks noGrp="1"/>
          </p:cNvSpPr>
          <p:nvPr>
            <p:ph type="sldNum" sz="quarter" idx="12"/>
          </p:nvPr>
        </p:nvSpPr>
        <p:spPr/>
        <p:txBody>
          <a:bodyPr/>
          <a:lstStyle/>
          <a:p>
            <a:fld id="{357F5B69-6281-4C1F-8C38-6DA0F56DA430}" type="slidenum">
              <a:rPr lang="en-US" smtClean="0"/>
              <a:t>10</a:t>
            </a:fld>
            <a:endParaRPr lang="en-US" dirty="0"/>
          </a:p>
        </p:txBody>
      </p:sp>
    </p:spTree>
    <p:extLst>
      <p:ext uri="{BB962C8B-B14F-4D97-AF65-F5344CB8AC3E}">
        <p14:creationId xmlns:p14="http://schemas.microsoft.com/office/powerpoint/2010/main" val="3688842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C13961-6AE4-E92E-246A-356910E6077B}"/>
              </a:ext>
            </a:extLst>
          </p:cNvPr>
          <p:cNvSpPr>
            <a:spLocks noGrp="1"/>
          </p:cNvSpPr>
          <p:nvPr>
            <p:ph type="title"/>
          </p:nvPr>
        </p:nvSpPr>
        <p:spPr/>
        <p:txBody>
          <a:bodyPr/>
          <a:lstStyle/>
          <a:p>
            <a:r>
              <a:rPr lang="en-US" dirty="0"/>
              <a:t>Example </a:t>
            </a:r>
          </a:p>
        </p:txBody>
      </p:sp>
      <p:sp>
        <p:nvSpPr>
          <p:cNvPr id="2" name="Content Placeholder 1">
            <a:extLst>
              <a:ext uri="{FF2B5EF4-FFF2-40B4-BE49-F238E27FC236}">
                <a16:creationId xmlns:a16="http://schemas.microsoft.com/office/drawing/2014/main" id="{61B25FE7-D141-7062-AB06-AE6A70DCBF20}"/>
              </a:ext>
            </a:extLst>
          </p:cNvPr>
          <p:cNvSpPr>
            <a:spLocks noGrp="1"/>
          </p:cNvSpPr>
          <p:nvPr>
            <p:ph idx="1"/>
          </p:nvPr>
        </p:nvSpPr>
        <p:spPr>
          <a:xfrm>
            <a:off x="717176" y="1825624"/>
            <a:ext cx="10784542" cy="4575175"/>
          </a:xfrm>
        </p:spPr>
        <p:txBody>
          <a:bodyPr>
            <a:normAutofit/>
          </a:bodyPr>
          <a:lstStyle/>
          <a:p>
            <a:pPr marL="457200" marR="0">
              <a:lnSpc>
                <a:spcPct val="107000"/>
              </a:lnSpc>
              <a:spcBef>
                <a:spcPts val="0"/>
              </a:spcBef>
              <a:spcAft>
                <a:spcPts val="800"/>
              </a:spcAft>
            </a:pPr>
            <a:r>
              <a:rPr lang="en-US" sz="2800" b="1" kern="100" dirty="0">
                <a:effectLst/>
                <a:latin typeface="Calibri" panose="020F0502020204030204" pitchFamily="34" charset="0"/>
                <a:ea typeface="Calibri" panose="020F0502020204030204" pitchFamily="34" charset="0"/>
                <a:cs typeface="Arial" panose="020B0604020202020204" pitchFamily="34" charset="0"/>
              </a:rPr>
              <a:t>NEED #1: Improve student achievement in reading. </a:t>
            </a:r>
          </a:p>
          <a:p>
            <a:pPr marL="457200" marR="0">
              <a:lnSpc>
                <a:spcPct val="107000"/>
              </a:lnSpc>
              <a:spcBef>
                <a:spcPts val="0"/>
              </a:spcBef>
              <a:spcAft>
                <a:spcPts val="800"/>
              </a:spcAft>
            </a:pPr>
            <a:r>
              <a:rPr lang="en-US" sz="2800" b="1" kern="100" dirty="0">
                <a:effectLst/>
                <a:latin typeface="Calibri" panose="020F0502020204030204" pitchFamily="34" charset="0"/>
                <a:ea typeface="Calibri" panose="020F0502020204030204" pitchFamily="34" charset="0"/>
                <a:cs typeface="Arial" panose="020B0604020202020204" pitchFamily="34" charset="0"/>
              </a:rPr>
              <a:t>WHAT: Hire </a:t>
            </a:r>
            <a:r>
              <a:rPr lang="en-US" sz="2800" kern="100" dirty="0">
                <a:effectLst/>
                <a:latin typeface="Calibri" panose="020F0502020204030204" pitchFamily="34" charset="0"/>
                <a:ea typeface="Calibri" panose="020F0502020204030204" pitchFamily="34" charset="0"/>
                <a:cs typeface="Arial" panose="020B0604020202020204" pitchFamily="34" charset="0"/>
              </a:rPr>
              <a:t> 2.0 FTE instructional coaches to provide </a:t>
            </a:r>
            <a:r>
              <a:rPr lang="en-US" sz="2800" kern="100" dirty="0">
                <a:effectLst/>
                <a:highlight>
                  <a:srgbClr val="FF00FF"/>
                </a:highlight>
                <a:latin typeface="Calibri" panose="020F0502020204030204" pitchFamily="34" charset="0"/>
                <a:ea typeface="Calibri" panose="020F0502020204030204" pitchFamily="34" charset="0"/>
                <a:cs typeface="Arial" panose="020B0604020202020204" pitchFamily="34" charset="0"/>
              </a:rPr>
              <a:t>weekly in-classroom coaching support</a:t>
            </a:r>
            <a:r>
              <a:rPr lang="en-US" sz="2800" kern="100" dirty="0">
                <a:effectLst/>
                <a:latin typeface="Calibri" panose="020F0502020204030204" pitchFamily="34" charset="0"/>
                <a:ea typeface="Calibri" panose="020F0502020204030204" pitchFamily="34" charset="0"/>
                <a:cs typeface="Arial" panose="020B0604020202020204" pitchFamily="34" charset="0"/>
              </a:rPr>
              <a:t> on the science of reading </a:t>
            </a:r>
          </a:p>
          <a:p>
            <a:pPr marL="457200">
              <a:lnSpc>
                <a:spcPct val="107000"/>
              </a:lnSpc>
              <a:spcBef>
                <a:spcPts val="0"/>
              </a:spcBef>
              <a:spcAft>
                <a:spcPts val="800"/>
              </a:spcAft>
            </a:pPr>
            <a:r>
              <a:rPr lang="en-US" sz="2800" b="1" kern="100" dirty="0">
                <a:effectLst/>
                <a:latin typeface="Calibri" panose="020F0502020204030204" pitchFamily="34" charset="0"/>
                <a:ea typeface="Calibri" panose="020F0502020204030204" pitchFamily="34" charset="0"/>
                <a:cs typeface="Arial" panose="020B0604020202020204" pitchFamily="34" charset="0"/>
              </a:rPr>
              <a:t>WHO: </a:t>
            </a:r>
            <a:r>
              <a:rPr lang="en-US" sz="2800" kern="100" dirty="0">
                <a:latin typeface="Calibri" panose="020F0502020204030204" pitchFamily="34" charset="0"/>
                <a:ea typeface="Calibri" panose="020F0502020204030204" pitchFamily="34" charset="0"/>
                <a:cs typeface="Arial" panose="020B0604020202020204" pitchFamily="34" charset="0"/>
              </a:rPr>
              <a:t>40 </a:t>
            </a:r>
            <a:r>
              <a:rPr lang="en-US" sz="2800" kern="100" dirty="0">
                <a:effectLst/>
                <a:latin typeface="Calibri" panose="020F0502020204030204" pitchFamily="34" charset="0"/>
                <a:ea typeface="Calibri" panose="020F0502020204030204" pitchFamily="34" charset="0"/>
                <a:cs typeface="Arial" panose="020B0604020202020204" pitchFamily="34" charset="0"/>
              </a:rPr>
              <a:t>K-3 teachers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800" b="1" kern="100" dirty="0">
                <a:effectLst/>
                <a:latin typeface="Calibri" panose="020F0502020204030204" pitchFamily="34" charset="0"/>
                <a:ea typeface="Calibri" panose="020F0502020204030204" pitchFamily="34" charset="0"/>
                <a:cs typeface="Arial" panose="020B0604020202020204" pitchFamily="34" charset="0"/>
              </a:rPr>
              <a:t>HOW: </a:t>
            </a:r>
            <a:r>
              <a:rPr lang="en-US" sz="2800" kern="100" dirty="0">
                <a:effectLst/>
                <a:latin typeface="Calibri" panose="020F0502020204030204" pitchFamily="34" charset="0"/>
                <a:ea typeface="Calibri" panose="020F0502020204030204" pitchFamily="34" charset="0"/>
                <a:cs typeface="Arial" panose="020B0604020202020204" pitchFamily="34" charset="0"/>
              </a:rPr>
              <a:t>Impact on </a:t>
            </a:r>
            <a:r>
              <a:rPr lang="en-US" sz="2800" b="1" kern="100" dirty="0">
                <a:effectLst/>
                <a:latin typeface="Calibri" panose="020F0502020204030204" pitchFamily="34" charset="0"/>
                <a:ea typeface="Calibri" panose="020F0502020204030204" pitchFamily="34" charset="0"/>
                <a:cs typeface="Arial" panose="020B0604020202020204" pitchFamily="34" charset="0"/>
              </a:rPr>
              <a:t>teacher practice</a:t>
            </a:r>
            <a:r>
              <a:rPr lang="en-US" sz="2800" kern="100" dirty="0">
                <a:effectLst/>
                <a:latin typeface="Calibri" panose="020F0502020204030204" pitchFamily="34" charset="0"/>
                <a:ea typeface="Calibri" panose="020F0502020204030204" pitchFamily="34" charset="0"/>
                <a:cs typeface="Arial" panose="020B0604020202020204" pitchFamily="34" charset="0"/>
              </a:rPr>
              <a:t> will be measured through instructional coaching logs, principal observations/walkthroughs, and review of lesson plans</a:t>
            </a:r>
            <a:r>
              <a:rPr lang="en-US" sz="2800" kern="100" dirty="0">
                <a:latin typeface="Calibri" panose="020F0502020204030204" pitchFamily="34" charset="0"/>
                <a:ea typeface="Calibri" panose="020F0502020204030204" pitchFamily="34" charset="0"/>
                <a:cs typeface="Times New Roman" panose="02020603050405020304" pitchFamily="18" charset="0"/>
              </a:rPr>
              <a:t>. </a:t>
            </a:r>
            <a:r>
              <a:rPr lang="en-US" sz="2800" kern="100" dirty="0">
                <a:effectLst/>
                <a:latin typeface="Calibri" panose="020F0502020204030204" pitchFamily="34" charset="0"/>
                <a:ea typeface="Calibri" panose="020F0502020204030204" pitchFamily="34" charset="0"/>
                <a:cs typeface="Arial" panose="020B0604020202020204" pitchFamily="34" charset="0"/>
              </a:rPr>
              <a:t>Impact on </a:t>
            </a:r>
            <a:r>
              <a:rPr lang="en-US" sz="2800" b="1" kern="100" dirty="0">
                <a:effectLst/>
                <a:latin typeface="Calibri" panose="020F0502020204030204" pitchFamily="34" charset="0"/>
                <a:ea typeface="Calibri" panose="020F0502020204030204" pitchFamily="34" charset="0"/>
                <a:cs typeface="Arial" panose="020B0604020202020204" pitchFamily="34" charset="0"/>
              </a:rPr>
              <a:t>student outcomes</a:t>
            </a:r>
            <a:r>
              <a:rPr lang="en-US" sz="2800" kern="100" dirty="0">
                <a:effectLst/>
                <a:latin typeface="Calibri" panose="020F0502020204030204" pitchFamily="34" charset="0"/>
                <a:ea typeface="Calibri" panose="020F0502020204030204" pitchFamily="34" charset="0"/>
                <a:cs typeface="Arial" panose="020B0604020202020204" pitchFamily="34" charset="0"/>
              </a:rPr>
              <a:t> will be measured through </a:t>
            </a:r>
            <a:r>
              <a:rPr lang="en-US" sz="2800" kern="100" dirty="0" err="1">
                <a:effectLst/>
                <a:latin typeface="Calibri" panose="020F0502020204030204" pitchFamily="34" charset="0"/>
                <a:ea typeface="Calibri" panose="020F0502020204030204" pitchFamily="34" charset="0"/>
                <a:cs typeface="Arial" panose="020B0604020202020204" pitchFamily="34" charset="0"/>
              </a:rPr>
              <a:t>iReady</a:t>
            </a:r>
            <a:r>
              <a:rPr lang="en-US" sz="2800" kern="100" dirty="0">
                <a:latin typeface="Calibri" panose="020F0502020204030204" pitchFamily="34" charset="0"/>
                <a:ea typeface="Calibri" panose="020F0502020204030204" pitchFamily="34" charset="0"/>
                <a:cs typeface="Arial" panose="020B0604020202020204" pitchFamily="34" charset="0"/>
              </a:rPr>
              <a:t> and </a:t>
            </a:r>
            <a:r>
              <a:rPr lang="en-US" sz="2800" kern="100" dirty="0">
                <a:effectLst/>
                <a:latin typeface="Calibri" panose="020F0502020204030204" pitchFamily="34" charset="0"/>
                <a:ea typeface="Calibri" panose="020F0502020204030204" pitchFamily="34" charset="0"/>
                <a:cs typeface="Arial" panose="020B0604020202020204" pitchFamily="34" charset="0"/>
              </a:rPr>
              <a:t>Easy CBM results.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Footer Placeholder 2">
            <a:extLst>
              <a:ext uri="{FF2B5EF4-FFF2-40B4-BE49-F238E27FC236}">
                <a16:creationId xmlns:a16="http://schemas.microsoft.com/office/drawing/2014/main" id="{8AB293EA-D089-CFCE-5AC5-138FEF5C6FB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8B1712FB-7F8D-2CFB-40A4-604CC971CAA2}"/>
              </a:ext>
            </a:extLst>
          </p:cNvPr>
          <p:cNvSpPr>
            <a:spLocks noGrp="1"/>
          </p:cNvSpPr>
          <p:nvPr>
            <p:ph type="sldNum" sz="quarter" idx="12"/>
          </p:nvPr>
        </p:nvSpPr>
        <p:spPr/>
        <p:txBody>
          <a:bodyPr/>
          <a:lstStyle/>
          <a:p>
            <a:fld id="{357F5B69-6281-4C1F-8C38-6DA0F56DA430}" type="slidenum">
              <a:rPr lang="en-US" smtClean="0"/>
              <a:pPr/>
              <a:t>11</a:t>
            </a:fld>
            <a:endParaRPr lang="en-US" dirty="0"/>
          </a:p>
        </p:txBody>
      </p:sp>
    </p:spTree>
    <p:extLst>
      <p:ext uri="{BB962C8B-B14F-4D97-AF65-F5344CB8AC3E}">
        <p14:creationId xmlns:p14="http://schemas.microsoft.com/office/powerpoint/2010/main" val="100962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C13961-6AE4-E92E-246A-356910E6077B}"/>
              </a:ext>
            </a:extLst>
          </p:cNvPr>
          <p:cNvSpPr>
            <a:spLocks noGrp="1"/>
          </p:cNvSpPr>
          <p:nvPr>
            <p:ph type="title"/>
          </p:nvPr>
        </p:nvSpPr>
        <p:spPr/>
        <p:txBody>
          <a:bodyPr/>
          <a:lstStyle/>
          <a:p>
            <a:r>
              <a:rPr lang="en-US" dirty="0"/>
              <a:t>Consider a Theory of Action</a:t>
            </a:r>
          </a:p>
        </p:txBody>
      </p:sp>
      <p:sp>
        <p:nvSpPr>
          <p:cNvPr id="2" name="Content Placeholder 1">
            <a:extLst>
              <a:ext uri="{FF2B5EF4-FFF2-40B4-BE49-F238E27FC236}">
                <a16:creationId xmlns:a16="http://schemas.microsoft.com/office/drawing/2014/main" id="{61B25FE7-D141-7062-AB06-AE6A70DCBF20}"/>
              </a:ext>
            </a:extLst>
          </p:cNvPr>
          <p:cNvSpPr>
            <a:spLocks noGrp="1"/>
          </p:cNvSpPr>
          <p:nvPr>
            <p:ph idx="1"/>
          </p:nvPr>
        </p:nvSpPr>
        <p:spPr>
          <a:xfrm>
            <a:off x="717175" y="1825624"/>
            <a:ext cx="10984287" cy="4575175"/>
          </a:xfrm>
        </p:spPr>
        <p:txBody>
          <a:bodyPr>
            <a:normAutofit/>
          </a:bodyPr>
          <a:lstStyle/>
          <a:p>
            <a:pPr>
              <a:spcAft>
                <a:spcPts val="600"/>
              </a:spcAft>
            </a:pPr>
            <a:r>
              <a:rPr lang="en-US" altLang="en-US" sz="3200" b="1" dirty="0">
                <a:latin typeface="Calibri" panose="020F0502020204030204" pitchFamily="34" charset="0"/>
                <a:cs typeface="Calibri" panose="020F0502020204030204" pitchFamily="34" charset="0"/>
              </a:rPr>
              <a:t>If we </a:t>
            </a:r>
            <a:r>
              <a:rPr lang="en-US" altLang="en-US" sz="3200" dirty="0">
                <a:latin typeface="Calibri" panose="020F0502020204030204" pitchFamily="34" charset="0"/>
                <a:cs typeface="Calibri" panose="020F0502020204030204" pitchFamily="34" charset="0"/>
              </a:rPr>
              <a:t>(evidence-based practice - the work we will do)</a:t>
            </a:r>
          </a:p>
          <a:p>
            <a:pPr>
              <a:spcAft>
                <a:spcPts val="600"/>
              </a:spcAft>
            </a:pPr>
            <a:r>
              <a:rPr lang="en-US" altLang="en-US" sz="3200" b="1" dirty="0">
                <a:latin typeface="Calibri" panose="020F0502020204030204" pitchFamily="34" charset="0"/>
                <a:cs typeface="Calibri" panose="020F0502020204030204" pitchFamily="34" charset="0"/>
              </a:rPr>
              <a:t>then</a:t>
            </a:r>
            <a:r>
              <a:rPr lang="en-US" altLang="en-US" sz="3200" dirty="0">
                <a:latin typeface="Calibri" panose="020F0502020204030204" pitchFamily="34" charset="0"/>
                <a:cs typeface="Calibri" panose="020F0502020204030204" pitchFamily="34" charset="0"/>
              </a:rPr>
              <a:t> (direct short term impact – what change adults will make)</a:t>
            </a:r>
          </a:p>
          <a:p>
            <a:pPr>
              <a:spcAft>
                <a:spcPts val="600"/>
              </a:spcAft>
            </a:pPr>
            <a:r>
              <a:rPr lang="en-US" altLang="en-US" sz="3200" b="1" dirty="0">
                <a:latin typeface="Calibri" panose="020F0502020204030204" pitchFamily="34" charset="0"/>
                <a:cs typeface="Calibri" panose="020F0502020204030204" pitchFamily="34" charset="0"/>
              </a:rPr>
              <a:t>and</a:t>
            </a:r>
            <a:r>
              <a:rPr lang="en-US" altLang="en-US" sz="3200" dirty="0">
                <a:latin typeface="Calibri" panose="020F0502020204030204" pitchFamily="34" charset="0"/>
                <a:cs typeface="Calibri" panose="020F0502020204030204" pitchFamily="34" charset="0"/>
              </a:rPr>
              <a:t> (the longer term impact - for students)</a:t>
            </a:r>
          </a:p>
          <a:p>
            <a:endParaRPr lang="en-US" dirty="0"/>
          </a:p>
        </p:txBody>
      </p:sp>
      <p:sp>
        <p:nvSpPr>
          <p:cNvPr id="3" name="Footer Placeholder 2">
            <a:extLst>
              <a:ext uri="{FF2B5EF4-FFF2-40B4-BE49-F238E27FC236}">
                <a16:creationId xmlns:a16="http://schemas.microsoft.com/office/drawing/2014/main" id="{8AB293EA-D089-CFCE-5AC5-138FEF5C6FB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8B1712FB-7F8D-2CFB-40A4-604CC971CAA2}"/>
              </a:ext>
            </a:extLst>
          </p:cNvPr>
          <p:cNvSpPr>
            <a:spLocks noGrp="1"/>
          </p:cNvSpPr>
          <p:nvPr>
            <p:ph type="sldNum" sz="quarter" idx="12"/>
          </p:nvPr>
        </p:nvSpPr>
        <p:spPr/>
        <p:txBody>
          <a:bodyPr/>
          <a:lstStyle/>
          <a:p>
            <a:fld id="{357F5B69-6281-4C1F-8C38-6DA0F56DA430}" type="slidenum">
              <a:rPr lang="en-US" smtClean="0"/>
              <a:pPr/>
              <a:t>12</a:t>
            </a:fld>
            <a:endParaRPr lang="en-US" dirty="0"/>
          </a:p>
        </p:txBody>
      </p:sp>
      <p:graphicFrame>
        <p:nvGraphicFramePr>
          <p:cNvPr id="6" name="Diagram 5">
            <a:extLst>
              <a:ext uri="{FF2B5EF4-FFF2-40B4-BE49-F238E27FC236}">
                <a16:creationId xmlns:a16="http://schemas.microsoft.com/office/drawing/2014/main" id="{19E7AB26-8E31-1114-AAE7-C4FB6618D9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80488821"/>
              </p:ext>
            </p:extLst>
          </p:nvPr>
        </p:nvGraphicFramePr>
        <p:xfrm>
          <a:off x="1200149" y="3643313"/>
          <a:ext cx="10086975" cy="2495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6078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C13961-6AE4-E92E-246A-356910E6077B}"/>
              </a:ext>
            </a:extLst>
          </p:cNvPr>
          <p:cNvSpPr>
            <a:spLocks noGrp="1"/>
          </p:cNvSpPr>
          <p:nvPr>
            <p:ph type="title"/>
          </p:nvPr>
        </p:nvSpPr>
        <p:spPr/>
        <p:txBody>
          <a:bodyPr/>
          <a:lstStyle/>
          <a:p>
            <a:r>
              <a:rPr lang="en-US" dirty="0"/>
              <a:t>Example of Theory of Action </a:t>
            </a:r>
          </a:p>
        </p:txBody>
      </p:sp>
      <p:sp>
        <p:nvSpPr>
          <p:cNvPr id="2" name="Content Placeholder 1">
            <a:extLst>
              <a:ext uri="{FF2B5EF4-FFF2-40B4-BE49-F238E27FC236}">
                <a16:creationId xmlns:a16="http://schemas.microsoft.com/office/drawing/2014/main" id="{61B25FE7-D141-7062-AB06-AE6A70DCBF20}"/>
              </a:ext>
            </a:extLst>
          </p:cNvPr>
          <p:cNvSpPr>
            <a:spLocks noGrp="1"/>
          </p:cNvSpPr>
          <p:nvPr>
            <p:ph idx="1"/>
          </p:nvPr>
        </p:nvSpPr>
        <p:spPr>
          <a:xfrm>
            <a:off x="717176" y="1825624"/>
            <a:ext cx="10784542" cy="4575175"/>
          </a:xfrm>
        </p:spPr>
        <p:txBody>
          <a:bodyPr>
            <a:normAutofit fontScale="92500" lnSpcReduction="10000"/>
          </a:bodyPr>
          <a:lstStyle/>
          <a:p>
            <a:pPr marL="457200" marR="0">
              <a:lnSpc>
                <a:spcPct val="107000"/>
              </a:lnSpc>
              <a:spcBef>
                <a:spcPts val="0"/>
              </a:spcBef>
              <a:spcAft>
                <a:spcPts val="800"/>
              </a:spcAft>
            </a:pPr>
            <a:r>
              <a:rPr lang="en-US" sz="2800" b="1" i="1" kern="100" dirty="0">
                <a:effectLst/>
                <a:latin typeface="Calibri" panose="020F0502020204030204" pitchFamily="34" charset="0"/>
                <a:ea typeface="Calibri" panose="020F0502020204030204" pitchFamily="34" charset="0"/>
                <a:cs typeface="Arial" panose="020B0604020202020204" pitchFamily="34" charset="0"/>
              </a:rPr>
              <a:t>IF</a:t>
            </a:r>
            <a:r>
              <a:rPr lang="en-US" sz="2800" i="1" kern="100" dirty="0">
                <a:effectLst/>
                <a:latin typeface="Calibri" panose="020F0502020204030204" pitchFamily="34" charset="0"/>
                <a:ea typeface="Calibri" panose="020F0502020204030204" pitchFamily="34" charset="0"/>
                <a:cs typeface="Arial" panose="020B0604020202020204" pitchFamily="34" charset="0"/>
              </a:rPr>
              <a:t> we provide </a:t>
            </a:r>
            <a:r>
              <a:rPr lang="en-US" sz="2800" i="1" kern="100" dirty="0">
                <a:effectLst/>
                <a:highlight>
                  <a:srgbClr val="FF00FF"/>
                </a:highlight>
                <a:latin typeface="Calibri" panose="020F0502020204030204" pitchFamily="34" charset="0"/>
                <a:ea typeface="Calibri" panose="020F0502020204030204" pitchFamily="34" charset="0"/>
                <a:cs typeface="Arial" panose="020B0604020202020204" pitchFamily="34" charset="0"/>
              </a:rPr>
              <a:t>weekly </a:t>
            </a:r>
            <a:r>
              <a:rPr lang="en-US" sz="2800" i="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coaching support </a:t>
            </a:r>
            <a:r>
              <a:rPr lang="en-US" sz="2800" i="1" kern="100" dirty="0">
                <a:effectLst/>
                <a:highlight>
                  <a:srgbClr val="00FF00"/>
                </a:highlight>
                <a:latin typeface="Calibri" panose="020F0502020204030204" pitchFamily="34" charset="0"/>
                <a:ea typeface="Calibri" panose="020F0502020204030204" pitchFamily="34" charset="0"/>
                <a:cs typeface="Arial" panose="020B0604020202020204" pitchFamily="34" charset="0"/>
              </a:rPr>
              <a:t>(2.0 FTE) </a:t>
            </a:r>
            <a:r>
              <a:rPr lang="en-US" sz="2800" i="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on the science of reading </a:t>
            </a:r>
            <a:r>
              <a:rPr lang="en-US" sz="2800" i="1" kern="100" dirty="0">
                <a:effectLst/>
                <a:latin typeface="Calibri" panose="020F0502020204030204" pitchFamily="34" charset="0"/>
                <a:ea typeface="Calibri" panose="020F0502020204030204" pitchFamily="34" charset="0"/>
                <a:cs typeface="Arial" panose="020B0604020202020204" pitchFamily="34" charset="0"/>
              </a:rPr>
              <a:t>to </a:t>
            </a:r>
            <a:r>
              <a:rPr lang="en-US" sz="2800" i="1" kern="100" dirty="0">
                <a:highlight>
                  <a:srgbClr val="00FF00"/>
                </a:highlight>
                <a:latin typeface="Calibri" panose="020F0502020204030204" pitchFamily="34" charset="0"/>
                <a:ea typeface="Calibri" panose="020F0502020204030204" pitchFamily="34" charset="0"/>
                <a:cs typeface="Arial" panose="020B0604020202020204" pitchFamily="34" charset="0"/>
              </a:rPr>
              <a:t>40 </a:t>
            </a:r>
            <a:r>
              <a:rPr lang="en-US" sz="2800" i="1" kern="100" dirty="0">
                <a:effectLst/>
                <a:highlight>
                  <a:srgbClr val="00FF00"/>
                </a:highlight>
                <a:latin typeface="Calibri" panose="020F0502020204030204" pitchFamily="34" charset="0"/>
                <a:ea typeface="Calibri" panose="020F0502020204030204" pitchFamily="34" charset="0"/>
                <a:cs typeface="Arial" panose="020B0604020202020204" pitchFamily="34" charset="0"/>
              </a:rPr>
              <a:t>K-3 teachers</a:t>
            </a:r>
            <a:r>
              <a:rPr lang="en-US" sz="2800" i="1" kern="100" dirty="0">
                <a:effectLst/>
                <a:latin typeface="Calibri" panose="020F0502020204030204" pitchFamily="34" charset="0"/>
                <a:ea typeface="Calibri" panose="020F0502020204030204" pitchFamily="34" charset="0"/>
                <a:cs typeface="Arial" panose="020B0604020202020204" pitchFamily="34" charset="0"/>
              </a:rPr>
              <a: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800" b="1" i="1" kern="100" dirty="0">
                <a:effectLst/>
                <a:latin typeface="Calibri" panose="020F0502020204030204" pitchFamily="34" charset="0"/>
                <a:ea typeface="Calibri" panose="020F0502020204030204" pitchFamily="34" charset="0"/>
                <a:cs typeface="Arial" panose="020B0604020202020204" pitchFamily="34" charset="0"/>
              </a:rPr>
              <a:t>THEN</a:t>
            </a:r>
            <a:r>
              <a:rPr lang="en-US" sz="2800" i="1" kern="100" dirty="0">
                <a:effectLst/>
                <a:latin typeface="Calibri" panose="020F0502020204030204" pitchFamily="34" charset="0"/>
                <a:ea typeface="Calibri" panose="020F0502020204030204" pitchFamily="34" charset="0"/>
                <a:cs typeface="Arial" panose="020B0604020202020204" pitchFamily="34" charset="0"/>
              </a:rPr>
              <a:t> teachers will </a:t>
            </a:r>
            <a:r>
              <a:rPr lang="en-US" sz="2800" i="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implement science-based reading instruction </a:t>
            </a:r>
            <a:r>
              <a:rPr lang="en-US" sz="2800" i="1" kern="100" dirty="0">
                <a:effectLst/>
                <a:latin typeface="Calibri" panose="020F0502020204030204" pitchFamily="34" charset="0"/>
                <a:ea typeface="Calibri" panose="020F0502020204030204" pitchFamily="34" charset="0"/>
                <a:cs typeface="Arial" panose="020B0604020202020204" pitchFamily="34" charset="0"/>
              </a:rPr>
              <a:t>with efficacy,</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800" b="1" i="1" kern="100" dirty="0">
                <a:effectLst/>
                <a:latin typeface="Calibri" panose="020F0502020204030204" pitchFamily="34" charset="0"/>
                <a:ea typeface="Calibri" panose="020F0502020204030204" pitchFamily="34" charset="0"/>
                <a:cs typeface="Arial" panose="020B0604020202020204" pitchFamily="34" charset="0"/>
              </a:rPr>
              <a:t>AND</a:t>
            </a:r>
            <a:r>
              <a:rPr lang="en-US" sz="2800" i="1" kern="100" dirty="0">
                <a:effectLst/>
                <a:latin typeface="Calibri" panose="020F0502020204030204" pitchFamily="34" charset="0"/>
                <a:ea typeface="Calibri" panose="020F0502020204030204" pitchFamily="34" charset="0"/>
                <a:cs typeface="Arial" panose="020B0604020202020204" pitchFamily="34" charset="0"/>
              </a:rPr>
              <a:t> student achievement in reading and writing will increase.</a:t>
            </a:r>
            <a:endParaRPr lang="en-US" sz="2800" i="1" kern="1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800"/>
              </a:spcAft>
              <a:buNone/>
            </a:pPr>
            <a:r>
              <a:rPr lang="en-US" sz="2800" b="1" kern="100" dirty="0">
                <a:effectLst/>
                <a:latin typeface="Calibri" panose="020F0502020204030204" pitchFamily="34" charset="0"/>
                <a:ea typeface="Calibri" panose="020F0502020204030204" pitchFamily="34" charset="0"/>
                <a:cs typeface="Arial" panose="020B0604020202020204" pitchFamily="34" charset="0"/>
              </a:rPr>
              <a:t>MEASURES OF IMPACT: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Symbol" panose="05050102010706020507" pitchFamily="18" charset="2"/>
              <a:buChar char=""/>
            </a:pPr>
            <a:r>
              <a:rPr lang="en-US" sz="2600" kern="100" dirty="0">
                <a:effectLst/>
                <a:latin typeface="Calibri" panose="020F0502020204030204" pitchFamily="34" charset="0"/>
                <a:ea typeface="Calibri" panose="020F0502020204030204" pitchFamily="34" charset="0"/>
                <a:cs typeface="Arial" panose="020B0604020202020204" pitchFamily="34" charset="0"/>
              </a:rPr>
              <a:t>Impact on </a:t>
            </a:r>
            <a:r>
              <a:rPr lang="en-US" sz="2600" b="1" kern="100" dirty="0">
                <a:effectLst/>
                <a:latin typeface="Calibri" panose="020F0502020204030204" pitchFamily="34" charset="0"/>
                <a:ea typeface="Calibri" panose="020F0502020204030204" pitchFamily="34" charset="0"/>
                <a:cs typeface="Arial" panose="020B0604020202020204" pitchFamily="34" charset="0"/>
              </a:rPr>
              <a:t>teacher practice</a:t>
            </a:r>
            <a:r>
              <a:rPr lang="en-US" sz="2600" kern="100" dirty="0">
                <a:effectLst/>
                <a:latin typeface="Calibri" panose="020F0502020204030204" pitchFamily="34" charset="0"/>
                <a:ea typeface="Calibri" panose="020F0502020204030204" pitchFamily="34" charset="0"/>
                <a:cs typeface="Arial" panose="020B0604020202020204" pitchFamily="34" charset="0"/>
              </a:rPr>
              <a:t> will be measured through </a:t>
            </a:r>
            <a:r>
              <a:rPr lang="en-US" sz="2600" kern="1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instructional coaching logs, principal observations/walkthroughs, and review of lesson plans</a:t>
            </a:r>
            <a:endParaRPr lang="en-US" sz="2600" kern="1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Font typeface="Symbol" panose="05050102010706020507" pitchFamily="18" charset="2"/>
              <a:buChar char=""/>
            </a:pPr>
            <a:r>
              <a:rPr lang="en-US" sz="2600" kern="100" dirty="0">
                <a:effectLst/>
                <a:latin typeface="Calibri" panose="020F0502020204030204" pitchFamily="34" charset="0"/>
                <a:ea typeface="Calibri" panose="020F0502020204030204" pitchFamily="34" charset="0"/>
                <a:cs typeface="Arial" panose="020B0604020202020204" pitchFamily="34" charset="0"/>
              </a:rPr>
              <a:t>Impact on </a:t>
            </a:r>
            <a:r>
              <a:rPr lang="en-US" sz="2600" b="1" kern="100" dirty="0">
                <a:effectLst/>
                <a:latin typeface="Calibri" panose="020F0502020204030204" pitchFamily="34" charset="0"/>
                <a:ea typeface="Calibri" panose="020F0502020204030204" pitchFamily="34" charset="0"/>
                <a:cs typeface="Arial" panose="020B0604020202020204" pitchFamily="34" charset="0"/>
              </a:rPr>
              <a:t>student outcomes</a:t>
            </a:r>
            <a:r>
              <a:rPr lang="en-US" sz="2600" kern="100" dirty="0">
                <a:effectLst/>
                <a:latin typeface="Calibri" panose="020F0502020204030204" pitchFamily="34" charset="0"/>
                <a:ea typeface="Calibri" panose="020F0502020204030204" pitchFamily="34" charset="0"/>
                <a:cs typeface="Arial" panose="020B0604020202020204" pitchFamily="34" charset="0"/>
              </a:rPr>
              <a:t> will be measured </a:t>
            </a:r>
            <a:r>
              <a:rPr lang="en-US" sz="2600" kern="1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through </a:t>
            </a:r>
            <a:r>
              <a:rPr lang="en-US" sz="2600" kern="100" dirty="0" err="1">
                <a:effectLst/>
                <a:highlight>
                  <a:srgbClr val="00FFFF"/>
                </a:highlight>
                <a:latin typeface="Calibri" panose="020F0502020204030204" pitchFamily="34" charset="0"/>
                <a:ea typeface="Calibri" panose="020F0502020204030204" pitchFamily="34" charset="0"/>
                <a:cs typeface="Arial" panose="020B0604020202020204" pitchFamily="34" charset="0"/>
              </a:rPr>
              <a:t>iReady</a:t>
            </a:r>
            <a:r>
              <a:rPr lang="en-US" sz="2600" kern="1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 Easy CBM and SBAC results</a:t>
            </a:r>
            <a:endParaRPr lang="en-US" sz="2600" kern="1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Footer Placeholder 2">
            <a:extLst>
              <a:ext uri="{FF2B5EF4-FFF2-40B4-BE49-F238E27FC236}">
                <a16:creationId xmlns:a16="http://schemas.microsoft.com/office/drawing/2014/main" id="{8AB293EA-D089-CFCE-5AC5-138FEF5C6FB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8B1712FB-7F8D-2CFB-40A4-604CC971CAA2}"/>
              </a:ext>
            </a:extLst>
          </p:cNvPr>
          <p:cNvSpPr>
            <a:spLocks noGrp="1"/>
          </p:cNvSpPr>
          <p:nvPr>
            <p:ph type="sldNum" sz="quarter" idx="12"/>
          </p:nvPr>
        </p:nvSpPr>
        <p:spPr/>
        <p:txBody>
          <a:bodyPr/>
          <a:lstStyle/>
          <a:p>
            <a:fld id="{357F5B69-6281-4C1F-8C38-6DA0F56DA430}" type="slidenum">
              <a:rPr lang="en-US" smtClean="0"/>
              <a:pPr/>
              <a:t>13</a:t>
            </a:fld>
            <a:endParaRPr lang="en-US" dirty="0"/>
          </a:p>
        </p:txBody>
      </p:sp>
    </p:spTree>
    <p:extLst>
      <p:ext uri="{BB962C8B-B14F-4D97-AF65-F5344CB8AC3E}">
        <p14:creationId xmlns:p14="http://schemas.microsoft.com/office/powerpoint/2010/main" val="1255905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CBC175-E7A9-C320-4788-26FB7DDD56AC}"/>
              </a:ext>
            </a:extLst>
          </p:cNvPr>
          <p:cNvSpPr>
            <a:spLocks noGrp="1"/>
          </p:cNvSpPr>
          <p:nvPr>
            <p:ph type="title"/>
          </p:nvPr>
        </p:nvSpPr>
        <p:spPr>
          <a:xfrm>
            <a:off x="717176" y="457200"/>
            <a:ext cx="10784542" cy="1026460"/>
          </a:xfrm>
        </p:spPr>
        <p:txBody>
          <a:bodyPr anchor="b">
            <a:normAutofit/>
          </a:bodyPr>
          <a:lstStyle/>
          <a:p>
            <a:r>
              <a:rPr lang="en-US" dirty="0"/>
              <a:t>3. Equitable Services Worksheet</a:t>
            </a:r>
          </a:p>
        </p:txBody>
      </p:sp>
      <p:sp>
        <p:nvSpPr>
          <p:cNvPr id="3" name="Footer Placeholder 2">
            <a:extLst>
              <a:ext uri="{FF2B5EF4-FFF2-40B4-BE49-F238E27FC236}">
                <a16:creationId xmlns:a16="http://schemas.microsoft.com/office/drawing/2014/main" id="{37CC797C-C4C9-AF84-9BAF-8B586A24F939}"/>
              </a:ext>
            </a:extLst>
          </p:cNvPr>
          <p:cNvSpPr>
            <a:spLocks noGrp="1"/>
          </p:cNvSpPr>
          <p:nvPr>
            <p:ph type="ftr" sz="quarter" idx="11"/>
          </p:nvPr>
        </p:nvSpPr>
        <p:spPr>
          <a:xfrm>
            <a:off x="717176" y="6139793"/>
            <a:ext cx="2864224" cy="365125"/>
          </a:xfrm>
        </p:spPr>
        <p:txBody>
          <a:bodyPr anchor="ctr">
            <a:normAutofit/>
          </a:bodyPr>
          <a:lstStyle/>
          <a:p>
            <a:pPr>
              <a:spcAft>
                <a:spcPts val="600"/>
              </a:spcAft>
            </a:pPr>
            <a:r>
              <a:rPr lang="en-US"/>
              <a:t>Oregon Department of Education</a:t>
            </a:r>
          </a:p>
        </p:txBody>
      </p:sp>
      <p:sp>
        <p:nvSpPr>
          <p:cNvPr id="4" name="Slide Number Placeholder 3">
            <a:extLst>
              <a:ext uri="{FF2B5EF4-FFF2-40B4-BE49-F238E27FC236}">
                <a16:creationId xmlns:a16="http://schemas.microsoft.com/office/drawing/2014/main" id="{E4E14166-E8AC-0C04-0BCD-61CAD40DDAEC}"/>
              </a:ext>
            </a:extLst>
          </p:cNvPr>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14</a:t>
            </a:fld>
            <a:endParaRPr lang="en-US"/>
          </a:p>
        </p:txBody>
      </p:sp>
      <p:graphicFrame>
        <p:nvGraphicFramePr>
          <p:cNvPr id="12" name="Content Placeholder 1" descr="Worksheet will only show if there are schools participating in II-A&#10;The amount a district must reserve for equitable services is based on the total Title II-A allocation less administrative costs&#10;Administrative costs cannot exceed the district’s negotiated indirect rate&#10;All students in the private school are included in enrollment&#10;">
            <a:extLst>
              <a:ext uri="{FF2B5EF4-FFF2-40B4-BE49-F238E27FC236}">
                <a16:creationId xmlns:a16="http://schemas.microsoft.com/office/drawing/2014/main" id="{B8326A67-9FBD-FB01-0E6D-65479CC75296}"/>
              </a:ext>
            </a:extLst>
          </p:cNvPr>
          <p:cNvGraphicFramePr>
            <a:graphicFrameLocks noGrp="1"/>
          </p:cNvGraphicFramePr>
          <p:nvPr>
            <p:ph idx="1"/>
            <p:extLst>
              <p:ext uri="{D42A27DB-BD31-4B8C-83A1-F6EECF244321}">
                <p14:modId xmlns:p14="http://schemas.microsoft.com/office/powerpoint/2010/main" val="1232962204"/>
              </p:ext>
            </p:extLst>
          </p:nvPr>
        </p:nvGraphicFramePr>
        <p:xfrm>
          <a:off x="717550" y="1825625"/>
          <a:ext cx="10783888" cy="4108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9109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7177" y="779646"/>
            <a:ext cx="3931826" cy="1686764"/>
          </a:xfrm>
        </p:spPr>
        <p:txBody>
          <a:bodyPr/>
          <a:lstStyle/>
          <a:p>
            <a:r>
              <a:rPr lang="en-US" dirty="0"/>
              <a:t>Helpful Resources</a:t>
            </a:r>
          </a:p>
        </p:txBody>
      </p:sp>
      <p:sp>
        <p:nvSpPr>
          <p:cNvPr id="7" name="Content Placeholder 6"/>
          <p:cNvSpPr>
            <a:spLocks noGrp="1"/>
          </p:cNvSpPr>
          <p:nvPr>
            <p:ph idx="1"/>
          </p:nvPr>
        </p:nvSpPr>
        <p:spPr>
          <a:xfrm>
            <a:off x="5183187" y="779647"/>
            <a:ext cx="6461125" cy="5627592"/>
          </a:xfrm>
        </p:spPr>
        <p:txBody>
          <a:bodyPr>
            <a:normAutofit lnSpcReduction="10000"/>
          </a:bodyPr>
          <a:lstStyle/>
          <a:p>
            <a:r>
              <a:rPr lang="en-US" sz="3200" dirty="0">
                <a:hlinkClick r:id="rId3"/>
              </a:rPr>
              <a:t>Title II-A CIP Budget Narrative Instructions</a:t>
            </a:r>
            <a:endParaRPr lang="en-US" sz="3200" dirty="0"/>
          </a:p>
          <a:p>
            <a:r>
              <a:rPr lang="en-US" sz="3200" dirty="0">
                <a:latin typeface="Calibri" panose="020F0502020204030204" pitchFamily="34" charset="0"/>
                <a:cs typeface="Calibri" panose="020F0502020204030204" pitchFamily="34" charset="0"/>
                <a:hlinkClick r:id="rId4"/>
              </a:rPr>
              <a:t>Title II-A CIP BN Checklist </a:t>
            </a:r>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hlinkClick r:id="rId5"/>
              </a:rPr>
              <a:t>Title II-A CIP Budget Narrative PPT</a:t>
            </a:r>
            <a:endParaRPr lang="en-US" sz="3200" dirty="0">
              <a:latin typeface="Calibri" panose="020F0502020204030204" pitchFamily="34" charset="0"/>
              <a:cs typeface="Calibri" panose="020F0502020204030204" pitchFamily="34" charset="0"/>
              <a:hlinkClick r:id="rId6"/>
            </a:endParaRPr>
          </a:p>
          <a:p>
            <a:r>
              <a:rPr lang="en-US" altLang="en-US" sz="3200" dirty="0">
                <a:latin typeface="Calibri" panose="020F0502020204030204" pitchFamily="34" charset="0"/>
                <a:cs typeface="Calibri" panose="020F0502020204030204" pitchFamily="34" charset="0"/>
                <a:hlinkClick r:id="rId7"/>
              </a:rPr>
              <a:t>Federal Non-Regulatory Guidance </a:t>
            </a:r>
            <a:endParaRPr lang="en-US" altLang="en-US" sz="3200" dirty="0">
              <a:latin typeface="Calibri" panose="020F0502020204030204" pitchFamily="34" charset="0"/>
              <a:cs typeface="Calibri" panose="020F0502020204030204" pitchFamily="34" charset="0"/>
              <a:hlinkClick r:id="rId8"/>
            </a:endParaRPr>
          </a:p>
          <a:p>
            <a:r>
              <a:rPr lang="en-US" altLang="en-US" sz="3200" dirty="0">
                <a:latin typeface="Calibri" panose="020F0502020204030204" pitchFamily="34" charset="0"/>
                <a:cs typeface="Calibri" panose="020F0502020204030204" pitchFamily="34" charset="0"/>
                <a:hlinkClick r:id="rId9"/>
              </a:rPr>
              <a:t>Oregon Federal Funds Guide</a:t>
            </a:r>
            <a:endParaRPr lang="en-US" altLang="en-US" sz="3200" dirty="0">
              <a:latin typeface="Calibri" panose="020F0502020204030204" pitchFamily="34" charset="0"/>
              <a:cs typeface="Calibri" panose="020F0502020204030204" pitchFamily="34" charset="0"/>
              <a:hlinkClick r:id="rId8"/>
            </a:endParaRPr>
          </a:p>
          <a:p>
            <a:r>
              <a:rPr lang="en-US" altLang="en-US" sz="3200" dirty="0">
                <a:latin typeface="Calibri" panose="020F0502020204030204" pitchFamily="34" charset="0"/>
                <a:cs typeface="Calibri" panose="020F0502020204030204" pitchFamily="34" charset="0"/>
                <a:hlinkClick r:id="rId8"/>
              </a:rPr>
              <a:t>CIP Budget Narrative User Guide</a:t>
            </a:r>
          </a:p>
          <a:p>
            <a:r>
              <a:rPr lang="en-US" sz="3200" dirty="0">
                <a:latin typeface="Calibri" panose="020F0502020204030204" pitchFamily="34" charset="0"/>
                <a:cs typeface="Calibri" panose="020F0502020204030204" pitchFamily="34" charset="0"/>
                <a:hlinkClick r:id="rId6"/>
              </a:rPr>
              <a:t>ESSA Quick Reference Briefs</a:t>
            </a:r>
            <a:endParaRPr lang="en-US" sz="3200" dirty="0">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endParaRPr>
          </a:p>
          <a:p>
            <a:pPr lvl="1"/>
            <a:r>
              <a:rPr lang="en-US" sz="2800" dirty="0">
                <a:latin typeface="Calibri" panose="020F0502020204030204" pitchFamily="34" charset="0"/>
                <a:cs typeface="Calibri" panose="020F0502020204030204" pitchFamily="34" charset="0"/>
              </a:rPr>
              <a:t>Equitable Services</a:t>
            </a:r>
          </a:p>
          <a:p>
            <a:pPr lvl="1"/>
            <a:r>
              <a:rPr lang="en-US" sz="2800" dirty="0"/>
              <a:t>Supplement Not Supplant </a:t>
            </a:r>
          </a:p>
          <a:p>
            <a:pPr lvl="1"/>
            <a:r>
              <a:rPr lang="en-US" sz="2800" dirty="0"/>
              <a:t>Time and Effort</a:t>
            </a:r>
          </a:p>
          <a:p>
            <a:endParaRPr lang="en-US" altLang="en-US" sz="3200" dirty="0">
              <a:latin typeface="Calibri" panose="020F0502020204030204" pitchFamily="34" charset="0"/>
              <a:cs typeface="Calibri" panose="020F0502020204030204" pitchFamily="34" charset="0"/>
              <a:hlinkClick r:id="rId8"/>
            </a:endParaRPr>
          </a:p>
          <a:p>
            <a:pPr marL="0" indent="0">
              <a:buNone/>
            </a:pPr>
            <a:endParaRPr lang="en-US" sz="2800" u="sng" dirty="0">
              <a:hlinkClick r:id="rId8"/>
            </a:endParaRP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15</a:t>
            </a:fld>
            <a:endParaRPr lang="en-US" dirty="0"/>
          </a:p>
        </p:txBody>
      </p:sp>
      <p:pic>
        <p:nvPicPr>
          <p:cNvPr id="5" name="Picture Placeholder 4">
            <a:extLst>
              <a:ext uri="{C183D7F6-B498-43B3-948B-1728B52AA6E4}">
                <adec:decorative xmlns:adec="http://schemas.microsoft.com/office/drawing/2017/decorative" val="1"/>
              </a:ext>
            </a:extLst>
          </p:cNvPr>
          <p:cNvPicPr>
            <a:picLocks noGrp="1" noChangeAspect="1"/>
          </p:cNvPicPr>
          <p:nvPr>
            <p:ph type="pic" sz="quarter" idx="13"/>
          </p:nvPr>
        </p:nvPicPr>
        <p:blipFill>
          <a:blip r:embed="rId11">
            <a:extLst>
              <a:ext uri="{28A0092B-C50C-407E-A947-70E740481C1C}">
                <a14:useLocalDpi xmlns:a14="http://schemas.microsoft.com/office/drawing/2010/main" val="0"/>
              </a:ext>
            </a:extLst>
          </a:blip>
          <a:srcRect t="1111" b="1111"/>
          <a:stretch>
            <a:fillRect/>
          </a:stretch>
        </p:blipFill>
        <p:spPr>
          <a:xfrm>
            <a:off x="425450" y="2882900"/>
            <a:ext cx="4325938" cy="2320925"/>
          </a:xfrm>
        </p:spPr>
      </p:pic>
    </p:spTree>
    <p:extLst>
      <p:ext uri="{BB962C8B-B14F-4D97-AF65-F5344CB8AC3E}">
        <p14:creationId xmlns:p14="http://schemas.microsoft.com/office/powerpoint/2010/main" val="1173246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953B49-25E5-D480-9B1C-978BC64D2989}"/>
              </a:ext>
            </a:extLst>
          </p:cNvPr>
          <p:cNvSpPr>
            <a:spLocks noGrp="1"/>
          </p:cNvSpPr>
          <p:nvPr>
            <p:ph type="title"/>
          </p:nvPr>
        </p:nvSpPr>
        <p:spPr/>
        <p:txBody>
          <a:bodyPr/>
          <a:lstStyle/>
          <a:p>
            <a:r>
              <a:rPr lang="en-US" dirty="0"/>
              <a:t>Future Topics </a:t>
            </a:r>
          </a:p>
        </p:txBody>
      </p:sp>
      <p:sp>
        <p:nvSpPr>
          <p:cNvPr id="8" name="Content Placeholder 7">
            <a:extLst>
              <a:ext uri="{FF2B5EF4-FFF2-40B4-BE49-F238E27FC236}">
                <a16:creationId xmlns:a16="http://schemas.microsoft.com/office/drawing/2014/main" id="{BE6AD880-9177-99A0-2E25-4F7195B292E0}"/>
              </a:ext>
            </a:extLst>
          </p:cNvPr>
          <p:cNvSpPr>
            <a:spLocks noGrp="1"/>
          </p:cNvSpPr>
          <p:nvPr>
            <p:ph idx="1"/>
          </p:nvPr>
        </p:nvSpPr>
        <p:spPr/>
        <p:txBody>
          <a:bodyPr>
            <a:normAutofit/>
          </a:bodyPr>
          <a:lstStyle/>
          <a:p>
            <a:pPr>
              <a:spcAft>
                <a:spcPts val="600"/>
              </a:spcAft>
            </a:pPr>
            <a:r>
              <a:rPr lang="en-US" sz="3200" dirty="0"/>
              <a:t>October 22 – Planning for Professional Learning</a:t>
            </a:r>
          </a:p>
          <a:p>
            <a:pPr>
              <a:spcAft>
                <a:spcPts val="600"/>
              </a:spcAft>
            </a:pPr>
            <a:r>
              <a:rPr lang="en-US" sz="3200" dirty="0"/>
              <a:t>November 26 – Evaluating Professional Learning</a:t>
            </a:r>
          </a:p>
          <a:p>
            <a:pPr>
              <a:spcAft>
                <a:spcPts val="600"/>
              </a:spcAft>
            </a:pPr>
            <a:r>
              <a:rPr lang="en-US" sz="3200" dirty="0"/>
              <a:t>December 24 – Winter Break, no session</a:t>
            </a:r>
          </a:p>
          <a:p>
            <a:pPr>
              <a:spcAft>
                <a:spcPts val="600"/>
              </a:spcAft>
            </a:pPr>
            <a:r>
              <a:rPr lang="en-US" sz="3200" dirty="0"/>
              <a:t>January 28 – </a:t>
            </a:r>
            <a:r>
              <a:rPr lang="en-US" sz="3200" dirty="0">
                <a:solidFill>
                  <a:srgbClr val="FF0000"/>
                </a:solidFill>
              </a:rPr>
              <a:t>TBD based on input</a:t>
            </a:r>
            <a:endParaRPr lang="en-US" sz="3200" dirty="0"/>
          </a:p>
        </p:txBody>
      </p:sp>
      <p:pic>
        <p:nvPicPr>
          <p:cNvPr id="9" name="Picture 8" descr="This is a picture of a calendar. It is provided for aesthetic purposes.">
            <a:extLst>
              <a:ext uri="{FF2B5EF4-FFF2-40B4-BE49-F238E27FC236}">
                <a16:creationId xmlns:a16="http://schemas.microsoft.com/office/drawing/2014/main" id="{7A070972-7CF9-6AF8-89CD-7AD83A7FEDE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455424" y="3553793"/>
            <a:ext cx="2836060" cy="2269108"/>
          </a:xfrm>
          <a:prstGeom prst="rect">
            <a:avLst/>
          </a:prstGeom>
        </p:spPr>
      </p:pic>
      <p:sp>
        <p:nvSpPr>
          <p:cNvPr id="4" name="Footer Placeholder 3">
            <a:extLst>
              <a:ext uri="{FF2B5EF4-FFF2-40B4-BE49-F238E27FC236}">
                <a16:creationId xmlns:a16="http://schemas.microsoft.com/office/drawing/2014/main" id="{557A6307-1976-14CE-962D-F0CB4DB418B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a:extLst>
              <a:ext uri="{FF2B5EF4-FFF2-40B4-BE49-F238E27FC236}">
                <a16:creationId xmlns:a16="http://schemas.microsoft.com/office/drawing/2014/main" id="{A8C15EFC-A3EA-54E2-BF7D-51ED804F8821}"/>
              </a:ext>
            </a:extLst>
          </p:cNvPr>
          <p:cNvSpPr>
            <a:spLocks noGrp="1"/>
          </p:cNvSpPr>
          <p:nvPr>
            <p:ph type="sldNum" sz="quarter" idx="12"/>
          </p:nvPr>
        </p:nvSpPr>
        <p:spPr/>
        <p:txBody>
          <a:bodyPr/>
          <a:lstStyle/>
          <a:p>
            <a:fld id="{357F5B69-6281-4C1F-8C38-6DA0F56DA430}" type="slidenum">
              <a:rPr lang="en-US" smtClean="0"/>
              <a:t>16</a:t>
            </a:fld>
            <a:endParaRPr lang="en-US" dirty="0"/>
          </a:p>
        </p:txBody>
      </p:sp>
    </p:spTree>
    <p:extLst>
      <p:ext uri="{BB962C8B-B14F-4D97-AF65-F5344CB8AC3E}">
        <p14:creationId xmlns:p14="http://schemas.microsoft.com/office/powerpoint/2010/main" val="2072044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Please reach out!</a:t>
            </a:r>
          </a:p>
        </p:txBody>
      </p:sp>
      <p:sp>
        <p:nvSpPr>
          <p:cNvPr id="2" name="Content Placeholder 1"/>
          <p:cNvSpPr>
            <a:spLocks noGrp="1"/>
          </p:cNvSpPr>
          <p:nvPr>
            <p:ph idx="1"/>
          </p:nvPr>
        </p:nvSpPr>
        <p:spPr/>
        <p:txBody>
          <a:bodyPr/>
          <a:lstStyle/>
          <a:p>
            <a:pPr marL="342900" lvl="0" indent="-342900">
              <a:spcBef>
                <a:spcPts val="0"/>
              </a:spcBef>
              <a:buClr>
                <a:schemeClr val="dk1"/>
              </a:buClr>
              <a:buSzPts val="2400"/>
            </a:pPr>
            <a:r>
              <a:rPr lang="nb-NO" dirty="0"/>
              <a:t>Jen Engberg</a:t>
            </a:r>
            <a:br>
              <a:rPr lang="nb-NO" dirty="0"/>
            </a:br>
            <a:r>
              <a:rPr lang="nb-NO" u="sng" dirty="0">
                <a:solidFill>
                  <a:schemeClr val="hlink"/>
                </a:solidFill>
                <a:hlinkClick r:id="rId3"/>
              </a:rPr>
              <a:t>Jennifer.Engberg@ode.oregon.gov</a:t>
            </a:r>
            <a:endParaRPr lang="nb-NO" dirty="0"/>
          </a:p>
          <a:p>
            <a:pPr marL="342900" lvl="0" indent="-342900">
              <a:lnSpc>
                <a:spcPct val="110000"/>
              </a:lnSpc>
              <a:buClr>
                <a:schemeClr val="dk1"/>
              </a:buClr>
              <a:buSzPts val="2400"/>
            </a:pPr>
            <a:r>
              <a:rPr lang="nb-NO" dirty="0"/>
              <a:t>Sarah Martin</a:t>
            </a:r>
            <a:br>
              <a:rPr lang="nb-NO" dirty="0"/>
            </a:br>
            <a:r>
              <a:rPr lang="nb-NO" u="sng" dirty="0">
                <a:solidFill>
                  <a:schemeClr val="hlink"/>
                </a:solidFill>
                <a:hlinkClick r:id="rId4"/>
              </a:rPr>
              <a:t>Sarah.Martin@ode.oregon.gov</a:t>
            </a:r>
            <a:endParaRPr lang="nb-NO" dirty="0"/>
          </a:p>
          <a:p>
            <a:pPr marL="342900" lvl="0" indent="-342900">
              <a:lnSpc>
                <a:spcPct val="110000"/>
              </a:lnSpc>
              <a:buClr>
                <a:schemeClr val="dk1"/>
              </a:buClr>
              <a:buSzPts val="2400"/>
            </a:pPr>
            <a:r>
              <a:rPr lang="nb-NO" dirty="0"/>
              <a:t>Lisa Plumb</a:t>
            </a:r>
            <a:br>
              <a:rPr lang="nb-NO" dirty="0"/>
            </a:br>
            <a:r>
              <a:rPr lang="nb-NO" u="sng" dirty="0">
                <a:solidFill>
                  <a:schemeClr val="hlink"/>
                </a:solidFill>
                <a:hlinkClick r:id="rId5"/>
              </a:rPr>
              <a:t>Lisa.Plumb@ode.oregon.gov</a:t>
            </a:r>
            <a:endParaRPr lang="nb-NO" u="sng" dirty="0">
              <a:solidFill>
                <a:schemeClr val="hlink"/>
              </a:solidFill>
            </a:endParaRPr>
          </a:p>
          <a:p>
            <a:pPr marL="342900" lvl="0" indent="-342900">
              <a:lnSpc>
                <a:spcPct val="110000"/>
              </a:lnSpc>
              <a:buClr>
                <a:schemeClr val="dk1"/>
              </a:buClr>
              <a:buSzPts val="2400"/>
            </a:pPr>
            <a:r>
              <a:rPr lang="nb-NO" dirty="0"/>
              <a:t>Amy Tidwell</a:t>
            </a:r>
            <a:br>
              <a:rPr lang="nb-NO" dirty="0"/>
            </a:br>
            <a:r>
              <a:rPr lang="nb-NO" u="sng" dirty="0">
                <a:solidFill>
                  <a:schemeClr val="hlink"/>
                </a:solidFill>
                <a:hlinkClick r:id="rId4"/>
              </a:rPr>
              <a:t>Amy.Tidwell@ode.oregon.gov</a:t>
            </a:r>
            <a:endParaRPr lang="nb-NO" dirty="0"/>
          </a:p>
          <a:p>
            <a:pPr marL="0" lvl="0" indent="0">
              <a:lnSpc>
                <a:spcPct val="110000"/>
              </a:lnSpc>
              <a:buClr>
                <a:schemeClr val="dk1"/>
              </a:buClr>
              <a:buSzPts val="2400"/>
              <a:buNone/>
            </a:pPr>
            <a:endParaRPr lang="nb-NO" dirty="0"/>
          </a:p>
          <a:p>
            <a:endParaRPr lang="en-US" dirty="0"/>
          </a:p>
        </p:txBody>
      </p:sp>
      <p:pic>
        <p:nvPicPr>
          <p:cNvPr id="3074" name="Picture 2" descr="DFA :: Questions? Contact 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1943" y="3618964"/>
            <a:ext cx="6132588" cy="2130269"/>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17</a:t>
            </a:fld>
            <a:endParaRPr lang="en-US" dirty="0"/>
          </a:p>
        </p:txBody>
      </p:sp>
    </p:spTree>
    <p:extLst>
      <p:ext uri="{BB962C8B-B14F-4D97-AF65-F5344CB8AC3E}">
        <p14:creationId xmlns:p14="http://schemas.microsoft.com/office/powerpoint/2010/main" val="3377793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Time Together Today</a:t>
            </a:r>
            <a:endParaRPr lang="en-US" dirty="0">
              <a:solidFill>
                <a:schemeClr val="tx1"/>
              </a:solidFill>
            </a:endParaRPr>
          </a:p>
        </p:txBody>
      </p:sp>
      <p:sp>
        <p:nvSpPr>
          <p:cNvPr id="3" name="Content Placeholder 2"/>
          <p:cNvSpPr>
            <a:spLocks noGrp="1"/>
          </p:cNvSpPr>
          <p:nvPr>
            <p:ph idx="1"/>
          </p:nvPr>
        </p:nvSpPr>
        <p:spPr/>
        <p:txBody>
          <a:bodyPr>
            <a:normAutofit/>
          </a:bodyPr>
          <a:lstStyle/>
          <a:p>
            <a:pPr>
              <a:spcAft>
                <a:spcPts val="1200"/>
              </a:spcAft>
            </a:pPr>
            <a:r>
              <a:rPr lang="en-US" sz="3600" dirty="0">
                <a:latin typeface="Calibri" panose="020F0502020204030204" pitchFamily="34" charset="0"/>
                <a:cs typeface="Calibri" panose="020F0502020204030204" pitchFamily="34" charset="0"/>
              </a:rPr>
              <a:t>Title II-A CIP Budget Narrative Overview</a:t>
            </a:r>
          </a:p>
          <a:p>
            <a:pPr>
              <a:spcAft>
                <a:spcPts val="1200"/>
              </a:spcAft>
            </a:pPr>
            <a:r>
              <a:rPr lang="en-US" sz="3600" dirty="0">
                <a:latin typeface="Calibri" panose="020F0502020204030204" pitchFamily="34" charset="0"/>
                <a:cs typeface="Calibri" panose="020F0502020204030204" pitchFamily="34" charset="0"/>
              </a:rPr>
              <a:t>Resources</a:t>
            </a:r>
          </a:p>
          <a:p>
            <a:pPr>
              <a:spcAft>
                <a:spcPts val="1200"/>
              </a:spcAft>
            </a:pPr>
            <a:r>
              <a:rPr lang="en-US" sz="3600" dirty="0">
                <a:latin typeface="Calibri" panose="020F0502020204030204" pitchFamily="34" charset="0"/>
                <a:cs typeface="Calibri" panose="020F0502020204030204" pitchFamily="34" charset="0"/>
              </a:rPr>
              <a:t>Work Time</a:t>
            </a:r>
          </a:p>
        </p:txBody>
      </p:sp>
      <p:pic>
        <p:nvPicPr>
          <p:cNvPr id="4" name="Picture 3" descr="This is a colorful picture of the word agenda" title="Agenda"/>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7090595" y="5251170"/>
            <a:ext cx="4613267" cy="1131091"/>
          </a:xfrm>
          <a:prstGeom prst="rect">
            <a:avLst/>
          </a:prstGeom>
        </p:spPr>
      </p:pic>
      <p:sp>
        <p:nvSpPr>
          <p:cNvPr id="5" name="Footer Placeholder 2">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
        <p:nvSpPr>
          <p:cNvPr id="6" name="Slide Number Placeholder 3">
            <a:extLst>
              <a:ext uri="{FF2B5EF4-FFF2-40B4-BE49-F238E27FC236}">
                <a16:creationId xmlns:a16="http://schemas.microsoft.com/office/drawing/2014/main" id="{D52E78ED-689F-2783-854F-F1A56D0A0AFB}"/>
              </a:ext>
              <a:ext uri="{C183D7F6-B498-43B3-948B-1728B52AA6E4}">
                <adec:decorative xmlns:adec="http://schemas.microsoft.com/office/drawing/2017/decorative" val="1"/>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2</a:t>
            </a:fld>
            <a:endParaRPr lang="en-US" dirty="0"/>
          </a:p>
        </p:txBody>
      </p:sp>
    </p:spTree>
    <p:extLst>
      <p:ext uri="{BB962C8B-B14F-4D97-AF65-F5344CB8AC3E}">
        <p14:creationId xmlns:p14="http://schemas.microsoft.com/office/powerpoint/2010/main" val="3082127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EAC9CF-6C30-EFB6-A352-3CCE30CA6BAA}"/>
              </a:ext>
            </a:extLst>
          </p:cNvPr>
          <p:cNvSpPr>
            <a:spLocks noGrp="1"/>
          </p:cNvSpPr>
          <p:nvPr>
            <p:ph type="title"/>
          </p:nvPr>
        </p:nvSpPr>
        <p:spPr/>
        <p:txBody>
          <a:bodyPr/>
          <a:lstStyle/>
          <a:p>
            <a:r>
              <a:rPr lang="en-US" dirty="0"/>
              <a:t>Accessing the CIP Budget Narrative</a:t>
            </a:r>
          </a:p>
        </p:txBody>
      </p:sp>
      <p:sp>
        <p:nvSpPr>
          <p:cNvPr id="6" name="Content Placeholder 5">
            <a:extLst>
              <a:ext uri="{FF2B5EF4-FFF2-40B4-BE49-F238E27FC236}">
                <a16:creationId xmlns:a16="http://schemas.microsoft.com/office/drawing/2014/main" id="{BF68419D-8210-1839-4F26-4CF32EFAB4F3}"/>
              </a:ext>
            </a:extLst>
          </p:cNvPr>
          <p:cNvSpPr>
            <a:spLocks noGrp="1"/>
          </p:cNvSpPr>
          <p:nvPr>
            <p:ph idx="1"/>
          </p:nvPr>
        </p:nvSpPr>
        <p:spPr/>
        <p:txBody>
          <a:bodyPr>
            <a:normAutofit/>
          </a:bodyPr>
          <a:lstStyle/>
          <a:p>
            <a:r>
              <a:rPr lang="en-US" sz="3200" dirty="0"/>
              <a:t>Login to the </a:t>
            </a:r>
            <a:r>
              <a:rPr lang="en-US" sz="3200" dirty="0">
                <a:hlinkClick r:id="rId3"/>
              </a:rPr>
              <a:t>District Secure website</a:t>
            </a:r>
            <a:endParaRPr lang="en-US" sz="3200" dirty="0"/>
          </a:p>
          <a:p>
            <a:pPr marL="0" indent="0">
              <a:buNone/>
            </a:pPr>
            <a:endParaRPr lang="en-US" sz="3200" dirty="0"/>
          </a:p>
          <a:p>
            <a:r>
              <a:rPr lang="en-US" sz="3200" dirty="0"/>
              <a:t>Choose CIP Budget Narrative from the “Applications” list</a:t>
            </a:r>
          </a:p>
          <a:p>
            <a:endParaRPr lang="en-US" sz="3200" dirty="0"/>
          </a:p>
          <a:p>
            <a:r>
              <a:rPr lang="en-US" sz="3200" dirty="0"/>
              <a:t>If you do not have access to the CIP Budget Narratives, reach out to your district </a:t>
            </a:r>
            <a:r>
              <a:rPr lang="en-US" sz="3200" dirty="0">
                <a:hlinkClick r:id="rId4"/>
              </a:rPr>
              <a:t>Security Administrator</a:t>
            </a:r>
            <a:endParaRPr lang="en-US" sz="3200" dirty="0"/>
          </a:p>
        </p:txBody>
      </p:sp>
      <p:sp>
        <p:nvSpPr>
          <p:cNvPr id="3" name="Footer Placeholder 2">
            <a:extLst>
              <a:ext uri="{FF2B5EF4-FFF2-40B4-BE49-F238E27FC236}">
                <a16:creationId xmlns:a16="http://schemas.microsoft.com/office/drawing/2014/main" id="{A49F39B4-3466-6520-EEEC-6D8471E6916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E1884779-5E0C-70AF-253A-665196E36D51}"/>
              </a:ext>
            </a:extLst>
          </p:cNvPr>
          <p:cNvSpPr>
            <a:spLocks noGrp="1"/>
          </p:cNvSpPr>
          <p:nvPr>
            <p:ph type="sldNum" sz="quarter" idx="12"/>
          </p:nvPr>
        </p:nvSpPr>
        <p:spPr/>
        <p:txBody>
          <a:bodyPr/>
          <a:lstStyle/>
          <a:p>
            <a:fld id="{357F5B69-6281-4C1F-8C38-6DA0F56DA430}" type="slidenum">
              <a:rPr lang="en-US" smtClean="0"/>
              <a:t>3</a:t>
            </a:fld>
            <a:endParaRPr lang="en-US" dirty="0"/>
          </a:p>
        </p:txBody>
      </p:sp>
    </p:spTree>
    <p:extLst>
      <p:ext uri="{BB962C8B-B14F-4D97-AF65-F5344CB8AC3E}">
        <p14:creationId xmlns:p14="http://schemas.microsoft.com/office/powerpoint/2010/main" val="2241138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Title 1"/>
          <p:cNvSpPr>
            <a:spLocks noGrp="1"/>
          </p:cNvSpPr>
          <p:nvPr>
            <p:ph type="title"/>
          </p:nvPr>
        </p:nvSpPr>
        <p:spPr/>
        <p:txBody>
          <a:bodyPr>
            <a:noAutofit/>
          </a:bodyPr>
          <a:lstStyle/>
          <a:p>
            <a:pPr>
              <a:defRPr/>
            </a:pPr>
            <a:r>
              <a:rPr lang="en-US" sz="4000" dirty="0"/>
              <a:t>Title II-A CIP Budget Narrative Components</a:t>
            </a:r>
          </a:p>
        </p:txBody>
      </p:sp>
      <p:sp>
        <p:nvSpPr>
          <p:cNvPr id="2" name="Content Placeholder 1"/>
          <p:cNvSpPr>
            <a:spLocks noGrp="1"/>
          </p:cNvSpPr>
          <p:nvPr>
            <p:ph idx="1"/>
          </p:nvPr>
        </p:nvSpPr>
        <p:spPr/>
        <p:txBody>
          <a:bodyPr/>
          <a:lstStyle/>
          <a:p>
            <a:pPr marL="457200" indent="-457200">
              <a:spcBef>
                <a:spcPct val="50000"/>
              </a:spcBef>
              <a:defRPr/>
            </a:pPr>
            <a:r>
              <a:rPr lang="en-US" altLang="en-US" sz="3200" dirty="0">
                <a:latin typeface="Calibri" panose="020F0502020204030204" pitchFamily="34" charset="0"/>
                <a:cs typeface="Calibri" panose="020F0502020204030204" pitchFamily="34" charset="0"/>
              </a:rPr>
              <a:t>Needs Assessment</a:t>
            </a:r>
          </a:p>
          <a:p>
            <a:pPr marL="1200150" lvl="1" indent="-457200">
              <a:spcBef>
                <a:spcPct val="50000"/>
              </a:spcBef>
              <a:defRPr/>
            </a:pPr>
            <a:r>
              <a:rPr lang="en-US" altLang="en-US" sz="2800" dirty="0"/>
              <a:t>What does the data tell us?</a:t>
            </a:r>
          </a:p>
          <a:p>
            <a:pPr marL="457200" indent="-457200">
              <a:spcBef>
                <a:spcPct val="50000"/>
              </a:spcBef>
              <a:defRPr/>
            </a:pPr>
            <a:r>
              <a:rPr lang="en-US" altLang="en-US" sz="3200" dirty="0"/>
              <a:t>Budget Narrative </a:t>
            </a:r>
          </a:p>
          <a:p>
            <a:pPr marL="1200150" lvl="1" indent="-457200">
              <a:spcBef>
                <a:spcPct val="50000"/>
              </a:spcBef>
              <a:defRPr/>
            </a:pPr>
            <a:r>
              <a:rPr lang="en-US" altLang="en-US" sz="2800" dirty="0"/>
              <a:t>What will we do to meet our needs?</a:t>
            </a:r>
          </a:p>
          <a:p>
            <a:pPr marL="457200" indent="-457200">
              <a:spcBef>
                <a:spcPct val="50000"/>
              </a:spcBef>
              <a:defRPr/>
            </a:pPr>
            <a:r>
              <a:rPr lang="en-US" altLang="en-US" sz="3200" dirty="0"/>
              <a:t>Equitable Services Worksheet</a:t>
            </a:r>
          </a:p>
          <a:p>
            <a:pPr marL="1200150" lvl="1" indent="-457200">
              <a:spcBef>
                <a:spcPct val="50000"/>
              </a:spcBef>
              <a:defRPr/>
            </a:pPr>
            <a:r>
              <a:rPr lang="en-US" altLang="en-US" sz="2800" dirty="0"/>
              <a:t>Only for districts with participating schools</a:t>
            </a:r>
          </a:p>
          <a:p>
            <a:endParaRPr lang="en-US" dirty="0"/>
          </a:p>
        </p:txBody>
      </p:sp>
      <p:pic>
        <p:nvPicPr>
          <p:cNvPr id="9" name="Content Placeholder 3" descr="Continuous improvement cycle&#10;&#10;Continuous improvement cycle&#10;&#10;Set the vision, assess needs, create a strategic plan, implement strategic plan, moitor and adjust">
            <a:extLst>
              <a:ext uri="{FF2B5EF4-FFF2-40B4-BE49-F238E27FC236}">
                <a16:creationId xmlns:a16="http://schemas.microsoft.com/office/drawing/2014/main" id="{B7CD7C03-AE6E-4A12-BC9D-8BF9155106C0}"/>
              </a:ext>
            </a:extLst>
          </p:cNvPr>
          <p:cNvPicPr>
            <a:picLocks noChangeAspect="1"/>
          </p:cNvPicPr>
          <p:nvPr/>
        </p:nvPicPr>
        <p:blipFill>
          <a:blip r:embed="rId3">
            <a:extLst>
              <a:ext uri="{28A0092B-C50C-407E-A947-70E740481C1C}">
                <a14:useLocalDpi xmlns:a14="http://schemas.microsoft.com/office/drawing/2010/main" val="0"/>
              </a:ext>
            </a:extLst>
          </a:blip>
          <a:srcRect t="11777" b="16698"/>
          <a:stretch>
            <a:fillRect/>
          </a:stretch>
        </p:blipFill>
        <p:spPr bwMode="auto">
          <a:xfrm>
            <a:off x="8197918" y="1844837"/>
            <a:ext cx="3487881" cy="3319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3" name="Slide Number Placeholder 3">
            <a:extLst>
              <a:ext uri="{FF2B5EF4-FFF2-40B4-BE49-F238E27FC236}">
                <a16:creationId xmlns:a16="http://schemas.microsoft.com/office/drawing/2014/main" id="{C5E306F0-E6D0-5D57-B141-1734D4DFF71A}"/>
              </a:ext>
            </a:extLst>
          </p:cNvPr>
          <p:cNvSpPr>
            <a:spLocks noGrp="1"/>
          </p:cNvSpPr>
          <p:nvPr>
            <p:ph type="sldNum" sz="quarter" idx="12"/>
          </p:nvPr>
        </p:nvSpPr>
        <p:spPr/>
        <p:txBody>
          <a:bodyPr/>
          <a:lstStyle/>
          <a:p>
            <a:fld id="{357F5B69-6281-4C1F-8C38-6DA0F56DA430}" type="slidenum">
              <a:rPr lang="en-US" smtClean="0"/>
              <a:t>4</a:t>
            </a:fld>
            <a:endParaRPr lang="en-US" dirty="0"/>
          </a:p>
        </p:txBody>
      </p:sp>
    </p:spTree>
    <p:extLst>
      <p:ext uri="{BB962C8B-B14F-4D97-AF65-F5344CB8AC3E}">
        <p14:creationId xmlns:p14="http://schemas.microsoft.com/office/powerpoint/2010/main" val="1263792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77" y="779646"/>
            <a:ext cx="3931826" cy="1363480"/>
          </a:xfrm>
        </p:spPr>
        <p:txBody>
          <a:bodyPr>
            <a:normAutofit/>
          </a:bodyPr>
          <a:lstStyle/>
          <a:p>
            <a:r>
              <a:rPr lang="en-US" dirty="0"/>
              <a:t>Consultation &amp; Engagement</a:t>
            </a:r>
          </a:p>
        </p:txBody>
      </p:sp>
      <p:pic>
        <p:nvPicPr>
          <p:cNvPr id="5" name="Picture 4" descr="Needs Assessment: Strengths, Evidence, Challenges&#10;Outcomes: State, district, community, school, student&#10;Community Engagement: ALl students, focal student groups, families, staff, partners&#10;Equity: Lens, Stance, Decision Tools&#10;" title="Integrated Guidance Graphic">
            <a:extLst>
              <a:ext uri="{FF2B5EF4-FFF2-40B4-BE49-F238E27FC236}">
                <a16:creationId xmlns:a16="http://schemas.microsoft.com/office/drawing/2014/main" id="{098D6B50-C3A1-3C54-861A-9BA5B0DD5C4D}"/>
              </a:ext>
            </a:extLst>
          </p:cNvPr>
          <p:cNvPicPr/>
          <p:nvPr/>
        </p:nvPicPr>
        <p:blipFill rotWithShape="1">
          <a:blip r:embed="rId3"/>
          <a:srcRect l="40769" t="39203" r="22692" b="11338"/>
          <a:stretch/>
        </p:blipFill>
        <p:spPr bwMode="auto">
          <a:xfrm>
            <a:off x="416942" y="2271713"/>
            <a:ext cx="4232061" cy="3717926"/>
          </a:xfrm>
          <a:prstGeom prst="rect">
            <a:avLst/>
          </a:prstGeom>
          <a:ln>
            <a:noFill/>
          </a:ln>
          <a:extLst>
            <a:ext uri="{53640926-AAD7-44D8-BBD7-CCE9431645EC}">
              <a14:shadowObscured xmlns:a14="http://schemas.microsoft.com/office/drawing/2010/main"/>
            </a:ext>
          </a:extLst>
        </p:spPr>
      </p:pic>
      <p:sp>
        <p:nvSpPr>
          <p:cNvPr id="3" name="Content Placeholder 2"/>
          <p:cNvSpPr>
            <a:spLocks noGrp="1"/>
          </p:cNvSpPr>
          <p:nvPr>
            <p:ph idx="1"/>
          </p:nvPr>
        </p:nvSpPr>
        <p:spPr>
          <a:xfrm>
            <a:off x="5183188" y="779647"/>
            <a:ext cx="6172200" cy="5360146"/>
          </a:xfrm>
        </p:spPr>
        <p:txBody>
          <a:bodyPr>
            <a:normAutofit/>
          </a:bodyPr>
          <a:lstStyle/>
          <a:p>
            <a:r>
              <a:rPr lang="en-US" sz="2800" dirty="0">
                <a:ea typeface="Times New Roman" panose="02020603050405020304" pitchFamily="18" charset="0"/>
              </a:rPr>
              <a:t>Districts must meaningfully consult with a wide array of partners when determining the use of Title II-A funds</a:t>
            </a:r>
          </a:p>
          <a:p>
            <a:pPr lvl="1"/>
            <a:r>
              <a:rPr lang="en-US" dirty="0">
                <a:ea typeface="Times New Roman" panose="02020603050405020304" pitchFamily="18" charset="0"/>
              </a:rPr>
              <a:t>Administrators</a:t>
            </a:r>
          </a:p>
          <a:p>
            <a:pPr lvl="1"/>
            <a:r>
              <a:rPr lang="en-US" dirty="0">
                <a:ea typeface="Times New Roman" panose="02020603050405020304" pitchFamily="18" charset="0"/>
              </a:rPr>
              <a:t>Teachers</a:t>
            </a:r>
          </a:p>
          <a:p>
            <a:pPr lvl="1"/>
            <a:r>
              <a:rPr lang="en-US" dirty="0">
                <a:ea typeface="Times New Roman" panose="02020603050405020304" pitchFamily="18" charset="0"/>
              </a:rPr>
              <a:t>Paraprofessionals</a:t>
            </a:r>
          </a:p>
          <a:p>
            <a:pPr lvl="1"/>
            <a:r>
              <a:rPr lang="en-US" dirty="0">
                <a:ea typeface="Times New Roman" panose="02020603050405020304" pitchFamily="18" charset="0"/>
              </a:rPr>
              <a:t>Instructional support personnel</a:t>
            </a:r>
          </a:p>
          <a:p>
            <a:pPr lvl="1"/>
            <a:r>
              <a:rPr lang="en-US" dirty="0">
                <a:ea typeface="Times New Roman" panose="02020603050405020304" pitchFamily="18" charset="0"/>
              </a:rPr>
              <a:t>Families</a:t>
            </a:r>
          </a:p>
          <a:p>
            <a:pPr lvl="1"/>
            <a:r>
              <a:rPr lang="en-US" dirty="0">
                <a:ea typeface="Times New Roman" panose="02020603050405020304" pitchFamily="18" charset="0"/>
              </a:rPr>
              <a:t>Community members and partners</a:t>
            </a:r>
          </a:p>
          <a:p>
            <a:pPr lvl="1"/>
            <a:r>
              <a:rPr lang="en-US" dirty="0">
                <a:ea typeface="Times New Roman" panose="02020603050405020304" pitchFamily="18" charset="0"/>
              </a:rPr>
              <a:t>Tribes and tribal organizations</a:t>
            </a:r>
            <a:endParaRPr lang="en-US" sz="2800" dirty="0">
              <a:ea typeface="Times New Roman" panose="02020603050405020304" pitchFamily="18" charset="0"/>
            </a:endParaRPr>
          </a:p>
          <a:p>
            <a:r>
              <a:rPr lang="en-US" sz="2800" dirty="0">
                <a:ea typeface="Times New Roman" panose="02020603050405020304" pitchFamily="18" charset="0"/>
              </a:rPr>
              <a:t>Consultation as part of IG work can count as long as Title II-A is part of the discussion</a:t>
            </a:r>
          </a:p>
          <a:p>
            <a:endParaRPr lang="en-US" sz="2800" dirty="0">
              <a:ea typeface="Times New Roman" panose="02020603050405020304" pitchFamily="18" charset="0"/>
            </a:endParaRPr>
          </a:p>
          <a:p>
            <a:pPr marL="457200" lvl="1" indent="0">
              <a:buNone/>
            </a:pPr>
            <a:endParaRPr lang="en-US" sz="3200" dirty="0">
              <a:ea typeface="Times New Roman" panose="02020603050405020304" pitchFamily="18" charset="0"/>
            </a:endParaRPr>
          </a:p>
        </p:txBody>
      </p:sp>
      <p:sp>
        <p:nvSpPr>
          <p:cNvPr id="6"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4" name="Slide Number Placeholder 3">
            <a:extLst>
              <a:ext uri="{FF2B5EF4-FFF2-40B4-BE49-F238E27FC236}">
                <a16:creationId xmlns:a16="http://schemas.microsoft.com/office/drawing/2014/main" id="{A6D2B0DF-990F-0693-1974-E2031452BD0F}"/>
              </a:ex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5</a:t>
            </a:fld>
            <a:endParaRPr lang="en-US" dirty="0"/>
          </a:p>
        </p:txBody>
      </p:sp>
    </p:spTree>
    <p:extLst>
      <p:ext uri="{BB962C8B-B14F-4D97-AF65-F5344CB8AC3E}">
        <p14:creationId xmlns:p14="http://schemas.microsoft.com/office/powerpoint/2010/main" val="1581210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Step 1: Needs Assessment Summary</a:t>
            </a:r>
          </a:p>
        </p:txBody>
      </p:sp>
      <p:sp>
        <p:nvSpPr>
          <p:cNvPr id="30723" name="Content Placeholder 2"/>
          <p:cNvSpPr>
            <a:spLocks noGrp="1"/>
          </p:cNvSpPr>
          <p:nvPr>
            <p:ph idx="1"/>
          </p:nvPr>
        </p:nvSpPr>
        <p:spPr>
          <a:xfrm>
            <a:off x="703729" y="1665658"/>
            <a:ext cx="10784542" cy="4109010"/>
          </a:xfrm>
        </p:spPr>
        <p:txBody>
          <a:bodyPr>
            <a:normAutofit/>
          </a:bodyPr>
          <a:lstStyle/>
          <a:p>
            <a:pPr eaLnBrk="1" hangingPunct="1">
              <a:spcBef>
                <a:spcPct val="50000"/>
              </a:spcBef>
              <a:buFont typeface="Wingdings" panose="05000000000000000000" pitchFamily="2" charset="2"/>
              <a:buAutoNum type="arabicPeriod"/>
            </a:pPr>
            <a:r>
              <a:rPr lang="en-US" altLang="en-US" sz="2800" dirty="0">
                <a:latin typeface="Calibri" panose="020F0502020204030204" pitchFamily="34" charset="0"/>
              </a:rPr>
              <a:t> Data Sources</a:t>
            </a:r>
          </a:p>
          <a:p>
            <a:pPr lvl="1" eaLnBrk="1" hangingPunct="1">
              <a:buFont typeface="Arial" panose="020B0604020202020204" pitchFamily="34" charset="0"/>
              <a:buChar char="•"/>
            </a:pPr>
            <a:r>
              <a:rPr lang="en-US" altLang="en-US" dirty="0">
                <a:latin typeface="Calibri" panose="020F0502020204030204" pitchFamily="34" charset="0"/>
                <a:cs typeface="Calibri" panose="020F0502020204030204" pitchFamily="34" charset="0"/>
              </a:rPr>
              <a:t>List data sources analyzed to determine need</a:t>
            </a:r>
          </a:p>
          <a:p>
            <a:pPr eaLnBrk="1" hangingPunct="1">
              <a:spcBef>
                <a:spcPct val="50000"/>
              </a:spcBef>
              <a:buFont typeface="Wingdings" panose="05000000000000000000" pitchFamily="2" charset="2"/>
              <a:buAutoNum type="arabicPeriod"/>
            </a:pPr>
            <a:r>
              <a:rPr lang="en-US" altLang="en-US" sz="2800" dirty="0">
                <a:latin typeface="Calibri" panose="020F0502020204030204" pitchFamily="34" charset="0"/>
              </a:rPr>
              <a:t> Data Analysis</a:t>
            </a:r>
          </a:p>
          <a:p>
            <a:pPr lvl="1" eaLnBrk="1" hangingPunct="1">
              <a:buFont typeface="Arial" panose="020B0604020202020204" pitchFamily="34" charset="0"/>
              <a:buChar char="•"/>
            </a:pPr>
            <a:r>
              <a:rPr lang="en-US" altLang="en-US" dirty="0">
                <a:latin typeface="Calibri" panose="020F0502020204030204" pitchFamily="34" charset="0"/>
                <a:cs typeface="Calibri" panose="020F0502020204030204" pitchFamily="34" charset="0"/>
              </a:rPr>
              <a:t>Summarize trends or gaps in performance</a:t>
            </a:r>
          </a:p>
          <a:p>
            <a:pPr eaLnBrk="1" hangingPunct="1">
              <a:spcBef>
                <a:spcPct val="50000"/>
              </a:spcBef>
              <a:buFont typeface="Wingdings" panose="05000000000000000000" pitchFamily="2" charset="2"/>
              <a:buAutoNum type="arabicPeriod"/>
            </a:pPr>
            <a:r>
              <a:rPr lang="en-US" altLang="en-US" sz="2800" dirty="0">
                <a:latin typeface="Calibri" panose="020F0502020204030204" pitchFamily="34" charset="0"/>
              </a:rPr>
              <a:t> Prioritized Needs</a:t>
            </a:r>
          </a:p>
          <a:p>
            <a:pPr lvl="1" eaLnBrk="1" hangingPunct="1">
              <a:buFont typeface="Arial" panose="020B0604020202020204" pitchFamily="34" charset="0"/>
              <a:buChar char="•"/>
            </a:pPr>
            <a:r>
              <a:rPr lang="en-US" altLang="en-US" dirty="0">
                <a:latin typeface="Calibri" panose="020F0502020204030204" pitchFamily="34" charset="0"/>
                <a:cs typeface="Calibri" panose="020F0502020204030204" pitchFamily="34" charset="0"/>
              </a:rPr>
              <a:t>Identify support educators need</a:t>
            </a:r>
          </a:p>
          <a:p>
            <a:pPr eaLnBrk="1" hangingPunct="1">
              <a:spcBef>
                <a:spcPct val="50000"/>
              </a:spcBef>
              <a:buFont typeface="Wingdings" panose="05000000000000000000" pitchFamily="2" charset="2"/>
              <a:buAutoNum type="arabicPeriod"/>
            </a:pPr>
            <a:r>
              <a:rPr lang="en-US" altLang="en-US" sz="2800" dirty="0">
                <a:latin typeface="Calibri" panose="020F0502020204030204" pitchFamily="34" charset="0"/>
              </a:rPr>
              <a:t> Plan Development</a:t>
            </a:r>
          </a:p>
          <a:p>
            <a:pPr lvl="1" eaLnBrk="1" hangingPunct="1">
              <a:buFont typeface="Arial" panose="020B0604020202020204" pitchFamily="34" charset="0"/>
              <a:buChar char="•"/>
            </a:pPr>
            <a:r>
              <a:rPr lang="en-US" altLang="en-US" dirty="0">
                <a:latin typeface="Calibri" panose="020F0502020204030204" pitchFamily="34" charset="0"/>
                <a:cs typeface="Calibri" panose="020F0502020204030204" pitchFamily="34" charset="0"/>
              </a:rPr>
              <a:t>Describe process for developing plan</a:t>
            </a:r>
          </a:p>
          <a:p>
            <a:endParaRPr lang="en-US" altLang="en-US" dirty="0"/>
          </a:p>
        </p:txBody>
      </p:sp>
      <p:sp>
        <p:nvSpPr>
          <p:cNvPr id="5"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2" name="Slide Number Placeholder 3">
            <a:extLst>
              <a:ext uri="{FF2B5EF4-FFF2-40B4-BE49-F238E27FC236}">
                <a16:creationId xmlns:a16="http://schemas.microsoft.com/office/drawing/2014/main" id="{13A2ADFB-BEE6-4B5D-6B72-DEF88E87CA41}"/>
              </a:ext>
            </a:extLst>
          </p:cNvPr>
          <p:cNvSpPr>
            <a:spLocks noGrp="1"/>
          </p:cNvSpPr>
          <p:nvPr>
            <p:ph type="sldNum" sz="quarter" idx="12"/>
          </p:nvPr>
        </p:nvSpPr>
        <p:spPr/>
        <p:txBody>
          <a:bodyPr/>
          <a:lstStyle/>
          <a:p>
            <a:fld id="{357F5B69-6281-4C1F-8C38-6DA0F56DA430}" type="slidenum">
              <a:rPr lang="en-US" smtClean="0"/>
              <a:t>6</a:t>
            </a:fld>
            <a:endParaRPr lang="en-US" dirty="0"/>
          </a:p>
        </p:txBody>
      </p:sp>
    </p:spTree>
    <p:extLst>
      <p:ext uri="{BB962C8B-B14F-4D97-AF65-F5344CB8AC3E}">
        <p14:creationId xmlns:p14="http://schemas.microsoft.com/office/powerpoint/2010/main" val="184446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77" y="779646"/>
            <a:ext cx="3931826" cy="1241900"/>
          </a:xfrm>
        </p:spPr>
        <p:txBody>
          <a:bodyPr>
            <a:normAutofit fontScale="90000"/>
          </a:bodyPr>
          <a:lstStyle/>
          <a:p>
            <a:pPr marL="457200" indent="-457200">
              <a:spcBef>
                <a:spcPct val="50000"/>
              </a:spcBef>
              <a:defRPr/>
            </a:pPr>
            <a:r>
              <a:rPr lang="en-US" dirty="0"/>
              <a:t>Possible Data Sources*</a:t>
            </a:r>
          </a:p>
        </p:txBody>
      </p:sp>
      <p:sp>
        <p:nvSpPr>
          <p:cNvPr id="26627" name="Content Placeholder 2"/>
          <p:cNvSpPr>
            <a:spLocks noGrp="1"/>
          </p:cNvSpPr>
          <p:nvPr>
            <p:ph idx="1"/>
          </p:nvPr>
        </p:nvSpPr>
        <p:spPr>
          <a:xfrm>
            <a:off x="5183188" y="779647"/>
            <a:ext cx="6172200" cy="5360146"/>
          </a:xfrm>
        </p:spPr>
        <p:txBody>
          <a:bodyPr>
            <a:normAutofit/>
          </a:bodyPr>
          <a:lstStyle/>
          <a:p>
            <a:pPr>
              <a:defRPr/>
            </a:pPr>
            <a:r>
              <a:rPr lang="en-US" altLang="en-US" sz="3200" dirty="0">
                <a:latin typeface="Calibri" panose="020F0502020204030204" pitchFamily="34" charset="0"/>
                <a:cs typeface="Calibri" panose="020F0502020204030204" pitchFamily="34" charset="0"/>
              </a:rPr>
              <a:t>Student data</a:t>
            </a:r>
          </a:p>
          <a:p>
            <a:pPr lvl="1">
              <a:defRPr/>
            </a:pPr>
            <a:r>
              <a:rPr lang="en-US" altLang="en-US" sz="2600" dirty="0">
                <a:latin typeface="Calibri" panose="020F0502020204030204" pitchFamily="34" charset="0"/>
                <a:cs typeface="Calibri" panose="020F0502020204030204" pitchFamily="34" charset="0"/>
              </a:rPr>
              <a:t>e.g.; Achievement, growth, graduation, discipline</a:t>
            </a:r>
          </a:p>
          <a:p>
            <a:pPr lvl="1">
              <a:defRPr/>
            </a:pPr>
            <a:endParaRPr lang="en-US" altLang="en-US" sz="1000" dirty="0">
              <a:latin typeface="Calibri" panose="020F0502020204030204" pitchFamily="34" charset="0"/>
              <a:cs typeface="Calibri" panose="020F0502020204030204" pitchFamily="34" charset="0"/>
            </a:endParaRPr>
          </a:p>
          <a:p>
            <a:pPr>
              <a:defRPr/>
            </a:pPr>
            <a:r>
              <a:rPr lang="en-US" altLang="en-US" sz="3200" dirty="0">
                <a:latin typeface="Calibri" panose="020F0502020204030204" pitchFamily="34" charset="0"/>
                <a:cs typeface="Calibri" panose="020F0502020204030204" pitchFamily="34" charset="0"/>
              </a:rPr>
              <a:t>Perception data</a:t>
            </a:r>
          </a:p>
          <a:p>
            <a:pPr lvl="1">
              <a:defRPr/>
            </a:pPr>
            <a:r>
              <a:rPr lang="en-US" altLang="en-US" sz="2600" dirty="0">
                <a:latin typeface="Calibri" panose="020F0502020204030204" pitchFamily="34" charset="0"/>
                <a:cs typeface="Calibri" panose="020F0502020204030204" pitchFamily="34" charset="0"/>
              </a:rPr>
              <a:t>e.g.; Surveys, interviews, focus groups, TELL survey, SEED survey</a:t>
            </a:r>
          </a:p>
          <a:p>
            <a:pPr lvl="1">
              <a:defRPr/>
            </a:pPr>
            <a:endParaRPr lang="en-US" altLang="en-US" sz="1000" dirty="0">
              <a:latin typeface="Calibri" panose="020F0502020204030204" pitchFamily="34" charset="0"/>
              <a:cs typeface="Calibri" panose="020F0502020204030204" pitchFamily="34" charset="0"/>
            </a:endParaRPr>
          </a:p>
          <a:p>
            <a:pPr>
              <a:defRPr/>
            </a:pPr>
            <a:r>
              <a:rPr lang="en-US" altLang="en-US" sz="3200" dirty="0">
                <a:latin typeface="Calibri" panose="020F0502020204030204" pitchFamily="34" charset="0"/>
                <a:cs typeface="Calibri" panose="020F0502020204030204" pitchFamily="34" charset="0"/>
              </a:rPr>
              <a:t>System health data</a:t>
            </a:r>
            <a:endParaRPr lang="en-US" altLang="en-US" sz="2600" dirty="0">
              <a:latin typeface="Calibri" panose="020F0502020204030204" pitchFamily="34" charset="0"/>
              <a:cs typeface="Calibri" panose="020F0502020204030204" pitchFamily="34" charset="0"/>
              <a:hlinkClick r:id="rId3"/>
            </a:endParaRPr>
          </a:p>
          <a:p>
            <a:pPr lvl="1">
              <a:defRPr/>
            </a:pPr>
            <a:r>
              <a:rPr lang="en-US" altLang="en-US" sz="2600" dirty="0">
                <a:latin typeface="Calibri" panose="020F0502020204030204" pitchFamily="34" charset="0"/>
                <a:cs typeface="Calibri" panose="020F0502020204030204" pitchFamily="34" charset="0"/>
              </a:rPr>
              <a:t>e.g.; Retention data, evaluation data, MTSS and data analysis structure</a:t>
            </a:r>
            <a:endParaRPr lang="en-US" altLang="en-US" sz="26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pPr marL="457200" lvl="1" indent="0">
              <a:buNone/>
              <a:defRPr/>
            </a:pPr>
            <a:endParaRPr lang="en-US" altLang="en-US" sz="2600" dirty="0">
              <a:latin typeface="Calibri" panose="020F0502020204030204" pitchFamily="34" charset="0"/>
              <a:cs typeface="Calibri" panose="020F0502020204030204" pitchFamily="34" charset="0"/>
            </a:endParaRPr>
          </a:p>
          <a:p>
            <a:pPr marL="0" indent="0">
              <a:buNone/>
              <a:defRPr/>
            </a:pPr>
            <a:r>
              <a:rPr lang="en-US" altLang="en-US" sz="2000" dirty="0">
                <a:latin typeface="Calibri" panose="020F0502020204030204" pitchFamily="34" charset="0"/>
                <a:cs typeface="Calibri" panose="020F0502020204030204" pitchFamily="34" charset="0"/>
              </a:rPr>
              <a:t>*Not an exhaustive list</a:t>
            </a:r>
          </a:p>
        </p:txBody>
      </p:sp>
      <p:sp>
        <p:nvSpPr>
          <p:cNvPr id="5"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3" name="Slide Number Placeholder 3">
            <a:extLst>
              <a:ext uri="{FF2B5EF4-FFF2-40B4-BE49-F238E27FC236}">
                <a16:creationId xmlns:a16="http://schemas.microsoft.com/office/drawing/2014/main" id="{CC0D9BF4-CB49-5322-5B86-F028B0A2C226}"/>
              </a:ext>
            </a:extLst>
          </p:cNvPr>
          <p:cNvSpPr>
            <a:spLocks noGrp="1"/>
          </p:cNvSpPr>
          <p:nvPr>
            <p:ph type="sldNum" sz="quarter" idx="12"/>
          </p:nvPr>
        </p:nvSpPr>
        <p:spPr/>
        <p:txBody>
          <a:bodyPr/>
          <a:lstStyle/>
          <a:p>
            <a:fld id="{357F5B69-6281-4C1F-8C38-6DA0F56DA430}" type="slidenum">
              <a:rPr lang="en-US" smtClean="0"/>
              <a:t>7</a:t>
            </a:fld>
            <a:endParaRPr lang="en-US" dirty="0"/>
          </a:p>
        </p:txBody>
      </p:sp>
      <p:pic>
        <p:nvPicPr>
          <p:cNvPr id="7" name="Picture Placeholder 6">
            <a:extLst>
              <a:ext uri="{FF2B5EF4-FFF2-40B4-BE49-F238E27FC236}">
                <a16:creationId xmlns:a16="http://schemas.microsoft.com/office/drawing/2014/main" id="{C9493F42-9425-F71A-9DCE-816569F91F54}"/>
              </a:ext>
              <a:ext uri="{C183D7F6-B498-43B3-948B-1728B52AA6E4}">
                <adec:decorative xmlns:adec="http://schemas.microsoft.com/office/drawing/2017/decorative" val="1"/>
              </a:ext>
            </a:extLst>
          </p:cNvPr>
          <p:cNvPicPr>
            <a:picLocks noGrp="1" noChangeAspect="1"/>
          </p:cNvPicPr>
          <p:nvPr>
            <p:ph type="pic" sz="quarter" idx="13"/>
          </p:nvPr>
        </p:nvPicPr>
        <p:blipFill>
          <a:blip r:embed="rId4" cstate="hqprint">
            <a:extLst>
              <a:ext uri="{28A0092B-C50C-407E-A947-70E740481C1C}">
                <a14:useLocalDpi xmlns:a14="http://schemas.microsoft.com/office/drawing/2010/main" val="0"/>
              </a:ext>
            </a:extLst>
          </a:blip>
          <a:srcRect l="13195" r="13195"/>
          <a:stretch>
            <a:fillRect/>
          </a:stretch>
        </p:blipFill>
        <p:spPr>
          <a:xfrm>
            <a:off x="717550" y="2300288"/>
            <a:ext cx="3932238" cy="3560762"/>
          </a:xfrm>
        </p:spPr>
      </p:pic>
    </p:spTree>
    <p:extLst>
      <p:ext uri="{BB962C8B-B14F-4D97-AF65-F5344CB8AC3E}">
        <p14:creationId xmlns:p14="http://schemas.microsoft.com/office/powerpoint/2010/main" val="2731480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Reminder about Charter Schools</a:t>
            </a:r>
          </a:p>
        </p:txBody>
      </p:sp>
      <p:sp>
        <p:nvSpPr>
          <p:cNvPr id="30723" name="Content Placeholder 2"/>
          <p:cNvSpPr>
            <a:spLocks noGrp="1"/>
          </p:cNvSpPr>
          <p:nvPr>
            <p:ph idx="1"/>
          </p:nvPr>
        </p:nvSpPr>
        <p:spPr>
          <a:xfrm>
            <a:off x="525275" y="1757221"/>
            <a:ext cx="11141449" cy="4109010"/>
          </a:xfrm>
        </p:spPr>
        <p:txBody>
          <a:bodyPr>
            <a:normAutofit/>
          </a:bodyPr>
          <a:lstStyle/>
          <a:p>
            <a:pPr>
              <a:defRPr/>
            </a:pPr>
            <a:r>
              <a:rPr lang="en-US" altLang="en-US" sz="3200" dirty="0">
                <a:latin typeface="Calibri" panose="020F0502020204030204" pitchFamily="34" charset="0"/>
                <a:cs typeface="Calibri" panose="020F0502020204030204" pitchFamily="34" charset="0"/>
              </a:rPr>
              <a:t>District-sponsored charters are district schools</a:t>
            </a:r>
          </a:p>
          <a:p>
            <a:pPr lvl="1">
              <a:defRPr/>
            </a:pPr>
            <a:r>
              <a:rPr lang="en-US" altLang="en-US" sz="2800" b="1" dirty="0">
                <a:latin typeface="Calibri" panose="020F0502020204030204" pitchFamily="34" charset="0"/>
                <a:cs typeface="Calibri" panose="020F0502020204030204" pitchFamily="34" charset="0"/>
              </a:rPr>
              <a:t>Charter school data must be considered as part of needs assessment</a:t>
            </a:r>
          </a:p>
          <a:p>
            <a:pPr marL="457200" lvl="1" indent="0">
              <a:buNone/>
              <a:defRPr/>
            </a:pPr>
            <a:endParaRPr lang="en-US" altLang="en-US" sz="2800" dirty="0">
              <a:latin typeface="Calibri" panose="020F0502020204030204" pitchFamily="34" charset="0"/>
              <a:cs typeface="Calibri" panose="020F0502020204030204" pitchFamily="34" charset="0"/>
            </a:endParaRPr>
          </a:p>
          <a:p>
            <a:pPr>
              <a:defRPr/>
            </a:pPr>
            <a:r>
              <a:rPr lang="en-US" altLang="en-US" sz="3200" dirty="0">
                <a:latin typeface="Calibri" panose="020F0502020204030204" pitchFamily="34" charset="0"/>
                <a:cs typeface="Calibri" panose="020F0502020204030204" pitchFamily="34" charset="0"/>
              </a:rPr>
              <a:t>Consider ways to meet their unique needs</a:t>
            </a:r>
          </a:p>
          <a:p>
            <a:pPr lvl="2">
              <a:defRPr/>
            </a:pPr>
            <a:r>
              <a:rPr lang="en-US" altLang="en-US" sz="2800" dirty="0">
                <a:latin typeface="Calibri" panose="020F0502020204030204" pitchFamily="34" charset="0"/>
                <a:cs typeface="Calibri" panose="020F0502020204030204" pitchFamily="34" charset="0"/>
              </a:rPr>
              <a:t>Creating a line item for each charter</a:t>
            </a:r>
          </a:p>
          <a:p>
            <a:pPr lvl="2">
              <a:defRPr/>
            </a:pPr>
            <a:r>
              <a:rPr lang="en-US" altLang="en-US" sz="2800" dirty="0">
                <a:latin typeface="Calibri" panose="020F0502020204030204" pitchFamily="34" charset="0"/>
                <a:cs typeface="Calibri" panose="020F0502020204030204" pitchFamily="34" charset="0"/>
              </a:rPr>
              <a:t>District line item specifically calling out charter school participation</a:t>
            </a:r>
          </a:p>
          <a:p>
            <a:endParaRPr lang="en-US" altLang="en-US" dirty="0"/>
          </a:p>
        </p:txBody>
      </p:sp>
      <p:sp>
        <p:nvSpPr>
          <p:cNvPr id="4" name="Footer Placeholder 2">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
        <p:nvSpPr>
          <p:cNvPr id="2" name="Slide Number Placeholder 3">
            <a:extLst>
              <a:ext uri="{FF2B5EF4-FFF2-40B4-BE49-F238E27FC236}">
                <a16:creationId xmlns:a16="http://schemas.microsoft.com/office/drawing/2014/main" id="{1657B976-6A89-7EFE-AB8D-7BDC44A34C04}"/>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8</a:t>
            </a:fld>
            <a:endParaRPr lang="en-US" dirty="0"/>
          </a:p>
        </p:txBody>
      </p:sp>
    </p:spTree>
    <p:extLst>
      <p:ext uri="{BB962C8B-B14F-4D97-AF65-F5344CB8AC3E}">
        <p14:creationId xmlns:p14="http://schemas.microsoft.com/office/powerpoint/2010/main" val="2453549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2. Budget Narrative </a:t>
            </a:r>
          </a:p>
        </p:txBody>
      </p:sp>
      <p:sp>
        <p:nvSpPr>
          <p:cNvPr id="30723" name="Content Placeholder 2"/>
          <p:cNvSpPr>
            <a:spLocks noGrp="1"/>
          </p:cNvSpPr>
          <p:nvPr>
            <p:ph idx="1"/>
          </p:nvPr>
        </p:nvSpPr>
        <p:spPr/>
        <p:txBody>
          <a:bodyPr>
            <a:normAutofit lnSpcReduction="10000"/>
          </a:bodyPr>
          <a:lstStyle/>
          <a:p>
            <a:r>
              <a:rPr lang="en-US" altLang="en-US" sz="2800" dirty="0">
                <a:latin typeface="Calibri" panose="020F0502020204030204" pitchFamily="34" charset="0"/>
                <a:cs typeface="Calibri" panose="020F0502020204030204" pitchFamily="34" charset="0"/>
              </a:rPr>
              <a:t>WHAT is the intended objective?</a:t>
            </a:r>
          </a:p>
          <a:p>
            <a:pPr lvl="1"/>
            <a:r>
              <a:rPr lang="en-US" altLang="en-US" dirty="0">
                <a:latin typeface="Calibri" panose="020F0502020204030204" pitchFamily="34" charset="0"/>
                <a:cs typeface="Calibri" panose="020F0502020204030204" pitchFamily="34" charset="0"/>
              </a:rPr>
              <a:t>List the prioritized need the activity addresses (WHY)</a:t>
            </a:r>
          </a:p>
          <a:p>
            <a:pPr lvl="1"/>
            <a:r>
              <a:rPr lang="en-US" altLang="en-US" dirty="0">
                <a:latin typeface="Calibri" panose="020F0502020204030204" pitchFamily="34" charset="0"/>
                <a:cs typeface="Calibri" panose="020F0502020204030204" pitchFamily="34" charset="0"/>
              </a:rPr>
              <a:t>Briefly describe the activity including the knowledge and skills staff will receive </a:t>
            </a:r>
          </a:p>
          <a:p>
            <a:pPr lvl="1"/>
            <a:r>
              <a:rPr lang="en-US" altLang="en-US" dirty="0">
                <a:latin typeface="Calibri" panose="020F0502020204030204" pitchFamily="34" charset="0"/>
                <a:cs typeface="Calibri" panose="020F0502020204030204" pitchFamily="34" charset="0"/>
              </a:rPr>
              <a:t>Indicate how the strategy </a:t>
            </a:r>
            <a:r>
              <a:rPr lang="en-US" altLang="en-US" b="1" dirty="0">
                <a:latin typeface="Calibri" panose="020F0502020204030204" pitchFamily="34" charset="0"/>
                <a:cs typeface="Calibri" panose="020F0502020204030204" pitchFamily="34" charset="0"/>
              </a:rPr>
              <a:t>meets the USED definition of professional learning</a:t>
            </a:r>
          </a:p>
          <a:p>
            <a:pPr lvl="1"/>
            <a:endParaRPr lang="en-US" altLang="en-US" sz="1000" dirty="0">
              <a:latin typeface="Calibri" panose="020F0502020204030204" pitchFamily="34" charset="0"/>
              <a:cs typeface="Calibri" panose="020F0502020204030204" pitchFamily="34" charset="0"/>
            </a:endParaRPr>
          </a:p>
          <a:p>
            <a:r>
              <a:rPr lang="en-US" altLang="en-US" sz="2800" dirty="0">
                <a:latin typeface="Calibri" panose="020F0502020204030204" pitchFamily="34" charset="0"/>
                <a:cs typeface="Calibri" panose="020F0502020204030204" pitchFamily="34" charset="0"/>
              </a:rPr>
              <a:t>WHO will participate?</a:t>
            </a:r>
          </a:p>
          <a:p>
            <a:pPr lvl="1"/>
            <a:r>
              <a:rPr lang="en-US" altLang="en-US" dirty="0">
                <a:latin typeface="Calibri" panose="020F0502020204030204" pitchFamily="34" charset="0"/>
                <a:cs typeface="Calibri" panose="020F0502020204030204" pitchFamily="34" charset="0"/>
              </a:rPr>
              <a:t>List the type and number of staff participating (e.g., 10 teachers, 1 principal)</a:t>
            </a:r>
          </a:p>
          <a:p>
            <a:pPr lvl="1"/>
            <a:endParaRPr lang="en-US" altLang="en-US" sz="1000" dirty="0">
              <a:latin typeface="Calibri" panose="020F0502020204030204" pitchFamily="34" charset="0"/>
              <a:cs typeface="Calibri" panose="020F0502020204030204" pitchFamily="34" charset="0"/>
            </a:endParaRPr>
          </a:p>
          <a:p>
            <a:r>
              <a:rPr lang="en-US" altLang="en-US" sz="2800" dirty="0">
                <a:latin typeface="Calibri" panose="020F0502020204030204" pitchFamily="34" charset="0"/>
                <a:cs typeface="Calibri" panose="020F0502020204030204" pitchFamily="34" charset="0"/>
              </a:rPr>
              <a:t>HOW will you measure impact?</a:t>
            </a:r>
          </a:p>
          <a:p>
            <a:pPr lvl="1"/>
            <a:r>
              <a:rPr lang="en-US" altLang="en-US" dirty="0">
                <a:latin typeface="Calibri" panose="020F0502020204030204" pitchFamily="34" charset="0"/>
                <a:cs typeface="Calibri" panose="020F0502020204030204" pitchFamily="34" charset="0"/>
              </a:rPr>
              <a:t>Identify what measures will be used to determine whether the strategy is generating the results you expect</a:t>
            </a:r>
          </a:p>
          <a:p>
            <a:pPr marL="457200" lvl="1" indent="0">
              <a:buNone/>
            </a:pPr>
            <a:endParaRPr lang="en-US" altLang="en-US" dirty="0">
              <a:latin typeface="Calibri" panose="020F0502020204030204" pitchFamily="34" charset="0"/>
              <a:cs typeface="Calibri" panose="020F0502020204030204" pitchFamily="34" charset="0"/>
            </a:endParaRPr>
          </a:p>
          <a:p>
            <a:endParaRPr lang="en-US" altLang="en-US" sz="2800" dirty="0">
              <a:latin typeface="Calibri" panose="020F0502020204030204" pitchFamily="34" charset="0"/>
              <a:cs typeface="Calibri" panose="020F0502020204030204" pitchFamily="34" charset="0"/>
            </a:endParaRPr>
          </a:p>
          <a:p>
            <a:pPr lvl="1"/>
            <a:endParaRPr lang="en-US" altLang="en-US" sz="2800" dirty="0">
              <a:latin typeface="Calibri" panose="020F0502020204030204" pitchFamily="34" charset="0"/>
              <a:cs typeface="Calibri" panose="020F0502020204030204" pitchFamily="34" charset="0"/>
            </a:endParaRPr>
          </a:p>
          <a:p>
            <a:endParaRPr lang="en-US" altLang="en-US" dirty="0"/>
          </a:p>
        </p:txBody>
      </p:sp>
      <p:sp>
        <p:nvSpPr>
          <p:cNvPr id="5" name="Footer Placeholder 2">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
        <p:nvSpPr>
          <p:cNvPr id="2" name="Slide Number Placeholder 3">
            <a:extLst>
              <a:ext uri="{FF2B5EF4-FFF2-40B4-BE49-F238E27FC236}">
                <a16:creationId xmlns:a16="http://schemas.microsoft.com/office/drawing/2014/main" id="{D0D5CDD4-0A22-0237-9BCB-B3516A502219}"/>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9</a:t>
            </a:fld>
            <a:endParaRPr lang="en-US" dirty="0"/>
          </a:p>
        </p:txBody>
      </p:sp>
    </p:spTree>
    <p:extLst>
      <p:ext uri="{BB962C8B-B14F-4D97-AF65-F5344CB8AC3E}">
        <p14:creationId xmlns:p14="http://schemas.microsoft.com/office/powerpoint/2010/main" val="2461572348"/>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2024-10-07T18:05:11+00:00</Remediation_x0020_Date>
    <Priority xmlns="033ab11c-6041-4f50-b845-c0c38e41b3e3">New</Priority>
  </documentManagement>
</p:properties>
</file>

<file path=customXml/itemProps1.xml><?xml version="1.0" encoding="utf-8"?>
<ds:datastoreItem xmlns:ds="http://schemas.openxmlformats.org/officeDocument/2006/customXml" ds:itemID="{FA537A3C-07AB-4ED3-ABE5-8FDAADAD9E20}">
  <ds:schemaRefs>
    <ds:schemaRef ds:uri="http://schemas.microsoft.com/sharepoint/v3/contenttype/forms"/>
  </ds:schemaRefs>
</ds:datastoreItem>
</file>

<file path=customXml/itemProps2.xml><?xml version="1.0" encoding="utf-8"?>
<ds:datastoreItem xmlns:ds="http://schemas.openxmlformats.org/officeDocument/2006/customXml" ds:itemID="{344C9BD5-B960-4E77-80F1-0EE2BCA5D118}"/>
</file>

<file path=customXml/itemProps3.xml><?xml version="1.0" encoding="utf-8"?>
<ds:datastoreItem xmlns:ds="http://schemas.openxmlformats.org/officeDocument/2006/customXml" ds:itemID="{1C2AA772-8C0A-480C-9E0C-84C76C73C71D}">
  <ds:schemaRefs>
    <ds:schemaRef ds:uri="http://schemas.microsoft.com/office/infopath/2007/PartnerControls"/>
    <ds:schemaRef ds:uri="ded391c6-298c-4d80-b5b1-ff32f9779621"/>
    <ds:schemaRef ds:uri="http://purl.org/dc/elements/1.1/"/>
    <ds:schemaRef ds:uri="http://schemas.microsoft.com/office/2006/metadata/properties"/>
    <ds:schemaRef ds:uri="http://schemas.microsoft.com/office/2006/documentManagement/types"/>
    <ds:schemaRef ds:uri="http://purl.org/dc/terms/"/>
    <ds:schemaRef ds:uri="547ed97a-188f-4e75-98a3-ee6136232f7e"/>
    <ds:schemaRef ds:uri="http://purl.org/dc/dcmitype/"/>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ODE-PowerPoint-Template</Template>
  <TotalTime>2670</TotalTime>
  <Words>2925</Words>
  <Application>Microsoft Office PowerPoint</Application>
  <PresentationFormat>Widescreen</PresentationFormat>
  <Paragraphs>251</Paragraphs>
  <Slides>17</Slides>
  <Notes>16</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17</vt:i4>
      </vt:variant>
    </vt:vector>
  </HeadingPairs>
  <TitlesOfParts>
    <vt:vector size="29" baseType="lpstr">
      <vt:lpstr>Arial</vt:lpstr>
      <vt:lpstr>Calibri</vt:lpstr>
      <vt:lpstr>Courier New</vt:lpstr>
      <vt:lpstr>Symbol</vt:lpstr>
      <vt:lpstr>Times New Roman</vt:lpstr>
      <vt:lpstr>Wingdings</vt:lpstr>
      <vt:lpstr>2021ODE</vt:lpstr>
      <vt:lpstr>Green_2021ODE</vt:lpstr>
      <vt:lpstr>Gold_2021ODE</vt:lpstr>
      <vt:lpstr>Orange_2021ODE</vt:lpstr>
      <vt:lpstr>Red_2021ODE</vt:lpstr>
      <vt:lpstr>Teal_2021ODE</vt:lpstr>
      <vt:lpstr>Welcome to Title II-A Tuesdays!</vt:lpstr>
      <vt:lpstr>Our Time Together Today</vt:lpstr>
      <vt:lpstr>Accessing the CIP Budget Narrative</vt:lpstr>
      <vt:lpstr>Title II-A CIP Budget Narrative Components</vt:lpstr>
      <vt:lpstr>Consultation &amp; Engagement</vt:lpstr>
      <vt:lpstr>Step 1: Needs Assessment Summary</vt:lpstr>
      <vt:lpstr>Possible Data Sources*</vt:lpstr>
      <vt:lpstr>Reminder about Charter Schools</vt:lpstr>
      <vt:lpstr>2. Budget Narrative </vt:lpstr>
      <vt:lpstr>ESSA’s Professional Learning Definition</vt:lpstr>
      <vt:lpstr>Example </vt:lpstr>
      <vt:lpstr>Consider a Theory of Action</vt:lpstr>
      <vt:lpstr>Example of Theory of Action </vt:lpstr>
      <vt:lpstr>3. Equitable Services Worksheet</vt:lpstr>
      <vt:lpstr>Helpful Resources</vt:lpstr>
      <vt:lpstr>Future Topics </vt:lpstr>
      <vt:lpstr>Please reach out!</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II Tuesday CIP BN Workshop</dc:title>
  <dc:creator>MARTIN Sarah * ODE</dc:creator>
  <cp:lastModifiedBy>WALKER Kyle * ODE</cp:lastModifiedBy>
  <cp:revision>189</cp:revision>
  <dcterms:created xsi:type="dcterms:W3CDTF">2021-11-08T23:34:50Z</dcterms:created>
  <dcterms:modified xsi:type="dcterms:W3CDTF">2024-10-07T18:03:53Z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y fmtid="{D5CDD505-2E9C-101B-9397-08002B2CF9AE}" pid="3" name="MSIP_Label_7730ea53-6f5e-4160-81a5-992a9105450a_Enabled">
    <vt:lpwstr>true</vt:lpwstr>
  </property>
  <property fmtid="{D5CDD505-2E9C-101B-9397-08002B2CF9AE}" pid="4" name="MSIP_Label_7730ea53-6f5e-4160-81a5-992a9105450a_SetDate">
    <vt:lpwstr>2024-02-26T17:32:05Z</vt:lpwstr>
  </property>
  <property fmtid="{D5CDD505-2E9C-101B-9397-08002B2CF9AE}" pid="5" name="MSIP_Label_7730ea53-6f5e-4160-81a5-992a9105450a_Method">
    <vt:lpwstr>Standard</vt:lpwstr>
  </property>
  <property fmtid="{D5CDD505-2E9C-101B-9397-08002B2CF9AE}" pid="6" name="MSIP_Label_7730ea53-6f5e-4160-81a5-992a9105450a_Name">
    <vt:lpwstr>Level 2 - Limited (Items)</vt:lpwstr>
  </property>
  <property fmtid="{D5CDD505-2E9C-101B-9397-08002B2CF9AE}" pid="7" name="MSIP_Label_7730ea53-6f5e-4160-81a5-992a9105450a_SiteId">
    <vt:lpwstr>b4f51418-b269-49a2-935a-fa54bf584fc8</vt:lpwstr>
  </property>
  <property fmtid="{D5CDD505-2E9C-101B-9397-08002B2CF9AE}" pid="8" name="MSIP_Label_7730ea53-6f5e-4160-81a5-992a9105450a_ActionId">
    <vt:lpwstr>52116d91-a201-43f2-88b0-4a496ad8708b</vt:lpwstr>
  </property>
  <property fmtid="{D5CDD505-2E9C-101B-9397-08002B2CF9AE}" pid="9" name="MSIP_Label_7730ea53-6f5e-4160-81a5-992a9105450a_ContentBits">
    <vt:lpwstr>0</vt:lpwstr>
  </property>
</Properties>
</file>