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21"/>
  </p:notesMasterIdLst>
  <p:sldIdLst>
    <p:sldId id="256" r:id="rId10"/>
    <p:sldId id="267" r:id="rId11"/>
    <p:sldId id="265" r:id="rId12"/>
    <p:sldId id="274" r:id="rId13"/>
    <p:sldId id="260" r:id="rId14"/>
    <p:sldId id="262" r:id="rId15"/>
    <p:sldId id="268" r:id="rId16"/>
    <p:sldId id="276" r:id="rId17"/>
    <p:sldId id="272" r:id="rId18"/>
    <p:sldId id="281"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75526" autoAdjust="0"/>
  </p:normalViewPr>
  <p:slideViewPr>
    <p:cSldViewPr snapToGrid="0">
      <p:cViewPr varScale="1">
        <p:scale>
          <a:sx n="56" d="100"/>
          <a:sy n="56" d="100"/>
        </p:scale>
        <p:origin x="13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8/22/2023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1695993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incentives can be effective in improving outcomes</a:t>
            </a:r>
            <a:r>
              <a:rPr lang="en-US" baseline="0" dirty="0"/>
              <a:t> and can be allowable under certain federal programs.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382608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Necessary:</a:t>
            </a:r>
          </a:p>
          <a:p>
            <a:pPr marL="0" indent="0">
              <a:buNone/>
            </a:pPr>
            <a:r>
              <a:rPr lang="en-US" dirty="0"/>
              <a:t>Is the cost included and identifiable in your agency’s plan </a:t>
            </a:r>
            <a:r>
              <a:rPr lang="en-US" u="sng" dirty="0"/>
              <a:t>and</a:t>
            </a:r>
            <a:r>
              <a:rPr lang="en-US" dirty="0"/>
              <a:t> allowable under the program?</a:t>
            </a:r>
          </a:p>
          <a:p>
            <a:r>
              <a:rPr lang="en-US" dirty="0"/>
              <a:t>In the district or school level plan?</a:t>
            </a:r>
          </a:p>
          <a:p>
            <a:r>
              <a:rPr lang="en-US" dirty="0"/>
              <a:t>If something is not in the plan, it is not necessary.  To</a:t>
            </a:r>
            <a:r>
              <a:rPr lang="en-US" baseline="0" dirty="0"/>
              <a:t> be necessary it should be connected to the needs assessment.</a:t>
            </a:r>
            <a:endParaRPr lang="en-US" dirty="0"/>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Reasonable:</a:t>
            </a:r>
            <a:r>
              <a:rPr lang="en-US" baseline="0" dirty="0"/>
              <a:t> </a:t>
            </a:r>
            <a:r>
              <a:rPr lang="en-US" dirty="0"/>
              <a:t>“ordinary”</a:t>
            </a:r>
            <a:r>
              <a:rPr lang="en-US" baseline="0" dirty="0"/>
              <a:t>. How does the amount of money being spent compare to the number of people who will benefit? </a:t>
            </a:r>
            <a:r>
              <a:rPr lang="en-US" dirty="0"/>
              <a:t>Was the item purchases consistent with your agency’s procurement or purchasing procedures?</a:t>
            </a:r>
            <a:r>
              <a:rPr lang="en-US" baseline="0" dirty="0"/>
              <a:t> Would you be able to defend the cost if it was in the paper?</a:t>
            </a:r>
          </a:p>
          <a:p>
            <a:pPr marL="0" indent="0">
              <a:buNone/>
            </a:pPr>
            <a:endParaRPr lang="en-US" baseline="0" dirty="0"/>
          </a:p>
          <a:p>
            <a:r>
              <a:rPr lang="en-US" baseline="0" dirty="0"/>
              <a:t>Allocable:  This is the clearest of the three. Does the purchase serve the purpose of the program? </a:t>
            </a:r>
            <a:r>
              <a:rPr lang="en-US" dirty="0"/>
              <a:t>Will the item benefit Title I, Part A in proportion to the percentage that Title I, Part A pays for the item?</a:t>
            </a:r>
          </a:p>
          <a:p>
            <a:r>
              <a:rPr lang="en-US" dirty="0"/>
              <a:t>Will any use by another program be allocated out if that use is not deemed an incidental benefit?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3265918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Letter to Anderson was a r</a:t>
            </a:r>
            <a:r>
              <a:rPr lang="en-US" dirty="0"/>
              <a:t>esponse to an inquiry</a:t>
            </a:r>
            <a:r>
              <a:rPr lang="en-US" baseline="0" dirty="0"/>
              <a:t> from the state of Wisconsin. According to the letter to Anderson, “Title I-A funds may be used for non-monetary reward of nominal value (e.g. a plaque, gift certificate for a pizza, or a book) to recognize Title I-A students for good performance unless prohibited under state or local law. Title I-A funds may not be used to pay students a stipend or provide some other type of award as an incentive for participation as that is tantamount to paying students to attend class.”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3026151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states</a:t>
            </a:r>
            <a:r>
              <a:rPr lang="en-US" baseline="0" dirty="0"/>
              <a:t> have exact amounts listed, others don’t.</a:t>
            </a:r>
          </a:p>
          <a:p>
            <a:endParaRPr lang="en-US" baseline="0" dirty="0"/>
          </a:p>
          <a:p>
            <a:r>
              <a:rPr lang="en-US" baseline="0" dirty="0"/>
              <a:t>Is it a percentage of Title I-A budget?</a:t>
            </a:r>
          </a:p>
          <a:p>
            <a:endParaRPr lang="en-US" baseline="0" dirty="0"/>
          </a:p>
          <a:p>
            <a:r>
              <a:rPr lang="en-US" baseline="0" dirty="0"/>
              <a:t>What kinds of incentives are appropriate?</a:t>
            </a:r>
          </a:p>
          <a:p>
            <a:endParaRPr lang="en-US" baseline="0" dirty="0"/>
          </a:p>
        </p:txBody>
      </p:sp>
      <p:sp>
        <p:nvSpPr>
          <p:cNvPr id="4" name="Slide Number Placeholder 3"/>
          <p:cNvSpPr>
            <a:spLocks noGrp="1"/>
          </p:cNvSpPr>
          <p:nvPr>
            <p:ph type="sldNum" sz="quarter" idx="10"/>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488995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If your CIP BN</a:t>
            </a:r>
            <a:r>
              <a:rPr lang="en-US" baseline="0" dirty="0"/>
              <a:t> includes incentives as a strategy, we may reach out with questions to get more context.</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275288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be sure to include a description of the incentives being purchased and how they connect</a:t>
            </a:r>
            <a:r>
              <a:rPr lang="en-US" baseline="0" dirty="0"/>
              <a:t> to the goals in the school plan. You do not have to list every item, but we need to get a sense of what you are buying and how it connects to your goals in order to determine whether it meets the “reasonable, necessary and allocable” requirement</a:t>
            </a:r>
          </a:p>
          <a:p>
            <a:endParaRPr lang="en-US" baseline="0" dirty="0"/>
          </a:p>
          <a:p>
            <a:r>
              <a:rPr lang="en-US" baseline="0" dirty="0"/>
              <a:t>Your input will be invaluable as we work to craft this guidance together!</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2912996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divided</a:t>
            </a:r>
            <a:r>
              <a:rPr lang="en-US" baseline="0" dirty="0"/>
              <a:t> up the state into four sections. Each of us serves as the primary contact for the districts in these ESDs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640972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33297889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5BDA99-95D0-4A1F-8940-DB88351E9EE8}"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E39BFAD2-F3C7-4567-B97A-70CBDA4C4DC9}"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AF9AC5A0-1FC0-46D9-86EC-984F888CAFE0}"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508FE2-BB35-4C9D-85FB-0E0811130FC5}"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40210473-9966-4EF1-B664-779B5B94640A}" type="datetime1">
              <a:rPr lang="en-US" smtClean="0"/>
              <a:t>8/22/2023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80794C-E834-4DBE-A61A-7E5612600D42}"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8395CC-B2A7-4715-911C-190645AA25DE}"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D94D96-42C7-46FA-9577-357778F3414E}"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4C76BA-F591-4C27-93E2-7A2F8A91FD2F}"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71A551-8498-444C-BB23-797D5717A646}" type="datetime1">
              <a:rPr lang="en-US" smtClean="0"/>
              <a:t>8/22/2023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BD3B1BD9-AEAA-47DD-92E3-4CEC22B851A9}" type="datetime1">
              <a:rPr lang="en-US" smtClean="0"/>
              <a:t>8/22/2023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F1EDE43E-6230-4197-A64A-295DCA5C0B64}" type="datetime1">
              <a:rPr lang="en-US" smtClean="0"/>
              <a:t>8/22/2023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51081AD8-EBE9-472E-B3F6-3AFDC02DD50B}" type="datetime1">
              <a:rPr lang="en-US" smtClean="0"/>
              <a:t>8/22/2023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95C397E7-7F01-4EC7-B90B-03F443ABAB92}"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C4240973-7644-4031-A756-3562443390BE}"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31EA01-20D8-4C5A-A7D8-914944F8D764}"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D8F5CA8B-CAE7-46D5-AF51-37D735823BFD}" type="datetime1">
              <a:rPr lang="en-US" smtClean="0"/>
              <a:t>8/22/2023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4AE668-4657-4B9A-BEF1-58E7A02E482F}"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DF54E4-2FD2-475D-8E06-F66047F7ECC6}"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5431EA-5B6E-4EE7-BD53-4F4CA72813CA}"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0501DE-0CC9-4920-A5DD-08399760613C}"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D1351B-2760-472F-AE25-09BDEE7F779B}" type="datetime1">
              <a:rPr lang="en-US" smtClean="0"/>
              <a:t>8/22/2023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C98ABA-33DA-4FF4-85A2-431E7D2CF7CD}"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67736153-0BA7-49D3-8F03-2D76F535EBB6}" type="datetime1">
              <a:rPr lang="en-US" smtClean="0"/>
              <a:t>8/22/2023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0BEA9EBB-AF8A-48C8-97EB-9FD2A840A2BB}" type="datetime1">
              <a:rPr lang="en-US" smtClean="0"/>
              <a:t>8/22/2023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6983BF0A-C860-4469-A041-4011D608F1FF}"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998271FC-D055-49CA-BD2D-B94B542FFFB0}"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09F3E8-FA5E-4CE5-9AB3-B3C44A704C00}"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B8938575-AFA6-4F8F-89AA-6B8E7230C960}" type="datetime1">
              <a:rPr lang="en-US" smtClean="0"/>
              <a:t>8/22/2023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6BE6E3-4938-4E04-BB84-0647BFC6DC25}"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9638D0-C6DB-4FDF-953C-2A5B4072C823}"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D55E6A-266E-4201-81F8-3B4AD483E407}"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560393-715A-4FED-BE47-A3BC4A5DFD27}"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7B99D6-4199-4A39-89C7-705668E65232}"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96D055-6D49-4AEA-A5F6-6E12B0C64CCB}" type="datetime1">
              <a:rPr lang="en-US" smtClean="0"/>
              <a:t>8/22/2023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83D04CE8-05B4-425C-BFF1-1FE7EAC3A84E}" type="datetime1">
              <a:rPr lang="en-US" smtClean="0"/>
              <a:t>8/22/2023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0E9438C0-6004-42FD-BBCD-D8F2501C7571}" type="datetime1">
              <a:rPr lang="en-US" smtClean="0"/>
              <a:t>8/22/2023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88C4390B-463A-4CDB-90AC-4163FBE6D1CD}"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CB0106A9-213B-464B-9E16-0CBD5A2F5B91}"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09F202-2730-42A1-8313-BF7D8E6E0203}"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1F83FFCE-5797-43BA-980D-332CFD8DE35A}" type="datetime1">
              <a:rPr lang="en-US" smtClean="0"/>
              <a:t>8/22/2023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86A808-A0AF-4A53-A4FF-8F1D05A61F28}"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2C46D9-7837-4AC9-B92C-A5B4BD4928F5}"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9E7151-75D7-40C6-8FC7-A634DED0DC7A}"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5FB63F-D8BC-4F87-8ECA-A9A77D438872}"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2F04A7-75D2-40F5-A169-5736EA160708}"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F8683D-89CF-4AF9-A53C-3FA7BC88624C}" type="datetime1">
              <a:rPr lang="en-US" smtClean="0"/>
              <a:t>8/22/2023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6905B278-DA94-4372-AF30-5D3E4DB9DDD6}" type="datetime1">
              <a:rPr lang="en-US" smtClean="0"/>
              <a:t>8/22/2023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B505316C-A816-45DA-AD6A-146EC0D2AEDB}" type="datetime1">
              <a:rPr lang="en-US" smtClean="0"/>
              <a:t>8/22/2023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376B72AA-D0E1-40EC-AB64-0589ADBE905E}"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DB28C085-BCBE-4082-900B-3C9F2B9B1D23}"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DD0B00-467E-4384-9A56-74142B73FADA}"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C273140B-2152-4957-85BF-0CAF8C34567B}" type="datetime1">
              <a:rPr lang="en-US" smtClean="0"/>
              <a:t>8/22/2023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2BA963-837C-41DD-9C70-C2819FEFC8DE}"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035377-7A8E-4BAF-9A9D-C54C958E1A0F}"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5CFBA1-D5C8-450C-B0EE-2D721D496B71}"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C35B4-619A-47BA-8347-396DBA2DE174}"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93F734-B128-4EEC-9BB2-B35165A78A10}" type="datetime1">
              <a:rPr lang="en-US" smtClean="0"/>
              <a:t>8/22/2023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5EB796-BC66-4F1A-8B22-C2A4C18857B3}" type="datetime1">
              <a:rPr lang="en-US" smtClean="0"/>
              <a:t>8/22/2023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37F36A89-94A2-47C7-9D44-4287B1EECFF7}" type="datetime1">
              <a:rPr lang="en-US" smtClean="0"/>
              <a:t>8/22/2023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1A9D72F0-68E3-4B44-9BEA-AEE2794335EF}" type="datetime1">
              <a:rPr lang="en-US" smtClean="0"/>
              <a:t>8/22/2023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97CCF882-55DB-42C6-830D-68086B75A785}"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56005C39-90EF-4F53-A270-5862A333BB15}" type="datetime1">
              <a:rPr lang="en-US" smtClean="0"/>
              <a:t>8/22/2023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597966-60F4-4178-83E5-10B74B9F152F}" type="datetime1">
              <a:rPr lang="en-US" smtClean="0"/>
              <a:t>8/22/2023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5B08D4FD-E78A-4825-8078-C027F91160A0}" type="datetime1">
              <a:rPr lang="en-US" smtClean="0"/>
              <a:t>8/22/2023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4C343BB2-0CC7-4959-9723-0AF52C10A646}" type="datetime1">
              <a:rPr lang="en-US" smtClean="0"/>
              <a:t>8/22/2023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E7988713-79D8-4A98-AAE3-C8881A417AF3}" type="datetime1">
              <a:rPr lang="en-US" smtClean="0"/>
              <a:t>8/22/2023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0D12EE20-B5B1-4022-A6C0-D1B708C3DA28}" type="datetime1">
              <a:rPr lang="en-US" smtClean="0"/>
              <a:t>8/22/2023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3E83A8C8-08B8-4BA1-9124-D4AF61FB71C6}" type="datetime1">
              <a:rPr lang="en-US" smtClean="0"/>
              <a:t>8/22/2023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C9226D30-8455-4BD7-BA7C-E212D96F5843}" type="datetime1">
              <a:rPr lang="en-US" smtClean="0"/>
              <a:t>8/22/2023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6565703D-1A22-45C0-97B6-5C58A9806302}" type="datetime1">
              <a:rPr lang="en-US" smtClean="0"/>
              <a:t>8/22/2023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39476AE9-344C-4B3C-B2BA-E9C80ECF9D99}" type="datetime1">
              <a:rPr lang="en-US" smtClean="0"/>
              <a:t>8/22/2023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mailto:amy.tidwell@ode.oregon.gov" TargetMode="External"/><Relationship Id="rId7"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mailto:sarah.martin@ode.oregon.gov" TargetMode="External"/><Relationship Id="rId5" Type="http://schemas.openxmlformats.org/officeDocument/2006/relationships/hyperlink" Target="mailto:lisa.plumb@ode.oregon.gov" TargetMode="External"/><Relationship Id="rId4" Type="http://schemas.openxmlformats.org/officeDocument/2006/relationships/hyperlink" Target="mailto:jennifer.engberg@ode.oregon.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Exploring Student Incentives</a:t>
            </a:r>
            <a:br>
              <a:rPr lang="en-US" dirty="0"/>
            </a:br>
            <a:r>
              <a:rPr lang="en-US" sz="4400" dirty="0"/>
              <a:t>Part I</a:t>
            </a:r>
          </a:p>
        </p:txBody>
      </p:sp>
      <p:sp>
        <p:nvSpPr>
          <p:cNvPr id="3" name="Subtitle 2"/>
          <p:cNvSpPr>
            <a:spLocks noGrp="1"/>
          </p:cNvSpPr>
          <p:nvPr>
            <p:ph type="subTitle" idx="1"/>
          </p:nvPr>
        </p:nvSpPr>
        <p:spPr/>
        <p:txBody>
          <a:bodyPr/>
          <a:lstStyle/>
          <a:p>
            <a:r>
              <a:rPr lang="en-US" dirty="0"/>
              <a:t>April 18, 2023</a:t>
            </a:r>
          </a:p>
        </p:txBody>
      </p:sp>
    </p:spTree>
    <p:extLst>
      <p:ext uri="{BB962C8B-B14F-4D97-AF65-F5344CB8AC3E}">
        <p14:creationId xmlns:p14="http://schemas.microsoft.com/office/powerpoint/2010/main" val="397221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Regional Contacts by ESD</a:t>
            </a:r>
          </a:p>
        </p:txBody>
      </p:sp>
      <p:sp>
        <p:nvSpPr>
          <p:cNvPr id="6" name="Content Placeholder 5"/>
          <p:cNvSpPr>
            <a:spLocks noGrp="1"/>
          </p:cNvSpPr>
          <p:nvPr>
            <p:ph idx="1"/>
          </p:nvPr>
        </p:nvSpPr>
        <p:spPr>
          <a:xfrm>
            <a:off x="5183188" y="779646"/>
            <a:ext cx="6172200" cy="5725272"/>
          </a:xfrm>
        </p:spPr>
        <p:txBody>
          <a:bodyPr>
            <a:normAutofit lnSpcReduction="10000"/>
          </a:bodyPr>
          <a:lstStyle/>
          <a:p>
            <a:pPr marL="457200" indent="-381000">
              <a:lnSpc>
                <a:spcPct val="115000"/>
              </a:lnSpc>
              <a:spcBef>
                <a:spcPts val="0"/>
              </a:spcBef>
              <a:buSzPts val="2400"/>
              <a:buFont typeface="Arial" panose="020B0604020202020204" pitchFamily="34" charset="0"/>
              <a:buChar char="●"/>
            </a:pPr>
            <a:r>
              <a:rPr lang="en-US" sz="3000" dirty="0"/>
              <a:t>Amy Tidwell</a:t>
            </a:r>
          </a:p>
          <a:p>
            <a:pPr marL="914400" lvl="1" indent="-381000">
              <a:lnSpc>
                <a:spcPct val="115000"/>
              </a:lnSpc>
              <a:spcBef>
                <a:spcPts val="0"/>
              </a:spcBef>
              <a:buSzPts val="2400"/>
              <a:buFont typeface="Courier New" panose="02070309020205020404" pitchFamily="49" charset="0"/>
              <a:buChar char="o"/>
            </a:pPr>
            <a:r>
              <a:rPr lang="en-US" dirty="0"/>
              <a:t>Grant, Harney, High Desert, </a:t>
            </a:r>
            <a:r>
              <a:rPr lang="en-US" dirty="0" err="1"/>
              <a:t>InterMountain</a:t>
            </a:r>
            <a:r>
              <a:rPr lang="en-US" dirty="0"/>
              <a:t>, Jefferson, North Central and Region 18</a:t>
            </a:r>
            <a:endParaRPr lang="en-US" dirty="0">
              <a:solidFill>
                <a:srgbClr val="FF0000"/>
              </a:solidFill>
            </a:endParaRPr>
          </a:p>
          <a:p>
            <a:pPr marL="457200" lvl="0" indent="-381000">
              <a:lnSpc>
                <a:spcPct val="105000"/>
              </a:lnSpc>
              <a:spcBef>
                <a:spcPts val="1200"/>
              </a:spcBef>
              <a:buSzPts val="2400"/>
              <a:buChar char="●"/>
            </a:pPr>
            <a:r>
              <a:rPr lang="en-US" sz="3000" dirty="0"/>
              <a:t>Jen Engberg</a:t>
            </a:r>
          </a:p>
          <a:p>
            <a:pPr marL="914400" lvl="1" indent="-381000">
              <a:lnSpc>
                <a:spcPct val="105000"/>
              </a:lnSpc>
              <a:spcBef>
                <a:spcPts val="0"/>
              </a:spcBef>
              <a:buSzPts val="2400"/>
              <a:buFont typeface="Arial"/>
              <a:buChar char="○"/>
            </a:pPr>
            <a:r>
              <a:rPr lang="en-US" dirty="0"/>
              <a:t>Clackamas, Columbia Gorge, Multnomah and Northwest Regional </a:t>
            </a:r>
          </a:p>
          <a:p>
            <a:pPr marL="533400" lvl="1" indent="0">
              <a:lnSpc>
                <a:spcPct val="105000"/>
              </a:lnSpc>
              <a:spcBef>
                <a:spcPts val="0"/>
              </a:spcBef>
              <a:buSzPts val="2400"/>
              <a:buNone/>
            </a:pPr>
            <a:endParaRPr lang="en-US" sz="800" dirty="0"/>
          </a:p>
          <a:p>
            <a:pPr marL="457200" lvl="0" indent="-381000">
              <a:lnSpc>
                <a:spcPct val="105000"/>
              </a:lnSpc>
              <a:spcBef>
                <a:spcPts val="0"/>
              </a:spcBef>
              <a:buSzPts val="2400"/>
              <a:buChar char="●"/>
            </a:pPr>
            <a:r>
              <a:rPr lang="en-US" sz="3000" dirty="0"/>
              <a:t>Lisa Plumb</a:t>
            </a:r>
          </a:p>
          <a:p>
            <a:pPr marL="914400" lvl="1" indent="-381000">
              <a:lnSpc>
                <a:spcPct val="105000"/>
              </a:lnSpc>
              <a:spcBef>
                <a:spcPts val="0"/>
              </a:spcBef>
              <a:buSzPts val="2400"/>
              <a:buFont typeface="Arial"/>
              <a:buChar char="○"/>
            </a:pPr>
            <a:r>
              <a:rPr lang="en-US" dirty="0"/>
              <a:t>Lane, Linn Benton Lincoln and Willamette</a:t>
            </a:r>
          </a:p>
          <a:p>
            <a:pPr marL="533400" lvl="1" indent="0">
              <a:lnSpc>
                <a:spcPct val="105000"/>
              </a:lnSpc>
              <a:spcBef>
                <a:spcPts val="0"/>
              </a:spcBef>
              <a:buSzPts val="2400"/>
              <a:buNone/>
            </a:pPr>
            <a:endParaRPr lang="en-US" sz="900" dirty="0"/>
          </a:p>
          <a:p>
            <a:pPr marL="457200" lvl="0" indent="-381000">
              <a:lnSpc>
                <a:spcPct val="105000"/>
              </a:lnSpc>
              <a:spcBef>
                <a:spcPts val="0"/>
              </a:spcBef>
              <a:buSzPts val="2400"/>
              <a:buChar char="●"/>
            </a:pPr>
            <a:r>
              <a:rPr lang="en-US" sz="3000" dirty="0"/>
              <a:t>Sarah Martin</a:t>
            </a:r>
          </a:p>
          <a:p>
            <a:pPr marL="914400" lvl="1" indent="-381000">
              <a:lnSpc>
                <a:spcPct val="105000"/>
              </a:lnSpc>
              <a:spcBef>
                <a:spcPts val="0"/>
              </a:spcBef>
              <a:buSzPts val="2400"/>
              <a:buFont typeface="Arial"/>
              <a:buChar char="○"/>
            </a:pPr>
            <a:r>
              <a:rPr lang="en-US" dirty="0"/>
              <a:t>Douglas, Lake, Malheur, South Coast and Southern Oregon</a:t>
            </a:r>
          </a:p>
          <a:p>
            <a:pPr marL="533400" lvl="1" indent="0">
              <a:lnSpc>
                <a:spcPct val="105000"/>
              </a:lnSpc>
              <a:spcBef>
                <a:spcPts val="0"/>
              </a:spcBef>
              <a:buSzPts val="2400"/>
              <a:buNone/>
            </a:pPr>
            <a:endParaRPr lang="en-US" dirty="0"/>
          </a:p>
          <a:p>
            <a:pPr marL="914400" lvl="1" indent="-381000">
              <a:lnSpc>
                <a:spcPct val="115000"/>
              </a:lnSpc>
              <a:spcBef>
                <a:spcPts val="0"/>
              </a:spcBef>
              <a:buSzPts val="2400"/>
              <a:buFont typeface="Arial" panose="020B0604020202020204" pitchFamily="34" charset="0"/>
              <a:buChar char="●"/>
            </a:pPr>
            <a:endParaRPr lang="en-US" dirty="0">
              <a:solidFill>
                <a:srgbClr val="FF0000"/>
              </a:solidFill>
            </a:endParaRPr>
          </a:p>
          <a:p>
            <a:pPr marL="457200" indent="-381000">
              <a:lnSpc>
                <a:spcPct val="105000"/>
              </a:lnSpc>
              <a:spcBef>
                <a:spcPts val="0"/>
              </a:spcBef>
              <a:buSzPts val="2400"/>
              <a:buFont typeface="Arial"/>
              <a:buChar char="○"/>
            </a:pPr>
            <a:endParaRPr lang="en-US" sz="3000" dirty="0"/>
          </a:p>
          <a:p>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10</a:t>
            </a:fld>
            <a:endParaRPr lang="en-US" dirty="0"/>
          </a:p>
        </p:txBody>
      </p:sp>
      <p:pic>
        <p:nvPicPr>
          <p:cNvPr id="13" name="Picture Placeholder 12" descr="This is an image of the state of Oregon with all the counties identified. It is included for aesthetic reasons to illustrate how our team has divided up support across the state." title="Regional Contacts by ESD"/>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695" b="3695"/>
          <a:stretch>
            <a:fillRect/>
          </a:stretch>
        </p:blipFill>
        <p:spPr/>
      </p:pic>
    </p:spTree>
    <p:extLst>
      <p:ext uri="{BB962C8B-B14F-4D97-AF65-F5344CB8AC3E}">
        <p14:creationId xmlns:p14="http://schemas.microsoft.com/office/powerpoint/2010/main" val="1065696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825625"/>
            <a:ext cx="10784542" cy="4314168"/>
          </a:xfrm>
        </p:spPr>
        <p:txBody>
          <a:bodyPr>
            <a:normAutofit/>
          </a:bodyPr>
          <a:lstStyle/>
          <a:p>
            <a:pPr marL="342900" indent="-342900">
              <a:lnSpc>
                <a:spcPct val="110000"/>
              </a:lnSpc>
              <a:buClr>
                <a:schemeClr val="dk1"/>
              </a:buClr>
              <a:buSzPts val="2400"/>
            </a:pPr>
            <a:r>
              <a:rPr lang="nb-NO" dirty="0"/>
              <a:t>Amy Tidwell</a:t>
            </a:r>
            <a:br>
              <a:rPr lang="nb-NO" dirty="0"/>
            </a:br>
            <a:r>
              <a:rPr lang="nb-NO" u="sng" dirty="0">
                <a:solidFill>
                  <a:schemeClr val="hlink"/>
                </a:solidFill>
                <a:hlinkClick r:id="rId3"/>
              </a:rPr>
              <a:t>amy.tidwell@ode.oregon.gov</a:t>
            </a:r>
            <a:endParaRPr lang="nb-NO" u="sng" dirty="0">
              <a:solidFill>
                <a:schemeClr val="hlink"/>
              </a:solidFill>
            </a:endParaRPr>
          </a:p>
          <a:p>
            <a:pPr>
              <a:lnSpc>
                <a:spcPct val="110000"/>
              </a:lnSpc>
              <a:buClr>
                <a:schemeClr val="dk1"/>
              </a:buClr>
              <a:buSzPts val="2400"/>
            </a:pPr>
            <a:r>
              <a:rPr lang="nb-NO" dirty="0"/>
              <a:t>Jen Engberg</a:t>
            </a:r>
            <a:br>
              <a:rPr lang="nb-NO" dirty="0"/>
            </a:br>
            <a:r>
              <a:rPr lang="nb-NO" u="sng" dirty="0">
                <a:solidFill>
                  <a:schemeClr val="hlink"/>
                </a:solidFill>
              </a:rPr>
              <a:t>j</a:t>
            </a:r>
            <a:r>
              <a:rPr lang="nb-NO" u="sng" dirty="0">
                <a:solidFill>
                  <a:schemeClr val="hlink"/>
                </a:solidFill>
                <a:hlinkClick r:id="rId4"/>
              </a:rPr>
              <a:t>ennifer.engberg@ode.oregon.gov</a:t>
            </a:r>
            <a:endParaRPr lang="nb-NO" dirty="0"/>
          </a:p>
          <a:p>
            <a:pPr>
              <a:lnSpc>
                <a:spcPct val="110000"/>
              </a:lnSpc>
              <a:buClr>
                <a:schemeClr val="dk1"/>
              </a:buClr>
              <a:buSzPts val="2400"/>
            </a:pPr>
            <a:r>
              <a:rPr lang="nb-NO" dirty="0"/>
              <a:t>Lisa Plumb</a:t>
            </a:r>
            <a:br>
              <a:rPr lang="nb-NO" dirty="0"/>
            </a:br>
            <a:r>
              <a:rPr lang="nb-NO" u="sng" dirty="0">
                <a:solidFill>
                  <a:schemeClr val="hlink"/>
                </a:solidFill>
              </a:rPr>
              <a:t>l</a:t>
            </a:r>
            <a:r>
              <a:rPr lang="nb-NO" u="sng" dirty="0">
                <a:solidFill>
                  <a:schemeClr val="hlink"/>
                </a:solidFill>
                <a:hlinkClick r:id="rId5"/>
              </a:rPr>
              <a:t>isa.plumb@ode.oregon.gov</a:t>
            </a:r>
            <a:endParaRPr lang="nb-NO" u="sng" dirty="0">
              <a:solidFill>
                <a:schemeClr val="hlink"/>
              </a:solidFill>
            </a:endParaRPr>
          </a:p>
          <a:p>
            <a:pPr>
              <a:lnSpc>
                <a:spcPct val="110000"/>
              </a:lnSpc>
              <a:buClr>
                <a:schemeClr val="dk1"/>
              </a:buClr>
              <a:buSzPts val="2400"/>
            </a:pPr>
            <a:r>
              <a:rPr lang="nb-NO" dirty="0"/>
              <a:t>Sarah Martin</a:t>
            </a:r>
            <a:br>
              <a:rPr lang="nb-NO" dirty="0"/>
            </a:br>
            <a:r>
              <a:rPr lang="nb-NO" u="sng" dirty="0">
                <a:solidFill>
                  <a:schemeClr val="hlink"/>
                </a:solidFill>
              </a:rPr>
              <a:t>s</a:t>
            </a:r>
            <a:r>
              <a:rPr lang="nb-NO" u="sng" dirty="0">
                <a:solidFill>
                  <a:schemeClr val="hlink"/>
                </a:solidFill>
                <a:hlinkClick r:id="rId6"/>
              </a:rPr>
              <a:t>arah.martin@ode.oregon.gov</a:t>
            </a:r>
            <a:endParaRPr lang="nb-NO" dirty="0"/>
          </a:p>
          <a:p>
            <a:pPr marL="0" lvl="0" indent="0">
              <a:lnSpc>
                <a:spcPct val="110000"/>
              </a:lnSpc>
              <a:buClr>
                <a:schemeClr val="dk1"/>
              </a:buClr>
              <a:buSzPts val="2400"/>
              <a:buNone/>
            </a:pPr>
            <a:endParaRPr lang="nb-NO" dirty="0"/>
          </a:p>
          <a:p>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11</a:t>
            </a:fld>
            <a:endParaRPr lang="en-US" dirty="0"/>
          </a:p>
        </p:txBody>
      </p:sp>
      <p:sp>
        <p:nvSpPr>
          <p:cNvPr id="5" name="Title 4"/>
          <p:cNvSpPr>
            <a:spLocks noGrp="1"/>
          </p:cNvSpPr>
          <p:nvPr>
            <p:ph type="title"/>
          </p:nvPr>
        </p:nvSpPr>
        <p:spPr/>
        <p:txBody>
          <a:bodyPr/>
          <a:lstStyle/>
          <a:p>
            <a:r>
              <a:rPr lang="en-US" dirty="0"/>
              <a:t>Please reach out!</a:t>
            </a:r>
          </a:p>
        </p:txBody>
      </p:sp>
      <p:pic>
        <p:nvPicPr>
          <p:cNvPr id="3074" name="Picture 2" descr="DFA :: Questions? Contact u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1943" y="3618964"/>
            <a:ext cx="6132588" cy="213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30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17176" y="2213345"/>
            <a:ext cx="10784542" cy="4109010"/>
          </a:xfrm>
        </p:spPr>
        <p:txBody>
          <a:bodyPr>
            <a:normAutofit/>
          </a:bodyPr>
          <a:lstStyle/>
          <a:p>
            <a:r>
              <a:rPr lang="en-US" sz="3200" dirty="0"/>
              <a:t>What do we know for sure?</a:t>
            </a:r>
          </a:p>
          <a:p>
            <a:r>
              <a:rPr lang="en-US" sz="3200" dirty="0"/>
              <a:t>What don’t we know about student incentives?</a:t>
            </a:r>
          </a:p>
          <a:p>
            <a:r>
              <a:rPr lang="en-US" sz="3200" dirty="0"/>
              <a:t>What other guidance is out there?</a:t>
            </a:r>
          </a:p>
          <a:p>
            <a:pPr marL="0" indent="0">
              <a:buNone/>
            </a:pPr>
            <a:endParaRPr lang="en-US" sz="3200" dirty="0"/>
          </a:p>
          <a:p>
            <a:pPr marL="0" indent="0">
              <a:buNone/>
            </a:pPr>
            <a:r>
              <a:rPr lang="en-US" sz="3200" dirty="0"/>
              <a:t>GOAL: Build Oregon’s incentive guidance together</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a:t>
            </a:fld>
            <a:endParaRPr lang="en-US" dirty="0"/>
          </a:p>
        </p:txBody>
      </p:sp>
      <p:sp>
        <p:nvSpPr>
          <p:cNvPr id="5" name="Title 4"/>
          <p:cNvSpPr>
            <a:spLocks noGrp="1"/>
          </p:cNvSpPr>
          <p:nvPr>
            <p:ph type="title"/>
          </p:nvPr>
        </p:nvSpPr>
        <p:spPr/>
        <p:txBody>
          <a:bodyPr/>
          <a:lstStyle/>
          <a:p>
            <a:r>
              <a:rPr lang="en-US" dirty="0"/>
              <a:t>Agenda for Today’s Session</a:t>
            </a:r>
          </a:p>
        </p:txBody>
      </p:sp>
      <p:pic>
        <p:nvPicPr>
          <p:cNvPr id="7" name="Picture 6" descr="This is a colorful picture of the word agenda" title="Agenda"/>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7189392" y="5008702"/>
            <a:ext cx="4613267" cy="1131091"/>
          </a:xfrm>
          <a:prstGeom prst="rect">
            <a:avLst/>
          </a:prstGeom>
        </p:spPr>
      </p:pic>
    </p:spTree>
    <p:extLst>
      <p:ext uri="{BB962C8B-B14F-4D97-AF65-F5344CB8AC3E}">
        <p14:creationId xmlns:p14="http://schemas.microsoft.com/office/powerpoint/2010/main" val="1133589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know for sure</a:t>
            </a:r>
          </a:p>
        </p:txBody>
      </p:sp>
      <p:sp>
        <p:nvSpPr>
          <p:cNvPr id="3" name="Content Placeholder 2"/>
          <p:cNvSpPr>
            <a:spLocks noGrp="1"/>
          </p:cNvSpPr>
          <p:nvPr>
            <p:ph idx="1"/>
          </p:nvPr>
        </p:nvSpPr>
        <p:spPr/>
        <p:txBody>
          <a:bodyPr>
            <a:normAutofit lnSpcReduction="10000"/>
          </a:bodyPr>
          <a:lstStyle/>
          <a:p>
            <a:pPr marL="0" indent="0">
              <a:buNone/>
            </a:pPr>
            <a:r>
              <a:rPr lang="en-US" sz="3200" dirty="0"/>
              <a:t>Student Incentives…</a:t>
            </a:r>
          </a:p>
          <a:p>
            <a:pPr marL="0" indent="0">
              <a:buNone/>
            </a:pPr>
            <a:endParaRPr lang="en-US" dirty="0"/>
          </a:p>
          <a:p>
            <a:pPr lvl="1"/>
            <a:r>
              <a:rPr lang="en-US" sz="2800" dirty="0"/>
              <a:t>can improve student achievement, behavioral outcomes, and engagement</a:t>
            </a:r>
          </a:p>
          <a:p>
            <a:pPr marL="457200" lvl="1" indent="0">
              <a:buNone/>
            </a:pPr>
            <a:endParaRPr lang="en-US" sz="2800" dirty="0"/>
          </a:p>
          <a:p>
            <a:pPr lvl="1"/>
            <a:r>
              <a:rPr lang="en-US" sz="2800" dirty="0"/>
              <a:t>should include student input</a:t>
            </a:r>
          </a:p>
          <a:p>
            <a:pPr marL="457200" lvl="1" indent="0">
              <a:buNone/>
            </a:pPr>
            <a:endParaRPr lang="en-US" sz="2800" dirty="0"/>
          </a:p>
          <a:p>
            <a:pPr lvl="1"/>
            <a:r>
              <a:rPr lang="en-US" sz="2800" dirty="0"/>
              <a:t>should be used strategically</a:t>
            </a:r>
          </a:p>
          <a:p>
            <a:pPr lvl="1"/>
            <a:endParaRPr lang="en-US" sz="2800" dirty="0"/>
          </a:p>
          <a:p>
            <a:pPr lvl="1"/>
            <a:r>
              <a:rPr lang="en-US" sz="2800" dirty="0"/>
              <a:t>are allowable under Title programs, with some restrictions</a:t>
            </a:r>
          </a:p>
          <a:p>
            <a:pPr marL="457200" lvl="1" indent="0">
              <a:buNone/>
            </a:pPr>
            <a:endParaRPr lang="en-US" dirty="0"/>
          </a:p>
          <a:p>
            <a:pPr marL="457200" lvl="1" indent="0">
              <a:buNone/>
            </a:pPr>
            <a:endParaRPr lang="en-US" dirty="0"/>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3</a:t>
            </a:fld>
            <a:endParaRPr lang="en-US" dirty="0"/>
          </a:p>
        </p:txBody>
      </p:sp>
      <p:pic>
        <p:nvPicPr>
          <p:cNvPr id="10" name="Picture 9" descr="Free vector graphic: Award, Cup, Prize, Trophy, Success - Free Image on Pixabay - 30908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537" y="2460985"/>
            <a:ext cx="3261106" cy="3240724"/>
          </a:xfrm>
          <a:prstGeom prst="rect">
            <a:avLst/>
          </a:prstGeom>
        </p:spPr>
      </p:pic>
    </p:spTree>
    <p:extLst>
      <p:ext uri="{BB962C8B-B14F-4D97-AF65-F5344CB8AC3E}">
        <p14:creationId xmlns:p14="http://schemas.microsoft.com/office/powerpoint/2010/main" val="3667417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4</a:t>
            </a:fld>
            <a:endParaRPr lang="en-US" dirty="0"/>
          </a:p>
        </p:txBody>
      </p:sp>
      <p:sp>
        <p:nvSpPr>
          <p:cNvPr id="7" name="Title 6"/>
          <p:cNvSpPr>
            <a:spLocks noGrp="1"/>
          </p:cNvSpPr>
          <p:nvPr>
            <p:ph type="title"/>
          </p:nvPr>
        </p:nvSpPr>
        <p:spPr/>
        <p:txBody>
          <a:bodyPr/>
          <a:lstStyle/>
          <a:p>
            <a:r>
              <a:rPr lang="en-US" dirty="0"/>
              <a:t>Student Incentives: What the Feds Say</a:t>
            </a:r>
          </a:p>
        </p:txBody>
      </p:sp>
      <p:sp>
        <p:nvSpPr>
          <p:cNvPr id="9" name="Rectangle 8"/>
          <p:cNvSpPr/>
          <p:nvPr/>
        </p:nvSpPr>
        <p:spPr>
          <a:xfrm>
            <a:off x="-1290626" y="1767948"/>
            <a:ext cx="10721436" cy="646331"/>
          </a:xfrm>
          <a:prstGeom prst="rect">
            <a:avLst/>
          </a:prstGeom>
          <a:noFill/>
        </p:spPr>
        <p:txBody>
          <a:bodyPr wrap="square" lIns="91440" tIns="45720" rIns="91440" bIns="45720">
            <a:spAutoFit/>
          </a:bodyPr>
          <a:lstStyle/>
          <a:p>
            <a:pPr algn="ctr"/>
            <a:r>
              <a:rPr lang="en-US" sz="3600" b="0" cap="none" spc="0" dirty="0">
                <a:ln w="0"/>
                <a:solidFill>
                  <a:schemeClr val="accent3"/>
                </a:solidFill>
                <a:effectLst>
                  <a:outerShdw blurRad="38100" dist="25400" dir="5400000" algn="ctr" rotWithShape="0">
                    <a:srgbClr val="6E747A">
                      <a:alpha val="43000"/>
                    </a:srgbClr>
                  </a:outerShdw>
                </a:effectLst>
              </a:rPr>
              <a:t>Necessary, Reasonable &amp; Allocabl</a:t>
            </a:r>
            <a:r>
              <a:rPr lang="en-US" sz="3600" dirty="0">
                <a:ln w="0"/>
                <a:solidFill>
                  <a:schemeClr val="accent3"/>
                </a:solidFill>
                <a:effectLst>
                  <a:outerShdw blurRad="38100" dist="25400" dir="5400000" algn="ctr" rotWithShape="0">
                    <a:srgbClr val="6E747A">
                      <a:alpha val="43000"/>
                    </a:srgbClr>
                  </a:outerShdw>
                </a:effectLst>
              </a:rPr>
              <a:t>e</a:t>
            </a:r>
            <a:endParaRPr lang="en-US" sz="3600" b="0" cap="none" spc="0" dirty="0">
              <a:ln w="0"/>
              <a:solidFill>
                <a:schemeClr val="accent3"/>
              </a:solidFill>
              <a:effectLst>
                <a:outerShdw blurRad="38100" dist="25400" dir="5400000" algn="ctr" rotWithShape="0">
                  <a:srgbClr val="6E747A">
                    <a:alpha val="43000"/>
                  </a:srgbClr>
                </a:outerShdw>
              </a:effectLst>
            </a:endParaRPr>
          </a:p>
        </p:txBody>
      </p:sp>
      <p:sp>
        <p:nvSpPr>
          <p:cNvPr id="10" name="Rectangle 9"/>
          <p:cNvSpPr/>
          <p:nvPr/>
        </p:nvSpPr>
        <p:spPr>
          <a:xfrm>
            <a:off x="6109447" y="3866821"/>
            <a:ext cx="5521383" cy="923330"/>
          </a:xfrm>
          <a:prstGeom prst="rect">
            <a:avLst/>
          </a:prstGeom>
          <a:noFill/>
        </p:spPr>
        <p:txBody>
          <a:bodyPr wrap="none" lIns="91440" tIns="45720" rIns="91440" bIns="45720">
            <a:spAutoFit/>
          </a:bodyPr>
          <a:lstStyle/>
          <a:p>
            <a:pPr algn="ctr"/>
            <a:r>
              <a:rPr lang="en-US" sz="5400" b="0" cap="none" spc="0" dirty="0">
                <a:ln w="0"/>
                <a:solidFill>
                  <a:schemeClr val="accent2"/>
                </a:solidFill>
                <a:effectLst>
                  <a:outerShdw blurRad="38100" dist="25400" dir="5400000" algn="ctr" rotWithShape="0">
                    <a:srgbClr val="6E747A">
                      <a:alpha val="43000"/>
                    </a:srgbClr>
                  </a:outerShdw>
                </a:effectLst>
              </a:rPr>
              <a:t>Conform to EDGAR</a:t>
            </a:r>
          </a:p>
        </p:txBody>
      </p:sp>
      <p:sp>
        <p:nvSpPr>
          <p:cNvPr id="11" name="Rectangle 10"/>
          <p:cNvSpPr/>
          <p:nvPr/>
        </p:nvSpPr>
        <p:spPr>
          <a:xfrm>
            <a:off x="904809" y="5209174"/>
            <a:ext cx="8413842" cy="646331"/>
          </a:xfrm>
          <a:prstGeom prst="rect">
            <a:avLst/>
          </a:prstGeom>
          <a:noFill/>
        </p:spPr>
        <p:txBody>
          <a:bodyPr wrap="none" lIns="91440" tIns="45720" rIns="91440" bIns="45720">
            <a:spAutoFit/>
          </a:bodyPr>
          <a:lstStyle/>
          <a:p>
            <a:pPr algn="ctr"/>
            <a:r>
              <a:rPr lang="en-US" sz="3600" b="0" cap="none" spc="0" dirty="0">
                <a:ln w="0"/>
                <a:solidFill>
                  <a:schemeClr val="tx2"/>
                </a:solidFill>
                <a:effectLst>
                  <a:outerShdw blurRad="38100" dist="25400" dir="5400000" algn="ctr" rotWithShape="0">
                    <a:srgbClr val="6E747A">
                      <a:alpha val="43000"/>
                    </a:srgbClr>
                  </a:outerShdw>
                </a:effectLst>
              </a:rPr>
              <a:t>Consistent with state and local laws/policies</a:t>
            </a:r>
          </a:p>
        </p:txBody>
      </p:sp>
      <p:sp>
        <p:nvSpPr>
          <p:cNvPr id="12" name="Rectangle 11"/>
          <p:cNvSpPr/>
          <p:nvPr/>
        </p:nvSpPr>
        <p:spPr>
          <a:xfrm>
            <a:off x="7747932" y="2604619"/>
            <a:ext cx="3141437" cy="584775"/>
          </a:xfrm>
          <a:prstGeom prst="rect">
            <a:avLst/>
          </a:prstGeom>
          <a:noFill/>
        </p:spPr>
        <p:txBody>
          <a:bodyPr wrap="none" lIns="91440" tIns="45720" rIns="91440" bIns="45720">
            <a:spAutoFit/>
          </a:bodyPr>
          <a:lstStyle/>
          <a:p>
            <a:pPr algn="ctr"/>
            <a:r>
              <a:rPr lang="en-US" sz="3200" b="0" cap="none" spc="0" dirty="0">
                <a:ln w="0"/>
                <a:solidFill>
                  <a:schemeClr val="accent5"/>
                </a:solidFill>
                <a:effectLst>
                  <a:outerShdw blurRad="38100" dist="25400" dir="5400000" algn="ctr" rotWithShape="0">
                    <a:srgbClr val="6E747A">
                      <a:alpha val="43000"/>
                    </a:srgbClr>
                  </a:outerShdw>
                </a:effectLst>
              </a:rPr>
              <a:t>Well documented</a:t>
            </a:r>
          </a:p>
        </p:txBody>
      </p:sp>
      <p:sp>
        <p:nvSpPr>
          <p:cNvPr id="13" name="Rectangle 12"/>
          <p:cNvSpPr/>
          <p:nvPr/>
        </p:nvSpPr>
        <p:spPr>
          <a:xfrm>
            <a:off x="880573" y="3082383"/>
            <a:ext cx="4066691"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Supplemental</a:t>
            </a:r>
          </a:p>
        </p:txBody>
      </p:sp>
    </p:spTree>
    <p:extLst>
      <p:ext uri="{BB962C8B-B14F-4D97-AF65-F5344CB8AC3E}">
        <p14:creationId xmlns:p14="http://schemas.microsoft.com/office/powerpoint/2010/main" val="1610627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5400" dirty="0"/>
              <a:t>Allowable =</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a:t>
            </a:fld>
            <a:endParaRPr lang="en-US" dirty="0"/>
          </a:p>
        </p:txBody>
      </p:sp>
      <p:sp>
        <p:nvSpPr>
          <p:cNvPr id="16" name="Rectangle 15"/>
          <p:cNvSpPr/>
          <p:nvPr/>
        </p:nvSpPr>
        <p:spPr>
          <a:xfrm>
            <a:off x="1135634" y="1922461"/>
            <a:ext cx="2647391" cy="317009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4"/>
                </a:solidFill>
                <a:effectLst/>
              </a:rPr>
              <a:t>Necessary</a:t>
            </a:r>
          </a:p>
          <a:p>
            <a:pPr algn="ctr"/>
            <a:r>
              <a:rPr lang="en-US" sz="4000" b="1" dirty="0">
                <a:ln/>
                <a:solidFill>
                  <a:schemeClr val="accent4"/>
                </a:solidFill>
              </a:rPr>
              <a:t>+</a:t>
            </a:r>
          </a:p>
          <a:p>
            <a:pPr algn="ctr"/>
            <a:r>
              <a:rPr lang="en-US" sz="4000" b="1" cap="none" spc="0" dirty="0">
                <a:ln/>
                <a:solidFill>
                  <a:schemeClr val="accent4"/>
                </a:solidFill>
                <a:effectLst/>
              </a:rPr>
              <a:t>Reasonable</a:t>
            </a:r>
          </a:p>
          <a:p>
            <a:pPr algn="ctr"/>
            <a:r>
              <a:rPr lang="en-US" sz="4000" b="1" dirty="0">
                <a:ln/>
                <a:solidFill>
                  <a:schemeClr val="accent4"/>
                </a:solidFill>
              </a:rPr>
              <a:t>+</a:t>
            </a:r>
          </a:p>
          <a:p>
            <a:pPr algn="ctr"/>
            <a:r>
              <a:rPr lang="en-US" sz="4000" b="1" cap="none" spc="0" dirty="0">
                <a:ln/>
                <a:solidFill>
                  <a:schemeClr val="accent4"/>
                </a:solidFill>
                <a:effectLst/>
              </a:rPr>
              <a:t>Allocable</a:t>
            </a:r>
          </a:p>
        </p:txBody>
      </p:sp>
      <p:sp>
        <p:nvSpPr>
          <p:cNvPr id="2" name="TextBox 1"/>
          <p:cNvSpPr txBox="1"/>
          <p:nvPr/>
        </p:nvSpPr>
        <p:spPr>
          <a:xfrm>
            <a:off x="4940528" y="507482"/>
            <a:ext cx="6826623" cy="5632311"/>
          </a:xfrm>
          <a:prstGeom prst="rect">
            <a:avLst/>
          </a:prstGeom>
          <a:noFill/>
        </p:spPr>
        <p:txBody>
          <a:bodyPr wrap="square" rtlCol="0">
            <a:spAutoFit/>
          </a:bodyPr>
          <a:lstStyle/>
          <a:p>
            <a:r>
              <a:rPr lang="en-US" sz="3200" dirty="0"/>
              <a:t>Necessary: </a:t>
            </a:r>
          </a:p>
          <a:p>
            <a:pPr marL="342900" indent="-342900">
              <a:buFont typeface="Arial" panose="020B0604020202020204" pitchFamily="34" charset="0"/>
              <a:buChar char="•"/>
            </a:pPr>
            <a:r>
              <a:rPr lang="en-US" sz="2400" dirty="0"/>
              <a:t>Is the cost needed for the operation of the program?</a:t>
            </a:r>
          </a:p>
          <a:p>
            <a:pPr marL="342900" indent="-342900">
              <a:buFont typeface="Arial" panose="020B0604020202020204" pitchFamily="34" charset="0"/>
              <a:buChar char="•"/>
            </a:pPr>
            <a:r>
              <a:rPr lang="en-US" sz="2400" i="1" dirty="0"/>
              <a:t>What does your needs assessment and plan say?</a:t>
            </a:r>
          </a:p>
          <a:p>
            <a:endParaRPr lang="en-US" sz="2400" dirty="0"/>
          </a:p>
          <a:p>
            <a:r>
              <a:rPr lang="en-US" sz="3200" dirty="0"/>
              <a:t>Reasonable:</a:t>
            </a:r>
          </a:p>
          <a:p>
            <a:pPr marL="342900" indent="-342900">
              <a:buFont typeface="Arial" panose="020B0604020202020204" pitchFamily="34" charset="0"/>
              <a:buChar char="•"/>
            </a:pPr>
            <a:r>
              <a:rPr lang="en-US" sz="2400" dirty="0"/>
              <a:t>Does the purchase exceed the cost of what a “prudent person” would incur?</a:t>
            </a:r>
          </a:p>
          <a:p>
            <a:pPr marL="342900" indent="-342900">
              <a:buFont typeface="Arial" panose="020B0604020202020204" pitchFamily="34" charset="0"/>
              <a:buChar char="•"/>
            </a:pPr>
            <a:r>
              <a:rPr lang="en-US" sz="2400" i="1" dirty="0"/>
              <a:t>Headline test and Cost/Benefit Analysis</a:t>
            </a:r>
          </a:p>
          <a:p>
            <a:endParaRPr lang="en-US" sz="2400" dirty="0"/>
          </a:p>
          <a:p>
            <a:r>
              <a:rPr lang="en-US" sz="3200" dirty="0"/>
              <a:t>Allocable:</a:t>
            </a:r>
          </a:p>
          <a:p>
            <a:pPr marL="342900" indent="-342900">
              <a:buFont typeface="Arial" panose="020B0604020202020204" pitchFamily="34" charset="0"/>
              <a:buChar char="•"/>
            </a:pPr>
            <a:r>
              <a:rPr lang="en-US" sz="2400" dirty="0"/>
              <a:t>Does it serve the purpose of the program?</a:t>
            </a:r>
          </a:p>
          <a:p>
            <a:pPr marL="342900" indent="-342900">
              <a:buFont typeface="Arial" panose="020B0604020202020204" pitchFamily="34" charset="0"/>
              <a:buChar char="•"/>
            </a:pPr>
            <a:r>
              <a:rPr lang="en-US" sz="2400" i="1" dirty="0"/>
              <a:t>Is the cost permissible under federal, district, state, and local policies?</a:t>
            </a:r>
          </a:p>
        </p:txBody>
      </p:sp>
    </p:spTree>
    <p:extLst>
      <p:ext uri="{BB962C8B-B14F-4D97-AF65-F5344CB8AC3E}">
        <p14:creationId xmlns:p14="http://schemas.microsoft.com/office/powerpoint/2010/main" val="3966413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le:Flag of the United States Department of Education.svg - Wikipedia"/>
          <p:cNvPicPr>
            <a:picLocks noChangeAspect="1"/>
          </p:cNvPicPr>
          <p:nvPr/>
        </p:nvPicPr>
        <p:blipFill rotWithShape="1">
          <a:blip r:embed="rId3" cstate="hqprint">
            <a:extLst>
              <a:ext uri="{28A0092B-C50C-407E-A947-70E740481C1C}">
                <a14:useLocalDpi xmlns:a14="http://schemas.microsoft.com/office/drawing/2010/main" val="0"/>
              </a:ext>
            </a:extLst>
          </a:blip>
          <a:srcRect l="23373" t="8609" r="23137" b="11802"/>
          <a:stretch/>
        </p:blipFill>
        <p:spPr>
          <a:xfrm>
            <a:off x="9306045" y="2973443"/>
            <a:ext cx="2546430" cy="2408785"/>
          </a:xfrm>
          <a:prstGeom prst="rect">
            <a:avLst/>
          </a:prstGeom>
        </p:spPr>
      </p:pic>
      <p:sp>
        <p:nvSpPr>
          <p:cNvPr id="2" name="Content Placeholder 1"/>
          <p:cNvSpPr>
            <a:spLocks noGrp="1"/>
          </p:cNvSpPr>
          <p:nvPr>
            <p:ph idx="1"/>
          </p:nvPr>
        </p:nvSpPr>
        <p:spPr>
          <a:xfrm>
            <a:off x="505140" y="1742800"/>
            <a:ext cx="9842627" cy="4519104"/>
          </a:xfrm>
        </p:spPr>
        <p:txBody>
          <a:bodyPr>
            <a:normAutofit fontScale="92500" lnSpcReduction="20000"/>
          </a:bodyPr>
          <a:lstStyle/>
          <a:p>
            <a:pPr marL="0" indent="0">
              <a:buNone/>
            </a:pPr>
            <a:r>
              <a:rPr lang="en-US" sz="3500" dirty="0"/>
              <a:t>Letter to Anderson (January 2008)</a:t>
            </a:r>
          </a:p>
          <a:p>
            <a:pPr marL="0" indent="0">
              <a:buNone/>
            </a:pPr>
            <a:endParaRPr lang="en-US" sz="1300" dirty="0"/>
          </a:p>
          <a:p>
            <a:pPr marL="0" indent="0">
              <a:buNone/>
            </a:pPr>
            <a:r>
              <a:rPr lang="en-US" sz="3000" dirty="0"/>
              <a:t>Question: What are the rules governing the use of Title I funds for rewards and incentives?  How can a district judge whether a particular initiative is allowable?</a:t>
            </a:r>
          </a:p>
          <a:p>
            <a:pPr marL="0" indent="0">
              <a:buNone/>
            </a:pPr>
            <a:endParaRPr lang="en-US" dirty="0"/>
          </a:p>
          <a:p>
            <a:pPr marL="0" indent="0">
              <a:buNone/>
            </a:pPr>
            <a:r>
              <a:rPr lang="en-US" sz="3000" dirty="0"/>
              <a:t>USDE’s Response:</a:t>
            </a:r>
          </a:p>
          <a:p>
            <a:r>
              <a:rPr lang="en-US" sz="2600" dirty="0"/>
              <a:t>May reward for </a:t>
            </a:r>
            <a:r>
              <a:rPr lang="en-US" sz="2600" u="sng" dirty="0"/>
              <a:t>effort</a:t>
            </a:r>
            <a:r>
              <a:rPr lang="en-US" sz="2600" dirty="0"/>
              <a:t> and </a:t>
            </a:r>
            <a:r>
              <a:rPr lang="en-US" sz="2600" u="sng" dirty="0"/>
              <a:t>achievement</a:t>
            </a:r>
            <a:r>
              <a:rPr lang="en-US" sz="2600" dirty="0"/>
              <a:t>, not participation</a:t>
            </a:r>
          </a:p>
          <a:p>
            <a:r>
              <a:rPr lang="en-US" sz="2600" dirty="0"/>
              <a:t>Must be nominal and non-monetary</a:t>
            </a:r>
          </a:p>
          <a:p>
            <a:r>
              <a:rPr lang="en-US" sz="2600" dirty="0"/>
              <a:t>May not be “entertainment”</a:t>
            </a:r>
          </a:p>
          <a:p>
            <a:r>
              <a:rPr lang="en-US" sz="2600" dirty="0"/>
              <a:t>May not be used to pay students stipends or provide an award for attendance</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a:t>
            </a:fld>
            <a:endParaRPr lang="en-US" dirty="0"/>
          </a:p>
        </p:txBody>
      </p:sp>
      <p:sp>
        <p:nvSpPr>
          <p:cNvPr id="5" name="Title 4"/>
          <p:cNvSpPr>
            <a:spLocks noGrp="1"/>
          </p:cNvSpPr>
          <p:nvPr>
            <p:ph type="title"/>
          </p:nvPr>
        </p:nvSpPr>
        <p:spPr/>
        <p:txBody>
          <a:bodyPr/>
          <a:lstStyle/>
          <a:p>
            <a:r>
              <a:rPr lang="en-US" dirty="0"/>
              <a:t>Student Incentives: What the Feds Say</a:t>
            </a:r>
          </a:p>
        </p:txBody>
      </p:sp>
    </p:spTree>
    <p:extLst>
      <p:ext uri="{BB962C8B-B14F-4D97-AF65-F5344CB8AC3E}">
        <p14:creationId xmlns:p14="http://schemas.microsoft.com/office/powerpoint/2010/main" val="107122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don’t know</a:t>
            </a:r>
          </a:p>
        </p:txBody>
      </p:sp>
      <p:sp>
        <p:nvSpPr>
          <p:cNvPr id="3" name="Content Placeholder 2"/>
          <p:cNvSpPr>
            <a:spLocks noGrp="1"/>
          </p:cNvSpPr>
          <p:nvPr>
            <p:ph idx="1"/>
          </p:nvPr>
        </p:nvSpPr>
        <p:spPr/>
        <p:txBody>
          <a:bodyPr>
            <a:normAutofit fontScale="92500" lnSpcReduction="10000"/>
          </a:bodyPr>
          <a:lstStyle/>
          <a:p>
            <a:pPr marL="457200" lvl="1" indent="0">
              <a:buNone/>
            </a:pPr>
            <a:endParaRPr lang="en-US" dirty="0"/>
          </a:p>
          <a:p>
            <a:pPr lvl="1"/>
            <a:r>
              <a:rPr lang="en-US" sz="3200" dirty="0"/>
              <a:t>How much is reasonable?</a:t>
            </a:r>
          </a:p>
          <a:p>
            <a:pPr lvl="1"/>
            <a:endParaRPr lang="en-US" sz="3200" dirty="0"/>
          </a:p>
          <a:p>
            <a:pPr lvl="1"/>
            <a:r>
              <a:rPr lang="en-US" sz="3200" dirty="0"/>
              <a:t>How would we determine what is reasonable?</a:t>
            </a:r>
          </a:p>
          <a:p>
            <a:pPr lvl="1"/>
            <a:endParaRPr lang="en-US" sz="3200" dirty="0"/>
          </a:p>
          <a:p>
            <a:pPr lvl="1"/>
            <a:r>
              <a:rPr lang="en-US" sz="3200" dirty="0"/>
              <a:t>How do we know the incentive program is helping us achieve our goals?</a:t>
            </a:r>
          </a:p>
          <a:p>
            <a:pPr lvl="1"/>
            <a:endParaRPr lang="en-US" sz="3200" dirty="0"/>
          </a:p>
          <a:p>
            <a:pPr lvl="1"/>
            <a:r>
              <a:rPr lang="en-US" sz="3200" dirty="0"/>
              <a:t>How is the incentive program be equitably implemented?</a:t>
            </a:r>
          </a:p>
          <a:p>
            <a:pPr marL="457200" lvl="1" indent="0">
              <a:buNone/>
            </a:pPr>
            <a:endParaRPr lang="en-US" dirty="0"/>
          </a:p>
          <a:p>
            <a:pPr marL="457200" lvl="1" indent="0">
              <a:buNone/>
            </a:pPr>
            <a:endParaRPr lang="en-US" dirty="0"/>
          </a:p>
          <a:p>
            <a:pPr marL="457200" lvl="1" indent="0">
              <a:buNone/>
            </a:pPr>
            <a:endParaRPr lang="en-US" dirty="0"/>
          </a:p>
          <a:p>
            <a:pPr lvl="1"/>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7</a:t>
            </a:fld>
            <a:endParaRPr lang="en-US" dirty="0"/>
          </a:p>
        </p:txBody>
      </p:sp>
      <p:pic>
        <p:nvPicPr>
          <p:cNvPr id="12" name="Picture Placeholder 11">
            <a:extLst>
              <a:ext uri="{FF2B5EF4-FFF2-40B4-BE49-F238E27FC236}">
                <a16:creationId xmlns:a16="http://schemas.microsoft.com/office/drawing/2014/main" id="{C9612292-3831-898B-5AD8-21393A4DC035}"/>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1" r="31"/>
          <a:stretch>
            <a:fillRect/>
          </a:stretch>
        </p:blipFill>
        <p:spPr/>
      </p:pic>
    </p:spTree>
    <p:extLst>
      <p:ext uri="{BB962C8B-B14F-4D97-AF65-F5344CB8AC3E}">
        <p14:creationId xmlns:p14="http://schemas.microsoft.com/office/powerpoint/2010/main" val="1901899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274320">
              <a:spcBef>
                <a:spcPts val="600"/>
              </a:spcBef>
            </a:pPr>
            <a:r>
              <a:rPr lang="en-US" sz="3200" dirty="0"/>
              <a:t>Headline test</a:t>
            </a:r>
          </a:p>
          <a:p>
            <a:pPr marL="274320">
              <a:spcBef>
                <a:spcPts val="600"/>
              </a:spcBef>
            </a:pPr>
            <a:endParaRPr lang="en-US" sz="3200" dirty="0"/>
          </a:p>
          <a:p>
            <a:pPr marL="274320">
              <a:spcBef>
                <a:spcPts val="600"/>
              </a:spcBef>
            </a:pPr>
            <a:r>
              <a:rPr lang="en-US" sz="3200" dirty="0"/>
              <a:t>High value items</a:t>
            </a:r>
          </a:p>
          <a:p>
            <a:pPr marL="274320">
              <a:spcBef>
                <a:spcPts val="600"/>
              </a:spcBef>
            </a:pPr>
            <a:endParaRPr lang="en-US" sz="3200" dirty="0"/>
          </a:p>
          <a:p>
            <a:pPr marL="274320">
              <a:spcBef>
                <a:spcPts val="600"/>
              </a:spcBef>
            </a:pPr>
            <a:r>
              <a:rPr lang="en-US" sz="3200" dirty="0"/>
              <a:t>Systems where not all students get to participate</a:t>
            </a:r>
          </a:p>
          <a:p>
            <a:pPr marL="274320">
              <a:spcBef>
                <a:spcPts val="600"/>
              </a:spcBef>
            </a:pPr>
            <a:endParaRPr lang="en-US" sz="3200" dirty="0"/>
          </a:p>
          <a:p>
            <a:pPr marL="274320">
              <a:spcBef>
                <a:spcPts val="600"/>
              </a:spcBef>
            </a:pPr>
            <a:r>
              <a:rPr lang="en-US" sz="3200" dirty="0"/>
              <a:t>High percentage of allocation going to incentives</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8</a:t>
            </a:fld>
            <a:endParaRPr lang="en-US" dirty="0"/>
          </a:p>
        </p:txBody>
      </p:sp>
      <p:sp>
        <p:nvSpPr>
          <p:cNvPr id="2" name="Title 1"/>
          <p:cNvSpPr>
            <a:spLocks noGrp="1"/>
          </p:cNvSpPr>
          <p:nvPr>
            <p:ph type="title"/>
          </p:nvPr>
        </p:nvSpPr>
        <p:spPr/>
        <p:txBody>
          <a:bodyPr/>
          <a:lstStyle/>
          <a:p>
            <a:r>
              <a:rPr lang="en-US" dirty="0"/>
              <a:t>Questions that come up for ODE… </a:t>
            </a:r>
          </a:p>
        </p:txBody>
      </p:sp>
      <p:pic>
        <p:nvPicPr>
          <p:cNvPr id="6" name="Picture Placeholder 5" descr="This image shows a person leaning on aquestion mark. It is included for aesthetic purposes." title="Question"/>
          <p:cNvPicPr>
            <a:picLocks noChangeAspect="1"/>
          </p:cNvPicPr>
          <p:nvPr/>
        </p:nvPicPr>
        <p:blipFill rotWithShape="1">
          <a:blip r:embed="rId3" cstate="hqprint">
            <a:extLst>
              <a:ext uri="{28A0092B-C50C-407E-A947-70E740481C1C}">
                <a14:useLocalDpi xmlns:a14="http://schemas.microsoft.com/office/drawing/2010/main" val="0"/>
              </a:ext>
            </a:extLst>
          </a:blip>
          <a:srcRect t="5769" b="7854"/>
          <a:stretch/>
        </p:blipFill>
        <p:spPr>
          <a:xfrm>
            <a:off x="8977572" y="1620467"/>
            <a:ext cx="2814918" cy="2591015"/>
          </a:xfrm>
          <a:prstGeom prst="rect">
            <a:avLst/>
          </a:prstGeom>
        </p:spPr>
      </p:pic>
    </p:spTree>
    <p:extLst>
      <p:ext uri="{BB962C8B-B14F-4D97-AF65-F5344CB8AC3E}">
        <p14:creationId xmlns:p14="http://schemas.microsoft.com/office/powerpoint/2010/main" val="3801815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b="1" dirty="0"/>
              <a:t>Districts</a:t>
            </a:r>
            <a:r>
              <a:rPr lang="en-US" sz="3600" dirty="0"/>
              <a:t>:</a:t>
            </a:r>
          </a:p>
          <a:p>
            <a:pPr lvl="1"/>
            <a:r>
              <a:rPr lang="en-US" sz="3200" dirty="0"/>
              <a:t>Describe incentives in budget narrative</a:t>
            </a:r>
          </a:p>
          <a:p>
            <a:pPr marL="0" indent="0">
              <a:buNone/>
            </a:pPr>
            <a:endParaRPr lang="en-US" sz="2800" dirty="0"/>
          </a:p>
          <a:p>
            <a:pPr marL="0" indent="0">
              <a:buNone/>
            </a:pPr>
            <a:r>
              <a:rPr lang="en-US" sz="3600" b="1" dirty="0"/>
              <a:t>ODE</a:t>
            </a:r>
            <a:r>
              <a:rPr lang="en-US" sz="3600" dirty="0"/>
              <a:t>:</a:t>
            </a:r>
          </a:p>
          <a:p>
            <a:pPr lvl="1"/>
            <a:r>
              <a:rPr lang="en-US" sz="3200" dirty="0"/>
              <a:t>Draft a document for district review</a:t>
            </a:r>
          </a:p>
          <a:p>
            <a:pPr lvl="1"/>
            <a:r>
              <a:rPr lang="en-US" sz="3200" dirty="0"/>
              <a:t>Continue to review other states</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9</a:t>
            </a:fld>
            <a:endParaRPr lang="en-US" dirty="0"/>
          </a:p>
        </p:txBody>
      </p:sp>
      <p:sp>
        <p:nvSpPr>
          <p:cNvPr id="2" name="Title 1"/>
          <p:cNvSpPr>
            <a:spLocks noGrp="1"/>
          </p:cNvSpPr>
          <p:nvPr>
            <p:ph type="title"/>
          </p:nvPr>
        </p:nvSpPr>
        <p:spPr/>
        <p:txBody>
          <a:bodyPr/>
          <a:lstStyle/>
          <a:p>
            <a:r>
              <a:rPr lang="en-US" dirty="0"/>
              <a:t>Next Steps </a:t>
            </a:r>
          </a:p>
        </p:txBody>
      </p:sp>
    </p:spTree>
    <p:extLst>
      <p:ext uri="{BB962C8B-B14F-4D97-AF65-F5344CB8AC3E}">
        <p14:creationId xmlns:p14="http://schemas.microsoft.com/office/powerpoint/2010/main" val="784585490"/>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2023-05-19T07:00:00+00:00</Remediation_x0020_Date>
    <Priority xmlns="033ab11c-6041-4f50-b845-c0c38e41b3e3">New</Priorit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042F98-3B4E-462F-94CE-3576B78B3640}">
  <ds:schemaRefs>
    <ds:schemaRef ds:uri="http://schemas.microsoft.com/office/2006/metadata/properties"/>
    <ds:schemaRef ds:uri="http://schemas.microsoft.com/office/infopath/2007/PartnerControls"/>
    <ds:schemaRef ds:uri="http://schemas.microsoft.com/sharepoint/v3"/>
    <ds:schemaRef ds:uri="033ab11c-6041-4f50-b845-c0c38e41b3e3"/>
  </ds:schemaRefs>
</ds:datastoreItem>
</file>

<file path=customXml/itemProps2.xml><?xml version="1.0" encoding="utf-8"?>
<ds:datastoreItem xmlns:ds="http://schemas.openxmlformats.org/officeDocument/2006/customXml" ds:itemID="{7B251996-4B23-458E-91EE-3A56FADE8230}">
  <ds:schemaRefs>
    <ds:schemaRef ds:uri="http://schemas.microsoft.com/sharepoint/v3/contenttype/forms"/>
  </ds:schemaRefs>
</ds:datastoreItem>
</file>

<file path=customXml/itemProps3.xml><?xml version="1.0" encoding="utf-8"?>
<ds:datastoreItem xmlns:ds="http://schemas.openxmlformats.org/officeDocument/2006/customXml" ds:itemID="{43E926E2-666E-48AA-B71D-1C1A15AEEB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33ab11c-6041-4f50-b845-c0c38e41b3e3"/>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ODE PowerPoint Template</Template>
  <TotalTime>13395</TotalTime>
  <Words>961</Words>
  <Application>Microsoft Office PowerPoint</Application>
  <PresentationFormat>Widescreen</PresentationFormat>
  <Paragraphs>152</Paragraphs>
  <Slides>11</Slides>
  <Notes>9</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11</vt:i4>
      </vt:variant>
    </vt:vector>
  </HeadingPairs>
  <TitlesOfParts>
    <vt:vector size="20" baseType="lpstr">
      <vt:lpstr>Arial</vt:lpstr>
      <vt:lpstr>Calibri</vt:lpstr>
      <vt:lpstr>Courier New</vt:lpstr>
      <vt:lpstr>2021ODE</vt:lpstr>
      <vt:lpstr>Green_2021ODE</vt:lpstr>
      <vt:lpstr>Gold_2021ODE</vt:lpstr>
      <vt:lpstr>Orange_2021ODE</vt:lpstr>
      <vt:lpstr>Red_2021ODE</vt:lpstr>
      <vt:lpstr>Teal_2021ODE</vt:lpstr>
      <vt:lpstr>Exploring Student Incentives Part I</vt:lpstr>
      <vt:lpstr>Agenda for Today’s Session</vt:lpstr>
      <vt:lpstr>What we know for sure</vt:lpstr>
      <vt:lpstr>Student Incentives: What the Feds Say</vt:lpstr>
      <vt:lpstr>Allowable =</vt:lpstr>
      <vt:lpstr>Student Incentives: What the Feds Say</vt:lpstr>
      <vt:lpstr>What we don’t know</vt:lpstr>
      <vt:lpstr>Questions that come up for ODE… </vt:lpstr>
      <vt:lpstr>Next Steps </vt:lpstr>
      <vt:lpstr>Regional Contacts by ESD</vt:lpstr>
      <vt:lpstr>Please reach out!</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Incentives</dc:title>
  <dc:creator>ENGBERG Jennifer - ODE</dc:creator>
  <cp:lastModifiedBy>SAPPINGTON Jennifer * ODE</cp:lastModifiedBy>
  <cp:revision>50</cp:revision>
  <dcterms:created xsi:type="dcterms:W3CDTF">2023-03-07T18:26:56Z</dcterms:created>
  <dcterms:modified xsi:type="dcterms:W3CDTF">2023-08-22T20:41:38Z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ies>
</file>