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4"/>
    <p:sldMasterId id="2147483815" r:id="rId5"/>
    <p:sldMasterId id="2147483803" r:id="rId6"/>
    <p:sldMasterId id="2147483791" r:id="rId7"/>
    <p:sldMasterId id="2147483779" r:id="rId8"/>
    <p:sldMasterId id="2147483767" r:id="rId9"/>
  </p:sldMasterIdLst>
  <p:notesMasterIdLst>
    <p:notesMasterId r:id="rId55"/>
  </p:notesMasterIdLst>
  <p:sldIdLst>
    <p:sldId id="256" r:id="rId10"/>
    <p:sldId id="352" r:id="rId11"/>
    <p:sldId id="310" r:id="rId12"/>
    <p:sldId id="353" r:id="rId13"/>
    <p:sldId id="354" r:id="rId14"/>
    <p:sldId id="355" r:id="rId15"/>
    <p:sldId id="356" r:id="rId16"/>
    <p:sldId id="357" r:id="rId17"/>
    <p:sldId id="358" r:id="rId18"/>
    <p:sldId id="359" r:id="rId19"/>
    <p:sldId id="360" r:id="rId20"/>
    <p:sldId id="361" r:id="rId21"/>
    <p:sldId id="362" r:id="rId22"/>
    <p:sldId id="363" r:id="rId23"/>
    <p:sldId id="364" r:id="rId24"/>
    <p:sldId id="365" r:id="rId25"/>
    <p:sldId id="280" r:id="rId26"/>
    <p:sldId id="307" r:id="rId27"/>
    <p:sldId id="308" r:id="rId28"/>
    <p:sldId id="309" r:id="rId29"/>
    <p:sldId id="344" r:id="rId30"/>
    <p:sldId id="345" r:id="rId31"/>
    <p:sldId id="286" r:id="rId32"/>
    <p:sldId id="283" r:id="rId33"/>
    <p:sldId id="284" r:id="rId34"/>
    <p:sldId id="285" r:id="rId35"/>
    <p:sldId id="333" r:id="rId36"/>
    <p:sldId id="312" r:id="rId37"/>
    <p:sldId id="334" r:id="rId38"/>
    <p:sldId id="335" r:id="rId39"/>
    <p:sldId id="336" r:id="rId40"/>
    <p:sldId id="337" r:id="rId41"/>
    <p:sldId id="288" r:id="rId42"/>
    <p:sldId id="292" r:id="rId43"/>
    <p:sldId id="293" r:id="rId44"/>
    <p:sldId id="346" r:id="rId45"/>
    <p:sldId id="347" r:id="rId46"/>
    <p:sldId id="348" r:id="rId47"/>
    <p:sldId id="349" r:id="rId48"/>
    <p:sldId id="295" r:id="rId49"/>
    <p:sldId id="296" r:id="rId50"/>
    <p:sldId id="299" r:id="rId51"/>
    <p:sldId id="300" r:id="rId52"/>
    <p:sldId id="351" r:id="rId53"/>
    <p:sldId id="27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FBF818-AF09-7E54-605A-397DD49526DD}" name="ROSS Liz * ODE" initials="RO" userId="S::rossl@ode.oregon.gov::aba85315-4ed1-446c-98f0-4cd346920d6f" providerId="AD"/>
  <p188:author id="{ED2CE25F-C07E-64F3-239C-2CDA8B24AC4F}" name="MARTIN Sarah * ODE" initials="MO" userId="S::sarah.martin@ode.oregon.gov::5e8297d7-626b-4927-b934-2c5a70fc295f" providerId="AD"/>
  <p188:author id="{B40B8D8B-A7D1-FE84-45AD-4B3C660BDD6E}" name="NEWTON Janette * ODE" initials="NO" userId="S::newtonj@ode.oregon.gov::392d1fff-3020-459d-a366-784524186fed" providerId="AD"/>
  <p188:author id="{2E2FA299-A5CE-B8ED-E595-DA4580007B95}" name="TIDWELL Amy * ODE" initials="TO" userId="S::tidwella@ode.oregon.gov::3688d12e-1db2-476e-b1ec-221098d3c5a0" providerId="AD"/>
  <p188:author id="{991B41CC-3B7D-0D04-7E0D-3422D8362168}" name="MARTIN Sarah * ODE" initials="MO" userId="S::martins@ode.oregon.gov::5e8297d7-626b-4927-b934-2c5a70fc29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6007"/>
    <a:srgbClr val="00706D"/>
    <a:srgbClr val="F7FBFA"/>
    <a:srgbClr val="FDFAF1"/>
    <a:srgbClr val="FAF5E3"/>
    <a:srgbClr val="F5EBE9"/>
    <a:srgbClr val="F5E4DF"/>
    <a:srgbClr val="E7F5F3"/>
    <a:srgbClr val="926700"/>
    <a:srgbClr val="F0F4E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AF8A6C-9FB0-5EA0-B2E0-42326D44E26C}" v="181" dt="2025-09-04T15:55:43.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075" autoAdjust="0"/>
  </p:normalViewPr>
  <p:slideViewPr>
    <p:cSldViewPr snapToGrid="0">
      <p:cViewPr varScale="1">
        <p:scale>
          <a:sx n="70" d="100"/>
          <a:sy n="70" d="100"/>
        </p:scale>
        <p:origin x="130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61" Type="http://schemas.microsoft.com/office/2018/10/relationships/authors" Targe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7E1D2A-B550-49EC-B805-992BF7D548E5}" type="doc">
      <dgm:prSet loTypeId="urn:microsoft.com/office/officeart/2005/8/layout/vList2" loCatId="list" qsTypeId="urn:microsoft.com/office/officeart/2005/8/quickstyle/simple1" qsCatId="simple" csTypeId="urn:microsoft.com/office/officeart/2005/8/colors/colorful1" csCatId="colorful" phldr="1"/>
      <dgm:spPr/>
    </dgm:pt>
    <dgm:pt modelId="{7F4D62D1-F5B4-46CC-B841-674CA26919FD}">
      <dgm:prSet phldrT="[Text]" custT="1"/>
      <dgm:spPr>
        <a:solidFill>
          <a:schemeClr val="accent5"/>
        </a:solidFill>
      </dgm:spPr>
      <dgm:t>
        <a:bodyPr/>
        <a:lstStyle/>
        <a:p>
          <a:pPr algn="ctr">
            <a:buNone/>
          </a:pPr>
          <a:r>
            <a:rPr lang="en-US" sz="2200" dirty="0">
              <a:effectLst/>
              <a:latin typeface="+mn-lt"/>
              <a:ea typeface="+mn-ea"/>
              <a:cs typeface="+mn-cs"/>
            </a:rPr>
            <a:t>Technical Assistance – Let’s help get to yes</a:t>
          </a:r>
          <a:endParaRPr lang="en-US" sz="2200" dirty="0"/>
        </a:p>
      </dgm:t>
    </dgm:pt>
    <dgm:pt modelId="{B14F63B6-1DAB-4565-A8DD-C6A2AFBB64A1}" type="parTrans" cxnId="{184AFA41-7DEA-496F-B20D-00CC90CECB9C}">
      <dgm:prSet/>
      <dgm:spPr/>
      <dgm:t>
        <a:bodyPr/>
        <a:lstStyle/>
        <a:p>
          <a:endParaRPr lang="en-US"/>
        </a:p>
      </dgm:t>
    </dgm:pt>
    <dgm:pt modelId="{4872F7CB-9BA8-4C05-B300-C449A2D23430}" type="sibTrans" cxnId="{184AFA41-7DEA-496F-B20D-00CC90CECB9C}">
      <dgm:prSet/>
      <dgm:spPr/>
      <dgm:t>
        <a:bodyPr/>
        <a:lstStyle/>
        <a:p>
          <a:endParaRPr lang="en-US"/>
        </a:p>
      </dgm:t>
    </dgm:pt>
    <dgm:pt modelId="{4182D948-DC8B-4BF6-9F23-A528331DEE8F}">
      <dgm:prSet phldrT="[Text]" custT="1"/>
      <dgm:spPr>
        <a:solidFill>
          <a:schemeClr val="accent1"/>
        </a:solidFill>
      </dgm:spPr>
      <dgm:t>
        <a:bodyPr/>
        <a:lstStyle/>
        <a:p>
          <a:pPr algn="ctr">
            <a:buNone/>
          </a:pPr>
          <a:r>
            <a:rPr lang="en-US" sz="2200" dirty="0">
              <a:effectLst/>
              <a:latin typeface="+mn-lt"/>
              <a:ea typeface="+mn-ea"/>
              <a:cs typeface="+mn-cs"/>
            </a:rPr>
            <a:t>Ensuring Allowable &amp; Effective Use of Funds </a:t>
          </a:r>
          <a:endParaRPr lang="en-US" sz="2200" dirty="0"/>
        </a:p>
      </dgm:t>
    </dgm:pt>
    <dgm:pt modelId="{99EFD1E0-5BBF-45DD-BCE7-95A1934461D7}" type="parTrans" cxnId="{EC484FF3-5C81-492C-B3E9-7C8FA05B701D}">
      <dgm:prSet/>
      <dgm:spPr/>
      <dgm:t>
        <a:bodyPr/>
        <a:lstStyle/>
        <a:p>
          <a:endParaRPr lang="en-US"/>
        </a:p>
      </dgm:t>
    </dgm:pt>
    <dgm:pt modelId="{56D8CDDD-6303-414F-A254-407AD2933795}" type="sibTrans" cxnId="{EC484FF3-5C81-492C-B3E9-7C8FA05B701D}">
      <dgm:prSet/>
      <dgm:spPr/>
      <dgm:t>
        <a:bodyPr/>
        <a:lstStyle/>
        <a:p>
          <a:endParaRPr lang="en-US"/>
        </a:p>
      </dgm:t>
    </dgm:pt>
    <dgm:pt modelId="{623866DB-5326-4808-B814-3DACC33F2822}">
      <dgm:prSet phldrT="[Text]" custT="1"/>
      <dgm:spPr/>
      <dgm:t>
        <a:bodyPr/>
        <a:lstStyle/>
        <a:p>
          <a:pPr algn="ctr" rtl="0"/>
          <a:r>
            <a:rPr lang="en-US" sz="2200" dirty="0"/>
            <a:t>Building Relationships – </a:t>
          </a:r>
          <a:r>
            <a:rPr lang="en-US" sz="2200" dirty="0">
              <a:latin typeface="Calibri" panose="020F0502020204030204"/>
            </a:rPr>
            <a:t>Moving at the speed of trust</a:t>
          </a:r>
          <a:endParaRPr lang="en-US" sz="2200" dirty="0"/>
        </a:p>
      </dgm:t>
      <dgm:extLst>
        <a:ext uri="{E40237B7-FDA0-4F09-8148-C483321AD2D9}">
          <dgm14:cNvPr xmlns:dgm14="http://schemas.microsoft.com/office/drawing/2010/diagram" id="0" name="" descr="While accountability to federal requirements is important, the ultimate goal of monitoring is to support districts in the examination and refinement of their systems around federal programs. &#10;We want to Build Relationships –The main objective for the Oregon Department of Education (ODE) is to raise student achievement for all of Oregon’s school aged children. Through cooperative assessment of federal programs between the ODE and Oregon school districts the quality of services to students will be strengthened and improved. &#10;We also want to provide Technical Assistance –ODE monitoring team members provide technical assistance during the review and beyond. It is not the ODE's intent to tell the district how to run its Title programs, but rather to answer questions, facilitate dialogue, and exchange ideas and information for program improvement while, at the same time, meeting all federal requirements. &#10;And last of all, we want to ensure Compliance – ESEA is a Civil Rights Law that requires services to students and fiscal responsibility. Monitoring federal programs helps ensure that all children have a fair, equal, and significant opportunity to obtain a high-quality education. Monitoring is intended to be a collaborative partnership between ODE and districts to ensure compliance with ESEA.&#10;"/>
        </a:ext>
      </dgm:extLst>
    </dgm:pt>
    <dgm:pt modelId="{44EA968C-0D77-4ECF-8739-E5539ED0BD25}" type="sibTrans" cxnId="{38AB4125-A3E2-4A4E-8E2E-9D2448BD0045}">
      <dgm:prSet/>
      <dgm:spPr/>
      <dgm:t>
        <a:bodyPr/>
        <a:lstStyle/>
        <a:p>
          <a:endParaRPr lang="en-US"/>
        </a:p>
      </dgm:t>
    </dgm:pt>
    <dgm:pt modelId="{5E948A4A-9224-4D4F-8E9C-CF8B55D33DAA}" type="parTrans" cxnId="{38AB4125-A3E2-4A4E-8E2E-9D2448BD0045}">
      <dgm:prSet/>
      <dgm:spPr/>
      <dgm:t>
        <a:bodyPr/>
        <a:lstStyle/>
        <a:p>
          <a:endParaRPr lang="en-US"/>
        </a:p>
      </dgm:t>
    </dgm:pt>
    <dgm:pt modelId="{88CEE518-04D0-4C60-9B94-6F6233E5978F}" type="pres">
      <dgm:prSet presAssocID="{B17E1D2A-B550-49EC-B805-992BF7D548E5}" presName="linear" presStyleCnt="0">
        <dgm:presLayoutVars>
          <dgm:animLvl val="lvl"/>
          <dgm:resizeHandles val="exact"/>
        </dgm:presLayoutVars>
      </dgm:prSet>
      <dgm:spPr/>
    </dgm:pt>
    <dgm:pt modelId="{E6024F12-CA06-4035-A5B8-DB9AF71144FA}" type="pres">
      <dgm:prSet presAssocID="{623866DB-5326-4808-B814-3DACC33F2822}" presName="parentText" presStyleLbl="node1" presStyleIdx="0" presStyleCnt="3" custLinFactNeighborX="-42523" custLinFactNeighborY="-2098">
        <dgm:presLayoutVars>
          <dgm:chMax val="0"/>
          <dgm:bulletEnabled val="1"/>
        </dgm:presLayoutVars>
      </dgm:prSet>
      <dgm:spPr/>
    </dgm:pt>
    <dgm:pt modelId="{CE55A3B0-5EC2-44C7-BAF8-049F7AF9BA2E}" type="pres">
      <dgm:prSet presAssocID="{44EA968C-0D77-4ECF-8739-E5539ED0BD25}" presName="spacer" presStyleCnt="0"/>
      <dgm:spPr/>
    </dgm:pt>
    <dgm:pt modelId="{CF1D6AC5-19FB-476D-B5F4-DE688C3EFAF5}" type="pres">
      <dgm:prSet presAssocID="{7F4D62D1-F5B4-46CC-B841-674CA26919FD}" presName="parentText" presStyleLbl="node1" presStyleIdx="1" presStyleCnt="3" custLinFactNeighborX="8301" custLinFactNeighborY="1">
        <dgm:presLayoutVars>
          <dgm:chMax val="0"/>
          <dgm:bulletEnabled val="1"/>
        </dgm:presLayoutVars>
      </dgm:prSet>
      <dgm:spPr/>
    </dgm:pt>
    <dgm:pt modelId="{3B24DAE0-0E2D-43FC-B67D-E8E10747C40A}" type="pres">
      <dgm:prSet presAssocID="{4872F7CB-9BA8-4C05-B300-C449A2D23430}" presName="spacer" presStyleCnt="0"/>
      <dgm:spPr/>
    </dgm:pt>
    <dgm:pt modelId="{90F4F1FF-6124-4F46-957C-AF99359C4A93}" type="pres">
      <dgm:prSet presAssocID="{4182D948-DC8B-4BF6-9F23-A528331DEE8F}" presName="parentText" presStyleLbl="node1" presStyleIdx="2" presStyleCnt="3">
        <dgm:presLayoutVars>
          <dgm:chMax val="0"/>
          <dgm:bulletEnabled val="1"/>
        </dgm:presLayoutVars>
      </dgm:prSet>
      <dgm:spPr/>
    </dgm:pt>
  </dgm:ptLst>
  <dgm:cxnLst>
    <dgm:cxn modelId="{38AB4125-A3E2-4A4E-8E2E-9D2448BD0045}" srcId="{B17E1D2A-B550-49EC-B805-992BF7D548E5}" destId="{623866DB-5326-4808-B814-3DACC33F2822}" srcOrd="0" destOrd="0" parTransId="{5E948A4A-9224-4D4F-8E9C-CF8B55D33DAA}" sibTransId="{44EA968C-0D77-4ECF-8739-E5539ED0BD25}"/>
    <dgm:cxn modelId="{184AFA41-7DEA-496F-B20D-00CC90CECB9C}" srcId="{B17E1D2A-B550-49EC-B805-992BF7D548E5}" destId="{7F4D62D1-F5B4-46CC-B841-674CA26919FD}" srcOrd="1" destOrd="0" parTransId="{B14F63B6-1DAB-4565-A8DD-C6A2AFBB64A1}" sibTransId="{4872F7CB-9BA8-4C05-B300-C449A2D23430}"/>
    <dgm:cxn modelId="{FB176643-5F40-4530-B9B8-B88D77FA65DD}" type="presOf" srcId="{623866DB-5326-4808-B814-3DACC33F2822}" destId="{E6024F12-CA06-4035-A5B8-DB9AF71144FA}" srcOrd="0" destOrd="0" presId="urn:microsoft.com/office/officeart/2005/8/layout/vList2"/>
    <dgm:cxn modelId="{021A6359-9ED2-488B-96AE-6C765C35F29B}" type="presOf" srcId="{4182D948-DC8B-4BF6-9F23-A528331DEE8F}" destId="{90F4F1FF-6124-4F46-957C-AF99359C4A93}" srcOrd="0" destOrd="0" presId="urn:microsoft.com/office/officeart/2005/8/layout/vList2"/>
    <dgm:cxn modelId="{2C086FCA-5920-4335-8B85-92CD2E0D98E2}" type="presOf" srcId="{B17E1D2A-B550-49EC-B805-992BF7D548E5}" destId="{88CEE518-04D0-4C60-9B94-6F6233E5978F}" srcOrd="0" destOrd="0" presId="urn:microsoft.com/office/officeart/2005/8/layout/vList2"/>
    <dgm:cxn modelId="{904B7CF0-763F-4B21-B72E-0135099437BB}" type="presOf" srcId="{7F4D62D1-F5B4-46CC-B841-674CA26919FD}" destId="{CF1D6AC5-19FB-476D-B5F4-DE688C3EFAF5}" srcOrd="0" destOrd="0" presId="urn:microsoft.com/office/officeart/2005/8/layout/vList2"/>
    <dgm:cxn modelId="{EC484FF3-5C81-492C-B3E9-7C8FA05B701D}" srcId="{B17E1D2A-B550-49EC-B805-992BF7D548E5}" destId="{4182D948-DC8B-4BF6-9F23-A528331DEE8F}" srcOrd="2" destOrd="0" parTransId="{99EFD1E0-5BBF-45DD-BCE7-95A1934461D7}" sibTransId="{56D8CDDD-6303-414F-A254-407AD2933795}"/>
    <dgm:cxn modelId="{4BC8BD06-56BB-4BD9-A3EA-C16505C19753}" type="presParOf" srcId="{88CEE518-04D0-4C60-9B94-6F6233E5978F}" destId="{E6024F12-CA06-4035-A5B8-DB9AF71144FA}" srcOrd="0" destOrd="0" presId="urn:microsoft.com/office/officeart/2005/8/layout/vList2"/>
    <dgm:cxn modelId="{BD642B90-681E-4F75-92D6-E8EB3638798A}" type="presParOf" srcId="{88CEE518-04D0-4C60-9B94-6F6233E5978F}" destId="{CE55A3B0-5EC2-44C7-BAF8-049F7AF9BA2E}" srcOrd="1" destOrd="0" presId="urn:microsoft.com/office/officeart/2005/8/layout/vList2"/>
    <dgm:cxn modelId="{353420B8-2EF5-476A-91AB-2D47AC3811D2}" type="presParOf" srcId="{88CEE518-04D0-4C60-9B94-6F6233E5978F}" destId="{CF1D6AC5-19FB-476D-B5F4-DE688C3EFAF5}" srcOrd="2" destOrd="0" presId="urn:microsoft.com/office/officeart/2005/8/layout/vList2"/>
    <dgm:cxn modelId="{F5E504B4-8BFC-4FD5-B449-5757C82C6FA5}" type="presParOf" srcId="{88CEE518-04D0-4C60-9B94-6F6233E5978F}" destId="{3B24DAE0-0E2D-43FC-B67D-E8E10747C40A}" srcOrd="3" destOrd="0" presId="urn:microsoft.com/office/officeart/2005/8/layout/vList2"/>
    <dgm:cxn modelId="{D0AA9E32-92CB-458A-BA40-4B2E68FECB03}" type="presParOf" srcId="{88CEE518-04D0-4C60-9B94-6F6233E5978F}" destId="{90F4F1FF-6124-4F46-957C-AF99359C4A9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D144A9-9831-4908-B744-2A90661AF0B9}" type="doc">
      <dgm:prSet loTypeId="urn:microsoft.com/office/officeart/2005/8/layout/chart3" loCatId="relationship" qsTypeId="urn:microsoft.com/office/officeart/2005/8/quickstyle/simple5" qsCatId="simple" csTypeId="urn:microsoft.com/office/officeart/2005/8/colors/colorful2" csCatId="colorful" phldr="1"/>
      <dgm:spPr/>
      <dgm:t>
        <a:bodyPr/>
        <a:lstStyle/>
        <a:p>
          <a:endParaRPr lang="en-US"/>
        </a:p>
      </dgm:t>
    </dgm:pt>
    <dgm:pt modelId="{6E694251-946C-4A4F-A4C7-5219FE1CD889}">
      <dgm:prSet phldrT="[Text]"/>
      <dgm:spPr/>
      <dgm:t>
        <a:bodyPr/>
        <a:lstStyle/>
        <a:p>
          <a:pPr algn="ctr"/>
          <a:r>
            <a:rPr lang="en-US" b="1">
              <a:latin typeface="Calibri" panose="020F0502020204030204"/>
            </a:rPr>
            <a:t>McKinney-Vento</a:t>
          </a:r>
          <a:endParaRPr lang="en-US" b="1"/>
        </a:p>
      </dgm:t>
    </dgm:pt>
    <dgm:pt modelId="{12CCCFC4-1779-4302-882A-992E287DDBBE}" type="parTrans" cxnId="{25C6517E-D28A-44DB-A7C2-B43B886E772B}">
      <dgm:prSet/>
      <dgm:spPr/>
      <dgm:t>
        <a:bodyPr/>
        <a:lstStyle/>
        <a:p>
          <a:pPr algn="ctr"/>
          <a:endParaRPr lang="en-US"/>
        </a:p>
      </dgm:t>
    </dgm:pt>
    <dgm:pt modelId="{EC17BF95-8BCF-4C30-8B07-29E23730A3FB}" type="sibTrans" cxnId="{25C6517E-D28A-44DB-A7C2-B43B886E772B}">
      <dgm:prSet/>
      <dgm:spPr/>
      <dgm:t>
        <a:bodyPr/>
        <a:lstStyle/>
        <a:p>
          <a:pPr algn="ctr"/>
          <a:endParaRPr lang="en-US"/>
        </a:p>
      </dgm:t>
    </dgm:pt>
    <dgm:pt modelId="{1C7C7C56-D7E2-4B6A-A72B-2DF8B73E1AA9}">
      <dgm:prSet phldrT="[Text]"/>
      <dgm:spPr/>
      <dgm:t>
        <a:bodyPr/>
        <a:lstStyle/>
        <a:p>
          <a:pPr algn="ctr" rtl="0"/>
          <a:r>
            <a:rPr lang="en-US" b="1">
              <a:latin typeface="Calibri" panose="020F0502020204030204"/>
            </a:rPr>
            <a:t>Common Compliance </a:t>
          </a:r>
          <a:endParaRPr lang="en-US" b="1"/>
        </a:p>
      </dgm:t>
    </dgm:pt>
    <dgm:pt modelId="{B92398BE-329F-4668-9529-1BC5DCFA80D0}" type="parTrans" cxnId="{327C0A34-D059-44D4-BBD2-23F26098B340}">
      <dgm:prSet/>
      <dgm:spPr/>
      <dgm:t>
        <a:bodyPr/>
        <a:lstStyle/>
        <a:p>
          <a:pPr algn="ctr"/>
          <a:endParaRPr lang="en-US"/>
        </a:p>
      </dgm:t>
    </dgm:pt>
    <dgm:pt modelId="{ECE36133-8E33-4C22-B6D0-7F1D456FE935}" type="sibTrans" cxnId="{327C0A34-D059-44D4-BBD2-23F26098B340}">
      <dgm:prSet/>
      <dgm:spPr/>
      <dgm:t>
        <a:bodyPr/>
        <a:lstStyle/>
        <a:p>
          <a:pPr algn="ctr"/>
          <a:endParaRPr lang="en-US"/>
        </a:p>
      </dgm:t>
    </dgm:pt>
    <dgm:pt modelId="{0018DBB0-0AB6-407F-8448-FA25624BBC60}">
      <dgm:prSet phldrT="[Text]"/>
      <dgm:spPr/>
      <dgm:t>
        <a:bodyPr/>
        <a:lstStyle/>
        <a:p>
          <a:pPr algn="ctr" rtl="0"/>
          <a:r>
            <a:rPr lang="en-US" b="1">
              <a:latin typeface="Calibri" panose="020F0502020204030204"/>
            </a:rPr>
            <a:t>Equitable Services</a:t>
          </a:r>
          <a:endParaRPr lang="en-US" b="1"/>
        </a:p>
      </dgm:t>
    </dgm:pt>
    <dgm:pt modelId="{DECF398D-8D2C-462A-8CA0-F45AE3238822}" type="parTrans" cxnId="{FE60F391-0062-47E9-BC32-8406B9FBA926}">
      <dgm:prSet/>
      <dgm:spPr/>
      <dgm:t>
        <a:bodyPr/>
        <a:lstStyle/>
        <a:p>
          <a:pPr algn="ctr"/>
          <a:endParaRPr lang="en-US"/>
        </a:p>
      </dgm:t>
    </dgm:pt>
    <dgm:pt modelId="{C04D0331-CF05-4382-950E-ABC3BD264CD2}" type="sibTrans" cxnId="{FE60F391-0062-47E9-BC32-8406B9FBA926}">
      <dgm:prSet/>
      <dgm:spPr/>
      <dgm:t>
        <a:bodyPr/>
        <a:lstStyle/>
        <a:p>
          <a:pPr algn="ctr"/>
          <a:endParaRPr lang="en-US"/>
        </a:p>
      </dgm:t>
    </dgm:pt>
    <dgm:pt modelId="{8D29FF11-044D-4A50-AE56-B4BFB73FDB61}">
      <dgm:prSet phldrT="[Text]"/>
      <dgm:spPr/>
      <dgm:t>
        <a:bodyPr/>
        <a:lstStyle/>
        <a:p>
          <a:pPr algn="ctr" rtl="0"/>
          <a:r>
            <a:rPr lang="en-US" b="1">
              <a:latin typeface="Calibri" panose="020F0502020204030204"/>
            </a:rPr>
            <a:t>Foster Care</a:t>
          </a:r>
          <a:endParaRPr lang="en-US" b="1"/>
        </a:p>
      </dgm:t>
    </dgm:pt>
    <dgm:pt modelId="{9C2DC74B-25BF-44E9-841F-7BF94A78E5C0}" type="parTrans" cxnId="{F53EA8C7-1651-4F98-BC18-9D265DFF0819}">
      <dgm:prSet/>
      <dgm:spPr/>
      <dgm:t>
        <a:bodyPr/>
        <a:lstStyle/>
        <a:p>
          <a:pPr algn="ctr"/>
          <a:endParaRPr lang="en-US"/>
        </a:p>
      </dgm:t>
    </dgm:pt>
    <dgm:pt modelId="{09DF988D-3F77-42EB-A685-8125174FF380}" type="sibTrans" cxnId="{F53EA8C7-1651-4F98-BC18-9D265DFF0819}">
      <dgm:prSet/>
      <dgm:spPr/>
      <dgm:t>
        <a:bodyPr/>
        <a:lstStyle/>
        <a:p>
          <a:pPr algn="ctr"/>
          <a:endParaRPr lang="en-US"/>
        </a:p>
      </dgm:t>
    </dgm:pt>
    <dgm:pt modelId="{356BE599-F541-4ABB-80A6-5DA3796B7FB5}">
      <dgm:prSet phldr="0"/>
      <dgm:spPr/>
      <dgm:t>
        <a:bodyPr/>
        <a:lstStyle/>
        <a:p>
          <a:pPr algn="ctr" rtl="0"/>
          <a:r>
            <a:rPr lang="en-US" b="1">
              <a:latin typeface="Calibri" panose="020F0502020204030204"/>
            </a:rPr>
            <a:t>Title Programs</a:t>
          </a:r>
          <a:endParaRPr lang="en-US"/>
        </a:p>
      </dgm:t>
    </dgm:pt>
    <dgm:pt modelId="{1B07180B-F6E7-43A3-917D-AF4DF85D7CE5}" type="parTrans" cxnId="{125A7FE1-F3DA-40C5-BBF5-FB761B6462E1}">
      <dgm:prSet/>
      <dgm:spPr/>
      <dgm:t>
        <a:bodyPr/>
        <a:lstStyle/>
        <a:p>
          <a:endParaRPr lang="en-US"/>
        </a:p>
      </dgm:t>
    </dgm:pt>
    <dgm:pt modelId="{01D0F8A0-C474-4A51-B918-E3048F5A2EA6}" type="sibTrans" cxnId="{125A7FE1-F3DA-40C5-BBF5-FB761B6462E1}">
      <dgm:prSet/>
      <dgm:spPr/>
      <dgm:t>
        <a:bodyPr/>
        <a:lstStyle/>
        <a:p>
          <a:endParaRPr lang="en-US"/>
        </a:p>
      </dgm:t>
    </dgm:pt>
    <dgm:pt modelId="{B2B510C3-8B96-40D4-8A6A-F0782EB82908}" type="pres">
      <dgm:prSet presAssocID="{9ED144A9-9831-4908-B744-2A90661AF0B9}" presName="compositeShape" presStyleCnt="0">
        <dgm:presLayoutVars>
          <dgm:chMax val="7"/>
          <dgm:dir/>
          <dgm:resizeHandles val="exact"/>
        </dgm:presLayoutVars>
      </dgm:prSet>
      <dgm:spPr/>
    </dgm:pt>
    <dgm:pt modelId="{28803E73-FBD5-432A-A209-ED2D8A14FD86}" type="pres">
      <dgm:prSet presAssocID="{9ED144A9-9831-4908-B744-2A90661AF0B9}" presName="wedge1" presStyleLbl="node1" presStyleIdx="0" presStyleCnt="5"/>
      <dgm:spPr/>
    </dgm:pt>
    <dgm:pt modelId="{AE193699-4021-41C1-9E77-7761134379BD}" type="pres">
      <dgm:prSet presAssocID="{9ED144A9-9831-4908-B744-2A90661AF0B9}" presName="wedge1Tx" presStyleLbl="node1" presStyleIdx="0" presStyleCnt="5">
        <dgm:presLayoutVars>
          <dgm:chMax val="0"/>
          <dgm:chPref val="0"/>
          <dgm:bulletEnabled val="1"/>
        </dgm:presLayoutVars>
      </dgm:prSet>
      <dgm:spPr/>
    </dgm:pt>
    <dgm:pt modelId="{10EADEF5-A643-40BB-B05E-9EBC5D8F4197}" type="pres">
      <dgm:prSet presAssocID="{9ED144A9-9831-4908-B744-2A90661AF0B9}" presName="wedge2" presStyleLbl="node1" presStyleIdx="1" presStyleCnt="5"/>
      <dgm:spPr/>
    </dgm:pt>
    <dgm:pt modelId="{EBC46670-E47B-488D-A377-D5E82062DC82}" type="pres">
      <dgm:prSet presAssocID="{9ED144A9-9831-4908-B744-2A90661AF0B9}" presName="wedge2Tx" presStyleLbl="node1" presStyleIdx="1" presStyleCnt="5">
        <dgm:presLayoutVars>
          <dgm:chMax val="0"/>
          <dgm:chPref val="0"/>
          <dgm:bulletEnabled val="1"/>
        </dgm:presLayoutVars>
      </dgm:prSet>
      <dgm:spPr/>
    </dgm:pt>
    <dgm:pt modelId="{17F0C8E8-9047-4ADB-A793-D41E2CA2F673}" type="pres">
      <dgm:prSet presAssocID="{9ED144A9-9831-4908-B744-2A90661AF0B9}" presName="wedge3" presStyleLbl="node1" presStyleIdx="2" presStyleCnt="5"/>
      <dgm:spPr/>
    </dgm:pt>
    <dgm:pt modelId="{033DF8B0-E6FD-4DE6-8E05-C66AC9FF0AD0}" type="pres">
      <dgm:prSet presAssocID="{9ED144A9-9831-4908-B744-2A90661AF0B9}" presName="wedge3Tx" presStyleLbl="node1" presStyleIdx="2" presStyleCnt="5">
        <dgm:presLayoutVars>
          <dgm:chMax val="0"/>
          <dgm:chPref val="0"/>
          <dgm:bulletEnabled val="1"/>
        </dgm:presLayoutVars>
      </dgm:prSet>
      <dgm:spPr/>
    </dgm:pt>
    <dgm:pt modelId="{4DAAECA5-0067-4BE7-BD16-D2B4DA8B8D1D}" type="pres">
      <dgm:prSet presAssocID="{9ED144A9-9831-4908-B744-2A90661AF0B9}" presName="wedge4" presStyleLbl="node1" presStyleIdx="3" presStyleCnt="5"/>
      <dgm:spPr/>
    </dgm:pt>
    <dgm:pt modelId="{BBE33B21-DEFC-43FE-A99C-10E742BCF2BE}" type="pres">
      <dgm:prSet presAssocID="{9ED144A9-9831-4908-B744-2A90661AF0B9}" presName="wedge4Tx" presStyleLbl="node1" presStyleIdx="3" presStyleCnt="5">
        <dgm:presLayoutVars>
          <dgm:chMax val="0"/>
          <dgm:chPref val="0"/>
          <dgm:bulletEnabled val="1"/>
        </dgm:presLayoutVars>
      </dgm:prSet>
      <dgm:spPr/>
    </dgm:pt>
    <dgm:pt modelId="{85AEE65F-A389-4463-91D9-993C5C8A9564}" type="pres">
      <dgm:prSet presAssocID="{9ED144A9-9831-4908-B744-2A90661AF0B9}" presName="wedge5" presStyleLbl="node1" presStyleIdx="4" presStyleCnt="5"/>
      <dgm:spPr/>
    </dgm:pt>
    <dgm:pt modelId="{82BF61FA-44DD-49D5-B1BB-6EFDDD61EB45}" type="pres">
      <dgm:prSet presAssocID="{9ED144A9-9831-4908-B744-2A90661AF0B9}" presName="wedge5Tx" presStyleLbl="node1" presStyleIdx="4" presStyleCnt="5">
        <dgm:presLayoutVars>
          <dgm:chMax val="0"/>
          <dgm:chPref val="0"/>
          <dgm:bulletEnabled val="1"/>
        </dgm:presLayoutVars>
      </dgm:prSet>
      <dgm:spPr/>
    </dgm:pt>
  </dgm:ptLst>
  <dgm:cxnLst>
    <dgm:cxn modelId="{F5C25105-D183-488D-A55C-D608586B7E85}" type="presOf" srcId="{0018DBB0-0AB6-407F-8448-FA25624BBC60}" destId="{82BF61FA-44DD-49D5-B1BB-6EFDDD61EB45}" srcOrd="1" destOrd="0" presId="urn:microsoft.com/office/officeart/2005/8/layout/chart3"/>
    <dgm:cxn modelId="{327C0A34-D059-44D4-BBD2-23F26098B340}" srcId="{9ED144A9-9831-4908-B744-2A90661AF0B9}" destId="{1C7C7C56-D7E2-4B6A-A72B-2DF8B73E1AA9}" srcOrd="0" destOrd="0" parTransId="{B92398BE-329F-4668-9529-1BC5DCFA80D0}" sibTransId="{ECE36133-8E33-4C22-B6D0-7F1D456FE935}"/>
    <dgm:cxn modelId="{F404EB3B-6D74-4C07-B223-4B4FFC3AA567}" type="presOf" srcId="{6E694251-946C-4A4F-A4C7-5219FE1CD889}" destId="{033DF8B0-E6FD-4DE6-8E05-C66AC9FF0AD0}" srcOrd="1" destOrd="0" presId="urn:microsoft.com/office/officeart/2005/8/layout/chart3"/>
    <dgm:cxn modelId="{690B4640-CE05-4B24-B66A-9923A857B63A}" type="presOf" srcId="{356BE599-F541-4ABB-80A6-5DA3796B7FB5}" destId="{EBC46670-E47B-488D-A377-D5E82062DC82}" srcOrd="1" destOrd="0" presId="urn:microsoft.com/office/officeart/2005/8/layout/chart3"/>
    <dgm:cxn modelId="{35FF2666-EBA2-401E-BF17-D0ADCF6F848D}" type="presOf" srcId="{1C7C7C56-D7E2-4B6A-A72B-2DF8B73E1AA9}" destId="{28803E73-FBD5-432A-A209-ED2D8A14FD86}" srcOrd="0" destOrd="0" presId="urn:microsoft.com/office/officeart/2005/8/layout/chart3"/>
    <dgm:cxn modelId="{E7257B4D-6809-4045-9E48-F8673C54B98D}" type="presOf" srcId="{8D29FF11-044D-4A50-AE56-B4BFB73FDB61}" destId="{4DAAECA5-0067-4BE7-BD16-D2B4DA8B8D1D}" srcOrd="0" destOrd="0" presId="urn:microsoft.com/office/officeart/2005/8/layout/chart3"/>
    <dgm:cxn modelId="{25C6517E-D28A-44DB-A7C2-B43B886E772B}" srcId="{9ED144A9-9831-4908-B744-2A90661AF0B9}" destId="{6E694251-946C-4A4F-A4C7-5219FE1CD889}" srcOrd="2" destOrd="0" parTransId="{12CCCFC4-1779-4302-882A-992E287DDBBE}" sibTransId="{EC17BF95-8BCF-4C30-8B07-29E23730A3FB}"/>
    <dgm:cxn modelId="{B39C8D8C-5492-4584-B628-C2C1C9D3ED0B}" type="presOf" srcId="{0018DBB0-0AB6-407F-8448-FA25624BBC60}" destId="{85AEE65F-A389-4463-91D9-993C5C8A9564}" srcOrd="0" destOrd="0" presId="urn:microsoft.com/office/officeart/2005/8/layout/chart3"/>
    <dgm:cxn modelId="{FE60F391-0062-47E9-BC32-8406B9FBA926}" srcId="{9ED144A9-9831-4908-B744-2A90661AF0B9}" destId="{0018DBB0-0AB6-407F-8448-FA25624BBC60}" srcOrd="4" destOrd="0" parTransId="{DECF398D-8D2C-462A-8CA0-F45AE3238822}" sibTransId="{C04D0331-CF05-4382-950E-ABC3BD264CD2}"/>
    <dgm:cxn modelId="{3FC9CCAE-6CB7-475C-9201-0C8B19ACFE44}" type="presOf" srcId="{9ED144A9-9831-4908-B744-2A90661AF0B9}" destId="{B2B510C3-8B96-40D4-8A6A-F0782EB82908}" srcOrd="0" destOrd="0" presId="urn:microsoft.com/office/officeart/2005/8/layout/chart3"/>
    <dgm:cxn modelId="{B54676BF-BCE7-4A73-B8E5-D7F069997B1C}" type="presOf" srcId="{8D29FF11-044D-4A50-AE56-B4BFB73FDB61}" destId="{BBE33B21-DEFC-43FE-A99C-10E742BCF2BE}" srcOrd="1" destOrd="0" presId="urn:microsoft.com/office/officeart/2005/8/layout/chart3"/>
    <dgm:cxn modelId="{F53EA8C7-1651-4F98-BC18-9D265DFF0819}" srcId="{9ED144A9-9831-4908-B744-2A90661AF0B9}" destId="{8D29FF11-044D-4A50-AE56-B4BFB73FDB61}" srcOrd="3" destOrd="0" parTransId="{9C2DC74B-25BF-44E9-841F-7BF94A78E5C0}" sibTransId="{09DF988D-3F77-42EB-A685-8125174FF380}"/>
    <dgm:cxn modelId="{125A7FE1-F3DA-40C5-BBF5-FB761B6462E1}" srcId="{9ED144A9-9831-4908-B744-2A90661AF0B9}" destId="{356BE599-F541-4ABB-80A6-5DA3796B7FB5}" srcOrd="1" destOrd="0" parTransId="{1B07180B-F6E7-43A3-917D-AF4DF85D7CE5}" sibTransId="{01D0F8A0-C474-4A51-B918-E3048F5A2EA6}"/>
    <dgm:cxn modelId="{FB76C6E2-C81D-4087-8DE3-7C015F597A4E}" type="presOf" srcId="{6E694251-946C-4A4F-A4C7-5219FE1CD889}" destId="{17F0C8E8-9047-4ADB-A793-D41E2CA2F673}" srcOrd="0" destOrd="0" presId="urn:microsoft.com/office/officeart/2005/8/layout/chart3"/>
    <dgm:cxn modelId="{E0842CEE-ECCF-4551-A1E1-6FDB39E33A3D}" type="presOf" srcId="{1C7C7C56-D7E2-4B6A-A72B-2DF8B73E1AA9}" destId="{AE193699-4021-41C1-9E77-7761134379BD}" srcOrd="1" destOrd="0" presId="urn:microsoft.com/office/officeart/2005/8/layout/chart3"/>
    <dgm:cxn modelId="{D58FA2F5-E2E3-4C49-A257-2DCD5F5C4AF4}" type="presOf" srcId="{356BE599-F541-4ABB-80A6-5DA3796B7FB5}" destId="{10EADEF5-A643-40BB-B05E-9EBC5D8F4197}" srcOrd="0" destOrd="0" presId="urn:microsoft.com/office/officeart/2005/8/layout/chart3"/>
    <dgm:cxn modelId="{03BF2D61-FB8D-4875-BC86-82327377E6A7}" type="presParOf" srcId="{B2B510C3-8B96-40D4-8A6A-F0782EB82908}" destId="{28803E73-FBD5-432A-A209-ED2D8A14FD86}" srcOrd="0" destOrd="0" presId="urn:microsoft.com/office/officeart/2005/8/layout/chart3"/>
    <dgm:cxn modelId="{837618E3-A076-40BD-8AE0-65ABEA6C9956}" type="presParOf" srcId="{B2B510C3-8B96-40D4-8A6A-F0782EB82908}" destId="{AE193699-4021-41C1-9E77-7761134379BD}" srcOrd="1" destOrd="0" presId="urn:microsoft.com/office/officeart/2005/8/layout/chart3"/>
    <dgm:cxn modelId="{71E43A50-EBA9-4A21-A7B4-AD0AD61BE08F}" type="presParOf" srcId="{B2B510C3-8B96-40D4-8A6A-F0782EB82908}" destId="{10EADEF5-A643-40BB-B05E-9EBC5D8F4197}" srcOrd="2" destOrd="0" presId="urn:microsoft.com/office/officeart/2005/8/layout/chart3"/>
    <dgm:cxn modelId="{7148CF69-12C2-48D4-90DF-EB74CA6E78C4}" type="presParOf" srcId="{B2B510C3-8B96-40D4-8A6A-F0782EB82908}" destId="{EBC46670-E47B-488D-A377-D5E82062DC82}" srcOrd="3" destOrd="0" presId="urn:microsoft.com/office/officeart/2005/8/layout/chart3"/>
    <dgm:cxn modelId="{E94CBFB6-898A-4CDE-9AAC-6F78D0A3A7B4}" type="presParOf" srcId="{B2B510C3-8B96-40D4-8A6A-F0782EB82908}" destId="{17F0C8E8-9047-4ADB-A793-D41E2CA2F673}" srcOrd="4" destOrd="0" presId="urn:microsoft.com/office/officeart/2005/8/layout/chart3"/>
    <dgm:cxn modelId="{DAEC32AD-C2FE-43FB-8304-BB017C50EC77}" type="presParOf" srcId="{B2B510C3-8B96-40D4-8A6A-F0782EB82908}" destId="{033DF8B0-E6FD-4DE6-8E05-C66AC9FF0AD0}" srcOrd="5" destOrd="0" presId="urn:microsoft.com/office/officeart/2005/8/layout/chart3"/>
    <dgm:cxn modelId="{583FE122-224F-480B-8E63-69917E2DFCAD}" type="presParOf" srcId="{B2B510C3-8B96-40D4-8A6A-F0782EB82908}" destId="{4DAAECA5-0067-4BE7-BD16-D2B4DA8B8D1D}" srcOrd="6" destOrd="0" presId="urn:microsoft.com/office/officeart/2005/8/layout/chart3"/>
    <dgm:cxn modelId="{EFA6D61E-AC61-45ED-BC57-D673C01530A1}" type="presParOf" srcId="{B2B510C3-8B96-40D4-8A6A-F0782EB82908}" destId="{BBE33B21-DEFC-43FE-A99C-10E742BCF2BE}" srcOrd="7" destOrd="0" presId="urn:microsoft.com/office/officeart/2005/8/layout/chart3"/>
    <dgm:cxn modelId="{499D6B4C-0A62-4340-B350-C5A239B5570E}" type="presParOf" srcId="{B2B510C3-8B96-40D4-8A6A-F0782EB82908}" destId="{85AEE65F-A389-4463-91D9-993C5C8A9564}" srcOrd="8" destOrd="0" presId="urn:microsoft.com/office/officeart/2005/8/layout/chart3"/>
    <dgm:cxn modelId="{E07A2187-FED8-4DBE-BE9F-4C9920A6E8D3}" type="presParOf" srcId="{B2B510C3-8B96-40D4-8A6A-F0782EB82908}" destId="{82BF61FA-44DD-49D5-B1BB-6EFDDD61EB45}"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552A963A-B58B-42D6-8171-8CC863AA7ED8}"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FD02A793-3F4C-4C6E-AE33-88752993695A}">
      <dgm:prSet phldrT="[Text]"/>
      <dgm:spPr/>
      <dgm:t>
        <a:bodyPr/>
        <a:lstStyle/>
        <a:p>
          <a:r>
            <a:rPr lang="en-US" b="1" dirty="0"/>
            <a:t>Tier 1</a:t>
          </a:r>
          <a:br>
            <a:rPr lang="en-US" b="1" dirty="0"/>
          </a:br>
          <a:r>
            <a:rPr lang="en-US" b="1" dirty="0"/>
            <a:t>Self-Assessment</a:t>
          </a:r>
          <a:endParaRPr lang="en-US" dirty="0"/>
        </a:p>
      </dgm:t>
    </dgm:pt>
    <dgm:pt modelId="{B74EC16B-A12B-45FA-B485-7421A643B232}" type="parTrans" cxnId="{68B3F754-0070-44C9-B90E-AE2A6FBACB7C}">
      <dgm:prSet/>
      <dgm:spPr/>
      <dgm:t>
        <a:bodyPr/>
        <a:lstStyle/>
        <a:p>
          <a:endParaRPr lang="en-US"/>
        </a:p>
      </dgm:t>
    </dgm:pt>
    <dgm:pt modelId="{1F0CE95B-DA20-436B-B5DF-92DC0D374B4B}" type="sibTrans" cxnId="{68B3F754-0070-44C9-B90E-AE2A6FBACB7C}">
      <dgm:prSet/>
      <dgm:spPr/>
      <dgm:t>
        <a:bodyPr/>
        <a:lstStyle/>
        <a:p>
          <a:endParaRPr lang="en-US"/>
        </a:p>
      </dgm:t>
    </dgm:pt>
    <dgm:pt modelId="{493E0DD8-8BEA-4A4E-B6EA-7B390F4EA51E}">
      <dgm:prSet phldrT="[Text]"/>
      <dgm:spPr/>
      <dgm:t>
        <a:bodyPr/>
        <a:lstStyle/>
        <a:p>
          <a:pPr>
            <a:lnSpc>
              <a:spcPct val="100000"/>
            </a:lnSpc>
            <a:spcAft>
              <a:spcPts val="400"/>
            </a:spcAft>
          </a:pPr>
          <a:r>
            <a:rPr lang="en-US" dirty="0">
              <a:latin typeface="Calibri" panose="020F0502020204030204"/>
            </a:rPr>
            <a:t>District</a:t>
          </a:r>
          <a:r>
            <a:rPr lang="en-US" dirty="0"/>
            <a:t> completes and submits </a:t>
          </a:r>
          <a:r>
            <a:rPr lang="en-US" dirty="0">
              <a:latin typeface="Calibri" panose="020F0502020204030204"/>
            </a:rPr>
            <a:t>self-assessment</a:t>
          </a:r>
          <a:r>
            <a:rPr lang="en-US" dirty="0"/>
            <a:t> for program(s) for which they receive funding</a:t>
          </a:r>
        </a:p>
      </dgm:t>
    </dgm:pt>
    <dgm:pt modelId="{06576A28-5BE1-4847-A7E4-5FF66D5EA971}" type="parTrans" cxnId="{95373103-8E8E-452D-8713-122D886E4652}">
      <dgm:prSet/>
      <dgm:spPr/>
      <dgm:t>
        <a:bodyPr/>
        <a:lstStyle/>
        <a:p>
          <a:endParaRPr lang="en-US"/>
        </a:p>
      </dgm:t>
    </dgm:pt>
    <dgm:pt modelId="{606F3E16-F55F-4534-8382-FDD26263F076}" type="sibTrans" cxnId="{95373103-8E8E-452D-8713-122D886E4652}">
      <dgm:prSet/>
      <dgm:spPr/>
      <dgm:t>
        <a:bodyPr/>
        <a:lstStyle/>
        <a:p>
          <a:endParaRPr lang="en-US"/>
        </a:p>
      </dgm:t>
    </dgm:pt>
    <dgm:pt modelId="{1C597DF7-5719-4240-BB63-E1481A9725B6}">
      <dgm:prSet phldrT="[Text]"/>
      <dgm:spPr/>
      <dgm:t>
        <a:bodyPr/>
        <a:lstStyle/>
        <a:p>
          <a:pPr rtl="0"/>
          <a:r>
            <a:rPr lang="en-US" b="1" dirty="0">
              <a:ea typeface="Calibri"/>
              <a:cs typeface="Calibri"/>
            </a:rPr>
            <a:t>Tier 2</a:t>
          </a:r>
          <a:br>
            <a:rPr lang="en-US" b="1" dirty="0">
              <a:ea typeface="Calibri"/>
              <a:cs typeface="Calibri"/>
            </a:rPr>
          </a:br>
          <a:r>
            <a:rPr lang="en-US" b="1" dirty="0">
              <a:ea typeface="Calibri"/>
              <a:cs typeface="Calibri"/>
            </a:rPr>
            <a:t>Self-Assessment</a:t>
          </a:r>
          <a:r>
            <a:rPr lang="en-US" b="1" dirty="0">
              <a:latin typeface="Calibri" panose="020F0502020204030204"/>
              <a:ea typeface="Calibri"/>
              <a:cs typeface="Calibri"/>
            </a:rPr>
            <a:t>*</a:t>
          </a:r>
          <a:r>
            <a:rPr lang="en-US" b="1" dirty="0">
              <a:ea typeface="Calibri"/>
              <a:cs typeface="Calibri"/>
            </a:rPr>
            <a:t> </a:t>
          </a:r>
          <a:r>
            <a:rPr lang="en-US" b="1" dirty="0">
              <a:latin typeface="Calibri" panose="020F0502020204030204"/>
            </a:rPr>
            <a:t> + Desk Monitoring</a:t>
          </a:r>
          <a:endParaRPr lang="en-US" dirty="0"/>
        </a:p>
      </dgm:t>
    </dgm:pt>
    <dgm:pt modelId="{56E710D1-CB0C-4C86-9985-7AA058876A5B}" type="parTrans" cxnId="{DEC532E2-0578-46A8-8067-3A74CF891408}">
      <dgm:prSet/>
      <dgm:spPr/>
      <dgm:t>
        <a:bodyPr/>
        <a:lstStyle/>
        <a:p>
          <a:endParaRPr lang="en-US"/>
        </a:p>
      </dgm:t>
    </dgm:pt>
    <dgm:pt modelId="{68812BDF-5EF3-4861-9856-AB1BEAB9A06E}" type="sibTrans" cxnId="{DEC532E2-0578-46A8-8067-3A74CF891408}">
      <dgm:prSet/>
      <dgm:spPr/>
      <dgm:t>
        <a:bodyPr/>
        <a:lstStyle/>
        <a:p>
          <a:endParaRPr lang="en-US"/>
        </a:p>
      </dgm:t>
    </dgm:pt>
    <dgm:pt modelId="{3B465322-7206-47D2-8C64-F37425A68106}">
      <dgm:prSet phldrT="[Text]"/>
      <dgm:spPr/>
      <dgm:t>
        <a:bodyPr/>
        <a:lstStyle/>
        <a:p>
          <a:pPr>
            <a:lnSpc>
              <a:spcPct val="100000"/>
            </a:lnSpc>
            <a:spcBef>
              <a:spcPts val="400"/>
            </a:spcBef>
            <a:spcAft>
              <a:spcPct val="15000"/>
            </a:spcAft>
          </a:pPr>
          <a:r>
            <a:rPr lang="en-US" dirty="0"/>
            <a:t>District submits documentation</a:t>
          </a:r>
        </a:p>
      </dgm:t>
    </dgm:pt>
    <dgm:pt modelId="{C8444029-EF35-45B9-8546-C2EA1A3BE5D2}" type="parTrans" cxnId="{9EE57FA9-64C7-46B6-A069-A8D6164A72F1}">
      <dgm:prSet/>
      <dgm:spPr/>
      <dgm:t>
        <a:bodyPr/>
        <a:lstStyle/>
        <a:p>
          <a:endParaRPr lang="en-US"/>
        </a:p>
      </dgm:t>
    </dgm:pt>
    <dgm:pt modelId="{4263EA38-B423-41DD-BDC5-C4F08CCC8B5D}" type="sibTrans" cxnId="{9EE57FA9-64C7-46B6-A069-A8D6164A72F1}">
      <dgm:prSet/>
      <dgm:spPr/>
      <dgm:t>
        <a:bodyPr/>
        <a:lstStyle/>
        <a:p>
          <a:endParaRPr lang="en-US"/>
        </a:p>
      </dgm:t>
    </dgm:pt>
    <dgm:pt modelId="{987465C2-8461-4491-AA24-72330D35EF8E}">
      <dgm:prSet phldrT="[Text]"/>
      <dgm:spPr/>
      <dgm:t>
        <a:bodyPr/>
        <a:lstStyle/>
        <a:p>
          <a:r>
            <a:rPr lang="en-US" b="1" dirty="0"/>
            <a:t>Tier 3</a:t>
          </a:r>
          <a:br>
            <a:rPr lang="en-US" b="1" dirty="0"/>
          </a:br>
          <a:r>
            <a:rPr lang="en-US" b="1" dirty="0"/>
            <a:t>Self-Assessment</a:t>
          </a:r>
          <a:r>
            <a:rPr lang="en-US" b="1" dirty="0">
              <a:latin typeface="Calibri" panose="020F0502020204030204"/>
            </a:rPr>
            <a:t>*</a:t>
          </a:r>
          <a:r>
            <a:rPr lang="en-US" b="1" dirty="0"/>
            <a:t> + Desk Monitoring</a:t>
          </a:r>
          <a:r>
            <a:rPr lang="en-US" b="1" dirty="0">
              <a:latin typeface="Calibri" panose="020F0502020204030204"/>
            </a:rPr>
            <a:t>*</a:t>
          </a:r>
          <a:r>
            <a:rPr lang="en-US" b="1" dirty="0"/>
            <a:t> + On-Site Visit</a:t>
          </a:r>
          <a:endParaRPr lang="en-US" dirty="0"/>
        </a:p>
      </dgm:t>
    </dgm:pt>
    <dgm:pt modelId="{42D0B8AA-C447-4E61-ABAE-4D71AB01DB82}" type="parTrans" cxnId="{76E0D8AE-93EC-445A-A46D-183AB18E1657}">
      <dgm:prSet/>
      <dgm:spPr/>
      <dgm:t>
        <a:bodyPr/>
        <a:lstStyle/>
        <a:p>
          <a:endParaRPr lang="en-US"/>
        </a:p>
      </dgm:t>
    </dgm:pt>
    <dgm:pt modelId="{1FB4E49C-6E43-4F09-8771-47271CCB0630}" type="sibTrans" cxnId="{76E0D8AE-93EC-445A-A46D-183AB18E1657}">
      <dgm:prSet/>
      <dgm:spPr/>
      <dgm:t>
        <a:bodyPr/>
        <a:lstStyle/>
        <a:p>
          <a:endParaRPr lang="en-US"/>
        </a:p>
      </dgm:t>
    </dgm:pt>
    <dgm:pt modelId="{7128CB65-9DDB-4079-9D03-D7BD6A046D8D}">
      <dgm:prSet phldrT="[Text]"/>
      <dgm:spPr/>
      <dgm:t>
        <a:bodyPr/>
        <a:lstStyle/>
        <a:p>
          <a:pPr rtl="0">
            <a:lnSpc>
              <a:spcPct val="90000"/>
            </a:lnSpc>
            <a:spcBef>
              <a:spcPct val="0"/>
            </a:spcBef>
            <a:spcAft>
              <a:spcPts val="400"/>
            </a:spcAft>
            <a:buFont typeface="Arial" panose="020B0604020202020204" pitchFamily="34" charset="0"/>
            <a:buChar char="•"/>
          </a:pPr>
          <a:r>
            <a:rPr lang="en-US" sz="2200" dirty="0">
              <a:latin typeface="Calibri" panose="020F0502020204030204"/>
            </a:rPr>
            <a:t>District undergoes a desk</a:t>
          </a:r>
          <a:r>
            <a:rPr lang="en-US" sz="2200" dirty="0"/>
            <a:t> review</a:t>
          </a:r>
          <a:r>
            <a:rPr lang="en-US" sz="2200" dirty="0">
              <a:latin typeface="Calibri" panose="020F0502020204030204"/>
            </a:rPr>
            <a:t>*</a:t>
          </a:r>
          <a:endParaRPr lang="en-US" sz="2200" dirty="0"/>
        </a:p>
      </dgm:t>
    </dgm:pt>
    <dgm:pt modelId="{7551C5FE-47FB-495C-96F5-30A20C46029D}" type="parTrans" cxnId="{EE22E1E6-B160-461A-BE7B-175E5557A041}">
      <dgm:prSet/>
      <dgm:spPr/>
      <dgm:t>
        <a:bodyPr/>
        <a:lstStyle/>
        <a:p>
          <a:endParaRPr lang="en-US"/>
        </a:p>
      </dgm:t>
    </dgm:pt>
    <dgm:pt modelId="{59A1C2BB-AA8C-4567-9F06-47FCA38EFEF3}" type="sibTrans" cxnId="{EE22E1E6-B160-461A-BE7B-175E5557A041}">
      <dgm:prSet/>
      <dgm:spPr/>
      <dgm:t>
        <a:bodyPr/>
        <a:lstStyle/>
        <a:p>
          <a:endParaRPr lang="en-US"/>
        </a:p>
      </dgm:t>
    </dgm:pt>
    <dgm:pt modelId="{FA4459E5-B2BE-48F5-AAC0-F0367703E306}">
      <dgm:prSet phldrT="[Text]"/>
      <dgm:spPr/>
      <dgm:t>
        <a:bodyPr/>
        <a:lstStyle/>
        <a:p>
          <a:pPr>
            <a:lnSpc>
              <a:spcPct val="100000"/>
            </a:lnSpc>
            <a:spcAft>
              <a:spcPts val="400"/>
            </a:spcAft>
          </a:pPr>
          <a:r>
            <a:rPr lang="en-US" dirty="0"/>
            <a:t>ODE reviews and scores </a:t>
          </a:r>
          <a:r>
            <a:rPr lang="en-US" dirty="0">
              <a:latin typeface="Calibri" panose="020F0502020204030204"/>
            </a:rPr>
            <a:t>self-assessment</a:t>
          </a:r>
          <a:endParaRPr lang="en-US" dirty="0"/>
        </a:p>
      </dgm:t>
    </dgm:pt>
    <dgm:pt modelId="{7E03BDD7-E717-4203-85E2-117204C0C750}" type="parTrans" cxnId="{A4307DD5-A4E7-44F0-B531-70458D06DFEB}">
      <dgm:prSet/>
      <dgm:spPr/>
      <dgm:t>
        <a:bodyPr/>
        <a:lstStyle/>
        <a:p>
          <a:endParaRPr lang="en-US"/>
        </a:p>
      </dgm:t>
    </dgm:pt>
    <dgm:pt modelId="{C6239517-56BE-4042-B87A-E23D2C818A19}" type="sibTrans" cxnId="{A4307DD5-A4E7-44F0-B531-70458D06DFEB}">
      <dgm:prSet/>
      <dgm:spPr/>
      <dgm:t>
        <a:bodyPr/>
        <a:lstStyle/>
        <a:p>
          <a:endParaRPr lang="en-US"/>
        </a:p>
      </dgm:t>
    </dgm:pt>
    <dgm:pt modelId="{3FE18A41-E151-4319-9115-687C4093BD8D}">
      <dgm:prSet phldrT="[Text]"/>
      <dgm:spPr/>
      <dgm:t>
        <a:bodyPr/>
        <a:lstStyle/>
        <a:p>
          <a:pPr rtl="0">
            <a:lnSpc>
              <a:spcPct val="100000"/>
            </a:lnSpc>
            <a:spcAft>
              <a:spcPts val="0"/>
            </a:spcAft>
          </a:pPr>
          <a:r>
            <a:rPr lang="en-US" dirty="0"/>
            <a:t>ODE provides </a:t>
          </a:r>
          <a:r>
            <a:rPr lang="en-US" dirty="0">
              <a:latin typeface="Calibri" panose="020F0502020204030204"/>
            </a:rPr>
            <a:t>feedback and technical</a:t>
          </a:r>
          <a:r>
            <a:rPr lang="en-US" dirty="0"/>
            <a:t> assistance</a:t>
          </a:r>
        </a:p>
      </dgm:t>
    </dgm:pt>
    <dgm:pt modelId="{2C5C43E8-9A1B-4871-BEB5-BBAA6B74B867}" type="parTrans" cxnId="{50C2DE02-9098-426E-8590-60247A46FAB3}">
      <dgm:prSet/>
      <dgm:spPr/>
      <dgm:t>
        <a:bodyPr/>
        <a:lstStyle/>
        <a:p>
          <a:endParaRPr lang="en-US"/>
        </a:p>
      </dgm:t>
    </dgm:pt>
    <dgm:pt modelId="{D77DC0AF-6144-424D-B906-534BA99337B8}" type="sibTrans" cxnId="{50C2DE02-9098-426E-8590-60247A46FAB3}">
      <dgm:prSet/>
      <dgm:spPr/>
      <dgm:t>
        <a:bodyPr/>
        <a:lstStyle/>
        <a:p>
          <a:endParaRPr lang="en-US"/>
        </a:p>
      </dgm:t>
    </dgm:pt>
    <dgm:pt modelId="{37B60197-A9C2-46BB-A36B-FD540C74715C}">
      <dgm:prSet phldrT="[Text]"/>
      <dgm:spPr/>
      <dgm:t>
        <a:bodyPr/>
        <a:lstStyle/>
        <a:p>
          <a:pPr>
            <a:lnSpc>
              <a:spcPct val="100000"/>
            </a:lnSpc>
            <a:spcBef>
              <a:spcPct val="0"/>
            </a:spcBef>
            <a:spcAft>
              <a:spcPts val="400"/>
            </a:spcAft>
          </a:pPr>
          <a:r>
            <a:rPr lang="en-US" dirty="0"/>
            <a:t>ODE completes full review of </a:t>
          </a:r>
          <a:r>
            <a:rPr lang="en-US" dirty="0">
              <a:latin typeface="Calibri" panose="020F0502020204030204"/>
            </a:rPr>
            <a:t>submissions</a:t>
          </a:r>
          <a:endParaRPr lang="en-US" dirty="0"/>
        </a:p>
      </dgm:t>
    </dgm:pt>
    <dgm:pt modelId="{859B49F4-28BB-4CA8-9FE2-68A92A978732}" type="parTrans" cxnId="{6A750690-AB68-44AB-A703-BF1E11D97841}">
      <dgm:prSet/>
      <dgm:spPr/>
      <dgm:t>
        <a:bodyPr/>
        <a:lstStyle/>
        <a:p>
          <a:endParaRPr lang="en-US"/>
        </a:p>
      </dgm:t>
    </dgm:pt>
    <dgm:pt modelId="{F9920FDE-1B9C-461B-AF2A-C8D00736A8CD}" type="sibTrans" cxnId="{6A750690-AB68-44AB-A703-BF1E11D97841}">
      <dgm:prSet/>
      <dgm:spPr/>
      <dgm:t>
        <a:bodyPr/>
        <a:lstStyle/>
        <a:p>
          <a:endParaRPr lang="en-US"/>
        </a:p>
      </dgm:t>
    </dgm:pt>
    <dgm:pt modelId="{3050EF6B-087E-4157-B4E3-265017105CFA}">
      <dgm:prSet phldrT="[Text]"/>
      <dgm:spPr/>
      <dgm:t>
        <a:bodyPr/>
        <a:lstStyle/>
        <a:p>
          <a:pPr>
            <a:lnSpc>
              <a:spcPct val="100000"/>
            </a:lnSpc>
            <a:spcBef>
              <a:spcPct val="0"/>
            </a:spcBef>
            <a:spcAft>
              <a:spcPts val="400"/>
            </a:spcAft>
          </a:pPr>
          <a:r>
            <a:rPr lang="en-US" dirty="0"/>
            <a:t>Entrance &amp; exit meeting</a:t>
          </a:r>
        </a:p>
      </dgm:t>
    </dgm:pt>
    <dgm:pt modelId="{1E5C052F-2359-4998-B284-EF3B88E92CE3}" type="parTrans" cxnId="{81A0BA7D-939A-4BA4-8B5F-F5753715FD4F}">
      <dgm:prSet/>
      <dgm:spPr/>
      <dgm:t>
        <a:bodyPr/>
        <a:lstStyle/>
        <a:p>
          <a:endParaRPr lang="en-US"/>
        </a:p>
      </dgm:t>
    </dgm:pt>
    <dgm:pt modelId="{AC2F4BC2-608D-456E-8DB0-EFDA61BEEB92}" type="sibTrans" cxnId="{81A0BA7D-939A-4BA4-8B5F-F5753715FD4F}">
      <dgm:prSet/>
      <dgm:spPr/>
      <dgm:t>
        <a:bodyPr/>
        <a:lstStyle/>
        <a:p>
          <a:endParaRPr lang="en-US"/>
        </a:p>
      </dgm:t>
    </dgm:pt>
    <dgm:pt modelId="{512A522F-19FF-4406-9325-8D8903DFCA68}">
      <dgm:prSet phldrT="[Text]"/>
      <dgm:spPr/>
      <dgm:t>
        <a:bodyPr/>
        <a:lstStyle/>
        <a:p>
          <a:pPr rtl="0">
            <a:lnSpc>
              <a:spcPct val="100000"/>
            </a:lnSpc>
            <a:spcBef>
              <a:spcPct val="0"/>
            </a:spcBef>
            <a:spcAft>
              <a:spcPts val="400"/>
            </a:spcAft>
          </a:pPr>
          <a:r>
            <a:rPr lang="en-US" dirty="0">
              <a:latin typeface="Calibri" panose="020F0502020204030204"/>
            </a:rPr>
            <a:t>If there are findings. Districts receive corrective action plan</a:t>
          </a:r>
          <a:endParaRPr lang="en-US" dirty="0"/>
        </a:p>
      </dgm:t>
    </dgm:pt>
    <dgm:pt modelId="{6FBCCF61-570D-40EC-9965-FF146234BFA7}" type="parTrans" cxnId="{6E4083BF-9058-472F-8E8C-F18E68DD5AA8}">
      <dgm:prSet/>
      <dgm:spPr/>
      <dgm:t>
        <a:bodyPr/>
        <a:lstStyle/>
        <a:p>
          <a:endParaRPr lang="en-US"/>
        </a:p>
      </dgm:t>
    </dgm:pt>
    <dgm:pt modelId="{C336270D-1148-450C-9DB1-5019AFB9905B}" type="sibTrans" cxnId="{6E4083BF-9058-472F-8E8C-F18E68DD5AA8}">
      <dgm:prSet/>
      <dgm:spPr/>
      <dgm:t>
        <a:bodyPr/>
        <a:lstStyle/>
        <a:p>
          <a:endParaRPr lang="en-US"/>
        </a:p>
      </dgm:t>
    </dgm:pt>
    <dgm:pt modelId="{AB421FC0-75B1-4558-ABFB-5E096617D293}">
      <dgm:prSet phldrT="[Text]"/>
      <dgm:spPr/>
      <dgm:t>
        <a:bodyPr/>
        <a:lstStyle/>
        <a:p>
          <a:pPr rtl="0">
            <a:lnSpc>
              <a:spcPct val="100000"/>
            </a:lnSpc>
            <a:spcBef>
              <a:spcPct val="0"/>
            </a:spcBef>
            <a:spcAft>
              <a:spcPts val="0"/>
            </a:spcAft>
            <a:buFont typeface="Arial" panose="020B0604020202020204" pitchFamily="34" charset="0"/>
            <a:buChar char="•"/>
          </a:pPr>
          <a:r>
            <a:rPr lang="en-US" dirty="0"/>
            <a:t>ODE completes on-site visit to review programmatic </a:t>
          </a:r>
          <a:r>
            <a:rPr lang="en-US" dirty="0">
              <a:latin typeface="Calibri" panose="020F0502020204030204"/>
            </a:rPr>
            <a:t>and/or fiscal activity</a:t>
          </a:r>
        </a:p>
      </dgm:t>
    </dgm:pt>
    <dgm:pt modelId="{FAE79B0A-1B37-4F63-B651-C0D7491948CD}" type="parTrans" cxnId="{D1BC0E53-0E81-49A0-89F8-F685445530BA}">
      <dgm:prSet/>
      <dgm:spPr/>
      <dgm:t>
        <a:bodyPr/>
        <a:lstStyle/>
        <a:p>
          <a:endParaRPr lang="en-US"/>
        </a:p>
      </dgm:t>
    </dgm:pt>
    <dgm:pt modelId="{B1B2D4DC-58D5-4B6C-BB71-BD5F7A7D88D9}" type="sibTrans" cxnId="{D1BC0E53-0E81-49A0-89F8-F685445530BA}">
      <dgm:prSet/>
      <dgm:spPr/>
      <dgm:t>
        <a:bodyPr/>
        <a:lstStyle/>
        <a:p>
          <a:endParaRPr lang="en-US"/>
        </a:p>
      </dgm:t>
    </dgm:pt>
    <dgm:pt modelId="{11B9AF84-268E-41C7-8C78-A0FE544C560B}">
      <dgm:prSet phldrT="[Text]"/>
      <dgm:spPr/>
      <dgm:t>
        <a:bodyPr/>
        <a:lstStyle/>
        <a:p>
          <a:pPr rtl="0">
            <a:lnSpc>
              <a:spcPct val="100000"/>
            </a:lnSpc>
            <a:spcBef>
              <a:spcPct val="0"/>
            </a:spcBef>
            <a:spcAft>
              <a:spcPts val="400"/>
            </a:spcAft>
          </a:pPr>
          <a:r>
            <a:rPr lang="en-US" dirty="0">
              <a:latin typeface="Calibri" panose="020F0502020204030204"/>
            </a:rPr>
            <a:t>LEAs receive</a:t>
          </a:r>
          <a:r>
            <a:rPr lang="en-US" dirty="0"/>
            <a:t> report</a:t>
          </a:r>
          <a:r>
            <a:rPr lang="en-US" dirty="0">
              <a:latin typeface="Calibri" panose="020F0502020204030204"/>
            </a:rPr>
            <a:t> with results</a:t>
          </a:r>
          <a:endParaRPr lang="en-US" dirty="0"/>
        </a:p>
      </dgm:t>
    </dgm:pt>
    <dgm:pt modelId="{675A1A82-77E0-4718-B2B2-698D606C6133}" type="parTrans" cxnId="{B7F273AE-1F6A-44CD-9203-74C330454824}">
      <dgm:prSet/>
      <dgm:spPr/>
      <dgm:t>
        <a:bodyPr/>
        <a:lstStyle/>
        <a:p>
          <a:endParaRPr lang="en-US"/>
        </a:p>
      </dgm:t>
    </dgm:pt>
    <dgm:pt modelId="{BC294FF1-6131-4037-B4FC-162060AEF02E}" type="sibTrans" cxnId="{B7F273AE-1F6A-44CD-9203-74C330454824}">
      <dgm:prSet/>
      <dgm:spPr/>
      <dgm:t>
        <a:bodyPr/>
        <a:lstStyle/>
        <a:p>
          <a:endParaRPr lang="en-US"/>
        </a:p>
      </dgm:t>
    </dgm:pt>
    <dgm:pt modelId="{10D1143A-BED3-4126-AF28-A836EF8DD628}">
      <dgm:prSet phldr="0"/>
      <dgm:spPr/>
      <dgm:t>
        <a:bodyPr/>
        <a:lstStyle/>
        <a:p>
          <a:pPr rtl="0">
            <a:lnSpc>
              <a:spcPct val="90000"/>
            </a:lnSpc>
            <a:spcBef>
              <a:spcPct val="0"/>
            </a:spcBef>
            <a:spcAft>
              <a:spcPct val="15000"/>
            </a:spcAft>
          </a:pPr>
          <a:r>
            <a:rPr lang="en-US" dirty="0">
              <a:latin typeface="Calibri" panose="020F0502020204030204"/>
            </a:rPr>
            <a:t>District completes and submits self-assessment</a:t>
          </a:r>
          <a:r>
            <a:rPr lang="en-US" sz="2200" dirty="0">
              <a:latin typeface="Calibri" panose="020F0502020204030204"/>
            </a:rPr>
            <a:t> </a:t>
          </a:r>
          <a:endParaRPr lang="en-US" dirty="0">
            <a:latin typeface="Calibri" panose="020F0502020204030204"/>
          </a:endParaRPr>
        </a:p>
      </dgm:t>
    </dgm:pt>
    <dgm:pt modelId="{2C46A5F5-1070-46D9-AEE2-DE41D93AE029}" type="parTrans" cxnId="{1C0B160C-7F15-484E-A6A1-F21C8ECAE072}">
      <dgm:prSet/>
      <dgm:spPr/>
      <dgm:t>
        <a:bodyPr/>
        <a:lstStyle/>
        <a:p>
          <a:endParaRPr lang="en-US"/>
        </a:p>
      </dgm:t>
    </dgm:pt>
    <dgm:pt modelId="{4DDD2F51-BAF5-4F81-87A2-B6219ECE2C0D}" type="sibTrans" cxnId="{1C0B160C-7F15-484E-A6A1-F21C8ECAE072}">
      <dgm:prSet/>
      <dgm:spPr/>
      <dgm:t>
        <a:bodyPr/>
        <a:lstStyle/>
        <a:p>
          <a:endParaRPr lang="en-US"/>
        </a:p>
      </dgm:t>
    </dgm:pt>
    <dgm:pt modelId="{9D18AC41-D7F8-4892-9799-F1F3BA878EE9}">
      <dgm:prSet phldr="0"/>
      <dgm:spPr/>
      <dgm:t>
        <a:bodyPr/>
        <a:lstStyle/>
        <a:p>
          <a:pPr rtl="0">
            <a:lnSpc>
              <a:spcPct val="90000"/>
            </a:lnSpc>
            <a:spcBef>
              <a:spcPct val="0"/>
            </a:spcBef>
            <a:spcAft>
              <a:spcPct val="15000"/>
            </a:spcAft>
          </a:pPr>
          <a:r>
            <a:rPr lang="en-US" sz="1100" dirty="0">
              <a:latin typeface="Calibri" panose="020F0502020204030204"/>
            </a:rPr>
            <a:t>District completes and submits self-assessment</a:t>
          </a:r>
          <a:r>
            <a:rPr lang="en-US" sz="1500" dirty="0">
              <a:latin typeface="Calibri" panose="020F0502020204030204"/>
            </a:rPr>
            <a:t> </a:t>
          </a:r>
        </a:p>
      </dgm:t>
      <dgm:extLst>
        <a:ext uri="{E40237B7-FDA0-4F09-8148-C483321AD2D9}">
          <dgm14:cNvPr xmlns:dgm14="http://schemas.microsoft.com/office/drawing/2010/diagram" id="0" name="" descr="As I’m sure you’ve noticed, the submissions and participation changes based on the tier. For Tier 2, districts will complete the self-assessment, submit documents for review, attend virtual entrance and exit meetings and be issued a letter of compliance. &#10; &#10; For Tier 3, districts participate in all of the Tier 2 activities, plus they participate in an on-site visit. &#10;  &#10;Districts that are being monitored two years in a row can check their notification letter to determine what activities they will need to participate in.&#10;"/>
        </a:ext>
      </dgm:extLst>
    </dgm:pt>
    <dgm:pt modelId="{2A64ED21-B013-43C9-9804-A5271C2B6BEB}" type="parTrans" cxnId="{CFE04469-FC18-4B21-B22D-DCBD8E97B618}">
      <dgm:prSet/>
      <dgm:spPr/>
      <dgm:t>
        <a:bodyPr/>
        <a:lstStyle/>
        <a:p>
          <a:endParaRPr lang="en-US"/>
        </a:p>
      </dgm:t>
    </dgm:pt>
    <dgm:pt modelId="{48D64732-D801-4389-B9EB-E859457BDF3B}" type="sibTrans" cxnId="{CFE04469-FC18-4B21-B22D-DCBD8E97B618}">
      <dgm:prSet/>
      <dgm:spPr/>
      <dgm:t>
        <a:bodyPr/>
        <a:lstStyle/>
        <a:p>
          <a:endParaRPr lang="en-US"/>
        </a:p>
      </dgm:t>
    </dgm:pt>
    <dgm:pt modelId="{EAF3CA91-92F6-4C84-B3B3-CCA6C91769A3}">
      <dgm:prSet phldr="0"/>
      <dgm:spPr/>
      <dgm:t>
        <a:bodyPr/>
        <a:lstStyle/>
        <a:p>
          <a:r>
            <a:rPr lang="en-US" dirty="0"/>
            <a:t>ODE may conduct interviews with district staff, educators, students and anyone deemed necessary</a:t>
          </a:r>
        </a:p>
      </dgm:t>
    </dgm:pt>
    <dgm:pt modelId="{C728A96A-5426-4CAC-8020-A4FCB0E552F3}" type="parTrans" cxnId="{3A5AE355-9335-4857-B0BA-9F0CD2518256}">
      <dgm:prSet/>
      <dgm:spPr/>
      <dgm:t>
        <a:bodyPr/>
        <a:lstStyle/>
        <a:p>
          <a:endParaRPr lang="en-US"/>
        </a:p>
      </dgm:t>
    </dgm:pt>
    <dgm:pt modelId="{8164F77E-6B9B-4A20-913D-F7790EA8AF9F}" type="sibTrans" cxnId="{3A5AE355-9335-4857-B0BA-9F0CD2518256}">
      <dgm:prSet/>
      <dgm:spPr/>
      <dgm:t>
        <a:bodyPr/>
        <a:lstStyle/>
        <a:p>
          <a:endParaRPr lang="en-US"/>
        </a:p>
      </dgm:t>
    </dgm:pt>
    <dgm:pt modelId="{5EFFC7D7-30FA-4280-95E7-17E6766E58E6}" type="pres">
      <dgm:prSet presAssocID="{552A963A-B58B-42D6-8171-8CC863AA7ED8}" presName="Name0" presStyleCnt="0">
        <dgm:presLayoutVars>
          <dgm:dir/>
          <dgm:animLvl val="lvl"/>
          <dgm:resizeHandles val="exact"/>
        </dgm:presLayoutVars>
      </dgm:prSet>
      <dgm:spPr/>
    </dgm:pt>
    <dgm:pt modelId="{08938F0A-BD8F-45B7-AA21-5AC4DE64B8E1}" type="pres">
      <dgm:prSet presAssocID="{FD02A793-3F4C-4C6E-AE33-88752993695A}" presName="composite" presStyleCnt="0"/>
      <dgm:spPr/>
    </dgm:pt>
    <dgm:pt modelId="{A1A6B820-9CC8-4E81-BAF2-D15ED37CCD23}" type="pres">
      <dgm:prSet presAssocID="{FD02A793-3F4C-4C6E-AE33-88752993695A}" presName="parTx" presStyleLbl="alignNode1" presStyleIdx="0" presStyleCnt="3">
        <dgm:presLayoutVars>
          <dgm:chMax val="0"/>
          <dgm:chPref val="0"/>
          <dgm:bulletEnabled val="1"/>
        </dgm:presLayoutVars>
      </dgm:prSet>
      <dgm:spPr/>
    </dgm:pt>
    <dgm:pt modelId="{5C267EDE-E5B2-4D39-90F1-AF5D4382DA76}" type="pres">
      <dgm:prSet presAssocID="{FD02A793-3F4C-4C6E-AE33-88752993695A}" presName="desTx" presStyleLbl="alignAccFollowNode1" presStyleIdx="0" presStyleCnt="3">
        <dgm:presLayoutVars>
          <dgm:bulletEnabled val="1"/>
        </dgm:presLayoutVars>
      </dgm:prSet>
      <dgm:spPr/>
    </dgm:pt>
    <dgm:pt modelId="{2BE9D18C-88B5-455E-9215-A237EC027BB7}" type="pres">
      <dgm:prSet presAssocID="{1F0CE95B-DA20-436B-B5DF-92DC0D374B4B}" presName="space" presStyleCnt="0"/>
      <dgm:spPr/>
    </dgm:pt>
    <dgm:pt modelId="{D4CAAA98-2C72-495F-8C3A-0025641EFA9F}" type="pres">
      <dgm:prSet presAssocID="{1C597DF7-5719-4240-BB63-E1481A9725B6}" presName="composite" presStyleCnt="0"/>
      <dgm:spPr/>
    </dgm:pt>
    <dgm:pt modelId="{B3759DD4-2A29-45F8-A264-8CE4A93CD061}" type="pres">
      <dgm:prSet presAssocID="{1C597DF7-5719-4240-BB63-E1481A9725B6}" presName="parTx" presStyleLbl="alignNode1" presStyleIdx="1" presStyleCnt="3">
        <dgm:presLayoutVars>
          <dgm:chMax val="0"/>
          <dgm:chPref val="0"/>
          <dgm:bulletEnabled val="1"/>
        </dgm:presLayoutVars>
      </dgm:prSet>
      <dgm:spPr/>
    </dgm:pt>
    <dgm:pt modelId="{F645E760-708C-47DB-87A8-ECA89FD52C7D}" type="pres">
      <dgm:prSet presAssocID="{1C597DF7-5719-4240-BB63-E1481A9725B6}" presName="desTx" presStyleLbl="alignAccFollowNode1" presStyleIdx="1" presStyleCnt="3">
        <dgm:presLayoutVars>
          <dgm:bulletEnabled val="1"/>
        </dgm:presLayoutVars>
      </dgm:prSet>
      <dgm:spPr/>
    </dgm:pt>
    <dgm:pt modelId="{32E702C1-97B9-423D-A4E1-27FD7F283634}" type="pres">
      <dgm:prSet presAssocID="{68812BDF-5EF3-4861-9856-AB1BEAB9A06E}" presName="space" presStyleCnt="0"/>
      <dgm:spPr/>
    </dgm:pt>
    <dgm:pt modelId="{9E73FF7B-5352-4DD9-A593-5C638A6124E9}" type="pres">
      <dgm:prSet presAssocID="{987465C2-8461-4491-AA24-72330D35EF8E}" presName="composite" presStyleCnt="0"/>
      <dgm:spPr/>
    </dgm:pt>
    <dgm:pt modelId="{A5655BB9-7DD4-4ACC-B12E-BB257F4FBA15}" type="pres">
      <dgm:prSet presAssocID="{987465C2-8461-4491-AA24-72330D35EF8E}" presName="parTx" presStyleLbl="alignNode1" presStyleIdx="2" presStyleCnt="3">
        <dgm:presLayoutVars>
          <dgm:chMax val="0"/>
          <dgm:chPref val="0"/>
          <dgm:bulletEnabled val="1"/>
        </dgm:presLayoutVars>
      </dgm:prSet>
      <dgm:spPr/>
    </dgm:pt>
    <dgm:pt modelId="{9FE0B88E-73E0-48F0-960C-C32C96CE17BC}" type="pres">
      <dgm:prSet presAssocID="{987465C2-8461-4491-AA24-72330D35EF8E}" presName="desTx" presStyleLbl="alignAccFollowNode1" presStyleIdx="2" presStyleCnt="3">
        <dgm:presLayoutVars>
          <dgm:bulletEnabled val="1"/>
        </dgm:presLayoutVars>
      </dgm:prSet>
      <dgm:spPr/>
    </dgm:pt>
  </dgm:ptLst>
  <dgm:cxnLst>
    <dgm:cxn modelId="{9F6A7A02-E834-407E-B4C6-75960EBD2C9A}" type="presOf" srcId="{3FE18A41-E151-4319-9115-687C4093BD8D}" destId="{5C267EDE-E5B2-4D39-90F1-AF5D4382DA76}" srcOrd="0" destOrd="2" presId="urn:microsoft.com/office/officeart/2005/8/layout/hList1"/>
    <dgm:cxn modelId="{50C2DE02-9098-426E-8590-60247A46FAB3}" srcId="{FD02A793-3F4C-4C6E-AE33-88752993695A}" destId="{3FE18A41-E151-4319-9115-687C4093BD8D}" srcOrd="2" destOrd="0" parTransId="{2C5C43E8-9A1B-4871-BEB5-BBAA6B74B867}" sibTransId="{D77DC0AF-6144-424D-B906-534BA99337B8}"/>
    <dgm:cxn modelId="{95373103-8E8E-452D-8713-122D886E4652}" srcId="{FD02A793-3F4C-4C6E-AE33-88752993695A}" destId="{493E0DD8-8BEA-4A4E-B6EA-7B390F4EA51E}" srcOrd="0" destOrd="0" parTransId="{06576A28-5BE1-4847-A7E4-5FF66D5EA971}" sibTransId="{606F3E16-F55F-4534-8382-FDD26263F076}"/>
    <dgm:cxn modelId="{1C0B160C-7F15-484E-A6A1-F21C8ECAE072}" srcId="{1C597DF7-5719-4240-BB63-E1481A9725B6}" destId="{10D1143A-BED3-4126-AF28-A836EF8DD628}" srcOrd="0" destOrd="0" parTransId="{2C46A5F5-1070-46D9-AEE2-DE41D93AE029}" sibTransId="{4DDD2F51-BAF5-4F81-87A2-B6219ECE2C0D}"/>
    <dgm:cxn modelId="{7A164023-4FD0-42CD-9946-8185066ECE41}" type="presOf" srcId="{10D1143A-BED3-4126-AF28-A836EF8DD628}" destId="{F645E760-708C-47DB-87A8-ECA89FD52C7D}" srcOrd="0" destOrd="0" presId="urn:microsoft.com/office/officeart/2005/8/layout/hList1"/>
    <dgm:cxn modelId="{C30F442F-E399-409F-B9A0-2162563BE7F7}" type="presOf" srcId="{3B465322-7206-47D2-8C64-F37425A68106}" destId="{F645E760-708C-47DB-87A8-ECA89FD52C7D}" srcOrd="0" destOrd="1" presId="urn:microsoft.com/office/officeart/2005/8/layout/hList1"/>
    <dgm:cxn modelId="{4FE41642-E414-45B6-9367-21D1B228C2D2}" type="presOf" srcId="{9D18AC41-D7F8-4892-9799-F1F3BA878EE9}" destId="{9FE0B88E-73E0-48F0-960C-C32C96CE17BC}" srcOrd="0" destOrd="0" presId="urn:microsoft.com/office/officeart/2005/8/layout/hList1"/>
    <dgm:cxn modelId="{23587B66-561B-4CE5-9AAC-7BE2B7A159C7}" type="presOf" srcId="{37B60197-A9C2-46BB-A36B-FD540C74715C}" destId="{F645E760-708C-47DB-87A8-ECA89FD52C7D}" srcOrd="0" destOrd="2" presId="urn:microsoft.com/office/officeart/2005/8/layout/hList1"/>
    <dgm:cxn modelId="{CFE04469-FC18-4B21-B22D-DCBD8E97B618}" srcId="{987465C2-8461-4491-AA24-72330D35EF8E}" destId="{9D18AC41-D7F8-4892-9799-F1F3BA878EE9}" srcOrd="0" destOrd="0" parTransId="{2A64ED21-B013-43C9-9804-A5271C2B6BEB}" sibTransId="{48D64732-D801-4389-B9EB-E859457BDF3B}"/>
    <dgm:cxn modelId="{2C014F69-9D20-47E0-B636-B77E9F56EC60}" type="presOf" srcId="{552A963A-B58B-42D6-8171-8CC863AA7ED8}" destId="{5EFFC7D7-30FA-4280-95E7-17E6766E58E6}" srcOrd="0" destOrd="0" presId="urn:microsoft.com/office/officeart/2005/8/layout/hList1"/>
    <dgm:cxn modelId="{A6BCEC4A-6892-4150-8EE3-7EA8125EE3AD}" type="presOf" srcId="{7128CB65-9DDB-4079-9D03-D7BD6A046D8D}" destId="{9FE0B88E-73E0-48F0-960C-C32C96CE17BC}" srcOrd="0" destOrd="1" presId="urn:microsoft.com/office/officeart/2005/8/layout/hList1"/>
    <dgm:cxn modelId="{D1BC0E53-0E81-49A0-89F8-F685445530BA}" srcId="{987465C2-8461-4491-AA24-72330D35EF8E}" destId="{AB421FC0-75B1-4558-ABFB-5E096617D293}" srcOrd="2" destOrd="0" parTransId="{FAE79B0A-1B37-4F63-B651-C0D7491948CD}" sibTransId="{B1B2D4DC-58D5-4B6C-BB71-BD5F7A7D88D9}"/>
    <dgm:cxn modelId="{68B3F754-0070-44C9-B90E-AE2A6FBACB7C}" srcId="{552A963A-B58B-42D6-8171-8CC863AA7ED8}" destId="{FD02A793-3F4C-4C6E-AE33-88752993695A}" srcOrd="0" destOrd="0" parTransId="{B74EC16B-A12B-45FA-B485-7421A643B232}" sibTransId="{1F0CE95B-DA20-436B-B5DF-92DC0D374B4B}"/>
    <dgm:cxn modelId="{AC19B575-3608-421A-A692-4EAFC9050D4D}" type="presOf" srcId="{512A522F-19FF-4406-9325-8D8903DFCA68}" destId="{F645E760-708C-47DB-87A8-ECA89FD52C7D}" srcOrd="0" destOrd="5" presId="urn:microsoft.com/office/officeart/2005/8/layout/hList1"/>
    <dgm:cxn modelId="{3A5AE355-9335-4857-B0BA-9F0CD2518256}" srcId="{987465C2-8461-4491-AA24-72330D35EF8E}" destId="{EAF3CA91-92F6-4C84-B3B3-CCA6C91769A3}" srcOrd="3" destOrd="0" parTransId="{C728A96A-5426-4CAC-8020-A4FCB0E552F3}" sibTransId="{8164F77E-6B9B-4A20-913D-F7790EA8AF9F}"/>
    <dgm:cxn modelId="{09E19258-2465-47E0-B25F-5AD190E69BB9}" type="presOf" srcId="{EAF3CA91-92F6-4C84-B3B3-CCA6C91769A3}" destId="{9FE0B88E-73E0-48F0-960C-C32C96CE17BC}" srcOrd="0" destOrd="3" presId="urn:microsoft.com/office/officeart/2005/8/layout/hList1"/>
    <dgm:cxn modelId="{81A0BA7D-939A-4BA4-8B5F-F5753715FD4F}" srcId="{1C597DF7-5719-4240-BB63-E1481A9725B6}" destId="{3050EF6B-087E-4157-B4E3-265017105CFA}" srcOrd="3" destOrd="0" parTransId="{1E5C052F-2359-4998-B284-EF3B88E92CE3}" sibTransId="{AC2F4BC2-608D-456E-8DB0-EFDA61BEEB92}"/>
    <dgm:cxn modelId="{6A750690-AB68-44AB-A703-BF1E11D97841}" srcId="{1C597DF7-5719-4240-BB63-E1481A9725B6}" destId="{37B60197-A9C2-46BB-A36B-FD540C74715C}" srcOrd="2" destOrd="0" parTransId="{859B49F4-28BB-4CA8-9FE2-68A92A978732}" sibTransId="{F9920FDE-1B9C-461B-AF2A-C8D00736A8CD}"/>
    <dgm:cxn modelId="{DC08E093-A37F-49FE-964C-FDBACF0E894D}" type="presOf" srcId="{FA4459E5-B2BE-48F5-AAC0-F0367703E306}" destId="{5C267EDE-E5B2-4D39-90F1-AF5D4382DA76}" srcOrd="0" destOrd="1" presId="urn:microsoft.com/office/officeart/2005/8/layout/hList1"/>
    <dgm:cxn modelId="{9EE57FA9-64C7-46B6-A069-A8D6164A72F1}" srcId="{1C597DF7-5719-4240-BB63-E1481A9725B6}" destId="{3B465322-7206-47D2-8C64-F37425A68106}" srcOrd="1" destOrd="0" parTransId="{C8444029-EF35-45B9-8546-C2EA1A3BE5D2}" sibTransId="{4263EA38-B423-41DD-BDC5-C4F08CCC8B5D}"/>
    <dgm:cxn modelId="{075922AD-E0F6-4A0B-ADC9-AEF80E18D3F1}" type="presOf" srcId="{987465C2-8461-4491-AA24-72330D35EF8E}" destId="{A5655BB9-7DD4-4ACC-B12E-BB257F4FBA15}" srcOrd="0" destOrd="0" presId="urn:microsoft.com/office/officeart/2005/8/layout/hList1"/>
    <dgm:cxn modelId="{B7F273AE-1F6A-44CD-9203-74C330454824}" srcId="{1C597DF7-5719-4240-BB63-E1481A9725B6}" destId="{11B9AF84-268E-41C7-8C78-A0FE544C560B}" srcOrd="4" destOrd="0" parTransId="{675A1A82-77E0-4718-B2B2-698D606C6133}" sibTransId="{BC294FF1-6131-4037-B4FC-162060AEF02E}"/>
    <dgm:cxn modelId="{76E0D8AE-93EC-445A-A46D-183AB18E1657}" srcId="{552A963A-B58B-42D6-8171-8CC863AA7ED8}" destId="{987465C2-8461-4491-AA24-72330D35EF8E}" srcOrd="2" destOrd="0" parTransId="{42D0B8AA-C447-4E61-ABAE-4D71AB01DB82}" sibTransId="{1FB4E49C-6E43-4F09-8771-47271CCB0630}"/>
    <dgm:cxn modelId="{3BA459B2-FB3C-44E4-91C8-09D42222011A}" type="presOf" srcId="{11B9AF84-268E-41C7-8C78-A0FE544C560B}" destId="{F645E760-708C-47DB-87A8-ECA89FD52C7D}" srcOrd="0" destOrd="4" presId="urn:microsoft.com/office/officeart/2005/8/layout/hList1"/>
    <dgm:cxn modelId="{91A4A1B7-CC53-44E2-80F8-18225999ACD0}" type="presOf" srcId="{493E0DD8-8BEA-4A4E-B6EA-7B390F4EA51E}" destId="{5C267EDE-E5B2-4D39-90F1-AF5D4382DA76}" srcOrd="0" destOrd="0" presId="urn:microsoft.com/office/officeart/2005/8/layout/hList1"/>
    <dgm:cxn modelId="{BF8445BE-D92B-4A8F-B893-AB69E0678CA8}" type="presOf" srcId="{1C597DF7-5719-4240-BB63-E1481A9725B6}" destId="{B3759DD4-2A29-45F8-A264-8CE4A93CD061}" srcOrd="0" destOrd="0" presId="urn:microsoft.com/office/officeart/2005/8/layout/hList1"/>
    <dgm:cxn modelId="{6E4083BF-9058-472F-8E8C-F18E68DD5AA8}" srcId="{1C597DF7-5719-4240-BB63-E1481A9725B6}" destId="{512A522F-19FF-4406-9325-8D8903DFCA68}" srcOrd="5" destOrd="0" parTransId="{6FBCCF61-570D-40EC-9965-FF146234BFA7}" sibTransId="{C336270D-1148-450C-9DB1-5019AFB9905B}"/>
    <dgm:cxn modelId="{A4307DD5-A4E7-44F0-B531-70458D06DFEB}" srcId="{FD02A793-3F4C-4C6E-AE33-88752993695A}" destId="{FA4459E5-B2BE-48F5-AAC0-F0367703E306}" srcOrd="1" destOrd="0" parTransId="{7E03BDD7-E717-4203-85E2-117204C0C750}" sibTransId="{C6239517-56BE-4042-B87A-E23D2C818A19}"/>
    <dgm:cxn modelId="{938BD3D6-6E29-4BD4-A8F1-13198390B63C}" type="presOf" srcId="{3050EF6B-087E-4157-B4E3-265017105CFA}" destId="{F645E760-708C-47DB-87A8-ECA89FD52C7D}" srcOrd="0" destOrd="3" presId="urn:microsoft.com/office/officeart/2005/8/layout/hList1"/>
    <dgm:cxn modelId="{DEC532E2-0578-46A8-8067-3A74CF891408}" srcId="{552A963A-B58B-42D6-8171-8CC863AA7ED8}" destId="{1C597DF7-5719-4240-BB63-E1481A9725B6}" srcOrd="1" destOrd="0" parTransId="{56E710D1-CB0C-4C86-9985-7AA058876A5B}" sibTransId="{68812BDF-5EF3-4861-9856-AB1BEAB9A06E}"/>
    <dgm:cxn modelId="{EE22E1E6-B160-461A-BE7B-175E5557A041}" srcId="{987465C2-8461-4491-AA24-72330D35EF8E}" destId="{7128CB65-9DDB-4079-9D03-D7BD6A046D8D}" srcOrd="1" destOrd="0" parTransId="{7551C5FE-47FB-495C-96F5-30A20C46029D}" sibTransId="{59A1C2BB-AA8C-4567-9F06-47FCA38EFEF3}"/>
    <dgm:cxn modelId="{D0F3B3F6-19C0-4483-8630-8D7A67D8E5C1}" type="presOf" srcId="{AB421FC0-75B1-4558-ABFB-5E096617D293}" destId="{9FE0B88E-73E0-48F0-960C-C32C96CE17BC}" srcOrd="0" destOrd="2" presId="urn:microsoft.com/office/officeart/2005/8/layout/hList1"/>
    <dgm:cxn modelId="{617DE4FE-EC3A-4C52-A415-60F327B15DAD}" type="presOf" srcId="{FD02A793-3F4C-4C6E-AE33-88752993695A}" destId="{A1A6B820-9CC8-4E81-BAF2-D15ED37CCD23}" srcOrd="0" destOrd="0" presId="urn:microsoft.com/office/officeart/2005/8/layout/hList1"/>
    <dgm:cxn modelId="{B2AB35C4-5BFC-4910-B06E-B95F7A4817FA}" type="presParOf" srcId="{5EFFC7D7-30FA-4280-95E7-17E6766E58E6}" destId="{08938F0A-BD8F-45B7-AA21-5AC4DE64B8E1}" srcOrd="0" destOrd="0" presId="urn:microsoft.com/office/officeart/2005/8/layout/hList1"/>
    <dgm:cxn modelId="{DC9EB5ED-7BFB-4CAF-975C-445A229B4C24}" type="presParOf" srcId="{08938F0A-BD8F-45B7-AA21-5AC4DE64B8E1}" destId="{A1A6B820-9CC8-4E81-BAF2-D15ED37CCD23}" srcOrd="0" destOrd="0" presId="urn:microsoft.com/office/officeart/2005/8/layout/hList1"/>
    <dgm:cxn modelId="{661CDF03-74C2-4F53-AA4A-43119A1E190F}" type="presParOf" srcId="{08938F0A-BD8F-45B7-AA21-5AC4DE64B8E1}" destId="{5C267EDE-E5B2-4D39-90F1-AF5D4382DA76}" srcOrd="1" destOrd="0" presId="urn:microsoft.com/office/officeart/2005/8/layout/hList1"/>
    <dgm:cxn modelId="{22BE3C52-491C-4E52-964A-DB32AECE8AF9}" type="presParOf" srcId="{5EFFC7D7-30FA-4280-95E7-17E6766E58E6}" destId="{2BE9D18C-88B5-455E-9215-A237EC027BB7}" srcOrd="1" destOrd="0" presId="urn:microsoft.com/office/officeart/2005/8/layout/hList1"/>
    <dgm:cxn modelId="{C369A5E9-0387-4499-86CE-1B7DACBE4F98}" type="presParOf" srcId="{5EFFC7D7-30FA-4280-95E7-17E6766E58E6}" destId="{D4CAAA98-2C72-495F-8C3A-0025641EFA9F}" srcOrd="2" destOrd="0" presId="urn:microsoft.com/office/officeart/2005/8/layout/hList1"/>
    <dgm:cxn modelId="{A84CE47F-7004-430E-801D-0C989D8ED21C}" type="presParOf" srcId="{D4CAAA98-2C72-495F-8C3A-0025641EFA9F}" destId="{B3759DD4-2A29-45F8-A264-8CE4A93CD061}" srcOrd="0" destOrd="0" presId="urn:microsoft.com/office/officeart/2005/8/layout/hList1"/>
    <dgm:cxn modelId="{F5265697-B150-4DF3-B004-9CB2FA9B2FC9}" type="presParOf" srcId="{D4CAAA98-2C72-495F-8C3A-0025641EFA9F}" destId="{F645E760-708C-47DB-87A8-ECA89FD52C7D}" srcOrd="1" destOrd="0" presId="urn:microsoft.com/office/officeart/2005/8/layout/hList1"/>
    <dgm:cxn modelId="{257463CA-9682-41B9-81EF-95FAF4ADFC8D}" type="presParOf" srcId="{5EFFC7D7-30FA-4280-95E7-17E6766E58E6}" destId="{32E702C1-97B9-423D-A4E1-27FD7F283634}" srcOrd="3" destOrd="0" presId="urn:microsoft.com/office/officeart/2005/8/layout/hList1"/>
    <dgm:cxn modelId="{272CE3B3-FEFC-4090-88BD-413D0C734E99}" type="presParOf" srcId="{5EFFC7D7-30FA-4280-95E7-17E6766E58E6}" destId="{9E73FF7B-5352-4DD9-A593-5C638A6124E9}" srcOrd="4" destOrd="0" presId="urn:microsoft.com/office/officeart/2005/8/layout/hList1"/>
    <dgm:cxn modelId="{F7255E20-50BD-409B-BB46-74DF7B66E683}" type="presParOf" srcId="{9E73FF7B-5352-4DD9-A593-5C638A6124E9}" destId="{A5655BB9-7DD4-4ACC-B12E-BB257F4FBA15}" srcOrd="0" destOrd="0" presId="urn:microsoft.com/office/officeart/2005/8/layout/hList1"/>
    <dgm:cxn modelId="{11B7AF3C-D6C7-460C-8862-A0B19F652E09}" type="presParOf" srcId="{9E73FF7B-5352-4DD9-A593-5C638A6124E9}" destId="{9FE0B88E-73E0-48F0-960C-C32C96CE17B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A1DF57-B24F-49FF-A493-0D2F76EB77EA}"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E3F94AE-084E-4A2B-9FB3-A34040C2E27B}">
      <dgm:prSet/>
      <dgm:spPr/>
      <dgm:t>
        <a:bodyPr/>
        <a:lstStyle/>
        <a:p>
          <a:pPr>
            <a:lnSpc>
              <a:spcPct val="100000"/>
            </a:lnSpc>
          </a:pPr>
          <a:r>
            <a:rPr lang="en-US"/>
            <a:t>Program Plan </a:t>
          </a:r>
          <a:r>
            <a:rPr lang="en-US">
              <a:latin typeface="Calibri" panose="020F0502020204030204"/>
            </a:rPr>
            <a:t>Evaluation</a:t>
          </a:r>
        </a:p>
      </dgm:t>
    </dgm:pt>
    <dgm:pt modelId="{4CF0FB34-D291-4C89-B867-1A8DEF69416B}" type="parTrans" cxnId="{F4895468-AB68-41E4-8833-13DEC7C0AE9B}">
      <dgm:prSet/>
      <dgm:spPr/>
      <dgm:t>
        <a:bodyPr/>
        <a:lstStyle/>
        <a:p>
          <a:endParaRPr lang="en-US"/>
        </a:p>
      </dgm:t>
    </dgm:pt>
    <dgm:pt modelId="{68905CEE-DFDF-4524-9016-B6686047B836}" type="sibTrans" cxnId="{F4895468-AB68-41E4-8833-13DEC7C0AE9B}">
      <dgm:prSet/>
      <dgm:spPr/>
      <dgm:t>
        <a:bodyPr/>
        <a:lstStyle/>
        <a:p>
          <a:endParaRPr lang="en-US"/>
        </a:p>
      </dgm:t>
    </dgm:pt>
    <dgm:pt modelId="{2669170A-1931-4B82-A499-3E3823A9BF5F}">
      <dgm:prSet phldr="0"/>
      <dgm:spPr/>
      <dgm:t>
        <a:bodyPr/>
        <a:lstStyle/>
        <a:p>
          <a:pPr>
            <a:lnSpc>
              <a:spcPct val="100000"/>
            </a:lnSpc>
          </a:pPr>
          <a:r>
            <a:rPr lang="en-US">
              <a:latin typeface="Calibri" panose="020F0502020204030204"/>
            </a:rPr>
            <a:t>Formal Agreements</a:t>
          </a:r>
          <a:endParaRPr lang="en-US"/>
        </a:p>
      </dgm:t>
    </dgm:pt>
    <dgm:pt modelId="{90C37759-FDEA-42E9-A03D-7E9E9BC28643}" type="parTrans" cxnId="{CF7839B2-EA4D-43E5-86B6-12EE6AACAC50}">
      <dgm:prSet/>
      <dgm:spPr/>
      <dgm:t>
        <a:bodyPr/>
        <a:lstStyle/>
        <a:p>
          <a:endParaRPr lang="en-US"/>
        </a:p>
      </dgm:t>
    </dgm:pt>
    <dgm:pt modelId="{DBDACFDE-0670-4485-9FF3-A715C28EB7AE}" type="sibTrans" cxnId="{CF7839B2-EA4D-43E5-86B6-12EE6AACAC50}">
      <dgm:prSet/>
      <dgm:spPr/>
      <dgm:t>
        <a:bodyPr/>
        <a:lstStyle/>
        <a:p>
          <a:endParaRPr lang="en-US"/>
        </a:p>
      </dgm:t>
    </dgm:pt>
    <dgm:pt modelId="{38693447-5C51-45BC-B21F-7644718AB389}" type="pres">
      <dgm:prSet presAssocID="{B3A1DF57-B24F-49FF-A493-0D2F76EB77EA}" presName="root" presStyleCnt="0">
        <dgm:presLayoutVars>
          <dgm:dir/>
          <dgm:resizeHandles val="exact"/>
        </dgm:presLayoutVars>
      </dgm:prSet>
      <dgm:spPr/>
    </dgm:pt>
    <dgm:pt modelId="{C1F1A887-AB7D-487E-8A9E-042EAB324F8C}" type="pres">
      <dgm:prSet presAssocID="{5E3F94AE-084E-4A2B-9FB3-A34040C2E27B}" presName="compNode" presStyleCnt="0"/>
      <dgm:spPr/>
    </dgm:pt>
    <dgm:pt modelId="{115D747A-CEAB-4260-997D-297EB3FAD9C4}" type="pres">
      <dgm:prSet presAssocID="{5E3F94AE-084E-4A2B-9FB3-A34040C2E27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0989C2E1-76AF-48DF-AF45-C93F8CB841AE}" type="pres">
      <dgm:prSet presAssocID="{5E3F94AE-084E-4A2B-9FB3-A34040C2E27B}" presName="spaceRect" presStyleCnt="0"/>
      <dgm:spPr/>
    </dgm:pt>
    <dgm:pt modelId="{6B1882FA-B78E-4E1A-B124-47C2F0E3825C}" type="pres">
      <dgm:prSet presAssocID="{5E3F94AE-084E-4A2B-9FB3-A34040C2E27B}" presName="textRect" presStyleLbl="revTx" presStyleIdx="0" presStyleCnt="2">
        <dgm:presLayoutVars>
          <dgm:chMax val="1"/>
          <dgm:chPref val="1"/>
        </dgm:presLayoutVars>
      </dgm:prSet>
      <dgm:spPr/>
    </dgm:pt>
    <dgm:pt modelId="{6774B696-8BE4-4C4A-ABE0-B6EB55525796}" type="pres">
      <dgm:prSet presAssocID="{68905CEE-DFDF-4524-9016-B6686047B836}" presName="sibTrans" presStyleCnt="0"/>
      <dgm:spPr/>
    </dgm:pt>
    <dgm:pt modelId="{FC2F240C-E641-4F4D-B80C-ED5F20BC6E9C}" type="pres">
      <dgm:prSet presAssocID="{2669170A-1931-4B82-A499-3E3823A9BF5F}" presName="compNode" presStyleCnt="0"/>
      <dgm:spPr/>
    </dgm:pt>
    <dgm:pt modelId="{9394EA98-A3B7-44C4-B1E9-1666C8387182}" type="pres">
      <dgm:prSet presAssocID="{2669170A-1931-4B82-A499-3E3823A9BF5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871FA434-488F-470C-A161-6DA7983F9CFA}" type="pres">
      <dgm:prSet presAssocID="{2669170A-1931-4B82-A499-3E3823A9BF5F}" presName="spaceRect" presStyleCnt="0"/>
      <dgm:spPr/>
    </dgm:pt>
    <dgm:pt modelId="{D22AB790-56D9-4B7D-A059-18375DD39D11}" type="pres">
      <dgm:prSet presAssocID="{2669170A-1931-4B82-A499-3E3823A9BF5F}" presName="textRect" presStyleLbl="revTx" presStyleIdx="1" presStyleCnt="2">
        <dgm:presLayoutVars>
          <dgm:chMax val="1"/>
          <dgm:chPref val="1"/>
        </dgm:presLayoutVars>
      </dgm:prSet>
      <dgm:spPr/>
    </dgm:pt>
  </dgm:ptLst>
  <dgm:cxnLst>
    <dgm:cxn modelId="{4DEEA310-C85A-43D1-BC02-32CCED6F9192}" type="presOf" srcId="{2669170A-1931-4B82-A499-3E3823A9BF5F}" destId="{D22AB790-56D9-4B7D-A059-18375DD39D11}" srcOrd="0" destOrd="0" presId="urn:microsoft.com/office/officeart/2018/2/layout/IconLabelList"/>
    <dgm:cxn modelId="{A1AD5A37-1EBB-4FF3-995C-A1427DF041CE}" type="presOf" srcId="{B3A1DF57-B24F-49FF-A493-0D2F76EB77EA}" destId="{38693447-5C51-45BC-B21F-7644718AB389}" srcOrd="0" destOrd="0" presId="urn:microsoft.com/office/officeart/2018/2/layout/IconLabelList"/>
    <dgm:cxn modelId="{F4895468-AB68-41E4-8833-13DEC7C0AE9B}" srcId="{B3A1DF57-B24F-49FF-A493-0D2F76EB77EA}" destId="{5E3F94AE-084E-4A2B-9FB3-A34040C2E27B}" srcOrd="0" destOrd="0" parTransId="{4CF0FB34-D291-4C89-B867-1A8DEF69416B}" sibTransId="{68905CEE-DFDF-4524-9016-B6686047B836}"/>
    <dgm:cxn modelId="{CF7839B2-EA4D-43E5-86B6-12EE6AACAC50}" srcId="{B3A1DF57-B24F-49FF-A493-0D2F76EB77EA}" destId="{2669170A-1931-4B82-A499-3E3823A9BF5F}" srcOrd="1" destOrd="0" parTransId="{90C37759-FDEA-42E9-A03D-7E9E9BC28643}" sibTransId="{DBDACFDE-0670-4485-9FF3-A715C28EB7AE}"/>
    <dgm:cxn modelId="{D2D084D2-B890-4447-8FC4-0181A449EA67}" type="presOf" srcId="{5E3F94AE-084E-4A2B-9FB3-A34040C2E27B}" destId="{6B1882FA-B78E-4E1A-B124-47C2F0E3825C}" srcOrd="0" destOrd="0" presId="urn:microsoft.com/office/officeart/2018/2/layout/IconLabelList"/>
    <dgm:cxn modelId="{AAD0F9AE-0224-4236-9824-8D8712B9BB49}" type="presParOf" srcId="{38693447-5C51-45BC-B21F-7644718AB389}" destId="{C1F1A887-AB7D-487E-8A9E-042EAB324F8C}" srcOrd="0" destOrd="0" presId="urn:microsoft.com/office/officeart/2018/2/layout/IconLabelList"/>
    <dgm:cxn modelId="{63102F8A-CD2B-4311-AE22-683691C3539D}" type="presParOf" srcId="{C1F1A887-AB7D-487E-8A9E-042EAB324F8C}" destId="{115D747A-CEAB-4260-997D-297EB3FAD9C4}" srcOrd="0" destOrd="0" presId="urn:microsoft.com/office/officeart/2018/2/layout/IconLabelList"/>
    <dgm:cxn modelId="{D068B2CF-8C59-4819-BC2C-752E75C174DE}" type="presParOf" srcId="{C1F1A887-AB7D-487E-8A9E-042EAB324F8C}" destId="{0989C2E1-76AF-48DF-AF45-C93F8CB841AE}" srcOrd="1" destOrd="0" presId="urn:microsoft.com/office/officeart/2018/2/layout/IconLabelList"/>
    <dgm:cxn modelId="{0B7F7C1A-69BE-4482-ACBF-126C018EC35E}" type="presParOf" srcId="{C1F1A887-AB7D-487E-8A9E-042EAB324F8C}" destId="{6B1882FA-B78E-4E1A-B124-47C2F0E3825C}" srcOrd="2" destOrd="0" presId="urn:microsoft.com/office/officeart/2018/2/layout/IconLabelList"/>
    <dgm:cxn modelId="{752D1E38-AF4C-4885-A9AE-D3C3A0E0400A}" type="presParOf" srcId="{38693447-5C51-45BC-B21F-7644718AB389}" destId="{6774B696-8BE4-4C4A-ABE0-B6EB55525796}" srcOrd="1" destOrd="0" presId="urn:microsoft.com/office/officeart/2018/2/layout/IconLabelList"/>
    <dgm:cxn modelId="{22D39FB6-E674-4D30-8324-AD9B991E336F}" type="presParOf" srcId="{38693447-5C51-45BC-B21F-7644718AB389}" destId="{FC2F240C-E641-4F4D-B80C-ED5F20BC6E9C}" srcOrd="2" destOrd="0" presId="urn:microsoft.com/office/officeart/2018/2/layout/IconLabelList"/>
    <dgm:cxn modelId="{38AACAEE-FB1F-4014-8530-97FF2ACE5AFF}" type="presParOf" srcId="{FC2F240C-E641-4F4D-B80C-ED5F20BC6E9C}" destId="{9394EA98-A3B7-44C4-B1E9-1666C8387182}" srcOrd="0" destOrd="0" presId="urn:microsoft.com/office/officeart/2018/2/layout/IconLabelList"/>
    <dgm:cxn modelId="{447C0B14-DC10-4CE3-9D2B-2EFCDF38DF56}" type="presParOf" srcId="{FC2F240C-E641-4F4D-B80C-ED5F20BC6E9C}" destId="{871FA434-488F-470C-A161-6DA7983F9CFA}" srcOrd="1" destOrd="0" presId="urn:microsoft.com/office/officeart/2018/2/layout/IconLabelList"/>
    <dgm:cxn modelId="{5648DAAE-089C-4468-9D2B-A1C037BB6B58}" type="presParOf" srcId="{FC2F240C-E641-4F4D-B80C-ED5F20BC6E9C}" destId="{D22AB790-56D9-4B7D-A059-18375DD39D1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24F12-CA06-4035-A5B8-DB9AF71144FA}">
      <dsp:nvSpPr>
        <dsp:cNvPr id="0" name=""/>
        <dsp:cNvSpPr/>
      </dsp:nvSpPr>
      <dsp:spPr>
        <a:xfrm>
          <a:off x="0" y="1486"/>
          <a:ext cx="7652680" cy="879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Building Relationships – </a:t>
          </a:r>
          <a:r>
            <a:rPr lang="en-US" sz="2200" kern="1200" dirty="0">
              <a:latin typeface="Calibri" panose="020F0502020204030204"/>
            </a:rPr>
            <a:t>Moving at the speed of trust</a:t>
          </a:r>
          <a:endParaRPr lang="en-US" sz="2200" kern="1200" dirty="0"/>
        </a:p>
      </dsp:txBody>
      <dsp:txXfrm>
        <a:off x="42950" y="44436"/>
        <a:ext cx="7566780" cy="793940"/>
      </dsp:txXfrm>
    </dsp:sp>
    <dsp:sp modelId="{CF1D6AC5-19FB-476D-B5F4-DE688C3EFAF5}">
      <dsp:nvSpPr>
        <dsp:cNvPr id="0" name=""/>
        <dsp:cNvSpPr/>
      </dsp:nvSpPr>
      <dsp:spPr>
        <a:xfrm>
          <a:off x="0" y="1019527"/>
          <a:ext cx="7652680" cy="879840"/>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effectLst/>
              <a:latin typeface="+mn-lt"/>
              <a:ea typeface="+mn-ea"/>
              <a:cs typeface="+mn-cs"/>
            </a:rPr>
            <a:t>Technical Assistance – Let’s help get to yes</a:t>
          </a:r>
          <a:endParaRPr lang="en-US" sz="2200" kern="1200" dirty="0"/>
        </a:p>
      </dsp:txBody>
      <dsp:txXfrm>
        <a:off x="42950" y="1062477"/>
        <a:ext cx="7566780" cy="793940"/>
      </dsp:txXfrm>
    </dsp:sp>
    <dsp:sp modelId="{90F4F1FF-6124-4F46-957C-AF99359C4A93}">
      <dsp:nvSpPr>
        <dsp:cNvPr id="0" name=""/>
        <dsp:cNvSpPr/>
      </dsp:nvSpPr>
      <dsp:spPr>
        <a:xfrm>
          <a:off x="0" y="2034725"/>
          <a:ext cx="7652680" cy="87984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effectLst/>
              <a:latin typeface="+mn-lt"/>
              <a:ea typeface="+mn-ea"/>
              <a:cs typeface="+mn-cs"/>
            </a:rPr>
            <a:t>Ensuring Allowable &amp; Effective Use of Funds </a:t>
          </a:r>
          <a:endParaRPr lang="en-US" sz="2200" kern="1200" dirty="0"/>
        </a:p>
      </dsp:txBody>
      <dsp:txXfrm>
        <a:off x="42950" y="2077675"/>
        <a:ext cx="7566780" cy="793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03E73-FBD5-432A-A209-ED2D8A14FD86}">
      <dsp:nvSpPr>
        <dsp:cNvPr id="0" name=""/>
        <dsp:cNvSpPr/>
      </dsp:nvSpPr>
      <dsp:spPr>
        <a:xfrm>
          <a:off x="1185872" y="238815"/>
          <a:ext cx="3357403" cy="3357403"/>
        </a:xfrm>
        <a:prstGeom prst="pie">
          <a:avLst>
            <a:gd name="adj1" fmla="val 16200000"/>
            <a:gd name="adj2" fmla="val 2052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b="1" kern="1200">
              <a:latin typeface="Calibri" panose="020F0502020204030204"/>
            </a:rPr>
            <a:t>Common Compliance </a:t>
          </a:r>
          <a:endParaRPr lang="en-US" sz="1600" b="1" kern="1200"/>
        </a:p>
      </dsp:txBody>
      <dsp:txXfrm>
        <a:off x="2906941" y="740427"/>
        <a:ext cx="1139119" cy="779397"/>
      </dsp:txXfrm>
    </dsp:sp>
    <dsp:sp modelId="{10EADEF5-A643-40BB-B05E-9EBC5D8F4197}">
      <dsp:nvSpPr>
        <dsp:cNvPr id="0" name=""/>
        <dsp:cNvSpPr/>
      </dsp:nvSpPr>
      <dsp:spPr>
        <a:xfrm>
          <a:off x="1068363" y="400690"/>
          <a:ext cx="3357403" cy="3357403"/>
        </a:xfrm>
        <a:prstGeom prst="pie">
          <a:avLst>
            <a:gd name="adj1" fmla="val 20520000"/>
            <a:gd name="adj2" fmla="val 3240000"/>
          </a:avLst>
        </a:prstGeom>
        <a:gradFill rotWithShape="0">
          <a:gsLst>
            <a:gs pos="0">
              <a:schemeClr val="accent2">
                <a:hueOff val="-4673619"/>
                <a:satOff val="1431"/>
                <a:lumOff val="3284"/>
                <a:alphaOff val="0"/>
                <a:satMod val="103000"/>
                <a:lumMod val="102000"/>
                <a:tint val="94000"/>
              </a:schemeClr>
            </a:gs>
            <a:gs pos="50000">
              <a:schemeClr val="accent2">
                <a:hueOff val="-4673619"/>
                <a:satOff val="1431"/>
                <a:lumOff val="3284"/>
                <a:alphaOff val="0"/>
                <a:satMod val="110000"/>
                <a:lumMod val="100000"/>
                <a:shade val="100000"/>
              </a:schemeClr>
            </a:gs>
            <a:gs pos="100000">
              <a:schemeClr val="accent2">
                <a:hueOff val="-4673619"/>
                <a:satOff val="1431"/>
                <a:lumOff val="32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b="1" kern="1200">
              <a:latin typeface="Calibri" panose="020F0502020204030204"/>
            </a:rPr>
            <a:t>Title Programs</a:t>
          </a:r>
          <a:endParaRPr lang="en-US" sz="1600" kern="1200"/>
        </a:p>
      </dsp:txBody>
      <dsp:txXfrm>
        <a:off x="3262666" y="1919515"/>
        <a:ext cx="999227" cy="843347"/>
      </dsp:txXfrm>
    </dsp:sp>
    <dsp:sp modelId="{17F0C8E8-9047-4ADB-A793-D41E2CA2F673}">
      <dsp:nvSpPr>
        <dsp:cNvPr id="0" name=""/>
        <dsp:cNvSpPr/>
      </dsp:nvSpPr>
      <dsp:spPr>
        <a:xfrm>
          <a:off x="1068363" y="400690"/>
          <a:ext cx="3357403" cy="3357403"/>
        </a:xfrm>
        <a:prstGeom prst="pie">
          <a:avLst>
            <a:gd name="adj1" fmla="val 3240000"/>
            <a:gd name="adj2" fmla="val 7560000"/>
          </a:avLst>
        </a:prstGeom>
        <a:gradFill rotWithShape="0">
          <a:gsLst>
            <a:gs pos="0">
              <a:schemeClr val="accent2">
                <a:hueOff val="-9347238"/>
                <a:satOff val="2863"/>
                <a:lumOff val="6569"/>
                <a:alphaOff val="0"/>
                <a:satMod val="103000"/>
                <a:lumMod val="102000"/>
                <a:tint val="94000"/>
              </a:schemeClr>
            </a:gs>
            <a:gs pos="50000">
              <a:schemeClr val="accent2">
                <a:hueOff val="-9347238"/>
                <a:satOff val="2863"/>
                <a:lumOff val="6569"/>
                <a:alphaOff val="0"/>
                <a:satMod val="110000"/>
                <a:lumMod val="100000"/>
                <a:shade val="100000"/>
              </a:schemeClr>
            </a:gs>
            <a:gs pos="100000">
              <a:schemeClr val="accent2">
                <a:hueOff val="-9347238"/>
                <a:satOff val="2863"/>
                <a:lumOff val="656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Calibri" panose="020F0502020204030204"/>
            </a:rPr>
            <a:t>McKinney-Vento</a:t>
          </a:r>
          <a:endParaRPr lang="en-US" sz="1600" b="1" kern="1200"/>
        </a:p>
      </dsp:txBody>
      <dsp:txXfrm>
        <a:off x="2147529" y="2918742"/>
        <a:ext cx="1199072" cy="719443"/>
      </dsp:txXfrm>
    </dsp:sp>
    <dsp:sp modelId="{4DAAECA5-0067-4BE7-BD16-D2B4DA8B8D1D}">
      <dsp:nvSpPr>
        <dsp:cNvPr id="0" name=""/>
        <dsp:cNvSpPr/>
      </dsp:nvSpPr>
      <dsp:spPr>
        <a:xfrm>
          <a:off x="1068363" y="400690"/>
          <a:ext cx="3357403" cy="3357403"/>
        </a:xfrm>
        <a:prstGeom prst="pie">
          <a:avLst>
            <a:gd name="adj1" fmla="val 7560000"/>
            <a:gd name="adj2" fmla="val 11880000"/>
          </a:avLst>
        </a:prstGeom>
        <a:gradFill rotWithShape="0">
          <a:gsLst>
            <a:gs pos="0">
              <a:schemeClr val="accent2">
                <a:hueOff val="-14020858"/>
                <a:satOff val="4294"/>
                <a:lumOff val="9853"/>
                <a:alphaOff val="0"/>
                <a:satMod val="103000"/>
                <a:lumMod val="102000"/>
                <a:tint val="94000"/>
              </a:schemeClr>
            </a:gs>
            <a:gs pos="50000">
              <a:schemeClr val="accent2">
                <a:hueOff val="-14020858"/>
                <a:satOff val="4294"/>
                <a:lumOff val="9853"/>
                <a:alphaOff val="0"/>
                <a:satMod val="110000"/>
                <a:lumMod val="100000"/>
                <a:shade val="100000"/>
              </a:schemeClr>
            </a:gs>
            <a:gs pos="100000">
              <a:schemeClr val="accent2">
                <a:hueOff val="-14020858"/>
                <a:satOff val="4294"/>
                <a:lumOff val="98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b="1" kern="1200">
              <a:latin typeface="Calibri" panose="020F0502020204030204"/>
            </a:rPr>
            <a:t>Foster Care</a:t>
          </a:r>
          <a:endParaRPr lang="en-US" sz="1600" b="1" kern="1200"/>
        </a:p>
      </dsp:txBody>
      <dsp:txXfrm>
        <a:off x="1228240" y="1919515"/>
        <a:ext cx="999227" cy="843347"/>
      </dsp:txXfrm>
    </dsp:sp>
    <dsp:sp modelId="{85AEE65F-A389-4463-91D9-993C5C8A9564}">
      <dsp:nvSpPr>
        <dsp:cNvPr id="0" name=""/>
        <dsp:cNvSpPr/>
      </dsp:nvSpPr>
      <dsp:spPr>
        <a:xfrm>
          <a:off x="1068363" y="400690"/>
          <a:ext cx="3357403" cy="3357403"/>
        </a:xfrm>
        <a:prstGeom prst="pie">
          <a:avLst>
            <a:gd name="adj1" fmla="val 11880000"/>
            <a:gd name="adj2" fmla="val 16200000"/>
          </a:avLst>
        </a:prstGeom>
        <a:gradFill rotWithShape="0">
          <a:gsLst>
            <a:gs pos="0">
              <a:schemeClr val="accent2">
                <a:hueOff val="-18694477"/>
                <a:satOff val="5726"/>
                <a:lumOff val="13138"/>
                <a:alphaOff val="0"/>
                <a:satMod val="103000"/>
                <a:lumMod val="102000"/>
                <a:tint val="94000"/>
              </a:schemeClr>
            </a:gs>
            <a:gs pos="50000">
              <a:schemeClr val="accent2">
                <a:hueOff val="-18694477"/>
                <a:satOff val="5726"/>
                <a:lumOff val="13138"/>
                <a:alphaOff val="0"/>
                <a:satMod val="110000"/>
                <a:lumMod val="100000"/>
                <a:shade val="100000"/>
              </a:schemeClr>
            </a:gs>
            <a:gs pos="100000">
              <a:schemeClr val="accent2">
                <a:hueOff val="-18694477"/>
                <a:satOff val="5726"/>
                <a:lumOff val="1313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b="1" kern="1200">
              <a:latin typeface="Calibri" panose="020F0502020204030204"/>
            </a:rPr>
            <a:t>Equitable Services</a:t>
          </a:r>
          <a:endParaRPr lang="en-US" sz="1600" b="1" kern="1200"/>
        </a:p>
      </dsp:txBody>
      <dsp:txXfrm>
        <a:off x="1557985" y="912294"/>
        <a:ext cx="1139119" cy="7793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6B820-9CC8-4E81-BAF2-D15ED37CCD23}">
      <dsp:nvSpPr>
        <dsp:cNvPr id="0" name=""/>
        <dsp:cNvSpPr/>
      </dsp:nvSpPr>
      <dsp:spPr>
        <a:xfrm>
          <a:off x="3369" y="96119"/>
          <a:ext cx="3285715" cy="85764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t>Tier 1</a:t>
          </a:r>
          <a:br>
            <a:rPr lang="en-US" sz="1700" b="1" kern="1200" dirty="0"/>
          </a:br>
          <a:r>
            <a:rPr lang="en-US" sz="1700" b="1" kern="1200" dirty="0"/>
            <a:t>Self-Assessment</a:t>
          </a:r>
          <a:endParaRPr lang="en-US" sz="1700" kern="1200" dirty="0"/>
        </a:p>
      </dsp:txBody>
      <dsp:txXfrm>
        <a:off x="3369" y="96119"/>
        <a:ext cx="3285715" cy="857648"/>
      </dsp:txXfrm>
    </dsp:sp>
    <dsp:sp modelId="{5C267EDE-E5B2-4D39-90F1-AF5D4382DA76}">
      <dsp:nvSpPr>
        <dsp:cNvPr id="0" name=""/>
        <dsp:cNvSpPr/>
      </dsp:nvSpPr>
      <dsp:spPr>
        <a:xfrm>
          <a:off x="3369" y="953767"/>
          <a:ext cx="3285715" cy="305856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100000"/>
            </a:lnSpc>
            <a:spcBef>
              <a:spcPct val="0"/>
            </a:spcBef>
            <a:spcAft>
              <a:spcPts val="400"/>
            </a:spcAft>
            <a:buChar char="•"/>
          </a:pPr>
          <a:r>
            <a:rPr lang="en-US" sz="1700" kern="1200" dirty="0">
              <a:latin typeface="Calibri" panose="020F0502020204030204"/>
            </a:rPr>
            <a:t>District</a:t>
          </a:r>
          <a:r>
            <a:rPr lang="en-US" sz="1700" kern="1200" dirty="0"/>
            <a:t> completes and submits </a:t>
          </a:r>
          <a:r>
            <a:rPr lang="en-US" sz="1700" kern="1200" dirty="0">
              <a:latin typeface="Calibri" panose="020F0502020204030204"/>
            </a:rPr>
            <a:t>self-assessment</a:t>
          </a:r>
          <a:r>
            <a:rPr lang="en-US" sz="1700" kern="1200" dirty="0"/>
            <a:t> for program(s) for which they receive funding</a:t>
          </a:r>
        </a:p>
        <a:p>
          <a:pPr marL="171450" lvl="1" indent="-171450" algn="l" defTabSz="755650">
            <a:lnSpc>
              <a:spcPct val="100000"/>
            </a:lnSpc>
            <a:spcBef>
              <a:spcPct val="0"/>
            </a:spcBef>
            <a:spcAft>
              <a:spcPts val="400"/>
            </a:spcAft>
            <a:buChar char="•"/>
          </a:pPr>
          <a:r>
            <a:rPr lang="en-US" sz="1700" kern="1200" dirty="0"/>
            <a:t>ODE reviews and scores </a:t>
          </a:r>
          <a:r>
            <a:rPr lang="en-US" sz="1700" kern="1200" dirty="0">
              <a:latin typeface="Calibri" panose="020F0502020204030204"/>
            </a:rPr>
            <a:t>self-assessment</a:t>
          </a:r>
          <a:endParaRPr lang="en-US" sz="1700" kern="1200" dirty="0"/>
        </a:p>
        <a:p>
          <a:pPr marL="171450" lvl="1" indent="-171450" algn="l" defTabSz="755650" rtl="0">
            <a:lnSpc>
              <a:spcPct val="100000"/>
            </a:lnSpc>
            <a:spcBef>
              <a:spcPct val="0"/>
            </a:spcBef>
            <a:spcAft>
              <a:spcPts val="0"/>
            </a:spcAft>
            <a:buChar char="•"/>
          </a:pPr>
          <a:r>
            <a:rPr lang="en-US" sz="1700" kern="1200" dirty="0"/>
            <a:t>ODE provides </a:t>
          </a:r>
          <a:r>
            <a:rPr lang="en-US" sz="1700" kern="1200" dirty="0">
              <a:latin typeface="Calibri" panose="020F0502020204030204"/>
            </a:rPr>
            <a:t>feedback and technical</a:t>
          </a:r>
          <a:r>
            <a:rPr lang="en-US" sz="1700" kern="1200" dirty="0"/>
            <a:t> assistance</a:t>
          </a:r>
        </a:p>
      </dsp:txBody>
      <dsp:txXfrm>
        <a:off x="3369" y="953767"/>
        <a:ext cx="3285715" cy="3058562"/>
      </dsp:txXfrm>
    </dsp:sp>
    <dsp:sp modelId="{B3759DD4-2A29-45F8-A264-8CE4A93CD061}">
      <dsp:nvSpPr>
        <dsp:cNvPr id="0" name=""/>
        <dsp:cNvSpPr/>
      </dsp:nvSpPr>
      <dsp:spPr>
        <a:xfrm>
          <a:off x="3749086" y="96119"/>
          <a:ext cx="3285715" cy="85764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n-US" sz="1700" b="1" kern="1200" dirty="0">
              <a:ea typeface="Calibri"/>
              <a:cs typeface="Calibri"/>
            </a:rPr>
            <a:t>Tier 2</a:t>
          </a:r>
          <a:br>
            <a:rPr lang="en-US" sz="1700" b="1" kern="1200" dirty="0">
              <a:ea typeface="Calibri"/>
              <a:cs typeface="Calibri"/>
            </a:rPr>
          </a:br>
          <a:r>
            <a:rPr lang="en-US" sz="1700" b="1" kern="1200" dirty="0">
              <a:ea typeface="Calibri"/>
              <a:cs typeface="Calibri"/>
            </a:rPr>
            <a:t>Self-Assessment</a:t>
          </a:r>
          <a:r>
            <a:rPr lang="en-US" sz="1700" b="1" kern="1200" dirty="0">
              <a:latin typeface="Calibri" panose="020F0502020204030204"/>
              <a:ea typeface="Calibri"/>
              <a:cs typeface="Calibri"/>
            </a:rPr>
            <a:t>*</a:t>
          </a:r>
          <a:r>
            <a:rPr lang="en-US" sz="1700" b="1" kern="1200" dirty="0">
              <a:ea typeface="Calibri"/>
              <a:cs typeface="Calibri"/>
            </a:rPr>
            <a:t> </a:t>
          </a:r>
          <a:r>
            <a:rPr lang="en-US" sz="1700" b="1" kern="1200" dirty="0">
              <a:latin typeface="Calibri" panose="020F0502020204030204"/>
            </a:rPr>
            <a:t> + Desk Monitoring</a:t>
          </a:r>
          <a:endParaRPr lang="en-US" sz="1700" kern="1200" dirty="0"/>
        </a:p>
      </dsp:txBody>
      <dsp:txXfrm>
        <a:off x="3749086" y="96119"/>
        <a:ext cx="3285715" cy="857648"/>
      </dsp:txXfrm>
    </dsp:sp>
    <dsp:sp modelId="{F645E760-708C-47DB-87A8-ECA89FD52C7D}">
      <dsp:nvSpPr>
        <dsp:cNvPr id="0" name=""/>
        <dsp:cNvSpPr/>
      </dsp:nvSpPr>
      <dsp:spPr>
        <a:xfrm>
          <a:off x="3749086" y="953767"/>
          <a:ext cx="3285715" cy="305856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dirty="0">
              <a:latin typeface="Calibri" panose="020F0502020204030204"/>
            </a:rPr>
            <a:t>District completes and submits self-assessment </a:t>
          </a:r>
        </a:p>
        <a:p>
          <a:pPr marL="171450" lvl="1" indent="-171450" algn="l" defTabSz="755650">
            <a:lnSpc>
              <a:spcPct val="100000"/>
            </a:lnSpc>
            <a:spcBef>
              <a:spcPts val="400"/>
            </a:spcBef>
            <a:spcAft>
              <a:spcPct val="15000"/>
            </a:spcAft>
            <a:buChar char="•"/>
          </a:pPr>
          <a:r>
            <a:rPr lang="en-US" sz="1700" kern="1200" dirty="0"/>
            <a:t>District submits documentation</a:t>
          </a:r>
        </a:p>
        <a:p>
          <a:pPr marL="171450" lvl="1" indent="-171450" algn="l" defTabSz="755650">
            <a:lnSpc>
              <a:spcPct val="100000"/>
            </a:lnSpc>
            <a:spcBef>
              <a:spcPct val="0"/>
            </a:spcBef>
            <a:spcAft>
              <a:spcPts val="400"/>
            </a:spcAft>
            <a:buChar char="•"/>
          </a:pPr>
          <a:r>
            <a:rPr lang="en-US" sz="1700" kern="1200" dirty="0"/>
            <a:t>ODE completes full review of </a:t>
          </a:r>
          <a:r>
            <a:rPr lang="en-US" sz="1700" kern="1200" dirty="0">
              <a:latin typeface="Calibri" panose="020F0502020204030204"/>
            </a:rPr>
            <a:t>submissions</a:t>
          </a:r>
          <a:endParaRPr lang="en-US" sz="1700" kern="1200" dirty="0"/>
        </a:p>
        <a:p>
          <a:pPr marL="171450" lvl="1" indent="-171450" algn="l" defTabSz="755650">
            <a:lnSpc>
              <a:spcPct val="100000"/>
            </a:lnSpc>
            <a:spcBef>
              <a:spcPct val="0"/>
            </a:spcBef>
            <a:spcAft>
              <a:spcPts val="400"/>
            </a:spcAft>
            <a:buChar char="•"/>
          </a:pPr>
          <a:r>
            <a:rPr lang="en-US" sz="1700" kern="1200" dirty="0"/>
            <a:t>Entrance &amp; exit meeting</a:t>
          </a:r>
        </a:p>
        <a:p>
          <a:pPr marL="171450" lvl="1" indent="-171450" algn="l" defTabSz="755650" rtl="0">
            <a:lnSpc>
              <a:spcPct val="100000"/>
            </a:lnSpc>
            <a:spcBef>
              <a:spcPct val="0"/>
            </a:spcBef>
            <a:spcAft>
              <a:spcPts val="400"/>
            </a:spcAft>
            <a:buChar char="•"/>
          </a:pPr>
          <a:r>
            <a:rPr lang="en-US" sz="1700" kern="1200" dirty="0">
              <a:latin typeface="Calibri" panose="020F0502020204030204"/>
            </a:rPr>
            <a:t>LEAs receive</a:t>
          </a:r>
          <a:r>
            <a:rPr lang="en-US" sz="1700" kern="1200" dirty="0"/>
            <a:t> report</a:t>
          </a:r>
          <a:r>
            <a:rPr lang="en-US" sz="1700" kern="1200" dirty="0">
              <a:latin typeface="Calibri" panose="020F0502020204030204"/>
            </a:rPr>
            <a:t> with results</a:t>
          </a:r>
          <a:endParaRPr lang="en-US" sz="1700" kern="1200" dirty="0"/>
        </a:p>
        <a:p>
          <a:pPr marL="171450" lvl="1" indent="-171450" algn="l" defTabSz="755650" rtl="0">
            <a:lnSpc>
              <a:spcPct val="100000"/>
            </a:lnSpc>
            <a:spcBef>
              <a:spcPct val="0"/>
            </a:spcBef>
            <a:spcAft>
              <a:spcPts val="400"/>
            </a:spcAft>
            <a:buChar char="•"/>
          </a:pPr>
          <a:r>
            <a:rPr lang="en-US" sz="1700" kern="1200" dirty="0">
              <a:latin typeface="Calibri" panose="020F0502020204030204"/>
            </a:rPr>
            <a:t>If there are findings. Districts receive corrective action plan</a:t>
          </a:r>
          <a:endParaRPr lang="en-US" sz="1700" kern="1200" dirty="0"/>
        </a:p>
      </dsp:txBody>
      <dsp:txXfrm>
        <a:off x="3749086" y="953767"/>
        <a:ext cx="3285715" cy="3058562"/>
      </dsp:txXfrm>
    </dsp:sp>
    <dsp:sp modelId="{A5655BB9-7DD4-4ACC-B12E-BB257F4FBA15}">
      <dsp:nvSpPr>
        <dsp:cNvPr id="0" name=""/>
        <dsp:cNvSpPr/>
      </dsp:nvSpPr>
      <dsp:spPr>
        <a:xfrm>
          <a:off x="7494802" y="96119"/>
          <a:ext cx="3285715" cy="857648"/>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t>Tier 3</a:t>
          </a:r>
          <a:br>
            <a:rPr lang="en-US" sz="1700" b="1" kern="1200" dirty="0"/>
          </a:br>
          <a:r>
            <a:rPr lang="en-US" sz="1700" b="1" kern="1200" dirty="0"/>
            <a:t>Self-Assessment</a:t>
          </a:r>
          <a:r>
            <a:rPr lang="en-US" sz="1700" b="1" kern="1200" dirty="0">
              <a:latin typeface="Calibri" panose="020F0502020204030204"/>
            </a:rPr>
            <a:t>*</a:t>
          </a:r>
          <a:r>
            <a:rPr lang="en-US" sz="1700" b="1" kern="1200" dirty="0"/>
            <a:t> + Desk Monitoring</a:t>
          </a:r>
          <a:r>
            <a:rPr lang="en-US" sz="1700" b="1" kern="1200" dirty="0">
              <a:latin typeface="Calibri" panose="020F0502020204030204"/>
            </a:rPr>
            <a:t>*</a:t>
          </a:r>
          <a:r>
            <a:rPr lang="en-US" sz="1700" b="1" kern="1200" dirty="0"/>
            <a:t> + On-Site Visit</a:t>
          </a:r>
          <a:endParaRPr lang="en-US" sz="1700" kern="1200" dirty="0"/>
        </a:p>
      </dsp:txBody>
      <dsp:txXfrm>
        <a:off x="7494802" y="96119"/>
        <a:ext cx="3285715" cy="857648"/>
      </dsp:txXfrm>
    </dsp:sp>
    <dsp:sp modelId="{9FE0B88E-73E0-48F0-960C-C32C96CE17BC}">
      <dsp:nvSpPr>
        <dsp:cNvPr id="0" name=""/>
        <dsp:cNvSpPr/>
      </dsp:nvSpPr>
      <dsp:spPr>
        <a:xfrm>
          <a:off x="7494802" y="953767"/>
          <a:ext cx="3285715" cy="305856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dirty="0">
              <a:latin typeface="Calibri" panose="020F0502020204030204"/>
            </a:rPr>
            <a:t>District completes and submits self-assessment </a:t>
          </a:r>
        </a:p>
        <a:p>
          <a:pPr marL="171450" lvl="1" indent="-171450" algn="l" defTabSz="755650" rtl="0">
            <a:lnSpc>
              <a:spcPct val="90000"/>
            </a:lnSpc>
            <a:spcBef>
              <a:spcPct val="0"/>
            </a:spcBef>
            <a:spcAft>
              <a:spcPts val="400"/>
            </a:spcAft>
            <a:buFont typeface="Arial" panose="020B0604020202020204" pitchFamily="34" charset="0"/>
            <a:buChar char="•"/>
          </a:pPr>
          <a:r>
            <a:rPr lang="en-US" sz="1700" kern="1200" dirty="0">
              <a:latin typeface="Calibri" panose="020F0502020204030204"/>
            </a:rPr>
            <a:t>District undergoes a desk</a:t>
          </a:r>
          <a:r>
            <a:rPr lang="en-US" sz="1700" kern="1200" dirty="0"/>
            <a:t> review</a:t>
          </a:r>
          <a:r>
            <a:rPr lang="en-US" sz="1700" kern="1200" dirty="0">
              <a:latin typeface="Calibri" panose="020F0502020204030204"/>
            </a:rPr>
            <a:t>*</a:t>
          </a:r>
          <a:endParaRPr lang="en-US" sz="1700" kern="1200" dirty="0"/>
        </a:p>
        <a:p>
          <a:pPr marL="171450" lvl="1" indent="-171450" algn="l" defTabSz="755650" rtl="0">
            <a:lnSpc>
              <a:spcPct val="100000"/>
            </a:lnSpc>
            <a:spcBef>
              <a:spcPct val="0"/>
            </a:spcBef>
            <a:spcAft>
              <a:spcPts val="0"/>
            </a:spcAft>
            <a:buFont typeface="Arial" panose="020B0604020202020204" pitchFamily="34" charset="0"/>
            <a:buChar char="•"/>
          </a:pPr>
          <a:r>
            <a:rPr lang="en-US" sz="1700" kern="1200" dirty="0"/>
            <a:t>ODE completes on-site visit to review programmatic </a:t>
          </a:r>
          <a:r>
            <a:rPr lang="en-US" sz="1700" kern="1200" dirty="0">
              <a:latin typeface="Calibri" panose="020F0502020204030204"/>
            </a:rPr>
            <a:t>and/or fiscal activity</a:t>
          </a:r>
        </a:p>
        <a:p>
          <a:pPr marL="171450" lvl="1" indent="-171450" algn="l" defTabSz="755650">
            <a:lnSpc>
              <a:spcPct val="90000"/>
            </a:lnSpc>
            <a:spcBef>
              <a:spcPct val="0"/>
            </a:spcBef>
            <a:spcAft>
              <a:spcPct val="15000"/>
            </a:spcAft>
            <a:buChar char="•"/>
          </a:pPr>
          <a:r>
            <a:rPr lang="en-US" sz="1700" kern="1200" dirty="0"/>
            <a:t>ODE may conduct interviews with district staff, educators, students and anyone deemed necessary</a:t>
          </a:r>
        </a:p>
      </dsp:txBody>
      <dsp:txXfrm>
        <a:off x="7494802" y="953767"/>
        <a:ext cx="3285715" cy="30585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D747A-CEAB-4260-997D-297EB3FAD9C4}">
      <dsp:nvSpPr>
        <dsp:cNvPr id="0" name=""/>
        <dsp:cNvSpPr/>
      </dsp:nvSpPr>
      <dsp:spPr>
        <a:xfrm>
          <a:off x="1882271" y="487400"/>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1882FA-B78E-4E1A-B124-47C2F0E3825C}">
      <dsp:nvSpPr>
        <dsp:cNvPr id="0" name=""/>
        <dsp:cNvSpPr/>
      </dsp:nvSpPr>
      <dsp:spPr>
        <a:xfrm>
          <a:off x="694271" y="2901609"/>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11300">
            <a:lnSpc>
              <a:spcPct val="100000"/>
            </a:lnSpc>
            <a:spcBef>
              <a:spcPct val="0"/>
            </a:spcBef>
            <a:spcAft>
              <a:spcPct val="35000"/>
            </a:spcAft>
            <a:buNone/>
          </a:pPr>
          <a:r>
            <a:rPr lang="en-US" sz="3400" kern="1200"/>
            <a:t>Program Plan </a:t>
          </a:r>
          <a:r>
            <a:rPr lang="en-US" sz="3400" kern="1200">
              <a:latin typeface="Calibri" panose="020F0502020204030204"/>
            </a:rPr>
            <a:t>Evaluation</a:t>
          </a:r>
        </a:p>
      </dsp:txBody>
      <dsp:txXfrm>
        <a:off x="694271" y="2901609"/>
        <a:ext cx="4320000" cy="720000"/>
      </dsp:txXfrm>
    </dsp:sp>
    <dsp:sp modelId="{9394EA98-A3B7-44C4-B1E9-1666C8387182}">
      <dsp:nvSpPr>
        <dsp:cNvPr id="0" name=""/>
        <dsp:cNvSpPr/>
      </dsp:nvSpPr>
      <dsp:spPr>
        <a:xfrm>
          <a:off x="6958271" y="487400"/>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2AB790-56D9-4B7D-A059-18375DD39D11}">
      <dsp:nvSpPr>
        <dsp:cNvPr id="0" name=""/>
        <dsp:cNvSpPr/>
      </dsp:nvSpPr>
      <dsp:spPr>
        <a:xfrm>
          <a:off x="5770271" y="2901609"/>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11300">
            <a:lnSpc>
              <a:spcPct val="100000"/>
            </a:lnSpc>
            <a:spcBef>
              <a:spcPct val="0"/>
            </a:spcBef>
            <a:spcAft>
              <a:spcPct val="35000"/>
            </a:spcAft>
            <a:buNone/>
          </a:pPr>
          <a:r>
            <a:rPr lang="en-US" sz="3400" kern="1200">
              <a:latin typeface="Calibri" panose="020F0502020204030204"/>
            </a:rPr>
            <a:t>Formal Agreements</a:t>
          </a:r>
          <a:endParaRPr lang="en-US" sz="3400" kern="1200"/>
        </a:p>
      </dsp:txBody>
      <dsp:txXfrm>
        <a:off x="5770271" y="2901609"/>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63DED8-CA54-42CE-AED5-48AF1E60C0FC}" type="datetimeFigureOut">
              <a:rPr lang="en-US" smtClean="0"/>
              <a:t>9/4/2025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42C83-F474-4689-992F-134064305DAD}" type="slidenum">
              <a:rPr lang="en-US" smtClean="0"/>
              <a:t>‹#›</a:t>
            </a:fld>
            <a:endParaRPr lang="en-US"/>
          </a:p>
        </p:txBody>
      </p:sp>
    </p:spTree>
    <p:extLst>
      <p:ext uri="{BB962C8B-B14F-4D97-AF65-F5344CB8AC3E}">
        <p14:creationId xmlns:p14="http://schemas.microsoft.com/office/powerpoint/2010/main" val="3565859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highlight>
                  <a:srgbClr val="F5F5F5"/>
                </a:highlight>
                <a:latin typeface="Arial" panose="020B0604020202020204" pitchFamily="34" charset="0"/>
              </a:rPr>
              <a:t>Our team is pleased to share this training, which is designed to support districts who have been identified for desk or on-site monitoring for the Elementary and Secondary Education Act, or ESEA. This monitoring process includes Titles I-A, II-A, IV-A, and V-B, along with Equitable Services to private schools, supports for students who qualify for McKinney-Vento services, and supports for students navigating the Foster Care system.​ This training is designed so that you can watch it in short snippets or only watch the section for which you are responsible. It is our sincere hope that you find this training helpful in getting prepared for monitoring.</a:t>
            </a:r>
            <a:endParaRPr lang="en-US" dirty="0"/>
          </a:p>
        </p:txBody>
      </p:sp>
      <p:sp>
        <p:nvSpPr>
          <p:cNvPr id="4" name="Slide Number Placeholder 3"/>
          <p:cNvSpPr>
            <a:spLocks noGrp="1"/>
          </p:cNvSpPr>
          <p:nvPr>
            <p:ph type="sldNum" sz="quarter" idx="5"/>
          </p:nvPr>
        </p:nvSpPr>
        <p:spPr/>
        <p:txBody>
          <a:bodyPr/>
          <a:lstStyle/>
          <a:p>
            <a:fld id="{42042C83-F474-4689-992F-134064305DAD}" type="slidenum">
              <a:rPr lang="en-US" smtClean="0"/>
              <a:t>1</a:t>
            </a:fld>
            <a:endParaRPr lang="en-US"/>
          </a:p>
        </p:txBody>
      </p:sp>
    </p:spTree>
    <p:extLst>
      <p:ext uri="{BB962C8B-B14F-4D97-AF65-F5344CB8AC3E}">
        <p14:creationId xmlns:p14="http://schemas.microsoft.com/office/powerpoint/2010/main" val="4283807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444444"/>
                </a:solidFill>
                <a:effectLst/>
                <a:highlight>
                  <a:srgbClr val="F5F5F5"/>
                </a:highlight>
                <a:latin typeface="Arial" panose="020B0604020202020204" pitchFamily="34" charset="0"/>
              </a:rPr>
              <a:t>These tools will help you navigate the monitoring process. We welcome you to reach out if you have questions along the way.</a:t>
            </a:r>
            <a:endParaRPr lang="en-US"/>
          </a:p>
        </p:txBody>
      </p:sp>
      <p:sp>
        <p:nvSpPr>
          <p:cNvPr id="4" name="Slide Number Placeholder 3"/>
          <p:cNvSpPr>
            <a:spLocks noGrp="1"/>
          </p:cNvSpPr>
          <p:nvPr>
            <p:ph type="sldNum" sz="quarter" idx="10"/>
          </p:nvPr>
        </p:nvSpPr>
        <p:spPr/>
        <p:txBody>
          <a:bodyPr/>
          <a:lstStyle/>
          <a:p>
            <a:fld id="{E2B63952-BBA8-4838-A0CF-80F9272645AB}" type="slidenum">
              <a:rPr lang="en-US" smtClean="0"/>
              <a:t>10</a:t>
            </a:fld>
            <a:endParaRPr lang="en-US"/>
          </a:p>
        </p:txBody>
      </p:sp>
    </p:spTree>
    <p:extLst>
      <p:ext uri="{BB962C8B-B14F-4D97-AF65-F5344CB8AC3E}">
        <p14:creationId xmlns:p14="http://schemas.microsoft.com/office/powerpoint/2010/main" val="2394238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444444"/>
                </a:solidFill>
                <a:effectLst/>
                <a:highlight>
                  <a:srgbClr val="F5F5F5"/>
                </a:highlight>
                <a:latin typeface="Arial" panose="020B0604020202020204" pitchFamily="34" charset="0"/>
              </a:rPr>
              <a:t>All districts who have been selected for ESEA monitoring during the upcoming year will need to complete a self-assessment.</a:t>
            </a:r>
            <a:endParaRPr lang="en-US"/>
          </a:p>
        </p:txBody>
      </p:sp>
      <p:sp>
        <p:nvSpPr>
          <p:cNvPr id="4" name="Slide Number Placeholder 3"/>
          <p:cNvSpPr>
            <a:spLocks noGrp="1"/>
          </p:cNvSpPr>
          <p:nvPr>
            <p:ph type="sldNum" sz="quarter" idx="5"/>
          </p:nvPr>
        </p:nvSpPr>
        <p:spPr/>
        <p:txBody>
          <a:bodyPr/>
          <a:lstStyle/>
          <a:p>
            <a:fld id="{42042C83-F474-4689-992F-134064305DAD}" type="slidenum">
              <a:rPr lang="en-US" smtClean="0"/>
              <a:t>11</a:t>
            </a:fld>
            <a:endParaRPr lang="en-US"/>
          </a:p>
        </p:txBody>
      </p:sp>
    </p:spTree>
    <p:extLst>
      <p:ext uri="{BB962C8B-B14F-4D97-AF65-F5344CB8AC3E}">
        <p14:creationId xmlns:p14="http://schemas.microsoft.com/office/powerpoint/2010/main" val="833223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highlight>
                  <a:srgbClr val="F5F5F5"/>
                </a:highlight>
              </a:rPr>
              <a:t>The purpose of the Self-Assessment is to help districts examine their practices around federal programs. It will also facilitate a shared understanding of the district’s current practices relative to </a:t>
            </a:r>
            <a:r>
              <a:rPr lang="en-US">
                <a:solidFill>
                  <a:srgbClr val="000000"/>
                </a:solidFill>
                <a:highlight>
                  <a:srgbClr val="F5F5F5"/>
                </a:highlight>
              </a:rPr>
              <a:t>ESEA </a:t>
            </a:r>
            <a:r>
              <a:rPr lang="en-US" b="0" i="0" u="none" strike="noStrike">
                <a:solidFill>
                  <a:srgbClr val="000000"/>
                </a:solidFill>
                <a:effectLst/>
                <a:highlight>
                  <a:srgbClr val="F5F5F5"/>
                </a:highlight>
              </a:rPr>
              <a:t>requirements. Finally, it will identify both strengths and areas where technical assistance or support may be needed.</a:t>
            </a:r>
            <a:r>
              <a:rPr lang="en-US">
                <a:solidFill>
                  <a:srgbClr val="000000"/>
                </a:solidFill>
                <a:highlight>
                  <a:srgbClr val="F5F5F5"/>
                </a:highlight>
              </a:rPr>
              <a:t> </a:t>
            </a:r>
          </a:p>
          <a:p>
            <a:r>
              <a:rPr lang="en-US" dirty="0">
                <a:solidFill>
                  <a:srgbClr val="000000"/>
                </a:solidFill>
                <a:highlight>
                  <a:srgbClr val="F5F5F5"/>
                </a:highlight>
              </a:rPr>
              <a:t> </a:t>
            </a:r>
            <a:endParaRPr lang="en-US" b="0" dirty="0">
              <a:effectLst/>
              <a:highlight>
                <a:srgbClr val="F5F5F5"/>
              </a:highlight>
            </a:endParaRPr>
          </a:p>
          <a:p>
            <a:pPr>
              <a:spcBef>
                <a:spcPts val="0"/>
              </a:spcBef>
              <a:spcAft>
                <a:spcPts val="0"/>
              </a:spcAft>
            </a:pPr>
            <a:r>
              <a:rPr lang="en-US" b="0" i="0" u="none" strike="noStrike">
                <a:solidFill>
                  <a:srgbClr val="000000"/>
                </a:solidFill>
                <a:effectLst/>
                <a:highlight>
                  <a:srgbClr val="F5F5F5"/>
                </a:highlight>
              </a:rPr>
              <a:t>The district will NOT receive punitive action for any of their responses. The goal of the self-assessment is to help the ODE learn more about how to support and elevate district practices.</a:t>
            </a:r>
            <a:endParaRPr lang="en-US" b="0">
              <a:effectLst/>
              <a:highlight>
                <a:srgbClr val="F5F5F5"/>
              </a:highlight>
            </a:endParaRPr>
          </a:p>
          <a:p>
            <a:endParaRPr lang="en-US" sz="1800" dirty="0">
              <a:highlight>
                <a:srgbClr val="F5F5F5"/>
              </a:highlight>
              <a:latin typeface="Arial"/>
              <a:cs typeface="Arial"/>
            </a:endParaRPr>
          </a:p>
        </p:txBody>
      </p:sp>
      <p:sp>
        <p:nvSpPr>
          <p:cNvPr id="4" name="Slide Number Placeholder 3"/>
          <p:cNvSpPr>
            <a:spLocks noGrp="1"/>
          </p:cNvSpPr>
          <p:nvPr>
            <p:ph type="sldNum" sz="quarter" idx="5"/>
          </p:nvPr>
        </p:nvSpPr>
        <p:spPr/>
        <p:txBody>
          <a:bodyPr/>
          <a:lstStyle/>
          <a:p>
            <a:fld id="{42042C83-F474-4689-992F-134064305DAD}" type="slidenum">
              <a:rPr lang="en-US" smtClean="0"/>
              <a:t>12</a:t>
            </a:fld>
            <a:endParaRPr lang="en-US"/>
          </a:p>
        </p:txBody>
      </p:sp>
    </p:spTree>
    <p:extLst>
      <p:ext uri="{BB962C8B-B14F-4D97-AF65-F5344CB8AC3E}">
        <p14:creationId xmlns:p14="http://schemas.microsoft.com/office/powerpoint/2010/main" val="3344277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considered several options for the self-assessment and ultimately settled on Smartsheet. We understand that some districts may be frustrated with the Smartsheet format, namely that you cannot save as you go. However, we felt that, in this case, the benefits outweighed the challenges. </a:t>
            </a:r>
          </a:p>
          <a:p>
            <a:endParaRPr lang="en-US" dirty="0"/>
          </a:p>
          <a:p>
            <a:r>
              <a:rPr lang="en-US" dirty="0"/>
              <a:t>First of all, this is a platform familiar to most districts. It will also better allow the ODE to track data, analyze responses and provide personalized feedback. </a:t>
            </a:r>
          </a:p>
          <a:p>
            <a:endParaRPr lang="en-US" dirty="0"/>
          </a:p>
          <a:p>
            <a:r>
              <a:rPr lang="en-US" dirty="0"/>
              <a:t>But most importantly, Smartsheet has the ability to customize the self-assessment to reflect only those programs for which districts receive funds. Therefore, the Smartsheet Self-Assessment will include only the sections relevant to each district. </a:t>
            </a:r>
          </a:p>
          <a:p>
            <a:r>
              <a:rPr lang="en-US" dirty="0"/>
              <a:t> </a:t>
            </a:r>
          </a:p>
          <a:p>
            <a:r>
              <a:rPr lang="en-US" dirty="0"/>
              <a:t>To assist districts, we have created a Word template of the Self-Assessment to use in discussions with the full team. We recommend that you fill out the Word template and then cut and paste your responses into the Smartsheet when you are ready to submit.</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2042C83-F474-4689-992F-134064305DAD}" type="slidenum">
              <a:rPr lang="en-US" smtClean="0"/>
              <a:t>13</a:t>
            </a:fld>
            <a:endParaRPr lang="en-US"/>
          </a:p>
        </p:txBody>
      </p:sp>
    </p:spTree>
    <p:extLst>
      <p:ext uri="{BB962C8B-B14F-4D97-AF65-F5344CB8AC3E}">
        <p14:creationId xmlns:p14="http://schemas.microsoft.com/office/powerpoint/2010/main" val="3198155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kern="1200">
                <a:solidFill>
                  <a:schemeClr val="tx1"/>
                </a:solidFill>
                <a:effectLst/>
                <a:highlight>
                  <a:srgbClr val="F5F5F5"/>
                </a:highlight>
              </a:rPr>
              <a:t>There are 3 types of prompts on the </a:t>
            </a:r>
            <a:r>
              <a:rPr lang="en-US">
                <a:highlight>
                  <a:srgbClr val="F5F5F5"/>
                </a:highlight>
              </a:rPr>
              <a:t>self-assessment</a:t>
            </a:r>
            <a:r>
              <a:rPr lang="en-US" b="0" i="0" u="none" strike="noStrike" kern="1200">
                <a:solidFill>
                  <a:schemeClr val="tx1"/>
                </a:solidFill>
                <a:effectLst/>
                <a:highlight>
                  <a:srgbClr val="F5F5F5"/>
                </a:highlight>
              </a:rPr>
              <a:t>.</a:t>
            </a:r>
            <a:r>
              <a:rPr lang="en-US">
                <a:highlight>
                  <a:srgbClr val="F5F5F5"/>
                </a:highlight>
              </a:rPr>
              <a:t> </a:t>
            </a:r>
          </a:p>
          <a:p>
            <a:r>
              <a:rPr lang="en-US" dirty="0">
                <a:highlight>
                  <a:srgbClr val="F5F5F5"/>
                </a:highlight>
              </a:rPr>
              <a:t> </a:t>
            </a:r>
            <a:endParaRPr lang="en-US" b="0" i="0" kern="1200" dirty="0">
              <a:solidFill>
                <a:schemeClr val="tx1"/>
              </a:solidFill>
              <a:effectLst/>
              <a:highlight>
                <a:srgbClr val="F5F5F5"/>
              </a:highlight>
              <a:ea typeface="Calibri"/>
              <a:cs typeface="Calibri"/>
            </a:endParaRPr>
          </a:p>
          <a:p>
            <a:r>
              <a:rPr lang="en-US" i="0" u="none" strike="noStrike" kern="1200">
                <a:solidFill>
                  <a:schemeClr val="tx1"/>
                </a:solidFill>
                <a:effectLst/>
                <a:highlight>
                  <a:srgbClr val="F5F5F5"/>
                </a:highlight>
              </a:rPr>
              <a:t>In the Rubric style prompt, </a:t>
            </a:r>
            <a:r>
              <a:rPr lang="en-US" b="0" i="0" u="none" strike="noStrike" kern="1200">
                <a:solidFill>
                  <a:schemeClr val="tx1"/>
                </a:solidFill>
                <a:effectLst/>
                <a:highlight>
                  <a:srgbClr val="F5F5F5"/>
                </a:highlight>
              </a:rPr>
              <a:t>the district will self-evaluate a statement of practice by rating themselves as:</a:t>
            </a:r>
            <a:r>
              <a:rPr lang="en-US">
                <a:highlight>
                  <a:srgbClr val="F5F5F5"/>
                </a:highlight>
              </a:rPr>
              <a:t> </a:t>
            </a:r>
          </a:p>
          <a:p>
            <a:r>
              <a:rPr lang="en-US" dirty="0">
                <a:highlight>
                  <a:srgbClr val="F5F5F5"/>
                </a:highlight>
              </a:rPr>
              <a:t> </a:t>
            </a:r>
            <a:endParaRPr lang="en-US" b="0" i="0" kern="1200" dirty="0">
              <a:solidFill>
                <a:schemeClr val="tx1"/>
              </a:solidFill>
              <a:effectLst/>
              <a:highlight>
                <a:srgbClr val="F5F5F5"/>
              </a:highlight>
              <a:ea typeface="Calibri"/>
              <a:cs typeface="Calibri"/>
            </a:endParaRPr>
          </a:p>
          <a:p>
            <a:pPr marL="171450" indent="-171450">
              <a:buFont typeface="Symbol"/>
              <a:buChar char="•"/>
            </a:pPr>
            <a:r>
              <a:rPr lang="en-US" b="0" i="0" u="none" strike="noStrike" kern="1200">
                <a:solidFill>
                  <a:schemeClr val="tx1"/>
                </a:solidFill>
                <a:effectLst/>
                <a:highlight>
                  <a:srgbClr val="F5F5F5"/>
                </a:highlight>
              </a:rPr>
              <a:t>1 is Emerging – indicating the district needs to develop or revise policies and practices in this area</a:t>
            </a:r>
            <a:r>
              <a:rPr lang="en-US">
                <a:highlight>
                  <a:srgbClr val="F5F5F5"/>
                </a:highlight>
              </a:rPr>
              <a:t> </a:t>
            </a:r>
            <a:endParaRPr lang="en-US" b="0" i="0" kern="1200">
              <a:solidFill>
                <a:schemeClr val="tx1"/>
              </a:solidFill>
              <a:effectLst/>
              <a:highlight>
                <a:srgbClr val="F5F5F5"/>
              </a:highlight>
              <a:ea typeface="+mn-ea"/>
              <a:cs typeface="+mn-cs"/>
            </a:endParaRPr>
          </a:p>
          <a:p>
            <a:pPr marL="171450" indent="-171450">
              <a:buFont typeface="Symbol"/>
              <a:buChar char="•"/>
            </a:pPr>
            <a:r>
              <a:rPr lang="en-US" b="0" i="0" u="none" strike="noStrike" kern="1200">
                <a:solidFill>
                  <a:schemeClr val="tx1"/>
                </a:solidFill>
                <a:effectLst/>
                <a:highlight>
                  <a:srgbClr val="F5F5F5"/>
                </a:highlight>
              </a:rPr>
              <a:t>2 is Developing – indicating the district has policies/practices aligned to some elements but still needs support.</a:t>
            </a:r>
            <a:r>
              <a:rPr lang="en-US">
                <a:highlight>
                  <a:srgbClr val="F5F5F5"/>
                </a:highlight>
              </a:rPr>
              <a:t> </a:t>
            </a:r>
            <a:endParaRPr lang="en-US" b="0" i="0" kern="1200">
              <a:solidFill>
                <a:schemeClr val="tx1"/>
              </a:solidFill>
              <a:effectLst/>
              <a:highlight>
                <a:srgbClr val="F5F5F5"/>
              </a:highlight>
              <a:ea typeface="+mn-ea"/>
              <a:cs typeface="+mn-cs"/>
            </a:endParaRPr>
          </a:p>
          <a:p>
            <a:pPr marL="171450" indent="-171450">
              <a:buFont typeface="Symbol"/>
              <a:buChar char="•"/>
            </a:pPr>
            <a:r>
              <a:rPr lang="en-US" b="0" i="0" u="none" strike="noStrike" kern="1200">
                <a:solidFill>
                  <a:schemeClr val="tx1"/>
                </a:solidFill>
                <a:effectLst/>
                <a:highlight>
                  <a:srgbClr val="F5F5F5"/>
                </a:highlight>
              </a:rPr>
              <a:t>3 is Proficient – indicating the district has policies/practices aligned to all elements</a:t>
            </a:r>
            <a:r>
              <a:rPr lang="en-US">
                <a:highlight>
                  <a:srgbClr val="F5F5F5"/>
                </a:highlight>
              </a:rPr>
              <a:t> </a:t>
            </a:r>
            <a:endParaRPr lang="en-US" b="0" i="0" kern="1200">
              <a:solidFill>
                <a:schemeClr val="tx1"/>
              </a:solidFill>
              <a:effectLst/>
              <a:highlight>
                <a:srgbClr val="F5F5F5"/>
              </a:highlight>
              <a:ea typeface="+mn-ea"/>
              <a:cs typeface="+mn-cs"/>
            </a:endParaRPr>
          </a:p>
          <a:p>
            <a:pPr marL="171450" indent="-171450">
              <a:buFont typeface="Symbol"/>
              <a:buChar char="•"/>
            </a:pPr>
            <a:r>
              <a:rPr lang="en-US" b="0" i="0" u="none" strike="noStrike" kern="1200">
                <a:solidFill>
                  <a:schemeClr val="tx1"/>
                </a:solidFill>
                <a:effectLst/>
                <a:highlight>
                  <a:srgbClr val="F5F5F5"/>
                </a:highlight>
              </a:rPr>
              <a:t>And 4 is Exceptional – indicating the district is so well aligned they could serve as a model.</a:t>
            </a:r>
            <a:r>
              <a:rPr lang="en-US">
                <a:highlight>
                  <a:srgbClr val="F5F5F5"/>
                </a:highlight>
              </a:rPr>
              <a:t> </a:t>
            </a:r>
          </a:p>
          <a:p>
            <a:r>
              <a:rPr lang="en-US" dirty="0">
                <a:highlight>
                  <a:srgbClr val="F5F5F5"/>
                </a:highlight>
              </a:rPr>
              <a:t> </a:t>
            </a:r>
            <a:endParaRPr lang="en-US" b="0" i="0" kern="1200" dirty="0">
              <a:solidFill>
                <a:schemeClr val="tx1"/>
              </a:solidFill>
              <a:effectLst/>
              <a:highlight>
                <a:srgbClr val="F5F5F5"/>
              </a:highlight>
              <a:ea typeface="Calibri"/>
              <a:cs typeface="Calibri"/>
            </a:endParaRPr>
          </a:p>
          <a:p>
            <a:r>
              <a:rPr lang="en-US" i="0" u="none" strike="noStrike" kern="1200">
                <a:solidFill>
                  <a:schemeClr val="tx1"/>
                </a:solidFill>
                <a:effectLst/>
                <a:highlight>
                  <a:srgbClr val="F5F5F5"/>
                </a:highlight>
              </a:rPr>
              <a:t>The second type of response is the Narrative response</a:t>
            </a:r>
            <a:r>
              <a:rPr lang="en-US" b="0" i="0" u="none" strike="noStrike" kern="1200">
                <a:solidFill>
                  <a:schemeClr val="tx1"/>
                </a:solidFill>
                <a:effectLst/>
                <a:highlight>
                  <a:srgbClr val="F5F5F5"/>
                </a:highlight>
              </a:rPr>
              <a:t>. Here districts briefly respond in writing to a question.</a:t>
            </a:r>
            <a:r>
              <a:rPr lang="en-US">
                <a:highlight>
                  <a:srgbClr val="F5F5F5"/>
                </a:highlight>
              </a:rPr>
              <a:t> </a:t>
            </a:r>
          </a:p>
          <a:p>
            <a:r>
              <a:rPr lang="en-US" dirty="0">
                <a:highlight>
                  <a:srgbClr val="F5F5F5"/>
                </a:highlight>
              </a:rPr>
              <a:t> </a:t>
            </a:r>
            <a:endParaRPr lang="en-US" b="0" i="0" kern="1200" dirty="0">
              <a:solidFill>
                <a:schemeClr val="tx1"/>
              </a:solidFill>
              <a:effectLst/>
              <a:highlight>
                <a:srgbClr val="F5F5F5"/>
              </a:highlight>
              <a:ea typeface="Calibri"/>
              <a:cs typeface="Calibri"/>
            </a:endParaRPr>
          </a:p>
          <a:p>
            <a:r>
              <a:rPr lang="en-US" i="0" u="none" strike="noStrike" kern="1200" dirty="0">
                <a:solidFill>
                  <a:schemeClr val="tx1"/>
                </a:solidFill>
                <a:effectLst/>
                <a:highlight>
                  <a:srgbClr val="F5F5F5"/>
                </a:highlight>
              </a:rPr>
              <a:t>Finally, there are some Yes/No checkboxes. </a:t>
            </a:r>
            <a:r>
              <a:rPr lang="en-US" b="0" i="0" u="none" strike="noStrike" kern="1200" dirty="0">
                <a:solidFill>
                  <a:schemeClr val="tx1"/>
                </a:solidFill>
                <a:effectLst/>
                <a:highlight>
                  <a:srgbClr val="F5F5F5"/>
                </a:highlight>
              </a:rPr>
              <a:t>These prompts are a statement where the district indicates their participation with a Yes or a No. After selecting a response, districts may be asked to check a box to provide an assurance or download a resource for review.</a:t>
            </a:r>
            <a:r>
              <a:rPr lang="en-US" dirty="0">
                <a:highlight>
                  <a:srgbClr val="F5F5F5"/>
                </a:highlight>
              </a:rPr>
              <a:t> </a:t>
            </a:r>
            <a:endParaRPr lang="en-US" b="0" i="0" u="none" strike="noStrike" kern="1200" dirty="0">
              <a:solidFill>
                <a:schemeClr val="tx1"/>
              </a:solidFill>
              <a:effectLst/>
              <a:highlight>
                <a:srgbClr val="F5F5F5"/>
              </a:highlight>
              <a:ea typeface="Calibri"/>
              <a:cs typeface="Calibri"/>
            </a:endParaRPr>
          </a:p>
          <a:p>
            <a:r>
              <a:rPr lang="en-US" dirty="0">
                <a:highlight>
                  <a:srgbClr val="F5F5F5"/>
                </a:highlight>
              </a:rPr>
              <a:t> </a:t>
            </a:r>
            <a:endParaRPr lang="en-US" b="0" i="0" u="none" strike="noStrike" kern="1200" dirty="0">
              <a:solidFill>
                <a:schemeClr val="tx1"/>
              </a:solidFill>
              <a:effectLst/>
              <a:highlight>
                <a:srgbClr val="F5F5F5"/>
              </a:highlight>
              <a:ea typeface="Calibri"/>
              <a:cs typeface="Calibri"/>
            </a:endParaRPr>
          </a:p>
          <a:p>
            <a:r>
              <a:rPr lang="en-US" b="0" i="0" u="none" strike="noStrike" kern="1200" dirty="0">
                <a:solidFill>
                  <a:schemeClr val="tx1"/>
                </a:solidFill>
                <a:effectLst/>
                <a:highlight>
                  <a:srgbClr val="F5F5F5"/>
                </a:highlight>
              </a:rPr>
              <a:t>Responses to the self-assessment will be reviewed during the entrance meeting.</a:t>
            </a:r>
            <a:endParaRPr lang="en-US" dirty="0">
              <a:highlight>
                <a:srgbClr val="F5F5F5"/>
              </a:highlight>
              <a:ea typeface="Calibri"/>
              <a:cs typeface="Calibri"/>
            </a:endParaRPr>
          </a:p>
          <a:p>
            <a:endParaRPr lang="en-US" sz="1200" b="0" i="0" kern="1200" dirty="0">
              <a:solidFill>
                <a:schemeClr val="tx1"/>
              </a:solidFill>
              <a:effectLst/>
              <a:highlight>
                <a:srgbClr val="F5F5F5"/>
              </a:highlight>
              <a:latin typeface="+mn-lt"/>
              <a:ea typeface="Calibri"/>
              <a:cs typeface="Calibri"/>
            </a:endParaRPr>
          </a:p>
        </p:txBody>
      </p:sp>
      <p:sp>
        <p:nvSpPr>
          <p:cNvPr id="4" name="Slide Number Placeholder 3"/>
          <p:cNvSpPr>
            <a:spLocks noGrp="1"/>
          </p:cNvSpPr>
          <p:nvPr>
            <p:ph type="sldNum" sz="quarter" idx="5"/>
          </p:nvPr>
        </p:nvSpPr>
        <p:spPr/>
        <p:txBody>
          <a:bodyPr/>
          <a:lstStyle/>
          <a:p>
            <a:fld id="{42042C83-F474-4689-992F-134064305DAD}" type="slidenum">
              <a:rPr lang="en-US" smtClean="0"/>
              <a:t>14</a:t>
            </a:fld>
            <a:endParaRPr lang="en-US"/>
          </a:p>
        </p:txBody>
      </p:sp>
    </p:spTree>
    <p:extLst>
      <p:ext uri="{BB962C8B-B14F-4D97-AF65-F5344CB8AC3E}">
        <p14:creationId xmlns:p14="http://schemas.microsoft.com/office/powerpoint/2010/main" val="2394993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what you'll see when you access the Smartsheet. </a:t>
            </a:r>
          </a:p>
          <a:p>
            <a:pPr marL="171450" indent="-171450">
              <a:buFont typeface="Symbol"/>
              <a:buChar char="•"/>
            </a:pPr>
            <a:r>
              <a:rPr lang="en-US" dirty="0"/>
              <a:t>First, you will want to select your district from the dropdown menu at the top </a:t>
            </a:r>
            <a:endParaRPr lang="en-US" dirty="0">
              <a:ea typeface="Calibri"/>
              <a:cs typeface="Calibri"/>
            </a:endParaRPr>
          </a:p>
          <a:p>
            <a:pPr marL="171450" indent="-171450">
              <a:buFont typeface="Symbol"/>
              <a:buChar char="•"/>
            </a:pPr>
            <a:r>
              <a:rPr lang="en-US" dirty="0"/>
              <a:t>This will generate a list of programs for which you will answer prompts </a:t>
            </a:r>
            <a:endParaRPr lang="en-US" dirty="0">
              <a:ea typeface="Calibri"/>
              <a:cs typeface="Calibri"/>
            </a:endParaRPr>
          </a:p>
          <a:p>
            <a:pPr marL="171450" indent="-171450">
              <a:buFont typeface="Symbol"/>
              <a:buChar char="•"/>
            </a:pPr>
            <a:r>
              <a:rPr lang="en-US" dirty="0"/>
              <a:t>The boxes must remain checked for a district to submit – so even if you don't think you should answer the questions for a specific program, please leave the box checked and answer the questions anyway. </a:t>
            </a:r>
            <a:endParaRPr lang="en-US" dirty="0">
              <a:ea typeface="Calibri"/>
              <a:cs typeface="Calibri"/>
            </a:endParaRPr>
          </a:p>
          <a:p>
            <a:pPr marL="171450" indent="-171450">
              <a:buFont typeface="Symbol"/>
              <a:buChar char="•"/>
            </a:pPr>
            <a:r>
              <a:rPr lang="en-US" dirty="0"/>
              <a:t>You will also see there is a place for contact information. This is the person the ODE will contact, if needed, with any questions or clarifications </a:t>
            </a:r>
            <a:endParaRPr lang="en-US" dirty="0">
              <a:ea typeface="Calibri"/>
              <a:cs typeface="Calibri"/>
            </a:endParaRPr>
          </a:p>
          <a:p>
            <a:pPr marL="171450" indent="-171450">
              <a:buFont typeface="Symbol"/>
              <a:buChar char="•"/>
            </a:pPr>
            <a:r>
              <a:rPr lang="en-US" dirty="0"/>
              <a:t>You will see that as you scroll down the Smartsheet, each program area is labeled. </a:t>
            </a:r>
            <a:r>
              <a:rPr lang="en-US" dirty="0">
                <a:solidFill>
                  <a:srgbClr val="FF0000"/>
                </a:solidFill>
              </a:rPr>
              <a:t>The red asterisk means that a response is required for submission.</a:t>
            </a:r>
            <a:endParaRPr lang="en-US" dirty="0">
              <a:solidFill>
                <a:srgbClr val="FF0000"/>
              </a:solidFill>
              <a:ea typeface="Calibri"/>
              <a:cs typeface="Calibri"/>
            </a:endParaRPr>
          </a:p>
          <a:p>
            <a:pPr marL="171450" indent="-171450">
              <a:buFont typeface="Symbol"/>
              <a:buChar char="•"/>
            </a:pPr>
            <a:r>
              <a:rPr lang="en-US" dirty="0"/>
              <a:t>You may choose to “Send me a copy of my responses” by checking this box and providing an email address.</a:t>
            </a:r>
          </a:p>
          <a:p>
            <a:pPr marL="171450" indent="-171450">
              <a:buFont typeface="Symbol"/>
              <a:buChar char="•"/>
            </a:pPr>
            <a:r>
              <a:rPr lang="en-US" dirty="0"/>
              <a:t>Finally, click Submit</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2042C83-F474-4689-992F-134064305DAD}" type="slidenum">
              <a:rPr lang="en-US" smtClean="0"/>
              <a:t>15</a:t>
            </a:fld>
            <a:endParaRPr lang="en-US"/>
          </a:p>
        </p:txBody>
      </p:sp>
    </p:spTree>
    <p:extLst>
      <p:ext uri="{BB962C8B-B14F-4D97-AF65-F5344CB8AC3E}">
        <p14:creationId xmlns:p14="http://schemas.microsoft.com/office/powerpoint/2010/main" val="3501712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Oregon districts must address the challenges that students in foster care and students experiencing houselessness have faced in enrolling, attending, and succeeding in school, and to ensure that these students have access to the educational and related services they need to enable them to meet the same challenging State academic standards to which all students are held. </a:t>
            </a:r>
          </a:p>
          <a:p>
            <a:r>
              <a:rPr lang="en-US" dirty="0"/>
              <a:t>  </a:t>
            </a:r>
            <a:endParaRPr lang="en-US" dirty="0">
              <a:ea typeface="Calibri"/>
              <a:cs typeface="Calibri"/>
            </a:endParaRPr>
          </a:p>
          <a:p>
            <a:r>
              <a:rPr lang="en-US" dirty="0"/>
              <a:t>Therefore, all districts, even districts that decline federal funds, must complete the prompts for Foster Care and McKinney-Vento. </a:t>
            </a:r>
            <a:endParaRPr lang="en-US" dirty="0">
              <a:ea typeface="Calibri"/>
              <a:cs typeface="Calibri"/>
            </a:endParaRPr>
          </a:p>
          <a:p>
            <a:r>
              <a:rPr lang="en-US" dirty="0"/>
              <a:t>  </a:t>
            </a:r>
            <a:endParaRPr lang="en-US" dirty="0">
              <a:ea typeface="Calibri"/>
              <a:cs typeface="Calibri"/>
            </a:endParaRPr>
          </a:p>
          <a:p>
            <a:r>
              <a:rPr lang="en-US" dirty="0"/>
              <a:t>All districts that accept Title funds must complete at least one Self-Assessment question about equitable services. This is to help the ODE and districts collaborate on determining what private schools exist within the state since private schools do not register with the ODE. </a:t>
            </a:r>
            <a:endParaRPr lang="en-US" dirty="0">
              <a:ea typeface="Calibri"/>
              <a:cs typeface="Calibri"/>
            </a:endParaRPr>
          </a:p>
          <a:p>
            <a:r>
              <a:rPr lang="en-US" dirty="0"/>
              <a:t>  </a:t>
            </a:r>
            <a:endParaRPr lang="en-US" dirty="0">
              <a:ea typeface="Calibri"/>
              <a:cs typeface="Calibri"/>
            </a:endParaRPr>
          </a:p>
          <a:p>
            <a:r>
              <a:rPr lang="en-US" dirty="0"/>
              <a:t>Finally one last reminder that the Self-Assessment must be submitted through Smartsheet by the date indicated in your notification letter.</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2042C83-F474-4689-992F-134064305DAD}" type="slidenum">
              <a:rPr lang="en-US" smtClean="0"/>
              <a:t>16</a:t>
            </a:fld>
            <a:endParaRPr lang="en-US"/>
          </a:p>
        </p:txBody>
      </p:sp>
    </p:spTree>
    <p:extLst>
      <p:ext uri="{BB962C8B-B14F-4D97-AF65-F5344CB8AC3E}">
        <p14:creationId xmlns:p14="http://schemas.microsoft.com/office/powerpoint/2010/main" val="4026560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video is intended to share what must be submitted for monitoring in the category of Common Compliance. While each Title program has a specific purpose and requirements, there are some requirements that are common to all programs.  “Common Compliance” refers to requirements under ESSA that cross federal programs. Materials to be submitted for Common Compliance are typically fiscal in nature, and fall into three categories: Expenditures, Inventory, and Time and Effort.</a:t>
            </a:r>
          </a:p>
        </p:txBody>
      </p:sp>
      <p:sp>
        <p:nvSpPr>
          <p:cNvPr id="4" name="Slide Number Placeholder 3"/>
          <p:cNvSpPr>
            <a:spLocks noGrp="1"/>
          </p:cNvSpPr>
          <p:nvPr>
            <p:ph type="sldNum" sz="quarter" idx="5"/>
          </p:nvPr>
        </p:nvSpPr>
        <p:spPr/>
        <p:txBody>
          <a:bodyPr/>
          <a:lstStyle/>
          <a:p>
            <a:fld id="{42042C83-F474-4689-992F-134064305DAD}" type="slidenum">
              <a:rPr lang="en-US" smtClean="0"/>
              <a:t>17</a:t>
            </a:fld>
            <a:endParaRPr lang="en-US"/>
          </a:p>
        </p:txBody>
      </p:sp>
    </p:spTree>
    <p:extLst>
      <p:ext uri="{BB962C8B-B14F-4D97-AF65-F5344CB8AC3E}">
        <p14:creationId xmlns:p14="http://schemas.microsoft.com/office/powerpoint/2010/main" val="924182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Part of ESEA monitoring is ensuring that federal funds are spent in</a:t>
            </a:r>
            <a:r>
              <a:rPr lang="en-US"/>
              <a:t> </a:t>
            </a:r>
            <a:r>
              <a:rPr lang="en-US" baseline="0"/>
              <a:t>alignment with the district’s approved plan. In order to accomplish this, </a:t>
            </a:r>
            <a:r>
              <a:rPr lang="en-US"/>
              <a:t>districts are asked to submit detailed expenditure reports which reviewers</a:t>
            </a:r>
            <a:r>
              <a:rPr lang="en-US" baseline="0"/>
              <a:t> </a:t>
            </a:r>
            <a:r>
              <a:rPr lang="en-US"/>
              <a:t>then compare</a:t>
            </a:r>
            <a:r>
              <a:rPr lang="en-US" baseline="0"/>
              <a:t> to approved CIP Budget narrative</a:t>
            </a:r>
            <a:r>
              <a:rPr lang="en-US"/>
              <a:t> applications for each funded program</a:t>
            </a:r>
            <a:r>
              <a:rPr lang="en-US" baseline="0"/>
              <a:t>. </a:t>
            </a:r>
          </a:p>
          <a:p>
            <a:endParaRPr lang="en-US" baseline="0"/>
          </a:p>
          <a:p>
            <a:r>
              <a:rPr lang="en-US" b="1"/>
              <a:t>Districts are asked to submit </a:t>
            </a:r>
            <a:r>
              <a:rPr lang="en-US"/>
              <a:t>separate</a:t>
            </a:r>
            <a:r>
              <a:rPr lang="en-US" baseline="0"/>
              <a:t> expenditure reports for each </a:t>
            </a:r>
            <a:r>
              <a:rPr lang="en-US"/>
              <a:t>funded </a:t>
            </a:r>
            <a:r>
              <a:rPr lang="en-US" baseline="0"/>
              <a:t>program </a:t>
            </a:r>
            <a:r>
              <a:rPr lang="en-US"/>
              <a:t>to facilitate</a:t>
            </a:r>
            <a:r>
              <a:rPr lang="en-US" baseline="0"/>
              <a:t> an easy review. </a:t>
            </a:r>
            <a:r>
              <a:rPr lang="en-US"/>
              <a:t>These reports can typically be generated by the district's accounting system. </a:t>
            </a:r>
            <a:r>
              <a:rPr lang="en-US" baseline="0"/>
              <a:t>Being as specific as </a:t>
            </a:r>
            <a:r>
              <a:rPr lang="en-US"/>
              <a:t>possible</a:t>
            </a:r>
            <a:r>
              <a:rPr lang="en-US" baseline="0"/>
              <a:t> in the description </a:t>
            </a:r>
            <a:r>
              <a:rPr lang="en-US"/>
              <a:t>of expenditures within these reports is</a:t>
            </a:r>
            <a:r>
              <a:rPr lang="en-US" baseline="0"/>
              <a:t> helpful.</a:t>
            </a:r>
            <a:r>
              <a:rPr lang="en-US"/>
              <a:t> Please be aware that broad terms like “supplies” will likely generate further inquiry by reviewers.</a:t>
            </a:r>
            <a:endParaRPr lang="en-US" baseline="0">
              <a:ea typeface="Calibri"/>
              <a:cs typeface="Calibri"/>
            </a:endParaRPr>
          </a:p>
          <a:p>
            <a:endParaRPr lang="en-US" baseline="0"/>
          </a:p>
          <a:p>
            <a:endParaRPr lang="en-US"/>
          </a:p>
        </p:txBody>
      </p:sp>
      <p:sp>
        <p:nvSpPr>
          <p:cNvPr id="4" name="Slide Number Placeholder 3"/>
          <p:cNvSpPr>
            <a:spLocks noGrp="1"/>
          </p:cNvSpPr>
          <p:nvPr>
            <p:ph type="sldNum" sz="quarter" idx="10"/>
          </p:nvPr>
        </p:nvSpPr>
        <p:spPr/>
        <p:txBody>
          <a:bodyPr/>
          <a:lstStyle/>
          <a:p>
            <a:fld id="{E2B63952-BBA8-4838-A0CF-80F9272645AB}" type="slidenum">
              <a:rPr lang="en-US" smtClean="0"/>
              <a:t>18</a:t>
            </a:fld>
            <a:endParaRPr lang="en-US"/>
          </a:p>
        </p:txBody>
      </p:sp>
    </p:spTree>
    <p:extLst>
      <p:ext uri="{BB962C8B-B14F-4D97-AF65-F5344CB8AC3E}">
        <p14:creationId xmlns:p14="http://schemas.microsoft.com/office/powerpoint/2010/main" val="2065625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ESSA requires that districts maintain</a:t>
            </a:r>
            <a:r>
              <a:rPr lang="en-US" baseline="0"/>
              <a:t> documentation of supplies and equipment purchased with federal funds, including </a:t>
            </a:r>
            <a:r>
              <a:rPr lang="en-US"/>
              <a:t>when they were purchased, where</a:t>
            </a:r>
            <a:r>
              <a:rPr lang="en-US" baseline="0"/>
              <a:t> they are located, their condition</a:t>
            </a:r>
            <a:r>
              <a:rPr lang="en-US"/>
              <a:t>,</a:t>
            </a:r>
            <a:r>
              <a:rPr lang="en-US" baseline="0"/>
              <a:t> and when they are no longer useful, how they were disposed of. </a:t>
            </a:r>
            <a:r>
              <a:rPr lang="en-US"/>
              <a:t>This is to ensure any equipment</a:t>
            </a:r>
            <a:r>
              <a:rPr lang="en-US" baseline="0"/>
              <a:t> or supplies purchased with federal funds is accounted for.</a:t>
            </a:r>
          </a:p>
          <a:p>
            <a:endParaRPr lang="en-US"/>
          </a:p>
          <a:p>
            <a:r>
              <a:rPr lang="en-US" b="1"/>
              <a:t>Districts are asked to submit an inventory list reflective of purchases from the past three years, where applicable. </a:t>
            </a:r>
            <a:r>
              <a:rPr lang="en-US"/>
              <a:t>This list should include equipment and non-consumable materials purchased, including</a:t>
            </a:r>
            <a:r>
              <a:rPr lang="en-US" b="1"/>
              <a:t> </a:t>
            </a:r>
            <a:r>
              <a:rPr lang="en-US"/>
              <a:t>those items purchased for private schools</a:t>
            </a:r>
            <a:r>
              <a:rPr lang="en-US" b="1"/>
              <a:t>. </a:t>
            </a:r>
            <a:r>
              <a:rPr lang="en-US"/>
              <a:t>Consumable materials do not need to be included on this list. </a:t>
            </a:r>
            <a:endParaRPr lang="en-US">
              <a:ea typeface="Calibri"/>
              <a:cs typeface="Calibri"/>
            </a:endParaRPr>
          </a:p>
          <a:p>
            <a:endParaRPr lang="en-US"/>
          </a:p>
          <a:p>
            <a:r>
              <a:rPr lang="en-US"/>
              <a:t>Districts are welcome to use the ODE</a:t>
            </a:r>
            <a:r>
              <a:rPr lang="en-US" baseline="0"/>
              <a:t> inventory template </a:t>
            </a:r>
            <a:r>
              <a:rPr lang="en-US"/>
              <a:t>which can be found on</a:t>
            </a:r>
            <a:r>
              <a:rPr lang="en-US" baseline="0"/>
              <a:t> the ODE Monitoring page</a:t>
            </a:r>
            <a:r>
              <a:rPr lang="en-US"/>
              <a:t>,</a:t>
            </a:r>
            <a:r>
              <a:rPr lang="en-US" baseline="0"/>
              <a:t> or </a:t>
            </a:r>
            <a:r>
              <a:rPr lang="en-US"/>
              <a:t>to </a:t>
            </a:r>
            <a:r>
              <a:rPr lang="en-US" baseline="0"/>
              <a:t>submit </a:t>
            </a:r>
            <a:r>
              <a:rPr lang="en-US"/>
              <a:t>an existing inventory document used</a:t>
            </a:r>
            <a:r>
              <a:rPr lang="en-US" baseline="0"/>
              <a:t> by the district</a:t>
            </a:r>
            <a:r>
              <a:rPr lang="en-US"/>
              <a:t>, as long as it includes all the categories outlined in the Quick Reference Brief linked on this slide.</a:t>
            </a:r>
            <a:endParaRPr lang="en-US" baseline="0">
              <a:ea typeface="Calibri"/>
              <a:cs typeface="Calibri"/>
            </a:endParaRPr>
          </a:p>
          <a:p>
            <a:endParaRPr lang="en-US" baseline="0"/>
          </a:p>
          <a:p>
            <a:r>
              <a:rPr lang="en-US" baseline="0"/>
              <a:t>During an onsite visit, reviewers will ask to see purchased items and ensure they are correctly labeled.</a:t>
            </a:r>
            <a:endParaRPr lang="en-US">
              <a:ea typeface="Calibri"/>
              <a:cs typeface="Calibri"/>
            </a:endParaRPr>
          </a:p>
        </p:txBody>
      </p:sp>
      <p:sp>
        <p:nvSpPr>
          <p:cNvPr id="4" name="Slide Number Placeholder 3"/>
          <p:cNvSpPr>
            <a:spLocks noGrp="1"/>
          </p:cNvSpPr>
          <p:nvPr>
            <p:ph type="sldNum" sz="quarter" idx="10"/>
          </p:nvPr>
        </p:nvSpPr>
        <p:spPr/>
        <p:txBody>
          <a:bodyPr/>
          <a:lstStyle/>
          <a:p>
            <a:fld id="{E2B63952-BBA8-4838-A0CF-80F9272645AB}" type="slidenum">
              <a:rPr lang="en-US" smtClean="0"/>
              <a:t>19</a:t>
            </a:fld>
            <a:endParaRPr lang="en-US"/>
          </a:p>
        </p:txBody>
      </p:sp>
    </p:spTree>
    <p:extLst>
      <p:ext uri="{BB962C8B-B14F-4D97-AF65-F5344CB8AC3E}">
        <p14:creationId xmlns:p14="http://schemas.microsoft.com/office/powerpoint/2010/main" val="2038921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5F5F5"/>
                </a:highlight>
              </a:rPr>
              <a:t>Welcome! This training is designed to support districts who have been selected for Tier 2 or Tier 3 monitoring for the Elementary and Secondary Education Act, or ESEA. This monitoring process includes programs under Titles I-A, II-A, IV-A, and V-B, along with Equitable Services to private schools, services for students in Foster Care, and services for students who qualify for McKinney-Vento. This training is designed so that you can watch it in its entirety or only watch the program for which you are responsible. It is our sincere hope that you find this training helpful in preparing for monitoring.</a:t>
            </a:r>
          </a:p>
        </p:txBody>
      </p:sp>
      <p:sp>
        <p:nvSpPr>
          <p:cNvPr id="4" name="Slide Number Placeholder 3"/>
          <p:cNvSpPr>
            <a:spLocks noGrp="1"/>
          </p:cNvSpPr>
          <p:nvPr>
            <p:ph type="sldNum" sz="quarter" idx="5"/>
          </p:nvPr>
        </p:nvSpPr>
        <p:spPr/>
        <p:txBody>
          <a:bodyPr/>
          <a:lstStyle/>
          <a:p>
            <a:fld id="{42042C83-F474-4689-992F-134064305DAD}" type="slidenum">
              <a:rPr lang="en-US" smtClean="0"/>
              <a:t>2</a:t>
            </a:fld>
            <a:endParaRPr lang="en-US"/>
          </a:p>
        </p:txBody>
      </p:sp>
    </p:spTree>
    <p:extLst>
      <p:ext uri="{BB962C8B-B14F-4D97-AF65-F5344CB8AC3E}">
        <p14:creationId xmlns:p14="http://schemas.microsoft.com/office/powerpoint/2010/main" val="4283807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As described in the Uniform Grants Guidance, or UGG, every</a:t>
            </a:r>
            <a:r>
              <a:rPr lang="en-US" sz="1200" kern="1200" baseline="0">
                <a:solidFill>
                  <a:schemeClr val="tx1"/>
                </a:solidFill>
                <a:effectLst/>
                <a:latin typeface="+mn-lt"/>
                <a:ea typeface="+mn-ea"/>
                <a:cs typeface="+mn-cs"/>
              </a:rPr>
              <a:t> district must </a:t>
            </a:r>
            <a:r>
              <a:rPr lang="en-US" sz="1200" kern="1200">
                <a:solidFill>
                  <a:schemeClr val="tx1"/>
                </a:solidFill>
                <a:effectLst/>
                <a:latin typeface="+mn-lt"/>
                <a:ea typeface="+mn-ea"/>
                <a:cs typeface="+mn-cs"/>
              </a:rPr>
              <a:t>have a system for documenting and reporting the time of staff paid out of federal funds which includes</a:t>
            </a:r>
            <a:r>
              <a:rPr lang="en-US" sz="1200" kern="1200" baseline="0">
                <a:solidFill>
                  <a:schemeClr val="tx1"/>
                </a:solidFill>
                <a:effectLst/>
                <a:latin typeface="+mn-lt"/>
                <a:ea typeface="+mn-ea"/>
                <a:cs typeface="+mn-cs"/>
              </a:rPr>
              <a:t> both </a:t>
            </a:r>
            <a:r>
              <a:rPr lang="en-US" sz="1200" kern="1200">
                <a:solidFill>
                  <a:schemeClr val="tx1"/>
                </a:solidFill>
                <a:effectLst/>
                <a:latin typeface="+mn-lt"/>
                <a:ea typeface="+mn-ea"/>
                <a:cs typeface="+mn-cs"/>
              </a:rPr>
              <a:t>full time and part time employees (2CFR 200.430(</a:t>
            </a:r>
            <a:r>
              <a:rPr lang="en-US" sz="1200" kern="1200" err="1">
                <a:solidFill>
                  <a:schemeClr val="tx1"/>
                </a:solidFill>
                <a:effectLst/>
                <a:latin typeface="+mn-lt"/>
                <a:ea typeface="+mn-ea"/>
                <a:cs typeface="+mn-cs"/>
              </a:rPr>
              <a:t>i</a:t>
            </a:r>
            <a:r>
              <a:rPr lang="en-US" sz="1200" kern="1200">
                <a:solidFill>
                  <a:schemeClr val="tx1"/>
                </a:solidFill>
                <a:effectLst/>
                <a:latin typeface="+mn-lt"/>
                <a:ea typeface="+mn-ea"/>
                <a:cs typeface="+mn-cs"/>
              </a:rPr>
              <a:t>)).</a:t>
            </a:r>
            <a:r>
              <a:rPr lang="en-US" sz="1200" kern="1200" baseline="0">
                <a:solidFill>
                  <a:schemeClr val="tx1"/>
                </a:solidFill>
                <a:effectLst/>
                <a:latin typeface="+mn-lt"/>
                <a:ea typeface="+mn-ea"/>
                <a:cs typeface="+mn-cs"/>
              </a:rPr>
              <a:t> This is to ensure</a:t>
            </a:r>
            <a:r>
              <a:rPr lang="en-US"/>
              <a:t> that any</a:t>
            </a:r>
            <a:r>
              <a:rPr lang="en-US" baseline="0"/>
              <a:t> staff time charged to a particular grant is benefitting that grant.</a:t>
            </a:r>
            <a:endParaRPr lang="en-US" baseline="0">
              <a:ea typeface="Calibri"/>
              <a:cs typeface="Calibri"/>
            </a:endParaRPr>
          </a:p>
          <a:p>
            <a:pPr>
              <a:defRPr/>
            </a:pPr>
            <a:endParaRPr lang="en-US"/>
          </a:p>
          <a:p>
            <a:pPr>
              <a:defRPr/>
            </a:pPr>
            <a:r>
              <a:rPr lang="en-US" b="1"/>
              <a:t>Districts are asked to s</a:t>
            </a:r>
            <a:r>
              <a:rPr lang="en-US"/>
              <a:t>ubmit a payroll distribution report showing which staff were paid with federal funds for the year being monitored, along with three samples of individual documentation of time and effort. </a:t>
            </a:r>
            <a:endParaRPr lang="en-US">
              <a:ea typeface="Calibri"/>
              <a:cs typeface="Calibri"/>
            </a:endParaRPr>
          </a:p>
          <a:p>
            <a:pPr>
              <a:defRPr/>
            </a:pPr>
            <a:r>
              <a:rPr lang="en-US"/>
              <a:t> </a:t>
            </a:r>
            <a:endParaRPr lang="en-US">
              <a:ea typeface="Calibri"/>
              <a:cs typeface="Calibri"/>
            </a:endParaRPr>
          </a:p>
          <a:p>
            <a:pPr>
              <a:defRPr/>
            </a:pPr>
            <a:r>
              <a:rPr lang="en-US"/>
              <a:t>Time and effort reports should be prepared by </a:t>
            </a:r>
            <a:r>
              <a:rPr lang="en-US" b="1"/>
              <a:t>all certificated and classified staff</a:t>
            </a:r>
            <a:r>
              <a:rPr lang="en-US"/>
              <a:t> with salary and benefits that are charged: to a single federal award; to multiple federal awards; or to any combination of a federal award and other federal, state or local fund sources.</a:t>
            </a:r>
            <a:endParaRPr lang="en-US">
              <a:ea typeface="Calibri"/>
              <a:cs typeface="Calibri"/>
            </a:endParaRPr>
          </a:p>
          <a:p>
            <a:pPr>
              <a:defRPr/>
            </a:pPr>
            <a:r>
              <a:rPr lang="en-US"/>
              <a:t>  However, for the purposes of desk monitoring, districts select samples from three staff members for the year being monitored to submit as evidence </a:t>
            </a:r>
            <a:r>
              <a:rPr lang="en-US" kern="1200" baseline="0">
                <a:effectLst/>
              </a:rPr>
              <a:t>of </a:t>
            </a:r>
            <a:r>
              <a:rPr lang="en-US"/>
              <a:t>the district’s system </a:t>
            </a:r>
            <a:r>
              <a:rPr lang="en-US" kern="1200" baseline="0">
                <a:effectLst/>
              </a:rPr>
              <a:t>of time and effort</a:t>
            </a:r>
            <a:r>
              <a:rPr lang="en-US"/>
              <a:t> documentation</a:t>
            </a:r>
            <a:r>
              <a:rPr lang="en-US" kern="1200" baseline="0">
                <a:effectLst/>
              </a:rPr>
              <a:t>.</a:t>
            </a:r>
            <a:endParaRPr lang="en-US">
              <a:ea typeface="Calibri"/>
              <a:cs typeface="Calibri"/>
            </a:endParaRPr>
          </a:p>
          <a:p>
            <a:pPr>
              <a:defRPr/>
            </a:pPr>
            <a:endParaRPr lang="en-US">
              <a:ea typeface="Calibri"/>
              <a:cs typeface="Calibri"/>
            </a:endParaRPr>
          </a:p>
        </p:txBody>
      </p:sp>
      <p:sp>
        <p:nvSpPr>
          <p:cNvPr id="4" name="Slide Number Placeholder 3"/>
          <p:cNvSpPr>
            <a:spLocks noGrp="1"/>
          </p:cNvSpPr>
          <p:nvPr>
            <p:ph type="sldNum" sz="quarter" idx="10"/>
          </p:nvPr>
        </p:nvSpPr>
        <p:spPr/>
        <p:txBody>
          <a:bodyPr/>
          <a:lstStyle/>
          <a:p>
            <a:fld id="{E2B63952-BBA8-4838-A0CF-80F9272645AB}" type="slidenum">
              <a:rPr lang="en-US" smtClean="0"/>
              <a:t>20</a:t>
            </a:fld>
            <a:endParaRPr lang="en-US"/>
          </a:p>
        </p:txBody>
      </p:sp>
    </p:spTree>
    <p:extLst>
      <p:ext uri="{BB962C8B-B14F-4D97-AF65-F5344CB8AC3E}">
        <p14:creationId xmlns:p14="http://schemas.microsoft.com/office/powerpoint/2010/main" val="1227189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two slides cover the desk monitoring requirements for Equitable Services for districts selected for Tiers 2 and 3. </a:t>
            </a:r>
          </a:p>
          <a:p>
            <a:r>
              <a:rPr lang="en-US"/>
              <a:t> </a:t>
            </a:r>
            <a:endParaRPr lang="en-US">
              <a:ea typeface="Calibri"/>
              <a:cs typeface="Calibri"/>
            </a:endParaRPr>
          </a:p>
          <a:p>
            <a:r>
              <a:rPr lang="en-US"/>
              <a:t>Federal programs are supported by federal tax dollars, so all students, their educators and their families  are eligible regardless of whether they attend public or private schools. </a:t>
            </a:r>
            <a:endParaRPr lang="en-US">
              <a:ea typeface="Calibri"/>
              <a:cs typeface="Calibri"/>
            </a:endParaRPr>
          </a:p>
          <a:p>
            <a:r>
              <a:rPr lang="en-US"/>
              <a:t> </a:t>
            </a:r>
            <a:endParaRPr lang="en-US">
              <a:ea typeface="Calibri"/>
              <a:cs typeface="Calibri"/>
            </a:endParaRPr>
          </a:p>
          <a:p>
            <a:r>
              <a:rPr lang="en-US"/>
              <a:t>Equitable services are district programs that just happen to serve private school students. While private schools are vital partners in equitable service programs, the district is solely responsible for equitable service programs, and is the entity that is monitored. </a:t>
            </a:r>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2042C83-F474-4689-992F-134064305DAD}" type="slidenum">
              <a:rPr lang="en-US" smtClean="0"/>
              <a:t>21</a:t>
            </a:fld>
            <a:endParaRPr lang="en-US"/>
          </a:p>
        </p:txBody>
      </p:sp>
    </p:spTree>
    <p:extLst>
      <p:ext uri="{BB962C8B-B14F-4D97-AF65-F5344CB8AC3E}">
        <p14:creationId xmlns:p14="http://schemas.microsoft.com/office/powerpoint/2010/main" val="2251969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All districts must answer at least one question regarding equitable services on the Self-Assessment. This is to help the ODE and districts collaborate on determining what private schools exist within the state since private schools do not register with the ODE. </a:t>
            </a:r>
          </a:p>
          <a:p>
            <a:pPr>
              <a:defRPr/>
            </a:pPr>
            <a:r>
              <a:rPr lang="en-US"/>
              <a:t>However, only districts that have participating private schools will need to submit documents for desk monitoring. </a:t>
            </a:r>
            <a:endParaRPr lang="en-US">
              <a:ea typeface="Calibri"/>
              <a:cs typeface="Calibri"/>
            </a:endParaRPr>
          </a:p>
          <a:p>
            <a:pPr>
              <a:defRPr/>
            </a:pPr>
            <a:r>
              <a:rPr lang="en-US"/>
              <a:t>Monitoring includes examination of practices around the provision of equitable services. </a:t>
            </a:r>
            <a:endParaRPr lang="en-US">
              <a:ea typeface="Calibri"/>
              <a:cs typeface="Calibri"/>
            </a:endParaRPr>
          </a:p>
          <a:p>
            <a:pPr>
              <a:defRPr/>
            </a:pPr>
            <a:r>
              <a:rPr lang="en-US"/>
              <a:t>1. The Equitable Services Narrative asks districts to describe and explain their approach to conducting consultation. The Narrative can be filled out in written form and submitted to OneDrive with all other documentation; or the district can notify the ESEA Private School Ombuds during the Entrance Meeting that they would like to complete the Narrative together during a one-on-one meeting. </a:t>
            </a:r>
            <a:endParaRPr lang="en-US">
              <a:ea typeface="Calibri"/>
              <a:cs typeface="Calibri"/>
            </a:endParaRPr>
          </a:p>
          <a:p>
            <a:pPr>
              <a:defRPr/>
            </a:pPr>
            <a:r>
              <a:rPr lang="en-US">
                <a:ea typeface="Calibri"/>
                <a:cs typeface="Calibri"/>
              </a:rPr>
              <a:t>2. While ESEA does not require districts and private schools to complete a needs assessment, all equitable services must be based on the specific needs of the private school. Districts must submit documentation that the private schools needs were assessed prior to providing services. If the district does not have evidence of assessing needs, please upload a written plan of how needs will be assessed in future years. </a:t>
            </a:r>
          </a:p>
          <a:p>
            <a:pPr>
              <a:defRPr/>
            </a:pPr>
            <a:r>
              <a:rPr lang="en-US">
                <a:ea typeface="Calibri"/>
                <a:cs typeface="Calibri"/>
              </a:rPr>
              <a:t>3. ESEA requires that districts evaluate all Title I-A equitable service programs for student progress; and equitable services programs under all other Titles for effectiveness.</a:t>
            </a:r>
            <a:r>
              <a:rPr lang="en-US"/>
              <a:t> Districts must submit documentation that the equitable service programs were evaluated at the conclusion of the program. If the district does not have evidence of evaluating programs, please upload a written plan of how evaluation will be conducted in future years. </a:t>
            </a:r>
            <a:endParaRPr lang="en-US">
              <a:ea typeface="Calibri"/>
              <a:cs typeface="Calibri"/>
            </a:endParaRPr>
          </a:p>
          <a:p>
            <a:pPr>
              <a:defRPr/>
            </a:pPr>
            <a:endParaRPr lang="en-US">
              <a:ea typeface="Calibri"/>
              <a:cs typeface="Calibri"/>
            </a:endParaRPr>
          </a:p>
        </p:txBody>
      </p:sp>
      <p:sp>
        <p:nvSpPr>
          <p:cNvPr id="4" name="Slide Number Placeholder 3"/>
          <p:cNvSpPr>
            <a:spLocks noGrp="1"/>
          </p:cNvSpPr>
          <p:nvPr>
            <p:ph type="sldNum" sz="quarter" idx="10"/>
          </p:nvPr>
        </p:nvSpPr>
        <p:spPr/>
        <p:txBody>
          <a:bodyPr/>
          <a:lstStyle/>
          <a:p>
            <a:fld id="{42042C83-F474-4689-992F-134064305DAD}" type="slidenum">
              <a:rPr lang="en-US" smtClean="0"/>
              <a:t>22</a:t>
            </a:fld>
            <a:endParaRPr lang="en-US"/>
          </a:p>
        </p:txBody>
      </p:sp>
    </p:spTree>
    <p:extLst>
      <p:ext uri="{BB962C8B-B14F-4D97-AF65-F5344CB8AC3E}">
        <p14:creationId xmlns:p14="http://schemas.microsoft.com/office/powerpoint/2010/main" val="1437089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video is intended to share what must be submitted for monitoring of Title I-A. The purpose of Title I, Part A is to provide all children significant opportunity to receive a fair, equitable, and high-quality education and help ensure that all children meet challenging academic standards. Title I-A provides financial assistance to districts and schools who serve a larger population of children from families experiencing poverty. By providing additional resources, the program is intended to help close the opportunity gaps that some students experience.</a:t>
            </a:r>
          </a:p>
          <a:p>
            <a:endParaRPr lang="en-US">
              <a:cs typeface="Calibri"/>
            </a:endParaRPr>
          </a:p>
          <a:p>
            <a:r>
              <a:rPr lang="en-US">
                <a:cs typeface="Calibri"/>
              </a:rPr>
              <a:t>During monitoring, there are two main questions we are looking to answer:</a:t>
            </a:r>
            <a:endParaRPr lang="en-US">
              <a:ea typeface="Calibri"/>
              <a:cs typeface="Calibri"/>
            </a:endParaRPr>
          </a:p>
          <a:p>
            <a:endParaRPr lang="en-US">
              <a:cs typeface="Calibri"/>
            </a:endParaRPr>
          </a:p>
          <a:p>
            <a:r>
              <a:rPr lang="en-US">
                <a:cs typeface="Calibri"/>
              </a:rPr>
              <a:t>How are schools implementing their Title I-A plan and is that plan making a difference for students?</a:t>
            </a:r>
            <a:endParaRPr lang="en-US">
              <a:ea typeface="Calibri"/>
              <a:cs typeface="Calibri"/>
            </a:endParaRPr>
          </a:p>
          <a:p>
            <a:r>
              <a:rPr lang="en-US">
                <a:cs typeface="Calibri"/>
              </a:rPr>
              <a:t>And</a:t>
            </a:r>
            <a:endParaRPr lang="en-US">
              <a:ea typeface="Calibri"/>
              <a:cs typeface="Calibri"/>
            </a:endParaRPr>
          </a:p>
          <a:p>
            <a:r>
              <a:rPr lang="en-US">
                <a:cs typeface="Calibri"/>
              </a:rPr>
              <a:t>How are families engaged in the creation and implementation of the school's Title I-A plan?</a:t>
            </a:r>
            <a:endParaRPr lang="en-US">
              <a:ea typeface="Calibri"/>
              <a:cs typeface="Calibri"/>
            </a:endParaRPr>
          </a:p>
          <a:p>
            <a:endParaRPr lang="en-US">
              <a:cs typeface="Calibri"/>
            </a:endParaRPr>
          </a:p>
          <a:p>
            <a:r>
              <a:rPr lang="en-US">
                <a:cs typeface="Calibri"/>
              </a:rPr>
              <a:t>On the next few slides, we’ll discuss what needs to be submitted to ODE during monitoring to answer these questions.</a:t>
            </a:r>
            <a:endParaRPr lang="en-US">
              <a:ea typeface="Calibri"/>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2042C83-F474-4689-992F-134064305DAD}" type="slidenum">
              <a:rPr lang="en-US" smtClean="0"/>
              <a:t>23</a:t>
            </a:fld>
            <a:endParaRPr lang="en-US"/>
          </a:p>
        </p:txBody>
      </p:sp>
    </p:spTree>
    <p:extLst>
      <p:ext uri="{BB962C8B-B14F-4D97-AF65-F5344CB8AC3E}">
        <p14:creationId xmlns:p14="http://schemas.microsoft.com/office/powerpoint/2010/main" val="3163661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let's answer the question:</a:t>
            </a:r>
          </a:p>
          <a:p>
            <a:r>
              <a:rPr lang="en-US"/>
              <a:t>How are schools implementing their Title I-A plan and is that plan making a difference for students?</a:t>
            </a:r>
            <a:endParaRPr lang="en-US">
              <a:cs typeface="Calibri"/>
            </a:endParaRPr>
          </a:p>
          <a:p>
            <a:endParaRPr lang="en-US">
              <a:cs typeface="Calibri"/>
            </a:endParaRPr>
          </a:p>
          <a:p>
            <a:r>
              <a:rPr lang="en-US" baseline="0"/>
              <a:t>ESSA requires that all schools receiving Title I-A funds have a plan that is developed and shared with</a:t>
            </a:r>
            <a:r>
              <a:rPr lang="en-US"/>
              <a:t> families </a:t>
            </a:r>
            <a:r>
              <a:rPr lang="en-US" baseline="0"/>
              <a:t>and </a:t>
            </a:r>
            <a:r>
              <a:rPr lang="en-US"/>
              <a:t>is annually</a:t>
            </a:r>
            <a:r>
              <a:rPr lang="en-US" baseline="0"/>
              <a:t> reviewed.</a:t>
            </a:r>
            <a:r>
              <a:rPr lang="en-US"/>
              <a:t> Schools are welcome to use the template provided on ODE's website, or another plan template of their choosing. Districts should be prepared to submit materials for several different Title IA funded schools. For districts with more than 4 schools receiving Title I-A, your monitoring lead will help you determine which school's materials will be submitted.</a:t>
            </a:r>
          </a:p>
          <a:p>
            <a:endParaRPr lang="en-US"/>
          </a:p>
          <a:p>
            <a:r>
              <a:rPr lang="en-US">
                <a:cs typeface="Calibri"/>
              </a:rPr>
              <a:t>In addition to school level plans, districts must also submit a copy of annual meeting materials for each school.  For example, a power point or detailed agenda, as well as the date of the school's annual meeting can be used to meet this requirement.</a:t>
            </a:r>
            <a:endParaRPr lang="en-US"/>
          </a:p>
          <a:p>
            <a:endParaRPr lang="en-US"/>
          </a:p>
          <a:p>
            <a:r>
              <a:rPr lang="en-US"/>
              <a:t>Please visit our School Wide and Targeted Assistance Planning website for resources and additional information about school level activities.</a:t>
            </a:r>
            <a:endParaRPr lang="en-US" b="1">
              <a:cs typeface="Calibri" panose="020F0502020204030204"/>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E2B63952-BBA8-4838-A0CF-80F9272645AB}" type="slidenum">
              <a:rPr lang="en-US" smtClean="0"/>
              <a:t>24</a:t>
            </a:fld>
            <a:endParaRPr lang="en-US"/>
          </a:p>
        </p:txBody>
      </p:sp>
    </p:spTree>
    <p:extLst>
      <p:ext uri="{BB962C8B-B14F-4D97-AF65-F5344CB8AC3E}">
        <p14:creationId xmlns:p14="http://schemas.microsoft.com/office/powerpoint/2010/main" val="4286972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Family engagement is the foundation of Title I-A. Families are partners with the school in their children’s education and requirements in the law assure that they are provided with the opportunity to learn about and participate in the school’s plan to support their child.</a:t>
            </a:r>
          </a:p>
          <a:p>
            <a:endParaRPr lang="en-US"/>
          </a:p>
          <a:p>
            <a:r>
              <a:rPr lang="en-US">
                <a:cs typeface="Calibri"/>
              </a:rPr>
              <a:t>The second question, </a:t>
            </a:r>
            <a:r>
              <a:rPr lang="en-US"/>
              <a:t>How are families engaged in the creation and implementation of the school's Title I-A program, is answered through the submission of a copy of the family/school compact and the Family Engagement Monitoring Response form.</a:t>
            </a:r>
          </a:p>
          <a:p>
            <a:endParaRPr lang="en-US"/>
          </a:p>
          <a:p>
            <a:r>
              <a:rPr lang="en-US"/>
              <a:t>The family/school compact is a required component that outlines the teacher's, student's, and family's roles and responsibilities during the school year.  Typically, this compact is discussed and distributed during conferences.  For monitoring, a blank copy of the school's compact should be submitted for each school selected. </a:t>
            </a:r>
          </a:p>
          <a:p>
            <a:endParaRPr lang="en-US"/>
          </a:p>
          <a:p>
            <a:r>
              <a:rPr lang="en-US"/>
              <a:t>The Family Engagement Monitoring Response form must also be completed by each selected school.  This form asks for schools describe how parents are involved in specific aspects of Title I-A programming, what activities occur throughout the school year to support students and parents, as well as a link to where each school's plan and parent rights can be found on the website. We will dive into the form on the next slide.</a:t>
            </a:r>
            <a:endParaRPr lang="en-US">
              <a:cs typeface="Calibri"/>
            </a:endParaRPr>
          </a:p>
          <a:p>
            <a:endParaRPr lang="en-US"/>
          </a:p>
          <a:p>
            <a:endParaRPr lang="en-US">
              <a:cs typeface="Calibri"/>
            </a:endParaRPr>
          </a:p>
          <a:p>
            <a:endParaRPr lang="en-US" b="1"/>
          </a:p>
          <a:p>
            <a:endParaRPr lang="en-US" b="1"/>
          </a:p>
          <a:p>
            <a:r>
              <a:rPr lang="en-US" b="1"/>
              <a:t>WHY</a:t>
            </a:r>
            <a:r>
              <a:rPr lang="en-US" b="1" baseline="0"/>
              <a:t> do we submit this? </a:t>
            </a:r>
            <a:r>
              <a:rPr lang="en-US" baseline="0"/>
              <a:t>Family engagement is the foundation of Title I-A. </a:t>
            </a:r>
            <a:r>
              <a:rPr lang="en-US"/>
              <a:t>Families are</a:t>
            </a:r>
            <a:r>
              <a:rPr lang="en-US" baseline="0"/>
              <a:t> partners with the school in their children’s education and requirements in the law assure that they are provided with the opportunity to learn about and participate in the school’s plan to support their child.</a:t>
            </a:r>
            <a:endParaRPr lang="en-US"/>
          </a:p>
          <a:p>
            <a:endParaRPr lang="en-US" baseline="0"/>
          </a:p>
          <a:p>
            <a:r>
              <a:rPr lang="en-US" b="1" baseline="0"/>
              <a:t>WHAT do we submit?  </a:t>
            </a:r>
            <a:r>
              <a:rPr lang="en-US" b="0" baseline="0"/>
              <a:t>Monitoring response form, copy of the school compact and location of school/district Title I-A program information accessible to parents.</a:t>
            </a:r>
            <a:endParaRPr lang="en-US" baseline="0">
              <a:cs typeface="Calibri"/>
            </a:endParaRPr>
          </a:p>
        </p:txBody>
      </p:sp>
      <p:sp>
        <p:nvSpPr>
          <p:cNvPr id="4" name="Slide Number Placeholder 3"/>
          <p:cNvSpPr>
            <a:spLocks noGrp="1"/>
          </p:cNvSpPr>
          <p:nvPr>
            <p:ph type="sldNum" sz="quarter" idx="10"/>
          </p:nvPr>
        </p:nvSpPr>
        <p:spPr/>
        <p:txBody>
          <a:bodyPr/>
          <a:lstStyle/>
          <a:p>
            <a:fld id="{E2B63952-BBA8-4838-A0CF-80F9272645AB}" type="slidenum">
              <a:rPr lang="en-US" smtClean="0"/>
              <a:t>25</a:t>
            </a:fld>
            <a:endParaRPr lang="en-US"/>
          </a:p>
        </p:txBody>
      </p:sp>
    </p:spTree>
    <p:extLst>
      <p:ext uri="{BB962C8B-B14F-4D97-AF65-F5344CB8AC3E}">
        <p14:creationId xmlns:p14="http://schemas.microsoft.com/office/powerpoint/2010/main" val="2394852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Family</a:t>
            </a:r>
            <a:r>
              <a:rPr lang="en-US" baseline="0"/>
              <a:t> Engagement Monitoring Response Form asks each school to provide a picture of what family engagement looks like in their school community. It includes questions around how parents are involved in designing and providing feedback on the school plan as well as making sure that all families have what they need to truly engage as partners with the school and their student’s learning.</a:t>
            </a:r>
          </a:p>
          <a:p>
            <a:endParaRPr lang="en-US">
              <a:cs typeface="Calibri"/>
            </a:endParaRPr>
          </a:p>
          <a:p>
            <a:r>
              <a:rPr lang="en-US">
                <a:cs typeface="Calibri"/>
              </a:rPr>
              <a:t>Use this as an opportunity to showcase the amazing things happening in each school community.  Many schools are doing so much more than will fit on this form.  We love to hear new and exciting ideas of what’s going on in the field.</a:t>
            </a:r>
          </a:p>
        </p:txBody>
      </p:sp>
      <p:sp>
        <p:nvSpPr>
          <p:cNvPr id="4" name="Slide Number Placeholder 3"/>
          <p:cNvSpPr>
            <a:spLocks noGrp="1"/>
          </p:cNvSpPr>
          <p:nvPr>
            <p:ph type="sldNum" sz="quarter" idx="10"/>
          </p:nvPr>
        </p:nvSpPr>
        <p:spPr/>
        <p:txBody>
          <a:bodyPr/>
          <a:lstStyle/>
          <a:p>
            <a:fld id="{42042C83-F474-4689-992F-134064305DAD}" type="slidenum">
              <a:rPr lang="en-US" smtClean="0"/>
              <a:t>26</a:t>
            </a:fld>
            <a:endParaRPr lang="en-US"/>
          </a:p>
        </p:txBody>
      </p:sp>
    </p:spTree>
    <p:extLst>
      <p:ext uri="{BB962C8B-B14F-4D97-AF65-F5344CB8AC3E}">
        <p14:creationId xmlns:p14="http://schemas.microsoft.com/office/powerpoint/2010/main" val="3073850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cs typeface="Calibri"/>
              </a:rPr>
              <a:t>In summary</a:t>
            </a:r>
          </a:p>
          <a:p>
            <a:r>
              <a:rPr lang="en-US">
                <a:cs typeface="Calibri"/>
              </a:rPr>
              <a:t>A school level plan</a:t>
            </a:r>
          </a:p>
          <a:p>
            <a:r>
              <a:rPr lang="en-US">
                <a:cs typeface="Calibri"/>
              </a:rPr>
              <a:t>Annual meeting information</a:t>
            </a:r>
          </a:p>
          <a:p>
            <a:r>
              <a:rPr lang="en-US">
                <a:cs typeface="Calibri"/>
              </a:rPr>
              <a:t>The Family Engagement Response Form and </a:t>
            </a:r>
          </a:p>
          <a:p>
            <a:r>
              <a:rPr lang="en-US">
                <a:cs typeface="Calibri"/>
              </a:rPr>
              <a:t>A copy of the student/family/compact</a:t>
            </a:r>
          </a:p>
          <a:p>
            <a:endParaRPr lang="en-US">
              <a:cs typeface="Calibri"/>
            </a:endParaRPr>
          </a:p>
          <a:p>
            <a:r>
              <a:rPr lang="en-US">
                <a:cs typeface="Calibri"/>
              </a:rPr>
              <a:t>Districts should be prepared to submit materials for any school funded with Title I-A.  For those districts with more than 4 schools receiving Title I-A, a sampling will be selected for submission</a:t>
            </a:r>
          </a:p>
          <a:p>
            <a:endParaRPr lang="en-US">
              <a:cs typeface="Calibri"/>
            </a:endParaRPr>
          </a:p>
          <a:p>
            <a:r>
              <a:rPr lang="en-US">
                <a:cs typeface="Calibri"/>
              </a:rPr>
              <a:t>As always, please feel free to reach out to your monitoring lead or visit for Federal Monitoring Website for more information and resources.</a:t>
            </a:r>
          </a:p>
          <a:p>
            <a:endParaRPr lang="en-US">
              <a:cs typeface="Calibri"/>
            </a:endParaRPr>
          </a:p>
        </p:txBody>
      </p:sp>
      <p:sp>
        <p:nvSpPr>
          <p:cNvPr id="4" name="Slide Number Placeholder 3"/>
          <p:cNvSpPr>
            <a:spLocks noGrp="1"/>
          </p:cNvSpPr>
          <p:nvPr>
            <p:ph type="sldNum" sz="quarter" idx="10"/>
          </p:nvPr>
        </p:nvSpPr>
        <p:spPr/>
        <p:txBody>
          <a:bodyPr/>
          <a:lstStyle/>
          <a:p>
            <a:fld id="{E2B63952-BBA8-4838-A0CF-80F9272645AB}" type="slidenum">
              <a:rPr lang="en-US" smtClean="0"/>
              <a:t>27</a:t>
            </a:fld>
            <a:endParaRPr lang="en-US"/>
          </a:p>
        </p:txBody>
      </p:sp>
    </p:spTree>
    <p:extLst>
      <p:ext uri="{BB962C8B-B14F-4D97-AF65-F5344CB8AC3E}">
        <p14:creationId xmlns:p14="http://schemas.microsoft.com/office/powerpoint/2010/main" val="790243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video is intended to share what must be submitted for monitoring of Title I-D. The purpose of Title I, Part D is to provide students involved in the juvenile justice system the opportunity to meet the same challenging academic standards and have the same opportunities as their peers.  Title I-D provides financial assistance to districts with eligible locally ran facilities within district boundaries.  </a:t>
            </a:r>
            <a:endParaRPr lang="en-US">
              <a:cs typeface="Calibri"/>
            </a:endParaRPr>
          </a:p>
          <a:p>
            <a:endParaRPr lang="en-US">
              <a:ea typeface="Calibri"/>
              <a:cs typeface="Calibri"/>
            </a:endParaRPr>
          </a:p>
          <a:p>
            <a:endParaRPr lang="en-US">
              <a:cs typeface="Calibri"/>
            </a:endParaRPr>
          </a:p>
          <a:p>
            <a:r>
              <a:rPr lang="en-US">
                <a:cs typeface="Calibri"/>
              </a:rPr>
              <a:t>On the next few slides, we’ll discuss what needs to be submitted to ODE during monitoring to answer these questions.</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42042C83-F474-4689-992F-134064305DAD}" type="slidenum">
              <a:rPr lang="en-US" smtClean="0"/>
              <a:t>28</a:t>
            </a:fld>
            <a:endParaRPr lang="en-US"/>
          </a:p>
        </p:txBody>
      </p:sp>
    </p:spTree>
    <p:extLst>
      <p:ext uri="{BB962C8B-B14F-4D97-AF65-F5344CB8AC3E}">
        <p14:creationId xmlns:p14="http://schemas.microsoft.com/office/powerpoint/2010/main" val="322595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those districts participating in monitoring who also receive Title I-D, there are a few items that will need to be submitted during desk monitoring.  These items are:</a:t>
            </a:r>
          </a:p>
          <a:p>
            <a:endParaRPr lang="en-US">
              <a:cs typeface="Calibri"/>
            </a:endParaRPr>
          </a:p>
          <a:p>
            <a:pPr marL="228600" indent="-228600">
              <a:buAutoNum type="arabicPeriod"/>
            </a:pPr>
            <a:r>
              <a:rPr lang="en-US">
                <a:cs typeface="Calibri"/>
              </a:rPr>
              <a:t>A copy of the Program Plan Evaluation</a:t>
            </a:r>
          </a:p>
          <a:p>
            <a:r>
              <a:rPr lang="en-US">
                <a:cs typeface="Calibri"/>
              </a:rPr>
              <a:t>And</a:t>
            </a:r>
          </a:p>
          <a:p>
            <a:r>
              <a:rPr lang="en-US">
                <a:cs typeface="Calibri"/>
              </a:rPr>
              <a:t>2. Copies of any formal agreements between the district and participating facilities.</a:t>
            </a:r>
          </a:p>
          <a:p>
            <a:r>
              <a:rPr lang="en-US">
                <a:cs typeface="Calibri"/>
              </a:rPr>
              <a:t> Having a formal agreement under Title I-D is not a requirement, so this may not apply to you.</a:t>
            </a:r>
          </a:p>
          <a:p>
            <a:endParaRPr lang="en-US">
              <a:cs typeface="Calibri"/>
            </a:endParaRPr>
          </a:p>
          <a:p>
            <a:r>
              <a:rPr lang="en-US">
                <a:cs typeface="Calibri"/>
              </a:rPr>
              <a:t>Let's dive in.</a:t>
            </a:r>
          </a:p>
        </p:txBody>
      </p:sp>
      <p:sp>
        <p:nvSpPr>
          <p:cNvPr id="4" name="Slide Number Placeholder 3"/>
          <p:cNvSpPr>
            <a:spLocks noGrp="1"/>
          </p:cNvSpPr>
          <p:nvPr>
            <p:ph type="sldNum" sz="quarter" idx="5"/>
          </p:nvPr>
        </p:nvSpPr>
        <p:spPr/>
        <p:txBody>
          <a:bodyPr/>
          <a:lstStyle/>
          <a:p>
            <a:fld id="{42042C83-F474-4689-992F-134064305DAD}" type="slidenum">
              <a:rPr lang="en-US" smtClean="0"/>
              <a:t>29</a:t>
            </a:fld>
            <a:endParaRPr lang="en-US"/>
          </a:p>
        </p:txBody>
      </p:sp>
    </p:spTree>
    <p:extLst>
      <p:ext uri="{BB962C8B-B14F-4D97-AF65-F5344CB8AC3E}">
        <p14:creationId xmlns:p14="http://schemas.microsoft.com/office/powerpoint/2010/main" val="87636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accountability to federal requirements is important, the ultimate goal of monitoring is to support districts in the examination and refinement of their systems around federal programs. </a:t>
            </a:r>
          </a:p>
          <a:p>
            <a:pPr marL="171450" indent="-171450">
              <a:buFont typeface="Arial"/>
              <a:buChar char="•"/>
            </a:pPr>
            <a:r>
              <a:rPr lang="en-US" dirty="0"/>
              <a:t>We want to </a:t>
            </a:r>
            <a:r>
              <a:rPr lang="en-US" b="1" dirty="0"/>
              <a:t>Build Relationships</a:t>
            </a:r>
            <a:r>
              <a:rPr lang="en-US" dirty="0"/>
              <a:t> –The main objective for the Oregon Department of Education (ODE) is to raise student achievement for all of Oregon’s school aged children. Through cooperative assessment of federal programs between the ODE and Oregon school districts the quality of services to students will be strengthened and improved. </a:t>
            </a:r>
          </a:p>
          <a:p>
            <a:pPr marL="171450" indent="-171450">
              <a:buFont typeface="Arial"/>
              <a:buChar char="•"/>
            </a:pPr>
            <a:r>
              <a:rPr lang="en-US" dirty="0"/>
              <a:t>We also want to provide </a:t>
            </a:r>
            <a:r>
              <a:rPr lang="en-US" b="1" dirty="0"/>
              <a:t>Technical Assistance</a:t>
            </a:r>
            <a:r>
              <a:rPr lang="en-US" dirty="0"/>
              <a:t> –ODE monitoring team members provide technical assistance during the review and beyond. It is not the ODE's intent to tell the district how to run its Title programs, but rather to answer questions, facilitate dialogue, and exchange ideas and information for program improvement while, at the same time, meeting all federal requirements. </a:t>
            </a:r>
          </a:p>
          <a:p>
            <a:pPr marL="171450" indent="-171450" defTabSz="931774">
              <a:buFont typeface="Arial"/>
              <a:buChar char="•"/>
            </a:pPr>
            <a:r>
              <a:rPr lang="en-US" dirty="0"/>
              <a:t>And last of all, we want to ensure </a:t>
            </a:r>
            <a:r>
              <a:rPr lang="en-US" b="1" dirty="0"/>
              <a:t>Compliance</a:t>
            </a:r>
            <a:r>
              <a:rPr lang="en-US" dirty="0"/>
              <a:t> – ESEA is a Civil Rights Law that requires services to students and fiscal responsibility. Monitoring federal programs helps ensure that all children have a fair, equal, and significant opportunity to obtain a high-quality education. Monitoring is intended to be a collaborative partnership between ODE and districts to ensure compliance with ESEA.</a:t>
            </a:r>
            <a:endParaRPr lang="en-US" dirty="0">
              <a:ea typeface="Calibri"/>
              <a:cs typeface="Calibri"/>
            </a:endParaRPr>
          </a:p>
          <a:p>
            <a:pPr defTabSz="931774">
              <a:defRPr/>
            </a:pPr>
            <a:endParaRPr lang="en-US" dirty="0">
              <a:ea typeface="Calibri"/>
              <a:cs typeface="Calibri"/>
            </a:endParaRPr>
          </a:p>
        </p:txBody>
      </p:sp>
      <p:sp>
        <p:nvSpPr>
          <p:cNvPr id="4" name="Slide Number Placeholder 3"/>
          <p:cNvSpPr>
            <a:spLocks noGrp="1"/>
          </p:cNvSpPr>
          <p:nvPr>
            <p:ph type="sldNum" sz="quarter" idx="10"/>
          </p:nvPr>
        </p:nvSpPr>
        <p:spPr/>
        <p:txBody>
          <a:bodyPr/>
          <a:lstStyle/>
          <a:p>
            <a:fld id="{E2B63952-BBA8-4838-A0CF-80F9272645AB}" type="slidenum">
              <a:rPr lang="en-US" smtClean="0"/>
              <a:t>3</a:t>
            </a:fld>
            <a:endParaRPr lang="en-US"/>
          </a:p>
        </p:txBody>
      </p:sp>
    </p:spTree>
    <p:extLst>
      <p:ext uri="{BB962C8B-B14F-4D97-AF65-F5344CB8AC3E}">
        <p14:creationId xmlns:p14="http://schemas.microsoft.com/office/powerpoint/2010/main" val="3811586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Under ESSA, any district receiving Title I-D, subpart 2 funds must complete a program plan evaluation at least once every three years.  </a:t>
            </a:r>
          </a:p>
          <a:p>
            <a:r>
              <a:rPr lang="en-US">
                <a:cs typeface="Calibri"/>
              </a:rPr>
              <a:t>The plan evaluation answers three main questions</a:t>
            </a:r>
          </a:p>
          <a:p>
            <a:endParaRPr lang="en-US"/>
          </a:p>
          <a:p>
            <a:pPr marL="171450" indent="-171450">
              <a:lnSpc>
                <a:spcPct val="90000"/>
              </a:lnSpc>
              <a:spcBef>
                <a:spcPts val="1000"/>
              </a:spcBef>
              <a:buFont typeface="Arial"/>
              <a:buChar char="•"/>
            </a:pPr>
            <a:r>
              <a:rPr lang="en-US"/>
              <a:t>Who was at the table?</a:t>
            </a:r>
          </a:p>
          <a:p>
            <a:pPr lvl="1" indent="-171450">
              <a:lnSpc>
                <a:spcPct val="90000"/>
              </a:lnSpc>
              <a:spcBef>
                <a:spcPts val="1000"/>
              </a:spcBef>
              <a:buFont typeface="Courier New"/>
              <a:buChar char="o"/>
            </a:pPr>
            <a:r>
              <a:rPr lang="en-US">
                <a:cs typeface="Calibri" panose="020F0502020204030204"/>
              </a:rPr>
              <a:t>Who is involved in ensuring the success of students in this program?</a:t>
            </a:r>
          </a:p>
          <a:p>
            <a:pPr>
              <a:lnSpc>
                <a:spcPct val="90000"/>
              </a:lnSpc>
              <a:spcBef>
                <a:spcPts val="1000"/>
              </a:spcBef>
            </a:pPr>
            <a:endParaRPr lang="en-US"/>
          </a:p>
          <a:p>
            <a:pPr marL="171450" indent="-171450">
              <a:lnSpc>
                <a:spcPct val="90000"/>
              </a:lnSpc>
              <a:spcBef>
                <a:spcPts val="1000"/>
              </a:spcBef>
              <a:buFont typeface="Arial"/>
              <a:buChar char="•"/>
            </a:pPr>
            <a:r>
              <a:rPr lang="en-US"/>
              <a:t>What did our data say about how students are doing?</a:t>
            </a:r>
          </a:p>
          <a:p>
            <a:pPr>
              <a:lnSpc>
                <a:spcPct val="90000"/>
              </a:lnSpc>
              <a:spcBef>
                <a:spcPts val="1000"/>
              </a:spcBef>
            </a:pPr>
            <a:endParaRPr lang="en-US"/>
          </a:p>
          <a:p>
            <a:pPr marL="171450" indent="-171450">
              <a:lnSpc>
                <a:spcPct val="90000"/>
              </a:lnSpc>
              <a:spcBef>
                <a:spcPts val="1000"/>
              </a:spcBef>
              <a:buFont typeface="Arial"/>
              <a:buChar char="•"/>
            </a:pPr>
            <a:r>
              <a:rPr lang="en-US"/>
              <a:t>What adjustments need to be made for the following year? </a:t>
            </a:r>
          </a:p>
          <a:p>
            <a:pPr marL="171450" indent="-171450">
              <a:lnSpc>
                <a:spcPct val="90000"/>
              </a:lnSpc>
              <a:spcBef>
                <a:spcPts val="1000"/>
              </a:spcBef>
              <a:buFont typeface="Arial"/>
              <a:buChar char="•"/>
            </a:pPr>
            <a:endParaRPr lang="en-US">
              <a:cs typeface="Calibri" panose="020F0502020204030204"/>
            </a:endParaRPr>
          </a:p>
          <a:p>
            <a:pPr marL="171450" indent="-171450">
              <a:lnSpc>
                <a:spcPct val="90000"/>
              </a:lnSpc>
              <a:spcBef>
                <a:spcPts val="1000"/>
              </a:spcBef>
              <a:buFont typeface="Arial"/>
              <a:buChar char="•"/>
            </a:pPr>
            <a:r>
              <a:rPr lang="en-US">
                <a:cs typeface="Calibri" panose="020F0502020204030204"/>
              </a:rPr>
              <a:t>Please note that a </a:t>
            </a:r>
            <a:r>
              <a:rPr lang="en-US"/>
              <a:t>plan evaluation must be done with each program funded with Title I-D.  For example, if the district sends funds to a local facility and operates an in district program, two evaluations should be submitted.</a:t>
            </a:r>
          </a:p>
          <a:p>
            <a:pPr marL="171450" indent="-171450">
              <a:lnSpc>
                <a:spcPct val="90000"/>
              </a:lnSpc>
              <a:spcBef>
                <a:spcPts val="1000"/>
              </a:spcBef>
              <a:buFont typeface="Arial"/>
              <a:buChar char="•"/>
            </a:pPr>
            <a:endParaRPr lang="en-US"/>
          </a:p>
          <a:p>
            <a:pPr marL="171450" indent="-171450">
              <a:lnSpc>
                <a:spcPct val="90000"/>
              </a:lnSpc>
              <a:spcBef>
                <a:spcPts val="1000"/>
              </a:spcBef>
              <a:buFont typeface="Arial"/>
              <a:buChar char="•"/>
            </a:pPr>
            <a:r>
              <a:rPr lang="en-US"/>
              <a:t>A plan evaluation must be done with each program funded with Title I-D.</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2042C83-F474-4689-992F-134064305DAD}" type="slidenum">
              <a:rPr lang="en-US" smtClean="0"/>
              <a:t>30</a:t>
            </a:fld>
            <a:endParaRPr lang="en-US"/>
          </a:p>
        </p:txBody>
      </p:sp>
    </p:spTree>
    <p:extLst>
      <p:ext uri="{BB962C8B-B14F-4D97-AF65-F5344CB8AC3E}">
        <p14:creationId xmlns:p14="http://schemas.microsoft.com/office/powerpoint/2010/main" val="359080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districts enter into formal agreements with partners or facilities to implement the Title I-D, subpart 2 program.  </a:t>
            </a:r>
          </a:p>
          <a:p>
            <a:endParaRPr lang="en-US">
              <a:cs typeface="Calibri"/>
            </a:endParaRPr>
          </a:p>
          <a:p>
            <a:r>
              <a:rPr lang="en-US">
                <a:cs typeface="Calibri"/>
              </a:rPr>
              <a:t>A copy of any formal agreements involving Title I-D funds should be submitted during monitoring.</a:t>
            </a:r>
          </a:p>
        </p:txBody>
      </p:sp>
      <p:sp>
        <p:nvSpPr>
          <p:cNvPr id="4" name="Slide Number Placeholder 3"/>
          <p:cNvSpPr>
            <a:spLocks noGrp="1"/>
          </p:cNvSpPr>
          <p:nvPr>
            <p:ph type="sldNum" sz="quarter" idx="5"/>
          </p:nvPr>
        </p:nvSpPr>
        <p:spPr/>
        <p:txBody>
          <a:bodyPr/>
          <a:lstStyle/>
          <a:p>
            <a:fld id="{42042C83-F474-4689-992F-134064305DAD}" type="slidenum">
              <a:rPr lang="en-US" smtClean="0"/>
              <a:t>31</a:t>
            </a:fld>
            <a:endParaRPr lang="en-US"/>
          </a:p>
        </p:txBody>
      </p:sp>
    </p:spTree>
    <p:extLst>
      <p:ext uri="{BB962C8B-B14F-4D97-AF65-F5344CB8AC3E}">
        <p14:creationId xmlns:p14="http://schemas.microsoft.com/office/powerpoint/2010/main" val="1985862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summary, all districts receiving Title I-D, subpart 2 must submit:</a:t>
            </a:r>
          </a:p>
          <a:p>
            <a:endParaRPr lang="en-US">
              <a:cs typeface="Calibri"/>
            </a:endParaRPr>
          </a:p>
          <a:p>
            <a:r>
              <a:rPr lang="en-US">
                <a:cs typeface="Calibri"/>
              </a:rPr>
              <a:t>Program Plan Evaluations</a:t>
            </a:r>
          </a:p>
          <a:p>
            <a:r>
              <a:rPr lang="en-US">
                <a:cs typeface="Calibri"/>
              </a:rPr>
              <a:t>A copy of any formal agreements</a:t>
            </a:r>
          </a:p>
          <a:p>
            <a:r>
              <a:rPr lang="en-US">
                <a:cs typeface="Calibri"/>
              </a:rPr>
              <a:t>Finally, the Title I-D Coordinator will schedule an informal site visit with the district and any relevant programs or facilities</a:t>
            </a:r>
          </a:p>
          <a:p>
            <a:endParaRPr lang="en-US">
              <a:cs typeface="Calibri"/>
            </a:endParaRPr>
          </a:p>
          <a:p>
            <a:r>
              <a:rPr lang="en-US">
                <a:cs typeface="Calibri"/>
              </a:rPr>
              <a:t>For more information, please contact Jen Engberg or visit our website.</a:t>
            </a:r>
          </a:p>
        </p:txBody>
      </p:sp>
      <p:sp>
        <p:nvSpPr>
          <p:cNvPr id="4" name="Slide Number Placeholder 3"/>
          <p:cNvSpPr>
            <a:spLocks noGrp="1"/>
          </p:cNvSpPr>
          <p:nvPr>
            <p:ph type="sldNum" sz="quarter" idx="5"/>
          </p:nvPr>
        </p:nvSpPr>
        <p:spPr/>
        <p:txBody>
          <a:bodyPr/>
          <a:lstStyle/>
          <a:p>
            <a:fld id="{42042C83-F474-4689-992F-134064305DAD}" type="slidenum">
              <a:rPr lang="en-US" smtClean="0"/>
              <a:t>32</a:t>
            </a:fld>
            <a:endParaRPr lang="en-US"/>
          </a:p>
        </p:txBody>
      </p:sp>
    </p:spTree>
    <p:extLst>
      <p:ext uri="{BB962C8B-B14F-4D97-AF65-F5344CB8AC3E}">
        <p14:creationId xmlns:p14="http://schemas.microsoft.com/office/powerpoint/2010/main" val="1333695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30000"/>
              </a:spcBef>
              <a:spcAft>
                <a:spcPct val="0"/>
              </a:spcAft>
            </a:pPr>
            <a:r>
              <a:rPr lang="en-US"/>
              <a:t>The purpose of Title II-A is to improve teacher and leader quality and focuses on preparing, training, and recruiting high-quality teachers and principals. </a:t>
            </a:r>
          </a:p>
          <a:p>
            <a:pPr>
              <a:spcBef>
                <a:spcPct val="30000"/>
              </a:spcBef>
              <a:spcAft>
                <a:spcPct val="0"/>
              </a:spcAft>
            </a:pPr>
            <a:endParaRPr lang="en-US"/>
          </a:p>
          <a:p>
            <a:r>
              <a:rPr lang="en-US"/>
              <a:t>The Title II-A program is intended to provide historically underserved students, particularly students of color and students experiencing poverty, with greater access to effective educators. While the goal of Title IIA is to improve outcomes for students, the focus is on supporting educators to become more effective practitioners.</a:t>
            </a:r>
          </a:p>
          <a:p>
            <a:endParaRPr lang="en-US">
              <a:cs typeface="Calibri"/>
            </a:endParaRPr>
          </a:p>
          <a:p>
            <a:r>
              <a:rPr lang="en-US"/>
              <a:t>The purpose of Title IV-A is to improve students’ academic achievement by increasing the capacity of states, LEAs, schools, and local communities to:</a:t>
            </a:r>
          </a:p>
          <a:p>
            <a:endParaRPr lang="en-US"/>
          </a:p>
          <a:p>
            <a:r>
              <a:rPr lang="en-US"/>
              <a:t>Provide all students with access to a well-rounded education;</a:t>
            </a:r>
          </a:p>
          <a:p>
            <a:r>
              <a:rPr lang="en-US"/>
              <a:t>Improve school conditions for student learning; and </a:t>
            </a:r>
          </a:p>
          <a:p>
            <a:r>
              <a:rPr lang="en-US"/>
              <a:t>Improve the use of technology in order to improve the academic achievement and digital literacy of all students.</a:t>
            </a:r>
          </a:p>
          <a:p>
            <a:endParaRPr lang="en-US">
              <a:cs typeface="Calibri"/>
            </a:endParaRPr>
          </a:p>
        </p:txBody>
      </p:sp>
      <p:sp>
        <p:nvSpPr>
          <p:cNvPr id="4" name="Slide Number Placeholder 3"/>
          <p:cNvSpPr>
            <a:spLocks noGrp="1"/>
          </p:cNvSpPr>
          <p:nvPr>
            <p:ph type="sldNum" sz="quarter" idx="5"/>
          </p:nvPr>
        </p:nvSpPr>
        <p:spPr/>
        <p:txBody>
          <a:bodyPr/>
          <a:lstStyle/>
          <a:p>
            <a:fld id="{42042C83-F474-4689-992F-134064305DAD}" type="slidenum">
              <a:rPr lang="en-US" smtClean="0"/>
              <a:t>33</a:t>
            </a:fld>
            <a:endParaRPr lang="en-US"/>
          </a:p>
        </p:txBody>
      </p:sp>
    </p:spTree>
    <p:extLst>
      <p:ext uri="{BB962C8B-B14F-4D97-AF65-F5344CB8AC3E}">
        <p14:creationId xmlns:p14="http://schemas.microsoft.com/office/powerpoint/2010/main" val="1525557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WHY</a:t>
            </a:r>
            <a:r>
              <a:rPr lang="en-US" b="1" baseline="0"/>
              <a:t> do we submit this? </a:t>
            </a:r>
            <a:r>
              <a:rPr lang="en-US" baseline="0"/>
              <a:t>The budget narrative provides information on how the district planned to use Title IIA funds to support the improved practice of its teachers, principals and other school leaders. This is a substantial investment and the district’s narrative response helps illuminate the district systems and practices that help determine the impact of that investment. </a:t>
            </a:r>
          </a:p>
          <a:p>
            <a:endParaRPr lang="en-US" baseline="0"/>
          </a:p>
          <a:p>
            <a:r>
              <a:rPr lang="en-US" b="1" baseline="0"/>
              <a:t>WHAT do we submit?  </a:t>
            </a:r>
            <a:r>
              <a:rPr lang="en-US" baseline="0"/>
              <a:t>Districts provide brief narrative responses to seven questions on the Title II-A Monitoring Response Form.</a:t>
            </a:r>
          </a:p>
        </p:txBody>
      </p:sp>
      <p:sp>
        <p:nvSpPr>
          <p:cNvPr id="4" name="Slide Number Placeholder 3"/>
          <p:cNvSpPr>
            <a:spLocks noGrp="1"/>
          </p:cNvSpPr>
          <p:nvPr>
            <p:ph type="sldNum" sz="quarter" idx="10"/>
          </p:nvPr>
        </p:nvSpPr>
        <p:spPr/>
        <p:txBody>
          <a:bodyPr/>
          <a:lstStyle/>
          <a:p>
            <a:fld id="{E2B63952-BBA8-4838-A0CF-80F9272645AB}" type="slidenum">
              <a:rPr lang="en-US" smtClean="0"/>
              <a:t>34</a:t>
            </a:fld>
            <a:endParaRPr lang="en-US"/>
          </a:p>
        </p:txBody>
      </p:sp>
    </p:spTree>
    <p:extLst>
      <p:ext uri="{BB962C8B-B14F-4D97-AF65-F5344CB8AC3E}">
        <p14:creationId xmlns:p14="http://schemas.microsoft.com/office/powerpoint/2010/main" val="1243482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WHY</a:t>
            </a:r>
            <a:r>
              <a:rPr lang="en-US" b="1" baseline="0"/>
              <a:t> do we submit this? </a:t>
            </a:r>
            <a:r>
              <a:rPr lang="en-US" baseline="0"/>
              <a:t>A key requirement of Title IV-A is collaboration and coordination both within the district and with parents, families, tribal leaders and other community partners. The district’s narrative response provides a description of its process to engage in this collaboration.</a:t>
            </a:r>
          </a:p>
          <a:p>
            <a:endParaRPr lang="en-US" baseline="0"/>
          </a:p>
          <a:p>
            <a:endParaRPr lang="en-US" baseline="0"/>
          </a:p>
          <a:p>
            <a:r>
              <a:rPr lang="en-US" b="1" baseline="0"/>
              <a:t>WHAT do we submit? </a:t>
            </a:r>
            <a:r>
              <a:rPr lang="en-US" baseline="0"/>
              <a:t>Districts provide brief narrative responses to eight questions using the Title IV-A Monitoring Response Form.</a:t>
            </a:r>
            <a:endParaRPr lang="en-US"/>
          </a:p>
        </p:txBody>
      </p:sp>
      <p:sp>
        <p:nvSpPr>
          <p:cNvPr id="4" name="Slide Number Placeholder 3"/>
          <p:cNvSpPr>
            <a:spLocks noGrp="1"/>
          </p:cNvSpPr>
          <p:nvPr>
            <p:ph type="sldNum" sz="quarter" idx="10"/>
          </p:nvPr>
        </p:nvSpPr>
        <p:spPr/>
        <p:txBody>
          <a:bodyPr/>
          <a:lstStyle/>
          <a:p>
            <a:fld id="{E2B63952-BBA8-4838-A0CF-80F9272645AB}" type="slidenum">
              <a:rPr lang="en-US" smtClean="0"/>
              <a:t>35</a:t>
            </a:fld>
            <a:endParaRPr lang="en-US"/>
          </a:p>
        </p:txBody>
      </p:sp>
    </p:spTree>
    <p:extLst>
      <p:ext uri="{BB962C8B-B14F-4D97-AF65-F5344CB8AC3E}">
        <p14:creationId xmlns:p14="http://schemas.microsoft.com/office/powerpoint/2010/main" val="42838921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042C83-F474-4689-992F-134064305DAD}" type="slidenum">
              <a:rPr lang="en-US" smtClean="0"/>
              <a:t>36</a:t>
            </a:fld>
            <a:endParaRPr lang="en-US"/>
          </a:p>
        </p:txBody>
      </p:sp>
    </p:spTree>
    <p:extLst>
      <p:ext uri="{BB962C8B-B14F-4D97-AF65-F5344CB8AC3E}">
        <p14:creationId xmlns:p14="http://schemas.microsoft.com/office/powerpoint/2010/main" val="19827747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Even districts that do </a:t>
            </a:r>
            <a:r>
              <a:rPr lang="en-US" baseline="0"/>
              <a:t>not accept federal funds must have policies and practices in place to ensure students experiencing Foster Care can continue their education without disruption.</a:t>
            </a:r>
            <a:endParaRPr lang="en-US"/>
          </a:p>
          <a:p>
            <a:endParaRPr lang="en-US"/>
          </a:p>
        </p:txBody>
      </p:sp>
      <p:sp>
        <p:nvSpPr>
          <p:cNvPr id="4" name="Slide Number Placeholder 3"/>
          <p:cNvSpPr>
            <a:spLocks noGrp="1"/>
          </p:cNvSpPr>
          <p:nvPr>
            <p:ph type="sldNum" sz="quarter" idx="10"/>
          </p:nvPr>
        </p:nvSpPr>
        <p:spPr/>
        <p:txBody>
          <a:bodyPr/>
          <a:lstStyle/>
          <a:p>
            <a:fld id="{42042C83-F474-4689-992F-134064305DAD}" type="slidenum">
              <a:rPr lang="en-US" smtClean="0"/>
              <a:t>37</a:t>
            </a:fld>
            <a:endParaRPr lang="en-US"/>
          </a:p>
        </p:txBody>
      </p:sp>
    </p:spTree>
    <p:extLst>
      <p:ext uri="{BB962C8B-B14F-4D97-AF65-F5344CB8AC3E}">
        <p14:creationId xmlns:p14="http://schemas.microsoft.com/office/powerpoint/2010/main" val="2433219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WHY?</a:t>
            </a:r>
          </a:p>
          <a:p>
            <a:endParaRPr lang="en-US"/>
          </a:p>
          <a:p>
            <a:r>
              <a:rPr lang="en-US"/>
              <a:t>Transportation – Students experiencing Foster</a:t>
            </a:r>
            <a:r>
              <a:rPr lang="en-US" baseline="0"/>
              <a:t> Care should not experience barriers to accessing education</a:t>
            </a:r>
          </a:p>
          <a:p>
            <a:endParaRPr lang="en-US" baseline="0"/>
          </a:p>
          <a:p>
            <a:endParaRPr lang="en-US" baseline="0"/>
          </a:p>
          <a:p>
            <a:r>
              <a:rPr lang="en-US" baseline="0"/>
              <a:t>Enrollment – Law requires districts to provide immediate enrollment for students experiencing foster care and to request and send records within 5 days. </a:t>
            </a:r>
          </a:p>
          <a:p>
            <a:endParaRPr lang="en-US" baseline="0"/>
          </a:p>
          <a:p>
            <a:r>
              <a:rPr lang="en-US" baseline="0"/>
              <a:t>Child Nutrition – All students in DHS/child welfare foster care are eligible for Free and Reduced Lunch</a:t>
            </a:r>
            <a:endParaRPr lang="en-US"/>
          </a:p>
        </p:txBody>
      </p:sp>
      <p:sp>
        <p:nvSpPr>
          <p:cNvPr id="4" name="Slide Number Placeholder 3"/>
          <p:cNvSpPr>
            <a:spLocks noGrp="1"/>
          </p:cNvSpPr>
          <p:nvPr>
            <p:ph type="sldNum" sz="quarter" idx="10"/>
          </p:nvPr>
        </p:nvSpPr>
        <p:spPr/>
        <p:txBody>
          <a:bodyPr/>
          <a:lstStyle/>
          <a:p>
            <a:fld id="{42042C83-F474-4689-992F-134064305DAD}" type="slidenum">
              <a:rPr lang="en-US" smtClean="0"/>
              <a:t>38</a:t>
            </a:fld>
            <a:endParaRPr lang="en-US"/>
          </a:p>
        </p:txBody>
      </p:sp>
    </p:spTree>
    <p:extLst>
      <p:ext uri="{BB962C8B-B14F-4D97-AF65-F5344CB8AC3E}">
        <p14:creationId xmlns:p14="http://schemas.microsoft.com/office/powerpoint/2010/main" val="39227131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FCN is a method for the district to explain a policy or process concerning the rights and opportunities of students experiencing Foster Care. It provides an opportunity for districts to describe the details and nuances of the services they offer students experiencing Foster Care, which may not be sufficiently captured by turning in documentation. It can also be an opportunity for the district coordinators to ask questions, clarify requirements and collaborate with the Foster Care Liaison at ODE to make sure they are supporting students efficiently and successfully. </a:t>
            </a:r>
          </a:p>
        </p:txBody>
      </p:sp>
      <p:sp>
        <p:nvSpPr>
          <p:cNvPr id="4" name="Slide Number Placeholder 3"/>
          <p:cNvSpPr>
            <a:spLocks noGrp="1"/>
          </p:cNvSpPr>
          <p:nvPr>
            <p:ph type="sldNum" sz="quarter" idx="10"/>
          </p:nvPr>
        </p:nvSpPr>
        <p:spPr/>
        <p:txBody>
          <a:bodyPr/>
          <a:lstStyle/>
          <a:p>
            <a:fld id="{E2B63952-BBA8-4838-A0CF-80F9272645AB}" type="slidenum">
              <a:rPr lang="en-US" smtClean="0"/>
              <a:t>39</a:t>
            </a:fld>
            <a:endParaRPr lang="en-US"/>
          </a:p>
        </p:txBody>
      </p:sp>
    </p:spTree>
    <p:extLst>
      <p:ext uri="{BB962C8B-B14F-4D97-AF65-F5344CB8AC3E}">
        <p14:creationId xmlns:p14="http://schemas.microsoft.com/office/powerpoint/2010/main" val="2312868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 Department of Education requires districts to be monitored based on a risk assessment. The ODE’s risk assessment is based on data from five program categories including common compliance, Titles I-A, I-D, II-A, IV-A and V-B, equitable services, foster care and McKinney-Vento. Risk is determined by what percentage of points a district receives across all the risk factors in which they are eligible to receive points, with a possible total of 265 points across all categories. Based on the outcome of the Risk Assessment, districts are identified as either Tier 1, Tier 2, or Tier 3.  </a:t>
            </a:r>
          </a:p>
        </p:txBody>
      </p:sp>
      <p:sp>
        <p:nvSpPr>
          <p:cNvPr id="4" name="Slide Number Placeholder 3"/>
          <p:cNvSpPr>
            <a:spLocks noGrp="1"/>
          </p:cNvSpPr>
          <p:nvPr>
            <p:ph type="sldNum" sz="quarter" idx="10"/>
          </p:nvPr>
        </p:nvSpPr>
        <p:spPr/>
        <p:txBody>
          <a:bodyPr/>
          <a:lstStyle/>
          <a:p>
            <a:fld id="{42042C83-F474-4689-992F-134064305DAD}" type="slidenum">
              <a:rPr lang="en-US" smtClean="0"/>
              <a:t>4</a:t>
            </a:fld>
            <a:endParaRPr lang="en-US"/>
          </a:p>
        </p:txBody>
      </p:sp>
    </p:spTree>
    <p:extLst>
      <p:ext uri="{BB962C8B-B14F-4D97-AF65-F5344CB8AC3E}">
        <p14:creationId xmlns:p14="http://schemas.microsoft.com/office/powerpoint/2010/main" val="33319178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042C83-F474-4689-992F-134064305DAD}" type="slidenum">
              <a:rPr lang="en-US" smtClean="0"/>
              <a:t>40</a:t>
            </a:fld>
            <a:endParaRPr lang="en-US"/>
          </a:p>
        </p:txBody>
      </p:sp>
    </p:spTree>
    <p:extLst>
      <p:ext uri="{BB962C8B-B14F-4D97-AF65-F5344CB8AC3E}">
        <p14:creationId xmlns:p14="http://schemas.microsoft.com/office/powerpoint/2010/main" val="17032890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 districts that do </a:t>
            </a:r>
            <a:r>
              <a:rPr lang="en-US" baseline="0"/>
              <a:t>not accept federal funds must ensure students who qualify for MV receive services.</a:t>
            </a:r>
            <a:endParaRPr lang="en-US"/>
          </a:p>
        </p:txBody>
      </p:sp>
      <p:sp>
        <p:nvSpPr>
          <p:cNvPr id="4" name="Slide Number Placeholder 3"/>
          <p:cNvSpPr>
            <a:spLocks noGrp="1"/>
          </p:cNvSpPr>
          <p:nvPr>
            <p:ph type="sldNum" sz="quarter" idx="10"/>
          </p:nvPr>
        </p:nvSpPr>
        <p:spPr/>
        <p:txBody>
          <a:bodyPr/>
          <a:lstStyle/>
          <a:p>
            <a:fld id="{E2B63952-BBA8-4838-A0CF-80F9272645AB}" type="slidenum">
              <a:rPr lang="en-US" smtClean="0"/>
              <a:t>41</a:t>
            </a:fld>
            <a:endParaRPr lang="en-US"/>
          </a:p>
        </p:txBody>
      </p:sp>
    </p:spTree>
    <p:extLst>
      <p:ext uri="{BB962C8B-B14F-4D97-AF65-F5344CB8AC3E}">
        <p14:creationId xmlns:p14="http://schemas.microsoft.com/office/powerpoint/2010/main" val="8989362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WHY</a:t>
            </a:r>
            <a:r>
              <a:rPr lang="en-US" b="1" baseline="0"/>
              <a:t> do we submit these materials?</a:t>
            </a:r>
            <a:endParaRPr lang="en-US" b="1"/>
          </a:p>
          <a:p>
            <a:r>
              <a:rPr lang="en-US"/>
              <a:t>Homeless Policy – All districts must have policies</a:t>
            </a:r>
            <a:r>
              <a:rPr lang="en-US" baseline="0"/>
              <a:t> to ensure students experiencing </a:t>
            </a:r>
            <a:r>
              <a:rPr lang="en-US" baseline="0" err="1"/>
              <a:t>houselessness</a:t>
            </a:r>
            <a:r>
              <a:rPr lang="en-US" baseline="0"/>
              <a:t> do not experience barriers in accessing education</a:t>
            </a:r>
            <a:endParaRPr lang="en-US"/>
          </a:p>
          <a:p>
            <a:r>
              <a:rPr lang="en-US"/>
              <a:t>Training - </a:t>
            </a:r>
          </a:p>
          <a:p>
            <a:r>
              <a:rPr lang="en-US" baseline="0"/>
              <a:t>Identification and Tracking – In order to serve all students who need support we must identify them; tracking student progress helps ensure equal access and successful completion of education</a:t>
            </a:r>
          </a:p>
          <a:p>
            <a:r>
              <a:rPr lang="en-US" baseline="0"/>
              <a:t>FAFSA - </a:t>
            </a:r>
            <a:endParaRPr lang="en-US"/>
          </a:p>
          <a:p>
            <a:endParaRPr lang="en-US" baseline="0"/>
          </a:p>
        </p:txBody>
      </p:sp>
      <p:sp>
        <p:nvSpPr>
          <p:cNvPr id="4" name="Slide Number Placeholder 3"/>
          <p:cNvSpPr>
            <a:spLocks noGrp="1"/>
          </p:cNvSpPr>
          <p:nvPr>
            <p:ph type="sldNum" sz="quarter" idx="10"/>
          </p:nvPr>
        </p:nvSpPr>
        <p:spPr/>
        <p:txBody>
          <a:bodyPr/>
          <a:lstStyle/>
          <a:p>
            <a:fld id="{E2B63952-BBA8-4838-A0CF-80F9272645AB}" type="slidenum">
              <a:rPr lang="en-US" smtClean="0"/>
              <a:t>42</a:t>
            </a:fld>
            <a:endParaRPr lang="en-US"/>
          </a:p>
        </p:txBody>
      </p:sp>
    </p:spTree>
    <p:extLst>
      <p:ext uri="{BB962C8B-B14F-4D97-AF65-F5344CB8AC3E}">
        <p14:creationId xmlns:p14="http://schemas.microsoft.com/office/powerpoint/2010/main" val="20656256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MVN is a method for districts to explain a policy or process associated with identifying, determining eligibility, and removing barriers to ensure full engagement, participation, and matriculation of youth experiencing </a:t>
            </a:r>
            <a:r>
              <a:rPr lang="en-US" sz="1200" kern="1200" err="1">
                <a:solidFill>
                  <a:schemeClr val="tx1"/>
                </a:solidFill>
                <a:effectLst/>
                <a:latin typeface="+mn-lt"/>
                <a:ea typeface="+mn-ea"/>
                <a:cs typeface="+mn-cs"/>
              </a:rPr>
              <a:t>houselessness</a:t>
            </a:r>
            <a:r>
              <a:rPr lang="en-US" sz="1200" kern="1200">
                <a:solidFill>
                  <a:schemeClr val="tx1"/>
                </a:solidFill>
                <a:effectLst/>
                <a:latin typeface="+mn-lt"/>
                <a:ea typeface="+mn-ea"/>
                <a:cs typeface="+mn-cs"/>
              </a:rPr>
              <a:t>.  The MVN provides an opportunity for districts to describe the details and nuances of the services they offer students experiencing </a:t>
            </a:r>
            <a:r>
              <a:rPr lang="en-US" sz="1200" kern="1200" err="1">
                <a:solidFill>
                  <a:schemeClr val="tx1"/>
                </a:solidFill>
                <a:effectLst/>
                <a:latin typeface="+mn-lt"/>
                <a:ea typeface="+mn-ea"/>
                <a:cs typeface="+mn-cs"/>
              </a:rPr>
              <a:t>houselessness</a:t>
            </a:r>
            <a:r>
              <a:rPr lang="en-US" sz="1200" kern="1200">
                <a:solidFill>
                  <a:schemeClr val="tx1"/>
                </a:solidFill>
                <a:effectLst/>
                <a:latin typeface="+mn-lt"/>
                <a:ea typeface="+mn-ea"/>
                <a:cs typeface="+mn-cs"/>
              </a:rPr>
              <a:t> to be fully academically and socially and emotionally engaged and participating in their education.  It can also be an opportunity to ask questions, get clarity on allowable use of funds and collaborate with the McKinney-Vento State Coordinator at ODE to make sure barriers are being removed and access is being created for school-aged students experiencing </a:t>
            </a:r>
            <a:r>
              <a:rPr lang="en-US" sz="1200" kern="1200" err="1">
                <a:solidFill>
                  <a:schemeClr val="tx1"/>
                </a:solidFill>
                <a:effectLst/>
                <a:latin typeface="+mn-lt"/>
                <a:ea typeface="+mn-ea"/>
                <a:cs typeface="+mn-cs"/>
              </a:rPr>
              <a:t>houselessness</a:t>
            </a:r>
            <a:r>
              <a:rPr lang="en-US" sz="1200" kern="120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E2B63952-BBA8-4838-A0CF-80F9272645AB}" type="slidenum">
              <a:rPr lang="en-US" smtClean="0"/>
              <a:t>43</a:t>
            </a:fld>
            <a:endParaRPr lang="en-US"/>
          </a:p>
        </p:txBody>
      </p:sp>
    </p:spTree>
    <p:extLst>
      <p:ext uri="{BB962C8B-B14F-4D97-AF65-F5344CB8AC3E}">
        <p14:creationId xmlns:p14="http://schemas.microsoft.com/office/powerpoint/2010/main" val="15415594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have questions about the monitoring process in general? Please contact us through the federal programs inbox. </a:t>
            </a:r>
          </a:p>
          <a:p>
            <a:endParaRPr lang="en-US" dirty="0">
              <a:ea typeface="Calibri"/>
              <a:cs typeface="Calibri"/>
            </a:endParaRPr>
          </a:p>
          <a:p>
            <a:r>
              <a:rPr lang="en-US" dirty="0"/>
              <a:t>For program specific questions, please reach out to the program contact.</a:t>
            </a:r>
          </a:p>
        </p:txBody>
      </p:sp>
      <p:sp>
        <p:nvSpPr>
          <p:cNvPr id="4" name="Slide Number Placeholder 3"/>
          <p:cNvSpPr>
            <a:spLocks noGrp="1"/>
          </p:cNvSpPr>
          <p:nvPr>
            <p:ph type="sldNum" sz="quarter" idx="5"/>
          </p:nvPr>
        </p:nvSpPr>
        <p:spPr/>
        <p:txBody>
          <a:bodyPr/>
          <a:lstStyle/>
          <a:p>
            <a:fld id="{42042C83-F474-4689-992F-134064305DAD}" type="slidenum">
              <a:rPr lang="en-US" smtClean="0"/>
              <a:t>44</a:t>
            </a:fld>
            <a:endParaRPr lang="en-US"/>
          </a:p>
        </p:txBody>
      </p:sp>
    </p:spTree>
    <p:extLst>
      <p:ext uri="{BB962C8B-B14F-4D97-AF65-F5344CB8AC3E}">
        <p14:creationId xmlns:p14="http://schemas.microsoft.com/office/powerpoint/2010/main" val="15063192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Formula Grants and common compliance questions, call or email Jen, Sarah, or Amy. </a:t>
            </a:r>
          </a:p>
          <a:p>
            <a:r>
              <a:rPr lang="en-US" dirty="0"/>
              <a:t> </a:t>
            </a:r>
            <a:endParaRPr lang="en-US" dirty="0">
              <a:ea typeface="Calibri"/>
              <a:cs typeface="Calibri"/>
            </a:endParaRPr>
          </a:p>
          <a:p>
            <a:r>
              <a:rPr lang="en-US" dirty="0"/>
              <a:t>For Equitable services, please contact Janette </a:t>
            </a:r>
            <a:endParaRPr lang="en-US" dirty="0">
              <a:ea typeface="Calibri"/>
              <a:cs typeface="Calibri"/>
            </a:endParaRPr>
          </a:p>
          <a:p>
            <a:r>
              <a:rPr lang="en-US" dirty="0"/>
              <a:t> </a:t>
            </a:r>
            <a:endParaRPr lang="en-US" dirty="0">
              <a:ea typeface="Calibri"/>
              <a:cs typeface="Calibri"/>
            </a:endParaRPr>
          </a:p>
          <a:p>
            <a:r>
              <a:rPr lang="en-US" dirty="0"/>
              <a:t>For Foster Care, please reach out to Marlie </a:t>
            </a:r>
            <a:endParaRPr lang="en-US" dirty="0">
              <a:ea typeface="Calibri"/>
              <a:cs typeface="Calibri"/>
            </a:endParaRPr>
          </a:p>
          <a:p>
            <a:r>
              <a:rPr lang="en-US" dirty="0"/>
              <a:t> </a:t>
            </a:r>
            <a:endParaRPr lang="en-US" dirty="0">
              <a:ea typeface="Calibri"/>
              <a:cs typeface="Calibri"/>
            </a:endParaRPr>
          </a:p>
          <a:p>
            <a:r>
              <a:rPr lang="en-US" dirty="0"/>
              <a:t>And for McKinney-Vento, please contact Lexi</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10"/>
          </p:nvPr>
        </p:nvSpPr>
        <p:spPr/>
        <p:txBody>
          <a:bodyPr/>
          <a:lstStyle/>
          <a:p>
            <a:fld id="{42042C83-F474-4689-992F-134064305DAD}" type="slidenum">
              <a:rPr lang="en-US" smtClean="0"/>
              <a:t>45</a:t>
            </a:fld>
            <a:endParaRPr lang="en-US"/>
          </a:p>
        </p:txBody>
      </p:sp>
    </p:spTree>
    <p:extLst>
      <p:ext uri="{BB962C8B-B14F-4D97-AF65-F5344CB8AC3E}">
        <p14:creationId xmlns:p14="http://schemas.microsoft.com/office/powerpoint/2010/main" val="3575720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I’m sure you’ve noticed, the submissions and participation changes based on the tier. For Tier 2, districts will complete the self-assessment, submit documents for review, attend virtual entrance and exit meetings and be issued a letter of compliance. </a:t>
            </a:r>
          </a:p>
          <a:p>
            <a:r>
              <a:rPr lang="en-US" dirty="0"/>
              <a:t> </a:t>
            </a:r>
          </a:p>
          <a:p>
            <a:r>
              <a:rPr lang="en-US" dirty="0"/>
              <a:t> For Tier 3, districts participate in all of the Tier 2 activities, plus they participate in an on-site visit. </a:t>
            </a:r>
          </a:p>
          <a:p>
            <a:r>
              <a:rPr lang="en-US" dirty="0"/>
              <a:t>  </a:t>
            </a:r>
          </a:p>
          <a:p>
            <a:r>
              <a:rPr lang="en-US" dirty="0"/>
              <a:t>Districts that are being monitored two years in a row can check their notification letter to determine what activities they will need to participate in.</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2042C83-F474-4689-992F-134064305DAD}" type="slidenum">
              <a:rPr lang="en-US" smtClean="0"/>
              <a:t>5</a:t>
            </a:fld>
            <a:endParaRPr lang="en-US"/>
          </a:p>
        </p:txBody>
      </p:sp>
    </p:spTree>
    <p:extLst>
      <p:ext uri="{BB962C8B-B14F-4D97-AF65-F5344CB8AC3E}">
        <p14:creationId xmlns:p14="http://schemas.microsoft.com/office/powerpoint/2010/main" val="3317810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timeline shows the process from beginning to end for both Tier 2 and Tier 3. </a:t>
            </a:r>
            <a:r>
              <a:rPr lang="en-US" b="0" i="0" u="none" strike="noStrike" kern="1200" dirty="0">
                <a:solidFill>
                  <a:schemeClr val="tx1"/>
                </a:solidFill>
                <a:effectLst/>
              </a:rPr>
              <a:t>Please check your district monitoring notification letter to confirm </a:t>
            </a:r>
            <a:r>
              <a:rPr lang="en-US" dirty="0"/>
              <a:t>deadlines</a:t>
            </a:r>
            <a:r>
              <a:rPr lang="en-US" b="0" i="0" u="none" strike="noStrike" kern="1200" dirty="0">
                <a:solidFill>
                  <a:schemeClr val="tx1"/>
                </a:solidFill>
                <a:effectLst/>
              </a:rPr>
              <a:t>.</a:t>
            </a:r>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6</a:t>
            </a:fld>
            <a:endParaRPr lang="en-US"/>
          </a:p>
        </p:txBody>
      </p:sp>
    </p:spTree>
    <p:extLst>
      <p:ext uri="{BB962C8B-B14F-4D97-AF65-F5344CB8AC3E}">
        <p14:creationId xmlns:p14="http://schemas.microsoft.com/office/powerpoint/2010/main" val="208683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highlight>
                  <a:srgbClr val="F5F5F5"/>
                </a:highlight>
              </a:rPr>
              <a:t>With the exception of </a:t>
            </a:r>
            <a:r>
              <a:rPr lang="en-US" dirty="0">
                <a:solidFill>
                  <a:srgbClr val="000000"/>
                </a:solidFill>
                <a:highlight>
                  <a:srgbClr val="F5F5F5"/>
                </a:highlight>
              </a:rPr>
              <a:t>on-site </a:t>
            </a:r>
            <a:r>
              <a:rPr lang="en-US" b="0" i="0" u="none" strike="noStrike" dirty="0">
                <a:solidFill>
                  <a:srgbClr val="000000"/>
                </a:solidFill>
                <a:effectLst/>
                <a:highlight>
                  <a:srgbClr val="F5F5F5"/>
                </a:highlight>
              </a:rPr>
              <a:t>visits, all collaboration will be virtual. One district contact should schedule the meeting through the Monitoring Bookings Page and then forward the invite to the rest of the district team.</a:t>
            </a:r>
            <a:r>
              <a:rPr lang="en-US" dirty="0">
                <a:solidFill>
                  <a:srgbClr val="000000"/>
                </a:solidFill>
                <a:highlight>
                  <a:srgbClr val="F5F5F5"/>
                </a:highlight>
              </a:rPr>
              <a:t> </a:t>
            </a:r>
          </a:p>
          <a:p>
            <a:r>
              <a:rPr lang="en-US" dirty="0">
                <a:solidFill>
                  <a:srgbClr val="000000"/>
                </a:solidFill>
                <a:highlight>
                  <a:srgbClr val="F5F5F5"/>
                </a:highlight>
              </a:rPr>
              <a:t> </a:t>
            </a:r>
            <a:endParaRPr lang="en-US" b="0" dirty="0">
              <a:effectLst/>
              <a:highlight>
                <a:srgbClr val="F5F5F5"/>
              </a:highlight>
            </a:endParaRPr>
          </a:p>
          <a:p>
            <a:r>
              <a:rPr lang="en-US" b="0" i="0" u="none" strike="noStrike" dirty="0">
                <a:solidFill>
                  <a:srgbClr val="000000"/>
                </a:solidFill>
                <a:effectLst/>
                <a:highlight>
                  <a:srgbClr val="F5F5F5"/>
                </a:highlight>
              </a:rPr>
              <a:t>Staff who are responsible for the implementation of each monitored </a:t>
            </a:r>
            <a:r>
              <a:rPr lang="en-US" dirty="0">
                <a:solidFill>
                  <a:srgbClr val="000000"/>
                </a:solidFill>
                <a:highlight>
                  <a:srgbClr val="F5F5F5"/>
                </a:highlight>
              </a:rPr>
              <a:t>program </a:t>
            </a:r>
            <a:r>
              <a:rPr lang="en-US" b="0" i="0" u="none" strike="noStrike" dirty="0">
                <a:solidFill>
                  <a:srgbClr val="000000"/>
                </a:solidFill>
                <a:effectLst/>
                <a:highlight>
                  <a:srgbClr val="F5F5F5"/>
                </a:highlight>
              </a:rPr>
              <a:t>should plan to attend the virtual meetings, which will</a:t>
            </a:r>
            <a:r>
              <a:rPr lang="en-US" dirty="0">
                <a:solidFill>
                  <a:srgbClr val="000000"/>
                </a:solidFill>
                <a:highlight>
                  <a:srgbClr val="F5F5F5"/>
                </a:highlight>
              </a:rPr>
              <a:t> </a:t>
            </a:r>
            <a:r>
              <a:rPr lang="en-US" b="0" i="0" u="none" strike="noStrike" dirty="0">
                <a:solidFill>
                  <a:srgbClr val="000000"/>
                </a:solidFill>
                <a:effectLst/>
                <a:highlight>
                  <a:srgbClr val="F5F5F5"/>
                </a:highlight>
              </a:rPr>
              <a:t>last approximately 1 hour.</a:t>
            </a:r>
            <a:endParaRPr lang="en-US" dirty="0">
              <a:solidFill>
                <a:srgbClr val="000000"/>
              </a:solidFill>
              <a:highlight>
                <a:srgbClr val="F5F5F5"/>
              </a:highlight>
              <a:ea typeface="Calibri"/>
              <a:cs typeface="Calibri"/>
            </a:endParaRPr>
          </a:p>
          <a:p>
            <a:endParaRPr lang="en-US" sz="1800" dirty="0">
              <a:solidFill>
                <a:srgbClr val="444444"/>
              </a:solidFill>
              <a:highlight>
                <a:srgbClr val="F5F5F5"/>
              </a:highlight>
              <a:latin typeface="Arial"/>
              <a:ea typeface="Calibri"/>
              <a:cs typeface="Arial"/>
            </a:endParaRPr>
          </a:p>
        </p:txBody>
      </p:sp>
      <p:sp>
        <p:nvSpPr>
          <p:cNvPr id="4" name="Slide Number Placeholder 3"/>
          <p:cNvSpPr>
            <a:spLocks noGrp="1"/>
          </p:cNvSpPr>
          <p:nvPr>
            <p:ph type="sldNum" sz="quarter" idx="5"/>
          </p:nvPr>
        </p:nvSpPr>
        <p:spPr/>
        <p:txBody>
          <a:bodyPr/>
          <a:lstStyle/>
          <a:p>
            <a:fld id="{42042C83-F474-4689-992F-134064305DAD}" type="slidenum">
              <a:rPr lang="en-US" smtClean="0"/>
              <a:t>7</a:t>
            </a:fld>
            <a:endParaRPr lang="en-US"/>
          </a:p>
        </p:txBody>
      </p:sp>
    </p:spTree>
    <p:extLst>
      <p:ext uri="{BB962C8B-B14F-4D97-AF65-F5344CB8AC3E}">
        <p14:creationId xmlns:p14="http://schemas.microsoft.com/office/powerpoint/2010/main" val="1454945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highlight>
                  <a:srgbClr val="F5F5F5"/>
                </a:highlight>
                <a:latin typeface="Arial" panose="020B0604020202020204" pitchFamily="34" charset="0"/>
              </a:rPr>
              <a:t>The next section will cover how to submit materials electronically for desk monitoring.</a:t>
            </a:r>
            <a:endParaRPr lang="en-US">
              <a:cs typeface="Calibri"/>
            </a:endParaRPr>
          </a:p>
        </p:txBody>
      </p:sp>
      <p:sp>
        <p:nvSpPr>
          <p:cNvPr id="4" name="Slide Number Placeholder 3"/>
          <p:cNvSpPr>
            <a:spLocks noGrp="1"/>
          </p:cNvSpPr>
          <p:nvPr>
            <p:ph type="sldNum" sz="quarter" idx="5"/>
          </p:nvPr>
        </p:nvSpPr>
        <p:spPr/>
        <p:txBody>
          <a:bodyPr/>
          <a:lstStyle/>
          <a:p>
            <a:fld id="{42042C83-F474-4689-992F-134064305DAD}" type="slidenum">
              <a:rPr lang="en-US" smtClean="0"/>
              <a:t>8</a:t>
            </a:fld>
            <a:endParaRPr lang="en-US"/>
          </a:p>
        </p:txBody>
      </p:sp>
    </p:spTree>
    <p:extLst>
      <p:ext uri="{BB962C8B-B14F-4D97-AF65-F5344CB8AC3E}">
        <p14:creationId xmlns:p14="http://schemas.microsoft.com/office/powerpoint/2010/main" val="3452342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highlight>
                  <a:srgbClr val="F5F5F5"/>
                </a:highlight>
              </a:rPr>
              <a:t>A secure cloud-based system, which is called OneDrive, is used for submitting materials. The district provides the names and email addresses of anyone at the district level that needs </a:t>
            </a:r>
            <a:r>
              <a:rPr lang="en-US" dirty="0">
                <a:solidFill>
                  <a:srgbClr val="000000"/>
                </a:solidFill>
                <a:highlight>
                  <a:srgbClr val="F5F5F5"/>
                </a:highlight>
              </a:rPr>
              <a:t>permission </a:t>
            </a:r>
            <a:r>
              <a:rPr lang="en-US" b="0" i="0" u="none" strike="noStrike" dirty="0">
                <a:solidFill>
                  <a:srgbClr val="000000"/>
                </a:solidFill>
                <a:effectLst/>
                <a:highlight>
                  <a:srgbClr val="F5F5F5"/>
                </a:highlight>
              </a:rPr>
              <a:t>to upload materials. Only district staff and ODE staff will be able to access the folder.</a:t>
            </a:r>
            <a:r>
              <a:rPr lang="en-US" dirty="0">
                <a:solidFill>
                  <a:srgbClr val="000000"/>
                </a:solidFill>
                <a:highlight>
                  <a:srgbClr val="F5F5F5"/>
                </a:highlight>
              </a:rPr>
              <a:t> </a:t>
            </a:r>
          </a:p>
          <a:p>
            <a:r>
              <a:rPr lang="en-US">
                <a:solidFill>
                  <a:srgbClr val="000000"/>
                </a:solidFill>
                <a:highlight>
                  <a:srgbClr val="F5F5F5"/>
                </a:highlight>
              </a:rPr>
              <a:t> </a:t>
            </a:r>
            <a:endParaRPr lang="en-US" b="0">
              <a:effectLst/>
              <a:highlight>
                <a:srgbClr val="F5F5F5"/>
              </a:highlight>
            </a:endParaRPr>
          </a:p>
          <a:p>
            <a:r>
              <a:rPr lang="en-US" b="0" i="0" u="none" strike="noStrike" dirty="0">
                <a:solidFill>
                  <a:srgbClr val="000000"/>
                </a:solidFill>
                <a:effectLst/>
                <a:highlight>
                  <a:srgbClr val="F5F5F5"/>
                </a:highlight>
              </a:rPr>
              <a:t>All materials </a:t>
            </a:r>
            <a:r>
              <a:rPr lang="en-US" dirty="0">
                <a:solidFill>
                  <a:srgbClr val="000000"/>
                </a:solidFill>
                <a:highlight>
                  <a:srgbClr val="F5F5F5"/>
                </a:highlight>
              </a:rPr>
              <a:t>must </a:t>
            </a:r>
            <a:r>
              <a:rPr lang="en-US" b="0" i="0" u="none" strike="noStrike" dirty="0">
                <a:solidFill>
                  <a:srgbClr val="000000"/>
                </a:solidFill>
                <a:effectLst/>
                <a:highlight>
                  <a:srgbClr val="F5F5F5"/>
                </a:highlight>
              </a:rPr>
              <a:t>be </a:t>
            </a:r>
            <a:r>
              <a:rPr lang="en-US" dirty="0">
                <a:solidFill>
                  <a:srgbClr val="000000"/>
                </a:solidFill>
                <a:highlight>
                  <a:srgbClr val="F5F5F5"/>
                </a:highlight>
              </a:rPr>
              <a:t>uploaded </a:t>
            </a:r>
            <a:r>
              <a:rPr lang="en-US" b="0" i="0" u="none" strike="noStrike" dirty="0">
                <a:solidFill>
                  <a:srgbClr val="000000"/>
                </a:solidFill>
                <a:effectLst/>
                <a:highlight>
                  <a:srgbClr val="F5F5F5"/>
                </a:highlight>
              </a:rPr>
              <a:t>in the appropriate folder within OneDrive.</a:t>
            </a:r>
            <a:r>
              <a:rPr lang="en-US" dirty="0">
                <a:solidFill>
                  <a:srgbClr val="000000"/>
                </a:solidFill>
                <a:highlight>
                  <a:srgbClr val="F5F5F5"/>
                </a:highlight>
              </a:rPr>
              <a:t> </a:t>
            </a:r>
          </a:p>
          <a:p>
            <a:r>
              <a:rPr lang="en-US">
                <a:solidFill>
                  <a:srgbClr val="000000"/>
                </a:solidFill>
                <a:highlight>
                  <a:srgbClr val="F5F5F5"/>
                </a:highlight>
              </a:rPr>
              <a:t> </a:t>
            </a:r>
            <a:endParaRPr lang="en-US" b="0">
              <a:effectLst/>
              <a:highlight>
                <a:srgbClr val="F5F5F5"/>
              </a:highlight>
            </a:endParaRPr>
          </a:p>
          <a:p>
            <a:r>
              <a:rPr lang="en-US" b="0" i="0" u="none" strike="noStrike" dirty="0">
                <a:solidFill>
                  <a:srgbClr val="000000"/>
                </a:solidFill>
                <a:effectLst/>
                <a:highlight>
                  <a:srgbClr val="F5F5F5"/>
                </a:highlight>
              </a:rPr>
              <a:t>In order to provide ODE staff ample time to prepare, districts are asked to complete submission of materials two weeks prior to the desk monitoring date. </a:t>
            </a:r>
            <a:r>
              <a:rPr lang="en-US" dirty="0">
                <a:solidFill>
                  <a:srgbClr val="000000"/>
                </a:solidFill>
                <a:highlight>
                  <a:srgbClr val="F5F5F5"/>
                </a:highlight>
              </a:rPr>
              <a:t>Both of these dates can be found in your notification letter.</a:t>
            </a:r>
            <a:endParaRPr lang="en-US" b="0">
              <a:effectLst/>
              <a:highlight>
                <a:srgbClr val="F5F5F5"/>
              </a:highlight>
            </a:endParaRPr>
          </a:p>
          <a:p>
            <a:endParaRPr lang="en-US" sz="1800" baseline="0" dirty="0">
              <a:solidFill>
                <a:srgbClr val="444444"/>
              </a:solidFill>
              <a:highlight>
                <a:srgbClr val="F5F5F5"/>
              </a:highlight>
              <a:latin typeface="Arial"/>
              <a:cs typeface="Arial"/>
            </a:endParaRPr>
          </a:p>
        </p:txBody>
      </p:sp>
      <p:sp>
        <p:nvSpPr>
          <p:cNvPr id="4" name="Slide Number Placeholder 3"/>
          <p:cNvSpPr>
            <a:spLocks noGrp="1"/>
          </p:cNvSpPr>
          <p:nvPr>
            <p:ph type="sldNum" sz="quarter" idx="10"/>
          </p:nvPr>
        </p:nvSpPr>
        <p:spPr/>
        <p:txBody>
          <a:bodyPr/>
          <a:lstStyle/>
          <a:p>
            <a:fld id="{42042C83-F474-4689-992F-134064305DAD}" type="slidenum">
              <a:rPr lang="en-US" smtClean="0"/>
              <a:t>9</a:t>
            </a:fld>
            <a:endParaRPr lang="en-US"/>
          </a:p>
        </p:txBody>
      </p:sp>
    </p:spTree>
    <p:extLst>
      <p:ext uri="{BB962C8B-B14F-4D97-AF65-F5344CB8AC3E}">
        <p14:creationId xmlns:p14="http://schemas.microsoft.com/office/powerpoint/2010/main" val="7078767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p:cNvSpPr/>
          <p:nvPr/>
        </p:nvSpPr>
        <p:spPr>
          <a:xfrm>
            <a:off x="206188" y="5948082"/>
            <a:ext cx="11775141" cy="6992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ESEA Monitoring - Fall 2025</a:t>
            </a:r>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868411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1"/>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1"/>
                </a:solidFill>
              </a:defRPr>
            </a:lvl1pPr>
          </a:lstStyle>
          <a:p>
            <a:r>
              <a:rPr lang="en-US"/>
              <a:t>Text here</a:t>
            </a:r>
          </a:p>
        </p:txBody>
      </p:sp>
      <p:sp>
        <p:nvSpPr>
          <p:cNvPr id="4" name="Date Placeholder 3"/>
          <p:cNvSpPr>
            <a:spLocks noGrp="1"/>
          </p:cNvSpPr>
          <p:nvPr>
            <p:ph type="dt" sz="half" idx="10"/>
          </p:nvPr>
        </p:nvSpPr>
        <p:spPr/>
        <p:txBody>
          <a:bodyPr/>
          <a:lstStyle/>
          <a:p>
            <a:r>
              <a:rPr lang="en-US"/>
              <a:t>ESEA Monitoring - Fall 2025</a:t>
            </a:r>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51034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1"/>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1"/>
                </a:solidFill>
              </a:defRPr>
            </a:lvl1pPr>
          </a:lstStyle>
          <a:p>
            <a:r>
              <a:rPr lang="en-US"/>
              <a:t>Text here</a:t>
            </a:r>
          </a:p>
        </p:txBody>
      </p:sp>
      <p:sp>
        <p:nvSpPr>
          <p:cNvPr id="4" name="Date Placeholder 3"/>
          <p:cNvSpPr>
            <a:spLocks noGrp="1"/>
          </p:cNvSpPr>
          <p:nvPr>
            <p:ph type="dt" sz="half" idx="10"/>
          </p:nvPr>
        </p:nvSpPr>
        <p:spPr/>
        <p:txBody>
          <a:bodyPr/>
          <a:lstStyle/>
          <a:p>
            <a:r>
              <a:rPr lang="en-US"/>
              <a:t>ESEA Monitoring - Fall 2025</a:t>
            </a:r>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accent1"/>
                </a:solidFill>
              </a:rPr>
              <a:t>twitter.com/</a:t>
            </a:r>
            <a:r>
              <a:rPr lang="en-US" sz="2400" err="1">
                <a:solidFill>
                  <a:schemeClr val="accent1"/>
                </a:solidFill>
              </a:rPr>
              <a:t>ORDeptEd</a:t>
            </a:r>
            <a:r>
              <a:rPr lang="en-US" sz="2400">
                <a:solidFill>
                  <a:schemeClr val="accent1"/>
                </a:solidFill>
              </a:rPr>
              <a:t> | fb.com/</a:t>
            </a:r>
            <a:r>
              <a:rPr lang="en-US" sz="2400" err="1">
                <a:solidFill>
                  <a:schemeClr val="accent1"/>
                </a:solidFill>
              </a:rPr>
              <a:t>ORDeptEd</a:t>
            </a:r>
            <a:endParaRPr lang="en-US" sz="2400">
              <a:solidFill>
                <a:schemeClr val="accent1"/>
              </a:solidFill>
            </a:endParaRPr>
          </a:p>
        </p:txBody>
      </p:sp>
    </p:spTree>
    <p:extLst>
      <p:ext uri="{BB962C8B-B14F-4D97-AF65-F5344CB8AC3E}">
        <p14:creationId xmlns:p14="http://schemas.microsoft.com/office/powerpoint/2010/main" val="4195460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o pattern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22699" y="2748246"/>
            <a:ext cx="10515600" cy="2749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hasCustomPrompt="1"/>
          </p:nvPr>
        </p:nvSpPr>
        <p:spPr>
          <a:xfrm>
            <a:off x="3573100" y="93194"/>
            <a:ext cx="8534400" cy="857421"/>
          </a:xfrm>
        </p:spPr>
        <p:txBody>
          <a:bodyPr>
            <a:noAutofit/>
          </a:bodyPr>
          <a:lstStyle>
            <a:lvl1pPr algn="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260483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5"/>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p:cNvSpPr/>
          <p:nvPr/>
        </p:nvSpPr>
        <p:spPr>
          <a:xfrm>
            <a:off x="206188" y="5948082"/>
            <a:ext cx="11775141" cy="699247"/>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5"/>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29B781-A755-4819-BC29-540BFF075356}" type="datetime1">
              <a:rPr lang="en-US" smtClean="0"/>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639353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5"/>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Rectangle 16"/>
          <p:cNvSpPr/>
          <p:nvPr/>
        </p:nvSpPr>
        <p:spPr>
          <a:xfrm>
            <a:off x="206187" y="2488757"/>
            <a:ext cx="11775141" cy="1900363"/>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5"/>
                </a:solidFill>
              </a:defRPr>
            </a:lvl1pPr>
          </a:lstStyle>
          <a:p>
            <a:r>
              <a:rPr lang="en-US"/>
              <a:t>Click to edit Master title style</a:t>
            </a:r>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9/4/2025</a:t>
            </a:fld>
            <a:endParaRPr lang="en-US"/>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752752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5"/>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206188" y="215153"/>
            <a:ext cx="11775141" cy="1397364"/>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879103-F9E0-4F46-ADC2-B8CD67C56AE7}" type="datetime1">
              <a:rPr lang="en-US" smtClean="0"/>
              <a:pPr/>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1859161546"/>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5"/>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206189" y="215153"/>
            <a:ext cx="4730470" cy="6432176"/>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7177" y="779645"/>
            <a:ext cx="3931826" cy="2542395"/>
          </a:xfrm>
        </p:spPr>
        <p:txBody>
          <a:bodyPr anchor="t" anchorCtr="0">
            <a:normAutofit/>
          </a:bodyPr>
          <a:lstStyle>
            <a:lvl1pPr>
              <a:defRPr sz="4400"/>
            </a:lvl1pPr>
          </a:lstStyle>
          <a:p>
            <a:r>
              <a:rPr lang="en-US"/>
              <a:t>Click to edit Master title style</a:t>
            </a:r>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B4264E-747B-4A66-8046-612678D808F9}" type="datetime1">
              <a:rPr lang="en-US" smtClean="0"/>
              <a:t>9/4/2025</a:t>
            </a:fld>
            <a:endParaRPr lang="en-US"/>
          </a:p>
        </p:txBody>
      </p:sp>
      <p:sp>
        <p:nvSpPr>
          <p:cNvPr id="6" name="Footer Placeholder 5"/>
          <p:cNvSpPr>
            <a:spLocks noGrp="1"/>
          </p:cNvSpPr>
          <p:nvPr>
            <p:ph type="ftr" sz="quarter" idx="11"/>
          </p:nvPr>
        </p:nvSpPr>
        <p:spPr/>
        <p:txBody>
          <a:bodyPr/>
          <a:lstStyle/>
          <a:p>
            <a:r>
              <a:rPr lang="en-US"/>
              <a:t>Oregon Department of Education</a:t>
            </a:r>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a:p>
        </p:txBody>
      </p:sp>
    </p:spTree>
    <p:extLst>
      <p:ext uri="{BB962C8B-B14F-4D97-AF65-F5344CB8AC3E}">
        <p14:creationId xmlns:p14="http://schemas.microsoft.com/office/powerpoint/2010/main" val="218851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E4CE9B-FC86-4B75-8677-1AF147A5D684}" type="datetime1">
              <a:rPr lang="en-US" smtClean="0"/>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spTree>
    <p:extLst>
      <p:ext uri="{BB962C8B-B14F-4D97-AF65-F5344CB8AC3E}">
        <p14:creationId xmlns:p14="http://schemas.microsoft.com/office/powerpoint/2010/main" val="3555077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9/4/2025</a:t>
            </a:fld>
            <a:endParaRPr lang="en-US"/>
          </a:p>
        </p:txBody>
      </p:sp>
      <p:sp>
        <p:nvSpPr>
          <p:cNvPr id="6" name="Footer Placeholder 5"/>
          <p:cNvSpPr>
            <a:spLocks noGrp="1"/>
          </p:cNvSpPr>
          <p:nvPr>
            <p:ph type="ftr" sz="quarter" idx="11"/>
          </p:nvPr>
        </p:nvSpPr>
        <p:spPr/>
        <p:txBody>
          <a:bodyPr/>
          <a:lstStyle/>
          <a:p>
            <a:r>
              <a:rPr lang="en-US"/>
              <a:t>Oregon Department of Education</a:t>
            </a:r>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a:p>
        </p:txBody>
      </p:sp>
    </p:spTree>
    <p:extLst>
      <p:ext uri="{BB962C8B-B14F-4D97-AF65-F5344CB8AC3E}">
        <p14:creationId xmlns:p14="http://schemas.microsoft.com/office/powerpoint/2010/main" val="3054735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9/4/2025</a:t>
            </a:fld>
            <a:endParaRPr lang="en-US"/>
          </a:p>
        </p:txBody>
      </p:sp>
      <p:sp>
        <p:nvSpPr>
          <p:cNvPr id="8" name="Footer Placeholder 7"/>
          <p:cNvSpPr>
            <a:spLocks noGrp="1"/>
          </p:cNvSpPr>
          <p:nvPr>
            <p:ph type="ftr" sz="quarter" idx="11"/>
          </p:nvPr>
        </p:nvSpPr>
        <p:spPr/>
        <p:txBody>
          <a:bodyPr/>
          <a:lstStyle/>
          <a:p>
            <a:r>
              <a:rPr lang="en-US"/>
              <a:t>Oregon Department of Education</a:t>
            </a:r>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996193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Rectangle 16"/>
          <p:cNvSpPr/>
          <p:nvPr/>
        </p:nvSpPr>
        <p:spPr>
          <a:xfrm>
            <a:off x="206187" y="2488757"/>
            <a:ext cx="11775141" cy="1900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1"/>
                </a:solidFill>
              </a:defRPr>
            </a:lvl1pPr>
          </a:lstStyle>
          <a:p>
            <a:r>
              <a:rPr lang="en-US"/>
              <a:t>Click to edit Master title style</a:t>
            </a:r>
          </a:p>
        </p:txBody>
      </p:sp>
      <p:sp>
        <p:nvSpPr>
          <p:cNvPr id="10" name="Date Placeholder 3"/>
          <p:cNvSpPr>
            <a:spLocks noGrp="1"/>
          </p:cNvSpPr>
          <p:nvPr>
            <p:ph type="dt" sz="half" idx="10"/>
          </p:nvPr>
        </p:nvSpPr>
        <p:spPr>
          <a:xfrm>
            <a:off x="3854824" y="6139793"/>
            <a:ext cx="4509246" cy="365125"/>
          </a:xfrm>
        </p:spPr>
        <p:txBody>
          <a:bodyPr/>
          <a:lstStyle/>
          <a:p>
            <a:r>
              <a:rPr lang="en-US"/>
              <a:t>ESEA Monitoring - Fall 2025</a:t>
            </a:r>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711967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5"/>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9/4/2025</a:t>
            </a:fld>
            <a:endParaRPr lang="en-US"/>
          </a:p>
        </p:txBody>
      </p:sp>
      <p:sp>
        <p:nvSpPr>
          <p:cNvPr id="4" name="Footer Placeholder 3"/>
          <p:cNvSpPr>
            <a:spLocks noGrp="1"/>
          </p:cNvSpPr>
          <p:nvPr>
            <p:ph type="ftr" sz="quarter" idx="11"/>
          </p:nvPr>
        </p:nvSpPr>
        <p:spPr/>
        <p:txBody>
          <a:bodyPr/>
          <a:lstStyle/>
          <a:p>
            <a:r>
              <a:rPr lang="en-US"/>
              <a:t>Oregon Department of Education</a:t>
            </a:r>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73561297"/>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 name="Date Placeholder 1"/>
          <p:cNvSpPr>
            <a:spLocks noGrp="1"/>
          </p:cNvSpPr>
          <p:nvPr>
            <p:ph type="dt" sz="half" idx="10"/>
          </p:nvPr>
        </p:nvSpPr>
        <p:spPr/>
        <p:txBody>
          <a:bodyPr/>
          <a:lstStyle/>
          <a:p>
            <a:fld id="{80DF8147-9298-48DB-8898-31538F48B62E}" type="datetime1">
              <a:rPr lang="en-US" smtClean="0"/>
              <a:t>9/4/2025</a:t>
            </a:fld>
            <a:endParaRPr lang="en-US"/>
          </a:p>
        </p:txBody>
      </p:sp>
      <p:sp>
        <p:nvSpPr>
          <p:cNvPr id="3" name="Footer Placeholder 2"/>
          <p:cNvSpPr>
            <a:spLocks noGrp="1"/>
          </p:cNvSpPr>
          <p:nvPr>
            <p:ph type="ftr" sz="quarter" idx="11"/>
          </p:nvPr>
        </p:nvSpPr>
        <p:spPr/>
        <p:txBody>
          <a:bodyPr/>
          <a:lstStyle/>
          <a:p>
            <a:r>
              <a:rPr lang="en-US"/>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0139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5"/>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5"/>
                </a:solidFill>
              </a:defRPr>
            </a:lvl1pPr>
          </a:lstStyle>
          <a:p>
            <a:r>
              <a:rPr lang="en-US"/>
              <a:t>Text here</a:t>
            </a:r>
          </a:p>
        </p:txBody>
      </p:sp>
      <p:sp>
        <p:nvSpPr>
          <p:cNvPr id="4" name="Date Placeholder 3"/>
          <p:cNvSpPr>
            <a:spLocks noGrp="1"/>
          </p:cNvSpPr>
          <p:nvPr>
            <p:ph type="dt" sz="half" idx="10"/>
          </p:nvPr>
        </p:nvSpPr>
        <p:spPr/>
        <p:txBody>
          <a:bodyPr/>
          <a:lstStyle/>
          <a:p>
            <a:fld id="{7829B781-A755-4819-BC29-540BFF075356}" type="datetime1">
              <a:rPr lang="en-US" smtClean="0"/>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49586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5"/>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5"/>
                </a:solidFill>
              </a:defRPr>
            </a:lvl1pPr>
          </a:lstStyle>
          <a:p>
            <a:r>
              <a:rPr lang="en-US"/>
              <a:t>Text here</a:t>
            </a:r>
          </a:p>
        </p:txBody>
      </p:sp>
      <p:sp>
        <p:nvSpPr>
          <p:cNvPr id="4" name="Date Placeholder 3"/>
          <p:cNvSpPr>
            <a:spLocks noGrp="1"/>
          </p:cNvSpPr>
          <p:nvPr>
            <p:ph type="dt" sz="half" idx="10"/>
          </p:nvPr>
        </p:nvSpPr>
        <p:spPr/>
        <p:txBody>
          <a:bodyPr/>
          <a:lstStyle/>
          <a:p>
            <a:fld id="{7829B781-A755-4819-BC29-540BFF075356}" type="datetime1">
              <a:rPr lang="en-US" smtClean="0"/>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accent1"/>
                </a:solidFill>
              </a:rPr>
              <a:t>twitter.com/</a:t>
            </a:r>
            <a:r>
              <a:rPr lang="en-US" sz="2400" err="1">
                <a:solidFill>
                  <a:schemeClr val="accent1"/>
                </a:solidFill>
              </a:rPr>
              <a:t>ORDeptEd</a:t>
            </a:r>
            <a:r>
              <a:rPr lang="en-US" sz="2400">
                <a:solidFill>
                  <a:schemeClr val="accent1"/>
                </a:solidFill>
              </a:rPr>
              <a:t> | fb.com/</a:t>
            </a:r>
            <a:r>
              <a:rPr lang="en-US" sz="2400" err="1">
                <a:solidFill>
                  <a:schemeClr val="accent1"/>
                </a:solidFill>
              </a:rPr>
              <a:t>ORDeptEd</a:t>
            </a:r>
            <a:endParaRPr lang="en-US" sz="2400">
              <a:solidFill>
                <a:schemeClr val="accent1"/>
              </a:solidFill>
            </a:endParaRPr>
          </a:p>
        </p:txBody>
      </p:sp>
    </p:spTree>
    <p:extLst>
      <p:ext uri="{BB962C8B-B14F-4D97-AF65-F5344CB8AC3E}">
        <p14:creationId xmlns:p14="http://schemas.microsoft.com/office/powerpoint/2010/main" val="506956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4"/>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p:cNvSpPr/>
          <p:nvPr/>
        </p:nvSpPr>
        <p:spPr>
          <a:xfrm>
            <a:off x="206188" y="5948082"/>
            <a:ext cx="11775141" cy="699247"/>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4"/>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29B781-A755-4819-BC29-540BFF075356}" type="datetime1">
              <a:rPr lang="en-US" smtClean="0"/>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4165868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4"/>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Rectangle 16"/>
          <p:cNvSpPr/>
          <p:nvPr/>
        </p:nvSpPr>
        <p:spPr>
          <a:xfrm>
            <a:off x="206187" y="2488757"/>
            <a:ext cx="11775141" cy="1900363"/>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4"/>
                </a:solidFill>
              </a:defRPr>
            </a:lvl1pPr>
          </a:lstStyle>
          <a:p>
            <a:r>
              <a:rPr lang="en-US"/>
              <a:t>Click to edit Master title style</a:t>
            </a:r>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9/4/2025</a:t>
            </a:fld>
            <a:endParaRPr lang="en-US"/>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4083496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4"/>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206188" y="215153"/>
            <a:ext cx="11775141" cy="1397364"/>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879103-F9E0-4F46-ADC2-B8CD67C56AE7}" type="datetime1">
              <a:rPr lang="en-US" smtClean="0"/>
              <a:pPr/>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1434936730"/>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4"/>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206189" y="215153"/>
            <a:ext cx="4730470" cy="6432176"/>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7177" y="779645"/>
            <a:ext cx="3931826" cy="2538201"/>
          </a:xfrm>
        </p:spPr>
        <p:txBody>
          <a:bodyPr anchor="t" anchorCtr="0">
            <a:normAutofit/>
          </a:bodyPr>
          <a:lstStyle>
            <a:lvl1pPr>
              <a:defRPr sz="4400"/>
            </a:lvl1pPr>
          </a:lstStyle>
          <a:p>
            <a:r>
              <a:rPr lang="en-US"/>
              <a:t>Click to edit Master title style</a:t>
            </a:r>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B4264E-747B-4A66-8046-612678D808F9}" type="datetime1">
              <a:rPr lang="en-US" smtClean="0"/>
              <a:t>9/4/2025</a:t>
            </a:fld>
            <a:endParaRPr lang="en-US"/>
          </a:p>
        </p:txBody>
      </p:sp>
      <p:sp>
        <p:nvSpPr>
          <p:cNvPr id="6" name="Footer Placeholder 5"/>
          <p:cNvSpPr>
            <a:spLocks noGrp="1"/>
          </p:cNvSpPr>
          <p:nvPr>
            <p:ph type="ftr" sz="quarter" idx="11"/>
          </p:nvPr>
        </p:nvSpPr>
        <p:spPr/>
        <p:txBody>
          <a:bodyPr/>
          <a:lstStyle/>
          <a:p>
            <a:r>
              <a:rPr lang="en-US"/>
              <a:t>Oregon Department of Education</a:t>
            </a:r>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a:p>
        </p:txBody>
      </p:sp>
    </p:spTree>
    <p:extLst>
      <p:ext uri="{BB962C8B-B14F-4D97-AF65-F5344CB8AC3E}">
        <p14:creationId xmlns:p14="http://schemas.microsoft.com/office/powerpoint/2010/main" val="3748440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E4CE9B-FC86-4B75-8677-1AF147A5D684}" type="datetime1">
              <a:rPr lang="en-US" smtClean="0"/>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spTree>
    <p:extLst>
      <p:ext uri="{BB962C8B-B14F-4D97-AF65-F5344CB8AC3E}">
        <p14:creationId xmlns:p14="http://schemas.microsoft.com/office/powerpoint/2010/main" val="1802188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9/4/2025</a:t>
            </a:fld>
            <a:endParaRPr lang="en-US"/>
          </a:p>
        </p:txBody>
      </p:sp>
      <p:sp>
        <p:nvSpPr>
          <p:cNvPr id="6" name="Footer Placeholder 5"/>
          <p:cNvSpPr>
            <a:spLocks noGrp="1"/>
          </p:cNvSpPr>
          <p:nvPr>
            <p:ph type="ftr" sz="quarter" idx="11"/>
          </p:nvPr>
        </p:nvSpPr>
        <p:spPr/>
        <p:txBody>
          <a:bodyPr/>
          <a:lstStyle/>
          <a:p>
            <a:r>
              <a:rPr lang="en-US"/>
              <a:t>Oregon Department of Education</a:t>
            </a:r>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a:p>
        </p:txBody>
      </p:sp>
    </p:spTree>
    <p:extLst>
      <p:ext uri="{BB962C8B-B14F-4D97-AF65-F5344CB8AC3E}">
        <p14:creationId xmlns:p14="http://schemas.microsoft.com/office/powerpoint/2010/main" val="1993687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1"/>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206188" y="215153"/>
            <a:ext cx="11775141" cy="13973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ESEA Monitoring - Fall 2025</a:t>
            </a:r>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2522581207"/>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9/4/2025</a:t>
            </a:fld>
            <a:endParaRPr lang="en-US"/>
          </a:p>
        </p:txBody>
      </p:sp>
      <p:sp>
        <p:nvSpPr>
          <p:cNvPr id="8" name="Footer Placeholder 7"/>
          <p:cNvSpPr>
            <a:spLocks noGrp="1"/>
          </p:cNvSpPr>
          <p:nvPr>
            <p:ph type="ftr" sz="quarter" idx="11"/>
          </p:nvPr>
        </p:nvSpPr>
        <p:spPr/>
        <p:txBody>
          <a:bodyPr/>
          <a:lstStyle/>
          <a:p>
            <a:r>
              <a:rPr lang="en-US"/>
              <a:t>Oregon Department of Education</a:t>
            </a:r>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2907083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4"/>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9/4/2025</a:t>
            </a:fld>
            <a:endParaRPr lang="en-US"/>
          </a:p>
        </p:txBody>
      </p:sp>
      <p:sp>
        <p:nvSpPr>
          <p:cNvPr id="4" name="Footer Placeholder 3"/>
          <p:cNvSpPr>
            <a:spLocks noGrp="1"/>
          </p:cNvSpPr>
          <p:nvPr>
            <p:ph type="ftr" sz="quarter" idx="11"/>
          </p:nvPr>
        </p:nvSpPr>
        <p:spPr/>
        <p:txBody>
          <a:bodyPr/>
          <a:lstStyle/>
          <a:p>
            <a:r>
              <a:rPr lang="en-US"/>
              <a:t>Oregon Department of Education</a:t>
            </a:r>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1790770148"/>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4"/>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 name="Date Placeholder 1"/>
          <p:cNvSpPr>
            <a:spLocks noGrp="1"/>
          </p:cNvSpPr>
          <p:nvPr>
            <p:ph type="dt" sz="half" idx="10"/>
          </p:nvPr>
        </p:nvSpPr>
        <p:spPr/>
        <p:txBody>
          <a:bodyPr/>
          <a:lstStyle/>
          <a:p>
            <a:fld id="{80DF8147-9298-48DB-8898-31538F48B62E}" type="datetime1">
              <a:rPr lang="en-US" smtClean="0"/>
              <a:t>9/4/2025</a:t>
            </a:fld>
            <a:endParaRPr lang="en-US"/>
          </a:p>
        </p:txBody>
      </p:sp>
      <p:sp>
        <p:nvSpPr>
          <p:cNvPr id="3" name="Footer Placeholder 2"/>
          <p:cNvSpPr>
            <a:spLocks noGrp="1"/>
          </p:cNvSpPr>
          <p:nvPr>
            <p:ph type="ftr" sz="quarter" idx="11"/>
          </p:nvPr>
        </p:nvSpPr>
        <p:spPr/>
        <p:txBody>
          <a:bodyPr/>
          <a:lstStyle/>
          <a:p>
            <a:r>
              <a:rPr lang="en-US"/>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95067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4"/>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4"/>
                </a:solidFill>
              </a:defRPr>
            </a:lvl1pPr>
          </a:lstStyle>
          <a:p>
            <a:r>
              <a:rPr lang="en-US"/>
              <a:t>Text here</a:t>
            </a:r>
          </a:p>
        </p:txBody>
      </p:sp>
      <p:sp>
        <p:nvSpPr>
          <p:cNvPr id="4" name="Date Placeholder 3"/>
          <p:cNvSpPr>
            <a:spLocks noGrp="1"/>
          </p:cNvSpPr>
          <p:nvPr>
            <p:ph type="dt" sz="half" idx="10"/>
          </p:nvPr>
        </p:nvSpPr>
        <p:spPr/>
        <p:txBody>
          <a:bodyPr/>
          <a:lstStyle/>
          <a:p>
            <a:fld id="{7829B781-A755-4819-BC29-540BFF075356}" type="datetime1">
              <a:rPr lang="en-US" smtClean="0"/>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781085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4"/>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4"/>
                </a:solidFill>
              </a:defRPr>
            </a:lvl1pPr>
          </a:lstStyle>
          <a:p>
            <a:r>
              <a:rPr lang="en-US"/>
              <a:t>Text here</a:t>
            </a:r>
          </a:p>
        </p:txBody>
      </p:sp>
      <p:sp>
        <p:nvSpPr>
          <p:cNvPr id="4" name="Date Placeholder 3"/>
          <p:cNvSpPr>
            <a:spLocks noGrp="1"/>
          </p:cNvSpPr>
          <p:nvPr>
            <p:ph type="dt" sz="half" idx="10"/>
          </p:nvPr>
        </p:nvSpPr>
        <p:spPr/>
        <p:txBody>
          <a:bodyPr/>
          <a:lstStyle/>
          <a:p>
            <a:fld id="{7829B781-A755-4819-BC29-540BFF075356}" type="datetime1">
              <a:rPr lang="en-US" smtClean="0"/>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accent1"/>
                </a:solidFill>
              </a:rPr>
              <a:t>twitter.com/</a:t>
            </a:r>
            <a:r>
              <a:rPr lang="en-US" sz="2400" err="1">
                <a:solidFill>
                  <a:schemeClr val="accent1"/>
                </a:solidFill>
              </a:rPr>
              <a:t>ORDeptEd</a:t>
            </a:r>
            <a:r>
              <a:rPr lang="en-US" sz="2400">
                <a:solidFill>
                  <a:schemeClr val="accent1"/>
                </a:solidFill>
              </a:rPr>
              <a:t> | fb.com/</a:t>
            </a:r>
            <a:r>
              <a:rPr lang="en-US" sz="2400" err="1">
                <a:solidFill>
                  <a:schemeClr val="accent1"/>
                </a:solidFill>
              </a:rPr>
              <a:t>ORDeptEd</a:t>
            </a:r>
            <a:endParaRPr lang="en-US" sz="2400">
              <a:solidFill>
                <a:schemeClr val="accent1"/>
              </a:solidFill>
            </a:endParaRPr>
          </a:p>
        </p:txBody>
      </p:sp>
    </p:spTree>
    <p:extLst>
      <p:ext uri="{BB962C8B-B14F-4D97-AF65-F5344CB8AC3E}">
        <p14:creationId xmlns:p14="http://schemas.microsoft.com/office/powerpoint/2010/main" val="279419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3"/>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p:cNvSpPr/>
          <p:nvPr/>
        </p:nvSpPr>
        <p:spPr>
          <a:xfrm>
            <a:off x="206188" y="5948082"/>
            <a:ext cx="11775141" cy="699247"/>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3"/>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29B781-A755-4819-BC29-540BFF075356}" type="datetime1">
              <a:rPr lang="en-US" smtClean="0"/>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1721519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Rectangle 16"/>
          <p:cNvSpPr/>
          <p:nvPr/>
        </p:nvSpPr>
        <p:spPr>
          <a:xfrm>
            <a:off x="206187" y="2488757"/>
            <a:ext cx="11775141" cy="1900363"/>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3"/>
                </a:solidFill>
              </a:defRPr>
            </a:lvl1pPr>
          </a:lstStyle>
          <a:p>
            <a:r>
              <a:rPr lang="en-US"/>
              <a:t>Click to edit Master title style</a:t>
            </a:r>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9/4/2025</a:t>
            </a:fld>
            <a:endParaRPr lang="en-US"/>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7547566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3"/>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206188" y="215153"/>
            <a:ext cx="11775141" cy="1397364"/>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879103-F9E0-4F46-ADC2-B8CD67C56AE7}" type="datetime1">
              <a:rPr lang="en-US" smtClean="0"/>
              <a:pPr/>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481282686"/>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3"/>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206189" y="215153"/>
            <a:ext cx="4730470" cy="6432176"/>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7177" y="779646"/>
            <a:ext cx="3931826" cy="2534006"/>
          </a:xfrm>
        </p:spPr>
        <p:txBody>
          <a:bodyPr anchor="t" anchorCtr="0">
            <a:normAutofit/>
          </a:bodyPr>
          <a:lstStyle>
            <a:lvl1pPr>
              <a:defRPr sz="4400"/>
            </a:lvl1pPr>
          </a:lstStyle>
          <a:p>
            <a:r>
              <a:rPr lang="en-US"/>
              <a:t>Click to edit Master title style</a:t>
            </a:r>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B4264E-747B-4A66-8046-612678D808F9}" type="datetime1">
              <a:rPr lang="en-US" smtClean="0"/>
              <a:t>9/4/2025</a:t>
            </a:fld>
            <a:endParaRPr lang="en-US"/>
          </a:p>
        </p:txBody>
      </p:sp>
      <p:sp>
        <p:nvSpPr>
          <p:cNvPr id="6" name="Footer Placeholder 5"/>
          <p:cNvSpPr>
            <a:spLocks noGrp="1"/>
          </p:cNvSpPr>
          <p:nvPr>
            <p:ph type="ftr" sz="quarter" idx="11"/>
          </p:nvPr>
        </p:nvSpPr>
        <p:spPr/>
        <p:txBody>
          <a:bodyPr/>
          <a:lstStyle/>
          <a:p>
            <a:r>
              <a:rPr lang="en-US"/>
              <a:t>Oregon Department of Education</a:t>
            </a:r>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a:p>
        </p:txBody>
      </p:sp>
    </p:spTree>
    <p:extLst>
      <p:ext uri="{BB962C8B-B14F-4D97-AF65-F5344CB8AC3E}">
        <p14:creationId xmlns:p14="http://schemas.microsoft.com/office/powerpoint/2010/main" val="439714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E4CE9B-FC86-4B75-8677-1AF147A5D684}" type="datetime1">
              <a:rPr lang="en-US" smtClean="0"/>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spTree>
    <p:extLst>
      <p:ext uri="{BB962C8B-B14F-4D97-AF65-F5344CB8AC3E}">
        <p14:creationId xmlns:p14="http://schemas.microsoft.com/office/powerpoint/2010/main" val="1374592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1"/>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206189" y="215153"/>
            <a:ext cx="4730470" cy="6432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7177" y="779645"/>
            <a:ext cx="3931826" cy="2525617"/>
          </a:xfrm>
        </p:spPr>
        <p:txBody>
          <a:bodyPr anchor="t" anchorCtr="0">
            <a:normAutofit/>
          </a:bodyPr>
          <a:lstStyle>
            <a:lvl1pPr>
              <a:defRPr sz="4400"/>
            </a:lvl1pPr>
          </a:lstStyle>
          <a:p>
            <a:r>
              <a:rPr lang="en-US"/>
              <a:t>Click to edit Master title style</a:t>
            </a:r>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ESEA Monitoring - Fall 2025</a:t>
            </a:r>
          </a:p>
        </p:txBody>
      </p:sp>
      <p:sp>
        <p:nvSpPr>
          <p:cNvPr id="6" name="Footer Placeholder 5"/>
          <p:cNvSpPr>
            <a:spLocks noGrp="1"/>
          </p:cNvSpPr>
          <p:nvPr>
            <p:ph type="ftr" sz="quarter" idx="11"/>
          </p:nvPr>
        </p:nvSpPr>
        <p:spPr/>
        <p:txBody>
          <a:bodyPr/>
          <a:lstStyle/>
          <a:p>
            <a:r>
              <a:rPr lang="en-US"/>
              <a:t>Oregon Department of Education</a:t>
            </a:r>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633861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9/4/2025</a:t>
            </a:fld>
            <a:endParaRPr lang="en-US"/>
          </a:p>
        </p:txBody>
      </p:sp>
      <p:sp>
        <p:nvSpPr>
          <p:cNvPr id="6" name="Footer Placeholder 5"/>
          <p:cNvSpPr>
            <a:spLocks noGrp="1"/>
          </p:cNvSpPr>
          <p:nvPr>
            <p:ph type="ftr" sz="quarter" idx="11"/>
          </p:nvPr>
        </p:nvSpPr>
        <p:spPr/>
        <p:txBody>
          <a:bodyPr/>
          <a:lstStyle/>
          <a:p>
            <a:r>
              <a:rPr lang="en-US"/>
              <a:t>Oregon Department of Education</a:t>
            </a:r>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a:p>
        </p:txBody>
      </p:sp>
    </p:spTree>
    <p:extLst>
      <p:ext uri="{BB962C8B-B14F-4D97-AF65-F5344CB8AC3E}">
        <p14:creationId xmlns:p14="http://schemas.microsoft.com/office/powerpoint/2010/main" val="40934277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3"/>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9/4/2025</a:t>
            </a:fld>
            <a:endParaRPr lang="en-US"/>
          </a:p>
        </p:txBody>
      </p:sp>
      <p:sp>
        <p:nvSpPr>
          <p:cNvPr id="8" name="Footer Placeholder 7"/>
          <p:cNvSpPr>
            <a:spLocks noGrp="1"/>
          </p:cNvSpPr>
          <p:nvPr>
            <p:ph type="ftr" sz="quarter" idx="11"/>
          </p:nvPr>
        </p:nvSpPr>
        <p:spPr/>
        <p:txBody>
          <a:bodyPr/>
          <a:lstStyle/>
          <a:p>
            <a:r>
              <a:rPr lang="en-US"/>
              <a:t>Oregon Department of Education</a:t>
            </a:r>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40886443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3"/>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9/4/2025</a:t>
            </a:fld>
            <a:endParaRPr lang="en-US"/>
          </a:p>
        </p:txBody>
      </p:sp>
      <p:sp>
        <p:nvSpPr>
          <p:cNvPr id="4" name="Footer Placeholder 3"/>
          <p:cNvSpPr>
            <a:spLocks noGrp="1"/>
          </p:cNvSpPr>
          <p:nvPr>
            <p:ph type="ftr" sz="quarter" idx="11"/>
          </p:nvPr>
        </p:nvSpPr>
        <p:spPr/>
        <p:txBody>
          <a:bodyPr/>
          <a:lstStyle/>
          <a:p>
            <a:r>
              <a:rPr lang="en-US"/>
              <a:t>Oregon Department of Education</a:t>
            </a:r>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2110732786"/>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3"/>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 name="Date Placeholder 1"/>
          <p:cNvSpPr>
            <a:spLocks noGrp="1"/>
          </p:cNvSpPr>
          <p:nvPr>
            <p:ph type="dt" sz="half" idx="10"/>
          </p:nvPr>
        </p:nvSpPr>
        <p:spPr/>
        <p:txBody>
          <a:bodyPr/>
          <a:lstStyle/>
          <a:p>
            <a:fld id="{80DF8147-9298-48DB-8898-31538F48B62E}" type="datetime1">
              <a:rPr lang="en-US" smtClean="0"/>
              <a:t>9/4/2025</a:t>
            </a:fld>
            <a:endParaRPr lang="en-US"/>
          </a:p>
        </p:txBody>
      </p:sp>
      <p:sp>
        <p:nvSpPr>
          <p:cNvPr id="3" name="Footer Placeholder 2"/>
          <p:cNvSpPr>
            <a:spLocks noGrp="1"/>
          </p:cNvSpPr>
          <p:nvPr>
            <p:ph type="ftr" sz="quarter" idx="11"/>
          </p:nvPr>
        </p:nvSpPr>
        <p:spPr/>
        <p:txBody>
          <a:bodyPr/>
          <a:lstStyle/>
          <a:p>
            <a:r>
              <a:rPr lang="en-US"/>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23132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3"/>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3"/>
                </a:solidFill>
              </a:defRPr>
            </a:lvl1pPr>
          </a:lstStyle>
          <a:p>
            <a:r>
              <a:rPr lang="en-US"/>
              <a:t>Text here</a:t>
            </a:r>
          </a:p>
        </p:txBody>
      </p:sp>
      <p:sp>
        <p:nvSpPr>
          <p:cNvPr id="4" name="Date Placeholder 3"/>
          <p:cNvSpPr>
            <a:spLocks noGrp="1"/>
          </p:cNvSpPr>
          <p:nvPr>
            <p:ph type="dt" sz="half" idx="10"/>
          </p:nvPr>
        </p:nvSpPr>
        <p:spPr/>
        <p:txBody>
          <a:bodyPr/>
          <a:lstStyle/>
          <a:p>
            <a:fld id="{7829B781-A755-4819-BC29-540BFF075356}" type="datetime1">
              <a:rPr lang="en-US" smtClean="0"/>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375368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3"/>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3"/>
                </a:solidFill>
              </a:defRPr>
            </a:lvl1pPr>
          </a:lstStyle>
          <a:p>
            <a:r>
              <a:rPr lang="en-US"/>
              <a:t>Text here</a:t>
            </a:r>
          </a:p>
        </p:txBody>
      </p:sp>
      <p:sp>
        <p:nvSpPr>
          <p:cNvPr id="4" name="Date Placeholder 3"/>
          <p:cNvSpPr>
            <a:spLocks noGrp="1"/>
          </p:cNvSpPr>
          <p:nvPr>
            <p:ph type="dt" sz="half" idx="10"/>
          </p:nvPr>
        </p:nvSpPr>
        <p:spPr/>
        <p:txBody>
          <a:bodyPr/>
          <a:lstStyle/>
          <a:p>
            <a:fld id="{7829B781-A755-4819-BC29-540BFF075356}" type="datetime1">
              <a:rPr lang="en-US" smtClean="0"/>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accent1"/>
                </a:solidFill>
              </a:rPr>
              <a:t>twitter.com/</a:t>
            </a:r>
            <a:r>
              <a:rPr lang="en-US" sz="2400" err="1">
                <a:solidFill>
                  <a:schemeClr val="accent1"/>
                </a:solidFill>
              </a:rPr>
              <a:t>ORDeptEd</a:t>
            </a:r>
            <a:r>
              <a:rPr lang="en-US" sz="2400">
                <a:solidFill>
                  <a:schemeClr val="accent1"/>
                </a:solidFill>
              </a:rPr>
              <a:t> | fb.com/</a:t>
            </a:r>
            <a:r>
              <a:rPr lang="en-US" sz="2400" err="1">
                <a:solidFill>
                  <a:schemeClr val="accent1"/>
                </a:solidFill>
              </a:rPr>
              <a:t>ORDeptEd</a:t>
            </a:r>
            <a:endParaRPr lang="en-US" sz="2400">
              <a:solidFill>
                <a:schemeClr val="accent1"/>
              </a:solidFill>
            </a:endParaRPr>
          </a:p>
        </p:txBody>
      </p:sp>
    </p:spTree>
    <p:extLst>
      <p:ext uri="{BB962C8B-B14F-4D97-AF65-F5344CB8AC3E}">
        <p14:creationId xmlns:p14="http://schemas.microsoft.com/office/powerpoint/2010/main" val="37081982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p:cNvSpPr/>
          <p:nvPr/>
        </p:nvSpPr>
        <p:spPr>
          <a:xfrm>
            <a:off x="206188" y="5948082"/>
            <a:ext cx="11775141" cy="699247"/>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29B781-A755-4819-BC29-540BFF075356}" type="datetime1">
              <a:rPr lang="en-US" smtClean="0"/>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1702997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2"/>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Rectangle 16"/>
          <p:cNvSpPr/>
          <p:nvPr/>
        </p:nvSpPr>
        <p:spPr>
          <a:xfrm>
            <a:off x="206187" y="2488757"/>
            <a:ext cx="11775141" cy="1900363"/>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2"/>
                </a:solidFill>
              </a:defRPr>
            </a:lvl1pPr>
          </a:lstStyle>
          <a:p>
            <a:r>
              <a:rPr lang="en-US"/>
              <a:t>Click to edit Master title style</a:t>
            </a:r>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9/4/2025</a:t>
            </a:fld>
            <a:endParaRPr lang="en-US"/>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7654262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206188" y="215153"/>
            <a:ext cx="11775141" cy="1397364"/>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879103-F9E0-4F46-ADC2-B8CD67C56AE7}" type="datetime1">
              <a:rPr lang="en-US" smtClean="0"/>
              <a:pPr/>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222434564"/>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206189" y="215153"/>
            <a:ext cx="4730470" cy="6432176"/>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7177" y="779646"/>
            <a:ext cx="3931826" cy="2529812"/>
          </a:xfrm>
        </p:spPr>
        <p:txBody>
          <a:bodyPr anchor="t" anchorCtr="0">
            <a:normAutofit/>
          </a:bodyPr>
          <a:lstStyle>
            <a:lvl1pPr>
              <a:defRPr sz="4400"/>
            </a:lvl1pPr>
          </a:lstStyle>
          <a:p>
            <a:r>
              <a:rPr lang="en-US"/>
              <a:t>Click to edit Master title style</a:t>
            </a:r>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B4264E-747B-4A66-8046-612678D808F9}" type="datetime1">
              <a:rPr lang="en-US" smtClean="0"/>
              <a:t>9/4/2025</a:t>
            </a:fld>
            <a:endParaRPr lang="en-US"/>
          </a:p>
        </p:txBody>
      </p:sp>
      <p:sp>
        <p:nvSpPr>
          <p:cNvPr id="6" name="Footer Placeholder 5"/>
          <p:cNvSpPr>
            <a:spLocks noGrp="1"/>
          </p:cNvSpPr>
          <p:nvPr>
            <p:ph type="ftr" sz="quarter" idx="11"/>
          </p:nvPr>
        </p:nvSpPr>
        <p:spPr/>
        <p:txBody>
          <a:bodyPr/>
          <a:lstStyle/>
          <a:p>
            <a:r>
              <a:rPr lang="en-US"/>
              <a:t>Oregon Department of Education</a:t>
            </a:r>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a:p>
        </p:txBody>
      </p:sp>
    </p:spTree>
    <p:extLst>
      <p:ext uri="{BB962C8B-B14F-4D97-AF65-F5344CB8AC3E}">
        <p14:creationId xmlns:p14="http://schemas.microsoft.com/office/powerpoint/2010/main" val="3246857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ESEA Monitoring - Fall 2025</a:t>
            </a:r>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spTree>
    <p:extLst>
      <p:ext uri="{BB962C8B-B14F-4D97-AF65-F5344CB8AC3E}">
        <p14:creationId xmlns:p14="http://schemas.microsoft.com/office/powerpoint/2010/main" val="2528539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E4CE9B-FC86-4B75-8677-1AF147A5D684}" type="datetime1">
              <a:rPr lang="en-US" smtClean="0"/>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spTree>
    <p:extLst>
      <p:ext uri="{BB962C8B-B14F-4D97-AF65-F5344CB8AC3E}">
        <p14:creationId xmlns:p14="http://schemas.microsoft.com/office/powerpoint/2010/main" val="28271610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9/4/2025</a:t>
            </a:fld>
            <a:endParaRPr lang="en-US"/>
          </a:p>
        </p:txBody>
      </p:sp>
      <p:sp>
        <p:nvSpPr>
          <p:cNvPr id="6" name="Footer Placeholder 5"/>
          <p:cNvSpPr>
            <a:spLocks noGrp="1"/>
          </p:cNvSpPr>
          <p:nvPr>
            <p:ph type="ftr" sz="quarter" idx="11"/>
          </p:nvPr>
        </p:nvSpPr>
        <p:spPr/>
        <p:txBody>
          <a:bodyPr/>
          <a:lstStyle/>
          <a:p>
            <a:r>
              <a:rPr lang="en-US"/>
              <a:t>Oregon Department of Education</a:t>
            </a:r>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a:p>
        </p:txBody>
      </p:sp>
    </p:spTree>
    <p:extLst>
      <p:ext uri="{BB962C8B-B14F-4D97-AF65-F5344CB8AC3E}">
        <p14:creationId xmlns:p14="http://schemas.microsoft.com/office/powerpoint/2010/main" val="41537460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9/4/2025</a:t>
            </a:fld>
            <a:endParaRPr lang="en-US"/>
          </a:p>
        </p:txBody>
      </p:sp>
      <p:sp>
        <p:nvSpPr>
          <p:cNvPr id="8" name="Footer Placeholder 7"/>
          <p:cNvSpPr>
            <a:spLocks noGrp="1"/>
          </p:cNvSpPr>
          <p:nvPr>
            <p:ph type="ftr" sz="quarter" idx="11"/>
          </p:nvPr>
        </p:nvSpPr>
        <p:spPr/>
        <p:txBody>
          <a:bodyPr/>
          <a:lstStyle/>
          <a:p>
            <a:r>
              <a:rPr lang="en-US"/>
              <a:t>Oregon Department of Education</a:t>
            </a:r>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9112978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9/4/2025</a:t>
            </a:fld>
            <a:endParaRPr lang="en-US"/>
          </a:p>
        </p:txBody>
      </p:sp>
      <p:sp>
        <p:nvSpPr>
          <p:cNvPr id="4" name="Footer Placeholder 3"/>
          <p:cNvSpPr>
            <a:spLocks noGrp="1"/>
          </p:cNvSpPr>
          <p:nvPr>
            <p:ph type="ftr" sz="quarter" idx="11"/>
          </p:nvPr>
        </p:nvSpPr>
        <p:spPr/>
        <p:txBody>
          <a:bodyPr/>
          <a:lstStyle/>
          <a:p>
            <a:r>
              <a:rPr lang="en-US"/>
              <a:t>Oregon Department of Education</a:t>
            </a:r>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3436298166"/>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2"/>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 name="Date Placeholder 1"/>
          <p:cNvSpPr>
            <a:spLocks noGrp="1"/>
          </p:cNvSpPr>
          <p:nvPr>
            <p:ph type="dt" sz="half" idx="10"/>
          </p:nvPr>
        </p:nvSpPr>
        <p:spPr/>
        <p:txBody>
          <a:bodyPr/>
          <a:lstStyle/>
          <a:p>
            <a:fld id="{80DF8147-9298-48DB-8898-31538F48B62E}" type="datetime1">
              <a:rPr lang="en-US" smtClean="0"/>
              <a:t>9/4/2025</a:t>
            </a:fld>
            <a:endParaRPr lang="en-US"/>
          </a:p>
        </p:txBody>
      </p:sp>
      <p:sp>
        <p:nvSpPr>
          <p:cNvPr id="3" name="Footer Placeholder 2"/>
          <p:cNvSpPr>
            <a:spLocks noGrp="1"/>
          </p:cNvSpPr>
          <p:nvPr>
            <p:ph type="ftr" sz="quarter" idx="11"/>
          </p:nvPr>
        </p:nvSpPr>
        <p:spPr/>
        <p:txBody>
          <a:bodyPr/>
          <a:lstStyle/>
          <a:p>
            <a:r>
              <a:rPr lang="en-US"/>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01196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2"/>
                </a:solidFill>
              </a:defRPr>
            </a:lvl1pPr>
          </a:lstStyle>
          <a:p>
            <a:r>
              <a:rPr lang="en-US"/>
              <a:t>Text here</a:t>
            </a:r>
          </a:p>
        </p:txBody>
      </p:sp>
      <p:sp>
        <p:nvSpPr>
          <p:cNvPr id="4" name="Date Placeholder 3"/>
          <p:cNvSpPr>
            <a:spLocks noGrp="1"/>
          </p:cNvSpPr>
          <p:nvPr>
            <p:ph type="dt" sz="half" idx="10"/>
          </p:nvPr>
        </p:nvSpPr>
        <p:spPr/>
        <p:txBody>
          <a:bodyPr/>
          <a:lstStyle/>
          <a:p>
            <a:fld id="{7829B781-A755-4819-BC29-540BFF075356}" type="datetime1">
              <a:rPr lang="en-US" smtClean="0"/>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614206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2"/>
                </a:solidFill>
              </a:defRPr>
            </a:lvl1pPr>
          </a:lstStyle>
          <a:p>
            <a:r>
              <a:rPr lang="en-US"/>
              <a:t>Text here</a:t>
            </a:r>
          </a:p>
        </p:txBody>
      </p:sp>
      <p:sp>
        <p:nvSpPr>
          <p:cNvPr id="4" name="Date Placeholder 3"/>
          <p:cNvSpPr>
            <a:spLocks noGrp="1"/>
          </p:cNvSpPr>
          <p:nvPr>
            <p:ph type="dt" sz="half" idx="10"/>
          </p:nvPr>
        </p:nvSpPr>
        <p:spPr/>
        <p:txBody>
          <a:bodyPr/>
          <a:lstStyle/>
          <a:p>
            <a:fld id="{7829B781-A755-4819-BC29-540BFF075356}" type="datetime1">
              <a:rPr lang="en-US" smtClean="0"/>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accent1"/>
                </a:solidFill>
              </a:rPr>
              <a:t>twitter.com/</a:t>
            </a:r>
            <a:r>
              <a:rPr lang="en-US" sz="2400" err="1">
                <a:solidFill>
                  <a:schemeClr val="accent1"/>
                </a:solidFill>
              </a:rPr>
              <a:t>ORDeptEd</a:t>
            </a:r>
            <a:r>
              <a:rPr lang="en-US" sz="2400">
                <a:solidFill>
                  <a:schemeClr val="accent1"/>
                </a:solidFill>
              </a:rPr>
              <a:t> | fb.com/</a:t>
            </a:r>
            <a:r>
              <a:rPr lang="en-US" sz="2400" err="1">
                <a:solidFill>
                  <a:schemeClr val="accent1"/>
                </a:solidFill>
              </a:rPr>
              <a:t>ORDeptEd</a:t>
            </a:r>
            <a:endParaRPr lang="en-US" sz="2400">
              <a:solidFill>
                <a:schemeClr val="accent1"/>
              </a:solidFill>
            </a:endParaRPr>
          </a:p>
        </p:txBody>
      </p:sp>
    </p:spTree>
    <p:extLst>
      <p:ext uri="{BB962C8B-B14F-4D97-AF65-F5344CB8AC3E}">
        <p14:creationId xmlns:p14="http://schemas.microsoft.com/office/powerpoint/2010/main" val="20359730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p:cNvSpPr/>
          <p:nvPr/>
        </p:nvSpPr>
        <p:spPr>
          <a:xfrm>
            <a:off x="206188" y="5948082"/>
            <a:ext cx="11775141" cy="699247"/>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tx2"/>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29B781-A755-4819-BC29-540BFF075356}" type="datetime1">
              <a:rPr lang="en-US" smtClean="0"/>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pic>
        <p:nvPicPr>
          <p:cNvPr id="12" name="Picture 11" descr="Oregon Department of Education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9456927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tx2"/>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Rectangle 16"/>
          <p:cNvSpPr/>
          <p:nvPr/>
        </p:nvSpPr>
        <p:spPr>
          <a:xfrm>
            <a:off x="206187" y="2488757"/>
            <a:ext cx="11775141" cy="1900363"/>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tx2"/>
                </a:solidFill>
              </a:defRPr>
            </a:lvl1pPr>
          </a:lstStyle>
          <a:p>
            <a:r>
              <a:rPr lang="en-US"/>
              <a:t>Click to edit Master title style</a:t>
            </a:r>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9/4/2025</a:t>
            </a:fld>
            <a:endParaRPr lang="en-US"/>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0768125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tx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206188" y="215153"/>
            <a:ext cx="11775141" cy="1397364"/>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879103-F9E0-4F46-ADC2-B8CD67C56AE7}" type="datetime1">
              <a:rPr lang="en-US" smtClean="0"/>
              <a:pPr/>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372431344"/>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ESEA Monitoring - Fall 2025</a:t>
            </a:r>
          </a:p>
        </p:txBody>
      </p:sp>
      <p:sp>
        <p:nvSpPr>
          <p:cNvPr id="6" name="Footer Placeholder 5"/>
          <p:cNvSpPr>
            <a:spLocks noGrp="1"/>
          </p:cNvSpPr>
          <p:nvPr>
            <p:ph type="ftr" sz="quarter" idx="11"/>
          </p:nvPr>
        </p:nvSpPr>
        <p:spPr/>
        <p:txBody>
          <a:bodyPr/>
          <a:lstStyle/>
          <a:p>
            <a:r>
              <a:rPr lang="en-US"/>
              <a:t>Oregon Department of Education</a:t>
            </a:r>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a:p>
        </p:txBody>
      </p:sp>
    </p:spTree>
    <p:extLst>
      <p:ext uri="{BB962C8B-B14F-4D97-AF65-F5344CB8AC3E}">
        <p14:creationId xmlns:p14="http://schemas.microsoft.com/office/powerpoint/2010/main" val="4318132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206189" y="215153"/>
            <a:ext cx="4730470" cy="6432176"/>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7177" y="779646"/>
            <a:ext cx="3931826" cy="2529812"/>
          </a:xfrm>
        </p:spPr>
        <p:txBody>
          <a:bodyPr anchor="t" anchorCtr="0">
            <a:normAutofit/>
          </a:bodyPr>
          <a:lstStyle>
            <a:lvl1pPr>
              <a:defRPr sz="4400"/>
            </a:lvl1pPr>
          </a:lstStyle>
          <a:p>
            <a:r>
              <a:rPr lang="en-US"/>
              <a:t>Click to edit Master title style</a:t>
            </a:r>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B4264E-747B-4A66-8046-612678D808F9}" type="datetime1">
              <a:rPr lang="en-US" smtClean="0"/>
              <a:t>9/4/2025</a:t>
            </a:fld>
            <a:endParaRPr lang="en-US"/>
          </a:p>
        </p:txBody>
      </p:sp>
      <p:sp>
        <p:nvSpPr>
          <p:cNvPr id="6" name="Footer Placeholder 5"/>
          <p:cNvSpPr>
            <a:spLocks noGrp="1"/>
          </p:cNvSpPr>
          <p:nvPr>
            <p:ph type="ftr" sz="quarter" idx="11"/>
          </p:nvPr>
        </p:nvSpPr>
        <p:spPr/>
        <p:txBody>
          <a:bodyPr/>
          <a:lstStyle/>
          <a:p>
            <a:r>
              <a:rPr lang="en-US"/>
              <a:t>Oregon Department of Education</a:t>
            </a:r>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a:p>
        </p:txBody>
      </p:sp>
    </p:spTree>
    <p:extLst>
      <p:ext uri="{BB962C8B-B14F-4D97-AF65-F5344CB8AC3E}">
        <p14:creationId xmlns:p14="http://schemas.microsoft.com/office/powerpoint/2010/main" val="35080294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E4CE9B-FC86-4B75-8677-1AF147A5D684}" type="datetime1">
              <a:rPr lang="en-US" smtClean="0"/>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spTree>
    <p:extLst>
      <p:ext uri="{BB962C8B-B14F-4D97-AF65-F5344CB8AC3E}">
        <p14:creationId xmlns:p14="http://schemas.microsoft.com/office/powerpoint/2010/main" val="2554169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9/4/2025</a:t>
            </a:fld>
            <a:endParaRPr lang="en-US"/>
          </a:p>
        </p:txBody>
      </p:sp>
      <p:sp>
        <p:nvSpPr>
          <p:cNvPr id="6" name="Footer Placeholder 5"/>
          <p:cNvSpPr>
            <a:spLocks noGrp="1"/>
          </p:cNvSpPr>
          <p:nvPr>
            <p:ph type="ftr" sz="quarter" idx="11"/>
          </p:nvPr>
        </p:nvSpPr>
        <p:spPr/>
        <p:txBody>
          <a:bodyPr/>
          <a:lstStyle/>
          <a:p>
            <a:r>
              <a:rPr lang="en-US"/>
              <a:t>Oregon Department of Education</a:t>
            </a:r>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a:p>
        </p:txBody>
      </p:sp>
    </p:spTree>
    <p:extLst>
      <p:ext uri="{BB962C8B-B14F-4D97-AF65-F5344CB8AC3E}">
        <p14:creationId xmlns:p14="http://schemas.microsoft.com/office/powerpoint/2010/main" val="2648509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9/4/2025</a:t>
            </a:fld>
            <a:endParaRPr lang="en-US"/>
          </a:p>
        </p:txBody>
      </p:sp>
      <p:sp>
        <p:nvSpPr>
          <p:cNvPr id="8" name="Footer Placeholder 7"/>
          <p:cNvSpPr>
            <a:spLocks noGrp="1"/>
          </p:cNvSpPr>
          <p:nvPr>
            <p:ph type="ftr" sz="quarter" idx="11"/>
          </p:nvPr>
        </p:nvSpPr>
        <p:spPr/>
        <p:txBody>
          <a:bodyPr/>
          <a:lstStyle/>
          <a:p>
            <a:r>
              <a:rPr lang="en-US"/>
              <a:t>Oregon Department of Education</a:t>
            </a:r>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23514307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tx2"/>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9/4/2025</a:t>
            </a:fld>
            <a:endParaRPr lang="en-US"/>
          </a:p>
        </p:txBody>
      </p:sp>
      <p:sp>
        <p:nvSpPr>
          <p:cNvPr id="4" name="Footer Placeholder 3"/>
          <p:cNvSpPr>
            <a:spLocks noGrp="1"/>
          </p:cNvSpPr>
          <p:nvPr>
            <p:ph type="ftr" sz="quarter" idx="11"/>
          </p:nvPr>
        </p:nvSpPr>
        <p:spPr/>
        <p:txBody>
          <a:bodyPr/>
          <a:lstStyle/>
          <a:p>
            <a:r>
              <a:rPr lang="en-US"/>
              <a:t>Oregon Department of Education</a:t>
            </a:r>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3188208071"/>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tx2"/>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 name="Date Placeholder 1"/>
          <p:cNvSpPr>
            <a:spLocks noGrp="1"/>
          </p:cNvSpPr>
          <p:nvPr>
            <p:ph type="dt" sz="half" idx="10"/>
          </p:nvPr>
        </p:nvSpPr>
        <p:spPr/>
        <p:txBody>
          <a:bodyPr/>
          <a:lstStyle/>
          <a:p>
            <a:fld id="{80DF8147-9298-48DB-8898-31538F48B62E}" type="datetime1">
              <a:rPr lang="en-US" smtClean="0"/>
              <a:t>9/4/2025</a:t>
            </a:fld>
            <a:endParaRPr lang="en-US"/>
          </a:p>
        </p:txBody>
      </p:sp>
      <p:sp>
        <p:nvSpPr>
          <p:cNvPr id="3" name="Footer Placeholder 2"/>
          <p:cNvSpPr>
            <a:spLocks noGrp="1"/>
          </p:cNvSpPr>
          <p:nvPr>
            <p:ph type="ftr" sz="quarter" idx="11"/>
          </p:nvPr>
        </p:nvSpPr>
        <p:spPr/>
        <p:txBody>
          <a:bodyPr/>
          <a:lstStyle/>
          <a:p>
            <a:r>
              <a:rPr lang="en-US"/>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02478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tx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tx2"/>
                </a:solidFill>
              </a:defRPr>
            </a:lvl1pPr>
          </a:lstStyle>
          <a:p>
            <a:r>
              <a:rPr lang="en-US"/>
              <a:t>Text here</a:t>
            </a:r>
          </a:p>
        </p:txBody>
      </p:sp>
      <p:sp>
        <p:nvSpPr>
          <p:cNvPr id="4" name="Date Placeholder 3"/>
          <p:cNvSpPr>
            <a:spLocks noGrp="1"/>
          </p:cNvSpPr>
          <p:nvPr>
            <p:ph type="dt" sz="half" idx="10"/>
          </p:nvPr>
        </p:nvSpPr>
        <p:spPr/>
        <p:txBody>
          <a:bodyPr/>
          <a:lstStyle/>
          <a:p>
            <a:fld id="{7829B781-A755-4819-BC29-540BFF075356}" type="datetime1">
              <a:rPr lang="en-US" smtClean="0"/>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8413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tx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tx2"/>
                </a:solidFill>
              </a:defRPr>
            </a:lvl1pPr>
          </a:lstStyle>
          <a:p>
            <a:r>
              <a:rPr lang="en-US"/>
              <a:t>Text here</a:t>
            </a:r>
          </a:p>
        </p:txBody>
      </p:sp>
      <p:sp>
        <p:nvSpPr>
          <p:cNvPr id="4" name="Date Placeholder 3"/>
          <p:cNvSpPr>
            <a:spLocks noGrp="1"/>
          </p:cNvSpPr>
          <p:nvPr>
            <p:ph type="dt" sz="half" idx="10"/>
          </p:nvPr>
        </p:nvSpPr>
        <p:spPr/>
        <p:txBody>
          <a:bodyPr/>
          <a:lstStyle/>
          <a:p>
            <a:fld id="{7829B781-A755-4819-BC29-540BFF075356}" type="datetime1">
              <a:rPr lang="en-US" smtClean="0"/>
              <a:t>9/4/2025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accent1"/>
                </a:solidFill>
              </a:rPr>
              <a:t>twitter.com/</a:t>
            </a:r>
            <a:r>
              <a:rPr lang="en-US" sz="2400" err="1">
                <a:solidFill>
                  <a:schemeClr val="accent1"/>
                </a:solidFill>
              </a:rPr>
              <a:t>ORDeptEd</a:t>
            </a:r>
            <a:r>
              <a:rPr lang="en-US" sz="2400">
                <a:solidFill>
                  <a:schemeClr val="accent1"/>
                </a:solidFill>
              </a:rPr>
              <a:t> | fb.com/</a:t>
            </a:r>
            <a:r>
              <a:rPr lang="en-US" sz="2400" err="1">
                <a:solidFill>
                  <a:schemeClr val="accent1"/>
                </a:solidFill>
              </a:rPr>
              <a:t>ORDeptEd</a:t>
            </a:r>
            <a:endParaRPr lang="en-US" sz="2400">
              <a:solidFill>
                <a:schemeClr val="accent1"/>
              </a:solidFill>
            </a:endParaRPr>
          </a:p>
        </p:txBody>
      </p:sp>
    </p:spTree>
    <p:extLst>
      <p:ext uri="{BB962C8B-B14F-4D97-AF65-F5344CB8AC3E}">
        <p14:creationId xmlns:p14="http://schemas.microsoft.com/office/powerpoint/2010/main" val="794497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ESEA Monitoring - Fall 2025</a:t>
            </a:r>
          </a:p>
        </p:txBody>
      </p:sp>
      <p:sp>
        <p:nvSpPr>
          <p:cNvPr id="8" name="Footer Placeholder 7"/>
          <p:cNvSpPr>
            <a:spLocks noGrp="1"/>
          </p:cNvSpPr>
          <p:nvPr>
            <p:ph type="ftr" sz="quarter" idx="11"/>
          </p:nvPr>
        </p:nvSpPr>
        <p:spPr/>
        <p:txBody>
          <a:bodyPr/>
          <a:lstStyle/>
          <a:p>
            <a:r>
              <a:rPr lang="en-US"/>
              <a:t>Oregon Department of Education</a:t>
            </a:r>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642731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Date Placeholder 2"/>
          <p:cNvSpPr>
            <a:spLocks noGrp="1"/>
          </p:cNvSpPr>
          <p:nvPr>
            <p:ph type="dt" sz="half" idx="10"/>
          </p:nvPr>
        </p:nvSpPr>
        <p:spPr/>
        <p:txBody>
          <a:bodyPr/>
          <a:lstStyle/>
          <a:p>
            <a:r>
              <a:rPr lang="en-US"/>
              <a:t>ESEA Monitoring - Fall 2025</a:t>
            </a:r>
          </a:p>
        </p:txBody>
      </p:sp>
      <p:sp>
        <p:nvSpPr>
          <p:cNvPr id="4" name="Footer Placeholder 3"/>
          <p:cNvSpPr>
            <a:spLocks noGrp="1"/>
          </p:cNvSpPr>
          <p:nvPr>
            <p:ph type="ftr" sz="quarter" idx="11"/>
          </p:nvPr>
        </p:nvSpPr>
        <p:spPr/>
        <p:txBody>
          <a:bodyPr/>
          <a:lstStyle/>
          <a:p>
            <a:r>
              <a:rPr lang="en-US"/>
              <a:t>Oregon Department of Education</a:t>
            </a:r>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3752021579"/>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 name="Date Placeholder 1"/>
          <p:cNvSpPr>
            <a:spLocks noGrp="1"/>
          </p:cNvSpPr>
          <p:nvPr>
            <p:ph type="dt" sz="half" idx="10"/>
          </p:nvPr>
        </p:nvSpPr>
        <p:spPr/>
        <p:txBody>
          <a:bodyPr/>
          <a:lstStyle/>
          <a:p>
            <a:r>
              <a:rPr lang="en-US"/>
              <a:t>ESEA Monitoring - Fall 2025</a:t>
            </a:r>
          </a:p>
        </p:txBody>
      </p:sp>
      <p:sp>
        <p:nvSpPr>
          <p:cNvPr id="3" name="Footer Placeholder 2"/>
          <p:cNvSpPr>
            <a:spLocks noGrp="1"/>
          </p:cNvSpPr>
          <p:nvPr>
            <p:ph type="ftr" sz="quarter" idx="11"/>
          </p:nvPr>
        </p:nvSpPr>
        <p:spPr/>
        <p:txBody>
          <a:bodyPr/>
          <a:lstStyle/>
          <a:p>
            <a:r>
              <a:rPr lang="en-US"/>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9459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r>
              <a:rPr lang="en-US"/>
              <a:t>ESEA Monitoring - Fall 2025</a:t>
            </a:r>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a:p>
        </p:txBody>
      </p:sp>
      <p:pic>
        <p:nvPicPr>
          <p:cNvPr id="10" name="Picture 9" descr="Decorative line break"/>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107541647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827" r:id="rId12"/>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r>
              <a:rPr lang="en-US"/>
              <a:t>ESEA Monitoring - Fall 2025</a:t>
            </a:r>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2694759649"/>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hdr="0" dt="0"/>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9/4/2025</a:t>
            </a:fld>
            <a:endParaRPr lang="en-US"/>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290006233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hf hdr="0" dt="0"/>
  <p:txStyles>
    <p:titleStyle>
      <a:lvl1pPr algn="l" defTabSz="914400" rtl="0" eaLnBrk="1" latinLnBrk="0" hangingPunct="1">
        <a:lnSpc>
          <a:spcPct val="90000"/>
        </a:lnSpc>
        <a:spcBef>
          <a:spcPct val="0"/>
        </a:spcBef>
        <a:buNone/>
        <a:defRPr sz="4400"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9/4/2025</a:t>
            </a:fld>
            <a:endParaRPr lang="en-US"/>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251937415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9/4/2025</a:t>
            </a:fld>
            <a:endParaRPr lang="en-US"/>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427995445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hdr="0" dt="0"/>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9/4/2025</a:t>
            </a:fld>
            <a:endParaRPr lang="en-US"/>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318439743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oregon.gov/ode/schools-and-districts/grants/ESEA/Pages/ESEA-Monitoring.aspx" TargetMode="External"/><Relationship Id="rId3" Type="http://schemas.openxmlformats.org/officeDocument/2006/relationships/hyperlink" Target="https://www.oregon.gov/ode/schools-and-districts/grants/ESEA/Documents/ESEA%20Monitoring%20Organizational%20Tool.docx" TargetMode="External"/><Relationship Id="rId7" Type="http://schemas.openxmlformats.org/officeDocument/2006/relationships/hyperlink" Target="https://www.oregon.gov/ode/schools-and-districts/grants/ESEA/Documents/Submission%20of%20Monitoring%20Materials.docx"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ww.oregon.gov/ode/schools-and-districts/grants/ESEA/Documents/Monitoring%20guidance%20for%20districts.pdf" TargetMode="External"/><Relationship Id="rId5" Type="http://schemas.openxmlformats.org/officeDocument/2006/relationships/hyperlink" Target="https://www.oregon.gov/ode/schools-and-districts/grants/ESEA/Documents/Submission%20List.pdf" TargetMode="External"/><Relationship Id="rId4" Type="http://schemas.openxmlformats.org/officeDocument/2006/relationships/hyperlink" Target="https://www.oregon.gov/ode/schools-and-districts/grants/ESEA/Documents/Self_Assessment.docx" TargetMode="Externa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oregon.gov/ode/schools-and-districts/grants/ESEA/Documents/Self_Assessment.docx"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app.smartsheet.com/b/form/51950c6bfb8144b58ead53255882acd2%20&#8203;"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s://www.oregon.gov/ode/schools-and-districts/grants/ESEA/Documents/Inventory.pdf"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7.jpeg"/><Relationship Id="rId4" Type="http://schemas.openxmlformats.org/officeDocument/2006/relationships/hyperlink" Target="https://www.oregon.gov/ode/schools-and-districts/grants/ESEA/Documents/cc-f%20Sample%20Title%20Programs%20Inventory.docx"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oregon.gov/ode/schools-and-districts/grants/ESEA/Documents/Time%20and%20Effort%20Reporting%20Form.docx"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8.jpeg"/><Relationship Id="rId4" Type="http://schemas.openxmlformats.org/officeDocument/2006/relationships/hyperlink" Target="https://www.oregon.gov/ode/schools-and-districts/grants/ESEA/Documents/TIME%20AND%20EFFORT.pdf"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s://www.oregon.gov/ode/schools-and-districts/grants/ESEA/Documents/ESEA%20Monitoring%20Equitable%20Services%20Narrative.docx" TargetMode="External"/><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hyperlink" Target="https://www.oregon.gov/ode/schools-and-districts/grants/ESEA/Documents/ODE%20-%202023%20-%20Evaluation%20of%20Equitable%20Service%20Programs%20-%20Toolkit.docx" TargetMode="External"/><Relationship Id="rId4" Type="http://schemas.openxmlformats.org/officeDocument/2006/relationships/hyperlink" Target="https://www.oregon.gov/ode/schools-and-districts/grants/ESEA/Documents/ODE%20-%202023%20-%20Needs%20Assessment%20-%20Toolkit.docx"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hyperlink" Target="https://www.oregon.gov/ode/schools-and-districts/grants/ESEA/IA/Pages/Schwoolwide-and-TAS.aspx" TargetMode="External"/><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hyperlink" Target="https://www.oregon.gov/ode/schools-and-districts/grants/ESEA/Documents/Sample%20Title%20IA%20Annual%20Meeting%20PPT.pptx"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oregon.gov/ode/schools-and-districts/grants/ESEA/Documents/Family%20Engagement%20Monitoring%20Response%20Form.docx" TargetMode="External"/><Relationship Id="rId2" Type="http://schemas.openxmlformats.org/officeDocument/2006/relationships/notesSlide" Target="../notesSlides/notesSlide25.xml"/><Relationship Id="rId1" Type="http://schemas.openxmlformats.org/officeDocument/2006/relationships/slideLayout" Target="../slideLayouts/slideLayout48.xml"/><Relationship Id="rId6" Type="http://schemas.openxmlformats.org/officeDocument/2006/relationships/hyperlink" Target="https://www.oregon.gov/ode/schools-and-districts/grants/ESEA/Documents/IA-H%20Building%20Parent%20Capacity%20Log.docx" TargetMode="External"/><Relationship Id="rId5" Type="http://schemas.openxmlformats.org/officeDocument/2006/relationships/hyperlink" Target="https://dpi.wi.gov/sites/default/files/imce/engaging-families/4_School-Parent_Compact-Checklist.pdf" TargetMode="External"/><Relationship Id="rId4" Type="http://schemas.openxmlformats.org/officeDocument/2006/relationships/hyperlink" Target="https://www.oregon.gov/ode/schools-and-districts/grants/ESEA/Documents/Inventory.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hyperlink" Target="https://www.oregon.gov/ode/schools-and-districts/grants/ESEA/Pages/ESEA-Monitoring.aspx" TargetMode="External"/><Relationship Id="rId7" Type="http://schemas.openxmlformats.org/officeDocument/2006/relationships/image" Target="../media/image13.svg"/><Relationship Id="rId2" Type="http://schemas.openxmlformats.org/officeDocument/2006/relationships/notesSlide" Target="../notesSlides/notesSlide27.xml"/><Relationship Id="rId1" Type="http://schemas.openxmlformats.org/officeDocument/2006/relationships/slideLayout" Target="../slideLayouts/slideLayout48.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2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hyperlink" Target="mailto:Jennifer.engberg@ode.oregon.gov" TargetMode="External"/><Relationship Id="rId2" Type="http://schemas.openxmlformats.org/officeDocument/2006/relationships/notesSlide" Target="../notesSlides/notesSlide32.xml"/><Relationship Id="rId1" Type="http://schemas.openxmlformats.org/officeDocument/2006/relationships/slideLayout" Target="../slideLayouts/slideLayout26.xml"/><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3" Type="http://schemas.openxmlformats.org/officeDocument/2006/relationships/hyperlink" Target="https://www.oregon.gov/ode/schools-and-districts/grants/ESEA/Documents/IIA%20Monitoring%20form.docx" TargetMode="External"/><Relationship Id="rId2" Type="http://schemas.openxmlformats.org/officeDocument/2006/relationships/notesSlide" Target="../notesSlides/notesSlide34.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hyperlink" Target="https://www.oregon.gov/ode/schools-and-districts/grants/ESEA/Documents/IV-A%20Monitoring%20Document.docx" TargetMode="External"/><Relationship Id="rId2" Type="http://schemas.openxmlformats.org/officeDocument/2006/relationships/notesSlide" Target="../notesSlides/notesSlide35.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3" Type="http://schemas.openxmlformats.org/officeDocument/2006/relationships/hyperlink" Target="https://docs.google.com/presentation/d/1CVVOLLOBxMi2SJUBmaq9u3ut8hgq4nTZE9p-HPE09WI/edit#slide=id.g2b5439ce3b6_0_1085" TargetMode="External"/><Relationship Id="rId2" Type="http://schemas.openxmlformats.org/officeDocument/2006/relationships/notesSlide" Target="../notesSlides/notesSlide39.xml"/><Relationship Id="rId1" Type="http://schemas.openxmlformats.org/officeDocument/2006/relationships/slideLayout" Target="../slideLayouts/slideLayout48.xml"/><Relationship Id="rId6" Type="http://schemas.openxmlformats.org/officeDocument/2006/relationships/image" Target="../media/image20.jpeg"/><Relationship Id="rId5" Type="http://schemas.openxmlformats.org/officeDocument/2006/relationships/hyperlink" Target="https://www.oregon.gov/ode/schools-and-districts/grants/ESEA/Pages/ESEA-Monitoring.aspx" TargetMode="External"/><Relationship Id="rId4" Type="http://schemas.openxmlformats.org/officeDocument/2006/relationships/hyperlink" Target="https://www.oregon.gov/ode/schools-and-districts/grants/ESEA/Documents/Foster%20Care%20Narrative.docx"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odemail.sharepoint.com/:w:/s/FederalSystemsTeam/EVEa2MeHW4tKp6jKZ26OhtwB9_ghKm_dc6hN7cvG9vu8kw?e=ZYyNRs"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www.oregon.gov/ode/schools-and-districts/grants/ESEA/Documents/MV%20Monitoring%20Narrative.docx"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hyperlink" Target="https://www.oregon.gov/ode/schools-and-districts/grants/ESEA/McKinney-Vento/Pages/default.aspx"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mailto:federalprogram@ode.oregon.gov"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45.xml.rels><?xml version="1.0" encoding="UTF-8" standalone="yes"?>
<Relationships xmlns="http://schemas.openxmlformats.org/package/2006/relationships"><Relationship Id="rId8" Type="http://schemas.openxmlformats.org/officeDocument/2006/relationships/hyperlink" Target="mailto:lexi.neemann@ode.oregon.gov" TargetMode="External"/><Relationship Id="rId3" Type="http://schemas.openxmlformats.org/officeDocument/2006/relationships/hyperlink" Target="mailto:Jennifer.engberg@ode.oregon.gov" TargetMode="External"/><Relationship Id="rId7" Type="http://schemas.openxmlformats.org/officeDocument/2006/relationships/hyperlink" Target="mailto:marlie.magill@ode.oregon.gov"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hyperlink" Target="mailto:janette.newton@ode.oregon.gov" TargetMode="External"/><Relationship Id="rId5" Type="http://schemas.openxmlformats.org/officeDocument/2006/relationships/hyperlink" Target="mailto:amy.tidwell@ode.oregon.gov" TargetMode="External"/><Relationship Id="rId10" Type="http://schemas.openxmlformats.org/officeDocument/2006/relationships/image" Target="../media/image25.svg"/><Relationship Id="rId4" Type="http://schemas.openxmlformats.org/officeDocument/2006/relationships/hyperlink" Target="mailto:sarah.martin@ode.oregon.gov" TargetMode="External"/><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oregon.gov/ode/schools-and-districts/grants/ESEA/Documents/Submission%20of%20Monitoring%20Materials.docx"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mailto:federalprograms@ode.oregon.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9964" y="2486701"/>
            <a:ext cx="9716654" cy="856863"/>
          </a:xfrm>
        </p:spPr>
        <p:txBody>
          <a:bodyPr>
            <a:noAutofit/>
          </a:bodyPr>
          <a:lstStyle/>
          <a:p>
            <a:r>
              <a:rPr lang="en-US" sz="4000" dirty="0"/>
              <a:t>Preparing for ESEA Monitoring: Tiers 2 and 3 </a:t>
            </a:r>
            <a:endParaRPr lang="en-US" sz="4000" dirty="0">
              <a:cs typeface="Calibri"/>
            </a:endParaRPr>
          </a:p>
        </p:txBody>
      </p:sp>
      <p:sp>
        <p:nvSpPr>
          <p:cNvPr id="3" name="Subtitle 2"/>
          <p:cNvSpPr>
            <a:spLocks noGrp="1"/>
          </p:cNvSpPr>
          <p:nvPr>
            <p:ph type="subTitle" idx="1"/>
          </p:nvPr>
        </p:nvSpPr>
        <p:spPr/>
        <p:txBody>
          <a:bodyPr vert="horz" lIns="91440" tIns="45720" rIns="91440" bIns="45720" rtlCol="0" anchor="t">
            <a:normAutofit/>
          </a:bodyPr>
          <a:lstStyle/>
          <a:p>
            <a:r>
              <a:rPr lang="en-US" dirty="0"/>
              <a:t>Title I-A, I-D, II-A, IV-A, V-B, Equitable Services, </a:t>
            </a:r>
          </a:p>
          <a:p>
            <a:r>
              <a:rPr lang="en-US" dirty="0"/>
              <a:t>McKinney-Vento, and Foster Care</a:t>
            </a:r>
            <a:endParaRPr lang="en-US" dirty="0">
              <a:cs typeface="Calibri"/>
            </a:endParaRPr>
          </a:p>
        </p:txBody>
      </p:sp>
    </p:spTree>
    <p:extLst>
      <p:ext uri="{BB962C8B-B14F-4D97-AF65-F5344CB8AC3E}">
        <p14:creationId xmlns:p14="http://schemas.microsoft.com/office/powerpoint/2010/main" val="3972213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Tools to Help</a:t>
            </a:r>
          </a:p>
        </p:txBody>
      </p:sp>
      <p:sp>
        <p:nvSpPr>
          <p:cNvPr id="2" name="Content Placeholder 1"/>
          <p:cNvSpPr>
            <a:spLocks noGrp="1"/>
          </p:cNvSpPr>
          <p:nvPr>
            <p:ph idx="1"/>
          </p:nvPr>
        </p:nvSpPr>
        <p:spPr>
          <a:xfrm>
            <a:off x="717176" y="1644293"/>
            <a:ext cx="5634197" cy="4109010"/>
          </a:xfrm>
        </p:spPr>
        <p:txBody>
          <a:bodyPr>
            <a:normAutofit lnSpcReduction="10000"/>
          </a:bodyPr>
          <a:lstStyle/>
          <a:p>
            <a:pPr>
              <a:lnSpc>
                <a:spcPct val="150000"/>
              </a:lnSpc>
              <a:spcBef>
                <a:spcPts val="600"/>
              </a:spcBef>
            </a:pPr>
            <a:r>
              <a:rPr lang="en-US" sz="2800">
                <a:hlinkClick r:id="rId3"/>
              </a:rPr>
              <a:t>Organizational Tool</a:t>
            </a:r>
            <a:endParaRPr lang="en-US" sz="2800"/>
          </a:p>
          <a:p>
            <a:pPr>
              <a:lnSpc>
                <a:spcPct val="150000"/>
              </a:lnSpc>
              <a:spcBef>
                <a:spcPts val="600"/>
              </a:spcBef>
            </a:pPr>
            <a:r>
              <a:rPr lang="en-US" sz="2800">
                <a:hlinkClick r:id="rId4"/>
              </a:rPr>
              <a:t>Self-Assessment</a:t>
            </a:r>
            <a:endParaRPr lang="en-US" sz="2800"/>
          </a:p>
          <a:p>
            <a:pPr>
              <a:lnSpc>
                <a:spcPct val="150000"/>
              </a:lnSpc>
              <a:spcBef>
                <a:spcPts val="600"/>
              </a:spcBef>
            </a:pPr>
            <a:r>
              <a:rPr lang="en-US" sz="2800">
                <a:hlinkClick r:id="rId5"/>
              </a:rPr>
              <a:t>Submission List</a:t>
            </a:r>
            <a:endParaRPr lang="en-US" sz="2800"/>
          </a:p>
          <a:p>
            <a:pPr>
              <a:lnSpc>
                <a:spcPct val="150000"/>
              </a:lnSpc>
              <a:spcBef>
                <a:spcPts val="600"/>
              </a:spcBef>
            </a:pPr>
            <a:r>
              <a:rPr lang="en-US" sz="2800">
                <a:hlinkClick r:id="rId6"/>
              </a:rPr>
              <a:t>District Guide to Monitoring</a:t>
            </a:r>
            <a:endParaRPr lang="en-US" sz="2800"/>
          </a:p>
          <a:p>
            <a:pPr>
              <a:lnSpc>
                <a:spcPct val="150000"/>
              </a:lnSpc>
              <a:spcBef>
                <a:spcPts val="600"/>
              </a:spcBef>
            </a:pPr>
            <a:r>
              <a:rPr lang="en-US" sz="2800">
                <a:hlinkClick r:id="rId7"/>
              </a:rPr>
              <a:t>How to Submit Materials</a:t>
            </a:r>
            <a:endParaRPr lang="en-US" sz="2800"/>
          </a:p>
          <a:p>
            <a:pPr>
              <a:lnSpc>
                <a:spcPct val="150000"/>
              </a:lnSpc>
              <a:spcBef>
                <a:spcPts val="600"/>
              </a:spcBef>
            </a:pPr>
            <a:r>
              <a:rPr lang="en-US" sz="2800">
                <a:hlinkClick r:id="rId8"/>
              </a:rPr>
              <a:t>ESEA Monitoring Webpage</a:t>
            </a:r>
            <a:endParaRPr lang="en-US" sz="2800"/>
          </a:p>
        </p:txBody>
      </p:sp>
      <p:pic>
        <p:nvPicPr>
          <p:cNvPr id="4" name="Picture 3">
            <a:extLst>
              <a:ext uri="{C183D7F6-B498-43B3-948B-1728B52AA6E4}">
                <adec:decorative xmlns:adec="http://schemas.microsoft.com/office/drawing/2017/decorative" val="1"/>
              </a:ext>
            </a:extLst>
          </p:cNvPr>
          <p:cNvPicPr/>
          <p:nvPr/>
        </p:nvPicPr>
        <p:blipFill rotWithShape="1">
          <a:blip r:embed="rId9"/>
          <a:srcRect l="12647" t="20809" r="50590" b="15423"/>
          <a:stretch/>
        </p:blipFill>
        <p:spPr bwMode="auto">
          <a:xfrm>
            <a:off x="7310215" y="1557562"/>
            <a:ext cx="3544609" cy="4467197"/>
          </a:xfrm>
          <a:prstGeom prst="rect">
            <a:avLst/>
          </a:prstGeom>
          <a:ln>
            <a:noFill/>
          </a:ln>
          <a:extLst>
            <a:ext uri="{53640926-AAD7-44D8-BBD7-CCE9431645EC}">
              <a14:shadowObscured xmlns:a14="http://schemas.microsoft.com/office/drawing/2010/main"/>
            </a:ext>
          </a:extLst>
        </p:spPr>
      </p:pic>
      <p:sp>
        <p:nvSpPr>
          <p:cNvPr id="6" name="Footer Placeholder 4">
            <a:extLst>
              <a:ext uri="{FF2B5EF4-FFF2-40B4-BE49-F238E27FC236}">
                <a16:creationId xmlns:a16="http://schemas.microsoft.com/office/drawing/2014/main" id="{E1FE4658-F0E1-CF64-17B8-C487B20C0477}"/>
              </a:ext>
            </a:extLst>
          </p:cNvPr>
          <p:cNvSpPr>
            <a:spLocks noGrp="1"/>
          </p:cNvSpPr>
          <p:nvPr>
            <p:ph type="ftr" sz="quarter" idx="11"/>
          </p:nvPr>
        </p:nvSpPr>
        <p:spPr>
          <a:xfrm>
            <a:off x="717176" y="6139793"/>
            <a:ext cx="2864224" cy="365125"/>
          </a:xfrm>
        </p:spPr>
        <p:txBody>
          <a:bodyPr/>
          <a:lstStyle/>
          <a:p>
            <a:r>
              <a:rPr lang="en-US"/>
              <a:t>ESEA Monitoring – Updated Sept 2025</a:t>
            </a:r>
          </a:p>
        </p:txBody>
      </p:sp>
    </p:spTree>
    <p:extLst>
      <p:ext uri="{BB962C8B-B14F-4D97-AF65-F5344CB8AC3E}">
        <p14:creationId xmlns:p14="http://schemas.microsoft.com/office/powerpoint/2010/main" val="2387385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AC6E6-D9B9-27A6-0995-BA7F3A1BDE3F}"/>
              </a:ext>
            </a:extLst>
          </p:cNvPr>
          <p:cNvSpPr>
            <a:spLocks noGrp="1"/>
          </p:cNvSpPr>
          <p:nvPr>
            <p:ph type="ctrTitle"/>
          </p:nvPr>
        </p:nvSpPr>
        <p:spPr/>
        <p:txBody>
          <a:bodyPr/>
          <a:lstStyle/>
          <a:p>
            <a:r>
              <a:rPr lang="en-US">
                <a:cs typeface="Calibri"/>
              </a:rPr>
              <a:t>Self-Assessment</a:t>
            </a:r>
            <a:endParaRPr lang="en-US"/>
          </a:p>
        </p:txBody>
      </p:sp>
    </p:spTree>
    <p:extLst>
      <p:ext uri="{BB962C8B-B14F-4D97-AF65-F5344CB8AC3E}">
        <p14:creationId xmlns:p14="http://schemas.microsoft.com/office/powerpoint/2010/main" val="431278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8C2278-2D69-41CC-CBFD-44533C423E36}"/>
              </a:ext>
            </a:extLst>
          </p:cNvPr>
          <p:cNvSpPr>
            <a:spLocks noGrp="1"/>
          </p:cNvSpPr>
          <p:nvPr>
            <p:ph type="title"/>
          </p:nvPr>
        </p:nvSpPr>
        <p:spPr/>
        <p:txBody>
          <a:bodyPr/>
          <a:lstStyle/>
          <a:p>
            <a:r>
              <a:rPr lang="en-US">
                <a:cs typeface="Calibri"/>
              </a:rPr>
              <a:t>What is the purpose of the Self-Assessment?</a:t>
            </a:r>
            <a:endParaRPr lang="en-US"/>
          </a:p>
        </p:txBody>
      </p:sp>
      <p:sp>
        <p:nvSpPr>
          <p:cNvPr id="2" name="Content Placeholder 1">
            <a:extLst>
              <a:ext uri="{FF2B5EF4-FFF2-40B4-BE49-F238E27FC236}">
                <a16:creationId xmlns:a16="http://schemas.microsoft.com/office/drawing/2014/main" id="{0D1E0774-EECA-C281-D1DA-3B54F747EF5F}"/>
              </a:ext>
            </a:extLst>
          </p:cNvPr>
          <p:cNvSpPr>
            <a:spLocks noGrp="1"/>
          </p:cNvSpPr>
          <p:nvPr>
            <p:ph idx="1"/>
          </p:nvPr>
        </p:nvSpPr>
        <p:spPr/>
        <p:txBody>
          <a:bodyPr vert="horz" lIns="91440" tIns="45720" rIns="91440" bIns="45720" rtlCol="0" anchor="t">
            <a:normAutofit/>
          </a:bodyPr>
          <a:lstStyle/>
          <a:p>
            <a:pPr marL="0" indent="0">
              <a:buNone/>
            </a:pPr>
            <a:r>
              <a:rPr lang="en-US" sz="3200">
                <a:cs typeface="Calibri"/>
              </a:rPr>
              <a:t>Helps districts </a:t>
            </a:r>
            <a:r>
              <a:rPr lang="en-US" sz="3200" b="1">
                <a:cs typeface="Calibri"/>
              </a:rPr>
              <a:t>examine their practices around federal programs</a:t>
            </a:r>
            <a:endParaRPr lang="en-US"/>
          </a:p>
          <a:p>
            <a:pPr marL="0" indent="0">
              <a:buNone/>
            </a:pPr>
            <a:endParaRPr lang="en-US" sz="3200" dirty="0">
              <a:ea typeface="Calibri"/>
              <a:cs typeface="Calibri"/>
            </a:endParaRPr>
          </a:p>
          <a:p>
            <a:pPr marL="0" indent="0">
              <a:buNone/>
            </a:pPr>
            <a:r>
              <a:rPr lang="en-US" sz="3200" dirty="0">
                <a:cs typeface="Calibri"/>
              </a:rPr>
              <a:t>Facilitates shared understanding of the district's current practices relative to ESSA requirements</a:t>
            </a:r>
            <a:endParaRPr lang="en-US"/>
          </a:p>
          <a:p>
            <a:pPr marL="0" indent="0">
              <a:buNone/>
            </a:pPr>
            <a:endParaRPr lang="en-US" sz="3200" dirty="0">
              <a:ea typeface="Calibri"/>
              <a:cs typeface="Calibri"/>
            </a:endParaRPr>
          </a:p>
          <a:p>
            <a:pPr marL="0" indent="0">
              <a:buNone/>
            </a:pPr>
            <a:r>
              <a:rPr lang="en-US" sz="3200" dirty="0">
                <a:cs typeface="Calibri"/>
              </a:rPr>
              <a:t>Identifies both strengths and where technical assistance or support may be needed</a:t>
            </a:r>
            <a:endParaRPr lang="en-US"/>
          </a:p>
        </p:txBody>
      </p:sp>
      <p:sp>
        <p:nvSpPr>
          <p:cNvPr id="7" name="Slide Number Placeholder 6">
            <a:extLst>
              <a:ext uri="{FF2B5EF4-FFF2-40B4-BE49-F238E27FC236}">
                <a16:creationId xmlns:a16="http://schemas.microsoft.com/office/drawing/2014/main" id="{567134BF-3692-1BF8-7019-F3E980ED023F}"/>
              </a:ext>
              <a:ext uri="{C183D7F6-B498-43B3-948B-1728B52AA6E4}">
                <adec:decorative xmlns:adec="http://schemas.microsoft.com/office/drawing/2017/decorative" val="1"/>
              </a:ext>
            </a:extLst>
          </p:cNvPr>
          <p:cNvSpPr>
            <a:spLocks noGrp="1"/>
          </p:cNvSpPr>
          <p:nvPr>
            <p:ph type="sldNum" sz="quarter" idx="12"/>
          </p:nvPr>
        </p:nvSpPr>
        <p:spPr/>
        <p:txBody>
          <a:bodyPr/>
          <a:lstStyle/>
          <a:p>
            <a:fld id="{357F5B69-6281-4C1F-8C38-6DA0F56DA430}" type="slidenum">
              <a:rPr lang="en-US" smtClean="0"/>
              <a:pPr/>
              <a:t>12</a:t>
            </a:fld>
            <a:endParaRPr lang="en-US"/>
          </a:p>
        </p:txBody>
      </p:sp>
      <p:sp>
        <p:nvSpPr>
          <p:cNvPr id="3" name="Footer Placeholder 4">
            <a:extLst>
              <a:ext uri="{FF2B5EF4-FFF2-40B4-BE49-F238E27FC236}">
                <a16:creationId xmlns:a16="http://schemas.microsoft.com/office/drawing/2014/main" id="{3E2F47BA-0852-40DC-0107-6FA125686D1A}"/>
              </a:ext>
            </a:extLst>
          </p:cNvPr>
          <p:cNvSpPr>
            <a:spLocks noGrp="1"/>
          </p:cNvSpPr>
          <p:nvPr>
            <p:ph type="ftr" sz="quarter" idx="11"/>
          </p:nvPr>
        </p:nvSpPr>
        <p:spPr>
          <a:xfrm>
            <a:off x="717176" y="6139793"/>
            <a:ext cx="2864224" cy="365125"/>
          </a:xfrm>
        </p:spPr>
        <p:txBody>
          <a:bodyPr/>
          <a:lstStyle/>
          <a:p>
            <a:r>
              <a:rPr lang="en-US"/>
              <a:t>ESEA Monitoring – Updated Sept 2025</a:t>
            </a:r>
          </a:p>
        </p:txBody>
      </p:sp>
    </p:spTree>
    <p:extLst>
      <p:ext uri="{BB962C8B-B14F-4D97-AF65-F5344CB8AC3E}">
        <p14:creationId xmlns:p14="http://schemas.microsoft.com/office/powerpoint/2010/main" val="1367844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B39F74-6389-713B-E913-ABF070DEB22C}"/>
              </a:ext>
            </a:extLst>
          </p:cNvPr>
          <p:cNvSpPr>
            <a:spLocks noGrp="1"/>
          </p:cNvSpPr>
          <p:nvPr>
            <p:ph type="title"/>
          </p:nvPr>
        </p:nvSpPr>
        <p:spPr/>
        <p:txBody>
          <a:bodyPr/>
          <a:lstStyle/>
          <a:p>
            <a:r>
              <a:rPr lang="en-US">
                <a:cs typeface="Calibri"/>
              </a:rPr>
              <a:t>Smartsheet Self-Assessment</a:t>
            </a:r>
            <a:endParaRPr lang="en-US" err="1"/>
          </a:p>
        </p:txBody>
      </p:sp>
      <p:sp>
        <p:nvSpPr>
          <p:cNvPr id="2" name="Content Placeholder 1">
            <a:extLst>
              <a:ext uri="{FF2B5EF4-FFF2-40B4-BE49-F238E27FC236}">
                <a16:creationId xmlns:a16="http://schemas.microsoft.com/office/drawing/2014/main" id="{858BC03C-7ECA-6F18-4611-34E4C1198975}"/>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US" sz="3200">
                <a:cs typeface="Calibri"/>
              </a:rPr>
              <a:t>Familiar platform for districts</a:t>
            </a:r>
            <a:endParaRPr lang="en-US">
              <a:ea typeface="Calibri" panose="020F0502020204030204"/>
              <a:cs typeface="Calibri" panose="020F0502020204030204"/>
            </a:endParaRPr>
          </a:p>
          <a:p>
            <a:pPr marL="0" indent="0">
              <a:buNone/>
            </a:pPr>
            <a:endParaRPr lang="en-US" sz="3200" dirty="0">
              <a:cs typeface="Calibri"/>
            </a:endParaRPr>
          </a:p>
          <a:p>
            <a:pPr marL="0" indent="0">
              <a:buNone/>
            </a:pPr>
            <a:r>
              <a:rPr lang="en-US" sz="3200" dirty="0">
                <a:cs typeface="Calibri"/>
              </a:rPr>
              <a:t>Allows for data tracking, analysis and feedback</a:t>
            </a:r>
            <a:endParaRPr lang="en-US" sz="3200">
              <a:ea typeface="Calibri" panose="020F0502020204030204"/>
              <a:cs typeface="Calibri"/>
            </a:endParaRPr>
          </a:p>
          <a:p>
            <a:pPr marL="0" indent="0">
              <a:buNone/>
            </a:pPr>
            <a:endParaRPr lang="en-US" sz="3200" dirty="0">
              <a:ea typeface="Calibri"/>
              <a:cs typeface="Calibri"/>
            </a:endParaRPr>
          </a:p>
          <a:p>
            <a:pPr marL="0" indent="0">
              <a:buNone/>
            </a:pPr>
            <a:r>
              <a:rPr lang="en-US" sz="3200">
                <a:cs typeface="Calibri"/>
              </a:rPr>
              <a:t>Self-Assessment can be customized by district</a:t>
            </a:r>
            <a:endParaRPr lang="en-US">
              <a:ea typeface="Calibri"/>
              <a:cs typeface="Calibri"/>
            </a:endParaRPr>
          </a:p>
          <a:p>
            <a:pPr marL="0" indent="0">
              <a:buNone/>
            </a:pPr>
            <a:endParaRPr lang="en-US" sz="3200" dirty="0">
              <a:cs typeface="Calibri"/>
            </a:endParaRPr>
          </a:p>
          <a:p>
            <a:pPr marL="0" indent="0">
              <a:buNone/>
            </a:pPr>
            <a:r>
              <a:rPr lang="en-US" sz="3200" dirty="0">
                <a:cs typeface="Calibri"/>
              </a:rPr>
              <a:t>Recommendations for using Smartsheet:</a:t>
            </a:r>
            <a:endParaRPr lang="en-US" sz="3200" dirty="0">
              <a:ea typeface="Calibri" panose="020F0502020204030204"/>
              <a:cs typeface="Calibri"/>
            </a:endParaRPr>
          </a:p>
          <a:p>
            <a:pPr marL="457200" lvl="1" indent="0">
              <a:buNone/>
            </a:pPr>
            <a:r>
              <a:rPr lang="en-US" sz="3200" dirty="0">
                <a:cs typeface="Calibri"/>
              </a:rPr>
              <a:t>1) Fill out the </a:t>
            </a:r>
            <a:r>
              <a:rPr lang="en-US" sz="3200" dirty="0">
                <a:cs typeface="Calibri"/>
                <a:hlinkClick r:id="rId3"/>
              </a:rPr>
              <a:t>Word template</a:t>
            </a:r>
            <a:r>
              <a:rPr lang="en-US" sz="3200" dirty="0">
                <a:cs typeface="Calibri"/>
              </a:rPr>
              <a:t> as a district team</a:t>
            </a:r>
            <a:endParaRPr lang="en-US">
              <a:cs typeface="Calibri" panose="020F0502020204030204"/>
            </a:endParaRPr>
          </a:p>
          <a:p>
            <a:pPr marL="457200" lvl="1" indent="0">
              <a:buNone/>
            </a:pPr>
            <a:r>
              <a:rPr lang="en-US" sz="3200" dirty="0">
                <a:cs typeface="Calibri"/>
              </a:rPr>
              <a:t>2) Transfer responses into </a:t>
            </a:r>
            <a:r>
              <a:rPr lang="en-US" sz="3200" dirty="0">
                <a:cs typeface="Calibri"/>
                <a:hlinkClick r:id="rId4"/>
              </a:rPr>
              <a:t>Smartsheet</a:t>
            </a:r>
            <a:r>
              <a:rPr lang="en-US" sz="3200" dirty="0">
                <a:cs typeface="Calibri"/>
              </a:rPr>
              <a:t> and submit</a:t>
            </a:r>
            <a:endParaRPr lang="en-US" sz="3200" dirty="0">
              <a:ea typeface="Calibri"/>
              <a:cs typeface="Calibri"/>
            </a:endParaRPr>
          </a:p>
        </p:txBody>
      </p:sp>
      <p:sp>
        <p:nvSpPr>
          <p:cNvPr id="7" name="Slide Number Placeholder 6">
            <a:extLst>
              <a:ext uri="{FF2B5EF4-FFF2-40B4-BE49-F238E27FC236}">
                <a16:creationId xmlns:a16="http://schemas.microsoft.com/office/drawing/2014/main" id="{B01D22FD-5F46-5FBF-4A89-8DECA04240A9}"/>
              </a:ext>
              <a:ext uri="{C183D7F6-B498-43B3-948B-1728B52AA6E4}">
                <adec:decorative xmlns:adec="http://schemas.microsoft.com/office/drawing/2017/decorative" val="1"/>
              </a:ext>
            </a:extLst>
          </p:cNvPr>
          <p:cNvSpPr>
            <a:spLocks noGrp="1"/>
          </p:cNvSpPr>
          <p:nvPr>
            <p:ph type="sldNum" sz="quarter" idx="12"/>
          </p:nvPr>
        </p:nvSpPr>
        <p:spPr/>
        <p:txBody>
          <a:bodyPr/>
          <a:lstStyle/>
          <a:p>
            <a:fld id="{357F5B69-6281-4C1F-8C38-6DA0F56DA430}" type="slidenum">
              <a:rPr lang="en-US" smtClean="0"/>
              <a:pPr/>
              <a:t>13</a:t>
            </a:fld>
            <a:endParaRPr lang="en-US"/>
          </a:p>
        </p:txBody>
      </p:sp>
      <p:sp>
        <p:nvSpPr>
          <p:cNvPr id="6" name="Footer Placeholder 5">
            <a:extLst>
              <a:ext uri="{FF2B5EF4-FFF2-40B4-BE49-F238E27FC236}">
                <a16:creationId xmlns:a16="http://schemas.microsoft.com/office/drawing/2014/main" id="{6309EA21-A7E3-5867-C35B-C3DB2DE5B41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ea typeface="Calibri"/>
                <a:cs typeface="Calibri"/>
              </a:rPr>
              <a:t>ESEA Monitoring – Updated Sept 2025</a:t>
            </a:r>
            <a:endParaRPr lang="en-US" dirty="0"/>
          </a:p>
        </p:txBody>
      </p:sp>
    </p:spTree>
    <p:extLst>
      <p:ext uri="{BB962C8B-B14F-4D97-AF65-F5344CB8AC3E}">
        <p14:creationId xmlns:p14="http://schemas.microsoft.com/office/powerpoint/2010/main" val="122574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266AB5-EE92-49CE-4E39-B47DB2AFB3C1}"/>
              </a:ext>
            </a:extLst>
          </p:cNvPr>
          <p:cNvSpPr>
            <a:spLocks noGrp="1"/>
          </p:cNvSpPr>
          <p:nvPr>
            <p:ph type="title"/>
          </p:nvPr>
        </p:nvSpPr>
        <p:spPr/>
        <p:txBody>
          <a:bodyPr/>
          <a:lstStyle/>
          <a:p>
            <a:r>
              <a:rPr lang="en-US">
                <a:cs typeface="Calibri"/>
              </a:rPr>
              <a:t>Types of Prompts and Responses </a:t>
            </a:r>
            <a:endParaRPr lang="en-US"/>
          </a:p>
        </p:txBody>
      </p:sp>
      <p:sp>
        <p:nvSpPr>
          <p:cNvPr id="2" name="Content Placeholder 1">
            <a:extLst>
              <a:ext uri="{FF2B5EF4-FFF2-40B4-BE49-F238E27FC236}">
                <a16:creationId xmlns:a16="http://schemas.microsoft.com/office/drawing/2014/main" id="{B464BA7B-A5AA-26BA-3DD7-F7055246C28B}"/>
              </a:ext>
            </a:extLst>
          </p:cNvPr>
          <p:cNvSpPr>
            <a:spLocks noGrp="1"/>
          </p:cNvSpPr>
          <p:nvPr>
            <p:ph idx="1"/>
          </p:nvPr>
        </p:nvSpPr>
        <p:spPr/>
        <p:txBody>
          <a:bodyPr vert="horz" lIns="91440" tIns="45720" rIns="91440" bIns="45720" rtlCol="0" anchor="t">
            <a:normAutofit/>
          </a:bodyPr>
          <a:lstStyle/>
          <a:p>
            <a:pPr marL="0" indent="0">
              <a:buNone/>
            </a:pPr>
            <a:r>
              <a:rPr lang="en-US" sz="2800" dirty="0">
                <a:cs typeface="Calibri"/>
              </a:rPr>
              <a:t>Rubric Selections</a:t>
            </a:r>
            <a:endParaRPr lang="en-US" dirty="0"/>
          </a:p>
          <a:p>
            <a:pPr lvl="1">
              <a:buFont typeface="Courier New" panose="020B0604020202020204" pitchFamily="34" charset="0"/>
              <a:buChar char="o"/>
            </a:pPr>
            <a:r>
              <a:rPr lang="en-US" dirty="0">
                <a:cs typeface="Calibri"/>
              </a:rPr>
              <a:t>1 – Emerging</a:t>
            </a:r>
            <a:endParaRPr lang="en-US" dirty="0">
              <a:ea typeface="Calibri"/>
              <a:cs typeface="Calibri"/>
            </a:endParaRPr>
          </a:p>
          <a:p>
            <a:pPr lvl="1">
              <a:buFont typeface="Courier New" panose="020B0604020202020204" pitchFamily="34" charset="0"/>
              <a:buChar char="o"/>
            </a:pPr>
            <a:r>
              <a:rPr lang="en-US" dirty="0">
                <a:cs typeface="Calibri"/>
              </a:rPr>
              <a:t>2 – Developing</a:t>
            </a:r>
            <a:endParaRPr lang="en-US" dirty="0">
              <a:ea typeface="Calibri"/>
              <a:cs typeface="Calibri"/>
            </a:endParaRPr>
          </a:p>
          <a:p>
            <a:pPr lvl="1">
              <a:buFont typeface="Courier New" panose="020B0604020202020204" pitchFamily="34" charset="0"/>
              <a:buChar char="o"/>
            </a:pPr>
            <a:r>
              <a:rPr lang="en-US" dirty="0">
                <a:cs typeface="Calibri"/>
              </a:rPr>
              <a:t>3 – Proficient </a:t>
            </a:r>
            <a:endParaRPr lang="en-US" dirty="0">
              <a:ea typeface="Calibri"/>
              <a:cs typeface="Calibri"/>
            </a:endParaRPr>
          </a:p>
          <a:p>
            <a:pPr lvl="1">
              <a:buFont typeface="Courier New" panose="020B0604020202020204" pitchFamily="34" charset="0"/>
              <a:buChar char="o"/>
            </a:pPr>
            <a:r>
              <a:rPr lang="en-US" dirty="0">
                <a:cs typeface="Calibri"/>
              </a:rPr>
              <a:t>4 – Exceptional </a:t>
            </a:r>
            <a:endParaRPr lang="en-US" dirty="0">
              <a:ea typeface="Calibri"/>
              <a:cs typeface="Calibri"/>
            </a:endParaRPr>
          </a:p>
          <a:p>
            <a:pPr marL="0" indent="0">
              <a:buNone/>
            </a:pPr>
            <a:r>
              <a:rPr lang="en-US" sz="2800" dirty="0">
                <a:cs typeface="Calibri"/>
              </a:rPr>
              <a:t>Narrative Response</a:t>
            </a:r>
            <a:endParaRPr lang="en-US" sz="2800" dirty="0">
              <a:ea typeface="Calibri" panose="020F0502020204030204"/>
              <a:cs typeface="Calibri"/>
            </a:endParaRPr>
          </a:p>
          <a:p>
            <a:pPr lvl="1">
              <a:buFont typeface="Courier New" panose="020B0604020202020204" pitchFamily="34" charset="0"/>
              <a:buChar char="o"/>
            </a:pPr>
            <a:r>
              <a:rPr lang="en-US" dirty="0">
                <a:cs typeface="Calibri"/>
              </a:rPr>
              <a:t>Type your response to the question prompt</a:t>
            </a:r>
            <a:endParaRPr lang="en-US" dirty="0">
              <a:ea typeface="Calibri"/>
              <a:cs typeface="Calibri"/>
            </a:endParaRPr>
          </a:p>
          <a:p>
            <a:pPr marL="0" indent="0">
              <a:buNone/>
            </a:pPr>
            <a:r>
              <a:rPr lang="en-US" sz="2800" dirty="0">
                <a:cs typeface="Calibri"/>
              </a:rPr>
              <a:t>Yes or No</a:t>
            </a:r>
            <a:endParaRPr lang="en-US" sz="2800" dirty="0">
              <a:ea typeface="Calibri" panose="020F0502020204030204"/>
              <a:cs typeface="Calibri"/>
            </a:endParaRPr>
          </a:p>
          <a:p>
            <a:pPr lvl="1">
              <a:buFont typeface="Courier New" panose="020B0604020202020204" pitchFamily="34" charset="0"/>
              <a:buChar char="o"/>
            </a:pPr>
            <a:r>
              <a:rPr lang="en-US">
                <a:cs typeface="Calibri"/>
              </a:rPr>
              <a:t>Indicate if the statement or question applies</a:t>
            </a:r>
            <a:endParaRPr lang="en-US">
              <a:ea typeface="Calibri"/>
              <a:cs typeface="Calibri"/>
            </a:endParaRPr>
          </a:p>
        </p:txBody>
      </p:sp>
      <p:sp>
        <p:nvSpPr>
          <p:cNvPr id="7" name="Slide Number Placeholder 6">
            <a:extLst>
              <a:ext uri="{FF2B5EF4-FFF2-40B4-BE49-F238E27FC236}">
                <a16:creationId xmlns:a16="http://schemas.microsoft.com/office/drawing/2014/main" id="{395772ED-C53D-CCC5-BD28-4A1FD702BC50}"/>
              </a:ext>
              <a:ext uri="{C183D7F6-B498-43B3-948B-1728B52AA6E4}">
                <adec:decorative xmlns:adec="http://schemas.microsoft.com/office/drawing/2017/decorative" val="1"/>
              </a:ext>
            </a:extLst>
          </p:cNvPr>
          <p:cNvSpPr>
            <a:spLocks noGrp="1"/>
          </p:cNvSpPr>
          <p:nvPr>
            <p:ph type="sldNum" sz="quarter" idx="12"/>
          </p:nvPr>
        </p:nvSpPr>
        <p:spPr/>
        <p:txBody>
          <a:bodyPr/>
          <a:lstStyle/>
          <a:p>
            <a:fld id="{357F5B69-6281-4C1F-8C38-6DA0F56DA430}" type="slidenum">
              <a:rPr lang="en-US" smtClean="0"/>
              <a:pPr/>
              <a:t>14</a:t>
            </a:fld>
            <a:endParaRPr lang="en-US"/>
          </a:p>
        </p:txBody>
      </p:sp>
      <p:sp>
        <p:nvSpPr>
          <p:cNvPr id="6" name="Footer Placeholder 5">
            <a:extLst>
              <a:ext uri="{FF2B5EF4-FFF2-40B4-BE49-F238E27FC236}">
                <a16:creationId xmlns:a16="http://schemas.microsoft.com/office/drawing/2014/main" id="{E6CF44B4-9998-2769-6CEC-CD67D6CAE15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ESEA Monitoring – Updated Sept 2025</a:t>
            </a:r>
          </a:p>
        </p:txBody>
      </p:sp>
    </p:spTree>
    <p:extLst>
      <p:ext uri="{BB962C8B-B14F-4D97-AF65-F5344CB8AC3E}">
        <p14:creationId xmlns:p14="http://schemas.microsoft.com/office/powerpoint/2010/main" val="3777547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D67501-0F10-891D-F933-81087B030A49}"/>
              </a:ext>
            </a:extLst>
          </p:cNvPr>
          <p:cNvSpPr>
            <a:spLocks noGrp="1"/>
          </p:cNvSpPr>
          <p:nvPr>
            <p:ph type="ctrTitle"/>
          </p:nvPr>
        </p:nvSpPr>
        <p:spPr/>
        <p:txBody>
          <a:bodyPr/>
          <a:lstStyle/>
          <a:p>
            <a:r>
              <a:rPr lang="en-US">
                <a:cs typeface="Calibri"/>
              </a:rPr>
              <a:t>Smartsheet Tutorial</a:t>
            </a:r>
            <a:endParaRPr lang="en-US"/>
          </a:p>
        </p:txBody>
      </p:sp>
    </p:spTree>
    <p:extLst>
      <p:ext uri="{BB962C8B-B14F-4D97-AF65-F5344CB8AC3E}">
        <p14:creationId xmlns:p14="http://schemas.microsoft.com/office/powerpoint/2010/main" val="926752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5101C0-7753-2117-B210-76B08DCE81FC}"/>
              </a:ext>
            </a:extLst>
          </p:cNvPr>
          <p:cNvSpPr>
            <a:spLocks noGrp="1"/>
          </p:cNvSpPr>
          <p:nvPr>
            <p:ph type="title"/>
          </p:nvPr>
        </p:nvSpPr>
        <p:spPr/>
        <p:txBody>
          <a:bodyPr/>
          <a:lstStyle/>
          <a:p>
            <a:r>
              <a:rPr lang="en-US">
                <a:cs typeface="Calibri"/>
              </a:rPr>
              <a:t>Universal Program Submissions</a:t>
            </a:r>
            <a:endParaRPr lang="en-US"/>
          </a:p>
        </p:txBody>
      </p:sp>
      <p:sp>
        <p:nvSpPr>
          <p:cNvPr id="2" name="Content Placeholder 1">
            <a:extLst>
              <a:ext uri="{FF2B5EF4-FFF2-40B4-BE49-F238E27FC236}">
                <a16:creationId xmlns:a16="http://schemas.microsoft.com/office/drawing/2014/main" id="{17D0271E-7448-AA73-782C-74FBC4BA25B9}"/>
              </a:ext>
            </a:extLst>
          </p:cNvPr>
          <p:cNvSpPr>
            <a:spLocks noGrp="1"/>
          </p:cNvSpPr>
          <p:nvPr>
            <p:ph idx="1"/>
          </p:nvPr>
        </p:nvSpPr>
        <p:spPr/>
        <p:txBody>
          <a:bodyPr vert="horz" lIns="91440" tIns="45720" rIns="91440" bIns="45720" rtlCol="0" anchor="t">
            <a:normAutofit/>
          </a:bodyPr>
          <a:lstStyle/>
          <a:p>
            <a:pPr marL="0" indent="0">
              <a:buNone/>
            </a:pPr>
            <a:r>
              <a:rPr lang="en-US" sz="2800" b="1" dirty="0">
                <a:cs typeface="Calibri"/>
              </a:rPr>
              <a:t>Even districts that decline funds</a:t>
            </a:r>
            <a:r>
              <a:rPr lang="en-US" sz="2800" dirty="0">
                <a:cs typeface="Calibri"/>
              </a:rPr>
              <a:t> must complete prompts </a:t>
            </a:r>
            <a:r>
              <a:rPr lang="en-US" sz="2800">
                <a:cs typeface="Calibri"/>
              </a:rPr>
              <a:t>for the following programs:</a:t>
            </a:r>
            <a:endParaRPr lang="en-US"/>
          </a:p>
          <a:p>
            <a:pPr lvl="1">
              <a:buFont typeface="Courier New" panose="020B0604020202020204" pitchFamily="34" charset="0"/>
              <a:buChar char="o"/>
            </a:pPr>
            <a:r>
              <a:rPr lang="en-US" sz="2800" dirty="0">
                <a:cs typeface="Calibri"/>
              </a:rPr>
              <a:t>Foster Care</a:t>
            </a:r>
            <a:endParaRPr lang="en-US" sz="2800" dirty="0">
              <a:ea typeface="Calibri"/>
              <a:cs typeface="Calibri"/>
            </a:endParaRPr>
          </a:p>
          <a:p>
            <a:pPr lvl="1">
              <a:buFont typeface="Courier New" panose="020B0604020202020204" pitchFamily="34" charset="0"/>
              <a:buChar char="o"/>
            </a:pPr>
            <a:r>
              <a:rPr lang="en-US" sz="2800" dirty="0">
                <a:cs typeface="Calibri"/>
              </a:rPr>
              <a:t>McKinney-Vento</a:t>
            </a:r>
            <a:endParaRPr lang="en-US" dirty="0"/>
          </a:p>
          <a:p>
            <a:pPr marL="0" indent="0">
              <a:buNone/>
            </a:pPr>
            <a:endParaRPr lang="en-US" sz="2800" b="1" dirty="0">
              <a:ea typeface="Calibri"/>
              <a:cs typeface="Calibri"/>
            </a:endParaRPr>
          </a:p>
          <a:p>
            <a:pPr marL="0" indent="0">
              <a:buNone/>
            </a:pPr>
            <a:r>
              <a:rPr lang="en-US" sz="2800" b="1">
                <a:cs typeface="Calibri"/>
              </a:rPr>
              <a:t>All districts who accept federal ESEA Title funds</a:t>
            </a:r>
            <a:r>
              <a:rPr lang="en-US" sz="2800" dirty="0">
                <a:cs typeface="Calibri"/>
              </a:rPr>
              <a:t> must complete at least </a:t>
            </a:r>
            <a:r>
              <a:rPr lang="en-US" sz="2800">
                <a:cs typeface="Calibri"/>
              </a:rPr>
              <a:t>one Equitable Services prompt.</a:t>
            </a:r>
            <a:endParaRPr lang="en-US" sz="2800">
              <a:ea typeface="Calibri"/>
              <a:cs typeface="Calibri"/>
            </a:endParaRPr>
          </a:p>
        </p:txBody>
      </p:sp>
      <p:sp>
        <p:nvSpPr>
          <p:cNvPr id="7" name="Slide Number Placeholder 6">
            <a:extLst>
              <a:ext uri="{FF2B5EF4-FFF2-40B4-BE49-F238E27FC236}">
                <a16:creationId xmlns:a16="http://schemas.microsoft.com/office/drawing/2014/main" id="{56B0E077-7189-5FD2-5028-4D3CF4F3849D}"/>
              </a:ext>
              <a:ext uri="{C183D7F6-B498-43B3-948B-1728B52AA6E4}">
                <adec:decorative xmlns:adec="http://schemas.microsoft.com/office/drawing/2017/decorative" val="1"/>
              </a:ext>
            </a:extLst>
          </p:cNvPr>
          <p:cNvSpPr>
            <a:spLocks noGrp="1"/>
          </p:cNvSpPr>
          <p:nvPr>
            <p:ph type="sldNum" sz="quarter" idx="12"/>
          </p:nvPr>
        </p:nvSpPr>
        <p:spPr/>
        <p:txBody>
          <a:bodyPr/>
          <a:lstStyle/>
          <a:p>
            <a:fld id="{357F5B69-6281-4C1F-8C38-6DA0F56DA430}" type="slidenum">
              <a:rPr lang="en-US" smtClean="0"/>
              <a:pPr/>
              <a:t>16</a:t>
            </a:fld>
            <a:endParaRPr lang="en-US"/>
          </a:p>
        </p:txBody>
      </p:sp>
      <p:sp>
        <p:nvSpPr>
          <p:cNvPr id="3" name="Footer Placeholder 4">
            <a:extLst>
              <a:ext uri="{FF2B5EF4-FFF2-40B4-BE49-F238E27FC236}">
                <a16:creationId xmlns:a16="http://schemas.microsoft.com/office/drawing/2014/main" id="{1EF730A7-61D5-42E5-9FB0-8364015A7B15}"/>
              </a:ext>
            </a:extLst>
          </p:cNvPr>
          <p:cNvSpPr>
            <a:spLocks noGrp="1"/>
          </p:cNvSpPr>
          <p:nvPr>
            <p:ph type="ftr" sz="quarter" idx="11"/>
          </p:nvPr>
        </p:nvSpPr>
        <p:spPr>
          <a:xfrm>
            <a:off x="717176" y="6139793"/>
            <a:ext cx="2864224" cy="365125"/>
          </a:xfrm>
        </p:spPr>
        <p:txBody>
          <a:bodyPr/>
          <a:lstStyle/>
          <a:p>
            <a:r>
              <a:rPr lang="en-US"/>
              <a:t>ESEA Monitoring – Updated Sept 2025</a:t>
            </a:r>
          </a:p>
        </p:txBody>
      </p:sp>
    </p:spTree>
    <p:extLst>
      <p:ext uri="{BB962C8B-B14F-4D97-AF65-F5344CB8AC3E}">
        <p14:creationId xmlns:p14="http://schemas.microsoft.com/office/powerpoint/2010/main" val="424977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a:t>Common Compliance</a:t>
            </a:r>
          </a:p>
        </p:txBody>
      </p:sp>
    </p:spTree>
    <p:extLst>
      <p:ext uri="{BB962C8B-B14F-4D97-AF65-F5344CB8AC3E}">
        <p14:creationId xmlns:p14="http://schemas.microsoft.com/office/powerpoint/2010/main" val="361981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Materials to Submit: Expenditures</a:t>
            </a:r>
          </a:p>
        </p:txBody>
      </p:sp>
      <p:sp>
        <p:nvSpPr>
          <p:cNvPr id="3" name="Content Placeholder 2"/>
          <p:cNvSpPr>
            <a:spLocks noGrp="1"/>
          </p:cNvSpPr>
          <p:nvPr>
            <p:ph idx="1"/>
          </p:nvPr>
        </p:nvSpPr>
        <p:spPr>
          <a:xfrm>
            <a:off x="717176" y="1782493"/>
            <a:ext cx="10784542" cy="4497198"/>
          </a:xfrm>
        </p:spPr>
        <p:txBody>
          <a:bodyPr vert="horz" lIns="91440" tIns="45720" rIns="91440" bIns="45720" rtlCol="0" anchor="t">
            <a:normAutofit/>
          </a:bodyPr>
          <a:lstStyle/>
          <a:p>
            <a:pPr lvl="0"/>
            <a:r>
              <a:rPr lang="en-US" sz="3200" b="1"/>
              <a:t>Detailed</a:t>
            </a:r>
            <a:r>
              <a:rPr lang="en-US" sz="3200"/>
              <a:t> expenditure reports from your </a:t>
            </a:r>
            <a:r>
              <a:rPr lang="en-US" sz="3200" b="1"/>
              <a:t>district’s accounting system from the previous school year</a:t>
            </a:r>
          </a:p>
          <a:p>
            <a:pPr lvl="0"/>
            <a:r>
              <a:rPr lang="en-US" sz="3200"/>
              <a:t>Reports should show:</a:t>
            </a:r>
            <a:endParaRPr lang="en-US" sz="3200">
              <a:ea typeface="Calibri"/>
              <a:cs typeface="Calibri"/>
            </a:endParaRPr>
          </a:p>
          <a:p>
            <a:pPr lvl="1"/>
            <a:r>
              <a:rPr lang="en-US"/>
              <a:t>Each Title program being monitored</a:t>
            </a:r>
            <a:endParaRPr lang="en-US">
              <a:ea typeface="Calibri"/>
              <a:cs typeface="Calibri"/>
            </a:endParaRPr>
          </a:p>
          <a:p>
            <a:pPr lvl="1"/>
            <a:r>
              <a:rPr lang="en-US"/>
              <a:t>Date</a:t>
            </a:r>
            <a:endParaRPr lang="en-US">
              <a:ea typeface="Calibri"/>
              <a:cs typeface="Calibri"/>
            </a:endParaRPr>
          </a:p>
          <a:p>
            <a:pPr lvl="1"/>
            <a:r>
              <a:rPr lang="en-US"/>
              <a:t>Vendor</a:t>
            </a:r>
            <a:endParaRPr lang="en-US">
              <a:ea typeface="Calibri"/>
              <a:cs typeface="Calibri"/>
            </a:endParaRPr>
          </a:p>
          <a:p>
            <a:pPr lvl="1"/>
            <a:r>
              <a:rPr lang="en-US"/>
              <a:t>Brief item description</a:t>
            </a:r>
            <a:endParaRPr lang="en-US">
              <a:ea typeface="Calibri"/>
              <a:cs typeface="Calibri"/>
            </a:endParaRPr>
          </a:p>
          <a:p>
            <a:pPr lvl="1"/>
            <a:r>
              <a:rPr lang="en-US"/>
              <a:t>Amounts</a:t>
            </a:r>
            <a:endParaRPr lang="en-US">
              <a:ea typeface="Calibri"/>
              <a:cs typeface="Calibri"/>
            </a:endParaRPr>
          </a:p>
          <a:p>
            <a:r>
              <a:rPr lang="en-US" sz="3200">
                <a:ea typeface="Calibri"/>
                <a:cs typeface="Calibri"/>
              </a:rPr>
              <a:t>Separate reports by program</a:t>
            </a:r>
            <a:endParaRPr lang="en-US" sz="3200"/>
          </a:p>
        </p:txBody>
      </p:sp>
      <p:pic>
        <p:nvPicPr>
          <p:cNvPr id="2050"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566" y="2832169"/>
            <a:ext cx="3348801" cy="334880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4">
            <a:extLst>
              <a:ext uri="{FF2B5EF4-FFF2-40B4-BE49-F238E27FC236}">
                <a16:creationId xmlns:a16="http://schemas.microsoft.com/office/drawing/2014/main" id="{EF756B17-405C-1083-808A-C7CB37FFBB45}"/>
              </a:ext>
            </a:extLst>
          </p:cNvPr>
          <p:cNvSpPr>
            <a:spLocks noGrp="1"/>
          </p:cNvSpPr>
          <p:nvPr>
            <p:ph type="ftr" sz="quarter" idx="11"/>
          </p:nvPr>
        </p:nvSpPr>
        <p:spPr>
          <a:xfrm>
            <a:off x="717176" y="6139793"/>
            <a:ext cx="2864224" cy="365125"/>
          </a:xfrm>
        </p:spPr>
        <p:txBody>
          <a:bodyPr/>
          <a:lstStyle/>
          <a:p>
            <a:r>
              <a:rPr lang="en-US" dirty="0"/>
              <a:t>ESEA Monitoring – Updated Sept 2025</a:t>
            </a:r>
          </a:p>
        </p:txBody>
      </p:sp>
      <p:sp>
        <p:nvSpPr>
          <p:cNvPr id="5" name="Slide Number Placeholder 6">
            <a:extLst>
              <a:ext uri="{FF2B5EF4-FFF2-40B4-BE49-F238E27FC236}">
                <a16:creationId xmlns:a16="http://schemas.microsoft.com/office/drawing/2014/main" id="{0666490D-BBAB-5981-DE47-1A8B7C5340C1}"/>
              </a:ext>
              <a:ext uri="{C183D7F6-B498-43B3-948B-1728B52AA6E4}">
                <adec:decorative xmlns:adec="http://schemas.microsoft.com/office/drawing/2017/decorative" val="1"/>
              </a:ext>
            </a:extLst>
          </p:cNvPr>
          <p:cNvSpPr>
            <a:spLocks noGrp="1"/>
          </p:cNvSpPr>
          <p:nvPr>
            <p:ph type="sldNum" sz="quarter" idx="12"/>
          </p:nvPr>
        </p:nvSpPr>
        <p:spPr>
          <a:xfrm>
            <a:off x="8610600" y="6139793"/>
            <a:ext cx="2891118" cy="365125"/>
          </a:xfrm>
        </p:spPr>
        <p:txBody>
          <a:bodyPr/>
          <a:lstStyle/>
          <a:p>
            <a:fld id="{357F5B69-6281-4C1F-8C38-6DA0F56DA430}" type="slidenum">
              <a:rPr lang="en-US" smtClean="0"/>
              <a:t>18</a:t>
            </a:fld>
            <a:endParaRPr lang="en-US"/>
          </a:p>
        </p:txBody>
      </p:sp>
    </p:spTree>
    <p:extLst>
      <p:ext uri="{BB962C8B-B14F-4D97-AF65-F5344CB8AC3E}">
        <p14:creationId xmlns:p14="http://schemas.microsoft.com/office/powerpoint/2010/main" val="557247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Materials to Submit: Inventory</a:t>
            </a:r>
          </a:p>
        </p:txBody>
      </p:sp>
      <p:sp>
        <p:nvSpPr>
          <p:cNvPr id="3" name="Content Placeholder 2"/>
          <p:cNvSpPr>
            <a:spLocks noGrp="1"/>
          </p:cNvSpPr>
          <p:nvPr>
            <p:ph idx="1"/>
          </p:nvPr>
        </p:nvSpPr>
        <p:spPr/>
        <p:txBody>
          <a:bodyPr vert="horz" lIns="91440" tIns="45720" rIns="91440" bIns="45720" rtlCol="0" anchor="t">
            <a:normAutofit lnSpcReduction="10000"/>
          </a:bodyPr>
          <a:lstStyle/>
          <a:p>
            <a:r>
              <a:rPr lang="en-US" sz="3200"/>
              <a:t>Listing of equipment and non-consumable materials  with all Title funds, including those items purchased for equitable services</a:t>
            </a:r>
            <a:endParaRPr lang="en-US" sz="3200">
              <a:ea typeface="Calibri"/>
              <a:cs typeface="Calibri"/>
            </a:endParaRPr>
          </a:p>
          <a:p>
            <a:r>
              <a:rPr lang="en-US" sz="3200"/>
              <a:t>Inventory documentation should be updated when new purchases are made </a:t>
            </a:r>
            <a:endParaRPr lang="en-US" sz="3200">
              <a:cs typeface="Calibri"/>
            </a:endParaRPr>
          </a:p>
          <a:p>
            <a:pPr lvl="0"/>
            <a:endParaRPr lang="en-US" sz="3200"/>
          </a:p>
          <a:p>
            <a:pPr lvl="0"/>
            <a:r>
              <a:rPr lang="en-US" sz="3200" i="1"/>
              <a:t>Resources</a:t>
            </a:r>
            <a:endParaRPr lang="en-US" sz="3200" i="1">
              <a:hlinkClick r:id="rId3"/>
            </a:endParaRPr>
          </a:p>
          <a:p>
            <a:pPr lvl="1"/>
            <a:r>
              <a:rPr lang="en-US" sz="2800" i="1">
                <a:hlinkClick r:id="rId3"/>
              </a:rPr>
              <a:t>ESSA Quick Reference Brief – Inventory</a:t>
            </a:r>
            <a:endParaRPr lang="en-US" sz="2800" i="1"/>
          </a:p>
          <a:p>
            <a:pPr lvl="1"/>
            <a:r>
              <a:rPr lang="en-US" sz="2800" i="1">
                <a:hlinkClick r:id="rId4"/>
              </a:rPr>
              <a:t>Inventory Template</a:t>
            </a:r>
            <a:endParaRPr lang="en-US" sz="2800" i="1"/>
          </a:p>
          <a:p>
            <a:endParaRPr lang="en-US"/>
          </a:p>
        </p:txBody>
      </p:sp>
      <p:pic>
        <p:nvPicPr>
          <p:cNvPr id="3074" name="Picture 2">
            <a:extLst>
              <a:ext uri="{C183D7F6-B498-43B3-948B-1728B52AA6E4}">
                <adec:decorative xmlns:adec="http://schemas.microsoft.com/office/drawing/2017/decorative" val="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893665" y="3871232"/>
            <a:ext cx="3266171" cy="217744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6">
            <a:extLst>
              <a:ext uri="{FF2B5EF4-FFF2-40B4-BE49-F238E27FC236}">
                <a16:creationId xmlns:a16="http://schemas.microsoft.com/office/drawing/2014/main" id="{F4A10546-2A70-DC29-27E6-4979EADB43B5}"/>
              </a:ext>
              <a:ext uri="{C183D7F6-B498-43B3-948B-1728B52AA6E4}">
                <adec:decorative xmlns:adec="http://schemas.microsoft.com/office/drawing/2017/decorative" val="1"/>
              </a:ext>
            </a:extLst>
          </p:cNvPr>
          <p:cNvSpPr>
            <a:spLocks noGrp="1"/>
          </p:cNvSpPr>
          <p:nvPr>
            <p:ph type="sldNum" sz="quarter" idx="12"/>
          </p:nvPr>
        </p:nvSpPr>
        <p:spPr>
          <a:xfrm>
            <a:off x="8610600" y="6139793"/>
            <a:ext cx="2891118" cy="365125"/>
          </a:xfrm>
        </p:spPr>
        <p:txBody>
          <a:bodyPr/>
          <a:lstStyle/>
          <a:p>
            <a:fld id="{357F5B69-6281-4C1F-8C38-6DA0F56DA430}" type="slidenum">
              <a:rPr lang="en-US" smtClean="0"/>
              <a:t>19</a:t>
            </a:fld>
            <a:endParaRPr lang="en-US"/>
          </a:p>
        </p:txBody>
      </p:sp>
      <p:sp>
        <p:nvSpPr>
          <p:cNvPr id="6" name="Footer Placeholder 4">
            <a:extLst>
              <a:ext uri="{FF2B5EF4-FFF2-40B4-BE49-F238E27FC236}">
                <a16:creationId xmlns:a16="http://schemas.microsoft.com/office/drawing/2014/main" id="{0F8D8522-C6AB-55AA-1F4A-A64B8E4F055A}"/>
              </a:ext>
            </a:extLst>
          </p:cNvPr>
          <p:cNvSpPr>
            <a:spLocks noGrp="1"/>
          </p:cNvSpPr>
          <p:nvPr>
            <p:ph type="ftr" sz="quarter" idx="11"/>
          </p:nvPr>
        </p:nvSpPr>
        <p:spPr>
          <a:xfrm>
            <a:off x="717176" y="6139793"/>
            <a:ext cx="2864224" cy="365125"/>
          </a:xfrm>
        </p:spPr>
        <p:txBody>
          <a:bodyPr/>
          <a:lstStyle/>
          <a:p>
            <a:r>
              <a:rPr lang="en-US" dirty="0"/>
              <a:t>ESEA Monitoring – Updated Sept 2025</a:t>
            </a:r>
          </a:p>
        </p:txBody>
      </p:sp>
    </p:spTree>
    <p:extLst>
      <p:ext uri="{BB962C8B-B14F-4D97-AF65-F5344CB8AC3E}">
        <p14:creationId xmlns:p14="http://schemas.microsoft.com/office/powerpoint/2010/main" val="148027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9964" y="2486701"/>
            <a:ext cx="9716654" cy="856863"/>
          </a:xfrm>
        </p:spPr>
        <p:txBody>
          <a:bodyPr>
            <a:noAutofit/>
          </a:bodyPr>
          <a:lstStyle/>
          <a:p>
            <a:r>
              <a:rPr lang="en-US" sz="4000" dirty="0"/>
              <a:t>Preparing for ESEA Monitoring: Tiers 2 and 3</a:t>
            </a:r>
            <a:endParaRPr lang="en-US" sz="4000" dirty="0">
              <a:cs typeface="Calibri"/>
            </a:endParaRPr>
          </a:p>
        </p:txBody>
      </p:sp>
      <p:sp>
        <p:nvSpPr>
          <p:cNvPr id="3" name="Subtitle 2"/>
          <p:cNvSpPr>
            <a:spLocks noGrp="1"/>
          </p:cNvSpPr>
          <p:nvPr>
            <p:ph type="subTitle" idx="1"/>
          </p:nvPr>
        </p:nvSpPr>
        <p:spPr/>
        <p:txBody>
          <a:bodyPr vert="horz" lIns="91440" tIns="45720" rIns="91440" bIns="45720" rtlCol="0" anchor="t">
            <a:normAutofit/>
          </a:bodyPr>
          <a:lstStyle/>
          <a:p>
            <a:r>
              <a:rPr lang="en-US" dirty="0"/>
              <a:t>Title I-A, I-D, II-A, IV-A, V-B, Equitable Services, </a:t>
            </a:r>
          </a:p>
          <a:p>
            <a:r>
              <a:rPr lang="en-US" dirty="0"/>
              <a:t>Foster Care and McKinney-Vento</a:t>
            </a:r>
            <a:endParaRPr lang="en-US" dirty="0">
              <a:ea typeface="Calibri"/>
              <a:cs typeface="Calibri"/>
            </a:endParaRPr>
          </a:p>
        </p:txBody>
      </p:sp>
    </p:spTree>
    <p:extLst>
      <p:ext uri="{BB962C8B-B14F-4D97-AF65-F5344CB8AC3E}">
        <p14:creationId xmlns:p14="http://schemas.microsoft.com/office/powerpoint/2010/main" val="362083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Materials to Submit: Time &amp; Effort</a:t>
            </a:r>
          </a:p>
        </p:txBody>
      </p:sp>
      <p:sp>
        <p:nvSpPr>
          <p:cNvPr id="3" name="Content Placeholder 2"/>
          <p:cNvSpPr>
            <a:spLocks noGrp="1"/>
          </p:cNvSpPr>
          <p:nvPr>
            <p:ph idx="1"/>
          </p:nvPr>
        </p:nvSpPr>
        <p:spPr>
          <a:xfrm>
            <a:off x="363883" y="1773670"/>
            <a:ext cx="11137835" cy="4014066"/>
          </a:xfrm>
        </p:spPr>
        <p:txBody>
          <a:bodyPr vert="horz" lIns="91440" tIns="45720" rIns="91440" bIns="45720" rtlCol="0" anchor="t">
            <a:noAutofit/>
          </a:bodyPr>
          <a:lstStyle/>
          <a:p>
            <a:pPr>
              <a:lnSpc>
                <a:spcPct val="100000"/>
              </a:lnSpc>
              <a:spcAft>
                <a:spcPts val="600"/>
              </a:spcAft>
            </a:pPr>
            <a:r>
              <a:rPr lang="en-US"/>
              <a:t>Payroll Distribution Report showing staff paid for with federal funds</a:t>
            </a:r>
          </a:p>
          <a:p>
            <a:pPr lvl="0">
              <a:lnSpc>
                <a:spcPct val="100000"/>
              </a:lnSpc>
              <a:spcAft>
                <a:spcPts val="600"/>
              </a:spcAft>
            </a:pPr>
            <a:r>
              <a:rPr lang="en-US"/>
              <a:t>Three samples of </a:t>
            </a:r>
            <a:r>
              <a:rPr lang="en-US" b="1"/>
              <a:t>individual documentation </a:t>
            </a:r>
            <a:r>
              <a:rPr lang="en-US"/>
              <a:t>from the district level that includes:</a:t>
            </a:r>
            <a:endParaRPr lang="en-US" sz="1800"/>
          </a:p>
          <a:p>
            <a:pPr lvl="1">
              <a:lnSpc>
                <a:spcPct val="100000"/>
              </a:lnSpc>
              <a:spcAft>
                <a:spcPts val="600"/>
              </a:spcAft>
            </a:pPr>
            <a:r>
              <a:rPr lang="en-US" sz="2000"/>
              <a:t>percentage of time spent by title,</a:t>
            </a:r>
          </a:p>
          <a:p>
            <a:pPr lvl="1">
              <a:lnSpc>
                <a:spcPct val="100000"/>
              </a:lnSpc>
              <a:spcAft>
                <a:spcPts val="600"/>
              </a:spcAft>
            </a:pPr>
            <a:r>
              <a:rPr lang="en-US" sz="2000"/>
              <a:t>affirmation by staff or supervisor, and</a:t>
            </a:r>
          </a:p>
          <a:p>
            <a:pPr lvl="1">
              <a:lnSpc>
                <a:spcPct val="100000"/>
              </a:lnSpc>
              <a:spcAft>
                <a:spcPts val="600"/>
              </a:spcAft>
            </a:pPr>
            <a:r>
              <a:rPr lang="en-US" sz="2000"/>
              <a:t>after the fact documentation of activity.</a:t>
            </a:r>
            <a:endParaRPr lang="en-US" sz="2000">
              <a:cs typeface="Calibri"/>
            </a:endParaRPr>
          </a:p>
          <a:p>
            <a:pPr>
              <a:lnSpc>
                <a:spcPct val="100000"/>
              </a:lnSpc>
              <a:spcAft>
                <a:spcPts val="600"/>
              </a:spcAft>
            </a:pPr>
            <a:r>
              <a:rPr lang="en-US" i="1"/>
              <a:t>Resources</a:t>
            </a:r>
          </a:p>
          <a:p>
            <a:pPr lvl="1">
              <a:lnSpc>
                <a:spcPct val="100000"/>
              </a:lnSpc>
              <a:spcAft>
                <a:spcPts val="600"/>
              </a:spcAft>
            </a:pPr>
            <a:r>
              <a:rPr lang="en-US" sz="2000" i="1">
                <a:hlinkClick r:id="rId3"/>
              </a:rPr>
              <a:t>Time and Effort Sample Form</a:t>
            </a:r>
            <a:endParaRPr lang="en-US" sz="2000" i="1"/>
          </a:p>
          <a:p>
            <a:pPr lvl="1">
              <a:lnSpc>
                <a:spcPct val="100000"/>
              </a:lnSpc>
              <a:spcAft>
                <a:spcPts val="600"/>
              </a:spcAft>
            </a:pPr>
            <a:r>
              <a:rPr lang="en-US" sz="2000" i="1">
                <a:hlinkClick r:id="rId4"/>
              </a:rPr>
              <a:t>ESSA Quick Reference Brief – Time and Effort</a:t>
            </a:r>
            <a:endParaRPr lang="en-US" sz="2000" i="1"/>
          </a:p>
        </p:txBody>
      </p:sp>
      <p:pic>
        <p:nvPicPr>
          <p:cNvPr id="4098"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4941" t="6052" r="4797" b="11849"/>
          <a:stretch/>
        </p:blipFill>
        <p:spPr bwMode="auto">
          <a:xfrm>
            <a:off x="8338339" y="3721854"/>
            <a:ext cx="3044706" cy="255207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6">
            <a:extLst>
              <a:ext uri="{FF2B5EF4-FFF2-40B4-BE49-F238E27FC236}">
                <a16:creationId xmlns:a16="http://schemas.microsoft.com/office/drawing/2014/main" id="{7D4E3227-EF93-53DF-A47B-CED6C137CDCC}"/>
              </a:ext>
              <a:ext uri="{C183D7F6-B498-43B3-948B-1728B52AA6E4}">
                <adec:decorative xmlns:adec="http://schemas.microsoft.com/office/drawing/2017/decorative" val="1"/>
              </a:ext>
            </a:extLst>
          </p:cNvPr>
          <p:cNvSpPr>
            <a:spLocks noGrp="1"/>
          </p:cNvSpPr>
          <p:nvPr>
            <p:ph type="sldNum" sz="quarter" idx="12"/>
          </p:nvPr>
        </p:nvSpPr>
        <p:spPr>
          <a:xfrm>
            <a:off x="8610600" y="6139793"/>
            <a:ext cx="2891118" cy="365125"/>
          </a:xfrm>
        </p:spPr>
        <p:txBody>
          <a:bodyPr/>
          <a:lstStyle/>
          <a:p>
            <a:fld id="{357F5B69-6281-4C1F-8C38-6DA0F56DA430}" type="slidenum">
              <a:rPr lang="en-US" smtClean="0"/>
              <a:t>20</a:t>
            </a:fld>
            <a:endParaRPr lang="en-US"/>
          </a:p>
        </p:txBody>
      </p:sp>
      <p:sp>
        <p:nvSpPr>
          <p:cNvPr id="6" name="Footer Placeholder 4">
            <a:extLst>
              <a:ext uri="{FF2B5EF4-FFF2-40B4-BE49-F238E27FC236}">
                <a16:creationId xmlns:a16="http://schemas.microsoft.com/office/drawing/2014/main" id="{49674299-F00C-99A2-A7C3-CF77F1E82C45}"/>
              </a:ext>
            </a:extLst>
          </p:cNvPr>
          <p:cNvSpPr>
            <a:spLocks noGrp="1"/>
          </p:cNvSpPr>
          <p:nvPr>
            <p:ph type="ftr" sz="quarter" idx="11"/>
          </p:nvPr>
        </p:nvSpPr>
        <p:spPr>
          <a:xfrm>
            <a:off x="717176" y="6139793"/>
            <a:ext cx="2864224" cy="365125"/>
          </a:xfrm>
        </p:spPr>
        <p:txBody>
          <a:bodyPr/>
          <a:lstStyle/>
          <a:p>
            <a:r>
              <a:rPr lang="en-US" dirty="0"/>
              <a:t>ESEA Monitoring – Updated Sept 2025</a:t>
            </a:r>
          </a:p>
        </p:txBody>
      </p:sp>
    </p:spTree>
    <p:extLst>
      <p:ext uri="{BB962C8B-B14F-4D97-AF65-F5344CB8AC3E}">
        <p14:creationId xmlns:p14="http://schemas.microsoft.com/office/powerpoint/2010/main" val="73091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a:t>Equitable Services</a:t>
            </a:r>
          </a:p>
        </p:txBody>
      </p:sp>
    </p:spTree>
    <p:extLst>
      <p:ext uri="{BB962C8B-B14F-4D97-AF65-F5344CB8AC3E}">
        <p14:creationId xmlns:p14="http://schemas.microsoft.com/office/powerpoint/2010/main" val="2503481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42899" y="457200"/>
            <a:ext cx="11596255" cy="1026460"/>
          </a:xfrm>
        </p:spPr>
        <p:txBody>
          <a:bodyPr>
            <a:normAutofit/>
          </a:bodyPr>
          <a:lstStyle/>
          <a:p>
            <a:r>
              <a:rPr lang="en-US"/>
              <a:t>Equitable Services Submissions</a:t>
            </a:r>
          </a:p>
        </p:txBody>
      </p:sp>
      <p:sp>
        <p:nvSpPr>
          <p:cNvPr id="8" name="Content Placeholder 7"/>
          <p:cNvSpPr>
            <a:spLocks noGrp="1"/>
          </p:cNvSpPr>
          <p:nvPr>
            <p:ph idx="1"/>
          </p:nvPr>
        </p:nvSpPr>
        <p:spPr>
          <a:xfrm>
            <a:off x="703729" y="1638589"/>
            <a:ext cx="10784542" cy="4109010"/>
          </a:xfrm>
        </p:spPr>
        <p:txBody>
          <a:bodyPr vert="horz" lIns="91440" tIns="45720" rIns="91440" bIns="45720" rtlCol="0" anchor="t">
            <a:normAutofit fontScale="85000" lnSpcReduction="20000"/>
          </a:bodyPr>
          <a:lstStyle/>
          <a:p>
            <a:r>
              <a:rPr lang="en-US" sz="3200"/>
              <a:t>All districts that accept federal funds</a:t>
            </a:r>
            <a:endParaRPr lang="en-US" sz="3200">
              <a:cs typeface="Calibri"/>
            </a:endParaRPr>
          </a:p>
          <a:p>
            <a:pPr lvl="1"/>
            <a:r>
              <a:rPr lang="en-US" sz="2800"/>
              <a:t>Complete the Equitable Services section of the Self-Assessment</a:t>
            </a:r>
            <a:endParaRPr lang="en-US" sz="2800">
              <a:ea typeface="Calibri" panose="020F0502020204030204"/>
              <a:cs typeface="Calibri" panose="020F0502020204030204"/>
            </a:endParaRPr>
          </a:p>
          <a:p>
            <a:endParaRPr lang="en-US" sz="1000"/>
          </a:p>
          <a:p>
            <a:r>
              <a:rPr lang="en-US" sz="3200">
                <a:cs typeface="Calibri"/>
              </a:rPr>
              <a:t>All districts that have participating private schools</a:t>
            </a:r>
            <a:endParaRPr lang="en-US" sz="3200"/>
          </a:p>
          <a:p>
            <a:pPr marL="457200" lvl="1" indent="0">
              <a:buNone/>
            </a:pPr>
            <a:r>
              <a:rPr lang="en-US" sz="2800"/>
              <a:t>1. Equitable Services Narrative</a:t>
            </a:r>
            <a:endParaRPr lang="en-US" sz="2800">
              <a:ea typeface="Calibri" panose="020F0502020204030204"/>
              <a:cs typeface="Calibri" panose="020F0502020204030204"/>
            </a:endParaRPr>
          </a:p>
          <a:p>
            <a:pPr marL="457200" lvl="1" indent="0">
              <a:buNone/>
            </a:pPr>
            <a:r>
              <a:rPr lang="en-US" sz="2800"/>
              <a:t>2. Submit a sample of how a private schools needs were assessed</a:t>
            </a:r>
            <a:endParaRPr lang="en-US" sz="2800">
              <a:ea typeface="Calibri" panose="020F0502020204030204"/>
              <a:cs typeface="Calibri"/>
            </a:endParaRPr>
          </a:p>
          <a:p>
            <a:pPr marL="457200" lvl="1" indent="0">
              <a:buNone/>
            </a:pPr>
            <a:r>
              <a:rPr lang="en-US" sz="2800"/>
              <a:t>3. Submit a sample of how an equitable service program was evaluated</a:t>
            </a:r>
            <a:endParaRPr lang="en-US" sz="2800">
              <a:ea typeface="Calibri" panose="020F0502020204030204"/>
              <a:cs typeface="Calibri" panose="020F0502020204030204"/>
            </a:endParaRPr>
          </a:p>
          <a:p>
            <a:pPr marL="0" indent="0">
              <a:buNone/>
            </a:pPr>
            <a:endParaRPr lang="en-US" sz="2800"/>
          </a:p>
          <a:p>
            <a:pPr marL="0" indent="0">
              <a:buNone/>
            </a:pPr>
            <a:r>
              <a:rPr lang="en-US" sz="2800"/>
              <a:t>Resources</a:t>
            </a:r>
            <a:endParaRPr lang="en-US" sz="2800">
              <a:cs typeface="Calibri" panose="020F0502020204030204"/>
            </a:endParaRPr>
          </a:p>
          <a:p>
            <a:pPr lvl="1"/>
            <a:r>
              <a:rPr lang="en-US" sz="2800" i="1">
                <a:hlinkClick r:id="rId3"/>
              </a:rPr>
              <a:t>Equitable Services Monitoring Narrative</a:t>
            </a:r>
            <a:endParaRPr lang="en-US" sz="2800" i="1">
              <a:ea typeface="Calibri" panose="020F0502020204030204"/>
              <a:cs typeface="Calibri" panose="020F0502020204030204"/>
            </a:endParaRPr>
          </a:p>
          <a:p>
            <a:pPr lvl="1"/>
            <a:r>
              <a:rPr lang="en-US" sz="2800" i="1">
                <a:hlinkClick r:id="rId4"/>
              </a:rPr>
              <a:t>Sample Needs Assessments</a:t>
            </a:r>
            <a:endParaRPr lang="en-US" sz="2800" i="1">
              <a:ea typeface="Calibri" panose="020F0502020204030204"/>
              <a:cs typeface="Calibri"/>
            </a:endParaRPr>
          </a:p>
          <a:p>
            <a:pPr lvl="1"/>
            <a:r>
              <a:rPr lang="en-US" sz="2800" i="1">
                <a:cs typeface="Calibri"/>
                <a:hlinkClick r:id="rId5"/>
              </a:rPr>
              <a:t>Sample Program Evaluations</a:t>
            </a:r>
            <a:endParaRPr lang="en-US" sz="2800" i="1">
              <a:ea typeface="Calibri"/>
              <a:cs typeface="Calibri"/>
              <a:hlinkClick r:id="rId5"/>
            </a:endParaRPr>
          </a:p>
          <a:p>
            <a:pPr lvl="1"/>
            <a:endParaRPr lang="en-US" sz="2800">
              <a:ea typeface="Calibri" panose="020F0502020204030204"/>
              <a:cs typeface="Calibri" panose="020F0502020204030204"/>
            </a:endParaRPr>
          </a:p>
          <a:p>
            <a:pPr marL="457200" lvl="1" indent="0">
              <a:buNone/>
            </a:pP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357F5B69-6281-4C1F-8C38-6DA0F56DA430}" type="slidenum">
              <a:rPr lang="en-US" smtClean="0"/>
              <a:t>22</a:t>
            </a:fld>
            <a:endParaRPr lang="en-US"/>
          </a:p>
        </p:txBody>
      </p:sp>
      <p:sp>
        <p:nvSpPr>
          <p:cNvPr id="3" name="Footer Placeholder 4">
            <a:extLst>
              <a:ext uri="{FF2B5EF4-FFF2-40B4-BE49-F238E27FC236}">
                <a16:creationId xmlns:a16="http://schemas.microsoft.com/office/drawing/2014/main" id="{3BBFC06A-4A95-FEBA-7FAF-4913C5CFCCCF}"/>
              </a:ext>
            </a:extLst>
          </p:cNvPr>
          <p:cNvSpPr>
            <a:spLocks noGrp="1"/>
          </p:cNvSpPr>
          <p:nvPr>
            <p:ph type="ftr" sz="quarter" idx="11"/>
          </p:nvPr>
        </p:nvSpPr>
        <p:spPr>
          <a:xfrm>
            <a:off x="717176" y="6139793"/>
            <a:ext cx="2864224" cy="365125"/>
          </a:xfrm>
        </p:spPr>
        <p:txBody>
          <a:bodyPr/>
          <a:lstStyle/>
          <a:p>
            <a:r>
              <a:rPr lang="en-US" dirty="0"/>
              <a:t>ESEA Monitoring – Updated Sept 2025</a:t>
            </a:r>
          </a:p>
        </p:txBody>
      </p:sp>
    </p:spTree>
    <p:extLst>
      <p:ext uri="{BB962C8B-B14F-4D97-AF65-F5344CB8AC3E}">
        <p14:creationId xmlns:p14="http://schemas.microsoft.com/office/powerpoint/2010/main" val="1594939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a:t>Title I-A</a:t>
            </a:r>
          </a:p>
        </p:txBody>
      </p:sp>
    </p:spTree>
    <p:extLst>
      <p:ext uri="{BB962C8B-B14F-4D97-AF65-F5344CB8AC3E}">
        <p14:creationId xmlns:p14="http://schemas.microsoft.com/office/powerpoint/2010/main" val="3365631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Materials to Submit: School Plans</a:t>
            </a:r>
          </a:p>
        </p:txBody>
      </p:sp>
      <p:sp>
        <p:nvSpPr>
          <p:cNvPr id="3" name="Content Placeholder 2"/>
          <p:cNvSpPr>
            <a:spLocks noGrp="1"/>
          </p:cNvSpPr>
          <p:nvPr>
            <p:ph idx="1"/>
          </p:nvPr>
        </p:nvSpPr>
        <p:spPr/>
        <p:txBody>
          <a:bodyPr vert="horz" lIns="91440" tIns="45720" rIns="91440" bIns="45720" rtlCol="0" anchor="t">
            <a:normAutofit fontScale="92500" lnSpcReduction="20000"/>
          </a:bodyPr>
          <a:lstStyle/>
          <a:p>
            <a:pPr lvl="0"/>
            <a:r>
              <a:rPr lang="en-US" sz="3200"/>
              <a:t>A copy of the Schoolwide (SWP) or Targeted Assistance (TAS) plan</a:t>
            </a:r>
            <a:endParaRPr lang="en-US"/>
          </a:p>
          <a:p>
            <a:pPr lvl="0"/>
            <a:r>
              <a:rPr lang="en-US" sz="3200"/>
              <a:t>A copy of what is shared with families at the annual meeting (e.g.; PPT/agenda)</a:t>
            </a:r>
            <a:endParaRPr lang="en-US" sz="3200">
              <a:cs typeface="Calibri"/>
            </a:endParaRPr>
          </a:p>
          <a:p>
            <a:r>
              <a:rPr lang="en-US" sz="3200">
                <a:cs typeface="Calibri"/>
              </a:rPr>
              <a:t>For districts with more than 4 schools receiving Title I-A, your monitoring lead will determine which school's materials will be submitted.</a:t>
            </a:r>
          </a:p>
          <a:p>
            <a:endParaRPr lang="en-US" sz="3200"/>
          </a:p>
          <a:p>
            <a:pPr lvl="0"/>
            <a:r>
              <a:rPr lang="en-US" sz="3200" i="1"/>
              <a:t>Resource:</a:t>
            </a:r>
            <a:endParaRPr lang="en-US" sz="3200" i="1">
              <a:cs typeface="Calibri"/>
            </a:endParaRPr>
          </a:p>
          <a:p>
            <a:pPr lvl="1"/>
            <a:r>
              <a:rPr lang="en-US" sz="2800" i="1">
                <a:hlinkClick r:id="rId3"/>
              </a:rPr>
              <a:t>ODE Website: School-Wide and Targeted Assistance Planning</a:t>
            </a:r>
            <a:endParaRPr lang="en-US" sz="2800" i="1"/>
          </a:p>
          <a:p>
            <a:pPr lvl="1"/>
            <a:r>
              <a:rPr lang="en-US" sz="2800" i="1">
                <a:cs typeface="Calibri" panose="020F0502020204030204"/>
                <a:hlinkClick r:id="rId4"/>
              </a:rPr>
              <a:t>Annual Meeting PPT template</a:t>
            </a:r>
            <a:endParaRPr lang="en-US" sz="2800" i="1">
              <a:cs typeface="Calibri" panose="020F0502020204030204"/>
            </a:endParaRPr>
          </a:p>
          <a:p>
            <a:endParaRPr lang="en-US">
              <a:cs typeface="Calibri" panose="020F0502020204030204"/>
            </a:endParaRPr>
          </a:p>
        </p:txBody>
      </p:sp>
      <p:sp>
        <p:nvSpPr>
          <p:cNvPr id="5" name="Slide Number Placeholder 6">
            <a:extLst>
              <a:ext uri="{FF2B5EF4-FFF2-40B4-BE49-F238E27FC236}">
                <a16:creationId xmlns:a16="http://schemas.microsoft.com/office/drawing/2014/main" id="{6CBA0708-04FE-83FF-6A04-A0239A45F2FF}"/>
              </a:ext>
              <a:ext uri="{C183D7F6-B498-43B3-948B-1728B52AA6E4}">
                <adec:decorative xmlns:adec="http://schemas.microsoft.com/office/drawing/2017/decorative" val="1"/>
              </a:ext>
            </a:extLst>
          </p:cNvPr>
          <p:cNvSpPr>
            <a:spLocks noGrp="1"/>
          </p:cNvSpPr>
          <p:nvPr>
            <p:ph type="sldNum" sz="quarter" idx="12"/>
          </p:nvPr>
        </p:nvSpPr>
        <p:spPr>
          <a:xfrm>
            <a:off x="8610600" y="6139793"/>
            <a:ext cx="2891118" cy="365125"/>
          </a:xfrm>
        </p:spPr>
        <p:txBody>
          <a:bodyPr/>
          <a:lstStyle/>
          <a:p>
            <a:fld id="{357F5B69-6281-4C1F-8C38-6DA0F56DA430}" type="slidenum">
              <a:rPr lang="en-US" smtClean="0"/>
              <a:t>24</a:t>
            </a:fld>
            <a:endParaRPr lang="en-US"/>
          </a:p>
        </p:txBody>
      </p:sp>
      <p:sp>
        <p:nvSpPr>
          <p:cNvPr id="6" name="Footer Placeholder 4">
            <a:extLst>
              <a:ext uri="{FF2B5EF4-FFF2-40B4-BE49-F238E27FC236}">
                <a16:creationId xmlns:a16="http://schemas.microsoft.com/office/drawing/2014/main" id="{B25BD666-9E27-32CD-BED1-4520ABB941A9}"/>
              </a:ext>
            </a:extLst>
          </p:cNvPr>
          <p:cNvSpPr>
            <a:spLocks noGrp="1"/>
          </p:cNvSpPr>
          <p:nvPr>
            <p:ph type="ftr" sz="quarter" idx="11"/>
          </p:nvPr>
        </p:nvSpPr>
        <p:spPr>
          <a:xfrm>
            <a:off x="717176" y="6139793"/>
            <a:ext cx="2864224" cy="365125"/>
          </a:xfrm>
        </p:spPr>
        <p:txBody>
          <a:bodyPr/>
          <a:lstStyle/>
          <a:p>
            <a:r>
              <a:rPr lang="en-US" dirty="0"/>
              <a:t>ESEA Monitoring – Updated Sept 2025</a:t>
            </a:r>
          </a:p>
        </p:txBody>
      </p:sp>
    </p:spTree>
    <p:extLst>
      <p:ext uri="{BB962C8B-B14F-4D97-AF65-F5344CB8AC3E}">
        <p14:creationId xmlns:p14="http://schemas.microsoft.com/office/powerpoint/2010/main" val="3052903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Materials to Submit: Family Engagement</a:t>
            </a:r>
          </a:p>
        </p:txBody>
      </p:sp>
      <p:sp>
        <p:nvSpPr>
          <p:cNvPr id="3" name="Content Placeholder 2"/>
          <p:cNvSpPr>
            <a:spLocks noGrp="1"/>
          </p:cNvSpPr>
          <p:nvPr>
            <p:ph idx="1"/>
          </p:nvPr>
        </p:nvSpPr>
        <p:spPr/>
        <p:txBody>
          <a:bodyPr vert="horz" lIns="91440" tIns="45720" rIns="91440" bIns="45720" rtlCol="0" anchor="t">
            <a:normAutofit fontScale="92500" lnSpcReduction="20000"/>
          </a:bodyPr>
          <a:lstStyle/>
          <a:p>
            <a:pPr lvl="0"/>
            <a:r>
              <a:rPr lang="en-US" sz="3200"/>
              <a:t>Copy of the Family/School Compact</a:t>
            </a:r>
          </a:p>
          <a:p>
            <a:pPr lvl="0"/>
            <a:endParaRPr lang="en-US" sz="1200"/>
          </a:p>
          <a:p>
            <a:pPr lvl="0"/>
            <a:r>
              <a:rPr lang="en-US" sz="3200"/>
              <a:t>Completed </a:t>
            </a:r>
            <a:r>
              <a:rPr lang="en-US" sz="3200">
                <a:hlinkClick r:id="rId3"/>
              </a:rPr>
              <a:t>Family Engagement Monitoring Response Form</a:t>
            </a:r>
            <a:endParaRPr lang="en-US" sz="3200"/>
          </a:p>
          <a:p>
            <a:pPr lvl="0"/>
            <a:endParaRPr lang="en-US" sz="1200"/>
          </a:p>
          <a:p>
            <a:pPr lvl="0"/>
            <a:r>
              <a:rPr lang="en-US" sz="3200"/>
              <a:t>Evidence of where families can find information about the Title I-A program and their rights (e.g.; website link)</a:t>
            </a:r>
          </a:p>
          <a:p>
            <a:pPr lvl="0"/>
            <a:endParaRPr lang="en-US" sz="1200"/>
          </a:p>
          <a:p>
            <a:pPr lvl="0"/>
            <a:r>
              <a:rPr lang="en-US" sz="3200" i="1"/>
              <a:t>Resources</a:t>
            </a:r>
            <a:endParaRPr lang="en-US" sz="3200" i="1">
              <a:hlinkClick r:id="rId4"/>
            </a:endParaRPr>
          </a:p>
          <a:p>
            <a:pPr lvl="1"/>
            <a:r>
              <a:rPr lang="en-US" sz="3000" i="1" u="sng">
                <a:hlinkClick r:id="rId5"/>
              </a:rPr>
              <a:t>Compact Checklist</a:t>
            </a:r>
            <a:endParaRPr lang="en-US" sz="3000" i="1" u="sng"/>
          </a:p>
          <a:p>
            <a:pPr lvl="1"/>
            <a:r>
              <a:rPr lang="en-US" sz="3000" i="1">
                <a:hlinkClick r:id="rId3"/>
              </a:rPr>
              <a:t>Family Engagement Monitoring Response Form</a:t>
            </a:r>
            <a:endParaRPr lang="en-US" sz="3000" i="1"/>
          </a:p>
          <a:p>
            <a:pPr lvl="1"/>
            <a:r>
              <a:rPr lang="en-US" sz="3000" i="1">
                <a:hlinkClick r:id="rId6"/>
              </a:rPr>
              <a:t>Building Parent Capacity Log</a:t>
            </a:r>
            <a:endParaRPr lang="en-US" sz="3000" i="1"/>
          </a:p>
          <a:p>
            <a:endParaRPr lang="en-US"/>
          </a:p>
        </p:txBody>
      </p:sp>
      <p:sp>
        <p:nvSpPr>
          <p:cNvPr id="5" name="Footer Placeholder 4">
            <a:extLst>
              <a:ext uri="{FF2B5EF4-FFF2-40B4-BE49-F238E27FC236}">
                <a16:creationId xmlns:a16="http://schemas.microsoft.com/office/drawing/2014/main" id="{A011F749-4A8A-6E6B-816D-5711F6B9B398}"/>
              </a:ext>
            </a:extLst>
          </p:cNvPr>
          <p:cNvSpPr>
            <a:spLocks noGrp="1"/>
          </p:cNvSpPr>
          <p:nvPr>
            <p:ph type="ftr" sz="quarter" idx="11"/>
          </p:nvPr>
        </p:nvSpPr>
        <p:spPr>
          <a:xfrm>
            <a:off x="717176" y="6139793"/>
            <a:ext cx="2864224" cy="365125"/>
          </a:xfrm>
        </p:spPr>
        <p:txBody>
          <a:bodyPr/>
          <a:lstStyle/>
          <a:p>
            <a:r>
              <a:rPr lang="en-US" dirty="0"/>
              <a:t>ESEA Monitoring – Updated Sept 2025</a:t>
            </a:r>
          </a:p>
        </p:txBody>
      </p:sp>
      <p:sp>
        <p:nvSpPr>
          <p:cNvPr id="6" name="Slide Number Placeholder 6">
            <a:extLst>
              <a:ext uri="{FF2B5EF4-FFF2-40B4-BE49-F238E27FC236}">
                <a16:creationId xmlns:a16="http://schemas.microsoft.com/office/drawing/2014/main" id="{177A2102-D7BA-B4B0-358B-BF72EA36BDD4}"/>
              </a:ext>
              <a:ext uri="{C183D7F6-B498-43B3-948B-1728B52AA6E4}">
                <adec:decorative xmlns:adec="http://schemas.microsoft.com/office/drawing/2017/decorative" val="1"/>
              </a:ext>
            </a:extLst>
          </p:cNvPr>
          <p:cNvSpPr>
            <a:spLocks noGrp="1"/>
          </p:cNvSpPr>
          <p:nvPr>
            <p:ph type="sldNum" sz="quarter" idx="12"/>
          </p:nvPr>
        </p:nvSpPr>
        <p:spPr>
          <a:xfrm>
            <a:off x="8610600" y="6139793"/>
            <a:ext cx="2891118" cy="365125"/>
          </a:xfrm>
        </p:spPr>
        <p:txBody>
          <a:bodyPr/>
          <a:lstStyle/>
          <a:p>
            <a:fld id="{357F5B69-6281-4C1F-8C38-6DA0F56DA430}" type="slidenum">
              <a:rPr lang="en-US" smtClean="0"/>
              <a:t>25</a:t>
            </a:fld>
            <a:endParaRPr lang="en-US"/>
          </a:p>
        </p:txBody>
      </p:sp>
    </p:spTree>
    <p:extLst>
      <p:ext uri="{BB962C8B-B14F-4D97-AF65-F5344CB8AC3E}">
        <p14:creationId xmlns:p14="http://schemas.microsoft.com/office/powerpoint/2010/main" val="1800487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a:t>Family Engagement Response Form</a:t>
            </a:r>
          </a:p>
        </p:txBody>
      </p:sp>
      <p:sp>
        <p:nvSpPr>
          <p:cNvPr id="2" name="Content Placeholder 1"/>
          <p:cNvSpPr>
            <a:spLocks noGrp="1"/>
          </p:cNvSpPr>
          <p:nvPr>
            <p:ph idx="1"/>
          </p:nvPr>
        </p:nvSpPr>
        <p:spPr/>
        <p:txBody>
          <a:bodyPr>
            <a:normAutofit/>
          </a:bodyPr>
          <a:lstStyle/>
          <a:p>
            <a:r>
              <a:rPr lang="en-US" sz="2800">
                <a:latin typeface="Calibri" panose="020F0502020204030204" pitchFamily="34" charset="0"/>
                <a:ea typeface="Arial" panose="020B0604020202020204" pitchFamily="34" charset="0"/>
              </a:rPr>
              <a:t>How does the school ensure families are active partners and can provide feedback?</a:t>
            </a:r>
          </a:p>
          <a:p>
            <a:endParaRPr lang="en-US" sz="2800"/>
          </a:p>
          <a:p>
            <a:r>
              <a:rPr lang="en-US" sz="2800"/>
              <a:t>How does the school remove potential barriers to ensure authentic participation by all families?</a:t>
            </a:r>
          </a:p>
          <a:p>
            <a:endParaRPr lang="en-US" sz="2800"/>
          </a:p>
          <a:p>
            <a:r>
              <a:rPr lang="en-US" sz="2800"/>
              <a:t>What strategies does the school use to help families support their student’s learning? </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57F5B69-6281-4C1F-8C38-6DA0F56DA430}" type="slidenum">
              <a:rPr lang="en-US" smtClean="0"/>
              <a:pPr/>
              <a:t>26</a:t>
            </a:fld>
            <a:endParaRPr lang="en-US"/>
          </a:p>
        </p:txBody>
      </p:sp>
      <p:pic>
        <p:nvPicPr>
          <p:cNvPr id="8" name="Picture Placeholder 7">
            <a:extLst>
              <a:ext uri="{C183D7F6-B498-43B3-948B-1728B52AA6E4}">
                <adec:decorative xmlns:adec="http://schemas.microsoft.com/office/drawing/2017/decorative" val="1"/>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5826" b="5826"/>
          <a:stretch>
            <a:fillRect/>
          </a:stretch>
        </p:blipFill>
        <p:spPr/>
      </p:pic>
      <p:sp>
        <p:nvSpPr>
          <p:cNvPr id="3" name="Footer Placeholder 4">
            <a:extLst>
              <a:ext uri="{FF2B5EF4-FFF2-40B4-BE49-F238E27FC236}">
                <a16:creationId xmlns:a16="http://schemas.microsoft.com/office/drawing/2014/main" id="{E8270FCE-AABE-9669-04BB-2B5E7E29351D}"/>
              </a:ext>
            </a:extLst>
          </p:cNvPr>
          <p:cNvSpPr>
            <a:spLocks noGrp="1"/>
          </p:cNvSpPr>
          <p:nvPr>
            <p:ph type="ftr" sz="quarter" idx="11"/>
          </p:nvPr>
        </p:nvSpPr>
        <p:spPr>
          <a:xfrm>
            <a:off x="717176" y="6139793"/>
            <a:ext cx="2864224" cy="365125"/>
          </a:xfrm>
        </p:spPr>
        <p:txBody>
          <a:bodyPr/>
          <a:lstStyle/>
          <a:p>
            <a:r>
              <a:rPr lang="en-US" dirty="0"/>
              <a:t>ESEA Monitoring – Updated Sept 2025</a:t>
            </a:r>
          </a:p>
        </p:txBody>
      </p:sp>
    </p:spTree>
    <p:extLst>
      <p:ext uri="{BB962C8B-B14F-4D97-AF65-F5344CB8AC3E}">
        <p14:creationId xmlns:p14="http://schemas.microsoft.com/office/powerpoint/2010/main" val="1609496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Materials to Submit: Title I-A</a:t>
            </a:r>
          </a:p>
        </p:txBody>
      </p:sp>
      <p:sp>
        <p:nvSpPr>
          <p:cNvPr id="3" name="Content Placeholder 2"/>
          <p:cNvSpPr>
            <a:spLocks noGrp="1"/>
          </p:cNvSpPr>
          <p:nvPr>
            <p:ph idx="1"/>
          </p:nvPr>
        </p:nvSpPr>
        <p:spPr/>
        <p:txBody>
          <a:bodyPr vert="horz" lIns="91440" tIns="45720" rIns="91440" bIns="45720" rtlCol="0" anchor="t">
            <a:normAutofit lnSpcReduction="10000"/>
          </a:bodyPr>
          <a:lstStyle/>
          <a:p>
            <a:pPr marL="0" indent="0">
              <a:buNone/>
            </a:pPr>
            <a:r>
              <a:rPr lang="en-US" sz="3200">
                <a:cs typeface="Calibri"/>
              </a:rPr>
              <a:t>Each Title I-A School Selected must submit:</a:t>
            </a:r>
          </a:p>
          <a:p>
            <a:pPr lvl="1"/>
            <a:r>
              <a:rPr lang="en-US" sz="3200">
                <a:cs typeface="Calibri"/>
              </a:rPr>
              <a:t>School Level Plan</a:t>
            </a:r>
            <a:endParaRPr lang="en-US">
              <a:cs typeface="Calibri" panose="020F0502020204030204"/>
            </a:endParaRPr>
          </a:p>
          <a:p>
            <a:pPr lvl="1"/>
            <a:r>
              <a:rPr lang="en-US" sz="3200">
                <a:cs typeface="Calibri"/>
              </a:rPr>
              <a:t>Annual Meeting Information</a:t>
            </a:r>
          </a:p>
          <a:p>
            <a:pPr lvl="1"/>
            <a:r>
              <a:rPr lang="en-US" sz="3200">
                <a:cs typeface="Calibri"/>
              </a:rPr>
              <a:t>Family Engagement Response Form</a:t>
            </a:r>
          </a:p>
          <a:p>
            <a:pPr lvl="1"/>
            <a:r>
              <a:rPr lang="en-US" sz="3200">
                <a:cs typeface="Calibri"/>
              </a:rPr>
              <a:t>Copy of student/family/school compact</a:t>
            </a:r>
          </a:p>
          <a:p>
            <a:pPr marL="0" indent="0">
              <a:buNone/>
            </a:pPr>
            <a:r>
              <a:rPr lang="en-US" sz="3200">
                <a:cs typeface="Calibri"/>
              </a:rPr>
              <a:t>Your monitoring lead will help determine which schools are selected.</a:t>
            </a:r>
            <a:endParaRPr lang="en-US" sz="3200"/>
          </a:p>
          <a:p>
            <a:pPr marL="0" indent="0">
              <a:buNone/>
            </a:pPr>
            <a:r>
              <a:rPr lang="en-US" sz="3200">
                <a:cs typeface="Calibri"/>
              </a:rPr>
              <a:t>Please visit the </a:t>
            </a:r>
            <a:r>
              <a:rPr lang="en-US" sz="3200">
                <a:cs typeface="Calibri"/>
                <a:hlinkClick r:id="rId3"/>
              </a:rPr>
              <a:t>ESEA Federal Monitoring Website</a:t>
            </a:r>
          </a:p>
          <a:p>
            <a:endParaRPr lang="en-US" sz="3000" i="1">
              <a:cs typeface="Calibri"/>
            </a:endParaRPr>
          </a:p>
          <a:p>
            <a:endParaRPr lang="en-US">
              <a:cs typeface="Calibri" panose="020F0502020204030204"/>
            </a:endParaRPr>
          </a:p>
        </p:txBody>
      </p:sp>
      <p:pic>
        <p:nvPicPr>
          <p:cNvPr id="2" name="Graphic 1">
            <a:extLst>
              <a:ext uri="{FF2B5EF4-FFF2-40B4-BE49-F238E27FC236}">
                <a16:creationId xmlns:a16="http://schemas.microsoft.com/office/drawing/2014/main" id="{37C977B4-7312-6F37-BD98-ADC51E26389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00000">
            <a:off x="8255481" y="1850367"/>
            <a:ext cx="1834550" cy="1820173"/>
          </a:xfrm>
          <a:prstGeom prst="rect">
            <a:avLst/>
          </a:prstGeom>
        </p:spPr>
      </p:pic>
      <p:pic>
        <p:nvPicPr>
          <p:cNvPr id="5" name="Graphic 4">
            <a:extLst>
              <a:ext uri="{FF2B5EF4-FFF2-40B4-BE49-F238E27FC236}">
                <a16:creationId xmlns:a16="http://schemas.microsoft.com/office/drawing/2014/main" id="{AE48AF98-12F4-4270-C1A3-DAA625F5858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
            <a:off x="9693216" y="2511725"/>
            <a:ext cx="1834550" cy="1820173"/>
          </a:xfrm>
          <a:prstGeom prst="rect">
            <a:avLst/>
          </a:prstGeom>
        </p:spPr>
      </p:pic>
      <p:sp>
        <p:nvSpPr>
          <p:cNvPr id="7" name="Slide Number Placeholder 6">
            <a:extLst>
              <a:ext uri="{FF2B5EF4-FFF2-40B4-BE49-F238E27FC236}">
                <a16:creationId xmlns:a16="http://schemas.microsoft.com/office/drawing/2014/main" id="{2F569BAB-2D13-13F3-4E49-219811F981B1}"/>
              </a:ext>
              <a:ext uri="{C183D7F6-B498-43B3-948B-1728B52AA6E4}">
                <adec:decorative xmlns:adec="http://schemas.microsoft.com/office/drawing/2017/decorative" val="1"/>
              </a:ext>
            </a:extLst>
          </p:cNvPr>
          <p:cNvSpPr>
            <a:spLocks noGrp="1"/>
          </p:cNvSpPr>
          <p:nvPr>
            <p:ph type="sldNum" sz="quarter" idx="12"/>
          </p:nvPr>
        </p:nvSpPr>
        <p:spPr>
          <a:xfrm>
            <a:off x="8610600" y="6139793"/>
            <a:ext cx="2891118" cy="365125"/>
          </a:xfrm>
        </p:spPr>
        <p:txBody>
          <a:bodyPr/>
          <a:lstStyle/>
          <a:p>
            <a:fld id="{357F5B69-6281-4C1F-8C38-6DA0F56DA430}" type="slidenum">
              <a:rPr lang="en-US" smtClean="0"/>
              <a:t>27</a:t>
            </a:fld>
            <a:endParaRPr lang="en-US"/>
          </a:p>
        </p:txBody>
      </p:sp>
      <p:sp>
        <p:nvSpPr>
          <p:cNvPr id="8" name="Footer Placeholder 4">
            <a:extLst>
              <a:ext uri="{FF2B5EF4-FFF2-40B4-BE49-F238E27FC236}">
                <a16:creationId xmlns:a16="http://schemas.microsoft.com/office/drawing/2014/main" id="{A1A21AF5-6052-E234-A89F-10AA4AA93D25}"/>
              </a:ext>
            </a:extLst>
          </p:cNvPr>
          <p:cNvSpPr>
            <a:spLocks noGrp="1"/>
          </p:cNvSpPr>
          <p:nvPr>
            <p:ph type="ftr" sz="quarter" idx="11"/>
          </p:nvPr>
        </p:nvSpPr>
        <p:spPr>
          <a:xfrm>
            <a:off x="717176" y="6139793"/>
            <a:ext cx="2864224" cy="365125"/>
          </a:xfrm>
        </p:spPr>
        <p:txBody>
          <a:bodyPr/>
          <a:lstStyle/>
          <a:p>
            <a:r>
              <a:rPr lang="en-US" dirty="0"/>
              <a:t>ESEA Monitoring – Updated Sept 2025</a:t>
            </a:r>
          </a:p>
        </p:txBody>
      </p:sp>
    </p:spTree>
    <p:extLst>
      <p:ext uri="{BB962C8B-B14F-4D97-AF65-F5344CB8AC3E}">
        <p14:creationId xmlns:p14="http://schemas.microsoft.com/office/powerpoint/2010/main" val="1435983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488B33-950E-0F59-38B0-EBA4724F8164}"/>
              </a:ext>
            </a:extLst>
          </p:cNvPr>
          <p:cNvSpPr>
            <a:spLocks noGrp="1"/>
          </p:cNvSpPr>
          <p:nvPr>
            <p:ph type="ctrTitle"/>
          </p:nvPr>
        </p:nvSpPr>
        <p:spPr/>
        <p:txBody>
          <a:bodyPr/>
          <a:lstStyle/>
          <a:p>
            <a:r>
              <a:rPr lang="en-US">
                <a:cs typeface="Calibri"/>
              </a:rPr>
              <a:t>Title I-D</a:t>
            </a:r>
            <a:endParaRPr lang="en-US"/>
          </a:p>
        </p:txBody>
      </p:sp>
    </p:spTree>
    <p:extLst>
      <p:ext uri="{BB962C8B-B14F-4D97-AF65-F5344CB8AC3E}">
        <p14:creationId xmlns:p14="http://schemas.microsoft.com/office/powerpoint/2010/main" val="3585434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CA6E0A-F02A-6E12-3983-6F66199361CE}"/>
              </a:ext>
              <a:ext uri="{C183D7F6-B498-43B3-948B-1728B52AA6E4}">
                <adec:decorative xmlns:adec="http://schemas.microsoft.com/office/drawing/2017/decorative" val="1"/>
              </a:ext>
            </a:extLst>
          </p:cNvPr>
          <p:cNvSpPr>
            <a:spLocks noGrp="1"/>
          </p:cNvSpPr>
          <p:nvPr>
            <p:ph type="sldNum" sz="quarter" idx="12"/>
          </p:nvPr>
        </p:nvSpPr>
        <p:spPr>
          <a:xfrm>
            <a:off x="8610600" y="6139793"/>
            <a:ext cx="2891118" cy="365125"/>
          </a:xfrm>
        </p:spPr>
        <p:txBody>
          <a:bodyPr anchor="ctr">
            <a:normAutofit/>
          </a:bodyPr>
          <a:lstStyle/>
          <a:p>
            <a:pPr>
              <a:spcAft>
                <a:spcPts val="600"/>
              </a:spcAft>
            </a:pPr>
            <a:fld id="{357F5B69-6281-4C1F-8C38-6DA0F56DA430}" type="slidenum">
              <a:rPr lang="en-US" smtClean="0"/>
              <a:pPr>
                <a:spcAft>
                  <a:spcPts val="600"/>
                </a:spcAft>
              </a:pPr>
              <a:t>29</a:t>
            </a:fld>
            <a:endParaRPr lang="en-US"/>
          </a:p>
        </p:txBody>
      </p:sp>
      <p:sp>
        <p:nvSpPr>
          <p:cNvPr id="2" name="Title 1">
            <a:extLst>
              <a:ext uri="{FF2B5EF4-FFF2-40B4-BE49-F238E27FC236}">
                <a16:creationId xmlns:a16="http://schemas.microsoft.com/office/drawing/2014/main" id="{79FCFA9D-CC2B-14DC-6261-3B46BD8D5391}"/>
              </a:ext>
            </a:extLst>
          </p:cNvPr>
          <p:cNvSpPr>
            <a:spLocks noGrp="1"/>
          </p:cNvSpPr>
          <p:nvPr>
            <p:ph type="title"/>
          </p:nvPr>
        </p:nvSpPr>
        <p:spPr>
          <a:xfrm>
            <a:off x="717176" y="457200"/>
            <a:ext cx="10784542" cy="1026460"/>
          </a:xfrm>
        </p:spPr>
        <p:txBody>
          <a:bodyPr anchor="b">
            <a:normAutofit/>
          </a:bodyPr>
          <a:lstStyle/>
          <a:p>
            <a:r>
              <a:rPr lang="en-US"/>
              <a:t>Materials to Submit</a:t>
            </a:r>
          </a:p>
        </p:txBody>
      </p:sp>
      <p:graphicFrame>
        <p:nvGraphicFramePr>
          <p:cNvPr id="9" name="Content Placeholder 4" descr="For Title I-D, districts submit program plan evaluations and formal agreements. ">
            <a:extLst>
              <a:ext uri="{FF2B5EF4-FFF2-40B4-BE49-F238E27FC236}">
                <a16:creationId xmlns:a16="http://schemas.microsoft.com/office/drawing/2014/main" id="{5184DF9A-0F8F-F980-2F2A-FA4A72B14745}"/>
              </a:ext>
            </a:extLst>
          </p:cNvPr>
          <p:cNvGraphicFramePr>
            <a:graphicFrameLocks noGrp="1"/>
          </p:cNvGraphicFramePr>
          <p:nvPr>
            <p:ph idx="1"/>
            <p:extLst>
              <p:ext uri="{D42A27DB-BD31-4B8C-83A1-F6EECF244321}">
                <p14:modId xmlns:p14="http://schemas.microsoft.com/office/powerpoint/2010/main" val="953003621"/>
              </p:ext>
            </p:extLst>
          </p:nvPr>
        </p:nvGraphicFramePr>
        <p:xfrm>
          <a:off x="717176" y="1825625"/>
          <a:ext cx="10784542" cy="4109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4">
            <a:extLst>
              <a:ext uri="{FF2B5EF4-FFF2-40B4-BE49-F238E27FC236}">
                <a16:creationId xmlns:a16="http://schemas.microsoft.com/office/drawing/2014/main" id="{845F457E-E1B0-D659-4E5A-EDBC015E271E}"/>
              </a:ext>
            </a:extLst>
          </p:cNvPr>
          <p:cNvSpPr>
            <a:spLocks noGrp="1"/>
          </p:cNvSpPr>
          <p:nvPr>
            <p:ph type="ftr" sz="quarter" idx="11"/>
          </p:nvPr>
        </p:nvSpPr>
        <p:spPr>
          <a:xfrm>
            <a:off x="717176" y="6139793"/>
            <a:ext cx="2864224" cy="365125"/>
          </a:xfrm>
        </p:spPr>
        <p:txBody>
          <a:bodyPr/>
          <a:lstStyle/>
          <a:p>
            <a:r>
              <a:rPr lang="en-US" dirty="0"/>
              <a:t>ESEA Monitoring – Updated Sept 2025</a:t>
            </a:r>
          </a:p>
        </p:txBody>
      </p:sp>
    </p:spTree>
    <p:extLst>
      <p:ext uri="{BB962C8B-B14F-4D97-AF65-F5344CB8AC3E}">
        <p14:creationId xmlns:p14="http://schemas.microsoft.com/office/powerpoint/2010/main" val="206088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Foundations of ESEA Monitoring</a:t>
            </a:r>
          </a:p>
        </p:txBody>
      </p:sp>
      <p:graphicFrame>
        <p:nvGraphicFramePr>
          <p:cNvPr id="5" name="Diagram 4" descr="While accountability to federal requirements is important, the ultimate goal of monitoring is to support districts in the examination and refinement of their systems around federal programs. &#10;We want to Build Relationships –The main objective for the Oregon Department of Education (ODE) is to raise student achievement for all of Oregon’s school aged children. Through cooperative assessment of federal programs between the ODE and Oregon school districts the quality of services to students will be strengthened and improved. &#10;We also want to provide Technical Assistance –ODE monitoring team members provide technical assistance during the review and beyond. It is not the ODE's intent to tell the district how to run its Title programs, but rather to answer questions, facilitate dialogue, and exchange ideas and information for program improvement while, at the same time, meeting all federal requirements. &#10;And last of all, we want to ensure Compliance – ESEA is a Civil Rights Law that requires services to students and fiscal responsibility. Monitoring federal programs helps ensure that all children have a fair, equal, and significant opportunity to obtain a high-quality education. Monitoring is intended to be a collaborative partnership between ODE and districts to ensure compliance with ESEA.&#10;">
            <a:extLst>
              <a:ext uri="{FF2B5EF4-FFF2-40B4-BE49-F238E27FC236}">
                <a16:creationId xmlns:a16="http://schemas.microsoft.com/office/drawing/2014/main" id="{9C2A3AF4-FE4D-30C3-554A-7E29EB7D2A9C}"/>
              </a:ext>
            </a:extLst>
          </p:cNvPr>
          <p:cNvGraphicFramePr/>
          <p:nvPr>
            <p:extLst>
              <p:ext uri="{D42A27DB-BD31-4B8C-83A1-F6EECF244321}">
                <p14:modId xmlns:p14="http://schemas.microsoft.com/office/powerpoint/2010/main" val="4203633968"/>
              </p:ext>
            </p:extLst>
          </p:nvPr>
        </p:nvGraphicFramePr>
        <p:xfrm>
          <a:off x="2287498" y="2393374"/>
          <a:ext cx="7652680" cy="2918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Footer Placeholder 4">
            <a:extLst>
              <a:ext uri="{FF2B5EF4-FFF2-40B4-BE49-F238E27FC236}">
                <a16:creationId xmlns:a16="http://schemas.microsoft.com/office/drawing/2014/main" id="{9B805E78-A599-0068-0275-4DE899B395EE}"/>
              </a:ext>
            </a:extLst>
          </p:cNvPr>
          <p:cNvSpPr>
            <a:spLocks noGrp="1"/>
          </p:cNvSpPr>
          <p:nvPr>
            <p:ph type="ftr" sz="quarter" idx="11"/>
          </p:nvPr>
        </p:nvSpPr>
        <p:spPr>
          <a:xfrm>
            <a:off x="717176" y="6139793"/>
            <a:ext cx="2864224" cy="365125"/>
          </a:xfrm>
        </p:spPr>
        <p:txBody>
          <a:bodyPr/>
          <a:lstStyle/>
          <a:p>
            <a:r>
              <a:rPr lang="en-US"/>
              <a:t>ESEA Monitoring – Updated Sept 2025</a:t>
            </a:r>
          </a:p>
        </p:txBody>
      </p:sp>
      <p:sp>
        <p:nvSpPr>
          <p:cNvPr id="23" name="Slide Number Placeholder 3">
            <a:extLst>
              <a:ext uri="{FF2B5EF4-FFF2-40B4-BE49-F238E27FC236}">
                <a16:creationId xmlns:a16="http://schemas.microsoft.com/office/drawing/2014/main" id="{B1ECCE21-8821-D599-5C6C-D28CF95D4BA2}"/>
              </a:ext>
            </a:extLst>
          </p:cNvPr>
          <p:cNvSpPr>
            <a:spLocks noGrp="1"/>
          </p:cNvSpPr>
          <p:nvPr>
            <p:ph type="sldNum" sz="quarter" idx="12"/>
          </p:nvPr>
        </p:nvSpPr>
        <p:spPr>
          <a:xfrm>
            <a:off x="8610600" y="6139793"/>
            <a:ext cx="2891118" cy="365125"/>
          </a:xfrm>
        </p:spPr>
        <p:txBody>
          <a:bodyPr/>
          <a:lstStyle/>
          <a:p>
            <a:fld id="{357F5B69-6281-4C1F-8C38-6DA0F56DA430}" type="slidenum">
              <a:rPr lang="en-US" smtClean="0"/>
              <a:pPr/>
              <a:t>3</a:t>
            </a:fld>
            <a:endParaRPr lang="en-US"/>
          </a:p>
        </p:txBody>
      </p:sp>
    </p:spTree>
    <p:extLst>
      <p:ext uri="{BB962C8B-B14F-4D97-AF65-F5344CB8AC3E}">
        <p14:creationId xmlns:p14="http://schemas.microsoft.com/office/powerpoint/2010/main" val="1219054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A0FADC-62F7-C10B-5B88-43FC5C026921}"/>
              </a:ext>
            </a:extLst>
          </p:cNvPr>
          <p:cNvSpPr>
            <a:spLocks noGrp="1"/>
          </p:cNvSpPr>
          <p:nvPr>
            <p:ph type="title"/>
          </p:nvPr>
        </p:nvSpPr>
        <p:spPr>
          <a:xfrm>
            <a:off x="717177" y="779645"/>
            <a:ext cx="3931826" cy="2538201"/>
          </a:xfrm>
        </p:spPr>
        <p:txBody>
          <a:bodyPr anchor="t">
            <a:normAutofit/>
          </a:bodyPr>
          <a:lstStyle/>
          <a:p>
            <a:r>
              <a:rPr lang="en-US"/>
              <a:t>Materials to Submit: Program Plan Evaluation</a:t>
            </a:r>
          </a:p>
        </p:txBody>
      </p:sp>
      <p:sp>
        <p:nvSpPr>
          <p:cNvPr id="2" name="Content Placeholder 1">
            <a:extLst>
              <a:ext uri="{FF2B5EF4-FFF2-40B4-BE49-F238E27FC236}">
                <a16:creationId xmlns:a16="http://schemas.microsoft.com/office/drawing/2014/main" id="{B86761ED-1ECA-A33B-0490-78A8E24FCD97}"/>
              </a:ext>
            </a:extLst>
          </p:cNvPr>
          <p:cNvSpPr>
            <a:spLocks noGrp="1"/>
          </p:cNvSpPr>
          <p:nvPr>
            <p:ph idx="1"/>
          </p:nvPr>
        </p:nvSpPr>
        <p:spPr>
          <a:xfrm>
            <a:off x="5183188" y="779647"/>
            <a:ext cx="6172200" cy="5081404"/>
          </a:xfrm>
        </p:spPr>
        <p:txBody>
          <a:bodyPr vert="horz" lIns="91440" tIns="45720" rIns="91440" bIns="45720" rtlCol="0" anchor="t">
            <a:normAutofit lnSpcReduction="10000"/>
          </a:bodyPr>
          <a:lstStyle/>
          <a:p>
            <a:r>
              <a:rPr lang="en-US" sz="3200"/>
              <a:t>Who was at the table?</a:t>
            </a:r>
            <a:endParaRPr lang="en-US" sz="3200">
              <a:cs typeface="Calibri"/>
            </a:endParaRPr>
          </a:p>
          <a:p>
            <a:pPr marL="0" indent="0">
              <a:buNone/>
            </a:pPr>
            <a:endParaRPr lang="en-US" sz="3200">
              <a:cs typeface="Calibri"/>
            </a:endParaRPr>
          </a:p>
          <a:p>
            <a:r>
              <a:rPr lang="en-US" sz="3200"/>
              <a:t>What did our data say about how students are doing?</a:t>
            </a:r>
            <a:endParaRPr lang="en-US" sz="3200">
              <a:cs typeface="Calibri"/>
            </a:endParaRPr>
          </a:p>
          <a:p>
            <a:pPr marL="0" indent="0">
              <a:buNone/>
            </a:pPr>
            <a:endParaRPr lang="en-US" sz="3200">
              <a:cs typeface="Calibri"/>
            </a:endParaRPr>
          </a:p>
          <a:p>
            <a:r>
              <a:rPr lang="en-US" sz="3200"/>
              <a:t>What adjustments need to be made for the following year? </a:t>
            </a:r>
            <a:endParaRPr lang="en-US" sz="3200">
              <a:cs typeface="Calibri"/>
            </a:endParaRPr>
          </a:p>
          <a:p>
            <a:endParaRPr lang="en-US"/>
          </a:p>
          <a:p>
            <a:r>
              <a:rPr lang="en-US" sz="3200">
                <a:cs typeface="Calibri"/>
              </a:rPr>
              <a:t>A plan evaluation must be done with each program funded with Title I-D.</a:t>
            </a:r>
          </a:p>
        </p:txBody>
      </p:sp>
      <p:sp>
        <p:nvSpPr>
          <p:cNvPr id="4" name="Slide Number Placeholder 3">
            <a:extLst>
              <a:ext uri="{FF2B5EF4-FFF2-40B4-BE49-F238E27FC236}">
                <a16:creationId xmlns:a16="http://schemas.microsoft.com/office/drawing/2014/main" id="{F1578BDC-8F40-25E8-9955-9BA7B0B4FA58}"/>
              </a:ext>
              <a:ext uri="{C183D7F6-B498-43B3-948B-1728B52AA6E4}">
                <adec:decorative xmlns:adec="http://schemas.microsoft.com/office/drawing/2017/decorative" val="1"/>
              </a:ext>
            </a:extLst>
          </p:cNvPr>
          <p:cNvSpPr>
            <a:spLocks noGrp="1"/>
          </p:cNvSpPr>
          <p:nvPr>
            <p:ph type="sldNum" sz="quarter" idx="12"/>
          </p:nvPr>
        </p:nvSpPr>
        <p:spPr>
          <a:xfrm>
            <a:off x="8610600" y="6139793"/>
            <a:ext cx="2891118" cy="365125"/>
          </a:xfrm>
        </p:spPr>
        <p:txBody>
          <a:bodyPr anchor="ctr">
            <a:normAutofit/>
          </a:bodyPr>
          <a:lstStyle/>
          <a:p>
            <a:pPr>
              <a:spcAft>
                <a:spcPts val="600"/>
              </a:spcAft>
            </a:pPr>
            <a:fld id="{357F5B69-6281-4C1F-8C38-6DA0F56DA430}" type="slidenum">
              <a:rPr lang="en-US" smtClean="0"/>
              <a:pPr>
                <a:spcAft>
                  <a:spcPts val="600"/>
                </a:spcAft>
              </a:pPr>
              <a:t>30</a:t>
            </a:fld>
            <a:endParaRPr lang="en-US"/>
          </a:p>
        </p:txBody>
      </p:sp>
      <p:pic>
        <p:nvPicPr>
          <p:cNvPr id="6" name="Picture 5">
            <a:extLst>
              <a:ext uri="{FF2B5EF4-FFF2-40B4-BE49-F238E27FC236}">
                <a16:creationId xmlns:a16="http://schemas.microsoft.com/office/drawing/2014/main" id="{35A88E84-1F20-CC0A-96DF-1E43B3D94C11}"/>
              </a:ext>
              <a:ext uri="{C183D7F6-B498-43B3-948B-1728B52AA6E4}">
                <adec:decorative xmlns:adec="http://schemas.microsoft.com/office/drawing/2017/decorative" val="1"/>
              </a:ext>
            </a:extLst>
          </p:cNvPr>
          <p:cNvPicPr>
            <a:picLocks noChangeAspect="1"/>
          </p:cNvPicPr>
          <p:nvPr/>
        </p:nvPicPr>
        <p:blipFill>
          <a:blip r:embed="rId3"/>
          <a:srcRect t="6737" r="4" b="3146"/>
          <a:stretch/>
        </p:blipFill>
        <p:spPr>
          <a:xfrm>
            <a:off x="717177" y="3540125"/>
            <a:ext cx="3931826" cy="2320926"/>
          </a:xfrm>
          <a:prstGeom prst="rect">
            <a:avLst/>
          </a:prstGeom>
          <a:noFill/>
        </p:spPr>
      </p:pic>
      <p:sp>
        <p:nvSpPr>
          <p:cNvPr id="3" name="Footer Placeholder 4">
            <a:extLst>
              <a:ext uri="{FF2B5EF4-FFF2-40B4-BE49-F238E27FC236}">
                <a16:creationId xmlns:a16="http://schemas.microsoft.com/office/drawing/2014/main" id="{88F8FDE2-6E7D-3045-B618-7CBEFC3A2F7E}"/>
              </a:ext>
            </a:extLst>
          </p:cNvPr>
          <p:cNvSpPr>
            <a:spLocks noGrp="1"/>
          </p:cNvSpPr>
          <p:nvPr>
            <p:ph type="ftr" sz="quarter" idx="11"/>
          </p:nvPr>
        </p:nvSpPr>
        <p:spPr>
          <a:xfrm>
            <a:off x="717176" y="6139793"/>
            <a:ext cx="2864224" cy="365125"/>
          </a:xfrm>
        </p:spPr>
        <p:txBody>
          <a:bodyPr/>
          <a:lstStyle/>
          <a:p>
            <a:r>
              <a:rPr lang="en-US" dirty="0"/>
              <a:t>ESEA Monitoring – Updated Sept 2025</a:t>
            </a:r>
          </a:p>
        </p:txBody>
      </p:sp>
    </p:spTree>
    <p:extLst>
      <p:ext uri="{BB962C8B-B14F-4D97-AF65-F5344CB8AC3E}">
        <p14:creationId xmlns:p14="http://schemas.microsoft.com/office/powerpoint/2010/main" val="2266955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805D4-2DCD-E309-63DB-BDE640549CF7}"/>
              </a:ext>
            </a:extLst>
          </p:cNvPr>
          <p:cNvSpPr>
            <a:spLocks noGrp="1"/>
          </p:cNvSpPr>
          <p:nvPr>
            <p:ph type="title"/>
          </p:nvPr>
        </p:nvSpPr>
        <p:spPr/>
        <p:txBody>
          <a:bodyPr/>
          <a:lstStyle/>
          <a:p>
            <a:r>
              <a:rPr lang="en-US">
                <a:cs typeface="Calibri"/>
              </a:rPr>
              <a:t>Materials to Submit: Formal Agreements</a:t>
            </a:r>
            <a:endParaRPr lang="en-US"/>
          </a:p>
        </p:txBody>
      </p:sp>
      <p:sp>
        <p:nvSpPr>
          <p:cNvPr id="3" name="Content Placeholder 2">
            <a:extLst>
              <a:ext uri="{FF2B5EF4-FFF2-40B4-BE49-F238E27FC236}">
                <a16:creationId xmlns:a16="http://schemas.microsoft.com/office/drawing/2014/main" id="{08766FF6-917F-432D-619A-B887542A9B78}"/>
              </a:ext>
            </a:extLst>
          </p:cNvPr>
          <p:cNvSpPr>
            <a:spLocks noGrp="1"/>
          </p:cNvSpPr>
          <p:nvPr>
            <p:ph idx="1"/>
          </p:nvPr>
        </p:nvSpPr>
        <p:spPr/>
        <p:txBody>
          <a:bodyPr vert="horz" lIns="91440" tIns="45720" rIns="91440" bIns="45720" rtlCol="0" anchor="t">
            <a:normAutofit/>
          </a:bodyPr>
          <a:lstStyle/>
          <a:p>
            <a:pPr>
              <a:lnSpc>
                <a:spcPct val="100000"/>
              </a:lnSpc>
              <a:spcBef>
                <a:spcPts val="0"/>
              </a:spcBef>
            </a:pPr>
            <a:r>
              <a:rPr lang="en-US" sz="3200">
                <a:cs typeface="Calibri"/>
              </a:rPr>
              <a:t>Some districts enter into formal agreements with partners or facilities to implement the Title I-D, subpart 2 program. </a:t>
            </a:r>
            <a:endParaRPr lang="en-US" sz="3200">
              <a:solidFill>
                <a:srgbClr val="444444"/>
              </a:solidFill>
              <a:cs typeface="Calibri"/>
            </a:endParaRPr>
          </a:p>
          <a:p>
            <a:pPr>
              <a:lnSpc>
                <a:spcPct val="100000"/>
              </a:lnSpc>
              <a:spcBef>
                <a:spcPts val="0"/>
              </a:spcBef>
            </a:pPr>
            <a:endParaRPr lang="en-US" sz="3200">
              <a:solidFill>
                <a:srgbClr val="444444"/>
              </a:solidFill>
              <a:cs typeface="Calibri"/>
            </a:endParaRPr>
          </a:p>
          <a:p>
            <a:pPr>
              <a:lnSpc>
                <a:spcPct val="100000"/>
              </a:lnSpc>
              <a:spcBef>
                <a:spcPts val="0"/>
              </a:spcBef>
            </a:pPr>
            <a:r>
              <a:rPr lang="en-US" sz="3200">
                <a:cs typeface="Calibri"/>
              </a:rPr>
              <a:t>Any formal agreements involving Title I-D funds should be submitted during monitoring</a:t>
            </a:r>
          </a:p>
        </p:txBody>
      </p:sp>
      <p:sp>
        <p:nvSpPr>
          <p:cNvPr id="5" name="Slide Number Placeholder 4">
            <a:extLst>
              <a:ext uri="{FF2B5EF4-FFF2-40B4-BE49-F238E27FC236}">
                <a16:creationId xmlns:a16="http://schemas.microsoft.com/office/drawing/2014/main" id="{3D621907-A01D-901A-FC8B-769B5C8F04FA}"/>
              </a:ext>
              <a:ext uri="{C183D7F6-B498-43B3-948B-1728B52AA6E4}">
                <adec:decorative xmlns:adec="http://schemas.microsoft.com/office/drawing/2017/decorative" val="1"/>
              </a:ext>
            </a:extLst>
          </p:cNvPr>
          <p:cNvSpPr>
            <a:spLocks noGrp="1"/>
          </p:cNvSpPr>
          <p:nvPr>
            <p:ph type="sldNum" sz="quarter" idx="12"/>
          </p:nvPr>
        </p:nvSpPr>
        <p:spPr/>
        <p:txBody>
          <a:bodyPr/>
          <a:lstStyle/>
          <a:p>
            <a:fld id="{357F5B69-6281-4C1F-8C38-6DA0F56DA430}" type="slidenum">
              <a:rPr lang="en-US" smtClean="0"/>
              <a:t>31</a:t>
            </a:fld>
            <a:endParaRPr lang="en-US"/>
          </a:p>
        </p:txBody>
      </p:sp>
      <p:pic>
        <p:nvPicPr>
          <p:cNvPr id="7" name="Picture Placeholder 6">
            <a:extLst>
              <a:ext uri="{FF2B5EF4-FFF2-40B4-BE49-F238E27FC236}">
                <a16:creationId xmlns:a16="http://schemas.microsoft.com/office/drawing/2014/main" id="{74ADAED6-9C05-4285-61E9-C2D63B531E6A}"/>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t="5710" b="5710"/>
          <a:stretch/>
        </p:blipFill>
        <p:spPr/>
      </p:pic>
      <p:sp>
        <p:nvSpPr>
          <p:cNvPr id="4" name="Footer Placeholder 4">
            <a:extLst>
              <a:ext uri="{FF2B5EF4-FFF2-40B4-BE49-F238E27FC236}">
                <a16:creationId xmlns:a16="http://schemas.microsoft.com/office/drawing/2014/main" id="{DDF15E43-EA8B-03B6-9AE2-343D7C513DE5}"/>
              </a:ext>
            </a:extLst>
          </p:cNvPr>
          <p:cNvSpPr>
            <a:spLocks noGrp="1"/>
          </p:cNvSpPr>
          <p:nvPr>
            <p:ph type="ftr" sz="quarter" idx="11"/>
          </p:nvPr>
        </p:nvSpPr>
        <p:spPr>
          <a:xfrm>
            <a:off x="717176" y="6139793"/>
            <a:ext cx="2864224" cy="365125"/>
          </a:xfrm>
        </p:spPr>
        <p:txBody>
          <a:bodyPr/>
          <a:lstStyle/>
          <a:p>
            <a:r>
              <a:rPr lang="en-US" dirty="0"/>
              <a:t>ESEA Monitoring – Updated Sept 2025</a:t>
            </a:r>
          </a:p>
        </p:txBody>
      </p:sp>
    </p:spTree>
    <p:extLst>
      <p:ext uri="{BB962C8B-B14F-4D97-AF65-F5344CB8AC3E}">
        <p14:creationId xmlns:p14="http://schemas.microsoft.com/office/powerpoint/2010/main" val="3317329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E572A7D4-B4AB-3CC5-5260-17C0655D7879}"/>
              </a:ext>
            </a:extLst>
          </p:cNvPr>
          <p:cNvSpPr>
            <a:spLocks noGrp="1"/>
          </p:cNvSpPr>
          <p:nvPr>
            <p:ph type="title"/>
          </p:nvPr>
        </p:nvSpPr>
        <p:spPr>
          <a:xfrm>
            <a:off x="717176" y="457200"/>
            <a:ext cx="10784542" cy="1026460"/>
          </a:xfrm>
        </p:spPr>
        <p:txBody>
          <a:bodyPr/>
          <a:lstStyle/>
          <a:p>
            <a:r>
              <a:rPr lang="en-US">
                <a:cs typeface="Calibri"/>
              </a:rPr>
              <a:t>Materials to Submit: Title I-D</a:t>
            </a:r>
            <a:endParaRPr lang="en-US"/>
          </a:p>
        </p:txBody>
      </p:sp>
      <p:sp>
        <p:nvSpPr>
          <p:cNvPr id="11" name="Content Placeholder 1">
            <a:extLst>
              <a:ext uri="{FF2B5EF4-FFF2-40B4-BE49-F238E27FC236}">
                <a16:creationId xmlns:a16="http://schemas.microsoft.com/office/drawing/2014/main" id="{32B2525F-926B-CD66-CD46-8D03B5096CF8}"/>
              </a:ext>
            </a:extLst>
          </p:cNvPr>
          <p:cNvSpPr>
            <a:spLocks noGrp="1"/>
          </p:cNvSpPr>
          <p:nvPr>
            <p:ph idx="1"/>
          </p:nvPr>
        </p:nvSpPr>
        <p:spPr>
          <a:xfrm>
            <a:off x="717176" y="1825625"/>
            <a:ext cx="10784542" cy="4109010"/>
          </a:xfrm>
        </p:spPr>
        <p:txBody>
          <a:bodyPr vert="horz" lIns="91440" tIns="45720" rIns="91440" bIns="45720" rtlCol="0" anchor="t">
            <a:normAutofit/>
          </a:bodyPr>
          <a:lstStyle/>
          <a:p>
            <a:pPr marL="342900" indent="-342900">
              <a:buFont typeface="Wingdings" panose="020B0604020202020204" pitchFamily="34" charset="0"/>
              <a:buChar char="ü"/>
            </a:pPr>
            <a:r>
              <a:rPr lang="en-US" sz="3200">
                <a:cs typeface="Calibri"/>
              </a:rPr>
              <a:t>Program Plan Evaluations</a:t>
            </a:r>
          </a:p>
          <a:p>
            <a:pPr marL="342900" indent="-342900">
              <a:buFont typeface="Wingdings" panose="020B0604020202020204" pitchFamily="34" charset="0"/>
              <a:buChar char="ü"/>
            </a:pPr>
            <a:r>
              <a:rPr lang="en-US" sz="3200">
                <a:cs typeface="Calibri"/>
              </a:rPr>
              <a:t>Formal Agreements</a:t>
            </a:r>
          </a:p>
          <a:p>
            <a:pPr marL="342900" indent="-342900">
              <a:buFont typeface="Wingdings" panose="020B0604020202020204" pitchFamily="34" charset="0"/>
              <a:buChar char="ü"/>
            </a:pPr>
            <a:r>
              <a:rPr lang="en-US" sz="3200">
                <a:cs typeface="Calibri"/>
              </a:rPr>
              <a:t>Schedule an informal site visit</a:t>
            </a:r>
          </a:p>
          <a:p>
            <a:pPr marL="0" indent="0">
              <a:buNone/>
            </a:pPr>
            <a:endParaRPr lang="en-US">
              <a:cs typeface="Calibri"/>
            </a:endParaRPr>
          </a:p>
          <a:p>
            <a:pPr marL="0" indent="0">
              <a:buNone/>
            </a:pPr>
            <a:r>
              <a:rPr lang="en-US">
                <a:cs typeface="Calibri"/>
              </a:rPr>
              <a:t>Jen Engberg</a:t>
            </a:r>
          </a:p>
          <a:p>
            <a:pPr marL="0" indent="0">
              <a:buNone/>
            </a:pPr>
            <a:r>
              <a:rPr lang="en-US">
                <a:cs typeface="Calibri"/>
                <a:hlinkClick r:id="rId3"/>
              </a:rPr>
              <a:t>jennifer.engberg@ode.oregon.gov</a:t>
            </a:r>
          </a:p>
          <a:p>
            <a:pPr marL="0" indent="0">
              <a:buNone/>
            </a:pPr>
            <a:endParaRPr lang="en-US">
              <a:cs typeface="Calibri"/>
            </a:endParaRPr>
          </a:p>
        </p:txBody>
      </p:sp>
      <p:sp>
        <p:nvSpPr>
          <p:cNvPr id="5" name="Slide Number Placeholder 4">
            <a:extLst>
              <a:ext uri="{FF2B5EF4-FFF2-40B4-BE49-F238E27FC236}">
                <a16:creationId xmlns:a16="http://schemas.microsoft.com/office/drawing/2014/main" id="{F7BDEF1B-D09F-DC9B-8DEE-86689751C72B}"/>
              </a:ext>
              <a:ext uri="{C183D7F6-B498-43B3-948B-1728B52AA6E4}">
                <adec:decorative xmlns:adec="http://schemas.microsoft.com/office/drawing/2017/decorative" val="1"/>
              </a:ext>
            </a:extLst>
          </p:cNvPr>
          <p:cNvSpPr>
            <a:spLocks noGrp="1"/>
          </p:cNvSpPr>
          <p:nvPr>
            <p:ph type="sldNum" sz="quarter" idx="12"/>
          </p:nvPr>
        </p:nvSpPr>
        <p:spPr>
          <a:xfrm>
            <a:off x="8610600" y="6139793"/>
            <a:ext cx="2891118" cy="365125"/>
          </a:xfrm>
        </p:spPr>
        <p:txBody>
          <a:bodyPr anchor="ctr">
            <a:normAutofit/>
          </a:bodyPr>
          <a:lstStyle/>
          <a:p>
            <a:pPr>
              <a:spcAft>
                <a:spcPts val="600"/>
              </a:spcAft>
            </a:pPr>
            <a:fld id="{357F5B69-6281-4C1F-8C38-6DA0F56DA430}" type="slidenum">
              <a:rPr lang="en-US" smtClean="0"/>
              <a:pPr>
                <a:spcAft>
                  <a:spcPts val="600"/>
                </a:spcAft>
              </a:pPr>
              <a:t>32</a:t>
            </a:fld>
            <a:endParaRPr lang="en-US"/>
          </a:p>
        </p:txBody>
      </p:sp>
      <p:pic>
        <p:nvPicPr>
          <p:cNvPr id="8" name="Picture 7">
            <a:extLst>
              <a:ext uri="{FF2B5EF4-FFF2-40B4-BE49-F238E27FC236}">
                <a16:creationId xmlns:a16="http://schemas.microsoft.com/office/drawing/2014/main" id="{642F863A-E4D6-B2DB-A35D-FE9C97233A0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08582" y="2225570"/>
            <a:ext cx="2275609" cy="3312757"/>
          </a:xfrm>
          <a:prstGeom prst="rect">
            <a:avLst/>
          </a:prstGeom>
        </p:spPr>
      </p:pic>
      <p:sp>
        <p:nvSpPr>
          <p:cNvPr id="3" name="Footer Placeholder 4">
            <a:extLst>
              <a:ext uri="{FF2B5EF4-FFF2-40B4-BE49-F238E27FC236}">
                <a16:creationId xmlns:a16="http://schemas.microsoft.com/office/drawing/2014/main" id="{B650281C-2773-DC64-10FF-B1FFC0E23437}"/>
              </a:ext>
            </a:extLst>
          </p:cNvPr>
          <p:cNvSpPr>
            <a:spLocks noGrp="1"/>
          </p:cNvSpPr>
          <p:nvPr>
            <p:ph type="ftr" sz="quarter" idx="11"/>
          </p:nvPr>
        </p:nvSpPr>
        <p:spPr>
          <a:xfrm>
            <a:off x="717176" y="6139793"/>
            <a:ext cx="2864224" cy="365125"/>
          </a:xfrm>
        </p:spPr>
        <p:txBody>
          <a:bodyPr/>
          <a:lstStyle/>
          <a:p>
            <a:r>
              <a:rPr lang="en-US" dirty="0"/>
              <a:t>ESEA Monitoring – Updated Sept 2025</a:t>
            </a:r>
          </a:p>
        </p:txBody>
      </p:sp>
    </p:spTree>
    <p:extLst>
      <p:ext uri="{BB962C8B-B14F-4D97-AF65-F5344CB8AC3E}">
        <p14:creationId xmlns:p14="http://schemas.microsoft.com/office/powerpoint/2010/main" val="2196799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a:t>Title II-A &amp; Title IV-A</a:t>
            </a:r>
          </a:p>
        </p:txBody>
      </p:sp>
    </p:spTree>
    <p:extLst>
      <p:ext uri="{BB962C8B-B14F-4D97-AF65-F5344CB8AC3E}">
        <p14:creationId xmlns:p14="http://schemas.microsoft.com/office/powerpoint/2010/main" val="1826984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Materials to Submit: Title II-A</a:t>
            </a:r>
          </a:p>
        </p:txBody>
      </p:sp>
      <p:sp>
        <p:nvSpPr>
          <p:cNvPr id="3" name="Content Placeholder 2"/>
          <p:cNvSpPr>
            <a:spLocks noGrp="1"/>
          </p:cNvSpPr>
          <p:nvPr>
            <p:ph idx="1"/>
          </p:nvPr>
        </p:nvSpPr>
        <p:spPr/>
        <p:txBody>
          <a:bodyPr>
            <a:normAutofit/>
          </a:bodyPr>
          <a:lstStyle/>
          <a:p>
            <a:pPr lvl="0"/>
            <a:r>
              <a:rPr lang="en-US" sz="3200"/>
              <a:t>Narrative description of:</a:t>
            </a:r>
          </a:p>
          <a:p>
            <a:pPr lvl="1"/>
            <a:r>
              <a:rPr lang="en-US" sz="2800"/>
              <a:t>Program Implementation</a:t>
            </a:r>
          </a:p>
          <a:p>
            <a:pPr lvl="1"/>
            <a:r>
              <a:rPr lang="en-US" sz="2800"/>
              <a:t>Program Evaluation</a:t>
            </a:r>
          </a:p>
          <a:p>
            <a:pPr lvl="1"/>
            <a:r>
              <a:rPr lang="en-US" sz="2800"/>
              <a:t>Systems for Professional Growth and Improvement</a:t>
            </a:r>
          </a:p>
          <a:p>
            <a:pPr lvl="0"/>
            <a:endParaRPr lang="en-US" sz="3200"/>
          </a:p>
          <a:p>
            <a:pPr lvl="0"/>
            <a:r>
              <a:rPr lang="en-US" sz="3200" i="1"/>
              <a:t>Resource:</a:t>
            </a:r>
          </a:p>
          <a:p>
            <a:pPr lvl="1"/>
            <a:r>
              <a:rPr lang="en-US" sz="2800" i="1">
                <a:hlinkClick r:id="rId3"/>
              </a:rPr>
              <a:t>Title II-A Narrative Response Form</a:t>
            </a:r>
            <a:endParaRPr lang="en-US" sz="2800" i="1"/>
          </a:p>
          <a:p>
            <a:pPr lvl="1"/>
            <a:endParaRPr lang="en-US" sz="3200"/>
          </a:p>
          <a:p>
            <a:endParaRPr lang="en-US"/>
          </a:p>
        </p:txBody>
      </p:sp>
      <p:sp>
        <p:nvSpPr>
          <p:cNvPr id="5" name="Slide Number Placeholder 6">
            <a:extLst>
              <a:ext uri="{FF2B5EF4-FFF2-40B4-BE49-F238E27FC236}">
                <a16:creationId xmlns:a16="http://schemas.microsoft.com/office/drawing/2014/main" id="{08EC9B24-73CC-67AA-F07E-BF981A45D52C}"/>
              </a:ext>
              <a:ext uri="{C183D7F6-B498-43B3-948B-1728B52AA6E4}">
                <adec:decorative xmlns:adec="http://schemas.microsoft.com/office/drawing/2017/decorative" val="1"/>
              </a:ext>
            </a:extLst>
          </p:cNvPr>
          <p:cNvSpPr>
            <a:spLocks noGrp="1"/>
          </p:cNvSpPr>
          <p:nvPr>
            <p:ph type="sldNum" sz="quarter" idx="12"/>
          </p:nvPr>
        </p:nvSpPr>
        <p:spPr>
          <a:xfrm>
            <a:off x="8610600" y="6139793"/>
            <a:ext cx="2891118" cy="365125"/>
          </a:xfrm>
        </p:spPr>
        <p:txBody>
          <a:bodyPr/>
          <a:lstStyle/>
          <a:p>
            <a:fld id="{357F5B69-6281-4C1F-8C38-6DA0F56DA430}" type="slidenum">
              <a:rPr lang="en-US" smtClean="0"/>
              <a:t>34</a:t>
            </a:fld>
            <a:endParaRPr lang="en-US"/>
          </a:p>
        </p:txBody>
      </p:sp>
      <p:sp>
        <p:nvSpPr>
          <p:cNvPr id="6" name="Footer Placeholder 4">
            <a:extLst>
              <a:ext uri="{FF2B5EF4-FFF2-40B4-BE49-F238E27FC236}">
                <a16:creationId xmlns:a16="http://schemas.microsoft.com/office/drawing/2014/main" id="{BA04B72F-D3E1-FE28-4D08-FF441B6F9B9A}"/>
              </a:ext>
            </a:extLst>
          </p:cNvPr>
          <p:cNvSpPr>
            <a:spLocks noGrp="1"/>
          </p:cNvSpPr>
          <p:nvPr>
            <p:ph type="ftr" sz="quarter" idx="11"/>
          </p:nvPr>
        </p:nvSpPr>
        <p:spPr>
          <a:xfrm>
            <a:off x="717176" y="6139793"/>
            <a:ext cx="2864224" cy="365125"/>
          </a:xfrm>
        </p:spPr>
        <p:txBody>
          <a:bodyPr/>
          <a:lstStyle/>
          <a:p>
            <a:r>
              <a:rPr lang="en-US" dirty="0"/>
              <a:t>ESEA Monitoring – Updated Sept 2025</a:t>
            </a:r>
          </a:p>
        </p:txBody>
      </p:sp>
    </p:spTree>
    <p:extLst>
      <p:ext uri="{BB962C8B-B14F-4D97-AF65-F5344CB8AC3E}">
        <p14:creationId xmlns:p14="http://schemas.microsoft.com/office/powerpoint/2010/main" val="522013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Materials to Submit: Title IV-A</a:t>
            </a:r>
          </a:p>
        </p:txBody>
      </p:sp>
      <p:sp>
        <p:nvSpPr>
          <p:cNvPr id="3" name="Content Placeholder 2"/>
          <p:cNvSpPr>
            <a:spLocks noGrp="1"/>
          </p:cNvSpPr>
          <p:nvPr>
            <p:ph idx="1"/>
          </p:nvPr>
        </p:nvSpPr>
        <p:spPr/>
        <p:txBody>
          <a:bodyPr vert="horz" lIns="91440" tIns="45720" rIns="91440" bIns="45720" rtlCol="0" anchor="t">
            <a:normAutofit/>
          </a:bodyPr>
          <a:lstStyle/>
          <a:p>
            <a:pPr lvl="0"/>
            <a:r>
              <a:rPr lang="en-US" sz="3200"/>
              <a:t>Narrative description of:</a:t>
            </a:r>
          </a:p>
          <a:p>
            <a:pPr lvl="1"/>
            <a:r>
              <a:rPr lang="en-US" sz="2800"/>
              <a:t>Consultation of Community Members</a:t>
            </a:r>
            <a:endParaRPr lang="en-US" sz="2800">
              <a:cs typeface="Calibri"/>
            </a:endParaRPr>
          </a:p>
          <a:p>
            <a:pPr lvl="1"/>
            <a:r>
              <a:rPr lang="en-US" sz="2800"/>
              <a:t>Evaluation of Programs</a:t>
            </a:r>
            <a:endParaRPr lang="en-US" sz="2800">
              <a:cs typeface="Calibri"/>
            </a:endParaRPr>
          </a:p>
          <a:p>
            <a:pPr lvl="1"/>
            <a:r>
              <a:rPr lang="en-US" sz="2800"/>
              <a:t>Coordination with Community Programs</a:t>
            </a:r>
            <a:endParaRPr lang="en-US" sz="2800">
              <a:cs typeface="Calibri"/>
            </a:endParaRPr>
          </a:p>
          <a:p>
            <a:pPr lvl="1"/>
            <a:r>
              <a:rPr lang="en-US" sz="2800"/>
              <a:t>Internet Safety</a:t>
            </a:r>
            <a:endParaRPr lang="en-US" sz="3200"/>
          </a:p>
          <a:p>
            <a:pPr marL="457200" lvl="1" indent="0">
              <a:buNone/>
            </a:pPr>
            <a:endParaRPr lang="en-US" sz="2800">
              <a:cs typeface="Calibri" panose="020F0502020204030204"/>
            </a:endParaRPr>
          </a:p>
          <a:p>
            <a:pPr lvl="0"/>
            <a:r>
              <a:rPr lang="en-US" sz="3200" i="1"/>
              <a:t>Resource:</a:t>
            </a:r>
            <a:endParaRPr lang="en-US" sz="3200" i="1">
              <a:cs typeface="Calibri"/>
            </a:endParaRPr>
          </a:p>
          <a:p>
            <a:pPr lvl="1"/>
            <a:r>
              <a:rPr lang="en-US" sz="2800" i="1">
                <a:hlinkClick r:id="rId3"/>
              </a:rPr>
              <a:t>Title IV-A Monitoring Response Form</a:t>
            </a:r>
            <a:endParaRPr lang="en-US" sz="2800" i="1"/>
          </a:p>
          <a:p>
            <a:pPr lvl="1"/>
            <a:endParaRPr lang="en-US" sz="3200"/>
          </a:p>
          <a:p>
            <a:endParaRPr lang="en-US"/>
          </a:p>
        </p:txBody>
      </p:sp>
      <p:sp>
        <p:nvSpPr>
          <p:cNvPr id="5" name="Slide Number Placeholder 6">
            <a:extLst>
              <a:ext uri="{FF2B5EF4-FFF2-40B4-BE49-F238E27FC236}">
                <a16:creationId xmlns:a16="http://schemas.microsoft.com/office/drawing/2014/main" id="{0B0C1BCC-6915-517C-2575-5DADA2C54877}"/>
              </a:ext>
              <a:ext uri="{C183D7F6-B498-43B3-948B-1728B52AA6E4}">
                <adec:decorative xmlns:adec="http://schemas.microsoft.com/office/drawing/2017/decorative" val="1"/>
              </a:ext>
            </a:extLst>
          </p:cNvPr>
          <p:cNvSpPr>
            <a:spLocks noGrp="1"/>
          </p:cNvSpPr>
          <p:nvPr>
            <p:ph type="sldNum" sz="quarter" idx="12"/>
          </p:nvPr>
        </p:nvSpPr>
        <p:spPr>
          <a:xfrm>
            <a:off x="8610600" y="6139793"/>
            <a:ext cx="2891118" cy="365125"/>
          </a:xfrm>
        </p:spPr>
        <p:txBody>
          <a:bodyPr/>
          <a:lstStyle/>
          <a:p>
            <a:fld id="{357F5B69-6281-4C1F-8C38-6DA0F56DA430}" type="slidenum">
              <a:rPr lang="en-US" smtClean="0"/>
              <a:t>35</a:t>
            </a:fld>
            <a:endParaRPr lang="en-US"/>
          </a:p>
        </p:txBody>
      </p:sp>
      <p:sp>
        <p:nvSpPr>
          <p:cNvPr id="6" name="Footer Placeholder 4">
            <a:extLst>
              <a:ext uri="{FF2B5EF4-FFF2-40B4-BE49-F238E27FC236}">
                <a16:creationId xmlns:a16="http://schemas.microsoft.com/office/drawing/2014/main" id="{EFBDAD31-B282-7F51-1E4B-59BF2807A3E9}"/>
              </a:ext>
            </a:extLst>
          </p:cNvPr>
          <p:cNvSpPr>
            <a:spLocks noGrp="1"/>
          </p:cNvSpPr>
          <p:nvPr>
            <p:ph type="ftr" sz="quarter" idx="11"/>
          </p:nvPr>
        </p:nvSpPr>
        <p:spPr>
          <a:xfrm>
            <a:off x="717176" y="6139793"/>
            <a:ext cx="2864224" cy="365125"/>
          </a:xfrm>
        </p:spPr>
        <p:txBody>
          <a:bodyPr/>
          <a:lstStyle/>
          <a:p>
            <a:r>
              <a:rPr lang="en-US" dirty="0"/>
              <a:t>ESEA Monitoring – Updated Sept 2025</a:t>
            </a:r>
          </a:p>
        </p:txBody>
      </p:sp>
    </p:spTree>
    <p:extLst>
      <p:ext uri="{BB962C8B-B14F-4D97-AF65-F5344CB8AC3E}">
        <p14:creationId xmlns:p14="http://schemas.microsoft.com/office/powerpoint/2010/main" val="2209807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a:t>Foster Care</a:t>
            </a:r>
          </a:p>
        </p:txBody>
      </p:sp>
    </p:spTree>
    <p:extLst>
      <p:ext uri="{BB962C8B-B14F-4D97-AF65-F5344CB8AC3E}">
        <p14:creationId xmlns:p14="http://schemas.microsoft.com/office/powerpoint/2010/main" val="1822175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ESEA and Foster Care</a:t>
            </a:r>
          </a:p>
        </p:txBody>
      </p:sp>
      <p:sp>
        <p:nvSpPr>
          <p:cNvPr id="2" name="Content Placeholder 1"/>
          <p:cNvSpPr>
            <a:spLocks noGrp="1"/>
          </p:cNvSpPr>
          <p:nvPr>
            <p:ph idx="1"/>
          </p:nvPr>
        </p:nvSpPr>
        <p:spPr/>
        <p:txBody>
          <a:bodyPr/>
          <a:lstStyle/>
          <a:p>
            <a:r>
              <a:rPr lang="en-US" sz="3200"/>
              <a:t>ESSA includes provisions that promote educational stability for children experiencing foster care so they can continue their education without disruption, maintain important relationships, and have the opportunity to achieve college and career readiness</a:t>
            </a:r>
          </a:p>
          <a:p>
            <a:endParaRPr lang="en-US" sz="3200"/>
          </a:p>
          <a:p>
            <a:r>
              <a:rPr lang="en-US" sz="3200" b="1"/>
              <a:t>All districts </a:t>
            </a:r>
            <a:r>
              <a:rPr lang="en-US" sz="3200"/>
              <a:t>must have policies in place that ensure students experiencing foster care have equal access and opportunity</a:t>
            </a:r>
          </a:p>
          <a:p>
            <a:endParaRPr lang="en-US"/>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57F5B69-6281-4C1F-8C38-6DA0F56DA430}" type="slidenum">
              <a:rPr lang="en-US" smtClean="0"/>
              <a:pPr/>
              <a:t>37</a:t>
            </a:fld>
            <a:endParaRPr lang="en-US"/>
          </a:p>
        </p:txBody>
      </p:sp>
      <p:sp>
        <p:nvSpPr>
          <p:cNvPr id="3" name="Footer Placeholder 4">
            <a:extLst>
              <a:ext uri="{FF2B5EF4-FFF2-40B4-BE49-F238E27FC236}">
                <a16:creationId xmlns:a16="http://schemas.microsoft.com/office/drawing/2014/main" id="{D72E83CD-7198-E08D-10B5-1E51D4838030}"/>
              </a:ext>
            </a:extLst>
          </p:cNvPr>
          <p:cNvSpPr>
            <a:spLocks noGrp="1"/>
          </p:cNvSpPr>
          <p:nvPr>
            <p:ph type="ftr" sz="quarter" idx="11"/>
          </p:nvPr>
        </p:nvSpPr>
        <p:spPr>
          <a:xfrm>
            <a:off x="717176" y="6139793"/>
            <a:ext cx="2864224" cy="365125"/>
          </a:xfrm>
        </p:spPr>
        <p:txBody>
          <a:bodyPr/>
          <a:lstStyle/>
          <a:p>
            <a:r>
              <a:rPr lang="en-US" dirty="0"/>
              <a:t>ESEA Monitoring – Updated Sept 2025</a:t>
            </a:r>
          </a:p>
        </p:txBody>
      </p:sp>
    </p:spTree>
    <p:extLst>
      <p:ext uri="{BB962C8B-B14F-4D97-AF65-F5344CB8AC3E}">
        <p14:creationId xmlns:p14="http://schemas.microsoft.com/office/powerpoint/2010/main" val="27536362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Materials to Submit: Foster Care</a:t>
            </a:r>
          </a:p>
        </p:txBody>
      </p:sp>
      <p:sp>
        <p:nvSpPr>
          <p:cNvPr id="2" name="Content Placeholder 1"/>
          <p:cNvSpPr>
            <a:spLocks noGrp="1"/>
          </p:cNvSpPr>
          <p:nvPr>
            <p:ph idx="1"/>
          </p:nvPr>
        </p:nvSpPr>
        <p:spPr>
          <a:xfrm>
            <a:off x="703729" y="1632216"/>
            <a:ext cx="10383370" cy="4149748"/>
          </a:xfrm>
        </p:spPr>
        <p:txBody>
          <a:bodyPr vert="horz" lIns="91440" tIns="45720" rIns="91440" bIns="45720" rtlCol="0" anchor="t">
            <a:normAutofit fontScale="77500" lnSpcReduction="20000"/>
          </a:bodyPr>
          <a:lstStyle/>
          <a:p>
            <a:pPr>
              <a:spcAft>
                <a:spcPts val="600"/>
              </a:spcAft>
            </a:pPr>
            <a:r>
              <a:rPr lang="en-US" sz="3000" b="1"/>
              <a:t>Liaison job description</a:t>
            </a:r>
          </a:p>
          <a:p>
            <a:pPr lvl="1">
              <a:spcAft>
                <a:spcPts val="600"/>
              </a:spcAft>
            </a:pPr>
            <a:r>
              <a:rPr lang="en-US" sz="2600"/>
              <a:t>Evidence of training of staff</a:t>
            </a:r>
          </a:p>
          <a:p>
            <a:pPr>
              <a:spcAft>
                <a:spcPts val="600"/>
              </a:spcAft>
            </a:pPr>
            <a:r>
              <a:rPr lang="en-US" sz="3000" b="1">
                <a:ea typeface="Calibri"/>
                <a:cs typeface="Calibri"/>
              </a:rPr>
              <a:t>District Transportation Plan</a:t>
            </a:r>
          </a:p>
          <a:p>
            <a:pPr lvl="1">
              <a:spcAft>
                <a:spcPts val="600"/>
              </a:spcAft>
            </a:pPr>
            <a:r>
              <a:rPr lang="en-US" sz="2600">
                <a:ea typeface="Calibri"/>
                <a:cs typeface="Calibri"/>
              </a:rPr>
              <a:t>DHS Transportation Request Form</a:t>
            </a:r>
          </a:p>
          <a:p>
            <a:pPr>
              <a:spcAft>
                <a:spcPts val="600"/>
              </a:spcAft>
            </a:pPr>
            <a:r>
              <a:rPr lang="en-US" sz="3000" b="1"/>
              <a:t>Policies</a:t>
            </a:r>
          </a:p>
          <a:p>
            <a:pPr lvl="1">
              <a:spcAft>
                <a:spcPts val="600"/>
              </a:spcAft>
            </a:pPr>
            <a:r>
              <a:rPr lang="en-US" sz="2600">
                <a:ea typeface="Calibri"/>
                <a:cs typeface="Calibri"/>
              </a:rPr>
              <a:t>DHS School Notification Form</a:t>
            </a:r>
            <a:endParaRPr lang="en-US" sz="2600"/>
          </a:p>
          <a:p>
            <a:pPr lvl="1">
              <a:spcAft>
                <a:spcPts val="600"/>
              </a:spcAft>
            </a:pPr>
            <a:r>
              <a:rPr lang="en-US" sz="2600"/>
              <a:t>Enrollment</a:t>
            </a:r>
          </a:p>
          <a:p>
            <a:pPr lvl="1">
              <a:spcAft>
                <a:spcPts val="600"/>
              </a:spcAft>
            </a:pPr>
            <a:r>
              <a:rPr lang="en-US" sz="2600"/>
              <a:t>Meal policy</a:t>
            </a:r>
          </a:p>
          <a:p>
            <a:pPr>
              <a:spcAft>
                <a:spcPts val="600"/>
              </a:spcAft>
            </a:pPr>
            <a:r>
              <a:rPr lang="en-US" sz="3000" b="1"/>
              <a:t>District record request form</a:t>
            </a:r>
          </a:p>
          <a:p>
            <a:pPr>
              <a:spcAft>
                <a:spcPts val="600"/>
              </a:spcAft>
            </a:pPr>
            <a:r>
              <a:rPr lang="en-US" sz="3000" b="1"/>
              <a:t>Foster Care Monitoring Narrative</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57F5B69-6281-4C1F-8C38-6DA0F56DA430}" type="slidenum">
              <a:rPr lang="en-US" smtClean="0"/>
              <a:pPr/>
              <a:t>38</a:t>
            </a:fld>
            <a:endParaRPr lang="en-US"/>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7528" y="2608193"/>
            <a:ext cx="3699571" cy="2734465"/>
          </a:xfrm>
          <a:prstGeom prst="rect">
            <a:avLst/>
          </a:prstGeom>
        </p:spPr>
      </p:pic>
      <p:sp>
        <p:nvSpPr>
          <p:cNvPr id="3" name="Footer Placeholder 4">
            <a:extLst>
              <a:ext uri="{FF2B5EF4-FFF2-40B4-BE49-F238E27FC236}">
                <a16:creationId xmlns:a16="http://schemas.microsoft.com/office/drawing/2014/main" id="{363398F3-7A6A-181B-B9E9-0F34E7906C64}"/>
              </a:ext>
            </a:extLst>
          </p:cNvPr>
          <p:cNvSpPr>
            <a:spLocks noGrp="1"/>
          </p:cNvSpPr>
          <p:nvPr>
            <p:ph type="ftr" sz="quarter" idx="11"/>
          </p:nvPr>
        </p:nvSpPr>
        <p:spPr>
          <a:xfrm>
            <a:off x="717176" y="6139793"/>
            <a:ext cx="2864224" cy="365125"/>
          </a:xfrm>
        </p:spPr>
        <p:txBody>
          <a:bodyPr/>
          <a:lstStyle/>
          <a:p>
            <a:r>
              <a:rPr lang="en-US" dirty="0"/>
              <a:t>ESEA Monitoring – Updated Sept 2025</a:t>
            </a:r>
          </a:p>
        </p:txBody>
      </p:sp>
    </p:spTree>
    <p:extLst>
      <p:ext uri="{BB962C8B-B14F-4D97-AF65-F5344CB8AC3E}">
        <p14:creationId xmlns:p14="http://schemas.microsoft.com/office/powerpoint/2010/main" val="3812514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Foster Care Monitoring Narrative</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800" b="1"/>
              <a:t>District provides written responses to questions regarding:</a:t>
            </a:r>
          </a:p>
          <a:p>
            <a:pPr lvl="1"/>
            <a:r>
              <a:rPr lang="en-US"/>
              <a:t>Transportation</a:t>
            </a:r>
          </a:p>
          <a:p>
            <a:pPr lvl="1"/>
            <a:r>
              <a:rPr lang="en-US"/>
              <a:t>Designated Liaison and Training</a:t>
            </a:r>
          </a:p>
          <a:p>
            <a:pPr lvl="1"/>
            <a:r>
              <a:rPr lang="en-US"/>
              <a:t>Internal and External Collaboration</a:t>
            </a:r>
            <a:endParaRPr lang="en-US" sz="2800"/>
          </a:p>
          <a:p>
            <a:pPr marL="0" indent="0">
              <a:buNone/>
            </a:pPr>
            <a:endParaRPr lang="en-US" sz="2800" b="1"/>
          </a:p>
          <a:p>
            <a:pPr marL="0" indent="0">
              <a:buNone/>
            </a:pPr>
            <a:r>
              <a:rPr lang="en-US" sz="2800" b="1"/>
              <a:t>Resources</a:t>
            </a:r>
          </a:p>
          <a:p>
            <a:pPr marL="0" indent="0">
              <a:buNone/>
            </a:pPr>
            <a:r>
              <a:rPr lang="en-US" sz="2800">
                <a:ea typeface="+mn-lt"/>
                <a:cs typeface="+mn-lt"/>
                <a:hlinkClick r:id="rId3"/>
              </a:rPr>
              <a:t>Monitoring Submission Items 101 - Google Slides</a:t>
            </a:r>
            <a:endParaRPr lang="en-US"/>
          </a:p>
          <a:p>
            <a:pPr lvl="1"/>
            <a:r>
              <a:rPr lang="en-US" i="1">
                <a:hlinkClick r:id="rId4"/>
              </a:rPr>
              <a:t>Foster Care Monitoring Narrative</a:t>
            </a:r>
            <a:endParaRPr lang="en-US" i="1"/>
          </a:p>
          <a:p>
            <a:pPr lvl="1"/>
            <a:r>
              <a:rPr lang="en-US" i="1">
                <a:hlinkClick r:id="rId5"/>
              </a:rPr>
              <a:t>Foster Care Monitoring Resources</a:t>
            </a:r>
            <a:endParaRPr lang="en-US" i="1"/>
          </a:p>
          <a:p>
            <a:pPr lvl="1"/>
            <a:endParaRPr lang="en-US" sz="2800"/>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80318" y="2763456"/>
            <a:ext cx="2275609" cy="3312757"/>
          </a:xfrm>
          <a:prstGeom prst="rect">
            <a:avLst/>
          </a:prstGeom>
        </p:spPr>
      </p:pic>
      <p:sp>
        <p:nvSpPr>
          <p:cNvPr id="6" name="Slide Number Placeholder 6">
            <a:extLst>
              <a:ext uri="{FF2B5EF4-FFF2-40B4-BE49-F238E27FC236}">
                <a16:creationId xmlns:a16="http://schemas.microsoft.com/office/drawing/2014/main" id="{383258AC-F989-4600-3285-28D3E11E3E0F}"/>
              </a:ext>
              <a:ext uri="{C183D7F6-B498-43B3-948B-1728B52AA6E4}">
                <adec:decorative xmlns:adec="http://schemas.microsoft.com/office/drawing/2017/decorative" val="1"/>
              </a:ext>
            </a:extLst>
          </p:cNvPr>
          <p:cNvSpPr>
            <a:spLocks noGrp="1"/>
          </p:cNvSpPr>
          <p:nvPr>
            <p:ph type="sldNum" sz="quarter" idx="12"/>
          </p:nvPr>
        </p:nvSpPr>
        <p:spPr>
          <a:xfrm>
            <a:off x="8610600" y="6139793"/>
            <a:ext cx="2891118" cy="365125"/>
          </a:xfrm>
        </p:spPr>
        <p:txBody>
          <a:bodyPr/>
          <a:lstStyle/>
          <a:p>
            <a:fld id="{357F5B69-6281-4C1F-8C38-6DA0F56DA430}" type="slidenum">
              <a:rPr lang="en-US" smtClean="0"/>
              <a:t>39</a:t>
            </a:fld>
            <a:endParaRPr lang="en-US"/>
          </a:p>
        </p:txBody>
      </p:sp>
      <p:sp>
        <p:nvSpPr>
          <p:cNvPr id="7" name="Footer Placeholder 4">
            <a:extLst>
              <a:ext uri="{FF2B5EF4-FFF2-40B4-BE49-F238E27FC236}">
                <a16:creationId xmlns:a16="http://schemas.microsoft.com/office/drawing/2014/main" id="{95D8A323-FE2B-7076-3D35-1CD16F383EE4}"/>
              </a:ext>
            </a:extLst>
          </p:cNvPr>
          <p:cNvSpPr>
            <a:spLocks noGrp="1"/>
          </p:cNvSpPr>
          <p:nvPr>
            <p:ph type="ftr" sz="quarter" idx="11"/>
          </p:nvPr>
        </p:nvSpPr>
        <p:spPr>
          <a:xfrm>
            <a:off x="717176" y="6139793"/>
            <a:ext cx="2864224" cy="365125"/>
          </a:xfrm>
        </p:spPr>
        <p:txBody>
          <a:bodyPr/>
          <a:lstStyle/>
          <a:p>
            <a:r>
              <a:rPr lang="en-US" dirty="0"/>
              <a:t>ESEA Monitoring – Updated Sept 2025</a:t>
            </a:r>
          </a:p>
        </p:txBody>
      </p:sp>
    </p:spTree>
    <p:extLst>
      <p:ext uri="{BB962C8B-B14F-4D97-AF65-F5344CB8AC3E}">
        <p14:creationId xmlns:p14="http://schemas.microsoft.com/office/powerpoint/2010/main" val="1389575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descr="1. Unresolved Findings&#10;2. Student Achievement&#10;3. District Specific Metrics&#10;4. Last Monitoring Cycle" title="Risk Assessment for Monitoring"/>
          <p:cNvGraphicFramePr/>
          <p:nvPr>
            <p:extLst>
              <p:ext uri="{D42A27DB-BD31-4B8C-83A1-F6EECF244321}">
                <p14:modId xmlns:p14="http://schemas.microsoft.com/office/powerpoint/2010/main" val="3269538090"/>
              </p:ext>
            </p:extLst>
          </p:nvPr>
        </p:nvGraphicFramePr>
        <p:xfrm>
          <a:off x="-381881" y="1953131"/>
          <a:ext cx="5611640" cy="3996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p:txBody>
          <a:bodyPr/>
          <a:lstStyle/>
          <a:p>
            <a:r>
              <a:rPr lang="en-US"/>
              <a:t>Risk Assessment</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57F5B69-6281-4C1F-8C38-6DA0F56DA430}" type="slidenum">
              <a:rPr lang="en-US" smtClean="0"/>
              <a:pPr/>
              <a:t>4</a:t>
            </a:fld>
            <a:endParaRPr lang="en-US"/>
          </a:p>
        </p:txBody>
      </p:sp>
      <p:sp>
        <p:nvSpPr>
          <p:cNvPr id="2" name="Rectangle 1"/>
          <p:cNvSpPr/>
          <p:nvPr/>
        </p:nvSpPr>
        <p:spPr>
          <a:xfrm>
            <a:off x="5405718" y="552779"/>
            <a:ext cx="6096000" cy="5525552"/>
          </a:xfrm>
          <a:prstGeom prst="rect">
            <a:avLst/>
          </a:prstGeom>
        </p:spPr>
        <p:txBody>
          <a:bodyPr lIns="91440" tIns="45720" rIns="91440" bIns="45720" anchor="t">
            <a:spAutoFit/>
          </a:bodyPr>
          <a:lstStyle/>
          <a:p>
            <a:pPr algn="ctr">
              <a:lnSpc>
                <a:spcPct val="107000"/>
              </a:lnSpc>
              <a:spcAft>
                <a:spcPts val="800"/>
              </a:spcAft>
            </a:pPr>
            <a:r>
              <a:rPr lang="en-US" sz="2000" b="1" u="sng" dirty="0">
                <a:latin typeface="Calibri"/>
                <a:ea typeface="Calibri"/>
                <a:cs typeface="Times New Roman"/>
              </a:rPr>
              <a:t>The 5 Elements of the ESEA Risk Assessment: </a:t>
            </a:r>
            <a:endParaRPr lang="en-US" dirty="0"/>
          </a:p>
          <a:p>
            <a:pPr>
              <a:lnSpc>
                <a:spcPct val="107000"/>
              </a:lnSpc>
              <a:spcAft>
                <a:spcPts val="800"/>
              </a:spcAft>
            </a:pPr>
            <a:r>
              <a:rPr lang="en-US" sz="2000" b="1" dirty="0">
                <a:solidFill>
                  <a:schemeClr val="accent2"/>
                </a:solidFill>
                <a:latin typeface="Calibri"/>
                <a:ea typeface="Calibri"/>
                <a:cs typeface="Times New Roman"/>
              </a:rPr>
              <a:t>Common Compliance</a:t>
            </a:r>
          </a:p>
          <a:p>
            <a:pPr marL="342900" indent="-342900">
              <a:lnSpc>
                <a:spcPct val="107000"/>
              </a:lnSpc>
              <a:spcAft>
                <a:spcPts val="800"/>
              </a:spcAft>
              <a:buChar char="•"/>
            </a:pPr>
            <a:r>
              <a:rPr lang="en-US" sz="2000" dirty="0">
                <a:latin typeface="Calibri"/>
                <a:ea typeface="Calibri"/>
                <a:cs typeface="Times New Roman"/>
              </a:rPr>
              <a:t>Staff turnover, unclaimed funds, last monitoring</a:t>
            </a:r>
            <a:endParaRPr lang="en-US" dirty="0"/>
          </a:p>
          <a:p>
            <a:pPr>
              <a:lnSpc>
                <a:spcPct val="107000"/>
              </a:lnSpc>
              <a:spcAft>
                <a:spcPts val="800"/>
              </a:spcAft>
            </a:pPr>
            <a:r>
              <a:rPr lang="en-US" sz="2000" b="1" dirty="0">
                <a:solidFill>
                  <a:schemeClr val="accent1"/>
                </a:solidFill>
                <a:latin typeface="Calibri"/>
                <a:ea typeface="Calibri"/>
                <a:cs typeface="Times New Roman"/>
              </a:rPr>
              <a:t>Title Programs</a:t>
            </a:r>
            <a:endParaRPr lang="en-US" dirty="0">
              <a:solidFill>
                <a:schemeClr val="accent1"/>
              </a:solidFill>
              <a:ea typeface="Calibri"/>
            </a:endParaRPr>
          </a:p>
          <a:p>
            <a:pPr marL="342900" indent="-342900">
              <a:lnSpc>
                <a:spcPct val="107000"/>
              </a:lnSpc>
              <a:spcAft>
                <a:spcPts val="800"/>
              </a:spcAft>
              <a:buChar char="•"/>
            </a:pPr>
            <a:r>
              <a:rPr lang="en-US" sz="2000" dirty="0">
                <a:latin typeface="Calibri"/>
                <a:ea typeface="Calibri"/>
                <a:cs typeface="Times New Roman"/>
              </a:rPr>
              <a:t>Allocation amounts &amp; submission/approval timeline</a:t>
            </a:r>
            <a:endParaRPr lang="en-US" dirty="0">
              <a:ea typeface="Calibri"/>
            </a:endParaRPr>
          </a:p>
          <a:p>
            <a:pPr>
              <a:lnSpc>
                <a:spcPct val="107000"/>
              </a:lnSpc>
              <a:spcAft>
                <a:spcPts val="800"/>
              </a:spcAft>
            </a:pPr>
            <a:r>
              <a:rPr lang="en-US" sz="2000" b="1" dirty="0">
                <a:solidFill>
                  <a:schemeClr val="accent3"/>
                </a:solidFill>
                <a:latin typeface="Calibri"/>
                <a:ea typeface="Calibri"/>
                <a:cs typeface="Times New Roman"/>
              </a:rPr>
              <a:t>Equitable Services</a:t>
            </a:r>
            <a:endParaRPr lang="en-US" dirty="0">
              <a:solidFill>
                <a:schemeClr val="accent3"/>
              </a:solidFill>
            </a:endParaRPr>
          </a:p>
          <a:p>
            <a:pPr marL="342900" indent="-342900">
              <a:lnSpc>
                <a:spcPct val="107000"/>
              </a:lnSpc>
              <a:spcAft>
                <a:spcPts val="800"/>
              </a:spcAft>
              <a:buChar char="•"/>
            </a:pPr>
            <a:r>
              <a:rPr lang="en-US" sz="2000" dirty="0">
                <a:latin typeface="Calibri"/>
                <a:ea typeface="Calibri"/>
                <a:cs typeface="Times New Roman"/>
              </a:rPr>
              <a:t>Evidence of consultation, complaints filed</a:t>
            </a:r>
          </a:p>
          <a:p>
            <a:pPr>
              <a:lnSpc>
                <a:spcPct val="107000"/>
              </a:lnSpc>
              <a:spcAft>
                <a:spcPts val="800"/>
              </a:spcAft>
            </a:pPr>
            <a:r>
              <a:rPr lang="en-US" sz="2000" b="1" dirty="0">
                <a:solidFill>
                  <a:srgbClr val="008E4A"/>
                </a:solidFill>
                <a:latin typeface="Calibri"/>
                <a:ea typeface="Calibri"/>
                <a:cs typeface="Times New Roman"/>
              </a:rPr>
              <a:t>Foster Care </a:t>
            </a:r>
            <a:endParaRPr lang="en-US" dirty="0">
              <a:solidFill>
                <a:srgbClr val="008E4A"/>
              </a:solidFill>
            </a:endParaRPr>
          </a:p>
          <a:p>
            <a:pPr marL="342900" indent="-342900">
              <a:lnSpc>
                <a:spcPct val="107000"/>
              </a:lnSpc>
              <a:spcAft>
                <a:spcPts val="800"/>
              </a:spcAft>
              <a:buChar char="•"/>
            </a:pPr>
            <a:r>
              <a:rPr lang="en-US" sz="2000" dirty="0">
                <a:latin typeface="Calibri"/>
                <a:ea typeface="Calibri"/>
                <a:cs typeface="Times New Roman"/>
              </a:rPr>
              <a:t>4 and 5-year graduation rates, complaints filed</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solidFill>
                  <a:schemeClr val="tx2">
                    <a:lumMod val="76000"/>
                  </a:schemeClr>
                </a:solidFill>
                <a:latin typeface="Calibri"/>
                <a:ea typeface="Calibri"/>
                <a:cs typeface="Times New Roman"/>
              </a:rPr>
              <a:t>McKinney-Vento</a:t>
            </a:r>
            <a:endParaRPr lang="en-US" sz="2000" b="1" dirty="0">
              <a:solidFill>
                <a:schemeClr val="tx2">
                  <a:lumMod val="76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Char char="•"/>
            </a:pPr>
            <a:r>
              <a:rPr lang="en-US" sz="2000" dirty="0">
                <a:latin typeface="Calibri"/>
                <a:ea typeface="Calibri"/>
                <a:cs typeface="Calibri"/>
              </a:rPr>
              <a:t>4 and 5-year graduation rates, complaints filed </a:t>
            </a:r>
            <a:endParaRPr lang="en-US" sz="1800" b="1"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b="1" i="1">
              <a:solidFill>
                <a:schemeClr val="tx1"/>
              </a:solidFill>
              <a:latin typeface="Calibri"/>
              <a:ea typeface="Calibri"/>
              <a:cs typeface="Times New Roman"/>
            </a:endParaRPr>
          </a:p>
          <a:p>
            <a:pPr algn="ctr">
              <a:lnSpc>
                <a:spcPct val="107000"/>
              </a:lnSpc>
              <a:spcAft>
                <a:spcPts val="800"/>
              </a:spcAft>
            </a:pPr>
            <a:r>
              <a:rPr lang="en-US" sz="1800" b="1" i="1" dirty="0">
                <a:latin typeface="Calibri"/>
                <a:ea typeface="Calibri"/>
                <a:cs typeface="Times New Roman"/>
              </a:rPr>
              <a:t>Read our </a:t>
            </a:r>
            <a:r>
              <a:rPr lang="en-US" sz="1800" b="1" i="1" dirty="0">
                <a:solidFill>
                  <a:srgbClr val="0070C0"/>
                </a:solidFill>
                <a:latin typeface="Calibri"/>
                <a:ea typeface="Calibri"/>
                <a:cs typeface="Times New Roman"/>
                <a:hlinkClick r:id="rId8">
                  <a:extLst>
                    <a:ext uri="{A12FA001-AC4F-418D-AE19-62706E023703}">
                      <ahyp:hlinkClr xmlns:ahyp="http://schemas.microsoft.com/office/drawing/2018/hyperlinkcolor" val="tx"/>
                    </a:ext>
                  </a:extLst>
                </a:hlinkClick>
              </a:rPr>
              <a:t>brief</a:t>
            </a:r>
            <a:r>
              <a:rPr lang="en-US" sz="1800" b="1" i="1" dirty="0">
                <a:solidFill>
                  <a:srgbClr val="0070C0"/>
                </a:solidFill>
                <a:latin typeface="Calibri"/>
                <a:ea typeface="Calibri"/>
                <a:cs typeface="Times New Roman"/>
              </a:rPr>
              <a:t> </a:t>
            </a:r>
            <a:r>
              <a:rPr lang="en-US" sz="1800" b="1" i="1" dirty="0">
                <a:latin typeface="Calibri"/>
                <a:ea typeface="Calibri"/>
                <a:cs typeface="Times New Roman"/>
              </a:rPr>
              <a:t>to see all 31 indicators and point scale. </a:t>
            </a:r>
            <a:endParaRPr lang="en-US" sz="1800" b="1"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32" name="Footer Placeholder 4">
            <a:extLst>
              <a:ext uri="{FF2B5EF4-FFF2-40B4-BE49-F238E27FC236}">
                <a16:creationId xmlns:a16="http://schemas.microsoft.com/office/drawing/2014/main" id="{C09C3E2B-CD24-23E2-FCB0-52DA9711ECE2}"/>
              </a:ext>
              <a:ext uri="{C183D7F6-B498-43B3-948B-1728B52AA6E4}">
                <adec:decorative xmlns:adec="http://schemas.microsoft.com/office/drawing/2017/decorative" val="1"/>
              </a:ext>
            </a:extLst>
          </p:cNvPr>
          <p:cNvSpPr>
            <a:spLocks noGrp="1"/>
          </p:cNvSpPr>
          <p:nvPr>
            <p:ph type="ftr" sz="quarter" idx="11"/>
          </p:nvPr>
        </p:nvSpPr>
        <p:spPr>
          <a:xfrm>
            <a:off x="717176" y="6139793"/>
            <a:ext cx="2864224" cy="365125"/>
          </a:xfrm>
        </p:spPr>
        <p:txBody>
          <a:bodyPr/>
          <a:lstStyle/>
          <a:p>
            <a:r>
              <a:rPr lang="en-US"/>
              <a:t>ESEA Monitoring – Updated Sept 2025</a:t>
            </a:r>
          </a:p>
        </p:txBody>
      </p:sp>
    </p:spTree>
    <p:extLst>
      <p:ext uri="{BB962C8B-B14F-4D97-AF65-F5344CB8AC3E}">
        <p14:creationId xmlns:p14="http://schemas.microsoft.com/office/powerpoint/2010/main" val="1779188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a:t>McKinney-Vento</a:t>
            </a:r>
          </a:p>
        </p:txBody>
      </p:sp>
    </p:spTree>
    <p:extLst>
      <p:ext uri="{BB962C8B-B14F-4D97-AF65-F5344CB8AC3E}">
        <p14:creationId xmlns:p14="http://schemas.microsoft.com/office/powerpoint/2010/main" val="24442942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ESEA and McKinney-Vento</a:t>
            </a:r>
          </a:p>
        </p:txBody>
      </p:sp>
      <p:sp>
        <p:nvSpPr>
          <p:cNvPr id="2" name="Subtitle 1"/>
          <p:cNvSpPr>
            <a:spLocks noGrp="1"/>
          </p:cNvSpPr>
          <p:nvPr>
            <p:ph idx="1"/>
          </p:nvPr>
        </p:nvSpPr>
        <p:spPr>
          <a:xfrm>
            <a:off x="703321" y="1714789"/>
            <a:ext cx="10784542" cy="4109010"/>
          </a:xfrm>
        </p:spPr>
        <p:txBody>
          <a:bodyPr vert="horz" lIns="91440" tIns="45720" rIns="91440" bIns="45720" rtlCol="0" anchor="t">
            <a:noAutofit/>
          </a:bodyPr>
          <a:lstStyle/>
          <a:p>
            <a:pPr marL="342265" indent="-342900"/>
            <a:r>
              <a:rPr lang="en-US" sz="2800"/>
              <a:t>The McKinney-Vento Act is designed to address the challenges that children and youth navigating housing instability face in enrolling, attending, and succeeding in school </a:t>
            </a:r>
            <a:endParaRPr lang="en-US" sz="3200"/>
          </a:p>
          <a:p>
            <a:pPr marL="342265" indent="-342900"/>
            <a:endParaRPr lang="en-US" sz="2800">
              <a:cs typeface="Calibri" panose="020F0502020204030204"/>
            </a:endParaRPr>
          </a:p>
          <a:p>
            <a:pPr marL="342265" indent="-342900"/>
            <a:r>
              <a:rPr lang="en-US" sz="2800" b="1" u="sng"/>
              <a:t>All districts</a:t>
            </a:r>
            <a:r>
              <a:rPr lang="en-US" sz="2800" b="1"/>
              <a:t> </a:t>
            </a:r>
            <a:r>
              <a:rPr lang="en-US" sz="2800"/>
              <a:t>must have policies in place that ensure students experiencing houselessness have equal access and opportunity this includes an assigned MV liaison. </a:t>
            </a:r>
            <a:endParaRPr lang="en-US" sz="2800">
              <a:cs typeface="Calibri"/>
            </a:endParaRPr>
          </a:p>
        </p:txBody>
      </p:sp>
      <p:sp>
        <p:nvSpPr>
          <p:cNvPr id="5"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57F5B69-6281-4C1F-8C38-6DA0F56DA430}" type="slidenum">
              <a:rPr lang="en-US" smtClean="0"/>
              <a:pPr/>
              <a:t>41</a:t>
            </a:fld>
            <a:endParaRPr lang="en-US"/>
          </a:p>
        </p:txBody>
      </p:sp>
      <p:pic>
        <p:nvPicPr>
          <p:cNvPr id="1028" name="Picture 4">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7672" y="4421318"/>
            <a:ext cx="4249883" cy="1792564"/>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051EEC34-E3AF-2995-A551-88AB27B44F29}"/>
              </a:ext>
            </a:extLst>
          </p:cNvPr>
          <p:cNvSpPr>
            <a:spLocks noGrp="1"/>
          </p:cNvSpPr>
          <p:nvPr>
            <p:ph type="ftr" sz="quarter" idx="11"/>
          </p:nvPr>
        </p:nvSpPr>
        <p:spPr>
          <a:xfrm>
            <a:off x="717176" y="6139793"/>
            <a:ext cx="2864224" cy="365125"/>
          </a:xfrm>
        </p:spPr>
        <p:txBody>
          <a:bodyPr/>
          <a:lstStyle/>
          <a:p>
            <a:r>
              <a:rPr lang="en-US" dirty="0"/>
              <a:t>ESEA Monitoring – Updated Sept 2025</a:t>
            </a:r>
          </a:p>
        </p:txBody>
      </p:sp>
    </p:spTree>
    <p:extLst>
      <p:ext uri="{BB962C8B-B14F-4D97-AF65-F5344CB8AC3E}">
        <p14:creationId xmlns:p14="http://schemas.microsoft.com/office/powerpoint/2010/main" val="3183796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Materials to Submit: McKinney-Vento</a:t>
            </a:r>
          </a:p>
        </p:txBody>
      </p:sp>
      <p:sp>
        <p:nvSpPr>
          <p:cNvPr id="3" name="Content Placeholder 2"/>
          <p:cNvSpPr>
            <a:spLocks noGrp="1"/>
          </p:cNvSpPr>
          <p:nvPr>
            <p:ph idx="1"/>
          </p:nvPr>
        </p:nvSpPr>
        <p:spPr/>
        <p:txBody>
          <a:bodyPr>
            <a:normAutofit fontScale="85000" lnSpcReduction="10000"/>
          </a:bodyPr>
          <a:lstStyle/>
          <a:p>
            <a:r>
              <a:rPr lang="en-US" sz="3200"/>
              <a:t>District Policy</a:t>
            </a:r>
          </a:p>
          <a:p>
            <a:pPr lvl="1"/>
            <a:r>
              <a:rPr lang="en-US" sz="2800"/>
              <a:t>LEA Board minutes with adoption date (OSBA Sample Policy or equivalent)</a:t>
            </a:r>
          </a:p>
          <a:p>
            <a:r>
              <a:rPr lang="en-US" sz="3200"/>
              <a:t>Training </a:t>
            </a:r>
          </a:p>
          <a:p>
            <a:pPr lvl="1"/>
            <a:r>
              <a:rPr lang="en-US" sz="2800"/>
              <a:t>Evidence of training of liaison and staff</a:t>
            </a:r>
          </a:p>
          <a:p>
            <a:r>
              <a:rPr lang="en-US" sz="3200"/>
              <a:t>Identification &amp; Tracking</a:t>
            </a:r>
          </a:p>
          <a:p>
            <a:pPr lvl="1"/>
            <a:r>
              <a:rPr lang="en-US" sz="2800"/>
              <a:t>Intake forms and protocols used for identification, tracking of attendance and academic progress</a:t>
            </a:r>
          </a:p>
          <a:p>
            <a:r>
              <a:rPr lang="en-US" sz="3200"/>
              <a:t>FAFSA documentation</a:t>
            </a:r>
          </a:p>
          <a:p>
            <a:pPr lvl="1"/>
            <a:r>
              <a:rPr lang="en-US" sz="2800"/>
              <a:t>Forms/descriptions of procedures </a:t>
            </a:r>
          </a:p>
          <a:p>
            <a:r>
              <a:rPr lang="en-US" sz="3200"/>
              <a:t>McKinney-Vento Monitoring Narrative</a:t>
            </a:r>
          </a:p>
          <a:p>
            <a:pPr lvl="1"/>
            <a:endParaRPr lang="en-US" sz="3200"/>
          </a:p>
          <a:p>
            <a:endParaRPr lang="en-US"/>
          </a:p>
        </p:txBody>
      </p:sp>
      <p:sp>
        <p:nvSpPr>
          <p:cNvPr id="6"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57F5B69-6281-4C1F-8C38-6DA0F56DA430}" type="slidenum">
              <a:rPr lang="en-US" smtClean="0"/>
              <a:pPr/>
              <a:t>42</a:t>
            </a:fld>
            <a:endParaRPr lang="en-US"/>
          </a:p>
        </p:txBody>
      </p:sp>
      <p:sp>
        <p:nvSpPr>
          <p:cNvPr id="5" name="Footer Placeholder 4">
            <a:extLst>
              <a:ext uri="{FF2B5EF4-FFF2-40B4-BE49-F238E27FC236}">
                <a16:creationId xmlns:a16="http://schemas.microsoft.com/office/drawing/2014/main" id="{7A3E84CB-EF8A-66C0-5777-65F7DAB34A75}"/>
              </a:ext>
            </a:extLst>
          </p:cNvPr>
          <p:cNvSpPr>
            <a:spLocks noGrp="1"/>
          </p:cNvSpPr>
          <p:nvPr>
            <p:ph type="ftr" sz="quarter" idx="11"/>
          </p:nvPr>
        </p:nvSpPr>
        <p:spPr>
          <a:xfrm>
            <a:off x="717176" y="6139793"/>
            <a:ext cx="2864224" cy="365125"/>
          </a:xfrm>
        </p:spPr>
        <p:txBody>
          <a:bodyPr/>
          <a:lstStyle/>
          <a:p>
            <a:r>
              <a:rPr lang="en-US" dirty="0"/>
              <a:t>ESEA Monitoring – Updated Sept 2025</a:t>
            </a:r>
          </a:p>
        </p:txBody>
      </p:sp>
    </p:spTree>
    <p:extLst>
      <p:ext uri="{BB962C8B-B14F-4D97-AF65-F5344CB8AC3E}">
        <p14:creationId xmlns:p14="http://schemas.microsoft.com/office/powerpoint/2010/main" val="842519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McKinney-Vento Monitoring Narrative</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sz="3200"/>
              <a:t>District provides written responses to questions regarding:</a:t>
            </a:r>
          </a:p>
          <a:p>
            <a:pPr lvl="1">
              <a:lnSpc>
                <a:spcPct val="120000"/>
              </a:lnSpc>
            </a:pPr>
            <a:r>
              <a:rPr lang="en-US" sz="2800"/>
              <a:t>Designated Liaison</a:t>
            </a:r>
            <a:endParaRPr lang="en-US" sz="2800">
              <a:cs typeface="Calibri"/>
            </a:endParaRPr>
          </a:p>
          <a:p>
            <a:pPr lvl="1">
              <a:lnSpc>
                <a:spcPct val="120000"/>
              </a:lnSpc>
            </a:pPr>
            <a:r>
              <a:rPr lang="en-US" sz="2800">
                <a:cs typeface="Calibri"/>
              </a:rPr>
              <a:t>Liaison &amp; </a:t>
            </a:r>
            <a:r>
              <a:rPr lang="en-US" sz="3100">
                <a:cs typeface="Calibri"/>
              </a:rPr>
              <a:t>District Training</a:t>
            </a:r>
            <a:endParaRPr lang="en-US" sz="2800"/>
          </a:p>
          <a:p>
            <a:pPr lvl="1">
              <a:lnSpc>
                <a:spcPct val="120000"/>
              </a:lnSpc>
            </a:pPr>
            <a:r>
              <a:rPr lang="en-US" sz="2800"/>
              <a:t>School of Origin Transportation</a:t>
            </a:r>
            <a:endParaRPr lang="en-US" sz="2800">
              <a:cs typeface="Calibri" panose="020F0502020204030204"/>
            </a:endParaRPr>
          </a:p>
          <a:p>
            <a:pPr lvl="1">
              <a:lnSpc>
                <a:spcPct val="120000"/>
              </a:lnSpc>
            </a:pPr>
            <a:r>
              <a:rPr lang="en-US" sz="2800"/>
              <a:t>Dispute Resolution and Appeals </a:t>
            </a:r>
            <a:endParaRPr lang="en-US" sz="2800">
              <a:cs typeface="Calibri" panose="020F0502020204030204"/>
            </a:endParaRPr>
          </a:p>
          <a:p>
            <a:pPr lvl="1">
              <a:lnSpc>
                <a:spcPct val="120000"/>
              </a:lnSpc>
            </a:pPr>
            <a:r>
              <a:rPr lang="en-US" sz="2800"/>
              <a:t>Public Notification of Rights</a:t>
            </a:r>
            <a:endParaRPr lang="en-US" sz="2800">
              <a:cs typeface="Calibri" panose="020F0502020204030204"/>
            </a:endParaRPr>
          </a:p>
          <a:p>
            <a:pPr lvl="1">
              <a:lnSpc>
                <a:spcPct val="120000"/>
              </a:lnSpc>
            </a:pPr>
            <a:r>
              <a:rPr lang="en-US" sz="2800"/>
              <a:t>Coordination with Service Providers</a:t>
            </a:r>
            <a:endParaRPr lang="en-US" sz="2800">
              <a:cs typeface="Calibri"/>
            </a:endParaRPr>
          </a:p>
          <a:p>
            <a:pPr lvl="1"/>
            <a:endParaRPr lang="en-US" sz="1400">
              <a:cs typeface="Calibri"/>
            </a:endParaRPr>
          </a:p>
          <a:p>
            <a:pPr marL="0" indent="0">
              <a:buNone/>
            </a:pPr>
            <a:r>
              <a:rPr lang="en-US" sz="2800"/>
              <a:t>Resources</a:t>
            </a:r>
            <a:endParaRPr lang="en-US" sz="2800">
              <a:cs typeface="Calibri"/>
            </a:endParaRPr>
          </a:p>
          <a:p>
            <a:pPr lvl="1"/>
            <a:r>
              <a:rPr lang="en-US" sz="2800" i="1">
                <a:hlinkClick r:id="rId3"/>
              </a:rPr>
              <a:t>McKinney-Vento Monitoring Narrative</a:t>
            </a:r>
            <a:endParaRPr lang="en-US" sz="2800" i="1"/>
          </a:p>
          <a:p>
            <a:pPr lvl="1"/>
            <a:r>
              <a:rPr lang="en-US" sz="2800" i="1">
                <a:hlinkClick r:id="rId4"/>
              </a:rPr>
              <a:t>McKinney-Vento Program Resources</a:t>
            </a:r>
            <a:endParaRPr lang="en-US" sz="2800" i="1"/>
          </a:p>
        </p:txBody>
      </p:sp>
      <p:sp>
        <p:nvSpPr>
          <p:cNvPr id="7"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57F5B69-6281-4C1F-8C38-6DA0F56DA430}" type="slidenum">
              <a:rPr lang="en-US" smtClean="0"/>
              <a:pPr/>
              <a:t>43</a:t>
            </a:fld>
            <a:endParaRPr lang="en-US"/>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50431" y="2829419"/>
            <a:ext cx="2275609" cy="3312757"/>
          </a:xfrm>
          <a:prstGeom prst="rect">
            <a:avLst/>
          </a:prstGeom>
        </p:spPr>
      </p:pic>
      <p:sp>
        <p:nvSpPr>
          <p:cNvPr id="6" name="Footer Placeholder 4">
            <a:extLst>
              <a:ext uri="{FF2B5EF4-FFF2-40B4-BE49-F238E27FC236}">
                <a16:creationId xmlns:a16="http://schemas.microsoft.com/office/drawing/2014/main" id="{72CDE2F3-BD89-45A4-05C9-4F5C089EEB3B}"/>
              </a:ext>
            </a:extLst>
          </p:cNvPr>
          <p:cNvSpPr>
            <a:spLocks noGrp="1"/>
          </p:cNvSpPr>
          <p:nvPr>
            <p:ph type="ftr" sz="quarter" idx="11"/>
          </p:nvPr>
        </p:nvSpPr>
        <p:spPr>
          <a:xfrm>
            <a:off x="717176" y="6139793"/>
            <a:ext cx="2864224" cy="365125"/>
          </a:xfrm>
        </p:spPr>
        <p:txBody>
          <a:bodyPr/>
          <a:lstStyle/>
          <a:p>
            <a:r>
              <a:rPr lang="en-US" dirty="0"/>
              <a:t>ESEA Monitoring – Updated Sept 2025</a:t>
            </a:r>
          </a:p>
        </p:txBody>
      </p:sp>
    </p:spTree>
    <p:extLst>
      <p:ext uri="{BB962C8B-B14F-4D97-AF65-F5344CB8AC3E}">
        <p14:creationId xmlns:p14="http://schemas.microsoft.com/office/powerpoint/2010/main" val="2602442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975522-49A1-BDBE-B96A-4CB63A3BE02A}"/>
              </a:ext>
            </a:extLst>
          </p:cNvPr>
          <p:cNvSpPr>
            <a:spLocks noGrp="1"/>
          </p:cNvSpPr>
          <p:nvPr>
            <p:ph type="title"/>
          </p:nvPr>
        </p:nvSpPr>
        <p:spPr/>
        <p:txBody>
          <a:bodyPr/>
          <a:lstStyle/>
          <a:p>
            <a:pPr algn="ctr"/>
            <a:r>
              <a:rPr lang="en-US">
                <a:ea typeface="Calibri"/>
                <a:cs typeface="Calibri"/>
              </a:rPr>
              <a:t>Questions and Support</a:t>
            </a:r>
          </a:p>
        </p:txBody>
      </p:sp>
      <p:sp>
        <p:nvSpPr>
          <p:cNvPr id="2" name="Content Placeholder 1">
            <a:extLst>
              <a:ext uri="{FF2B5EF4-FFF2-40B4-BE49-F238E27FC236}">
                <a16:creationId xmlns:a16="http://schemas.microsoft.com/office/drawing/2014/main" id="{BE73A73C-9FD2-E39F-ECB3-F67B52CF9F8C}"/>
              </a:ext>
            </a:extLst>
          </p:cNvPr>
          <p:cNvSpPr>
            <a:spLocks noGrp="1"/>
          </p:cNvSpPr>
          <p:nvPr>
            <p:ph idx="1"/>
          </p:nvPr>
        </p:nvSpPr>
        <p:spPr/>
        <p:txBody>
          <a:bodyPr vert="horz" lIns="91440" tIns="45720" rIns="91440" bIns="45720" rtlCol="0" anchor="t">
            <a:normAutofit/>
          </a:bodyPr>
          <a:lstStyle/>
          <a:p>
            <a:pPr marL="0" indent="0">
              <a:buNone/>
            </a:pPr>
            <a:endParaRPr lang="en-US">
              <a:ea typeface="Calibri"/>
              <a:cs typeface="Calibri"/>
            </a:endParaRPr>
          </a:p>
          <a:p>
            <a:pPr marL="0" indent="0">
              <a:buNone/>
            </a:pPr>
            <a:endParaRPr lang="en-US">
              <a:ea typeface="Calibri"/>
              <a:cs typeface="Calibri"/>
            </a:endParaRPr>
          </a:p>
          <a:p>
            <a:pPr marL="0" indent="0" algn="ctr">
              <a:buNone/>
            </a:pPr>
            <a:r>
              <a:rPr lang="en-US">
                <a:ea typeface="Calibri"/>
                <a:cs typeface="Calibri"/>
              </a:rPr>
              <a:t>For questions about the monitoring process email </a:t>
            </a:r>
            <a:r>
              <a:rPr lang="en-US">
                <a:ea typeface="Calibri"/>
                <a:cs typeface="Calibri"/>
                <a:hlinkClick r:id="rId3"/>
              </a:rPr>
              <a:t>federalprogram@ode.oregon.gov</a:t>
            </a:r>
            <a:r>
              <a:rPr lang="en-US">
                <a:ea typeface="Calibri"/>
                <a:cs typeface="Calibri"/>
              </a:rPr>
              <a:t> </a:t>
            </a:r>
          </a:p>
          <a:p>
            <a:pPr marL="0" indent="0" algn="ctr">
              <a:buNone/>
            </a:pPr>
            <a:endParaRPr lang="en-US">
              <a:ea typeface="Calibri"/>
              <a:cs typeface="Calibri"/>
            </a:endParaRPr>
          </a:p>
          <a:p>
            <a:pPr marL="0" indent="0" algn="ctr">
              <a:buNone/>
            </a:pPr>
            <a:r>
              <a:rPr lang="en-US">
                <a:ea typeface="Calibri"/>
                <a:cs typeface="Calibri"/>
              </a:rPr>
              <a:t>For questions about your district's implementation of federal programs, please reach out to the program contact on the next slide. </a:t>
            </a:r>
          </a:p>
        </p:txBody>
      </p:sp>
      <p:sp>
        <p:nvSpPr>
          <p:cNvPr id="4" name="Slide Number Placeholder 3">
            <a:extLst>
              <a:ext uri="{FF2B5EF4-FFF2-40B4-BE49-F238E27FC236}">
                <a16:creationId xmlns:a16="http://schemas.microsoft.com/office/drawing/2014/main" id="{5929B688-32F3-7656-00B8-357D4DE18233}"/>
              </a:ext>
              <a:ext uri="{C183D7F6-B498-43B3-948B-1728B52AA6E4}">
                <adec:decorative xmlns:adec="http://schemas.microsoft.com/office/drawing/2017/decorative" val="1"/>
              </a:ext>
            </a:extLst>
          </p:cNvPr>
          <p:cNvSpPr>
            <a:spLocks noGrp="1"/>
          </p:cNvSpPr>
          <p:nvPr>
            <p:ph type="sldNum" sz="quarter" idx="12"/>
          </p:nvPr>
        </p:nvSpPr>
        <p:spPr/>
        <p:txBody>
          <a:bodyPr/>
          <a:lstStyle/>
          <a:p>
            <a:fld id="{357F5B69-6281-4C1F-8C38-6DA0F56DA430}" type="slidenum">
              <a:rPr lang="en-US" smtClean="0"/>
              <a:pPr/>
              <a:t>44</a:t>
            </a:fld>
            <a:endParaRPr lang="en-US"/>
          </a:p>
        </p:txBody>
      </p:sp>
      <p:pic>
        <p:nvPicPr>
          <p:cNvPr id="7" name="Picture Placeholder 6">
            <a:extLst>
              <a:ext uri="{FF2B5EF4-FFF2-40B4-BE49-F238E27FC236}">
                <a16:creationId xmlns:a16="http://schemas.microsoft.com/office/drawing/2014/main" id="{31B1E1C6-9B56-2513-C047-664FDAC970B8}"/>
              </a:ext>
              <a:ext uri="{C183D7F6-B498-43B3-948B-1728B52AA6E4}">
                <adec:decorative xmlns:adec="http://schemas.microsoft.com/office/drawing/2017/decorative" val="1"/>
              </a:ext>
            </a:extLst>
          </p:cNvPr>
          <p:cNvPicPr>
            <a:picLocks noGrp="1" noChangeAspect="1"/>
          </p:cNvPicPr>
          <p:nvPr>
            <p:ph type="pic" sz="quarter" idx="13"/>
          </p:nvPr>
        </p:nvPicPr>
        <p:blipFill>
          <a:blip r:embed="rId4"/>
          <a:srcRect t="11437" b="11437"/>
          <a:stretch/>
        </p:blipFill>
        <p:spPr>
          <a:prstGeom prst="rect">
            <a:avLst/>
          </a:prstGeom>
        </p:spPr>
      </p:pic>
      <p:sp>
        <p:nvSpPr>
          <p:cNvPr id="6" name="Footer Placeholder 4">
            <a:extLst>
              <a:ext uri="{FF2B5EF4-FFF2-40B4-BE49-F238E27FC236}">
                <a16:creationId xmlns:a16="http://schemas.microsoft.com/office/drawing/2014/main" id="{464353E9-5F7F-6991-D4EE-C1C3E49CF947}"/>
              </a:ext>
              <a:ext uri="{C183D7F6-B498-43B3-948B-1728B52AA6E4}">
                <adec:decorative xmlns:adec="http://schemas.microsoft.com/office/drawing/2017/decorative" val="1"/>
              </a:ext>
            </a:extLst>
          </p:cNvPr>
          <p:cNvSpPr>
            <a:spLocks noGrp="1"/>
          </p:cNvSpPr>
          <p:nvPr>
            <p:ph type="ftr" sz="quarter" idx="11"/>
          </p:nvPr>
        </p:nvSpPr>
        <p:spPr>
          <a:xfrm>
            <a:off x="717176" y="6139793"/>
            <a:ext cx="2864224" cy="365125"/>
          </a:xfrm>
        </p:spPr>
        <p:txBody>
          <a:bodyPr/>
          <a:lstStyle/>
          <a:p>
            <a:r>
              <a:rPr lang="en-US"/>
              <a:t>ESEA Monitoring – Updated Sept 2025</a:t>
            </a:r>
          </a:p>
        </p:txBody>
      </p:sp>
    </p:spTree>
    <p:extLst>
      <p:ext uri="{BB962C8B-B14F-4D97-AF65-F5344CB8AC3E}">
        <p14:creationId xmlns:p14="http://schemas.microsoft.com/office/powerpoint/2010/main" val="19868976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a:t>Consolidated ESEA Monitoring Staff</a:t>
            </a:r>
          </a:p>
        </p:txBody>
      </p:sp>
      <p:sp>
        <p:nvSpPr>
          <p:cNvPr id="6" name="Content Placeholder 5"/>
          <p:cNvSpPr>
            <a:spLocks noGrp="1"/>
          </p:cNvSpPr>
          <p:nvPr>
            <p:ph idx="1"/>
          </p:nvPr>
        </p:nvSpPr>
        <p:spPr/>
        <p:txBody>
          <a:bodyPr vert="horz" lIns="91440" tIns="45720" rIns="91440" bIns="45720" rtlCol="0" anchor="t">
            <a:normAutofit lnSpcReduction="10000"/>
          </a:bodyPr>
          <a:lstStyle/>
          <a:p>
            <a:pPr marL="76200" indent="0">
              <a:lnSpc>
                <a:spcPct val="100000"/>
              </a:lnSpc>
              <a:spcBef>
                <a:spcPts val="0"/>
              </a:spcBef>
              <a:buSzPts val="2400"/>
              <a:buNone/>
            </a:pPr>
            <a:r>
              <a:rPr lang="en-US"/>
              <a:t>Formula Grants &amp; Common Compliance</a:t>
            </a:r>
            <a:endParaRPr lang="en-US">
              <a:ea typeface="Calibri" panose="020F0502020204030204"/>
              <a:cs typeface="Calibri" panose="020F0502020204030204"/>
            </a:endParaRPr>
          </a:p>
          <a:p>
            <a:pPr marL="914400" lvl="1" indent="-381000">
              <a:lnSpc>
                <a:spcPct val="100000"/>
              </a:lnSpc>
              <a:spcBef>
                <a:spcPts val="0"/>
              </a:spcBef>
              <a:buSzPts val="2400"/>
            </a:pPr>
            <a:r>
              <a:rPr lang="en-US" sz="2000" dirty="0"/>
              <a:t>Jen Engberg, (971) 208-0207</a:t>
            </a:r>
            <a:endParaRPr lang="en-US" sz="2000" dirty="0">
              <a:solidFill>
                <a:srgbClr val="006CAD"/>
              </a:solidFill>
            </a:endParaRPr>
          </a:p>
          <a:p>
            <a:pPr marL="914400" lvl="1" indent="0">
              <a:lnSpc>
                <a:spcPct val="100000"/>
              </a:lnSpc>
              <a:spcBef>
                <a:spcPts val="0"/>
              </a:spcBef>
              <a:buSzPts val="2400"/>
              <a:buNone/>
            </a:pPr>
            <a:r>
              <a:rPr lang="en-US" sz="2000" dirty="0">
                <a:solidFill>
                  <a:schemeClr val="accent1"/>
                </a:solidFill>
              </a:rPr>
              <a:t>j</a:t>
            </a:r>
            <a:r>
              <a:rPr lang="en-US" sz="2000" dirty="0">
                <a:solidFill>
                  <a:schemeClr val="accent1"/>
                </a:solidFill>
                <a:hlinkClick r:id="rId3">
                  <a:extLst>
                    <a:ext uri="{A12FA001-AC4F-418D-AE19-62706E023703}">
                      <ahyp:hlinkClr xmlns:ahyp="http://schemas.microsoft.com/office/drawing/2018/hyperlinkcolor" val="tx"/>
                    </a:ext>
                  </a:extLst>
                </a:hlinkClick>
              </a:rPr>
              <a:t>ennifer.engberg@ode.oregon.gov</a:t>
            </a:r>
            <a:r>
              <a:rPr lang="en-US" sz="2000" dirty="0">
                <a:solidFill>
                  <a:schemeClr val="accent1"/>
                </a:solidFill>
              </a:rPr>
              <a:t> </a:t>
            </a:r>
            <a:endParaRPr lang="en-US" sz="2000" dirty="0">
              <a:solidFill>
                <a:schemeClr val="accent1"/>
              </a:solidFill>
              <a:cs typeface="Calibri" panose="020F0502020204030204"/>
            </a:endParaRPr>
          </a:p>
          <a:p>
            <a:pPr marL="914400" lvl="1" indent="-381000">
              <a:lnSpc>
                <a:spcPct val="100000"/>
              </a:lnSpc>
              <a:spcBef>
                <a:spcPts val="0"/>
              </a:spcBef>
              <a:buSzPts val="2400"/>
            </a:pPr>
            <a:r>
              <a:rPr lang="en-US" sz="2000" dirty="0"/>
              <a:t>Sarah Martin, (971) 208-0333 </a:t>
            </a:r>
            <a:endParaRPr lang="en-US" sz="2000" dirty="0">
              <a:ea typeface="Calibri"/>
              <a:cs typeface="Calibri"/>
            </a:endParaRPr>
          </a:p>
          <a:p>
            <a:pPr marL="533400" lvl="1" indent="381000">
              <a:lnSpc>
                <a:spcPct val="100000"/>
              </a:lnSpc>
              <a:spcBef>
                <a:spcPts val="0"/>
              </a:spcBef>
              <a:buSzPts val="2400"/>
              <a:buNone/>
            </a:pPr>
            <a:r>
              <a:rPr lang="en-US" sz="2000" dirty="0">
                <a:hlinkClick r:id="rId4"/>
              </a:rPr>
              <a:t>sarah.martin@ode.oregon.gov</a:t>
            </a:r>
            <a:r>
              <a:rPr lang="en-US" sz="2000" dirty="0"/>
              <a:t> </a:t>
            </a:r>
            <a:endParaRPr lang="en-US" sz="2000" dirty="0">
              <a:cs typeface="Calibri" panose="020F0502020204030204"/>
            </a:endParaRPr>
          </a:p>
          <a:p>
            <a:pPr marL="914400" lvl="1" indent="-381000">
              <a:lnSpc>
                <a:spcPct val="100000"/>
              </a:lnSpc>
              <a:spcBef>
                <a:spcPts val="0"/>
              </a:spcBef>
              <a:buSzPts val="2400"/>
            </a:pPr>
            <a:r>
              <a:rPr lang="en-US" sz="2000" dirty="0"/>
              <a:t>Amy Tidwell, (503) 580-0078 </a:t>
            </a:r>
            <a:endParaRPr lang="en-US" sz="2000" dirty="0">
              <a:ea typeface="Calibri"/>
              <a:cs typeface="Calibri"/>
            </a:endParaRPr>
          </a:p>
          <a:p>
            <a:pPr marL="914400" lvl="1" indent="0">
              <a:lnSpc>
                <a:spcPct val="100000"/>
              </a:lnSpc>
              <a:spcBef>
                <a:spcPts val="0"/>
              </a:spcBef>
              <a:buSzPts val="2400"/>
              <a:buNone/>
            </a:pPr>
            <a:r>
              <a:rPr lang="en-US" sz="2000" dirty="0">
                <a:hlinkClick r:id="rId5"/>
              </a:rPr>
              <a:t>amy.tidwell@ode.oregon.gov</a:t>
            </a:r>
            <a:r>
              <a:rPr lang="en-US" sz="2000" dirty="0"/>
              <a:t> </a:t>
            </a:r>
            <a:endParaRPr lang="en-US" sz="2000" dirty="0">
              <a:cs typeface="Calibri"/>
            </a:endParaRPr>
          </a:p>
          <a:p>
            <a:pPr indent="0">
              <a:lnSpc>
                <a:spcPct val="100000"/>
              </a:lnSpc>
              <a:spcBef>
                <a:spcPts val="0"/>
              </a:spcBef>
              <a:buSzPts val="2400"/>
              <a:buNone/>
            </a:pPr>
            <a:r>
              <a:rPr lang="en-US">
                <a:solidFill>
                  <a:srgbClr val="000000"/>
                </a:solidFill>
                <a:cs typeface="Calibri" panose="020F0502020204030204"/>
              </a:rPr>
              <a:t>Equitable Services</a:t>
            </a:r>
            <a:endParaRPr lang="en-US">
              <a:solidFill>
                <a:srgbClr val="000000"/>
              </a:solidFill>
              <a:ea typeface="Calibri" panose="020F0502020204030204"/>
              <a:cs typeface="Calibri" panose="020F0502020204030204"/>
            </a:endParaRPr>
          </a:p>
          <a:p>
            <a:pPr marL="914400" lvl="1" indent="-381000">
              <a:lnSpc>
                <a:spcPct val="100000"/>
              </a:lnSpc>
              <a:spcBef>
                <a:spcPts val="0"/>
              </a:spcBef>
              <a:buSzPts val="2400"/>
              <a:buFont typeface="Arial" panose="02070309020205020404" pitchFamily="49" charset="0"/>
            </a:pPr>
            <a:r>
              <a:rPr lang="en-US" sz="2000" dirty="0">
                <a:solidFill>
                  <a:srgbClr val="000000"/>
                </a:solidFill>
                <a:cs typeface="Calibri" panose="020F0502020204030204"/>
              </a:rPr>
              <a:t>Janette Newton, (503) 551-9405</a:t>
            </a:r>
            <a:endParaRPr lang="en-US" sz="2000" dirty="0">
              <a:solidFill>
                <a:srgbClr val="000000"/>
              </a:solidFill>
              <a:ea typeface="Calibri"/>
              <a:cs typeface="Calibri" panose="020F0502020204030204"/>
            </a:endParaRPr>
          </a:p>
          <a:p>
            <a:pPr marL="914400" lvl="1" indent="0">
              <a:lnSpc>
                <a:spcPct val="100000"/>
              </a:lnSpc>
              <a:spcBef>
                <a:spcPts val="0"/>
              </a:spcBef>
              <a:buSzPts val="2400"/>
              <a:buNone/>
            </a:pPr>
            <a:r>
              <a:rPr lang="en-US" sz="2000" dirty="0">
                <a:solidFill>
                  <a:srgbClr val="000000"/>
                </a:solidFill>
                <a:cs typeface="Calibri" panose="020F0502020204030204"/>
                <a:hlinkClick r:id="rId6"/>
              </a:rPr>
              <a:t>janette.newton@ode.oregon.gov</a:t>
            </a:r>
            <a:r>
              <a:rPr lang="en-US" sz="2000" dirty="0">
                <a:solidFill>
                  <a:srgbClr val="000000"/>
                </a:solidFill>
                <a:cs typeface="Calibri" panose="020F0502020204030204"/>
              </a:rPr>
              <a:t> </a:t>
            </a:r>
            <a:endParaRPr lang="en-US" dirty="0">
              <a:cs typeface="Calibri" panose="020F0502020204030204"/>
            </a:endParaRPr>
          </a:p>
          <a:p>
            <a:pPr indent="0">
              <a:lnSpc>
                <a:spcPct val="100000"/>
              </a:lnSpc>
              <a:spcBef>
                <a:spcPts val="0"/>
              </a:spcBef>
              <a:buSzPts val="2400"/>
              <a:buNone/>
            </a:pPr>
            <a:r>
              <a:rPr lang="en-US">
                <a:solidFill>
                  <a:srgbClr val="000000"/>
                </a:solidFill>
                <a:cs typeface="Calibri" panose="020F0502020204030204"/>
              </a:rPr>
              <a:t>Foster Care</a:t>
            </a:r>
            <a:endParaRPr lang="en-US">
              <a:solidFill>
                <a:srgbClr val="000000"/>
              </a:solidFill>
              <a:ea typeface="Calibri" panose="020F0502020204030204"/>
              <a:cs typeface="Calibri" panose="020F0502020204030204"/>
            </a:endParaRPr>
          </a:p>
          <a:p>
            <a:pPr marL="914400" lvl="1" indent="-381000">
              <a:lnSpc>
                <a:spcPct val="100000"/>
              </a:lnSpc>
              <a:spcBef>
                <a:spcPts val="0"/>
              </a:spcBef>
              <a:buSzPts val="2400"/>
              <a:buFont typeface="Arial" panose="02070309020205020404" pitchFamily="49" charset="0"/>
            </a:pPr>
            <a:r>
              <a:rPr lang="en-US" sz="2000" dirty="0">
                <a:solidFill>
                  <a:srgbClr val="000000"/>
                </a:solidFill>
                <a:cs typeface="Calibri" panose="020F0502020204030204"/>
              </a:rPr>
              <a:t>Marlie Magill, (503) 580-4857</a:t>
            </a:r>
            <a:endParaRPr lang="en-US" sz="2000" dirty="0">
              <a:solidFill>
                <a:srgbClr val="000000"/>
              </a:solidFill>
              <a:ea typeface="Calibri"/>
              <a:cs typeface="Calibri" panose="020F0502020204030204"/>
            </a:endParaRPr>
          </a:p>
          <a:p>
            <a:pPr marL="914400" lvl="1" indent="0">
              <a:lnSpc>
                <a:spcPct val="100000"/>
              </a:lnSpc>
              <a:spcBef>
                <a:spcPts val="0"/>
              </a:spcBef>
              <a:buSzPts val="2400"/>
              <a:buNone/>
            </a:pPr>
            <a:r>
              <a:rPr lang="en-US" sz="2000" dirty="0">
                <a:solidFill>
                  <a:srgbClr val="000000"/>
                </a:solidFill>
                <a:cs typeface="Calibri" panose="020F0502020204030204"/>
                <a:hlinkClick r:id="rId7"/>
              </a:rPr>
              <a:t>marlie.magill@ode.oregon.gov</a:t>
            </a:r>
            <a:r>
              <a:rPr lang="en-US" sz="2000" dirty="0">
                <a:solidFill>
                  <a:srgbClr val="000000"/>
                </a:solidFill>
                <a:cs typeface="Calibri" panose="020F0502020204030204"/>
              </a:rPr>
              <a:t> </a:t>
            </a:r>
            <a:endParaRPr lang="en-US" dirty="0">
              <a:cs typeface="Calibri" panose="020F0502020204030204"/>
            </a:endParaRPr>
          </a:p>
          <a:p>
            <a:pPr indent="0">
              <a:lnSpc>
                <a:spcPct val="100000"/>
              </a:lnSpc>
              <a:spcBef>
                <a:spcPts val="0"/>
              </a:spcBef>
              <a:buSzPts val="2400"/>
              <a:buNone/>
            </a:pPr>
            <a:r>
              <a:rPr lang="en-US">
                <a:solidFill>
                  <a:srgbClr val="000000"/>
                </a:solidFill>
                <a:cs typeface="Calibri" panose="020F0502020204030204"/>
              </a:rPr>
              <a:t>McKinney-Vento</a:t>
            </a:r>
            <a:endParaRPr lang="en-US">
              <a:solidFill>
                <a:srgbClr val="000000"/>
              </a:solidFill>
              <a:ea typeface="Calibri" panose="020F0502020204030204"/>
              <a:cs typeface="Calibri" panose="020F0502020204030204"/>
            </a:endParaRPr>
          </a:p>
          <a:p>
            <a:pPr marL="914400" lvl="1" indent="-381000">
              <a:lnSpc>
                <a:spcPct val="100000"/>
              </a:lnSpc>
              <a:spcBef>
                <a:spcPts val="0"/>
              </a:spcBef>
              <a:buSzPts val="2400"/>
              <a:buFont typeface="Arial" panose="02070309020205020404" pitchFamily="49" charset="0"/>
              <a:buChar char="•"/>
            </a:pPr>
            <a:r>
              <a:rPr lang="en-US" sz="2000" dirty="0">
                <a:solidFill>
                  <a:srgbClr val="000000"/>
                </a:solidFill>
                <a:cs typeface="Calibri" panose="020F0502020204030204"/>
              </a:rPr>
              <a:t>Lexi Neemann, (971) 208-1777</a:t>
            </a:r>
            <a:endParaRPr lang="en-US" sz="2100" dirty="0">
              <a:solidFill>
                <a:srgbClr val="000000"/>
              </a:solidFill>
              <a:cs typeface="Calibri" panose="020F0502020204030204"/>
            </a:endParaRPr>
          </a:p>
          <a:p>
            <a:pPr marL="914400" lvl="1" indent="0">
              <a:lnSpc>
                <a:spcPct val="100000"/>
              </a:lnSpc>
              <a:spcBef>
                <a:spcPts val="0"/>
              </a:spcBef>
              <a:buSzPts val="2400"/>
              <a:buNone/>
            </a:pPr>
            <a:r>
              <a:rPr lang="en-US" sz="2100" dirty="0">
                <a:solidFill>
                  <a:srgbClr val="000000"/>
                </a:solidFill>
                <a:cs typeface="Calibri" panose="020F0502020204030204"/>
                <a:hlinkClick r:id="rId8"/>
              </a:rPr>
              <a:t>lexi</a:t>
            </a:r>
            <a:r>
              <a:rPr lang="en-US" sz="2100" dirty="0">
                <a:solidFill>
                  <a:srgbClr val="000000"/>
                </a:solidFill>
                <a:ea typeface="+mn-lt"/>
                <a:cs typeface="+mn-lt"/>
                <a:hlinkClick r:id="rId8"/>
              </a:rPr>
              <a:t>.neemann@ode.oregon.gov</a:t>
            </a:r>
            <a:r>
              <a:rPr lang="en-US" sz="2100" dirty="0">
                <a:solidFill>
                  <a:srgbClr val="000000"/>
                </a:solidFill>
                <a:ea typeface="+mn-lt"/>
                <a:cs typeface="+mn-lt"/>
              </a:rPr>
              <a:t> </a:t>
            </a:r>
            <a:endParaRPr lang="en-US" sz="2100" dirty="0">
              <a:cs typeface="Calibri"/>
            </a:endParaRPr>
          </a:p>
          <a:p>
            <a:pPr marL="914400" lvl="1" indent="-381000">
              <a:lnSpc>
                <a:spcPct val="115000"/>
              </a:lnSpc>
              <a:spcBef>
                <a:spcPts val="0"/>
              </a:spcBef>
              <a:buSzPts val="2400"/>
            </a:pPr>
            <a:endParaRPr lang="en-US">
              <a:solidFill>
                <a:srgbClr val="FF0000"/>
              </a:solidFill>
              <a:cs typeface="Calibri" panose="020F0502020204030204"/>
            </a:endParaRPr>
          </a:p>
          <a:p>
            <a:pPr marL="457200" indent="-381000">
              <a:lnSpc>
                <a:spcPct val="105000"/>
              </a:lnSpc>
              <a:spcBef>
                <a:spcPts val="0"/>
              </a:spcBef>
              <a:buSzPts val="2400"/>
              <a:buFont typeface="Arial"/>
            </a:pPr>
            <a:endParaRPr lang="en-US" sz="3000">
              <a:cs typeface="Calibri" panose="020F0502020204030204"/>
            </a:endParaRPr>
          </a:p>
          <a:p>
            <a:endParaRPr lang="en-US">
              <a:cs typeface="Calibri" panose="020F0502020204030204"/>
            </a:endParaRPr>
          </a:p>
        </p:txBody>
      </p:sp>
      <p:sp>
        <p:nvSpPr>
          <p:cNvPr id="7" name="Slide Number Placeholder 6">
            <a:extLst>
              <a:ext uri="{FF2B5EF4-FFF2-40B4-BE49-F238E27FC236}">
                <a16:creationId xmlns:a16="http://schemas.microsoft.com/office/drawing/2014/main" id="{B05766F3-A59A-DCA3-6FDE-39411F798208}"/>
              </a:ext>
              <a:ext uri="{C183D7F6-B498-43B3-948B-1728B52AA6E4}">
                <adec:decorative xmlns:adec="http://schemas.microsoft.com/office/drawing/2017/decorative" val="1"/>
              </a:ext>
            </a:extLst>
          </p:cNvPr>
          <p:cNvSpPr>
            <a:spLocks noGrp="1"/>
          </p:cNvSpPr>
          <p:nvPr>
            <p:ph type="sldNum" sz="quarter" idx="12"/>
          </p:nvPr>
        </p:nvSpPr>
        <p:spPr/>
        <p:txBody>
          <a:bodyPr/>
          <a:lstStyle/>
          <a:p>
            <a:fld id="{357F5B69-6281-4C1F-8C38-6DA0F56DA430}" type="slidenum">
              <a:rPr lang="en-US" smtClean="0"/>
              <a:t>45</a:t>
            </a:fld>
            <a:endParaRPr lang="en-US"/>
          </a:p>
        </p:txBody>
      </p:sp>
      <p:pic>
        <p:nvPicPr>
          <p:cNvPr id="8" name="Picture Placeholder 7">
            <a:extLst>
              <a:ext uri="{FF2B5EF4-FFF2-40B4-BE49-F238E27FC236}">
                <a16:creationId xmlns:a16="http://schemas.microsoft.com/office/drawing/2014/main" id="{38BF84D0-D21A-6357-6E88-5BF2CC9B4737}"/>
              </a:ext>
              <a:ext uri="{C183D7F6-B498-43B3-948B-1728B52AA6E4}">
                <adec:decorative xmlns:adec="http://schemas.microsoft.com/office/drawing/2017/decorative" val="1"/>
              </a:ext>
            </a:extLst>
          </p:cNvPr>
          <p:cNvPicPr>
            <a:picLocks noGrp="1" noChangeAspect="1"/>
          </p:cNvPicPr>
          <p:nvPr>
            <p:ph type="pic" sz="quarter" idx="13"/>
          </p:nvPr>
        </p:nvPicPr>
        <p:blipFill>
          <a:blip r:embed="rId9">
            <a:extLst>
              <a:ext uri="{96DAC541-7B7A-43D3-8B79-37D633B846F1}">
                <asvg:svgBlip xmlns:asvg="http://schemas.microsoft.com/office/drawing/2016/SVG/main" r:embed="rId10"/>
              </a:ext>
            </a:extLst>
          </a:blip>
          <a:srcRect l="-35998" t="1189" r="-35998" b="1189"/>
          <a:stretch>
            <a:fillRect/>
          </a:stretch>
        </p:blipFill>
        <p:spPr>
          <a:xfrm>
            <a:off x="717177" y="2997016"/>
            <a:ext cx="3931826" cy="2320926"/>
          </a:xfrm>
          <a:prstGeom prst="rect">
            <a:avLst/>
          </a:prstGeom>
        </p:spPr>
      </p:pic>
      <p:sp>
        <p:nvSpPr>
          <p:cNvPr id="3" name="Footer Placeholder 4">
            <a:extLst>
              <a:ext uri="{FF2B5EF4-FFF2-40B4-BE49-F238E27FC236}">
                <a16:creationId xmlns:a16="http://schemas.microsoft.com/office/drawing/2014/main" id="{EC740F4C-CA15-453F-EBDB-8AB70896DC6C}"/>
              </a:ext>
              <a:ext uri="{C183D7F6-B498-43B3-948B-1728B52AA6E4}">
                <adec:decorative xmlns:adec="http://schemas.microsoft.com/office/drawing/2017/decorative" val="1"/>
              </a:ext>
            </a:extLst>
          </p:cNvPr>
          <p:cNvSpPr>
            <a:spLocks noGrp="1"/>
          </p:cNvSpPr>
          <p:nvPr>
            <p:ph type="ftr" sz="quarter" idx="11"/>
          </p:nvPr>
        </p:nvSpPr>
        <p:spPr>
          <a:xfrm>
            <a:off x="717176" y="6139793"/>
            <a:ext cx="2864224" cy="365125"/>
          </a:xfrm>
        </p:spPr>
        <p:txBody>
          <a:bodyPr/>
          <a:lstStyle/>
          <a:p>
            <a:r>
              <a:rPr lang="en-US"/>
              <a:t>ESEA Monitoring – Updated Sept 2025</a:t>
            </a:r>
          </a:p>
        </p:txBody>
      </p:sp>
    </p:spTree>
    <p:extLst>
      <p:ext uri="{BB962C8B-B14F-4D97-AF65-F5344CB8AC3E}">
        <p14:creationId xmlns:p14="http://schemas.microsoft.com/office/powerpoint/2010/main" val="3660570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09930-593F-9865-6885-F223450252FE}"/>
              </a:ext>
            </a:extLst>
          </p:cNvPr>
          <p:cNvSpPr>
            <a:spLocks noGrp="1"/>
          </p:cNvSpPr>
          <p:nvPr>
            <p:ph type="title"/>
          </p:nvPr>
        </p:nvSpPr>
        <p:spPr/>
        <p:txBody>
          <a:bodyPr/>
          <a:lstStyle/>
          <a:p>
            <a:r>
              <a:rPr lang="en-US">
                <a:ea typeface="Calibri"/>
                <a:cs typeface="Calibri"/>
              </a:rPr>
              <a:t>ESEA Continuous Monitoring Tiers</a:t>
            </a:r>
            <a:endParaRPr lang="en-US"/>
          </a:p>
        </p:txBody>
      </p:sp>
      <p:sp>
        <p:nvSpPr>
          <p:cNvPr id="5" name="Slide Number Placeholder 4">
            <a:extLst>
              <a:ext uri="{FF2B5EF4-FFF2-40B4-BE49-F238E27FC236}">
                <a16:creationId xmlns:a16="http://schemas.microsoft.com/office/drawing/2014/main" id="{71AD399C-C706-057B-E874-335E3D54205E}"/>
              </a:ext>
              <a:ext uri="{C183D7F6-B498-43B3-948B-1728B52AA6E4}">
                <adec:decorative xmlns:adec="http://schemas.microsoft.com/office/drawing/2017/decorative" val="1"/>
              </a:ext>
            </a:extLst>
          </p:cNvPr>
          <p:cNvSpPr>
            <a:spLocks noGrp="1"/>
          </p:cNvSpPr>
          <p:nvPr>
            <p:ph type="sldNum" sz="quarter" idx="12"/>
          </p:nvPr>
        </p:nvSpPr>
        <p:spPr/>
        <p:txBody>
          <a:bodyPr/>
          <a:lstStyle/>
          <a:p>
            <a:fld id="{357F5B69-6281-4C1F-8C38-6DA0F56DA430}" type="slidenum">
              <a:rPr lang="en-US" smtClean="0"/>
              <a:pPr/>
              <a:t>5</a:t>
            </a:fld>
            <a:endParaRPr lang="en-US"/>
          </a:p>
        </p:txBody>
      </p:sp>
      <p:graphicFrame>
        <p:nvGraphicFramePr>
          <p:cNvPr id="6" name="Content Placeholder 5" descr="As I’m sure you’ve noticed, the submissions and participation changes based on the tier. For Tier 2, districts will complete the self-assessment, submit documents for review, attend virtual entrance and exit meetings and be issued a letter of compliance. &#10; &#10; For Tier 3, districts participate in all of the Tier 2 activities, plus they participate in an on-site visit. &#10;  &#10;Districts that are being monitored two years in a row can check their notification letter to determine what activities they will need to participate in.&#10;">
            <a:extLst>
              <a:ext uri="{FF2B5EF4-FFF2-40B4-BE49-F238E27FC236}">
                <a16:creationId xmlns:a16="http://schemas.microsoft.com/office/drawing/2014/main" id="{6C61FC7D-7064-0C9A-E517-12918E57D2FA}"/>
              </a:ext>
            </a:extLst>
          </p:cNvPr>
          <p:cNvGraphicFramePr>
            <a:graphicFrameLocks noGrp="1"/>
          </p:cNvGraphicFramePr>
          <p:nvPr>
            <p:ph idx="1"/>
            <p:extLst>
              <p:ext uri="{D42A27DB-BD31-4B8C-83A1-F6EECF244321}">
                <p14:modId xmlns:p14="http://schemas.microsoft.com/office/powerpoint/2010/main" val="4283875815"/>
              </p:ext>
            </p:extLst>
          </p:nvPr>
        </p:nvGraphicFramePr>
        <p:xfrm>
          <a:off x="717503" y="1606976"/>
          <a:ext cx="10783888" cy="4108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6" name="TextBox 225">
            <a:extLst>
              <a:ext uri="{FF2B5EF4-FFF2-40B4-BE49-F238E27FC236}">
                <a16:creationId xmlns:a16="http://schemas.microsoft.com/office/drawing/2014/main" id="{9C7D755B-F2CB-12D4-8991-726BFA042160}"/>
              </a:ext>
            </a:extLst>
          </p:cNvPr>
          <p:cNvSpPr txBox="1"/>
          <p:nvPr/>
        </p:nvSpPr>
        <p:spPr>
          <a:xfrm>
            <a:off x="697062" y="5627651"/>
            <a:ext cx="1078752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ea typeface="Calibri"/>
                <a:cs typeface="Calibri"/>
              </a:rPr>
              <a:t>*</a:t>
            </a:r>
            <a:r>
              <a:rPr lang="en-US" sz="1600">
                <a:ea typeface="Calibri"/>
                <a:cs typeface="Calibri"/>
              </a:rPr>
              <a:t>Districts that participated in Tiered Monitoring the previous year may not have to complete these submissions, unless directed to do so by the ODE.</a:t>
            </a:r>
            <a:endParaRPr lang="en-US"/>
          </a:p>
        </p:txBody>
      </p:sp>
      <p:sp>
        <p:nvSpPr>
          <p:cNvPr id="3" name="Footer Placeholder 4">
            <a:extLst>
              <a:ext uri="{FF2B5EF4-FFF2-40B4-BE49-F238E27FC236}">
                <a16:creationId xmlns:a16="http://schemas.microsoft.com/office/drawing/2014/main" id="{AE3F6A62-A677-3FDD-3D23-EBC36714CE20}"/>
              </a:ext>
            </a:extLst>
          </p:cNvPr>
          <p:cNvSpPr>
            <a:spLocks noGrp="1"/>
          </p:cNvSpPr>
          <p:nvPr>
            <p:ph type="ftr" sz="quarter" idx="11"/>
          </p:nvPr>
        </p:nvSpPr>
        <p:spPr>
          <a:xfrm>
            <a:off x="717176" y="6139793"/>
            <a:ext cx="2864224" cy="365125"/>
          </a:xfrm>
        </p:spPr>
        <p:txBody>
          <a:bodyPr/>
          <a:lstStyle/>
          <a:p>
            <a:r>
              <a:rPr lang="en-US"/>
              <a:t>ESEA Monitoring – Updated Sept 2025</a:t>
            </a:r>
          </a:p>
        </p:txBody>
      </p:sp>
    </p:spTree>
    <p:extLst>
      <p:ext uri="{BB962C8B-B14F-4D97-AF65-F5344CB8AC3E}">
        <p14:creationId xmlns:p14="http://schemas.microsoft.com/office/powerpoint/2010/main" val="3701029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C183D7F6-B498-43B3-948B-1728B52AA6E4}">
                <adec:decorative xmlns:adec="http://schemas.microsoft.com/office/drawing/2017/decorative" val="1"/>
              </a:ext>
            </a:extLst>
          </p:cNvPr>
          <p:cNvSpPr>
            <a:spLocks noGrp="1"/>
          </p:cNvSpPr>
          <p:nvPr>
            <p:ph type="sldNum" sz="quarter" idx="12"/>
          </p:nvPr>
        </p:nvSpPr>
        <p:spPr/>
        <p:txBody>
          <a:bodyPr/>
          <a:lstStyle/>
          <a:p>
            <a:fld id="{357F5B69-6281-4C1F-8C38-6DA0F56DA430}" type="slidenum">
              <a:rPr lang="en-US" smtClean="0"/>
              <a:t>6</a:t>
            </a:fld>
            <a:endParaRPr lang="en-US"/>
          </a:p>
        </p:txBody>
      </p:sp>
      <p:sp>
        <p:nvSpPr>
          <p:cNvPr id="11" name="Title 10"/>
          <p:cNvSpPr>
            <a:spLocks noGrp="1"/>
          </p:cNvSpPr>
          <p:nvPr>
            <p:ph type="title"/>
          </p:nvPr>
        </p:nvSpPr>
        <p:spPr/>
        <p:txBody>
          <a:bodyPr/>
          <a:lstStyle/>
          <a:p>
            <a:r>
              <a:rPr lang="en-US" dirty="0"/>
              <a:t>Tier 2 and 3 Monitoring Timeline</a:t>
            </a:r>
          </a:p>
        </p:txBody>
      </p:sp>
      <p:sp>
        <p:nvSpPr>
          <p:cNvPr id="22" name="Rectangle 21">
            <a:extLst>
              <a:ext uri="{C183D7F6-B498-43B3-948B-1728B52AA6E4}">
                <adec:decorative xmlns:adec="http://schemas.microsoft.com/office/drawing/2017/decorative" val="1"/>
              </a:ext>
            </a:extLst>
          </p:cNvPr>
          <p:cNvSpPr/>
          <p:nvPr/>
        </p:nvSpPr>
        <p:spPr>
          <a:xfrm>
            <a:off x="206188" y="3841379"/>
            <a:ext cx="11775141" cy="71709"/>
          </a:xfrm>
          <a:prstGeom prst="rect">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endParaRPr lang="en-US"/>
          </a:p>
        </p:txBody>
      </p:sp>
      <p:grpSp>
        <p:nvGrpSpPr>
          <p:cNvPr id="17" name="Group 16" descr="In July 2024, ODE will conduct a risk assessment.">
            <a:extLst>
              <a:ext uri="{FF2B5EF4-FFF2-40B4-BE49-F238E27FC236}">
                <a16:creationId xmlns:a16="http://schemas.microsoft.com/office/drawing/2014/main" id="{4BAB946B-F4C9-B868-93FC-B78EA920A02D}"/>
              </a:ext>
            </a:extLst>
          </p:cNvPr>
          <p:cNvGrpSpPr/>
          <p:nvPr/>
        </p:nvGrpSpPr>
        <p:grpSpPr>
          <a:xfrm>
            <a:off x="439272" y="1658465"/>
            <a:ext cx="2752483" cy="2288283"/>
            <a:chOff x="439272" y="1658465"/>
            <a:chExt cx="2752483" cy="2288283"/>
          </a:xfrm>
        </p:grpSpPr>
        <p:grpSp>
          <p:nvGrpSpPr>
            <p:cNvPr id="4" name="Group 3" descr="timeline box" title="timeline box"/>
            <p:cNvGrpSpPr/>
            <p:nvPr/>
          </p:nvGrpSpPr>
          <p:grpSpPr>
            <a:xfrm>
              <a:off x="439272" y="1658465"/>
              <a:ext cx="2752483" cy="1914490"/>
              <a:chOff x="439272" y="1658465"/>
              <a:chExt cx="2752483" cy="1914490"/>
            </a:xfrm>
          </p:grpSpPr>
          <p:sp>
            <p:nvSpPr>
              <p:cNvPr id="23" name="Rectangular Callout 22" descr="Decorative box"/>
              <p:cNvSpPr/>
              <p:nvPr/>
            </p:nvSpPr>
            <p:spPr>
              <a:xfrm>
                <a:off x="439272" y="2970664"/>
                <a:ext cx="2752482" cy="602291"/>
              </a:xfrm>
              <a:prstGeom prst="wedgeRectCallout">
                <a:avLst>
                  <a:gd name="adj1" fmla="val -20344"/>
                  <a:gd name="adj2" fmla="val 8557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8" descr="Decorative box"/>
              <p:cNvSpPr txBox="1">
                <a:spLocks/>
              </p:cNvSpPr>
              <p:nvPr/>
            </p:nvSpPr>
            <p:spPr>
              <a:xfrm>
                <a:off x="439272" y="1658465"/>
                <a:ext cx="2752482" cy="1316129"/>
              </a:xfrm>
              <a:prstGeom prst="rect">
                <a:avLst/>
              </a:prstGeom>
              <a:solidFill>
                <a:schemeClr val="bg2"/>
              </a:solidFill>
            </p:spPr>
            <p:txBody>
              <a:bodyPr lIns="91440" tIns="45720" rIns="91440" bIns="45720" anchor="ctr" anchorCtr="0">
                <a:normAutofit/>
              </a:bodyPr>
              <a:lstStyle>
                <a:lvl1pPr marL="118872"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1"/>
                    </a:solidFill>
                    <a:latin typeface="+mn-lt"/>
                    <a:ea typeface="+mn-ea"/>
                    <a:cs typeface="+mn-cs"/>
                  </a:defRPr>
                </a:lvl1pPr>
                <a:lvl2pPr marL="228600"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1"/>
                    </a:solidFill>
                    <a:latin typeface="+mn-lt"/>
                    <a:ea typeface="+mn-ea"/>
                    <a:cs typeface="+mn-cs"/>
                  </a:defRPr>
                </a:lvl2pPr>
                <a:lvl3pPr marL="347472"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1"/>
                    </a:solidFill>
                    <a:latin typeface="+mn-lt"/>
                    <a:ea typeface="+mn-ea"/>
                    <a:cs typeface="+mn-cs"/>
                  </a:defRPr>
                </a:lvl3pPr>
                <a:lvl4pPr marL="438912"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1"/>
                    </a:solidFill>
                    <a:latin typeface="+mn-lt"/>
                    <a:ea typeface="+mn-ea"/>
                    <a:cs typeface="+mn-cs"/>
                  </a:defRPr>
                </a:lvl4pPr>
                <a:lvl5pPr marL="457200"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ODE conducts internal Risk Assessment during the summer</a:t>
                </a:r>
              </a:p>
            </p:txBody>
          </p:sp>
          <p:sp>
            <p:nvSpPr>
              <p:cNvPr id="25" name="Text Placeholder 2"/>
              <p:cNvSpPr txBox="1">
                <a:spLocks/>
              </p:cNvSpPr>
              <p:nvPr/>
            </p:nvSpPr>
            <p:spPr>
              <a:xfrm>
                <a:off x="439273" y="2970665"/>
                <a:ext cx="2752482" cy="586760"/>
              </a:xfrm>
              <a:prstGeom prst="rect">
                <a:avLst/>
              </a:prstGeom>
            </p:spPr>
            <p:txBody>
              <a:bodyPr lIns="91440" tIns="45720" rIns="91440" bIns="4572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2400" b="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en-US"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en-US"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t>Risk Assessment</a:t>
                </a:r>
              </a:p>
            </p:txBody>
          </p:sp>
        </p:grpSp>
        <p:sp>
          <p:nvSpPr>
            <p:cNvPr id="44" name="Oval 43" title="&quot;&quot;"/>
            <p:cNvSpPr/>
            <p:nvPr/>
          </p:nvSpPr>
          <p:spPr>
            <a:xfrm>
              <a:off x="1192313" y="3812290"/>
              <a:ext cx="134458" cy="134458"/>
            </a:xfrm>
            <a:prstGeom prst="ellips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descr="In August 2024, ODE notifies districts selected for monitoring.">
            <a:extLst>
              <a:ext uri="{FF2B5EF4-FFF2-40B4-BE49-F238E27FC236}">
                <a16:creationId xmlns:a16="http://schemas.microsoft.com/office/drawing/2014/main" id="{1EF0EDB8-7661-1802-F292-9ABFE4EB1739}"/>
              </a:ext>
            </a:extLst>
          </p:cNvPr>
          <p:cNvGrpSpPr/>
          <p:nvPr/>
        </p:nvGrpSpPr>
        <p:grpSpPr>
          <a:xfrm>
            <a:off x="691218" y="3805521"/>
            <a:ext cx="2761130" cy="2278147"/>
            <a:chOff x="691218" y="3805521"/>
            <a:chExt cx="2761130" cy="2278147"/>
          </a:xfrm>
        </p:grpSpPr>
        <p:grpSp>
          <p:nvGrpSpPr>
            <p:cNvPr id="10" name="Group 9" descr="timeline box" title="timeline box"/>
            <p:cNvGrpSpPr/>
            <p:nvPr/>
          </p:nvGrpSpPr>
          <p:grpSpPr>
            <a:xfrm>
              <a:off x="691218" y="4172856"/>
              <a:ext cx="2761130" cy="1910812"/>
              <a:chOff x="691218" y="4172856"/>
              <a:chExt cx="2761130" cy="1910812"/>
            </a:xfrm>
          </p:grpSpPr>
          <p:sp>
            <p:nvSpPr>
              <p:cNvPr id="29" name="Rectangular Callout 28" descr="Decorative box"/>
              <p:cNvSpPr/>
              <p:nvPr/>
            </p:nvSpPr>
            <p:spPr>
              <a:xfrm rot="10800000">
                <a:off x="705594" y="4172856"/>
                <a:ext cx="2746754" cy="602291"/>
              </a:xfrm>
              <a:prstGeom prst="wedgeRectCallout">
                <a:avLst>
                  <a:gd name="adj1" fmla="val -20344"/>
                  <a:gd name="adj2" fmla="val 8557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18" descr="Decorative box"/>
              <p:cNvSpPr txBox="1">
                <a:spLocks/>
              </p:cNvSpPr>
              <p:nvPr/>
            </p:nvSpPr>
            <p:spPr>
              <a:xfrm>
                <a:off x="705594" y="4767538"/>
                <a:ext cx="2746754" cy="1316130"/>
              </a:xfrm>
              <a:prstGeom prst="rect">
                <a:avLst/>
              </a:prstGeom>
              <a:solidFill>
                <a:srgbClr val="F5EBE9"/>
              </a:solidFill>
            </p:spPr>
            <p:txBody>
              <a:bodyPr lIns="91440" tIns="45720" rIns="91440" bIns="45720" anchor="ctr" anchorCtr="0">
                <a:normAutofit/>
              </a:bodyPr>
              <a:lstStyle>
                <a:lvl1pPr marL="118872"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3"/>
                    </a:solidFill>
                    <a:latin typeface="+mn-lt"/>
                    <a:ea typeface="+mn-ea"/>
                    <a:cs typeface="+mn-cs"/>
                  </a:defRPr>
                </a:lvl1pPr>
                <a:lvl2pPr marL="228600"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3"/>
                    </a:solidFill>
                    <a:latin typeface="+mn-lt"/>
                    <a:ea typeface="+mn-ea"/>
                    <a:cs typeface="+mn-cs"/>
                  </a:defRPr>
                </a:lvl2pPr>
                <a:lvl3pPr marL="347472"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3"/>
                    </a:solidFill>
                    <a:latin typeface="+mn-lt"/>
                    <a:ea typeface="+mn-ea"/>
                    <a:cs typeface="+mn-cs"/>
                  </a:defRPr>
                </a:lvl3pPr>
                <a:lvl4pPr marL="438912"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3"/>
                    </a:solidFill>
                    <a:latin typeface="+mn-lt"/>
                    <a:ea typeface="+mn-ea"/>
                    <a:cs typeface="+mn-cs"/>
                  </a:defRPr>
                </a:lvl4pPr>
                <a:lvl5pPr marL="457200"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ODE notifies districts selected for monitoring at the end of the summer</a:t>
                </a:r>
                <a:endParaRPr lang="en-US" sz="2000">
                  <a:cs typeface="Calibri"/>
                </a:endParaRPr>
              </a:p>
            </p:txBody>
          </p:sp>
          <p:sp>
            <p:nvSpPr>
              <p:cNvPr id="31" name="Text Placeholder 2"/>
              <p:cNvSpPr txBox="1">
                <a:spLocks/>
              </p:cNvSpPr>
              <p:nvPr/>
            </p:nvSpPr>
            <p:spPr>
              <a:xfrm>
                <a:off x="691218" y="4190382"/>
                <a:ext cx="2752482" cy="586760"/>
              </a:xfrm>
              <a:prstGeom prst="rect">
                <a:avLst/>
              </a:prstGeom>
              <a:solidFill>
                <a:schemeClr val="accent3"/>
              </a:solidFill>
            </p:spPr>
            <p:txBody>
              <a:bodyPr lIns="91440" tIns="45720" rIns="91440" bIns="45720" anchor="ctr" anchorCtr="1">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b="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en-US"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en-US"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a:t>Notification</a:t>
                </a:r>
              </a:p>
            </p:txBody>
          </p:sp>
        </p:grpSp>
        <p:sp>
          <p:nvSpPr>
            <p:cNvPr id="45" name="Oval 44" title="&quot;&quot;"/>
            <p:cNvSpPr/>
            <p:nvPr/>
          </p:nvSpPr>
          <p:spPr>
            <a:xfrm>
              <a:off x="2574243" y="3805521"/>
              <a:ext cx="134458" cy="134458"/>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descr="In September to November 2024, districts view recorded training and complete the Self-Assessment">
            <a:extLst>
              <a:ext uri="{FF2B5EF4-FFF2-40B4-BE49-F238E27FC236}">
                <a16:creationId xmlns:a16="http://schemas.microsoft.com/office/drawing/2014/main" id="{EB067E94-79DD-F8A1-3214-8E78F011211A}"/>
              </a:ext>
            </a:extLst>
          </p:cNvPr>
          <p:cNvGrpSpPr/>
          <p:nvPr/>
        </p:nvGrpSpPr>
        <p:grpSpPr>
          <a:xfrm>
            <a:off x="3294533" y="1658468"/>
            <a:ext cx="2752483" cy="2288283"/>
            <a:chOff x="3294533" y="1658468"/>
            <a:chExt cx="2752483" cy="2288283"/>
          </a:xfrm>
        </p:grpSpPr>
        <p:grpSp>
          <p:nvGrpSpPr>
            <p:cNvPr id="5" name="Group 4" descr="timeline box" title="timeline box"/>
            <p:cNvGrpSpPr/>
            <p:nvPr/>
          </p:nvGrpSpPr>
          <p:grpSpPr>
            <a:xfrm>
              <a:off x="3294533" y="1658468"/>
              <a:ext cx="2752483" cy="1914490"/>
              <a:chOff x="3294533" y="1658468"/>
              <a:chExt cx="2752483" cy="1914490"/>
            </a:xfrm>
          </p:grpSpPr>
          <p:sp>
            <p:nvSpPr>
              <p:cNvPr id="26" name="Rectangular Callout 25" descr="Decorative box"/>
              <p:cNvSpPr/>
              <p:nvPr/>
            </p:nvSpPr>
            <p:spPr>
              <a:xfrm>
                <a:off x="3294533" y="2970667"/>
                <a:ext cx="2752482" cy="602291"/>
              </a:xfrm>
              <a:prstGeom prst="wedgeRectCallout">
                <a:avLst>
                  <a:gd name="adj1" fmla="val -20344"/>
                  <a:gd name="adj2" fmla="val 8557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18" descr="Decorative box"/>
              <p:cNvSpPr txBox="1">
                <a:spLocks/>
              </p:cNvSpPr>
              <p:nvPr/>
            </p:nvSpPr>
            <p:spPr>
              <a:xfrm>
                <a:off x="3294533" y="1658468"/>
                <a:ext cx="2752482" cy="1316129"/>
              </a:xfrm>
              <a:prstGeom prst="rect">
                <a:avLst/>
              </a:prstGeom>
              <a:solidFill>
                <a:srgbClr val="FCF4F8"/>
              </a:solidFill>
            </p:spPr>
            <p:txBody>
              <a:bodyPr lIns="91440" tIns="45720" rIns="91440" bIns="45720" anchor="ctr" anchorCtr="0">
                <a:normAutofit/>
              </a:bodyPr>
              <a:lstStyle>
                <a:lvl1pPr marL="118872"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2"/>
                    </a:solidFill>
                    <a:latin typeface="+mn-lt"/>
                    <a:ea typeface="+mn-ea"/>
                    <a:cs typeface="+mn-cs"/>
                  </a:defRPr>
                </a:lvl1pPr>
                <a:lvl2pPr marL="228600"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2"/>
                    </a:solidFill>
                    <a:latin typeface="+mn-lt"/>
                    <a:ea typeface="+mn-ea"/>
                    <a:cs typeface="+mn-cs"/>
                  </a:defRPr>
                </a:lvl2pPr>
                <a:lvl3pPr marL="347472"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2"/>
                    </a:solidFill>
                    <a:latin typeface="+mn-lt"/>
                    <a:ea typeface="+mn-ea"/>
                    <a:cs typeface="+mn-cs"/>
                  </a:defRPr>
                </a:lvl3pPr>
                <a:lvl4pPr marL="438912"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2"/>
                    </a:solidFill>
                    <a:latin typeface="+mn-lt"/>
                    <a:ea typeface="+mn-ea"/>
                    <a:cs typeface="+mn-cs"/>
                  </a:defRPr>
                </a:lvl4pPr>
                <a:lvl5pPr marL="457200"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Districts view recorded training and complete Self-assessment in the fall</a:t>
                </a:r>
                <a:endParaRPr lang="en-US" sz="2000">
                  <a:cs typeface="Calibri"/>
                </a:endParaRPr>
              </a:p>
            </p:txBody>
          </p:sp>
          <p:sp>
            <p:nvSpPr>
              <p:cNvPr id="28" name="Text Placeholder 2"/>
              <p:cNvSpPr txBox="1">
                <a:spLocks/>
              </p:cNvSpPr>
              <p:nvPr/>
            </p:nvSpPr>
            <p:spPr>
              <a:xfrm>
                <a:off x="3294534" y="2970668"/>
                <a:ext cx="2752482" cy="586760"/>
              </a:xfrm>
              <a:prstGeom prst="rect">
                <a:avLst/>
              </a:prstGeom>
            </p:spPr>
            <p:txBody>
              <a:bodyPr lIns="91440" tIns="45720" rIns="91440" bIns="45720" anchor="ctr" anchorCtr="1">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en-US"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en-US"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000"/>
                  <a:t>Training</a:t>
                </a:r>
              </a:p>
            </p:txBody>
          </p:sp>
        </p:grpSp>
        <p:sp>
          <p:nvSpPr>
            <p:cNvPr id="46" name="Oval 45" title="&quot;&quot;"/>
            <p:cNvSpPr/>
            <p:nvPr/>
          </p:nvSpPr>
          <p:spPr>
            <a:xfrm>
              <a:off x="4047574" y="3812293"/>
              <a:ext cx="134458" cy="134458"/>
            </a:xfrm>
            <a:prstGeom prst="ellipse">
              <a:avLst/>
            </a:prstGeom>
            <a:solidFill>
              <a:schemeClr val="accent2"/>
            </a:solidFill>
            <a:ln w="285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20" name="Group 19" descr="On December 2, 2024, districts will submit their self-assessment via Smartsheet.">
            <a:extLst>
              <a:ext uri="{FF2B5EF4-FFF2-40B4-BE49-F238E27FC236}">
                <a16:creationId xmlns:a16="http://schemas.microsoft.com/office/drawing/2014/main" id="{1D70155A-6AB5-486F-76E1-1BEFC71B6181}"/>
              </a:ext>
            </a:extLst>
          </p:cNvPr>
          <p:cNvGrpSpPr/>
          <p:nvPr/>
        </p:nvGrpSpPr>
        <p:grpSpPr>
          <a:xfrm>
            <a:off x="3591352" y="3805521"/>
            <a:ext cx="2752482" cy="2271379"/>
            <a:chOff x="3581706" y="3805521"/>
            <a:chExt cx="2752482" cy="2271379"/>
          </a:xfrm>
        </p:grpSpPr>
        <p:grpSp>
          <p:nvGrpSpPr>
            <p:cNvPr id="9" name="Group 8" descr="timeline box" title="timeline box"/>
            <p:cNvGrpSpPr/>
            <p:nvPr/>
          </p:nvGrpSpPr>
          <p:grpSpPr>
            <a:xfrm>
              <a:off x="3581706" y="4172856"/>
              <a:ext cx="2752482" cy="1904044"/>
              <a:chOff x="3797366" y="4172856"/>
              <a:chExt cx="2752482" cy="1904044"/>
            </a:xfrm>
          </p:grpSpPr>
          <p:sp>
            <p:nvSpPr>
              <p:cNvPr id="38" name="Rectangular Callout 37" descr="On December 2, 2024, districts will submit their self-assessment via Smartsheet."/>
              <p:cNvSpPr/>
              <p:nvPr/>
            </p:nvSpPr>
            <p:spPr>
              <a:xfrm rot="10800000">
                <a:off x="3797366" y="4172856"/>
                <a:ext cx="2746754" cy="602291"/>
              </a:xfrm>
              <a:prstGeom prst="wedgeRectCallout">
                <a:avLst>
                  <a:gd name="adj1" fmla="val -20344"/>
                  <a:gd name="adj2" fmla="val 85571"/>
                </a:avLst>
              </a:prstGeom>
              <a:solidFill>
                <a:srgbClr val="92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18"/>
              <p:cNvSpPr txBox="1">
                <a:spLocks/>
              </p:cNvSpPr>
              <p:nvPr/>
            </p:nvSpPr>
            <p:spPr>
              <a:xfrm>
                <a:off x="3797827" y="4760770"/>
                <a:ext cx="2746754" cy="1316130"/>
              </a:xfrm>
              <a:prstGeom prst="rect">
                <a:avLst/>
              </a:prstGeom>
              <a:solidFill>
                <a:srgbClr val="FDFAF1"/>
              </a:solidFill>
            </p:spPr>
            <p:txBody>
              <a:bodyPr lIns="91440" tIns="45720" rIns="91440" bIns="45720" anchor="ctr" anchorCtr="0">
                <a:normAutofit/>
              </a:bodyPr>
              <a:lstStyle>
                <a:lvl1pPr marL="118872"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4"/>
                    </a:solidFill>
                    <a:latin typeface="+mn-lt"/>
                    <a:ea typeface="+mn-ea"/>
                    <a:cs typeface="+mn-cs"/>
                  </a:defRPr>
                </a:lvl1pPr>
                <a:lvl2pPr marL="228600"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4"/>
                    </a:solidFill>
                    <a:latin typeface="+mn-lt"/>
                    <a:ea typeface="+mn-ea"/>
                    <a:cs typeface="+mn-cs"/>
                  </a:defRPr>
                </a:lvl2pPr>
                <a:lvl3pPr marL="347472"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4"/>
                    </a:solidFill>
                    <a:latin typeface="+mn-lt"/>
                    <a:ea typeface="+mn-ea"/>
                    <a:cs typeface="+mn-cs"/>
                  </a:defRPr>
                </a:lvl3pPr>
                <a:lvl4pPr marL="438912"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4"/>
                    </a:solidFill>
                    <a:latin typeface="+mn-lt"/>
                    <a:ea typeface="+mn-ea"/>
                    <a:cs typeface="+mn-cs"/>
                  </a:defRPr>
                </a:lvl4pPr>
                <a:lvl5pPr marL="457200"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rgbClr val="836007"/>
                    </a:solidFill>
                  </a:rPr>
                  <a:t>Districts submit Self-Assessment via Smartsheet in the early winter</a:t>
                </a:r>
                <a:endParaRPr lang="en-US">
                  <a:solidFill>
                    <a:srgbClr val="836007"/>
                  </a:solidFill>
                </a:endParaRPr>
              </a:p>
            </p:txBody>
          </p:sp>
          <p:sp>
            <p:nvSpPr>
              <p:cNvPr id="40" name="Text Placeholder 2"/>
              <p:cNvSpPr txBox="1">
                <a:spLocks/>
              </p:cNvSpPr>
              <p:nvPr/>
            </p:nvSpPr>
            <p:spPr>
              <a:xfrm>
                <a:off x="3797366" y="4190383"/>
                <a:ext cx="2752482" cy="586760"/>
              </a:xfrm>
              <a:prstGeom prst="rect">
                <a:avLst/>
              </a:prstGeom>
              <a:solidFill>
                <a:srgbClr val="926700"/>
              </a:solidFill>
            </p:spPr>
            <p:txBody>
              <a:bodyPr lIns="91440" tIns="45720" rIns="91440" bIns="45720" anchor="ctr" anchorCtr="1">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b="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en-US"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en-US"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a:t>Self-Assessment</a:t>
                </a:r>
                <a:endParaRPr lang="en-US">
                  <a:cs typeface="Calibri" panose="020F0502020204030204"/>
                </a:endParaRPr>
              </a:p>
            </p:txBody>
          </p:sp>
        </p:grpSp>
        <p:sp>
          <p:nvSpPr>
            <p:cNvPr id="47" name="Oval 46" title="&quot;&quot;"/>
            <p:cNvSpPr/>
            <p:nvPr/>
          </p:nvSpPr>
          <p:spPr>
            <a:xfrm>
              <a:off x="5455587" y="3805521"/>
              <a:ext cx="134458" cy="134458"/>
            </a:xfrm>
            <a:prstGeom prst="ellipse">
              <a:avLst/>
            </a:prstGeom>
            <a:solidFill>
              <a:srgbClr val="926700"/>
            </a:solidFill>
            <a:ln w="285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21" name="Group 20" descr="In January 2025, districts participate in entrance meetings in preparation for desk monitoring.">
            <a:extLst>
              <a:ext uri="{FF2B5EF4-FFF2-40B4-BE49-F238E27FC236}">
                <a16:creationId xmlns:a16="http://schemas.microsoft.com/office/drawing/2014/main" id="{3C6534DA-0C7A-ADB6-B40D-0657548CC9A5}"/>
              </a:ext>
            </a:extLst>
          </p:cNvPr>
          <p:cNvGrpSpPr/>
          <p:nvPr/>
        </p:nvGrpSpPr>
        <p:grpSpPr>
          <a:xfrm>
            <a:off x="6144063" y="1658468"/>
            <a:ext cx="2752483" cy="2288283"/>
            <a:chOff x="6144063" y="1658468"/>
            <a:chExt cx="2752483" cy="2288283"/>
          </a:xfrm>
        </p:grpSpPr>
        <p:grpSp>
          <p:nvGrpSpPr>
            <p:cNvPr id="6" name="Group 5" descr="timeline box" title="timeline box"/>
            <p:cNvGrpSpPr/>
            <p:nvPr/>
          </p:nvGrpSpPr>
          <p:grpSpPr>
            <a:xfrm>
              <a:off x="6144063" y="1658468"/>
              <a:ext cx="2752483" cy="1914490"/>
              <a:chOff x="6144063" y="1658468"/>
              <a:chExt cx="2752483" cy="1914490"/>
            </a:xfrm>
          </p:grpSpPr>
          <p:sp>
            <p:nvSpPr>
              <p:cNvPr id="32" name="Rectangular Callout 31" descr="Decorative box"/>
              <p:cNvSpPr/>
              <p:nvPr/>
            </p:nvSpPr>
            <p:spPr>
              <a:xfrm>
                <a:off x="6144063" y="2970667"/>
                <a:ext cx="2752482" cy="602291"/>
              </a:xfrm>
              <a:prstGeom prst="wedgeRectCallout">
                <a:avLst>
                  <a:gd name="adj1" fmla="val -20344"/>
                  <a:gd name="adj2" fmla="val 85571"/>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Text Placeholder 18" descr="Decorative box"/>
              <p:cNvSpPr txBox="1">
                <a:spLocks/>
              </p:cNvSpPr>
              <p:nvPr/>
            </p:nvSpPr>
            <p:spPr>
              <a:xfrm>
                <a:off x="6144063" y="1658468"/>
                <a:ext cx="2752482" cy="1316129"/>
              </a:xfrm>
              <a:prstGeom prst="rect">
                <a:avLst/>
              </a:prstGeom>
              <a:solidFill>
                <a:srgbClr val="F0F4E6"/>
              </a:solidFill>
            </p:spPr>
            <p:txBody>
              <a:bodyPr lIns="91440" tIns="45720" rIns="91440" bIns="45720" anchor="ctr" anchorCtr="0">
                <a:normAutofit/>
              </a:bodyPr>
              <a:lstStyle>
                <a:lvl1pPr marL="118872"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5"/>
                    </a:solidFill>
                    <a:latin typeface="+mn-lt"/>
                    <a:ea typeface="+mn-ea"/>
                    <a:cs typeface="+mn-cs"/>
                  </a:defRPr>
                </a:lvl1pPr>
                <a:lvl2pPr marL="228600"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5"/>
                    </a:solidFill>
                    <a:latin typeface="+mn-lt"/>
                    <a:ea typeface="+mn-ea"/>
                    <a:cs typeface="+mn-cs"/>
                  </a:defRPr>
                </a:lvl2pPr>
                <a:lvl3pPr marL="347472"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5"/>
                    </a:solidFill>
                    <a:latin typeface="+mn-lt"/>
                    <a:ea typeface="+mn-ea"/>
                    <a:cs typeface="+mn-cs"/>
                  </a:defRPr>
                </a:lvl3pPr>
                <a:lvl4pPr marL="438912"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5"/>
                    </a:solidFill>
                    <a:latin typeface="+mn-lt"/>
                    <a:ea typeface="+mn-ea"/>
                    <a:cs typeface="+mn-cs"/>
                  </a:defRPr>
                </a:lvl4pPr>
                <a:lvl5pPr marL="457200"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Districts participate in Entrance Meetings in preparation for desk monitoring in the winter</a:t>
                </a:r>
                <a:endParaRPr lang="en-US" sz="2000">
                  <a:cs typeface="Calibri"/>
                </a:endParaRPr>
              </a:p>
            </p:txBody>
          </p:sp>
          <p:sp>
            <p:nvSpPr>
              <p:cNvPr id="34" name="Text Placeholder 2"/>
              <p:cNvSpPr txBox="1">
                <a:spLocks/>
              </p:cNvSpPr>
              <p:nvPr/>
            </p:nvSpPr>
            <p:spPr>
              <a:xfrm>
                <a:off x="6144064" y="2970668"/>
                <a:ext cx="2752482" cy="586760"/>
              </a:xfrm>
              <a:prstGeom prst="rect">
                <a:avLst/>
              </a:prstGeom>
              <a:solidFill>
                <a:schemeClr val="accent5"/>
              </a:solidFill>
            </p:spPr>
            <p:txBody>
              <a:bodyPr lIns="91440" tIns="45720" rIns="91440" bIns="45720" anchor="ctr" anchorCtr="1">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b="0" kern="1200" dirty="0" smtClean="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en-US"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en-US"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a:t>Entrance Meeting</a:t>
                </a:r>
                <a:endParaRPr lang="en-US">
                  <a:cs typeface="Calibri" panose="020F0502020204030204"/>
                </a:endParaRPr>
              </a:p>
            </p:txBody>
          </p:sp>
        </p:grpSp>
        <p:sp>
          <p:nvSpPr>
            <p:cNvPr id="49" name="Oval 48" title="&quot;&quot;"/>
            <p:cNvSpPr/>
            <p:nvPr/>
          </p:nvSpPr>
          <p:spPr>
            <a:xfrm>
              <a:off x="6883542" y="3812293"/>
              <a:ext cx="134458" cy="134458"/>
            </a:xfrm>
            <a:prstGeom prst="ellipse">
              <a:avLst/>
            </a:prstGeom>
            <a:solidFill>
              <a:schemeClr val="accent5"/>
            </a:solidFill>
            <a:ln w="285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51" name="Group 50" descr="February 5, 2025 is the deadline to upload desk monitoring documents to OneDrive.">
            <a:extLst>
              <a:ext uri="{FF2B5EF4-FFF2-40B4-BE49-F238E27FC236}">
                <a16:creationId xmlns:a16="http://schemas.microsoft.com/office/drawing/2014/main" id="{F4926816-C7DC-3B03-06AC-0DBDBD54EA00}"/>
              </a:ext>
            </a:extLst>
          </p:cNvPr>
          <p:cNvGrpSpPr/>
          <p:nvPr/>
        </p:nvGrpSpPr>
        <p:grpSpPr>
          <a:xfrm>
            <a:off x="6507139" y="3805525"/>
            <a:ext cx="2752483" cy="2278145"/>
            <a:chOff x="6507139" y="3805525"/>
            <a:chExt cx="2752483" cy="2278145"/>
          </a:xfrm>
        </p:grpSpPr>
        <p:grpSp>
          <p:nvGrpSpPr>
            <p:cNvPr id="8" name="Group 7" descr="timeline box" title="timeline box"/>
            <p:cNvGrpSpPr/>
            <p:nvPr/>
          </p:nvGrpSpPr>
          <p:grpSpPr>
            <a:xfrm>
              <a:off x="6507139" y="4172859"/>
              <a:ext cx="2752483" cy="1910811"/>
              <a:chOff x="6449630" y="4172859"/>
              <a:chExt cx="2752483" cy="1910811"/>
            </a:xfrm>
          </p:grpSpPr>
          <p:sp>
            <p:nvSpPr>
              <p:cNvPr id="41" name="Rectangular Callout 40" descr="Decorative box"/>
              <p:cNvSpPr/>
              <p:nvPr/>
            </p:nvSpPr>
            <p:spPr>
              <a:xfrm rot="10800000">
                <a:off x="6449630" y="4172859"/>
                <a:ext cx="2746754" cy="602291"/>
              </a:xfrm>
              <a:prstGeom prst="wedgeRectCallout">
                <a:avLst>
                  <a:gd name="adj1" fmla="val -20344"/>
                  <a:gd name="adj2" fmla="val 85571"/>
                </a:avLst>
              </a:prstGeom>
              <a:solidFill>
                <a:srgbClr val="007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8" descr="Decorative box"/>
              <p:cNvSpPr txBox="1">
                <a:spLocks/>
              </p:cNvSpPr>
              <p:nvPr/>
            </p:nvSpPr>
            <p:spPr>
              <a:xfrm>
                <a:off x="6449630" y="4767541"/>
                <a:ext cx="2746754" cy="1316129"/>
              </a:xfrm>
              <a:prstGeom prst="rect">
                <a:avLst/>
              </a:prstGeom>
              <a:solidFill>
                <a:srgbClr val="F7FBFA"/>
              </a:solidFill>
            </p:spPr>
            <p:txBody>
              <a:bodyPr lIns="91440" tIns="45720" rIns="91440" bIns="45720" anchor="ctr" anchorCtr="0">
                <a:normAutofit/>
              </a:bodyPr>
              <a:lstStyle>
                <a:lvl1pPr marL="118872"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1"/>
                    </a:solidFill>
                    <a:latin typeface="+mn-lt"/>
                    <a:ea typeface="+mn-ea"/>
                    <a:cs typeface="+mn-cs"/>
                  </a:defRPr>
                </a:lvl1pPr>
                <a:lvl2pPr marL="228600"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1"/>
                    </a:solidFill>
                    <a:latin typeface="+mn-lt"/>
                    <a:ea typeface="+mn-ea"/>
                    <a:cs typeface="+mn-cs"/>
                  </a:defRPr>
                </a:lvl2pPr>
                <a:lvl3pPr marL="347472"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1"/>
                    </a:solidFill>
                    <a:latin typeface="+mn-lt"/>
                    <a:ea typeface="+mn-ea"/>
                    <a:cs typeface="+mn-cs"/>
                  </a:defRPr>
                </a:lvl3pPr>
                <a:lvl4pPr marL="438912"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1"/>
                    </a:solidFill>
                    <a:latin typeface="+mn-lt"/>
                    <a:ea typeface="+mn-ea"/>
                    <a:cs typeface="+mn-cs"/>
                  </a:defRPr>
                </a:lvl4pPr>
                <a:lvl5pPr marL="457200"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rgbClr val="00706D"/>
                    </a:solidFill>
                  </a:rPr>
                  <a:t>Districts upload desk monitoring documents to OneDrive in the winter</a:t>
                </a:r>
                <a:endParaRPr lang="en-US" sz="2000">
                  <a:solidFill>
                    <a:srgbClr val="00706D"/>
                  </a:solidFill>
                  <a:cs typeface="Calibri"/>
                </a:endParaRPr>
              </a:p>
            </p:txBody>
          </p:sp>
          <p:sp>
            <p:nvSpPr>
              <p:cNvPr id="43" name="Text Placeholder 2"/>
              <p:cNvSpPr txBox="1">
                <a:spLocks/>
              </p:cNvSpPr>
              <p:nvPr/>
            </p:nvSpPr>
            <p:spPr>
              <a:xfrm>
                <a:off x="6449631" y="4190385"/>
                <a:ext cx="2752482" cy="586760"/>
              </a:xfrm>
              <a:prstGeom prst="rect">
                <a:avLst/>
              </a:prstGeom>
              <a:solidFill>
                <a:srgbClr val="00706D"/>
              </a:solidFill>
            </p:spPr>
            <p:txBody>
              <a:bodyPr lIns="91440" tIns="45720" rIns="91440" bIns="45720" anchor="ctr" anchorCtr="1">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b="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en-US"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en-US"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a:t>Upload Documents</a:t>
                </a:r>
              </a:p>
            </p:txBody>
          </p:sp>
        </p:grpSp>
        <p:sp>
          <p:nvSpPr>
            <p:cNvPr id="48" name="Oval 47" title="&quot;&quot;"/>
            <p:cNvSpPr/>
            <p:nvPr/>
          </p:nvSpPr>
          <p:spPr>
            <a:xfrm>
              <a:off x="8378890" y="3805525"/>
              <a:ext cx="134458" cy="134458"/>
            </a:xfrm>
            <a:prstGeom prst="ellipse">
              <a:avLst/>
            </a:prstGeom>
            <a:solidFill>
              <a:srgbClr val="00706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descr="In March 2025, Tier 2 districts participate in exit meetings and Tier  districts participate in follow-up meetings.">
            <a:extLst>
              <a:ext uri="{FF2B5EF4-FFF2-40B4-BE49-F238E27FC236}">
                <a16:creationId xmlns:a16="http://schemas.microsoft.com/office/drawing/2014/main" id="{C3AA6851-319D-F7D4-0CE5-4631EDC75977}"/>
              </a:ext>
            </a:extLst>
          </p:cNvPr>
          <p:cNvGrpSpPr/>
          <p:nvPr/>
        </p:nvGrpSpPr>
        <p:grpSpPr>
          <a:xfrm>
            <a:off x="8987864" y="1657129"/>
            <a:ext cx="2752483" cy="2289623"/>
            <a:chOff x="8987864" y="1657129"/>
            <a:chExt cx="2752483" cy="2289623"/>
          </a:xfrm>
        </p:grpSpPr>
        <p:grpSp>
          <p:nvGrpSpPr>
            <p:cNvPr id="7" name="Group 6" descr="timeline box" title="timeline box"/>
            <p:cNvGrpSpPr/>
            <p:nvPr/>
          </p:nvGrpSpPr>
          <p:grpSpPr>
            <a:xfrm>
              <a:off x="8987864" y="1657129"/>
              <a:ext cx="2752483" cy="1914490"/>
              <a:chOff x="8987864" y="1657129"/>
              <a:chExt cx="2752483" cy="1914490"/>
            </a:xfrm>
          </p:grpSpPr>
          <p:sp>
            <p:nvSpPr>
              <p:cNvPr id="35" name="Rectangular Callout 34" descr="Decorative box"/>
              <p:cNvSpPr/>
              <p:nvPr/>
            </p:nvSpPr>
            <p:spPr>
              <a:xfrm>
                <a:off x="8987864" y="2969328"/>
                <a:ext cx="2752482" cy="602291"/>
              </a:xfrm>
              <a:prstGeom prst="wedgeRectCallout">
                <a:avLst>
                  <a:gd name="adj1" fmla="val -20344"/>
                  <a:gd name="adj2" fmla="val 85571"/>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normAutofit/>
              </a:bodyPr>
              <a:lstStyle/>
              <a:p>
                <a:pPr algn="ctr"/>
                <a:endParaRPr lang="en-US"/>
              </a:p>
            </p:txBody>
          </p:sp>
          <p:sp>
            <p:nvSpPr>
              <p:cNvPr id="36" name="Text Placeholder 18" descr="Decorative box"/>
              <p:cNvSpPr txBox="1">
                <a:spLocks/>
              </p:cNvSpPr>
              <p:nvPr/>
            </p:nvSpPr>
            <p:spPr>
              <a:xfrm>
                <a:off x="8987864" y="1657129"/>
                <a:ext cx="2752482" cy="1316129"/>
              </a:xfrm>
              <a:prstGeom prst="rect">
                <a:avLst/>
              </a:prstGeom>
              <a:solidFill>
                <a:schemeClr val="bg2"/>
              </a:solidFill>
            </p:spPr>
            <p:txBody>
              <a:bodyPr lIns="91440" tIns="45720" rIns="91440" bIns="45720" anchor="ctr" anchorCtr="0">
                <a:normAutofit fontScale="92500"/>
              </a:bodyPr>
              <a:lstStyle>
                <a:lvl1pPr marL="118872"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3"/>
                    </a:solidFill>
                    <a:latin typeface="+mn-lt"/>
                    <a:ea typeface="+mn-ea"/>
                    <a:cs typeface="+mn-cs"/>
                  </a:defRPr>
                </a:lvl1pPr>
                <a:lvl2pPr marL="228600"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3"/>
                    </a:solidFill>
                    <a:latin typeface="+mn-lt"/>
                    <a:ea typeface="+mn-ea"/>
                    <a:cs typeface="+mn-cs"/>
                  </a:defRPr>
                </a:lvl2pPr>
                <a:lvl3pPr marL="347472"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3"/>
                    </a:solidFill>
                    <a:latin typeface="+mn-lt"/>
                    <a:ea typeface="+mn-ea"/>
                    <a:cs typeface="+mn-cs"/>
                  </a:defRPr>
                </a:lvl3pPr>
                <a:lvl4pPr marL="438912"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3"/>
                    </a:solidFill>
                    <a:latin typeface="+mn-lt"/>
                    <a:ea typeface="+mn-ea"/>
                    <a:cs typeface="+mn-cs"/>
                  </a:defRPr>
                </a:lvl4pPr>
                <a:lvl5pPr marL="457200"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chemeClr val="accent1"/>
                    </a:solidFill>
                    <a:cs typeface="Calibri"/>
                  </a:rPr>
                  <a:t>Tier 2 districts participate in Exit Meetings</a:t>
                </a:r>
              </a:p>
              <a:p>
                <a:pPr marL="0" indent="0" algn="ctr">
                  <a:buNone/>
                </a:pPr>
                <a:r>
                  <a:rPr lang="en-US" sz="2000">
                    <a:solidFill>
                      <a:schemeClr val="accent1"/>
                    </a:solidFill>
                    <a:cs typeface="Calibri"/>
                  </a:rPr>
                  <a:t>Tier 3 districts participate in Follow-up Meetings</a:t>
                </a:r>
              </a:p>
            </p:txBody>
          </p:sp>
          <p:sp>
            <p:nvSpPr>
              <p:cNvPr id="37" name="Text Placeholder 2"/>
              <p:cNvSpPr txBox="1">
                <a:spLocks/>
              </p:cNvSpPr>
              <p:nvPr/>
            </p:nvSpPr>
            <p:spPr>
              <a:xfrm>
                <a:off x="8987865" y="2969329"/>
                <a:ext cx="2752482" cy="586760"/>
              </a:xfrm>
              <a:prstGeom prst="rect">
                <a:avLst/>
              </a:prstGeom>
            </p:spPr>
            <p:txBody>
              <a:bodyPr lIns="91440" tIns="45720" rIns="91440" bIns="45720" anchor="ctr" anchorCtr="1">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lang="en-US" sz="2400" b="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en-US"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en-US"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a:cs typeface="Calibri"/>
                  </a:rPr>
                  <a:t>Exit/Follow-Up Meetings</a:t>
                </a:r>
                <a:endParaRPr lang="en-US"/>
              </a:p>
            </p:txBody>
          </p:sp>
        </p:grpSp>
        <p:sp>
          <p:nvSpPr>
            <p:cNvPr id="50" name="Oval 49" title="&quot;&quot;"/>
            <p:cNvSpPr/>
            <p:nvPr/>
          </p:nvSpPr>
          <p:spPr>
            <a:xfrm>
              <a:off x="9735682" y="3812294"/>
              <a:ext cx="134458" cy="134458"/>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grpSp>
      <p:grpSp>
        <p:nvGrpSpPr>
          <p:cNvPr id="53" name="Group 52" descr="In April 2025, Tier 3 districts participate in an on-site visit.">
            <a:extLst>
              <a:ext uri="{FF2B5EF4-FFF2-40B4-BE49-F238E27FC236}">
                <a16:creationId xmlns:a16="http://schemas.microsoft.com/office/drawing/2014/main" id="{97412F52-BA94-B46F-8B1F-732F00A722E9}"/>
              </a:ext>
            </a:extLst>
          </p:cNvPr>
          <p:cNvGrpSpPr/>
          <p:nvPr/>
        </p:nvGrpSpPr>
        <p:grpSpPr>
          <a:xfrm>
            <a:off x="9325640" y="3805520"/>
            <a:ext cx="2590419" cy="2258492"/>
            <a:chOff x="9325640" y="3805520"/>
            <a:chExt cx="2590419" cy="2258492"/>
          </a:xfrm>
        </p:grpSpPr>
        <p:grpSp>
          <p:nvGrpSpPr>
            <p:cNvPr id="12" name="Group 11" descr="timeline box" title="timeline box">
              <a:extLst>
                <a:ext uri="{FF2B5EF4-FFF2-40B4-BE49-F238E27FC236}">
                  <a16:creationId xmlns:a16="http://schemas.microsoft.com/office/drawing/2014/main" id="{493C2642-2A35-31F6-3609-9EDAEDCCC1C1}"/>
                </a:ext>
              </a:extLst>
            </p:cNvPr>
            <p:cNvGrpSpPr/>
            <p:nvPr/>
          </p:nvGrpSpPr>
          <p:grpSpPr>
            <a:xfrm>
              <a:off x="9325640" y="4192146"/>
              <a:ext cx="2590419" cy="1871866"/>
              <a:chOff x="652683" y="4191583"/>
              <a:chExt cx="2841993" cy="1817175"/>
            </a:xfrm>
          </p:grpSpPr>
          <p:sp>
            <p:nvSpPr>
              <p:cNvPr id="13" name="Rectangular Callout 28" descr="Decorative box">
                <a:extLst>
                  <a:ext uri="{FF2B5EF4-FFF2-40B4-BE49-F238E27FC236}">
                    <a16:creationId xmlns:a16="http://schemas.microsoft.com/office/drawing/2014/main" id="{1EE7FFB7-4FBE-1F6A-7E19-D5EEB8857E21}"/>
                  </a:ext>
                </a:extLst>
              </p:cNvPr>
              <p:cNvSpPr/>
              <p:nvPr/>
            </p:nvSpPr>
            <p:spPr>
              <a:xfrm rot="10800000">
                <a:off x="652683" y="4191583"/>
                <a:ext cx="2831412" cy="564836"/>
              </a:xfrm>
              <a:prstGeom prst="wedgeRectCallout">
                <a:avLst>
                  <a:gd name="adj1" fmla="val -20344"/>
                  <a:gd name="adj2" fmla="val 8557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8" descr="Decorative box">
                <a:extLst>
                  <a:ext uri="{FF2B5EF4-FFF2-40B4-BE49-F238E27FC236}">
                    <a16:creationId xmlns:a16="http://schemas.microsoft.com/office/drawing/2014/main" id="{D60FB300-1D31-7CCB-6E83-DC97BFA87C34}"/>
                  </a:ext>
                </a:extLst>
              </p:cNvPr>
              <p:cNvSpPr txBox="1">
                <a:spLocks/>
              </p:cNvSpPr>
              <p:nvPr/>
            </p:nvSpPr>
            <p:spPr>
              <a:xfrm>
                <a:off x="652683" y="4711355"/>
                <a:ext cx="2841993" cy="1297403"/>
              </a:xfrm>
              <a:prstGeom prst="rect">
                <a:avLst/>
              </a:prstGeom>
              <a:solidFill>
                <a:srgbClr val="F5EBE9"/>
              </a:solidFill>
            </p:spPr>
            <p:txBody>
              <a:bodyPr lIns="91440" tIns="45720" rIns="91440" bIns="45720" anchor="ctr" anchorCtr="0">
                <a:normAutofit/>
              </a:bodyPr>
              <a:lstStyle>
                <a:lvl1pPr marL="118872"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3"/>
                    </a:solidFill>
                    <a:latin typeface="+mn-lt"/>
                    <a:ea typeface="+mn-ea"/>
                    <a:cs typeface="+mn-cs"/>
                  </a:defRPr>
                </a:lvl1pPr>
                <a:lvl2pPr marL="228600"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3"/>
                    </a:solidFill>
                    <a:latin typeface="+mn-lt"/>
                    <a:ea typeface="+mn-ea"/>
                    <a:cs typeface="+mn-cs"/>
                  </a:defRPr>
                </a:lvl2pPr>
                <a:lvl3pPr marL="347472"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3"/>
                    </a:solidFill>
                    <a:latin typeface="+mn-lt"/>
                    <a:ea typeface="+mn-ea"/>
                    <a:cs typeface="+mn-cs"/>
                  </a:defRPr>
                </a:lvl3pPr>
                <a:lvl4pPr marL="438912"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3"/>
                    </a:solidFill>
                    <a:latin typeface="+mn-lt"/>
                    <a:ea typeface="+mn-ea"/>
                    <a:cs typeface="+mn-cs"/>
                  </a:defRPr>
                </a:lvl4pPr>
                <a:lvl5pPr marL="457200" indent="-118872" algn="l" defTabSz="914400" rtl="0" eaLnBrk="1" latinLnBrk="0" hangingPunct="1">
                  <a:lnSpc>
                    <a:spcPct val="90000"/>
                  </a:lnSpc>
                  <a:spcBef>
                    <a:spcPts val="200"/>
                  </a:spcBef>
                  <a:buFont typeface="Arial" panose="020B0604020202020204" pitchFamily="34" charset="0"/>
                  <a:buChar char="•"/>
                  <a:defRPr lang="en-US"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Tier 3 districts participate in On-Site Visit</a:t>
                </a:r>
                <a:endParaRPr lang="en-US" sz="2000">
                  <a:cs typeface="Calibri"/>
                </a:endParaRPr>
              </a:p>
            </p:txBody>
          </p:sp>
          <p:sp>
            <p:nvSpPr>
              <p:cNvPr id="15" name="Text Placeholder 2">
                <a:extLst>
                  <a:ext uri="{FF2B5EF4-FFF2-40B4-BE49-F238E27FC236}">
                    <a16:creationId xmlns:a16="http://schemas.microsoft.com/office/drawing/2014/main" id="{31289C45-E0C3-C6C5-8DBA-8F0D45D8D93F}"/>
                  </a:ext>
                </a:extLst>
              </p:cNvPr>
              <p:cNvSpPr txBox="1">
                <a:spLocks/>
              </p:cNvSpPr>
              <p:nvPr/>
            </p:nvSpPr>
            <p:spPr>
              <a:xfrm>
                <a:off x="670053" y="4209110"/>
                <a:ext cx="2794811" cy="483760"/>
              </a:xfrm>
              <a:prstGeom prst="rect">
                <a:avLst/>
              </a:prstGeom>
              <a:solidFill>
                <a:schemeClr val="accent3"/>
              </a:solidFill>
            </p:spPr>
            <p:txBody>
              <a:bodyPr lIns="91440" tIns="45720" rIns="91440" bIns="45720" anchor="ctr" anchorCtr="1">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b="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en-US"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en-US"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a:t>On-Site Visit</a:t>
                </a:r>
              </a:p>
            </p:txBody>
          </p:sp>
        </p:grpSp>
        <p:sp>
          <p:nvSpPr>
            <p:cNvPr id="16" name="Oval 15" title="&quot;&quot;">
              <a:extLst>
                <a:ext uri="{FF2B5EF4-FFF2-40B4-BE49-F238E27FC236}">
                  <a16:creationId xmlns:a16="http://schemas.microsoft.com/office/drawing/2014/main" id="{EA7B7087-76B2-A9EC-1ABB-E7188A461218}"/>
                </a:ext>
              </a:extLst>
            </p:cNvPr>
            <p:cNvSpPr/>
            <p:nvPr/>
          </p:nvSpPr>
          <p:spPr>
            <a:xfrm>
              <a:off x="11066348" y="3805520"/>
              <a:ext cx="134458" cy="134458"/>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ooter Placeholder 4">
            <a:extLst>
              <a:ext uri="{FF2B5EF4-FFF2-40B4-BE49-F238E27FC236}">
                <a16:creationId xmlns:a16="http://schemas.microsoft.com/office/drawing/2014/main" id="{B65E02CB-D6E0-6500-7F28-417383E1DF23}"/>
              </a:ext>
            </a:extLst>
          </p:cNvPr>
          <p:cNvSpPr>
            <a:spLocks noGrp="1"/>
          </p:cNvSpPr>
          <p:nvPr>
            <p:ph type="ftr" sz="quarter" idx="11"/>
          </p:nvPr>
        </p:nvSpPr>
        <p:spPr>
          <a:xfrm>
            <a:off x="717176" y="6139793"/>
            <a:ext cx="2864224" cy="365125"/>
          </a:xfrm>
        </p:spPr>
        <p:txBody>
          <a:bodyPr/>
          <a:lstStyle/>
          <a:p>
            <a:r>
              <a:rPr lang="en-US"/>
              <a:t>ESEA Monitoring – Updated Sept 2025</a:t>
            </a:r>
          </a:p>
        </p:txBody>
      </p:sp>
    </p:spTree>
    <p:extLst>
      <p:ext uri="{BB962C8B-B14F-4D97-AF65-F5344CB8AC3E}">
        <p14:creationId xmlns:p14="http://schemas.microsoft.com/office/powerpoint/2010/main" val="1666799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08DDDA-4C20-612D-67B4-823289E7DC23}"/>
              </a:ext>
            </a:extLst>
          </p:cNvPr>
          <p:cNvSpPr>
            <a:spLocks noGrp="1"/>
          </p:cNvSpPr>
          <p:nvPr>
            <p:ph type="title"/>
          </p:nvPr>
        </p:nvSpPr>
        <p:spPr/>
        <p:txBody>
          <a:bodyPr/>
          <a:lstStyle/>
          <a:p>
            <a:r>
              <a:rPr lang="en-US">
                <a:cs typeface="Calibri"/>
              </a:rPr>
              <a:t>Virtual Collaboration</a:t>
            </a:r>
            <a:endParaRPr lang="en-US"/>
          </a:p>
        </p:txBody>
      </p:sp>
      <p:sp>
        <p:nvSpPr>
          <p:cNvPr id="2" name="Content Placeholder 1">
            <a:extLst>
              <a:ext uri="{FF2B5EF4-FFF2-40B4-BE49-F238E27FC236}">
                <a16:creationId xmlns:a16="http://schemas.microsoft.com/office/drawing/2014/main" id="{2A0A71DA-5E1C-1743-95CD-AF57A7DD696C}"/>
              </a:ext>
            </a:extLst>
          </p:cNvPr>
          <p:cNvSpPr>
            <a:spLocks noGrp="1"/>
          </p:cNvSpPr>
          <p:nvPr>
            <p:ph idx="1"/>
          </p:nvPr>
        </p:nvSpPr>
        <p:spPr>
          <a:xfrm>
            <a:off x="717176" y="1599444"/>
            <a:ext cx="10505006" cy="4404192"/>
          </a:xfrm>
        </p:spPr>
        <p:txBody>
          <a:bodyPr vert="horz" lIns="91440" tIns="45720" rIns="91440" bIns="45720" rtlCol="0" anchor="t">
            <a:noAutofit/>
          </a:bodyPr>
          <a:lstStyle/>
          <a:p>
            <a:pPr marL="0" indent="0">
              <a:buNone/>
            </a:pPr>
            <a:r>
              <a:rPr lang="en-US" dirty="0">
                <a:cs typeface="Calibri" panose="020F0502020204030204"/>
              </a:rPr>
              <a:t>All meetings will be scheduled through a Microsoft Bookings Page</a:t>
            </a:r>
            <a:endParaRPr lang="en-US" dirty="0">
              <a:ea typeface="Calibri"/>
              <a:cs typeface="Calibri"/>
            </a:endParaRPr>
          </a:p>
          <a:p>
            <a:pPr lvl="1">
              <a:buFont typeface="Courier New" panose="020B0604020202020204" pitchFamily="34" charset="0"/>
              <a:buChar char="o"/>
            </a:pPr>
            <a:r>
              <a:rPr lang="en-US" sz="2000" dirty="0">
                <a:cs typeface="Calibri" panose="020F0502020204030204"/>
              </a:rPr>
              <a:t>One district contact schedules and forwards to other district staff</a:t>
            </a:r>
            <a:endParaRPr lang="en-US" sz="2000" dirty="0">
              <a:ea typeface="Calibri"/>
              <a:cs typeface="Calibri" panose="020F0502020204030204"/>
            </a:endParaRPr>
          </a:p>
          <a:p>
            <a:pPr marL="0" indent="0">
              <a:buNone/>
            </a:pPr>
            <a:r>
              <a:rPr lang="en-US" dirty="0">
                <a:cs typeface="Calibri" panose="020F0502020204030204"/>
              </a:rPr>
              <a:t>All meetings will be on Teams</a:t>
            </a:r>
            <a:endParaRPr lang="en-US" dirty="0">
              <a:ea typeface="Calibri"/>
              <a:cs typeface="Calibri"/>
            </a:endParaRPr>
          </a:p>
          <a:p>
            <a:r>
              <a:rPr lang="en-US" dirty="0">
                <a:cs typeface="Calibri" panose="020F0502020204030204"/>
              </a:rPr>
              <a:t>Superintendent, Business Office, Federal Programs, Foster Care POC, McKinney-Vento POC</a:t>
            </a:r>
            <a:endParaRPr lang="en-US" dirty="0">
              <a:ea typeface="Calibri"/>
              <a:cs typeface="Calibri" panose="020F0502020204030204"/>
            </a:endParaRPr>
          </a:p>
          <a:p>
            <a:pPr marL="0" indent="0">
              <a:buNone/>
            </a:pPr>
            <a:r>
              <a:rPr lang="en-US" dirty="0">
                <a:cs typeface="Calibri" panose="020F0502020204030204"/>
              </a:rPr>
              <a:t>Entrance Meeting</a:t>
            </a:r>
            <a:endParaRPr lang="en-US" dirty="0">
              <a:ea typeface="Calibri"/>
              <a:cs typeface="Calibri" panose="020F0502020204030204"/>
            </a:endParaRPr>
          </a:p>
          <a:p>
            <a:pPr lvl="1">
              <a:buFont typeface="Courier New" panose="020B0604020202020204" pitchFamily="34" charset="0"/>
              <a:buChar char="o"/>
            </a:pPr>
            <a:r>
              <a:rPr lang="en-US" sz="2000" dirty="0">
                <a:cs typeface="Calibri" panose="020F0502020204030204"/>
              </a:rPr>
              <a:t>Tiers 2 and 3</a:t>
            </a:r>
            <a:endParaRPr lang="en-US" sz="2000" dirty="0">
              <a:ea typeface="Calibri"/>
              <a:cs typeface="Calibri" panose="020F0502020204030204"/>
            </a:endParaRPr>
          </a:p>
          <a:p>
            <a:pPr marL="0" indent="0">
              <a:buNone/>
            </a:pPr>
            <a:r>
              <a:rPr lang="en-US" dirty="0">
                <a:cs typeface="Calibri" panose="020F0502020204030204"/>
              </a:rPr>
              <a:t>Exit Meeting</a:t>
            </a:r>
            <a:endParaRPr lang="en-US" dirty="0">
              <a:ea typeface="Calibri"/>
              <a:cs typeface="Calibri" panose="020F0502020204030204"/>
            </a:endParaRPr>
          </a:p>
          <a:p>
            <a:pPr lvl="1">
              <a:buFont typeface="Courier New" panose="020B0604020202020204" pitchFamily="34" charset="0"/>
              <a:buChar char="o"/>
            </a:pPr>
            <a:r>
              <a:rPr lang="en-US" sz="2000" dirty="0">
                <a:cs typeface="Calibri" panose="020F0502020204030204"/>
              </a:rPr>
              <a:t>Tier 2</a:t>
            </a:r>
            <a:endParaRPr lang="en-US" sz="2000" dirty="0">
              <a:ea typeface="Calibri"/>
              <a:cs typeface="Calibri" panose="020F0502020204030204"/>
            </a:endParaRPr>
          </a:p>
          <a:p>
            <a:pPr marL="0" indent="0">
              <a:buNone/>
            </a:pPr>
            <a:r>
              <a:rPr lang="en-US" dirty="0">
                <a:cs typeface="Calibri" panose="020F0502020204030204"/>
              </a:rPr>
              <a:t>Follow-up to Desk Monitoring Meeting</a:t>
            </a:r>
            <a:endParaRPr lang="en-US" dirty="0">
              <a:ea typeface="Calibri"/>
              <a:cs typeface="Calibri" panose="020F0502020204030204"/>
            </a:endParaRPr>
          </a:p>
          <a:p>
            <a:pPr lvl="1">
              <a:buFont typeface="Courier New" panose="020B0604020202020204" pitchFamily="34" charset="0"/>
              <a:buChar char="o"/>
            </a:pPr>
            <a:r>
              <a:rPr lang="en-US" sz="2000" dirty="0">
                <a:cs typeface="Calibri" panose="020F0502020204030204"/>
              </a:rPr>
              <a:t>Tier 3</a:t>
            </a:r>
            <a:endParaRPr lang="en-US" sz="2000" dirty="0">
              <a:ea typeface="Calibri"/>
              <a:cs typeface="Calibri" panose="020F0502020204030204"/>
            </a:endParaRPr>
          </a:p>
        </p:txBody>
      </p:sp>
      <p:sp>
        <p:nvSpPr>
          <p:cNvPr id="4" name="Slide Number Placeholder 3">
            <a:extLst>
              <a:ext uri="{FF2B5EF4-FFF2-40B4-BE49-F238E27FC236}">
                <a16:creationId xmlns:a16="http://schemas.microsoft.com/office/drawing/2014/main" id="{A1818E69-4647-B9F8-2307-277803E411F3}"/>
              </a:ext>
              <a:ext uri="{C183D7F6-B498-43B3-948B-1728B52AA6E4}">
                <adec:decorative xmlns:adec="http://schemas.microsoft.com/office/drawing/2017/decorative" val="1"/>
              </a:ext>
            </a:extLst>
          </p:cNvPr>
          <p:cNvSpPr>
            <a:spLocks noGrp="1"/>
          </p:cNvSpPr>
          <p:nvPr>
            <p:ph type="sldNum" sz="quarter" idx="12"/>
          </p:nvPr>
        </p:nvSpPr>
        <p:spPr/>
        <p:txBody>
          <a:bodyPr/>
          <a:lstStyle/>
          <a:p>
            <a:fld id="{357F5B69-6281-4C1F-8C38-6DA0F56DA430}" type="slidenum">
              <a:rPr lang="en-US" smtClean="0"/>
              <a:pPr/>
              <a:t>7</a:t>
            </a:fld>
            <a:endParaRPr lang="en-US"/>
          </a:p>
        </p:txBody>
      </p:sp>
      <p:sp>
        <p:nvSpPr>
          <p:cNvPr id="3" name="Footer Placeholder 4">
            <a:extLst>
              <a:ext uri="{FF2B5EF4-FFF2-40B4-BE49-F238E27FC236}">
                <a16:creationId xmlns:a16="http://schemas.microsoft.com/office/drawing/2014/main" id="{BB0D72C3-0691-B1E6-074E-E75E82971266}"/>
              </a:ext>
            </a:extLst>
          </p:cNvPr>
          <p:cNvSpPr>
            <a:spLocks noGrp="1"/>
          </p:cNvSpPr>
          <p:nvPr>
            <p:ph type="ftr" sz="quarter" idx="11"/>
          </p:nvPr>
        </p:nvSpPr>
        <p:spPr>
          <a:xfrm>
            <a:off x="717176" y="6139793"/>
            <a:ext cx="2864224" cy="365125"/>
          </a:xfrm>
        </p:spPr>
        <p:txBody>
          <a:bodyPr/>
          <a:lstStyle/>
          <a:p>
            <a:r>
              <a:rPr lang="en-US"/>
              <a:t>ESEA Monitoring – Updated Sept 2025</a:t>
            </a:r>
          </a:p>
        </p:txBody>
      </p:sp>
    </p:spTree>
    <p:extLst>
      <p:ext uri="{BB962C8B-B14F-4D97-AF65-F5344CB8AC3E}">
        <p14:creationId xmlns:p14="http://schemas.microsoft.com/office/powerpoint/2010/main" val="1729385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98781C-582B-155F-EDF3-D48D17F95357}"/>
              </a:ext>
            </a:extLst>
          </p:cNvPr>
          <p:cNvSpPr>
            <a:spLocks noGrp="1"/>
          </p:cNvSpPr>
          <p:nvPr>
            <p:ph type="ctrTitle"/>
          </p:nvPr>
        </p:nvSpPr>
        <p:spPr/>
        <p:txBody>
          <a:bodyPr/>
          <a:lstStyle/>
          <a:p>
            <a:r>
              <a:rPr lang="en-US">
                <a:cs typeface="Calibri"/>
              </a:rPr>
              <a:t>Submitting Documents</a:t>
            </a:r>
            <a:endParaRPr lang="en-US"/>
          </a:p>
        </p:txBody>
      </p:sp>
    </p:spTree>
    <p:extLst>
      <p:ext uri="{BB962C8B-B14F-4D97-AF65-F5344CB8AC3E}">
        <p14:creationId xmlns:p14="http://schemas.microsoft.com/office/powerpoint/2010/main" val="1272193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t>Submitting Materials for Desk Monitoring</a:t>
            </a:r>
          </a:p>
        </p:txBody>
      </p:sp>
      <p:sp>
        <p:nvSpPr>
          <p:cNvPr id="7" name="Content Placeholder 6"/>
          <p:cNvSpPr>
            <a:spLocks noGrp="1"/>
          </p:cNvSpPr>
          <p:nvPr>
            <p:ph idx="1"/>
          </p:nvPr>
        </p:nvSpPr>
        <p:spPr>
          <a:xfrm>
            <a:off x="717176" y="1825625"/>
            <a:ext cx="10784542" cy="4324670"/>
          </a:xfrm>
        </p:spPr>
        <p:txBody>
          <a:bodyPr vert="horz" lIns="91440" tIns="45720" rIns="91440" bIns="45720" rtlCol="0" anchor="t">
            <a:normAutofit/>
          </a:bodyPr>
          <a:lstStyle/>
          <a:p>
            <a:pPr marL="0" indent="0">
              <a:buNone/>
            </a:pPr>
            <a:r>
              <a:rPr lang="en-US" sz="3000" dirty="0"/>
              <a:t>Uploaded electronically to OneDrive</a:t>
            </a:r>
            <a:endParaRPr lang="en-US" sz="3000" dirty="0">
              <a:ea typeface="Calibri" panose="020F0502020204030204"/>
              <a:cs typeface="Calibri"/>
            </a:endParaRPr>
          </a:p>
          <a:p>
            <a:endParaRPr lang="en-US" sz="1100">
              <a:cs typeface="Calibri"/>
            </a:endParaRPr>
          </a:p>
          <a:p>
            <a:pPr marL="0" indent="0">
              <a:buNone/>
            </a:pPr>
            <a:r>
              <a:rPr lang="en-US" sz="3000" dirty="0"/>
              <a:t>Save materials in the appropriate program Folder</a:t>
            </a:r>
            <a:endParaRPr lang="en-US" sz="3000" dirty="0">
              <a:ea typeface="Calibri" panose="020F0502020204030204"/>
              <a:cs typeface="Calibri"/>
            </a:endParaRPr>
          </a:p>
          <a:p>
            <a:endParaRPr lang="en-US" sz="1100">
              <a:cs typeface="Calibri"/>
            </a:endParaRPr>
          </a:p>
          <a:p>
            <a:pPr marL="0" indent="0">
              <a:buNone/>
            </a:pPr>
            <a:r>
              <a:rPr lang="en-US" sz="3000" b="1" dirty="0"/>
              <a:t>Check your notification letter for the submission deadline</a:t>
            </a:r>
            <a:endParaRPr lang="en-US" dirty="0">
              <a:ea typeface="Calibri" panose="020F0502020204030204"/>
              <a:cs typeface="Calibri" panose="020F0502020204030204"/>
            </a:endParaRPr>
          </a:p>
          <a:p>
            <a:endParaRPr lang="en-US" sz="1000" b="1"/>
          </a:p>
          <a:p>
            <a:pPr marL="0" indent="0">
              <a:buNone/>
            </a:pPr>
            <a:r>
              <a:rPr lang="en-US" sz="2800" i="1" dirty="0">
                <a:hlinkClick r:id="rId3"/>
              </a:rPr>
              <a:t>Resource: How to Submit Monitoring Materials</a:t>
            </a:r>
            <a:endParaRPr lang="en-US" sz="2800" dirty="0"/>
          </a:p>
          <a:p>
            <a:pPr marL="457200" indent="-457200"/>
            <a:r>
              <a:rPr lang="en-US" sz="2800"/>
              <a:t>Questions about </a:t>
            </a:r>
            <a:r>
              <a:rPr lang="en-US" sz="2800" b="1" dirty="0"/>
              <a:t>how</a:t>
            </a:r>
            <a:r>
              <a:rPr lang="en-US" sz="2800" dirty="0"/>
              <a:t> to submit? Email </a:t>
            </a:r>
            <a:r>
              <a:rPr lang="en-US" sz="2800">
                <a:hlinkClick r:id="rId4">
                  <a:extLst>
                    <a:ext uri="{A12FA001-AC4F-418D-AE19-62706E023703}">
                      <ahyp:hlinkClr xmlns:ahyp="http://schemas.microsoft.com/office/drawing/2018/hyperlinkcolor" val="tx"/>
                    </a:ext>
                  </a:extLst>
                </a:hlinkClick>
              </a:rPr>
              <a:t>federalprograms@ode.oregon.gov</a:t>
            </a:r>
            <a:r>
              <a:rPr lang="en-US" sz="2800"/>
              <a:t> </a:t>
            </a:r>
            <a:endParaRPr lang="en-US" sz="2800">
              <a:ea typeface="Calibri" panose="020F0502020204030204"/>
              <a:cs typeface="Calibri" panose="020F0502020204030204"/>
            </a:endParaRPr>
          </a:p>
          <a:p>
            <a:pPr marL="457200" indent="-457200"/>
            <a:r>
              <a:rPr lang="en-US" sz="2800"/>
              <a:t>Questions about </a:t>
            </a:r>
            <a:r>
              <a:rPr lang="en-US" sz="2800" b="1" dirty="0"/>
              <a:t>what </a:t>
            </a:r>
            <a:r>
              <a:rPr lang="en-US" sz="2800" dirty="0"/>
              <a:t>to submit? Email your monitoring lead</a:t>
            </a:r>
            <a:endParaRPr lang="en-US" sz="2800">
              <a:ea typeface="Calibri" panose="020F0502020204030204"/>
              <a:cs typeface="Calibri"/>
            </a:endParaRP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357F5B69-6281-4C1F-8C38-6DA0F56DA430}" type="slidenum">
              <a:rPr lang="en-US" smtClean="0"/>
              <a:pPr/>
              <a:t>9</a:t>
            </a:fld>
            <a:endParaRPr lang="en-US"/>
          </a:p>
        </p:txBody>
      </p:sp>
      <p:sp>
        <p:nvSpPr>
          <p:cNvPr id="2" name="Footer Placeholder 4">
            <a:extLst>
              <a:ext uri="{FF2B5EF4-FFF2-40B4-BE49-F238E27FC236}">
                <a16:creationId xmlns:a16="http://schemas.microsoft.com/office/drawing/2014/main" id="{6B2D2BE9-F13A-5FFF-F42C-D32677A522F5}"/>
              </a:ext>
            </a:extLst>
          </p:cNvPr>
          <p:cNvSpPr>
            <a:spLocks noGrp="1"/>
          </p:cNvSpPr>
          <p:nvPr>
            <p:ph type="ftr" sz="quarter" idx="11"/>
          </p:nvPr>
        </p:nvSpPr>
        <p:spPr>
          <a:xfrm>
            <a:off x="717176" y="6139793"/>
            <a:ext cx="2864224" cy="365125"/>
          </a:xfrm>
        </p:spPr>
        <p:txBody>
          <a:bodyPr/>
          <a:lstStyle/>
          <a:p>
            <a:r>
              <a:rPr lang="en-US" dirty="0"/>
              <a:t>ESEA Monitoring – Updated Sept 2025</a:t>
            </a:r>
          </a:p>
        </p:txBody>
      </p:sp>
    </p:spTree>
    <p:extLst>
      <p:ext uri="{BB962C8B-B14F-4D97-AF65-F5344CB8AC3E}">
        <p14:creationId xmlns:p14="http://schemas.microsoft.com/office/powerpoint/2010/main" val="3406605439"/>
      </p:ext>
    </p:extLst>
  </p:cSld>
  <p:clrMapOvr>
    <a:masterClrMapping/>
  </p:clrMapOvr>
</p:sld>
</file>

<file path=ppt/theme/theme1.xml><?xml version="1.0" encoding="utf-8"?>
<a:theme xmlns:a="http://schemas.openxmlformats.org/drawingml/2006/main" name="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A1659452-F499-4686-9052-38F48D83C4D5}"/>
    </a:ext>
  </a:extLst>
</a:theme>
</file>

<file path=ppt/theme/theme2.xml><?xml version="1.0" encoding="utf-8"?>
<a:theme xmlns:a="http://schemas.openxmlformats.org/drawingml/2006/main" name="Green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6BADFB7F-E76B-47E5-9A5F-C514E20AFE45}"/>
    </a:ext>
  </a:extLst>
</a:theme>
</file>

<file path=ppt/theme/theme3.xml><?xml version="1.0" encoding="utf-8"?>
<a:theme xmlns:a="http://schemas.openxmlformats.org/drawingml/2006/main" name="Gold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74D8D87B-5BDF-4254-B9AE-89E014969D86}"/>
    </a:ext>
  </a:extLst>
</a:theme>
</file>

<file path=ppt/theme/theme4.xml><?xml version="1.0" encoding="utf-8"?>
<a:theme xmlns:a="http://schemas.openxmlformats.org/drawingml/2006/main" name="Orange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75F84094-1592-41EE-8B9C-0F531244619D}"/>
    </a:ext>
  </a:extLst>
</a:theme>
</file>

<file path=ppt/theme/theme5.xml><?xml version="1.0" encoding="utf-8"?>
<a:theme xmlns:a="http://schemas.openxmlformats.org/drawingml/2006/main" name="Red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01D7296E-0B2D-4566-8FEF-4B65AC847ECE}"/>
    </a:ext>
  </a:extLst>
</a:theme>
</file>

<file path=ppt/theme/theme6.xml><?xml version="1.0" encoding="utf-8"?>
<a:theme xmlns:a="http://schemas.openxmlformats.org/drawingml/2006/main" name="Teal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01DE0A30-143B-4B5C-A0FD-4B3A47DCFB6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Estimated_x0020_Creation_x0020_Date xmlns="033ab11c-6041-4f50-b845-c0c38e41b3e3" xsi:nil="true"/>
    <PublishingStartDate xmlns="http://schemas.microsoft.com/sharepoint/v3" xsi:nil="true"/>
    <Remediation_x0020_Date xmlns="033ab11c-6041-4f50-b845-c0c38e41b3e3">2025-09-04T21:25:17+00:00</Remediation_x0020_Date>
    <Priority xmlns="033ab11c-6041-4f50-b845-c0c38e41b3e3">New</Priority>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3812F45279552458458D0611D127A50" ma:contentTypeVersion="7" ma:contentTypeDescription="Create a new document." ma:contentTypeScope="" ma:versionID="6bdae2dbe247fbd1a9219b90e32b8d03">
  <xsd:schema xmlns:xsd="http://www.w3.org/2001/XMLSchema" xmlns:xs="http://www.w3.org/2001/XMLSchema" xmlns:p="http://schemas.microsoft.com/office/2006/metadata/properties" xmlns:ns1="http://schemas.microsoft.com/sharepoint/v3" xmlns:ns2="033ab11c-6041-4f50-b845-c0c38e41b3e3" xmlns:ns3="54031767-dd6d-417c-ab73-583408f47564" targetNamespace="http://schemas.microsoft.com/office/2006/metadata/properties" ma:root="true" ma:fieldsID="e18252215fa447399964ade5cc238a15" ns1:_="" ns2:_="" ns3:_="">
    <xsd:import namespace="http://schemas.microsoft.com/sharepoint/v3"/>
    <xsd:import namespace="033ab11c-6041-4f50-b845-c0c38e41b3e3"/>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33ab11c-6041-4f50-b845-c0c38e41b3e3"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F5F3AE-1B82-4A94-991F-9BD6BE021406}">
  <ds:schemaRefs>
    <ds:schemaRef ds:uri="http://schemas.microsoft.com/sharepoint/v3/contenttype/forms"/>
  </ds:schemaRefs>
</ds:datastoreItem>
</file>

<file path=customXml/itemProps2.xml><?xml version="1.0" encoding="utf-8"?>
<ds:datastoreItem xmlns:ds="http://schemas.openxmlformats.org/officeDocument/2006/customXml" ds:itemID="{E77EBF1D-2605-4B79-A315-04D4DD7E8CE6}">
  <ds:schemaRefs>
    <ds:schemaRef ds:uri="433e698d-7254-4e25-abdf-a99750304ef2"/>
    <ds:schemaRef ds:uri="62531871-f7c7-40c0-a3e1-a7c3a3b06c26"/>
    <ds:schemaRef ds:uri="77dff028-498b-4628-9981-f9976e620c0a"/>
    <ds:schemaRef ds:uri="7dccfd20-4e11-4b65-8b5e-b432bd4949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02B69E9-C63C-4E5A-A4CE-0D5D4B2B0A96}"/>
</file>

<file path=docMetadata/LabelInfo.xml><?xml version="1.0" encoding="utf-8"?>
<clbl:labelList xmlns:clbl="http://schemas.microsoft.com/office/2020/mipLabelMetadata">
  <clbl:label id="{7730ea53-6f5e-4160-81a5-992a9105450a}" enabled="1" method="Standard" siteId="{b4f51418-b269-49a2-935a-fa54bf584fc8}" contentBits="0" removed="0"/>
</clbl:labelList>
</file>

<file path=docProps/app.xml><?xml version="1.0" encoding="utf-8"?>
<Properties xmlns="http://schemas.openxmlformats.org/officeDocument/2006/extended-properties" xmlns:vt="http://schemas.openxmlformats.org/officeDocument/2006/docPropsVTypes">
  <Template>ODE PowerPoint Template</Template>
  <TotalTime>5</TotalTime>
  <Words>6643</Words>
  <Application>Microsoft Office PowerPoint</Application>
  <PresentationFormat>Widescreen</PresentationFormat>
  <Paragraphs>643</Paragraphs>
  <Slides>45</Slides>
  <Notes>45</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45</vt:i4>
      </vt:variant>
    </vt:vector>
  </HeadingPairs>
  <TitlesOfParts>
    <vt:vector size="56" baseType="lpstr">
      <vt:lpstr>Arial</vt:lpstr>
      <vt:lpstr>Calibri</vt:lpstr>
      <vt:lpstr>Courier New</vt:lpstr>
      <vt:lpstr>Symbol</vt:lpstr>
      <vt:lpstr>Wingdings</vt:lpstr>
      <vt:lpstr>2021ODE</vt:lpstr>
      <vt:lpstr>Green_2021ODE</vt:lpstr>
      <vt:lpstr>Gold_2021ODE</vt:lpstr>
      <vt:lpstr>Orange_2021ODE</vt:lpstr>
      <vt:lpstr>Red_2021ODE</vt:lpstr>
      <vt:lpstr>Teal_2021ODE</vt:lpstr>
      <vt:lpstr>Preparing for ESEA Monitoring: Tiers 2 and 3 </vt:lpstr>
      <vt:lpstr>Preparing for ESEA Monitoring: Tiers 2 and 3</vt:lpstr>
      <vt:lpstr>Foundations of ESEA Monitoring</vt:lpstr>
      <vt:lpstr>Risk Assessment</vt:lpstr>
      <vt:lpstr>ESEA Continuous Monitoring Tiers</vt:lpstr>
      <vt:lpstr>Tier 2 and 3 Monitoring Timeline</vt:lpstr>
      <vt:lpstr>Virtual Collaboration</vt:lpstr>
      <vt:lpstr>Submitting Documents</vt:lpstr>
      <vt:lpstr>Submitting Materials for Desk Monitoring</vt:lpstr>
      <vt:lpstr>Tools to Help</vt:lpstr>
      <vt:lpstr>Self-Assessment</vt:lpstr>
      <vt:lpstr>What is the purpose of the Self-Assessment?</vt:lpstr>
      <vt:lpstr>Smartsheet Self-Assessment</vt:lpstr>
      <vt:lpstr>Types of Prompts and Responses </vt:lpstr>
      <vt:lpstr>Smartsheet Tutorial</vt:lpstr>
      <vt:lpstr>Universal Program Submissions</vt:lpstr>
      <vt:lpstr>Common Compliance</vt:lpstr>
      <vt:lpstr>Materials to Submit: Expenditures</vt:lpstr>
      <vt:lpstr>Materials to Submit: Inventory</vt:lpstr>
      <vt:lpstr>Materials to Submit: Time &amp; Effort</vt:lpstr>
      <vt:lpstr>Equitable Services</vt:lpstr>
      <vt:lpstr>Equitable Services Submissions</vt:lpstr>
      <vt:lpstr>Title I-A</vt:lpstr>
      <vt:lpstr>Materials to Submit: School Plans</vt:lpstr>
      <vt:lpstr>Materials to Submit: Family Engagement</vt:lpstr>
      <vt:lpstr>Family Engagement Response Form</vt:lpstr>
      <vt:lpstr>Materials to Submit: Title I-A</vt:lpstr>
      <vt:lpstr>Title I-D</vt:lpstr>
      <vt:lpstr>Materials to Submit</vt:lpstr>
      <vt:lpstr>Materials to Submit: Program Plan Evaluation</vt:lpstr>
      <vt:lpstr>Materials to Submit: Formal Agreements</vt:lpstr>
      <vt:lpstr>Materials to Submit: Title I-D</vt:lpstr>
      <vt:lpstr>Title II-A &amp; Title IV-A</vt:lpstr>
      <vt:lpstr>Materials to Submit: Title II-A</vt:lpstr>
      <vt:lpstr>Materials to Submit: Title IV-A</vt:lpstr>
      <vt:lpstr>Foster Care</vt:lpstr>
      <vt:lpstr>ESEA and Foster Care</vt:lpstr>
      <vt:lpstr>Materials to Submit: Foster Care</vt:lpstr>
      <vt:lpstr>Foster Care Monitoring Narrative</vt:lpstr>
      <vt:lpstr>McKinney-Vento</vt:lpstr>
      <vt:lpstr>ESEA and McKinney-Vento</vt:lpstr>
      <vt:lpstr>Materials to Submit: McKinney-Vento</vt:lpstr>
      <vt:lpstr>McKinney-Vento Monitoring Narrative</vt:lpstr>
      <vt:lpstr>Questions and Support</vt:lpstr>
      <vt:lpstr>Consolidated ESEA Monitoring Staff</vt:lpstr>
    </vt:vector>
  </TitlesOfParts>
  <Company>Oregon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Tier 2&amp;3 Monitoring Training</dc:title>
  <dc:creator>MARTIN Sarah * ODE</dc:creator>
  <cp:lastModifiedBy>REMONDINO Laura * ODE</cp:lastModifiedBy>
  <cp:revision>29</cp:revision>
  <dcterms:created xsi:type="dcterms:W3CDTF">2022-01-27T20:44:04Z</dcterms:created>
  <dcterms:modified xsi:type="dcterms:W3CDTF">2025-09-04T21:23:26Z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730ea53-6f5e-4160-81a5-992a9105450a_Enabled">
    <vt:lpwstr>true</vt:lpwstr>
  </property>
  <property fmtid="{D5CDD505-2E9C-101B-9397-08002B2CF9AE}" pid="3" name="MSIP_Label_7730ea53-6f5e-4160-81a5-992a9105450a_SetDate">
    <vt:lpwstr>2024-01-22T23:22:57Z</vt:lpwstr>
  </property>
  <property fmtid="{D5CDD505-2E9C-101B-9397-08002B2CF9AE}" pid="4" name="MSIP_Label_7730ea53-6f5e-4160-81a5-992a9105450a_Method">
    <vt:lpwstr>Standard</vt:lpwstr>
  </property>
  <property fmtid="{D5CDD505-2E9C-101B-9397-08002B2CF9AE}" pid="5" name="MSIP_Label_7730ea53-6f5e-4160-81a5-992a9105450a_Name">
    <vt:lpwstr>Level 2 - Limited (Items)</vt:lpwstr>
  </property>
  <property fmtid="{D5CDD505-2E9C-101B-9397-08002B2CF9AE}" pid="6" name="MSIP_Label_7730ea53-6f5e-4160-81a5-992a9105450a_SiteId">
    <vt:lpwstr>b4f51418-b269-49a2-935a-fa54bf584fc8</vt:lpwstr>
  </property>
  <property fmtid="{D5CDD505-2E9C-101B-9397-08002B2CF9AE}" pid="7" name="MSIP_Label_7730ea53-6f5e-4160-81a5-992a9105450a_ActionId">
    <vt:lpwstr>41188968-64a2-4235-97bf-36b8b17a49e6</vt:lpwstr>
  </property>
  <property fmtid="{D5CDD505-2E9C-101B-9397-08002B2CF9AE}" pid="8" name="MSIP_Label_7730ea53-6f5e-4160-81a5-992a9105450a_ContentBits">
    <vt:lpwstr>0</vt:lpwstr>
  </property>
  <property fmtid="{D5CDD505-2E9C-101B-9397-08002B2CF9AE}" pid="9" name="ContentTypeId">
    <vt:lpwstr>0x010100B3812F45279552458458D0611D127A50</vt:lpwstr>
  </property>
  <property fmtid="{D5CDD505-2E9C-101B-9397-08002B2CF9AE}" pid="10" name="MediaServiceImageTags">
    <vt:lpwstr/>
  </property>
</Properties>
</file>