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Layouts/slideLayout6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815" r:id="rId2"/>
    <p:sldMasterId id="2147483803" r:id="rId3"/>
    <p:sldMasterId id="2147483791" r:id="rId4"/>
    <p:sldMasterId id="2147483779" r:id="rId5"/>
    <p:sldMasterId id="2147483767" r:id="rId6"/>
  </p:sldMasterIdLst>
  <p:notesMasterIdLst>
    <p:notesMasterId r:id="rId20"/>
  </p:notesMasterIdLst>
  <p:sldIdLst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4F8"/>
    <a:srgbClr val="FCEDE1"/>
    <a:srgbClr val="FAF5E3"/>
    <a:srgbClr val="F0F4E6"/>
    <a:srgbClr val="E7F5F3"/>
    <a:srgbClr val="20552D"/>
    <a:srgbClr val="AC471A"/>
    <a:srgbClr val="5D0541"/>
    <a:srgbClr val="926700"/>
    <a:srgbClr val="754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3DED8-CA54-42CE-AED5-48AF1E60C0F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42C83-F474-4689-992F-134064305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59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4.pn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472133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 descr="Oregon Department of Education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11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Typ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03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llow U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Twitter icon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290" y="4043402"/>
            <a:ext cx="500040" cy="500040"/>
          </a:xfrm>
          <a:prstGeom prst="rect">
            <a:avLst/>
          </a:prstGeom>
        </p:spPr>
      </p:pic>
      <p:pic>
        <p:nvPicPr>
          <p:cNvPr id="12" name="Picture 11" descr="Facebook icon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960" y="4043402"/>
            <a:ext cx="500040" cy="5000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chemeClr val="accent1"/>
                </a:solidFill>
              </a:rPr>
              <a:t>twitter.com/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r>
              <a:rPr lang="en-US" sz="2400" dirty="0" smtClean="0">
                <a:solidFill>
                  <a:schemeClr val="accent1"/>
                </a:solidFill>
              </a:rPr>
              <a:t> | fb.com/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60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472133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 descr="Oregon Department of Education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353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</p:spPr>
        <p:txBody>
          <a:bodyPr anchor="ctr" anchorCtr="0">
            <a:noAutofit/>
          </a:bodyPr>
          <a:lstStyle>
            <a:lvl1pPr algn="ctr">
              <a:defRPr sz="68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54824" y="6139793"/>
            <a:ext cx="4509246" cy="365125"/>
          </a:xfrm>
        </p:spPr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7176" y="6139793"/>
            <a:ext cx="2864224" cy="365125"/>
          </a:xfrm>
        </p:spPr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 descr="Oregon Department of Education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752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ar and Cont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615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177" y="779645"/>
            <a:ext cx="3931826" cy="2542395"/>
          </a:xfrm>
        </p:spPr>
        <p:txBody>
          <a:bodyPr anchor="t" anchorCtr="0"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0814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264E-747B-4A66-8046-612678D808F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17177" y="3540125"/>
            <a:ext cx="3931826" cy="23209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51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4CE9B-FC86-4B75-8677-1AF147A5D684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779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176" y="1825625"/>
            <a:ext cx="5302624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29518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91D8-9B02-4B28-8EF4-3003DE7E410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735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200" b="0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176" y="2505075"/>
            <a:ext cx="5280399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329518" cy="823912"/>
          </a:xfrm>
        </p:spPr>
        <p:txBody>
          <a:bodyPr anchor="t" anchorCtr="0"/>
          <a:lstStyle>
            <a:lvl1pPr marL="0" indent="0">
              <a:buNone/>
              <a:defRPr sz="3200" b="0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329518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9AC3-29A7-447C-985A-56B968AD79CC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93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129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</p:spPr>
        <p:txBody>
          <a:bodyPr anchor="ctr" anchorCtr="0">
            <a:noAutofit/>
          </a:bodyPr>
          <a:lstStyle>
            <a:lvl1pPr algn="ctr">
              <a:defRPr sz="6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54824" y="6139793"/>
            <a:ext cx="4509246" cy="365125"/>
          </a:xfrm>
        </p:spPr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7176" y="6139793"/>
            <a:ext cx="2864224" cy="365125"/>
          </a:xfrm>
        </p:spPr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 descr="Oregon Department of Education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9679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8147-9298-48DB-8898-31538F48B62E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717176" y="659958"/>
            <a:ext cx="10784542" cy="5398936"/>
          </a:xfrm>
          <a:noFill/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139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Typ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5868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llow U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Twitter icon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290" y="4043402"/>
            <a:ext cx="500040" cy="500040"/>
          </a:xfrm>
          <a:prstGeom prst="rect">
            <a:avLst/>
          </a:prstGeom>
        </p:spPr>
      </p:pic>
      <p:pic>
        <p:nvPicPr>
          <p:cNvPr id="12" name="Picture 11" descr="Facebook icon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960" y="4043402"/>
            <a:ext cx="500040" cy="5000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chemeClr val="accent1"/>
                </a:solidFill>
              </a:rPr>
              <a:t>twitter.com/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r>
              <a:rPr lang="en-US" sz="2400" dirty="0" smtClean="0">
                <a:solidFill>
                  <a:schemeClr val="accent1"/>
                </a:solidFill>
              </a:rPr>
              <a:t> | fb.com/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956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472133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 descr="Oregon Department of Education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868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</p:spPr>
        <p:txBody>
          <a:bodyPr anchor="ctr" anchorCtr="0">
            <a:noAutofit/>
          </a:bodyPr>
          <a:lstStyle>
            <a:lvl1pPr algn="ctr">
              <a:defRPr sz="6800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54824" y="6139793"/>
            <a:ext cx="4509246" cy="365125"/>
          </a:xfrm>
        </p:spPr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7176" y="6139793"/>
            <a:ext cx="2864224" cy="365125"/>
          </a:xfrm>
        </p:spPr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 descr="Oregon Department of Education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4961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ar and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3673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177" y="779645"/>
            <a:ext cx="3931826" cy="2538201"/>
          </a:xfrm>
        </p:spPr>
        <p:txBody>
          <a:bodyPr anchor="t" anchorCtr="0"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0814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264E-747B-4A66-8046-612678D808F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17177" y="3540125"/>
            <a:ext cx="3931826" cy="23209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4409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4CE9B-FC86-4B75-8677-1AF147A5D684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1883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176" y="1825625"/>
            <a:ext cx="5302624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29518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91D8-9B02-4B28-8EF4-3003DE7E410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6871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2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176" y="2505075"/>
            <a:ext cx="5280399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329518" cy="823912"/>
          </a:xfrm>
        </p:spPr>
        <p:txBody>
          <a:bodyPr anchor="t" anchorCtr="0"/>
          <a:lstStyle>
            <a:lvl1pPr marL="0" indent="0">
              <a:buNone/>
              <a:defRPr sz="32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329518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9AC3-29A7-447C-985A-56B968AD79CC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08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ar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8120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70148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8147-9298-48DB-8898-31538F48B62E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717176" y="659958"/>
            <a:ext cx="10784542" cy="5398936"/>
          </a:xfrm>
          <a:noFill/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067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Typ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1085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llow Us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Twitter icon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290" y="4043402"/>
            <a:ext cx="500040" cy="500040"/>
          </a:xfrm>
          <a:prstGeom prst="rect">
            <a:avLst/>
          </a:prstGeom>
        </p:spPr>
      </p:pic>
      <p:pic>
        <p:nvPicPr>
          <p:cNvPr id="12" name="Picture 11" descr="Facebook icon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960" y="4043402"/>
            <a:ext cx="500040" cy="5000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chemeClr val="accent1"/>
                </a:solidFill>
              </a:rPr>
              <a:t>twitter.com/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r>
              <a:rPr lang="en-US" sz="2400" dirty="0" smtClean="0">
                <a:solidFill>
                  <a:schemeClr val="accent1"/>
                </a:solidFill>
              </a:rPr>
              <a:t> | fb.com/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190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472133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 descr="Oregon Department of Education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151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</p:spPr>
        <p:txBody>
          <a:bodyPr anchor="ctr" anchorCtr="0">
            <a:noAutofit/>
          </a:bodyPr>
          <a:lstStyle>
            <a:lvl1pPr algn="ctr">
              <a:defRPr sz="680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54824" y="6139793"/>
            <a:ext cx="4509246" cy="365125"/>
          </a:xfrm>
        </p:spPr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7176" y="6139793"/>
            <a:ext cx="2864224" cy="365125"/>
          </a:xfrm>
        </p:spPr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 descr="Oregon Department of Education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7566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ar and Conten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826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177" y="779646"/>
            <a:ext cx="3931826" cy="2534006"/>
          </a:xfrm>
        </p:spPr>
        <p:txBody>
          <a:bodyPr anchor="t" anchorCtr="0"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0814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264E-747B-4A66-8046-612678D808F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17177" y="3540125"/>
            <a:ext cx="3931826" cy="23209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714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4CE9B-FC86-4B75-8677-1AF147A5D684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5929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176" y="1825625"/>
            <a:ext cx="5302624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29518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91D8-9B02-4B28-8EF4-3003DE7E410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2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177" y="779645"/>
            <a:ext cx="3931826" cy="2525617"/>
          </a:xfrm>
        </p:spPr>
        <p:txBody>
          <a:bodyPr anchor="t" anchorCtr="0"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0814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264E-747B-4A66-8046-612678D808F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17177" y="3540125"/>
            <a:ext cx="3931826" cy="23209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616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2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176" y="2505075"/>
            <a:ext cx="5280399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329518" cy="823912"/>
          </a:xfrm>
        </p:spPr>
        <p:txBody>
          <a:bodyPr anchor="t" anchorCtr="0"/>
          <a:lstStyle>
            <a:lvl1pPr marL="0" indent="0">
              <a:buNone/>
              <a:defRPr sz="32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329518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9AC3-29A7-447C-985A-56B968AD79CC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6443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32786"/>
      </p:ext>
    </p:extLst>
  </p:cSld>
  <p:clrMapOvr>
    <a:masterClrMapping/>
  </p:clrMapOvr>
  <p:hf hd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8147-9298-48DB-8898-31538F48B62E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717176" y="659958"/>
            <a:ext cx="10784542" cy="5398936"/>
          </a:xfrm>
          <a:noFill/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3132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Typ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368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llow U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Twitter icon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290" y="4043402"/>
            <a:ext cx="500040" cy="500040"/>
          </a:xfrm>
          <a:prstGeom prst="rect">
            <a:avLst/>
          </a:prstGeom>
        </p:spPr>
      </p:pic>
      <p:pic>
        <p:nvPicPr>
          <p:cNvPr id="12" name="Picture 11" descr="Facebook icon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960" y="4043402"/>
            <a:ext cx="500040" cy="5000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chemeClr val="accent1"/>
                </a:solidFill>
              </a:rPr>
              <a:t>twitter.com/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r>
              <a:rPr lang="en-US" sz="2400" dirty="0" smtClean="0">
                <a:solidFill>
                  <a:schemeClr val="accent1"/>
                </a:solidFill>
              </a:rPr>
              <a:t> | fb.com/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1982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472133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 descr="Oregon Department of Education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299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</p:spPr>
        <p:txBody>
          <a:bodyPr anchor="ctr" anchorCtr="0">
            <a:noAutofit/>
          </a:bodyPr>
          <a:lstStyle>
            <a:lvl1pPr algn="ctr">
              <a:defRPr sz="6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54824" y="6139793"/>
            <a:ext cx="4509246" cy="365125"/>
          </a:xfrm>
        </p:spPr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7176" y="6139793"/>
            <a:ext cx="2864224" cy="365125"/>
          </a:xfrm>
        </p:spPr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 descr="Oregon Department of Education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42624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ar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345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177" y="779646"/>
            <a:ext cx="3931826" cy="2529812"/>
          </a:xfrm>
        </p:spPr>
        <p:txBody>
          <a:bodyPr anchor="t" anchorCtr="0"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0814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264E-747B-4A66-8046-612678D808F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17177" y="3540125"/>
            <a:ext cx="3931826" cy="23209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8574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4CE9B-FC86-4B75-8677-1AF147A5D684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16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4CE9B-FC86-4B75-8677-1AF147A5D684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5395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176" y="1825625"/>
            <a:ext cx="5302624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29518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91D8-9B02-4B28-8EF4-3003DE7E410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74607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176" y="2505075"/>
            <a:ext cx="5280399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329518" cy="823912"/>
          </a:xfrm>
        </p:spPr>
        <p:txBody>
          <a:bodyPr anchor="t" anchorCtr="0"/>
          <a:lstStyle>
            <a:lvl1pPr marL="0" indent="0">
              <a:buNone/>
              <a:defRPr sz="3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329518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9AC3-29A7-447C-985A-56B968AD79CC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2978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298166"/>
      </p:ext>
    </p:extLst>
  </p:cSld>
  <p:clrMapOvr>
    <a:masterClrMapping/>
  </p:clrMapOvr>
  <p:hf hd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8147-9298-48DB-8898-31538F48B62E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717176" y="659958"/>
            <a:ext cx="10784542" cy="5398936"/>
          </a:xfrm>
          <a:noFill/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11967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Typ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4206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llow U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Twitter icon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290" y="4043402"/>
            <a:ext cx="500040" cy="500040"/>
          </a:xfrm>
          <a:prstGeom prst="rect">
            <a:avLst/>
          </a:prstGeom>
        </p:spPr>
      </p:pic>
      <p:pic>
        <p:nvPicPr>
          <p:cNvPr id="12" name="Picture 11" descr="Facebook icon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960" y="4043402"/>
            <a:ext cx="500040" cy="5000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chemeClr val="accent1"/>
                </a:solidFill>
              </a:rPr>
              <a:t>twitter.com/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r>
              <a:rPr lang="en-US" sz="2400" dirty="0" smtClean="0">
                <a:solidFill>
                  <a:schemeClr val="accent1"/>
                </a:solidFill>
              </a:rPr>
              <a:t> | fb.com/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97305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472133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 descr="Oregon Department of Education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6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</p:spPr>
        <p:txBody>
          <a:bodyPr anchor="ctr" anchorCtr="0">
            <a:noAutofit/>
          </a:bodyPr>
          <a:lstStyle>
            <a:lvl1pPr algn="ctr">
              <a:defRPr sz="6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54824" y="6139793"/>
            <a:ext cx="4509246" cy="365125"/>
          </a:xfrm>
        </p:spPr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7176" y="6139793"/>
            <a:ext cx="2864224" cy="365125"/>
          </a:xfrm>
        </p:spPr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 descr="Oregon Department of Education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770" y="214049"/>
            <a:ext cx="2124460" cy="216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8125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ar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3134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177" y="779646"/>
            <a:ext cx="3931826" cy="2529812"/>
          </a:xfrm>
        </p:spPr>
        <p:txBody>
          <a:bodyPr anchor="t" anchorCtr="0"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0814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264E-747B-4A66-8046-612678D808F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17177" y="3540125"/>
            <a:ext cx="3931826" cy="23209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02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176" y="1825625"/>
            <a:ext cx="5302624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29518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91D8-9B02-4B28-8EF4-3003DE7E410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81327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4CE9B-FC86-4B75-8677-1AF147A5D684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16928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176" y="1825625"/>
            <a:ext cx="5302624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29518" cy="41060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91D8-9B02-4B28-8EF4-3003DE7E4109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509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2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176" y="2505075"/>
            <a:ext cx="5280399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329518" cy="823912"/>
          </a:xfrm>
        </p:spPr>
        <p:txBody>
          <a:bodyPr anchor="t" anchorCtr="0"/>
          <a:lstStyle>
            <a:lvl1pPr marL="0" indent="0">
              <a:buNone/>
              <a:defRPr sz="32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329518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9AC3-29A7-447C-985A-56B968AD79CC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43077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08071"/>
      </p:ext>
    </p:extLst>
  </p:cSld>
  <p:clrMapOvr>
    <a:masterClrMapping/>
  </p:clrMapOvr>
  <p:hf hd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8147-9298-48DB-8898-31538F48B62E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717176" y="659958"/>
            <a:ext cx="10784542" cy="5398936"/>
          </a:xfrm>
          <a:noFill/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247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Typ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132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llow 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Decorative line break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70" y="3848895"/>
            <a:ext cx="1286259" cy="24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B781-A755-4819-BC29-540BFF075356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Twitter icon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290" y="4043402"/>
            <a:ext cx="500040" cy="500040"/>
          </a:xfrm>
          <a:prstGeom prst="rect">
            <a:avLst/>
          </a:prstGeom>
        </p:spPr>
      </p:pic>
      <p:pic>
        <p:nvPicPr>
          <p:cNvPr id="12" name="Picture 11" descr="Facebook icon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960" y="4043402"/>
            <a:ext cx="500040" cy="5000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chemeClr val="accent1"/>
                </a:solidFill>
              </a:rPr>
              <a:t>twitter.com/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r>
              <a:rPr lang="en-US" sz="2400" dirty="0" smtClean="0">
                <a:solidFill>
                  <a:schemeClr val="accent1"/>
                </a:solidFill>
              </a:rPr>
              <a:t> | fb.com/</a:t>
            </a:r>
            <a:r>
              <a:rPr lang="en-US" sz="2400" dirty="0" err="1" smtClean="0">
                <a:solidFill>
                  <a:schemeClr val="accent1"/>
                </a:solidFill>
              </a:rPr>
              <a:t>ORDeptEd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497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176" y="2505075"/>
            <a:ext cx="5280399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329518" cy="823912"/>
          </a:xfrm>
        </p:spPr>
        <p:txBody>
          <a:bodyPr anchor="t" anchorCtr="0"/>
          <a:lstStyle>
            <a:lvl1pPr marL="0" indent="0">
              <a:buNone/>
              <a:defRPr sz="3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329518" cy="343454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9AC3-29A7-447C-985A-56B968AD79CC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73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021579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8147-9298-48DB-8898-31538F48B62E}" type="datetime1">
              <a:rPr lang="en-US" smtClean="0"/>
              <a:t>10/6/2022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717176" y="659958"/>
            <a:ext cx="10784542" cy="5398936"/>
          </a:xfrm>
          <a:noFill/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45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ecorative line break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70" y="1558360"/>
            <a:ext cx="1286259" cy="2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41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ecorative line break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70" y="1558360"/>
            <a:ext cx="1286259" cy="2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75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ecorative line break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70" y="1558360"/>
            <a:ext cx="1286259" cy="2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ecorative line break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70" y="1558360"/>
            <a:ext cx="1286259" cy="2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37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ecorative line break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70" y="1558360"/>
            <a:ext cx="1286259" cy="2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5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Oregon Department of Education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7879103-F9E0-4F46-ADC2-B8CD67C56AE7}" type="datetime1">
              <a:rPr lang="en-US" smtClean="0"/>
              <a:pPr/>
              <a:t>10/6/2022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7F5B69-6281-4C1F-8C38-6DA0F56DA4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ecorative line break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70" y="1558360"/>
            <a:ext cx="1286259" cy="2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397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lisa.plumb@ode.oregon.gov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egon.gov/ode/students-and-family/fosteringconnections/Documents/Comparability.pdf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I A Comparability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39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j-lt"/>
              </a:rPr>
              <a:t>A Title I-A school is comparable if the school’s average student/teacher ratio does not exceed 110 percent of the average student/teacher ratio of schools not participating in Title I-A. 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For example, if the average ratio of students to instructional staff is 20 to 1 for an LEA’s non-Title I-A schools, the ratio at each Title I-A school can be no higher than 22 to 1.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the Requirement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55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j-lt"/>
              </a:rPr>
              <a:t>All Title I-A funded schools in an LEA should meet the Title I-A “equivalence” staffing requirement by December 1 of each school year.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Per statute, any Title I-A school not in compliance with this comparability requirement is subject to suspension and withholding of Title I-A funds.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1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+mj-lt"/>
              </a:rPr>
              <a:t>In order to meet the annual target date of December 1, an LEA should collect the comparability report information by October 1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dirty="0">
                <a:latin typeface="+mj-lt"/>
              </a:rPr>
              <a:t>of each school year. 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This will allow the LEA sufficient time for allocation, placement, and/or realignment of staffing in Title I-A schools prior to December 1st.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</a:t>
            </a:r>
            <a:r>
              <a:rPr lang="en-US" dirty="0"/>
              <a:t>S</a:t>
            </a:r>
            <a:r>
              <a:rPr lang="en-US" dirty="0" smtClean="0"/>
              <a:t>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08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Please contact Lisa Plumb if you have any questions regarding the Title I-A Comparability Report</a:t>
            </a:r>
          </a:p>
          <a:p>
            <a:r>
              <a:rPr lang="en-US" sz="3200" dirty="0" smtClean="0">
                <a:hlinkClick r:id="rId2"/>
              </a:rPr>
              <a:t>lisa.plumb@ode.oregon.gov</a:t>
            </a:r>
            <a:r>
              <a:rPr lang="en-US" sz="3200" dirty="0" smtClean="0"/>
              <a:t>  (971-208-0384)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 algn="ctr">
              <a:buNone/>
            </a:pPr>
            <a:r>
              <a:rPr lang="en-US" sz="3200" i="1" dirty="0"/>
              <a:t>          </a:t>
            </a:r>
            <a:r>
              <a:rPr lang="en-US" sz="6000" i="1" dirty="0"/>
              <a:t>Thank you!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at 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77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3200" dirty="0" smtClean="0">
                <a:latin typeface="+mj-lt"/>
              </a:rPr>
              <a:t>A Local Education Agency (LEA) </a:t>
            </a:r>
            <a:r>
              <a:rPr lang="en-US" sz="3200" dirty="0">
                <a:latin typeface="+mj-lt"/>
              </a:rPr>
              <a:t>may receive funds under Title I, Part A and </a:t>
            </a:r>
            <a:r>
              <a:rPr lang="en-US" sz="3200" dirty="0" smtClean="0">
                <a:latin typeface="+mj-lt"/>
              </a:rPr>
              <a:t>Title </a:t>
            </a:r>
            <a:r>
              <a:rPr lang="en-US" sz="3200" dirty="0">
                <a:latin typeface="+mj-lt"/>
              </a:rPr>
              <a:t>I, Part </a:t>
            </a:r>
            <a:r>
              <a:rPr lang="en-US" sz="3200" dirty="0" smtClean="0">
                <a:latin typeface="+mj-lt"/>
              </a:rPr>
              <a:t>C if:</a:t>
            </a:r>
          </a:p>
          <a:p>
            <a:pPr marL="109728" indent="0">
              <a:buNone/>
            </a:pPr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 State </a:t>
            </a:r>
            <a:r>
              <a:rPr lang="en-US" sz="3200" dirty="0">
                <a:latin typeface="+mj-lt"/>
              </a:rPr>
              <a:t>and local funds will be used in participating schools to </a:t>
            </a:r>
            <a:r>
              <a:rPr lang="en-US" sz="3200" dirty="0" smtClean="0">
                <a:latin typeface="+mj-lt"/>
              </a:rPr>
              <a:t>provide services </a:t>
            </a:r>
            <a:r>
              <a:rPr lang="en-US" sz="3200" dirty="0">
                <a:latin typeface="+mj-lt"/>
              </a:rPr>
              <a:t>that, taken as a whole, are at least </a:t>
            </a:r>
            <a:r>
              <a:rPr lang="en-US" sz="3200" dirty="0" smtClean="0">
                <a:latin typeface="+mj-lt"/>
              </a:rPr>
              <a:t>comparable </a:t>
            </a:r>
            <a:r>
              <a:rPr lang="en-US" sz="3200" dirty="0">
                <a:latin typeface="+mj-lt"/>
              </a:rPr>
              <a:t>to services that the LEA is providing </a:t>
            </a:r>
            <a:r>
              <a:rPr lang="en-US" sz="3200" dirty="0" smtClean="0">
                <a:latin typeface="+mj-lt"/>
              </a:rPr>
              <a:t>in schools </a:t>
            </a:r>
            <a:r>
              <a:rPr lang="en-US" sz="3200" dirty="0">
                <a:latin typeface="+mj-lt"/>
              </a:rPr>
              <a:t>not receiving Title I, Part A </a:t>
            </a:r>
            <a:r>
              <a:rPr lang="en-US" sz="3200" dirty="0" smtClean="0">
                <a:latin typeface="+mj-lt"/>
              </a:rPr>
              <a:t>or Title I, Part C funds.</a:t>
            </a:r>
          </a:p>
          <a:p>
            <a:endParaRPr lang="en-US" sz="3200" dirty="0">
              <a:latin typeface="+mj-lt"/>
            </a:endParaRPr>
          </a:p>
          <a:p>
            <a:pPr marL="0" indent="0">
              <a:buNone/>
            </a:pPr>
            <a:r>
              <a:rPr lang="en-US" sz="3200" i="1" dirty="0" smtClean="0">
                <a:latin typeface="+mj-lt"/>
                <a:hlinkClick r:id="rId2"/>
              </a:rPr>
              <a:t>ESSA Quick Reference Brief: Comparability under Title I-A</a:t>
            </a:r>
            <a:endParaRPr lang="en-US" sz="3200" i="1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93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en-US" sz="3200" dirty="0">
                <a:latin typeface="+mj-lt"/>
              </a:rPr>
              <a:t>An LEA is considered to have met </a:t>
            </a:r>
            <a:r>
              <a:rPr lang="en-US" sz="3200" dirty="0" smtClean="0">
                <a:latin typeface="+mj-lt"/>
              </a:rPr>
              <a:t>the statutory </a:t>
            </a:r>
            <a:r>
              <a:rPr lang="en-US" sz="3200" dirty="0">
                <a:latin typeface="+mj-lt"/>
              </a:rPr>
              <a:t>comparability requirements if it has </a:t>
            </a:r>
            <a:r>
              <a:rPr lang="en-US" sz="3200" dirty="0" smtClean="0">
                <a:latin typeface="+mj-lt"/>
              </a:rPr>
              <a:t>implemented</a:t>
            </a:r>
          </a:p>
          <a:p>
            <a:pPr marL="109728" indent="0">
              <a:buNone/>
            </a:pPr>
            <a:endParaRPr lang="en-US" sz="3200" dirty="0" smtClean="0">
              <a:latin typeface="+mj-lt"/>
            </a:endParaRPr>
          </a:p>
          <a:p>
            <a:pPr lvl="1"/>
            <a:r>
              <a:rPr lang="en-US" sz="2800" dirty="0" smtClean="0">
                <a:latin typeface="+mj-lt"/>
              </a:rPr>
              <a:t>(</a:t>
            </a:r>
            <a:r>
              <a:rPr lang="en-US" sz="2800" dirty="0">
                <a:latin typeface="+mj-lt"/>
              </a:rPr>
              <a:t>1) an LEA wide salary schedule; </a:t>
            </a:r>
            <a:endParaRPr lang="en-US" sz="2800" dirty="0" smtClean="0">
              <a:latin typeface="+mj-lt"/>
            </a:endParaRPr>
          </a:p>
          <a:p>
            <a:pPr lvl="1"/>
            <a:r>
              <a:rPr lang="en-US" sz="2800" dirty="0" smtClean="0">
                <a:latin typeface="+mj-lt"/>
              </a:rPr>
              <a:t>(2) a </a:t>
            </a:r>
            <a:r>
              <a:rPr lang="en-US" sz="2800" dirty="0">
                <a:latin typeface="+mj-lt"/>
              </a:rPr>
              <a:t>policy to ensure equivalence among schools in teachers, administrators, and other staff; and </a:t>
            </a:r>
            <a:endParaRPr lang="en-US" sz="2800" dirty="0" smtClean="0">
              <a:latin typeface="+mj-lt"/>
            </a:endParaRPr>
          </a:p>
          <a:p>
            <a:pPr lvl="1"/>
            <a:r>
              <a:rPr lang="en-US" sz="2800" dirty="0" smtClean="0">
                <a:latin typeface="+mj-lt"/>
              </a:rPr>
              <a:t>(3) a </a:t>
            </a:r>
            <a:r>
              <a:rPr lang="en-US" sz="2800" dirty="0">
                <a:latin typeface="+mj-lt"/>
              </a:rPr>
              <a:t>policy to ensure equivalence among schools in the provision of curriculum materials </a:t>
            </a:r>
            <a:r>
              <a:rPr lang="en-US" sz="2800" dirty="0" smtClean="0">
                <a:latin typeface="+mj-lt"/>
              </a:rPr>
              <a:t>and instructional </a:t>
            </a:r>
            <a:r>
              <a:rPr lang="en-US" sz="2800" dirty="0">
                <a:latin typeface="+mj-lt"/>
              </a:rPr>
              <a:t>supplies.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the Requirement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70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dirty="0" smtClean="0">
                <a:latin typeface="+mj-lt"/>
              </a:rPr>
              <a:t>The </a:t>
            </a:r>
            <a:r>
              <a:rPr lang="en-US" sz="3200" dirty="0">
                <a:latin typeface="+mj-lt"/>
              </a:rPr>
              <a:t>Oregon Department of Education (ODE) has developed a standard for comparing student/ instructional staff ratios. </a:t>
            </a:r>
          </a:p>
          <a:p>
            <a:pPr marL="109728" indent="0">
              <a:buNone/>
            </a:pPr>
            <a:endParaRPr lang="en-US" sz="3200" dirty="0">
              <a:latin typeface="+mj-lt"/>
            </a:endParaRPr>
          </a:p>
          <a:p>
            <a:pPr marL="109728" indent="0">
              <a:buNone/>
            </a:pPr>
            <a:r>
              <a:rPr lang="en-US" sz="3200" dirty="0">
                <a:latin typeface="+mj-lt"/>
              </a:rPr>
              <a:t>School systems must complete an annual comparability status report that compares the average number of students per instructional staff in each Title I-A school with the average number of students per instructional staff in schools not participating in Title I-A.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the </a:t>
            </a:r>
            <a:r>
              <a:rPr lang="en-US" dirty="0" smtClean="0"/>
              <a:t>Requirement 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1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j-lt"/>
              </a:rPr>
              <a:t>This requirement applies to all public school districts that accept Title I-A funds with the exception of any LEA that does not have more than one building per grade span. 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In addition, if a district has a school with fewer than 100 students enrolled the school does not need to be included in the comparability calculations.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Districts?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1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j-lt"/>
              </a:rPr>
              <a:t>All district schools (including public charter schools) are part of the calculation. The comparison is made between like grade spans, i.e. elementary-to-elementary, middle-to-middle, high-to-high school. 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Student/teacher ratios and/or expenditures are calculated between Title I-A schools and non-Title I-A schools.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Schools?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6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+mj-lt"/>
              </a:rPr>
              <a:t>All students enrolled in Title I-A and the non-Title I-A schools must be included in the Report. Kindergarten students are included and their count is determined by whether or not they attend full or half-day </a:t>
            </a:r>
            <a:r>
              <a:rPr lang="en-US" sz="2800" dirty="0" smtClean="0">
                <a:latin typeface="+mj-lt"/>
              </a:rPr>
              <a:t>sessions.</a:t>
            </a:r>
            <a:endParaRPr lang="en-US" sz="2800" dirty="0">
              <a:latin typeface="+mj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Students?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02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j-lt"/>
              </a:rPr>
              <a:t>Calculate the Full Time Equivalent (FTE) numbers of certified and non-certified instructional staff who are paid with State and local funds that are regularly assigned to each school listed. 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Staff members whose full salaries are paid with federal dollars are not to be included in this report.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Staff?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54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/>
            <a:r>
              <a:rPr lang="en-US" sz="3200" dirty="0" smtClean="0">
                <a:latin typeface="+mj-lt"/>
              </a:rPr>
              <a:t>When </a:t>
            </a:r>
            <a:r>
              <a:rPr lang="en-US" sz="3200" dirty="0">
                <a:latin typeface="+mj-lt"/>
              </a:rPr>
              <a:t>comparing student/instructional staff </a:t>
            </a:r>
            <a:r>
              <a:rPr lang="en-US" sz="3200" dirty="0" smtClean="0">
                <a:latin typeface="+mj-lt"/>
              </a:rPr>
              <a:t>ratios</a:t>
            </a:r>
            <a:r>
              <a:rPr lang="en-US" sz="3200" dirty="0">
                <a:latin typeface="+mj-lt"/>
              </a:rPr>
              <a:t>, the LEA must consistently include the 	same staff members in the ratios for </a:t>
            </a:r>
            <a:r>
              <a:rPr lang="en-US" sz="3200" dirty="0" smtClean="0">
                <a:latin typeface="+mj-lt"/>
              </a:rPr>
              <a:t>both Title </a:t>
            </a:r>
            <a:r>
              <a:rPr lang="en-US" sz="3200" dirty="0">
                <a:latin typeface="+mj-lt"/>
              </a:rPr>
              <a:t>I-A schools and the comparison </a:t>
            </a:r>
            <a:r>
              <a:rPr lang="en-US" sz="3200" dirty="0" smtClean="0">
                <a:latin typeface="+mj-lt"/>
              </a:rPr>
              <a:t>non-Title </a:t>
            </a:r>
            <a:r>
              <a:rPr lang="en-US" sz="3200" dirty="0">
                <a:latin typeface="+mj-lt"/>
              </a:rPr>
              <a:t>I-A schools.</a:t>
            </a:r>
          </a:p>
          <a:p>
            <a:pPr marL="566928" indent="-457200"/>
            <a:endParaRPr lang="en-US" sz="3200" dirty="0">
              <a:latin typeface="+mj-lt"/>
            </a:endParaRPr>
          </a:p>
          <a:p>
            <a:pPr marL="566928" indent="-457200"/>
            <a:r>
              <a:rPr lang="en-US" sz="3200" dirty="0" smtClean="0">
                <a:latin typeface="+mj-lt"/>
              </a:rPr>
              <a:t>“</a:t>
            </a:r>
            <a:r>
              <a:rPr lang="en-US" sz="3200" dirty="0">
                <a:latin typeface="+mj-lt"/>
              </a:rPr>
              <a:t>Instructional staff” is defined as anyone who </a:t>
            </a:r>
            <a:r>
              <a:rPr lang="en-US" sz="3200" dirty="0" smtClean="0">
                <a:latin typeface="+mj-lt"/>
              </a:rPr>
              <a:t>provides </a:t>
            </a:r>
            <a:r>
              <a:rPr lang="en-US" sz="3200" dirty="0">
                <a:latin typeface="+mj-lt"/>
              </a:rPr>
              <a:t>direct instruction to children </a:t>
            </a:r>
            <a:r>
              <a:rPr lang="en-US" sz="3200" i="1" dirty="0">
                <a:latin typeface="+mj-lt"/>
              </a:rPr>
              <a:t>or who </a:t>
            </a:r>
            <a:r>
              <a:rPr lang="en-US" sz="3200" i="1" dirty="0" smtClean="0">
                <a:latin typeface="+mj-lt"/>
              </a:rPr>
              <a:t>assists </a:t>
            </a:r>
            <a:r>
              <a:rPr lang="en-US" sz="3200" i="1" dirty="0">
                <a:latin typeface="+mj-lt"/>
              </a:rPr>
              <a:t>or supervises those staff members </a:t>
            </a:r>
            <a:r>
              <a:rPr lang="en-US" sz="3200" i="1" dirty="0" smtClean="0">
                <a:latin typeface="+mj-lt"/>
              </a:rPr>
              <a:t>who </a:t>
            </a:r>
            <a:r>
              <a:rPr lang="en-US" sz="3200" i="1" dirty="0">
                <a:latin typeface="+mj-lt"/>
              </a:rPr>
              <a:t>provide instruction.</a:t>
            </a:r>
            <a:r>
              <a:rPr lang="en-US" sz="3200" dirty="0">
                <a:latin typeface="+mj-lt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</a:t>
            </a:r>
            <a:r>
              <a:rPr lang="en-US" dirty="0" smtClean="0"/>
              <a:t>Staff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168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21ODE">
  <a:themeElements>
    <a:clrScheme name="ODE2021">
      <a:dk1>
        <a:sysClr val="windowText" lastClr="000000"/>
      </a:dk1>
      <a:lt1>
        <a:sysClr val="window" lastClr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21AFA7E-B633-4F88-9CC7-187202A96E1F}" vid="{A1659452-F499-4686-9052-38F48D83C4D5}"/>
    </a:ext>
  </a:extLst>
</a:theme>
</file>

<file path=ppt/theme/theme2.xml><?xml version="1.0" encoding="utf-8"?>
<a:theme xmlns:a="http://schemas.openxmlformats.org/drawingml/2006/main" name="Green_2021ODE">
  <a:themeElements>
    <a:clrScheme name="ODE2021">
      <a:dk1>
        <a:sysClr val="windowText" lastClr="000000"/>
      </a:dk1>
      <a:lt1>
        <a:sysClr val="window" lastClr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21AFA7E-B633-4F88-9CC7-187202A96E1F}" vid="{6BADFB7F-E76B-47E5-9A5F-C514E20AFE45}"/>
    </a:ext>
  </a:extLst>
</a:theme>
</file>

<file path=ppt/theme/theme3.xml><?xml version="1.0" encoding="utf-8"?>
<a:theme xmlns:a="http://schemas.openxmlformats.org/drawingml/2006/main" name="Gold_2021ODE">
  <a:themeElements>
    <a:clrScheme name="ODE2021">
      <a:dk1>
        <a:sysClr val="windowText" lastClr="000000"/>
      </a:dk1>
      <a:lt1>
        <a:sysClr val="window" lastClr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21AFA7E-B633-4F88-9CC7-187202A96E1F}" vid="{74D8D87B-5BDF-4254-B9AE-89E014969D86}"/>
    </a:ext>
  </a:extLst>
</a:theme>
</file>

<file path=ppt/theme/theme4.xml><?xml version="1.0" encoding="utf-8"?>
<a:theme xmlns:a="http://schemas.openxmlformats.org/drawingml/2006/main" name="Orange_2021ODE">
  <a:themeElements>
    <a:clrScheme name="ODE2021">
      <a:dk1>
        <a:sysClr val="windowText" lastClr="000000"/>
      </a:dk1>
      <a:lt1>
        <a:sysClr val="window" lastClr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21AFA7E-B633-4F88-9CC7-187202A96E1F}" vid="{75F84094-1592-41EE-8B9C-0F531244619D}"/>
    </a:ext>
  </a:extLst>
</a:theme>
</file>

<file path=ppt/theme/theme5.xml><?xml version="1.0" encoding="utf-8"?>
<a:theme xmlns:a="http://schemas.openxmlformats.org/drawingml/2006/main" name="Red_2021ODE">
  <a:themeElements>
    <a:clrScheme name="ODE2021">
      <a:dk1>
        <a:sysClr val="windowText" lastClr="000000"/>
      </a:dk1>
      <a:lt1>
        <a:sysClr val="window" lastClr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21AFA7E-B633-4F88-9CC7-187202A96E1F}" vid="{01D7296E-0B2D-4566-8FEF-4B65AC847ECE}"/>
    </a:ext>
  </a:extLst>
</a:theme>
</file>

<file path=ppt/theme/theme6.xml><?xml version="1.0" encoding="utf-8"?>
<a:theme xmlns:a="http://schemas.openxmlformats.org/drawingml/2006/main" name="Teal_2021ODE">
  <a:themeElements>
    <a:clrScheme name="ODE2021">
      <a:dk1>
        <a:sysClr val="windowText" lastClr="000000"/>
      </a:dk1>
      <a:lt1>
        <a:sysClr val="window" lastClr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21AFA7E-B633-4F88-9CC7-187202A96E1F}" vid="{01DE0A30-143B-4B5C-A0FD-4B3A47DCFB69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812F45279552458458D0611D127A50" ma:contentTypeVersion="7" ma:contentTypeDescription="Create a new document." ma:contentTypeScope="" ma:versionID="6bdae2dbe247fbd1a9219b90e32b8d03">
  <xsd:schema xmlns:xsd="http://www.w3.org/2001/XMLSchema" xmlns:xs="http://www.w3.org/2001/XMLSchema" xmlns:p="http://schemas.microsoft.com/office/2006/metadata/properties" xmlns:ns1="http://schemas.microsoft.com/sharepoint/v3" xmlns:ns2="033ab11c-6041-4f50-b845-c0c38e41b3e3" xmlns:ns3="54031767-dd6d-417c-ab73-583408f47564" targetNamespace="http://schemas.microsoft.com/office/2006/metadata/properties" ma:root="true" ma:fieldsID="e18252215fa447399964ade5cc238a15" ns1:_="" ns2:_="" ns3:_="">
    <xsd:import namespace="http://schemas.microsoft.com/sharepoint/v3"/>
    <xsd:import namespace="033ab11c-6041-4f50-b845-c0c38e41b3e3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3ab11c-6041-4f50-b845-c0c38e41b3e3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Estimated_x0020_Creation_x0020_Date xmlns="033ab11c-6041-4f50-b845-c0c38e41b3e3" xsi:nil="true"/>
    <PublishingStartDate xmlns="http://schemas.microsoft.com/sharepoint/v3" xsi:nil="true"/>
    <Remediation_x0020_Date xmlns="033ab11c-6041-4f50-b845-c0c38e41b3e3">2022-10-06T07:00:00+00:00</Remediation_x0020_Date>
    <Priority xmlns="033ab11c-6041-4f50-b845-c0c38e41b3e3">New</Priority>
  </documentManagement>
</p:properties>
</file>

<file path=customXml/itemProps1.xml><?xml version="1.0" encoding="utf-8"?>
<ds:datastoreItem xmlns:ds="http://schemas.openxmlformats.org/officeDocument/2006/customXml" ds:itemID="{E1A653E1-0965-4B2C-85E3-66B8284E40C6}"/>
</file>

<file path=customXml/itemProps2.xml><?xml version="1.0" encoding="utf-8"?>
<ds:datastoreItem xmlns:ds="http://schemas.openxmlformats.org/officeDocument/2006/customXml" ds:itemID="{BB0786E8-A602-4F26-8C85-4AA3630199E0}"/>
</file>

<file path=customXml/itemProps3.xml><?xml version="1.0" encoding="utf-8"?>
<ds:datastoreItem xmlns:ds="http://schemas.openxmlformats.org/officeDocument/2006/customXml" ds:itemID="{1D5B599D-06C1-49A3-B200-6CA9E685CE5F}"/>
</file>

<file path=docProps/app.xml><?xml version="1.0" encoding="utf-8"?>
<Properties xmlns="http://schemas.openxmlformats.org/officeDocument/2006/extended-properties" xmlns:vt="http://schemas.openxmlformats.org/officeDocument/2006/docPropsVTypes">
  <Template>ODE PowerPoint Template</Template>
  <TotalTime>31</TotalTime>
  <Words>696</Words>
  <Application>Microsoft Office PowerPoint</Application>
  <PresentationFormat>Widescreen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2021ODE</vt:lpstr>
      <vt:lpstr>Green_2021ODE</vt:lpstr>
      <vt:lpstr>Gold_2021ODE</vt:lpstr>
      <vt:lpstr>Orange_2021ODE</vt:lpstr>
      <vt:lpstr>Red_2021ODE</vt:lpstr>
      <vt:lpstr>Teal_2021ODE</vt:lpstr>
      <vt:lpstr>Title I A Comparability Report</vt:lpstr>
      <vt:lpstr>Purpose </vt:lpstr>
      <vt:lpstr>Meeting the Requirement</vt:lpstr>
      <vt:lpstr>Meeting the Requirement (continued)</vt:lpstr>
      <vt:lpstr>Which Districts?</vt:lpstr>
      <vt:lpstr>Which Schools?</vt:lpstr>
      <vt:lpstr>Which Students?</vt:lpstr>
      <vt:lpstr>Which Staff?</vt:lpstr>
      <vt:lpstr>Which Staff?</vt:lpstr>
      <vt:lpstr>Meeting the Requirement</vt:lpstr>
      <vt:lpstr>When?</vt:lpstr>
      <vt:lpstr>Next Steps</vt:lpstr>
      <vt:lpstr>Contact at ODE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 A Comparability Report</dc:title>
  <dc:creator>MARTIN Sarah - ODE</dc:creator>
  <cp:lastModifiedBy>MARTIN Sarah - ODE</cp:lastModifiedBy>
  <cp:revision>4</cp:revision>
  <dcterms:created xsi:type="dcterms:W3CDTF">2022-10-05T18:35:21Z</dcterms:created>
  <dcterms:modified xsi:type="dcterms:W3CDTF">2022-10-06T16:19:16Z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0x010100B3812F45279552458458D0611D127A50</vt:lpwstr>
  </property>
</Properties>
</file>