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0" r:id="rId10"/>
  </p:sldMasterIdLst>
  <p:notesMasterIdLst>
    <p:notesMasterId r:id="rId38"/>
  </p:notesMasterIdLst>
  <p:sldIdLst>
    <p:sldId id="317" r:id="rId11"/>
    <p:sldId id="400" r:id="rId12"/>
    <p:sldId id="318" r:id="rId13"/>
    <p:sldId id="412" r:id="rId14"/>
    <p:sldId id="349" r:id="rId15"/>
    <p:sldId id="409" r:id="rId16"/>
    <p:sldId id="415" r:id="rId17"/>
    <p:sldId id="416" r:id="rId18"/>
    <p:sldId id="417" r:id="rId19"/>
    <p:sldId id="323" r:id="rId20"/>
    <p:sldId id="410" r:id="rId21"/>
    <p:sldId id="350" r:id="rId22"/>
    <p:sldId id="414" r:id="rId23"/>
    <p:sldId id="363" r:id="rId24"/>
    <p:sldId id="372" r:id="rId25"/>
    <p:sldId id="342" r:id="rId26"/>
    <p:sldId id="413" r:id="rId27"/>
    <p:sldId id="328" r:id="rId28"/>
    <p:sldId id="353" r:id="rId29"/>
    <p:sldId id="354" r:id="rId30"/>
    <p:sldId id="356" r:id="rId31"/>
    <p:sldId id="373" r:id="rId32"/>
    <p:sldId id="345" r:id="rId33"/>
    <p:sldId id="357" r:id="rId34"/>
    <p:sldId id="346" r:id="rId35"/>
    <p:sldId id="418" r:id="rId36"/>
    <p:sldId id="41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EDE1"/>
    <a:srgbClr val="F0F4E6"/>
    <a:srgbClr val="E7F5F3"/>
    <a:srgbClr val="FCF4F8"/>
    <a:srgbClr val="639729"/>
    <a:srgbClr val="FAF5E3"/>
    <a:srgbClr val="20552D"/>
    <a:srgbClr val="AC471A"/>
    <a:srgbClr val="5D0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764" autoAdjust="0"/>
  </p:normalViewPr>
  <p:slideViewPr>
    <p:cSldViewPr snapToGrid="0">
      <p:cViewPr varScale="1">
        <p:scale>
          <a:sx n="75" d="100"/>
          <a:sy n="75" d="100"/>
        </p:scale>
        <p:origin x="360" y="66"/>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DC8D6-CF98-4016-9A8C-4CDE2794C460}"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5975F895-81CB-485B-AB5D-EA4CFA136B4B}">
      <dgm:prSet/>
      <dgm:spPr/>
      <dgm:t>
        <a:bodyPr/>
        <a:lstStyle/>
        <a:p>
          <a:r>
            <a:rPr lang="en-US" dirty="0"/>
            <a:t>Annual Meeting </a:t>
          </a:r>
        </a:p>
      </dgm:t>
    </dgm:pt>
    <dgm:pt modelId="{6F56FE27-C8C8-4FB8-9A3B-3108DB581902}" type="parTrans" cxnId="{7FD16369-3757-44D9-86FF-19815E6FA43C}">
      <dgm:prSet/>
      <dgm:spPr/>
      <dgm:t>
        <a:bodyPr/>
        <a:lstStyle/>
        <a:p>
          <a:endParaRPr lang="en-US"/>
        </a:p>
      </dgm:t>
    </dgm:pt>
    <dgm:pt modelId="{BF234751-54DE-4F8D-8ECC-B918AB285408}" type="sibTrans" cxnId="{7FD16369-3757-44D9-86FF-19815E6FA43C}">
      <dgm:prSet/>
      <dgm:spPr/>
      <dgm:t>
        <a:bodyPr/>
        <a:lstStyle/>
        <a:p>
          <a:endParaRPr lang="en-US"/>
        </a:p>
      </dgm:t>
    </dgm:pt>
    <dgm:pt modelId="{5800D172-1930-43DB-BCAA-BD29B16E0EC9}">
      <dgm:prSet/>
      <dgm:spPr/>
      <dgm:t>
        <a:bodyPr/>
        <a:lstStyle/>
        <a:p>
          <a:r>
            <a:rPr lang="en-US" dirty="0"/>
            <a:t>Building Family Capacity </a:t>
          </a:r>
        </a:p>
      </dgm:t>
    </dgm:pt>
    <dgm:pt modelId="{45D487B1-6457-4754-AB43-E1A220C4CDF5}" type="parTrans" cxnId="{B268C042-3588-4F7B-925B-0ACB29A9CC96}">
      <dgm:prSet/>
      <dgm:spPr/>
      <dgm:t>
        <a:bodyPr/>
        <a:lstStyle/>
        <a:p>
          <a:endParaRPr lang="en-US"/>
        </a:p>
      </dgm:t>
    </dgm:pt>
    <dgm:pt modelId="{D4167830-94FB-4CE4-AC6E-A822EFF4A7B2}" type="sibTrans" cxnId="{B268C042-3588-4F7B-925B-0ACB29A9CC96}">
      <dgm:prSet/>
      <dgm:spPr/>
      <dgm:t>
        <a:bodyPr/>
        <a:lstStyle/>
        <a:p>
          <a:endParaRPr lang="en-US"/>
        </a:p>
      </dgm:t>
    </dgm:pt>
    <dgm:pt modelId="{6C416A65-C1EF-4D68-8494-04A08DF332E8}">
      <dgm:prSet/>
      <dgm:spPr/>
      <dgm:t>
        <a:bodyPr/>
        <a:lstStyle/>
        <a:p>
          <a:r>
            <a:rPr lang="en-US" dirty="0"/>
            <a:t>Compact </a:t>
          </a:r>
        </a:p>
      </dgm:t>
    </dgm:pt>
    <dgm:pt modelId="{A007293C-3D06-4628-A340-872B93D4F0F4}" type="parTrans" cxnId="{F023B104-F2B1-4C24-B6E5-4316C1F81EAE}">
      <dgm:prSet/>
      <dgm:spPr/>
      <dgm:t>
        <a:bodyPr/>
        <a:lstStyle/>
        <a:p>
          <a:endParaRPr lang="en-US"/>
        </a:p>
      </dgm:t>
    </dgm:pt>
    <dgm:pt modelId="{EC10116E-F278-4786-B53D-1D9BA7BDCDF5}" type="sibTrans" cxnId="{F023B104-F2B1-4C24-B6E5-4316C1F81EAE}">
      <dgm:prSet/>
      <dgm:spPr/>
      <dgm:t>
        <a:bodyPr/>
        <a:lstStyle/>
        <a:p>
          <a:endParaRPr lang="en-US"/>
        </a:p>
      </dgm:t>
    </dgm:pt>
    <dgm:pt modelId="{E3586D28-C135-4785-B376-2F384B05E6F7}">
      <dgm:prSet/>
      <dgm:spPr/>
      <dgm:t>
        <a:bodyPr/>
        <a:lstStyle/>
        <a:p>
          <a:r>
            <a:rPr lang="en-US" dirty="0"/>
            <a:t>Family Engagement Plan </a:t>
          </a:r>
        </a:p>
      </dgm:t>
    </dgm:pt>
    <dgm:pt modelId="{DA30A3D1-639E-4D85-8F6E-FDE5D5716D8D}" type="parTrans" cxnId="{D5038ED7-6908-425E-A85A-D6F6E962DE7A}">
      <dgm:prSet/>
      <dgm:spPr/>
      <dgm:t>
        <a:bodyPr/>
        <a:lstStyle/>
        <a:p>
          <a:endParaRPr lang="en-US"/>
        </a:p>
      </dgm:t>
    </dgm:pt>
    <dgm:pt modelId="{AD85AD5B-5183-4819-AC75-DCFE6254DEA5}" type="sibTrans" cxnId="{D5038ED7-6908-425E-A85A-D6F6E962DE7A}">
      <dgm:prSet/>
      <dgm:spPr/>
      <dgm:t>
        <a:bodyPr/>
        <a:lstStyle/>
        <a:p>
          <a:endParaRPr lang="en-US"/>
        </a:p>
      </dgm:t>
    </dgm:pt>
    <dgm:pt modelId="{4DE74C44-48A6-47A3-9B65-0395D474B046}" type="pres">
      <dgm:prSet presAssocID="{604DC8D6-CF98-4016-9A8C-4CDE2794C460}" presName="matrix" presStyleCnt="0">
        <dgm:presLayoutVars>
          <dgm:chMax val="1"/>
          <dgm:dir/>
          <dgm:resizeHandles val="exact"/>
        </dgm:presLayoutVars>
      </dgm:prSet>
      <dgm:spPr/>
    </dgm:pt>
    <dgm:pt modelId="{0D10B3D7-65FC-4664-A854-D9B420B1DCFF}" type="pres">
      <dgm:prSet presAssocID="{604DC8D6-CF98-4016-9A8C-4CDE2794C460}" presName="diamond" presStyleLbl="bgShp" presStyleIdx="0" presStyleCnt="1" custLinFactNeighborX="-611" custLinFactNeighborY="-1022"/>
      <dgm:spPr/>
    </dgm:pt>
    <dgm:pt modelId="{64FCC359-17B9-41BD-A772-2C9A7D7A9F54}" type="pres">
      <dgm:prSet presAssocID="{604DC8D6-CF98-4016-9A8C-4CDE2794C460}" presName="quad1" presStyleLbl="node1" presStyleIdx="0" presStyleCnt="4" custLinFactNeighborX="-82981" custLinFactNeighborY="-20200">
        <dgm:presLayoutVars>
          <dgm:chMax val="0"/>
          <dgm:chPref val="0"/>
          <dgm:bulletEnabled val="1"/>
        </dgm:presLayoutVars>
      </dgm:prSet>
      <dgm:spPr/>
    </dgm:pt>
    <dgm:pt modelId="{D1729F13-A33E-4756-85E7-37DAC43D1FE2}" type="pres">
      <dgm:prSet presAssocID="{604DC8D6-CF98-4016-9A8C-4CDE2794C460}" presName="quad2" presStyleLbl="node1" presStyleIdx="1" presStyleCnt="4" custLinFactNeighborX="84519" custLinFactNeighborY="-21324">
        <dgm:presLayoutVars>
          <dgm:chMax val="0"/>
          <dgm:chPref val="0"/>
          <dgm:bulletEnabled val="1"/>
        </dgm:presLayoutVars>
      </dgm:prSet>
      <dgm:spPr/>
    </dgm:pt>
    <dgm:pt modelId="{AED665CD-71A0-4E65-B5B4-F230983E5827}" type="pres">
      <dgm:prSet presAssocID="{604DC8D6-CF98-4016-9A8C-4CDE2794C460}" presName="quad3" presStyleLbl="node1" presStyleIdx="2" presStyleCnt="4" custLinFactNeighborX="-80718" custLinFactNeighborY="16636">
        <dgm:presLayoutVars>
          <dgm:chMax val="0"/>
          <dgm:chPref val="0"/>
          <dgm:bulletEnabled val="1"/>
        </dgm:presLayoutVars>
      </dgm:prSet>
      <dgm:spPr/>
    </dgm:pt>
    <dgm:pt modelId="{57B89D59-0A25-4408-B9E8-A10CFB93A55B}" type="pres">
      <dgm:prSet presAssocID="{604DC8D6-CF98-4016-9A8C-4CDE2794C460}" presName="quad4" presStyleLbl="node1" presStyleIdx="3" presStyleCnt="4" custLinFactNeighborX="85494" custLinFactNeighborY="22007">
        <dgm:presLayoutVars>
          <dgm:chMax val="0"/>
          <dgm:chPref val="0"/>
          <dgm:bulletEnabled val="1"/>
        </dgm:presLayoutVars>
      </dgm:prSet>
      <dgm:spPr/>
    </dgm:pt>
  </dgm:ptLst>
  <dgm:cxnLst>
    <dgm:cxn modelId="{F023B104-F2B1-4C24-B6E5-4316C1F81EAE}" srcId="{604DC8D6-CF98-4016-9A8C-4CDE2794C460}" destId="{6C416A65-C1EF-4D68-8494-04A08DF332E8}" srcOrd="2" destOrd="0" parTransId="{A007293C-3D06-4628-A340-872B93D4F0F4}" sibTransId="{EC10116E-F278-4786-B53D-1D9BA7BDCDF5}"/>
    <dgm:cxn modelId="{2DABF70D-2101-4115-B6B5-3F0BD9CA76A5}" type="presOf" srcId="{6C416A65-C1EF-4D68-8494-04A08DF332E8}" destId="{AED665CD-71A0-4E65-B5B4-F230983E5827}" srcOrd="0" destOrd="0" presId="urn:microsoft.com/office/officeart/2005/8/layout/matrix3"/>
    <dgm:cxn modelId="{7717F840-4F0B-454B-99CF-F07F89D30650}" type="presOf" srcId="{5975F895-81CB-485B-AB5D-EA4CFA136B4B}" destId="{64FCC359-17B9-41BD-A772-2C9A7D7A9F54}" srcOrd="0" destOrd="0" presId="urn:microsoft.com/office/officeart/2005/8/layout/matrix3"/>
    <dgm:cxn modelId="{B268C042-3588-4F7B-925B-0ACB29A9CC96}" srcId="{604DC8D6-CF98-4016-9A8C-4CDE2794C460}" destId="{5800D172-1930-43DB-BCAA-BD29B16E0EC9}" srcOrd="3" destOrd="0" parTransId="{45D487B1-6457-4754-AB43-E1A220C4CDF5}" sibTransId="{D4167830-94FB-4CE4-AC6E-A822EFF4A7B2}"/>
    <dgm:cxn modelId="{7FD16369-3757-44D9-86FF-19815E6FA43C}" srcId="{604DC8D6-CF98-4016-9A8C-4CDE2794C460}" destId="{5975F895-81CB-485B-AB5D-EA4CFA136B4B}" srcOrd="0" destOrd="0" parTransId="{6F56FE27-C8C8-4FB8-9A3B-3108DB581902}" sibTransId="{BF234751-54DE-4F8D-8ECC-B918AB285408}"/>
    <dgm:cxn modelId="{982E7D9A-101A-4454-9387-B511CEDE4F79}" type="presOf" srcId="{5800D172-1930-43DB-BCAA-BD29B16E0EC9}" destId="{57B89D59-0A25-4408-B9E8-A10CFB93A55B}" srcOrd="0" destOrd="0" presId="urn:microsoft.com/office/officeart/2005/8/layout/matrix3"/>
    <dgm:cxn modelId="{CD9E9DB2-F96E-4E2A-BA22-D04F183A3757}" type="presOf" srcId="{604DC8D6-CF98-4016-9A8C-4CDE2794C460}" destId="{4DE74C44-48A6-47A3-9B65-0395D474B046}" srcOrd="0" destOrd="0" presId="urn:microsoft.com/office/officeart/2005/8/layout/matrix3"/>
    <dgm:cxn modelId="{D5038ED7-6908-425E-A85A-D6F6E962DE7A}" srcId="{604DC8D6-CF98-4016-9A8C-4CDE2794C460}" destId="{E3586D28-C135-4785-B376-2F384B05E6F7}" srcOrd="1" destOrd="0" parTransId="{DA30A3D1-639E-4D85-8F6E-FDE5D5716D8D}" sibTransId="{AD85AD5B-5183-4819-AC75-DCFE6254DEA5}"/>
    <dgm:cxn modelId="{BEE941E2-D2B4-4E77-B404-5EBF79DCA553}" type="presOf" srcId="{E3586D28-C135-4785-B376-2F384B05E6F7}" destId="{D1729F13-A33E-4756-85E7-37DAC43D1FE2}" srcOrd="0" destOrd="0" presId="urn:microsoft.com/office/officeart/2005/8/layout/matrix3"/>
    <dgm:cxn modelId="{6F79F836-CEB8-4DAA-BAB0-F57B0F56EEF3}" type="presParOf" srcId="{4DE74C44-48A6-47A3-9B65-0395D474B046}" destId="{0D10B3D7-65FC-4664-A854-D9B420B1DCFF}" srcOrd="0" destOrd="0" presId="urn:microsoft.com/office/officeart/2005/8/layout/matrix3"/>
    <dgm:cxn modelId="{51E4046B-1B17-4AA3-96E2-CCEC9A207AAF}" type="presParOf" srcId="{4DE74C44-48A6-47A3-9B65-0395D474B046}" destId="{64FCC359-17B9-41BD-A772-2C9A7D7A9F54}" srcOrd="1" destOrd="0" presId="urn:microsoft.com/office/officeart/2005/8/layout/matrix3"/>
    <dgm:cxn modelId="{F753AF33-884B-41A5-B2BD-C21742C3C098}" type="presParOf" srcId="{4DE74C44-48A6-47A3-9B65-0395D474B046}" destId="{D1729F13-A33E-4756-85E7-37DAC43D1FE2}" srcOrd="2" destOrd="0" presId="urn:microsoft.com/office/officeart/2005/8/layout/matrix3"/>
    <dgm:cxn modelId="{24EACE39-B62D-4F2D-9C32-FDBFC7B4E433}" type="presParOf" srcId="{4DE74C44-48A6-47A3-9B65-0395D474B046}" destId="{AED665CD-71A0-4E65-B5B4-F230983E5827}" srcOrd="3" destOrd="0" presId="urn:microsoft.com/office/officeart/2005/8/layout/matrix3"/>
    <dgm:cxn modelId="{B62786C8-8926-4039-B7DF-A6A726076C43}" type="presParOf" srcId="{4DE74C44-48A6-47A3-9B65-0395D474B046}" destId="{57B89D59-0A25-4408-B9E8-A10CFB93A55B}" srcOrd="4" destOrd="0" presId="urn:microsoft.com/office/officeart/2005/8/layout/matrix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942C1B-FDFE-44A2-931D-ED6C9927FF8B}"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A7A0E52F-0AAA-448A-914E-7ABEB83238D3}">
      <dgm:prSet phldrT="[Text]" custT="1"/>
      <dgm:spPr/>
      <dgm:t>
        <a:bodyPr/>
        <a:lstStyle/>
        <a:p>
          <a:r>
            <a:rPr lang="en-US" sz="1400" b="1" dirty="0"/>
            <a:t>Title I-A Fiscal Requirements</a:t>
          </a:r>
        </a:p>
      </dgm:t>
    </dgm:pt>
    <dgm:pt modelId="{93046B2A-39C6-4301-9D0F-06D8F09B0CC2}" type="parTrans" cxnId="{D8860C57-2DFD-4849-AA5D-63E5BC117DBE}">
      <dgm:prSet/>
      <dgm:spPr/>
      <dgm:t>
        <a:bodyPr/>
        <a:lstStyle/>
        <a:p>
          <a:endParaRPr lang="en-US"/>
        </a:p>
      </dgm:t>
    </dgm:pt>
    <dgm:pt modelId="{9606887F-D4B1-43AD-AC4F-E265EB5FB51B}" type="sibTrans" cxnId="{D8860C57-2DFD-4849-AA5D-63E5BC117DBE}">
      <dgm:prSet/>
      <dgm:spPr/>
      <dgm:t>
        <a:bodyPr/>
        <a:lstStyle/>
        <a:p>
          <a:endParaRPr lang="en-US"/>
        </a:p>
      </dgm:t>
    </dgm:pt>
    <dgm:pt modelId="{233E6815-52E4-483F-825F-EFE04B24FDF7}">
      <dgm:prSet phldrT="[Text]" custT="1"/>
      <dgm:spPr/>
      <dgm:t>
        <a:bodyPr/>
        <a:lstStyle/>
        <a:p>
          <a:r>
            <a:rPr lang="en-US" sz="1400" b="0" dirty="0"/>
            <a:t>Supplement not Supplant</a:t>
          </a:r>
        </a:p>
      </dgm:t>
    </dgm:pt>
    <dgm:pt modelId="{403C8920-01BF-4BB1-B210-D401B51EE551}" type="parTrans" cxnId="{9A667C61-B100-4AC2-A2C7-1F74DD3A26B3}">
      <dgm:prSet/>
      <dgm:spPr/>
      <dgm:t>
        <a:bodyPr/>
        <a:lstStyle/>
        <a:p>
          <a:endParaRPr lang="en-US"/>
        </a:p>
      </dgm:t>
    </dgm:pt>
    <dgm:pt modelId="{519FD62D-E49F-4DDD-A154-AD10D685E19B}" type="sibTrans" cxnId="{9A667C61-B100-4AC2-A2C7-1F74DD3A26B3}">
      <dgm:prSet/>
      <dgm:spPr/>
      <dgm:t>
        <a:bodyPr/>
        <a:lstStyle/>
        <a:p>
          <a:endParaRPr lang="en-US"/>
        </a:p>
      </dgm:t>
    </dgm:pt>
    <dgm:pt modelId="{52E26A93-3E77-4F0F-A543-0696141ACAE7}">
      <dgm:prSet phldrT="[Text]" custT="1"/>
      <dgm:spPr/>
      <dgm:t>
        <a:bodyPr/>
        <a:lstStyle/>
        <a:p>
          <a:r>
            <a:rPr lang="en-US" sz="1400" dirty="0"/>
            <a:t>Comparability</a:t>
          </a:r>
        </a:p>
      </dgm:t>
    </dgm:pt>
    <dgm:pt modelId="{23ED57E2-0EBE-4BA0-839A-01A504D37DFB}" type="parTrans" cxnId="{E22C25CB-E53D-4192-9D84-DBC5BEB245BF}">
      <dgm:prSet/>
      <dgm:spPr/>
      <dgm:t>
        <a:bodyPr/>
        <a:lstStyle/>
        <a:p>
          <a:endParaRPr lang="en-US"/>
        </a:p>
      </dgm:t>
    </dgm:pt>
    <dgm:pt modelId="{D5A17D41-BE59-4EEB-A084-199DBCF492EB}" type="sibTrans" cxnId="{E22C25CB-E53D-4192-9D84-DBC5BEB245BF}">
      <dgm:prSet/>
      <dgm:spPr/>
      <dgm:t>
        <a:bodyPr/>
        <a:lstStyle/>
        <a:p>
          <a:endParaRPr lang="en-US"/>
        </a:p>
      </dgm:t>
    </dgm:pt>
    <dgm:pt modelId="{E45C88AE-3000-4761-8964-4CA314CFDED5}">
      <dgm:prSet phldrT="[Text]" custT="1"/>
      <dgm:spPr/>
      <dgm:t>
        <a:bodyPr/>
        <a:lstStyle/>
        <a:p>
          <a:r>
            <a:rPr lang="en-US" sz="1400" b="0"/>
            <a:t>Maintenance of Effort</a:t>
          </a:r>
          <a:endParaRPr lang="en-US" sz="1400" b="0" dirty="0"/>
        </a:p>
      </dgm:t>
    </dgm:pt>
    <dgm:pt modelId="{ED464635-0B87-4A65-B0A6-B2FAAA66233C}" type="parTrans" cxnId="{D3AE5730-B196-4F39-925F-2EBF3073CFB1}">
      <dgm:prSet/>
      <dgm:spPr/>
      <dgm:t>
        <a:bodyPr/>
        <a:lstStyle/>
        <a:p>
          <a:endParaRPr lang="en-US"/>
        </a:p>
      </dgm:t>
    </dgm:pt>
    <dgm:pt modelId="{1EA2658B-C340-4118-83A3-594533E1E75F}" type="sibTrans" cxnId="{D3AE5730-B196-4F39-925F-2EBF3073CFB1}">
      <dgm:prSet/>
      <dgm:spPr/>
      <dgm:t>
        <a:bodyPr/>
        <a:lstStyle/>
        <a:p>
          <a:endParaRPr lang="en-US"/>
        </a:p>
      </dgm:t>
    </dgm:pt>
    <dgm:pt modelId="{B695B27C-B80A-4D92-9903-66AFCA00D1B3}" type="pres">
      <dgm:prSet presAssocID="{D9942C1B-FDFE-44A2-931D-ED6C9927FF8B}" presName="Name0" presStyleCnt="0">
        <dgm:presLayoutVars>
          <dgm:chMax val="1"/>
          <dgm:dir/>
          <dgm:animLvl val="ctr"/>
          <dgm:resizeHandles val="exact"/>
        </dgm:presLayoutVars>
      </dgm:prSet>
      <dgm:spPr/>
    </dgm:pt>
    <dgm:pt modelId="{6934CD38-09E0-4F94-A74F-FBB5DD4564E5}" type="pres">
      <dgm:prSet presAssocID="{A7A0E52F-0AAA-448A-914E-7ABEB83238D3}" presName="centerShape" presStyleLbl="node0" presStyleIdx="0" presStyleCnt="1" custScaleX="125669" custScaleY="97423"/>
      <dgm:spPr/>
    </dgm:pt>
    <dgm:pt modelId="{213ED27E-BB3C-4978-8D9A-132CF6D9D70E}" type="pres">
      <dgm:prSet presAssocID="{233E6815-52E4-483F-825F-EFE04B24FDF7}" presName="node" presStyleLbl="node1" presStyleIdx="0" presStyleCnt="3" custScaleX="208856" custScaleY="106934" custRadScaleRad="87613" custRadScaleInc="2252">
        <dgm:presLayoutVars>
          <dgm:bulletEnabled val="1"/>
        </dgm:presLayoutVars>
      </dgm:prSet>
      <dgm:spPr/>
    </dgm:pt>
    <dgm:pt modelId="{2DA78158-D757-4B86-888C-73A62932BAA1}" type="pres">
      <dgm:prSet presAssocID="{233E6815-52E4-483F-825F-EFE04B24FDF7}" presName="dummy" presStyleCnt="0"/>
      <dgm:spPr/>
    </dgm:pt>
    <dgm:pt modelId="{72E1E37B-C379-4BDE-9011-BA7F11986690}" type="pres">
      <dgm:prSet presAssocID="{519FD62D-E49F-4DDD-A154-AD10D685E19B}" presName="sibTrans" presStyleLbl="sibTrans2D1" presStyleIdx="0" presStyleCnt="3"/>
      <dgm:spPr/>
    </dgm:pt>
    <dgm:pt modelId="{46609000-92EA-4A0A-B66A-1FBC4B3106E3}" type="pres">
      <dgm:prSet presAssocID="{52E26A93-3E77-4F0F-A543-0696141ACAE7}" presName="node" presStyleLbl="node1" presStyleIdx="1" presStyleCnt="3" custScaleX="188572" custScaleY="95859">
        <dgm:presLayoutVars>
          <dgm:bulletEnabled val="1"/>
        </dgm:presLayoutVars>
      </dgm:prSet>
      <dgm:spPr/>
    </dgm:pt>
    <dgm:pt modelId="{8709C03D-9EFB-4E38-BD78-DD7AE402F55F}" type="pres">
      <dgm:prSet presAssocID="{52E26A93-3E77-4F0F-A543-0696141ACAE7}" presName="dummy" presStyleCnt="0"/>
      <dgm:spPr/>
    </dgm:pt>
    <dgm:pt modelId="{5D3C94A5-C789-4876-853F-DF9B80901524}" type="pres">
      <dgm:prSet presAssocID="{D5A17D41-BE59-4EEB-A084-199DBCF492EB}" presName="sibTrans" presStyleLbl="sibTrans2D1" presStyleIdx="1" presStyleCnt="3"/>
      <dgm:spPr/>
    </dgm:pt>
    <dgm:pt modelId="{B348F809-25EE-421D-B06C-A817FBE6D4BC}" type="pres">
      <dgm:prSet presAssocID="{E45C88AE-3000-4761-8964-4CA314CFDED5}" presName="node" presStyleLbl="node1" presStyleIdx="2" presStyleCnt="3" custScaleX="192165" custScaleY="100099">
        <dgm:presLayoutVars>
          <dgm:bulletEnabled val="1"/>
        </dgm:presLayoutVars>
      </dgm:prSet>
      <dgm:spPr/>
    </dgm:pt>
    <dgm:pt modelId="{E0ECE12B-1824-45FB-8F6B-4721752E4FC0}" type="pres">
      <dgm:prSet presAssocID="{E45C88AE-3000-4761-8964-4CA314CFDED5}" presName="dummy" presStyleCnt="0"/>
      <dgm:spPr/>
    </dgm:pt>
    <dgm:pt modelId="{5068D3A9-97B1-4A3F-A920-00610AEE2612}" type="pres">
      <dgm:prSet presAssocID="{1EA2658B-C340-4118-83A3-594533E1E75F}" presName="sibTrans" presStyleLbl="sibTrans2D1" presStyleIdx="2" presStyleCnt="3"/>
      <dgm:spPr/>
    </dgm:pt>
  </dgm:ptLst>
  <dgm:cxnLst>
    <dgm:cxn modelId="{58247204-2B1A-4267-9652-8C08A01E12B5}" type="presOf" srcId="{52E26A93-3E77-4F0F-A543-0696141ACAE7}" destId="{46609000-92EA-4A0A-B66A-1FBC4B3106E3}" srcOrd="0" destOrd="0" presId="urn:microsoft.com/office/officeart/2005/8/layout/radial6"/>
    <dgm:cxn modelId="{7EA2A21E-26B8-43F7-B8FE-75921F365248}" type="presOf" srcId="{D9942C1B-FDFE-44A2-931D-ED6C9927FF8B}" destId="{B695B27C-B80A-4D92-9903-66AFCA00D1B3}" srcOrd="0" destOrd="0" presId="urn:microsoft.com/office/officeart/2005/8/layout/radial6"/>
    <dgm:cxn modelId="{FFD90026-9CB3-4D14-B425-E3A6E8E71163}" type="presOf" srcId="{519FD62D-E49F-4DDD-A154-AD10D685E19B}" destId="{72E1E37B-C379-4BDE-9011-BA7F11986690}" srcOrd="0" destOrd="0" presId="urn:microsoft.com/office/officeart/2005/8/layout/radial6"/>
    <dgm:cxn modelId="{D3AE5730-B196-4F39-925F-2EBF3073CFB1}" srcId="{A7A0E52F-0AAA-448A-914E-7ABEB83238D3}" destId="{E45C88AE-3000-4761-8964-4CA314CFDED5}" srcOrd="2" destOrd="0" parTransId="{ED464635-0B87-4A65-B0A6-B2FAAA66233C}" sibTransId="{1EA2658B-C340-4118-83A3-594533E1E75F}"/>
    <dgm:cxn modelId="{6A0C8639-FED9-498F-80A2-35DE1C8B01F8}" type="presOf" srcId="{233E6815-52E4-483F-825F-EFE04B24FDF7}" destId="{213ED27E-BB3C-4978-8D9A-132CF6D9D70E}" srcOrd="0" destOrd="0" presId="urn:microsoft.com/office/officeart/2005/8/layout/radial6"/>
    <dgm:cxn modelId="{9A667C61-B100-4AC2-A2C7-1F74DD3A26B3}" srcId="{A7A0E52F-0AAA-448A-914E-7ABEB83238D3}" destId="{233E6815-52E4-483F-825F-EFE04B24FDF7}" srcOrd="0" destOrd="0" parTransId="{403C8920-01BF-4BB1-B210-D401B51EE551}" sibTransId="{519FD62D-E49F-4DDD-A154-AD10D685E19B}"/>
    <dgm:cxn modelId="{E6FCBD49-86D2-45D6-9735-23D45A79C6AE}" type="presOf" srcId="{D5A17D41-BE59-4EEB-A084-199DBCF492EB}" destId="{5D3C94A5-C789-4876-853F-DF9B80901524}" srcOrd="0" destOrd="0" presId="urn:microsoft.com/office/officeart/2005/8/layout/radial6"/>
    <dgm:cxn modelId="{D8860C57-2DFD-4849-AA5D-63E5BC117DBE}" srcId="{D9942C1B-FDFE-44A2-931D-ED6C9927FF8B}" destId="{A7A0E52F-0AAA-448A-914E-7ABEB83238D3}" srcOrd="0" destOrd="0" parTransId="{93046B2A-39C6-4301-9D0F-06D8F09B0CC2}" sibTransId="{9606887F-D4B1-43AD-AC4F-E265EB5FB51B}"/>
    <dgm:cxn modelId="{9EDC627C-DBD9-4E01-94D6-A100132C3BF1}" type="presOf" srcId="{E45C88AE-3000-4761-8964-4CA314CFDED5}" destId="{B348F809-25EE-421D-B06C-A817FBE6D4BC}" srcOrd="0" destOrd="0" presId="urn:microsoft.com/office/officeart/2005/8/layout/radial6"/>
    <dgm:cxn modelId="{DDF39385-EEF8-466C-81F9-E75005AD0E6F}" type="presOf" srcId="{A7A0E52F-0AAA-448A-914E-7ABEB83238D3}" destId="{6934CD38-09E0-4F94-A74F-FBB5DD4564E5}" srcOrd="0" destOrd="0" presId="urn:microsoft.com/office/officeart/2005/8/layout/radial6"/>
    <dgm:cxn modelId="{E22C25CB-E53D-4192-9D84-DBC5BEB245BF}" srcId="{A7A0E52F-0AAA-448A-914E-7ABEB83238D3}" destId="{52E26A93-3E77-4F0F-A543-0696141ACAE7}" srcOrd="1" destOrd="0" parTransId="{23ED57E2-0EBE-4BA0-839A-01A504D37DFB}" sibTransId="{D5A17D41-BE59-4EEB-A084-199DBCF492EB}"/>
    <dgm:cxn modelId="{721DA1E5-3649-409C-8FFC-CE3B75C3800D}" type="presOf" srcId="{1EA2658B-C340-4118-83A3-594533E1E75F}" destId="{5068D3A9-97B1-4A3F-A920-00610AEE2612}" srcOrd="0" destOrd="0" presId="urn:microsoft.com/office/officeart/2005/8/layout/radial6"/>
    <dgm:cxn modelId="{538A7DBF-6164-4EC3-BAC8-98A947A8A9A0}" type="presParOf" srcId="{B695B27C-B80A-4D92-9903-66AFCA00D1B3}" destId="{6934CD38-09E0-4F94-A74F-FBB5DD4564E5}" srcOrd="0" destOrd="0" presId="urn:microsoft.com/office/officeart/2005/8/layout/radial6"/>
    <dgm:cxn modelId="{F890D043-2B34-4A05-B0C0-9944A5C954AE}" type="presParOf" srcId="{B695B27C-B80A-4D92-9903-66AFCA00D1B3}" destId="{213ED27E-BB3C-4978-8D9A-132CF6D9D70E}" srcOrd="1" destOrd="0" presId="urn:microsoft.com/office/officeart/2005/8/layout/radial6"/>
    <dgm:cxn modelId="{9A5C4F5A-7EEA-4006-86EF-FAB0BE127DD9}" type="presParOf" srcId="{B695B27C-B80A-4D92-9903-66AFCA00D1B3}" destId="{2DA78158-D757-4B86-888C-73A62932BAA1}" srcOrd="2" destOrd="0" presId="urn:microsoft.com/office/officeart/2005/8/layout/radial6"/>
    <dgm:cxn modelId="{D23C27D3-FD2D-4E0B-A184-4901AA5BBE1B}" type="presParOf" srcId="{B695B27C-B80A-4D92-9903-66AFCA00D1B3}" destId="{72E1E37B-C379-4BDE-9011-BA7F11986690}" srcOrd="3" destOrd="0" presId="urn:microsoft.com/office/officeart/2005/8/layout/radial6"/>
    <dgm:cxn modelId="{D6176DA1-E396-43D4-B4B3-B4727E250B76}" type="presParOf" srcId="{B695B27C-B80A-4D92-9903-66AFCA00D1B3}" destId="{46609000-92EA-4A0A-B66A-1FBC4B3106E3}" srcOrd="4" destOrd="0" presId="urn:microsoft.com/office/officeart/2005/8/layout/radial6"/>
    <dgm:cxn modelId="{9C385095-0324-48BC-89E6-28FEC1A9DBCD}" type="presParOf" srcId="{B695B27C-B80A-4D92-9903-66AFCA00D1B3}" destId="{8709C03D-9EFB-4E38-BD78-DD7AE402F55F}" srcOrd="5" destOrd="0" presId="urn:microsoft.com/office/officeart/2005/8/layout/radial6"/>
    <dgm:cxn modelId="{AA4408C7-4E8F-49D3-A128-310DDE9D6B20}" type="presParOf" srcId="{B695B27C-B80A-4D92-9903-66AFCA00D1B3}" destId="{5D3C94A5-C789-4876-853F-DF9B80901524}" srcOrd="6" destOrd="0" presId="urn:microsoft.com/office/officeart/2005/8/layout/radial6"/>
    <dgm:cxn modelId="{30F7903E-244A-472B-ACF1-A6EED62C2A21}" type="presParOf" srcId="{B695B27C-B80A-4D92-9903-66AFCA00D1B3}" destId="{B348F809-25EE-421D-B06C-A817FBE6D4BC}" srcOrd="7" destOrd="0" presId="urn:microsoft.com/office/officeart/2005/8/layout/radial6"/>
    <dgm:cxn modelId="{2299A96B-D840-4004-A203-22BCC0240E7B}" type="presParOf" srcId="{B695B27C-B80A-4D92-9903-66AFCA00D1B3}" destId="{E0ECE12B-1824-45FB-8F6B-4721752E4FC0}" srcOrd="8" destOrd="0" presId="urn:microsoft.com/office/officeart/2005/8/layout/radial6"/>
    <dgm:cxn modelId="{E6FA7E37-F3AB-4266-AB97-2A814DE62AD9}" type="presParOf" srcId="{B695B27C-B80A-4D92-9903-66AFCA00D1B3}" destId="{5068D3A9-97B1-4A3F-A920-00610AEE2612}" srcOrd="9"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B3D7-65FC-4664-A854-D9B420B1DCFF}">
      <dsp:nvSpPr>
        <dsp:cNvPr id="0" name=""/>
        <dsp:cNvSpPr/>
      </dsp:nvSpPr>
      <dsp:spPr>
        <a:xfrm>
          <a:off x="847995" y="0"/>
          <a:ext cx="4753729" cy="475372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CC359-17B9-41BD-A772-2C9A7D7A9F54}">
      <dsp:nvSpPr>
        <dsp:cNvPr id="0" name=""/>
        <dsp:cNvSpPr/>
      </dsp:nvSpPr>
      <dsp:spPr>
        <a:xfrm>
          <a:off x="0" y="77105"/>
          <a:ext cx="1853954" cy="18539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Annual Meeting </a:t>
          </a:r>
        </a:p>
      </dsp:txBody>
      <dsp:txXfrm>
        <a:off x="90503" y="167608"/>
        <a:ext cx="1672948" cy="1672948"/>
      </dsp:txXfrm>
    </dsp:sp>
    <dsp:sp modelId="{D1729F13-A33E-4756-85E7-37DAC43D1FE2}">
      <dsp:nvSpPr>
        <dsp:cNvPr id="0" name=""/>
        <dsp:cNvSpPr/>
      </dsp:nvSpPr>
      <dsp:spPr>
        <a:xfrm>
          <a:off x="4653855" y="56267"/>
          <a:ext cx="1853954" cy="1853954"/>
        </a:xfrm>
        <a:prstGeom prst="roundRect">
          <a:avLst/>
        </a:prstGeom>
        <a:solidFill>
          <a:schemeClr val="accent5">
            <a:hueOff val="3344072"/>
            <a:satOff val="-17638"/>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Family Engagement Plan </a:t>
          </a:r>
        </a:p>
      </dsp:txBody>
      <dsp:txXfrm>
        <a:off x="4744358" y="146770"/>
        <a:ext cx="1672948" cy="1672948"/>
      </dsp:txXfrm>
    </dsp:sp>
    <dsp:sp modelId="{AED665CD-71A0-4E65-B5B4-F230983E5827}">
      <dsp:nvSpPr>
        <dsp:cNvPr id="0" name=""/>
        <dsp:cNvSpPr/>
      </dsp:nvSpPr>
      <dsp:spPr>
        <a:xfrm>
          <a:off x="0" y="2756594"/>
          <a:ext cx="1853954" cy="1853954"/>
        </a:xfrm>
        <a:prstGeom prst="roundRect">
          <a:avLst/>
        </a:prstGeom>
        <a:solidFill>
          <a:schemeClr val="accent5">
            <a:hueOff val="6688143"/>
            <a:satOff val="-35277"/>
            <a:lumOff val="20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Compact </a:t>
          </a:r>
        </a:p>
      </dsp:txBody>
      <dsp:txXfrm>
        <a:off x="90503" y="2847097"/>
        <a:ext cx="1672948" cy="1672948"/>
      </dsp:txXfrm>
    </dsp:sp>
    <dsp:sp modelId="{57B89D59-0A25-4408-B9E8-A10CFB93A55B}">
      <dsp:nvSpPr>
        <dsp:cNvPr id="0" name=""/>
        <dsp:cNvSpPr/>
      </dsp:nvSpPr>
      <dsp:spPr>
        <a:xfrm>
          <a:off x="4653855" y="2856170"/>
          <a:ext cx="1853954" cy="1853954"/>
        </a:xfrm>
        <a:prstGeom prst="roundRect">
          <a:avLst/>
        </a:prstGeom>
        <a:solidFill>
          <a:schemeClr val="accent5">
            <a:hueOff val="10032215"/>
            <a:satOff val="-52915"/>
            <a:lumOff val="3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Building Family Capacity </a:t>
          </a:r>
        </a:p>
      </dsp:txBody>
      <dsp:txXfrm>
        <a:off x="4744358" y="2946673"/>
        <a:ext cx="1672948" cy="1672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8D3A9-97B1-4A3F-A920-00610AEE2612}">
      <dsp:nvSpPr>
        <dsp:cNvPr id="0" name=""/>
        <dsp:cNvSpPr/>
      </dsp:nvSpPr>
      <dsp:spPr>
        <a:xfrm>
          <a:off x="722102" y="610132"/>
          <a:ext cx="2832109" cy="2832109"/>
        </a:xfrm>
        <a:prstGeom prst="blockArc">
          <a:avLst>
            <a:gd name="adj1" fmla="val 9470759"/>
            <a:gd name="adj2" fmla="val 1604052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3C94A5-C789-4876-853F-DF9B80901524}">
      <dsp:nvSpPr>
        <dsp:cNvPr id="0" name=""/>
        <dsp:cNvSpPr/>
      </dsp:nvSpPr>
      <dsp:spPr>
        <a:xfrm>
          <a:off x="638905" y="440132"/>
          <a:ext cx="2832109" cy="2832109"/>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1E37B-C379-4BDE-9011-BA7F11986690}">
      <dsp:nvSpPr>
        <dsp:cNvPr id="0" name=""/>
        <dsp:cNvSpPr/>
      </dsp:nvSpPr>
      <dsp:spPr>
        <a:xfrm>
          <a:off x="556617" y="607903"/>
          <a:ext cx="2832109" cy="2832109"/>
        </a:xfrm>
        <a:prstGeom prst="blockArc">
          <a:avLst>
            <a:gd name="adj1" fmla="val 16452090"/>
            <a:gd name="adj2" fmla="val 1335225"/>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4CD38-09E0-4F94-A74F-FBB5DD4564E5}">
      <dsp:nvSpPr>
        <dsp:cNvPr id="0" name=""/>
        <dsp:cNvSpPr/>
      </dsp:nvSpPr>
      <dsp:spPr>
        <a:xfrm>
          <a:off x="1236091" y="1221371"/>
          <a:ext cx="1637735" cy="126963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Title I-A Fiscal Requirements</a:t>
          </a:r>
        </a:p>
      </dsp:txBody>
      <dsp:txXfrm>
        <a:off x="1475932" y="1407304"/>
        <a:ext cx="1158053" cy="897764"/>
      </dsp:txXfrm>
    </dsp:sp>
    <dsp:sp modelId="{213ED27E-BB3C-4978-8D9A-132CF6D9D70E}">
      <dsp:nvSpPr>
        <dsp:cNvPr id="0" name=""/>
        <dsp:cNvSpPr/>
      </dsp:nvSpPr>
      <dsp:spPr>
        <a:xfrm>
          <a:off x="1121367" y="156709"/>
          <a:ext cx="1905288" cy="97550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Supplement not Supplant</a:t>
          </a:r>
        </a:p>
      </dsp:txBody>
      <dsp:txXfrm>
        <a:off x="1400390" y="299568"/>
        <a:ext cx="1347242" cy="689787"/>
      </dsp:txXfrm>
    </dsp:sp>
    <dsp:sp modelId="{46609000-92EA-4A0A-B66A-1FBC4B3106E3}">
      <dsp:nvSpPr>
        <dsp:cNvPr id="0" name=""/>
        <dsp:cNvSpPr/>
      </dsp:nvSpPr>
      <dsp:spPr>
        <a:xfrm>
          <a:off x="2392734" y="2110557"/>
          <a:ext cx="1720247" cy="87447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Comparability</a:t>
          </a:r>
        </a:p>
      </dsp:txBody>
      <dsp:txXfrm>
        <a:off x="2644658" y="2238621"/>
        <a:ext cx="1216399" cy="618345"/>
      </dsp:txXfrm>
    </dsp:sp>
    <dsp:sp modelId="{B348F809-25EE-421D-B06C-A817FBE6D4BC}">
      <dsp:nvSpPr>
        <dsp:cNvPr id="0" name=""/>
        <dsp:cNvSpPr/>
      </dsp:nvSpPr>
      <dsp:spPr>
        <a:xfrm>
          <a:off x="-19450" y="2091217"/>
          <a:ext cx="1753024" cy="91315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t>Maintenance of Effort</a:t>
          </a:r>
          <a:endParaRPr lang="en-US" sz="1400" b="0" kern="1200" dirty="0"/>
        </a:p>
      </dsp:txBody>
      <dsp:txXfrm>
        <a:off x="237274" y="2224945"/>
        <a:ext cx="1239576" cy="64569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4ED4-E284-DC48-2A8B-38BDDC5AD10D}"/>
            </a:ext>
          </a:extLst>
        </p:cNvPr>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6B67ADC-B001-8F0F-8A96-41DF31776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54F2A97-4637-1F0F-7EBA-8BA171CAE1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First: Federal funds originate in Congress </a:t>
            </a:r>
          </a:p>
          <a:p>
            <a:endParaRPr lang="en-US" sz="1200" dirty="0"/>
          </a:p>
          <a:p>
            <a:r>
              <a:rPr lang="en-US" sz="1200" dirty="0"/>
              <a:t>Second: The U.S. Department of Education calculates state level allocations </a:t>
            </a:r>
          </a:p>
          <a:p>
            <a:endParaRPr lang="en-US" sz="1200" dirty="0"/>
          </a:p>
          <a:p>
            <a:r>
              <a:rPr lang="en-US" sz="1200" dirty="0"/>
              <a:t>Third: ODE calculates each district’s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Title I-A is comprised of four separate formulas. Some districts are eligible to receive funding in all four areas, while others are eligible in only a few. There are different criteria for each formula, though all are based on census poverty.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p:txBody>
      </p:sp>
      <p:sp>
        <p:nvSpPr>
          <p:cNvPr id="19460" name="Slide Number Placeholder 3">
            <a:extLst>
              <a:ext uri="{FF2B5EF4-FFF2-40B4-BE49-F238E27FC236}">
                <a16:creationId xmlns:a16="http://schemas.microsoft.com/office/drawing/2014/main" id="{376BE89F-3D79-1A7D-A478-9D2B40B905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13</a:t>
            </a:fld>
            <a:endParaRPr lang="en-US" altLang="en-US" sz="1300"/>
          </a:p>
        </p:txBody>
      </p:sp>
    </p:spTree>
    <p:extLst>
      <p:ext uri="{BB962C8B-B14F-4D97-AF65-F5344CB8AC3E}">
        <p14:creationId xmlns:p14="http://schemas.microsoft.com/office/powerpoint/2010/main" val="409236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Under ESEA districts have the ability to transfer funds it receives by formula under certain programs to other programs to better address local needs. It is important to keep in mind that once funds are transferred, they take on the identity of the Title to which they were transferred and must be spent under rules applicable to that Title. </a:t>
            </a:r>
          </a:p>
          <a:p>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Before an LEA may transfer funds from a program subject to equitable services requirements, it must engage in timely and meaningful consultation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with appropriate private school officials. (ESEA section 5103(e)(2).) With respect to the transferred funds, the LEA must provide private school students and teachers equitable services under the program(s) to which, and from which, the funds are transferred, based on the total amount of funds available to each program after the transfer. A district may not reserve Title II-A or IV-A funds solely to provide equitable services. </a:t>
            </a:r>
            <a:endParaRPr lang="en-US" sz="1200" b="0" i="0" kern="1200" dirty="0">
              <a:solidFill>
                <a:schemeClr val="tx1"/>
              </a:solidFill>
              <a:effectLst/>
              <a:latin typeface="+mn-lt"/>
              <a:ea typeface="+mn-ea"/>
              <a:cs typeface="+mn-cs"/>
            </a:endParaRPr>
          </a:p>
          <a:p>
            <a:endParaRPr lang="en-US" alt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There is no limit on the amount of funds that can be transferred from one grant to another, but transfers of funds cannot cross years.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243374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There are three fiscal tests for Title I-A:</a:t>
            </a:r>
          </a:p>
          <a:p>
            <a:endParaRPr lang="en-US" sz="1200" kern="1200" dirty="0">
              <a:solidFill>
                <a:schemeClr val="tx1"/>
              </a:solidFill>
              <a:effectLst/>
              <a:latin typeface="+mn-lt"/>
              <a:ea typeface="+mn-ea"/>
              <a:cs typeface="+mn-cs"/>
            </a:endParaRPr>
          </a:p>
          <a:p>
            <a:pPr marL="228600" indent="-228600">
              <a:buAutoNum type="arabicPeriod"/>
            </a:pPr>
            <a:r>
              <a:rPr lang="en-US" dirty="0"/>
              <a:t>Maintenance of Effort (MOE) – LEAs must maintain a consistent floor of state and local funding for free public education from year-to-year. </a:t>
            </a:r>
          </a:p>
          <a:p>
            <a:pPr marL="228600" indent="-228600">
              <a:buAutoNum type="arabicPeriod"/>
            </a:pPr>
            <a:r>
              <a:rPr lang="en-US" dirty="0"/>
              <a:t>Supplement, not Supplant  – LEAs must distribute state and local funds to schools without taking into account a school’s participation in the Title I program. (Methodology)</a:t>
            </a:r>
          </a:p>
          <a:p>
            <a:pPr marL="228600" indent="-228600">
              <a:buAutoNum type="arabicPeriod"/>
            </a:pPr>
            <a:r>
              <a:rPr lang="en-US" dirty="0"/>
              <a:t>Comparability – state and local funds are used to provide services that, taken as a whole, are comparable between Title I and non-Title schools.</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Title I-A funds are required to supplement, and not supplant existing state and local funding. In plain language, this means that federal funds should add to, and not replace, state and local funds. Before ESSA, Title I-A’s ‘supplement, not supplant’ requirement was tested through three presumptions that looked at each activity supported with Title I-A funds to determine if it was something an LEA or school would have paid for with state and/or local funds if Title I-A funds were not available.</a:t>
            </a:r>
          </a:p>
          <a:p>
            <a:pPr marL="0" indent="0">
              <a:buNone/>
            </a:pPr>
            <a:endParaRPr 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87756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Title IA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a:solidFill>
                  <a:schemeClr val="tx1"/>
                </a:solidFill>
                <a:effectLst/>
                <a:latin typeface="+mn-lt"/>
                <a:ea typeface="+mn-ea"/>
                <a:cs typeface="+mn-cs"/>
              </a:rPr>
              <a:t>Tydings</a:t>
            </a:r>
            <a:r>
              <a:rPr lang="en-US" sz="1200" kern="1200" dirty="0">
                <a:solidFill>
                  <a:schemeClr val="tx1"/>
                </a:solidFill>
                <a:effectLst/>
                <a:latin typeface="+mn-lt"/>
                <a:ea typeface="+mn-ea"/>
                <a:cs typeface="+mn-cs"/>
              </a:rPr>
              <a:t> Amendment”.  While</a:t>
            </a:r>
            <a:r>
              <a:rPr lang="en-US" sz="1200" kern="1200" baseline="0" dirty="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This slide shows the 2022-23 grant year timeline.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53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a:p>
            <a:pPr defTabSz="931774" eaLnBrk="1" hangingPunct="1">
              <a:spcBef>
                <a:spcPct val="0"/>
              </a:spcBef>
              <a:defRPr/>
            </a:pPr>
            <a:r>
              <a:rPr lang="en-US" altLang="en-US" sz="1000" i="0" dirty="0">
                <a:latin typeface="Calibri" pitchFamily="34" charset="0"/>
                <a:ea typeface="Calibri" pitchFamily="34" charset="0"/>
                <a:cs typeface="Calibri" pitchFamily="34" charset="0"/>
              </a:rPr>
              <a:t>There</a:t>
            </a:r>
            <a:r>
              <a:rPr lang="en-US" altLang="en-US" sz="1000" i="0" baseline="0" dirty="0">
                <a:latin typeface="Calibri" pitchFamily="34" charset="0"/>
                <a:ea typeface="Calibri" pitchFamily="34" charset="0"/>
                <a:cs typeface="Calibri" pitchFamily="34" charset="0"/>
              </a:rPr>
              <a:t> are four primary sections in the Title IA CIP Budget narrative:</a:t>
            </a:r>
          </a:p>
          <a:p>
            <a:pPr defTabSz="931774" eaLnBrk="1" hangingPunct="1">
              <a:spcBef>
                <a:spcPct val="0"/>
              </a:spcBef>
              <a:defRPr/>
            </a:pPr>
            <a:r>
              <a:rPr lang="en-US" altLang="en-US" sz="1000" i="0" baseline="0" dirty="0">
                <a:latin typeface="Calibri" pitchFamily="34" charset="0"/>
                <a:ea typeface="Calibri" pitchFamily="34" charset="0"/>
                <a:cs typeface="Calibri" pitchFamily="34" charset="0"/>
              </a:rPr>
              <a:t>Overview</a:t>
            </a:r>
          </a:p>
          <a:p>
            <a:pPr defTabSz="931774" eaLnBrk="1" hangingPunct="1">
              <a:spcBef>
                <a:spcPct val="0"/>
              </a:spcBef>
              <a:defRPr/>
            </a:pPr>
            <a:r>
              <a:rPr lang="en-US" altLang="en-US" sz="1000" i="0" baseline="0" dirty="0">
                <a:latin typeface="Calibri" pitchFamily="34" charset="0"/>
                <a:ea typeface="Calibri" pitchFamily="34" charset="0"/>
                <a:cs typeface="Calibri" pitchFamily="34" charset="0"/>
              </a:rPr>
              <a:t>Targeting (Rank and Serve)</a:t>
            </a:r>
          </a:p>
          <a:p>
            <a:pPr defTabSz="931774" eaLnBrk="1" hangingPunct="1">
              <a:spcBef>
                <a:spcPct val="0"/>
              </a:spcBef>
              <a:defRPr/>
            </a:pPr>
            <a:r>
              <a:rPr lang="en-US" altLang="en-US" sz="1000" i="0" baseline="0" dirty="0">
                <a:latin typeface="Calibri" pitchFamily="34" charset="0"/>
                <a:ea typeface="Calibri" pitchFamily="34" charset="0"/>
                <a:cs typeface="Calibri" pitchFamily="34" charset="0"/>
              </a:rPr>
              <a:t>Set-Asides</a:t>
            </a:r>
          </a:p>
          <a:p>
            <a:pPr defTabSz="931774" eaLnBrk="1" hangingPunct="1">
              <a:spcBef>
                <a:spcPct val="0"/>
              </a:spcBef>
              <a:defRPr/>
            </a:pPr>
            <a:r>
              <a:rPr lang="en-US" altLang="en-US" sz="1000" i="0" baseline="0" dirty="0">
                <a:latin typeface="Calibri" pitchFamily="34" charset="0"/>
                <a:ea typeface="Calibri" pitchFamily="34" charset="0"/>
                <a:cs typeface="Calibri" pitchFamily="34" charset="0"/>
              </a:rPr>
              <a:t>School Budget Narratives</a:t>
            </a:r>
            <a:endParaRPr lang="en-US" altLang="en-US" sz="1000" i="0"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18</a:t>
            </a:fld>
            <a:endParaRPr lang="en-US" altLang="en-US"/>
          </a:p>
        </p:txBody>
      </p:sp>
    </p:spTree>
    <p:extLst>
      <p:ext uri="{BB962C8B-B14F-4D97-AF65-F5344CB8AC3E}">
        <p14:creationId xmlns:p14="http://schemas.microsoft.com/office/powerpoint/2010/main" val="359600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000" dirty="0"/>
              <a:t>An LEA must show that its methodology to allocate State and local funds to schools results in each Title I-A school receiving all of the State and local funds it would otherwise receive if it were not receiving Title I-A funds.</a:t>
            </a:r>
          </a:p>
          <a:p>
            <a:pPr marL="0" indent="0">
              <a:buNone/>
            </a:pPr>
            <a:endParaRPr lang="en-US" sz="1000" dirty="0"/>
          </a:p>
          <a:p>
            <a:pPr marL="0" indent="0">
              <a:buNone/>
            </a:pPr>
            <a:r>
              <a:rPr lang="en-US" sz="1000" dirty="0"/>
              <a:t>In other words, an LEA’s methodology must be “Title I neutral” in that it allocates State and local funds to schools without regard for Title I-A status. </a:t>
            </a:r>
          </a:p>
          <a:p>
            <a:pPr marL="0" indent="0">
              <a:buNone/>
            </a:pPr>
            <a:endParaRPr lang="en-US" sz="1000" dirty="0"/>
          </a:p>
          <a:p>
            <a:pPr marL="0" indent="0">
              <a:buNone/>
            </a:pPr>
            <a:r>
              <a:rPr lang="en-US" sz="1000" dirty="0"/>
              <a:t>The</a:t>
            </a:r>
            <a:r>
              <a:rPr lang="en-US" sz="1000" baseline="0" dirty="0"/>
              <a:t> methodology may be different for charter schools, depending on what is included in the school’s charter.</a:t>
            </a:r>
          </a:p>
          <a:p>
            <a:pPr marL="0" indent="0">
              <a:buNone/>
            </a:pPr>
            <a:endParaRPr lang="en-US" sz="1000" baseline="0" dirty="0"/>
          </a:p>
          <a:p>
            <a:pPr marL="0" indent="0">
              <a:buNone/>
            </a:pPr>
            <a:r>
              <a:rPr lang="en-US" sz="1000" baseline="0" dirty="0"/>
              <a:t>It is possible to have different methodologies for different grade spans (e.g.; elementary vs. middle) depending on the district’s needs.</a:t>
            </a:r>
            <a:endParaRPr lang="en-US" sz="1000" dirty="0"/>
          </a:p>
          <a:p>
            <a:pPr marL="0" marR="0" indent="0" algn="l" defTabSz="931774" rtl="0" eaLnBrk="1" fontAlgn="base" latinLnBrk="0" hangingPunct="1">
              <a:lnSpc>
                <a:spcPct val="100000"/>
              </a:lnSpc>
              <a:spcBef>
                <a:spcPct val="0"/>
              </a:spcBef>
              <a:spcAft>
                <a:spcPct val="0"/>
              </a:spcAft>
              <a:buClrTx/>
              <a:buSzTx/>
              <a:buFontTx/>
              <a:buNone/>
              <a:tabLst/>
              <a:defRPr/>
            </a:pPr>
            <a:endParaRPr lang="en-US" sz="1000" kern="1200" dirty="0">
              <a:solidFill>
                <a:schemeClr val="tx1"/>
              </a:solidFill>
              <a:effectLst/>
              <a:latin typeface="+mn-lt"/>
              <a:ea typeface="+mn-ea"/>
              <a:cs typeface="+mn-cs"/>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19</a:t>
            </a:fld>
            <a:endParaRPr lang="en-US" altLang="en-US"/>
          </a:p>
        </p:txBody>
      </p:sp>
    </p:spTree>
    <p:extLst>
      <p:ext uri="{BB962C8B-B14F-4D97-AF65-F5344CB8AC3E}">
        <p14:creationId xmlns:p14="http://schemas.microsoft.com/office/powerpoint/2010/main" val="115783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Targeting</a:t>
            </a:r>
            <a:r>
              <a:rPr lang="en-US" baseline="0" dirty="0"/>
              <a:t> page the task is to rank and serve schools by poverty. </a:t>
            </a:r>
            <a:r>
              <a:rPr lang="en-US" dirty="0"/>
              <a:t>“Rank and Serve” is the process used to determine which schools should be served with Title I-A funds. The intent of the law is to concentrate the funds in schools with the highest percentages of children from families experiencing poverty and to provide sufficient funds to make a difference in the academic performance of these students. In order to determine which schools will receive Title I-A funds, each district must put its schools in rank order from highest to lowest concentrations of children from families experiencing poverty</a:t>
            </a:r>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1899069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a:t>Set-asides are funds that are reserved for district-wide activities that support Title I-A schools. These funds are reserved at the district level before funds are allocated to schools. Some set-asides are required; others are optional. The are required set-asides are as follows:</a:t>
            </a:r>
            <a:endParaRPr lang="en-US" sz="1000" baseline="0" dirty="0"/>
          </a:p>
          <a:p>
            <a:endParaRPr lang="en-US" sz="1000" baseline="0" dirty="0"/>
          </a:p>
          <a:p>
            <a:r>
              <a:rPr lang="en-US" sz="1000" baseline="0" dirty="0"/>
              <a:t>The first required set-aside is for students experiencing homelessness.</a:t>
            </a:r>
          </a:p>
          <a:p>
            <a:endParaRPr lang="en-US" sz="1000" baseline="0" dirty="0"/>
          </a:p>
          <a:p>
            <a:r>
              <a:rPr lang="en-US" sz="1000" baseline="0" dirty="0"/>
              <a:t>The second is for parent engagement, but only if the district’s allocation exceeds $500,000.</a:t>
            </a:r>
          </a:p>
          <a:p>
            <a:endParaRPr lang="en-US" sz="1000" baseline="0" dirty="0"/>
          </a:p>
          <a:p>
            <a:r>
              <a:rPr lang="en-US" sz="1000" baseline="0" dirty="0"/>
              <a:t>The third is the equitable share for participating private schools.</a:t>
            </a:r>
          </a:p>
          <a:p>
            <a:endParaRPr lang="en-US" sz="1000" baseline="0" dirty="0"/>
          </a:p>
          <a:p>
            <a:r>
              <a:rPr lang="en-US" sz="1000" dirty="0"/>
              <a:t>Districts that have within their boundaries a local (not state run) residential facility for students without parental supervision and report this facility in the October caseload count are required to set-aside Title I-A funds to provide services to children in those facilities. 5 The amount of Title I-A dollars reserved for serving children and youth in this category is a per-child amount.</a:t>
            </a:r>
          </a:p>
          <a:p>
            <a:pPr marL="0" marR="0" indent="0" algn="l" defTabSz="931774" rtl="0" eaLnBrk="1" fontAlgn="base" latinLnBrk="0" hangingPunct="1">
              <a:lnSpc>
                <a:spcPct val="100000"/>
              </a:lnSpc>
              <a:spcBef>
                <a:spcPct val="0"/>
              </a:spcBef>
              <a:spcAft>
                <a:spcPct val="0"/>
              </a:spcAft>
              <a:buClrTx/>
              <a:buSzTx/>
              <a:buFontTx/>
              <a:buNone/>
              <a:tabLst/>
              <a:defRPr/>
            </a:pPr>
            <a:endParaRPr lang="en-US" sz="1000" kern="1200" dirty="0">
              <a:solidFill>
                <a:schemeClr val="tx1"/>
              </a:solidFill>
              <a:effectLst/>
              <a:latin typeface="+mn-lt"/>
              <a:ea typeface="+mn-ea"/>
              <a:cs typeface="+mn-cs"/>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21</a:t>
            </a:fld>
            <a:endParaRPr lang="en-US" altLang="en-US"/>
          </a:p>
        </p:txBody>
      </p:sp>
    </p:spTree>
    <p:extLst>
      <p:ext uri="{BB962C8B-B14F-4D97-AF65-F5344CB8AC3E}">
        <p14:creationId xmlns:p14="http://schemas.microsoft.com/office/powerpoint/2010/main" val="58224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endParaRPr lang="en-US" sz="1000" kern="1200" dirty="0">
              <a:solidFill>
                <a:schemeClr val="tx1"/>
              </a:solidFill>
              <a:effectLst/>
              <a:latin typeface="+mn-lt"/>
              <a:ea typeface="+mn-ea"/>
              <a:cs typeface="+mn-cs"/>
            </a:endParaRPr>
          </a:p>
          <a:p>
            <a:pPr marL="0" marR="0" indent="0" algn="l" defTabSz="931774" rtl="0" eaLnBrk="1" fontAlgn="base" latinLnBrk="0" hangingPunct="1">
              <a:lnSpc>
                <a:spcPct val="100000"/>
              </a:lnSpc>
              <a:spcBef>
                <a:spcPct val="0"/>
              </a:spcBef>
              <a:spcAft>
                <a:spcPct val="0"/>
              </a:spcAft>
              <a:buClrTx/>
              <a:buSzTx/>
              <a:buFontTx/>
              <a:buNone/>
              <a:tabLst/>
              <a:defRPr/>
            </a:pPr>
            <a:r>
              <a:rPr lang="en-US" sz="1000" kern="1200" dirty="0">
                <a:solidFill>
                  <a:schemeClr val="tx1"/>
                </a:solidFill>
                <a:effectLst/>
                <a:latin typeface="+mn-lt"/>
                <a:ea typeface="+mn-ea"/>
                <a:cs typeface="+mn-cs"/>
              </a:rPr>
              <a:t>There are other optional set asides that a</a:t>
            </a:r>
            <a:r>
              <a:rPr lang="en-US" sz="1000" kern="1200" baseline="0" dirty="0">
                <a:solidFill>
                  <a:schemeClr val="tx1"/>
                </a:solidFill>
                <a:effectLst/>
                <a:latin typeface="+mn-lt"/>
                <a:ea typeface="+mn-ea"/>
                <a:cs typeface="+mn-cs"/>
              </a:rPr>
              <a:t> district can choose to fund. In addition to the ones listed on the slide, districts can use Set Aside funds to support preschool as well as supports for students experiencing Foster Care.</a:t>
            </a:r>
            <a:endParaRPr lang="en-US" sz="1000" kern="1200" dirty="0">
              <a:solidFill>
                <a:schemeClr val="tx1"/>
              </a:solidFill>
              <a:effectLst/>
              <a:latin typeface="+mn-lt"/>
              <a:ea typeface="+mn-ea"/>
              <a:cs typeface="+mn-cs"/>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22</a:t>
            </a:fld>
            <a:endParaRPr lang="en-US" altLang="en-US"/>
          </a:p>
        </p:txBody>
      </p:sp>
    </p:spTree>
    <p:extLst>
      <p:ext uri="{BB962C8B-B14F-4D97-AF65-F5344CB8AC3E}">
        <p14:creationId xmlns:p14="http://schemas.microsoft.com/office/powerpoint/2010/main" val="395538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The purpose of the budget</a:t>
            </a:r>
            <a:r>
              <a:rPr lang="en-US" altLang="en-US" sz="1000" baseline="0" dirty="0"/>
              <a:t> narrative page is to provide building-level budget details. This is where schools describe how funds are being in spent in alignment with identified needs. </a:t>
            </a:r>
            <a:endParaRPr lang="en-US" altLang="en-US" sz="100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07200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Historically, many LEAs and schools have used Title I-A funds narrowly for discrete instructional supports primarily focused on reading and math. This was a result of misunderstandings about how Title I-A funds can be used. Title I, Part A funds can support a wide range of activities to help Title I-A students meet state academic standards. This includes:</a:t>
            </a:r>
          </a:p>
          <a:p>
            <a:endParaRPr lang="en-US" sz="1200" kern="1200" dirty="0">
              <a:solidFill>
                <a:schemeClr val="tx1"/>
              </a:solidFill>
              <a:effectLst/>
              <a:latin typeface="+mn-lt"/>
              <a:ea typeface="+mn-ea"/>
              <a:cs typeface="+mn-cs"/>
            </a:endParaRPr>
          </a:p>
          <a:p>
            <a:pPr lvl="0"/>
            <a:r>
              <a:rPr lang="en-US" dirty="0">
                <a:effectLst/>
              </a:rPr>
              <a:t>Providing eligible students with a well-rounded education.</a:t>
            </a:r>
          </a:p>
          <a:p>
            <a:pPr lvl="0"/>
            <a:r>
              <a:rPr lang="en-US" dirty="0">
                <a:effectLst/>
              </a:rPr>
              <a:t>Instructional supports.</a:t>
            </a:r>
          </a:p>
          <a:p>
            <a:pPr lvl="0"/>
            <a:r>
              <a:rPr lang="en-US" dirty="0">
                <a:effectLst/>
              </a:rPr>
              <a:t>Non-instructional supports like behavior and mentoring supports, and social and emotional learning.</a:t>
            </a:r>
          </a:p>
          <a:p>
            <a:pPr lvl="0"/>
            <a:r>
              <a:rPr lang="en-US" dirty="0">
                <a:effectLst/>
              </a:rPr>
              <a:t>Improving school quality.</a:t>
            </a:r>
          </a:p>
          <a:p>
            <a:pPr lvl="0"/>
            <a:r>
              <a:rPr lang="en-US" sz="1200" kern="1200" dirty="0">
                <a:solidFill>
                  <a:schemeClr val="tx1"/>
                </a:solidFill>
                <a:effectLst/>
                <a:latin typeface="+mn-lt"/>
                <a:ea typeface="+mn-ea"/>
                <a:cs typeface="+mn-cs"/>
              </a:rPr>
              <a:t>Activities addressed within the school’s comprehensive needs assessment.</a:t>
            </a:r>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1177426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There</a:t>
            </a:r>
            <a:r>
              <a:rPr lang="en-US" baseline="0" dirty="0"/>
              <a:t> are a wide variety of resources available to support districts with Title IA. 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363754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moved from a programmatic</a:t>
            </a:r>
            <a:r>
              <a:rPr lang="en-US" baseline="0" dirty="0"/>
              <a:t> model </a:t>
            </a:r>
            <a:r>
              <a:rPr lang="en-US" dirty="0"/>
              <a:t>to</a:t>
            </a:r>
            <a:r>
              <a:rPr lang="en-US" baseline="0" dirty="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27</a:t>
            </a:fld>
            <a:endParaRPr lang="en-US"/>
          </a:p>
        </p:txBody>
      </p:sp>
    </p:spTree>
    <p:extLst>
      <p:ext uri="{BB962C8B-B14F-4D97-AF65-F5344CB8AC3E}">
        <p14:creationId xmlns:p14="http://schemas.microsoft.com/office/powerpoint/2010/main" val="242106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outlined in the Every Student Succeeds Act (ESSA) Title I-A funded schools may implement one of two approaches: 1) a School-wide Program or 2) a Targeted Assistance Program.</a:t>
            </a:r>
            <a:endParaRPr lang="en-US" altLang="en-US" dirty="0"/>
          </a:p>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5</a:t>
            </a:fld>
            <a:endParaRPr lang="en-US" altLang="en-US" sz="1300"/>
          </a:p>
        </p:txBody>
      </p:sp>
    </p:spTree>
    <p:extLst>
      <p:ext uri="{BB962C8B-B14F-4D97-AF65-F5344CB8AC3E}">
        <p14:creationId xmlns:p14="http://schemas.microsoft.com/office/powerpoint/2010/main" val="406202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Schoolwide</a:t>
            </a:r>
            <a:r>
              <a:rPr lang="en-US" dirty="0"/>
              <a:t> programs funded under Title I, Part A offer the opportunity to invest in strategies that help all students, because all students in a </a:t>
            </a:r>
            <a:r>
              <a:rPr lang="en-US" dirty="0" err="1"/>
              <a:t>schoolwide</a:t>
            </a:r>
            <a:r>
              <a:rPr lang="en-US" dirty="0"/>
              <a:t> program can be served . While many schools target services to the most in-need students, a </a:t>
            </a:r>
            <a:r>
              <a:rPr lang="en-US" dirty="0" err="1"/>
              <a:t>schoolwide</a:t>
            </a:r>
            <a:r>
              <a:rPr lang="en-US" dirty="0"/>
              <a:t> program allows for the implementation of tiered supports addressing student needs at every level.</a:t>
            </a:r>
          </a:p>
          <a:p>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58565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Each</a:t>
            </a:r>
            <a:r>
              <a:rPr lang="en-US" baseline="0" dirty="0"/>
              <a:t> school must have its own version of a comprehensive needs assessment that is specific to the school needs.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District is responsible for monitoring school plans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a:t>
            </a:r>
            <a:r>
              <a:rPr lang="en-US" baseline="0" dirty="0"/>
              <a:t> di</a:t>
            </a:r>
            <a:r>
              <a:rPr lang="en-US" dirty="0"/>
              <a:t>strict should collect school plans and have conversations with schools to ensure connection and coordination between school plans and the overall district plan and priorities</a:t>
            </a:r>
            <a:endParaRPr dirty="0"/>
          </a:p>
        </p:txBody>
      </p:sp>
      <p:sp>
        <p:nvSpPr>
          <p:cNvPr id="157" name="Google Shape;157;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40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are four requirements under family</a:t>
            </a:r>
            <a:r>
              <a:rPr lang="en-US" baseline="0" dirty="0"/>
              <a:t> engagement that each Title I-A school must complete annually.  These requirements are the annual meeting, engagement plan, compact, and providing opportunities to build family capacity.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130548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requirements within the family engagement provision of ESEA, designed to ensure all families feel welcome and able to participate as partners. These requirements apply in both Targeted Assistance and Schoolwide Title I-A programs. </a:t>
            </a:r>
          </a:p>
          <a:p>
            <a:pPr marL="228600" indent="-228600">
              <a:buAutoNum type="arabicPeriod"/>
            </a:pPr>
            <a:r>
              <a:rPr lang="en-US" dirty="0"/>
              <a:t>Engage families in decision-making – Families must be engaged in the development and annual review of the school-level Family Engagement and Title I-A plans, as well as have opportunities to share suggestions and feedback. The district must establish policies that ensure all interested families are prepared to participate in planning, decision-making and oversight groups such as boards, councils, committees or working groups.  </a:t>
            </a:r>
          </a:p>
          <a:p>
            <a:pPr marL="228600" indent="-228600">
              <a:buAutoNum type="arabicPeriod"/>
            </a:pPr>
            <a:r>
              <a:rPr lang="en-US" dirty="0"/>
              <a:t>Include family voice – Schools must have an annual meeting to share details of the school’s program and build family capacity as partners with the school in their child’s education. Family voice can be gathered through input and review of the school plan, participation in surveys, as well as other opportunities for feedback.  </a:t>
            </a:r>
          </a:p>
          <a:p>
            <a:pPr marL="228600" indent="-228600">
              <a:buAutoNum type="arabicPeriod"/>
            </a:pPr>
            <a:r>
              <a:rPr lang="en-US" dirty="0"/>
              <a:t>Remove barriers to communication – In order to assure that families are able to participate; information must be shared in a language and format accessible to all families. This includes information shared as part of the annual meeting, as well as information specific to their child.  </a:t>
            </a:r>
          </a:p>
          <a:p>
            <a:pPr marL="228600" indent="-228600">
              <a:buAutoNum type="arabicPeriod"/>
            </a:pPr>
            <a:r>
              <a:rPr lang="en-US" dirty="0"/>
              <a:t>Promote shared partnership for student learning – Each school that receives Title I-A funds must develop, with their families, a compact that outlines how families, students and school staff will build and develop a partnership to ensure student success. This includes describing the school's efforts to provide high-quality curriculum and instruction as well as the activities and actions that families can take to support their child's learning. </a:t>
            </a:r>
          </a:p>
          <a:p>
            <a:pPr marL="228600" indent="-228600">
              <a:buAutoNum type="arabicPeriod"/>
            </a:pPr>
            <a:r>
              <a:rPr lang="en-US" dirty="0"/>
              <a:t>Build family capacity – Each school must provide opportunities for families to be engaged in their child’s learning. This includes supporting families with understanding the school’s program. Consider modeling strategies for families to support the academic achievement of their students. </a:t>
            </a:r>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4147463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i="0" dirty="0">
                <a:cs typeface="Calibri" panose="020F0502020204030204" pitchFamily="34" charset="0"/>
              </a:rPr>
              <a:t>It</a:t>
            </a:r>
            <a:r>
              <a:rPr lang="en-US" altLang="en-US" sz="1200" i="0" baseline="0" dirty="0">
                <a:cs typeface="Calibri" panose="020F0502020204030204" pitchFamily="34" charset="0"/>
              </a:rPr>
              <a:t> is important to note that p</a:t>
            </a:r>
            <a:r>
              <a:rPr lang="en-US" altLang="en-US" sz="1200" i="0" dirty="0">
                <a:cs typeface="Calibri" panose="020F0502020204030204" pitchFamily="34" charset="0"/>
              </a:rPr>
              <a:t>rivate schools are eligible</a:t>
            </a:r>
            <a:r>
              <a:rPr lang="en-US" altLang="en-US" sz="1200" i="0" baseline="0" dirty="0">
                <a:cs typeface="Calibri" panose="020F0502020204030204" pitchFamily="34" charset="0"/>
              </a:rPr>
              <a:t> for equitable services under Title IA. Districts must engage in consultation with private schools within district boundaries annually to determine if they wish to participate.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baseline="0" dirty="0">
              <a:solidFill>
                <a:schemeClr val="dk1"/>
              </a:solidFill>
              <a:ea typeface="Lato"/>
              <a:cs typeface="Lato"/>
              <a:sym typeface="Lat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solidFill>
                  <a:schemeClr val="dk1"/>
                </a:solidFill>
                <a:ea typeface="Lato"/>
                <a:cs typeface="Lato"/>
                <a:sym typeface="Lato"/>
              </a:rPr>
              <a:t>All students who would have attended a Title IA school in the district are </a:t>
            </a:r>
            <a:r>
              <a:rPr lang="en-US" sz="1800" dirty="0">
                <a:ea typeface="Lato"/>
                <a:cs typeface="Lato"/>
                <a:sym typeface="Lato"/>
              </a:rPr>
              <a:t>eligible </a:t>
            </a:r>
            <a:r>
              <a:rPr lang="en-US" sz="1800" dirty="0">
                <a:solidFill>
                  <a:schemeClr val="dk1"/>
                </a:solidFill>
                <a:ea typeface="Lato"/>
                <a:cs typeface="Lato"/>
                <a:sym typeface="Lato"/>
              </a:rPr>
              <a:t>for Title IA services in the private school regardless of socio-economic status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solidFill>
                <a:schemeClr val="dk1"/>
              </a:solidFill>
              <a:ea typeface="Lato"/>
              <a:cs typeface="Lato"/>
              <a:sym typeface="Lat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solidFill>
                  <a:schemeClr val="dk1"/>
                </a:solidFill>
                <a:ea typeface="Lato"/>
                <a:cs typeface="Lato"/>
                <a:sym typeface="Lato"/>
              </a:rPr>
              <a:t>Title IA provides supplemental instruction </a:t>
            </a:r>
            <a:r>
              <a:rPr lang="en-US" sz="1800" dirty="0">
                <a:ea typeface="Lato"/>
                <a:cs typeface="Lato"/>
                <a:sym typeface="Lato"/>
              </a:rPr>
              <a:t>by appropriately licensed</a:t>
            </a:r>
            <a:r>
              <a:rPr lang="en-US" sz="1800" dirty="0">
                <a:solidFill>
                  <a:srgbClr val="0066CC"/>
                </a:solidFill>
                <a:ea typeface="Lato"/>
                <a:cs typeface="Lato"/>
                <a:sym typeface="Lato"/>
              </a:rPr>
              <a:t> </a:t>
            </a:r>
            <a:r>
              <a:rPr lang="en-US" sz="1800" dirty="0">
                <a:solidFill>
                  <a:schemeClr val="dk1"/>
                </a:solidFill>
                <a:ea typeface="Lato"/>
                <a:cs typeface="Lato"/>
                <a:sym typeface="Lato"/>
              </a:rPr>
              <a:t>teachers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solidFill>
                <a:schemeClr val="dk1"/>
              </a:solidFill>
              <a:ea typeface="Lato"/>
              <a:cs typeface="Lato"/>
              <a:sym typeface="Lat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solidFill>
                  <a:schemeClr val="dk1"/>
                </a:solidFill>
                <a:ea typeface="Lato"/>
                <a:cs typeface="Lato"/>
                <a:sym typeface="Lato"/>
              </a:rPr>
              <a:t>LEA maintains responsibility for Title IA services and  resources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solidFill>
                <a:schemeClr val="dk1"/>
              </a:solidFill>
              <a:sym typeface="Lat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t>Services are secular, neutral, and non-ideological and address  the needs of the eligible private school students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1200" i="0" dirty="0">
              <a:cs typeface="Calibri" panose="020F0502020204030204" pitchFamily="34" charset="0"/>
            </a:endParaRPr>
          </a:p>
          <a:p>
            <a:endParaRPr lang="en-US" altLang="en-US" dirty="0"/>
          </a:p>
          <a:p>
            <a:endParaRPr lang="en-US" altLang="en-US" dirty="0"/>
          </a:p>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734507-439F-4137-AF23-DBE1D40877DF}" type="slidenum">
              <a:rPr lang="en-US" altLang="en-US" sz="1300" smtClean="0"/>
              <a:pPr>
                <a:spcBef>
                  <a:spcPct val="0"/>
                </a:spcBef>
              </a:pPr>
              <a:t>10</a:t>
            </a:fld>
            <a:endParaRPr lang="en-US" altLang="en-US" sz="1300"/>
          </a:p>
        </p:txBody>
      </p:sp>
    </p:spTree>
    <p:extLst>
      <p:ext uri="{BB962C8B-B14F-4D97-AF65-F5344CB8AC3E}">
        <p14:creationId xmlns:p14="http://schemas.microsoft.com/office/powerpoint/2010/main" val="426753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First: Federal funds originate in Congress </a:t>
            </a:r>
          </a:p>
          <a:p>
            <a:endParaRPr lang="en-US" sz="1200" dirty="0"/>
          </a:p>
          <a:p>
            <a:r>
              <a:rPr lang="en-US" sz="1200" dirty="0"/>
              <a:t>Second: The U.S. Department of Education calculates state level allocations </a:t>
            </a:r>
          </a:p>
          <a:p>
            <a:endParaRPr lang="en-US" sz="1200" dirty="0"/>
          </a:p>
          <a:p>
            <a:r>
              <a:rPr lang="en-US" sz="1200" dirty="0"/>
              <a:t>Third: ODE calculates each district’s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Title I-A is comprised of four separate formulas. Some districts are eligible to receive funding in all four areas, while others are eligible in only a few. There are different criteria for each formula, though all are based on census poverty.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12</a:t>
            </a:fld>
            <a:endParaRPr lang="en-US" altLang="en-US" sz="1300"/>
          </a:p>
        </p:txBody>
      </p:sp>
    </p:spTree>
    <p:extLst>
      <p:ext uri="{BB962C8B-B14F-4D97-AF65-F5344CB8AC3E}">
        <p14:creationId xmlns:p14="http://schemas.microsoft.com/office/powerpoint/2010/main" val="1112687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22984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3/21/2024</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9718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2"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3/21/2024</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035492439"/>
      </p:ext>
    </p:extLst>
  </p:cSld>
  <p:clrMap bg1="lt1" tx1="dk1" bg2="lt2" tx2="dk2" accent1="accent1" accent2="accent2" accent3="accent3" accent4="accent4" accent5="accent5" accent6="accent6" hlink="hlink" folHlink="folHlink"/>
  <p:sldLayoutIdLst>
    <p:sldLayoutId id="2147483831"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chools-and-districts/grants/ESEA/Documents/Equitable_Service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chools-and-districts/grants/ESEA/Documents/transferability.pdf"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www.oregon.gov/ode/schools-and-districts/grants/ESEA/Documents/METHODOLOGY.pdf" TargetMode="External"/><Relationship Id="rId7" Type="http://schemas.openxmlformats.org/officeDocument/2006/relationships/diagramLayout" Target="../diagrams/layout2.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Data" Target="../diagrams/data2.xml"/><Relationship Id="rId5" Type="http://schemas.openxmlformats.org/officeDocument/2006/relationships/hyperlink" Target="https://www.oregon.gov/ode/schools-and-districts/grants/ESEA/Documents/SNS.docx" TargetMode="External"/><Relationship Id="rId10" Type="http://schemas.microsoft.com/office/2007/relationships/diagramDrawing" Target="../diagrams/drawing2.xml"/><Relationship Id="rId4" Type="http://schemas.openxmlformats.org/officeDocument/2006/relationships/hyperlink" Target="https://www.oregon.gov/ode/students-and-family/fosteringconnections/Documents/Comparability.pdf" TargetMode="External"/><Relationship Id="rId9"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e/schools-and-districts/grants/ESEA/Documents/METHODOLOGY.pdf" TargetMode="External"/><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oregon.gov/ode/schools-and-districts/grants/ESEA/Documents/RANK%20AND%20SERVE.pdf" TargetMode="External"/><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hyperlink" Target="https://www.oregon.gov/ode/schools-and-districts/grants/ESEA/Documents/IA%20SET%20ASIDES.pdf" TargetMode="External"/><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8" Type="http://schemas.openxmlformats.org/officeDocument/2006/relationships/hyperlink" Target="https://www.oregon.gov/ode/schools-and-districts/grants/ESEA/Pages/BN.aspx" TargetMode="External"/><Relationship Id="rId3" Type="http://schemas.openxmlformats.org/officeDocument/2006/relationships/hyperlink" Target="https://www.oregon.gov/ode/schools-and-districts/grants/ESEA/IA/Pages/default.aspx" TargetMode="External"/><Relationship Id="rId7" Type="http://schemas.openxmlformats.org/officeDocument/2006/relationships/hyperlink" Target="https://www.oregon.gov/ode/schools-and-districts/grants/ESEA/Documents/ESSA%20Oregon%20Guide.docx"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oregon.gov/ode/schools-and-districts/grants/ESEA/Pages/ESEA-Quick-Reference-Briefs.aspx" TargetMode="External"/><Relationship Id="rId5" Type="http://schemas.openxmlformats.org/officeDocument/2006/relationships/hyperlink" Target="https://www.oregon.gov/ode/schools-and-districts/grants/ESEA/Documents/22-23%20Title%20I-A%20%20Calendar%20of%20Activities.docx" TargetMode="External"/><Relationship Id="rId10" Type="http://schemas.openxmlformats.org/officeDocument/2006/relationships/image" Target="../media/image22.png"/><Relationship Id="rId4" Type="http://schemas.openxmlformats.org/officeDocument/2006/relationships/hyperlink" Target="https://oese.ed.gov/files/2022/02/Within-district-allocations-FINAL.pdf" TargetMode="External"/><Relationship Id="rId9" Type="http://schemas.openxmlformats.org/officeDocument/2006/relationships/hyperlink" Target="https://www.oregon.gov/ode/schools-and-districts/grants/ESEA/Documents/CIP%20Budget%20Narrative%20User%20Guide.doc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amy.tidwell@ode.oregon.gov" TargetMode="External"/><Relationship Id="rId7"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mailto:sarah.martin@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jennifer.engberg@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Title I, Part A: Basics</a:t>
            </a:r>
          </a:p>
        </p:txBody>
      </p:sp>
      <p:sp>
        <p:nvSpPr>
          <p:cNvPr id="14339" name="Rectangle 3"/>
          <p:cNvSpPr>
            <a:spLocks noGrp="1" noChangeArrowheads="1"/>
          </p:cNvSpPr>
          <p:nvPr>
            <p:ph type="subTitle" idx="1"/>
          </p:nvPr>
        </p:nvSpPr>
        <p:spPr/>
        <p:txBody>
          <a:bodyPr/>
          <a:lstStyle/>
          <a:p>
            <a:r>
              <a:rPr lang="en-US" altLang="en-US" sz="3600" dirty="0">
                <a:latin typeface="Arial" charset="0"/>
                <a:cs typeface="Arial" charset="0"/>
              </a:rPr>
              <a:t>Improving Basic Programs</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dirty="0"/>
              <a:t>Equitable Services</a:t>
            </a:r>
            <a:endParaRPr lang="en-US" altLang="en-US" dirty="0">
              <a:solidFill>
                <a:schemeClr val="bg2">
                  <a:lumMod val="60000"/>
                  <a:lumOff val="40000"/>
                </a:schemeClr>
              </a:solidFill>
            </a:endParaRPr>
          </a:p>
        </p:txBody>
      </p:sp>
      <p:sp>
        <p:nvSpPr>
          <p:cNvPr id="3" name="Content Placeholder 2"/>
          <p:cNvSpPr>
            <a:spLocks noGrp="1"/>
          </p:cNvSpPr>
          <p:nvPr>
            <p:ph idx="1"/>
          </p:nvPr>
        </p:nvSpPr>
        <p:spPr>
          <a:xfrm>
            <a:off x="5183188" y="779646"/>
            <a:ext cx="6172200" cy="5621153"/>
          </a:xfrm>
        </p:spPr>
        <p:txBody>
          <a:bodyPr>
            <a:normAutofit lnSpcReduction="10000"/>
          </a:bodyPr>
          <a:lstStyle/>
          <a:p>
            <a:pPr>
              <a:buClr>
                <a:schemeClr val="dk1"/>
              </a:buClr>
              <a:buSzPct val="100000"/>
            </a:pPr>
            <a:r>
              <a:rPr lang="en-US" sz="2800" dirty="0">
                <a:latin typeface="Calibri" panose="020F0502020204030204" pitchFamily="34" charset="0"/>
                <a:cs typeface="Calibri" panose="020F0502020204030204" pitchFamily="34" charset="0"/>
              </a:rPr>
              <a:t>Timely, meaningful, annual consultation</a:t>
            </a:r>
            <a:endParaRPr lang="en-US" sz="2800" b="1" dirty="0">
              <a:ea typeface="Lato"/>
              <a:cs typeface="Lato"/>
              <a:sym typeface="Lato"/>
            </a:endParaRPr>
          </a:p>
          <a:p>
            <a:pPr>
              <a:buClr>
                <a:schemeClr val="dk1"/>
              </a:buClr>
              <a:buSzPct val="100000"/>
            </a:pPr>
            <a:endParaRPr lang="en-US" sz="900" b="1" dirty="0">
              <a:ea typeface="Lato"/>
              <a:cs typeface="Lato"/>
              <a:sym typeface="Lato"/>
            </a:endParaRPr>
          </a:p>
          <a:p>
            <a:pPr>
              <a:buClr>
                <a:schemeClr val="dk1"/>
              </a:buClr>
              <a:buSzPct val="100000"/>
            </a:pPr>
            <a:r>
              <a:rPr lang="en-US" sz="2800" b="1" dirty="0">
                <a:ea typeface="Lato"/>
                <a:cs typeface="Lato"/>
                <a:sym typeface="Lato"/>
              </a:rPr>
              <a:t>Equitable share</a:t>
            </a:r>
            <a:r>
              <a:rPr lang="en-US" sz="2800" dirty="0">
                <a:solidFill>
                  <a:schemeClr val="dk1"/>
                </a:solidFill>
                <a:ea typeface="Lato"/>
                <a:cs typeface="Lato"/>
                <a:sym typeface="Lato"/>
              </a:rPr>
              <a:t> is generated by children experiencing poverty who by age and address would have attended a public Title I-A school (</a:t>
            </a:r>
            <a:r>
              <a:rPr lang="en-US" sz="2800" b="1" dirty="0">
                <a:solidFill>
                  <a:schemeClr val="dk1"/>
                </a:solidFill>
                <a:ea typeface="Lato"/>
                <a:cs typeface="Lato"/>
                <a:sym typeface="Lato"/>
              </a:rPr>
              <a:t>poverty</a:t>
            </a:r>
            <a:r>
              <a:rPr lang="en-US" sz="2800" dirty="0">
                <a:solidFill>
                  <a:schemeClr val="dk1"/>
                </a:solidFill>
                <a:ea typeface="Lato"/>
                <a:cs typeface="Lato"/>
                <a:sym typeface="Lato"/>
              </a:rPr>
              <a:t> and residence)</a:t>
            </a:r>
          </a:p>
          <a:p>
            <a:pPr marL="0" indent="0">
              <a:buClr>
                <a:schemeClr val="dk1"/>
              </a:buClr>
              <a:buSzPct val="100000"/>
              <a:buNone/>
            </a:pPr>
            <a:endParaRPr lang="en-US" sz="800" dirty="0">
              <a:solidFill>
                <a:schemeClr val="dk1"/>
              </a:solidFill>
              <a:ea typeface="Lato"/>
              <a:cs typeface="Lato"/>
              <a:sym typeface="Lato"/>
            </a:endParaRPr>
          </a:p>
          <a:p>
            <a:pPr>
              <a:buClr>
                <a:schemeClr val="dk1"/>
              </a:buClr>
              <a:buSzPct val="100000"/>
            </a:pPr>
            <a:r>
              <a:rPr lang="en-US" sz="2800" b="1" dirty="0">
                <a:ea typeface="Lato"/>
                <a:cs typeface="Lato"/>
                <a:sym typeface="Lato"/>
              </a:rPr>
              <a:t>Services </a:t>
            </a:r>
            <a:r>
              <a:rPr lang="en-US" sz="2800" dirty="0">
                <a:solidFill>
                  <a:schemeClr val="dk1"/>
                </a:solidFill>
                <a:ea typeface="Lato"/>
                <a:cs typeface="Lato"/>
                <a:sym typeface="Lato"/>
              </a:rPr>
              <a:t>are provided to eligible students identified as having the greatest need (</a:t>
            </a:r>
            <a:r>
              <a:rPr lang="en-US" sz="2800" b="1" dirty="0">
                <a:solidFill>
                  <a:schemeClr val="dk1"/>
                </a:solidFill>
                <a:ea typeface="Lato"/>
                <a:cs typeface="Lato"/>
                <a:sym typeface="Lato"/>
              </a:rPr>
              <a:t>need</a:t>
            </a:r>
            <a:r>
              <a:rPr lang="en-US" sz="2800" dirty="0">
                <a:solidFill>
                  <a:schemeClr val="dk1"/>
                </a:solidFill>
                <a:ea typeface="Lato"/>
                <a:cs typeface="Lato"/>
                <a:sym typeface="Lato"/>
              </a:rPr>
              <a:t> and residence)</a:t>
            </a:r>
          </a:p>
          <a:p>
            <a:pPr>
              <a:buClr>
                <a:schemeClr val="dk1"/>
              </a:buClr>
              <a:buSzPct val="100000"/>
            </a:pPr>
            <a:endParaRPr lang="en-US" sz="2800" dirty="0">
              <a:solidFill>
                <a:schemeClr val="dk1"/>
              </a:solidFill>
              <a:ea typeface="Lato"/>
              <a:cs typeface="Lato"/>
              <a:sym typeface="Lato"/>
            </a:endParaRPr>
          </a:p>
          <a:p>
            <a:pPr marL="0" indent="0">
              <a:buClr>
                <a:schemeClr val="dk1"/>
              </a:buClr>
              <a:buSzPct val="100000"/>
              <a:buNone/>
            </a:pPr>
            <a:r>
              <a:rPr lang="en-US" sz="2800" i="1" dirty="0">
                <a:latin typeface="Calibri" panose="020F0502020204030204" pitchFamily="34" charset="0"/>
                <a:cs typeface="Calibri" panose="020F0502020204030204" pitchFamily="34" charset="0"/>
                <a:hlinkClick r:id="rId3"/>
              </a:rPr>
              <a:t>ESSA Quick Reference Brief: Equitable Services</a:t>
            </a:r>
            <a:endParaRPr lang="en-US" sz="2800" i="1" dirty="0">
              <a:latin typeface="Calibri" panose="020F0502020204030204" pitchFamily="34" charset="0"/>
              <a:cs typeface="Calibri" panose="020F0502020204030204" pitchFamily="34" charset="0"/>
            </a:endParaRPr>
          </a:p>
          <a:p>
            <a:pPr>
              <a:buClr>
                <a:schemeClr val="dk1"/>
              </a:buClr>
              <a:buSzPct val="100000"/>
            </a:pPr>
            <a:endParaRPr lang="en-US" sz="2800" dirty="0">
              <a:solidFill>
                <a:schemeClr val="dk1"/>
              </a:solidFill>
              <a:ea typeface="Lato"/>
              <a:cs typeface="Lato"/>
              <a:sym typeface="Lato"/>
            </a:endParaRPr>
          </a:p>
          <a:p>
            <a:pPr lvl="1">
              <a:defRPr/>
            </a:pPr>
            <a:endParaRPr lang="en-US" dirty="0">
              <a:latin typeface="Calibri" panose="020F0502020204030204" pitchFamily="34" charset="0"/>
              <a:cs typeface="Calibri" panose="020F0502020204030204" pitchFamily="34" charset="0"/>
            </a:endParaRPr>
          </a:p>
        </p:txBody>
      </p: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5733" b="5733"/>
          <a:stretch>
            <a:fillRect/>
          </a:stretch>
        </p:blipFill>
        <p:spPr>
          <a:xfrm>
            <a:off x="537068" y="2958234"/>
            <a:ext cx="3931826" cy="2320926"/>
          </a:xfrm>
        </p:spPr>
      </p:pic>
      <p:sp>
        <p:nvSpPr>
          <p:cNvPr id="5"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2" name="Slide Number Placeholder 3">
            <a:extLst>
              <a:ext uri="{FF2B5EF4-FFF2-40B4-BE49-F238E27FC236}">
                <a16:creationId xmlns:a16="http://schemas.microsoft.com/office/drawing/2014/main" id="{E56D016B-94CD-C86A-78DC-E66A2B2CB08A}"/>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114378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7A3F9A-77FA-75FF-A10B-3B49255B6874}"/>
              </a:ext>
            </a:extLst>
          </p:cNvPr>
          <p:cNvSpPr>
            <a:spLocks noGrp="1"/>
          </p:cNvSpPr>
          <p:nvPr>
            <p:ph type="ctrTitle"/>
          </p:nvPr>
        </p:nvSpPr>
        <p:spPr/>
        <p:txBody>
          <a:bodyPr/>
          <a:lstStyle/>
          <a:p>
            <a:r>
              <a:rPr lang="en-US" dirty="0"/>
              <a:t>Eligibility and Funding</a:t>
            </a:r>
          </a:p>
        </p:txBody>
      </p:sp>
      <p:sp>
        <p:nvSpPr>
          <p:cNvPr id="3" name="Footer Placeholder 2">
            <a:extLst>
              <a:ext uri="{FF2B5EF4-FFF2-40B4-BE49-F238E27FC236}">
                <a16:creationId xmlns:a16="http://schemas.microsoft.com/office/drawing/2014/main" id="{AE59D899-88D2-AD8D-4BE0-0B8D771733F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a:extLst>
              <a:ext uri="{FF2B5EF4-FFF2-40B4-BE49-F238E27FC236}">
                <a16:creationId xmlns:a16="http://schemas.microsoft.com/office/drawing/2014/main" id="{D118B545-3FEB-790D-6343-4814945BC572}"/>
              </a:ext>
            </a:extLst>
          </p:cNvPr>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2837413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altLang="en-US" dirty="0"/>
              <a:t>Allocations</a:t>
            </a:r>
          </a:p>
        </p:txBody>
      </p:sp>
      <p:sp>
        <p:nvSpPr>
          <p:cNvPr id="18435" name="Content Placeholder 2"/>
          <p:cNvSpPr>
            <a:spLocks noGrp="1"/>
          </p:cNvSpPr>
          <p:nvPr>
            <p:ph idx="1"/>
          </p:nvPr>
        </p:nvSpPr>
        <p:spPr/>
        <p:txBody>
          <a:bodyPr>
            <a:normAutofit fontScale="92500" lnSpcReduction="10000"/>
          </a:bodyPr>
          <a:lstStyle/>
          <a:p>
            <a:pPr marL="0" indent="0">
              <a:buNone/>
            </a:pPr>
            <a:r>
              <a:rPr lang="en-US" sz="3200" dirty="0"/>
              <a:t>Component Funding Formulas &amp; Qualifications</a:t>
            </a:r>
          </a:p>
          <a:p>
            <a:pPr lvl="1"/>
            <a:r>
              <a:rPr lang="en-US" sz="2800" b="1" dirty="0"/>
              <a:t>Basic </a:t>
            </a:r>
          </a:p>
          <a:p>
            <a:pPr lvl="2">
              <a:buFont typeface="Wingdings" panose="05000000000000000000" pitchFamily="2" charset="2"/>
              <a:buChar char="§"/>
            </a:pPr>
            <a:r>
              <a:rPr lang="en-US" dirty="0"/>
              <a:t>(10 formula students, more than 2% of population)</a:t>
            </a:r>
          </a:p>
          <a:p>
            <a:pPr lvl="1"/>
            <a:r>
              <a:rPr lang="en-US" sz="2800" b="1" dirty="0"/>
              <a:t>Concentration </a:t>
            </a:r>
          </a:p>
          <a:p>
            <a:pPr lvl="2">
              <a:buFont typeface="Wingdings" panose="05000000000000000000" pitchFamily="2" charset="2"/>
              <a:buChar char="§"/>
            </a:pPr>
            <a:r>
              <a:rPr lang="en-US" dirty="0"/>
              <a:t>(District must meet basic grant and a population of over 6500 formula students OR 15% poverty)  </a:t>
            </a:r>
          </a:p>
          <a:p>
            <a:pPr lvl="1"/>
            <a:r>
              <a:rPr lang="en-US" sz="2800" b="1" dirty="0"/>
              <a:t>Education Finance Incentive Grant &amp; Targeted Grants  </a:t>
            </a:r>
          </a:p>
          <a:p>
            <a:pPr lvl="2">
              <a:buFont typeface="Wingdings" panose="05000000000000000000" pitchFamily="2" charset="2"/>
              <a:buChar char="§"/>
            </a:pPr>
            <a:r>
              <a:rPr lang="en-US" dirty="0"/>
              <a:t>(10 formula students, more than 5% of population)</a:t>
            </a:r>
          </a:p>
          <a:p>
            <a:pPr lvl="1"/>
            <a:endParaRPr lang="en-US" dirty="0"/>
          </a:p>
          <a:p>
            <a:pPr marL="0" indent="0">
              <a:buNone/>
            </a:pPr>
            <a:r>
              <a:rPr lang="en-US" sz="2800" dirty="0"/>
              <a:t>District allocations based on census poverty of children aged 5-17 in the district</a:t>
            </a:r>
            <a:r>
              <a:rPr lang="en-US" dirty="0"/>
              <a:t>.</a:t>
            </a:r>
          </a:p>
          <a:p>
            <a:endParaRPr lang="en-US" altLang="en-US" dirty="0">
              <a:latin typeface="Calibri" panose="020F0502020204030204" pitchFamily="34" charset="0"/>
              <a:cs typeface="Calibri" panose="020F0502020204030204" pitchFamily="34" charset="0"/>
            </a:endParaRPr>
          </a:p>
          <a:p>
            <a:endParaRPr lang="en-US" altLang="en-US" dirty="0">
              <a:latin typeface="Calibri" panose="020F0502020204030204" pitchFamily="34" charset="0"/>
              <a:cs typeface="Calibri" panose="020F0502020204030204" pitchFamily="34" charset="0"/>
            </a:endParaRPr>
          </a:p>
        </p:txBody>
      </p:sp>
      <p:sp>
        <p:nvSpPr>
          <p:cNvPr id="2" name="Slide Number Placeholder 4">
            <a:extLst>
              <a:ext uri="{FF2B5EF4-FFF2-40B4-BE49-F238E27FC236}">
                <a16:creationId xmlns:a16="http://schemas.microsoft.com/office/drawing/2014/main" id="{229C6869-C28B-F455-4442-2DAE59411EEF}"/>
              </a:ext>
            </a:extLst>
          </p:cNvPr>
          <p:cNvSpPr>
            <a:spLocks noGrp="1"/>
          </p:cNvSpPr>
          <p:nvPr>
            <p:ph type="sldNum" sz="quarter" idx="12"/>
          </p:nvPr>
        </p:nvSpPr>
        <p:spPr/>
        <p:txBody>
          <a:bodyPr/>
          <a:lstStyle/>
          <a:p>
            <a:fld id="{357F5B69-6281-4C1F-8C38-6DA0F56DA430}" type="slidenum">
              <a:rPr lang="en-US" smtClean="0"/>
              <a:t>12</a:t>
            </a:fld>
            <a:endParaRPr lang="en-US" dirty="0"/>
          </a:p>
        </p:txBody>
      </p:sp>
      <p:sp>
        <p:nvSpPr>
          <p:cNvPr id="3" name="Footer Placeholder 2">
            <a:extLst>
              <a:ext uri="{FF2B5EF4-FFF2-40B4-BE49-F238E27FC236}">
                <a16:creationId xmlns:a16="http://schemas.microsoft.com/office/drawing/2014/main" id="{B8853038-CEA1-9BA4-E415-E385664AF4CF}"/>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extLst>
      <p:ext uri="{BB962C8B-B14F-4D97-AF65-F5344CB8AC3E}">
        <p14:creationId xmlns:p14="http://schemas.microsoft.com/office/powerpoint/2010/main" val="218614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0411E-E6E4-6895-1CCB-A1DFEA2D7392}"/>
            </a:ext>
          </a:extLst>
        </p:cNvPr>
        <p:cNvGrpSpPr/>
        <p:nvPr/>
      </p:nvGrpSpPr>
      <p:grpSpPr>
        <a:xfrm>
          <a:off x="0" y="0"/>
          <a:ext cx="0" cy="0"/>
          <a:chOff x="0" y="0"/>
          <a:chExt cx="0" cy="0"/>
        </a:xfrm>
      </p:grpSpPr>
      <p:sp>
        <p:nvSpPr>
          <p:cNvPr id="18434" name="Title 1">
            <a:extLst>
              <a:ext uri="{FF2B5EF4-FFF2-40B4-BE49-F238E27FC236}">
                <a16:creationId xmlns:a16="http://schemas.microsoft.com/office/drawing/2014/main" id="{B888D733-DEDA-D3D1-2E32-8CADAE0D7924}"/>
              </a:ext>
            </a:extLst>
          </p:cNvPr>
          <p:cNvSpPr>
            <a:spLocks noGrp="1"/>
          </p:cNvSpPr>
          <p:nvPr>
            <p:ph type="title"/>
          </p:nvPr>
        </p:nvSpPr>
        <p:spPr/>
        <p:txBody>
          <a:bodyPr>
            <a:normAutofit/>
          </a:bodyPr>
          <a:lstStyle/>
          <a:p>
            <a:pPr>
              <a:defRPr/>
            </a:pPr>
            <a:r>
              <a:rPr lang="en-US" altLang="en-US" dirty="0"/>
              <a:t>Funding Process</a:t>
            </a:r>
          </a:p>
        </p:txBody>
      </p:sp>
      <p:pic>
        <p:nvPicPr>
          <p:cNvPr id="7" name="Content Placeholder 6" descr="White House clip art">
            <a:extLst>
              <a:ext uri="{FF2B5EF4-FFF2-40B4-BE49-F238E27FC236}">
                <a16:creationId xmlns:a16="http://schemas.microsoft.com/office/drawing/2014/main" id="{EA730BAC-E6A5-E929-3CA9-1FEAFC8D93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667" y="1873823"/>
            <a:ext cx="1735079" cy="1003112"/>
          </a:xfrm>
        </p:spPr>
      </p:pic>
      <p:sp>
        <p:nvSpPr>
          <p:cNvPr id="17" name="TextBox 16">
            <a:extLst>
              <a:ext uri="{FF2B5EF4-FFF2-40B4-BE49-F238E27FC236}">
                <a16:creationId xmlns:a16="http://schemas.microsoft.com/office/drawing/2014/main" id="{45DEF71F-E54D-F997-3DF1-77E0B82DAB57}"/>
              </a:ext>
            </a:extLst>
          </p:cNvPr>
          <p:cNvSpPr txBox="1"/>
          <p:nvPr/>
        </p:nvSpPr>
        <p:spPr>
          <a:xfrm>
            <a:off x="2103931" y="1999936"/>
            <a:ext cx="1464270" cy="954107"/>
          </a:xfrm>
          <a:prstGeom prst="rect">
            <a:avLst/>
          </a:prstGeom>
          <a:noFill/>
        </p:spPr>
        <p:txBody>
          <a:bodyPr wrap="square" rtlCol="0">
            <a:spAutoFit/>
          </a:bodyPr>
          <a:lstStyle/>
          <a:p>
            <a:r>
              <a:rPr lang="en-US" sz="1400" dirty="0"/>
              <a:t>Congress passes appropriations to federal education programs</a:t>
            </a:r>
          </a:p>
        </p:txBody>
      </p:sp>
      <p:pic>
        <p:nvPicPr>
          <p:cNvPr id="9" name="Picture 8" descr="US Census Bureau logo">
            <a:extLst>
              <a:ext uri="{FF2B5EF4-FFF2-40B4-BE49-F238E27FC236}">
                <a16:creationId xmlns:a16="http://schemas.microsoft.com/office/drawing/2014/main" id="{E96DBCEC-9BB9-288F-2C16-09C494238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675" y="1872870"/>
            <a:ext cx="2086658" cy="1090447"/>
          </a:xfrm>
          <a:prstGeom prst="rect">
            <a:avLst/>
          </a:prstGeom>
        </p:spPr>
      </p:pic>
      <p:sp>
        <p:nvSpPr>
          <p:cNvPr id="18" name="TextBox 17">
            <a:extLst>
              <a:ext uri="{FF2B5EF4-FFF2-40B4-BE49-F238E27FC236}">
                <a16:creationId xmlns:a16="http://schemas.microsoft.com/office/drawing/2014/main" id="{87824FCE-7266-F4DC-7F41-93BB7180818C}"/>
              </a:ext>
            </a:extLst>
          </p:cNvPr>
          <p:cNvSpPr txBox="1"/>
          <p:nvPr/>
        </p:nvSpPr>
        <p:spPr>
          <a:xfrm>
            <a:off x="6042131" y="1854205"/>
            <a:ext cx="1815358" cy="1169551"/>
          </a:xfrm>
          <a:prstGeom prst="rect">
            <a:avLst/>
          </a:prstGeom>
          <a:noFill/>
        </p:spPr>
        <p:txBody>
          <a:bodyPr wrap="square" rtlCol="0">
            <a:spAutoFit/>
          </a:bodyPr>
          <a:lstStyle/>
          <a:p>
            <a:r>
              <a:rPr lang="en-US" sz="1400" dirty="0"/>
              <a:t>U.S. Census Bureau calculates annual poverty estimates for all public school districts</a:t>
            </a:r>
          </a:p>
        </p:txBody>
      </p:sp>
      <p:pic>
        <p:nvPicPr>
          <p:cNvPr id="20" name="Picture 19" descr="US Dept of Education logo">
            <a:extLst>
              <a:ext uri="{FF2B5EF4-FFF2-40B4-BE49-F238E27FC236}">
                <a16:creationId xmlns:a16="http://schemas.microsoft.com/office/drawing/2014/main" id="{4EF978A7-D650-50C9-48EF-73511C1EC82E}"/>
              </a:ext>
            </a:extLst>
          </p:cNvPr>
          <p:cNvPicPr>
            <a:picLocks noChangeAspect="1"/>
          </p:cNvPicPr>
          <p:nvPr/>
        </p:nvPicPr>
        <p:blipFill>
          <a:blip r:embed="rId5"/>
          <a:stretch>
            <a:fillRect/>
          </a:stretch>
        </p:blipFill>
        <p:spPr>
          <a:xfrm>
            <a:off x="8019745" y="1637743"/>
            <a:ext cx="1475272" cy="1475272"/>
          </a:xfrm>
          <a:prstGeom prst="rect">
            <a:avLst/>
          </a:prstGeom>
        </p:spPr>
      </p:pic>
      <p:sp>
        <p:nvSpPr>
          <p:cNvPr id="19" name="TextBox 18">
            <a:extLst>
              <a:ext uri="{FF2B5EF4-FFF2-40B4-BE49-F238E27FC236}">
                <a16:creationId xmlns:a16="http://schemas.microsoft.com/office/drawing/2014/main" id="{03CC072B-A52C-14FD-E9B6-A0D4AC314CDA}"/>
              </a:ext>
            </a:extLst>
          </p:cNvPr>
          <p:cNvSpPr txBox="1"/>
          <p:nvPr/>
        </p:nvSpPr>
        <p:spPr>
          <a:xfrm>
            <a:off x="9495017" y="1837937"/>
            <a:ext cx="2116272" cy="1169551"/>
          </a:xfrm>
          <a:prstGeom prst="rect">
            <a:avLst/>
          </a:prstGeom>
          <a:noFill/>
        </p:spPr>
        <p:txBody>
          <a:bodyPr wrap="square" rtlCol="0">
            <a:spAutoFit/>
          </a:bodyPr>
          <a:lstStyle/>
          <a:p>
            <a:r>
              <a:rPr lang="en-US" sz="1400" dirty="0"/>
              <a:t>The U.S. Department of Education allocates program funding to states based on poverty percentages</a:t>
            </a:r>
          </a:p>
        </p:txBody>
      </p:sp>
      <p:pic>
        <p:nvPicPr>
          <p:cNvPr id="12" name="Picture 11" descr="ODE Logo">
            <a:extLst>
              <a:ext uri="{FF2B5EF4-FFF2-40B4-BE49-F238E27FC236}">
                <a16:creationId xmlns:a16="http://schemas.microsoft.com/office/drawing/2014/main" id="{D1EC55A7-70A4-5F6D-D8F5-CBA86CF62D7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4794" y="4080164"/>
            <a:ext cx="2927636" cy="1455934"/>
          </a:xfrm>
          <a:prstGeom prst="rect">
            <a:avLst/>
          </a:prstGeom>
        </p:spPr>
      </p:pic>
      <p:sp>
        <p:nvSpPr>
          <p:cNvPr id="21" name="TextBox 20">
            <a:extLst>
              <a:ext uri="{FF2B5EF4-FFF2-40B4-BE49-F238E27FC236}">
                <a16:creationId xmlns:a16="http://schemas.microsoft.com/office/drawing/2014/main" id="{9BC12739-D691-C5F8-4AA5-3908DDCCED8F}"/>
              </a:ext>
            </a:extLst>
          </p:cNvPr>
          <p:cNvSpPr txBox="1"/>
          <p:nvPr/>
        </p:nvSpPr>
        <p:spPr>
          <a:xfrm>
            <a:off x="3568201" y="4253716"/>
            <a:ext cx="2277186" cy="954107"/>
          </a:xfrm>
          <a:prstGeom prst="rect">
            <a:avLst/>
          </a:prstGeom>
          <a:noFill/>
        </p:spPr>
        <p:txBody>
          <a:bodyPr wrap="square" rtlCol="0">
            <a:spAutoFit/>
          </a:bodyPr>
          <a:lstStyle/>
          <a:p>
            <a:r>
              <a:rPr lang="en-US" sz="1400" dirty="0"/>
              <a:t>The Oregon Department of Education finalizes allocations for all Oregon School Districts</a:t>
            </a:r>
          </a:p>
        </p:txBody>
      </p:sp>
      <p:pic>
        <p:nvPicPr>
          <p:cNvPr id="16" name="Picture 15" descr="School House image">
            <a:extLst>
              <a:ext uri="{FF2B5EF4-FFF2-40B4-BE49-F238E27FC236}">
                <a16:creationId xmlns:a16="http://schemas.microsoft.com/office/drawing/2014/main" id="{A2E839DA-9887-3E67-BEE1-A0CDC9F9EF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7333" y="3834245"/>
            <a:ext cx="1815358" cy="1833512"/>
          </a:xfrm>
          <a:prstGeom prst="rect">
            <a:avLst/>
          </a:prstGeom>
        </p:spPr>
      </p:pic>
      <p:pic>
        <p:nvPicPr>
          <p:cNvPr id="29" name="Picture 28" descr="ODE School and District Continuous Improvement Process&#10;- Set the Direction/Vision&#10;- Assess Needs&#10;- Create Strategic Plan&#10;- Implement Strategic Plan&#10;- Monitor and Adjust&#10;">
            <a:extLst>
              <a:ext uri="{FF2B5EF4-FFF2-40B4-BE49-F238E27FC236}">
                <a16:creationId xmlns:a16="http://schemas.microsoft.com/office/drawing/2014/main" id="{3A92E8C5-EDD4-7248-948F-898A54BA9DA5}"/>
              </a:ext>
            </a:extLst>
          </p:cNvPr>
          <p:cNvPicPr>
            <a:picLocks noChangeAspect="1"/>
          </p:cNvPicPr>
          <p:nvPr/>
        </p:nvPicPr>
        <p:blipFill>
          <a:blip r:embed="rId8"/>
          <a:stretch>
            <a:fillRect/>
          </a:stretch>
        </p:blipFill>
        <p:spPr>
          <a:xfrm>
            <a:off x="8019745" y="3199830"/>
            <a:ext cx="3101715" cy="2958675"/>
          </a:xfrm>
          <a:prstGeom prst="rect">
            <a:avLst/>
          </a:prstGeom>
        </p:spPr>
      </p:pic>
      <p:sp>
        <p:nvSpPr>
          <p:cNvPr id="3" name="Footer Placeholder 2">
            <a:extLst>
              <a:ext uri="{FF2B5EF4-FFF2-40B4-BE49-F238E27FC236}">
                <a16:creationId xmlns:a16="http://schemas.microsoft.com/office/drawing/2014/main" id="{955595EC-2EE5-C262-C1F2-736A7390F8C8}"/>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4">
            <a:extLst>
              <a:ext uri="{FF2B5EF4-FFF2-40B4-BE49-F238E27FC236}">
                <a16:creationId xmlns:a16="http://schemas.microsoft.com/office/drawing/2014/main" id="{78AA8F52-89AF-BF15-F16B-804F0ED71CD9}"/>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13</a:t>
            </a:fld>
            <a:endParaRPr lang="en-US" dirty="0"/>
          </a:p>
        </p:txBody>
      </p:sp>
    </p:spTree>
    <p:extLst>
      <p:ext uri="{BB962C8B-B14F-4D97-AF65-F5344CB8AC3E}">
        <p14:creationId xmlns:p14="http://schemas.microsoft.com/office/powerpoint/2010/main" val="115504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pPr eaLnBrk="1" hangingPunct="1"/>
            <a:r>
              <a:rPr lang="en-US" altLang="en-US" dirty="0"/>
              <a:t>Transferability </a:t>
            </a:r>
          </a:p>
        </p:txBody>
      </p:sp>
      <p:sp>
        <p:nvSpPr>
          <p:cNvPr id="19460" name="Content Placeholder 4"/>
          <p:cNvSpPr>
            <a:spLocks noGrp="1"/>
          </p:cNvSpPr>
          <p:nvPr>
            <p:ph idx="1"/>
          </p:nvPr>
        </p:nvSpPr>
        <p:spPr/>
        <p:txBody>
          <a:bodyPr>
            <a:normAutofit/>
          </a:bodyPr>
          <a:lstStyle/>
          <a:p>
            <a:pPr eaLnBrk="1" hangingPunct="1">
              <a:defRPr/>
            </a:pPr>
            <a:r>
              <a:rPr lang="en-US" altLang="en-US" sz="2800" dirty="0">
                <a:latin typeface="Calibri" panose="020F0502020204030204" pitchFamily="34" charset="0"/>
                <a:cs typeface="Calibri" panose="020F0502020204030204" pitchFamily="34" charset="0"/>
              </a:rPr>
              <a:t>Funds can be transferred</a:t>
            </a:r>
            <a:r>
              <a:rPr lang="en-US" altLang="en-US" sz="2800" b="1" dirty="0">
                <a:latin typeface="Calibri" panose="020F0502020204030204" pitchFamily="34" charset="0"/>
                <a:cs typeface="Calibri" panose="020F0502020204030204" pitchFamily="34" charset="0"/>
              </a:rPr>
              <a:t> into </a:t>
            </a:r>
            <a:r>
              <a:rPr lang="en-US" altLang="en-US" sz="2800" dirty="0">
                <a:latin typeface="Calibri" panose="020F0502020204030204" pitchFamily="34" charset="0"/>
                <a:cs typeface="Calibri" panose="020F0502020204030204" pitchFamily="34" charset="0"/>
              </a:rPr>
              <a:t>I-A, but not out </a:t>
            </a:r>
          </a:p>
          <a:p>
            <a:pPr eaLnBrk="1" hangingPunct="1">
              <a:defRPr/>
            </a:pPr>
            <a:endParaRPr lang="en-US" altLang="en-US" sz="2800" dirty="0">
              <a:latin typeface="Calibri" panose="020F0502020204030204" pitchFamily="34" charset="0"/>
              <a:cs typeface="Calibri" panose="020F0502020204030204" pitchFamily="34" charset="0"/>
            </a:endParaRPr>
          </a:p>
          <a:p>
            <a:pPr>
              <a:defRPr/>
            </a:pPr>
            <a:r>
              <a:rPr lang="en-US" altLang="en-US" sz="2800" dirty="0">
                <a:latin typeface="Calibri" panose="020F0502020204030204" pitchFamily="34" charset="0"/>
                <a:cs typeface="Calibri" panose="020F0502020204030204" pitchFamily="34" charset="0"/>
              </a:rPr>
              <a:t>Funds transferred into I-A </a:t>
            </a:r>
            <a:r>
              <a:rPr lang="en-US" altLang="en-US" sz="2800" b="1" dirty="0">
                <a:latin typeface="Calibri" panose="020F0502020204030204" pitchFamily="34" charset="0"/>
                <a:cs typeface="Calibri" panose="020F0502020204030204" pitchFamily="34" charset="0"/>
              </a:rPr>
              <a:t>become Title I-A funds</a:t>
            </a:r>
            <a:endParaRPr lang="en-US" altLang="en-US" sz="2800" dirty="0">
              <a:latin typeface="Calibri" panose="020F0502020204030204" pitchFamily="34" charset="0"/>
              <a:cs typeface="Calibri" panose="020F0502020204030204" pitchFamily="34" charset="0"/>
            </a:endParaRPr>
          </a:p>
          <a:p>
            <a:pPr>
              <a:defRPr/>
            </a:pPr>
            <a:endParaRPr lang="en-US" altLang="en-US" sz="2800" dirty="0">
              <a:latin typeface="Calibri" panose="020F0502020204030204" pitchFamily="34" charset="0"/>
              <a:cs typeface="Calibri" panose="020F0502020204030204" pitchFamily="34" charset="0"/>
            </a:endParaRPr>
          </a:p>
          <a:p>
            <a:pPr eaLnBrk="1" hangingPunct="1">
              <a:defRPr/>
            </a:pPr>
            <a:r>
              <a:rPr lang="en-US" altLang="en-US" sz="2800" dirty="0">
                <a:latin typeface="Calibri" panose="020F0502020204030204" pitchFamily="34" charset="0"/>
                <a:cs typeface="Calibri" panose="020F0502020204030204" pitchFamily="34" charset="0"/>
              </a:rPr>
              <a:t>Must consult with private schools if additional funds are transferred in</a:t>
            </a:r>
          </a:p>
          <a:p>
            <a:pPr>
              <a:defRPr/>
            </a:pPr>
            <a:endParaRPr lang="en-US" altLang="en-US" sz="2800" dirty="0">
              <a:latin typeface="Calibri" panose="020F0502020204030204" pitchFamily="34" charset="0"/>
              <a:cs typeface="Calibri" panose="020F0502020204030204" pitchFamily="34" charset="0"/>
            </a:endParaRPr>
          </a:p>
          <a:p>
            <a:pPr marL="0" indent="0" algn="ctr">
              <a:buNone/>
              <a:defRPr/>
            </a:pPr>
            <a:r>
              <a:rPr lang="en-US" altLang="en-US" sz="2800" i="1" dirty="0">
                <a:latin typeface="Calibri" panose="020F0502020204030204" pitchFamily="34" charset="0"/>
                <a:cs typeface="Calibri" panose="020F0502020204030204" pitchFamily="34" charset="0"/>
                <a:hlinkClick r:id="rId3"/>
              </a:rPr>
              <a:t>ESSA Quick Reference Brief: Transferability</a:t>
            </a:r>
            <a:endParaRPr lang="en-US" altLang="en-US" sz="2800" i="1" dirty="0">
              <a:latin typeface="Calibri" panose="020F0502020204030204" pitchFamily="34" charset="0"/>
              <a:cs typeface="Calibri" panose="020F0502020204030204" pitchFamily="34" charset="0"/>
            </a:endParaRPr>
          </a:p>
          <a:p>
            <a:pPr>
              <a:defRPr/>
            </a:pPr>
            <a:endParaRPr lang="en-US" altLang="en-US" sz="2800" dirty="0">
              <a:latin typeface="Calibri" panose="020F0502020204030204" pitchFamily="34" charset="0"/>
              <a:cs typeface="Calibri" panose="020F0502020204030204" pitchFamily="34" charset="0"/>
            </a:endParaRPr>
          </a:p>
          <a:p>
            <a:pPr eaLnBrk="1" hangingPunct="1">
              <a:defRPr/>
            </a:pPr>
            <a:endParaRPr lang="en-US" altLang="en-US" sz="2800" dirty="0"/>
          </a:p>
          <a:p>
            <a:pPr eaLnBrk="1" hangingPunct="1">
              <a:defRPr/>
            </a:pPr>
            <a:endParaRPr lang="en-US" altLang="en-US" sz="2800" dirty="0"/>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2" name="Slide Number Placeholder 4">
            <a:extLst>
              <a:ext uri="{FF2B5EF4-FFF2-40B4-BE49-F238E27FC236}">
                <a16:creationId xmlns:a16="http://schemas.microsoft.com/office/drawing/2014/main" id="{079BC2E4-A792-4D94-7BFC-1F90DC5B8D5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418800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dirty="0"/>
              <a:t>Supplement Not Supplant</a:t>
            </a:r>
          </a:p>
        </p:txBody>
      </p:sp>
      <p:sp>
        <p:nvSpPr>
          <p:cNvPr id="19460" name="Content Placeholder 4"/>
          <p:cNvSpPr>
            <a:spLocks noGrp="1"/>
          </p:cNvSpPr>
          <p:nvPr>
            <p:ph idx="1"/>
          </p:nvPr>
        </p:nvSpPr>
        <p:spPr>
          <a:xfrm>
            <a:off x="717175" y="1825625"/>
            <a:ext cx="10954791" cy="4109010"/>
          </a:xfrm>
        </p:spPr>
        <p:txBody>
          <a:bodyPr>
            <a:normAutofit/>
          </a:bodyPr>
          <a:lstStyle/>
          <a:p>
            <a:pPr marL="0" indent="0">
              <a:buNone/>
            </a:pPr>
            <a:r>
              <a:rPr lang="en-US" sz="2800" dirty="0">
                <a:latin typeface="Calibri" panose="020F0502020204030204" pitchFamily="34" charset="0"/>
                <a:cs typeface="Calibri" panose="020F0502020204030204" pitchFamily="34" charset="0"/>
              </a:rPr>
              <a:t>Federal funds cannot be used to supplant, or </a:t>
            </a:r>
            <a:r>
              <a:rPr lang="en-US" sz="2800" b="1" dirty="0">
                <a:latin typeface="Calibri" panose="020F0502020204030204" pitchFamily="34" charset="0"/>
                <a:cs typeface="Calibri" panose="020F0502020204030204" pitchFamily="34" charset="0"/>
              </a:rPr>
              <a:t>take the place of</a:t>
            </a:r>
            <a:r>
              <a:rPr lang="en-US" sz="2800" dirty="0">
                <a:latin typeface="Calibri" panose="020F0502020204030204" pitchFamily="34" charset="0"/>
                <a:cs typeface="Calibri" panose="020F0502020204030204" pitchFamily="34" charset="0"/>
              </a:rPr>
              <a:t>, state and local funds that would have been spent </a:t>
            </a:r>
            <a:r>
              <a:rPr lang="en-US" sz="2800" u="sng" dirty="0">
                <a:latin typeface="Calibri" panose="020F0502020204030204" pitchFamily="34" charset="0"/>
                <a:cs typeface="Calibri" panose="020F0502020204030204" pitchFamily="34" charset="0"/>
              </a:rPr>
              <a:t>if Title I-A funds were not available</a:t>
            </a:r>
          </a:p>
          <a:p>
            <a:pPr marL="0" indent="0">
              <a:buNone/>
            </a:pPr>
            <a:endParaRPr lang="en-US" sz="1100" u="sng" dirty="0">
              <a:latin typeface="Calibri" panose="020F0502020204030204" pitchFamily="34" charset="0"/>
              <a:cs typeface="Calibri" panose="020F0502020204030204" pitchFamily="34" charset="0"/>
            </a:endParaRPr>
          </a:p>
          <a:p>
            <a:pPr marL="0" indent="0">
              <a:spcBef>
                <a:spcPts val="0"/>
              </a:spcBef>
              <a:buNone/>
            </a:pPr>
            <a:r>
              <a:rPr lang="en-US" sz="2800" dirty="0">
                <a:latin typeface="Calibri" panose="020F0502020204030204" pitchFamily="34" charset="0"/>
                <a:cs typeface="Calibri" panose="020F0502020204030204" pitchFamily="34" charset="0"/>
              </a:rPr>
              <a:t>There are three fiscal tests for Title I-A through </a:t>
            </a:r>
          </a:p>
          <a:p>
            <a:pPr marL="0" indent="0">
              <a:spcBef>
                <a:spcPts val="0"/>
              </a:spcBef>
              <a:buNone/>
            </a:pPr>
            <a:r>
              <a:rPr lang="en-US" sz="2800" dirty="0">
                <a:latin typeface="Calibri" panose="020F0502020204030204" pitchFamily="34" charset="0"/>
                <a:cs typeface="Calibri" panose="020F0502020204030204" pitchFamily="34" charset="0"/>
              </a:rPr>
              <a:t>which districts demonstrate that the use of</a:t>
            </a:r>
          </a:p>
          <a:p>
            <a:pPr marL="0" indent="0">
              <a:spcBef>
                <a:spcPts val="0"/>
              </a:spcBef>
              <a:buNone/>
            </a:pPr>
            <a:r>
              <a:rPr lang="en-US" sz="2800" dirty="0">
                <a:latin typeface="Calibri" panose="020F0502020204030204" pitchFamily="34" charset="0"/>
                <a:cs typeface="Calibri" panose="020F0502020204030204" pitchFamily="34" charset="0"/>
              </a:rPr>
              <a:t>Title I-A funds is </a:t>
            </a:r>
            <a:r>
              <a:rPr lang="en-US" sz="2800" b="1" dirty="0">
                <a:latin typeface="Calibri" panose="020F0502020204030204" pitchFamily="34" charset="0"/>
                <a:cs typeface="Calibri" panose="020F0502020204030204" pitchFamily="34" charset="0"/>
              </a:rPr>
              <a:t>supplemental</a:t>
            </a:r>
          </a:p>
          <a:p>
            <a:pPr lvl="1"/>
            <a:endParaRPr lang="en-US" sz="800" b="1" dirty="0">
              <a:latin typeface="Calibri" panose="020F0502020204030204" pitchFamily="34" charset="0"/>
              <a:cs typeface="Calibri" panose="020F0502020204030204" pitchFamily="34" charset="0"/>
            </a:endParaRPr>
          </a:p>
          <a:p>
            <a:pPr marL="0" indent="0">
              <a:buNone/>
              <a:defRPr/>
            </a:pPr>
            <a:r>
              <a:rPr lang="en-US" i="1" dirty="0">
                <a:hlinkClick r:id="rId3"/>
              </a:rPr>
              <a:t>ESSA Quick Reference Brief: Methodology</a:t>
            </a:r>
            <a:endParaRPr lang="en-US" i="1" dirty="0"/>
          </a:p>
          <a:p>
            <a:pPr marL="0" indent="0">
              <a:buNone/>
              <a:defRPr/>
            </a:pPr>
            <a:r>
              <a:rPr lang="en-US" i="1" dirty="0">
                <a:hlinkClick r:id="rId4"/>
              </a:rPr>
              <a:t>ESSA Quick Reference Brief: Comparability</a:t>
            </a:r>
            <a:endParaRPr lang="en-US" i="1" dirty="0"/>
          </a:p>
          <a:p>
            <a:pPr marL="0" indent="0">
              <a:buNone/>
              <a:defRPr/>
            </a:pPr>
            <a:r>
              <a:rPr lang="en-US" i="1" dirty="0">
                <a:hlinkClick r:id="rId5"/>
              </a:rPr>
              <a:t>ESSA Quick Reference Brief: Supplement not Supplant</a:t>
            </a:r>
            <a:endParaRPr lang="en-US" i="1" dirty="0"/>
          </a:p>
          <a:p>
            <a:pPr marL="0" indent="0">
              <a:buNone/>
              <a:defRPr/>
            </a:pPr>
            <a:endParaRPr lang="en-US" sz="2800" i="1" dirty="0"/>
          </a:p>
          <a:p>
            <a:pPr marL="0" indent="0">
              <a:buNone/>
              <a:defRPr/>
            </a:pPr>
            <a:endParaRPr lang="en-US" sz="2800" i="1" dirty="0"/>
          </a:p>
          <a:p>
            <a:pPr marL="0" indent="0">
              <a:buNone/>
              <a:defRPr/>
            </a:pPr>
            <a:endParaRPr lang="en-US" sz="2800" i="1" dirty="0"/>
          </a:p>
        </p:txBody>
      </p:sp>
      <p:graphicFrame>
        <p:nvGraphicFramePr>
          <p:cNvPr id="4" name="Diagram 3" descr="This image shows the three fiscal tests for Title I-A: Supplement not Supplant (Methodology), Comparability and  Maintenance of Effort." title="Title I-A fiscal requirements"/>
          <p:cNvGraphicFramePr/>
          <p:nvPr>
            <p:extLst>
              <p:ext uri="{D42A27DB-BD31-4B8C-83A1-F6EECF244321}">
                <p14:modId xmlns:p14="http://schemas.microsoft.com/office/powerpoint/2010/main" val="1933150108"/>
              </p:ext>
            </p:extLst>
          </p:nvPr>
        </p:nvGraphicFramePr>
        <p:xfrm>
          <a:off x="7578436" y="2865986"/>
          <a:ext cx="4093531" cy="34378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Footer Placeholder 2">
            <a:extLst>
              <a:ext uri="{C183D7F6-B498-43B3-948B-1728B52AA6E4}">
                <adec:decorative xmlns:adec="http://schemas.microsoft.com/office/drawing/2017/decorative" val="1"/>
              </a:ext>
            </a:extLst>
          </p:cNvPr>
          <p:cNvSpPr>
            <a:spLocks noGrp="1"/>
          </p:cNvSpPr>
          <p:nvPr/>
        </p:nvSpPr>
        <p:spPr>
          <a:xfrm>
            <a:off x="717176" y="5938692"/>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2" name="Slide Number Placeholder 4">
            <a:extLst>
              <a:ext uri="{FF2B5EF4-FFF2-40B4-BE49-F238E27FC236}">
                <a16:creationId xmlns:a16="http://schemas.microsoft.com/office/drawing/2014/main" id="{04B7AB05-2EB2-AA01-DF1A-106CACFE5E8B}"/>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214640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19-20 timeline"/>
          <p:cNvSpPr>
            <a:spLocks noGrp="1"/>
          </p:cNvSpPr>
          <p:nvPr>
            <p:ph type="title"/>
          </p:nvPr>
        </p:nvSpPr>
        <p:spPr>
          <a:xfrm>
            <a:off x="443800" y="1945537"/>
            <a:ext cx="2056899" cy="1809614"/>
          </a:xfrm>
        </p:spPr>
        <p:txBody>
          <a:bodyPr>
            <a:noAutofit/>
          </a:bodyPr>
          <a:lstStyle/>
          <a:p>
            <a:r>
              <a:rPr lang="en-US" sz="3200" dirty="0"/>
              <a:t>2022-23 FEDERAL FUNDS TIMELINE</a:t>
            </a:r>
          </a:p>
        </p:txBody>
      </p:sp>
      <p:sp>
        <p:nvSpPr>
          <p:cNvPr id="24" name="Initial grant period"/>
          <p:cNvSpPr/>
          <p:nvPr/>
        </p:nvSpPr>
        <p:spPr>
          <a:xfrm>
            <a:off x="308834" y="5523056"/>
            <a:ext cx="2498215" cy="461665"/>
          </a:xfrm>
          <a:prstGeom prst="rect">
            <a:avLst/>
          </a:prstGeom>
        </p:spPr>
        <p:txBody>
          <a:bodyPr wrap="square">
            <a:spAutoFit/>
          </a:bodyPr>
          <a:lstStyle/>
          <a:p>
            <a:pPr>
              <a:defRPr/>
            </a:pPr>
            <a:r>
              <a:rPr lang="en-US" sz="1200" b="1" dirty="0">
                <a:solidFill>
                  <a:srgbClr val="0070C0"/>
                </a:solidFill>
                <a:latin typeface="Segoe UI"/>
              </a:rPr>
              <a:t>*INITIAL GRANT PERIOD: 7/1/22 – 9/30/23 (15 MONTHS</a:t>
            </a:r>
            <a:r>
              <a:rPr lang="en-US" sz="1200" dirty="0">
                <a:solidFill>
                  <a:srgbClr val="0070C0"/>
                </a:solidFill>
                <a:latin typeface="Segoe UI"/>
              </a:rPr>
              <a:t>)</a:t>
            </a:r>
            <a:endParaRPr lang="en-US" sz="1200" dirty="0">
              <a:solidFill>
                <a:srgbClr val="0C6D82"/>
              </a:solidFill>
              <a:latin typeface="Segoe UI"/>
            </a:endParaRPr>
          </a:p>
        </p:txBody>
      </p:sp>
      <p:sp>
        <p:nvSpPr>
          <p:cNvPr id="2" name="July 2019"/>
          <p:cNvSpPr>
            <a:spLocks noGrp="1"/>
          </p:cNvSpPr>
          <p:nvPr>
            <p:ph type="body" sz="quarter" idx="15"/>
          </p:nvPr>
        </p:nvSpPr>
        <p:spPr>
          <a:xfrm>
            <a:off x="3796287" y="967697"/>
            <a:ext cx="786543" cy="834861"/>
          </a:xfrm>
        </p:spPr>
        <p:txBody>
          <a:bodyPr>
            <a:noAutofit/>
          </a:bodyPr>
          <a:lstStyle/>
          <a:p>
            <a:r>
              <a:rPr lang="en-US" sz="1800" dirty="0"/>
              <a:t>JULY</a:t>
            </a:r>
          </a:p>
          <a:p>
            <a:r>
              <a:rPr lang="en-US" sz="1800" dirty="0"/>
              <a:t>2022</a:t>
            </a:r>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2022-23 GRANT PERIOD</a:t>
            </a:r>
          </a:p>
        </p:txBody>
      </p:sp>
      <p:sp>
        <p:nvSpPr>
          <p:cNvPr id="10" name="Aug 201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2022</a:t>
            </a:r>
            <a:endParaRPr lang="en-US" dirty="0"/>
          </a:p>
        </p:txBody>
      </p:sp>
      <p:sp>
        <p:nvSpPr>
          <p:cNvPr id="27" name="BN open">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a:t>2022-23 BUDGET NARRATIVE APPLICATION OPENS</a:t>
            </a:r>
          </a:p>
        </p:txBody>
      </p:sp>
      <p:sp>
        <p:nvSpPr>
          <p:cNvPr id="13"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dirty="0"/>
              <a:t>NOV 2022</a:t>
            </a:r>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a:solidFill>
                  <a:schemeClr val="bg2"/>
                </a:solidFill>
              </a:rPr>
              <a:t>2022-23 BUDGET NARRATIVES DUE</a:t>
            </a:r>
          </a:p>
        </p:txBody>
      </p:sp>
      <p:sp>
        <p:nvSpPr>
          <p:cNvPr id="14" name="Sept 202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dirty="0"/>
              <a:t>SEPT 2023 </a:t>
            </a:r>
            <a:endParaRPr lang="en-US" dirty="0"/>
          </a:p>
        </p:txBody>
      </p:sp>
      <p:sp>
        <p:nvSpPr>
          <p:cNvPr id="35" name="final obligation-igp">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2022-23 FUNDS FOR *INTIAL GRANT PERIOD</a:t>
            </a:r>
          </a:p>
        </p:txBody>
      </p:sp>
      <p:sp>
        <p:nvSpPr>
          <p:cNvPr id="15"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2023 </a:t>
            </a:r>
            <a:endParaRPr lang="en-US" sz="2100" dirty="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a:normAutofit/>
          </a:bodyPr>
          <a:lstStyle/>
          <a:p>
            <a:pPr>
              <a:lnSpc>
                <a:spcPct val="100000"/>
              </a:lnSpc>
              <a:spcBef>
                <a:spcPts val="0"/>
              </a:spcBef>
            </a:pPr>
            <a:r>
              <a:rPr lang="en-US" sz="1050" dirty="0"/>
              <a:t>FINAL DATE FOR ALL 2022-23 CLAIMS FOR *INITIAL GRANT PERIOD</a:t>
            </a:r>
          </a:p>
        </p:txBody>
      </p:sp>
      <p:sp>
        <p:nvSpPr>
          <p:cNvPr id="23"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2023 </a:t>
            </a:r>
            <a:endParaRPr lang="en-US" sz="2100" dirty="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12" name="Nov 2020">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2023</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a:normAutofit/>
          </a:bodyPr>
          <a:lstStyle/>
          <a:p>
            <a:r>
              <a:rPr lang="en-US" sz="1050" dirty="0"/>
              <a:t>CARRYOVER APPLICATIONS FOR 2022-23 FUNDS OPEN</a:t>
            </a:r>
          </a:p>
        </p:txBody>
      </p:sp>
      <p:sp>
        <p:nvSpPr>
          <p:cNvPr id="18" name="Sept 2021">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2024</a:t>
            </a:r>
            <a:endParaRPr lang="en-US" dirty="0"/>
          </a:p>
        </p:txBody>
      </p:sp>
      <p:sp>
        <p:nvSpPr>
          <p:cNvPr id="41" name="final obligation 19-2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2022-23 FUNDS</a:t>
            </a:r>
          </a:p>
        </p:txBody>
      </p:sp>
      <p:sp>
        <p:nvSpPr>
          <p:cNvPr id="17" name="Nov 2021">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dirty="0"/>
              <a:t>NOV 2024</a:t>
            </a:r>
          </a:p>
        </p:txBody>
      </p:sp>
      <p:sp>
        <p:nvSpPr>
          <p:cNvPr id="70" name="final claim 19-20"/>
          <p:cNvSpPr>
            <a:spLocks noGrp="1"/>
          </p:cNvSpPr>
          <p:nvPr>
            <p:ph type="body" sz="quarter" idx="50"/>
          </p:nvPr>
        </p:nvSpPr>
        <p:spPr>
          <a:xfrm>
            <a:off x="8212281" y="5956156"/>
            <a:ext cx="1266047" cy="289050"/>
          </a:xfrm>
        </p:spPr>
        <p:txBody>
          <a:bodyPr>
            <a:noAutofit/>
          </a:bodyPr>
          <a:lstStyle/>
          <a:p>
            <a:r>
              <a:rPr lang="en-US" sz="1050" dirty="0"/>
              <a:t>FINAL DATE FOR ALL 2022-23 GRANT CLAIMS</a:t>
            </a:r>
          </a:p>
        </p:txBody>
      </p:sp>
      <p:sp>
        <p:nvSpPr>
          <p:cNvPr id="25" name="Footer Placeholder 2">
            <a:extLst>
              <a:ext uri="{C183D7F6-B498-43B3-948B-1728B52AA6E4}">
                <adec:decorative xmlns:adec="http://schemas.microsoft.com/office/drawing/2017/decorative" val="1"/>
              </a:ext>
            </a:extLst>
          </p:cNvPr>
          <p:cNvSpPr>
            <a:spLocks noGrp="1"/>
          </p:cNvSpPr>
          <p:nvPr/>
        </p:nvSpPr>
        <p:spPr>
          <a:xfrm>
            <a:off x="183240" y="6094006"/>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Oregon Department of Education</a:t>
            </a:r>
          </a:p>
        </p:txBody>
      </p:sp>
      <p:sp>
        <p:nvSpPr>
          <p:cNvPr id="4" name="Slide Number Placeholder 3">
            <a:extLst>
              <a:ext uri="{FF2B5EF4-FFF2-40B4-BE49-F238E27FC236}">
                <a16:creationId xmlns:a16="http://schemas.microsoft.com/office/drawing/2014/main" id="{30FEFB62-594D-A799-5E15-232946F4B60F}"/>
              </a:ext>
            </a:extLst>
          </p:cNvPr>
          <p:cNvSpPr txBox="1">
            <a:spLocks/>
          </p:cNvSpPr>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7F5B69-6281-4C1F-8C38-6DA0F56DA430}" type="slidenum">
              <a:rPr lang="en-US" smtClean="0">
                <a:solidFill>
                  <a:prstClr val="black">
                    <a:lumMod val="65000"/>
                    <a:lumOff val="35000"/>
                  </a:prstClr>
                </a:solidFill>
                <a:latin typeface="Calibri" panose="020F0502020204030204"/>
              </a:rPr>
              <a:pPr/>
              <a:t>16</a:t>
            </a:fld>
            <a:endParaRPr lang="en-US" dirty="0">
              <a:solidFill>
                <a:prstClr val="black">
                  <a:lumMod val="65000"/>
                  <a:lumOff val="35000"/>
                </a:prstClr>
              </a:solidFill>
              <a:latin typeface="Calibri" panose="020F0502020204030204"/>
            </a:endParaRPr>
          </a:p>
        </p:txBody>
      </p:sp>
    </p:spTree>
    <p:extLst>
      <p:ext uri="{BB962C8B-B14F-4D97-AF65-F5344CB8AC3E}">
        <p14:creationId xmlns:p14="http://schemas.microsoft.com/office/powerpoint/2010/main" val="81483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27FDD1-8A79-5CE8-636B-5445962BA9E6}"/>
              </a:ext>
            </a:extLst>
          </p:cNvPr>
          <p:cNvSpPr>
            <a:spLocks noGrp="1"/>
          </p:cNvSpPr>
          <p:nvPr>
            <p:ph type="ctrTitle"/>
          </p:nvPr>
        </p:nvSpPr>
        <p:spPr/>
        <p:txBody>
          <a:bodyPr/>
          <a:lstStyle/>
          <a:p>
            <a:r>
              <a:rPr lang="en-US" dirty="0"/>
              <a:t>Application Requirements</a:t>
            </a:r>
            <a:br>
              <a:rPr lang="en-US" dirty="0"/>
            </a:br>
            <a:r>
              <a:rPr lang="en-US" sz="4000" dirty="0"/>
              <a:t>CIP Budget Narrative</a:t>
            </a:r>
          </a:p>
        </p:txBody>
      </p:sp>
      <p:sp>
        <p:nvSpPr>
          <p:cNvPr id="3" name="Footer Placeholder 2">
            <a:extLst>
              <a:ext uri="{FF2B5EF4-FFF2-40B4-BE49-F238E27FC236}">
                <a16:creationId xmlns:a16="http://schemas.microsoft.com/office/drawing/2014/main" id="{34AD7BA3-769A-B603-9A44-0E2F2B3A336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5CA32C5F-7F80-A601-F35A-7C175CF09080}"/>
              </a:ext>
            </a:extLst>
          </p:cNvPr>
          <p:cNvSpPr>
            <a:spLocks noGrp="1"/>
          </p:cNvSpPr>
          <p:nvPr>
            <p:ph type="sldNum" sz="quarter" idx="12"/>
          </p:nvPr>
        </p:nvSpPr>
        <p:spPr/>
        <p:txBody>
          <a:bodyPr/>
          <a:lstStyle/>
          <a:p>
            <a:fld id="{357F5B69-6281-4C1F-8C38-6DA0F56DA430}" type="slidenum">
              <a:rPr lang="en-US" smtClean="0"/>
              <a:pPr/>
              <a:t>17</a:t>
            </a:fld>
            <a:endParaRPr lang="en-US" dirty="0"/>
          </a:p>
        </p:txBody>
      </p:sp>
    </p:spTree>
    <p:extLst>
      <p:ext uri="{BB962C8B-B14F-4D97-AF65-F5344CB8AC3E}">
        <p14:creationId xmlns:p14="http://schemas.microsoft.com/office/powerpoint/2010/main" val="1499933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dirty="0"/>
              <a:t>Application Requirements</a:t>
            </a:r>
          </a:p>
        </p:txBody>
      </p:sp>
      <p:sp>
        <p:nvSpPr>
          <p:cNvPr id="2" name="Content Placeholder 1"/>
          <p:cNvSpPr>
            <a:spLocks noGrp="1"/>
          </p:cNvSpPr>
          <p:nvPr>
            <p:ph idx="1"/>
          </p:nvPr>
        </p:nvSpPr>
        <p:spPr/>
        <p:txBody>
          <a:bodyPr>
            <a:normAutofit fontScale="92500" lnSpcReduction="10000"/>
          </a:bodyPr>
          <a:lstStyle/>
          <a:p>
            <a:pPr marL="0" indent="0">
              <a:spcBef>
                <a:spcPct val="50000"/>
              </a:spcBef>
              <a:buNone/>
              <a:defRPr/>
            </a:pPr>
            <a:r>
              <a:rPr lang="en-US" altLang="en-US" sz="3200" b="1" dirty="0">
                <a:latin typeface="Calibri" panose="020F0502020204030204" pitchFamily="34" charset="0"/>
                <a:cs typeface="Calibri" panose="020F0502020204030204" pitchFamily="34" charset="0"/>
              </a:rPr>
              <a:t>Overview</a:t>
            </a:r>
          </a:p>
          <a:p>
            <a:pPr>
              <a:spcBef>
                <a:spcPct val="50000"/>
              </a:spcBef>
              <a:defRPr/>
            </a:pPr>
            <a:r>
              <a:rPr lang="en-US" altLang="en-US" dirty="0"/>
              <a:t>What is our methodology?</a:t>
            </a:r>
          </a:p>
          <a:p>
            <a:pPr marL="0" indent="0">
              <a:spcBef>
                <a:spcPct val="50000"/>
              </a:spcBef>
              <a:buNone/>
              <a:defRPr/>
            </a:pPr>
            <a:r>
              <a:rPr lang="en-US" altLang="en-US" sz="3200" b="1" dirty="0"/>
              <a:t>Targeting Page</a:t>
            </a:r>
          </a:p>
          <a:p>
            <a:pPr>
              <a:spcBef>
                <a:spcPct val="50000"/>
              </a:spcBef>
              <a:defRPr/>
            </a:pPr>
            <a:r>
              <a:rPr lang="en-US" altLang="en-US" dirty="0"/>
              <a:t>How do we rank and serve schools?</a:t>
            </a:r>
          </a:p>
          <a:p>
            <a:pPr marL="0" indent="0">
              <a:spcBef>
                <a:spcPct val="50000"/>
              </a:spcBef>
              <a:buNone/>
              <a:defRPr/>
            </a:pPr>
            <a:r>
              <a:rPr lang="en-US" altLang="en-US" sz="3200" b="1" dirty="0"/>
              <a:t>Set-Asides</a:t>
            </a:r>
          </a:p>
          <a:p>
            <a:pPr>
              <a:spcBef>
                <a:spcPct val="50000"/>
              </a:spcBef>
              <a:defRPr/>
            </a:pPr>
            <a:r>
              <a:rPr lang="en-US" altLang="en-US" dirty="0"/>
              <a:t>What funds are being spent at the district level?</a:t>
            </a:r>
          </a:p>
          <a:p>
            <a:pPr marL="0" indent="0">
              <a:spcBef>
                <a:spcPct val="50000"/>
              </a:spcBef>
              <a:buNone/>
              <a:defRPr/>
            </a:pPr>
            <a:r>
              <a:rPr lang="en-US" altLang="en-US" sz="3200" b="1" dirty="0"/>
              <a:t>Budget Narrative</a:t>
            </a:r>
          </a:p>
          <a:p>
            <a:pPr>
              <a:spcBef>
                <a:spcPct val="50000"/>
              </a:spcBef>
              <a:defRPr/>
            </a:pPr>
            <a:r>
              <a:rPr lang="en-US" altLang="en-US" dirty="0"/>
              <a:t>How are schools using their funds in alignment with their plans?</a:t>
            </a:r>
          </a:p>
          <a:p>
            <a:endParaRPr lang="en-US" dirty="0"/>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7315200" y="1825625"/>
            <a:ext cx="3641806" cy="34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4">
            <a:extLst>
              <a:ext uri="{FF2B5EF4-FFF2-40B4-BE49-F238E27FC236}">
                <a16:creationId xmlns:a16="http://schemas.microsoft.com/office/drawing/2014/main" id="{A9ED0B90-5910-F647-F442-9FEF1BF78267}"/>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18</a:t>
            </a:fld>
            <a:endParaRPr lang="en-US" dirty="0"/>
          </a:p>
        </p:txBody>
      </p:sp>
    </p:spTree>
    <p:extLst>
      <p:ext uri="{BB962C8B-B14F-4D97-AF65-F5344CB8AC3E}">
        <p14:creationId xmlns:p14="http://schemas.microsoft.com/office/powerpoint/2010/main" val="1263792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altLang="en-US" dirty="0"/>
              <a:t>Overview (Methodology)</a:t>
            </a:r>
            <a:endParaRPr lang="en-US" dirty="0"/>
          </a:p>
        </p:txBody>
      </p:sp>
      <p:sp>
        <p:nvSpPr>
          <p:cNvPr id="2" name="Content Placeholder 1"/>
          <p:cNvSpPr>
            <a:spLocks noGrp="1"/>
          </p:cNvSpPr>
          <p:nvPr>
            <p:ph idx="1"/>
          </p:nvPr>
        </p:nvSpPr>
        <p:spPr>
          <a:xfrm>
            <a:off x="717176" y="1825624"/>
            <a:ext cx="10784542" cy="4331335"/>
          </a:xfrm>
        </p:spPr>
        <p:txBody>
          <a:bodyPr>
            <a:normAutofit/>
          </a:bodyPr>
          <a:lstStyle/>
          <a:p>
            <a:pPr marL="0" indent="0">
              <a:buNone/>
            </a:pPr>
            <a:r>
              <a:rPr lang="en-US" sz="2800" dirty="0"/>
              <a:t>Include a description of how the district allocates state and local funds to all schools</a:t>
            </a:r>
          </a:p>
          <a:p>
            <a:pPr lvl="1"/>
            <a:r>
              <a:rPr lang="en-US" dirty="0"/>
              <a:t>Single school districts, or districts with one school per grade span, do not need to provide a methodology statement and can enter NA</a:t>
            </a:r>
          </a:p>
          <a:p>
            <a:endParaRPr lang="en-US" sz="900" dirty="0"/>
          </a:p>
          <a:p>
            <a:pPr marL="0" indent="0">
              <a:buNone/>
            </a:pPr>
            <a:r>
              <a:rPr lang="en-US" sz="2800" dirty="0"/>
              <a:t>Methodology statement considerations:</a:t>
            </a:r>
          </a:p>
          <a:p>
            <a:pPr lvl="1"/>
            <a:r>
              <a:rPr lang="en-US" dirty="0"/>
              <a:t>Public charter schools</a:t>
            </a:r>
          </a:p>
          <a:p>
            <a:pPr lvl="1"/>
            <a:r>
              <a:rPr lang="en-US" dirty="0"/>
              <a:t>Different grade spans</a:t>
            </a:r>
          </a:p>
          <a:p>
            <a:pPr marL="457200" lvl="1" indent="0">
              <a:buNone/>
            </a:pPr>
            <a:endParaRPr lang="en-US" dirty="0"/>
          </a:p>
          <a:p>
            <a:pPr marL="457200" lvl="1" indent="0">
              <a:buNone/>
            </a:pPr>
            <a:r>
              <a:rPr lang="en-US" i="1" dirty="0">
                <a:hlinkClick r:id="rId3"/>
              </a:rPr>
              <a:t>ESSA Quick Reference Brief: Methodology</a:t>
            </a:r>
            <a:endParaRPr lang="en-US" i="1" dirty="0"/>
          </a:p>
          <a:p>
            <a:pPr lvl="1"/>
            <a:endParaRPr lang="en-US" dirty="0"/>
          </a:p>
          <a:p>
            <a:endParaRPr lang="en-US" sz="2000" dirty="0"/>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3" name="Slide Number Placeholder 4">
            <a:extLst>
              <a:ext uri="{FF2B5EF4-FFF2-40B4-BE49-F238E27FC236}">
                <a16:creationId xmlns:a16="http://schemas.microsoft.com/office/drawing/2014/main" id="{1F389BE1-225F-6495-1260-4A7D8E7BC82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19</a:t>
            </a:fld>
            <a:endParaRPr lang="en-US" dirty="0"/>
          </a:p>
        </p:txBody>
      </p:sp>
    </p:spTree>
    <p:extLst>
      <p:ext uri="{BB962C8B-B14F-4D97-AF65-F5344CB8AC3E}">
        <p14:creationId xmlns:p14="http://schemas.microsoft.com/office/powerpoint/2010/main" val="216957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Oregon Department of Education – Our “Why”</a:t>
            </a:r>
          </a:p>
        </p:txBody>
      </p:sp>
      <p:sp>
        <p:nvSpPr>
          <p:cNvPr id="7" name="Content Placeholder 6">
            <a:extLst>
              <a:ext uri="{C183D7F6-B498-43B3-948B-1728B52AA6E4}">
                <adec:decorative xmlns:adec="http://schemas.microsoft.com/office/drawing/2017/decorative" val="0"/>
              </a:ext>
            </a:extLst>
          </p:cNvPr>
          <p:cNvSpPr>
            <a:spLocks noGrp="1"/>
          </p:cNvSpPr>
          <p:nvPr>
            <p:ph idx="1"/>
          </p:nvPr>
        </p:nvSpPr>
        <p:spPr>
          <a:xfrm>
            <a:off x="717175" y="1665658"/>
            <a:ext cx="10784542" cy="4109010"/>
          </a:xfrm>
        </p:spPr>
        <p:txBody>
          <a:bodyPr>
            <a:normAutofit/>
          </a:bodyPr>
          <a:lstStyle/>
          <a:p>
            <a:pPr marL="0" lvl="0" indent="0">
              <a:lnSpc>
                <a:spcPct val="100000"/>
              </a:lnSpc>
              <a:spcBef>
                <a:spcPts val="100"/>
              </a:spcBef>
              <a:buNone/>
              <a:defRPr/>
            </a:pPr>
            <a:r>
              <a:rPr lang="en-US" altLang="en-US" b="1" dirty="0">
                <a:solidFill>
                  <a:prstClr val="black"/>
                </a:solidFill>
              </a:rPr>
              <a:t>Equity and Excellence for Every Learner</a:t>
            </a:r>
          </a:p>
          <a:p>
            <a:pPr marL="285750" lvl="0" indent="-285750">
              <a:lnSpc>
                <a:spcPct val="110000"/>
              </a:lnSpc>
              <a:spcBef>
                <a:spcPts val="100"/>
              </a:spcBef>
              <a:defRPr/>
            </a:pPr>
            <a:r>
              <a:rPr lang="en-US" altLang="en-US" dirty="0">
                <a:solidFill>
                  <a:prstClr val="black"/>
                </a:solidFill>
              </a:rPr>
              <a:t>The Oregon Department of Education works in partnership with school districts, education service districts and community partners;</a:t>
            </a:r>
          </a:p>
          <a:p>
            <a:pPr marL="285750" lvl="0" indent="-285750">
              <a:lnSpc>
                <a:spcPct val="110000"/>
              </a:lnSpc>
              <a:spcBef>
                <a:spcPts val="100"/>
              </a:spcBef>
              <a:defRPr/>
            </a:pPr>
            <a:r>
              <a:rPr lang="en-US" altLang="en-US" dirty="0">
                <a:solidFill>
                  <a:prstClr val="black"/>
                </a:solidFill>
              </a:rPr>
              <a:t>Together, we serve over 580,000 K-12 students;</a:t>
            </a:r>
          </a:p>
          <a:p>
            <a:pPr marL="285750" lvl="0" indent="-285750">
              <a:lnSpc>
                <a:spcPct val="110000"/>
              </a:lnSpc>
              <a:spcBef>
                <a:spcPts val="100"/>
              </a:spcBef>
              <a:defRPr/>
            </a:pPr>
            <a:r>
              <a:rPr lang="en-US" altLang="en-US" dirty="0">
                <a:solidFill>
                  <a:prstClr val="black"/>
                </a:solidFill>
              </a:rPr>
              <a:t>We believe every student should have access to a high-quality, well-rounded learning experience;</a:t>
            </a:r>
          </a:p>
          <a:p>
            <a:pPr marL="285750" lvl="0" indent="-285750">
              <a:lnSpc>
                <a:spcPct val="110000"/>
              </a:lnSpc>
              <a:spcBef>
                <a:spcPts val="100"/>
              </a:spcBef>
              <a:defRPr/>
            </a:pPr>
            <a:r>
              <a:rPr lang="en-US" altLang="en-US" dirty="0">
                <a:solidFill>
                  <a:prstClr val="black"/>
                </a:solidFill>
              </a:rPr>
              <a:t>We work to achieve the Governor’s vision that every Oregon student graduates with a plan for their future</a:t>
            </a:r>
            <a:r>
              <a:rPr lang="en-US" dirty="0">
                <a:solidFill>
                  <a:prstClr val="black"/>
                </a:solidFill>
              </a:rPr>
              <a:t>.</a:t>
            </a:r>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80" t="39380" r="9995" b="18402"/>
          <a:stretch/>
        </p:blipFill>
        <p:spPr>
          <a:xfrm>
            <a:off x="4991946" y="4647771"/>
            <a:ext cx="5480224" cy="1753029"/>
          </a:xfrm>
          <a:prstGeom prst="rect">
            <a:avLst/>
          </a:prstGeom>
        </p:spPr>
      </p:pic>
    </p:spTree>
    <p:extLst>
      <p:ext uri="{BB962C8B-B14F-4D97-AF65-F5344CB8AC3E}">
        <p14:creationId xmlns:p14="http://schemas.microsoft.com/office/powerpoint/2010/main" val="265380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Targeting Page</a:t>
            </a:r>
          </a:p>
        </p:txBody>
      </p:sp>
      <p:sp>
        <p:nvSpPr>
          <p:cNvPr id="6" name="Content Placeholder 5"/>
          <p:cNvSpPr>
            <a:spLocks noGrp="1"/>
          </p:cNvSpPr>
          <p:nvPr>
            <p:ph idx="1"/>
          </p:nvPr>
        </p:nvSpPr>
        <p:spPr>
          <a:xfrm>
            <a:off x="717176" y="1825625"/>
            <a:ext cx="10784542" cy="4533610"/>
          </a:xfrm>
        </p:spPr>
        <p:txBody>
          <a:bodyPr>
            <a:normAutofit/>
          </a:bodyPr>
          <a:lstStyle/>
          <a:p>
            <a:r>
              <a:rPr lang="en-US" sz="2800" dirty="0"/>
              <a:t>Identify which schools are receiving Title I-A funds</a:t>
            </a:r>
          </a:p>
          <a:p>
            <a:r>
              <a:rPr lang="en-US" sz="2800" dirty="0"/>
              <a:t>Determine per child amount for each school</a:t>
            </a:r>
          </a:p>
          <a:p>
            <a:r>
              <a:rPr lang="en-US" sz="2800" dirty="0"/>
              <a:t>Ensure that rank and serve requirements outlined in ESSA are followed</a:t>
            </a:r>
          </a:p>
          <a:p>
            <a:endParaRPr lang="en-US" sz="2800" dirty="0"/>
          </a:p>
          <a:p>
            <a:pPr marL="0" indent="0">
              <a:buNone/>
            </a:pPr>
            <a:r>
              <a:rPr lang="en-US" b="1" dirty="0"/>
              <a:t>PLEASE NOTE: </a:t>
            </a:r>
            <a:r>
              <a:rPr lang="en-US" dirty="0"/>
              <a:t>The allocation for each school on the Targeting Page </a:t>
            </a:r>
            <a:r>
              <a:rPr lang="en-US" u="sng" dirty="0"/>
              <a:t>must equal</a:t>
            </a:r>
            <a:r>
              <a:rPr lang="en-US" dirty="0"/>
              <a:t> each school’s allocation on the Budget Narrative Page</a:t>
            </a:r>
          </a:p>
          <a:p>
            <a:endParaRPr lang="en-US" sz="2800" dirty="0"/>
          </a:p>
          <a:p>
            <a:pPr marL="0" indent="0" algn="ctr">
              <a:buNone/>
            </a:pPr>
            <a:r>
              <a:rPr lang="en-US" i="1" dirty="0">
                <a:hlinkClick r:id="rId3"/>
              </a:rPr>
              <a:t>ESSA Quick Reference Brief: Rank and Serve under Title I-A</a:t>
            </a:r>
            <a:endParaRPr lang="en-US" i="1" dirty="0"/>
          </a:p>
          <a:p>
            <a:pPr marL="0" indent="0">
              <a:buNone/>
            </a:pPr>
            <a:endParaRPr lang="en-US" dirty="0"/>
          </a:p>
          <a:p>
            <a:endParaRPr lang="en-US" sz="2000" dirty="0"/>
          </a:p>
        </p:txBody>
      </p:sp>
      <p:sp>
        <p:nvSpPr>
          <p:cNvPr id="5"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3" name="Slide Number Placeholder 4">
            <a:extLst>
              <a:ext uri="{FF2B5EF4-FFF2-40B4-BE49-F238E27FC236}">
                <a16:creationId xmlns:a16="http://schemas.microsoft.com/office/drawing/2014/main" id="{BED32EFF-21E5-13CE-B839-BB89CFCC1913}"/>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20</a:t>
            </a:fld>
            <a:endParaRPr lang="en-US" dirty="0"/>
          </a:p>
        </p:txBody>
      </p:sp>
    </p:spTree>
    <p:extLst>
      <p:ext uri="{BB962C8B-B14F-4D97-AF65-F5344CB8AC3E}">
        <p14:creationId xmlns:p14="http://schemas.microsoft.com/office/powerpoint/2010/main" val="2671440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altLang="en-US" dirty="0"/>
              <a:t>Set-Asides, Part I</a:t>
            </a:r>
            <a:endParaRPr lang="en-US" dirty="0"/>
          </a:p>
        </p:txBody>
      </p:sp>
      <p:sp>
        <p:nvSpPr>
          <p:cNvPr id="2" name="Content Placeholder 1"/>
          <p:cNvSpPr>
            <a:spLocks noGrp="1"/>
          </p:cNvSpPr>
          <p:nvPr>
            <p:ph idx="1"/>
          </p:nvPr>
        </p:nvSpPr>
        <p:spPr/>
        <p:txBody>
          <a:bodyPr>
            <a:normAutofit lnSpcReduction="10000"/>
          </a:bodyPr>
          <a:lstStyle/>
          <a:p>
            <a:pPr marL="0" indent="0">
              <a:buNone/>
            </a:pPr>
            <a:r>
              <a:rPr lang="en-US" sz="3200" dirty="0"/>
              <a:t>Required for ALL districts</a:t>
            </a:r>
          </a:p>
          <a:p>
            <a:pPr lvl="1"/>
            <a:r>
              <a:rPr lang="en-US" sz="2800" dirty="0"/>
              <a:t>Services for students experiencing </a:t>
            </a:r>
            <a:r>
              <a:rPr lang="en-US" sz="2800" dirty="0" err="1"/>
              <a:t>houselessness</a:t>
            </a:r>
            <a:endParaRPr lang="en-US" sz="2800" dirty="0"/>
          </a:p>
          <a:p>
            <a:pPr marL="457200" lvl="1" indent="0">
              <a:buNone/>
            </a:pPr>
            <a:endParaRPr lang="en-US" sz="2800" dirty="0"/>
          </a:p>
          <a:p>
            <a:pPr marL="0" indent="0">
              <a:buNone/>
            </a:pPr>
            <a:r>
              <a:rPr lang="en-US" sz="3200" dirty="0"/>
              <a:t>Required for SOME districts</a:t>
            </a:r>
          </a:p>
          <a:p>
            <a:pPr lvl="1"/>
            <a:r>
              <a:rPr lang="en-US" sz="2800" dirty="0"/>
              <a:t>Parent and family engagement</a:t>
            </a:r>
          </a:p>
          <a:p>
            <a:pPr lvl="1"/>
            <a:r>
              <a:rPr lang="en-US" sz="2800" dirty="0"/>
              <a:t>Equitable services for private school students</a:t>
            </a:r>
          </a:p>
          <a:p>
            <a:pPr lvl="1"/>
            <a:r>
              <a:rPr lang="en-US" sz="2800" dirty="0"/>
              <a:t>Services for students without parental supervision*</a:t>
            </a:r>
          </a:p>
          <a:p>
            <a:pPr marL="457200" lvl="1" indent="0">
              <a:buNone/>
            </a:pPr>
            <a:endParaRPr lang="en-US" sz="2800" dirty="0"/>
          </a:p>
          <a:p>
            <a:pPr marL="457200" lvl="1" indent="0">
              <a:buNone/>
            </a:pPr>
            <a:r>
              <a:rPr lang="en-US" sz="2800" dirty="0"/>
              <a:t>*</a:t>
            </a:r>
            <a:r>
              <a:rPr lang="en-US" dirty="0"/>
              <a:t>Only 4 districts in Oregon are required to use this set-aside</a:t>
            </a:r>
          </a:p>
          <a:p>
            <a:pPr lvl="1"/>
            <a:endParaRPr lang="en-US" sz="2800" dirty="0"/>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3" name="Slide Number Placeholder 4">
            <a:extLst>
              <a:ext uri="{FF2B5EF4-FFF2-40B4-BE49-F238E27FC236}">
                <a16:creationId xmlns:a16="http://schemas.microsoft.com/office/drawing/2014/main" id="{9B7279FA-2BF0-A682-AF5D-EC0CC4C47D03}"/>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21</a:t>
            </a:fld>
            <a:endParaRPr lang="en-US" dirty="0"/>
          </a:p>
        </p:txBody>
      </p:sp>
    </p:spTree>
    <p:extLst>
      <p:ext uri="{BB962C8B-B14F-4D97-AF65-F5344CB8AC3E}">
        <p14:creationId xmlns:p14="http://schemas.microsoft.com/office/powerpoint/2010/main" val="49292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altLang="en-US" dirty="0"/>
              <a:t>Set-Asides, Part II</a:t>
            </a:r>
            <a:endParaRPr lang="en-US" dirty="0"/>
          </a:p>
        </p:txBody>
      </p:sp>
      <p:sp>
        <p:nvSpPr>
          <p:cNvPr id="2" name="Content Placeholder 1"/>
          <p:cNvSpPr>
            <a:spLocks noGrp="1"/>
          </p:cNvSpPr>
          <p:nvPr>
            <p:ph idx="1"/>
          </p:nvPr>
        </p:nvSpPr>
        <p:spPr/>
        <p:txBody>
          <a:bodyPr>
            <a:normAutofit/>
          </a:bodyPr>
          <a:lstStyle/>
          <a:p>
            <a:pPr marL="0" indent="0">
              <a:buNone/>
            </a:pPr>
            <a:r>
              <a:rPr lang="en-US" sz="3200" dirty="0"/>
              <a:t>Optional</a:t>
            </a:r>
          </a:p>
          <a:p>
            <a:pPr lvl="1"/>
            <a:r>
              <a:rPr lang="en-US" sz="2800" dirty="0"/>
              <a:t>District administration costs</a:t>
            </a:r>
          </a:p>
          <a:p>
            <a:pPr lvl="1"/>
            <a:r>
              <a:rPr lang="en-US" sz="2800" dirty="0"/>
              <a:t>Salary equalization</a:t>
            </a:r>
          </a:p>
          <a:p>
            <a:pPr lvl="1"/>
            <a:r>
              <a:rPr lang="en-US" sz="2800" dirty="0"/>
              <a:t>Extended time</a:t>
            </a:r>
          </a:p>
          <a:p>
            <a:pPr lvl="1"/>
            <a:r>
              <a:rPr lang="en-US" sz="2800" dirty="0"/>
              <a:t>Professional Development</a:t>
            </a:r>
          </a:p>
          <a:p>
            <a:pPr lvl="1"/>
            <a:r>
              <a:rPr lang="en-US" sz="2800" dirty="0"/>
              <a:t>Other </a:t>
            </a:r>
          </a:p>
          <a:p>
            <a:pPr marL="0" indent="0" algn="ctr">
              <a:buNone/>
            </a:pPr>
            <a:r>
              <a:rPr lang="en-US" sz="2800" i="1" dirty="0">
                <a:hlinkClick r:id="rId3"/>
              </a:rPr>
              <a:t>ESSA Quick Reference Brief: Set-Asides under Title I-A</a:t>
            </a:r>
            <a:endParaRPr lang="en-US" sz="2800" i="1" dirty="0"/>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3" name="Slide Number Placeholder 4">
            <a:extLst>
              <a:ext uri="{FF2B5EF4-FFF2-40B4-BE49-F238E27FC236}">
                <a16:creationId xmlns:a16="http://schemas.microsoft.com/office/drawing/2014/main" id="{A71A1C3E-D1A3-1F6F-2B85-03DBDB82C8DD}"/>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22</a:t>
            </a:fld>
            <a:endParaRPr lang="en-US" dirty="0"/>
          </a:p>
        </p:txBody>
      </p:sp>
    </p:spTree>
    <p:extLst>
      <p:ext uri="{BB962C8B-B14F-4D97-AF65-F5344CB8AC3E}">
        <p14:creationId xmlns:p14="http://schemas.microsoft.com/office/powerpoint/2010/main" val="1081427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Budget Narrative</a:t>
            </a:r>
          </a:p>
        </p:txBody>
      </p:sp>
      <p:sp>
        <p:nvSpPr>
          <p:cNvPr id="30723" name="Content Placeholder 2"/>
          <p:cNvSpPr>
            <a:spLocks noGrp="1"/>
          </p:cNvSpPr>
          <p:nvPr>
            <p:ph idx="1"/>
          </p:nvPr>
        </p:nvSpPr>
        <p:spPr>
          <a:xfrm>
            <a:off x="497174" y="1825625"/>
            <a:ext cx="8113425" cy="4109010"/>
          </a:xfrm>
        </p:spPr>
        <p:txBody>
          <a:bodyPr>
            <a:normAutofit/>
          </a:bodyPr>
          <a:lstStyle/>
          <a:p>
            <a:r>
              <a:rPr lang="en-US" altLang="en-US" dirty="0">
                <a:latin typeface="Calibri" panose="020F0502020204030204" pitchFamily="34" charset="0"/>
                <a:cs typeface="Calibri" panose="020F0502020204030204" pitchFamily="34" charset="0"/>
              </a:rPr>
              <a:t>Line item for each funded school</a:t>
            </a:r>
          </a:p>
          <a:p>
            <a:pPr marL="0" indent="0">
              <a:buNone/>
            </a:pPr>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Describe how funds are being spent in alignment with identified needs</a:t>
            </a:r>
          </a:p>
          <a:p>
            <a:pPr marL="457200" lvl="1" indent="0">
              <a:buNone/>
            </a:pPr>
            <a:endParaRPr lang="en-US" altLang="en-US" sz="2000"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Amounts listed for each school on budget narrative page must match the amount listed for that school on targeting page</a:t>
            </a:r>
          </a:p>
          <a:p>
            <a:endParaRPr lang="en-US" altLang="en-US" dirty="0">
              <a:latin typeface="Calibri" panose="020F0502020204030204" pitchFamily="34" charset="0"/>
              <a:cs typeface="Calibri" panose="020F0502020204030204" pitchFamily="34" charset="0"/>
            </a:endParaRPr>
          </a:p>
          <a:p>
            <a:pPr lvl="1"/>
            <a:endParaRPr lang="en-US" altLang="en-US" dirty="0">
              <a:latin typeface="Calibri" panose="020F0502020204030204" pitchFamily="34" charset="0"/>
              <a:cs typeface="Calibri" panose="020F0502020204030204" pitchFamily="34" charset="0"/>
            </a:endParaRPr>
          </a:p>
          <a:p>
            <a:endParaRPr lang="en-US" altLang="en-US" sz="2000" dirty="0"/>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srcRect t="8767" b="17354"/>
          <a:stretch/>
        </p:blipFill>
        <p:spPr>
          <a:xfrm>
            <a:off x="8487277" y="1620467"/>
            <a:ext cx="3414812" cy="3244073"/>
          </a:xfrm>
          <a:prstGeom prst="rect">
            <a:avLst/>
          </a:prstGeom>
        </p:spPr>
      </p:pic>
      <p:sp>
        <p:nvSpPr>
          <p:cNvPr id="2" name="Slide Number Placeholder 4">
            <a:extLst>
              <a:ext uri="{FF2B5EF4-FFF2-40B4-BE49-F238E27FC236}">
                <a16:creationId xmlns:a16="http://schemas.microsoft.com/office/drawing/2014/main" id="{6D26E3AD-788F-F42C-EAC8-A7851FAFC9E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23</a:t>
            </a:fld>
            <a:endParaRPr lang="en-US" dirty="0"/>
          </a:p>
        </p:txBody>
      </p:sp>
    </p:spTree>
    <p:extLst>
      <p:ext uri="{BB962C8B-B14F-4D97-AF65-F5344CB8AC3E}">
        <p14:creationId xmlns:p14="http://schemas.microsoft.com/office/powerpoint/2010/main" val="2461572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pPr eaLnBrk="1" hangingPunct="1"/>
            <a:r>
              <a:rPr lang="en-US" altLang="en-US" dirty="0"/>
              <a:t>Allowable Costs Under Title I-A</a:t>
            </a:r>
          </a:p>
        </p:txBody>
      </p:sp>
      <p:sp>
        <p:nvSpPr>
          <p:cNvPr id="2" name="Content Placeholder 1"/>
          <p:cNvSpPr>
            <a:spLocks noGrp="1"/>
          </p:cNvSpPr>
          <p:nvPr>
            <p:ph idx="1"/>
          </p:nvPr>
        </p:nvSpPr>
        <p:spPr/>
        <p:txBody>
          <a:bodyPr>
            <a:normAutofit/>
          </a:bodyPr>
          <a:lstStyle/>
          <a:p>
            <a:pPr marL="0" indent="0">
              <a:lnSpc>
                <a:spcPct val="110000"/>
              </a:lnSpc>
              <a:buClr>
                <a:schemeClr val="dk1"/>
              </a:buClr>
              <a:buSzPts val="1800"/>
              <a:buNone/>
            </a:pPr>
            <a:r>
              <a:rPr lang="en-US" sz="3200" b="1" dirty="0">
                <a:sym typeface="Calibri"/>
              </a:rPr>
              <a:t>Strategies/activities that align to the school’s plan</a:t>
            </a:r>
          </a:p>
          <a:p>
            <a:pPr lvl="1">
              <a:spcBef>
                <a:spcPts val="0"/>
              </a:spcBef>
              <a:buClr>
                <a:schemeClr val="dk1"/>
              </a:buClr>
              <a:buSzPts val="1800"/>
            </a:pPr>
            <a:r>
              <a:rPr lang="en-US" sz="2800" dirty="0">
                <a:ea typeface="Calibri"/>
                <a:cs typeface="Calibri"/>
                <a:sym typeface="Calibri"/>
              </a:rPr>
              <a:t>Academic Intervention &amp; Enrichment (all subjects)</a:t>
            </a:r>
            <a:endParaRPr lang="en-US" sz="2800" dirty="0"/>
          </a:p>
          <a:p>
            <a:pPr marL="742950" lvl="1" indent="-285750">
              <a:spcBef>
                <a:spcPts val="0"/>
              </a:spcBef>
              <a:buClr>
                <a:schemeClr val="dk1"/>
              </a:buClr>
              <a:buSzPts val="1800"/>
              <a:buFont typeface="Arial"/>
              <a:buChar char="•"/>
            </a:pPr>
            <a:r>
              <a:rPr lang="en-US" sz="2800" dirty="0">
                <a:ea typeface="Calibri"/>
                <a:cs typeface="Calibri"/>
                <a:sym typeface="Calibri"/>
              </a:rPr>
              <a:t>Social Emotional Learning and Support</a:t>
            </a:r>
            <a:endParaRPr lang="en-US" sz="2800" dirty="0"/>
          </a:p>
          <a:p>
            <a:pPr marL="742950" lvl="1" indent="-285750">
              <a:spcBef>
                <a:spcPts val="0"/>
              </a:spcBef>
              <a:buClr>
                <a:schemeClr val="dk1"/>
              </a:buClr>
              <a:buSzPts val="1800"/>
              <a:buFont typeface="Arial"/>
              <a:buChar char="•"/>
            </a:pPr>
            <a:r>
              <a:rPr lang="en-US" sz="2800" dirty="0">
                <a:ea typeface="Calibri"/>
                <a:cs typeface="Calibri"/>
                <a:sym typeface="Calibri"/>
              </a:rPr>
              <a:t>Professional Development</a:t>
            </a:r>
            <a:endParaRPr lang="en-US" sz="2800" dirty="0"/>
          </a:p>
          <a:p>
            <a:pPr marL="742950" lvl="1" indent="-285750">
              <a:spcBef>
                <a:spcPts val="0"/>
              </a:spcBef>
              <a:buClr>
                <a:schemeClr val="dk1"/>
              </a:buClr>
              <a:buSzPts val="1800"/>
              <a:buFont typeface="Arial"/>
              <a:buChar char="•"/>
            </a:pPr>
            <a:r>
              <a:rPr lang="en-US" sz="2800" dirty="0">
                <a:ea typeface="Calibri"/>
                <a:cs typeface="Calibri"/>
                <a:sym typeface="Calibri"/>
              </a:rPr>
              <a:t>Instructional Staff and Supports</a:t>
            </a:r>
            <a:endParaRPr lang="en-US" sz="2800" dirty="0"/>
          </a:p>
          <a:p>
            <a:pPr marL="742950" lvl="1" indent="-285750">
              <a:spcBef>
                <a:spcPts val="0"/>
              </a:spcBef>
              <a:buClr>
                <a:schemeClr val="dk1"/>
              </a:buClr>
              <a:buSzPts val="1800"/>
              <a:buFont typeface="Arial"/>
              <a:buChar char="•"/>
            </a:pPr>
            <a:r>
              <a:rPr lang="en-US" sz="2800" dirty="0">
                <a:ea typeface="Calibri"/>
                <a:cs typeface="Calibri"/>
                <a:sym typeface="Calibri"/>
              </a:rPr>
              <a:t>Behavioral Supports</a:t>
            </a:r>
          </a:p>
          <a:p>
            <a:pPr marL="742950" lvl="1" indent="-285750">
              <a:spcBef>
                <a:spcPts val="0"/>
              </a:spcBef>
              <a:buClr>
                <a:schemeClr val="dk1"/>
              </a:buClr>
              <a:buSzPts val="1800"/>
              <a:buFont typeface="Arial"/>
              <a:buChar char="•"/>
            </a:pPr>
            <a:endParaRPr lang="en-US" sz="3000" b="1" dirty="0">
              <a:ea typeface="Calibri"/>
              <a:cs typeface="Calibri"/>
              <a:sym typeface="Calibri"/>
            </a:endParaRPr>
          </a:p>
          <a:p>
            <a:pPr marL="0" indent="0">
              <a:spcBef>
                <a:spcPts val="0"/>
              </a:spcBef>
              <a:buClr>
                <a:schemeClr val="dk1"/>
              </a:buClr>
              <a:buSzPts val="1800"/>
              <a:buNone/>
            </a:pPr>
            <a:r>
              <a:rPr lang="en-US" sz="3200" b="1" dirty="0" err="1">
                <a:ea typeface="Calibri"/>
                <a:cs typeface="Calibri"/>
                <a:sym typeface="Calibri"/>
              </a:rPr>
              <a:t>Schoolwide</a:t>
            </a:r>
            <a:r>
              <a:rPr lang="en-US" sz="3200" b="1" dirty="0">
                <a:ea typeface="Calibri"/>
                <a:cs typeface="Calibri"/>
                <a:sym typeface="Calibri"/>
              </a:rPr>
              <a:t> vs. Targeted Assistance</a:t>
            </a:r>
          </a:p>
          <a:p>
            <a:pPr marL="742950" lvl="1" indent="-285750">
              <a:spcBef>
                <a:spcPts val="0"/>
              </a:spcBef>
              <a:buClr>
                <a:schemeClr val="dk1"/>
              </a:buClr>
              <a:buSzPts val="1800"/>
              <a:buFont typeface="Arial"/>
              <a:buChar char="•"/>
            </a:pPr>
            <a:r>
              <a:rPr lang="en-US" sz="2800" dirty="0">
                <a:ea typeface="Calibri"/>
                <a:cs typeface="Calibri"/>
                <a:sym typeface="Calibri"/>
              </a:rPr>
              <a:t>ALL students vs. identified students</a:t>
            </a:r>
          </a:p>
          <a:p>
            <a:pPr marL="742950" lvl="1" indent="-285750">
              <a:spcBef>
                <a:spcPts val="0"/>
              </a:spcBef>
              <a:buClr>
                <a:schemeClr val="dk1"/>
              </a:buClr>
              <a:buSzPts val="1800"/>
              <a:buFont typeface="Arial"/>
              <a:buChar char="•"/>
            </a:pPr>
            <a:endParaRPr lang="en-US" sz="3000" dirty="0"/>
          </a:p>
        </p:txBody>
      </p:sp>
      <p:sp>
        <p:nvSpPr>
          <p:cNvPr id="5"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3" name="Slide Number Placeholder 4">
            <a:extLst>
              <a:ext uri="{FF2B5EF4-FFF2-40B4-BE49-F238E27FC236}">
                <a16:creationId xmlns:a16="http://schemas.microsoft.com/office/drawing/2014/main" id="{2E22CE14-423E-730E-979A-77C22C2AA477}"/>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24</a:t>
            </a:fld>
            <a:endParaRPr lang="en-US" dirty="0"/>
          </a:p>
        </p:txBody>
      </p:sp>
    </p:spTree>
    <p:extLst>
      <p:ext uri="{BB962C8B-B14F-4D97-AF65-F5344CB8AC3E}">
        <p14:creationId xmlns:p14="http://schemas.microsoft.com/office/powerpoint/2010/main" val="10170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341684" y="1634579"/>
            <a:ext cx="6045644" cy="4059086"/>
          </a:xfrm>
        </p:spPr>
        <p:txBody>
          <a:bodyPr>
            <a:normAutofit/>
          </a:bodyPr>
          <a:lstStyle/>
          <a:p>
            <a:pPr>
              <a:spcAft>
                <a:spcPts val="600"/>
              </a:spcAft>
            </a:pPr>
            <a:r>
              <a:rPr lang="en-US" altLang="en-US" sz="3000" dirty="0">
                <a:latin typeface="Calibri" panose="020F0502020204030204" pitchFamily="34" charset="0"/>
                <a:cs typeface="Calibri" panose="020F0502020204030204" pitchFamily="34" charset="0"/>
                <a:hlinkClick r:id="rId3"/>
              </a:rPr>
              <a:t>Title I-A web page</a:t>
            </a:r>
            <a:endParaRPr lang="en-US" altLang="en-US" sz="900" dirty="0">
              <a:latin typeface="Calibri" panose="020F0502020204030204" pitchFamily="34" charset="0"/>
              <a:cs typeface="Calibri" panose="020F0502020204030204" pitchFamily="34" charset="0"/>
              <a:hlinkClick r:id="rId4"/>
            </a:endParaRPr>
          </a:p>
          <a:p>
            <a:pPr marL="0" indent="0">
              <a:spcAft>
                <a:spcPts val="600"/>
              </a:spcAft>
              <a:buSzPct val="100000"/>
            </a:pPr>
            <a:r>
              <a:rPr lang="en-US" sz="3000" u="sng" dirty="0">
                <a:hlinkClick r:id="rId5"/>
              </a:rPr>
              <a:t> </a:t>
            </a:r>
            <a:r>
              <a:rPr lang="en-US" sz="3000" dirty="0">
                <a:hlinkClick r:id="rId5"/>
              </a:rPr>
              <a:t>Title I-A Coordinator’s Calendar</a:t>
            </a:r>
            <a:endParaRPr lang="en-US" sz="900" dirty="0">
              <a:hlinkClick r:id="rId4"/>
            </a:endParaRPr>
          </a:p>
          <a:p>
            <a:pPr marL="0" indent="0">
              <a:spcAft>
                <a:spcPts val="600"/>
              </a:spcAft>
              <a:buSzPct val="100000"/>
            </a:pPr>
            <a:r>
              <a:rPr lang="en-US" sz="3000" dirty="0"/>
              <a:t> </a:t>
            </a:r>
            <a:r>
              <a:rPr lang="en-US" sz="3000" dirty="0">
                <a:hlinkClick r:id="rId6"/>
              </a:rPr>
              <a:t>ESSA Quick Reference Briefs</a:t>
            </a:r>
            <a:endParaRPr lang="en-US" sz="900" dirty="0">
              <a:hlinkClick r:id="rId4"/>
            </a:endParaRPr>
          </a:p>
          <a:p>
            <a:pPr>
              <a:spcAft>
                <a:spcPts val="600"/>
              </a:spcAft>
            </a:pPr>
            <a:r>
              <a:rPr lang="en-US" altLang="en-US" sz="3000" dirty="0">
                <a:latin typeface="Calibri" panose="020F0502020204030204" pitchFamily="34" charset="0"/>
                <a:cs typeface="Calibri" panose="020F0502020204030204" pitchFamily="34" charset="0"/>
                <a:hlinkClick r:id="rId7"/>
              </a:rPr>
              <a:t>Oregon Federal Funds Guide</a:t>
            </a:r>
            <a:endParaRPr lang="en-US" altLang="en-US" sz="900" dirty="0">
              <a:latin typeface="Calibri" panose="020F0502020204030204" pitchFamily="34" charset="0"/>
              <a:cs typeface="Calibri" panose="020F0502020204030204" pitchFamily="34" charset="0"/>
              <a:hlinkClick r:id="rId4"/>
            </a:endParaRPr>
          </a:p>
          <a:p>
            <a:pPr>
              <a:spcAft>
                <a:spcPts val="600"/>
              </a:spcAft>
            </a:pPr>
            <a:r>
              <a:rPr lang="en-US" altLang="en-US" sz="3000" dirty="0">
                <a:latin typeface="Calibri" panose="020F0502020204030204" pitchFamily="34" charset="0"/>
                <a:cs typeface="Calibri" panose="020F0502020204030204" pitchFamily="34" charset="0"/>
                <a:hlinkClick r:id="rId4"/>
              </a:rPr>
              <a:t>Within District Allocations under I-A</a:t>
            </a:r>
          </a:p>
          <a:p>
            <a:pPr>
              <a:spcAft>
                <a:spcPts val="600"/>
              </a:spcAft>
            </a:pPr>
            <a:r>
              <a:rPr lang="en-US" altLang="en-US" sz="3000" dirty="0">
                <a:latin typeface="Calibri" panose="020F0502020204030204" pitchFamily="34" charset="0"/>
                <a:cs typeface="Calibri" panose="020F0502020204030204" pitchFamily="34" charset="0"/>
                <a:hlinkClick r:id="rId8"/>
              </a:rPr>
              <a:t>CIP Budget Narrative Resources</a:t>
            </a:r>
            <a:endParaRPr lang="en-US" altLang="en-US" sz="3200" dirty="0">
              <a:latin typeface="Calibri" panose="020F0502020204030204" pitchFamily="34" charset="0"/>
              <a:cs typeface="Calibri" panose="020F0502020204030204" pitchFamily="34" charset="0"/>
              <a:hlinkClick r:id="rId9"/>
            </a:endParaRPr>
          </a:p>
          <a:p>
            <a:pPr marL="0" indent="0">
              <a:buNone/>
            </a:pPr>
            <a:endParaRPr lang="en-US" sz="2800" u="sng" dirty="0">
              <a:hlinkClick r:id="rId9"/>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l="102" r="102"/>
          <a:stretch>
            <a:fillRect/>
          </a:stretch>
        </p:blipFill>
        <p:spPr>
          <a:xfrm>
            <a:off x="428625" y="2722563"/>
            <a:ext cx="4221163" cy="2320925"/>
          </a:xfrm>
        </p:spPr>
      </p:pic>
    </p:spTree>
    <p:extLst>
      <p:ext uri="{BB962C8B-B14F-4D97-AF65-F5344CB8AC3E}">
        <p14:creationId xmlns:p14="http://schemas.microsoft.com/office/powerpoint/2010/main" val="1173246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725272"/>
          </a:xfrm>
        </p:spPr>
        <p:txBody>
          <a:bodyPr>
            <a:normAutofit/>
          </a:bodyPr>
          <a:lstStyle/>
          <a:p>
            <a:pPr marL="76200" indent="0">
              <a:lnSpc>
                <a:spcPct val="115000"/>
              </a:lnSpc>
              <a:spcBef>
                <a:spcPts val="0"/>
              </a:spcBef>
              <a:buSzPts val="2400"/>
              <a:buNone/>
            </a:pPr>
            <a:r>
              <a:rPr lang="en-US" sz="3000" b="1" dirty="0"/>
              <a:t>Amy Tidwell</a:t>
            </a:r>
          </a:p>
          <a:p>
            <a:pPr marL="457200" indent="-381000">
              <a:lnSpc>
                <a:spcPct val="115000"/>
              </a:lnSpc>
              <a:spcBef>
                <a:spcPts val="0"/>
              </a:spcBef>
              <a:buSzPts val="2400"/>
            </a:pPr>
            <a:r>
              <a:rPr lang="en-US" dirty="0"/>
              <a:t>Grant, Harney, High Desert, </a:t>
            </a:r>
            <a:r>
              <a:rPr lang="en-US" dirty="0" err="1"/>
              <a:t>InterMountain</a:t>
            </a:r>
            <a:r>
              <a:rPr lang="en-US" dirty="0"/>
              <a:t>, Jefferson, North Central and Region 18</a:t>
            </a:r>
            <a:endParaRPr lang="en-US" dirty="0">
              <a:solidFill>
                <a:srgbClr val="FF0000"/>
              </a:solidFill>
            </a:endParaRPr>
          </a:p>
          <a:p>
            <a:pPr marL="76200" lvl="0" indent="0">
              <a:lnSpc>
                <a:spcPct val="105000"/>
              </a:lnSpc>
              <a:spcBef>
                <a:spcPts val="1200"/>
              </a:spcBef>
              <a:buSzPts val="2400"/>
              <a:buNone/>
            </a:pPr>
            <a:r>
              <a:rPr lang="en-US" sz="3000" b="1" dirty="0"/>
              <a:t>Jen Engberg</a:t>
            </a:r>
          </a:p>
          <a:p>
            <a:pPr marL="457200" indent="-381000">
              <a:lnSpc>
                <a:spcPct val="105000"/>
              </a:lnSpc>
              <a:spcBef>
                <a:spcPts val="0"/>
              </a:spcBef>
              <a:buSzPts val="2400"/>
            </a:pPr>
            <a:r>
              <a:rPr lang="en-US" dirty="0"/>
              <a:t>Clackamas, Columbia Gorge, Multnomah and Northwest Regional </a:t>
            </a:r>
          </a:p>
          <a:p>
            <a:pPr marL="533400" lvl="1" indent="0">
              <a:lnSpc>
                <a:spcPct val="105000"/>
              </a:lnSpc>
              <a:spcBef>
                <a:spcPts val="0"/>
              </a:spcBef>
              <a:buSzPts val="2400"/>
              <a:buNone/>
            </a:pPr>
            <a:endParaRPr lang="en-US" sz="800" dirty="0"/>
          </a:p>
          <a:p>
            <a:pPr marL="76200" lvl="0" indent="0">
              <a:lnSpc>
                <a:spcPct val="105000"/>
              </a:lnSpc>
              <a:spcBef>
                <a:spcPts val="0"/>
              </a:spcBef>
              <a:buSzPts val="2400"/>
              <a:buNone/>
            </a:pPr>
            <a:r>
              <a:rPr lang="en-US" sz="3000" b="1" dirty="0"/>
              <a:t>Lisa Plumb</a:t>
            </a:r>
          </a:p>
          <a:p>
            <a:pPr marL="457200" indent="-381000">
              <a:lnSpc>
                <a:spcPct val="105000"/>
              </a:lnSpc>
              <a:spcBef>
                <a:spcPts val="0"/>
              </a:spcBef>
              <a:buSzPts val="2400"/>
            </a:pPr>
            <a:r>
              <a:rPr lang="en-US" dirty="0"/>
              <a:t>Lane, Linn Benton Lincoln and Willamette</a:t>
            </a:r>
          </a:p>
          <a:p>
            <a:pPr marL="533400" lvl="1" indent="0">
              <a:lnSpc>
                <a:spcPct val="105000"/>
              </a:lnSpc>
              <a:spcBef>
                <a:spcPts val="0"/>
              </a:spcBef>
              <a:buSzPts val="2400"/>
              <a:buNone/>
            </a:pPr>
            <a:endParaRPr lang="en-US" sz="900" dirty="0"/>
          </a:p>
          <a:p>
            <a:pPr marL="76200" lvl="0" indent="0">
              <a:lnSpc>
                <a:spcPct val="105000"/>
              </a:lnSpc>
              <a:spcBef>
                <a:spcPts val="0"/>
              </a:spcBef>
              <a:buSzPts val="2400"/>
              <a:buNone/>
            </a:pPr>
            <a:r>
              <a:rPr lang="en-US" sz="3000" b="1" dirty="0"/>
              <a:t>Sarah Martin</a:t>
            </a:r>
          </a:p>
          <a:p>
            <a:pPr marL="457200" indent="-381000">
              <a:lnSpc>
                <a:spcPct val="105000"/>
              </a:lnSpc>
              <a:spcBef>
                <a:spcPts val="0"/>
              </a:spcBef>
              <a:buSzPts val="2400"/>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pic>
        <p:nvPicPr>
          <p:cNvPr id="9" name="Picture 8" descr="A map of the state of Oregon counties">
            <a:extLst>
              <a:ext uri="{FF2B5EF4-FFF2-40B4-BE49-F238E27FC236}">
                <a16:creationId xmlns:a16="http://schemas.microsoft.com/office/drawing/2014/main" id="{AAE4E2EC-0896-CFA5-52A6-1A1E669F0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 y="2503344"/>
            <a:ext cx="4696233" cy="2780792"/>
          </a:xfrm>
          <a:prstGeom prst="rect">
            <a:avLst/>
          </a:prstGeo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3120622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hlinkClick r:id="rId4"/>
              </a:rPr>
              <a:t>jennifer.engberg@ode.oregon.gov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hlinkClick r:id="rId6"/>
              </a:rPr>
              <a:t>sarah.martin@ode.oregon.gov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57F5B69-6281-4C1F-8C38-6DA0F56DA430}" type="slidenum">
              <a:rPr lang="en-US" smtClean="0"/>
              <a:pPr/>
              <a:t>27</a:t>
            </a:fld>
            <a:endParaRPr lang="en-US" dirty="0"/>
          </a:p>
        </p:txBody>
      </p:sp>
    </p:spTree>
    <p:extLst>
      <p:ext uri="{BB962C8B-B14F-4D97-AF65-F5344CB8AC3E}">
        <p14:creationId xmlns:p14="http://schemas.microsoft.com/office/powerpoint/2010/main" val="420284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for Today</a:t>
            </a:r>
            <a:endParaRPr lang="en-US" dirty="0">
              <a:solidFill>
                <a:schemeClr val="tx1"/>
              </a:solidFill>
            </a:endParaRPr>
          </a:p>
        </p:txBody>
      </p:sp>
      <p:sp>
        <p:nvSpPr>
          <p:cNvPr id="3" name="Content Placeholder 2"/>
          <p:cNvSpPr>
            <a:spLocks noGrp="1"/>
          </p:cNvSpPr>
          <p:nvPr>
            <p:ph idx="1"/>
          </p:nvPr>
        </p:nvSpPr>
        <p:spPr/>
        <p:txBody>
          <a:bodyPr>
            <a:normAutofit/>
          </a:bodyPr>
          <a:lstStyle/>
          <a:p>
            <a:pPr>
              <a:spcAft>
                <a:spcPts val="1200"/>
              </a:spcAft>
            </a:pPr>
            <a:r>
              <a:rPr lang="en-US" sz="3200" dirty="0">
                <a:latin typeface="Calibri" panose="020F0502020204030204" pitchFamily="34" charset="0"/>
                <a:cs typeface="Calibri" panose="020F0502020204030204" pitchFamily="34" charset="0"/>
              </a:rPr>
              <a:t>Overview of Title I, Part A </a:t>
            </a:r>
          </a:p>
          <a:p>
            <a:pPr>
              <a:spcAft>
                <a:spcPts val="1200"/>
              </a:spcAft>
            </a:pPr>
            <a:r>
              <a:rPr lang="en-US" sz="3200" dirty="0">
                <a:latin typeface="Calibri" panose="020F0502020204030204" pitchFamily="34" charset="0"/>
                <a:cs typeface="Calibri" panose="020F0502020204030204" pitchFamily="34" charset="0"/>
              </a:rPr>
              <a:t>Eligibility and Funding</a:t>
            </a:r>
          </a:p>
          <a:p>
            <a:pPr>
              <a:spcAft>
                <a:spcPts val="1200"/>
              </a:spcAft>
            </a:pPr>
            <a:r>
              <a:rPr lang="en-US" sz="3200" dirty="0">
                <a:latin typeface="Calibri" panose="020F0502020204030204" pitchFamily="34" charset="0"/>
                <a:cs typeface="Calibri" panose="020F0502020204030204" pitchFamily="34" charset="0"/>
              </a:rPr>
              <a:t>Application Requirements</a:t>
            </a:r>
          </a:p>
          <a:p>
            <a:pPr>
              <a:spcAft>
                <a:spcPts val="1200"/>
              </a:spcAft>
            </a:pPr>
            <a:r>
              <a:rPr lang="en-US" sz="3200" dirty="0">
                <a:latin typeface="Calibri" panose="020F0502020204030204" pitchFamily="34" charset="0"/>
                <a:cs typeface="Calibri" panose="020F0502020204030204" pitchFamily="34" charset="0"/>
              </a:rPr>
              <a:t>Resources</a:t>
            </a:r>
            <a:endParaRPr lang="en-US" sz="32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437347" y="3880130"/>
            <a:ext cx="4613267" cy="1131091"/>
          </a:xfrm>
          <a:prstGeom prst="rect">
            <a:avLst/>
          </a:prstGeom>
        </p:spPr>
      </p:pic>
      <p:sp>
        <p:nvSpPr>
          <p:cNvPr id="6" name="Slide Number Placeholder 3">
            <a:extLst>
              <a:ext uri="{FF2B5EF4-FFF2-40B4-BE49-F238E27FC236}">
                <a16:creationId xmlns:a16="http://schemas.microsoft.com/office/drawing/2014/main" id="{E1660B79-C8AA-490A-334F-ABB69609B068}"/>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dirty="0"/>
          </a:p>
        </p:txBody>
      </p:sp>
      <p:sp>
        <p:nvSpPr>
          <p:cNvPr id="7" name="Footer Placeholder 2">
            <a:extLst>
              <a:ext uri="{FF2B5EF4-FFF2-40B4-BE49-F238E27FC236}">
                <a16:creationId xmlns:a16="http://schemas.microsoft.com/office/drawing/2014/main" id="{42CFC16C-2D11-13A2-CF45-3ECDC0996F92}"/>
              </a:ext>
              <a:ext uri="{C183D7F6-B498-43B3-948B-1728B52AA6E4}">
                <adec:decorative xmlns:adec="http://schemas.microsoft.com/office/drawing/2017/decorative" val="1"/>
              </a:ext>
            </a:extLst>
          </p:cNvPr>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Tree>
    <p:extLst>
      <p:ext uri="{BB962C8B-B14F-4D97-AF65-F5344CB8AC3E}">
        <p14:creationId xmlns:p14="http://schemas.microsoft.com/office/powerpoint/2010/main" val="36505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8030ED-5EBD-2D9F-7463-F4E6E25169D4}"/>
              </a:ext>
            </a:extLst>
          </p:cNvPr>
          <p:cNvSpPr>
            <a:spLocks noGrp="1"/>
          </p:cNvSpPr>
          <p:nvPr>
            <p:ph type="ctrTitle"/>
          </p:nvPr>
        </p:nvSpPr>
        <p:spPr/>
        <p:txBody>
          <a:bodyPr/>
          <a:lstStyle/>
          <a:p>
            <a:r>
              <a:rPr lang="en-US" dirty="0"/>
              <a:t>Overview</a:t>
            </a:r>
          </a:p>
        </p:txBody>
      </p:sp>
      <p:sp>
        <p:nvSpPr>
          <p:cNvPr id="3" name="Footer Placeholder 2">
            <a:extLst>
              <a:ext uri="{FF2B5EF4-FFF2-40B4-BE49-F238E27FC236}">
                <a16:creationId xmlns:a16="http://schemas.microsoft.com/office/drawing/2014/main" id="{F982D8D7-BD31-CDF7-1195-95912548BE7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3C680617-CD69-2537-2054-1C1BB111FF06}"/>
              </a:ext>
            </a:extLst>
          </p:cNvPr>
          <p:cNvSpPr>
            <a:spLocks noGrp="1"/>
          </p:cNvSpPr>
          <p:nvPr>
            <p:ph type="sldNum" sz="quarter" idx="12"/>
          </p:nvPr>
        </p:nvSpPr>
        <p:spPr/>
        <p:txBody>
          <a:bodyPr/>
          <a:lstStyle/>
          <a:p>
            <a:fld id="{357F5B69-6281-4C1F-8C38-6DA0F56DA430}" type="slidenum">
              <a:rPr lang="en-US" smtClean="0"/>
              <a:pPr/>
              <a:t>4</a:t>
            </a:fld>
            <a:endParaRPr lang="en-US" dirty="0"/>
          </a:p>
        </p:txBody>
      </p:sp>
    </p:spTree>
    <p:extLst>
      <p:ext uri="{BB962C8B-B14F-4D97-AF65-F5344CB8AC3E}">
        <p14:creationId xmlns:p14="http://schemas.microsoft.com/office/powerpoint/2010/main" val="393794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5139" y="866165"/>
            <a:ext cx="4258781" cy="1011403"/>
          </a:xfrm>
        </p:spPr>
        <p:txBody>
          <a:bodyPr>
            <a:normAutofit/>
          </a:bodyPr>
          <a:lstStyle/>
          <a:p>
            <a:pPr>
              <a:defRPr/>
            </a:pPr>
            <a:r>
              <a:rPr lang="en-US" altLang="en-US" sz="4000" dirty="0"/>
              <a:t>Purpose of Title I-A</a:t>
            </a:r>
          </a:p>
        </p:txBody>
      </p:sp>
      <p:sp>
        <p:nvSpPr>
          <p:cNvPr id="18435" name="Content Placeholder 2"/>
          <p:cNvSpPr>
            <a:spLocks noGrp="1"/>
          </p:cNvSpPr>
          <p:nvPr>
            <p:ph idx="1"/>
          </p:nvPr>
        </p:nvSpPr>
        <p:spPr>
          <a:xfrm>
            <a:off x="5183188" y="779646"/>
            <a:ext cx="6172200" cy="5371771"/>
          </a:xfrm>
        </p:spPr>
        <p:txBody>
          <a:bodyPr>
            <a:normAutofit/>
          </a:bodyPr>
          <a:lstStyle/>
          <a:p>
            <a:pPr>
              <a:spcBef>
                <a:spcPts val="0"/>
              </a:spcBef>
              <a:buClr>
                <a:schemeClr val="dk1"/>
              </a:buClr>
              <a:buSzPts val="2400"/>
            </a:pPr>
            <a:r>
              <a:rPr lang="en-US" sz="2800" dirty="0"/>
              <a:t>The purpose of Title I, Part A is a to “provide all children significant opportunity to receive a fair, equitable, and high-quality education, and to close educational achievement gaps.”</a:t>
            </a:r>
          </a:p>
          <a:p>
            <a:pPr>
              <a:spcBef>
                <a:spcPts val="0"/>
              </a:spcBef>
              <a:buClr>
                <a:schemeClr val="dk1"/>
              </a:buClr>
              <a:buSzPts val="2400"/>
            </a:pPr>
            <a:endParaRPr lang="en-US" sz="3200" dirty="0"/>
          </a:p>
          <a:p>
            <a:pPr>
              <a:spcBef>
                <a:spcPts val="0"/>
              </a:spcBef>
              <a:buClr>
                <a:schemeClr val="dk1"/>
              </a:buClr>
              <a:buSzPts val="2400"/>
            </a:pPr>
            <a:r>
              <a:rPr lang="en-US" sz="2800" dirty="0"/>
              <a:t>The goal is to address opportunity gaps that some students experience by providing resources to districts and schools who serve a larger population of children from families experiencing poverty.</a:t>
            </a:r>
            <a:endParaRPr lang="en-US" altLang="en-US" sz="2800" dirty="0">
              <a:latin typeface="Calibri" panose="020F0502020204030204" pitchFamily="34" charset="0"/>
              <a:cs typeface="Calibri" panose="020F0502020204030204" pitchFamily="34" charset="0"/>
            </a:endParaRP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0" r="40"/>
          <a:stretch>
            <a:fillRect/>
          </a:stretch>
        </p:blipFill>
        <p:spPr>
          <a:xfrm>
            <a:off x="1434422" y="2926365"/>
            <a:ext cx="2321116" cy="2322990"/>
          </a:xfrm>
        </p:spPr>
      </p:pic>
      <p:sp>
        <p:nvSpPr>
          <p:cNvPr id="6" name="Footer Placeholder 2">
            <a:extLst>
              <a:ext uri="{C183D7F6-B498-43B3-948B-1728B52AA6E4}">
                <adec:decorative xmlns:adec="http://schemas.microsoft.com/office/drawing/2017/decorative" val="1"/>
              </a:ext>
            </a:extLst>
          </p:cNvPr>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2" name="Slide Number Placeholder 3">
            <a:extLst>
              <a:ext uri="{FF2B5EF4-FFF2-40B4-BE49-F238E27FC236}">
                <a16:creationId xmlns:a16="http://schemas.microsoft.com/office/drawing/2014/main" id="{59BA4CC2-461B-94FD-84A4-66A0DB5D92A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254912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Targeted Assistance vs. </a:t>
            </a:r>
            <a:r>
              <a:rPr lang="en-US" dirty="0" err="1"/>
              <a:t>Schoolwide</a:t>
            </a:r>
            <a:r>
              <a:rPr lang="en-US" dirty="0"/>
              <a:t> Programs</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6</a:t>
            </a:fld>
            <a:endParaRPr lang="en-US" dirty="0"/>
          </a:p>
        </p:txBody>
      </p:sp>
      <p:graphicFrame>
        <p:nvGraphicFramePr>
          <p:cNvPr id="11" name="Table 10" descr="This table compares the components of TAS and SWP programs. TAS program activities and professional development can only benefit those students who meet the targeting criteria and the teachers who teach them. In schoolwide programs all students and staff can benefit. " title="Targeted Assistance vs. Schoolwide"/>
          <p:cNvGraphicFramePr>
            <a:graphicFrameLocks noGrp="1"/>
          </p:cNvGraphicFramePr>
          <p:nvPr>
            <p:extLst>
              <p:ext uri="{D42A27DB-BD31-4B8C-83A1-F6EECF244321}">
                <p14:modId xmlns:p14="http://schemas.microsoft.com/office/powerpoint/2010/main" val="1316486661"/>
              </p:ext>
            </p:extLst>
          </p:nvPr>
        </p:nvGraphicFramePr>
        <p:xfrm>
          <a:off x="703730" y="1837032"/>
          <a:ext cx="11015830" cy="4368878"/>
        </p:xfrm>
        <a:graphic>
          <a:graphicData uri="http://schemas.openxmlformats.org/drawingml/2006/table">
            <a:tbl>
              <a:tblPr firstRow="1" bandRow="1">
                <a:tableStyleId>{5C22544A-7EE6-4342-B048-85BDC9FD1C3A}</a:tableStyleId>
              </a:tblPr>
              <a:tblGrid>
                <a:gridCol w="2046072">
                  <a:extLst>
                    <a:ext uri="{9D8B030D-6E8A-4147-A177-3AD203B41FA5}">
                      <a16:colId xmlns:a16="http://schemas.microsoft.com/office/drawing/2014/main" val="1601913511"/>
                    </a:ext>
                  </a:extLst>
                </a:gridCol>
                <a:gridCol w="4031998">
                  <a:extLst>
                    <a:ext uri="{9D8B030D-6E8A-4147-A177-3AD203B41FA5}">
                      <a16:colId xmlns:a16="http://schemas.microsoft.com/office/drawing/2014/main" val="2251333189"/>
                    </a:ext>
                  </a:extLst>
                </a:gridCol>
                <a:gridCol w="4937760">
                  <a:extLst>
                    <a:ext uri="{9D8B030D-6E8A-4147-A177-3AD203B41FA5}">
                      <a16:colId xmlns:a16="http://schemas.microsoft.com/office/drawing/2014/main" val="2790264093"/>
                    </a:ext>
                  </a:extLst>
                </a:gridCol>
              </a:tblGrid>
              <a:tr h="406230">
                <a:tc>
                  <a:txBody>
                    <a:bodyPr/>
                    <a:lstStyle/>
                    <a:p>
                      <a:r>
                        <a:rPr lang="en-US" sz="2000" dirty="0"/>
                        <a:t>Category</a:t>
                      </a:r>
                    </a:p>
                  </a:txBody>
                  <a:tcPr/>
                </a:tc>
                <a:tc>
                  <a:txBody>
                    <a:bodyPr/>
                    <a:lstStyle/>
                    <a:p>
                      <a:r>
                        <a:rPr lang="en-US" sz="2000" dirty="0"/>
                        <a:t>Targeted Assistance (TAS)</a:t>
                      </a:r>
                    </a:p>
                  </a:txBody>
                  <a:tcPr/>
                </a:tc>
                <a:tc>
                  <a:txBody>
                    <a:bodyPr/>
                    <a:lstStyle/>
                    <a:p>
                      <a:r>
                        <a:rPr lang="en-US" sz="2000" dirty="0"/>
                        <a:t>Schoolwide (SWP)</a:t>
                      </a:r>
                    </a:p>
                  </a:txBody>
                  <a:tcPr/>
                </a:tc>
                <a:extLst>
                  <a:ext uri="{0D108BD9-81ED-4DB2-BD59-A6C34878D82A}">
                    <a16:rowId xmlns:a16="http://schemas.microsoft.com/office/drawing/2014/main" val="2425054650"/>
                  </a:ext>
                </a:extLst>
              </a:tr>
              <a:tr h="1235385">
                <a:tc>
                  <a:txBody>
                    <a:bodyPr/>
                    <a:lstStyle/>
                    <a:p>
                      <a:r>
                        <a:rPr lang="en-US" sz="2000" b="1" dirty="0"/>
                        <a:t>School Eligibility</a:t>
                      </a:r>
                    </a:p>
                  </a:txBody>
                  <a:tcPr/>
                </a:tc>
                <a:tc>
                  <a:txBody>
                    <a:bodyPr/>
                    <a:lstStyle/>
                    <a:p>
                      <a:r>
                        <a:rPr lang="en-US" sz="2000" dirty="0"/>
                        <a:t>Any school with a poverty level of 35% or the district’s poverty average (whichever is lower).</a:t>
                      </a:r>
                    </a:p>
                  </a:txBody>
                  <a:tcPr/>
                </a:tc>
                <a:tc>
                  <a:txBody>
                    <a:bodyPr/>
                    <a:lstStyle/>
                    <a:p>
                      <a:r>
                        <a:rPr lang="en-US" sz="2000" dirty="0"/>
                        <a:t>Any school with a poverty level of at</a:t>
                      </a:r>
                      <a:r>
                        <a:rPr lang="en-US" sz="2000" baseline="0" dirty="0"/>
                        <a:t> least 40%.*</a:t>
                      </a:r>
                    </a:p>
                    <a:p>
                      <a:r>
                        <a:rPr lang="en-US" sz="1800" baseline="0" dirty="0"/>
                        <a:t>*A school with less than 40% poverty may request to conduct a </a:t>
                      </a:r>
                      <a:r>
                        <a:rPr lang="en-US" sz="1800" baseline="0" dirty="0" err="1"/>
                        <a:t>schoolwide</a:t>
                      </a:r>
                      <a:r>
                        <a:rPr lang="en-US" sz="1800" baseline="0" dirty="0"/>
                        <a:t> program.</a:t>
                      </a:r>
                      <a:endParaRPr lang="en-US" sz="1800" dirty="0"/>
                    </a:p>
                  </a:txBody>
                  <a:tcPr/>
                </a:tc>
                <a:extLst>
                  <a:ext uri="{0D108BD9-81ED-4DB2-BD59-A6C34878D82A}">
                    <a16:rowId xmlns:a16="http://schemas.microsoft.com/office/drawing/2014/main" val="2956369676"/>
                  </a:ext>
                </a:extLst>
              </a:tr>
              <a:tr h="701164">
                <a:tc>
                  <a:txBody>
                    <a:bodyPr/>
                    <a:lstStyle/>
                    <a:p>
                      <a:r>
                        <a:rPr lang="en-US" sz="2000" b="1" dirty="0"/>
                        <a:t>Student Participation</a:t>
                      </a:r>
                    </a:p>
                  </a:txBody>
                  <a:tcPr/>
                </a:tc>
                <a:tc>
                  <a:txBody>
                    <a:bodyPr/>
                    <a:lstStyle/>
                    <a:p>
                      <a:r>
                        <a:rPr lang="en-US" sz="2000" dirty="0"/>
                        <a:t>Students who meet targeting criteria</a:t>
                      </a:r>
                    </a:p>
                  </a:txBody>
                  <a:tcPr/>
                </a:tc>
                <a:tc>
                  <a:txBody>
                    <a:bodyPr/>
                    <a:lstStyle/>
                    <a:p>
                      <a:r>
                        <a:rPr lang="en-US" sz="2000" dirty="0"/>
                        <a:t>All students in the school</a:t>
                      </a:r>
                    </a:p>
                  </a:txBody>
                  <a:tcPr/>
                </a:tc>
                <a:extLst>
                  <a:ext uri="{0D108BD9-81ED-4DB2-BD59-A6C34878D82A}">
                    <a16:rowId xmlns:a16="http://schemas.microsoft.com/office/drawing/2014/main" val="3194128402"/>
                  </a:ext>
                </a:extLst>
              </a:tr>
              <a:tr h="701164">
                <a:tc>
                  <a:txBody>
                    <a:bodyPr/>
                    <a:lstStyle/>
                    <a:p>
                      <a:r>
                        <a:rPr lang="en-US" sz="2000" b="1" dirty="0"/>
                        <a:t>Professional Development</a:t>
                      </a:r>
                    </a:p>
                  </a:txBody>
                  <a:tcPr/>
                </a:tc>
                <a:tc>
                  <a:txBody>
                    <a:bodyPr/>
                    <a:lstStyle/>
                    <a:p>
                      <a:r>
                        <a:rPr lang="en-US" sz="2000" baseline="0" dirty="0"/>
                        <a:t>Focused on staff that provide direct support to identified students.</a:t>
                      </a:r>
                      <a:endParaRPr lang="en-US" sz="2000" dirty="0"/>
                    </a:p>
                  </a:txBody>
                  <a:tcPr/>
                </a:tc>
                <a:tc>
                  <a:txBody>
                    <a:bodyPr/>
                    <a:lstStyle/>
                    <a:p>
                      <a:r>
                        <a:rPr lang="en-US" sz="2000" dirty="0"/>
                        <a:t>Can provide professional development</a:t>
                      </a:r>
                      <a:r>
                        <a:rPr lang="en-US" sz="2000" baseline="0" dirty="0"/>
                        <a:t> for all staff.</a:t>
                      </a:r>
                      <a:endParaRPr lang="en-US" sz="2000" dirty="0"/>
                    </a:p>
                  </a:txBody>
                  <a:tcPr/>
                </a:tc>
                <a:extLst>
                  <a:ext uri="{0D108BD9-81ED-4DB2-BD59-A6C34878D82A}">
                    <a16:rowId xmlns:a16="http://schemas.microsoft.com/office/drawing/2014/main" val="624588804"/>
                  </a:ext>
                </a:extLst>
              </a:tr>
              <a:tr h="1001663">
                <a:tc>
                  <a:txBody>
                    <a:bodyPr/>
                    <a:lstStyle/>
                    <a:p>
                      <a:r>
                        <a:rPr lang="en-US" sz="2000" b="1" dirty="0"/>
                        <a:t>Planning &amp; Evaluation</a:t>
                      </a:r>
                    </a:p>
                  </a:txBody>
                  <a:tcPr/>
                </a:tc>
                <a:tc>
                  <a:txBody>
                    <a:bodyPr/>
                    <a:lstStyle/>
                    <a:p>
                      <a:r>
                        <a:rPr lang="en-US" sz="2000" dirty="0"/>
                        <a:t>Plan includes</a:t>
                      </a:r>
                      <a:r>
                        <a:rPr lang="en-US" sz="2000" baseline="0" dirty="0"/>
                        <a:t> description of TAS program activities to support students identified as eligible for services.</a:t>
                      </a:r>
                      <a:endParaRPr lang="en-US" sz="2000" dirty="0"/>
                    </a:p>
                  </a:txBody>
                  <a:tcPr/>
                </a:tc>
                <a:tc>
                  <a:txBody>
                    <a:bodyPr/>
                    <a:lstStyle/>
                    <a:p>
                      <a:r>
                        <a:rPr lang="en-US" sz="2000" dirty="0"/>
                        <a:t>The SWP</a:t>
                      </a:r>
                      <a:r>
                        <a:rPr lang="en-US" sz="2000" baseline="0" dirty="0"/>
                        <a:t> plan must be developed for reforming the total instructional program in the school.</a:t>
                      </a:r>
                      <a:endParaRPr lang="en-US" sz="2000" dirty="0"/>
                    </a:p>
                  </a:txBody>
                  <a:tcPr/>
                </a:tc>
                <a:extLst>
                  <a:ext uri="{0D108BD9-81ED-4DB2-BD59-A6C34878D82A}">
                    <a16:rowId xmlns:a16="http://schemas.microsoft.com/office/drawing/2014/main" val="2497558273"/>
                  </a:ext>
                </a:extLst>
              </a:tr>
            </a:tbl>
          </a:graphicData>
        </a:graphic>
      </p:graphicFrame>
    </p:spTree>
    <p:extLst>
      <p:ext uri="{BB962C8B-B14F-4D97-AF65-F5344CB8AC3E}">
        <p14:creationId xmlns:p14="http://schemas.microsoft.com/office/powerpoint/2010/main" val="185999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0" name="Title 9">
            <a:extLst>
              <a:ext uri="{FF2B5EF4-FFF2-40B4-BE49-F238E27FC236}">
                <a16:creationId xmlns:a16="http://schemas.microsoft.com/office/drawing/2014/main" id="{010D2CE4-BA8D-4108-4E5E-9BE9A4708DC1}"/>
              </a:ext>
            </a:extLst>
          </p:cNvPr>
          <p:cNvSpPr>
            <a:spLocks noGrp="1"/>
          </p:cNvSpPr>
          <p:nvPr>
            <p:ph type="title"/>
          </p:nvPr>
        </p:nvSpPr>
        <p:spPr/>
        <p:txBody>
          <a:bodyPr/>
          <a:lstStyle/>
          <a:p>
            <a:r>
              <a:rPr lang="en-US" dirty="0"/>
              <a:t>Each Title I-A Building must …</a:t>
            </a:r>
          </a:p>
        </p:txBody>
      </p:sp>
      <p:sp>
        <p:nvSpPr>
          <p:cNvPr id="2" name="Content Placeholder 1"/>
          <p:cNvSpPr>
            <a:spLocks noGrp="1"/>
          </p:cNvSpPr>
          <p:nvPr>
            <p:ph idx="1"/>
          </p:nvPr>
        </p:nvSpPr>
        <p:spPr>
          <a:xfrm>
            <a:off x="2486024" y="1825625"/>
            <a:ext cx="9015693" cy="4109010"/>
          </a:xfrm>
        </p:spPr>
        <p:txBody>
          <a:bodyPr>
            <a:normAutofit fontScale="92500" lnSpcReduction="20000"/>
          </a:bodyPr>
          <a:lstStyle/>
          <a:p>
            <a:r>
              <a:rPr lang="en-US" sz="3000" dirty="0"/>
              <a:t>Complete an annual needs assessment</a:t>
            </a:r>
          </a:p>
          <a:p>
            <a:endParaRPr lang="en-US" sz="3000" dirty="0"/>
          </a:p>
          <a:p>
            <a:r>
              <a:rPr lang="en-US" sz="3000" dirty="0"/>
              <a:t>Create and annually update school-level plan and compact</a:t>
            </a:r>
          </a:p>
          <a:p>
            <a:endParaRPr lang="en-US" sz="3000" dirty="0"/>
          </a:p>
          <a:p>
            <a:r>
              <a:rPr lang="en-US" sz="3000" dirty="0"/>
              <a:t>Develop and implement a Family Engagement Plan</a:t>
            </a:r>
          </a:p>
          <a:p>
            <a:endParaRPr lang="en-US" sz="3000" dirty="0"/>
          </a:p>
          <a:p>
            <a:r>
              <a:rPr lang="en-US" sz="3000" dirty="0"/>
              <a:t>Engage families as partners in their child’s learning</a:t>
            </a:r>
          </a:p>
          <a:p>
            <a:endParaRPr lang="en-US" sz="3000" dirty="0"/>
          </a:p>
          <a:p>
            <a:r>
              <a:rPr lang="en-US" sz="3000" dirty="0"/>
              <a:t>Maintain documentation of teacher and paraprofessional qualifications</a:t>
            </a:r>
          </a:p>
          <a:p>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4483" y="3343007"/>
            <a:ext cx="1182399" cy="1182399"/>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4483" y="4884273"/>
            <a:ext cx="1240669" cy="830751"/>
          </a:xfrm>
          <a:prstGeom prst="rect">
            <a:avLst/>
          </a:prstGeom>
        </p:spPr>
      </p:pic>
      <p:pic>
        <p:nvPicPr>
          <p:cNvPr id="8" name="Picture 7">
            <a:extLst>
              <a:ext uri="{FF2B5EF4-FFF2-40B4-BE49-F238E27FC236}">
                <a16:creationId xmlns:a16="http://schemas.microsoft.com/office/drawing/2014/main" id="{714D53D2-D620-1DB5-DF31-E72932B151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0283" y="1840669"/>
            <a:ext cx="1240669" cy="1257378"/>
          </a:xfrm>
          <a:prstGeom prst="rect">
            <a:avLst/>
          </a:prstGeom>
        </p:spPr>
      </p:pic>
      <p:sp>
        <p:nvSpPr>
          <p:cNvPr id="9"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4" name="Slide Number Placeholder 4">
            <a:extLst>
              <a:ext uri="{FF2B5EF4-FFF2-40B4-BE49-F238E27FC236}">
                <a16:creationId xmlns:a16="http://schemas.microsoft.com/office/drawing/2014/main" id="{569D4E3E-D520-B6EB-1C93-E9923BC8BE97}"/>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417464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Family Engagement</a:t>
            </a:r>
          </a:p>
        </p:txBody>
      </p:sp>
      <p:graphicFrame>
        <p:nvGraphicFramePr>
          <p:cNvPr id="4" name="Diagram 3" descr="Annual Meeting&#10;Parent ENgagement Plan&#10;Parent Compact&#10;Building Parent Capacity"/>
          <p:cNvGraphicFramePr/>
          <p:nvPr/>
        </p:nvGraphicFramePr>
        <p:xfrm>
          <a:off x="2772462" y="1568626"/>
          <a:ext cx="6507810" cy="4753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5482" y="2685142"/>
            <a:ext cx="2604231" cy="2604231"/>
          </a:xfrm>
          <a:prstGeom prst="rect">
            <a:avLst/>
          </a:prstGeom>
        </p:spPr>
      </p:pic>
      <p:sp>
        <p:nvSpPr>
          <p:cNvPr id="5" name="Footer Placeholder 2">
            <a:extLst>
              <a:ext uri="{FF2B5EF4-FFF2-40B4-BE49-F238E27FC236}">
                <a16:creationId xmlns:a16="http://schemas.microsoft.com/office/drawing/2014/main" id="{01304A65-C643-95B4-7AC3-9EEDC836B316}"/>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4">
            <a:extLst>
              <a:ext uri="{FF2B5EF4-FFF2-40B4-BE49-F238E27FC236}">
                <a16:creationId xmlns:a16="http://schemas.microsoft.com/office/drawing/2014/main" id="{301BFC9A-29D1-14EE-A3B0-D0BEBBE0DB6F}"/>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321830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B8A949-F1C9-079E-051F-796301D45581}"/>
              </a:ext>
            </a:extLst>
          </p:cNvPr>
          <p:cNvSpPr>
            <a:spLocks noGrp="1"/>
          </p:cNvSpPr>
          <p:nvPr>
            <p:ph type="title"/>
          </p:nvPr>
        </p:nvSpPr>
        <p:spPr/>
        <p:txBody>
          <a:bodyPr/>
          <a:lstStyle/>
          <a:p>
            <a:r>
              <a:rPr lang="en-US" dirty="0"/>
              <a:t>Families as Partners</a:t>
            </a:r>
          </a:p>
        </p:txBody>
      </p:sp>
      <p:sp>
        <p:nvSpPr>
          <p:cNvPr id="2" name="Content Placeholder 1">
            <a:extLst>
              <a:ext uri="{FF2B5EF4-FFF2-40B4-BE49-F238E27FC236}">
                <a16:creationId xmlns:a16="http://schemas.microsoft.com/office/drawing/2014/main" id="{50907A47-00E2-4499-AA68-02AC7C2D9A43}"/>
              </a:ext>
            </a:extLst>
          </p:cNvPr>
          <p:cNvSpPr>
            <a:spLocks noGrp="1"/>
          </p:cNvSpPr>
          <p:nvPr>
            <p:ph idx="1"/>
          </p:nvPr>
        </p:nvSpPr>
        <p:spPr/>
        <p:txBody>
          <a:bodyPr>
            <a:normAutofit/>
          </a:bodyPr>
          <a:lstStyle/>
          <a:p>
            <a:pPr marL="0" indent="0">
              <a:buNone/>
            </a:pPr>
            <a:r>
              <a:rPr lang="en-US" sz="3200" b="1" dirty="0"/>
              <a:t>Annual Meeting</a:t>
            </a:r>
          </a:p>
          <a:p>
            <a:pPr lvl="1"/>
            <a:r>
              <a:rPr lang="en-US" sz="2800" dirty="0"/>
              <a:t>Program design, family rights, opportunities for partnership</a:t>
            </a:r>
          </a:p>
          <a:p>
            <a:pPr marL="0" indent="0">
              <a:buNone/>
            </a:pPr>
            <a:r>
              <a:rPr lang="en-US" sz="3200" b="1" dirty="0"/>
              <a:t>Family Engagement Plans</a:t>
            </a:r>
          </a:p>
          <a:p>
            <a:pPr lvl="1"/>
            <a:r>
              <a:rPr lang="en-US" sz="2800" dirty="0"/>
              <a:t>Shared planning and decision-making</a:t>
            </a:r>
          </a:p>
          <a:p>
            <a:pPr marL="0" indent="0">
              <a:buNone/>
            </a:pPr>
            <a:r>
              <a:rPr lang="en-US" sz="3200" b="1" dirty="0"/>
              <a:t>Compacts</a:t>
            </a:r>
          </a:p>
          <a:p>
            <a:pPr lvl="1"/>
            <a:r>
              <a:rPr lang="en-US" sz="2800" dirty="0"/>
              <a:t>Shared responsibility for student learning</a:t>
            </a:r>
          </a:p>
          <a:p>
            <a:pPr marL="0" indent="0">
              <a:buNone/>
            </a:pPr>
            <a:r>
              <a:rPr lang="en-US" sz="3200" b="1" dirty="0"/>
              <a:t>Building Family Capacity</a:t>
            </a:r>
          </a:p>
          <a:p>
            <a:pPr lvl="1"/>
            <a:r>
              <a:rPr lang="en-US" sz="2800" dirty="0"/>
              <a:t>Opportunities to be engaged in their child’s learning</a:t>
            </a:r>
          </a:p>
        </p:txBody>
      </p:sp>
      <p:sp>
        <p:nvSpPr>
          <p:cNvPr id="3" name="Footer Placeholder 2">
            <a:extLst>
              <a:ext uri="{FF2B5EF4-FFF2-40B4-BE49-F238E27FC236}">
                <a16:creationId xmlns:a16="http://schemas.microsoft.com/office/drawing/2014/main" id="{367A2BEA-14DE-34F4-A69B-11B0636FB5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C767C91-CF5E-2978-5B8D-A8D6F527AB88}"/>
              </a:ext>
            </a:extLst>
          </p:cNvPr>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1446879074"/>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2024-03-21T16:46:00+00:00</Remediation_x0020_Date>
    <Priority xmlns="033ab11c-6041-4f50-b845-c0c38e41b3e3">New</Priority>
  </documentManagement>
</p:properties>
</file>

<file path=customXml/itemProps1.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2.xml><?xml version="1.0" encoding="utf-8"?>
<ds:datastoreItem xmlns:ds="http://schemas.openxmlformats.org/officeDocument/2006/customXml" ds:itemID="{4F0E1433-C784-452F-8F65-984665C4E963}"/>
</file>

<file path=customXml/itemProps3.xml><?xml version="1.0" encoding="utf-8"?>
<ds:datastoreItem xmlns:ds="http://schemas.openxmlformats.org/officeDocument/2006/customXml" ds:itemID="{1C2AA772-8C0A-480C-9E0C-84C76C73C71D}">
  <ds:schemaRefs>
    <ds:schemaRef ds:uri="http://purl.org/dc/elements/1.1/"/>
    <ds:schemaRef ds:uri="http://schemas.microsoft.com/office/2006/documentManagement/types"/>
    <ds:schemaRef ds:uri="547ed97a-188f-4e75-98a3-ee6136232f7e"/>
    <ds:schemaRef ds:uri="http://schemas.microsoft.com/office/infopath/2007/PartnerControls"/>
    <ds:schemaRef ds:uri="ded391c6-298c-4d80-b5b1-ff32f9779621"/>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2177</TotalTime>
  <Words>3311</Words>
  <Application>Microsoft Office PowerPoint</Application>
  <PresentationFormat>Widescreen</PresentationFormat>
  <Paragraphs>384</Paragraphs>
  <Slides>27</Slides>
  <Notes>23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27</vt:i4>
      </vt:variant>
    </vt:vector>
  </HeadingPairs>
  <TitlesOfParts>
    <vt:vector size="40" baseType="lpstr">
      <vt:lpstr>Arial</vt:lpstr>
      <vt:lpstr>Calibri</vt:lpstr>
      <vt:lpstr>Franklin Gothic Demi</vt:lpstr>
      <vt:lpstr>Lato</vt:lpstr>
      <vt:lpstr>Segoe UI</vt:lpstr>
      <vt:lpstr>Wingdings</vt:lpstr>
      <vt:lpstr>2021ODE</vt:lpstr>
      <vt:lpstr>Green_2021ODE</vt:lpstr>
      <vt:lpstr>Gold_2021ODE</vt:lpstr>
      <vt:lpstr>Orange_2021ODE</vt:lpstr>
      <vt:lpstr>Red_2021ODE</vt:lpstr>
      <vt:lpstr>Teal_2021ODE</vt:lpstr>
      <vt:lpstr>Office Theme</vt:lpstr>
      <vt:lpstr>Title I, Part A: Basics</vt:lpstr>
      <vt:lpstr>Oregon Department of Education – Our “Why”</vt:lpstr>
      <vt:lpstr>Outcomes for Today</vt:lpstr>
      <vt:lpstr>Overview</vt:lpstr>
      <vt:lpstr>Purpose of Title I-A</vt:lpstr>
      <vt:lpstr>Targeted Assistance vs. Schoolwide Programs</vt:lpstr>
      <vt:lpstr>Each Title I-A Building must …</vt:lpstr>
      <vt:lpstr>Family Engagement</vt:lpstr>
      <vt:lpstr>Families as Partners</vt:lpstr>
      <vt:lpstr>Equitable Services</vt:lpstr>
      <vt:lpstr>Eligibility and Funding</vt:lpstr>
      <vt:lpstr>Allocations</vt:lpstr>
      <vt:lpstr>Funding Process</vt:lpstr>
      <vt:lpstr>Transferability </vt:lpstr>
      <vt:lpstr>Supplement Not Supplant</vt:lpstr>
      <vt:lpstr>2022-23 FEDERAL FUNDS TIMELINE</vt:lpstr>
      <vt:lpstr>Application Requirements CIP Budget Narrative</vt:lpstr>
      <vt:lpstr>Application Requirements</vt:lpstr>
      <vt:lpstr>Overview (Methodology)</vt:lpstr>
      <vt:lpstr>Targeting Page</vt:lpstr>
      <vt:lpstr>Set-Asides, Part I</vt:lpstr>
      <vt:lpstr>Set-Asides, Part II</vt:lpstr>
      <vt:lpstr>Budget Narrative</vt:lpstr>
      <vt:lpstr>Allowable Costs Under Title I-A</vt:lpstr>
      <vt:lpstr>Resources</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I-A Basics</dc:title>
  <dc:creator>MARTIN Sarah * ODE</dc:creator>
  <cp:lastModifiedBy>SAPPINGTON Jennifer * ODE</cp:lastModifiedBy>
  <cp:revision>177</cp:revision>
  <dcterms:created xsi:type="dcterms:W3CDTF">2021-11-08T23:34:50Z</dcterms:created>
  <dcterms:modified xsi:type="dcterms:W3CDTF">2024-03-21T16:45:18Z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2024-02-29T16:56:44Z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53098206-0e39-4aff-9ea2-487d0c044bd0</vt:lpwstr>
  </property>
  <property fmtid="{D5CDD505-2E9C-101B-9397-08002B2CF9AE}" pid="9" name="MSIP_Label_7730ea53-6f5e-4160-81a5-992a9105450a_ContentBits">
    <vt:lpwstr>0</vt:lpwstr>
  </property>
</Properties>
</file>