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3" r:id="rId10"/>
  </p:sldMasterIdLst>
  <p:notesMasterIdLst>
    <p:notesMasterId r:id="rId37"/>
  </p:notesMasterIdLst>
  <p:sldIdLst>
    <p:sldId id="317" r:id="rId11"/>
    <p:sldId id="318" r:id="rId12"/>
    <p:sldId id="349" r:id="rId13"/>
    <p:sldId id="388" r:id="rId14"/>
    <p:sldId id="409" r:id="rId15"/>
    <p:sldId id="323" r:id="rId16"/>
    <p:sldId id="381" r:id="rId17"/>
    <p:sldId id="408" r:id="rId18"/>
    <p:sldId id="389" r:id="rId19"/>
    <p:sldId id="390" r:id="rId20"/>
    <p:sldId id="391" r:id="rId21"/>
    <p:sldId id="393" r:id="rId22"/>
    <p:sldId id="392" r:id="rId23"/>
    <p:sldId id="399" r:id="rId24"/>
    <p:sldId id="321" r:id="rId25"/>
    <p:sldId id="322" r:id="rId26"/>
    <p:sldId id="356" r:id="rId27"/>
    <p:sldId id="403" r:id="rId28"/>
    <p:sldId id="406" r:id="rId29"/>
    <p:sldId id="407" r:id="rId30"/>
    <p:sldId id="404" r:id="rId31"/>
    <p:sldId id="405" r:id="rId32"/>
    <p:sldId id="345" r:id="rId33"/>
    <p:sldId id="346" r:id="rId34"/>
    <p:sldId id="395" r:id="rId35"/>
    <p:sldId id="3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8844" autoAdjust="0"/>
  </p:normalViewPr>
  <p:slideViewPr>
    <p:cSldViewPr snapToGrid="0">
      <p:cViewPr varScale="1">
        <p:scale>
          <a:sx n="75" d="100"/>
          <a:sy n="75" d="100"/>
        </p:scale>
        <p:origin x="1872" y="60"/>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42C1B-FDFE-44A2-931D-ED6C9927FF8B}"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A7A0E52F-0AAA-448A-914E-7ABEB83238D3}">
      <dgm:prSet phldrT="[Text]" custT="1"/>
      <dgm:spPr/>
      <dgm:t>
        <a:bodyPr/>
        <a:lstStyle/>
        <a:p>
          <a:r>
            <a:rPr lang="en-US" sz="1400" b="1" dirty="0"/>
            <a:t>Title IA Fiscal Requirements</a:t>
          </a:r>
        </a:p>
      </dgm:t>
    </dgm:pt>
    <dgm:pt modelId="{93046B2A-39C6-4301-9D0F-06D8F09B0CC2}" type="parTrans" cxnId="{D8860C57-2DFD-4849-AA5D-63E5BC117DBE}">
      <dgm:prSet/>
      <dgm:spPr/>
      <dgm:t>
        <a:bodyPr/>
        <a:lstStyle/>
        <a:p>
          <a:endParaRPr lang="en-US"/>
        </a:p>
      </dgm:t>
    </dgm:pt>
    <dgm:pt modelId="{9606887F-D4B1-43AD-AC4F-E265EB5FB51B}" type="sibTrans" cxnId="{D8860C57-2DFD-4849-AA5D-63E5BC117DBE}">
      <dgm:prSet/>
      <dgm:spPr/>
      <dgm:t>
        <a:bodyPr/>
        <a:lstStyle/>
        <a:p>
          <a:endParaRPr lang="en-US"/>
        </a:p>
      </dgm:t>
    </dgm:pt>
    <dgm:pt modelId="{233E6815-52E4-483F-825F-EFE04B24FDF7}">
      <dgm:prSet phldrT="[Text]" custT="1"/>
      <dgm:spPr/>
      <dgm:t>
        <a:bodyPr/>
        <a:lstStyle/>
        <a:p>
          <a:r>
            <a:rPr lang="en-US" sz="1400" b="1" dirty="0"/>
            <a:t>Supplement not Supplant</a:t>
          </a:r>
        </a:p>
      </dgm:t>
    </dgm:pt>
    <dgm:pt modelId="{403C8920-01BF-4BB1-B210-D401B51EE551}" type="parTrans" cxnId="{9A667C61-B100-4AC2-A2C7-1F74DD3A26B3}">
      <dgm:prSet/>
      <dgm:spPr/>
      <dgm:t>
        <a:bodyPr/>
        <a:lstStyle/>
        <a:p>
          <a:endParaRPr lang="en-US"/>
        </a:p>
      </dgm:t>
    </dgm:pt>
    <dgm:pt modelId="{519FD62D-E49F-4DDD-A154-AD10D685E19B}" type="sibTrans" cxnId="{9A667C61-B100-4AC2-A2C7-1F74DD3A26B3}">
      <dgm:prSet/>
      <dgm:spPr/>
      <dgm:t>
        <a:bodyPr/>
        <a:lstStyle/>
        <a:p>
          <a:endParaRPr lang="en-US"/>
        </a:p>
      </dgm:t>
    </dgm:pt>
    <dgm:pt modelId="{52E26A93-3E77-4F0F-A543-0696141ACAE7}">
      <dgm:prSet phldrT="[Text]" custT="1"/>
      <dgm:spPr/>
      <dgm:t>
        <a:bodyPr/>
        <a:lstStyle/>
        <a:p>
          <a:r>
            <a:rPr lang="en-US" sz="1400" b="1" dirty="0"/>
            <a:t>Comparability</a:t>
          </a:r>
        </a:p>
      </dgm:t>
    </dgm:pt>
    <dgm:pt modelId="{23ED57E2-0EBE-4BA0-839A-01A504D37DFB}" type="parTrans" cxnId="{E22C25CB-E53D-4192-9D84-DBC5BEB245BF}">
      <dgm:prSet/>
      <dgm:spPr/>
      <dgm:t>
        <a:bodyPr/>
        <a:lstStyle/>
        <a:p>
          <a:endParaRPr lang="en-US"/>
        </a:p>
      </dgm:t>
    </dgm:pt>
    <dgm:pt modelId="{D5A17D41-BE59-4EEB-A084-199DBCF492EB}" type="sibTrans" cxnId="{E22C25CB-E53D-4192-9D84-DBC5BEB245BF}">
      <dgm:prSet/>
      <dgm:spPr/>
      <dgm:t>
        <a:bodyPr/>
        <a:lstStyle/>
        <a:p>
          <a:endParaRPr lang="en-US"/>
        </a:p>
      </dgm:t>
    </dgm:pt>
    <dgm:pt modelId="{E45C88AE-3000-4761-8964-4CA314CFDED5}">
      <dgm:prSet phldrT="[Text]" custT="1"/>
      <dgm:spPr/>
      <dgm:t>
        <a:bodyPr/>
        <a:lstStyle/>
        <a:p>
          <a:r>
            <a:rPr lang="en-US" sz="1400" b="1" dirty="0"/>
            <a:t>Maintenance of Effort</a:t>
          </a:r>
        </a:p>
      </dgm:t>
    </dgm:pt>
    <dgm:pt modelId="{ED464635-0B87-4A65-B0A6-B2FAAA66233C}" type="parTrans" cxnId="{D3AE5730-B196-4F39-925F-2EBF3073CFB1}">
      <dgm:prSet/>
      <dgm:spPr/>
      <dgm:t>
        <a:bodyPr/>
        <a:lstStyle/>
        <a:p>
          <a:endParaRPr lang="en-US"/>
        </a:p>
      </dgm:t>
    </dgm:pt>
    <dgm:pt modelId="{1EA2658B-C340-4118-83A3-594533E1E75F}" type="sibTrans" cxnId="{D3AE5730-B196-4F39-925F-2EBF3073CFB1}">
      <dgm:prSet/>
      <dgm:spPr/>
      <dgm:t>
        <a:bodyPr/>
        <a:lstStyle/>
        <a:p>
          <a:endParaRPr lang="en-US"/>
        </a:p>
      </dgm:t>
    </dgm:pt>
    <dgm:pt modelId="{B695B27C-B80A-4D92-9903-66AFCA00D1B3}" type="pres">
      <dgm:prSet presAssocID="{D9942C1B-FDFE-44A2-931D-ED6C9927FF8B}" presName="Name0" presStyleCnt="0">
        <dgm:presLayoutVars>
          <dgm:chMax val="1"/>
          <dgm:dir/>
          <dgm:animLvl val="ctr"/>
          <dgm:resizeHandles val="exact"/>
        </dgm:presLayoutVars>
      </dgm:prSet>
      <dgm:spPr/>
    </dgm:pt>
    <dgm:pt modelId="{6934CD38-09E0-4F94-A74F-FBB5DD4564E5}" type="pres">
      <dgm:prSet presAssocID="{A7A0E52F-0AAA-448A-914E-7ABEB83238D3}" presName="centerShape" presStyleLbl="node0" presStyleIdx="0" presStyleCnt="1" custScaleX="125669" custScaleY="97423"/>
      <dgm:spPr/>
    </dgm:pt>
    <dgm:pt modelId="{213ED27E-BB3C-4978-8D9A-132CF6D9D70E}" type="pres">
      <dgm:prSet presAssocID="{233E6815-52E4-483F-825F-EFE04B24FDF7}" presName="node" presStyleLbl="node1" presStyleIdx="0" presStyleCnt="3" custScaleX="208856" custScaleY="106934" custRadScaleRad="87613" custRadScaleInc="2252">
        <dgm:presLayoutVars>
          <dgm:bulletEnabled val="1"/>
        </dgm:presLayoutVars>
      </dgm:prSet>
      <dgm:spPr/>
    </dgm:pt>
    <dgm:pt modelId="{2DA78158-D757-4B86-888C-73A62932BAA1}" type="pres">
      <dgm:prSet presAssocID="{233E6815-52E4-483F-825F-EFE04B24FDF7}" presName="dummy" presStyleCnt="0"/>
      <dgm:spPr/>
    </dgm:pt>
    <dgm:pt modelId="{72E1E37B-C379-4BDE-9011-BA7F11986690}" type="pres">
      <dgm:prSet presAssocID="{519FD62D-E49F-4DDD-A154-AD10D685E19B}" presName="sibTrans" presStyleLbl="sibTrans2D1" presStyleIdx="0" presStyleCnt="3"/>
      <dgm:spPr/>
    </dgm:pt>
    <dgm:pt modelId="{46609000-92EA-4A0A-B66A-1FBC4B3106E3}" type="pres">
      <dgm:prSet presAssocID="{52E26A93-3E77-4F0F-A543-0696141ACAE7}" presName="node" presStyleLbl="node1" presStyleIdx="1" presStyleCnt="3" custScaleX="188572" custScaleY="95859">
        <dgm:presLayoutVars>
          <dgm:bulletEnabled val="1"/>
        </dgm:presLayoutVars>
      </dgm:prSet>
      <dgm:spPr/>
    </dgm:pt>
    <dgm:pt modelId="{8709C03D-9EFB-4E38-BD78-DD7AE402F55F}" type="pres">
      <dgm:prSet presAssocID="{52E26A93-3E77-4F0F-A543-0696141ACAE7}" presName="dummy" presStyleCnt="0"/>
      <dgm:spPr/>
    </dgm:pt>
    <dgm:pt modelId="{5D3C94A5-C789-4876-853F-DF9B80901524}" type="pres">
      <dgm:prSet presAssocID="{D5A17D41-BE59-4EEB-A084-199DBCF492EB}" presName="sibTrans" presStyleLbl="sibTrans2D1" presStyleIdx="1" presStyleCnt="3"/>
      <dgm:spPr/>
    </dgm:pt>
    <dgm:pt modelId="{B348F809-25EE-421D-B06C-A817FBE6D4BC}" type="pres">
      <dgm:prSet presAssocID="{E45C88AE-3000-4761-8964-4CA314CFDED5}" presName="node" presStyleLbl="node1" presStyleIdx="2" presStyleCnt="3" custScaleX="192165" custScaleY="100099">
        <dgm:presLayoutVars>
          <dgm:bulletEnabled val="1"/>
        </dgm:presLayoutVars>
      </dgm:prSet>
      <dgm:spPr/>
    </dgm:pt>
    <dgm:pt modelId="{E0ECE12B-1824-45FB-8F6B-4721752E4FC0}" type="pres">
      <dgm:prSet presAssocID="{E45C88AE-3000-4761-8964-4CA314CFDED5}" presName="dummy" presStyleCnt="0"/>
      <dgm:spPr/>
    </dgm:pt>
    <dgm:pt modelId="{5068D3A9-97B1-4A3F-A920-00610AEE2612}" type="pres">
      <dgm:prSet presAssocID="{1EA2658B-C340-4118-83A3-594533E1E75F}" presName="sibTrans" presStyleLbl="sibTrans2D1" presStyleIdx="2" presStyleCnt="3"/>
      <dgm:spPr/>
    </dgm:pt>
  </dgm:ptLst>
  <dgm:cxnLst>
    <dgm:cxn modelId="{58247204-2B1A-4267-9652-8C08A01E12B5}" type="presOf" srcId="{52E26A93-3E77-4F0F-A543-0696141ACAE7}" destId="{46609000-92EA-4A0A-B66A-1FBC4B3106E3}" srcOrd="0" destOrd="0" presId="urn:microsoft.com/office/officeart/2005/8/layout/radial6"/>
    <dgm:cxn modelId="{7EA2A21E-26B8-43F7-B8FE-75921F365248}" type="presOf" srcId="{D9942C1B-FDFE-44A2-931D-ED6C9927FF8B}" destId="{B695B27C-B80A-4D92-9903-66AFCA00D1B3}" srcOrd="0" destOrd="0" presId="urn:microsoft.com/office/officeart/2005/8/layout/radial6"/>
    <dgm:cxn modelId="{FFD90026-9CB3-4D14-B425-E3A6E8E71163}" type="presOf" srcId="{519FD62D-E49F-4DDD-A154-AD10D685E19B}" destId="{72E1E37B-C379-4BDE-9011-BA7F11986690}" srcOrd="0" destOrd="0" presId="urn:microsoft.com/office/officeart/2005/8/layout/radial6"/>
    <dgm:cxn modelId="{D3AE5730-B196-4F39-925F-2EBF3073CFB1}" srcId="{A7A0E52F-0AAA-448A-914E-7ABEB83238D3}" destId="{E45C88AE-3000-4761-8964-4CA314CFDED5}" srcOrd="2" destOrd="0" parTransId="{ED464635-0B87-4A65-B0A6-B2FAAA66233C}" sibTransId="{1EA2658B-C340-4118-83A3-594533E1E75F}"/>
    <dgm:cxn modelId="{6A0C8639-FED9-498F-80A2-35DE1C8B01F8}" type="presOf" srcId="{233E6815-52E4-483F-825F-EFE04B24FDF7}" destId="{213ED27E-BB3C-4978-8D9A-132CF6D9D70E}" srcOrd="0" destOrd="0" presId="urn:microsoft.com/office/officeart/2005/8/layout/radial6"/>
    <dgm:cxn modelId="{9A667C61-B100-4AC2-A2C7-1F74DD3A26B3}" srcId="{A7A0E52F-0AAA-448A-914E-7ABEB83238D3}" destId="{233E6815-52E4-483F-825F-EFE04B24FDF7}" srcOrd="0" destOrd="0" parTransId="{403C8920-01BF-4BB1-B210-D401B51EE551}" sibTransId="{519FD62D-E49F-4DDD-A154-AD10D685E19B}"/>
    <dgm:cxn modelId="{E6FCBD49-86D2-45D6-9735-23D45A79C6AE}" type="presOf" srcId="{D5A17D41-BE59-4EEB-A084-199DBCF492EB}" destId="{5D3C94A5-C789-4876-853F-DF9B80901524}" srcOrd="0" destOrd="0" presId="urn:microsoft.com/office/officeart/2005/8/layout/radial6"/>
    <dgm:cxn modelId="{D8860C57-2DFD-4849-AA5D-63E5BC117DBE}" srcId="{D9942C1B-FDFE-44A2-931D-ED6C9927FF8B}" destId="{A7A0E52F-0AAA-448A-914E-7ABEB83238D3}" srcOrd="0" destOrd="0" parTransId="{93046B2A-39C6-4301-9D0F-06D8F09B0CC2}" sibTransId="{9606887F-D4B1-43AD-AC4F-E265EB5FB51B}"/>
    <dgm:cxn modelId="{9EDC627C-DBD9-4E01-94D6-A100132C3BF1}" type="presOf" srcId="{E45C88AE-3000-4761-8964-4CA314CFDED5}" destId="{B348F809-25EE-421D-B06C-A817FBE6D4BC}" srcOrd="0" destOrd="0" presId="urn:microsoft.com/office/officeart/2005/8/layout/radial6"/>
    <dgm:cxn modelId="{DDF39385-EEF8-466C-81F9-E75005AD0E6F}" type="presOf" srcId="{A7A0E52F-0AAA-448A-914E-7ABEB83238D3}" destId="{6934CD38-09E0-4F94-A74F-FBB5DD4564E5}" srcOrd="0" destOrd="0" presId="urn:microsoft.com/office/officeart/2005/8/layout/radial6"/>
    <dgm:cxn modelId="{E22C25CB-E53D-4192-9D84-DBC5BEB245BF}" srcId="{A7A0E52F-0AAA-448A-914E-7ABEB83238D3}" destId="{52E26A93-3E77-4F0F-A543-0696141ACAE7}" srcOrd="1" destOrd="0" parTransId="{23ED57E2-0EBE-4BA0-839A-01A504D37DFB}" sibTransId="{D5A17D41-BE59-4EEB-A084-199DBCF492EB}"/>
    <dgm:cxn modelId="{721DA1E5-3649-409C-8FFC-CE3B75C3800D}" type="presOf" srcId="{1EA2658B-C340-4118-83A3-594533E1E75F}" destId="{5068D3A9-97B1-4A3F-A920-00610AEE2612}" srcOrd="0" destOrd="0" presId="urn:microsoft.com/office/officeart/2005/8/layout/radial6"/>
    <dgm:cxn modelId="{538A7DBF-6164-4EC3-BAC8-98A947A8A9A0}" type="presParOf" srcId="{B695B27C-B80A-4D92-9903-66AFCA00D1B3}" destId="{6934CD38-09E0-4F94-A74F-FBB5DD4564E5}" srcOrd="0" destOrd="0" presId="urn:microsoft.com/office/officeart/2005/8/layout/radial6"/>
    <dgm:cxn modelId="{F890D043-2B34-4A05-B0C0-9944A5C954AE}" type="presParOf" srcId="{B695B27C-B80A-4D92-9903-66AFCA00D1B3}" destId="{213ED27E-BB3C-4978-8D9A-132CF6D9D70E}" srcOrd="1" destOrd="0" presId="urn:microsoft.com/office/officeart/2005/8/layout/radial6"/>
    <dgm:cxn modelId="{9A5C4F5A-7EEA-4006-86EF-FAB0BE127DD9}" type="presParOf" srcId="{B695B27C-B80A-4D92-9903-66AFCA00D1B3}" destId="{2DA78158-D757-4B86-888C-73A62932BAA1}" srcOrd="2" destOrd="0" presId="urn:microsoft.com/office/officeart/2005/8/layout/radial6"/>
    <dgm:cxn modelId="{D23C27D3-FD2D-4E0B-A184-4901AA5BBE1B}" type="presParOf" srcId="{B695B27C-B80A-4D92-9903-66AFCA00D1B3}" destId="{72E1E37B-C379-4BDE-9011-BA7F11986690}" srcOrd="3" destOrd="0" presId="urn:microsoft.com/office/officeart/2005/8/layout/radial6"/>
    <dgm:cxn modelId="{D6176DA1-E396-43D4-B4B3-B4727E250B76}" type="presParOf" srcId="{B695B27C-B80A-4D92-9903-66AFCA00D1B3}" destId="{46609000-92EA-4A0A-B66A-1FBC4B3106E3}" srcOrd="4" destOrd="0" presId="urn:microsoft.com/office/officeart/2005/8/layout/radial6"/>
    <dgm:cxn modelId="{9C385095-0324-48BC-89E6-28FEC1A9DBCD}" type="presParOf" srcId="{B695B27C-B80A-4D92-9903-66AFCA00D1B3}" destId="{8709C03D-9EFB-4E38-BD78-DD7AE402F55F}" srcOrd="5" destOrd="0" presId="urn:microsoft.com/office/officeart/2005/8/layout/radial6"/>
    <dgm:cxn modelId="{AA4408C7-4E8F-49D3-A128-310DDE9D6B20}" type="presParOf" srcId="{B695B27C-B80A-4D92-9903-66AFCA00D1B3}" destId="{5D3C94A5-C789-4876-853F-DF9B80901524}" srcOrd="6" destOrd="0" presId="urn:microsoft.com/office/officeart/2005/8/layout/radial6"/>
    <dgm:cxn modelId="{30F7903E-244A-472B-ACF1-A6EED62C2A21}" type="presParOf" srcId="{B695B27C-B80A-4D92-9903-66AFCA00D1B3}" destId="{B348F809-25EE-421D-B06C-A817FBE6D4BC}" srcOrd="7" destOrd="0" presId="urn:microsoft.com/office/officeart/2005/8/layout/radial6"/>
    <dgm:cxn modelId="{2299A96B-D840-4004-A203-22BCC0240E7B}" type="presParOf" srcId="{B695B27C-B80A-4D92-9903-66AFCA00D1B3}" destId="{E0ECE12B-1824-45FB-8F6B-4721752E4FC0}" srcOrd="8" destOrd="0" presId="urn:microsoft.com/office/officeart/2005/8/layout/radial6"/>
    <dgm:cxn modelId="{E6FA7E37-F3AB-4266-AB97-2A814DE62AD9}" type="presParOf" srcId="{B695B27C-B80A-4D92-9903-66AFCA00D1B3}" destId="{5068D3A9-97B1-4A3F-A920-00610AEE2612}" srcOrd="9"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8D3A9-97B1-4A3F-A920-00610AEE2612}">
      <dsp:nvSpPr>
        <dsp:cNvPr id="0" name=""/>
        <dsp:cNvSpPr/>
      </dsp:nvSpPr>
      <dsp:spPr>
        <a:xfrm>
          <a:off x="722102" y="610132"/>
          <a:ext cx="2832109" cy="2832109"/>
        </a:xfrm>
        <a:prstGeom prst="blockArc">
          <a:avLst>
            <a:gd name="adj1" fmla="val 9470759"/>
            <a:gd name="adj2" fmla="val 1604052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3C94A5-C789-4876-853F-DF9B80901524}">
      <dsp:nvSpPr>
        <dsp:cNvPr id="0" name=""/>
        <dsp:cNvSpPr/>
      </dsp:nvSpPr>
      <dsp:spPr>
        <a:xfrm>
          <a:off x="638905" y="440132"/>
          <a:ext cx="2832109" cy="2832109"/>
        </a:xfrm>
        <a:prstGeom prst="blockArc">
          <a:avLst>
            <a:gd name="adj1" fmla="val 1800000"/>
            <a:gd name="adj2" fmla="val 900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E37B-C379-4BDE-9011-BA7F11986690}">
      <dsp:nvSpPr>
        <dsp:cNvPr id="0" name=""/>
        <dsp:cNvSpPr/>
      </dsp:nvSpPr>
      <dsp:spPr>
        <a:xfrm>
          <a:off x="556617" y="607903"/>
          <a:ext cx="2832109" cy="2832109"/>
        </a:xfrm>
        <a:prstGeom prst="blockArc">
          <a:avLst>
            <a:gd name="adj1" fmla="val 16452090"/>
            <a:gd name="adj2" fmla="val 1335225"/>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4CD38-09E0-4F94-A74F-FBB5DD4564E5}">
      <dsp:nvSpPr>
        <dsp:cNvPr id="0" name=""/>
        <dsp:cNvSpPr/>
      </dsp:nvSpPr>
      <dsp:spPr>
        <a:xfrm>
          <a:off x="1236091" y="1221371"/>
          <a:ext cx="1637735" cy="12696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Title IA Fiscal Requirements</a:t>
          </a:r>
        </a:p>
      </dsp:txBody>
      <dsp:txXfrm>
        <a:off x="1475932" y="1407304"/>
        <a:ext cx="1158053" cy="897764"/>
      </dsp:txXfrm>
    </dsp:sp>
    <dsp:sp modelId="{213ED27E-BB3C-4978-8D9A-132CF6D9D70E}">
      <dsp:nvSpPr>
        <dsp:cNvPr id="0" name=""/>
        <dsp:cNvSpPr/>
      </dsp:nvSpPr>
      <dsp:spPr>
        <a:xfrm>
          <a:off x="1121367" y="156709"/>
          <a:ext cx="1905288" cy="9755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Supplement not Supplant</a:t>
          </a:r>
        </a:p>
      </dsp:txBody>
      <dsp:txXfrm>
        <a:off x="1400390" y="299568"/>
        <a:ext cx="1347242" cy="689787"/>
      </dsp:txXfrm>
    </dsp:sp>
    <dsp:sp modelId="{46609000-92EA-4A0A-B66A-1FBC4B3106E3}">
      <dsp:nvSpPr>
        <dsp:cNvPr id="0" name=""/>
        <dsp:cNvSpPr/>
      </dsp:nvSpPr>
      <dsp:spPr>
        <a:xfrm>
          <a:off x="2392734" y="2110557"/>
          <a:ext cx="1720247" cy="8744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Comparability</a:t>
          </a:r>
        </a:p>
      </dsp:txBody>
      <dsp:txXfrm>
        <a:off x="2644658" y="2238621"/>
        <a:ext cx="1216399" cy="618345"/>
      </dsp:txXfrm>
    </dsp:sp>
    <dsp:sp modelId="{B348F809-25EE-421D-B06C-A817FBE6D4BC}">
      <dsp:nvSpPr>
        <dsp:cNvPr id="0" name=""/>
        <dsp:cNvSpPr/>
      </dsp:nvSpPr>
      <dsp:spPr>
        <a:xfrm>
          <a:off x="-19450" y="2091217"/>
          <a:ext cx="1753024" cy="9131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Maintenance of Effort</a:t>
          </a:r>
        </a:p>
      </dsp:txBody>
      <dsp:txXfrm>
        <a:off x="237274" y="2224945"/>
        <a:ext cx="1239576" cy="6456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regon.gov/ode/schools-and-districts/grants/ESEA/Documents/ODE%20-%202022%20-%20Calculating%20the%20Proportionate%20Share%20-%20Toolki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JEN</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000" dirty="0"/>
              <a:t>An LEA must show that its methodology to allocate State and local funds to schools results in each Title I-A school receiving all of the State and local funds it would otherwise receive if it were not receiving Title I-A funds.</a:t>
            </a:r>
            <a:r>
              <a:rPr lang="en-US" sz="1000" baseline="0" dirty="0"/>
              <a:t> </a:t>
            </a:r>
            <a:r>
              <a:rPr lang="en-US" sz="1000" dirty="0"/>
              <a:t>In other words, an LEA’s methodology must be “Title I neutral” in that it allocates State and local funds to schools without regard for Title I-A status. </a:t>
            </a:r>
          </a:p>
          <a:p>
            <a:pPr marL="0" indent="0">
              <a:buNone/>
            </a:pPr>
            <a:endParaRPr lang="en-US" sz="1000" dirty="0"/>
          </a:p>
          <a:p>
            <a:pPr marL="0" indent="0">
              <a:buNone/>
            </a:pPr>
            <a:r>
              <a:rPr lang="en-US" sz="1000" dirty="0"/>
              <a:t>The</a:t>
            </a:r>
            <a:r>
              <a:rPr lang="en-US" sz="1000" baseline="0" dirty="0"/>
              <a:t> methodology may be different for charter schools, depending on what is included in the school’s charter.</a:t>
            </a:r>
          </a:p>
          <a:p>
            <a:pPr marL="0" indent="0">
              <a:buNone/>
            </a:pPr>
            <a:endParaRPr lang="en-US" sz="1000" baseline="0" dirty="0"/>
          </a:p>
          <a:p>
            <a:pPr marL="0" indent="0">
              <a:buNone/>
            </a:pPr>
            <a:r>
              <a:rPr lang="en-US" sz="1000" baseline="0" dirty="0"/>
              <a:t>It is possible to have different methodologies for different grade spans (e.g.; elementary vs. middle) depending on the district’s needs.</a:t>
            </a:r>
            <a:endParaRPr lang="en-US" sz="1000" dirty="0"/>
          </a:p>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10</a:t>
            </a:fld>
            <a:endParaRPr lang="en-US" altLang="en-US"/>
          </a:p>
        </p:txBody>
      </p:sp>
    </p:spTree>
    <p:extLst>
      <p:ext uri="{BB962C8B-B14F-4D97-AF65-F5344CB8AC3E}">
        <p14:creationId xmlns:p14="http://schemas.microsoft.com/office/powerpoint/2010/main" val="85201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Targeting</a:t>
            </a:r>
            <a:r>
              <a:rPr lang="en-US" baseline="0" dirty="0"/>
              <a:t> page the task is to rank and serve schools by poverty. </a:t>
            </a:r>
            <a:r>
              <a:rPr lang="en-US" dirty="0"/>
              <a:t>“Rank and Serve” is the process used to determine which schools should be served with Title I-A funds. The intent of the law is to concentrate the funds in schools with the highest percentages of children from families experiencing poverty and to provide sufficient funds to make a difference in the academic performance of these students. In order to determine which schools will receive Title I-A funds, each district must put its schools in rank order from highest to lowest concentrations of children from families experiencing poverty</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31562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targeting page the total school enrollment and</a:t>
            </a:r>
            <a:r>
              <a:rPr lang="en-US" baseline="0" dirty="0"/>
              <a:t> student poverty count are entered. These counts should be from the same point in time, i.e.; the last official count in the spring from the previous year, or the first official count in fall from the current year.</a:t>
            </a:r>
          </a:p>
          <a:p>
            <a:endParaRPr lang="en-US" baseline="0" dirty="0"/>
          </a:p>
          <a:p>
            <a:r>
              <a:rPr lang="en-US" baseline="0" dirty="0"/>
              <a:t>The private school poverty count is also entered. This generates a percentage that is taken from the district’s total Title I-A allocation and the amount is entered on the set-aside page for equitable services to private schools.</a:t>
            </a:r>
          </a:p>
          <a:p>
            <a:endParaRPr lang="en-US" baseline="0" dirty="0"/>
          </a:p>
          <a:p>
            <a:r>
              <a:rPr lang="en-US" baseline="0" dirty="0"/>
              <a:t>Schools are then ranked, with those having the highest poverty count (typically over 40%) being served with Title I-A. Any school with 75% poverty count must be served with Title I-A.</a:t>
            </a:r>
          </a:p>
          <a:p>
            <a:endParaRPr lang="en-US" baseline="0" dirty="0"/>
          </a:p>
          <a:p>
            <a:r>
              <a:rPr lang="en-US" baseline="0" dirty="0"/>
              <a:t>A Per Child Amount is then entered in for each school. The school with the highest poverty count within a grade span must have the same or greater than Per Child Amount than the schools with lower poverty count in that same grade span.</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403143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Before the rank and serve process can begin, districts receiving Title I-A funds must determine the level of poverty at all schools in the district. As</a:t>
            </a:r>
            <a:r>
              <a:rPr lang="en-US" sz="1100" baseline="0" dirty="0"/>
              <a:t> outlined in ESSA, d</a:t>
            </a:r>
            <a:r>
              <a:rPr lang="en-US" sz="1100" dirty="0"/>
              <a:t>istricts must select one of five measures to determine relative percentages of children from economically disadvantaged families residing in their attendance areas. CEP data is one method</a:t>
            </a:r>
            <a:r>
              <a:rPr lang="en-US" sz="1100" baseline="0" dirty="0"/>
              <a:t> the district could use for this purpose.</a:t>
            </a:r>
            <a:endParaRPr lang="en-US" sz="1100" dirty="0"/>
          </a:p>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56066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aseline="0" dirty="0"/>
              <a:t>CEP is a universal meal service option that </a:t>
            </a:r>
            <a:r>
              <a:rPr lang="en-US" sz="1200" kern="1200" dirty="0">
                <a:solidFill>
                  <a:schemeClr val="tx1"/>
                </a:solidFill>
                <a:effectLst/>
              </a:rPr>
              <a:t>permits eligible schools to provide meal service to all students at no charge, regardless of economic status. CEP schools only use eligibility data that are not obtained through the use of an application, such as data from the Supplemental Nutrition Assistance Program (SNAP) or Temporary Assistance for Needy Families (TANF) program, to determine the Federal cash reimbursement for school meals provided by USDA.  They do not rely on annual household applications that are generally used to determine eligibility for free and reduced-price meals. </a:t>
            </a:r>
          </a:p>
          <a:p>
            <a:pPr marL="0" marR="0" lvl="0" indent="0">
              <a:lnSpc>
                <a:spcPct val="115000"/>
              </a:lnSpc>
              <a:spcBef>
                <a:spcPts val="0"/>
              </a:spcBef>
              <a:spcAft>
                <a:spcPts val="0"/>
              </a:spcAft>
              <a:buFont typeface="+mj-lt"/>
              <a:buNone/>
            </a:pPr>
            <a:endParaRPr lang="en-US" sz="1200" dirty="0"/>
          </a:p>
          <a:p>
            <a:pPr marL="0" marR="0" lvl="0" indent="0">
              <a:lnSpc>
                <a:spcPct val="115000"/>
              </a:lnSpc>
              <a:spcBef>
                <a:spcPts val="0"/>
              </a:spcBef>
              <a:spcAft>
                <a:spcPts val="0"/>
              </a:spcAft>
              <a:buFont typeface="+mj-lt"/>
              <a:buNone/>
            </a:pPr>
            <a:r>
              <a:rPr lang="en-US" sz="1200" kern="1200" dirty="0">
                <a:solidFill>
                  <a:schemeClr val="tx1"/>
                </a:solidFill>
                <a:effectLst/>
              </a:rPr>
              <a:t>To be eligible, LEAs and/or schools must meet a minimum level of “identified students” for free meals in the year prior to implementing CEP; agree to serve free breakfasts and lunches to all students; and agree to cover with non-Federal funds any costs of providing free meals to students above the amounts provided by Federal assistance. </a:t>
            </a:r>
            <a:r>
              <a:rPr lang="en-US" sz="1200" dirty="0"/>
              <a:t>Districts participating in CEP are approved for 4-year cycles. Districts</a:t>
            </a:r>
            <a:r>
              <a:rPr lang="en-US" sz="1200" baseline="0" dirty="0"/>
              <a:t> can find out more about CEP from the Special Provisions webpage of the Office of Child Nutrition and the CEP- Title IA guidance put out by USED. https://www.oregon.gov/ode/schools-and-districts/grants/ESEA/IA/Documents/cep-title-i-guidance-from-used-3-2015.docx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10673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endParaRPr lang="en-US" dirty="0"/>
          </a:p>
          <a:p>
            <a:r>
              <a:rPr lang="en-US" dirty="0"/>
              <a:t>If all schools in the district participate in CEP, there are two options:</a:t>
            </a:r>
          </a:p>
          <a:p>
            <a:endParaRPr lang="en-US" dirty="0"/>
          </a:p>
          <a:p>
            <a:r>
              <a:rPr lang="en-US" dirty="0"/>
              <a:t>Option</a:t>
            </a:r>
            <a:r>
              <a:rPr lang="en-US" baseline="0" dirty="0"/>
              <a:t> 1: </a:t>
            </a:r>
            <a:r>
              <a:rPr lang="en-US" dirty="0"/>
              <a:t>All school</a:t>
            </a:r>
            <a:r>
              <a:rPr lang="en-US" baseline="0" dirty="0"/>
              <a:t> poverty numbers are determined based on the number of “identified students” in that school.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count of identified students is divided by the site's total enrollment to calculate the percentage of poverty.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In this method, all schools use the same process</a:t>
            </a:r>
            <a:r>
              <a:rPr lang="en-US" baseline="0" dirty="0"/>
              <a:t> as in Option 1, but apply the 1.6 multiplier. </a:t>
            </a:r>
            <a:r>
              <a:rPr lang="en-US" sz="1200" kern="1200" baseline="0" dirty="0">
                <a:solidFill>
                  <a:schemeClr val="tx1"/>
                </a:solidFill>
                <a:effectLst/>
                <a:latin typeface="+mn-lt"/>
                <a:ea typeface="+mn-ea"/>
                <a:cs typeface="+mn-cs"/>
              </a:rPr>
              <a:t>NOTE: T</a:t>
            </a:r>
            <a:r>
              <a:rPr lang="en-US" sz="1200" kern="1200" dirty="0">
                <a:solidFill>
                  <a:schemeClr val="tx1"/>
                </a:solidFill>
                <a:effectLst/>
                <a:latin typeface="+mn-lt"/>
                <a:ea typeface="+mn-ea"/>
                <a:cs typeface="+mn-cs"/>
              </a:rPr>
              <a:t>he use of </a:t>
            </a:r>
            <a:r>
              <a:rPr lang="en-US" dirty="0"/>
              <a:t>the multiplier will increase the poverty</a:t>
            </a:r>
            <a:r>
              <a:rPr lang="en-US" baseline="0" dirty="0"/>
              <a:t> percentage in all schools. When using this option keep in mind the requirement that s</a:t>
            </a:r>
            <a:r>
              <a:rPr lang="en-US" dirty="0"/>
              <a:t>chools with a poverty level of 75% or above must be served in rank order, regardless of grade span.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70403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district has a combination of CEP and non-CEP schools, there are three options for using CEP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Option 3: </a:t>
            </a:r>
            <a:r>
              <a:rPr lang="en-US" dirty="0"/>
              <a:t>In this method different</a:t>
            </a:r>
            <a:r>
              <a:rPr lang="en-US" baseline="0" dirty="0"/>
              <a:t> data is used for CEP and non-CEP schools. </a:t>
            </a:r>
            <a:r>
              <a:rPr lang="en-US" dirty="0"/>
              <a:t>To account for the difference in poverty rates when using free and reduced-price meals data for non-CEP schools and eligible student</a:t>
            </a:r>
            <a:r>
              <a:rPr lang="en-US" baseline="0" dirty="0"/>
              <a:t> </a:t>
            </a:r>
            <a:r>
              <a:rPr lang="en-US" dirty="0"/>
              <a:t>data for CEP schools, the multiplier of 1.6 is intended to approximate the free and reduced-price meals count for a CEP school. </a:t>
            </a:r>
            <a:r>
              <a:rPr lang="en-US" sz="1200" kern="1200" dirty="0">
                <a:solidFill>
                  <a:schemeClr val="tx1"/>
                </a:solidFill>
                <a:effectLst/>
                <a:latin typeface="+mn-lt"/>
                <a:ea typeface="+mn-ea"/>
                <a:cs typeface="+mn-cs"/>
              </a:rPr>
              <a:t>With</a:t>
            </a:r>
            <a:r>
              <a:rPr lang="en-US" sz="1200" kern="1200" baseline="0" dirty="0">
                <a:solidFill>
                  <a:schemeClr val="tx1"/>
                </a:solidFill>
                <a:effectLst/>
                <a:latin typeface="+mn-lt"/>
                <a:ea typeface="+mn-ea"/>
                <a:cs typeface="+mn-cs"/>
              </a:rPr>
              <a:t> this option, </a:t>
            </a:r>
            <a:r>
              <a:rPr lang="en-US" sz="1200" kern="1200" dirty="0">
                <a:solidFill>
                  <a:schemeClr val="tx1"/>
                </a:solidFill>
                <a:effectLst/>
                <a:latin typeface="+mn-lt"/>
                <a:ea typeface="+mn-ea"/>
                <a:cs typeface="+mn-cs"/>
              </a:rPr>
              <a:t>CEP schools may rank higher as compared to non-CEP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355659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Set-asides are funds that are reserved for district-wide activities that support Title I-A schools. These funds are reserved at the district level before funds are allocated to schools. It</a:t>
            </a:r>
            <a:r>
              <a:rPr lang="en-US" sz="1000" baseline="0" dirty="0"/>
              <a:t> is important to note that</a:t>
            </a:r>
            <a:r>
              <a:rPr lang="en-US" sz="1000" i="1" dirty="0"/>
              <a:t> set asides can</a:t>
            </a:r>
            <a:r>
              <a:rPr lang="en-US" sz="1000" i="1" baseline="0" dirty="0"/>
              <a:t> be used to support any student experiencing </a:t>
            </a:r>
            <a:r>
              <a:rPr lang="en-US" sz="1000" i="1" baseline="0" dirty="0" err="1"/>
              <a:t>houselessness</a:t>
            </a:r>
            <a:r>
              <a:rPr lang="en-US" sz="1000" i="1" baseline="0" dirty="0"/>
              <a:t> and </a:t>
            </a:r>
            <a:r>
              <a:rPr lang="en-US" sz="1000" b="1" i="1" dirty="0"/>
              <a:t>Foster Care </a:t>
            </a:r>
            <a:r>
              <a:rPr lang="en-US" sz="1000" i="1" dirty="0"/>
              <a:t>regardless of whether the school they attend is Title IA funded or not. </a:t>
            </a:r>
            <a:endParaRPr lang="en-US" sz="1000" dirty="0"/>
          </a:p>
          <a:p>
            <a:endParaRPr lang="en-US" sz="1000" baseline="0" dirty="0"/>
          </a:p>
          <a:p>
            <a:r>
              <a:rPr lang="en-US" sz="1000" baseline="0" dirty="0"/>
              <a:t>The first required set-aside is for students experiencing </a:t>
            </a:r>
            <a:r>
              <a:rPr lang="en-US" sz="1000" baseline="0" dirty="0" err="1"/>
              <a:t>houselessness</a:t>
            </a:r>
            <a:r>
              <a:rPr lang="en-US" sz="1000" baseline="0" dirty="0"/>
              <a:t>.</a:t>
            </a:r>
          </a:p>
          <a:p>
            <a:endParaRPr lang="en-US" sz="1000" baseline="0" dirty="0"/>
          </a:p>
          <a:p>
            <a:r>
              <a:rPr lang="en-US" sz="1000" baseline="0" dirty="0"/>
              <a:t>The second is for parent engagement, but only if the district’s allocation exceeds $500,000.</a:t>
            </a:r>
          </a:p>
          <a:p>
            <a:endParaRPr lang="en-US" sz="1000" baseline="0" dirty="0"/>
          </a:p>
          <a:p>
            <a:r>
              <a:rPr lang="en-US" sz="1000" baseline="0" dirty="0"/>
              <a:t>The third is the equitable share for participating private schools.</a:t>
            </a:r>
          </a:p>
          <a:p>
            <a:endParaRPr lang="en-US" sz="1000" baseline="0" dirty="0"/>
          </a:p>
          <a:p>
            <a:r>
              <a:rPr lang="en-US" sz="1000" dirty="0"/>
              <a:t>Districts that have within their boundaries a local (not state run) residential facility for students without parental supervision and report this facility in the October caseload count are required to set-aside Title I-A funds to provide services to children in those facilities. 5 The amount of Title I-A dollars reserved for serving children and youth in this category is a per-child amount.</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17</a:t>
            </a:fld>
            <a:endParaRPr lang="en-US" altLang="en-US"/>
          </a:p>
        </p:txBody>
      </p:sp>
    </p:spTree>
    <p:extLst>
      <p:ext uri="{BB962C8B-B14F-4D97-AF65-F5344CB8AC3E}">
        <p14:creationId xmlns:p14="http://schemas.microsoft.com/office/powerpoint/2010/main" val="5822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Services for children experiencing </a:t>
            </a:r>
            <a:r>
              <a:rPr lang="en-US" sz="1200" i="1" kern="1200" dirty="0" err="1">
                <a:solidFill>
                  <a:schemeClr val="tx1"/>
                </a:solidFill>
                <a:effectLst/>
                <a:latin typeface="+mn-lt"/>
                <a:ea typeface="+mn-ea"/>
                <a:cs typeface="+mn-cs"/>
              </a:rPr>
              <a:t>houselessness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Districts must reserve funds to provide services to students experiencing </a:t>
            </a:r>
            <a:r>
              <a:rPr lang="en-US" sz="1200" kern="1200" dirty="0" err="1">
                <a:solidFill>
                  <a:schemeClr val="tx1"/>
                </a:solidFill>
                <a:effectLst/>
                <a:latin typeface="+mn-lt"/>
                <a:ea typeface="+mn-ea"/>
                <a:cs typeface="+mn-cs"/>
              </a:rPr>
              <a:t>houselessness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all schools within the district</a:t>
            </a:r>
            <a:r>
              <a:rPr lang="en-US" sz="1200" kern="1200" dirty="0">
                <a:solidFill>
                  <a:schemeClr val="tx1"/>
                </a:solidFill>
                <a:effectLst/>
                <a:latin typeface="+mn-lt"/>
                <a:ea typeface="+mn-ea"/>
                <a:cs typeface="+mn-cs"/>
              </a:rPr>
              <a:t>. ESSA does not specify an amount, but the amount should be </a:t>
            </a:r>
            <a:r>
              <a:rPr lang="en-US" sz="1200" u="sng" kern="1200" dirty="0">
                <a:solidFill>
                  <a:schemeClr val="tx1"/>
                </a:solidFill>
                <a:effectLst/>
                <a:latin typeface="+mn-lt"/>
                <a:ea typeface="+mn-ea"/>
                <a:cs typeface="+mn-cs"/>
                <a:hlinkClick r:id="rId3"/>
              </a:rPr>
              <a:t>based on a needs assessment</a:t>
            </a:r>
            <a:r>
              <a:rPr lang="en-US" sz="1200" kern="1200" dirty="0">
                <a:solidFill>
                  <a:schemeClr val="tx1"/>
                </a:solidFill>
                <a:effectLst/>
                <a:latin typeface="+mn-lt"/>
                <a:ea typeface="+mn-ea"/>
                <a:cs typeface="+mn-cs"/>
              </a:rPr>
              <a:t> and could include costs for a liaison, transportation for eligible students, and other activities eligible under the McKinney-Vento Homeless Education Act. District Title I Coordinators should work in collaboration with the Homeless Liaison to complete the needs assessment as a way to determine the appropriate amount of Title I set-asides required to meet homeless student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a:t>
            </a:r>
            <a:r>
              <a:rPr lang="en-US" sz="1200" kern="1200" baseline="0" dirty="0">
                <a:solidFill>
                  <a:schemeClr val="tx1"/>
                </a:solidFill>
                <a:effectLst/>
                <a:latin typeface="+mn-lt"/>
                <a:ea typeface="+mn-ea"/>
                <a:cs typeface="+mn-cs"/>
              </a:rPr>
              <a:t> number of students experiencing </a:t>
            </a:r>
            <a:r>
              <a:rPr lang="en-US" sz="1200" kern="1200" baseline="0" dirty="0" err="1">
                <a:solidFill>
                  <a:schemeClr val="tx1"/>
                </a:solidFill>
                <a:effectLst/>
                <a:latin typeface="+mn-lt"/>
                <a:ea typeface="+mn-ea"/>
                <a:cs typeface="+mn-cs"/>
              </a:rPr>
              <a:t>houselessness</a:t>
            </a:r>
            <a:r>
              <a:rPr lang="en-US" sz="1200" kern="1200" baseline="0" dirty="0">
                <a:solidFill>
                  <a:schemeClr val="tx1"/>
                </a:solidFill>
                <a:effectLst/>
                <a:latin typeface="+mn-lt"/>
                <a:ea typeface="+mn-ea"/>
                <a:cs typeface="+mn-cs"/>
              </a:rPr>
              <a:t> identified in the previous school year to project count for upcoming year. A best practice would be increasing the amount allocated by 5% or as your budget allows to account for potential increases in enrollment.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primary goal of the set-aside is to remove barriers to student engagement and participation</a:t>
            </a:r>
            <a:r>
              <a:rPr lang="en-US" sz="1200" kern="1200" baseline="0" dirty="0">
                <a:solidFill>
                  <a:schemeClr val="tx1"/>
                </a:solidFill>
                <a:effectLst/>
                <a:latin typeface="+mn-lt"/>
                <a:ea typeface="+mn-ea"/>
                <a:cs typeface="+mn-cs"/>
              </a:rPr>
              <a:t> in education. This means there is no “right way” to spend the funds, but your description should clearly articulate how the activities the district is undertaking with this set aside will remove barriers for students. </a:t>
            </a:r>
            <a:r>
              <a:rPr lang="en-US" sz="1200" i="1" kern="1200" dirty="0">
                <a:solidFill>
                  <a:schemeClr val="tx1"/>
                </a:solidFill>
                <a:effectLst/>
                <a:latin typeface="+mn-lt"/>
                <a:ea typeface="+mn-ea"/>
                <a:cs typeface="+mn-cs"/>
              </a:rPr>
              <a:t>ESEA Section 1113(c)(3)(C)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388083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Equitable Services for eligible private school students.</a:t>
            </a:r>
            <a:r>
              <a:rPr lang="en-US" sz="1200" kern="1200" dirty="0">
                <a:solidFill>
                  <a:schemeClr val="tx1"/>
                </a:solidFill>
                <a:effectLst/>
                <a:latin typeface="+mn-lt"/>
                <a:ea typeface="+mn-ea"/>
                <a:cs typeface="+mn-cs"/>
              </a:rPr>
              <a:t> This only applies to districts with participating schools. Districts must reserve a </a:t>
            </a:r>
            <a:r>
              <a:rPr lang="en-US" sz="1200" u="sng" kern="1200" dirty="0">
                <a:solidFill>
                  <a:schemeClr val="tx1"/>
                </a:solidFill>
                <a:effectLst/>
                <a:latin typeface="+mn-lt"/>
                <a:ea typeface="+mn-ea"/>
                <a:cs typeface="+mn-cs"/>
                <a:hlinkClick r:id="rId3"/>
              </a:rPr>
              <a:t>proportional amount to serve students</a:t>
            </a:r>
            <a:r>
              <a:rPr lang="en-US" sz="1200" kern="1200" dirty="0">
                <a:solidFill>
                  <a:schemeClr val="tx1"/>
                </a:solidFill>
                <a:effectLst/>
                <a:latin typeface="+mn-lt"/>
                <a:ea typeface="+mn-ea"/>
                <a:cs typeface="+mn-cs"/>
              </a:rPr>
              <a:t> who attend private schools (either inside or outside the district’s boundaries) who would otherwise attend a Title I-A funded school within the district. Funds used for costs</a:t>
            </a:r>
            <a:r>
              <a:rPr lang="en-US" sz="1200" kern="1200" baseline="0" dirty="0">
                <a:solidFill>
                  <a:schemeClr val="tx1"/>
                </a:solidFill>
                <a:effectLst/>
                <a:latin typeface="+mn-lt"/>
                <a:ea typeface="+mn-ea"/>
                <a:cs typeface="+mn-cs"/>
              </a:rPr>
              <a:t> associated with the school’s Targeted Assistance Program.</a:t>
            </a:r>
            <a:endParaRPr lang="en-US" sz="1200"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52233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Parent and Family Engagement.</a:t>
            </a:r>
            <a:r>
              <a:rPr lang="en-US" sz="1200" kern="1200" dirty="0">
                <a:solidFill>
                  <a:schemeClr val="tx1"/>
                </a:solidFill>
                <a:effectLst/>
                <a:latin typeface="+mn-lt"/>
                <a:ea typeface="+mn-ea"/>
                <a:cs typeface="+mn-cs"/>
              </a:rPr>
              <a:t> Districts with Title I-A allocations greater than $500,000 must reserve an amount equal to 1% of the total district allocation and distribute 90% of the reserved 1% to schools receiving Title I-A funds for parent and family engagement activities. The remaining 10% (or less) may remain at the district level.  Some examples of allowable costs</a:t>
            </a:r>
            <a:r>
              <a:rPr lang="en-US" sz="1200" kern="1200" baseline="0" dirty="0">
                <a:solidFill>
                  <a:schemeClr val="tx1"/>
                </a:solidFill>
                <a:effectLst/>
                <a:latin typeface="+mn-lt"/>
                <a:ea typeface="+mn-ea"/>
                <a:cs typeface="+mn-cs"/>
              </a:rPr>
              <a:t> include parent/family liaisons/coordinators, supplies and materials for Title IA meetings or activities (including food for families), and childcare to support attendance.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ESEA Section 1116(a)(3)(A)</a:t>
            </a:r>
            <a:endParaRPr lang="en-US" sz="120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with participating private schools that receive more than $500,000 must reserve 1</a:t>
            </a:r>
            <a:r>
              <a:rPr lang="en-US" b="1" dirty="0"/>
              <a:t>% of the proportional share allocated for equitable services</a:t>
            </a:r>
            <a:r>
              <a:rPr lang="en-US" dirty="0"/>
              <a:t> to carry out mandatory Title I-A parent and family engagement activities.</a:t>
            </a:r>
            <a:r>
              <a:rPr lang="en-US" sz="900" dirty="0"/>
              <a:t>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ESEA Section 1116(a)(3)(A)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district is responsible for engaging private school parents because the</a:t>
            </a:r>
            <a:r>
              <a:rPr lang="en-US" baseline="0" dirty="0"/>
              <a:t> district</a:t>
            </a:r>
            <a:r>
              <a:rPr lang="en-US" dirty="0"/>
              <a:t> runs the TAS program. The district and the school</a:t>
            </a:r>
            <a:r>
              <a:rPr lang="en-US" baseline="0" dirty="0"/>
              <a:t> </a:t>
            </a:r>
            <a:r>
              <a:rPr lang="en-US" dirty="0"/>
              <a:t>should partner</a:t>
            </a:r>
            <a:r>
              <a:rPr lang="en-US" baseline="0" dirty="0"/>
              <a:t> in this engagement, it is not </a:t>
            </a:r>
            <a:r>
              <a:rPr lang="en-US" dirty="0"/>
              <a:t>simply the responsibility</a:t>
            </a:r>
            <a:r>
              <a:rPr lang="en-US" baseline="0" dirty="0"/>
              <a:t> of the school. Could involve holding separate engagement activities at each school or holding one engagement opportunity for all the private schools in the district. However it is designed, the district and school should work together to ensure that the parents/guardians and families of eligible students understand the services and supports their student are receiving and their rights under Title IA.</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89080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Administering the Title I program. </a:t>
            </a:r>
            <a:r>
              <a:rPr lang="en-US" sz="1200" kern="1200" dirty="0">
                <a:solidFill>
                  <a:schemeClr val="tx1"/>
                </a:solidFill>
                <a:effectLst/>
                <a:latin typeface="+mn-lt"/>
                <a:ea typeface="+mn-ea"/>
                <a:cs typeface="+mn-cs"/>
              </a:rPr>
              <a:t>Administrative costs may include staffing to administer Title I-A programs and other expenses required to carry out the administration of Title I-A services throughout the district for public and private school children. Funds reserved for this purpose should meet the necessary and reasonable guidelines. This is not the cost of teachers in buildings, but staffing costs</a:t>
            </a:r>
            <a:r>
              <a:rPr lang="en-US" sz="1200" kern="1200" baseline="0" dirty="0">
                <a:solidFill>
                  <a:schemeClr val="tx1"/>
                </a:solidFill>
                <a:effectLst/>
                <a:latin typeface="+mn-lt"/>
                <a:ea typeface="+mn-ea"/>
                <a:cs typeface="+mn-cs"/>
              </a:rPr>
              <a:t> associated with district-level implementation of IA.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Salary Equalization. </a:t>
            </a:r>
            <a:r>
              <a:rPr lang="en-US" sz="1200" kern="1200" dirty="0">
                <a:solidFill>
                  <a:schemeClr val="tx1"/>
                </a:solidFill>
                <a:effectLst/>
                <a:latin typeface="+mn-lt"/>
                <a:ea typeface="+mn-ea"/>
                <a:cs typeface="+mn-cs"/>
              </a:rPr>
              <a:t>Salary Equalization is designed to take into account school-by-school variations in personnel costs, such as seniority-pay differentials or fringe benefit differentials. It is intended to address situations where similar per-child amounts would result in different levels of service because the salary and benefit costs of Title I-A staff at one school are higher for the equivalent staff at another Title I-A school. Salary Equalization is allowable</a:t>
            </a:r>
            <a:r>
              <a:rPr lang="en-US" sz="1200" kern="1200" baseline="0" dirty="0">
                <a:solidFill>
                  <a:schemeClr val="tx1"/>
                </a:solidFill>
                <a:effectLst/>
                <a:latin typeface="+mn-lt"/>
                <a:ea typeface="+mn-ea"/>
                <a:cs typeface="+mn-cs"/>
              </a:rPr>
              <a:t> for paraprofessionals as well as teachers.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Extended Time.</a:t>
            </a:r>
            <a:r>
              <a:rPr lang="en-US" sz="1200" kern="1200" dirty="0">
                <a:solidFill>
                  <a:schemeClr val="tx1"/>
                </a:solidFill>
                <a:effectLst/>
                <a:latin typeface="+mn-lt"/>
                <a:ea typeface="+mn-ea"/>
                <a:cs typeface="+mn-cs"/>
              </a:rPr>
              <a:t> This set-aside can be used for summer school and/or before and after school programs for students who attend Title I-A schools.</a:t>
            </a:r>
          </a:p>
          <a:p>
            <a:r>
              <a:rPr lang="en-US" sz="1200" i="1" kern="1200" dirty="0">
                <a:solidFill>
                  <a:schemeClr val="tx1"/>
                </a:solidFill>
                <a:effectLst/>
                <a:latin typeface="+mn-lt"/>
                <a:ea typeface="+mn-ea"/>
                <a:cs typeface="+mn-cs"/>
              </a:rPr>
              <a:t>34 CFR Part 200</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633773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i="1" kern="1200" dirty="0">
                <a:solidFill>
                  <a:schemeClr val="tx1"/>
                </a:solidFill>
                <a:effectLst/>
                <a:latin typeface="+mn-lt"/>
                <a:ea typeface="+mn-ea"/>
                <a:cs typeface="+mn-cs"/>
              </a:rPr>
              <a:t>Professional Development. </a:t>
            </a:r>
            <a:r>
              <a:rPr lang="en-US" sz="1200" kern="1200" dirty="0">
                <a:solidFill>
                  <a:schemeClr val="tx1"/>
                </a:solidFill>
                <a:effectLst/>
                <a:latin typeface="+mn-lt"/>
                <a:ea typeface="+mn-ea"/>
                <a:cs typeface="+mn-cs"/>
              </a:rPr>
              <a:t>This set-aside can be used to provide professional learning to teachers in Title I-A schools. In schools implementing a </a:t>
            </a:r>
            <a:r>
              <a:rPr lang="en-US" sz="1200" kern="1200" dirty="0" err="1">
                <a:solidFill>
                  <a:schemeClr val="tx1"/>
                </a:solidFill>
                <a:effectLst/>
                <a:latin typeface="+mn-lt"/>
                <a:ea typeface="+mn-ea"/>
                <a:cs typeface="+mn-cs"/>
              </a:rPr>
              <a:t>schoolwide</a:t>
            </a:r>
            <a:r>
              <a:rPr lang="en-US" sz="1200" kern="1200" dirty="0">
                <a:solidFill>
                  <a:schemeClr val="tx1"/>
                </a:solidFill>
                <a:effectLst/>
                <a:latin typeface="+mn-lt"/>
                <a:ea typeface="+mn-ea"/>
                <a:cs typeface="+mn-cs"/>
              </a:rPr>
              <a:t> program this includes all instructors/staff in the school. In schools implementing a targeted program, this includes instructors/staff working with targeted students. </a:t>
            </a: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600" i="1" kern="1200" dirty="0">
                <a:solidFill>
                  <a:schemeClr val="tx1"/>
                </a:solidFill>
                <a:effectLst/>
                <a:latin typeface="+mn-lt"/>
                <a:ea typeface="+mn-ea"/>
                <a:cs typeface="+mn-cs"/>
              </a:rPr>
              <a:t>Additional Set-Asides. </a:t>
            </a:r>
            <a:r>
              <a:rPr lang="en-US" sz="1200" kern="1200" dirty="0">
                <a:solidFill>
                  <a:schemeClr val="tx1"/>
                </a:solidFill>
                <a:effectLst/>
                <a:latin typeface="+mn-lt"/>
                <a:ea typeface="+mn-ea"/>
                <a:cs typeface="+mn-cs"/>
              </a:rPr>
              <a:t>There are number of purposes for which this set-aside can be used:</a:t>
            </a:r>
          </a:p>
          <a:p>
            <a:pPr lvl="1"/>
            <a:r>
              <a:rPr lang="en-US" sz="1400" kern="1200" dirty="0">
                <a:solidFill>
                  <a:schemeClr val="tx1"/>
                </a:solidFill>
                <a:effectLst/>
                <a:latin typeface="+mn-lt"/>
                <a:ea typeface="+mn-ea"/>
                <a:cs typeface="+mn-cs"/>
              </a:rPr>
              <a:t>Early Learning –</a:t>
            </a:r>
            <a:r>
              <a:rPr lang="en-US" sz="1200" kern="1200" dirty="0">
                <a:solidFill>
                  <a:schemeClr val="tx1"/>
                </a:solidFill>
                <a:effectLst/>
                <a:latin typeface="+mn-lt"/>
                <a:ea typeface="+mn-ea"/>
                <a:cs typeface="+mn-cs"/>
              </a:rPr>
              <a:t> Early learning activities for children from birth to the age at which the LEA provides a free public elementary education, including full day kindergarten and preschool.</a:t>
            </a:r>
          </a:p>
          <a:p>
            <a:pPr lvl="1"/>
            <a:r>
              <a:rPr lang="en-US" sz="1400" kern="1200" dirty="0">
                <a:solidFill>
                  <a:schemeClr val="tx1"/>
                </a:solidFill>
                <a:effectLst/>
                <a:latin typeface="+mn-lt"/>
                <a:ea typeface="+mn-ea"/>
                <a:cs typeface="+mn-cs"/>
              </a:rPr>
              <a:t>Foster Care –</a:t>
            </a:r>
            <a:r>
              <a:rPr lang="en-US" sz="1200" kern="1200" dirty="0">
                <a:solidFill>
                  <a:schemeClr val="tx1"/>
                </a:solidFill>
                <a:effectLst/>
                <a:latin typeface="+mn-lt"/>
                <a:ea typeface="+mn-ea"/>
                <a:cs typeface="+mn-cs"/>
              </a:rPr>
              <a:t> Assist in the provision of services for students experiencing foster care which may include additional costs to transport children to their school of origin.</a:t>
            </a:r>
          </a:p>
          <a:p>
            <a:pPr lvl="1"/>
            <a:r>
              <a:rPr lang="en-US" sz="1400" kern="1200" dirty="0">
                <a:solidFill>
                  <a:schemeClr val="tx1"/>
                </a:solidFill>
                <a:effectLst/>
                <a:latin typeface="+mn-lt"/>
                <a:ea typeface="+mn-ea"/>
                <a:cs typeface="+mn-cs"/>
              </a:rPr>
              <a:t>Students in Secure Care–</a:t>
            </a:r>
            <a:r>
              <a:rPr lang="en-US" sz="9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Districts that receive Title I-D, Subpart II funds can choose to supplement services to students in locally run facilities or community day programs with this set-aside.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300138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The purpose of the budget</a:t>
            </a:r>
            <a:r>
              <a:rPr lang="en-US" altLang="en-US" sz="1000" baseline="0" dirty="0"/>
              <a:t> narrative page is to provide building-level budget details. This is where schools describe how funds are being in spent in alignment with identified needs articulated in the school’s plan. </a:t>
            </a:r>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07200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173899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JEN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3</a:t>
            </a:fld>
            <a:endParaRPr lang="en-US" altLang="en-US" sz="1300"/>
          </a:p>
        </p:txBody>
      </p:sp>
    </p:spTree>
    <p:extLst>
      <p:ext uri="{BB962C8B-B14F-4D97-AF65-F5344CB8AC3E}">
        <p14:creationId xmlns:p14="http://schemas.microsoft.com/office/powerpoint/2010/main" val="406202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are three fiscal tests for Title I-A:</a:t>
            </a:r>
          </a:p>
          <a:p>
            <a:endParaRPr lang="en-US" sz="1200" kern="1200" dirty="0">
              <a:solidFill>
                <a:schemeClr val="tx1"/>
              </a:solidFill>
              <a:effectLst/>
              <a:latin typeface="+mn-lt"/>
              <a:ea typeface="+mn-ea"/>
              <a:cs typeface="+mn-cs"/>
            </a:endParaRPr>
          </a:p>
          <a:p>
            <a:pPr marL="228600" indent="-228600">
              <a:buAutoNum type="arabicPeriod"/>
            </a:pPr>
            <a:r>
              <a:rPr lang="en-US" dirty="0"/>
              <a:t>Maintenance of Effort (MOE) – LEAs must maintain a consistent floor of state and local funding for free public education from year-to-year. </a:t>
            </a:r>
          </a:p>
          <a:p>
            <a:pPr marL="228600" indent="-228600">
              <a:buAutoNum type="arabicPeriod"/>
            </a:pPr>
            <a:r>
              <a:rPr lang="en-US" dirty="0"/>
              <a:t>Supplement, not Supplant  – LEAs must distribute state and local funds to schools without taking into account a school’s participation in the Title I program. (Methodology)</a:t>
            </a:r>
          </a:p>
          <a:p>
            <a:pPr marL="228600" indent="-228600">
              <a:buAutoNum type="arabicPeriod"/>
            </a:pPr>
            <a:r>
              <a:rPr lang="en-US" dirty="0"/>
              <a:t>Comparability – state and local funds are used to provide services that, taken as a whole, are comparable between Title I and non-Title schools.</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Title I-A funds are required to supplement, and not supplant existing state and local funding. In plain language, this means that federal funds should add to, and not replace, state and local funds. </a:t>
            </a:r>
            <a:endParaRPr 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61467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Title I-A </a:t>
            </a:r>
            <a:r>
              <a:rPr lang="en-US" sz="1200" kern="1200" dirty="0">
                <a:solidFill>
                  <a:schemeClr val="tx1"/>
                </a:solidFill>
                <a:effectLst/>
                <a:latin typeface="+mn-lt"/>
                <a:ea typeface="+mn-ea"/>
                <a:cs typeface="+mn-cs"/>
              </a:rPr>
              <a:t>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dirty="0">
                <a:cs typeface="Calibri" panose="020F0502020204030204" pitchFamily="34" charset="0"/>
              </a:rPr>
              <a:t>It</a:t>
            </a:r>
            <a:r>
              <a:rPr lang="en-US" altLang="en-US" sz="1200" i="0" baseline="0" dirty="0">
                <a:cs typeface="Calibri" panose="020F0502020204030204" pitchFamily="34" charset="0"/>
              </a:rPr>
              <a:t> is important to note that p</a:t>
            </a:r>
            <a:r>
              <a:rPr lang="en-US" altLang="en-US" sz="1200" i="0" dirty="0">
                <a:cs typeface="Calibri" panose="020F0502020204030204" pitchFamily="34" charset="0"/>
              </a:rPr>
              <a:t>rivate schools are eligible</a:t>
            </a:r>
            <a:r>
              <a:rPr lang="en-US" altLang="en-US" sz="1200" i="0" baseline="0" dirty="0">
                <a:cs typeface="Calibri" panose="020F0502020204030204" pitchFamily="34" charset="0"/>
              </a:rPr>
              <a:t> for equitable services under Title IA. Districts must engage in consultation with private schools within district boundaries annually to determine if they wish to participate.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aseline="0" dirty="0">
              <a:solidFill>
                <a:schemeClr val="dk1"/>
              </a:solidFill>
              <a:ea typeface="Lato"/>
              <a:cs typeface="Lato"/>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dk1"/>
                </a:solidFill>
                <a:ea typeface="Lato"/>
                <a:cs typeface="Lato"/>
                <a:sym typeface="Lato"/>
              </a:rPr>
              <a:t>All students who would have attended a Title IA school in the district are </a:t>
            </a:r>
            <a:r>
              <a:rPr lang="en-US" sz="1200" dirty="0">
                <a:ea typeface="Lato"/>
                <a:cs typeface="Lato"/>
                <a:sym typeface="Lato"/>
              </a:rPr>
              <a:t>eligible </a:t>
            </a:r>
            <a:r>
              <a:rPr lang="en-US" sz="1200" dirty="0">
                <a:solidFill>
                  <a:schemeClr val="dk1"/>
                </a:solidFill>
                <a:ea typeface="Lato"/>
                <a:cs typeface="Lato"/>
                <a:sym typeface="Lato"/>
              </a:rPr>
              <a:t>for Title IA services in the private school regardless of socio-economic status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dk1"/>
              </a:solidFill>
              <a:ea typeface="Lato"/>
              <a:cs typeface="Lato"/>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dk1"/>
                </a:solidFill>
                <a:ea typeface="Lato"/>
                <a:cs typeface="Lato"/>
                <a:sym typeface="Lato"/>
              </a:rPr>
              <a:t>Title IA provides supplemental instruction </a:t>
            </a:r>
            <a:r>
              <a:rPr lang="en-US" sz="1200" dirty="0">
                <a:ea typeface="Lato"/>
                <a:cs typeface="Lato"/>
                <a:sym typeface="Lato"/>
              </a:rPr>
              <a:t>by appropriately licensed</a:t>
            </a:r>
            <a:r>
              <a:rPr lang="en-US" sz="1200" dirty="0">
                <a:solidFill>
                  <a:srgbClr val="0066CC"/>
                </a:solidFill>
                <a:ea typeface="Lato"/>
                <a:cs typeface="Lato"/>
                <a:sym typeface="Lato"/>
              </a:rPr>
              <a:t> </a:t>
            </a:r>
            <a:r>
              <a:rPr lang="en-US" sz="1200" dirty="0">
                <a:solidFill>
                  <a:schemeClr val="dk1"/>
                </a:solidFill>
                <a:ea typeface="Lato"/>
                <a:cs typeface="Lato"/>
                <a:sym typeface="Lato"/>
              </a:rPr>
              <a:t>teachers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dk1"/>
              </a:solidFill>
              <a:ea typeface="Lato"/>
              <a:cs typeface="Lato"/>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dk1"/>
                </a:solidFill>
                <a:ea typeface="Lato"/>
                <a:cs typeface="Lato"/>
                <a:sym typeface="Lato"/>
              </a:rPr>
              <a:t>LEA maintains responsibility for Title IA services and  resources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dk1"/>
              </a:solidFill>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t>Services are secular, neutral, and non-ideological and address  the needs of the eligible private school students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i="0" dirty="0">
              <a:cs typeface="Calibri" panose="020F0502020204030204" pitchFamily="34" charset="0"/>
            </a:endParaRPr>
          </a:p>
          <a:p>
            <a:endParaRPr lang="en-US" altLang="en-US" dirty="0"/>
          </a:p>
          <a:p>
            <a:endParaRPr lang="en-US" altLang="en-US"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6</a:t>
            </a:fld>
            <a:endParaRPr lang="en-US" altLang="en-US" sz="1300"/>
          </a:p>
        </p:txBody>
      </p:sp>
    </p:spTree>
    <p:extLst>
      <p:ext uri="{BB962C8B-B14F-4D97-AF65-F5344CB8AC3E}">
        <p14:creationId xmlns:p14="http://schemas.microsoft.com/office/powerpoint/2010/main" val="426753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63232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54761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000" i="0" dirty="0">
                <a:latin typeface="Calibri" pitchFamily="34" charset="0"/>
                <a:ea typeface="Calibri" pitchFamily="34" charset="0"/>
                <a:cs typeface="Calibri" pitchFamily="34" charset="0"/>
              </a:rPr>
              <a:t>Districts login to their CIP Budget Narrative applications through the district secure site. </a:t>
            </a:r>
            <a:r>
              <a:rPr lang="en-US" sz="1000" baseline="0" dirty="0"/>
              <a:t>If you do not have access to the dashboard contact your district Security Administrator for access.</a:t>
            </a:r>
          </a:p>
          <a:p>
            <a:pPr defTabSz="931774" eaLnBrk="1" hangingPunct="1">
              <a:spcBef>
                <a:spcPct val="0"/>
              </a:spcBef>
              <a:defRPr/>
            </a:pPr>
            <a:endParaRPr lang="en-US" altLang="en-US" sz="1000" i="0" dirty="0">
              <a:latin typeface="Calibri" pitchFamily="34" charset="0"/>
              <a:ea typeface="Calibri" pitchFamily="34" charset="0"/>
              <a:cs typeface="Calibri" pitchFamily="34" charset="0"/>
            </a:endParaRPr>
          </a:p>
          <a:p>
            <a:pPr defTabSz="931774" eaLnBrk="1" hangingPunct="1">
              <a:spcBef>
                <a:spcPct val="0"/>
              </a:spcBef>
              <a:defRPr/>
            </a:pPr>
            <a:r>
              <a:rPr lang="en-US" altLang="en-US" sz="1000" i="0" dirty="0">
                <a:latin typeface="Calibri" pitchFamily="34" charset="0"/>
                <a:ea typeface="Calibri" pitchFamily="34" charset="0"/>
                <a:cs typeface="Calibri" pitchFamily="34" charset="0"/>
              </a:rPr>
              <a:t>There</a:t>
            </a:r>
            <a:r>
              <a:rPr lang="en-US" altLang="en-US" sz="1000" i="0" baseline="0" dirty="0">
                <a:latin typeface="Calibri" pitchFamily="34" charset="0"/>
                <a:ea typeface="Calibri" pitchFamily="34" charset="0"/>
                <a:cs typeface="Calibri" pitchFamily="34" charset="0"/>
              </a:rPr>
              <a:t> are four primary sections in the Title IA CIP Budget narrative:</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Overview</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Targeting (Rank and Serve)</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Set-Asides</a:t>
            </a:r>
          </a:p>
          <a:p>
            <a:pPr defTabSz="931774" eaLnBrk="1" hangingPunct="1">
              <a:spcBef>
                <a:spcPct val="0"/>
              </a:spcBef>
              <a:defRPr/>
            </a:pPr>
            <a:r>
              <a:rPr lang="en-US" altLang="en-US" sz="1000" i="0" baseline="0" dirty="0">
                <a:latin typeface="Calibri" pitchFamily="34" charset="0"/>
                <a:ea typeface="Calibri" pitchFamily="34" charset="0"/>
                <a:cs typeface="Calibri" pitchFamily="34" charset="0"/>
              </a:rPr>
              <a:t>School Budget Narratives</a:t>
            </a:r>
            <a:endParaRPr lang="en-US" altLang="en-US" sz="1000" i="0"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9</a:t>
            </a:fld>
            <a:endParaRPr lang="en-US" altLang="en-US"/>
          </a:p>
        </p:txBody>
      </p:sp>
    </p:spTree>
    <p:extLst>
      <p:ext uri="{BB962C8B-B14F-4D97-AF65-F5344CB8AC3E}">
        <p14:creationId xmlns:p14="http://schemas.microsoft.com/office/powerpoint/2010/main" val="4041627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7/15/2024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342025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7/15/2024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310522517"/>
      </p:ext>
    </p:extLst>
  </p:cSld>
  <p:clrMap bg1="lt1" tx1="dk1" bg2="lt2" tx2="dk2" accent1="accent1" accent2="accent2" accent3="accent3" accent4="accent4" accent5="accent5" accent6="accent6" hlink="hlink" folHlink="folHlink"/>
  <p:sldLayoutIdLst>
    <p:sldLayoutId id="2147483834"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grants/ESEA/Documents/METHODOLOGY.pdf"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chools-and-districts/grants/ESEA/Documents/RANK%20AND%20SERVE.pdf"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IA/Documents/cep-title-i-guidance-from-used-3-2015.docx" TargetMode="External"/><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tudents-and-family/childnutrition/SNP/Pages/Special-Provisions.aspx"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hyperlink" Target="https://www2.ed.gov/policy/elsec/guid/preschoolguidance2012.pdf" TargetMode="External"/><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openxmlformats.org/officeDocument/2006/relationships/image" Target="../media/image13.jpeg"/><Relationship Id="rId4" Type="http://schemas.openxmlformats.org/officeDocument/2006/relationships/hyperlink" Target="https://www.oregon.gov/ode/schools-and-districts/grants/ESEA/Documents/IA%20SET%20ASIDES.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chools-and-districts/grants/ESEA/IA/Documents/cep-title-i-guidance-from-used-3-2015.docx" TargetMode="External"/><Relationship Id="rId3" Type="http://schemas.openxmlformats.org/officeDocument/2006/relationships/hyperlink" Target="https://www.oregon.gov/ode/schools-and-districts/grants/ESEA/IA/Pages/default.asp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ESEA-Quick-Reference-Briefs.aspx" TargetMode="External"/><Relationship Id="rId11" Type="http://schemas.openxmlformats.org/officeDocument/2006/relationships/image" Target="../media/image14.png"/><Relationship Id="rId5" Type="http://schemas.openxmlformats.org/officeDocument/2006/relationships/hyperlink" Target="https://www.oregon.gov/ode/schools-and-districts/grants/ESEA/Documents/22-23%20Title%20I-A%20%20Calendar%20of%20Activities.docx" TargetMode="External"/><Relationship Id="rId10" Type="http://schemas.openxmlformats.org/officeDocument/2006/relationships/hyperlink" Target="https://www.oregon.gov/ode/schools-and-districts/grants/ESEA/Documents/CIP%20Budget%20Narrative%20User%20Guide.docx" TargetMode="External"/><Relationship Id="rId4" Type="http://schemas.openxmlformats.org/officeDocument/2006/relationships/hyperlink" Target="https://oese.ed.gov/files/2022/02/Within-district-allocations-FINAL.pdf" TargetMode="External"/><Relationship Id="rId9" Type="http://schemas.openxmlformats.org/officeDocument/2006/relationships/hyperlink" Target="https://www.oregon.gov/ode/schools-and-districts/grants/ESEA/Pages/BN.asp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mailto:Janette.Newton@ode.oregon.gov" TargetMode="External"/><Relationship Id="rId3" Type="http://schemas.openxmlformats.org/officeDocument/2006/relationships/hyperlink" Target="mailto:Jennifer.Engberg@ode.oregon.gov" TargetMode="External"/><Relationship Id="rId7" Type="http://schemas.openxmlformats.org/officeDocument/2006/relationships/hyperlink" Target="mailto:Lexi.Neeman@ode.oregon.gov"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mailto:Amy.Tidwell@ode.oregon.gov" TargetMode="External"/><Relationship Id="rId11" Type="http://schemas.openxmlformats.org/officeDocument/2006/relationships/image" Target="../media/image16.jpeg"/><Relationship Id="rId5" Type="http://schemas.openxmlformats.org/officeDocument/2006/relationships/hyperlink" Target="mailto:Lisa.Plumb@ode.oregon.gov" TargetMode="External"/><Relationship Id="rId10" Type="http://schemas.openxmlformats.org/officeDocument/2006/relationships/hyperlink" Target="mailto:Jon.Mabale@ode.oregon.gov" TargetMode="External"/><Relationship Id="rId4" Type="http://schemas.openxmlformats.org/officeDocument/2006/relationships/hyperlink" Target="mailto:Sarah.Martin@ode.oregon.gov" TargetMode="External"/><Relationship Id="rId9" Type="http://schemas.openxmlformats.org/officeDocument/2006/relationships/hyperlink" Target="mailto:Marlie.Magill@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oregon.gov/ode/schools-and-districts/grants/ESEA/Documents/METHODOLOGY.pdf" TargetMode="External"/><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hyperlink" Target="https://www.oregon.gov/ode/schools-and-districts/grants/ESEA/Documents/SNS.docx" TargetMode="External"/><Relationship Id="rId10" Type="http://schemas.microsoft.com/office/2007/relationships/diagramDrawing" Target="../diagrams/drawing1.xml"/><Relationship Id="rId4" Type="http://schemas.openxmlformats.org/officeDocument/2006/relationships/hyperlink" Target="https://www.oregon.gov/ode/students-and-family/fosteringconnections/Documents/Comparability.pdf" TargetMode="Externa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hyperlink" Target="https://district.ode.state.or.us/apps/login/searchSA.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 Part A</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CIP Budget Narrative Walkthrough</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Overview (Methodology)</a:t>
            </a:r>
            <a:endParaRPr lang="en-US" dirty="0"/>
          </a:p>
        </p:txBody>
      </p:sp>
      <p:sp>
        <p:nvSpPr>
          <p:cNvPr id="2" name="Content Placeholder 1"/>
          <p:cNvSpPr>
            <a:spLocks noGrp="1"/>
          </p:cNvSpPr>
          <p:nvPr>
            <p:ph idx="1"/>
          </p:nvPr>
        </p:nvSpPr>
        <p:spPr>
          <a:xfrm>
            <a:off x="717176" y="1825624"/>
            <a:ext cx="10784542" cy="4331335"/>
          </a:xfrm>
        </p:spPr>
        <p:txBody>
          <a:bodyPr>
            <a:normAutofit lnSpcReduction="10000"/>
          </a:bodyPr>
          <a:lstStyle/>
          <a:p>
            <a:r>
              <a:rPr lang="en-US" sz="3200" dirty="0"/>
              <a:t>Description of how the district allocates state and local funds to all schools</a:t>
            </a:r>
          </a:p>
          <a:p>
            <a:pPr lvl="1"/>
            <a:r>
              <a:rPr lang="en-US" sz="2800" dirty="0"/>
              <a:t>Single school districts, or districts with one school per grade span, do not need to provide a methodology statement and can enter NA</a:t>
            </a:r>
          </a:p>
          <a:p>
            <a:endParaRPr lang="en-US" sz="1000" dirty="0"/>
          </a:p>
          <a:p>
            <a:r>
              <a:rPr lang="en-US" sz="3200" dirty="0"/>
              <a:t>Methodology statement considerations:</a:t>
            </a:r>
          </a:p>
          <a:p>
            <a:pPr lvl="1"/>
            <a:r>
              <a:rPr lang="en-US" sz="2800" dirty="0"/>
              <a:t>Public charter schools</a:t>
            </a:r>
          </a:p>
          <a:p>
            <a:pPr lvl="1"/>
            <a:r>
              <a:rPr lang="en-US" sz="2800" dirty="0"/>
              <a:t>Different grade spans</a:t>
            </a:r>
          </a:p>
          <a:p>
            <a:pPr marL="457200" lvl="1" indent="0">
              <a:buNone/>
            </a:pPr>
            <a:endParaRPr lang="en-US" sz="2800" dirty="0"/>
          </a:p>
          <a:p>
            <a:pPr marL="457200" lvl="1" indent="0">
              <a:buNone/>
            </a:pPr>
            <a:r>
              <a:rPr lang="en-US" sz="2800" i="1" dirty="0">
                <a:hlinkClick r:id="rId3"/>
              </a:rPr>
              <a:t>ESSA Quick Reference Brief: Methodology</a:t>
            </a:r>
            <a:endParaRPr lang="en-US" sz="2800" i="1" dirty="0"/>
          </a:p>
          <a:p>
            <a:pPr lvl="1"/>
            <a:endParaRPr lang="en-US" sz="2800" dirty="0"/>
          </a:p>
          <a:p>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3">
            <a:extLst>
              <a:ext uri="{FF2B5EF4-FFF2-40B4-BE49-F238E27FC236}">
                <a16:creationId xmlns:a16="http://schemas.microsoft.com/office/drawing/2014/main" id="{8BCE549D-ABCE-2B89-5D7B-55D0F3869DC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85839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Targeting Page</a:t>
            </a:r>
          </a:p>
        </p:txBody>
      </p:sp>
      <p:sp>
        <p:nvSpPr>
          <p:cNvPr id="6" name="Content Placeholder 5"/>
          <p:cNvSpPr>
            <a:spLocks noGrp="1"/>
          </p:cNvSpPr>
          <p:nvPr>
            <p:ph idx="1"/>
          </p:nvPr>
        </p:nvSpPr>
        <p:spPr>
          <a:xfrm>
            <a:off x="717176" y="1825625"/>
            <a:ext cx="10784542" cy="4533610"/>
          </a:xfrm>
        </p:spPr>
        <p:txBody>
          <a:bodyPr>
            <a:normAutofit lnSpcReduction="10000"/>
          </a:bodyPr>
          <a:lstStyle/>
          <a:p>
            <a:r>
              <a:rPr lang="en-US" sz="3200" dirty="0"/>
              <a:t>Identify which schools are receiving Title I-A funds</a:t>
            </a:r>
          </a:p>
          <a:p>
            <a:r>
              <a:rPr lang="en-US" sz="3200" dirty="0"/>
              <a:t>Determine per child amount for each school</a:t>
            </a:r>
          </a:p>
          <a:p>
            <a:r>
              <a:rPr lang="en-US" sz="3200" dirty="0"/>
              <a:t>Ensure that rank and serve requirements outlined in ESSA are followed</a:t>
            </a:r>
          </a:p>
          <a:p>
            <a:endParaRPr lang="en-US" sz="3200" dirty="0"/>
          </a:p>
          <a:p>
            <a:pPr marL="0" indent="0">
              <a:buNone/>
            </a:pPr>
            <a:r>
              <a:rPr lang="en-US" sz="2800" dirty="0"/>
              <a:t>*PLEASE NOTE: The allocation for each school on the Targeting Page </a:t>
            </a:r>
            <a:r>
              <a:rPr lang="en-US" sz="2800" u="sng" dirty="0"/>
              <a:t>must equal</a:t>
            </a:r>
            <a:r>
              <a:rPr lang="en-US" sz="2800" dirty="0"/>
              <a:t> each school’s allocation on the Budget Narrative Page</a:t>
            </a:r>
          </a:p>
          <a:p>
            <a:endParaRPr lang="en-US" sz="3200" dirty="0"/>
          </a:p>
          <a:p>
            <a:pPr marL="0" indent="0" algn="ctr">
              <a:buNone/>
            </a:pPr>
            <a:r>
              <a:rPr lang="en-US" sz="2800" i="1" dirty="0">
                <a:hlinkClick r:id="rId3"/>
              </a:rPr>
              <a:t>ESSA Quick Reference Brief: Rank and Serve under Title I-A</a:t>
            </a:r>
            <a:endParaRPr lang="en-US" sz="2800" i="1" dirty="0"/>
          </a:p>
          <a:p>
            <a:pPr marL="0" indent="0">
              <a:buNone/>
            </a:pPr>
            <a:endParaRPr lang="en-US" sz="2800" dirty="0"/>
          </a:p>
          <a:p>
            <a:endParaRPr lang="en-US" dirty="0"/>
          </a:p>
        </p:txBody>
      </p:sp>
      <p:sp>
        <p:nvSpPr>
          <p:cNvPr id="5"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3">
            <a:extLst>
              <a:ext uri="{FF2B5EF4-FFF2-40B4-BE49-F238E27FC236}">
                <a16:creationId xmlns:a16="http://schemas.microsoft.com/office/drawing/2014/main" id="{D848231A-CE09-2AE7-53CB-D448B3665D9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80812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284626"/>
            <a:ext cx="10784542" cy="1026460"/>
          </a:xfrm>
        </p:spPr>
        <p:txBody>
          <a:bodyPr/>
          <a:lstStyle/>
          <a:p>
            <a:r>
              <a:rPr lang="en-US" dirty="0"/>
              <a:t>Targeting Page – A Closer Look</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7" name="Content Placeholder 6" descr="Title I-A Targeting Page" title="Title I-A Targeting Page"/>
          <p:cNvPicPr>
            <a:picLocks noGrp="1" noChangeAspect="1"/>
          </p:cNvPicPr>
          <p:nvPr>
            <p:ph sz="quarter" idx="4294967295"/>
          </p:nvPr>
        </p:nvPicPr>
        <p:blipFill rotWithShape="1">
          <a:blip r:embed="rId3"/>
          <a:srcRect t="1911" b="8661"/>
          <a:stretch/>
        </p:blipFill>
        <p:spPr>
          <a:xfrm>
            <a:off x="786606" y="1311085"/>
            <a:ext cx="10618788" cy="4828707"/>
          </a:xfrm>
          <a:prstGeom prst="rect">
            <a:avLst/>
          </a:prstGeom>
        </p:spPr>
      </p:pic>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306968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Selecting Measures of Poverty</a:t>
            </a:r>
          </a:p>
        </p:txBody>
      </p:sp>
      <p:sp>
        <p:nvSpPr>
          <p:cNvPr id="2" name="Content Placeholder 1"/>
          <p:cNvSpPr>
            <a:spLocks noGrp="1"/>
          </p:cNvSpPr>
          <p:nvPr>
            <p:ph idx="1"/>
          </p:nvPr>
        </p:nvSpPr>
        <p:spPr>
          <a:xfrm>
            <a:off x="463027" y="1717018"/>
            <a:ext cx="11292840" cy="4422775"/>
          </a:xfrm>
        </p:spPr>
        <p:txBody>
          <a:bodyPr>
            <a:normAutofit lnSpcReduction="10000"/>
          </a:bodyPr>
          <a:lstStyle/>
          <a:p>
            <a:pPr marL="342900" marR="0" lvl="0" indent="-342900">
              <a:lnSpc>
                <a:spcPct val="115000"/>
              </a:lnSpc>
              <a:spcBef>
                <a:spcPts val="0"/>
              </a:spcBef>
              <a:spcAft>
                <a:spcPts val="0"/>
              </a:spcAft>
              <a:buFont typeface="+mj-lt"/>
              <a:buAutoNum type="arabicPeriod"/>
            </a:pPr>
            <a:r>
              <a:rPr lang="en-US" sz="3000" dirty="0">
                <a:latin typeface="Calibri" panose="020F0502020204030204" pitchFamily="34" charset="0"/>
                <a:ea typeface="Calibri" panose="020F0502020204030204" pitchFamily="34" charset="0"/>
                <a:cs typeface="Times New Roman" panose="02020603050405020304" pitchFamily="18" charset="0"/>
              </a:rPr>
              <a:t>Free and reduced-price lunch count or </a:t>
            </a:r>
            <a:r>
              <a:rPr lang="en-US" sz="3000" dirty="0">
                <a:latin typeface="Calibri" panose="020F0502020204030204" pitchFamily="34" charset="0"/>
                <a:ea typeface="Calibri" panose="020F0502020204030204" pitchFamily="34" charset="0"/>
                <a:cs typeface="Times New Roman" panose="02020603050405020304" pitchFamily="18" charset="0"/>
                <a:hlinkClick r:id="rId3"/>
              </a:rPr>
              <a:t>Community Eligibility Provision (CEP)</a:t>
            </a:r>
            <a:r>
              <a:rPr lang="en-US" sz="3000" dirty="0">
                <a:latin typeface="Calibri" panose="020F0502020204030204" pitchFamily="34" charset="0"/>
                <a:ea typeface="Calibri" panose="020F0502020204030204" pitchFamily="34" charset="0"/>
                <a:cs typeface="Times New Roman" panose="02020603050405020304" pitchFamily="18" charset="0"/>
              </a:rPr>
              <a:t> data</a:t>
            </a:r>
          </a:p>
          <a:p>
            <a:pPr marL="342900" marR="0" lvl="0" indent="-342900">
              <a:lnSpc>
                <a:spcPct val="115000"/>
              </a:lnSpc>
              <a:spcBef>
                <a:spcPts val="0"/>
              </a:spcBef>
              <a:spcAft>
                <a:spcPts val="0"/>
              </a:spcAft>
              <a:buFont typeface="+mj-lt"/>
              <a:buAutoNum type="arabicPeriod"/>
            </a:pPr>
            <a:r>
              <a:rPr lang="en-US" sz="3000" dirty="0">
                <a:latin typeface="Calibri" panose="020F0502020204030204" pitchFamily="34" charset="0"/>
                <a:ea typeface="Calibri" panose="020F0502020204030204" pitchFamily="34" charset="0"/>
                <a:cs typeface="Times New Roman" panose="02020603050405020304" pitchFamily="18" charset="0"/>
              </a:rPr>
              <a:t>Count of students receiving assistance under Temporary Assistance for Needy Families (TANF)</a:t>
            </a:r>
          </a:p>
          <a:p>
            <a:pPr marL="342900" marR="0" lvl="0" indent="-342900">
              <a:lnSpc>
                <a:spcPct val="115000"/>
              </a:lnSpc>
              <a:spcBef>
                <a:spcPts val="0"/>
              </a:spcBef>
              <a:spcAft>
                <a:spcPts val="0"/>
              </a:spcAft>
              <a:buFont typeface="+mj-lt"/>
              <a:buAutoNum type="arabicPeriod"/>
            </a:pPr>
            <a:r>
              <a:rPr lang="en-US" sz="3000" dirty="0">
                <a:latin typeface="Calibri" panose="020F0502020204030204" pitchFamily="34" charset="0"/>
                <a:ea typeface="Calibri" panose="020F0502020204030204" pitchFamily="34" charset="0"/>
                <a:cs typeface="Times New Roman" panose="02020603050405020304" pitchFamily="18" charset="0"/>
              </a:rPr>
              <a:t>Count of student eligible for Medicaid (Oregon Health Plan)</a:t>
            </a:r>
          </a:p>
          <a:p>
            <a:pPr marL="342900" indent="-342900">
              <a:lnSpc>
                <a:spcPct val="115000"/>
              </a:lnSpc>
              <a:spcBef>
                <a:spcPts val="0"/>
              </a:spcBef>
              <a:buFont typeface="+mj-lt"/>
              <a:buAutoNum type="arabicPeriod"/>
            </a:pPr>
            <a:r>
              <a:rPr lang="en-US" sz="3000" dirty="0">
                <a:latin typeface="Calibri" panose="020F0502020204030204" pitchFamily="34" charset="0"/>
                <a:ea typeface="Calibri" panose="020F0502020204030204" pitchFamily="34" charset="0"/>
                <a:cs typeface="Times New Roman" panose="02020603050405020304" pitchFamily="18" charset="0"/>
              </a:rPr>
              <a:t>Census counts of children from families below the poverty level (SAIPE)</a:t>
            </a:r>
          </a:p>
          <a:p>
            <a:pPr marL="342900" indent="-342900">
              <a:lnSpc>
                <a:spcPct val="115000"/>
              </a:lnSpc>
              <a:spcBef>
                <a:spcPts val="0"/>
              </a:spcBef>
              <a:spcAft>
                <a:spcPts val="1000"/>
              </a:spcAft>
              <a:buFont typeface="+mj-lt"/>
              <a:buAutoNum type="arabicPeriod"/>
            </a:pPr>
            <a:r>
              <a:rPr lang="en-US" sz="3000" dirty="0">
                <a:latin typeface="Calibri" panose="020F0502020204030204" pitchFamily="34" charset="0"/>
                <a:ea typeface="Calibri" panose="020F0502020204030204" pitchFamily="34" charset="0"/>
                <a:cs typeface="Times New Roman" panose="02020603050405020304" pitchFamily="18" charset="0"/>
              </a:rPr>
              <a:t>A combination of two or more of these data sources</a:t>
            </a:r>
          </a:p>
          <a:p>
            <a:pPr marL="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121467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Community Eligibility Provision</a:t>
            </a:r>
          </a:p>
        </p:txBody>
      </p:sp>
      <p:sp>
        <p:nvSpPr>
          <p:cNvPr id="2" name="Content Placeholder 1"/>
          <p:cNvSpPr>
            <a:spLocks noGrp="1"/>
          </p:cNvSpPr>
          <p:nvPr>
            <p:ph idx="1"/>
          </p:nvPr>
        </p:nvSpPr>
        <p:spPr/>
        <p:txBody>
          <a:bodyPr>
            <a:normAutofit/>
          </a:bodyPr>
          <a:lstStyle/>
          <a:p>
            <a:r>
              <a:rPr lang="en-US" sz="3200" dirty="0"/>
              <a:t>The Community Eligibility Provision (CEP) gives eligible Local Education Agencies (LEAs) and schools with high percentages of low-income children the option to offer meals without cost to all children in those schools without collecting free and reduced lunch applications.</a:t>
            </a:r>
          </a:p>
          <a:p>
            <a:endParaRPr lang="en-US" sz="3200" dirty="0"/>
          </a:p>
          <a:p>
            <a:r>
              <a:rPr lang="en-US" sz="3200" dirty="0"/>
              <a:t>CEP is coordinated through the </a:t>
            </a:r>
            <a:r>
              <a:rPr lang="en-US" sz="3200" dirty="0">
                <a:hlinkClick r:id="rId3"/>
              </a:rPr>
              <a:t>ODE’s Office of Child Nutrition</a:t>
            </a:r>
            <a:r>
              <a:rPr lang="en-US" sz="3200" dirty="0"/>
              <a:t>.</a:t>
            </a:r>
          </a:p>
          <a:p>
            <a:endParaRPr lang="en-US" sz="32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280362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When all schools in the district are CEP…</a:t>
            </a:r>
          </a:p>
        </p:txBody>
      </p:sp>
      <p:sp>
        <p:nvSpPr>
          <p:cNvPr id="16" name="Content Placeholder 15"/>
          <p:cNvSpPr>
            <a:spLocks noGrp="1"/>
          </p:cNvSpPr>
          <p:nvPr>
            <p:ph idx="1"/>
          </p:nvPr>
        </p:nvSpPr>
        <p:spPr>
          <a:xfrm>
            <a:off x="5737850" y="1825625"/>
            <a:ext cx="5763867" cy="4109010"/>
          </a:xfrm>
        </p:spPr>
        <p:txBody>
          <a:bodyPr>
            <a:normAutofit/>
          </a:bodyPr>
          <a:lstStyle/>
          <a:p>
            <a:r>
              <a:rPr lang="en-US" sz="3200" b="1" dirty="0"/>
              <a:t>Option 1:</a:t>
            </a:r>
            <a:r>
              <a:rPr lang="en-US" sz="3200" dirty="0"/>
              <a:t> Use the number of identified eligible students in each school</a:t>
            </a:r>
          </a:p>
          <a:p>
            <a:pPr marL="0" indent="0">
              <a:buNone/>
            </a:pPr>
            <a:endParaRPr lang="en-US" sz="3200" dirty="0"/>
          </a:p>
          <a:p>
            <a:r>
              <a:rPr lang="en-US" sz="3200" b="1" dirty="0"/>
              <a:t>Option 2: </a:t>
            </a:r>
            <a:r>
              <a:rPr lang="en-US" sz="3200" dirty="0"/>
              <a:t>Use the number of identified eligible students in each school times the multiplier (1.6)</a:t>
            </a:r>
          </a:p>
          <a:p>
            <a:pPr lvl="1"/>
            <a:endParaRPr lang="en-US" dirty="0"/>
          </a:p>
          <a:p>
            <a:endParaRPr lang="en-US" sz="32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459" y="3429000"/>
            <a:ext cx="1196788" cy="1196788"/>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59" y="4010972"/>
            <a:ext cx="1196788" cy="11967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557" y="2415948"/>
            <a:ext cx="1196788" cy="1196788"/>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110" y="3939664"/>
            <a:ext cx="1196788" cy="1196788"/>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135" y="2508104"/>
            <a:ext cx="1196788" cy="1196788"/>
          </a:xfrm>
          <a:prstGeom prst="rect">
            <a:avLst/>
          </a:prstGeom>
        </p:spPr>
      </p:pic>
      <p:sp>
        <p:nvSpPr>
          <p:cNvPr id="29" name="Oval 28">
            <a:extLst>
              <a:ext uri="{C183D7F6-B498-43B3-948B-1728B52AA6E4}">
                <adec:decorative xmlns:adec="http://schemas.microsoft.com/office/drawing/2017/decorative" val="1"/>
              </a:ext>
            </a:extLst>
          </p:cNvPr>
          <p:cNvSpPr/>
          <p:nvPr/>
        </p:nvSpPr>
        <p:spPr>
          <a:xfrm>
            <a:off x="1096020" y="2017456"/>
            <a:ext cx="3679180" cy="3588541"/>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5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When only some schools in the district are CEP…</a:t>
            </a:r>
          </a:p>
        </p:txBody>
      </p:sp>
      <p:sp>
        <p:nvSpPr>
          <p:cNvPr id="5" name="Content Placeholder 4"/>
          <p:cNvSpPr>
            <a:spLocks noGrp="1"/>
          </p:cNvSpPr>
          <p:nvPr>
            <p:ph idx="1"/>
          </p:nvPr>
        </p:nvSpPr>
        <p:spPr>
          <a:xfrm>
            <a:off x="5414400" y="1825625"/>
            <a:ext cx="6087317" cy="4314168"/>
          </a:xfrm>
        </p:spPr>
        <p:txBody>
          <a:bodyPr>
            <a:noAutofit/>
          </a:bodyPr>
          <a:lstStyle/>
          <a:p>
            <a:pPr>
              <a:spcAft>
                <a:spcPts val="1200"/>
              </a:spcAft>
            </a:pPr>
            <a:r>
              <a:rPr lang="en-US" sz="2600" b="1" dirty="0"/>
              <a:t>Option 1: </a:t>
            </a:r>
            <a:r>
              <a:rPr lang="en-US" sz="2600" dirty="0"/>
              <a:t>Use the number of eligible students in </a:t>
            </a:r>
            <a:r>
              <a:rPr lang="en-US" sz="2600" b="1" dirty="0"/>
              <a:t>both </a:t>
            </a:r>
            <a:r>
              <a:rPr lang="en-US" sz="2600" dirty="0"/>
              <a:t>CEP and non-CEP schools</a:t>
            </a:r>
          </a:p>
          <a:p>
            <a:pPr>
              <a:spcAft>
                <a:spcPts val="1200"/>
              </a:spcAft>
            </a:pPr>
            <a:r>
              <a:rPr lang="en-US" sz="2600" b="1" dirty="0"/>
              <a:t>Option 2: </a:t>
            </a:r>
            <a:r>
              <a:rPr lang="en-US" sz="2600" dirty="0"/>
              <a:t>Apply the 1.6 multiplier to the number of identified eligible students in </a:t>
            </a:r>
            <a:r>
              <a:rPr lang="en-US" sz="2600" b="1" dirty="0"/>
              <a:t>both</a:t>
            </a:r>
            <a:r>
              <a:rPr lang="en-US" sz="2600" dirty="0"/>
              <a:t> CEP and non-CEP schools</a:t>
            </a:r>
          </a:p>
          <a:p>
            <a:pPr>
              <a:spcAft>
                <a:spcPts val="1200"/>
              </a:spcAft>
            </a:pPr>
            <a:r>
              <a:rPr lang="en-US" sz="2600" b="1" dirty="0"/>
              <a:t>Option 3</a:t>
            </a:r>
            <a:r>
              <a:rPr lang="en-US" sz="2600" dirty="0"/>
              <a:t>: Use the number of identified eligible students times the multiplier (1.6) and use the free and reduced-price meal data for non-CEP schools</a:t>
            </a:r>
          </a:p>
          <a:p>
            <a:pPr>
              <a:spcAft>
                <a:spcPts val="1200"/>
              </a:spcAft>
            </a:pPr>
            <a:endParaRPr lang="en-US" sz="30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778" y="5052686"/>
            <a:ext cx="1196788" cy="1196788"/>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924" y="3302629"/>
            <a:ext cx="1196788" cy="11967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53" y="2430674"/>
            <a:ext cx="1196788" cy="1196788"/>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5052686"/>
            <a:ext cx="1196788" cy="1196788"/>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336" y="2413958"/>
            <a:ext cx="1196788" cy="1196788"/>
          </a:xfrm>
          <a:prstGeom prst="rect">
            <a:avLst/>
          </a:prstGeom>
        </p:spPr>
      </p:pic>
      <p:sp>
        <p:nvSpPr>
          <p:cNvPr id="15" name="TextBox 14">
            <a:extLst>
              <a:ext uri="{C183D7F6-B498-43B3-948B-1728B52AA6E4}">
                <adec:decorative xmlns:adec="http://schemas.microsoft.com/office/drawing/2017/decorative" val="1"/>
              </a:ext>
            </a:extLst>
          </p:cNvPr>
          <p:cNvSpPr txBox="1"/>
          <p:nvPr/>
        </p:nvSpPr>
        <p:spPr>
          <a:xfrm>
            <a:off x="1104338" y="1951368"/>
            <a:ext cx="3095065" cy="584775"/>
          </a:xfrm>
          <a:prstGeom prst="rect">
            <a:avLst/>
          </a:prstGeom>
          <a:noFill/>
          <a:ln w="25400">
            <a:noFill/>
          </a:ln>
        </p:spPr>
        <p:txBody>
          <a:bodyPr wrap="square" rtlCol="0">
            <a:spAutoFit/>
          </a:bodyPr>
          <a:lstStyle/>
          <a:p>
            <a:r>
              <a:rPr lang="en-US" sz="3200" dirty="0"/>
              <a:t>CEP Schools</a:t>
            </a:r>
          </a:p>
        </p:txBody>
      </p:sp>
      <p:sp>
        <p:nvSpPr>
          <p:cNvPr id="17" name="TextBox 16">
            <a:extLst>
              <a:ext uri="{C183D7F6-B498-43B3-948B-1728B52AA6E4}">
                <adec:decorative xmlns:adec="http://schemas.microsoft.com/office/drawing/2017/decorative" val="1"/>
              </a:ext>
            </a:extLst>
          </p:cNvPr>
          <p:cNvSpPr txBox="1"/>
          <p:nvPr/>
        </p:nvSpPr>
        <p:spPr>
          <a:xfrm>
            <a:off x="941853" y="4484627"/>
            <a:ext cx="3095065" cy="584775"/>
          </a:xfrm>
          <a:prstGeom prst="rect">
            <a:avLst/>
          </a:prstGeom>
          <a:noFill/>
          <a:ln w="25400">
            <a:noFill/>
          </a:ln>
        </p:spPr>
        <p:txBody>
          <a:bodyPr wrap="square" rtlCol="0">
            <a:spAutoFit/>
          </a:bodyPr>
          <a:lstStyle/>
          <a:p>
            <a:r>
              <a:rPr lang="en-US" sz="3200" dirty="0"/>
              <a:t>Non-CEP Schools</a:t>
            </a:r>
          </a:p>
        </p:txBody>
      </p:sp>
    </p:spTree>
    <p:extLst>
      <p:ext uri="{BB962C8B-B14F-4D97-AF65-F5344CB8AC3E}">
        <p14:creationId xmlns:p14="http://schemas.microsoft.com/office/powerpoint/2010/main" val="87544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Required Set-Asides</a:t>
            </a:r>
            <a:endParaRPr lang="en-US" dirty="0"/>
          </a:p>
        </p:txBody>
      </p:sp>
      <p:sp>
        <p:nvSpPr>
          <p:cNvPr id="2" name="Content Placeholder 1"/>
          <p:cNvSpPr>
            <a:spLocks noGrp="1"/>
          </p:cNvSpPr>
          <p:nvPr>
            <p:ph idx="1"/>
          </p:nvPr>
        </p:nvSpPr>
        <p:spPr>
          <a:xfrm>
            <a:off x="717176" y="1825625"/>
            <a:ext cx="10784542" cy="4533610"/>
          </a:xfrm>
        </p:spPr>
        <p:txBody>
          <a:bodyPr>
            <a:normAutofit/>
          </a:bodyPr>
          <a:lstStyle/>
          <a:p>
            <a:r>
              <a:rPr lang="en-US" sz="3200" dirty="0"/>
              <a:t>Required for ALL districts</a:t>
            </a:r>
          </a:p>
          <a:p>
            <a:pPr lvl="1"/>
            <a:r>
              <a:rPr lang="en-US" sz="2800" dirty="0"/>
              <a:t>Services for students experiencing </a:t>
            </a:r>
            <a:r>
              <a:rPr lang="en-US" sz="2800" dirty="0" err="1"/>
              <a:t>houselessness</a:t>
            </a:r>
            <a:r>
              <a:rPr lang="en-US" sz="2800" dirty="0"/>
              <a:t>, regardless of whether they attend a Title I-A funded school</a:t>
            </a:r>
          </a:p>
          <a:p>
            <a:pPr marL="457200" lvl="1" indent="0">
              <a:buNone/>
            </a:pPr>
            <a:endParaRPr lang="en-US" sz="1000" dirty="0"/>
          </a:p>
          <a:p>
            <a:r>
              <a:rPr lang="en-US" sz="3200" dirty="0"/>
              <a:t>Required for SOME districts</a:t>
            </a:r>
          </a:p>
          <a:p>
            <a:pPr lvl="1"/>
            <a:r>
              <a:rPr lang="en-US" sz="2800" dirty="0"/>
              <a:t>Parent and family engagement</a:t>
            </a:r>
          </a:p>
          <a:p>
            <a:pPr lvl="1"/>
            <a:r>
              <a:rPr lang="en-US" sz="2800" dirty="0"/>
              <a:t>Equitable services for private school students</a:t>
            </a:r>
          </a:p>
          <a:p>
            <a:pPr lvl="1"/>
            <a:r>
              <a:rPr lang="en-US" sz="2800" dirty="0"/>
              <a:t>Services for students without parental supervision*</a:t>
            </a:r>
          </a:p>
          <a:p>
            <a:pPr marL="457200" lvl="1" indent="0">
              <a:buNone/>
            </a:pPr>
            <a:endParaRPr lang="en-US" sz="1000" dirty="0"/>
          </a:p>
          <a:p>
            <a:pPr marL="457200" lvl="1" indent="0">
              <a:buNone/>
            </a:pPr>
            <a:r>
              <a:rPr lang="en-US" sz="2000" i="1" dirty="0"/>
              <a:t>*Only 2 districts in Oregon are required to use this set-aside</a:t>
            </a:r>
          </a:p>
          <a:p>
            <a:pPr lvl="1"/>
            <a:endParaRPr lang="en-US" sz="2800"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3">
            <a:extLst>
              <a:ext uri="{FF2B5EF4-FFF2-40B4-BE49-F238E27FC236}">
                <a16:creationId xmlns:a16="http://schemas.microsoft.com/office/drawing/2014/main" id="{995C0FA5-5FA2-60A4-F59F-C15C1E3C7F2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49292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Required Set-Aside (</a:t>
            </a:r>
            <a:r>
              <a:rPr lang="en-US" dirty="0" err="1"/>
              <a:t>Houselessness</a:t>
            </a:r>
            <a:r>
              <a:rPr lang="en-US" dirty="0"/>
              <a:t>)</a:t>
            </a:r>
          </a:p>
        </p:txBody>
      </p:sp>
      <p:sp>
        <p:nvSpPr>
          <p:cNvPr id="2" name="Content Placeholder 1"/>
          <p:cNvSpPr>
            <a:spLocks noGrp="1"/>
          </p:cNvSpPr>
          <p:nvPr>
            <p:ph idx="1"/>
          </p:nvPr>
        </p:nvSpPr>
        <p:spPr>
          <a:xfrm>
            <a:off x="717176" y="1825624"/>
            <a:ext cx="10784542" cy="4478193"/>
          </a:xfrm>
        </p:spPr>
        <p:txBody>
          <a:bodyPr>
            <a:normAutofit lnSpcReduction="10000"/>
          </a:bodyPr>
          <a:lstStyle/>
          <a:p>
            <a:r>
              <a:rPr lang="en-US" sz="3200" dirty="0"/>
              <a:t>Services for students experiencing </a:t>
            </a:r>
            <a:r>
              <a:rPr lang="en-US" sz="3200" dirty="0" err="1"/>
              <a:t>houselessness</a:t>
            </a:r>
            <a:endParaRPr lang="en-US" sz="3200" dirty="0"/>
          </a:p>
          <a:p>
            <a:pPr lvl="1"/>
            <a:r>
              <a:rPr lang="en-US" sz="2800" dirty="0"/>
              <a:t>Support eligible students in ALL schools, not just Title I-A funded schools</a:t>
            </a:r>
          </a:p>
          <a:p>
            <a:pPr lvl="1"/>
            <a:endParaRPr lang="en-US" sz="2800" dirty="0"/>
          </a:p>
          <a:p>
            <a:pPr lvl="1"/>
            <a:r>
              <a:rPr lang="en-US" sz="2800" dirty="0"/>
              <a:t>Consider the number of students identified experiencing </a:t>
            </a:r>
            <a:r>
              <a:rPr lang="en-US" sz="2800" dirty="0" err="1"/>
              <a:t>houselessness</a:t>
            </a:r>
            <a:r>
              <a:rPr lang="en-US" sz="2800" dirty="0"/>
              <a:t> when calculating set-aside </a:t>
            </a:r>
          </a:p>
          <a:p>
            <a:pPr lvl="1"/>
            <a:endParaRPr lang="en-US" sz="2800" dirty="0">
              <a:hlinkClick r:id="rId3"/>
            </a:endParaRPr>
          </a:p>
          <a:p>
            <a:pPr lvl="1"/>
            <a:r>
              <a:rPr lang="en-US" sz="2800" dirty="0"/>
              <a:t>Primary goal of the set-aside is to remove barriers to </a:t>
            </a:r>
            <a:r>
              <a:rPr lang="en-US" sz="2800" dirty="0">
                <a:hlinkClick r:id="rId3"/>
              </a:rPr>
              <a:t>student engagement and participation</a:t>
            </a:r>
            <a:r>
              <a:rPr lang="en-US" sz="2800" dirty="0"/>
              <a:t> in education (e.g.; transportation for school of origin, fees for extracurricular activities/athletics, extended day programs) </a:t>
            </a:r>
          </a:p>
          <a:p>
            <a:pPr marL="457200" lvl="1" indent="0">
              <a:buNone/>
            </a:pPr>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145373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Required Set-Asides (for some districts)</a:t>
            </a:r>
          </a:p>
        </p:txBody>
      </p:sp>
      <p:sp>
        <p:nvSpPr>
          <p:cNvPr id="2" name="Content Placeholder 1">
            <a:extLst>
              <a:ext uri="{C183D7F6-B498-43B3-948B-1728B52AA6E4}">
                <adec:decorative xmlns:adec="http://schemas.microsoft.com/office/drawing/2017/decorative" val="0"/>
              </a:ext>
            </a:extLst>
          </p:cNvPr>
          <p:cNvSpPr>
            <a:spLocks noGrp="1"/>
          </p:cNvSpPr>
          <p:nvPr>
            <p:ph idx="1"/>
          </p:nvPr>
        </p:nvSpPr>
        <p:spPr>
          <a:xfrm>
            <a:off x="717176" y="1825623"/>
            <a:ext cx="10784542" cy="4314169"/>
          </a:xfrm>
        </p:spPr>
        <p:txBody>
          <a:bodyPr>
            <a:normAutofit fontScale="92500" lnSpcReduction="10000"/>
          </a:bodyPr>
          <a:lstStyle/>
          <a:p>
            <a:r>
              <a:rPr lang="en-US" sz="3200" dirty="0"/>
              <a:t>Equitable Services for private school students</a:t>
            </a:r>
          </a:p>
          <a:p>
            <a:pPr lvl="1"/>
            <a:r>
              <a:rPr lang="en-US" sz="2800" dirty="0"/>
              <a:t>Equitable services are based on the </a:t>
            </a:r>
            <a:r>
              <a:rPr lang="en-US" sz="2800" dirty="0">
                <a:hlinkClick r:id="rId3"/>
              </a:rPr>
              <a:t>proportionate share </a:t>
            </a:r>
            <a:r>
              <a:rPr lang="en-US" sz="2800" dirty="0"/>
              <a:t>of the district’s total Title I-A allocation</a:t>
            </a:r>
          </a:p>
          <a:p>
            <a:pPr lvl="1"/>
            <a:endParaRPr lang="en-US" sz="2800" dirty="0"/>
          </a:p>
          <a:p>
            <a:pPr lvl="1"/>
            <a:r>
              <a:rPr lang="en-US" sz="2800" dirty="0"/>
              <a:t>Calculated before any other set-asides are taken</a:t>
            </a:r>
          </a:p>
          <a:p>
            <a:pPr lvl="1"/>
            <a:endParaRPr lang="en-US" sz="2800" dirty="0"/>
          </a:p>
          <a:p>
            <a:pPr marL="0" lvl="0" indent="0">
              <a:buNone/>
            </a:pPr>
            <a:r>
              <a:rPr lang="en-US" b="1" i="1" dirty="0"/>
              <a:t>Calculation of Equitable Share =</a:t>
            </a:r>
            <a:r>
              <a:rPr lang="en-US" i="1" dirty="0"/>
              <a:t> % of private school students experiencing poverty from Targeting Page X </a:t>
            </a:r>
            <a:r>
              <a:rPr lang="en-US" b="1" i="1" dirty="0"/>
              <a:t>total </a:t>
            </a:r>
            <a:r>
              <a:rPr lang="en-US" i="1" dirty="0"/>
              <a:t>allocation</a:t>
            </a:r>
          </a:p>
          <a:p>
            <a:pPr marL="0" lvl="0" indent="0">
              <a:buNone/>
            </a:pPr>
            <a:endParaRPr lang="en-US" dirty="0"/>
          </a:p>
          <a:p>
            <a:pPr marL="0" lvl="0" indent="0">
              <a:buNone/>
            </a:pPr>
            <a:r>
              <a:rPr lang="en-US" b="1" i="1" dirty="0"/>
              <a:t>Per Pupil Allocation (PPA) = </a:t>
            </a:r>
            <a:r>
              <a:rPr lang="en-US" i="1" dirty="0"/>
              <a:t>Equitable share / # of private school students experiencing poverty</a:t>
            </a:r>
            <a:endParaRPr lang="en-US" dirty="0"/>
          </a:p>
          <a:p>
            <a:pPr marL="457200" lvl="1" indent="0">
              <a:buNone/>
            </a:pPr>
            <a:endParaRPr lang="en-US" sz="2800" b="1" dirty="0"/>
          </a:p>
          <a:p>
            <a:pPr lvl="1"/>
            <a:endParaRPr lang="en-US" sz="2800" dirty="0"/>
          </a:p>
          <a:p>
            <a:pPr lvl="1"/>
            <a:endParaRPr lang="en-US" sz="2800" dirty="0"/>
          </a:p>
          <a:p>
            <a:pPr lvl="1"/>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Tree>
    <p:extLst>
      <p:ext uri="{BB962C8B-B14F-4D97-AF65-F5344CB8AC3E}">
        <p14:creationId xmlns:p14="http://schemas.microsoft.com/office/powerpoint/2010/main" val="1803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a:xfrm>
            <a:off x="717176" y="1825624"/>
            <a:ext cx="10784542" cy="4468495"/>
          </a:xfrm>
        </p:spPr>
        <p:txBody>
          <a:bodyPr>
            <a:normAutofit/>
          </a:bodyPr>
          <a:lstStyle/>
          <a:p>
            <a:endParaRPr lang="en-US" sz="11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Overview of Title I, Part A </a:t>
            </a:r>
          </a:p>
          <a:p>
            <a:endParaRPr lang="en-US" sz="11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Walkthrough of CIP Budget Narrative components</a:t>
            </a:r>
          </a:p>
          <a:p>
            <a:pPr marL="0" indent="0">
              <a:buNone/>
            </a:pPr>
            <a:endParaRPr lang="en-US" sz="10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Resources &amp; Contacts </a:t>
            </a:r>
            <a:endParaRPr lang="en-US" sz="3200"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
        <p:nvSpPr>
          <p:cNvPr id="7" name="Slide Number Placeholder 3">
            <a:extLst>
              <a:ext uri="{FF2B5EF4-FFF2-40B4-BE49-F238E27FC236}">
                <a16:creationId xmlns:a16="http://schemas.microsoft.com/office/drawing/2014/main" id="{FF12D3B7-7199-FD33-BACD-C77FE734DE8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Required Set-Asides (for some districts), Part II</a:t>
            </a:r>
          </a:p>
        </p:txBody>
      </p:sp>
      <p:sp>
        <p:nvSpPr>
          <p:cNvPr id="2" name="Content Placeholder 1"/>
          <p:cNvSpPr>
            <a:spLocks noGrp="1"/>
          </p:cNvSpPr>
          <p:nvPr>
            <p:ph idx="1"/>
          </p:nvPr>
        </p:nvSpPr>
        <p:spPr>
          <a:xfrm>
            <a:off x="717176" y="1825624"/>
            <a:ext cx="10784542" cy="3832226"/>
          </a:xfrm>
        </p:spPr>
        <p:txBody>
          <a:bodyPr>
            <a:normAutofit/>
          </a:bodyPr>
          <a:lstStyle/>
          <a:p>
            <a:r>
              <a:rPr lang="en-US" sz="3200" dirty="0"/>
              <a:t>Parent and family engagement</a:t>
            </a:r>
          </a:p>
          <a:p>
            <a:pPr lvl="1"/>
            <a:r>
              <a:rPr lang="en-US" sz="2800" dirty="0"/>
              <a:t>Only required for districts with allocations of $500K+</a:t>
            </a:r>
          </a:p>
          <a:p>
            <a:pPr lvl="2"/>
            <a:r>
              <a:rPr lang="en-US" sz="2800" dirty="0"/>
              <a:t>Required to set-aside 1% of the total district allocation; 90% of the 1% must go to Title I-A schools</a:t>
            </a:r>
          </a:p>
          <a:p>
            <a:pPr lvl="2"/>
            <a:endParaRPr lang="en-US" sz="1000" dirty="0"/>
          </a:p>
          <a:p>
            <a:pPr lvl="2"/>
            <a:r>
              <a:rPr lang="en-US" sz="2800" dirty="0"/>
              <a:t>Districts with participating private schools must reserve 1</a:t>
            </a:r>
            <a:r>
              <a:rPr lang="en-US" sz="2800" b="1" dirty="0"/>
              <a:t>% of the proportional share allocated for equitable services</a:t>
            </a:r>
          </a:p>
          <a:p>
            <a:pPr lvl="2"/>
            <a:endParaRPr lang="en-US" sz="2800" dirty="0">
              <a:solidFill>
                <a:srgbClr val="FF0000"/>
              </a:solidFill>
            </a:endParaRPr>
          </a:p>
          <a:p>
            <a:pPr lvl="1"/>
            <a:endParaRPr lang="en-US" dirty="0">
              <a:solidFill>
                <a:srgbClr val="FF0000"/>
              </a:solidFil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Tree>
    <p:extLst>
      <p:ext uri="{BB962C8B-B14F-4D97-AF65-F5344CB8AC3E}">
        <p14:creationId xmlns:p14="http://schemas.microsoft.com/office/powerpoint/2010/main" val="36657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Optional Set-Asides</a:t>
            </a:r>
          </a:p>
        </p:txBody>
      </p:sp>
      <p:sp>
        <p:nvSpPr>
          <p:cNvPr id="2" name="Content Placeholder 1"/>
          <p:cNvSpPr>
            <a:spLocks noGrp="1"/>
          </p:cNvSpPr>
          <p:nvPr>
            <p:ph idx="1"/>
          </p:nvPr>
        </p:nvSpPr>
        <p:spPr>
          <a:xfrm>
            <a:off x="717176" y="1825625"/>
            <a:ext cx="6810966" cy="4314168"/>
          </a:xfrm>
        </p:spPr>
        <p:txBody>
          <a:bodyPr>
            <a:normAutofit lnSpcReduction="10000"/>
          </a:bodyPr>
          <a:lstStyle/>
          <a:p>
            <a:r>
              <a:rPr lang="en-US" sz="3000" dirty="0"/>
              <a:t>District Administration</a:t>
            </a:r>
          </a:p>
          <a:p>
            <a:pPr lvl="1"/>
            <a:r>
              <a:rPr lang="en-US" sz="2600" dirty="0"/>
              <a:t>Costs to administer in district and equitable services to private schools</a:t>
            </a:r>
          </a:p>
          <a:p>
            <a:pPr lvl="1"/>
            <a:endParaRPr lang="en-US" sz="2600" dirty="0"/>
          </a:p>
          <a:p>
            <a:r>
              <a:rPr lang="en-US" sz="3000" dirty="0"/>
              <a:t>Salary Equalization</a:t>
            </a:r>
          </a:p>
          <a:p>
            <a:pPr lvl="1"/>
            <a:r>
              <a:rPr lang="en-US" sz="2600" dirty="0"/>
              <a:t>Establishes equity in funding between Title I-A funded schools</a:t>
            </a:r>
          </a:p>
          <a:p>
            <a:pPr lvl="1"/>
            <a:endParaRPr lang="en-US" sz="2600" dirty="0"/>
          </a:p>
          <a:p>
            <a:r>
              <a:rPr lang="en-US" sz="3000" dirty="0"/>
              <a:t>Extended Time</a:t>
            </a:r>
          </a:p>
          <a:p>
            <a:pPr lvl="1"/>
            <a:r>
              <a:rPr lang="en-US" sz="2600" dirty="0"/>
              <a:t>Before/after/summer school</a:t>
            </a:r>
          </a:p>
          <a:p>
            <a:pPr lvl="1"/>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02671" y="1702449"/>
            <a:ext cx="4034425" cy="4034425"/>
          </a:xfrm>
          <a:prstGeom prst="rect">
            <a:avLst/>
          </a:prstGeom>
        </p:spPr>
      </p:pic>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243385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Optional Set-Asides, Part II</a:t>
            </a:r>
          </a:p>
        </p:txBody>
      </p:sp>
      <p:sp>
        <p:nvSpPr>
          <p:cNvPr id="2" name="Content Placeholder 1"/>
          <p:cNvSpPr>
            <a:spLocks noGrp="1"/>
          </p:cNvSpPr>
          <p:nvPr>
            <p:ph idx="1"/>
          </p:nvPr>
        </p:nvSpPr>
        <p:spPr>
          <a:xfrm>
            <a:off x="717176" y="1825625"/>
            <a:ext cx="7664824" cy="4314168"/>
          </a:xfrm>
        </p:spPr>
        <p:txBody>
          <a:bodyPr>
            <a:normAutofit/>
          </a:bodyPr>
          <a:lstStyle/>
          <a:p>
            <a:r>
              <a:rPr lang="en-US" sz="3000" dirty="0"/>
              <a:t>Professional Development</a:t>
            </a:r>
          </a:p>
          <a:p>
            <a:pPr lvl="1"/>
            <a:r>
              <a:rPr lang="en-US" sz="2600" dirty="0"/>
              <a:t>Title I-A schools ONLY</a:t>
            </a:r>
          </a:p>
          <a:p>
            <a:pPr lvl="1"/>
            <a:endParaRPr lang="en-US" sz="2600" dirty="0"/>
          </a:p>
          <a:p>
            <a:r>
              <a:rPr lang="en-US" sz="3000" dirty="0"/>
              <a:t>Additional Set-Asides</a:t>
            </a:r>
          </a:p>
          <a:p>
            <a:pPr lvl="1"/>
            <a:r>
              <a:rPr lang="en-US" sz="2600" dirty="0">
                <a:hlinkClick r:id="rId3"/>
              </a:rPr>
              <a:t>Early Learning activities </a:t>
            </a:r>
            <a:r>
              <a:rPr lang="en-US" sz="2600" dirty="0"/>
              <a:t>in Title I-A schools </a:t>
            </a:r>
          </a:p>
          <a:p>
            <a:pPr lvl="1"/>
            <a:r>
              <a:rPr lang="en-US" sz="2600" dirty="0"/>
              <a:t>Supports for students experiencing Foster Care</a:t>
            </a:r>
          </a:p>
          <a:p>
            <a:pPr lvl="1"/>
            <a:r>
              <a:rPr lang="en-US" sz="2600" dirty="0"/>
              <a:t>Supplement services to students in locally run facilities or community day programs </a:t>
            </a:r>
          </a:p>
          <a:p>
            <a:pPr lvl="1"/>
            <a:endParaRPr lang="en-US" sz="2600" dirty="0"/>
          </a:p>
          <a:p>
            <a:pPr marL="457200" lvl="1" indent="0">
              <a:buNone/>
            </a:pPr>
            <a:r>
              <a:rPr lang="en-US" i="1" dirty="0">
                <a:hlinkClick r:id="rId4"/>
              </a:rPr>
              <a:t>ESSA Quick Reference Brief: Set-Asides under Title I-A</a:t>
            </a:r>
            <a:endParaRPr lang="en-US" i="1" dirty="0"/>
          </a:p>
          <a:p>
            <a:pPr marL="457200" lvl="1" indent="0">
              <a:buNone/>
            </a:pPr>
            <a:endParaRPr lang="en-US" sz="26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04340" y="2004118"/>
            <a:ext cx="3732756" cy="3732756"/>
          </a:xfrm>
          <a:prstGeom prst="rect">
            <a:avLst/>
          </a:prstGeom>
        </p:spPr>
      </p:pic>
    </p:spTree>
    <p:extLst>
      <p:ext uri="{BB962C8B-B14F-4D97-AF65-F5344CB8AC3E}">
        <p14:creationId xmlns:p14="http://schemas.microsoft.com/office/powerpoint/2010/main" val="223424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 Narrative</a:t>
            </a:r>
          </a:p>
        </p:txBody>
      </p:sp>
      <p:sp>
        <p:nvSpPr>
          <p:cNvPr id="30723" name="Content Placeholder 2"/>
          <p:cNvSpPr>
            <a:spLocks noGrp="1"/>
          </p:cNvSpPr>
          <p:nvPr>
            <p:ph idx="1"/>
          </p:nvPr>
        </p:nvSpPr>
        <p:spPr>
          <a:xfrm>
            <a:off x="717175" y="1825625"/>
            <a:ext cx="10543007" cy="4109010"/>
          </a:xfrm>
        </p:spPr>
        <p:txBody>
          <a:bodyPr>
            <a:normAutofit/>
          </a:bodyPr>
          <a:lstStyle/>
          <a:p>
            <a:r>
              <a:rPr lang="en-US" altLang="en-US" sz="2800" dirty="0">
                <a:latin typeface="Calibri" panose="020F0502020204030204" pitchFamily="34" charset="0"/>
                <a:cs typeface="Calibri" panose="020F0502020204030204" pitchFamily="34" charset="0"/>
              </a:rPr>
              <a:t>Create a line item for each funded school</a:t>
            </a:r>
          </a:p>
          <a:p>
            <a:pPr marL="0" indent="0">
              <a:buNone/>
            </a:pPr>
            <a:endParaRPr lang="en-US" altLang="en-US" sz="28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Describe how funds are being spent in alignment with identified needs and school plan</a:t>
            </a:r>
          </a:p>
          <a:p>
            <a:pPr marL="457200" lvl="1" indent="0">
              <a:buNone/>
            </a:pPr>
            <a:endParaRPr lang="en-US" altLang="en-US"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Amounts listed for each school on budget narrative page must match the amount listed for that school on Targeting Page</a:t>
            </a:r>
          </a:p>
          <a:p>
            <a:endParaRPr lang="en-US" altLang="en-US" sz="2800" dirty="0">
              <a:latin typeface="Calibri" panose="020F0502020204030204" pitchFamily="34" charset="0"/>
              <a:cs typeface="Calibri" panose="020F0502020204030204" pitchFamily="34" charset="0"/>
            </a:endParaRPr>
          </a:p>
          <a:p>
            <a:pPr lvl="1"/>
            <a:endParaRPr lang="en-US" altLang="en-US" sz="2800" dirty="0">
              <a:latin typeface="Calibri" panose="020F0502020204030204" pitchFamily="34" charset="0"/>
              <a:cs typeface="Calibri" panose="020F0502020204030204" pitchFamily="34" charset="0"/>
            </a:endParaRPr>
          </a:p>
          <a:p>
            <a:endParaRPr lang="en-US" altLang="en-US"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2481C65D-3D94-AD18-9095-469D7C19781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246157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6"/>
            <a:ext cx="6318530" cy="5725271"/>
          </a:xfrm>
        </p:spPr>
        <p:txBody>
          <a:bodyPr>
            <a:normAutofit/>
          </a:bodyPr>
          <a:lstStyle/>
          <a:p>
            <a:r>
              <a:rPr lang="en-US" altLang="en-US" sz="3000" dirty="0">
                <a:latin typeface="Calibri" panose="020F0502020204030204" pitchFamily="34" charset="0"/>
                <a:cs typeface="Calibri" panose="020F0502020204030204" pitchFamily="34" charset="0"/>
                <a:hlinkClick r:id="rId3"/>
              </a:rPr>
              <a:t>Title I-A web page</a:t>
            </a:r>
            <a:endParaRPr lang="en-US" altLang="en-US" sz="3000" dirty="0">
              <a:latin typeface="Calibri" panose="020F0502020204030204" pitchFamily="34" charset="0"/>
              <a:cs typeface="Calibri" panose="020F0502020204030204" pitchFamily="34" charset="0"/>
              <a:hlinkClick r:id="rId4"/>
            </a:endParaRPr>
          </a:p>
          <a:p>
            <a:endParaRPr lang="en-US" altLang="en-US" sz="900" dirty="0">
              <a:latin typeface="Calibri" panose="020F0502020204030204" pitchFamily="34" charset="0"/>
              <a:cs typeface="Calibri" panose="020F0502020204030204" pitchFamily="34" charset="0"/>
              <a:hlinkClick r:id="rId4"/>
            </a:endParaRPr>
          </a:p>
          <a:p>
            <a:pPr marL="0" indent="0">
              <a:buSzPct val="100000"/>
            </a:pPr>
            <a:r>
              <a:rPr lang="en-US" sz="3000" u="sng" dirty="0">
                <a:hlinkClick r:id="rId5"/>
              </a:rPr>
              <a:t> </a:t>
            </a:r>
            <a:r>
              <a:rPr lang="en-US" sz="3000" dirty="0">
                <a:hlinkClick r:id="rId5"/>
              </a:rPr>
              <a:t>Title I-A Coordinator’s Calendar</a:t>
            </a:r>
            <a:endParaRPr lang="en-US" sz="3000" dirty="0">
              <a:hlinkClick r:id="rId4"/>
            </a:endParaRPr>
          </a:p>
          <a:p>
            <a:pPr marL="0" indent="0">
              <a:buSzPct val="100000"/>
            </a:pPr>
            <a:endParaRPr lang="en-US" sz="900" dirty="0">
              <a:hlinkClick r:id="rId4"/>
            </a:endParaRPr>
          </a:p>
          <a:p>
            <a:pPr marL="0" indent="0">
              <a:buSzPct val="100000"/>
            </a:pPr>
            <a:r>
              <a:rPr lang="en-US" sz="3000" dirty="0"/>
              <a:t> </a:t>
            </a:r>
            <a:r>
              <a:rPr lang="en-US" sz="3000" dirty="0">
                <a:hlinkClick r:id="rId6"/>
              </a:rPr>
              <a:t>ESSA Quick Reference Briefs</a:t>
            </a:r>
            <a:endParaRPr lang="en-US" sz="3000" dirty="0"/>
          </a:p>
          <a:p>
            <a:pPr marL="0" indent="0">
              <a:buSzPct val="100000"/>
            </a:pPr>
            <a:endParaRPr lang="en-US" sz="900" dirty="0">
              <a:hlinkClick r:id="rId4"/>
            </a:endParaRPr>
          </a:p>
          <a:p>
            <a:r>
              <a:rPr lang="en-US" altLang="en-US" sz="3000" dirty="0">
                <a:latin typeface="Calibri" panose="020F0502020204030204" pitchFamily="34" charset="0"/>
                <a:cs typeface="Calibri" panose="020F0502020204030204" pitchFamily="34" charset="0"/>
                <a:hlinkClick r:id="rId7"/>
              </a:rPr>
              <a:t>Oregon Federal Funds Guide</a:t>
            </a:r>
            <a:endParaRPr lang="en-US" altLang="en-US" sz="3000" dirty="0">
              <a:latin typeface="Calibri" panose="020F0502020204030204" pitchFamily="34" charset="0"/>
              <a:cs typeface="Calibri" panose="020F0502020204030204" pitchFamily="34" charset="0"/>
              <a:hlinkClick r:id="rId4"/>
            </a:endParaRPr>
          </a:p>
          <a:p>
            <a:endParaRPr lang="en-US" altLang="en-US" sz="900" dirty="0">
              <a:latin typeface="Calibri" panose="020F0502020204030204" pitchFamily="34" charset="0"/>
              <a:cs typeface="Calibri" panose="020F0502020204030204" pitchFamily="34" charset="0"/>
              <a:hlinkClick r:id="rId4"/>
            </a:endParaRPr>
          </a:p>
          <a:p>
            <a:r>
              <a:rPr lang="en-US" altLang="en-US" sz="3000" dirty="0">
                <a:latin typeface="Calibri" panose="020F0502020204030204" pitchFamily="34" charset="0"/>
                <a:cs typeface="Calibri" panose="020F0502020204030204" pitchFamily="34" charset="0"/>
                <a:hlinkClick r:id="rId4"/>
              </a:rPr>
              <a:t>Within District Allocations under I-A</a:t>
            </a:r>
          </a:p>
          <a:p>
            <a:endParaRPr lang="en-US" altLang="en-US" sz="900" dirty="0">
              <a:latin typeface="Calibri" panose="020F0502020204030204" pitchFamily="34" charset="0"/>
              <a:cs typeface="Calibri" panose="020F0502020204030204" pitchFamily="34" charset="0"/>
              <a:hlinkClick r:id="rId4"/>
            </a:endParaRPr>
          </a:p>
          <a:p>
            <a:r>
              <a:rPr lang="en-US" altLang="en-US" sz="3000" dirty="0">
                <a:latin typeface="Calibri" panose="020F0502020204030204" pitchFamily="34" charset="0"/>
                <a:cs typeface="Calibri" panose="020F0502020204030204" pitchFamily="34" charset="0"/>
                <a:hlinkClick r:id="rId8"/>
              </a:rPr>
              <a:t>CEP and Requirements under I-A</a:t>
            </a:r>
            <a:endParaRPr lang="en-US" altLang="en-US" sz="3000" dirty="0">
              <a:latin typeface="Calibri" panose="020F0502020204030204" pitchFamily="34" charset="0"/>
              <a:cs typeface="Calibri" panose="020F0502020204030204" pitchFamily="34" charset="0"/>
              <a:hlinkClick r:id="rId4"/>
            </a:endParaRPr>
          </a:p>
          <a:p>
            <a:endParaRPr lang="en-US" altLang="en-US" sz="800" dirty="0">
              <a:latin typeface="Calibri" panose="020F0502020204030204" pitchFamily="34" charset="0"/>
              <a:cs typeface="Calibri" panose="020F0502020204030204" pitchFamily="34" charset="0"/>
              <a:hlinkClick r:id="rId4"/>
            </a:endParaRPr>
          </a:p>
          <a:p>
            <a:r>
              <a:rPr lang="en-US" altLang="en-US" sz="3000" dirty="0">
                <a:latin typeface="Calibri" panose="020F0502020204030204" pitchFamily="34" charset="0"/>
                <a:cs typeface="Calibri" panose="020F0502020204030204" pitchFamily="34" charset="0"/>
                <a:hlinkClick r:id="rId9"/>
              </a:rPr>
              <a:t>CIP Budget Narrative Resources</a:t>
            </a:r>
            <a:endParaRPr lang="en-US" sz="3000" u="sng" dirty="0">
              <a:solidFill>
                <a:schemeClr val="hlink"/>
              </a:solidFill>
            </a:endParaRPr>
          </a:p>
          <a:p>
            <a:endParaRPr lang="en-US" altLang="en-US" sz="3200" dirty="0">
              <a:latin typeface="Calibri" panose="020F0502020204030204" pitchFamily="34" charset="0"/>
              <a:cs typeface="Calibri" panose="020F0502020204030204" pitchFamily="34" charset="0"/>
              <a:hlinkClick r:id="rId10"/>
            </a:endParaRPr>
          </a:p>
          <a:p>
            <a:pPr marL="0" indent="0">
              <a:buNone/>
            </a:pPr>
            <a:endParaRPr lang="en-US" sz="2800" u="sng" dirty="0">
              <a:hlinkClick r:id="rId10"/>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1">
            <a:extLst>
              <a:ext uri="{28A0092B-C50C-407E-A947-70E740481C1C}">
                <a14:useLocalDpi xmlns:a14="http://schemas.microsoft.com/office/drawing/2010/main" val="0"/>
              </a:ext>
            </a:extLst>
          </a:blip>
          <a:srcRect l="102" r="102"/>
          <a:stretch>
            <a:fillRect/>
          </a:stretch>
        </p:blipFill>
        <p:spPr>
          <a:xfrm>
            <a:off x="428625" y="2722563"/>
            <a:ext cx="4221163" cy="2320925"/>
          </a:xfrm>
        </p:spPr>
      </p:pic>
    </p:spTree>
    <p:extLst>
      <p:ext uri="{BB962C8B-B14F-4D97-AF65-F5344CB8AC3E}">
        <p14:creationId xmlns:p14="http://schemas.microsoft.com/office/powerpoint/2010/main" val="117324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p:txBody>
          <a:bodyPr>
            <a:normAutofit fontScale="92500" lnSpcReduction="100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 Columbia Gorge, Multnomah and Northwest Regional</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Lake, Malheur, South Coast and </a:t>
            </a:r>
            <a:r>
              <a:rPr lang="en-US"/>
              <a:t>Southern Oregon</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dirty="0"/>
          </a:p>
          <a:p>
            <a:pPr marL="457200" indent="-381000">
              <a:lnSpc>
                <a:spcPct val="115000"/>
              </a:lnSpc>
              <a:spcBef>
                <a:spcPts val="0"/>
              </a:spcBef>
              <a:buSzPts val="2400"/>
              <a:buFont typeface="Arial" panose="020B0604020202020204" pitchFamily="34" charset="0"/>
              <a:buChar char="●"/>
            </a:pPr>
            <a:r>
              <a:rPr lang="en-US"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3992435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Please reach out!</a:t>
            </a:r>
          </a:p>
        </p:txBody>
      </p:sp>
      <p:sp>
        <p:nvSpPr>
          <p:cNvPr id="2" name="Content Placeholder 1"/>
          <p:cNvSpPr>
            <a:spLocks noGrp="1"/>
          </p:cNvSpPr>
          <p:nvPr>
            <p:ph sz="half" idx="1"/>
          </p:nvPr>
        </p:nvSpPr>
        <p:spPr>
          <a:xfrm>
            <a:off x="513976" y="1825625"/>
            <a:ext cx="5302624" cy="4106048"/>
          </a:xfrm>
        </p:spPr>
        <p:txBody>
          <a:bodyPr>
            <a:normAutofit lnSpcReduction="10000"/>
          </a:bodyPr>
          <a:lstStyle/>
          <a:p>
            <a:pPr marL="342900" lvl="0" indent="-342900">
              <a:spcBef>
                <a:spcPts val="0"/>
              </a:spcBef>
              <a:buClr>
                <a:schemeClr val="dk1"/>
              </a:buClr>
              <a:buSzPts val="2400"/>
            </a:pPr>
            <a:r>
              <a:rPr lang="nb-NO" sz="2600" dirty="0"/>
              <a:t>Jen Engberg</a:t>
            </a:r>
            <a:br>
              <a:rPr lang="nb-NO" sz="2600" dirty="0"/>
            </a:br>
            <a:r>
              <a:rPr lang="nb-NO" sz="2600" u="sng" dirty="0">
                <a:solidFill>
                  <a:schemeClr val="hlink"/>
                </a:solidFill>
                <a:hlinkClick r:id="rId3"/>
              </a:rPr>
              <a:t>Jennifer.Engberg@ode.oregon.gov</a:t>
            </a:r>
            <a:endParaRPr lang="nb-NO" sz="2600" dirty="0"/>
          </a:p>
          <a:p>
            <a:pPr marL="342900" lvl="0" indent="-342900">
              <a:lnSpc>
                <a:spcPct val="110000"/>
              </a:lnSpc>
              <a:buClr>
                <a:schemeClr val="dk1"/>
              </a:buClr>
              <a:buSzPts val="2400"/>
            </a:pPr>
            <a:r>
              <a:rPr lang="nb-NO" sz="2600" dirty="0"/>
              <a:t>Sarah Martin</a:t>
            </a:r>
            <a:br>
              <a:rPr lang="nb-NO" sz="2600" dirty="0"/>
            </a:br>
            <a:r>
              <a:rPr lang="nb-NO" sz="2600" u="sng" dirty="0">
                <a:solidFill>
                  <a:schemeClr val="hlink"/>
                </a:solidFill>
                <a:hlinkClick r:id="rId4"/>
              </a:rPr>
              <a:t>Sarah.Martin@ode.oregon.gov</a:t>
            </a:r>
            <a:endParaRPr lang="nb-NO" sz="2600" dirty="0"/>
          </a:p>
          <a:p>
            <a:pPr marL="342900" lvl="0" indent="-342900">
              <a:lnSpc>
                <a:spcPct val="110000"/>
              </a:lnSpc>
              <a:buClr>
                <a:schemeClr val="dk1"/>
              </a:buClr>
              <a:buSzPts val="2400"/>
            </a:pPr>
            <a:r>
              <a:rPr lang="nb-NO" sz="2600" dirty="0"/>
              <a:t>Lisa Plumb</a:t>
            </a:r>
            <a:br>
              <a:rPr lang="nb-NO" sz="2600" dirty="0"/>
            </a:br>
            <a:r>
              <a:rPr lang="nb-NO" sz="2600" u="sng" dirty="0">
                <a:solidFill>
                  <a:schemeClr val="hlink"/>
                </a:solidFill>
                <a:hlinkClick r:id="rId5"/>
              </a:rPr>
              <a:t>Lisa.Plumb@ode.oregon.gov</a:t>
            </a:r>
            <a:endParaRPr lang="nb-NO" sz="2600" u="sng" dirty="0">
              <a:solidFill>
                <a:schemeClr val="hlink"/>
              </a:solidFill>
            </a:endParaRPr>
          </a:p>
          <a:p>
            <a:pPr marL="342900" lvl="0" indent="-342900">
              <a:lnSpc>
                <a:spcPct val="110000"/>
              </a:lnSpc>
              <a:buClr>
                <a:schemeClr val="dk1"/>
              </a:buClr>
              <a:buSzPts val="2400"/>
            </a:pPr>
            <a:r>
              <a:rPr lang="nb-NO" sz="2600" dirty="0"/>
              <a:t>Amy Tidwell</a:t>
            </a:r>
            <a:br>
              <a:rPr lang="nb-NO" sz="2600" dirty="0"/>
            </a:br>
            <a:r>
              <a:rPr lang="nb-NO" sz="2600" u="sng" dirty="0">
                <a:solidFill>
                  <a:schemeClr val="hlink"/>
                </a:solidFill>
                <a:hlinkClick r:id="rId6"/>
              </a:rPr>
              <a:t>Amy.Tidwell@ode.oregon.gov</a:t>
            </a:r>
            <a:endParaRPr lang="nb-NO" sz="2600" dirty="0"/>
          </a:p>
          <a:p>
            <a:pPr marL="0" lvl="0" indent="0">
              <a:lnSpc>
                <a:spcPct val="110000"/>
              </a:lnSpc>
              <a:buClr>
                <a:schemeClr val="dk1"/>
              </a:buClr>
              <a:buSzPts val="2400"/>
              <a:buNone/>
            </a:pPr>
            <a:endParaRPr lang="nb-NO" dirty="0"/>
          </a:p>
          <a:p>
            <a:endParaRPr lang="en-US" dirty="0"/>
          </a:p>
        </p:txBody>
      </p:sp>
      <p:sp>
        <p:nvSpPr>
          <p:cNvPr id="8" name="Content Placeholder 7">
            <a:extLst>
              <a:ext uri="{FF2B5EF4-FFF2-40B4-BE49-F238E27FC236}">
                <a16:creationId xmlns:a16="http://schemas.microsoft.com/office/drawing/2014/main" id="{D31D2E21-9591-BCBB-D203-4A93167982C2}"/>
              </a:ext>
            </a:extLst>
          </p:cNvPr>
          <p:cNvSpPr>
            <a:spLocks noGrp="1"/>
          </p:cNvSpPr>
          <p:nvPr>
            <p:ph sz="half" idx="2"/>
          </p:nvPr>
        </p:nvSpPr>
        <p:spPr>
          <a:xfrm>
            <a:off x="5689600" y="1825625"/>
            <a:ext cx="6146800" cy="4106048"/>
          </a:xfrm>
        </p:spPr>
        <p:txBody>
          <a:bodyPr>
            <a:normAutofit lnSpcReduction="10000"/>
          </a:bodyPr>
          <a:lstStyle/>
          <a:p>
            <a:pPr marL="342900" indent="-342900">
              <a:spcBef>
                <a:spcPts val="0"/>
              </a:spcBef>
              <a:buClr>
                <a:schemeClr val="dk1"/>
              </a:buClr>
              <a:buSzPts val="2400"/>
            </a:pPr>
            <a:r>
              <a:rPr lang="nb-NO" dirty="0"/>
              <a:t>Lexi Neeman - McKinney-Vento Program</a:t>
            </a:r>
            <a:br>
              <a:rPr lang="nb-NO" dirty="0"/>
            </a:br>
            <a:r>
              <a:rPr lang="nb-NO" u="sng" dirty="0">
                <a:solidFill>
                  <a:schemeClr val="hlink"/>
                </a:solidFill>
                <a:hlinkClick r:id="rId7"/>
              </a:rPr>
              <a:t>Lexi.Neeman@ode.oregon.gov</a:t>
            </a:r>
            <a:endParaRPr lang="nb-NO" dirty="0"/>
          </a:p>
          <a:p>
            <a:pPr marL="0" indent="0">
              <a:spcBef>
                <a:spcPts val="0"/>
              </a:spcBef>
              <a:buClr>
                <a:schemeClr val="dk1"/>
              </a:buClr>
              <a:buSzPts val="2400"/>
              <a:buNone/>
            </a:pPr>
            <a:endParaRPr lang="nb-NO" dirty="0"/>
          </a:p>
          <a:p>
            <a:pPr marL="342900" lvl="0" indent="-342900">
              <a:spcBef>
                <a:spcPts val="0"/>
              </a:spcBef>
              <a:buClr>
                <a:schemeClr val="dk1"/>
              </a:buClr>
              <a:buSzPts val="2400"/>
            </a:pPr>
            <a:r>
              <a:rPr lang="nb-NO" dirty="0"/>
              <a:t>Janette Newton - Private Schools</a:t>
            </a:r>
            <a:br>
              <a:rPr lang="nb-NO" dirty="0"/>
            </a:br>
            <a:r>
              <a:rPr lang="nb-NO" u="sng" dirty="0">
                <a:solidFill>
                  <a:schemeClr val="hlink"/>
                </a:solidFill>
                <a:hlinkClick r:id="rId8"/>
              </a:rPr>
              <a:t>Janette.Newton@ode.oregon.gov</a:t>
            </a:r>
            <a:endParaRPr lang="nb-NO" dirty="0"/>
          </a:p>
          <a:p>
            <a:pPr marL="342900" lvl="0" indent="-342900">
              <a:lnSpc>
                <a:spcPct val="110000"/>
              </a:lnSpc>
              <a:buClr>
                <a:schemeClr val="dk1"/>
              </a:buClr>
              <a:buSzPts val="2400"/>
            </a:pPr>
            <a:r>
              <a:rPr lang="nb-NO" dirty="0"/>
              <a:t>Marlie Magill - Foster Care</a:t>
            </a:r>
            <a:br>
              <a:rPr lang="nb-NO" dirty="0"/>
            </a:br>
            <a:r>
              <a:rPr lang="nb-NO" u="sng" dirty="0">
                <a:solidFill>
                  <a:schemeClr val="hlink"/>
                </a:solidFill>
                <a:hlinkClick r:id="rId9"/>
              </a:rPr>
              <a:t>Marlie.Magill@ode.oregon.gov</a:t>
            </a:r>
            <a:endParaRPr lang="nb-NO" u="sng" dirty="0">
              <a:solidFill>
                <a:schemeClr val="hlink"/>
              </a:solidFill>
            </a:endParaRPr>
          </a:p>
          <a:p>
            <a:pPr marL="342900" lvl="0" indent="-342900">
              <a:lnSpc>
                <a:spcPct val="110000"/>
              </a:lnSpc>
              <a:buClr>
                <a:schemeClr val="dk1"/>
              </a:buClr>
              <a:buSzPts val="2400"/>
            </a:pPr>
            <a:r>
              <a:rPr lang="nb-NO" dirty="0"/>
              <a:t>Jon Mabale - CEP</a:t>
            </a:r>
            <a:br>
              <a:rPr lang="nb-NO" dirty="0"/>
            </a:br>
            <a:r>
              <a:rPr lang="nb-NO" u="sng" dirty="0">
                <a:solidFill>
                  <a:schemeClr val="hlink"/>
                </a:solidFill>
              </a:rPr>
              <a:t>Jon</a:t>
            </a:r>
            <a:r>
              <a:rPr lang="nb-NO" u="sng" dirty="0">
                <a:solidFill>
                  <a:schemeClr val="hlink"/>
                </a:solidFill>
                <a:hlinkClick r:id="rId10"/>
              </a:rPr>
              <a:t>.Mabale@ode.oregon.gov</a:t>
            </a:r>
            <a:endParaRPr lang="nb-NO" dirty="0"/>
          </a:p>
          <a:p>
            <a:endParaRPr lang="en-US" sz="20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1589" y="311655"/>
            <a:ext cx="3792942" cy="131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3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Purpose of </a:t>
            </a:r>
            <a:br>
              <a:rPr lang="en-US" altLang="en-US" dirty="0"/>
            </a:br>
            <a:r>
              <a:rPr lang="en-US" altLang="en-US" dirty="0"/>
              <a:t>Title I-A</a:t>
            </a:r>
          </a:p>
        </p:txBody>
      </p:sp>
      <p:sp>
        <p:nvSpPr>
          <p:cNvPr id="18435" name="Content Placeholder 2"/>
          <p:cNvSpPr>
            <a:spLocks noGrp="1"/>
          </p:cNvSpPr>
          <p:nvPr>
            <p:ph idx="1"/>
          </p:nvPr>
        </p:nvSpPr>
        <p:spPr>
          <a:xfrm>
            <a:off x="5183188" y="779646"/>
            <a:ext cx="6172200" cy="5371771"/>
          </a:xfrm>
        </p:spPr>
        <p:txBody>
          <a:bodyPr>
            <a:normAutofit/>
          </a:bodyPr>
          <a:lstStyle/>
          <a:p>
            <a:pPr>
              <a:spcBef>
                <a:spcPts val="0"/>
              </a:spcBef>
              <a:buClr>
                <a:schemeClr val="dk1"/>
              </a:buClr>
              <a:buSzPts val="2400"/>
            </a:pPr>
            <a:r>
              <a:rPr lang="en-US" sz="2800" dirty="0"/>
              <a:t>The purpose of Title I, Part A is a to “provide all children significant opportunity to receive a fair, equitable, and high-quality education, and to close educational achievement gaps.”</a:t>
            </a:r>
          </a:p>
          <a:p>
            <a:pPr>
              <a:spcBef>
                <a:spcPts val="0"/>
              </a:spcBef>
              <a:buClr>
                <a:schemeClr val="dk1"/>
              </a:buClr>
              <a:buSzPts val="2400"/>
            </a:pPr>
            <a:endParaRPr lang="en-US" sz="3200" dirty="0"/>
          </a:p>
          <a:p>
            <a:pPr>
              <a:spcBef>
                <a:spcPts val="0"/>
              </a:spcBef>
              <a:buClr>
                <a:schemeClr val="dk1"/>
              </a:buClr>
              <a:buSzPts val="2400"/>
            </a:pPr>
            <a:r>
              <a:rPr lang="en-US" sz="2800" dirty="0"/>
              <a:t>The goal is to address opportunity gaps that some students experience by providing resources to districts and schools who serve a larger population of children from families experiencing poverty.</a:t>
            </a:r>
            <a:endParaRPr lang="en-US" altLang="en-US" sz="2800" dirty="0">
              <a:latin typeface="Calibri" panose="020F0502020204030204" pitchFamily="34" charset="0"/>
              <a:cs typeface="Calibri" panose="020F0502020204030204" pitchFamily="34" charset="0"/>
            </a:endParaRP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717550" y="2216151"/>
            <a:ext cx="3625850" cy="3628778"/>
          </a:xfrm>
        </p:spPr>
      </p:pic>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2EB4A063-B2E7-F25B-EEFD-809B1731CDE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254912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a:xfrm>
            <a:off x="717176" y="1825624"/>
            <a:ext cx="10784542" cy="4478193"/>
          </a:xfrm>
        </p:spPr>
        <p:txBody>
          <a:bodyPr>
            <a:normAutofit lnSpcReduction="10000"/>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state and local funds that would have been spent </a:t>
            </a:r>
            <a:r>
              <a:rPr lang="en-US" sz="2800" u="sng" dirty="0">
                <a:latin typeface="Calibri" panose="020F0502020204030204" pitchFamily="34" charset="0"/>
                <a:cs typeface="Calibri" panose="020F0502020204030204" pitchFamily="34" charset="0"/>
              </a:rPr>
              <a:t>if Title I-A funds were not available</a:t>
            </a:r>
          </a:p>
          <a:p>
            <a:pPr marL="0" indent="0">
              <a:buNone/>
            </a:pPr>
            <a:endParaRPr lang="en-US" sz="1100" u="sng"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There are three fiscal tests for Title I-A through </a:t>
            </a:r>
          </a:p>
          <a:p>
            <a:pPr marL="0" indent="0">
              <a:buNone/>
            </a:pPr>
            <a:r>
              <a:rPr lang="en-US" sz="2800" dirty="0">
                <a:latin typeface="Calibri" panose="020F0502020204030204" pitchFamily="34" charset="0"/>
                <a:cs typeface="Calibri" panose="020F0502020204030204" pitchFamily="34" charset="0"/>
              </a:rPr>
              <a:t>which districts demonstrate that the use of</a:t>
            </a:r>
          </a:p>
          <a:p>
            <a:pPr marL="0" indent="0">
              <a:buNone/>
            </a:pPr>
            <a:r>
              <a:rPr lang="en-US" sz="2800" dirty="0">
                <a:latin typeface="Calibri" panose="020F0502020204030204" pitchFamily="34" charset="0"/>
                <a:cs typeface="Calibri" panose="020F0502020204030204" pitchFamily="34" charset="0"/>
              </a:rPr>
              <a:t>Title I-A funds is </a:t>
            </a:r>
            <a:r>
              <a:rPr lang="en-US" sz="2800" b="1" dirty="0">
                <a:latin typeface="Calibri" panose="020F0502020204030204" pitchFamily="34" charset="0"/>
                <a:cs typeface="Calibri" panose="020F0502020204030204" pitchFamily="34" charset="0"/>
              </a:rPr>
              <a:t>supplemental</a:t>
            </a:r>
          </a:p>
          <a:p>
            <a:pPr lvl="1"/>
            <a:endParaRPr lang="en-US" sz="800" b="1" dirty="0">
              <a:latin typeface="Calibri" panose="020F0502020204030204" pitchFamily="34" charset="0"/>
              <a:cs typeface="Calibri" panose="020F0502020204030204" pitchFamily="34" charset="0"/>
            </a:endParaRPr>
          </a:p>
          <a:p>
            <a:pPr marL="0" indent="0">
              <a:buNone/>
              <a:defRPr/>
            </a:pPr>
            <a:r>
              <a:rPr lang="en-US" i="1" dirty="0">
                <a:hlinkClick r:id="rId3"/>
              </a:rPr>
              <a:t>ESSA Quick Reference Brief: Methodology</a:t>
            </a:r>
            <a:endParaRPr lang="en-US" i="1" dirty="0"/>
          </a:p>
          <a:p>
            <a:pPr marL="0" indent="0">
              <a:buNone/>
              <a:defRPr/>
            </a:pPr>
            <a:r>
              <a:rPr lang="en-US" i="1" dirty="0">
                <a:hlinkClick r:id="rId4"/>
              </a:rPr>
              <a:t>ESSA Quick Reference Brief: Comparability</a:t>
            </a:r>
            <a:endParaRPr lang="en-US" i="1" dirty="0"/>
          </a:p>
          <a:p>
            <a:pPr marL="0" indent="0">
              <a:buNone/>
              <a:defRPr/>
            </a:pPr>
            <a:r>
              <a:rPr lang="en-US" i="1" dirty="0">
                <a:hlinkClick r:id="rId5"/>
              </a:rPr>
              <a:t>ESSA Quick Reference Brief: Supplement not Supplant</a:t>
            </a:r>
            <a:endParaRPr lang="en-US" i="1" dirty="0"/>
          </a:p>
          <a:p>
            <a:pPr marL="0" indent="0">
              <a:buNone/>
              <a:defRPr/>
            </a:pPr>
            <a:endParaRPr lang="en-US" sz="2800" i="1" dirty="0"/>
          </a:p>
          <a:p>
            <a:pPr marL="0" indent="0">
              <a:buNone/>
              <a:defRPr/>
            </a:pPr>
            <a:endParaRPr lang="en-US" sz="2800" i="1" dirty="0"/>
          </a:p>
          <a:p>
            <a:pPr marL="0" indent="0">
              <a:buNone/>
              <a:defRPr/>
            </a:pPr>
            <a:endParaRPr lang="en-US" sz="2800" i="1" dirty="0"/>
          </a:p>
        </p:txBody>
      </p:sp>
      <p:graphicFrame>
        <p:nvGraphicFramePr>
          <p:cNvPr id="4" name="Diagram 3" descr="This image shows the three fiscal tests for Title I-A: Supplement not Supplant (Methodology), Comparability, and Maintenance of Effort." title="Supplement not Supplant"/>
          <p:cNvGraphicFramePr/>
          <p:nvPr>
            <p:extLst>
              <p:ext uri="{D42A27DB-BD31-4B8C-83A1-F6EECF244321}">
                <p14:modId xmlns:p14="http://schemas.microsoft.com/office/powerpoint/2010/main" val="3181331138"/>
              </p:ext>
            </p:extLst>
          </p:nvPr>
        </p:nvGraphicFramePr>
        <p:xfrm>
          <a:off x="7578436" y="2865986"/>
          <a:ext cx="4093531" cy="34378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Footer Placeholder 2">
            <a:extLst>
              <a:ext uri="{C183D7F6-B498-43B3-948B-1728B52AA6E4}">
                <adec:decorative xmlns:adec="http://schemas.microsoft.com/office/drawing/2017/decorative" val="1"/>
              </a:ext>
            </a:extLst>
          </p:cNvPr>
          <p:cNvSpPr>
            <a:spLocks noGrp="1"/>
          </p:cNvSpPr>
          <p:nvPr/>
        </p:nvSpPr>
        <p:spPr>
          <a:xfrm>
            <a:off x="717176" y="5938692"/>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540E06B4-7F6A-B6E1-8B7C-8901748329A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101588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2024-25 FEDERAL FUNDS TIMELINE</a:t>
            </a:r>
          </a:p>
        </p:txBody>
      </p:sp>
      <p:sp>
        <p:nvSpPr>
          <p:cNvPr id="24" name="Initial grant period"/>
          <p:cNvSpPr/>
          <p:nvPr/>
        </p:nvSpPr>
        <p:spPr>
          <a:xfrm>
            <a:off x="371643" y="5481695"/>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Segoe UI"/>
                <a:ea typeface="+mn-ea"/>
                <a:cs typeface="+mn-cs"/>
              </a:rPr>
              <a:t>*INITIAL GRANT PERIOD: 7/1/24 – 9/30/25 (15 MONTHS</a:t>
            </a:r>
            <a:r>
              <a:rPr kumimoji="0" lang="en-US" sz="1200" b="0" i="0" u="none" strike="noStrike" kern="1200" cap="none" spc="0" normalizeH="0" baseline="0" noProof="0" dirty="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2024</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2024-25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2024</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2024-25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2024</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2024-25 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2025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2024-25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2025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2024-25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2025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2025</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2024-25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2026</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2024-25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2026</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2024-25 GRANT CLAIMS</a:t>
            </a:r>
          </a:p>
        </p:txBody>
      </p:sp>
      <p:sp>
        <p:nvSpPr>
          <p:cNvPr id="4" name="Footer Placeholder 2">
            <a:extLst>
              <a:ext uri="{FF2B5EF4-FFF2-40B4-BE49-F238E27FC236}">
                <a16:creationId xmlns:a16="http://schemas.microsoft.com/office/drawing/2014/main" id="{F7E0D2C3-0C2A-2B79-F1B6-696AD418ADFA}"/>
              </a:ext>
              <a:ext uri="{C183D7F6-B498-43B3-948B-1728B52AA6E4}">
                <adec:decorative xmlns:adec="http://schemas.microsoft.com/office/drawing/2017/decorative" val="1"/>
              </a:ext>
            </a:extLst>
          </p:cNvPr>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lumMod val="65000"/>
                    <a:lumOff val="35000"/>
                  </a:prstClr>
                </a:solidFill>
                <a:latin typeface="Calibri" panose="020F0502020204030204"/>
              </a:rPr>
              <a:t>Oregon Department of Education</a:t>
            </a:r>
          </a:p>
        </p:txBody>
      </p:sp>
      <p:sp>
        <p:nvSpPr>
          <p:cNvPr id="6" name="Slide Number Placeholder 3">
            <a:extLst>
              <a:ext uri="{FF2B5EF4-FFF2-40B4-BE49-F238E27FC236}">
                <a16:creationId xmlns:a16="http://schemas.microsoft.com/office/drawing/2014/main" id="{EA6CF955-D5D3-7FC4-54ED-A04C2BF71285}"/>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5</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151583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Equitable Services</a:t>
            </a:r>
            <a:endParaRPr lang="en-US" altLang="en-US" dirty="0">
              <a:solidFill>
                <a:schemeClr val="bg2">
                  <a:lumMod val="60000"/>
                  <a:lumOff val="40000"/>
                </a:schemeClr>
              </a:solidFill>
            </a:endParaRPr>
          </a:p>
        </p:txBody>
      </p:sp>
      <p:sp>
        <p:nvSpPr>
          <p:cNvPr id="3" name="Content Placeholder 2"/>
          <p:cNvSpPr>
            <a:spLocks noGrp="1"/>
          </p:cNvSpPr>
          <p:nvPr>
            <p:ph idx="1"/>
          </p:nvPr>
        </p:nvSpPr>
        <p:spPr>
          <a:xfrm>
            <a:off x="5183188" y="779646"/>
            <a:ext cx="6172200" cy="5621153"/>
          </a:xfrm>
        </p:spPr>
        <p:txBody>
          <a:bodyPr>
            <a:normAutofit lnSpcReduction="10000"/>
          </a:bodyPr>
          <a:lstStyle/>
          <a:p>
            <a:pPr>
              <a:buClr>
                <a:schemeClr val="dk1"/>
              </a:buClr>
              <a:buSzPct val="100000"/>
            </a:pPr>
            <a:r>
              <a:rPr lang="en-US" sz="2800" dirty="0">
                <a:latin typeface="Calibri" panose="020F0502020204030204" pitchFamily="34" charset="0"/>
                <a:cs typeface="Calibri" panose="020F0502020204030204" pitchFamily="34" charset="0"/>
              </a:rPr>
              <a:t>Timely, meaningful, annual consultation</a:t>
            </a:r>
            <a:endParaRPr lang="en-US" sz="2800" b="1" dirty="0">
              <a:ea typeface="Lato"/>
              <a:cs typeface="Lato"/>
              <a:sym typeface="Lato"/>
            </a:endParaRPr>
          </a:p>
          <a:p>
            <a:pPr>
              <a:buClr>
                <a:schemeClr val="dk1"/>
              </a:buClr>
              <a:buSzPct val="100000"/>
            </a:pPr>
            <a:endParaRPr lang="en-US" sz="900" b="1" dirty="0">
              <a:ea typeface="Lato"/>
              <a:cs typeface="Lato"/>
              <a:sym typeface="Lato"/>
            </a:endParaRPr>
          </a:p>
          <a:p>
            <a:pPr>
              <a:buClr>
                <a:schemeClr val="dk1"/>
              </a:buClr>
              <a:buSzPct val="100000"/>
            </a:pPr>
            <a:r>
              <a:rPr lang="en-US" sz="2800" b="1" dirty="0">
                <a:ea typeface="Lato"/>
                <a:cs typeface="Lato"/>
                <a:sym typeface="Lato"/>
              </a:rPr>
              <a:t>Equitable share</a:t>
            </a:r>
            <a:r>
              <a:rPr lang="en-US" sz="2800" dirty="0">
                <a:solidFill>
                  <a:schemeClr val="dk1"/>
                </a:solidFill>
                <a:ea typeface="Lato"/>
                <a:cs typeface="Lato"/>
                <a:sym typeface="Lato"/>
              </a:rPr>
              <a:t> is generated by children experiencing poverty who by age and address would have attended a public Title I-A school (</a:t>
            </a:r>
            <a:r>
              <a:rPr lang="en-US" sz="2800" b="1" dirty="0">
                <a:solidFill>
                  <a:schemeClr val="dk1"/>
                </a:solidFill>
                <a:ea typeface="Lato"/>
                <a:cs typeface="Lato"/>
                <a:sym typeface="Lato"/>
              </a:rPr>
              <a:t>poverty</a:t>
            </a:r>
            <a:r>
              <a:rPr lang="en-US" sz="2800" dirty="0">
                <a:solidFill>
                  <a:schemeClr val="dk1"/>
                </a:solidFill>
                <a:ea typeface="Lato"/>
                <a:cs typeface="Lato"/>
                <a:sym typeface="Lato"/>
              </a:rPr>
              <a:t> and residence)</a:t>
            </a:r>
          </a:p>
          <a:p>
            <a:pPr marL="0" indent="0">
              <a:buClr>
                <a:schemeClr val="dk1"/>
              </a:buClr>
              <a:buSzPct val="100000"/>
              <a:buNone/>
            </a:pPr>
            <a:endParaRPr lang="en-US" sz="800" dirty="0">
              <a:solidFill>
                <a:schemeClr val="dk1"/>
              </a:solidFill>
              <a:ea typeface="Lato"/>
              <a:cs typeface="Lato"/>
              <a:sym typeface="Lato"/>
            </a:endParaRPr>
          </a:p>
          <a:p>
            <a:pPr>
              <a:buClr>
                <a:schemeClr val="dk1"/>
              </a:buClr>
              <a:buSzPct val="100000"/>
            </a:pPr>
            <a:r>
              <a:rPr lang="en-US" sz="2800" b="1" dirty="0">
                <a:ea typeface="Lato"/>
                <a:cs typeface="Lato"/>
                <a:sym typeface="Lato"/>
              </a:rPr>
              <a:t>Services </a:t>
            </a:r>
            <a:r>
              <a:rPr lang="en-US" sz="2800" dirty="0">
                <a:solidFill>
                  <a:schemeClr val="dk1"/>
                </a:solidFill>
                <a:ea typeface="Lato"/>
                <a:cs typeface="Lato"/>
                <a:sym typeface="Lato"/>
              </a:rPr>
              <a:t>are provided to eligible students identified as having the greatest need (</a:t>
            </a:r>
            <a:r>
              <a:rPr lang="en-US" sz="2800" b="1" dirty="0">
                <a:solidFill>
                  <a:schemeClr val="dk1"/>
                </a:solidFill>
                <a:ea typeface="Lato"/>
                <a:cs typeface="Lato"/>
                <a:sym typeface="Lato"/>
              </a:rPr>
              <a:t>need</a:t>
            </a:r>
            <a:r>
              <a:rPr lang="en-US" sz="2800" dirty="0">
                <a:solidFill>
                  <a:schemeClr val="dk1"/>
                </a:solidFill>
                <a:ea typeface="Lato"/>
                <a:cs typeface="Lato"/>
                <a:sym typeface="Lato"/>
              </a:rPr>
              <a:t> and residence)</a:t>
            </a:r>
          </a:p>
          <a:p>
            <a:pPr>
              <a:buClr>
                <a:schemeClr val="dk1"/>
              </a:buClr>
              <a:buSzPct val="100000"/>
            </a:pPr>
            <a:endParaRPr lang="en-US" sz="2800" dirty="0">
              <a:solidFill>
                <a:schemeClr val="dk1"/>
              </a:solidFill>
              <a:ea typeface="Lato"/>
              <a:cs typeface="Lato"/>
              <a:sym typeface="Lato"/>
            </a:endParaRPr>
          </a:p>
          <a:p>
            <a:pPr marL="0" indent="0">
              <a:buClr>
                <a:schemeClr val="dk1"/>
              </a:buClr>
              <a:buSzPct val="100000"/>
              <a:buNone/>
            </a:pPr>
            <a:r>
              <a:rPr lang="en-US" sz="2800" i="1" dirty="0">
                <a:latin typeface="Calibri" panose="020F0502020204030204" pitchFamily="34" charset="0"/>
                <a:cs typeface="Calibri" panose="020F0502020204030204" pitchFamily="34" charset="0"/>
                <a:hlinkClick r:id="rId3"/>
              </a:rPr>
              <a:t>ESSA Quick Reference Brief: Equitable Services</a:t>
            </a:r>
            <a:endParaRPr lang="en-US" sz="2800" i="1" dirty="0">
              <a:latin typeface="Calibri" panose="020F0502020204030204" pitchFamily="34" charset="0"/>
              <a:cs typeface="Calibri" panose="020F0502020204030204" pitchFamily="34" charset="0"/>
            </a:endParaRPr>
          </a:p>
          <a:p>
            <a:pPr>
              <a:buClr>
                <a:schemeClr val="dk1"/>
              </a:buClr>
              <a:buSzPct val="100000"/>
            </a:pPr>
            <a:endParaRPr lang="en-US" sz="2800" dirty="0">
              <a:solidFill>
                <a:schemeClr val="dk1"/>
              </a:solidFill>
              <a:ea typeface="Lato"/>
              <a:cs typeface="Lato"/>
              <a:sym typeface="Lato"/>
            </a:endParaRPr>
          </a:p>
          <a:p>
            <a:pPr lvl="1">
              <a:defRPr/>
            </a:pPr>
            <a:endParaRPr lang="en-US" dirty="0">
              <a:latin typeface="Calibri" panose="020F0502020204030204" pitchFamily="34" charset="0"/>
              <a:cs typeface="Calibri" panose="020F0502020204030204" pitchFamily="34" charset="0"/>
            </a:endParaRPr>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733" b="5733"/>
          <a:stretch>
            <a:fillRect/>
          </a:stretch>
        </p:blipFill>
        <p:spPr>
          <a:xfrm>
            <a:off x="537068" y="2958234"/>
            <a:ext cx="3931826" cy="2320926"/>
          </a:xfrm>
        </p:spPr>
      </p:pic>
      <p:sp>
        <p:nvSpPr>
          <p:cNvPr id="5"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75D51B15-9357-D777-A5DB-896DA02ADAED}"/>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11437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Application Requirements</a:t>
            </a:r>
            <a:br>
              <a:rPr lang="en-US" dirty="0"/>
            </a:br>
            <a:r>
              <a:rPr lang="en-US" sz="4400" dirty="0"/>
              <a:t>Title I-A </a:t>
            </a:r>
            <a:r>
              <a:rPr lang="en-US" sz="4000" dirty="0"/>
              <a:t>CIP Budget Narrative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276678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AC9CF-6C30-EFB6-A352-3CCE30CA6BAA}"/>
              </a:ext>
            </a:extLst>
          </p:cNvPr>
          <p:cNvSpPr>
            <a:spLocks noGrp="1"/>
          </p:cNvSpPr>
          <p:nvPr>
            <p:ph type="title"/>
          </p:nvPr>
        </p:nvSpPr>
        <p:spPr/>
        <p:txBody>
          <a:bodyPr/>
          <a:lstStyle/>
          <a:p>
            <a:r>
              <a:rPr lang="en-US" dirty="0"/>
              <a:t>Accessing the CIP Budget Narrative</a:t>
            </a:r>
          </a:p>
        </p:txBody>
      </p:sp>
      <p:sp>
        <p:nvSpPr>
          <p:cNvPr id="6" name="Content Placeholder 5">
            <a:extLst>
              <a:ext uri="{FF2B5EF4-FFF2-40B4-BE49-F238E27FC236}">
                <a16:creationId xmlns:a16="http://schemas.microsoft.com/office/drawing/2014/main" id="{BF68419D-8210-1839-4F26-4CF32EFAB4F3}"/>
              </a:ext>
            </a:extLst>
          </p:cNvPr>
          <p:cNvSpPr>
            <a:spLocks noGrp="1"/>
          </p:cNvSpPr>
          <p:nvPr>
            <p:ph idx="1"/>
          </p:nvPr>
        </p:nvSpPr>
        <p:spPr>
          <a:xfrm>
            <a:off x="717176" y="1825625"/>
            <a:ext cx="10556070" cy="4109010"/>
          </a:xfrm>
        </p:spPr>
        <p:txBody>
          <a:bodyPr>
            <a:normAutofit/>
          </a:bodyPr>
          <a:lstStyle/>
          <a:p>
            <a:r>
              <a:rPr lang="en-US" sz="3200" dirty="0"/>
              <a:t>Login to the </a:t>
            </a:r>
            <a:r>
              <a:rPr lang="en-US" sz="3200" dirty="0">
                <a:hlinkClick r:id="rId3"/>
              </a:rPr>
              <a:t>District Secure website</a:t>
            </a:r>
            <a:endParaRPr lang="en-US" sz="3200" dirty="0"/>
          </a:p>
          <a:p>
            <a:pPr marL="0" indent="0">
              <a:buNone/>
            </a:pPr>
            <a:endParaRPr lang="en-US" sz="3200" dirty="0"/>
          </a:p>
          <a:p>
            <a:r>
              <a:rPr lang="en-US" sz="3200" dirty="0"/>
              <a:t>Choose CIP Budget Narrative from the “Applications” list</a:t>
            </a:r>
          </a:p>
          <a:p>
            <a:endParaRPr lang="en-US" sz="3200" dirty="0"/>
          </a:p>
          <a:p>
            <a:r>
              <a:rPr lang="en-US" sz="3200" dirty="0"/>
              <a:t>If you do not have access to the CIP Budget Narratives, reach out to your district </a:t>
            </a:r>
            <a:r>
              <a:rPr lang="en-US" sz="3200" dirty="0">
                <a:hlinkClick r:id="rId4"/>
              </a:rPr>
              <a:t>Security Administrator</a:t>
            </a:r>
            <a:endParaRPr lang="en-US" sz="3200" dirty="0"/>
          </a:p>
        </p:txBody>
      </p:sp>
      <p:sp>
        <p:nvSpPr>
          <p:cNvPr id="3" name="Footer Placeholder 2">
            <a:extLst>
              <a:ext uri="{FF2B5EF4-FFF2-40B4-BE49-F238E27FC236}">
                <a16:creationId xmlns:a16="http://schemas.microsoft.com/office/drawing/2014/main" id="{A49F39B4-3466-6520-EEEC-6D8471E691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1884779-5E0C-70AF-253A-665196E36D51}"/>
              </a:ext>
            </a:extLst>
          </p:cNvPr>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224113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dirty="0"/>
              <a:t>Title I-A Application Requirements</a:t>
            </a:r>
          </a:p>
        </p:txBody>
      </p:sp>
      <p:sp>
        <p:nvSpPr>
          <p:cNvPr id="2" name="Content Placeholder 1"/>
          <p:cNvSpPr>
            <a:spLocks noGrp="1"/>
          </p:cNvSpPr>
          <p:nvPr>
            <p:ph idx="1"/>
          </p:nvPr>
        </p:nvSpPr>
        <p:spPr/>
        <p:txBody>
          <a:bodyPr>
            <a:normAutofit lnSpcReduction="10000"/>
          </a:bodyPr>
          <a:lstStyle/>
          <a:p>
            <a:pPr marL="457200" indent="-457200">
              <a:spcBef>
                <a:spcPts val="1200"/>
              </a:spcBef>
              <a:defRPr/>
            </a:pPr>
            <a:r>
              <a:rPr lang="en-US" altLang="en-US" sz="3200" dirty="0">
                <a:latin typeface="Calibri" panose="020F0502020204030204" pitchFamily="34" charset="0"/>
                <a:cs typeface="Calibri" panose="020F0502020204030204" pitchFamily="34" charset="0"/>
              </a:rPr>
              <a:t>Overview</a:t>
            </a:r>
          </a:p>
          <a:p>
            <a:pPr marL="1200150" lvl="1" indent="-457200">
              <a:spcBef>
                <a:spcPts val="1200"/>
              </a:spcBef>
              <a:defRPr/>
            </a:pPr>
            <a:r>
              <a:rPr lang="en-US" altLang="en-US" dirty="0"/>
              <a:t>What is our methodology?</a:t>
            </a:r>
          </a:p>
          <a:p>
            <a:pPr marL="457200" indent="-457200">
              <a:spcBef>
                <a:spcPts val="1200"/>
              </a:spcBef>
              <a:defRPr/>
            </a:pPr>
            <a:r>
              <a:rPr lang="en-US" altLang="en-US" sz="3200" dirty="0"/>
              <a:t>Targeting Page</a:t>
            </a:r>
          </a:p>
          <a:p>
            <a:pPr marL="1200150" lvl="1" indent="-457200">
              <a:spcBef>
                <a:spcPts val="1200"/>
              </a:spcBef>
              <a:defRPr/>
            </a:pPr>
            <a:r>
              <a:rPr lang="en-US" altLang="en-US" dirty="0"/>
              <a:t>How do we rank and serve schools?</a:t>
            </a:r>
          </a:p>
          <a:p>
            <a:pPr marL="457200" indent="-457200">
              <a:spcBef>
                <a:spcPts val="1200"/>
              </a:spcBef>
              <a:defRPr/>
            </a:pPr>
            <a:r>
              <a:rPr lang="en-US" altLang="en-US" sz="3200" dirty="0"/>
              <a:t>Set-Asides</a:t>
            </a:r>
          </a:p>
          <a:p>
            <a:pPr marL="1200150" lvl="1" indent="-457200">
              <a:spcBef>
                <a:spcPts val="1200"/>
              </a:spcBef>
              <a:defRPr/>
            </a:pPr>
            <a:r>
              <a:rPr lang="en-US" altLang="en-US" dirty="0"/>
              <a:t>What funds are being spent at the district level?</a:t>
            </a:r>
          </a:p>
          <a:p>
            <a:pPr marL="457200" indent="-457200">
              <a:spcBef>
                <a:spcPts val="1200"/>
              </a:spcBef>
              <a:defRPr/>
            </a:pPr>
            <a:r>
              <a:rPr lang="en-US" altLang="en-US" sz="3200" dirty="0"/>
              <a:t>Budget Narrative</a:t>
            </a:r>
          </a:p>
          <a:p>
            <a:pPr marL="1260475" lvl="1" indent="-519113">
              <a:spcBef>
                <a:spcPts val="1200"/>
              </a:spcBef>
              <a:defRPr/>
            </a:pPr>
            <a:r>
              <a:rPr lang="en-US" altLang="en-US" dirty="0"/>
              <a:t>How are schools using their funds in alignment with their plans?</a:t>
            </a:r>
          </a:p>
          <a:p>
            <a:pPr marL="457200" lvl="1" indent="0">
              <a:spcBef>
                <a:spcPct val="50000"/>
              </a:spcBef>
              <a:buNone/>
              <a:defRPr/>
            </a:pPr>
            <a:endParaRPr lang="en-US" altLang="en-US" dirty="0"/>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8121609" y="1825625"/>
            <a:ext cx="3380109" cy="32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54C0DDBE-6A40-B978-C069-779720CA1B3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1014175761"/>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 xsi:nil="true"/>
    <Priority xmlns="033ab11c-6041-4f50-b845-c0c38e41b3e3" xsi:nil="true"/>
  </documentManagement>
</p:properties>
</file>

<file path=customXml/itemProps1.xml><?xml version="1.0" encoding="utf-8"?>
<ds:datastoreItem xmlns:ds="http://schemas.openxmlformats.org/officeDocument/2006/customXml" ds:itemID="{E438B940-931B-4790-A04F-6E71A3072E83}"/>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ded391c6-298c-4d80-b5b1-ff32f9779621"/>
    <ds:schemaRef ds:uri="http://schemas.openxmlformats.org/package/2006/metadata/core-properties"/>
    <ds:schemaRef ds:uri="547ed97a-188f-4e75-98a3-ee6136232f7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2276</TotalTime>
  <Words>3943</Words>
  <Application>Microsoft Office PowerPoint</Application>
  <PresentationFormat>Widescreen</PresentationFormat>
  <Paragraphs>380</Paragraphs>
  <Slides>26</Slides>
  <Notes>25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Calibri</vt:lpstr>
      <vt:lpstr>Courier New</vt:lpstr>
      <vt:lpstr>Franklin Gothic Demi</vt:lpstr>
      <vt:lpstr>Lato</vt:lpstr>
      <vt:lpstr>Segoe UI</vt:lpstr>
      <vt:lpstr>2021ODE</vt:lpstr>
      <vt:lpstr>Green_2021ODE</vt:lpstr>
      <vt:lpstr>Gold_2021ODE</vt:lpstr>
      <vt:lpstr>Orange_2021ODE</vt:lpstr>
      <vt:lpstr>Red_2021ODE</vt:lpstr>
      <vt:lpstr>Teal_2021ODE</vt:lpstr>
      <vt:lpstr>Office Theme</vt:lpstr>
      <vt:lpstr>Title I, Part A</vt:lpstr>
      <vt:lpstr>Outcomes for today</vt:lpstr>
      <vt:lpstr>Purpose of  Title I-A</vt:lpstr>
      <vt:lpstr>Supplement Not Supplant</vt:lpstr>
      <vt:lpstr>2024-25 FEDERAL FUNDS TIMELINE</vt:lpstr>
      <vt:lpstr>Equitable Services</vt:lpstr>
      <vt:lpstr>Application Requirements Title I-A CIP Budget Narrative</vt:lpstr>
      <vt:lpstr>Accessing the CIP Budget Narrative</vt:lpstr>
      <vt:lpstr>Title I-A Application Requirements</vt:lpstr>
      <vt:lpstr>Overview (Methodology)</vt:lpstr>
      <vt:lpstr>Targeting Page</vt:lpstr>
      <vt:lpstr>Targeting Page – A Closer Look</vt:lpstr>
      <vt:lpstr>Selecting Measures of Poverty</vt:lpstr>
      <vt:lpstr>Community Eligibility Provision</vt:lpstr>
      <vt:lpstr>When all schools in the district are CEP…</vt:lpstr>
      <vt:lpstr>When only some schools in the district are CEP…</vt:lpstr>
      <vt:lpstr>Required Set-Asides</vt:lpstr>
      <vt:lpstr>Required Set-Aside (Houselessness)</vt:lpstr>
      <vt:lpstr>Required Set-Asides (for some districts)</vt:lpstr>
      <vt:lpstr>Required Set-Asides (for some districts), Part II</vt:lpstr>
      <vt:lpstr>Optional Set-Asides</vt:lpstr>
      <vt:lpstr>Optional Set-Asides, Part II</vt:lpstr>
      <vt:lpstr>Budget Narrative</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CIP Budget Narrative</dc:title>
  <dc:creator>MARTIN Sarah * ODE</dc:creator>
  <cp:lastModifiedBy>SAPPINGTON Jennifer * ODE</cp:lastModifiedBy>
  <cp:revision>201</cp:revision>
  <dcterms:created xsi:type="dcterms:W3CDTF">2021-11-08T23:34:50Z</dcterms:created>
  <dcterms:modified xsi:type="dcterms:W3CDTF">2024-07-15T20:38:00Z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2024-02-29T16:46:16Z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c803ab29-9f44-4167-b3dd-f8512cdb8e79</vt:lpwstr>
  </property>
  <property fmtid="{D5CDD505-2E9C-101B-9397-08002B2CF9AE}" pid="9" name="MSIP_Label_7730ea53-6f5e-4160-81a5-992a9105450a_ContentBits">
    <vt:lpwstr>0</vt:lpwstr>
  </property>
</Properties>
</file>