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4"/>
    <p:sldMasterId id="2147483815" r:id="rId5"/>
    <p:sldMasterId id="2147483803" r:id="rId6"/>
    <p:sldMasterId id="2147483791" r:id="rId7"/>
    <p:sldMasterId id="2147483779" r:id="rId8"/>
    <p:sldMasterId id="2147483767" r:id="rId9"/>
  </p:sldMasterIdLst>
  <p:notesMasterIdLst>
    <p:notesMasterId r:id="rId23"/>
  </p:notesMasterIdLst>
  <p:sldIdLst>
    <p:sldId id="409" r:id="rId10"/>
    <p:sldId id="408" r:id="rId11"/>
    <p:sldId id="312" r:id="rId12"/>
    <p:sldId id="415" r:id="rId13"/>
    <p:sldId id="416" r:id="rId14"/>
    <p:sldId id="411" r:id="rId15"/>
    <p:sldId id="410" r:id="rId16"/>
    <p:sldId id="413" r:id="rId17"/>
    <p:sldId id="414" r:id="rId18"/>
    <p:sldId id="412" r:id="rId19"/>
    <p:sldId id="417" r:id="rId20"/>
    <p:sldId id="304" r:id="rId21"/>
    <p:sldId id="32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8A"/>
    <a:srgbClr val="FCF4F8"/>
    <a:srgbClr val="FCEDE1"/>
    <a:srgbClr val="FAF5E3"/>
    <a:srgbClr val="F0F4E6"/>
    <a:srgbClr val="E7F5F3"/>
    <a:srgbClr val="20552D"/>
    <a:srgbClr val="AC471A"/>
    <a:srgbClr val="5D0541"/>
    <a:srgbClr val="9267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9" autoAdjust="0"/>
    <p:restoredTop sz="81533" autoAdjust="0"/>
  </p:normalViewPr>
  <p:slideViewPr>
    <p:cSldViewPr snapToGrid="0">
      <p:cViewPr varScale="1">
        <p:scale>
          <a:sx n="91" d="100"/>
          <a:sy n="91" d="100"/>
        </p:scale>
        <p:origin x="11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63DED8-CA54-42CE-AED5-48AF1E60C0FC}" type="datetimeFigureOut">
              <a:rPr lang="en-US" smtClean="0"/>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42C83-F474-4689-992F-134064305DAD}" type="slidenum">
              <a:rPr lang="en-US" smtClean="0"/>
              <a:t>‹#›</a:t>
            </a:fld>
            <a:endParaRPr lang="en-US"/>
          </a:p>
        </p:txBody>
      </p:sp>
    </p:spTree>
    <p:extLst>
      <p:ext uri="{BB962C8B-B14F-4D97-AF65-F5344CB8AC3E}">
        <p14:creationId xmlns:p14="http://schemas.microsoft.com/office/powerpoint/2010/main" val="3565859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 </a:t>
            </a:r>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1</a:t>
            </a:fld>
            <a:endParaRPr lang="en-US"/>
          </a:p>
        </p:txBody>
      </p:sp>
    </p:spTree>
    <p:extLst>
      <p:ext uri="{BB962C8B-B14F-4D97-AF65-F5344CB8AC3E}">
        <p14:creationId xmlns:p14="http://schemas.microsoft.com/office/powerpoint/2010/main" val="1215568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we ask what topics they would like to talk about today, and in upcoming sessions.</a:t>
            </a:r>
          </a:p>
        </p:txBody>
      </p:sp>
      <p:sp>
        <p:nvSpPr>
          <p:cNvPr id="4" name="Slide Number Placeholder 3"/>
          <p:cNvSpPr>
            <a:spLocks noGrp="1"/>
          </p:cNvSpPr>
          <p:nvPr>
            <p:ph type="sldNum" sz="quarter" idx="5"/>
          </p:nvPr>
        </p:nvSpPr>
        <p:spPr/>
        <p:txBody>
          <a:bodyPr/>
          <a:lstStyle/>
          <a:p>
            <a:fld id="{42042C83-F474-4689-992F-134064305DAD}" type="slidenum">
              <a:rPr lang="en-US" smtClean="0"/>
              <a:t>11</a:t>
            </a:fld>
            <a:endParaRPr lang="en-US"/>
          </a:p>
        </p:txBody>
      </p:sp>
    </p:spTree>
    <p:extLst>
      <p:ext uri="{BB962C8B-B14F-4D97-AF65-F5344CB8AC3E}">
        <p14:creationId xmlns:p14="http://schemas.microsoft.com/office/powerpoint/2010/main" val="4256175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9350"/>
            <a:ext cx="5486400" cy="3086100"/>
          </a:xfrm>
        </p:spPr>
      </p:sp>
      <p:sp>
        <p:nvSpPr>
          <p:cNvPr id="3" name="Notes Placeholder 2"/>
          <p:cNvSpPr>
            <a:spLocks noGrp="1"/>
          </p:cNvSpPr>
          <p:nvPr>
            <p:ph type="body" idx="1"/>
          </p:nvPr>
        </p:nvSpPr>
        <p:spPr>
          <a:xfrm>
            <a:off x="590550" y="4394200"/>
            <a:ext cx="5486400" cy="3600450"/>
          </a:xfrm>
        </p:spPr>
        <p:txBody>
          <a:bodyPr/>
          <a:lstStyle/>
          <a:p>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12</a:t>
            </a:fld>
            <a:endParaRPr lang="en-US"/>
          </a:p>
        </p:txBody>
      </p:sp>
    </p:spTree>
    <p:extLst>
      <p:ext uri="{BB962C8B-B14F-4D97-AF65-F5344CB8AC3E}">
        <p14:creationId xmlns:p14="http://schemas.microsoft.com/office/powerpoint/2010/main" val="60755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13</a:t>
            </a:fld>
            <a:endParaRPr lang="en-US"/>
          </a:p>
        </p:txBody>
      </p:sp>
    </p:spTree>
    <p:extLst>
      <p:ext uri="{BB962C8B-B14F-4D97-AF65-F5344CB8AC3E}">
        <p14:creationId xmlns:p14="http://schemas.microsoft.com/office/powerpoint/2010/main" val="2288759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2042C83-F474-4689-992F-134064305DAD}" type="slidenum">
              <a:rPr lang="en-US" smtClean="0"/>
              <a:t>2</a:t>
            </a:fld>
            <a:endParaRPr lang="en-US"/>
          </a:p>
        </p:txBody>
      </p:sp>
    </p:spTree>
    <p:extLst>
      <p:ext uri="{BB962C8B-B14F-4D97-AF65-F5344CB8AC3E}">
        <p14:creationId xmlns:p14="http://schemas.microsoft.com/office/powerpoint/2010/main" val="3388010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C9ABCD5-98F5-410A-83F4-317D58C43391}" type="slidenum">
              <a:rPr lang="en-US" altLang="en-US" smtClean="0"/>
              <a:pPr/>
              <a:t>3</a:t>
            </a:fld>
            <a:endParaRPr lang="en-US" altLang="en-US"/>
          </a:p>
        </p:txBody>
      </p:sp>
    </p:spTree>
    <p:extLst>
      <p:ext uri="{BB962C8B-B14F-4D97-AF65-F5344CB8AC3E}">
        <p14:creationId xmlns:p14="http://schemas.microsoft.com/office/powerpoint/2010/main" val="4064424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Purpose: We are going to talk about the freeway view today</a:t>
            </a:r>
          </a:p>
        </p:txBody>
      </p:sp>
      <p:sp>
        <p:nvSpPr>
          <p:cNvPr id="4" name="Slide Number Placeholder 3"/>
          <p:cNvSpPr>
            <a:spLocks noGrp="1"/>
          </p:cNvSpPr>
          <p:nvPr>
            <p:ph type="sldNum" sz="quarter" idx="5"/>
          </p:nvPr>
        </p:nvSpPr>
        <p:spPr/>
        <p:txBody>
          <a:bodyPr/>
          <a:lstStyle/>
          <a:p>
            <a:fld id="{42042C83-F474-4689-992F-134064305DAD}" type="slidenum">
              <a:rPr lang="en-US" smtClean="0"/>
              <a:t>5</a:t>
            </a:fld>
            <a:endParaRPr lang="en-US"/>
          </a:p>
        </p:txBody>
      </p:sp>
    </p:spTree>
    <p:extLst>
      <p:ext uri="{BB962C8B-B14F-4D97-AF65-F5344CB8AC3E}">
        <p14:creationId xmlns:p14="http://schemas.microsoft.com/office/powerpoint/2010/main" val="1658267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CIP Budget narrative is </a:t>
            </a:r>
            <a:r>
              <a:rPr lang="en-US" sz="1200" b="1" dirty="0"/>
              <a:t>the district application describing how Title I-A funds will be spent.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p>
          <a:p>
            <a:pPr lvl="1"/>
            <a:r>
              <a:rPr lang="en-US" dirty="0"/>
              <a:t>Nutrition staff – determining poverty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Fiscal staff – ensuring allowability (necessary, reasonable and allocable)</a:t>
            </a:r>
          </a:p>
          <a:p>
            <a:pPr lvl="1"/>
            <a:r>
              <a:rPr lang="en-US" dirty="0"/>
              <a:t>McKinney-Vento liaison – set aside for students experiencing housing instability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Private School staff – set aside for equitable share and services provided</a:t>
            </a:r>
          </a:p>
          <a:p>
            <a:pPr lvl="1"/>
            <a:r>
              <a:rPr lang="en-US" dirty="0"/>
              <a:t>Principals – school plans and budgets</a:t>
            </a:r>
          </a:p>
        </p:txBody>
      </p:sp>
      <p:sp>
        <p:nvSpPr>
          <p:cNvPr id="4" name="Slide Number Placeholder 3"/>
          <p:cNvSpPr>
            <a:spLocks noGrp="1"/>
          </p:cNvSpPr>
          <p:nvPr>
            <p:ph type="sldNum" sz="quarter" idx="5"/>
          </p:nvPr>
        </p:nvSpPr>
        <p:spPr/>
        <p:txBody>
          <a:bodyPr/>
          <a:lstStyle/>
          <a:p>
            <a:fld id="{42042C83-F474-4689-992F-134064305DAD}" type="slidenum">
              <a:rPr lang="en-US" smtClean="0"/>
              <a:t>6</a:t>
            </a:fld>
            <a:endParaRPr lang="en-US"/>
          </a:p>
        </p:txBody>
      </p:sp>
    </p:spTree>
    <p:extLst>
      <p:ext uri="{BB962C8B-B14F-4D97-AF65-F5344CB8AC3E}">
        <p14:creationId xmlns:p14="http://schemas.microsoft.com/office/powerpoint/2010/main" val="1950682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dirty="0"/>
              <a:t>SARAH</a:t>
            </a:r>
          </a:p>
          <a:p>
            <a:pPr marL="0" marR="0" lvl="0" indent="0">
              <a:spcBef>
                <a:spcPts val="0"/>
              </a:spcBef>
              <a:spcAft>
                <a:spcPts val="0"/>
              </a:spcAft>
              <a:buFont typeface="Symbol" panose="05050102010706020507" pitchFamily="18" charset="2"/>
              <a:buNone/>
            </a:pPr>
            <a:r>
              <a:rPr lang="en-US" dirty="0"/>
              <a:t>CDPR is an annual collection of data required by </a:t>
            </a:r>
            <a:r>
              <a:rPr lang="en-US" sz="1200" b="1" dirty="0"/>
              <a:t>USDE </a:t>
            </a:r>
            <a:r>
              <a:rPr lang="en-US" sz="1800" dirty="0">
                <a:effectLst/>
                <a:latin typeface="Aptos" panose="020B0004020202020204" pitchFamily="34" charset="0"/>
                <a:ea typeface="Times New Roman" panose="02020603050405020304" pitchFamily="18" charset="0"/>
                <a:cs typeface="Aptos" panose="020B0004020202020204" pitchFamily="34" charset="0"/>
              </a:rPr>
              <a:t>districts that received Title I-A funds in the previous school year. The data collections report on the demographics of students in the district served with Title I-A funds at School Wide Program and Targeted Assistance Program schools.</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2042C83-F474-4689-992F-134064305DAD}" type="slidenum">
              <a:rPr lang="en-US" smtClean="0"/>
              <a:t>7</a:t>
            </a:fld>
            <a:endParaRPr lang="en-US"/>
          </a:p>
        </p:txBody>
      </p:sp>
    </p:spTree>
    <p:extLst>
      <p:ext uri="{BB962C8B-B14F-4D97-AF65-F5344CB8AC3E}">
        <p14:creationId xmlns:p14="http://schemas.microsoft.com/office/powerpoint/2010/main" val="642700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rPr>
              <a:t>AMY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rPr>
              <a:t>School plans are tools for communicating and evaluating school priorities, goals, and strategies to improve outcomes for students.</a:t>
            </a:r>
          </a:p>
          <a:p>
            <a:endParaRPr lang="en-US" dirty="0"/>
          </a:p>
        </p:txBody>
      </p:sp>
      <p:sp>
        <p:nvSpPr>
          <p:cNvPr id="4" name="Slide Number Placeholder 3"/>
          <p:cNvSpPr>
            <a:spLocks noGrp="1"/>
          </p:cNvSpPr>
          <p:nvPr>
            <p:ph type="sldNum" sz="quarter" idx="5"/>
          </p:nvPr>
        </p:nvSpPr>
        <p:spPr/>
        <p:txBody>
          <a:bodyPr/>
          <a:lstStyle/>
          <a:p>
            <a:fld id="{42042C83-F474-4689-992F-134064305DAD}" type="slidenum">
              <a:rPr lang="en-US" smtClean="0"/>
              <a:t>8</a:t>
            </a:fld>
            <a:endParaRPr lang="en-US"/>
          </a:p>
        </p:txBody>
      </p:sp>
    </p:spTree>
    <p:extLst>
      <p:ext uri="{BB962C8B-B14F-4D97-AF65-F5344CB8AC3E}">
        <p14:creationId xmlns:p14="http://schemas.microsoft.com/office/powerpoint/2010/main" val="1803755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Janette Title I-A programs are supported by tax dollars, so ALL children are eligible to access the program</a:t>
            </a:r>
          </a:p>
          <a:p>
            <a:endParaRPr lang="en-US" dirty="0"/>
          </a:p>
        </p:txBody>
      </p:sp>
      <p:sp>
        <p:nvSpPr>
          <p:cNvPr id="4" name="Slide Number Placeholder 3"/>
          <p:cNvSpPr>
            <a:spLocks noGrp="1"/>
          </p:cNvSpPr>
          <p:nvPr>
            <p:ph type="sldNum" sz="quarter" idx="5"/>
          </p:nvPr>
        </p:nvSpPr>
        <p:spPr/>
        <p:txBody>
          <a:bodyPr/>
          <a:lstStyle/>
          <a:p>
            <a:fld id="{42042C83-F474-4689-992F-134064305DAD}" type="slidenum">
              <a:rPr lang="en-US" smtClean="0"/>
              <a:t>9</a:t>
            </a:fld>
            <a:endParaRPr lang="en-US"/>
          </a:p>
        </p:txBody>
      </p:sp>
    </p:spTree>
    <p:extLst>
      <p:ext uri="{BB962C8B-B14F-4D97-AF65-F5344CB8AC3E}">
        <p14:creationId xmlns:p14="http://schemas.microsoft.com/office/powerpoint/2010/main" val="2471814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annual meeting is </a:t>
            </a:r>
            <a:r>
              <a:rPr lang="en-US" sz="1200" b="1" dirty="0"/>
              <a:t>a requirement of ESEA under Title I-A, Section 1116.</a:t>
            </a:r>
          </a:p>
          <a:p>
            <a:r>
              <a:rPr lang="en-US" dirty="0"/>
              <a:t>Annual meeting content should include: </a:t>
            </a:r>
          </a:p>
          <a:p>
            <a:r>
              <a:rPr lang="en-US" sz="1200" dirty="0"/>
              <a:t>Explanation of Title I-A </a:t>
            </a:r>
          </a:p>
          <a:p>
            <a:r>
              <a:rPr lang="en-US" sz="1200" dirty="0"/>
              <a:t>Rights of Parents and Guardians</a:t>
            </a:r>
          </a:p>
          <a:p>
            <a:r>
              <a:rPr lang="en-US" sz="1200" dirty="0"/>
              <a:t>Sharing Our School’s Program, including goals, curriculum and assessments used</a:t>
            </a:r>
          </a:p>
          <a:p>
            <a:r>
              <a:rPr lang="en-US" sz="1200" dirty="0"/>
              <a:t>Annual Review and Evaluation and how student progress is tracked</a:t>
            </a:r>
          </a:p>
          <a:p>
            <a:r>
              <a:rPr lang="en-US" sz="1200" dirty="0"/>
              <a:t>Parent and Family Engagement including how families are included in review of the school plan and how the school offers support to families to help them help their students meet academic standards and other programmatic goals</a:t>
            </a:r>
          </a:p>
          <a:p>
            <a:endParaRPr lang="en-US" dirty="0"/>
          </a:p>
        </p:txBody>
      </p:sp>
      <p:sp>
        <p:nvSpPr>
          <p:cNvPr id="4" name="Slide Number Placeholder 3"/>
          <p:cNvSpPr>
            <a:spLocks noGrp="1"/>
          </p:cNvSpPr>
          <p:nvPr>
            <p:ph type="sldNum" sz="quarter" idx="5"/>
          </p:nvPr>
        </p:nvSpPr>
        <p:spPr/>
        <p:txBody>
          <a:bodyPr/>
          <a:lstStyle/>
          <a:p>
            <a:fld id="{42042C83-F474-4689-992F-134064305DAD}" type="slidenum">
              <a:rPr lang="en-US" smtClean="0"/>
              <a:t>10</a:t>
            </a:fld>
            <a:endParaRPr lang="en-US"/>
          </a:p>
        </p:txBody>
      </p:sp>
    </p:spTree>
    <p:extLst>
      <p:ext uri="{BB962C8B-B14F-4D97-AF65-F5344CB8AC3E}">
        <p14:creationId xmlns:p14="http://schemas.microsoft.com/office/powerpoint/2010/main" val="19492877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868411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51034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4195460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5"/>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5"/>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639353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5"/>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5"/>
                </a:solidFill>
              </a:defRPr>
            </a:lvl1pPr>
          </a:lstStyle>
          <a:p>
            <a:r>
              <a:rPr lang="en-US" dirty="0"/>
              <a:t>Click to edit Master title style</a:t>
            </a:r>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5/14/2025</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752752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1859161546"/>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42395"/>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218851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555077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054735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5/14/2025</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996193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5"/>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5/14/2025</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73561297"/>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1"/>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5/14/2025</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711967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80DF8147-9298-48DB-8898-31538F48B62E}" type="datetime1">
              <a:rPr lang="en-US" smtClean="0"/>
              <a:t>5/14/2025</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0139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49586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506956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4"/>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4165868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4"/>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4"/>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5/14/2025</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4083496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4"/>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1434936730"/>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4"/>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38201"/>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3748440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802188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993687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5/14/2025</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2907083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2522581207"/>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4"/>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5/14/2025</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1790770148"/>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4"/>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80DF8147-9298-48DB-8898-31538F48B62E}" type="datetime1">
              <a:rPr lang="en-US" smtClean="0"/>
              <a:t>5/14/2025</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9506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4"/>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4"/>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78108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4"/>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4"/>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279419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3"/>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3"/>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172151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3"/>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5/14/2025</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754756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481282686"/>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34006"/>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43971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374592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4093427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25617"/>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1633861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5/14/2025</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4088644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3"/>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5/14/2025</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2110732786"/>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3"/>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80DF8147-9298-48DB-8898-31538F48B62E}" type="datetime1">
              <a:rPr lang="en-US" smtClean="0"/>
              <a:t>5/14/2025</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2313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37536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37081982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170299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2"/>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5/14/2025</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7654262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222434564"/>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32468574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827161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528539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4153746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5/14/2025</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3911297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5/14/2025</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3436298166"/>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80DF8147-9298-48DB-8898-31538F48B62E}" type="datetime1">
              <a:rPr lang="en-US" smtClean="0"/>
              <a:t>5/14/2025</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01196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614206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2035973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9456927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tx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tx2"/>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5/14/2025</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0768125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72431344"/>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3508029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4318132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5541692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648509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5/14/2025</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23514307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tx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5/14/2025</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188208071"/>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80DF8147-9298-48DB-8898-31538F48B62E}" type="datetime1">
              <a:rPr lang="en-US" smtClean="0"/>
              <a:t>5/14/2025</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02478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8413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794497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5/14/2025</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642731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5/14/2025</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375202157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80DF8147-9298-48DB-8898-31538F48B62E}" type="datetime1">
              <a:rPr lang="en-US" smtClean="0"/>
              <a:t>5/14/2025</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9459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5/14/2025</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107541647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5/14/2025</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69475964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hdr="0" dt="0"/>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5/14/2025</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90006233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hf hdr="0" dt="0"/>
  <p:txStyles>
    <p:titleStyle>
      <a:lvl1pPr algn="l" defTabSz="914400" rtl="0" eaLnBrk="1" latinLnBrk="0" hangingPunct="1">
        <a:lnSpc>
          <a:spcPct val="90000"/>
        </a:lnSpc>
        <a:spcBef>
          <a:spcPct val="0"/>
        </a:spcBef>
        <a:buNone/>
        <a:defRPr sz="4400"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5/14/2025</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51937415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5/14/2025</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42799544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hdr="0" dt="0"/>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5/14/2025</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318439743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www.oregon.gov/ode/schools-and-districts/grants/ESEA/Documents/Title%20I-A%20Annual%20Meeting.pdf" TargetMode="External"/><Relationship Id="rId5" Type="http://schemas.openxmlformats.org/officeDocument/2006/relationships/hyperlink" Target="https://www.oregon.gov/ode/schools-and-districts/grants/ESEA/Documents/Sample%20Title%20IA%20Annual%20Meeting%20PPT.pptx" TargetMode="External"/><Relationship Id="rId4" Type="http://schemas.openxmlformats.org/officeDocument/2006/relationships/hyperlink" Target="https://www.oregon.gov/ode/schools-and-districts/grants/ESEA/IA/Pages/Schoolwide-and-TAS.aspx"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hyperlink" Target="https://www.oregon.gov/ode/schools-and-districts/grants/ESEA/IA/Pages/Title-IA-Coordinators.aspx" TargetMode="External"/><Relationship Id="rId3" Type="http://schemas.openxmlformats.org/officeDocument/2006/relationships/image" Target="../media/image15.png"/><Relationship Id="rId7" Type="http://schemas.openxmlformats.org/officeDocument/2006/relationships/hyperlink" Target="https://www.oregon.gov/ode/schools-and-districts/grants/ESEA/Pages/BN.aspx"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www.oregon.gov/ode/schools-and-districts/grants/ESEA/Pages/default.aspx" TargetMode="External"/><Relationship Id="rId11" Type="http://schemas.openxmlformats.org/officeDocument/2006/relationships/hyperlink" Target="https://www.oregon.gov/ode/schools-and-districts/grants/ESEA/Pages/Private-Schools.aspx" TargetMode="External"/><Relationship Id="rId5" Type="http://schemas.openxmlformats.org/officeDocument/2006/relationships/hyperlink" Target="https://www.oregon.gov/ode/schools-and-districts/grants/ESEA/Documents/ESSA%20Oregon%20Guide.docx" TargetMode="External"/><Relationship Id="rId10" Type="http://schemas.openxmlformats.org/officeDocument/2006/relationships/hyperlink" Target="https://www.oregon.gov/ode/schools-and-districts/grants/ESEA/IA/Documents/Formula%20Grant%20Calendar%20of%20Activities.docx" TargetMode="External"/><Relationship Id="rId4" Type="http://schemas.openxmlformats.org/officeDocument/2006/relationships/hyperlink" Target="https://www.oregon.gov/ode/schools-and-districts/grants/ESEA/IA/Pages/default.aspx" TargetMode="External"/><Relationship Id="rId9" Type="http://schemas.openxmlformats.org/officeDocument/2006/relationships/hyperlink" Target="https://www.oregon.gov/ode/schools-and-districts/grants/ESEA/Documents/Ten%20Tips%20for%20Federal%20Program%20Directors.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mailto:Jennifer.Engberg@ode.oregon.gov" TargetMode="External"/><Relationship Id="rId7" Type="http://schemas.openxmlformats.org/officeDocument/2006/relationships/hyperlink" Target="mailto:%20janette.newton@ode.oregon.gov"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mailto:Amy.Tidwell@ode.oregon.gov" TargetMode="External"/><Relationship Id="rId5" Type="http://schemas.openxmlformats.org/officeDocument/2006/relationships/hyperlink" Target="mailto:Lisa.Plumb@ode.oregon.gov" TargetMode="External"/><Relationship Id="rId4" Type="http://schemas.openxmlformats.org/officeDocument/2006/relationships/hyperlink" Target="mailto:Sarah.Martin@ode.oregon.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www.oregon.gov/ode/schools-and-districts/grants/ESEA/IA/Documents/Formula%20Grant%20Calendar%20of%20Activities.doc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oregon.gov/ode/schools-and-districts/grants/ESEA/IA/Documents/Formula%20Grant%20Calendar%20of%20Activitie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hyperlink" Target="https://www.oregon.gov/ode/schools-and-districts/grants/ESEA/Documents/Formula%20Grants%20Expanded%20Calendar.doc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hyperlink" Target="https://www.oregon.gov/ode/schools-and-districts/grants/ESEA/Pages/BN.aspx"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www.oregon.gov/ode/schools-and-districts/grants/ESEA/Documents/SNS.docx" TargetMode="External"/><Relationship Id="rId5" Type="http://schemas.openxmlformats.org/officeDocument/2006/relationships/hyperlink" Target="https://www.oregon.gov/ode/schools-and-districts/grants/ESEA/Documents/Allowability.pdf" TargetMode="External"/><Relationship Id="rId4" Type="http://schemas.openxmlformats.org/officeDocument/2006/relationships/hyperlink" Target="https://district.ode.state.or.us/apps/login/searchSA.asp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mailto:kyle.walker@ode.oregon.gov" TargetMode="External"/><Relationship Id="rId5" Type="http://schemas.openxmlformats.org/officeDocument/2006/relationships/hyperlink" Target="https://www.oregon.gov/ode/schools-and-districts/grants/ESEA/IA/Pages/Title-IA-Coordinators.aspx" TargetMode="External"/><Relationship Id="rId4" Type="http://schemas.openxmlformats.org/officeDocument/2006/relationships/hyperlink" Target="https://district.ode.state.or.us/apps/login/searchSA.aspx"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oregon.gov/ode/schools-and-districts/grants/ESEA/IA/Pages/Schoolwide-and-TAS.aspx"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www.oregon.gov/ode/schools-and-districts/grants/ESEA/Pages/Private-Schools.aspx" TargetMode="External"/><Relationship Id="rId4" Type="http://schemas.openxmlformats.org/officeDocument/2006/relationships/hyperlink" Target="https://app.smartsheet.com/b/form/f998d5d880cb4875bd0f5c52f4736d1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6005" y="2633369"/>
            <a:ext cx="10784542" cy="1900363"/>
          </a:xfrm>
        </p:spPr>
        <p:txBody>
          <a:bodyPr/>
          <a:lstStyle/>
          <a:p>
            <a:r>
              <a:rPr lang="en-US" dirty="0">
                <a:solidFill>
                  <a:srgbClr val="00558A"/>
                </a:solidFill>
              </a:rPr>
              <a:t>Title I-A “101”</a:t>
            </a:r>
            <a:br>
              <a:rPr lang="en-US" dirty="0">
                <a:solidFill>
                  <a:srgbClr val="00558A"/>
                </a:solidFill>
              </a:rPr>
            </a:br>
            <a:r>
              <a:rPr lang="en-US" sz="3600" dirty="0">
                <a:solidFill>
                  <a:srgbClr val="00558A"/>
                </a:solidFill>
              </a:rPr>
              <a:t>Session 1: August 21, 2024</a:t>
            </a:r>
          </a:p>
        </p:txBody>
      </p:sp>
      <p:sp>
        <p:nvSpPr>
          <p:cNvPr id="4" name="Footer Placeholder 3">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t>1</a:t>
            </a:fld>
            <a:endParaRPr lang="en-US" dirty="0"/>
          </a:p>
        </p:txBody>
      </p:sp>
      <p:sp>
        <p:nvSpPr>
          <p:cNvPr id="3" name="Content Placeholder 2"/>
          <p:cNvSpPr>
            <a:spLocks noGrp="1"/>
          </p:cNvSpPr>
          <p:nvPr>
            <p:ph idx="4294967295"/>
          </p:nvPr>
        </p:nvSpPr>
        <p:spPr>
          <a:xfrm>
            <a:off x="1463329" y="4745499"/>
            <a:ext cx="9265341" cy="1182526"/>
          </a:xfrm>
        </p:spPr>
        <p:txBody>
          <a:bodyPr>
            <a:normAutofit fontScale="92500"/>
          </a:bodyPr>
          <a:lstStyle/>
          <a:p>
            <a:pPr marL="0" indent="0" algn="ctr">
              <a:buNone/>
            </a:pPr>
            <a:r>
              <a:rPr lang="en-US" sz="2800" b="1" dirty="0">
                <a:solidFill>
                  <a:schemeClr val="dk1"/>
                </a:solidFill>
                <a:cs typeface="Calibri"/>
                <a:sym typeface="Calibri"/>
              </a:rPr>
              <a:t>Please put your district name next to your username.</a:t>
            </a:r>
          </a:p>
          <a:p>
            <a:pPr marL="0" indent="0">
              <a:buNone/>
            </a:pPr>
            <a:r>
              <a:rPr lang="en-US" sz="3600" dirty="0">
                <a:solidFill>
                  <a:srgbClr val="FF0000"/>
                </a:solidFill>
              </a:rPr>
              <a:t>In the chat: What is the best road trip you ever took?</a:t>
            </a:r>
          </a:p>
        </p:txBody>
      </p:sp>
    </p:spTree>
    <p:extLst>
      <p:ext uri="{BB962C8B-B14F-4D97-AF65-F5344CB8AC3E}">
        <p14:creationId xmlns:p14="http://schemas.microsoft.com/office/powerpoint/2010/main" val="122511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521E2E-4F20-0E3E-49E8-59BB0A2547C6}"/>
              </a:ext>
            </a:extLst>
          </p:cNvPr>
          <p:cNvSpPr>
            <a:spLocks noGrp="1"/>
          </p:cNvSpPr>
          <p:nvPr>
            <p:ph type="title"/>
          </p:nvPr>
        </p:nvSpPr>
        <p:spPr>
          <a:xfrm>
            <a:off x="717177" y="779645"/>
            <a:ext cx="3931826" cy="1760355"/>
          </a:xfrm>
        </p:spPr>
        <p:txBody>
          <a:bodyPr>
            <a:normAutofit fontScale="90000"/>
          </a:bodyPr>
          <a:lstStyle/>
          <a:p>
            <a:r>
              <a:rPr lang="en-US" dirty="0">
                <a:solidFill>
                  <a:srgbClr val="00558A"/>
                </a:solidFill>
              </a:rPr>
              <a:t>Stop #5: Annual Title I-A Meeting</a:t>
            </a:r>
          </a:p>
        </p:txBody>
      </p:sp>
      <p:pic>
        <p:nvPicPr>
          <p:cNvPr id="11" name="Picture Placeholder 10">
            <a:extLst>
              <a:ext uri="{FF2B5EF4-FFF2-40B4-BE49-F238E27FC236}">
                <a16:creationId xmlns:a16="http://schemas.microsoft.com/office/drawing/2014/main" id="{D4BB7F4D-A535-C8FC-03CF-6B32D1B71113}"/>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l="9407" r="9407"/>
          <a:stretch>
            <a:fillRect/>
          </a:stretch>
        </p:blipFill>
        <p:spPr>
          <a:xfrm>
            <a:off x="717550" y="2632075"/>
            <a:ext cx="3932238" cy="3228975"/>
          </a:xfrm>
        </p:spPr>
      </p:pic>
      <p:sp>
        <p:nvSpPr>
          <p:cNvPr id="6" name="Content Placeholder 5">
            <a:extLst>
              <a:ext uri="{FF2B5EF4-FFF2-40B4-BE49-F238E27FC236}">
                <a16:creationId xmlns:a16="http://schemas.microsoft.com/office/drawing/2014/main" id="{600FCDF8-2BDE-C897-B669-7BC4B7CDC384}"/>
              </a:ext>
            </a:extLst>
          </p:cNvPr>
          <p:cNvSpPr>
            <a:spLocks noGrp="1"/>
          </p:cNvSpPr>
          <p:nvPr>
            <p:ph idx="1"/>
          </p:nvPr>
        </p:nvSpPr>
        <p:spPr>
          <a:xfrm>
            <a:off x="5183188" y="528320"/>
            <a:ext cx="6592252" cy="5537200"/>
          </a:xfrm>
        </p:spPr>
        <p:txBody>
          <a:bodyPr>
            <a:normAutofit/>
          </a:bodyPr>
          <a:lstStyle/>
          <a:p>
            <a:r>
              <a:rPr lang="en-US" sz="2800" b="1" dirty="0"/>
              <a:t>Should occur by October 1</a:t>
            </a:r>
          </a:p>
          <a:p>
            <a:r>
              <a:rPr lang="en-US" sz="2800" dirty="0"/>
              <a:t>Communicate with families</a:t>
            </a:r>
          </a:p>
          <a:p>
            <a:pPr lvl="1"/>
            <a:r>
              <a:rPr lang="en-US" dirty="0"/>
              <a:t>Design of school program </a:t>
            </a:r>
          </a:p>
          <a:p>
            <a:pPr lvl="1"/>
            <a:r>
              <a:rPr lang="en-US" dirty="0"/>
              <a:t>Family rights under Title I-A</a:t>
            </a:r>
          </a:p>
          <a:p>
            <a:pPr lvl="1"/>
            <a:r>
              <a:rPr lang="en-US" dirty="0"/>
              <a:t>How families are engaged as partners </a:t>
            </a:r>
          </a:p>
          <a:p>
            <a:pPr marL="457200" lvl="1" indent="0">
              <a:buNone/>
            </a:pPr>
            <a:endParaRPr lang="en-US" dirty="0"/>
          </a:p>
          <a:p>
            <a:r>
              <a:rPr lang="en-US" sz="2800" i="1" dirty="0"/>
              <a:t>Highlights from this stop</a:t>
            </a:r>
          </a:p>
          <a:p>
            <a:pPr lvl="1"/>
            <a:r>
              <a:rPr lang="en-US" dirty="0"/>
              <a:t>Excellent opportunity to get family input on revisions to </a:t>
            </a:r>
            <a:r>
              <a:rPr lang="en-US" dirty="0">
                <a:hlinkClick r:id="rId4"/>
              </a:rPr>
              <a:t>school plan and compact </a:t>
            </a:r>
            <a:endParaRPr lang="en-US" dirty="0"/>
          </a:p>
          <a:p>
            <a:pPr lvl="1"/>
            <a:r>
              <a:rPr lang="en-US" dirty="0"/>
              <a:t>Coordinate with other events, but </a:t>
            </a:r>
            <a:r>
              <a:rPr lang="en-US" b="1" dirty="0"/>
              <a:t>be explicit in sharing Title I-A information</a:t>
            </a:r>
          </a:p>
          <a:p>
            <a:pPr lvl="1"/>
            <a:r>
              <a:rPr lang="en-US" dirty="0">
                <a:hlinkClick r:id="rId5"/>
              </a:rPr>
              <a:t>PPT template </a:t>
            </a:r>
            <a:r>
              <a:rPr lang="en-US" dirty="0"/>
              <a:t>and </a:t>
            </a:r>
            <a:r>
              <a:rPr lang="en-US" dirty="0">
                <a:hlinkClick r:id="rId6"/>
              </a:rPr>
              <a:t>Quick Reference Brief </a:t>
            </a:r>
            <a:r>
              <a:rPr lang="en-US" dirty="0"/>
              <a:t>available</a:t>
            </a:r>
          </a:p>
          <a:p>
            <a:pPr lvl="1"/>
            <a:endParaRPr lang="en-US" dirty="0"/>
          </a:p>
        </p:txBody>
      </p:sp>
      <p:sp>
        <p:nvSpPr>
          <p:cNvPr id="3" name="Footer Placeholder 2">
            <a:extLst>
              <a:ext uri="{FF2B5EF4-FFF2-40B4-BE49-F238E27FC236}">
                <a16:creationId xmlns:a16="http://schemas.microsoft.com/office/drawing/2014/main" id="{B342F08E-98C9-303E-FA88-626CBDE60D5E}"/>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sp>
        <p:nvSpPr>
          <p:cNvPr id="4" name="Slide Number Placeholder 3">
            <a:extLst>
              <a:ext uri="{FF2B5EF4-FFF2-40B4-BE49-F238E27FC236}">
                <a16:creationId xmlns:a16="http://schemas.microsoft.com/office/drawing/2014/main" id="{C2240187-935E-331C-F4AE-C82517E92F04}"/>
              </a:ext>
            </a:extLst>
          </p:cNvPr>
          <p:cNvSpPr>
            <a:spLocks noGrp="1"/>
          </p:cNvSpPr>
          <p:nvPr>
            <p:ph type="sldNum" sz="quarter" idx="12"/>
          </p:nvPr>
        </p:nvSpPr>
        <p:spPr/>
        <p:txBody>
          <a:bodyPr/>
          <a:lstStyle/>
          <a:p>
            <a:fld id="{357F5B69-6281-4C1F-8C38-6DA0F56DA430}" type="slidenum">
              <a:rPr lang="en-US" smtClean="0"/>
              <a:pPr/>
              <a:t>10</a:t>
            </a:fld>
            <a:endParaRPr lang="en-US" dirty="0"/>
          </a:p>
        </p:txBody>
      </p:sp>
    </p:spTree>
    <p:extLst>
      <p:ext uri="{BB962C8B-B14F-4D97-AF65-F5344CB8AC3E}">
        <p14:creationId xmlns:p14="http://schemas.microsoft.com/office/powerpoint/2010/main" val="3729364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8CBAA8-6A83-0FF2-839D-8D87179F3121}"/>
              </a:ext>
            </a:extLst>
          </p:cNvPr>
          <p:cNvSpPr>
            <a:spLocks noGrp="1"/>
          </p:cNvSpPr>
          <p:nvPr>
            <p:ph type="title"/>
          </p:nvPr>
        </p:nvSpPr>
        <p:spPr>
          <a:xfrm>
            <a:off x="717176" y="457200"/>
            <a:ext cx="10784542" cy="1026460"/>
          </a:xfrm>
        </p:spPr>
        <p:txBody>
          <a:bodyPr anchor="b">
            <a:normAutofit/>
          </a:bodyPr>
          <a:lstStyle/>
          <a:p>
            <a:r>
              <a:rPr lang="en-US" dirty="0">
                <a:solidFill>
                  <a:srgbClr val="00558A"/>
                </a:solidFill>
              </a:rPr>
              <a:t>Where would you like to go next?</a:t>
            </a:r>
          </a:p>
        </p:txBody>
      </p:sp>
      <p:pic>
        <p:nvPicPr>
          <p:cNvPr id="10" name="Content Placeholder 9">
            <a:extLst>
              <a:ext uri="{FF2B5EF4-FFF2-40B4-BE49-F238E27FC236}">
                <a16:creationId xmlns:a16="http://schemas.microsoft.com/office/drawing/2014/main" id="{08578ED8-A857-CFAE-4397-03CAFFFBE87D}"/>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2032" r="-1" b="20887"/>
          <a:stretch/>
        </p:blipFill>
        <p:spPr>
          <a:xfrm>
            <a:off x="717176" y="1825625"/>
            <a:ext cx="10784542" cy="4109010"/>
          </a:xfrm>
          <a:noFill/>
        </p:spPr>
      </p:pic>
      <p:sp>
        <p:nvSpPr>
          <p:cNvPr id="4" name="Footer Placeholder 3">
            <a:extLst>
              <a:ext uri="{FF2B5EF4-FFF2-40B4-BE49-F238E27FC236}">
                <a16:creationId xmlns:a16="http://schemas.microsoft.com/office/drawing/2014/main" id="{D10E8E88-5564-28DA-4873-A2E0652779EC}"/>
              </a:ext>
              <a:ext uri="{C183D7F6-B498-43B3-948B-1728B52AA6E4}">
                <adec:decorative xmlns:adec="http://schemas.microsoft.com/office/drawing/2017/decorative" val="1"/>
              </a:ext>
            </a:extLst>
          </p:cNvPr>
          <p:cNvSpPr>
            <a:spLocks noGrp="1"/>
          </p:cNvSpPr>
          <p:nvPr>
            <p:ph type="ftr" sz="quarter" idx="11"/>
          </p:nvPr>
        </p:nvSpPr>
        <p:spPr>
          <a:xfrm>
            <a:off x="717176" y="6139793"/>
            <a:ext cx="2864224" cy="365125"/>
          </a:xfrm>
        </p:spPr>
        <p:txBody>
          <a:bodyPr anchor="ctr">
            <a:normAutofit/>
          </a:bodyPr>
          <a:lstStyle/>
          <a:p>
            <a:pPr>
              <a:spcAft>
                <a:spcPts val="600"/>
              </a:spcAft>
            </a:pPr>
            <a:r>
              <a:rPr lang="en-US"/>
              <a:t>Oregon Department of Education</a:t>
            </a:r>
          </a:p>
        </p:txBody>
      </p:sp>
      <p:sp>
        <p:nvSpPr>
          <p:cNvPr id="5" name="Slide Number Placeholder 4">
            <a:extLst>
              <a:ext uri="{FF2B5EF4-FFF2-40B4-BE49-F238E27FC236}">
                <a16:creationId xmlns:a16="http://schemas.microsoft.com/office/drawing/2014/main" id="{35D98E44-8B55-BEE2-1DB7-F7B18286D159}"/>
              </a:ext>
            </a:extLst>
          </p:cNvPr>
          <p:cNvSpPr>
            <a:spLocks noGrp="1"/>
          </p:cNvSpPr>
          <p:nvPr>
            <p:ph type="sldNum" sz="quarter" idx="12"/>
          </p:nvPr>
        </p:nvSpPr>
        <p:spPr>
          <a:xfrm>
            <a:off x="8610600" y="6139793"/>
            <a:ext cx="2891118" cy="365125"/>
          </a:xfrm>
        </p:spPr>
        <p:txBody>
          <a:bodyPr anchor="ctr">
            <a:normAutofit/>
          </a:bodyPr>
          <a:lstStyle/>
          <a:p>
            <a:pPr>
              <a:spcAft>
                <a:spcPts val="600"/>
              </a:spcAft>
            </a:pPr>
            <a:fld id="{357F5B69-6281-4C1F-8C38-6DA0F56DA430}" type="slidenum">
              <a:rPr lang="en-US" smtClean="0"/>
              <a:pPr>
                <a:spcAft>
                  <a:spcPts val="600"/>
                </a:spcAft>
              </a:pPr>
              <a:t>11</a:t>
            </a:fld>
            <a:endParaRPr lang="en-US"/>
          </a:p>
        </p:txBody>
      </p:sp>
    </p:spTree>
    <p:extLst>
      <p:ext uri="{BB962C8B-B14F-4D97-AF65-F5344CB8AC3E}">
        <p14:creationId xmlns:p14="http://schemas.microsoft.com/office/powerpoint/2010/main" val="1170017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17177" y="779646"/>
            <a:ext cx="3931826" cy="1686764"/>
          </a:xfrm>
        </p:spPr>
        <p:txBody>
          <a:bodyPr/>
          <a:lstStyle/>
          <a:p>
            <a:r>
              <a:rPr lang="en-US" dirty="0">
                <a:solidFill>
                  <a:srgbClr val="00558A"/>
                </a:solidFill>
              </a:rPr>
              <a:t>Resources</a:t>
            </a:r>
          </a:p>
        </p:txBody>
      </p:sp>
      <p:pic>
        <p:nvPicPr>
          <p:cNvPr id="10" name="Picture Placeholder 9">
            <a:extLs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928" r="3928"/>
          <a:stretch>
            <a:fillRect/>
          </a:stretch>
        </p:blipFill>
        <p:spPr>
          <a:xfrm>
            <a:off x="112865" y="2466410"/>
            <a:ext cx="4646613" cy="2767012"/>
          </a:xfrm>
        </p:spPr>
      </p:pic>
      <p:sp>
        <p:nvSpPr>
          <p:cNvPr id="7" name="Content Placeholder 6"/>
          <p:cNvSpPr>
            <a:spLocks noGrp="1"/>
          </p:cNvSpPr>
          <p:nvPr>
            <p:ph idx="1"/>
          </p:nvPr>
        </p:nvSpPr>
        <p:spPr>
          <a:xfrm>
            <a:off x="5183188" y="489207"/>
            <a:ext cx="6318530" cy="5627592"/>
          </a:xfrm>
        </p:spPr>
        <p:txBody>
          <a:bodyPr>
            <a:normAutofit/>
          </a:bodyPr>
          <a:lstStyle/>
          <a:p>
            <a:pPr>
              <a:spcAft>
                <a:spcPts val="1200"/>
              </a:spcAft>
            </a:pPr>
            <a:r>
              <a:rPr lang="en-US" sz="2800" dirty="0">
                <a:hlinkClick r:id="rId4"/>
              </a:rPr>
              <a:t>Title I-A web page</a:t>
            </a:r>
            <a:endParaRPr lang="en-US" sz="1000" dirty="0"/>
          </a:p>
          <a:p>
            <a:pPr>
              <a:spcAft>
                <a:spcPts val="1200"/>
              </a:spcAft>
            </a:pPr>
            <a:r>
              <a:rPr lang="en-US" sz="2800" dirty="0">
                <a:hlinkClick r:id="rId5"/>
              </a:rPr>
              <a:t>Oregon Federal Funds Guide</a:t>
            </a:r>
            <a:endParaRPr lang="en-US" sz="1000" dirty="0"/>
          </a:p>
          <a:p>
            <a:pPr>
              <a:spcAft>
                <a:spcPts val="1200"/>
              </a:spcAft>
            </a:pPr>
            <a:r>
              <a:rPr lang="en-US" sz="2800" dirty="0"/>
              <a:t> </a:t>
            </a:r>
            <a:r>
              <a:rPr lang="en-US" sz="2800" dirty="0">
                <a:hlinkClick r:id="rId6"/>
              </a:rPr>
              <a:t>ESSA Quick Reference Briefs</a:t>
            </a:r>
            <a:endParaRPr lang="en-US" sz="1000" dirty="0"/>
          </a:p>
          <a:p>
            <a:pPr>
              <a:spcAft>
                <a:spcPts val="1200"/>
              </a:spcAft>
            </a:pPr>
            <a:r>
              <a:rPr lang="en-US" sz="2800" dirty="0">
                <a:hlinkClick r:id="rId7"/>
              </a:rPr>
              <a:t>CIP Budget Narrative Checklists</a:t>
            </a:r>
            <a:endParaRPr lang="en-US" sz="1000" dirty="0"/>
          </a:p>
          <a:p>
            <a:pPr>
              <a:spcAft>
                <a:spcPts val="1200"/>
              </a:spcAft>
            </a:pPr>
            <a:r>
              <a:rPr lang="en-US" sz="2800" dirty="0">
                <a:hlinkClick r:id="rId8"/>
              </a:rPr>
              <a:t>Title I-A Data Collections (CDPR)</a:t>
            </a:r>
            <a:endParaRPr lang="en-US" sz="1000" dirty="0"/>
          </a:p>
          <a:p>
            <a:pPr>
              <a:spcAft>
                <a:spcPts val="1200"/>
              </a:spcAft>
            </a:pPr>
            <a:r>
              <a:rPr lang="en-US" sz="2800" dirty="0">
                <a:hlinkClick r:id="rId9"/>
              </a:rPr>
              <a:t>10 Tips for Federal Program Directors</a:t>
            </a:r>
            <a:endParaRPr lang="en-US" sz="1100" dirty="0"/>
          </a:p>
          <a:p>
            <a:pPr>
              <a:spcAft>
                <a:spcPts val="1200"/>
              </a:spcAft>
            </a:pPr>
            <a:r>
              <a:rPr lang="en-US" sz="2800" dirty="0">
                <a:hlinkClick r:id="rId10"/>
              </a:rPr>
              <a:t>Formula Grants Calendar</a:t>
            </a:r>
            <a:endParaRPr lang="en-US" sz="2800" dirty="0"/>
          </a:p>
          <a:p>
            <a:pPr>
              <a:spcAft>
                <a:spcPts val="1200"/>
              </a:spcAft>
            </a:pPr>
            <a:r>
              <a:rPr lang="en-US" sz="2800" dirty="0">
                <a:hlinkClick r:id="rId11"/>
              </a:rPr>
              <a:t>Equitable Services Resources</a:t>
            </a:r>
            <a:endParaRPr lang="en-US" sz="2800" dirty="0"/>
          </a:p>
          <a:p>
            <a:endParaRPr lang="en-US" sz="2800" dirty="0"/>
          </a:p>
          <a:p>
            <a:endParaRPr lang="en-US" sz="28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pPr/>
              <a:t>12</a:t>
            </a:fld>
            <a:endParaRPr lang="en-US" dirty="0"/>
          </a:p>
        </p:txBody>
      </p:sp>
    </p:spTree>
    <p:extLst>
      <p:ext uri="{BB962C8B-B14F-4D97-AF65-F5344CB8AC3E}">
        <p14:creationId xmlns:p14="http://schemas.microsoft.com/office/powerpoint/2010/main" val="3893033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558A"/>
                </a:solidFill>
              </a:rPr>
              <a:t>Please reach out!</a:t>
            </a:r>
          </a:p>
        </p:txBody>
      </p:sp>
      <p:sp>
        <p:nvSpPr>
          <p:cNvPr id="2" name="Content Placeholder 1"/>
          <p:cNvSpPr>
            <a:spLocks noGrp="1"/>
          </p:cNvSpPr>
          <p:nvPr>
            <p:ph idx="1"/>
          </p:nvPr>
        </p:nvSpPr>
        <p:spPr>
          <a:xfrm>
            <a:off x="648741" y="1589894"/>
            <a:ext cx="10784542" cy="4109010"/>
          </a:xfrm>
        </p:spPr>
        <p:txBody>
          <a:bodyPr>
            <a:normAutofit fontScale="92500" lnSpcReduction="10000"/>
          </a:bodyPr>
          <a:lstStyle/>
          <a:p>
            <a:pPr marL="342900" lvl="0" indent="-342900">
              <a:spcBef>
                <a:spcPts val="600"/>
              </a:spcBef>
              <a:buClr>
                <a:schemeClr val="dk1"/>
              </a:buClr>
              <a:buSzPts val="2400"/>
            </a:pPr>
            <a:r>
              <a:rPr lang="nb-NO" dirty="0"/>
              <a:t>Jen Engberg</a:t>
            </a:r>
            <a:br>
              <a:rPr lang="nb-NO" dirty="0"/>
            </a:br>
            <a:r>
              <a:rPr lang="nb-NO" u="sng" dirty="0">
                <a:solidFill>
                  <a:schemeClr val="hlink"/>
                </a:solidFill>
                <a:hlinkClick r:id="rId3"/>
              </a:rPr>
              <a:t>Jennifer.Engberg@ode.oregon.gov</a:t>
            </a:r>
            <a:endParaRPr lang="nb-NO" dirty="0"/>
          </a:p>
          <a:p>
            <a:pPr marL="342900" lvl="0" indent="-342900">
              <a:lnSpc>
                <a:spcPct val="110000"/>
              </a:lnSpc>
              <a:buClr>
                <a:schemeClr val="dk1"/>
              </a:buClr>
              <a:buSzPts val="2400"/>
            </a:pPr>
            <a:r>
              <a:rPr lang="nb-NO" dirty="0"/>
              <a:t>Sarah Martin</a:t>
            </a:r>
            <a:br>
              <a:rPr lang="nb-NO" dirty="0"/>
            </a:br>
            <a:r>
              <a:rPr lang="nb-NO" u="sng" dirty="0">
                <a:solidFill>
                  <a:schemeClr val="hlink"/>
                </a:solidFill>
                <a:hlinkClick r:id="rId4"/>
              </a:rPr>
              <a:t>Sarah.Martin@ode.oregon.gov</a:t>
            </a:r>
            <a:endParaRPr lang="nb-NO" dirty="0"/>
          </a:p>
          <a:p>
            <a:pPr marL="342900" lvl="0" indent="-342900">
              <a:lnSpc>
                <a:spcPct val="110000"/>
              </a:lnSpc>
              <a:buClr>
                <a:schemeClr val="dk1"/>
              </a:buClr>
              <a:buSzPts val="2400"/>
            </a:pPr>
            <a:r>
              <a:rPr lang="nb-NO" dirty="0"/>
              <a:t>Lisa Plumb</a:t>
            </a:r>
            <a:br>
              <a:rPr lang="nb-NO" dirty="0"/>
            </a:br>
            <a:r>
              <a:rPr lang="nb-NO" u="sng" dirty="0">
                <a:solidFill>
                  <a:schemeClr val="hlink"/>
                </a:solidFill>
                <a:hlinkClick r:id="rId5"/>
              </a:rPr>
              <a:t>Lisa.Plumb@ode.oregon.gov</a:t>
            </a:r>
            <a:endParaRPr lang="nb-NO" u="sng" dirty="0">
              <a:solidFill>
                <a:schemeClr val="hlink"/>
              </a:solidFill>
            </a:endParaRPr>
          </a:p>
          <a:p>
            <a:pPr marL="342900" lvl="0" indent="-342900">
              <a:lnSpc>
                <a:spcPct val="110000"/>
              </a:lnSpc>
              <a:buClr>
                <a:schemeClr val="dk1"/>
              </a:buClr>
              <a:buSzPts val="2400"/>
            </a:pPr>
            <a:r>
              <a:rPr lang="nb-NO" dirty="0"/>
              <a:t>Amy Tidwell</a:t>
            </a:r>
            <a:br>
              <a:rPr lang="nb-NO" dirty="0"/>
            </a:br>
            <a:r>
              <a:rPr lang="nb-NO" u="sng" dirty="0">
                <a:solidFill>
                  <a:schemeClr val="hlink"/>
                </a:solidFill>
                <a:hlinkClick r:id="rId6"/>
              </a:rPr>
              <a:t>Amy.Tidwell@ode.oregon.gov</a:t>
            </a:r>
            <a:endParaRPr lang="nb-NO" u="sng" dirty="0">
              <a:solidFill>
                <a:schemeClr val="hlink"/>
              </a:solidFill>
            </a:endParaRPr>
          </a:p>
          <a:p>
            <a:pPr marL="342900" indent="-342900">
              <a:lnSpc>
                <a:spcPct val="110000"/>
              </a:lnSpc>
              <a:buClr>
                <a:schemeClr val="dk1"/>
              </a:buClr>
              <a:buSzPts val="2400"/>
            </a:pPr>
            <a:r>
              <a:rPr lang="nb-NO" dirty="0"/>
              <a:t>Janette Newton</a:t>
            </a:r>
            <a:br>
              <a:rPr lang="nb-NO" dirty="0"/>
            </a:br>
            <a:r>
              <a:rPr lang="nb-NO" u="sng" dirty="0">
                <a:solidFill>
                  <a:schemeClr val="hlink"/>
                </a:solidFill>
                <a:hlinkClick r:id="rId7"/>
              </a:rPr>
              <a:t>Janette.Newton@ode.oregon.gov</a:t>
            </a:r>
            <a:endParaRPr lang="nb-NO" dirty="0"/>
          </a:p>
          <a:p>
            <a:pPr marL="0" lvl="0" indent="0">
              <a:lnSpc>
                <a:spcPct val="110000"/>
              </a:lnSpc>
              <a:buClr>
                <a:schemeClr val="dk1"/>
              </a:buClr>
              <a:buSzPts val="2400"/>
              <a:buNone/>
            </a:pPr>
            <a:endParaRPr lang="nb-NO" dirty="0"/>
          </a:p>
          <a:p>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pic>
        <p:nvPicPr>
          <p:cNvPr id="3074" name="Picture 2">
            <a:extLs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7095" y="2180724"/>
            <a:ext cx="6132588" cy="213026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C183D7F6-B498-43B3-948B-1728B52AA6E4}">
                <adec:decorative xmlns:adec="http://schemas.microsoft.com/office/drawing/2017/decorative" val="0"/>
              </a:ext>
            </a:extLst>
          </p:cNvPr>
          <p:cNvSpPr>
            <a:spLocks noGrp="1"/>
          </p:cNvSpPr>
          <p:nvPr>
            <p:ph type="sldNum" sz="quarter" idx="12"/>
          </p:nvPr>
        </p:nvSpPr>
        <p:spPr/>
        <p:txBody>
          <a:bodyPr/>
          <a:lstStyle/>
          <a:p>
            <a:fld id="{357F5B69-6281-4C1F-8C38-6DA0F56DA430}" type="slidenum">
              <a:rPr lang="en-US" smtClean="0"/>
              <a:pPr/>
              <a:t>13</a:t>
            </a:fld>
            <a:endParaRPr lang="en-US" dirty="0"/>
          </a:p>
        </p:txBody>
      </p:sp>
    </p:spTree>
    <p:extLst>
      <p:ext uri="{BB962C8B-B14F-4D97-AF65-F5344CB8AC3E}">
        <p14:creationId xmlns:p14="http://schemas.microsoft.com/office/powerpoint/2010/main" val="3975696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99B3CE-0EA4-3889-4F2E-F3A9E632E8C3}"/>
              </a:ext>
            </a:extLst>
          </p:cNvPr>
          <p:cNvSpPr>
            <a:spLocks noGrp="1"/>
          </p:cNvSpPr>
          <p:nvPr>
            <p:ph type="title"/>
          </p:nvPr>
        </p:nvSpPr>
        <p:spPr>
          <a:xfrm>
            <a:off x="717177" y="779645"/>
            <a:ext cx="3931826" cy="1536835"/>
          </a:xfrm>
        </p:spPr>
        <p:txBody>
          <a:bodyPr>
            <a:normAutofit/>
          </a:bodyPr>
          <a:lstStyle/>
          <a:p>
            <a:r>
              <a:rPr lang="en-US" dirty="0">
                <a:solidFill>
                  <a:srgbClr val="00558A"/>
                </a:solidFill>
              </a:rPr>
              <a:t>Planning our journey</a:t>
            </a:r>
          </a:p>
        </p:txBody>
      </p:sp>
      <p:pic>
        <p:nvPicPr>
          <p:cNvPr id="29" name="Picture Placeholder 28" descr="A sign with a black and white border">
            <a:extLst>
              <a:ext uri="{FF2B5EF4-FFF2-40B4-BE49-F238E27FC236}">
                <a16:creationId xmlns:a16="http://schemas.microsoft.com/office/drawing/2014/main" id="{3B9A1AC9-066F-CD5E-C96B-999A174818C0}"/>
              </a:ext>
              <a:ext uri="{C183D7F6-B498-43B3-948B-1728B52AA6E4}">
                <adec:decorative xmlns:adec="http://schemas.microsoft.com/office/drawing/2017/decorative" val="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15" r="115"/>
          <a:stretch>
            <a:fillRect/>
          </a:stretch>
        </p:blipFill>
        <p:spPr>
          <a:xfrm>
            <a:off x="717176" y="2467412"/>
            <a:ext cx="3372831" cy="3521449"/>
          </a:xfrm>
        </p:spPr>
      </p:pic>
      <p:sp>
        <p:nvSpPr>
          <p:cNvPr id="6" name="Content Placeholder 5">
            <a:extLst>
              <a:ext uri="{FF2B5EF4-FFF2-40B4-BE49-F238E27FC236}">
                <a16:creationId xmlns:a16="http://schemas.microsoft.com/office/drawing/2014/main" id="{C0D723B5-F1EC-2282-4F5D-B28F13CC195C}"/>
              </a:ext>
            </a:extLst>
          </p:cNvPr>
          <p:cNvSpPr>
            <a:spLocks noGrp="1"/>
          </p:cNvSpPr>
          <p:nvPr>
            <p:ph idx="1"/>
          </p:nvPr>
        </p:nvSpPr>
        <p:spPr/>
        <p:txBody>
          <a:bodyPr>
            <a:normAutofit/>
          </a:bodyPr>
          <a:lstStyle/>
          <a:p>
            <a:pPr>
              <a:spcAft>
                <a:spcPts val="600"/>
              </a:spcAft>
            </a:pPr>
            <a:r>
              <a:rPr lang="en-US" sz="2800" dirty="0"/>
              <a:t>Quarterly webinars</a:t>
            </a:r>
          </a:p>
          <a:p>
            <a:pPr lvl="1">
              <a:spcAft>
                <a:spcPts val="600"/>
              </a:spcAft>
            </a:pPr>
            <a:r>
              <a:rPr lang="en-US" dirty="0"/>
              <a:t>August</a:t>
            </a:r>
          </a:p>
          <a:p>
            <a:pPr lvl="1">
              <a:spcAft>
                <a:spcPts val="600"/>
              </a:spcAft>
            </a:pPr>
            <a:r>
              <a:rPr lang="en-US" dirty="0"/>
              <a:t>November</a:t>
            </a:r>
          </a:p>
          <a:p>
            <a:pPr lvl="1">
              <a:spcAft>
                <a:spcPts val="600"/>
              </a:spcAft>
            </a:pPr>
            <a:r>
              <a:rPr lang="en-US" dirty="0"/>
              <a:t>February</a:t>
            </a:r>
          </a:p>
          <a:p>
            <a:pPr lvl="1">
              <a:spcAft>
                <a:spcPts val="600"/>
              </a:spcAft>
            </a:pPr>
            <a:r>
              <a:rPr lang="en-US" dirty="0"/>
              <a:t>May</a:t>
            </a:r>
          </a:p>
          <a:p>
            <a:pPr>
              <a:spcAft>
                <a:spcPts val="600"/>
              </a:spcAft>
            </a:pPr>
            <a:r>
              <a:rPr lang="en-US" sz="2800" dirty="0">
                <a:hlinkClick r:id="rId4"/>
              </a:rPr>
              <a:t>Formula Grants Calendar</a:t>
            </a:r>
            <a:r>
              <a:rPr lang="en-US" sz="2800" dirty="0"/>
              <a:t> is our map</a:t>
            </a:r>
          </a:p>
          <a:p>
            <a:pPr>
              <a:spcAft>
                <a:spcPts val="600"/>
              </a:spcAft>
            </a:pPr>
            <a:r>
              <a:rPr lang="en-US" sz="2800" dirty="0"/>
              <a:t>Our goal is to travel to our destination in a way that will enable you to have a smooth trip this year!</a:t>
            </a:r>
          </a:p>
          <a:p>
            <a:endParaRPr lang="en-US" sz="3200" baseline="30000" dirty="0"/>
          </a:p>
        </p:txBody>
      </p:sp>
      <p:sp>
        <p:nvSpPr>
          <p:cNvPr id="3" name="Footer Placeholder 2">
            <a:extLst>
              <a:ext uri="{FF2B5EF4-FFF2-40B4-BE49-F238E27FC236}">
                <a16:creationId xmlns:a16="http://schemas.microsoft.com/office/drawing/2014/main" id="{3BCDCD53-2476-CB3F-D746-BD0B9A5350E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sp>
        <p:nvSpPr>
          <p:cNvPr id="4" name="Slide Number Placeholder 3">
            <a:extLst>
              <a:ext uri="{FF2B5EF4-FFF2-40B4-BE49-F238E27FC236}">
                <a16:creationId xmlns:a16="http://schemas.microsoft.com/office/drawing/2014/main" id="{1F5C4594-22D2-513C-1C67-B769A3CC899F}"/>
              </a:ext>
            </a:extLst>
          </p:cNvPr>
          <p:cNvSpPr>
            <a:spLocks noGrp="1"/>
          </p:cNvSpPr>
          <p:nvPr>
            <p:ph type="sldNum" sz="quarter" idx="12"/>
          </p:nvPr>
        </p:nvSpPr>
        <p:spPr/>
        <p:txBody>
          <a:bodyPr/>
          <a:lstStyle/>
          <a:p>
            <a:fld id="{357F5B69-6281-4C1F-8C38-6DA0F56DA430}" type="slidenum">
              <a:rPr lang="en-US" smtClean="0"/>
              <a:pPr/>
              <a:t>2</a:t>
            </a:fld>
            <a:endParaRPr lang="en-US" dirty="0"/>
          </a:p>
        </p:txBody>
      </p:sp>
    </p:spTree>
    <p:extLst>
      <p:ext uri="{BB962C8B-B14F-4D97-AF65-F5344CB8AC3E}">
        <p14:creationId xmlns:p14="http://schemas.microsoft.com/office/powerpoint/2010/main" val="3281222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58A"/>
                </a:solidFill>
              </a:rPr>
              <a:t>Today’s Itinerary – Day 1</a:t>
            </a:r>
          </a:p>
        </p:txBody>
      </p:sp>
      <p:sp>
        <p:nvSpPr>
          <p:cNvPr id="3" name="Content Placeholder 2"/>
          <p:cNvSpPr>
            <a:spLocks noGrp="1"/>
          </p:cNvSpPr>
          <p:nvPr>
            <p:ph idx="1"/>
          </p:nvPr>
        </p:nvSpPr>
        <p:spPr>
          <a:xfrm>
            <a:off x="717176" y="1825625"/>
            <a:ext cx="11129384" cy="4109010"/>
          </a:xfrm>
        </p:spPr>
        <p:txBody>
          <a:bodyPr>
            <a:normAutofit/>
          </a:bodyPr>
          <a:lstStyle/>
          <a:p>
            <a:pPr>
              <a:spcAft>
                <a:spcPts val="1200"/>
              </a:spcAft>
            </a:pPr>
            <a:r>
              <a:rPr lang="en-US" sz="3200" dirty="0">
                <a:latin typeface="Calibri" panose="020F0502020204030204" pitchFamily="34" charset="0"/>
                <a:cs typeface="Calibri" panose="020F0502020204030204" pitchFamily="34" charset="0"/>
              </a:rPr>
              <a:t>Meet our tour group (Getting to know you)</a:t>
            </a:r>
          </a:p>
          <a:p>
            <a:pPr>
              <a:spcAft>
                <a:spcPts val="1200"/>
              </a:spcAft>
            </a:pPr>
            <a:r>
              <a:rPr lang="en-US" sz="3200" dirty="0">
                <a:latin typeface="Calibri" panose="020F0502020204030204" pitchFamily="34" charset="0"/>
                <a:cs typeface="Calibri" panose="020F0502020204030204" pitchFamily="34" charset="0"/>
              </a:rPr>
              <a:t>Study the map (Orienting to the calendar)</a:t>
            </a:r>
          </a:p>
          <a:p>
            <a:pPr>
              <a:spcAft>
                <a:spcPts val="1200"/>
              </a:spcAft>
            </a:pPr>
            <a:r>
              <a:rPr lang="en-US" sz="3200" dirty="0">
                <a:latin typeface="Calibri" panose="020F0502020204030204" pitchFamily="34" charset="0"/>
                <a:cs typeface="Calibri" panose="020F0502020204030204" pitchFamily="34" charset="0"/>
              </a:rPr>
              <a:t>Visit “Scheduled Stops” (Key tasks for August – October) </a:t>
            </a:r>
          </a:p>
          <a:p>
            <a:pPr>
              <a:spcAft>
                <a:spcPts val="1200"/>
              </a:spcAft>
            </a:pPr>
            <a:r>
              <a:rPr lang="en-US" sz="3200" dirty="0">
                <a:latin typeface="Calibri" panose="020F0502020204030204" pitchFamily="34" charset="0"/>
                <a:cs typeface="Calibri" panose="020F0502020204030204" pitchFamily="34" charset="0"/>
              </a:rPr>
              <a:t>Choose your own adventure (What do you want to learn about?)</a:t>
            </a:r>
          </a:p>
          <a:p>
            <a:pPr>
              <a:spcAft>
                <a:spcPts val="1200"/>
              </a:spcAft>
            </a:pPr>
            <a:endParaRPr lang="en-US" sz="3200" dirty="0">
              <a:latin typeface="Calibri" panose="020F0502020204030204" pitchFamily="34" charset="0"/>
              <a:cs typeface="Calibri" panose="020F0502020204030204" pitchFamily="34" charset="0"/>
            </a:endParaRPr>
          </a:p>
          <a:p>
            <a:pPr>
              <a:spcAft>
                <a:spcPts val="1200"/>
              </a:spcAft>
            </a:pPr>
            <a:endParaRPr lang="en-US" sz="3200" dirty="0">
              <a:latin typeface="Calibri" panose="020F0502020204030204" pitchFamily="34" charset="0"/>
              <a:cs typeface="Calibri" panose="020F0502020204030204" pitchFamily="34" charset="0"/>
            </a:endParaRPr>
          </a:p>
          <a:p>
            <a:pPr>
              <a:spcAft>
                <a:spcPts val="1200"/>
              </a:spcAft>
            </a:pPr>
            <a:endParaRPr lang="en-US" sz="3200" dirty="0">
              <a:latin typeface="Calibri" panose="020F0502020204030204" pitchFamily="34" charset="0"/>
              <a:cs typeface="Calibri" panose="020F0502020204030204" pitchFamily="34" charset="0"/>
            </a:endParaRPr>
          </a:p>
        </p:txBody>
      </p:sp>
      <p:sp>
        <p:nvSpPr>
          <p:cNvPr id="4" name="Footer Placeholder 2">
            <a:extLst>
              <a:ext uri="{C183D7F6-B498-43B3-948B-1728B52AA6E4}">
                <adec:decorative xmlns:adec="http://schemas.microsoft.com/office/drawing/2017/decorative" val="1"/>
              </a:ext>
            </a:extLst>
          </p:cNvPr>
          <p:cNvSpPr>
            <a:spLocks noGrp="1"/>
          </p:cNvSpPr>
          <p:nvPr/>
        </p:nvSpPr>
        <p:spPr>
          <a:xfrm>
            <a:off x="717176" y="6094037"/>
            <a:ext cx="286422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Oregon Department of Education</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8932"/>
          <a:stretch/>
        </p:blipFill>
        <p:spPr>
          <a:xfrm>
            <a:off x="6888451" y="5008702"/>
            <a:ext cx="4613267" cy="1131091"/>
          </a:xfrm>
          <a:prstGeom prst="rect">
            <a:avLst/>
          </a:prstGeom>
        </p:spPr>
      </p:pic>
      <p:sp>
        <p:nvSpPr>
          <p:cNvPr id="6" name="Slide Number Placeholder 4"/>
          <p:cNvSpPr>
            <a:spLocks noGrp="1"/>
          </p:cNvSpPr>
          <p:nvPr>
            <p:ph type="sldNum" sz="quarter" idx="12"/>
          </p:nvPr>
        </p:nvSpPr>
        <p:spPr>
          <a:xfrm>
            <a:off x="8610600" y="6139793"/>
            <a:ext cx="2891118" cy="365125"/>
          </a:xfrm>
        </p:spPr>
        <p:txBody>
          <a:bodyPr/>
          <a:lstStyle/>
          <a:p>
            <a:fld id="{357F5B69-6281-4C1F-8C38-6DA0F56DA430}" type="slidenum">
              <a:rPr lang="en-US" smtClean="0"/>
              <a:t>3</a:t>
            </a:fld>
            <a:endParaRPr lang="en-US" dirty="0"/>
          </a:p>
        </p:txBody>
      </p:sp>
    </p:spTree>
    <p:extLst>
      <p:ext uri="{BB962C8B-B14F-4D97-AF65-F5344CB8AC3E}">
        <p14:creationId xmlns:p14="http://schemas.microsoft.com/office/powerpoint/2010/main" val="1256701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BAD5ED-439B-3962-5639-092FADB93B38}"/>
              </a:ext>
            </a:extLst>
          </p:cNvPr>
          <p:cNvSpPr>
            <a:spLocks noGrp="1"/>
          </p:cNvSpPr>
          <p:nvPr>
            <p:ph type="title"/>
          </p:nvPr>
        </p:nvSpPr>
        <p:spPr/>
        <p:txBody>
          <a:bodyPr/>
          <a:lstStyle/>
          <a:p>
            <a:r>
              <a:rPr lang="en-US" dirty="0">
                <a:solidFill>
                  <a:srgbClr val="00558A"/>
                </a:solidFill>
              </a:rPr>
              <a:t>Who is on this trip?</a:t>
            </a:r>
          </a:p>
        </p:txBody>
      </p:sp>
      <p:sp>
        <p:nvSpPr>
          <p:cNvPr id="2" name="Content Placeholder 1">
            <a:extLst>
              <a:ext uri="{FF2B5EF4-FFF2-40B4-BE49-F238E27FC236}">
                <a16:creationId xmlns:a16="http://schemas.microsoft.com/office/drawing/2014/main" id="{84793A37-1C31-86B0-D2FC-4D47293693C8}"/>
              </a:ext>
            </a:extLst>
          </p:cNvPr>
          <p:cNvSpPr>
            <a:spLocks noGrp="1"/>
          </p:cNvSpPr>
          <p:nvPr>
            <p:ph idx="1"/>
          </p:nvPr>
        </p:nvSpPr>
        <p:spPr/>
        <p:txBody>
          <a:bodyPr>
            <a:normAutofit/>
          </a:bodyPr>
          <a:lstStyle/>
          <a:p>
            <a:r>
              <a:rPr lang="en-US" sz="3200" dirty="0"/>
              <a:t>Please tell the group:</a:t>
            </a:r>
          </a:p>
          <a:p>
            <a:pPr lvl="1"/>
            <a:r>
              <a:rPr lang="en-US" sz="3200" dirty="0"/>
              <a:t>Name</a:t>
            </a:r>
          </a:p>
          <a:p>
            <a:pPr lvl="1"/>
            <a:r>
              <a:rPr lang="en-US" sz="3200" dirty="0"/>
              <a:t>District</a:t>
            </a:r>
          </a:p>
          <a:p>
            <a:pPr lvl="1"/>
            <a:r>
              <a:rPr lang="en-US" sz="3200" dirty="0"/>
              <a:t>Role</a:t>
            </a:r>
          </a:p>
          <a:p>
            <a:pPr lvl="1"/>
            <a:r>
              <a:rPr lang="en-US" sz="3200" dirty="0"/>
              <a:t>Favorite road trip snack!</a:t>
            </a:r>
          </a:p>
        </p:txBody>
      </p:sp>
      <p:pic>
        <p:nvPicPr>
          <p:cNvPr id="6" name="Content Placeholder 3">
            <a:extLst>
              <a:ext uri="{FF2B5EF4-FFF2-40B4-BE49-F238E27FC236}">
                <a16:creationId xmlns:a16="http://schemas.microsoft.com/office/drawing/2014/main" id="{60484EC3-F946-04C4-D7E1-93D722DEC86D}"/>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t="49622" r="50481"/>
          <a:stretch/>
        </p:blipFill>
        <p:spPr>
          <a:xfrm>
            <a:off x="7897787" y="3628638"/>
            <a:ext cx="3400691" cy="2356932"/>
          </a:xfrm>
          <a:prstGeom prst="rect">
            <a:avLst/>
          </a:prstGeom>
        </p:spPr>
      </p:pic>
      <p:sp>
        <p:nvSpPr>
          <p:cNvPr id="3" name="Footer Placeholder 2">
            <a:extLst>
              <a:ext uri="{FF2B5EF4-FFF2-40B4-BE49-F238E27FC236}">
                <a16:creationId xmlns:a16="http://schemas.microsoft.com/office/drawing/2014/main" id="{B4BA7A42-C253-DD7C-F157-55F33902361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sp>
        <p:nvSpPr>
          <p:cNvPr id="4" name="Slide Number Placeholder 3">
            <a:extLst>
              <a:ext uri="{FF2B5EF4-FFF2-40B4-BE49-F238E27FC236}">
                <a16:creationId xmlns:a16="http://schemas.microsoft.com/office/drawing/2014/main" id="{D3283E32-FA90-979B-05B0-68C29653E3F0}"/>
              </a:ext>
            </a:extLst>
          </p:cNvPr>
          <p:cNvSpPr>
            <a:spLocks noGrp="1"/>
          </p:cNvSpPr>
          <p:nvPr>
            <p:ph type="sldNum" sz="quarter" idx="12"/>
          </p:nvPr>
        </p:nvSpPr>
        <p:spPr/>
        <p:txBody>
          <a:bodyPr/>
          <a:lstStyle/>
          <a:p>
            <a:fld id="{357F5B69-6281-4C1F-8C38-6DA0F56DA430}" type="slidenum">
              <a:rPr lang="en-US" smtClean="0"/>
              <a:pPr/>
              <a:t>4</a:t>
            </a:fld>
            <a:endParaRPr lang="en-US" dirty="0"/>
          </a:p>
        </p:txBody>
      </p:sp>
    </p:spTree>
    <p:extLst>
      <p:ext uri="{BB962C8B-B14F-4D97-AF65-F5344CB8AC3E}">
        <p14:creationId xmlns:p14="http://schemas.microsoft.com/office/powerpoint/2010/main" val="2315436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F9F73C-8109-6856-312B-FFA203295043}"/>
              </a:ext>
            </a:extLst>
          </p:cNvPr>
          <p:cNvSpPr>
            <a:spLocks noGrp="1"/>
          </p:cNvSpPr>
          <p:nvPr>
            <p:ph type="title"/>
          </p:nvPr>
        </p:nvSpPr>
        <p:spPr/>
        <p:txBody>
          <a:bodyPr/>
          <a:lstStyle/>
          <a:p>
            <a:r>
              <a:rPr lang="en-US" dirty="0">
                <a:solidFill>
                  <a:srgbClr val="00558A"/>
                </a:solidFill>
              </a:rPr>
              <a:t>Finding our Way – Formula Grants Calendar</a:t>
            </a:r>
          </a:p>
        </p:txBody>
      </p:sp>
      <p:sp>
        <p:nvSpPr>
          <p:cNvPr id="2" name="Content Placeholder 1">
            <a:extLst>
              <a:ext uri="{FF2B5EF4-FFF2-40B4-BE49-F238E27FC236}">
                <a16:creationId xmlns:a16="http://schemas.microsoft.com/office/drawing/2014/main" id="{08FB4EAE-F013-89D7-7653-05A2A50D2FFD}"/>
              </a:ext>
            </a:extLst>
          </p:cNvPr>
          <p:cNvSpPr>
            <a:spLocks noGrp="1"/>
          </p:cNvSpPr>
          <p:nvPr>
            <p:ph sz="half" idx="1"/>
          </p:nvPr>
        </p:nvSpPr>
        <p:spPr>
          <a:xfrm>
            <a:off x="717176" y="1825625"/>
            <a:ext cx="5161110" cy="4106048"/>
          </a:xfrm>
        </p:spPr>
        <p:txBody>
          <a:bodyPr/>
          <a:lstStyle/>
          <a:p>
            <a:r>
              <a:rPr lang="en-US" sz="3200" dirty="0">
                <a:hlinkClick r:id="rId3"/>
              </a:rPr>
              <a:t>At-a-Glance </a:t>
            </a:r>
            <a:endParaRPr lang="en-US" sz="3200" dirty="0"/>
          </a:p>
          <a:p>
            <a:pPr lvl="1"/>
            <a:r>
              <a:rPr lang="en-US" sz="2800" dirty="0"/>
              <a:t>Freeway view</a:t>
            </a:r>
          </a:p>
          <a:p>
            <a:pPr lvl="1"/>
            <a:r>
              <a:rPr lang="en-US" sz="2800" dirty="0"/>
              <a:t>Key tasks and highlights</a:t>
            </a:r>
          </a:p>
          <a:p>
            <a:pPr lvl="1"/>
            <a:r>
              <a:rPr lang="en-US" sz="2800" dirty="0"/>
              <a:t>Chunks of time</a:t>
            </a:r>
          </a:p>
          <a:p>
            <a:pPr lvl="1"/>
            <a:endParaRPr lang="en-US" sz="2800" dirty="0"/>
          </a:p>
        </p:txBody>
      </p:sp>
      <p:sp>
        <p:nvSpPr>
          <p:cNvPr id="6" name="Content Placeholder 5">
            <a:extLst>
              <a:ext uri="{FF2B5EF4-FFF2-40B4-BE49-F238E27FC236}">
                <a16:creationId xmlns:a16="http://schemas.microsoft.com/office/drawing/2014/main" id="{02593810-F495-E49C-9207-8D4F750BC485}"/>
              </a:ext>
            </a:extLst>
          </p:cNvPr>
          <p:cNvSpPr>
            <a:spLocks noGrp="1"/>
          </p:cNvSpPr>
          <p:nvPr>
            <p:ph sz="half" idx="2"/>
          </p:nvPr>
        </p:nvSpPr>
        <p:spPr>
          <a:xfrm>
            <a:off x="6096000" y="1825625"/>
            <a:ext cx="5267064" cy="4106048"/>
          </a:xfrm>
        </p:spPr>
        <p:txBody>
          <a:bodyPr/>
          <a:lstStyle/>
          <a:p>
            <a:r>
              <a:rPr lang="en-US" sz="3200" dirty="0">
                <a:hlinkClick r:id="rId4"/>
              </a:rPr>
              <a:t>Expanded Version</a:t>
            </a:r>
            <a:endParaRPr lang="en-US" sz="3200" dirty="0"/>
          </a:p>
          <a:p>
            <a:pPr lvl="1"/>
            <a:r>
              <a:rPr lang="en-US" sz="2800" dirty="0"/>
              <a:t>Scenic view</a:t>
            </a:r>
          </a:p>
          <a:p>
            <a:pPr lvl="1"/>
            <a:r>
              <a:rPr lang="en-US" sz="2800" dirty="0"/>
              <a:t>Programmatic vs. fiscal tasks</a:t>
            </a:r>
          </a:p>
          <a:p>
            <a:pPr lvl="1"/>
            <a:r>
              <a:rPr lang="en-US" sz="2800" dirty="0"/>
              <a:t>Laid out by month</a:t>
            </a:r>
          </a:p>
          <a:p>
            <a:pPr lvl="1"/>
            <a:endParaRPr lang="en-US" sz="3200" dirty="0"/>
          </a:p>
          <a:p>
            <a:endParaRPr lang="en-US" dirty="0"/>
          </a:p>
        </p:txBody>
      </p:sp>
      <p:sp>
        <p:nvSpPr>
          <p:cNvPr id="3" name="Footer Placeholder 2">
            <a:extLst>
              <a:ext uri="{FF2B5EF4-FFF2-40B4-BE49-F238E27FC236}">
                <a16:creationId xmlns:a16="http://schemas.microsoft.com/office/drawing/2014/main" id="{00B7C1B7-38C1-9424-851E-BF09A9C974E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pic>
        <p:nvPicPr>
          <p:cNvPr id="10" name="Picture 9">
            <a:extLst>
              <a:ext uri="{FF2B5EF4-FFF2-40B4-BE49-F238E27FC236}">
                <a16:creationId xmlns:a16="http://schemas.microsoft.com/office/drawing/2014/main" id="{D343BF39-8650-2699-C629-A016767C03D8}"/>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82720" y="4385345"/>
            <a:ext cx="3549142" cy="2015455"/>
          </a:xfrm>
          <a:prstGeom prst="rect">
            <a:avLst/>
          </a:prstGeom>
        </p:spPr>
      </p:pic>
      <p:sp>
        <p:nvSpPr>
          <p:cNvPr id="4" name="Slide Number Placeholder 3">
            <a:extLst>
              <a:ext uri="{FF2B5EF4-FFF2-40B4-BE49-F238E27FC236}">
                <a16:creationId xmlns:a16="http://schemas.microsoft.com/office/drawing/2014/main" id="{4FB8224D-6263-F622-917C-784CFE145CD4}"/>
              </a:ext>
            </a:extLst>
          </p:cNvPr>
          <p:cNvSpPr>
            <a:spLocks noGrp="1"/>
          </p:cNvSpPr>
          <p:nvPr>
            <p:ph type="sldNum" sz="quarter" idx="12"/>
          </p:nvPr>
        </p:nvSpPr>
        <p:spPr/>
        <p:txBody>
          <a:bodyPr/>
          <a:lstStyle/>
          <a:p>
            <a:fld id="{357F5B69-6281-4C1F-8C38-6DA0F56DA430}" type="slidenum">
              <a:rPr lang="en-US" smtClean="0"/>
              <a:pPr/>
              <a:t>5</a:t>
            </a:fld>
            <a:endParaRPr lang="en-US" dirty="0"/>
          </a:p>
        </p:txBody>
      </p:sp>
    </p:spTree>
    <p:extLst>
      <p:ext uri="{BB962C8B-B14F-4D97-AF65-F5344CB8AC3E}">
        <p14:creationId xmlns:p14="http://schemas.microsoft.com/office/powerpoint/2010/main" val="4230761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24EA25-9B25-C9E8-6904-C9AC3B9EA77C}"/>
              </a:ext>
            </a:extLst>
          </p:cNvPr>
          <p:cNvSpPr>
            <a:spLocks noGrp="1"/>
          </p:cNvSpPr>
          <p:nvPr>
            <p:ph type="title"/>
          </p:nvPr>
        </p:nvSpPr>
        <p:spPr>
          <a:xfrm>
            <a:off x="717177" y="779645"/>
            <a:ext cx="3931826" cy="1374275"/>
          </a:xfrm>
        </p:spPr>
        <p:txBody>
          <a:bodyPr>
            <a:normAutofit fontScale="90000"/>
          </a:bodyPr>
          <a:lstStyle/>
          <a:p>
            <a:r>
              <a:rPr lang="en-US" dirty="0">
                <a:solidFill>
                  <a:srgbClr val="00558A"/>
                </a:solidFill>
              </a:rPr>
              <a:t>Stop #1: CIP Budget Narrative</a:t>
            </a:r>
          </a:p>
        </p:txBody>
      </p:sp>
      <p:pic>
        <p:nvPicPr>
          <p:cNvPr id="8" name="Picture Placeholder 7">
            <a:extLst>
              <a:ext uri="{FF2B5EF4-FFF2-40B4-BE49-F238E27FC236}">
                <a16:creationId xmlns:a16="http://schemas.microsoft.com/office/drawing/2014/main" id="{D341EE54-FFE9-4830-BF24-2B3D7D04684B}"/>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l="13652" r="13652"/>
          <a:stretch>
            <a:fillRect/>
          </a:stretch>
        </p:blipFill>
        <p:spPr>
          <a:xfrm>
            <a:off x="717550" y="2255838"/>
            <a:ext cx="3932238" cy="3605212"/>
          </a:xfrm>
        </p:spPr>
      </p:pic>
      <p:sp>
        <p:nvSpPr>
          <p:cNvPr id="2" name="Content Placeholder 1">
            <a:extLst>
              <a:ext uri="{FF2B5EF4-FFF2-40B4-BE49-F238E27FC236}">
                <a16:creationId xmlns:a16="http://schemas.microsoft.com/office/drawing/2014/main" id="{A08B905F-2DBF-30BA-7368-EE4775613341}"/>
              </a:ext>
            </a:extLst>
          </p:cNvPr>
          <p:cNvSpPr>
            <a:spLocks noGrp="1"/>
          </p:cNvSpPr>
          <p:nvPr>
            <p:ph idx="1"/>
          </p:nvPr>
        </p:nvSpPr>
        <p:spPr>
          <a:xfrm>
            <a:off x="5183188" y="497840"/>
            <a:ext cx="6602412" cy="5821680"/>
          </a:xfrm>
        </p:spPr>
        <p:txBody>
          <a:bodyPr>
            <a:normAutofit/>
          </a:bodyPr>
          <a:lstStyle/>
          <a:p>
            <a:r>
              <a:rPr lang="en-US" sz="2800" b="1" dirty="0"/>
              <a:t>Opens in August, due November 1</a:t>
            </a:r>
          </a:p>
          <a:p>
            <a:pPr lvl="1"/>
            <a:r>
              <a:rPr lang="en-US" dirty="0"/>
              <a:t>Prerequisites due October 1</a:t>
            </a:r>
            <a:endParaRPr lang="en-US" b="1" dirty="0"/>
          </a:p>
          <a:p>
            <a:r>
              <a:rPr lang="en-US" sz="2800" dirty="0"/>
              <a:t>Requires collaboration and communication</a:t>
            </a:r>
          </a:p>
          <a:p>
            <a:pPr lvl="1"/>
            <a:r>
              <a:rPr lang="en-US" dirty="0"/>
              <a:t>Nutrition and fiscal staff </a:t>
            </a:r>
          </a:p>
          <a:p>
            <a:pPr lvl="1"/>
            <a:r>
              <a:rPr lang="en-US" dirty="0"/>
              <a:t>McKinney-Vento &amp; Foster Care liaisons</a:t>
            </a:r>
          </a:p>
          <a:p>
            <a:pPr lvl="1"/>
            <a:r>
              <a:rPr lang="en-US" dirty="0"/>
              <a:t>Private School staff </a:t>
            </a:r>
          </a:p>
          <a:p>
            <a:pPr lvl="1"/>
            <a:r>
              <a:rPr lang="en-US" dirty="0"/>
              <a:t>Principals </a:t>
            </a:r>
          </a:p>
          <a:p>
            <a:pPr marL="457200" lvl="1" indent="0">
              <a:buNone/>
            </a:pPr>
            <a:endParaRPr lang="en-US" dirty="0"/>
          </a:p>
          <a:p>
            <a:r>
              <a:rPr lang="en-US" sz="2800" i="1" dirty="0"/>
              <a:t>Highlights from this stop</a:t>
            </a:r>
          </a:p>
          <a:p>
            <a:pPr lvl="1"/>
            <a:r>
              <a:rPr lang="en-US" dirty="0"/>
              <a:t>Get access from </a:t>
            </a:r>
            <a:r>
              <a:rPr lang="en-US" dirty="0">
                <a:hlinkClick r:id="rId4"/>
              </a:rPr>
              <a:t>district security administrator</a:t>
            </a:r>
            <a:endParaRPr lang="en-US" dirty="0"/>
          </a:p>
          <a:p>
            <a:pPr lvl="1"/>
            <a:r>
              <a:rPr lang="en-US" dirty="0"/>
              <a:t>Spending must align with school plans</a:t>
            </a:r>
          </a:p>
          <a:p>
            <a:pPr lvl="1"/>
            <a:r>
              <a:rPr lang="en-US" dirty="0"/>
              <a:t>Watch for </a:t>
            </a:r>
            <a:r>
              <a:rPr lang="en-US" dirty="0">
                <a:hlinkClick r:id="rId5"/>
              </a:rPr>
              <a:t>allowability</a:t>
            </a:r>
            <a:r>
              <a:rPr lang="en-US" dirty="0"/>
              <a:t> and </a:t>
            </a:r>
            <a:r>
              <a:rPr lang="en-US" dirty="0">
                <a:hlinkClick r:id="rId6"/>
              </a:rPr>
              <a:t>supplanting</a:t>
            </a:r>
            <a:endParaRPr lang="en-US" dirty="0"/>
          </a:p>
          <a:p>
            <a:pPr lvl="1"/>
            <a:r>
              <a:rPr lang="en-US" dirty="0"/>
              <a:t>Use available </a:t>
            </a:r>
            <a:r>
              <a:rPr lang="en-US" dirty="0">
                <a:hlinkClick r:id="rId7"/>
              </a:rPr>
              <a:t>CIP Budget Narrative resources</a:t>
            </a:r>
            <a:endParaRPr lang="en-US" dirty="0"/>
          </a:p>
          <a:p>
            <a:pPr lvl="1"/>
            <a:endParaRPr lang="en-US" dirty="0"/>
          </a:p>
        </p:txBody>
      </p:sp>
      <p:sp>
        <p:nvSpPr>
          <p:cNvPr id="3" name="Footer Placeholder 2">
            <a:extLst>
              <a:ext uri="{FF2B5EF4-FFF2-40B4-BE49-F238E27FC236}">
                <a16:creationId xmlns:a16="http://schemas.microsoft.com/office/drawing/2014/main" id="{98463427-74BC-3EC4-010F-18C5DA7E151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sp>
        <p:nvSpPr>
          <p:cNvPr id="4" name="Slide Number Placeholder 3">
            <a:extLst>
              <a:ext uri="{FF2B5EF4-FFF2-40B4-BE49-F238E27FC236}">
                <a16:creationId xmlns:a16="http://schemas.microsoft.com/office/drawing/2014/main" id="{9BF84805-784B-8ACF-357A-F42C940C1639}"/>
              </a:ext>
            </a:extLst>
          </p:cNvPr>
          <p:cNvSpPr>
            <a:spLocks noGrp="1"/>
          </p:cNvSpPr>
          <p:nvPr>
            <p:ph type="sldNum" sz="quarter" idx="12"/>
          </p:nvPr>
        </p:nvSpPr>
        <p:spPr/>
        <p:txBody>
          <a:bodyPr/>
          <a:lstStyle/>
          <a:p>
            <a:fld id="{357F5B69-6281-4C1F-8C38-6DA0F56DA430}" type="slidenum">
              <a:rPr lang="en-US" smtClean="0"/>
              <a:pPr/>
              <a:t>6</a:t>
            </a:fld>
            <a:endParaRPr lang="en-US" dirty="0"/>
          </a:p>
        </p:txBody>
      </p:sp>
    </p:spTree>
    <p:extLst>
      <p:ext uri="{BB962C8B-B14F-4D97-AF65-F5344CB8AC3E}">
        <p14:creationId xmlns:p14="http://schemas.microsoft.com/office/powerpoint/2010/main" val="1774874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FB8BEA-9E21-C12A-F42C-0B9A01950A79}"/>
              </a:ext>
            </a:extLst>
          </p:cNvPr>
          <p:cNvSpPr>
            <a:spLocks noGrp="1"/>
          </p:cNvSpPr>
          <p:nvPr>
            <p:ph type="title"/>
          </p:nvPr>
        </p:nvSpPr>
        <p:spPr>
          <a:xfrm>
            <a:off x="212016" y="766814"/>
            <a:ext cx="4704080" cy="1699395"/>
          </a:xfrm>
        </p:spPr>
        <p:txBody>
          <a:bodyPr>
            <a:normAutofit fontScale="90000"/>
          </a:bodyPr>
          <a:lstStyle/>
          <a:p>
            <a:r>
              <a:rPr lang="en-US" dirty="0">
                <a:solidFill>
                  <a:srgbClr val="00558A"/>
                </a:solidFill>
              </a:rPr>
              <a:t>Stop #2: Consolidated District Performance Report</a:t>
            </a:r>
          </a:p>
        </p:txBody>
      </p:sp>
      <p:pic>
        <p:nvPicPr>
          <p:cNvPr id="9" name="Picture Placeholder 8">
            <a:extLst>
              <a:ext uri="{FF2B5EF4-FFF2-40B4-BE49-F238E27FC236}">
                <a16:creationId xmlns:a16="http://schemas.microsoft.com/office/drawing/2014/main" id="{6A932DF8-4055-2365-70F6-3FE2D1AECECA}"/>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l="11302" r="11302"/>
          <a:stretch>
            <a:fillRect/>
          </a:stretch>
        </p:blipFill>
        <p:spPr>
          <a:xfrm>
            <a:off x="717550" y="2466975"/>
            <a:ext cx="3932238" cy="3394075"/>
          </a:xfrm>
        </p:spPr>
      </p:pic>
      <p:sp>
        <p:nvSpPr>
          <p:cNvPr id="6" name="Content Placeholder 5">
            <a:extLst>
              <a:ext uri="{FF2B5EF4-FFF2-40B4-BE49-F238E27FC236}">
                <a16:creationId xmlns:a16="http://schemas.microsoft.com/office/drawing/2014/main" id="{CFBBF3A5-5557-83F9-5C5F-92729CFCAB3C}"/>
              </a:ext>
            </a:extLst>
          </p:cNvPr>
          <p:cNvSpPr>
            <a:spLocks noGrp="1"/>
          </p:cNvSpPr>
          <p:nvPr>
            <p:ph idx="1"/>
          </p:nvPr>
        </p:nvSpPr>
        <p:spPr>
          <a:xfrm>
            <a:off x="5183188" y="779647"/>
            <a:ext cx="6602412" cy="5081404"/>
          </a:xfrm>
        </p:spPr>
        <p:txBody>
          <a:bodyPr>
            <a:normAutofit lnSpcReduction="10000"/>
          </a:bodyPr>
          <a:lstStyle/>
          <a:p>
            <a:r>
              <a:rPr lang="en-US" sz="2800" b="1" dirty="0"/>
              <a:t>Opens in August, closes September 27</a:t>
            </a:r>
            <a:r>
              <a:rPr lang="en-US" sz="2800" b="1" baseline="30000" dirty="0"/>
              <a:t>th</a:t>
            </a:r>
          </a:p>
          <a:p>
            <a:r>
              <a:rPr lang="en-US" sz="2800" dirty="0"/>
              <a:t>Reporting on the demographics and academic achievement of students in Title I-A schools </a:t>
            </a:r>
            <a:r>
              <a:rPr lang="en-US" sz="2800" b="1" dirty="0"/>
              <a:t>from the previous year</a:t>
            </a:r>
            <a:endParaRPr lang="en-US" sz="2800" dirty="0"/>
          </a:p>
          <a:p>
            <a:r>
              <a:rPr lang="en-US" sz="2800" dirty="0"/>
              <a:t>Validation worksheet lets you fix errors before submission</a:t>
            </a:r>
          </a:p>
          <a:p>
            <a:r>
              <a:rPr lang="en-US" sz="2800" dirty="0"/>
              <a:t>Slide deck training from last week posted</a:t>
            </a:r>
          </a:p>
          <a:p>
            <a:pPr marL="0" indent="0">
              <a:buNone/>
            </a:pPr>
            <a:endParaRPr lang="en-US" sz="2800" dirty="0">
              <a:solidFill>
                <a:srgbClr val="FF0000"/>
              </a:solidFill>
            </a:endParaRPr>
          </a:p>
          <a:p>
            <a:r>
              <a:rPr lang="en-US" sz="2800" i="1" dirty="0"/>
              <a:t>Highlights from this stop</a:t>
            </a:r>
          </a:p>
          <a:p>
            <a:pPr lvl="1"/>
            <a:r>
              <a:rPr lang="en-US" dirty="0"/>
              <a:t>Get access from </a:t>
            </a:r>
            <a:r>
              <a:rPr lang="en-US" dirty="0">
                <a:hlinkClick r:id="rId4"/>
              </a:rPr>
              <a:t>district security administrator</a:t>
            </a:r>
            <a:endParaRPr lang="en-US" dirty="0"/>
          </a:p>
          <a:p>
            <a:pPr lvl="1"/>
            <a:r>
              <a:rPr lang="en-US" dirty="0">
                <a:hlinkClick r:id="rId5"/>
              </a:rPr>
              <a:t>Annual training and resources </a:t>
            </a:r>
            <a:r>
              <a:rPr lang="en-US" dirty="0"/>
              <a:t>available</a:t>
            </a:r>
            <a:endParaRPr lang="en-US" sz="2800" dirty="0"/>
          </a:p>
          <a:p>
            <a:pPr lvl="1"/>
            <a:r>
              <a:rPr lang="en-US" dirty="0"/>
              <a:t>Contact </a:t>
            </a:r>
            <a:r>
              <a:rPr lang="en-US" dirty="0">
                <a:hlinkClick r:id="rId6"/>
              </a:rPr>
              <a:t>Kyle Walker </a:t>
            </a:r>
            <a:r>
              <a:rPr lang="en-US" dirty="0"/>
              <a:t>with questions</a:t>
            </a:r>
          </a:p>
        </p:txBody>
      </p:sp>
      <p:sp>
        <p:nvSpPr>
          <p:cNvPr id="3" name="Footer Placeholder 2">
            <a:extLst>
              <a:ext uri="{FF2B5EF4-FFF2-40B4-BE49-F238E27FC236}">
                <a16:creationId xmlns:a16="http://schemas.microsoft.com/office/drawing/2014/main" id="{1F6A1269-2421-18C7-3DAD-C746A22F093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sp>
        <p:nvSpPr>
          <p:cNvPr id="4" name="Slide Number Placeholder 3">
            <a:extLst>
              <a:ext uri="{FF2B5EF4-FFF2-40B4-BE49-F238E27FC236}">
                <a16:creationId xmlns:a16="http://schemas.microsoft.com/office/drawing/2014/main" id="{0BBF03AA-AE64-F5B0-21B6-98BB17C4B6B5}"/>
              </a:ext>
            </a:extLst>
          </p:cNvPr>
          <p:cNvSpPr>
            <a:spLocks noGrp="1"/>
          </p:cNvSpPr>
          <p:nvPr>
            <p:ph type="sldNum" sz="quarter" idx="12"/>
          </p:nvPr>
        </p:nvSpPr>
        <p:spPr/>
        <p:txBody>
          <a:bodyPr/>
          <a:lstStyle/>
          <a:p>
            <a:fld id="{357F5B69-6281-4C1F-8C38-6DA0F56DA430}" type="slidenum">
              <a:rPr lang="en-US" smtClean="0"/>
              <a:pPr/>
              <a:t>7</a:t>
            </a:fld>
            <a:endParaRPr lang="en-US" dirty="0"/>
          </a:p>
        </p:txBody>
      </p:sp>
    </p:spTree>
    <p:extLst>
      <p:ext uri="{BB962C8B-B14F-4D97-AF65-F5344CB8AC3E}">
        <p14:creationId xmlns:p14="http://schemas.microsoft.com/office/powerpoint/2010/main" val="2069770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E70372-5E0C-0D38-87B9-6864D58C7304}"/>
              </a:ext>
            </a:extLst>
          </p:cNvPr>
          <p:cNvSpPr>
            <a:spLocks noGrp="1"/>
          </p:cNvSpPr>
          <p:nvPr>
            <p:ph type="title"/>
          </p:nvPr>
        </p:nvSpPr>
        <p:spPr/>
        <p:txBody>
          <a:bodyPr/>
          <a:lstStyle/>
          <a:p>
            <a:r>
              <a:rPr lang="en-US" dirty="0">
                <a:solidFill>
                  <a:srgbClr val="00558A"/>
                </a:solidFill>
              </a:rPr>
              <a:t>Stop #3: School Plans</a:t>
            </a:r>
          </a:p>
        </p:txBody>
      </p:sp>
      <p:pic>
        <p:nvPicPr>
          <p:cNvPr id="9" name="Picture Placeholder 8">
            <a:extLst>
              <a:ext uri="{FF2B5EF4-FFF2-40B4-BE49-F238E27FC236}">
                <a16:creationId xmlns:a16="http://schemas.microsoft.com/office/drawing/2014/main" id="{55D2A40A-57F7-0F64-5A89-C9D990DE0E11}"/>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l="12536" r="12536"/>
          <a:stretch>
            <a:fillRect/>
          </a:stretch>
        </p:blipFill>
        <p:spPr>
          <a:xfrm>
            <a:off x="510073" y="2194999"/>
            <a:ext cx="4138930" cy="3666052"/>
          </a:xfrm>
        </p:spPr>
      </p:pic>
      <p:sp>
        <p:nvSpPr>
          <p:cNvPr id="6" name="Content Placeholder 5">
            <a:extLst>
              <a:ext uri="{FF2B5EF4-FFF2-40B4-BE49-F238E27FC236}">
                <a16:creationId xmlns:a16="http://schemas.microsoft.com/office/drawing/2014/main" id="{6BEF5A72-5CF3-17CE-D3A9-4C93A95A662F}"/>
              </a:ext>
            </a:extLst>
          </p:cNvPr>
          <p:cNvSpPr>
            <a:spLocks noGrp="1"/>
          </p:cNvSpPr>
          <p:nvPr>
            <p:ph idx="1"/>
          </p:nvPr>
        </p:nvSpPr>
        <p:spPr>
          <a:xfrm>
            <a:off x="5040947" y="436880"/>
            <a:ext cx="6856413" cy="5872479"/>
          </a:xfrm>
        </p:spPr>
        <p:txBody>
          <a:bodyPr>
            <a:normAutofit/>
          </a:bodyPr>
          <a:lstStyle/>
          <a:p>
            <a:r>
              <a:rPr lang="en-US" sz="2800" dirty="0">
                <a:latin typeface="Calibri" panose="020F0502020204030204" pitchFamily="34" charset="0"/>
              </a:rPr>
              <a:t>Two types of programs and plans</a:t>
            </a:r>
          </a:p>
          <a:p>
            <a:pPr lvl="1"/>
            <a:r>
              <a:rPr lang="en-US" dirty="0">
                <a:latin typeface="Calibri" panose="020F0502020204030204" pitchFamily="34" charset="0"/>
              </a:rPr>
              <a:t>Targeted Assistance (TAS) and Schoolwide (SWP)</a:t>
            </a:r>
          </a:p>
          <a:p>
            <a:r>
              <a:rPr lang="en-US" sz="2800" dirty="0">
                <a:latin typeface="Calibri" panose="020F0502020204030204" pitchFamily="34" charset="0"/>
              </a:rPr>
              <a:t>Annual process</a:t>
            </a:r>
          </a:p>
          <a:p>
            <a:pPr lvl="1"/>
            <a:r>
              <a:rPr lang="en-US" dirty="0">
                <a:latin typeface="Calibri" panose="020F0502020204030204" pitchFamily="34" charset="0"/>
              </a:rPr>
              <a:t>Plan should be in place at the start of the year</a:t>
            </a:r>
          </a:p>
          <a:p>
            <a:pPr lvl="1"/>
            <a:r>
              <a:rPr lang="en-US" dirty="0">
                <a:latin typeface="Calibri" panose="020F0502020204030204" pitchFamily="34" charset="0"/>
              </a:rPr>
              <a:t>Reviewed and revised based on data</a:t>
            </a:r>
          </a:p>
          <a:p>
            <a:pPr lvl="1"/>
            <a:r>
              <a:rPr lang="en-US" dirty="0">
                <a:latin typeface="Calibri" panose="020F0502020204030204" pitchFamily="34" charset="0"/>
              </a:rPr>
              <a:t>Families must be partners in planning</a:t>
            </a:r>
          </a:p>
          <a:p>
            <a:pPr marL="457200" lvl="1" indent="0">
              <a:buNone/>
            </a:pPr>
            <a:endParaRPr lang="en-US" dirty="0">
              <a:latin typeface="Calibri" panose="020F0502020204030204" pitchFamily="34" charset="0"/>
            </a:endParaRPr>
          </a:p>
          <a:p>
            <a:r>
              <a:rPr lang="en-US" sz="2800" i="1" dirty="0">
                <a:latin typeface="Calibri" panose="020F0502020204030204" pitchFamily="34" charset="0"/>
              </a:rPr>
              <a:t>Highlights from this stop</a:t>
            </a:r>
          </a:p>
          <a:p>
            <a:pPr lvl="1"/>
            <a:r>
              <a:rPr lang="en-US" dirty="0">
                <a:latin typeface="Calibri" panose="020F0502020204030204" pitchFamily="34" charset="0"/>
              </a:rPr>
              <a:t>Title I-A is not just about reading and math</a:t>
            </a:r>
          </a:p>
          <a:p>
            <a:pPr lvl="1"/>
            <a:r>
              <a:rPr lang="en-US" dirty="0">
                <a:latin typeface="Calibri" panose="020F0502020204030204" pitchFamily="34" charset="0"/>
              </a:rPr>
              <a:t>Spending described in CIP Budget Narrative must align with needs identified in plan</a:t>
            </a:r>
          </a:p>
          <a:p>
            <a:pPr lvl="1"/>
            <a:r>
              <a:rPr lang="en-US" dirty="0">
                <a:latin typeface="Calibri" panose="020F0502020204030204" pitchFamily="34" charset="0"/>
                <a:hlinkClick r:id="rId4"/>
              </a:rPr>
              <a:t>Explore the criteria and templates for school plans</a:t>
            </a:r>
            <a:endParaRPr lang="en-US" dirty="0">
              <a:latin typeface="Calibri" panose="020F0502020204030204" pitchFamily="34" charset="0"/>
            </a:endParaRPr>
          </a:p>
          <a:p>
            <a:endParaRPr lang="en-US" sz="2800" dirty="0">
              <a:latin typeface="Calibri" panose="020F0502020204030204" pitchFamily="34" charset="0"/>
            </a:endParaRPr>
          </a:p>
          <a:p>
            <a:pPr lvl="1"/>
            <a:endParaRPr lang="en-US" sz="2800" dirty="0"/>
          </a:p>
        </p:txBody>
      </p:sp>
      <p:sp>
        <p:nvSpPr>
          <p:cNvPr id="3" name="Footer Placeholder 2">
            <a:extLst>
              <a:ext uri="{FF2B5EF4-FFF2-40B4-BE49-F238E27FC236}">
                <a16:creationId xmlns:a16="http://schemas.microsoft.com/office/drawing/2014/main" id="{C1FDC64A-FD30-27AF-99CC-81B79D8E923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sp>
        <p:nvSpPr>
          <p:cNvPr id="4" name="Slide Number Placeholder 3">
            <a:extLst>
              <a:ext uri="{FF2B5EF4-FFF2-40B4-BE49-F238E27FC236}">
                <a16:creationId xmlns:a16="http://schemas.microsoft.com/office/drawing/2014/main" id="{09B64A7C-05D9-96AE-8642-AFFB9708F3A4}"/>
              </a:ext>
            </a:extLst>
          </p:cNvPr>
          <p:cNvSpPr>
            <a:spLocks noGrp="1"/>
          </p:cNvSpPr>
          <p:nvPr>
            <p:ph type="sldNum" sz="quarter" idx="12"/>
          </p:nvPr>
        </p:nvSpPr>
        <p:spPr/>
        <p:txBody>
          <a:bodyPr/>
          <a:lstStyle/>
          <a:p>
            <a:fld id="{357F5B69-6281-4C1F-8C38-6DA0F56DA430}" type="slidenum">
              <a:rPr lang="en-US" smtClean="0"/>
              <a:pPr/>
              <a:t>8</a:t>
            </a:fld>
            <a:endParaRPr lang="en-US" dirty="0"/>
          </a:p>
        </p:txBody>
      </p:sp>
    </p:spTree>
    <p:extLst>
      <p:ext uri="{BB962C8B-B14F-4D97-AF65-F5344CB8AC3E}">
        <p14:creationId xmlns:p14="http://schemas.microsoft.com/office/powerpoint/2010/main" val="6848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6B5A25-9AC6-6589-5491-B38EFD64DDF7}"/>
              </a:ext>
            </a:extLst>
          </p:cNvPr>
          <p:cNvSpPr>
            <a:spLocks noGrp="1"/>
          </p:cNvSpPr>
          <p:nvPr>
            <p:ph type="title"/>
          </p:nvPr>
        </p:nvSpPr>
        <p:spPr>
          <a:xfrm>
            <a:off x="717177" y="779645"/>
            <a:ext cx="3931826" cy="1475875"/>
          </a:xfrm>
        </p:spPr>
        <p:txBody>
          <a:bodyPr>
            <a:normAutofit fontScale="90000"/>
          </a:bodyPr>
          <a:lstStyle/>
          <a:p>
            <a:r>
              <a:rPr lang="en-US" dirty="0">
                <a:solidFill>
                  <a:srgbClr val="00558A"/>
                </a:solidFill>
              </a:rPr>
              <a:t>Stop #4: Providing Equitable Services</a:t>
            </a:r>
          </a:p>
        </p:txBody>
      </p:sp>
      <p:pic>
        <p:nvPicPr>
          <p:cNvPr id="17" name="Picture Placeholder 16">
            <a:extLst>
              <a:ext uri="{FF2B5EF4-FFF2-40B4-BE49-F238E27FC236}">
                <a16:creationId xmlns:a16="http://schemas.microsoft.com/office/drawing/2014/main" id="{AAA296B8-5FE2-485D-3CC4-6B2F5C3F4AEA}"/>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val="0"/>
              </a:ext>
            </a:extLst>
          </a:blip>
          <a:srcRect l="2353" r="14807"/>
          <a:stretch/>
        </p:blipFill>
        <p:spPr>
          <a:xfrm>
            <a:off x="404801" y="2620645"/>
            <a:ext cx="4249282" cy="2885440"/>
          </a:xfrm>
        </p:spPr>
      </p:pic>
      <p:sp>
        <p:nvSpPr>
          <p:cNvPr id="6" name="Content Placeholder 5">
            <a:extLst>
              <a:ext uri="{FF2B5EF4-FFF2-40B4-BE49-F238E27FC236}">
                <a16:creationId xmlns:a16="http://schemas.microsoft.com/office/drawing/2014/main" id="{8E2949A8-FBCE-1BBC-0097-7E93E12C6A95}"/>
              </a:ext>
            </a:extLst>
          </p:cNvPr>
          <p:cNvSpPr>
            <a:spLocks noGrp="1"/>
          </p:cNvSpPr>
          <p:nvPr>
            <p:ph idx="1"/>
          </p:nvPr>
        </p:nvSpPr>
        <p:spPr>
          <a:xfrm>
            <a:off x="5183187" y="779647"/>
            <a:ext cx="6604011" cy="5081404"/>
          </a:xfrm>
        </p:spPr>
        <p:txBody>
          <a:bodyPr>
            <a:normAutofit fontScale="92500" lnSpcReduction="10000"/>
          </a:bodyPr>
          <a:lstStyle/>
          <a:p>
            <a:r>
              <a:rPr lang="en-US" sz="2800" dirty="0"/>
              <a:t>The </a:t>
            </a:r>
            <a:r>
              <a:rPr lang="en-US" sz="2800" b="1" dirty="0"/>
              <a:t>allocation</a:t>
            </a:r>
            <a:r>
              <a:rPr lang="en-US" sz="2800" dirty="0"/>
              <a:t> is based on the private school student’s physical address and their family’s income</a:t>
            </a:r>
          </a:p>
          <a:p>
            <a:r>
              <a:rPr lang="en-US" sz="2800" b="1" dirty="0"/>
              <a:t>Service</a:t>
            </a:r>
            <a:r>
              <a:rPr lang="en-US" sz="2800" dirty="0"/>
              <a:t> </a:t>
            </a:r>
            <a:r>
              <a:rPr lang="en-US" sz="2800" b="1" dirty="0"/>
              <a:t>eligibility</a:t>
            </a:r>
            <a:r>
              <a:rPr lang="en-US" sz="2800" dirty="0"/>
              <a:t> is based on the private school student’s physical address and their academic needs</a:t>
            </a:r>
          </a:p>
          <a:p>
            <a:endParaRPr lang="en-US" dirty="0"/>
          </a:p>
          <a:p>
            <a:r>
              <a:rPr lang="en-US" sz="2800" i="1" dirty="0"/>
              <a:t>Highlights from this stop</a:t>
            </a:r>
          </a:p>
          <a:p>
            <a:pPr lvl="1">
              <a:spcAft>
                <a:spcPts val="600"/>
              </a:spcAft>
            </a:pPr>
            <a:r>
              <a:rPr lang="en-US" dirty="0"/>
              <a:t>Equitable services should start at the beginning of the school year</a:t>
            </a:r>
          </a:p>
          <a:p>
            <a:pPr lvl="1">
              <a:spcAft>
                <a:spcPts val="600"/>
              </a:spcAft>
            </a:pPr>
            <a:r>
              <a:rPr lang="en-US" dirty="0">
                <a:hlinkClick r:id="rId4"/>
              </a:rPr>
              <a:t>Evidence of Consultation </a:t>
            </a:r>
            <a:r>
              <a:rPr lang="en-US" dirty="0"/>
              <a:t>must be uploaded for each private school located in your district</a:t>
            </a:r>
          </a:p>
          <a:p>
            <a:pPr lvl="1">
              <a:spcAft>
                <a:spcPts val="600"/>
              </a:spcAft>
            </a:pPr>
            <a:r>
              <a:rPr lang="en-US" dirty="0"/>
              <a:t>Helpful resources and tools: </a:t>
            </a:r>
            <a:r>
              <a:rPr lang="en-US" dirty="0">
                <a:hlinkClick r:id="rId5"/>
              </a:rPr>
              <a:t>Private School Participation Under ESEA</a:t>
            </a:r>
            <a:endParaRPr lang="en-US" dirty="0"/>
          </a:p>
        </p:txBody>
      </p:sp>
      <p:sp>
        <p:nvSpPr>
          <p:cNvPr id="3" name="Footer Placeholder 2">
            <a:extLst>
              <a:ext uri="{FF2B5EF4-FFF2-40B4-BE49-F238E27FC236}">
                <a16:creationId xmlns:a16="http://schemas.microsoft.com/office/drawing/2014/main" id="{0F5168F8-160F-AECE-D14C-6B9CFDCEAE7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sp>
        <p:nvSpPr>
          <p:cNvPr id="4" name="Slide Number Placeholder 3">
            <a:extLst>
              <a:ext uri="{FF2B5EF4-FFF2-40B4-BE49-F238E27FC236}">
                <a16:creationId xmlns:a16="http://schemas.microsoft.com/office/drawing/2014/main" id="{3B3B6B21-0C0E-57D1-529C-1FA3D05F7984}"/>
              </a:ext>
            </a:extLst>
          </p:cNvPr>
          <p:cNvSpPr>
            <a:spLocks noGrp="1"/>
          </p:cNvSpPr>
          <p:nvPr>
            <p:ph type="sldNum" sz="quarter" idx="12"/>
          </p:nvPr>
        </p:nvSpPr>
        <p:spPr/>
        <p:txBody>
          <a:bodyPr/>
          <a:lstStyle/>
          <a:p>
            <a:fld id="{357F5B69-6281-4C1F-8C38-6DA0F56DA430}" type="slidenum">
              <a:rPr lang="en-US" smtClean="0"/>
              <a:pPr/>
              <a:t>9</a:t>
            </a:fld>
            <a:endParaRPr lang="en-US" dirty="0"/>
          </a:p>
        </p:txBody>
      </p:sp>
    </p:spTree>
    <p:extLst>
      <p:ext uri="{BB962C8B-B14F-4D97-AF65-F5344CB8AC3E}">
        <p14:creationId xmlns:p14="http://schemas.microsoft.com/office/powerpoint/2010/main" val="4179468818"/>
      </p:ext>
    </p:extLst>
  </p:cSld>
  <p:clrMapOvr>
    <a:masterClrMapping/>
  </p:clrMapOvr>
</p:sld>
</file>

<file path=ppt/theme/theme1.xml><?xml version="1.0" encoding="utf-8"?>
<a:theme xmlns:a="http://schemas.openxmlformats.org/drawingml/2006/main" name="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A1659452-F499-4686-9052-38F48D83C4D5}"/>
    </a:ext>
  </a:extLst>
</a:theme>
</file>

<file path=ppt/theme/theme2.xml><?xml version="1.0" encoding="utf-8"?>
<a:theme xmlns:a="http://schemas.openxmlformats.org/drawingml/2006/main" name="Green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6BADFB7F-E76B-47E5-9A5F-C514E20AFE45}"/>
    </a:ext>
  </a:extLst>
</a:theme>
</file>

<file path=ppt/theme/theme3.xml><?xml version="1.0" encoding="utf-8"?>
<a:theme xmlns:a="http://schemas.openxmlformats.org/drawingml/2006/main" name="Gold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74D8D87B-5BDF-4254-B9AE-89E014969D86}"/>
    </a:ext>
  </a:extLst>
</a:theme>
</file>

<file path=ppt/theme/theme4.xml><?xml version="1.0" encoding="utf-8"?>
<a:theme xmlns:a="http://schemas.openxmlformats.org/drawingml/2006/main" name="Orange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75F84094-1592-41EE-8B9C-0F531244619D}"/>
    </a:ext>
  </a:extLst>
</a:theme>
</file>

<file path=ppt/theme/theme5.xml><?xml version="1.0" encoding="utf-8"?>
<a:theme xmlns:a="http://schemas.openxmlformats.org/drawingml/2006/main" name="Red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01D7296E-0B2D-4566-8FEF-4B65AC847ECE}"/>
    </a:ext>
  </a:extLst>
</a:theme>
</file>

<file path=ppt/theme/theme6.xml><?xml version="1.0" encoding="utf-8"?>
<a:theme xmlns:a="http://schemas.openxmlformats.org/drawingml/2006/main" name="Teal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01DE0A30-143B-4B5C-A0FD-4B3A47DCFB6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812F45279552458458D0611D127A50" ma:contentTypeVersion="7" ma:contentTypeDescription="Create a new document." ma:contentTypeScope="" ma:versionID="6bdae2dbe247fbd1a9219b90e32b8d03">
  <xsd:schema xmlns:xsd="http://www.w3.org/2001/XMLSchema" xmlns:xs="http://www.w3.org/2001/XMLSchema" xmlns:p="http://schemas.microsoft.com/office/2006/metadata/properties" xmlns:ns1="http://schemas.microsoft.com/sharepoint/v3" xmlns:ns2="033ab11c-6041-4f50-b845-c0c38e41b3e3" xmlns:ns3="54031767-dd6d-417c-ab73-583408f47564" targetNamespace="http://schemas.microsoft.com/office/2006/metadata/properties" ma:root="true" ma:fieldsID="e18252215fa447399964ade5cc238a15" ns1:_="" ns2:_="" ns3:_="">
    <xsd:import namespace="http://schemas.microsoft.com/sharepoint/v3"/>
    <xsd:import namespace="033ab11c-6041-4f50-b845-c0c38e41b3e3"/>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33ab11c-6041-4f50-b845-c0c38e41b3e3"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Estimated_x0020_Creation_x0020_Date xmlns="033ab11c-6041-4f50-b845-c0c38e41b3e3" xsi:nil="true"/>
    <Remediation_x0020_Date xmlns="033ab11c-6041-4f50-b845-c0c38e41b3e3" xsi:nil="true"/>
    <Priority xmlns="033ab11c-6041-4f50-b845-c0c38e41b3e3" xsi:nil="true"/>
  </documentManagement>
</p:properties>
</file>

<file path=customXml/itemProps1.xml><?xml version="1.0" encoding="utf-8"?>
<ds:datastoreItem xmlns:ds="http://schemas.openxmlformats.org/officeDocument/2006/customXml" ds:itemID="{08DDCA0E-6E83-42EC-B285-7C61601C120C}"/>
</file>

<file path=customXml/itemProps2.xml><?xml version="1.0" encoding="utf-8"?>
<ds:datastoreItem xmlns:ds="http://schemas.openxmlformats.org/officeDocument/2006/customXml" ds:itemID="{DE022D9D-6C51-49D9-B126-D27C27EB3B9E}">
  <ds:schemaRefs>
    <ds:schemaRef ds:uri="http://schemas.microsoft.com/sharepoint/v3/contenttype/forms"/>
  </ds:schemaRefs>
</ds:datastoreItem>
</file>

<file path=customXml/itemProps3.xml><?xml version="1.0" encoding="utf-8"?>
<ds:datastoreItem xmlns:ds="http://schemas.openxmlformats.org/officeDocument/2006/customXml" ds:itemID="{1042D829-2FFC-4A94-93F2-025FA47BA598}">
  <ds:schemaRefs>
    <ds:schemaRef ds:uri="http://schemas.microsoft.com/office/infopath/2007/PartnerControls"/>
    <ds:schemaRef ds:uri="http://purl.org/dc/terms/"/>
    <ds:schemaRef ds:uri="http://purl.org/dc/dcmitype/"/>
    <ds:schemaRef ds:uri="54031767-dd6d-417c-ab73-583408f47564"/>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schemas.microsoft.com/sharepoint/v3"/>
    <ds:schemaRef ds:uri="e3ae8067-7289-4b32-b7f2-51b79028773a"/>
    <ds:schemaRef ds:uri="http://www.w3.org/XML/1998/namespace"/>
  </ds:schemaRefs>
</ds:datastoreItem>
</file>

<file path=docMetadata/LabelInfo.xml><?xml version="1.0" encoding="utf-8"?>
<clbl:labelList xmlns:clbl="http://schemas.microsoft.com/office/2020/mipLabelMetadata">
  <clbl:label id="{7730ea53-6f5e-4160-81a5-992a9105450a}" enabled="1" method="Standard" siteId="{b4f51418-b269-49a2-935a-fa54bf584fc8}" contentBits="0" removed="0"/>
</clbl:labelList>
</file>

<file path=docProps/app.xml><?xml version="1.0" encoding="utf-8"?>
<Properties xmlns="http://schemas.openxmlformats.org/officeDocument/2006/extended-properties" xmlns:vt="http://schemas.openxmlformats.org/officeDocument/2006/docPropsVTypes">
  <Template>ODE PowerPoint Template</Template>
  <TotalTime>672</TotalTime>
  <Words>989</Words>
  <Application>Microsoft Office PowerPoint</Application>
  <PresentationFormat>Widescreen</PresentationFormat>
  <Paragraphs>164</Paragraphs>
  <Slides>13</Slides>
  <Notes>12</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13</vt:i4>
      </vt:variant>
    </vt:vector>
  </HeadingPairs>
  <TitlesOfParts>
    <vt:vector size="23" baseType="lpstr">
      <vt:lpstr>Aptos</vt:lpstr>
      <vt:lpstr>Arial</vt:lpstr>
      <vt:lpstr>Calibri</vt:lpstr>
      <vt:lpstr>Symbol</vt:lpstr>
      <vt:lpstr>2021ODE</vt:lpstr>
      <vt:lpstr>Green_2021ODE</vt:lpstr>
      <vt:lpstr>Gold_2021ODE</vt:lpstr>
      <vt:lpstr>Orange_2021ODE</vt:lpstr>
      <vt:lpstr>Red_2021ODE</vt:lpstr>
      <vt:lpstr>Teal_2021ODE</vt:lpstr>
      <vt:lpstr>Title I-A “101” Session 1: August 21, 2024</vt:lpstr>
      <vt:lpstr>Planning our journey</vt:lpstr>
      <vt:lpstr>Today’s Itinerary – Day 1</vt:lpstr>
      <vt:lpstr>Who is on this trip?</vt:lpstr>
      <vt:lpstr>Finding our Way – Formula Grants Calendar</vt:lpstr>
      <vt:lpstr>Stop #1: CIP Budget Narrative</vt:lpstr>
      <vt:lpstr>Stop #2: Consolidated District Performance Report</vt:lpstr>
      <vt:lpstr>Stop #3: School Plans</vt:lpstr>
      <vt:lpstr>Stop #4: Providing Equitable Services</vt:lpstr>
      <vt:lpstr>Stop #5: Annual Title I-A Meeting</vt:lpstr>
      <vt:lpstr>Where would you like to go next?</vt:lpstr>
      <vt:lpstr>Resources</vt:lpstr>
      <vt:lpstr>Please reach out!</vt:lpstr>
    </vt:vector>
  </TitlesOfParts>
  <Company>Oregon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I-A 101: Session 1</dc:title>
  <dc:creator>MARTIN Sarah * ODE</dc:creator>
  <cp:lastModifiedBy>REMONDINO Laura * ODE</cp:lastModifiedBy>
  <cp:revision>78</cp:revision>
  <dcterms:created xsi:type="dcterms:W3CDTF">2022-07-29T15:20:35Z</dcterms:created>
  <dcterms:modified xsi:type="dcterms:W3CDTF">2025-05-14T21:57:42Z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730ea53-6f5e-4160-81a5-992a9105450a_Enabled">
    <vt:lpwstr>true</vt:lpwstr>
  </property>
  <property fmtid="{D5CDD505-2E9C-101B-9397-08002B2CF9AE}" pid="3" name="MSIP_Label_7730ea53-6f5e-4160-81a5-992a9105450a_SetDate">
    <vt:lpwstr>2024-02-29T18:30:18Z</vt:lpwstr>
  </property>
  <property fmtid="{D5CDD505-2E9C-101B-9397-08002B2CF9AE}" pid="4" name="MSIP_Label_7730ea53-6f5e-4160-81a5-992a9105450a_Method">
    <vt:lpwstr>Standard</vt:lpwstr>
  </property>
  <property fmtid="{D5CDD505-2E9C-101B-9397-08002B2CF9AE}" pid="5" name="MSIP_Label_7730ea53-6f5e-4160-81a5-992a9105450a_Name">
    <vt:lpwstr>Level 2 - Limited (Items)</vt:lpwstr>
  </property>
  <property fmtid="{D5CDD505-2E9C-101B-9397-08002B2CF9AE}" pid="6" name="MSIP_Label_7730ea53-6f5e-4160-81a5-992a9105450a_SiteId">
    <vt:lpwstr>b4f51418-b269-49a2-935a-fa54bf584fc8</vt:lpwstr>
  </property>
  <property fmtid="{D5CDD505-2E9C-101B-9397-08002B2CF9AE}" pid="7" name="MSIP_Label_7730ea53-6f5e-4160-81a5-992a9105450a_ActionId">
    <vt:lpwstr>5045ea11-6ba0-43ef-9569-0c63322a199d</vt:lpwstr>
  </property>
  <property fmtid="{D5CDD505-2E9C-101B-9397-08002B2CF9AE}" pid="8" name="MSIP_Label_7730ea53-6f5e-4160-81a5-992a9105450a_ContentBits">
    <vt:lpwstr>0</vt:lpwstr>
  </property>
  <property fmtid="{D5CDD505-2E9C-101B-9397-08002B2CF9AE}" pid="9" name="ContentTypeId">
    <vt:lpwstr>0x010100B3812F45279552458458D0611D127A50</vt:lpwstr>
  </property>
</Properties>
</file>