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 id="2147483827" r:id="rId10"/>
  </p:sldMasterIdLst>
  <p:notesMasterIdLst>
    <p:notesMasterId r:id="rId38"/>
  </p:notesMasterIdLst>
  <p:sldIdLst>
    <p:sldId id="409" r:id="rId11"/>
    <p:sldId id="408" r:id="rId12"/>
    <p:sldId id="312" r:id="rId13"/>
    <p:sldId id="416" r:id="rId14"/>
    <p:sldId id="414" r:id="rId15"/>
    <p:sldId id="411" r:id="rId16"/>
    <p:sldId id="430" r:id="rId17"/>
    <p:sldId id="434" r:id="rId18"/>
    <p:sldId id="441" r:id="rId19"/>
    <p:sldId id="436" r:id="rId20"/>
    <p:sldId id="439" r:id="rId21"/>
    <p:sldId id="453" r:id="rId22"/>
    <p:sldId id="410" r:id="rId23"/>
    <p:sldId id="438" r:id="rId24"/>
    <p:sldId id="321" r:id="rId25"/>
    <p:sldId id="417" r:id="rId26"/>
    <p:sldId id="257" r:id="rId27"/>
    <p:sldId id="325" r:id="rId28"/>
    <p:sldId id="389" r:id="rId29"/>
    <p:sldId id="504" r:id="rId30"/>
    <p:sldId id="422" r:id="rId31"/>
    <p:sldId id="508" r:id="rId32"/>
    <p:sldId id="456" r:id="rId33"/>
    <p:sldId id="515" r:id="rId34"/>
    <p:sldId id="516" r:id="rId35"/>
    <p:sldId id="304" r:id="rId36"/>
    <p:sldId id="326" r:id="rId3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BDDCA8"/>
    <a:srgbClr val="A8DBA5"/>
    <a:srgbClr val="A9DFB8"/>
    <a:srgbClr val="88D4B7"/>
    <a:srgbClr val="8AD6D2"/>
    <a:srgbClr val="81BBD5"/>
    <a:srgbClr val="A2B9E2"/>
    <a:srgbClr val="00558A"/>
    <a:srgbClr val="005C3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4E29CF-D340-4245-A5F8-B782A99264E0}" v="46" dt="2025-05-14T21:52:31.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65935" autoAdjust="0"/>
  </p:normalViewPr>
  <p:slideViewPr>
    <p:cSldViewPr snapToGrid="0">
      <p:cViewPr varScale="1">
        <p:scale>
          <a:sx n="73" d="100"/>
          <a:sy n="73" d="100"/>
        </p:scale>
        <p:origin x="336" y="78"/>
      </p:cViewPr>
      <p:guideLst/>
    </p:cSldViewPr>
  </p:slideViewPr>
  <p:outlineViewPr>
    <p:cViewPr>
      <p:scale>
        <a:sx n="33" d="100"/>
        <a:sy n="33" d="100"/>
      </p:scale>
      <p:origin x="0" y="-739"/>
    </p:cViewPr>
  </p:outlineViewPr>
  <p:notesTextViewPr>
    <p:cViewPr>
      <p:scale>
        <a:sx n="1" d="1"/>
        <a:sy n="1" d="1"/>
      </p:scale>
      <p:origin x="0" y="0"/>
    </p:cViewPr>
  </p:notesTextViewPr>
  <p:notesViewPr>
    <p:cSldViewPr snapToGrid="0" showGuides="1">
      <p:cViewPr varScale="1">
        <p:scale>
          <a:sx n="62" d="100"/>
          <a:sy n="62" d="100"/>
        </p:scale>
        <p:origin x="3178" y="4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MONDINO Laura * ODE" userId="789c9d26-950b-4a34-a46c-52b70308dd05" providerId="ADAL" clId="{C14E29CF-D340-4245-A5F8-B782A99264E0}"/>
    <pc:docChg chg="modSld">
      <pc:chgData name="REMONDINO Laura * ODE" userId="789c9d26-950b-4a34-a46c-52b70308dd05" providerId="ADAL" clId="{C14E29CF-D340-4245-A5F8-B782A99264E0}" dt="2025-05-14T21:52:31.075" v="45" actId="962"/>
      <pc:docMkLst>
        <pc:docMk/>
      </pc:docMkLst>
      <pc:sldChg chg="modSp mod">
        <pc:chgData name="REMONDINO Laura * ODE" userId="789c9d26-950b-4a34-a46c-52b70308dd05" providerId="ADAL" clId="{C14E29CF-D340-4245-A5F8-B782A99264E0}" dt="2025-05-14T21:36:38.860" v="3" actId="207"/>
        <pc:sldMkLst>
          <pc:docMk/>
          <pc:sldMk cId="3547683332" sldId="321"/>
        </pc:sldMkLst>
        <pc:spChg chg="mod">
          <ac:chgData name="REMONDINO Laura * ODE" userId="789c9d26-950b-4a34-a46c-52b70308dd05" providerId="ADAL" clId="{C14E29CF-D340-4245-A5F8-B782A99264E0}" dt="2025-05-14T21:36:38.860" v="3" actId="207"/>
          <ac:spMkLst>
            <pc:docMk/>
            <pc:sldMk cId="3547683332" sldId="321"/>
            <ac:spMk id="4" creationId="{00000000-0000-0000-0000-000000000000}"/>
          </ac:spMkLst>
        </pc:spChg>
      </pc:sldChg>
      <pc:sldChg chg="modSp mod">
        <pc:chgData name="REMONDINO Laura * ODE" userId="789c9d26-950b-4a34-a46c-52b70308dd05" providerId="ADAL" clId="{C14E29CF-D340-4245-A5F8-B782A99264E0}" dt="2025-05-14T21:36:18.721" v="1" actId="207"/>
        <pc:sldMkLst>
          <pc:docMk/>
          <pc:sldMk cId="2069770656" sldId="410"/>
        </pc:sldMkLst>
        <pc:spChg chg="mod">
          <ac:chgData name="REMONDINO Laura * ODE" userId="789c9d26-950b-4a34-a46c-52b70308dd05" providerId="ADAL" clId="{C14E29CF-D340-4245-A5F8-B782A99264E0}" dt="2025-05-14T21:36:18.721" v="1" actId="207"/>
          <ac:spMkLst>
            <pc:docMk/>
            <pc:sldMk cId="2069770656" sldId="410"/>
            <ac:spMk id="5" creationId="{F7FB8BEA-9E21-C12A-F42C-0B9A01950A79}"/>
          </ac:spMkLst>
        </pc:spChg>
      </pc:sldChg>
      <pc:sldChg chg="modSp mod">
        <pc:chgData name="REMONDINO Laura * ODE" userId="789c9d26-950b-4a34-a46c-52b70308dd05" providerId="ADAL" clId="{C14E29CF-D340-4245-A5F8-B782A99264E0}" dt="2025-05-14T21:36:50.461" v="4" actId="207"/>
        <pc:sldMkLst>
          <pc:docMk/>
          <pc:sldMk cId="1170017958" sldId="417"/>
        </pc:sldMkLst>
        <pc:spChg chg="mod">
          <ac:chgData name="REMONDINO Laura * ODE" userId="789c9d26-950b-4a34-a46c-52b70308dd05" providerId="ADAL" clId="{C14E29CF-D340-4245-A5F8-B782A99264E0}" dt="2025-05-14T21:36:50.461" v="4" actId="207"/>
          <ac:spMkLst>
            <pc:docMk/>
            <pc:sldMk cId="1170017958" sldId="417"/>
            <ac:spMk id="7" creationId="{AD8CBAA8-6A83-0FF2-839D-8D87179F3121}"/>
          </ac:spMkLst>
        </pc:spChg>
      </pc:sldChg>
      <pc:sldChg chg="modSp mod">
        <pc:chgData name="REMONDINO Laura * ODE" userId="789c9d26-950b-4a34-a46c-52b70308dd05" providerId="ADAL" clId="{C14E29CF-D340-4245-A5F8-B782A99264E0}" dt="2025-05-14T21:38:39.230" v="7" actId="207"/>
        <pc:sldMkLst>
          <pc:docMk/>
          <pc:sldMk cId="2709783202" sldId="434"/>
        </pc:sldMkLst>
        <pc:spChg chg="mod">
          <ac:chgData name="REMONDINO Laura * ODE" userId="789c9d26-950b-4a34-a46c-52b70308dd05" providerId="ADAL" clId="{C14E29CF-D340-4245-A5F8-B782A99264E0}" dt="2025-05-14T21:38:39.230" v="7" actId="207"/>
          <ac:spMkLst>
            <pc:docMk/>
            <pc:sldMk cId="2709783202" sldId="434"/>
            <ac:spMk id="5" creationId="{83E73024-D52E-1501-B776-FA40DA23E830}"/>
          </ac:spMkLst>
        </pc:spChg>
      </pc:sldChg>
      <pc:sldChg chg="modSp mod">
        <pc:chgData name="REMONDINO Laura * ODE" userId="789c9d26-950b-4a34-a46c-52b70308dd05" providerId="ADAL" clId="{C14E29CF-D340-4245-A5F8-B782A99264E0}" dt="2025-05-14T21:36:28.440" v="2" actId="207"/>
        <pc:sldMkLst>
          <pc:docMk/>
          <pc:sldMk cId="2357545133" sldId="438"/>
        </pc:sldMkLst>
        <pc:spChg chg="mod">
          <ac:chgData name="REMONDINO Laura * ODE" userId="789c9d26-950b-4a34-a46c-52b70308dd05" providerId="ADAL" clId="{C14E29CF-D340-4245-A5F8-B782A99264E0}" dt="2025-05-14T21:36:28.440" v="2" actId="207"/>
          <ac:spMkLst>
            <pc:docMk/>
            <pc:sldMk cId="2357545133" sldId="438"/>
            <ac:spMk id="5" creationId="{33B694E8-389C-6A0E-25FE-B00ABD42A2A5}"/>
          </ac:spMkLst>
        </pc:spChg>
      </pc:sldChg>
      <pc:sldChg chg="modSp mod">
        <pc:chgData name="REMONDINO Laura * ODE" userId="789c9d26-950b-4a34-a46c-52b70308dd05" providerId="ADAL" clId="{C14E29CF-D340-4245-A5F8-B782A99264E0}" dt="2025-05-14T21:37:25.163" v="5" actId="207"/>
        <pc:sldMkLst>
          <pc:docMk/>
          <pc:sldMk cId="3453136498" sldId="439"/>
        </pc:sldMkLst>
        <pc:spChg chg="mod">
          <ac:chgData name="REMONDINO Laura * ODE" userId="789c9d26-950b-4a34-a46c-52b70308dd05" providerId="ADAL" clId="{C14E29CF-D340-4245-A5F8-B782A99264E0}" dt="2025-05-14T21:37:25.163" v="5" actId="207"/>
          <ac:spMkLst>
            <pc:docMk/>
            <pc:sldMk cId="3453136498" sldId="439"/>
            <ac:spMk id="5" creationId="{33B694E8-389C-6A0E-25FE-B00ABD42A2A5}"/>
          </ac:spMkLst>
        </pc:spChg>
      </pc:sldChg>
      <pc:sldChg chg="modSp mod">
        <pc:chgData name="REMONDINO Laura * ODE" userId="789c9d26-950b-4a34-a46c-52b70308dd05" providerId="ADAL" clId="{C14E29CF-D340-4245-A5F8-B782A99264E0}" dt="2025-05-14T21:33:44.593" v="0" actId="207"/>
        <pc:sldMkLst>
          <pc:docMk/>
          <pc:sldMk cId="1579139994" sldId="441"/>
        </pc:sldMkLst>
        <pc:spChg chg="mod">
          <ac:chgData name="REMONDINO Laura * ODE" userId="789c9d26-950b-4a34-a46c-52b70308dd05" providerId="ADAL" clId="{C14E29CF-D340-4245-A5F8-B782A99264E0}" dt="2025-05-14T21:33:44.593" v="0" actId="207"/>
          <ac:spMkLst>
            <pc:docMk/>
            <pc:sldMk cId="1579139994" sldId="441"/>
            <ac:spMk id="5" creationId="{1C6DFE1F-8CE6-4D3C-1E72-3DA893885BA1}"/>
          </ac:spMkLst>
        </pc:spChg>
      </pc:sldChg>
      <pc:sldChg chg="modSp mod">
        <pc:chgData name="REMONDINO Laura * ODE" userId="789c9d26-950b-4a34-a46c-52b70308dd05" providerId="ADAL" clId="{C14E29CF-D340-4245-A5F8-B782A99264E0}" dt="2025-05-14T21:37:35.687" v="6" actId="207"/>
        <pc:sldMkLst>
          <pc:docMk/>
          <pc:sldMk cId="2033768716" sldId="453"/>
        </pc:sldMkLst>
        <pc:spChg chg="mod">
          <ac:chgData name="REMONDINO Laura * ODE" userId="789c9d26-950b-4a34-a46c-52b70308dd05" providerId="ADAL" clId="{C14E29CF-D340-4245-A5F8-B782A99264E0}" dt="2025-05-14T21:37:35.687" v="6" actId="207"/>
          <ac:spMkLst>
            <pc:docMk/>
            <pc:sldMk cId="2033768716" sldId="453"/>
            <ac:spMk id="5" creationId="{931353D2-3A61-4BEA-83D2-154FB43D58FD}"/>
          </ac:spMkLst>
        </pc:spChg>
      </pc:sldChg>
      <pc:sldChg chg="modSp">
        <pc:chgData name="REMONDINO Laura * ODE" userId="789c9d26-950b-4a34-a46c-52b70308dd05" providerId="ADAL" clId="{C14E29CF-D340-4245-A5F8-B782A99264E0}" dt="2025-05-14T21:52:31.075" v="45" actId="962"/>
        <pc:sldMkLst>
          <pc:docMk/>
          <pc:sldMk cId="2925583852" sldId="516"/>
        </pc:sldMkLst>
        <pc:picChg chg="mod">
          <ac:chgData name="REMONDINO Laura * ODE" userId="789c9d26-950b-4a34-a46c-52b70308dd05" providerId="ADAL" clId="{C14E29CF-D340-4245-A5F8-B782A99264E0}" dt="2025-05-14T21:52:31.075" v="45" actId="962"/>
          <ac:picMkLst>
            <pc:docMk/>
            <pc:sldMk cId="2925583852" sldId="516"/>
            <ac:picMk id="1026" creationId="{DEAEC278-5410-209B-C7F4-40056DE157C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9834854253626E-2"/>
          <c:y val="6.0086224054268451E-2"/>
          <c:w val="0.94700165145746373"/>
          <c:h val="0.73272922427729736"/>
        </c:manualLayout>
      </c:layout>
      <c:lineChart>
        <c:grouping val="standard"/>
        <c:varyColors val="0"/>
        <c:ser>
          <c:idx val="0"/>
          <c:order val="0"/>
          <c:tx>
            <c:strRef>
              <c:f>Sheet1!$B$1</c:f>
              <c:strCache>
                <c:ptCount val="1"/>
                <c:pt idx="0">
                  <c:v>LOWERcase LN Mean</c:v>
                </c:pt>
              </c:strCache>
            </c:strRef>
          </c:tx>
          <c:spPr>
            <a:ln w="50800" cap="rnd">
              <a:solidFill>
                <a:schemeClr val="accent1"/>
              </a:solidFill>
              <a:round/>
            </a:ln>
            <a:effectLst/>
          </c:spPr>
          <c:marker>
            <c:symbol val="circle"/>
            <c:size val="10"/>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2013 (n=10)</c:v>
                </c:pt>
                <c:pt idx="1">
                  <c:v>2014 (n=17)</c:v>
                </c:pt>
                <c:pt idx="2">
                  <c:v>2015 (n=14)</c:v>
                </c:pt>
                <c:pt idx="3">
                  <c:v>2016 (n=20)</c:v>
                </c:pt>
                <c:pt idx="4">
                  <c:v>2017 (n=13)</c:v>
                </c:pt>
                <c:pt idx="5">
                  <c:v>2018 (n=14)</c:v>
                </c:pt>
                <c:pt idx="6">
                  <c:v>2019 (n=18)</c:v>
                </c:pt>
                <c:pt idx="7">
                  <c:v>2020 (n=16)</c:v>
                </c:pt>
                <c:pt idx="8">
                  <c:v>2021 (n=15)</c:v>
                </c:pt>
              </c:strCache>
            </c:strRef>
          </c:cat>
          <c:val>
            <c:numRef>
              <c:f>Sheet1!$B$2:$B$10</c:f>
              <c:numCache>
                <c:formatCode>0.0</c:formatCode>
                <c:ptCount val="9"/>
                <c:pt idx="0">
                  <c:v>3.5</c:v>
                </c:pt>
                <c:pt idx="1">
                  <c:v>7.2</c:v>
                </c:pt>
                <c:pt idx="2">
                  <c:v>7.2</c:v>
                </c:pt>
                <c:pt idx="3">
                  <c:v>14.3</c:v>
                </c:pt>
                <c:pt idx="4">
                  <c:v>8.5</c:v>
                </c:pt>
                <c:pt idx="5" formatCode="General">
                  <c:v>11.4</c:v>
                </c:pt>
                <c:pt idx="6" formatCode="General">
                  <c:v>12.1</c:v>
                </c:pt>
                <c:pt idx="7">
                  <c:v>16.3</c:v>
                </c:pt>
                <c:pt idx="8">
                  <c:v>17.100000000000001</c:v>
                </c:pt>
              </c:numCache>
            </c:numRef>
          </c:val>
          <c:smooth val="0"/>
          <c:extLst>
            <c:ext xmlns:c16="http://schemas.microsoft.com/office/drawing/2014/chart" uri="{C3380CC4-5D6E-409C-BE32-E72D297353CC}">
              <c16:uniqueId val="{00000000-A083-4624-BC87-6B222D777194}"/>
            </c:ext>
          </c:extLst>
        </c:ser>
        <c:ser>
          <c:idx val="1"/>
          <c:order val="1"/>
          <c:tx>
            <c:strRef>
              <c:f>Sheet1!$C$1</c:f>
              <c:strCache>
                <c:ptCount val="1"/>
                <c:pt idx="0">
                  <c:v>State Average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Sheet1!$A$2:$A$10</c:f>
              <c:strCache>
                <c:ptCount val="9"/>
                <c:pt idx="0">
                  <c:v>2013 (n=10)</c:v>
                </c:pt>
                <c:pt idx="1">
                  <c:v>2014 (n=17)</c:v>
                </c:pt>
                <c:pt idx="2">
                  <c:v>2015 (n=14)</c:v>
                </c:pt>
                <c:pt idx="3">
                  <c:v>2016 (n=20)</c:v>
                </c:pt>
                <c:pt idx="4">
                  <c:v>2017 (n=13)</c:v>
                </c:pt>
                <c:pt idx="5">
                  <c:v>2018 (n=14)</c:v>
                </c:pt>
                <c:pt idx="6">
                  <c:v>2019 (n=18)</c:v>
                </c:pt>
                <c:pt idx="7">
                  <c:v>2020 (n=16)</c:v>
                </c:pt>
                <c:pt idx="8">
                  <c:v>2021 (n=15)</c:v>
                </c:pt>
              </c:strCache>
            </c:strRef>
          </c:cat>
          <c:val>
            <c:numRef>
              <c:f>Sheet1!$C$2:$C$10</c:f>
              <c:numCache>
                <c:formatCode>General</c:formatCode>
                <c:ptCount val="9"/>
                <c:pt idx="0">
                  <c:v>14.9</c:v>
                </c:pt>
                <c:pt idx="1">
                  <c:v>14.2</c:v>
                </c:pt>
                <c:pt idx="2">
                  <c:v>14.9</c:v>
                </c:pt>
                <c:pt idx="3">
                  <c:v>12.5</c:v>
                </c:pt>
                <c:pt idx="4">
                  <c:v>12.1</c:v>
                </c:pt>
                <c:pt idx="5">
                  <c:v>11.7</c:v>
                </c:pt>
                <c:pt idx="6">
                  <c:v>11.6</c:v>
                </c:pt>
              </c:numCache>
            </c:numRef>
          </c:val>
          <c:smooth val="0"/>
          <c:extLst>
            <c:ext xmlns:c16="http://schemas.microsoft.com/office/drawing/2014/chart" uri="{C3380CC4-5D6E-409C-BE32-E72D297353CC}">
              <c16:uniqueId val="{00000000-C482-46B9-9E61-FC7D89A736AB}"/>
            </c:ext>
          </c:extLst>
        </c:ser>
        <c:dLbls>
          <c:showLegendKey val="0"/>
          <c:showVal val="0"/>
          <c:showCatName val="0"/>
          <c:showSerName val="0"/>
          <c:showPercent val="0"/>
          <c:showBubbleSize val="0"/>
        </c:dLbls>
        <c:marker val="1"/>
        <c:smooth val="0"/>
        <c:axId val="566843544"/>
        <c:axId val="566833376"/>
      </c:lineChart>
      <c:catAx>
        <c:axId val="56684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66833376"/>
        <c:crosses val="autoZero"/>
        <c:auto val="1"/>
        <c:lblAlgn val="ctr"/>
        <c:lblOffset val="100"/>
        <c:noMultiLvlLbl val="0"/>
      </c:catAx>
      <c:valAx>
        <c:axId val="566833376"/>
        <c:scaling>
          <c:orientation val="minMax"/>
          <c:max val="20"/>
        </c:scaling>
        <c:delete val="1"/>
        <c:axPos val="l"/>
        <c:numFmt formatCode="0.0" sourceLinked="1"/>
        <c:majorTickMark val="out"/>
        <c:minorTickMark val="none"/>
        <c:tickLblPos val="nextTo"/>
        <c:crossAx val="566843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9834854253626E-2"/>
          <c:y val="6.0086224054268451E-2"/>
          <c:w val="0.94700165145746373"/>
          <c:h val="0.73272922427729736"/>
        </c:manualLayout>
      </c:layout>
      <c:lineChart>
        <c:grouping val="standard"/>
        <c:varyColors val="0"/>
        <c:ser>
          <c:idx val="0"/>
          <c:order val="0"/>
          <c:tx>
            <c:strRef>
              <c:f>Sheet1!$B$1</c:f>
              <c:strCache>
                <c:ptCount val="1"/>
                <c:pt idx="0">
                  <c:v>UPPERcase LN Mean</c:v>
                </c:pt>
              </c:strCache>
            </c:strRef>
          </c:tx>
          <c:spPr>
            <a:ln w="50800" cap="rnd">
              <a:solidFill>
                <a:schemeClr val="accent1"/>
              </a:solidFill>
              <a:round/>
            </a:ln>
            <a:effectLst/>
          </c:spPr>
          <c:marker>
            <c:symbol val="circle"/>
            <c:size val="10"/>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2013 (n=10)</c:v>
                </c:pt>
                <c:pt idx="1">
                  <c:v>2014 (n=17)</c:v>
                </c:pt>
                <c:pt idx="2">
                  <c:v>2015 (n=14)</c:v>
                </c:pt>
                <c:pt idx="3">
                  <c:v>2016 (n=22)</c:v>
                </c:pt>
                <c:pt idx="4">
                  <c:v>2017 (n=13)</c:v>
                </c:pt>
                <c:pt idx="5">
                  <c:v>2018 (n=14)</c:v>
                </c:pt>
                <c:pt idx="6">
                  <c:v>2019 (n=18)</c:v>
                </c:pt>
                <c:pt idx="7">
                  <c:v>2020 (n=16)</c:v>
                </c:pt>
                <c:pt idx="8">
                  <c:v>2021 (n=15)</c:v>
                </c:pt>
              </c:strCache>
            </c:strRef>
          </c:cat>
          <c:val>
            <c:numRef>
              <c:f>Sheet1!$B$2:$B$10</c:f>
              <c:numCache>
                <c:formatCode>0.0</c:formatCode>
                <c:ptCount val="9"/>
                <c:pt idx="0">
                  <c:v>4.8</c:v>
                </c:pt>
                <c:pt idx="1">
                  <c:v>9</c:v>
                </c:pt>
                <c:pt idx="2">
                  <c:v>8.9</c:v>
                </c:pt>
                <c:pt idx="3">
                  <c:v>15.9</c:v>
                </c:pt>
                <c:pt idx="4">
                  <c:v>10</c:v>
                </c:pt>
                <c:pt idx="5" formatCode="General">
                  <c:v>15.4</c:v>
                </c:pt>
                <c:pt idx="6" formatCode="General">
                  <c:v>15</c:v>
                </c:pt>
                <c:pt idx="7">
                  <c:v>18</c:v>
                </c:pt>
                <c:pt idx="8">
                  <c:v>19.5</c:v>
                </c:pt>
              </c:numCache>
            </c:numRef>
          </c:val>
          <c:smooth val="0"/>
          <c:extLst>
            <c:ext xmlns:c16="http://schemas.microsoft.com/office/drawing/2014/chart" uri="{C3380CC4-5D6E-409C-BE32-E72D297353CC}">
              <c16:uniqueId val="{00000000-5EA7-4A96-9B94-C737212B1A80}"/>
            </c:ext>
          </c:extLst>
        </c:ser>
        <c:ser>
          <c:idx val="1"/>
          <c:order val="1"/>
          <c:tx>
            <c:strRef>
              <c:f>Sheet1!$C$1</c:f>
              <c:strCache>
                <c:ptCount val="1"/>
                <c:pt idx="0">
                  <c:v>State Average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Sheet1!$A$2:$A$10</c:f>
              <c:strCache>
                <c:ptCount val="9"/>
                <c:pt idx="0">
                  <c:v>2013 (n=10)</c:v>
                </c:pt>
                <c:pt idx="1">
                  <c:v>2014 (n=17)</c:v>
                </c:pt>
                <c:pt idx="2">
                  <c:v>2015 (n=14)</c:v>
                </c:pt>
                <c:pt idx="3">
                  <c:v>2016 (n=22)</c:v>
                </c:pt>
                <c:pt idx="4">
                  <c:v>2017 (n=13)</c:v>
                </c:pt>
                <c:pt idx="5">
                  <c:v>2018 (n=14)</c:v>
                </c:pt>
                <c:pt idx="6">
                  <c:v>2019 (n=18)</c:v>
                </c:pt>
                <c:pt idx="7">
                  <c:v>2020 (n=16)</c:v>
                </c:pt>
                <c:pt idx="8">
                  <c:v>2021 (n=15)</c:v>
                </c:pt>
              </c:strCache>
            </c:strRef>
          </c:cat>
          <c:val>
            <c:numRef>
              <c:f>Sheet1!$C$2:$C$10</c:f>
              <c:numCache>
                <c:formatCode>General</c:formatCode>
                <c:ptCount val="9"/>
                <c:pt idx="0">
                  <c:v>19.100000000000001</c:v>
                </c:pt>
                <c:pt idx="1">
                  <c:v>18.2</c:v>
                </c:pt>
                <c:pt idx="2">
                  <c:v>19.100000000000001</c:v>
                </c:pt>
                <c:pt idx="3">
                  <c:v>14.8</c:v>
                </c:pt>
                <c:pt idx="4">
                  <c:v>14.5</c:v>
                </c:pt>
                <c:pt idx="5">
                  <c:v>14.3</c:v>
                </c:pt>
                <c:pt idx="6">
                  <c:v>14.3</c:v>
                </c:pt>
              </c:numCache>
            </c:numRef>
          </c:val>
          <c:smooth val="0"/>
          <c:extLst>
            <c:ext xmlns:c16="http://schemas.microsoft.com/office/drawing/2014/chart" uri="{C3380CC4-5D6E-409C-BE32-E72D297353CC}">
              <c16:uniqueId val="{00000001-5EA7-4A96-9B94-C737212B1A80}"/>
            </c:ext>
          </c:extLst>
        </c:ser>
        <c:dLbls>
          <c:showLegendKey val="0"/>
          <c:showVal val="0"/>
          <c:showCatName val="0"/>
          <c:showSerName val="0"/>
          <c:showPercent val="0"/>
          <c:showBubbleSize val="0"/>
        </c:dLbls>
        <c:marker val="1"/>
        <c:smooth val="0"/>
        <c:axId val="566843544"/>
        <c:axId val="566833376"/>
      </c:lineChart>
      <c:catAx>
        <c:axId val="56684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66833376"/>
        <c:crosses val="autoZero"/>
        <c:auto val="1"/>
        <c:lblAlgn val="ctr"/>
        <c:lblOffset val="100"/>
        <c:noMultiLvlLbl val="0"/>
      </c:catAx>
      <c:valAx>
        <c:axId val="566833376"/>
        <c:scaling>
          <c:orientation val="minMax"/>
          <c:max val="20"/>
        </c:scaling>
        <c:delete val="1"/>
        <c:axPos val="l"/>
        <c:numFmt formatCode="0.0" sourceLinked="1"/>
        <c:majorTickMark val="out"/>
        <c:minorTickMark val="none"/>
        <c:tickLblPos val="nextTo"/>
        <c:crossAx val="566843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21171668198862E-2"/>
          <c:y val="2.0424201649479754E-2"/>
          <c:w val="0.98807882833180116"/>
          <c:h val="0.81713479870464256"/>
        </c:manualLayout>
      </c:layout>
      <c:lineChart>
        <c:grouping val="standard"/>
        <c:varyColors val="0"/>
        <c:ser>
          <c:idx val="0"/>
          <c:order val="0"/>
          <c:tx>
            <c:strRef>
              <c:f>Sheet1!$B$1</c:f>
              <c:strCache>
                <c:ptCount val="1"/>
                <c:pt idx="0">
                  <c:v>Fall</c:v>
                </c:pt>
              </c:strCache>
            </c:strRef>
          </c:tx>
          <c:spPr>
            <a:ln w="50800" cap="rnd">
              <a:solidFill>
                <a:schemeClr val="accent1"/>
              </a:solidFill>
              <a:round/>
            </a:ln>
            <a:effectLst/>
          </c:spPr>
          <c:marker>
            <c:symbol val="circle"/>
            <c:size val="10"/>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2013
(n=10)</c:v>
                </c:pt>
                <c:pt idx="1">
                  <c:v>2014
(n=17)</c:v>
                </c:pt>
                <c:pt idx="2">
                  <c:v>2015
(n=14)</c:v>
                </c:pt>
                <c:pt idx="3">
                  <c:v>2016
(n=20)</c:v>
                </c:pt>
                <c:pt idx="4">
                  <c:v>2017
(n=13)</c:v>
                </c:pt>
                <c:pt idx="5">
                  <c:v>2018
(n=14)</c:v>
                </c:pt>
                <c:pt idx="6">
                  <c:v>2019
(n=18)</c:v>
                </c:pt>
                <c:pt idx="7">
                  <c:v>2020
(n=14)</c:v>
                </c:pt>
                <c:pt idx="8">
                  <c:v>2021
(n=15)</c:v>
                </c:pt>
              </c:strCache>
            </c:strRef>
          </c:cat>
          <c:val>
            <c:numRef>
              <c:f>Sheet1!$B$2:$B$10</c:f>
              <c:numCache>
                <c:formatCode>General</c:formatCode>
                <c:ptCount val="9"/>
                <c:pt idx="0">
                  <c:v>1.1000000000000001</c:v>
                </c:pt>
                <c:pt idx="1">
                  <c:v>3.6</c:v>
                </c:pt>
                <c:pt idx="2">
                  <c:v>6.7</c:v>
                </c:pt>
                <c:pt idx="3">
                  <c:v>12.1</c:v>
                </c:pt>
                <c:pt idx="4">
                  <c:v>4.3</c:v>
                </c:pt>
                <c:pt idx="5">
                  <c:v>14.3</c:v>
                </c:pt>
                <c:pt idx="6">
                  <c:v>7.8</c:v>
                </c:pt>
                <c:pt idx="7" formatCode="0.0">
                  <c:v>15.3</c:v>
                </c:pt>
                <c:pt idx="8" formatCode="0.0">
                  <c:v>16.899999999999999</c:v>
                </c:pt>
              </c:numCache>
            </c:numRef>
          </c:val>
          <c:smooth val="0"/>
          <c:extLst>
            <c:ext xmlns:c16="http://schemas.microsoft.com/office/drawing/2014/chart" uri="{C3380CC4-5D6E-409C-BE32-E72D297353CC}">
              <c16:uniqueId val="{00000000-C604-4A36-A7DA-9EE7E9FC995A}"/>
            </c:ext>
          </c:extLst>
        </c:ser>
        <c:ser>
          <c:idx val="1"/>
          <c:order val="1"/>
          <c:tx>
            <c:strRef>
              <c:f>Sheet1!$C$1</c:f>
              <c:strCache>
                <c:ptCount val="1"/>
                <c:pt idx="0">
                  <c:v>State Average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Sheet1!$A$2:$A$10</c:f>
              <c:strCache>
                <c:ptCount val="9"/>
                <c:pt idx="0">
                  <c:v>2013
(n=10)</c:v>
                </c:pt>
                <c:pt idx="1">
                  <c:v>2014
(n=17)</c:v>
                </c:pt>
                <c:pt idx="2">
                  <c:v>2015
(n=14)</c:v>
                </c:pt>
                <c:pt idx="3">
                  <c:v>2016
(n=20)</c:v>
                </c:pt>
                <c:pt idx="4">
                  <c:v>2017
(n=13)</c:v>
                </c:pt>
                <c:pt idx="5">
                  <c:v>2018
(n=14)</c:v>
                </c:pt>
                <c:pt idx="6">
                  <c:v>2019
(n=18)</c:v>
                </c:pt>
                <c:pt idx="7">
                  <c:v>2020
(n=14)</c:v>
                </c:pt>
                <c:pt idx="8">
                  <c:v>2021
(n=15)</c:v>
                </c:pt>
              </c:strCache>
            </c:strRef>
          </c:cat>
          <c:val>
            <c:numRef>
              <c:f>Sheet1!$C$2:$C$10</c:f>
              <c:numCache>
                <c:formatCode>General</c:formatCode>
                <c:ptCount val="9"/>
                <c:pt idx="0">
                  <c:v>12</c:v>
                </c:pt>
                <c:pt idx="1">
                  <c:v>12</c:v>
                </c:pt>
                <c:pt idx="2">
                  <c:v>12</c:v>
                </c:pt>
                <c:pt idx="3">
                  <c:v>8.9</c:v>
                </c:pt>
                <c:pt idx="4">
                  <c:v>8.1999999999999993</c:v>
                </c:pt>
                <c:pt idx="5">
                  <c:v>7.7</c:v>
                </c:pt>
                <c:pt idx="6">
                  <c:v>7.7</c:v>
                </c:pt>
              </c:numCache>
            </c:numRef>
          </c:val>
          <c:smooth val="0"/>
          <c:extLst>
            <c:ext xmlns:c16="http://schemas.microsoft.com/office/drawing/2014/chart" uri="{C3380CC4-5D6E-409C-BE32-E72D297353CC}">
              <c16:uniqueId val="{00000001-C604-4A36-A7DA-9EE7E9FC995A}"/>
            </c:ext>
          </c:extLst>
        </c:ser>
        <c:dLbls>
          <c:showLegendKey val="0"/>
          <c:showVal val="0"/>
          <c:showCatName val="0"/>
          <c:showSerName val="0"/>
          <c:showPercent val="0"/>
          <c:showBubbleSize val="0"/>
        </c:dLbls>
        <c:marker val="1"/>
        <c:smooth val="0"/>
        <c:axId val="566843544"/>
        <c:axId val="566833376"/>
      </c:lineChart>
      <c:catAx>
        <c:axId val="56684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6833376"/>
        <c:crosses val="autoZero"/>
        <c:auto val="1"/>
        <c:lblAlgn val="ctr"/>
        <c:lblOffset val="100"/>
        <c:noMultiLvlLbl val="0"/>
      </c:catAx>
      <c:valAx>
        <c:axId val="566833376"/>
        <c:scaling>
          <c:orientation val="minMax"/>
          <c:max val="20"/>
        </c:scaling>
        <c:delete val="1"/>
        <c:axPos val="l"/>
        <c:numFmt formatCode="General" sourceLinked="1"/>
        <c:majorTickMark val="out"/>
        <c:minorTickMark val="none"/>
        <c:tickLblPos val="nextTo"/>
        <c:crossAx val="56684354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accent5"/>
                </a:solidFill>
                <a:latin typeface="+mn-lt"/>
                <a:ea typeface="+mn-ea"/>
                <a:cs typeface="+mn-cs"/>
              </a:defRPr>
            </a:pPr>
            <a:r>
              <a:rPr lang="en-US" sz="2000" b="0" dirty="0">
                <a:solidFill>
                  <a:schemeClr val="accent5"/>
                </a:solidFill>
              </a:rPr>
              <a:t>% in Expected Range</a:t>
            </a:r>
          </a:p>
        </c:rich>
      </c:tx>
      <c:layout>
        <c:manualLayout>
          <c:xMode val="edge"/>
          <c:yMode val="edge"/>
          <c:x val="0.79736684762346099"/>
          <c:y val="9.390129074004410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accent5"/>
              </a:solidFill>
              <a:latin typeface="+mn-lt"/>
              <a:ea typeface="+mn-ea"/>
              <a:cs typeface="+mn-cs"/>
            </a:defRPr>
          </a:pPr>
          <a:endParaRPr lang="en-US"/>
        </a:p>
      </c:txPr>
    </c:title>
    <c:autoTitleDeleted val="0"/>
    <c:plotArea>
      <c:layout>
        <c:manualLayout>
          <c:layoutTarget val="inner"/>
          <c:xMode val="edge"/>
          <c:yMode val="edge"/>
          <c:x val="1.2898435393011264E-2"/>
          <c:y val="2.578124841404722E-2"/>
          <c:w val="0.78470328773502696"/>
          <c:h val="0.77769126613611794"/>
        </c:manualLayout>
      </c:layout>
      <c:lineChart>
        <c:grouping val="standard"/>
        <c:varyColors val="0"/>
        <c:ser>
          <c:idx val="0"/>
          <c:order val="0"/>
          <c:tx>
            <c:strRef>
              <c:f>Sheet1!$B$1</c:f>
              <c:strCache>
                <c:ptCount val="1"/>
                <c:pt idx="0">
                  <c:v>Normal Range</c:v>
                </c:pt>
              </c:strCache>
            </c:strRef>
          </c:tx>
          <c:spPr>
            <a:ln w="50800" cap="rnd">
              <a:solidFill>
                <a:schemeClr val="accent1"/>
              </a:solidFill>
              <a:round/>
            </a:ln>
            <a:effectLst/>
          </c:spPr>
          <c:marker>
            <c:symbol val="circle"/>
            <c:size val="10"/>
            <c:spPr>
              <a:solidFill>
                <a:schemeClr val="accent1"/>
              </a:solidFill>
              <a:ln w="9525">
                <a:solidFill>
                  <a:schemeClr val="accent1"/>
                </a:solidFill>
              </a:ln>
              <a:effectLst/>
            </c:spPr>
          </c:marker>
          <c:dPt>
            <c:idx val="0"/>
            <c:marker>
              <c:symbol val="circle"/>
              <c:size val="10"/>
              <c:spPr>
                <a:solidFill>
                  <a:schemeClr val="accent1"/>
                </a:solidFill>
                <a:ln w="9525">
                  <a:solidFill>
                    <a:schemeClr val="accent1"/>
                  </a:solidFill>
                </a:ln>
                <a:effectLst/>
              </c:spPr>
            </c:marker>
            <c:bubble3D val="0"/>
            <c:spPr>
              <a:ln w="50800" cap="rnd">
                <a:solidFill>
                  <a:schemeClr val="accent1"/>
                </a:solidFill>
                <a:round/>
              </a:ln>
              <a:effectLst/>
            </c:spPr>
            <c:extLst>
              <c:ext xmlns:c16="http://schemas.microsoft.com/office/drawing/2014/chart" uri="{C3380CC4-5D6E-409C-BE32-E72D297353CC}">
                <c16:uniqueId val="{00000003-8EC4-4D75-816A-A5CE4F9BBF37}"/>
              </c:ext>
            </c:extLst>
          </c:dPt>
          <c:dPt>
            <c:idx val="1"/>
            <c:marker>
              <c:symbol val="circle"/>
              <c:size val="10"/>
              <c:spPr>
                <a:solidFill>
                  <a:schemeClr val="accent1"/>
                </a:solidFill>
                <a:ln w="9525">
                  <a:solidFill>
                    <a:schemeClr val="accent1"/>
                  </a:solidFill>
                </a:ln>
                <a:effectLst/>
              </c:spPr>
            </c:marker>
            <c:bubble3D val="0"/>
            <c:spPr>
              <a:ln w="50800" cap="rnd">
                <a:solidFill>
                  <a:schemeClr val="accent1"/>
                </a:solidFill>
                <a:round/>
              </a:ln>
              <a:effectLst/>
            </c:spPr>
            <c:extLst>
              <c:ext xmlns:c16="http://schemas.microsoft.com/office/drawing/2014/chart" uri="{C3380CC4-5D6E-409C-BE32-E72D297353CC}">
                <c16:uniqueId val="{00000004-8EC4-4D75-816A-A5CE4F9BBF37}"/>
              </c:ext>
            </c:extLst>
          </c:dPt>
          <c:dPt>
            <c:idx val="2"/>
            <c:marker>
              <c:symbol val="circle"/>
              <c:size val="10"/>
              <c:spPr>
                <a:solidFill>
                  <a:schemeClr val="accent1"/>
                </a:solidFill>
                <a:ln w="9525">
                  <a:solidFill>
                    <a:schemeClr val="accent1"/>
                  </a:solidFill>
                </a:ln>
                <a:effectLst/>
              </c:spPr>
            </c:marker>
            <c:bubble3D val="0"/>
            <c:spPr>
              <a:ln w="50800" cap="rnd">
                <a:solidFill>
                  <a:schemeClr val="accent1"/>
                </a:solidFill>
                <a:round/>
              </a:ln>
              <a:effectLst/>
            </c:spPr>
            <c:extLst>
              <c:ext xmlns:c16="http://schemas.microsoft.com/office/drawing/2014/chart" uri="{C3380CC4-5D6E-409C-BE32-E72D297353CC}">
                <c16:uniqueId val="{00000005-8EC4-4D75-816A-A5CE4F9BBF37}"/>
              </c:ext>
            </c:extLst>
          </c:dPt>
          <c:dPt>
            <c:idx val="3"/>
            <c:marker>
              <c:symbol val="circle"/>
              <c:size val="10"/>
              <c:spPr>
                <a:solidFill>
                  <a:schemeClr val="accent1"/>
                </a:solidFill>
                <a:ln w="9525">
                  <a:solidFill>
                    <a:schemeClr val="accent1"/>
                  </a:solidFill>
                </a:ln>
                <a:effectLst/>
              </c:spPr>
            </c:marker>
            <c:bubble3D val="0"/>
            <c:spPr>
              <a:ln w="50800" cap="rnd">
                <a:solidFill>
                  <a:schemeClr val="accent1"/>
                </a:solidFill>
                <a:round/>
              </a:ln>
              <a:effectLst/>
            </c:spPr>
            <c:extLst>
              <c:ext xmlns:c16="http://schemas.microsoft.com/office/drawing/2014/chart" uri="{C3380CC4-5D6E-409C-BE32-E72D297353CC}">
                <c16:uniqueId val="{00000006-8EC4-4D75-816A-A5CE4F9BBF37}"/>
              </c:ext>
            </c:extLst>
          </c:dPt>
          <c:dPt>
            <c:idx val="4"/>
            <c:marker>
              <c:symbol val="circle"/>
              <c:size val="10"/>
              <c:spPr>
                <a:solidFill>
                  <a:schemeClr val="accent1"/>
                </a:solidFill>
                <a:ln w="9525">
                  <a:solidFill>
                    <a:schemeClr val="accent1"/>
                  </a:solidFill>
                </a:ln>
                <a:effectLst/>
              </c:spPr>
            </c:marker>
            <c:bubble3D val="0"/>
            <c:spPr>
              <a:ln w="50800" cap="rnd">
                <a:solidFill>
                  <a:schemeClr val="accent1"/>
                </a:solidFill>
                <a:round/>
              </a:ln>
              <a:effectLst/>
            </c:spPr>
            <c:extLst>
              <c:ext xmlns:c16="http://schemas.microsoft.com/office/drawing/2014/chart" uri="{C3380CC4-5D6E-409C-BE32-E72D297353CC}">
                <c16:uniqueId val="{00000008-6B76-4447-BED2-465FE347FF24}"/>
              </c:ext>
            </c:extLst>
          </c:dPt>
          <c:dPt>
            <c:idx val="5"/>
            <c:marker>
              <c:symbol val="circle"/>
              <c:size val="10"/>
              <c:spPr>
                <a:solidFill>
                  <a:schemeClr val="accent1"/>
                </a:solidFill>
                <a:ln w="9525">
                  <a:solidFill>
                    <a:schemeClr val="accent1"/>
                  </a:solidFill>
                </a:ln>
                <a:effectLst/>
              </c:spPr>
            </c:marker>
            <c:bubble3D val="0"/>
            <c:spPr>
              <a:ln w="50800" cap="rnd">
                <a:solidFill>
                  <a:schemeClr val="accent1"/>
                </a:solidFill>
                <a:round/>
              </a:ln>
              <a:effectLst/>
            </c:spPr>
            <c:extLst>
              <c:ext xmlns:c16="http://schemas.microsoft.com/office/drawing/2014/chart" uri="{C3380CC4-5D6E-409C-BE32-E72D297353CC}">
                <c16:uniqueId val="{0000000A-7967-471D-8987-D04FB02644FD}"/>
              </c:ext>
            </c:extLst>
          </c:dPt>
          <c:dPt>
            <c:idx val="6"/>
            <c:marker>
              <c:symbol val="circle"/>
              <c:size val="10"/>
              <c:spPr>
                <a:solidFill>
                  <a:schemeClr val="accent1"/>
                </a:solidFill>
                <a:ln w="9525">
                  <a:solidFill>
                    <a:schemeClr val="accent1"/>
                  </a:solidFill>
                </a:ln>
                <a:effectLst/>
              </c:spPr>
            </c:marker>
            <c:bubble3D val="0"/>
            <c:spPr>
              <a:ln w="50800" cap="rnd">
                <a:solidFill>
                  <a:schemeClr val="accent1"/>
                </a:solidFill>
                <a:round/>
              </a:ln>
              <a:effectLst/>
            </c:spPr>
            <c:extLst>
              <c:ext xmlns:c16="http://schemas.microsoft.com/office/drawing/2014/chart" uri="{C3380CC4-5D6E-409C-BE32-E72D297353CC}">
                <c16:uniqueId val="{0000000C-03CA-49D4-A0DC-22030339470A}"/>
              </c:ext>
            </c:extLst>
          </c:dPt>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C4-4D75-816A-A5CE4F9BBF3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2014
(n=16)</c:v>
                </c:pt>
                <c:pt idx="1">
                  <c:v>2015
(n=14)</c:v>
                </c:pt>
                <c:pt idx="2">
                  <c:v>2016
(n=20)</c:v>
                </c:pt>
                <c:pt idx="3">
                  <c:v>2017
(n=15)</c:v>
                </c:pt>
                <c:pt idx="4">
                  <c:v>2018
(n=15)</c:v>
                </c:pt>
                <c:pt idx="5">
                  <c:v>2019
(n=17)</c:v>
                </c:pt>
                <c:pt idx="6">
                  <c:v>2020
</c:v>
                </c:pt>
                <c:pt idx="7">
                  <c:v>2021
(n=18)</c:v>
                </c:pt>
              </c:strCache>
            </c:strRef>
          </c:cat>
          <c:val>
            <c:numRef>
              <c:f>Sheet1!$B$2:$B$9</c:f>
              <c:numCache>
                <c:formatCode>0%</c:formatCode>
                <c:ptCount val="8"/>
                <c:pt idx="0">
                  <c:v>0.69</c:v>
                </c:pt>
                <c:pt idx="1">
                  <c:v>0.28999999999999998</c:v>
                </c:pt>
                <c:pt idx="2">
                  <c:v>0.85</c:v>
                </c:pt>
                <c:pt idx="3">
                  <c:v>0.47</c:v>
                </c:pt>
                <c:pt idx="4">
                  <c:v>0.53</c:v>
                </c:pt>
                <c:pt idx="5">
                  <c:v>0.77</c:v>
                </c:pt>
                <c:pt idx="7">
                  <c:v>0.78</c:v>
                </c:pt>
              </c:numCache>
            </c:numRef>
          </c:val>
          <c:smooth val="0"/>
          <c:extLst>
            <c:ext xmlns:c16="http://schemas.microsoft.com/office/drawing/2014/chart" uri="{C3380CC4-5D6E-409C-BE32-E72D297353CC}">
              <c16:uniqueId val="{00000000-8EC4-4D75-816A-A5CE4F9BBF37}"/>
            </c:ext>
          </c:extLst>
        </c:ser>
        <c:ser>
          <c:idx val="1"/>
          <c:order val="1"/>
          <c:tx>
            <c:strRef>
              <c:f>Sheet1!$C$1</c:f>
              <c:strCache>
                <c:ptCount val="1"/>
                <c:pt idx="0">
                  <c:v>Borderline</c:v>
                </c:pt>
              </c:strCache>
            </c:strRef>
          </c:tx>
          <c:spPr>
            <a:ln w="63500" cap="rnd">
              <a:solidFill>
                <a:schemeClr val="accent2"/>
              </a:solidFill>
              <a:round/>
            </a:ln>
            <a:effectLst/>
          </c:spPr>
          <c:marker>
            <c:symbol val="circle"/>
            <c:size val="10"/>
            <c:spPr>
              <a:solidFill>
                <a:schemeClr val="accent2"/>
              </a:solidFill>
              <a:ln w="9525">
                <a:solidFill>
                  <a:schemeClr val="accent2"/>
                </a:solidFill>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77-468D-9994-F14454FCA414}"/>
                </c:ext>
              </c:extLst>
            </c:dLbl>
            <c:dLbl>
              <c:idx val="5"/>
              <c:delete val="1"/>
              <c:extLst>
                <c:ext xmlns:c15="http://schemas.microsoft.com/office/drawing/2012/chart" uri="{CE6537A1-D6FC-4f65-9D91-7224C49458BB}"/>
                <c:ext xmlns:c16="http://schemas.microsoft.com/office/drawing/2014/chart" uri="{C3380CC4-5D6E-409C-BE32-E72D297353CC}">
                  <c16:uniqueId val="{00000007-6877-468D-9994-F14454FCA414}"/>
                </c:ext>
              </c:extLst>
            </c:dLbl>
            <c:dLbl>
              <c:idx val="7"/>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lumMod val="6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6877-468D-9994-F14454FCA41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2014
(n=16)</c:v>
                </c:pt>
                <c:pt idx="1">
                  <c:v>2015
(n=14)</c:v>
                </c:pt>
                <c:pt idx="2">
                  <c:v>2016
(n=20)</c:v>
                </c:pt>
                <c:pt idx="3">
                  <c:v>2017
(n=15)</c:v>
                </c:pt>
                <c:pt idx="4">
                  <c:v>2018
(n=15)</c:v>
                </c:pt>
                <c:pt idx="5">
                  <c:v>2019
(n=17)</c:v>
                </c:pt>
                <c:pt idx="6">
                  <c:v>2020
</c:v>
                </c:pt>
                <c:pt idx="7">
                  <c:v>2021
(n=18)</c:v>
                </c:pt>
              </c:strCache>
            </c:strRef>
          </c:cat>
          <c:val>
            <c:numRef>
              <c:f>Sheet1!$C$2:$C$9</c:f>
              <c:numCache>
                <c:formatCode>0%</c:formatCode>
                <c:ptCount val="8"/>
                <c:pt idx="0">
                  <c:v>0.06</c:v>
                </c:pt>
                <c:pt idx="1">
                  <c:v>0.36</c:v>
                </c:pt>
                <c:pt idx="2">
                  <c:v>0.05</c:v>
                </c:pt>
                <c:pt idx="3">
                  <c:v>0.27</c:v>
                </c:pt>
                <c:pt idx="4">
                  <c:v>0.27</c:v>
                </c:pt>
                <c:pt idx="5">
                  <c:v>0</c:v>
                </c:pt>
                <c:pt idx="7">
                  <c:v>0.11</c:v>
                </c:pt>
              </c:numCache>
            </c:numRef>
          </c:val>
          <c:smooth val="0"/>
          <c:extLst>
            <c:ext xmlns:c16="http://schemas.microsoft.com/office/drawing/2014/chart" uri="{C3380CC4-5D6E-409C-BE32-E72D297353CC}">
              <c16:uniqueId val="{00000000-6877-468D-9994-F14454FCA414}"/>
            </c:ext>
          </c:extLst>
        </c:ser>
        <c:ser>
          <c:idx val="2"/>
          <c:order val="2"/>
          <c:tx>
            <c:strRef>
              <c:f>Sheet1!$D$1</c:f>
              <c:strCache>
                <c:ptCount val="1"/>
                <c:pt idx="0">
                  <c:v>Concerning</c:v>
                </c:pt>
              </c:strCache>
            </c:strRef>
          </c:tx>
          <c:spPr>
            <a:ln w="63500" cap="rnd">
              <a:solidFill>
                <a:schemeClr val="accent3"/>
              </a:solidFill>
              <a:round/>
            </a:ln>
            <a:effectLst/>
          </c:spPr>
          <c:marker>
            <c:symbol val="circle"/>
            <c:size val="10"/>
            <c:spPr>
              <a:solidFill>
                <a:schemeClr val="accent3"/>
              </a:solidFill>
              <a:ln w="9525">
                <a:solidFill>
                  <a:schemeClr val="accent3"/>
                </a:solidFill>
              </a:ln>
              <a:effectLst/>
            </c:spPr>
          </c:marker>
          <c:dPt>
            <c:idx val="7"/>
            <c:marker>
              <c:symbol val="circle"/>
              <c:size val="10"/>
              <c:spPr>
                <a:solidFill>
                  <a:schemeClr val="accent3"/>
                </a:solidFill>
                <a:ln w="19050">
                  <a:solidFill>
                    <a:schemeClr val="accent2"/>
                  </a:solidFill>
                </a:ln>
                <a:effectLst/>
              </c:spPr>
            </c:marker>
            <c:bubble3D val="0"/>
            <c:extLst>
              <c:ext xmlns:c16="http://schemas.microsoft.com/office/drawing/2014/chart" uri="{C3380CC4-5D6E-409C-BE32-E72D297353CC}">
                <c16:uniqueId val="{00000002-6877-468D-9994-F14454FCA414}"/>
              </c:ext>
            </c:extLst>
          </c:dPt>
          <c:dLbls>
            <c:dLbl>
              <c:idx val="1"/>
              <c:delete val="1"/>
              <c:extLst>
                <c:ext xmlns:c15="http://schemas.microsoft.com/office/drawing/2012/chart" uri="{CE6537A1-D6FC-4f65-9D91-7224C49458BB}"/>
                <c:ext xmlns:c16="http://schemas.microsoft.com/office/drawing/2014/chart" uri="{C3380CC4-5D6E-409C-BE32-E72D297353CC}">
                  <c16:uniqueId val="{00000003-6877-468D-9994-F14454FCA414}"/>
                </c:ext>
              </c:extLst>
            </c:dLbl>
            <c:dLbl>
              <c:idx val="3"/>
              <c:delete val="1"/>
              <c:extLst>
                <c:ext xmlns:c15="http://schemas.microsoft.com/office/drawing/2012/chart" uri="{CE6537A1-D6FC-4f65-9D91-7224C49458BB}"/>
                <c:ext xmlns:c16="http://schemas.microsoft.com/office/drawing/2014/chart" uri="{C3380CC4-5D6E-409C-BE32-E72D297353CC}">
                  <c16:uniqueId val="{00000006-6877-468D-9994-F14454FCA414}"/>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77-468D-9994-F14454FCA414}"/>
                </c:ext>
              </c:extLst>
            </c:dLbl>
            <c:dLbl>
              <c:idx val="7"/>
              <c:delete val="1"/>
              <c:extLst>
                <c:ext xmlns:c15="http://schemas.microsoft.com/office/drawing/2012/chart" uri="{CE6537A1-D6FC-4f65-9D91-7224C49458BB}"/>
                <c:ext xmlns:c16="http://schemas.microsoft.com/office/drawing/2014/chart" uri="{C3380CC4-5D6E-409C-BE32-E72D297353CC}">
                  <c16:uniqueId val="{00000002-6877-468D-9994-F14454FCA41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lumMod val="6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2014
(n=16)</c:v>
                </c:pt>
                <c:pt idx="1">
                  <c:v>2015
(n=14)</c:v>
                </c:pt>
                <c:pt idx="2">
                  <c:v>2016
(n=20)</c:v>
                </c:pt>
                <c:pt idx="3">
                  <c:v>2017
(n=15)</c:v>
                </c:pt>
                <c:pt idx="4">
                  <c:v>2018
(n=15)</c:v>
                </c:pt>
                <c:pt idx="5">
                  <c:v>2019
(n=17)</c:v>
                </c:pt>
                <c:pt idx="6">
                  <c:v>2020
</c:v>
                </c:pt>
                <c:pt idx="7">
                  <c:v>2021
(n=18)</c:v>
                </c:pt>
              </c:strCache>
            </c:strRef>
          </c:cat>
          <c:val>
            <c:numRef>
              <c:f>Sheet1!$D$2:$D$9</c:f>
              <c:numCache>
                <c:formatCode>0%</c:formatCode>
                <c:ptCount val="8"/>
                <c:pt idx="0">
                  <c:v>0.25</c:v>
                </c:pt>
                <c:pt idx="1">
                  <c:v>0.36</c:v>
                </c:pt>
                <c:pt idx="2">
                  <c:v>0.1</c:v>
                </c:pt>
                <c:pt idx="3">
                  <c:v>0.27</c:v>
                </c:pt>
                <c:pt idx="4">
                  <c:v>0.2</c:v>
                </c:pt>
                <c:pt idx="5">
                  <c:v>0.18</c:v>
                </c:pt>
                <c:pt idx="7">
                  <c:v>0.11</c:v>
                </c:pt>
              </c:numCache>
            </c:numRef>
          </c:val>
          <c:smooth val="0"/>
          <c:extLst>
            <c:ext xmlns:c16="http://schemas.microsoft.com/office/drawing/2014/chart" uri="{C3380CC4-5D6E-409C-BE32-E72D297353CC}">
              <c16:uniqueId val="{00000001-6877-468D-9994-F14454FCA414}"/>
            </c:ext>
          </c:extLst>
        </c:ser>
        <c:dLbls>
          <c:showLegendKey val="0"/>
          <c:showVal val="0"/>
          <c:showCatName val="0"/>
          <c:showSerName val="0"/>
          <c:showPercent val="0"/>
          <c:showBubbleSize val="0"/>
        </c:dLbls>
        <c:marker val="1"/>
        <c:smooth val="0"/>
        <c:axId val="433743576"/>
        <c:axId val="433743968"/>
      </c:lineChart>
      <c:catAx>
        <c:axId val="433743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33743968"/>
        <c:crosses val="autoZero"/>
        <c:auto val="1"/>
        <c:lblAlgn val="ctr"/>
        <c:lblOffset val="100"/>
        <c:noMultiLvlLbl val="0"/>
      </c:catAx>
      <c:valAx>
        <c:axId val="433743968"/>
        <c:scaling>
          <c:orientation val="minMax"/>
        </c:scaling>
        <c:delete val="1"/>
        <c:axPos val="l"/>
        <c:numFmt formatCode="0%" sourceLinked="1"/>
        <c:majorTickMark val="out"/>
        <c:minorTickMark val="none"/>
        <c:tickLblPos val="nextTo"/>
        <c:crossAx val="433743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2" Type="http://schemas.openxmlformats.org/officeDocument/2006/relationships/hyperlink" Target="https://www.oregon.gov/ode/schools-and-districts/grants/ESEA/Documents/Module%203%20-%20Allocations,%20Transferability%20%26%20Carryover.pdf" TargetMode="External"/><Relationship Id="rId1" Type="http://schemas.openxmlformats.org/officeDocument/2006/relationships/hyperlink" Target="https://www.oregon.gov/ode/schools-and-districts/grants/ESEA/Documents/ODE%20-%202023%20-%20Evaluation%20of%20Equitable%20Service%20Programs%20-%20Toolkit.docx" TargetMode="External"/></Relationships>
</file>

<file path=ppt/diagrams/_rels/drawing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2" Type="http://schemas.openxmlformats.org/officeDocument/2006/relationships/hyperlink" Target="https://www.oregon.gov/ode/schools-and-districts/grants/ESEA/Documents/Module%203%20-%20Allocations,%20Transferability%20%26%20Carryover.pdf" TargetMode="External"/><Relationship Id="rId1" Type="http://schemas.openxmlformats.org/officeDocument/2006/relationships/hyperlink" Target="https://www.oregon.gov/ode/schools-and-districts/grants/ESEA/Documents/ODE%20-%202023%20-%20Evaluation%20of%20Equitable%20Service%20Programs%20-%20Toolkit.doc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14936-523E-42C3-8148-2CF393CF170A}"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C7F46893-99A2-4486-B5A9-60219A4C00C4}">
      <dgm:prSet phldrT="[Text]"/>
      <dgm:spPr>
        <a:noFill/>
        <a:ln w="22225">
          <a:solidFill>
            <a:schemeClr val="accent1"/>
          </a:solidFill>
        </a:ln>
      </dgm:spPr>
      <dgm:t>
        <a:bodyPr/>
        <a:lstStyle/>
        <a:p>
          <a:r>
            <a:rPr lang="en-US" dirty="0">
              <a:solidFill>
                <a:schemeClr val="tx1"/>
              </a:solidFill>
            </a:rPr>
            <a:t>What students need</a:t>
          </a:r>
        </a:p>
      </dgm:t>
    </dgm:pt>
    <dgm:pt modelId="{17EE5166-36CE-401E-B4FE-13719A29E858}" type="parTrans" cxnId="{6F579058-5A9E-42A0-888E-0B3776A00177}">
      <dgm:prSet/>
      <dgm:spPr/>
      <dgm:t>
        <a:bodyPr/>
        <a:lstStyle/>
        <a:p>
          <a:endParaRPr lang="en-US"/>
        </a:p>
      </dgm:t>
    </dgm:pt>
    <dgm:pt modelId="{C9543C40-0036-4DDD-A2C7-B7C48F4D3723}" type="sibTrans" cxnId="{6F579058-5A9E-42A0-888E-0B3776A00177}">
      <dgm:prSet/>
      <dgm:spPr/>
      <dgm:t>
        <a:bodyPr/>
        <a:lstStyle/>
        <a:p>
          <a:endParaRPr lang="en-US"/>
        </a:p>
      </dgm:t>
    </dgm:pt>
    <dgm:pt modelId="{060368C1-E48F-4F1A-B275-CBF1E2569A5D}">
      <dgm:prSet phldrT="[Text]"/>
      <dgm:spPr>
        <a:noFill/>
        <a:ln w="22225">
          <a:solidFill>
            <a:schemeClr val="accent1"/>
          </a:solidFill>
        </a:ln>
      </dgm:spPr>
      <dgm:t>
        <a:bodyPr/>
        <a:lstStyle/>
        <a:p>
          <a:r>
            <a:rPr lang="en-US" dirty="0">
              <a:solidFill>
                <a:schemeClr val="tx1"/>
              </a:solidFill>
            </a:rPr>
            <a:t>How the school will meet those needs</a:t>
          </a:r>
        </a:p>
      </dgm:t>
    </dgm:pt>
    <dgm:pt modelId="{AD263269-B7D9-49D3-9AD7-5DFC8A57510A}" type="parTrans" cxnId="{5B1B6626-903E-4633-A3E0-7BF14180785C}">
      <dgm:prSet/>
      <dgm:spPr/>
      <dgm:t>
        <a:bodyPr/>
        <a:lstStyle/>
        <a:p>
          <a:endParaRPr lang="en-US"/>
        </a:p>
      </dgm:t>
    </dgm:pt>
    <dgm:pt modelId="{6ED7158F-6097-4C01-827C-084256CD8E10}" type="sibTrans" cxnId="{5B1B6626-903E-4633-A3E0-7BF14180785C}">
      <dgm:prSet/>
      <dgm:spPr/>
      <dgm:t>
        <a:bodyPr/>
        <a:lstStyle/>
        <a:p>
          <a:endParaRPr lang="en-US"/>
        </a:p>
      </dgm:t>
    </dgm:pt>
    <dgm:pt modelId="{11FE320C-E8AE-41B5-80B7-F68BC3A105A9}">
      <dgm:prSet phldrT="[Text]"/>
      <dgm:spPr>
        <a:noFill/>
        <a:ln w="22225">
          <a:solidFill>
            <a:schemeClr val="accent1"/>
          </a:solidFill>
        </a:ln>
      </dgm:spPr>
      <dgm:t>
        <a:bodyPr/>
        <a:lstStyle/>
        <a:p>
          <a:r>
            <a:rPr lang="en-US" dirty="0">
              <a:solidFill>
                <a:schemeClr val="tx1"/>
              </a:solidFill>
            </a:rPr>
            <a:t>What success looks like</a:t>
          </a:r>
        </a:p>
      </dgm:t>
    </dgm:pt>
    <dgm:pt modelId="{983B9F81-8722-4A20-A2E1-76F45E32FC10}" type="parTrans" cxnId="{D05D2ED3-3DAE-4729-919C-196822EF5422}">
      <dgm:prSet/>
      <dgm:spPr/>
      <dgm:t>
        <a:bodyPr/>
        <a:lstStyle/>
        <a:p>
          <a:endParaRPr lang="en-US"/>
        </a:p>
      </dgm:t>
    </dgm:pt>
    <dgm:pt modelId="{A3483DB8-53DD-4349-809C-5BCF49873403}" type="sibTrans" cxnId="{D05D2ED3-3DAE-4729-919C-196822EF5422}">
      <dgm:prSet/>
      <dgm:spPr/>
      <dgm:t>
        <a:bodyPr/>
        <a:lstStyle/>
        <a:p>
          <a:endParaRPr lang="en-US"/>
        </a:p>
      </dgm:t>
    </dgm:pt>
    <dgm:pt modelId="{666F3342-D874-4BDE-95BD-961FB5A5C3A5}">
      <dgm:prSet phldrT="[Text]"/>
      <dgm:spPr>
        <a:noFill/>
        <a:ln w="22225">
          <a:solidFill>
            <a:schemeClr val="accent1"/>
          </a:solidFill>
        </a:ln>
      </dgm:spPr>
      <dgm:t>
        <a:bodyPr/>
        <a:lstStyle/>
        <a:p>
          <a:r>
            <a:rPr lang="en-US" dirty="0">
              <a:solidFill>
                <a:schemeClr val="tx1"/>
              </a:solidFill>
            </a:rPr>
            <a:t>How families are involved</a:t>
          </a:r>
        </a:p>
      </dgm:t>
    </dgm:pt>
    <dgm:pt modelId="{6281C7C5-910A-40DB-A0BB-E77FE3D3C8BE}" type="parTrans" cxnId="{64DCE546-858F-45B7-84ED-80B11638BCFA}">
      <dgm:prSet/>
      <dgm:spPr/>
      <dgm:t>
        <a:bodyPr/>
        <a:lstStyle/>
        <a:p>
          <a:endParaRPr lang="en-US"/>
        </a:p>
      </dgm:t>
    </dgm:pt>
    <dgm:pt modelId="{B2EC6DB3-8C38-4AE4-AEE0-2E1DB4E7231D}" type="sibTrans" cxnId="{64DCE546-858F-45B7-84ED-80B11638BCFA}">
      <dgm:prSet/>
      <dgm:spPr/>
      <dgm:t>
        <a:bodyPr/>
        <a:lstStyle/>
        <a:p>
          <a:endParaRPr lang="en-US"/>
        </a:p>
      </dgm:t>
    </dgm:pt>
    <dgm:pt modelId="{9A28B02A-3789-4F2A-86E8-EE87A88CC746}" type="pres">
      <dgm:prSet presAssocID="{8D414936-523E-42C3-8148-2CF393CF170A}" presName="linearFlow" presStyleCnt="0">
        <dgm:presLayoutVars>
          <dgm:dir/>
          <dgm:resizeHandles val="exact"/>
        </dgm:presLayoutVars>
      </dgm:prSet>
      <dgm:spPr/>
    </dgm:pt>
    <dgm:pt modelId="{A9DEA2BD-43D8-4335-B4EB-2878C488E49A}" type="pres">
      <dgm:prSet presAssocID="{C7F46893-99A2-4486-B5A9-60219A4C00C4}" presName="composite" presStyleCnt="0"/>
      <dgm:spPr/>
    </dgm:pt>
    <dgm:pt modelId="{411B294C-94A6-49BF-93B1-A015825FFA14}" type="pres">
      <dgm:prSet presAssocID="{C7F46893-99A2-4486-B5A9-60219A4C00C4}" presName="imgShp" presStyleLbl="fgImgPlace1" presStyleIdx="0" presStyleCnt="4" custLinFactNeighborX="-14380" custLinFactNeighborY="-5917"/>
      <dgm:spPr>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box Checked with solid fill"/>
        </a:ext>
      </dgm:extLst>
    </dgm:pt>
    <dgm:pt modelId="{A3FF68CB-3244-4B05-AC32-57D6B9A88157}" type="pres">
      <dgm:prSet presAssocID="{C7F46893-99A2-4486-B5A9-60219A4C00C4}" presName="txShp" presStyleLbl="node1" presStyleIdx="0" presStyleCnt="4" custLinFactNeighborX="7301" custLinFactNeighborY="1550">
        <dgm:presLayoutVars>
          <dgm:bulletEnabled val="1"/>
        </dgm:presLayoutVars>
      </dgm:prSet>
      <dgm:spPr/>
    </dgm:pt>
    <dgm:pt modelId="{713E7F6F-91FE-4F24-98C5-C8FA60792235}" type="pres">
      <dgm:prSet presAssocID="{C9543C40-0036-4DDD-A2C7-B7C48F4D3723}" presName="spacing" presStyleCnt="0"/>
      <dgm:spPr/>
    </dgm:pt>
    <dgm:pt modelId="{15A49665-B169-46B2-BAF1-011A117B31F9}" type="pres">
      <dgm:prSet presAssocID="{060368C1-E48F-4F1A-B275-CBF1E2569A5D}" presName="composite" presStyleCnt="0"/>
      <dgm:spPr/>
    </dgm:pt>
    <dgm:pt modelId="{C975219D-AE18-4AA2-96AD-B18CE6686E99}" type="pres">
      <dgm:prSet presAssocID="{060368C1-E48F-4F1A-B275-CBF1E2569A5D}" presName="imgShp" presStyleLbl="fgImgPlace1" presStyleIdx="1" presStyleCnt="4" custLinFactNeighborX="-14380" custLinFactNeighborY="3739"/>
      <dgm:spPr>
        <a:blipFill rotWithShape="1">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69CBCD3-9765-4832-A405-5076914466BD}" type="pres">
      <dgm:prSet presAssocID="{060368C1-E48F-4F1A-B275-CBF1E2569A5D}" presName="txShp" presStyleLbl="node1" presStyleIdx="1" presStyleCnt="4" custLinFactNeighborX="7301" custLinFactNeighborY="3739">
        <dgm:presLayoutVars>
          <dgm:bulletEnabled val="1"/>
        </dgm:presLayoutVars>
      </dgm:prSet>
      <dgm:spPr/>
    </dgm:pt>
    <dgm:pt modelId="{FB30C16A-3C33-437A-A6F5-3C85FCC4704F}" type="pres">
      <dgm:prSet presAssocID="{6ED7158F-6097-4C01-827C-084256CD8E10}" presName="spacing" presStyleCnt="0"/>
      <dgm:spPr/>
    </dgm:pt>
    <dgm:pt modelId="{F30959AD-C7E6-40C1-9A6D-BB0537A715DA}" type="pres">
      <dgm:prSet presAssocID="{666F3342-D874-4BDE-95BD-961FB5A5C3A5}" presName="composite" presStyleCnt="0"/>
      <dgm:spPr/>
    </dgm:pt>
    <dgm:pt modelId="{5E8F0713-5257-4842-A9B1-951C4D499DD2}" type="pres">
      <dgm:prSet presAssocID="{666F3342-D874-4BDE-95BD-961FB5A5C3A5}" presName="imgShp" presStyleLbl="fgImgPlace1" presStyleIdx="2" presStyleCnt="4" custLinFactNeighborX="-14380"/>
      <dgm:spPr>
        <a:blipFill rotWithShape="1">
          <a:blip xmlns:r="http://schemas.openxmlformats.org/officeDocument/2006/relationships" r:embed="rId1">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7EB07E46-7A17-43D3-A010-6139E0515062}" type="pres">
      <dgm:prSet presAssocID="{666F3342-D874-4BDE-95BD-961FB5A5C3A5}" presName="txShp" presStyleLbl="node1" presStyleIdx="2" presStyleCnt="4" custLinFactNeighborX="7301">
        <dgm:presLayoutVars>
          <dgm:bulletEnabled val="1"/>
        </dgm:presLayoutVars>
      </dgm:prSet>
      <dgm:spPr/>
    </dgm:pt>
    <dgm:pt modelId="{B6A2CE8A-3472-4D7B-9C33-3E969617EB02}" type="pres">
      <dgm:prSet presAssocID="{B2EC6DB3-8C38-4AE4-AEE0-2E1DB4E7231D}" presName="spacing" presStyleCnt="0"/>
      <dgm:spPr/>
    </dgm:pt>
    <dgm:pt modelId="{5E7F6A25-A9D9-45C7-A527-AAD62A6132FD}" type="pres">
      <dgm:prSet presAssocID="{11FE320C-E8AE-41B5-80B7-F68BC3A105A9}" presName="composite" presStyleCnt="0"/>
      <dgm:spPr/>
    </dgm:pt>
    <dgm:pt modelId="{A4515CB3-EF5E-4C32-BE19-4778DA68A9A5}" type="pres">
      <dgm:prSet presAssocID="{11FE320C-E8AE-41B5-80B7-F68BC3A105A9}" presName="imgShp" presStyleLbl="fgImgPlace1" presStyleIdx="3" presStyleCnt="4" custLinFactNeighborX="-14380" custLinFactNeighborY="-10901"/>
      <dgm:spPr>
        <a:blipFill rotWithShape="1">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6FBBECE-D11C-424B-AE89-B641D2418025}" type="pres">
      <dgm:prSet presAssocID="{11FE320C-E8AE-41B5-80B7-F68BC3A105A9}" presName="txShp" presStyleLbl="node1" presStyleIdx="3" presStyleCnt="4" custLinFactNeighborX="7290" custLinFactNeighborY="5603">
        <dgm:presLayoutVars>
          <dgm:bulletEnabled val="1"/>
        </dgm:presLayoutVars>
      </dgm:prSet>
      <dgm:spPr/>
    </dgm:pt>
  </dgm:ptLst>
  <dgm:cxnLst>
    <dgm:cxn modelId="{CCED220E-0B5A-4918-A1B3-17B7F4BA2F7A}" type="presOf" srcId="{11FE320C-E8AE-41B5-80B7-F68BC3A105A9}" destId="{26FBBECE-D11C-424B-AE89-B641D2418025}" srcOrd="0" destOrd="0" presId="urn:microsoft.com/office/officeart/2005/8/layout/vList3"/>
    <dgm:cxn modelId="{F18DCF18-02A7-4E98-956E-12545B214892}" type="presOf" srcId="{060368C1-E48F-4F1A-B275-CBF1E2569A5D}" destId="{369CBCD3-9765-4832-A405-5076914466BD}" srcOrd="0" destOrd="0" presId="urn:microsoft.com/office/officeart/2005/8/layout/vList3"/>
    <dgm:cxn modelId="{5B1B6626-903E-4633-A3E0-7BF14180785C}" srcId="{8D414936-523E-42C3-8148-2CF393CF170A}" destId="{060368C1-E48F-4F1A-B275-CBF1E2569A5D}" srcOrd="1" destOrd="0" parTransId="{AD263269-B7D9-49D3-9AD7-5DFC8A57510A}" sibTransId="{6ED7158F-6097-4C01-827C-084256CD8E10}"/>
    <dgm:cxn modelId="{70817329-7EB4-4637-9BBA-E1C96611F8B7}" type="presOf" srcId="{666F3342-D874-4BDE-95BD-961FB5A5C3A5}" destId="{7EB07E46-7A17-43D3-A010-6139E0515062}" srcOrd="0" destOrd="0" presId="urn:microsoft.com/office/officeart/2005/8/layout/vList3"/>
    <dgm:cxn modelId="{2881D437-0E16-4355-8250-999B855CA464}" type="presOf" srcId="{8D414936-523E-42C3-8148-2CF393CF170A}" destId="{9A28B02A-3789-4F2A-86E8-EE87A88CC746}" srcOrd="0" destOrd="0" presId="urn:microsoft.com/office/officeart/2005/8/layout/vList3"/>
    <dgm:cxn modelId="{64DCE546-858F-45B7-84ED-80B11638BCFA}" srcId="{8D414936-523E-42C3-8148-2CF393CF170A}" destId="{666F3342-D874-4BDE-95BD-961FB5A5C3A5}" srcOrd="2" destOrd="0" parTransId="{6281C7C5-910A-40DB-A0BB-E77FE3D3C8BE}" sibTransId="{B2EC6DB3-8C38-4AE4-AEE0-2E1DB4E7231D}"/>
    <dgm:cxn modelId="{6F579058-5A9E-42A0-888E-0B3776A00177}" srcId="{8D414936-523E-42C3-8148-2CF393CF170A}" destId="{C7F46893-99A2-4486-B5A9-60219A4C00C4}" srcOrd="0" destOrd="0" parTransId="{17EE5166-36CE-401E-B4FE-13719A29E858}" sibTransId="{C9543C40-0036-4DDD-A2C7-B7C48F4D3723}"/>
    <dgm:cxn modelId="{563013CC-8E46-48F8-AFF3-F39C2B546988}" type="presOf" srcId="{C7F46893-99A2-4486-B5A9-60219A4C00C4}" destId="{A3FF68CB-3244-4B05-AC32-57D6B9A88157}" srcOrd="0" destOrd="0" presId="urn:microsoft.com/office/officeart/2005/8/layout/vList3"/>
    <dgm:cxn modelId="{D05D2ED3-3DAE-4729-919C-196822EF5422}" srcId="{8D414936-523E-42C3-8148-2CF393CF170A}" destId="{11FE320C-E8AE-41B5-80B7-F68BC3A105A9}" srcOrd="3" destOrd="0" parTransId="{983B9F81-8722-4A20-A2E1-76F45E32FC10}" sibTransId="{A3483DB8-53DD-4349-809C-5BCF49873403}"/>
    <dgm:cxn modelId="{CB304FB9-C6A6-4460-9C7F-FA79E667F51F}" type="presParOf" srcId="{9A28B02A-3789-4F2A-86E8-EE87A88CC746}" destId="{A9DEA2BD-43D8-4335-B4EB-2878C488E49A}" srcOrd="0" destOrd="0" presId="urn:microsoft.com/office/officeart/2005/8/layout/vList3"/>
    <dgm:cxn modelId="{136A23A9-D563-4471-AFF0-F3CB4E0A05BC}" type="presParOf" srcId="{A9DEA2BD-43D8-4335-B4EB-2878C488E49A}" destId="{411B294C-94A6-49BF-93B1-A015825FFA14}" srcOrd="0" destOrd="0" presId="urn:microsoft.com/office/officeart/2005/8/layout/vList3"/>
    <dgm:cxn modelId="{9A59BEDA-D1D5-49D8-8388-260168A10F7A}" type="presParOf" srcId="{A9DEA2BD-43D8-4335-B4EB-2878C488E49A}" destId="{A3FF68CB-3244-4B05-AC32-57D6B9A88157}" srcOrd="1" destOrd="0" presId="urn:microsoft.com/office/officeart/2005/8/layout/vList3"/>
    <dgm:cxn modelId="{DF95D5D6-7A63-4ED8-90E5-5BDA6E631E38}" type="presParOf" srcId="{9A28B02A-3789-4F2A-86E8-EE87A88CC746}" destId="{713E7F6F-91FE-4F24-98C5-C8FA60792235}" srcOrd="1" destOrd="0" presId="urn:microsoft.com/office/officeart/2005/8/layout/vList3"/>
    <dgm:cxn modelId="{0BD66964-F091-440A-AC7C-A090765E64B3}" type="presParOf" srcId="{9A28B02A-3789-4F2A-86E8-EE87A88CC746}" destId="{15A49665-B169-46B2-BAF1-011A117B31F9}" srcOrd="2" destOrd="0" presId="urn:microsoft.com/office/officeart/2005/8/layout/vList3"/>
    <dgm:cxn modelId="{055DEB21-6E0F-4F7C-9926-542BA93C8851}" type="presParOf" srcId="{15A49665-B169-46B2-BAF1-011A117B31F9}" destId="{C975219D-AE18-4AA2-96AD-B18CE6686E99}" srcOrd="0" destOrd="0" presId="urn:microsoft.com/office/officeart/2005/8/layout/vList3"/>
    <dgm:cxn modelId="{71E1CCA7-F0E0-49AC-B108-683FAD30A31A}" type="presParOf" srcId="{15A49665-B169-46B2-BAF1-011A117B31F9}" destId="{369CBCD3-9765-4832-A405-5076914466BD}" srcOrd="1" destOrd="0" presId="urn:microsoft.com/office/officeart/2005/8/layout/vList3"/>
    <dgm:cxn modelId="{1B77468B-15D0-4AD2-A639-8EE1CC32ED4D}" type="presParOf" srcId="{9A28B02A-3789-4F2A-86E8-EE87A88CC746}" destId="{FB30C16A-3C33-437A-A6F5-3C85FCC4704F}" srcOrd="3" destOrd="0" presId="urn:microsoft.com/office/officeart/2005/8/layout/vList3"/>
    <dgm:cxn modelId="{F9374D2F-12DB-42D6-8AB0-2BC0987A506C}" type="presParOf" srcId="{9A28B02A-3789-4F2A-86E8-EE87A88CC746}" destId="{F30959AD-C7E6-40C1-9A6D-BB0537A715DA}" srcOrd="4" destOrd="0" presId="urn:microsoft.com/office/officeart/2005/8/layout/vList3"/>
    <dgm:cxn modelId="{CDE8B48D-653A-4F3D-8B72-964AFA11B406}" type="presParOf" srcId="{F30959AD-C7E6-40C1-9A6D-BB0537A715DA}" destId="{5E8F0713-5257-4842-A9B1-951C4D499DD2}" srcOrd="0" destOrd="0" presId="urn:microsoft.com/office/officeart/2005/8/layout/vList3"/>
    <dgm:cxn modelId="{9458F506-6585-4CDE-BA0D-CE2226DD094A}" type="presParOf" srcId="{F30959AD-C7E6-40C1-9A6D-BB0537A715DA}" destId="{7EB07E46-7A17-43D3-A010-6139E0515062}" srcOrd="1" destOrd="0" presId="urn:microsoft.com/office/officeart/2005/8/layout/vList3"/>
    <dgm:cxn modelId="{58F76394-E8D1-4135-976B-B71ACECE0C19}" type="presParOf" srcId="{9A28B02A-3789-4F2A-86E8-EE87A88CC746}" destId="{B6A2CE8A-3472-4D7B-9C33-3E969617EB02}" srcOrd="5" destOrd="0" presId="urn:microsoft.com/office/officeart/2005/8/layout/vList3"/>
    <dgm:cxn modelId="{C9293FC9-CBBC-4E63-BD72-F899DDB03909}" type="presParOf" srcId="{9A28B02A-3789-4F2A-86E8-EE87A88CC746}" destId="{5E7F6A25-A9D9-45C7-A527-AAD62A6132FD}" srcOrd="6" destOrd="0" presId="urn:microsoft.com/office/officeart/2005/8/layout/vList3"/>
    <dgm:cxn modelId="{7B5A7C25-6C40-49F4-BB38-F69C40DBFE54}" type="presParOf" srcId="{5E7F6A25-A9D9-45C7-A527-AAD62A6132FD}" destId="{A4515CB3-EF5E-4C32-BE19-4778DA68A9A5}" srcOrd="0" destOrd="0" presId="urn:microsoft.com/office/officeart/2005/8/layout/vList3"/>
    <dgm:cxn modelId="{61374E0A-28F2-4145-9172-39479FD6EC6E}" type="presParOf" srcId="{5E7F6A25-A9D9-45C7-A527-AAD62A6132FD}" destId="{26FBBECE-D11C-424B-AE89-B641D241802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52594C-6631-4A1D-9342-A76DC5F9E6A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33E4587-1307-421C-B4EE-27CFF994290C}">
      <dgm:prSet phldrT="[Text]"/>
      <dgm:spPr/>
      <dgm:t>
        <a:bodyPr/>
        <a:lstStyle/>
        <a:p>
          <a:r>
            <a:rPr lang="en-US"/>
            <a:t>Evaluate</a:t>
          </a:r>
        </a:p>
      </dgm:t>
    </dgm:pt>
    <dgm:pt modelId="{943B7950-B73E-4E44-A6E2-A7ED15F4F14D}" type="parTrans" cxnId="{3863DE58-A3F7-4202-B2CC-CDF72FC8FC94}">
      <dgm:prSet/>
      <dgm:spPr/>
      <dgm:t>
        <a:bodyPr/>
        <a:lstStyle/>
        <a:p>
          <a:endParaRPr lang="en-US"/>
        </a:p>
      </dgm:t>
    </dgm:pt>
    <dgm:pt modelId="{3852C1FA-5DA9-4949-9996-FF53C8E58545}" type="sibTrans" cxnId="{3863DE58-A3F7-4202-B2CC-CDF72FC8FC94}">
      <dgm:prSet/>
      <dgm:spPr/>
      <dgm:t>
        <a:bodyPr/>
        <a:lstStyle/>
        <a:p>
          <a:endParaRPr lang="en-US"/>
        </a:p>
      </dgm:t>
    </dgm:pt>
    <dgm:pt modelId="{387FCF13-6A6A-4156-93F2-9850BCEA3CB7}">
      <dgm:prSet phldrT="[Text]"/>
      <dgm:spPr/>
      <dgm:t>
        <a:bodyPr/>
        <a:lstStyle/>
        <a:p>
          <a:r>
            <a:rPr lang="en-US" b="1">
              <a:solidFill>
                <a:schemeClr val="accent2"/>
              </a:solidFill>
            </a:rPr>
            <a:t>Spring</a:t>
          </a:r>
          <a:r>
            <a:rPr lang="en-US" b="1">
              <a:solidFill>
                <a:schemeClr val="accent2"/>
              </a:solidFill>
              <a:latin typeface="Calibri" panose="020F0502020204030204"/>
            </a:rPr>
            <a:t>/Summer</a:t>
          </a:r>
          <a:r>
            <a:rPr lang="en-US" b="1">
              <a:solidFill>
                <a:schemeClr val="accent2"/>
              </a:solidFill>
            </a:rPr>
            <a:t> </a:t>
          </a:r>
          <a:r>
            <a:rPr lang="en-US" b="1">
              <a:solidFill>
                <a:schemeClr val="accent2"/>
              </a:solidFill>
              <a:latin typeface="Calibri" panose="020F0502020204030204"/>
            </a:rPr>
            <a:t>2025</a:t>
          </a:r>
          <a:endParaRPr lang="en-US" b="1">
            <a:solidFill>
              <a:schemeClr val="accent2"/>
            </a:solidFill>
          </a:endParaRPr>
        </a:p>
      </dgm:t>
    </dgm:pt>
    <dgm:pt modelId="{8EBC5B1B-435C-4267-B5A0-CC98929D480E}" type="parTrans" cxnId="{5147165E-8E2B-460C-B79C-4B81EE50B334}">
      <dgm:prSet/>
      <dgm:spPr/>
      <dgm:t>
        <a:bodyPr/>
        <a:lstStyle/>
        <a:p>
          <a:endParaRPr lang="en-US"/>
        </a:p>
      </dgm:t>
    </dgm:pt>
    <dgm:pt modelId="{3168DAE3-17B6-4F00-BE47-6467F523A222}" type="sibTrans" cxnId="{5147165E-8E2B-460C-B79C-4B81EE50B334}">
      <dgm:prSet/>
      <dgm:spPr/>
      <dgm:t>
        <a:bodyPr/>
        <a:lstStyle/>
        <a:p>
          <a:endParaRPr lang="en-US"/>
        </a:p>
      </dgm:t>
    </dgm:pt>
    <dgm:pt modelId="{0E03AAE9-8934-4B6F-8433-B74020B3C213}">
      <dgm:prSet phldrT="[Text]"/>
      <dgm:spPr/>
      <dgm:t>
        <a:bodyPr/>
        <a:lstStyle/>
        <a:p>
          <a:r>
            <a:rPr lang="en-US">
              <a:hlinkClick xmlns:r="http://schemas.openxmlformats.org/officeDocument/2006/relationships" r:id="rId1"/>
            </a:rPr>
            <a:t>Evaluate Services</a:t>
          </a:r>
          <a:endParaRPr lang="en-US"/>
        </a:p>
      </dgm:t>
    </dgm:pt>
    <dgm:pt modelId="{0176E3B3-20A5-4F04-8CE7-2F73AF12201E}" type="parTrans" cxnId="{D242E9C8-E9FC-4B0B-B44A-D46B3A4A3F15}">
      <dgm:prSet/>
      <dgm:spPr/>
      <dgm:t>
        <a:bodyPr/>
        <a:lstStyle/>
        <a:p>
          <a:endParaRPr lang="en-US"/>
        </a:p>
      </dgm:t>
    </dgm:pt>
    <dgm:pt modelId="{BE836649-49A9-4D3C-9D4A-C40FB08BB004}" type="sibTrans" cxnId="{D242E9C8-E9FC-4B0B-B44A-D46B3A4A3F15}">
      <dgm:prSet/>
      <dgm:spPr/>
      <dgm:t>
        <a:bodyPr/>
        <a:lstStyle/>
        <a:p>
          <a:endParaRPr lang="en-US"/>
        </a:p>
      </dgm:t>
    </dgm:pt>
    <dgm:pt modelId="{16EC8A95-6BBC-4878-B3BE-5874CBA3F059}">
      <dgm:prSet phldrT="[Text]"/>
      <dgm:spPr/>
      <dgm:t>
        <a:bodyPr/>
        <a:lstStyle/>
        <a:p>
          <a:r>
            <a:rPr lang="en-US">
              <a:hlinkClick xmlns:r="http://schemas.openxmlformats.org/officeDocument/2006/relationships" r:id="rId2"/>
            </a:rPr>
            <a:t>Discuss Carryover</a:t>
          </a:r>
          <a:endParaRPr lang="en-US"/>
        </a:p>
      </dgm:t>
    </dgm:pt>
    <dgm:pt modelId="{6D01BB6D-9FD4-4AA7-AE9E-513125349186}" type="parTrans" cxnId="{FBAF2A7F-5691-4BE6-9DDD-49E561BE9620}">
      <dgm:prSet/>
      <dgm:spPr/>
      <dgm:t>
        <a:bodyPr/>
        <a:lstStyle/>
        <a:p>
          <a:endParaRPr lang="en-US"/>
        </a:p>
      </dgm:t>
    </dgm:pt>
    <dgm:pt modelId="{AB6161D9-0CE9-43F8-BC5A-9745534D0910}" type="sibTrans" cxnId="{FBAF2A7F-5691-4BE6-9DDD-49E561BE9620}">
      <dgm:prSet/>
      <dgm:spPr/>
      <dgm:t>
        <a:bodyPr/>
        <a:lstStyle/>
        <a:p>
          <a:endParaRPr lang="en-US"/>
        </a:p>
      </dgm:t>
    </dgm:pt>
    <dgm:pt modelId="{AEFFEAAC-6649-4BBF-9BD4-5877D7E5F4AA}" type="pres">
      <dgm:prSet presAssocID="{C752594C-6631-4A1D-9342-A76DC5F9E6AE}" presName="Name0" presStyleCnt="0">
        <dgm:presLayoutVars>
          <dgm:chPref val="3"/>
          <dgm:dir/>
          <dgm:animLvl val="lvl"/>
          <dgm:resizeHandles/>
        </dgm:presLayoutVars>
      </dgm:prSet>
      <dgm:spPr/>
    </dgm:pt>
    <dgm:pt modelId="{9657DB3E-D7FC-47A4-A80E-782A16618F33}" type="pres">
      <dgm:prSet presAssocID="{A33E4587-1307-421C-B4EE-27CFF994290C}" presName="horFlow" presStyleCnt="0"/>
      <dgm:spPr/>
    </dgm:pt>
    <dgm:pt modelId="{89AB0D4D-94A2-4E4A-9B04-459562EF4330}" type="pres">
      <dgm:prSet presAssocID="{A33E4587-1307-421C-B4EE-27CFF994290C}" presName="bigChev" presStyleLbl="node1" presStyleIdx="0" presStyleCnt="1"/>
      <dgm:spPr/>
    </dgm:pt>
    <dgm:pt modelId="{4918AE3E-0E4A-4C9B-B6F1-3E3579842370}" type="pres">
      <dgm:prSet presAssocID="{8EBC5B1B-435C-4267-B5A0-CC98929D480E}" presName="parTrans" presStyleCnt="0"/>
      <dgm:spPr/>
    </dgm:pt>
    <dgm:pt modelId="{5F6221F2-EBC2-4142-A9F1-87439C016E17}" type="pres">
      <dgm:prSet presAssocID="{387FCF13-6A6A-4156-93F2-9850BCEA3CB7}" presName="node" presStyleLbl="alignAccFollowNode1" presStyleIdx="0" presStyleCnt="3">
        <dgm:presLayoutVars>
          <dgm:bulletEnabled val="1"/>
        </dgm:presLayoutVars>
      </dgm:prSet>
      <dgm:spPr/>
    </dgm:pt>
    <dgm:pt modelId="{C4D620C0-0E35-4EE0-AA06-B0AC1640BD07}" type="pres">
      <dgm:prSet presAssocID="{3168DAE3-17B6-4F00-BE47-6467F523A222}" presName="sibTrans" presStyleCnt="0"/>
      <dgm:spPr/>
    </dgm:pt>
    <dgm:pt modelId="{B71CAC5A-2DD1-4B71-AA69-FF00A0063BD7}" type="pres">
      <dgm:prSet presAssocID="{0E03AAE9-8934-4B6F-8433-B74020B3C213}" presName="node" presStyleLbl="alignAccFollowNode1" presStyleIdx="1" presStyleCnt="3">
        <dgm:presLayoutVars>
          <dgm:bulletEnabled val="1"/>
        </dgm:presLayoutVars>
      </dgm:prSet>
      <dgm:spPr/>
    </dgm:pt>
    <dgm:pt modelId="{94B83F71-403F-4600-9DEE-B12218B8B084}" type="pres">
      <dgm:prSet presAssocID="{BE836649-49A9-4D3C-9D4A-C40FB08BB004}" presName="sibTrans" presStyleCnt="0"/>
      <dgm:spPr/>
    </dgm:pt>
    <dgm:pt modelId="{BF102D8A-B1AB-4C6C-BC8A-A7E58B67770B}" type="pres">
      <dgm:prSet presAssocID="{16EC8A95-6BBC-4878-B3BE-5874CBA3F059}" presName="node" presStyleLbl="alignAccFollowNode1" presStyleIdx="2" presStyleCnt="3">
        <dgm:presLayoutVars>
          <dgm:bulletEnabled val="1"/>
        </dgm:presLayoutVars>
      </dgm:prSet>
      <dgm:spPr/>
    </dgm:pt>
  </dgm:ptLst>
  <dgm:cxnLst>
    <dgm:cxn modelId="{3BCDDB18-0BEE-420E-9C09-FFC5672ED2E7}" type="presOf" srcId="{0E03AAE9-8934-4B6F-8433-B74020B3C213}" destId="{B71CAC5A-2DD1-4B71-AA69-FF00A0063BD7}" srcOrd="0" destOrd="0" presId="urn:microsoft.com/office/officeart/2005/8/layout/lProcess3"/>
    <dgm:cxn modelId="{14C69326-83D1-40AC-A1C9-215F8FE6E46B}" type="presOf" srcId="{16EC8A95-6BBC-4878-B3BE-5874CBA3F059}" destId="{BF102D8A-B1AB-4C6C-BC8A-A7E58B67770B}" srcOrd="0" destOrd="0" presId="urn:microsoft.com/office/officeart/2005/8/layout/lProcess3"/>
    <dgm:cxn modelId="{5147165E-8E2B-460C-B79C-4B81EE50B334}" srcId="{A33E4587-1307-421C-B4EE-27CFF994290C}" destId="{387FCF13-6A6A-4156-93F2-9850BCEA3CB7}" srcOrd="0" destOrd="0" parTransId="{8EBC5B1B-435C-4267-B5A0-CC98929D480E}" sibTransId="{3168DAE3-17B6-4F00-BE47-6467F523A222}"/>
    <dgm:cxn modelId="{A25A8C74-7D5B-4FBF-94E2-A9B5B5C265DE}" type="presOf" srcId="{A33E4587-1307-421C-B4EE-27CFF994290C}" destId="{89AB0D4D-94A2-4E4A-9B04-459562EF4330}" srcOrd="0" destOrd="0" presId="urn:microsoft.com/office/officeart/2005/8/layout/lProcess3"/>
    <dgm:cxn modelId="{3863DE58-A3F7-4202-B2CC-CDF72FC8FC94}" srcId="{C752594C-6631-4A1D-9342-A76DC5F9E6AE}" destId="{A33E4587-1307-421C-B4EE-27CFF994290C}" srcOrd="0" destOrd="0" parTransId="{943B7950-B73E-4E44-A6E2-A7ED15F4F14D}" sibTransId="{3852C1FA-5DA9-4949-9996-FF53C8E58545}"/>
    <dgm:cxn modelId="{FBAF2A7F-5691-4BE6-9DDD-49E561BE9620}" srcId="{A33E4587-1307-421C-B4EE-27CFF994290C}" destId="{16EC8A95-6BBC-4878-B3BE-5874CBA3F059}" srcOrd="2" destOrd="0" parTransId="{6D01BB6D-9FD4-4AA7-AE9E-513125349186}" sibTransId="{AB6161D9-0CE9-43F8-BC5A-9745534D0910}"/>
    <dgm:cxn modelId="{96FC2187-0892-4B2A-A26C-297128486944}" type="presOf" srcId="{387FCF13-6A6A-4156-93F2-9850BCEA3CB7}" destId="{5F6221F2-EBC2-4142-A9F1-87439C016E17}" srcOrd="0" destOrd="0" presId="urn:microsoft.com/office/officeart/2005/8/layout/lProcess3"/>
    <dgm:cxn modelId="{D242E9C8-E9FC-4B0B-B44A-D46B3A4A3F15}" srcId="{A33E4587-1307-421C-B4EE-27CFF994290C}" destId="{0E03AAE9-8934-4B6F-8433-B74020B3C213}" srcOrd="1" destOrd="0" parTransId="{0176E3B3-20A5-4F04-8CE7-2F73AF12201E}" sibTransId="{BE836649-49A9-4D3C-9D4A-C40FB08BB004}"/>
    <dgm:cxn modelId="{24E49BF1-029C-47E1-B7F4-5727913E9904}" type="presOf" srcId="{C752594C-6631-4A1D-9342-A76DC5F9E6AE}" destId="{AEFFEAAC-6649-4BBF-9BD4-5877D7E5F4AA}" srcOrd="0" destOrd="0" presId="urn:microsoft.com/office/officeart/2005/8/layout/lProcess3"/>
    <dgm:cxn modelId="{9E0BB0BA-4124-4F56-9337-A8984C26CD21}" type="presParOf" srcId="{AEFFEAAC-6649-4BBF-9BD4-5877D7E5F4AA}" destId="{9657DB3E-D7FC-47A4-A80E-782A16618F33}" srcOrd="0" destOrd="0" presId="urn:microsoft.com/office/officeart/2005/8/layout/lProcess3"/>
    <dgm:cxn modelId="{552FE6EA-DF73-4694-84EF-E226806B9836}" type="presParOf" srcId="{9657DB3E-D7FC-47A4-A80E-782A16618F33}" destId="{89AB0D4D-94A2-4E4A-9B04-459562EF4330}" srcOrd="0" destOrd="0" presId="urn:microsoft.com/office/officeart/2005/8/layout/lProcess3"/>
    <dgm:cxn modelId="{6BD7B703-AABB-494E-92E7-FECF35B084B5}" type="presParOf" srcId="{9657DB3E-D7FC-47A4-A80E-782A16618F33}" destId="{4918AE3E-0E4A-4C9B-B6F1-3E3579842370}" srcOrd="1" destOrd="0" presId="urn:microsoft.com/office/officeart/2005/8/layout/lProcess3"/>
    <dgm:cxn modelId="{6FB1C710-61BF-4936-81C5-F9CA0AC81F52}" type="presParOf" srcId="{9657DB3E-D7FC-47A4-A80E-782A16618F33}" destId="{5F6221F2-EBC2-4142-A9F1-87439C016E17}" srcOrd="2" destOrd="0" presId="urn:microsoft.com/office/officeart/2005/8/layout/lProcess3"/>
    <dgm:cxn modelId="{FDE10BB5-136D-4DA9-98AB-AA162E0535A6}" type="presParOf" srcId="{9657DB3E-D7FC-47A4-A80E-782A16618F33}" destId="{C4D620C0-0E35-4EE0-AA06-B0AC1640BD07}" srcOrd="3" destOrd="0" presId="urn:microsoft.com/office/officeart/2005/8/layout/lProcess3"/>
    <dgm:cxn modelId="{9743F33E-15D7-4ACB-B0DE-F5C95D52F5F1}" type="presParOf" srcId="{9657DB3E-D7FC-47A4-A80E-782A16618F33}" destId="{B71CAC5A-2DD1-4B71-AA69-FF00A0063BD7}" srcOrd="4" destOrd="0" presId="urn:microsoft.com/office/officeart/2005/8/layout/lProcess3"/>
    <dgm:cxn modelId="{89AF591A-C2EE-48CA-A0C5-14D037582F98}" type="presParOf" srcId="{9657DB3E-D7FC-47A4-A80E-782A16618F33}" destId="{94B83F71-403F-4600-9DEE-B12218B8B084}" srcOrd="5" destOrd="0" presId="urn:microsoft.com/office/officeart/2005/8/layout/lProcess3"/>
    <dgm:cxn modelId="{49B1062D-5EDF-4A65-920E-DA04907E6C93}" type="presParOf" srcId="{9657DB3E-D7FC-47A4-A80E-782A16618F33}" destId="{BF102D8A-B1AB-4C6C-BC8A-A7E58B67770B}"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DFF582-04BD-4549-9E81-97550908400B}"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41188439-B85F-489C-A9A7-357AB6E614CF}">
      <dgm:prSet phldrT="[Text]"/>
      <dgm:spPr>
        <a:solidFill>
          <a:srgbClr val="FFC000"/>
        </a:solidFill>
      </dgm:spPr>
      <dgm:t>
        <a:bodyPr/>
        <a:lstStyle/>
        <a:p>
          <a:r>
            <a:rPr lang="en-US" b="1" dirty="0">
              <a:solidFill>
                <a:schemeClr val="tx1"/>
              </a:solidFill>
            </a:rPr>
            <a:t>Effective  system &amp; services for children </a:t>
          </a:r>
        </a:p>
      </dgm:t>
    </dgm:pt>
    <dgm:pt modelId="{9219BDBD-3DC7-45B5-8D90-00FA149ACA36}" type="parTrans" cxnId="{59214A34-965C-4ACE-9A1A-D100E34161C2}">
      <dgm:prSet/>
      <dgm:spPr/>
      <dgm:t>
        <a:bodyPr/>
        <a:lstStyle/>
        <a:p>
          <a:endParaRPr lang="en-US" b="0">
            <a:solidFill>
              <a:schemeClr val="tx1"/>
            </a:solidFill>
          </a:endParaRPr>
        </a:p>
      </dgm:t>
    </dgm:pt>
    <dgm:pt modelId="{9624077D-1D07-4615-915C-455CDC28CEAA}" type="sibTrans" cxnId="{59214A34-965C-4ACE-9A1A-D100E34161C2}">
      <dgm:prSet/>
      <dgm:spPr/>
      <dgm:t>
        <a:bodyPr/>
        <a:lstStyle/>
        <a:p>
          <a:endParaRPr lang="en-US" b="0">
            <a:solidFill>
              <a:schemeClr val="tx1"/>
            </a:solidFill>
          </a:endParaRPr>
        </a:p>
      </dgm:t>
    </dgm:pt>
    <dgm:pt modelId="{6DD2C933-898F-4A6B-A508-D050567C94B0}">
      <dgm:prSet phldrT="[Text]" custT="1"/>
      <dgm:spPr>
        <a:solidFill>
          <a:srgbClr val="A2B9E2"/>
        </a:solidFill>
      </dgm:spPr>
      <dgm:t>
        <a:bodyPr/>
        <a:lstStyle/>
        <a:p>
          <a:r>
            <a:rPr lang="en-US" sz="2400" b="0" dirty="0">
              <a:solidFill>
                <a:schemeClr val="tx1"/>
              </a:solidFill>
            </a:rPr>
            <a:t>Universally available</a:t>
          </a:r>
        </a:p>
      </dgm:t>
    </dgm:pt>
    <dgm:pt modelId="{73F043BF-5967-4791-A647-6DB4366E4F05}" type="parTrans" cxnId="{F4C4FBDA-D2EC-49F0-AE94-84F9D0AC7D46}">
      <dgm:prSet/>
      <dgm:spPr/>
      <dgm:t>
        <a:bodyPr/>
        <a:lstStyle/>
        <a:p>
          <a:endParaRPr lang="en-US" b="0">
            <a:solidFill>
              <a:schemeClr val="tx1"/>
            </a:solidFill>
          </a:endParaRPr>
        </a:p>
      </dgm:t>
    </dgm:pt>
    <dgm:pt modelId="{242BBEA6-6E27-497C-A230-E21B151FAF2F}" type="sibTrans" cxnId="{F4C4FBDA-D2EC-49F0-AE94-84F9D0AC7D46}">
      <dgm:prSet/>
      <dgm:spPr/>
      <dgm:t>
        <a:bodyPr/>
        <a:lstStyle/>
        <a:p>
          <a:endParaRPr lang="en-US" b="0">
            <a:solidFill>
              <a:schemeClr val="tx1"/>
            </a:solidFill>
          </a:endParaRPr>
        </a:p>
      </dgm:t>
    </dgm:pt>
    <dgm:pt modelId="{98BC4D45-ED96-4DF7-8036-D8C203DD5A53}">
      <dgm:prSet phldrT="[Text]" custT="1"/>
      <dgm:spPr>
        <a:solidFill>
          <a:srgbClr val="81BBD5"/>
        </a:solidFill>
      </dgm:spPr>
      <dgm:t>
        <a:bodyPr/>
        <a:lstStyle/>
        <a:p>
          <a:r>
            <a:rPr lang="en-US" sz="2400" b="0" dirty="0">
              <a:solidFill>
                <a:schemeClr val="tx1"/>
              </a:solidFill>
            </a:rPr>
            <a:t>A smart investment </a:t>
          </a:r>
        </a:p>
      </dgm:t>
    </dgm:pt>
    <dgm:pt modelId="{2FA1A4F2-783D-4C29-B7D2-FADA555A93DE}" type="parTrans" cxnId="{04555A5E-D950-40CA-97BB-763584C999C6}">
      <dgm:prSet/>
      <dgm:spPr/>
      <dgm:t>
        <a:bodyPr/>
        <a:lstStyle/>
        <a:p>
          <a:endParaRPr lang="en-US" b="0">
            <a:solidFill>
              <a:schemeClr val="tx1"/>
            </a:solidFill>
          </a:endParaRPr>
        </a:p>
      </dgm:t>
    </dgm:pt>
    <dgm:pt modelId="{074A4B9F-1135-45B0-8DB5-FEA3FB275328}" type="sibTrans" cxnId="{04555A5E-D950-40CA-97BB-763584C999C6}">
      <dgm:prSet/>
      <dgm:spPr/>
      <dgm:t>
        <a:bodyPr/>
        <a:lstStyle/>
        <a:p>
          <a:endParaRPr lang="en-US" b="0">
            <a:solidFill>
              <a:schemeClr val="tx1"/>
            </a:solidFill>
          </a:endParaRPr>
        </a:p>
      </dgm:t>
    </dgm:pt>
    <dgm:pt modelId="{1B7127BF-D545-4846-B154-6A3257A1C6F2}">
      <dgm:prSet phldrT="[Text]" custT="1"/>
      <dgm:spPr>
        <a:solidFill>
          <a:srgbClr val="8AD6D2"/>
        </a:solidFill>
      </dgm:spPr>
      <dgm:t>
        <a:bodyPr/>
        <a:lstStyle/>
        <a:p>
          <a:r>
            <a:rPr lang="en-US" sz="2000" b="0" dirty="0">
              <a:solidFill>
                <a:schemeClr val="tx1"/>
              </a:solidFill>
            </a:rPr>
            <a:t>Community-based and school-connected</a:t>
          </a:r>
        </a:p>
      </dgm:t>
    </dgm:pt>
    <dgm:pt modelId="{9D0376BE-5447-4BF2-9A61-CD217DA8BDC2}" type="parTrans" cxnId="{D2E99DFB-1A37-4F64-B1D0-24C6264ACE75}">
      <dgm:prSet/>
      <dgm:spPr/>
      <dgm:t>
        <a:bodyPr/>
        <a:lstStyle/>
        <a:p>
          <a:endParaRPr lang="en-US" b="0">
            <a:solidFill>
              <a:schemeClr val="tx1"/>
            </a:solidFill>
          </a:endParaRPr>
        </a:p>
      </dgm:t>
    </dgm:pt>
    <dgm:pt modelId="{4211CD83-DEDC-45C4-9B5F-CAF73DDEF858}" type="sibTrans" cxnId="{D2E99DFB-1A37-4F64-B1D0-24C6264ACE75}">
      <dgm:prSet/>
      <dgm:spPr/>
      <dgm:t>
        <a:bodyPr/>
        <a:lstStyle/>
        <a:p>
          <a:endParaRPr lang="en-US" b="0">
            <a:solidFill>
              <a:schemeClr val="tx1"/>
            </a:solidFill>
          </a:endParaRPr>
        </a:p>
      </dgm:t>
    </dgm:pt>
    <dgm:pt modelId="{B0B594F8-DEC0-4327-9251-F902B253803A}">
      <dgm:prSet custT="1"/>
      <dgm:spPr>
        <a:solidFill>
          <a:srgbClr val="BDDCA8"/>
        </a:solidFill>
      </dgm:spPr>
      <dgm:t>
        <a:bodyPr/>
        <a:lstStyle/>
        <a:p>
          <a:r>
            <a:rPr lang="en-US" sz="2000" b="0" dirty="0">
              <a:solidFill>
                <a:schemeClr val="tx1"/>
              </a:solidFill>
            </a:rPr>
            <a:t>Integrated &amp; Aligned Around Common Goals</a:t>
          </a:r>
        </a:p>
      </dgm:t>
    </dgm:pt>
    <dgm:pt modelId="{3F75557C-5AE0-41FE-8C81-3C1EDB14DB9D}" type="parTrans" cxnId="{44CDEC9E-40C0-4660-B595-DB53CABB44EB}">
      <dgm:prSet/>
      <dgm:spPr/>
      <dgm:t>
        <a:bodyPr/>
        <a:lstStyle/>
        <a:p>
          <a:endParaRPr lang="en-US" b="0">
            <a:solidFill>
              <a:schemeClr val="tx1"/>
            </a:solidFill>
          </a:endParaRPr>
        </a:p>
      </dgm:t>
    </dgm:pt>
    <dgm:pt modelId="{FAD76915-DD59-4CBF-BA77-B6B3A0E1FA91}" type="sibTrans" cxnId="{44CDEC9E-40C0-4660-B595-DB53CABB44EB}">
      <dgm:prSet/>
      <dgm:spPr/>
      <dgm:t>
        <a:bodyPr/>
        <a:lstStyle/>
        <a:p>
          <a:endParaRPr lang="en-US" b="0">
            <a:solidFill>
              <a:schemeClr val="tx1"/>
            </a:solidFill>
          </a:endParaRPr>
        </a:p>
      </dgm:t>
    </dgm:pt>
    <dgm:pt modelId="{B322BF2A-8C93-4AFC-ADF0-AEA90FE2DCD7}">
      <dgm:prSet custT="1"/>
      <dgm:spPr>
        <a:solidFill>
          <a:srgbClr val="A8DBA5"/>
        </a:solidFill>
      </dgm:spPr>
      <dgm:t>
        <a:bodyPr/>
        <a:lstStyle/>
        <a:p>
          <a:r>
            <a:rPr lang="en-US" sz="2000" b="0" dirty="0">
              <a:solidFill>
                <a:schemeClr val="tx1"/>
              </a:solidFill>
            </a:rPr>
            <a:t>Outcome Focused &amp; Data Driven</a:t>
          </a:r>
        </a:p>
      </dgm:t>
    </dgm:pt>
    <dgm:pt modelId="{0CCF4543-AF59-45E1-A229-BBDE31F8A5F5}" type="parTrans" cxnId="{E80B7FEB-05F1-433D-9092-028CD1EBBBD2}">
      <dgm:prSet/>
      <dgm:spPr/>
      <dgm:t>
        <a:bodyPr/>
        <a:lstStyle/>
        <a:p>
          <a:endParaRPr lang="en-US" b="0">
            <a:solidFill>
              <a:schemeClr val="tx1"/>
            </a:solidFill>
          </a:endParaRPr>
        </a:p>
      </dgm:t>
    </dgm:pt>
    <dgm:pt modelId="{ACB5F042-54F6-491B-8F5E-D17C4AE29E91}" type="sibTrans" cxnId="{E80B7FEB-05F1-433D-9092-028CD1EBBBD2}">
      <dgm:prSet/>
      <dgm:spPr/>
      <dgm:t>
        <a:bodyPr/>
        <a:lstStyle/>
        <a:p>
          <a:endParaRPr lang="en-US" b="0">
            <a:solidFill>
              <a:schemeClr val="tx1"/>
            </a:solidFill>
          </a:endParaRPr>
        </a:p>
      </dgm:t>
    </dgm:pt>
    <dgm:pt modelId="{8ADC477E-5F77-4F4E-AE6A-97534D858DE4}">
      <dgm:prSet custT="1"/>
      <dgm:spPr>
        <a:solidFill>
          <a:srgbClr val="A9DFB8"/>
        </a:solidFill>
      </dgm:spPr>
      <dgm:t>
        <a:bodyPr/>
        <a:lstStyle/>
        <a:p>
          <a:r>
            <a:rPr lang="en-US" sz="2000" b="0" dirty="0">
              <a:solidFill>
                <a:schemeClr val="tx1"/>
              </a:solidFill>
            </a:rPr>
            <a:t>Fueled by Engaged &amp; Empowered Families</a:t>
          </a:r>
        </a:p>
      </dgm:t>
    </dgm:pt>
    <dgm:pt modelId="{AAFC1BB3-D7FE-4CD0-B0D7-95D754635366}" type="parTrans" cxnId="{E5896E76-EB9B-4980-8532-31B851D4B457}">
      <dgm:prSet/>
      <dgm:spPr/>
      <dgm:t>
        <a:bodyPr/>
        <a:lstStyle/>
        <a:p>
          <a:endParaRPr lang="en-US" b="0">
            <a:solidFill>
              <a:schemeClr val="tx1"/>
            </a:solidFill>
          </a:endParaRPr>
        </a:p>
      </dgm:t>
    </dgm:pt>
    <dgm:pt modelId="{7C742BB6-F746-45B8-A5A9-6502F03E0793}" type="sibTrans" cxnId="{E5896E76-EB9B-4980-8532-31B851D4B457}">
      <dgm:prSet/>
      <dgm:spPr/>
      <dgm:t>
        <a:bodyPr/>
        <a:lstStyle/>
        <a:p>
          <a:endParaRPr lang="en-US" b="0">
            <a:solidFill>
              <a:schemeClr val="tx1"/>
            </a:solidFill>
          </a:endParaRPr>
        </a:p>
      </dgm:t>
    </dgm:pt>
    <dgm:pt modelId="{8214450C-7398-4C36-AE12-EB05B9076111}">
      <dgm:prSet custT="1"/>
      <dgm:spPr>
        <a:solidFill>
          <a:srgbClr val="88D4B7"/>
        </a:solidFill>
      </dgm:spPr>
      <dgm:t>
        <a:bodyPr/>
        <a:lstStyle/>
        <a:p>
          <a:r>
            <a:rPr lang="en-US" sz="2000" b="0" dirty="0">
              <a:solidFill>
                <a:schemeClr val="tx1"/>
              </a:solidFill>
            </a:rPr>
            <a:t>Led by Committed, Supportive Local Leaders</a:t>
          </a:r>
        </a:p>
      </dgm:t>
    </dgm:pt>
    <dgm:pt modelId="{F9D64736-4226-4D54-847F-29D46430BF24}" type="parTrans" cxnId="{5919E60C-8A4E-47C0-AD76-85D298840F5B}">
      <dgm:prSet/>
      <dgm:spPr/>
      <dgm:t>
        <a:bodyPr/>
        <a:lstStyle/>
        <a:p>
          <a:endParaRPr lang="en-US" b="0">
            <a:solidFill>
              <a:schemeClr val="tx1"/>
            </a:solidFill>
          </a:endParaRPr>
        </a:p>
      </dgm:t>
    </dgm:pt>
    <dgm:pt modelId="{09262891-A6B8-4F54-AB69-72B706D40FC3}" type="sibTrans" cxnId="{5919E60C-8A4E-47C0-AD76-85D298840F5B}">
      <dgm:prSet/>
      <dgm:spPr/>
      <dgm:t>
        <a:bodyPr/>
        <a:lstStyle/>
        <a:p>
          <a:endParaRPr lang="en-US" b="0">
            <a:solidFill>
              <a:schemeClr val="tx1"/>
            </a:solidFill>
          </a:endParaRPr>
        </a:p>
      </dgm:t>
    </dgm:pt>
    <dgm:pt modelId="{5AEAC563-5FEB-45EB-9623-F539977A4465}" type="pres">
      <dgm:prSet presAssocID="{1EDFF582-04BD-4549-9E81-97550908400B}" presName="cycle" presStyleCnt="0">
        <dgm:presLayoutVars>
          <dgm:chMax val="1"/>
          <dgm:dir/>
          <dgm:animLvl val="ctr"/>
          <dgm:resizeHandles val="exact"/>
        </dgm:presLayoutVars>
      </dgm:prSet>
      <dgm:spPr/>
    </dgm:pt>
    <dgm:pt modelId="{7622E0E6-1EB9-4B05-9E06-2ED182F53F35}" type="pres">
      <dgm:prSet presAssocID="{41188439-B85F-489C-A9A7-357AB6E614CF}" presName="centerShape" presStyleLbl="node0" presStyleIdx="0" presStyleCnt="1"/>
      <dgm:spPr/>
    </dgm:pt>
    <dgm:pt modelId="{54BEA13E-4214-4AED-82DE-B620382CBFBB}" type="pres">
      <dgm:prSet presAssocID="{73F043BF-5967-4791-A647-6DB4366E4F05}" presName="parTrans" presStyleLbl="bgSibTrans2D1" presStyleIdx="0" presStyleCnt="7"/>
      <dgm:spPr/>
    </dgm:pt>
    <dgm:pt modelId="{9E1D228C-D874-488A-A5E6-D7ED1FA20829}" type="pres">
      <dgm:prSet presAssocID="{6DD2C933-898F-4A6B-A508-D050567C94B0}" presName="node" presStyleLbl="node1" presStyleIdx="0" presStyleCnt="7" custRadScaleRad="100101" custRadScaleInc="-5933">
        <dgm:presLayoutVars>
          <dgm:bulletEnabled val="1"/>
        </dgm:presLayoutVars>
      </dgm:prSet>
      <dgm:spPr/>
    </dgm:pt>
    <dgm:pt modelId="{37384393-F10A-43F1-ABC5-B2D827DA27CD}" type="pres">
      <dgm:prSet presAssocID="{2FA1A4F2-783D-4C29-B7D2-FADA555A93DE}" presName="parTrans" presStyleLbl="bgSibTrans2D1" presStyleIdx="1" presStyleCnt="7"/>
      <dgm:spPr/>
    </dgm:pt>
    <dgm:pt modelId="{D3A30C0A-7804-483D-AB24-1CD7BCC1625B}" type="pres">
      <dgm:prSet presAssocID="{98BC4D45-ED96-4DF7-8036-D8C203DD5A53}" presName="node" presStyleLbl="node1" presStyleIdx="1" presStyleCnt="7" custRadScaleRad="99233" custRadScaleInc="-19660">
        <dgm:presLayoutVars>
          <dgm:bulletEnabled val="1"/>
        </dgm:presLayoutVars>
      </dgm:prSet>
      <dgm:spPr/>
    </dgm:pt>
    <dgm:pt modelId="{8D7F277D-FD54-4779-9252-AEAD4D22493D}" type="pres">
      <dgm:prSet presAssocID="{9D0376BE-5447-4BF2-9A61-CD217DA8BDC2}" presName="parTrans" presStyleLbl="bgSibTrans2D1" presStyleIdx="2" presStyleCnt="7"/>
      <dgm:spPr/>
    </dgm:pt>
    <dgm:pt modelId="{84E97E12-BEC8-4402-9304-B4B691AC2AC8}" type="pres">
      <dgm:prSet presAssocID="{1B7127BF-D545-4846-B154-6A3257A1C6F2}" presName="node" presStyleLbl="node1" presStyleIdx="2" presStyleCnt="7" custScaleX="113151" custScaleY="121880">
        <dgm:presLayoutVars>
          <dgm:bulletEnabled val="1"/>
        </dgm:presLayoutVars>
      </dgm:prSet>
      <dgm:spPr/>
    </dgm:pt>
    <dgm:pt modelId="{3AAAD4E4-C825-4A32-8102-EC96E74570FF}" type="pres">
      <dgm:prSet presAssocID="{F9D64736-4226-4D54-847F-29D46430BF24}" presName="parTrans" presStyleLbl="bgSibTrans2D1" presStyleIdx="3" presStyleCnt="7"/>
      <dgm:spPr/>
    </dgm:pt>
    <dgm:pt modelId="{D2BF7C3A-F1DD-4159-9525-FC7840F2FEF4}" type="pres">
      <dgm:prSet presAssocID="{8214450C-7398-4C36-AE12-EB05B9076111}" presName="node" presStyleLbl="node1" presStyleIdx="3" presStyleCnt="7" custScaleY="125478">
        <dgm:presLayoutVars>
          <dgm:bulletEnabled val="1"/>
        </dgm:presLayoutVars>
      </dgm:prSet>
      <dgm:spPr/>
    </dgm:pt>
    <dgm:pt modelId="{2740E24E-85CF-4D14-A88C-F7D421638D18}" type="pres">
      <dgm:prSet presAssocID="{AAFC1BB3-D7FE-4CD0-B0D7-95D754635366}" presName="parTrans" presStyleLbl="bgSibTrans2D1" presStyleIdx="4" presStyleCnt="7"/>
      <dgm:spPr/>
    </dgm:pt>
    <dgm:pt modelId="{41B194A5-A4AF-43BD-850C-D25B632DE1DC}" type="pres">
      <dgm:prSet presAssocID="{8ADC477E-5F77-4F4E-AE6A-97534D858DE4}" presName="node" presStyleLbl="node1" presStyleIdx="4" presStyleCnt="7">
        <dgm:presLayoutVars>
          <dgm:bulletEnabled val="1"/>
        </dgm:presLayoutVars>
      </dgm:prSet>
      <dgm:spPr/>
    </dgm:pt>
    <dgm:pt modelId="{EAFDB298-11CC-4806-B6F1-01E655588918}" type="pres">
      <dgm:prSet presAssocID="{0CCF4543-AF59-45E1-A229-BBDE31F8A5F5}" presName="parTrans" presStyleLbl="bgSibTrans2D1" presStyleIdx="5" presStyleCnt="7"/>
      <dgm:spPr/>
    </dgm:pt>
    <dgm:pt modelId="{34D76CE4-6A12-4DFE-8A91-66EEAF2BE2D6}" type="pres">
      <dgm:prSet presAssocID="{B322BF2A-8C93-4AFC-ADF0-AEA90FE2DCD7}" presName="node" presStyleLbl="node1" presStyleIdx="5" presStyleCnt="7">
        <dgm:presLayoutVars>
          <dgm:bulletEnabled val="1"/>
        </dgm:presLayoutVars>
      </dgm:prSet>
      <dgm:spPr/>
    </dgm:pt>
    <dgm:pt modelId="{2F11D16F-A15E-4555-A328-9F89FAC52CB4}" type="pres">
      <dgm:prSet presAssocID="{3F75557C-5AE0-41FE-8C81-3C1EDB14DB9D}" presName="parTrans" presStyleLbl="bgSibTrans2D1" presStyleIdx="6" presStyleCnt="7"/>
      <dgm:spPr/>
    </dgm:pt>
    <dgm:pt modelId="{BA359063-454E-4D32-809E-292D52181994}" type="pres">
      <dgm:prSet presAssocID="{B0B594F8-DEC0-4327-9251-F902B253803A}" presName="node" presStyleLbl="node1" presStyleIdx="6" presStyleCnt="7" custScaleY="132002">
        <dgm:presLayoutVars>
          <dgm:bulletEnabled val="1"/>
        </dgm:presLayoutVars>
      </dgm:prSet>
      <dgm:spPr/>
    </dgm:pt>
  </dgm:ptLst>
  <dgm:cxnLst>
    <dgm:cxn modelId="{FB51C202-CC2C-4BF3-BC0F-F514337F3725}" type="presOf" srcId="{1B7127BF-D545-4846-B154-6A3257A1C6F2}" destId="{84E97E12-BEC8-4402-9304-B4B691AC2AC8}" srcOrd="0" destOrd="0" presId="urn:microsoft.com/office/officeart/2005/8/layout/radial4"/>
    <dgm:cxn modelId="{48AB5805-8726-426E-B51E-A7E926FC0D24}" type="presOf" srcId="{98BC4D45-ED96-4DF7-8036-D8C203DD5A53}" destId="{D3A30C0A-7804-483D-AB24-1CD7BCC1625B}" srcOrd="0" destOrd="0" presId="urn:microsoft.com/office/officeart/2005/8/layout/radial4"/>
    <dgm:cxn modelId="{5919E60C-8A4E-47C0-AD76-85D298840F5B}" srcId="{41188439-B85F-489C-A9A7-357AB6E614CF}" destId="{8214450C-7398-4C36-AE12-EB05B9076111}" srcOrd="3" destOrd="0" parTransId="{F9D64736-4226-4D54-847F-29D46430BF24}" sibTransId="{09262891-A6B8-4F54-AB69-72B706D40FC3}"/>
    <dgm:cxn modelId="{A7A4DA16-8EAF-4134-91CD-53AE1B20721C}" type="presOf" srcId="{8214450C-7398-4C36-AE12-EB05B9076111}" destId="{D2BF7C3A-F1DD-4159-9525-FC7840F2FEF4}" srcOrd="0" destOrd="0" presId="urn:microsoft.com/office/officeart/2005/8/layout/radial4"/>
    <dgm:cxn modelId="{C650B31B-DE92-4D2F-BC17-B98E9F32635C}" type="presOf" srcId="{0CCF4543-AF59-45E1-A229-BBDE31F8A5F5}" destId="{EAFDB298-11CC-4806-B6F1-01E655588918}" srcOrd="0" destOrd="0" presId="urn:microsoft.com/office/officeart/2005/8/layout/radial4"/>
    <dgm:cxn modelId="{4B4DD726-5429-450C-B9FE-C500DA3F9697}" type="presOf" srcId="{B0B594F8-DEC0-4327-9251-F902B253803A}" destId="{BA359063-454E-4D32-809E-292D52181994}" srcOrd="0" destOrd="0" presId="urn:microsoft.com/office/officeart/2005/8/layout/radial4"/>
    <dgm:cxn modelId="{59214A34-965C-4ACE-9A1A-D100E34161C2}" srcId="{1EDFF582-04BD-4549-9E81-97550908400B}" destId="{41188439-B85F-489C-A9A7-357AB6E614CF}" srcOrd="0" destOrd="0" parTransId="{9219BDBD-3DC7-45B5-8D90-00FA149ACA36}" sibTransId="{9624077D-1D07-4615-915C-455CDC28CEAA}"/>
    <dgm:cxn modelId="{EA212E40-0E8B-43FE-803E-36DE0FBE3FF6}" type="presOf" srcId="{41188439-B85F-489C-A9A7-357AB6E614CF}" destId="{7622E0E6-1EB9-4B05-9E06-2ED182F53F35}" srcOrd="0" destOrd="0" presId="urn:microsoft.com/office/officeart/2005/8/layout/radial4"/>
    <dgm:cxn modelId="{04555A5E-D950-40CA-97BB-763584C999C6}" srcId="{41188439-B85F-489C-A9A7-357AB6E614CF}" destId="{98BC4D45-ED96-4DF7-8036-D8C203DD5A53}" srcOrd="1" destOrd="0" parTransId="{2FA1A4F2-783D-4C29-B7D2-FADA555A93DE}" sibTransId="{074A4B9F-1135-45B0-8DB5-FEA3FB275328}"/>
    <dgm:cxn modelId="{E939AD72-B15B-4E50-99C5-EAE7D56F9609}" type="presOf" srcId="{6DD2C933-898F-4A6B-A508-D050567C94B0}" destId="{9E1D228C-D874-488A-A5E6-D7ED1FA20829}" srcOrd="0" destOrd="0" presId="urn:microsoft.com/office/officeart/2005/8/layout/radial4"/>
    <dgm:cxn modelId="{E5896E76-EB9B-4980-8532-31B851D4B457}" srcId="{41188439-B85F-489C-A9A7-357AB6E614CF}" destId="{8ADC477E-5F77-4F4E-AE6A-97534D858DE4}" srcOrd="4" destOrd="0" parTransId="{AAFC1BB3-D7FE-4CD0-B0D7-95D754635366}" sibTransId="{7C742BB6-F746-45B8-A5A9-6502F03E0793}"/>
    <dgm:cxn modelId="{AF120657-13C2-4FCA-BFA2-8B6D85CA8BBB}" type="presOf" srcId="{1EDFF582-04BD-4549-9E81-97550908400B}" destId="{5AEAC563-5FEB-45EB-9623-F539977A4465}" srcOrd="0" destOrd="0" presId="urn:microsoft.com/office/officeart/2005/8/layout/radial4"/>
    <dgm:cxn modelId="{A6629A78-9CCD-44FD-A34F-9FC016DDE0E6}" type="presOf" srcId="{8ADC477E-5F77-4F4E-AE6A-97534D858DE4}" destId="{41B194A5-A4AF-43BD-850C-D25B632DE1DC}" srcOrd="0" destOrd="0" presId="urn:microsoft.com/office/officeart/2005/8/layout/radial4"/>
    <dgm:cxn modelId="{6D9CFE5A-42FB-473E-A108-C188CA4F69BA}" type="presOf" srcId="{B322BF2A-8C93-4AFC-ADF0-AEA90FE2DCD7}" destId="{34D76CE4-6A12-4DFE-8A91-66EEAF2BE2D6}" srcOrd="0" destOrd="0" presId="urn:microsoft.com/office/officeart/2005/8/layout/radial4"/>
    <dgm:cxn modelId="{0E90958E-D6D8-4A44-8E17-BAD0F5EF452A}" type="presOf" srcId="{2FA1A4F2-783D-4C29-B7D2-FADA555A93DE}" destId="{37384393-F10A-43F1-ABC5-B2D827DA27CD}" srcOrd="0" destOrd="0" presId="urn:microsoft.com/office/officeart/2005/8/layout/radial4"/>
    <dgm:cxn modelId="{44CDEC9E-40C0-4660-B595-DB53CABB44EB}" srcId="{41188439-B85F-489C-A9A7-357AB6E614CF}" destId="{B0B594F8-DEC0-4327-9251-F902B253803A}" srcOrd="6" destOrd="0" parTransId="{3F75557C-5AE0-41FE-8C81-3C1EDB14DB9D}" sibTransId="{FAD76915-DD59-4CBF-BA77-B6B3A0E1FA91}"/>
    <dgm:cxn modelId="{62A734A9-B4A2-46DE-84C5-EDBB18A43E19}" type="presOf" srcId="{73F043BF-5967-4791-A647-6DB4366E4F05}" destId="{54BEA13E-4214-4AED-82DE-B620382CBFBB}" srcOrd="0" destOrd="0" presId="urn:microsoft.com/office/officeart/2005/8/layout/radial4"/>
    <dgm:cxn modelId="{05948CB9-45FE-450F-A9B4-8C20886416B1}" type="presOf" srcId="{F9D64736-4226-4D54-847F-29D46430BF24}" destId="{3AAAD4E4-C825-4A32-8102-EC96E74570FF}" srcOrd="0" destOrd="0" presId="urn:microsoft.com/office/officeart/2005/8/layout/radial4"/>
    <dgm:cxn modelId="{441966CB-CE1C-4D79-8353-F9E22C3916C5}" type="presOf" srcId="{3F75557C-5AE0-41FE-8C81-3C1EDB14DB9D}" destId="{2F11D16F-A15E-4555-A328-9F89FAC52CB4}" srcOrd="0" destOrd="0" presId="urn:microsoft.com/office/officeart/2005/8/layout/radial4"/>
    <dgm:cxn modelId="{A17A1FCD-6A05-4CAD-A4F9-924DE510A1F7}" type="presOf" srcId="{9D0376BE-5447-4BF2-9A61-CD217DA8BDC2}" destId="{8D7F277D-FD54-4779-9252-AEAD4D22493D}" srcOrd="0" destOrd="0" presId="urn:microsoft.com/office/officeart/2005/8/layout/radial4"/>
    <dgm:cxn modelId="{F4C4FBDA-D2EC-49F0-AE94-84F9D0AC7D46}" srcId="{41188439-B85F-489C-A9A7-357AB6E614CF}" destId="{6DD2C933-898F-4A6B-A508-D050567C94B0}" srcOrd="0" destOrd="0" parTransId="{73F043BF-5967-4791-A647-6DB4366E4F05}" sibTransId="{242BBEA6-6E27-497C-A230-E21B151FAF2F}"/>
    <dgm:cxn modelId="{E80B7FEB-05F1-433D-9092-028CD1EBBBD2}" srcId="{41188439-B85F-489C-A9A7-357AB6E614CF}" destId="{B322BF2A-8C93-4AFC-ADF0-AEA90FE2DCD7}" srcOrd="5" destOrd="0" parTransId="{0CCF4543-AF59-45E1-A229-BBDE31F8A5F5}" sibTransId="{ACB5F042-54F6-491B-8F5E-D17C4AE29E91}"/>
    <dgm:cxn modelId="{D2E99DFB-1A37-4F64-B1D0-24C6264ACE75}" srcId="{41188439-B85F-489C-A9A7-357AB6E614CF}" destId="{1B7127BF-D545-4846-B154-6A3257A1C6F2}" srcOrd="2" destOrd="0" parTransId="{9D0376BE-5447-4BF2-9A61-CD217DA8BDC2}" sibTransId="{4211CD83-DEDC-45C4-9B5F-CAF73DDEF858}"/>
    <dgm:cxn modelId="{7249B9FE-F52B-4BD4-866A-A385EE20F2FD}" type="presOf" srcId="{AAFC1BB3-D7FE-4CD0-B0D7-95D754635366}" destId="{2740E24E-85CF-4D14-A88C-F7D421638D18}" srcOrd="0" destOrd="0" presId="urn:microsoft.com/office/officeart/2005/8/layout/radial4"/>
    <dgm:cxn modelId="{570FAC68-06B8-4436-AD8B-5A836EEC9681}" type="presParOf" srcId="{5AEAC563-5FEB-45EB-9623-F539977A4465}" destId="{7622E0E6-1EB9-4B05-9E06-2ED182F53F35}" srcOrd="0" destOrd="0" presId="urn:microsoft.com/office/officeart/2005/8/layout/radial4"/>
    <dgm:cxn modelId="{BEEFF223-307C-4054-95D4-7555540E1AFA}" type="presParOf" srcId="{5AEAC563-5FEB-45EB-9623-F539977A4465}" destId="{54BEA13E-4214-4AED-82DE-B620382CBFBB}" srcOrd="1" destOrd="0" presId="urn:microsoft.com/office/officeart/2005/8/layout/radial4"/>
    <dgm:cxn modelId="{CBA78FE5-6869-4D75-9E79-02D2EEA866D2}" type="presParOf" srcId="{5AEAC563-5FEB-45EB-9623-F539977A4465}" destId="{9E1D228C-D874-488A-A5E6-D7ED1FA20829}" srcOrd="2" destOrd="0" presId="urn:microsoft.com/office/officeart/2005/8/layout/radial4"/>
    <dgm:cxn modelId="{7FED8746-FE21-4266-9377-12418F2B1821}" type="presParOf" srcId="{5AEAC563-5FEB-45EB-9623-F539977A4465}" destId="{37384393-F10A-43F1-ABC5-B2D827DA27CD}" srcOrd="3" destOrd="0" presId="urn:microsoft.com/office/officeart/2005/8/layout/radial4"/>
    <dgm:cxn modelId="{2EF6C621-4A24-40FE-95EA-94A5446A7657}" type="presParOf" srcId="{5AEAC563-5FEB-45EB-9623-F539977A4465}" destId="{D3A30C0A-7804-483D-AB24-1CD7BCC1625B}" srcOrd="4" destOrd="0" presId="urn:microsoft.com/office/officeart/2005/8/layout/radial4"/>
    <dgm:cxn modelId="{2E9E759F-6EC5-41ED-AB55-2F1CEDE89D62}" type="presParOf" srcId="{5AEAC563-5FEB-45EB-9623-F539977A4465}" destId="{8D7F277D-FD54-4779-9252-AEAD4D22493D}" srcOrd="5" destOrd="0" presId="urn:microsoft.com/office/officeart/2005/8/layout/radial4"/>
    <dgm:cxn modelId="{D5773967-8985-48D6-90B3-27210C2B1DCB}" type="presParOf" srcId="{5AEAC563-5FEB-45EB-9623-F539977A4465}" destId="{84E97E12-BEC8-4402-9304-B4B691AC2AC8}" srcOrd="6" destOrd="0" presId="urn:microsoft.com/office/officeart/2005/8/layout/radial4"/>
    <dgm:cxn modelId="{5C907B56-1D09-4B74-92ED-B593B7881B20}" type="presParOf" srcId="{5AEAC563-5FEB-45EB-9623-F539977A4465}" destId="{3AAAD4E4-C825-4A32-8102-EC96E74570FF}" srcOrd="7" destOrd="0" presId="urn:microsoft.com/office/officeart/2005/8/layout/radial4"/>
    <dgm:cxn modelId="{EE4C3D03-18F7-434C-8D82-C74D66D75008}" type="presParOf" srcId="{5AEAC563-5FEB-45EB-9623-F539977A4465}" destId="{D2BF7C3A-F1DD-4159-9525-FC7840F2FEF4}" srcOrd="8" destOrd="0" presId="urn:microsoft.com/office/officeart/2005/8/layout/radial4"/>
    <dgm:cxn modelId="{9B9CDAD6-883F-4670-8B53-EAF444D90230}" type="presParOf" srcId="{5AEAC563-5FEB-45EB-9623-F539977A4465}" destId="{2740E24E-85CF-4D14-A88C-F7D421638D18}" srcOrd="9" destOrd="0" presId="urn:microsoft.com/office/officeart/2005/8/layout/radial4"/>
    <dgm:cxn modelId="{15BAF4DD-220B-40F9-96F6-6113C9F48739}" type="presParOf" srcId="{5AEAC563-5FEB-45EB-9623-F539977A4465}" destId="{41B194A5-A4AF-43BD-850C-D25B632DE1DC}" srcOrd="10" destOrd="0" presId="urn:microsoft.com/office/officeart/2005/8/layout/radial4"/>
    <dgm:cxn modelId="{1CA62B9D-B981-4280-A9B6-66A3EDA710DF}" type="presParOf" srcId="{5AEAC563-5FEB-45EB-9623-F539977A4465}" destId="{EAFDB298-11CC-4806-B6F1-01E655588918}" srcOrd="11" destOrd="0" presId="urn:microsoft.com/office/officeart/2005/8/layout/radial4"/>
    <dgm:cxn modelId="{AC9A777A-BB1E-42B0-ABE5-938BB5F13602}" type="presParOf" srcId="{5AEAC563-5FEB-45EB-9623-F539977A4465}" destId="{34D76CE4-6A12-4DFE-8A91-66EEAF2BE2D6}" srcOrd="12" destOrd="0" presId="urn:microsoft.com/office/officeart/2005/8/layout/radial4"/>
    <dgm:cxn modelId="{056C69BE-4705-461E-A34C-0D60949F0E2D}" type="presParOf" srcId="{5AEAC563-5FEB-45EB-9623-F539977A4465}" destId="{2F11D16F-A15E-4555-A328-9F89FAC52CB4}" srcOrd="13" destOrd="0" presId="urn:microsoft.com/office/officeart/2005/8/layout/radial4"/>
    <dgm:cxn modelId="{90A02FF4-235E-470E-AECF-CA9E6B94DADC}" type="presParOf" srcId="{5AEAC563-5FEB-45EB-9623-F539977A4465}" destId="{BA359063-454E-4D32-809E-292D52181994}" srcOrd="14" destOrd="0" presId="urn:microsoft.com/office/officeart/2005/8/layout/radial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F68CB-3244-4B05-AC32-57D6B9A88157}">
      <dsp:nvSpPr>
        <dsp:cNvPr id="0" name=""/>
        <dsp:cNvSpPr/>
      </dsp:nvSpPr>
      <dsp:spPr>
        <a:xfrm rot="10800000">
          <a:off x="2032610" y="18839"/>
          <a:ext cx="5405120" cy="1106169"/>
        </a:xfrm>
        <a:prstGeom prst="homePlate">
          <a:avLst/>
        </a:prstGeom>
        <a:noFill/>
        <a:ln w="2222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790"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What students need</a:t>
          </a:r>
        </a:p>
      </dsp:txBody>
      <dsp:txXfrm rot="10800000">
        <a:off x="2309152" y="18839"/>
        <a:ext cx="5128578" cy="1106169"/>
      </dsp:txXfrm>
    </dsp:sp>
    <dsp:sp modelId="{411B294C-94A6-49BF-93B1-A015825FFA14}">
      <dsp:nvSpPr>
        <dsp:cNvPr id="0" name=""/>
        <dsp:cNvSpPr/>
      </dsp:nvSpPr>
      <dsp:spPr>
        <a:xfrm>
          <a:off x="925830" y="0"/>
          <a:ext cx="1106169" cy="1106169"/>
        </a:xfrm>
        <a:prstGeom prst="ellipse">
          <a:avLst/>
        </a:prstGeom>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CBCD3-9765-4832-A405-5076914466BD}">
      <dsp:nvSpPr>
        <dsp:cNvPr id="0" name=""/>
        <dsp:cNvSpPr/>
      </dsp:nvSpPr>
      <dsp:spPr>
        <a:xfrm rot="10800000">
          <a:off x="2032610" y="1479423"/>
          <a:ext cx="5405120" cy="1106169"/>
        </a:xfrm>
        <a:prstGeom prst="homePlate">
          <a:avLst/>
        </a:prstGeom>
        <a:noFill/>
        <a:ln w="2222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790"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How the school will meet those needs</a:t>
          </a:r>
        </a:p>
      </dsp:txBody>
      <dsp:txXfrm rot="10800000">
        <a:off x="2309152" y="1479423"/>
        <a:ext cx="5128578" cy="1106169"/>
      </dsp:txXfrm>
    </dsp:sp>
    <dsp:sp modelId="{C975219D-AE18-4AA2-96AD-B18CE6686E99}">
      <dsp:nvSpPr>
        <dsp:cNvPr id="0" name=""/>
        <dsp:cNvSpPr/>
      </dsp:nvSpPr>
      <dsp:spPr>
        <a:xfrm>
          <a:off x="925830" y="1479423"/>
          <a:ext cx="1106169" cy="1106169"/>
        </a:xfrm>
        <a:prstGeom prst="ellipse">
          <a:avLst/>
        </a:prstGeom>
        <a:blipFill rotWithShape="1">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B07E46-7A17-43D3-A010-6139E0515062}">
      <dsp:nvSpPr>
        <dsp:cNvPr id="0" name=""/>
        <dsp:cNvSpPr/>
      </dsp:nvSpPr>
      <dsp:spPr>
        <a:xfrm rot="10800000">
          <a:off x="2032610" y="2874433"/>
          <a:ext cx="5405120" cy="1106169"/>
        </a:xfrm>
        <a:prstGeom prst="homePlate">
          <a:avLst/>
        </a:prstGeom>
        <a:noFill/>
        <a:ln w="2222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790"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How families are involved</a:t>
          </a:r>
        </a:p>
      </dsp:txBody>
      <dsp:txXfrm rot="10800000">
        <a:off x="2309152" y="2874433"/>
        <a:ext cx="5128578" cy="1106169"/>
      </dsp:txXfrm>
    </dsp:sp>
    <dsp:sp modelId="{5E8F0713-5257-4842-A9B1-951C4D499DD2}">
      <dsp:nvSpPr>
        <dsp:cNvPr id="0" name=""/>
        <dsp:cNvSpPr/>
      </dsp:nvSpPr>
      <dsp:spPr>
        <a:xfrm>
          <a:off x="925830" y="2874433"/>
          <a:ext cx="1106169" cy="1106169"/>
        </a:xfrm>
        <a:prstGeom prst="ellipse">
          <a:avLst/>
        </a:prstGeom>
        <a:blipFill rotWithShape="1">
          <a:blip xmlns:r="http://schemas.openxmlformats.org/officeDocument/2006/relationships" r:embed="rId1">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FBBECE-D11C-424B-AE89-B641D2418025}">
      <dsp:nvSpPr>
        <dsp:cNvPr id="0" name=""/>
        <dsp:cNvSpPr/>
      </dsp:nvSpPr>
      <dsp:spPr>
        <a:xfrm rot="10800000">
          <a:off x="2032015" y="4312497"/>
          <a:ext cx="5405120" cy="1106169"/>
        </a:xfrm>
        <a:prstGeom prst="homePlate">
          <a:avLst/>
        </a:prstGeom>
        <a:noFill/>
        <a:ln w="2222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790"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What success looks like</a:t>
          </a:r>
        </a:p>
      </dsp:txBody>
      <dsp:txXfrm rot="10800000">
        <a:off x="2308557" y="4312497"/>
        <a:ext cx="5128578" cy="1106169"/>
      </dsp:txXfrm>
    </dsp:sp>
    <dsp:sp modelId="{A4515CB3-EF5E-4C32-BE19-4778DA68A9A5}">
      <dsp:nvSpPr>
        <dsp:cNvPr id="0" name=""/>
        <dsp:cNvSpPr/>
      </dsp:nvSpPr>
      <dsp:spPr>
        <a:xfrm>
          <a:off x="925830" y="4190219"/>
          <a:ext cx="1106169" cy="1106169"/>
        </a:xfrm>
        <a:prstGeom prst="ellipse">
          <a:avLst/>
        </a:prstGeom>
        <a:blipFill rotWithShape="1">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B0D4D-94A2-4E4A-9B04-459562EF4330}">
      <dsp:nvSpPr>
        <dsp:cNvPr id="0" name=""/>
        <dsp:cNvSpPr/>
      </dsp:nvSpPr>
      <dsp:spPr>
        <a:xfrm>
          <a:off x="6712" y="297100"/>
          <a:ext cx="3443682" cy="13774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29210" rIns="0" bIns="29210" numCol="1" spcCol="1270" anchor="ctr" anchorCtr="0">
          <a:noAutofit/>
        </a:bodyPr>
        <a:lstStyle/>
        <a:p>
          <a:pPr marL="0" lvl="0" indent="0" algn="ctr" defTabSz="2044700">
            <a:lnSpc>
              <a:spcPct val="90000"/>
            </a:lnSpc>
            <a:spcBef>
              <a:spcPct val="0"/>
            </a:spcBef>
            <a:spcAft>
              <a:spcPct val="35000"/>
            </a:spcAft>
            <a:buNone/>
          </a:pPr>
          <a:r>
            <a:rPr lang="en-US" sz="4600" kern="1200"/>
            <a:t>Evaluate</a:t>
          </a:r>
        </a:p>
      </dsp:txBody>
      <dsp:txXfrm>
        <a:off x="695449" y="297100"/>
        <a:ext cx="2066209" cy="1377473"/>
      </dsp:txXfrm>
    </dsp:sp>
    <dsp:sp modelId="{5F6221F2-EBC2-4142-A9F1-87439C016E17}">
      <dsp:nvSpPr>
        <dsp:cNvPr id="0" name=""/>
        <dsp:cNvSpPr/>
      </dsp:nvSpPr>
      <dsp:spPr>
        <a:xfrm>
          <a:off x="3002716" y="414186"/>
          <a:ext cx="2858256" cy="114330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2"/>
              </a:solidFill>
            </a:rPr>
            <a:t>Spring</a:t>
          </a:r>
          <a:r>
            <a:rPr lang="en-US" sz="2000" b="1" kern="1200">
              <a:solidFill>
                <a:schemeClr val="accent2"/>
              </a:solidFill>
              <a:latin typeface="Calibri" panose="020F0502020204030204"/>
            </a:rPr>
            <a:t>/Summer</a:t>
          </a:r>
          <a:r>
            <a:rPr lang="en-US" sz="2000" b="1" kern="1200">
              <a:solidFill>
                <a:schemeClr val="accent2"/>
              </a:solidFill>
            </a:rPr>
            <a:t> </a:t>
          </a:r>
          <a:r>
            <a:rPr lang="en-US" sz="2000" b="1" kern="1200">
              <a:solidFill>
                <a:schemeClr val="accent2"/>
              </a:solidFill>
              <a:latin typeface="Calibri" panose="020F0502020204030204"/>
            </a:rPr>
            <a:t>2025</a:t>
          </a:r>
          <a:endParaRPr lang="en-US" sz="2000" b="1" kern="1200">
            <a:solidFill>
              <a:schemeClr val="accent2"/>
            </a:solidFill>
          </a:endParaRPr>
        </a:p>
      </dsp:txBody>
      <dsp:txXfrm>
        <a:off x="3574367" y="414186"/>
        <a:ext cx="1714954" cy="1143302"/>
      </dsp:txXfrm>
    </dsp:sp>
    <dsp:sp modelId="{B71CAC5A-2DD1-4B71-AA69-FF00A0063BD7}">
      <dsp:nvSpPr>
        <dsp:cNvPr id="0" name=""/>
        <dsp:cNvSpPr/>
      </dsp:nvSpPr>
      <dsp:spPr>
        <a:xfrm>
          <a:off x="5460817" y="414186"/>
          <a:ext cx="2858256" cy="114330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hlinkClick xmlns:r="http://schemas.openxmlformats.org/officeDocument/2006/relationships" r:id="rId1"/>
            </a:rPr>
            <a:t>Evaluate Services</a:t>
          </a:r>
          <a:endParaRPr lang="en-US" sz="2000" kern="1200"/>
        </a:p>
      </dsp:txBody>
      <dsp:txXfrm>
        <a:off x="6032468" y="414186"/>
        <a:ext cx="1714954" cy="1143302"/>
      </dsp:txXfrm>
    </dsp:sp>
    <dsp:sp modelId="{BF102D8A-B1AB-4C6C-BC8A-A7E58B67770B}">
      <dsp:nvSpPr>
        <dsp:cNvPr id="0" name=""/>
        <dsp:cNvSpPr/>
      </dsp:nvSpPr>
      <dsp:spPr>
        <a:xfrm>
          <a:off x="7918918" y="414186"/>
          <a:ext cx="2858256" cy="114330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hlinkClick xmlns:r="http://schemas.openxmlformats.org/officeDocument/2006/relationships" r:id="rId2"/>
            </a:rPr>
            <a:t>Discuss Carryover</a:t>
          </a:r>
          <a:endParaRPr lang="en-US" sz="2000" kern="1200"/>
        </a:p>
      </dsp:txBody>
      <dsp:txXfrm>
        <a:off x="8490569" y="414186"/>
        <a:ext cx="1714954" cy="1143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2E0E6-1EB9-4B05-9E06-2ED182F53F35}">
      <dsp:nvSpPr>
        <dsp:cNvPr id="0" name=""/>
        <dsp:cNvSpPr/>
      </dsp:nvSpPr>
      <dsp:spPr>
        <a:xfrm>
          <a:off x="3438822" y="3444005"/>
          <a:ext cx="2266354" cy="2266354"/>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Effective  system &amp; services for children </a:t>
          </a:r>
        </a:p>
      </dsp:txBody>
      <dsp:txXfrm>
        <a:off x="3770722" y="3775905"/>
        <a:ext cx="1602554" cy="1602554"/>
      </dsp:txXfrm>
    </dsp:sp>
    <dsp:sp modelId="{54BEA13E-4214-4AED-82DE-B620382CBFBB}">
      <dsp:nvSpPr>
        <dsp:cNvPr id="0" name=""/>
        <dsp:cNvSpPr/>
      </dsp:nvSpPr>
      <dsp:spPr>
        <a:xfrm rot="10708462">
          <a:off x="792797" y="4321570"/>
          <a:ext cx="2501341" cy="64591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1D228C-D874-488A-A5E6-D7ED1FA20829}">
      <dsp:nvSpPr>
        <dsp:cNvPr id="0" name=""/>
        <dsp:cNvSpPr/>
      </dsp:nvSpPr>
      <dsp:spPr>
        <a:xfrm>
          <a:off x="16" y="4043244"/>
          <a:ext cx="1586448" cy="1269158"/>
        </a:xfrm>
        <a:prstGeom prst="roundRect">
          <a:avLst>
            <a:gd name="adj" fmla="val 10000"/>
          </a:avLst>
        </a:prstGeom>
        <a:solidFill>
          <a:srgbClr val="A2B9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Universally available</a:t>
          </a:r>
        </a:p>
      </dsp:txBody>
      <dsp:txXfrm>
        <a:off x="37188" y="4080416"/>
        <a:ext cx="1512104" cy="1194814"/>
      </dsp:txXfrm>
    </dsp:sp>
    <dsp:sp modelId="{37384393-F10A-43F1-ABC5-B2D827DA27CD}">
      <dsp:nvSpPr>
        <dsp:cNvPr id="0" name=""/>
        <dsp:cNvSpPr/>
      </dsp:nvSpPr>
      <dsp:spPr>
        <a:xfrm rot="12296674">
          <a:off x="1059020" y="3194754"/>
          <a:ext cx="2470365" cy="645911"/>
        </a:xfrm>
        <a:prstGeom prst="lef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A30C0A-7804-483D-AB24-1CD7BCC1625B}">
      <dsp:nvSpPr>
        <dsp:cNvPr id="0" name=""/>
        <dsp:cNvSpPr/>
      </dsp:nvSpPr>
      <dsp:spPr>
        <a:xfrm>
          <a:off x="381019" y="2362203"/>
          <a:ext cx="1586448" cy="1269158"/>
        </a:xfrm>
        <a:prstGeom prst="roundRect">
          <a:avLst>
            <a:gd name="adj" fmla="val 10000"/>
          </a:avLst>
        </a:prstGeom>
        <a:solidFill>
          <a:srgbClr val="81B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A smart investment </a:t>
          </a:r>
        </a:p>
      </dsp:txBody>
      <dsp:txXfrm>
        <a:off x="418191" y="2399375"/>
        <a:ext cx="1512104" cy="1194814"/>
      </dsp:txXfrm>
    </dsp:sp>
    <dsp:sp modelId="{8D7F277D-FD54-4779-9252-AEAD4D22493D}">
      <dsp:nvSpPr>
        <dsp:cNvPr id="0" name=""/>
        <dsp:cNvSpPr/>
      </dsp:nvSpPr>
      <dsp:spPr>
        <a:xfrm rot="14400000">
          <a:off x="2059423" y="2065419"/>
          <a:ext cx="2497736" cy="645911"/>
        </a:xfrm>
        <a:prstGeom prst="lef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E97E12-BEC8-4402-9304-B4B691AC2AC8}">
      <dsp:nvSpPr>
        <dsp:cNvPr id="0" name=""/>
        <dsp:cNvSpPr/>
      </dsp:nvSpPr>
      <dsp:spPr>
        <a:xfrm>
          <a:off x="1786316" y="533398"/>
          <a:ext cx="1795082" cy="1546850"/>
        </a:xfrm>
        <a:prstGeom prst="roundRect">
          <a:avLst>
            <a:gd name="adj" fmla="val 10000"/>
          </a:avLst>
        </a:prstGeom>
        <a:solidFill>
          <a:srgbClr val="8AD6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rPr>
            <a:t>Community-based and school-connected</a:t>
          </a:r>
        </a:p>
      </dsp:txBody>
      <dsp:txXfrm>
        <a:off x="1831622" y="578704"/>
        <a:ext cx="1704470" cy="1456238"/>
      </dsp:txXfrm>
    </dsp:sp>
    <dsp:sp modelId="{3AAAD4E4-C825-4A32-8102-EC96E74570FF}">
      <dsp:nvSpPr>
        <dsp:cNvPr id="0" name=""/>
        <dsp:cNvSpPr/>
      </dsp:nvSpPr>
      <dsp:spPr>
        <a:xfrm rot="16200000">
          <a:off x="3323131" y="1726810"/>
          <a:ext cx="2497736" cy="645911"/>
        </a:xfrm>
        <a:prstGeom prst="lef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F7C3A-F1DD-4159-9525-FC7840F2FEF4}">
      <dsp:nvSpPr>
        <dsp:cNvPr id="0" name=""/>
        <dsp:cNvSpPr/>
      </dsp:nvSpPr>
      <dsp:spPr>
        <a:xfrm>
          <a:off x="3778775" y="4640"/>
          <a:ext cx="1586448" cy="1592514"/>
        </a:xfrm>
        <a:prstGeom prst="roundRect">
          <a:avLst>
            <a:gd name="adj" fmla="val 10000"/>
          </a:avLst>
        </a:prstGeom>
        <a:solidFill>
          <a:srgbClr val="88D4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rPr>
            <a:t>Led by Committed, Supportive Local Leaders</a:t>
          </a:r>
        </a:p>
      </dsp:txBody>
      <dsp:txXfrm>
        <a:off x="3825240" y="51105"/>
        <a:ext cx="1493518" cy="1499584"/>
      </dsp:txXfrm>
    </dsp:sp>
    <dsp:sp modelId="{2740E24E-85CF-4D14-A88C-F7D421638D18}">
      <dsp:nvSpPr>
        <dsp:cNvPr id="0" name=""/>
        <dsp:cNvSpPr/>
      </dsp:nvSpPr>
      <dsp:spPr>
        <a:xfrm rot="18000000">
          <a:off x="4586839" y="2065419"/>
          <a:ext cx="2497736" cy="645911"/>
        </a:xfrm>
        <a:prstGeom prst="lef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B194A5-A4AF-43BD-850C-D25B632DE1DC}">
      <dsp:nvSpPr>
        <dsp:cNvPr id="0" name=""/>
        <dsp:cNvSpPr/>
      </dsp:nvSpPr>
      <dsp:spPr>
        <a:xfrm>
          <a:off x="5666918" y="672244"/>
          <a:ext cx="1586448" cy="1269158"/>
        </a:xfrm>
        <a:prstGeom prst="roundRect">
          <a:avLst>
            <a:gd name="adj" fmla="val 10000"/>
          </a:avLst>
        </a:prstGeom>
        <a:solidFill>
          <a:srgbClr val="A9DF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rPr>
            <a:t>Fueled by Engaged &amp; Empowered Families</a:t>
          </a:r>
        </a:p>
      </dsp:txBody>
      <dsp:txXfrm>
        <a:off x="5704090" y="709416"/>
        <a:ext cx="1512104" cy="1194814"/>
      </dsp:txXfrm>
    </dsp:sp>
    <dsp:sp modelId="{EAFDB298-11CC-4806-B6F1-01E655588918}">
      <dsp:nvSpPr>
        <dsp:cNvPr id="0" name=""/>
        <dsp:cNvSpPr/>
      </dsp:nvSpPr>
      <dsp:spPr>
        <a:xfrm rot="19800000">
          <a:off x="5511938" y="2990518"/>
          <a:ext cx="2497736" cy="645911"/>
        </a:xfrm>
        <a:prstGeom prst="lef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D76CE4-6A12-4DFE-8A91-66EEAF2BE2D6}">
      <dsp:nvSpPr>
        <dsp:cNvPr id="0" name=""/>
        <dsp:cNvSpPr/>
      </dsp:nvSpPr>
      <dsp:spPr>
        <a:xfrm>
          <a:off x="7049134" y="2054460"/>
          <a:ext cx="1586448" cy="1269158"/>
        </a:xfrm>
        <a:prstGeom prst="roundRect">
          <a:avLst>
            <a:gd name="adj" fmla="val 10000"/>
          </a:avLst>
        </a:prstGeom>
        <a:solidFill>
          <a:srgbClr val="A8DB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rPr>
            <a:t>Outcome Focused &amp; Data Driven</a:t>
          </a:r>
        </a:p>
      </dsp:txBody>
      <dsp:txXfrm>
        <a:off x="7086306" y="2091632"/>
        <a:ext cx="1512104" cy="1194814"/>
      </dsp:txXfrm>
    </dsp:sp>
    <dsp:sp modelId="{2F11D16F-A15E-4555-A328-9F89FAC52CB4}">
      <dsp:nvSpPr>
        <dsp:cNvPr id="0" name=""/>
        <dsp:cNvSpPr/>
      </dsp:nvSpPr>
      <dsp:spPr>
        <a:xfrm>
          <a:off x="5850548" y="4254227"/>
          <a:ext cx="2497736" cy="645911"/>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359063-454E-4D32-809E-292D52181994}">
      <dsp:nvSpPr>
        <dsp:cNvPr id="0" name=""/>
        <dsp:cNvSpPr/>
      </dsp:nvSpPr>
      <dsp:spPr>
        <a:xfrm>
          <a:off x="7555060" y="3739525"/>
          <a:ext cx="1586448" cy="1675314"/>
        </a:xfrm>
        <a:prstGeom prst="roundRect">
          <a:avLst>
            <a:gd name="adj" fmla="val 10000"/>
          </a:avLst>
        </a:prstGeom>
        <a:solidFill>
          <a:srgbClr val="BDDC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rPr>
            <a:t>Integrated &amp; Aligned Around Common Goals</a:t>
          </a:r>
        </a:p>
      </dsp:txBody>
      <dsp:txXfrm>
        <a:off x="7601525" y="3785990"/>
        <a:ext cx="1493518" cy="158238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B63DED8-CA54-42CE-AED5-48AF1E60C0FC}" type="datetimeFigureOut">
              <a:rPr lang="en-US" smtClean="0"/>
              <a:t>5/14/2025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1215568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1701369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727156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JANETTE</a:t>
            </a:r>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3946923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SARAH “Family Engagement is a </a:t>
            </a:r>
            <a:r>
              <a:rPr lang="en-US" b="1" i="1" dirty="0"/>
              <a:t>full, equal, and equitable partnership</a:t>
            </a:r>
            <a:r>
              <a:rPr lang="en-US" b="1" dirty="0"/>
              <a:t> among families, educators, and community partners to promote children’s learning and development from birth through college and career.”</a:t>
            </a:r>
            <a:r>
              <a:rPr lang="en-US" sz="1800" b="1" dirty="0"/>
              <a:t> - </a:t>
            </a:r>
            <a:r>
              <a:rPr lang="en-US" dirty="0"/>
              <a:t>Karen Mapp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Each school must provide opportunities for families to be engaged in their child’s learning. This includes supporting families with understanding the school’s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dirty="0"/>
              <a:t>Trust is the secret to engagement</a:t>
            </a:r>
          </a:p>
          <a:p>
            <a:endParaRPr lang="en-US" dirty="0"/>
          </a:p>
          <a:p>
            <a:r>
              <a:rPr lang="en-US" dirty="0"/>
              <a:t>Invest in building systems and structures that enable this work. Teachers need time to make positive calls home, connect with families. WE need to find ways to building to their schedules opportunities to communicate well with families.</a:t>
            </a:r>
          </a:p>
        </p:txBody>
      </p:sp>
      <p:sp>
        <p:nvSpPr>
          <p:cNvPr id="4" name="Slide Number Placeholder 3"/>
          <p:cNvSpPr>
            <a:spLocks noGrp="1"/>
          </p:cNvSpPr>
          <p:nvPr>
            <p:ph type="sldNum" sz="quarter" idx="5"/>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64270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2538746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most impactful engagement strategies are those that center on student learning and provide parents with data and support for their student.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Anytime you bring families into buildings it should be linked to learning – what students are doing and where they need support. Start by sharing data and showing where kids are and why you need their help to get to the next level. Whatever activity you do should be closely aligned with meeting that goal. Make sure parents are actively engaged and the information is relevant to all parents. Activities tailored to the needs of each grade will be more effective than whole group activities where everyone is doing the same thing. </a:t>
            </a:r>
            <a:endParaRPr lang="en-US" b="0" dirty="0"/>
          </a:p>
          <a:p>
            <a:endParaRPr lang="en-US" dirty="0"/>
          </a:p>
          <a:p>
            <a:r>
              <a:rPr lang="en-US" baseline="0" dirty="0"/>
              <a:t>Interactive homework, tips, and tools for home learning</a:t>
            </a:r>
          </a:p>
          <a:p>
            <a:r>
              <a:rPr lang="en-US" baseline="0" dirty="0"/>
              <a:t>Regular personalized communication</a:t>
            </a:r>
          </a:p>
          <a:p>
            <a:r>
              <a:rPr lang="en-US" baseline="0" dirty="0"/>
              <a:t>Positive phone calls home</a:t>
            </a:r>
          </a:p>
          <a:p>
            <a:r>
              <a:rPr lang="en-US" baseline="0" dirty="0"/>
              <a:t>Goal Setting Talks</a:t>
            </a:r>
          </a:p>
          <a:p>
            <a:r>
              <a:rPr lang="en-US" baseline="0" dirty="0"/>
              <a:t>Classroom observations or mini-lessons</a:t>
            </a:r>
          </a:p>
          <a:p>
            <a:r>
              <a:rPr lang="en-US" baseline="0" dirty="0"/>
              <a:t>Home Visits</a:t>
            </a:r>
          </a:p>
          <a:p>
            <a:r>
              <a:rPr lang="en-US" baseline="0" dirty="0"/>
              <a:t>Weekly data-sharing folders</a:t>
            </a:r>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2285355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Back in 2011, Jerry Fauci, then-principal of the elementary school in Yoncalla, Oregon — a rural community of about 1,000 residents in southern Oregon — had a backyard conversation with his new neighbor, a program officer for The Ford Family Foundation. The conversation centered on education and how to support the school’s youngest students to make sure they’re ready to be successful entering kindergarten. Eventually a partnership formed between the Foundation, the Children’s Institute and Yoncalla School District.</a:t>
            </a:r>
          </a:p>
          <a:p>
            <a:pPr marL="0" marR="0">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“Initially this was an opportunity to make sure that the school district could see families and children clearly,” explains Erin Helgren, current principal of Yoncalla Elementary School. “Not only some of the barriers they may have had engaging with the school, but some of their infinite strength and potential.”</a:t>
            </a:r>
          </a:p>
          <a:p>
            <a:pPr marL="0" marR="0">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r>
              <a:rPr lang="en-US" sz="1200" kern="100" dirty="0">
                <a:effectLst/>
                <a:latin typeface="Aptos" panose="020B0004020202020204" pitchFamily="34" charset="0"/>
                <a:ea typeface="Aptos" panose="020B0004020202020204" pitchFamily="34" charset="0"/>
                <a:cs typeface="Times New Roman" panose="02020603050405020304" pitchFamily="18" charset="0"/>
              </a:rPr>
              <a:t>Early conversations were held in the community library. Then there was Dr. Seuss night at the school. It grew into a parent drop-in room. Then a preschool classroom. Then an Early Head Start class. Ten years later, the elementary school, the school district and community of Yoncalla have been completely transformed.</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4256175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7C358-1357-4653-8E4F-286F5FA386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478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Remember why we’re here – for Yoncalla and North Douglas County children, families and community, to promote school readiness and school success – Ready Families, Ready Schools, and Ready Community.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9926D-403A-41BE-8CEA-B9CD911160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961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479B9-FFE7-42CA-8690-C2126DCF69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742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3388010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So, now imagine that those triangles are sitting on a base.</a:t>
            </a:r>
          </a:p>
          <a:p>
            <a:r>
              <a:rPr lang="en-US" baseline="0" dirty="0"/>
              <a:t>That base is the foundation of Early Works, and those are these Guiding Principles.</a:t>
            </a:r>
          </a:p>
          <a:p>
            <a:r>
              <a:rPr lang="en-US" baseline="0" dirty="0"/>
              <a:t>These flow through all the work and decisions of Early Works to guide activities and supports.</a:t>
            </a:r>
          </a:p>
          <a:p>
            <a:endParaRPr lang="en-US" baseline="0" dirty="0"/>
          </a:p>
          <a:p>
            <a:r>
              <a:rPr lang="en-US" baseline="0" dirty="0"/>
              <a:t>These 8 principles are woven into Early Works at all levels, from building on ways to strengthen parent-teacher relationships and communication, to decision-making of the Leadership Team, to designing summer learning activities.</a:t>
            </a:r>
          </a:p>
          <a:p>
            <a:endParaRPr lang="en-US" baseline="0" dirty="0"/>
          </a:p>
          <a:p>
            <a:r>
              <a:rPr lang="en-US" baseline="0" dirty="0"/>
              <a:t>And they all point to building and strengthening an effective system of supports and services for children birth to 8.</a:t>
            </a:r>
          </a:p>
          <a:p>
            <a:endParaRPr lang="en-US" baseline="0" dirty="0"/>
          </a:p>
          <a:p>
            <a:r>
              <a:rPr lang="en-US" baseline="0" dirty="0"/>
              <a:t>And this is all to be successful in high school. </a:t>
            </a:r>
          </a:p>
          <a:p>
            <a:r>
              <a:rPr lang="en-US" baseline="0" dirty="0"/>
              <a:t>This is the foundation for success!</a:t>
            </a:r>
          </a:p>
          <a:p>
            <a:r>
              <a:rPr lang="en-US" baseline="0" dirty="0"/>
              <a:t>P-20</a:t>
            </a:r>
          </a:p>
          <a:p>
            <a:r>
              <a:rPr lang="en-US" baseline="0" dirty="0"/>
              <a:t>It’s good enough for all – PK through HS</a:t>
            </a:r>
          </a:p>
          <a:p>
            <a:r>
              <a:rPr lang="en-US" baseline="0" dirty="0"/>
              <a:t>Districtwide approach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9926D-403A-41BE-8CEA-B9CD911160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292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479B9-FFE7-42CA-8690-C2126DCF69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394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2016 - Out of 26 possible instead of 100.</a:t>
            </a:r>
          </a:p>
          <a:p>
            <a:pPr defTabSz="931774">
              <a:defRPr/>
            </a:pPr>
            <a:endParaRPr lang="en-US" baseline="0" dirty="0"/>
          </a:p>
          <a:p>
            <a:r>
              <a:rPr lang="en-US" baseline="0" dirty="0"/>
              <a:t>Prior years - </a:t>
            </a:r>
            <a:r>
              <a:rPr lang="en-US" dirty="0"/>
              <a:t>Students have 1 minute to name as many letters</a:t>
            </a:r>
            <a:r>
              <a:rPr lang="en-US" baseline="0" dirty="0"/>
              <a:t> as possible, e.g., from a 10x10 grid with both upper and lower case letters.</a:t>
            </a:r>
          </a:p>
          <a:p>
            <a:r>
              <a:rPr lang="en-US" baseline="0" dirty="0"/>
              <a:t>In two sections, starting in F16, upper and lower case letters separately.</a:t>
            </a:r>
          </a:p>
          <a:p>
            <a:pPr defTabSz="931774">
              <a:defRPr/>
            </a:pPr>
            <a:endParaRPr lang="en-US" baseline="0" dirty="0"/>
          </a:p>
          <a:p>
            <a:pPr defTabSz="931774">
              <a:defRPr/>
            </a:pPr>
            <a:r>
              <a:rPr lang="en-US" baseline="0" dirty="0"/>
              <a:t>These are averages for YEW students whose families consented to share individual-level data.</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7C358-1357-4653-8E4F-286F5FA386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655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F13 through F15: Students have 1 minute to name as many letter sounds</a:t>
            </a:r>
            <a:r>
              <a:rPr lang="en-US" baseline="0" dirty="0"/>
              <a:t> as possible, e.g., from a 10x10 grid with both capital and lower case letters and blends, similar to KPALS letter sound section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F16 measure is different from prior years and is on scale from 0-26 rather than 0-100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Letter name recognition was also up in F16, just above state average as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7C358-1357-4653-8E4F-286F5FA386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692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Emotional</a:t>
            </a:r>
            <a:r>
              <a:rPr lang="en-US" baseline="0" dirty="0"/>
              <a:t> problems – similar to Interpersonal of CBRS</a:t>
            </a:r>
          </a:p>
          <a:p>
            <a:pPr marL="174708" indent="-174708">
              <a:buFont typeface="Arial" panose="020B0604020202020204" pitchFamily="34" charset="0"/>
              <a:buChar char="•"/>
            </a:pPr>
            <a:r>
              <a:rPr lang="en-US" baseline="0" dirty="0"/>
              <a:t>Headaches</a:t>
            </a:r>
          </a:p>
          <a:p>
            <a:pPr marL="174708" indent="-174708">
              <a:buFont typeface="Arial" panose="020B0604020202020204" pitchFamily="34" charset="0"/>
              <a:buChar char="•"/>
            </a:pPr>
            <a:r>
              <a:rPr lang="en-US" baseline="0" dirty="0"/>
              <a:t>Worries</a:t>
            </a:r>
          </a:p>
          <a:p>
            <a:pPr marL="174708" indent="-174708">
              <a:buFont typeface="Arial" panose="020B0604020202020204" pitchFamily="34" charset="0"/>
              <a:buChar char="•"/>
            </a:pPr>
            <a:r>
              <a:rPr lang="en-US" baseline="0" dirty="0"/>
              <a:t>Unhappy, downhearted</a:t>
            </a:r>
          </a:p>
          <a:p>
            <a:pPr marL="174708" indent="-174708">
              <a:buFont typeface="Arial" panose="020B0604020202020204" pitchFamily="34" charset="0"/>
              <a:buChar char="•"/>
            </a:pPr>
            <a:r>
              <a:rPr lang="en-US" baseline="0" dirty="0"/>
              <a:t>Nervous, clingy</a:t>
            </a:r>
          </a:p>
          <a:p>
            <a:pPr marL="174708" indent="-174708">
              <a:buFont typeface="Arial" panose="020B0604020202020204" pitchFamily="34" charset="0"/>
              <a:buChar char="•"/>
            </a:pPr>
            <a:r>
              <a:rPr lang="en-US" baseline="0" dirty="0"/>
              <a:t>Many fears, easily scared</a:t>
            </a:r>
          </a:p>
          <a:p>
            <a:endParaRPr lang="en-US" baseline="0" dirty="0"/>
          </a:p>
          <a:p>
            <a:pPr defTabSz="931774">
              <a:defRPr/>
            </a:pPr>
            <a:r>
              <a:rPr lang="en-US" baseline="0" dirty="0"/>
              <a:t>Conduct problems – similar to Emo Reg of CBRS</a:t>
            </a:r>
          </a:p>
          <a:p>
            <a:pPr marL="174708" indent="-174708">
              <a:buFont typeface="Arial" panose="020B0604020202020204" pitchFamily="34" charset="0"/>
              <a:buChar char="•"/>
            </a:pPr>
            <a:r>
              <a:rPr lang="en-US" baseline="0" dirty="0"/>
              <a:t>Temper tantrums</a:t>
            </a:r>
          </a:p>
          <a:p>
            <a:pPr marL="174708" indent="-174708">
              <a:buFont typeface="Arial" panose="020B0604020202020204" pitchFamily="34" charset="0"/>
              <a:buChar char="•"/>
            </a:pPr>
            <a:r>
              <a:rPr lang="en-US" baseline="0" dirty="0"/>
              <a:t>Obedient, do as told</a:t>
            </a:r>
          </a:p>
          <a:p>
            <a:pPr marL="174708" indent="-174708">
              <a:buFont typeface="Arial" panose="020B0604020202020204" pitchFamily="34" charset="0"/>
              <a:buChar char="•"/>
            </a:pPr>
            <a:r>
              <a:rPr lang="en-US" baseline="0" dirty="0"/>
              <a:t>Fights with others</a:t>
            </a:r>
          </a:p>
          <a:p>
            <a:pPr marL="174708" indent="-174708">
              <a:buFont typeface="Arial" panose="020B0604020202020204" pitchFamily="34" charset="0"/>
              <a:buChar char="•"/>
            </a:pPr>
            <a:r>
              <a:rPr lang="en-US" baseline="0" dirty="0"/>
              <a:t>Lies, cheats</a:t>
            </a:r>
          </a:p>
          <a:p>
            <a:pPr marL="174708" indent="-174708">
              <a:buFont typeface="Arial" panose="020B0604020202020204" pitchFamily="34" charset="0"/>
              <a:buChar char="•"/>
            </a:pPr>
            <a:r>
              <a:rPr lang="en-US" baseline="0" dirty="0"/>
              <a:t>Steals, takes things</a:t>
            </a:r>
          </a:p>
          <a:p>
            <a:pPr marL="174708" indent="-174708">
              <a:buFont typeface="Arial" panose="020B0604020202020204" pitchFamily="34" charset="0"/>
              <a:buChar char="•"/>
            </a:pPr>
            <a:endParaRPr lang="en-US" baseline="0" dirty="0"/>
          </a:p>
          <a:p>
            <a:r>
              <a:rPr lang="en-US" baseline="0" dirty="0"/>
              <a:t>Hyperactivity – similar to Emo Reg of CBRS</a:t>
            </a:r>
          </a:p>
          <a:p>
            <a:pPr marL="174708" indent="-174708">
              <a:buFont typeface="Arial" panose="020B0604020202020204" pitchFamily="34" charset="0"/>
              <a:buChar char="•"/>
            </a:pPr>
            <a:r>
              <a:rPr lang="en-US" baseline="0" dirty="0"/>
              <a:t>Restless, overactive</a:t>
            </a:r>
          </a:p>
          <a:p>
            <a:pPr marL="174708" indent="-174708">
              <a:buFont typeface="Arial" panose="020B0604020202020204" pitchFamily="34" charset="0"/>
              <a:buChar char="•"/>
            </a:pPr>
            <a:r>
              <a:rPr lang="en-US" baseline="0" dirty="0"/>
              <a:t>Fidgeting, squirming</a:t>
            </a:r>
          </a:p>
          <a:p>
            <a:pPr marL="174708" indent="-174708">
              <a:buFont typeface="Arial" panose="020B0604020202020204" pitchFamily="34" charset="0"/>
              <a:buChar char="•"/>
            </a:pPr>
            <a:r>
              <a:rPr lang="en-US" baseline="0" dirty="0"/>
              <a:t>Easily distracted, difficulties concentrating</a:t>
            </a:r>
          </a:p>
          <a:p>
            <a:pPr marL="174708" indent="-174708">
              <a:buFont typeface="Arial" panose="020B0604020202020204" pitchFamily="34" charset="0"/>
              <a:buChar char="•"/>
            </a:pPr>
            <a:r>
              <a:rPr lang="en-US" baseline="0" dirty="0"/>
              <a:t>Thinks before acting</a:t>
            </a:r>
          </a:p>
          <a:p>
            <a:pPr marL="174708" indent="-174708">
              <a:buFont typeface="Arial" panose="020B0604020202020204" pitchFamily="34" charset="0"/>
              <a:buChar char="•"/>
            </a:pPr>
            <a:endParaRPr lang="en-US" baseline="0" dirty="0"/>
          </a:p>
          <a:p>
            <a:r>
              <a:rPr lang="en-US" dirty="0"/>
              <a:t>Peer problems </a:t>
            </a:r>
            <a:r>
              <a:rPr lang="en-US" baseline="0" dirty="0"/>
              <a:t>– similar to Interpersonal of CBRS (Not included here)</a:t>
            </a:r>
            <a:endParaRPr lang="en-US" dirty="0"/>
          </a:p>
          <a:p>
            <a:pPr marL="174708" indent="-174708">
              <a:buFont typeface="Arial" panose="020B0604020202020204" pitchFamily="34" charset="0"/>
              <a:buChar char="•"/>
            </a:pPr>
            <a:r>
              <a:rPr lang="en-US" dirty="0"/>
              <a:t>Solitary, plays alone</a:t>
            </a:r>
          </a:p>
          <a:p>
            <a:pPr marL="174708" indent="-174708">
              <a:buFont typeface="Arial" panose="020B0604020202020204" pitchFamily="34" charset="0"/>
              <a:buChar char="•"/>
            </a:pPr>
            <a:r>
              <a:rPr lang="en-US" dirty="0"/>
              <a:t>Has at</a:t>
            </a:r>
            <a:r>
              <a:rPr lang="en-US" baseline="0" dirty="0"/>
              <a:t> least one good friend</a:t>
            </a:r>
          </a:p>
          <a:p>
            <a:pPr marL="174708" indent="-174708">
              <a:buFont typeface="Arial" panose="020B0604020202020204" pitchFamily="34" charset="0"/>
              <a:buChar char="•"/>
            </a:pPr>
            <a:r>
              <a:rPr lang="en-US" baseline="0" dirty="0"/>
              <a:t>Generally liked by others</a:t>
            </a:r>
          </a:p>
          <a:p>
            <a:pPr marL="174708" indent="-174708">
              <a:buFont typeface="Arial" panose="020B0604020202020204" pitchFamily="34" charset="0"/>
              <a:buChar char="•"/>
            </a:pPr>
            <a:r>
              <a:rPr lang="en-US" baseline="0" dirty="0"/>
              <a:t>Picked on or bullied</a:t>
            </a:r>
          </a:p>
          <a:p>
            <a:pPr marL="174708" indent="-174708">
              <a:buFont typeface="Arial" panose="020B0604020202020204" pitchFamily="34" charset="0"/>
              <a:buChar char="•"/>
            </a:pPr>
            <a:r>
              <a:rPr lang="en-US" baseline="0" dirty="0"/>
              <a:t>Gets along better with adults than children</a:t>
            </a:r>
          </a:p>
          <a:p>
            <a:pPr marL="174708" indent="-174708">
              <a:buFont typeface="Arial" panose="020B0604020202020204" pitchFamily="34" charset="0"/>
              <a:buChar char="•"/>
            </a:pPr>
            <a:endParaRPr lang="en-US" baseline="0" dirty="0"/>
          </a:p>
          <a:p>
            <a:r>
              <a:rPr lang="en-US" dirty="0"/>
              <a:t>TOTAL</a:t>
            </a:r>
          </a:p>
          <a:p>
            <a:endParaRPr lang="en-US" dirty="0"/>
          </a:p>
          <a:p>
            <a:pPr defTabSz="931774">
              <a:defRPr/>
            </a:pPr>
            <a:r>
              <a:rPr lang="en-US" dirty="0"/>
              <a:t>Prosocial </a:t>
            </a:r>
            <a:r>
              <a:rPr lang="en-US" baseline="0" dirty="0"/>
              <a:t>– similar to Interpersonal of CBRS</a:t>
            </a:r>
            <a:endParaRPr lang="en-US" dirty="0"/>
          </a:p>
          <a:p>
            <a:pPr marL="174708" indent="-174708">
              <a:buFont typeface="Arial" panose="020B0604020202020204" pitchFamily="34" charset="0"/>
              <a:buChar char="•"/>
            </a:pPr>
            <a:r>
              <a:rPr lang="en-US" dirty="0"/>
              <a:t>Considerate of others’ feelings</a:t>
            </a:r>
          </a:p>
          <a:p>
            <a:pPr marL="174708" indent="-174708">
              <a:buFont typeface="Arial" panose="020B0604020202020204" pitchFamily="34" charset="0"/>
              <a:buChar char="•"/>
            </a:pPr>
            <a:r>
              <a:rPr lang="en-US" dirty="0"/>
              <a:t>Shares readily</a:t>
            </a:r>
          </a:p>
          <a:p>
            <a:pPr marL="174708" indent="-174708">
              <a:buFont typeface="Arial" panose="020B0604020202020204" pitchFamily="34" charset="0"/>
              <a:buChar char="•"/>
            </a:pPr>
            <a:r>
              <a:rPr lang="en-US" dirty="0"/>
              <a:t>Helpful if someone is hurt</a:t>
            </a:r>
          </a:p>
          <a:p>
            <a:pPr marL="174708" indent="-174708">
              <a:buFont typeface="Arial" panose="020B0604020202020204" pitchFamily="34" charset="0"/>
              <a:buChar char="•"/>
            </a:pPr>
            <a:r>
              <a:rPr lang="en-US" dirty="0"/>
              <a:t>Kind to younger children</a:t>
            </a:r>
          </a:p>
          <a:p>
            <a:pPr marL="174708" indent="-174708">
              <a:buFont typeface="Arial" panose="020B0604020202020204" pitchFamily="34" charset="0"/>
              <a:buChar char="•"/>
            </a:pPr>
            <a:r>
              <a:rPr lang="en-US" dirty="0"/>
              <a:t>Often volunteers</a:t>
            </a:r>
            <a:r>
              <a:rPr lang="en-US" baseline="0" dirty="0"/>
              <a:t> to help others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7C358-1357-4653-8E4F-286F5FA386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324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7C358-1357-4653-8E4F-286F5FA386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578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9513"/>
            <a:ext cx="5632450" cy="3168650"/>
          </a:xfrm>
        </p:spPr>
      </p:sp>
      <p:sp>
        <p:nvSpPr>
          <p:cNvPr id="3" name="Notes Placeholder 2"/>
          <p:cNvSpPr>
            <a:spLocks noGrp="1"/>
          </p:cNvSpPr>
          <p:nvPr>
            <p:ph type="body" idx="1"/>
          </p:nvPr>
        </p:nvSpPr>
        <p:spPr>
          <a:xfrm>
            <a:off x="611602" y="4511684"/>
            <a:ext cx="5681980" cy="3696712"/>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6075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27</a:t>
            </a:fld>
            <a:endParaRPr lang="en-US"/>
          </a:p>
        </p:txBody>
      </p:sp>
    </p:spTree>
    <p:extLst>
      <p:ext uri="{BB962C8B-B14F-4D97-AF65-F5344CB8AC3E}">
        <p14:creationId xmlns:p14="http://schemas.microsoft.com/office/powerpoint/2010/main" val="228875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406442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of the two views of the views of the calendar</a:t>
            </a:r>
          </a:p>
        </p:txBody>
      </p:sp>
      <p:sp>
        <p:nvSpPr>
          <p:cNvPr id="4" name="Slide Number Placeholder 3"/>
          <p:cNvSpPr>
            <a:spLocks noGrp="1"/>
          </p:cNvSpPr>
          <p:nvPr>
            <p:ph type="sldNum" sz="quarter" idx="5"/>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165826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218023"/>
          </a:xfrm>
        </p:spPr>
        <p:txBody>
          <a:bodyPr/>
          <a:lstStyle/>
          <a:p>
            <a:r>
              <a:rPr lang="en-US" sz="1200" b="1" dirty="0"/>
              <a:t>What: </a:t>
            </a:r>
            <a:r>
              <a:rPr lang="en-US" sz="1200" dirty="0"/>
              <a:t>Ensuring actual spending aligns to narrative</a:t>
            </a:r>
          </a:p>
          <a:p>
            <a:endParaRPr lang="en-US" sz="1200" dirty="0"/>
          </a:p>
          <a:p>
            <a:r>
              <a:rPr lang="en-US" sz="1200" b="1" dirty="0"/>
              <a:t>Why: </a:t>
            </a:r>
            <a:r>
              <a:rPr lang="en-US" sz="1200" dirty="0"/>
              <a:t>Demonstrate that each award is used as intended</a:t>
            </a:r>
          </a:p>
          <a:p>
            <a:pPr lvl="1"/>
            <a:r>
              <a:rPr lang="en-US" sz="1200" dirty="0"/>
              <a:t>Identify transaction errors</a:t>
            </a:r>
          </a:p>
          <a:p>
            <a:pPr lvl="1"/>
            <a:r>
              <a:rPr lang="en-US" sz="1200" dirty="0"/>
              <a:t>Ensure that award expenditures are complete</a:t>
            </a:r>
          </a:p>
          <a:p>
            <a:pPr lvl="1"/>
            <a:r>
              <a:rPr lang="en-US" sz="1200" dirty="0"/>
              <a:t>Plan for remaining funds as carryover</a:t>
            </a:r>
          </a:p>
          <a:p>
            <a:pPr lvl="1"/>
            <a:endParaRPr lang="en-US" sz="1200" dirty="0"/>
          </a:p>
          <a:p>
            <a:r>
              <a:rPr lang="en-US" sz="1200" b="1" dirty="0"/>
              <a:t>When: </a:t>
            </a:r>
            <a:r>
              <a:rPr lang="en-US" sz="1200" dirty="0"/>
              <a:t>At least annually (quarterly is better)</a:t>
            </a:r>
          </a:p>
          <a:p>
            <a:pPr lvl="1"/>
            <a:r>
              <a:rPr lang="en-US" sz="1200" dirty="0"/>
              <a:t>Anytime a new activity is added</a:t>
            </a:r>
          </a:p>
          <a:p>
            <a:pPr lvl="1"/>
            <a:r>
              <a:rPr lang="en-US" sz="1200" dirty="0"/>
              <a:t>If the change is 10% or more</a:t>
            </a:r>
          </a:p>
          <a:p>
            <a:pPr lvl="1"/>
            <a:endParaRPr lang="en-US" sz="1200" dirty="0"/>
          </a:p>
          <a:p>
            <a:pPr lvl="0"/>
            <a:r>
              <a:rPr lang="en-US" sz="1200" dirty="0"/>
              <a:t>Although carryover for Title I-A funds is capped at 15% of the total award, there is a provision within ESSA which allows ODE to waive that limitation once every three years. For example, a district that carried over more than 15% of its FY 2022-23 Title I-A funds would next be eligible for the waiver of the carryover limitation for its FY 2025-26 funds. Districts request this waiver through the carryover application in the CIP Budget Narrative.</a:t>
            </a:r>
          </a:p>
          <a:p>
            <a:pPr lvl="0"/>
            <a:endParaRPr lang="en-US" sz="1200" dirty="0"/>
          </a:p>
          <a:p>
            <a:pPr lvl="0"/>
            <a:r>
              <a:rPr lang="en-US" sz="1200" dirty="0"/>
              <a:t>ODE is NOT requesting another waiver from USED. We sent a letter to superintendents in mid-April to notify districts that will not be eligible to carryover more than 15% of 2024-25 funds.</a:t>
            </a:r>
          </a:p>
          <a:p>
            <a:endParaRPr lang="en-US" sz="1100" dirty="0"/>
          </a:p>
        </p:txBody>
      </p:sp>
      <p:sp>
        <p:nvSpPr>
          <p:cNvPr id="4" name="Slide Number Placeholder 3"/>
          <p:cNvSpPr>
            <a:spLocks noGrp="1"/>
          </p:cNvSpPr>
          <p:nvPr>
            <p:ph type="sldNum" sz="quarter" idx="5"/>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247181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45" lvl="0" defTabSz="942289">
              <a:defRPr/>
            </a:pPr>
            <a:r>
              <a:rPr lang="en-US" dirty="0"/>
              <a:t>AMY</a:t>
            </a:r>
          </a:p>
          <a:p>
            <a:pPr marL="13945" lvl="0" defTabSz="942289">
              <a:defRPr/>
            </a:pPr>
            <a:r>
              <a:rPr lang="en-US" dirty="0"/>
              <a:t>Schools should have a process in place to annually evaluate the schoolwide plan to determine if the school is on track to meet their goals. Data to include in the evaluation process can include student outcome data, perception data, behavioral data, and any other metrics that the school feels necessary to provide a comprehensive evaluation of the enacted strategies. </a:t>
            </a:r>
          </a:p>
          <a:p>
            <a:pPr marL="13945" lvl="0" defTabSz="942289">
              <a:defRPr/>
            </a:pPr>
            <a:endParaRPr lang="en-US" dirty="0"/>
          </a:p>
          <a:p>
            <a:pPr marL="13945" lvl="0" defTabSz="942289">
              <a:defRPr/>
            </a:pPr>
            <a:r>
              <a:rPr lang="en-US" baseline="0" dirty="0"/>
              <a:t>Remembering to include families in this process is critical. WHEN the review happens is not as important as THAT it happens.</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195068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quick overview of the key components of the school plan</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89882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80000"/>
              </a:lnSpc>
              <a:spcBef>
                <a:spcPts val="0"/>
              </a:spcBef>
              <a:buSzPts val="2800"/>
            </a:pPr>
            <a:r>
              <a:rPr lang="en-US" sz="1200" dirty="0"/>
              <a:t>Opportunity for the school community comes together to discuss the needs of the students and how they might be addressed. </a:t>
            </a:r>
          </a:p>
          <a:p>
            <a:pPr lvl="0">
              <a:lnSpc>
                <a:spcPct val="80000"/>
              </a:lnSpc>
              <a:spcBef>
                <a:spcPts val="0"/>
              </a:spcBef>
              <a:buSzPts val="2800"/>
            </a:pPr>
            <a:endParaRPr lang="en-US" sz="1200" dirty="0"/>
          </a:p>
          <a:p>
            <a:pPr lvl="0">
              <a:lnSpc>
                <a:spcPct val="80000"/>
              </a:lnSpc>
              <a:spcBef>
                <a:spcPts val="0"/>
              </a:spcBef>
              <a:buSzPts val="2800"/>
            </a:pPr>
            <a:r>
              <a:rPr lang="en-US" sz="1200" dirty="0"/>
              <a:t>Plan is </a:t>
            </a:r>
            <a:r>
              <a:rPr lang="en-US" sz="1200" u="sng" dirty="0"/>
              <a:t>codeveloped </a:t>
            </a:r>
            <a:r>
              <a:rPr lang="en-US" sz="1200" dirty="0"/>
              <a:t>and informed by families and school staff</a:t>
            </a:r>
          </a:p>
          <a:p>
            <a:pPr lvl="0">
              <a:lnSpc>
                <a:spcPct val="80000"/>
              </a:lnSpc>
              <a:spcBef>
                <a:spcPts val="0"/>
              </a:spcBef>
              <a:buSzPts val="2800"/>
            </a:pPr>
            <a:endParaRPr lang="en-US" sz="1200" dirty="0"/>
          </a:p>
          <a:p>
            <a:pPr lvl="0">
              <a:lnSpc>
                <a:spcPct val="80000"/>
              </a:lnSpc>
              <a:spcBef>
                <a:spcPts val="0"/>
              </a:spcBef>
              <a:buSzPts val="2800"/>
            </a:pPr>
            <a:r>
              <a:rPr lang="en-US" sz="1200" dirty="0"/>
              <a:t>Strategically leverage Title I-A funds to meet the needs of a specific school community. </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54088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42C83-F474-4689-992F-134064305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361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5/14/2025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5/14/2025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A2BDE0-3C4B-4C1A-90FC-F7574285299A}" type="datetime1">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33A2-A7EA-46E2-9517-19189829E609}" type="slidenum">
              <a:rPr lang="en-US" smtClean="0"/>
              <a:t>‹#›</a:t>
            </a:fld>
            <a:endParaRPr lang="en-US"/>
          </a:p>
        </p:txBody>
      </p:sp>
    </p:spTree>
    <p:extLst>
      <p:ext uri="{BB962C8B-B14F-4D97-AF65-F5344CB8AC3E}">
        <p14:creationId xmlns:p14="http://schemas.microsoft.com/office/powerpoint/2010/main" val="2228166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557906-9EA8-414C-A06E-4972D3EE124A}" type="datetime1">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33A2-A7EA-46E2-9517-19189829E609}" type="slidenum">
              <a:rPr lang="en-US" smtClean="0"/>
              <a:t>‹#›</a:t>
            </a:fld>
            <a:endParaRPr lang="en-US"/>
          </a:p>
        </p:txBody>
      </p:sp>
    </p:spTree>
    <p:extLst>
      <p:ext uri="{BB962C8B-B14F-4D97-AF65-F5344CB8AC3E}">
        <p14:creationId xmlns:p14="http://schemas.microsoft.com/office/powerpoint/2010/main" val="9361509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97A8E-CD64-446F-9CEE-25F57DE97B77}" type="datetime1">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33A2-A7EA-46E2-9517-19189829E609}" type="slidenum">
              <a:rPr lang="en-US" smtClean="0"/>
              <a:t>‹#›</a:t>
            </a:fld>
            <a:endParaRPr lang="en-US"/>
          </a:p>
        </p:txBody>
      </p:sp>
    </p:spTree>
    <p:extLst>
      <p:ext uri="{BB962C8B-B14F-4D97-AF65-F5344CB8AC3E}">
        <p14:creationId xmlns:p14="http://schemas.microsoft.com/office/powerpoint/2010/main" val="313402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5/14/2025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7FE781-6E5D-45DF-B6A1-DDBDB05027C0}" type="datetime1">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533A2-A7EA-46E2-9517-19189829E609}" type="slidenum">
              <a:rPr lang="en-US" smtClean="0"/>
              <a:t>‹#›</a:t>
            </a:fld>
            <a:endParaRPr lang="en-US"/>
          </a:p>
        </p:txBody>
      </p:sp>
    </p:spTree>
    <p:extLst>
      <p:ext uri="{BB962C8B-B14F-4D97-AF65-F5344CB8AC3E}">
        <p14:creationId xmlns:p14="http://schemas.microsoft.com/office/powerpoint/2010/main" val="21044916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527C4A-6928-4DB3-B0D1-DE6285F45D31}" type="datetime1">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533A2-A7EA-46E2-9517-19189829E609}" type="slidenum">
              <a:rPr lang="en-US" smtClean="0"/>
              <a:t>‹#›</a:t>
            </a:fld>
            <a:endParaRPr lang="en-US"/>
          </a:p>
        </p:txBody>
      </p:sp>
    </p:spTree>
    <p:extLst>
      <p:ext uri="{BB962C8B-B14F-4D97-AF65-F5344CB8AC3E}">
        <p14:creationId xmlns:p14="http://schemas.microsoft.com/office/powerpoint/2010/main" val="3241179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354402-4FE7-4452-AC07-465FC99025B4}" type="datetime1">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533A2-A7EA-46E2-9517-19189829E609}" type="slidenum">
              <a:rPr lang="en-US" smtClean="0"/>
              <a:t>‹#›</a:t>
            </a:fld>
            <a:endParaRPr lang="en-US"/>
          </a:p>
        </p:txBody>
      </p:sp>
    </p:spTree>
    <p:extLst>
      <p:ext uri="{BB962C8B-B14F-4D97-AF65-F5344CB8AC3E}">
        <p14:creationId xmlns:p14="http://schemas.microsoft.com/office/powerpoint/2010/main" val="30212235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BD4E3-08D6-4DB6-8394-08EA08DB49D7}" type="datetime1">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533A2-A7EA-46E2-9517-19189829E609}" type="slidenum">
              <a:rPr lang="en-US" smtClean="0"/>
              <a:t>‹#›</a:t>
            </a:fld>
            <a:endParaRPr lang="en-US"/>
          </a:p>
        </p:txBody>
      </p:sp>
    </p:spTree>
    <p:extLst>
      <p:ext uri="{BB962C8B-B14F-4D97-AF65-F5344CB8AC3E}">
        <p14:creationId xmlns:p14="http://schemas.microsoft.com/office/powerpoint/2010/main" val="8367600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2B19D1-5D41-4E66-8763-5F7A663ED044}" type="datetime1">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533A2-A7EA-46E2-9517-19189829E609}" type="slidenum">
              <a:rPr lang="en-US" smtClean="0"/>
              <a:t>‹#›</a:t>
            </a:fld>
            <a:endParaRPr lang="en-US"/>
          </a:p>
        </p:txBody>
      </p:sp>
    </p:spTree>
    <p:extLst>
      <p:ext uri="{BB962C8B-B14F-4D97-AF65-F5344CB8AC3E}">
        <p14:creationId xmlns:p14="http://schemas.microsoft.com/office/powerpoint/2010/main" val="4667856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6069B-2885-48C9-9254-7BF0AEB2ADDA}" type="datetime1">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533A2-A7EA-46E2-9517-19189829E609}" type="slidenum">
              <a:rPr lang="en-US" smtClean="0"/>
              <a:t>‹#›</a:t>
            </a:fld>
            <a:endParaRPr lang="en-US"/>
          </a:p>
        </p:txBody>
      </p:sp>
    </p:spTree>
    <p:extLst>
      <p:ext uri="{BB962C8B-B14F-4D97-AF65-F5344CB8AC3E}">
        <p14:creationId xmlns:p14="http://schemas.microsoft.com/office/powerpoint/2010/main" val="1922858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EA22A-4F79-48B9-B888-ECBFA03D0437}" type="datetime1">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33A2-A7EA-46E2-9517-19189829E609}" type="slidenum">
              <a:rPr lang="en-US" smtClean="0"/>
              <a:t>‹#›</a:t>
            </a:fld>
            <a:endParaRPr lang="en-US"/>
          </a:p>
        </p:txBody>
      </p:sp>
    </p:spTree>
    <p:extLst>
      <p:ext uri="{BB962C8B-B14F-4D97-AF65-F5344CB8AC3E}">
        <p14:creationId xmlns:p14="http://schemas.microsoft.com/office/powerpoint/2010/main" val="26506801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3F1C14-6EEC-46F6-807C-07F387D2D904}" type="datetime1">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33A2-A7EA-46E2-9517-19189829E609}" type="slidenum">
              <a:rPr lang="en-US" smtClean="0"/>
              <a:t>‹#›</a:t>
            </a:fld>
            <a:endParaRPr lang="en-US"/>
          </a:p>
        </p:txBody>
      </p:sp>
    </p:spTree>
    <p:extLst>
      <p:ext uri="{BB962C8B-B14F-4D97-AF65-F5344CB8AC3E}">
        <p14:creationId xmlns:p14="http://schemas.microsoft.com/office/powerpoint/2010/main" val="91877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5/14/2025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5/14/2025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D4D3C-7A86-47C4-A74E-3EBEA3B9B888}" type="datetime1">
              <a:rPr lang="en-US" smtClean="0"/>
              <a:t>5/14/2025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533A2-A7EA-46E2-9517-19189829E609}" type="slidenum">
              <a:rPr lang="en-US" smtClean="0"/>
              <a:t>‹#›</a:t>
            </a:fld>
            <a:endParaRPr lang="en-US"/>
          </a:p>
        </p:txBody>
      </p:sp>
    </p:spTree>
    <p:extLst>
      <p:ext uri="{BB962C8B-B14F-4D97-AF65-F5344CB8AC3E}">
        <p14:creationId xmlns:p14="http://schemas.microsoft.com/office/powerpoint/2010/main" val="362683416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oregon.gov/ode/schools-and-districts/grants/ESEA/Documents/Family%20Engagement%20under%20IA.pdf"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16.jpeg"/><Relationship Id="rId4" Type="http://schemas.openxmlformats.org/officeDocument/2006/relationships/hyperlink" Target="https://www.oregon.gov/ode/schools-and-districts/grants/ESEA/IA/Pages/Schoolwide-and-TAS.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schools-and-districts/grants/ESEA/Documents/Sample%20Title%20IA%20Annual%20Meeting%20PPT.pptx"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oregon.gov/ode/schools-and-districts/grants/ESEA/IA/Documents/Formula%20Grant%20Calendar%20of%20Activities.docx"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68.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8.xml"/><Relationship Id="rId5" Type="http://schemas.openxmlformats.org/officeDocument/2006/relationships/chart" Target="../charts/char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68.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68.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8.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8" Type="http://schemas.openxmlformats.org/officeDocument/2006/relationships/hyperlink" Target="https://www.oregon.gov/ode/schools-and-districts/grants/ESEA/Pages/BN.aspx" TargetMode="External"/><Relationship Id="rId3" Type="http://schemas.openxmlformats.org/officeDocument/2006/relationships/image" Target="../media/image24.png"/><Relationship Id="rId7" Type="http://schemas.openxmlformats.org/officeDocument/2006/relationships/hyperlink" Target="https://www.oregon.gov/ode/schools-and-districts/grants/ESEA/Pages/ESEA-Quick-Reference-Briefs.aspx"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ESSA%20Oregon%20Guide.docx" TargetMode="External"/><Relationship Id="rId11" Type="http://schemas.openxmlformats.org/officeDocument/2006/relationships/hyperlink" Target="https://www.tfff.org/yew-insights/" TargetMode="External"/><Relationship Id="rId5" Type="http://schemas.openxmlformats.org/officeDocument/2006/relationships/hyperlink" Target="https://www.oregon.gov/ode/schools-and-districts/grants/ESEA/IA/Pages/Schoolwide-and-TAS.aspx" TargetMode="External"/><Relationship Id="rId10" Type="http://schemas.openxmlformats.org/officeDocument/2006/relationships/hyperlink" Target="https://www.dualcapacity.org/" TargetMode="External"/><Relationship Id="rId4" Type="http://schemas.openxmlformats.org/officeDocument/2006/relationships/hyperlink" Target="https://www.oregon.gov/ode/schools-and-districts/grants/ESEA/IA/Documents/Formula%20Grant%20Calendar%20of%20Activities.docx" TargetMode="External"/><Relationship Id="rId9" Type="http://schemas.openxmlformats.org/officeDocument/2006/relationships/hyperlink" Target="https://www.oregon.gov/ode/schools-and-districts/grants/ESEA/Pages/Private-Schools.aspx"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mailto:Jennifer.Engberg@ode.oregon.gov" TargetMode="External"/><Relationship Id="rId7" Type="http://schemas.openxmlformats.org/officeDocument/2006/relationships/hyperlink" Target="mailto:%20janette.newton@ode.oregon.gov"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mailto:Amy.Tidwell@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oregon.gov/ode/schools-and-districts/grants/ESEA/IA/Documents/Formula%20Grant%20Calendar%20of%20Activities.docx"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www.oregon.gov/ode/schools-and-districts/grants/ESEA/Documents/Formula%20Grants%20Expanded%20Calendar.docx"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What:%20Ensuring%20actual%20spending%20aligns%20to%20narrativ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s://www.oregon.gov/ode/schools-and-districts/grants/ESEA/Documents/CARRYOVER.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educator-resources/educator_effectiveness/Documents/Developing%20Schoolwide%20Plans%20for%20Title%20I-A.pdf" TargetMode="External"/><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ODE%20-%202023%20-%20Evaluation%20of%20Equitable%20Service%20Programs%20-%20Toolkit.docx" TargetMode="External"/><Relationship Id="rId5" Type="http://schemas.openxmlformats.org/officeDocument/2006/relationships/hyperlink" Target="https://www.oregon.gov/ode/schools-and-districts/grants/ESEA/IA/Pages/Schoolwide-and-TAS.aspx" TargetMode="External"/><Relationship Id="rId4" Type="http://schemas.openxmlformats.org/officeDocument/2006/relationships/hyperlink" Target="https://www.oregon.gov/ode/schools-and-districts/grants/ESEA/Documents/Criteria%20for%20Title%20IA%20schoolwide%20plans.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005" y="2633369"/>
            <a:ext cx="10784542" cy="1900363"/>
          </a:xfrm>
        </p:spPr>
        <p:txBody>
          <a:bodyPr/>
          <a:lstStyle/>
          <a:p>
            <a:r>
              <a:rPr lang="en-US" dirty="0">
                <a:solidFill>
                  <a:srgbClr val="00558A"/>
                </a:solidFill>
              </a:rPr>
              <a:t>Title I-A “101”</a:t>
            </a:r>
            <a:br>
              <a:rPr lang="en-US" dirty="0">
                <a:solidFill>
                  <a:srgbClr val="00558A"/>
                </a:solidFill>
              </a:rPr>
            </a:br>
            <a:r>
              <a:rPr lang="en-US" sz="3600" dirty="0">
                <a:solidFill>
                  <a:srgbClr val="00558A"/>
                </a:solidFill>
              </a:rPr>
              <a:t>Session 4: May 8, 2025</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
        <p:nvSpPr>
          <p:cNvPr id="3" name="Content Placeholder 2"/>
          <p:cNvSpPr>
            <a:spLocks noGrp="1"/>
          </p:cNvSpPr>
          <p:nvPr>
            <p:ph idx="4294967295"/>
          </p:nvPr>
        </p:nvSpPr>
        <p:spPr>
          <a:xfrm>
            <a:off x="1463329" y="4745499"/>
            <a:ext cx="10038389" cy="1182526"/>
          </a:xfrm>
        </p:spPr>
        <p:txBody>
          <a:bodyPr>
            <a:normAutofit fontScale="85000" lnSpcReduction="10000"/>
          </a:bodyPr>
          <a:lstStyle/>
          <a:p>
            <a:pPr marL="0" indent="0" algn="ctr">
              <a:buNone/>
            </a:pPr>
            <a:r>
              <a:rPr lang="en-US" sz="2800" b="1" dirty="0">
                <a:solidFill>
                  <a:schemeClr val="dk1"/>
                </a:solidFill>
                <a:cs typeface="Calibri"/>
                <a:sym typeface="Calibri"/>
              </a:rPr>
              <a:t>Please put your district name next to your username.</a:t>
            </a:r>
          </a:p>
          <a:p>
            <a:pPr marL="0" indent="0">
              <a:buNone/>
            </a:pPr>
            <a:r>
              <a:rPr lang="en-US" sz="3600" dirty="0">
                <a:solidFill>
                  <a:srgbClr val="FF0000"/>
                </a:solidFill>
              </a:rPr>
              <a:t>In the chat: What is something you are looking forward to?</a:t>
            </a:r>
          </a:p>
        </p:txBody>
      </p:sp>
    </p:spTree>
    <p:extLst>
      <p:ext uri="{BB962C8B-B14F-4D97-AF65-F5344CB8AC3E}">
        <p14:creationId xmlns:p14="http://schemas.microsoft.com/office/powerpoint/2010/main" val="12251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B694E8-389C-6A0E-25FE-B00ABD42A2A5}"/>
              </a:ext>
            </a:extLst>
          </p:cNvPr>
          <p:cNvSpPr>
            <a:spLocks noGrp="1"/>
          </p:cNvSpPr>
          <p:nvPr>
            <p:ph type="title"/>
          </p:nvPr>
        </p:nvSpPr>
        <p:spPr>
          <a:xfrm>
            <a:off x="717177" y="779645"/>
            <a:ext cx="3931826" cy="2525617"/>
          </a:xfrm>
        </p:spPr>
        <p:txBody>
          <a:bodyPr anchor="t">
            <a:normAutofit/>
          </a:bodyPr>
          <a:lstStyle/>
          <a:p>
            <a:r>
              <a:rPr lang="en-US" dirty="0">
                <a:solidFill>
                  <a:srgbClr val="00558A"/>
                </a:solidFill>
              </a:rPr>
              <a:t>Goals and Activities</a:t>
            </a:r>
          </a:p>
        </p:txBody>
      </p:sp>
      <p:sp>
        <p:nvSpPr>
          <p:cNvPr id="2" name="Content Placeholder 1">
            <a:extLst>
              <a:ext uri="{FF2B5EF4-FFF2-40B4-BE49-F238E27FC236}">
                <a16:creationId xmlns:a16="http://schemas.microsoft.com/office/drawing/2014/main" id="{33732784-334A-8050-6461-DA60D9687972}"/>
              </a:ext>
            </a:extLst>
          </p:cNvPr>
          <p:cNvSpPr>
            <a:spLocks noGrp="1"/>
          </p:cNvSpPr>
          <p:nvPr>
            <p:ph idx="1"/>
          </p:nvPr>
        </p:nvSpPr>
        <p:spPr>
          <a:xfrm>
            <a:off x="5183188" y="779647"/>
            <a:ext cx="6172200" cy="5081404"/>
          </a:xfrm>
        </p:spPr>
        <p:txBody>
          <a:bodyPr>
            <a:normAutofit/>
          </a:bodyPr>
          <a:lstStyle/>
          <a:p>
            <a:r>
              <a:rPr lang="en-US" sz="2800" dirty="0"/>
              <a:t>What are the goals we have for our students?</a:t>
            </a:r>
          </a:p>
          <a:p>
            <a:r>
              <a:rPr lang="en-US" sz="2800" dirty="0"/>
              <a:t>What activities will be implemented to reach the goals?</a:t>
            </a:r>
          </a:p>
          <a:p>
            <a:r>
              <a:rPr lang="en-US" sz="2800" dirty="0"/>
              <a:t>Are these goals and activities reflective of how Title I-A funds are being spent in the building?</a:t>
            </a:r>
          </a:p>
          <a:p>
            <a:pPr marL="0" indent="0">
              <a:buNone/>
            </a:pPr>
            <a:r>
              <a:rPr lang="en-US" sz="2800" dirty="0"/>
              <a:t>Include: </a:t>
            </a:r>
          </a:p>
          <a:p>
            <a:r>
              <a:rPr lang="en-US" sz="2800" dirty="0"/>
              <a:t>Staff, students, and families in developing the plan  </a:t>
            </a:r>
          </a:p>
          <a:p>
            <a:r>
              <a:rPr lang="en-US" sz="2800" dirty="0"/>
              <a:t>Professional development needs</a:t>
            </a:r>
          </a:p>
        </p:txBody>
      </p:sp>
      <p:sp>
        <p:nvSpPr>
          <p:cNvPr id="3" name="Footer Placeholder 2">
            <a:extLst>
              <a:ext uri="{FF2B5EF4-FFF2-40B4-BE49-F238E27FC236}">
                <a16:creationId xmlns:a16="http://schemas.microsoft.com/office/drawing/2014/main" id="{0E95CEE3-E9A1-3062-779A-607E6601309E}"/>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p>
        </p:txBody>
      </p:sp>
      <p:sp>
        <p:nvSpPr>
          <p:cNvPr id="4" name="Slide Number Placeholder 3">
            <a:extLst>
              <a:ext uri="{FF2B5EF4-FFF2-40B4-BE49-F238E27FC236}">
                <a16:creationId xmlns:a16="http://schemas.microsoft.com/office/drawing/2014/main" id="{730A78B4-860F-F3B0-9A74-E0DB24714136}"/>
              </a:ext>
            </a:extLst>
          </p:cNvPr>
          <p:cNvSpPr>
            <a:spLocks noGrp="1"/>
          </p:cNvSpPr>
          <p:nvPr>
            <p:ph type="sldNum" sz="quarter" idx="12"/>
          </p:nvPr>
        </p:nvSpPr>
        <p:spPr>
          <a:xfrm>
            <a:off x="8610600" y="6139793"/>
            <a:ext cx="2891118"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D4C40A00-7835-1D58-A73C-E3C6501176AF}"/>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7182" y="2765399"/>
            <a:ext cx="4231815" cy="2821210"/>
          </a:xfrm>
          <a:prstGeom prst="rect">
            <a:avLst/>
          </a:prstGeom>
        </p:spPr>
      </p:pic>
    </p:spTree>
    <p:extLst>
      <p:ext uri="{BB962C8B-B14F-4D97-AF65-F5344CB8AC3E}">
        <p14:creationId xmlns:p14="http://schemas.microsoft.com/office/powerpoint/2010/main" val="308279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B694E8-389C-6A0E-25FE-B00ABD42A2A5}"/>
              </a:ext>
            </a:extLst>
          </p:cNvPr>
          <p:cNvSpPr>
            <a:spLocks noGrp="1"/>
          </p:cNvSpPr>
          <p:nvPr>
            <p:ph type="title"/>
          </p:nvPr>
        </p:nvSpPr>
        <p:spPr/>
        <p:txBody>
          <a:bodyPr/>
          <a:lstStyle/>
          <a:p>
            <a:r>
              <a:rPr lang="en-US" dirty="0">
                <a:solidFill>
                  <a:srgbClr val="005C31"/>
                </a:solidFill>
              </a:rPr>
              <a:t>Annual Plan Review</a:t>
            </a:r>
          </a:p>
        </p:txBody>
      </p:sp>
      <p:sp>
        <p:nvSpPr>
          <p:cNvPr id="2" name="Content Placeholder 1">
            <a:extLst>
              <a:ext uri="{FF2B5EF4-FFF2-40B4-BE49-F238E27FC236}">
                <a16:creationId xmlns:a16="http://schemas.microsoft.com/office/drawing/2014/main" id="{33732784-334A-8050-6461-DA60D9687972}"/>
              </a:ext>
            </a:extLst>
          </p:cNvPr>
          <p:cNvSpPr>
            <a:spLocks noGrp="1"/>
          </p:cNvSpPr>
          <p:nvPr>
            <p:ph idx="1"/>
          </p:nvPr>
        </p:nvSpPr>
        <p:spPr>
          <a:xfrm>
            <a:off x="5183187" y="779647"/>
            <a:ext cx="6457519" cy="5081404"/>
          </a:xfrm>
        </p:spPr>
        <p:txBody>
          <a:bodyPr>
            <a:normAutofit/>
          </a:bodyPr>
          <a:lstStyle/>
          <a:p>
            <a:pPr>
              <a:spcAft>
                <a:spcPts val="600"/>
              </a:spcAft>
            </a:pPr>
            <a:r>
              <a:rPr lang="en-US" sz="3200" dirty="0"/>
              <a:t>Use data to review the effectiveness of the school level plan</a:t>
            </a:r>
          </a:p>
          <a:p>
            <a:pPr lvl="1">
              <a:spcAft>
                <a:spcPts val="600"/>
              </a:spcAft>
            </a:pPr>
            <a:r>
              <a:rPr lang="en-US" sz="2800" dirty="0"/>
              <a:t>Are there particular student groups who need of more support?</a:t>
            </a:r>
          </a:p>
          <a:p>
            <a:pPr>
              <a:spcAft>
                <a:spcPts val="600"/>
              </a:spcAft>
            </a:pPr>
            <a:r>
              <a:rPr lang="en-US" sz="3200" dirty="0"/>
              <a:t>For next year, what should we:</a:t>
            </a:r>
          </a:p>
          <a:p>
            <a:pPr lvl="1">
              <a:spcAft>
                <a:spcPts val="600"/>
              </a:spcAft>
            </a:pPr>
            <a:r>
              <a:rPr lang="en-US" sz="2800" dirty="0"/>
              <a:t>Continue doing?</a:t>
            </a:r>
          </a:p>
          <a:p>
            <a:pPr lvl="1">
              <a:spcAft>
                <a:spcPts val="600"/>
              </a:spcAft>
            </a:pPr>
            <a:r>
              <a:rPr lang="en-US" sz="2800" dirty="0"/>
              <a:t>Stop doing?</a:t>
            </a:r>
          </a:p>
          <a:p>
            <a:pPr lvl="1">
              <a:spcAft>
                <a:spcPts val="600"/>
              </a:spcAft>
            </a:pPr>
            <a:r>
              <a:rPr lang="en-US" sz="2800" dirty="0"/>
              <a:t>Add to our plan?</a:t>
            </a:r>
          </a:p>
          <a:p>
            <a:pPr marL="0" indent="0">
              <a:buNone/>
            </a:pPr>
            <a:endParaRPr lang="en-US" dirty="0"/>
          </a:p>
          <a:p>
            <a:pPr marL="0" indent="0">
              <a:buNone/>
            </a:pPr>
            <a:endParaRPr lang="en-US" dirty="0"/>
          </a:p>
          <a:p>
            <a:pPr marL="0" indent="0">
              <a:buNone/>
            </a:pPr>
            <a:endParaRPr lang="en-US" dirty="0"/>
          </a:p>
        </p:txBody>
      </p:sp>
      <p:sp>
        <p:nvSpPr>
          <p:cNvPr id="3" name="Footer Placeholder 2">
            <a:extLst>
              <a:ext uri="{FF2B5EF4-FFF2-40B4-BE49-F238E27FC236}">
                <a16:creationId xmlns:a16="http://schemas.microsoft.com/office/drawing/2014/main" id="{0E95CEE3-E9A1-3062-779A-607E6601309E}"/>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30A78B4-860F-F3B0-9A74-E0DB247141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DAE9940E-CC6D-6256-3F6B-23FA69895DC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1293" y="3076239"/>
            <a:ext cx="4097710" cy="2784812"/>
          </a:xfrm>
          <a:prstGeom prst="rect">
            <a:avLst/>
          </a:prstGeom>
        </p:spPr>
      </p:pic>
    </p:spTree>
    <p:extLst>
      <p:ext uri="{BB962C8B-B14F-4D97-AF65-F5344CB8AC3E}">
        <p14:creationId xmlns:p14="http://schemas.microsoft.com/office/powerpoint/2010/main" val="3453136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1353D2-3A61-4BEA-83D2-154FB43D58FD}"/>
              </a:ext>
            </a:extLst>
          </p:cNvPr>
          <p:cNvSpPr>
            <a:spLocks noGrp="1"/>
          </p:cNvSpPr>
          <p:nvPr>
            <p:ph type="title"/>
          </p:nvPr>
        </p:nvSpPr>
        <p:spPr/>
        <p:txBody>
          <a:bodyPr/>
          <a:lstStyle/>
          <a:p>
            <a:r>
              <a:rPr lang="en-US" dirty="0">
                <a:solidFill>
                  <a:srgbClr val="005C31"/>
                </a:solidFill>
              </a:rPr>
              <a:t>Equitable Services </a:t>
            </a:r>
          </a:p>
        </p:txBody>
      </p:sp>
      <p:sp>
        <p:nvSpPr>
          <p:cNvPr id="2" name="Content Placeholder 1">
            <a:extLst>
              <a:ext uri="{FF2B5EF4-FFF2-40B4-BE49-F238E27FC236}">
                <a16:creationId xmlns:a16="http://schemas.microsoft.com/office/drawing/2014/main" id="{61B863E1-91EF-F960-3F27-12AB221E1150}"/>
              </a:ext>
            </a:extLst>
          </p:cNvPr>
          <p:cNvSpPr>
            <a:spLocks noGrp="1"/>
          </p:cNvSpPr>
          <p:nvPr>
            <p:ph idx="1"/>
          </p:nvPr>
        </p:nvSpPr>
        <p:spPr/>
        <p:txBody>
          <a:bodyPr>
            <a:normAutofit/>
          </a:bodyPr>
          <a:lstStyle/>
          <a:p>
            <a:r>
              <a:rPr lang="en-US" sz="3200" dirty="0"/>
              <a:t>Title I-A</a:t>
            </a:r>
          </a:p>
          <a:p>
            <a:pPr lvl="1"/>
            <a:r>
              <a:rPr lang="en-US" sz="2800" dirty="0"/>
              <a:t>District must annually evaluate services to determine the progress being made in meeting participate students’ academic needs</a:t>
            </a:r>
          </a:p>
          <a:p>
            <a:pPr lvl="1"/>
            <a:r>
              <a:rPr lang="en-US" sz="2800" dirty="0"/>
              <a:t>The results are used to improve services</a:t>
            </a:r>
          </a:p>
        </p:txBody>
      </p:sp>
      <p:sp>
        <p:nvSpPr>
          <p:cNvPr id="3" name="Footer Placeholder 2">
            <a:extLst>
              <a:ext uri="{FF2B5EF4-FFF2-40B4-BE49-F238E27FC236}">
                <a16:creationId xmlns:a16="http://schemas.microsoft.com/office/drawing/2014/main" id="{B844C5DC-2827-327A-C191-0D23D445E26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1CCD9C6B-AA7C-4C0C-4881-E5C08FFDDC69}"/>
              </a:ext>
            </a:extLst>
          </p:cNvPr>
          <p:cNvSpPr>
            <a:spLocks noGrp="1"/>
          </p:cNvSpPr>
          <p:nvPr>
            <p:ph type="sldNum" sz="quarter" idx="12"/>
          </p:nvPr>
        </p:nvSpPr>
        <p:spPr/>
        <p:txBody>
          <a:bodyPr/>
          <a:lstStyle/>
          <a:p>
            <a:fld id="{357F5B69-6281-4C1F-8C38-6DA0F56DA430}" type="slidenum">
              <a:rPr lang="en-US" smtClean="0"/>
              <a:pPr/>
              <a:t>12</a:t>
            </a:fld>
            <a:endParaRPr lang="en-US" dirty="0"/>
          </a:p>
        </p:txBody>
      </p:sp>
      <p:graphicFrame>
        <p:nvGraphicFramePr>
          <p:cNvPr id="6" name="Content Placeholder 5">
            <a:extLst>
              <a:ext uri="{FF2B5EF4-FFF2-40B4-BE49-F238E27FC236}">
                <a16:creationId xmlns:a16="http://schemas.microsoft.com/office/drawing/2014/main" id="{E141540A-802B-0660-2B22-C0FD25F7DCF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917512683"/>
              </p:ext>
            </p:extLst>
          </p:nvPr>
        </p:nvGraphicFramePr>
        <p:xfrm>
          <a:off x="717550" y="3962399"/>
          <a:ext cx="10783888" cy="1971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3768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FB8BEA-9E21-C12A-F42C-0B9A01950A79}"/>
              </a:ext>
            </a:extLst>
          </p:cNvPr>
          <p:cNvSpPr>
            <a:spLocks noGrp="1"/>
          </p:cNvSpPr>
          <p:nvPr>
            <p:ph type="title"/>
          </p:nvPr>
        </p:nvSpPr>
        <p:spPr>
          <a:xfrm>
            <a:off x="633215" y="368216"/>
            <a:ext cx="3931826" cy="1973687"/>
          </a:xfrm>
        </p:spPr>
        <p:txBody>
          <a:bodyPr>
            <a:normAutofit/>
          </a:bodyPr>
          <a:lstStyle/>
          <a:p>
            <a:r>
              <a:rPr lang="en-US" dirty="0">
                <a:solidFill>
                  <a:srgbClr val="6B4E06"/>
                </a:solidFill>
              </a:rPr>
              <a:t>Stop #3: Building Family Capacity</a:t>
            </a:r>
          </a:p>
        </p:txBody>
      </p:sp>
      <p:sp>
        <p:nvSpPr>
          <p:cNvPr id="6" name="Content Placeholder 5">
            <a:extLst>
              <a:ext uri="{FF2B5EF4-FFF2-40B4-BE49-F238E27FC236}">
                <a16:creationId xmlns:a16="http://schemas.microsoft.com/office/drawing/2014/main" id="{CFBBF3A5-5557-83F9-5C5F-92729CFCAB3C}"/>
              </a:ext>
            </a:extLst>
          </p:cNvPr>
          <p:cNvSpPr>
            <a:spLocks noGrp="1"/>
          </p:cNvSpPr>
          <p:nvPr>
            <p:ph idx="1"/>
          </p:nvPr>
        </p:nvSpPr>
        <p:spPr>
          <a:xfrm>
            <a:off x="5250874" y="779647"/>
            <a:ext cx="6536326" cy="5081404"/>
          </a:xfrm>
        </p:spPr>
        <p:txBody>
          <a:bodyPr>
            <a:normAutofit fontScale="92500" lnSpcReduction="10000"/>
          </a:bodyPr>
          <a:lstStyle/>
          <a:p>
            <a:pPr>
              <a:spcAft>
                <a:spcPts val="600"/>
              </a:spcAft>
            </a:pPr>
            <a:r>
              <a:rPr lang="en-US" sz="3500" b="1" dirty="0"/>
              <a:t>Districts and schools who receive Title I-A funds must work as partners with families</a:t>
            </a:r>
          </a:p>
          <a:p>
            <a:pPr lvl="1">
              <a:spcAft>
                <a:spcPts val="600"/>
              </a:spcAft>
            </a:pPr>
            <a:r>
              <a:rPr lang="en-US" sz="3000" dirty="0"/>
              <a:t>Families are an invaluable resource</a:t>
            </a:r>
          </a:p>
          <a:p>
            <a:pPr lvl="1">
              <a:spcAft>
                <a:spcPts val="600"/>
              </a:spcAft>
            </a:pPr>
            <a:r>
              <a:rPr lang="en-US" sz="3000" dirty="0"/>
              <a:t>Two-way communication is key</a:t>
            </a:r>
          </a:p>
          <a:p>
            <a:pPr lvl="1">
              <a:spcAft>
                <a:spcPts val="600"/>
              </a:spcAft>
            </a:pPr>
            <a:r>
              <a:rPr lang="en-US" sz="3000" dirty="0"/>
              <a:t>Trust is the foundation</a:t>
            </a:r>
          </a:p>
          <a:p>
            <a:pPr lvl="1">
              <a:spcAft>
                <a:spcPts val="600"/>
              </a:spcAft>
            </a:pPr>
            <a:r>
              <a:rPr lang="en-US" sz="3000" dirty="0"/>
              <a:t>Develop engagement infrastructure</a:t>
            </a:r>
          </a:p>
          <a:p>
            <a:pPr>
              <a:spcAft>
                <a:spcPts val="600"/>
              </a:spcAft>
            </a:pPr>
            <a:r>
              <a:rPr lang="en-US" sz="3000" i="1" dirty="0"/>
              <a:t>Highlights from this stop</a:t>
            </a:r>
          </a:p>
          <a:p>
            <a:pPr lvl="1">
              <a:spcAft>
                <a:spcPts val="600"/>
              </a:spcAft>
            </a:pPr>
            <a:r>
              <a:rPr lang="en-US" dirty="0">
                <a:hlinkClick r:id="rId3"/>
              </a:rPr>
              <a:t>ESSA Quick Reference Brief on Family Engagement</a:t>
            </a:r>
            <a:endParaRPr lang="en-US" dirty="0"/>
          </a:p>
          <a:p>
            <a:pPr lvl="1">
              <a:spcAft>
                <a:spcPts val="600"/>
              </a:spcAft>
            </a:pPr>
            <a:r>
              <a:rPr lang="en-US" dirty="0">
                <a:hlinkClick r:id="rId4"/>
              </a:rPr>
              <a:t>Family Engagement Resources</a:t>
            </a:r>
            <a:endParaRPr lang="en-US" dirty="0"/>
          </a:p>
        </p:txBody>
      </p:sp>
      <p:sp>
        <p:nvSpPr>
          <p:cNvPr id="3" name="Footer Placeholder 2">
            <a:extLst>
              <a:ext uri="{FF2B5EF4-FFF2-40B4-BE49-F238E27FC236}">
                <a16:creationId xmlns:a16="http://schemas.microsoft.com/office/drawing/2014/main" id="{1F6A1269-2421-18C7-3DAD-C746A22F093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0BBF03AA-AE64-F5B0-21B6-98BB17C4B6B5}"/>
              </a:ext>
            </a:extLst>
          </p:cNvPr>
          <p:cNvSpPr>
            <a:spLocks noGrp="1"/>
          </p:cNvSpPr>
          <p:nvPr>
            <p:ph type="sldNum" sz="quarter" idx="12"/>
          </p:nvPr>
        </p:nvSpPr>
        <p:spPr/>
        <p:txBody>
          <a:bodyPr/>
          <a:lstStyle/>
          <a:p>
            <a:fld id="{357F5B69-6281-4C1F-8C38-6DA0F56DA430}" type="slidenum">
              <a:rPr lang="en-US" smtClean="0"/>
              <a:pPr/>
              <a:t>13</a:t>
            </a:fld>
            <a:endParaRPr lang="en-US" dirty="0"/>
          </a:p>
        </p:txBody>
      </p:sp>
      <p:pic>
        <p:nvPicPr>
          <p:cNvPr id="8" name="Picture Placeholder 16">
            <a:extLst>
              <a:ext uri="{FF2B5EF4-FFF2-40B4-BE49-F238E27FC236}">
                <a16:creationId xmlns:a16="http://schemas.microsoft.com/office/drawing/2014/main" id="{4ECCC624-84E8-35E7-89E3-D693D34AEAF8}"/>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353" r="14807"/>
          <a:stretch/>
        </p:blipFill>
        <p:spPr>
          <a:xfrm>
            <a:off x="404801" y="2620645"/>
            <a:ext cx="4249282" cy="2885440"/>
          </a:xfrm>
          <a:prstGeom prst="rect">
            <a:avLst/>
          </a:prstGeom>
        </p:spPr>
      </p:pic>
    </p:spTree>
    <p:extLst>
      <p:ext uri="{BB962C8B-B14F-4D97-AF65-F5344CB8AC3E}">
        <p14:creationId xmlns:p14="http://schemas.microsoft.com/office/powerpoint/2010/main" val="206977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B694E8-389C-6A0E-25FE-B00ABD42A2A5}"/>
              </a:ext>
            </a:extLst>
          </p:cNvPr>
          <p:cNvSpPr>
            <a:spLocks noGrp="1"/>
          </p:cNvSpPr>
          <p:nvPr>
            <p:ph type="title"/>
          </p:nvPr>
        </p:nvSpPr>
        <p:spPr>
          <a:xfrm>
            <a:off x="717177" y="779645"/>
            <a:ext cx="3931826" cy="1963555"/>
          </a:xfrm>
        </p:spPr>
        <p:txBody>
          <a:bodyPr/>
          <a:lstStyle/>
          <a:p>
            <a:r>
              <a:rPr lang="en-US" dirty="0">
                <a:solidFill>
                  <a:srgbClr val="6B4E06"/>
                </a:solidFill>
              </a:rPr>
              <a:t>Required Family Engagement Activities </a:t>
            </a:r>
          </a:p>
        </p:txBody>
      </p:sp>
      <p:sp>
        <p:nvSpPr>
          <p:cNvPr id="2" name="Content Placeholder 1">
            <a:extLst>
              <a:ext uri="{FF2B5EF4-FFF2-40B4-BE49-F238E27FC236}">
                <a16:creationId xmlns:a16="http://schemas.microsoft.com/office/drawing/2014/main" id="{33732784-334A-8050-6461-DA60D9687972}"/>
              </a:ext>
            </a:extLst>
          </p:cNvPr>
          <p:cNvSpPr>
            <a:spLocks noGrp="1"/>
          </p:cNvSpPr>
          <p:nvPr>
            <p:ph idx="1"/>
          </p:nvPr>
        </p:nvSpPr>
        <p:spPr/>
        <p:txBody>
          <a:bodyPr>
            <a:normAutofit fontScale="92500" lnSpcReduction="20000"/>
          </a:bodyPr>
          <a:lstStyle/>
          <a:p>
            <a:r>
              <a:rPr lang="en-US" sz="3500" dirty="0"/>
              <a:t>Annual Meeting</a:t>
            </a:r>
          </a:p>
          <a:p>
            <a:pPr lvl="1"/>
            <a:r>
              <a:rPr lang="en-US" dirty="0"/>
              <a:t>Required Elements (see the </a:t>
            </a:r>
            <a:r>
              <a:rPr lang="en-US" dirty="0">
                <a:hlinkClick r:id="rId3"/>
              </a:rPr>
              <a:t>ODE Annual Meeting PPT Template</a:t>
            </a:r>
            <a:r>
              <a:rPr lang="en-US" dirty="0"/>
              <a:t>)</a:t>
            </a:r>
          </a:p>
          <a:p>
            <a:pPr marL="457200" lvl="1" indent="0">
              <a:buNone/>
            </a:pPr>
            <a:endParaRPr lang="en-US" dirty="0"/>
          </a:p>
          <a:p>
            <a:r>
              <a:rPr lang="en-US" sz="3500" dirty="0"/>
              <a:t>Student Compact</a:t>
            </a:r>
          </a:p>
          <a:p>
            <a:pPr lvl="1"/>
            <a:r>
              <a:rPr lang="en-US" dirty="0"/>
              <a:t>How is this distributed?</a:t>
            </a:r>
          </a:p>
          <a:p>
            <a:pPr lvl="1"/>
            <a:r>
              <a:rPr lang="en-US" dirty="0"/>
              <a:t>When is this reviewed, including family input?</a:t>
            </a:r>
          </a:p>
          <a:p>
            <a:pPr marL="457200" lvl="1" indent="0">
              <a:buNone/>
            </a:pPr>
            <a:endParaRPr lang="en-US" dirty="0"/>
          </a:p>
          <a:p>
            <a:r>
              <a:rPr lang="en-US" sz="3500" dirty="0"/>
              <a:t>Parent/Family Involvement Plan</a:t>
            </a:r>
          </a:p>
          <a:p>
            <a:pPr lvl="1"/>
            <a:r>
              <a:rPr lang="en-US" dirty="0"/>
              <a:t>How can families be involved? </a:t>
            </a:r>
          </a:p>
          <a:p>
            <a:pPr marL="457200" lvl="1" indent="0">
              <a:buNone/>
            </a:pPr>
            <a:endParaRPr lang="en-US" dirty="0"/>
          </a:p>
          <a:p>
            <a:r>
              <a:rPr lang="en-US" sz="3500" dirty="0"/>
              <a:t>Family Support Activities</a:t>
            </a:r>
          </a:p>
          <a:p>
            <a:pPr lvl="1"/>
            <a:r>
              <a:rPr lang="en-US" dirty="0"/>
              <a:t>What activities are we doing as a school to support families in supporting their students’ learning?</a:t>
            </a:r>
          </a:p>
        </p:txBody>
      </p:sp>
      <p:sp>
        <p:nvSpPr>
          <p:cNvPr id="3" name="Footer Placeholder 2">
            <a:extLst>
              <a:ext uri="{FF2B5EF4-FFF2-40B4-BE49-F238E27FC236}">
                <a16:creationId xmlns:a16="http://schemas.microsoft.com/office/drawing/2014/main" id="{0E95CEE3-E9A1-3062-779A-607E6601309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30A78B4-860F-F3B0-9A74-E0DB247141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Picture Placeholder 7">
            <a:extLst>
              <a:ext uri="{FF2B5EF4-FFF2-40B4-BE49-F238E27FC236}">
                <a16:creationId xmlns:a16="http://schemas.microsoft.com/office/drawing/2014/main" id="{9E4FDC3D-B882-359E-BA72-5CF7C5AF1AB8}"/>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t="5733" b="5733"/>
          <a:stretch>
            <a:fillRect/>
          </a:stretch>
        </p:blipFill>
        <p:spPr>
          <a:xfrm>
            <a:off x="434934" y="3048408"/>
            <a:ext cx="4299906" cy="2538201"/>
          </a:xfrm>
        </p:spPr>
      </p:pic>
    </p:spTree>
    <p:extLst>
      <p:ext uri="{BB962C8B-B14F-4D97-AF65-F5344CB8AC3E}">
        <p14:creationId xmlns:p14="http://schemas.microsoft.com/office/powerpoint/2010/main" val="235754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312" y="467552"/>
            <a:ext cx="10784542" cy="1026460"/>
          </a:xfrm>
        </p:spPr>
        <p:txBody>
          <a:bodyPr/>
          <a:lstStyle/>
          <a:p>
            <a:r>
              <a:rPr lang="en-US" dirty="0">
                <a:solidFill>
                  <a:srgbClr val="6B4E06"/>
                </a:solidFill>
              </a:rPr>
              <a:t>Less Impact					More Impact</a:t>
            </a:r>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Right Arrow 4" descr="This is an arrow showing "/>
          <p:cNvSpPr/>
          <p:nvPr/>
        </p:nvSpPr>
        <p:spPr>
          <a:xfrm>
            <a:off x="914884" y="304577"/>
            <a:ext cx="10537601" cy="596564"/>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extBox 9"/>
          <p:cNvSpPr txBox="1"/>
          <p:nvPr/>
        </p:nvSpPr>
        <p:spPr>
          <a:xfrm>
            <a:off x="618431" y="1772720"/>
            <a:ext cx="2640916" cy="4093428"/>
          </a:xfrm>
          <a:prstGeom prst="rect">
            <a:avLst/>
          </a:prstGeom>
          <a:noFill/>
        </p:spPr>
        <p:txBody>
          <a:bodyPr wrap="none" rtlCol="0">
            <a:spAutoFit/>
          </a:bodyPr>
          <a:lstStyle/>
          <a:p>
            <a:r>
              <a:rPr lang="en-US" sz="2000" dirty="0"/>
              <a:t>Fundraisers</a:t>
            </a:r>
          </a:p>
          <a:p>
            <a:endParaRPr lang="en-US" sz="2000" dirty="0"/>
          </a:p>
          <a:p>
            <a:r>
              <a:rPr lang="en-US" sz="2000" dirty="0"/>
              <a:t>PTAs/PTOs</a:t>
            </a:r>
          </a:p>
          <a:p>
            <a:endParaRPr lang="en-US" sz="2000" dirty="0"/>
          </a:p>
          <a:p>
            <a:r>
              <a:rPr lang="en-US" sz="2000" dirty="0"/>
              <a:t>Potlucks</a:t>
            </a:r>
          </a:p>
          <a:p>
            <a:endParaRPr lang="en-US" sz="2000" dirty="0"/>
          </a:p>
          <a:p>
            <a:r>
              <a:rPr lang="en-US" sz="2000" dirty="0"/>
              <a:t>Family Volunteering</a:t>
            </a:r>
          </a:p>
          <a:p>
            <a:endParaRPr lang="en-US" sz="2000" dirty="0"/>
          </a:p>
          <a:p>
            <a:r>
              <a:rPr lang="en-US" sz="2000" dirty="0"/>
              <a:t>Student Performances</a:t>
            </a:r>
          </a:p>
          <a:p>
            <a:endParaRPr lang="en-US" sz="2000" dirty="0"/>
          </a:p>
          <a:p>
            <a:r>
              <a:rPr lang="en-US" sz="2000" dirty="0"/>
              <a:t>Family Resource Rooms</a:t>
            </a:r>
          </a:p>
          <a:p>
            <a:endParaRPr lang="en-US" sz="2000" dirty="0"/>
          </a:p>
          <a:p>
            <a:r>
              <a:rPr lang="en-US" sz="2000" dirty="0"/>
              <a:t>Family Website Portal</a:t>
            </a:r>
          </a:p>
        </p:txBody>
      </p:sp>
      <p:sp>
        <p:nvSpPr>
          <p:cNvPr id="24" name="TextBox 23"/>
          <p:cNvSpPr txBox="1"/>
          <p:nvPr/>
        </p:nvSpPr>
        <p:spPr>
          <a:xfrm>
            <a:off x="3479424" y="1983565"/>
            <a:ext cx="2594159" cy="3477875"/>
          </a:xfrm>
          <a:prstGeom prst="rect">
            <a:avLst/>
          </a:prstGeom>
          <a:noFill/>
        </p:spPr>
        <p:txBody>
          <a:bodyPr wrap="square" rtlCol="0">
            <a:spAutoFit/>
          </a:bodyPr>
          <a:lstStyle/>
          <a:p>
            <a:r>
              <a:rPr lang="en-US" sz="2000" dirty="0"/>
              <a:t>School Newsletters</a:t>
            </a:r>
          </a:p>
          <a:p>
            <a:endParaRPr lang="en-US" sz="2000" dirty="0"/>
          </a:p>
          <a:p>
            <a:r>
              <a:rPr lang="en-US" sz="2000" dirty="0"/>
              <a:t>Back to School Night</a:t>
            </a:r>
          </a:p>
          <a:p>
            <a:endParaRPr lang="en-US" sz="2000" dirty="0"/>
          </a:p>
          <a:p>
            <a:r>
              <a:rPr lang="en-US" sz="2000" dirty="0"/>
              <a:t>Family Training Events</a:t>
            </a:r>
          </a:p>
          <a:p>
            <a:endParaRPr lang="en-US" sz="2000" dirty="0"/>
          </a:p>
          <a:p>
            <a:r>
              <a:rPr lang="en-US" sz="2000" dirty="0"/>
              <a:t>Tips/Tools for Home Learning</a:t>
            </a:r>
          </a:p>
          <a:p>
            <a:endParaRPr lang="en-US" sz="2000" dirty="0"/>
          </a:p>
          <a:p>
            <a:r>
              <a:rPr lang="en-US" sz="2000" dirty="0"/>
              <a:t>Teacher Conferences</a:t>
            </a:r>
          </a:p>
          <a:p>
            <a:endParaRPr lang="en-US" sz="2000" dirty="0"/>
          </a:p>
        </p:txBody>
      </p:sp>
      <p:sp>
        <p:nvSpPr>
          <p:cNvPr id="28" name="TextBox 27"/>
          <p:cNvSpPr txBox="1"/>
          <p:nvPr/>
        </p:nvSpPr>
        <p:spPr>
          <a:xfrm>
            <a:off x="6433820" y="1657196"/>
            <a:ext cx="2481860" cy="5016758"/>
          </a:xfrm>
          <a:prstGeom prst="rect">
            <a:avLst/>
          </a:prstGeom>
          <a:noFill/>
        </p:spPr>
        <p:txBody>
          <a:bodyPr wrap="square" rtlCol="0">
            <a:spAutoFit/>
          </a:bodyPr>
          <a:lstStyle/>
          <a:p>
            <a:endParaRPr lang="en-US" sz="2400" dirty="0"/>
          </a:p>
          <a:p>
            <a:r>
              <a:rPr lang="en-US" sz="2000" dirty="0"/>
              <a:t>Regular Personalized Communication</a:t>
            </a:r>
          </a:p>
          <a:p>
            <a:endParaRPr lang="en-US" sz="2000" dirty="0"/>
          </a:p>
          <a:p>
            <a:r>
              <a:rPr lang="en-US" sz="2000" dirty="0"/>
              <a:t>Positive Phone Calls Home</a:t>
            </a:r>
          </a:p>
          <a:p>
            <a:endParaRPr lang="en-US" sz="2000" dirty="0"/>
          </a:p>
          <a:p>
            <a:r>
              <a:rPr lang="en-US" sz="2000" dirty="0"/>
              <a:t>Student Goal Setting Talks</a:t>
            </a:r>
          </a:p>
          <a:p>
            <a:endParaRPr lang="en-US" sz="2000" dirty="0"/>
          </a:p>
          <a:p>
            <a:endParaRPr lang="en-US" sz="2000" dirty="0"/>
          </a:p>
          <a:p>
            <a:endParaRPr lang="en-US" sz="2000" dirty="0"/>
          </a:p>
          <a:p>
            <a:endParaRPr lang="en-US" sz="2000" dirty="0"/>
          </a:p>
          <a:p>
            <a:endParaRPr lang="en-US" sz="2000" dirty="0"/>
          </a:p>
          <a:p>
            <a:endParaRPr lang="en-US" sz="2000" dirty="0"/>
          </a:p>
          <a:p>
            <a:r>
              <a:rPr lang="en-US" sz="1600" i="1" dirty="0"/>
              <a:t>Adapted from TNTP</a:t>
            </a:r>
          </a:p>
        </p:txBody>
      </p:sp>
      <p:sp>
        <p:nvSpPr>
          <p:cNvPr id="31" name="TextBox 30"/>
          <p:cNvSpPr txBox="1"/>
          <p:nvPr/>
        </p:nvSpPr>
        <p:spPr>
          <a:xfrm>
            <a:off x="9077456" y="1983565"/>
            <a:ext cx="2847033" cy="2616101"/>
          </a:xfrm>
          <a:prstGeom prst="rect">
            <a:avLst/>
          </a:prstGeom>
          <a:noFill/>
        </p:spPr>
        <p:txBody>
          <a:bodyPr wrap="square" rtlCol="0">
            <a:spAutoFit/>
          </a:bodyPr>
          <a:lstStyle/>
          <a:p>
            <a:r>
              <a:rPr lang="en-US" sz="2000" dirty="0"/>
              <a:t>Classroom Observations or Mini-Lessons</a:t>
            </a:r>
          </a:p>
          <a:p>
            <a:endParaRPr lang="en-US" sz="2000" dirty="0"/>
          </a:p>
          <a:p>
            <a:r>
              <a:rPr lang="en-US" sz="2000" dirty="0"/>
              <a:t>Home Visits</a:t>
            </a:r>
          </a:p>
          <a:p>
            <a:endParaRPr lang="en-US" sz="2000" dirty="0"/>
          </a:p>
          <a:p>
            <a:r>
              <a:rPr lang="en-US" sz="2000" dirty="0"/>
              <a:t>Weekly Data Sharing Folders</a:t>
            </a:r>
          </a:p>
          <a:p>
            <a:endParaRPr lang="en-US" sz="2400" dirty="0"/>
          </a:p>
        </p:txBody>
      </p:sp>
      <p:sp>
        <p:nvSpPr>
          <p:cNvPr id="7" name="Slide Number Placeholder 6"/>
          <p:cNvSpPr>
            <a:spLocks noGrp="1"/>
          </p:cNvSpPr>
          <p:nvPr>
            <p:ph type="sldNum" sz="quarter" idx="12"/>
          </p:nvPr>
        </p:nvSpPr>
        <p:spPr/>
        <p:txBody>
          <a:bodyPr/>
          <a:lstStyle/>
          <a:p>
            <a:fld id="{357F5B69-6281-4C1F-8C38-6DA0F56DA430}" type="slidenum">
              <a:rPr lang="en-US" smtClean="0"/>
              <a:t>15</a:t>
            </a:fld>
            <a:endParaRPr lang="en-US" dirty="0"/>
          </a:p>
        </p:txBody>
      </p:sp>
    </p:spTree>
    <p:extLst>
      <p:ext uri="{BB962C8B-B14F-4D97-AF65-F5344CB8AC3E}">
        <p14:creationId xmlns:p14="http://schemas.microsoft.com/office/powerpoint/2010/main" val="3547683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8CBAA8-6A83-0FF2-839D-8D87179F3121}"/>
              </a:ext>
            </a:extLst>
          </p:cNvPr>
          <p:cNvSpPr>
            <a:spLocks noGrp="1"/>
          </p:cNvSpPr>
          <p:nvPr>
            <p:ph type="title"/>
          </p:nvPr>
        </p:nvSpPr>
        <p:spPr/>
        <p:txBody>
          <a:bodyPr anchor="b">
            <a:normAutofit fontScale="90000"/>
          </a:bodyPr>
          <a:lstStyle/>
          <a:p>
            <a:r>
              <a:rPr lang="en-US" dirty="0">
                <a:solidFill>
                  <a:srgbClr val="6B4E06"/>
                </a:solidFill>
              </a:rPr>
              <a:t>A Guided Tour of Family Engagement – Yoncalla SD</a:t>
            </a:r>
          </a:p>
        </p:txBody>
      </p:sp>
      <p:pic>
        <p:nvPicPr>
          <p:cNvPr id="10" name="Content Placeholder 9" descr="Open highway road">
            <a:extLst>
              <a:ext uri="{FF2B5EF4-FFF2-40B4-BE49-F238E27FC236}">
                <a16:creationId xmlns:a16="http://schemas.microsoft.com/office/drawing/2014/main" id="{08578ED8-A857-CFAE-4397-03CAFFFBE87D}"/>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p:blipFill>
        <p:spPr>
          <a:xfrm>
            <a:off x="3028156" y="1825625"/>
            <a:ext cx="6162675" cy="4108450"/>
          </a:xfrm>
          <a:noFill/>
        </p:spPr>
      </p:pic>
      <p:sp>
        <p:nvSpPr>
          <p:cNvPr id="4" name="Footer Placeholder 3">
            <a:extLst>
              <a:ext uri="{FF2B5EF4-FFF2-40B4-BE49-F238E27FC236}">
                <a16:creationId xmlns:a16="http://schemas.microsoft.com/office/drawing/2014/main" id="{D10E8E88-5564-28DA-4873-A2E0652779EC}"/>
              </a:ext>
              <a:ext uri="{C183D7F6-B498-43B3-948B-1728B52AA6E4}">
                <adec:decorative xmlns:adec="http://schemas.microsoft.com/office/drawing/2017/decorative" val="1"/>
              </a:ext>
            </a:extLst>
          </p:cNvPr>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5" name="Slide Number Placeholder 4">
            <a:extLst>
              <a:ext uri="{FF2B5EF4-FFF2-40B4-BE49-F238E27FC236}">
                <a16:creationId xmlns:a16="http://schemas.microsoft.com/office/drawing/2014/main" id="{35D98E44-8B55-BEE2-1DB7-F7B18286D159}"/>
              </a:ext>
            </a:extLst>
          </p:cNvPr>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16</a:t>
            </a:fld>
            <a:endParaRPr lang="en-US"/>
          </a:p>
        </p:txBody>
      </p:sp>
    </p:spTree>
    <p:extLst>
      <p:ext uri="{BB962C8B-B14F-4D97-AF65-F5344CB8AC3E}">
        <p14:creationId xmlns:p14="http://schemas.microsoft.com/office/powerpoint/2010/main" val="1170017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0480" y="2914003"/>
            <a:ext cx="10241280" cy="2387600"/>
          </a:xfrm>
        </p:spPr>
        <p:txBody>
          <a:bodyPr>
            <a:normAutofit/>
          </a:bodyPr>
          <a:lstStyle/>
          <a:p>
            <a:pPr algn="l"/>
            <a:r>
              <a:rPr lang="en-US" sz="4133" dirty="0">
                <a:latin typeface="Century Gothic" panose="020B0502020202020204" pitchFamily="34" charset="0"/>
              </a:rPr>
              <a:t>Responsive Family Engagement</a:t>
            </a:r>
            <a:r>
              <a:rPr lang="en-US" sz="4133" dirty="0"/>
              <a:t> </a:t>
            </a:r>
            <a:br>
              <a:rPr lang="en-US" sz="4133" dirty="0"/>
            </a:br>
            <a:endParaRPr lang="en-US" sz="4133" dirty="0"/>
          </a:p>
        </p:txBody>
      </p:sp>
      <p:pic>
        <p:nvPicPr>
          <p:cNvPr id="4" name="Pictur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27" y="0"/>
            <a:ext cx="520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6853" y="715264"/>
            <a:ext cx="6000268" cy="182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556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D0CD3DE-D4DF-8A2C-4931-E701A7F1E33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Why We’re Here</a:t>
            </a:r>
          </a:p>
        </p:txBody>
      </p:sp>
      <p:sp>
        <p:nvSpPr>
          <p:cNvPr id="3" name="Slide Number Placeholder 2"/>
          <p:cNvSpPr>
            <a:spLocks noGrp="1"/>
          </p:cNvSpPr>
          <p:nvPr>
            <p:ph type="sldNum" sz="quarter" idx="12"/>
          </p:nvPr>
        </p:nvSpPr>
        <p:spPr>
          <a:xfrm>
            <a:off x="8805333"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E92E3F0-8983-4AA1-B044-B5DB86D5379B}"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Children standing in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565" y="643467"/>
            <a:ext cx="8570869"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581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016" y="0"/>
            <a:ext cx="10702159" cy="1325563"/>
          </a:xfrm>
        </p:spPr>
        <p:txBody>
          <a:bodyPr>
            <a:normAutofit/>
          </a:bodyPr>
          <a:lstStyle/>
          <a:p>
            <a:r>
              <a:rPr lang="en-US" sz="4000" dirty="0">
                <a:latin typeface="+mn-lt"/>
              </a:rPr>
              <a:t>Elements of an Effective Prenatal-Grade 3 System</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DBC6E-3F07-49FC-870E-F0F59AE1B95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27" name="Group 26" descr="This image of a triangle shows the elements of an effective prenatal- Grade 3 system&#10;Side 1: Health and community resources&#10;Side 2: Family engagement and home and school&#10;Side 3: Supports for learning&#10;Outcome: Children ready for school and meeting benchmarks"/>
          <p:cNvGrpSpPr/>
          <p:nvPr/>
        </p:nvGrpSpPr>
        <p:grpSpPr>
          <a:xfrm>
            <a:off x="1541669" y="1030472"/>
            <a:ext cx="8699873" cy="5359819"/>
            <a:chOff x="1426760" y="1455152"/>
            <a:chExt cx="8699873" cy="5359819"/>
          </a:xfrm>
        </p:grpSpPr>
        <p:sp>
          <p:nvSpPr>
            <p:cNvPr id="9" name="Isosceles Triangle 8"/>
            <p:cNvSpPr/>
            <p:nvPr/>
          </p:nvSpPr>
          <p:spPr>
            <a:xfrm>
              <a:off x="3000436" y="1702674"/>
              <a:ext cx="5538423" cy="4235670"/>
            </a:xfrm>
            <a:prstGeom prst="triangle">
              <a:avLst/>
            </a:prstGeom>
            <a:solidFill>
              <a:srgbClr val="00929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4311424" y="3556797"/>
              <a:ext cx="2828369" cy="2089460"/>
            </a:xfrm>
            <a:custGeom>
              <a:avLst/>
              <a:gdLst>
                <a:gd name="connsiteX0" fmla="*/ 0 w 2828369"/>
                <a:gd name="connsiteY0" fmla="*/ 171677 h 1030043"/>
                <a:gd name="connsiteX1" fmla="*/ 171677 w 2828369"/>
                <a:gd name="connsiteY1" fmla="*/ 0 h 1030043"/>
                <a:gd name="connsiteX2" fmla="*/ 2656692 w 2828369"/>
                <a:gd name="connsiteY2" fmla="*/ 0 h 1030043"/>
                <a:gd name="connsiteX3" fmla="*/ 2828369 w 2828369"/>
                <a:gd name="connsiteY3" fmla="*/ 171677 h 1030043"/>
                <a:gd name="connsiteX4" fmla="*/ 2828369 w 2828369"/>
                <a:gd name="connsiteY4" fmla="*/ 858366 h 1030043"/>
                <a:gd name="connsiteX5" fmla="*/ 2656692 w 2828369"/>
                <a:gd name="connsiteY5" fmla="*/ 1030043 h 1030043"/>
                <a:gd name="connsiteX6" fmla="*/ 171677 w 2828369"/>
                <a:gd name="connsiteY6" fmla="*/ 1030043 h 1030043"/>
                <a:gd name="connsiteX7" fmla="*/ 0 w 2828369"/>
                <a:gd name="connsiteY7" fmla="*/ 858366 h 1030043"/>
                <a:gd name="connsiteX8" fmla="*/ 0 w 2828369"/>
                <a:gd name="connsiteY8" fmla="*/ 171677 h 1030043"/>
                <a:gd name="connsiteX0" fmla="*/ 0 w 2828369"/>
                <a:gd name="connsiteY0" fmla="*/ 178999 h 1037365"/>
                <a:gd name="connsiteX1" fmla="*/ 623621 w 2828369"/>
                <a:gd name="connsiteY1" fmla="*/ 0 h 1037365"/>
                <a:gd name="connsiteX2" fmla="*/ 2656692 w 2828369"/>
                <a:gd name="connsiteY2" fmla="*/ 7322 h 1037365"/>
                <a:gd name="connsiteX3" fmla="*/ 2828369 w 2828369"/>
                <a:gd name="connsiteY3" fmla="*/ 178999 h 1037365"/>
                <a:gd name="connsiteX4" fmla="*/ 2828369 w 2828369"/>
                <a:gd name="connsiteY4" fmla="*/ 865688 h 1037365"/>
                <a:gd name="connsiteX5" fmla="*/ 2656692 w 2828369"/>
                <a:gd name="connsiteY5" fmla="*/ 1037365 h 1037365"/>
                <a:gd name="connsiteX6" fmla="*/ 171677 w 2828369"/>
                <a:gd name="connsiteY6" fmla="*/ 1037365 h 1037365"/>
                <a:gd name="connsiteX7" fmla="*/ 0 w 2828369"/>
                <a:gd name="connsiteY7" fmla="*/ 865688 h 1037365"/>
                <a:gd name="connsiteX8" fmla="*/ 0 w 2828369"/>
                <a:gd name="connsiteY8" fmla="*/ 178999 h 1037365"/>
                <a:gd name="connsiteX0" fmla="*/ 220717 w 2828369"/>
                <a:gd name="connsiteY0" fmla="*/ 186321 h 1037365"/>
                <a:gd name="connsiteX1" fmla="*/ 623621 w 2828369"/>
                <a:gd name="connsiteY1" fmla="*/ 0 h 1037365"/>
                <a:gd name="connsiteX2" fmla="*/ 2656692 w 2828369"/>
                <a:gd name="connsiteY2" fmla="*/ 7322 h 1037365"/>
                <a:gd name="connsiteX3" fmla="*/ 2828369 w 2828369"/>
                <a:gd name="connsiteY3" fmla="*/ 178999 h 1037365"/>
                <a:gd name="connsiteX4" fmla="*/ 2828369 w 2828369"/>
                <a:gd name="connsiteY4" fmla="*/ 865688 h 1037365"/>
                <a:gd name="connsiteX5" fmla="*/ 2656692 w 2828369"/>
                <a:gd name="connsiteY5" fmla="*/ 1037365 h 1037365"/>
                <a:gd name="connsiteX6" fmla="*/ 171677 w 2828369"/>
                <a:gd name="connsiteY6" fmla="*/ 1037365 h 1037365"/>
                <a:gd name="connsiteX7" fmla="*/ 0 w 2828369"/>
                <a:gd name="connsiteY7" fmla="*/ 865688 h 1037365"/>
                <a:gd name="connsiteX8" fmla="*/ 220717 w 2828369"/>
                <a:gd name="connsiteY8" fmla="*/ 186321 h 1037365"/>
                <a:gd name="connsiteX0" fmla="*/ 220717 w 2828369"/>
                <a:gd name="connsiteY0" fmla="*/ 186321 h 1037365"/>
                <a:gd name="connsiteX1" fmla="*/ 623621 w 2828369"/>
                <a:gd name="connsiteY1" fmla="*/ 0 h 1037365"/>
                <a:gd name="connsiteX2" fmla="*/ 2162706 w 2828369"/>
                <a:gd name="connsiteY2" fmla="*/ 7322 h 1037365"/>
                <a:gd name="connsiteX3" fmla="*/ 2828369 w 2828369"/>
                <a:gd name="connsiteY3" fmla="*/ 178999 h 1037365"/>
                <a:gd name="connsiteX4" fmla="*/ 2828369 w 2828369"/>
                <a:gd name="connsiteY4" fmla="*/ 865688 h 1037365"/>
                <a:gd name="connsiteX5" fmla="*/ 2656692 w 2828369"/>
                <a:gd name="connsiteY5" fmla="*/ 1037365 h 1037365"/>
                <a:gd name="connsiteX6" fmla="*/ 171677 w 2828369"/>
                <a:gd name="connsiteY6" fmla="*/ 1037365 h 1037365"/>
                <a:gd name="connsiteX7" fmla="*/ 0 w 2828369"/>
                <a:gd name="connsiteY7" fmla="*/ 865688 h 1037365"/>
                <a:gd name="connsiteX8" fmla="*/ 220717 w 2828369"/>
                <a:gd name="connsiteY8" fmla="*/ 186321 h 1037365"/>
                <a:gd name="connsiteX0" fmla="*/ 220717 w 2828369"/>
                <a:gd name="connsiteY0" fmla="*/ 186321 h 1037365"/>
                <a:gd name="connsiteX1" fmla="*/ 623621 w 2828369"/>
                <a:gd name="connsiteY1" fmla="*/ 0 h 1037365"/>
                <a:gd name="connsiteX2" fmla="*/ 2162706 w 2828369"/>
                <a:gd name="connsiteY2" fmla="*/ 7322 h 1037365"/>
                <a:gd name="connsiteX3" fmla="*/ 2628673 w 2828369"/>
                <a:gd name="connsiteY3" fmla="*/ 252221 h 1037365"/>
                <a:gd name="connsiteX4" fmla="*/ 2828369 w 2828369"/>
                <a:gd name="connsiteY4" fmla="*/ 865688 h 1037365"/>
                <a:gd name="connsiteX5" fmla="*/ 2656692 w 2828369"/>
                <a:gd name="connsiteY5" fmla="*/ 1037365 h 1037365"/>
                <a:gd name="connsiteX6" fmla="*/ 171677 w 2828369"/>
                <a:gd name="connsiteY6" fmla="*/ 1037365 h 1037365"/>
                <a:gd name="connsiteX7" fmla="*/ 0 w 2828369"/>
                <a:gd name="connsiteY7" fmla="*/ 865688 h 1037365"/>
                <a:gd name="connsiteX8" fmla="*/ 220717 w 2828369"/>
                <a:gd name="connsiteY8" fmla="*/ 186321 h 1037365"/>
                <a:gd name="connsiteX0" fmla="*/ 220717 w 2828369"/>
                <a:gd name="connsiteY0" fmla="*/ 186321 h 1037365"/>
                <a:gd name="connsiteX1" fmla="*/ 623621 w 2828369"/>
                <a:gd name="connsiteY1" fmla="*/ 0 h 1037365"/>
                <a:gd name="connsiteX2" fmla="*/ 2162706 w 2828369"/>
                <a:gd name="connsiteY2" fmla="*/ 7322 h 1037365"/>
                <a:gd name="connsiteX3" fmla="*/ 2576121 w 2828369"/>
                <a:gd name="connsiteY3" fmla="*/ 186321 h 1037365"/>
                <a:gd name="connsiteX4" fmla="*/ 2828369 w 2828369"/>
                <a:gd name="connsiteY4" fmla="*/ 865688 h 1037365"/>
                <a:gd name="connsiteX5" fmla="*/ 2656692 w 2828369"/>
                <a:gd name="connsiteY5" fmla="*/ 1037365 h 1037365"/>
                <a:gd name="connsiteX6" fmla="*/ 171677 w 2828369"/>
                <a:gd name="connsiteY6" fmla="*/ 1037365 h 1037365"/>
                <a:gd name="connsiteX7" fmla="*/ 0 w 2828369"/>
                <a:gd name="connsiteY7" fmla="*/ 865688 h 1037365"/>
                <a:gd name="connsiteX8" fmla="*/ 220717 w 2828369"/>
                <a:gd name="connsiteY8" fmla="*/ 186321 h 103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8369" h="1037365">
                  <a:moveTo>
                    <a:pt x="220717" y="186321"/>
                  </a:moveTo>
                  <a:cubicBezTo>
                    <a:pt x="220717" y="91506"/>
                    <a:pt x="528806" y="0"/>
                    <a:pt x="623621" y="0"/>
                  </a:cubicBezTo>
                  <a:lnTo>
                    <a:pt x="2162706" y="7322"/>
                  </a:lnTo>
                  <a:cubicBezTo>
                    <a:pt x="2257521" y="7322"/>
                    <a:pt x="2576121" y="91506"/>
                    <a:pt x="2576121" y="186321"/>
                  </a:cubicBezTo>
                  <a:lnTo>
                    <a:pt x="2828369" y="865688"/>
                  </a:lnTo>
                  <a:cubicBezTo>
                    <a:pt x="2828369" y="960503"/>
                    <a:pt x="2751507" y="1037365"/>
                    <a:pt x="2656692" y="1037365"/>
                  </a:cubicBezTo>
                  <a:lnTo>
                    <a:pt x="171677" y="1037365"/>
                  </a:lnTo>
                  <a:cubicBezTo>
                    <a:pt x="76862" y="1037365"/>
                    <a:pt x="0" y="960503"/>
                    <a:pt x="0" y="865688"/>
                  </a:cubicBezTo>
                  <a:lnTo>
                    <a:pt x="220717" y="186321"/>
                  </a:lnTo>
                  <a:close/>
                </a:path>
              </a:pathLst>
            </a:custGeom>
            <a:solidFill>
              <a:schemeClr val="lt1">
                <a:hueOff val="0"/>
                <a:satOff val="0"/>
                <a:lumOff val="0"/>
                <a:alpha val="5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4113" tIns="214113" rIns="214113" bIns="214113" numCol="1" spcCol="1270" anchor="ctr" anchorCtr="0">
              <a:noAutofit/>
            </a:bodyPr>
            <a:lstStyle/>
            <a:p>
              <a:pPr marL="0" marR="0" lvl="0" indent="0" algn="ctr" defTabSz="19113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Outcome</a:t>
              </a:r>
              <a:r>
                <a:rPr kumimoji="0" lang="en-US" sz="4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Children Ready for School &amp; Meeting Benchmarks  </a:t>
              </a:r>
            </a:p>
          </p:txBody>
        </p:sp>
        <p:sp>
          <p:nvSpPr>
            <p:cNvPr id="15" name="Up-Down Arrow 14"/>
            <p:cNvSpPr/>
            <p:nvPr/>
          </p:nvSpPr>
          <p:spPr>
            <a:xfrm rot="1980000">
              <a:off x="3514113" y="1479565"/>
              <a:ext cx="1198399" cy="4459216"/>
            </a:xfrm>
            <a:prstGeom prst="upDownArrow">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Up-Down Arrow 15"/>
            <p:cNvSpPr/>
            <p:nvPr/>
          </p:nvSpPr>
          <p:spPr>
            <a:xfrm rot="19620000">
              <a:off x="6811813" y="1455152"/>
              <a:ext cx="1172264" cy="4459216"/>
            </a:xfrm>
            <a:prstGeom prst="upDownArrow">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Up-Down Arrow 16"/>
            <p:cNvSpPr/>
            <p:nvPr/>
          </p:nvSpPr>
          <p:spPr>
            <a:xfrm rot="5400000">
              <a:off x="5243469" y="3777325"/>
              <a:ext cx="1168714" cy="4906578"/>
            </a:xfrm>
            <a:prstGeom prst="upDownArrow">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2506461" y="3458582"/>
              <a:ext cx="3253933" cy="430887"/>
            </a:xfrm>
            <a:prstGeom prst="rect">
              <a:avLst/>
            </a:prstGeom>
            <a:noFill/>
            <a:scene3d>
              <a:camera prst="orthographicFront">
                <a:rot lat="0" lon="0" rev="3420000"/>
              </a:camera>
              <a:lightRig rig="threePt" dir="t"/>
            </a:scene3d>
          </p:spPr>
          <p:txBody>
            <a:bodyPr wrap="square" rtlCol="0">
              <a:spAutoFit/>
              <a:scene3d>
                <a:camera prst="orthographicFront">
                  <a:rot lat="0" lon="0" rev="330000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Supports for learning</a:t>
              </a:r>
            </a:p>
          </p:txBody>
        </p:sp>
        <p:sp>
          <p:nvSpPr>
            <p:cNvPr id="20" name="TextBox 19"/>
            <p:cNvSpPr txBox="1"/>
            <p:nvPr/>
          </p:nvSpPr>
          <p:spPr>
            <a:xfrm>
              <a:off x="5408271" y="3591238"/>
              <a:ext cx="4188400" cy="430887"/>
            </a:xfrm>
            <a:prstGeom prst="rect">
              <a:avLst/>
            </a:prstGeom>
            <a:noFill/>
            <a:scene3d>
              <a:camera prst="orthographicFront">
                <a:rot lat="0" lon="0" rev="18180000"/>
              </a:camera>
              <a:lightRig rig="threePt" dir="t"/>
            </a:scene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Health and community resources</a:t>
              </a:r>
            </a:p>
          </p:txBody>
        </p:sp>
        <p:sp>
          <p:nvSpPr>
            <p:cNvPr id="21" name="TextBox 20"/>
            <p:cNvSpPr txBox="1"/>
            <p:nvPr/>
          </p:nvSpPr>
          <p:spPr>
            <a:xfrm>
              <a:off x="3474363" y="6011106"/>
              <a:ext cx="48227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Family engagement at home and school</a:t>
              </a:r>
            </a:p>
          </p:txBody>
        </p:sp>
        <p:sp>
          <p:nvSpPr>
            <p:cNvPr id="22" name="TextBox 21"/>
            <p:cNvSpPr txBox="1"/>
            <p:nvPr/>
          </p:nvSpPr>
          <p:spPr>
            <a:xfrm>
              <a:off x="1687398" y="2392048"/>
              <a:ext cx="2541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Committed Leadership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Effective Governance</a:t>
              </a:r>
            </a:p>
          </p:txBody>
        </p:sp>
        <p:sp>
          <p:nvSpPr>
            <p:cNvPr id="23" name="TextBox 22"/>
            <p:cNvSpPr txBox="1"/>
            <p:nvPr/>
          </p:nvSpPr>
          <p:spPr>
            <a:xfrm>
              <a:off x="7068218" y="2392048"/>
              <a:ext cx="242579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Shared, Leveraged Resources</a:t>
              </a:r>
            </a:p>
          </p:txBody>
        </p:sp>
        <p:sp>
          <p:nvSpPr>
            <p:cNvPr id="24" name="TextBox 23"/>
            <p:cNvSpPr txBox="1"/>
            <p:nvPr/>
          </p:nvSpPr>
          <p:spPr>
            <a:xfrm>
              <a:off x="7704783" y="3480656"/>
              <a:ext cx="24218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Aligned, Seamless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Pathways</a:t>
              </a:r>
            </a:p>
          </p:txBody>
        </p:sp>
        <p:sp>
          <p:nvSpPr>
            <p:cNvPr id="25" name="TextBox 24"/>
            <p:cNvSpPr txBox="1"/>
            <p:nvPr/>
          </p:nvSpPr>
          <p:spPr>
            <a:xfrm>
              <a:off x="1426760" y="3480656"/>
              <a:ext cx="21345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Data-Driven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Decision Making</a:t>
              </a:r>
            </a:p>
          </p:txBody>
        </p:sp>
      </p:grpSp>
      <p:pic>
        <p:nvPicPr>
          <p:cNvPr id="18" name="Pictur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27" y="0"/>
            <a:ext cx="520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39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9B3CE-0EA4-3889-4F2E-F3A9E632E8C3}"/>
              </a:ext>
            </a:extLst>
          </p:cNvPr>
          <p:cNvSpPr>
            <a:spLocks noGrp="1"/>
          </p:cNvSpPr>
          <p:nvPr>
            <p:ph type="title"/>
          </p:nvPr>
        </p:nvSpPr>
        <p:spPr>
          <a:xfrm>
            <a:off x="717177" y="779645"/>
            <a:ext cx="3931826" cy="1536835"/>
          </a:xfrm>
        </p:spPr>
        <p:txBody>
          <a:bodyPr>
            <a:normAutofit/>
          </a:bodyPr>
          <a:lstStyle/>
          <a:p>
            <a:r>
              <a:rPr lang="en-US" dirty="0">
                <a:solidFill>
                  <a:srgbClr val="00558A"/>
                </a:solidFill>
              </a:rPr>
              <a:t>Planning our journey</a:t>
            </a:r>
          </a:p>
        </p:txBody>
      </p:sp>
      <p:pic>
        <p:nvPicPr>
          <p:cNvPr id="29" name="Picture Placeholder 28" descr="A sign with a black and white border">
            <a:extLst>
              <a:ext uri="{FF2B5EF4-FFF2-40B4-BE49-F238E27FC236}">
                <a16:creationId xmlns:a16="http://schemas.microsoft.com/office/drawing/2014/main" id="{3B9A1AC9-066F-CD5E-C96B-999A174818C0}"/>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5" r="115"/>
          <a:stretch>
            <a:fillRect/>
          </a:stretch>
        </p:blipFill>
        <p:spPr>
          <a:xfrm>
            <a:off x="717176" y="2467412"/>
            <a:ext cx="3372831" cy="3521449"/>
          </a:xfrm>
        </p:spPr>
      </p:pic>
      <p:sp>
        <p:nvSpPr>
          <p:cNvPr id="6" name="Content Placeholder 5">
            <a:extLst>
              <a:ext uri="{FF2B5EF4-FFF2-40B4-BE49-F238E27FC236}">
                <a16:creationId xmlns:a16="http://schemas.microsoft.com/office/drawing/2014/main" id="{C0D723B5-F1EC-2282-4F5D-B28F13CC195C}"/>
              </a:ext>
            </a:extLst>
          </p:cNvPr>
          <p:cNvSpPr>
            <a:spLocks noGrp="1"/>
          </p:cNvSpPr>
          <p:nvPr>
            <p:ph idx="1"/>
          </p:nvPr>
        </p:nvSpPr>
        <p:spPr/>
        <p:txBody>
          <a:bodyPr>
            <a:normAutofit/>
          </a:bodyPr>
          <a:lstStyle/>
          <a:p>
            <a:pPr>
              <a:spcAft>
                <a:spcPts val="600"/>
              </a:spcAft>
            </a:pPr>
            <a:r>
              <a:rPr lang="en-US" sz="2800" dirty="0"/>
              <a:t>Quarterly webinars</a:t>
            </a:r>
          </a:p>
          <a:p>
            <a:pPr lvl="1">
              <a:spcAft>
                <a:spcPts val="600"/>
              </a:spcAft>
            </a:pPr>
            <a:r>
              <a:rPr lang="en-US" dirty="0"/>
              <a:t>August</a:t>
            </a:r>
          </a:p>
          <a:p>
            <a:pPr lvl="1">
              <a:spcAft>
                <a:spcPts val="600"/>
              </a:spcAft>
            </a:pPr>
            <a:r>
              <a:rPr lang="en-US" dirty="0"/>
              <a:t>November</a:t>
            </a:r>
          </a:p>
          <a:p>
            <a:pPr lvl="1">
              <a:spcAft>
                <a:spcPts val="600"/>
              </a:spcAft>
            </a:pPr>
            <a:r>
              <a:rPr lang="en-US" dirty="0"/>
              <a:t>February</a:t>
            </a:r>
          </a:p>
          <a:p>
            <a:pPr lvl="1">
              <a:spcAft>
                <a:spcPts val="600"/>
              </a:spcAft>
            </a:pPr>
            <a:r>
              <a:rPr lang="en-US" dirty="0"/>
              <a:t>May</a:t>
            </a:r>
          </a:p>
          <a:p>
            <a:pPr>
              <a:spcAft>
                <a:spcPts val="600"/>
              </a:spcAft>
            </a:pPr>
            <a:r>
              <a:rPr lang="en-US" sz="2800" dirty="0">
                <a:hlinkClick r:id="rId4"/>
              </a:rPr>
              <a:t>Formula Grants Calendar</a:t>
            </a:r>
            <a:r>
              <a:rPr lang="en-US" sz="2800" dirty="0"/>
              <a:t> is our map</a:t>
            </a:r>
          </a:p>
          <a:p>
            <a:pPr>
              <a:spcAft>
                <a:spcPts val="600"/>
              </a:spcAft>
            </a:pPr>
            <a:r>
              <a:rPr lang="en-US" sz="2800" dirty="0"/>
              <a:t>Our goal is to travel to our destination in a way that will enable you to have a smooth trip this year!</a:t>
            </a:r>
          </a:p>
          <a:p>
            <a:endParaRPr lang="en-US" sz="3200" baseline="30000" dirty="0"/>
          </a:p>
        </p:txBody>
      </p:sp>
      <p:sp>
        <p:nvSpPr>
          <p:cNvPr id="3" name="Footer Placeholder 2">
            <a:extLst>
              <a:ext uri="{FF2B5EF4-FFF2-40B4-BE49-F238E27FC236}">
                <a16:creationId xmlns:a16="http://schemas.microsoft.com/office/drawing/2014/main" id="{3BCDCD53-2476-CB3F-D746-BD0B9A5350E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1F5C4594-22D2-513C-1C67-B769A3CC899F}"/>
              </a:ext>
            </a:extLst>
          </p:cNvPr>
          <p:cNvSpPr>
            <a:spLocks noGrp="1"/>
          </p:cNvSpPr>
          <p:nvPr>
            <p:ph type="sldNum" sz="quarter" idx="12"/>
          </p:nvPr>
        </p:nvSpPr>
        <p:spPr/>
        <p:txBody>
          <a:bodyPr/>
          <a:lstStyle/>
          <a:p>
            <a:fld id="{357F5B69-6281-4C1F-8C38-6DA0F56DA430}" type="slidenum">
              <a:rPr lang="en-US" smtClean="0"/>
              <a:pPr/>
              <a:t>2</a:t>
            </a:fld>
            <a:endParaRPr lang="en-US" dirty="0"/>
          </a:p>
        </p:txBody>
      </p:sp>
    </p:spTree>
    <p:extLst>
      <p:ext uri="{BB962C8B-B14F-4D97-AF65-F5344CB8AC3E}">
        <p14:creationId xmlns:p14="http://schemas.microsoft.com/office/powerpoint/2010/main" val="3281222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noGrp="1"/>
          </p:cNvSpPr>
          <p:nvPr>
            <p:ph type="title" idx="4294967295"/>
          </p:nvPr>
        </p:nvSpPr>
        <p:spPr>
          <a:xfrm>
            <a:off x="1752600" y="26276"/>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j-ea"/>
                <a:cs typeface="+mj-cs"/>
              </a:rPr>
              <a:t>Guiding Principles</a:t>
            </a:r>
          </a:p>
        </p:txBody>
      </p:sp>
      <p:graphicFrame>
        <p:nvGraphicFramePr>
          <p:cNvPr id="8" name="Content Placeholder 69" descr="Guiding Principles&#10;Universally available&#10;A smart investment&#10;community-based and school-connected&#10;Led by committed, supportive local leaders&#10;Fueled by engaged and empowered families&#10;Outcome focused and data driven&#10;Integrated and aligned around common goals"/>
          <p:cNvGraphicFramePr>
            <a:graphicFrameLocks/>
          </p:cNvGraphicFramePr>
          <p:nvPr>
            <p:extLst>
              <p:ext uri="{D42A27DB-BD31-4B8C-83A1-F6EECF244321}">
                <p14:modId xmlns:p14="http://schemas.microsoft.com/office/powerpoint/2010/main" val="1565566448"/>
              </p:ext>
            </p:extLst>
          </p:nvPr>
        </p:nvGraphicFramePr>
        <p:xfrm>
          <a:off x="1524000" y="1026528"/>
          <a:ext cx="9144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92E3F0-8983-4AA1-B044-B5DB86D5379B}" type="slidenum">
              <a:rPr kumimoji="0" lang="en-US" sz="1200" b="1"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427" y="0"/>
            <a:ext cx="520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67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5EA1-77C8-A366-6408-A079FC31BE0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How P3 Work develops over time</a:t>
            </a:r>
          </a:p>
        </p:txBody>
      </p:sp>
      <p:pic>
        <p:nvPicPr>
          <p:cNvPr id="8" name="Content Placeholder 7" descr="1. Building Positive Relationships&#10;2. Successful Initial Activities&#10;3. Increasing Intensity of Efforts">
            <a:extLst>
              <a:ext uri="{FF2B5EF4-FFF2-40B4-BE49-F238E27FC236}">
                <a16:creationId xmlns:a16="http://schemas.microsoft.com/office/drawing/2014/main" id="{27409BF3-1869-45D9-6BB3-0A7F0921E330}"/>
              </a:ext>
            </a:extLst>
          </p:cNvPr>
          <p:cNvPicPr>
            <a:picLocks noGrp="1" noChangeAspect="1"/>
          </p:cNvPicPr>
          <p:nvPr>
            <p:ph idx="1"/>
          </p:nvPr>
        </p:nvPicPr>
        <p:blipFill>
          <a:blip r:embed="rId3"/>
          <a:stretch>
            <a:fillRect/>
          </a:stretch>
        </p:blipFill>
        <p:spPr>
          <a:xfrm>
            <a:off x="2285918" y="1040419"/>
            <a:ext cx="7564138" cy="5196237"/>
          </a:xfrm>
        </p:spPr>
      </p:pic>
      <p:pic>
        <p:nvPicPr>
          <p:cNvPr id="15" name="Picture 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27" y="0"/>
            <a:ext cx="520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1"/>
          <p:cNvSpPr>
            <a:spLocks noGrp="1"/>
          </p:cNvSpPr>
          <p:nvPr>
            <p:ph type="sldNum" sz="quarter" idx="12"/>
          </p:nvPr>
        </p:nvSpPr>
        <p:spPr>
          <a:xfrm>
            <a:off x="8610600" y="63563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2C47A3-2099-461B-822C-DDCEE50CE6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171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idx="4294967295"/>
          </p:nvPr>
        </p:nvSpPr>
        <p:spPr>
          <a:xfrm>
            <a:off x="791294" y="346843"/>
            <a:ext cx="5187539" cy="1289409"/>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rPr>
              <a:t>Entering </a:t>
            </a:r>
            <a:r>
              <a:rPr kumimoji="0" lang="en-US" sz="2800" b="1" i="0" u="none" strike="noStrike" kern="1200" cap="none" spc="0" normalizeH="0" baseline="0" noProof="0" dirty="0" err="1">
                <a:ln>
                  <a:noFill/>
                </a:ln>
                <a:solidFill>
                  <a:srgbClr val="4472C4"/>
                </a:solidFill>
                <a:effectLst/>
                <a:uLnTx/>
                <a:uFillTx/>
                <a:latin typeface="Calibri Light" panose="020F0302020204030204"/>
                <a:ea typeface="+mj-ea"/>
                <a:cs typeface="+mj-cs"/>
              </a:rPr>
              <a:t>Yoncalla</a:t>
            </a:r>
            <a:r>
              <a:rPr kumimoji="0" lang="en-US" sz="2800" b="1" i="0" u="none" strike="noStrike" kern="1200" cap="none" spc="0" normalizeH="0" baseline="0" noProof="0" dirty="0">
                <a:ln>
                  <a:noFill/>
                </a:ln>
                <a:solidFill>
                  <a:srgbClr val="4472C4"/>
                </a:solidFill>
                <a:effectLst/>
                <a:uLnTx/>
                <a:uFillTx/>
                <a:latin typeface="Calibri Light" panose="020F0302020204030204"/>
                <a:ea typeface="+mj-ea"/>
                <a:cs typeface="+mj-cs"/>
              </a:rPr>
              <a:t> </a:t>
            </a:r>
            <a:r>
              <a:rPr kumimoji="0" lang="en-US" sz="2800" b="1" i="0" u="none" strike="noStrike" kern="1200" cap="none" spc="0" normalizeH="0" baseline="0" noProof="0" dirty="0" err="1">
                <a:ln>
                  <a:noFill/>
                </a:ln>
                <a:solidFill>
                  <a:srgbClr val="4472C4"/>
                </a:solidFill>
                <a:effectLst/>
                <a:uLnTx/>
                <a:uFillTx/>
                <a:latin typeface="Calibri Light" panose="020F0302020204030204"/>
                <a:ea typeface="+mj-ea"/>
                <a:cs typeface="+mj-cs"/>
              </a:rPr>
              <a:t>kinders</a:t>
            </a:r>
            <a:r>
              <a:rPr kumimoji="0" lang="en-US" sz="2800" b="1" i="0" u="none" strike="noStrike" kern="1200" cap="none" spc="0" normalizeH="0" baseline="0" noProof="0" dirty="0">
                <a:ln>
                  <a:noFill/>
                </a:ln>
                <a:solidFill>
                  <a:srgbClr val="4472C4"/>
                </a:solidFill>
                <a:effectLst/>
                <a:uLnTx/>
                <a:uFillTx/>
                <a:latin typeface="Calibri Light" panose="020F0302020204030204"/>
                <a:ea typeface="+mj-ea"/>
                <a:cs typeface="+mj-cs"/>
              </a:rPr>
              <a:t>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rPr>
              <a:t>know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many more lowercase letter names over time.</a:t>
            </a:r>
            <a:endParaRPr kumimoji="0" lang="en-US" sz="2800" b="0" i="0"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sp>
        <p:nvSpPr>
          <p:cNvPr id="10" name="Title 1">
            <a:extLst>
              <a:ext uri="{FF2B5EF4-FFF2-40B4-BE49-F238E27FC236}">
                <a16:creationId xmlns:a16="http://schemas.microsoft.com/office/drawing/2014/main" id="{246ACD16-7156-413C-8875-ADA8434DDB40}"/>
              </a:ext>
              <a:ext uri="{C183D7F6-B498-43B3-948B-1728B52AA6E4}">
                <adec:decorative xmlns:adec="http://schemas.microsoft.com/office/drawing/2017/decorative" val="1"/>
              </a:ext>
            </a:extLst>
          </p:cNvPr>
          <p:cNvSpPr txBox="1">
            <a:spLocks/>
          </p:cNvSpPr>
          <p:nvPr/>
        </p:nvSpPr>
        <p:spPr>
          <a:xfrm>
            <a:off x="6281758" y="346843"/>
            <a:ext cx="5756815" cy="1289409"/>
          </a:xfrm>
          <a:prstGeom prst="rect">
            <a:avLst/>
          </a:prstGeom>
          <a:solidFill>
            <a:schemeClr val="bg1"/>
          </a:solidFill>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rPr>
              <a:t>Entering</a:t>
            </a:r>
            <a:r>
              <a:rPr kumimoji="0" lang="en-US" sz="2800" b="1" i="0" u="none" strike="noStrike" kern="1200" cap="none" spc="0" normalizeH="0" baseline="0" noProof="0" dirty="0">
                <a:ln>
                  <a:noFill/>
                </a:ln>
                <a:solidFill>
                  <a:srgbClr val="4472C4"/>
                </a:solidFill>
                <a:effectLst/>
                <a:uLnTx/>
                <a:uFillTx/>
                <a:latin typeface="Calibri Light" panose="020F0302020204030204"/>
                <a:ea typeface="+mj-ea"/>
                <a:cs typeface="+mj-cs"/>
              </a:rPr>
              <a:t> </a:t>
            </a:r>
            <a:r>
              <a:rPr kumimoji="0" lang="en-US" sz="2800" b="1" i="0" u="none" strike="noStrike" kern="1200" cap="none" spc="0" normalizeH="0" baseline="0" noProof="0" dirty="0" err="1">
                <a:ln>
                  <a:noFill/>
                </a:ln>
                <a:solidFill>
                  <a:srgbClr val="4472C4"/>
                </a:solidFill>
                <a:effectLst/>
                <a:uLnTx/>
                <a:uFillTx/>
                <a:latin typeface="Calibri Light" panose="020F0302020204030204"/>
                <a:ea typeface="+mj-ea"/>
                <a:cs typeface="+mj-cs"/>
              </a:rPr>
              <a:t>Yoncalla</a:t>
            </a:r>
            <a:r>
              <a:rPr kumimoji="0" lang="en-US" sz="2800" b="1" i="0" u="none" strike="noStrike" kern="1200" cap="none" spc="0" normalizeH="0" baseline="0" noProof="0" dirty="0">
                <a:ln>
                  <a:noFill/>
                </a:ln>
                <a:solidFill>
                  <a:srgbClr val="4472C4"/>
                </a:solidFill>
                <a:effectLst/>
                <a:uLnTx/>
                <a:uFillTx/>
                <a:latin typeface="Calibri Light" panose="020F0302020204030204"/>
                <a:ea typeface="+mj-ea"/>
                <a:cs typeface="+mj-cs"/>
              </a:rPr>
              <a:t> kinders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rPr>
              <a:t>also know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many more uppercase letter names over time</a:t>
            </a:r>
            <a:r>
              <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rPr>
              <a:t>.</a:t>
            </a:r>
          </a:p>
        </p:txBody>
      </p:sp>
      <p:pic>
        <p:nvPicPr>
          <p:cNvPr id="7" name="Pictur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27" y="0"/>
            <a:ext cx="5207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9210610"/>
              </p:ext>
            </p:extLst>
          </p:nvPr>
        </p:nvGraphicFramePr>
        <p:xfrm>
          <a:off x="722703" y="1690569"/>
          <a:ext cx="5486400" cy="44477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29E3C5A4-0563-4BC6-821B-812F601915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1742536"/>
              </p:ext>
            </p:extLst>
          </p:nvPr>
        </p:nvGraphicFramePr>
        <p:xfrm>
          <a:off x="6281757" y="1686910"/>
          <a:ext cx="5486400" cy="4447764"/>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336FC79A-7254-457D-8591-51B2A02E9F9F}"/>
              </a:ext>
            </a:extLst>
          </p:cNvPr>
          <p:cNvSpPr txBox="1"/>
          <p:nvPr/>
        </p:nvSpPr>
        <p:spPr>
          <a:xfrm>
            <a:off x="1040385" y="5950008"/>
            <a:ext cx="31981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D7D31"/>
                </a:solidFill>
                <a:effectLst/>
                <a:uLnTx/>
                <a:uFillTx/>
                <a:latin typeface="Calibri" panose="020F0502020204030204"/>
                <a:ea typeface="+mn-ea"/>
                <a:cs typeface="+mn-cs"/>
              </a:rPr>
              <a:t>Orange line is State average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533A2-A7EA-46E2-9517-19189829E6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39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9A8B438-BFE8-4BD2-9897-CBBAE65DA076}"/>
              </a:ext>
            </a:extLst>
          </p:cNvPr>
          <p:cNvSpPr txBox="1">
            <a:spLocks noGrp="1"/>
          </p:cNvSpPr>
          <p:nvPr>
            <p:ph type="title" idx="4294967295"/>
          </p:nvPr>
        </p:nvSpPr>
        <p:spPr>
          <a:xfrm>
            <a:off x="1040385" y="136521"/>
            <a:ext cx="10515739" cy="1235079"/>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rPr>
              <a:t>Entering </a:t>
            </a:r>
            <a:r>
              <a:rPr kumimoji="0" lang="en-US" sz="2800" b="1" i="0" u="none" strike="noStrike" kern="1200" cap="none" spc="0" normalizeH="0" baseline="0" noProof="0" dirty="0" err="1">
                <a:ln>
                  <a:noFill/>
                </a:ln>
                <a:solidFill>
                  <a:srgbClr val="4472C4"/>
                </a:solidFill>
                <a:effectLst/>
                <a:uLnTx/>
                <a:uFillTx/>
                <a:latin typeface="Calibri Light" panose="020F0302020204030204"/>
                <a:ea typeface="+mj-ea"/>
                <a:cs typeface="+mj-cs"/>
              </a:rPr>
              <a:t>Yoncalla</a:t>
            </a:r>
            <a:r>
              <a:rPr kumimoji="0" lang="en-US" sz="2800" b="1" i="0" u="none" strike="noStrike" kern="1200" cap="none" spc="0" normalizeH="0" baseline="0" noProof="0" dirty="0">
                <a:ln>
                  <a:noFill/>
                </a:ln>
                <a:solidFill>
                  <a:srgbClr val="4472C4"/>
                </a:solidFill>
                <a:effectLst/>
                <a:uLnTx/>
                <a:uFillTx/>
                <a:latin typeface="Calibri Light" panose="020F0302020204030204"/>
                <a:ea typeface="+mj-ea"/>
                <a:cs typeface="+mj-cs"/>
              </a:rPr>
              <a:t> </a:t>
            </a:r>
            <a:r>
              <a:rPr kumimoji="0" lang="en-US" sz="2800" b="1" i="0" u="none" strike="noStrike" kern="1200" cap="none" spc="0" normalizeH="0" baseline="0" noProof="0" dirty="0" err="1">
                <a:ln>
                  <a:noFill/>
                </a:ln>
                <a:solidFill>
                  <a:srgbClr val="4472C4"/>
                </a:solidFill>
                <a:effectLst/>
                <a:uLnTx/>
                <a:uFillTx/>
                <a:latin typeface="Calibri Light" panose="020F0302020204030204"/>
                <a:ea typeface="+mj-ea"/>
                <a:cs typeface="+mj-cs"/>
              </a:rPr>
              <a:t>kinders</a:t>
            </a:r>
            <a:r>
              <a:rPr kumimoji="0" lang="en-US" sz="2800" b="1" i="0" u="none" strike="noStrike" kern="1200" cap="none" spc="0" normalizeH="0" baseline="0" noProof="0" dirty="0">
                <a:ln>
                  <a:noFill/>
                </a:ln>
                <a:solidFill>
                  <a:srgbClr val="4472C4"/>
                </a:solidFill>
                <a:effectLst/>
                <a:uLnTx/>
                <a:uFillTx/>
                <a:latin typeface="Calibri Light" panose="020F0302020204030204"/>
                <a:ea typeface="+mj-ea"/>
                <a:cs typeface="+mj-cs"/>
              </a:rPr>
              <a:t> </a:t>
            </a:r>
            <a:r>
              <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rPr>
              <a:t>know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many more letter sounds over time</a:t>
            </a:r>
            <a:r>
              <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rPr>
              <a:t> on average, and show an upward trend.</a:t>
            </a:r>
            <a:endParaRPr kumimoji="0" lang="en-US" sz="2800" b="0" i="0" u="none" strike="noStrike" kern="1200" cap="none" spc="0" normalizeH="0" baseline="0" noProof="0" dirty="0">
              <a:ln>
                <a:noFill/>
              </a:ln>
              <a:solidFill>
                <a:srgbClr val="ED7D31"/>
              </a:solidFill>
              <a:effectLst/>
              <a:uLnTx/>
              <a:uFillTx/>
              <a:latin typeface="Calibri Light" panose="020F0302020204030204"/>
              <a:ea typeface="+mj-ea"/>
              <a:cs typeface="+mj-cs"/>
            </a:endParaRPr>
          </a:p>
        </p:txBody>
      </p:sp>
      <p:graphicFrame>
        <p:nvGraphicFramePr>
          <p:cNvPr id="11" name="Chart 10" descr="Graph showing increase in kindergarten outcomes from 2013-2021">
            <a:extLst>
              <a:ext uri="{FF2B5EF4-FFF2-40B4-BE49-F238E27FC236}">
                <a16:creationId xmlns:a16="http://schemas.microsoft.com/office/drawing/2014/main" id="{1128325C-5209-4D97-9106-9CA04990DB8B}"/>
              </a:ext>
            </a:extLst>
          </p:cNvPr>
          <p:cNvGraphicFramePr/>
          <p:nvPr>
            <p:extLst>
              <p:ext uri="{D42A27DB-BD31-4B8C-83A1-F6EECF244321}">
                <p14:modId xmlns:p14="http://schemas.microsoft.com/office/powerpoint/2010/main" val="3009403530"/>
              </p:ext>
            </p:extLst>
          </p:nvPr>
        </p:nvGraphicFramePr>
        <p:xfrm>
          <a:off x="908461" y="1103587"/>
          <a:ext cx="10821084" cy="4846422"/>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27" y="0"/>
            <a:ext cx="520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5D45162-DAB0-4646-9550-065F6599B3B9}"/>
              </a:ext>
            </a:extLst>
          </p:cNvPr>
          <p:cNvSpPr txBox="1"/>
          <p:nvPr/>
        </p:nvSpPr>
        <p:spPr>
          <a:xfrm>
            <a:off x="1040385" y="5950008"/>
            <a:ext cx="31981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D7D31"/>
                </a:solidFill>
                <a:effectLst/>
                <a:uLnTx/>
                <a:uFillTx/>
                <a:latin typeface="Calibri" panose="020F0502020204030204"/>
                <a:ea typeface="+mn-ea"/>
                <a:cs typeface="+mn-cs"/>
              </a:rPr>
              <a:t>Orange line is State average</a:t>
            </a:r>
          </a:p>
        </p:txBody>
      </p:sp>
      <p:sp>
        <p:nvSpPr>
          <p:cNvPr id="6" name="Title 1">
            <a:extLst>
              <a:ext uri="{C183D7F6-B498-43B3-948B-1728B52AA6E4}">
                <adec:decorative xmlns:adec="http://schemas.microsoft.com/office/drawing/2017/decorative" val="1"/>
              </a:ext>
            </a:extLst>
          </p:cNvPr>
          <p:cNvSpPr txBox="1">
            <a:spLocks/>
          </p:cNvSpPr>
          <p:nvPr/>
        </p:nvSpPr>
        <p:spPr>
          <a:xfrm>
            <a:off x="1040385" y="6220971"/>
            <a:ext cx="10249441" cy="4340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j-ea"/>
                <a:cs typeface="+mj-cs"/>
              </a:rPr>
              <a:t>Source: </a:t>
            </a:r>
            <a:r>
              <a:rPr kumimoji="0" lang="en-US" sz="1600" b="0" i="0" u="none" strike="noStrike" kern="1200" cap="none" spc="0" normalizeH="0" baseline="0" noProof="0" dirty="0">
                <a:ln>
                  <a:noFill/>
                </a:ln>
                <a:solidFill>
                  <a:prstClr val="black"/>
                </a:solidFill>
                <a:effectLst/>
                <a:uLnTx/>
                <a:uFillTx/>
                <a:latin typeface="Calibri Light" panose="020F0302020204030204"/>
                <a:ea typeface="+mj-ea"/>
                <a:cs typeface="+mj-cs"/>
              </a:rPr>
              <a:t>Oregon Kindergarten Assessment – CBM Letter Sounds – Fall – Kindergarten </a:t>
            </a:r>
          </a:p>
        </p:txBody>
      </p:sp>
    </p:spTree>
    <p:extLst>
      <p:ext uri="{BB962C8B-B14F-4D97-AF65-F5344CB8AC3E}">
        <p14:creationId xmlns:p14="http://schemas.microsoft.com/office/powerpoint/2010/main" val="4259800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BB418B-3D18-4CCA-B8FE-D726E0AB6FF5}"/>
              </a:ext>
            </a:extLst>
          </p:cNvPr>
          <p:cNvSpPr>
            <a:spLocks noGrp="1"/>
          </p:cNvSpPr>
          <p:nvPr>
            <p:ph type="title"/>
          </p:nvPr>
        </p:nvSpPr>
        <p:spPr>
          <a:xfrm>
            <a:off x="941293" y="367722"/>
            <a:ext cx="10980928" cy="921763"/>
          </a:xfrm>
        </p:spPr>
        <p:txBody>
          <a:bodyPr>
            <a:noAutofit/>
          </a:bodyPr>
          <a:lstStyle/>
          <a:p>
            <a:r>
              <a:rPr lang="en-US" sz="2400" dirty="0"/>
              <a:t>More kindergartners were in the expected range for behaviors compared to the most recent prior years.</a:t>
            </a:r>
            <a:endParaRPr lang="en-US" sz="1867" dirty="0">
              <a:latin typeface="+mn-lt"/>
            </a:endParaRPr>
          </a:p>
        </p:txBody>
      </p:sp>
      <p:graphicFrame>
        <p:nvGraphicFramePr>
          <p:cNvPr id="10" name="Chart 9" descr="Graph showing range of kindergarten student behaviors"/>
          <p:cNvGraphicFramePr/>
          <p:nvPr>
            <p:extLst>
              <p:ext uri="{D42A27DB-BD31-4B8C-83A1-F6EECF244321}">
                <p14:modId xmlns:p14="http://schemas.microsoft.com/office/powerpoint/2010/main" val="1297461732"/>
              </p:ext>
            </p:extLst>
          </p:nvPr>
        </p:nvGraphicFramePr>
        <p:xfrm>
          <a:off x="941293" y="1398494"/>
          <a:ext cx="10929865" cy="4739839"/>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27" y="0"/>
            <a:ext cx="520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763A3FC-14C8-4D25-821B-EC597D83C298}"/>
              </a:ext>
            </a:extLst>
          </p:cNvPr>
          <p:cNvSpPr txBox="1">
            <a:spLocks/>
          </p:cNvSpPr>
          <p:nvPr/>
        </p:nvSpPr>
        <p:spPr>
          <a:xfrm>
            <a:off x="1040385" y="6220971"/>
            <a:ext cx="10249441" cy="4340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j-ea"/>
                <a:cs typeface="+mj-cs"/>
              </a:rPr>
              <a:t>Source: </a:t>
            </a:r>
            <a:r>
              <a:rPr kumimoji="0" lang="en-US" sz="1600" b="0" i="0" u="none" strike="noStrike" kern="1200" cap="none" spc="0" normalizeH="0" baseline="0" noProof="0" dirty="0">
                <a:ln>
                  <a:noFill/>
                </a:ln>
                <a:solidFill>
                  <a:prstClr val="black"/>
                </a:solidFill>
                <a:effectLst/>
                <a:uLnTx/>
                <a:uFillTx/>
                <a:latin typeface="Calibri Light" panose="020F0302020204030204"/>
                <a:ea typeface="+mj-ea"/>
                <a:cs typeface="+mj-cs"/>
              </a:rPr>
              <a:t>Portland State University Assessment:  Strengths &amp; Difficulties Questionnaire, completed by teacher</a:t>
            </a:r>
          </a:p>
        </p:txBody>
      </p:sp>
      <p:sp>
        <p:nvSpPr>
          <p:cNvPr id="14" name="TextBox 13">
            <a:extLst>
              <a:ext uri="{FF2B5EF4-FFF2-40B4-BE49-F238E27FC236}">
                <a16:creationId xmlns:a16="http://schemas.microsoft.com/office/drawing/2014/main" id="{BFA26A89-4E16-4D7B-A273-6EC4383E7B76}"/>
              </a:ext>
              <a:ext uri="{C183D7F6-B498-43B3-948B-1728B52AA6E4}">
                <adec:decorative xmlns:adec="http://schemas.microsoft.com/office/drawing/2017/decorative" val="1"/>
              </a:ext>
            </a:extLst>
          </p:cNvPr>
          <p:cNvSpPr txBox="1"/>
          <p:nvPr/>
        </p:nvSpPr>
        <p:spPr>
          <a:xfrm>
            <a:off x="9690759" y="4424601"/>
            <a:ext cx="31981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Borderline Range</a:t>
            </a:r>
          </a:p>
        </p:txBody>
      </p:sp>
      <p:sp>
        <p:nvSpPr>
          <p:cNvPr id="15" name="TextBox 14">
            <a:extLst>
              <a:ext uri="{FF2B5EF4-FFF2-40B4-BE49-F238E27FC236}">
                <a16:creationId xmlns:a16="http://schemas.microsoft.com/office/drawing/2014/main" id="{C2E52CC0-1A50-43AA-85E8-53D0F594852B}"/>
              </a:ext>
              <a:ext uri="{C183D7F6-B498-43B3-948B-1728B52AA6E4}">
                <adec:decorative xmlns:adec="http://schemas.microsoft.com/office/drawing/2017/decorative" val="1"/>
              </a:ext>
            </a:extLst>
          </p:cNvPr>
          <p:cNvSpPr txBox="1"/>
          <p:nvPr/>
        </p:nvSpPr>
        <p:spPr>
          <a:xfrm>
            <a:off x="9690759" y="4744646"/>
            <a:ext cx="31981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rPr>
              <a:t>% Concerning Range</a:t>
            </a:r>
          </a:p>
        </p:txBody>
      </p:sp>
    </p:spTree>
    <p:extLst>
      <p:ext uri="{BB962C8B-B14F-4D97-AF65-F5344CB8AC3E}">
        <p14:creationId xmlns:p14="http://schemas.microsoft.com/office/powerpoint/2010/main" val="3221640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2E082E-58CF-14F2-B8DA-98644F56FC7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Insights on </a:t>
            </a:r>
            <a:r>
              <a:rPr lang="en-US" dirty="0" err="1"/>
              <a:t>Yoncalla</a:t>
            </a:r>
            <a:r>
              <a:rPr lang="en-US" dirty="0"/>
              <a:t> Early Works</a:t>
            </a:r>
          </a:p>
        </p:txBody>
      </p:sp>
      <p:pic>
        <p:nvPicPr>
          <p:cNvPr id="1026" name="Picture 2" descr="Screenshot of Insights on Yoncalla Early Works&#10;">
            <a:extLst>
              <a:ext uri="{FF2B5EF4-FFF2-40B4-BE49-F238E27FC236}">
                <a16:creationId xmlns:a16="http://schemas.microsoft.com/office/drawing/2014/main" id="{DEAEC278-5410-209B-C7F4-40056DE157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16274" y="64001"/>
            <a:ext cx="5022611" cy="647874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9B7546C-DE2A-A06D-1A23-CEAD078B49C4}"/>
              </a:ext>
            </a:extLst>
          </p:cNvPr>
          <p:cNvSpPr>
            <a:spLocks noGrp="1"/>
          </p:cNvSpPr>
          <p:nvPr>
            <p:ph type="sldNum" sz="quarter" idx="12"/>
          </p:nvPr>
        </p:nvSpPr>
        <p:spPr>
          <a:xfrm>
            <a:off x="8610600" y="7153152"/>
            <a:ext cx="1505673" cy="12153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4E83E113-90CA-28A6-8E8D-3C99D69D005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50" y="0"/>
            <a:ext cx="520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583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solidFill>
                  <a:srgbClr val="00558A"/>
                </a:solidFill>
              </a:rPr>
              <a:t>Resources</a:t>
            </a:r>
          </a:p>
        </p:txBody>
      </p:sp>
      <p:pic>
        <p:nvPicPr>
          <p:cNvPr id="10" name="Picture Placeholder 9" descr="This is an icon of a post with multiple street signs that say:&#10;Help&#10;Tips&#10;Assistance&#10;Guidacne&#10;Support&#10;Advice&#10;&#10;It is included for aesthetic purposes." title="Resource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928" r="3928"/>
          <a:stretch>
            <a:fillRect/>
          </a:stretch>
        </p:blipFill>
        <p:spPr>
          <a:xfrm>
            <a:off x="112865" y="2466410"/>
            <a:ext cx="4646613" cy="2767012"/>
          </a:xfrm>
        </p:spPr>
      </p:pic>
      <p:sp>
        <p:nvSpPr>
          <p:cNvPr id="7" name="Content Placeholder 6"/>
          <p:cNvSpPr>
            <a:spLocks noGrp="1"/>
          </p:cNvSpPr>
          <p:nvPr>
            <p:ph idx="1"/>
          </p:nvPr>
        </p:nvSpPr>
        <p:spPr>
          <a:xfrm>
            <a:off x="5183187" y="489207"/>
            <a:ext cx="6537757" cy="5627592"/>
          </a:xfrm>
        </p:spPr>
        <p:txBody>
          <a:bodyPr>
            <a:normAutofit/>
          </a:bodyPr>
          <a:lstStyle/>
          <a:p>
            <a:pPr>
              <a:spcAft>
                <a:spcPts val="1200"/>
              </a:spcAft>
            </a:pPr>
            <a:r>
              <a:rPr lang="en-US" sz="2800" dirty="0">
                <a:solidFill>
                  <a:srgbClr val="1B75BC"/>
                </a:solidFill>
                <a:hlinkClick r:id="rId4"/>
              </a:rPr>
              <a:t>Formula Grants Calendar</a:t>
            </a:r>
            <a:endParaRPr lang="en-US" sz="2800" dirty="0">
              <a:solidFill>
                <a:srgbClr val="1B75BC"/>
              </a:solidFill>
              <a:hlinkClick r:id="rId5">
                <a:extLst>
                  <a:ext uri="{A12FA001-AC4F-418D-AE19-62706E023703}">
                    <ahyp:hlinkClr xmlns:ahyp="http://schemas.microsoft.com/office/drawing/2018/hyperlinkcolor" val="tx"/>
                  </a:ext>
                </a:extLst>
              </a:hlinkClick>
            </a:endParaRPr>
          </a:p>
          <a:p>
            <a:pPr>
              <a:spcAft>
                <a:spcPts val="1200"/>
              </a:spcAft>
            </a:pPr>
            <a:r>
              <a:rPr lang="en-US" sz="2800" dirty="0">
                <a:solidFill>
                  <a:srgbClr val="1B75BC"/>
                </a:solidFill>
                <a:hlinkClick r:id="rId5">
                  <a:extLst>
                    <a:ext uri="{A12FA001-AC4F-418D-AE19-62706E023703}">
                      <ahyp:hlinkClr xmlns:ahyp="http://schemas.microsoft.com/office/drawing/2018/hyperlinkcolor" val="tx"/>
                    </a:ext>
                  </a:extLst>
                </a:hlinkClick>
              </a:rPr>
              <a:t>Title I-A School Planning web page</a:t>
            </a:r>
            <a:endParaRPr lang="en-US" sz="2800" dirty="0">
              <a:solidFill>
                <a:srgbClr val="1B75BC"/>
              </a:solidFill>
            </a:endParaRPr>
          </a:p>
          <a:p>
            <a:pPr>
              <a:spcAft>
                <a:spcPts val="1200"/>
              </a:spcAft>
            </a:pPr>
            <a:r>
              <a:rPr lang="en-US" sz="2800" dirty="0">
                <a:solidFill>
                  <a:srgbClr val="1B75BC"/>
                </a:solidFill>
                <a:hlinkClick r:id="rId6">
                  <a:extLst>
                    <a:ext uri="{A12FA001-AC4F-418D-AE19-62706E023703}">
                      <ahyp:hlinkClr xmlns:ahyp="http://schemas.microsoft.com/office/drawing/2018/hyperlinkcolor" val="tx"/>
                    </a:ext>
                  </a:extLst>
                </a:hlinkClick>
              </a:rPr>
              <a:t>Oregon Federal Funds Guide</a:t>
            </a:r>
            <a:endParaRPr lang="en-US" sz="2800" dirty="0">
              <a:solidFill>
                <a:srgbClr val="1B75BC"/>
              </a:solidFill>
            </a:endParaRPr>
          </a:p>
          <a:p>
            <a:pPr>
              <a:spcAft>
                <a:spcPts val="1200"/>
              </a:spcAft>
            </a:pPr>
            <a:r>
              <a:rPr lang="en-US" sz="2800" dirty="0">
                <a:solidFill>
                  <a:srgbClr val="1B75BC"/>
                </a:solidFill>
                <a:hlinkClick r:id="rId7"/>
              </a:rPr>
              <a:t> ESSA Quick Reference Briefs</a:t>
            </a:r>
            <a:endParaRPr lang="en-US" sz="2800" dirty="0">
              <a:solidFill>
                <a:srgbClr val="1B75BC"/>
              </a:solidFill>
            </a:endParaRPr>
          </a:p>
          <a:p>
            <a:pPr>
              <a:spcAft>
                <a:spcPts val="1200"/>
              </a:spcAft>
            </a:pPr>
            <a:r>
              <a:rPr lang="en-US" sz="2800" dirty="0">
                <a:hlinkClick r:id="rId8"/>
              </a:rPr>
              <a:t>CIP Budget Narrative Resources web page</a:t>
            </a:r>
            <a:endParaRPr lang="en-US" sz="2800" dirty="0"/>
          </a:p>
          <a:p>
            <a:pPr>
              <a:spcAft>
                <a:spcPts val="1200"/>
              </a:spcAft>
            </a:pPr>
            <a:r>
              <a:rPr lang="en-US" sz="2800" dirty="0">
                <a:solidFill>
                  <a:srgbClr val="1B75BC"/>
                </a:solidFill>
                <a:hlinkClick r:id="rId9"/>
              </a:rPr>
              <a:t>Equitable Services Resources</a:t>
            </a:r>
            <a:endParaRPr lang="en-US" sz="2800" dirty="0">
              <a:solidFill>
                <a:srgbClr val="1B75BC"/>
              </a:solidFill>
            </a:endParaRPr>
          </a:p>
          <a:p>
            <a:pPr>
              <a:spcAft>
                <a:spcPts val="1200"/>
              </a:spcAft>
            </a:pPr>
            <a:r>
              <a:rPr lang="en-US" sz="2800" dirty="0">
                <a:hlinkClick r:id="rId10"/>
              </a:rPr>
              <a:t>Dual Capacity Framework</a:t>
            </a:r>
            <a:endParaRPr lang="en-US" sz="2800" dirty="0"/>
          </a:p>
          <a:p>
            <a:pPr>
              <a:spcAft>
                <a:spcPts val="1200"/>
              </a:spcAft>
            </a:pPr>
            <a:r>
              <a:rPr lang="en-US" sz="2800" dirty="0">
                <a:solidFill>
                  <a:srgbClr val="1B75BC"/>
                </a:solidFill>
                <a:hlinkClick r:id="rId11"/>
              </a:rPr>
              <a:t>Yoncalla Early Works</a:t>
            </a:r>
            <a:endParaRPr lang="en-US" sz="2800" dirty="0">
              <a:solidFill>
                <a:srgbClr val="1B75BC"/>
              </a:solidFill>
            </a:endParaRPr>
          </a:p>
          <a:p>
            <a:pPr marL="0" indent="0">
              <a:spcAft>
                <a:spcPts val="1200"/>
              </a:spcAft>
              <a:buNone/>
            </a:pPr>
            <a:endParaRPr lang="en-US" sz="2800" dirty="0"/>
          </a:p>
          <a:p>
            <a:endParaRPr lang="en-US" sz="2800" dirty="0"/>
          </a:p>
          <a:p>
            <a:endParaRPr lang="en-US" sz="28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26</a:t>
            </a:fld>
            <a:endParaRPr lang="en-US" dirty="0"/>
          </a:p>
        </p:txBody>
      </p:sp>
    </p:spTree>
    <p:extLst>
      <p:ext uri="{BB962C8B-B14F-4D97-AF65-F5344CB8AC3E}">
        <p14:creationId xmlns:p14="http://schemas.microsoft.com/office/powerpoint/2010/main" val="3893033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558A"/>
                </a:solidFill>
              </a:rPr>
              <a:t>Please reach out!</a:t>
            </a:r>
          </a:p>
        </p:txBody>
      </p:sp>
      <p:sp>
        <p:nvSpPr>
          <p:cNvPr id="2" name="Content Placeholder 1"/>
          <p:cNvSpPr>
            <a:spLocks noGrp="1"/>
          </p:cNvSpPr>
          <p:nvPr>
            <p:ph idx="1"/>
          </p:nvPr>
        </p:nvSpPr>
        <p:spPr>
          <a:xfrm>
            <a:off x="648741" y="1589894"/>
            <a:ext cx="10784542" cy="4109010"/>
          </a:xfrm>
        </p:spPr>
        <p:txBody>
          <a:bodyPr>
            <a:normAutofit fontScale="92500" lnSpcReduction="10000"/>
          </a:bodyPr>
          <a:lstStyle/>
          <a:p>
            <a:pPr marL="342900" lvl="0" indent="-342900">
              <a:spcBef>
                <a:spcPts val="600"/>
              </a:spcBef>
              <a:buClr>
                <a:schemeClr val="dk1"/>
              </a:buClr>
              <a:buSzPts val="2400"/>
            </a:pPr>
            <a:r>
              <a:rPr lang="nb-NO" dirty="0"/>
              <a:t>Jen Engberg</a:t>
            </a:r>
            <a:br>
              <a:rPr lang="nb-NO" dirty="0"/>
            </a:br>
            <a:r>
              <a:rPr lang="nb-NO" u="sng" dirty="0">
                <a:solidFill>
                  <a:schemeClr val="hlink"/>
                </a:solidFill>
                <a:hlinkClick r:id="rId3"/>
              </a:rPr>
              <a:t>Jennifer.Engberg@ode.oregon.gov</a:t>
            </a:r>
            <a:endParaRPr lang="nb-NO" dirty="0"/>
          </a:p>
          <a:p>
            <a:pPr marL="342900" lvl="0" indent="-342900">
              <a:lnSpc>
                <a:spcPct val="110000"/>
              </a:lnSpc>
              <a:buClr>
                <a:schemeClr val="dk1"/>
              </a:buClr>
              <a:buSzPts val="2400"/>
            </a:pPr>
            <a:r>
              <a:rPr lang="nb-NO" dirty="0"/>
              <a:t>Sarah Martin</a:t>
            </a:r>
            <a:br>
              <a:rPr lang="nb-NO" dirty="0"/>
            </a:br>
            <a:r>
              <a:rPr lang="nb-NO" u="sng" dirty="0">
                <a:solidFill>
                  <a:schemeClr val="hlink"/>
                </a:solidFill>
                <a:hlinkClick r:id="rId4"/>
              </a:rPr>
              <a:t>Sarah.Martin@ode.oregon.gov</a:t>
            </a:r>
            <a:endParaRPr lang="nb-NO" dirty="0"/>
          </a:p>
          <a:p>
            <a:pPr marL="342900" lvl="0" indent="-342900">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pPr marL="342900" lvl="0" indent="-342900">
              <a:lnSpc>
                <a:spcPct val="110000"/>
              </a:lnSpc>
              <a:buClr>
                <a:schemeClr val="dk1"/>
              </a:buClr>
              <a:buSzPts val="2400"/>
            </a:pPr>
            <a:r>
              <a:rPr lang="nb-NO" dirty="0"/>
              <a:t>Amy Tidwell</a:t>
            </a:r>
            <a:br>
              <a:rPr lang="nb-NO" dirty="0"/>
            </a:br>
            <a:r>
              <a:rPr lang="nb-NO" u="sng" dirty="0">
                <a:solidFill>
                  <a:schemeClr val="hlink"/>
                </a:solidFill>
                <a:hlinkClick r:id="rId6"/>
              </a:rPr>
              <a:t>Amy.Tidwell@ode.oregon.gov</a:t>
            </a:r>
            <a:endParaRPr lang="nb-NO" u="sng" dirty="0">
              <a:solidFill>
                <a:schemeClr val="hlink"/>
              </a:solidFill>
            </a:endParaRPr>
          </a:p>
          <a:p>
            <a:pPr marL="342900" indent="-342900">
              <a:lnSpc>
                <a:spcPct val="110000"/>
              </a:lnSpc>
              <a:buClr>
                <a:schemeClr val="dk1"/>
              </a:buClr>
              <a:buSzPts val="2400"/>
            </a:pPr>
            <a:r>
              <a:rPr lang="nb-NO" dirty="0"/>
              <a:t>Janette Newton</a:t>
            </a:r>
            <a:br>
              <a:rPr lang="nb-NO" dirty="0"/>
            </a:br>
            <a:r>
              <a:rPr lang="nb-NO" u="sng" dirty="0">
                <a:solidFill>
                  <a:schemeClr val="hlink"/>
                </a:solidFill>
                <a:hlinkClick r:id="rId7"/>
              </a:rPr>
              <a:t>Janette.Newton@ode.oregon.gov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7095" y="218072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27</a:t>
            </a:fld>
            <a:endParaRPr lang="en-US" dirty="0"/>
          </a:p>
        </p:txBody>
      </p:sp>
    </p:spTree>
    <p:extLst>
      <p:ext uri="{BB962C8B-B14F-4D97-AF65-F5344CB8AC3E}">
        <p14:creationId xmlns:p14="http://schemas.microsoft.com/office/powerpoint/2010/main" val="397569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58A"/>
                </a:solidFill>
              </a:rPr>
              <a:t>The Final Leg – Day 4</a:t>
            </a:r>
          </a:p>
        </p:txBody>
      </p:sp>
      <p:sp>
        <p:nvSpPr>
          <p:cNvPr id="3" name="Content Placeholder 2"/>
          <p:cNvSpPr>
            <a:spLocks noGrp="1"/>
          </p:cNvSpPr>
          <p:nvPr>
            <p:ph idx="1"/>
          </p:nvPr>
        </p:nvSpPr>
        <p:spPr>
          <a:xfrm>
            <a:off x="717176" y="1825625"/>
            <a:ext cx="11129384" cy="4109010"/>
          </a:xfrm>
        </p:spPr>
        <p:txBody>
          <a:bodyPr>
            <a:normAutofit fontScale="92500" lnSpcReduction="20000"/>
          </a:bodyPr>
          <a:lstStyle/>
          <a:p>
            <a:pPr>
              <a:spcAft>
                <a:spcPts val="1200"/>
              </a:spcAft>
            </a:pPr>
            <a:r>
              <a:rPr lang="en-US" sz="3500" dirty="0">
                <a:latin typeface="Calibri" panose="020F0502020204030204" pitchFamily="34" charset="0"/>
                <a:cs typeface="Calibri" panose="020F0502020204030204" pitchFamily="34" charset="0"/>
              </a:rPr>
              <a:t>Locate our place on the map (Understanding the calendar)</a:t>
            </a:r>
          </a:p>
          <a:p>
            <a:pPr>
              <a:spcAft>
                <a:spcPts val="1200"/>
              </a:spcAft>
            </a:pPr>
            <a:r>
              <a:rPr lang="en-US" sz="3500" dirty="0">
                <a:latin typeface="Calibri" panose="020F0502020204030204" pitchFamily="34" charset="0"/>
                <a:cs typeface="Calibri" panose="020F0502020204030204" pitchFamily="34" charset="0"/>
              </a:rPr>
              <a:t>Visit “Scheduled Stops” (Key tasks for March - June)</a:t>
            </a:r>
          </a:p>
          <a:p>
            <a:pPr lvl="1">
              <a:spcAft>
                <a:spcPts val="1200"/>
              </a:spcAft>
            </a:pPr>
            <a:r>
              <a:rPr lang="en-US" sz="2800" dirty="0">
                <a:latin typeface="Calibri" panose="020F0502020204030204" pitchFamily="34" charset="0"/>
                <a:cs typeface="Calibri" panose="020F0502020204030204" pitchFamily="34" charset="0"/>
              </a:rPr>
              <a:t>Reconciling Budget Narratives</a:t>
            </a:r>
          </a:p>
          <a:p>
            <a:pPr lvl="1">
              <a:spcAft>
                <a:spcPts val="1200"/>
              </a:spcAft>
            </a:pPr>
            <a:r>
              <a:rPr lang="en-US" sz="2800" dirty="0">
                <a:latin typeface="Calibri" panose="020F0502020204030204" pitchFamily="34" charset="0"/>
                <a:cs typeface="Calibri" panose="020F0502020204030204" pitchFamily="34" charset="0"/>
              </a:rPr>
              <a:t>Evaluating School-level Plans</a:t>
            </a:r>
          </a:p>
          <a:p>
            <a:pPr lvl="1">
              <a:spcAft>
                <a:spcPts val="1200"/>
              </a:spcAft>
            </a:pPr>
            <a:r>
              <a:rPr lang="en-US" sz="2800" dirty="0">
                <a:latin typeface="Calibri" panose="020F0502020204030204" pitchFamily="34" charset="0"/>
                <a:cs typeface="Calibri" panose="020F0502020204030204" pitchFamily="34" charset="0"/>
              </a:rPr>
              <a:t>Family Engagement </a:t>
            </a:r>
          </a:p>
          <a:p>
            <a:pPr>
              <a:spcAft>
                <a:spcPts val="1200"/>
              </a:spcAft>
            </a:pPr>
            <a:r>
              <a:rPr lang="en-US" sz="3500" dirty="0">
                <a:latin typeface="Calibri" panose="020F0502020204030204" pitchFamily="34" charset="0"/>
                <a:cs typeface="Calibri" panose="020F0502020204030204" pitchFamily="34" charset="0"/>
              </a:rPr>
              <a:t>Dive deeper on a guided tour (Family Engagement)</a:t>
            </a:r>
          </a:p>
          <a:p>
            <a:pPr lvl="1">
              <a:spcAft>
                <a:spcPts val="1200"/>
              </a:spcAft>
            </a:pPr>
            <a:r>
              <a:rPr lang="en-US" sz="3000" dirty="0">
                <a:latin typeface="Calibri" panose="020F0502020204030204" pitchFamily="34" charset="0"/>
                <a:cs typeface="Calibri" panose="020F0502020204030204" pitchFamily="34" charset="0"/>
              </a:rPr>
              <a:t>Presentation by Yoncalla SD</a:t>
            </a:r>
          </a:p>
          <a:p>
            <a:pPr>
              <a:spcAft>
                <a:spcPts val="1200"/>
              </a:spcAft>
            </a:pPr>
            <a:endParaRPr lang="en-US" sz="3200" dirty="0">
              <a:latin typeface="Calibri" panose="020F0502020204030204" pitchFamily="34" charset="0"/>
              <a:cs typeface="Calibri" panose="020F0502020204030204" pitchFamily="34" charset="0"/>
            </a:endParaRPr>
          </a:p>
          <a:p>
            <a:pPr>
              <a:spcAft>
                <a:spcPts val="1200"/>
              </a:spcAft>
            </a:pPr>
            <a:endParaRPr lang="en-US" sz="3200" dirty="0">
              <a:latin typeface="Calibri" panose="020F0502020204030204" pitchFamily="34" charset="0"/>
              <a:cs typeface="Calibri" panose="020F0502020204030204" pitchFamily="34" charset="0"/>
            </a:endParaRPr>
          </a:p>
          <a:p>
            <a:pPr>
              <a:spcAft>
                <a:spcPts val="1200"/>
              </a:spcAft>
            </a:pPr>
            <a:endParaRPr lang="en-US" sz="3200" dirty="0">
              <a:latin typeface="Calibri" panose="020F0502020204030204" pitchFamily="34" charset="0"/>
              <a:cs typeface="Calibri" panose="020F0502020204030204" pitchFamily="34" charset="0"/>
            </a:endParaRPr>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609403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88451" y="5008702"/>
            <a:ext cx="4613267" cy="1131091"/>
          </a:xfrm>
          <a:prstGeom prst="rect">
            <a:avLst/>
          </a:prstGeom>
        </p:spPr>
      </p:pic>
      <p:sp>
        <p:nvSpPr>
          <p:cNvPr id="6" name="Slide Number Placeholder 4"/>
          <p:cNvSpPr>
            <a:spLocks noGrp="1"/>
          </p:cNvSpPr>
          <p:nvPr>
            <p:ph type="sldNum" sz="quarter" idx="12"/>
          </p:nvPr>
        </p:nvSpPr>
        <p:spPr>
          <a:xfrm>
            <a:off x="8610600" y="6139793"/>
            <a:ext cx="2891118" cy="365125"/>
          </a:xfrm>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125670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F9F73C-8109-6856-312B-FFA203295043}"/>
              </a:ext>
            </a:extLst>
          </p:cNvPr>
          <p:cNvSpPr>
            <a:spLocks noGrp="1"/>
          </p:cNvSpPr>
          <p:nvPr>
            <p:ph type="title"/>
          </p:nvPr>
        </p:nvSpPr>
        <p:spPr/>
        <p:txBody>
          <a:bodyPr/>
          <a:lstStyle/>
          <a:p>
            <a:r>
              <a:rPr lang="en-US" dirty="0">
                <a:solidFill>
                  <a:srgbClr val="00558A"/>
                </a:solidFill>
              </a:rPr>
              <a:t>Finding our Way – Formula Grants Calendar</a:t>
            </a:r>
          </a:p>
        </p:txBody>
      </p:sp>
      <p:sp>
        <p:nvSpPr>
          <p:cNvPr id="2" name="Content Placeholder 1">
            <a:extLst>
              <a:ext uri="{FF2B5EF4-FFF2-40B4-BE49-F238E27FC236}">
                <a16:creationId xmlns:a16="http://schemas.microsoft.com/office/drawing/2014/main" id="{08FB4EAE-F013-89D7-7653-05A2A50D2FFD}"/>
              </a:ext>
            </a:extLst>
          </p:cNvPr>
          <p:cNvSpPr>
            <a:spLocks noGrp="1"/>
          </p:cNvSpPr>
          <p:nvPr>
            <p:ph sz="half" idx="1"/>
          </p:nvPr>
        </p:nvSpPr>
        <p:spPr>
          <a:xfrm>
            <a:off x="717176" y="1825625"/>
            <a:ext cx="5161110" cy="4106048"/>
          </a:xfrm>
        </p:spPr>
        <p:txBody>
          <a:bodyPr/>
          <a:lstStyle/>
          <a:p>
            <a:r>
              <a:rPr lang="en-US" sz="3200" dirty="0">
                <a:hlinkClick r:id="rId3"/>
              </a:rPr>
              <a:t>At-a-Glance </a:t>
            </a:r>
            <a:endParaRPr lang="en-US" sz="3200" dirty="0"/>
          </a:p>
          <a:p>
            <a:pPr lvl="1"/>
            <a:r>
              <a:rPr lang="en-US" sz="2800" dirty="0"/>
              <a:t>Freeway view</a:t>
            </a:r>
          </a:p>
          <a:p>
            <a:pPr lvl="1"/>
            <a:r>
              <a:rPr lang="en-US" sz="2800" dirty="0"/>
              <a:t>Key tasks and highlights</a:t>
            </a:r>
          </a:p>
          <a:p>
            <a:pPr lvl="1"/>
            <a:r>
              <a:rPr lang="en-US" sz="2800" dirty="0"/>
              <a:t>Chunks of time</a:t>
            </a:r>
          </a:p>
          <a:p>
            <a:pPr lvl="1"/>
            <a:endParaRPr lang="en-US" sz="2800" dirty="0"/>
          </a:p>
        </p:txBody>
      </p:sp>
      <p:pic>
        <p:nvPicPr>
          <p:cNvPr id="10" name="Picture 9" descr="Fork in rural forest road">
            <a:extLst>
              <a:ext uri="{FF2B5EF4-FFF2-40B4-BE49-F238E27FC236}">
                <a16:creationId xmlns:a16="http://schemas.microsoft.com/office/drawing/2014/main" id="{D343BF39-8650-2699-C629-A016767C03D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82720" y="4385345"/>
            <a:ext cx="3549142" cy="2015455"/>
          </a:xfrm>
          <a:prstGeom prst="rect">
            <a:avLst/>
          </a:prstGeom>
        </p:spPr>
      </p:pic>
      <p:sp>
        <p:nvSpPr>
          <p:cNvPr id="6" name="Content Placeholder 5">
            <a:extLst>
              <a:ext uri="{FF2B5EF4-FFF2-40B4-BE49-F238E27FC236}">
                <a16:creationId xmlns:a16="http://schemas.microsoft.com/office/drawing/2014/main" id="{02593810-F495-E49C-9207-8D4F750BC485}"/>
              </a:ext>
            </a:extLst>
          </p:cNvPr>
          <p:cNvSpPr>
            <a:spLocks noGrp="1"/>
          </p:cNvSpPr>
          <p:nvPr>
            <p:ph sz="half" idx="2"/>
          </p:nvPr>
        </p:nvSpPr>
        <p:spPr>
          <a:xfrm>
            <a:off x="6096000" y="1825625"/>
            <a:ext cx="5267064" cy="4106048"/>
          </a:xfrm>
        </p:spPr>
        <p:txBody>
          <a:bodyPr/>
          <a:lstStyle/>
          <a:p>
            <a:r>
              <a:rPr lang="en-US" sz="3200" dirty="0">
                <a:hlinkClick r:id="rId5"/>
              </a:rPr>
              <a:t>Expanded Version</a:t>
            </a:r>
            <a:endParaRPr lang="en-US" sz="3200" dirty="0"/>
          </a:p>
          <a:p>
            <a:pPr lvl="1"/>
            <a:r>
              <a:rPr lang="en-US" sz="2800" dirty="0"/>
              <a:t>Scenic view</a:t>
            </a:r>
          </a:p>
          <a:p>
            <a:pPr lvl="1"/>
            <a:r>
              <a:rPr lang="en-US" sz="2800" dirty="0"/>
              <a:t>Programmatic vs. fiscal tasks</a:t>
            </a:r>
          </a:p>
          <a:p>
            <a:pPr lvl="1"/>
            <a:r>
              <a:rPr lang="en-US" sz="2800" dirty="0"/>
              <a:t>Laid out by month</a:t>
            </a:r>
          </a:p>
          <a:p>
            <a:pPr lvl="1"/>
            <a:endParaRPr lang="en-US" sz="3200" dirty="0"/>
          </a:p>
          <a:p>
            <a:endParaRPr lang="en-US" dirty="0"/>
          </a:p>
        </p:txBody>
      </p:sp>
      <p:sp>
        <p:nvSpPr>
          <p:cNvPr id="3" name="Footer Placeholder 2">
            <a:extLst>
              <a:ext uri="{FF2B5EF4-FFF2-40B4-BE49-F238E27FC236}">
                <a16:creationId xmlns:a16="http://schemas.microsoft.com/office/drawing/2014/main" id="{00B7C1B7-38C1-9424-851E-BF09A9C974E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4FB8224D-6263-F622-917C-784CFE145CD4}"/>
              </a:ext>
            </a:extLst>
          </p:cNvPr>
          <p:cNvSpPr>
            <a:spLocks noGrp="1"/>
          </p:cNvSpPr>
          <p:nvPr>
            <p:ph type="sldNum" sz="quarter" idx="12"/>
          </p:nvPr>
        </p:nvSpPr>
        <p:spPr/>
        <p:txBody>
          <a:bodyPr/>
          <a:lstStyle/>
          <a:p>
            <a:fld id="{357F5B69-6281-4C1F-8C38-6DA0F56DA430}" type="slidenum">
              <a:rPr lang="en-US" smtClean="0"/>
              <a:pPr/>
              <a:t>4</a:t>
            </a:fld>
            <a:endParaRPr lang="en-US" dirty="0"/>
          </a:p>
        </p:txBody>
      </p:sp>
    </p:spTree>
    <p:extLst>
      <p:ext uri="{BB962C8B-B14F-4D97-AF65-F5344CB8AC3E}">
        <p14:creationId xmlns:p14="http://schemas.microsoft.com/office/powerpoint/2010/main" val="423076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6B5A25-9AC6-6589-5491-B38EFD64DDF7}"/>
              </a:ext>
            </a:extLst>
          </p:cNvPr>
          <p:cNvSpPr>
            <a:spLocks noGrp="1"/>
          </p:cNvSpPr>
          <p:nvPr>
            <p:ph type="title"/>
          </p:nvPr>
        </p:nvSpPr>
        <p:spPr>
          <a:xfrm>
            <a:off x="532119" y="779645"/>
            <a:ext cx="4116884" cy="1475875"/>
          </a:xfrm>
        </p:spPr>
        <p:txBody>
          <a:bodyPr>
            <a:normAutofit fontScale="90000"/>
          </a:bodyPr>
          <a:lstStyle/>
          <a:p>
            <a:r>
              <a:rPr lang="en-US" dirty="0">
                <a:solidFill>
                  <a:srgbClr val="00558A"/>
                </a:solidFill>
              </a:rPr>
              <a:t>Stop #1: Reconcile Budget Narratives</a:t>
            </a:r>
          </a:p>
        </p:txBody>
      </p:sp>
      <p:sp>
        <p:nvSpPr>
          <p:cNvPr id="6" name="Content Placeholder 5">
            <a:extLst>
              <a:ext uri="{FF2B5EF4-FFF2-40B4-BE49-F238E27FC236}">
                <a16:creationId xmlns:a16="http://schemas.microsoft.com/office/drawing/2014/main" id="{8E2949A8-FBCE-1BBC-0097-7E93E12C6A95}"/>
              </a:ext>
            </a:extLst>
          </p:cNvPr>
          <p:cNvSpPr>
            <a:spLocks noGrp="1"/>
          </p:cNvSpPr>
          <p:nvPr>
            <p:ph idx="1"/>
          </p:nvPr>
        </p:nvSpPr>
        <p:spPr>
          <a:xfrm>
            <a:off x="5072350" y="457199"/>
            <a:ext cx="6856414" cy="5915892"/>
          </a:xfrm>
        </p:spPr>
        <p:txBody>
          <a:bodyPr>
            <a:normAutofit fontScale="92500" lnSpcReduction="10000"/>
          </a:bodyPr>
          <a:lstStyle/>
          <a:p>
            <a:pPr>
              <a:spcAft>
                <a:spcPts val="600"/>
              </a:spcAft>
            </a:pPr>
            <a:r>
              <a:rPr lang="en-US" sz="3500" b="1" dirty="0"/>
              <a:t>Districts must ensure funds are spent in alignment with the approved plan</a:t>
            </a:r>
          </a:p>
          <a:p>
            <a:pPr lvl="1">
              <a:spcAft>
                <a:spcPts val="600"/>
              </a:spcAft>
            </a:pPr>
            <a:r>
              <a:rPr lang="en-US" sz="3000" dirty="0"/>
              <a:t>Identify transaction errors</a:t>
            </a:r>
          </a:p>
          <a:p>
            <a:pPr lvl="1">
              <a:spcAft>
                <a:spcPts val="600"/>
              </a:spcAft>
            </a:pPr>
            <a:r>
              <a:rPr lang="en-US" sz="3000" dirty="0"/>
              <a:t>Ensure that award expenditures are complete</a:t>
            </a:r>
          </a:p>
          <a:p>
            <a:pPr lvl="1">
              <a:spcAft>
                <a:spcPts val="600"/>
              </a:spcAft>
            </a:pPr>
            <a:r>
              <a:rPr lang="en-US" sz="3000" dirty="0"/>
              <a:t>Plan for remaining funds as carryover</a:t>
            </a:r>
          </a:p>
          <a:p>
            <a:pPr>
              <a:spcAft>
                <a:spcPts val="600"/>
              </a:spcAft>
            </a:pPr>
            <a:r>
              <a:rPr lang="en-US" sz="3200" dirty="0"/>
              <a:t>Should happen </a:t>
            </a:r>
            <a:r>
              <a:rPr lang="en-US" sz="3200" b="1" dirty="0"/>
              <a:t>at least annually</a:t>
            </a:r>
          </a:p>
          <a:p>
            <a:pPr>
              <a:spcAft>
                <a:spcPts val="600"/>
              </a:spcAft>
            </a:pPr>
            <a:r>
              <a:rPr lang="en-US" sz="3200" b="1" dirty="0"/>
              <a:t>Mind the cap: </a:t>
            </a:r>
            <a:r>
              <a:rPr lang="en-US" sz="3200" dirty="0"/>
              <a:t>15% limit on carryover*</a:t>
            </a:r>
          </a:p>
          <a:p>
            <a:pPr>
              <a:spcAft>
                <a:spcPts val="600"/>
              </a:spcAft>
            </a:pPr>
            <a:r>
              <a:rPr lang="en-US" sz="2800" i="1" dirty="0"/>
              <a:t>Highlights from this stop</a:t>
            </a:r>
          </a:p>
          <a:p>
            <a:pPr lvl="1">
              <a:spcAft>
                <a:spcPts val="600"/>
              </a:spcAft>
            </a:pPr>
            <a:r>
              <a:rPr lang="en-US" dirty="0">
                <a:hlinkClick r:id="rId3"/>
              </a:rPr>
              <a:t>CIP Budget Narrative Quick Start Guide</a:t>
            </a:r>
            <a:endParaRPr lang="en-US" dirty="0"/>
          </a:p>
          <a:p>
            <a:pPr lvl="1">
              <a:spcAft>
                <a:spcPts val="600"/>
              </a:spcAft>
            </a:pPr>
            <a:r>
              <a:rPr lang="en-US" dirty="0">
                <a:hlinkClick r:id="rId4"/>
              </a:rPr>
              <a:t>ESSA Quick Reference Brief: Carrying over Federal Funds</a:t>
            </a:r>
            <a:endParaRPr lang="en-US" dirty="0"/>
          </a:p>
          <a:p>
            <a:pPr marL="0" indent="0">
              <a:spcAft>
                <a:spcPts val="600"/>
              </a:spcAft>
              <a:buNone/>
            </a:pPr>
            <a:r>
              <a:rPr lang="en-US" sz="1900" dirty="0"/>
              <a:t>*Can be waived once every three years</a:t>
            </a:r>
            <a:endParaRPr lang="en-US" dirty="0"/>
          </a:p>
          <a:p>
            <a:pPr lvl="1">
              <a:spcAft>
                <a:spcPts val="600"/>
              </a:spcAft>
            </a:pPr>
            <a:endParaRPr lang="en-US" dirty="0"/>
          </a:p>
          <a:p>
            <a:pPr lvl="1">
              <a:spcAft>
                <a:spcPts val="600"/>
              </a:spcAft>
            </a:pPr>
            <a:endParaRPr lang="en-US" dirty="0"/>
          </a:p>
        </p:txBody>
      </p:sp>
      <p:sp>
        <p:nvSpPr>
          <p:cNvPr id="3" name="Footer Placeholder 2">
            <a:extLst>
              <a:ext uri="{FF2B5EF4-FFF2-40B4-BE49-F238E27FC236}">
                <a16:creationId xmlns:a16="http://schemas.microsoft.com/office/drawing/2014/main" id="{0F5168F8-160F-AECE-D14C-6B9CFDCEAE7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3B3B6B21-0C0E-57D1-529C-1FA3D05F7984}"/>
              </a:ext>
            </a:extLst>
          </p:cNvPr>
          <p:cNvSpPr>
            <a:spLocks noGrp="1"/>
          </p:cNvSpPr>
          <p:nvPr>
            <p:ph type="sldNum" sz="quarter" idx="12"/>
          </p:nvPr>
        </p:nvSpPr>
        <p:spPr/>
        <p:txBody>
          <a:bodyPr/>
          <a:lstStyle/>
          <a:p>
            <a:fld id="{357F5B69-6281-4C1F-8C38-6DA0F56DA430}" type="slidenum">
              <a:rPr lang="en-US" smtClean="0"/>
              <a:pPr/>
              <a:t>5</a:t>
            </a:fld>
            <a:endParaRPr lang="en-US" dirty="0"/>
          </a:p>
        </p:txBody>
      </p:sp>
      <p:pic>
        <p:nvPicPr>
          <p:cNvPr id="10" name="Picture Placeholder 9">
            <a:extLst>
              <a:ext uri="{FF2B5EF4-FFF2-40B4-BE49-F238E27FC236}">
                <a16:creationId xmlns:a16="http://schemas.microsoft.com/office/drawing/2014/main" id="{284EFD9F-52F0-0B97-B44C-C8B3AAE19B07}"/>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6414" r="24093"/>
          <a:stretch/>
        </p:blipFill>
        <p:spPr>
          <a:xfrm>
            <a:off x="532119" y="2460004"/>
            <a:ext cx="4003888" cy="3401047"/>
          </a:xfrm>
          <a:prstGeom prst="rect">
            <a:avLst/>
          </a:prstGeom>
        </p:spPr>
      </p:pic>
    </p:spTree>
    <p:extLst>
      <p:ext uri="{BB962C8B-B14F-4D97-AF65-F5344CB8AC3E}">
        <p14:creationId xmlns:p14="http://schemas.microsoft.com/office/powerpoint/2010/main" val="417946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24EA25-9B25-C9E8-6904-C9AC3B9EA77C}"/>
              </a:ext>
            </a:extLst>
          </p:cNvPr>
          <p:cNvSpPr>
            <a:spLocks noGrp="1"/>
          </p:cNvSpPr>
          <p:nvPr>
            <p:ph type="title"/>
          </p:nvPr>
        </p:nvSpPr>
        <p:spPr>
          <a:xfrm>
            <a:off x="717176" y="779645"/>
            <a:ext cx="3932237" cy="1374275"/>
          </a:xfrm>
        </p:spPr>
        <p:txBody>
          <a:bodyPr>
            <a:normAutofit fontScale="90000"/>
          </a:bodyPr>
          <a:lstStyle/>
          <a:p>
            <a:r>
              <a:rPr lang="en-US" dirty="0">
                <a:solidFill>
                  <a:srgbClr val="00558A"/>
                </a:solidFill>
              </a:rPr>
              <a:t>Stop #2: Program and Plan  Evaluation</a:t>
            </a:r>
          </a:p>
        </p:txBody>
      </p:sp>
      <p:sp>
        <p:nvSpPr>
          <p:cNvPr id="2" name="Content Placeholder 1">
            <a:extLst>
              <a:ext uri="{FF2B5EF4-FFF2-40B4-BE49-F238E27FC236}">
                <a16:creationId xmlns:a16="http://schemas.microsoft.com/office/drawing/2014/main" id="{A08B905F-2DBF-30BA-7368-EE4775613341}"/>
              </a:ext>
            </a:extLst>
          </p:cNvPr>
          <p:cNvSpPr>
            <a:spLocks noGrp="1"/>
          </p:cNvSpPr>
          <p:nvPr>
            <p:ph idx="1"/>
          </p:nvPr>
        </p:nvSpPr>
        <p:spPr>
          <a:xfrm>
            <a:off x="4947660" y="362472"/>
            <a:ext cx="7008813" cy="6142446"/>
          </a:xfrm>
        </p:spPr>
        <p:txBody>
          <a:bodyPr>
            <a:normAutofit fontScale="92500" lnSpcReduction="10000"/>
          </a:bodyPr>
          <a:lstStyle/>
          <a:p>
            <a:pPr>
              <a:spcAft>
                <a:spcPts val="600"/>
              </a:spcAft>
            </a:pPr>
            <a:r>
              <a:rPr lang="en-US" sz="3500" b="1" dirty="0"/>
              <a:t>Using data, districts must annually evaluate schoolwide plans</a:t>
            </a:r>
          </a:p>
          <a:p>
            <a:pPr lvl="1">
              <a:spcAft>
                <a:spcPts val="600"/>
              </a:spcAft>
            </a:pPr>
            <a:r>
              <a:rPr lang="en-US" sz="2800" dirty="0"/>
              <a:t>What did we say we were going to do?</a:t>
            </a:r>
          </a:p>
          <a:p>
            <a:pPr lvl="1">
              <a:spcAft>
                <a:spcPts val="600"/>
              </a:spcAft>
            </a:pPr>
            <a:r>
              <a:rPr lang="en-US" sz="2800" dirty="0"/>
              <a:t>How are we doing? How do we know?</a:t>
            </a:r>
          </a:p>
          <a:p>
            <a:pPr>
              <a:spcAft>
                <a:spcPts val="600"/>
              </a:spcAft>
            </a:pPr>
            <a:r>
              <a:rPr lang="en-US" sz="3500" dirty="0"/>
              <a:t>Includes evaluation of private school program services</a:t>
            </a:r>
          </a:p>
          <a:p>
            <a:pPr>
              <a:spcAft>
                <a:spcPts val="600"/>
              </a:spcAft>
            </a:pPr>
            <a:r>
              <a:rPr lang="en-US" sz="3500" dirty="0"/>
              <a:t>Families must be partners in this process</a:t>
            </a:r>
            <a:endParaRPr lang="en-US" sz="3500" i="1" dirty="0">
              <a:solidFill>
                <a:srgbClr val="FF0000"/>
              </a:solidFill>
            </a:endParaRPr>
          </a:p>
          <a:p>
            <a:pPr>
              <a:spcAft>
                <a:spcPts val="600"/>
              </a:spcAft>
            </a:pPr>
            <a:r>
              <a:rPr lang="en-US" sz="2800" i="1" dirty="0"/>
              <a:t>Highlights from this stop</a:t>
            </a:r>
          </a:p>
          <a:p>
            <a:pPr lvl="1">
              <a:spcAft>
                <a:spcPts val="600"/>
              </a:spcAft>
            </a:pPr>
            <a:r>
              <a:rPr lang="en-US" dirty="0">
                <a:hlinkClick r:id="rId3"/>
              </a:rPr>
              <a:t>Developing Schoolwide Plans Quick Reference Brief</a:t>
            </a:r>
            <a:endParaRPr lang="en-US" dirty="0"/>
          </a:p>
          <a:p>
            <a:pPr lvl="1">
              <a:spcAft>
                <a:spcPts val="600"/>
              </a:spcAft>
            </a:pPr>
            <a:r>
              <a:rPr lang="en-US" dirty="0">
                <a:hlinkClick r:id="rId4"/>
              </a:rPr>
              <a:t>Criteria for Schoolwide Plans</a:t>
            </a:r>
            <a:endParaRPr lang="en-US" dirty="0"/>
          </a:p>
          <a:p>
            <a:pPr lvl="1">
              <a:spcAft>
                <a:spcPts val="600"/>
              </a:spcAft>
            </a:pPr>
            <a:r>
              <a:rPr lang="en-US" dirty="0">
                <a:hlinkClick r:id="rId5"/>
              </a:rPr>
              <a:t>Schoolwide planning documents</a:t>
            </a:r>
            <a:endParaRPr lang="en-US" dirty="0"/>
          </a:p>
          <a:p>
            <a:pPr lvl="1">
              <a:spcAft>
                <a:spcPts val="600"/>
              </a:spcAft>
            </a:pPr>
            <a:r>
              <a:rPr lang="en-US" dirty="0">
                <a:hlinkClick r:id="rId6"/>
              </a:rPr>
              <a:t>Annual Evaluation of Equitable Services Programs</a:t>
            </a:r>
            <a:endParaRPr lang="en-US" dirty="0"/>
          </a:p>
          <a:p>
            <a:pPr lvl="1"/>
            <a:endParaRPr lang="en-US" dirty="0"/>
          </a:p>
        </p:txBody>
      </p:sp>
      <p:sp>
        <p:nvSpPr>
          <p:cNvPr id="3" name="Footer Placeholder 2">
            <a:extLst>
              <a:ext uri="{FF2B5EF4-FFF2-40B4-BE49-F238E27FC236}">
                <a16:creationId xmlns:a16="http://schemas.microsoft.com/office/drawing/2014/main" id="{98463427-74BC-3EC4-010F-18C5DA7E151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9BF84805-784B-8ACF-357A-F42C940C1639}"/>
              </a:ext>
            </a:extLst>
          </p:cNvPr>
          <p:cNvSpPr>
            <a:spLocks noGrp="1"/>
          </p:cNvSpPr>
          <p:nvPr>
            <p:ph type="sldNum" sz="quarter" idx="12"/>
          </p:nvPr>
        </p:nvSpPr>
        <p:spPr>
          <a:xfrm>
            <a:off x="8932288" y="6130403"/>
            <a:ext cx="2891118" cy="365125"/>
          </a:xfrm>
        </p:spPr>
        <p:txBody>
          <a:bodyPr/>
          <a:lstStyle/>
          <a:p>
            <a:fld id="{357F5B69-6281-4C1F-8C38-6DA0F56DA430}" type="slidenum">
              <a:rPr lang="en-US" smtClean="0"/>
              <a:pPr/>
              <a:t>6</a:t>
            </a:fld>
            <a:endParaRPr lang="en-US" dirty="0"/>
          </a:p>
        </p:txBody>
      </p:sp>
      <p:pic>
        <p:nvPicPr>
          <p:cNvPr id="7" name="Picture 6">
            <a:extLst>
              <a:ext uri="{FF2B5EF4-FFF2-40B4-BE49-F238E27FC236}">
                <a16:creationId xmlns:a16="http://schemas.microsoft.com/office/drawing/2014/main" id="{BFD80B90-1DDB-716D-6308-78F033278B35}"/>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83105" y="2881745"/>
            <a:ext cx="4415432" cy="2930375"/>
          </a:xfrm>
          <a:prstGeom prst="rect">
            <a:avLst/>
          </a:prstGeom>
        </p:spPr>
      </p:pic>
    </p:spTree>
    <p:extLst>
      <p:ext uri="{BB962C8B-B14F-4D97-AF65-F5344CB8AC3E}">
        <p14:creationId xmlns:p14="http://schemas.microsoft.com/office/powerpoint/2010/main" val="177487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E73024-D52E-1501-B776-FA40DA23E830}"/>
              </a:ext>
            </a:extLst>
          </p:cNvPr>
          <p:cNvSpPr>
            <a:spLocks noGrp="1"/>
          </p:cNvSpPr>
          <p:nvPr>
            <p:ph type="title"/>
          </p:nvPr>
        </p:nvSpPr>
        <p:spPr>
          <a:xfrm>
            <a:off x="717177" y="779645"/>
            <a:ext cx="3931826" cy="1821781"/>
          </a:xfrm>
        </p:spPr>
        <p:txBody>
          <a:bodyPr>
            <a:normAutofit fontScale="90000"/>
          </a:bodyPr>
          <a:lstStyle/>
          <a:p>
            <a:r>
              <a:rPr lang="en-US" dirty="0">
                <a:solidFill>
                  <a:srgbClr val="00558A"/>
                </a:solidFill>
              </a:rPr>
              <a:t>All Title I-A School Level Plans Articulate…</a:t>
            </a:r>
          </a:p>
        </p:txBody>
      </p:sp>
      <p:sp>
        <p:nvSpPr>
          <p:cNvPr id="3" name="Footer Placeholder 2">
            <a:extLst>
              <a:ext uri="{FF2B5EF4-FFF2-40B4-BE49-F238E27FC236}">
                <a16:creationId xmlns:a16="http://schemas.microsoft.com/office/drawing/2014/main" id="{A8819E17-0A24-A2EB-2094-324BC26C545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82B9D780-0A59-AC11-7663-C111679DF3E3}"/>
              </a:ext>
            </a:extLst>
          </p:cNvPr>
          <p:cNvSpPr>
            <a:spLocks noGrp="1"/>
          </p:cNvSpPr>
          <p:nvPr>
            <p:ph type="sldNum" sz="quarter" idx="12"/>
          </p:nvPr>
        </p:nvSpPr>
        <p:spPr/>
        <p:txBody>
          <a:bodyPr/>
          <a:lstStyle/>
          <a:p>
            <a:fld id="{357F5B69-6281-4C1F-8C38-6DA0F56DA430}" type="slidenum">
              <a:rPr lang="en-US" smtClean="0"/>
              <a:pPr/>
              <a:t>7</a:t>
            </a:fld>
            <a:endParaRPr lang="en-US" dirty="0"/>
          </a:p>
        </p:txBody>
      </p:sp>
      <p:graphicFrame>
        <p:nvGraphicFramePr>
          <p:cNvPr id="11" name="Diagram 10" descr="What students need&#10;How the school will meet those needs&#10;How families are involved&#10;What success looks like">
            <a:extLst>
              <a:ext uri="{FF2B5EF4-FFF2-40B4-BE49-F238E27FC236}">
                <a16:creationId xmlns:a16="http://schemas.microsoft.com/office/drawing/2014/main" id="{6E9640B3-1D76-473A-59FC-3C191DCCC875}"/>
              </a:ext>
            </a:extLst>
          </p:cNvPr>
          <p:cNvGraphicFramePr/>
          <p:nvPr>
            <p:extLst>
              <p:ext uri="{D42A27DB-BD31-4B8C-83A1-F6EECF244321}">
                <p14:modId xmlns:p14="http://schemas.microsoft.com/office/powerpoint/2010/main" val="2026747493"/>
              </p:ext>
            </p:extLst>
          </p:nvPr>
        </p:nvGraphicFramePr>
        <p:xfrm>
          <a:off x="4064000" y="84340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A9D858B9-EB6C-4E82-182B-4DF944EAEF3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949" y="2844272"/>
            <a:ext cx="2955279" cy="2955279"/>
          </a:xfrm>
          <a:prstGeom prst="rect">
            <a:avLst/>
          </a:prstGeom>
        </p:spPr>
      </p:pic>
    </p:spTree>
    <p:extLst>
      <p:ext uri="{BB962C8B-B14F-4D97-AF65-F5344CB8AC3E}">
        <p14:creationId xmlns:p14="http://schemas.microsoft.com/office/powerpoint/2010/main" val="103110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E73024-D52E-1501-B776-FA40DA23E830}"/>
              </a:ext>
            </a:extLst>
          </p:cNvPr>
          <p:cNvSpPr>
            <a:spLocks noGrp="1"/>
          </p:cNvSpPr>
          <p:nvPr>
            <p:ph type="title"/>
          </p:nvPr>
        </p:nvSpPr>
        <p:spPr/>
        <p:txBody>
          <a:bodyPr/>
          <a:lstStyle/>
          <a:p>
            <a:r>
              <a:rPr lang="en-US" dirty="0">
                <a:solidFill>
                  <a:srgbClr val="00558A"/>
                </a:solidFill>
              </a:rPr>
              <a:t>The WHY of School Level Plans</a:t>
            </a:r>
          </a:p>
        </p:txBody>
      </p:sp>
      <p:sp>
        <p:nvSpPr>
          <p:cNvPr id="2" name="Content Placeholder 1">
            <a:extLst>
              <a:ext uri="{FF2B5EF4-FFF2-40B4-BE49-F238E27FC236}">
                <a16:creationId xmlns:a16="http://schemas.microsoft.com/office/drawing/2014/main" id="{208F8CDF-B696-7FBC-1EE4-AA00D82A4A21}"/>
              </a:ext>
            </a:extLst>
          </p:cNvPr>
          <p:cNvSpPr>
            <a:spLocks noGrp="1"/>
          </p:cNvSpPr>
          <p:nvPr>
            <p:ph idx="1"/>
          </p:nvPr>
        </p:nvSpPr>
        <p:spPr/>
        <p:txBody>
          <a:bodyPr>
            <a:normAutofit/>
          </a:bodyPr>
          <a:lstStyle/>
          <a:p>
            <a:pPr>
              <a:spcAft>
                <a:spcPts val="600"/>
              </a:spcAft>
            </a:pPr>
            <a:r>
              <a:rPr lang="en-US" sz="3200" dirty="0"/>
              <a:t>School level plans give the school community a </a:t>
            </a:r>
            <a:r>
              <a:rPr lang="en-US" sz="3200" b="1" dirty="0"/>
              <a:t>voice</a:t>
            </a:r>
            <a:endParaRPr lang="en-US" sz="3200" dirty="0"/>
          </a:p>
          <a:p>
            <a:pPr>
              <a:spcAft>
                <a:spcPts val="600"/>
              </a:spcAft>
            </a:pPr>
            <a:r>
              <a:rPr lang="en-US" sz="3200" dirty="0"/>
              <a:t>Opportunity for the school community to </a:t>
            </a:r>
            <a:r>
              <a:rPr lang="en-US" sz="3200" b="1" dirty="0"/>
              <a:t>co-develop</a:t>
            </a:r>
            <a:r>
              <a:rPr lang="en-US" sz="3200" dirty="0"/>
              <a:t> a plan</a:t>
            </a:r>
          </a:p>
          <a:p>
            <a:pPr>
              <a:spcAft>
                <a:spcPts val="600"/>
              </a:spcAft>
            </a:pPr>
            <a:r>
              <a:rPr lang="en-US" sz="3200" dirty="0"/>
              <a:t>Strategically utilize Title I-A Funds to </a:t>
            </a:r>
            <a:r>
              <a:rPr lang="en-US" sz="3200" b="1" dirty="0"/>
              <a:t>meet the needs </a:t>
            </a:r>
            <a:r>
              <a:rPr lang="en-US" sz="3200" dirty="0"/>
              <a:t>of the </a:t>
            </a:r>
            <a:r>
              <a:rPr lang="en-US" sz="3200" b="1" dirty="0"/>
              <a:t>specific school community</a:t>
            </a:r>
            <a:endParaRPr lang="en-US" sz="3200" dirty="0"/>
          </a:p>
          <a:p>
            <a:pPr>
              <a:spcAft>
                <a:spcPts val="600"/>
              </a:spcAft>
            </a:pPr>
            <a:r>
              <a:rPr lang="en-US" sz="3200" b="1" dirty="0"/>
              <a:t>It is a requirement </a:t>
            </a:r>
            <a:r>
              <a:rPr lang="en-US" sz="3200" dirty="0"/>
              <a:t>of any school receiving Title I-A Funds</a:t>
            </a:r>
          </a:p>
        </p:txBody>
      </p:sp>
      <p:sp>
        <p:nvSpPr>
          <p:cNvPr id="3" name="Footer Placeholder 2">
            <a:extLst>
              <a:ext uri="{FF2B5EF4-FFF2-40B4-BE49-F238E27FC236}">
                <a16:creationId xmlns:a16="http://schemas.microsoft.com/office/drawing/2014/main" id="{A8819E17-0A24-A2EB-2094-324BC26C545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82B9D780-0A59-AC11-7663-C111679DF3E3}"/>
              </a:ext>
            </a:extLst>
          </p:cNvPr>
          <p:cNvSpPr>
            <a:spLocks noGrp="1"/>
          </p:cNvSpPr>
          <p:nvPr>
            <p:ph type="sldNum" sz="quarter" idx="12"/>
          </p:nvPr>
        </p:nvSpPr>
        <p:spPr/>
        <p:txBody>
          <a:bodyPr/>
          <a:lstStyle/>
          <a:p>
            <a:fld id="{357F5B69-6281-4C1F-8C38-6DA0F56DA430}" type="slidenum">
              <a:rPr lang="en-US" smtClean="0"/>
              <a:pPr/>
              <a:t>8</a:t>
            </a:fld>
            <a:endParaRPr lang="en-US" dirty="0"/>
          </a:p>
        </p:txBody>
      </p:sp>
    </p:spTree>
    <p:extLst>
      <p:ext uri="{BB962C8B-B14F-4D97-AF65-F5344CB8AC3E}">
        <p14:creationId xmlns:p14="http://schemas.microsoft.com/office/powerpoint/2010/main" val="2709783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6DFE1F-8CE6-4D3C-1E72-3DA893885BA1}"/>
              </a:ext>
            </a:extLst>
          </p:cNvPr>
          <p:cNvSpPr>
            <a:spLocks noGrp="1"/>
          </p:cNvSpPr>
          <p:nvPr>
            <p:ph type="title"/>
          </p:nvPr>
        </p:nvSpPr>
        <p:spPr>
          <a:xfrm>
            <a:off x="717177" y="779646"/>
            <a:ext cx="3931826" cy="2534006"/>
          </a:xfrm>
        </p:spPr>
        <p:txBody>
          <a:bodyPr anchor="t">
            <a:normAutofit/>
          </a:bodyPr>
          <a:lstStyle/>
          <a:p>
            <a:r>
              <a:rPr lang="en-US" dirty="0">
                <a:solidFill>
                  <a:srgbClr val="883416"/>
                </a:solidFill>
              </a:rPr>
              <a:t>Needs Assessment</a:t>
            </a:r>
          </a:p>
        </p:txBody>
      </p:sp>
      <p:sp>
        <p:nvSpPr>
          <p:cNvPr id="10" name="Content Placeholder 1">
            <a:extLst>
              <a:ext uri="{FF2B5EF4-FFF2-40B4-BE49-F238E27FC236}">
                <a16:creationId xmlns:a16="http://schemas.microsoft.com/office/drawing/2014/main" id="{9DE737E2-A107-9358-5DF7-B23ECA1DBEF3}"/>
              </a:ext>
            </a:extLst>
          </p:cNvPr>
          <p:cNvSpPr>
            <a:spLocks noGrp="1"/>
          </p:cNvSpPr>
          <p:nvPr>
            <p:ph idx="1"/>
          </p:nvPr>
        </p:nvSpPr>
        <p:spPr>
          <a:xfrm>
            <a:off x="5183188" y="779647"/>
            <a:ext cx="6172200" cy="5360146"/>
          </a:xfrm>
        </p:spPr>
        <p:txBody>
          <a:bodyPr>
            <a:normAutofit fontScale="92500" lnSpcReduction="20000"/>
          </a:bodyPr>
          <a:lstStyle/>
          <a:p>
            <a:r>
              <a:rPr lang="en-US" sz="3000" dirty="0"/>
              <a:t>Who are our students?</a:t>
            </a:r>
          </a:p>
          <a:p>
            <a:r>
              <a:rPr lang="en-US" sz="3000" dirty="0"/>
              <a:t>What data are we using to determine student needs and strengths?</a:t>
            </a:r>
          </a:p>
          <a:p>
            <a:r>
              <a:rPr lang="en-US" sz="3000" dirty="0"/>
              <a:t>If Targeted Assistance Plan:</a:t>
            </a:r>
          </a:p>
          <a:p>
            <a:pPr lvl="1"/>
            <a:r>
              <a:rPr lang="en-US" sz="3000" dirty="0"/>
              <a:t>What is our criteria for targeting interventions to the students who need them?</a:t>
            </a:r>
          </a:p>
          <a:p>
            <a:pPr marL="0" indent="0">
              <a:buNone/>
            </a:pPr>
            <a:endParaRPr lang="en-US" dirty="0"/>
          </a:p>
          <a:p>
            <a:pPr marL="0" indent="0">
              <a:buNone/>
            </a:pPr>
            <a:r>
              <a:rPr lang="en-US" sz="3000" dirty="0"/>
              <a:t>Must include:</a:t>
            </a:r>
          </a:p>
          <a:p>
            <a:r>
              <a:rPr lang="en-US" sz="3000" dirty="0"/>
              <a:t>Staff, families, students</a:t>
            </a:r>
          </a:p>
          <a:p>
            <a:r>
              <a:rPr lang="en-US" sz="3000" dirty="0"/>
              <a:t>Multiple data sources</a:t>
            </a:r>
          </a:p>
          <a:p>
            <a:pPr marL="0" indent="0">
              <a:buNone/>
            </a:pPr>
            <a:endParaRPr lang="en-US" dirty="0"/>
          </a:p>
          <a:p>
            <a:pPr marL="0" indent="0">
              <a:buNone/>
            </a:pPr>
            <a:r>
              <a:rPr lang="en-US" dirty="0"/>
              <a:t>**Needs assessments are generally completed every 3 years</a:t>
            </a:r>
          </a:p>
        </p:txBody>
      </p:sp>
      <p:sp>
        <p:nvSpPr>
          <p:cNvPr id="3" name="Footer Placeholder 2">
            <a:extLst>
              <a:ext uri="{FF2B5EF4-FFF2-40B4-BE49-F238E27FC236}">
                <a16:creationId xmlns:a16="http://schemas.microsoft.com/office/drawing/2014/main" id="{B81ABB0B-A3B5-4F9B-68D1-F79D8FF2613D}"/>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p>
        </p:txBody>
      </p:sp>
      <p:sp>
        <p:nvSpPr>
          <p:cNvPr id="4" name="Slide Number Placeholder 3">
            <a:extLst>
              <a:ext uri="{FF2B5EF4-FFF2-40B4-BE49-F238E27FC236}">
                <a16:creationId xmlns:a16="http://schemas.microsoft.com/office/drawing/2014/main" id="{F55AB406-7695-666F-7038-124B5ACBDD87}"/>
              </a:ext>
            </a:extLst>
          </p:cNvPr>
          <p:cNvSpPr>
            <a:spLocks noGrp="1"/>
          </p:cNvSpPr>
          <p:nvPr>
            <p:ph type="sldNum" sz="quarter" idx="12"/>
          </p:nvPr>
        </p:nvSpPr>
        <p:spPr>
          <a:xfrm>
            <a:off x="8610600" y="6139793"/>
            <a:ext cx="2891118"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4D8ADC82-7FA7-8D2C-53CA-5B5E7B0FC11F}"/>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2144" y="2956142"/>
            <a:ext cx="4016859" cy="2680571"/>
          </a:xfrm>
          <a:prstGeom prst="rect">
            <a:avLst/>
          </a:prstGeom>
        </p:spPr>
      </p:pic>
    </p:spTree>
    <p:extLst>
      <p:ext uri="{BB962C8B-B14F-4D97-AF65-F5344CB8AC3E}">
        <p14:creationId xmlns:p14="http://schemas.microsoft.com/office/powerpoint/2010/main" val="1579139994"/>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033ab11c-6041-4f50-b845-c0c38e41b3e3" xsi:nil="true"/>
    <Remediation_x0020_Date xmlns="033ab11c-6041-4f50-b845-c0c38e41b3e3" xsi:nil="true"/>
    <Priority xmlns="033ab11c-6041-4f50-b845-c0c38e41b3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022D9D-6C51-49D9-B126-D27C27EB3B9E}">
  <ds:schemaRefs>
    <ds:schemaRef ds:uri="http://schemas.microsoft.com/sharepoint/v3/contenttype/forms"/>
  </ds:schemaRefs>
</ds:datastoreItem>
</file>

<file path=customXml/itemProps2.xml><?xml version="1.0" encoding="utf-8"?>
<ds:datastoreItem xmlns:ds="http://schemas.openxmlformats.org/officeDocument/2006/customXml" ds:itemID="{1042D829-2FFC-4A94-93F2-025FA47BA598}">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schemas.microsoft.com/sharepoint/v3"/>
    <ds:schemaRef ds:uri="e3ae8067-7289-4b32-b7f2-51b79028773a"/>
    <ds:schemaRef ds:uri="http://purl.org/dc/terms/"/>
    <ds:schemaRef ds:uri="54031767-dd6d-417c-ab73-583408f47564"/>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5550F86-0A45-470D-9CA6-0E94F5CF74A0}"/>
</file>

<file path=docMetadata/LabelInfo.xml><?xml version="1.0" encoding="utf-8"?>
<clbl:labelList xmlns:clbl="http://schemas.microsoft.com/office/2020/mipLabelMetadata">
  <clbl:label id="{7730ea53-6f5e-4160-81a5-992a9105450a}" enabled="1" method="Standard" siteId="{b4f51418-b269-49a2-935a-fa54bf584fc8}" removed="0"/>
</clbl:labelList>
</file>

<file path=docProps/app.xml><?xml version="1.0" encoding="utf-8"?>
<Properties xmlns="http://schemas.openxmlformats.org/officeDocument/2006/extended-properties" xmlns:vt="http://schemas.openxmlformats.org/officeDocument/2006/docPropsVTypes">
  <Template>ODE PowerPoint Template</Template>
  <TotalTime>1265</TotalTime>
  <Words>2443</Words>
  <Application>Microsoft Office PowerPoint</Application>
  <PresentationFormat>Widescreen</PresentationFormat>
  <Paragraphs>391</Paragraphs>
  <Slides>27</Slides>
  <Notes>27</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27</vt:i4>
      </vt:variant>
    </vt:vector>
  </HeadingPairs>
  <TitlesOfParts>
    <vt:vector size="39" baseType="lpstr">
      <vt:lpstr>Aptos</vt:lpstr>
      <vt:lpstr>Arial</vt:lpstr>
      <vt:lpstr>Calibri</vt:lpstr>
      <vt:lpstr>Calibri Light</vt:lpstr>
      <vt:lpstr>Century Gothic</vt:lpstr>
      <vt:lpstr>2021ODE</vt:lpstr>
      <vt:lpstr>Green_2021ODE</vt:lpstr>
      <vt:lpstr>Gold_2021ODE</vt:lpstr>
      <vt:lpstr>Orange_2021ODE</vt:lpstr>
      <vt:lpstr>Red_2021ODE</vt:lpstr>
      <vt:lpstr>Teal_2021ODE</vt:lpstr>
      <vt:lpstr>Office Theme</vt:lpstr>
      <vt:lpstr>Title I-A “101” Session 4: May 8, 2025</vt:lpstr>
      <vt:lpstr>Planning our journey</vt:lpstr>
      <vt:lpstr>The Final Leg – Day 4</vt:lpstr>
      <vt:lpstr>Finding our Way – Formula Grants Calendar</vt:lpstr>
      <vt:lpstr>Stop #1: Reconcile Budget Narratives</vt:lpstr>
      <vt:lpstr>Stop #2: Program and Plan  Evaluation</vt:lpstr>
      <vt:lpstr>All Title I-A School Level Plans Articulate…</vt:lpstr>
      <vt:lpstr>The WHY of School Level Plans</vt:lpstr>
      <vt:lpstr>Needs Assessment</vt:lpstr>
      <vt:lpstr>Goals and Activities</vt:lpstr>
      <vt:lpstr>Annual Plan Review</vt:lpstr>
      <vt:lpstr>Equitable Services </vt:lpstr>
      <vt:lpstr>Stop #3: Building Family Capacity</vt:lpstr>
      <vt:lpstr>Required Family Engagement Activities </vt:lpstr>
      <vt:lpstr>Less Impact     More Impact</vt:lpstr>
      <vt:lpstr>A Guided Tour of Family Engagement – Yoncalla SD</vt:lpstr>
      <vt:lpstr>Responsive Family Engagement  </vt:lpstr>
      <vt:lpstr>Why We’re Here</vt:lpstr>
      <vt:lpstr>Elements of an Effective Prenatal-Grade 3 System</vt:lpstr>
      <vt:lpstr>Guiding Principles</vt:lpstr>
      <vt:lpstr>How P3 Work develops over time</vt:lpstr>
      <vt:lpstr>Entering Yoncalla kinders know many more lowercase letter names over time.</vt:lpstr>
      <vt:lpstr>Entering Yoncalla kinders know many more letter sounds over time on average, and show an upward trend.</vt:lpstr>
      <vt:lpstr>More kindergartners were in the expected range for behaviors compared to the most recent prior years.</vt:lpstr>
      <vt:lpstr>Insights on Yoncalla Early Works</vt:lpstr>
      <vt:lpstr>Resources</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I-A 101: Session 4</dc:title>
  <dc:creator>MARTIN Sarah * ODE</dc:creator>
  <cp:lastModifiedBy>REMONDINO Laura * ODE</cp:lastModifiedBy>
  <cp:revision>117</cp:revision>
  <cp:lastPrinted>2025-05-08T15:33:45Z</cp:lastPrinted>
  <dcterms:created xsi:type="dcterms:W3CDTF">2022-07-29T15:20:35Z</dcterms:created>
  <dcterms:modified xsi:type="dcterms:W3CDTF">2025-05-14T21:52:39Z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2024-02-29T18:30:18Z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5045ea11-6ba0-43ef-9569-0c63322a199d</vt:lpwstr>
  </property>
  <property fmtid="{D5CDD505-2E9C-101B-9397-08002B2CF9AE}" pid="8" name="MSIP_Label_7730ea53-6f5e-4160-81a5-992a9105450a_ContentBits">
    <vt:lpwstr>0</vt:lpwstr>
  </property>
  <property fmtid="{D5CDD505-2E9C-101B-9397-08002B2CF9AE}" pid="9" name="ContentTypeId">
    <vt:lpwstr>0x010100B3812F45279552458458D0611D127A50</vt:lpwstr>
  </property>
</Properties>
</file>