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815" r:id="rId5"/>
    <p:sldMasterId id="2147483803" r:id="rId6"/>
    <p:sldMasterId id="2147483791" r:id="rId7"/>
    <p:sldMasterId id="2147483779" r:id="rId8"/>
    <p:sldMasterId id="2147483767" r:id="rId9"/>
  </p:sldMasterIdLst>
  <p:notesMasterIdLst>
    <p:notesMasterId r:id="rId22"/>
  </p:notesMasterIdLst>
  <p:sldIdLst>
    <p:sldId id="409" r:id="rId10"/>
    <p:sldId id="408" r:id="rId11"/>
    <p:sldId id="312" r:id="rId12"/>
    <p:sldId id="416" r:id="rId13"/>
    <p:sldId id="411" r:id="rId14"/>
    <p:sldId id="410" r:id="rId15"/>
    <p:sldId id="413" r:id="rId16"/>
    <p:sldId id="414" r:id="rId17"/>
    <p:sldId id="417" r:id="rId18"/>
    <p:sldId id="256" r:id="rId19"/>
    <p:sldId id="304" r:id="rId20"/>
    <p:sldId id="326" r:id="rId2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A"/>
    <a:srgbClr val="FCF4F8"/>
    <a:srgbClr val="FCEDE1"/>
    <a:srgbClr val="FAF5E3"/>
    <a:srgbClr val="F0F4E6"/>
    <a:srgbClr val="E7F5F3"/>
    <a:srgbClr val="20552D"/>
    <a:srgbClr val="AC471A"/>
    <a:srgbClr val="5D0541"/>
    <a:srgbClr val="9267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5" autoAdjust="0"/>
    <p:restoredTop sz="87113" autoAdjust="0"/>
  </p:normalViewPr>
  <p:slideViewPr>
    <p:cSldViewPr snapToGrid="0">
      <p:cViewPr varScale="1">
        <p:scale>
          <a:sx n="80" d="100"/>
          <a:sy n="80" d="100"/>
        </p:scale>
        <p:origin x="126" y="474"/>
      </p:cViewPr>
      <p:guideLst/>
    </p:cSldViewPr>
  </p:slideViewPr>
  <p:outlineViewPr>
    <p:cViewPr>
      <p:scale>
        <a:sx n="33" d="100"/>
        <a:sy n="33" d="100"/>
      </p:scale>
      <p:origin x="0" y="-73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B63DED8-CA54-42CE-AED5-48AF1E60C0FC}" type="datetimeFigureOut">
              <a:rPr lang="en-US" smtClean="0"/>
              <a:t>5/14/2025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2042C83-F474-4689-992F-134064305DAD}" type="slidenum">
              <a:rPr lang="en-US" smtClean="0"/>
              <a:t>‹#›</a:t>
            </a:fld>
            <a:endParaRPr lang="en-US"/>
          </a:p>
        </p:txBody>
      </p:sp>
    </p:spTree>
    <p:extLst>
      <p:ext uri="{BB962C8B-B14F-4D97-AF65-F5344CB8AC3E}">
        <p14:creationId xmlns:p14="http://schemas.microsoft.com/office/powerpoint/2010/main" val="3565859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a:t>
            </a:fld>
            <a:endParaRPr lang="en-US"/>
          </a:p>
        </p:txBody>
      </p:sp>
    </p:spTree>
    <p:extLst>
      <p:ext uri="{BB962C8B-B14F-4D97-AF65-F5344CB8AC3E}">
        <p14:creationId xmlns:p14="http://schemas.microsoft.com/office/powerpoint/2010/main" val="1215568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dirty="0"/>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9513"/>
            <a:ext cx="5632450" cy="3168650"/>
          </a:xfrm>
        </p:spPr>
      </p:sp>
      <p:sp>
        <p:nvSpPr>
          <p:cNvPr id="3" name="Notes Placeholder 2"/>
          <p:cNvSpPr>
            <a:spLocks noGrp="1"/>
          </p:cNvSpPr>
          <p:nvPr>
            <p:ph type="body" idx="1"/>
          </p:nvPr>
        </p:nvSpPr>
        <p:spPr>
          <a:xfrm>
            <a:off x="611602" y="4511684"/>
            <a:ext cx="5681980" cy="3696712"/>
          </a:xfrm>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11</a:t>
            </a:fld>
            <a:endParaRPr lang="en-US"/>
          </a:p>
        </p:txBody>
      </p:sp>
    </p:spTree>
    <p:extLst>
      <p:ext uri="{BB962C8B-B14F-4D97-AF65-F5344CB8AC3E}">
        <p14:creationId xmlns:p14="http://schemas.microsoft.com/office/powerpoint/2010/main" val="6075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42C83-F474-4689-992F-134064305DAD}" type="slidenum">
              <a:rPr lang="en-US" smtClean="0"/>
              <a:t>12</a:t>
            </a:fld>
            <a:endParaRPr lang="en-US"/>
          </a:p>
        </p:txBody>
      </p:sp>
    </p:spTree>
    <p:extLst>
      <p:ext uri="{BB962C8B-B14F-4D97-AF65-F5344CB8AC3E}">
        <p14:creationId xmlns:p14="http://schemas.microsoft.com/office/powerpoint/2010/main" val="228875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2</a:t>
            </a:fld>
            <a:endParaRPr lang="en-US"/>
          </a:p>
        </p:txBody>
      </p:sp>
    </p:spTree>
    <p:extLst>
      <p:ext uri="{BB962C8B-B14F-4D97-AF65-F5344CB8AC3E}">
        <p14:creationId xmlns:p14="http://schemas.microsoft.com/office/powerpoint/2010/main" val="338801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9ABCD5-98F5-410A-83F4-317D58C43391}" type="slidenum">
              <a:rPr lang="en-US" altLang="en-US" smtClean="0"/>
              <a:pPr/>
              <a:t>3</a:t>
            </a:fld>
            <a:endParaRPr lang="en-US" altLang="en-US"/>
          </a:p>
        </p:txBody>
      </p:sp>
    </p:spTree>
    <p:extLst>
      <p:ext uri="{BB962C8B-B14F-4D97-AF65-F5344CB8AC3E}">
        <p14:creationId xmlns:p14="http://schemas.microsoft.com/office/powerpoint/2010/main" val="406442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the two views of the views of the calendar</a:t>
            </a:r>
          </a:p>
        </p:txBody>
      </p:sp>
      <p:sp>
        <p:nvSpPr>
          <p:cNvPr id="4" name="Slide Number Placeholder 3"/>
          <p:cNvSpPr>
            <a:spLocks noGrp="1"/>
          </p:cNvSpPr>
          <p:nvPr>
            <p:ph type="sldNum" sz="quarter" idx="5"/>
          </p:nvPr>
        </p:nvSpPr>
        <p:spPr/>
        <p:txBody>
          <a:bodyPr/>
          <a:lstStyle/>
          <a:p>
            <a:fld id="{42042C83-F474-4689-992F-134064305DAD}" type="slidenum">
              <a:rPr lang="en-US" smtClean="0"/>
              <a:t>4</a:t>
            </a:fld>
            <a:endParaRPr lang="en-US"/>
          </a:p>
        </p:txBody>
      </p:sp>
    </p:spTree>
    <p:extLst>
      <p:ext uri="{BB962C8B-B14F-4D97-AF65-F5344CB8AC3E}">
        <p14:creationId xmlns:p14="http://schemas.microsoft.com/office/powerpoint/2010/main" val="1658267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45" lvl="0" defTabSz="942289">
              <a:defRPr/>
            </a:pPr>
            <a:r>
              <a:rPr lang="en-US" dirty="0"/>
              <a:t>Federal formula funds are made available on July 1 of the fiscal year and remain available for obligation by districts for a period of 27 months. This 27-month period includes an initial 15-month period of availability and an automatic 12-month extension permitted under the </a:t>
            </a:r>
            <a:r>
              <a:rPr lang="en-US" dirty="0" err="1"/>
              <a:t>Tydings</a:t>
            </a:r>
            <a:r>
              <a:rPr lang="en-US" dirty="0"/>
              <a:t> Amendment. “Carryover” is the term often used to refer to those funds that have not been spent as originally obligated by the district. </a:t>
            </a:r>
          </a:p>
          <a:p>
            <a:pPr marL="13945" lvl="0" defTabSz="942289">
              <a:defRPr/>
            </a:pPr>
            <a:endParaRPr lang="en-US" dirty="0"/>
          </a:p>
          <a:p>
            <a:pPr marL="13945" lvl="0" defTabSz="942289">
              <a:defRPr/>
            </a:pPr>
            <a:r>
              <a:rPr lang="en-US" dirty="0"/>
              <a:t>Each year districts submit their plan for spending federal funds. However, plans can change and there are many reasons why a district may not expend all allocated funds within the initial grant year. Consequently, any funds not spent by a district in the first year of the grant are “carried over”. Districts complete a carryover application in CIP Budget Narrative and have an additional 12 months to spend the remaining funds. </a:t>
            </a:r>
          </a:p>
          <a:p>
            <a:pPr marL="13945" lvl="0" defTabSz="942289">
              <a:defRPr/>
            </a:pPr>
            <a:endParaRPr lang="en-US" dirty="0"/>
          </a:p>
          <a:p>
            <a:pPr marL="13945" lvl="0" defTabSz="942289">
              <a:defRPr/>
            </a:pPr>
            <a:r>
              <a:rPr lang="en-US" dirty="0"/>
              <a:t>When completing the carryover application the district provides:  1. an explanation for why funds were not spent as originally intended;  2. which approved activities did not take place; and 3. a description of the allowable activities that the district would like to undertake in place of those originally planned.</a:t>
            </a:r>
          </a:p>
          <a:p>
            <a:pPr marL="13945" lvl="0" defTabSz="942289">
              <a:defRPr/>
            </a:pPr>
            <a:endParaRPr lang="en-US" dirty="0"/>
          </a:p>
          <a:p>
            <a:pPr marL="13945" lvl="0" defTabSz="942289">
              <a:defRPr/>
            </a:pPr>
            <a:r>
              <a:rPr lang="en-US" dirty="0"/>
              <a:t>If funds were transferred in the initial grant year, they must be claimed from the original grant in EGMS. Any unclaimed funds will generate a carryover application, so it is recommended that transferred funds be claimed first.</a:t>
            </a:r>
          </a:p>
        </p:txBody>
      </p:sp>
      <p:sp>
        <p:nvSpPr>
          <p:cNvPr id="4" name="Slide Number Placeholder 3"/>
          <p:cNvSpPr>
            <a:spLocks noGrp="1"/>
          </p:cNvSpPr>
          <p:nvPr>
            <p:ph type="sldNum" sz="quarter" idx="5"/>
          </p:nvPr>
        </p:nvSpPr>
        <p:spPr/>
        <p:txBody>
          <a:bodyPr/>
          <a:lstStyle/>
          <a:p>
            <a:fld id="{42042C83-F474-4689-992F-134064305DAD}" type="slidenum">
              <a:rPr lang="en-US" smtClean="0"/>
              <a:t>5</a:t>
            </a:fld>
            <a:endParaRPr lang="en-US"/>
          </a:p>
        </p:txBody>
      </p:sp>
    </p:spTree>
    <p:extLst>
      <p:ext uri="{BB962C8B-B14F-4D97-AF65-F5344CB8AC3E}">
        <p14:creationId xmlns:p14="http://schemas.microsoft.com/office/powerpoint/2010/main" val="1950682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Comparability is a school-level calculation that measures the level of State and local funds and resources provided to a district's Title I-A and non-Title I-A schools. The goal is to determine whether the distribution of State and local funds and resources to schools, including charter schools, are comparable regardless of Title I-A status. Comparability’s focus is educational materials and resources specifically. While comparability and methodology requirements both examine how the district distributes state and local funds and resources to schools, they are separate tests that measure different aspects of the supplemental nature of Title I-A funds. </a:t>
            </a:r>
          </a:p>
          <a:p>
            <a:endParaRPr lang="en-US" dirty="0"/>
          </a:p>
          <a:p>
            <a:r>
              <a:rPr lang="en-US" dirty="0"/>
              <a:t>LEAs are exempt from demonstrating comparability when there is only one school per grade span. Additionally, schools with fewer than 100 students need not be included in the calculation. LEAs may exclude the following State/local funds for the purposes of determining comparability:  • Language instruction for emergent bilingual students  • Excess costs of providing services to students experiencing disability • Staff salary differentials for years of employment  • Supplemental programs that meet the intent and purpose of Title I </a:t>
            </a:r>
          </a:p>
        </p:txBody>
      </p:sp>
      <p:sp>
        <p:nvSpPr>
          <p:cNvPr id="4" name="Slide Number Placeholder 3"/>
          <p:cNvSpPr>
            <a:spLocks noGrp="1"/>
          </p:cNvSpPr>
          <p:nvPr>
            <p:ph type="sldNum" sz="quarter" idx="5"/>
          </p:nvPr>
        </p:nvSpPr>
        <p:spPr/>
        <p:txBody>
          <a:bodyPr/>
          <a:lstStyle/>
          <a:p>
            <a:fld id="{42042C83-F474-4689-992F-134064305DAD}" type="slidenum">
              <a:rPr lang="en-US" smtClean="0"/>
              <a:t>6</a:t>
            </a:fld>
            <a:endParaRPr lang="en-US"/>
          </a:p>
        </p:txBody>
      </p:sp>
    </p:spTree>
    <p:extLst>
      <p:ext uri="{BB962C8B-B14F-4D97-AF65-F5344CB8AC3E}">
        <p14:creationId xmlns:p14="http://schemas.microsoft.com/office/powerpoint/2010/main" val="64270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highlight>
                  <a:srgbClr val="FFFFFF"/>
                </a:highlight>
                <a:latin typeface="Calibri" panose="020F0502020204030204" pitchFamily="34" charset="0"/>
                <a:ea typeface="Times New Roman" panose="02020603050405020304" pitchFamily="18" charset="0"/>
              </a:rPr>
              <a:t>The </a:t>
            </a:r>
            <a:r>
              <a:rPr lang="en-US" sz="1900" b="1" dirty="0">
                <a:solidFill>
                  <a:srgbClr val="000000"/>
                </a:solidFill>
                <a:highlight>
                  <a:srgbClr val="FFFFFF"/>
                </a:highlight>
                <a:latin typeface="Calibri" panose="020F0502020204030204" pitchFamily="34" charset="0"/>
                <a:ea typeface="Times New Roman" panose="02020603050405020304" pitchFamily="18" charset="0"/>
              </a:rPr>
              <a:t>self-assessment</a:t>
            </a:r>
            <a:r>
              <a:rPr lang="en-US" sz="1900" dirty="0">
                <a:solidFill>
                  <a:srgbClr val="000000"/>
                </a:solidFill>
                <a:highlight>
                  <a:srgbClr val="FFFFFF"/>
                </a:highlight>
                <a:latin typeface="Calibri" panose="020F0502020204030204" pitchFamily="34" charset="0"/>
                <a:ea typeface="Times New Roman" panose="02020603050405020304" pitchFamily="18" charset="0"/>
              </a:rPr>
              <a:t> is aligned to programmatic requirements laid out in ESEA and is designed to help districts </a:t>
            </a:r>
            <a:r>
              <a:rPr lang="en-US" sz="1900" b="1" dirty="0">
                <a:solidFill>
                  <a:srgbClr val="000000"/>
                </a:solidFill>
                <a:highlight>
                  <a:srgbClr val="FFFFFF"/>
                </a:highlight>
                <a:latin typeface="Calibri" panose="020F0502020204030204" pitchFamily="34" charset="0"/>
                <a:ea typeface="Times New Roman" panose="02020603050405020304" pitchFamily="18" charset="0"/>
              </a:rPr>
              <a:t>examine their practices around federal programs.</a:t>
            </a:r>
            <a:r>
              <a:rPr lang="en-US" sz="1900" dirty="0">
                <a:solidFill>
                  <a:srgbClr val="000000"/>
                </a:solidFill>
                <a:highlight>
                  <a:srgbClr val="FFFFFF"/>
                </a:highlight>
                <a:latin typeface="Calibri" panose="020F0502020204030204" pitchFamily="34" charset="0"/>
                <a:ea typeface="Times New Roman" panose="02020603050405020304" pitchFamily="18" charset="0"/>
              </a:rPr>
              <a:t> Districts being monitored are required to complete the self-assessment to develop shared understanding of the district's current practices relative to ESSA requirements, noting strengths and identifying where technical assistance/support may be needed from the Oregon Department of Education (ODE). However, the self-assessment is available for use by any district at any time for the process of program reflection. </a:t>
            </a:r>
            <a:r>
              <a:rPr lang="en-US" sz="1900" dirty="0">
                <a:latin typeface="Calibri" panose="020F0502020204030204" pitchFamily="34" charset="0"/>
                <a:ea typeface="Times New Roman" panose="02020603050405020304" pitchFamily="18" charset="0"/>
              </a:rPr>
              <a:t>Each district will decide the appropriate staff to involve, but participants should include those who have the most knowledge of/responsibility for the topics included.</a:t>
            </a:r>
            <a:r>
              <a:rPr lang="en-US" sz="1900" dirty="0">
                <a:solidFill>
                  <a:srgbClr val="000000"/>
                </a:solidFill>
                <a:highlight>
                  <a:srgbClr val="FFFFFF"/>
                </a:highlight>
                <a:latin typeface="Calibri" panose="020F0502020204030204" pitchFamily="34" charset="0"/>
                <a:ea typeface="Times New Roman" panose="02020603050405020304" pitchFamily="18" charset="0"/>
              </a:rPr>
              <a:t> </a:t>
            </a:r>
          </a:p>
          <a:p>
            <a:endParaRPr lang="en-US" sz="1900" dirty="0">
              <a:solidFill>
                <a:srgbClr val="000000"/>
              </a:solidFill>
              <a:highlight>
                <a:srgbClr val="FFFFFF"/>
              </a:highlight>
              <a:latin typeface="Calibri" panose="020F0502020204030204" pitchFamily="34" charset="0"/>
            </a:endParaRPr>
          </a:p>
          <a:p>
            <a:r>
              <a:rPr lang="en-US" b="1" i="0" dirty="0">
                <a:solidFill>
                  <a:srgbClr val="444444"/>
                </a:solidFill>
                <a:effectLst/>
                <a:highlight>
                  <a:srgbClr val="FFFFFF"/>
                </a:highlight>
                <a:latin typeface="Helvetica Neue"/>
              </a:rPr>
              <a:t>The ESEA Monitoring Organizational Tool </a:t>
            </a:r>
            <a:r>
              <a:rPr lang="en-US" b="0" i="0" dirty="0">
                <a:solidFill>
                  <a:srgbClr val="444444"/>
                </a:solidFill>
                <a:effectLst/>
                <a:highlight>
                  <a:srgbClr val="FFFFFF"/>
                </a:highlight>
                <a:latin typeface="Helvetica Neue"/>
              </a:rPr>
              <a:t>includes information on </a:t>
            </a:r>
            <a:r>
              <a:rPr lang="en-US" b="1" i="0" dirty="0">
                <a:solidFill>
                  <a:srgbClr val="444444"/>
                </a:solidFill>
                <a:effectLst/>
                <a:highlight>
                  <a:srgbClr val="FFFFFF"/>
                </a:highlight>
                <a:latin typeface="Helvetica Neue"/>
              </a:rPr>
              <a:t>all the requirements within ESEA for which districts are responsible.</a:t>
            </a:r>
            <a:r>
              <a:rPr lang="en-US" b="0" i="0" dirty="0">
                <a:solidFill>
                  <a:srgbClr val="444444"/>
                </a:solidFill>
                <a:effectLst/>
                <a:highlight>
                  <a:srgbClr val="FFFFFF"/>
                </a:highlight>
                <a:latin typeface="Helvetica Neue"/>
              </a:rPr>
              <a:t> This tool serves as a reference for districts regarding what documentation should be maintained at the local level.</a:t>
            </a:r>
            <a:endParaRPr lang="en-US" dirty="0"/>
          </a:p>
        </p:txBody>
      </p:sp>
      <p:sp>
        <p:nvSpPr>
          <p:cNvPr id="4" name="Slide Number Placeholder 3"/>
          <p:cNvSpPr>
            <a:spLocks noGrp="1"/>
          </p:cNvSpPr>
          <p:nvPr>
            <p:ph type="sldNum" sz="quarter" idx="5"/>
          </p:nvPr>
        </p:nvSpPr>
        <p:spPr/>
        <p:txBody>
          <a:bodyPr/>
          <a:lstStyle/>
          <a:p>
            <a:fld id="{42042C83-F474-4689-992F-134064305DAD}" type="slidenum">
              <a:rPr lang="en-US" smtClean="0"/>
              <a:t>7</a:t>
            </a:fld>
            <a:endParaRPr lang="en-US"/>
          </a:p>
        </p:txBody>
      </p:sp>
    </p:spTree>
    <p:extLst>
      <p:ext uri="{BB962C8B-B14F-4D97-AF65-F5344CB8AC3E}">
        <p14:creationId xmlns:p14="http://schemas.microsoft.com/office/powerpoint/2010/main" val="180375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Districts must have a system for documenting and reporting the time of staff paid out of federal funds which includes: • Full time and part time employees; • Stipends paid from federal funds that are considered salary expenses; and • Substitute teachers. </a:t>
            </a:r>
          </a:p>
          <a:p>
            <a:endParaRPr lang="en-US" sz="1100" dirty="0"/>
          </a:p>
          <a:p>
            <a:r>
              <a:rPr lang="en-US" sz="1100" dirty="0"/>
              <a:t>Time and effort reports should be prepared by all certificated and classified staff with salary and benefits that are charged:  • to a single federal award; • to multiple federal awards; or • to any combination of a federal award and other federal, state or local fund sources. </a:t>
            </a:r>
          </a:p>
          <a:p>
            <a:endParaRPr lang="en-US" sz="1100" dirty="0"/>
          </a:p>
          <a:p>
            <a:r>
              <a:rPr lang="en-US" sz="1100" dirty="0"/>
              <a:t>Time and effort is not based on how you are paid (funding source), but on the work that you do (cost objectives). A cost objective is a set of work activities allowable under a particular funding source or sources. </a:t>
            </a:r>
          </a:p>
          <a:p>
            <a:endParaRPr lang="en-US" sz="1100" dirty="0"/>
          </a:p>
          <a:p>
            <a:r>
              <a:rPr lang="en-US" sz="1100" dirty="0"/>
              <a:t>Regardless of whether an employee works on a single cost objective or multiple cost objectives, time and effort documentation should: • reflect an after-the-fact documentation of the activity of the employee;  • account for the total activity for which each employee is compensated; and • be affirmed by the employee and/or supervisory official having firsthand knowledge of the work performed by the employee. </a:t>
            </a:r>
          </a:p>
        </p:txBody>
      </p:sp>
      <p:sp>
        <p:nvSpPr>
          <p:cNvPr id="4" name="Slide Number Placeholder 3"/>
          <p:cNvSpPr>
            <a:spLocks noGrp="1"/>
          </p:cNvSpPr>
          <p:nvPr>
            <p:ph type="sldNum" sz="quarter" idx="5"/>
          </p:nvPr>
        </p:nvSpPr>
        <p:spPr/>
        <p:txBody>
          <a:bodyPr/>
          <a:lstStyle/>
          <a:p>
            <a:fld id="{42042C83-F474-4689-992F-134064305DAD}" type="slidenum">
              <a:rPr lang="en-US" smtClean="0"/>
              <a:t>8</a:t>
            </a:fld>
            <a:endParaRPr lang="en-US"/>
          </a:p>
        </p:txBody>
      </p:sp>
    </p:spTree>
    <p:extLst>
      <p:ext uri="{BB962C8B-B14F-4D97-AF65-F5344CB8AC3E}">
        <p14:creationId xmlns:p14="http://schemas.microsoft.com/office/powerpoint/2010/main" val="247181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\Medford will share their process for documenting time and effort.</a:t>
            </a:r>
          </a:p>
        </p:txBody>
      </p:sp>
      <p:sp>
        <p:nvSpPr>
          <p:cNvPr id="4" name="Slide Number Placeholder 3"/>
          <p:cNvSpPr>
            <a:spLocks noGrp="1"/>
          </p:cNvSpPr>
          <p:nvPr>
            <p:ph type="sldNum" sz="quarter" idx="5"/>
          </p:nvPr>
        </p:nvSpPr>
        <p:spPr/>
        <p:txBody>
          <a:bodyPr/>
          <a:lstStyle/>
          <a:p>
            <a:fld id="{42042C83-F474-4689-992F-134064305DAD}" type="slidenum">
              <a:rPr lang="en-US" smtClean="0"/>
              <a:t>9</a:t>
            </a:fld>
            <a:endParaRPr lang="en-US"/>
          </a:p>
        </p:txBody>
      </p:sp>
    </p:spTree>
    <p:extLst>
      <p:ext uri="{BB962C8B-B14F-4D97-AF65-F5344CB8AC3E}">
        <p14:creationId xmlns:p14="http://schemas.microsoft.com/office/powerpoint/2010/main" val="4256175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86841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5103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1"/>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4195460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5"/>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639353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5"/>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5"/>
                </a:solidFill>
              </a:defRPr>
            </a:lvl1pPr>
          </a:lstStyle>
          <a:p>
            <a:r>
              <a:rPr lang="en-US" dirty="0"/>
              <a:t>Click to edit Master title style</a:t>
            </a:r>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752752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85916154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0F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42395"/>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21885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55507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054735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99619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735612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1"/>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71196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139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958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5"/>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5"/>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506956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4"/>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4"/>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165868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4"/>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4"/>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4083496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43493673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4"/>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A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38201"/>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74844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80218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993687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4"/>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90708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52258120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4"/>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1790770148"/>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4"/>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950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8108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4"/>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4"/>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79419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3"/>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3"/>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172151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3"/>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75475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8128268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3"/>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34006"/>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43971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1374592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09342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1633861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3"/>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4088644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3"/>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11073278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3"/>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2313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37536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3"/>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3"/>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3708198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1170299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accent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765426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222434564"/>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FCF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246857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82716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28539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53746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3911297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436298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accent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119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61420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accent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2035973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3" name="Rectangle 12"/>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p:cNvSpPr/>
          <p:nvPr/>
        </p:nvSpPr>
        <p:spPr>
          <a:xfrm>
            <a:off x="206188" y="5948082"/>
            <a:ext cx="11775141" cy="699247"/>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472133"/>
            <a:ext cx="1286259" cy="24384"/>
          </a:xfrm>
          <a:prstGeom prst="rect">
            <a:avLst/>
          </a:prstGeom>
        </p:spPr>
      </p:pic>
      <p:sp>
        <p:nvSpPr>
          <p:cNvPr id="2" name="Title 1"/>
          <p:cNvSpPr>
            <a:spLocks noGrp="1"/>
          </p:cNvSpPr>
          <p:nvPr>
            <p:ph type="ctrTitle"/>
          </p:nvPr>
        </p:nvSpPr>
        <p:spPr>
          <a:xfrm>
            <a:off x="1524000" y="2486701"/>
            <a:ext cx="9144000" cy="1023261"/>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2" name="Picture 11" descr="Oregon Department of Education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3945692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tx2"/>
        </a:solidFill>
        <a:effectLst/>
      </p:bgPr>
    </p:bg>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206187" y="2488757"/>
            <a:ext cx="11775141" cy="1900363"/>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717177" y="2488757"/>
            <a:ext cx="10784542" cy="1900363"/>
          </a:xfrm>
        </p:spPr>
        <p:txBody>
          <a:bodyPr anchor="ctr" anchorCtr="0">
            <a:noAutofit/>
          </a:bodyPr>
          <a:lstStyle>
            <a:lvl1pPr algn="ctr">
              <a:defRPr sz="6800">
                <a:solidFill>
                  <a:schemeClr val="tx2"/>
                </a:solidFill>
              </a:defRPr>
            </a:lvl1pPr>
          </a:lstStyle>
          <a:p>
            <a:r>
              <a:rPr lang="en-US"/>
              <a:t>Click to edit Master title style</a:t>
            </a:r>
            <a:endParaRPr lang="en-US" dirty="0"/>
          </a:p>
        </p:txBody>
      </p:sp>
      <p:sp>
        <p:nvSpPr>
          <p:cNvPr id="10" name="Date Placeholder 3"/>
          <p:cNvSpPr>
            <a:spLocks noGrp="1"/>
          </p:cNvSpPr>
          <p:nvPr>
            <p:ph type="dt" sz="half" idx="10"/>
          </p:nvPr>
        </p:nvSpPr>
        <p:spPr>
          <a:xfrm>
            <a:off x="3854824" y="6139793"/>
            <a:ext cx="4509246" cy="365125"/>
          </a:xfrm>
        </p:spPr>
        <p:txBody>
          <a:bodyPr/>
          <a:lstStyle/>
          <a:p>
            <a:fld id="{7829B781-A755-4819-BC29-540BFF075356}" type="datetime1">
              <a:rPr lang="en-US" smtClean="0"/>
              <a:t>5/14/2025</a:t>
            </a:fld>
            <a:endParaRPr lang="en-US" dirty="0"/>
          </a:p>
        </p:txBody>
      </p:sp>
      <p:sp>
        <p:nvSpPr>
          <p:cNvPr id="11" name="Footer Placeholder 4"/>
          <p:cNvSpPr>
            <a:spLocks noGrp="1"/>
          </p:cNvSpPr>
          <p:nvPr>
            <p:ph type="ftr" sz="quarter" idx="11"/>
          </p:nvPr>
        </p:nvSpPr>
        <p:spPr>
          <a:xfrm>
            <a:off x="717176" y="6139793"/>
            <a:ext cx="2864224" cy="365125"/>
          </a:xfrm>
        </p:spPr>
        <p:txBody>
          <a:bodyPr/>
          <a:lstStyle/>
          <a:p>
            <a:r>
              <a:rPr lang="en-US"/>
              <a:t>Oregon Department of Education</a:t>
            </a:r>
            <a:endParaRPr lang="en-US" dirty="0"/>
          </a:p>
        </p:txBody>
      </p:sp>
      <p:sp>
        <p:nvSpPr>
          <p:cNvPr id="12" name="Slide Number Placeholder 5"/>
          <p:cNvSpPr>
            <a:spLocks noGrp="1"/>
          </p:cNvSpPr>
          <p:nvPr>
            <p:ph type="sldNum" sz="quarter" idx="12"/>
          </p:nvPr>
        </p:nvSpPr>
        <p:spPr>
          <a:xfrm>
            <a:off x="8610600" y="6139793"/>
            <a:ext cx="2891118" cy="365125"/>
          </a:xfrm>
        </p:spPr>
        <p:txBody>
          <a:bodyPr/>
          <a:lstStyle/>
          <a:p>
            <a:fld id="{357F5B69-6281-4C1F-8C38-6DA0F56DA430}" type="slidenum">
              <a:rPr lang="en-US" smtClean="0"/>
              <a:t>‹#›</a:t>
            </a:fld>
            <a:endParaRPr lang="en-US" dirty="0"/>
          </a:p>
        </p:txBody>
      </p:sp>
      <p:pic>
        <p:nvPicPr>
          <p:cNvPr id="13" name="Picture 12" descr="Oregon Department of Education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70" y="214049"/>
            <a:ext cx="2124460" cy="2167132"/>
          </a:xfrm>
          <a:prstGeom prst="rect">
            <a:avLst/>
          </a:prstGeom>
        </p:spPr>
      </p:pic>
    </p:spTree>
    <p:extLst>
      <p:ext uri="{BB962C8B-B14F-4D97-AF65-F5344CB8AC3E}">
        <p14:creationId xmlns:p14="http://schemas.microsoft.com/office/powerpoint/2010/main" val="2076812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Bar and Content">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8" y="215153"/>
            <a:ext cx="11775141" cy="1397364"/>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879103-F9E0-4F46-ADC2-B8CD67C56AE7}" type="datetime1">
              <a:rPr lang="en-US" smtClean="0"/>
              <a:pPr/>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72431344"/>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2"/>
        </a:solidFill>
        <a:effectLst/>
      </p:bgPr>
    </p:bg>
    <p:spTree>
      <p:nvGrpSpPr>
        <p:cNvPr id="1" name=""/>
        <p:cNvGrpSpPr/>
        <p:nvPr/>
      </p:nvGrpSpPr>
      <p:grpSpPr>
        <a:xfrm>
          <a:off x="0" y="0"/>
          <a:ext cx="0" cy="0"/>
          <a:chOff x="0" y="0"/>
          <a:chExt cx="0" cy="0"/>
        </a:xfrm>
      </p:grpSpPr>
      <p:sp>
        <p:nvSpPr>
          <p:cNvPr id="10" name="Rectangle 9"/>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206189" y="215153"/>
            <a:ext cx="4730470" cy="6432176"/>
          </a:xfrm>
          <a:prstGeom prst="rect">
            <a:avLst/>
          </a:prstGeom>
          <a:solidFill>
            <a:srgbClr val="E7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6"/>
            <a:ext cx="3931826" cy="2529812"/>
          </a:xfrm>
        </p:spPr>
        <p:txBody>
          <a:bodyPr anchor="t" anchorCtr="0">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B4264E-747B-4A66-8046-612678D808F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3508029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31813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4CE9B-FC86-4B75-8677-1AF147A5D684}"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554169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2591D8-9B02-4B28-8EF4-3003DE7E4109}" type="datetime1">
              <a:rPr lang="en-US" smtClean="0"/>
              <a:t>5/14/2025</a:t>
            </a:fld>
            <a:endParaRPr lang="en-US" dirty="0"/>
          </a:p>
        </p:txBody>
      </p:sp>
      <p:sp>
        <p:nvSpPr>
          <p:cNvPr id="6" name="Footer Placeholder 5"/>
          <p:cNvSpPr>
            <a:spLocks noGrp="1"/>
          </p:cNvSpPr>
          <p:nvPr>
            <p:ph type="ftr" sz="quarter" idx="11"/>
          </p:nvPr>
        </p:nvSpPr>
        <p:spPr/>
        <p:txBody>
          <a:bodyPr/>
          <a:lstStyle/>
          <a:p>
            <a:r>
              <a:rPr lang="en-US"/>
              <a:t>Oregon Department of Education</a:t>
            </a:r>
            <a:endParaRPr lang="en-US" dirty="0"/>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264850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2351430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3188208071"/>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247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Large Type">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841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ollow Us">
    <p:bg>
      <p:bgPr>
        <a:solidFill>
          <a:schemeClr val="tx2"/>
        </a:solidFill>
        <a:effectLst/>
      </p:bgPr>
    </p:bg>
    <p:spTree>
      <p:nvGrpSpPr>
        <p:cNvPr id="1" name=""/>
        <p:cNvGrpSpPr/>
        <p:nvPr/>
      </p:nvGrpSpPr>
      <p:grpSpPr>
        <a:xfrm>
          <a:off x="0" y="0"/>
          <a:ext cx="0" cy="0"/>
          <a:chOff x="0" y="0"/>
          <a:chExt cx="0" cy="0"/>
        </a:xfrm>
      </p:grpSpPr>
      <p:sp>
        <p:nvSpPr>
          <p:cNvPr id="11" name="Rectangle 10"/>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8" name="Picture 7" descr="Decorative line brea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870" y="3848895"/>
            <a:ext cx="1286259" cy="24384"/>
          </a:xfrm>
          <a:prstGeom prst="rect">
            <a:avLst/>
          </a:prstGeom>
        </p:spPr>
      </p:pic>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tx2"/>
                </a:solidFill>
              </a:defRPr>
            </a:lvl1pPr>
          </a:lstStyle>
          <a:p>
            <a:r>
              <a:rPr lang="en-US" dirty="0"/>
              <a:t>Text here</a:t>
            </a:r>
          </a:p>
        </p:txBody>
      </p:sp>
      <p:sp>
        <p:nvSpPr>
          <p:cNvPr id="4" name="Date Placeholder 3"/>
          <p:cNvSpPr>
            <a:spLocks noGrp="1"/>
          </p:cNvSpPr>
          <p:nvPr>
            <p:ph type="dt" sz="half" idx="10"/>
          </p:nvPr>
        </p:nvSpPr>
        <p:spPr/>
        <p:txBody>
          <a:bodyPr/>
          <a:lstStyle/>
          <a:p>
            <a:fld id="{7829B781-A755-4819-BC29-540BFF075356}" type="datetime1">
              <a:rPr lang="en-US" smtClean="0"/>
              <a:t>5/14/2025</a:t>
            </a:fld>
            <a:endParaRPr lang="en-US" dirty="0"/>
          </a:p>
        </p:txBody>
      </p:sp>
      <p:sp>
        <p:nvSpPr>
          <p:cNvPr id="5" name="Footer Placeholder 4"/>
          <p:cNvSpPr>
            <a:spLocks noGrp="1"/>
          </p:cNvSpPr>
          <p:nvPr>
            <p:ph type="ftr" sz="quarter" idx="11"/>
          </p:nvPr>
        </p:nvSpPr>
        <p:spPr/>
        <p:txBody>
          <a:bodyPr/>
          <a:lstStyle/>
          <a:p>
            <a:r>
              <a:rPr lang="en-US"/>
              <a:t>Oregon Department of Education</a:t>
            </a:r>
            <a:endParaRPr lang="en-US" dirty="0"/>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18290" y="4043402"/>
            <a:ext cx="500040" cy="500040"/>
          </a:xfrm>
          <a:prstGeom prst="rect">
            <a:avLst/>
          </a:prstGeom>
        </p:spPr>
      </p:pic>
      <p:pic>
        <p:nvPicPr>
          <p:cNvPr id="12" name="Picture 11" descr="Facebook icon"/>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4960" y="4043402"/>
            <a:ext cx="500040" cy="500040"/>
          </a:xfrm>
          <a:prstGeom prst="rect">
            <a:avLst/>
          </a:prstGeom>
        </p:spPr>
      </p:pic>
      <p:sp>
        <p:nvSpPr>
          <p:cNvPr id="13" name="TextBox 12"/>
          <p:cNvSpPr txBox="1"/>
          <p:nvPr/>
        </p:nvSpPr>
        <p:spPr>
          <a:xfrm>
            <a:off x="2718290" y="4043402"/>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a:t>
            </a:r>
            <a:r>
              <a:rPr lang="en-US" sz="2400" dirty="0" err="1">
                <a:solidFill>
                  <a:schemeClr val="accent1"/>
                </a:solidFill>
              </a:rPr>
              <a:t>ORDeptEd</a:t>
            </a:r>
            <a:r>
              <a:rPr lang="en-US" sz="2400" dirty="0">
                <a:solidFill>
                  <a:schemeClr val="accent1"/>
                </a:solidFill>
              </a:rPr>
              <a:t> | fb.com/</a:t>
            </a:r>
            <a:r>
              <a:rPr lang="en-US" sz="2400" dirty="0" err="1">
                <a:solidFill>
                  <a:schemeClr val="accent1"/>
                </a:solidFill>
              </a:rPr>
              <a:t>ORDeptEd</a:t>
            </a:r>
            <a:endParaRPr lang="en-US" sz="2400" dirty="0">
              <a:solidFill>
                <a:schemeClr val="accent1"/>
              </a:solidFill>
            </a:endParaRPr>
          </a:p>
        </p:txBody>
      </p:sp>
    </p:spTree>
    <p:extLst>
      <p:ext uri="{BB962C8B-B14F-4D97-AF65-F5344CB8AC3E}">
        <p14:creationId xmlns:p14="http://schemas.microsoft.com/office/powerpoint/2010/main" val="79449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E9AC3-29A7-447C-985A-56B968AD79CC}" type="datetime1">
              <a:rPr lang="en-US" smtClean="0"/>
              <a:t>5/14/2025</a:t>
            </a:fld>
            <a:endParaRPr lang="en-US" dirty="0"/>
          </a:p>
        </p:txBody>
      </p:sp>
      <p:sp>
        <p:nvSpPr>
          <p:cNvPr id="8" name="Footer Placeholder 7"/>
          <p:cNvSpPr>
            <a:spLocks noGrp="1"/>
          </p:cNvSpPr>
          <p:nvPr>
            <p:ph type="ftr" sz="quarter" idx="11"/>
          </p:nvPr>
        </p:nvSpPr>
        <p:spPr/>
        <p:txBody>
          <a:bodyPr/>
          <a:lstStyle/>
          <a:p>
            <a:r>
              <a:rPr lang="en-US"/>
              <a:t>Oregon Department of Education</a:t>
            </a:r>
            <a:endParaRPr lang="en-US" dirty="0"/>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endParaRPr lang="en-US" dirty="0"/>
          </a:p>
        </p:txBody>
      </p:sp>
    </p:spTree>
    <p:extLst>
      <p:ext uri="{BB962C8B-B14F-4D97-AF65-F5344CB8AC3E}">
        <p14:creationId xmlns:p14="http://schemas.microsoft.com/office/powerpoint/2010/main" val="642731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Date Placeholder 2"/>
          <p:cNvSpPr>
            <a:spLocks noGrp="1"/>
          </p:cNvSpPr>
          <p:nvPr>
            <p:ph type="dt" sz="half" idx="10"/>
          </p:nvPr>
        </p:nvSpPr>
        <p:spPr/>
        <p:txBody>
          <a:bodyPr/>
          <a:lstStyle/>
          <a:p>
            <a:fld id="{27879103-F9E0-4F46-ADC2-B8CD67C56AE7}" type="datetime1">
              <a:rPr lang="en-US" smtClean="0"/>
              <a:pPr/>
              <a:t>5/14/2025</a:t>
            </a:fld>
            <a:endParaRPr lang="en-US" dirty="0"/>
          </a:p>
        </p:txBody>
      </p:sp>
      <p:sp>
        <p:nvSpPr>
          <p:cNvPr id="4" name="Footer Placeholder 3"/>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endParaRPr lang="en-US" dirty="0"/>
          </a:p>
        </p:txBody>
      </p:sp>
    </p:spTree>
    <p:extLst>
      <p:ext uri="{BB962C8B-B14F-4D97-AF65-F5344CB8AC3E}">
        <p14:creationId xmlns:p14="http://schemas.microsoft.com/office/powerpoint/2010/main" val="3752021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4"/>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Date Placeholder 1"/>
          <p:cNvSpPr>
            <a:spLocks noGrp="1"/>
          </p:cNvSpPr>
          <p:nvPr>
            <p:ph type="dt" sz="half" idx="10"/>
          </p:nvPr>
        </p:nvSpPr>
        <p:spPr/>
        <p:txBody>
          <a:bodyPr/>
          <a:lstStyle/>
          <a:p>
            <a:fld id="{80DF8147-9298-48DB-8898-31538F48B62E}" type="datetime1">
              <a:rPr lang="en-US" smtClean="0"/>
              <a:t>5/14/2025</a:t>
            </a:fld>
            <a:endParaRPr lang="en-US" dirty="0"/>
          </a:p>
        </p:txBody>
      </p:sp>
      <p:sp>
        <p:nvSpPr>
          <p:cNvPr id="3" name="Footer Placeholder 2"/>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945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10754164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69475964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90006233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algn="l" defTabSz="914400" rtl="0" eaLnBrk="1" latinLnBrk="0" hangingPunct="1">
        <a:lnSpc>
          <a:spcPct val="90000"/>
        </a:lnSpc>
        <a:spcBef>
          <a:spcPct val="0"/>
        </a:spcBef>
        <a:buNone/>
        <a:defRPr sz="4400"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251937415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42799544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Placeholder 1"/>
          <p:cNvSpPr>
            <a:spLocks noGrp="1"/>
          </p:cNvSpPr>
          <p:nvPr>
            <p:ph type="title"/>
          </p:nvPr>
        </p:nvSpPr>
        <p:spPr>
          <a:xfrm>
            <a:off x="717176" y="457200"/>
            <a:ext cx="10784542" cy="102646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17176" y="1825625"/>
            <a:ext cx="10784542" cy="41090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a:t>Oregon Department of Education</a:t>
            </a:r>
            <a:endParaRPr lang="en-US" dirty="0"/>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27879103-F9E0-4F46-ADC2-B8CD67C56AE7}" type="datetime1">
              <a:rPr lang="en-US" smtClean="0"/>
              <a:pPr/>
              <a:t>5/14/2025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pic>
        <p:nvPicPr>
          <p:cNvPr id="10" name="Picture 9" descr="Decorative line break"/>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670" y="1558360"/>
            <a:ext cx="1286259" cy="24384"/>
          </a:xfrm>
          <a:prstGeom prst="rect">
            <a:avLst/>
          </a:prstGeom>
        </p:spPr>
      </p:pic>
    </p:spTree>
    <p:extLst>
      <p:ext uri="{BB962C8B-B14F-4D97-AF65-F5344CB8AC3E}">
        <p14:creationId xmlns:p14="http://schemas.microsoft.com/office/powerpoint/2010/main" val="318439743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www.oregon.gov/ode/schools-and-districts/grants/ESEA/IA/Documents/Formula%20Grant%20Calendar%20of%20Activities.docx" TargetMode="External"/><Relationship Id="rId3" Type="http://schemas.openxmlformats.org/officeDocument/2006/relationships/image" Target="../media/image14.png"/><Relationship Id="rId7" Type="http://schemas.openxmlformats.org/officeDocument/2006/relationships/hyperlink" Target="https://www.oregon.gov/ode/schools-and-districts/grants/ESEA/Documents/Module%203%20-%20Allocations,%20Transferability%20%26%20Carryover.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oregon.gov/ode/schools-and-districts/grants/ESEA/Pages/default.aspx" TargetMode="External"/><Relationship Id="rId5" Type="http://schemas.openxmlformats.org/officeDocument/2006/relationships/hyperlink" Target="https://www.oregon.gov/ode/schools-and-districts/grants/ESEA/Documents/ESSA%20Oregon%20Guide.docx" TargetMode="External"/><Relationship Id="rId10" Type="http://schemas.openxmlformats.org/officeDocument/2006/relationships/hyperlink" Target="https://www.oregon.gov/ode/schools-and-districts/grants/ESEA/Pages/ESEA-Monitoring.aspx" TargetMode="External"/><Relationship Id="rId4" Type="http://schemas.openxmlformats.org/officeDocument/2006/relationships/hyperlink" Target="https://www.oregon.gov/ode/schools-and-districts/grants/ESEA/IA/Pages/Title-IA-Coordinators.aspx" TargetMode="External"/><Relationship Id="rId9" Type="http://schemas.openxmlformats.org/officeDocument/2006/relationships/hyperlink" Target="https://www.ecfr.gov/current/title-2/subtitle-A/chapter-II/part-200/subpart-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mailto:Jennifer.Engberg@ode.oregon.gov" TargetMode="External"/><Relationship Id="rId7" Type="http://schemas.openxmlformats.org/officeDocument/2006/relationships/hyperlink" Target="mailto:%20janette.newton@ode.oregon.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mailto:Amy.Tidwell@ode.oregon.gov" TargetMode="External"/><Relationship Id="rId5" Type="http://schemas.openxmlformats.org/officeDocument/2006/relationships/hyperlink" Target="mailto:Lisa.Plumb@ode.oregon.gov" TargetMode="External"/><Relationship Id="rId4" Type="http://schemas.openxmlformats.org/officeDocument/2006/relationships/hyperlink" Target="mailto:Sarah.Martin@ode.oregon.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oregon.gov/ode/schools-and-districts/grants/ESEA/IA/Documents/Formula%20Grant%20Calendar%20of%20Activities.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oregon.gov/ode/schools-and-districts/grants/ESEA/IA/Documents/Formula%20Grant%20Calendar%20of%20Activitie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oregon.gov/ode/schools-and-districts/grants/ESEA/Documents/Formula%20Grants%20Expanded%20Calendar.docx"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s://www.oregon.gov/ode/schools-and-districts/grants/ESEA/Documents/CARRYOVER.pdf" TargetMode="External"/><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oregon.gov/ode/schools-and-districts/grants/ESEA/Documents/Template%20for%20Carryover%20change%20Requests.docx" TargetMode="External"/><Relationship Id="rId5" Type="http://schemas.openxmlformats.org/officeDocument/2006/relationships/hyperlink" Target="https://www.oregon.gov/ode/schools-and-districts/grants/ESEA/Documents/Carryover%20Checklist%20for%20districts.docx" TargetMode="External"/><Relationship Id="rId4" Type="http://schemas.openxmlformats.org/officeDocument/2006/relationships/hyperlink" Target="https://www.oregon.gov/ode/schools-and-districts/grants/ESEA/Documents/CIP%20BN%20timeline%20graphic.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oregon.gov/ode/students-and-family/fosteringconnections/Documents/Comparability.pdf" TargetMode="External"/><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oregon.gov/ode/schools-and-districts/grants/ESEA/Documents/Comparability%20timeline.pdf" TargetMode="External"/><Relationship Id="rId5" Type="http://schemas.openxmlformats.org/officeDocument/2006/relationships/hyperlink" Target="https://www.oregon.gov/ode/schools-and-districts/grants/ESEA/IA/Pages/Title-IA-Coordinators.aspx" TargetMode="External"/><Relationship Id="rId4" Type="http://schemas.openxmlformats.org/officeDocument/2006/relationships/hyperlink" Target="https://www.oregon.gov/ode/schools-and-districts/grants/ESEA/IA/Documents/Comparabilty%20checklist.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oregon.gov/ode/schools-and-districts/grants/ESEA/Documents/Self_Assessment.docx"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hyperlink" Target="https://www.oregon.gov/ode/schools-and-districts/grants/ESEA/Documents/ESEA%20Monitoring%20Organizational%20Tool.docx" TargetMode="External"/><Relationship Id="rId4" Type="http://schemas.openxmlformats.org/officeDocument/2006/relationships/hyperlink" Target="https://www.oregon.gov/ode/schools-and-districts/grants/ESEA/Pages/ESEA-Monitoring.aspx"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ecfr.gov/current/title-2/subtitle-A/chapter-II/part-200/subpart-E/subject-group-ECFRed1f39f9b3d4e72/section-200.430" TargetMode="External"/><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oregon.gov/ode/schools-and-districts/grants/ESEA/Documents/Time%20and%20Effort%20Reporting%20Form.docx" TargetMode="External"/><Relationship Id="rId5" Type="http://schemas.openxmlformats.org/officeDocument/2006/relationships/hyperlink" Target="https://www.ecfr.gov/current/title-2/subtitle-A/chapter-II/part-200/subpart-E" TargetMode="External"/><Relationship Id="rId4" Type="http://schemas.openxmlformats.org/officeDocument/2006/relationships/hyperlink" Target="https://www.oregon.gov/ode/schools-and-districts/grants/ESEA/Documents/TIME%20AND%20EFFORT.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6005" y="2633369"/>
            <a:ext cx="10784542" cy="1900363"/>
          </a:xfrm>
        </p:spPr>
        <p:txBody>
          <a:bodyPr/>
          <a:lstStyle/>
          <a:p>
            <a:r>
              <a:rPr lang="en-US" dirty="0">
                <a:solidFill>
                  <a:srgbClr val="00558A"/>
                </a:solidFill>
              </a:rPr>
              <a:t>Title I-A “101”</a:t>
            </a:r>
            <a:br>
              <a:rPr lang="en-US" dirty="0">
                <a:solidFill>
                  <a:srgbClr val="00558A"/>
                </a:solidFill>
              </a:rPr>
            </a:br>
            <a:r>
              <a:rPr lang="en-US" sz="3600" dirty="0">
                <a:solidFill>
                  <a:srgbClr val="00558A"/>
                </a:solidFill>
              </a:rPr>
              <a:t>Session 2: November 13, 2024</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5" name="Slide Number Placeholder 4"/>
          <p:cNvSpPr>
            <a:spLocks noGrp="1"/>
          </p:cNvSpPr>
          <p:nvPr>
            <p:ph type="sldNum" sz="quarter" idx="12"/>
          </p:nvPr>
        </p:nvSpPr>
        <p:spPr/>
        <p:txBody>
          <a:bodyPr/>
          <a:lstStyle/>
          <a:p>
            <a:fld id="{357F5B69-6281-4C1F-8C38-6DA0F56DA430}" type="slidenum">
              <a:rPr lang="en-US" smtClean="0"/>
              <a:t>1</a:t>
            </a:fld>
            <a:endParaRPr lang="en-US" dirty="0"/>
          </a:p>
        </p:txBody>
      </p:sp>
      <p:sp>
        <p:nvSpPr>
          <p:cNvPr id="3" name="Content Placeholder 2"/>
          <p:cNvSpPr>
            <a:spLocks noGrp="1"/>
          </p:cNvSpPr>
          <p:nvPr>
            <p:ph idx="4294967295"/>
          </p:nvPr>
        </p:nvSpPr>
        <p:spPr>
          <a:xfrm>
            <a:off x="1463329" y="4745499"/>
            <a:ext cx="9265341" cy="1182526"/>
          </a:xfrm>
        </p:spPr>
        <p:txBody>
          <a:bodyPr>
            <a:normAutofit fontScale="92500"/>
          </a:bodyPr>
          <a:lstStyle/>
          <a:p>
            <a:pPr marL="0" indent="0" algn="ctr">
              <a:buNone/>
            </a:pPr>
            <a:r>
              <a:rPr lang="en-US" sz="2800" b="1" dirty="0">
                <a:solidFill>
                  <a:schemeClr val="dk1"/>
                </a:solidFill>
                <a:cs typeface="Calibri"/>
                <a:sym typeface="Calibri"/>
              </a:rPr>
              <a:t>Please put your district name next to your username.</a:t>
            </a:r>
          </a:p>
          <a:p>
            <a:pPr marL="0" indent="0">
              <a:buNone/>
            </a:pPr>
            <a:r>
              <a:rPr lang="en-US" sz="3600" dirty="0">
                <a:solidFill>
                  <a:srgbClr val="FF0000"/>
                </a:solidFill>
              </a:rPr>
              <a:t>In the chat: What is top of mind for you right now?</a:t>
            </a:r>
          </a:p>
        </p:txBody>
      </p:sp>
    </p:spTree>
    <p:extLst>
      <p:ext uri="{BB962C8B-B14F-4D97-AF65-F5344CB8AC3E}">
        <p14:creationId xmlns:p14="http://schemas.microsoft.com/office/powerpoint/2010/main" val="12251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Time and Effort Road Map&#10;1. Review internal controls, update as necessary annually&#10;2. Define Cost Objectives - resource documents include CIP Budget Narrative, District CIP, Job Descriptions&#10;3. Notify Staff - send an email about requirements&#10;4. Document Time and Effort - every 6 months, after the time is completed, verified and signed by the supervisor&#10;5. Save Time and Effort forms to the compliance folder"/>
          <p:cNvPicPr preferRelativeResize="0"/>
          <p:nvPr/>
        </p:nvPicPr>
        <p:blipFill rotWithShape="1">
          <a:blip r:embed="rId3">
            <a:alphaModFix/>
          </a:blip>
          <a:srcRect t="9002"/>
          <a:stretch/>
        </p:blipFill>
        <p:spPr>
          <a:xfrm>
            <a:off x="289601" y="803188"/>
            <a:ext cx="11469511" cy="5870811"/>
          </a:xfrm>
          <a:prstGeom prst="rect">
            <a:avLst/>
          </a:prstGeom>
          <a:noFill/>
          <a:ln>
            <a:noFill/>
          </a:ln>
        </p:spPr>
      </p:pic>
      <p:sp>
        <p:nvSpPr>
          <p:cNvPr id="2" name="Title 1">
            <a:extLst>
              <a:ext uri="{FF2B5EF4-FFF2-40B4-BE49-F238E27FC236}">
                <a16:creationId xmlns:a16="http://schemas.microsoft.com/office/drawing/2014/main" id="{82585557-D4DB-853F-746D-29A9519D38DA}"/>
              </a:ext>
            </a:extLst>
          </p:cNvPr>
          <p:cNvSpPr>
            <a:spLocks noGrp="1"/>
          </p:cNvSpPr>
          <p:nvPr>
            <p:ph type="title"/>
          </p:nvPr>
        </p:nvSpPr>
        <p:spPr>
          <a:xfrm>
            <a:off x="703729" y="184000"/>
            <a:ext cx="10784542" cy="739365"/>
          </a:xfrm>
        </p:spPr>
        <p:txBody>
          <a:bodyPr/>
          <a:lstStyle/>
          <a:p>
            <a:r>
              <a:rPr lang="en-US" dirty="0"/>
              <a:t>Time &amp; Effort Road Map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7177" y="779646"/>
            <a:ext cx="3931826" cy="1686764"/>
          </a:xfrm>
        </p:spPr>
        <p:txBody>
          <a:bodyPr/>
          <a:lstStyle/>
          <a:p>
            <a:r>
              <a:rPr lang="en-US" dirty="0">
                <a:solidFill>
                  <a:srgbClr val="00558A"/>
                </a:solidFill>
              </a:rPr>
              <a:t>Resources</a:t>
            </a:r>
          </a:p>
        </p:txBody>
      </p:sp>
      <p:pic>
        <p:nvPicPr>
          <p:cNvPr id="10" name="Picture Placeholder 9">
            <a:extLs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28" r="3928"/>
          <a:stretch>
            <a:fillRect/>
          </a:stretch>
        </p:blipFill>
        <p:spPr>
          <a:xfrm>
            <a:off x="112865" y="2466410"/>
            <a:ext cx="4646613" cy="2767012"/>
          </a:xfrm>
        </p:spPr>
      </p:pic>
      <p:sp>
        <p:nvSpPr>
          <p:cNvPr id="7" name="Content Placeholder 6"/>
          <p:cNvSpPr>
            <a:spLocks noGrp="1"/>
          </p:cNvSpPr>
          <p:nvPr>
            <p:ph idx="1"/>
          </p:nvPr>
        </p:nvSpPr>
        <p:spPr>
          <a:xfrm>
            <a:off x="5183188" y="489207"/>
            <a:ext cx="6318530" cy="5627592"/>
          </a:xfrm>
        </p:spPr>
        <p:txBody>
          <a:bodyPr>
            <a:normAutofit/>
          </a:bodyPr>
          <a:lstStyle/>
          <a:p>
            <a:pPr>
              <a:spcAft>
                <a:spcPts val="1200"/>
              </a:spcAft>
            </a:pPr>
            <a:r>
              <a:rPr lang="en-US" sz="2800" dirty="0">
                <a:hlinkClick r:id="rId4"/>
              </a:rPr>
              <a:t>Title I-A Data Collections web page</a:t>
            </a:r>
            <a:endParaRPr lang="en-US" sz="2800" dirty="0"/>
          </a:p>
          <a:p>
            <a:pPr>
              <a:spcAft>
                <a:spcPts val="1200"/>
              </a:spcAft>
            </a:pPr>
            <a:r>
              <a:rPr lang="en-US" sz="2800" dirty="0">
                <a:hlinkClick r:id="rId5"/>
              </a:rPr>
              <a:t>Oregon Federal Funds Guide</a:t>
            </a:r>
            <a:endParaRPr lang="en-US" sz="1000" dirty="0"/>
          </a:p>
          <a:p>
            <a:pPr>
              <a:spcAft>
                <a:spcPts val="1200"/>
              </a:spcAft>
            </a:pPr>
            <a:r>
              <a:rPr lang="en-US" sz="2800" dirty="0"/>
              <a:t> </a:t>
            </a:r>
            <a:r>
              <a:rPr lang="en-US" sz="2800" dirty="0">
                <a:hlinkClick r:id="rId6"/>
              </a:rPr>
              <a:t>ESSA Quick Reference Briefs</a:t>
            </a:r>
            <a:endParaRPr lang="en-US" sz="2800" dirty="0"/>
          </a:p>
          <a:p>
            <a:pPr>
              <a:spcAft>
                <a:spcPts val="1200"/>
              </a:spcAft>
            </a:pPr>
            <a:r>
              <a:rPr lang="en-US" sz="2800" u="sng" dirty="0">
                <a:solidFill>
                  <a:srgbClr val="000000"/>
                </a:solidFill>
                <a:effectLst/>
                <a:ea typeface="Times New Roman" panose="02020603050405020304" pitchFamily="18" charset="0"/>
                <a:cs typeface="Aptos" panose="020B0004020202020204" pitchFamily="34" charset="0"/>
                <a:hlinkClick r:id="rId7" tooltip="https://www.oregon.gov/ode/schools-and-districts/grants/ESEA/Documents/Module%203%20-%20Allocations,%20Transferability%20%26%20Carryover.pdf"/>
              </a:rPr>
              <a:t>Equitable Services Learning Module 3: Allocations, Transferability &amp; Carryover </a:t>
            </a:r>
            <a:endParaRPr lang="en-US" sz="2800" dirty="0"/>
          </a:p>
          <a:p>
            <a:pPr>
              <a:spcAft>
                <a:spcPts val="1200"/>
              </a:spcAft>
            </a:pPr>
            <a:r>
              <a:rPr lang="en-US" sz="2800" dirty="0">
                <a:hlinkClick r:id="rId8"/>
              </a:rPr>
              <a:t>Formula Grants Calendar</a:t>
            </a:r>
            <a:endParaRPr lang="en-US" sz="2800" dirty="0"/>
          </a:p>
          <a:p>
            <a:pPr>
              <a:spcAft>
                <a:spcPts val="1200"/>
              </a:spcAft>
            </a:pPr>
            <a:r>
              <a:rPr lang="en-US" sz="2800" dirty="0">
                <a:hlinkClick r:id="rId9"/>
              </a:rPr>
              <a:t>Uniform Grants Guidance</a:t>
            </a:r>
            <a:endParaRPr lang="en-US" sz="2800" dirty="0"/>
          </a:p>
          <a:p>
            <a:pPr>
              <a:spcAft>
                <a:spcPts val="1200"/>
              </a:spcAft>
            </a:pPr>
            <a:r>
              <a:rPr lang="en-US" sz="2800" dirty="0">
                <a:latin typeface="Calibri" panose="020F0502020204030204" pitchFamily="34" charset="0"/>
                <a:hlinkClick r:id="rId10"/>
              </a:rPr>
              <a:t>Federal Monitoring web page</a:t>
            </a:r>
            <a:endParaRPr lang="en-US" sz="2800" dirty="0"/>
          </a:p>
          <a:p>
            <a:pPr>
              <a:spcAft>
                <a:spcPts val="1200"/>
              </a:spcAft>
            </a:pPr>
            <a:endParaRPr lang="en-US" sz="2800" dirty="0"/>
          </a:p>
          <a:p>
            <a:endParaRPr lang="en-US" sz="2800" dirty="0"/>
          </a:p>
          <a:p>
            <a:endParaRPr lang="en-US" sz="28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p:cNvSpPr>
            <a:spLocks noGrp="1"/>
          </p:cNvSpPr>
          <p:nvPr>
            <p:ph type="sldNum" sz="quarter" idx="12"/>
          </p:nvPr>
        </p:nvSpPr>
        <p:spPr/>
        <p:txBody>
          <a:bodyPr/>
          <a:lstStyle/>
          <a:p>
            <a:fld id="{357F5B69-6281-4C1F-8C38-6DA0F56DA430}" type="slidenum">
              <a:rPr lang="en-US" smtClean="0"/>
              <a:pPr/>
              <a:t>11</a:t>
            </a:fld>
            <a:endParaRPr lang="en-US" dirty="0"/>
          </a:p>
        </p:txBody>
      </p:sp>
    </p:spTree>
    <p:extLst>
      <p:ext uri="{BB962C8B-B14F-4D97-AF65-F5344CB8AC3E}">
        <p14:creationId xmlns:p14="http://schemas.microsoft.com/office/powerpoint/2010/main" val="3893033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558A"/>
                </a:solidFill>
              </a:rPr>
              <a:t>Please reach out!</a:t>
            </a:r>
          </a:p>
        </p:txBody>
      </p:sp>
      <p:sp>
        <p:nvSpPr>
          <p:cNvPr id="2" name="Content Placeholder 1"/>
          <p:cNvSpPr>
            <a:spLocks noGrp="1"/>
          </p:cNvSpPr>
          <p:nvPr>
            <p:ph idx="1"/>
          </p:nvPr>
        </p:nvSpPr>
        <p:spPr>
          <a:xfrm>
            <a:off x="648741" y="1589894"/>
            <a:ext cx="10784542" cy="4109010"/>
          </a:xfrm>
        </p:spPr>
        <p:txBody>
          <a:bodyPr>
            <a:normAutofit fontScale="92500" lnSpcReduction="10000"/>
          </a:bodyPr>
          <a:lstStyle/>
          <a:p>
            <a:pPr marL="342900" lvl="0" indent="-342900">
              <a:spcBef>
                <a:spcPts val="600"/>
              </a:spcBef>
              <a:buClr>
                <a:schemeClr val="dk1"/>
              </a:buClr>
              <a:buSzPts val="2400"/>
            </a:pPr>
            <a:r>
              <a:rPr lang="nb-NO" dirty="0"/>
              <a:t>Jen Engberg</a:t>
            </a:r>
            <a:br>
              <a:rPr lang="nb-NO" dirty="0"/>
            </a:br>
            <a:r>
              <a:rPr lang="nb-NO" u="sng" dirty="0">
                <a:solidFill>
                  <a:schemeClr val="hlink"/>
                </a:solidFill>
                <a:hlinkClick r:id="rId3"/>
              </a:rPr>
              <a:t>Jennifer.Engberg@ode.oregon.gov</a:t>
            </a:r>
            <a:endParaRPr lang="nb-NO" dirty="0"/>
          </a:p>
          <a:p>
            <a:pPr marL="342900" lvl="0" indent="-342900">
              <a:lnSpc>
                <a:spcPct val="110000"/>
              </a:lnSpc>
              <a:buClr>
                <a:schemeClr val="dk1"/>
              </a:buClr>
              <a:buSzPts val="2400"/>
            </a:pPr>
            <a:r>
              <a:rPr lang="nb-NO" dirty="0"/>
              <a:t>Sarah Martin</a:t>
            </a:r>
            <a:br>
              <a:rPr lang="nb-NO" dirty="0"/>
            </a:br>
            <a:r>
              <a:rPr lang="nb-NO" u="sng" dirty="0">
                <a:solidFill>
                  <a:schemeClr val="hlink"/>
                </a:solidFill>
                <a:hlinkClick r:id="rId4"/>
              </a:rPr>
              <a:t>Sarah.Martin@ode.oregon.gov</a:t>
            </a:r>
            <a:endParaRPr lang="nb-NO" dirty="0"/>
          </a:p>
          <a:p>
            <a:pPr marL="342900" lvl="0" indent="-342900">
              <a:lnSpc>
                <a:spcPct val="110000"/>
              </a:lnSpc>
              <a:buClr>
                <a:schemeClr val="dk1"/>
              </a:buClr>
              <a:buSzPts val="2400"/>
            </a:pPr>
            <a:r>
              <a:rPr lang="nb-NO" dirty="0"/>
              <a:t>Lisa Plumb</a:t>
            </a:r>
            <a:br>
              <a:rPr lang="nb-NO" dirty="0"/>
            </a:br>
            <a:r>
              <a:rPr lang="nb-NO" u="sng" dirty="0">
                <a:solidFill>
                  <a:schemeClr val="hlink"/>
                </a:solidFill>
                <a:hlinkClick r:id="rId5"/>
              </a:rPr>
              <a:t>Lisa.Plumb@ode.oregon.gov</a:t>
            </a:r>
            <a:endParaRPr lang="nb-NO" u="sng" dirty="0">
              <a:solidFill>
                <a:schemeClr val="hlink"/>
              </a:solidFill>
            </a:endParaRPr>
          </a:p>
          <a:p>
            <a:pPr marL="342900" lvl="0" indent="-342900">
              <a:lnSpc>
                <a:spcPct val="110000"/>
              </a:lnSpc>
              <a:buClr>
                <a:schemeClr val="dk1"/>
              </a:buClr>
              <a:buSzPts val="2400"/>
            </a:pPr>
            <a:r>
              <a:rPr lang="nb-NO" dirty="0"/>
              <a:t>Amy Tidwell</a:t>
            </a:r>
            <a:br>
              <a:rPr lang="nb-NO" dirty="0"/>
            </a:br>
            <a:r>
              <a:rPr lang="nb-NO" u="sng" dirty="0">
                <a:solidFill>
                  <a:schemeClr val="hlink"/>
                </a:solidFill>
                <a:hlinkClick r:id="rId6"/>
              </a:rPr>
              <a:t>Amy.Tidwell@ode.oregon.gov</a:t>
            </a:r>
            <a:endParaRPr lang="nb-NO" u="sng" dirty="0">
              <a:solidFill>
                <a:schemeClr val="hlink"/>
              </a:solidFill>
            </a:endParaRPr>
          </a:p>
          <a:p>
            <a:pPr marL="342900" indent="-342900">
              <a:lnSpc>
                <a:spcPct val="110000"/>
              </a:lnSpc>
              <a:buClr>
                <a:schemeClr val="dk1"/>
              </a:buClr>
              <a:buSzPts val="2400"/>
            </a:pPr>
            <a:r>
              <a:rPr lang="nb-NO" dirty="0"/>
              <a:t>Janette Newton</a:t>
            </a:r>
            <a:br>
              <a:rPr lang="nb-NO" dirty="0"/>
            </a:br>
            <a:r>
              <a:rPr lang="nb-NO" u="sng" dirty="0">
                <a:solidFill>
                  <a:schemeClr val="hlink"/>
                </a:solidFill>
                <a:hlinkClick r:id="rId7"/>
              </a:rPr>
              <a:t>Janette.Newton@ode.oregon.gov</a:t>
            </a:r>
            <a:endParaRPr lang="nb-NO" dirty="0"/>
          </a:p>
          <a:p>
            <a:pPr marL="0" lvl="0" indent="0">
              <a:lnSpc>
                <a:spcPct val="110000"/>
              </a:lnSpc>
              <a:buClr>
                <a:schemeClr val="dk1"/>
              </a:buClr>
              <a:buSzPts val="2400"/>
              <a:buNone/>
            </a:pPr>
            <a:endParaRPr lang="nb-NO" dirty="0"/>
          </a:p>
          <a:p>
            <a:endParaRPr lang="en-US"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7095" y="2180724"/>
            <a:ext cx="6132588" cy="213026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C183D7F6-B498-43B3-948B-1728B52AA6E4}">
                <adec:decorative xmlns:adec="http://schemas.microsoft.com/office/drawing/2017/decorative" val="0"/>
              </a:ext>
            </a:extLst>
          </p:cNvPr>
          <p:cNvSpPr>
            <a:spLocks noGrp="1"/>
          </p:cNvSpPr>
          <p:nvPr>
            <p:ph type="sldNum" sz="quarter" idx="12"/>
          </p:nvPr>
        </p:nvSpPr>
        <p:spPr/>
        <p:txBody>
          <a:bodyPr/>
          <a:lstStyle/>
          <a:p>
            <a:fld id="{357F5B69-6281-4C1F-8C38-6DA0F56DA430}" type="slidenum">
              <a:rPr lang="en-US" smtClean="0"/>
              <a:pPr/>
              <a:t>12</a:t>
            </a:fld>
            <a:endParaRPr lang="en-US" dirty="0"/>
          </a:p>
        </p:txBody>
      </p:sp>
    </p:spTree>
    <p:extLst>
      <p:ext uri="{BB962C8B-B14F-4D97-AF65-F5344CB8AC3E}">
        <p14:creationId xmlns:p14="http://schemas.microsoft.com/office/powerpoint/2010/main" val="3975696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9B3CE-0EA4-3889-4F2E-F3A9E632E8C3}"/>
              </a:ext>
            </a:extLst>
          </p:cNvPr>
          <p:cNvSpPr>
            <a:spLocks noGrp="1"/>
          </p:cNvSpPr>
          <p:nvPr>
            <p:ph type="title"/>
          </p:nvPr>
        </p:nvSpPr>
        <p:spPr>
          <a:xfrm>
            <a:off x="717177" y="779645"/>
            <a:ext cx="3931826" cy="1536835"/>
          </a:xfrm>
        </p:spPr>
        <p:txBody>
          <a:bodyPr>
            <a:normAutofit/>
          </a:bodyPr>
          <a:lstStyle/>
          <a:p>
            <a:r>
              <a:rPr lang="en-US" dirty="0">
                <a:solidFill>
                  <a:srgbClr val="00558A"/>
                </a:solidFill>
              </a:rPr>
              <a:t>Planning our journey</a:t>
            </a:r>
          </a:p>
        </p:txBody>
      </p:sp>
      <p:pic>
        <p:nvPicPr>
          <p:cNvPr id="29" name="Picture Placeholder 28">
            <a:extLst>
              <a:ext uri="{FF2B5EF4-FFF2-40B4-BE49-F238E27FC236}">
                <a16:creationId xmlns:a16="http://schemas.microsoft.com/office/drawing/2014/main" id="{3B9A1AC9-066F-CD5E-C96B-999A174818C0}"/>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15" r="115"/>
          <a:stretch>
            <a:fillRect/>
          </a:stretch>
        </p:blipFill>
        <p:spPr>
          <a:xfrm>
            <a:off x="717176" y="2467412"/>
            <a:ext cx="3372831" cy="3521449"/>
          </a:xfrm>
        </p:spPr>
      </p:pic>
      <p:sp>
        <p:nvSpPr>
          <p:cNvPr id="6" name="Content Placeholder 5">
            <a:extLst>
              <a:ext uri="{FF2B5EF4-FFF2-40B4-BE49-F238E27FC236}">
                <a16:creationId xmlns:a16="http://schemas.microsoft.com/office/drawing/2014/main" id="{C0D723B5-F1EC-2282-4F5D-B28F13CC195C}"/>
              </a:ext>
            </a:extLst>
          </p:cNvPr>
          <p:cNvSpPr>
            <a:spLocks noGrp="1"/>
          </p:cNvSpPr>
          <p:nvPr>
            <p:ph idx="1"/>
          </p:nvPr>
        </p:nvSpPr>
        <p:spPr/>
        <p:txBody>
          <a:bodyPr>
            <a:normAutofit/>
          </a:bodyPr>
          <a:lstStyle/>
          <a:p>
            <a:pPr>
              <a:spcAft>
                <a:spcPts val="600"/>
              </a:spcAft>
            </a:pPr>
            <a:r>
              <a:rPr lang="en-US" sz="2800" dirty="0"/>
              <a:t>Quarterly webinars</a:t>
            </a:r>
          </a:p>
          <a:p>
            <a:pPr lvl="1">
              <a:spcAft>
                <a:spcPts val="600"/>
              </a:spcAft>
            </a:pPr>
            <a:r>
              <a:rPr lang="en-US" dirty="0"/>
              <a:t>August</a:t>
            </a:r>
          </a:p>
          <a:p>
            <a:pPr lvl="1">
              <a:spcAft>
                <a:spcPts val="600"/>
              </a:spcAft>
            </a:pPr>
            <a:r>
              <a:rPr lang="en-US" dirty="0"/>
              <a:t>November</a:t>
            </a:r>
          </a:p>
          <a:p>
            <a:pPr lvl="1">
              <a:spcAft>
                <a:spcPts val="600"/>
              </a:spcAft>
            </a:pPr>
            <a:r>
              <a:rPr lang="en-US" dirty="0"/>
              <a:t>February</a:t>
            </a:r>
          </a:p>
          <a:p>
            <a:pPr lvl="1">
              <a:spcAft>
                <a:spcPts val="600"/>
              </a:spcAft>
            </a:pPr>
            <a:r>
              <a:rPr lang="en-US" dirty="0"/>
              <a:t>May</a:t>
            </a:r>
          </a:p>
          <a:p>
            <a:pPr>
              <a:spcAft>
                <a:spcPts val="600"/>
              </a:spcAft>
            </a:pPr>
            <a:r>
              <a:rPr lang="en-US" sz="2800" dirty="0">
                <a:hlinkClick r:id="rId4"/>
              </a:rPr>
              <a:t>Formula Grants Calendar</a:t>
            </a:r>
            <a:r>
              <a:rPr lang="en-US" sz="2800" dirty="0"/>
              <a:t> is our map</a:t>
            </a:r>
          </a:p>
          <a:p>
            <a:pPr>
              <a:spcAft>
                <a:spcPts val="600"/>
              </a:spcAft>
            </a:pPr>
            <a:r>
              <a:rPr lang="en-US" sz="2800" dirty="0"/>
              <a:t>Our goal is to travel to our destination in a way that will enable you to have a smooth trip this year!</a:t>
            </a:r>
          </a:p>
          <a:p>
            <a:endParaRPr lang="en-US" sz="3200" baseline="30000" dirty="0"/>
          </a:p>
        </p:txBody>
      </p:sp>
      <p:sp>
        <p:nvSpPr>
          <p:cNvPr id="3" name="Footer Placeholder 2">
            <a:extLst>
              <a:ext uri="{FF2B5EF4-FFF2-40B4-BE49-F238E27FC236}">
                <a16:creationId xmlns:a16="http://schemas.microsoft.com/office/drawing/2014/main" id="{3BCDCD53-2476-CB3F-D746-BD0B9A5350E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1F5C4594-22D2-513C-1C67-B769A3CC899F}"/>
              </a:ext>
            </a:extLst>
          </p:cNvPr>
          <p:cNvSpPr>
            <a:spLocks noGrp="1"/>
          </p:cNvSpPr>
          <p:nvPr>
            <p:ph type="sldNum" sz="quarter" idx="12"/>
          </p:nvPr>
        </p:nvSpPr>
        <p:spPr/>
        <p:txBody>
          <a:bodyPr/>
          <a:lstStyle/>
          <a:p>
            <a:fld id="{357F5B69-6281-4C1F-8C38-6DA0F56DA430}" type="slidenum">
              <a:rPr lang="en-US" smtClean="0"/>
              <a:pPr/>
              <a:t>2</a:t>
            </a:fld>
            <a:endParaRPr lang="en-US" dirty="0"/>
          </a:p>
        </p:txBody>
      </p:sp>
    </p:spTree>
    <p:extLst>
      <p:ext uri="{BB962C8B-B14F-4D97-AF65-F5344CB8AC3E}">
        <p14:creationId xmlns:p14="http://schemas.microsoft.com/office/powerpoint/2010/main" val="328122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558A"/>
                </a:solidFill>
              </a:rPr>
              <a:t>Today’s Itinerary – Day 2</a:t>
            </a:r>
          </a:p>
        </p:txBody>
      </p:sp>
      <p:sp>
        <p:nvSpPr>
          <p:cNvPr id="3" name="Content Placeholder 2"/>
          <p:cNvSpPr>
            <a:spLocks noGrp="1"/>
          </p:cNvSpPr>
          <p:nvPr>
            <p:ph idx="1"/>
          </p:nvPr>
        </p:nvSpPr>
        <p:spPr>
          <a:xfrm>
            <a:off x="717176" y="1825625"/>
            <a:ext cx="11129384" cy="4109010"/>
          </a:xfrm>
        </p:spPr>
        <p:txBody>
          <a:bodyPr>
            <a:normAutofit/>
          </a:bodyPr>
          <a:lstStyle/>
          <a:p>
            <a:pPr>
              <a:spcAft>
                <a:spcPts val="1200"/>
              </a:spcAft>
            </a:pPr>
            <a:r>
              <a:rPr lang="en-US" sz="3200" dirty="0">
                <a:latin typeface="Calibri" panose="020F0502020204030204" pitchFamily="34" charset="0"/>
                <a:cs typeface="Calibri" panose="020F0502020204030204" pitchFamily="34" charset="0"/>
              </a:rPr>
              <a:t>Locate our place on the map (Understanding the calendar)</a:t>
            </a:r>
          </a:p>
          <a:p>
            <a:pPr>
              <a:spcAft>
                <a:spcPts val="1200"/>
              </a:spcAft>
            </a:pPr>
            <a:r>
              <a:rPr lang="en-US" sz="3200" dirty="0">
                <a:latin typeface="Calibri" panose="020F0502020204030204" pitchFamily="34" charset="0"/>
                <a:cs typeface="Calibri" panose="020F0502020204030204" pitchFamily="34" charset="0"/>
              </a:rPr>
              <a:t>Visit “Scheduled Stops” (Key tasks for November - January) </a:t>
            </a:r>
          </a:p>
          <a:p>
            <a:pPr>
              <a:spcAft>
                <a:spcPts val="1200"/>
              </a:spcAft>
            </a:pPr>
            <a:r>
              <a:rPr lang="en-US" sz="3200" dirty="0">
                <a:latin typeface="Calibri" panose="020F0502020204030204" pitchFamily="34" charset="0"/>
                <a:cs typeface="Calibri" panose="020F0502020204030204" pitchFamily="34" charset="0"/>
              </a:rPr>
              <a:t>Dive deeper on a guided tour (Presentation by Medford SD!)</a:t>
            </a:r>
          </a:p>
          <a:p>
            <a:pPr>
              <a:spcAft>
                <a:spcPts val="1200"/>
              </a:spcAft>
            </a:pPr>
            <a:endParaRPr lang="en-US" sz="3200" dirty="0">
              <a:latin typeface="Calibri" panose="020F0502020204030204" pitchFamily="34" charset="0"/>
              <a:cs typeface="Calibri" panose="020F0502020204030204" pitchFamily="34" charset="0"/>
            </a:endParaRPr>
          </a:p>
          <a:p>
            <a:pPr>
              <a:spcAft>
                <a:spcPts val="1200"/>
              </a:spcAft>
            </a:pPr>
            <a:endParaRPr lang="en-US" sz="3200" dirty="0">
              <a:latin typeface="Calibri" panose="020F0502020204030204" pitchFamily="34" charset="0"/>
              <a:cs typeface="Calibri" panose="020F0502020204030204" pitchFamily="34" charset="0"/>
            </a:endParaRPr>
          </a:p>
          <a:p>
            <a:pPr>
              <a:spcAft>
                <a:spcPts val="1200"/>
              </a:spcAft>
            </a:pPr>
            <a:endParaRPr lang="en-US" sz="3200" dirty="0">
              <a:latin typeface="Calibri" panose="020F0502020204030204" pitchFamily="34" charset="0"/>
              <a:cs typeface="Calibri" panose="020F0502020204030204" pitchFamily="34" charset="0"/>
            </a:endParaRPr>
          </a:p>
        </p:txBody>
      </p:sp>
      <p:sp>
        <p:nvSpPr>
          <p:cNvPr id="4" name="Footer Placeholder 2">
            <a:extLst>
              <a:ext uri="{C183D7F6-B498-43B3-948B-1728B52AA6E4}">
                <adec:decorative xmlns:adec="http://schemas.microsoft.com/office/drawing/2017/decorative" val="1"/>
              </a:ext>
            </a:extLst>
          </p:cNvPr>
          <p:cNvSpPr>
            <a:spLocks noGrp="1"/>
          </p:cNvSpPr>
          <p:nvPr/>
        </p:nvSpPr>
        <p:spPr>
          <a:xfrm>
            <a:off x="717176" y="6094037"/>
            <a:ext cx="286422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Oregon Department of Education</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8932"/>
          <a:stretch/>
        </p:blipFill>
        <p:spPr>
          <a:xfrm>
            <a:off x="6888451" y="5008702"/>
            <a:ext cx="4613267" cy="1131091"/>
          </a:xfrm>
          <a:prstGeom prst="rect">
            <a:avLst/>
          </a:prstGeom>
        </p:spPr>
      </p:pic>
      <p:sp>
        <p:nvSpPr>
          <p:cNvPr id="6" name="Slide Number Placeholder 4"/>
          <p:cNvSpPr>
            <a:spLocks noGrp="1"/>
          </p:cNvSpPr>
          <p:nvPr>
            <p:ph type="sldNum" sz="quarter" idx="12"/>
          </p:nvPr>
        </p:nvSpPr>
        <p:spPr>
          <a:xfrm>
            <a:off x="8610600" y="6139793"/>
            <a:ext cx="2891118" cy="365125"/>
          </a:xfrm>
        </p:spPr>
        <p:txBody>
          <a:bodyPr/>
          <a:lstStyle/>
          <a:p>
            <a:fld id="{357F5B69-6281-4C1F-8C38-6DA0F56DA430}" type="slidenum">
              <a:rPr lang="en-US" smtClean="0"/>
              <a:t>3</a:t>
            </a:fld>
            <a:endParaRPr lang="en-US" dirty="0"/>
          </a:p>
        </p:txBody>
      </p:sp>
    </p:spTree>
    <p:extLst>
      <p:ext uri="{BB962C8B-B14F-4D97-AF65-F5344CB8AC3E}">
        <p14:creationId xmlns:p14="http://schemas.microsoft.com/office/powerpoint/2010/main" val="1256701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F9F73C-8109-6856-312B-FFA203295043}"/>
              </a:ext>
            </a:extLst>
          </p:cNvPr>
          <p:cNvSpPr>
            <a:spLocks noGrp="1"/>
          </p:cNvSpPr>
          <p:nvPr>
            <p:ph type="title"/>
          </p:nvPr>
        </p:nvSpPr>
        <p:spPr/>
        <p:txBody>
          <a:bodyPr/>
          <a:lstStyle/>
          <a:p>
            <a:r>
              <a:rPr lang="en-US" dirty="0">
                <a:solidFill>
                  <a:srgbClr val="00558A"/>
                </a:solidFill>
              </a:rPr>
              <a:t>Finding our Way – Formula Grants Calendar</a:t>
            </a:r>
          </a:p>
        </p:txBody>
      </p:sp>
      <p:sp>
        <p:nvSpPr>
          <p:cNvPr id="2" name="Content Placeholder 1">
            <a:extLst>
              <a:ext uri="{FF2B5EF4-FFF2-40B4-BE49-F238E27FC236}">
                <a16:creationId xmlns:a16="http://schemas.microsoft.com/office/drawing/2014/main" id="{08FB4EAE-F013-89D7-7653-05A2A50D2FFD}"/>
              </a:ext>
            </a:extLst>
          </p:cNvPr>
          <p:cNvSpPr>
            <a:spLocks noGrp="1"/>
          </p:cNvSpPr>
          <p:nvPr>
            <p:ph sz="half" idx="1"/>
          </p:nvPr>
        </p:nvSpPr>
        <p:spPr>
          <a:xfrm>
            <a:off x="717176" y="1825625"/>
            <a:ext cx="5161110" cy="4106048"/>
          </a:xfrm>
        </p:spPr>
        <p:txBody>
          <a:bodyPr/>
          <a:lstStyle/>
          <a:p>
            <a:r>
              <a:rPr lang="en-US" sz="3200" dirty="0">
                <a:hlinkClick r:id="rId3"/>
              </a:rPr>
              <a:t>At-a-Glance </a:t>
            </a:r>
            <a:endParaRPr lang="en-US" sz="3200" dirty="0"/>
          </a:p>
          <a:p>
            <a:pPr lvl="1"/>
            <a:r>
              <a:rPr lang="en-US" sz="2800" dirty="0"/>
              <a:t>Freeway view</a:t>
            </a:r>
          </a:p>
          <a:p>
            <a:pPr lvl="1"/>
            <a:r>
              <a:rPr lang="en-US" sz="2800" dirty="0"/>
              <a:t>Key tasks and highlights</a:t>
            </a:r>
          </a:p>
          <a:p>
            <a:pPr lvl="1"/>
            <a:r>
              <a:rPr lang="en-US" sz="2800" dirty="0"/>
              <a:t>Chunks of time</a:t>
            </a:r>
          </a:p>
          <a:p>
            <a:pPr lvl="1"/>
            <a:endParaRPr lang="en-US" sz="2800" dirty="0"/>
          </a:p>
        </p:txBody>
      </p:sp>
      <p:pic>
        <p:nvPicPr>
          <p:cNvPr id="10" name="Picture 9">
            <a:extLst>
              <a:ext uri="{FF2B5EF4-FFF2-40B4-BE49-F238E27FC236}">
                <a16:creationId xmlns:a16="http://schemas.microsoft.com/office/drawing/2014/main" id="{D343BF39-8650-2699-C629-A016767C03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82720" y="4385345"/>
            <a:ext cx="3549142" cy="2015455"/>
          </a:xfrm>
          <a:prstGeom prst="rect">
            <a:avLst/>
          </a:prstGeom>
        </p:spPr>
      </p:pic>
      <p:sp>
        <p:nvSpPr>
          <p:cNvPr id="6" name="Content Placeholder 5">
            <a:extLst>
              <a:ext uri="{FF2B5EF4-FFF2-40B4-BE49-F238E27FC236}">
                <a16:creationId xmlns:a16="http://schemas.microsoft.com/office/drawing/2014/main" id="{02593810-F495-E49C-9207-8D4F750BC485}"/>
              </a:ext>
            </a:extLst>
          </p:cNvPr>
          <p:cNvSpPr>
            <a:spLocks noGrp="1"/>
          </p:cNvSpPr>
          <p:nvPr>
            <p:ph sz="half" idx="2"/>
          </p:nvPr>
        </p:nvSpPr>
        <p:spPr>
          <a:xfrm>
            <a:off x="6096000" y="1825625"/>
            <a:ext cx="5267064" cy="4106048"/>
          </a:xfrm>
        </p:spPr>
        <p:txBody>
          <a:bodyPr/>
          <a:lstStyle/>
          <a:p>
            <a:r>
              <a:rPr lang="en-US" sz="3200" dirty="0">
                <a:hlinkClick r:id="rId5"/>
              </a:rPr>
              <a:t>Expanded Version</a:t>
            </a:r>
            <a:endParaRPr lang="en-US" sz="3200" dirty="0"/>
          </a:p>
          <a:p>
            <a:pPr lvl="1"/>
            <a:r>
              <a:rPr lang="en-US" sz="2800" dirty="0"/>
              <a:t>Scenic view</a:t>
            </a:r>
          </a:p>
          <a:p>
            <a:pPr lvl="1"/>
            <a:r>
              <a:rPr lang="en-US" sz="2800" dirty="0"/>
              <a:t>Programmatic vs. fiscal tasks</a:t>
            </a:r>
          </a:p>
          <a:p>
            <a:pPr lvl="1"/>
            <a:r>
              <a:rPr lang="en-US" sz="2800" dirty="0"/>
              <a:t>Laid out by month</a:t>
            </a:r>
          </a:p>
          <a:p>
            <a:pPr lvl="1"/>
            <a:endParaRPr lang="en-US" sz="3200" dirty="0"/>
          </a:p>
          <a:p>
            <a:endParaRPr lang="en-US" dirty="0"/>
          </a:p>
        </p:txBody>
      </p:sp>
      <p:sp>
        <p:nvSpPr>
          <p:cNvPr id="3" name="Footer Placeholder 2">
            <a:extLst>
              <a:ext uri="{FF2B5EF4-FFF2-40B4-BE49-F238E27FC236}">
                <a16:creationId xmlns:a16="http://schemas.microsoft.com/office/drawing/2014/main" id="{00B7C1B7-38C1-9424-851E-BF09A9C974E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4FB8224D-6263-F622-917C-784CFE145CD4}"/>
              </a:ext>
            </a:extLst>
          </p:cNvPr>
          <p:cNvSpPr>
            <a:spLocks noGrp="1"/>
          </p:cNvSpPr>
          <p:nvPr>
            <p:ph type="sldNum" sz="quarter" idx="12"/>
          </p:nvPr>
        </p:nvSpPr>
        <p:spPr/>
        <p:txBody>
          <a:bodyPr/>
          <a:lstStyle/>
          <a:p>
            <a:fld id="{357F5B69-6281-4C1F-8C38-6DA0F56DA430}" type="slidenum">
              <a:rPr lang="en-US" smtClean="0"/>
              <a:pPr/>
              <a:t>4</a:t>
            </a:fld>
            <a:endParaRPr lang="en-US" dirty="0"/>
          </a:p>
        </p:txBody>
      </p:sp>
    </p:spTree>
    <p:extLst>
      <p:ext uri="{BB962C8B-B14F-4D97-AF65-F5344CB8AC3E}">
        <p14:creationId xmlns:p14="http://schemas.microsoft.com/office/powerpoint/2010/main" val="423076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24EA25-9B25-C9E8-6904-C9AC3B9EA77C}"/>
              </a:ext>
            </a:extLst>
          </p:cNvPr>
          <p:cNvSpPr>
            <a:spLocks noGrp="1"/>
          </p:cNvSpPr>
          <p:nvPr>
            <p:ph type="title"/>
          </p:nvPr>
        </p:nvSpPr>
        <p:spPr>
          <a:xfrm>
            <a:off x="717177" y="779645"/>
            <a:ext cx="3931826" cy="1374275"/>
          </a:xfrm>
        </p:spPr>
        <p:txBody>
          <a:bodyPr>
            <a:normAutofit/>
          </a:bodyPr>
          <a:lstStyle/>
          <a:p>
            <a:r>
              <a:rPr lang="en-US" dirty="0">
                <a:solidFill>
                  <a:srgbClr val="00558A"/>
                </a:solidFill>
              </a:rPr>
              <a:t>Stop #1: Carryover</a:t>
            </a:r>
          </a:p>
        </p:txBody>
      </p:sp>
      <p:sp>
        <p:nvSpPr>
          <p:cNvPr id="2" name="Content Placeholder 1">
            <a:extLst>
              <a:ext uri="{FF2B5EF4-FFF2-40B4-BE49-F238E27FC236}">
                <a16:creationId xmlns:a16="http://schemas.microsoft.com/office/drawing/2014/main" id="{A08B905F-2DBF-30BA-7368-EE4775613341}"/>
              </a:ext>
            </a:extLst>
          </p:cNvPr>
          <p:cNvSpPr>
            <a:spLocks noGrp="1"/>
          </p:cNvSpPr>
          <p:nvPr>
            <p:ph idx="1"/>
          </p:nvPr>
        </p:nvSpPr>
        <p:spPr>
          <a:xfrm>
            <a:off x="5183187" y="497840"/>
            <a:ext cx="6747555" cy="6142446"/>
          </a:xfrm>
        </p:spPr>
        <p:txBody>
          <a:bodyPr>
            <a:normAutofit fontScale="92500" lnSpcReduction="10000"/>
          </a:bodyPr>
          <a:lstStyle/>
          <a:p>
            <a:r>
              <a:rPr lang="en-US" sz="2800" b="1" dirty="0"/>
              <a:t>Funds that were not spent as originally obligated by the district </a:t>
            </a:r>
          </a:p>
          <a:p>
            <a:pPr lvl="1"/>
            <a:r>
              <a:rPr lang="en-US" dirty="0"/>
              <a:t>Percentage allowed for carryover depends on the program</a:t>
            </a:r>
          </a:p>
          <a:p>
            <a:r>
              <a:rPr lang="en-US" sz="2800" dirty="0">
                <a:solidFill>
                  <a:srgbClr val="FF0000"/>
                </a:solidFill>
              </a:rPr>
              <a:t>Keep in mind </a:t>
            </a:r>
            <a:r>
              <a:rPr lang="en-US" sz="2800" dirty="0"/>
              <a:t>carryover applies to:</a:t>
            </a:r>
          </a:p>
          <a:p>
            <a:pPr lvl="1"/>
            <a:r>
              <a:rPr lang="en-US" dirty="0"/>
              <a:t>required set-asides under Title I-A </a:t>
            </a:r>
          </a:p>
          <a:p>
            <a:pPr lvl="1"/>
            <a:r>
              <a:rPr lang="en-US" dirty="0"/>
              <a:t>equitable services</a:t>
            </a:r>
          </a:p>
          <a:p>
            <a:r>
              <a:rPr lang="en-US" sz="2800" b="1" dirty="0"/>
              <a:t>Transferred funds that are unclaimed </a:t>
            </a:r>
            <a:r>
              <a:rPr lang="en-US" sz="2800" dirty="0"/>
              <a:t>will generate a carryover application under the original grant</a:t>
            </a:r>
          </a:p>
          <a:p>
            <a:r>
              <a:rPr lang="en-US" sz="2800" b="1" dirty="0"/>
              <a:t>Application opens November 22</a:t>
            </a:r>
            <a:r>
              <a:rPr lang="en-US" sz="2800" b="1" baseline="30000" dirty="0"/>
              <a:t>nd</a:t>
            </a:r>
            <a:r>
              <a:rPr lang="en-US" sz="2800" b="1" dirty="0"/>
              <a:t>  </a:t>
            </a:r>
          </a:p>
          <a:p>
            <a:pPr marL="457200" lvl="1" indent="0">
              <a:buNone/>
            </a:pPr>
            <a:endParaRPr lang="en-US" dirty="0"/>
          </a:p>
          <a:p>
            <a:r>
              <a:rPr lang="en-US" sz="2800" i="1" dirty="0"/>
              <a:t>Highlights from this stop</a:t>
            </a:r>
          </a:p>
          <a:p>
            <a:pPr lvl="1"/>
            <a:r>
              <a:rPr lang="en-US" dirty="0">
                <a:hlinkClick r:id="rId3"/>
              </a:rPr>
              <a:t>ESSA Quick Reference Brief on Carryover</a:t>
            </a:r>
            <a:endParaRPr lang="en-US" dirty="0"/>
          </a:p>
          <a:p>
            <a:pPr lvl="1"/>
            <a:r>
              <a:rPr lang="en-US" dirty="0">
                <a:hlinkClick r:id="rId4"/>
              </a:rPr>
              <a:t>Federal Funds Timeline graphic</a:t>
            </a:r>
            <a:endParaRPr lang="en-US" dirty="0"/>
          </a:p>
          <a:p>
            <a:pPr lvl="1"/>
            <a:r>
              <a:rPr lang="en-US" dirty="0">
                <a:hlinkClick r:id="rId5"/>
              </a:rPr>
              <a:t>Carryover CIP Budget Narrative Checklist</a:t>
            </a:r>
            <a:endParaRPr lang="en-US" dirty="0"/>
          </a:p>
          <a:p>
            <a:pPr lvl="1"/>
            <a:r>
              <a:rPr lang="en-US" dirty="0">
                <a:hlinkClick r:id="rId6"/>
              </a:rPr>
              <a:t>Carryover Revision Form</a:t>
            </a:r>
            <a:endParaRPr lang="en-US" dirty="0"/>
          </a:p>
          <a:p>
            <a:pPr lvl="1"/>
            <a:endParaRPr lang="en-US" dirty="0"/>
          </a:p>
          <a:p>
            <a:pPr lvl="1"/>
            <a:endParaRPr lang="en-US" dirty="0"/>
          </a:p>
        </p:txBody>
      </p:sp>
      <p:sp>
        <p:nvSpPr>
          <p:cNvPr id="3" name="Footer Placeholder 2">
            <a:extLst>
              <a:ext uri="{FF2B5EF4-FFF2-40B4-BE49-F238E27FC236}">
                <a16:creationId xmlns:a16="http://schemas.microsoft.com/office/drawing/2014/main" id="{98463427-74BC-3EC4-010F-18C5DA7E151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9BF84805-784B-8ACF-357A-F42C940C1639}"/>
              </a:ext>
            </a:extLst>
          </p:cNvPr>
          <p:cNvSpPr>
            <a:spLocks noGrp="1"/>
          </p:cNvSpPr>
          <p:nvPr>
            <p:ph type="sldNum" sz="quarter" idx="12"/>
          </p:nvPr>
        </p:nvSpPr>
        <p:spPr/>
        <p:txBody>
          <a:bodyPr/>
          <a:lstStyle/>
          <a:p>
            <a:fld id="{357F5B69-6281-4C1F-8C38-6DA0F56DA430}" type="slidenum">
              <a:rPr lang="en-US" smtClean="0"/>
              <a:pPr/>
              <a:t>5</a:t>
            </a:fld>
            <a:endParaRPr lang="en-US" dirty="0"/>
          </a:p>
        </p:txBody>
      </p:sp>
      <p:pic>
        <p:nvPicPr>
          <p:cNvPr id="10" name="Picture Placeholder 9">
            <a:extLst>
              <a:ext uri="{FF2B5EF4-FFF2-40B4-BE49-F238E27FC236}">
                <a16:creationId xmlns:a16="http://schemas.microsoft.com/office/drawing/2014/main" id="{70B147F3-5649-0EE0-A8BC-FDD4060E702B}"/>
              </a:ext>
              <a:ext uri="{C183D7F6-B498-43B3-948B-1728B52AA6E4}">
                <adec:decorative xmlns:adec="http://schemas.microsoft.com/office/drawing/2017/decorative" val="1"/>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14622" r="14622"/>
          <a:stretch>
            <a:fillRect/>
          </a:stretch>
        </p:blipFill>
        <p:spPr>
          <a:xfrm>
            <a:off x="717550" y="2154238"/>
            <a:ext cx="3932238" cy="3706812"/>
          </a:xfrm>
        </p:spPr>
      </p:pic>
    </p:spTree>
    <p:extLst>
      <p:ext uri="{BB962C8B-B14F-4D97-AF65-F5344CB8AC3E}">
        <p14:creationId xmlns:p14="http://schemas.microsoft.com/office/powerpoint/2010/main" val="177487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FB8BEA-9E21-C12A-F42C-0B9A01950A79}"/>
              </a:ext>
            </a:extLst>
          </p:cNvPr>
          <p:cNvSpPr>
            <a:spLocks noGrp="1"/>
          </p:cNvSpPr>
          <p:nvPr>
            <p:ph type="title"/>
          </p:nvPr>
        </p:nvSpPr>
        <p:spPr>
          <a:xfrm>
            <a:off x="717176" y="882664"/>
            <a:ext cx="4114663" cy="1699395"/>
          </a:xfrm>
        </p:spPr>
        <p:txBody>
          <a:bodyPr>
            <a:normAutofit/>
          </a:bodyPr>
          <a:lstStyle/>
          <a:p>
            <a:r>
              <a:rPr lang="en-US" dirty="0">
                <a:solidFill>
                  <a:srgbClr val="00558A"/>
                </a:solidFill>
              </a:rPr>
              <a:t>Stop #2: Comparability</a:t>
            </a:r>
          </a:p>
        </p:txBody>
      </p:sp>
      <p:sp>
        <p:nvSpPr>
          <p:cNvPr id="6" name="Content Placeholder 5">
            <a:extLst>
              <a:ext uri="{FF2B5EF4-FFF2-40B4-BE49-F238E27FC236}">
                <a16:creationId xmlns:a16="http://schemas.microsoft.com/office/drawing/2014/main" id="{CFBBF3A5-5557-83F9-5C5F-92729CFCAB3C}"/>
              </a:ext>
            </a:extLst>
          </p:cNvPr>
          <p:cNvSpPr>
            <a:spLocks noGrp="1"/>
          </p:cNvSpPr>
          <p:nvPr>
            <p:ph idx="1"/>
          </p:nvPr>
        </p:nvSpPr>
        <p:spPr>
          <a:xfrm>
            <a:off x="5183188" y="511629"/>
            <a:ext cx="6602412" cy="5715000"/>
          </a:xfrm>
        </p:spPr>
        <p:txBody>
          <a:bodyPr>
            <a:normAutofit/>
          </a:bodyPr>
          <a:lstStyle/>
          <a:p>
            <a:pPr>
              <a:spcAft>
                <a:spcPts val="600"/>
              </a:spcAft>
            </a:pPr>
            <a:r>
              <a:rPr lang="en-US" sz="2800" b="1" dirty="0"/>
              <a:t>Demonstrates the distribution of State and local funds/resources to schools are comparable, regardless of Title I-A status</a:t>
            </a:r>
          </a:p>
          <a:p>
            <a:pPr>
              <a:spcAft>
                <a:spcPts val="600"/>
              </a:spcAft>
            </a:pPr>
            <a:r>
              <a:rPr lang="en-US" sz="2800" dirty="0"/>
              <a:t>Student-Instructional Staff ratio is most common method</a:t>
            </a:r>
          </a:p>
          <a:p>
            <a:pPr>
              <a:spcAft>
                <a:spcPts val="600"/>
              </a:spcAft>
            </a:pPr>
            <a:r>
              <a:rPr lang="en-US" sz="2800" dirty="0"/>
              <a:t>Some districts and schools are exempt</a:t>
            </a:r>
          </a:p>
          <a:p>
            <a:pPr>
              <a:spcAft>
                <a:spcPts val="600"/>
              </a:spcAft>
            </a:pPr>
            <a:r>
              <a:rPr lang="en-US" sz="2800" b="1" dirty="0"/>
              <a:t>Due December 1</a:t>
            </a:r>
            <a:r>
              <a:rPr lang="en-US" sz="2800" b="1" baseline="30000" dirty="0"/>
              <a:t>st</a:t>
            </a:r>
            <a:r>
              <a:rPr lang="en-US" sz="2800" b="1" dirty="0"/>
              <a:t> </a:t>
            </a:r>
            <a:endParaRPr lang="en-US" sz="2800" dirty="0">
              <a:solidFill>
                <a:srgbClr val="FF0000"/>
              </a:solidFill>
            </a:endParaRPr>
          </a:p>
          <a:p>
            <a:r>
              <a:rPr lang="en-US" sz="2800" i="1" dirty="0"/>
              <a:t>Highlights from this stop</a:t>
            </a:r>
          </a:p>
          <a:p>
            <a:pPr lvl="1"/>
            <a:r>
              <a:rPr lang="en-US" dirty="0">
                <a:hlinkClick r:id="rId3"/>
              </a:rPr>
              <a:t>ESSA Quick Reference Brief on Comparability</a:t>
            </a:r>
            <a:endParaRPr lang="en-US" dirty="0"/>
          </a:p>
          <a:p>
            <a:pPr lvl="1"/>
            <a:r>
              <a:rPr lang="en-US" dirty="0">
                <a:hlinkClick r:id="rId4"/>
              </a:rPr>
              <a:t>NEW! Comparability Checklist</a:t>
            </a:r>
            <a:endParaRPr lang="en-US" dirty="0"/>
          </a:p>
          <a:p>
            <a:pPr lvl="1"/>
            <a:r>
              <a:rPr lang="en-US" dirty="0">
                <a:hlinkClick r:id="rId5"/>
              </a:rPr>
              <a:t>Title I-A Data Collections web page</a:t>
            </a:r>
            <a:endParaRPr lang="en-US" dirty="0"/>
          </a:p>
          <a:p>
            <a:pPr lvl="1"/>
            <a:r>
              <a:rPr lang="en-US" dirty="0">
                <a:hlinkClick r:id="rId6"/>
              </a:rPr>
              <a:t>Sample timeline</a:t>
            </a:r>
            <a:endParaRPr lang="en-US" dirty="0"/>
          </a:p>
        </p:txBody>
      </p:sp>
      <p:sp>
        <p:nvSpPr>
          <p:cNvPr id="3" name="Footer Placeholder 2">
            <a:extLst>
              <a:ext uri="{FF2B5EF4-FFF2-40B4-BE49-F238E27FC236}">
                <a16:creationId xmlns:a16="http://schemas.microsoft.com/office/drawing/2014/main" id="{1F6A1269-2421-18C7-3DAD-C746A22F0933}"/>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0BBF03AA-AE64-F5B0-21B6-98BB17C4B6B5}"/>
              </a:ext>
            </a:extLst>
          </p:cNvPr>
          <p:cNvSpPr>
            <a:spLocks noGrp="1"/>
          </p:cNvSpPr>
          <p:nvPr>
            <p:ph type="sldNum" sz="quarter" idx="12"/>
          </p:nvPr>
        </p:nvSpPr>
        <p:spPr/>
        <p:txBody>
          <a:bodyPr/>
          <a:lstStyle/>
          <a:p>
            <a:fld id="{357F5B69-6281-4C1F-8C38-6DA0F56DA430}" type="slidenum">
              <a:rPr lang="en-US" smtClean="0"/>
              <a:pPr/>
              <a:t>6</a:t>
            </a:fld>
            <a:endParaRPr lang="en-US" dirty="0"/>
          </a:p>
        </p:txBody>
      </p:sp>
      <p:pic>
        <p:nvPicPr>
          <p:cNvPr id="12" name="Picture Placeholder 11">
            <a:extLst>
              <a:ext uri="{FF2B5EF4-FFF2-40B4-BE49-F238E27FC236}">
                <a16:creationId xmlns:a16="http://schemas.microsoft.com/office/drawing/2014/main" id="{1F57C046-644B-4424-352A-21463A86044A}"/>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7" cstate="hqprint">
            <a:extLst>
              <a:ext uri="{28A0092B-C50C-407E-A947-70E740481C1C}">
                <a14:useLocalDpi xmlns:a14="http://schemas.microsoft.com/office/drawing/2010/main" val="0"/>
              </a:ext>
            </a:extLst>
          </a:blip>
          <a:srcRect t="3130" r="27170" b="3130"/>
          <a:stretch/>
        </p:blipFill>
        <p:spPr>
          <a:xfrm>
            <a:off x="406400" y="2721430"/>
            <a:ext cx="4336812" cy="3139621"/>
          </a:xfrm>
        </p:spPr>
      </p:pic>
    </p:spTree>
    <p:extLst>
      <p:ext uri="{BB962C8B-B14F-4D97-AF65-F5344CB8AC3E}">
        <p14:creationId xmlns:p14="http://schemas.microsoft.com/office/powerpoint/2010/main" val="206977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E70372-5E0C-0D38-87B9-6864D58C7304}"/>
              </a:ext>
            </a:extLst>
          </p:cNvPr>
          <p:cNvSpPr>
            <a:spLocks noGrp="1"/>
          </p:cNvSpPr>
          <p:nvPr>
            <p:ph type="title"/>
          </p:nvPr>
        </p:nvSpPr>
        <p:spPr/>
        <p:txBody>
          <a:bodyPr/>
          <a:lstStyle/>
          <a:p>
            <a:r>
              <a:rPr lang="en-US" dirty="0">
                <a:solidFill>
                  <a:srgbClr val="00558A"/>
                </a:solidFill>
              </a:rPr>
              <a:t>Stop #3: Self-Assessment</a:t>
            </a:r>
          </a:p>
        </p:txBody>
      </p:sp>
      <p:sp>
        <p:nvSpPr>
          <p:cNvPr id="6" name="Content Placeholder 5">
            <a:extLst>
              <a:ext uri="{FF2B5EF4-FFF2-40B4-BE49-F238E27FC236}">
                <a16:creationId xmlns:a16="http://schemas.microsoft.com/office/drawing/2014/main" id="{6BEF5A72-5CF3-17CE-D3A9-4C93A95A662F}"/>
              </a:ext>
            </a:extLst>
          </p:cNvPr>
          <p:cNvSpPr>
            <a:spLocks noGrp="1"/>
          </p:cNvSpPr>
          <p:nvPr>
            <p:ph idx="1"/>
          </p:nvPr>
        </p:nvSpPr>
        <p:spPr>
          <a:xfrm>
            <a:off x="5040947" y="436880"/>
            <a:ext cx="6856413" cy="5872479"/>
          </a:xfrm>
        </p:spPr>
        <p:txBody>
          <a:bodyPr>
            <a:normAutofit/>
          </a:bodyPr>
          <a:lstStyle/>
          <a:p>
            <a:r>
              <a:rPr lang="en-US" sz="2800" b="1" dirty="0">
                <a:latin typeface="Calibri" panose="020F0502020204030204" pitchFamily="34" charset="0"/>
                <a:ea typeface="Calibri" panose="020F0502020204030204" pitchFamily="34" charset="0"/>
              </a:rPr>
              <a:t>D</a:t>
            </a:r>
            <a:r>
              <a:rPr lang="en-US" sz="2800" b="1" dirty="0">
                <a:effectLst/>
                <a:latin typeface="Calibri" panose="020F0502020204030204" pitchFamily="34" charset="0"/>
                <a:ea typeface="Calibri" panose="020F0502020204030204" pitchFamily="34" charset="0"/>
              </a:rPr>
              <a:t>esigned to help districts reflect on their practices around federal programs</a:t>
            </a:r>
          </a:p>
          <a:p>
            <a:r>
              <a:rPr lang="en-US" sz="2800" dirty="0">
                <a:latin typeface="Calibri" panose="020F0502020204030204" pitchFamily="34" charset="0"/>
              </a:rPr>
              <a:t>Required for districts being monitored, optional for all other districts</a:t>
            </a:r>
          </a:p>
          <a:p>
            <a:r>
              <a:rPr lang="en-US" sz="2800" dirty="0">
                <a:latin typeface="Calibri" panose="020F0502020204030204" pitchFamily="34" charset="0"/>
              </a:rPr>
              <a:t>Good way to establish a baseline understanding of district practices</a:t>
            </a:r>
          </a:p>
          <a:p>
            <a:endParaRPr lang="en-US" sz="2800" dirty="0">
              <a:latin typeface="Calibri" panose="020F0502020204030204" pitchFamily="34" charset="0"/>
            </a:endParaRPr>
          </a:p>
          <a:p>
            <a:r>
              <a:rPr lang="en-US" sz="2800" i="1" dirty="0">
                <a:latin typeface="Calibri" panose="020F0502020204030204" pitchFamily="34" charset="0"/>
              </a:rPr>
              <a:t>Highlights from this stop</a:t>
            </a:r>
          </a:p>
          <a:p>
            <a:pPr lvl="1"/>
            <a:r>
              <a:rPr lang="en-US" dirty="0">
                <a:latin typeface="Calibri" panose="020F0502020204030204" pitchFamily="34" charset="0"/>
                <a:hlinkClick r:id="rId3"/>
              </a:rPr>
              <a:t>ESEA Self-Assessment</a:t>
            </a:r>
            <a:endParaRPr lang="en-US" dirty="0">
              <a:latin typeface="Calibri" panose="020F0502020204030204" pitchFamily="34" charset="0"/>
              <a:hlinkClick r:id="rId4"/>
            </a:endParaRPr>
          </a:p>
          <a:p>
            <a:pPr lvl="1"/>
            <a:r>
              <a:rPr lang="en-US" dirty="0">
                <a:latin typeface="Calibri" panose="020F0502020204030204" pitchFamily="34" charset="0"/>
                <a:hlinkClick r:id="rId4"/>
              </a:rPr>
              <a:t>Federal Monitoring web page</a:t>
            </a:r>
            <a:endParaRPr lang="en-US" dirty="0">
              <a:latin typeface="Calibri" panose="020F0502020204030204" pitchFamily="34" charset="0"/>
            </a:endParaRPr>
          </a:p>
          <a:p>
            <a:pPr lvl="1"/>
            <a:r>
              <a:rPr lang="en-US" dirty="0">
                <a:hlinkClick r:id="rId5"/>
              </a:rPr>
              <a:t>ESEA Monitoring Organizational Tool</a:t>
            </a:r>
            <a:endParaRPr lang="en-US" dirty="0"/>
          </a:p>
        </p:txBody>
      </p:sp>
      <p:sp>
        <p:nvSpPr>
          <p:cNvPr id="3" name="Footer Placeholder 2">
            <a:extLst>
              <a:ext uri="{FF2B5EF4-FFF2-40B4-BE49-F238E27FC236}">
                <a16:creationId xmlns:a16="http://schemas.microsoft.com/office/drawing/2014/main" id="{C1FDC64A-FD30-27AF-99CC-81B79D8E923F}"/>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09B64A7C-05D9-96AE-8642-AFFB9708F3A4}"/>
              </a:ext>
            </a:extLst>
          </p:cNvPr>
          <p:cNvSpPr>
            <a:spLocks noGrp="1"/>
          </p:cNvSpPr>
          <p:nvPr>
            <p:ph type="sldNum" sz="quarter" idx="12"/>
          </p:nvPr>
        </p:nvSpPr>
        <p:spPr/>
        <p:txBody>
          <a:bodyPr/>
          <a:lstStyle/>
          <a:p>
            <a:fld id="{357F5B69-6281-4C1F-8C38-6DA0F56DA430}" type="slidenum">
              <a:rPr lang="en-US" smtClean="0"/>
              <a:pPr/>
              <a:t>7</a:t>
            </a:fld>
            <a:endParaRPr lang="en-US" dirty="0"/>
          </a:p>
        </p:txBody>
      </p:sp>
      <p:pic>
        <p:nvPicPr>
          <p:cNvPr id="13" name="Picture Placeholder 8">
            <a:extLst>
              <a:ext uri="{FF2B5EF4-FFF2-40B4-BE49-F238E27FC236}">
                <a16:creationId xmlns:a16="http://schemas.microsoft.com/office/drawing/2014/main" id="{91454FAC-0828-46DC-ECC4-270CC1954F43}"/>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796" r="23214"/>
          <a:stretch/>
        </p:blipFill>
        <p:spPr>
          <a:xfrm>
            <a:off x="456722" y="2255520"/>
            <a:ext cx="4192281" cy="3573633"/>
          </a:xfrm>
          <a:prstGeom prst="rect">
            <a:avLst/>
          </a:prstGeom>
        </p:spPr>
      </p:pic>
    </p:spTree>
    <p:extLst>
      <p:ext uri="{BB962C8B-B14F-4D97-AF65-F5344CB8AC3E}">
        <p14:creationId xmlns:p14="http://schemas.microsoft.com/office/powerpoint/2010/main" val="684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6B5A25-9AC6-6589-5491-B38EFD64DDF7}"/>
              </a:ext>
            </a:extLst>
          </p:cNvPr>
          <p:cNvSpPr>
            <a:spLocks noGrp="1"/>
          </p:cNvSpPr>
          <p:nvPr>
            <p:ph type="title"/>
          </p:nvPr>
        </p:nvSpPr>
        <p:spPr>
          <a:xfrm>
            <a:off x="717177" y="779645"/>
            <a:ext cx="3931826" cy="1475875"/>
          </a:xfrm>
        </p:spPr>
        <p:txBody>
          <a:bodyPr>
            <a:normAutofit/>
          </a:bodyPr>
          <a:lstStyle/>
          <a:p>
            <a:r>
              <a:rPr lang="en-US" dirty="0">
                <a:solidFill>
                  <a:srgbClr val="00558A"/>
                </a:solidFill>
              </a:rPr>
              <a:t>Stop #4: Time and Effort</a:t>
            </a:r>
          </a:p>
        </p:txBody>
      </p:sp>
      <p:sp>
        <p:nvSpPr>
          <p:cNvPr id="6" name="Content Placeholder 5">
            <a:extLst>
              <a:ext uri="{FF2B5EF4-FFF2-40B4-BE49-F238E27FC236}">
                <a16:creationId xmlns:a16="http://schemas.microsoft.com/office/drawing/2014/main" id="{8E2949A8-FBCE-1BBC-0097-7E93E12C6A95}"/>
              </a:ext>
            </a:extLst>
          </p:cNvPr>
          <p:cNvSpPr>
            <a:spLocks noGrp="1"/>
          </p:cNvSpPr>
          <p:nvPr>
            <p:ph idx="1"/>
          </p:nvPr>
        </p:nvSpPr>
        <p:spPr>
          <a:xfrm>
            <a:off x="5183187" y="779647"/>
            <a:ext cx="6604011" cy="5283696"/>
          </a:xfrm>
        </p:spPr>
        <p:txBody>
          <a:bodyPr>
            <a:normAutofit lnSpcReduction="10000"/>
          </a:bodyPr>
          <a:lstStyle/>
          <a:p>
            <a:r>
              <a:rPr lang="en-US" sz="2800" b="1" dirty="0"/>
              <a:t>Employees paid with federal funds must track and formally document their time</a:t>
            </a:r>
          </a:p>
          <a:p>
            <a:r>
              <a:rPr lang="en-US" sz="2800" dirty="0"/>
              <a:t>Includes </a:t>
            </a:r>
            <a:r>
              <a:rPr lang="en-US" sz="2800" u="sng" dirty="0"/>
              <a:t>full time and part-time </a:t>
            </a:r>
            <a:r>
              <a:rPr lang="en-US" sz="2800" dirty="0"/>
              <a:t>certificated and classified staff</a:t>
            </a:r>
          </a:p>
          <a:p>
            <a:r>
              <a:rPr lang="en-US" sz="2800" dirty="0"/>
              <a:t>Based on work done (cost objective)</a:t>
            </a:r>
          </a:p>
          <a:p>
            <a:r>
              <a:rPr lang="en-US" sz="2800" dirty="0"/>
              <a:t>District systems must meet requirements outlined in </a:t>
            </a:r>
            <a:r>
              <a:rPr lang="en-US" sz="2800" dirty="0">
                <a:hlinkClick r:id="rId3"/>
              </a:rPr>
              <a:t>200.430(</a:t>
            </a:r>
            <a:r>
              <a:rPr lang="en-US" sz="2800" dirty="0" err="1">
                <a:hlinkClick r:id="rId3"/>
              </a:rPr>
              <a:t>i</a:t>
            </a:r>
            <a:r>
              <a:rPr lang="en-US" sz="2800" dirty="0">
                <a:hlinkClick r:id="rId3"/>
              </a:rPr>
              <a:t>) of UGG</a:t>
            </a:r>
            <a:endParaRPr lang="en-US" sz="2800" dirty="0"/>
          </a:p>
          <a:p>
            <a:endParaRPr lang="en-US" dirty="0"/>
          </a:p>
          <a:p>
            <a:r>
              <a:rPr lang="en-US" sz="2800" i="1" dirty="0"/>
              <a:t>Highlights from this stop</a:t>
            </a:r>
          </a:p>
          <a:p>
            <a:pPr lvl="1">
              <a:spcAft>
                <a:spcPts val="600"/>
              </a:spcAft>
            </a:pPr>
            <a:r>
              <a:rPr lang="en-US" dirty="0">
                <a:hlinkClick r:id="rId4"/>
              </a:rPr>
              <a:t>ESSA Quick Reference Brief on Time &amp; Effort</a:t>
            </a:r>
            <a:endParaRPr lang="en-US" dirty="0"/>
          </a:p>
          <a:p>
            <a:pPr lvl="1">
              <a:spcAft>
                <a:spcPts val="600"/>
              </a:spcAft>
            </a:pPr>
            <a:r>
              <a:rPr lang="en-US" dirty="0">
                <a:hlinkClick r:id="rId5"/>
              </a:rPr>
              <a:t>Uniform Grants Guidance</a:t>
            </a:r>
            <a:endParaRPr lang="en-US" dirty="0"/>
          </a:p>
          <a:p>
            <a:pPr lvl="1">
              <a:spcAft>
                <a:spcPts val="600"/>
              </a:spcAft>
            </a:pPr>
            <a:r>
              <a:rPr lang="en-US" dirty="0">
                <a:hlinkClick r:id="rId6"/>
              </a:rPr>
              <a:t>Sample Time and Effort form</a:t>
            </a:r>
            <a:endParaRPr lang="en-US" dirty="0"/>
          </a:p>
        </p:txBody>
      </p:sp>
      <p:sp>
        <p:nvSpPr>
          <p:cNvPr id="3" name="Footer Placeholder 2">
            <a:extLst>
              <a:ext uri="{FF2B5EF4-FFF2-40B4-BE49-F238E27FC236}">
                <a16:creationId xmlns:a16="http://schemas.microsoft.com/office/drawing/2014/main" id="{0F5168F8-160F-AECE-D14C-6B9CFDCEAE71}"/>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Oregon Department of Education</a:t>
            </a:r>
            <a:endParaRPr lang="en-US" dirty="0"/>
          </a:p>
        </p:txBody>
      </p:sp>
      <p:sp>
        <p:nvSpPr>
          <p:cNvPr id="4" name="Slide Number Placeholder 3">
            <a:extLst>
              <a:ext uri="{FF2B5EF4-FFF2-40B4-BE49-F238E27FC236}">
                <a16:creationId xmlns:a16="http://schemas.microsoft.com/office/drawing/2014/main" id="{3B3B6B21-0C0E-57D1-529C-1FA3D05F7984}"/>
              </a:ext>
            </a:extLst>
          </p:cNvPr>
          <p:cNvSpPr>
            <a:spLocks noGrp="1"/>
          </p:cNvSpPr>
          <p:nvPr>
            <p:ph type="sldNum" sz="quarter" idx="12"/>
          </p:nvPr>
        </p:nvSpPr>
        <p:spPr/>
        <p:txBody>
          <a:bodyPr/>
          <a:lstStyle/>
          <a:p>
            <a:fld id="{357F5B69-6281-4C1F-8C38-6DA0F56DA430}" type="slidenum">
              <a:rPr lang="en-US" smtClean="0"/>
              <a:pPr/>
              <a:t>8</a:t>
            </a:fld>
            <a:endParaRPr lang="en-US" dirty="0"/>
          </a:p>
        </p:txBody>
      </p:sp>
      <p:pic>
        <p:nvPicPr>
          <p:cNvPr id="10" name="Picture Placeholder 9">
            <a:extLst>
              <a:ext uri="{FF2B5EF4-FFF2-40B4-BE49-F238E27FC236}">
                <a16:creationId xmlns:a16="http://schemas.microsoft.com/office/drawing/2014/main" id="{284EFD9F-52F0-0B97-B44C-C8B3AAE19B07}"/>
              </a:ext>
              <a:ext uri="{C183D7F6-B498-43B3-948B-1728B52AA6E4}">
                <adec:decorative xmlns:adec="http://schemas.microsoft.com/office/drawing/2017/decorative" val="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6414" r="24093"/>
          <a:stretch/>
        </p:blipFill>
        <p:spPr>
          <a:xfrm>
            <a:off x="532119" y="2460004"/>
            <a:ext cx="4003888" cy="3401047"/>
          </a:xfrm>
          <a:prstGeom prst="rect">
            <a:avLst/>
          </a:prstGeom>
        </p:spPr>
      </p:pic>
    </p:spTree>
    <p:extLst>
      <p:ext uri="{BB962C8B-B14F-4D97-AF65-F5344CB8AC3E}">
        <p14:creationId xmlns:p14="http://schemas.microsoft.com/office/powerpoint/2010/main" val="417946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8CBAA8-6A83-0FF2-839D-8D87179F3121}"/>
              </a:ext>
            </a:extLst>
          </p:cNvPr>
          <p:cNvSpPr>
            <a:spLocks noGrp="1"/>
          </p:cNvSpPr>
          <p:nvPr>
            <p:ph type="title"/>
          </p:nvPr>
        </p:nvSpPr>
        <p:spPr>
          <a:xfrm>
            <a:off x="717176" y="457200"/>
            <a:ext cx="10784542" cy="1026460"/>
          </a:xfrm>
        </p:spPr>
        <p:txBody>
          <a:bodyPr anchor="b">
            <a:normAutofit/>
          </a:bodyPr>
          <a:lstStyle/>
          <a:p>
            <a:r>
              <a:rPr lang="en-US" dirty="0">
                <a:solidFill>
                  <a:srgbClr val="00558A"/>
                </a:solidFill>
              </a:rPr>
              <a:t>A Guided Tour of Time &amp; Effort – Medford SD</a:t>
            </a:r>
          </a:p>
        </p:txBody>
      </p:sp>
      <p:pic>
        <p:nvPicPr>
          <p:cNvPr id="10" name="Content Placeholder 9">
            <a:extLst>
              <a:ext uri="{FF2B5EF4-FFF2-40B4-BE49-F238E27FC236}">
                <a16:creationId xmlns:a16="http://schemas.microsoft.com/office/drawing/2014/main" id="{08578ED8-A857-CFAE-4397-03CAFFFBE87D}"/>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2032" r="-1" b="20887"/>
          <a:stretch/>
        </p:blipFill>
        <p:spPr>
          <a:xfrm>
            <a:off x="717176" y="1825625"/>
            <a:ext cx="10784542" cy="4109010"/>
          </a:xfrm>
          <a:noFill/>
        </p:spPr>
      </p:pic>
      <p:sp>
        <p:nvSpPr>
          <p:cNvPr id="4" name="Footer Placeholder 3">
            <a:extLst>
              <a:ext uri="{FF2B5EF4-FFF2-40B4-BE49-F238E27FC236}">
                <a16:creationId xmlns:a16="http://schemas.microsoft.com/office/drawing/2014/main" id="{D10E8E88-5564-28DA-4873-A2E0652779EC}"/>
              </a:ext>
              <a:ext uri="{C183D7F6-B498-43B3-948B-1728B52AA6E4}">
                <adec:decorative xmlns:adec="http://schemas.microsoft.com/office/drawing/2017/decorative" val="1"/>
              </a:ext>
            </a:extLst>
          </p:cNvPr>
          <p:cNvSpPr>
            <a:spLocks noGrp="1"/>
          </p:cNvSpPr>
          <p:nvPr>
            <p:ph type="ftr" sz="quarter" idx="11"/>
          </p:nvPr>
        </p:nvSpPr>
        <p:spPr>
          <a:xfrm>
            <a:off x="717176" y="6139793"/>
            <a:ext cx="2864224" cy="365125"/>
          </a:xfrm>
        </p:spPr>
        <p:txBody>
          <a:bodyPr anchor="ctr">
            <a:normAutofit/>
          </a:bodyPr>
          <a:lstStyle/>
          <a:p>
            <a:pPr>
              <a:spcAft>
                <a:spcPts val="600"/>
              </a:spcAft>
            </a:pPr>
            <a:r>
              <a:rPr lang="en-US"/>
              <a:t>Oregon Department of Education</a:t>
            </a:r>
          </a:p>
        </p:txBody>
      </p:sp>
      <p:sp>
        <p:nvSpPr>
          <p:cNvPr id="5" name="Slide Number Placeholder 4">
            <a:extLst>
              <a:ext uri="{FF2B5EF4-FFF2-40B4-BE49-F238E27FC236}">
                <a16:creationId xmlns:a16="http://schemas.microsoft.com/office/drawing/2014/main" id="{35D98E44-8B55-BEE2-1DB7-F7B18286D159}"/>
              </a:ext>
            </a:extLst>
          </p:cNvPr>
          <p:cNvSpPr>
            <a:spLocks noGrp="1"/>
          </p:cNvSpPr>
          <p:nvPr>
            <p:ph type="sldNum" sz="quarter" idx="12"/>
          </p:nvPr>
        </p:nvSpPr>
        <p:spPr>
          <a:xfrm>
            <a:off x="8610600" y="6139793"/>
            <a:ext cx="2891118" cy="365125"/>
          </a:xfrm>
        </p:spPr>
        <p:txBody>
          <a:bodyPr anchor="ctr">
            <a:normAutofit/>
          </a:bodyPr>
          <a:lstStyle/>
          <a:p>
            <a:pPr>
              <a:spcAft>
                <a:spcPts val="600"/>
              </a:spcAft>
            </a:pPr>
            <a:fld id="{357F5B69-6281-4C1F-8C38-6DA0F56DA430}" type="slidenum">
              <a:rPr lang="en-US" smtClean="0"/>
              <a:pPr>
                <a:spcAft>
                  <a:spcPts val="600"/>
                </a:spcAft>
              </a:pPr>
              <a:t>9</a:t>
            </a:fld>
            <a:endParaRPr lang="en-US"/>
          </a:p>
        </p:txBody>
      </p:sp>
    </p:spTree>
    <p:extLst>
      <p:ext uri="{BB962C8B-B14F-4D97-AF65-F5344CB8AC3E}">
        <p14:creationId xmlns:p14="http://schemas.microsoft.com/office/powerpoint/2010/main" val="1170017958"/>
      </p:ext>
    </p:extLst>
  </p:cSld>
  <p:clrMapOvr>
    <a:masterClrMapping/>
  </p:clrMapOvr>
</p:sld>
</file>

<file path=ppt/theme/theme1.xml><?xml version="1.0" encoding="utf-8"?>
<a:theme xmlns:a="http://schemas.openxmlformats.org/drawingml/2006/main" name="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A1659452-F499-4686-9052-38F48D83C4D5}"/>
    </a:ext>
  </a:extLst>
</a:theme>
</file>

<file path=ppt/theme/theme2.xml><?xml version="1.0" encoding="utf-8"?>
<a:theme xmlns:a="http://schemas.openxmlformats.org/drawingml/2006/main" name="Green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6BADFB7F-E76B-47E5-9A5F-C514E20AFE45}"/>
    </a:ext>
  </a:extLst>
</a:theme>
</file>

<file path=ppt/theme/theme3.xml><?xml version="1.0" encoding="utf-8"?>
<a:theme xmlns:a="http://schemas.openxmlformats.org/drawingml/2006/main" name="Gol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4D8D87B-5BDF-4254-B9AE-89E014969D86}"/>
    </a:ext>
  </a:extLst>
</a:theme>
</file>

<file path=ppt/theme/theme4.xml><?xml version="1.0" encoding="utf-8"?>
<a:theme xmlns:a="http://schemas.openxmlformats.org/drawingml/2006/main" name="Orange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75F84094-1592-41EE-8B9C-0F531244619D}"/>
    </a:ext>
  </a:extLst>
</a:theme>
</file>

<file path=ppt/theme/theme5.xml><?xml version="1.0" encoding="utf-8"?>
<a:theme xmlns:a="http://schemas.openxmlformats.org/drawingml/2006/main" name="Red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7296E-0B2D-4566-8FEF-4B65AC847ECE}"/>
    </a:ext>
  </a:extLst>
</a:theme>
</file>

<file path=ppt/theme/theme6.xml><?xml version="1.0" encoding="utf-8"?>
<a:theme xmlns:a="http://schemas.openxmlformats.org/drawingml/2006/main" name="Teal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21AFA7E-B633-4F88-9CC7-187202A96E1F}" vid="{01DE0A30-143B-4B5C-A0FD-4B3A47DCFB6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Estimated_x0020_Creation_x0020_Date xmlns="033ab11c-6041-4f50-b845-c0c38e41b3e3" xsi:nil="true"/>
    <Remediation_x0020_Date xmlns="033ab11c-6041-4f50-b845-c0c38e41b3e3" xsi:nil="true"/>
    <Priority xmlns="033ab11c-6041-4f50-b845-c0c38e41b3e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3812F45279552458458D0611D127A50" ma:contentTypeVersion="7" ma:contentTypeDescription="Create a new document." ma:contentTypeScope="" ma:versionID="6bdae2dbe247fbd1a9219b90e32b8d03">
  <xsd:schema xmlns:xsd="http://www.w3.org/2001/XMLSchema" xmlns:xs="http://www.w3.org/2001/XMLSchema" xmlns:p="http://schemas.microsoft.com/office/2006/metadata/properties" xmlns:ns1="http://schemas.microsoft.com/sharepoint/v3" xmlns:ns2="033ab11c-6041-4f50-b845-c0c38e41b3e3" xmlns:ns3="54031767-dd6d-417c-ab73-583408f47564" targetNamespace="http://schemas.microsoft.com/office/2006/metadata/properties" ma:root="true" ma:fieldsID="e18252215fa447399964ade5cc238a15" ns1:_="" ns2:_="" ns3:_="">
    <xsd:import namespace="http://schemas.microsoft.com/sharepoint/v3"/>
    <xsd:import namespace="033ab11c-6041-4f50-b845-c0c38e41b3e3"/>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3ab11c-6041-4f50-b845-c0c38e41b3e3"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42D829-2FFC-4A94-93F2-025FA47BA598}">
  <ds:schemaRefs>
    <ds:schemaRef ds:uri="http://purl.org/dc/dcmitype/"/>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54031767-dd6d-417c-ab73-583408f47564"/>
    <ds:schemaRef ds:uri="http://schemas.microsoft.com/office/infopath/2007/PartnerControls"/>
    <ds:schemaRef ds:uri="http://schemas.openxmlformats.org/package/2006/metadata/core-properties"/>
    <ds:schemaRef ds:uri="e3ae8067-7289-4b32-b7f2-51b79028773a"/>
    <ds:schemaRef ds:uri="http://www.w3.org/XML/1998/namespace"/>
  </ds:schemaRefs>
</ds:datastoreItem>
</file>

<file path=customXml/itemProps2.xml><?xml version="1.0" encoding="utf-8"?>
<ds:datastoreItem xmlns:ds="http://schemas.openxmlformats.org/officeDocument/2006/customXml" ds:itemID="{DE022D9D-6C51-49D9-B126-D27C27EB3B9E}">
  <ds:schemaRefs>
    <ds:schemaRef ds:uri="http://schemas.microsoft.com/sharepoint/v3/contenttype/forms"/>
  </ds:schemaRefs>
</ds:datastoreItem>
</file>

<file path=customXml/itemProps3.xml><?xml version="1.0" encoding="utf-8"?>
<ds:datastoreItem xmlns:ds="http://schemas.openxmlformats.org/officeDocument/2006/customXml" ds:itemID="{EAD42A4C-5FE4-4212-A1B5-0CECAE0655E6}"/>
</file>

<file path=docMetadata/LabelInfo.xml><?xml version="1.0" encoding="utf-8"?>
<clbl:labelList xmlns:clbl="http://schemas.microsoft.com/office/2020/mipLabelMetadata">
  <clbl:label id="{7730ea53-6f5e-4160-81a5-992a9105450a}" enabled="1" method="Standard" siteId="{b4f51418-b269-49a2-935a-fa54bf584fc8}" contentBits="0" removed="0"/>
</clbl:labelList>
</file>

<file path=docProps/app.xml><?xml version="1.0" encoding="utf-8"?>
<Properties xmlns="http://schemas.openxmlformats.org/officeDocument/2006/extended-properties" xmlns:vt="http://schemas.openxmlformats.org/officeDocument/2006/docPropsVTypes">
  <Template>ODE PowerPoint Template</Template>
  <TotalTime>1007</TotalTime>
  <Words>1417</Words>
  <Application>Microsoft Office PowerPoint</Application>
  <PresentationFormat>Widescreen</PresentationFormat>
  <Paragraphs>141</Paragraphs>
  <Slides>12</Slides>
  <Notes>12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12</vt:i4>
      </vt:variant>
    </vt:vector>
  </HeadingPairs>
  <TitlesOfParts>
    <vt:vector size="22" baseType="lpstr">
      <vt:lpstr>Arial</vt:lpstr>
      <vt:lpstr>Calibri</vt:lpstr>
      <vt:lpstr>Helvetica Neue</vt:lpstr>
      <vt:lpstr>Times New Roman</vt:lpstr>
      <vt:lpstr>2021ODE</vt:lpstr>
      <vt:lpstr>Green_2021ODE</vt:lpstr>
      <vt:lpstr>Gold_2021ODE</vt:lpstr>
      <vt:lpstr>Orange_2021ODE</vt:lpstr>
      <vt:lpstr>Red_2021ODE</vt:lpstr>
      <vt:lpstr>Teal_2021ODE</vt:lpstr>
      <vt:lpstr>Title I-A “101” Session 2: November 13, 2024</vt:lpstr>
      <vt:lpstr>Planning our journey</vt:lpstr>
      <vt:lpstr>Today’s Itinerary – Day 2</vt:lpstr>
      <vt:lpstr>Finding our Way – Formula Grants Calendar</vt:lpstr>
      <vt:lpstr>Stop #1: Carryover</vt:lpstr>
      <vt:lpstr>Stop #2: Comparability</vt:lpstr>
      <vt:lpstr>Stop #3: Self-Assessment</vt:lpstr>
      <vt:lpstr>Stop #4: Time and Effort</vt:lpstr>
      <vt:lpstr>A Guided Tour of Time &amp; Effort – Medford SD</vt:lpstr>
      <vt:lpstr>Time &amp; Effort Road Map</vt:lpstr>
      <vt:lpstr>Resources</vt:lpstr>
      <vt:lpstr>Please reach out!</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I-A 101: Session 2</dc:title>
  <dc:creator>MARTIN Sarah * ODE</dc:creator>
  <cp:lastModifiedBy>REMONDINO Laura * ODE</cp:lastModifiedBy>
  <cp:revision>93</cp:revision>
  <cp:lastPrinted>2024-11-12T19:16:48Z</cp:lastPrinted>
  <dcterms:created xsi:type="dcterms:W3CDTF">2022-07-29T15:20:35Z</dcterms:created>
  <dcterms:modified xsi:type="dcterms:W3CDTF">2025-05-14T21:28:31Z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730ea53-6f5e-4160-81a5-992a9105450a_Enabled">
    <vt:lpwstr>true</vt:lpwstr>
  </property>
  <property fmtid="{D5CDD505-2E9C-101B-9397-08002B2CF9AE}" pid="3" name="MSIP_Label_7730ea53-6f5e-4160-81a5-992a9105450a_SetDate">
    <vt:lpwstr>2024-02-29T18:30:18Z</vt:lpwstr>
  </property>
  <property fmtid="{D5CDD505-2E9C-101B-9397-08002B2CF9AE}" pid="4" name="MSIP_Label_7730ea53-6f5e-4160-81a5-992a9105450a_Method">
    <vt:lpwstr>Standard</vt:lpwstr>
  </property>
  <property fmtid="{D5CDD505-2E9C-101B-9397-08002B2CF9AE}" pid="5" name="MSIP_Label_7730ea53-6f5e-4160-81a5-992a9105450a_Name">
    <vt:lpwstr>Level 2 - Limited (Items)</vt:lpwstr>
  </property>
  <property fmtid="{D5CDD505-2E9C-101B-9397-08002B2CF9AE}" pid="6" name="MSIP_Label_7730ea53-6f5e-4160-81a5-992a9105450a_SiteId">
    <vt:lpwstr>b4f51418-b269-49a2-935a-fa54bf584fc8</vt:lpwstr>
  </property>
  <property fmtid="{D5CDD505-2E9C-101B-9397-08002B2CF9AE}" pid="7" name="MSIP_Label_7730ea53-6f5e-4160-81a5-992a9105450a_ActionId">
    <vt:lpwstr>5045ea11-6ba0-43ef-9569-0c63322a199d</vt:lpwstr>
  </property>
  <property fmtid="{D5CDD505-2E9C-101B-9397-08002B2CF9AE}" pid="8" name="MSIP_Label_7730ea53-6f5e-4160-81a5-992a9105450a_ContentBits">
    <vt:lpwstr>0</vt:lpwstr>
  </property>
  <property fmtid="{D5CDD505-2E9C-101B-9397-08002B2CF9AE}" pid="9" name="ContentTypeId">
    <vt:lpwstr>0x010100B3812F45279552458458D0611D127A50</vt:lpwstr>
  </property>
</Properties>
</file>