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26"/>
  </p:notesMasterIdLst>
  <p:sldIdLst>
    <p:sldId id="317" r:id="rId10"/>
    <p:sldId id="318" r:id="rId11"/>
    <p:sldId id="387" r:id="rId12"/>
    <p:sldId id="399" r:id="rId13"/>
    <p:sldId id="396" r:id="rId14"/>
    <p:sldId id="388" r:id="rId15"/>
    <p:sldId id="323" r:id="rId16"/>
    <p:sldId id="400" r:id="rId17"/>
    <p:sldId id="381" r:id="rId18"/>
    <p:sldId id="397" r:id="rId19"/>
    <p:sldId id="390" r:id="rId20"/>
    <p:sldId id="393" r:id="rId21"/>
    <p:sldId id="391" r:id="rId22"/>
    <p:sldId id="398" r:id="rId23"/>
    <p:sldId id="346" r:id="rId24"/>
    <p:sldId id="3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8142" autoAdjust="0"/>
  </p:normalViewPr>
  <p:slideViewPr>
    <p:cSldViewPr snapToGrid="0">
      <p:cViewPr varScale="1">
        <p:scale>
          <a:sx n="67" d="100"/>
          <a:sy n="67" d="100"/>
        </p:scale>
        <p:origin x="2274" y="60"/>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9/26/2022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The district applies for Title IIA and IVA funds through the CIP Budget narrative on the secure district site. I</a:t>
            </a:r>
            <a:r>
              <a:rPr lang="en-US" sz="1200" kern="1200" dirty="0" smtClean="0">
                <a:solidFill>
                  <a:schemeClr val="tx1"/>
                </a:solidFill>
                <a:effectLst/>
                <a:latin typeface="+mn-lt"/>
                <a:ea typeface="+mn-ea"/>
                <a:cs typeface="+mn-cs"/>
              </a:rPr>
              <a:t>deally, the district’s application for these funds reflects the larger district plan for improvement. </a:t>
            </a:r>
          </a:p>
          <a:p>
            <a:r>
              <a:rPr lang="en-US" sz="1200" kern="1200" dirty="0" smtClean="0">
                <a:solidFill>
                  <a:schemeClr val="tx1"/>
                </a:solidFill>
                <a:effectLst/>
                <a:latin typeface="+mn-lt"/>
                <a:ea typeface="+mn-ea"/>
                <a:cs typeface="+mn-cs"/>
              </a:rPr>
              <a:t>The two main parts are the needs assessment and the budget narrative. If a district has</a:t>
            </a:r>
            <a:r>
              <a:rPr lang="en-US" sz="1200" kern="1200" baseline="0" dirty="0" smtClean="0">
                <a:solidFill>
                  <a:schemeClr val="tx1"/>
                </a:solidFill>
                <a:effectLst/>
                <a:latin typeface="+mn-lt"/>
                <a:ea typeface="+mn-ea"/>
                <a:cs typeface="+mn-cs"/>
              </a:rPr>
              <a:t> participating private schools then an Equitable Services tab will also appear.  </a:t>
            </a:r>
            <a:endParaRPr lang="en-US" altLang="en-US" sz="1000" dirty="0" smtClean="0"/>
          </a:p>
          <a:p>
            <a:pPr defTabSz="931774" eaLnBrk="1" hangingPunct="1">
              <a:spcBef>
                <a:spcPct val="0"/>
              </a:spcBef>
              <a:defRPr/>
            </a:pPr>
            <a:endParaRPr lang="en-US" altLang="en-US" sz="1000" i="1" dirty="0">
              <a:latin typeface="Calibri" pitchFamily="34" charset="0"/>
              <a:ea typeface="Calibri" pitchFamily="34" charset="0"/>
              <a:cs typeface="Calibri" pitchFamily="34" charset="0"/>
            </a:endParaRPr>
          </a:p>
        </p:txBody>
      </p:sp>
      <p:sp>
        <p:nvSpPr>
          <p:cNvPr id="73732" name="Slide Number Placeholder 3"/>
          <p:cNvSpPr txBox="1">
            <a:spLocks noGrp="1"/>
          </p:cNvSpPr>
          <p:nvPr/>
        </p:nvSpPr>
        <p:spPr bwMode="auto">
          <a:xfrm>
            <a:off x="3972561" y="8829675"/>
            <a:ext cx="303621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01" tIns="47350" rIns="94701" bIns="47350"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38F090B-F403-44D0-A85B-F2CE10BE0D21}" type="slidenum">
              <a:rPr lang="en-US" altLang="en-US"/>
              <a:pPr algn="r" eaLnBrk="1" hangingPunct="1">
                <a:spcBef>
                  <a:spcPct val="0"/>
                </a:spcBef>
              </a:pPr>
              <a:t>11</a:t>
            </a:fld>
            <a:endParaRPr lang="en-US" altLang="en-US"/>
          </a:p>
        </p:txBody>
      </p:sp>
    </p:spTree>
    <p:extLst>
      <p:ext uri="{BB962C8B-B14F-4D97-AF65-F5344CB8AC3E}">
        <p14:creationId xmlns:p14="http://schemas.microsoft.com/office/powerpoint/2010/main" val="1558596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000" kern="1200" dirty="0" smtClean="0">
                <a:solidFill>
                  <a:schemeClr val="tx1"/>
                </a:solidFill>
                <a:effectLst/>
                <a:latin typeface="+mn-lt"/>
                <a:ea typeface="+mn-ea"/>
                <a:cs typeface="+mn-cs"/>
              </a:rPr>
              <a:t>In the Needs Assessment section of the Title IIA application, districts respond to four prompts to summarize their comprehensive needs assessment process. The district is asked to list</a:t>
            </a:r>
            <a:r>
              <a:rPr lang="en-US" sz="1000" kern="1200" baseline="0" dirty="0" smtClean="0">
                <a:solidFill>
                  <a:schemeClr val="tx1"/>
                </a:solidFill>
                <a:effectLst/>
                <a:latin typeface="+mn-lt"/>
                <a:ea typeface="+mn-ea"/>
                <a:cs typeface="+mn-cs"/>
              </a:rPr>
              <a:t> the data that was analyzed, what was learned from that data, what priorities were identified as a result and who was involved. Ideally the data used will include a variety of student data as well as systems and perception data. This does not mean districts needs to conduct a special needs assessment process for IIA. It is simply a summary of the larger process the district uses to determine needs.</a:t>
            </a:r>
          </a:p>
          <a:p>
            <a:pPr eaLnBrk="1" hangingPunct="1">
              <a:spcBef>
                <a:spcPct val="0"/>
              </a:spcBef>
            </a:pPr>
            <a:endParaRPr lang="en-US" altLang="en-US" sz="1000" dirty="0" smtClean="0"/>
          </a:p>
          <a:p>
            <a:r>
              <a:rPr lang="en-US" altLang="en-US" dirty="0" smtClean="0"/>
              <a:t>For</a:t>
            </a:r>
            <a:r>
              <a:rPr lang="en-US" altLang="en-US" baseline="0" dirty="0" smtClean="0"/>
              <a:t> Title IVA, districts will see two prompts. First, districts are asked to list their identified needs and priorities. Second, they should articulate the objectives and intended outcomes of the activities they plan to undertake with IVA funds. It is important to note that only districts that receive $30,000 or more are required to complete the needs assessment for IVA.</a:t>
            </a:r>
          </a:p>
          <a:p>
            <a:endParaRPr lang="en-US" altLang="en-US" baseline="0" dirty="0" smtClean="0"/>
          </a:p>
          <a:p>
            <a:r>
              <a:rPr lang="en-US" altLang="en-US" baseline="0" dirty="0" smtClean="0"/>
              <a:t>Currently the CIP BN does not ask districts to articulate how they prioritize the use of IIA and IVA funds toward high need schools. We are going to make adjustments to the narrative application for 2023-24 which will require districts to share this information.</a:t>
            </a: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0600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eaLnBrk="1" hangingPunct="1">
              <a:spcBef>
                <a:spcPct val="0"/>
              </a:spcBef>
              <a:defRPr/>
            </a:pPr>
            <a:r>
              <a:rPr lang="en-US" altLang="en-US" sz="1000" dirty="0" smtClean="0">
                <a:latin typeface="Calibri" pitchFamily="34" charset="0"/>
                <a:ea typeface="Calibri" pitchFamily="34" charset="0"/>
                <a:cs typeface="Calibri" pitchFamily="34" charset="0"/>
              </a:rPr>
              <a:t>The</a:t>
            </a:r>
            <a:r>
              <a:rPr lang="en-US" altLang="en-US" sz="1000" baseline="0" dirty="0" smtClean="0">
                <a:latin typeface="Calibri" pitchFamily="34" charset="0"/>
                <a:ea typeface="Calibri" pitchFamily="34" charset="0"/>
                <a:cs typeface="Calibri" pitchFamily="34" charset="0"/>
              </a:rPr>
              <a:t> Budget narrative section is where districts describe what they will do to meet their identified needs. Based on the needs identified (the WHY), s</a:t>
            </a:r>
            <a:r>
              <a:rPr lang="en-US" altLang="en-US" sz="1000" dirty="0" smtClean="0">
                <a:latin typeface="Calibri" pitchFamily="34" charset="0"/>
                <a:ea typeface="Calibri" pitchFamily="34" charset="0"/>
                <a:cs typeface="Calibri" pitchFamily="34" charset="0"/>
              </a:rPr>
              <a:t>trategies in the Budget Narrative should describe WHAT,</a:t>
            </a:r>
            <a:r>
              <a:rPr lang="en-US" altLang="en-US" sz="1000" baseline="0" dirty="0" smtClean="0">
                <a:latin typeface="Calibri" pitchFamily="34" charset="0"/>
                <a:ea typeface="Calibri" pitchFamily="34" charset="0"/>
                <a:cs typeface="Calibri" pitchFamily="34" charset="0"/>
              </a:rPr>
              <a:t> WHO and HOW.</a:t>
            </a:r>
          </a:p>
          <a:p>
            <a:pPr defTabSz="931774" eaLnBrk="1" hangingPunct="1">
              <a:spcBef>
                <a:spcPct val="0"/>
              </a:spcBef>
              <a:defRPr/>
            </a:pPr>
            <a:endParaRPr lang="en-US" altLang="en-US" sz="1000" dirty="0" smtClean="0"/>
          </a:p>
          <a:p>
            <a:pPr eaLnBrk="1" hangingPunct="1">
              <a:spcBef>
                <a:spcPct val="0"/>
              </a:spcBef>
            </a:pPr>
            <a:r>
              <a:rPr lang="en-US" altLang="en-US" sz="1000" dirty="0" smtClean="0"/>
              <a:t>The </a:t>
            </a:r>
            <a:r>
              <a:rPr lang="en-US" altLang="en-US" sz="1000" b="1" dirty="0" smtClean="0"/>
              <a:t>HOW</a:t>
            </a:r>
            <a:r>
              <a:rPr lang="en-US" altLang="en-US" sz="1000" dirty="0" smtClean="0"/>
              <a:t> is about identifying the measure(s)/process you are planning to use to determine whether the strategy is generating the results you expect. </a:t>
            </a:r>
            <a:r>
              <a:rPr lang="en-US" altLang="en-US" sz="1000" dirty="0" smtClean="0">
                <a:cs typeface="Calibri" panose="020F0502020204030204" pitchFamily="34" charset="0"/>
              </a:rPr>
              <a:t>It is important to note that impact is not restricted to student achievement, and can include impact on educator practice</a:t>
            </a:r>
            <a:r>
              <a:rPr lang="en-US" altLang="en-US" sz="1000" i="1" dirty="0" smtClean="0">
                <a:cs typeface="Calibri" panose="020F0502020204030204" pitchFamily="34" charset="0"/>
              </a:rPr>
              <a:t>. Evidence of impact could include surveys, educator evaluation data, attendance, behavior, graduation rate, course participation, etc.</a:t>
            </a:r>
          </a:p>
          <a:p>
            <a:endParaRPr lang="en-US" altLang="en-US" sz="1000"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anose="02040604050505020304" pitchFamily="18" charset="0"/>
                <a:cs typeface="Arial" panose="020B0604020202020204" pitchFamily="34" charset="0"/>
              </a:defRPr>
            </a:lvl1pPr>
            <a:lvl2pPr marL="715963" indent="-274638">
              <a:defRPr>
                <a:solidFill>
                  <a:schemeClr val="tx1"/>
                </a:solidFill>
                <a:latin typeface="Century Schoolbook" panose="02040604050505020304" pitchFamily="18" charset="0"/>
                <a:cs typeface="Arial" panose="020B0604020202020204" pitchFamily="34" charset="0"/>
              </a:defRPr>
            </a:lvl2pPr>
            <a:lvl3pPr marL="1101725" indent="-219075">
              <a:defRPr>
                <a:solidFill>
                  <a:schemeClr val="tx1"/>
                </a:solidFill>
                <a:latin typeface="Century Schoolbook" panose="02040604050505020304" pitchFamily="18" charset="0"/>
                <a:cs typeface="Arial" panose="020B0604020202020204" pitchFamily="34" charset="0"/>
              </a:defRPr>
            </a:lvl3pPr>
            <a:lvl4pPr marL="1541463" indent="-219075">
              <a:defRPr>
                <a:solidFill>
                  <a:schemeClr val="tx1"/>
                </a:solidFill>
                <a:latin typeface="Century Schoolbook" panose="02040604050505020304" pitchFamily="18" charset="0"/>
                <a:cs typeface="Arial" panose="020B0604020202020204" pitchFamily="34" charset="0"/>
              </a:defRPr>
            </a:lvl4pPr>
            <a:lvl5pPr marL="1982788" indent="-219075">
              <a:defRPr>
                <a:solidFill>
                  <a:schemeClr val="tx1"/>
                </a:solidFill>
                <a:latin typeface="Century Schoolbook" panose="02040604050505020304" pitchFamily="18" charset="0"/>
                <a:cs typeface="Arial" panose="020B0604020202020204" pitchFamily="34" charset="0"/>
              </a:defRPr>
            </a:lvl5pPr>
            <a:lvl6pPr marL="24399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8971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3543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11588" indent="-219075"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fld id="{C7AC7CBD-3F5A-491A-A92A-B2E8AF1BD291}" type="slidenum">
              <a:rPr lang="en-US" altLang="en-US" smtClean="0">
                <a:latin typeface="Calibri" panose="020F0502020204030204" pitchFamily="34" charset="0"/>
              </a:rPr>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936320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log onto the district’s CIP</a:t>
            </a:r>
            <a:r>
              <a:rPr lang="en-US" baseline="0" dirty="0" smtClean="0"/>
              <a:t> BN dashboard through the district secure site to find the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4223368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smtClean="0"/>
              <a:t>There</a:t>
            </a:r>
            <a:r>
              <a:rPr lang="en-US" baseline="0" dirty="0" smtClean="0"/>
              <a:t> are a wide variety of resources available to support districts with Title IIA and IVA. The CIP Budget Narrative User Guide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2461306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384833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Title IIA and IVA are unique programs with their own distinct focus. However, they have a lot in common, both in the requirements </a:t>
            </a:r>
            <a:r>
              <a:rPr lang="en-US" baseline="0" dirty="0" err="1" smtClean="0"/>
              <a:t>wi</a:t>
            </a:r>
            <a:endParaRPr lang="en-US" baseline="0"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2</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panose="020F0502020204030204" pitchFamily="34" charset="0"/>
                <a:cs typeface="Calibri" panose="020F0502020204030204" pitchFamily="34" charset="0"/>
              </a:rPr>
              <a:t>The purpose of Title II-A is to improve teacher and leader quality and focuses on preparing, training, and recruiting high-quality teachers and principals. </a:t>
            </a:r>
          </a:p>
          <a:p>
            <a:r>
              <a:rPr lang="en-US" sz="1200" kern="1200" dirty="0" smtClean="0">
                <a:solidFill>
                  <a:schemeClr val="tx1"/>
                </a:solidFill>
                <a:effectLst/>
                <a:latin typeface="+mn-lt"/>
                <a:ea typeface="+mn-ea"/>
                <a:cs typeface="+mn-cs"/>
              </a:rPr>
              <a:t>The Title II-A program is intended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provide historically underserved students, particularly students of color and students experiencing</a:t>
            </a:r>
            <a:r>
              <a:rPr lang="en-US" sz="1200" kern="1200" baseline="0" dirty="0" smtClean="0">
                <a:solidFill>
                  <a:schemeClr val="tx1"/>
                </a:solidFill>
                <a:effectLst/>
                <a:latin typeface="+mn-lt"/>
                <a:ea typeface="+mn-ea"/>
                <a:cs typeface="+mn-cs"/>
              </a:rPr>
              <a:t> poverty </a:t>
            </a:r>
            <a:r>
              <a:rPr lang="en-US" sz="1200" kern="1200" dirty="0" smtClean="0">
                <a:solidFill>
                  <a:schemeClr val="tx1"/>
                </a:solidFill>
                <a:effectLst/>
                <a:latin typeface="+mn-lt"/>
                <a:ea typeface="+mn-ea"/>
                <a:cs typeface="+mn-cs"/>
              </a:rPr>
              <a:t>with greater access to effective educators. </a:t>
            </a:r>
            <a:r>
              <a:rPr lang="en-US" altLang="en-US" dirty="0" smtClean="0"/>
              <a:t>While the goal of Title</a:t>
            </a:r>
            <a:r>
              <a:rPr lang="en-US" altLang="en-US" baseline="0" dirty="0" smtClean="0"/>
              <a:t> </a:t>
            </a:r>
            <a:r>
              <a:rPr lang="en-US" altLang="en-US" dirty="0" smtClean="0"/>
              <a:t>IIA is to improve outcomes for students,</a:t>
            </a:r>
            <a:r>
              <a:rPr lang="en-US" altLang="en-US" baseline="0" dirty="0" smtClean="0"/>
              <a:t> </a:t>
            </a:r>
            <a:r>
              <a:rPr lang="en-US" altLang="en-US" dirty="0" smtClean="0"/>
              <a:t>the</a:t>
            </a:r>
          </a:p>
          <a:p>
            <a:endParaRPr lang="en-US" altLang="en-US" baseline="0" dirty="0" smtClean="0"/>
          </a:p>
          <a:p>
            <a:r>
              <a:rPr lang="en-US" sz="1200" kern="1200" dirty="0" smtClean="0">
                <a:solidFill>
                  <a:schemeClr val="tx1"/>
                </a:solidFill>
                <a:effectLst/>
                <a:latin typeface="+mn-lt"/>
                <a:ea typeface="+mn-ea"/>
                <a:cs typeface="+mn-cs"/>
              </a:rPr>
              <a:t>The purpose of the SSAE grant program is to improve students’ academic achievement by increasing the capacity of states, LEAs, schools, and local communities to:</a:t>
            </a:r>
          </a:p>
          <a:p>
            <a:endParaRPr lang="en-US" sz="1200" kern="1200" dirty="0" smtClean="0">
              <a:solidFill>
                <a:schemeClr val="tx1"/>
              </a:solidFill>
              <a:effectLst/>
              <a:latin typeface="+mn-lt"/>
              <a:ea typeface="+mn-ea"/>
              <a:cs typeface="+mn-cs"/>
            </a:endParaRPr>
          </a:p>
          <a:p>
            <a:pPr lvl="0"/>
            <a:r>
              <a:rPr lang="en-US" dirty="0" smtClean="0">
                <a:effectLst/>
              </a:rPr>
              <a:t>Provide all students with access to a well-rounded education;</a:t>
            </a:r>
          </a:p>
          <a:p>
            <a:pPr lvl="0"/>
            <a:r>
              <a:rPr lang="en-US" dirty="0" smtClean="0">
                <a:effectLst/>
              </a:rPr>
              <a:t>Improve school conditions for student learning; and </a:t>
            </a:r>
          </a:p>
          <a:p>
            <a:pPr lvl="0"/>
            <a:r>
              <a:rPr lang="en-US" sz="1200" kern="1200" dirty="0" smtClean="0">
                <a:solidFill>
                  <a:schemeClr val="tx1"/>
                </a:solidFill>
                <a:effectLst/>
                <a:latin typeface="+mn-lt"/>
                <a:ea typeface="+mn-ea"/>
                <a:cs typeface="+mn-cs"/>
              </a:rPr>
              <a:t>Improve the use of technology in order to improve the academic achievement and digital literacy of all students.</a:t>
            </a:r>
          </a:p>
          <a:p>
            <a:r>
              <a:rPr lang="en-US" altLang="en-US" baseline="0" dirty="0" smtClean="0"/>
              <a:t> focus </a:t>
            </a:r>
            <a:r>
              <a:rPr lang="en-US" altLang="en-US" dirty="0" smtClean="0"/>
              <a:t>is on supporting educators to become more</a:t>
            </a:r>
            <a:r>
              <a:rPr lang="en-US" altLang="en-US" baseline="0" dirty="0" smtClean="0"/>
              <a:t> effective practitioners.</a:t>
            </a:r>
            <a:endParaRPr lang="en-US" altLang="en-US"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68970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panose="020F0502020204030204" pitchFamily="34" charset="0"/>
                <a:cs typeface="Calibri" panose="020F0502020204030204" pitchFamily="34" charset="0"/>
              </a:rPr>
              <a:t>The purpose of Title II-A is to improve teacher and leader quality and focuses on preparing, training, and recruiting high-quality teachers and principals. </a:t>
            </a:r>
          </a:p>
          <a:p>
            <a:r>
              <a:rPr lang="en-US" sz="1200" kern="1200" dirty="0" smtClean="0">
                <a:solidFill>
                  <a:schemeClr val="tx1"/>
                </a:solidFill>
                <a:effectLst/>
                <a:latin typeface="+mn-lt"/>
                <a:ea typeface="+mn-ea"/>
                <a:cs typeface="+mn-cs"/>
              </a:rPr>
              <a:t>The Title II-A program is intended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provide historically underserved students, particularly students of color and students experiencing</a:t>
            </a:r>
            <a:r>
              <a:rPr lang="en-US" sz="1200" kern="1200" baseline="0" dirty="0" smtClean="0">
                <a:solidFill>
                  <a:schemeClr val="tx1"/>
                </a:solidFill>
                <a:effectLst/>
                <a:latin typeface="+mn-lt"/>
                <a:ea typeface="+mn-ea"/>
                <a:cs typeface="+mn-cs"/>
              </a:rPr>
              <a:t> poverty </a:t>
            </a:r>
            <a:r>
              <a:rPr lang="en-US" sz="1200" kern="1200" dirty="0" smtClean="0">
                <a:solidFill>
                  <a:schemeClr val="tx1"/>
                </a:solidFill>
                <a:effectLst/>
                <a:latin typeface="+mn-lt"/>
                <a:ea typeface="+mn-ea"/>
                <a:cs typeface="+mn-cs"/>
              </a:rPr>
              <a:t>with greater access to effective educators. </a:t>
            </a:r>
            <a:r>
              <a:rPr lang="en-US" altLang="en-US" dirty="0" smtClean="0"/>
              <a:t>While the goal of Title</a:t>
            </a:r>
            <a:r>
              <a:rPr lang="en-US" altLang="en-US" baseline="0" dirty="0" smtClean="0"/>
              <a:t> </a:t>
            </a:r>
            <a:r>
              <a:rPr lang="en-US" altLang="en-US" dirty="0" smtClean="0"/>
              <a:t>IIA is to improve outcomes for students,</a:t>
            </a:r>
            <a:r>
              <a:rPr lang="en-US" altLang="en-US" baseline="0" dirty="0" smtClean="0"/>
              <a:t> </a:t>
            </a:r>
            <a:r>
              <a:rPr lang="en-US" altLang="en-US" dirty="0" smtClean="0"/>
              <a:t>the</a:t>
            </a:r>
          </a:p>
          <a:p>
            <a:endParaRPr lang="en-US" altLang="en-US" baseline="0" dirty="0" smtClean="0"/>
          </a:p>
          <a:p>
            <a:r>
              <a:rPr lang="en-US" sz="1200" kern="1200" dirty="0" smtClean="0">
                <a:solidFill>
                  <a:schemeClr val="tx1"/>
                </a:solidFill>
                <a:effectLst/>
                <a:latin typeface="+mn-lt"/>
                <a:ea typeface="+mn-ea"/>
                <a:cs typeface="+mn-cs"/>
              </a:rPr>
              <a:t>The purpose of the SSAE grant program is to improve students’ academic achievement by increasing the capacity of states, LEAs, schools, and local communities to:</a:t>
            </a:r>
          </a:p>
          <a:p>
            <a:endParaRPr lang="en-US" sz="1200" kern="1200" dirty="0" smtClean="0">
              <a:solidFill>
                <a:schemeClr val="tx1"/>
              </a:solidFill>
              <a:effectLst/>
              <a:latin typeface="+mn-lt"/>
              <a:ea typeface="+mn-ea"/>
              <a:cs typeface="+mn-cs"/>
            </a:endParaRPr>
          </a:p>
          <a:p>
            <a:pPr lvl="0"/>
            <a:r>
              <a:rPr lang="en-US" dirty="0" smtClean="0">
                <a:effectLst/>
              </a:rPr>
              <a:t>Provide all students with access to a well-rounded education;</a:t>
            </a:r>
          </a:p>
          <a:p>
            <a:pPr lvl="0"/>
            <a:r>
              <a:rPr lang="en-US" dirty="0" smtClean="0">
                <a:effectLst/>
              </a:rPr>
              <a:t>Improve school conditions for student learning; and </a:t>
            </a:r>
          </a:p>
          <a:p>
            <a:pPr lvl="0"/>
            <a:r>
              <a:rPr lang="en-US" sz="1200" kern="1200" dirty="0" smtClean="0">
                <a:solidFill>
                  <a:schemeClr val="tx1"/>
                </a:solidFill>
                <a:effectLst/>
                <a:latin typeface="+mn-lt"/>
                <a:ea typeface="+mn-ea"/>
                <a:cs typeface="+mn-cs"/>
              </a:rPr>
              <a:t>Improve the use of technology in order to improve the academic achievement and digital literacy of all students.</a:t>
            </a:r>
          </a:p>
          <a:p>
            <a:r>
              <a:rPr lang="en-US" altLang="en-US" baseline="0" dirty="0" smtClean="0"/>
              <a:t> focus </a:t>
            </a:r>
            <a:r>
              <a:rPr lang="en-US" altLang="en-US" dirty="0" smtClean="0"/>
              <a:t>is on supporting educators to become more</a:t>
            </a:r>
            <a:r>
              <a:rPr lang="en-US" altLang="en-US" baseline="0" dirty="0" smtClean="0"/>
              <a:t> effective practitioners.</a:t>
            </a:r>
            <a:endParaRPr lang="en-US" altLang="en-US" dirty="0" smtClean="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4</a:t>
            </a:fld>
            <a:endParaRPr lang="en-US" altLang="en-US"/>
          </a:p>
        </p:txBody>
      </p:sp>
    </p:spTree>
    <p:extLst>
      <p:ext uri="{BB962C8B-B14F-4D97-AF65-F5344CB8AC3E}">
        <p14:creationId xmlns:p14="http://schemas.microsoft.com/office/powerpoint/2010/main" val="3382504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lot of commonalities between Title IIA and IVA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339113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There is a federal provision of supplement, not supplant in Title IIA and IVA: </a:t>
            </a:r>
            <a:r>
              <a:rPr lang="en-US" sz="1200" i="1" kern="1200" dirty="0" smtClean="0">
                <a:solidFill>
                  <a:schemeClr val="tx1"/>
                </a:solidFill>
                <a:effectLst/>
                <a:latin typeface="+mn-lt"/>
                <a:ea typeface="+mn-ea"/>
                <a:cs typeface="+mn-cs"/>
              </a:rPr>
              <a:t>Funds received under this subpart shall be used to supplement, and not supplant, non-Federal funds that would otherwise be used for activities authorized under this subpart.</a:t>
            </a:r>
          </a:p>
          <a:p>
            <a:endParaRPr lang="en-US" alt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determine whether a fiscal expenditure supplements and does not supplant, school districts must run the following tests:</a:t>
            </a:r>
          </a:p>
          <a:p>
            <a:pPr lvl="0"/>
            <a:r>
              <a:rPr lang="en-US" sz="1200" b="1" kern="1200" dirty="0" smtClean="0">
                <a:solidFill>
                  <a:schemeClr val="tx1"/>
                </a:solidFill>
                <a:effectLst/>
                <a:latin typeface="+mn-lt"/>
                <a:ea typeface="+mn-ea"/>
                <a:cs typeface="+mn-cs"/>
              </a:rPr>
              <a:t>Test I:</a:t>
            </a:r>
            <a:r>
              <a:rPr lang="en-US" sz="1200" kern="1200" dirty="0" smtClean="0">
                <a:solidFill>
                  <a:schemeClr val="tx1"/>
                </a:solidFill>
                <a:effectLst/>
                <a:latin typeface="+mn-lt"/>
                <a:ea typeface="+mn-ea"/>
                <a:cs typeface="+mn-cs"/>
              </a:rPr>
              <a:t> Are the services that the district wants to fund with ESEA funds required under state, local, or another federal law? If they are, there could be a presumption</a:t>
            </a:r>
            <a:r>
              <a:rPr lang="en-US" sz="1200" kern="1200" baseline="0" dirty="0" smtClean="0">
                <a:solidFill>
                  <a:schemeClr val="tx1"/>
                </a:solidFill>
                <a:effectLst/>
                <a:latin typeface="+mn-lt"/>
                <a:ea typeface="+mn-ea"/>
                <a:cs typeface="+mn-cs"/>
              </a:rPr>
              <a:t> of supplanting.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Test II:</a:t>
            </a:r>
            <a:r>
              <a:rPr lang="en-US" sz="1200" kern="1200" dirty="0" smtClean="0">
                <a:solidFill>
                  <a:schemeClr val="tx1"/>
                </a:solidFill>
                <a:effectLst/>
                <a:latin typeface="+mn-lt"/>
                <a:ea typeface="+mn-ea"/>
                <a:cs typeface="+mn-cs"/>
              </a:rPr>
              <a:t> Were state or local funds used in the past to pay for these services? If they were, there could be a presumption of supplanting.</a:t>
            </a:r>
          </a:p>
          <a:p>
            <a:r>
              <a:rPr lang="en-US" sz="1200" kern="1200" dirty="0" smtClean="0">
                <a:solidFill>
                  <a:schemeClr val="tx1"/>
                </a:solidFill>
                <a:effectLst/>
                <a:latin typeface="+mn-lt"/>
                <a:ea typeface="+mn-ea"/>
                <a:cs typeface="+mn-cs"/>
              </a:rPr>
              <a:t> </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It</a:t>
            </a:r>
            <a:r>
              <a:rPr lang="en-US" altLang="en-US" b="1" baseline="0" dirty="0" smtClean="0"/>
              <a:t> is </a:t>
            </a:r>
            <a:r>
              <a:rPr lang="en-US" altLang="en-US" baseline="0" dirty="0" smtClean="0"/>
              <a:t>possible for d</a:t>
            </a:r>
            <a:r>
              <a:rPr lang="en-US" altLang="en-US" dirty="0" smtClean="0"/>
              <a:t>istricts to overcome the presumption of supplanting. </a:t>
            </a:r>
            <a:r>
              <a:rPr lang="en-US" sz="1200" kern="1200" dirty="0" smtClean="0">
                <a:solidFill>
                  <a:schemeClr val="tx1"/>
                </a:solidFill>
                <a:effectLst/>
                <a:latin typeface="+mn-lt"/>
                <a:ea typeface="+mn-ea"/>
                <a:cs typeface="+mn-cs"/>
              </a:rPr>
              <a:t>Overcoming the presumption of supplanting requires that districts keep documentation (e.g., budget information, planning documents, or other materials). In general, a district must determine what educational activities it would support if no </a:t>
            </a:r>
            <a:r>
              <a:rPr lang="en-US" sz="1200" i="1" kern="1200" dirty="0" smtClean="0">
                <a:solidFill>
                  <a:schemeClr val="tx1"/>
                </a:solidFill>
                <a:effectLst/>
                <a:latin typeface="+mn-lt"/>
                <a:ea typeface="+mn-ea"/>
                <a:cs typeface="+mn-cs"/>
              </a:rPr>
              <a:t>ESEA </a:t>
            </a:r>
            <a:r>
              <a:rPr lang="en-US" sz="1200" kern="1200" dirty="0" smtClean="0">
                <a:solidFill>
                  <a:schemeClr val="tx1"/>
                </a:solidFill>
                <a:effectLst/>
                <a:latin typeface="+mn-lt"/>
                <a:ea typeface="+mn-ea"/>
                <a:cs typeface="+mn-cs"/>
              </a:rPr>
              <a:t>funds were available. If it is clear that no State or local funds remain available to fund certain activities that previously were funded with State or local resources, then the district may be able to use </a:t>
            </a:r>
            <a:r>
              <a:rPr lang="en-US" sz="1200" i="1" kern="1200" dirty="0" smtClean="0">
                <a:solidFill>
                  <a:schemeClr val="tx1"/>
                </a:solidFill>
                <a:effectLst/>
                <a:latin typeface="+mn-lt"/>
                <a:ea typeface="+mn-ea"/>
                <a:cs typeface="+mn-cs"/>
              </a:rPr>
              <a:t>ESEA </a:t>
            </a:r>
            <a:r>
              <a:rPr lang="en-US" sz="1200" kern="1200" dirty="0" smtClean="0">
                <a:solidFill>
                  <a:schemeClr val="tx1"/>
                </a:solidFill>
                <a:effectLst/>
                <a:latin typeface="+mn-lt"/>
                <a:ea typeface="+mn-ea"/>
                <a:cs typeface="+mn-cs"/>
              </a:rPr>
              <a:t>funds for those activities. </a:t>
            </a:r>
          </a:p>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212637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i="0" dirty="0" smtClean="0">
                <a:cs typeface="Calibri" panose="020F0502020204030204" pitchFamily="34" charset="0"/>
              </a:rPr>
              <a:t>It</a:t>
            </a:r>
            <a:r>
              <a:rPr lang="en-US" altLang="en-US" sz="1200" i="0" baseline="0" dirty="0" smtClean="0">
                <a:cs typeface="Calibri" panose="020F0502020204030204" pitchFamily="34" charset="0"/>
              </a:rPr>
              <a:t> is important to note that p</a:t>
            </a:r>
            <a:r>
              <a:rPr lang="en-US" altLang="en-US" sz="1200" i="0" dirty="0" smtClean="0">
                <a:cs typeface="Calibri" panose="020F0502020204030204" pitchFamily="34" charset="0"/>
              </a:rPr>
              <a:t>rivate schools are eligible</a:t>
            </a:r>
            <a:r>
              <a:rPr lang="en-US" altLang="en-US" sz="1200" i="0" baseline="0" dirty="0" smtClean="0">
                <a:cs typeface="Calibri" panose="020F0502020204030204" pitchFamily="34" charset="0"/>
              </a:rPr>
              <a:t> for equitable services under both Title IIA and Title IVA. Districts must engage in consultation with private schools within district boundaries annually to determine if they wish to participate. As a result of completing the Private School information linked in the district’s CIP Budget narrative dashboard an equitable services worksheet will automatically be generated. </a:t>
            </a:r>
            <a:r>
              <a:rPr lang="en-US" altLang="en-US" dirty="0" smtClean="0"/>
              <a:t>When calculating total enrollment on the ES worksheet – all students in the district and PS are included which is different from the Title IA</a:t>
            </a:r>
            <a:r>
              <a:rPr lang="en-US" altLang="en-US" baseline="0" dirty="0" smtClean="0"/>
              <a:t> calculation.</a:t>
            </a:r>
            <a:endParaRPr lang="en-US" altLang="en-US" sz="1200" i="0" dirty="0" smtClean="0">
              <a:cs typeface="Calibri" panose="020F0502020204030204" pitchFamily="34" charset="0"/>
            </a:endParaRPr>
          </a:p>
          <a:p>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200" i="0" dirty="0" smtClean="0">
                <a:cs typeface="Calibri" panose="020F0502020204030204" pitchFamily="34" charset="0"/>
              </a:rPr>
              <a:t>The Equitable services Tab is where the district determines the</a:t>
            </a:r>
            <a:r>
              <a:rPr lang="en-US" altLang="en-US" sz="1200" i="0" baseline="0" dirty="0" smtClean="0">
                <a:cs typeface="Calibri" panose="020F0502020204030204" pitchFamily="34" charset="0"/>
              </a:rPr>
              <a:t> share of Title IVA funds that will be available to private schools.</a:t>
            </a:r>
            <a:endParaRPr lang="en-US" altLang="en-US" sz="1200" i="0" dirty="0" smtClean="0">
              <a:cs typeface="Calibri" panose="020F050202020403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1200" i="0" dirty="0" smtClean="0">
              <a:cs typeface="Calibri" panose="020F0502020204030204" pitchFamily="34" charset="0"/>
            </a:endParaRPr>
          </a:p>
          <a:p>
            <a:r>
              <a:rPr lang="en-US" altLang="en-US" dirty="0" smtClean="0">
                <a:solidFill>
                  <a:srgbClr val="FF0000"/>
                </a:solidFill>
              </a:rPr>
              <a:t>The amount an LEA must reserve to provide equitable services for private school teachers and other educational personnel for Title IV, Part A services is based on the LEA’s </a:t>
            </a:r>
            <a:r>
              <a:rPr lang="en-US" altLang="en-US" b="1" dirty="0" smtClean="0">
                <a:solidFill>
                  <a:srgbClr val="FF0000"/>
                </a:solidFill>
              </a:rPr>
              <a:t>total </a:t>
            </a:r>
            <a:r>
              <a:rPr lang="en-US" altLang="en-US" dirty="0" smtClean="0">
                <a:solidFill>
                  <a:srgbClr val="FF0000"/>
                </a:solidFill>
              </a:rPr>
              <a:t>Title IV, Part A allocation less administrative costs. </a:t>
            </a:r>
          </a:p>
          <a:p>
            <a:endParaRPr lang="en-US" altLang="en-US" dirty="0" smtClean="0"/>
          </a:p>
          <a:p>
            <a:r>
              <a:rPr lang="en-US" altLang="en-US" dirty="0" smtClean="0"/>
              <a:t>It is important to keep in mind that when calculating total enrollment on the ES worksheet – all students in the district and PS are included which is different from Title IA.</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smtClean="0">
              <a:solidFill>
                <a:schemeClr val="dk1"/>
              </a:solidFill>
              <a:sym typeface="Lato"/>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smtClean="0"/>
              <a:t>Services are secular, neutral, and non-ideological and address  the needs of the eligible private school students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1200" i="0" dirty="0" smtClean="0">
              <a:cs typeface="Calibri" panose="020F0502020204030204" pitchFamily="34" charset="0"/>
            </a:endParaRPr>
          </a:p>
          <a:p>
            <a:endParaRPr lang="en-US" altLang="en-US" dirty="0" smtClean="0"/>
          </a:p>
          <a:p>
            <a:endParaRPr lang="en-US" altLang="en-US" dirty="0" smtClean="0"/>
          </a:p>
          <a:p>
            <a:endParaRPr lang="en-US"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734507-439F-4137-AF23-DBE1D40877DF}" type="slidenum">
              <a:rPr lang="en-US" altLang="en-US" sz="1300" smtClean="0"/>
              <a:pPr>
                <a:spcBef>
                  <a:spcPct val="0"/>
                </a:spcBef>
              </a:pPr>
              <a:t>7</a:t>
            </a:fld>
            <a:endParaRPr lang="en-US" altLang="en-US" sz="1300" smtClean="0"/>
          </a:p>
        </p:txBody>
      </p:sp>
    </p:spTree>
    <p:extLst>
      <p:ext uri="{BB962C8B-B14F-4D97-AF65-F5344CB8AC3E}">
        <p14:creationId xmlns:p14="http://schemas.microsoft.com/office/powerpoint/2010/main" val="4267537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Schoolbook" panose="02040604050505020304" pitchFamily="18" charset="0"/>
                <a:cs typeface="Arial" panose="020B0604020202020204" pitchFamily="34" charset="0"/>
              </a:defRPr>
            </a:lvl1pPr>
            <a:lvl2pPr marL="742950" indent="-285750" eaLnBrk="0" hangingPunct="0">
              <a:defRPr>
                <a:solidFill>
                  <a:schemeClr val="tx1"/>
                </a:solidFill>
                <a:latin typeface="Century Schoolbook" panose="02040604050505020304" pitchFamily="18" charset="0"/>
                <a:cs typeface="Arial" panose="020B0604020202020204" pitchFamily="34" charset="0"/>
              </a:defRPr>
            </a:lvl2pPr>
            <a:lvl3pPr marL="1143000" indent="-228600" eaLnBrk="0" hangingPunct="0">
              <a:defRPr>
                <a:solidFill>
                  <a:schemeClr val="tx1"/>
                </a:solidFill>
                <a:latin typeface="Century Schoolbook" panose="02040604050505020304" pitchFamily="18" charset="0"/>
                <a:cs typeface="Arial" panose="020B0604020202020204" pitchFamily="34" charset="0"/>
              </a:defRPr>
            </a:lvl3pPr>
            <a:lvl4pPr marL="1600200" indent="-228600" eaLnBrk="0" hangingPunct="0">
              <a:defRPr>
                <a:solidFill>
                  <a:schemeClr val="tx1"/>
                </a:solidFill>
                <a:latin typeface="Century Schoolbook" panose="02040604050505020304" pitchFamily="18" charset="0"/>
                <a:cs typeface="Arial" panose="020B0604020202020204" pitchFamily="34" charset="0"/>
              </a:defRPr>
            </a:lvl4pPr>
            <a:lvl5pPr marL="2057400" indent="-228600" eaLnBrk="0" hangingPunct="0">
              <a:defRPr>
                <a:solidFill>
                  <a:schemeClr val="tx1"/>
                </a:solidFill>
                <a:latin typeface="Century Schoolbook" panose="020406040505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anose="02040604050505020304" pitchFamily="18" charset="0"/>
                <a:cs typeface="Arial" panose="020B0604020202020204" pitchFamily="34" charset="0"/>
              </a:defRPr>
            </a:lvl9pPr>
          </a:lstStyle>
          <a:p>
            <a:pPr eaLnBrk="1" hangingPunct="1"/>
            <a:fld id="{2E6FFBF0-4AC6-4278-94EF-5A6AA837AF80}"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73415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2184395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8128000" y="6245225"/>
            <a:ext cx="28448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229840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9/26/2022</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9/26/2022</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9/26/2022</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9/26/2022</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9/26/2022</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9/26/2022</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32" r:id="rId12"/>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9/26/2022</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hyperlink" Target="https://inside.ode.state.or.us/apps/MyApps" TargetMode="External"/><Relationship Id="rId2" Type="http://schemas.openxmlformats.org/officeDocument/2006/relationships/notesSlide" Target="../notesSlides/notesSlide13.xml"/><Relationship Id="rId1" Type="http://schemas.openxmlformats.org/officeDocument/2006/relationships/slideLayout" Target="../slideLayouts/slideLayout49.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oregon.gov/ode/schools-and-districts/grants/ESEA/Documents/ESSA%20Oregon%20Guide.docx" TargetMode="External"/><Relationship Id="rId7" Type="http://schemas.openxmlformats.org/officeDocument/2006/relationships/hyperlink" Target="https://www2.ed.gov/policy/elsec/leg/essa/essassaegrantguid10212016.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oregon.gov/ode/schools-and-districts/grants/ESEA/IIA/Documents/essatitleiipartaguidance.pdf" TargetMode="External"/><Relationship Id="rId5" Type="http://schemas.openxmlformats.org/officeDocument/2006/relationships/hyperlink" Target="https://www.oregon.gov/ode/schools-and-districts/grants/ESEA/Pages/BN.aspx" TargetMode="External"/><Relationship Id="rId4" Type="http://schemas.openxmlformats.org/officeDocument/2006/relationships/hyperlink" Target="https://www.oregon.gov/ode/schools-and-districts/grants/ESEA/Documents/CIP%20Budget%20Narrative%20User%20Guide.docx"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chools-and-districts/grants/ESEA/Documents/SNS.doc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oregon.gov/ode/schools-and-districts/grants/ESEA/Documents/Equitable_Services.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Title </a:t>
            </a:r>
            <a:r>
              <a:rPr lang="en-US" altLang="en-US" sz="4400" dirty="0" smtClean="0">
                <a:latin typeface="Arial" charset="0"/>
                <a:cs typeface="Arial" charset="0"/>
              </a:rPr>
              <a:t>II-A &amp; Title IV-A</a:t>
            </a:r>
            <a:endParaRPr lang="en-US" altLang="en-US" sz="4400" dirty="0">
              <a:latin typeface="Arial" charset="0"/>
              <a:cs typeface="Arial" charset="0"/>
            </a:endParaRPr>
          </a:p>
        </p:txBody>
      </p:sp>
      <p:sp>
        <p:nvSpPr>
          <p:cNvPr id="14339" name="Rectangle 3"/>
          <p:cNvSpPr>
            <a:spLocks noGrp="1" noChangeArrowheads="1"/>
          </p:cNvSpPr>
          <p:nvPr>
            <p:ph type="subTitle" idx="1"/>
          </p:nvPr>
        </p:nvSpPr>
        <p:spPr/>
        <p:txBody>
          <a:bodyPr/>
          <a:lstStyle/>
          <a:p>
            <a:r>
              <a:rPr lang="en-US" altLang="en-US" sz="3600" dirty="0" smtClean="0">
                <a:latin typeface="Arial" charset="0"/>
                <a:cs typeface="Arial" charset="0"/>
              </a:rPr>
              <a:t>Completing the CIP Budget Narrative</a:t>
            </a:r>
            <a:endParaRPr lang="en-US" altLang="en-US" sz="3600" dirty="0">
              <a:latin typeface="Arial" charset="0"/>
              <a:cs typeface="Arial" charset="0"/>
            </a:endParaRPr>
          </a:p>
        </p:txBody>
      </p:sp>
    </p:spTree>
    <p:extLst>
      <p:ext uri="{BB962C8B-B14F-4D97-AF65-F5344CB8AC3E}">
        <p14:creationId xmlns:p14="http://schemas.microsoft.com/office/powerpoint/2010/main" val="2896544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079" y="581578"/>
            <a:ext cx="3931826" cy="1262462"/>
          </a:xfrm>
        </p:spPr>
        <p:txBody>
          <a:bodyPr>
            <a:normAutofit/>
          </a:bodyPr>
          <a:lstStyle/>
          <a:p>
            <a:r>
              <a:rPr lang="en-US" dirty="0" smtClean="0"/>
              <a:t>Consultation</a:t>
            </a:r>
            <a:endParaRPr lang="en-US" dirty="0"/>
          </a:p>
        </p:txBody>
      </p:sp>
      <p:sp>
        <p:nvSpPr>
          <p:cNvPr id="3" name="Content Placeholder 2"/>
          <p:cNvSpPr>
            <a:spLocks noGrp="1"/>
          </p:cNvSpPr>
          <p:nvPr>
            <p:ph idx="1"/>
          </p:nvPr>
        </p:nvSpPr>
        <p:spPr/>
        <p:txBody>
          <a:bodyPr/>
          <a:lstStyle/>
          <a:p>
            <a:r>
              <a:rPr lang="en-US" sz="3200" dirty="0" smtClean="0">
                <a:ea typeface="Times New Roman" panose="02020603050405020304" pitchFamily="18" charset="0"/>
              </a:rPr>
              <a:t>Districts </a:t>
            </a:r>
            <a:r>
              <a:rPr lang="en-US" sz="3200" dirty="0">
                <a:ea typeface="Times New Roman" panose="02020603050405020304" pitchFamily="18" charset="0"/>
              </a:rPr>
              <a:t>must meaningfully consult with a wide array of stakeholders when designing their </a:t>
            </a:r>
            <a:r>
              <a:rPr lang="en-US" sz="3200" dirty="0" smtClean="0">
                <a:ea typeface="Times New Roman" panose="02020603050405020304" pitchFamily="18" charset="0"/>
              </a:rPr>
              <a:t>Title II-A and Title IV-A programs</a:t>
            </a:r>
          </a:p>
          <a:p>
            <a:pPr lvl="1"/>
            <a:r>
              <a:rPr lang="en-US" sz="2800" dirty="0" smtClean="0">
                <a:ea typeface="Times New Roman" panose="02020603050405020304" pitchFamily="18" charset="0"/>
              </a:rPr>
              <a:t>Administrators</a:t>
            </a:r>
          </a:p>
          <a:p>
            <a:pPr lvl="1"/>
            <a:r>
              <a:rPr lang="en-US" sz="2800" dirty="0" smtClean="0">
                <a:ea typeface="Times New Roman" panose="02020603050405020304" pitchFamily="18" charset="0"/>
              </a:rPr>
              <a:t>Teachers</a:t>
            </a:r>
          </a:p>
          <a:p>
            <a:pPr lvl="1"/>
            <a:r>
              <a:rPr lang="en-US" sz="2800" dirty="0" smtClean="0">
                <a:ea typeface="Times New Roman" panose="02020603050405020304" pitchFamily="18" charset="0"/>
              </a:rPr>
              <a:t>Paraprofessionals</a:t>
            </a:r>
          </a:p>
          <a:p>
            <a:pPr lvl="1"/>
            <a:r>
              <a:rPr lang="en-US" sz="2800" dirty="0" smtClean="0">
                <a:ea typeface="Times New Roman" panose="02020603050405020304" pitchFamily="18" charset="0"/>
              </a:rPr>
              <a:t>Instructional support personnel</a:t>
            </a:r>
          </a:p>
          <a:p>
            <a:pPr lvl="1"/>
            <a:r>
              <a:rPr lang="en-US" sz="2800" dirty="0" smtClean="0">
                <a:ea typeface="Times New Roman" panose="02020603050405020304" pitchFamily="18" charset="0"/>
              </a:rPr>
              <a:t>Parents</a:t>
            </a:r>
          </a:p>
          <a:p>
            <a:pPr lvl="1"/>
            <a:r>
              <a:rPr lang="en-US" sz="2800" dirty="0" smtClean="0">
                <a:ea typeface="Times New Roman" panose="02020603050405020304" pitchFamily="18" charset="0"/>
              </a:rPr>
              <a:t>Community members and partners</a:t>
            </a:r>
          </a:p>
          <a:p>
            <a:pPr lvl="1"/>
            <a:r>
              <a:rPr lang="en-US" sz="2800" dirty="0" smtClean="0">
                <a:ea typeface="Times New Roman" panose="02020603050405020304" pitchFamily="18" charset="0"/>
              </a:rPr>
              <a:t>Tribes and tribal organizations</a:t>
            </a:r>
          </a:p>
          <a:p>
            <a:pPr lvl="1"/>
            <a:endParaRPr lang="en-US" sz="3200" dirty="0" smtClean="0">
              <a:ea typeface="Times New Roman" panose="02020603050405020304" pitchFamily="18" charset="0"/>
            </a:endParaRPr>
          </a:p>
          <a:p>
            <a:endParaRPr lang="en-US" dirty="0"/>
          </a:p>
        </p:txBody>
      </p:sp>
      <p:sp>
        <p:nvSpPr>
          <p:cNvPr id="6" name="Footer Placeholder 2"/>
          <p:cNvSpPr>
            <a:spLocks noGrp="1"/>
          </p:cNvSpPr>
          <p:nvPr>
            <p:ph type="ftr" sz="quarter" idx="11"/>
          </p:nvPr>
        </p:nvSpPr>
        <p:spPr/>
        <p:txBody>
          <a:bodyPr/>
          <a:lstStyle/>
          <a:p>
            <a:r>
              <a:rPr lang="en-US" dirty="0" smtClean="0"/>
              <a:t>Oregon Department of Education</a:t>
            </a:r>
            <a:endParaRPr lang="en-US" dirty="0"/>
          </a:p>
        </p:txBody>
      </p:sp>
      <p:pic>
        <p:nvPicPr>
          <p:cNvPr id="5" name="Picture Placeholder 4" descr="This image shows a Zoom screen with many faces. It is included for aesthetic purposes." title="Consultation"/>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601" b="10601"/>
          <a:stretch>
            <a:fillRect/>
          </a:stretch>
        </p:blipFill>
        <p:spPr>
          <a:xfrm>
            <a:off x="301924" y="2334150"/>
            <a:ext cx="4658136" cy="2749661"/>
          </a:xfrm>
        </p:spPr>
      </p:pic>
    </p:spTree>
    <p:extLst>
      <p:ext uri="{BB962C8B-B14F-4D97-AF65-F5344CB8AC3E}">
        <p14:creationId xmlns:p14="http://schemas.microsoft.com/office/powerpoint/2010/main" val="158121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457200" indent="-457200">
              <a:spcBef>
                <a:spcPct val="50000"/>
              </a:spcBef>
              <a:defRPr/>
            </a:pPr>
            <a:r>
              <a:rPr lang="en-US" altLang="en-US" sz="3200" dirty="0" smtClean="0">
                <a:latin typeface="Calibri" panose="020F0502020204030204" pitchFamily="34" charset="0"/>
                <a:cs typeface="Calibri" panose="020F0502020204030204" pitchFamily="34" charset="0"/>
              </a:rPr>
              <a:t>Needs </a:t>
            </a:r>
            <a:r>
              <a:rPr lang="en-US" altLang="en-US" sz="3200" dirty="0">
                <a:latin typeface="Calibri" panose="020F0502020204030204" pitchFamily="34" charset="0"/>
                <a:cs typeface="Calibri" panose="020F0502020204030204" pitchFamily="34" charset="0"/>
              </a:rPr>
              <a:t>Assessment</a:t>
            </a:r>
          </a:p>
          <a:p>
            <a:pPr marL="1200150" lvl="1" indent="-457200">
              <a:spcBef>
                <a:spcPct val="50000"/>
              </a:spcBef>
              <a:defRPr/>
            </a:pPr>
            <a:r>
              <a:rPr lang="en-US" altLang="en-US" sz="2800" dirty="0"/>
              <a:t>What does the data tell us</a:t>
            </a:r>
            <a:r>
              <a:rPr lang="en-US" altLang="en-US" sz="2800" dirty="0" smtClean="0"/>
              <a:t>?</a:t>
            </a:r>
          </a:p>
          <a:p>
            <a:pPr marL="1200150" lvl="1" indent="-457200">
              <a:spcBef>
                <a:spcPct val="50000"/>
              </a:spcBef>
              <a:defRPr/>
            </a:pPr>
            <a:r>
              <a:rPr lang="en-US" altLang="en-US" sz="2800" dirty="0" smtClean="0">
                <a:solidFill>
                  <a:srgbClr val="FF0000"/>
                </a:solidFill>
              </a:rPr>
              <a:t>Which schools have the highest need?</a:t>
            </a:r>
            <a:endParaRPr lang="en-US" altLang="en-US" sz="2800" dirty="0">
              <a:solidFill>
                <a:srgbClr val="FF0000"/>
              </a:solidFill>
            </a:endParaRPr>
          </a:p>
          <a:p>
            <a:pPr marL="457200" indent="-457200">
              <a:spcBef>
                <a:spcPct val="50000"/>
              </a:spcBef>
              <a:defRPr/>
            </a:pPr>
            <a:r>
              <a:rPr lang="en-US" altLang="en-US" sz="3200" dirty="0"/>
              <a:t>Budget Narrative </a:t>
            </a:r>
          </a:p>
          <a:p>
            <a:pPr marL="1200150" lvl="1" indent="-457200">
              <a:spcBef>
                <a:spcPct val="50000"/>
              </a:spcBef>
              <a:defRPr/>
            </a:pPr>
            <a:r>
              <a:rPr lang="en-US" altLang="en-US" sz="2800" dirty="0"/>
              <a:t>What will we do to meet our needs?</a:t>
            </a:r>
          </a:p>
          <a:p>
            <a:pPr marL="457200" indent="-457200">
              <a:spcBef>
                <a:spcPct val="50000"/>
              </a:spcBef>
              <a:defRPr/>
            </a:pPr>
            <a:r>
              <a:rPr lang="en-US" altLang="en-US" sz="3200" dirty="0"/>
              <a:t>Equitable Services Worksheet</a:t>
            </a:r>
          </a:p>
          <a:p>
            <a:pPr marL="1200150" lvl="1" indent="-457200">
              <a:spcBef>
                <a:spcPct val="50000"/>
              </a:spcBef>
              <a:defRPr/>
            </a:pPr>
            <a:r>
              <a:rPr lang="en-US" altLang="en-US" sz="2800" dirty="0"/>
              <a:t>Only for districts with participating schools</a:t>
            </a:r>
          </a:p>
          <a:p>
            <a:endParaRPr lang="en-US" dirty="0"/>
          </a:p>
        </p:txBody>
      </p:sp>
      <p:sp>
        <p:nvSpPr>
          <p:cNvPr id="5" name="Footer Placeholder 2"/>
          <p:cNvSpPr>
            <a:spLocks noGrp="1"/>
          </p:cNvSpPr>
          <p:nvPr>
            <p:ph type="ftr" sz="quarter" idx="11"/>
          </p:nvPr>
        </p:nvSpPr>
        <p:spPr/>
        <p:txBody>
          <a:bodyPr/>
          <a:lstStyle/>
          <a:p>
            <a:r>
              <a:rPr lang="en-US" dirty="0" smtClean="0"/>
              <a:t>Oregon Department of Education</a:t>
            </a:r>
            <a:endParaRPr lang="en-US" dirty="0"/>
          </a:p>
        </p:txBody>
      </p:sp>
      <p:sp>
        <p:nvSpPr>
          <p:cNvPr id="240643" name="Title 1"/>
          <p:cNvSpPr>
            <a:spLocks noGrp="1"/>
          </p:cNvSpPr>
          <p:nvPr>
            <p:ph type="title"/>
          </p:nvPr>
        </p:nvSpPr>
        <p:spPr/>
        <p:txBody>
          <a:bodyPr>
            <a:noAutofit/>
          </a:bodyPr>
          <a:lstStyle/>
          <a:p>
            <a:pPr>
              <a:defRPr/>
            </a:pPr>
            <a:r>
              <a:rPr lang="en-US" dirty="0" smtClean="0"/>
              <a:t>Application Requirements</a:t>
            </a:r>
            <a:endParaRPr lang="en-US" dirty="0"/>
          </a:p>
        </p:txBody>
      </p:sp>
      <p:pic>
        <p:nvPicPr>
          <p:cNvPr id="7" name="Content Placeholder 3" descr="Set the vision, assess needs, create a strategic plan, implement strategic plan, moitor and adjust" title="Continuous improvement cycle"/>
          <p:cNvPicPr>
            <a:picLocks noChangeAspect="1"/>
          </p:cNvPicPr>
          <p:nvPr/>
        </p:nvPicPr>
        <p:blipFill>
          <a:blip r:embed="rId3">
            <a:extLst>
              <a:ext uri="{28A0092B-C50C-407E-A947-70E740481C1C}">
                <a14:useLocalDpi xmlns:a14="http://schemas.microsoft.com/office/drawing/2010/main" val="0"/>
              </a:ext>
            </a:extLst>
          </a:blip>
          <a:srcRect t="11777" b="16698"/>
          <a:stretch>
            <a:fillRect/>
          </a:stretch>
        </p:blipFill>
        <p:spPr bwMode="auto">
          <a:xfrm>
            <a:off x="9088582" y="3541648"/>
            <a:ext cx="2514600" cy="239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635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Needs Assessment</a:t>
            </a:r>
            <a:endParaRPr lang="en-US" dirty="0"/>
          </a:p>
        </p:txBody>
      </p:sp>
      <p:sp>
        <p:nvSpPr>
          <p:cNvPr id="30723" name="Content Placeholder 2"/>
          <p:cNvSpPr>
            <a:spLocks noGrp="1"/>
          </p:cNvSpPr>
          <p:nvPr>
            <p:ph sz="half" idx="1"/>
          </p:nvPr>
        </p:nvSpPr>
        <p:spPr>
          <a:xfrm>
            <a:off x="717176" y="1825625"/>
            <a:ext cx="5317864" cy="4314168"/>
          </a:xfrm>
        </p:spPr>
        <p:txBody>
          <a:bodyPr>
            <a:normAutofit/>
          </a:bodyPr>
          <a:lstStyle/>
          <a:p>
            <a:pPr marL="0" indent="0" eaLnBrk="1" hangingPunct="1">
              <a:spcBef>
                <a:spcPct val="50000"/>
              </a:spcBef>
              <a:buNone/>
            </a:pPr>
            <a:r>
              <a:rPr lang="en-US" altLang="en-US" sz="3800" b="1" dirty="0" smtClean="0">
                <a:latin typeface="Calibri" panose="020F0502020204030204" pitchFamily="34" charset="0"/>
              </a:rPr>
              <a:t>Title II-A</a:t>
            </a:r>
          </a:p>
          <a:p>
            <a:pPr>
              <a:spcBef>
                <a:spcPct val="50000"/>
              </a:spcBef>
            </a:pPr>
            <a:r>
              <a:rPr lang="en-US" altLang="en-US" sz="3200" dirty="0" smtClean="0">
                <a:latin typeface="Calibri" panose="020F0502020204030204" pitchFamily="34" charset="0"/>
              </a:rPr>
              <a:t>Data Sources</a:t>
            </a:r>
          </a:p>
          <a:p>
            <a:pPr>
              <a:spcBef>
                <a:spcPct val="50000"/>
              </a:spcBef>
            </a:pPr>
            <a:r>
              <a:rPr lang="en-US" altLang="en-US" sz="3200" dirty="0" smtClean="0">
                <a:latin typeface="Calibri" panose="020F0502020204030204" pitchFamily="34" charset="0"/>
              </a:rPr>
              <a:t>Data Analysis</a:t>
            </a:r>
          </a:p>
          <a:p>
            <a:pPr>
              <a:spcBef>
                <a:spcPct val="50000"/>
              </a:spcBef>
            </a:pPr>
            <a:r>
              <a:rPr lang="en-US" altLang="en-US" sz="3200" dirty="0" smtClean="0">
                <a:latin typeface="Calibri" panose="020F0502020204030204" pitchFamily="34" charset="0"/>
              </a:rPr>
              <a:t>Prioritized </a:t>
            </a:r>
            <a:r>
              <a:rPr lang="en-US" altLang="en-US" sz="3200" dirty="0">
                <a:latin typeface="Calibri" panose="020F0502020204030204" pitchFamily="34" charset="0"/>
              </a:rPr>
              <a:t>Needs </a:t>
            </a:r>
          </a:p>
          <a:p>
            <a:pPr>
              <a:spcBef>
                <a:spcPct val="50000"/>
              </a:spcBef>
            </a:pPr>
            <a:r>
              <a:rPr lang="en-US" altLang="en-US" sz="3200" dirty="0" smtClean="0">
                <a:latin typeface="Calibri" panose="020F0502020204030204" pitchFamily="34" charset="0"/>
              </a:rPr>
              <a:t> Plan Development</a:t>
            </a:r>
          </a:p>
          <a:p>
            <a:pPr>
              <a:spcBef>
                <a:spcPct val="50000"/>
              </a:spcBef>
            </a:pPr>
            <a:r>
              <a:rPr lang="en-US" altLang="en-US" sz="3200" dirty="0" smtClean="0">
                <a:solidFill>
                  <a:srgbClr val="FF0000"/>
                </a:solidFill>
                <a:latin typeface="Calibri" panose="020F0502020204030204" pitchFamily="34" charset="0"/>
              </a:rPr>
              <a:t>Prioritizing Schools (2023-24)</a:t>
            </a:r>
          </a:p>
          <a:p>
            <a:endParaRPr lang="en-US" altLang="en-US" dirty="0" smtClean="0"/>
          </a:p>
        </p:txBody>
      </p:sp>
      <p:sp>
        <p:nvSpPr>
          <p:cNvPr id="2" name="Content Placeholder 1"/>
          <p:cNvSpPr>
            <a:spLocks noGrp="1"/>
          </p:cNvSpPr>
          <p:nvPr>
            <p:ph sz="half" idx="2"/>
          </p:nvPr>
        </p:nvSpPr>
        <p:spPr>
          <a:xfrm>
            <a:off x="6172200" y="1825625"/>
            <a:ext cx="5654040" cy="4106048"/>
          </a:xfrm>
        </p:spPr>
        <p:txBody>
          <a:bodyPr>
            <a:normAutofit/>
          </a:bodyPr>
          <a:lstStyle/>
          <a:p>
            <a:pPr marL="0" indent="0">
              <a:buNone/>
            </a:pPr>
            <a:r>
              <a:rPr lang="en-US" sz="3800" b="1" dirty="0" smtClean="0"/>
              <a:t>Title IV-A</a:t>
            </a:r>
            <a:endParaRPr lang="en-US" sz="3200" dirty="0">
              <a:latin typeface="Calibri" panose="020F0502020204030204" pitchFamily="34" charset="0"/>
              <a:cs typeface="Calibri" panose="020F0502020204030204" pitchFamily="34" charset="0"/>
            </a:endParaRPr>
          </a:p>
          <a:p>
            <a:pPr marL="628650" indent="-342900">
              <a:defRPr/>
            </a:pPr>
            <a:r>
              <a:rPr lang="en-US" sz="3200" dirty="0">
                <a:latin typeface="Calibri" panose="020F0502020204030204" pitchFamily="34" charset="0"/>
                <a:cs typeface="Calibri" panose="020F0502020204030204" pitchFamily="34" charset="0"/>
              </a:rPr>
              <a:t>Identified Needs &amp;</a:t>
            </a:r>
            <a:r>
              <a:rPr lang="en-US" sz="3200" dirty="0" smtClean="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Priorities</a:t>
            </a:r>
          </a:p>
          <a:p>
            <a:pPr marL="628650" indent="-342900">
              <a:defRPr/>
            </a:pPr>
            <a:r>
              <a:rPr lang="en-US" sz="3200" dirty="0">
                <a:latin typeface="Calibri" panose="020F0502020204030204" pitchFamily="34" charset="0"/>
                <a:cs typeface="Calibri" panose="020F0502020204030204" pitchFamily="34" charset="0"/>
              </a:rPr>
              <a:t>Program Objectives &amp;</a:t>
            </a:r>
            <a:r>
              <a:rPr lang="en-US" sz="3200" dirty="0" smtClean="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Intended </a:t>
            </a:r>
            <a:r>
              <a:rPr lang="en-US" sz="3200" dirty="0" smtClean="0">
                <a:latin typeface="Calibri" panose="020F0502020204030204" pitchFamily="34" charset="0"/>
                <a:cs typeface="Calibri" panose="020F0502020204030204" pitchFamily="34" charset="0"/>
              </a:rPr>
              <a:t>Outcomes</a:t>
            </a:r>
          </a:p>
          <a:p>
            <a:pPr marL="628650" indent="-342900">
              <a:defRPr/>
            </a:pPr>
            <a:r>
              <a:rPr lang="en-US" sz="3200" dirty="0">
                <a:latin typeface="Calibri" panose="020F0502020204030204" pitchFamily="34" charset="0"/>
                <a:cs typeface="Calibri" panose="020F0502020204030204" pitchFamily="34" charset="0"/>
              </a:rPr>
              <a:t>Only required for districts that receive $30K or </a:t>
            </a:r>
            <a:r>
              <a:rPr lang="en-US" sz="3200" dirty="0" smtClean="0">
                <a:latin typeface="Calibri" panose="020F0502020204030204" pitchFamily="34" charset="0"/>
                <a:cs typeface="Calibri" panose="020F0502020204030204" pitchFamily="34" charset="0"/>
              </a:rPr>
              <a:t>more</a:t>
            </a:r>
          </a:p>
          <a:p>
            <a:pPr marL="628650" indent="-342900">
              <a:defRPr/>
            </a:pPr>
            <a:r>
              <a:rPr lang="en-US" altLang="en-US" sz="3200" dirty="0">
                <a:solidFill>
                  <a:srgbClr val="FF0000"/>
                </a:solidFill>
                <a:latin typeface="Calibri" panose="020F0502020204030204" pitchFamily="34" charset="0"/>
              </a:rPr>
              <a:t>Prioritizing </a:t>
            </a:r>
            <a:r>
              <a:rPr lang="en-US" altLang="en-US" sz="3200" dirty="0" smtClean="0">
                <a:solidFill>
                  <a:srgbClr val="FF0000"/>
                </a:solidFill>
                <a:latin typeface="Calibri" panose="020F0502020204030204" pitchFamily="34" charset="0"/>
              </a:rPr>
              <a:t>Schools (2023-24)</a:t>
            </a:r>
            <a:endParaRPr lang="en-US" altLang="en-US" sz="3200" dirty="0">
              <a:solidFill>
                <a:srgbClr val="FF0000"/>
              </a:solidFill>
              <a:latin typeface="Calibri" panose="020F0502020204030204" pitchFamily="34" charset="0"/>
            </a:endParaRPr>
          </a:p>
          <a:p>
            <a:pPr marL="285750" indent="0">
              <a:buNone/>
              <a:defRPr/>
            </a:pPr>
            <a:endParaRPr lang="en-US" sz="3200" dirty="0" smtClean="0">
              <a:latin typeface="Calibri" panose="020F0502020204030204" pitchFamily="34" charset="0"/>
              <a:cs typeface="Calibri" panose="020F0502020204030204" pitchFamily="34" charset="0"/>
            </a:endParaRPr>
          </a:p>
          <a:p>
            <a:pPr marL="628650" indent="-342900">
              <a:defRPr/>
            </a:pPr>
            <a:endParaRPr lang="en-US" sz="3200" dirty="0">
              <a:latin typeface="Calibri" panose="020F0502020204030204" pitchFamily="34" charset="0"/>
              <a:cs typeface="Calibri" panose="020F0502020204030204" pitchFamily="34" charset="0"/>
            </a:endParaRPr>
          </a:p>
          <a:p>
            <a:pPr marL="628650" indent="-342900">
              <a:defRPr/>
            </a:pPr>
            <a:endParaRPr lang="en-US" sz="3200" dirty="0">
              <a:latin typeface="Calibri" panose="020F0502020204030204" pitchFamily="34" charset="0"/>
              <a:cs typeface="Calibri" panose="020F0502020204030204" pitchFamily="34" charset="0"/>
            </a:endParaRPr>
          </a:p>
          <a:p>
            <a:endParaRPr lang="en-US" dirty="0"/>
          </a:p>
        </p:txBody>
      </p:sp>
      <p:sp>
        <p:nvSpPr>
          <p:cNvPr id="5" name="Footer Placeholder 2"/>
          <p:cNvSpPr>
            <a:spLocks noGrp="1"/>
          </p:cNvSpPr>
          <p:nvPr>
            <p:ph type="ftr" sz="quarter" idx="11"/>
          </p:nvPr>
        </p:nvSpPr>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4014445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717176" y="1825625"/>
            <a:ext cx="10784542" cy="4450484"/>
          </a:xfrm>
        </p:spPr>
        <p:txBody>
          <a:bodyPr>
            <a:normAutofit fontScale="92500" lnSpcReduction="10000"/>
          </a:bodyPr>
          <a:lstStyle/>
          <a:p>
            <a:r>
              <a:rPr lang="en-US" altLang="en-US" sz="2800" dirty="0" smtClean="0">
                <a:latin typeface="Calibri" panose="020F0502020204030204" pitchFamily="34" charset="0"/>
                <a:cs typeface="Calibri" panose="020F0502020204030204" pitchFamily="34" charset="0"/>
              </a:rPr>
              <a:t>WHY was the strategy/activity selected?</a:t>
            </a:r>
          </a:p>
          <a:p>
            <a:pPr lvl="1"/>
            <a:r>
              <a:rPr lang="en-US" altLang="en-US" dirty="0">
                <a:latin typeface="Calibri" panose="020F0502020204030204" pitchFamily="34" charset="0"/>
                <a:cs typeface="Calibri" panose="020F0502020204030204" pitchFamily="34" charset="0"/>
              </a:rPr>
              <a:t>List the prioritized need the activity </a:t>
            </a:r>
            <a:r>
              <a:rPr lang="en-US" altLang="en-US" dirty="0" smtClean="0">
                <a:latin typeface="Calibri" panose="020F0502020204030204" pitchFamily="34" charset="0"/>
                <a:cs typeface="Calibri" panose="020F0502020204030204" pitchFamily="34" charset="0"/>
              </a:rPr>
              <a:t>addresses</a:t>
            </a:r>
          </a:p>
          <a:p>
            <a:pPr lvl="1"/>
            <a:endParaRPr lang="en-US" altLang="en-US" dirty="0">
              <a:latin typeface="Calibri" panose="020F0502020204030204" pitchFamily="34" charset="0"/>
              <a:cs typeface="Calibri" panose="020F0502020204030204" pitchFamily="34" charset="0"/>
            </a:endParaRPr>
          </a:p>
          <a:p>
            <a:r>
              <a:rPr lang="en-US" altLang="en-US" sz="2800" dirty="0" smtClean="0">
                <a:latin typeface="Calibri" panose="020F0502020204030204" pitchFamily="34" charset="0"/>
                <a:cs typeface="Calibri" panose="020F0502020204030204" pitchFamily="34" charset="0"/>
              </a:rPr>
              <a:t>WHAT </a:t>
            </a:r>
            <a:r>
              <a:rPr lang="en-US" altLang="en-US" sz="2800" dirty="0">
                <a:latin typeface="Calibri" panose="020F0502020204030204" pitchFamily="34" charset="0"/>
                <a:cs typeface="Calibri" panose="020F0502020204030204" pitchFamily="34" charset="0"/>
              </a:rPr>
              <a:t>is the intended objective?</a:t>
            </a:r>
          </a:p>
          <a:p>
            <a:pPr lvl="1"/>
            <a:r>
              <a:rPr lang="en-US" altLang="en-US" dirty="0" smtClean="0">
                <a:latin typeface="Calibri" panose="020F0502020204030204" pitchFamily="34" charset="0"/>
                <a:cs typeface="Calibri" panose="020F0502020204030204" pitchFamily="34" charset="0"/>
              </a:rPr>
              <a:t>Briefly </a:t>
            </a:r>
            <a:r>
              <a:rPr lang="en-US" altLang="en-US" dirty="0">
                <a:latin typeface="Calibri" panose="020F0502020204030204" pitchFamily="34" charset="0"/>
                <a:cs typeface="Calibri" panose="020F0502020204030204" pitchFamily="34" charset="0"/>
              </a:rPr>
              <a:t>describe the </a:t>
            </a:r>
            <a:r>
              <a:rPr lang="en-US" altLang="en-US" dirty="0" smtClean="0">
                <a:latin typeface="Calibri" panose="020F0502020204030204" pitchFamily="34" charset="0"/>
                <a:cs typeface="Calibri" panose="020F0502020204030204" pitchFamily="34" charset="0"/>
              </a:rPr>
              <a:t>activity </a:t>
            </a:r>
          </a:p>
          <a:p>
            <a:pPr lvl="1"/>
            <a:endParaRPr lang="en-US" altLang="en-US" sz="1000" dirty="0" smtClean="0">
              <a:latin typeface="Calibri" panose="020F0502020204030204" pitchFamily="34" charset="0"/>
              <a:cs typeface="Calibri" panose="020F0502020204030204" pitchFamily="34" charset="0"/>
            </a:endParaRPr>
          </a:p>
          <a:p>
            <a:r>
              <a:rPr lang="en-US" altLang="en-US" sz="2800" dirty="0" smtClean="0">
                <a:latin typeface="Calibri" panose="020F0502020204030204" pitchFamily="34" charset="0"/>
                <a:cs typeface="Calibri" panose="020F0502020204030204" pitchFamily="34" charset="0"/>
              </a:rPr>
              <a:t>WHO is participating?</a:t>
            </a:r>
            <a:endParaRPr lang="en-US" altLang="en-US" sz="2800" dirty="0">
              <a:latin typeface="Calibri" panose="020F0502020204030204" pitchFamily="34" charset="0"/>
              <a:cs typeface="Calibri" panose="020F0502020204030204" pitchFamily="34" charset="0"/>
            </a:endParaRPr>
          </a:p>
          <a:p>
            <a:pPr lvl="1"/>
            <a:r>
              <a:rPr lang="en-US" altLang="en-US" dirty="0">
                <a:latin typeface="Calibri" panose="020F0502020204030204" pitchFamily="34" charset="0"/>
                <a:cs typeface="Calibri" panose="020F0502020204030204" pitchFamily="34" charset="0"/>
              </a:rPr>
              <a:t>List the </a:t>
            </a:r>
            <a:r>
              <a:rPr lang="en-US" altLang="en-US" dirty="0" smtClean="0">
                <a:latin typeface="Calibri" panose="020F0502020204030204" pitchFamily="34" charset="0"/>
                <a:cs typeface="Calibri" panose="020F0502020204030204" pitchFamily="34" charset="0"/>
              </a:rPr>
              <a:t>audience for the activity (e.g.; staff, students)</a:t>
            </a:r>
          </a:p>
          <a:p>
            <a:pPr lvl="1"/>
            <a:endParaRPr lang="en-US" altLang="en-US" sz="1000" dirty="0" smtClean="0">
              <a:latin typeface="Calibri" panose="020F0502020204030204" pitchFamily="34" charset="0"/>
              <a:cs typeface="Calibri" panose="020F0502020204030204" pitchFamily="34" charset="0"/>
            </a:endParaRPr>
          </a:p>
          <a:p>
            <a:r>
              <a:rPr lang="en-US" altLang="en-US" sz="2800" dirty="0" smtClean="0">
                <a:latin typeface="Calibri" panose="020F0502020204030204" pitchFamily="34" charset="0"/>
                <a:cs typeface="Calibri" panose="020F0502020204030204" pitchFamily="34" charset="0"/>
              </a:rPr>
              <a:t>HOW will you measure impact?</a:t>
            </a:r>
          </a:p>
          <a:p>
            <a:pPr lvl="1"/>
            <a:r>
              <a:rPr lang="en-US" altLang="en-US" dirty="0" smtClean="0">
                <a:latin typeface="Calibri" panose="020F0502020204030204" pitchFamily="34" charset="0"/>
                <a:cs typeface="Calibri" panose="020F0502020204030204" pitchFamily="34" charset="0"/>
              </a:rPr>
              <a:t>Identify </a:t>
            </a:r>
            <a:r>
              <a:rPr lang="en-US" altLang="en-US" dirty="0">
                <a:latin typeface="Calibri" panose="020F0502020204030204" pitchFamily="34" charset="0"/>
                <a:cs typeface="Calibri" panose="020F0502020204030204" pitchFamily="34" charset="0"/>
              </a:rPr>
              <a:t>w</a:t>
            </a:r>
            <a:r>
              <a:rPr lang="en-US" altLang="en-US" dirty="0" smtClean="0">
                <a:latin typeface="Calibri" panose="020F0502020204030204" pitchFamily="34" charset="0"/>
                <a:cs typeface="Calibri" panose="020F0502020204030204" pitchFamily="34" charset="0"/>
              </a:rPr>
              <a:t>hat </a:t>
            </a:r>
            <a:r>
              <a:rPr lang="en-US" altLang="en-US" dirty="0">
                <a:latin typeface="Calibri" panose="020F0502020204030204" pitchFamily="34" charset="0"/>
                <a:cs typeface="Calibri" panose="020F0502020204030204" pitchFamily="34" charset="0"/>
              </a:rPr>
              <a:t>measures will be used to determine whether </a:t>
            </a:r>
            <a:endParaRPr lang="en-US" altLang="en-US" dirty="0" smtClean="0">
              <a:latin typeface="Calibri" panose="020F0502020204030204" pitchFamily="34" charset="0"/>
              <a:cs typeface="Calibri" panose="020F0502020204030204" pitchFamily="34" charset="0"/>
            </a:endParaRPr>
          </a:p>
          <a:p>
            <a:pPr marL="457200" lvl="1" indent="0">
              <a:buNone/>
            </a:pPr>
            <a:r>
              <a:rPr lang="en-US" altLang="en-US" dirty="0" smtClean="0">
                <a:latin typeface="Calibri" panose="020F0502020204030204" pitchFamily="34" charset="0"/>
                <a:cs typeface="Calibri" panose="020F0502020204030204" pitchFamily="34" charset="0"/>
              </a:rPr>
              <a:t>   the </a:t>
            </a:r>
            <a:r>
              <a:rPr lang="en-US" altLang="en-US" dirty="0">
                <a:latin typeface="Calibri" panose="020F0502020204030204" pitchFamily="34" charset="0"/>
                <a:cs typeface="Calibri" panose="020F0502020204030204" pitchFamily="34" charset="0"/>
              </a:rPr>
              <a:t>strategy is generating the results you </a:t>
            </a:r>
            <a:r>
              <a:rPr lang="en-US" altLang="en-US" dirty="0" smtClean="0">
                <a:latin typeface="Calibri" panose="020F0502020204030204" pitchFamily="34" charset="0"/>
                <a:cs typeface="Calibri" panose="020F0502020204030204" pitchFamily="34" charset="0"/>
              </a:rPr>
              <a:t>expect</a:t>
            </a:r>
            <a:endParaRPr lang="en-US" altLang="en-US" dirty="0">
              <a:latin typeface="Calibri" panose="020F0502020204030204" pitchFamily="34" charset="0"/>
              <a:cs typeface="Calibri" panose="020F0502020204030204" pitchFamily="34" charset="0"/>
            </a:endParaRPr>
          </a:p>
          <a:p>
            <a:endParaRPr lang="en-US" altLang="en-US" sz="2800" dirty="0" smtClean="0">
              <a:latin typeface="Calibri" panose="020F0502020204030204" pitchFamily="34" charset="0"/>
              <a:cs typeface="Calibri" panose="020F0502020204030204" pitchFamily="34" charset="0"/>
            </a:endParaRPr>
          </a:p>
          <a:p>
            <a:pPr lvl="1"/>
            <a:endParaRPr lang="en-US" altLang="en-US" sz="2800" dirty="0">
              <a:latin typeface="Calibri" panose="020F0502020204030204" pitchFamily="34" charset="0"/>
              <a:cs typeface="Calibri" panose="020F0502020204030204" pitchFamily="34" charset="0"/>
            </a:endParaRPr>
          </a:p>
          <a:p>
            <a:endParaRPr lang="en-US" altLang="en-US" dirty="0" smtClean="0"/>
          </a:p>
        </p:txBody>
      </p:sp>
      <p:sp>
        <p:nvSpPr>
          <p:cNvPr id="5" name="Footer Placeholder 2"/>
          <p:cNvSpPr>
            <a:spLocks noGrp="1"/>
          </p:cNvSpPr>
          <p:nvPr>
            <p:ph type="ftr" sz="quarter" idx="11"/>
          </p:nvPr>
        </p:nvSpPr>
        <p:spPr/>
        <p:txBody>
          <a:bodyPr/>
          <a:lstStyle/>
          <a:p>
            <a:r>
              <a:rPr lang="en-US" dirty="0" smtClean="0"/>
              <a:t>Oregon Department of Education</a:t>
            </a:r>
            <a:endParaRPr lang="en-US" dirty="0"/>
          </a:p>
        </p:txBody>
      </p:sp>
      <p:sp>
        <p:nvSpPr>
          <p:cNvPr id="3" name="Title 2"/>
          <p:cNvSpPr>
            <a:spLocks noGrp="1"/>
          </p:cNvSpPr>
          <p:nvPr>
            <p:ph type="title"/>
          </p:nvPr>
        </p:nvSpPr>
        <p:spPr/>
        <p:txBody>
          <a:bodyPr/>
          <a:lstStyle/>
          <a:p>
            <a:r>
              <a:rPr lang="en-US" dirty="0" smtClean="0"/>
              <a:t>Completing the Budget Narrative</a:t>
            </a:r>
            <a:endParaRPr lang="en-US" dirty="0"/>
          </a:p>
        </p:txBody>
      </p:sp>
      <p:pic>
        <p:nvPicPr>
          <p:cNvPr id="7" name="Picture 6" descr="Create strategic plan" title="Step 3 in Continuous improvement planning"/>
          <p:cNvPicPr>
            <a:picLocks noChangeAspect="1"/>
          </p:cNvPicPr>
          <p:nvPr/>
        </p:nvPicPr>
        <p:blipFill rotWithShape="1">
          <a:blip r:embed="rId3"/>
          <a:srcRect t="8767" b="17354"/>
          <a:stretch/>
        </p:blipFill>
        <p:spPr>
          <a:xfrm>
            <a:off x="9250355" y="3962401"/>
            <a:ext cx="2435481" cy="2313708"/>
          </a:xfrm>
          <a:prstGeom prst="rect">
            <a:avLst/>
          </a:prstGeom>
        </p:spPr>
      </p:pic>
    </p:spTree>
    <p:extLst>
      <p:ext uri="{BB962C8B-B14F-4D97-AF65-F5344CB8AC3E}">
        <p14:creationId xmlns:p14="http://schemas.microsoft.com/office/powerpoint/2010/main" val="1256238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Take a Look!</a:t>
            </a:r>
            <a:endParaRPr lang="en-US" dirty="0"/>
          </a:p>
        </p:txBody>
      </p:sp>
      <p:sp>
        <p:nvSpPr>
          <p:cNvPr id="2" name="Content Placeholder 1"/>
          <p:cNvSpPr>
            <a:spLocks noGrp="1"/>
          </p:cNvSpPr>
          <p:nvPr>
            <p:ph idx="1"/>
          </p:nvPr>
        </p:nvSpPr>
        <p:spPr/>
        <p:txBody>
          <a:bodyPr/>
          <a:lstStyle/>
          <a:p>
            <a:pPr marL="0" indent="0" algn="ctr">
              <a:buNone/>
            </a:pPr>
            <a:r>
              <a:rPr lang="en-US" sz="3200" dirty="0" smtClean="0">
                <a:hlinkClick r:id="rId3"/>
              </a:rPr>
              <a:t>District Secure Site</a:t>
            </a:r>
            <a:endParaRPr lang="en-US" sz="3200" dirty="0" smtClean="0"/>
          </a:p>
          <a:p>
            <a:pPr marL="0" indent="0">
              <a:buNone/>
            </a:pP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14</a:t>
            </a:fld>
            <a:endParaRPr lang="en-US" dirty="0"/>
          </a:p>
        </p:txBody>
      </p:sp>
      <p:pic>
        <p:nvPicPr>
          <p:cNvPr id="8" name="Picture Placeholder 7" descr="This is an image of a magnifying glass. It is included for aesthetic purposes." title="Let's Take a Look"/>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t="254" b="5461"/>
          <a:stretch/>
        </p:blipFill>
        <p:spPr>
          <a:xfrm>
            <a:off x="595630" y="2179003"/>
            <a:ext cx="3932238" cy="3840797"/>
          </a:xfrm>
        </p:spPr>
      </p:pic>
      <p:pic>
        <p:nvPicPr>
          <p:cNvPr id="10" name="Picture 9" descr="This is a screen shot of the main login page for the district secure site" title="District Secure Site"/>
          <p:cNvPicPr/>
          <p:nvPr/>
        </p:nvPicPr>
        <p:blipFill rotWithShape="1">
          <a:blip r:embed="rId5"/>
          <a:srcRect l="-1" t="9409" r="1148" b="28014"/>
          <a:stretch/>
        </p:blipFill>
        <p:spPr bwMode="auto">
          <a:xfrm>
            <a:off x="4983480" y="1597815"/>
            <a:ext cx="6890853" cy="34232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4958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smtClean="0"/>
              <a:t>Resources</a:t>
            </a:r>
            <a:endParaRPr lang="en-US" dirty="0"/>
          </a:p>
        </p:txBody>
      </p:sp>
      <p:sp>
        <p:nvSpPr>
          <p:cNvPr id="7" name="Content Placeholder 6"/>
          <p:cNvSpPr>
            <a:spLocks noGrp="1"/>
          </p:cNvSpPr>
          <p:nvPr>
            <p:ph idx="1"/>
          </p:nvPr>
        </p:nvSpPr>
        <p:spPr>
          <a:xfrm>
            <a:off x="5183188" y="779646"/>
            <a:ext cx="6318530" cy="5725271"/>
          </a:xfrm>
        </p:spPr>
        <p:txBody>
          <a:bodyPr>
            <a:normAutofit/>
          </a:bodyPr>
          <a:lstStyle/>
          <a:p>
            <a:r>
              <a:rPr lang="en-US" altLang="en-US" sz="3200" dirty="0" smtClean="0">
                <a:latin typeface="Calibri" panose="020F0502020204030204" pitchFamily="34" charset="0"/>
                <a:cs typeface="Calibri" panose="020F0502020204030204" pitchFamily="34" charset="0"/>
                <a:hlinkClick r:id="rId3"/>
              </a:rPr>
              <a:t>Oregon </a:t>
            </a:r>
            <a:r>
              <a:rPr lang="en-US" altLang="en-US" sz="3200" dirty="0">
                <a:latin typeface="Calibri" panose="020F0502020204030204" pitchFamily="34" charset="0"/>
                <a:cs typeface="Calibri" panose="020F0502020204030204" pitchFamily="34" charset="0"/>
                <a:hlinkClick r:id="rId3"/>
              </a:rPr>
              <a:t>Federal Funds </a:t>
            </a:r>
            <a:r>
              <a:rPr lang="en-US" altLang="en-US" sz="3200" dirty="0" smtClean="0">
                <a:latin typeface="Calibri" panose="020F0502020204030204" pitchFamily="34" charset="0"/>
                <a:cs typeface="Calibri" panose="020F0502020204030204" pitchFamily="34" charset="0"/>
                <a:hlinkClick r:id="rId3"/>
              </a:rPr>
              <a:t>Guide</a:t>
            </a:r>
            <a:endParaRPr lang="en-US" altLang="en-US" sz="3200" dirty="0" smtClean="0">
              <a:latin typeface="Calibri" panose="020F0502020204030204" pitchFamily="34" charset="0"/>
              <a:cs typeface="Calibri" panose="020F0502020204030204" pitchFamily="34" charset="0"/>
              <a:hlinkClick r:id="rId4"/>
            </a:endParaRPr>
          </a:p>
          <a:p>
            <a:endParaRPr lang="en-US" altLang="en-US" sz="1000" dirty="0">
              <a:latin typeface="Calibri" panose="020F0502020204030204" pitchFamily="34" charset="0"/>
              <a:cs typeface="Calibri" panose="020F0502020204030204" pitchFamily="34" charset="0"/>
              <a:hlinkClick r:id="rId4"/>
            </a:endParaRPr>
          </a:p>
          <a:p>
            <a:r>
              <a:rPr lang="en-US" altLang="en-US" sz="3200" dirty="0">
                <a:latin typeface="Calibri" panose="020F0502020204030204" pitchFamily="34" charset="0"/>
                <a:cs typeface="Calibri" panose="020F0502020204030204" pitchFamily="34" charset="0"/>
                <a:hlinkClick r:id="rId4"/>
              </a:rPr>
              <a:t>CIP Budget Narrative User </a:t>
            </a:r>
            <a:r>
              <a:rPr lang="en-US" altLang="en-US" sz="3200" dirty="0" smtClean="0">
                <a:latin typeface="Calibri" panose="020F0502020204030204" pitchFamily="34" charset="0"/>
                <a:cs typeface="Calibri" panose="020F0502020204030204" pitchFamily="34" charset="0"/>
                <a:hlinkClick r:id="rId4"/>
              </a:rPr>
              <a:t>Guide</a:t>
            </a:r>
          </a:p>
          <a:p>
            <a:endParaRPr lang="en-US" altLang="en-US" sz="1000" dirty="0" smtClean="0">
              <a:latin typeface="Calibri" panose="020F0502020204030204" pitchFamily="34" charset="0"/>
              <a:cs typeface="Calibri" panose="020F0502020204030204" pitchFamily="34" charset="0"/>
              <a:hlinkClick r:id="rId4"/>
            </a:endParaRPr>
          </a:p>
          <a:p>
            <a:r>
              <a:rPr lang="en-US" sz="3200" dirty="0">
                <a:latin typeface="Calibri" panose="020F0502020204030204" pitchFamily="34" charset="0"/>
                <a:cs typeface="Calibri" panose="020F0502020204030204" pitchFamily="34" charset="0"/>
                <a:hlinkClick r:id="rId5"/>
              </a:rPr>
              <a:t>CIP Budget Narrative Checklists</a:t>
            </a:r>
            <a:endParaRPr lang="en-US" sz="3200" dirty="0">
              <a:latin typeface="Calibri" panose="020F0502020204030204" pitchFamily="34" charset="0"/>
              <a:cs typeface="Calibri" panose="020F0502020204030204" pitchFamily="34" charset="0"/>
              <a:hlinkClick r:id="rId6"/>
            </a:endParaRPr>
          </a:p>
          <a:p>
            <a:endParaRPr lang="en-US" sz="1000" u="sng" dirty="0" smtClean="0">
              <a:solidFill>
                <a:schemeClr val="hlink"/>
              </a:solidFill>
              <a:hlinkClick r:id="rId6"/>
            </a:endParaRPr>
          </a:p>
          <a:p>
            <a:r>
              <a:rPr lang="en-US" altLang="en-US" sz="3200" dirty="0" smtClean="0">
                <a:latin typeface="Calibri" panose="020F0502020204030204" pitchFamily="34" charset="0"/>
                <a:cs typeface="Calibri" panose="020F0502020204030204" pitchFamily="34" charset="0"/>
                <a:hlinkClick r:id="rId6"/>
              </a:rPr>
              <a:t>Non-Regulatory </a:t>
            </a:r>
            <a:r>
              <a:rPr lang="en-US" altLang="en-US" sz="3200" dirty="0">
                <a:latin typeface="Calibri" panose="020F0502020204030204" pitchFamily="34" charset="0"/>
                <a:cs typeface="Calibri" panose="020F0502020204030204" pitchFamily="34" charset="0"/>
                <a:hlinkClick r:id="rId6"/>
              </a:rPr>
              <a:t>Guidance </a:t>
            </a:r>
            <a:r>
              <a:rPr lang="en-US" altLang="en-US" sz="3200" dirty="0" smtClean="0">
                <a:latin typeface="Calibri" panose="020F0502020204030204" pitchFamily="34" charset="0"/>
                <a:cs typeface="Calibri" panose="020F0502020204030204" pitchFamily="34" charset="0"/>
              </a:rPr>
              <a:t>(II-A)</a:t>
            </a:r>
          </a:p>
          <a:p>
            <a:endParaRPr lang="en-US" sz="1000" u="sng" dirty="0" smtClean="0">
              <a:solidFill>
                <a:schemeClr val="hlink"/>
              </a:solidFill>
              <a:hlinkClick r:id="rId4"/>
            </a:endParaRPr>
          </a:p>
          <a:p>
            <a:r>
              <a:rPr lang="en-US" sz="3200" dirty="0">
                <a:latin typeface="Calibri" panose="020F0502020204030204" pitchFamily="34" charset="0"/>
                <a:cs typeface="Calibri" panose="020F0502020204030204" pitchFamily="34" charset="0"/>
                <a:hlinkClick r:id="rId7"/>
              </a:rPr>
              <a:t>Non-Regulatory Guidance</a:t>
            </a:r>
            <a:r>
              <a:rPr lang="en-US"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(IV-A)</a:t>
            </a:r>
            <a:endParaRPr lang="en-US" sz="3200" dirty="0">
              <a:latin typeface="Calibri" panose="020F0502020204030204" pitchFamily="34" charset="0"/>
              <a:cs typeface="Calibri" panose="020F0502020204030204" pitchFamily="34" charset="0"/>
            </a:endParaRPr>
          </a:p>
          <a:p>
            <a:endParaRPr lang="en-US" altLang="en-US" sz="2800" dirty="0">
              <a:latin typeface="Calibri" panose="020F0502020204030204" pitchFamily="34" charset="0"/>
              <a:cs typeface="Calibri" panose="020F0502020204030204" pitchFamily="34" charset="0"/>
              <a:hlinkClick r:id="rId4"/>
            </a:endParaRPr>
          </a:p>
          <a:p>
            <a:endParaRPr lang="en-US" altLang="en-US" sz="2800" dirty="0">
              <a:latin typeface="Calibri" panose="020F0502020204030204" pitchFamily="34" charset="0"/>
              <a:cs typeface="Calibri" panose="020F0502020204030204" pitchFamily="34" charset="0"/>
              <a:hlinkClick r:id="rId4"/>
            </a:endParaRPr>
          </a:p>
          <a:p>
            <a:endParaRPr lang="en-US" altLang="en-US" sz="3200" dirty="0">
              <a:latin typeface="Calibri" panose="020F0502020204030204" pitchFamily="34" charset="0"/>
              <a:cs typeface="Calibri" panose="020F0502020204030204" pitchFamily="34" charset="0"/>
              <a:hlinkClick r:id="rId4"/>
            </a:endParaRPr>
          </a:p>
          <a:p>
            <a:pPr marL="0" indent="0">
              <a:buNone/>
            </a:pPr>
            <a:endParaRPr lang="en-US" sz="2800" u="sng" dirty="0" smtClean="0">
              <a:hlinkClick r:id="rId4"/>
            </a:endParaRPr>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pic>
        <p:nvPicPr>
          <p:cNvPr id="5" name="Picture Placeholder 4" descr="This is an image of a street sign with the following labels: Help, Tips, Assistance, Guidance, Support, and Advice." title="Resources"/>
          <p:cNvPicPr>
            <a:picLocks noGrp="1" noChangeAspect="1"/>
          </p:cNvPicPr>
          <p:nvPr>
            <p:ph type="pic" sz="quarter" idx="13"/>
          </p:nvPr>
        </p:nvPicPr>
        <p:blipFill>
          <a:blip r:embed="rId8">
            <a:extLst>
              <a:ext uri="{28A0092B-C50C-407E-A947-70E740481C1C}">
                <a14:useLocalDpi xmlns:a14="http://schemas.microsoft.com/office/drawing/2010/main" val="0"/>
              </a:ext>
            </a:extLst>
          </a:blip>
          <a:srcRect l="102" r="102"/>
          <a:stretch>
            <a:fillRect/>
          </a:stretch>
        </p:blipFill>
        <p:spPr>
          <a:xfrm>
            <a:off x="428625" y="2722563"/>
            <a:ext cx="4221163" cy="2320925"/>
          </a:xfrm>
        </p:spPr>
      </p:pic>
    </p:spTree>
    <p:extLst>
      <p:ext uri="{BB962C8B-B14F-4D97-AF65-F5344CB8AC3E}">
        <p14:creationId xmlns:p14="http://schemas.microsoft.com/office/powerpoint/2010/main" val="1173246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r>
              <a:rPr lang="en-US" dirty="0"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16</a:t>
            </a:fld>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35954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76" y="1825624"/>
            <a:ext cx="10784542" cy="4468495"/>
          </a:xfrm>
        </p:spPr>
        <p:txBody>
          <a:bodyPr>
            <a:normAutofit/>
          </a:bodyPr>
          <a:lstStyle/>
          <a:p>
            <a:r>
              <a:rPr lang="en-US" sz="3200" dirty="0" smtClean="0">
                <a:latin typeface="Calibri" panose="020F0502020204030204" pitchFamily="34" charset="0"/>
                <a:cs typeface="Calibri" panose="020F0502020204030204" pitchFamily="34" charset="0"/>
              </a:rPr>
              <a:t>Overview of Title II-A &amp; IV-A</a:t>
            </a:r>
          </a:p>
          <a:p>
            <a:endParaRPr lang="en-US" sz="11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Review CIP Budget Narrative components</a:t>
            </a:r>
            <a:endParaRPr lang="en-US" sz="3200" dirty="0">
              <a:latin typeface="Calibri" panose="020F0502020204030204" pitchFamily="34" charset="0"/>
              <a:cs typeface="Calibri" panose="020F0502020204030204" pitchFamily="34" charset="0"/>
            </a:endParaRPr>
          </a:p>
          <a:p>
            <a:endParaRPr lang="en-US" sz="10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Walkthrough of applications</a:t>
            </a:r>
          </a:p>
          <a:p>
            <a:endParaRPr lang="en-US" sz="1000" dirty="0" smtClean="0">
              <a:latin typeface="Calibri" panose="020F0502020204030204" pitchFamily="34" charset="0"/>
              <a:cs typeface="Calibri" panose="020F0502020204030204" pitchFamily="34" charset="0"/>
            </a:endParaRPr>
          </a:p>
          <a:p>
            <a:r>
              <a:rPr lang="en-US" sz="3200" dirty="0" smtClean="0">
                <a:latin typeface="Calibri" panose="020F0502020204030204" pitchFamily="34" charset="0"/>
                <a:cs typeface="Calibri" panose="020F0502020204030204" pitchFamily="34" charset="0"/>
              </a:rPr>
              <a:t>Resources</a:t>
            </a:r>
            <a:endParaRPr lang="en-US" sz="3200" dirty="0"/>
          </a:p>
        </p:txBody>
      </p:sp>
      <p:sp>
        <p:nvSpPr>
          <p:cNvPr id="2" name="Title 1"/>
          <p:cNvSpPr>
            <a:spLocks noGrp="1"/>
          </p:cNvSpPr>
          <p:nvPr>
            <p:ph type="title"/>
          </p:nvPr>
        </p:nvSpPr>
        <p:spPr/>
        <p:txBody>
          <a:bodyPr/>
          <a:lstStyle/>
          <a:p>
            <a:r>
              <a:rPr lang="en-US" smtClean="0"/>
              <a:t>Outcomes</a:t>
            </a:r>
            <a:endParaRPr lang="en-US" dirty="0">
              <a:solidFill>
                <a:schemeClr val="tx1"/>
              </a:solidFill>
            </a:endParaRPr>
          </a:p>
        </p:txBody>
      </p:sp>
      <p:sp>
        <p:nvSpPr>
          <p:cNvPr id="4" name="Footer Placeholder 2"/>
          <p:cNvSpPr>
            <a:spLocks noGrp="1"/>
          </p:cNvSpPr>
          <p:nvPr/>
        </p:nvSpPr>
        <p:spPr>
          <a:xfrm>
            <a:off x="717176" y="609403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Oregon Department of Education</a:t>
            </a:r>
            <a:endParaRPr lang="en-US" dirty="0"/>
          </a:p>
        </p:txBody>
      </p:sp>
      <p:pic>
        <p:nvPicPr>
          <p:cNvPr id="5" name="Picture 4" descr="This is a colorful picture of the word agenda" title="Agenda"/>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88451" y="5008702"/>
            <a:ext cx="4613267" cy="1131091"/>
          </a:xfrm>
          <a:prstGeom prst="rect">
            <a:avLst/>
          </a:prstGeom>
        </p:spPr>
      </p:pic>
    </p:spTree>
    <p:extLst>
      <p:ext uri="{BB962C8B-B14F-4D97-AF65-F5344CB8AC3E}">
        <p14:creationId xmlns:p14="http://schemas.microsoft.com/office/powerpoint/2010/main" val="36505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II – A Purpose</a:t>
            </a:r>
            <a:endParaRPr lang="en-US" dirty="0">
              <a:solidFill>
                <a:schemeClr val="tx1"/>
              </a:solidFill>
            </a:endParaRPr>
          </a:p>
        </p:txBody>
      </p:sp>
      <p:sp>
        <p:nvSpPr>
          <p:cNvPr id="3" name="Content Placeholder 2"/>
          <p:cNvSpPr>
            <a:spLocks noGrp="1"/>
          </p:cNvSpPr>
          <p:nvPr>
            <p:ph idx="1"/>
          </p:nvPr>
        </p:nvSpPr>
        <p:spPr>
          <a:xfrm>
            <a:off x="5183188" y="779646"/>
            <a:ext cx="6172200" cy="5725271"/>
          </a:xfrm>
        </p:spPr>
        <p:txBody>
          <a:bodyPr>
            <a:normAutofit/>
          </a:bodyPr>
          <a:lstStyle/>
          <a:p>
            <a:r>
              <a:rPr lang="en-US" sz="3200" b="1" dirty="0">
                <a:latin typeface="Calibri" panose="020F0502020204030204" pitchFamily="34" charset="0"/>
                <a:cs typeface="Calibri" panose="020F0502020204030204" pitchFamily="34" charset="0"/>
              </a:rPr>
              <a:t>The purpose of Title II-A </a:t>
            </a:r>
            <a:r>
              <a:rPr lang="en-US" sz="3200" dirty="0">
                <a:latin typeface="Calibri" panose="020F0502020204030204" pitchFamily="34" charset="0"/>
                <a:cs typeface="Calibri" panose="020F0502020204030204" pitchFamily="34" charset="0"/>
              </a:rPr>
              <a:t>is to improve teacher and leader quality and focuses on preparing, training, and recruiting high-quality teachers and principals. </a:t>
            </a:r>
            <a:endParaRPr lang="en-US" sz="3200" dirty="0" smtClean="0">
              <a:latin typeface="Calibri" panose="020F0502020204030204" pitchFamily="34" charset="0"/>
              <a:cs typeface="Calibri" panose="020F0502020204030204" pitchFamily="34" charset="0"/>
            </a:endParaRPr>
          </a:p>
          <a:p>
            <a:endParaRPr lang="en-US" sz="1100" dirty="0" smtClean="0">
              <a:latin typeface="Calibri" panose="020F0502020204030204" pitchFamily="34" charset="0"/>
              <a:cs typeface="Calibri" panose="020F0502020204030204" pitchFamily="34" charset="0"/>
            </a:endParaRPr>
          </a:p>
          <a:p>
            <a:endParaRPr lang="en-US" sz="1100" dirty="0" smtClean="0">
              <a:latin typeface="Calibri" panose="020F0502020204030204" pitchFamily="34" charset="0"/>
              <a:cs typeface="Calibri" panose="020F0502020204030204" pitchFamily="34" charset="0"/>
            </a:endParaRPr>
          </a:p>
        </p:txBody>
      </p:sp>
      <p:pic>
        <p:nvPicPr>
          <p:cNvPr id="6" name="Picture Placeholder 5" descr="This image shows the U.S. Department of Education logo which is an oak tree that has grown from an acorn." title="Purpos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7" b="447"/>
          <a:stretch>
            <a:fillRect/>
          </a:stretch>
        </p:blipFill>
        <p:spPr>
          <a:xfrm>
            <a:off x="717176" y="2407920"/>
            <a:ext cx="3350366" cy="3320393"/>
          </a:xfrm>
        </p:spPr>
      </p:pic>
      <p:sp>
        <p:nvSpPr>
          <p:cNvPr id="5" name="Footer Placeholder 2"/>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2019943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IV- A Purpose</a:t>
            </a:r>
            <a:endParaRPr lang="en-US" dirty="0">
              <a:solidFill>
                <a:schemeClr val="tx1"/>
              </a:solidFill>
            </a:endParaRPr>
          </a:p>
        </p:txBody>
      </p:sp>
      <p:sp>
        <p:nvSpPr>
          <p:cNvPr id="3" name="Content Placeholder 2"/>
          <p:cNvSpPr>
            <a:spLocks noGrp="1"/>
          </p:cNvSpPr>
          <p:nvPr>
            <p:ph idx="1"/>
          </p:nvPr>
        </p:nvSpPr>
        <p:spPr>
          <a:xfrm>
            <a:off x="5183188" y="779646"/>
            <a:ext cx="6172200" cy="5725271"/>
          </a:xfrm>
        </p:spPr>
        <p:txBody>
          <a:bodyPr>
            <a:normAutofit/>
          </a:bodyPr>
          <a:lstStyle/>
          <a:p>
            <a:endParaRPr lang="en-US" sz="1100" dirty="0" smtClean="0">
              <a:latin typeface="Calibri" panose="020F0502020204030204" pitchFamily="34" charset="0"/>
              <a:cs typeface="Calibri" panose="020F0502020204030204" pitchFamily="34" charset="0"/>
            </a:endParaRPr>
          </a:p>
          <a:p>
            <a:pPr marL="0" indent="0">
              <a:buNone/>
            </a:pPr>
            <a:r>
              <a:rPr lang="en-US" sz="3200" b="1" dirty="0">
                <a:latin typeface="Calibri" panose="020F0502020204030204" pitchFamily="34" charset="0"/>
                <a:cs typeface="Calibri" panose="020F0502020204030204" pitchFamily="34" charset="0"/>
              </a:rPr>
              <a:t>The purpose of Title IV-A </a:t>
            </a:r>
            <a:r>
              <a:rPr lang="en-US" sz="3200" dirty="0">
                <a:latin typeface="Calibri" panose="020F0502020204030204" pitchFamily="34" charset="0"/>
                <a:cs typeface="Calibri" panose="020F0502020204030204" pitchFamily="34" charset="0"/>
              </a:rPr>
              <a:t>is to improve student academic achievement through:</a:t>
            </a:r>
          </a:p>
          <a:p>
            <a:pPr lvl="1"/>
            <a:r>
              <a:rPr lang="en-US" sz="2800" dirty="0">
                <a:latin typeface="Calibri" panose="020F0502020204030204" pitchFamily="34" charset="0"/>
                <a:cs typeface="Calibri" panose="020F0502020204030204" pitchFamily="34" charset="0"/>
              </a:rPr>
              <a:t>Access to a well-rounded education</a:t>
            </a:r>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p>
            <a:pPr lvl="1"/>
            <a:r>
              <a:rPr lang="en-US" sz="2800" dirty="0"/>
              <a:t>Improve school conditions for student learning; </a:t>
            </a:r>
            <a:r>
              <a:rPr lang="en-US" sz="2800" dirty="0" smtClean="0"/>
              <a:t>and</a:t>
            </a:r>
            <a:endParaRPr lang="en-US" sz="2800"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Improved use of technology in order to improve the digital literacy of all </a:t>
            </a:r>
            <a:r>
              <a:rPr lang="en-US" sz="2800" dirty="0" smtClean="0">
                <a:latin typeface="Calibri" panose="020F0502020204030204" pitchFamily="34" charset="0"/>
                <a:cs typeface="Calibri" panose="020F0502020204030204" pitchFamily="34" charset="0"/>
              </a:rPr>
              <a:t>students.</a:t>
            </a:r>
            <a:endParaRPr lang="en-US" sz="2800" dirty="0">
              <a:latin typeface="Calibri" panose="020F0502020204030204" pitchFamily="34" charset="0"/>
              <a:cs typeface="Calibri" panose="020F0502020204030204" pitchFamily="34" charset="0"/>
            </a:endParaRPr>
          </a:p>
        </p:txBody>
      </p:sp>
      <p:pic>
        <p:nvPicPr>
          <p:cNvPr id="6" name="Picture Placeholder 5" descr="This image shows the U.S. Department of Education logo which is an oak tree that has grown from an acorn." title="Purpos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47" b="447"/>
          <a:stretch>
            <a:fillRect/>
          </a:stretch>
        </p:blipFill>
        <p:spPr>
          <a:xfrm>
            <a:off x="545136" y="2255520"/>
            <a:ext cx="3750183" cy="3716633"/>
          </a:xfrm>
        </p:spPr>
      </p:pic>
      <p:sp>
        <p:nvSpPr>
          <p:cNvPr id="5" name="Footer Placeholder 2"/>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134014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lnSpcReduction="20000"/>
          </a:bodyPr>
          <a:lstStyle/>
          <a:p>
            <a:r>
              <a:rPr lang="en-US" sz="3200" dirty="0" smtClean="0"/>
              <a:t>Supplement not Supplant</a:t>
            </a:r>
          </a:p>
          <a:p>
            <a:r>
              <a:rPr lang="en-US" sz="3200" dirty="0"/>
              <a:t>Equitable </a:t>
            </a:r>
            <a:r>
              <a:rPr lang="en-US" sz="3200" dirty="0" smtClean="0"/>
              <a:t>services</a:t>
            </a:r>
          </a:p>
          <a:p>
            <a:r>
              <a:rPr lang="en-US" sz="3200" dirty="0" smtClean="0"/>
              <a:t>Consultation</a:t>
            </a:r>
          </a:p>
          <a:p>
            <a:r>
              <a:rPr lang="en-US" sz="3200" dirty="0"/>
              <a:t>Needs </a:t>
            </a:r>
            <a:r>
              <a:rPr lang="en-US" sz="3200" dirty="0" smtClean="0"/>
              <a:t>assessment</a:t>
            </a:r>
          </a:p>
          <a:p>
            <a:r>
              <a:rPr lang="en-US" sz="3200" dirty="0" smtClean="0">
                <a:solidFill>
                  <a:srgbClr val="FF0000"/>
                </a:solidFill>
              </a:rPr>
              <a:t>Prioritizing high needs schools</a:t>
            </a:r>
            <a:endParaRPr lang="en-US" sz="3200" dirty="0">
              <a:solidFill>
                <a:srgbClr val="FF0000"/>
              </a:solidFill>
            </a:endParaRPr>
          </a:p>
          <a:p>
            <a:endParaRPr lang="en-US" sz="3200" dirty="0" smtClean="0"/>
          </a:p>
          <a:p>
            <a:endParaRPr lang="en-US" sz="3200" dirty="0"/>
          </a:p>
          <a:p>
            <a:pPr marL="0" indent="0">
              <a:buNone/>
            </a:pPr>
            <a:r>
              <a:rPr lang="en-US" sz="2800" i="1" dirty="0" smtClean="0"/>
              <a:t>IMPORTANT: Allowable uses are different! Title II-A cannot be spent on direct services to students</a:t>
            </a:r>
            <a:endParaRPr lang="en-US" sz="2800" i="1"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5</a:t>
            </a:fld>
            <a:endParaRPr lang="en-US" dirty="0"/>
          </a:p>
        </p:txBody>
      </p:sp>
      <p:sp>
        <p:nvSpPr>
          <p:cNvPr id="7" name="Title 6"/>
          <p:cNvSpPr>
            <a:spLocks noGrp="1"/>
          </p:cNvSpPr>
          <p:nvPr>
            <p:ph type="title"/>
          </p:nvPr>
        </p:nvSpPr>
        <p:spPr/>
        <p:txBody>
          <a:bodyPr/>
          <a:lstStyle/>
          <a:p>
            <a:r>
              <a:rPr lang="en-US" dirty="0" smtClean="0"/>
              <a:t>Common Ground: II-A and IV-A</a:t>
            </a:r>
            <a:endParaRPr lang="en-US" dirty="0"/>
          </a:p>
        </p:txBody>
      </p:sp>
      <p:pic>
        <p:nvPicPr>
          <p:cNvPr id="9" name="Picture Placeholder 2" descr="This image shows a post-it note of a lightbulb. It is included for aesthetic purposes." title="Common Ground"/>
          <p:cNvPicPr>
            <a:picLocks noChangeAspect="1"/>
          </p:cNvPicPr>
          <p:nvPr/>
        </p:nvPicPr>
        <p:blipFill rotWithShape="1">
          <a:blip r:embed="rId3" cstate="hqprint">
            <a:extLst>
              <a:ext uri="{28A0092B-C50C-407E-A947-70E740481C1C}">
                <a14:useLocalDpi xmlns:a14="http://schemas.microsoft.com/office/drawing/2010/main" val="0"/>
              </a:ext>
            </a:extLst>
          </a:blip>
          <a:srcRect t="5727" r="36455" b="5727"/>
          <a:stretch/>
        </p:blipFill>
        <p:spPr>
          <a:xfrm>
            <a:off x="9003255" y="2061845"/>
            <a:ext cx="2498463" cy="2320926"/>
          </a:xfrm>
          <a:prstGeom prst="rect">
            <a:avLst/>
          </a:prstGeom>
        </p:spPr>
      </p:pic>
    </p:spTree>
    <p:extLst>
      <p:ext uri="{BB962C8B-B14F-4D97-AF65-F5344CB8AC3E}">
        <p14:creationId xmlns:p14="http://schemas.microsoft.com/office/powerpoint/2010/main" val="40528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a:xfrm>
            <a:off x="717176" y="1825624"/>
            <a:ext cx="10784542" cy="4478193"/>
          </a:xfrm>
        </p:spPr>
        <p:txBody>
          <a:bodyPr>
            <a:normAutofit/>
          </a:bodyPr>
          <a:lstStyle/>
          <a:p>
            <a:pPr marL="0" indent="0">
              <a:buNone/>
            </a:pPr>
            <a:r>
              <a:rPr lang="en-US" sz="2800" dirty="0">
                <a:latin typeface="Calibri" panose="020F0502020204030204" pitchFamily="34" charset="0"/>
                <a:cs typeface="Calibri" panose="020F0502020204030204" pitchFamily="34" charset="0"/>
              </a:rPr>
              <a:t>Federal funds cannot be used to supplant, or </a:t>
            </a:r>
            <a:r>
              <a:rPr lang="en-US" sz="2800" b="1" dirty="0">
                <a:latin typeface="Calibri" panose="020F0502020204030204" pitchFamily="34" charset="0"/>
                <a:cs typeface="Calibri" panose="020F0502020204030204" pitchFamily="34" charset="0"/>
              </a:rPr>
              <a:t>take the place of</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state and local funds </a:t>
            </a:r>
            <a:r>
              <a:rPr lang="en-US" sz="2800" dirty="0">
                <a:latin typeface="Calibri" panose="020F0502020204030204" pitchFamily="34" charset="0"/>
                <a:cs typeface="Calibri" panose="020F0502020204030204" pitchFamily="34" charset="0"/>
              </a:rPr>
              <a:t>that would have been spent </a:t>
            </a:r>
            <a:r>
              <a:rPr lang="en-US" sz="2800" u="sng" dirty="0">
                <a:latin typeface="Calibri" panose="020F0502020204030204" pitchFamily="34" charset="0"/>
                <a:cs typeface="Calibri" panose="020F0502020204030204" pitchFamily="34" charset="0"/>
              </a:rPr>
              <a:t>if Title </a:t>
            </a:r>
            <a:r>
              <a:rPr lang="en-US" sz="2800" u="sng" dirty="0" smtClean="0">
                <a:latin typeface="Calibri" panose="020F0502020204030204" pitchFamily="34" charset="0"/>
                <a:cs typeface="Calibri" panose="020F0502020204030204" pitchFamily="34" charset="0"/>
              </a:rPr>
              <a:t>II-A or IV-A </a:t>
            </a:r>
            <a:r>
              <a:rPr lang="en-US" sz="2800" u="sng" dirty="0">
                <a:latin typeface="Calibri" panose="020F0502020204030204" pitchFamily="34" charset="0"/>
                <a:cs typeface="Calibri" panose="020F0502020204030204" pitchFamily="34" charset="0"/>
              </a:rPr>
              <a:t>funds were not </a:t>
            </a:r>
            <a:r>
              <a:rPr lang="en-US" sz="2800" u="sng" dirty="0" smtClean="0">
                <a:latin typeface="Calibri" panose="020F0502020204030204" pitchFamily="34" charset="0"/>
                <a:cs typeface="Calibri" panose="020F0502020204030204" pitchFamily="34" charset="0"/>
              </a:rPr>
              <a:t>available</a:t>
            </a:r>
            <a:endParaRPr lang="en-US" sz="2800" b="1"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a:t>
            </a:r>
            <a:r>
              <a:rPr lang="en-US" dirty="0">
                <a:latin typeface="Calibri" panose="020F0502020204030204" pitchFamily="34" charset="0"/>
                <a:cs typeface="Calibri" panose="020F0502020204030204" pitchFamily="34" charset="0"/>
              </a:rPr>
              <a:t> Are the services that the district wants to fund with ESEA funds required under state, local, or another federal law? </a:t>
            </a:r>
            <a:r>
              <a:rPr lang="en-US" b="1" dirty="0">
                <a:latin typeface="Calibri" panose="020F0502020204030204" pitchFamily="34" charset="0"/>
                <a:cs typeface="Calibri" panose="020F0502020204030204" pitchFamily="34" charset="0"/>
              </a:rPr>
              <a:t>If they are, </a:t>
            </a:r>
            <a:r>
              <a:rPr lang="en-US" b="1" dirty="0" smtClean="0">
                <a:latin typeface="Calibri" panose="020F0502020204030204" pitchFamily="34" charset="0"/>
                <a:cs typeface="Calibri" panose="020F0502020204030204" pitchFamily="34" charset="0"/>
              </a:rPr>
              <a:t>there could be the presumption of supplanting. </a:t>
            </a:r>
            <a:endParaRPr lang="en-US" b="1"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r>
              <a:rPr lang="en-US" b="1" dirty="0">
                <a:latin typeface="Calibri" panose="020F0502020204030204" pitchFamily="34" charset="0"/>
                <a:cs typeface="Calibri" panose="020F0502020204030204" pitchFamily="34" charset="0"/>
              </a:rPr>
              <a:t>Test II:</a:t>
            </a:r>
            <a:r>
              <a:rPr lang="en-US" dirty="0">
                <a:latin typeface="Calibri" panose="020F0502020204030204" pitchFamily="34" charset="0"/>
                <a:cs typeface="Calibri" panose="020F0502020204030204" pitchFamily="34" charset="0"/>
              </a:rPr>
              <a:t> Were state or local funds used in the </a:t>
            </a:r>
            <a:r>
              <a:rPr lang="en-US" dirty="0" smtClean="0">
                <a:latin typeface="Calibri" panose="020F0502020204030204" pitchFamily="34" charset="0"/>
                <a:cs typeface="Calibri" panose="020F0502020204030204" pitchFamily="34" charset="0"/>
              </a:rPr>
              <a:t>last year </a:t>
            </a:r>
            <a:r>
              <a:rPr lang="en-US" dirty="0">
                <a:latin typeface="Calibri" panose="020F0502020204030204" pitchFamily="34" charset="0"/>
                <a:cs typeface="Calibri" panose="020F0502020204030204" pitchFamily="34" charset="0"/>
              </a:rPr>
              <a:t>to pay for these services? </a:t>
            </a:r>
            <a:r>
              <a:rPr lang="en-US" b="1" dirty="0">
                <a:latin typeface="Calibri" panose="020F0502020204030204" pitchFamily="34" charset="0"/>
                <a:cs typeface="Calibri" panose="020F0502020204030204" pitchFamily="34" charset="0"/>
              </a:rPr>
              <a:t>If they were, </a:t>
            </a:r>
            <a:r>
              <a:rPr lang="en-US" b="1" dirty="0" smtClean="0">
                <a:latin typeface="Calibri" panose="020F0502020204030204" pitchFamily="34" charset="0"/>
                <a:cs typeface="Calibri" panose="020F0502020204030204" pitchFamily="34" charset="0"/>
              </a:rPr>
              <a:t>there could be a presumption of supplanting.</a:t>
            </a:r>
          </a:p>
          <a:p>
            <a:pPr lvl="1"/>
            <a:endParaRPr lang="en-US" sz="1000" b="1" dirty="0">
              <a:latin typeface="Calibri" panose="020F0502020204030204" pitchFamily="34" charset="0"/>
              <a:cs typeface="Calibri" panose="020F0502020204030204" pitchFamily="34" charset="0"/>
            </a:endParaRPr>
          </a:p>
          <a:p>
            <a:pPr marL="0" indent="0" algn="ctr">
              <a:buNone/>
              <a:defRPr/>
            </a:pPr>
            <a:r>
              <a:rPr lang="en-US" sz="2800" i="1" dirty="0" smtClean="0">
                <a:hlinkClick r:id="rId3"/>
              </a:rPr>
              <a:t>ESSA Quick Reference Brief: Supplement Not Supplant </a:t>
            </a:r>
            <a:endParaRPr lang="en-US" sz="2800" i="1" dirty="0"/>
          </a:p>
        </p:txBody>
      </p:sp>
      <p:sp>
        <p:nvSpPr>
          <p:cNvPr id="30722" name="Title 2"/>
          <p:cNvSpPr>
            <a:spLocks noGrp="1"/>
          </p:cNvSpPr>
          <p:nvPr>
            <p:ph type="title"/>
          </p:nvPr>
        </p:nvSpPr>
        <p:spPr/>
        <p:txBody>
          <a:bodyPr>
            <a:normAutofit/>
          </a:bodyPr>
          <a:lstStyle/>
          <a:p>
            <a:r>
              <a:rPr lang="en-US" altLang="en-US" dirty="0"/>
              <a:t>Supplement Not Supplant</a:t>
            </a:r>
          </a:p>
        </p:txBody>
      </p:sp>
      <p:sp>
        <p:nvSpPr>
          <p:cNvPr id="4" name="Footer Placeholder 2"/>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2618274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dirty="0" smtClean="0"/>
              <a:t>Equitable Services</a:t>
            </a:r>
            <a:endParaRPr lang="en-US" altLang="en-US" dirty="0" smtClean="0">
              <a:solidFill>
                <a:schemeClr val="bg2">
                  <a:lumMod val="60000"/>
                  <a:lumOff val="40000"/>
                </a:schemeClr>
              </a:solidFill>
            </a:endParaRPr>
          </a:p>
        </p:txBody>
      </p:sp>
      <p:sp>
        <p:nvSpPr>
          <p:cNvPr id="3" name="Content Placeholder 2"/>
          <p:cNvSpPr>
            <a:spLocks noGrp="1"/>
          </p:cNvSpPr>
          <p:nvPr>
            <p:ph idx="1"/>
          </p:nvPr>
        </p:nvSpPr>
        <p:spPr>
          <a:xfrm>
            <a:off x="5183188" y="779646"/>
            <a:ext cx="6172200" cy="5621153"/>
          </a:xfrm>
        </p:spPr>
        <p:txBody>
          <a:bodyPr>
            <a:normAutofit/>
          </a:bodyPr>
          <a:lstStyle/>
          <a:p>
            <a:pPr>
              <a:defRPr/>
            </a:pPr>
            <a:r>
              <a:rPr lang="en-US" sz="2800" dirty="0">
                <a:latin typeface="Calibri" panose="020F0502020204030204" pitchFamily="34" charset="0"/>
                <a:cs typeface="Calibri" panose="020F0502020204030204" pitchFamily="34" charset="0"/>
              </a:rPr>
              <a:t>Timely, meaningful, annual consultation</a:t>
            </a:r>
          </a:p>
          <a:p>
            <a:pPr>
              <a:defRPr/>
            </a:pPr>
            <a:endParaRPr lang="en-US" sz="2800" dirty="0">
              <a:latin typeface="Calibri" panose="020F0502020204030204" pitchFamily="34" charset="0"/>
              <a:cs typeface="Calibri" panose="020F0502020204030204" pitchFamily="34" charset="0"/>
            </a:endParaRPr>
          </a:p>
          <a:p>
            <a:pPr>
              <a:defRPr/>
            </a:pPr>
            <a:r>
              <a:rPr lang="en-US" sz="2800" dirty="0">
                <a:latin typeface="Calibri" panose="020F0502020204030204" pitchFamily="34" charset="0"/>
                <a:cs typeface="Calibri" panose="020F0502020204030204" pitchFamily="34" charset="0"/>
              </a:rPr>
              <a:t>LEAs can deduct administrative costs prior to calculation of Equitable Share</a:t>
            </a:r>
          </a:p>
          <a:p>
            <a:pPr marL="457200" lvl="1" indent="0">
              <a:buNone/>
              <a:defRPr/>
            </a:pPr>
            <a:endParaRPr lang="en-US" dirty="0">
              <a:latin typeface="Calibri" panose="020F0502020204030204" pitchFamily="34" charset="0"/>
              <a:cs typeface="Calibri" panose="020F0502020204030204" pitchFamily="34" charset="0"/>
            </a:endParaRPr>
          </a:p>
          <a:p>
            <a:pPr>
              <a:defRPr/>
            </a:pPr>
            <a:r>
              <a:rPr lang="en-US" sz="2800" dirty="0">
                <a:latin typeface="Calibri" panose="020F0502020204030204" pitchFamily="34" charset="0"/>
                <a:cs typeface="Calibri" panose="020F0502020204030204" pitchFamily="34" charset="0"/>
              </a:rPr>
              <a:t>Calculation is based on </a:t>
            </a:r>
            <a:r>
              <a:rPr lang="en-US" sz="2800" b="1" dirty="0">
                <a:latin typeface="Calibri" panose="020F0502020204030204" pitchFamily="34" charset="0"/>
                <a:cs typeface="Calibri" panose="020F0502020204030204" pitchFamily="34" charset="0"/>
              </a:rPr>
              <a:t>total enrollment </a:t>
            </a:r>
            <a:endParaRPr lang="en-US" sz="2800" dirty="0">
              <a:latin typeface="Calibri" panose="020F0502020204030204" pitchFamily="34" charset="0"/>
              <a:cs typeface="Calibri" panose="020F0502020204030204" pitchFamily="34" charset="0"/>
            </a:endParaRPr>
          </a:p>
          <a:p>
            <a:pPr lvl="1">
              <a:defRPr/>
            </a:pPr>
            <a:r>
              <a:rPr lang="en-US" dirty="0">
                <a:latin typeface="Calibri" panose="020F0502020204030204" pitchFamily="34" charset="0"/>
                <a:cs typeface="Calibri" panose="020F0502020204030204" pitchFamily="34" charset="0"/>
              </a:rPr>
              <a:t>All district students + all PS students</a:t>
            </a:r>
          </a:p>
          <a:p>
            <a:pPr>
              <a:buClr>
                <a:schemeClr val="dk1"/>
              </a:buClr>
              <a:buSzPct val="100000"/>
            </a:pPr>
            <a:endParaRPr lang="en-US" sz="2800" dirty="0">
              <a:solidFill>
                <a:schemeClr val="dk1"/>
              </a:solidFill>
              <a:ea typeface="Lato"/>
              <a:cs typeface="Lato"/>
              <a:sym typeface="Lato"/>
            </a:endParaRPr>
          </a:p>
          <a:p>
            <a:pPr marL="0" indent="0">
              <a:buClr>
                <a:schemeClr val="dk1"/>
              </a:buClr>
              <a:buSzPct val="100000"/>
              <a:buNone/>
            </a:pPr>
            <a:r>
              <a:rPr lang="en-US" sz="2800" i="1" dirty="0">
                <a:latin typeface="Calibri" panose="020F0502020204030204" pitchFamily="34" charset="0"/>
                <a:cs typeface="Calibri" panose="020F0502020204030204" pitchFamily="34" charset="0"/>
                <a:hlinkClick r:id="rId3"/>
              </a:rPr>
              <a:t>ESSA Quick Reference Brief: Equitable Services</a:t>
            </a:r>
            <a:endParaRPr lang="en-US" sz="2800" i="1" dirty="0">
              <a:latin typeface="Calibri" panose="020F0502020204030204" pitchFamily="34" charset="0"/>
              <a:cs typeface="Calibri" panose="020F0502020204030204" pitchFamily="34" charset="0"/>
            </a:endParaRPr>
          </a:p>
          <a:p>
            <a:pPr>
              <a:buClr>
                <a:schemeClr val="dk1"/>
              </a:buClr>
              <a:buSzPct val="100000"/>
            </a:pPr>
            <a:endParaRPr lang="en-US" sz="2800" dirty="0">
              <a:solidFill>
                <a:schemeClr val="dk1"/>
              </a:solidFill>
              <a:ea typeface="Lato"/>
              <a:cs typeface="Lato"/>
              <a:sym typeface="Lato"/>
            </a:endParaRPr>
          </a:p>
          <a:p>
            <a:pPr lvl="1">
              <a:defRPr/>
            </a:pPr>
            <a:endParaRPr lang="en-US" dirty="0">
              <a:latin typeface="Calibri" panose="020F0502020204030204" pitchFamily="34" charset="0"/>
              <a:cs typeface="Calibri" panose="020F0502020204030204" pitchFamily="34" charset="0"/>
            </a:endParaRPr>
          </a:p>
        </p:txBody>
      </p:sp>
      <p:pic>
        <p:nvPicPr>
          <p:cNvPr id="7" name="Picture Placeholder 6" descr="This image shows elementary children running down a hallway. It is included for aesthetic purposes." title="Equitable Services"/>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5733" b="5733"/>
          <a:stretch>
            <a:fillRect/>
          </a:stretch>
        </p:blipFill>
        <p:spPr>
          <a:xfrm>
            <a:off x="537068" y="2958234"/>
            <a:ext cx="3931826" cy="2320926"/>
          </a:xfrm>
        </p:spPr>
      </p:pic>
      <p:sp>
        <p:nvSpPr>
          <p:cNvPr id="5" name="Footer Placeholder 2"/>
          <p:cNvSpPr>
            <a:spLocks noGrp="1"/>
          </p:cNvSpPr>
          <p:nvPr/>
        </p:nvSpPr>
        <p:spPr>
          <a:xfrm>
            <a:off x="717176" y="5994110"/>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Oregon Department of Education</a:t>
            </a:r>
            <a:endParaRPr lang="en-US" dirty="0"/>
          </a:p>
        </p:txBody>
      </p:sp>
    </p:spTree>
    <p:extLst>
      <p:ext uri="{BB962C8B-B14F-4D97-AF65-F5344CB8AC3E}">
        <p14:creationId xmlns:p14="http://schemas.microsoft.com/office/powerpoint/2010/main" val="1143787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ontent Placeholder 4"/>
          <p:cNvSpPr>
            <a:spLocks noGrp="1"/>
          </p:cNvSpPr>
          <p:nvPr>
            <p:ph idx="1"/>
          </p:nvPr>
        </p:nvSpPr>
        <p:spPr>
          <a:xfrm>
            <a:off x="717176" y="1825624"/>
            <a:ext cx="10784542" cy="4478193"/>
          </a:xfrm>
        </p:spPr>
        <p:txBody>
          <a:bodyPr>
            <a:normAutofit/>
          </a:bodyPr>
          <a:lstStyle/>
          <a:p>
            <a:pPr marL="342900" indent="-342900">
              <a:spcBef>
                <a:spcPct val="20000"/>
              </a:spcBef>
              <a:defRPr/>
            </a:pPr>
            <a:r>
              <a:rPr lang="en-US" sz="3200" dirty="0">
                <a:latin typeface="Calibri" panose="020F0502020204030204" pitchFamily="34" charset="0"/>
                <a:cs typeface="Calibri" panose="020F0502020204030204" pitchFamily="34" charset="0"/>
              </a:rPr>
              <a:t>LEAs must </a:t>
            </a:r>
            <a:r>
              <a:rPr lang="en-US" sz="3200" dirty="0" smtClean="0">
                <a:latin typeface="Calibri" panose="020F0502020204030204" pitchFamily="34" charset="0"/>
                <a:cs typeface="Calibri" panose="020F0502020204030204" pitchFamily="34" charset="0"/>
              </a:rPr>
              <a:t>prioritize funds </a:t>
            </a:r>
            <a:r>
              <a:rPr lang="en-US" sz="3200" dirty="0">
                <a:latin typeface="Calibri" panose="020F0502020204030204" pitchFamily="34" charset="0"/>
                <a:cs typeface="Calibri" panose="020F0502020204030204" pitchFamily="34" charset="0"/>
              </a:rPr>
              <a:t>to schools </a:t>
            </a:r>
            <a:r>
              <a:rPr lang="en-US" sz="3200" dirty="0" smtClean="0">
                <a:latin typeface="Calibri" panose="020F0502020204030204" pitchFamily="34" charset="0"/>
                <a:cs typeface="Calibri" panose="020F0502020204030204" pitchFamily="34" charset="0"/>
              </a:rPr>
              <a:t>that:</a:t>
            </a:r>
            <a:endParaRPr lang="en-US" sz="3200" dirty="0">
              <a:latin typeface="Calibri" panose="020F0502020204030204" pitchFamily="34" charset="0"/>
              <a:cs typeface="Calibri" panose="020F0502020204030204" pitchFamily="34" charset="0"/>
            </a:endParaRPr>
          </a:p>
          <a:p>
            <a:pPr marL="1085850" lvl="1" indent="-342900">
              <a:defRPr/>
            </a:pPr>
            <a:r>
              <a:rPr lang="en-US" sz="2800" dirty="0">
                <a:latin typeface="Calibri" panose="020F0502020204030204" pitchFamily="34" charset="0"/>
                <a:cs typeface="Calibri" panose="020F0502020204030204" pitchFamily="34" charset="0"/>
              </a:rPr>
              <a:t>Have the greatest need as determined by the LEA</a:t>
            </a:r>
          </a:p>
          <a:p>
            <a:pPr marL="1085850" lvl="1" indent="-342900">
              <a:defRPr/>
            </a:pPr>
            <a:r>
              <a:rPr lang="en-US" sz="2800" dirty="0">
                <a:latin typeface="Calibri" panose="020F0502020204030204" pitchFamily="34" charset="0"/>
                <a:cs typeface="Calibri" panose="020F0502020204030204" pitchFamily="34" charset="0"/>
              </a:rPr>
              <a:t>Have the highest percentages or numbers of low-income children</a:t>
            </a:r>
          </a:p>
          <a:p>
            <a:pPr marL="1085850" lvl="1" indent="-342900">
              <a:defRPr/>
            </a:pPr>
            <a:r>
              <a:rPr lang="en-US" sz="2800" dirty="0">
                <a:latin typeface="Calibri" panose="020F0502020204030204" pitchFamily="34" charset="0"/>
                <a:cs typeface="Calibri" panose="020F0502020204030204" pitchFamily="34" charset="0"/>
              </a:rPr>
              <a:t>Are identified for CSI or TSI support</a:t>
            </a:r>
          </a:p>
          <a:p>
            <a:pPr marL="1085850" lvl="1" indent="-342900">
              <a:defRPr/>
            </a:pPr>
            <a:r>
              <a:rPr lang="en-US" sz="2800" dirty="0">
                <a:latin typeface="Calibri" panose="020F0502020204030204" pitchFamily="34" charset="0"/>
                <a:cs typeface="Calibri" panose="020F0502020204030204" pitchFamily="34" charset="0"/>
              </a:rPr>
              <a:t>Are identified as a persistently dangerous school under Section </a:t>
            </a:r>
            <a:r>
              <a:rPr lang="en-US" sz="2800" dirty="0" smtClean="0">
                <a:latin typeface="Calibri" panose="020F0502020204030204" pitchFamily="34" charset="0"/>
                <a:cs typeface="Calibri" panose="020F0502020204030204" pitchFamily="34" charset="0"/>
              </a:rPr>
              <a:t>8532 (Title IV-A)</a:t>
            </a:r>
            <a:endParaRPr lang="en-US" sz="2800" dirty="0">
              <a:latin typeface="Calibri" panose="020F0502020204030204" pitchFamily="34" charset="0"/>
              <a:cs typeface="Calibri" panose="020F0502020204030204" pitchFamily="34" charset="0"/>
            </a:endParaRPr>
          </a:p>
          <a:p>
            <a:pPr marL="0" indent="0">
              <a:buNone/>
            </a:pPr>
            <a:endParaRPr lang="en-US" sz="2800" i="1" dirty="0"/>
          </a:p>
        </p:txBody>
      </p:sp>
      <p:sp>
        <p:nvSpPr>
          <p:cNvPr id="30722" name="Title 2"/>
          <p:cNvSpPr>
            <a:spLocks noGrp="1"/>
          </p:cNvSpPr>
          <p:nvPr>
            <p:ph type="title"/>
          </p:nvPr>
        </p:nvSpPr>
        <p:spPr/>
        <p:txBody>
          <a:bodyPr>
            <a:normAutofit/>
          </a:bodyPr>
          <a:lstStyle/>
          <a:p>
            <a:r>
              <a:rPr lang="en-US" altLang="en-US" dirty="0" smtClean="0"/>
              <a:t>Prioritizing High Needs Schools</a:t>
            </a:r>
            <a:endParaRPr lang="en-US" altLang="en-US" dirty="0"/>
          </a:p>
        </p:txBody>
      </p:sp>
      <p:sp>
        <p:nvSpPr>
          <p:cNvPr id="4" name="Footer Placeholder 2"/>
          <p:cNvSpPr>
            <a:spLocks noGrp="1"/>
          </p:cNvSpPr>
          <p:nvPr>
            <p:ph type="ftr" sz="quarter" idx="11"/>
          </p:nvPr>
        </p:nvSpPr>
        <p:spPr>
          <a:xfrm>
            <a:off x="717176" y="6139793"/>
            <a:ext cx="2864224" cy="365125"/>
          </a:xfrm>
        </p:spPr>
        <p:txBody>
          <a:bodyPr/>
          <a:lstStyle/>
          <a:p>
            <a:r>
              <a:rPr lang="en-US" dirty="0" smtClean="0"/>
              <a:t>Oregon Department of Education</a:t>
            </a:r>
            <a:endParaRPr lang="en-US" dirty="0"/>
          </a:p>
        </p:txBody>
      </p:sp>
    </p:spTree>
    <p:extLst>
      <p:ext uri="{BB962C8B-B14F-4D97-AF65-F5344CB8AC3E}">
        <p14:creationId xmlns:p14="http://schemas.microsoft.com/office/powerpoint/2010/main" val="51865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CIP Budget Narrative</a:t>
            </a:r>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9</a:t>
            </a:fld>
            <a:endParaRPr lang="en-US" dirty="0"/>
          </a:p>
        </p:txBody>
      </p:sp>
    </p:spTree>
    <p:extLst>
      <p:ext uri="{BB962C8B-B14F-4D97-AF65-F5344CB8AC3E}">
        <p14:creationId xmlns:p14="http://schemas.microsoft.com/office/powerpoint/2010/main" val="2766785473"/>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2022-09-26T07:00:00+00:00</Remediation_x0020_Date>
    <Priority xmlns="033ab11c-6041-4f50-b845-c0c38e41b3e3">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37A3C-07AB-4ED3-ABE5-8FDAADAD9E20}">
  <ds:schemaRefs>
    <ds:schemaRef ds:uri="http://schemas.microsoft.com/sharepoint/v3/contenttype/forms"/>
  </ds:schemaRefs>
</ds:datastoreItem>
</file>

<file path=customXml/itemProps2.xml><?xml version="1.0" encoding="utf-8"?>
<ds:datastoreItem xmlns:ds="http://schemas.openxmlformats.org/officeDocument/2006/customXml" ds:itemID="{1C2AA772-8C0A-480C-9E0C-84C76C73C71D}">
  <ds:schemaRef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ded391c6-298c-4d80-b5b1-ff32f9779621"/>
    <ds:schemaRef ds:uri="http://schemas.openxmlformats.org/package/2006/metadata/core-properties"/>
    <ds:schemaRef ds:uri="547ed97a-188f-4e75-98a3-ee6136232f7e"/>
    <ds:schemaRef ds:uri="http://www.w3.org/XML/1998/namespace"/>
    <ds:schemaRef ds:uri="http://purl.org/dc/terms/"/>
  </ds:schemaRefs>
</ds:datastoreItem>
</file>

<file path=customXml/itemProps3.xml><?xml version="1.0" encoding="utf-8"?>
<ds:datastoreItem xmlns:ds="http://schemas.openxmlformats.org/officeDocument/2006/customXml" ds:itemID="{0C4460AE-7FA7-4C00-8B20-E3AF31EF76F1}"/>
</file>

<file path=docProps/app.xml><?xml version="1.0" encoding="utf-8"?>
<Properties xmlns="http://schemas.openxmlformats.org/officeDocument/2006/extended-properties" xmlns:vt="http://schemas.openxmlformats.org/officeDocument/2006/docPropsVTypes">
  <Template>ODE-PowerPoint-Template</Template>
  <TotalTime>2400</TotalTime>
  <Words>1860</Words>
  <Application>Microsoft Office PowerPoint</Application>
  <PresentationFormat>Widescreen</PresentationFormat>
  <Paragraphs>197</Paragraphs>
  <Slides>16</Slides>
  <Notes>15</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16</vt:i4>
      </vt:variant>
    </vt:vector>
  </HeadingPairs>
  <TitlesOfParts>
    <vt:vector size="26" baseType="lpstr">
      <vt:lpstr>Arial</vt:lpstr>
      <vt:lpstr>Calibri</vt:lpstr>
      <vt:lpstr>Lato</vt:lpstr>
      <vt:lpstr>Times New Roman</vt:lpstr>
      <vt:lpstr>2021ODE</vt:lpstr>
      <vt:lpstr>Green_2021ODE</vt:lpstr>
      <vt:lpstr>Gold_2021ODE</vt:lpstr>
      <vt:lpstr>Orange_2021ODE</vt:lpstr>
      <vt:lpstr>Red_2021ODE</vt:lpstr>
      <vt:lpstr>Teal_2021ODE</vt:lpstr>
      <vt:lpstr>Title II-A &amp; Title IV-A</vt:lpstr>
      <vt:lpstr>Outcomes</vt:lpstr>
      <vt:lpstr>Title II – A Purpose</vt:lpstr>
      <vt:lpstr>Title IV- A Purpose</vt:lpstr>
      <vt:lpstr>Common Ground: II-A and IV-A</vt:lpstr>
      <vt:lpstr>Supplement Not Supplant</vt:lpstr>
      <vt:lpstr>Equitable Services</vt:lpstr>
      <vt:lpstr>Prioritizing High Needs Schools</vt:lpstr>
      <vt:lpstr>CIP Budget Narrative</vt:lpstr>
      <vt:lpstr>Consultation</vt:lpstr>
      <vt:lpstr>Application Requirements</vt:lpstr>
      <vt:lpstr>Needs Assessment</vt:lpstr>
      <vt:lpstr>Completing the Budget Narrative</vt:lpstr>
      <vt:lpstr>Take a Look!</vt:lpstr>
      <vt:lpstr>Resources</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IIA &amp; IVA CIP Budget Narratives</dc:title>
  <dc:creator>MARTIN Sarah * ODE</dc:creator>
  <cp:lastModifiedBy>LAWRENCE Maddie * ODE</cp:lastModifiedBy>
  <cp:revision>183</cp:revision>
  <dcterms:created xsi:type="dcterms:W3CDTF">2021-11-08T23:34:50Z</dcterms:created>
  <dcterms:modified xsi:type="dcterms:W3CDTF">2022-09-26T20:27:30Z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ies>
</file>