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9" r:id="rId7"/>
  </p:sldMasterIdLst>
  <p:notesMasterIdLst>
    <p:notesMasterId r:id="rId62"/>
  </p:notesMasterIdLst>
  <p:sldIdLst>
    <p:sldId id="257" r:id="rId8"/>
    <p:sldId id="341" r:id="rId9"/>
    <p:sldId id="371" r:id="rId10"/>
    <p:sldId id="372" r:id="rId11"/>
    <p:sldId id="375" r:id="rId12"/>
    <p:sldId id="277" r:id="rId13"/>
    <p:sldId id="303" r:id="rId14"/>
    <p:sldId id="340" r:id="rId15"/>
    <p:sldId id="305" r:id="rId16"/>
    <p:sldId id="258" r:id="rId17"/>
    <p:sldId id="298" r:id="rId18"/>
    <p:sldId id="300" r:id="rId19"/>
    <p:sldId id="282" r:id="rId20"/>
    <p:sldId id="297" r:id="rId21"/>
    <p:sldId id="294" r:id="rId22"/>
    <p:sldId id="293" r:id="rId23"/>
    <p:sldId id="274" r:id="rId24"/>
    <p:sldId id="288" r:id="rId25"/>
    <p:sldId id="299" r:id="rId26"/>
    <p:sldId id="271" r:id="rId27"/>
    <p:sldId id="273" r:id="rId28"/>
    <p:sldId id="296" r:id="rId29"/>
    <p:sldId id="360" r:id="rId30"/>
    <p:sldId id="361" r:id="rId31"/>
    <p:sldId id="362" r:id="rId32"/>
    <p:sldId id="363" r:id="rId33"/>
    <p:sldId id="364" r:id="rId34"/>
    <p:sldId id="365" r:id="rId35"/>
    <p:sldId id="366" r:id="rId36"/>
    <p:sldId id="367" r:id="rId37"/>
    <p:sldId id="357" r:id="rId38"/>
    <p:sldId id="331" r:id="rId39"/>
    <p:sldId id="347" r:id="rId40"/>
    <p:sldId id="348" r:id="rId41"/>
    <p:sldId id="349" r:id="rId42"/>
    <p:sldId id="350" r:id="rId43"/>
    <p:sldId id="351" r:id="rId44"/>
    <p:sldId id="352" r:id="rId45"/>
    <p:sldId id="353" r:id="rId46"/>
    <p:sldId id="354" r:id="rId47"/>
    <p:sldId id="355" r:id="rId48"/>
    <p:sldId id="356" r:id="rId49"/>
    <p:sldId id="333" r:id="rId50"/>
    <p:sldId id="368" r:id="rId51"/>
    <p:sldId id="334" r:id="rId52"/>
    <p:sldId id="373" r:id="rId53"/>
    <p:sldId id="374" r:id="rId54"/>
    <p:sldId id="335" r:id="rId55"/>
    <p:sldId id="343" r:id="rId56"/>
    <p:sldId id="344" r:id="rId57"/>
    <p:sldId id="345" r:id="rId58"/>
    <p:sldId id="346" r:id="rId59"/>
    <p:sldId id="376" r:id="rId60"/>
    <p:sldId id="377" r:id="rId6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Kim A * ODE" initials="MKA*O" lastIdx="1" clrIdx="0">
    <p:extLst>
      <p:ext uri="{19B8F6BF-5375-455C-9EA6-DF929625EA0E}">
        <p15:presenceInfo xmlns:p15="http://schemas.microsoft.com/office/powerpoint/2012/main" userId="S-1-5-21-2237050375-1962090969-1930583096-12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366" autoAdjust="0"/>
  </p:normalViewPr>
  <p:slideViewPr>
    <p:cSldViewPr snapToGrid="0">
      <p:cViewPr varScale="1">
        <p:scale>
          <a:sx n="66" d="100"/>
          <a:sy n="66" d="100"/>
        </p:scale>
        <p:origin x="1137" y="5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080" y="-143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DDCBEA9-7159-4CD9-A155-9C8198CC2C7E}" type="datetimeFigureOut">
              <a:rPr lang="en-US" smtClean="0"/>
              <a:t>9/21/2021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D91458-DDCA-4D40-9213-E1537FF52218}" type="slidenum">
              <a:rPr lang="en-US" smtClean="0"/>
              <a:t>‹#›</a:t>
            </a:fld>
            <a:endParaRPr lang="en-US" dirty="0"/>
          </a:p>
        </p:txBody>
      </p:sp>
    </p:spTree>
    <p:extLst>
      <p:ext uri="{BB962C8B-B14F-4D97-AF65-F5344CB8AC3E}">
        <p14:creationId xmlns:p14="http://schemas.microsoft.com/office/powerpoint/2010/main" val="121068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r>
              <a:rPr lang="en-US" baseline="0" dirty="0" smtClean="0"/>
              <a:t> – Greetings </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a:t>
            </a:fld>
            <a:endParaRPr lang="en-US" dirty="0"/>
          </a:p>
        </p:txBody>
      </p:sp>
    </p:spTree>
    <p:extLst>
      <p:ext uri="{BB962C8B-B14F-4D97-AF65-F5344CB8AC3E}">
        <p14:creationId xmlns:p14="http://schemas.microsoft.com/office/powerpoint/2010/main" val="164889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10</a:t>
            </a:fld>
            <a:endParaRPr lang="en-US" dirty="0"/>
          </a:p>
        </p:txBody>
      </p:sp>
    </p:spTree>
    <p:extLst>
      <p:ext uri="{BB962C8B-B14F-4D97-AF65-F5344CB8AC3E}">
        <p14:creationId xmlns:p14="http://schemas.microsoft.com/office/powerpoint/2010/main" val="31668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11</a:t>
            </a:fld>
            <a:endParaRPr lang="en-US" dirty="0"/>
          </a:p>
        </p:txBody>
      </p:sp>
    </p:spTree>
    <p:extLst>
      <p:ext uri="{BB962C8B-B14F-4D97-AF65-F5344CB8AC3E}">
        <p14:creationId xmlns:p14="http://schemas.microsoft.com/office/powerpoint/2010/main" val="188282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12</a:t>
            </a:fld>
            <a:endParaRPr lang="en-US" dirty="0"/>
          </a:p>
        </p:txBody>
      </p:sp>
    </p:spTree>
    <p:extLst>
      <p:ext uri="{BB962C8B-B14F-4D97-AF65-F5344CB8AC3E}">
        <p14:creationId xmlns:p14="http://schemas.microsoft.com/office/powerpoint/2010/main" val="79948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13</a:t>
            </a:fld>
            <a:endParaRPr lang="en-US" dirty="0"/>
          </a:p>
        </p:txBody>
      </p:sp>
    </p:spTree>
    <p:extLst>
      <p:ext uri="{BB962C8B-B14F-4D97-AF65-F5344CB8AC3E}">
        <p14:creationId xmlns:p14="http://schemas.microsoft.com/office/powerpoint/2010/main" val="75163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14</a:t>
            </a:fld>
            <a:endParaRPr lang="en-US" dirty="0"/>
          </a:p>
        </p:txBody>
      </p:sp>
    </p:spTree>
    <p:extLst>
      <p:ext uri="{BB962C8B-B14F-4D97-AF65-F5344CB8AC3E}">
        <p14:creationId xmlns:p14="http://schemas.microsoft.com/office/powerpoint/2010/main" val="327159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 - This is a snapshot of the worksheet in the budget narrative application.  Each title is hot linked for you to enter into that specific title.  Dates are provided so you can see when a particular budget narrative Title  is open.</a:t>
            </a:r>
          </a:p>
          <a:p>
            <a:endParaRPr lang="en-US" dirty="0"/>
          </a:p>
          <a:p>
            <a:r>
              <a:rPr lang="en-US" dirty="0" smtClean="0"/>
              <a:t>If the status reads – in progress this is in the district hands, ODE staff can’t review.</a:t>
            </a:r>
          </a:p>
          <a:p>
            <a:r>
              <a:rPr lang="en-US" dirty="0" smtClean="0"/>
              <a:t>If it reads under review – the budget narrative has been submitted to ODE staff for review.</a:t>
            </a:r>
          </a:p>
          <a:p>
            <a:r>
              <a:rPr lang="en-US" dirty="0" smtClean="0"/>
              <a:t>Response required means this is returned to the district for more information from ODE.</a:t>
            </a:r>
          </a:p>
          <a:p>
            <a:r>
              <a:rPr lang="en-US" dirty="0" smtClean="0"/>
              <a:t>Approved – means the proposed budget is approved, if you make changes to your activities (funding, or actual activity) you will need to edit and resubmit this application.  (for Regular school year – there is no editing of carryover budget narratives once approved – contact ODE staff for assistance editing a carryover budget.).</a:t>
            </a:r>
          </a:p>
          <a:p>
            <a:endParaRPr lang="en-US" dirty="0"/>
          </a:p>
          <a:p>
            <a:r>
              <a:rPr lang="en-US" dirty="0" smtClean="0"/>
              <a:t>For consortium members all prerequisites must be submitted and approved prior to budget narrative submission.</a:t>
            </a:r>
          </a:p>
          <a:p>
            <a:endParaRPr lang="en-US" dirty="0"/>
          </a:p>
          <a:p>
            <a:r>
              <a:rPr lang="en-US" b="1" dirty="0" smtClean="0"/>
              <a:t>You will need to return to this page to actually submit the budget narrative to ODE for review.</a:t>
            </a:r>
            <a:endParaRPr lang="en-US" b="1" dirty="0"/>
          </a:p>
        </p:txBody>
      </p:sp>
      <p:sp>
        <p:nvSpPr>
          <p:cNvPr id="4" name="Slide Number Placeholder 3"/>
          <p:cNvSpPr>
            <a:spLocks noGrp="1"/>
          </p:cNvSpPr>
          <p:nvPr>
            <p:ph type="sldNum" sz="quarter" idx="10"/>
          </p:nvPr>
        </p:nvSpPr>
        <p:spPr/>
        <p:txBody>
          <a:bodyPr/>
          <a:lstStyle/>
          <a:p>
            <a:pPr defTabSz="942289">
              <a:defRPr/>
            </a:pPr>
            <a:fld id="{E2B63952-BBA8-4838-A0CF-80F9272645AB}" type="slidenum">
              <a:rPr lang="en-US" sz="1300">
                <a:solidFill>
                  <a:prstClr val="black"/>
                </a:solidFill>
                <a:latin typeface="Calibri" panose="020F0502020204030204"/>
              </a:rPr>
              <a:pPr defTabSz="942289">
                <a:defRPr/>
              </a:pPr>
              <a:t>15</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91814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r>
              <a:rPr lang="en-US" baseline="0" dirty="0" smtClean="0"/>
              <a:t> - </a:t>
            </a:r>
            <a:r>
              <a:rPr lang="en-US" dirty="0" smtClean="0"/>
              <a:t>Each of these elements must be completed prior to any budget narrative being submitted.  </a:t>
            </a:r>
          </a:p>
          <a:p>
            <a:endParaRPr lang="en-US" dirty="0"/>
          </a:p>
          <a:p>
            <a:r>
              <a:rPr lang="en-US" dirty="0" smtClean="0"/>
              <a:t>Statement of Assurances and School Prayer are downloadable forms signed by the District Superintendent or designee and emailed to the ODE staff person identified on the form.</a:t>
            </a:r>
          </a:p>
          <a:p>
            <a:endParaRPr lang="en-US" dirty="0"/>
          </a:p>
          <a:p>
            <a:r>
              <a:rPr lang="en-US" dirty="0" smtClean="0"/>
              <a:t>The contacts requirement is reported directly on the contact page in the budget narrative application.</a:t>
            </a:r>
          </a:p>
          <a:p>
            <a:endParaRPr lang="en-US" dirty="0"/>
          </a:p>
          <a:p>
            <a:r>
              <a:rPr lang="en-US" dirty="0" smtClean="0"/>
              <a:t>The private school requirement is </a:t>
            </a:r>
            <a:r>
              <a:rPr lang="en-US" dirty="0"/>
              <a:t>is reported directly on the </a:t>
            </a:r>
            <a:r>
              <a:rPr lang="en-US" dirty="0" smtClean="0"/>
              <a:t>private school </a:t>
            </a:r>
            <a:r>
              <a:rPr lang="en-US" dirty="0"/>
              <a:t>page in the budget narrative application</a:t>
            </a:r>
            <a:r>
              <a:rPr lang="en-US" dirty="0" smtClean="0"/>
              <a:t>.</a:t>
            </a:r>
          </a:p>
          <a:p>
            <a:endParaRPr lang="en-US" dirty="0"/>
          </a:p>
          <a:p>
            <a:r>
              <a:rPr lang="en-US" dirty="0" smtClean="0"/>
              <a:t>Any  indirect for Title III is included on the Consolidated spending page, this indirect for the Regular school year </a:t>
            </a:r>
            <a:r>
              <a:rPr lang="en-US" dirty="0"/>
              <a:t> </a:t>
            </a:r>
            <a:r>
              <a:rPr lang="en-US" dirty="0" smtClean="0"/>
              <a:t>and Immigrant grant is handled thus. For carryover this item becomes a line item in the carryover budget section.</a:t>
            </a:r>
            <a:endParaRPr lang="en-US" dirty="0"/>
          </a:p>
        </p:txBody>
      </p:sp>
      <p:sp>
        <p:nvSpPr>
          <p:cNvPr id="4" name="Slide Number Placeholder 3"/>
          <p:cNvSpPr>
            <a:spLocks noGrp="1"/>
          </p:cNvSpPr>
          <p:nvPr>
            <p:ph type="sldNum" sz="quarter" idx="10"/>
          </p:nvPr>
        </p:nvSpPr>
        <p:spPr/>
        <p:txBody>
          <a:bodyPr/>
          <a:lstStyle/>
          <a:p>
            <a:pPr defTabSz="942289">
              <a:defRPr/>
            </a:pPr>
            <a:fld id="{E2B63952-BBA8-4838-A0CF-80F9272645AB}" type="slidenum">
              <a:rPr lang="en-US" sz="1300">
                <a:solidFill>
                  <a:prstClr val="black"/>
                </a:solidFill>
                <a:latin typeface="Calibri" panose="020F0502020204030204"/>
              </a:rPr>
              <a:pPr defTabSz="942289">
                <a:defRPr/>
              </a:pPr>
              <a:t>16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93099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 - The indirect rate for Title III is the direct administrative amount to be used for the grant -  Some sub-grantees do not opt to take the indirect rate.  </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17</a:t>
            </a:fld>
            <a:endParaRPr lang="en-US" dirty="0"/>
          </a:p>
        </p:txBody>
      </p:sp>
    </p:spTree>
    <p:extLst>
      <p:ext uri="{BB962C8B-B14F-4D97-AF65-F5344CB8AC3E}">
        <p14:creationId xmlns:p14="http://schemas.microsoft.com/office/powerpoint/2010/main" val="12006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 - Each federal Title has different tabs in its budget narrative application.  Title III has 5 tabs including the overview.  </a:t>
            </a:r>
          </a:p>
          <a:p>
            <a:endParaRPr lang="en-US" dirty="0"/>
          </a:p>
          <a:p>
            <a:r>
              <a:rPr lang="en-US" dirty="0" smtClean="0"/>
              <a:t>The spending page takes the function and object codes included in the budget narrative page to enter the codes on an Excel spreadsheet.  Sub-grantees do not submit data directly on the spending page but can use this page to assist with tracking expenditures appropriately.  </a:t>
            </a:r>
          </a:p>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18</a:t>
            </a:fld>
            <a:endParaRPr lang="en-US" dirty="0"/>
          </a:p>
        </p:txBody>
      </p:sp>
    </p:spTree>
    <p:extLst>
      <p:ext uri="{BB962C8B-B14F-4D97-AF65-F5344CB8AC3E}">
        <p14:creationId xmlns:p14="http://schemas.microsoft.com/office/powerpoint/2010/main" val="284088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19</a:t>
            </a:fld>
            <a:endParaRPr lang="en-US" dirty="0"/>
          </a:p>
        </p:txBody>
      </p:sp>
    </p:spTree>
    <p:extLst>
      <p:ext uri="{BB962C8B-B14F-4D97-AF65-F5344CB8AC3E}">
        <p14:creationId xmlns:p14="http://schemas.microsoft.com/office/powerpoint/2010/main" val="25183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a:t>
            </a:fld>
            <a:endParaRPr lang="en-US" dirty="0"/>
          </a:p>
        </p:txBody>
      </p:sp>
    </p:spTree>
    <p:extLst>
      <p:ext uri="{BB962C8B-B14F-4D97-AF65-F5344CB8AC3E}">
        <p14:creationId xmlns:p14="http://schemas.microsoft.com/office/powerpoint/2010/main" val="20493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p:txBody>
      </p:sp>
      <p:sp>
        <p:nvSpPr>
          <p:cNvPr id="4" name="Slide Number Placeholder 3"/>
          <p:cNvSpPr>
            <a:spLocks noGrp="1"/>
          </p:cNvSpPr>
          <p:nvPr>
            <p:ph type="sldNum" sz="quarter" idx="10"/>
          </p:nvPr>
        </p:nvSpPr>
        <p:spPr/>
        <p:txBody>
          <a:bodyPr/>
          <a:lstStyle/>
          <a:p>
            <a:fld id="{13D91458-DDCA-4D40-9213-E1537FF52218}" type="slidenum">
              <a:rPr lang="en-US" smtClean="0"/>
              <a:t>20</a:t>
            </a:fld>
            <a:endParaRPr lang="en-US" dirty="0"/>
          </a:p>
        </p:txBody>
      </p:sp>
    </p:spTree>
    <p:extLst>
      <p:ext uri="{BB962C8B-B14F-4D97-AF65-F5344CB8AC3E}">
        <p14:creationId xmlns:p14="http://schemas.microsoft.com/office/powerpoint/2010/main" val="118226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 This section is required as part of the private school consultation – please use the specific private school function and object codes  so that ODE staff can ensure equitable share for private schools participating in Title III funds.</a:t>
            </a:r>
          </a:p>
          <a:p>
            <a:endParaRPr lang="en-US" dirty="0"/>
          </a:p>
          <a:p>
            <a:r>
              <a:rPr lang="en-US" dirty="0" smtClean="0"/>
              <a:t>Remember private school identified ELs must participate in the ELPA summative assessment annually and be identified with the ELPA screener.</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21</a:t>
            </a:fld>
            <a:endParaRPr lang="en-US" dirty="0"/>
          </a:p>
        </p:txBody>
      </p:sp>
    </p:spTree>
    <p:extLst>
      <p:ext uri="{BB962C8B-B14F-4D97-AF65-F5344CB8AC3E}">
        <p14:creationId xmlns:p14="http://schemas.microsoft.com/office/powerpoint/2010/main" val="155316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22</a:t>
            </a:fld>
            <a:endParaRPr lang="en-US" dirty="0"/>
          </a:p>
        </p:txBody>
      </p:sp>
    </p:spTree>
    <p:extLst>
      <p:ext uri="{BB962C8B-B14F-4D97-AF65-F5344CB8AC3E}">
        <p14:creationId xmlns:p14="http://schemas.microsoft.com/office/powerpoint/2010/main" val="357256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414004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24</a:t>
            </a:fld>
            <a:endParaRPr lang="en-US" dirty="0"/>
          </a:p>
        </p:txBody>
      </p:sp>
    </p:spTree>
    <p:extLst>
      <p:ext uri="{BB962C8B-B14F-4D97-AF65-F5344CB8AC3E}">
        <p14:creationId xmlns:p14="http://schemas.microsoft.com/office/powerpoint/2010/main" val="258724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25</a:t>
            </a:fld>
            <a:endParaRPr lang="en-US" dirty="0"/>
          </a:p>
        </p:txBody>
      </p:sp>
    </p:spTree>
    <p:extLst>
      <p:ext uri="{BB962C8B-B14F-4D97-AF65-F5344CB8AC3E}">
        <p14:creationId xmlns:p14="http://schemas.microsoft.com/office/powerpoint/2010/main" val="339219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26</a:t>
            </a:fld>
            <a:endParaRPr lang="en-US" dirty="0"/>
          </a:p>
        </p:txBody>
      </p:sp>
    </p:spTree>
    <p:extLst>
      <p:ext uri="{BB962C8B-B14F-4D97-AF65-F5344CB8AC3E}">
        <p14:creationId xmlns:p14="http://schemas.microsoft.com/office/powerpoint/2010/main" val="250184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27</a:t>
            </a:fld>
            <a:endParaRPr lang="en-US" dirty="0"/>
          </a:p>
        </p:txBody>
      </p:sp>
    </p:spTree>
    <p:extLst>
      <p:ext uri="{BB962C8B-B14F-4D97-AF65-F5344CB8AC3E}">
        <p14:creationId xmlns:p14="http://schemas.microsoft.com/office/powerpoint/2010/main" val="89692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28</a:t>
            </a:fld>
            <a:endParaRPr lang="en-US" dirty="0"/>
          </a:p>
        </p:txBody>
      </p:sp>
    </p:spTree>
    <p:extLst>
      <p:ext uri="{BB962C8B-B14F-4D97-AF65-F5344CB8AC3E}">
        <p14:creationId xmlns:p14="http://schemas.microsoft.com/office/powerpoint/2010/main" val="3253049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29</a:t>
            </a:fld>
            <a:endParaRPr lang="en-US" dirty="0"/>
          </a:p>
        </p:txBody>
      </p:sp>
    </p:spTree>
    <p:extLst>
      <p:ext uri="{BB962C8B-B14F-4D97-AF65-F5344CB8AC3E}">
        <p14:creationId xmlns:p14="http://schemas.microsoft.com/office/powerpoint/2010/main" val="233882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a:t>
            </a:fld>
            <a:endParaRPr lang="en-US" dirty="0"/>
          </a:p>
        </p:txBody>
      </p:sp>
    </p:spTree>
    <p:extLst>
      <p:ext uri="{BB962C8B-B14F-4D97-AF65-F5344CB8AC3E}">
        <p14:creationId xmlns:p14="http://schemas.microsoft.com/office/powerpoint/2010/main" val="3454041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30</a:t>
            </a:fld>
            <a:endParaRPr lang="en-US" dirty="0"/>
          </a:p>
        </p:txBody>
      </p:sp>
    </p:spTree>
    <p:extLst>
      <p:ext uri="{BB962C8B-B14F-4D97-AF65-F5344CB8AC3E}">
        <p14:creationId xmlns:p14="http://schemas.microsoft.com/office/powerpoint/2010/main" val="42098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32</a:t>
            </a:fld>
            <a:endParaRPr lang="en-US" dirty="0"/>
          </a:p>
        </p:txBody>
      </p:sp>
    </p:spTree>
    <p:extLst>
      <p:ext uri="{BB962C8B-B14F-4D97-AF65-F5344CB8AC3E}">
        <p14:creationId xmlns:p14="http://schemas.microsoft.com/office/powerpoint/2010/main" val="338899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33</a:t>
            </a:fld>
            <a:endParaRPr lang="en-US" dirty="0"/>
          </a:p>
        </p:txBody>
      </p:sp>
    </p:spTree>
    <p:extLst>
      <p:ext uri="{BB962C8B-B14F-4D97-AF65-F5344CB8AC3E}">
        <p14:creationId xmlns:p14="http://schemas.microsoft.com/office/powerpoint/2010/main" val="1855823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34</a:t>
            </a:fld>
            <a:endParaRPr lang="en-US" dirty="0"/>
          </a:p>
        </p:txBody>
      </p:sp>
    </p:spTree>
    <p:extLst>
      <p:ext uri="{BB962C8B-B14F-4D97-AF65-F5344CB8AC3E}">
        <p14:creationId xmlns:p14="http://schemas.microsoft.com/office/powerpoint/2010/main" val="3885517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35</a:t>
            </a:fld>
            <a:endParaRPr lang="en-US" dirty="0"/>
          </a:p>
        </p:txBody>
      </p:sp>
    </p:spTree>
    <p:extLst>
      <p:ext uri="{BB962C8B-B14F-4D97-AF65-F5344CB8AC3E}">
        <p14:creationId xmlns:p14="http://schemas.microsoft.com/office/powerpoint/2010/main" val="897822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36</a:t>
            </a:fld>
            <a:endParaRPr lang="en-US" dirty="0"/>
          </a:p>
        </p:txBody>
      </p:sp>
    </p:spTree>
    <p:extLst>
      <p:ext uri="{BB962C8B-B14F-4D97-AF65-F5344CB8AC3E}">
        <p14:creationId xmlns:p14="http://schemas.microsoft.com/office/powerpoint/2010/main" val="1435039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37</a:t>
            </a:fld>
            <a:endParaRPr lang="en-US" dirty="0"/>
          </a:p>
        </p:txBody>
      </p:sp>
    </p:spTree>
    <p:extLst>
      <p:ext uri="{BB962C8B-B14F-4D97-AF65-F5344CB8AC3E}">
        <p14:creationId xmlns:p14="http://schemas.microsoft.com/office/powerpoint/2010/main" val="3411530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38</a:t>
            </a:fld>
            <a:endParaRPr lang="en-US" dirty="0"/>
          </a:p>
        </p:txBody>
      </p:sp>
    </p:spTree>
    <p:extLst>
      <p:ext uri="{BB962C8B-B14F-4D97-AF65-F5344CB8AC3E}">
        <p14:creationId xmlns:p14="http://schemas.microsoft.com/office/powerpoint/2010/main" val="2604692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39</a:t>
            </a:fld>
            <a:endParaRPr lang="en-US" dirty="0"/>
          </a:p>
        </p:txBody>
      </p:sp>
    </p:spTree>
    <p:extLst>
      <p:ext uri="{BB962C8B-B14F-4D97-AF65-F5344CB8AC3E}">
        <p14:creationId xmlns:p14="http://schemas.microsoft.com/office/powerpoint/2010/main" val="4086801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40</a:t>
            </a:fld>
            <a:endParaRPr lang="en-US" dirty="0"/>
          </a:p>
        </p:txBody>
      </p:sp>
    </p:spTree>
    <p:extLst>
      <p:ext uri="{BB962C8B-B14F-4D97-AF65-F5344CB8AC3E}">
        <p14:creationId xmlns:p14="http://schemas.microsoft.com/office/powerpoint/2010/main" val="409421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a:t>
            </a:fld>
            <a:endParaRPr lang="en-US" dirty="0"/>
          </a:p>
        </p:txBody>
      </p:sp>
    </p:spTree>
    <p:extLst>
      <p:ext uri="{BB962C8B-B14F-4D97-AF65-F5344CB8AC3E}">
        <p14:creationId xmlns:p14="http://schemas.microsoft.com/office/powerpoint/2010/main" val="245450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41</a:t>
            </a:fld>
            <a:endParaRPr lang="en-US" dirty="0"/>
          </a:p>
        </p:txBody>
      </p:sp>
    </p:spTree>
    <p:extLst>
      <p:ext uri="{BB962C8B-B14F-4D97-AF65-F5344CB8AC3E}">
        <p14:creationId xmlns:p14="http://schemas.microsoft.com/office/powerpoint/2010/main" val="2159216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Josh</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42</a:t>
            </a:fld>
            <a:endParaRPr lang="en-US" dirty="0"/>
          </a:p>
        </p:txBody>
      </p:sp>
    </p:spTree>
    <p:extLst>
      <p:ext uri="{BB962C8B-B14F-4D97-AF65-F5344CB8AC3E}">
        <p14:creationId xmlns:p14="http://schemas.microsoft.com/office/powerpoint/2010/main" val="2449004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Yuliana</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43</a:t>
            </a:fld>
            <a:endParaRPr lang="en-US" dirty="0"/>
          </a:p>
        </p:txBody>
      </p:sp>
    </p:spTree>
    <p:extLst>
      <p:ext uri="{BB962C8B-B14F-4D97-AF65-F5344CB8AC3E}">
        <p14:creationId xmlns:p14="http://schemas.microsoft.com/office/powerpoint/2010/main" val="18017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bff56b749_0_9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ebff56b749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05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45</a:t>
            </a:fld>
            <a:endParaRPr lang="en-US" dirty="0"/>
          </a:p>
        </p:txBody>
      </p:sp>
    </p:spTree>
    <p:extLst>
      <p:ext uri="{BB962C8B-B14F-4D97-AF65-F5344CB8AC3E}">
        <p14:creationId xmlns:p14="http://schemas.microsoft.com/office/powerpoint/2010/main" val="1329932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1458-DDCA-4D40-9213-E1537FF522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857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Joni</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48</a:t>
            </a:fld>
            <a:endParaRPr lang="en-US" dirty="0"/>
          </a:p>
        </p:txBody>
      </p:sp>
    </p:spTree>
    <p:extLst>
      <p:ext uri="{BB962C8B-B14F-4D97-AF65-F5344CB8AC3E}">
        <p14:creationId xmlns:p14="http://schemas.microsoft.com/office/powerpoint/2010/main" val="948098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Joni</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49</a:t>
            </a:fld>
            <a:endParaRPr lang="en-US" dirty="0"/>
          </a:p>
        </p:txBody>
      </p:sp>
    </p:spTree>
    <p:extLst>
      <p:ext uri="{BB962C8B-B14F-4D97-AF65-F5344CB8AC3E}">
        <p14:creationId xmlns:p14="http://schemas.microsoft.com/office/powerpoint/2010/main" val="4063476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Joni</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50</a:t>
            </a:fld>
            <a:endParaRPr lang="en-US" dirty="0"/>
          </a:p>
        </p:txBody>
      </p:sp>
    </p:spTree>
    <p:extLst>
      <p:ext uri="{BB962C8B-B14F-4D97-AF65-F5344CB8AC3E}">
        <p14:creationId xmlns:p14="http://schemas.microsoft.com/office/powerpoint/2010/main" val="2504713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Joni</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51</a:t>
            </a:fld>
            <a:endParaRPr lang="en-US" dirty="0"/>
          </a:p>
        </p:txBody>
      </p:sp>
    </p:spTree>
    <p:extLst>
      <p:ext uri="{BB962C8B-B14F-4D97-AF65-F5344CB8AC3E}">
        <p14:creationId xmlns:p14="http://schemas.microsoft.com/office/powerpoint/2010/main" val="349543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5</a:t>
            </a:fld>
            <a:endParaRPr lang="en-US" dirty="0"/>
          </a:p>
        </p:txBody>
      </p:sp>
    </p:spTree>
    <p:extLst>
      <p:ext uri="{BB962C8B-B14F-4D97-AF65-F5344CB8AC3E}">
        <p14:creationId xmlns:p14="http://schemas.microsoft.com/office/powerpoint/2010/main" val="483357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Joni</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52</a:t>
            </a:fld>
            <a:endParaRPr lang="en-US" dirty="0"/>
          </a:p>
        </p:txBody>
      </p:sp>
    </p:spTree>
    <p:extLst>
      <p:ext uri="{BB962C8B-B14F-4D97-AF65-F5344CB8AC3E}">
        <p14:creationId xmlns:p14="http://schemas.microsoft.com/office/powerpoint/2010/main" val="149793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6</a:t>
            </a:fld>
            <a:endParaRPr lang="en-US" dirty="0"/>
          </a:p>
        </p:txBody>
      </p:sp>
    </p:spTree>
    <p:extLst>
      <p:ext uri="{BB962C8B-B14F-4D97-AF65-F5344CB8AC3E}">
        <p14:creationId xmlns:p14="http://schemas.microsoft.com/office/powerpoint/2010/main" val="422581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c21840482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c21840482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Susy</a:t>
            </a:r>
          </a:p>
          <a:p>
            <a:pPr marL="0" lvl="0" indent="0" algn="l" rtl="0">
              <a:spcBef>
                <a:spcPts val="0"/>
              </a:spcBef>
              <a:spcAft>
                <a:spcPts val="0"/>
              </a:spcAft>
              <a:buNone/>
            </a:pPr>
            <a:endParaRPr dirty="0"/>
          </a:p>
          <a:p>
            <a:pPr marL="0" lvl="0" indent="0" algn="l" rtl="0">
              <a:spcBef>
                <a:spcPts val="0"/>
              </a:spcBef>
              <a:spcAft>
                <a:spcPts val="0"/>
              </a:spcAft>
              <a:buNone/>
            </a:pPr>
            <a:r>
              <a:rPr lang="en-US" dirty="0"/>
              <a:t>Responding and acknowledging where we all are…</a:t>
            </a:r>
            <a:endParaRPr dirty="0"/>
          </a:p>
          <a:p>
            <a:pPr marL="0" lvl="0" indent="0" algn="l" rtl="0">
              <a:spcBef>
                <a:spcPts val="0"/>
              </a:spcBef>
              <a:spcAft>
                <a:spcPts val="0"/>
              </a:spcAft>
              <a:buNone/>
            </a:pPr>
            <a:r>
              <a:rPr lang="en-US" dirty="0"/>
              <a:t>Transition---what is giving you hope, what is sustaining you? (aloud or in the chat)</a:t>
            </a:r>
            <a:endParaRPr dirty="0"/>
          </a:p>
          <a:p>
            <a:pPr marL="0" lvl="0" indent="0" algn="l" rtl="0">
              <a:spcBef>
                <a:spcPts val="0"/>
              </a:spcBef>
              <a:spcAft>
                <a:spcPts val="0"/>
              </a:spcAft>
              <a:buNone/>
            </a:pPr>
            <a:endParaRPr dirty="0"/>
          </a:p>
        </p:txBody>
      </p:sp>
      <p:sp>
        <p:nvSpPr>
          <p:cNvPr id="160" name="Google Shape;160;gec21840482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59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will send to breakout</a:t>
            </a:r>
            <a:r>
              <a:rPr lang="en-US" baseline="0" dirty="0" smtClean="0"/>
              <a:t> rooms </a:t>
            </a:r>
          </a:p>
          <a:p>
            <a:r>
              <a:rPr lang="en-US" baseline="0" dirty="0" smtClean="0"/>
              <a:t>Kim on Monday and Susy on Friday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8</a:t>
            </a:fld>
            <a:endParaRPr lang="en-US" dirty="0"/>
          </a:p>
        </p:txBody>
      </p:sp>
    </p:spTree>
    <p:extLst>
      <p:ext uri="{BB962C8B-B14F-4D97-AF65-F5344CB8AC3E}">
        <p14:creationId xmlns:p14="http://schemas.microsoft.com/office/powerpoint/2010/main" val="8060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Susy</a:t>
            </a:r>
            <a:endParaRPr lang="en-US" dirty="0"/>
          </a:p>
        </p:txBody>
      </p:sp>
      <p:sp>
        <p:nvSpPr>
          <p:cNvPr id="4" name="Slide Number Placeholder 3"/>
          <p:cNvSpPr>
            <a:spLocks noGrp="1"/>
          </p:cNvSpPr>
          <p:nvPr>
            <p:ph type="sldNum" sz="quarter" idx="10"/>
          </p:nvPr>
        </p:nvSpPr>
        <p:spPr/>
        <p:txBody>
          <a:bodyPr/>
          <a:lstStyle/>
          <a:p>
            <a:fld id="{13D91458-DDCA-4D40-9213-E1537FF52218}" type="slidenum">
              <a:rPr lang="en-US" smtClean="0"/>
              <a:t>9</a:t>
            </a:fld>
            <a:endParaRPr lang="en-US" dirty="0"/>
          </a:p>
        </p:txBody>
      </p:sp>
    </p:spTree>
    <p:extLst>
      <p:ext uri="{BB962C8B-B14F-4D97-AF65-F5344CB8AC3E}">
        <p14:creationId xmlns:p14="http://schemas.microsoft.com/office/powerpoint/2010/main" val="3858601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1618" y="609601"/>
            <a:ext cx="494876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0861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8128000" y="6245225"/>
            <a:ext cx="2844800" cy="476250"/>
          </a:xfrm>
        </p:spPr>
        <p:txBody>
          <a:bodyPr/>
          <a:lstStyle>
            <a:lvl1pPr>
              <a:defRPr/>
            </a:lvl1pPr>
          </a:lstStyle>
          <a:p>
            <a:fld id="{2BE8AA59-C398-45E6-A909-1D98AB1E435D}" type="slidenum">
              <a:rPr lang="en-US" altLang="en-US"/>
              <a:pPr/>
              <a:t>‹#›</a:t>
            </a:fld>
            <a:endParaRPr lang="en-US" altLang="en-US" dirty="0"/>
          </a:p>
        </p:txBody>
      </p:sp>
    </p:spTree>
    <p:extLst>
      <p:ext uri="{BB962C8B-B14F-4D97-AF65-F5344CB8AC3E}">
        <p14:creationId xmlns:p14="http://schemas.microsoft.com/office/powerpoint/2010/main" val="19879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347200" y="274639"/>
            <a:ext cx="27432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0" y="274639"/>
            <a:ext cx="80264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1"/>
          </p:nvPr>
        </p:nvSpPr>
        <p:spPr>
          <a:xfrm>
            <a:off x="8128000" y="6245225"/>
            <a:ext cx="2844800" cy="476250"/>
          </a:xfrm>
        </p:spPr>
        <p:txBody>
          <a:bodyPr/>
          <a:lstStyle>
            <a:lvl1pPr>
              <a:defRPr/>
            </a:lvl1pPr>
          </a:lstStyle>
          <a:p>
            <a:fld id="{239FE56F-DF99-456E-A574-38D5550EBE47}" type="slidenum">
              <a:rPr lang="en-US" altLang="en-US"/>
              <a:pPr/>
              <a:t>‹#›</a:t>
            </a:fld>
            <a:endParaRPr lang="en-US" altLang="en-US" dirty="0"/>
          </a:p>
        </p:txBody>
      </p:sp>
    </p:spTree>
    <p:extLst>
      <p:ext uri="{BB962C8B-B14F-4D97-AF65-F5344CB8AC3E}">
        <p14:creationId xmlns:p14="http://schemas.microsoft.com/office/powerpoint/2010/main" val="91785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136328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82461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466684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92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305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627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24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824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117600" y="1600202"/>
            <a:ext cx="109728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11"/>
          </p:nvPr>
        </p:nvSpPr>
        <p:spPr>
          <a:xfrm>
            <a:off x="8128000" y="6245225"/>
            <a:ext cx="2844800" cy="476250"/>
          </a:xfrm>
        </p:spPr>
        <p:txBody>
          <a:bodyPr/>
          <a:lstStyle>
            <a:lvl1pPr>
              <a:defRPr/>
            </a:lvl1pPr>
          </a:lstStyle>
          <a:p>
            <a:fld id="{5408C7B4-DDF1-403E-B88C-D7C4A79762F6}" type="slidenum">
              <a:rPr lang="en-US" altLang="en-US"/>
              <a:pPr/>
              <a:t>‹#›</a:t>
            </a:fld>
            <a:endParaRPr lang="en-US" altLang="en-US" dirty="0"/>
          </a:p>
        </p:txBody>
      </p:sp>
    </p:spTree>
    <p:extLst>
      <p:ext uri="{BB962C8B-B14F-4D97-AF65-F5344CB8AC3E}">
        <p14:creationId xmlns:p14="http://schemas.microsoft.com/office/powerpoint/2010/main" val="2696145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3342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393473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77227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sp>
        <p:nvSpPr>
          <p:cNvPr id="9"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11"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23932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97755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6129" y="2935982"/>
            <a:ext cx="105156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5441" y="615148"/>
            <a:ext cx="5728403"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12192000" cy="2103535"/>
          </a:xfrm>
          <a:prstGeom prst="rect">
            <a:avLst/>
          </a:prstGeom>
        </p:spPr>
      </p:pic>
      <p:sp>
        <p:nvSpPr>
          <p:cNvPr id="7"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7107246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385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5"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41" name="Google Shape;41;p25"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42" name="Google Shape;42;p25"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43" name="Google Shape;43;p25"/>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6398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6129" y="2935982"/>
            <a:ext cx="10515600" cy="1325563"/>
          </a:xfrm>
        </p:spPr>
        <p:txBody>
          <a:bodyPr/>
          <a:lstStyle>
            <a:lvl1pPr algn="ctr">
              <a:defRPr>
                <a:solidFill>
                  <a:schemeClr val="tx1"/>
                </a:solidFill>
              </a:defRPr>
            </a:lvl1pPr>
          </a:lstStyle>
          <a:p>
            <a:r>
              <a:rPr lang="en-US" dirty="0"/>
              <a:t>CLICK TO EDIT MASTER TITLE</a:t>
            </a:r>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5441" y="615148"/>
            <a:ext cx="5728403"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12192000" cy="2103535"/>
          </a:xfrm>
          <a:prstGeom prst="rect">
            <a:avLst/>
          </a:prstGeom>
        </p:spPr>
      </p:pic>
      <p:sp>
        <p:nvSpPr>
          <p:cNvPr id="7"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6436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9"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80858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1618" y="609601"/>
            <a:ext cx="494876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5270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13392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22699" y="2748246"/>
            <a:ext cx="10515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46577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74415" y="2558123"/>
            <a:ext cx="5181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415" y="2558123"/>
            <a:ext cx="51816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903054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79432" y="2471440"/>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32" y="3372934"/>
            <a:ext cx="5157787" cy="2240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11846" y="2471440"/>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1846" y="3372934"/>
            <a:ext cx="5183188" cy="22402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10"/>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3563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77894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237" y="138547"/>
            <a:ext cx="11899392" cy="793583"/>
          </a:xfrm>
        </p:spPr>
        <p:txBody>
          <a:bodyPr>
            <a:normAutofit/>
          </a:bodyPr>
          <a:lstStyle>
            <a:lvl1pPr algn="l">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2069" y="5594283"/>
            <a:ext cx="2629931" cy="980912"/>
          </a:xfrm>
          <a:prstGeom prst="rect">
            <a:avLst/>
          </a:prstGeom>
        </p:spPr>
      </p:pic>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66597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9117" y="111581"/>
            <a:ext cx="9536579"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15" y="53563"/>
            <a:ext cx="2629931" cy="980911"/>
          </a:xfrm>
          <a:prstGeom prst="rect">
            <a:avLst/>
          </a:prstGeom>
        </p:spPr>
      </p:pic>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3026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615798" y="111581"/>
            <a:ext cx="8429897"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209130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15798" y="111581"/>
            <a:ext cx="8429897"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03575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22699" y="2748246"/>
            <a:ext cx="10515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4854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600201"/>
            <a:ext cx="53848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05600" y="1600201"/>
            <a:ext cx="53848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8128000" y="6245225"/>
            <a:ext cx="2844800" cy="476250"/>
          </a:xfrm>
        </p:spPr>
        <p:txBody>
          <a:bodyPr/>
          <a:lstStyle>
            <a:lvl1pPr>
              <a:defRPr/>
            </a:lvl1pPr>
          </a:lstStyle>
          <a:p>
            <a:fld id="{1C9865F3-8A55-4693-8B70-B8A4E430CC2F}" type="slidenum">
              <a:rPr lang="en-US" altLang="en-US"/>
              <a:pPr/>
              <a:t>‹#›</a:t>
            </a:fld>
            <a:endParaRPr lang="en-US" altLang="en-US" dirty="0"/>
          </a:p>
        </p:txBody>
      </p:sp>
    </p:spTree>
    <p:extLst>
      <p:ext uri="{BB962C8B-B14F-4D97-AF65-F5344CB8AC3E}">
        <p14:creationId xmlns:p14="http://schemas.microsoft.com/office/powerpoint/2010/main" val="825278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19375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826129" y="293598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2"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22" name="Google Shape;22;p22"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23" name="Google Shape;23;p22" descr="Oregon Department of Education logo"/>
          <p:cNvPicPr preferRelativeResize="0"/>
          <p:nvPr/>
        </p:nvPicPr>
        <p:blipFill rotWithShape="1">
          <a:blip r:embed="rId4">
            <a:alphaModFix/>
          </a:blip>
          <a:srcRect/>
          <a:stretch/>
        </p:blipFill>
        <p:spPr>
          <a:xfrm>
            <a:off x="4985441" y="615148"/>
            <a:ext cx="5728403" cy="2136580"/>
          </a:xfrm>
          <a:prstGeom prst="rect">
            <a:avLst/>
          </a:prstGeom>
          <a:noFill/>
          <a:ln>
            <a:noFill/>
          </a:ln>
        </p:spPr>
      </p:pic>
      <p:pic>
        <p:nvPicPr>
          <p:cNvPr id="24" name="Google Shape;24;p22" descr="Decorative blue swoosh"/>
          <p:cNvPicPr preferRelativeResize="0"/>
          <p:nvPr/>
        </p:nvPicPr>
        <p:blipFill rotWithShape="1">
          <a:blip r:embed="rId5">
            <a:alphaModFix/>
          </a:blip>
          <a:srcRect/>
          <a:stretch/>
        </p:blipFill>
        <p:spPr>
          <a:xfrm>
            <a:off x="0" y="-400138"/>
            <a:ext cx="12192000" cy="2103535"/>
          </a:xfrm>
          <a:prstGeom prst="rect">
            <a:avLst/>
          </a:prstGeom>
          <a:noFill/>
          <a:ln>
            <a:noFill/>
          </a:ln>
        </p:spPr>
      </p:pic>
      <p:sp>
        <p:nvSpPr>
          <p:cNvPr id="25" name="Google Shape;25;p2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2732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23"/>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Arial"/>
              <a:buNone/>
            </a:pPr>
            <a:endParaRPr sz="1600" b="1" i="0" u="none" strike="noStrike" cap="none">
              <a:solidFill>
                <a:srgbClr val="FFFFFF"/>
              </a:solidFill>
              <a:latin typeface="Arial"/>
              <a:ea typeface="Arial"/>
              <a:cs typeface="Arial"/>
              <a:sym typeface="Arial"/>
            </a:endParaRPr>
          </a:p>
        </p:txBody>
      </p:sp>
      <p:pic>
        <p:nvPicPr>
          <p:cNvPr id="30" name="Google Shape;30;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33" name="Google Shape;33;p23"/>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304976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7341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5"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41" name="Google Shape;41;p25"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42" name="Google Shape;42;p25"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43" name="Google Shape;43;p25"/>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2764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711200" y="1600200"/>
            <a:ext cx="1087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82860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74415" y="2558123"/>
            <a:ext cx="5181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body" idx="2"/>
          </p:nvPr>
        </p:nvSpPr>
        <p:spPr>
          <a:xfrm>
            <a:off x="6208415" y="2558123"/>
            <a:ext cx="5181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4200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30"/>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4984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1"/>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5037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160237" y="138547"/>
            <a:ext cx="11899392" cy="7935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32"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66" name="Google Shape;66;p32"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67" name="Google Shape;67;p32"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68" name="Google Shape;68;p3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888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9" name="Slide Number Placeholder 8"/>
          <p:cNvSpPr>
            <a:spLocks noGrp="1"/>
          </p:cNvSpPr>
          <p:nvPr>
            <p:ph type="sldNum" sz="quarter" idx="11"/>
          </p:nvPr>
        </p:nvSpPr>
        <p:spPr>
          <a:xfrm>
            <a:off x="8128000" y="6245225"/>
            <a:ext cx="2844800" cy="476250"/>
          </a:xfrm>
        </p:spPr>
        <p:txBody>
          <a:bodyPr/>
          <a:lstStyle>
            <a:lvl1pPr>
              <a:defRPr/>
            </a:lvl1pPr>
          </a:lstStyle>
          <a:p>
            <a:fld id="{D66B3697-C774-4A42-ACDC-138058377191}" type="slidenum">
              <a:rPr lang="en-US" altLang="en-US"/>
              <a:pPr/>
              <a:t>‹#›</a:t>
            </a:fld>
            <a:endParaRPr lang="en-US" altLang="en-US" dirty="0"/>
          </a:p>
        </p:txBody>
      </p:sp>
    </p:spTree>
    <p:extLst>
      <p:ext uri="{BB962C8B-B14F-4D97-AF65-F5344CB8AC3E}">
        <p14:creationId xmlns:p14="http://schemas.microsoft.com/office/powerpoint/2010/main" val="3362488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 name="Google Shape;71;p33"/>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72" name="Google Shape;72;p3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9579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body" idx="1"/>
          </p:nvPr>
        </p:nvSpPr>
        <p:spPr>
          <a:xfrm>
            <a:off x="5183188" y="1992834"/>
            <a:ext cx="6172200" cy="386821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34"/>
          <p:cNvSpPr txBox="1">
            <a:spLocks noGrp="1"/>
          </p:cNvSpPr>
          <p:nvPr>
            <p:ph type="body" idx="2"/>
          </p:nvPr>
        </p:nvSpPr>
        <p:spPr>
          <a:xfrm>
            <a:off x="839788" y="3593040"/>
            <a:ext cx="3932237" cy="22759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2159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a:spLocks noGrp="1"/>
          </p:cNvSpPr>
          <p:nvPr>
            <p:ph type="pic" idx="2"/>
          </p:nvPr>
        </p:nvSpPr>
        <p:spPr>
          <a:xfrm>
            <a:off x="5183188" y="1999819"/>
            <a:ext cx="6172200" cy="38612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35"/>
          <p:cNvSpPr txBox="1">
            <a:spLocks noGrp="1"/>
          </p:cNvSpPr>
          <p:nvPr>
            <p:ph type="body" idx="1"/>
          </p:nvPr>
        </p:nvSpPr>
        <p:spPr>
          <a:xfrm>
            <a:off x="839788" y="3613978"/>
            <a:ext cx="3932237" cy="22470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35"/>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898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5" name="Slide Number Placeholder 4"/>
          <p:cNvSpPr>
            <a:spLocks noGrp="1"/>
          </p:cNvSpPr>
          <p:nvPr>
            <p:ph type="sldNum" sz="quarter" idx="11"/>
          </p:nvPr>
        </p:nvSpPr>
        <p:spPr>
          <a:xfrm>
            <a:off x="8128000" y="6245225"/>
            <a:ext cx="2844800" cy="476250"/>
          </a:xfrm>
        </p:spPr>
        <p:txBody>
          <a:bodyPr/>
          <a:lstStyle>
            <a:lvl1pPr>
              <a:defRPr/>
            </a:lvl1pPr>
          </a:lstStyle>
          <a:p>
            <a:fld id="{A8542776-3B5C-405D-B25A-65F5C8395227}" type="slidenum">
              <a:rPr lang="en-US" altLang="en-US"/>
              <a:pPr/>
              <a:t>‹#›</a:t>
            </a:fld>
            <a:endParaRPr lang="en-US" altLang="en-US" dirty="0"/>
          </a:p>
        </p:txBody>
      </p:sp>
    </p:spTree>
    <p:extLst>
      <p:ext uri="{BB962C8B-B14F-4D97-AF65-F5344CB8AC3E}">
        <p14:creationId xmlns:p14="http://schemas.microsoft.com/office/powerpoint/2010/main" val="313393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EB47F0C9-735F-44B9-B7D3-EA4DC6BAD118}" type="slidenum">
              <a:rPr lang="en-US" altLang="en-US"/>
              <a:pPr/>
              <a:t>‹#›</a:t>
            </a:fld>
            <a:endParaRPr lang="en-US" altLang="en-US" dirty="0"/>
          </a:p>
        </p:txBody>
      </p:sp>
    </p:spTree>
    <p:extLst>
      <p:ext uri="{BB962C8B-B14F-4D97-AF65-F5344CB8AC3E}">
        <p14:creationId xmlns:p14="http://schemas.microsoft.com/office/powerpoint/2010/main" val="175813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7" name="Slide Number Placeholder 6"/>
          <p:cNvSpPr>
            <a:spLocks noGrp="1"/>
          </p:cNvSpPr>
          <p:nvPr>
            <p:ph type="sldNum" sz="quarter" idx="11"/>
          </p:nvPr>
        </p:nvSpPr>
        <p:spPr>
          <a:xfrm>
            <a:off x="8128000" y="6245225"/>
            <a:ext cx="2844800" cy="476250"/>
          </a:xfrm>
        </p:spPr>
        <p:txBody>
          <a:bodyPr/>
          <a:lstStyle>
            <a:lvl1pPr>
              <a:defRPr/>
            </a:lvl1pPr>
          </a:lstStyle>
          <a:p>
            <a:fld id="{CC1E0E3F-1B10-474B-ABFD-142A6A26BA16}" type="slidenum">
              <a:rPr lang="en-US" altLang="en-US"/>
              <a:pPr/>
              <a:t>‹#›</a:t>
            </a:fld>
            <a:endParaRPr lang="en-US" altLang="en-US" dirty="0"/>
          </a:p>
        </p:txBody>
      </p:sp>
    </p:spTree>
    <p:extLst>
      <p:ext uri="{BB962C8B-B14F-4D97-AF65-F5344CB8AC3E}">
        <p14:creationId xmlns:p14="http://schemas.microsoft.com/office/powerpoint/2010/main" val="14947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9"/>
            <a:ext cx="73152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1"/>
          </p:nvPr>
        </p:nvSpPr>
        <p:spPr>
          <a:xfrm>
            <a:off x="8128000" y="6245225"/>
            <a:ext cx="2844800" cy="476250"/>
          </a:xfrm>
        </p:spPr>
        <p:txBody>
          <a:bodyPr/>
          <a:lstStyle>
            <a:lvl1pPr>
              <a:defRPr/>
            </a:lvl1pPr>
          </a:lstStyle>
          <a:p>
            <a:fld id="{25CCC1F2-71A0-466D-B805-975AA992DE83}" type="slidenum">
              <a:rPr lang="en-US" altLang="en-US"/>
              <a:pPr/>
              <a:t>‹#›</a:t>
            </a:fld>
            <a:endParaRPr lang="en-US" altLang="en-US" dirty="0"/>
          </a:p>
        </p:txBody>
      </p:sp>
    </p:spTree>
    <p:extLst>
      <p:ext uri="{BB962C8B-B14F-4D97-AF65-F5344CB8AC3E}">
        <p14:creationId xmlns:p14="http://schemas.microsoft.com/office/powerpoint/2010/main" val="10842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5.png"/><Relationship Id="rId2" Type="http://schemas.openxmlformats.org/officeDocument/2006/relationships/slideLayout" Target="../slideLayouts/slideLayout29.xml"/><Relationship Id="rId16" Type="http://schemas.openxmlformats.org/officeDocument/2006/relationships/image" Target="../media/image11.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6.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5.png"/><Relationship Id="rId2" Type="http://schemas.openxmlformats.org/officeDocument/2006/relationships/slideLayout" Target="../slideLayouts/slideLayout42.xml"/><Relationship Id="rId16" Type="http://schemas.openxmlformats.org/officeDocument/2006/relationships/image" Target="../media/image15.jp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8.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17600" y="1600200"/>
            <a:ext cx="109728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dirty="0"/>
          </a:p>
        </p:txBody>
      </p:sp>
      <p:sp>
        <p:nvSpPr>
          <p:cNvPr id="16390" name="Rectangle 6"/>
          <p:cNvSpPr>
            <a:spLocks noGrp="1" noChangeArrowheads="1"/>
          </p:cNvSpPr>
          <p:nvPr>
            <p:ph type="sldNum" sz="quarter" idx="4"/>
          </p:nvPr>
        </p:nvSpPr>
        <p:spPr bwMode="auto">
          <a:xfrm>
            <a:off x="84328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4D70E492-034A-4753-9E70-998C322F8109}" type="slidenum">
              <a:rPr lang="en-US" altLang="en-US"/>
              <a:pPr/>
              <a:t>‹#›</a:t>
            </a:fld>
            <a:endParaRPr lang="en-US" altLang="en-US" dirty="0"/>
          </a:p>
        </p:txBody>
      </p:sp>
    </p:spTree>
    <p:extLst>
      <p:ext uri="{BB962C8B-B14F-4D97-AF65-F5344CB8AC3E}">
        <p14:creationId xmlns:p14="http://schemas.microsoft.com/office/powerpoint/2010/main" val="187022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935369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14" r:id="rId13"/>
    <p:sldLayoutId id="2147483715" r:id="rId14"/>
    <p:sldLayoutId id="2147483716" r:id="rId15"/>
    <p:sldLayoutId id="2147483717" r:id="rId16"/>
  </p:sldLayoutIdLst>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1"/>
            <a:ext cx="12192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
        <p:nvSpPr>
          <p:cNvPr id="10"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024815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21" descr="Decorative geometric pattern"/>
          <p:cNvPicPr preferRelativeResize="0"/>
          <p:nvPr/>
        </p:nvPicPr>
        <p:blipFill rotWithShape="1">
          <a:blip r:embed="rId14">
            <a:alphaModFix/>
          </a:blip>
          <a:srcRect/>
          <a:stretch/>
        </p:blipFill>
        <p:spPr>
          <a:xfrm>
            <a:off x="0" y="1"/>
            <a:ext cx="12192000" cy="6494854"/>
          </a:xfrm>
          <a:prstGeom prst="rect">
            <a:avLst/>
          </a:prstGeom>
          <a:noFill/>
          <a:ln>
            <a:noFill/>
          </a:ln>
        </p:spPr>
      </p:pic>
      <p:pic>
        <p:nvPicPr>
          <p:cNvPr id="12" name="Google Shape;12;p21" descr="Decorative blue swoosh"/>
          <p:cNvPicPr preferRelativeResize="0"/>
          <p:nvPr/>
        </p:nvPicPr>
        <p:blipFill rotWithShape="1">
          <a:blip r:embed="rId15">
            <a:alphaModFix/>
          </a:blip>
          <a:srcRect/>
          <a:stretch/>
        </p:blipFill>
        <p:spPr>
          <a:xfrm>
            <a:off x="-1" y="-901"/>
            <a:ext cx="12192001" cy="2075283"/>
          </a:xfrm>
          <a:prstGeom prst="rect">
            <a:avLst/>
          </a:prstGeom>
          <a:noFill/>
          <a:ln>
            <a:noFill/>
          </a:ln>
        </p:spPr>
      </p:pic>
      <p:pic>
        <p:nvPicPr>
          <p:cNvPr id="13" name="Google Shape;13;p21" descr="Decorative blue bar"/>
          <p:cNvPicPr preferRelativeResize="0"/>
          <p:nvPr/>
        </p:nvPicPr>
        <p:blipFill rotWithShape="1">
          <a:blip r:embed="rId16">
            <a:alphaModFix/>
          </a:blip>
          <a:srcRect/>
          <a:stretch/>
        </p:blipFill>
        <p:spPr>
          <a:xfrm>
            <a:off x="0" y="6494854"/>
            <a:ext cx="12192000" cy="368372"/>
          </a:xfrm>
          <a:prstGeom prst="rect">
            <a:avLst/>
          </a:prstGeom>
          <a:noFill/>
          <a:ln>
            <a:noFill/>
          </a:ln>
        </p:spPr>
      </p:pic>
      <p:sp>
        <p:nvSpPr>
          <p:cNvPr id="14" name="Google Shape;14;p21"/>
          <p:cNvSpPr txBox="1">
            <a:spLocks noGrp="1"/>
          </p:cNvSpPr>
          <p:nvPr>
            <p:ph type="body" idx="1"/>
          </p:nvPr>
        </p:nvSpPr>
        <p:spPr>
          <a:xfrm>
            <a:off x="838200" y="3427255"/>
            <a:ext cx="10515600" cy="274970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1"/>
          <p:cNvPicPr preferRelativeResize="0"/>
          <p:nvPr/>
        </p:nvPicPr>
        <p:blipFill rotWithShape="1">
          <a:blip r:embed="rId17">
            <a:alphaModFix/>
          </a:blip>
          <a:srcRect/>
          <a:stretch/>
        </p:blipFill>
        <p:spPr>
          <a:xfrm>
            <a:off x="153564" y="186165"/>
            <a:ext cx="3614517" cy="1348143"/>
          </a:xfrm>
          <a:prstGeom prst="rect">
            <a:avLst/>
          </a:prstGeom>
          <a:noFill/>
          <a:ln>
            <a:noFill/>
          </a:ln>
        </p:spPr>
      </p:pic>
      <p:pic>
        <p:nvPicPr>
          <p:cNvPr id="16" name="Google Shape;16;p21"/>
          <p:cNvPicPr preferRelativeResize="0"/>
          <p:nvPr/>
        </p:nvPicPr>
        <p:blipFill rotWithShape="1">
          <a:blip r:embed="rId17">
            <a:alphaModFix/>
          </a:blip>
          <a:srcRect/>
          <a:stretch/>
        </p:blipFill>
        <p:spPr>
          <a:xfrm>
            <a:off x="153564" y="186165"/>
            <a:ext cx="3614517" cy="1348143"/>
          </a:xfrm>
          <a:prstGeom prst="rect">
            <a:avLst/>
          </a:prstGeom>
          <a:noFill/>
          <a:ln>
            <a:noFill/>
          </a:ln>
        </p:spPr>
      </p:pic>
      <p:pic>
        <p:nvPicPr>
          <p:cNvPr id="17" name="Google Shape;17;p21" descr="Oregon Department of Education Logo"/>
          <p:cNvPicPr preferRelativeResize="0"/>
          <p:nvPr/>
        </p:nvPicPr>
        <p:blipFill rotWithShape="1">
          <a:blip r:embed="rId17">
            <a:alphaModFix/>
          </a:blip>
          <a:srcRect/>
          <a:stretch/>
        </p:blipFill>
        <p:spPr>
          <a:xfrm>
            <a:off x="153564" y="186165"/>
            <a:ext cx="3614517" cy="1348143"/>
          </a:xfrm>
          <a:prstGeom prst="rect">
            <a:avLst/>
          </a:prstGeom>
          <a:noFill/>
          <a:ln>
            <a:noFill/>
          </a:ln>
        </p:spPr>
      </p:pic>
      <p:sp>
        <p:nvSpPr>
          <p:cNvPr id="18" name="Google Shape;18;p2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324266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district.ode.state.or.us/ho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policy/elsec/leg/essa/essatitleiiiguidanceppt102016.pdf"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schools-and-districts/grants/ESEA/EL/Documents/Title%20III%20Contact%20List%202020-21.xlsx"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mailto:Susan.merkarski@ode.state.or.us" TargetMode="External"/><Relationship Id="rId4" Type="http://schemas.openxmlformats.org/officeDocument/2006/relationships/hyperlink" Target="mailto:Kim.a.miller@state.or.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Resiliency%20Framework%20for%20the%202021-22%20School%20Year.pdf"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hyperlink" Target="https://www.oregon.gov/ode/educator-resources/assessment/Documents/Administering%20the%20ELPA%20Screener%20and%20Summative%20in%202020-21.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educator-resources/assessment/Documents/Administering%20the%20ELPA%20Screener%20and%20Summative%20in%202020-21.pdf"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Resiliency%20Framework%20for%20the%202021-22%20School%20Year.pdf"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hyperlink" Target="https://www.oregon.gov/ode/educator-resources/assessment/Documents/Administering%20the%20ELPA%20Screener%20and%20Summative%20in%202020-21.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regon.gov/ode/educator-resources/assessment/Documents/testingschedule.pdf"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hyperlink" Target="mailto:Ben.wolcott@state.or.us"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egon.gov/ode/schools-and-districts/reportcards/reportcards/Pages/Accountability-Measures.aspx" TargetMode="External"/><Relationship Id="rId7" Type="http://schemas.openxmlformats.org/officeDocument/2006/relationships/hyperlink" Target="https://district.ode.state.or.us/apps/info/docs/OTELP%20-%20Validation%20Instructions.pdf"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hyperlink" Target="https://www.oregon.gov/ode/schools-and-districts/reportcards/reportcards/Documents/OnTracktoELP_1819.xlsx" TargetMode="External"/><Relationship Id="rId5" Type="http://schemas.openxmlformats.org/officeDocument/2006/relationships/hyperlink" Target="https://www.oregon.gov/ode/schools-and-districts/reportcards/reportcards/Documents/OnTracktoELP_1718.xlsx" TargetMode="External"/><Relationship Id="rId4" Type="http://schemas.openxmlformats.org/officeDocument/2006/relationships/hyperlink" Target="https://www.oregon.gov/ode/schools-and-districts/reportcards/reportcards/Documents/OnTracktoELP_1617.xls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ailto:josh.rew@state.or.us" TargetMode="Externa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mailto:josh.rew@state.or.us"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mailto:Susan.mekarski@state.or.us"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hyperlink" Target="mailto:kate.pattison@state.or.us"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https://www2.ed.gov/policy/elsec/leg/essa/essatitleiiiguidenglishlearners92016.pdf"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hyperlink" Target="mailto:joni.gilles@state.or.us" TargetMode="External"/><Relationship Id="rId4" Type="http://schemas.openxmlformats.org/officeDocument/2006/relationships/hyperlink" Target="https://www.oregon.gov/ode/schools-and-districts/grants/ESEA/Pages/Private-Schools.asp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BMOIfyedZeyH-c6qr9zSImoLsc6LaCXVg5MFqSw5zkI/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2935982"/>
            <a:ext cx="10977880" cy="1325563"/>
          </a:xfrm>
        </p:spPr>
        <p:txBody>
          <a:bodyPr>
            <a:normAutofit/>
          </a:bodyPr>
          <a:lstStyle/>
          <a:p>
            <a:r>
              <a:rPr lang="en-US" sz="3600" dirty="0" smtClean="0"/>
              <a:t>Supporting our Emerging Bilingual Students</a:t>
            </a:r>
            <a:r>
              <a:rPr lang="en-US" sz="3600" dirty="0"/>
              <a:t/>
            </a:r>
            <a:br>
              <a:rPr lang="en-US" sz="3600" dirty="0"/>
            </a:br>
            <a:r>
              <a:rPr lang="en-US" sz="3600" dirty="0" smtClean="0"/>
              <a:t>Title III Start of Year Webinar</a:t>
            </a:r>
            <a:endParaRPr lang="en-US" sz="3600" b="1" dirty="0"/>
          </a:p>
        </p:txBody>
      </p:sp>
      <p:sp>
        <p:nvSpPr>
          <p:cNvPr id="2" name="Subtitle 1"/>
          <p:cNvSpPr>
            <a:spLocks noGrp="1"/>
          </p:cNvSpPr>
          <p:nvPr>
            <p:ph type="subTitle" idx="4294967295"/>
          </p:nvPr>
        </p:nvSpPr>
        <p:spPr>
          <a:xfrm>
            <a:off x="2428240" y="4307840"/>
            <a:ext cx="7355840" cy="1696085"/>
          </a:xfrm>
        </p:spPr>
        <p:txBody>
          <a:bodyPr/>
          <a:lstStyle/>
          <a:p>
            <a:pPr marL="0" indent="0" algn="ctr">
              <a:spcBef>
                <a:spcPts val="0"/>
              </a:spcBef>
              <a:spcAft>
                <a:spcPts val="600"/>
              </a:spcAft>
              <a:buNone/>
            </a:pPr>
            <a:r>
              <a:rPr lang="en-US" dirty="0" smtClean="0"/>
              <a:t>2021-22</a:t>
            </a:r>
          </a:p>
          <a:p>
            <a:pPr marL="0" indent="0" algn="ctr">
              <a:spcBef>
                <a:spcPts val="0"/>
              </a:spcBef>
              <a:spcAft>
                <a:spcPts val="600"/>
              </a:spcAft>
              <a:buNone/>
            </a:pPr>
            <a:r>
              <a:rPr lang="en-US" dirty="0" smtClean="0"/>
              <a:t>September 2021</a:t>
            </a:r>
          </a:p>
        </p:txBody>
      </p:sp>
    </p:spTree>
    <p:extLst>
      <p:ext uri="{BB962C8B-B14F-4D97-AF65-F5344CB8AC3E}">
        <p14:creationId xmlns:p14="http://schemas.microsoft.com/office/powerpoint/2010/main" val="318475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6680" y="1"/>
            <a:ext cx="7005320" cy="1143000"/>
          </a:xfrm>
        </p:spPr>
        <p:txBody>
          <a:bodyPr/>
          <a:lstStyle/>
          <a:p>
            <a:pPr algn="ctr"/>
            <a:r>
              <a:rPr lang="en-US" dirty="0" smtClean="0">
                <a:solidFill>
                  <a:schemeClr val="bg1"/>
                </a:solidFill>
              </a:rPr>
              <a:t>Important Timelines</a:t>
            </a:r>
            <a:endParaRPr lang="en-US" dirty="0">
              <a:solidFill>
                <a:schemeClr val="bg1"/>
              </a:solidFill>
            </a:endParaRPr>
          </a:p>
        </p:txBody>
      </p:sp>
      <p:sp>
        <p:nvSpPr>
          <p:cNvPr id="5" name="Content Placeholder 4"/>
          <p:cNvSpPr>
            <a:spLocks noGrp="1"/>
          </p:cNvSpPr>
          <p:nvPr>
            <p:ph idx="1"/>
          </p:nvPr>
        </p:nvSpPr>
        <p:spPr>
          <a:xfrm>
            <a:off x="209725" y="2030137"/>
            <a:ext cx="11442583" cy="4350344"/>
          </a:xfrm>
        </p:spPr>
        <p:txBody>
          <a:bodyPr>
            <a:noAutofit/>
          </a:bodyPr>
          <a:lstStyle/>
          <a:p>
            <a:r>
              <a:rPr lang="en-US" sz="2500" dirty="0" smtClean="0"/>
              <a:t>August 9: CIP Budget Narrative application opened for </a:t>
            </a:r>
            <a:r>
              <a:rPr lang="en-US" sz="2500" b="1" dirty="0" smtClean="0"/>
              <a:t>Title III Regular School Year</a:t>
            </a:r>
          </a:p>
          <a:p>
            <a:r>
              <a:rPr lang="en-US" sz="2500" dirty="0" smtClean="0"/>
              <a:t>October 1:– </a:t>
            </a:r>
            <a:r>
              <a:rPr lang="en-US" sz="2500" b="1" dirty="0" smtClean="0"/>
              <a:t>CIP Budget Narrative Prerequisites </a:t>
            </a:r>
            <a:r>
              <a:rPr lang="en-US" sz="2500" b="1" u="sng" dirty="0" smtClean="0"/>
              <a:t>Due</a:t>
            </a:r>
            <a:endParaRPr lang="en-US" sz="2500" dirty="0" smtClean="0"/>
          </a:p>
          <a:p>
            <a:r>
              <a:rPr lang="en-US" sz="2500" dirty="0" smtClean="0"/>
              <a:t>November 1: </a:t>
            </a:r>
            <a:r>
              <a:rPr lang="en-US" sz="2500" b="1" dirty="0" smtClean="0"/>
              <a:t>Title III Regular School Year</a:t>
            </a:r>
            <a:r>
              <a:rPr lang="en-US" sz="2500" dirty="0" smtClean="0"/>
              <a:t> Budget Narrative </a:t>
            </a:r>
            <a:r>
              <a:rPr lang="en-US" sz="2500" b="1" u="sng" dirty="0" smtClean="0"/>
              <a:t>Due</a:t>
            </a:r>
            <a:endParaRPr lang="en-US" sz="2500" dirty="0" smtClean="0"/>
          </a:p>
          <a:p>
            <a:r>
              <a:rPr lang="en-US" sz="2500" dirty="0" smtClean="0"/>
              <a:t>November 15: CIP Budget Narrative – </a:t>
            </a:r>
            <a:r>
              <a:rPr lang="en-US" sz="2500" b="1" dirty="0" smtClean="0"/>
              <a:t>Title III Carryover </a:t>
            </a:r>
            <a:r>
              <a:rPr lang="en-US" sz="2500" dirty="0" smtClean="0"/>
              <a:t>opens (this is the application for the prior year’s funds that were not spent)</a:t>
            </a:r>
          </a:p>
          <a:p>
            <a:r>
              <a:rPr lang="en-US" sz="2500" dirty="0" smtClean="0"/>
              <a:t>Early January: CIP Budget Narrative – </a:t>
            </a:r>
            <a:r>
              <a:rPr lang="en-US" sz="2500" b="1" dirty="0" smtClean="0"/>
              <a:t>Title III Immigrant </a:t>
            </a:r>
            <a:r>
              <a:rPr lang="en-US" sz="2500" dirty="0" smtClean="0"/>
              <a:t>opens</a:t>
            </a:r>
          </a:p>
          <a:p>
            <a:r>
              <a:rPr lang="en-US" sz="2500" dirty="0" smtClean="0"/>
              <a:t>January 30: </a:t>
            </a:r>
            <a:r>
              <a:rPr lang="en-US" sz="2500" b="1" dirty="0" smtClean="0"/>
              <a:t>Title III Immigrant </a:t>
            </a:r>
            <a:r>
              <a:rPr lang="en-US" sz="2500" dirty="0"/>
              <a:t>CIP Budget Narrative Application </a:t>
            </a:r>
            <a:r>
              <a:rPr lang="en-US" sz="2500" b="1" u="sng" dirty="0" smtClean="0"/>
              <a:t>Due</a:t>
            </a:r>
          </a:p>
          <a:p>
            <a:r>
              <a:rPr lang="en-US" sz="2500" dirty="0" smtClean="0"/>
              <a:t>January 30: </a:t>
            </a:r>
            <a:r>
              <a:rPr lang="en-US" sz="2500" b="1" dirty="0" smtClean="0"/>
              <a:t>Title </a:t>
            </a:r>
            <a:r>
              <a:rPr lang="en-US" sz="2500" b="1" dirty="0"/>
              <a:t>III Carryover </a:t>
            </a:r>
            <a:r>
              <a:rPr lang="en-US" sz="2500" dirty="0"/>
              <a:t>CIP Budget Narrative Application </a:t>
            </a:r>
            <a:r>
              <a:rPr lang="en-US" sz="2500" b="1" u="sng" dirty="0" smtClean="0"/>
              <a:t>Due</a:t>
            </a:r>
          </a:p>
          <a:p>
            <a:r>
              <a:rPr lang="en-US" sz="2500" dirty="0"/>
              <a:t>February </a:t>
            </a:r>
            <a:r>
              <a:rPr lang="en-US" sz="2500" dirty="0" smtClean="0"/>
              <a:t>1: Any </a:t>
            </a:r>
            <a:r>
              <a:rPr lang="en-US" sz="2500" b="1" dirty="0"/>
              <a:t>Title III Regular School Year </a:t>
            </a:r>
            <a:r>
              <a:rPr lang="en-US" sz="2500" dirty="0" smtClean="0"/>
              <a:t>applications </a:t>
            </a:r>
            <a:r>
              <a:rPr lang="en-US" sz="2500" dirty="0"/>
              <a:t>not submitted will have the Title III funds </a:t>
            </a:r>
            <a:r>
              <a:rPr lang="en-US" sz="2500" dirty="0" smtClean="0"/>
              <a:t>frozen</a:t>
            </a:r>
            <a:endParaRPr lang="en-US" sz="2500" dirty="0"/>
          </a:p>
        </p:txBody>
      </p:sp>
    </p:spTree>
    <p:extLst>
      <p:ext uri="{BB962C8B-B14F-4D97-AF65-F5344CB8AC3E}">
        <p14:creationId xmlns:p14="http://schemas.microsoft.com/office/powerpoint/2010/main" val="52442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648" y="1"/>
            <a:ext cx="7007352" cy="1161288"/>
          </a:xfrm>
        </p:spPr>
        <p:txBody>
          <a:bodyPr/>
          <a:lstStyle/>
          <a:p>
            <a:pPr algn="ctr"/>
            <a:r>
              <a:rPr lang="en-US" dirty="0" smtClean="0">
                <a:solidFill>
                  <a:schemeClr val="bg1"/>
                </a:solidFill>
              </a:rPr>
              <a:t>Funding Timeline Chart</a:t>
            </a:r>
            <a:endParaRPr lang="en-US" dirty="0">
              <a:solidFill>
                <a:schemeClr val="bg1"/>
              </a:solidFill>
            </a:endParaRPr>
          </a:p>
        </p:txBody>
      </p:sp>
      <p:graphicFrame>
        <p:nvGraphicFramePr>
          <p:cNvPr id="4" name="Content Placeholder 3" descr="This is a chart of the timelines to use the Title III funds for the years 2018-19 throught 2021-22.    " title="Funding Timeline Chart"/>
          <p:cNvGraphicFramePr>
            <a:graphicFrameLocks noGrp="1"/>
          </p:cNvGraphicFramePr>
          <p:nvPr>
            <p:ph idx="1"/>
            <p:extLst>
              <p:ext uri="{D42A27DB-BD31-4B8C-83A1-F6EECF244321}">
                <p14:modId xmlns:p14="http://schemas.microsoft.com/office/powerpoint/2010/main" val="3131363689"/>
              </p:ext>
            </p:extLst>
          </p:nvPr>
        </p:nvGraphicFramePr>
        <p:xfrm>
          <a:off x="333136" y="2270249"/>
          <a:ext cx="11559255" cy="2941320"/>
        </p:xfrm>
        <a:graphic>
          <a:graphicData uri="http://schemas.openxmlformats.org/drawingml/2006/table">
            <a:tbl>
              <a:tblPr firstRow="1" bandRow="1">
                <a:tableStyleId>{5C22544A-7EE6-4342-B048-85BDC9FD1C3A}</a:tableStyleId>
              </a:tblPr>
              <a:tblGrid>
                <a:gridCol w="2311851">
                  <a:extLst>
                    <a:ext uri="{9D8B030D-6E8A-4147-A177-3AD203B41FA5}">
                      <a16:colId xmlns:a16="http://schemas.microsoft.com/office/drawing/2014/main" val="2475042520"/>
                    </a:ext>
                  </a:extLst>
                </a:gridCol>
                <a:gridCol w="1571906">
                  <a:extLst>
                    <a:ext uri="{9D8B030D-6E8A-4147-A177-3AD203B41FA5}">
                      <a16:colId xmlns:a16="http://schemas.microsoft.com/office/drawing/2014/main" val="1581945020"/>
                    </a:ext>
                  </a:extLst>
                </a:gridCol>
                <a:gridCol w="1408924">
                  <a:extLst>
                    <a:ext uri="{9D8B030D-6E8A-4147-A177-3AD203B41FA5}">
                      <a16:colId xmlns:a16="http://schemas.microsoft.com/office/drawing/2014/main" val="116132897"/>
                    </a:ext>
                  </a:extLst>
                </a:gridCol>
                <a:gridCol w="1375794">
                  <a:extLst>
                    <a:ext uri="{9D8B030D-6E8A-4147-A177-3AD203B41FA5}">
                      <a16:colId xmlns:a16="http://schemas.microsoft.com/office/drawing/2014/main" val="1281210803"/>
                    </a:ext>
                  </a:extLst>
                </a:gridCol>
                <a:gridCol w="4890780">
                  <a:extLst>
                    <a:ext uri="{9D8B030D-6E8A-4147-A177-3AD203B41FA5}">
                      <a16:colId xmlns:a16="http://schemas.microsoft.com/office/drawing/2014/main" val="872498032"/>
                    </a:ext>
                  </a:extLst>
                </a:gridCol>
              </a:tblGrid>
              <a:tr h="203118">
                <a:tc>
                  <a:txBody>
                    <a:bodyPr/>
                    <a:lstStyle/>
                    <a:p>
                      <a:r>
                        <a:rPr lang="en-US" dirty="0" smtClean="0"/>
                        <a:t>Grant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Grant Dissemination Year: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Spend Funds </a:t>
                      </a:r>
                      <a:r>
                        <a:rPr lang="en-US" baseline="0" dirty="0" smtClean="0"/>
                        <a:t>by: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Claim Funds by: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39228"/>
                  </a:ext>
                </a:extLst>
              </a:tr>
              <a:tr h="370840">
                <a:tc>
                  <a:txBody>
                    <a:bodyPr/>
                    <a:lstStyle/>
                    <a:p>
                      <a:r>
                        <a:rPr lang="en-US" dirty="0" smtClean="0"/>
                        <a:t>Title</a:t>
                      </a:r>
                      <a:r>
                        <a:rPr lang="en-US" baseline="0" dirty="0" smtClean="0"/>
                        <a:t> III Regular 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FF0000"/>
                          </a:solidFill>
                        </a:rPr>
                        <a:t>2018-19</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FF0000"/>
                          </a:solidFill>
                        </a:rPr>
                        <a:t>9/30/2021</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FF0000"/>
                          </a:solidFill>
                        </a:rPr>
                        <a:t>11/2021</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Tydings waiver approved to extend these funds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236023"/>
                  </a:ext>
                </a:extLst>
              </a:tr>
              <a:tr h="370840">
                <a:tc>
                  <a:txBody>
                    <a:bodyPr/>
                    <a:lstStyle/>
                    <a:p>
                      <a:r>
                        <a:rPr lang="en-US" dirty="0" smtClean="0"/>
                        <a:t>Title III Regular 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2019-20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9/30/2022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11/2022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Tydings waiver approved to extend these funds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632969"/>
                  </a:ext>
                </a:extLst>
              </a:tr>
              <a:tr h="370840">
                <a:tc>
                  <a:txBody>
                    <a:bodyPr/>
                    <a:lstStyle/>
                    <a:p>
                      <a:r>
                        <a:rPr lang="en-US" dirty="0" smtClean="0"/>
                        <a:t>Title</a:t>
                      </a:r>
                      <a:r>
                        <a:rPr lang="en-US" baseline="0" dirty="0" smtClean="0"/>
                        <a:t> III Regular SY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2020-21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9/30/2022</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11/2022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Normal</a:t>
                      </a:r>
                      <a:r>
                        <a:rPr lang="en-US" baseline="0" dirty="0" smtClean="0"/>
                        <a:t> timeline including Carry-over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433633"/>
                  </a:ext>
                </a:extLst>
              </a:tr>
              <a:tr h="370840">
                <a:tc>
                  <a:txBody>
                    <a:bodyPr/>
                    <a:lstStyle/>
                    <a:p>
                      <a:r>
                        <a:rPr lang="en-US" dirty="0" smtClean="0"/>
                        <a:t>Title III Regular SY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2021-22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9/30/2023*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11/2023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Districts will have access to 20% of these funds when prerequisites are</a:t>
                      </a:r>
                      <a:r>
                        <a:rPr lang="en-US" baseline="0" dirty="0" smtClean="0"/>
                        <a:t> received – normal timeline including Carry-Over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204940"/>
                  </a:ext>
                </a:extLst>
              </a:tr>
            </a:tbl>
          </a:graphicData>
        </a:graphic>
      </p:graphicFrame>
      <p:sp>
        <p:nvSpPr>
          <p:cNvPr id="6" name="TextBox 5"/>
          <p:cNvSpPr txBox="1"/>
          <p:nvPr/>
        </p:nvSpPr>
        <p:spPr>
          <a:xfrm>
            <a:off x="1078992" y="5204432"/>
            <a:ext cx="10067544" cy="461665"/>
          </a:xfrm>
          <a:prstGeom prst="rect">
            <a:avLst/>
          </a:prstGeom>
          <a:noFill/>
        </p:spPr>
        <p:txBody>
          <a:bodyPr wrap="square" rtlCol="0">
            <a:spAutoFit/>
          </a:bodyPr>
          <a:lstStyle/>
          <a:p>
            <a:pPr algn="ctr"/>
            <a:r>
              <a:rPr lang="en-US" sz="2400" b="1" dirty="0" smtClean="0"/>
              <a:t>The same timeline applies to the Title III Immigrant subgrants</a:t>
            </a:r>
          </a:p>
        </p:txBody>
      </p:sp>
      <p:sp>
        <p:nvSpPr>
          <p:cNvPr id="7" name="TextBox 6"/>
          <p:cNvSpPr txBox="1"/>
          <p:nvPr/>
        </p:nvSpPr>
        <p:spPr>
          <a:xfrm>
            <a:off x="1527048" y="5933280"/>
            <a:ext cx="9153143" cy="338554"/>
          </a:xfrm>
          <a:prstGeom prst="rect">
            <a:avLst/>
          </a:prstGeom>
          <a:noFill/>
        </p:spPr>
        <p:txBody>
          <a:bodyPr wrap="square" rtlCol="0">
            <a:spAutoFit/>
          </a:bodyPr>
          <a:lstStyle/>
          <a:p>
            <a:pPr algn="ctr"/>
            <a:r>
              <a:rPr lang="en-US" sz="1600" b="1" dirty="0" smtClean="0"/>
              <a:t>* Unclaimed funds will be available in Title III Carryover beginning November 2022</a:t>
            </a:r>
          </a:p>
        </p:txBody>
      </p:sp>
    </p:spTree>
    <p:extLst>
      <p:ext uri="{BB962C8B-B14F-4D97-AF65-F5344CB8AC3E}">
        <p14:creationId xmlns:p14="http://schemas.microsoft.com/office/powerpoint/2010/main" val="2625264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2935982"/>
            <a:ext cx="10977880" cy="1325563"/>
          </a:xfrm>
        </p:spPr>
        <p:txBody>
          <a:bodyPr/>
          <a:lstStyle/>
          <a:p>
            <a:r>
              <a:rPr lang="en-US" sz="3600" b="1" dirty="0" smtClean="0"/>
              <a:t>CIP Budget Narrative Application</a:t>
            </a:r>
            <a:endParaRPr lang="en-US" sz="3600" b="1" dirty="0"/>
          </a:p>
        </p:txBody>
      </p:sp>
      <p:sp>
        <p:nvSpPr>
          <p:cNvPr id="2" name="Subtitle 1"/>
          <p:cNvSpPr>
            <a:spLocks noGrp="1"/>
          </p:cNvSpPr>
          <p:nvPr>
            <p:ph type="subTitle" idx="4294967295"/>
          </p:nvPr>
        </p:nvSpPr>
        <p:spPr>
          <a:xfrm>
            <a:off x="2428240" y="4307840"/>
            <a:ext cx="7355840" cy="1696085"/>
          </a:xfrm>
        </p:spPr>
        <p:txBody>
          <a:bodyPr/>
          <a:lstStyle/>
          <a:p>
            <a:pPr marL="0" indent="0" algn="ctr">
              <a:spcBef>
                <a:spcPts val="0"/>
              </a:spcBef>
              <a:spcAft>
                <a:spcPts val="600"/>
              </a:spcAft>
              <a:buNone/>
            </a:pPr>
            <a:r>
              <a:rPr lang="en-US" dirty="0" smtClean="0"/>
              <a:t>Title III </a:t>
            </a:r>
          </a:p>
          <a:p>
            <a:pPr marL="0" indent="0" algn="ctr">
              <a:spcBef>
                <a:spcPts val="0"/>
              </a:spcBef>
              <a:spcAft>
                <a:spcPts val="600"/>
              </a:spcAft>
              <a:buNone/>
            </a:pPr>
            <a:r>
              <a:rPr lang="en-US" dirty="0" smtClean="0"/>
              <a:t>2021-22</a:t>
            </a:r>
          </a:p>
          <a:p>
            <a:pPr marL="0" indent="0" algn="ctr">
              <a:spcBef>
                <a:spcPts val="0"/>
              </a:spcBef>
              <a:spcAft>
                <a:spcPts val="600"/>
              </a:spcAft>
              <a:buNone/>
            </a:pPr>
            <a:r>
              <a:rPr lang="en-US" dirty="0" smtClean="0"/>
              <a:t>September 2021</a:t>
            </a:r>
          </a:p>
        </p:txBody>
      </p:sp>
    </p:spTree>
    <p:extLst>
      <p:ext uri="{BB962C8B-B14F-4D97-AF65-F5344CB8AC3E}">
        <p14:creationId xmlns:p14="http://schemas.microsoft.com/office/powerpoint/2010/main" val="238692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
            <a:ext cx="6969760" cy="1153160"/>
          </a:xfrm>
        </p:spPr>
        <p:txBody>
          <a:bodyPr/>
          <a:lstStyle/>
          <a:p>
            <a:pPr algn="ctr"/>
            <a:r>
              <a:rPr lang="en-US" dirty="0" smtClean="0">
                <a:solidFill>
                  <a:schemeClr val="bg1"/>
                </a:solidFill>
              </a:rPr>
              <a:t>Title III Purpose</a:t>
            </a:r>
            <a:endParaRPr lang="en-US" dirty="0">
              <a:solidFill>
                <a:schemeClr val="bg1"/>
              </a:solidFill>
            </a:endParaRPr>
          </a:p>
        </p:txBody>
      </p:sp>
      <p:sp>
        <p:nvSpPr>
          <p:cNvPr id="3" name="Content Placeholder 2"/>
          <p:cNvSpPr>
            <a:spLocks noGrp="1"/>
          </p:cNvSpPr>
          <p:nvPr>
            <p:ph idx="1"/>
          </p:nvPr>
        </p:nvSpPr>
        <p:spPr>
          <a:xfrm>
            <a:off x="100668" y="1954635"/>
            <a:ext cx="12050692" cy="4563611"/>
          </a:xfrm>
        </p:spPr>
        <p:txBody>
          <a:bodyPr>
            <a:normAutofit/>
          </a:bodyPr>
          <a:lstStyle/>
          <a:p>
            <a:pPr marL="0" indent="0">
              <a:lnSpc>
                <a:spcPct val="100000"/>
              </a:lnSpc>
              <a:spcBef>
                <a:spcPts val="0"/>
              </a:spcBef>
              <a:spcAft>
                <a:spcPts val="600"/>
              </a:spcAft>
              <a:buNone/>
            </a:pPr>
            <a:r>
              <a:rPr lang="en-US" sz="1900" i="1" dirty="0"/>
              <a:t>There are five purposes of Title III under the ESEA:</a:t>
            </a:r>
          </a:p>
          <a:p>
            <a:pPr marL="284163" indent="-284163">
              <a:lnSpc>
                <a:spcPct val="100000"/>
              </a:lnSpc>
              <a:spcBef>
                <a:spcPts val="0"/>
              </a:spcBef>
              <a:spcAft>
                <a:spcPts val="600"/>
              </a:spcAft>
              <a:buNone/>
            </a:pPr>
            <a:r>
              <a:rPr lang="en-US" sz="1800" dirty="0"/>
              <a:t>1</a:t>
            </a:r>
            <a:r>
              <a:rPr lang="en-US" sz="1800" dirty="0" smtClean="0"/>
              <a:t>.	“To help ensure that English learners (ELs), including immigrant children and youth, </a:t>
            </a:r>
            <a:r>
              <a:rPr lang="en-US" sz="1800" b="1" dirty="0" smtClean="0"/>
              <a:t>attain English </a:t>
            </a:r>
            <a:r>
              <a:rPr lang="en-US" sz="1800" b="1" dirty="0"/>
              <a:t>language proficiency (ELP) </a:t>
            </a:r>
            <a:r>
              <a:rPr lang="en-US" sz="1800" dirty="0"/>
              <a:t>and develop high levels of academic achievement in English;</a:t>
            </a:r>
          </a:p>
          <a:p>
            <a:pPr marL="284163" indent="-284163">
              <a:lnSpc>
                <a:spcPct val="100000"/>
              </a:lnSpc>
              <a:spcBef>
                <a:spcPts val="0"/>
              </a:spcBef>
              <a:spcAft>
                <a:spcPts val="600"/>
              </a:spcAft>
              <a:buNone/>
            </a:pPr>
            <a:r>
              <a:rPr lang="en-US" sz="1800" dirty="0" smtClean="0"/>
              <a:t>2.	To assist all ELs, including immigrant children and youth, to achieve </a:t>
            </a:r>
            <a:r>
              <a:rPr lang="en-US" sz="1800" dirty="0"/>
              <a:t>at high levels in academic subjects so that all ELs can </a:t>
            </a:r>
            <a:r>
              <a:rPr lang="en-US" sz="1800" b="1" dirty="0"/>
              <a:t>meet the same challenging State academic standards </a:t>
            </a:r>
            <a:r>
              <a:rPr lang="en-US" sz="1800" dirty="0" smtClean="0"/>
              <a:t>that all children are expected to meet; </a:t>
            </a:r>
          </a:p>
          <a:p>
            <a:pPr marL="284163" indent="-284163">
              <a:lnSpc>
                <a:spcPct val="100000"/>
              </a:lnSpc>
              <a:spcBef>
                <a:spcPts val="0"/>
              </a:spcBef>
              <a:spcAft>
                <a:spcPts val="600"/>
              </a:spcAft>
              <a:buNone/>
            </a:pPr>
            <a:r>
              <a:rPr lang="en-US" sz="1800" dirty="0" smtClean="0"/>
              <a:t>3.	To assist teachers (including preschool teachers), principals and other school leaders, State educational agencies (SEAs), local educational agencies (LEAs), and schools in </a:t>
            </a:r>
            <a:r>
              <a:rPr lang="en-US" sz="1800" b="1" dirty="0" smtClean="0"/>
              <a:t>establishing, implementing, and sustaining effective language instruction educational programs</a:t>
            </a:r>
            <a:r>
              <a:rPr lang="en-US" sz="1800" dirty="0" smtClean="0"/>
              <a:t> designed to assist in teaching ELs, including immigrant children and youth; </a:t>
            </a:r>
          </a:p>
          <a:p>
            <a:pPr marL="284163" indent="-284163">
              <a:lnSpc>
                <a:spcPct val="100000"/>
              </a:lnSpc>
              <a:spcBef>
                <a:spcPts val="0"/>
              </a:spcBef>
              <a:spcAft>
                <a:spcPts val="600"/>
              </a:spcAft>
              <a:buNone/>
            </a:pPr>
            <a:r>
              <a:rPr lang="en-US" sz="1800" dirty="0" smtClean="0"/>
              <a:t>4.	To </a:t>
            </a:r>
            <a:r>
              <a:rPr lang="en-US" sz="1800" dirty="0"/>
              <a:t>assist teachers (including preschool teachers), principals and other school leaders, State educational agencies (SEAs), and local educational agencies (LEAs) </a:t>
            </a:r>
            <a:r>
              <a:rPr lang="en-US" sz="1800" b="1" dirty="0"/>
              <a:t>to develop and enhance their capacity to provide effective instructional programs </a:t>
            </a:r>
            <a:r>
              <a:rPr lang="en-US" sz="1800" dirty="0"/>
              <a:t>designed to prepare ELs, including immigrant children and youth, to enter all-English instructional settings; and</a:t>
            </a:r>
          </a:p>
          <a:p>
            <a:pPr marL="284163" indent="-284163">
              <a:lnSpc>
                <a:spcPct val="100000"/>
              </a:lnSpc>
              <a:spcBef>
                <a:spcPts val="0"/>
              </a:spcBef>
              <a:spcAft>
                <a:spcPts val="600"/>
              </a:spcAft>
              <a:buNone/>
            </a:pPr>
            <a:r>
              <a:rPr lang="en-US" sz="1800" dirty="0"/>
              <a:t>5</a:t>
            </a:r>
            <a:r>
              <a:rPr lang="en-US" sz="1800" dirty="0" smtClean="0"/>
              <a:t>.	To </a:t>
            </a:r>
            <a:r>
              <a:rPr lang="en-US" sz="1800" b="1" dirty="0"/>
              <a:t>promote parental, family, and community participation </a:t>
            </a:r>
            <a:r>
              <a:rPr lang="en-US" sz="1800" dirty="0"/>
              <a:t>in language instruction educational programs for the parents, families, and communities of ELs.” </a:t>
            </a:r>
          </a:p>
          <a:p>
            <a:pPr marL="0" indent="0">
              <a:lnSpc>
                <a:spcPct val="100000"/>
              </a:lnSpc>
              <a:spcBef>
                <a:spcPts val="0"/>
              </a:spcBef>
              <a:buNone/>
            </a:pPr>
            <a:r>
              <a:rPr lang="en-US" sz="1800" dirty="0"/>
              <a:t>	(ESEA</a:t>
            </a:r>
            <a:r>
              <a:rPr lang="en-US" sz="1800" b="1" dirty="0"/>
              <a:t> </a:t>
            </a:r>
            <a:r>
              <a:rPr lang="en-US" sz="1800" dirty="0"/>
              <a:t>§ 3102</a:t>
            </a:r>
            <a:r>
              <a:rPr lang="en-US" sz="1800" dirty="0" smtClean="0"/>
              <a:t>)</a:t>
            </a:r>
            <a:endParaRPr lang="en-US" sz="1600" dirty="0"/>
          </a:p>
        </p:txBody>
      </p:sp>
    </p:spTree>
    <p:extLst>
      <p:ext uri="{BB962C8B-B14F-4D97-AF65-F5344CB8AC3E}">
        <p14:creationId xmlns:p14="http://schemas.microsoft.com/office/powerpoint/2010/main" val="100864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how to access your CIP Budget Narrative</a:t>
            </a:r>
            <a:endParaRPr lang="en-US" dirty="0"/>
          </a:p>
        </p:txBody>
      </p:sp>
      <p:sp>
        <p:nvSpPr>
          <p:cNvPr id="5" name="Subtitle 4"/>
          <p:cNvSpPr>
            <a:spLocks noGrp="1"/>
          </p:cNvSpPr>
          <p:nvPr>
            <p:ph type="subTitle" idx="1"/>
          </p:nvPr>
        </p:nvSpPr>
        <p:spPr>
          <a:xfrm>
            <a:off x="343949" y="2139193"/>
            <a:ext cx="11677475" cy="4018326"/>
          </a:xfrm>
        </p:spPr>
        <p:txBody>
          <a:bodyPr/>
          <a:lstStyle/>
          <a:p>
            <a:pPr algn="l"/>
            <a:r>
              <a:rPr lang="en-US" dirty="0" smtClean="0"/>
              <a:t>Here are the steps to access your CIP Budget Narrative Application.</a:t>
            </a:r>
          </a:p>
          <a:p>
            <a:pPr marL="685800" lvl="1" indent="-458788" algn="l">
              <a:buFont typeface="+mj-lt"/>
              <a:buAutoNum type="arabicPeriod"/>
            </a:pPr>
            <a:r>
              <a:rPr lang="en-US" dirty="0" smtClean="0"/>
              <a:t>Make sure your </a:t>
            </a:r>
            <a:r>
              <a:rPr lang="en-US" dirty="0" smtClean="0">
                <a:hlinkClick r:id="rId3"/>
              </a:rPr>
              <a:t>district security administrator</a:t>
            </a:r>
            <a:r>
              <a:rPr lang="en-US" dirty="0" smtClean="0"/>
              <a:t> has granted permission to read, write, edit, and submit the application.</a:t>
            </a:r>
          </a:p>
          <a:p>
            <a:pPr marL="685800" lvl="1" indent="-458788" algn="l">
              <a:buFont typeface="+mj-lt"/>
              <a:buAutoNum type="arabicPeriod"/>
            </a:pPr>
            <a:r>
              <a:rPr lang="en-US" dirty="0" smtClean="0"/>
              <a:t>Sign in to your ODE District secure applications on the </a:t>
            </a:r>
            <a:r>
              <a:rPr lang="en-US" dirty="0" smtClean="0">
                <a:hlinkClick r:id="rId4"/>
              </a:rPr>
              <a:t>ODE district secure web page</a:t>
            </a:r>
            <a:r>
              <a:rPr lang="en-US" dirty="0" smtClean="0"/>
              <a:t>.</a:t>
            </a:r>
          </a:p>
          <a:p>
            <a:pPr marL="685800" lvl="1" indent="-458788" algn="l">
              <a:buFont typeface="+mj-lt"/>
              <a:buAutoNum type="arabicPeriod"/>
            </a:pPr>
            <a:endParaRPr lang="en-US" dirty="0"/>
          </a:p>
          <a:p>
            <a:pPr marL="685800" lvl="1" indent="-458788" algn="l">
              <a:spcBef>
                <a:spcPts val="1200"/>
              </a:spcBef>
              <a:buFont typeface="+mj-lt"/>
              <a:buAutoNum type="arabicPeriod"/>
            </a:pPr>
            <a:r>
              <a:rPr lang="en-US" dirty="0" smtClean="0"/>
              <a:t>Select the CIP Budget Narrative Application</a:t>
            </a:r>
          </a:p>
          <a:p>
            <a:pPr marL="914389" lvl="1" indent="-457200" algn="l">
              <a:buFont typeface="+mj-lt"/>
              <a:buAutoNum type="arabicPeriod"/>
            </a:pPr>
            <a:endParaRPr lang="en-US" dirty="0"/>
          </a:p>
          <a:p>
            <a:pPr marL="914389" lvl="1" indent="-457200" algn="l">
              <a:buFont typeface="+mj-lt"/>
              <a:buAutoNum type="arabicPeriod"/>
            </a:pPr>
            <a:endParaRPr lang="en-US" dirty="0" smtClean="0"/>
          </a:p>
          <a:p>
            <a:pPr lvl="2" algn="l"/>
            <a:endParaRPr lang="en-US" dirty="0"/>
          </a:p>
        </p:txBody>
      </p:sp>
      <p:pic>
        <p:nvPicPr>
          <p:cNvPr id="6" name="Picture 5" descr="This is a picture of the login screen on the ODE District Secure Application" title="Picture of District Login"/>
          <p:cNvPicPr>
            <a:picLocks noChangeAspect="1"/>
          </p:cNvPicPr>
          <p:nvPr/>
        </p:nvPicPr>
        <p:blipFill>
          <a:blip r:embed="rId5"/>
          <a:stretch>
            <a:fillRect/>
          </a:stretch>
        </p:blipFill>
        <p:spPr>
          <a:xfrm>
            <a:off x="9730177" y="3541258"/>
            <a:ext cx="2160871" cy="1453281"/>
          </a:xfrm>
          <a:prstGeom prst="rect">
            <a:avLst/>
          </a:prstGeom>
        </p:spPr>
      </p:pic>
      <p:pic>
        <p:nvPicPr>
          <p:cNvPr id="7" name="Picture 6" descr="This is a picture of the list of ODE district applications that the individual has permission to access&#10;" title="List of application"/>
          <p:cNvPicPr>
            <a:picLocks noChangeAspect="1"/>
          </p:cNvPicPr>
          <p:nvPr/>
        </p:nvPicPr>
        <p:blipFill>
          <a:blip r:embed="rId6"/>
          <a:stretch>
            <a:fillRect/>
          </a:stretch>
        </p:blipFill>
        <p:spPr>
          <a:xfrm>
            <a:off x="2218942" y="4301454"/>
            <a:ext cx="5621358" cy="1748973"/>
          </a:xfrm>
          <a:prstGeom prst="rect">
            <a:avLst/>
          </a:prstGeom>
        </p:spPr>
      </p:pic>
    </p:spTree>
    <p:extLst>
      <p:ext uri="{BB962C8B-B14F-4D97-AF65-F5344CB8AC3E}">
        <p14:creationId xmlns:p14="http://schemas.microsoft.com/office/powerpoint/2010/main" val="157004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BUDGET NARRATIVE OVERVIEW</a:t>
            </a:r>
            <a:br>
              <a:rPr lang="en-US" dirty="0" smtClean="0"/>
            </a:br>
            <a:endParaRPr lang="en-US" sz="3100" b="0" dirty="0"/>
          </a:p>
        </p:txBody>
      </p:sp>
      <p:sp>
        <p:nvSpPr>
          <p:cNvPr id="6" name="Content Placeholder 5"/>
          <p:cNvSpPr>
            <a:spLocks noGrp="1"/>
          </p:cNvSpPr>
          <p:nvPr>
            <p:ph idx="1"/>
          </p:nvPr>
        </p:nvSpPr>
        <p:spPr>
          <a:xfrm>
            <a:off x="167780" y="2038525"/>
            <a:ext cx="11836866" cy="617939"/>
          </a:xfrm>
        </p:spPr>
        <p:txBody>
          <a:bodyPr>
            <a:normAutofit fontScale="92500"/>
          </a:bodyPr>
          <a:lstStyle/>
          <a:p>
            <a:pPr marL="0" indent="0">
              <a:buNone/>
            </a:pPr>
            <a:r>
              <a:rPr lang="en-US" dirty="0" smtClean="0"/>
              <a:t>Click on the Section on the Overview page to open the specific Budget Narrative page.</a:t>
            </a:r>
            <a:endParaRPr lang="en-US" dirty="0"/>
          </a:p>
        </p:txBody>
      </p:sp>
      <p:pic>
        <p:nvPicPr>
          <p:cNvPr id="5" name="Picture 4" descr="This is a picture of all the federal elements included in the CIP Budget Narrative application - each item is hotlinked within the CIP BN application" title="List of BN links"/>
          <p:cNvPicPr>
            <a:picLocks noChangeAspect="1"/>
          </p:cNvPicPr>
          <p:nvPr/>
        </p:nvPicPr>
        <p:blipFill>
          <a:blip r:embed="rId3"/>
          <a:stretch>
            <a:fillRect/>
          </a:stretch>
        </p:blipFill>
        <p:spPr>
          <a:xfrm>
            <a:off x="899250" y="2656464"/>
            <a:ext cx="9068037" cy="3810100"/>
          </a:xfrm>
          <a:prstGeom prst="rect">
            <a:avLst/>
          </a:prstGeom>
        </p:spPr>
      </p:pic>
    </p:spTree>
    <p:extLst>
      <p:ext uri="{BB962C8B-B14F-4D97-AF65-F5344CB8AC3E}">
        <p14:creationId xmlns:p14="http://schemas.microsoft.com/office/powerpoint/2010/main" val="1055636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01583"/>
            <a:ext cx="8534400" cy="857421"/>
          </a:xfrm>
        </p:spPr>
        <p:txBody>
          <a:bodyPr>
            <a:normAutofit fontScale="90000"/>
          </a:bodyPr>
          <a:lstStyle/>
          <a:p>
            <a:pPr algn="ctr"/>
            <a:r>
              <a:rPr lang="en-US" dirty="0" smtClean="0"/>
              <a:t/>
            </a:r>
            <a:br>
              <a:rPr lang="en-US" dirty="0" smtClean="0"/>
            </a:br>
            <a:r>
              <a:rPr lang="en-US" dirty="0" smtClean="0"/>
              <a:t>BUDGET NARRATIVE - Requirements</a:t>
            </a:r>
            <a:br>
              <a:rPr lang="en-US" dirty="0" smtClean="0"/>
            </a:br>
            <a:endParaRPr lang="en-US" sz="3100" b="0" dirty="0"/>
          </a:p>
        </p:txBody>
      </p:sp>
      <p:sp>
        <p:nvSpPr>
          <p:cNvPr id="3" name="Subtitle 2"/>
          <p:cNvSpPr>
            <a:spLocks noGrp="1"/>
          </p:cNvSpPr>
          <p:nvPr>
            <p:ph type="subTitle" idx="1"/>
          </p:nvPr>
        </p:nvSpPr>
        <p:spPr>
          <a:xfrm>
            <a:off x="356929" y="2272848"/>
            <a:ext cx="11484551" cy="856162"/>
          </a:xfrm>
        </p:spPr>
        <p:txBody>
          <a:bodyPr>
            <a:normAutofit fontScale="85000" lnSpcReduction="10000"/>
          </a:bodyPr>
          <a:lstStyle/>
          <a:p>
            <a:pPr algn="l">
              <a:lnSpc>
                <a:spcPct val="110000"/>
              </a:lnSpc>
            </a:pPr>
            <a:r>
              <a:rPr lang="en-US" dirty="0" smtClean="0"/>
              <a:t>There are a few prerequisites that each district must complete prior to the Title III application being able to be submitted.  For Title III Consortia, each member district must have these prerequisites completed.</a:t>
            </a:r>
            <a:endParaRPr lang="en-US" dirty="0"/>
          </a:p>
        </p:txBody>
      </p:sp>
      <p:pic>
        <p:nvPicPr>
          <p:cNvPr id="6" name="Picture 5" descr="This is the list of required items that must be submitted to ODE prior to the sub-grantee being able to submit their application for fedearl Title funds" title="List of BN Prerequisities"/>
          <p:cNvPicPr>
            <a:picLocks noChangeAspect="1"/>
          </p:cNvPicPr>
          <p:nvPr/>
        </p:nvPicPr>
        <p:blipFill>
          <a:blip r:embed="rId3"/>
          <a:stretch>
            <a:fillRect/>
          </a:stretch>
        </p:blipFill>
        <p:spPr>
          <a:xfrm>
            <a:off x="556000" y="3506599"/>
            <a:ext cx="10232241" cy="2558642"/>
          </a:xfrm>
          <a:prstGeom prst="rect">
            <a:avLst/>
          </a:prstGeom>
        </p:spPr>
      </p:pic>
    </p:spTree>
    <p:extLst>
      <p:ext uri="{BB962C8B-B14F-4D97-AF65-F5344CB8AC3E}">
        <p14:creationId xmlns:p14="http://schemas.microsoft.com/office/powerpoint/2010/main" val="402342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60" y="1"/>
            <a:ext cx="7025640" cy="1137920"/>
          </a:xfrm>
        </p:spPr>
        <p:txBody>
          <a:bodyPr>
            <a:normAutofit fontScale="90000"/>
          </a:bodyPr>
          <a:lstStyle/>
          <a:p>
            <a:pPr algn="ctr"/>
            <a:r>
              <a:rPr lang="en-US" dirty="0" smtClean="0">
                <a:solidFill>
                  <a:schemeClr val="bg1"/>
                </a:solidFill>
              </a:rPr>
              <a:t>Indirect/Administrative Rate	</a:t>
            </a:r>
            <a:endParaRPr lang="en-US" dirty="0">
              <a:solidFill>
                <a:schemeClr val="bg1"/>
              </a:solidFill>
            </a:endParaRPr>
          </a:p>
        </p:txBody>
      </p:sp>
      <p:sp>
        <p:nvSpPr>
          <p:cNvPr id="3" name="Content Placeholder 2"/>
          <p:cNvSpPr>
            <a:spLocks noGrp="1"/>
          </p:cNvSpPr>
          <p:nvPr>
            <p:ph idx="1"/>
          </p:nvPr>
        </p:nvSpPr>
        <p:spPr>
          <a:xfrm>
            <a:off x="327171" y="2487168"/>
            <a:ext cx="11496021" cy="3913632"/>
          </a:xfrm>
        </p:spPr>
        <p:txBody>
          <a:bodyPr>
            <a:normAutofit/>
          </a:bodyPr>
          <a:lstStyle/>
          <a:p>
            <a:pPr>
              <a:spcAft>
                <a:spcPts val="1800"/>
              </a:spcAft>
            </a:pPr>
            <a:r>
              <a:rPr lang="en-US" sz="3000" dirty="0"/>
              <a:t>Title III has a maximum indirect of 2% in </a:t>
            </a:r>
            <a:r>
              <a:rPr lang="en-US" sz="3000" dirty="0" smtClean="0"/>
              <a:t>ESSA.</a:t>
            </a:r>
          </a:p>
          <a:p>
            <a:pPr>
              <a:spcBef>
                <a:spcPts val="1800"/>
              </a:spcBef>
              <a:spcAft>
                <a:spcPts val="1800"/>
              </a:spcAft>
            </a:pPr>
            <a:r>
              <a:rPr lang="en-US" sz="3000" dirty="0" smtClean="0"/>
              <a:t>This </a:t>
            </a:r>
            <a:r>
              <a:rPr lang="en-US" sz="3000" dirty="0"/>
              <a:t>amount is coded on the Consolidated Spending page for Budget </a:t>
            </a:r>
            <a:r>
              <a:rPr lang="en-US" sz="3000" dirty="0" smtClean="0"/>
              <a:t>Narrative.</a:t>
            </a:r>
          </a:p>
          <a:p>
            <a:pPr>
              <a:spcBef>
                <a:spcPts val="1800"/>
              </a:spcBef>
            </a:pPr>
            <a:r>
              <a:rPr lang="en-US" sz="3000" dirty="0" smtClean="0"/>
              <a:t>Districts </a:t>
            </a:r>
            <a:r>
              <a:rPr lang="en-US" sz="3000" dirty="0"/>
              <a:t>may apply the 2% Title III indirect amount off the per student allocation when calculating private school equitable share.</a:t>
            </a:r>
          </a:p>
        </p:txBody>
      </p:sp>
    </p:spTree>
    <p:extLst>
      <p:ext uri="{BB962C8B-B14F-4D97-AF65-F5344CB8AC3E}">
        <p14:creationId xmlns:p14="http://schemas.microsoft.com/office/powerpoint/2010/main" val="458046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0" y="1"/>
            <a:ext cx="7010400" cy="1153160"/>
          </a:xfrm>
        </p:spPr>
        <p:txBody>
          <a:bodyPr/>
          <a:lstStyle/>
          <a:p>
            <a:pPr algn="ctr"/>
            <a:r>
              <a:rPr lang="en-US" dirty="0" smtClean="0">
                <a:solidFill>
                  <a:schemeClr val="bg1"/>
                </a:solidFill>
              </a:rPr>
              <a:t>Title III Components</a:t>
            </a:r>
            <a:endParaRPr lang="en-US" dirty="0">
              <a:solidFill>
                <a:schemeClr val="bg1"/>
              </a:solidFill>
            </a:endParaRPr>
          </a:p>
        </p:txBody>
      </p:sp>
      <p:sp>
        <p:nvSpPr>
          <p:cNvPr id="5" name="Content Placeholder 4"/>
          <p:cNvSpPr>
            <a:spLocks noGrp="1"/>
          </p:cNvSpPr>
          <p:nvPr>
            <p:ph idx="1"/>
          </p:nvPr>
        </p:nvSpPr>
        <p:spPr>
          <a:xfrm>
            <a:off x="374904" y="2248250"/>
            <a:ext cx="11428406" cy="3461670"/>
          </a:xfrm>
        </p:spPr>
        <p:txBody>
          <a:bodyPr>
            <a:normAutofit fontScale="92500" lnSpcReduction="20000"/>
          </a:bodyPr>
          <a:lstStyle/>
          <a:p>
            <a:pPr marL="0" indent="0">
              <a:buNone/>
            </a:pPr>
            <a:r>
              <a:rPr lang="en-US" b="1" dirty="0" smtClean="0"/>
              <a:t>Overview</a:t>
            </a:r>
            <a:r>
              <a:rPr lang="en-US" dirty="0" smtClean="0"/>
              <a:t> </a:t>
            </a:r>
          </a:p>
          <a:p>
            <a:pPr marL="0" indent="0">
              <a:buNone/>
            </a:pPr>
            <a:endParaRPr lang="en-US" dirty="0" smtClean="0"/>
          </a:p>
          <a:p>
            <a:pPr marL="0" indent="0">
              <a:buNone/>
            </a:pPr>
            <a:r>
              <a:rPr lang="en-US" b="1" dirty="0" smtClean="0"/>
              <a:t>Detailed Narrative: </a:t>
            </a:r>
            <a:r>
              <a:rPr lang="en-US" dirty="0" smtClean="0"/>
              <a:t>Describes fund usage, required data &amp; collaboration.</a:t>
            </a:r>
          </a:p>
          <a:p>
            <a:pPr marL="0" indent="0">
              <a:buNone/>
            </a:pPr>
            <a:endParaRPr lang="en-US" dirty="0" smtClean="0"/>
          </a:p>
          <a:p>
            <a:pPr marL="0" indent="0">
              <a:buNone/>
            </a:pPr>
            <a:r>
              <a:rPr lang="en-US" b="1" dirty="0" smtClean="0"/>
              <a:t>Budget Narrative: </a:t>
            </a:r>
            <a:r>
              <a:rPr lang="en-US" dirty="0" smtClean="0"/>
              <a:t>Specific activity funding explained.</a:t>
            </a:r>
          </a:p>
          <a:p>
            <a:pPr marL="0" indent="0">
              <a:buNone/>
            </a:pPr>
            <a:endParaRPr lang="en-US" dirty="0" smtClean="0"/>
          </a:p>
          <a:p>
            <a:pPr marL="0" indent="0">
              <a:buNone/>
            </a:pPr>
            <a:r>
              <a:rPr lang="en-US" b="1" dirty="0" smtClean="0"/>
              <a:t>Spending Page: </a:t>
            </a:r>
            <a:r>
              <a:rPr lang="en-US" dirty="0" smtClean="0"/>
              <a:t>A spreadsheet that is organized by function and object code based on the codes inserted on the Budget Narrative page. Tool to support budget planning. </a:t>
            </a:r>
            <a:endParaRPr lang="en-US" dirty="0"/>
          </a:p>
        </p:txBody>
      </p:sp>
      <p:pic>
        <p:nvPicPr>
          <p:cNvPr id="6" name="Picture 5" descr="includes the five tabs for the Title III budget narrative.  (overview, detailed narrative, budget narrative, spending sheet, and print access)" title="tabs in budget narrative"/>
          <p:cNvPicPr>
            <a:picLocks noChangeAspect="1"/>
          </p:cNvPicPr>
          <p:nvPr/>
        </p:nvPicPr>
        <p:blipFill>
          <a:blip r:embed="rId3"/>
          <a:stretch>
            <a:fillRect/>
          </a:stretch>
        </p:blipFill>
        <p:spPr>
          <a:xfrm>
            <a:off x="3586480" y="5709920"/>
            <a:ext cx="5039360" cy="690880"/>
          </a:xfrm>
          <a:prstGeom prst="rect">
            <a:avLst/>
          </a:prstGeom>
        </p:spPr>
      </p:pic>
    </p:spTree>
    <p:extLst>
      <p:ext uri="{BB962C8B-B14F-4D97-AF65-F5344CB8AC3E}">
        <p14:creationId xmlns:p14="http://schemas.microsoft.com/office/powerpoint/2010/main" val="3670881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0" y="0"/>
            <a:ext cx="7691120" cy="1381760"/>
          </a:xfrm>
        </p:spPr>
        <p:txBody>
          <a:bodyPr/>
          <a:lstStyle/>
          <a:p>
            <a:r>
              <a:rPr lang="en-US" dirty="0">
                <a:solidFill>
                  <a:schemeClr val="bg1"/>
                </a:solidFill>
              </a:rPr>
              <a:t>Detailed </a:t>
            </a:r>
            <a:r>
              <a:rPr lang="en-US" dirty="0" smtClean="0">
                <a:solidFill>
                  <a:schemeClr val="bg1"/>
                </a:solidFill>
              </a:rPr>
              <a:t>Narrative </a:t>
            </a:r>
            <a:endParaRPr lang="en-US" dirty="0"/>
          </a:p>
        </p:txBody>
      </p:sp>
      <p:sp>
        <p:nvSpPr>
          <p:cNvPr id="3" name="Content Placeholder 2"/>
          <p:cNvSpPr>
            <a:spLocks noGrp="1"/>
          </p:cNvSpPr>
          <p:nvPr>
            <p:ph idx="1"/>
          </p:nvPr>
        </p:nvSpPr>
        <p:spPr>
          <a:xfrm>
            <a:off x="141514" y="2144485"/>
            <a:ext cx="11887926" cy="4299857"/>
          </a:xfrm>
        </p:spPr>
        <p:txBody>
          <a:bodyPr>
            <a:normAutofit fontScale="92500" lnSpcReduction="10000"/>
          </a:bodyPr>
          <a:lstStyle/>
          <a:p>
            <a:pPr marL="0" indent="0">
              <a:spcBef>
                <a:spcPts val="0"/>
              </a:spcBef>
              <a:spcAft>
                <a:spcPts val="1200"/>
              </a:spcAft>
              <a:buNone/>
            </a:pPr>
            <a:r>
              <a:rPr lang="en-US" sz="2400" b="1" dirty="0"/>
              <a:t>Section </a:t>
            </a:r>
            <a:r>
              <a:rPr lang="en-US" sz="2400" b="1" dirty="0" smtClean="0"/>
              <a:t>1</a:t>
            </a:r>
            <a:r>
              <a:rPr lang="en-US" sz="2400" dirty="0" smtClean="0"/>
              <a:t>: Grantee </a:t>
            </a:r>
            <a:r>
              <a:rPr lang="en-US" sz="2400" dirty="0"/>
              <a:t>a</a:t>
            </a:r>
            <a:r>
              <a:rPr lang="en-US" sz="2400" dirty="0" smtClean="0"/>
              <a:t>ffirms </a:t>
            </a:r>
            <a:r>
              <a:rPr lang="en-US" sz="2400" dirty="0"/>
              <a:t>the EL instructional program and EL instructional materials are the same as are explained in the </a:t>
            </a:r>
            <a:r>
              <a:rPr lang="en-US" sz="2400" dirty="0" smtClean="0"/>
              <a:t>approved EL plans. </a:t>
            </a:r>
            <a:r>
              <a:rPr lang="en-US" sz="2400" b="1" u="sng" dirty="0" smtClean="0"/>
              <a:t>Or</a:t>
            </a:r>
            <a:r>
              <a:rPr lang="en-US" sz="2400" dirty="0" smtClean="0"/>
              <a:t> the grantee provides a brief description of the changes to the instructional program or material.  </a:t>
            </a:r>
            <a:endParaRPr lang="en-US" sz="2400" dirty="0"/>
          </a:p>
          <a:p>
            <a:pPr marL="0" indent="0">
              <a:spcBef>
                <a:spcPts val="0"/>
              </a:spcBef>
              <a:spcAft>
                <a:spcPts val="1200"/>
              </a:spcAft>
              <a:buNone/>
            </a:pPr>
            <a:endParaRPr lang="en-US" sz="2400" b="1" dirty="0" smtClean="0"/>
          </a:p>
          <a:p>
            <a:pPr marL="0" indent="0">
              <a:spcBef>
                <a:spcPts val="0"/>
              </a:spcBef>
              <a:spcAft>
                <a:spcPts val="600"/>
              </a:spcAft>
              <a:buNone/>
            </a:pPr>
            <a:r>
              <a:rPr lang="en-US" sz="2400" b="1" dirty="0"/>
              <a:t>Section </a:t>
            </a:r>
            <a:r>
              <a:rPr lang="en-US" sz="2400" b="1" dirty="0" smtClean="0"/>
              <a:t>2</a:t>
            </a:r>
            <a:r>
              <a:rPr lang="en-US" sz="2400" dirty="0" smtClean="0"/>
              <a:t>: Describe how grantees will use Title III funds to enhance their EL program.   </a:t>
            </a:r>
          </a:p>
          <a:p>
            <a:pPr marL="0" indent="0">
              <a:buNone/>
            </a:pPr>
            <a:endParaRPr lang="en-US" sz="2400" dirty="0" smtClean="0"/>
          </a:p>
          <a:p>
            <a:pPr marL="0" indent="0">
              <a:buNone/>
            </a:pPr>
            <a:r>
              <a:rPr lang="en-US" sz="2400" b="1" dirty="0" smtClean="0"/>
              <a:t>Section 3: </a:t>
            </a:r>
            <a:r>
              <a:rPr lang="en-US" sz="2400" dirty="0" smtClean="0"/>
              <a:t>Provide data </a:t>
            </a:r>
            <a:r>
              <a:rPr lang="en-US" sz="2400" dirty="0"/>
              <a:t>required by ESSA Title </a:t>
            </a:r>
            <a:r>
              <a:rPr lang="en-US" sz="2400" dirty="0" smtClean="0"/>
              <a:t>III</a:t>
            </a:r>
          </a:p>
          <a:p>
            <a:pPr>
              <a:buFontTx/>
              <a:buChar char="-"/>
            </a:pPr>
            <a:r>
              <a:rPr lang="en-US" sz="2400" dirty="0" smtClean="0"/>
              <a:t>Data elements (i.e. OTELP, Obtaining Proficiency,  Math outcomes, etc.)</a:t>
            </a:r>
          </a:p>
          <a:p>
            <a:pPr>
              <a:buFontTx/>
              <a:buChar char="-"/>
            </a:pPr>
            <a:r>
              <a:rPr lang="en-US" sz="2400" dirty="0" smtClean="0"/>
              <a:t>Please use the most recent data available and include the data year.</a:t>
            </a:r>
          </a:p>
          <a:p>
            <a:pPr marL="0" indent="0">
              <a:buNone/>
            </a:pPr>
            <a:endParaRPr lang="en-US" sz="2400" dirty="0" smtClean="0"/>
          </a:p>
          <a:p>
            <a:pPr marL="0" indent="0">
              <a:buNone/>
            </a:pPr>
            <a:r>
              <a:rPr lang="en-US" sz="2400" b="1" dirty="0" smtClean="0"/>
              <a:t>Sections 4-6: </a:t>
            </a:r>
            <a:r>
              <a:rPr lang="en-US" sz="2400" dirty="0" smtClean="0"/>
              <a:t>Pertain to consultation and collaboration on the Title III grant</a:t>
            </a:r>
            <a:endParaRPr lang="en-US" sz="2400" dirty="0"/>
          </a:p>
          <a:p>
            <a:pPr marL="0" indent="0">
              <a:buNone/>
            </a:pPr>
            <a:endParaRPr lang="en-US" dirty="0"/>
          </a:p>
          <a:p>
            <a:pPr marL="0" indent="0">
              <a:spcBef>
                <a:spcPts val="0"/>
              </a:spcBef>
              <a:spcAft>
                <a:spcPts val="600"/>
              </a:spcAft>
              <a:buNone/>
            </a:pPr>
            <a:endParaRPr lang="en-US" dirty="0"/>
          </a:p>
          <a:p>
            <a:pPr marL="0" indent="0">
              <a:spcBef>
                <a:spcPts val="0"/>
              </a:spcBef>
              <a:spcAft>
                <a:spcPts val="1200"/>
              </a:spcAft>
              <a:buNone/>
            </a:pPr>
            <a:endParaRPr lang="en-US" dirty="0"/>
          </a:p>
        </p:txBody>
      </p:sp>
    </p:spTree>
    <p:extLst>
      <p:ext uri="{BB962C8B-B14F-4D97-AF65-F5344CB8AC3E}">
        <p14:creationId xmlns:p14="http://schemas.microsoft.com/office/powerpoint/2010/main" val="126036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and Introductions</a:t>
            </a:r>
            <a:endParaRPr lang="en-US" dirty="0"/>
          </a:p>
        </p:txBody>
      </p:sp>
      <p:sp>
        <p:nvSpPr>
          <p:cNvPr id="3" name="Content Placeholder 2"/>
          <p:cNvSpPr>
            <a:spLocks noGrp="1"/>
          </p:cNvSpPr>
          <p:nvPr>
            <p:ph idx="1"/>
          </p:nvPr>
        </p:nvSpPr>
        <p:spPr>
          <a:xfrm>
            <a:off x="413656" y="2122714"/>
            <a:ext cx="11484429" cy="4060372"/>
          </a:xfrm>
        </p:spPr>
        <p:txBody>
          <a:bodyPr>
            <a:normAutofit/>
          </a:bodyPr>
          <a:lstStyle/>
          <a:p>
            <a:pPr marL="0" indent="0" algn="ctr">
              <a:buNone/>
            </a:pPr>
            <a:r>
              <a:rPr lang="en-US" sz="7200" dirty="0" smtClean="0"/>
              <a:t>Welcome </a:t>
            </a:r>
          </a:p>
          <a:p>
            <a:pPr marL="0" indent="0" algn="ctr">
              <a:buNone/>
            </a:pPr>
            <a:r>
              <a:rPr lang="en-US" sz="7200" dirty="0" smtClean="0"/>
              <a:t>and </a:t>
            </a:r>
          </a:p>
          <a:p>
            <a:pPr marL="0" indent="0" algn="ctr">
              <a:buNone/>
            </a:pPr>
            <a:r>
              <a:rPr lang="en-US" sz="7200" dirty="0" smtClean="0"/>
              <a:t>ODE Introductions</a:t>
            </a:r>
          </a:p>
        </p:txBody>
      </p:sp>
    </p:spTree>
    <p:extLst>
      <p:ext uri="{BB962C8B-B14F-4D97-AF65-F5344CB8AC3E}">
        <p14:creationId xmlns:p14="http://schemas.microsoft.com/office/powerpoint/2010/main" val="345294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993" y="1"/>
            <a:ext cx="8224007" cy="1158240"/>
          </a:xfrm>
        </p:spPr>
        <p:txBody>
          <a:bodyPr/>
          <a:lstStyle/>
          <a:p>
            <a:pPr algn="ctr"/>
            <a:r>
              <a:rPr lang="en-US" dirty="0" smtClean="0">
                <a:solidFill>
                  <a:schemeClr val="bg1"/>
                </a:solidFill>
              </a:rPr>
              <a:t>Required Title III Funded Activities</a:t>
            </a:r>
            <a:endParaRPr lang="en-US" dirty="0">
              <a:solidFill>
                <a:schemeClr val="bg1"/>
              </a:solidFill>
            </a:endParaRPr>
          </a:p>
        </p:txBody>
      </p:sp>
      <p:sp>
        <p:nvSpPr>
          <p:cNvPr id="3" name="Content Placeholder 2"/>
          <p:cNvSpPr>
            <a:spLocks noGrp="1"/>
          </p:cNvSpPr>
          <p:nvPr>
            <p:ph idx="1"/>
          </p:nvPr>
        </p:nvSpPr>
        <p:spPr>
          <a:xfrm>
            <a:off x="203200" y="2133600"/>
            <a:ext cx="11724639" cy="4340352"/>
          </a:xfrm>
        </p:spPr>
        <p:txBody>
          <a:bodyPr>
            <a:normAutofit lnSpcReduction="10000"/>
          </a:bodyPr>
          <a:lstStyle/>
          <a:p>
            <a:pPr marL="514350" lvl="0" indent="-514350">
              <a:buFont typeface="+mj-lt"/>
              <a:buAutoNum type="arabicPeriod"/>
            </a:pPr>
            <a:r>
              <a:rPr lang="en-US" sz="2700" dirty="0" smtClean="0"/>
              <a:t>Strategies to support </a:t>
            </a:r>
            <a:r>
              <a:rPr lang="en-US" sz="2700" dirty="0"/>
              <a:t>the English language development for </a:t>
            </a:r>
            <a:r>
              <a:rPr lang="en-US" sz="2700" dirty="0" smtClean="0"/>
              <a:t>ML/EBs (this includes PD).</a:t>
            </a:r>
            <a:endParaRPr lang="en-US" sz="2700" dirty="0"/>
          </a:p>
          <a:p>
            <a:pPr marL="514350" indent="-514350">
              <a:spcBef>
                <a:spcPts val="1800"/>
              </a:spcBef>
              <a:buFont typeface="+mj-lt"/>
              <a:buAutoNum type="arabicPeriod"/>
            </a:pPr>
            <a:r>
              <a:rPr lang="en-US" sz="2700" dirty="0"/>
              <a:t>Strategies to support </a:t>
            </a:r>
            <a:r>
              <a:rPr lang="en-US" sz="2700" dirty="0" smtClean="0"/>
              <a:t>ML/EBs </a:t>
            </a:r>
            <a:r>
              <a:rPr lang="en-US" sz="2700" dirty="0"/>
              <a:t>access to core content (ELA, Math, and Science</a:t>
            </a:r>
            <a:r>
              <a:rPr lang="en-US" sz="2700" dirty="0" smtClean="0"/>
              <a:t>) </a:t>
            </a:r>
            <a:r>
              <a:rPr lang="en-US" sz="2700" dirty="0"/>
              <a:t>(this includes PD</a:t>
            </a:r>
            <a:r>
              <a:rPr lang="en-US" sz="2700" dirty="0" smtClean="0"/>
              <a:t>).</a:t>
            </a:r>
            <a:endParaRPr lang="en-US" sz="2700" dirty="0"/>
          </a:p>
          <a:p>
            <a:pPr marL="514350" indent="-514350">
              <a:spcBef>
                <a:spcPts val="1800"/>
              </a:spcBef>
              <a:buFont typeface="+mj-lt"/>
              <a:buAutoNum type="arabicPeriod"/>
            </a:pPr>
            <a:r>
              <a:rPr lang="en-US" sz="2700" dirty="0"/>
              <a:t>Strategies for district outreach for parents, families, and </a:t>
            </a:r>
            <a:r>
              <a:rPr lang="en-US" sz="2700" dirty="0" smtClean="0"/>
              <a:t>communities.</a:t>
            </a:r>
          </a:p>
          <a:p>
            <a:pPr marL="514350" indent="-514350">
              <a:spcBef>
                <a:spcPts val="1800"/>
              </a:spcBef>
              <a:buFont typeface="+mj-lt"/>
              <a:buAutoNum type="arabicPeriod"/>
            </a:pPr>
            <a:endParaRPr lang="en-US" dirty="0"/>
          </a:p>
          <a:p>
            <a:pPr marL="0" indent="0">
              <a:spcBef>
                <a:spcPts val="1800"/>
              </a:spcBef>
              <a:buNone/>
            </a:pPr>
            <a:r>
              <a:rPr lang="en-US" dirty="0" smtClean="0"/>
              <a:t>For Title III Consortia, all of the three above required activities must be funded but not all member districts need to participate in all three activities.</a:t>
            </a:r>
          </a:p>
          <a:p>
            <a:pPr marL="0" indent="0">
              <a:spcBef>
                <a:spcPts val="1800"/>
              </a:spcBef>
              <a:buNone/>
            </a:pPr>
            <a:r>
              <a:rPr lang="en-US" dirty="0" smtClean="0"/>
              <a:t>U.S. Department of </a:t>
            </a:r>
            <a:r>
              <a:rPr lang="en-US" dirty="0"/>
              <a:t>Education Title III Guidance is located </a:t>
            </a:r>
            <a:r>
              <a:rPr lang="en-US" dirty="0">
                <a:hlinkClick r:id="rId3"/>
              </a:rPr>
              <a:t>here</a:t>
            </a:r>
            <a:r>
              <a:rPr lang="en-US" dirty="0" smtClean="0"/>
              <a:t>,</a:t>
            </a:r>
            <a:endParaRPr lang="en-US" dirty="0"/>
          </a:p>
          <a:p>
            <a:pPr marL="0" indent="0">
              <a:spcBef>
                <a:spcPts val="1800"/>
              </a:spcBef>
              <a:buNone/>
            </a:pPr>
            <a:endParaRPr lang="en-US" dirty="0"/>
          </a:p>
          <a:p>
            <a:endParaRPr lang="en-US" dirty="0"/>
          </a:p>
        </p:txBody>
      </p:sp>
    </p:spTree>
    <p:extLst>
      <p:ext uri="{BB962C8B-B14F-4D97-AF65-F5344CB8AC3E}">
        <p14:creationId xmlns:p14="http://schemas.microsoft.com/office/powerpoint/2010/main" val="959012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992" y="0"/>
            <a:ext cx="3896061" cy="1132840"/>
          </a:xfrm>
        </p:spPr>
        <p:txBody>
          <a:bodyPr/>
          <a:lstStyle/>
          <a:p>
            <a:pPr algn="ctr"/>
            <a:r>
              <a:rPr lang="en-US" dirty="0" smtClean="0">
                <a:solidFill>
                  <a:schemeClr val="bg1"/>
                </a:solidFill>
              </a:rPr>
              <a:t>Private Schools</a:t>
            </a:r>
            <a:endParaRPr lang="en-US" dirty="0">
              <a:solidFill>
                <a:schemeClr val="bg1"/>
              </a:solidFill>
            </a:endParaRPr>
          </a:p>
        </p:txBody>
      </p:sp>
      <p:sp>
        <p:nvSpPr>
          <p:cNvPr id="3" name="Content Placeholder 2"/>
          <p:cNvSpPr>
            <a:spLocks noGrp="1"/>
          </p:cNvSpPr>
          <p:nvPr>
            <p:ph idx="1"/>
          </p:nvPr>
        </p:nvSpPr>
        <p:spPr>
          <a:xfrm>
            <a:off x="365760" y="2267712"/>
            <a:ext cx="11420856" cy="3914974"/>
          </a:xfrm>
        </p:spPr>
        <p:txBody>
          <a:bodyPr/>
          <a:lstStyle/>
          <a:p>
            <a:pPr marL="0" indent="0">
              <a:spcBef>
                <a:spcPts val="0"/>
              </a:spcBef>
              <a:spcAft>
                <a:spcPts val="1200"/>
              </a:spcAft>
              <a:buNone/>
            </a:pPr>
            <a:r>
              <a:rPr lang="en-US" sz="2800" dirty="0" smtClean="0"/>
              <a:t>Grantees with private schools participating in Title III should include the consulted activities in the budget section of the CIP Budget Narrative application.   </a:t>
            </a:r>
          </a:p>
          <a:p>
            <a:pPr marL="0" indent="0">
              <a:spcBef>
                <a:spcPts val="0"/>
              </a:spcBef>
              <a:spcAft>
                <a:spcPts val="1200"/>
              </a:spcAft>
              <a:buNone/>
            </a:pPr>
            <a:endParaRPr lang="en-US" sz="2800" dirty="0" smtClean="0"/>
          </a:p>
          <a:p>
            <a:pPr lvl="1">
              <a:spcBef>
                <a:spcPts val="0"/>
              </a:spcBef>
              <a:spcAft>
                <a:spcPts val="1200"/>
              </a:spcAft>
            </a:pPr>
            <a:r>
              <a:rPr lang="en-US" dirty="0" smtClean="0"/>
              <a:t>List </a:t>
            </a:r>
            <a:r>
              <a:rPr lang="en-US" dirty="0"/>
              <a:t>activities for local private schools participating in Title III; make sure to include funding for all private schools accordingly</a:t>
            </a:r>
            <a:r>
              <a:rPr lang="en-US" dirty="0" smtClean="0"/>
              <a:t>.</a:t>
            </a:r>
          </a:p>
          <a:p>
            <a:pPr marL="457189" lvl="1" indent="0">
              <a:spcBef>
                <a:spcPts val="0"/>
              </a:spcBef>
              <a:spcAft>
                <a:spcPts val="1200"/>
              </a:spcAft>
              <a:buNone/>
            </a:pPr>
            <a:endParaRPr lang="en-US" dirty="0" smtClean="0"/>
          </a:p>
          <a:p>
            <a:pPr lvl="1">
              <a:spcBef>
                <a:spcPts val="0"/>
              </a:spcBef>
              <a:spcAft>
                <a:spcPts val="1200"/>
              </a:spcAft>
            </a:pPr>
            <a:r>
              <a:rPr lang="en-US" dirty="0"/>
              <a:t>There is a specific function/index code for private schools.</a:t>
            </a:r>
          </a:p>
          <a:p>
            <a:pPr lvl="1">
              <a:spcBef>
                <a:spcPts val="0"/>
              </a:spcBef>
              <a:spcAft>
                <a:spcPts val="1200"/>
              </a:spcAft>
            </a:pPr>
            <a:endParaRPr lang="en-US" dirty="0"/>
          </a:p>
        </p:txBody>
      </p:sp>
    </p:spTree>
    <p:extLst>
      <p:ext uri="{BB962C8B-B14F-4D97-AF65-F5344CB8AC3E}">
        <p14:creationId xmlns:p14="http://schemas.microsoft.com/office/powerpoint/2010/main" val="69704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4648" y="1"/>
            <a:ext cx="7007351" cy="1133856"/>
          </a:xfrm>
        </p:spPr>
        <p:txBody>
          <a:bodyPr/>
          <a:lstStyle/>
          <a:p>
            <a:pPr algn="ctr"/>
            <a:r>
              <a:rPr lang="en-US" dirty="0" smtClean="0">
                <a:solidFill>
                  <a:schemeClr val="bg1"/>
                </a:solidFill>
              </a:rPr>
              <a:t>Contact</a:t>
            </a:r>
            <a:endParaRPr lang="en-US" dirty="0">
              <a:solidFill>
                <a:schemeClr val="bg1"/>
              </a:solidFill>
            </a:endParaRPr>
          </a:p>
        </p:txBody>
      </p:sp>
      <p:sp>
        <p:nvSpPr>
          <p:cNvPr id="5" name="Content Placeholder 4"/>
          <p:cNvSpPr>
            <a:spLocks noGrp="1"/>
          </p:cNvSpPr>
          <p:nvPr>
            <p:ph idx="1"/>
          </p:nvPr>
        </p:nvSpPr>
        <p:spPr>
          <a:xfrm>
            <a:off x="243840" y="2052320"/>
            <a:ext cx="11561064" cy="4398814"/>
          </a:xfrm>
        </p:spPr>
        <p:txBody>
          <a:bodyPr>
            <a:normAutofit/>
          </a:bodyPr>
          <a:lstStyle/>
          <a:p>
            <a:pPr marL="0" indent="0">
              <a:lnSpc>
                <a:spcPct val="110000"/>
              </a:lnSpc>
              <a:spcAft>
                <a:spcPts val="1200"/>
              </a:spcAft>
              <a:buNone/>
            </a:pPr>
            <a:r>
              <a:rPr lang="en-US" sz="2700" dirty="0" smtClean="0"/>
              <a:t>Please contact your </a:t>
            </a:r>
            <a:r>
              <a:rPr lang="en-US" sz="2700" dirty="0" smtClean="0">
                <a:hlinkClick r:id="rId3"/>
              </a:rPr>
              <a:t>Title III Point of Contact </a:t>
            </a:r>
            <a:r>
              <a:rPr lang="en-US" sz="2700" dirty="0" smtClean="0"/>
              <a:t>for assistance with your Title III budget narratives.</a:t>
            </a:r>
          </a:p>
          <a:p>
            <a:pPr lvl="1">
              <a:lnSpc>
                <a:spcPct val="110000"/>
              </a:lnSpc>
            </a:pPr>
            <a:r>
              <a:rPr lang="en-US" dirty="0" smtClean="0"/>
              <a:t>Kim Miller</a:t>
            </a:r>
            <a:endParaRPr lang="en-US" dirty="0"/>
          </a:p>
          <a:p>
            <a:pPr lvl="2">
              <a:lnSpc>
                <a:spcPct val="110000"/>
              </a:lnSpc>
            </a:pPr>
            <a:r>
              <a:rPr lang="en-US" dirty="0" smtClean="0">
                <a:hlinkClick r:id="rId4"/>
              </a:rPr>
              <a:t>Kim.a.miller@state.or.us</a:t>
            </a:r>
            <a:endParaRPr lang="en-US" dirty="0" smtClean="0"/>
          </a:p>
          <a:p>
            <a:pPr lvl="2">
              <a:lnSpc>
                <a:spcPct val="110000"/>
              </a:lnSpc>
              <a:spcAft>
                <a:spcPts val="1200"/>
              </a:spcAft>
            </a:pPr>
            <a:r>
              <a:rPr lang="en-US" dirty="0" smtClean="0"/>
              <a:t>971-239-9681</a:t>
            </a:r>
          </a:p>
          <a:p>
            <a:pPr lvl="1">
              <a:lnSpc>
                <a:spcPct val="110000"/>
              </a:lnSpc>
            </a:pPr>
            <a:r>
              <a:rPr lang="en-US" dirty="0" smtClean="0"/>
              <a:t>Susy Mekarski</a:t>
            </a:r>
          </a:p>
          <a:p>
            <a:pPr lvl="2">
              <a:lnSpc>
                <a:spcPct val="110000"/>
              </a:lnSpc>
            </a:pPr>
            <a:r>
              <a:rPr lang="en-US" dirty="0" smtClean="0">
                <a:hlinkClick r:id="rId5"/>
              </a:rPr>
              <a:t>Susan.merkarski@ode.state.or.us</a:t>
            </a:r>
            <a:endParaRPr lang="en-US" dirty="0" smtClean="0"/>
          </a:p>
          <a:p>
            <a:pPr lvl="2">
              <a:lnSpc>
                <a:spcPct val="110000"/>
              </a:lnSpc>
              <a:spcAft>
                <a:spcPts val="3600"/>
              </a:spcAft>
            </a:pPr>
            <a:r>
              <a:rPr lang="en-US" dirty="0" smtClean="0"/>
              <a:t>971-720-3444</a:t>
            </a:r>
            <a:endParaRPr lang="en-US" dirty="0"/>
          </a:p>
        </p:txBody>
      </p:sp>
    </p:spTree>
    <p:extLst>
      <p:ext uri="{BB962C8B-B14F-4D97-AF65-F5344CB8AC3E}">
        <p14:creationId xmlns:p14="http://schemas.microsoft.com/office/powerpoint/2010/main" val="3762946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2021-22 ELPA Testing Update</a:t>
            </a:r>
            <a:endParaRPr lang="en-US" dirty="0"/>
          </a:p>
        </p:txBody>
      </p:sp>
      <p:sp>
        <p:nvSpPr>
          <p:cNvPr id="6" name="TextBox 5"/>
          <p:cNvSpPr txBox="1"/>
          <p:nvPr/>
        </p:nvSpPr>
        <p:spPr>
          <a:xfrm>
            <a:off x="4094510" y="4710113"/>
            <a:ext cx="3984872" cy="1077218"/>
          </a:xfrm>
          <a:prstGeom prst="rect">
            <a:avLst/>
          </a:prstGeom>
          <a:noFill/>
        </p:spPr>
        <p:txBody>
          <a:bodyPr wrap="none" rtlCol="0">
            <a:spAutoFit/>
          </a:bodyPr>
          <a:lstStyle/>
          <a:p>
            <a:pPr algn="ctr"/>
            <a:r>
              <a:rPr lang="en-US" sz="3600" dirty="0"/>
              <a:t>Title III Coordinators</a:t>
            </a:r>
          </a:p>
          <a:p>
            <a:pPr algn="ctr"/>
            <a:r>
              <a:rPr lang="en-US" sz="2800" dirty="0"/>
              <a:t>20 Sept 2021</a:t>
            </a:r>
          </a:p>
        </p:txBody>
      </p:sp>
    </p:spTree>
    <p:extLst>
      <p:ext uri="{BB962C8B-B14F-4D97-AF65-F5344CB8AC3E}">
        <p14:creationId xmlns:p14="http://schemas.microsoft.com/office/powerpoint/2010/main" val="296258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panose="020F0502020204030204" pitchFamily="34" charset="0"/>
                <a:cs typeface="Calibri" panose="020F0502020204030204" pitchFamily="34" charset="0"/>
              </a:rPr>
              <a:t>“Post” Pandemic</a:t>
            </a:r>
            <a:endParaRPr lang="en-US" sz="4400" dirty="0">
              <a:latin typeface="Calibri" panose="020F0502020204030204" pitchFamily="34" charset="0"/>
              <a:cs typeface="Calibri" panose="020F0502020204030204" pitchFamily="34" charset="0"/>
            </a:endParaRPr>
          </a:p>
        </p:txBody>
      </p:sp>
      <p:sp>
        <p:nvSpPr>
          <p:cNvPr id="5" name="Content Placeholder 4"/>
          <p:cNvSpPr>
            <a:spLocks noGrp="1"/>
          </p:cNvSpPr>
          <p:nvPr>
            <p:ph type="body" idx="1"/>
          </p:nvPr>
        </p:nvSpPr>
        <p:spPr>
          <a:xfrm>
            <a:off x="242596" y="2008016"/>
            <a:ext cx="11569959" cy="4454987"/>
          </a:xfrm>
        </p:spPr>
        <p:txBody>
          <a:bodyPr>
            <a:noAutofit/>
          </a:bodyPr>
          <a:lstStyle/>
          <a:p>
            <a:pPr>
              <a:buSzPct val="100000"/>
            </a:pPr>
            <a:r>
              <a:rPr lang="en-US" dirty="0" smtClean="0">
                <a:latin typeface="Calibri" panose="020F0502020204030204" pitchFamily="34" charset="0"/>
                <a:cs typeface="Calibri" panose="020F0502020204030204" pitchFamily="34" charset="0"/>
              </a:rPr>
              <a:t>The pandemic has evolved, but it has not ended.</a:t>
            </a:r>
          </a:p>
          <a:p>
            <a:pPr lvl="1">
              <a:buSzPct val="100000"/>
            </a:pPr>
            <a:r>
              <a:rPr lang="en-US" dirty="0" smtClean="0">
                <a:latin typeface="Calibri" panose="020F0502020204030204" pitchFamily="34" charset="0"/>
                <a:cs typeface="Calibri" panose="020F0502020204030204" pitchFamily="34" charset="0"/>
              </a:rPr>
              <a:t>The information on these slides is current, but ODE continues to monitor the situation and some policies may need shifting</a:t>
            </a:r>
          </a:p>
          <a:p>
            <a:pPr>
              <a:buSzPct val="100000"/>
            </a:pPr>
            <a:r>
              <a:rPr lang="en-US" dirty="0" smtClean="0">
                <a:latin typeface="Calibri" panose="020F0502020204030204" pitchFamily="34" charset="0"/>
                <a:cs typeface="Calibri" panose="020F0502020204030204" pitchFamily="34" charset="0"/>
              </a:rPr>
              <a:t>Ready Schools, Safe Learners (requirements and best practices) has been replaced with </a:t>
            </a:r>
            <a:r>
              <a:rPr lang="en-US" dirty="0" smtClean="0">
                <a:latin typeface="Calibri" panose="020F0502020204030204" pitchFamily="34" charset="0"/>
                <a:cs typeface="Calibri" panose="020F0502020204030204" pitchFamily="34" charset="0"/>
                <a:hlinkClick r:id="rId3"/>
              </a:rPr>
              <a:t>Ready Schools, Safe Learners Resiliency Framework</a:t>
            </a:r>
            <a:r>
              <a:rPr lang="en-US" dirty="0" smtClean="0">
                <a:latin typeface="Calibri" panose="020F0502020204030204" pitchFamily="34" charset="0"/>
                <a:cs typeface="Calibri" panose="020F0502020204030204" pitchFamily="34" charset="0"/>
              </a:rPr>
              <a:t> (best practices with few requirements).</a:t>
            </a:r>
          </a:p>
          <a:p>
            <a:pPr>
              <a:buSzPct val="100000"/>
            </a:pPr>
            <a:r>
              <a:rPr lang="en-US" dirty="0" smtClean="0">
                <a:latin typeface="Calibri" panose="020F0502020204030204" pitchFamily="34" charset="0"/>
                <a:cs typeface="Calibri" panose="020F0502020204030204" pitchFamily="34" charset="0"/>
                <a:hlinkClick r:id="rId4"/>
              </a:rPr>
              <a:t>Administering the ELPA Screener and Summative in 2020-21​</a:t>
            </a:r>
            <a:r>
              <a:rPr lang="en-US" dirty="0" smtClean="0">
                <a:latin typeface="Calibri" panose="020F0502020204030204" pitchFamily="34" charset="0"/>
                <a:cs typeface="Calibri" panose="020F0502020204030204" pitchFamily="34" charset="0"/>
              </a:rPr>
              <a:t>​ is phasing out.</a:t>
            </a:r>
          </a:p>
          <a:p>
            <a:pPr lvl="1">
              <a:buSzPct val="100000"/>
            </a:pPr>
            <a:r>
              <a:rPr lang="en-US" dirty="0" smtClean="0">
                <a:latin typeface="Calibri" panose="020F0502020204030204" pitchFamily="34" charset="0"/>
                <a:cs typeface="Calibri" panose="020F0502020204030204" pitchFamily="34" charset="0"/>
              </a:rPr>
              <a:t>If new guidance is needed for 2021-22, it will be issued separately to minimize confusion.</a:t>
            </a:r>
          </a:p>
          <a:p>
            <a:pPr>
              <a:buSzPct val="100000"/>
            </a:pPr>
            <a:r>
              <a:rPr lang="en-US" dirty="0" smtClean="0">
                <a:latin typeface="Calibri" panose="020F0502020204030204" pitchFamily="34" charset="0"/>
                <a:cs typeface="Calibri" panose="020F0502020204030204" pitchFamily="34" charset="0"/>
              </a:rPr>
              <a:t>We have returned to in-person instruction, and in-person testing.</a:t>
            </a:r>
          </a:p>
          <a:p>
            <a:pPr>
              <a:buSzPct val="100000"/>
            </a:pPr>
            <a:endParaRPr lang="en-US" dirty="0" smtClean="0">
              <a:latin typeface="Calibri" panose="020F0502020204030204" pitchFamily="34" charset="0"/>
              <a:cs typeface="Calibri" panose="020F0502020204030204" pitchFamily="34" charset="0"/>
            </a:endParaRPr>
          </a:p>
          <a:p>
            <a:pPr>
              <a:buSzPct val="100000"/>
            </a:pP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55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400" dirty="0" smtClean="0">
                <a:latin typeface="Calibri" panose="020F0502020204030204" pitchFamily="34" charset="0"/>
                <a:cs typeface="Calibri" panose="020F0502020204030204" pitchFamily="34" charset="0"/>
              </a:rPr>
              <a:t>Standard Screening</a:t>
            </a:r>
            <a:endParaRPr lang="en-US" sz="4400" dirty="0">
              <a:latin typeface="Calibri" panose="020F0502020204030204" pitchFamily="34" charset="0"/>
              <a:cs typeface="Calibri" panose="020F0502020204030204" pitchFamily="34" charset="0"/>
            </a:endParaRPr>
          </a:p>
        </p:txBody>
      </p:sp>
      <p:sp>
        <p:nvSpPr>
          <p:cNvPr id="9" name="Content Placeholder 8"/>
          <p:cNvSpPr>
            <a:spLocks noGrp="1"/>
          </p:cNvSpPr>
          <p:nvPr>
            <p:ph type="body" idx="1"/>
          </p:nvPr>
        </p:nvSpPr>
        <p:spPr>
          <a:xfrm>
            <a:off x="897818" y="2001797"/>
            <a:ext cx="10515600" cy="4268374"/>
          </a:xfrm>
        </p:spPr>
        <p:txBody>
          <a:bodyPr>
            <a:noAutofit/>
          </a:bodyPr>
          <a:lstStyle/>
          <a:p>
            <a:pPr>
              <a:buSzPct val="100000"/>
            </a:pPr>
            <a:r>
              <a:rPr lang="en-US" dirty="0">
                <a:latin typeface="Calibri" panose="020F0502020204030204" pitchFamily="34" charset="0"/>
                <a:cs typeface="Calibri" panose="020F0502020204030204" pitchFamily="34" charset="0"/>
              </a:rPr>
              <a:t>Scores retrieved through new Centralized Reporting System</a:t>
            </a:r>
          </a:p>
          <a:p>
            <a:pPr>
              <a:buSzPct val="100000"/>
            </a:pPr>
            <a:r>
              <a:rPr lang="en-US" dirty="0" smtClean="0">
                <a:latin typeface="Calibri" panose="020F0502020204030204" pitchFamily="34" charset="0"/>
                <a:cs typeface="Calibri" panose="020F0502020204030204" pitchFamily="34" charset="0"/>
              </a:rPr>
              <a:t>Parent permission is preferred, but not necessary</a:t>
            </a:r>
          </a:p>
          <a:p>
            <a:pPr>
              <a:buSzPct val="100000"/>
            </a:pPr>
            <a:r>
              <a:rPr lang="en-US" dirty="0" smtClean="0">
                <a:latin typeface="Calibri" panose="020F0502020204030204" pitchFamily="34" charset="0"/>
                <a:cs typeface="Calibri" panose="020F0502020204030204" pitchFamily="34" charset="0"/>
              </a:rPr>
              <a:t>In-person only (no remote option)</a:t>
            </a:r>
          </a:p>
          <a:p>
            <a:pPr lvl="1">
              <a:buSzPct val="100000"/>
            </a:pPr>
            <a:r>
              <a:rPr lang="en-US" dirty="0" smtClean="0">
                <a:latin typeface="Calibri" panose="020F0502020204030204" pitchFamily="34" charset="0"/>
                <a:cs typeface="Calibri" panose="020F0502020204030204" pitchFamily="34" charset="0"/>
              </a:rPr>
              <a:t>Do not enter students without a Screener score into EL status at this time</a:t>
            </a:r>
          </a:p>
          <a:p>
            <a:pPr>
              <a:buSzPct val="100000"/>
            </a:pPr>
            <a:r>
              <a:rPr lang="en-US" dirty="0" smtClean="0">
                <a:latin typeface="Calibri" panose="020F0502020204030204" pitchFamily="34" charset="0"/>
                <a:cs typeface="Calibri" panose="020F0502020204030204" pitchFamily="34" charset="0"/>
              </a:rPr>
              <a:t>Remote identification phased out on July 31; however…</a:t>
            </a:r>
          </a:p>
          <a:p>
            <a:pPr lvl="1">
              <a:buSzPct val="100000"/>
            </a:pPr>
            <a:r>
              <a:rPr lang="en-US" dirty="0" smtClean="0">
                <a:latin typeface="Calibri" panose="020F0502020204030204" pitchFamily="34" charset="0"/>
                <a:cs typeface="Calibri" panose="020F0502020204030204" pitchFamily="34" charset="0"/>
              </a:rPr>
              <a:t>Health and safety are paramount</a:t>
            </a:r>
          </a:p>
          <a:p>
            <a:pPr lvl="1">
              <a:buSzPct val="100000"/>
            </a:pPr>
            <a:r>
              <a:rPr lang="en-US" dirty="0" smtClean="0">
                <a:latin typeface="Calibri" panose="020F0502020204030204" pitchFamily="34" charset="0"/>
                <a:cs typeface="Calibri" panose="020F0502020204030204" pitchFamily="34" charset="0"/>
              </a:rPr>
              <a:t>We are monitoring the evolution of the pandemic to see if any of last year’s tools may be needed in 2021-22</a:t>
            </a:r>
          </a:p>
        </p:txBody>
      </p:sp>
    </p:spTree>
    <p:extLst>
      <p:ext uri="{BB962C8B-B14F-4D97-AF65-F5344CB8AC3E}">
        <p14:creationId xmlns:p14="http://schemas.microsoft.com/office/powerpoint/2010/main" val="185981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panose="020F0502020204030204" pitchFamily="34" charset="0"/>
                <a:cs typeface="Calibri" panose="020F0502020204030204" pitchFamily="34" charset="0"/>
              </a:rPr>
              <a:t>Unique Screening</a:t>
            </a:r>
            <a:endParaRPr lang="en-US" sz="4400" dirty="0">
              <a:latin typeface="Calibri" panose="020F0502020204030204" pitchFamily="34" charset="0"/>
              <a:cs typeface="Calibri" panose="020F0502020204030204" pitchFamily="34" charset="0"/>
            </a:endParaRPr>
          </a:p>
        </p:txBody>
      </p:sp>
      <p:sp>
        <p:nvSpPr>
          <p:cNvPr id="4" name="Text Placeholder 3"/>
          <p:cNvSpPr>
            <a:spLocks noGrp="1"/>
          </p:cNvSpPr>
          <p:nvPr>
            <p:ph type="body" idx="1"/>
          </p:nvPr>
        </p:nvSpPr>
        <p:spPr>
          <a:xfrm>
            <a:off x="804511" y="2001796"/>
            <a:ext cx="10515600" cy="4218611"/>
          </a:xfrm>
        </p:spPr>
        <p:txBody>
          <a:bodyPr>
            <a:noAutofit/>
          </a:bodyPr>
          <a:lstStyle/>
          <a:p>
            <a:pPr marL="342900">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Described in </a:t>
            </a:r>
            <a:r>
              <a:rPr lang="en-US" dirty="0">
                <a:latin typeface="Calibri" panose="020F0502020204030204" pitchFamily="34" charset="0"/>
                <a:cs typeface="Calibri" panose="020F0502020204030204" pitchFamily="34" charset="0"/>
                <a:hlinkClick r:id="rId3"/>
              </a:rPr>
              <a:t>Administering the ELPA Screener and Summative in 2020-21​</a:t>
            </a:r>
            <a:endParaRPr lang="en-US" dirty="0">
              <a:latin typeface="Calibri" panose="020F0502020204030204" pitchFamily="34" charset="0"/>
              <a:cs typeface="Calibri" panose="020F0502020204030204" pitchFamily="34" charset="0"/>
            </a:endParaRP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dirty="0">
                <a:latin typeface="Calibri" panose="020F0502020204030204" pitchFamily="34" charset="0"/>
                <a:cs typeface="Calibri" panose="020F0502020204030204" pitchFamily="34" charset="0"/>
              </a:rPr>
              <a:t>students who were eligible to participate in spring 2021 ELPA Summative, but did not</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Parent </a:t>
            </a:r>
            <a:r>
              <a:rPr lang="en-US" dirty="0">
                <a:latin typeface="Calibri" panose="020F0502020204030204" pitchFamily="34" charset="0"/>
                <a:cs typeface="Calibri" panose="020F0502020204030204" pitchFamily="34" charset="0"/>
              </a:rPr>
              <a:t>permission is preferred, but not necessary</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Window </a:t>
            </a:r>
            <a:r>
              <a:rPr lang="en-US" dirty="0">
                <a:latin typeface="Calibri" panose="020F0502020204030204" pitchFamily="34" charset="0"/>
                <a:cs typeface="Calibri" panose="020F0502020204030204" pitchFamily="34" charset="0"/>
              </a:rPr>
              <a:t>closes 17 December 2021</a:t>
            </a:r>
          </a:p>
          <a:p>
            <a:pPr marL="800100" lvl="1">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Requirement: test as “feasible”, not “all students”</a:t>
            </a:r>
          </a:p>
          <a:p>
            <a:pPr marL="800100" lvl="1">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Students who do not test retain EL status and will participate in next ELPA </a:t>
            </a:r>
            <a:r>
              <a:rPr lang="en-US" dirty="0" smtClean="0">
                <a:latin typeface="Calibri" panose="020F0502020204030204" pitchFamily="34" charset="0"/>
                <a:cs typeface="Calibri" panose="020F0502020204030204" pitchFamily="34" charset="0"/>
              </a:rPr>
              <a:t>Summative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724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panose="020F0502020204030204" pitchFamily="34" charset="0"/>
                <a:cs typeface="Calibri" panose="020F0502020204030204" pitchFamily="34" charset="0"/>
              </a:rPr>
              <a:t>Health and Safety</a:t>
            </a:r>
            <a:endParaRPr lang="en-US" sz="4400" dirty="0">
              <a:latin typeface="Calibri" panose="020F0502020204030204" pitchFamily="34" charset="0"/>
              <a:cs typeface="Calibri" panose="020F0502020204030204" pitchFamily="34" charset="0"/>
            </a:endParaRPr>
          </a:p>
        </p:txBody>
      </p:sp>
      <p:sp>
        <p:nvSpPr>
          <p:cNvPr id="4" name="Text Placeholder 3"/>
          <p:cNvSpPr>
            <a:spLocks noGrp="1"/>
          </p:cNvSpPr>
          <p:nvPr>
            <p:ph type="body" idx="1"/>
          </p:nvPr>
        </p:nvSpPr>
        <p:spPr>
          <a:xfrm>
            <a:off x="922699" y="2057779"/>
            <a:ext cx="10515600" cy="3808065"/>
          </a:xfrm>
        </p:spPr>
        <p:txBody>
          <a:bodyPr>
            <a:noAutofit/>
          </a:bodyPr>
          <a:lstStyle/>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hlinkClick r:id="rId3"/>
              </a:rPr>
              <a:t>Ready Schools, Safe Learners Resiliency Framework</a:t>
            </a:r>
            <a:r>
              <a:rPr lang="en-US" dirty="0" smtClean="0">
                <a:latin typeface="Calibri" panose="020F0502020204030204" pitchFamily="34" charset="0"/>
                <a:cs typeface="Calibri" panose="020F0502020204030204" pitchFamily="34" charset="0"/>
              </a:rPr>
              <a:t> contains no ELPA-specific requirements</a:t>
            </a:r>
            <a:endParaRPr lang="en-US" dirty="0" smtClean="0">
              <a:latin typeface="Calibri" panose="020F0502020204030204" pitchFamily="34" charset="0"/>
              <a:cs typeface="Calibri" panose="020F0502020204030204" pitchFamily="34" charset="0"/>
              <a:hlinkClick r:id="rId4"/>
            </a:endParaRP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hlinkClick r:id="rId4"/>
              </a:rPr>
              <a:t>Administering the ELPA Screener and Summative in 2020-21​</a:t>
            </a:r>
            <a:r>
              <a:rPr lang="en-US" dirty="0" smtClean="0">
                <a:latin typeface="Calibri" panose="020F0502020204030204" pitchFamily="34" charset="0"/>
                <a:cs typeface="Calibri" panose="020F0502020204030204" pitchFamily="34" charset="0"/>
              </a:rPr>
              <a:t> contained health and safety recommendations, not requirements</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Mask mandate applies to ELPA testing</a:t>
            </a:r>
          </a:p>
          <a:p>
            <a:pPr marL="800100" lvl="1">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Scoring vendor confirms that “mask muffling” has no effect on ELPA scores</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USDE health and safety flexibilities from 2020-21 were not extended to 2021-22; ODE is requesting updates as pandemic impacts shift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561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ELPA Summative</a:t>
            </a:r>
            <a:endParaRPr lang="en-US" sz="4400" dirty="0"/>
          </a:p>
        </p:txBody>
      </p:sp>
      <p:sp>
        <p:nvSpPr>
          <p:cNvPr id="4" name="Text Placeholder 3"/>
          <p:cNvSpPr>
            <a:spLocks noGrp="1"/>
          </p:cNvSpPr>
          <p:nvPr>
            <p:ph type="body" idx="1"/>
          </p:nvPr>
        </p:nvSpPr>
        <p:spPr>
          <a:xfrm>
            <a:off x="953801" y="2294155"/>
            <a:ext cx="10515600" cy="3944913"/>
          </a:xfrm>
        </p:spPr>
        <p:txBody>
          <a:bodyPr>
            <a:noAutofit/>
          </a:bodyPr>
          <a:lstStyle/>
          <a:p>
            <a:pPr marL="342900">
              <a:buSzPct val="100000"/>
              <a:buFont typeface="Arial" panose="020B0604020202020204" pitchFamily="34" charset="0"/>
              <a:buChar char="•"/>
            </a:pPr>
            <a:r>
              <a:rPr lang="en-US" dirty="0">
                <a:latin typeface="Calibri" panose="020F0502020204030204" pitchFamily="34" charset="0"/>
                <a:cs typeface="Calibri" panose="020F0502020204030204" pitchFamily="34" charset="0"/>
                <a:hlinkClick r:id="rId3"/>
              </a:rPr>
              <a:t>Test window</a:t>
            </a:r>
            <a:r>
              <a:rPr lang="en-US" dirty="0">
                <a:latin typeface="Calibri" panose="020F0502020204030204" pitchFamily="34" charset="0"/>
                <a:cs typeface="Calibri" panose="020F0502020204030204" pitchFamily="34" charset="0"/>
              </a:rPr>
              <a:t>: 11 Jan – 15 </a:t>
            </a:r>
            <a:r>
              <a:rPr lang="en-US">
                <a:latin typeface="Calibri" panose="020F0502020204030204" pitchFamily="34" charset="0"/>
                <a:cs typeface="Calibri" panose="020F0502020204030204" pitchFamily="34" charset="0"/>
              </a:rPr>
              <a:t>April </a:t>
            </a:r>
            <a:r>
              <a:rPr lang="en-US" smtClean="0">
                <a:latin typeface="Calibri" panose="020F0502020204030204" pitchFamily="34" charset="0"/>
                <a:cs typeface="Calibri" panose="020F0502020204030204" pitchFamily="34" charset="0"/>
              </a:rPr>
              <a:t>2022</a:t>
            </a:r>
            <a:endParaRPr lang="en-US" dirty="0">
              <a:latin typeface="Calibri" panose="020F0502020204030204" pitchFamily="34" charset="0"/>
              <a:cs typeface="Calibri" panose="020F0502020204030204" pitchFamily="34" charset="0"/>
            </a:endParaRP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In-person </a:t>
            </a:r>
            <a:r>
              <a:rPr lang="en-US" dirty="0">
                <a:latin typeface="Calibri" panose="020F0502020204030204" pitchFamily="34" charset="0"/>
                <a:cs typeface="Calibri" panose="020F0502020204030204" pitchFamily="34" charset="0"/>
              </a:rPr>
              <a:t>testing (no remote option)</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Will </a:t>
            </a:r>
            <a:r>
              <a:rPr lang="en-US" dirty="0">
                <a:latin typeface="Calibri" panose="020F0502020204030204" pitchFamily="34" charset="0"/>
                <a:cs typeface="Calibri" panose="020F0502020204030204" pitchFamily="34" charset="0"/>
              </a:rPr>
              <a:t>include some field test items; otherwise no changes to test from previous years</a:t>
            </a:r>
          </a:p>
          <a:p>
            <a:pPr marL="342900">
              <a:buSzPct val="10000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dirty="0">
                <a:latin typeface="Calibri" panose="020F0502020204030204" pitchFamily="34" charset="0"/>
                <a:cs typeface="Calibri" panose="020F0502020204030204" pitchFamily="34" charset="0"/>
              </a:rPr>
              <a:t>students with “presumptive” EL status (remotely identified ELs), ELPA Summative score will determine EL status going </a:t>
            </a:r>
            <a:r>
              <a:rPr lang="en-US" dirty="0" smtClean="0">
                <a:latin typeface="Calibri" panose="020F0502020204030204" pitchFamily="34" charset="0"/>
                <a:cs typeface="Calibri" panose="020F0502020204030204" pitchFamily="34" charset="0"/>
              </a:rPr>
              <a:t>forward</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46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Questions and Answers</a:t>
            </a:r>
            <a:endParaRPr lang="en-US" dirty="0">
              <a:latin typeface="Calibri" panose="020F0502020204030204" pitchFamily="34" charset="0"/>
              <a:cs typeface="Calibri" panose="020F0502020204030204" pitchFamily="34" charset="0"/>
            </a:endParaRPr>
          </a:p>
        </p:txBody>
      </p:sp>
      <p:pic>
        <p:nvPicPr>
          <p:cNvPr id="3" name="Picture 2" descr="The Purpose of Research Questions – Choosing &amp; Using Sources: A Guide to Academic Re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304" y="1828800"/>
            <a:ext cx="4762500" cy="3810000"/>
          </a:xfrm>
          <a:prstGeom prst="rect">
            <a:avLst/>
          </a:prstGeom>
        </p:spPr>
      </p:pic>
      <p:sp>
        <p:nvSpPr>
          <p:cNvPr id="4" name="TextBox 3"/>
          <p:cNvSpPr txBox="1"/>
          <p:nvPr/>
        </p:nvSpPr>
        <p:spPr>
          <a:xfrm>
            <a:off x="598714" y="2656114"/>
            <a:ext cx="4122576" cy="1754326"/>
          </a:xfrm>
          <a:prstGeom prst="rect">
            <a:avLst/>
          </a:prstGeom>
          <a:noFill/>
        </p:spPr>
        <p:txBody>
          <a:bodyPr wrap="square" rtlCol="0">
            <a:spAutoFit/>
          </a:bodyPr>
          <a:lstStyle/>
          <a:p>
            <a:pPr algn="ctr"/>
            <a:r>
              <a:rPr lang="en-US" sz="3600" b="1" dirty="0" smtClean="0">
                <a:latin typeface="Calibri" panose="020F0502020204030204" pitchFamily="34" charset="0"/>
                <a:cs typeface="Calibri" panose="020F0502020204030204" pitchFamily="34" charset="0"/>
              </a:rPr>
              <a:t>Ben will host a breakout room for </a:t>
            </a:r>
          </a:p>
          <a:p>
            <a:pPr algn="ctr"/>
            <a:r>
              <a:rPr lang="en-US" sz="3600" b="1" dirty="0" smtClean="0">
                <a:latin typeface="Calibri" panose="020F0502020204030204" pitchFamily="34" charset="0"/>
                <a:cs typeface="Calibri" panose="020F0502020204030204" pitchFamily="34" charset="0"/>
              </a:rPr>
              <a:t> Q &amp; A </a:t>
            </a:r>
          </a:p>
        </p:txBody>
      </p:sp>
    </p:spTree>
    <p:extLst>
      <p:ext uri="{BB962C8B-B14F-4D97-AF65-F5344CB8AC3E}">
        <p14:creationId xmlns:p14="http://schemas.microsoft.com/office/powerpoint/2010/main" val="300065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Acknowledgment </a:t>
            </a:r>
          </a:p>
        </p:txBody>
      </p:sp>
      <p:sp>
        <p:nvSpPr>
          <p:cNvPr id="3" name="Content Placeholder 2"/>
          <p:cNvSpPr>
            <a:spLocks noGrp="1"/>
          </p:cNvSpPr>
          <p:nvPr>
            <p:ph idx="1"/>
          </p:nvPr>
        </p:nvSpPr>
        <p:spPr>
          <a:xfrm>
            <a:off x="278547" y="2788106"/>
            <a:ext cx="11396381" cy="2749708"/>
          </a:xfrm>
        </p:spPr>
        <p:txBody>
          <a:bodyPr>
            <a:normAutofit fontScale="92500" lnSpcReduction="20000"/>
          </a:bodyPr>
          <a:lstStyle/>
          <a:p>
            <a:pPr marL="0" indent="0" algn="ctr">
              <a:buNone/>
            </a:pPr>
            <a:r>
              <a:rPr lang="en-US" dirty="0">
                <a:solidFill>
                  <a:srgbClr val="222222"/>
                </a:solidFill>
                <a:ea typeface="Roboto"/>
                <a:cs typeface="Roboto"/>
                <a:sym typeface="Roboto"/>
              </a:rPr>
              <a:t>To implement the </a:t>
            </a:r>
            <a:r>
              <a:rPr lang="en-US" b="1" dirty="0">
                <a:solidFill>
                  <a:srgbClr val="222222"/>
                </a:solidFill>
                <a:ea typeface="Roboto"/>
                <a:cs typeface="Roboto"/>
                <a:sym typeface="Roboto"/>
              </a:rPr>
              <a:t>Land Acknowledgement</a:t>
            </a:r>
            <a:r>
              <a:rPr lang="en-US" dirty="0">
                <a:solidFill>
                  <a:srgbClr val="222222"/>
                </a:solidFill>
                <a:ea typeface="Roboto"/>
                <a:cs typeface="Roboto"/>
                <a:sym typeface="Roboto"/>
              </a:rPr>
              <a:t> is to respect those whose relationship to the </a:t>
            </a:r>
            <a:r>
              <a:rPr lang="en-US" b="1" dirty="0">
                <a:solidFill>
                  <a:srgbClr val="222222"/>
                </a:solidFill>
                <a:ea typeface="Roboto"/>
                <a:cs typeface="Roboto"/>
                <a:sym typeface="Roboto"/>
              </a:rPr>
              <a:t>land</a:t>
            </a:r>
            <a:r>
              <a:rPr lang="en-US" dirty="0">
                <a:solidFill>
                  <a:srgbClr val="222222"/>
                </a:solidFill>
                <a:ea typeface="Roboto"/>
                <a:cs typeface="Roboto"/>
                <a:sym typeface="Roboto"/>
              </a:rPr>
              <a:t> precedes ours and to collectively engage in fundamental measures that advance justice for the Indigenous peoples of the region, past, present, and future.</a:t>
            </a:r>
          </a:p>
          <a:p>
            <a:pPr algn="ctr"/>
            <a:endParaRPr lang="en-US" dirty="0">
              <a:solidFill>
                <a:srgbClr val="000000"/>
              </a:solidFill>
              <a:ea typeface="Calibri"/>
              <a:cs typeface="Calibri"/>
              <a:sym typeface="Calibri"/>
            </a:endParaRPr>
          </a:p>
          <a:p>
            <a:pPr marL="0" indent="0" algn="ctr">
              <a:buNone/>
            </a:pPr>
            <a:r>
              <a:rPr lang="es-PE" dirty="0"/>
              <a:t>Al implementar</a:t>
            </a:r>
            <a:r>
              <a:rPr lang="es-PE" b="1" dirty="0"/>
              <a:t> la presencia a la tierra </a:t>
            </a:r>
            <a:r>
              <a:rPr lang="es-PE" dirty="0"/>
              <a:t>damos honor y respeto a todos los que vinieron antes que tenían una comunicación/amistad con la </a:t>
            </a:r>
            <a:r>
              <a:rPr lang="es-PE" b="1" dirty="0"/>
              <a:t>tierra</a:t>
            </a:r>
            <a:r>
              <a:rPr lang="es-PE" dirty="0"/>
              <a:t> y que todos juntos entremos en pasos fundamentales para avanzar justicia para las personas indígenas esta región en el pasado, presente, y futuro.</a:t>
            </a:r>
            <a:endParaRPr lang="en-US" dirty="0"/>
          </a:p>
          <a:p>
            <a:pPr marL="0" indent="0">
              <a:buNone/>
            </a:pPr>
            <a:endParaRPr lang="en-US" dirty="0"/>
          </a:p>
        </p:txBody>
      </p:sp>
    </p:spTree>
    <p:extLst>
      <p:ext uri="{BB962C8B-B14F-4D97-AF65-F5344CB8AC3E}">
        <p14:creationId xmlns:p14="http://schemas.microsoft.com/office/powerpoint/2010/main" val="2574417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1700213" y="2571758"/>
            <a:ext cx="8682037" cy="1815882"/>
          </a:xfrm>
          <a:prstGeom prst="rect">
            <a:avLst/>
          </a:prstGeom>
          <a:noFill/>
        </p:spPr>
        <p:txBody>
          <a:bodyPr wrap="square" rtlCol="0">
            <a:spAutoFit/>
          </a:bodyPr>
          <a:lstStyle/>
          <a:p>
            <a:pPr algn="ctr"/>
            <a:r>
              <a:rPr lang="en-US" sz="2800" dirty="0"/>
              <a:t>Ben Wolcott</a:t>
            </a:r>
          </a:p>
          <a:p>
            <a:pPr algn="ctr"/>
            <a:r>
              <a:rPr lang="en-US" sz="2800" dirty="0"/>
              <a:t>ELPA Specialist</a:t>
            </a:r>
          </a:p>
          <a:p>
            <a:pPr algn="ctr"/>
            <a:r>
              <a:rPr lang="en-US" sz="2800" dirty="0">
                <a:hlinkClick r:id="rId3"/>
              </a:rPr>
              <a:t>ben.wolcott@state.or.us</a:t>
            </a:r>
            <a:endParaRPr lang="en-US" sz="2800" dirty="0"/>
          </a:p>
          <a:p>
            <a:pPr algn="ctr"/>
            <a:r>
              <a:rPr lang="en-US" sz="2800" dirty="0"/>
              <a:t>503-947-5835</a:t>
            </a:r>
          </a:p>
        </p:txBody>
      </p:sp>
    </p:spTree>
    <p:extLst>
      <p:ext uri="{BB962C8B-B14F-4D97-AF65-F5344CB8AC3E}">
        <p14:creationId xmlns:p14="http://schemas.microsoft.com/office/powerpoint/2010/main" val="228883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829" y="-105978"/>
            <a:ext cx="1855694" cy="1325563"/>
          </a:xfrm>
        </p:spPr>
        <p:txBody>
          <a:bodyPr/>
          <a:lstStyle/>
          <a:p>
            <a:r>
              <a:rPr lang="en-US" dirty="0" smtClean="0">
                <a:solidFill>
                  <a:schemeClr val="bg1"/>
                </a:solidFill>
              </a:rPr>
              <a:t>Break</a:t>
            </a:r>
            <a:endParaRPr lang="en-US" dirty="0">
              <a:solidFill>
                <a:schemeClr val="bg1"/>
              </a:solidFill>
            </a:endParaRPr>
          </a:p>
        </p:txBody>
      </p:sp>
      <p:sp>
        <p:nvSpPr>
          <p:cNvPr id="3" name="Content Placeholder 2"/>
          <p:cNvSpPr>
            <a:spLocks noGrp="1"/>
          </p:cNvSpPr>
          <p:nvPr>
            <p:ph idx="1"/>
          </p:nvPr>
        </p:nvSpPr>
        <p:spPr>
          <a:xfrm>
            <a:off x="844923" y="2754902"/>
            <a:ext cx="10515600" cy="2749708"/>
          </a:xfrm>
        </p:spPr>
        <p:txBody>
          <a:bodyPr>
            <a:normAutofit/>
          </a:bodyPr>
          <a:lstStyle/>
          <a:p>
            <a:pPr marL="0" indent="0" algn="ctr">
              <a:buNone/>
            </a:pPr>
            <a:r>
              <a:rPr lang="en-US" sz="7200" b="1" dirty="0" smtClean="0"/>
              <a:t>10 Minute Break</a:t>
            </a:r>
            <a:endParaRPr lang="en-US" sz="7200" b="1" dirty="0"/>
          </a:p>
        </p:txBody>
      </p:sp>
    </p:spTree>
    <p:extLst>
      <p:ext uri="{BB962C8B-B14F-4D97-AF65-F5344CB8AC3E}">
        <p14:creationId xmlns:p14="http://schemas.microsoft.com/office/powerpoint/2010/main" val="328386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829" y="-105978"/>
            <a:ext cx="1855694" cy="1325563"/>
          </a:xfrm>
        </p:spPr>
        <p:txBody>
          <a:bodyPr/>
          <a:lstStyle/>
          <a:p>
            <a:r>
              <a:rPr lang="en-US" dirty="0" smtClean="0">
                <a:solidFill>
                  <a:schemeClr val="bg1"/>
                </a:solidFill>
              </a:rPr>
              <a:t>OTELP</a:t>
            </a:r>
            <a:endParaRPr lang="en-US" dirty="0">
              <a:solidFill>
                <a:schemeClr val="bg1"/>
              </a:solidFill>
            </a:endParaRPr>
          </a:p>
        </p:txBody>
      </p:sp>
      <p:sp>
        <p:nvSpPr>
          <p:cNvPr id="3" name="Content Placeholder 2"/>
          <p:cNvSpPr>
            <a:spLocks noGrp="1"/>
          </p:cNvSpPr>
          <p:nvPr>
            <p:ph idx="1"/>
          </p:nvPr>
        </p:nvSpPr>
        <p:spPr>
          <a:xfrm>
            <a:off x="844923" y="2754902"/>
            <a:ext cx="10515600" cy="2749708"/>
          </a:xfrm>
        </p:spPr>
        <p:txBody>
          <a:bodyPr>
            <a:normAutofit/>
          </a:bodyPr>
          <a:lstStyle/>
          <a:p>
            <a:pPr marL="0" indent="0" algn="ctr">
              <a:buNone/>
            </a:pPr>
            <a:r>
              <a:rPr lang="en-US" sz="7200" b="1" dirty="0" smtClean="0"/>
              <a:t>On Track to English Language Proficiency</a:t>
            </a:r>
            <a:endParaRPr lang="en-US" sz="7200" b="1" dirty="0"/>
          </a:p>
        </p:txBody>
      </p:sp>
    </p:spTree>
    <p:extLst>
      <p:ext uri="{BB962C8B-B14F-4D97-AF65-F5344CB8AC3E}">
        <p14:creationId xmlns:p14="http://schemas.microsoft.com/office/powerpoint/2010/main" val="1049231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OTELP?</a:t>
            </a:r>
            <a:endParaRPr lang="en-US" dirty="0"/>
          </a:p>
        </p:txBody>
      </p:sp>
      <p:sp>
        <p:nvSpPr>
          <p:cNvPr id="3" name="TextBox 2"/>
          <p:cNvSpPr txBox="1"/>
          <p:nvPr/>
        </p:nvSpPr>
        <p:spPr>
          <a:xfrm>
            <a:off x="266330" y="1447801"/>
            <a:ext cx="11461071" cy="4862870"/>
          </a:xfrm>
          <a:prstGeom prst="rect">
            <a:avLst/>
          </a:prstGeom>
          <a:noFill/>
        </p:spPr>
        <p:txBody>
          <a:bodyPr wrap="square" rtlCol="0">
            <a:spAutoFit/>
          </a:bodyPr>
          <a:lstStyle/>
          <a:p>
            <a:pPr>
              <a:spcBef>
                <a:spcPts val="0"/>
              </a:spcBef>
              <a:buClr>
                <a:schemeClr val="tx1"/>
              </a:buClr>
              <a:buSzPct val="80000"/>
              <a:buFont typeface="Wingdings" panose="05000000000000000000" pitchFamily="2" charset="2"/>
              <a:buChar char="q"/>
            </a:pPr>
            <a:r>
              <a:rPr lang="en-US" sz="2600" b="1" dirty="0">
                <a:solidFill>
                  <a:schemeClr val="accent1">
                    <a:lumMod val="75000"/>
                  </a:schemeClr>
                </a:solidFill>
              </a:rPr>
              <a:t>OTELP</a:t>
            </a:r>
            <a:r>
              <a:rPr lang="en-US" sz="2600" dirty="0"/>
              <a:t> is an acronym for </a:t>
            </a:r>
            <a:r>
              <a:rPr lang="en-US" sz="2600" b="1" dirty="0">
                <a:solidFill>
                  <a:schemeClr val="accent1">
                    <a:lumMod val="75000"/>
                  </a:schemeClr>
                </a:solidFill>
              </a:rPr>
              <a:t>O</a:t>
            </a:r>
            <a:r>
              <a:rPr lang="en-US" sz="2600" dirty="0"/>
              <a:t>n </a:t>
            </a:r>
            <a:r>
              <a:rPr lang="en-US" sz="2600" b="1" dirty="0">
                <a:solidFill>
                  <a:schemeClr val="accent1">
                    <a:lumMod val="75000"/>
                  </a:schemeClr>
                </a:solidFill>
              </a:rPr>
              <a:t>T</a:t>
            </a:r>
            <a:r>
              <a:rPr lang="en-US" sz="2600" dirty="0"/>
              <a:t>rack to </a:t>
            </a:r>
            <a:r>
              <a:rPr lang="en-US" sz="2600" b="1" dirty="0">
                <a:solidFill>
                  <a:schemeClr val="accent1">
                    <a:lumMod val="75000"/>
                  </a:schemeClr>
                </a:solidFill>
              </a:rPr>
              <a:t>E</a:t>
            </a:r>
            <a:r>
              <a:rPr lang="en-US" sz="2600" dirty="0"/>
              <a:t>nglish </a:t>
            </a:r>
            <a:r>
              <a:rPr lang="en-US" sz="2600" b="1" dirty="0">
                <a:solidFill>
                  <a:schemeClr val="accent1">
                    <a:lumMod val="75000"/>
                  </a:schemeClr>
                </a:solidFill>
              </a:rPr>
              <a:t>L</a:t>
            </a:r>
            <a:r>
              <a:rPr lang="en-US" sz="2600" dirty="0"/>
              <a:t>anguage </a:t>
            </a:r>
            <a:r>
              <a:rPr lang="en-US" sz="2600" b="1" dirty="0">
                <a:solidFill>
                  <a:schemeClr val="accent1">
                    <a:lumMod val="75000"/>
                  </a:schemeClr>
                </a:solidFill>
              </a:rPr>
              <a:t>P</a:t>
            </a:r>
            <a:r>
              <a:rPr lang="en-US" sz="2600" dirty="0"/>
              <a:t>roficiency. It is a school and district accountability measure required by the Every Student Succeeds Act (ESSA). Oregon began calculating </a:t>
            </a:r>
            <a:r>
              <a:rPr lang="en-US" sz="2600" b="1" dirty="0">
                <a:solidFill>
                  <a:schemeClr val="accent1">
                    <a:lumMod val="75000"/>
                  </a:schemeClr>
                </a:solidFill>
              </a:rPr>
              <a:t>OTELP</a:t>
            </a:r>
            <a:r>
              <a:rPr lang="en-US" sz="2600" dirty="0"/>
              <a:t> in the 2017-18 school year.</a:t>
            </a:r>
          </a:p>
          <a:p>
            <a:pPr>
              <a:spcBef>
                <a:spcPts val="0"/>
              </a:spcBef>
              <a:buSzPct val="80000"/>
              <a:buFont typeface="Wingdings" panose="05000000000000000000" pitchFamily="2" charset="2"/>
              <a:buChar char="q"/>
            </a:pPr>
            <a:endParaRPr lang="en-US" sz="2600" dirty="0"/>
          </a:p>
          <a:p>
            <a:pPr>
              <a:spcBef>
                <a:spcPts val="0"/>
              </a:spcBef>
              <a:buClr>
                <a:schemeClr val="tx1"/>
              </a:buClr>
              <a:buSzPct val="80000"/>
              <a:buFont typeface="Wingdings" panose="05000000000000000000" pitchFamily="2" charset="2"/>
              <a:buChar char="q"/>
            </a:pPr>
            <a:r>
              <a:rPr lang="en-US" sz="2600" b="1" dirty="0">
                <a:solidFill>
                  <a:schemeClr val="accent1">
                    <a:lumMod val="75000"/>
                  </a:schemeClr>
                </a:solidFill>
              </a:rPr>
              <a:t>OTELP</a:t>
            </a:r>
            <a:r>
              <a:rPr lang="en-US" sz="2600" dirty="0"/>
              <a:t> measures the extent to which current English learners (ELs) are on track to attain English language proficiency given (1) their initial domain proficiency, (2) their years identified as an EL, and (3) whether they have a disability and/or an interrupted formal education.</a:t>
            </a:r>
          </a:p>
          <a:p>
            <a:pPr>
              <a:spcBef>
                <a:spcPts val="0"/>
              </a:spcBef>
              <a:buSzPct val="80000"/>
              <a:buFont typeface="Wingdings" panose="05000000000000000000" pitchFamily="2" charset="2"/>
              <a:buChar char="q"/>
            </a:pPr>
            <a:endParaRPr lang="en-US" sz="2600" dirty="0"/>
          </a:p>
          <a:p>
            <a:pPr>
              <a:spcBef>
                <a:spcPts val="0"/>
              </a:spcBef>
              <a:buClr>
                <a:schemeClr val="tx1"/>
              </a:buClr>
              <a:buSzPct val="80000"/>
              <a:buFont typeface="Wingdings" panose="05000000000000000000" pitchFamily="2" charset="2"/>
              <a:buChar char="q"/>
            </a:pPr>
            <a:r>
              <a:rPr lang="en-US" sz="2600" b="1" dirty="0">
                <a:solidFill>
                  <a:schemeClr val="accent1">
                    <a:lumMod val="75000"/>
                  </a:schemeClr>
                </a:solidFill>
              </a:rPr>
              <a:t>OTELP</a:t>
            </a:r>
            <a:r>
              <a:rPr lang="en-US" sz="2600" dirty="0"/>
              <a:t> applies trajectory expectations to each tested ELPA domain (i.e., reading, writing, listening, and speaking) to determine whether the current ELs are on track.</a:t>
            </a:r>
          </a:p>
          <a:p>
            <a:endParaRPr lang="en-US" sz="2400" dirty="0"/>
          </a:p>
        </p:txBody>
      </p:sp>
    </p:spTree>
    <p:extLst>
      <p:ext uri="{BB962C8B-B14F-4D97-AF65-F5344CB8AC3E}">
        <p14:creationId xmlns:p14="http://schemas.microsoft.com/office/powerpoint/2010/main" val="324846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OTELP Includes Which ELs?</a:t>
            </a:r>
          </a:p>
        </p:txBody>
      </p:sp>
      <p:sp>
        <p:nvSpPr>
          <p:cNvPr id="3" name="TextBox 2"/>
          <p:cNvSpPr txBox="1"/>
          <p:nvPr/>
        </p:nvSpPr>
        <p:spPr>
          <a:xfrm>
            <a:off x="266330" y="1447801"/>
            <a:ext cx="11779365" cy="5478423"/>
          </a:xfrm>
          <a:prstGeom prst="rect">
            <a:avLst/>
          </a:prstGeom>
          <a:noFill/>
        </p:spPr>
        <p:txBody>
          <a:bodyPr wrap="square" rtlCol="0">
            <a:spAutoFit/>
          </a:bodyPr>
          <a:lstStyle/>
          <a:p>
            <a:r>
              <a:rPr lang="en-US" sz="2600" dirty="0"/>
              <a:t>Is the student a current EL, enrolled on the first school day in May, and enrolled for a full academic year?</a:t>
            </a:r>
          </a:p>
          <a:p>
            <a:endParaRPr lang="en-US" sz="2600" dirty="0"/>
          </a:p>
          <a:p>
            <a:pPr>
              <a:buFont typeface="Wingdings" panose="05000000000000000000" pitchFamily="2" charset="2"/>
              <a:buChar char="q"/>
            </a:pPr>
            <a:r>
              <a:rPr lang="en-US" sz="2600" dirty="0"/>
              <a:t>If </a:t>
            </a:r>
            <a:r>
              <a:rPr lang="en-US" sz="2600" b="1" dirty="0">
                <a:solidFill>
                  <a:srgbClr val="C00000"/>
                </a:solidFill>
              </a:rPr>
              <a:t>no</a:t>
            </a:r>
            <a:r>
              <a:rPr lang="en-US" sz="2600" dirty="0"/>
              <a:t>, the EL is </a:t>
            </a:r>
            <a:r>
              <a:rPr lang="en-US" sz="2600" b="1" dirty="0">
                <a:solidFill>
                  <a:srgbClr val="C00000"/>
                </a:solidFill>
              </a:rPr>
              <a:t>not included </a:t>
            </a:r>
            <a:r>
              <a:rPr lang="en-US" sz="2600" dirty="0"/>
              <a:t>in </a:t>
            </a:r>
            <a:r>
              <a:rPr lang="en-US" sz="2600" b="1" dirty="0">
                <a:solidFill>
                  <a:schemeClr val="accent1">
                    <a:lumMod val="75000"/>
                  </a:schemeClr>
                </a:solidFill>
              </a:rPr>
              <a:t>OTELP</a:t>
            </a:r>
            <a:r>
              <a:rPr lang="en-US" sz="2600" dirty="0"/>
              <a:t> calculations</a:t>
            </a:r>
            <a:r>
              <a:rPr lang="en-US" sz="2600" dirty="0" smtClean="0"/>
              <a:t>.</a:t>
            </a:r>
          </a:p>
          <a:p>
            <a:endParaRPr lang="en-US" sz="2600" dirty="0"/>
          </a:p>
          <a:p>
            <a:pPr>
              <a:buFont typeface="Wingdings" panose="05000000000000000000" pitchFamily="2" charset="2"/>
              <a:buChar char="q"/>
            </a:pPr>
            <a:r>
              <a:rPr lang="en-US" sz="2600" dirty="0"/>
              <a:t>If </a:t>
            </a:r>
            <a:r>
              <a:rPr lang="en-US" sz="2600" b="1" dirty="0">
                <a:solidFill>
                  <a:srgbClr val="00B050"/>
                </a:solidFill>
              </a:rPr>
              <a:t>yes</a:t>
            </a:r>
            <a:r>
              <a:rPr lang="en-US" sz="2600" dirty="0"/>
              <a:t> and the EL has an EL exit date and/or English proficiency via ELPA, the EL is </a:t>
            </a:r>
            <a:r>
              <a:rPr lang="en-US" sz="2600" b="1" dirty="0">
                <a:solidFill>
                  <a:srgbClr val="00B050"/>
                </a:solidFill>
              </a:rPr>
              <a:t>included</a:t>
            </a:r>
            <a:r>
              <a:rPr lang="en-US" sz="2600" dirty="0"/>
              <a:t> in </a:t>
            </a:r>
            <a:r>
              <a:rPr lang="en-US" sz="2600" b="1" dirty="0">
                <a:solidFill>
                  <a:schemeClr val="accent1">
                    <a:lumMod val="75000"/>
                  </a:schemeClr>
                </a:solidFill>
              </a:rPr>
              <a:t>OTELP</a:t>
            </a:r>
            <a:r>
              <a:rPr lang="en-US" sz="2600" dirty="0"/>
              <a:t> calculations</a:t>
            </a:r>
            <a:r>
              <a:rPr lang="en-US" sz="2600" dirty="0" smtClean="0"/>
              <a:t>.</a:t>
            </a:r>
          </a:p>
          <a:p>
            <a:endParaRPr lang="en-US" sz="2600" dirty="0"/>
          </a:p>
          <a:p>
            <a:pPr>
              <a:buFont typeface="Wingdings" panose="05000000000000000000" pitchFamily="2" charset="2"/>
              <a:buChar char="q"/>
            </a:pPr>
            <a:r>
              <a:rPr lang="en-US" sz="2600" dirty="0"/>
              <a:t>If </a:t>
            </a:r>
            <a:r>
              <a:rPr lang="en-US" sz="2600" b="1" dirty="0">
                <a:solidFill>
                  <a:srgbClr val="00B050"/>
                </a:solidFill>
              </a:rPr>
              <a:t>yes</a:t>
            </a:r>
            <a:r>
              <a:rPr lang="en-US" sz="2600" dirty="0"/>
              <a:t> and the EL does not have EL exit date and/or English proficiency via ELPA, the EL is only </a:t>
            </a:r>
            <a:r>
              <a:rPr lang="en-US" sz="2600" b="1" dirty="0">
                <a:solidFill>
                  <a:srgbClr val="00B050"/>
                </a:solidFill>
              </a:rPr>
              <a:t>included</a:t>
            </a:r>
            <a:r>
              <a:rPr lang="en-US" sz="2600" dirty="0"/>
              <a:t> if all of the following are met:</a:t>
            </a:r>
          </a:p>
          <a:p>
            <a:pPr lvl="1">
              <a:buFont typeface="Wingdings" panose="05000000000000000000" pitchFamily="2" charset="2"/>
              <a:buChar char="ü"/>
            </a:pPr>
            <a:r>
              <a:rPr lang="en-US" sz="2000" dirty="0"/>
              <a:t>EL’s initial ELPA test must occur before the current year</a:t>
            </a:r>
          </a:p>
          <a:p>
            <a:pPr lvl="1">
              <a:buFont typeface="Wingdings" panose="05000000000000000000" pitchFamily="2" charset="2"/>
              <a:buChar char="ü"/>
            </a:pPr>
            <a:r>
              <a:rPr lang="en-US" sz="2000" dirty="0"/>
              <a:t>EL must be identified as an EL for 1.50 or more years</a:t>
            </a:r>
          </a:p>
          <a:p>
            <a:pPr lvl="1">
              <a:buFont typeface="Wingdings" panose="05000000000000000000" pitchFamily="2" charset="2"/>
              <a:buChar char="ü"/>
            </a:pPr>
            <a:r>
              <a:rPr lang="en-US" sz="2000" dirty="0"/>
              <a:t>EL must be enrolled during the current ELPA test window</a:t>
            </a:r>
          </a:p>
          <a:p>
            <a:endParaRPr lang="en-US" sz="2400" dirty="0"/>
          </a:p>
        </p:txBody>
      </p:sp>
    </p:spTree>
    <p:extLst>
      <p:ext uri="{BB962C8B-B14F-4D97-AF65-F5344CB8AC3E}">
        <p14:creationId xmlns:p14="http://schemas.microsoft.com/office/powerpoint/2010/main" val="155241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OTELP Trajectory Expectations?</a:t>
            </a:r>
          </a:p>
        </p:txBody>
      </p:sp>
      <p:graphicFrame>
        <p:nvGraphicFramePr>
          <p:cNvPr id="4" name="Table 3" descr="This is a seven year trajectory for English learners who do not have a disability and/or interrupted formal education. The trajectory depends on the initial domain proficiency and years identified as an English learner." title="Seven Year Trajectory for English Learners (without Disabilities and/or Interrupted Formal Education)"/>
          <p:cNvGraphicFramePr>
            <a:graphicFrameLocks noGrp="1"/>
          </p:cNvGraphicFramePr>
          <p:nvPr>
            <p:extLst/>
          </p:nvPr>
        </p:nvGraphicFramePr>
        <p:xfrm>
          <a:off x="838200" y="1817389"/>
          <a:ext cx="8746371" cy="1717548"/>
        </p:xfrm>
        <a:graphic>
          <a:graphicData uri="http://schemas.openxmlformats.org/drawingml/2006/table">
            <a:tbl>
              <a:tblPr firstRow="1" firstCol="1" bandRow="1"/>
              <a:tblGrid>
                <a:gridCol w="971819">
                  <a:extLst>
                    <a:ext uri="{9D8B030D-6E8A-4147-A177-3AD203B41FA5}">
                      <a16:colId xmlns:a16="http://schemas.microsoft.com/office/drawing/2014/main" val="1649091517"/>
                    </a:ext>
                  </a:extLst>
                </a:gridCol>
                <a:gridCol w="971819">
                  <a:extLst>
                    <a:ext uri="{9D8B030D-6E8A-4147-A177-3AD203B41FA5}">
                      <a16:colId xmlns:a16="http://schemas.microsoft.com/office/drawing/2014/main" val="1725805740"/>
                    </a:ext>
                  </a:extLst>
                </a:gridCol>
                <a:gridCol w="971819">
                  <a:extLst>
                    <a:ext uri="{9D8B030D-6E8A-4147-A177-3AD203B41FA5}">
                      <a16:colId xmlns:a16="http://schemas.microsoft.com/office/drawing/2014/main" val="1246446578"/>
                    </a:ext>
                  </a:extLst>
                </a:gridCol>
                <a:gridCol w="971819">
                  <a:extLst>
                    <a:ext uri="{9D8B030D-6E8A-4147-A177-3AD203B41FA5}">
                      <a16:colId xmlns:a16="http://schemas.microsoft.com/office/drawing/2014/main" val="2908833076"/>
                    </a:ext>
                  </a:extLst>
                </a:gridCol>
                <a:gridCol w="971819">
                  <a:extLst>
                    <a:ext uri="{9D8B030D-6E8A-4147-A177-3AD203B41FA5}">
                      <a16:colId xmlns:a16="http://schemas.microsoft.com/office/drawing/2014/main" val="3721035370"/>
                    </a:ext>
                  </a:extLst>
                </a:gridCol>
                <a:gridCol w="971819">
                  <a:extLst>
                    <a:ext uri="{9D8B030D-6E8A-4147-A177-3AD203B41FA5}">
                      <a16:colId xmlns:a16="http://schemas.microsoft.com/office/drawing/2014/main" val="3405782423"/>
                    </a:ext>
                  </a:extLst>
                </a:gridCol>
                <a:gridCol w="971819">
                  <a:extLst>
                    <a:ext uri="{9D8B030D-6E8A-4147-A177-3AD203B41FA5}">
                      <a16:colId xmlns:a16="http://schemas.microsoft.com/office/drawing/2014/main" val="781752132"/>
                    </a:ext>
                  </a:extLst>
                </a:gridCol>
                <a:gridCol w="971819">
                  <a:extLst>
                    <a:ext uri="{9D8B030D-6E8A-4147-A177-3AD203B41FA5}">
                      <a16:colId xmlns:a16="http://schemas.microsoft.com/office/drawing/2014/main" val="3790373812"/>
                    </a:ext>
                  </a:extLst>
                </a:gridCol>
                <a:gridCol w="971819">
                  <a:extLst>
                    <a:ext uri="{9D8B030D-6E8A-4147-A177-3AD203B41FA5}">
                      <a16:colId xmlns:a16="http://schemas.microsoft.com/office/drawing/2014/main" val="221694932"/>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or more</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6276651"/>
                  </a:ext>
                </a:extLst>
              </a:tr>
              <a:tr h="200025">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4249646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1192901"/>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257298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284294"/>
                  </a:ext>
                </a:extLst>
              </a:tr>
            </a:tbl>
          </a:graphicData>
        </a:graphic>
      </p:graphicFrame>
      <p:graphicFrame>
        <p:nvGraphicFramePr>
          <p:cNvPr id="5" name="Table 4" descr="This is an eight year trajectory for English learners who have a disability and/or interrupted formal education. The trajectory depends on the initial domain proficiency and years identified as an English learner." title="Eight Year Trajectory for English Learners (with Disabilities and/or Interrupted Formal Education)"/>
          <p:cNvGraphicFramePr>
            <a:graphicFrameLocks noGrp="1"/>
          </p:cNvGraphicFramePr>
          <p:nvPr>
            <p:extLst/>
          </p:nvPr>
        </p:nvGraphicFramePr>
        <p:xfrm>
          <a:off x="838200" y="4204866"/>
          <a:ext cx="9760530" cy="1717548"/>
        </p:xfrm>
        <a:graphic>
          <a:graphicData uri="http://schemas.openxmlformats.org/drawingml/2006/table">
            <a:tbl>
              <a:tblPr firstRow="1" firstCol="1" bandRow="1"/>
              <a:tblGrid>
                <a:gridCol w="976053">
                  <a:extLst>
                    <a:ext uri="{9D8B030D-6E8A-4147-A177-3AD203B41FA5}">
                      <a16:colId xmlns:a16="http://schemas.microsoft.com/office/drawing/2014/main" val="1100519331"/>
                    </a:ext>
                  </a:extLst>
                </a:gridCol>
                <a:gridCol w="976053">
                  <a:extLst>
                    <a:ext uri="{9D8B030D-6E8A-4147-A177-3AD203B41FA5}">
                      <a16:colId xmlns:a16="http://schemas.microsoft.com/office/drawing/2014/main" val="1885132"/>
                    </a:ext>
                  </a:extLst>
                </a:gridCol>
                <a:gridCol w="976053">
                  <a:extLst>
                    <a:ext uri="{9D8B030D-6E8A-4147-A177-3AD203B41FA5}">
                      <a16:colId xmlns:a16="http://schemas.microsoft.com/office/drawing/2014/main" val="4183586024"/>
                    </a:ext>
                  </a:extLst>
                </a:gridCol>
                <a:gridCol w="976053">
                  <a:extLst>
                    <a:ext uri="{9D8B030D-6E8A-4147-A177-3AD203B41FA5}">
                      <a16:colId xmlns:a16="http://schemas.microsoft.com/office/drawing/2014/main" val="3202914299"/>
                    </a:ext>
                  </a:extLst>
                </a:gridCol>
                <a:gridCol w="976053">
                  <a:extLst>
                    <a:ext uri="{9D8B030D-6E8A-4147-A177-3AD203B41FA5}">
                      <a16:colId xmlns:a16="http://schemas.microsoft.com/office/drawing/2014/main" val="3520468528"/>
                    </a:ext>
                  </a:extLst>
                </a:gridCol>
                <a:gridCol w="976053">
                  <a:extLst>
                    <a:ext uri="{9D8B030D-6E8A-4147-A177-3AD203B41FA5}">
                      <a16:colId xmlns:a16="http://schemas.microsoft.com/office/drawing/2014/main" val="928193947"/>
                    </a:ext>
                  </a:extLst>
                </a:gridCol>
                <a:gridCol w="976053">
                  <a:extLst>
                    <a:ext uri="{9D8B030D-6E8A-4147-A177-3AD203B41FA5}">
                      <a16:colId xmlns:a16="http://schemas.microsoft.com/office/drawing/2014/main" val="1686912600"/>
                    </a:ext>
                  </a:extLst>
                </a:gridCol>
                <a:gridCol w="976053">
                  <a:extLst>
                    <a:ext uri="{9D8B030D-6E8A-4147-A177-3AD203B41FA5}">
                      <a16:colId xmlns:a16="http://schemas.microsoft.com/office/drawing/2014/main" val="3847916489"/>
                    </a:ext>
                  </a:extLst>
                </a:gridCol>
                <a:gridCol w="976053">
                  <a:extLst>
                    <a:ext uri="{9D8B030D-6E8A-4147-A177-3AD203B41FA5}">
                      <a16:colId xmlns:a16="http://schemas.microsoft.com/office/drawing/2014/main" val="2506574265"/>
                    </a:ext>
                  </a:extLst>
                </a:gridCol>
                <a:gridCol w="976053">
                  <a:extLst>
                    <a:ext uri="{9D8B030D-6E8A-4147-A177-3AD203B41FA5}">
                      <a16:colId xmlns:a16="http://schemas.microsoft.com/office/drawing/2014/main" val="2050557348"/>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to &lt;8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8 or more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2799216"/>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78209397"/>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5175644"/>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08948860"/>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214957"/>
                  </a:ext>
                </a:extLst>
              </a:tr>
            </a:tbl>
          </a:graphicData>
        </a:graphic>
      </p:graphicFrame>
      <p:sp>
        <p:nvSpPr>
          <p:cNvPr id="6" name="TextBox 5"/>
          <p:cNvSpPr txBox="1"/>
          <p:nvPr/>
        </p:nvSpPr>
        <p:spPr>
          <a:xfrm>
            <a:off x="1819104" y="1448057"/>
            <a:ext cx="77654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Years Identified as an EL (</a:t>
            </a:r>
            <a:r>
              <a:rPr kumimoji="0" lang="en-US" b="0" i="0" u="sng" strike="noStrike" kern="1200" cap="none" spc="0" normalizeH="0" baseline="0" noProof="0" dirty="0" smtClean="0">
                <a:ln>
                  <a:noFill/>
                </a:ln>
                <a:solidFill>
                  <a:prstClr val="black"/>
                </a:solidFill>
                <a:effectLst/>
                <a:uLnTx/>
                <a:uFillTx/>
                <a:latin typeface="Calibri" panose="020F0502020204030204"/>
                <a:ea typeface="+mn-ea"/>
                <a:cs typeface="+mn-cs"/>
              </a:rPr>
              <a:t>No</a:t>
            </a: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 Disability and/or Interrupted Formal Education)</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819104" y="3820886"/>
            <a:ext cx="77654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Years Identified as an EL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(Disability and/or Interrupted Formal Education)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95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Calculate OTELP?</a:t>
            </a:r>
          </a:p>
        </p:txBody>
      </p:sp>
      <p:graphicFrame>
        <p:nvGraphicFramePr>
          <p:cNvPr id="4" name="Content Placeholder 4" descr="This table contains rules to determine whether an English learner is on track to English language proficiency." title="Calculation Rules for On Track to English Language Proficiency"/>
          <p:cNvGraphicFramePr>
            <a:graphicFrameLocks/>
          </p:cNvGraphicFramePr>
          <p:nvPr>
            <p:extLst/>
          </p:nvPr>
        </p:nvGraphicFramePr>
        <p:xfrm>
          <a:off x="838200" y="4742409"/>
          <a:ext cx="10515600" cy="1198880"/>
        </p:xfrm>
        <a:graphic>
          <a:graphicData uri="http://schemas.openxmlformats.org/drawingml/2006/table">
            <a:tbl>
              <a:tblPr firstRow="1" bandRow="1">
                <a:tableStyleId>{8EC20E35-A176-4012-BC5E-935CFFF8708E}</a:tableStyleId>
              </a:tblPr>
              <a:tblGrid>
                <a:gridCol w="3505200">
                  <a:extLst>
                    <a:ext uri="{9D8B030D-6E8A-4147-A177-3AD203B41FA5}">
                      <a16:colId xmlns:a16="http://schemas.microsoft.com/office/drawing/2014/main" val="3446054650"/>
                    </a:ext>
                  </a:extLst>
                </a:gridCol>
                <a:gridCol w="3505200">
                  <a:extLst>
                    <a:ext uri="{9D8B030D-6E8A-4147-A177-3AD203B41FA5}">
                      <a16:colId xmlns:a16="http://schemas.microsoft.com/office/drawing/2014/main" val="800565469"/>
                    </a:ext>
                  </a:extLst>
                </a:gridCol>
                <a:gridCol w="3505200">
                  <a:extLst>
                    <a:ext uri="{9D8B030D-6E8A-4147-A177-3AD203B41FA5}">
                      <a16:colId xmlns:a16="http://schemas.microsoft.com/office/drawing/2014/main" val="2514900942"/>
                    </a:ext>
                  </a:extLst>
                </a:gridCol>
              </a:tblGrid>
              <a:tr h="370840">
                <a:tc>
                  <a:txBody>
                    <a:bodyPr/>
                    <a:lstStyle/>
                    <a:p>
                      <a:r>
                        <a:rPr lang="en-US" sz="2400" dirty="0" smtClean="0"/>
                        <a:t>OTELP</a:t>
                      </a:r>
                      <a:endParaRPr lang="en-US" sz="2400" dirty="0"/>
                    </a:p>
                  </a:txBody>
                  <a:tcPr/>
                </a:tc>
                <a:tc>
                  <a:txBody>
                    <a:bodyPr/>
                    <a:lstStyle/>
                    <a:p>
                      <a:pPr algn="ctr"/>
                      <a:r>
                        <a:rPr lang="en-US" sz="2400" dirty="0" smtClean="0"/>
                        <a:t>No Domain Exemptions</a:t>
                      </a:r>
                      <a:endParaRPr lang="en-US" sz="2400" dirty="0"/>
                    </a:p>
                  </a:txBody>
                  <a:tcPr/>
                </a:tc>
                <a:tc>
                  <a:txBody>
                    <a:bodyPr/>
                    <a:lstStyle/>
                    <a:p>
                      <a:pPr algn="ctr"/>
                      <a:r>
                        <a:rPr lang="en-US" sz="2400" dirty="0" smtClean="0"/>
                        <a:t>Domain Exemptions</a:t>
                      </a:r>
                      <a:endParaRPr lang="en-US" sz="2400" dirty="0"/>
                    </a:p>
                  </a:txBody>
                  <a:tcPr/>
                </a:tc>
                <a:extLst>
                  <a:ext uri="{0D108BD9-81ED-4DB2-BD59-A6C34878D82A}">
                    <a16:rowId xmlns:a16="http://schemas.microsoft.com/office/drawing/2014/main" val="2407689498"/>
                  </a:ext>
                </a:extLst>
              </a:tr>
              <a:tr h="370840">
                <a:tc>
                  <a:txBody>
                    <a:bodyPr/>
                    <a:lstStyle/>
                    <a:p>
                      <a:r>
                        <a:rPr lang="en-US" sz="1800" b="1" dirty="0" smtClean="0">
                          <a:solidFill>
                            <a:srgbClr val="006600"/>
                          </a:solidFill>
                        </a:rPr>
                        <a:t>Yes</a:t>
                      </a:r>
                      <a:endParaRPr lang="en-US" sz="1800" b="1" dirty="0">
                        <a:solidFill>
                          <a:srgbClr val="006600"/>
                        </a:solidFill>
                      </a:endParaRPr>
                    </a:p>
                  </a:txBody>
                  <a:tcPr/>
                </a:tc>
                <a:tc>
                  <a:txBody>
                    <a:bodyPr/>
                    <a:lstStyle/>
                    <a:p>
                      <a:pPr algn="ctr"/>
                      <a:r>
                        <a:rPr lang="en-US" sz="1800" b="1" baseline="0" dirty="0" smtClean="0">
                          <a:solidFill>
                            <a:srgbClr val="006600"/>
                          </a:solidFill>
                        </a:rPr>
                        <a:t>≥ 3 Domains On Track</a:t>
                      </a:r>
                      <a:endParaRPr lang="en-US" sz="1800" b="1" dirty="0">
                        <a:solidFill>
                          <a:srgbClr val="006600"/>
                        </a:solidFill>
                      </a:endParaRPr>
                    </a:p>
                  </a:txBody>
                  <a:tcPr/>
                </a:tc>
                <a:tc>
                  <a:txBody>
                    <a:bodyPr/>
                    <a:lstStyle/>
                    <a:p>
                      <a:pPr algn="ctr"/>
                      <a:r>
                        <a:rPr lang="en-US" sz="1800" b="1" dirty="0" smtClean="0">
                          <a:solidFill>
                            <a:srgbClr val="006600"/>
                          </a:solidFill>
                        </a:rPr>
                        <a:t>All</a:t>
                      </a:r>
                      <a:r>
                        <a:rPr lang="en-US" sz="1800" b="1" baseline="0" dirty="0" smtClean="0">
                          <a:solidFill>
                            <a:srgbClr val="006600"/>
                          </a:solidFill>
                        </a:rPr>
                        <a:t> T</a:t>
                      </a:r>
                      <a:r>
                        <a:rPr lang="en-US" sz="1800" b="1" dirty="0" smtClean="0">
                          <a:solidFill>
                            <a:srgbClr val="006600"/>
                          </a:solidFill>
                        </a:rPr>
                        <a:t>ested Domains On Track</a:t>
                      </a:r>
                      <a:endParaRPr lang="en-US" sz="1800" b="1" dirty="0">
                        <a:solidFill>
                          <a:srgbClr val="006600"/>
                        </a:solidFill>
                      </a:endParaRPr>
                    </a:p>
                  </a:txBody>
                  <a:tcPr/>
                </a:tc>
                <a:extLst>
                  <a:ext uri="{0D108BD9-81ED-4DB2-BD59-A6C34878D82A}">
                    <a16:rowId xmlns:a16="http://schemas.microsoft.com/office/drawing/2014/main" val="3592851807"/>
                  </a:ext>
                </a:extLst>
              </a:tr>
              <a:tr h="370840">
                <a:tc>
                  <a:txBody>
                    <a:bodyPr/>
                    <a:lstStyle/>
                    <a:p>
                      <a:r>
                        <a:rPr lang="en-US" sz="1800" b="1" dirty="0" smtClean="0">
                          <a:solidFill>
                            <a:srgbClr val="FF0000"/>
                          </a:solidFill>
                        </a:rPr>
                        <a:t>No</a:t>
                      </a:r>
                      <a:endParaRPr lang="en-US" sz="1800" b="1" dirty="0">
                        <a:solidFill>
                          <a:srgbClr val="FF0000"/>
                        </a:solidFill>
                      </a:endParaRPr>
                    </a:p>
                  </a:txBody>
                  <a:tcPr/>
                </a:tc>
                <a:tc>
                  <a:txBody>
                    <a:bodyPr/>
                    <a:lstStyle/>
                    <a:p>
                      <a:pPr algn="ctr"/>
                      <a:r>
                        <a:rPr lang="en-US" sz="1800" b="1" dirty="0" smtClean="0">
                          <a:solidFill>
                            <a:srgbClr val="FF0000"/>
                          </a:solidFill>
                        </a:rPr>
                        <a:t>&lt; 3 Domains On Track</a:t>
                      </a:r>
                      <a:endParaRPr lang="en-US" sz="1800" b="1" dirty="0">
                        <a:solidFill>
                          <a:srgbClr val="FF0000"/>
                        </a:solidFill>
                      </a:endParaRPr>
                    </a:p>
                  </a:txBody>
                  <a:tcPr/>
                </a:tc>
                <a:tc>
                  <a:txBody>
                    <a:bodyPr/>
                    <a:lstStyle/>
                    <a:p>
                      <a:pPr algn="ctr"/>
                      <a:r>
                        <a:rPr lang="en-US" sz="1800" b="1" dirty="0" smtClean="0">
                          <a:solidFill>
                            <a:srgbClr val="FF0000"/>
                          </a:solidFill>
                        </a:rPr>
                        <a:t>&lt; All Tested Domains On Track</a:t>
                      </a:r>
                      <a:endParaRPr lang="en-US" sz="1800" b="1" dirty="0">
                        <a:solidFill>
                          <a:srgbClr val="FF0000"/>
                        </a:solidFill>
                      </a:endParaRPr>
                    </a:p>
                  </a:txBody>
                  <a:tcPr/>
                </a:tc>
                <a:extLst>
                  <a:ext uri="{0D108BD9-81ED-4DB2-BD59-A6C34878D82A}">
                    <a16:rowId xmlns:a16="http://schemas.microsoft.com/office/drawing/2014/main" val="871835764"/>
                  </a:ext>
                </a:extLst>
              </a:tr>
            </a:tbl>
          </a:graphicData>
        </a:graphic>
      </p:graphicFrame>
      <p:sp>
        <p:nvSpPr>
          <p:cNvPr id="5" name="TextBox 4"/>
          <p:cNvSpPr txBox="1"/>
          <p:nvPr/>
        </p:nvSpPr>
        <p:spPr>
          <a:xfrm>
            <a:off x="838200" y="1448642"/>
            <a:ext cx="10515600"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Use trajectory expectations for each tested domain to determine on track to domain proficiency.</a:t>
            </a:r>
          </a:p>
          <a:p>
            <a:pPr marL="80010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Compare the student’s domain performance level with expectation (given initial ELPA21 domain performance level, years identified as an EL, and disability and/or interrupted formal education status).</a:t>
            </a:r>
          </a:p>
        </p:txBody>
      </p:sp>
      <p:graphicFrame>
        <p:nvGraphicFramePr>
          <p:cNvPr id="6" name="Content Placeholder 4" descr="This table contains rules to determine whether an English learner is on track to domain proficiency." title="Calculation Rules for On Track to Domain Proficiency"/>
          <p:cNvGraphicFramePr>
            <a:graphicFrameLocks/>
          </p:cNvGraphicFramePr>
          <p:nvPr>
            <p:extLst/>
          </p:nvPr>
        </p:nvGraphicFramePr>
        <p:xfrm>
          <a:off x="838200" y="2736493"/>
          <a:ext cx="10515600" cy="1198880"/>
        </p:xfrm>
        <a:graphic>
          <a:graphicData uri="http://schemas.openxmlformats.org/drawingml/2006/table">
            <a:tbl>
              <a:tblPr firstRow="1" bandRow="1">
                <a:tableStyleId>{8EC20E35-A176-4012-BC5E-935CFFF8708E}</a:tableStyleId>
              </a:tblPr>
              <a:tblGrid>
                <a:gridCol w="5265453">
                  <a:extLst>
                    <a:ext uri="{9D8B030D-6E8A-4147-A177-3AD203B41FA5}">
                      <a16:colId xmlns:a16="http://schemas.microsoft.com/office/drawing/2014/main" val="3446054650"/>
                    </a:ext>
                  </a:extLst>
                </a:gridCol>
                <a:gridCol w="5250147">
                  <a:extLst>
                    <a:ext uri="{9D8B030D-6E8A-4147-A177-3AD203B41FA5}">
                      <a16:colId xmlns:a16="http://schemas.microsoft.com/office/drawing/2014/main" val="800565469"/>
                    </a:ext>
                  </a:extLst>
                </a:gridCol>
              </a:tblGrid>
              <a:tr h="370840">
                <a:tc>
                  <a:txBody>
                    <a:bodyPr/>
                    <a:lstStyle/>
                    <a:p>
                      <a:r>
                        <a:rPr lang="en-US" sz="2400" dirty="0" smtClean="0"/>
                        <a:t>On Track to Domain Proficiency</a:t>
                      </a:r>
                      <a:endParaRPr lang="en-US" sz="2400" dirty="0"/>
                    </a:p>
                  </a:txBody>
                  <a:tcPr/>
                </a:tc>
                <a:tc>
                  <a:txBody>
                    <a:bodyPr/>
                    <a:lstStyle/>
                    <a:p>
                      <a:pPr algn="ctr"/>
                      <a:r>
                        <a:rPr lang="en-US" sz="2400" dirty="0" smtClean="0"/>
                        <a:t>Performance Level vs. Expectation</a:t>
                      </a:r>
                      <a:endParaRPr lang="en-US" sz="2400" dirty="0"/>
                    </a:p>
                  </a:txBody>
                  <a:tcPr/>
                </a:tc>
                <a:extLst>
                  <a:ext uri="{0D108BD9-81ED-4DB2-BD59-A6C34878D82A}">
                    <a16:rowId xmlns:a16="http://schemas.microsoft.com/office/drawing/2014/main" val="2407689498"/>
                  </a:ext>
                </a:extLst>
              </a:tr>
              <a:tr h="370840">
                <a:tc>
                  <a:txBody>
                    <a:bodyPr/>
                    <a:lstStyle/>
                    <a:p>
                      <a:r>
                        <a:rPr lang="en-US" sz="1800" b="1" dirty="0" smtClean="0">
                          <a:solidFill>
                            <a:srgbClr val="006600"/>
                          </a:solidFill>
                        </a:rPr>
                        <a:t>Yes</a:t>
                      </a:r>
                      <a:endParaRPr lang="en-US" sz="1800" b="1" dirty="0">
                        <a:solidFill>
                          <a:srgbClr val="006600"/>
                        </a:solidFill>
                      </a:endParaRPr>
                    </a:p>
                  </a:txBody>
                  <a:tcPr/>
                </a:tc>
                <a:tc>
                  <a:txBody>
                    <a:bodyPr/>
                    <a:lstStyle/>
                    <a:p>
                      <a:pPr algn="ctr"/>
                      <a:r>
                        <a:rPr lang="en-US" sz="1800" b="1" baseline="0" dirty="0" smtClean="0">
                          <a:solidFill>
                            <a:srgbClr val="006600"/>
                          </a:solidFill>
                        </a:rPr>
                        <a:t>≥ Expectation</a:t>
                      </a:r>
                      <a:endParaRPr lang="en-US" sz="1800" b="1" dirty="0">
                        <a:solidFill>
                          <a:srgbClr val="006600"/>
                        </a:solidFill>
                      </a:endParaRPr>
                    </a:p>
                  </a:txBody>
                  <a:tcPr/>
                </a:tc>
                <a:extLst>
                  <a:ext uri="{0D108BD9-81ED-4DB2-BD59-A6C34878D82A}">
                    <a16:rowId xmlns:a16="http://schemas.microsoft.com/office/drawing/2014/main" val="3592851807"/>
                  </a:ext>
                </a:extLst>
              </a:tr>
              <a:tr h="370840">
                <a:tc>
                  <a:txBody>
                    <a:bodyPr/>
                    <a:lstStyle/>
                    <a:p>
                      <a:r>
                        <a:rPr lang="en-US" sz="1800" b="1" dirty="0" smtClean="0">
                          <a:solidFill>
                            <a:srgbClr val="FF0000"/>
                          </a:solidFill>
                        </a:rPr>
                        <a:t>No</a:t>
                      </a:r>
                      <a:endParaRPr lang="en-US" sz="1800" b="1" dirty="0">
                        <a:solidFill>
                          <a:srgbClr val="FF0000"/>
                        </a:solidFill>
                      </a:endParaRPr>
                    </a:p>
                  </a:txBody>
                  <a:tcPr/>
                </a:tc>
                <a:tc>
                  <a:txBody>
                    <a:bodyPr/>
                    <a:lstStyle/>
                    <a:p>
                      <a:pPr algn="ctr"/>
                      <a:r>
                        <a:rPr lang="en-US" sz="1800" b="1" dirty="0" smtClean="0">
                          <a:solidFill>
                            <a:srgbClr val="FF0000"/>
                          </a:solidFill>
                        </a:rPr>
                        <a:t>&lt; Expectation</a:t>
                      </a:r>
                      <a:endParaRPr lang="en-US" sz="1800" b="1" dirty="0">
                        <a:solidFill>
                          <a:srgbClr val="FF0000"/>
                        </a:solidFill>
                      </a:endParaRPr>
                    </a:p>
                  </a:txBody>
                  <a:tcPr/>
                </a:tc>
                <a:extLst>
                  <a:ext uri="{0D108BD9-81ED-4DB2-BD59-A6C34878D82A}">
                    <a16:rowId xmlns:a16="http://schemas.microsoft.com/office/drawing/2014/main" val="871835764"/>
                  </a:ext>
                </a:extLst>
              </a:tr>
            </a:tbl>
          </a:graphicData>
        </a:graphic>
      </p:graphicFrame>
      <p:sp>
        <p:nvSpPr>
          <p:cNvPr id="7" name="TextBox 6"/>
          <p:cNvSpPr txBox="1"/>
          <p:nvPr/>
        </p:nvSpPr>
        <p:spPr>
          <a:xfrm>
            <a:off x="840970" y="4286044"/>
            <a:ext cx="10515600"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Use on track to domain proficiency to determine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62126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8" name="Content Placeholder 2"/>
          <p:cNvSpPr txBox="1">
            <a:spLocks/>
          </p:cNvSpPr>
          <p:nvPr/>
        </p:nvSpPr>
        <p:spPr>
          <a:xfrm>
            <a:off x="838199" y="3414174"/>
            <a:ext cx="10943493" cy="64732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smtClean="0"/>
              <a:t>A student has been identified as an EL for 2.25 years and doesn’t have a disability or an interrupted formal education. The student’s initial and current performance levels are in the following table:</a:t>
            </a:r>
            <a:endParaRPr lang="en-US" sz="2000" dirty="0"/>
          </a:p>
        </p:txBody>
      </p:sp>
      <p:graphicFrame>
        <p:nvGraphicFramePr>
          <p:cNvPr id="9" name="Table 8" descr="This is a seven year trajectory for English learners who do not have a disability and/or interrupted formal education. The trajectory depends on the initial domain proficiency and years identified as an English learner." title="Seven Year Trajectory for English Learners (without Disabilities and/or Interrupted Formal Education)"/>
          <p:cNvGraphicFramePr>
            <a:graphicFrameLocks noGrp="1"/>
          </p:cNvGraphicFramePr>
          <p:nvPr>
            <p:extLst/>
          </p:nvPr>
        </p:nvGraphicFramePr>
        <p:xfrm>
          <a:off x="838200" y="1319252"/>
          <a:ext cx="8746371" cy="1717548"/>
        </p:xfrm>
        <a:graphic>
          <a:graphicData uri="http://schemas.openxmlformats.org/drawingml/2006/table">
            <a:tbl>
              <a:tblPr firstRow="1" firstCol="1" bandRow="1"/>
              <a:tblGrid>
                <a:gridCol w="971819">
                  <a:extLst>
                    <a:ext uri="{9D8B030D-6E8A-4147-A177-3AD203B41FA5}">
                      <a16:colId xmlns:a16="http://schemas.microsoft.com/office/drawing/2014/main" val="1649091517"/>
                    </a:ext>
                  </a:extLst>
                </a:gridCol>
                <a:gridCol w="971819">
                  <a:extLst>
                    <a:ext uri="{9D8B030D-6E8A-4147-A177-3AD203B41FA5}">
                      <a16:colId xmlns:a16="http://schemas.microsoft.com/office/drawing/2014/main" val="1725805740"/>
                    </a:ext>
                  </a:extLst>
                </a:gridCol>
                <a:gridCol w="971819">
                  <a:extLst>
                    <a:ext uri="{9D8B030D-6E8A-4147-A177-3AD203B41FA5}">
                      <a16:colId xmlns:a16="http://schemas.microsoft.com/office/drawing/2014/main" val="1246446578"/>
                    </a:ext>
                  </a:extLst>
                </a:gridCol>
                <a:gridCol w="971819">
                  <a:extLst>
                    <a:ext uri="{9D8B030D-6E8A-4147-A177-3AD203B41FA5}">
                      <a16:colId xmlns:a16="http://schemas.microsoft.com/office/drawing/2014/main" val="2908833076"/>
                    </a:ext>
                  </a:extLst>
                </a:gridCol>
                <a:gridCol w="971819">
                  <a:extLst>
                    <a:ext uri="{9D8B030D-6E8A-4147-A177-3AD203B41FA5}">
                      <a16:colId xmlns:a16="http://schemas.microsoft.com/office/drawing/2014/main" val="3721035370"/>
                    </a:ext>
                  </a:extLst>
                </a:gridCol>
                <a:gridCol w="971819">
                  <a:extLst>
                    <a:ext uri="{9D8B030D-6E8A-4147-A177-3AD203B41FA5}">
                      <a16:colId xmlns:a16="http://schemas.microsoft.com/office/drawing/2014/main" val="3405782423"/>
                    </a:ext>
                  </a:extLst>
                </a:gridCol>
                <a:gridCol w="971819">
                  <a:extLst>
                    <a:ext uri="{9D8B030D-6E8A-4147-A177-3AD203B41FA5}">
                      <a16:colId xmlns:a16="http://schemas.microsoft.com/office/drawing/2014/main" val="781752132"/>
                    </a:ext>
                  </a:extLst>
                </a:gridCol>
                <a:gridCol w="971819">
                  <a:extLst>
                    <a:ext uri="{9D8B030D-6E8A-4147-A177-3AD203B41FA5}">
                      <a16:colId xmlns:a16="http://schemas.microsoft.com/office/drawing/2014/main" val="3790373812"/>
                    </a:ext>
                  </a:extLst>
                </a:gridCol>
                <a:gridCol w="971819">
                  <a:extLst>
                    <a:ext uri="{9D8B030D-6E8A-4147-A177-3AD203B41FA5}">
                      <a16:colId xmlns:a16="http://schemas.microsoft.com/office/drawing/2014/main" val="221694932"/>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or more</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6276651"/>
                  </a:ext>
                </a:extLst>
              </a:tr>
              <a:tr h="200025">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4249646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1192901"/>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257298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284294"/>
                  </a:ext>
                </a:extLst>
              </a:tr>
            </a:tbl>
          </a:graphicData>
        </a:graphic>
      </p:graphicFrame>
      <p:graphicFrame>
        <p:nvGraphicFramePr>
          <p:cNvPr id="10" name="Table 9" descr="This table contains initial and current performance levels by domain (i.e., reading, writing, listening, and speaking)." title="Performance Levels for Example #1"/>
          <p:cNvGraphicFramePr>
            <a:graphicFrameLocks noGrp="1"/>
          </p:cNvGraphicFramePr>
          <p:nvPr>
            <p:extLst/>
          </p:nvPr>
        </p:nvGraphicFramePr>
        <p:xfrm>
          <a:off x="838200" y="4099230"/>
          <a:ext cx="8127999" cy="1854200"/>
        </p:xfrm>
        <a:graphic>
          <a:graphicData uri="http://schemas.openxmlformats.org/drawingml/2006/table">
            <a:tbl>
              <a:tblPr firstRow="1" bandRow="1">
                <a:tableStyleId>{8EC20E35-A176-4012-BC5E-935CFFF8708E}</a:tableStyleId>
              </a:tblPr>
              <a:tblGrid>
                <a:gridCol w="2709333">
                  <a:extLst>
                    <a:ext uri="{9D8B030D-6E8A-4147-A177-3AD203B41FA5}">
                      <a16:colId xmlns:a16="http://schemas.microsoft.com/office/drawing/2014/main" val="1473630941"/>
                    </a:ext>
                  </a:extLst>
                </a:gridCol>
                <a:gridCol w="2709333">
                  <a:extLst>
                    <a:ext uri="{9D8B030D-6E8A-4147-A177-3AD203B41FA5}">
                      <a16:colId xmlns:a16="http://schemas.microsoft.com/office/drawing/2014/main" val="1293700285"/>
                    </a:ext>
                  </a:extLst>
                </a:gridCol>
                <a:gridCol w="2709333">
                  <a:extLst>
                    <a:ext uri="{9D8B030D-6E8A-4147-A177-3AD203B41FA5}">
                      <a16:colId xmlns:a16="http://schemas.microsoft.com/office/drawing/2014/main" val="994736573"/>
                    </a:ext>
                  </a:extLst>
                </a:gridCol>
              </a:tblGrid>
              <a:tr h="370840">
                <a:tc>
                  <a:txBody>
                    <a:bodyPr/>
                    <a:lstStyle/>
                    <a:p>
                      <a:r>
                        <a:rPr lang="en-US" dirty="0" smtClean="0"/>
                        <a:t>Domains</a:t>
                      </a:r>
                      <a:endParaRPr lang="en-US" dirty="0"/>
                    </a:p>
                  </a:txBody>
                  <a:tcPr/>
                </a:tc>
                <a:tc>
                  <a:txBody>
                    <a:bodyPr/>
                    <a:lstStyle/>
                    <a:p>
                      <a:pPr algn="ctr"/>
                      <a:r>
                        <a:rPr lang="en-US" dirty="0" smtClean="0"/>
                        <a:t>Initial</a:t>
                      </a:r>
                      <a:endParaRPr lang="en-US" dirty="0"/>
                    </a:p>
                  </a:txBody>
                  <a:tcPr/>
                </a:tc>
                <a:tc>
                  <a:txBody>
                    <a:bodyPr/>
                    <a:lstStyle/>
                    <a:p>
                      <a:pPr algn="ctr"/>
                      <a:r>
                        <a:rPr lang="en-US" dirty="0" smtClean="0"/>
                        <a:t>Current</a:t>
                      </a:r>
                      <a:endParaRPr lang="en-US" dirty="0"/>
                    </a:p>
                  </a:txBody>
                  <a:tcPr/>
                </a:tc>
                <a:extLst>
                  <a:ext uri="{0D108BD9-81ED-4DB2-BD59-A6C34878D82A}">
                    <a16:rowId xmlns:a16="http://schemas.microsoft.com/office/drawing/2014/main" val="1658786836"/>
                  </a:ext>
                </a:extLst>
              </a:tr>
              <a:tr h="370840">
                <a:tc>
                  <a:txBody>
                    <a:bodyPr/>
                    <a:lstStyle/>
                    <a:p>
                      <a:r>
                        <a:rPr lang="en-US" dirty="0" smtClean="0"/>
                        <a:t>Reading</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1835042463"/>
                  </a:ext>
                </a:extLst>
              </a:tr>
              <a:tr h="370840">
                <a:tc>
                  <a:txBody>
                    <a:bodyPr/>
                    <a:lstStyle/>
                    <a:p>
                      <a:r>
                        <a:rPr lang="en-US" dirty="0" smtClean="0"/>
                        <a:t>Writing</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2479187039"/>
                  </a:ext>
                </a:extLst>
              </a:tr>
              <a:tr h="370840">
                <a:tc>
                  <a:txBody>
                    <a:bodyPr/>
                    <a:lstStyle/>
                    <a:p>
                      <a:r>
                        <a:rPr lang="en-US" dirty="0" smtClean="0"/>
                        <a:t>Listening</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2123754036"/>
                  </a:ext>
                </a:extLst>
              </a:tr>
              <a:tr h="370840">
                <a:tc>
                  <a:txBody>
                    <a:bodyPr/>
                    <a:lstStyle/>
                    <a:p>
                      <a:r>
                        <a:rPr lang="en-US" dirty="0" smtClean="0"/>
                        <a:t>Speaking</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146308137"/>
                  </a:ext>
                </a:extLst>
              </a:tr>
            </a:tbl>
          </a:graphicData>
        </a:graphic>
      </p:graphicFrame>
      <p:sp>
        <p:nvSpPr>
          <p:cNvPr id="11" name="Content Placeholder 2"/>
          <p:cNvSpPr txBox="1">
            <a:spLocks/>
          </p:cNvSpPr>
          <p:nvPr/>
        </p:nvSpPr>
        <p:spPr>
          <a:xfrm>
            <a:off x="838200" y="6078290"/>
            <a:ext cx="10515600" cy="335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Is the student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8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7" name="Content Placeholder 2"/>
          <p:cNvSpPr txBox="1">
            <a:spLocks/>
          </p:cNvSpPr>
          <p:nvPr/>
        </p:nvSpPr>
        <p:spPr>
          <a:xfrm>
            <a:off x="838200" y="3252809"/>
            <a:ext cx="10515600" cy="63070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smtClean="0"/>
              <a:t>A student has been identified as an EL for 4.75 years and has a disability. The student’s initial and current performance levels are in the following table:</a:t>
            </a:r>
            <a:endParaRPr lang="en-US" sz="2000" dirty="0"/>
          </a:p>
        </p:txBody>
      </p:sp>
      <p:graphicFrame>
        <p:nvGraphicFramePr>
          <p:cNvPr id="12" name="Table 11" descr="This is an eight year trajectory for English learners who have a disability and/or interrupted formal education. The trajectory depends on the initial domain proficiency and years identified as an English learner." title="Eight Year Trajectory for English Learners (with Disabilities and/or Interrupted Formal Education)"/>
          <p:cNvGraphicFramePr>
            <a:graphicFrameLocks noGrp="1"/>
          </p:cNvGraphicFramePr>
          <p:nvPr>
            <p:extLst/>
          </p:nvPr>
        </p:nvGraphicFramePr>
        <p:xfrm>
          <a:off x="838200" y="1171343"/>
          <a:ext cx="9760530" cy="1717548"/>
        </p:xfrm>
        <a:graphic>
          <a:graphicData uri="http://schemas.openxmlformats.org/drawingml/2006/table">
            <a:tbl>
              <a:tblPr firstRow="1" firstCol="1" bandRow="1"/>
              <a:tblGrid>
                <a:gridCol w="976053">
                  <a:extLst>
                    <a:ext uri="{9D8B030D-6E8A-4147-A177-3AD203B41FA5}">
                      <a16:colId xmlns:a16="http://schemas.microsoft.com/office/drawing/2014/main" val="1100519331"/>
                    </a:ext>
                  </a:extLst>
                </a:gridCol>
                <a:gridCol w="976053">
                  <a:extLst>
                    <a:ext uri="{9D8B030D-6E8A-4147-A177-3AD203B41FA5}">
                      <a16:colId xmlns:a16="http://schemas.microsoft.com/office/drawing/2014/main" val="1885132"/>
                    </a:ext>
                  </a:extLst>
                </a:gridCol>
                <a:gridCol w="976053">
                  <a:extLst>
                    <a:ext uri="{9D8B030D-6E8A-4147-A177-3AD203B41FA5}">
                      <a16:colId xmlns:a16="http://schemas.microsoft.com/office/drawing/2014/main" val="4183586024"/>
                    </a:ext>
                  </a:extLst>
                </a:gridCol>
                <a:gridCol w="976053">
                  <a:extLst>
                    <a:ext uri="{9D8B030D-6E8A-4147-A177-3AD203B41FA5}">
                      <a16:colId xmlns:a16="http://schemas.microsoft.com/office/drawing/2014/main" val="3202914299"/>
                    </a:ext>
                  </a:extLst>
                </a:gridCol>
                <a:gridCol w="976053">
                  <a:extLst>
                    <a:ext uri="{9D8B030D-6E8A-4147-A177-3AD203B41FA5}">
                      <a16:colId xmlns:a16="http://schemas.microsoft.com/office/drawing/2014/main" val="3520468528"/>
                    </a:ext>
                  </a:extLst>
                </a:gridCol>
                <a:gridCol w="976053">
                  <a:extLst>
                    <a:ext uri="{9D8B030D-6E8A-4147-A177-3AD203B41FA5}">
                      <a16:colId xmlns:a16="http://schemas.microsoft.com/office/drawing/2014/main" val="928193947"/>
                    </a:ext>
                  </a:extLst>
                </a:gridCol>
                <a:gridCol w="976053">
                  <a:extLst>
                    <a:ext uri="{9D8B030D-6E8A-4147-A177-3AD203B41FA5}">
                      <a16:colId xmlns:a16="http://schemas.microsoft.com/office/drawing/2014/main" val="1686912600"/>
                    </a:ext>
                  </a:extLst>
                </a:gridCol>
                <a:gridCol w="976053">
                  <a:extLst>
                    <a:ext uri="{9D8B030D-6E8A-4147-A177-3AD203B41FA5}">
                      <a16:colId xmlns:a16="http://schemas.microsoft.com/office/drawing/2014/main" val="3847916489"/>
                    </a:ext>
                  </a:extLst>
                </a:gridCol>
                <a:gridCol w="976053">
                  <a:extLst>
                    <a:ext uri="{9D8B030D-6E8A-4147-A177-3AD203B41FA5}">
                      <a16:colId xmlns:a16="http://schemas.microsoft.com/office/drawing/2014/main" val="2506574265"/>
                    </a:ext>
                  </a:extLst>
                </a:gridCol>
                <a:gridCol w="976053">
                  <a:extLst>
                    <a:ext uri="{9D8B030D-6E8A-4147-A177-3AD203B41FA5}">
                      <a16:colId xmlns:a16="http://schemas.microsoft.com/office/drawing/2014/main" val="2050557348"/>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to &lt;8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8 or more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2799216"/>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78209397"/>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5175644"/>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08948860"/>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214957"/>
                  </a:ext>
                </a:extLst>
              </a:tr>
            </a:tbl>
          </a:graphicData>
        </a:graphic>
      </p:graphicFrame>
      <p:graphicFrame>
        <p:nvGraphicFramePr>
          <p:cNvPr id="13" name="Table 12" descr="This table contains initial and current performance levels by domain (i.e., reading, writing, listening, and speaking). " title="Performance Levels for Example #2"/>
          <p:cNvGraphicFramePr>
            <a:graphicFrameLocks noGrp="1"/>
          </p:cNvGraphicFramePr>
          <p:nvPr>
            <p:extLst/>
          </p:nvPr>
        </p:nvGraphicFramePr>
        <p:xfrm>
          <a:off x="838200" y="3937866"/>
          <a:ext cx="8127999" cy="1854200"/>
        </p:xfrm>
        <a:graphic>
          <a:graphicData uri="http://schemas.openxmlformats.org/drawingml/2006/table">
            <a:tbl>
              <a:tblPr firstRow="1" bandRow="1">
                <a:tableStyleId>{8EC20E35-A176-4012-BC5E-935CFFF8708E}</a:tableStyleId>
              </a:tblPr>
              <a:tblGrid>
                <a:gridCol w="2709333">
                  <a:extLst>
                    <a:ext uri="{9D8B030D-6E8A-4147-A177-3AD203B41FA5}">
                      <a16:colId xmlns:a16="http://schemas.microsoft.com/office/drawing/2014/main" val="1473630941"/>
                    </a:ext>
                  </a:extLst>
                </a:gridCol>
                <a:gridCol w="2709333">
                  <a:extLst>
                    <a:ext uri="{9D8B030D-6E8A-4147-A177-3AD203B41FA5}">
                      <a16:colId xmlns:a16="http://schemas.microsoft.com/office/drawing/2014/main" val="1293700285"/>
                    </a:ext>
                  </a:extLst>
                </a:gridCol>
                <a:gridCol w="2709333">
                  <a:extLst>
                    <a:ext uri="{9D8B030D-6E8A-4147-A177-3AD203B41FA5}">
                      <a16:colId xmlns:a16="http://schemas.microsoft.com/office/drawing/2014/main" val="994736573"/>
                    </a:ext>
                  </a:extLst>
                </a:gridCol>
              </a:tblGrid>
              <a:tr h="370840">
                <a:tc>
                  <a:txBody>
                    <a:bodyPr/>
                    <a:lstStyle/>
                    <a:p>
                      <a:r>
                        <a:rPr lang="en-US" dirty="0" smtClean="0"/>
                        <a:t>Domains</a:t>
                      </a:r>
                      <a:endParaRPr lang="en-US" dirty="0"/>
                    </a:p>
                  </a:txBody>
                  <a:tcPr/>
                </a:tc>
                <a:tc>
                  <a:txBody>
                    <a:bodyPr/>
                    <a:lstStyle/>
                    <a:p>
                      <a:pPr algn="ctr"/>
                      <a:r>
                        <a:rPr lang="en-US" dirty="0" smtClean="0"/>
                        <a:t>Initial</a:t>
                      </a:r>
                      <a:endParaRPr lang="en-US" dirty="0"/>
                    </a:p>
                  </a:txBody>
                  <a:tcPr/>
                </a:tc>
                <a:tc>
                  <a:txBody>
                    <a:bodyPr/>
                    <a:lstStyle/>
                    <a:p>
                      <a:pPr algn="ctr"/>
                      <a:r>
                        <a:rPr lang="en-US" dirty="0" smtClean="0"/>
                        <a:t>Current</a:t>
                      </a:r>
                      <a:endParaRPr lang="en-US" dirty="0"/>
                    </a:p>
                  </a:txBody>
                  <a:tcPr/>
                </a:tc>
                <a:extLst>
                  <a:ext uri="{0D108BD9-81ED-4DB2-BD59-A6C34878D82A}">
                    <a16:rowId xmlns:a16="http://schemas.microsoft.com/office/drawing/2014/main" val="1658786836"/>
                  </a:ext>
                </a:extLst>
              </a:tr>
              <a:tr h="370840">
                <a:tc>
                  <a:txBody>
                    <a:bodyPr/>
                    <a:lstStyle/>
                    <a:p>
                      <a:r>
                        <a:rPr lang="en-US" dirty="0" smtClean="0"/>
                        <a:t>Reading</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1835042463"/>
                  </a:ext>
                </a:extLst>
              </a:tr>
              <a:tr h="370840">
                <a:tc>
                  <a:txBody>
                    <a:bodyPr/>
                    <a:lstStyle/>
                    <a:p>
                      <a:r>
                        <a:rPr lang="en-US" dirty="0" smtClean="0"/>
                        <a:t>Writing</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479187039"/>
                  </a:ext>
                </a:extLst>
              </a:tr>
              <a:tr h="370840">
                <a:tc>
                  <a:txBody>
                    <a:bodyPr/>
                    <a:lstStyle/>
                    <a:p>
                      <a:r>
                        <a:rPr lang="en-US" dirty="0" smtClean="0"/>
                        <a:t>Listening</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extLst>
                  <a:ext uri="{0D108BD9-81ED-4DB2-BD59-A6C34878D82A}">
                    <a16:rowId xmlns:a16="http://schemas.microsoft.com/office/drawing/2014/main" val="2123754036"/>
                  </a:ext>
                </a:extLst>
              </a:tr>
              <a:tr h="370840">
                <a:tc>
                  <a:txBody>
                    <a:bodyPr/>
                    <a:lstStyle/>
                    <a:p>
                      <a:r>
                        <a:rPr lang="en-US" dirty="0" smtClean="0"/>
                        <a:t>Speaking</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146308137"/>
                  </a:ext>
                </a:extLst>
              </a:tr>
            </a:tbl>
          </a:graphicData>
        </a:graphic>
      </p:graphicFrame>
      <p:sp>
        <p:nvSpPr>
          <p:cNvPr id="14" name="Content Placeholder 2"/>
          <p:cNvSpPr txBox="1">
            <a:spLocks/>
          </p:cNvSpPr>
          <p:nvPr/>
        </p:nvSpPr>
        <p:spPr>
          <a:xfrm>
            <a:off x="838200" y="5916926"/>
            <a:ext cx="10515600" cy="335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Is the student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99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Access OTELP Data?</a:t>
            </a:r>
          </a:p>
        </p:txBody>
      </p:sp>
      <p:sp>
        <p:nvSpPr>
          <p:cNvPr id="8" name="Content Placeholder 2"/>
          <p:cNvSpPr txBox="1">
            <a:spLocks/>
          </p:cNvSpPr>
          <p:nvPr/>
        </p:nvSpPr>
        <p:spPr>
          <a:xfrm>
            <a:off x="445477" y="1312296"/>
            <a:ext cx="11516537" cy="5193323"/>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80000"/>
              <a:buFont typeface="Wingdings" panose="05000000000000000000" pitchFamily="2" charset="2"/>
              <a:buChar char="q"/>
            </a:pPr>
            <a:r>
              <a:rPr lang="en-US" sz="2600" b="1" dirty="0" smtClean="0"/>
              <a:t>Aggregate Public Data:</a:t>
            </a:r>
          </a:p>
          <a:p>
            <a:pPr lvl="1">
              <a:buSzPct val="80000"/>
              <a:buFont typeface="Wingdings" panose="05000000000000000000" pitchFamily="2" charset="2"/>
              <a:buChar char="ü"/>
            </a:pPr>
            <a:r>
              <a:rPr lang="en-US" sz="2200" dirty="0" smtClean="0"/>
              <a:t>English Learners on the </a:t>
            </a:r>
            <a:r>
              <a:rPr lang="en-US" sz="2200" dirty="0" smtClean="0">
                <a:hlinkClick r:id="rId3"/>
              </a:rPr>
              <a:t>Accountability Measures</a:t>
            </a:r>
            <a:r>
              <a:rPr lang="en-US" sz="2200" dirty="0" smtClean="0"/>
              <a:t> page:</a:t>
            </a:r>
          </a:p>
          <a:p>
            <a:pPr lvl="2">
              <a:buSzPct val="80000"/>
              <a:buFont typeface="Courier New" panose="02070309020205020404" pitchFamily="49" charset="0"/>
              <a:buChar char="o"/>
            </a:pPr>
            <a:r>
              <a:rPr lang="en-US" sz="2200" dirty="0" smtClean="0">
                <a:hlinkClick r:id="rId4"/>
              </a:rPr>
              <a:t>School Year 2016-17</a:t>
            </a:r>
            <a:endParaRPr lang="en-US" sz="2200" dirty="0" smtClean="0"/>
          </a:p>
          <a:p>
            <a:pPr lvl="2">
              <a:buSzPct val="80000"/>
              <a:buFont typeface="Courier New" panose="02070309020205020404" pitchFamily="49" charset="0"/>
              <a:buChar char="o"/>
            </a:pPr>
            <a:r>
              <a:rPr lang="en-US" sz="2200" dirty="0" smtClean="0">
                <a:hlinkClick r:id="rId5"/>
              </a:rPr>
              <a:t>School Year 2017-18</a:t>
            </a:r>
            <a:endParaRPr lang="en-US" sz="2200" dirty="0" smtClean="0"/>
          </a:p>
          <a:p>
            <a:pPr lvl="2">
              <a:buSzPct val="80000"/>
              <a:buFont typeface="Courier New" panose="02070309020205020404" pitchFamily="49" charset="0"/>
              <a:buChar char="o"/>
            </a:pPr>
            <a:r>
              <a:rPr lang="en-US" sz="2200" dirty="0" smtClean="0">
                <a:hlinkClick r:id="rId6"/>
              </a:rPr>
              <a:t>School Year 2018-19</a:t>
            </a:r>
            <a:endParaRPr lang="en-US" sz="2200" dirty="0" smtClean="0"/>
          </a:p>
          <a:p>
            <a:pPr lvl="2">
              <a:buSzPct val="80000"/>
              <a:buFont typeface="Courier New" panose="02070309020205020404" pitchFamily="49" charset="0"/>
              <a:buChar char="o"/>
            </a:pPr>
            <a:r>
              <a:rPr lang="en-US" sz="2200" dirty="0" smtClean="0"/>
              <a:t>School Year 2019-20 – Not Available</a:t>
            </a:r>
          </a:p>
          <a:p>
            <a:pPr lvl="2">
              <a:buSzPct val="80000"/>
              <a:buFont typeface="Courier New" panose="02070309020205020404" pitchFamily="49" charset="0"/>
              <a:buChar char="o"/>
            </a:pPr>
            <a:r>
              <a:rPr lang="en-US" sz="2200" dirty="0" smtClean="0"/>
              <a:t>School Year 2020-21 – Coming October</a:t>
            </a:r>
          </a:p>
          <a:p>
            <a:pPr marL="914400" lvl="2" indent="0">
              <a:buSzPct val="80000"/>
              <a:buFont typeface="Arial" panose="020B0604020202020204" pitchFamily="34" charset="0"/>
              <a:buNone/>
            </a:pPr>
            <a:endParaRPr lang="en-US" dirty="0" smtClean="0"/>
          </a:p>
          <a:p>
            <a:pPr>
              <a:buSzPct val="80000"/>
              <a:buFont typeface="Wingdings" panose="05000000000000000000" pitchFamily="2" charset="2"/>
              <a:buChar char="q"/>
            </a:pPr>
            <a:r>
              <a:rPr lang="en-US" sz="2600" b="1" dirty="0" smtClean="0"/>
              <a:t>Student and Aggregate Secure Data:</a:t>
            </a:r>
          </a:p>
          <a:p>
            <a:pPr lvl="1">
              <a:buSzPct val="80000"/>
              <a:buFont typeface="Wingdings" panose="05000000000000000000" pitchFamily="2" charset="2"/>
              <a:buChar char="ü"/>
            </a:pPr>
            <a:r>
              <a:rPr lang="en-US" sz="2200" dirty="0" smtClean="0"/>
              <a:t>On Track to English Language Proficiency validation within the Achievement Data Insight (ADI)</a:t>
            </a:r>
          </a:p>
          <a:p>
            <a:pPr lvl="1">
              <a:buSzPct val="80000"/>
              <a:buFont typeface="Wingdings" panose="05000000000000000000" pitchFamily="2" charset="2"/>
              <a:buChar char="ü"/>
            </a:pPr>
            <a:r>
              <a:rPr lang="en-US" sz="2200" dirty="0" smtClean="0"/>
              <a:t>Request permission from your district security administrator</a:t>
            </a:r>
          </a:p>
          <a:p>
            <a:pPr lvl="1">
              <a:buSzPct val="80000"/>
              <a:buFont typeface="Wingdings" panose="05000000000000000000" pitchFamily="2" charset="2"/>
              <a:buChar char="ü"/>
            </a:pPr>
            <a:r>
              <a:rPr lang="en-US" sz="2200" dirty="0" smtClean="0">
                <a:hlinkClick r:id="rId7"/>
              </a:rPr>
              <a:t>Validation Instructions</a:t>
            </a:r>
            <a:endParaRPr lang="en-US" sz="2200" dirty="0" smtClean="0"/>
          </a:p>
          <a:p>
            <a:pPr lvl="1">
              <a:buSzPct val="80000"/>
              <a:buFont typeface="Wingdings" panose="05000000000000000000" pitchFamily="2" charset="2"/>
              <a:buChar char="ü"/>
            </a:pPr>
            <a:r>
              <a:rPr lang="en-US" sz="2200" dirty="0" smtClean="0"/>
              <a:t>2018-19 and 2020-21 data are available</a:t>
            </a:r>
            <a:endParaRPr lang="en-US" sz="2200" dirty="0"/>
          </a:p>
        </p:txBody>
      </p:sp>
    </p:spTree>
    <p:extLst>
      <p:ext uri="{BB962C8B-B14F-4D97-AF65-F5344CB8AC3E}">
        <p14:creationId xmlns:p14="http://schemas.microsoft.com/office/powerpoint/2010/main" val="289084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ODE Education Equity Stance</a:t>
            </a:r>
            <a:endParaRPr lang="en-US" dirty="0"/>
          </a:p>
        </p:txBody>
      </p:sp>
      <p:sp>
        <p:nvSpPr>
          <p:cNvPr id="3" name="Content Placeholder 2"/>
          <p:cNvSpPr>
            <a:spLocks noGrp="1"/>
          </p:cNvSpPr>
          <p:nvPr>
            <p:ph idx="1"/>
          </p:nvPr>
        </p:nvSpPr>
        <p:spPr>
          <a:xfrm>
            <a:off x="403412" y="2057399"/>
            <a:ext cx="11517406" cy="4249271"/>
          </a:xfrm>
        </p:spPr>
        <p:txBody>
          <a:bodyPr>
            <a:normAutofit fontScale="92500" lnSpcReduction="20000"/>
          </a:bodyPr>
          <a:lstStyle/>
          <a:p>
            <a:pPr marL="0" indent="0" algn="ctr">
              <a:buNone/>
            </a:pPr>
            <a:r>
              <a:rPr lang="en-US" i="1" kern="0" dirty="0">
                <a:solidFill>
                  <a:srgbClr val="000000"/>
                </a:solidFill>
                <a:ea typeface="Calibri"/>
                <a:cs typeface="Calibri"/>
                <a:sym typeface="Calibri"/>
              </a:rPr>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pPr algn="ctr"/>
            <a:endParaRPr lang="en-US" kern="0" dirty="0">
              <a:solidFill>
                <a:srgbClr val="000000"/>
              </a:solidFill>
              <a:cs typeface="Arial"/>
              <a:sym typeface="Arial"/>
            </a:endParaRPr>
          </a:p>
          <a:p>
            <a:pPr marL="0" indent="0" algn="ctr">
              <a:buNone/>
            </a:pPr>
            <a:r>
              <a:rPr lang="es-PE" i="1" dirty="0"/>
              <a:t>Equidad en educación es la implantación équida en póliza, practicas, procesos, y legislación que se transfiere en fondos monetarios, rigor en </a:t>
            </a:r>
            <a:r>
              <a:rPr lang="es-PE" dirty="0"/>
              <a:t>educación</a:t>
            </a:r>
            <a:r>
              <a:rPr lang="es-PE" i="1" dirty="0"/>
              <a:t>, y oportunidades para todos los niños, estudiantes, familias, y clases protegidas por derechos civiles que históricamente y en el presente has sido marginalizados. Esto quiere decir es reestructura y </a:t>
            </a:r>
            <a:r>
              <a:rPr lang="es-PE" i="1" dirty="0" err="1"/>
              <a:t>desmantelizacion</a:t>
            </a:r>
            <a:r>
              <a:rPr lang="es-PE" i="1" dirty="0"/>
              <a:t> de sistemas e instituciones que han creado la dicotomía de beneficiarios y los que son oprimidos y marginalizados. </a:t>
            </a:r>
            <a:endParaRPr lang="en-US" dirty="0"/>
          </a:p>
          <a:p>
            <a:pPr marL="0" indent="0">
              <a:buNone/>
            </a:pPr>
            <a:endParaRPr lang="en-US" dirty="0"/>
          </a:p>
        </p:txBody>
      </p:sp>
    </p:spTree>
    <p:extLst>
      <p:ext uri="{BB962C8B-B14F-4D97-AF65-F5344CB8AC3E}">
        <p14:creationId xmlns:p14="http://schemas.microsoft.com/office/powerpoint/2010/main" val="372959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OTELP in 2021-22 and Beyond</a:t>
            </a:r>
          </a:p>
        </p:txBody>
      </p:sp>
      <p:sp>
        <p:nvSpPr>
          <p:cNvPr id="4" name="Content Placeholder 2"/>
          <p:cNvSpPr txBox="1">
            <a:spLocks/>
          </p:cNvSpPr>
          <p:nvPr/>
        </p:nvSpPr>
        <p:spPr>
          <a:xfrm>
            <a:off x="838200" y="1367960"/>
            <a:ext cx="11123814" cy="5003189"/>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80000"/>
              <a:buFont typeface="Wingdings" panose="05000000000000000000" pitchFamily="2" charset="2"/>
              <a:buChar char="q"/>
            </a:pPr>
            <a:r>
              <a:rPr lang="en-US" b="1" dirty="0" smtClean="0"/>
              <a:t>Rating level cuts on Accountability Details</a:t>
            </a:r>
          </a:p>
          <a:p>
            <a:pPr lvl="1">
              <a:buSzPct val="80000"/>
              <a:buFont typeface="Wingdings" panose="05000000000000000000" pitchFamily="2" charset="2"/>
              <a:buChar char="ü"/>
            </a:pPr>
            <a:r>
              <a:rPr lang="en-US" dirty="0" smtClean="0"/>
              <a:t>Create specific cuts for middle and high schools</a:t>
            </a:r>
          </a:p>
          <a:p>
            <a:pPr lvl="1">
              <a:buSzPct val="80000"/>
              <a:buFont typeface="Wingdings" panose="05000000000000000000" pitchFamily="2" charset="2"/>
              <a:buChar char="ü"/>
            </a:pPr>
            <a:endParaRPr lang="en-US" sz="2200" dirty="0" smtClean="0"/>
          </a:p>
          <a:p>
            <a:pPr>
              <a:buSzPct val="80000"/>
              <a:buFont typeface="Wingdings" panose="05000000000000000000" pitchFamily="2" charset="2"/>
              <a:buChar char="q"/>
            </a:pPr>
            <a:r>
              <a:rPr lang="en-US" b="1" dirty="0" smtClean="0"/>
              <a:t>Trajectory expectations </a:t>
            </a:r>
          </a:p>
          <a:p>
            <a:pPr lvl="1">
              <a:buSzPct val="80000"/>
              <a:buFont typeface="Wingdings" panose="05000000000000000000" pitchFamily="2" charset="2"/>
              <a:buChar char="ü"/>
            </a:pPr>
            <a:r>
              <a:rPr lang="en-US" dirty="0" smtClean="0"/>
              <a:t>Expand or contract trajectory expectations for specific student groups (e.g., EL SWD, EL SIFE)</a:t>
            </a:r>
          </a:p>
          <a:p>
            <a:pPr marL="457200" lvl="1" indent="0">
              <a:buSzPct val="80000"/>
              <a:buFont typeface="Arial" panose="020B0604020202020204" pitchFamily="34" charset="0"/>
              <a:buNone/>
            </a:pPr>
            <a:endParaRPr lang="en-US" sz="2200" dirty="0" smtClean="0"/>
          </a:p>
          <a:p>
            <a:pPr>
              <a:buSzPct val="80000"/>
              <a:buFont typeface="Wingdings" panose="05000000000000000000" pitchFamily="2" charset="2"/>
              <a:buChar char="q"/>
            </a:pPr>
            <a:r>
              <a:rPr lang="en-US" b="1" dirty="0" smtClean="0"/>
              <a:t>Add student groups (and unique trajectory expectations)</a:t>
            </a:r>
          </a:p>
          <a:p>
            <a:pPr lvl="1">
              <a:buSzPct val="80000"/>
              <a:buFont typeface="Wingdings" panose="05000000000000000000" pitchFamily="2" charset="2"/>
              <a:buChar char="ü"/>
            </a:pPr>
            <a:r>
              <a:rPr lang="en-US" dirty="0" smtClean="0"/>
              <a:t>Adolescent newcomers (i.e., recently arrived ELs in middle or high school)</a:t>
            </a:r>
          </a:p>
          <a:p>
            <a:pPr lvl="1">
              <a:buSzPct val="80000"/>
              <a:buFont typeface="Wingdings" panose="05000000000000000000" pitchFamily="2" charset="2"/>
              <a:buChar char="ü"/>
            </a:pPr>
            <a:endParaRPr lang="en-US" dirty="0" smtClean="0"/>
          </a:p>
          <a:p>
            <a:pPr>
              <a:buSzPct val="80000"/>
              <a:buFont typeface="Wingdings" panose="05000000000000000000" pitchFamily="2" charset="2"/>
              <a:buChar char="q"/>
            </a:pPr>
            <a:r>
              <a:rPr lang="en-US" b="1" dirty="0" smtClean="0"/>
              <a:t>Number of on track domains for </a:t>
            </a:r>
            <a:r>
              <a:rPr lang="en-US" b="1" dirty="0" smtClean="0">
                <a:solidFill>
                  <a:schemeClr val="accent1">
                    <a:lumMod val="75000"/>
                  </a:schemeClr>
                </a:solidFill>
              </a:rPr>
              <a:t>OTELP</a:t>
            </a:r>
          </a:p>
          <a:p>
            <a:pPr lvl="1">
              <a:buSzPct val="80000"/>
              <a:buFont typeface="Wingdings" panose="05000000000000000000" pitchFamily="2" charset="2"/>
              <a:buChar char="ü"/>
            </a:pPr>
            <a:r>
              <a:rPr lang="en-US" dirty="0" smtClean="0"/>
              <a:t>Increase or decrease for specific school types (e.g., elementary schools)</a:t>
            </a:r>
          </a:p>
          <a:p>
            <a:pPr lvl="1">
              <a:buSzPct val="80000"/>
              <a:buFont typeface="Wingdings" panose="05000000000000000000" pitchFamily="2" charset="2"/>
              <a:buChar char="ü"/>
            </a:pPr>
            <a:endParaRPr lang="en-US" sz="2200" dirty="0" smtClean="0"/>
          </a:p>
          <a:p>
            <a:pPr lvl="2">
              <a:buSzPct val="80000"/>
              <a:buFont typeface="Courier New" panose="02070309020205020404" pitchFamily="49" charset="0"/>
              <a:buChar char="o"/>
            </a:pPr>
            <a:endParaRPr lang="en-US" sz="1800" dirty="0" smtClean="0"/>
          </a:p>
          <a:p>
            <a:pPr lvl="2">
              <a:buSzPct val="80000"/>
              <a:buFont typeface="Courier New" panose="02070309020205020404" pitchFamily="49" charset="0"/>
              <a:buChar char="o"/>
            </a:pPr>
            <a:endParaRPr lang="en-US" sz="1800" dirty="0" smtClean="0"/>
          </a:p>
          <a:p>
            <a:pPr>
              <a:buSzPct val="80000"/>
              <a:buFont typeface="Wingdings" panose="05000000000000000000" pitchFamily="2" charset="2"/>
              <a:buChar char="q"/>
            </a:pPr>
            <a:endParaRPr lang="en-US" sz="2600" dirty="0"/>
          </a:p>
        </p:txBody>
      </p:sp>
    </p:spTree>
    <p:extLst>
      <p:ext uri="{BB962C8B-B14F-4D97-AF65-F5344CB8AC3E}">
        <p14:creationId xmlns:p14="http://schemas.microsoft.com/office/powerpoint/2010/main" val="2599438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OTELP Working Group</a:t>
            </a:r>
          </a:p>
        </p:txBody>
      </p:sp>
      <p:sp>
        <p:nvSpPr>
          <p:cNvPr id="3" name="Rectangle 2"/>
          <p:cNvSpPr/>
          <p:nvPr/>
        </p:nvSpPr>
        <p:spPr>
          <a:xfrm>
            <a:off x="793376" y="1336120"/>
            <a:ext cx="10986248" cy="5124480"/>
          </a:xfrm>
          <a:prstGeom prst="rect">
            <a:avLst/>
          </a:prstGeom>
        </p:spPr>
        <p:txBody>
          <a:bodyPr wrap="square">
            <a:spAutoFit/>
          </a:bodyPr>
          <a:lstStyle/>
          <a:p>
            <a:pPr>
              <a:spcAft>
                <a:spcPts val="1200"/>
              </a:spcAft>
              <a:buSzPct val="80000"/>
              <a:buFont typeface="Wingdings" panose="05000000000000000000" pitchFamily="2" charset="2"/>
              <a:buChar char="q"/>
            </a:pPr>
            <a:r>
              <a:rPr lang="en-US" sz="2600" b="1" dirty="0"/>
              <a:t>When: </a:t>
            </a:r>
            <a:r>
              <a:rPr lang="en-US" sz="2600" dirty="0"/>
              <a:t>One meeting in late October or early </a:t>
            </a:r>
            <a:r>
              <a:rPr lang="en-US" sz="2600" dirty="0" smtClean="0"/>
              <a:t>November</a:t>
            </a:r>
            <a:endParaRPr lang="en-US" sz="2600" dirty="0"/>
          </a:p>
          <a:p>
            <a:pPr>
              <a:spcAft>
                <a:spcPts val="1200"/>
              </a:spcAft>
              <a:buSzPct val="80000"/>
              <a:buFont typeface="Wingdings" panose="05000000000000000000" pitchFamily="2" charset="2"/>
              <a:buChar char="q"/>
            </a:pPr>
            <a:r>
              <a:rPr lang="en-US" sz="2600" b="1" dirty="0"/>
              <a:t>Where: </a:t>
            </a:r>
            <a:r>
              <a:rPr lang="en-US" sz="2600" dirty="0" smtClean="0"/>
              <a:t>Virtual</a:t>
            </a:r>
          </a:p>
          <a:p>
            <a:pPr>
              <a:spcAft>
                <a:spcPts val="1200"/>
              </a:spcAft>
              <a:buSzPct val="80000"/>
              <a:buFont typeface="Wingdings" panose="05000000000000000000" pitchFamily="2" charset="2"/>
              <a:buChar char="q"/>
            </a:pPr>
            <a:r>
              <a:rPr lang="en-US" sz="2600" b="1" dirty="0" smtClean="0"/>
              <a:t>Who</a:t>
            </a:r>
            <a:r>
              <a:rPr lang="en-US" sz="2600" b="1" dirty="0"/>
              <a:t>: </a:t>
            </a:r>
            <a:r>
              <a:rPr lang="en-US" sz="2600" dirty="0"/>
              <a:t>District Title III directors, staff, and/or educators with experience using </a:t>
            </a:r>
            <a:r>
              <a:rPr lang="en-US" sz="2600" b="1" dirty="0">
                <a:solidFill>
                  <a:schemeClr val="accent1">
                    <a:lumMod val="75000"/>
                  </a:schemeClr>
                </a:solidFill>
              </a:rPr>
              <a:t>OTELP</a:t>
            </a:r>
            <a:r>
              <a:rPr lang="en-US" sz="2600" dirty="0"/>
              <a:t> or similar accountability data    </a:t>
            </a:r>
            <a:endParaRPr lang="en-US" sz="2600" dirty="0" smtClean="0"/>
          </a:p>
          <a:p>
            <a:pPr>
              <a:spcAft>
                <a:spcPts val="1200"/>
              </a:spcAft>
              <a:buSzPct val="80000"/>
              <a:buFont typeface="Wingdings" panose="05000000000000000000" pitchFamily="2" charset="2"/>
              <a:buChar char="q"/>
            </a:pPr>
            <a:r>
              <a:rPr lang="en-US" sz="2600" b="1" dirty="0" smtClean="0"/>
              <a:t>What</a:t>
            </a:r>
            <a:r>
              <a:rPr lang="en-US" sz="2600" b="1" dirty="0"/>
              <a:t>: </a:t>
            </a:r>
            <a:r>
              <a:rPr lang="en-US" sz="2600" dirty="0" smtClean="0"/>
              <a:t>Discuss enhancements, </a:t>
            </a:r>
            <a:r>
              <a:rPr lang="en-US" sz="2600" dirty="0"/>
              <a:t>review impact </a:t>
            </a:r>
            <a:r>
              <a:rPr lang="en-US" sz="2600" dirty="0" smtClean="0"/>
              <a:t>data, </a:t>
            </a:r>
            <a:r>
              <a:rPr lang="en-US" sz="2600" dirty="0"/>
              <a:t>and provide a </a:t>
            </a:r>
            <a:r>
              <a:rPr lang="en-US" sz="2600" u="sng" dirty="0"/>
              <a:t>nonbinding</a:t>
            </a:r>
            <a:r>
              <a:rPr lang="en-US" sz="2600" dirty="0"/>
              <a:t> </a:t>
            </a:r>
            <a:r>
              <a:rPr lang="en-US" sz="2600" dirty="0" smtClean="0"/>
              <a:t>recommendation</a:t>
            </a:r>
          </a:p>
          <a:p>
            <a:pPr>
              <a:spcAft>
                <a:spcPts val="1200"/>
              </a:spcAft>
              <a:buSzPct val="80000"/>
              <a:buFont typeface="Wingdings" panose="05000000000000000000" pitchFamily="2" charset="2"/>
              <a:buChar char="q"/>
            </a:pPr>
            <a:r>
              <a:rPr lang="en-US" sz="2600" b="1" dirty="0" smtClean="0"/>
              <a:t>Why</a:t>
            </a:r>
            <a:r>
              <a:rPr lang="en-US" sz="2600" b="1" dirty="0"/>
              <a:t>: </a:t>
            </a:r>
            <a:r>
              <a:rPr lang="en-US" sz="2600" dirty="0"/>
              <a:t>We have a unique opportunity to enhance an important accountability </a:t>
            </a:r>
            <a:r>
              <a:rPr lang="en-US" sz="2600" dirty="0" smtClean="0"/>
              <a:t>indicator</a:t>
            </a:r>
            <a:endParaRPr lang="en-US" sz="2600" dirty="0"/>
          </a:p>
          <a:p>
            <a:pPr algn="ctr">
              <a:spcAft>
                <a:spcPts val="600"/>
              </a:spcAft>
              <a:buSzPct val="80000"/>
            </a:pPr>
            <a:r>
              <a:rPr lang="en-US" sz="3200" b="1" dirty="0" smtClean="0"/>
              <a:t>Please email me if you would like to participate.</a:t>
            </a:r>
          </a:p>
          <a:p>
            <a:pPr algn="ctr">
              <a:spcAft>
                <a:spcPts val="600"/>
              </a:spcAft>
              <a:buSzPct val="80000"/>
            </a:pPr>
            <a:r>
              <a:rPr lang="en-US" sz="3200" dirty="0" smtClean="0"/>
              <a:t>(</a:t>
            </a:r>
            <a:r>
              <a:rPr lang="en-US" sz="3200" dirty="0" smtClean="0">
                <a:hlinkClick r:id="rId3"/>
              </a:rPr>
              <a:t>josh.rew@state.or.us</a:t>
            </a:r>
            <a:r>
              <a:rPr lang="en-US" sz="3200" dirty="0" smtClean="0"/>
              <a:t>) </a:t>
            </a:r>
            <a:endParaRPr lang="en-US" sz="3200" dirty="0"/>
          </a:p>
        </p:txBody>
      </p:sp>
    </p:spTree>
    <p:extLst>
      <p:ext uri="{BB962C8B-B14F-4D97-AF65-F5344CB8AC3E}">
        <p14:creationId xmlns:p14="http://schemas.microsoft.com/office/powerpoint/2010/main" val="415450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1700213" y="2571758"/>
            <a:ext cx="8682037" cy="1938992"/>
          </a:xfrm>
          <a:prstGeom prst="rect">
            <a:avLst/>
          </a:prstGeom>
          <a:noFill/>
        </p:spPr>
        <p:txBody>
          <a:bodyPr wrap="square" rtlCol="0">
            <a:spAutoFit/>
          </a:bodyPr>
          <a:lstStyle/>
          <a:p>
            <a:pPr algn="ctr"/>
            <a:r>
              <a:rPr lang="en-US" sz="4000" dirty="0" smtClean="0"/>
              <a:t>W. Joshua Rew</a:t>
            </a:r>
            <a:endParaRPr lang="en-US" sz="4000" dirty="0"/>
          </a:p>
          <a:p>
            <a:pPr algn="ctr"/>
            <a:r>
              <a:rPr lang="en-US" sz="4000" b="1" dirty="0" smtClean="0">
                <a:solidFill>
                  <a:schemeClr val="accent1">
                    <a:lumMod val="75000"/>
                  </a:schemeClr>
                </a:solidFill>
              </a:rPr>
              <a:t>OTELP</a:t>
            </a:r>
            <a:r>
              <a:rPr lang="en-US" sz="4000" dirty="0" smtClean="0"/>
              <a:t> Data Owner</a:t>
            </a:r>
            <a:endParaRPr lang="en-US" sz="4000" dirty="0"/>
          </a:p>
          <a:p>
            <a:pPr algn="ctr"/>
            <a:r>
              <a:rPr lang="en-US" sz="4000" dirty="0" smtClean="0">
                <a:hlinkClick r:id="rId3"/>
              </a:rPr>
              <a:t>josh.rew@state.or.us</a:t>
            </a:r>
            <a:r>
              <a:rPr lang="en-US" sz="4000" dirty="0" smtClean="0"/>
              <a:t> </a:t>
            </a:r>
            <a:endParaRPr lang="en-US" sz="4000" dirty="0"/>
          </a:p>
        </p:txBody>
      </p:sp>
    </p:spTree>
    <p:extLst>
      <p:ext uri="{BB962C8B-B14F-4D97-AF65-F5344CB8AC3E}">
        <p14:creationId xmlns:p14="http://schemas.microsoft.com/office/powerpoint/2010/main" val="4042323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824" y="-105978"/>
            <a:ext cx="2552699" cy="1325563"/>
          </a:xfrm>
        </p:spPr>
        <p:txBody>
          <a:bodyPr/>
          <a:lstStyle/>
          <a:p>
            <a:r>
              <a:rPr lang="en-US" dirty="0" smtClean="0">
                <a:solidFill>
                  <a:schemeClr val="bg1"/>
                </a:solidFill>
              </a:rPr>
              <a:t>Title I-C</a:t>
            </a:r>
            <a:endParaRPr lang="en-US" dirty="0">
              <a:solidFill>
                <a:schemeClr val="bg1"/>
              </a:solidFill>
            </a:endParaRPr>
          </a:p>
        </p:txBody>
      </p:sp>
      <p:sp>
        <p:nvSpPr>
          <p:cNvPr id="3" name="Content Placeholder 2"/>
          <p:cNvSpPr>
            <a:spLocks noGrp="1"/>
          </p:cNvSpPr>
          <p:nvPr>
            <p:ph idx="1"/>
          </p:nvPr>
        </p:nvSpPr>
        <p:spPr>
          <a:xfrm>
            <a:off x="844923" y="2754902"/>
            <a:ext cx="10515600" cy="2749708"/>
          </a:xfrm>
        </p:spPr>
        <p:txBody>
          <a:bodyPr>
            <a:normAutofit fontScale="92500"/>
          </a:bodyPr>
          <a:lstStyle/>
          <a:p>
            <a:pPr marL="0" indent="0" algn="ctr">
              <a:buNone/>
            </a:pPr>
            <a:r>
              <a:rPr lang="en-US" sz="7200" b="1" dirty="0" smtClean="0"/>
              <a:t>Title I-C</a:t>
            </a:r>
          </a:p>
          <a:p>
            <a:pPr marL="0" indent="0" algn="ctr">
              <a:buNone/>
            </a:pPr>
            <a:r>
              <a:rPr lang="en-US" sz="7200" b="1" dirty="0" smtClean="0"/>
              <a:t>Migrant Education Updates</a:t>
            </a:r>
            <a:endParaRPr lang="en-US" sz="7200" b="1" dirty="0"/>
          </a:p>
        </p:txBody>
      </p:sp>
    </p:spTree>
    <p:extLst>
      <p:ext uri="{BB962C8B-B14F-4D97-AF65-F5344CB8AC3E}">
        <p14:creationId xmlns:p14="http://schemas.microsoft.com/office/powerpoint/2010/main" val="331120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573100" y="93193"/>
            <a:ext cx="8534400" cy="857600"/>
          </a:xfrm>
          <a:prstGeom prst="rect">
            <a:avLst/>
          </a:prstGeom>
          <a:noFill/>
          <a:ln>
            <a:noFill/>
          </a:ln>
        </p:spPr>
        <p:txBody>
          <a:bodyPr spcFirstLastPara="1" wrap="square" lIns="121900" tIns="60933" rIns="121900" bIns="60933" anchor="ctr" anchorCtr="0">
            <a:noAutofit/>
          </a:bodyPr>
          <a:lstStyle/>
          <a:p>
            <a:r>
              <a:rPr lang="en-US" dirty="0" smtClean="0"/>
              <a:t>Migrant Education Title I-C </a:t>
            </a:r>
            <a:endParaRPr dirty="0"/>
          </a:p>
        </p:txBody>
      </p:sp>
      <p:sp>
        <p:nvSpPr>
          <p:cNvPr id="132" name="Google Shape;132;p26"/>
          <p:cNvSpPr txBox="1">
            <a:spLocks noGrp="1"/>
          </p:cNvSpPr>
          <p:nvPr>
            <p:ph type="body" idx="1"/>
          </p:nvPr>
        </p:nvSpPr>
        <p:spPr>
          <a:xfrm>
            <a:off x="207387" y="2098015"/>
            <a:ext cx="11777200" cy="4208400"/>
          </a:xfrm>
          <a:prstGeom prst="rect">
            <a:avLst/>
          </a:prstGeom>
          <a:noFill/>
          <a:ln>
            <a:noFill/>
          </a:ln>
        </p:spPr>
        <p:txBody>
          <a:bodyPr spcFirstLastPara="1" wrap="square" lIns="121900" tIns="60933" rIns="121900" bIns="60933" anchor="t" anchorCtr="0">
            <a:noAutofit/>
          </a:bodyPr>
          <a:lstStyle/>
          <a:p>
            <a:pPr marL="0" indent="0">
              <a:lnSpc>
                <a:spcPct val="70000"/>
              </a:lnSpc>
              <a:buSzPts val="2380"/>
              <a:buNone/>
            </a:pPr>
            <a:r>
              <a:rPr lang="en" sz="3173" b="1" dirty="0" smtClean="0">
                <a:solidFill>
                  <a:schemeClr val="accent5"/>
                </a:solidFill>
              </a:rPr>
              <a:t> </a:t>
            </a:r>
            <a:endParaRPr dirty="0"/>
          </a:p>
          <a:p>
            <a:pPr marL="0" indent="0">
              <a:lnSpc>
                <a:spcPct val="70000"/>
              </a:lnSpc>
              <a:buSzPts val="2380"/>
              <a:buNone/>
            </a:pPr>
            <a:endParaRPr lang="en-US" sz="3173" dirty="0" smtClean="0"/>
          </a:p>
          <a:p>
            <a:pPr marL="0" indent="0">
              <a:lnSpc>
                <a:spcPct val="70000"/>
              </a:lnSpc>
              <a:buSzPts val="2380"/>
              <a:buNone/>
            </a:pPr>
            <a:endParaRPr lang="en-US" sz="3173" dirty="0"/>
          </a:p>
          <a:p>
            <a:pPr marL="0" indent="0">
              <a:lnSpc>
                <a:spcPct val="70000"/>
              </a:lnSpc>
              <a:buSzPts val="2380"/>
              <a:buNone/>
            </a:pPr>
            <a:endParaRPr sz="3173" dirty="0"/>
          </a:p>
        </p:txBody>
      </p:sp>
      <p:sp>
        <p:nvSpPr>
          <p:cNvPr id="133" name="Google Shape;133;p26"/>
          <p:cNvSpPr txBox="1">
            <a:spLocks noGrp="1"/>
          </p:cNvSpPr>
          <p:nvPr>
            <p:ph type="sldNum" idx="4294967295"/>
          </p:nvPr>
        </p:nvSpPr>
        <p:spPr>
          <a:xfrm>
            <a:off x="8610600" y="6492537"/>
            <a:ext cx="2743200" cy="365200"/>
          </a:xfrm>
          <a:prstGeom prst="rect">
            <a:avLst/>
          </a:prstGeom>
          <a:noFill/>
          <a:ln>
            <a:noFill/>
          </a:ln>
        </p:spPr>
        <p:txBody>
          <a:bodyPr spcFirstLastPara="1" wrap="square" lIns="121900" tIns="60933" rIns="121900" bIns="60933" anchor="ctr" anchorCtr="0">
            <a:noAutofit/>
          </a:bodyPr>
          <a:lstStyle/>
          <a:p>
            <a:pPr defTabSz="1219170">
              <a:buClr>
                <a:srgbClr val="000000"/>
              </a:buClr>
            </a:pPr>
            <a:fld id="{00000000-1234-1234-1234-123412341234}" type="slidenum">
              <a:rPr lang="en" kern="0">
                <a:solidFill>
                  <a:srgbClr val="000000"/>
                </a:solidFill>
                <a:latin typeface="Arial"/>
                <a:ea typeface="Arial"/>
                <a:cs typeface="Arial"/>
                <a:sym typeface="Arial"/>
              </a:rPr>
              <a:pPr defTabSz="1219170">
                <a:buClr>
                  <a:srgbClr val="000000"/>
                </a:buClr>
              </a:pPr>
              <a:t>44</a:t>
            </a:fld>
            <a:endParaRPr kern="0">
              <a:solidFill>
                <a:srgbClr val="000000"/>
              </a:solidFill>
              <a:latin typeface="Arial"/>
              <a:ea typeface="Arial"/>
              <a:cs typeface="Arial"/>
              <a:sym typeface="Arial"/>
            </a:endParaRPr>
          </a:p>
        </p:txBody>
      </p:sp>
      <p:sp>
        <p:nvSpPr>
          <p:cNvPr id="2" name="Rectangle 1"/>
          <p:cNvSpPr/>
          <p:nvPr/>
        </p:nvSpPr>
        <p:spPr>
          <a:xfrm>
            <a:off x="7432079" y="5106086"/>
            <a:ext cx="6733396" cy="1200329"/>
          </a:xfrm>
          <a:prstGeom prst="rect">
            <a:avLst/>
          </a:prstGeom>
        </p:spPr>
        <p:txBody>
          <a:bodyPr wrap="square">
            <a:spAutoFit/>
          </a:bodyPr>
          <a:lstStyle/>
          <a:p>
            <a:pPr lvl="0">
              <a:buClr>
                <a:schemeClr val="dk1"/>
              </a:buClr>
              <a:buSzPts val="2200"/>
            </a:pPr>
            <a:r>
              <a:rPr lang="en-US" sz="2400" dirty="0">
                <a:solidFill>
                  <a:schemeClr val="dk1"/>
                </a:solidFill>
                <a:latin typeface="Calibri"/>
                <a:ea typeface="Calibri"/>
                <a:cs typeface="Calibri"/>
                <a:sym typeface="Calibri"/>
              </a:rPr>
              <a:t>Yuliana Kenfield </a:t>
            </a:r>
          </a:p>
          <a:p>
            <a:pPr lvl="0">
              <a:buClr>
                <a:schemeClr val="dk1"/>
              </a:buClr>
              <a:buSzPts val="2200"/>
            </a:pPr>
            <a:r>
              <a:rPr lang="en-US" sz="2400" dirty="0">
                <a:solidFill>
                  <a:schemeClr val="dk1"/>
                </a:solidFill>
                <a:latin typeface="Calibri"/>
                <a:ea typeface="Calibri"/>
                <a:cs typeface="Calibri"/>
                <a:sym typeface="Calibri"/>
              </a:rPr>
              <a:t>Title I-C Migrant Education Specialist</a:t>
            </a:r>
          </a:p>
          <a:p>
            <a:pPr lvl="0">
              <a:buClr>
                <a:schemeClr val="dk1"/>
              </a:buClr>
              <a:buSzPts val="2200"/>
            </a:pPr>
            <a:r>
              <a:rPr lang="en-US" sz="2400" u="sng" dirty="0">
                <a:solidFill>
                  <a:schemeClr val="hlink"/>
                </a:solidFill>
                <a:latin typeface="Calibri"/>
                <a:ea typeface="Calibri"/>
                <a:cs typeface="Calibri"/>
                <a:sym typeface="Calibri"/>
              </a:rPr>
              <a:t>Yuliana</a:t>
            </a:r>
            <a:r>
              <a:rPr lang="en-US" sz="2400" u="sng" dirty="0">
                <a:solidFill>
                  <a:schemeClr val="hlink"/>
                </a:solidFill>
                <a:latin typeface="Calibri"/>
                <a:ea typeface="Calibri"/>
                <a:cs typeface="Calibri"/>
                <a:sym typeface="Calibri"/>
                <a:hlinkClick r:id="rId3"/>
              </a:rPr>
              <a:t>.kenfield@state.or.us</a:t>
            </a:r>
            <a:r>
              <a:rPr lang="en-US" sz="2400" dirty="0">
                <a:solidFill>
                  <a:schemeClr val="dk1"/>
                </a:solidFill>
                <a:latin typeface="Calibri"/>
                <a:ea typeface="Calibri"/>
                <a:cs typeface="Calibri"/>
                <a:sym typeface="Calibri"/>
              </a:rPr>
              <a:t> </a:t>
            </a:r>
          </a:p>
        </p:txBody>
      </p:sp>
      <p:pic>
        <p:nvPicPr>
          <p:cNvPr id="1026" name="Picture 2" descr="https://lh4.googleusercontent.com/T1TmCC_rt2gq_TeAGA5ATMWj5X8TaLOK-9aUnLaNquCG5q9A0D2UJTfmfKTy8q3nmSv7GHpXHXT1DmAJ4nBrGOLdkdeqmHd14A8ZT21WcP4ENG06X3y_uzwHpqxFADtCPFHxtg7UgUI=s0"/>
          <p:cNvPicPr>
            <a:picLocks noChangeAspect="1" noChangeArrowheads="1"/>
          </p:cNvPicPr>
          <p:nvPr/>
        </p:nvPicPr>
        <p:blipFill rotWithShape="1">
          <a:blip r:embed="rId4">
            <a:extLst>
              <a:ext uri="{28A0092B-C50C-407E-A947-70E740481C1C}">
                <a14:useLocalDpi xmlns:a14="http://schemas.microsoft.com/office/drawing/2010/main" val="0"/>
              </a:ext>
            </a:extLst>
          </a:blip>
          <a:srcRect l="2363" t="4318" b="1541"/>
          <a:stretch/>
        </p:blipFill>
        <p:spPr bwMode="auto">
          <a:xfrm>
            <a:off x="703643" y="1906230"/>
            <a:ext cx="6452186" cy="458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72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476" y="-105978"/>
            <a:ext cx="4052048" cy="1325563"/>
          </a:xfrm>
        </p:spPr>
        <p:txBody>
          <a:bodyPr/>
          <a:lstStyle/>
          <a:p>
            <a:r>
              <a:rPr lang="en-US" dirty="0" smtClean="0">
                <a:solidFill>
                  <a:schemeClr val="bg1"/>
                </a:solidFill>
              </a:rPr>
              <a:t>Charter Schools</a:t>
            </a:r>
            <a:endParaRPr lang="en-US" dirty="0">
              <a:solidFill>
                <a:schemeClr val="bg1"/>
              </a:solidFill>
            </a:endParaRPr>
          </a:p>
        </p:txBody>
      </p:sp>
      <p:sp>
        <p:nvSpPr>
          <p:cNvPr id="3" name="Content Placeholder 2"/>
          <p:cNvSpPr>
            <a:spLocks noGrp="1"/>
          </p:cNvSpPr>
          <p:nvPr>
            <p:ph idx="1"/>
          </p:nvPr>
        </p:nvSpPr>
        <p:spPr>
          <a:xfrm>
            <a:off x="844923" y="2754902"/>
            <a:ext cx="10515600" cy="2749708"/>
          </a:xfrm>
        </p:spPr>
        <p:txBody>
          <a:bodyPr>
            <a:normAutofit/>
          </a:bodyPr>
          <a:lstStyle/>
          <a:p>
            <a:pPr marL="0" indent="0" algn="ctr">
              <a:buNone/>
            </a:pPr>
            <a:r>
              <a:rPr lang="en-US" sz="7200" b="1" dirty="0" smtClean="0"/>
              <a:t>Charter Schools Updates</a:t>
            </a:r>
            <a:endParaRPr lang="en-US" sz="7200" b="1" dirty="0"/>
          </a:p>
        </p:txBody>
      </p:sp>
    </p:spTree>
    <p:extLst>
      <p:ext uri="{BB962C8B-B14F-4D97-AF65-F5344CB8AC3E}">
        <p14:creationId xmlns:p14="http://schemas.microsoft.com/office/powerpoint/2010/main" val="177247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Charter Schools</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8"/>
          <p:cNvSpPr txBox="1">
            <a:spLocks/>
          </p:cNvSpPr>
          <p:nvPr/>
        </p:nvSpPr>
        <p:spPr>
          <a:xfrm>
            <a:off x="889125" y="1258784"/>
            <a:ext cx="10515600" cy="48451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132 public charter schools in Oregon</a:t>
            </a:r>
          </a:p>
          <a:p>
            <a:pPr marL="685783" marR="0" lvl="1" indent="-228594" algn="l" defTabSz="914377"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87 non-virtual charter schools sponsored by school districts</a:t>
            </a:r>
          </a:p>
          <a:p>
            <a:pPr marL="685783" marR="0" lvl="1" indent="-228594" algn="l" defTabSz="914377"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21 Single school district charter schools</a:t>
            </a:r>
          </a:p>
          <a:p>
            <a:pPr marL="685783" marR="0" lvl="1" indent="-228594" algn="l" defTabSz="914377"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20 state-wide virtual public charter schools</a:t>
            </a:r>
          </a:p>
          <a:p>
            <a:pPr marL="685783" marR="0" lvl="1" indent="-228594" algn="l" defTabSz="914377"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4 State Board of Education sponsored charter schools</a:t>
            </a:r>
          </a:p>
          <a:p>
            <a:pPr marL="457189" marR="0" lvl="1" indent="0" algn="l" defTabSz="914377" rtl="0" eaLnBrk="1" fontAlgn="auto" latinLnBrk="0" hangingPunct="1">
              <a:lnSpc>
                <a:spcPct val="90000"/>
              </a:lnSpc>
              <a:spcBef>
                <a:spcPts val="500"/>
              </a:spcBef>
              <a:spcAft>
                <a:spcPts val="0"/>
              </a:spcAft>
              <a:buClrTx/>
              <a:buSzPct val="100000"/>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228594" marR="0" lvl="0" indent="-228594" algn="l" defTabSz="914377"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Public charter schools may not limit enrollment based on proficiency in the English language</a:t>
            </a:r>
          </a:p>
          <a:p>
            <a:pPr marL="228594" marR="0" lvl="0" indent="-228594" algn="l" defTabSz="914377"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 required to comply with state testing, including ELPA</a:t>
            </a:r>
          </a:p>
          <a:p>
            <a:pPr marL="228594" marR="0" lvl="0" indent="-228594" algn="l" defTabSz="914377"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May claim </a:t>
            </a:r>
            <a:r>
              <a:rPr kumimoji="0" lang="en-US" sz="2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ADMw</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for qualifying emergent bilingual students</a:t>
            </a:r>
          </a:p>
          <a:p>
            <a:pPr marL="228594" marR="0" lvl="0" indent="-228594" algn="l" defTabSz="914377"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May participate in Title III funded activities through district or consortium</a:t>
            </a:r>
          </a:p>
        </p:txBody>
      </p:sp>
    </p:spTree>
    <p:extLst>
      <p:ext uri="{BB962C8B-B14F-4D97-AF65-F5344CB8AC3E}">
        <p14:creationId xmlns:p14="http://schemas.microsoft.com/office/powerpoint/2010/main" val="1045127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Charter Schools</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BAB59-E1FB-40DE-BF54-BC3526BEF81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8"/>
          <p:cNvSpPr txBox="1">
            <a:spLocks/>
          </p:cNvSpPr>
          <p:nvPr/>
        </p:nvSpPr>
        <p:spPr>
          <a:xfrm>
            <a:off x="889125" y="1258784"/>
            <a:ext cx="10515600" cy="48451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Questions and Support:</a:t>
            </a:r>
          </a:p>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Kate Pattison</a:t>
            </a:r>
          </a:p>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Charter School Specialist</a:t>
            </a:r>
          </a:p>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k</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hlinkClick r:id="rId2"/>
              </a:rPr>
              <a:t>ate.pattison@state.or.us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90000"/>
              </a:lnSpc>
              <a:spcBef>
                <a:spcPts val="1000"/>
              </a:spcBef>
              <a:spcAft>
                <a:spcPts val="0"/>
              </a:spcAft>
              <a:buClrTx/>
              <a:buSzPct val="100000"/>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503-580-5749 (text preferred to schedule call)</a:t>
            </a:r>
          </a:p>
        </p:txBody>
      </p:sp>
    </p:spTree>
    <p:extLst>
      <p:ext uri="{BB962C8B-B14F-4D97-AF65-F5344CB8AC3E}">
        <p14:creationId xmlns:p14="http://schemas.microsoft.com/office/powerpoint/2010/main" val="3501063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8476" y="-105978"/>
            <a:ext cx="4052048" cy="1325563"/>
          </a:xfrm>
        </p:spPr>
        <p:txBody>
          <a:bodyPr/>
          <a:lstStyle/>
          <a:p>
            <a:r>
              <a:rPr lang="en-US" dirty="0" smtClean="0">
                <a:solidFill>
                  <a:schemeClr val="bg1"/>
                </a:solidFill>
              </a:rPr>
              <a:t>Private Schools</a:t>
            </a:r>
            <a:endParaRPr lang="en-US" dirty="0">
              <a:solidFill>
                <a:schemeClr val="bg1"/>
              </a:solidFill>
            </a:endParaRPr>
          </a:p>
        </p:txBody>
      </p:sp>
      <p:sp>
        <p:nvSpPr>
          <p:cNvPr id="3" name="Content Placeholder 2"/>
          <p:cNvSpPr>
            <a:spLocks noGrp="1"/>
          </p:cNvSpPr>
          <p:nvPr>
            <p:ph idx="1"/>
          </p:nvPr>
        </p:nvSpPr>
        <p:spPr>
          <a:xfrm>
            <a:off x="844923" y="2754902"/>
            <a:ext cx="10515600" cy="2749708"/>
          </a:xfrm>
        </p:spPr>
        <p:txBody>
          <a:bodyPr>
            <a:normAutofit/>
          </a:bodyPr>
          <a:lstStyle/>
          <a:p>
            <a:pPr marL="0" indent="0" algn="ctr">
              <a:buNone/>
            </a:pPr>
            <a:r>
              <a:rPr lang="en-US" sz="7200" b="1" dirty="0" smtClean="0"/>
              <a:t>Private Schools Updates</a:t>
            </a:r>
            <a:endParaRPr lang="en-US" sz="7200" b="1" dirty="0"/>
          </a:p>
        </p:txBody>
      </p:sp>
    </p:spTree>
    <p:extLst>
      <p:ext uri="{BB962C8B-B14F-4D97-AF65-F5344CB8AC3E}">
        <p14:creationId xmlns:p14="http://schemas.microsoft.com/office/powerpoint/2010/main" val="1219868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432" y="0"/>
            <a:ext cx="7426843" cy="1325563"/>
          </a:xfrm>
        </p:spPr>
        <p:txBody>
          <a:bodyPr/>
          <a:lstStyle/>
          <a:p>
            <a:pPr>
              <a:lnSpc>
                <a:spcPct val="80000"/>
              </a:lnSpc>
            </a:pPr>
            <a:r>
              <a:rPr lang="en-US" dirty="0">
                <a:solidFill>
                  <a:schemeClr val="lt1"/>
                </a:solidFill>
                <a:ea typeface="Calibri"/>
                <a:cs typeface="Calibri"/>
                <a:sym typeface="Calibri"/>
              </a:rPr>
              <a:t>TITLE III:  EQUITABLE SERVICES</a:t>
            </a:r>
          </a:p>
        </p:txBody>
      </p:sp>
      <p:sp>
        <p:nvSpPr>
          <p:cNvPr id="3" name="Content Placeholder 2"/>
          <p:cNvSpPr>
            <a:spLocks noGrp="1"/>
          </p:cNvSpPr>
          <p:nvPr>
            <p:ph idx="1"/>
          </p:nvPr>
        </p:nvSpPr>
        <p:spPr>
          <a:xfrm>
            <a:off x="838200" y="2261191"/>
            <a:ext cx="10515600" cy="3915772"/>
          </a:xfrm>
        </p:spPr>
        <p:txBody>
          <a:bodyPr>
            <a:normAutofit fontScale="92500" lnSpcReduction="20000"/>
          </a:bodyPr>
          <a:lstStyle/>
          <a:p>
            <a:pPr marL="609585" indent="-491054">
              <a:lnSpc>
                <a:spcPct val="115000"/>
              </a:lnSpc>
              <a:buClr>
                <a:schemeClr val="dk1"/>
              </a:buClr>
              <a:buSzPts val="2200"/>
              <a:buFont typeface="Calibri"/>
              <a:buChar char="●"/>
            </a:pPr>
            <a:r>
              <a:rPr lang="en-US" dirty="0">
                <a:solidFill>
                  <a:schemeClr val="dk1"/>
                </a:solidFill>
                <a:ea typeface="Calibri"/>
                <a:cs typeface="Calibri"/>
                <a:sym typeface="Calibri"/>
              </a:rPr>
              <a:t>Included in Consultation Process (Affirmations of Consultation to ODE)</a:t>
            </a:r>
          </a:p>
          <a:p>
            <a:pPr marL="609585" indent="-491054">
              <a:lnSpc>
                <a:spcPct val="115000"/>
              </a:lnSpc>
              <a:buClr>
                <a:schemeClr val="dk1"/>
              </a:buClr>
              <a:buSzPts val="2200"/>
              <a:buFont typeface="Calibri"/>
              <a:buChar char="●"/>
            </a:pPr>
            <a:r>
              <a:rPr lang="en-US" dirty="0">
                <a:ea typeface="Calibri"/>
                <a:cs typeface="Calibri"/>
                <a:sym typeface="Calibri"/>
              </a:rPr>
              <a:t>Timely, </a:t>
            </a:r>
            <a:r>
              <a:rPr lang="en-US" dirty="0" smtClean="0">
                <a:ea typeface="Calibri"/>
                <a:cs typeface="Calibri"/>
                <a:sym typeface="Calibri"/>
              </a:rPr>
              <a:t>meaningful </a:t>
            </a:r>
            <a:r>
              <a:rPr lang="en-US" dirty="0">
                <a:ea typeface="Calibri"/>
                <a:cs typeface="Calibri"/>
                <a:sym typeface="Calibri"/>
              </a:rPr>
              <a:t>and </a:t>
            </a:r>
            <a:r>
              <a:rPr lang="en-US" dirty="0" smtClean="0">
                <a:ea typeface="Calibri"/>
                <a:cs typeface="Calibri"/>
                <a:sym typeface="Calibri"/>
              </a:rPr>
              <a:t>ongoing</a:t>
            </a:r>
            <a:endParaRPr lang="en-US" dirty="0">
              <a:ea typeface="Calibri"/>
              <a:cs typeface="Calibri"/>
              <a:sym typeface="Calibri"/>
            </a:endParaRPr>
          </a:p>
          <a:p>
            <a:pPr marL="609585" indent="-491054">
              <a:lnSpc>
                <a:spcPct val="115000"/>
              </a:lnSpc>
              <a:buClr>
                <a:schemeClr val="dk1"/>
              </a:buClr>
              <a:buSzPts val="2200"/>
              <a:buFont typeface="Calibri"/>
              <a:buChar char="●"/>
            </a:pPr>
            <a:r>
              <a:rPr lang="en-US" dirty="0">
                <a:highlight>
                  <a:srgbClr val="FFFFFF"/>
                </a:highlight>
                <a:ea typeface="Calibri"/>
                <a:cs typeface="Calibri"/>
                <a:sym typeface="Calibri"/>
              </a:rPr>
              <a:t>LEAs may serve eligible private school students and educational personnel either directly or through third party contract</a:t>
            </a:r>
          </a:p>
          <a:p>
            <a:pPr marL="609585" indent="-491054">
              <a:lnSpc>
                <a:spcPct val="115000"/>
              </a:lnSpc>
              <a:buClr>
                <a:srgbClr val="666666"/>
              </a:buClr>
              <a:buSzPts val="2200"/>
              <a:buFont typeface="Calibri"/>
              <a:buChar char="●"/>
            </a:pPr>
            <a:r>
              <a:rPr lang="en-US" dirty="0">
                <a:highlight>
                  <a:srgbClr val="FFFFFF"/>
                </a:highlight>
                <a:ea typeface="Calibri"/>
                <a:cs typeface="Calibri"/>
                <a:sym typeface="Calibri"/>
              </a:rPr>
              <a:t>District is responsible </a:t>
            </a:r>
            <a:r>
              <a:rPr lang="en-US" dirty="0" smtClean="0">
                <a:highlight>
                  <a:srgbClr val="FFFFFF"/>
                </a:highlight>
                <a:ea typeface="Calibri"/>
                <a:cs typeface="Calibri"/>
                <a:sym typeface="Calibri"/>
              </a:rPr>
              <a:t>for initial </a:t>
            </a:r>
            <a:r>
              <a:rPr lang="en-US" dirty="0">
                <a:highlight>
                  <a:srgbClr val="FFFFFF"/>
                </a:highlight>
                <a:ea typeface="Calibri"/>
                <a:cs typeface="Calibri"/>
                <a:sym typeface="Calibri"/>
              </a:rPr>
              <a:t>identification </a:t>
            </a:r>
            <a:r>
              <a:rPr lang="en-US" dirty="0" smtClean="0">
                <a:highlight>
                  <a:srgbClr val="FFFFFF"/>
                </a:highlight>
                <a:ea typeface="Calibri"/>
                <a:cs typeface="Calibri"/>
                <a:sym typeface="Calibri"/>
              </a:rPr>
              <a:t>(LUS </a:t>
            </a:r>
            <a:r>
              <a:rPr lang="en-US" dirty="0">
                <a:highlight>
                  <a:srgbClr val="FFFFFF"/>
                </a:highlight>
                <a:ea typeface="Calibri"/>
                <a:cs typeface="Calibri"/>
                <a:sym typeface="Calibri"/>
              </a:rPr>
              <a:t>and ELPA)</a:t>
            </a:r>
          </a:p>
          <a:p>
            <a:pPr marL="609585" indent="-491054">
              <a:lnSpc>
                <a:spcPct val="115000"/>
              </a:lnSpc>
              <a:buClr>
                <a:srgbClr val="666666"/>
              </a:buClr>
              <a:buSzPts val="2200"/>
              <a:buFont typeface="Calibri"/>
              <a:buChar char="●"/>
            </a:pPr>
            <a:r>
              <a:rPr lang="en-US" dirty="0">
                <a:highlight>
                  <a:srgbClr val="FFFFFF"/>
                </a:highlight>
                <a:ea typeface="Calibri"/>
                <a:cs typeface="Calibri"/>
                <a:sym typeface="Calibri"/>
              </a:rPr>
              <a:t>Carry-over for 2019-2021 and 2020-2021</a:t>
            </a:r>
          </a:p>
          <a:p>
            <a:pPr marL="609585" indent="-491054">
              <a:lnSpc>
                <a:spcPct val="115000"/>
              </a:lnSpc>
              <a:buClr>
                <a:srgbClr val="666666"/>
              </a:buClr>
              <a:buSzPts val="2200"/>
              <a:buFont typeface="Calibri"/>
              <a:buChar char="●"/>
            </a:pPr>
            <a:r>
              <a:rPr lang="en-US" dirty="0">
                <a:highlight>
                  <a:srgbClr val="FFFFFF"/>
                </a:highlight>
                <a:ea typeface="Calibri"/>
                <a:cs typeface="Calibri"/>
                <a:sym typeface="Calibri"/>
              </a:rPr>
              <a:t>The district maintains title to materials, equipment, and property purchased with Title III funds.  Include in inventory.</a:t>
            </a:r>
          </a:p>
        </p:txBody>
      </p:sp>
    </p:spTree>
    <p:extLst>
      <p:ext uri="{BB962C8B-B14F-4D97-AF65-F5344CB8AC3E}">
        <p14:creationId xmlns:p14="http://schemas.microsoft.com/office/powerpoint/2010/main" val="41564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Honoring Your Work</a:t>
            </a:r>
            <a:endParaRPr lang="en-US" sz="3600" dirty="0"/>
          </a:p>
        </p:txBody>
      </p:sp>
      <p:sp>
        <p:nvSpPr>
          <p:cNvPr id="3" name="Content Placeholder 2"/>
          <p:cNvSpPr>
            <a:spLocks noGrp="1"/>
          </p:cNvSpPr>
          <p:nvPr>
            <p:ph idx="1"/>
          </p:nvPr>
        </p:nvSpPr>
        <p:spPr>
          <a:xfrm>
            <a:off x="522515" y="2171700"/>
            <a:ext cx="11389179" cy="3869871"/>
          </a:xfrm>
        </p:spPr>
        <p:txBody>
          <a:bodyPr>
            <a:normAutofit/>
          </a:bodyPr>
          <a:lstStyle/>
          <a:p>
            <a:pPr marL="50800" indent="0">
              <a:buNone/>
            </a:pPr>
            <a:endParaRPr lang="en-US" b="1" dirty="0">
              <a:solidFill>
                <a:srgbClr val="0070C0"/>
              </a:solidFill>
            </a:endParaRPr>
          </a:p>
          <a:p>
            <a:pPr marL="50800" indent="0">
              <a:buNone/>
            </a:pPr>
            <a:r>
              <a:rPr lang="en-US" b="1" dirty="0">
                <a:solidFill>
                  <a:srgbClr val="0070C0"/>
                </a:solidFill>
              </a:rPr>
              <a:t>Thank you </a:t>
            </a:r>
            <a:r>
              <a:rPr lang="en-US" b="1" dirty="0"/>
              <a:t>for all that you are doing to support our students during this time </a:t>
            </a:r>
          </a:p>
          <a:p>
            <a:pPr marL="50800" indent="0">
              <a:buNone/>
            </a:pPr>
            <a:r>
              <a:rPr lang="en-US" b="1" dirty="0"/>
              <a:t> </a:t>
            </a:r>
          </a:p>
          <a:p>
            <a:pPr marL="50800" indent="0">
              <a:buNone/>
            </a:pPr>
            <a:r>
              <a:rPr lang="en-US" b="1" dirty="0">
                <a:solidFill>
                  <a:srgbClr val="0070C0"/>
                </a:solidFill>
              </a:rPr>
              <a:t>Thank you </a:t>
            </a:r>
            <a:r>
              <a:rPr lang="en-US" b="1" dirty="0"/>
              <a:t>for your flexibility as you navigate each day </a:t>
            </a:r>
          </a:p>
          <a:p>
            <a:pPr marL="50800" indent="0"/>
            <a:endParaRPr lang="en-US" b="1" dirty="0"/>
          </a:p>
          <a:p>
            <a:pPr marL="50800" indent="0">
              <a:buNone/>
            </a:pPr>
            <a:r>
              <a:rPr lang="en-US" b="1" dirty="0">
                <a:solidFill>
                  <a:srgbClr val="0070C0"/>
                </a:solidFill>
              </a:rPr>
              <a:t>Thank you </a:t>
            </a:r>
            <a:r>
              <a:rPr lang="en-US" b="1" dirty="0"/>
              <a:t>for your grace and care as you develop systems in your district/school to further support our EL students </a:t>
            </a:r>
          </a:p>
        </p:txBody>
      </p:sp>
    </p:spTree>
    <p:extLst>
      <p:ext uri="{BB962C8B-B14F-4D97-AF65-F5344CB8AC3E}">
        <p14:creationId xmlns:p14="http://schemas.microsoft.com/office/powerpoint/2010/main" val="278861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432" y="0"/>
            <a:ext cx="7426843" cy="1325563"/>
          </a:xfrm>
        </p:spPr>
        <p:txBody>
          <a:bodyPr/>
          <a:lstStyle/>
          <a:p>
            <a:pPr algn="ctr">
              <a:lnSpc>
                <a:spcPct val="80000"/>
              </a:lnSpc>
              <a:buClr>
                <a:srgbClr val="000000"/>
              </a:buClr>
              <a:buSzPts val="4400"/>
            </a:pPr>
            <a:r>
              <a:rPr lang="en-US" dirty="0">
                <a:solidFill>
                  <a:schemeClr val="lt1"/>
                </a:solidFill>
                <a:ea typeface="Calibri"/>
                <a:cs typeface="Calibri"/>
                <a:sym typeface="Calibri"/>
              </a:rPr>
              <a:t>TITLE III:  SERVICES</a:t>
            </a:r>
          </a:p>
        </p:txBody>
      </p:sp>
      <p:sp>
        <p:nvSpPr>
          <p:cNvPr id="3" name="Content Placeholder 2"/>
          <p:cNvSpPr>
            <a:spLocks noGrp="1"/>
          </p:cNvSpPr>
          <p:nvPr>
            <p:ph idx="1"/>
          </p:nvPr>
        </p:nvSpPr>
        <p:spPr>
          <a:xfrm>
            <a:off x="304800" y="2119423"/>
            <a:ext cx="11660372" cy="4437320"/>
          </a:xfrm>
        </p:spPr>
        <p:txBody>
          <a:bodyPr>
            <a:normAutofit fontScale="85000" lnSpcReduction="20000"/>
          </a:bodyPr>
          <a:lstStyle/>
          <a:p>
            <a:pPr marL="380991" indent="0">
              <a:buNone/>
            </a:pPr>
            <a:r>
              <a:rPr lang="en-US" b="1" u="sng" dirty="0"/>
              <a:t>Examples of Title III services include:</a:t>
            </a:r>
          </a:p>
          <a:p>
            <a:pPr marL="609585" indent="-448722">
              <a:buSzPts val="1700"/>
              <a:buChar char="●"/>
            </a:pPr>
            <a:r>
              <a:rPr lang="en-US" dirty="0"/>
              <a:t>Administration of English language proficiency (ELP) assessments for identification and/or for the purpose of evaluating continued eligibility and the effectiveness of services (test booklets, teacher training, stipends to teachers to administer assessments)</a:t>
            </a:r>
          </a:p>
          <a:p>
            <a:pPr marL="609585" indent="-448722">
              <a:buSzPts val="1700"/>
              <a:buChar char="●"/>
            </a:pPr>
            <a:r>
              <a:rPr lang="en-US" dirty="0"/>
              <a:t>Participation in district‐sponsored professional </a:t>
            </a:r>
            <a:r>
              <a:rPr lang="en-US" dirty="0" smtClean="0"/>
              <a:t>development, </a:t>
            </a:r>
            <a:r>
              <a:rPr lang="en-US" dirty="0"/>
              <a:t>or PD organized specifically to meet the needs of the private school teachers for the purposes of improving services to English language learners</a:t>
            </a:r>
          </a:p>
          <a:p>
            <a:pPr marL="609585" indent="-448722">
              <a:buSzPts val="1700"/>
              <a:buChar char="●"/>
            </a:pPr>
            <a:r>
              <a:rPr lang="en-US" dirty="0"/>
              <a:t>Tutoring for students before, during, or after school hours</a:t>
            </a:r>
          </a:p>
          <a:p>
            <a:pPr marL="609585" indent="-448722">
              <a:buSzPts val="1700"/>
              <a:buChar char="●"/>
            </a:pPr>
            <a:r>
              <a:rPr lang="en-US" dirty="0"/>
              <a:t>Participation of private school ELL students in summer school</a:t>
            </a:r>
          </a:p>
          <a:p>
            <a:pPr marL="609585" indent="-448722">
              <a:buSzPts val="1700"/>
              <a:buChar char="●"/>
            </a:pPr>
            <a:r>
              <a:rPr lang="en-US" dirty="0"/>
              <a:t>Participation of students in a weekend language development program</a:t>
            </a:r>
          </a:p>
          <a:p>
            <a:pPr marL="609585" indent="-448722">
              <a:buSzPts val="1700"/>
              <a:buChar char="●"/>
            </a:pPr>
            <a:r>
              <a:rPr lang="en-US" dirty="0"/>
              <a:t>Purchase of supplemental instructional materials and supplies to support language development</a:t>
            </a:r>
          </a:p>
        </p:txBody>
      </p:sp>
    </p:spTree>
    <p:extLst>
      <p:ext uri="{BB962C8B-B14F-4D97-AF65-F5344CB8AC3E}">
        <p14:creationId xmlns:p14="http://schemas.microsoft.com/office/powerpoint/2010/main" val="2678441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432" y="0"/>
            <a:ext cx="7426843" cy="1325563"/>
          </a:xfrm>
        </p:spPr>
        <p:txBody>
          <a:bodyPr/>
          <a:lstStyle/>
          <a:p>
            <a:pPr algn="ctr">
              <a:lnSpc>
                <a:spcPct val="80000"/>
              </a:lnSpc>
              <a:buClr>
                <a:srgbClr val="000000"/>
              </a:buClr>
              <a:buSzPts val="4400"/>
            </a:pPr>
            <a:r>
              <a:rPr lang="en-US" dirty="0">
                <a:solidFill>
                  <a:schemeClr val="lt1"/>
                </a:solidFill>
                <a:ea typeface="Calibri"/>
                <a:cs typeface="Calibri"/>
                <a:sym typeface="Calibri"/>
              </a:rPr>
              <a:t>TITLE III:  ALLOCATION</a:t>
            </a:r>
          </a:p>
        </p:txBody>
      </p:sp>
      <p:sp>
        <p:nvSpPr>
          <p:cNvPr id="3" name="Content Placeholder 2"/>
          <p:cNvSpPr>
            <a:spLocks noGrp="1"/>
          </p:cNvSpPr>
          <p:nvPr>
            <p:ph idx="1"/>
          </p:nvPr>
        </p:nvSpPr>
        <p:spPr>
          <a:xfrm>
            <a:off x="304800" y="2119423"/>
            <a:ext cx="11660372" cy="4437320"/>
          </a:xfrm>
        </p:spPr>
        <p:txBody>
          <a:bodyPr>
            <a:normAutofit fontScale="85000" lnSpcReduction="20000"/>
          </a:bodyPr>
          <a:lstStyle/>
          <a:p>
            <a:pPr marL="609585"/>
            <a:r>
              <a:rPr lang="en-US" b="1" u="sng" dirty="0"/>
              <a:t>Examples of Title III services include:</a:t>
            </a:r>
          </a:p>
          <a:p>
            <a:pPr marL="609585" indent="-448722">
              <a:buSzPts val="1700"/>
              <a:buChar char="●"/>
            </a:pPr>
            <a:r>
              <a:rPr lang="en-US" dirty="0"/>
              <a:t>Administration of English language proficiency (ELP) assessments for identification and/or for the purpose of evaluating continued eligibility and the effectiveness of services (test booklets, teacher training, stipends to teachers to administer assessments)</a:t>
            </a:r>
          </a:p>
          <a:p>
            <a:pPr marL="609585" indent="-448722">
              <a:buSzPts val="1700"/>
              <a:buChar char="●"/>
            </a:pPr>
            <a:r>
              <a:rPr lang="en-US" dirty="0"/>
              <a:t>Participation in district‐sponsored professional development (PD), or PD organized specifically to meet the needs of the private school teachers for the purposes of improving services to English language learners</a:t>
            </a:r>
          </a:p>
          <a:p>
            <a:pPr marL="609585" indent="-448722">
              <a:buSzPts val="1700"/>
              <a:buChar char="●"/>
            </a:pPr>
            <a:r>
              <a:rPr lang="en-US" dirty="0"/>
              <a:t>Tutoring for students before, during, or after school hours</a:t>
            </a:r>
          </a:p>
          <a:p>
            <a:pPr marL="609585" indent="-448722">
              <a:buSzPts val="1700"/>
              <a:buChar char="●"/>
            </a:pPr>
            <a:r>
              <a:rPr lang="en-US" dirty="0"/>
              <a:t>Participation of private school ELL students in summer school</a:t>
            </a:r>
          </a:p>
          <a:p>
            <a:pPr marL="609585" indent="-448722">
              <a:buSzPts val="1700"/>
              <a:buChar char="●"/>
            </a:pPr>
            <a:r>
              <a:rPr lang="en-US" dirty="0"/>
              <a:t>Participation of students in a weekend language development program</a:t>
            </a:r>
          </a:p>
          <a:p>
            <a:pPr marL="609585" indent="-448722">
              <a:buSzPts val="1700"/>
              <a:buChar char="●"/>
            </a:pPr>
            <a:r>
              <a:rPr lang="en-US" dirty="0"/>
              <a:t>Purchase of supplemental instructional materials and supplies to support language development</a:t>
            </a:r>
          </a:p>
        </p:txBody>
      </p:sp>
      <p:pic>
        <p:nvPicPr>
          <p:cNvPr id="4" name="Google Shape;88;p17" descr="Allocation table"/>
          <p:cNvPicPr preferRelativeResize="0"/>
          <p:nvPr/>
        </p:nvPicPr>
        <p:blipFill>
          <a:blip r:embed="rId3">
            <a:alphaModFix/>
          </a:blip>
          <a:stretch>
            <a:fillRect/>
          </a:stretch>
        </p:blipFill>
        <p:spPr>
          <a:xfrm>
            <a:off x="0" y="1431851"/>
            <a:ext cx="12053067" cy="5425883"/>
          </a:xfrm>
          <a:prstGeom prst="rect">
            <a:avLst/>
          </a:prstGeom>
          <a:noFill/>
          <a:ln>
            <a:noFill/>
          </a:ln>
        </p:spPr>
      </p:pic>
    </p:spTree>
    <p:extLst>
      <p:ext uri="{BB962C8B-B14F-4D97-AF65-F5344CB8AC3E}">
        <p14:creationId xmlns:p14="http://schemas.microsoft.com/office/powerpoint/2010/main" val="3090660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432" y="0"/>
            <a:ext cx="7426843" cy="1325563"/>
          </a:xfrm>
        </p:spPr>
        <p:txBody>
          <a:bodyPr/>
          <a:lstStyle/>
          <a:p>
            <a:pPr algn="ctr">
              <a:lnSpc>
                <a:spcPct val="80000"/>
              </a:lnSpc>
              <a:buClr>
                <a:srgbClr val="000000"/>
              </a:buClr>
              <a:buSzPts val="4400"/>
            </a:pPr>
            <a:r>
              <a:rPr lang="en-US" dirty="0">
                <a:solidFill>
                  <a:schemeClr val="lt1"/>
                </a:solidFill>
                <a:ea typeface="Calibri"/>
                <a:cs typeface="Calibri"/>
                <a:sym typeface="Calibri"/>
              </a:rPr>
              <a:t>TITLE III:  </a:t>
            </a:r>
            <a:r>
              <a:rPr lang="en-US" dirty="0" smtClean="0">
                <a:solidFill>
                  <a:schemeClr val="lt1"/>
                </a:solidFill>
                <a:ea typeface="Calibri"/>
                <a:cs typeface="Calibri"/>
                <a:sym typeface="Calibri"/>
              </a:rPr>
              <a:t>Resources</a:t>
            </a:r>
            <a:endParaRPr lang="en-US" dirty="0">
              <a:solidFill>
                <a:schemeClr val="lt1"/>
              </a:solidFill>
              <a:ea typeface="Calibri"/>
              <a:cs typeface="Calibri"/>
              <a:sym typeface="Calibri"/>
            </a:endParaRPr>
          </a:p>
        </p:txBody>
      </p:sp>
      <p:sp>
        <p:nvSpPr>
          <p:cNvPr id="3" name="Content Placeholder 2"/>
          <p:cNvSpPr>
            <a:spLocks noGrp="1"/>
          </p:cNvSpPr>
          <p:nvPr>
            <p:ph idx="1"/>
          </p:nvPr>
        </p:nvSpPr>
        <p:spPr>
          <a:xfrm>
            <a:off x="304800" y="2119423"/>
            <a:ext cx="11660372" cy="4437320"/>
          </a:xfrm>
        </p:spPr>
        <p:txBody>
          <a:bodyPr>
            <a:normAutofit/>
          </a:bodyPr>
          <a:lstStyle/>
          <a:p>
            <a:pPr marL="609585" indent="-507987">
              <a:buSzPts val="2400"/>
              <a:buChar char="●"/>
            </a:pPr>
            <a:r>
              <a:rPr lang="en-US" u="sng" dirty="0">
                <a:solidFill>
                  <a:schemeClr val="hlink"/>
                </a:solidFill>
                <a:hlinkClick r:id="rId3"/>
              </a:rPr>
              <a:t>Non-Regulatory Guidance:  English Learners and Title III of the ESEA, as amended by </a:t>
            </a:r>
            <a:r>
              <a:rPr lang="en-US" u="sng" dirty="0" smtClean="0">
                <a:solidFill>
                  <a:schemeClr val="hlink"/>
                </a:solidFill>
                <a:hlinkClick r:id="rId3"/>
              </a:rPr>
              <a:t>ESSA</a:t>
            </a:r>
            <a:r>
              <a:rPr lang="en-US" u="sng" dirty="0" smtClean="0">
                <a:solidFill>
                  <a:schemeClr val="hlink"/>
                </a:solidFill>
              </a:rPr>
              <a:t> (</a:t>
            </a:r>
            <a:r>
              <a:rPr lang="en-US" dirty="0" smtClean="0"/>
              <a:t>September</a:t>
            </a:r>
            <a:r>
              <a:rPr lang="en-US" dirty="0"/>
              <a:t>, </a:t>
            </a:r>
            <a:r>
              <a:rPr lang="en-US" dirty="0" smtClean="0"/>
              <a:t>2016) </a:t>
            </a:r>
            <a:endParaRPr lang="en-US" dirty="0"/>
          </a:p>
          <a:p>
            <a:pPr indent="609585"/>
            <a:endParaRPr lang="en-US" dirty="0"/>
          </a:p>
          <a:p>
            <a:pPr marL="609585" indent="-507987">
              <a:buSzPts val="2400"/>
              <a:buChar char="●"/>
            </a:pPr>
            <a:r>
              <a:rPr lang="en-US" u="sng" dirty="0">
                <a:solidFill>
                  <a:schemeClr val="hlink"/>
                </a:solidFill>
                <a:hlinkClick r:id="rId4"/>
              </a:rPr>
              <a:t>ODE Equitable Services FAQs </a:t>
            </a:r>
            <a:endParaRPr lang="en-US" dirty="0"/>
          </a:p>
          <a:p>
            <a:pPr marL="1219170"/>
            <a:endParaRPr lang="en-US" dirty="0"/>
          </a:p>
          <a:p>
            <a:pPr marL="609585" indent="-507987">
              <a:buSzPts val="2400"/>
              <a:buChar char="●"/>
            </a:pPr>
            <a:r>
              <a:rPr lang="en-US" dirty="0"/>
              <a:t>Joni Gilles  </a:t>
            </a:r>
            <a:r>
              <a:rPr lang="en-US" dirty="0" smtClean="0">
                <a:hlinkClick r:id="rId5"/>
              </a:rPr>
              <a:t>joni.gilles@state.or.us</a:t>
            </a:r>
            <a:r>
              <a:rPr lang="en-US" dirty="0" smtClean="0"/>
              <a:t> </a:t>
            </a:r>
            <a:endParaRPr lang="en-US" dirty="0"/>
          </a:p>
        </p:txBody>
      </p:sp>
    </p:spTree>
    <p:extLst>
      <p:ext uri="{BB962C8B-B14F-4D97-AF65-F5344CB8AC3E}">
        <p14:creationId xmlns:p14="http://schemas.microsoft.com/office/powerpoint/2010/main" val="1814800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964" y="0"/>
            <a:ext cx="5193709" cy="1325563"/>
          </a:xfrm>
        </p:spPr>
        <p:txBody>
          <a:bodyPr/>
          <a:lstStyle/>
          <a:p>
            <a:r>
              <a:rPr lang="en-US" dirty="0" smtClean="0">
                <a:solidFill>
                  <a:schemeClr val="bg1"/>
                </a:solidFill>
              </a:rPr>
              <a:t>Breakout Sessions</a:t>
            </a:r>
            <a:endParaRPr lang="en-US" dirty="0">
              <a:solidFill>
                <a:schemeClr val="bg1"/>
              </a:solidFill>
            </a:endParaRPr>
          </a:p>
        </p:txBody>
      </p:sp>
      <p:sp>
        <p:nvSpPr>
          <p:cNvPr id="3" name="Content Placeholder 2"/>
          <p:cNvSpPr>
            <a:spLocks noGrp="1"/>
          </p:cNvSpPr>
          <p:nvPr>
            <p:ph idx="1"/>
          </p:nvPr>
        </p:nvSpPr>
        <p:spPr>
          <a:xfrm>
            <a:off x="846364" y="2912905"/>
            <a:ext cx="10515600" cy="2749708"/>
          </a:xfrm>
        </p:spPr>
        <p:txBody>
          <a:bodyPr>
            <a:normAutofit/>
          </a:bodyPr>
          <a:lstStyle/>
          <a:p>
            <a:pPr marL="0" indent="0" algn="ctr">
              <a:buNone/>
            </a:pPr>
            <a:r>
              <a:rPr lang="en-US" sz="4800" b="1" dirty="0"/>
              <a:t>Breakout Sessions</a:t>
            </a:r>
            <a:br>
              <a:rPr lang="en-US" sz="4800" b="1" dirty="0"/>
            </a:br>
            <a:r>
              <a:rPr lang="en-US" sz="4800" b="1" dirty="0"/>
              <a:t>OTELP &amp; ELPA</a:t>
            </a:r>
          </a:p>
        </p:txBody>
      </p:sp>
    </p:spTree>
    <p:extLst>
      <p:ext uri="{BB962C8B-B14F-4D97-AF65-F5344CB8AC3E}">
        <p14:creationId xmlns:p14="http://schemas.microsoft.com/office/powerpoint/2010/main" val="345983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264" y="0"/>
            <a:ext cx="4721679" cy="1325563"/>
          </a:xfrm>
        </p:spPr>
        <p:txBody>
          <a:bodyPr/>
          <a:lstStyle/>
          <a:p>
            <a:r>
              <a:rPr lang="en-US" dirty="0" smtClean="0">
                <a:solidFill>
                  <a:schemeClr val="bg1"/>
                </a:solidFill>
              </a:rPr>
              <a:t>Thank you</a:t>
            </a:r>
            <a:endParaRPr lang="en-US" dirty="0">
              <a:solidFill>
                <a:schemeClr val="bg1"/>
              </a:solidFill>
            </a:endParaRPr>
          </a:p>
        </p:txBody>
      </p:sp>
      <p:pic>
        <p:nvPicPr>
          <p:cNvPr id="5" name="Content Placeholder 4" descr="&quot;&quot;"/>
          <p:cNvPicPr>
            <a:picLocks noGrp="1" noChangeAspect="1"/>
          </p:cNvPicPr>
          <p:nvPr>
            <p:ph idx="1"/>
          </p:nvPr>
        </p:nvPicPr>
        <p:blipFill>
          <a:blip r:embed="rId2"/>
          <a:stretch>
            <a:fillRect/>
          </a:stretch>
        </p:blipFill>
        <p:spPr>
          <a:xfrm>
            <a:off x="4563836" y="1725862"/>
            <a:ext cx="6053185" cy="4451101"/>
          </a:xfrm>
          <a:prstGeom prst="rect">
            <a:avLst/>
          </a:prstGeom>
        </p:spPr>
      </p:pic>
    </p:spTree>
    <p:extLst>
      <p:ext uri="{BB962C8B-B14F-4D97-AF65-F5344CB8AC3E}">
        <p14:creationId xmlns:p14="http://schemas.microsoft.com/office/powerpoint/2010/main" val="34130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760" y="1"/>
            <a:ext cx="7000240" cy="1137920"/>
          </a:xfrm>
        </p:spPr>
        <p:txBody>
          <a:bodyPr>
            <a:normAutofit/>
          </a:bodyPr>
          <a:lstStyle/>
          <a:p>
            <a:pPr algn="ctr"/>
            <a:r>
              <a:rPr lang="en-US" dirty="0" smtClean="0">
                <a:solidFill>
                  <a:schemeClr val="bg1"/>
                </a:solidFill>
              </a:rPr>
              <a:t>Agenda</a:t>
            </a:r>
            <a:endParaRPr lang="en-US" dirty="0">
              <a:solidFill>
                <a:schemeClr val="bg1"/>
              </a:solidFill>
            </a:endParaRPr>
          </a:p>
        </p:txBody>
      </p:sp>
      <p:sp>
        <p:nvSpPr>
          <p:cNvPr id="3" name="Content Placeholder 2"/>
          <p:cNvSpPr>
            <a:spLocks noGrp="1"/>
          </p:cNvSpPr>
          <p:nvPr>
            <p:ph idx="1"/>
          </p:nvPr>
        </p:nvSpPr>
        <p:spPr>
          <a:xfrm>
            <a:off x="276837" y="2185148"/>
            <a:ext cx="11635530" cy="4215652"/>
          </a:xfrm>
        </p:spPr>
        <p:txBody>
          <a:bodyPr>
            <a:normAutofit/>
          </a:bodyPr>
          <a:lstStyle/>
          <a:p>
            <a:pPr lvl="1">
              <a:spcBef>
                <a:spcPts val="0"/>
              </a:spcBef>
              <a:spcAft>
                <a:spcPts val="600"/>
              </a:spcAft>
            </a:pPr>
            <a:endParaRPr lang="en-US" dirty="0" smtClean="0"/>
          </a:p>
          <a:p>
            <a:pPr lvl="1">
              <a:spcBef>
                <a:spcPts val="0"/>
              </a:spcBef>
              <a:spcAft>
                <a:spcPts val="600"/>
              </a:spcAft>
            </a:pPr>
            <a:r>
              <a:rPr lang="en-US" dirty="0" smtClean="0"/>
              <a:t>Foster discussion with district leaders on Title III strategies regarding upcoming updates </a:t>
            </a:r>
          </a:p>
          <a:p>
            <a:pPr lvl="1">
              <a:spcBef>
                <a:spcPts val="0"/>
              </a:spcBef>
              <a:spcAft>
                <a:spcPts val="600"/>
              </a:spcAft>
            </a:pPr>
            <a:endParaRPr lang="en-US" dirty="0" smtClean="0"/>
          </a:p>
          <a:p>
            <a:pPr lvl="1">
              <a:spcBef>
                <a:spcPts val="0"/>
              </a:spcBef>
              <a:spcAft>
                <a:spcPts val="600"/>
              </a:spcAft>
            </a:pPr>
            <a:r>
              <a:rPr lang="en-US" dirty="0" smtClean="0"/>
              <a:t>Review CIP-Budget Narrative submission process</a:t>
            </a:r>
          </a:p>
          <a:p>
            <a:pPr marL="457189" lvl="1" indent="0">
              <a:spcBef>
                <a:spcPts val="0"/>
              </a:spcBef>
              <a:spcAft>
                <a:spcPts val="600"/>
              </a:spcAft>
              <a:buNone/>
            </a:pPr>
            <a:endParaRPr lang="en-US" dirty="0" smtClean="0"/>
          </a:p>
          <a:p>
            <a:pPr lvl="1">
              <a:spcBef>
                <a:spcPts val="0"/>
              </a:spcBef>
              <a:spcAft>
                <a:spcPts val="600"/>
              </a:spcAft>
            </a:pPr>
            <a:r>
              <a:rPr lang="en-US" dirty="0" smtClean="0"/>
              <a:t>Review timelines for the Title III grants and activities;</a:t>
            </a:r>
          </a:p>
          <a:p>
            <a:pPr marL="457189" lvl="1" indent="0">
              <a:spcBef>
                <a:spcPts val="0"/>
              </a:spcBef>
              <a:spcAft>
                <a:spcPts val="600"/>
              </a:spcAft>
              <a:buNone/>
            </a:pPr>
            <a:endParaRPr lang="en-US" dirty="0"/>
          </a:p>
          <a:p>
            <a:pPr lvl="1">
              <a:spcBef>
                <a:spcPts val="0"/>
              </a:spcBef>
              <a:spcAft>
                <a:spcPts val="600"/>
              </a:spcAft>
            </a:pPr>
            <a:r>
              <a:rPr lang="en-US" dirty="0" smtClean="0"/>
              <a:t>Participate in breakout session ELPA and OTELP to provide more time for questions </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155734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ec21840482_0_6"/>
          <p:cNvSpPr txBox="1">
            <a:spLocks noGrp="1"/>
          </p:cNvSpPr>
          <p:nvPr>
            <p:ph type="title"/>
          </p:nvPr>
        </p:nvSpPr>
        <p:spPr>
          <a:xfrm>
            <a:off x="4203825" y="93193"/>
            <a:ext cx="6400800" cy="857400"/>
          </a:xfrm>
          <a:prstGeom prst="rect">
            <a:avLst/>
          </a:prstGeom>
        </p:spPr>
        <p:txBody>
          <a:bodyPr spcFirstLastPara="1" wrap="square" lIns="91425" tIns="45700" rIns="91425" bIns="45700" anchor="ctr" anchorCtr="0">
            <a:noAutofit/>
          </a:bodyPr>
          <a:lstStyle/>
          <a:p>
            <a:r>
              <a:rPr lang="en-US" dirty="0" smtClean="0"/>
              <a:t>Care and Connect </a:t>
            </a:r>
            <a:br>
              <a:rPr lang="en-US" dirty="0" smtClean="0"/>
            </a:br>
            <a:r>
              <a:rPr lang="en-US" dirty="0" smtClean="0"/>
              <a:t>How </a:t>
            </a:r>
            <a:r>
              <a:rPr lang="en-US" dirty="0"/>
              <a:t>Are You?</a:t>
            </a:r>
            <a:endParaRPr dirty="0"/>
          </a:p>
        </p:txBody>
      </p:sp>
      <p:sp>
        <p:nvSpPr>
          <p:cNvPr id="163" name="Google Shape;163;gec21840482_0_6"/>
          <p:cNvSpPr txBox="1">
            <a:spLocks noGrp="1"/>
          </p:cNvSpPr>
          <p:nvPr>
            <p:ph type="body" idx="1"/>
          </p:nvPr>
        </p:nvSpPr>
        <p:spPr>
          <a:xfrm>
            <a:off x="7429500" y="1755325"/>
            <a:ext cx="3175200" cy="4612800"/>
          </a:xfrm>
          <a:prstGeom prst="rect">
            <a:avLst/>
          </a:prstGeom>
        </p:spPr>
        <p:txBody>
          <a:bodyPr spcFirstLastPara="1" wrap="square" lIns="91425" tIns="45700" rIns="91425" bIns="45700" anchor="t" anchorCtr="0">
            <a:normAutofit/>
          </a:bodyPr>
          <a:lstStyle/>
          <a:p>
            <a:pPr marL="0" indent="0">
              <a:lnSpc>
                <a:spcPct val="115000"/>
              </a:lnSpc>
              <a:spcBef>
                <a:spcPts val="0"/>
              </a:spcBef>
              <a:buSzPts val="1100"/>
              <a:buNone/>
            </a:pPr>
            <a:r>
              <a:rPr lang="en-US" sz="2000" b="1">
                <a:latin typeface="Calibri"/>
                <a:ea typeface="Calibri"/>
                <a:cs typeface="Calibri"/>
                <a:sym typeface="Calibri"/>
              </a:rPr>
              <a:t>Survival: </a:t>
            </a:r>
            <a:r>
              <a:rPr lang="en-US" sz="2000">
                <a:latin typeface="Calibri"/>
                <a:ea typeface="Calibri"/>
                <a:cs typeface="Calibri"/>
                <a:sym typeface="Calibri"/>
              </a:rPr>
              <a:t>“We are feeling the burn, but getting things done.”</a:t>
            </a:r>
            <a:endParaRPr sz="2000">
              <a:latin typeface="Calibri"/>
              <a:ea typeface="Calibri"/>
              <a:cs typeface="Calibri"/>
              <a:sym typeface="Calibri"/>
            </a:endParaRPr>
          </a:p>
          <a:p>
            <a:pPr marL="0" indent="0">
              <a:lnSpc>
                <a:spcPct val="115000"/>
              </a:lnSpc>
              <a:spcBef>
                <a:spcPts val="0"/>
              </a:spcBef>
              <a:buSzPts val="1100"/>
              <a:buNone/>
            </a:pPr>
            <a:r>
              <a:rPr lang="en-US" sz="2000" b="1" dirty="0">
                <a:latin typeface="Calibri"/>
                <a:ea typeface="Calibri"/>
                <a:cs typeface="Calibri"/>
                <a:sym typeface="Calibri"/>
              </a:rPr>
              <a:t>Performance: </a:t>
            </a:r>
            <a:r>
              <a:rPr lang="en-US" sz="2000" dirty="0">
                <a:latin typeface="Calibri"/>
                <a:ea typeface="Calibri"/>
                <a:cs typeface="Calibri"/>
                <a:sym typeface="Calibri"/>
              </a:rPr>
              <a:t>“Things are very busy, but we are prepared and working well as a team.”</a:t>
            </a:r>
            <a:endParaRPr sz="2000" dirty="0">
              <a:latin typeface="Calibri"/>
              <a:ea typeface="Calibri"/>
              <a:cs typeface="Calibri"/>
              <a:sym typeface="Calibri"/>
            </a:endParaRPr>
          </a:p>
          <a:p>
            <a:pPr marL="0" indent="0">
              <a:lnSpc>
                <a:spcPct val="115000"/>
              </a:lnSpc>
              <a:spcBef>
                <a:spcPts val="0"/>
              </a:spcBef>
              <a:buSzPts val="1100"/>
              <a:buNone/>
            </a:pPr>
            <a:r>
              <a:rPr lang="en-US" sz="2000" b="1" dirty="0">
                <a:latin typeface="Calibri"/>
                <a:ea typeface="Calibri"/>
                <a:cs typeface="Calibri"/>
                <a:sym typeface="Calibri"/>
              </a:rPr>
              <a:t>Burnout: </a:t>
            </a:r>
            <a:r>
              <a:rPr lang="en-US" sz="2000" dirty="0">
                <a:latin typeface="Calibri"/>
                <a:ea typeface="Calibri"/>
                <a:cs typeface="Calibri"/>
                <a:sym typeface="Calibri"/>
              </a:rPr>
              <a:t>“Things are day to day and I’m tired.”</a:t>
            </a:r>
            <a:endParaRPr sz="2000" dirty="0">
              <a:latin typeface="Calibri"/>
              <a:ea typeface="Calibri"/>
              <a:cs typeface="Calibri"/>
              <a:sym typeface="Calibri"/>
            </a:endParaRPr>
          </a:p>
          <a:p>
            <a:pPr marL="0" indent="0">
              <a:lnSpc>
                <a:spcPct val="115000"/>
              </a:lnSpc>
              <a:spcBef>
                <a:spcPts val="0"/>
              </a:spcBef>
              <a:buSzPts val="1100"/>
              <a:buNone/>
            </a:pPr>
            <a:r>
              <a:rPr lang="en-US" sz="2000" b="1" dirty="0">
                <a:latin typeface="Calibri"/>
                <a:ea typeface="Calibri"/>
                <a:cs typeface="Calibri"/>
                <a:sym typeface="Calibri"/>
              </a:rPr>
              <a:t>Recovery: </a:t>
            </a:r>
            <a:r>
              <a:rPr lang="en-US" sz="2000" dirty="0">
                <a:latin typeface="Calibri"/>
                <a:ea typeface="Calibri"/>
                <a:cs typeface="Calibri"/>
                <a:sym typeface="Calibri"/>
              </a:rPr>
              <a:t>“Things are calm and we are preparing for the next challenge.”</a:t>
            </a:r>
            <a:endParaRPr sz="2000" dirty="0">
              <a:latin typeface="Calibri"/>
              <a:ea typeface="Calibri"/>
              <a:cs typeface="Calibri"/>
              <a:sym typeface="Calibri"/>
            </a:endParaRPr>
          </a:p>
          <a:p>
            <a:pPr marL="0" indent="0">
              <a:buNone/>
            </a:pPr>
            <a:endParaRPr dirty="0"/>
          </a:p>
        </p:txBody>
      </p:sp>
      <p:pic>
        <p:nvPicPr>
          <p:cNvPr id="164" name="Google Shape;164;gec21840482_0_6" descr="Emotional energy matrix table"/>
          <p:cNvPicPr preferRelativeResize="0"/>
          <p:nvPr/>
        </p:nvPicPr>
        <p:blipFill>
          <a:blip r:embed="rId3">
            <a:alphaModFix/>
          </a:blip>
          <a:stretch>
            <a:fillRect/>
          </a:stretch>
        </p:blipFill>
        <p:spPr>
          <a:xfrm>
            <a:off x="1581125" y="2103825"/>
            <a:ext cx="5611250" cy="4147450"/>
          </a:xfrm>
          <a:prstGeom prst="rect">
            <a:avLst/>
          </a:prstGeom>
          <a:noFill/>
          <a:ln>
            <a:noFill/>
          </a:ln>
        </p:spPr>
      </p:pic>
    </p:spTree>
    <p:extLst>
      <p:ext uri="{BB962C8B-B14F-4D97-AF65-F5344CB8AC3E}">
        <p14:creationId xmlns:p14="http://schemas.microsoft.com/office/powerpoint/2010/main" val="277808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Connection Time</a:t>
            </a:r>
            <a:endParaRPr lang="en-US" dirty="0"/>
          </a:p>
        </p:txBody>
      </p:sp>
      <p:sp>
        <p:nvSpPr>
          <p:cNvPr id="3" name="Content Placeholder 2"/>
          <p:cNvSpPr>
            <a:spLocks noGrp="1"/>
          </p:cNvSpPr>
          <p:nvPr>
            <p:ph idx="1"/>
          </p:nvPr>
        </p:nvSpPr>
        <p:spPr>
          <a:xfrm>
            <a:off x="413656" y="2122714"/>
            <a:ext cx="11484429" cy="4060372"/>
          </a:xfrm>
        </p:spPr>
        <p:txBody>
          <a:bodyPr/>
          <a:lstStyle/>
          <a:p>
            <a:pPr marL="0" indent="0">
              <a:buNone/>
            </a:pPr>
            <a:r>
              <a:rPr lang="en-US" dirty="0" smtClean="0"/>
              <a:t>Breakout  rooms –  7 minutes</a:t>
            </a:r>
          </a:p>
          <a:p>
            <a:pPr marL="0" indent="0">
              <a:buNone/>
            </a:pPr>
            <a:endParaRPr lang="en-US" dirty="0" smtClean="0"/>
          </a:p>
          <a:p>
            <a:pPr lvl="1"/>
            <a:r>
              <a:rPr lang="en-US" dirty="0"/>
              <a:t> </a:t>
            </a:r>
            <a:r>
              <a:rPr lang="en-US" dirty="0" smtClean="0"/>
              <a:t>Time to talk with colleagues </a:t>
            </a:r>
            <a:endParaRPr lang="en-US" dirty="0"/>
          </a:p>
          <a:p>
            <a:pPr lvl="1"/>
            <a:endParaRPr lang="en-US" dirty="0" smtClean="0"/>
          </a:p>
          <a:p>
            <a:pPr lvl="1"/>
            <a:r>
              <a:rPr lang="en-US" dirty="0" smtClean="0"/>
              <a:t>Check in time </a:t>
            </a:r>
          </a:p>
          <a:p>
            <a:pPr lvl="2"/>
            <a:r>
              <a:rPr lang="en-US" dirty="0" smtClean="0"/>
              <a:t>What’s going well ?</a:t>
            </a:r>
          </a:p>
          <a:p>
            <a:pPr lvl="2"/>
            <a:r>
              <a:rPr lang="en-US" dirty="0" smtClean="0"/>
              <a:t>What  are you grappling with?</a:t>
            </a:r>
          </a:p>
          <a:p>
            <a:pPr lvl="2"/>
            <a:r>
              <a:rPr lang="en-US" dirty="0" smtClean="0"/>
              <a:t>What supports could ODE give to assist you?</a:t>
            </a:r>
          </a:p>
          <a:p>
            <a:pPr lvl="2"/>
            <a:endParaRPr lang="en-US" dirty="0"/>
          </a:p>
          <a:p>
            <a:pPr lvl="1"/>
            <a:r>
              <a:rPr lang="en-US" dirty="0" smtClean="0">
                <a:hlinkClick r:id="rId3"/>
              </a:rPr>
              <a:t>Google Link to share your thoughts</a:t>
            </a:r>
            <a:endParaRPr lang="en-US" dirty="0" smtClean="0"/>
          </a:p>
        </p:txBody>
      </p:sp>
    </p:spTree>
    <p:extLst>
      <p:ext uri="{BB962C8B-B14F-4D97-AF65-F5344CB8AC3E}">
        <p14:creationId xmlns:p14="http://schemas.microsoft.com/office/powerpoint/2010/main" val="40951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LUS and EL Plan- Updates</a:t>
            </a:r>
            <a:endParaRPr lang="en-US" dirty="0"/>
          </a:p>
        </p:txBody>
      </p:sp>
      <p:sp>
        <p:nvSpPr>
          <p:cNvPr id="3" name="Text Placeholder 2"/>
          <p:cNvSpPr>
            <a:spLocks noGrp="1"/>
          </p:cNvSpPr>
          <p:nvPr>
            <p:ph type="body" idx="1"/>
          </p:nvPr>
        </p:nvSpPr>
        <p:spPr>
          <a:xfrm>
            <a:off x="685800" y="2084294"/>
            <a:ext cx="11295530" cy="4444253"/>
          </a:xfrm>
        </p:spPr>
        <p:txBody>
          <a:bodyPr>
            <a:normAutofit fontScale="92500" lnSpcReduction="10000"/>
          </a:bodyPr>
          <a:lstStyle/>
          <a:p>
            <a:pPr marL="114300" indent="0">
              <a:buNone/>
            </a:pPr>
            <a:r>
              <a:rPr lang="en-US" dirty="0"/>
              <a:t>We hold deep respect for all the challenges, hard pivot changes, and multiple areas of work that districts continuously face. </a:t>
            </a:r>
            <a:endParaRPr lang="en-US" dirty="0" smtClean="0"/>
          </a:p>
          <a:p>
            <a:pPr marL="114300" indent="0">
              <a:buNone/>
            </a:pPr>
            <a:endParaRPr lang="en-US" dirty="0" smtClean="0"/>
          </a:p>
          <a:p>
            <a:pPr marL="114300" indent="0">
              <a:buNone/>
            </a:pPr>
            <a:r>
              <a:rPr lang="en-US" b="1" dirty="0" smtClean="0"/>
              <a:t>LUS: </a:t>
            </a:r>
            <a:r>
              <a:rPr lang="en-US" dirty="0" smtClean="0"/>
              <a:t>Due to the pandemic, we had to update the timeline for developing and implementing the Oregon LUS. The Oregon LUS will be developed with input and partnership from our districts and partners. </a:t>
            </a:r>
          </a:p>
          <a:p>
            <a:pPr marL="114300" indent="0">
              <a:buNone/>
            </a:pPr>
            <a:endParaRPr lang="en-US" dirty="0" smtClean="0"/>
          </a:p>
          <a:p>
            <a:pPr marL="114300" indent="0">
              <a:buNone/>
            </a:pPr>
            <a:r>
              <a:rPr lang="en-US" b="1" dirty="0" smtClean="0"/>
              <a:t>EL Plans: </a:t>
            </a:r>
            <a:r>
              <a:rPr lang="en-US" dirty="0" smtClean="0"/>
              <a:t>We have started the </a:t>
            </a:r>
            <a:r>
              <a:rPr lang="en-US" dirty="0"/>
              <a:t>process of research and engagement </a:t>
            </a:r>
            <a:r>
              <a:rPr lang="en-US" dirty="0" smtClean="0"/>
              <a:t>regarding updates to </a:t>
            </a:r>
            <a:r>
              <a:rPr lang="en-US" dirty="0"/>
              <a:t>the EL </a:t>
            </a:r>
            <a:r>
              <a:rPr lang="en-US" dirty="0" smtClean="0"/>
              <a:t>Plan. </a:t>
            </a:r>
            <a:r>
              <a:rPr lang="en-US" dirty="0"/>
              <a:t> </a:t>
            </a:r>
            <a:r>
              <a:rPr lang="en-US" dirty="0" smtClean="0"/>
              <a:t>We will keep you informed on this process and how you can provide input.  We will provide </a:t>
            </a:r>
            <a:r>
              <a:rPr lang="en-US" dirty="0"/>
              <a:t>a comfortable “runway” </a:t>
            </a:r>
            <a:r>
              <a:rPr lang="en-US" dirty="0" smtClean="0"/>
              <a:t>when EL </a:t>
            </a:r>
            <a:r>
              <a:rPr lang="en-US" dirty="0"/>
              <a:t>Plans need to be submitted. </a:t>
            </a: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606508914"/>
      </p:ext>
    </p:extLst>
  </p:cSld>
  <p:clrMapOvr>
    <a:masterClrMapping/>
  </p:clrMapOvr>
</p:sld>
</file>

<file path=ppt/theme/theme1.xml><?xml version="1.0" encoding="utf-8"?>
<a:theme xmlns:a="http://schemas.openxmlformats.org/drawingml/2006/main" name="ode-template_2017">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defPPr>
      </a:lstStyle>
    </a:txDef>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3.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4.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2021-10-05T07:00:00+00:00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423C5-E1E1-492B-981A-6616BE79171F}">
  <ds:schemaRefs>
    <ds:schemaRef ds:uri="http://purl.org/dc/terms/"/>
    <ds:schemaRef ds:uri="547ed97a-188f-4e75-98a3-ee6136232f7e"/>
    <ds:schemaRef ds:uri="http://purl.org/dc/dcmitype/"/>
    <ds:schemaRef ds:uri="http://schemas.microsoft.com/office/infopath/2007/PartnerControls"/>
    <ds:schemaRef ds:uri="ded391c6-298c-4d80-b5b1-ff32f9779621"/>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FE375B-9E87-4199-9FE6-71F1E936BABB}"/>
</file>

<file path=customXml/itemProps3.xml><?xml version="1.0" encoding="utf-8"?>
<ds:datastoreItem xmlns:ds="http://schemas.openxmlformats.org/officeDocument/2006/customXml" ds:itemID="{EB18ABAD-5564-40AA-BC84-7F4EEFB15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6806</TotalTime>
  <Words>4192</Words>
  <Application>Microsoft Office PowerPoint</Application>
  <PresentationFormat>Widescreen</PresentationFormat>
  <Paragraphs>704</Paragraphs>
  <Slides>54</Slides>
  <Notes>50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54</vt:i4>
      </vt:variant>
    </vt:vector>
  </HeadingPairs>
  <TitlesOfParts>
    <vt:vector size="65" baseType="lpstr">
      <vt:lpstr>Arial</vt:lpstr>
      <vt:lpstr>Bookman Old Style</vt:lpstr>
      <vt:lpstr>Calibri</vt:lpstr>
      <vt:lpstr>Courier New</vt:lpstr>
      <vt:lpstr>Roboto</vt:lpstr>
      <vt:lpstr>Times New Roman</vt:lpstr>
      <vt:lpstr>Wingdings</vt:lpstr>
      <vt:lpstr>ode-template_2017</vt:lpstr>
      <vt:lpstr>ODE_Powerpoint Template B</vt:lpstr>
      <vt:lpstr>ODE_Powerpoint</vt:lpstr>
      <vt:lpstr>ODE_Powerpoint - pattern background</vt:lpstr>
      <vt:lpstr>Supporting our Emerging Bilingual Students Title III Start of Year Webinar</vt:lpstr>
      <vt:lpstr>Welcome and Introductions</vt:lpstr>
      <vt:lpstr>Land Acknowledgment </vt:lpstr>
      <vt:lpstr>ODE Education Equity Stance</vt:lpstr>
      <vt:lpstr>Honoring Your Work</vt:lpstr>
      <vt:lpstr>Agenda</vt:lpstr>
      <vt:lpstr>Care and Connect  How Are You?</vt:lpstr>
      <vt:lpstr>Connection Time</vt:lpstr>
      <vt:lpstr>LUS and EL Plan- Updates</vt:lpstr>
      <vt:lpstr>Important Timelines</vt:lpstr>
      <vt:lpstr>Funding Timeline Chart</vt:lpstr>
      <vt:lpstr>CIP Budget Narrative Application</vt:lpstr>
      <vt:lpstr>Title III Purpose</vt:lpstr>
      <vt:lpstr>Here’s how to access your CIP Budget Narrative</vt:lpstr>
      <vt:lpstr>BUDGET NARRATIVE OVERVIEW </vt:lpstr>
      <vt:lpstr> BUDGET NARRATIVE - Requirements </vt:lpstr>
      <vt:lpstr>Indirect/Administrative Rate </vt:lpstr>
      <vt:lpstr>Title III Components</vt:lpstr>
      <vt:lpstr>Detailed Narrative </vt:lpstr>
      <vt:lpstr>Required Title III Funded Activities</vt:lpstr>
      <vt:lpstr>Private Schools</vt:lpstr>
      <vt:lpstr>Contact</vt:lpstr>
      <vt:lpstr>2021-22 ELPA Testing Update</vt:lpstr>
      <vt:lpstr>“Post” Pandemic</vt:lpstr>
      <vt:lpstr>Standard Screening</vt:lpstr>
      <vt:lpstr>Unique Screening</vt:lpstr>
      <vt:lpstr>Health and Safety</vt:lpstr>
      <vt:lpstr>ELPA Summative</vt:lpstr>
      <vt:lpstr>Questions and Answers</vt:lpstr>
      <vt:lpstr>Thank You!</vt:lpstr>
      <vt:lpstr>Break</vt:lpstr>
      <vt:lpstr>OTELP</vt:lpstr>
      <vt:lpstr>What is OTELP?</vt:lpstr>
      <vt:lpstr>OTELP Includes Which ELs?</vt:lpstr>
      <vt:lpstr>OTELP Trajectory Expectations?</vt:lpstr>
      <vt:lpstr>How to Calculate OTELP?</vt:lpstr>
      <vt:lpstr>Example</vt:lpstr>
      <vt:lpstr>Another Example</vt:lpstr>
      <vt:lpstr>Where to Access OTELP Data?</vt:lpstr>
      <vt:lpstr>OTELP in 2021-22 and Beyond</vt:lpstr>
      <vt:lpstr>Virtual OTELP Working Group</vt:lpstr>
      <vt:lpstr>Thank You!</vt:lpstr>
      <vt:lpstr>Title I-C</vt:lpstr>
      <vt:lpstr>Migrant Education Title I-C </vt:lpstr>
      <vt:lpstr>Charter Schools</vt:lpstr>
      <vt:lpstr>Public Charter Schools</vt:lpstr>
      <vt:lpstr>Public Charter Schools</vt:lpstr>
      <vt:lpstr>Private Schools</vt:lpstr>
      <vt:lpstr>TITLE III:  EQUITABLE SERVICES</vt:lpstr>
      <vt:lpstr>TITLE III:  SERVICES</vt:lpstr>
      <vt:lpstr>TITLE III:  ALLOCATION</vt:lpstr>
      <vt:lpstr>TITLE III:  Resources</vt:lpstr>
      <vt:lpstr>Breakout Sessions</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Kim A - ODE</dc:creator>
  <cp:lastModifiedBy>"WolcottB"</cp:lastModifiedBy>
  <cp:revision>134</cp:revision>
  <cp:lastPrinted>2021-09-10T14:18:47Z</cp:lastPrinted>
  <dcterms:created xsi:type="dcterms:W3CDTF">2020-07-14T13:28:47Z</dcterms:created>
  <dcterms:modified xsi:type="dcterms:W3CDTF">2021-09-21T14:38:22Z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