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7"/>
  </p:notesMasterIdLst>
  <p:sldIdLst>
    <p:sldId id="317" r:id="rId11"/>
    <p:sldId id="400" r:id="rId12"/>
    <p:sldId id="389" r:id="rId13"/>
    <p:sldId id="349" r:id="rId14"/>
    <p:sldId id="397" r:id="rId15"/>
    <p:sldId id="398" r:id="rId16"/>
    <p:sldId id="387" r:id="rId17"/>
    <p:sldId id="357" r:id="rId18"/>
    <p:sldId id="376" r:id="rId19"/>
    <p:sldId id="379" r:id="rId20"/>
    <p:sldId id="380" r:id="rId21"/>
    <p:sldId id="381" r:id="rId22"/>
    <p:sldId id="386" r:id="rId23"/>
    <p:sldId id="368" r:id="rId24"/>
    <p:sldId id="399" r:id="rId25"/>
    <p:sldId id="350" r:id="rId26"/>
    <p:sldId id="414" r:id="rId27"/>
    <p:sldId id="363" r:id="rId28"/>
    <p:sldId id="342" r:id="rId29"/>
    <p:sldId id="328" r:id="rId30"/>
    <p:sldId id="356" r:id="rId31"/>
    <p:sldId id="388" r:id="rId32"/>
    <p:sldId id="375" r:id="rId33"/>
    <p:sldId id="346" r:id="rId34"/>
    <p:sldId id="415" r:id="rId35"/>
    <p:sldId id="3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052" autoAdjust="0"/>
  </p:normalViewPr>
  <p:slideViewPr>
    <p:cSldViewPr snapToGrid="0">
      <p:cViewPr varScale="1">
        <p:scale>
          <a:sx n="78" d="100"/>
          <a:sy n="78" d="100"/>
        </p:scale>
        <p:origin x="48" y="560"/>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PD to staff in technology increases the capacity of staff to take full advantage of technology-rich learning environments.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that receive more than $30K in Title IVA funds cannot spend more than 15% of their Title IVA allocation on tech infrastructure costs. </a:t>
            </a:r>
          </a:p>
          <a:p>
            <a:r>
              <a:rPr lang="en-US" dirty="0"/>
              <a:t> </a:t>
            </a: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92712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comes from the Oregon Federal Funds Guide, p. 37. This is not an exhaustive list.</a:t>
            </a: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85895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is a federal provision of supplement, not supplant in Title IV, Part A:  </a:t>
            </a:r>
            <a:r>
              <a:rPr lang="en-US" sz="1200" i="1" kern="1200" dirty="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6071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79271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order to be eligible for Title IV-A funds, an LEA must have been allocated Title I-A funds the prior year, then applied for and been approved for those funds.</a:t>
            </a:r>
            <a:r>
              <a:rPr lang="en-US" dirty="0"/>
              <a:t> For example, a district that received 5% of Oregon’s Title I-A allocation to districts in 2020-21 can expect to receive 5% of Oregon’s Title IV-A allocation to districts in 2021-22. Districts that did not qualify for or that did not accept a Title I-A allocation in the previous year do not receive a Title IV-A grant for the following school year.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 eligible district may receive less than $10,000. If the $10,000 threshold cannot be reached for every LEA, then all grants are ratably reduced.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sz="1200" b="1" kern="1200" cap="small" dirty="0">
                <a:solidFill>
                  <a:schemeClr val="tx1"/>
                </a:solidFill>
                <a:effectLst/>
                <a:latin typeface="+mn-lt"/>
                <a:ea typeface="+mn-ea"/>
                <a:cs typeface="+mn-cs"/>
              </a:rPr>
              <a:t>Cap on Technology Infrastructure</a:t>
            </a:r>
          </a:p>
          <a:p>
            <a:r>
              <a:rPr lang="en-US" sz="1200" kern="1200" dirty="0">
                <a:solidFill>
                  <a:schemeClr val="tx1"/>
                </a:solidFill>
                <a:effectLst/>
                <a:latin typeface="+mn-lt"/>
                <a:ea typeface="+mn-ea"/>
                <a:cs typeface="+mn-cs"/>
              </a:rPr>
              <a:t>Of the SSAE funds spent on technology, LEAs may not spend more than fifteen percent of those technology funds to purchase technology infrastructure. Specifically, this means that LEAs may not spend more than fifteen percent of its SSAE technology funds on devices, equipment, software applications, platforms, digital instructional resources and/or other one-time IT purchases.</a:t>
            </a:r>
          </a:p>
          <a:p>
            <a:endParaRPr lang="en-US" dirty="0"/>
          </a:p>
          <a:p>
            <a:r>
              <a:rPr lang="en-US" sz="1200" b="1" kern="1200" cap="small" dirty="0">
                <a:solidFill>
                  <a:schemeClr val="tx1"/>
                </a:solidFill>
                <a:effectLst/>
                <a:latin typeface="+mn-lt"/>
                <a:ea typeface="+mn-ea"/>
                <a:cs typeface="+mn-cs"/>
              </a:rPr>
              <a:t>Cap on Administrative Costs</a:t>
            </a:r>
          </a:p>
          <a:p>
            <a:r>
              <a:rPr lang="en-US" sz="1200" kern="1200" dirty="0">
                <a:solidFill>
                  <a:schemeClr val="tx1"/>
                </a:solidFill>
                <a:effectLst/>
                <a:latin typeface="+mn-lt"/>
                <a:ea typeface="+mn-ea"/>
                <a:cs typeface="+mn-cs"/>
              </a:rPr>
              <a:t>LEAs may not spend more than two percent of their SSAE funds on direct administrative costs.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16</a:t>
            </a:fld>
            <a:endParaRPr lang="en-US" altLang="en-US" sz="1300"/>
          </a:p>
        </p:txBody>
      </p:sp>
    </p:spTree>
    <p:extLst>
      <p:ext uri="{BB962C8B-B14F-4D97-AF65-F5344CB8AC3E}">
        <p14:creationId xmlns:p14="http://schemas.microsoft.com/office/powerpoint/2010/main" val="111268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4ED4-E284-DC48-2A8B-38BDDC5AD10D}"/>
            </a:ext>
          </a:extLst>
        </p:cNvPr>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6B67ADC-B001-8F0F-8A96-41DF31776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54F2A97-4637-1F0F-7EBA-8BA171CAE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First: Federal funds originate in Congress </a:t>
            </a:r>
          </a:p>
          <a:p>
            <a:endParaRPr lang="en-US" sz="1200" dirty="0"/>
          </a:p>
          <a:p>
            <a:r>
              <a:rPr lang="en-US" sz="1200" dirty="0"/>
              <a:t>Second: The U.S. Department of Education calculates state level allocations </a:t>
            </a:r>
          </a:p>
          <a:p>
            <a:endParaRPr lang="en-US" sz="1200" dirty="0"/>
          </a:p>
          <a:p>
            <a:r>
              <a:rPr lang="en-US" sz="1200" dirty="0"/>
              <a:t>Third: ODE calculates each district’s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Title I-A is comprised of four separate formulas. Some districts are eligible to receive funding in all four areas, while others are eligible in only a few. There are different criteria for each formula, though all are based on census poverty.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p:txBody>
      </p:sp>
      <p:sp>
        <p:nvSpPr>
          <p:cNvPr id="19460" name="Slide Number Placeholder 3">
            <a:extLst>
              <a:ext uri="{FF2B5EF4-FFF2-40B4-BE49-F238E27FC236}">
                <a16:creationId xmlns:a16="http://schemas.microsoft.com/office/drawing/2014/main" id="{376BE89F-3D79-1A7D-A478-9D2B40B905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17</a:t>
            </a:fld>
            <a:endParaRPr lang="en-US" altLang="en-US" sz="1300"/>
          </a:p>
        </p:txBody>
      </p:sp>
    </p:spTree>
    <p:extLst>
      <p:ext uri="{BB962C8B-B14F-4D97-AF65-F5344CB8AC3E}">
        <p14:creationId xmlns:p14="http://schemas.microsoft.com/office/powerpoint/2010/main" val="409236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Under ESEA districts have the ability to transfer funds it receives by formula under certain programs to other programs to better address local needs. It is important to keep in mind that once funds are transferred, they take on the identity of the Title to which they were transferred and must be spent under rules applicable to that Title. </a:t>
            </a:r>
          </a:p>
          <a:p>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Before an LEA may transfer funds from a program subject to equitable services requirements, it must engage in timely and meaningful consultation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with appropriate private school officials. (ESEA section 5103(e)(2).) With respect to the transferred funds, the LEA must provide private school students and teachers equitable services under the program(s) to which, and from which, the funds are transferred, based on the total amount of funds available to each program after the transfer. A district may not reserve Title II-A or IV-A funds solely to provide equitable services. </a:t>
            </a:r>
            <a:endParaRPr lang="en-US" sz="1200" b="0" i="0" kern="1200" dirty="0">
              <a:solidFill>
                <a:schemeClr val="tx1"/>
              </a:solidFill>
              <a:effectLst/>
              <a:latin typeface="+mn-lt"/>
              <a:ea typeface="+mn-ea"/>
              <a:cs typeface="+mn-cs"/>
            </a:endParaRPr>
          </a:p>
          <a:p>
            <a:endParaRPr lang="en-US" alt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There is no limit on the amount of funds that can be transferred from one grant to another, but transfers of funds cannot cross years.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district cannot transfer funds into a program it does not receive an allocation for, or a program for which it declined an allocation.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Carryover funds cannot be transferred between title programs. Once it becomes carryover, transferability is no longer an option. (NOTE FOR US: This means that if you didn’t transfer it in the initial year, you can’t transfer the remainder once it becomes carryover. If a district did not spend all its transferred funds from the first year it can still use them as transferred funds in the carryover year. </a:t>
            </a:r>
            <a:endParaRPr lang="en-US" sz="1200" b="0" i="0" kern="1200" dirty="0">
              <a:solidFill>
                <a:schemeClr val="tx1"/>
              </a:solidFill>
              <a:effectLst/>
              <a:latin typeface="+mn-lt"/>
              <a:ea typeface="+mn-ea"/>
              <a:cs typeface="+mn-cs"/>
            </a:endParaRPr>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4337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Title IVA </a:t>
            </a:r>
            <a:r>
              <a:rPr lang="en-US" sz="1200" kern="1200" dirty="0">
                <a:solidFill>
                  <a:schemeClr val="tx1"/>
                </a:solidFill>
                <a:effectLst/>
                <a:latin typeface="+mn-lt"/>
                <a:ea typeface="+mn-ea"/>
                <a:cs typeface="+mn-cs"/>
              </a:rPr>
              <a:t>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The district applies for Title IVA funds through the CIP Budget narrative on the secure district site. I</a:t>
            </a:r>
            <a:r>
              <a:rPr lang="en-US" sz="1200" kern="1200" dirty="0">
                <a:solidFill>
                  <a:schemeClr val="tx1"/>
                </a:solidFill>
                <a:effectLst/>
                <a:latin typeface="+mn-lt"/>
                <a:ea typeface="+mn-ea"/>
                <a:cs typeface="+mn-cs"/>
              </a:rPr>
              <a:t>deally, the district’s application for Title IVA reflects the larger district plan for improvement. </a:t>
            </a:r>
          </a:p>
          <a:p>
            <a:r>
              <a:rPr lang="en-US" sz="1200" kern="1200" dirty="0">
                <a:solidFill>
                  <a:schemeClr val="tx1"/>
                </a:solidFill>
                <a:effectLst/>
                <a:latin typeface="+mn-lt"/>
                <a:ea typeface="+mn-ea"/>
                <a:cs typeface="+mn-cs"/>
              </a:rPr>
              <a:t>The two main parts are the needs assessment and the budget narrative. If a district has</a:t>
            </a:r>
            <a:r>
              <a:rPr lang="en-US" sz="1200" kern="1200" baseline="0" dirty="0">
                <a:solidFill>
                  <a:schemeClr val="tx1"/>
                </a:solidFill>
                <a:effectLst/>
                <a:latin typeface="+mn-lt"/>
                <a:ea typeface="+mn-ea"/>
                <a:cs typeface="+mn-cs"/>
              </a:rPr>
              <a:t> participating private schools then an Equitable Services tab will also appear.  The Overview and Spending pages are auto-populated.</a:t>
            </a:r>
          </a:p>
          <a:p>
            <a:pPr eaLnBrk="1" hangingPunct="1">
              <a:spcBef>
                <a:spcPct val="0"/>
              </a:spcBef>
            </a:pPr>
            <a:endParaRPr lang="en-US" altLang="en-US" sz="1000" dirty="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20</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endParaRPr lang="en-US" sz="1000" kern="1200" dirty="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21</a:t>
            </a:fld>
            <a:endParaRPr lang="en-US" altLang="en-US"/>
          </a:p>
        </p:txBody>
      </p:sp>
    </p:spTree>
    <p:extLst>
      <p:ext uri="{BB962C8B-B14F-4D97-AF65-F5344CB8AC3E}">
        <p14:creationId xmlns:p14="http://schemas.microsoft.com/office/powerpoint/2010/main" val="5822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is included in the Needs Assessment section of the IVA CIP Budget narrative. While districts that receive less than $30K do not have to conduct a comprehensive needs assessment, all districts should reflect on these questions when planning how to spend IVA funds. </a:t>
            </a:r>
          </a:p>
          <a:p>
            <a:endParaRPr lang="en-US" dirty="0"/>
          </a:p>
          <a:p>
            <a:r>
              <a:rPr lang="en-US" dirty="0"/>
              <a:t>Needs identified as part of the integrated guidance plan can be used to meet the IVA needs assessment requirement, as long as activities identified meet allowability and SNS requirements. </a:t>
            </a:r>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84070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We don’t know yet what the reporting will look like, but our team is working on it.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13619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IVA.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637543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242106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purpose of the SSAE grant program is to improve students’ academic achievement by increasing the capacity of states, LEAs, schools, and local communities to:</a:t>
            </a:r>
          </a:p>
          <a:p>
            <a:endParaRPr lang="en-US" sz="1200" kern="1200" dirty="0">
              <a:solidFill>
                <a:schemeClr val="tx1"/>
              </a:solidFill>
              <a:effectLst/>
              <a:latin typeface="+mn-lt"/>
              <a:ea typeface="+mn-ea"/>
              <a:cs typeface="+mn-cs"/>
            </a:endParaRPr>
          </a:p>
          <a:p>
            <a:pPr lvl="0"/>
            <a:r>
              <a:rPr lang="en-US" dirty="0">
                <a:effectLst/>
              </a:rPr>
              <a:t>Provide all students with access to a well-rounded education;</a:t>
            </a:r>
          </a:p>
          <a:p>
            <a:pPr lvl="0"/>
            <a:r>
              <a:rPr lang="en-US" dirty="0">
                <a:effectLst/>
              </a:rPr>
              <a:t>Improve school conditions for student learning; and </a:t>
            </a:r>
          </a:p>
          <a:p>
            <a:pPr lvl="0"/>
            <a:r>
              <a:rPr lang="en-US" sz="1200" kern="1200" dirty="0">
                <a:solidFill>
                  <a:schemeClr val="tx1"/>
                </a:solidFill>
                <a:effectLst/>
                <a:latin typeface="+mn-lt"/>
                <a:ea typeface="+mn-ea"/>
                <a:cs typeface="+mn-cs"/>
              </a:rPr>
              <a:t>Improve the use of technology in order to improve the academic achievement and digital literacy of all students.</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4</a:t>
            </a:fld>
            <a:endParaRPr lang="en-US" altLang="en-US" sz="1300"/>
          </a:p>
        </p:txBody>
      </p:sp>
    </p:spTree>
    <p:extLst>
      <p:ext uri="{BB962C8B-B14F-4D97-AF65-F5344CB8AC3E}">
        <p14:creationId xmlns:p14="http://schemas.microsoft.com/office/powerpoint/2010/main" val="406202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dirty="0">
                <a:cs typeface="Calibri" panose="020F0502020204030204" pitchFamily="34" charset="0"/>
              </a:rPr>
              <a:t>It</a:t>
            </a:r>
            <a:r>
              <a:rPr lang="en-US" altLang="en-US" sz="1200" i="0" baseline="0" dirty="0">
                <a:cs typeface="Calibri" panose="020F0502020204030204" pitchFamily="34" charset="0"/>
              </a:rPr>
              <a:t> is important to note that p</a:t>
            </a:r>
            <a:r>
              <a:rPr lang="en-US" altLang="en-US" sz="1200" i="0" dirty="0">
                <a:cs typeface="Calibri" panose="020F0502020204030204" pitchFamily="34" charset="0"/>
              </a:rPr>
              <a:t>rivate schools are eligible</a:t>
            </a:r>
            <a:r>
              <a:rPr lang="en-US" altLang="en-US" sz="1200" i="0" baseline="0" dirty="0">
                <a:cs typeface="Calibri" panose="020F0502020204030204" pitchFamily="34" charset="0"/>
              </a:rPr>
              <a:t> for equitable services under Title IIA. Districts must engage in consultation with private schools within district boundaries annually to determine if they wish to participate. As a result of completing the Private School information linked in the district’s CIP Budget narrative dashboard an equitable services worksheet will automatically be generated. </a:t>
            </a:r>
            <a:r>
              <a:rPr lang="en-US" altLang="en-US" dirty="0"/>
              <a:t>When calculating total enrollment on the ES worksheet – all students in the district and PS are included which is different from the Title IA</a:t>
            </a:r>
            <a:r>
              <a:rPr lang="en-US" altLang="en-US" baseline="0" dirty="0"/>
              <a:t> calculation.</a:t>
            </a:r>
            <a:endParaRPr lang="en-US" altLang="en-US" sz="1200" i="0" dirty="0">
              <a:cs typeface="Calibri" panose="020F050202020403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i="0" dirty="0">
              <a:cs typeface="Calibri" panose="020F0502020204030204" pitchFamily="34" charset="0"/>
            </a:endParaRPr>
          </a:p>
          <a:p>
            <a:r>
              <a:rPr lang="en-US" altLang="en-US" dirty="0">
                <a:solidFill>
                  <a:srgbClr val="FF0000"/>
                </a:solidFill>
              </a:rPr>
              <a:t>The amount a district must reserve to provide equitable services for private school teachers and other educational personnel is based on the district’s </a:t>
            </a:r>
            <a:r>
              <a:rPr lang="en-US" altLang="en-US" b="1" dirty="0">
                <a:solidFill>
                  <a:srgbClr val="FF0000"/>
                </a:solidFill>
              </a:rPr>
              <a:t>total </a:t>
            </a:r>
            <a:r>
              <a:rPr lang="en-US" altLang="en-US" dirty="0">
                <a:solidFill>
                  <a:srgbClr val="FF0000"/>
                </a:solidFill>
              </a:rPr>
              <a:t>Title II</a:t>
            </a:r>
            <a:r>
              <a:rPr lang="en-US" altLang="en-US" baseline="0" dirty="0">
                <a:solidFill>
                  <a:srgbClr val="FF0000"/>
                </a:solidFill>
              </a:rPr>
              <a:t> </a:t>
            </a:r>
            <a:r>
              <a:rPr lang="en-US" altLang="en-US" dirty="0">
                <a:solidFill>
                  <a:srgbClr val="FF0000"/>
                </a:solidFill>
              </a:rPr>
              <a:t>allocation less administrative costs. </a:t>
            </a:r>
          </a:p>
          <a:p>
            <a:endParaRPr lang="en-US" altLang="en-US" dirty="0"/>
          </a:p>
          <a:p>
            <a:r>
              <a:rPr lang="en-US" altLang="en-US" dirty="0"/>
              <a:t>The district can deduct costs for administering IIA to private schools,</a:t>
            </a:r>
            <a:r>
              <a:rPr lang="en-US" altLang="en-US" baseline="0" dirty="0"/>
              <a:t> which </a:t>
            </a:r>
            <a:r>
              <a:rPr lang="en-US" altLang="en-US" dirty="0"/>
              <a:t>means costs that are incurred in operating the grant. This includes things like conducting meetings, negotiating contracts, processing purchase orders, accounting activities, file maintenance, conference registration, etc</a:t>
            </a:r>
            <a:r>
              <a:rPr lang="en-US" altLang="en-US" baseline="0" dirty="0"/>
              <a:t>. However, the total for administrative costs for the purpose of calculating the equitable share cannot exceed the district’s indirect rate.</a:t>
            </a:r>
            <a:endParaRPr lang="en-US" altLang="en-US" dirty="0"/>
          </a:p>
          <a:p>
            <a:endParaRPr lang="en-US" altLang="en-US" dirty="0"/>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6</a:t>
            </a:fld>
            <a:endParaRPr lang="en-US" altLang="en-US" sz="1300"/>
          </a:p>
        </p:txBody>
      </p:sp>
    </p:spTree>
    <p:extLst>
      <p:ext uri="{BB962C8B-B14F-4D97-AF65-F5344CB8AC3E}">
        <p14:creationId xmlns:p14="http://schemas.microsoft.com/office/powerpoint/2010/main" val="426753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spending options are organized by the three spending categories described in the law.</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17742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language out of the non-regulatory guidance. Activities in the well rounded education bucket should reflect increasing opportunities for students. Making sure that all students have access is a central tenet of WRE.</a:t>
            </a:r>
          </a:p>
          <a:p>
            <a:endParaRPr lang="en-US" dirty="0"/>
          </a:p>
          <a:p>
            <a:r>
              <a:rPr lang="en-US" dirty="0"/>
              <a:t>Districts that receive more than $30K in Title IVA funds must spend at least 20% in this category.</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5696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and healthy students encompasses environment as well as programs. It can also support professional development in these areas. Activities in this bucket should demonstrate how they foster safe, healthy, supportive, and drug-free school environments.</a:t>
            </a:r>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63451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Oregon has a law allowing students ages 14 and above to consent to treatment, the parent/guardian consent required by federal law applies if Title IVA funds are being used. </a:t>
            </a: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630023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3/20/2024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3/20/2024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chools-and-districts/grants/ESEA/Documents/transferability.pdf" TargetMode="External"/><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cid:image005.png@01D886FF.AB49C2B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2.ed.gov/policy/elsec/guid/secletter/160713.html"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www.oregon.gov/ode/schools-and-districts/grants/ESEA/Pages/BN.aspx"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ESSA%20Oregon%20Guide.docx" TargetMode="External"/><Relationship Id="rId5" Type="http://schemas.openxmlformats.org/officeDocument/2006/relationships/hyperlink" Target="https://www2.ed.gov/policy/elsec/leg/essa/essassaegrantguid10212016.pdf" TargetMode="External"/><Relationship Id="rId10" Type="http://schemas.openxmlformats.org/officeDocument/2006/relationships/image" Target="../media/image21.png"/><Relationship Id="rId4" Type="http://schemas.openxmlformats.org/officeDocument/2006/relationships/hyperlink" Target="https://www.oregon.gov/ode/schools-and-districts/grants/ESEA/Pages/SSAE.aspx" TargetMode="External"/><Relationship Id="rId9" Type="http://schemas.openxmlformats.org/officeDocument/2006/relationships/hyperlink" Target="http://www.oregon.gov/ode/rules-and-policies/ESSA/ESSAResources/Documents/stemdearcolleagueltr.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a:latin typeface="Arial" charset="0"/>
                <a:cs typeface="Arial" charset="0"/>
              </a:rPr>
              <a:t>Title IV, Part A: Basics</a:t>
            </a:r>
            <a:endParaRPr lang="en-US" altLang="en-US" sz="4400" dirty="0">
              <a:latin typeface="Arial" charset="0"/>
              <a:cs typeface="Arial" charset="0"/>
            </a:endParaRPr>
          </a:p>
        </p:txBody>
      </p:sp>
      <p:sp>
        <p:nvSpPr>
          <p:cNvPr id="14339" name="Rectangle 3"/>
          <p:cNvSpPr>
            <a:spLocks noGrp="1" noChangeArrowheads="1"/>
          </p:cNvSpPr>
          <p:nvPr>
            <p:ph type="subTitle" idx="1"/>
          </p:nvPr>
        </p:nvSpPr>
        <p:spPr>
          <a:xfrm>
            <a:off x="1524000" y="3602038"/>
            <a:ext cx="9144000" cy="1655762"/>
          </a:xfrm>
        </p:spPr>
        <p:txBody>
          <a:bodyPr/>
          <a:lstStyle/>
          <a:p>
            <a:pPr>
              <a:lnSpc>
                <a:spcPct val="100000"/>
              </a:lnSpc>
              <a:spcBef>
                <a:spcPts val="0"/>
              </a:spcBef>
            </a:pPr>
            <a:r>
              <a:rPr lang="en-US" altLang="en-US" sz="3600">
                <a:latin typeface="Arial" charset="0"/>
                <a:cs typeface="Arial" charset="0"/>
              </a:rPr>
              <a:t>Student Success and </a:t>
            </a:r>
          </a:p>
          <a:p>
            <a:pPr>
              <a:lnSpc>
                <a:spcPct val="100000"/>
              </a:lnSpc>
              <a:spcBef>
                <a:spcPts val="0"/>
              </a:spcBef>
            </a:pPr>
            <a:r>
              <a:rPr lang="en-US" altLang="en-US" sz="3600">
                <a:latin typeface="Arial" charset="0"/>
                <a:cs typeface="Arial" charset="0"/>
              </a:rPr>
              <a:t>Academic Achievement</a:t>
            </a:r>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9E9A0-D180-8CBD-9BA2-C0CB0C402D6C}"/>
              </a:ext>
            </a:extLst>
          </p:cNvPr>
          <p:cNvSpPr>
            <a:spLocks noGrp="1"/>
          </p:cNvSpPr>
          <p:nvPr>
            <p:ph type="title"/>
          </p:nvPr>
        </p:nvSpPr>
        <p:spPr/>
        <p:txBody>
          <a:bodyPr/>
          <a:lstStyle/>
          <a:p>
            <a:r>
              <a:rPr lang="en-US" dirty="0"/>
              <a:t>Safe and Healthy Students (at least 20%*)</a:t>
            </a:r>
          </a:p>
        </p:txBody>
      </p:sp>
      <p:sp>
        <p:nvSpPr>
          <p:cNvPr id="2" name="Content Placeholder 1">
            <a:extLst>
              <a:ext uri="{FF2B5EF4-FFF2-40B4-BE49-F238E27FC236}">
                <a16:creationId xmlns:a16="http://schemas.microsoft.com/office/drawing/2014/main" id="{54DB74A7-C30F-E57E-C823-154D6D888A34}"/>
              </a:ext>
            </a:extLst>
          </p:cNvPr>
          <p:cNvSpPr>
            <a:spLocks noGrp="1"/>
          </p:cNvSpPr>
          <p:nvPr>
            <p:ph idx="1"/>
          </p:nvPr>
        </p:nvSpPr>
        <p:spPr/>
        <p:txBody>
          <a:bodyPr>
            <a:normAutofit/>
          </a:bodyPr>
          <a:lstStyle/>
          <a:p>
            <a:pPr marL="0" indent="0">
              <a:buNone/>
            </a:pPr>
            <a:r>
              <a:rPr lang="en-US" sz="2800" b="1" dirty="0"/>
              <a:t>Improve school conditions for student learning</a:t>
            </a:r>
          </a:p>
          <a:p>
            <a:pPr lvl="1">
              <a:spcBef>
                <a:spcPts val="1200"/>
              </a:spcBef>
            </a:pPr>
            <a:r>
              <a:rPr lang="en-US" dirty="0"/>
              <a:t>Fosters safe, healthy, supportive, and drug-free environments;</a:t>
            </a:r>
          </a:p>
          <a:p>
            <a:pPr lvl="1">
              <a:spcBef>
                <a:spcPts val="1200"/>
              </a:spcBef>
            </a:pPr>
            <a:r>
              <a:rPr lang="en-US" dirty="0"/>
              <a:t>Addresses students’ physical health and mental health;</a:t>
            </a:r>
          </a:p>
          <a:p>
            <a:pPr lvl="1">
              <a:spcBef>
                <a:spcPts val="1200"/>
              </a:spcBef>
            </a:pPr>
            <a:r>
              <a:rPr lang="en-US" dirty="0"/>
              <a:t>Can be coordinated with other schools and community-based services and programs.</a:t>
            </a:r>
          </a:p>
          <a:p>
            <a:pPr marL="0" indent="0">
              <a:spcBef>
                <a:spcPts val="1200"/>
              </a:spcBef>
              <a:buNone/>
            </a:pPr>
            <a:r>
              <a:rPr lang="en-US" sz="2800" b="1" dirty="0"/>
              <a:t>When students are healthy and feel safe and supported</a:t>
            </a:r>
            <a:r>
              <a:rPr lang="en-US" sz="2800" dirty="0"/>
              <a:t>, they are more likely to succeed in school</a:t>
            </a:r>
            <a:r>
              <a:rPr lang="en-US" sz="1800" dirty="0"/>
              <a:t>. </a:t>
            </a:r>
            <a:endParaRPr lang="en-US" dirty="0"/>
          </a:p>
          <a:p>
            <a:pPr marL="0" indent="0">
              <a:buNone/>
            </a:pPr>
            <a:r>
              <a:rPr lang="en-US" sz="2000" dirty="0"/>
              <a:t>* Applies to districts that receive $30,000 or more in IV-A funds</a:t>
            </a:r>
          </a:p>
          <a:p>
            <a:endParaRPr lang="en-US" sz="2000" dirty="0"/>
          </a:p>
          <a:p>
            <a:endParaRPr lang="en-US" sz="2000" dirty="0"/>
          </a:p>
        </p:txBody>
      </p:sp>
      <p:sp>
        <p:nvSpPr>
          <p:cNvPr id="3" name="Footer Placeholder 2">
            <a:extLst>
              <a:ext uri="{FF2B5EF4-FFF2-40B4-BE49-F238E27FC236}">
                <a16:creationId xmlns:a16="http://schemas.microsoft.com/office/drawing/2014/main" id="{8F1DEEDA-F41A-1F59-FCD0-AD54D0E7CC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744C889F-21AC-9E0C-C8C2-126E80DDA4FF}"/>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207778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mental health supports…</a:t>
            </a:r>
          </a:p>
        </p:txBody>
      </p:sp>
      <p:sp>
        <p:nvSpPr>
          <p:cNvPr id="3" name="Content Placeholder 2"/>
          <p:cNvSpPr>
            <a:spLocks noGrp="1"/>
          </p:cNvSpPr>
          <p:nvPr>
            <p:ph idx="1"/>
          </p:nvPr>
        </p:nvSpPr>
        <p:spPr>
          <a:xfrm>
            <a:off x="575561" y="1616765"/>
            <a:ext cx="11192369" cy="4523028"/>
          </a:xfrm>
        </p:spPr>
        <p:txBody>
          <a:bodyPr>
            <a:normAutofit fontScale="85000" lnSpcReduction="10000"/>
          </a:bodyPr>
          <a:lstStyle/>
          <a:p>
            <a:pPr marL="0" indent="0">
              <a:lnSpc>
                <a:spcPct val="120000"/>
              </a:lnSpc>
              <a:buNone/>
            </a:pPr>
            <a:r>
              <a:rPr lang="en-US" dirty="0"/>
              <a:t>SEC. 4001. 20 U.S.C. 7101 GENERAL PROVISIONS</a:t>
            </a:r>
          </a:p>
          <a:p>
            <a:pPr marL="457200" indent="-457200">
              <a:lnSpc>
                <a:spcPct val="120000"/>
              </a:lnSpc>
              <a:spcBef>
                <a:spcPts val="600"/>
              </a:spcBef>
              <a:buAutoNum type="alphaLcParenBoth"/>
            </a:pPr>
            <a:r>
              <a:rPr lang="en-US" dirty="0"/>
              <a:t>PARENTAL CONSENT.—(1) IN GENERAL.—</a:t>
            </a:r>
          </a:p>
          <a:p>
            <a:pPr marL="0" indent="0">
              <a:lnSpc>
                <a:spcPct val="120000"/>
              </a:lnSpc>
              <a:spcBef>
                <a:spcPts val="600"/>
              </a:spcBef>
              <a:buNone/>
            </a:pPr>
            <a:endParaRPr lang="en-US" sz="1400" dirty="0"/>
          </a:p>
          <a:p>
            <a:pPr marL="0" indent="0">
              <a:lnSpc>
                <a:spcPct val="120000"/>
              </a:lnSpc>
              <a:spcBef>
                <a:spcPts val="600"/>
              </a:spcBef>
              <a:buNone/>
            </a:pPr>
            <a:r>
              <a:rPr lang="en-US" dirty="0"/>
              <a:t>(A) INFORMED WRITTEN CONSENT.—A State, local educational agency, or other entity receiving funds under this title shall obtain prior written, </a:t>
            </a:r>
            <a:r>
              <a:rPr lang="en-US" b="1" dirty="0"/>
              <a:t>informed consent </a:t>
            </a:r>
            <a:r>
              <a:rPr lang="en-US" dirty="0"/>
              <a:t>from the parent of each child who is under 18 years of age to </a:t>
            </a:r>
            <a:r>
              <a:rPr lang="en-US" b="1" dirty="0"/>
              <a:t>participate in any mental-health assessment or service that is funded under this title and conducted in connection with an elementary school or secondary school under this title.</a:t>
            </a:r>
          </a:p>
          <a:p>
            <a:pPr marL="0" indent="0">
              <a:lnSpc>
                <a:spcPct val="120000"/>
              </a:lnSpc>
              <a:spcBef>
                <a:spcPts val="600"/>
              </a:spcBef>
              <a:buNone/>
            </a:pPr>
            <a:endParaRPr lang="en-US" sz="1400" dirty="0"/>
          </a:p>
          <a:p>
            <a:pPr marL="0" indent="0">
              <a:lnSpc>
                <a:spcPct val="120000"/>
              </a:lnSpc>
              <a:spcBef>
                <a:spcPts val="600"/>
              </a:spcBef>
              <a:buNone/>
            </a:pPr>
            <a:r>
              <a:rPr lang="en-US" dirty="0"/>
              <a:t>(B) CONTENTS.—Before obtaining the consent described in subparagraph (A), the entity shall provide the parent written notice describing in detail such mental health assessment or service, including the purpose for such assessment or service, the provider of such assessment or service, when such assessment or service will begin, and how long such assessment or service may last.</a:t>
            </a:r>
          </a:p>
          <a:p>
            <a:pPr marL="0" indent="0">
              <a:buNone/>
            </a:pPr>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968DFAFD-7F42-AB17-8A26-25A0A7E6155D}"/>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44478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7E1212-D92E-2750-E5FC-A5FC203C2CA2}"/>
              </a:ext>
            </a:extLst>
          </p:cNvPr>
          <p:cNvSpPr>
            <a:spLocks noGrp="1"/>
          </p:cNvSpPr>
          <p:nvPr>
            <p:ph type="title"/>
          </p:nvPr>
        </p:nvSpPr>
        <p:spPr/>
        <p:txBody>
          <a:bodyPr/>
          <a:lstStyle/>
          <a:p>
            <a:r>
              <a:rPr lang="en-US" dirty="0"/>
              <a:t>Use of Technology (some funds)</a:t>
            </a:r>
          </a:p>
        </p:txBody>
      </p:sp>
      <p:sp>
        <p:nvSpPr>
          <p:cNvPr id="8" name="Content Placeholder 7">
            <a:extLst>
              <a:ext uri="{FF2B5EF4-FFF2-40B4-BE49-F238E27FC236}">
                <a16:creationId xmlns:a16="http://schemas.microsoft.com/office/drawing/2014/main" id="{9DB8F056-9535-BF5C-D7C6-7660EFF11DD9}"/>
              </a:ext>
            </a:extLst>
          </p:cNvPr>
          <p:cNvSpPr>
            <a:spLocks noGrp="1"/>
          </p:cNvSpPr>
          <p:nvPr>
            <p:ph idx="1"/>
          </p:nvPr>
        </p:nvSpPr>
        <p:spPr/>
        <p:txBody>
          <a:bodyPr>
            <a:normAutofit/>
          </a:bodyPr>
          <a:lstStyle/>
          <a:p>
            <a:pPr marL="0" indent="0">
              <a:buNone/>
            </a:pPr>
            <a:r>
              <a:rPr lang="en-US" sz="2800" b="1" dirty="0"/>
              <a:t>Improve the academic achievement, academic growth, and digital literacy of all students. </a:t>
            </a:r>
          </a:p>
          <a:p>
            <a:pPr lvl="1">
              <a:spcBef>
                <a:spcPts val="1200"/>
              </a:spcBef>
            </a:pPr>
            <a:r>
              <a:rPr lang="en-US" dirty="0"/>
              <a:t>Increases equity of access to high-quality learning materials and experts;</a:t>
            </a:r>
          </a:p>
          <a:p>
            <a:pPr lvl="1">
              <a:spcBef>
                <a:spcPts val="1200"/>
              </a:spcBef>
            </a:pPr>
            <a:r>
              <a:rPr lang="en-US" dirty="0"/>
              <a:t>Offers opportunities to rethink when, where, and how students learn;</a:t>
            </a:r>
          </a:p>
          <a:p>
            <a:pPr lvl="1">
              <a:spcBef>
                <a:spcPts val="1200"/>
              </a:spcBef>
            </a:pPr>
            <a:r>
              <a:rPr lang="en-US" dirty="0"/>
              <a:t>No more than 15% used for technology infrastructure.</a:t>
            </a:r>
          </a:p>
          <a:p>
            <a:pPr marL="0" indent="0">
              <a:buNone/>
            </a:pPr>
            <a:endParaRPr lang="en-US" sz="1600" b="1" dirty="0"/>
          </a:p>
          <a:p>
            <a:pPr marL="0" indent="0">
              <a:buNone/>
            </a:pPr>
            <a:r>
              <a:rPr lang="en-US" sz="2800" b="1" dirty="0"/>
              <a:t>Technology can accelerate, amplify, and expand the impact of effective practices </a:t>
            </a:r>
            <a:r>
              <a:rPr lang="en-US" sz="2800" dirty="0"/>
              <a:t>that support student learning.</a:t>
            </a:r>
          </a:p>
          <a:p>
            <a:pPr lvl="1"/>
            <a:endParaRPr lang="en-US" dirty="0"/>
          </a:p>
        </p:txBody>
      </p:sp>
      <p:sp>
        <p:nvSpPr>
          <p:cNvPr id="4" name="Footer Placeholder 3">
            <a:extLst>
              <a:ext uri="{FF2B5EF4-FFF2-40B4-BE49-F238E27FC236}">
                <a16:creationId xmlns:a16="http://schemas.microsoft.com/office/drawing/2014/main" id="{ECE16AB3-44A0-1B89-4B69-937648E4A50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DD37FEB6-A31F-EE15-F70E-42C7F645217C}"/>
              </a:ext>
            </a:extLst>
          </p:cNvPr>
          <p:cNvSpPr>
            <a:spLocks noGrp="1"/>
          </p:cNvSpPr>
          <p:nvPr>
            <p:ph type="sldNum" sz="quarter" idx="12"/>
          </p:nvPr>
        </p:nvSpPr>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2313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CE53F0-A80E-0A78-47B3-104B85C47A5B}"/>
              </a:ext>
            </a:extLst>
          </p:cNvPr>
          <p:cNvSpPr>
            <a:spLocks noGrp="1"/>
          </p:cNvSpPr>
          <p:nvPr>
            <p:ph type="title"/>
          </p:nvPr>
        </p:nvSpPr>
        <p:spPr/>
        <p:txBody>
          <a:bodyPr/>
          <a:lstStyle/>
          <a:p>
            <a:r>
              <a:rPr lang="en-US" dirty="0"/>
              <a:t>Defining “Technology Infrastructure”</a:t>
            </a:r>
          </a:p>
        </p:txBody>
      </p:sp>
      <p:sp>
        <p:nvSpPr>
          <p:cNvPr id="2" name="Content Placeholder 1">
            <a:extLst>
              <a:ext uri="{FF2B5EF4-FFF2-40B4-BE49-F238E27FC236}">
                <a16:creationId xmlns:a16="http://schemas.microsoft.com/office/drawing/2014/main" id="{4F52ADD0-9436-917A-12EF-639C7FDEC84E}"/>
              </a:ext>
            </a:extLst>
          </p:cNvPr>
          <p:cNvSpPr>
            <a:spLocks noGrp="1"/>
          </p:cNvSpPr>
          <p:nvPr>
            <p:ph idx="1"/>
          </p:nvPr>
        </p:nvSpPr>
        <p:spPr>
          <a:xfrm>
            <a:off x="5183187" y="779647"/>
            <a:ext cx="6744833" cy="5081404"/>
          </a:xfrm>
        </p:spPr>
        <p:txBody>
          <a:bodyPr>
            <a:normAutofit lnSpcReduction="10000"/>
          </a:bodyPr>
          <a:lstStyle/>
          <a:p>
            <a:r>
              <a:rPr lang="en-US" sz="3200" dirty="0">
                <a:effectLst/>
                <a:latin typeface="Calibri" panose="020F0502020204030204" pitchFamily="34" charset="0"/>
                <a:ea typeface="Times New Roman" panose="02020603050405020304" pitchFamily="18" charset="0"/>
                <a:cs typeface="Times New Roman" panose="02020603050405020304" pitchFamily="18" charset="0"/>
              </a:rPr>
              <a:t>Devices</a:t>
            </a:r>
          </a:p>
          <a:p>
            <a:r>
              <a:rPr lang="en-US" sz="3200" dirty="0">
                <a:latin typeface="Calibri" panose="020F0502020204030204" pitchFamily="34" charset="0"/>
                <a:ea typeface="Times New Roman" panose="02020603050405020304" pitchFamily="18" charset="0"/>
                <a:cs typeface="Times New Roman" panose="02020603050405020304" pitchFamily="18" charset="0"/>
              </a:rPr>
              <a:t>E</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quipment</a:t>
            </a:r>
          </a:p>
          <a:p>
            <a:r>
              <a:rPr lang="en-US" sz="3200" dirty="0">
                <a:latin typeface="Calibri" panose="020F0502020204030204" pitchFamily="34" charset="0"/>
                <a:ea typeface="Times New Roman" panose="02020603050405020304" pitchFamily="18" charset="0"/>
                <a:cs typeface="Times New Roman" panose="02020603050405020304" pitchFamily="18" charset="0"/>
              </a:rPr>
              <a:t>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oftware applications and platforms</a:t>
            </a:r>
          </a:p>
          <a:p>
            <a:r>
              <a:rPr lang="en-US" sz="3200" dirty="0">
                <a:latin typeface="Calibri" panose="020F0502020204030204" pitchFamily="34" charset="0"/>
                <a:ea typeface="Times New Roman" panose="02020603050405020304" pitchFamily="18" charset="0"/>
                <a:cs typeface="Times New Roman" panose="02020603050405020304" pitchFamily="18" charset="0"/>
              </a:rPr>
              <a:t>D</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igital instructional resources</a:t>
            </a:r>
          </a:p>
          <a:p>
            <a:r>
              <a:rPr lang="en-US" sz="3200" dirty="0">
                <a:latin typeface="Calibri" panose="020F0502020204030204" pitchFamily="34" charset="0"/>
                <a:ea typeface="Times New Roman" panose="02020603050405020304" pitchFamily="18" charset="0"/>
                <a:cs typeface="Times New Roman" panose="02020603050405020304" pitchFamily="18" charset="0"/>
              </a:rPr>
              <a:t>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ther one-time IT purchases</a:t>
            </a:r>
          </a:p>
          <a:p>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buNone/>
            </a:pPr>
            <a:r>
              <a:rPr lang="en-US" sz="3000" dirty="0">
                <a:latin typeface="Calibri" panose="020F0502020204030204" pitchFamily="34" charset="0"/>
                <a:ea typeface="Times New Roman" panose="02020603050405020304" pitchFamily="18" charset="0"/>
                <a:cs typeface="Times New Roman" panose="02020603050405020304" pitchFamily="18" charset="0"/>
              </a:rPr>
              <a:t>Private school equitable share for all three categories is part of the district’s percentage, including technology infrastructure</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CA66A8AC-9B95-04BA-6C76-5E2469EADAF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12" name="Picture Placeholder 11">
            <a:extLst>
              <a:ext uri="{FF2B5EF4-FFF2-40B4-BE49-F238E27FC236}">
                <a16:creationId xmlns:a16="http://schemas.microsoft.com/office/drawing/2014/main" id="{A41C6CB5-FDC4-945F-31D5-7B87C23DCA0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t="2808" b="2808"/>
          <a:stretch/>
        </p:blipFill>
        <p:spPr>
          <a:xfrm>
            <a:off x="584656" y="3155812"/>
            <a:ext cx="3931826" cy="2320926"/>
          </a:xfrm>
        </p:spPr>
      </p:pic>
      <p:sp>
        <p:nvSpPr>
          <p:cNvPr id="4" name="Slide Number Placeholder 3">
            <a:extLst>
              <a:ext uri="{FF2B5EF4-FFF2-40B4-BE49-F238E27FC236}">
                <a16:creationId xmlns:a16="http://schemas.microsoft.com/office/drawing/2014/main" id="{88B763BA-ADBD-9439-563D-75BAF343C1DA}"/>
              </a:ext>
            </a:extLst>
          </p:cNvPr>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41513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a:xfrm>
            <a:off x="717176" y="1825625"/>
            <a:ext cx="11170024" cy="4314168"/>
          </a:xfrm>
        </p:spPr>
        <p:txBody>
          <a:bodyPr>
            <a:normAutofit fontScale="77500" lnSpcReduction="20000"/>
          </a:bodyPr>
          <a:lstStyle/>
          <a:p>
            <a:pPr marL="0" indent="0">
              <a:lnSpc>
                <a:spcPct val="120000"/>
              </a:lnSpc>
              <a:buNone/>
            </a:pPr>
            <a:r>
              <a:rPr lang="en-US" sz="3600" dirty="0">
                <a:latin typeface="Calibri" panose="020F0502020204030204" pitchFamily="34" charset="0"/>
                <a:cs typeface="Calibri" panose="020F0502020204030204" pitchFamily="34" charset="0"/>
              </a:rPr>
              <a:t>Federal funds cannot be used to supplant, or </a:t>
            </a:r>
            <a:r>
              <a:rPr lang="en-US" sz="3600" b="1" dirty="0">
                <a:latin typeface="Calibri" panose="020F0502020204030204" pitchFamily="34" charset="0"/>
                <a:cs typeface="Calibri" panose="020F0502020204030204" pitchFamily="34" charset="0"/>
              </a:rPr>
              <a:t>take the place of</a:t>
            </a:r>
            <a:r>
              <a:rPr lang="en-US" sz="3600" dirty="0">
                <a:latin typeface="Calibri" panose="020F0502020204030204" pitchFamily="34" charset="0"/>
                <a:cs typeface="Calibri" panose="020F0502020204030204" pitchFamily="34" charset="0"/>
              </a:rPr>
              <a:t>, state and local funds that would have been spent </a:t>
            </a:r>
            <a:r>
              <a:rPr lang="en-US" sz="3600" u="sng" dirty="0">
                <a:latin typeface="Calibri" panose="020F0502020204030204" pitchFamily="34" charset="0"/>
                <a:cs typeface="Calibri" panose="020F0502020204030204" pitchFamily="34" charset="0"/>
              </a:rPr>
              <a:t>if Title IV-A funds were not available</a:t>
            </a:r>
            <a:endParaRPr lang="en-US" sz="3600"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lnSpc>
                <a:spcPct val="110000"/>
              </a:lnSpc>
            </a:pPr>
            <a:r>
              <a:rPr lang="en-US" sz="2800" b="1" dirty="0">
                <a:latin typeface="Calibri" panose="020F0502020204030204" pitchFamily="34" charset="0"/>
                <a:cs typeface="Calibri" panose="020F0502020204030204" pitchFamily="34" charset="0"/>
              </a:rPr>
              <a:t>Test I:</a:t>
            </a:r>
            <a:r>
              <a:rPr lang="en-US" sz="2800"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sz="2800" b="1" dirty="0">
                <a:latin typeface="Calibri" panose="020F0502020204030204" pitchFamily="34" charset="0"/>
                <a:cs typeface="Calibri" panose="020F0502020204030204" pitchFamily="34" charset="0"/>
              </a:rPr>
              <a:t>If they are, there could be the presumption of supplanting. </a:t>
            </a:r>
          </a:p>
          <a:p>
            <a:pPr lvl="1"/>
            <a:endParaRPr lang="en-US" sz="2800" dirty="0">
              <a:latin typeface="Calibri" panose="020F0502020204030204" pitchFamily="34" charset="0"/>
              <a:cs typeface="Calibri" panose="020F0502020204030204" pitchFamily="34" charset="0"/>
            </a:endParaRPr>
          </a:p>
          <a:p>
            <a:pPr lvl="1">
              <a:lnSpc>
                <a:spcPct val="120000"/>
              </a:lnSpc>
            </a:pPr>
            <a:r>
              <a:rPr lang="en-US" sz="2800" b="1" dirty="0">
                <a:latin typeface="Calibri" panose="020F0502020204030204" pitchFamily="34" charset="0"/>
                <a:cs typeface="Calibri" panose="020F0502020204030204" pitchFamily="34" charset="0"/>
              </a:rPr>
              <a:t>Test II:</a:t>
            </a:r>
            <a:r>
              <a:rPr lang="en-US" sz="2800" dirty="0">
                <a:latin typeface="Calibri" panose="020F0502020204030204" pitchFamily="34" charset="0"/>
                <a:cs typeface="Calibri" panose="020F0502020204030204" pitchFamily="34" charset="0"/>
              </a:rPr>
              <a:t> Were state or local funds used in the last year to pay for these services? </a:t>
            </a:r>
            <a:r>
              <a:rPr lang="en-US" sz="2800" b="1" dirty="0">
                <a:latin typeface="Calibri" panose="020F0502020204030204" pitchFamily="34" charset="0"/>
                <a:cs typeface="Calibri" panose="020F0502020204030204" pitchFamily="34" charset="0"/>
              </a:rPr>
              <a:t>If they were, 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a:hlinkClick r:id="rId3"/>
              </a:rPr>
              <a:t>ESSA Quick Reference Brief: Supplement Not Supplant </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94BFB204-4F50-36BF-0686-C968F64299A5}"/>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329717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E23B66-9300-9ECB-F82C-98D26B71434A}"/>
              </a:ext>
            </a:extLst>
          </p:cNvPr>
          <p:cNvSpPr>
            <a:spLocks noGrp="1"/>
          </p:cNvSpPr>
          <p:nvPr>
            <p:ph type="ctrTitle"/>
          </p:nvPr>
        </p:nvSpPr>
        <p:spPr/>
        <p:txBody>
          <a:bodyPr/>
          <a:lstStyle/>
          <a:p>
            <a:r>
              <a:rPr lang="en-US" dirty="0"/>
              <a:t>Eligibility &amp; Funding</a:t>
            </a:r>
          </a:p>
        </p:txBody>
      </p:sp>
      <p:sp>
        <p:nvSpPr>
          <p:cNvPr id="4" name="Footer Placeholder 3">
            <a:extLst>
              <a:ext uri="{FF2B5EF4-FFF2-40B4-BE49-F238E27FC236}">
                <a16:creationId xmlns:a16="http://schemas.microsoft.com/office/drawing/2014/main" id="{1F8B9933-2AD8-F242-AB76-E275DEA67B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87816FA5-B73E-07B1-F981-4C53B812DE8D}"/>
              </a:ext>
            </a:extLst>
          </p:cNvPr>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378863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Eligibility and Funding</a:t>
            </a:r>
          </a:p>
        </p:txBody>
      </p:sp>
      <p:sp>
        <p:nvSpPr>
          <p:cNvPr id="18435" name="Content Placeholder 2"/>
          <p:cNvSpPr>
            <a:spLocks noGrp="1"/>
          </p:cNvSpPr>
          <p:nvPr>
            <p:ph idx="1"/>
          </p:nvPr>
        </p:nvSpPr>
        <p:spPr>
          <a:xfrm>
            <a:off x="717175" y="1825625"/>
            <a:ext cx="11077259" cy="4314168"/>
          </a:xfrm>
        </p:spPr>
        <p:txBody>
          <a:bodyPr>
            <a:normAutofit fontScale="92500" lnSpcReduction="20000"/>
          </a:bodyPr>
          <a:lstStyle/>
          <a:p>
            <a:pPr>
              <a:spcAft>
                <a:spcPts val="600"/>
              </a:spcAft>
            </a:pPr>
            <a:r>
              <a:rPr lang="en-US" sz="2800" dirty="0">
                <a:latin typeface="Calibri" panose="020F0502020204030204" pitchFamily="34" charset="0"/>
                <a:cs typeface="Calibri" panose="020F0502020204030204" pitchFamily="34" charset="0"/>
              </a:rPr>
              <a:t>Formula grant to all districts </a:t>
            </a:r>
            <a:r>
              <a:rPr lang="en-US" sz="2800" b="1" i="1" dirty="0">
                <a:latin typeface="Calibri" panose="020F0502020204030204" pitchFamily="34" charset="0"/>
                <a:cs typeface="Calibri" panose="020F0502020204030204" pitchFamily="34" charset="0"/>
              </a:rPr>
              <a:t>based on Title I-A formula</a:t>
            </a:r>
          </a:p>
          <a:p>
            <a:pPr lvl="1">
              <a:spcAft>
                <a:spcPts val="600"/>
              </a:spcAft>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No eligible district can receive less than $10,000</a:t>
            </a:r>
          </a:p>
          <a:p>
            <a:pPr>
              <a:spcAft>
                <a:spcPts val="600"/>
              </a:spcAft>
            </a:pPr>
            <a:r>
              <a:rPr lang="en-US" sz="2800" dirty="0">
                <a:latin typeface="Calibri" panose="020F0502020204030204" pitchFamily="34" charset="0"/>
                <a:cs typeface="Calibri" panose="020F0502020204030204" pitchFamily="34" charset="0"/>
              </a:rPr>
              <a:t>Districts receiving $30K or more must spend:</a:t>
            </a:r>
          </a:p>
          <a:p>
            <a:pPr lvl="1">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At least 20% to support well-rounded education;</a:t>
            </a:r>
          </a:p>
          <a:p>
            <a:pPr lvl="1">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At least 20% to support safe and healthy students; and</a:t>
            </a:r>
          </a:p>
          <a:p>
            <a:pPr lvl="1">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“Some funds” to support effective use of technology</a:t>
            </a:r>
          </a:p>
          <a:p>
            <a:pPr lvl="2">
              <a:spcAft>
                <a:spcPts val="600"/>
              </a:spcAft>
            </a:pPr>
            <a:r>
              <a:rPr lang="en-US" dirty="0">
                <a:latin typeface="Calibri" panose="020F0502020204030204" pitchFamily="34" charset="0"/>
                <a:cs typeface="Calibri" panose="020F0502020204030204" pitchFamily="34" charset="0"/>
              </a:rPr>
              <a:t>No more than 15% on technology infrastructure</a:t>
            </a:r>
          </a:p>
          <a:p>
            <a:pPr>
              <a:spcAft>
                <a:spcPts val="600"/>
              </a:spcAft>
            </a:pPr>
            <a:r>
              <a:rPr lang="en-US" sz="2800" dirty="0">
                <a:latin typeface="Calibri" panose="020F0502020204030204" pitchFamily="34" charset="0"/>
                <a:cs typeface="Calibri" panose="020F0502020204030204" pitchFamily="34" charset="0"/>
              </a:rPr>
              <a:t>Districts receiving less than $30K must meet at least one of the above requirements</a:t>
            </a:r>
          </a:p>
          <a:p>
            <a:pPr>
              <a:spcAft>
                <a:spcPts val="600"/>
              </a:spcAft>
              <a:defRPr/>
            </a:pPr>
            <a:r>
              <a:rPr lang="en-US" sz="2800" dirty="0">
                <a:latin typeface="Calibri" panose="020F0502020204030204" pitchFamily="34" charset="0"/>
                <a:cs typeface="Calibri" panose="020F0502020204030204" pitchFamily="34" charset="0"/>
              </a:rPr>
              <a:t>Costs deducted for administrative costs cannot exceed 2%</a:t>
            </a:r>
          </a:p>
          <a:p>
            <a:endParaRPr lang="en-US" altLang="en-US" dirty="0">
              <a:latin typeface="Calibri" panose="020F0502020204030204" pitchFamily="34" charset="0"/>
              <a:cs typeface="Calibri" panose="020F0502020204030204" pitchFamily="34" charset="0"/>
            </a:endParaRPr>
          </a:p>
          <a:p>
            <a:endParaRPr lang="en-US" altLang="en-US" dirty="0">
              <a:latin typeface="Calibri" panose="020F0502020204030204" pitchFamily="34" charset="0"/>
              <a:cs typeface="Calibri" panose="020F0502020204030204" pitchFamily="34" charset="0"/>
            </a:endParaRP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DCA097AC-11B3-3BB3-255A-C56E7B37E22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218614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411E-E6E4-6895-1CCB-A1DFEA2D7392}"/>
            </a:ext>
          </a:extLst>
        </p:cNvPr>
        <p:cNvGrpSpPr/>
        <p:nvPr/>
      </p:nvGrpSpPr>
      <p:grpSpPr>
        <a:xfrm>
          <a:off x="0" y="0"/>
          <a:ext cx="0" cy="0"/>
          <a:chOff x="0" y="0"/>
          <a:chExt cx="0" cy="0"/>
        </a:xfrm>
      </p:grpSpPr>
      <p:sp>
        <p:nvSpPr>
          <p:cNvPr id="18434" name="Title 1">
            <a:extLst>
              <a:ext uri="{FF2B5EF4-FFF2-40B4-BE49-F238E27FC236}">
                <a16:creationId xmlns:a16="http://schemas.microsoft.com/office/drawing/2014/main" id="{B888D733-DEDA-D3D1-2E32-8CADAE0D7924}"/>
              </a:ext>
            </a:extLst>
          </p:cNvPr>
          <p:cNvSpPr>
            <a:spLocks noGrp="1"/>
          </p:cNvSpPr>
          <p:nvPr>
            <p:ph type="title"/>
          </p:nvPr>
        </p:nvSpPr>
        <p:spPr/>
        <p:txBody>
          <a:bodyPr>
            <a:normAutofit/>
          </a:bodyPr>
          <a:lstStyle/>
          <a:p>
            <a:pPr>
              <a:defRPr/>
            </a:pPr>
            <a:r>
              <a:rPr lang="en-US" altLang="en-US" dirty="0"/>
              <a:t>Funding Process</a:t>
            </a:r>
          </a:p>
        </p:txBody>
      </p:sp>
      <p:pic>
        <p:nvPicPr>
          <p:cNvPr id="7" name="Content Placeholder 6" descr="White House clip art">
            <a:extLst>
              <a:ext uri="{FF2B5EF4-FFF2-40B4-BE49-F238E27FC236}">
                <a16:creationId xmlns:a16="http://schemas.microsoft.com/office/drawing/2014/main" id="{EA730BAC-E6A5-E929-3CA9-1FEAFC8D93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667" y="1873823"/>
            <a:ext cx="1735079" cy="1003112"/>
          </a:xfrm>
        </p:spPr>
      </p:pic>
      <p:sp>
        <p:nvSpPr>
          <p:cNvPr id="17" name="TextBox 16">
            <a:extLst>
              <a:ext uri="{FF2B5EF4-FFF2-40B4-BE49-F238E27FC236}">
                <a16:creationId xmlns:a16="http://schemas.microsoft.com/office/drawing/2014/main" id="{45DEF71F-E54D-F997-3DF1-77E0B82DAB57}"/>
              </a:ext>
            </a:extLst>
          </p:cNvPr>
          <p:cNvSpPr txBox="1"/>
          <p:nvPr/>
        </p:nvSpPr>
        <p:spPr>
          <a:xfrm>
            <a:off x="2103931" y="1999936"/>
            <a:ext cx="1464270" cy="954107"/>
          </a:xfrm>
          <a:prstGeom prst="rect">
            <a:avLst/>
          </a:prstGeom>
          <a:noFill/>
        </p:spPr>
        <p:txBody>
          <a:bodyPr wrap="square" rtlCol="0">
            <a:spAutoFit/>
          </a:bodyPr>
          <a:lstStyle/>
          <a:p>
            <a:r>
              <a:rPr lang="en-US" sz="1400" dirty="0"/>
              <a:t>Congress passes appropriations to federal education programs</a:t>
            </a:r>
          </a:p>
        </p:txBody>
      </p:sp>
      <p:pic>
        <p:nvPicPr>
          <p:cNvPr id="9" name="Picture 8" descr="US Census Bureau logo">
            <a:extLst>
              <a:ext uri="{FF2B5EF4-FFF2-40B4-BE49-F238E27FC236}">
                <a16:creationId xmlns:a16="http://schemas.microsoft.com/office/drawing/2014/main" id="{E96DBCEC-9BB9-288F-2C16-09C494238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675" y="1872870"/>
            <a:ext cx="2086658" cy="1090447"/>
          </a:xfrm>
          <a:prstGeom prst="rect">
            <a:avLst/>
          </a:prstGeom>
        </p:spPr>
      </p:pic>
      <p:sp>
        <p:nvSpPr>
          <p:cNvPr id="18" name="TextBox 17">
            <a:extLst>
              <a:ext uri="{FF2B5EF4-FFF2-40B4-BE49-F238E27FC236}">
                <a16:creationId xmlns:a16="http://schemas.microsoft.com/office/drawing/2014/main" id="{87824FCE-7266-F4DC-7F41-93BB7180818C}"/>
              </a:ext>
            </a:extLst>
          </p:cNvPr>
          <p:cNvSpPr txBox="1"/>
          <p:nvPr/>
        </p:nvSpPr>
        <p:spPr>
          <a:xfrm>
            <a:off x="6042131" y="1854205"/>
            <a:ext cx="1815358" cy="1169551"/>
          </a:xfrm>
          <a:prstGeom prst="rect">
            <a:avLst/>
          </a:prstGeom>
          <a:noFill/>
        </p:spPr>
        <p:txBody>
          <a:bodyPr wrap="square" rtlCol="0">
            <a:spAutoFit/>
          </a:bodyPr>
          <a:lstStyle/>
          <a:p>
            <a:r>
              <a:rPr lang="en-US" sz="1400" dirty="0"/>
              <a:t>U.S. Census Bureau calculates annual poverty estimates for all public school districts</a:t>
            </a:r>
          </a:p>
        </p:txBody>
      </p:sp>
      <p:pic>
        <p:nvPicPr>
          <p:cNvPr id="20" name="Picture 19" descr="US Dept of Education logo">
            <a:extLst>
              <a:ext uri="{FF2B5EF4-FFF2-40B4-BE49-F238E27FC236}">
                <a16:creationId xmlns:a16="http://schemas.microsoft.com/office/drawing/2014/main" id="{4EF978A7-D650-50C9-48EF-73511C1EC82E}"/>
              </a:ext>
            </a:extLst>
          </p:cNvPr>
          <p:cNvPicPr>
            <a:picLocks noChangeAspect="1"/>
          </p:cNvPicPr>
          <p:nvPr/>
        </p:nvPicPr>
        <p:blipFill>
          <a:blip r:embed="rId5"/>
          <a:stretch>
            <a:fillRect/>
          </a:stretch>
        </p:blipFill>
        <p:spPr>
          <a:xfrm>
            <a:off x="8019745" y="1637743"/>
            <a:ext cx="1475272" cy="1475272"/>
          </a:xfrm>
          <a:prstGeom prst="rect">
            <a:avLst/>
          </a:prstGeom>
        </p:spPr>
      </p:pic>
      <p:sp>
        <p:nvSpPr>
          <p:cNvPr id="19" name="TextBox 18">
            <a:extLst>
              <a:ext uri="{FF2B5EF4-FFF2-40B4-BE49-F238E27FC236}">
                <a16:creationId xmlns:a16="http://schemas.microsoft.com/office/drawing/2014/main" id="{03CC072B-A52C-14FD-E9B6-A0D4AC314CDA}"/>
              </a:ext>
            </a:extLst>
          </p:cNvPr>
          <p:cNvSpPr txBox="1"/>
          <p:nvPr/>
        </p:nvSpPr>
        <p:spPr>
          <a:xfrm>
            <a:off x="9495017" y="1837937"/>
            <a:ext cx="2116272" cy="1169551"/>
          </a:xfrm>
          <a:prstGeom prst="rect">
            <a:avLst/>
          </a:prstGeom>
          <a:noFill/>
        </p:spPr>
        <p:txBody>
          <a:bodyPr wrap="square" rtlCol="0">
            <a:spAutoFit/>
          </a:bodyPr>
          <a:lstStyle/>
          <a:p>
            <a:r>
              <a:rPr lang="en-US" sz="1400" dirty="0"/>
              <a:t>The U.S. Department of Education allocates program funding to states based on poverty percentages</a:t>
            </a:r>
          </a:p>
        </p:txBody>
      </p:sp>
      <p:pic>
        <p:nvPicPr>
          <p:cNvPr id="12" name="Picture 11" descr="ODE Logo">
            <a:extLst>
              <a:ext uri="{FF2B5EF4-FFF2-40B4-BE49-F238E27FC236}">
                <a16:creationId xmlns:a16="http://schemas.microsoft.com/office/drawing/2014/main" id="{D1EC55A7-70A4-5F6D-D8F5-CBA86CF62D7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4794" y="4080164"/>
            <a:ext cx="2927636" cy="1455934"/>
          </a:xfrm>
          <a:prstGeom prst="rect">
            <a:avLst/>
          </a:prstGeom>
        </p:spPr>
      </p:pic>
      <p:sp>
        <p:nvSpPr>
          <p:cNvPr id="21" name="TextBox 20">
            <a:extLst>
              <a:ext uri="{FF2B5EF4-FFF2-40B4-BE49-F238E27FC236}">
                <a16:creationId xmlns:a16="http://schemas.microsoft.com/office/drawing/2014/main" id="{9BC12739-D691-C5F8-4AA5-3908DDCCED8F}"/>
              </a:ext>
            </a:extLst>
          </p:cNvPr>
          <p:cNvSpPr txBox="1"/>
          <p:nvPr/>
        </p:nvSpPr>
        <p:spPr>
          <a:xfrm>
            <a:off x="3568201" y="4253716"/>
            <a:ext cx="2277186" cy="954107"/>
          </a:xfrm>
          <a:prstGeom prst="rect">
            <a:avLst/>
          </a:prstGeom>
          <a:noFill/>
        </p:spPr>
        <p:txBody>
          <a:bodyPr wrap="square" rtlCol="0">
            <a:spAutoFit/>
          </a:bodyPr>
          <a:lstStyle/>
          <a:p>
            <a:r>
              <a:rPr lang="en-US" sz="1400" dirty="0"/>
              <a:t>The Oregon Department of Education finalizes allocations for all Oregon School Districts</a:t>
            </a:r>
          </a:p>
        </p:txBody>
      </p:sp>
      <p:pic>
        <p:nvPicPr>
          <p:cNvPr id="16" name="Picture 15" descr="School House image">
            <a:extLst>
              <a:ext uri="{FF2B5EF4-FFF2-40B4-BE49-F238E27FC236}">
                <a16:creationId xmlns:a16="http://schemas.microsoft.com/office/drawing/2014/main" id="{A2E839DA-9887-3E67-BEE1-A0CDC9F9E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7333" y="3834245"/>
            <a:ext cx="1815358" cy="1833512"/>
          </a:xfrm>
          <a:prstGeom prst="rect">
            <a:avLst/>
          </a:prstGeom>
        </p:spPr>
      </p:pic>
      <p:sp>
        <p:nvSpPr>
          <p:cNvPr id="28" name="Footer Placeholder 2">
            <a:extLst>
              <a:ext uri="{FF2B5EF4-FFF2-40B4-BE49-F238E27FC236}">
                <a16:creationId xmlns:a16="http://schemas.microsoft.com/office/drawing/2014/main" id="{18F628D6-7B57-391A-E8E2-72506AEE1C06}"/>
              </a:ext>
              <a:ext uri="{C183D7F6-B498-43B3-948B-1728B52AA6E4}">
                <adec:decorative xmlns:adec="http://schemas.microsoft.com/office/drawing/2017/decorative" val="1"/>
              </a:ext>
            </a:extLst>
          </p:cNvPr>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29" name="Picture 28" descr="ODE School and District Continuous Improvement Process&#10;- Set the Direction/Vision&#10;- Assess Needs&#10;- Create Strategic Plan&#10;- Implement Strategic Plan&#10;- Monitor and Adjust&#10;">
            <a:extLst>
              <a:ext uri="{FF2B5EF4-FFF2-40B4-BE49-F238E27FC236}">
                <a16:creationId xmlns:a16="http://schemas.microsoft.com/office/drawing/2014/main" id="{3A92E8C5-EDD4-7248-948F-898A54BA9DA5}"/>
              </a:ext>
            </a:extLst>
          </p:cNvPr>
          <p:cNvPicPr>
            <a:picLocks noChangeAspect="1"/>
          </p:cNvPicPr>
          <p:nvPr/>
        </p:nvPicPr>
        <p:blipFill>
          <a:blip r:embed="rId8"/>
          <a:stretch>
            <a:fillRect/>
          </a:stretch>
        </p:blipFill>
        <p:spPr>
          <a:xfrm>
            <a:off x="8019745" y="3199830"/>
            <a:ext cx="3101715" cy="2958675"/>
          </a:xfrm>
          <a:prstGeom prst="rect">
            <a:avLst/>
          </a:prstGeom>
        </p:spPr>
      </p:pic>
      <p:sp>
        <p:nvSpPr>
          <p:cNvPr id="2" name="Slide Number Placeholder 4">
            <a:extLst>
              <a:ext uri="{FF2B5EF4-FFF2-40B4-BE49-F238E27FC236}">
                <a16:creationId xmlns:a16="http://schemas.microsoft.com/office/drawing/2014/main" id="{78AA8F52-89AF-BF15-F16B-804F0ED71CD9}"/>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115504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dirty="0"/>
              <a:t>Transferability </a:t>
            </a:r>
          </a:p>
        </p:txBody>
      </p:sp>
      <p:sp>
        <p:nvSpPr>
          <p:cNvPr id="19460" name="Content Placeholder 4"/>
          <p:cNvSpPr>
            <a:spLocks noGrp="1"/>
          </p:cNvSpPr>
          <p:nvPr>
            <p:ph idx="1"/>
          </p:nvPr>
        </p:nvSpPr>
        <p:spPr>
          <a:xfrm>
            <a:off x="717176" y="1690007"/>
            <a:ext cx="10784542" cy="4449786"/>
          </a:xfrm>
        </p:spPr>
        <p:txBody>
          <a:bodyPr>
            <a:normAutofit fontScale="77500" lnSpcReduction="20000"/>
          </a:bodyPr>
          <a:lstStyle/>
          <a:p>
            <a:pPr eaLnBrk="1" hangingPunct="1">
              <a:defRPr/>
            </a:pPr>
            <a:r>
              <a:rPr lang="en-US" altLang="en-US" sz="3300" dirty="0">
                <a:latin typeface="Calibri" panose="020F0502020204030204" pitchFamily="34" charset="0"/>
                <a:cs typeface="Calibri" panose="020F0502020204030204" pitchFamily="34" charset="0"/>
              </a:rPr>
              <a:t>Can transfer </a:t>
            </a:r>
            <a:r>
              <a:rPr lang="en-US" altLang="en-US" sz="3300" b="1" dirty="0">
                <a:latin typeface="Calibri" panose="020F0502020204030204" pitchFamily="34" charset="0"/>
                <a:cs typeface="Calibri" panose="020F0502020204030204" pitchFamily="34" charset="0"/>
              </a:rPr>
              <a:t>out of or into </a:t>
            </a:r>
            <a:r>
              <a:rPr lang="en-US" altLang="en-US" sz="3300" dirty="0">
                <a:latin typeface="Calibri" panose="020F0502020204030204" pitchFamily="34" charset="0"/>
                <a:cs typeface="Calibri" panose="020F0502020204030204" pitchFamily="34" charset="0"/>
              </a:rPr>
              <a:t>Title IV-A </a:t>
            </a:r>
          </a:p>
          <a:p>
            <a:pPr eaLnBrk="1" hangingPunct="1">
              <a:defRPr/>
            </a:pPr>
            <a:endParaRPr lang="en-US" altLang="en-US" sz="1200" dirty="0">
              <a:latin typeface="Calibri" panose="020F0502020204030204" pitchFamily="34" charset="0"/>
              <a:cs typeface="Calibri" panose="020F0502020204030204" pitchFamily="34" charset="0"/>
            </a:endParaRPr>
          </a:p>
          <a:p>
            <a:pPr eaLnBrk="1" hangingPunct="1">
              <a:defRPr/>
            </a:pPr>
            <a:r>
              <a:rPr lang="en-US" altLang="en-US" sz="3300" dirty="0">
                <a:latin typeface="Calibri" panose="020F0502020204030204" pitchFamily="34" charset="0"/>
                <a:cs typeface="Calibri" panose="020F0502020204030204" pitchFamily="34" charset="0"/>
              </a:rPr>
              <a:t>Must consult with private schools prior to transfer</a:t>
            </a:r>
          </a:p>
          <a:p>
            <a:pPr eaLnBrk="1" hangingPunct="1">
              <a:defRPr/>
            </a:pPr>
            <a:endParaRPr lang="en-US" altLang="en-US" sz="1200" dirty="0">
              <a:latin typeface="Calibri" panose="020F0502020204030204" pitchFamily="34" charset="0"/>
              <a:cs typeface="Calibri" panose="020F0502020204030204" pitchFamily="34" charset="0"/>
            </a:endParaRPr>
          </a:p>
          <a:p>
            <a:pPr eaLnBrk="1" hangingPunct="1">
              <a:defRPr/>
            </a:pPr>
            <a:r>
              <a:rPr lang="en-US" altLang="en-US" sz="3300" dirty="0">
                <a:latin typeface="Calibri" panose="020F0502020204030204" pitchFamily="34" charset="0"/>
                <a:cs typeface="Calibri" panose="020F0502020204030204" pitchFamily="34" charset="0"/>
              </a:rPr>
              <a:t>Must complete needs assessment if over $30K, </a:t>
            </a:r>
            <a:r>
              <a:rPr lang="en-US" altLang="en-US" sz="3300" b="1" dirty="0">
                <a:latin typeface="Calibri" panose="020F0502020204030204" pitchFamily="34" charset="0"/>
                <a:cs typeface="Calibri" panose="020F0502020204030204" pitchFamily="34" charset="0"/>
              </a:rPr>
              <a:t>even if transferring funds</a:t>
            </a:r>
          </a:p>
          <a:p>
            <a:pPr eaLnBrk="1" hangingPunct="1">
              <a:defRPr/>
            </a:pPr>
            <a:endParaRPr lang="en-US" altLang="en-US" sz="1200" dirty="0">
              <a:latin typeface="Calibri" panose="020F0502020204030204" pitchFamily="34" charset="0"/>
              <a:cs typeface="Calibri" panose="020F0502020204030204" pitchFamily="34" charset="0"/>
            </a:endParaRPr>
          </a:p>
          <a:p>
            <a:pPr eaLnBrk="1" hangingPunct="1">
              <a:defRPr/>
            </a:pPr>
            <a:r>
              <a:rPr lang="en-US" altLang="en-US" sz="3300" dirty="0">
                <a:latin typeface="Calibri" panose="020F0502020204030204" pitchFamily="34" charset="0"/>
                <a:cs typeface="Calibri" panose="020F0502020204030204" pitchFamily="34" charset="0"/>
              </a:rPr>
              <a:t>Can transfer all or a portion of the funds into a grant award for the same year</a:t>
            </a:r>
          </a:p>
          <a:p>
            <a:pPr eaLnBrk="1" hangingPunct="1">
              <a:defRPr/>
            </a:pPr>
            <a:endParaRPr lang="en-US" altLang="en-US" sz="1200" dirty="0">
              <a:latin typeface="Calibri" panose="020F0502020204030204" pitchFamily="34" charset="0"/>
              <a:cs typeface="Calibri" panose="020F0502020204030204" pitchFamily="34" charset="0"/>
            </a:endParaRPr>
          </a:p>
          <a:p>
            <a:pPr eaLnBrk="1" hangingPunct="1">
              <a:defRPr/>
            </a:pPr>
            <a:r>
              <a:rPr lang="en-US" altLang="en-US" sz="3300" dirty="0">
                <a:latin typeface="Calibri" panose="020F0502020204030204" pitchFamily="34" charset="0"/>
                <a:cs typeface="Calibri" panose="020F0502020204030204" pitchFamily="34" charset="0"/>
              </a:rPr>
              <a:t>Must be claimed from IV-A award in EGMS</a:t>
            </a:r>
          </a:p>
          <a:p>
            <a:pPr>
              <a:defRPr/>
            </a:pPr>
            <a:endParaRPr lang="en-US" altLang="en-US" sz="1200" dirty="0">
              <a:latin typeface="Calibri" panose="020F0502020204030204" pitchFamily="34" charset="0"/>
              <a:cs typeface="Calibri" panose="020F0502020204030204" pitchFamily="34" charset="0"/>
            </a:endParaRPr>
          </a:p>
          <a:p>
            <a:pPr>
              <a:defRPr/>
            </a:pPr>
            <a:r>
              <a:rPr lang="en-US" altLang="en-US" sz="3300" dirty="0">
                <a:latin typeface="Calibri" panose="020F0502020204030204" pitchFamily="34" charset="0"/>
                <a:cs typeface="Calibri" panose="020F0502020204030204" pitchFamily="34" charset="0"/>
              </a:rPr>
              <a:t>Carryover funds cannot be transferred</a:t>
            </a:r>
          </a:p>
          <a:p>
            <a:pPr>
              <a:defRPr/>
            </a:pPr>
            <a:endParaRPr lang="en-US" altLang="en-US" sz="2800" dirty="0">
              <a:latin typeface="Calibri" panose="020F0502020204030204" pitchFamily="34" charset="0"/>
              <a:cs typeface="Calibri" panose="020F0502020204030204" pitchFamily="34" charset="0"/>
            </a:endParaRPr>
          </a:p>
          <a:p>
            <a:pPr marL="0" indent="0" algn="ctr">
              <a:buNone/>
              <a:defRPr/>
            </a:pPr>
            <a:r>
              <a:rPr lang="en-US" altLang="en-US" sz="2800" i="1" dirty="0">
                <a:latin typeface="Calibri" panose="020F0502020204030204" pitchFamily="34" charset="0"/>
                <a:cs typeface="Calibri" panose="020F0502020204030204" pitchFamily="34" charset="0"/>
                <a:hlinkClick r:id="rId3"/>
              </a:rPr>
              <a:t>ESSA Quick Reference Brief: Transferability</a:t>
            </a:r>
            <a:endParaRPr lang="en-US" altLang="en-US" sz="2800" i="1" dirty="0">
              <a:latin typeface="Calibri" panose="020F0502020204030204" pitchFamily="34" charset="0"/>
              <a:cs typeface="Calibri" panose="020F0502020204030204" pitchFamily="34" charset="0"/>
            </a:endParaRPr>
          </a:p>
          <a:p>
            <a:pPr>
              <a:defRPr/>
            </a:pPr>
            <a:endParaRPr lang="en-US" altLang="en-US" sz="2800" dirty="0">
              <a:latin typeface="Calibri" panose="020F0502020204030204" pitchFamily="34" charset="0"/>
              <a:cs typeface="Calibri" panose="020F0502020204030204" pitchFamily="34" charset="0"/>
            </a:endParaRPr>
          </a:p>
          <a:p>
            <a:pPr eaLnBrk="1" hangingPunct="1">
              <a:defRPr/>
            </a:pPr>
            <a:endParaRPr lang="en-US" altLang="en-US" sz="2800" dirty="0"/>
          </a:p>
          <a:p>
            <a:pPr eaLnBrk="1" hangingPunct="1">
              <a:defRPr/>
            </a:pPr>
            <a:endParaRPr lang="en-US" altLang="en-US" sz="2800"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95CAE4F2-3BF4-4BB9-CDFF-62B78F79DF9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418800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2022-23 FEDERAL FUNDS TIMELINE</a:t>
            </a:r>
          </a:p>
        </p:txBody>
      </p:sp>
      <p:sp>
        <p:nvSpPr>
          <p:cNvPr id="24" name="Initial grant period"/>
          <p:cNvSpPr/>
          <p:nvPr/>
        </p:nvSpPr>
        <p:spPr>
          <a:xfrm>
            <a:off x="223141" y="4090291"/>
            <a:ext cx="2056899" cy="646331"/>
          </a:xfrm>
          <a:prstGeom prst="rect">
            <a:avLst/>
          </a:prstGeom>
        </p:spPr>
        <p:txBody>
          <a:bodyPr wrap="square">
            <a:spAutoFit/>
          </a:bodyPr>
          <a:lstStyle/>
          <a:p>
            <a:pPr>
              <a:defRPr/>
            </a:pPr>
            <a:r>
              <a:rPr lang="en-US" sz="1200" b="1" dirty="0">
                <a:solidFill>
                  <a:srgbClr val="0070C0"/>
                </a:solidFill>
                <a:latin typeface="Segoe UI"/>
              </a:rPr>
              <a:t>*INITIAL GRANT PERIOD: 7/1/22 – 9/30/23 </a:t>
            </a:r>
          </a:p>
          <a:p>
            <a:pPr>
              <a:defRPr/>
            </a:pPr>
            <a:r>
              <a:rPr lang="en-US" sz="1200" b="1" dirty="0">
                <a:solidFill>
                  <a:srgbClr val="0070C0"/>
                </a:solidFill>
                <a:latin typeface="Segoe UI"/>
              </a:rPr>
              <a:t>(15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2022</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2022-23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2022</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2022-23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2022</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2022-23 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2023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2022-23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2023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2022-23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2023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2023</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2022-23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2024</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2022-23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2024</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2022-23 GRANT CLAIMS</a:t>
            </a:r>
          </a:p>
        </p:txBody>
      </p:sp>
      <p:sp>
        <p:nvSpPr>
          <p:cNvPr id="4" name="Slide Number Placeholder 3">
            <a:extLst>
              <a:ext uri="{FF2B5EF4-FFF2-40B4-BE49-F238E27FC236}">
                <a16:creationId xmlns:a16="http://schemas.microsoft.com/office/drawing/2014/main" id="{106145DC-4982-D427-21D7-11BDE37B5956}"/>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19</a:t>
            </a:fld>
            <a:endParaRPr lang="en-US" dirty="0">
              <a:solidFill>
                <a:prstClr val="black">
                  <a:lumMod val="65000"/>
                  <a:lumOff val="35000"/>
                </a:prstClr>
              </a:solidFill>
              <a:latin typeface="Calibri" panose="020F0502020204030204"/>
            </a:endParaRPr>
          </a:p>
        </p:txBody>
      </p:sp>
      <p:sp>
        <p:nvSpPr>
          <p:cNvPr id="7" name="Footer Placeholder 2">
            <a:extLst>
              <a:ext uri="{FF2B5EF4-FFF2-40B4-BE49-F238E27FC236}">
                <a16:creationId xmlns:a16="http://schemas.microsoft.com/office/drawing/2014/main" id="{24D04626-1C0E-0DCC-84C5-8B7C68F42A6A}"/>
              </a:ext>
              <a:ext uri="{C183D7F6-B498-43B3-948B-1728B52AA6E4}">
                <adec:decorative xmlns:adec="http://schemas.microsoft.com/office/drawing/2017/decorative" val="1"/>
              </a:ext>
            </a:extLst>
          </p:cNvPr>
          <p:cNvSpPr txBox="1">
            <a:spLocks/>
          </p:cNvSpPr>
          <p:nvPr/>
        </p:nvSpPr>
        <p:spPr>
          <a:xfrm>
            <a:off x="717176" y="6139793"/>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lumMod val="65000"/>
                    <a:lumOff val="35000"/>
                  </a:prstClr>
                </a:solidFill>
                <a:latin typeface="Calibri" panose="020F0502020204030204"/>
              </a:rPr>
              <a:t>Oregon Department of Education</a:t>
            </a:r>
          </a:p>
        </p:txBody>
      </p:sp>
    </p:spTree>
    <p:extLst>
      <p:ext uri="{BB962C8B-B14F-4D97-AF65-F5344CB8AC3E}">
        <p14:creationId xmlns:p14="http://schemas.microsoft.com/office/powerpoint/2010/main" val="81483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Oregon Department of Education – Our “Why”</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717175" y="1665658"/>
            <a:ext cx="10784542" cy="4109010"/>
          </a:xfrm>
        </p:spPr>
        <p:txBody>
          <a:bodyPr>
            <a:normAutofit/>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1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10000"/>
              </a:lnSpc>
              <a:spcBef>
                <a:spcPts val="100"/>
              </a:spcBef>
              <a:defRPr/>
            </a:pPr>
            <a:r>
              <a:rPr lang="en-US" altLang="en-US" dirty="0">
                <a:solidFill>
                  <a:prstClr val="black"/>
                </a:solidFill>
              </a:rPr>
              <a:t>Together, we serve over 580,000 K-12 students;</a:t>
            </a:r>
          </a:p>
          <a:p>
            <a:pPr marL="285750" lvl="0" indent="-285750">
              <a:lnSpc>
                <a:spcPct val="11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10000"/>
              </a:lnSpc>
              <a:spcBef>
                <a:spcPts val="100"/>
              </a:spcBef>
              <a:defRPr/>
            </a:pPr>
            <a:r>
              <a:rPr lang="en-US" altLang="en-US" dirty="0">
                <a:solidFill>
                  <a:prstClr val="black"/>
                </a:solidFill>
              </a:rPr>
              <a:t>We work to achieve the Governor’s vision that every Oregon student graduates with a plan for their future</a:t>
            </a:r>
            <a:r>
              <a:rPr lang="en-US" dirty="0">
                <a:solidFill>
                  <a:prstClr val="black"/>
                </a:solidFill>
              </a:rPr>
              <a:t>.</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991946" y="4647771"/>
            <a:ext cx="5480224" cy="1753029"/>
          </a:xfrm>
          <a:prstGeom prst="rect">
            <a:avLst/>
          </a:prstGeom>
        </p:spPr>
      </p:pic>
    </p:spTree>
    <p:extLst>
      <p:ext uri="{BB962C8B-B14F-4D97-AF65-F5344CB8AC3E}">
        <p14:creationId xmlns:p14="http://schemas.microsoft.com/office/powerpoint/2010/main" val="265380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dirty="0"/>
              <a:t>Application Requirements</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spcBef>
                <a:spcPct val="50000"/>
              </a:spcBef>
              <a:buNone/>
              <a:defRPr/>
            </a:pPr>
            <a:r>
              <a:rPr lang="en-US" altLang="en-US" sz="2800" b="1" dirty="0">
                <a:latin typeface="Calibri" panose="020F0502020204030204" pitchFamily="34" charset="0"/>
                <a:cs typeface="Calibri" panose="020F0502020204030204" pitchFamily="34" charset="0"/>
              </a:rPr>
              <a:t>Needs Assessment</a:t>
            </a:r>
          </a:p>
          <a:p>
            <a:pPr marL="1200150" lvl="1" indent="-457200">
              <a:spcBef>
                <a:spcPct val="50000"/>
              </a:spcBef>
              <a:defRPr/>
            </a:pPr>
            <a:r>
              <a:rPr lang="en-US" altLang="en-US" dirty="0"/>
              <a:t>What does the data tell us?</a:t>
            </a:r>
          </a:p>
          <a:p>
            <a:pPr marL="1200150" lvl="1" indent="-457200">
              <a:spcBef>
                <a:spcPct val="50000"/>
              </a:spcBef>
              <a:defRPr/>
            </a:pPr>
            <a:r>
              <a:rPr lang="en-US" altLang="en-US" dirty="0"/>
              <a:t>Which schools have the highest need?</a:t>
            </a:r>
          </a:p>
          <a:p>
            <a:pPr marL="0" indent="0">
              <a:spcBef>
                <a:spcPct val="50000"/>
              </a:spcBef>
              <a:buNone/>
              <a:defRPr/>
            </a:pPr>
            <a:r>
              <a:rPr lang="en-US" altLang="en-US" sz="2800" b="1" dirty="0"/>
              <a:t>Budget Narrative </a:t>
            </a:r>
          </a:p>
          <a:p>
            <a:pPr marL="1200150" lvl="1" indent="-457200">
              <a:spcBef>
                <a:spcPct val="50000"/>
              </a:spcBef>
              <a:defRPr/>
            </a:pPr>
            <a:r>
              <a:rPr lang="en-US" altLang="en-US" dirty="0"/>
              <a:t>What will we do to meet our needs?</a:t>
            </a:r>
          </a:p>
          <a:p>
            <a:pPr marL="0" indent="0">
              <a:spcBef>
                <a:spcPct val="50000"/>
              </a:spcBef>
              <a:buNone/>
              <a:defRPr/>
            </a:pPr>
            <a:r>
              <a:rPr lang="en-US" altLang="en-US" sz="2800" b="1" dirty="0"/>
              <a:t>Equitable Services Worksheet</a:t>
            </a:r>
          </a:p>
          <a:p>
            <a:pPr marL="1200150" lvl="1" indent="-457200">
              <a:spcBef>
                <a:spcPct val="50000"/>
              </a:spcBef>
              <a:defRPr/>
            </a:pPr>
            <a:r>
              <a:rPr lang="en-US" altLang="en-US" dirty="0"/>
              <a:t>Only for districts with participating schools</a:t>
            </a:r>
          </a:p>
          <a:p>
            <a:endParaRPr lang="en-US" sz="2000"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7"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8208021" y="2193306"/>
            <a:ext cx="3545099" cy="337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a:extLst>
              <a:ext uri="{FF2B5EF4-FFF2-40B4-BE49-F238E27FC236}">
                <a16:creationId xmlns:a16="http://schemas.microsoft.com/office/drawing/2014/main" id="{E04252D2-CE25-C836-D37A-57160475FF61}"/>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20</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126379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a:t>Prioritizing High Needs Schools</a:t>
            </a:r>
            <a:endParaRPr lang="en-US" dirty="0"/>
          </a:p>
        </p:txBody>
      </p:sp>
      <p:sp>
        <p:nvSpPr>
          <p:cNvPr id="2" name="Content Placeholder 1"/>
          <p:cNvSpPr>
            <a:spLocks noGrp="1"/>
          </p:cNvSpPr>
          <p:nvPr>
            <p:ph idx="1"/>
          </p:nvPr>
        </p:nvSpPr>
        <p:spPr/>
        <p:txBody>
          <a:bodyPr/>
          <a:lstStyle/>
          <a:p>
            <a:pPr marL="0" indent="0">
              <a:spcBef>
                <a:spcPct val="20000"/>
              </a:spcBef>
              <a:buNone/>
              <a:defRPr/>
            </a:pPr>
            <a:r>
              <a:rPr lang="en-US" sz="3200" b="1" dirty="0">
                <a:latin typeface="Calibri" panose="020F0502020204030204" pitchFamily="34" charset="0"/>
                <a:cs typeface="Calibri" panose="020F0502020204030204" pitchFamily="34" charset="0"/>
              </a:rPr>
              <a:t>LEAs must prioritize SSAE funds to schools that</a:t>
            </a:r>
          </a:p>
          <a:p>
            <a:pPr marL="1085850" lvl="1" indent="-342900">
              <a:lnSpc>
                <a:spcPct val="100000"/>
              </a:lnSpc>
              <a:defRPr/>
            </a:pPr>
            <a:r>
              <a:rPr lang="en-US" sz="2800" dirty="0">
                <a:latin typeface="Calibri" panose="020F0502020204030204" pitchFamily="34" charset="0"/>
                <a:cs typeface="Calibri" panose="020F0502020204030204" pitchFamily="34" charset="0"/>
              </a:rPr>
              <a:t>Have the greatest need as determined by the LEA</a:t>
            </a:r>
          </a:p>
          <a:p>
            <a:pPr marL="1085850" lvl="1" indent="-342900">
              <a:lnSpc>
                <a:spcPct val="100000"/>
              </a:lnSpc>
              <a:defRPr/>
            </a:pPr>
            <a:r>
              <a:rPr lang="en-US" sz="2800" dirty="0">
                <a:latin typeface="Calibri" panose="020F0502020204030204" pitchFamily="34" charset="0"/>
                <a:cs typeface="Calibri" panose="020F0502020204030204" pitchFamily="34" charset="0"/>
              </a:rPr>
              <a:t>Have the highest percentages or numbers of children experiencing poverty</a:t>
            </a:r>
          </a:p>
          <a:p>
            <a:pPr marL="1085850" lvl="1" indent="-342900">
              <a:lnSpc>
                <a:spcPct val="100000"/>
              </a:lnSpc>
              <a:defRPr/>
            </a:pPr>
            <a:r>
              <a:rPr lang="en-US" sz="2800" dirty="0">
                <a:latin typeface="Calibri" panose="020F0502020204030204" pitchFamily="34" charset="0"/>
                <a:cs typeface="Calibri" panose="020F0502020204030204" pitchFamily="34" charset="0"/>
              </a:rPr>
              <a:t>Are identified for CSI or TSI support</a:t>
            </a:r>
          </a:p>
          <a:p>
            <a:pPr marL="1085850" lvl="1" indent="-342900">
              <a:lnSpc>
                <a:spcPct val="100000"/>
              </a:lnSpc>
              <a:defRPr/>
            </a:pPr>
            <a:r>
              <a:rPr lang="en-US" sz="2800" dirty="0">
                <a:latin typeface="Calibri" panose="020F0502020204030204" pitchFamily="34" charset="0"/>
                <a:cs typeface="Calibri" panose="020F0502020204030204" pitchFamily="34" charset="0"/>
              </a:rPr>
              <a:t>Are identified as a persistently dangerous school under Section 8532</a:t>
            </a:r>
          </a:p>
          <a:p>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00214F31-2FD7-4484-7D85-379CD1DB8444}"/>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21</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49292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E8434-957F-B279-188A-1528FE43820E}"/>
              </a:ext>
            </a:extLst>
          </p:cNvPr>
          <p:cNvSpPr>
            <a:spLocks noGrp="1"/>
          </p:cNvSpPr>
          <p:nvPr>
            <p:ph type="title"/>
          </p:nvPr>
        </p:nvSpPr>
        <p:spPr/>
        <p:txBody>
          <a:bodyPr/>
          <a:lstStyle/>
          <a:p>
            <a:r>
              <a:rPr lang="en-US" dirty="0"/>
              <a:t>Measuring Progress</a:t>
            </a:r>
          </a:p>
        </p:txBody>
      </p:sp>
      <p:sp>
        <p:nvSpPr>
          <p:cNvPr id="6" name="Content Placeholder 5">
            <a:extLst>
              <a:ext uri="{FF2B5EF4-FFF2-40B4-BE49-F238E27FC236}">
                <a16:creationId xmlns:a16="http://schemas.microsoft.com/office/drawing/2014/main" id="{A0C38287-414A-E502-6CBD-82B67A91E23E}"/>
              </a:ext>
            </a:extLst>
          </p:cNvPr>
          <p:cNvSpPr>
            <a:spLocks noGrp="1"/>
          </p:cNvSpPr>
          <p:nvPr>
            <p:ph idx="1"/>
          </p:nvPr>
        </p:nvSpPr>
        <p:spPr>
          <a:xfrm>
            <a:off x="5010909" y="962209"/>
            <a:ext cx="6770274" cy="5360146"/>
          </a:xfrm>
        </p:spPr>
        <p:txBody>
          <a:bodyPr>
            <a:normAutofit fontScale="92500" lnSpcReduction="10000"/>
          </a:bodyPr>
          <a:lstStyle/>
          <a:p>
            <a:pPr marL="0" indent="0">
              <a:spcAft>
                <a:spcPts val="600"/>
              </a:spcAft>
              <a:buNone/>
            </a:pPr>
            <a:r>
              <a:rPr lang="en-US" sz="2800" b="1" dirty="0"/>
              <a:t>What need(s) are you trying to meet?</a:t>
            </a:r>
          </a:p>
          <a:p>
            <a:pPr lvl="1">
              <a:spcAft>
                <a:spcPts val="600"/>
              </a:spcAft>
            </a:pPr>
            <a:r>
              <a:rPr lang="en-US" sz="2800" dirty="0"/>
              <a:t>(Priority/Goal)</a:t>
            </a:r>
          </a:p>
          <a:p>
            <a:pPr marL="0" indent="0">
              <a:spcAft>
                <a:spcPts val="600"/>
              </a:spcAft>
              <a:buNone/>
            </a:pPr>
            <a:r>
              <a:rPr lang="en-US" sz="2800" b="1" dirty="0"/>
              <a:t>What action(s) will you take to meet that goal? </a:t>
            </a:r>
          </a:p>
          <a:p>
            <a:pPr lvl="1">
              <a:spcAft>
                <a:spcPts val="600"/>
              </a:spcAft>
            </a:pPr>
            <a:r>
              <a:rPr lang="en-US" sz="2800" dirty="0"/>
              <a:t>(Objective)</a:t>
            </a:r>
          </a:p>
          <a:p>
            <a:pPr marL="0" indent="0">
              <a:spcAft>
                <a:spcPts val="600"/>
              </a:spcAft>
              <a:buNone/>
            </a:pPr>
            <a:r>
              <a:rPr lang="en-US" sz="2800" b="1" dirty="0"/>
              <a:t>What do you expect to happen? </a:t>
            </a:r>
          </a:p>
          <a:p>
            <a:pPr lvl="1">
              <a:spcAft>
                <a:spcPts val="600"/>
              </a:spcAft>
            </a:pPr>
            <a:r>
              <a:rPr lang="en-US" sz="2800" dirty="0"/>
              <a:t>(Outcome)</a:t>
            </a:r>
          </a:p>
          <a:p>
            <a:pPr marL="0" indent="0">
              <a:spcAft>
                <a:spcPts val="600"/>
              </a:spcAft>
              <a:buNone/>
            </a:pPr>
            <a:r>
              <a:rPr lang="en-US" sz="2800" b="1" dirty="0"/>
              <a:t>How will you know? </a:t>
            </a:r>
          </a:p>
          <a:p>
            <a:pPr lvl="1">
              <a:spcAft>
                <a:spcPts val="600"/>
              </a:spcAft>
            </a:pPr>
            <a:r>
              <a:rPr lang="en-US" sz="2800" dirty="0"/>
              <a:t>(Measure)</a:t>
            </a:r>
          </a:p>
          <a:p>
            <a:pPr marL="0" indent="0">
              <a:spcAft>
                <a:spcPts val="600"/>
              </a:spcAft>
              <a:buNone/>
            </a:pPr>
            <a:endParaRPr lang="en-US" sz="2800" dirty="0"/>
          </a:p>
          <a:p>
            <a:pPr marL="0" indent="0">
              <a:spcAft>
                <a:spcPts val="600"/>
              </a:spcAft>
              <a:buNone/>
            </a:pPr>
            <a:r>
              <a:rPr lang="en-US" sz="2600" i="1" dirty="0"/>
              <a:t>How can we use what we learned through Integrated Guidance work?</a:t>
            </a:r>
          </a:p>
          <a:p>
            <a:pPr marL="0" indent="0">
              <a:buNone/>
            </a:pPr>
            <a:endParaRPr lang="en-US" sz="2000" dirty="0"/>
          </a:p>
        </p:txBody>
      </p:sp>
      <p:sp>
        <p:nvSpPr>
          <p:cNvPr id="3" name="Footer Placeholder 2">
            <a:extLst>
              <a:ext uri="{FF2B5EF4-FFF2-40B4-BE49-F238E27FC236}">
                <a16:creationId xmlns:a16="http://schemas.microsoft.com/office/drawing/2014/main" id="{59959C30-FA9D-DED8-83C0-47117C5E0BB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E312627-B584-82B0-3607-793E6FE375FA}"/>
              </a:ext>
            </a:extLst>
          </p:cNvPr>
          <p:cNvSpPr>
            <a:spLocks noGrp="1"/>
          </p:cNvSpPr>
          <p:nvPr>
            <p:ph type="sldNum" sz="quarter" idx="12"/>
          </p:nvPr>
        </p:nvSpPr>
        <p:spPr/>
        <p:txBody>
          <a:bodyPr/>
          <a:lstStyle/>
          <a:p>
            <a:fld id="{357F5B69-6281-4C1F-8C38-6DA0F56DA430}" type="slidenum">
              <a:rPr lang="en-US" smtClean="0"/>
              <a:t>22</a:t>
            </a:fld>
            <a:endParaRPr lang="en-US" dirty="0"/>
          </a:p>
        </p:txBody>
      </p:sp>
      <p:pic>
        <p:nvPicPr>
          <p:cNvPr id="12" name="Picture 11">
            <a:extLst>
              <a:ext uri="{FF2B5EF4-FFF2-40B4-BE49-F238E27FC236}">
                <a16:creationId xmlns:a16="http://schemas.microsoft.com/office/drawing/2014/main" id="{5EA4F403-240F-18FF-8F79-A7FC371FA2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32" y="2687960"/>
            <a:ext cx="3210643" cy="2215344"/>
          </a:xfrm>
          <a:prstGeom prst="rect">
            <a:avLst/>
          </a:prstGeom>
        </p:spPr>
      </p:pic>
    </p:spTree>
    <p:extLst>
      <p:ext uri="{BB962C8B-B14F-4D97-AF65-F5344CB8AC3E}">
        <p14:creationId xmlns:p14="http://schemas.microsoft.com/office/powerpoint/2010/main" val="263163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Measuring Progress and Public Reporting</a:t>
            </a:r>
          </a:p>
        </p:txBody>
      </p:sp>
      <p:pic>
        <p:nvPicPr>
          <p:cNvPr id="2" name="Picture 1" descr="Reporting requirements for Title IV-A&#10;LEAs report annually to SEA on how funds are being use to meeting the percentage distribution requirements across the three content areas.&#10;LEAS report to SEA On the degree to which it has made progress toward meeting objectives and outcomes. Timing of this reporting is at the discretion of the SEA.&#10;&#10;The SEA must publicly report how funds are being expended by LEAs including the degree to which LEAs have made progress toward meeting objectives and outcomes.">
            <a:extLst>
              <a:ext uri="{FF2B5EF4-FFF2-40B4-BE49-F238E27FC236}">
                <a16:creationId xmlns:a16="http://schemas.microsoft.com/office/drawing/2014/main" id="{8A115CCB-23A3-B20A-F5CF-9E5DD3C3F46A}"/>
              </a:ext>
              <a:ext uri="{C183D7F6-B498-43B3-948B-1728B52AA6E4}">
                <adec:decorative xmlns:adec="http://schemas.microsoft.com/office/drawing/2017/decorative" val="0"/>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500" y="1552063"/>
            <a:ext cx="8472488" cy="4656133"/>
          </a:xfrm>
          <a:prstGeom prst="rect">
            <a:avLst/>
          </a:prstGeom>
          <a:noFill/>
          <a:ln>
            <a:noFill/>
          </a:ln>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4ABA8047-D0DD-06CD-C538-17FBD220EFD7}"/>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23</a:t>
            </a:fld>
            <a:endParaRPr lang="en-US" dirty="0"/>
          </a:p>
        </p:txBody>
      </p:sp>
    </p:spTree>
    <p:extLst>
      <p:ext uri="{BB962C8B-B14F-4D97-AF65-F5344CB8AC3E}">
        <p14:creationId xmlns:p14="http://schemas.microsoft.com/office/powerpoint/2010/main" val="284911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endParaRPr lang="en-US" sz="2800" dirty="0">
              <a:hlinkClick r:id="rId3"/>
            </a:endParaRPr>
          </a:p>
          <a:p>
            <a:r>
              <a:rPr lang="en-US" altLang="en-US" sz="3200" dirty="0">
                <a:latin typeface="Calibri" panose="020F0502020204030204" pitchFamily="34" charset="0"/>
                <a:cs typeface="Calibri" panose="020F0502020204030204" pitchFamily="34" charset="0"/>
                <a:hlinkClick r:id="rId4"/>
              </a:rPr>
              <a:t>Title IV-A web page</a:t>
            </a:r>
            <a:endParaRPr lang="en-US" altLang="en-US" sz="3200" dirty="0">
              <a:latin typeface="Calibri" panose="020F0502020204030204" pitchFamily="34" charset="0"/>
              <a:cs typeface="Calibri" panose="020F0502020204030204" pitchFamily="34" charset="0"/>
              <a:hlinkClick r:id="rId3"/>
            </a:endParaRPr>
          </a:p>
          <a:p>
            <a:pPr lvl="0"/>
            <a:r>
              <a:rPr lang="en-US" sz="3200" dirty="0">
                <a:latin typeface="Calibri" panose="020F0502020204030204" pitchFamily="34" charset="0"/>
                <a:cs typeface="Calibri" panose="020F0502020204030204" pitchFamily="34" charset="0"/>
                <a:hlinkClick r:id="rId5"/>
              </a:rPr>
              <a:t>USED Non-Regulatory Guidance</a:t>
            </a:r>
            <a:endParaRPr lang="en-US" sz="32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hlinkClick r:id="rId6"/>
              </a:rPr>
              <a:t>Oregon Federal Funds Guide</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3"/>
              </a:rPr>
              <a:t>CIP Budget Narrative User Guide</a:t>
            </a:r>
          </a:p>
          <a:p>
            <a:r>
              <a:rPr lang="en-US" sz="3200" dirty="0">
                <a:latin typeface="Calibri" panose="020F0502020204030204" pitchFamily="34" charset="0"/>
                <a:cs typeface="Calibri" panose="020F0502020204030204" pitchFamily="34" charset="0"/>
                <a:hlinkClick r:id="rId7"/>
              </a:rPr>
              <a:t>CIP Budget Narrative Checklists</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8"/>
              </a:rPr>
              <a:t>Humanities Education</a:t>
            </a:r>
            <a:endParaRPr lang="en-US" sz="3200" dirty="0">
              <a:latin typeface="Calibri" panose="020F0502020204030204" pitchFamily="34" charset="0"/>
              <a:cs typeface="Calibri" panose="020F0502020204030204" pitchFamily="34" charset="0"/>
              <a:hlinkClick r:id="rId3"/>
            </a:endParaRPr>
          </a:p>
          <a:p>
            <a:pPr lvl="0"/>
            <a:r>
              <a:rPr lang="en-US" sz="3200" u="sng" dirty="0">
                <a:latin typeface="Calibri" panose="020F0502020204030204" pitchFamily="34" charset="0"/>
                <a:cs typeface="Calibri" panose="020F0502020204030204" pitchFamily="34" charset="0"/>
                <a:hlinkClick r:id="rId9"/>
              </a:rPr>
              <a:t>STEM and CTE</a:t>
            </a:r>
            <a:endParaRPr lang="en-US" sz="3200" dirty="0">
              <a:latin typeface="Calibri" panose="020F0502020204030204" pitchFamily="34" charset="0"/>
              <a:cs typeface="Calibri" panose="020F0502020204030204" pitchFamily="34" charset="0"/>
            </a:endParaRPr>
          </a:p>
          <a:p>
            <a:endParaRPr lang="en-US" altLang="en-US" sz="3200" dirty="0">
              <a:latin typeface="Calibri" panose="020F0502020204030204" pitchFamily="34" charset="0"/>
              <a:cs typeface="Calibri" panose="020F0502020204030204" pitchFamily="34" charset="0"/>
              <a:hlinkClick r:id="rId3"/>
            </a:endParaRPr>
          </a:p>
          <a:p>
            <a:pPr marL="0" indent="0">
              <a:buNone/>
            </a:pPr>
            <a:endParaRPr lang="en-US" sz="2800" u="sng" dirty="0">
              <a:hlinkClick r:id="rId3"/>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841" b="841"/>
          <a:stretch>
            <a:fillRect/>
          </a:stretch>
        </p:blipFill>
        <p:spPr>
          <a:xfrm>
            <a:off x="531813" y="2600325"/>
            <a:ext cx="4302125" cy="2320925"/>
          </a:xfrm>
        </p:spPr>
      </p:pic>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spTree>
    <p:extLst>
      <p:ext uri="{BB962C8B-B14F-4D97-AF65-F5344CB8AC3E}">
        <p14:creationId xmlns:p14="http://schemas.microsoft.com/office/powerpoint/2010/main" val="117324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a:bodyPr>
          <a:lstStyle/>
          <a:p>
            <a:pPr marL="76200" indent="0">
              <a:lnSpc>
                <a:spcPct val="115000"/>
              </a:lnSpc>
              <a:spcBef>
                <a:spcPts val="0"/>
              </a:spcBef>
              <a:buSzPts val="2400"/>
              <a:buNone/>
            </a:pPr>
            <a:r>
              <a:rPr lang="en-US" sz="3000" b="1" dirty="0"/>
              <a:t>Amy Tidwell</a:t>
            </a:r>
          </a:p>
          <a:p>
            <a:pPr marL="457200" indent="-381000">
              <a:lnSpc>
                <a:spcPct val="115000"/>
              </a:lnSpc>
              <a:spcBef>
                <a:spcPts val="0"/>
              </a:spcBef>
              <a:buSzPts val="2400"/>
            </a:pPr>
            <a:r>
              <a:rPr lang="en-US" dirty="0"/>
              <a:t>Grant, Harney, High Desert, </a:t>
            </a:r>
            <a:r>
              <a:rPr lang="en-US" dirty="0" err="1"/>
              <a:t>InterMountain</a:t>
            </a:r>
            <a:r>
              <a:rPr lang="en-US" dirty="0"/>
              <a:t>, Jefferson, North Central and Region 18</a:t>
            </a:r>
            <a:endParaRPr lang="en-US" dirty="0">
              <a:solidFill>
                <a:srgbClr val="FF0000"/>
              </a:solidFill>
            </a:endParaRPr>
          </a:p>
          <a:p>
            <a:pPr marL="76200" lvl="0" indent="0">
              <a:lnSpc>
                <a:spcPct val="105000"/>
              </a:lnSpc>
              <a:spcBef>
                <a:spcPts val="1200"/>
              </a:spcBef>
              <a:buSzPts val="2400"/>
              <a:buNone/>
            </a:pPr>
            <a:r>
              <a:rPr lang="en-US" sz="3000" b="1" dirty="0"/>
              <a:t>Jen Engberg</a:t>
            </a:r>
          </a:p>
          <a:p>
            <a:pPr marL="457200" indent="-381000">
              <a:lnSpc>
                <a:spcPct val="105000"/>
              </a:lnSpc>
              <a:spcBef>
                <a:spcPts val="0"/>
              </a:spcBef>
              <a:buSzPts val="2400"/>
            </a:pPr>
            <a:r>
              <a:rPr lang="en-US" dirty="0"/>
              <a:t>Clackamas, Columbia Gorge, Multnomah and Northwest Regional </a:t>
            </a:r>
          </a:p>
          <a:p>
            <a:pPr marL="533400" lvl="1" indent="0">
              <a:lnSpc>
                <a:spcPct val="105000"/>
              </a:lnSpc>
              <a:spcBef>
                <a:spcPts val="0"/>
              </a:spcBef>
              <a:buSzPts val="2400"/>
              <a:buNone/>
            </a:pPr>
            <a:endParaRPr lang="en-US" sz="800" dirty="0"/>
          </a:p>
          <a:p>
            <a:pPr marL="76200" lvl="0" indent="0">
              <a:lnSpc>
                <a:spcPct val="105000"/>
              </a:lnSpc>
              <a:spcBef>
                <a:spcPts val="0"/>
              </a:spcBef>
              <a:buSzPts val="2400"/>
              <a:buNone/>
            </a:pPr>
            <a:r>
              <a:rPr lang="en-US" sz="3000" b="1" dirty="0"/>
              <a:t>Lisa Plumb</a:t>
            </a:r>
          </a:p>
          <a:p>
            <a:pPr marL="457200" indent="-381000">
              <a:lnSpc>
                <a:spcPct val="105000"/>
              </a:lnSpc>
              <a:spcBef>
                <a:spcPts val="0"/>
              </a:spcBef>
              <a:buSzPts val="2400"/>
            </a:pPr>
            <a:r>
              <a:rPr lang="en-US" dirty="0"/>
              <a:t>Lane, Linn Benton Lincoln and Willamette</a:t>
            </a:r>
          </a:p>
          <a:p>
            <a:pPr marL="533400" lvl="1" indent="0">
              <a:lnSpc>
                <a:spcPct val="105000"/>
              </a:lnSpc>
              <a:spcBef>
                <a:spcPts val="0"/>
              </a:spcBef>
              <a:buSzPts val="2400"/>
              <a:buNone/>
            </a:pPr>
            <a:endParaRPr lang="en-US" sz="900" dirty="0"/>
          </a:p>
          <a:p>
            <a:pPr marL="76200" lvl="0" indent="0">
              <a:lnSpc>
                <a:spcPct val="105000"/>
              </a:lnSpc>
              <a:spcBef>
                <a:spcPts val="0"/>
              </a:spcBef>
              <a:buSzPts val="2400"/>
              <a:buNone/>
            </a:pPr>
            <a:r>
              <a:rPr lang="en-US" sz="3000" b="1" dirty="0"/>
              <a:t>Sarah Martin</a:t>
            </a:r>
          </a:p>
          <a:p>
            <a:pPr marL="457200" indent="-381000">
              <a:lnSpc>
                <a:spcPct val="105000"/>
              </a:lnSpc>
              <a:spcBef>
                <a:spcPts val="0"/>
              </a:spcBef>
              <a:buSzPts val="2400"/>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pic>
        <p:nvPicPr>
          <p:cNvPr id="9" name="Picture 8" descr="A map of the state of Oregon counties">
            <a:extLst>
              <a:ext uri="{FF2B5EF4-FFF2-40B4-BE49-F238E27FC236}">
                <a16:creationId xmlns:a16="http://schemas.microsoft.com/office/drawing/2014/main" id="{AAE4E2EC-0896-CFA5-52A6-1A1E669F0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2503344"/>
            <a:ext cx="4696233" cy="2780792"/>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6183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hlinkClick r:id="rId4"/>
              </a:rPr>
              <a:t>jennifer.engberg@ode.oregon.gov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hlinkClick r:id="rId6"/>
              </a:rPr>
              <a:t>sarah.martin@ode.oregon.gov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12528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Overview of Title IV, Part A</a:t>
            </a:r>
          </a:p>
          <a:p>
            <a:pPr>
              <a:spcAft>
                <a:spcPts val="1200"/>
              </a:spcAft>
            </a:pPr>
            <a:r>
              <a:rPr lang="en-US" sz="3200" dirty="0">
                <a:latin typeface="Calibri" panose="020F0502020204030204" pitchFamily="34" charset="0"/>
                <a:cs typeface="Calibri" panose="020F0502020204030204" pitchFamily="34" charset="0"/>
              </a:rPr>
              <a:t>Allowable Uses of Funds</a:t>
            </a:r>
          </a:p>
          <a:p>
            <a:pPr>
              <a:spcAft>
                <a:spcPts val="1200"/>
              </a:spcAft>
            </a:pPr>
            <a:r>
              <a:rPr lang="en-US" sz="3200" dirty="0">
                <a:latin typeface="Calibri" panose="020F0502020204030204" pitchFamily="34" charset="0"/>
                <a:cs typeface="Calibri" panose="020F0502020204030204" pitchFamily="34" charset="0"/>
              </a:rPr>
              <a:t>Eligibility and Funding</a:t>
            </a:r>
          </a:p>
          <a:p>
            <a:pPr>
              <a:spcAft>
                <a:spcPts val="1200"/>
              </a:spcAft>
            </a:pPr>
            <a:r>
              <a:rPr lang="en-US" sz="3200" dirty="0">
                <a:latin typeface="Calibri" panose="020F0502020204030204" pitchFamily="34" charset="0"/>
                <a:cs typeface="Calibri" panose="020F0502020204030204" pitchFamily="34" charset="0"/>
              </a:rPr>
              <a:t>Resources</a:t>
            </a:r>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672433" y="3584344"/>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7" name="Slide Number Placeholder 3">
            <a:extLst>
              <a:ext uri="{FF2B5EF4-FFF2-40B4-BE49-F238E27FC236}">
                <a16:creationId xmlns:a16="http://schemas.microsoft.com/office/drawing/2014/main" id="{B8F98F9D-F59A-5697-2DF9-73E975DE2AD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96864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737305"/>
            <a:ext cx="4448829" cy="958973"/>
          </a:xfrm>
        </p:spPr>
        <p:txBody>
          <a:bodyPr>
            <a:normAutofit/>
          </a:bodyPr>
          <a:lstStyle/>
          <a:p>
            <a:pPr>
              <a:defRPr/>
            </a:pPr>
            <a:r>
              <a:rPr lang="en-US" altLang="en-US" sz="4000" dirty="0"/>
              <a:t>Purpose of Title IV-A</a:t>
            </a:r>
          </a:p>
        </p:txBody>
      </p:sp>
      <p:sp>
        <p:nvSpPr>
          <p:cNvPr id="18435" name="Content Placeholder 2"/>
          <p:cNvSpPr>
            <a:spLocks noGrp="1"/>
          </p:cNvSpPr>
          <p:nvPr>
            <p:ph idx="1"/>
          </p:nvPr>
        </p:nvSpPr>
        <p:spPr>
          <a:xfrm>
            <a:off x="5183187" y="779646"/>
            <a:ext cx="6601759" cy="5371771"/>
          </a:xfrm>
        </p:spPr>
        <p:txBody>
          <a:bodyPr>
            <a:normAutofit/>
          </a:bodyPr>
          <a:lstStyle/>
          <a:p>
            <a:pPr marL="0" indent="0">
              <a:buNone/>
            </a:pPr>
            <a:r>
              <a:rPr lang="en-US" sz="2800" dirty="0">
                <a:latin typeface="Calibri" panose="020F0502020204030204" pitchFamily="34" charset="0"/>
                <a:cs typeface="Calibri" panose="020F0502020204030204" pitchFamily="34" charset="0"/>
              </a:rPr>
              <a:t>The purpose of Title IV-A is to improve student academic achievement through:</a:t>
            </a:r>
          </a:p>
          <a:p>
            <a:pPr marL="0" indent="0">
              <a:buNone/>
            </a:pPr>
            <a:endParaRPr lang="en-US" sz="1100" dirty="0">
              <a:latin typeface="Calibri" panose="020F0502020204030204" pitchFamily="34" charset="0"/>
              <a:cs typeface="Calibri" panose="020F0502020204030204" pitchFamily="34" charset="0"/>
            </a:endParaRPr>
          </a:p>
          <a:p>
            <a:pPr>
              <a:lnSpc>
                <a:spcPct val="100000"/>
              </a:lnSpc>
              <a:spcBef>
                <a:spcPts val="1200"/>
              </a:spcBef>
            </a:pPr>
            <a:r>
              <a:rPr lang="en-US" sz="2800" dirty="0">
                <a:latin typeface="Calibri" panose="020F0502020204030204" pitchFamily="34" charset="0"/>
                <a:cs typeface="Calibri" panose="020F0502020204030204" pitchFamily="34" charset="0"/>
              </a:rPr>
              <a:t>Access to a well-rounded education;</a:t>
            </a:r>
          </a:p>
          <a:p>
            <a:pPr>
              <a:lnSpc>
                <a:spcPct val="100000"/>
              </a:lnSpc>
              <a:spcBef>
                <a:spcPts val="1200"/>
              </a:spcBef>
            </a:pPr>
            <a:r>
              <a:rPr lang="en-US" sz="2800" dirty="0">
                <a:latin typeface="Calibri" panose="020F0502020204030204" pitchFamily="34" charset="0"/>
                <a:cs typeface="Calibri" panose="020F0502020204030204" pitchFamily="34" charset="0"/>
              </a:rPr>
              <a:t>Improved school conditions regarding the health and safety of students; and </a:t>
            </a:r>
          </a:p>
          <a:p>
            <a:pPr>
              <a:lnSpc>
                <a:spcPct val="100000"/>
              </a:lnSpc>
              <a:spcBef>
                <a:spcPts val="1200"/>
              </a:spcBef>
            </a:pPr>
            <a:r>
              <a:rPr lang="en-US" sz="2800" dirty="0">
                <a:latin typeface="Calibri" panose="020F0502020204030204" pitchFamily="34" charset="0"/>
                <a:cs typeface="Calibri" panose="020F0502020204030204" pitchFamily="34" charset="0"/>
              </a:rPr>
              <a:t>Improved use of technology in order to improve the digital literacy of all students.</a:t>
            </a:r>
            <a:endParaRPr lang="en-US" altLang="en-US" dirty="0">
              <a:latin typeface="Calibri" panose="020F0502020204030204" pitchFamily="34" charset="0"/>
              <a:cs typeface="Calibri" panose="020F0502020204030204" pitchFamily="34" charset="0"/>
            </a:endParaRP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982594" y="2581276"/>
            <a:ext cx="2436467" cy="2438434"/>
          </a:xfrm>
        </p:spPr>
      </p:pic>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F0CF24B9-8FB7-227A-CFE7-410E60A2A25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254912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79" y="581578"/>
            <a:ext cx="3931826" cy="1262462"/>
          </a:xfrm>
        </p:spPr>
        <p:txBody>
          <a:bodyPr>
            <a:normAutofit/>
          </a:bodyPr>
          <a:lstStyle/>
          <a:p>
            <a:r>
              <a:rPr lang="en-US" dirty="0"/>
              <a:t>Consultation</a:t>
            </a:r>
          </a:p>
        </p:txBody>
      </p:sp>
      <p:sp>
        <p:nvSpPr>
          <p:cNvPr id="3" name="Content Placeholder 2"/>
          <p:cNvSpPr>
            <a:spLocks noGrp="1"/>
          </p:cNvSpPr>
          <p:nvPr>
            <p:ph idx="1"/>
          </p:nvPr>
        </p:nvSpPr>
        <p:spPr>
          <a:xfrm>
            <a:off x="5183188" y="779647"/>
            <a:ext cx="6706888" cy="5081404"/>
          </a:xfrm>
        </p:spPr>
        <p:txBody>
          <a:bodyPr>
            <a:normAutofit/>
          </a:bodyPr>
          <a:lstStyle/>
          <a:p>
            <a:pPr marL="0" indent="0">
              <a:spcBef>
                <a:spcPts val="1200"/>
              </a:spcBef>
              <a:buNone/>
            </a:pPr>
            <a:r>
              <a:rPr lang="en-US" sz="2800" dirty="0">
                <a:ea typeface="Times New Roman" panose="02020603050405020304" pitchFamily="18" charset="0"/>
              </a:rPr>
              <a:t>Districts must meaningfully consult with a wide array of stakeholders when determining the use of Title IV-A funds</a:t>
            </a:r>
          </a:p>
          <a:p>
            <a:pPr lvl="1">
              <a:spcBef>
                <a:spcPts val="1200"/>
              </a:spcBef>
            </a:pPr>
            <a:r>
              <a:rPr lang="en-US" sz="2800" dirty="0">
                <a:ea typeface="Times New Roman" panose="02020603050405020304" pitchFamily="18" charset="0"/>
              </a:rPr>
              <a:t>Administrators</a:t>
            </a:r>
          </a:p>
          <a:p>
            <a:pPr lvl="1">
              <a:spcBef>
                <a:spcPts val="1200"/>
              </a:spcBef>
            </a:pPr>
            <a:r>
              <a:rPr lang="en-US" sz="2800" dirty="0">
                <a:ea typeface="Times New Roman" panose="02020603050405020304" pitchFamily="18" charset="0"/>
              </a:rPr>
              <a:t>Teachers</a:t>
            </a:r>
          </a:p>
          <a:p>
            <a:pPr lvl="1">
              <a:spcBef>
                <a:spcPts val="1200"/>
              </a:spcBef>
            </a:pPr>
            <a:r>
              <a:rPr lang="en-US" sz="2800" dirty="0">
                <a:ea typeface="Times New Roman" panose="02020603050405020304" pitchFamily="18" charset="0"/>
              </a:rPr>
              <a:t>Paraprofessionals</a:t>
            </a:r>
          </a:p>
          <a:p>
            <a:pPr lvl="1">
              <a:spcBef>
                <a:spcPts val="1200"/>
              </a:spcBef>
            </a:pPr>
            <a:r>
              <a:rPr lang="en-US" sz="2800" dirty="0">
                <a:ea typeface="Times New Roman" panose="02020603050405020304" pitchFamily="18" charset="0"/>
              </a:rPr>
              <a:t>Instructional support personnel</a:t>
            </a:r>
          </a:p>
          <a:p>
            <a:pPr lvl="1">
              <a:spcBef>
                <a:spcPts val="1200"/>
              </a:spcBef>
            </a:pPr>
            <a:r>
              <a:rPr lang="en-US" sz="2800" dirty="0">
                <a:ea typeface="Times New Roman" panose="02020603050405020304" pitchFamily="18" charset="0"/>
              </a:rPr>
              <a:t>Families</a:t>
            </a:r>
          </a:p>
          <a:p>
            <a:pPr lvl="1">
              <a:spcBef>
                <a:spcPts val="1200"/>
              </a:spcBef>
            </a:pPr>
            <a:r>
              <a:rPr lang="en-US" sz="2800" dirty="0">
                <a:ea typeface="Times New Roman" panose="02020603050405020304" pitchFamily="18" charset="0"/>
              </a:rPr>
              <a:t>Community members and partners</a:t>
            </a:r>
          </a:p>
          <a:p>
            <a:pPr lvl="1">
              <a:spcBef>
                <a:spcPts val="1200"/>
              </a:spcBef>
            </a:pPr>
            <a:r>
              <a:rPr lang="en-US" sz="2800" dirty="0">
                <a:ea typeface="Times New Roman" panose="02020603050405020304" pitchFamily="18" charset="0"/>
              </a:rPr>
              <a:t>Tribes and tribal organizations</a:t>
            </a:r>
            <a:endParaRPr lang="en-US" dirty="0"/>
          </a:p>
        </p:txBody>
      </p:sp>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11" name="Picture 10">
            <a:extLst>
              <a:ext uri="{FF2B5EF4-FFF2-40B4-BE49-F238E27FC236}">
                <a16:creationId xmlns:a16="http://schemas.microsoft.com/office/drawing/2014/main" id="{473E4A4F-1EE6-89B5-A9F0-5CF0927CB7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25" y="2410088"/>
            <a:ext cx="4536204" cy="2373947"/>
          </a:xfrm>
          <a:prstGeom prst="rect">
            <a:avLst/>
          </a:prstGeom>
        </p:spPr>
      </p:pic>
      <p:sp>
        <p:nvSpPr>
          <p:cNvPr id="7" name="Slide Number Placeholder 3">
            <a:extLst>
              <a:ext uri="{FF2B5EF4-FFF2-40B4-BE49-F238E27FC236}">
                <a16:creationId xmlns:a16="http://schemas.microsoft.com/office/drawing/2014/main" id="{4F7DC6E3-7A8E-E989-BC34-3AC6055591F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58121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Equitable Services*</a:t>
            </a:r>
            <a:endParaRPr lang="en-US" altLang="en-US" dirty="0">
              <a:solidFill>
                <a:schemeClr val="bg2">
                  <a:lumMod val="60000"/>
                  <a:lumOff val="40000"/>
                </a:schemeClr>
              </a:solidFill>
            </a:endParaRPr>
          </a:p>
        </p:txBody>
      </p:sp>
      <p:sp>
        <p:nvSpPr>
          <p:cNvPr id="3" name="Content Placeholder 2"/>
          <p:cNvSpPr>
            <a:spLocks noGrp="1"/>
          </p:cNvSpPr>
          <p:nvPr>
            <p:ph idx="1"/>
          </p:nvPr>
        </p:nvSpPr>
        <p:spPr>
          <a:xfrm>
            <a:off x="5140324" y="675617"/>
            <a:ext cx="6839641" cy="5646738"/>
          </a:xfrm>
        </p:spPr>
        <p:txBody>
          <a:bodyPr>
            <a:normAutofit/>
          </a:bodyPr>
          <a:lstStyle/>
          <a:p>
            <a:pPr marL="0" indent="0" eaLnBrk="1" hangingPunct="1">
              <a:spcBef>
                <a:spcPts val="1200"/>
              </a:spcBef>
              <a:buNone/>
              <a:defRPr/>
            </a:pPr>
            <a:r>
              <a:rPr lang="en-US" sz="2800" dirty="0">
                <a:latin typeface="Calibri" panose="020F0502020204030204" pitchFamily="34" charset="0"/>
                <a:cs typeface="Calibri" panose="020F0502020204030204" pitchFamily="34" charset="0"/>
              </a:rPr>
              <a:t>Private schools are eligible for equitable services under Title IV-A</a:t>
            </a:r>
          </a:p>
          <a:p>
            <a:pPr eaLnBrk="1" hangingPunct="1">
              <a:spcBef>
                <a:spcPts val="1200"/>
              </a:spcBef>
              <a:spcAft>
                <a:spcPts val="1200"/>
              </a:spcAft>
              <a:defRPr/>
            </a:pPr>
            <a:r>
              <a:rPr lang="en-US" dirty="0">
                <a:latin typeface="Calibri" panose="020F0502020204030204" pitchFamily="34" charset="0"/>
                <a:cs typeface="Calibri" panose="020F0502020204030204" pitchFamily="34" charset="0"/>
              </a:rPr>
              <a:t>Timely, meaningful, annual consultation</a:t>
            </a:r>
          </a:p>
          <a:p>
            <a:pPr eaLnBrk="1" hangingPunct="1">
              <a:spcAft>
                <a:spcPts val="1200"/>
              </a:spcAft>
              <a:defRPr/>
            </a:pPr>
            <a:r>
              <a:rPr lang="en-US" dirty="0">
                <a:latin typeface="Calibri" panose="020F0502020204030204" pitchFamily="34" charset="0"/>
                <a:cs typeface="Calibri" panose="020F0502020204030204" pitchFamily="34" charset="0"/>
              </a:rPr>
              <a:t>Activities based on the </a:t>
            </a:r>
            <a:r>
              <a:rPr lang="en-US" b="1" dirty="0">
                <a:latin typeface="Calibri" panose="020F0502020204030204" pitchFamily="34" charset="0"/>
                <a:cs typeface="Calibri" panose="020F0502020204030204" pitchFamily="34" charset="0"/>
              </a:rPr>
              <a:t>needs of the private school</a:t>
            </a:r>
          </a:p>
          <a:p>
            <a:pPr eaLnBrk="1" hangingPunct="1">
              <a:spcAft>
                <a:spcPts val="1200"/>
              </a:spcAft>
              <a:defRPr/>
            </a:pPr>
            <a:r>
              <a:rPr lang="en-US" dirty="0">
                <a:latin typeface="Calibri" panose="020F0502020204030204" pitchFamily="34" charset="0"/>
                <a:cs typeface="Calibri" panose="020F0502020204030204" pitchFamily="34" charset="0"/>
              </a:rPr>
              <a:t>Most activities allowable for the district are allowable for the private school</a:t>
            </a:r>
          </a:p>
          <a:p>
            <a:pPr lvl="1">
              <a:spcAft>
                <a:spcPts val="1200"/>
              </a:spcAft>
              <a:buFont typeface="Wingdings" panose="05000000000000000000" pitchFamily="2" charset="2"/>
              <a:buChar char="§"/>
              <a:defRPr/>
            </a:pPr>
            <a:r>
              <a:rPr lang="en-US" dirty="0">
                <a:latin typeface="Calibri" panose="020F0502020204030204" pitchFamily="34" charset="0"/>
                <a:cs typeface="Calibri" panose="020F0502020204030204" pitchFamily="34" charset="0"/>
              </a:rPr>
              <a:t>Must be secular, neutral, non-ideological</a:t>
            </a:r>
          </a:p>
          <a:p>
            <a:pPr lvl="1">
              <a:spcAft>
                <a:spcPts val="1200"/>
              </a:spcAft>
              <a:buFont typeface="Wingdings" panose="05000000000000000000" pitchFamily="2" charset="2"/>
              <a:buChar char="§"/>
              <a:defRPr/>
            </a:pPr>
            <a:r>
              <a:rPr lang="en-US" dirty="0">
                <a:latin typeface="Calibri" panose="020F0502020204030204" pitchFamily="34" charset="0"/>
                <a:cs typeface="Calibri" panose="020F0502020204030204" pitchFamily="34" charset="0"/>
              </a:rPr>
              <a:t>No salaries, benefits, or substitute costs</a:t>
            </a:r>
          </a:p>
          <a:p>
            <a:pPr marL="0" indent="0">
              <a:buNone/>
              <a:defRPr/>
            </a:pPr>
            <a:r>
              <a:rPr lang="en-US" i="1" dirty="0">
                <a:latin typeface="Calibri" panose="020F0502020204030204" pitchFamily="34" charset="0"/>
                <a:cs typeface="Calibri" panose="020F0502020204030204" pitchFamily="34" charset="0"/>
                <a:hlinkClick r:id="rId3"/>
              </a:rPr>
              <a:t>ESSA Quick Reference Brief: Equitable Services</a:t>
            </a:r>
            <a:endParaRPr lang="en-US" i="1" dirty="0">
              <a:latin typeface="Calibri" panose="020F0502020204030204" pitchFamily="34" charset="0"/>
              <a:cs typeface="Calibri" panose="020F0502020204030204" pitchFamily="34" charset="0"/>
            </a:endParaRPr>
          </a:p>
          <a:p>
            <a:pPr marL="0" indent="0">
              <a:buNone/>
              <a:defRPr/>
            </a:pPr>
            <a:endParaRPr lang="en-US" sz="1800" dirty="0">
              <a:latin typeface="Calibri" panose="020F0502020204030204" pitchFamily="34" charset="0"/>
              <a:cs typeface="Calibri" panose="020F0502020204030204" pitchFamily="34" charset="0"/>
            </a:endParaRPr>
          </a:p>
          <a:p>
            <a:pPr marL="0" indent="0">
              <a:buNone/>
              <a:defRPr/>
            </a:pPr>
            <a:r>
              <a:rPr lang="en-US" sz="2000" dirty="0">
                <a:latin typeface="Calibri" panose="020F0502020204030204" pitchFamily="34" charset="0"/>
                <a:cs typeface="Calibri" panose="020F0502020204030204" pitchFamily="34" charset="0"/>
              </a:rPr>
              <a:t>*Administrative costs cannot exceed 2%</a:t>
            </a:r>
          </a:p>
          <a:p>
            <a:pPr marL="0" indent="0">
              <a:buNone/>
              <a:defRPr/>
            </a:pPr>
            <a:endParaRPr lang="en-US" sz="2000" i="1" dirty="0">
              <a:latin typeface="Calibri" panose="020F0502020204030204" pitchFamily="34" charset="0"/>
              <a:cs typeface="Calibri" panose="020F0502020204030204" pitchFamily="34" charset="0"/>
            </a:endParaRPr>
          </a:p>
        </p:txBody>
      </p:sp>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4079" r="4079"/>
          <a:stretch>
            <a:fillRect/>
          </a:stretch>
        </p:blipFill>
        <p:spPr>
          <a:xfrm>
            <a:off x="717550" y="3006725"/>
            <a:ext cx="3932238" cy="2854325"/>
          </a:xfr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DD414AE9-DD69-E437-75FD-C8F5022C80BD}"/>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88345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D5E8BE-4246-09B8-2E71-1D0D11069D17}"/>
              </a:ext>
            </a:extLst>
          </p:cNvPr>
          <p:cNvSpPr>
            <a:spLocks noGrp="1"/>
          </p:cNvSpPr>
          <p:nvPr>
            <p:ph type="ctrTitle"/>
          </p:nvPr>
        </p:nvSpPr>
        <p:spPr/>
        <p:txBody>
          <a:bodyPr/>
          <a:lstStyle/>
          <a:p>
            <a:r>
              <a:rPr lang="en-US" dirty="0"/>
              <a:t>Allowable Uses</a:t>
            </a:r>
          </a:p>
        </p:txBody>
      </p:sp>
      <p:sp>
        <p:nvSpPr>
          <p:cNvPr id="3" name="Footer Placeholder 2">
            <a:extLst>
              <a:ext uri="{FF2B5EF4-FFF2-40B4-BE49-F238E27FC236}">
                <a16:creationId xmlns:a16="http://schemas.microsoft.com/office/drawing/2014/main" id="{964337CB-E2AC-717C-8A48-0895980ACD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DAC438B4-9F32-FE81-F798-9258A4A65358}"/>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83287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dirty="0"/>
              <a:t>Allowable Costs Under Title IV-A</a:t>
            </a:r>
          </a:p>
        </p:txBody>
      </p:sp>
      <p:graphicFrame>
        <p:nvGraphicFramePr>
          <p:cNvPr id="3" name="Content Placeholder 2" descr="Well-Rounded Education&#10;Safe and Healthy Students&#10;Use of Technology" title="Allowable Costs under TItle IV-A"/>
          <p:cNvGraphicFramePr>
            <a:graphicFrameLocks noGrp="1"/>
          </p:cNvGraphicFramePr>
          <p:nvPr>
            <p:ph idx="1"/>
            <p:extLst>
              <p:ext uri="{D42A27DB-BD31-4B8C-83A1-F6EECF244321}">
                <p14:modId xmlns:p14="http://schemas.microsoft.com/office/powerpoint/2010/main" val="3430261928"/>
              </p:ext>
            </p:extLst>
          </p:nvPr>
        </p:nvGraphicFramePr>
        <p:xfrm>
          <a:off x="342869" y="1739086"/>
          <a:ext cx="11533155" cy="4145280"/>
        </p:xfrm>
        <a:graphic>
          <a:graphicData uri="http://schemas.openxmlformats.org/drawingml/2006/table">
            <a:tbl>
              <a:tblPr firstRow="1" bandRow="1">
                <a:tableStyleId>{5C22544A-7EE6-4342-B048-85BDC9FD1C3A}</a:tableStyleId>
              </a:tblPr>
              <a:tblGrid>
                <a:gridCol w="4346713">
                  <a:extLst>
                    <a:ext uri="{9D8B030D-6E8A-4147-A177-3AD203B41FA5}">
                      <a16:colId xmlns:a16="http://schemas.microsoft.com/office/drawing/2014/main" val="2870098010"/>
                    </a:ext>
                  </a:extLst>
                </a:gridCol>
                <a:gridCol w="3723861">
                  <a:extLst>
                    <a:ext uri="{9D8B030D-6E8A-4147-A177-3AD203B41FA5}">
                      <a16:colId xmlns:a16="http://schemas.microsoft.com/office/drawing/2014/main" val="4260964141"/>
                    </a:ext>
                  </a:extLst>
                </a:gridCol>
                <a:gridCol w="3462581">
                  <a:extLst>
                    <a:ext uri="{9D8B030D-6E8A-4147-A177-3AD203B41FA5}">
                      <a16:colId xmlns:a16="http://schemas.microsoft.com/office/drawing/2014/main" val="1059052049"/>
                    </a:ext>
                  </a:extLst>
                </a:gridCol>
              </a:tblGrid>
              <a:tr h="383461">
                <a:tc>
                  <a:txBody>
                    <a:bodyPr/>
                    <a:lstStyle/>
                    <a:p>
                      <a:r>
                        <a:rPr lang="en-US" sz="2000" dirty="0"/>
                        <a:t>Well-Rounded Education</a:t>
                      </a:r>
                    </a:p>
                  </a:txBody>
                  <a:tcPr marL="88597" marR="88597"/>
                </a:tc>
                <a:tc>
                  <a:txBody>
                    <a:bodyPr/>
                    <a:lstStyle/>
                    <a:p>
                      <a:r>
                        <a:rPr lang="en-US" sz="2000" dirty="0"/>
                        <a:t>Safe and Healthy</a:t>
                      </a:r>
                      <a:r>
                        <a:rPr lang="en-US" sz="2000" baseline="0" dirty="0"/>
                        <a:t> Students</a:t>
                      </a:r>
                      <a:endParaRPr lang="en-US" sz="2000" dirty="0"/>
                    </a:p>
                  </a:txBody>
                  <a:tcPr marL="88597" marR="88597"/>
                </a:tc>
                <a:tc>
                  <a:txBody>
                    <a:bodyPr/>
                    <a:lstStyle/>
                    <a:p>
                      <a:r>
                        <a:rPr lang="en-US" sz="2000" dirty="0"/>
                        <a:t>Use of</a:t>
                      </a:r>
                      <a:r>
                        <a:rPr lang="en-US" sz="2000" baseline="0" dirty="0"/>
                        <a:t> Technology</a:t>
                      </a:r>
                      <a:endParaRPr lang="en-US" sz="2000" dirty="0"/>
                    </a:p>
                  </a:txBody>
                  <a:tcPr marL="88597" marR="88597"/>
                </a:tc>
                <a:extLst>
                  <a:ext uri="{0D108BD9-81ED-4DB2-BD59-A6C34878D82A}">
                    <a16:rowId xmlns:a16="http://schemas.microsoft.com/office/drawing/2014/main" val="1530538354"/>
                  </a:ext>
                </a:extLst>
              </a:tr>
              <a:tr h="3630098">
                <a:tc>
                  <a:txBody>
                    <a:bodyPr/>
                    <a:lstStyle/>
                    <a:p>
                      <a:pPr marL="285750" indent="-285750">
                        <a:buFont typeface="Wingdings" panose="05000000000000000000" pitchFamily="2" charset="2"/>
                        <a:buChar char="§"/>
                      </a:pPr>
                      <a:r>
                        <a:rPr lang="en-US" sz="2000" dirty="0"/>
                        <a:t>College &amp; career</a:t>
                      </a:r>
                      <a:r>
                        <a:rPr lang="en-US" sz="2000" baseline="0" dirty="0"/>
                        <a:t> guidance</a:t>
                      </a:r>
                    </a:p>
                    <a:p>
                      <a:pPr marL="285750" indent="-285750">
                        <a:buFont typeface="Wingdings" panose="05000000000000000000" pitchFamily="2" charset="2"/>
                        <a:buChar char="§"/>
                      </a:pPr>
                      <a:r>
                        <a:rPr lang="en-US" sz="2000" baseline="0" dirty="0"/>
                        <a:t>Music &amp; Arts</a:t>
                      </a:r>
                    </a:p>
                    <a:p>
                      <a:pPr marL="285750" indent="-285750">
                        <a:buFont typeface="Wingdings" panose="05000000000000000000" pitchFamily="2" charset="2"/>
                        <a:buChar char="§"/>
                      </a:pPr>
                      <a:r>
                        <a:rPr lang="en-US" sz="2000" baseline="0" dirty="0"/>
                        <a:t>STEM</a:t>
                      </a:r>
                    </a:p>
                    <a:p>
                      <a:pPr marL="285750" indent="-285750">
                        <a:buFont typeface="Wingdings" panose="05000000000000000000" pitchFamily="2" charset="2"/>
                        <a:buChar char="§"/>
                      </a:pPr>
                      <a:r>
                        <a:rPr lang="en-US" sz="2000" baseline="0" dirty="0"/>
                        <a:t>Accelerated learning</a:t>
                      </a:r>
                    </a:p>
                    <a:p>
                      <a:pPr marL="285750" indent="-285750">
                        <a:buFont typeface="Wingdings" panose="05000000000000000000" pitchFamily="2" charset="2"/>
                        <a:buChar char="§"/>
                      </a:pPr>
                      <a:r>
                        <a:rPr lang="en-US" sz="2000" baseline="0" dirty="0"/>
                        <a:t>History, civics, economics, geography, government education</a:t>
                      </a:r>
                    </a:p>
                    <a:p>
                      <a:pPr marL="285750" indent="-285750">
                        <a:buFont typeface="Wingdings" panose="05000000000000000000" pitchFamily="2" charset="2"/>
                        <a:buChar char="§"/>
                      </a:pPr>
                      <a:r>
                        <a:rPr lang="en-US" sz="2000" baseline="0" dirty="0"/>
                        <a:t>Foreign language </a:t>
                      </a:r>
                    </a:p>
                    <a:p>
                      <a:pPr marL="285750" indent="-285750">
                        <a:buFont typeface="Wingdings" panose="05000000000000000000" pitchFamily="2" charset="2"/>
                        <a:buChar char="§"/>
                      </a:pPr>
                      <a:r>
                        <a:rPr lang="en-US" sz="2000" baseline="0" dirty="0"/>
                        <a:t>Environmental education</a:t>
                      </a:r>
                    </a:p>
                    <a:p>
                      <a:pPr marL="285750" indent="-285750">
                        <a:buFont typeface="Wingdings" panose="05000000000000000000" pitchFamily="2" charset="2"/>
                        <a:buChar char="§"/>
                      </a:pPr>
                      <a:r>
                        <a:rPr lang="en-US" sz="2000" baseline="0" dirty="0"/>
                        <a:t>Volunteerism &amp; community involvement</a:t>
                      </a:r>
                    </a:p>
                    <a:p>
                      <a:pPr marL="285750" indent="-285750">
                        <a:buFont typeface="Wingdings" panose="05000000000000000000" pitchFamily="2" charset="2"/>
                        <a:buChar char="§"/>
                      </a:pPr>
                      <a:r>
                        <a:rPr lang="en-US" sz="2000" baseline="0" dirty="0"/>
                        <a:t>Integrating multiple disciplines</a:t>
                      </a:r>
                    </a:p>
                    <a:p>
                      <a:endParaRPr lang="en-US" dirty="0"/>
                    </a:p>
                  </a:txBody>
                  <a:tcPr marL="88597" marR="88597"/>
                </a:tc>
                <a:tc>
                  <a:txBody>
                    <a:bodyPr/>
                    <a:lstStyle/>
                    <a:p>
                      <a:pPr marL="285750" indent="-285750">
                        <a:buFont typeface="Wingdings" panose="05000000000000000000" pitchFamily="2" charset="2"/>
                        <a:buChar char="§"/>
                      </a:pPr>
                      <a:r>
                        <a:rPr lang="en-US" sz="2000" dirty="0"/>
                        <a:t>Drug &amp; violence prevention</a:t>
                      </a:r>
                    </a:p>
                    <a:p>
                      <a:pPr marL="285750" indent="-285750">
                        <a:buFont typeface="Wingdings" panose="05000000000000000000" pitchFamily="2" charset="2"/>
                        <a:buChar char="§"/>
                      </a:pPr>
                      <a:r>
                        <a:rPr lang="en-US" sz="2000" dirty="0"/>
                        <a:t>School-based mental health services</a:t>
                      </a:r>
                    </a:p>
                    <a:p>
                      <a:pPr marL="285750" indent="-285750">
                        <a:buFont typeface="Wingdings" panose="05000000000000000000" pitchFamily="2" charset="2"/>
                        <a:buChar char="§"/>
                      </a:pPr>
                      <a:r>
                        <a:rPr lang="en-US" sz="2000" dirty="0"/>
                        <a:t>Health &amp; safety programs</a:t>
                      </a:r>
                    </a:p>
                    <a:p>
                      <a:pPr marL="285750" indent="-285750">
                        <a:buFont typeface="Wingdings" panose="05000000000000000000" pitchFamily="2" charset="2"/>
                        <a:buChar char="§"/>
                      </a:pPr>
                      <a:r>
                        <a:rPr lang="en-US" sz="2000" dirty="0"/>
                        <a:t>Addressing</a:t>
                      </a:r>
                      <a:r>
                        <a:rPr lang="en-US" sz="2000" baseline="0" dirty="0"/>
                        <a:t> trauma </a:t>
                      </a:r>
                    </a:p>
                    <a:p>
                      <a:pPr marL="285750" indent="-285750">
                        <a:buFont typeface="Wingdings" panose="05000000000000000000" pitchFamily="2" charset="2"/>
                        <a:buChar char="§"/>
                      </a:pPr>
                      <a:r>
                        <a:rPr lang="en-US" sz="2000" baseline="0" dirty="0"/>
                        <a:t>Addressing sexual abuse</a:t>
                      </a:r>
                    </a:p>
                    <a:p>
                      <a:pPr marL="285750" indent="-285750">
                        <a:buFont typeface="Wingdings" panose="05000000000000000000" pitchFamily="2" charset="2"/>
                        <a:buChar char="§"/>
                      </a:pPr>
                      <a:r>
                        <a:rPr lang="en-US" sz="2000" baseline="0" dirty="0"/>
                        <a:t>Reducing exclusionary discipline practices</a:t>
                      </a:r>
                    </a:p>
                    <a:p>
                      <a:pPr marL="285750" indent="-285750">
                        <a:buFont typeface="Wingdings" panose="05000000000000000000" pitchFamily="2" charset="2"/>
                        <a:buChar char="§"/>
                      </a:pPr>
                      <a:r>
                        <a:rPr lang="en-US" sz="2000" baseline="0" dirty="0"/>
                        <a:t>Positive behavioral interventions</a:t>
                      </a:r>
                    </a:p>
                    <a:p>
                      <a:pPr marL="285750" indent="-285750">
                        <a:buFont typeface="Wingdings" panose="05000000000000000000" pitchFamily="2" charset="2"/>
                        <a:buChar char="§"/>
                      </a:pPr>
                      <a:r>
                        <a:rPr lang="en-US" sz="2000" baseline="0" dirty="0"/>
                        <a:t>Resource coordinator</a:t>
                      </a:r>
                    </a:p>
                    <a:p>
                      <a:pPr marL="285750" indent="-285750">
                        <a:buFont typeface="Wingdings" panose="05000000000000000000" pitchFamily="2" charset="2"/>
                        <a:buChar char="§"/>
                      </a:pPr>
                      <a:r>
                        <a:rPr lang="en-US" sz="2000" baseline="0" dirty="0"/>
                        <a:t>Pay for success</a:t>
                      </a:r>
                      <a:endParaRPr lang="en-US" dirty="0"/>
                    </a:p>
                  </a:txBody>
                  <a:tcPr marL="88597" marR="88597"/>
                </a:tc>
                <a:tc>
                  <a:txBody>
                    <a:bodyPr/>
                    <a:lstStyle/>
                    <a:p>
                      <a:pPr marL="285750" indent="-285750">
                        <a:buFont typeface="Wingdings" panose="05000000000000000000" pitchFamily="2" charset="2"/>
                        <a:buChar char="§"/>
                      </a:pPr>
                      <a:r>
                        <a:rPr lang="en-US" sz="2000" dirty="0"/>
                        <a:t>Professional learning</a:t>
                      </a:r>
                    </a:p>
                    <a:p>
                      <a:pPr marL="285750" indent="-285750">
                        <a:buFont typeface="Wingdings" panose="05000000000000000000" pitchFamily="2" charset="2"/>
                        <a:buChar char="§"/>
                      </a:pPr>
                      <a:r>
                        <a:rPr lang="en-US" sz="2000" dirty="0"/>
                        <a:t>Technological</a:t>
                      </a:r>
                      <a:r>
                        <a:rPr lang="en-US" sz="2000" baseline="0" dirty="0"/>
                        <a:t>  capacity &amp; infrastructure</a:t>
                      </a:r>
                    </a:p>
                    <a:p>
                      <a:pPr marL="285750" indent="-285750">
                        <a:buFont typeface="Wingdings" panose="05000000000000000000" pitchFamily="2" charset="2"/>
                        <a:buChar char="§"/>
                      </a:pPr>
                      <a:r>
                        <a:rPr lang="en-US" sz="2000" baseline="0" dirty="0"/>
                        <a:t>Delivering courses through technology</a:t>
                      </a:r>
                    </a:p>
                    <a:p>
                      <a:pPr marL="285750" indent="-285750">
                        <a:buFont typeface="Wingdings" panose="05000000000000000000" pitchFamily="2" charset="2"/>
                        <a:buChar char="§"/>
                      </a:pPr>
                      <a:r>
                        <a:rPr lang="en-US" sz="2000" baseline="0" dirty="0"/>
                        <a:t>Blended learning</a:t>
                      </a:r>
                    </a:p>
                    <a:p>
                      <a:pPr marL="285750" indent="-285750">
                        <a:buFont typeface="Wingdings" panose="05000000000000000000" pitchFamily="2" charset="2"/>
                        <a:buChar char="§"/>
                      </a:pPr>
                      <a:r>
                        <a:rPr lang="en-US" sz="2000" baseline="0" dirty="0"/>
                        <a:t>PD on use of technology in STEM areas</a:t>
                      </a:r>
                    </a:p>
                    <a:p>
                      <a:pPr marL="285750" indent="-285750">
                        <a:buFont typeface="Wingdings" panose="05000000000000000000" pitchFamily="2" charset="2"/>
                        <a:buChar char="§"/>
                      </a:pPr>
                      <a:r>
                        <a:rPr lang="en-US" sz="2000" baseline="0" dirty="0"/>
                        <a:t>Access to digital learning</a:t>
                      </a:r>
                    </a:p>
                    <a:p>
                      <a:endParaRPr lang="en-US" dirty="0"/>
                    </a:p>
                  </a:txBody>
                  <a:tcPr marL="88597" marR="88597"/>
                </a:tc>
                <a:extLst>
                  <a:ext uri="{0D108BD9-81ED-4DB2-BD59-A6C34878D82A}">
                    <a16:rowId xmlns:a16="http://schemas.microsoft.com/office/drawing/2014/main" val="1331796440"/>
                  </a:ext>
                </a:extLst>
              </a:tr>
            </a:tbl>
          </a:graphicData>
        </a:graphic>
      </p:graphicFrame>
      <p:sp>
        <p:nvSpPr>
          <p:cNvPr id="4" name="Slide Number Placeholder 3">
            <a:extLst>
              <a:ext uri="{FF2B5EF4-FFF2-40B4-BE49-F238E27FC236}">
                <a16:creationId xmlns:a16="http://schemas.microsoft.com/office/drawing/2014/main" id="{CDCD9257-A564-7D74-83F5-BEFF1327169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
        <p:nvSpPr>
          <p:cNvPr id="5" name="Footer Placeholder 3">
            <a:extLst>
              <a:ext uri="{FF2B5EF4-FFF2-40B4-BE49-F238E27FC236}">
                <a16:creationId xmlns:a16="http://schemas.microsoft.com/office/drawing/2014/main" id="{6722D94A-B362-9044-97B5-8CB7A9F7F895}"/>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Tree>
    <p:extLst>
      <p:ext uri="{BB962C8B-B14F-4D97-AF65-F5344CB8AC3E}">
        <p14:creationId xmlns:p14="http://schemas.microsoft.com/office/powerpoint/2010/main" val="10170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F5C9FC-A6F6-1D53-7FD6-1CB5F56DD49F}"/>
              </a:ext>
            </a:extLst>
          </p:cNvPr>
          <p:cNvSpPr>
            <a:spLocks noGrp="1"/>
          </p:cNvSpPr>
          <p:nvPr>
            <p:ph type="title"/>
          </p:nvPr>
        </p:nvSpPr>
        <p:spPr/>
        <p:txBody>
          <a:bodyPr/>
          <a:lstStyle/>
          <a:p>
            <a:r>
              <a:rPr lang="en-US" dirty="0"/>
              <a:t>Well-Rounded Education (at least 20%*)</a:t>
            </a:r>
          </a:p>
        </p:txBody>
      </p:sp>
      <p:sp>
        <p:nvSpPr>
          <p:cNvPr id="8" name="Content Placeholder 7">
            <a:extLst>
              <a:ext uri="{FF2B5EF4-FFF2-40B4-BE49-F238E27FC236}">
                <a16:creationId xmlns:a16="http://schemas.microsoft.com/office/drawing/2014/main" id="{5A301232-FEA8-BFA6-4122-BC75BDC5DCE3}"/>
              </a:ext>
            </a:extLst>
          </p:cNvPr>
          <p:cNvSpPr>
            <a:spLocks noGrp="1"/>
          </p:cNvSpPr>
          <p:nvPr>
            <p:ph idx="1"/>
          </p:nvPr>
        </p:nvSpPr>
        <p:spPr/>
        <p:txBody>
          <a:bodyPr>
            <a:normAutofit/>
          </a:bodyPr>
          <a:lstStyle/>
          <a:p>
            <a:pPr marL="0" indent="0">
              <a:buNone/>
            </a:pPr>
            <a:r>
              <a:rPr lang="en-US" sz="2800" b="1" dirty="0"/>
              <a:t>Provide enriched curriculum and education experiences to all students</a:t>
            </a:r>
          </a:p>
          <a:p>
            <a:pPr lvl="1"/>
            <a:r>
              <a:rPr lang="en-US" dirty="0"/>
              <a:t>Promotes a diverse selection of content that goes beyond the core;</a:t>
            </a:r>
          </a:p>
          <a:p>
            <a:pPr lvl="1"/>
            <a:r>
              <a:rPr lang="en-US" dirty="0"/>
              <a:t>Integrates learning across subjects;</a:t>
            </a:r>
          </a:p>
          <a:p>
            <a:pPr lvl="1"/>
            <a:r>
              <a:rPr lang="en-US" dirty="0"/>
              <a:t>Prepares students for college, careers, and community involvement.</a:t>
            </a:r>
          </a:p>
          <a:p>
            <a:pPr lvl="1"/>
            <a:endParaRPr lang="en-US" sz="2000" dirty="0"/>
          </a:p>
          <a:p>
            <a:pPr marL="0" indent="0">
              <a:buNone/>
            </a:pPr>
            <a:r>
              <a:rPr lang="en-US" sz="2800" b="1" dirty="0"/>
              <a:t>Removal of barriers to courses and other educational opportunities </a:t>
            </a:r>
            <a:r>
              <a:rPr lang="en-US" sz="2800" dirty="0"/>
              <a:t>is central to providing all students the opportunity for a well-rounded education.</a:t>
            </a:r>
          </a:p>
          <a:p>
            <a:pPr marL="0" indent="0">
              <a:buNone/>
            </a:pPr>
            <a:r>
              <a:rPr lang="en-US" sz="2000" dirty="0"/>
              <a:t>* Applies to districts that receive $30,000 or more in IV-A funds</a:t>
            </a:r>
          </a:p>
        </p:txBody>
      </p:sp>
      <p:sp>
        <p:nvSpPr>
          <p:cNvPr id="4" name="Footer Placeholder 3">
            <a:extLst>
              <a:ext uri="{FF2B5EF4-FFF2-40B4-BE49-F238E27FC236}">
                <a16:creationId xmlns:a16="http://schemas.microsoft.com/office/drawing/2014/main" id="{ED144D9D-8793-1907-4668-86EDBB43A7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4">
            <a:extLst>
              <a:ext uri="{FF2B5EF4-FFF2-40B4-BE49-F238E27FC236}">
                <a16:creationId xmlns:a16="http://schemas.microsoft.com/office/drawing/2014/main" id="{17A59502-7E3E-C99C-D01C-B832D2D32658}"/>
              </a:ext>
            </a:extLst>
          </p:cNvPr>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3627106948"/>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 xsi:nil="true"/>
    <Priority xmlns="033ab11c-6041-4f50-b845-c0c38e41b3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1C2AA772-8C0A-480C-9E0C-84C76C73C71D}">
  <ds:schemaRefs>
    <ds:schemaRef ds:uri="http://purl.org/dc/terms/"/>
    <ds:schemaRef ds:uri="547ed97a-188f-4e75-98a3-ee6136232f7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ed391c6-298c-4d80-b5b1-ff32f9779621"/>
    <ds:schemaRef ds:uri="http://www.w3.org/XML/1998/namespace"/>
  </ds:schemaRefs>
</ds:datastoreItem>
</file>

<file path=customXml/itemProps3.xml><?xml version="1.0" encoding="utf-8"?>
<ds:datastoreItem xmlns:ds="http://schemas.openxmlformats.org/officeDocument/2006/customXml" ds:itemID="{B514269E-E981-4FB0-AC83-748401B376C8}"/>
</file>

<file path=docProps/app.xml><?xml version="1.0" encoding="utf-8"?>
<Properties xmlns="http://schemas.openxmlformats.org/officeDocument/2006/extended-properties" xmlns:vt="http://schemas.openxmlformats.org/officeDocument/2006/docPropsVTypes">
  <Template>ODE-PowerPoint-Template</Template>
  <TotalTime>2168</TotalTime>
  <Words>3305</Words>
  <Application>Microsoft Office PowerPoint</Application>
  <PresentationFormat>Widescreen</PresentationFormat>
  <Paragraphs>363</Paragraphs>
  <Slides>26</Slides>
  <Notes>24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26</vt:i4>
      </vt:variant>
    </vt:vector>
  </HeadingPairs>
  <TitlesOfParts>
    <vt:vector size="39" baseType="lpstr">
      <vt:lpstr>Arial</vt:lpstr>
      <vt:lpstr>Calibri</vt:lpstr>
      <vt:lpstr>Franklin Gothic Demi</vt:lpstr>
      <vt:lpstr>Segoe UI</vt:lpstr>
      <vt:lpstr>Times New Roman</vt:lpstr>
      <vt:lpstr>Wingdings</vt:lpstr>
      <vt:lpstr>2021ODE</vt:lpstr>
      <vt:lpstr>Green_2021ODE</vt:lpstr>
      <vt:lpstr>Gold_2021ODE</vt:lpstr>
      <vt:lpstr>Orange_2021ODE</vt:lpstr>
      <vt:lpstr>Red_2021ODE</vt:lpstr>
      <vt:lpstr>Teal_2021ODE</vt:lpstr>
      <vt:lpstr>Office Theme</vt:lpstr>
      <vt:lpstr>Title IV, Part A: Basics</vt:lpstr>
      <vt:lpstr>Oregon Department of Education – Our “Why”</vt:lpstr>
      <vt:lpstr>Outcomes for Today</vt:lpstr>
      <vt:lpstr>Purpose of Title IV-A</vt:lpstr>
      <vt:lpstr>Consultation</vt:lpstr>
      <vt:lpstr>Equitable Services*</vt:lpstr>
      <vt:lpstr>Allowable Uses</vt:lpstr>
      <vt:lpstr>Allowable Costs Under Title IV-A</vt:lpstr>
      <vt:lpstr>Well-Rounded Education (at least 20%*)</vt:lpstr>
      <vt:lpstr>Safe and Healthy Students (at least 20%*)</vt:lpstr>
      <vt:lpstr>A note about mental health supports…</vt:lpstr>
      <vt:lpstr>Use of Technology (some funds)</vt:lpstr>
      <vt:lpstr>Defining “Technology Infrastructure”</vt:lpstr>
      <vt:lpstr>Supplement Not Supplant</vt:lpstr>
      <vt:lpstr>Eligibility &amp; Funding</vt:lpstr>
      <vt:lpstr>Eligibility and Funding</vt:lpstr>
      <vt:lpstr>Funding Process</vt:lpstr>
      <vt:lpstr>Transferability </vt:lpstr>
      <vt:lpstr>2022-23 FEDERAL FUNDS TIMELINE</vt:lpstr>
      <vt:lpstr>Application Requirements</vt:lpstr>
      <vt:lpstr>Prioritizing High Needs Schools</vt:lpstr>
      <vt:lpstr>Measuring Progress</vt:lpstr>
      <vt:lpstr>Measuring Progress and Public Reporting</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IV-A Basics</dc:title>
  <dc:creator>MARTIN Sarah * ODE</dc:creator>
  <cp:lastModifiedBy>SAPPINGTON Jennifer * ODE</cp:lastModifiedBy>
  <cp:revision>163</cp:revision>
  <dcterms:created xsi:type="dcterms:W3CDTF">2021-11-08T23:34:50Z</dcterms:created>
  <dcterms:modified xsi:type="dcterms:W3CDTF">2024-03-20T22:53:16Z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2024-02-26T16:58:01Z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5ef91e6a-6728-4af1-8a93-56f1e5498f3c</vt:lpwstr>
  </property>
  <property fmtid="{D5CDD505-2E9C-101B-9397-08002B2CF9AE}" pid="9" name="MSIP_Label_7730ea53-6f5e-4160-81a5-992a9105450a_ContentBits">
    <vt:lpwstr>0</vt:lpwstr>
  </property>
</Properties>
</file>