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5"/>
  </p:notesMasterIdLst>
  <p:sldIdLst>
    <p:sldId id="317" r:id="rId10"/>
    <p:sldId id="318" r:id="rId11"/>
    <p:sldId id="401" r:id="rId12"/>
    <p:sldId id="374" r:id="rId13"/>
    <p:sldId id="412" r:id="rId14"/>
    <p:sldId id="378" r:id="rId15"/>
    <p:sldId id="415" r:id="rId16"/>
    <p:sldId id="380" r:id="rId17"/>
    <p:sldId id="382" r:id="rId18"/>
    <p:sldId id="416" r:id="rId19"/>
    <p:sldId id="413" r:id="rId20"/>
    <p:sldId id="414" r:id="rId21"/>
    <p:sldId id="407" r:id="rId22"/>
    <p:sldId id="386" r:id="rId23"/>
    <p:sldId id="404" r:id="rId24"/>
    <p:sldId id="403" r:id="rId25"/>
    <p:sldId id="389" r:id="rId26"/>
    <p:sldId id="390" r:id="rId27"/>
    <p:sldId id="391" r:id="rId28"/>
    <p:sldId id="393" r:id="rId29"/>
    <p:sldId id="402" r:id="rId30"/>
    <p:sldId id="418" r:id="rId31"/>
    <p:sldId id="397" r:id="rId32"/>
    <p:sldId id="375" r:id="rId33"/>
    <p:sldId id="4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BERG Jennifer * ODE" initials="EJ*O" lastIdx="1" clrIdx="0">
    <p:extLst>
      <p:ext uri="{19B8F6BF-5375-455C-9EA6-DF929625EA0E}">
        <p15:presenceInfo xmlns:p15="http://schemas.microsoft.com/office/powerpoint/2012/main" userId="S-1-5-21-2237050375-1962090969-1930583096-48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270" autoAdjust="0"/>
  </p:normalViewPr>
  <p:slideViewPr>
    <p:cSldViewPr snapToGrid="0">
      <p:cViewPr varScale="1">
        <p:scale>
          <a:sx n="104" d="100"/>
          <a:sy n="104" d="100"/>
        </p:scale>
        <p:origin x="792" y="96"/>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hyperlink" Target="https://www.oregon.gov/ode/schools-and-districts/grants/ESEA/Documents/IA%20SET%20ASIDES.pdf" TargetMode="External"/><Relationship Id="rId2" Type="http://schemas.openxmlformats.org/officeDocument/2006/relationships/hyperlink" Target="https://www.oregon.gov/ode/schools-and-districts/grants/ESEA/Documents/RANK%20AND%20SERVE.pdf" TargetMode="External"/><Relationship Id="rId1" Type="http://schemas.openxmlformats.org/officeDocument/2006/relationships/hyperlink" Target="https://www.oregon.gov/ode/schools-and-districts/grants/ESEA/Documents/METHODOLOGY.pdf"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oregon.gov/ode/schools-and-districts/grants/ESEA/Documents/IA%20SET%20ASIDES.pdf" TargetMode="External"/><Relationship Id="rId2" Type="http://schemas.openxmlformats.org/officeDocument/2006/relationships/hyperlink" Target="https://www.oregon.gov/ode/schools-and-districts/grants/ESEA/Documents/RANK%20AND%20SERVE.pdf" TargetMode="External"/><Relationship Id="rId1" Type="http://schemas.openxmlformats.org/officeDocument/2006/relationships/hyperlink" Target="https://www.oregon.gov/ode/schools-and-districts/grants/ESEA/Documents/METHODOLOGY.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DC8D6-CF98-4016-9A8C-4CDE2794C460}"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5975F895-81CB-485B-AB5D-EA4CFA136B4B}">
      <dgm:prSet/>
      <dgm:spPr/>
      <dgm:t>
        <a:bodyPr/>
        <a:lstStyle/>
        <a:p>
          <a:r>
            <a:rPr lang="en-US" dirty="0"/>
            <a:t>Annual Meeting </a:t>
          </a:r>
        </a:p>
      </dgm:t>
    </dgm:pt>
    <dgm:pt modelId="{6F56FE27-C8C8-4FB8-9A3B-3108DB581902}" type="parTrans" cxnId="{7FD16369-3757-44D9-86FF-19815E6FA43C}">
      <dgm:prSet/>
      <dgm:spPr/>
      <dgm:t>
        <a:bodyPr/>
        <a:lstStyle/>
        <a:p>
          <a:endParaRPr lang="en-US"/>
        </a:p>
      </dgm:t>
    </dgm:pt>
    <dgm:pt modelId="{BF234751-54DE-4F8D-8ECC-B918AB285408}" type="sibTrans" cxnId="{7FD16369-3757-44D9-86FF-19815E6FA43C}">
      <dgm:prSet/>
      <dgm:spPr/>
      <dgm:t>
        <a:bodyPr/>
        <a:lstStyle/>
        <a:p>
          <a:endParaRPr lang="en-US"/>
        </a:p>
      </dgm:t>
    </dgm:pt>
    <dgm:pt modelId="{5800D172-1930-43DB-BCAA-BD29B16E0EC9}">
      <dgm:prSet/>
      <dgm:spPr/>
      <dgm:t>
        <a:bodyPr/>
        <a:lstStyle/>
        <a:p>
          <a:r>
            <a:rPr lang="en-US" dirty="0"/>
            <a:t>Building Family Capacity </a:t>
          </a:r>
        </a:p>
      </dgm:t>
    </dgm:pt>
    <dgm:pt modelId="{45D487B1-6457-4754-AB43-E1A220C4CDF5}" type="parTrans" cxnId="{B268C042-3588-4F7B-925B-0ACB29A9CC96}">
      <dgm:prSet/>
      <dgm:spPr/>
      <dgm:t>
        <a:bodyPr/>
        <a:lstStyle/>
        <a:p>
          <a:endParaRPr lang="en-US"/>
        </a:p>
      </dgm:t>
    </dgm:pt>
    <dgm:pt modelId="{D4167830-94FB-4CE4-AC6E-A822EFF4A7B2}" type="sibTrans" cxnId="{B268C042-3588-4F7B-925B-0ACB29A9CC96}">
      <dgm:prSet/>
      <dgm:spPr/>
      <dgm:t>
        <a:bodyPr/>
        <a:lstStyle/>
        <a:p>
          <a:endParaRPr lang="en-US"/>
        </a:p>
      </dgm:t>
    </dgm:pt>
    <dgm:pt modelId="{6C416A65-C1EF-4D68-8494-04A08DF332E8}">
      <dgm:prSet/>
      <dgm:spPr/>
      <dgm:t>
        <a:bodyPr/>
        <a:lstStyle/>
        <a:p>
          <a:r>
            <a:rPr lang="en-US" dirty="0"/>
            <a:t>Compact </a:t>
          </a:r>
        </a:p>
      </dgm:t>
    </dgm:pt>
    <dgm:pt modelId="{A007293C-3D06-4628-A340-872B93D4F0F4}" type="parTrans" cxnId="{F023B104-F2B1-4C24-B6E5-4316C1F81EAE}">
      <dgm:prSet/>
      <dgm:spPr/>
      <dgm:t>
        <a:bodyPr/>
        <a:lstStyle/>
        <a:p>
          <a:endParaRPr lang="en-US"/>
        </a:p>
      </dgm:t>
    </dgm:pt>
    <dgm:pt modelId="{EC10116E-F278-4786-B53D-1D9BA7BDCDF5}" type="sibTrans" cxnId="{F023B104-F2B1-4C24-B6E5-4316C1F81EAE}">
      <dgm:prSet/>
      <dgm:spPr/>
      <dgm:t>
        <a:bodyPr/>
        <a:lstStyle/>
        <a:p>
          <a:endParaRPr lang="en-US"/>
        </a:p>
      </dgm:t>
    </dgm:pt>
    <dgm:pt modelId="{E3586D28-C135-4785-B376-2F384B05E6F7}">
      <dgm:prSet/>
      <dgm:spPr/>
      <dgm:t>
        <a:bodyPr/>
        <a:lstStyle/>
        <a:p>
          <a:r>
            <a:rPr lang="en-US" dirty="0"/>
            <a:t>Family Engagement Plan </a:t>
          </a:r>
        </a:p>
      </dgm:t>
    </dgm:pt>
    <dgm:pt modelId="{DA30A3D1-639E-4D85-8F6E-FDE5D5716D8D}" type="parTrans" cxnId="{D5038ED7-6908-425E-A85A-D6F6E962DE7A}">
      <dgm:prSet/>
      <dgm:spPr/>
      <dgm:t>
        <a:bodyPr/>
        <a:lstStyle/>
        <a:p>
          <a:endParaRPr lang="en-US"/>
        </a:p>
      </dgm:t>
    </dgm:pt>
    <dgm:pt modelId="{AD85AD5B-5183-4819-AC75-DCFE6254DEA5}" type="sibTrans" cxnId="{D5038ED7-6908-425E-A85A-D6F6E962DE7A}">
      <dgm:prSet/>
      <dgm:spPr/>
      <dgm:t>
        <a:bodyPr/>
        <a:lstStyle/>
        <a:p>
          <a:endParaRPr lang="en-US"/>
        </a:p>
      </dgm:t>
    </dgm:pt>
    <dgm:pt modelId="{4DE74C44-48A6-47A3-9B65-0395D474B046}" type="pres">
      <dgm:prSet presAssocID="{604DC8D6-CF98-4016-9A8C-4CDE2794C460}" presName="matrix" presStyleCnt="0">
        <dgm:presLayoutVars>
          <dgm:chMax val="1"/>
          <dgm:dir/>
          <dgm:resizeHandles val="exact"/>
        </dgm:presLayoutVars>
      </dgm:prSet>
      <dgm:spPr/>
    </dgm:pt>
    <dgm:pt modelId="{0D10B3D7-65FC-4664-A854-D9B420B1DCFF}" type="pres">
      <dgm:prSet presAssocID="{604DC8D6-CF98-4016-9A8C-4CDE2794C460}" presName="diamond" presStyleLbl="bgShp" presStyleIdx="0" presStyleCnt="1" custLinFactNeighborX="-611" custLinFactNeighborY="-1022"/>
      <dgm:spPr/>
    </dgm:pt>
    <dgm:pt modelId="{64FCC359-17B9-41BD-A772-2C9A7D7A9F54}" type="pres">
      <dgm:prSet presAssocID="{604DC8D6-CF98-4016-9A8C-4CDE2794C460}" presName="quad1" presStyleLbl="node1" presStyleIdx="0" presStyleCnt="4" custLinFactNeighborX="-82981" custLinFactNeighborY="-20200">
        <dgm:presLayoutVars>
          <dgm:chMax val="0"/>
          <dgm:chPref val="0"/>
          <dgm:bulletEnabled val="1"/>
        </dgm:presLayoutVars>
      </dgm:prSet>
      <dgm:spPr/>
    </dgm:pt>
    <dgm:pt modelId="{D1729F13-A33E-4756-85E7-37DAC43D1FE2}" type="pres">
      <dgm:prSet presAssocID="{604DC8D6-CF98-4016-9A8C-4CDE2794C460}" presName="quad2" presStyleLbl="node1" presStyleIdx="1" presStyleCnt="4" custLinFactNeighborX="84519" custLinFactNeighborY="-21324">
        <dgm:presLayoutVars>
          <dgm:chMax val="0"/>
          <dgm:chPref val="0"/>
          <dgm:bulletEnabled val="1"/>
        </dgm:presLayoutVars>
      </dgm:prSet>
      <dgm:spPr/>
    </dgm:pt>
    <dgm:pt modelId="{AED665CD-71A0-4E65-B5B4-F230983E5827}" type="pres">
      <dgm:prSet presAssocID="{604DC8D6-CF98-4016-9A8C-4CDE2794C460}" presName="quad3" presStyleLbl="node1" presStyleIdx="2" presStyleCnt="4" custLinFactNeighborX="-80718" custLinFactNeighborY="16636">
        <dgm:presLayoutVars>
          <dgm:chMax val="0"/>
          <dgm:chPref val="0"/>
          <dgm:bulletEnabled val="1"/>
        </dgm:presLayoutVars>
      </dgm:prSet>
      <dgm:spPr/>
    </dgm:pt>
    <dgm:pt modelId="{57B89D59-0A25-4408-B9E8-A10CFB93A55B}" type="pres">
      <dgm:prSet presAssocID="{604DC8D6-CF98-4016-9A8C-4CDE2794C460}" presName="quad4" presStyleLbl="node1" presStyleIdx="3" presStyleCnt="4" custLinFactNeighborX="85494" custLinFactNeighborY="22007">
        <dgm:presLayoutVars>
          <dgm:chMax val="0"/>
          <dgm:chPref val="0"/>
          <dgm:bulletEnabled val="1"/>
        </dgm:presLayoutVars>
      </dgm:prSet>
      <dgm:spPr/>
    </dgm:pt>
  </dgm:ptLst>
  <dgm:cxnLst>
    <dgm:cxn modelId="{F023B104-F2B1-4C24-B6E5-4316C1F81EAE}" srcId="{604DC8D6-CF98-4016-9A8C-4CDE2794C460}" destId="{6C416A65-C1EF-4D68-8494-04A08DF332E8}" srcOrd="2" destOrd="0" parTransId="{A007293C-3D06-4628-A340-872B93D4F0F4}" sibTransId="{EC10116E-F278-4786-B53D-1D9BA7BDCDF5}"/>
    <dgm:cxn modelId="{2DABF70D-2101-4115-B6B5-3F0BD9CA76A5}" type="presOf" srcId="{6C416A65-C1EF-4D68-8494-04A08DF332E8}" destId="{AED665CD-71A0-4E65-B5B4-F230983E5827}" srcOrd="0" destOrd="0" presId="urn:microsoft.com/office/officeart/2005/8/layout/matrix3"/>
    <dgm:cxn modelId="{7717F840-4F0B-454B-99CF-F07F89D30650}" type="presOf" srcId="{5975F895-81CB-485B-AB5D-EA4CFA136B4B}" destId="{64FCC359-17B9-41BD-A772-2C9A7D7A9F54}" srcOrd="0" destOrd="0" presId="urn:microsoft.com/office/officeart/2005/8/layout/matrix3"/>
    <dgm:cxn modelId="{B268C042-3588-4F7B-925B-0ACB29A9CC96}" srcId="{604DC8D6-CF98-4016-9A8C-4CDE2794C460}" destId="{5800D172-1930-43DB-BCAA-BD29B16E0EC9}" srcOrd="3" destOrd="0" parTransId="{45D487B1-6457-4754-AB43-E1A220C4CDF5}" sibTransId="{D4167830-94FB-4CE4-AC6E-A822EFF4A7B2}"/>
    <dgm:cxn modelId="{7FD16369-3757-44D9-86FF-19815E6FA43C}" srcId="{604DC8D6-CF98-4016-9A8C-4CDE2794C460}" destId="{5975F895-81CB-485B-AB5D-EA4CFA136B4B}" srcOrd="0" destOrd="0" parTransId="{6F56FE27-C8C8-4FB8-9A3B-3108DB581902}" sibTransId="{BF234751-54DE-4F8D-8ECC-B918AB285408}"/>
    <dgm:cxn modelId="{982E7D9A-101A-4454-9387-B511CEDE4F79}" type="presOf" srcId="{5800D172-1930-43DB-BCAA-BD29B16E0EC9}" destId="{57B89D59-0A25-4408-B9E8-A10CFB93A55B}" srcOrd="0" destOrd="0" presId="urn:microsoft.com/office/officeart/2005/8/layout/matrix3"/>
    <dgm:cxn modelId="{CD9E9DB2-F96E-4E2A-BA22-D04F183A3757}" type="presOf" srcId="{604DC8D6-CF98-4016-9A8C-4CDE2794C460}" destId="{4DE74C44-48A6-47A3-9B65-0395D474B046}" srcOrd="0" destOrd="0" presId="urn:microsoft.com/office/officeart/2005/8/layout/matrix3"/>
    <dgm:cxn modelId="{D5038ED7-6908-425E-A85A-D6F6E962DE7A}" srcId="{604DC8D6-CF98-4016-9A8C-4CDE2794C460}" destId="{E3586D28-C135-4785-B376-2F384B05E6F7}" srcOrd="1" destOrd="0" parTransId="{DA30A3D1-639E-4D85-8F6E-FDE5D5716D8D}" sibTransId="{AD85AD5B-5183-4819-AC75-DCFE6254DEA5}"/>
    <dgm:cxn modelId="{BEE941E2-D2B4-4E77-B404-5EBF79DCA553}" type="presOf" srcId="{E3586D28-C135-4785-B376-2F384B05E6F7}" destId="{D1729F13-A33E-4756-85E7-37DAC43D1FE2}" srcOrd="0" destOrd="0" presId="urn:microsoft.com/office/officeart/2005/8/layout/matrix3"/>
    <dgm:cxn modelId="{6F79F836-CEB8-4DAA-BAB0-F57B0F56EEF3}" type="presParOf" srcId="{4DE74C44-48A6-47A3-9B65-0395D474B046}" destId="{0D10B3D7-65FC-4664-A854-D9B420B1DCFF}" srcOrd="0" destOrd="0" presId="urn:microsoft.com/office/officeart/2005/8/layout/matrix3"/>
    <dgm:cxn modelId="{51E4046B-1B17-4AA3-96E2-CCEC9A207AAF}" type="presParOf" srcId="{4DE74C44-48A6-47A3-9B65-0395D474B046}" destId="{64FCC359-17B9-41BD-A772-2C9A7D7A9F54}" srcOrd="1" destOrd="0" presId="urn:microsoft.com/office/officeart/2005/8/layout/matrix3"/>
    <dgm:cxn modelId="{F753AF33-884B-41A5-B2BD-C21742C3C098}" type="presParOf" srcId="{4DE74C44-48A6-47A3-9B65-0395D474B046}" destId="{D1729F13-A33E-4756-85E7-37DAC43D1FE2}" srcOrd="2" destOrd="0" presId="urn:microsoft.com/office/officeart/2005/8/layout/matrix3"/>
    <dgm:cxn modelId="{24EACE39-B62D-4F2D-9C32-FDBFC7B4E433}" type="presParOf" srcId="{4DE74C44-48A6-47A3-9B65-0395D474B046}" destId="{AED665CD-71A0-4E65-B5B4-F230983E5827}" srcOrd="3" destOrd="0" presId="urn:microsoft.com/office/officeart/2005/8/layout/matrix3"/>
    <dgm:cxn modelId="{B62786C8-8926-4039-B7DF-A6A726076C43}" type="presParOf" srcId="{4DE74C44-48A6-47A3-9B65-0395D474B046}" destId="{57B89D59-0A25-4408-B9E8-A10CFB93A55B}"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2CD8D0-05AD-4D32-9614-1CB2C1D455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75DA828-98BA-4A78-B6B7-AA483BBA1D8F}">
      <dgm:prSet phldrT="[Text]" custT="1"/>
      <dgm:spPr/>
      <dgm:t>
        <a:bodyPr/>
        <a:lstStyle/>
        <a:p>
          <a:r>
            <a:rPr lang="en-US" sz="2000" b="1" dirty="0"/>
            <a:t>Transferability</a:t>
          </a:r>
        </a:p>
      </dgm:t>
    </dgm:pt>
    <dgm:pt modelId="{E34DE107-4667-43C9-8990-D4DF66E23468}" type="parTrans" cxnId="{F38F24DD-32A5-457A-A41B-54C8F0186D6F}">
      <dgm:prSet/>
      <dgm:spPr/>
      <dgm:t>
        <a:bodyPr/>
        <a:lstStyle/>
        <a:p>
          <a:endParaRPr lang="en-US" sz="2000"/>
        </a:p>
      </dgm:t>
    </dgm:pt>
    <dgm:pt modelId="{A92C50F4-51A9-4437-9F8C-9C3E9589ADCD}" type="sibTrans" cxnId="{F38F24DD-32A5-457A-A41B-54C8F0186D6F}">
      <dgm:prSet/>
      <dgm:spPr/>
      <dgm:t>
        <a:bodyPr/>
        <a:lstStyle/>
        <a:p>
          <a:endParaRPr lang="en-US" sz="2000"/>
        </a:p>
      </dgm:t>
    </dgm:pt>
    <dgm:pt modelId="{2766C599-19D1-4C9C-A0B1-2D1ABD25A842}">
      <dgm:prSet phldrT="[Text]" custT="1"/>
      <dgm:spPr/>
      <dgm:t>
        <a:bodyPr/>
        <a:lstStyle/>
        <a:p>
          <a:r>
            <a:rPr lang="en-US" sz="2000" b="1" dirty="0"/>
            <a:t>Allowable Uses</a:t>
          </a:r>
        </a:p>
      </dgm:t>
    </dgm:pt>
    <dgm:pt modelId="{4DC75260-F6BE-4984-B412-376BD9FF30A9}" type="parTrans" cxnId="{7E51CB06-59E8-469A-B90F-CA898D71FA34}">
      <dgm:prSet/>
      <dgm:spPr/>
      <dgm:t>
        <a:bodyPr/>
        <a:lstStyle/>
        <a:p>
          <a:endParaRPr lang="en-US" sz="2000"/>
        </a:p>
      </dgm:t>
    </dgm:pt>
    <dgm:pt modelId="{7B372F65-55B4-4497-9B81-DA7A22B715AB}" type="sibTrans" cxnId="{7E51CB06-59E8-469A-B90F-CA898D71FA34}">
      <dgm:prSet/>
      <dgm:spPr/>
      <dgm:t>
        <a:bodyPr/>
        <a:lstStyle/>
        <a:p>
          <a:endParaRPr lang="en-US" sz="2000"/>
        </a:p>
      </dgm:t>
    </dgm:pt>
    <dgm:pt modelId="{92E7BFB5-2AF1-4B8F-A651-5AEB960643E9}">
      <dgm:prSet phldrT="[Text]" custT="1"/>
      <dgm:spPr/>
      <dgm:t>
        <a:bodyPr/>
        <a:lstStyle/>
        <a:p>
          <a:r>
            <a:rPr lang="en-US" sz="2000" b="1" dirty="0"/>
            <a:t>Inventory</a:t>
          </a:r>
        </a:p>
      </dgm:t>
    </dgm:pt>
    <dgm:pt modelId="{E0A4A1D7-B301-4FA6-B453-76D2AEADFA0B}" type="parTrans" cxnId="{828DEAA5-7149-43FC-8A8A-989E4ABECE0A}">
      <dgm:prSet/>
      <dgm:spPr/>
      <dgm:t>
        <a:bodyPr/>
        <a:lstStyle/>
        <a:p>
          <a:endParaRPr lang="en-US" sz="2000"/>
        </a:p>
      </dgm:t>
    </dgm:pt>
    <dgm:pt modelId="{D63D1A30-CFFA-401F-A5F8-DC5C65730AFC}" type="sibTrans" cxnId="{828DEAA5-7149-43FC-8A8A-989E4ABECE0A}">
      <dgm:prSet/>
      <dgm:spPr/>
      <dgm:t>
        <a:bodyPr/>
        <a:lstStyle/>
        <a:p>
          <a:endParaRPr lang="en-US" sz="2000"/>
        </a:p>
      </dgm:t>
    </dgm:pt>
    <dgm:pt modelId="{0334EA3B-2D75-4E28-912A-0940F5F0A981}">
      <dgm:prSet phldrT="[Text]" custT="1"/>
      <dgm:spPr/>
      <dgm:t>
        <a:bodyPr/>
        <a:lstStyle/>
        <a:p>
          <a:r>
            <a:rPr lang="en-US" sz="2000" b="1" dirty="0"/>
            <a:t>Equitable Services</a:t>
          </a:r>
        </a:p>
      </dgm:t>
    </dgm:pt>
    <dgm:pt modelId="{A0D25E66-05B7-4CE1-AACF-67415157B5FD}" type="parTrans" cxnId="{997E9A26-C7CF-4029-8D6B-A4137626B80D}">
      <dgm:prSet/>
      <dgm:spPr/>
      <dgm:t>
        <a:bodyPr/>
        <a:lstStyle/>
        <a:p>
          <a:endParaRPr lang="en-US" sz="2000"/>
        </a:p>
      </dgm:t>
    </dgm:pt>
    <dgm:pt modelId="{77708792-92E6-40D7-A8AB-9886F83FE029}" type="sibTrans" cxnId="{997E9A26-C7CF-4029-8D6B-A4137626B80D}">
      <dgm:prSet/>
      <dgm:spPr/>
      <dgm:t>
        <a:bodyPr/>
        <a:lstStyle/>
        <a:p>
          <a:endParaRPr lang="en-US" sz="2000"/>
        </a:p>
      </dgm:t>
    </dgm:pt>
    <dgm:pt modelId="{2443869C-A30A-452E-B4AB-8DF52EE0A6D6}">
      <dgm:prSet phldrT="[Text]" custT="1"/>
      <dgm:spPr/>
      <dgm:t>
        <a:bodyPr/>
        <a:lstStyle/>
        <a:p>
          <a:r>
            <a:rPr lang="en-US" sz="2000" dirty="0"/>
            <a:t>Title II-A and Title IV-A funds can be moved into I-A.</a:t>
          </a:r>
        </a:p>
      </dgm:t>
    </dgm:pt>
    <dgm:pt modelId="{DA6E3AC1-86A3-454C-B6A3-317021AE6D5E}" type="parTrans" cxnId="{8606E4F0-A821-4917-AA2C-7224DA2A4583}">
      <dgm:prSet/>
      <dgm:spPr/>
      <dgm:t>
        <a:bodyPr/>
        <a:lstStyle/>
        <a:p>
          <a:endParaRPr lang="en-US" sz="2000"/>
        </a:p>
      </dgm:t>
    </dgm:pt>
    <dgm:pt modelId="{BE75B867-AB71-49EB-AB4D-591476A2F6D4}" type="sibTrans" cxnId="{8606E4F0-A821-4917-AA2C-7224DA2A4583}">
      <dgm:prSet/>
      <dgm:spPr/>
      <dgm:t>
        <a:bodyPr/>
        <a:lstStyle/>
        <a:p>
          <a:endParaRPr lang="en-US" sz="2000"/>
        </a:p>
      </dgm:t>
    </dgm:pt>
    <dgm:pt modelId="{DA826210-A078-43B4-957F-3FE689CF35AC}">
      <dgm:prSet phldrT="[Text]" custT="1"/>
      <dgm:spPr/>
      <dgm:t>
        <a:bodyPr/>
        <a:lstStyle/>
        <a:p>
          <a:r>
            <a:rPr lang="en-US" sz="2000" dirty="0"/>
            <a:t>Use the Federal Funds Guide, think outside the box, and ask questions!</a:t>
          </a:r>
        </a:p>
      </dgm:t>
    </dgm:pt>
    <dgm:pt modelId="{1C3689F7-0668-4F1B-8903-1EBFB8E4B11F}" type="parTrans" cxnId="{0B05A5A7-5451-4E4B-9302-3287ED8B134A}">
      <dgm:prSet/>
      <dgm:spPr/>
      <dgm:t>
        <a:bodyPr/>
        <a:lstStyle/>
        <a:p>
          <a:endParaRPr lang="en-US" sz="2000"/>
        </a:p>
      </dgm:t>
    </dgm:pt>
    <dgm:pt modelId="{ED69793D-502C-4646-AEFB-7CE89166C7AE}" type="sibTrans" cxnId="{0B05A5A7-5451-4E4B-9302-3287ED8B134A}">
      <dgm:prSet/>
      <dgm:spPr/>
      <dgm:t>
        <a:bodyPr/>
        <a:lstStyle/>
        <a:p>
          <a:endParaRPr lang="en-US" sz="2000"/>
        </a:p>
      </dgm:t>
    </dgm:pt>
    <dgm:pt modelId="{51DD4E64-0594-4352-B87F-ABC9817A7D04}">
      <dgm:prSet phldrT="[Text]" custT="1"/>
      <dgm:spPr/>
      <dgm:t>
        <a:bodyPr/>
        <a:lstStyle/>
        <a:p>
          <a:r>
            <a:rPr lang="en-US" sz="2000" b="1" dirty="0"/>
            <a:t>Supplement not Supplant</a:t>
          </a:r>
        </a:p>
      </dgm:t>
    </dgm:pt>
    <dgm:pt modelId="{30D88B0A-D495-4384-840F-494CB8DD99F2}" type="sibTrans" cxnId="{0CE6958E-1389-49C1-A4E7-E0280321F909}">
      <dgm:prSet/>
      <dgm:spPr/>
      <dgm:t>
        <a:bodyPr/>
        <a:lstStyle/>
        <a:p>
          <a:endParaRPr lang="en-US" sz="2000"/>
        </a:p>
      </dgm:t>
    </dgm:pt>
    <dgm:pt modelId="{ADA9275D-FD18-4D76-B127-A4DD10FD201E}" type="parTrans" cxnId="{0CE6958E-1389-49C1-A4E7-E0280321F909}">
      <dgm:prSet/>
      <dgm:spPr/>
      <dgm:t>
        <a:bodyPr/>
        <a:lstStyle/>
        <a:p>
          <a:endParaRPr lang="en-US" sz="2000"/>
        </a:p>
      </dgm:t>
    </dgm:pt>
    <dgm:pt modelId="{DCE5A5E0-C040-4FBD-8EF0-96B0350AD29A}">
      <dgm:prSet phldrT="[Text]" custT="1"/>
      <dgm:spPr/>
      <dgm:t>
        <a:bodyPr/>
        <a:lstStyle/>
        <a:p>
          <a:r>
            <a:rPr lang="en-US" sz="2000" dirty="0"/>
            <a:t>Federal funds must supplement state funds. Title I-A relies on methodology to determine supplanting.  </a:t>
          </a:r>
        </a:p>
      </dgm:t>
    </dgm:pt>
    <dgm:pt modelId="{CE5670CE-7BE4-4C15-B5AA-96F5A6CEA59D}" type="parTrans" cxnId="{06007241-156C-48A9-805E-FF16F870B25E}">
      <dgm:prSet/>
      <dgm:spPr/>
      <dgm:t>
        <a:bodyPr/>
        <a:lstStyle/>
        <a:p>
          <a:endParaRPr lang="en-US" sz="2000"/>
        </a:p>
      </dgm:t>
    </dgm:pt>
    <dgm:pt modelId="{9C60832E-179D-4F21-86FE-FF5DCA44BD44}" type="sibTrans" cxnId="{06007241-156C-48A9-805E-FF16F870B25E}">
      <dgm:prSet/>
      <dgm:spPr/>
      <dgm:t>
        <a:bodyPr/>
        <a:lstStyle/>
        <a:p>
          <a:endParaRPr lang="en-US" sz="2000"/>
        </a:p>
      </dgm:t>
    </dgm:pt>
    <dgm:pt modelId="{AA6D4E28-829A-4CA7-8CCC-0438287E7C77}">
      <dgm:prSet phldrT="[Text]" custT="1"/>
      <dgm:spPr/>
      <dgm:t>
        <a:bodyPr/>
        <a:lstStyle/>
        <a:p>
          <a:r>
            <a:rPr lang="en-US" sz="2000" b="1" dirty="0"/>
            <a:t>Time &amp; Effort</a:t>
          </a:r>
        </a:p>
      </dgm:t>
    </dgm:pt>
    <dgm:pt modelId="{C1133498-97BD-4CB2-BD9D-BEB13A510AC5}" type="parTrans" cxnId="{B833DC78-C25F-488B-B470-38AFBFB69AB4}">
      <dgm:prSet/>
      <dgm:spPr/>
      <dgm:t>
        <a:bodyPr/>
        <a:lstStyle/>
        <a:p>
          <a:endParaRPr lang="en-US" sz="2000"/>
        </a:p>
      </dgm:t>
    </dgm:pt>
    <dgm:pt modelId="{3E7BFF5C-9F17-49B5-B08F-467BB03D93BE}" type="sibTrans" cxnId="{B833DC78-C25F-488B-B470-38AFBFB69AB4}">
      <dgm:prSet/>
      <dgm:spPr/>
      <dgm:t>
        <a:bodyPr/>
        <a:lstStyle/>
        <a:p>
          <a:endParaRPr lang="en-US" sz="2000"/>
        </a:p>
      </dgm:t>
    </dgm:pt>
    <dgm:pt modelId="{D53BA643-82D7-45A3-861E-0C0F97DBAF9E}">
      <dgm:prSet phldrT="[Text]" custT="1"/>
      <dgm:spPr/>
      <dgm:t>
        <a:bodyPr/>
        <a:lstStyle/>
        <a:p>
          <a:r>
            <a:rPr lang="en-US" sz="2000" baseline="0"/>
            <a:t>System to keep track of the work of employees paid in part or in full with federal funds. </a:t>
          </a:r>
          <a:endParaRPr lang="en-US" sz="2000" dirty="0"/>
        </a:p>
      </dgm:t>
    </dgm:pt>
    <dgm:pt modelId="{B29C6148-4F5B-450C-8C6E-EC5850412EE6}" type="parTrans" cxnId="{C9FE2182-1867-49BE-9679-40988A4A8B01}">
      <dgm:prSet/>
      <dgm:spPr/>
      <dgm:t>
        <a:bodyPr/>
        <a:lstStyle/>
        <a:p>
          <a:endParaRPr lang="en-US" sz="2000"/>
        </a:p>
      </dgm:t>
    </dgm:pt>
    <dgm:pt modelId="{49045869-E623-439F-A8EB-D6FE0F7C9D35}" type="sibTrans" cxnId="{C9FE2182-1867-49BE-9679-40988A4A8B01}">
      <dgm:prSet/>
      <dgm:spPr/>
      <dgm:t>
        <a:bodyPr/>
        <a:lstStyle/>
        <a:p>
          <a:endParaRPr lang="en-US" sz="2000"/>
        </a:p>
      </dgm:t>
    </dgm:pt>
    <dgm:pt modelId="{2354FB6E-2366-43C8-8020-61E4D3EE83EA}">
      <dgm:prSet phldrT="[Text]" custT="1"/>
      <dgm:spPr/>
      <dgm:t>
        <a:bodyPr/>
        <a:lstStyle/>
        <a:p>
          <a:r>
            <a:rPr lang="en-US" sz="2000" baseline="0" dirty="0"/>
            <a:t>Keep track of all assets purchased with federal funds</a:t>
          </a:r>
          <a:endParaRPr lang="en-US" sz="2000" dirty="0"/>
        </a:p>
      </dgm:t>
    </dgm:pt>
    <dgm:pt modelId="{72750EB2-2C54-4C3A-A07A-3EA0EA2C7462}" type="parTrans" cxnId="{DF1A9319-630F-42E6-A819-E78ADC67107B}">
      <dgm:prSet/>
      <dgm:spPr/>
      <dgm:t>
        <a:bodyPr/>
        <a:lstStyle/>
        <a:p>
          <a:endParaRPr lang="en-US" sz="2000"/>
        </a:p>
      </dgm:t>
    </dgm:pt>
    <dgm:pt modelId="{B68F9FF3-2A83-4103-9388-85EFB66BCF62}" type="sibTrans" cxnId="{DF1A9319-630F-42E6-A819-E78ADC67107B}">
      <dgm:prSet/>
      <dgm:spPr/>
      <dgm:t>
        <a:bodyPr/>
        <a:lstStyle/>
        <a:p>
          <a:endParaRPr lang="en-US" sz="2000"/>
        </a:p>
      </dgm:t>
    </dgm:pt>
    <dgm:pt modelId="{3D3DD0E8-6DA4-4B13-BD86-977F5DD7BDEC}">
      <dgm:prSet phldrT="[Text]" custT="1"/>
      <dgm:spPr/>
      <dgm:t>
        <a:bodyPr/>
        <a:lstStyle/>
        <a:p>
          <a:r>
            <a:rPr lang="en-US" sz="2000" dirty="0"/>
            <a:t>Private Schools are entitled to equitable services for qualifying students.</a:t>
          </a:r>
        </a:p>
      </dgm:t>
    </dgm:pt>
    <dgm:pt modelId="{1D242281-BC64-41E8-A466-C21054691DB8}" type="parTrans" cxnId="{ECDDA1B3-35C8-4FF8-98A8-574BACA211C2}">
      <dgm:prSet/>
      <dgm:spPr/>
      <dgm:t>
        <a:bodyPr/>
        <a:lstStyle/>
        <a:p>
          <a:endParaRPr lang="en-US" sz="2000"/>
        </a:p>
      </dgm:t>
    </dgm:pt>
    <dgm:pt modelId="{E893A074-0C63-4551-B188-4221F921F4B4}" type="sibTrans" cxnId="{ECDDA1B3-35C8-4FF8-98A8-574BACA211C2}">
      <dgm:prSet/>
      <dgm:spPr/>
      <dgm:t>
        <a:bodyPr/>
        <a:lstStyle/>
        <a:p>
          <a:endParaRPr lang="en-US" sz="2000"/>
        </a:p>
      </dgm:t>
    </dgm:pt>
    <dgm:pt modelId="{31C1A160-812B-4C93-9429-11742DBF2878}" type="pres">
      <dgm:prSet presAssocID="{D12CD8D0-05AD-4D32-9614-1CB2C1D45580}" presName="Name0" presStyleCnt="0">
        <dgm:presLayoutVars>
          <dgm:dir/>
          <dgm:animLvl val="lvl"/>
          <dgm:resizeHandles val="exact"/>
        </dgm:presLayoutVars>
      </dgm:prSet>
      <dgm:spPr/>
    </dgm:pt>
    <dgm:pt modelId="{C4BCDFD4-61C0-400B-B50A-5CC31CBDCEB6}" type="pres">
      <dgm:prSet presAssocID="{B75DA828-98BA-4A78-B6B7-AA483BBA1D8F}" presName="linNode" presStyleCnt="0"/>
      <dgm:spPr/>
    </dgm:pt>
    <dgm:pt modelId="{D654E498-38DA-49EF-8A99-4B669B02A6B3}" type="pres">
      <dgm:prSet presAssocID="{B75DA828-98BA-4A78-B6B7-AA483BBA1D8F}" presName="parentText" presStyleLbl="node1" presStyleIdx="0" presStyleCnt="6" custLinFactNeighborY="-1904">
        <dgm:presLayoutVars>
          <dgm:chMax val="1"/>
          <dgm:bulletEnabled val="1"/>
        </dgm:presLayoutVars>
      </dgm:prSet>
      <dgm:spPr/>
    </dgm:pt>
    <dgm:pt modelId="{96A39282-127B-4A06-A9F2-50DAAF0B6A9E}" type="pres">
      <dgm:prSet presAssocID="{B75DA828-98BA-4A78-B6B7-AA483BBA1D8F}" presName="descendantText" presStyleLbl="alignAccFollowNode1" presStyleIdx="0" presStyleCnt="6" custLinFactNeighborY="0">
        <dgm:presLayoutVars>
          <dgm:bulletEnabled val="1"/>
        </dgm:presLayoutVars>
      </dgm:prSet>
      <dgm:spPr/>
    </dgm:pt>
    <dgm:pt modelId="{0C2D5303-D887-44BE-8BAE-3FA788DAD210}" type="pres">
      <dgm:prSet presAssocID="{A92C50F4-51A9-4437-9F8C-9C3E9589ADCD}" presName="sp" presStyleCnt="0"/>
      <dgm:spPr/>
    </dgm:pt>
    <dgm:pt modelId="{01FE43A3-77C5-4396-BB80-44A605596AE4}" type="pres">
      <dgm:prSet presAssocID="{2766C599-19D1-4C9C-A0B1-2D1ABD25A842}" presName="linNode" presStyleCnt="0"/>
      <dgm:spPr/>
    </dgm:pt>
    <dgm:pt modelId="{D70A27EF-8CC3-44E7-8240-A4F87D30DD96}" type="pres">
      <dgm:prSet presAssocID="{2766C599-19D1-4C9C-A0B1-2D1ABD25A842}" presName="parentText" presStyleLbl="node1" presStyleIdx="1" presStyleCnt="6">
        <dgm:presLayoutVars>
          <dgm:chMax val="1"/>
          <dgm:bulletEnabled val="1"/>
        </dgm:presLayoutVars>
      </dgm:prSet>
      <dgm:spPr/>
    </dgm:pt>
    <dgm:pt modelId="{130156A4-52C6-4745-83B0-D56170A947B8}" type="pres">
      <dgm:prSet presAssocID="{2766C599-19D1-4C9C-A0B1-2D1ABD25A842}" presName="descendantText" presStyleLbl="alignAccFollowNode1" presStyleIdx="1" presStyleCnt="6">
        <dgm:presLayoutVars>
          <dgm:bulletEnabled val="1"/>
        </dgm:presLayoutVars>
      </dgm:prSet>
      <dgm:spPr/>
    </dgm:pt>
    <dgm:pt modelId="{171A5A6D-9DAF-4C93-A170-49346A745AEF}" type="pres">
      <dgm:prSet presAssocID="{7B372F65-55B4-4497-9B81-DA7A22B715AB}" presName="sp" presStyleCnt="0"/>
      <dgm:spPr/>
    </dgm:pt>
    <dgm:pt modelId="{F0A870D3-B66D-41F8-A41F-D667D69D0021}" type="pres">
      <dgm:prSet presAssocID="{51DD4E64-0594-4352-B87F-ABC9817A7D04}" presName="linNode" presStyleCnt="0"/>
      <dgm:spPr/>
    </dgm:pt>
    <dgm:pt modelId="{88FD4D0C-2E06-4730-BAAA-75B93C8F8CFF}" type="pres">
      <dgm:prSet presAssocID="{51DD4E64-0594-4352-B87F-ABC9817A7D04}" presName="parentText" presStyleLbl="node1" presStyleIdx="2" presStyleCnt="6">
        <dgm:presLayoutVars>
          <dgm:chMax val="1"/>
          <dgm:bulletEnabled val="1"/>
        </dgm:presLayoutVars>
      </dgm:prSet>
      <dgm:spPr/>
    </dgm:pt>
    <dgm:pt modelId="{E69145B4-7163-48EA-AC8C-EB070C09D1EE}" type="pres">
      <dgm:prSet presAssocID="{51DD4E64-0594-4352-B87F-ABC9817A7D04}" presName="descendantText" presStyleLbl="alignAccFollowNode1" presStyleIdx="2" presStyleCnt="6">
        <dgm:presLayoutVars>
          <dgm:bulletEnabled val="1"/>
        </dgm:presLayoutVars>
      </dgm:prSet>
      <dgm:spPr/>
    </dgm:pt>
    <dgm:pt modelId="{E9AD794C-4E24-493E-B0B7-101010AEA78F}" type="pres">
      <dgm:prSet presAssocID="{30D88B0A-D495-4384-840F-494CB8DD99F2}" presName="sp" presStyleCnt="0"/>
      <dgm:spPr/>
    </dgm:pt>
    <dgm:pt modelId="{12791A02-B5F3-4577-8736-F9111C6D353E}" type="pres">
      <dgm:prSet presAssocID="{AA6D4E28-829A-4CA7-8CCC-0438287E7C77}" presName="linNode" presStyleCnt="0"/>
      <dgm:spPr/>
    </dgm:pt>
    <dgm:pt modelId="{FDA447FD-1F01-496E-9582-081F81BD6B9F}" type="pres">
      <dgm:prSet presAssocID="{AA6D4E28-829A-4CA7-8CCC-0438287E7C77}" presName="parentText" presStyleLbl="node1" presStyleIdx="3" presStyleCnt="6">
        <dgm:presLayoutVars>
          <dgm:chMax val="1"/>
          <dgm:bulletEnabled val="1"/>
        </dgm:presLayoutVars>
      </dgm:prSet>
      <dgm:spPr/>
    </dgm:pt>
    <dgm:pt modelId="{AA12AC49-028A-448F-845D-9A23E6F5B9EE}" type="pres">
      <dgm:prSet presAssocID="{AA6D4E28-829A-4CA7-8CCC-0438287E7C77}" presName="descendantText" presStyleLbl="alignAccFollowNode1" presStyleIdx="3" presStyleCnt="6">
        <dgm:presLayoutVars>
          <dgm:bulletEnabled val="1"/>
        </dgm:presLayoutVars>
      </dgm:prSet>
      <dgm:spPr/>
    </dgm:pt>
    <dgm:pt modelId="{DFFB34B2-EA8C-43E9-9672-174D893AC0DA}" type="pres">
      <dgm:prSet presAssocID="{3E7BFF5C-9F17-49B5-B08F-467BB03D93BE}" presName="sp" presStyleCnt="0"/>
      <dgm:spPr/>
    </dgm:pt>
    <dgm:pt modelId="{FD3B576E-86A9-43F2-8B4D-94B585EE37DE}" type="pres">
      <dgm:prSet presAssocID="{92E7BFB5-2AF1-4B8F-A651-5AEB960643E9}" presName="linNode" presStyleCnt="0"/>
      <dgm:spPr/>
    </dgm:pt>
    <dgm:pt modelId="{E8FFAA76-D914-4FC8-B6FC-A39B5D5A5052}" type="pres">
      <dgm:prSet presAssocID="{92E7BFB5-2AF1-4B8F-A651-5AEB960643E9}" presName="parentText" presStyleLbl="node1" presStyleIdx="4" presStyleCnt="6">
        <dgm:presLayoutVars>
          <dgm:chMax val="1"/>
          <dgm:bulletEnabled val="1"/>
        </dgm:presLayoutVars>
      </dgm:prSet>
      <dgm:spPr/>
    </dgm:pt>
    <dgm:pt modelId="{64430397-9BEB-4B19-B55C-7DFEF9610899}" type="pres">
      <dgm:prSet presAssocID="{92E7BFB5-2AF1-4B8F-A651-5AEB960643E9}" presName="descendantText" presStyleLbl="alignAccFollowNode1" presStyleIdx="4" presStyleCnt="6">
        <dgm:presLayoutVars>
          <dgm:bulletEnabled val="1"/>
        </dgm:presLayoutVars>
      </dgm:prSet>
      <dgm:spPr/>
    </dgm:pt>
    <dgm:pt modelId="{99C0631A-2EB3-4E3B-A7BC-4871B0DD9257}" type="pres">
      <dgm:prSet presAssocID="{D63D1A30-CFFA-401F-A5F8-DC5C65730AFC}" presName="sp" presStyleCnt="0"/>
      <dgm:spPr/>
    </dgm:pt>
    <dgm:pt modelId="{7B560E0E-E0C3-4809-AEBB-2F6DFB41840E}" type="pres">
      <dgm:prSet presAssocID="{0334EA3B-2D75-4E28-912A-0940F5F0A981}" presName="linNode" presStyleCnt="0"/>
      <dgm:spPr/>
    </dgm:pt>
    <dgm:pt modelId="{86838022-E180-4797-9E71-618A4C3A6142}" type="pres">
      <dgm:prSet presAssocID="{0334EA3B-2D75-4E28-912A-0940F5F0A981}" presName="parentText" presStyleLbl="node1" presStyleIdx="5" presStyleCnt="6">
        <dgm:presLayoutVars>
          <dgm:chMax val="1"/>
          <dgm:bulletEnabled val="1"/>
        </dgm:presLayoutVars>
      </dgm:prSet>
      <dgm:spPr/>
    </dgm:pt>
    <dgm:pt modelId="{3CFE22EC-7896-4390-B483-D2D20815EE16}" type="pres">
      <dgm:prSet presAssocID="{0334EA3B-2D75-4E28-912A-0940F5F0A981}" presName="descendantText" presStyleLbl="alignAccFollowNode1" presStyleIdx="5" presStyleCnt="6">
        <dgm:presLayoutVars>
          <dgm:bulletEnabled val="1"/>
        </dgm:presLayoutVars>
      </dgm:prSet>
      <dgm:spPr/>
    </dgm:pt>
  </dgm:ptLst>
  <dgm:cxnLst>
    <dgm:cxn modelId="{7E51CB06-59E8-469A-B90F-CA898D71FA34}" srcId="{D12CD8D0-05AD-4D32-9614-1CB2C1D45580}" destId="{2766C599-19D1-4C9C-A0B1-2D1ABD25A842}" srcOrd="1" destOrd="0" parTransId="{4DC75260-F6BE-4984-B412-376BD9FF30A9}" sibTransId="{7B372F65-55B4-4497-9B81-DA7A22B715AB}"/>
    <dgm:cxn modelId="{1A41970B-368C-4495-8C79-9646D5674424}" type="presOf" srcId="{D12CD8D0-05AD-4D32-9614-1CB2C1D45580}" destId="{31C1A160-812B-4C93-9429-11742DBF2878}" srcOrd="0" destOrd="0" presId="urn:microsoft.com/office/officeart/2005/8/layout/vList5"/>
    <dgm:cxn modelId="{DF1A9319-630F-42E6-A819-E78ADC67107B}" srcId="{92E7BFB5-2AF1-4B8F-A651-5AEB960643E9}" destId="{2354FB6E-2366-43C8-8020-61E4D3EE83EA}" srcOrd="0" destOrd="0" parTransId="{72750EB2-2C54-4C3A-A07A-3EA0EA2C7462}" sibTransId="{B68F9FF3-2A83-4103-9388-85EFB66BCF62}"/>
    <dgm:cxn modelId="{997E9A26-C7CF-4029-8D6B-A4137626B80D}" srcId="{D12CD8D0-05AD-4D32-9614-1CB2C1D45580}" destId="{0334EA3B-2D75-4E28-912A-0940F5F0A981}" srcOrd="5" destOrd="0" parTransId="{A0D25E66-05B7-4CE1-AACF-67415157B5FD}" sibTransId="{77708792-92E6-40D7-A8AB-9886F83FE029}"/>
    <dgm:cxn modelId="{71E92640-9F3F-4296-A890-0E13524729D8}" type="presOf" srcId="{DCE5A5E0-C040-4FBD-8EF0-96B0350AD29A}" destId="{E69145B4-7163-48EA-AC8C-EB070C09D1EE}" srcOrd="0" destOrd="0" presId="urn:microsoft.com/office/officeart/2005/8/layout/vList5"/>
    <dgm:cxn modelId="{06007241-156C-48A9-805E-FF16F870B25E}" srcId="{51DD4E64-0594-4352-B87F-ABC9817A7D04}" destId="{DCE5A5E0-C040-4FBD-8EF0-96B0350AD29A}" srcOrd="0" destOrd="0" parTransId="{CE5670CE-7BE4-4C15-B5AA-96F5A6CEA59D}" sibTransId="{9C60832E-179D-4F21-86FE-FF5DCA44BD44}"/>
    <dgm:cxn modelId="{33D58D47-782E-4AC2-84B8-1F5B23B72E30}" type="presOf" srcId="{2766C599-19D1-4C9C-A0B1-2D1ABD25A842}" destId="{D70A27EF-8CC3-44E7-8240-A4F87D30DD96}" srcOrd="0" destOrd="0" presId="urn:microsoft.com/office/officeart/2005/8/layout/vList5"/>
    <dgm:cxn modelId="{50B9246E-7391-4B6F-9FDC-86ED55637140}" type="presOf" srcId="{92E7BFB5-2AF1-4B8F-A651-5AEB960643E9}" destId="{E8FFAA76-D914-4FC8-B6FC-A39B5D5A5052}" srcOrd="0" destOrd="0" presId="urn:microsoft.com/office/officeart/2005/8/layout/vList5"/>
    <dgm:cxn modelId="{0E1FF274-8C54-4FC2-AD18-5A22937A6F05}" type="presOf" srcId="{0334EA3B-2D75-4E28-912A-0940F5F0A981}" destId="{86838022-E180-4797-9E71-618A4C3A6142}" srcOrd="0" destOrd="0" presId="urn:microsoft.com/office/officeart/2005/8/layout/vList5"/>
    <dgm:cxn modelId="{4A1A0275-4A76-4DA9-8CFD-F266974F621F}" type="presOf" srcId="{DA826210-A078-43B4-957F-3FE689CF35AC}" destId="{130156A4-52C6-4745-83B0-D56170A947B8}" srcOrd="0" destOrd="0" presId="urn:microsoft.com/office/officeart/2005/8/layout/vList5"/>
    <dgm:cxn modelId="{91FE7E57-F202-4B8B-B403-95266796F4F5}" type="presOf" srcId="{D53BA643-82D7-45A3-861E-0C0F97DBAF9E}" destId="{AA12AC49-028A-448F-845D-9A23E6F5B9EE}" srcOrd="0" destOrd="0" presId="urn:microsoft.com/office/officeart/2005/8/layout/vList5"/>
    <dgm:cxn modelId="{B833DC78-C25F-488B-B470-38AFBFB69AB4}" srcId="{D12CD8D0-05AD-4D32-9614-1CB2C1D45580}" destId="{AA6D4E28-829A-4CA7-8CCC-0438287E7C77}" srcOrd="3" destOrd="0" parTransId="{C1133498-97BD-4CB2-BD9D-BEB13A510AC5}" sibTransId="{3E7BFF5C-9F17-49B5-B08F-467BB03D93BE}"/>
    <dgm:cxn modelId="{3FF7FC80-BCF0-4752-8C08-D5FC61B80357}" type="presOf" srcId="{B75DA828-98BA-4A78-B6B7-AA483BBA1D8F}" destId="{D654E498-38DA-49EF-8A99-4B669B02A6B3}" srcOrd="0" destOrd="0" presId="urn:microsoft.com/office/officeart/2005/8/layout/vList5"/>
    <dgm:cxn modelId="{C9FE2182-1867-49BE-9679-40988A4A8B01}" srcId="{AA6D4E28-829A-4CA7-8CCC-0438287E7C77}" destId="{D53BA643-82D7-45A3-861E-0C0F97DBAF9E}" srcOrd="0" destOrd="0" parTransId="{B29C6148-4F5B-450C-8C6E-EC5850412EE6}" sibTransId="{49045869-E623-439F-A8EB-D6FE0F7C9D35}"/>
    <dgm:cxn modelId="{0CE6958E-1389-49C1-A4E7-E0280321F909}" srcId="{D12CD8D0-05AD-4D32-9614-1CB2C1D45580}" destId="{51DD4E64-0594-4352-B87F-ABC9817A7D04}" srcOrd="2" destOrd="0" parTransId="{ADA9275D-FD18-4D76-B127-A4DD10FD201E}" sibTransId="{30D88B0A-D495-4384-840F-494CB8DD99F2}"/>
    <dgm:cxn modelId="{828DEAA5-7149-43FC-8A8A-989E4ABECE0A}" srcId="{D12CD8D0-05AD-4D32-9614-1CB2C1D45580}" destId="{92E7BFB5-2AF1-4B8F-A651-5AEB960643E9}" srcOrd="4" destOrd="0" parTransId="{E0A4A1D7-B301-4FA6-B453-76D2AEADFA0B}" sibTransId="{D63D1A30-CFFA-401F-A5F8-DC5C65730AFC}"/>
    <dgm:cxn modelId="{0B05A5A7-5451-4E4B-9302-3287ED8B134A}" srcId="{2766C599-19D1-4C9C-A0B1-2D1ABD25A842}" destId="{DA826210-A078-43B4-957F-3FE689CF35AC}" srcOrd="0" destOrd="0" parTransId="{1C3689F7-0668-4F1B-8903-1EBFB8E4B11F}" sibTransId="{ED69793D-502C-4646-AEFB-7CE89166C7AE}"/>
    <dgm:cxn modelId="{0002B2AE-7AC1-4D9C-B258-38E95F6CF5A8}" type="presOf" srcId="{AA6D4E28-829A-4CA7-8CCC-0438287E7C77}" destId="{FDA447FD-1F01-496E-9582-081F81BD6B9F}" srcOrd="0" destOrd="0" presId="urn:microsoft.com/office/officeart/2005/8/layout/vList5"/>
    <dgm:cxn modelId="{ECDDA1B3-35C8-4FF8-98A8-574BACA211C2}" srcId="{0334EA3B-2D75-4E28-912A-0940F5F0A981}" destId="{3D3DD0E8-6DA4-4B13-BD86-977F5DD7BDEC}" srcOrd="0" destOrd="0" parTransId="{1D242281-BC64-41E8-A466-C21054691DB8}" sibTransId="{E893A074-0C63-4551-B188-4221F921F4B4}"/>
    <dgm:cxn modelId="{9EF320C5-975C-4E3B-B4B7-9BC3F323C596}" type="presOf" srcId="{51DD4E64-0594-4352-B87F-ABC9817A7D04}" destId="{88FD4D0C-2E06-4730-BAAA-75B93C8F8CFF}" srcOrd="0" destOrd="0" presId="urn:microsoft.com/office/officeart/2005/8/layout/vList5"/>
    <dgm:cxn modelId="{5A622DD0-70F1-435C-8D92-E641C57AF9ED}" type="presOf" srcId="{3D3DD0E8-6DA4-4B13-BD86-977F5DD7BDEC}" destId="{3CFE22EC-7896-4390-B483-D2D20815EE16}" srcOrd="0" destOrd="0" presId="urn:microsoft.com/office/officeart/2005/8/layout/vList5"/>
    <dgm:cxn modelId="{F38F24DD-32A5-457A-A41B-54C8F0186D6F}" srcId="{D12CD8D0-05AD-4D32-9614-1CB2C1D45580}" destId="{B75DA828-98BA-4A78-B6B7-AA483BBA1D8F}" srcOrd="0" destOrd="0" parTransId="{E34DE107-4667-43C9-8990-D4DF66E23468}" sibTransId="{A92C50F4-51A9-4437-9F8C-9C3E9589ADCD}"/>
    <dgm:cxn modelId="{81A2D9E3-F7A9-4890-8457-59EB540392E4}" type="presOf" srcId="{2443869C-A30A-452E-B4AB-8DF52EE0A6D6}" destId="{96A39282-127B-4A06-A9F2-50DAAF0B6A9E}" srcOrd="0" destOrd="0" presId="urn:microsoft.com/office/officeart/2005/8/layout/vList5"/>
    <dgm:cxn modelId="{7C60CBED-4514-491B-A6CE-5B078E6FF30D}" type="presOf" srcId="{2354FB6E-2366-43C8-8020-61E4D3EE83EA}" destId="{64430397-9BEB-4B19-B55C-7DFEF9610899}" srcOrd="0" destOrd="0" presId="urn:microsoft.com/office/officeart/2005/8/layout/vList5"/>
    <dgm:cxn modelId="{8606E4F0-A821-4917-AA2C-7224DA2A4583}" srcId="{B75DA828-98BA-4A78-B6B7-AA483BBA1D8F}" destId="{2443869C-A30A-452E-B4AB-8DF52EE0A6D6}" srcOrd="0" destOrd="0" parTransId="{DA6E3AC1-86A3-454C-B6A3-317021AE6D5E}" sibTransId="{BE75B867-AB71-49EB-AB4D-591476A2F6D4}"/>
    <dgm:cxn modelId="{0EA7B8C0-DA61-4613-8C5D-FDCE08EA1A0B}" type="presParOf" srcId="{31C1A160-812B-4C93-9429-11742DBF2878}" destId="{C4BCDFD4-61C0-400B-B50A-5CC31CBDCEB6}" srcOrd="0" destOrd="0" presId="urn:microsoft.com/office/officeart/2005/8/layout/vList5"/>
    <dgm:cxn modelId="{8C75510D-BE10-4158-8333-298420571419}" type="presParOf" srcId="{C4BCDFD4-61C0-400B-B50A-5CC31CBDCEB6}" destId="{D654E498-38DA-49EF-8A99-4B669B02A6B3}" srcOrd="0" destOrd="0" presId="urn:microsoft.com/office/officeart/2005/8/layout/vList5"/>
    <dgm:cxn modelId="{058115EC-A120-4E92-966C-B64D8EEB83D7}" type="presParOf" srcId="{C4BCDFD4-61C0-400B-B50A-5CC31CBDCEB6}" destId="{96A39282-127B-4A06-A9F2-50DAAF0B6A9E}" srcOrd="1" destOrd="0" presId="urn:microsoft.com/office/officeart/2005/8/layout/vList5"/>
    <dgm:cxn modelId="{516E1B63-8D65-4ADA-9451-F1D9F75986CC}" type="presParOf" srcId="{31C1A160-812B-4C93-9429-11742DBF2878}" destId="{0C2D5303-D887-44BE-8BAE-3FA788DAD210}" srcOrd="1" destOrd="0" presId="urn:microsoft.com/office/officeart/2005/8/layout/vList5"/>
    <dgm:cxn modelId="{23FAA41B-C4C8-4E4C-9507-8C12F628031D}" type="presParOf" srcId="{31C1A160-812B-4C93-9429-11742DBF2878}" destId="{01FE43A3-77C5-4396-BB80-44A605596AE4}" srcOrd="2" destOrd="0" presId="urn:microsoft.com/office/officeart/2005/8/layout/vList5"/>
    <dgm:cxn modelId="{9383043E-C87E-4D06-8E76-757701CF1D1F}" type="presParOf" srcId="{01FE43A3-77C5-4396-BB80-44A605596AE4}" destId="{D70A27EF-8CC3-44E7-8240-A4F87D30DD96}" srcOrd="0" destOrd="0" presId="urn:microsoft.com/office/officeart/2005/8/layout/vList5"/>
    <dgm:cxn modelId="{CA9F3131-16EB-4CB6-BDE0-9C7FB97B144F}" type="presParOf" srcId="{01FE43A3-77C5-4396-BB80-44A605596AE4}" destId="{130156A4-52C6-4745-83B0-D56170A947B8}" srcOrd="1" destOrd="0" presId="urn:microsoft.com/office/officeart/2005/8/layout/vList5"/>
    <dgm:cxn modelId="{471D0ED4-ABE0-4EE8-85D3-44DC3E4191FD}" type="presParOf" srcId="{31C1A160-812B-4C93-9429-11742DBF2878}" destId="{171A5A6D-9DAF-4C93-A170-49346A745AEF}" srcOrd="3" destOrd="0" presId="urn:microsoft.com/office/officeart/2005/8/layout/vList5"/>
    <dgm:cxn modelId="{C0FE56A9-38A2-481A-95BC-94D81B4FB8DE}" type="presParOf" srcId="{31C1A160-812B-4C93-9429-11742DBF2878}" destId="{F0A870D3-B66D-41F8-A41F-D667D69D0021}" srcOrd="4" destOrd="0" presId="urn:microsoft.com/office/officeart/2005/8/layout/vList5"/>
    <dgm:cxn modelId="{B1FB35A5-BBD0-44F2-A945-8F6F38EC9AAC}" type="presParOf" srcId="{F0A870D3-B66D-41F8-A41F-D667D69D0021}" destId="{88FD4D0C-2E06-4730-BAAA-75B93C8F8CFF}" srcOrd="0" destOrd="0" presId="urn:microsoft.com/office/officeart/2005/8/layout/vList5"/>
    <dgm:cxn modelId="{8E42605C-8591-4B3C-8810-34A65C81A286}" type="presParOf" srcId="{F0A870D3-B66D-41F8-A41F-D667D69D0021}" destId="{E69145B4-7163-48EA-AC8C-EB070C09D1EE}" srcOrd="1" destOrd="0" presId="urn:microsoft.com/office/officeart/2005/8/layout/vList5"/>
    <dgm:cxn modelId="{8F190ACF-1CD6-42FF-B994-69B3D4EE33B3}" type="presParOf" srcId="{31C1A160-812B-4C93-9429-11742DBF2878}" destId="{E9AD794C-4E24-493E-B0B7-101010AEA78F}" srcOrd="5" destOrd="0" presId="urn:microsoft.com/office/officeart/2005/8/layout/vList5"/>
    <dgm:cxn modelId="{C5B330F9-B97B-4F8D-9D1A-5EA1CB3B26FA}" type="presParOf" srcId="{31C1A160-812B-4C93-9429-11742DBF2878}" destId="{12791A02-B5F3-4577-8736-F9111C6D353E}" srcOrd="6" destOrd="0" presId="urn:microsoft.com/office/officeart/2005/8/layout/vList5"/>
    <dgm:cxn modelId="{A14AE486-28C5-4220-8764-905D73C8684D}" type="presParOf" srcId="{12791A02-B5F3-4577-8736-F9111C6D353E}" destId="{FDA447FD-1F01-496E-9582-081F81BD6B9F}" srcOrd="0" destOrd="0" presId="urn:microsoft.com/office/officeart/2005/8/layout/vList5"/>
    <dgm:cxn modelId="{4D60E223-C090-4FA1-98C1-EE95DB4A5A5D}" type="presParOf" srcId="{12791A02-B5F3-4577-8736-F9111C6D353E}" destId="{AA12AC49-028A-448F-845D-9A23E6F5B9EE}" srcOrd="1" destOrd="0" presId="urn:microsoft.com/office/officeart/2005/8/layout/vList5"/>
    <dgm:cxn modelId="{07BC29A0-BFFB-4668-982C-61CC83CD2AF7}" type="presParOf" srcId="{31C1A160-812B-4C93-9429-11742DBF2878}" destId="{DFFB34B2-EA8C-43E9-9672-174D893AC0DA}" srcOrd="7" destOrd="0" presId="urn:microsoft.com/office/officeart/2005/8/layout/vList5"/>
    <dgm:cxn modelId="{F9D8830E-AF71-40BC-9E2B-D3FCB3CF63FB}" type="presParOf" srcId="{31C1A160-812B-4C93-9429-11742DBF2878}" destId="{FD3B576E-86A9-43F2-8B4D-94B585EE37DE}" srcOrd="8" destOrd="0" presId="urn:microsoft.com/office/officeart/2005/8/layout/vList5"/>
    <dgm:cxn modelId="{3FCF005F-E341-418A-AD9C-F4F19EF20879}" type="presParOf" srcId="{FD3B576E-86A9-43F2-8B4D-94B585EE37DE}" destId="{E8FFAA76-D914-4FC8-B6FC-A39B5D5A5052}" srcOrd="0" destOrd="0" presId="urn:microsoft.com/office/officeart/2005/8/layout/vList5"/>
    <dgm:cxn modelId="{2CD2D568-6254-4C1A-B893-D9FE010461AC}" type="presParOf" srcId="{FD3B576E-86A9-43F2-8B4D-94B585EE37DE}" destId="{64430397-9BEB-4B19-B55C-7DFEF9610899}" srcOrd="1" destOrd="0" presId="urn:microsoft.com/office/officeart/2005/8/layout/vList5"/>
    <dgm:cxn modelId="{A1097842-F329-401D-A070-094C7D96CFD3}" type="presParOf" srcId="{31C1A160-812B-4C93-9429-11742DBF2878}" destId="{99C0631A-2EB3-4E3B-A7BC-4871B0DD9257}" srcOrd="9" destOrd="0" presId="urn:microsoft.com/office/officeart/2005/8/layout/vList5"/>
    <dgm:cxn modelId="{6B576D66-533F-4F45-A644-DBD7BBEA98CC}" type="presParOf" srcId="{31C1A160-812B-4C93-9429-11742DBF2878}" destId="{7B560E0E-E0C3-4809-AEBB-2F6DFB41840E}" srcOrd="10" destOrd="0" presId="urn:microsoft.com/office/officeart/2005/8/layout/vList5"/>
    <dgm:cxn modelId="{A47DB8A1-D8F4-4BFF-B1BB-23353A28F52F}" type="presParOf" srcId="{7B560E0E-E0C3-4809-AEBB-2F6DFB41840E}" destId="{86838022-E180-4797-9E71-618A4C3A6142}" srcOrd="0" destOrd="0" presId="urn:microsoft.com/office/officeart/2005/8/layout/vList5"/>
    <dgm:cxn modelId="{2EFF39AB-7A6D-4A12-A6F3-1341E7ACDD9C}" type="presParOf" srcId="{7B560E0E-E0C3-4809-AEBB-2F6DFB41840E}" destId="{3CFE22EC-7896-4390-B483-D2D20815EE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4DF3B-06F0-40ED-BCEF-FC46943AD0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597704-D508-4CB2-80AF-7CA73B9B118B}">
      <dgm:prSet phldrT="[Text]" custT="1"/>
      <dgm:spPr/>
      <dgm:t>
        <a:bodyPr/>
        <a:lstStyle/>
        <a:p>
          <a:r>
            <a:rPr lang="en-US" sz="2400" dirty="0"/>
            <a:t>Overview/Methodology</a:t>
          </a:r>
        </a:p>
      </dgm:t>
    </dgm:pt>
    <dgm:pt modelId="{656BADE6-4240-49F2-9161-3339265C8D8F}" type="parTrans" cxnId="{6767FFAC-46D1-483B-A85E-14561F3DD772}">
      <dgm:prSet/>
      <dgm:spPr/>
      <dgm:t>
        <a:bodyPr/>
        <a:lstStyle/>
        <a:p>
          <a:endParaRPr lang="en-US" sz="2400"/>
        </a:p>
      </dgm:t>
    </dgm:pt>
    <dgm:pt modelId="{63F39F54-77EB-4CED-8097-C7300F4CA4AB}" type="sibTrans" cxnId="{6767FFAC-46D1-483B-A85E-14561F3DD772}">
      <dgm:prSet/>
      <dgm:spPr/>
      <dgm:t>
        <a:bodyPr/>
        <a:lstStyle/>
        <a:p>
          <a:endParaRPr lang="en-US" sz="2400"/>
        </a:p>
      </dgm:t>
    </dgm:pt>
    <dgm:pt modelId="{962B3D06-446E-4F86-A303-8DBF05AA1962}">
      <dgm:prSet phldrT="[Text]" custT="1"/>
      <dgm:spPr/>
      <dgm:t>
        <a:bodyPr/>
        <a:lstStyle/>
        <a:p>
          <a:r>
            <a:rPr lang="en-US" sz="2400" dirty="0"/>
            <a:t>Targeting</a:t>
          </a:r>
        </a:p>
      </dgm:t>
    </dgm:pt>
    <dgm:pt modelId="{CAA2B3CB-5883-4DC9-9C90-6407B35998B0}" type="parTrans" cxnId="{C258F2D4-A26A-4FCF-B26D-A18D6E59FE57}">
      <dgm:prSet/>
      <dgm:spPr/>
      <dgm:t>
        <a:bodyPr/>
        <a:lstStyle/>
        <a:p>
          <a:endParaRPr lang="en-US" sz="2400"/>
        </a:p>
      </dgm:t>
    </dgm:pt>
    <dgm:pt modelId="{49ECF870-DF21-45AF-B1B7-2063A647B16F}" type="sibTrans" cxnId="{C258F2D4-A26A-4FCF-B26D-A18D6E59FE57}">
      <dgm:prSet/>
      <dgm:spPr/>
      <dgm:t>
        <a:bodyPr/>
        <a:lstStyle/>
        <a:p>
          <a:endParaRPr lang="en-US" sz="2400"/>
        </a:p>
      </dgm:t>
    </dgm:pt>
    <dgm:pt modelId="{FA1203B2-AF30-4E9D-BD33-BEB12E8F095F}">
      <dgm:prSet phldrT="[Text]" custT="1"/>
      <dgm:spPr/>
      <dgm:t>
        <a:bodyPr/>
        <a:lstStyle/>
        <a:p>
          <a:r>
            <a:rPr lang="en-US" sz="2400" dirty="0"/>
            <a:t>District Set Asides</a:t>
          </a:r>
        </a:p>
      </dgm:t>
    </dgm:pt>
    <dgm:pt modelId="{DBE4BC68-EEB8-4DA7-AE19-48941DD7B249}" type="parTrans" cxnId="{99338019-BE8C-4B17-825D-A8DAA03D8DF5}">
      <dgm:prSet/>
      <dgm:spPr/>
      <dgm:t>
        <a:bodyPr/>
        <a:lstStyle/>
        <a:p>
          <a:endParaRPr lang="en-US" sz="2400"/>
        </a:p>
      </dgm:t>
    </dgm:pt>
    <dgm:pt modelId="{ED132C3B-91E2-4C0E-BFEC-7B4F4BEE1C5F}" type="sibTrans" cxnId="{99338019-BE8C-4B17-825D-A8DAA03D8DF5}">
      <dgm:prSet/>
      <dgm:spPr/>
      <dgm:t>
        <a:bodyPr/>
        <a:lstStyle/>
        <a:p>
          <a:endParaRPr lang="en-US" sz="2400"/>
        </a:p>
      </dgm:t>
    </dgm:pt>
    <dgm:pt modelId="{40D50EAA-F944-4DC0-B10F-0F5A67DB8C71}">
      <dgm:prSet phldrT="[Text]" custT="1"/>
      <dgm:spPr/>
      <dgm:t>
        <a:bodyPr/>
        <a:lstStyle/>
        <a:p>
          <a:r>
            <a:rPr lang="en-US" sz="2400" dirty="0"/>
            <a:t>Budget Narrative</a:t>
          </a:r>
        </a:p>
      </dgm:t>
    </dgm:pt>
    <dgm:pt modelId="{98DCB4A1-3A8F-4EFB-A014-E6996034649E}" type="parTrans" cxnId="{29A2AF12-6C9D-4563-9C54-0035718F54AF}">
      <dgm:prSet/>
      <dgm:spPr/>
      <dgm:t>
        <a:bodyPr/>
        <a:lstStyle/>
        <a:p>
          <a:endParaRPr lang="en-US" sz="2400"/>
        </a:p>
      </dgm:t>
    </dgm:pt>
    <dgm:pt modelId="{DC24EBA8-0131-459C-946E-C72855E35C0C}" type="sibTrans" cxnId="{29A2AF12-6C9D-4563-9C54-0035718F54AF}">
      <dgm:prSet/>
      <dgm:spPr/>
      <dgm:t>
        <a:bodyPr/>
        <a:lstStyle/>
        <a:p>
          <a:endParaRPr lang="en-US" sz="2400"/>
        </a:p>
      </dgm:t>
    </dgm:pt>
    <dgm:pt modelId="{26355912-1C87-4945-BB65-E17F7689209C}">
      <dgm:prSet phldrT="[Text]" custT="1"/>
      <dgm:spPr/>
      <dgm:t>
        <a:bodyPr/>
        <a:lstStyle/>
        <a:p>
          <a:r>
            <a:rPr lang="en-US" sz="2400" dirty="0"/>
            <a:t>Demonstrate how state and local funds are allocated to schools regardless of Title I-A Status 				</a:t>
          </a:r>
          <a:r>
            <a:rPr lang="en-US" sz="2400" i="1" dirty="0">
              <a:solidFill>
                <a:srgbClr val="FF0000"/>
              </a:solidFill>
              <a:hlinkClick xmlns:r="http://schemas.openxmlformats.org/officeDocument/2006/relationships" r:id="rId1"/>
            </a:rPr>
            <a:t>Methodology Brief</a:t>
          </a:r>
          <a:endParaRPr lang="en-US" sz="2400" i="1" dirty="0">
            <a:solidFill>
              <a:srgbClr val="FF0000"/>
            </a:solidFill>
          </a:endParaRPr>
        </a:p>
      </dgm:t>
    </dgm:pt>
    <dgm:pt modelId="{AD16486F-6A02-403F-9B34-1A437685063A}" type="parTrans" cxnId="{D7442B48-FB53-413C-890E-B09FC656D680}">
      <dgm:prSet/>
      <dgm:spPr/>
      <dgm:t>
        <a:bodyPr/>
        <a:lstStyle/>
        <a:p>
          <a:endParaRPr lang="en-US" sz="2400"/>
        </a:p>
      </dgm:t>
    </dgm:pt>
    <dgm:pt modelId="{DDC1E304-EB37-4E30-A93B-6EFBAA03FD99}" type="sibTrans" cxnId="{D7442B48-FB53-413C-890E-B09FC656D680}">
      <dgm:prSet/>
      <dgm:spPr/>
      <dgm:t>
        <a:bodyPr/>
        <a:lstStyle/>
        <a:p>
          <a:endParaRPr lang="en-US" sz="2400"/>
        </a:p>
      </dgm:t>
    </dgm:pt>
    <dgm:pt modelId="{B65860CD-A460-452C-9B13-2B45A51960D6}">
      <dgm:prSet phldrT="[Text]" custT="1"/>
      <dgm:spPr/>
      <dgm:t>
        <a:bodyPr/>
        <a:lstStyle/>
        <a:p>
          <a:r>
            <a:rPr lang="en-US" sz="2400" dirty="0"/>
            <a:t>Rank and serve schools based on poverty		</a:t>
          </a:r>
          <a:r>
            <a:rPr lang="en-US" sz="2400" i="1" dirty="0">
              <a:hlinkClick xmlns:r="http://schemas.openxmlformats.org/officeDocument/2006/relationships" r:id="rId2"/>
            </a:rPr>
            <a:t>Rank &amp; Serve Brief </a:t>
          </a:r>
          <a:endParaRPr lang="en-US" sz="2400" i="1" dirty="0"/>
        </a:p>
      </dgm:t>
    </dgm:pt>
    <dgm:pt modelId="{338F50BF-C4DD-4EB5-972F-5809646F229A}" type="parTrans" cxnId="{5CA35965-69CB-4F7D-8F70-63609002D27C}">
      <dgm:prSet/>
      <dgm:spPr/>
      <dgm:t>
        <a:bodyPr/>
        <a:lstStyle/>
        <a:p>
          <a:endParaRPr lang="en-US" sz="2400"/>
        </a:p>
      </dgm:t>
    </dgm:pt>
    <dgm:pt modelId="{A8916314-97DE-40C0-873F-C4B6034D8ACC}" type="sibTrans" cxnId="{5CA35965-69CB-4F7D-8F70-63609002D27C}">
      <dgm:prSet/>
      <dgm:spPr/>
      <dgm:t>
        <a:bodyPr/>
        <a:lstStyle/>
        <a:p>
          <a:endParaRPr lang="en-US" sz="2400"/>
        </a:p>
      </dgm:t>
    </dgm:pt>
    <dgm:pt modelId="{4B2FE62A-44CA-4C1F-B5B6-EAAC540235AC}">
      <dgm:prSet phldrT="[Text]" custT="1"/>
      <dgm:spPr/>
      <dgm:t>
        <a:bodyPr/>
        <a:lstStyle/>
        <a:p>
          <a:r>
            <a:rPr lang="en-US" sz="2400" dirty="0"/>
            <a:t>Required and optional set asides for district level programs   </a:t>
          </a:r>
          <a:r>
            <a:rPr lang="en-US" sz="2400" i="1" dirty="0">
              <a:hlinkClick xmlns:r="http://schemas.openxmlformats.org/officeDocument/2006/relationships" r:id="rId3"/>
            </a:rPr>
            <a:t>Set-Aside Brief</a:t>
          </a:r>
          <a:endParaRPr lang="en-US" sz="2400" i="1" dirty="0"/>
        </a:p>
      </dgm:t>
    </dgm:pt>
    <dgm:pt modelId="{01594C95-E71E-4D55-880F-28C938597FEF}" type="parTrans" cxnId="{7BBB8361-11D1-4D41-9A1E-25A93359418E}">
      <dgm:prSet/>
      <dgm:spPr/>
      <dgm:t>
        <a:bodyPr/>
        <a:lstStyle/>
        <a:p>
          <a:endParaRPr lang="en-US" sz="2400"/>
        </a:p>
      </dgm:t>
    </dgm:pt>
    <dgm:pt modelId="{45AA05EE-9DF4-4EB2-BC54-FB11EDD399A0}" type="sibTrans" cxnId="{7BBB8361-11D1-4D41-9A1E-25A93359418E}">
      <dgm:prSet/>
      <dgm:spPr/>
      <dgm:t>
        <a:bodyPr/>
        <a:lstStyle/>
        <a:p>
          <a:endParaRPr lang="en-US" sz="2400"/>
        </a:p>
      </dgm:t>
    </dgm:pt>
    <dgm:pt modelId="{67CEA300-FF7B-48CA-A0DF-FA2688F37AA1}">
      <dgm:prSet phldrT="[Text]" custT="1"/>
      <dgm:spPr/>
      <dgm:t>
        <a:bodyPr/>
        <a:lstStyle/>
        <a:p>
          <a:r>
            <a:rPr lang="en-US" sz="2400" dirty="0"/>
            <a:t>Building level budget details</a:t>
          </a:r>
        </a:p>
      </dgm:t>
    </dgm:pt>
    <dgm:pt modelId="{9B09C3B2-8120-42D7-88B2-E085FA37CE7C}" type="parTrans" cxnId="{3318951F-887A-4AB1-A596-39EAA7938670}">
      <dgm:prSet/>
      <dgm:spPr/>
      <dgm:t>
        <a:bodyPr/>
        <a:lstStyle/>
        <a:p>
          <a:endParaRPr lang="en-US" sz="2400"/>
        </a:p>
      </dgm:t>
    </dgm:pt>
    <dgm:pt modelId="{89E22724-1E60-418E-96FE-61F158B76D2A}" type="sibTrans" cxnId="{3318951F-887A-4AB1-A596-39EAA7938670}">
      <dgm:prSet/>
      <dgm:spPr/>
      <dgm:t>
        <a:bodyPr/>
        <a:lstStyle/>
        <a:p>
          <a:endParaRPr lang="en-US" sz="2400"/>
        </a:p>
      </dgm:t>
    </dgm:pt>
    <dgm:pt modelId="{6974A127-39FF-4B01-910B-07E1C323705B}" type="pres">
      <dgm:prSet presAssocID="{70C4DF3B-06F0-40ED-BCEF-FC46943AD0C4}" presName="linear" presStyleCnt="0">
        <dgm:presLayoutVars>
          <dgm:dir/>
          <dgm:animLvl val="lvl"/>
          <dgm:resizeHandles val="exact"/>
        </dgm:presLayoutVars>
      </dgm:prSet>
      <dgm:spPr/>
    </dgm:pt>
    <dgm:pt modelId="{2DA17EF9-4C3B-43D2-9A79-EC8F3F96586B}" type="pres">
      <dgm:prSet presAssocID="{F8597704-D508-4CB2-80AF-7CA73B9B118B}" presName="parentLin" presStyleCnt="0"/>
      <dgm:spPr/>
    </dgm:pt>
    <dgm:pt modelId="{54630074-AA0B-435A-B82F-B011AF4A8C43}" type="pres">
      <dgm:prSet presAssocID="{F8597704-D508-4CB2-80AF-7CA73B9B118B}" presName="parentLeftMargin" presStyleLbl="node1" presStyleIdx="0" presStyleCnt="4"/>
      <dgm:spPr/>
    </dgm:pt>
    <dgm:pt modelId="{7E634917-4D8D-4BA9-BB04-ACB1F2F3909E}" type="pres">
      <dgm:prSet presAssocID="{F8597704-D508-4CB2-80AF-7CA73B9B118B}" presName="parentText" presStyleLbl="node1" presStyleIdx="0" presStyleCnt="4">
        <dgm:presLayoutVars>
          <dgm:chMax val="0"/>
          <dgm:bulletEnabled val="1"/>
        </dgm:presLayoutVars>
      </dgm:prSet>
      <dgm:spPr/>
    </dgm:pt>
    <dgm:pt modelId="{FB81D67D-3D94-406F-A914-BFD5EB07A574}" type="pres">
      <dgm:prSet presAssocID="{F8597704-D508-4CB2-80AF-7CA73B9B118B}" presName="negativeSpace" presStyleCnt="0"/>
      <dgm:spPr/>
    </dgm:pt>
    <dgm:pt modelId="{73FCBC13-DED8-4918-BB77-BCE80BBF1FE3}" type="pres">
      <dgm:prSet presAssocID="{F8597704-D508-4CB2-80AF-7CA73B9B118B}" presName="childText" presStyleLbl="conFgAcc1" presStyleIdx="0" presStyleCnt="4">
        <dgm:presLayoutVars>
          <dgm:bulletEnabled val="1"/>
        </dgm:presLayoutVars>
      </dgm:prSet>
      <dgm:spPr/>
    </dgm:pt>
    <dgm:pt modelId="{0FAEE9CA-E8C6-4E0E-890F-7BDB1ACF8279}" type="pres">
      <dgm:prSet presAssocID="{63F39F54-77EB-4CED-8097-C7300F4CA4AB}" presName="spaceBetweenRectangles" presStyleCnt="0"/>
      <dgm:spPr/>
    </dgm:pt>
    <dgm:pt modelId="{819D2A73-769C-43EF-A43A-FE027F951539}" type="pres">
      <dgm:prSet presAssocID="{962B3D06-446E-4F86-A303-8DBF05AA1962}" presName="parentLin" presStyleCnt="0"/>
      <dgm:spPr/>
    </dgm:pt>
    <dgm:pt modelId="{DED1480C-4627-483A-A6C4-2697F9F84C71}" type="pres">
      <dgm:prSet presAssocID="{962B3D06-446E-4F86-A303-8DBF05AA1962}" presName="parentLeftMargin" presStyleLbl="node1" presStyleIdx="0" presStyleCnt="4"/>
      <dgm:spPr/>
    </dgm:pt>
    <dgm:pt modelId="{B9B5E15D-590E-4C36-8A9B-457DEA9187DA}" type="pres">
      <dgm:prSet presAssocID="{962B3D06-446E-4F86-A303-8DBF05AA1962}" presName="parentText" presStyleLbl="node1" presStyleIdx="1" presStyleCnt="4">
        <dgm:presLayoutVars>
          <dgm:chMax val="0"/>
          <dgm:bulletEnabled val="1"/>
        </dgm:presLayoutVars>
      </dgm:prSet>
      <dgm:spPr/>
    </dgm:pt>
    <dgm:pt modelId="{9A8C3CAF-B8F1-49DC-852D-7FA9BDE40E7D}" type="pres">
      <dgm:prSet presAssocID="{962B3D06-446E-4F86-A303-8DBF05AA1962}" presName="negativeSpace" presStyleCnt="0"/>
      <dgm:spPr/>
    </dgm:pt>
    <dgm:pt modelId="{BC5FFE75-5A16-4313-9C26-D460625DC960}" type="pres">
      <dgm:prSet presAssocID="{962B3D06-446E-4F86-A303-8DBF05AA1962}" presName="childText" presStyleLbl="conFgAcc1" presStyleIdx="1" presStyleCnt="4">
        <dgm:presLayoutVars>
          <dgm:bulletEnabled val="1"/>
        </dgm:presLayoutVars>
      </dgm:prSet>
      <dgm:spPr/>
    </dgm:pt>
    <dgm:pt modelId="{2A15F0D4-6D87-4543-9D78-F760F28B3935}" type="pres">
      <dgm:prSet presAssocID="{49ECF870-DF21-45AF-B1B7-2063A647B16F}" presName="spaceBetweenRectangles" presStyleCnt="0"/>
      <dgm:spPr/>
    </dgm:pt>
    <dgm:pt modelId="{D4D05243-8F8C-4697-8826-93AAACBA95F2}" type="pres">
      <dgm:prSet presAssocID="{FA1203B2-AF30-4E9D-BD33-BEB12E8F095F}" presName="parentLin" presStyleCnt="0"/>
      <dgm:spPr/>
    </dgm:pt>
    <dgm:pt modelId="{57C02EDE-8106-45B0-93B5-50251E278979}" type="pres">
      <dgm:prSet presAssocID="{FA1203B2-AF30-4E9D-BD33-BEB12E8F095F}" presName="parentLeftMargin" presStyleLbl="node1" presStyleIdx="1" presStyleCnt="4"/>
      <dgm:spPr/>
    </dgm:pt>
    <dgm:pt modelId="{F3395D11-21FC-428D-8660-CAEFE78BC839}" type="pres">
      <dgm:prSet presAssocID="{FA1203B2-AF30-4E9D-BD33-BEB12E8F095F}" presName="parentText" presStyleLbl="node1" presStyleIdx="2" presStyleCnt="4">
        <dgm:presLayoutVars>
          <dgm:chMax val="0"/>
          <dgm:bulletEnabled val="1"/>
        </dgm:presLayoutVars>
      </dgm:prSet>
      <dgm:spPr/>
    </dgm:pt>
    <dgm:pt modelId="{B87CC1C8-A069-48C3-8BB7-A98CCF5D1DB4}" type="pres">
      <dgm:prSet presAssocID="{FA1203B2-AF30-4E9D-BD33-BEB12E8F095F}" presName="negativeSpace" presStyleCnt="0"/>
      <dgm:spPr/>
    </dgm:pt>
    <dgm:pt modelId="{2809C8D8-EC1A-40E5-AEF6-BEB1D8E835C5}" type="pres">
      <dgm:prSet presAssocID="{FA1203B2-AF30-4E9D-BD33-BEB12E8F095F}" presName="childText" presStyleLbl="conFgAcc1" presStyleIdx="2" presStyleCnt="4">
        <dgm:presLayoutVars>
          <dgm:bulletEnabled val="1"/>
        </dgm:presLayoutVars>
      </dgm:prSet>
      <dgm:spPr/>
    </dgm:pt>
    <dgm:pt modelId="{247E22EB-A772-4718-8B3D-56EE03509F96}" type="pres">
      <dgm:prSet presAssocID="{ED132C3B-91E2-4C0E-BFEC-7B4F4BEE1C5F}" presName="spaceBetweenRectangles" presStyleCnt="0"/>
      <dgm:spPr/>
    </dgm:pt>
    <dgm:pt modelId="{7F22A5B4-4BEC-41AB-9203-60C4D2D5B5AA}" type="pres">
      <dgm:prSet presAssocID="{40D50EAA-F944-4DC0-B10F-0F5A67DB8C71}" presName="parentLin" presStyleCnt="0"/>
      <dgm:spPr/>
    </dgm:pt>
    <dgm:pt modelId="{1EB2E132-943A-4E9B-9D8D-0987828A4995}" type="pres">
      <dgm:prSet presAssocID="{40D50EAA-F944-4DC0-B10F-0F5A67DB8C71}" presName="parentLeftMargin" presStyleLbl="node1" presStyleIdx="2" presStyleCnt="4"/>
      <dgm:spPr/>
    </dgm:pt>
    <dgm:pt modelId="{615F2049-0B7E-4400-A63A-AB3AD45206AC}" type="pres">
      <dgm:prSet presAssocID="{40D50EAA-F944-4DC0-B10F-0F5A67DB8C71}" presName="parentText" presStyleLbl="node1" presStyleIdx="3" presStyleCnt="4">
        <dgm:presLayoutVars>
          <dgm:chMax val="0"/>
          <dgm:bulletEnabled val="1"/>
        </dgm:presLayoutVars>
      </dgm:prSet>
      <dgm:spPr/>
    </dgm:pt>
    <dgm:pt modelId="{5B322D72-840E-4209-934E-8CE3EF4D2682}" type="pres">
      <dgm:prSet presAssocID="{40D50EAA-F944-4DC0-B10F-0F5A67DB8C71}" presName="negativeSpace" presStyleCnt="0"/>
      <dgm:spPr/>
    </dgm:pt>
    <dgm:pt modelId="{3C904814-8D26-48D2-8B3E-D156E851D022}" type="pres">
      <dgm:prSet presAssocID="{40D50EAA-F944-4DC0-B10F-0F5A67DB8C71}" presName="childText" presStyleLbl="conFgAcc1" presStyleIdx="3" presStyleCnt="4">
        <dgm:presLayoutVars>
          <dgm:bulletEnabled val="1"/>
        </dgm:presLayoutVars>
      </dgm:prSet>
      <dgm:spPr/>
    </dgm:pt>
  </dgm:ptLst>
  <dgm:cxnLst>
    <dgm:cxn modelId="{29A2AF12-6C9D-4563-9C54-0035718F54AF}" srcId="{70C4DF3B-06F0-40ED-BCEF-FC46943AD0C4}" destId="{40D50EAA-F944-4DC0-B10F-0F5A67DB8C71}" srcOrd="3" destOrd="0" parTransId="{98DCB4A1-3A8F-4EFB-A014-E6996034649E}" sibTransId="{DC24EBA8-0131-459C-946E-C72855E35C0C}"/>
    <dgm:cxn modelId="{99338019-BE8C-4B17-825D-A8DAA03D8DF5}" srcId="{70C4DF3B-06F0-40ED-BCEF-FC46943AD0C4}" destId="{FA1203B2-AF30-4E9D-BD33-BEB12E8F095F}" srcOrd="2" destOrd="0" parTransId="{DBE4BC68-EEB8-4DA7-AE19-48941DD7B249}" sibTransId="{ED132C3B-91E2-4C0E-BFEC-7B4F4BEE1C5F}"/>
    <dgm:cxn modelId="{3318951F-887A-4AB1-A596-39EAA7938670}" srcId="{40D50EAA-F944-4DC0-B10F-0F5A67DB8C71}" destId="{67CEA300-FF7B-48CA-A0DF-FA2688F37AA1}" srcOrd="0" destOrd="0" parTransId="{9B09C3B2-8120-42D7-88B2-E085FA37CE7C}" sibTransId="{89E22724-1E60-418E-96FE-61F158B76D2A}"/>
    <dgm:cxn modelId="{3B37EB2B-261C-412F-97EE-4634357FD351}" type="presOf" srcId="{26355912-1C87-4945-BB65-E17F7689209C}" destId="{73FCBC13-DED8-4918-BB77-BCE80BBF1FE3}" srcOrd="0" destOrd="0" presId="urn:microsoft.com/office/officeart/2005/8/layout/list1"/>
    <dgm:cxn modelId="{7BBB8361-11D1-4D41-9A1E-25A93359418E}" srcId="{FA1203B2-AF30-4E9D-BD33-BEB12E8F095F}" destId="{4B2FE62A-44CA-4C1F-B5B6-EAAC540235AC}" srcOrd="0" destOrd="0" parTransId="{01594C95-E71E-4D55-880F-28C938597FEF}" sibTransId="{45AA05EE-9DF4-4EB2-BC54-FB11EDD399A0}"/>
    <dgm:cxn modelId="{5CA35965-69CB-4F7D-8F70-63609002D27C}" srcId="{962B3D06-446E-4F86-A303-8DBF05AA1962}" destId="{B65860CD-A460-452C-9B13-2B45A51960D6}" srcOrd="0" destOrd="0" parTransId="{338F50BF-C4DD-4EB5-972F-5809646F229A}" sibTransId="{A8916314-97DE-40C0-873F-C4B6034D8ACC}"/>
    <dgm:cxn modelId="{D7442B48-FB53-413C-890E-B09FC656D680}" srcId="{F8597704-D508-4CB2-80AF-7CA73B9B118B}" destId="{26355912-1C87-4945-BB65-E17F7689209C}" srcOrd="0" destOrd="0" parTransId="{AD16486F-6A02-403F-9B34-1A437685063A}" sibTransId="{DDC1E304-EB37-4E30-A93B-6EFBAA03FD99}"/>
    <dgm:cxn modelId="{790BF349-9DE4-42B7-838B-729FD25F63D1}" type="presOf" srcId="{962B3D06-446E-4F86-A303-8DBF05AA1962}" destId="{DED1480C-4627-483A-A6C4-2697F9F84C71}" srcOrd="0" destOrd="0" presId="urn:microsoft.com/office/officeart/2005/8/layout/list1"/>
    <dgm:cxn modelId="{202FDB57-70ED-43A9-976A-B31C31FBCC4E}" type="presOf" srcId="{F8597704-D508-4CB2-80AF-7CA73B9B118B}" destId="{7E634917-4D8D-4BA9-BB04-ACB1F2F3909E}" srcOrd="1" destOrd="0" presId="urn:microsoft.com/office/officeart/2005/8/layout/list1"/>
    <dgm:cxn modelId="{2CB92178-3C01-4141-A7C6-6AECA8083121}" type="presOf" srcId="{40D50EAA-F944-4DC0-B10F-0F5A67DB8C71}" destId="{1EB2E132-943A-4E9B-9D8D-0987828A4995}" srcOrd="0" destOrd="0" presId="urn:microsoft.com/office/officeart/2005/8/layout/list1"/>
    <dgm:cxn modelId="{88380884-4C64-40A9-887D-F908ADA6089E}" type="presOf" srcId="{FA1203B2-AF30-4E9D-BD33-BEB12E8F095F}" destId="{F3395D11-21FC-428D-8660-CAEFE78BC839}" srcOrd="1" destOrd="0" presId="urn:microsoft.com/office/officeart/2005/8/layout/list1"/>
    <dgm:cxn modelId="{CBE9D88D-24AC-4D0F-A9A7-8C3CD44E78E5}" type="presOf" srcId="{40D50EAA-F944-4DC0-B10F-0F5A67DB8C71}" destId="{615F2049-0B7E-4400-A63A-AB3AD45206AC}" srcOrd="1" destOrd="0" presId="urn:microsoft.com/office/officeart/2005/8/layout/list1"/>
    <dgm:cxn modelId="{82BB0D91-F441-4A45-8DBF-6E308C910D1E}" type="presOf" srcId="{67CEA300-FF7B-48CA-A0DF-FA2688F37AA1}" destId="{3C904814-8D26-48D2-8B3E-D156E851D022}" srcOrd="0" destOrd="0" presId="urn:microsoft.com/office/officeart/2005/8/layout/list1"/>
    <dgm:cxn modelId="{B31D2298-A177-4653-B7AC-2BB93DAC2621}" type="presOf" srcId="{70C4DF3B-06F0-40ED-BCEF-FC46943AD0C4}" destId="{6974A127-39FF-4B01-910B-07E1C323705B}" srcOrd="0" destOrd="0" presId="urn:microsoft.com/office/officeart/2005/8/layout/list1"/>
    <dgm:cxn modelId="{EF3FC59D-66D9-452D-B4FB-B1C9400B123F}" type="presOf" srcId="{FA1203B2-AF30-4E9D-BD33-BEB12E8F095F}" destId="{57C02EDE-8106-45B0-93B5-50251E278979}" srcOrd="0" destOrd="0" presId="urn:microsoft.com/office/officeart/2005/8/layout/list1"/>
    <dgm:cxn modelId="{58A594AB-857C-4F5B-9A13-9EB7318E898E}" type="presOf" srcId="{4B2FE62A-44CA-4C1F-B5B6-EAAC540235AC}" destId="{2809C8D8-EC1A-40E5-AEF6-BEB1D8E835C5}" srcOrd="0" destOrd="0" presId="urn:microsoft.com/office/officeart/2005/8/layout/list1"/>
    <dgm:cxn modelId="{6767FFAC-46D1-483B-A85E-14561F3DD772}" srcId="{70C4DF3B-06F0-40ED-BCEF-FC46943AD0C4}" destId="{F8597704-D508-4CB2-80AF-7CA73B9B118B}" srcOrd="0" destOrd="0" parTransId="{656BADE6-4240-49F2-9161-3339265C8D8F}" sibTransId="{63F39F54-77EB-4CED-8097-C7300F4CA4AB}"/>
    <dgm:cxn modelId="{C258F2D4-A26A-4FCF-B26D-A18D6E59FE57}" srcId="{70C4DF3B-06F0-40ED-BCEF-FC46943AD0C4}" destId="{962B3D06-446E-4F86-A303-8DBF05AA1962}" srcOrd="1" destOrd="0" parTransId="{CAA2B3CB-5883-4DC9-9C90-6407B35998B0}" sibTransId="{49ECF870-DF21-45AF-B1B7-2063A647B16F}"/>
    <dgm:cxn modelId="{097BA0D5-C47D-4056-8F0F-40AD1CD1D6BF}" type="presOf" srcId="{F8597704-D508-4CB2-80AF-7CA73B9B118B}" destId="{54630074-AA0B-435A-B82F-B011AF4A8C43}" srcOrd="0" destOrd="0" presId="urn:microsoft.com/office/officeart/2005/8/layout/list1"/>
    <dgm:cxn modelId="{2EE71FEF-9E34-410F-BE39-4B2E006E808E}" type="presOf" srcId="{962B3D06-446E-4F86-A303-8DBF05AA1962}" destId="{B9B5E15D-590E-4C36-8A9B-457DEA9187DA}" srcOrd="1" destOrd="0" presId="urn:microsoft.com/office/officeart/2005/8/layout/list1"/>
    <dgm:cxn modelId="{9E4E06FA-A109-418F-90FC-CF07E6014D94}" type="presOf" srcId="{B65860CD-A460-452C-9B13-2B45A51960D6}" destId="{BC5FFE75-5A16-4313-9C26-D460625DC960}" srcOrd="0" destOrd="0" presId="urn:microsoft.com/office/officeart/2005/8/layout/list1"/>
    <dgm:cxn modelId="{3B672078-084E-4D11-B243-F7CAC923513D}" type="presParOf" srcId="{6974A127-39FF-4B01-910B-07E1C323705B}" destId="{2DA17EF9-4C3B-43D2-9A79-EC8F3F96586B}" srcOrd="0" destOrd="0" presId="urn:microsoft.com/office/officeart/2005/8/layout/list1"/>
    <dgm:cxn modelId="{E70CD589-60DF-44AE-869C-058797BC4243}" type="presParOf" srcId="{2DA17EF9-4C3B-43D2-9A79-EC8F3F96586B}" destId="{54630074-AA0B-435A-B82F-B011AF4A8C43}" srcOrd="0" destOrd="0" presId="urn:microsoft.com/office/officeart/2005/8/layout/list1"/>
    <dgm:cxn modelId="{3CCA0A33-6517-4BD3-BCD8-CB4B6390A09E}" type="presParOf" srcId="{2DA17EF9-4C3B-43D2-9A79-EC8F3F96586B}" destId="{7E634917-4D8D-4BA9-BB04-ACB1F2F3909E}" srcOrd="1" destOrd="0" presId="urn:microsoft.com/office/officeart/2005/8/layout/list1"/>
    <dgm:cxn modelId="{3EACFAC8-6ED9-485B-81CA-BB90BEB94162}" type="presParOf" srcId="{6974A127-39FF-4B01-910B-07E1C323705B}" destId="{FB81D67D-3D94-406F-A914-BFD5EB07A574}" srcOrd="1" destOrd="0" presId="urn:microsoft.com/office/officeart/2005/8/layout/list1"/>
    <dgm:cxn modelId="{B6EFF04A-93B6-4E35-BA25-3CA7142F0C4D}" type="presParOf" srcId="{6974A127-39FF-4B01-910B-07E1C323705B}" destId="{73FCBC13-DED8-4918-BB77-BCE80BBF1FE3}" srcOrd="2" destOrd="0" presId="urn:microsoft.com/office/officeart/2005/8/layout/list1"/>
    <dgm:cxn modelId="{60561363-581C-4D80-9263-A48C0E9A53C6}" type="presParOf" srcId="{6974A127-39FF-4B01-910B-07E1C323705B}" destId="{0FAEE9CA-E8C6-4E0E-890F-7BDB1ACF8279}" srcOrd="3" destOrd="0" presId="urn:microsoft.com/office/officeart/2005/8/layout/list1"/>
    <dgm:cxn modelId="{0A62F2DD-6533-4AC5-8B87-FEC7FF8FA099}" type="presParOf" srcId="{6974A127-39FF-4B01-910B-07E1C323705B}" destId="{819D2A73-769C-43EF-A43A-FE027F951539}" srcOrd="4" destOrd="0" presId="urn:microsoft.com/office/officeart/2005/8/layout/list1"/>
    <dgm:cxn modelId="{699457AE-A1B2-4432-B655-FF8C21055A08}" type="presParOf" srcId="{819D2A73-769C-43EF-A43A-FE027F951539}" destId="{DED1480C-4627-483A-A6C4-2697F9F84C71}" srcOrd="0" destOrd="0" presId="urn:microsoft.com/office/officeart/2005/8/layout/list1"/>
    <dgm:cxn modelId="{6D848F6F-39D0-4C12-A3DB-5DF8C8808A5E}" type="presParOf" srcId="{819D2A73-769C-43EF-A43A-FE027F951539}" destId="{B9B5E15D-590E-4C36-8A9B-457DEA9187DA}" srcOrd="1" destOrd="0" presId="urn:microsoft.com/office/officeart/2005/8/layout/list1"/>
    <dgm:cxn modelId="{B07AB9CF-5F4C-4C74-A5CD-2A83C8361731}" type="presParOf" srcId="{6974A127-39FF-4B01-910B-07E1C323705B}" destId="{9A8C3CAF-B8F1-49DC-852D-7FA9BDE40E7D}" srcOrd="5" destOrd="0" presId="urn:microsoft.com/office/officeart/2005/8/layout/list1"/>
    <dgm:cxn modelId="{3EEC4DF0-59AE-4908-8237-576D9661A67E}" type="presParOf" srcId="{6974A127-39FF-4B01-910B-07E1C323705B}" destId="{BC5FFE75-5A16-4313-9C26-D460625DC960}" srcOrd="6" destOrd="0" presId="urn:microsoft.com/office/officeart/2005/8/layout/list1"/>
    <dgm:cxn modelId="{49993DF9-7C6F-4775-9DB1-7644D710938B}" type="presParOf" srcId="{6974A127-39FF-4B01-910B-07E1C323705B}" destId="{2A15F0D4-6D87-4543-9D78-F760F28B3935}" srcOrd="7" destOrd="0" presId="urn:microsoft.com/office/officeart/2005/8/layout/list1"/>
    <dgm:cxn modelId="{08A5855B-94C9-4B50-8891-E671D4913C36}" type="presParOf" srcId="{6974A127-39FF-4B01-910B-07E1C323705B}" destId="{D4D05243-8F8C-4697-8826-93AAACBA95F2}" srcOrd="8" destOrd="0" presId="urn:microsoft.com/office/officeart/2005/8/layout/list1"/>
    <dgm:cxn modelId="{4F1D5EB9-FC05-4565-89CB-6DE2FAB1180D}" type="presParOf" srcId="{D4D05243-8F8C-4697-8826-93AAACBA95F2}" destId="{57C02EDE-8106-45B0-93B5-50251E278979}" srcOrd="0" destOrd="0" presId="urn:microsoft.com/office/officeart/2005/8/layout/list1"/>
    <dgm:cxn modelId="{15780A39-7CB2-4360-84D9-63E01EF73A5E}" type="presParOf" srcId="{D4D05243-8F8C-4697-8826-93AAACBA95F2}" destId="{F3395D11-21FC-428D-8660-CAEFE78BC839}" srcOrd="1" destOrd="0" presId="urn:microsoft.com/office/officeart/2005/8/layout/list1"/>
    <dgm:cxn modelId="{82DDCFD2-6CA8-4E2F-B414-A9300342AC1F}" type="presParOf" srcId="{6974A127-39FF-4B01-910B-07E1C323705B}" destId="{B87CC1C8-A069-48C3-8BB7-A98CCF5D1DB4}" srcOrd="9" destOrd="0" presId="urn:microsoft.com/office/officeart/2005/8/layout/list1"/>
    <dgm:cxn modelId="{10CE643B-4A47-44C5-95AB-ED7DBE4FB4F5}" type="presParOf" srcId="{6974A127-39FF-4B01-910B-07E1C323705B}" destId="{2809C8D8-EC1A-40E5-AEF6-BEB1D8E835C5}" srcOrd="10" destOrd="0" presId="urn:microsoft.com/office/officeart/2005/8/layout/list1"/>
    <dgm:cxn modelId="{8F4B5278-B106-4974-A584-E9C256376CE4}" type="presParOf" srcId="{6974A127-39FF-4B01-910B-07E1C323705B}" destId="{247E22EB-A772-4718-8B3D-56EE03509F96}" srcOrd="11" destOrd="0" presId="urn:microsoft.com/office/officeart/2005/8/layout/list1"/>
    <dgm:cxn modelId="{B5623AB8-511B-42CF-B5AA-D6101E27C2B1}" type="presParOf" srcId="{6974A127-39FF-4B01-910B-07E1C323705B}" destId="{7F22A5B4-4BEC-41AB-9203-60C4D2D5B5AA}" srcOrd="12" destOrd="0" presId="urn:microsoft.com/office/officeart/2005/8/layout/list1"/>
    <dgm:cxn modelId="{DA5F4738-4CB8-4479-90AA-685DFDA74C12}" type="presParOf" srcId="{7F22A5B4-4BEC-41AB-9203-60C4D2D5B5AA}" destId="{1EB2E132-943A-4E9B-9D8D-0987828A4995}" srcOrd="0" destOrd="0" presId="urn:microsoft.com/office/officeart/2005/8/layout/list1"/>
    <dgm:cxn modelId="{346BDBD9-18E0-4855-8667-D615CA8D3F36}" type="presParOf" srcId="{7F22A5B4-4BEC-41AB-9203-60C4D2D5B5AA}" destId="{615F2049-0B7E-4400-A63A-AB3AD45206AC}" srcOrd="1" destOrd="0" presId="urn:microsoft.com/office/officeart/2005/8/layout/list1"/>
    <dgm:cxn modelId="{21B8FD7A-543C-4411-A386-8C8B5D86E535}" type="presParOf" srcId="{6974A127-39FF-4B01-910B-07E1C323705B}" destId="{5B322D72-840E-4209-934E-8CE3EF4D2682}" srcOrd="13" destOrd="0" presId="urn:microsoft.com/office/officeart/2005/8/layout/list1"/>
    <dgm:cxn modelId="{CF58D203-B8F3-4FB8-A0FB-FC3E40A8E2C0}" type="presParOf" srcId="{6974A127-39FF-4B01-910B-07E1C323705B}" destId="{3C904814-8D26-48D2-8B3E-D156E851D02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B3D7-65FC-4664-A854-D9B420B1DCFF}">
      <dsp:nvSpPr>
        <dsp:cNvPr id="0" name=""/>
        <dsp:cNvSpPr/>
      </dsp:nvSpPr>
      <dsp:spPr>
        <a:xfrm>
          <a:off x="847995" y="0"/>
          <a:ext cx="4753729" cy="475372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CC359-17B9-41BD-A772-2C9A7D7A9F54}">
      <dsp:nvSpPr>
        <dsp:cNvPr id="0" name=""/>
        <dsp:cNvSpPr/>
      </dsp:nvSpPr>
      <dsp:spPr>
        <a:xfrm>
          <a:off x="0" y="77105"/>
          <a:ext cx="1853954" cy="18539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Annual Meeting </a:t>
          </a:r>
        </a:p>
      </dsp:txBody>
      <dsp:txXfrm>
        <a:off x="90503" y="167608"/>
        <a:ext cx="1672948" cy="1672948"/>
      </dsp:txXfrm>
    </dsp:sp>
    <dsp:sp modelId="{D1729F13-A33E-4756-85E7-37DAC43D1FE2}">
      <dsp:nvSpPr>
        <dsp:cNvPr id="0" name=""/>
        <dsp:cNvSpPr/>
      </dsp:nvSpPr>
      <dsp:spPr>
        <a:xfrm>
          <a:off x="4653855" y="56267"/>
          <a:ext cx="1853954" cy="1853954"/>
        </a:xfrm>
        <a:prstGeom prst="roundRect">
          <a:avLst/>
        </a:prstGeom>
        <a:solidFill>
          <a:schemeClr val="accent5">
            <a:hueOff val="3344072"/>
            <a:satOff val="-17638"/>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Family Engagement Plan </a:t>
          </a:r>
        </a:p>
      </dsp:txBody>
      <dsp:txXfrm>
        <a:off x="4744358" y="146770"/>
        <a:ext cx="1672948" cy="1672948"/>
      </dsp:txXfrm>
    </dsp:sp>
    <dsp:sp modelId="{AED665CD-71A0-4E65-B5B4-F230983E5827}">
      <dsp:nvSpPr>
        <dsp:cNvPr id="0" name=""/>
        <dsp:cNvSpPr/>
      </dsp:nvSpPr>
      <dsp:spPr>
        <a:xfrm>
          <a:off x="0" y="2756594"/>
          <a:ext cx="1853954" cy="1853954"/>
        </a:xfrm>
        <a:prstGeom prst="roundRect">
          <a:avLst/>
        </a:prstGeom>
        <a:solidFill>
          <a:schemeClr val="accent5">
            <a:hueOff val="6688143"/>
            <a:satOff val="-35277"/>
            <a:lumOff val="20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Compact </a:t>
          </a:r>
        </a:p>
      </dsp:txBody>
      <dsp:txXfrm>
        <a:off x="90503" y="2847097"/>
        <a:ext cx="1672948" cy="1672948"/>
      </dsp:txXfrm>
    </dsp:sp>
    <dsp:sp modelId="{57B89D59-0A25-4408-B9E8-A10CFB93A55B}">
      <dsp:nvSpPr>
        <dsp:cNvPr id="0" name=""/>
        <dsp:cNvSpPr/>
      </dsp:nvSpPr>
      <dsp:spPr>
        <a:xfrm>
          <a:off x="4653855" y="2856170"/>
          <a:ext cx="1853954" cy="1853954"/>
        </a:xfrm>
        <a:prstGeom prst="roundRect">
          <a:avLst/>
        </a:prstGeom>
        <a:solidFill>
          <a:schemeClr val="accent5">
            <a:hueOff val="10032215"/>
            <a:satOff val="-52915"/>
            <a:lumOff val="3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Building Family Capacity </a:t>
          </a:r>
        </a:p>
      </dsp:txBody>
      <dsp:txXfrm>
        <a:off x="4744358" y="2946673"/>
        <a:ext cx="1672948" cy="1672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39282-127B-4A06-A9F2-50DAAF0B6A9E}">
      <dsp:nvSpPr>
        <dsp:cNvPr id="0" name=""/>
        <dsp:cNvSpPr/>
      </dsp:nvSpPr>
      <dsp:spPr>
        <a:xfrm rot="5400000">
          <a:off x="6956026" y="-3045357"/>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Title II-A and Title IV-A funds can be moved into I-A.</a:t>
          </a:r>
        </a:p>
      </dsp:txBody>
      <dsp:txXfrm rot="-5400000">
        <a:off x="3836666" y="102415"/>
        <a:ext cx="6792327" cy="525195"/>
      </dsp:txXfrm>
    </dsp:sp>
    <dsp:sp modelId="{D654E498-38DA-49EF-8A99-4B669B02A6B3}">
      <dsp:nvSpPr>
        <dsp:cNvPr id="0" name=""/>
        <dsp:cNvSpPr/>
      </dsp:nvSpPr>
      <dsp:spPr>
        <a:xfrm>
          <a:off x="0" y="0"/>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Transferability</a:t>
          </a:r>
        </a:p>
      </dsp:txBody>
      <dsp:txXfrm>
        <a:off x="35515" y="35515"/>
        <a:ext cx="3765636" cy="656494"/>
      </dsp:txXfrm>
    </dsp:sp>
    <dsp:sp modelId="{130156A4-52C6-4745-83B0-D56170A947B8}">
      <dsp:nvSpPr>
        <dsp:cNvPr id="0" name=""/>
        <dsp:cNvSpPr/>
      </dsp:nvSpPr>
      <dsp:spPr>
        <a:xfrm rot="5400000">
          <a:off x="6956026" y="-2281456"/>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Use the Federal Funds Guide, think outside the box, and ask questions!</a:t>
          </a:r>
        </a:p>
      </dsp:txBody>
      <dsp:txXfrm rot="-5400000">
        <a:off x="3836666" y="866316"/>
        <a:ext cx="6792327" cy="525195"/>
      </dsp:txXfrm>
    </dsp:sp>
    <dsp:sp modelId="{D70A27EF-8CC3-44E7-8240-A4F87D30DD96}">
      <dsp:nvSpPr>
        <dsp:cNvPr id="0" name=""/>
        <dsp:cNvSpPr/>
      </dsp:nvSpPr>
      <dsp:spPr>
        <a:xfrm>
          <a:off x="0" y="765150"/>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Allowable Uses</a:t>
          </a:r>
        </a:p>
      </dsp:txBody>
      <dsp:txXfrm>
        <a:off x="35515" y="800665"/>
        <a:ext cx="3765636" cy="656494"/>
      </dsp:txXfrm>
    </dsp:sp>
    <dsp:sp modelId="{E69145B4-7163-48EA-AC8C-EB070C09D1EE}">
      <dsp:nvSpPr>
        <dsp:cNvPr id="0" name=""/>
        <dsp:cNvSpPr/>
      </dsp:nvSpPr>
      <dsp:spPr>
        <a:xfrm rot="5400000">
          <a:off x="6956026" y="-1517555"/>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Federal funds must supplement state funds. Title I-A relies on methodology to determine supplanting.  </a:t>
          </a:r>
        </a:p>
      </dsp:txBody>
      <dsp:txXfrm rot="-5400000">
        <a:off x="3836666" y="1630217"/>
        <a:ext cx="6792327" cy="525195"/>
      </dsp:txXfrm>
    </dsp:sp>
    <dsp:sp modelId="{88FD4D0C-2E06-4730-BAAA-75B93C8F8CFF}">
      <dsp:nvSpPr>
        <dsp:cNvPr id="0" name=""/>
        <dsp:cNvSpPr/>
      </dsp:nvSpPr>
      <dsp:spPr>
        <a:xfrm>
          <a:off x="0" y="1529051"/>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Supplement not Supplant</a:t>
          </a:r>
        </a:p>
      </dsp:txBody>
      <dsp:txXfrm>
        <a:off x="35515" y="1564566"/>
        <a:ext cx="3765636" cy="656494"/>
      </dsp:txXfrm>
    </dsp:sp>
    <dsp:sp modelId="{AA12AC49-028A-448F-845D-9A23E6F5B9EE}">
      <dsp:nvSpPr>
        <dsp:cNvPr id="0" name=""/>
        <dsp:cNvSpPr/>
      </dsp:nvSpPr>
      <dsp:spPr>
        <a:xfrm rot="5400000">
          <a:off x="6956026" y="-753654"/>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baseline="0"/>
            <a:t>System to keep track of the work of employees paid in part or in full with federal funds. </a:t>
          </a:r>
          <a:endParaRPr lang="en-US" sz="2000" kern="1200" dirty="0"/>
        </a:p>
      </dsp:txBody>
      <dsp:txXfrm rot="-5400000">
        <a:off x="3836666" y="2394118"/>
        <a:ext cx="6792327" cy="525195"/>
      </dsp:txXfrm>
    </dsp:sp>
    <dsp:sp modelId="{FDA447FD-1F01-496E-9582-081F81BD6B9F}">
      <dsp:nvSpPr>
        <dsp:cNvPr id="0" name=""/>
        <dsp:cNvSpPr/>
      </dsp:nvSpPr>
      <dsp:spPr>
        <a:xfrm>
          <a:off x="0" y="2292953"/>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Time &amp; Effort</a:t>
          </a:r>
        </a:p>
      </dsp:txBody>
      <dsp:txXfrm>
        <a:off x="35515" y="2328468"/>
        <a:ext cx="3765636" cy="656494"/>
      </dsp:txXfrm>
    </dsp:sp>
    <dsp:sp modelId="{64430397-9BEB-4B19-B55C-7DFEF9610899}">
      <dsp:nvSpPr>
        <dsp:cNvPr id="0" name=""/>
        <dsp:cNvSpPr/>
      </dsp:nvSpPr>
      <dsp:spPr>
        <a:xfrm rot="5400000">
          <a:off x="6956026" y="10246"/>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baseline="0" dirty="0"/>
            <a:t>Keep track of all assets purchased with federal funds</a:t>
          </a:r>
          <a:endParaRPr lang="en-US" sz="2000" kern="1200" dirty="0"/>
        </a:p>
      </dsp:txBody>
      <dsp:txXfrm rot="-5400000">
        <a:off x="3836666" y="3158018"/>
        <a:ext cx="6792327" cy="525195"/>
      </dsp:txXfrm>
    </dsp:sp>
    <dsp:sp modelId="{E8FFAA76-D914-4FC8-B6FC-A39B5D5A5052}">
      <dsp:nvSpPr>
        <dsp:cNvPr id="0" name=""/>
        <dsp:cNvSpPr/>
      </dsp:nvSpPr>
      <dsp:spPr>
        <a:xfrm>
          <a:off x="0" y="3056854"/>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Inventory</a:t>
          </a:r>
        </a:p>
      </dsp:txBody>
      <dsp:txXfrm>
        <a:off x="35515" y="3092369"/>
        <a:ext cx="3765636" cy="656494"/>
      </dsp:txXfrm>
    </dsp:sp>
    <dsp:sp modelId="{3CFE22EC-7896-4390-B483-D2D20815EE16}">
      <dsp:nvSpPr>
        <dsp:cNvPr id="0" name=""/>
        <dsp:cNvSpPr/>
      </dsp:nvSpPr>
      <dsp:spPr>
        <a:xfrm rot="5400000">
          <a:off x="6956026" y="774148"/>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Private Schools are entitled to equitable services for qualifying students.</a:t>
          </a:r>
        </a:p>
      </dsp:txBody>
      <dsp:txXfrm rot="-5400000">
        <a:off x="3836666" y="3921920"/>
        <a:ext cx="6792327" cy="525195"/>
      </dsp:txXfrm>
    </dsp:sp>
    <dsp:sp modelId="{86838022-E180-4797-9E71-618A4C3A6142}">
      <dsp:nvSpPr>
        <dsp:cNvPr id="0" name=""/>
        <dsp:cNvSpPr/>
      </dsp:nvSpPr>
      <dsp:spPr>
        <a:xfrm>
          <a:off x="0" y="3820755"/>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Equitable Services</a:t>
          </a:r>
        </a:p>
      </dsp:txBody>
      <dsp:txXfrm>
        <a:off x="35515" y="3856270"/>
        <a:ext cx="3765636" cy="656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CBC13-DED8-4918-BB77-BCE80BBF1FE3}">
      <dsp:nvSpPr>
        <dsp:cNvPr id="0" name=""/>
        <dsp:cNvSpPr/>
      </dsp:nvSpPr>
      <dsp:spPr>
        <a:xfrm>
          <a:off x="0" y="253379"/>
          <a:ext cx="11391697" cy="1096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Demonstrate how state and local funds are allocated to schools regardless of Title I-A Status 				</a:t>
          </a:r>
          <a:r>
            <a:rPr lang="en-US" sz="2400" i="1" kern="1200" dirty="0">
              <a:solidFill>
                <a:srgbClr val="FF0000"/>
              </a:solidFill>
              <a:hlinkClick xmlns:r="http://schemas.openxmlformats.org/officeDocument/2006/relationships" r:id="rId1"/>
            </a:rPr>
            <a:t>Methodology Brief</a:t>
          </a:r>
          <a:endParaRPr lang="en-US" sz="2400" i="1" kern="1200" dirty="0">
            <a:solidFill>
              <a:srgbClr val="FF0000"/>
            </a:solidFill>
          </a:endParaRPr>
        </a:p>
      </dsp:txBody>
      <dsp:txXfrm>
        <a:off x="0" y="253379"/>
        <a:ext cx="11391697" cy="1096200"/>
      </dsp:txXfrm>
    </dsp:sp>
    <dsp:sp modelId="{7E634917-4D8D-4BA9-BB04-ACB1F2F3909E}">
      <dsp:nvSpPr>
        <dsp:cNvPr id="0" name=""/>
        <dsp:cNvSpPr/>
      </dsp:nvSpPr>
      <dsp:spPr>
        <a:xfrm>
          <a:off x="569584" y="76259"/>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Overview/Methodology</a:t>
          </a:r>
        </a:p>
      </dsp:txBody>
      <dsp:txXfrm>
        <a:off x="586877" y="93552"/>
        <a:ext cx="7939601" cy="319654"/>
      </dsp:txXfrm>
    </dsp:sp>
    <dsp:sp modelId="{BC5FFE75-5A16-4313-9C26-D460625DC960}">
      <dsp:nvSpPr>
        <dsp:cNvPr id="0" name=""/>
        <dsp:cNvSpPr/>
      </dsp:nvSpPr>
      <dsp:spPr>
        <a:xfrm>
          <a:off x="0" y="1591500"/>
          <a:ext cx="1139169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Rank and serve schools based on poverty		</a:t>
          </a:r>
          <a:r>
            <a:rPr lang="en-US" sz="2400" i="1" kern="1200" dirty="0">
              <a:hlinkClick xmlns:r="http://schemas.openxmlformats.org/officeDocument/2006/relationships" r:id="rId2"/>
            </a:rPr>
            <a:t>Rank &amp; Serve Brief </a:t>
          </a:r>
          <a:endParaRPr lang="en-US" sz="2400" i="1" kern="1200" dirty="0"/>
        </a:p>
      </dsp:txBody>
      <dsp:txXfrm>
        <a:off x="0" y="1591500"/>
        <a:ext cx="11391697" cy="756000"/>
      </dsp:txXfrm>
    </dsp:sp>
    <dsp:sp modelId="{B9B5E15D-590E-4C36-8A9B-457DEA9187DA}">
      <dsp:nvSpPr>
        <dsp:cNvPr id="0" name=""/>
        <dsp:cNvSpPr/>
      </dsp:nvSpPr>
      <dsp:spPr>
        <a:xfrm>
          <a:off x="569584" y="1414380"/>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Targeting</a:t>
          </a:r>
        </a:p>
      </dsp:txBody>
      <dsp:txXfrm>
        <a:off x="586877" y="1431673"/>
        <a:ext cx="7939601" cy="319654"/>
      </dsp:txXfrm>
    </dsp:sp>
    <dsp:sp modelId="{2809C8D8-EC1A-40E5-AEF6-BEB1D8E835C5}">
      <dsp:nvSpPr>
        <dsp:cNvPr id="0" name=""/>
        <dsp:cNvSpPr/>
      </dsp:nvSpPr>
      <dsp:spPr>
        <a:xfrm>
          <a:off x="0" y="2589420"/>
          <a:ext cx="1139169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Required and optional set asides for district level programs   </a:t>
          </a:r>
          <a:r>
            <a:rPr lang="en-US" sz="2400" i="1" kern="1200" dirty="0">
              <a:hlinkClick xmlns:r="http://schemas.openxmlformats.org/officeDocument/2006/relationships" r:id="rId3"/>
            </a:rPr>
            <a:t>Set-Aside Brief</a:t>
          </a:r>
          <a:endParaRPr lang="en-US" sz="2400" i="1" kern="1200" dirty="0"/>
        </a:p>
      </dsp:txBody>
      <dsp:txXfrm>
        <a:off x="0" y="2589420"/>
        <a:ext cx="11391697" cy="756000"/>
      </dsp:txXfrm>
    </dsp:sp>
    <dsp:sp modelId="{F3395D11-21FC-428D-8660-CAEFE78BC839}">
      <dsp:nvSpPr>
        <dsp:cNvPr id="0" name=""/>
        <dsp:cNvSpPr/>
      </dsp:nvSpPr>
      <dsp:spPr>
        <a:xfrm>
          <a:off x="569584" y="2412299"/>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District Set Asides</a:t>
          </a:r>
        </a:p>
      </dsp:txBody>
      <dsp:txXfrm>
        <a:off x="586877" y="2429592"/>
        <a:ext cx="7939601" cy="319654"/>
      </dsp:txXfrm>
    </dsp:sp>
    <dsp:sp modelId="{3C904814-8D26-48D2-8B3E-D156E851D022}">
      <dsp:nvSpPr>
        <dsp:cNvPr id="0" name=""/>
        <dsp:cNvSpPr/>
      </dsp:nvSpPr>
      <dsp:spPr>
        <a:xfrm>
          <a:off x="0" y="3587340"/>
          <a:ext cx="1139169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Building level budget details</a:t>
          </a:r>
        </a:p>
      </dsp:txBody>
      <dsp:txXfrm>
        <a:off x="0" y="3587340"/>
        <a:ext cx="11391697" cy="756000"/>
      </dsp:txXfrm>
    </dsp:sp>
    <dsp:sp modelId="{615F2049-0B7E-4400-A63A-AB3AD45206AC}">
      <dsp:nvSpPr>
        <dsp:cNvPr id="0" name=""/>
        <dsp:cNvSpPr/>
      </dsp:nvSpPr>
      <dsp:spPr>
        <a:xfrm>
          <a:off x="569584" y="3410220"/>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Budget Narrative</a:t>
          </a:r>
        </a:p>
      </dsp:txBody>
      <dsp:txXfrm>
        <a:off x="586877" y="3427513"/>
        <a:ext cx="7939601"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requirements within the family engagement provision of ESEA, designed to ensure all families feel welcome and able to participate as partners. These requirements apply in both Targeted Assistance and Schoolwide Title I-A programs. </a:t>
            </a:r>
          </a:p>
          <a:p>
            <a:pPr marL="228600" indent="-228600">
              <a:buAutoNum type="arabicPeriod"/>
            </a:pPr>
            <a:r>
              <a:rPr lang="en-US" dirty="0"/>
              <a:t>Engage families in decision-making – Families must be engaged in the development and annual review of the school-level Family Engagement and Title I-A plans, as well as have opportunities to share suggestions and feedback. The district must establish policies that ensure all interested families are prepared to participate in planning, decision-making and oversight groups such as boards, councils, committees or working groups.  </a:t>
            </a:r>
          </a:p>
          <a:p>
            <a:pPr marL="228600" indent="-228600">
              <a:buAutoNum type="arabicPeriod"/>
            </a:pPr>
            <a:r>
              <a:rPr lang="en-US" dirty="0"/>
              <a:t>Include family voice – Schools must have an annual meeting to share details of the school’s program and build family capacity as partners with the school in their child’s education. Family voice can be gathered through input and review of the school plan, participation in surveys, as well as other opportunities for feedback.  </a:t>
            </a:r>
          </a:p>
          <a:p>
            <a:pPr marL="228600" indent="-228600">
              <a:buAutoNum type="arabicPeriod"/>
            </a:pPr>
            <a:r>
              <a:rPr lang="en-US" dirty="0"/>
              <a:t>Remove barriers to communication – In order to assure that families are able to participate; information must be shared in a language and format accessible to all families. This includes information shared as part of the annual meeting, as well as information specific to their child.  </a:t>
            </a:r>
          </a:p>
          <a:p>
            <a:pPr marL="228600" indent="-228600">
              <a:buAutoNum type="arabicPeriod"/>
            </a:pPr>
            <a:r>
              <a:rPr lang="en-US" dirty="0"/>
              <a:t>Promote shared partnership for student learning – Each school that receives Title I-A funds must develop, with their families, a compact that outlines how families, students and school staff will build and develop a partnership to ensure student success. This includes describing the school's efforts to provide high-quality curriculum and instruction as well as the activities and actions that families can take to support their child's learning. </a:t>
            </a:r>
          </a:p>
          <a:p>
            <a:pPr marL="228600" indent="-228600">
              <a:buAutoNum type="arabicPeriod"/>
            </a:pPr>
            <a:r>
              <a:rPr lang="en-US" dirty="0"/>
              <a:t>Build family capacity – Each school must provide opportunities for families to be engaged in their child’s learning. This includes supporting families with understanding the school’s program. Consider modeling strategies for families to support the academic achievement of their students. </a:t>
            </a:r>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414746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Needs Assessment, School Plan, Family Engagement</a:t>
            </a:r>
            <a:r>
              <a:rPr lang="en-US" baseline="0" dirty="0"/>
              <a:t> Activities, and budget information should be kept on file at the district.  Electronic signatures are allowable.</a:t>
            </a:r>
            <a:endParaRPr lang="en-US"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3940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are not just Title I-A specific items.  Talk to other grant managers.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Transferability: Title</a:t>
            </a:r>
            <a:r>
              <a:rPr lang="en-US" baseline="0" dirty="0"/>
              <a:t> II-A and/or Title IV-A only.  Funds take on the identity of their new home.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Allowable Uses:  Fed Funds Guide,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SNS:</a:t>
            </a:r>
            <a:r>
              <a:rPr lang="en-US" baseline="0" dirty="0"/>
              <a:t> Federal funds must supplement, not replace state and local funds.  This test is different in Title I-A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Time &amp; Effort:  System to keep track of the work of employees paid in part or in full with federal funds. (Working on a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Inventory: Keep track of all assets purchased with federal funds. (non-consumables)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Equitable Services provision of ESEA that ensures that qualifying students attending private schools benefit from federal funds. </a:t>
            </a:r>
            <a:endParaRPr dirty="0"/>
          </a:p>
        </p:txBody>
      </p:sp>
      <p:sp>
        <p:nvSpPr>
          <p:cNvPr id="122" name="Google Shape;12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98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Consultation is at the heart of equitable services. As required under ESSA, all districts that receive federal funds must provide equitable services to any non-public school within its boundaries that wishes to participate. Districts meet this requirement through annual consultation that is </a:t>
            </a:r>
            <a:r>
              <a:rPr lang="en-US" sz="1000" b="1" kern="1200" dirty="0">
                <a:solidFill>
                  <a:schemeClr val="tx1"/>
                </a:solidFill>
                <a:effectLst/>
                <a:latin typeface="+mn-lt"/>
                <a:ea typeface="+mn-ea"/>
                <a:cs typeface="+mn-cs"/>
              </a:rPr>
              <a:t>timely, meaningful and ongoing</a:t>
            </a:r>
            <a:r>
              <a:rPr lang="en-US" sz="1000" kern="1200" dirty="0">
                <a:solidFill>
                  <a:schemeClr val="tx1"/>
                </a:solidFill>
                <a:effectLst/>
                <a:latin typeface="+mn-lt"/>
                <a:ea typeface="+mn-ea"/>
                <a:cs typeface="+mn-cs"/>
              </a:rPr>
              <a:t>, and which results in the school district and private school officials reaching agreement on services to meet the expressed strengths and needs of private school students, teachers, and staff.</a:t>
            </a:r>
          </a:p>
          <a:p>
            <a:endParaRPr lang="en-US" sz="1000" kern="1200" dirty="0">
              <a:solidFill>
                <a:schemeClr val="tx1"/>
              </a:solidFill>
              <a:effectLst/>
              <a:latin typeface="+mn-lt"/>
              <a:ea typeface="+mn-ea"/>
              <a:cs typeface="+mn-cs"/>
            </a:endParaRPr>
          </a:p>
          <a:p>
            <a:pPr marL="0" indent="0">
              <a:lnSpc>
                <a:spcPct val="150000"/>
              </a:lnSpc>
              <a:buNone/>
            </a:pPr>
            <a:r>
              <a:rPr lang="en-US" sz="1000" dirty="0">
                <a:latin typeface="Arial" panose="020B0604020202020204" pitchFamily="34" charset="0"/>
              </a:rPr>
              <a:t>Timely: </a:t>
            </a:r>
          </a:p>
          <a:p>
            <a:pPr marL="285750" indent="-285750">
              <a:lnSpc>
                <a:spcPct val="150000"/>
              </a:lnSpc>
              <a:buFont typeface="Wingdings" panose="05000000000000000000" pitchFamily="2" charset="2"/>
              <a:buChar char="ü"/>
            </a:pPr>
            <a:r>
              <a:rPr lang="en-US" sz="1000" dirty="0">
                <a:latin typeface="Arial" panose="020B0604020202020204" pitchFamily="34" charset="0"/>
              </a:rPr>
              <a:t>Before the LEA makes any decisions</a:t>
            </a:r>
          </a:p>
          <a:p>
            <a:pPr marL="285750" indent="-285750">
              <a:lnSpc>
                <a:spcPct val="150000"/>
              </a:lnSpc>
              <a:buFont typeface="Wingdings" panose="05000000000000000000" pitchFamily="2" charset="2"/>
              <a:buChar char="ü"/>
            </a:pPr>
            <a:r>
              <a:rPr lang="en-US" sz="1000" dirty="0">
                <a:latin typeface="Arial" panose="020B0604020202020204" pitchFamily="34" charset="0"/>
              </a:rPr>
              <a:t>During the design and development of program</a:t>
            </a:r>
          </a:p>
          <a:p>
            <a:pPr marL="285750" indent="-285750">
              <a:lnSpc>
                <a:spcPct val="150000"/>
              </a:lnSpc>
              <a:buFont typeface="Wingdings" panose="05000000000000000000" pitchFamily="2" charset="2"/>
              <a:buChar char="ü"/>
            </a:pPr>
            <a:r>
              <a:rPr lang="en-US" sz="1000" dirty="0">
                <a:latin typeface="Arial" panose="020B0604020202020204" pitchFamily="34" charset="0"/>
              </a:rPr>
              <a:t>Throughout the implementation and assessment of services</a:t>
            </a:r>
          </a:p>
          <a:p>
            <a:pPr>
              <a:lnSpc>
                <a:spcPct val="150000"/>
              </a:lnSpc>
            </a:pPr>
            <a:r>
              <a:rPr lang="en-US" sz="1000" b="1" dirty="0">
                <a:solidFill>
                  <a:srgbClr val="FF0000"/>
                </a:solidFill>
                <a:latin typeface="Arial" panose="020B0604020202020204" pitchFamily="34" charset="0"/>
              </a:rPr>
              <a:t>MEANINGFUL</a:t>
            </a:r>
          </a:p>
          <a:p>
            <a:pPr marL="285750" indent="-285750">
              <a:lnSpc>
                <a:spcPct val="150000"/>
              </a:lnSpc>
              <a:buFont typeface="Wingdings" panose="05000000000000000000" pitchFamily="2" charset="2"/>
              <a:buChar char="ü"/>
            </a:pPr>
            <a:r>
              <a:rPr lang="en-US" sz="1000" dirty="0">
                <a:latin typeface="Arial" panose="020B0604020202020204" pitchFamily="34" charset="0"/>
              </a:rPr>
              <a:t>Genuine opportunity for parties to express their views</a:t>
            </a:r>
          </a:p>
          <a:p>
            <a:pPr marL="285750" indent="-285750">
              <a:lnSpc>
                <a:spcPct val="150000"/>
              </a:lnSpc>
              <a:buFont typeface="Wingdings" panose="05000000000000000000" pitchFamily="2" charset="2"/>
              <a:buChar char="ü"/>
            </a:pPr>
            <a:r>
              <a:rPr lang="en-US" sz="1000" dirty="0">
                <a:latin typeface="Arial" panose="020B0604020202020204" pitchFamily="34" charset="0"/>
              </a:rPr>
              <a:t>Views seriously considered</a:t>
            </a:r>
          </a:p>
          <a:p>
            <a:pPr marL="285750" indent="-285750">
              <a:lnSpc>
                <a:spcPct val="150000"/>
              </a:lnSpc>
              <a:buFont typeface="Wingdings" panose="05000000000000000000" pitchFamily="2" charset="2"/>
              <a:buChar char="ü"/>
            </a:pPr>
            <a:r>
              <a:rPr lang="en-US" sz="1000" dirty="0">
                <a:latin typeface="Arial" panose="020B0604020202020204" pitchFamily="34" charset="0"/>
              </a:rPr>
              <a:t>LEA may initiate consultation with a proposal for services</a:t>
            </a:r>
          </a:p>
          <a:p>
            <a:pPr marL="285750" indent="-285750">
              <a:lnSpc>
                <a:spcPct val="150000"/>
              </a:lnSpc>
              <a:buFont typeface="Wingdings" panose="05000000000000000000" pitchFamily="2" charset="2"/>
              <a:buChar char="ü"/>
            </a:pPr>
            <a:r>
              <a:rPr lang="en-US" sz="1000" dirty="0">
                <a:latin typeface="Arial" panose="020B0604020202020204" pitchFamily="34" charset="0"/>
              </a:rPr>
              <a:t>Consultation must occur before final decision are made by LEA</a:t>
            </a:r>
          </a:p>
          <a:p>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Meaningful consultation must begin before any services are provided to students, teachers, or other private school educational staff. Although the initial consultation is generally the most critical, ongoing consultation is necessary and required for follow-through, adjustments, and evaluation.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2627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 and the private school will have specific roles and responsibilities throughout the process that requires the LEA and the private school officials to collaborate to decide how best to use the funding. This involves an in-depth consultation to create a plan. Together, private school officials and LEA staff review screening data (based on multiple, objective and educationally-related criteria)to assess the eligible students’ greatest needs, agree on what types of services will be provided and for whom, and decide how they will be evaluated.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program requirements, benefits may support students themselves, help their families support their learning, or help educators who work with them more effectively. The LEA implements the plan to provide services, communicating with the private school staff as needed along the way.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353258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r>
              <a:rPr lang="en-US" dirty="0"/>
              <a:t>Methodology is the new “supplement not supplant</a:t>
            </a:r>
            <a:r>
              <a:rPr lang="en-US" baseline="0" dirty="0"/>
              <a:t>” requirement for Title I-A. Describes how state and local funds are allocated to schools regardless of Title I-A funding status.</a:t>
            </a:r>
          </a:p>
          <a:p>
            <a:endParaRPr lang="en-US" baseline="0" dirty="0"/>
          </a:p>
          <a:p>
            <a:r>
              <a:rPr lang="en-US" baseline="0" dirty="0"/>
              <a:t>Should include a calculable component which demonstrates that all schools in a grade ban receive equitable state and local funds.  Districts cannot allocate less state and local funds to schools that are Title I-A funded.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Rank and serve</a:t>
            </a:r>
            <a:r>
              <a:rPr lang="en-US" baseline="0" dirty="0">
                <a:solidFill>
                  <a:srgbClr val="FF0000"/>
                </a:solidFill>
              </a:rPr>
              <a:t> is the p</a:t>
            </a:r>
            <a:r>
              <a:rPr lang="en-US" dirty="0"/>
              <a:t>rocess in</a:t>
            </a:r>
            <a:r>
              <a:rPr lang="en-US" baseline="0" dirty="0"/>
              <a:t> which a district determines which schools receive Title I-A funds based on their poverty count. Any school with 75% or more poverty must be served. No school with lower poverty may receive a per child amount that is higher than a school experiencing more poverty. </a:t>
            </a:r>
            <a:r>
              <a:rPr lang="en-US" dirty="0"/>
              <a:t>Districts</a:t>
            </a:r>
            <a:r>
              <a:rPr lang="en-US" baseline="0" dirty="0"/>
              <a:t> can serve a school below 35%, but there are specific guidelines…please call us.</a:t>
            </a:r>
          </a:p>
          <a:p>
            <a:endParaRPr lang="en-US" baseline="0" dirty="0">
              <a:solidFill>
                <a:srgbClr val="FF0000"/>
              </a:solidFill>
            </a:endParaRPr>
          </a:p>
          <a:p>
            <a:r>
              <a:rPr lang="en-US" dirty="0"/>
              <a:t>Set</a:t>
            </a:r>
            <a:r>
              <a:rPr lang="en-US" baseline="0" dirty="0"/>
              <a:t> Asides are those funds </a:t>
            </a:r>
            <a:r>
              <a:rPr lang="en-US" dirty="0"/>
              <a:t>taken off the top of the district’s allocation that are </a:t>
            </a:r>
            <a:r>
              <a:rPr lang="en-US" baseline="0" dirty="0"/>
              <a:t>set aside for district wide initiatives. This happens BEFORE you give money to schools. Some are required:  McKinney Vento, Private Schools, Family Engagement (for districts over $500,000) District wide initiatives can only serve Title I-A schools, with the exception of McKinney Vento/Foster Care. Any student experiencing </a:t>
            </a:r>
            <a:r>
              <a:rPr lang="en-US" baseline="0" dirty="0" err="1"/>
              <a:t>houselessness</a:t>
            </a:r>
            <a:r>
              <a:rPr lang="en-US" baseline="0" dirty="0"/>
              <a:t> or foster care can benefit from use of Title IA set aside funds, whether they attend a Title IA funded school or not.</a:t>
            </a:r>
          </a:p>
          <a:p>
            <a:endParaRPr lang="en-US" dirty="0"/>
          </a:p>
          <a:p>
            <a:endParaRPr lang="en-US" baseline="0" dirty="0">
              <a:solidFill>
                <a:srgbClr val="FF0000"/>
              </a:solidFill>
            </a:endParaRPr>
          </a:p>
          <a:p>
            <a:r>
              <a:rPr lang="en-US" dirty="0"/>
              <a:t>Budget narrative represents the district level Title IA budgets. Each school gets its</a:t>
            </a:r>
            <a:r>
              <a:rPr lang="en-US" baseline="0" dirty="0"/>
              <a:t> own line item. </a:t>
            </a:r>
            <a:r>
              <a:rPr lang="en-US" dirty="0" err="1"/>
              <a:t>roken</a:t>
            </a:r>
            <a:r>
              <a:rPr lang="en-US" dirty="0"/>
              <a:t> down by each school.</a:t>
            </a:r>
            <a:r>
              <a:rPr lang="en-US" baseline="0" dirty="0"/>
              <a:t> Activities/strategies s</a:t>
            </a:r>
            <a:r>
              <a:rPr lang="en-US" dirty="0"/>
              <a:t>hould</a:t>
            </a:r>
            <a:r>
              <a:rPr lang="en-US" baseline="0" dirty="0"/>
              <a:t> align to the school level plan. Building budget amount match amount of targeting page. Include brief descriptions of cost.  </a:t>
            </a:r>
          </a:p>
          <a:p>
            <a:endParaRPr lang="en-US" baseline="0" dirty="0"/>
          </a:p>
          <a:p>
            <a:r>
              <a:rPr lang="en-US" baseline="0" dirty="0"/>
              <a:t>CHECKLIST, CIP BN User Guide, Federal Funds Guide</a:t>
            </a:r>
          </a:p>
        </p:txBody>
      </p:sp>
      <p:sp>
        <p:nvSpPr>
          <p:cNvPr id="122" name="Google Shape;12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02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a06517559_1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a06517559_1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CDPR: </a:t>
            </a:r>
          </a:p>
          <a:p>
            <a:pPr marL="0" lvl="0" indent="0" algn="l" rtl="0">
              <a:spcBef>
                <a:spcPts val="0"/>
              </a:spcBef>
              <a:spcAft>
                <a:spcPts val="0"/>
              </a:spcAft>
              <a:buNone/>
            </a:pPr>
            <a:r>
              <a:rPr lang="en-US" dirty="0"/>
              <a:t>WHEN: September </a:t>
            </a:r>
          </a:p>
          <a:p>
            <a:pPr marL="0" lvl="0" indent="0" algn="l" rtl="0">
              <a:spcBef>
                <a:spcPts val="0"/>
              </a:spcBef>
              <a:spcAft>
                <a:spcPts val="0"/>
              </a:spcAft>
              <a:buNone/>
            </a:pPr>
            <a:r>
              <a:rPr lang="en-US" dirty="0"/>
              <a:t>WHAT: Reporting of Achievement results</a:t>
            </a:r>
            <a:r>
              <a:rPr lang="en-US" baseline="0" dirty="0"/>
              <a:t> of Title I-A buildings. (Reading, Math)</a:t>
            </a:r>
          </a:p>
          <a:p>
            <a:pPr marL="0" lvl="0" indent="0" algn="l" rtl="0">
              <a:spcBef>
                <a:spcPts val="0"/>
              </a:spcBef>
              <a:spcAft>
                <a:spcPts val="0"/>
              </a:spcAft>
              <a:buNone/>
            </a:pPr>
            <a:r>
              <a:rPr lang="en-US" baseline="0" dirty="0"/>
              <a:t>WHY: Federal report that demonstrates the effectiveness of Title I-A programming, which leads to federal decision making.</a:t>
            </a:r>
            <a:endParaRPr lang="en-US" dirty="0"/>
          </a:p>
          <a:p>
            <a:pPr marL="0" lvl="0" indent="0" algn="l" rtl="0">
              <a:spcBef>
                <a:spcPts val="0"/>
              </a:spcBef>
              <a:spcAft>
                <a:spcPts val="0"/>
              </a:spcAft>
              <a:buNone/>
            </a:pPr>
            <a:r>
              <a:rPr lang="en-US" dirty="0"/>
              <a:t>WHERE: Completed in consolidated collections</a:t>
            </a:r>
          </a:p>
          <a:p>
            <a:pPr marL="0" lvl="0" indent="0" algn="l" rtl="0">
              <a:spcBef>
                <a:spcPts val="0"/>
              </a:spcBef>
              <a:spcAft>
                <a:spcPts val="0"/>
              </a:spcAft>
              <a:buNone/>
            </a:pPr>
            <a:r>
              <a:rPr lang="en-US" dirty="0"/>
              <a:t>(website)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Comparability</a:t>
            </a:r>
            <a:endParaRPr lang="en-US" b="1" baseline="0" dirty="0"/>
          </a:p>
          <a:p>
            <a:pPr marL="0" lvl="0" indent="0" algn="l" rtl="0">
              <a:spcBef>
                <a:spcPts val="0"/>
              </a:spcBef>
              <a:spcAft>
                <a:spcPts val="0"/>
              </a:spcAft>
              <a:buNone/>
            </a:pPr>
            <a:r>
              <a:rPr lang="en-US" dirty="0"/>
              <a:t>WHEN: Dec 1</a:t>
            </a:r>
          </a:p>
          <a:p>
            <a:pPr marL="0" lvl="0" indent="0" algn="l" rtl="0">
              <a:spcBef>
                <a:spcPts val="0"/>
              </a:spcBef>
              <a:spcAft>
                <a:spcPts val="0"/>
              </a:spcAft>
              <a:buNone/>
            </a:pPr>
            <a:r>
              <a:rPr lang="en-US" dirty="0"/>
              <a:t>WHAT: Reporting student and staff ratio at all schools, enrollment</a:t>
            </a:r>
            <a:r>
              <a:rPr lang="en-US" baseline="0" dirty="0"/>
              <a:t> numbers, usually of October 1</a:t>
            </a:r>
            <a:endParaRPr lang="en-US" dirty="0"/>
          </a:p>
          <a:p>
            <a:pPr marL="0" lvl="0" indent="0" algn="l" rtl="0">
              <a:spcBef>
                <a:spcPts val="0"/>
              </a:spcBef>
              <a:spcAft>
                <a:spcPts val="0"/>
              </a:spcAft>
              <a:buNone/>
            </a:pPr>
            <a:r>
              <a:rPr lang="en-US" dirty="0"/>
              <a:t>WHY: Receiving Title IA funds requires that state and local funds are used to provide services that,</a:t>
            </a:r>
            <a:r>
              <a:rPr lang="en-US" baseline="0" dirty="0"/>
              <a:t> taken as a whole, are comparable between Title I-A funded and non-funded schools.</a:t>
            </a:r>
          </a:p>
          <a:p>
            <a:pPr marL="0" lvl="0" indent="0" algn="l" rtl="0">
              <a:spcBef>
                <a:spcPts val="0"/>
              </a:spcBef>
              <a:spcAft>
                <a:spcPts val="0"/>
              </a:spcAft>
              <a:buNone/>
            </a:pPr>
            <a:r>
              <a:rPr lang="en-US" baseline="0" dirty="0"/>
              <a:t>WHERE: Spreadsheet sent usually to Title IA directors – whoever does the calculation</a:t>
            </a:r>
          </a:p>
        </p:txBody>
      </p:sp>
      <p:sp>
        <p:nvSpPr>
          <p:cNvPr id="151" name="Google Shape;151;gea06517559_1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73512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SARAH</a:t>
            </a:r>
          </a:p>
        </p:txBody>
      </p:sp>
      <p:sp>
        <p:nvSpPr>
          <p:cNvPr id="169" name="Google Shape;169;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00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316733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BDF65431-6ECA-F776-21A0-2D42771A3EB7}"/>
            </a:ext>
          </a:extLst>
        </p:cNvPr>
        <p:cNvGrpSpPr/>
        <p:nvPr/>
      </p:nvGrpSpPr>
      <p:grpSpPr>
        <a:xfrm>
          <a:off x="0" y="0"/>
          <a:ext cx="0" cy="0"/>
          <a:chOff x="0" y="0"/>
          <a:chExt cx="0" cy="0"/>
        </a:xfrm>
      </p:grpSpPr>
      <p:sp>
        <p:nvSpPr>
          <p:cNvPr id="272" name="Google Shape;272;p16:notes">
            <a:extLst>
              <a:ext uri="{FF2B5EF4-FFF2-40B4-BE49-F238E27FC236}">
                <a16:creationId xmlns:a16="http://schemas.microsoft.com/office/drawing/2014/main" id="{DC4C94F1-BFF8-D6A8-412B-78305B6E57B4}"/>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a:extLst>
              <a:ext uri="{FF2B5EF4-FFF2-40B4-BE49-F238E27FC236}">
                <a16:creationId xmlns:a16="http://schemas.microsoft.com/office/drawing/2014/main" id="{53EC90EE-D4E9-324C-643F-3726975A10F3}"/>
              </a:ext>
            </a:extLst>
          </p:cNvPr>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The Federal Systems team has implemented a framework of support that has multiple prongs. We’ve created this graphic to illustrate the multiple ways in which we are working to cultivate connection and communication with districts.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dirty="0"/>
              <a:t>Listserv - Go to the Contact Us section of the ODE website and click on the Education Updates link to sign up for as many </a:t>
            </a:r>
            <a:r>
              <a:rPr lang="en-US" dirty="0" err="1"/>
              <a:t>listservs</a:t>
            </a:r>
            <a:r>
              <a:rPr lang="en-US" dirty="0"/>
              <a:t> as you like!</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spcBef>
                <a:spcPts val="0"/>
              </a:spcBef>
              <a:spcAft>
                <a:spcPts val="0"/>
              </a:spcAft>
              <a:buNone/>
            </a:pPr>
            <a:r>
              <a:rPr lang="en-US" dirty="0"/>
              <a:t>Guidance - The main ESEA web page has links to every program where program specific guidance can be found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Briefs -  can be found on the main page as well, right at the top.</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sz="1200" dirty="0"/>
              <a:t>Office hours are a regularly recurring opportunity to connect with specialists by program. The intention is to provide a regularly scheduled time when program specialists are available to answer questions, as well as a space for districts to share a problem of practice related to the specific program with their colleagues. Districts are encouraged to participate as they need to. Last year we offered Office hours for Titles IA, IIA, IVA, and VB on Tuesdays at 10 AM and we intend to continue that in the upcoming school year.</a:t>
            </a:r>
          </a:p>
          <a:p>
            <a:pPr marL="0" marR="0" lvl="0" indent="0" algn="l" rtl="0">
              <a:lnSpc>
                <a:spcPct val="100000"/>
              </a:lnSpc>
              <a:spcBef>
                <a:spcPts val="0"/>
              </a:spcBef>
              <a:spcAft>
                <a:spcPts val="0"/>
              </a:spcAft>
              <a:buClr>
                <a:schemeClr val="dk1"/>
              </a:buClr>
              <a:buSzPts val="1200"/>
              <a:buFont typeface="Arial"/>
              <a:buNone/>
            </a:pPr>
            <a:endParaRPr lang="en-US" sz="1200" dirty="0"/>
          </a:p>
          <a:p>
            <a:pPr marL="0" marR="0" lvl="0" indent="0" algn="l" rtl="0">
              <a:lnSpc>
                <a:spcPct val="100000"/>
              </a:lnSpc>
              <a:spcBef>
                <a:spcPts val="0"/>
              </a:spcBef>
              <a:spcAft>
                <a:spcPts val="0"/>
              </a:spcAft>
              <a:buClr>
                <a:schemeClr val="dk1"/>
              </a:buClr>
              <a:buSzPts val="1200"/>
              <a:buFont typeface="Arial"/>
              <a:buNone/>
            </a:pPr>
            <a:r>
              <a:rPr lang="en-US" sz="1200" dirty="0"/>
              <a:t>We will continue the practice</a:t>
            </a:r>
            <a:r>
              <a:rPr lang="en-US" sz="1200" baseline="0" dirty="0"/>
              <a:t> of scheduling more formal presentations which we post as PPTs on the website for those who were unable to attend.</a:t>
            </a:r>
            <a:endParaRPr sz="1200"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274" name="Google Shape;274;p16:notes">
            <a:extLst>
              <a:ext uri="{FF2B5EF4-FFF2-40B4-BE49-F238E27FC236}">
                <a16:creationId xmlns:a16="http://schemas.microsoft.com/office/drawing/2014/main" id="{1DADA272-833F-CBD2-8928-4BEA4CB10D2C}"/>
              </a:ext>
            </a:extLst>
          </p:cNvPr>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5123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aseline="0" dirty="0"/>
              <a:t>Title IA is huge! We’re going to give a 10,000 foot view of what it looks like to oversee Title I-A at the district level.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01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363754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242106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3</a:t>
            </a:fld>
            <a:endParaRPr lang="en-US" altLang="en-US" sz="1300"/>
          </a:p>
        </p:txBody>
      </p:sp>
    </p:spTree>
    <p:extLst>
      <p:ext uri="{BB962C8B-B14F-4D97-AF65-F5344CB8AC3E}">
        <p14:creationId xmlns:p14="http://schemas.microsoft.com/office/powerpoint/2010/main" val="330409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endParaRPr lang="en-US" sz="1200" b="1" i="0" u="none" strike="noStrike" cap="none" dirty="0">
              <a:solidFill>
                <a:schemeClr val="dk1"/>
              </a:solidFill>
              <a:effectLst/>
              <a:latin typeface="Calibri"/>
              <a:ea typeface="Calibri"/>
              <a:cs typeface="Calibri"/>
              <a:sym typeface="Calibri"/>
            </a:endParaRPr>
          </a:p>
          <a:p>
            <a:br>
              <a:rPr lang="en-US" sz="1200" b="0" i="0" u="none" strike="noStrike" cap="none" dirty="0">
                <a:solidFill>
                  <a:schemeClr val="dk1"/>
                </a:solidFill>
                <a:effectLst/>
                <a:latin typeface="Calibri"/>
                <a:ea typeface="Calibri"/>
                <a:cs typeface="Calibri"/>
                <a:sym typeface="Calibri"/>
              </a:rPr>
            </a:br>
            <a:endParaRPr dirty="0"/>
          </a:p>
        </p:txBody>
      </p:sp>
      <p:sp>
        <p:nvSpPr>
          <p:cNvPr id="88" name="Google Shape;88;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95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99771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831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a:t>
            </a:r>
            <a:r>
              <a:rPr lang="en-US" baseline="0" dirty="0"/>
              <a:t> school must have its own version of a comprehensive needs assessment that is specific to the school needs.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District is responsible for monitoring school plans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a:t>
            </a:r>
            <a:r>
              <a:rPr lang="en-US" baseline="0" dirty="0"/>
              <a:t> di</a:t>
            </a:r>
            <a:r>
              <a:rPr lang="en-US" dirty="0"/>
              <a:t>strict should collect school plans and have conversations with schools to ensure connection and coordination between school plans and the overall district plan and priorities</a:t>
            </a:r>
            <a:endParaRPr dirty="0"/>
          </a:p>
        </p:txBody>
      </p:sp>
      <p:sp>
        <p:nvSpPr>
          <p:cNvPr id="157" name="Google Shape;157;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40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Once</a:t>
            </a:r>
            <a:r>
              <a:rPr lang="en-US" baseline="0" dirty="0"/>
              <a:t> you’ve determined your needs, you’ll need to determine what type of plans to create.  Every school that receives Title I- funds must have a plan. There are two options under Title I-A.</a:t>
            </a:r>
          </a:p>
          <a:p>
            <a:endParaRPr lang="en-US" baseline="0" dirty="0"/>
          </a:p>
          <a:p>
            <a:r>
              <a:rPr lang="en-US" baseline="0" dirty="0"/>
              <a:t>We will go through the elements of both.  The biggest difference is that a </a:t>
            </a:r>
            <a:r>
              <a:rPr lang="en-US" baseline="0" dirty="0" err="1"/>
              <a:t>Schoolwide</a:t>
            </a:r>
            <a:r>
              <a:rPr lang="en-US" baseline="0" dirty="0"/>
              <a:t> program is just that.  All students at the school can participate.  A targeted assistance program is smaller and requires entering and exiting criteria.  These are a little more restrictive, but some argue more impactful.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these school plans must be in place, </a:t>
            </a:r>
            <a:r>
              <a:rPr lang="en-US" b="1" baseline="0" dirty="0"/>
              <a:t>districts are not required to turn them in annually.  </a:t>
            </a:r>
            <a:endParaRPr lang="en-US" baseline="0" dirty="0"/>
          </a:p>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8</a:t>
            </a:fld>
            <a:endParaRPr lang="en-US" altLang="en-US" dirty="0"/>
          </a:p>
        </p:txBody>
      </p:sp>
    </p:spTree>
    <p:extLst>
      <p:ext uri="{BB962C8B-B14F-4D97-AF65-F5344CB8AC3E}">
        <p14:creationId xmlns:p14="http://schemas.microsoft.com/office/powerpoint/2010/main" val="315505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four requirements under family</a:t>
            </a:r>
            <a:r>
              <a:rPr lang="en-US" baseline="0" dirty="0"/>
              <a:t> engagement that each Title I-A school must complete annually.  These requirements are the annual meeting, engagement plan, compact, and providing opportunities to build family capacity.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305488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0" y="1028295"/>
            <a:ext cx="9536579" cy="1013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18"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sp>
        <p:nvSpPr>
          <p:cNvPr id="29" name="Google Shape;29;p18"/>
          <p:cNvSpPr txBox="1"/>
          <p:nvPr/>
        </p:nvSpPr>
        <p:spPr>
          <a:xfrm>
            <a:off x="0" y="1034505"/>
            <a:ext cx="12192000" cy="949744"/>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18"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31" name="Google Shape;31;p18"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32" name="Google Shape;32;p18"/>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3" name="Google Shape;33;p18"/>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03747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19"/>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695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779432" y="247144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2"/>
          <p:cNvSpPr txBox="1">
            <a:spLocks noGrp="1"/>
          </p:cNvSpPr>
          <p:nvPr>
            <p:ph type="body" idx="2"/>
          </p:nvPr>
        </p:nvSpPr>
        <p:spPr>
          <a:xfrm>
            <a:off x="779432" y="3372934"/>
            <a:ext cx="5157787" cy="22402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body" idx="3"/>
          </p:nvPr>
        </p:nvSpPr>
        <p:spPr>
          <a:xfrm>
            <a:off x="6111846" y="247144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2"/>
          <p:cNvSpPr txBox="1">
            <a:spLocks noGrp="1"/>
          </p:cNvSpPr>
          <p:nvPr>
            <p:ph type="body" idx="4"/>
          </p:nvPr>
        </p:nvSpPr>
        <p:spPr>
          <a:xfrm>
            <a:off x="6111846" y="3372934"/>
            <a:ext cx="5183188" cy="22402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598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cSld name="3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528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7/22/2024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7/22/2024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7/22/2024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7/22/2024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7/22/2024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7/22/2024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 id="2147483834" r:id="rId13"/>
    <p:sldLayoutId id="2147483835" r:id="rId14"/>
    <p:sldLayoutId id="2147483836" r:id="rId15"/>
    <p:sldLayoutId id="2147483838"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7/22/2024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mailto:janette.newton@ode.oregon.gov" TargetMode="External"/><Relationship Id="rId2" Type="http://schemas.openxmlformats.org/officeDocument/2006/relationships/hyperlink" Target="https://www.oregon.gov/ode/schools-and-districts/grants/ESEA/Pages/Private-Schools.aspx" TargetMode="External"/><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ESEA/IA/Pages/Title-IA-Coordinators.aspx" TargetMode="External"/><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8" Type="http://schemas.openxmlformats.org/officeDocument/2006/relationships/hyperlink" Target="https://public.govdelivery.com/accounts/ORED/subscriber/new" TargetMode="External"/><Relationship Id="rId3" Type="http://schemas.openxmlformats.org/officeDocument/2006/relationships/hyperlink" Target="https://www.oregon.gov/ode/schools-and-districts/grants/ESEA/Pages/ESEA-Quick-Reference-Briefs.aspx" TargetMode="External"/><Relationship Id="rId7" Type="http://schemas.openxmlformats.org/officeDocument/2006/relationships/hyperlink" Target="https://www.oregon.gov/ode/schools-and-districts/grants/ESEA/Pages/BN.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ESSA%20Oregon%20Guide.docx" TargetMode="External"/><Relationship Id="rId5" Type="http://schemas.openxmlformats.org/officeDocument/2006/relationships/hyperlink" Target="https://www.oregon.gov/ode/schools-and-districts/grants/ESEA/IA/Documents/Formula%20Grant%20Calendar%20of%20Activities.docx" TargetMode="External"/><Relationship Id="rId10" Type="http://schemas.openxmlformats.org/officeDocument/2006/relationships/image" Target="../media/image20.png"/><Relationship Id="rId4" Type="http://schemas.openxmlformats.org/officeDocument/2006/relationships/hyperlink" Target="https://oese.ed.gov/files/2022/02/Within-district-allocations-FINAL.pdf" TargetMode="External"/><Relationship Id="rId9" Type="http://schemas.openxmlformats.org/officeDocument/2006/relationships/hyperlink" Target="https://www.oregon.gov/ode/schools-and-districts/grants/ESEA/Documents/CIP%20Budget%20Narrative%20User%20Guide.doc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chools-and-districts/grants/ESEA/IA/Pages/Schwoolwide-and-TAS.a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I, Part A: Essentials</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B8A949-F1C9-079E-051F-796301D45581}"/>
              </a:ext>
            </a:extLst>
          </p:cNvPr>
          <p:cNvSpPr>
            <a:spLocks noGrp="1"/>
          </p:cNvSpPr>
          <p:nvPr>
            <p:ph type="title"/>
          </p:nvPr>
        </p:nvSpPr>
        <p:spPr/>
        <p:txBody>
          <a:bodyPr/>
          <a:lstStyle/>
          <a:p>
            <a:r>
              <a:rPr lang="en-US" dirty="0"/>
              <a:t>Families as Partners</a:t>
            </a:r>
          </a:p>
        </p:txBody>
      </p:sp>
      <p:sp>
        <p:nvSpPr>
          <p:cNvPr id="2" name="Content Placeholder 1">
            <a:extLst>
              <a:ext uri="{FF2B5EF4-FFF2-40B4-BE49-F238E27FC236}">
                <a16:creationId xmlns:a16="http://schemas.microsoft.com/office/drawing/2014/main" id="{50907A47-00E2-4499-AA68-02AC7C2D9A43}"/>
              </a:ext>
            </a:extLst>
          </p:cNvPr>
          <p:cNvSpPr>
            <a:spLocks noGrp="1"/>
          </p:cNvSpPr>
          <p:nvPr>
            <p:ph idx="1"/>
          </p:nvPr>
        </p:nvSpPr>
        <p:spPr/>
        <p:txBody>
          <a:bodyPr>
            <a:normAutofit/>
          </a:bodyPr>
          <a:lstStyle/>
          <a:p>
            <a:pPr marL="0" indent="0">
              <a:buNone/>
            </a:pPr>
            <a:r>
              <a:rPr lang="en-US" sz="3200" b="1" dirty="0"/>
              <a:t>Annual Meeting</a:t>
            </a:r>
          </a:p>
          <a:p>
            <a:pPr lvl="1"/>
            <a:r>
              <a:rPr lang="en-US" sz="2800" dirty="0"/>
              <a:t>Program design, family rights, opportunities for partnership</a:t>
            </a:r>
          </a:p>
          <a:p>
            <a:pPr marL="0" indent="0">
              <a:buNone/>
            </a:pPr>
            <a:r>
              <a:rPr lang="en-US" sz="3200" b="1" dirty="0"/>
              <a:t>Family Engagement Plans</a:t>
            </a:r>
          </a:p>
          <a:p>
            <a:pPr lvl="1"/>
            <a:r>
              <a:rPr lang="en-US" sz="2800" dirty="0"/>
              <a:t>Shared planning and decision-making</a:t>
            </a:r>
          </a:p>
          <a:p>
            <a:pPr marL="0" indent="0">
              <a:buNone/>
            </a:pPr>
            <a:r>
              <a:rPr lang="en-US" sz="3200" b="1" dirty="0"/>
              <a:t>Compacts</a:t>
            </a:r>
          </a:p>
          <a:p>
            <a:pPr lvl="1"/>
            <a:r>
              <a:rPr lang="en-US" sz="2800" dirty="0"/>
              <a:t>Shared responsibility for student learning</a:t>
            </a:r>
          </a:p>
          <a:p>
            <a:pPr marL="0" indent="0">
              <a:buNone/>
            </a:pPr>
            <a:r>
              <a:rPr lang="en-US" sz="3200" b="1" dirty="0"/>
              <a:t>Building Family Capacity</a:t>
            </a:r>
          </a:p>
          <a:p>
            <a:pPr lvl="1"/>
            <a:r>
              <a:rPr lang="en-US" sz="2800" dirty="0"/>
              <a:t>Opportunities to be engaged in their child’s learning</a:t>
            </a:r>
          </a:p>
        </p:txBody>
      </p:sp>
      <p:sp>
        <p:nvSpPr>
          <p:cNvPr id="3" name="Footer Placeholder 2">
            <a:extLst>
              <a:ext uri="{FF2B5EF4-FFF2-40B4-BE49-F238E27FC236}">
                <a16:creationId xmlns:a16="http://schemas.microsoft.com/office/drawing/2014/main" id="{367A2BEA-14DE-34F4-A69B-11B0636FB5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C767C91-CF5E-2978-5B8D-A8D6F527AB88}"/>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144687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FB06CE-7DAD-3277-D129-B1892919DCA7}"/>
              </a:ext>
            </a:extLst>
          </p:cNvPr>
          <p:cNvSpPr>
            <a:spLocks noGrp="1"/>
          </p:cNvSpPr>
          <p:nvPr>
            <p:ph type="title"/>
          </p:nvPr>
        </p:nvSpPr>
        <p:spPr>
          <a:xfrm>
            <a:off x="717177" y="779646"/>
            <a:ext cx="3931826" cy="1149168"/>
          </a:xfrm>
        </p:spPr>
        <p:txBody>
          <a:bodyPr>
            <a:normAutofit fontScale="90000"/>
          </a:bodyPr>
          <a:lstStyle/>
          <a:p>
            <a:r>
              <a:rPr lang="en-US" dirty="0"/>
              <a:t>Building Level Budgets</a:t>
            </a:r>
          </a:p>
        </p:txBody>
      </p:sp>
      <p:sp>
        <p:nvSpPr>
          <p:cNvPr id="7" name="Content Placeholder 6">
            <a:extLst>
              <a:ext uri="{FF2B5EF4-FFF2-40B4-BE49-F238E27FC236}">
                <a16:creationId xmlns:a16="http://schemas.microsoft.com/office/drawing/2014/main" id="{A0C3E7F9-1DF7-28B0-A77C-8A7CD067EB93}"/>
              </a:ext>
            </a:extLst>
          </p:cNvPr>
          <p:cNvSpPr>
            <a:spLocks noGrp="1"/>
          </p:cNvSpPr>
          <p:nvPr>
            <p:ph idx="1"/>
          </p:nvPr>
        </p:nvSpPr>
        <p:spPr>
          <a:xfrm>
            <a:off x="5159334" y="1354230"/>
            <a:ext cx="6172200" cy="3895720"/>
          </a:xfrm>
        </p:spPr>
        <p:txBody>
          <a:bodyPr/>
          <a:lstStyle/>
          <a:p>
            <a:pPr algn="l">
              <a:lnSpc>
                <a:spcPct val="100000"/>
              </a:lnSpc>
              <a:spcBef>
                <a:spcPts val="1800"/>
              </a:spcBef>
              <a:buFont typeface="Arial" panose="020B0604020202020204" pitchFamily="34" charset="0"/>
              <a:buChar char="•"/>
            </a:pPr>
            <a:r>
              <a:rPr lang="en-US" sz="2800" dirty="0"/>
              <a:t>Each building receives a Title I-A allocation at a per child amount</a:t>
            </a:r>
          </a:p>
          <a:p>
            <a:pPr algn="l">
              <a:lnSpc>
                <a:spcPct val="100000"/>
              </a:lnSpc>
              <a:spcBef>
                <a:spcPts val="1800"/>
              </a:spcBef>
              <a:buFont typeface="Arial" panose="020B0604020202020204" pitchFamily="34" charset="0"/>
              <a:buChar char="•"/>
            </a:pPr>
            <a:r>
              <a:rPr lang="en-US" sz="2800" dirty="0"/>
              <a:t>Funds must be used in alignment with the school’s needs assessment</a:t>
            </a:r>
          </a:p>
          <a:p>
            <a:pPr algn="l">
              <a:lnSpc>
                <a:spcPct val="100000"/>
              </a:lnSpc>
              <a:spcBef>
                <a:spcPts val="1800"/>
              </a:spcBef>
              <a:buFont typeface="Arial" panose="020B0604020202020204" pitchFamily="34" charset="0"/>
              <a:buChar char="•"/>
            </a:pPr>
            <a:r>
              <a:rPr lang="en-US" sz="2800" dirty="0"/>
              <a:t>Districts must have a process to approve building spending requests</a:t>
            </a:r>
            <a:endParaRPr lang="en-US" dirty="0"/>
          </a:p>
        </p:txBody>
      </p:sp>
      <p:pic>
        <p:nvPicPr>
          <p:cNvPr id="9" name="Picture Placeholder 8">
            <a:extLst>
              <a:ext uri="{FF2B5EF4-FFF2-40B4-BE49-F238E27FC236}">
                <a16:creationId xmlns:a16="http://schemas.microsoft.com/office/drawing/2014/main" id="{D2AC03FC-4E2E-8DDC-66E4-608E536CEDED}"/>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27" b="5927"/>
          <a:stretch>
            <a:fillRect/>
          </a:stretch>
        </p:blipFill>
        <p:spPr>
          <a:xfrm>
            <a:off x="717550" y="3540126"/>
            <a:ext cx="3520495" cy="2077902"/>
          </a:xfrm>
          <a:prstGeom prst="rect">
            <a:avLst/>
          </a:prstGeom>
        </p:spPr>
      </p:pic>
      <p:sp>
        <p:nvSpPr>
          <p:cNvPr id="3" name="Footer Placeholder 2">
            <a:extLst>
              <a:ext uri="{FF2B5EF4-FFF2-40B4-BE49-F238E27FC236}">
                <a16:creationId xmlns:a16="http://schemas.microsoft.com/office/drawing/2014/main" id="{A64A642D-175D-468E-058B-853DE8B48B7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FEBF47E-5066-9BD5-CFEF-D973836FA596}"/>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04229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F88BFE-939A-F4B8-09DE-62C5C3FD2078}"/>
              </a:ext>
            </a:extLst>
          </p:cNvPr>
          <p:cNvSpPr>
            <a:spLocks noGrp="1"/>
          </p:cNvSpPr>
          <p:nvPr>
            <p:ph type="title"/>
          </p:nvPr>
        </p:nvSpPr>
        <p:spPr/>
        <p:txBody>
          <a:bodyPr/>
          <a:lstStyle/>
          <a:p>
            <a:r>
              <a:rPr lang="en-US" dirty="0"/>
              <a:t>District Level Documentation</a:t>
            </a:r>
          </a:p>
        </p:txBody>
      </p:sp>
      <p:sp>
        <p:nvSpPr>
          <p:cNvPr id="8" name="Content Placeholder 7">
            <a:extLst>
              <a:ext uri="{FF2B5EF4-FFF2-40B4-BE49-F238E27FC236}">
                <a16:creationId xmlns:a16="http://schemas.microsoft.com/office/drawing/2014/main" id="{C4C286AD-2060-9251-7365-FB7395CC441F}"/>
              </a:ext>
            </a:extLst>
          </p:cNvPr>
          <p:cNvSpPr>
            <a:spLocks noGrp="1"/>
          </p:cNvSpPr>
          <p:nvPr>
            <p:ph idx="1"/>
          </p:nvPr>
        </p:nvSpPr>
        <p:spPr/>
        <p:txBody>
          <a:bodyPr/>
          <a:lstStyle/>
          <a:p>
            <a:pPr marL="0" indent="0" algn="l">
              <a:spcBef>
                <a:spcPts val="0"/>
              </a:spcBef>
              <a:buNone/>
            </a:pPr>
            <a:r>
              <a:rPr lang="en-US" sz="2800" dirty="0"/>
              <a:t>The district should develop a system of maintaining electronic files at the district level of all components of each funded school’s Title I-A program for easy access.</a:t>
            </a:r>
          </a:p>
          <a:p>
            <a:pPr marL="0" indent="0" algn="l">
              <a:spcBef>
                <a:spcPts val="0"/>
              </a:spcBef>
            </a:pPr>
            <a:endParaRPr lang="en-US" dirty="0"/>
          </a:p>
          <a:p>
            <a:pPr marL="0" indent="0" algn="l">
              <a:spcBef>
                <a:spcPts val="0"/>
              </a:spcBef>
              <a:buNone/>
            </a:pPr>
            <a:r>
              <a:rPr lang="en-US" sz="2800" b="1" dirty="0"/>
              <a:t>Documentation available upon request</a:t>
            </a:r>
          </a:p>
          <a:p>
            <a:pPr lvl="1">
              <a:lnSpc>
                <a:spcPct val="100000"/>
              </a:lnSpc>
            </a:pPr>
            <a:r>
              <a:rPr lang="en-US" dirty="0"/>
              <a:t>Title I-A Annual Meeting documentation </a:t>
            </a:r>
          </a:p>
          <a:p>
            <a:pPr lvl="1">
              <a:lnSpc>
                <a:spcPct val="100000"/>
              </a:lnSpc>
            </a:pPr>
            <a:r>
              <a:rPr lang="en-US" dirty="0"/>
              <a:t>Family Engagement Plan (reviewed and revised with parent input annually)</a:t>
            </a:r>
          </a:p>
          <a:p>
            <a:pPr lvl="1">
              <a:lnSpc>
                <a:spcPct val="100000"/>
              </a:lnSpc>
            </a:pPr>
            <a:r>
              <a:rPr lang="en-US" dirty="0"/>
              <a:t>Family-School Compact (reviewed and revised with parent input annually)</a:t>
            </a:r>
          </a:p>
          <a:p>
            <a:pPr lvl="1">
              <a:lnSpc>
                <a:spcPct val="100000"/>
              </a:lnSpc>
            </a:pPr>
            <a:r>
              <a:rPr lang="en-US" dirty="0"/>
              <a:t>Building Family Capacity documentation </a:t>
            </a:r>
          </a:p>
          <a:p>
            <a:endParaRPr lang="en-US" dirty="0"/>
          </a:p>
        </p:txBody>
      </p:sp>
      <p:sp>
        <p:nvSpPr>
          <p:cNvPr id="4" name="Footer Placeholder 3">
            <a:extLst>
              <a:ext uri="{FF2B5EF4-FFF2-40B4-BE49-F238E27FC236}">
                <a16:creationId xmlns:a16="http://schemas.microsoft.com/office/drawing/2014/main" id="{438B0D00-A1FE-31E7-78A0-43853A1F8E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1E33CEA9-BADF-AF56-A011-88A8F6E64CD7}"/>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379739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Fiscal Responsibilities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366980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6" name="Title 5">
            <a:extLst>
              <a:ext uri="{FF2B5EF4-FFF2-40B4-BE49-F238E27FC236}">
                <a16:creationId xmlns:a16="http://schemas.microsoft.com/office/drawing/2014/main" id="{B79FB7F3-E5FB-981D-7FEF-93EA1B3F63E4}"/>
              </a:ext>
            </a:extLst>
          </p:cNvPr>
          <p:cNvSpPr>
            <a:spLocks noGrp="1"/>
          </p:cNvSpPr>
          <p:nvPr>
            <p:ph type="title"/>
          </p:nvPr>
        </p:nvSpPr>
        <p:spPr/>
        <p:txBody>
          <a:bodyPr/>
          <a:lstStyle/>
          <a:p>
            <a:r>
              <a:rPr lang="en-US" dirty="0"/>
              <a:t>Fiscal Responsibilities in Title I-A</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graphicFrame>
        <p:nvGraphicFramePr>
          <p:cNvPr id="2" name="Diagram 1" descr="Transferability&#10;Allowable Uses&#10;Supplement not Supplant&#10;Time &amp; Effort&#10;Inventory&#10;Equitable Services" title="Fiscal Responsibilities"/>
          <p:cNvGraphicFramePr/>
          <p:nvPr>
            <p:extLst>
              <p:ext uri="{D42A27DB-BD31-4B8C-83A1-F6EECF244321}">
                <p14:modId xmlns:p14="http://schemas.microsoft.com/office/powerpoint/2010/main" val="2127896156"/>
              </p:ext>
            </p:extLst>
          </p:nvPr>
        </p:nvGraphicFramePr>
        <p:xfrm>
          <a:off x="717176" y="1605365"/>
          <a:ext cx="10657406" cy="454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4">
            <a:extLst>
              <a:ext uri="{FF2B5EF4-FFF2-40B4-BE49-F238E27FC236}">
                <a16:creationId xmlns:a16="http://schemas.microsoft.com/office/drawing/2014/main" id="{C61CEFD5-DFA4-777A-30B0-725D6E55413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225786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Private Schools:  Equitable Services</a:t>
            </a:r>
          </a:p>
        </p:txBody>
      </p:sp>
      <p:sp>
        <p:nvSpPr>
          <p:cNvPr id="2" name="Content Placeholder 1"/>
          <p:cNvSpPr>
            <a:spLocks noGrp="1"/>
          </p:cNvSpPr>
          <p:nvPr>
            <p:ph idx="1"/>
          </p:nvPr>
        </p:nvSpPr>
        <p:spPr/>
        <p:txBody>
          <a:bodyPr>
            <a:normAutofit/>
          </a:bodyPr>
          <a:lstStyle/>
          <a:p>
            <a:pPr marL="0" indent="0">
              <a:buNone/>
            </a:pPr>
            <a:r>
              <a:rPr lang="en-US" sz="3200" dirty="0"/>
              <a:t>Consultation is the heart of equitable services</a:t>
            </a:r>
          </a:p>
          <a:p>
            <a:pPr marL="0" indent="0">
              <a:buNone/>
            </a:pPr>
            <a:r>
              <a:rPr lang="en-US" sz="2800" b="1" dirty="0"/>
              <a:t>Goal: </a:t>
            </a:r>
            <a:r>
              <a:rPr lang="en-US" sz="2800" dirty="0"/>
              <a:t>Reach agreement on how to provide equitable and effective programs for eligible private school children</a:t>
            </a:r>
          </a:p>
          <a:p>
            <a:endParaRPr lang="en-US" sz="3200" dirty="0"/>
          </a:p>
          <a:p>
            <a:pPr marL="0" indent="0">
              <a:buNone/>
            </a:pPr>
            <a:r>
              <a:rPr lang="en-US" sz="3200" dirty="0"/>
              <a:t>Consultation should be:</a:t>
            </a:r>
          </a:p>
          <a:p>
            <a:r>
              <a:rPr lang="en-US" sz="2800" dirty="0"/>
              <a:t>Timely </a:t>
            </a:r>
          </a:p>
          <a:p>
            <a:r>
              <a:rPr lang="en-US" sz="2800" dirty="0"/>
              <a:t>Meaningful </a:t>
            </a:r>
          </a:p>
          <a:p>
            <a:r>
              <a:rPr lang="en-US" sz="2800" dirty="0"/>
              <a:t>Ongoing</a:t>
            </a:r>
          </a:p>
          <a:p>
            <a:pPr lvl="1"/>
            <a:endParaRPr lang="en-US" sz="3200" dirty="0">
              <a:latin typeface="Arial" panose="020B060402020202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1360"/>
          <a:stretch/>
        </p:blipFill>
        <p:spPr>
          <a:xfrm>
            <a:off x="6706804" y="3600306"/>
            <a:ext cx="2762625" cy="2539487"/>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168150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4400" dirty="0"/>
              <a:t>Consultation: Roles and Responsibilities</a:t>
            </a:r>
          </a:p>
        </p:txBody>
      </p:sp>
      <p:sp>
        <p:nvSpPr>
          <p:cNvPr id="13" name="Text Placeholder 12"/>
          <p:cNvSpPr>
            <a:spLocks noGrp="1"/>
          </p:cNvSpPr>
          <p:nvPr>
            <p:ph idx="1"/>
          </p:nvPr>
        </p:nvSpPr>
        <p:spPr>
          <a:xfrm>
            <a:off x="717176" y="1825624"/>
            <a:ext cx="5550011" cy="4575175"/>
          </a:xfrm>
        </p:spPr>
        <p:txBody>
          <a:bodyPr>
            <a:normAutofit fontScale="62500" lnSpcReduction="20000"/>
          </a:bodyPr>
          <a:lstStyle/>
          <a:p>
            <a:pPr marL="0" indent="0">
              <a:buNone/>
            </a:pPr>
            <a:r>
              <a:rPr lang="en-US" sz="4600" b="1" dirty="0"/>
              <a:t>District</a:t>
            </a:r>
          </a:p>
          <a:p>
            <a:pPr>
              <a:lnSpc>
                <a:spcPct val="120000"/>
              </a:lnSpc>
            </a:pPr>
            <a:r>
              <a:rPr lang="en-US" sz="3200" dirty="0"/>
              <a:t>Identify private schools within district boundary</a:t>
            </a:r>
          </a:p>
          <a:p>
            <a:pPr>
              <a:lnSpc>
                <a:spcPct val="120000"/>
              </a:lnSpc>
            </a:pPr>
            <a:r>
              <a:rPr lang="en-US" sz="3200" dirty="0"/>
              <a:t>Develop annual consultation calendar</a:t>
            </a:r>
          </a:p>
          <a:p>
            <a:pPr>
              <a:lnSpc>
                <a:spcPct val="120000"/>
              </a:lnSpc>
            </a:pPr>
            <a:r>
              <a:rPr lang="en-US" sz="3200" dirty="0"/>
              <a:t>Send out consultation invitation letter </a:t>
            </a:r>
          </a:p>
          <a:p>
            <a:pPr>
              <a:lnSpc>
                <a:spcPct val="120000"/>
              </a:lnSpc>
            </a:pPr>
            <a:r>
              <a:rPr lang="en-US" sz="3200" dirty="0"/>
              <a:t>Establish LEA and private schools roles and responsibilities </a:t>
            </a:r>
          </a:p>
          <a:p>
            <a:pPr>
              <a:lnSpc>
                <a:spcPct val="120000"/>
              </a:lnSpc>
            </a:pPr>
            <a:r>
              <a:rPr lang="en-US" sz="3200" dirty="0"/>
              <a:t>Discuss / exchange applicable LEA and private school fiscal and program policies </a:t>
            </a:r>
          </a:p>
          <a:p>
            <a:pPr>
              <a:lnSpc>
                <a:spcPct val="120000"/>
              </a:lnSpc>
            </a:pPr>
            <a:r>
              <a:rPr lang="en-US" sz="3200" dirty="0"/>
              <a:t>Get private school signature on Affirmation of Consultation</a:t>
            </a:r>
          </a:p>
          <a:p>
            <a:pPr>
              <a:lnSpc>
                <a:spcPct val="120000"/>
              </a:lnSpc>
            </a:pPr>
            <a:r>
              <a:rPr lang="en-US" sz="3200" dirty="0"/>
              <a:t>Document, document, document!</a:t>
            </a:r>
          </a:p>
          <a:p>
            <a:pPr marL="0" indent="0">
              <a:buNone/>
            </a:pPr>
            <a:endParaRPr lang="en-US" sz="3200" dirty="0"/>
          </a:p>
        </p:txBody>
      </p:sp>
      <p:sp>
        <p:nvSpPr>
          <p:cNvPr id="15" name="Text Placeholder 14"/>
          <p:cNvSpPr>
            <a:spLocks noGrp="1"/>
          </p:cNvSpPr>
          <p:nvPr>
            <p:ph type="body" sz="quarter" idx="4294967295"/>
          </p:nvPr>
        </p:nvSpPr>
        <p:spPr>
          <a:xfrm>
            <a:off x="6194065" y="1825625"/>
            <a:ext cx="5550011" cy="3508375"/>
          </a:xfrm>
        </p:spPr>
        <p:txBody>
          <a:bodyPr>
            <a:normAutofit fontScale="62500" lnSpcReduction="20000"/>
          </a:bodyPr>
          <a:lstStyle/>
          <a:p>
            <a:pPr marL="0" indent="0">
              <a:buNone/>
            </a:pPr>
            <a:r>
              <a:rPr lang="en-US" sz="4600" b="1" dirty="0"/>
              <a:t>Private School</a:t>
            </a:r>
          </a:p>
          <a:p>
            <a:pPr>
              <a:lnSpc>
                <a:spcPct val="120000"/>
              </a:lnSpc>
            </a:pPr>
            <a:r>
              <a:rPr lang="en-US" sz="3200" dirty="0"/>
              <a:t>Attend consultation</a:t>
            </a:r>
          </a:p>
          <a:p>
            <a:pPr>
              <a:lnSpc>
                <a:spcPct val="120000"/>
              </a:lnSpc>
            </a:pPr>
            <a:r>
              <a:rPr lang="en-US" sz="3200" dirty="0"/>
              <a:t>Conduct annual needs assessment</a:t>
            </a:r>
          </a:p>
          <a:p>
            <a:pPr>
              <a:lnSpc>
                <a:spcPct val="120000"/>
              </a:lnSpc>
            </a:pPr>
            <a:r>
              <a:rPr lang="en-US" sz="3200" dirty="0"/>
              <a:t>Provide necessary reports / documentation to district when requested</a:t>
            </a:r>
          </a:p>
          <a:p>
            <a:pPr>
              <a:lnSpc>
                <a:spcPct val="120000"/>
              </a:lnSpc>
            </a:pPr>
            <a:r>
              <a:rPr lang="en-US" sz="3200" dirty="0"/>
              <a:t>Identify method for evaluating effectiveness of programs</a:t>
            </a:r>
          </a:p>
          <a:p>
            <a:pPr>
              <a:lnSpc>
                <a:spcPct val="120000"/>
              </a:lnSpc>
            </a:pPr>
            <a:r>
              <a:rPr lang="en-US" sz="3200" dirty="0"/>
              <a:t>Work with the district to arrange for billing and payment</a:t>
            </a:r>
          </a:p>
          <a:p>
            <a:pPr marL="0" indent="0">
              <a:buNone/>
            </a:pPr>
            <a:endParaRPr lang="en-US" sz="3200" dirty="0"/>
          </a:p>
          <a:p>
            <a:pPr marL="0" indent="0">
              <a:buNone/>
            </a:pPr>
            <a:endParaRPr lang="en-US" sz="3200"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21178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Equitable Services Checklist</a:t>
            </a:r>
          </a:p>
        </p:txBody>
      </p:sp>
      <p:sp>
        <p:nvSpPr>
          <p:cNvPr id="4" name="Content Placeholder 3"/>
          <p:cNvSpPr>
            <a:spLocks noGrp="1"/>
          </p:cNvSpPr>
          <p:nvPr>
            <p:ph idx="1"/>
          </p:nvPr>
        </p:nvSpPr>
        <p:spPr>
          <a:xfrm>
            <a:off x="5064981" y="779646"/>
            <a:ext cx="6766559" cy="5303101"/>
          </a:xfrm>
        </p:spPr>
        <p:txBody>
          <a:bodyPr>
            <a:normAutofit/>
          </a:bodyPr>
          <a:lstStyle/>
          <a:p>
            <a:pPr marL="342900" indent="-342900">
              <a:buFont typeface="+mj-lt"/>
              <a:buAutoNum type="arabicPeriod"/>
            </a:pPr>
            <a:r>
              <a:rPr lang="en-US" sz="2800" dirty="0">
                <a:latin typeface="Calibri" panose="020F0502020204030204" pitchFamily="34" charset="0"/>
                <a:cs typeface="Calibri" panose="020F0502020204030204" pitchFamily="34" charset="0"/>
              </a:rPr>
              <a:t>Review Equitable Services </a:t>
            </a:r>
            <a:r>
              <a:rPr lang="en-US" sz="2800" dirty="0">
                <a:latin typeface="Calibri" panose="020F0502020204030204" pitchFamily="34" charset="0"/>
                <a:cs typeface="Calibri" panose="020F0502020204030204" pitchFamily="34" charset="0"/>
                <a:hlinkClick r:id="rId2"/>
              </a:rPr>
              <a:t>Handbook</a:t>
            </a:r>
            <a:r>
              <a:rPr lang="en-US" sz="2800" dirty="0">
                <a:latin typeface="Calibri" panose="020F0502020204030204" pitchFamily="34" charset="0"/>
                <a:cs typeface="Calibri" panose="020F0502020204030204" pitchFamily="34" charset="0"/>
              </a:rPr>
              <a:t> and Resources </a:t>
            </a:r>
          </a:p>
          <a:p>
            <a:pPr marL="342900" indent="-342900">
              <a:buFont typeface="+mj-lt"/>
              <a:buAutoNum type="arabicPeriod"/>
            </a:pPr>
            <a:r>
              <a:rPr lang="en-US" sz="2800" dirty="0">
                <a:latin typeface="Calibri" panose="020F0502020204030204" pitchFamily="34" charset="0"/>
                <a:cs typeface="Calibri" panose="020F0502020204030204" pitchFamily="34" charset="0"/>
              </a:rPr>
              <a:t>Consultation (electronic signatures are okay)</a:t>
            </a:r>
          </a:p>
          <a:p>
            <a:pPr marL="342900" indent="-342900">
              <a:buFont typeface="+mj-lt"/>
              <a:buAutoNum type="arabicPeriod"/>
            </a:pPr>
            <a:r>
              <a:rPr lang="en-US" sz="2800" dirty="0">
                <a:latin typeface="Calibri" panose="020F0502020204030204" pitchFamily="34" charset="0"/>
                <a:cs typeface="Calibri" panose="020F0502020204030204" pitchFamily="34" charset="0"/>
              </a:rPr>
              <a:t>Review private school data (low-income, addresses, school enrollment)</a:t>
            </a:r>
          </a:p>
          <a:p>
            <a:pPr marL="342900" indent="-342900">
              <a:buFont typeface="+mj-lt"/>
              <a:buAutoNum type="arabicPeriod"/>
            </a:pPr>
            <a:r>
              <a:rPr lang="en-US" sz="2800" dirty="0">
                <a:latin typeface="Calibri" panose="020F0502020204030204" pitchFamily="34" charset="0"/>
                <a:cs typeface="Calibri" panose="020F0502020204030204" pitchFamily="34" charset="0"/>
              </a:rPr>
              <a:t>Determine allocation </a:t>
            </a:r>
          </a:p>
          <a:p>
            <a:pPr marL="457200" lvl="1" indent="0">
              <a:buNone/>
            </a:pPr>
            <a:r>
              <a:rPr lang="en-US" b="1" dirty="0">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each Title program has a different method of determining equitable share</a:t>
            </a:r>
          </a:p>
          <a:p>
            <a:pPr marL="342900" indent="-342900">
              <a:buFont typeface="+mj-lt"/>
              <a:buAutoNum type="arabicPeriod"/>
            </a:pPr>
            <a:r>
              <a:rPr lang="en-US" sz="2800" dirty="0">
                <a:latin typeface="Calibri" panose="020F0502020204030204" pitchFamily="34" charset="0"/>
                <a:cs typeface="Calibri" panose="020F0502020204030204" pitchFamily="34" charset="0"/>
              </a:rPr>
              <a:t>Send consultation form to </a:t>
            </a:r>
            <a:r>
              <a:rPr lang="en-US" sz="2800" dirty="0">
                <a:latin typeface="Calibri" panose="020F0502020204030204" pitchFamily="34" charset="0"/>
                <a:cs typeface="Calibri" panose="020F0502020204030204" pitchFamily="34" charset="0"/>
                <a:hlinkClick r:id="rId3"/>
              </a:rPr>
              <a:t>janette.newton@ode.oregon.gov</a:t>
            </a:r>
            <a:endParaRPr lang="en-US" sz="2800" dirty="0">
              <a:latin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cs typeface="Calibri" panose="020F0502020204030204" pitchFamily="34" charset="0"/>
            </a:endParaRPr>
          </a:p>
          <a:p>
            <a:endParaRPr lang="en-US" dirty="0"/>
          </a:p>
        </p:txBody>
      </p:sp>
      <p:pic>
        <p:nvPicPr>
          <p:cNvPr id="8" name="Picture Placeholder 7">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0073" b="10073"/>
          <a:stretch>
            <a:fillRect/>
          </a:stretch>
        </p:blipFill>
        <p:spPr/>
      </p:pic>
      <p:sp>
        <p:nvSpPr>
          <p:cNvPr id="9"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5BC2AA86-A249-88AD-A904-BAA304629583}"/>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316140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82998B11-53A1-BB67-04F0-07175F2BB210}"/>
              </a:ext>
            </a:extLst>
          </p:cNvPr>
          <p:cNvSpPr>
            <a:spLocks noGrp="1"/>
          </p:cNvSpPr>
          <p:nvPr>
            <p:ph type="title"/>
          </p:nvPr>
        </p:nvSpPr>
        <p:spPr/>
        <p:txBody>
          <a:bodyPr/>
          <a:lstStyle/>
          <a:p>
            <a:r>
              <a:rPr lang="en-US" dirty="0"/>
              <a:t>CIP Budget Narrative</a:t>
            </a:r>
          </a:p>
        </p:txBody>
      </p:sp>
      <p:graphicFrame>
        <p:nvGraphicFramePr>
          <p:cNvPr id="2" name="Diagram 1" descr="CIP Budget Narrative Pages&#10;&#10;Methodology&#10;Targeting&#10;District Set Aside&#10;Budget Narrative">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898024"/>
              </p:ext>
            </p:extLst>
          </p:nvPr>
        </p:nvGraphicFramePr>
        <p:xfrm>
          <a:off x="315393" y="1670330"/>
          <a:ext cx="11391697"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7" name="Slide Number Placeholder 4">
            <a:extLst>
              <a:ext uri="{FF2B5EF4-FFF2-40B4-BE49-F238E27FC236}">
                <a16:creationId xmlns:a16="http://schemas.microsoft.com/office/drawing/2014/main" id="{3818D879-C3BD-BDEB-F69C-F639623FF47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93400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itle 2">
            <a:extLst>
              <a:ext uri="{FF2B5EF4-FFF2-40B4-BE49-F238E27FC236}">
                <a16:creationId xmlns:a16="http://schemas.microsoft.com/office/drawing/2014/main" id="{FCDEE633-2961-8B71-BBE0-3CBE02FE3EA0}"/>
              </a:ext>
            </a:extLst>
          </p:cNvPr>
          <p:cNvSpPr>
            <a:spLocks noGrp="1"/>
          </p:cNvSpPr>
          <p:nvPr>
            <p:ph type="title"/>
          </p:nvPr>
        </p:nvSpPr>
        <p:spPr/>
        <p:txBody>
          <a:bodyPr/>
          <a:lstStyle/>
          <a:p>
            <a:r>
              <a:rPr lang="en-US" dirty="0"/>
              <a:t>Data Reporting</a:t>
            </a:r>
          </a:p>
        </p:txBody>
      </p:sp>
      <p:sp>
        <p:nvSpPr>
          <p:cNvPr id="9" name="Content Placeholder 8">
            <a:extLst>
              <a:ext uri="{FF2B5EF4-FFF2-40B4-BE49-F238E27FC236}">
                <a16:creationId xmlns:a16="http://schemas.microsoft.com/office/drawing/2014/main" id="{B1A1BF99-2F99-69B0-E3D2-ACBC43725FB6}"/>
              </a:ext>
            </a:extLst>
          </p:cNvPr>
          <p:cNvSpPr>
            <a:spLocks noGrp="1"/>
          </p:cNvSpPr>
          <p:nvPr>
            <p:ph idx="1"/>
          </p:nvPr>
        </p:nvSpPr>
        <p:spPr/>
        <p:txBody>
          <a:bodyPr/>
          <a:lstStyle/>
          <a:p>
            <a:pPr marL="0" indent="0">
              <a:buNone/>
            </a:pPr>
            <a:r>
              <a:rPr lang="en-US" sz="3200" u="sng" dirty="0">
                <a:solidFill>
                  <a:schemeClr val="hlink"/>
                </a:solidFill>
                <a:hlinkClick r:id="rId3"/>
              </a:rPr>
              <a:t>Consolidated District Performance Report (CDPR)</a:t>
            </a:r>
            <a:endParaRPr lang="en-US" sz="3200" u="sng" dirty="0">
              <a:solidFill>
                <a:schemeClr val="hlink"/>
              </a:solidFill>
            </a:endParaRPr>
          </a:p>
          <a:p>
            <a:r>
              <a:rPr lang="en-US" sz="2800" dirty="0"/>
              <a:t>Reporting of student achievement results in Title I-A schools</a:t>
            </a:r>
          </a:p>
          <a:p>
            <a:pPr marL="457200" lvl="1" indent="0"/>
            <a:endParaRPr lang="en-US" sz="2800" dirty="0"/>
          </a:p>
          <a:p>
            <a:pPr marL="0" indent="0">
              <a:buNone/>
            </a:pPr>
            <a:r>
              <a:rPr lang="en-US" sz="3200" dirty="0">
                <a:hlinkClick r:id="rId3"/>
              </a:rPr>
              <a:t>Comparability Report</a:t>
            </a:r>
            <a:endParaRPr lang="en-US" sz="3200" dirty="0"/>
          </a:p>
          <a:p>
            <a:r>
              <a:rPr lang="en-US" sz="2800" dirty="0"/>
              <a:t>Demonstration that state and local funds provided to Title I-A schools are comparable to non-Title I-A schools within the district</a:t>
            </a:r>
          </a:p>
          <a:p>
            <a:endParaRPr 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4">
            <a:extLst>
              <a:ext uri="{FF2B5EF4-FFF2-40B4-BE49-F238E27FC236}">
                <a16:creationId xmlns:a16="http://schemas.microsoft.com/office/drawing/2014/main" id="{FB7E256B-C292-5648-EEC0-E5BCD3C48A3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418216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Outcomes</a:t>
            </a:r>
            <a:endParaRPr lang="en-US" dirty="0">
              <a:solidFill>
                <a:schemeClr val="tx1"/>
              </a:solidFill>
            </a:endParaRPr>
          </a:p>
        </p:txBody>
      </p:sp>
      <p:sp>
        <p:nvSpPr>
          <p:cNvPr id="3" name="Content Placeholder 2"/>
          <p:cNvSpPr>
            <a:spLocks noGrp="1"/>
          </p:cNvSpPr>
          <p:nvPr>
            <p:ph idx="1"/>
          </p:nvPr>
        </p:nvSpPr>
        <p:spPr/>
        <p:txBody>
          <a:bodyPr>
            <a:normAutofit/>
          </a:bodyPr>
          <a:lstStyle/>
          <a:p>
            <a:pPr indent="-457200">
              <a:lnSpc>
                <a:spcPct val="80000"/>
              </a:lnSpc>
              <a:spcBef>
                <a:spcPts val="0"/>
              </a:spcBef>
              <a:buSzPts val="2800"/>
            </a:pPr>
            <a:endParaRPr lang="en-US" sz="3200" dirty="0"/>
          </a:p>
          <a:p>
            <a:pPr indent="-457200">
              <a:lnSpc>
                <a:spcPct val="80000"/>
              </a:lnSpc>
              <a:spcBef>
                <a:spcPts val="0"/>
              </a:spcBef>
              <a:buSzPts val="2800"/>
            </a:pPr>
            <a:r>
              <a:rPr lang="en-US" sz="3200" dirty="0"/>
              <a:t>Deepen understanding of Title I-A </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Share resources</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What you need to know now (“To Do” list)</a:t>
            </a:r>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61557" y="4608652"/>
            <a:ext cx="4613267" cy="1131091"/>
          </a:xfrm>
          <a:prstGeom prst="rect">
            <a:avLst/>
          </a:prstGeom>
        </p:spPr>
      </p:pic>
      <p:sp>
        <p:nvSpPr>
          <p:cNvPr id="6" name="Slide Number Placeholder 3">
            <a:extLst>
              <a:ext uri="{FF2B5EF4-FFF2-40B4-BE49-F238E27FC236}">
                <a16:creationId xmlns:a16="http://schemas.microsoft.com/office/drawing/2014/main" id="{5748F9AA-2390-DFC0-8F52-2781D737B97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4" name="Title 3">
            <a:extLst>
              <a:ext uri="{FF2B5EF4-FFF2-40B4-BE49-F238E27FC236}">
                <a16:creationId xmlns:a16="http://schemas.microsoft.com/office/drawing/2014/main" id="{0BDF3CD3-8726-4FDC-4427-D563E70344A4}"/>
              </a:ext>
            </a:extLst>
          </p:cNvPr>
          <p:cNvSpPr>
            <a:spLocks noGrp="1"/>
          </p:cNvSpPr>
          <p:nvPr>
            <p:ph type="title"/>
          </p:nvPr>
        </p:nvSpPr>
        <p:spPr/>
        <p:txBody>
          <a:bodyPr/>
          <a:lstStyle/>
          <a:p>
            <a:r>
              <a:rPr lang="en-US" dirty="0"/>
              <a:t>Year at a Glance</a:t>
            </a:r>
          </a:p>
        </p:txBody>
      </p:sp>
      <p:grpSp>
        <p:nvGrpSpPr>
          <p:cNvPr id="6" name="Google Shape;172;p9" descr="August to October for CDPR and prerequisites&#10;&#10;November to January: submit budget narratives and comparability report&#10;&#10;February to April: monitoring and private school consultation&#10;&#10;May to July: update school level plans for next year." title="Year at a Glance">
            <a:extLst>
              <a:ext uri="{FF2B5EF4-FFF2-40B4-BE49-F238E27FC236}">
                <a16:creationId xmlns:a16="http://schemas.microsoft.com/office/drawing/2014/main" id="{64FD474A-4A88-80C2-7D5B-2DF07267B07C}"/>
              </a:ext>
            </a:extLst>
          </p:cNvPr>
          <p:cNvGrpSpPr/>
          <p:nvPr/>
        </p:nvGrpSpPr>
        <p:grpSpPr>
          <a:xfrm>
            <a:off x="1034828" y="1825624"/>
            <a:ext cx="10159646" cy="3863975"/>
            <a:chOff x="-30522" y="1089447"/>
            <a:chExt cx="7379338" cy="2262870"/>
          </a:xfrm>
        </p:grpSpPr>
        <p:sp>
          <p:nvSpPr>
            <p:cNvPr id="7" name="Google Shape;173;p9">
              <a:extLst>
                <a:ext uri="{FF2B5EF4-FFF2-40B4-BE49-F238E27FC236}">
                  <a16:creationId xmlns:a16="http://schemas.microsoft.com/office/drawing/2014/main" id="{D01D6BD9-4FBE-7182-753C-D9E5C4773FB5}"/>
                </a:ext>
              </a:extLst>
            </p:cNvPr>
            <p:cNvSpPr/>
            <p:nvPr/>
          </p:nvSpPr>
          <p:spPr>
            <a:xfrm>
              <a:off x="2764"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8" name="Google Shape;174;p9">
              <a:extLst>
                <a:ext uri="{FF2B5EF4-FFF2-40B4-BE49-F238E27FC236}">
                  <a16:creationId xmlns:a16="http://schemas.microsoft.com/office/drawing/2014/main" id="{1632F032-56E6-27B5-D9F8-9CCA448DED49}"/>
                </a:ext>
              </a:extLst>
            </p:cNvPr>
            <p:cNvSpPr txBox="1"/>
            <p:nvPr/>
          </p:nvSpPr>
          <p:spPr>
            <a:xfrm>
              <a:off x="2764"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Aug-Oct</a:t>
              </a:r>
              <a:endParaRPr sz="3200" dirty="0">
                <a:solidFill>
                  <a:schemeClr val="lt1"/>
                </a:solidFill>
                <a:latin typeface="Calibri"/>
                <a:ea typeface="Calibri"/>
                <a:cs typeface="Calibri"/>
                <a:sym typeface="Calibri"/>
              </a:endParaRPr>
            </a:p>
          </p:txBody>
        </p:sp>
        <p:sp>
          <p:nvSpPr>
            <p:cNvPr id="9" name="Google Shape;175;p9">
              <a:extLst>
                <a:ext uri="{FF2B5EF4-FFF2-40B4-BE49-F238E27FC236}">
                  <a16:creationId xmlns:a16="http://schemas.microsoft.com/office/drawing/2014/main" id="{AA023BC4-5C43-ADF6-140A-2D551A644B91}"/>
                </a:ext>
              </a:extLst>
            </p:cNvPr>
            <p:cNvSpPr/>
            <p:nvPr/>
          </p:nvSpPr>
          <p:spPr>
            <a:xfrm>
              <a:off x="2764"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0" name="Google Shape;176;p9">
              <a:extLst>
                <a:ext uri="{FF2B5EF4-FFF2-40B4-BE49-F238E27FC236}">
                  <a16:creationId xmlns:a16="http://schemas.microsoft.com/office/drawing/2014/main" id="{FD85200F-A66D-E940-45E2-410DD305907E}"/>
                </a:ext>
              </a:extLst>
            </p:cNvPr>
            <p:cNvSpPr txBox="1"/>
            <p:nvPr/>
          </p:nvSpPr>
          <p:spPr>
            <a:xfrm>
              <a:off x="-30522" y="1579047"/>
              <a:ext cx="1816386"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ea typeface="Calibri"/>
                  <a:cs typeface="Calibri"/>
                  <a:sym typeface="Calibri"/>
                </a:rPr>
                <a:t>Prerequisites due</a:t>
              </a:r>
            </a:p>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Budget Narrative Opens</a:t>
              </a: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CDPR due</a:t>
              </a: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Conduct Annual meetings</a:t>
              </a: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p:txBody>
        </p:sp>
        <p:sp>
          <p:nvSpPr>
            <p:cNvPr id="11" name="Google Shape;177;p9">
              <a:extLst>
                <a:ext uri="{FF2B5EF4-FFF2-40B4-BE49-F238E27FC236}">
                  <a16:creationId xmlns:a16="http://schemas.microsoft.com/office/drawing/2014/main" id="{381A528B-B32B-ACFF-D4AB-B0AE1BC84686}"/>
                </a:ext>
              </a:extLst>
            </p:cNvPr>
            <p:cNvSpPr/>
            <p:nvPr/>
          </p:nvSpPr>
          <p:spPr>
            <a:xfrm>
              <a:off x="1897447"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2" name="Google Shape;178;p9">
              <a:extLst>
                <a:ext uri="{FF2B5EF4-FFF2-40B4-BE49-F238E27FC236}">
                  <a16:creationId xmlns:a16="http://schemas.microsoft.com/office/drawing/2014/main" id="{8DE912DB-251F-EF2F-D96C-FCACC829B8F9}"/>
                </a:ext>
              </a:extLst>
            </p:cNvPr>
            <p:cNvSpPr txBox="1"/>
            <p:nvPr/>
          </p:nvSpPr>
          <p:spPr>
            <a:xfrm>
              <a:off x="1897447"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Nov-Jan</a:t>
              </a:r>
              <a:endParaRPr sz="3200" dirty="0">
                <a:solidFill>
                  <a:schemeClr val="lt1"/>
                </a:solidFill>
                <a:latin typeface="Calibri"/>
                <a:ea typeface="Calibri"/>
                <a:cs typeface="Calibri"/>
                <a:sym typeface="Calibri"/>
              </a:endParaRPr>
            </a:p>
          </p:txBody>
        </p:sp>
        <p:sp>
          <p:nvSpPr>
            <p:cNvPr id="13" name="Google Shape;179;p9">
              <a:extLst>
                <a:ext uri="{FF2B5EF4-FFF2-40B4-BE49-F238E27FC236}">
                  <a16:creationId xmlns:a16="http://schemas.microsoft.com/office/drawing/2014/main" id="{46BA08C4-9093-E1C9-6C34-D44972AE130E}"/>
                </a:ext>
              </a:extLst>
            </p:cNvPr>
            <p:cNvSpPr/>
            <p:nvPr/>
          </p:nvSpPr>
          <p:spPr>
            <a:xfrm>
              <a:off x="1897447"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4" name="Google Shape;180;p9">
              <a:extLst>
                <a:ext uri="{FF2B5EF4-FFF2-40B4-BE49-F238E27FC236}">
                  <a16:creationId xmlns:a16="http://schemas.microsoft.com/office/drawing/2014/main" id="{F4DBC410-DBD7-5899-8ADF-747FC7109F14}"/>
                </a:ext>
              </a:extLst>
            </p:cNvPr>
            <p:cNvSpPr txBox="1"/>
            <p:nvPr/>
          </p:nvSpPr>
          <p:spPr>
            <a:xfrm>
              <a:off x="1897447" y="1579047"/>
              <a:ext cx="1671519"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Budget Narrative Due</a:t>
              </a:r>
            </a:p>
            <a:p>
              <a:pPr marL="171450" lvl="1" indent="-171450">
                <a:lnSpc>
                  <a:spcPct val="90000"/>
                </a:lnSpc>
                <a:buClr>
                  <a:schemeClr val="dk1"/>
                </a:buClr>
                <a:buSzPts val="1700"/>
                <a:buFont typeface="Calibri"/>
                <a:buChar char="•"/>
              </a:pP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Comparability</a:t>
              </a:r>
            </a:p>
            <a:p>
              <a:pPr marL="171450" lvl="1" indent="-171450">
                <a:lnSpc>
                  <a:spcPct val="90000"/>
                </a:lnSpc>
                <a:spcBef>
                  <a:spcPts val="255"/>
                </a:spcBef>
                <a:buClr>
                  <a:schemeClr val="dk1"/>
                </a:buClr>
                <a:buSzPts val="1700"/>
                <a:buFont typeface="Calibri"/>
                <a:buChar char="•"/>
              </a:pPr>
              <a:endParaRPr lang="en-US"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Carryover Opens</a:t>
              </a: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p:txBody>
        </p:sp>
        <p:sp>
          <p:nvSpPr>
            <p:cNvPr id="15" name="Google Shape;181;p9">
              <a:extLst>
                <a:ext uri="{FF2B5EF4-FFF2-40B4-BE49-F238E27FC236}">
                  <a16:creationId xmlns:a16="http://schemas.microsoft.com/office/drawing/2014/main" id="{8077C87A-157C-0621-24E9-C907D18A5C40}"/>
                </a:ext>
              </a:extLst>
            </p:cNvPr>
            <p:cNvSpPr/>
            <p:nvPr/>
          </p:nvSpPr>
          <p:spPr>
            <a:xfrm>
              <a:off x="3792130"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6" name="Google Shape;182;p9">
              <a:extLst>
                <a:ext uri="{FF2B5EF4-FFF2-40B4-BE49-F238E27FC236}">
                  <a16:creationId xmlns:a16="http://schemas.microsoft.com/office/drawing/2014/main" id="{63175105-9D08-44EA-15F7-77A7943A9299}"/>
                </a:ext>
              </a:extLst>
            </p:cNvPr>
            <p:cNvSpPr txBox="1"/>
            <p:nvPr/>
          </p:nvSpPr>
          <p:spPr>
            <a:xfrm>
              <a:off x="3792130"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Feb-Apr</a:t>
              </a:r>
              <a:endParaRPr sz="3200" dirty="0">
                <a:solidFill>
                  <a:schemeClr val="lt1"/>
                </a:solidFill>
                <a:latin typeface="Calibri"/>
                <a:ea typeface="Calibri"/>
                <a:cs typeface="Calibri"/>
                <a:sym typeface="Calibri"/>
              </a:endParaRPr>
            </a:p>
          </p:txBody>
        </p:sp>
        <p:sp>
          <p:nvSpPr>
            <p:cNvPr id="17" name="Google Shape;183;p9">
              <a:extLst>
                <a:ext uri="{FF2B5EF4-FFF2-40B4-BE49-F238E27FC236}">
                  <a16:creationId xmlns:a16="http://schemas.microsoft.com/office/drawing/2014/main" id="{B700AC15-8659-0D6A-1BD9-F7738CAD59CA}"/>
                </a:ext>
              </a:extLst>
            </p:cNvPr>
            <p:cNvSpPr/>
            <p:nvPr/>
          </p:nvSpPr>
          <p:spPr>
            <a:xfrm>
              <a:off x="3792130"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8" name="Google Shape;184;p9">
              <a:extLst>
                <a:ext uri="{FF2B5EF4-FFF2-40B4-BE49-F238E27FC236}">
                  <a16:creationId xmlns:a16="http://schemas.microsoft.com/office/drawing/2014/main" id="{0B47478E-8ED5-64DD-A444-ED349AD6154E}"/>
                </a:ext>
              </a:extLst>
            </p:cNvPr>
            <p:cNvSpPr txBox="1"/>
            <p:nvPr/>
          </p:nvSpPr>
          <p:spPr>
            <a:xfrm>
              <a:off x="3792130" y="1579047"/>
              <a:ext cx="1662002"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Monitoring</a:t>
              </a:r>
            </a:p>
            <a:p>
              <a:pPr marL="171450" lvl="1" indent="-171450">
                <a:lnSpc>
                  <a:spcPct val="90000"/>
                </a:lnSpc>
                <a:buClr>
                  <a:schemeClr val="dk1"/>
                </a:buClr>
                <a:buSzPts val="1700"/>
                <a:buFont typeface="Calibri"/>
                <a:buChar char="•"/>
              </a:pP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Private School consultation</a:t>
              </a: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p:txBody>
        </p:sp>
        <p:sp>
          <p:nvSpPr>
            <p:cNvPr id="19" name="Google Shape;185;p9">
              <a:extLst>
                <a:ext uri="{FF2B5EF4-FFF2-40B4-BE49-F238E27FC236}">
                  <a16:creationId xmlns:a16="http://schemas.microsoft.com/office/drawing/2014/main" id="{DFA506F7-7174-D7E8-737C-3E68A9AF6DF7}"/>
                </a:ext>
              </a:extLst>
            </p:cNvPr>
            <p:cNvSpPr/>
            <p:nvPr/>
          </p:nvSpPr>
          <p:spPr>
            <a:xfrm>
              <a:off x="5686813"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20" name="Google Shape;186;p9">
              <a:extLst>
                <a:ext uri="{FF2B5EF4-FFF2-40B4-BE49-F238E27FC236}">
                  <a16:creationId xmlns:a16="http://schemas.microsoft.com/office/drawing/2014/main" id="{0A2DAB4A-6CF3-F8C4-726F-CDB7CEE085F3}"/>
                </a:ext>
              </a:extLst>
            </p:cNvPr>
            <p:cNvSpPr txBox="1"/>
            <p:nvPr/>
          </p:nvSpPr>
          <p:spPr>
            <a:xfrm>
              <a:off x="5686814"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May-July</a:t>
              </a:r>
              <a:endParaRPr sz="3200" dirty="0">
                <a:solidFill>
                  <a:schemeClr val="lt1"/>
                </a:solidFill>
                <a:latin typeface="Calibri"/>
                <a:ea typeface="Calibri"/>
                <a:cs typeface="Calibri"/>
                <a:sym typeface="Calibri"/>
              </a:endParaRPr>
            </a:p>
          </p:txBody>
        </p:sp>
        <p:sp>
          <p:nvSpPr>
            <p:cNvPr id="21" name="Google Shape;187;p9">
              <a:extLst>
                <a:ext uri="{FF2B5EF4-FFF2-40B4-BE49-F238E27FC236}">
                  <a16:creationId xmlns:a16="http://schemas.microsoft.com/office/drawing/2014/main" id="{3CFC4D02-B4BE-58A1-97CC-87AD2611648B}"/>
                </a:ext>
              </a:extLst>
            </p:cNvPr>
            <p:cNvSpPr/>
            <p:nvPr/>
          </p:nvSpPr>
          <p:spPr>
            <a:xfrm>
              <a:off x="5686813"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22" name="Google Shape;188;p9">
              <a:extLst>
                <a:ext uri="{FF2B5EF4-FFF2-40B4-BE49-F238E27FC236}">
                  <a16:creationId xmlns:a16="http://schemas.microsoft.com/office/drawing/2014/main" id="{FA8589AA-133B-61AC-D82F-8B2880A0398F}"/>
                </a:ext>
              </a:extLst>
            </p:cNvPr>
            <p:cNvSpPr txBox="1"/>
            <p:nvPr/>
          </p:nvSpPr>
          <p:spPr>
            <a:xfrm>
              <a:off x="5686813" y="1579047"/>
              <a:ext cx="1662002"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Plan for next year</a:t>
              </a:r>
            </a:p>
            <a:p>
              <a:pPr marL="171450" lvl="1" indent="-171450">
                <a:lnSpc>
                  <a:spcPct val="90000"/>
                </a:lnSpc>
                <a:buClr>
                  <a:schemeClr val="dk1"/>
                </a:buClr>
                <a:buSzPts val="1700"/>
                <a:buFont typeface="Calibri"/>
                <a:buChar char="•"/>
              </a:pP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Update School Level Plans</a:t>
              </a:r>
              <a:endParaRPr sz="2400" dirty="0">
                <a:solidFill>
                  <a:schemeClr val="dk1"/>
                </a:solidFill>
                <a:latin typeface="Calibri"/>
                <a:ea typeface="Calibri"/>
                <a:cs typeface="Calibri"/>
                <a:sym typeface="Calibri"/>
              </a:endParaRPr>
            </a:p>
          </p:txBody>
        </p:sp>
      </p:grpSp>
      <p:sp>
        <p:nvSpPr>
          <p:cNvPr id="2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8FF45F0D-A1B6-9360-1C03-AE9DA0F0D413}"/>
              </a:ext>
            </a:extLst>
          </p:cNvPr>
          <p:cNvSpPr>
            <a:spLocks noGrp="1"/>
          </p:cNvSpPr>
          <p:nvPr>
            <p:ph type="sldNum" sz="quarter" idx="12"/>
          </p:nvPr>
        </p:nvSpPr>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407885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a:bodyPr>
          <a:lstStyle/>
          <a:p>
            <a:pPr>
              <a:spcAft>
                <a:spcPts val="1200"/>
              </a:spcAft>
            </a:pPr>
            <a:r>
              <a:rPr lang="en-US" altLang="en-US" sz="3000" dirty="0">
                <a:latin typeface="Calibri" panose="020F0502020204030204" pitchFamily="34" charset="0"/>
                <a:cs typeface="Calibri" panose="020F0502020204030204" pitchFamily="34" charset="0"/>
                <a:hlinkClick r:id="rId3"/>
              </a:rPr>
              <a:t>ESSA Quick Reference Briefs</a:t>
            </a:r>
            <a:endParaRPr lang="en-US" altLang="en-US" sz="3000" dirty="0">
              <a:latin typeface="Calibri" panose="020F0502020204030204" pitchFamily="34" charset="0"/>
              <a:cs typeface="Calibri" panose="020F0502020204030204" pitchFamily="34" charset="0"/>
              <a:hlinkClick r:id="rId4"/>
            </a:endParaRPr>
          </a:p>
          <a:p>
            <a:pPr marL="0" indent="0">
              <a:spcAft>
                <a:spcPts val="1200"/>
              </a:spcAft>
              <a:buSzPct val="100000"/>
            </a:pPr>
            <a:r>
              <a:rPr lang="en-US" sz="3000" u="sng" dirty="0">
                <a:hlinkClick r:id="rId5"/>
              </a:rPr>
              <a:t> Formula Grants Calendar of Activities</a:t>
            </a:r>
            <a:endParaRPr lang="en-US" sz="3000" dirty="0">
              <a:hlinkClick r:id="rId4"/>
            </a:endParaRPr>
          </a:p>
          <a:p>
            <a:pPr>
              <a:spcAft>
                <a:spcPts val="1200"/>
              </a:spcAft>
            </a:pPr>
            <a:r>
              <a:rPr lang="en-US" altLang="en-US" sz="3000" dirty="0">
                <a:latin typeface="Calibri" panose="020F0502020204030204" pitchFamily="34" charset="0"/>
                <a:cs typeface="Calibri" panose="020F0502020204030204" pitchFamily="34" charset="0"/>
                <a:hlinkClick r:id="rId6"/>
              </a:rPr>
              <a:t>Oregon Federal Funds Guide</a:t>
            </a:r>
            <a:endParaRPr lang="en-US" altLang="en-US" sz="3000" dirty="0">
              <a:latin typeface="Calibri" panose="020F0502020204030204" pitchFamily="34" charset="0"/>
              <a:cs typeface="Calibri" panose="020F0502020204030204" pitchFamily="34" charset="0"/>
              <a:hlinkClick r:id="rId4"/>
            </a:endParaRPr>
          </a:p>
          <a:p>
            <a:pPr>
              <a:spcAft>
                <a:spcPts val="1200"/>
              </a:spcAft>
            </a:pPr>
            <a:r>
              <a:rPr lang="en-US" altLang="en-US" sz="3000" dirty="0">
                <a:latin typeface="Calibri" panose="020F0502020204030204" pitchFamily="34" charset="0"/>
                <a:cs typeface="Calibri" panose="020F0502020204030204" pitchFamily="34" charset="0"/>
                <a:hlinkClick r:id="rId4"/>
              </a:rPr>
              <a:t>Within District Allocations under I-A</a:t>
            </a:r>
          </a:p>
          <a:p>
            <a:pPr>
              <a:spcAft>
                <a:spcPts val="1200"/>
              </a:spcAft>
            </a:pPr>
            <a:r>
              <a:rPr lang="en-US" altLang="en-US" sz="3000" dirty="0">
                <a:latin typeface="Calibri" panose="020F0502020204030204" pitchFamily="34" charset="0"/>
                <a:cs typeface="Calibri" panose="020F0502020204030204" pitchFamily="34" charset="0"/>
                <a:hlinkClick r:id="rId7"/>
              </a:rPr>
              <a:t>CIP Budget Narrative Resources</a:t>
            </a:r>
            <a:endParaRPr lang="en-US" altLang="en-US" sz="3000" dirty="0">
              <a:latin typeface="Calibri" panose="020F0502020204030204" pitchFamily="34" charset="0"/>
              <a:cs typeface="Calibri" panose="020F0502020204030204" pitchFamily="34" charset="0"/>
            </a:endParaRPr>
          </a:p>
          <a:p>
            <a:pPr>
              <a:spcAft>
                <a:spcPts val="1200"/>
              </a:spcAft>
            </a:pPr>
            <a:r>
              <a:rPr lang="en-US" sz="3000" dirty="0">
                <a:latin typeface="Calibri" panose="020F0502020204030204" pitchFamily="34" charset="0"/>
                <a:cs typeface="Calibri" panose="020F0502020204030204" pitchFamily="34" charset="0"/>
                <a:hlinkClick r:id="rId8"/>
              </a:rPr>
              <a:t>Federal Programs Listserv </a:t>
            </a:r>
            <a:endParaRPr lang="en-US" sz="3000" dirty="0">
              <a:latin typeface="Calibri" panose="020F0502020204030204" pitchFamily="34" charset="0"/>
              <a:cs typeface="Calibri" panose="020F0502020204030204" pitchFamily="34" charset="0"/>
            </a:endParaRPr>
          </a:p>
          <a:p>
            <a:endParaRPr lang="en-US" altLang="en-US" sz="3200" dirty="0">
              <a:latin typeface="Calibri" panose="020F0502020204030204" pitchFamily="34" charset="0"/>
              <a:cs typeface="Calibri" panose="020F0502020204030204" pitchFamily="34" charset="0"/>
              <a:hlinkClick r:id="rId9"/>
            </a:endParaRPr>
          </a:p>
          <a:p>
            <a:pPr marL="0" indent="0">
              <a:buNone/>
            </a:pPr>
            <a:endParaRPr lang="en-US" sz="2800" u="sng" dirty="0">
              <a:hlinkClick r:id="rId9"/>
            </a:endParaRP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2267" b="2267"/>
          <a:stretch>
            <a:fillRect/>
          </a:stretch>
        </p:blipFill>
        <p:spPr>
          <a:xfrm>
            <a:off x="218291" y="2466410"/>
            <a:ext cx="4430712" cy="2320925"/>
          </a:xfr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spTree>
    <p:extLst>
      <p:ext uri="{BB962C8B-B14F-4D97-AF65-F5344CB8AC3E}">
        <p14:creationId xmlns:p14="http://schemas.microsoft.com/office/powerpoint/2010/main" val="401101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a:extLst>
            <a:ext uri="{FF2B5EF4-FFF2-40B4-BE49-F238E27FC236}">
              <a16:creationId xmlns:a16="http://schemas.microsoft.com/office/drawing/2014/main" id="{0CC3EA37-C99F-32D5-A317-B8A0761BDD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4FFE33-B34E-C6C3-64F0-2D1A2E9DE351}"/>
              </a:ext>
            </a:extLst>
          </p:cNvPr>
          <p:cNvSpPr>
            <a:spLocks noGrp="1"/>
          </p:cNvSpPr>
          <p:nvPr>
            <p:ph type="title"/>
          </p:nvPr>
        </p:nvSpPr>
        <p:spPr/>
        <p:txBody>
          <a:bodyPr/>
          <a:lstStyle/>
          <a:p>
            <a:r>
              <a:rPr lang="en-US" dirty="0"/>
              <a:t>We’ve Got You!</a:t>
            </a:r>
          </a:p>
        </p:txBody>
      </p:sp>
      <p:sp>
        <p:nvSpPr>
          <p:cNvPr id="11" name="Text Placeholder 14">
            <a:extLst>
              <a:ext uri="{FF2B5EF4-FFF2-40B4-BE49-F238E27FC236}">
                <a16:creationId xmlns:a16="http://schemas.microsoft.com/office/drawing/2014/main" id="{2AEF7A64-DBE5-873E-4C47-17D7C83EA646}"/>
              </a:ext>
            </a:extLst>
          </p:cNvPr>
          <p:cNvSpPr txBox="1">
            <a:spLocks/>
          </p:cNvSpPr>
          <p:nvPr/>
        </p:nvSpPr>
        <p:spPr>
          <a:xfrm>
            <a:off x="529389" y="1850630"/>
            <a:ext cx="5354362" cy="4097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NEWSLETTER</a:t>
            </a:r>
          </a:p>
          <a:p>
            <a:r>
              <a:rPr lang="en-US" sz="2200" dirty="0"/>
              <a:t>Sign up for timely and important information sent via email</a:t>
            </a:r>
          </a:p>
          <a:p>
            <a:pPr marL="0" indent="0">
              <a:buNone/>
            </a:pPr>
            <a:r>
              <a:rPr lang="en-US" b="1" dirty="0"/>
              <a:t>BRIEFS</a:t>
            </a:r>
          </a:p>
          <a:p>
            <a:r>
              <a:rPr lang="en-US" sz="2200" dirty="0"/>
              <a:t>Access quick reference guides on common topics related to federal programs</a:t>
            </a:r>
          </a:p>
          <a:p>
            <a:pPr marL="0" indent="0">
              <a:buNone/>
            </a:pPr>
            <a:r>
              <a:rPr lang="en-US" b="1" dirty="0"/>
              <a:t>GUIDANCE</a:t>
            </a:r>
          </a:p>
          <a:p>
            <a:r>
              <a:rPr lang="en-US" sz="2200" dirty="0"/>
              <a:t>Visit the appropriate Title website for in-depth written program information</a:t>
            </a:r>
          </a:p>
          <a:p>
            <a:pPr marL="0" indent="0">
              <a:buFont typeface="Arial" panose="020B0604020202020204" pitchFamily="34" charset="0"/>
              <a:buNone/>
            </a:pPr>
            <a:endParaRPr lang="en-US" sz="3200" dirty="0"/>
          </a:p>
        </p:txBody>
      </p:sp>
      <p:sp>
        <p:nvSpPr>
          <p:cNvPr id="12" name="Text Placeholder 14">
            <a:extLst>
              <a:ext uri="{FF2B5EF4-FFF2-40B4-BE49-F238E27FC236}">
                <a16:creationId xmlns:a16="http://schemas.microsoft.com/office/drawing/2014/main" id="{B6E0C3CF-5CCB-BC03-B412-4BD52234291F}"/>
              </a:ext>
            </a:extLst>
          </p:cNvPr>
          <p:cNvSpPr txBox="1">
            <a:spLocks/>
          </p:cNvSpPr>
          <p:nvPr/>
        </p:nvSpPr>
        <p:spPr>
          <a:xfrm>
            <a:off x="5883751" y="1882085"/>
            <a:ext cx="5992837" cy="4289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OFFICE HOURS</a:t>
            </a:r>
          </a:p>
          <a:p>
            <a:r>
              <a:rPr lang="en-US" sz="2200" dirty="0"/>
              <a:t>Connect with ODE and district peers to discuss timely topics</a:t>
            </a:r>
          </a:p>
          <a:p>
            <a:pPr marL="0" indent="0">
              <a:buNone/>
            </a:pPr>
            <a:r>
              <a:rPr lang="en-US" b="1" dirty="0"/>
              <a:t>INDIVIDUALIZED TECHNICAL ASSISTANCE</a:t>
            </a:r>
          </a:p>
          <a:p>
            <a:r>
              <a:rPr lang="en-US" sz="2200" dirty="0"/>
              <a:t>Contact program staff for support for specific needs (e.g. new federal program staff)</a:t>
            </a:r>
          </a:p>
          <a:p>
            <a:pPr marL="0" indent="0">
              <a:buFont typeface="Arial" panose="020B0604020202020204" pitchFamily="34" charset="0"/>
              <a:buNone/>
            </a:pPr>
            <a:r>
              <a:rPr lang="en-US" sz="2400" b="1" dirty="0"/>
              <a:t>WEBINARS</a:t>
            </a:r>
          </a:p>
          <a:p>
            <a:r>
              <a:rPr lang="en-US" sz="2200" dirty="0"/>
              <a:t>Participate in live formal presentations conducted by ODE and view slides from previous presentations on our website</a:t>
            </a:r>
          </a:p>
          <a:p>
            <a:pPr marL="0" indent="0">
              <a:buFont typeface="Arial" panose="020B0604020202020204" pitchFamily="34" charset="0"/>
              <a:buNone/>
            </a:pPr>
            <a:endParaRPr lang="en-US" sz="3200" dirty="0"/>
          </a:p>
        </p:txBody>
      </p:sp>
      <p:sp>
        <p:nvSpPr>
          <p:cNvPr id="10" name="Footer Placeholder 2">
            <a:extLst>
              <a:ext uri="{FF2B5EF4-FFF2-40B4-BE49-F238E27FC236}">
                <a16:creationId xmlns:a16="http://schemas.microsoft.com/office/drawing/2014/main" id="{0E42CBA4-7D0C-FA24-0D82-69A09B66D3C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C468C838-72B3-2C6F-23A1-E86E147E6D27}"/>
              </a:ext>
            </a:extLst>
          </p:cNvPr>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198227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Title 3">
            <a:extLst>
              <a:ext uri="{FF2B5EF4-FFF2-40B4-BE49-F238E27FC236}">
                <a16:creationId xmlns:a16="http://schemas.microsoft.com/office/drawing/2014/main" id="{A96E0D19-36A4-5183-7C0D-E7DB29725284}"/>
              </a:ext>
            </a:extLst>
          </p:cNvPr>
          <p:cNvSpPr>
            <a:spLocks noGrp="1"/>
          </p:cNvSpPr>
          <p:nvPr>
            <p:ph type="title"/>
          </p:nvPr>
        </p:nvSpPr>
        <p:spPr>
          <a:xfrm>
            <a:off x="717176" y="457200"/>
            <a:ext cx="10784542" cy="1026460"/>
          </a:xfrm>
        </p:spPr>
        <p:txBody>
          <a:bodyPr anchor="b">
            <a:normAutofit/>
          </a:bodyPr>
          <a:lstStyle/>
          <a:p>
            <a:r>
              <a:rPr lang="en-US" dirty="0"/>
              <a:t>Tips for New Directors</a:t>
            </a:r>
          </a:p>
        </p:txBody>
      </p:sp>
      <p:sp>
        <p:nvSpPr>
          <p:cNvPr id="8" name="Content Placeholder 7">
            <a:extLst>
              <a:ext uri="{FF2B5EF4-FFF2-40B4-BE49-F238E27FC236}">
                <a16:creationId xmlns:a16="http://schemas.microsoft.com/office/drawing/2014/main" id="{A3C95509-71EE-BA5E-3C0A-241F8C2A4D25}"/>
              </a:ext>
            </a:extLst>
          </p:cNvPr>
          <p:cNvSpPr>
            <a:spLocks noGrp="1"/>
          </p:cNvSpPr>
          <p:nvPr>
            <p:ph sz="half" idx="1"/>
          </p:nvPr>
        </p:nvSpPr>
        <p:spPr>
          <a:xfrm>
            <a:off x="717175" y="1825625"/>
            <a:ext cx="6996854" cy="4106048"/>
          </a:xfrm>
        </p:spPr>
        <p:txBody>
          <a:bodyPr>
            <a:normAutofit/>
          </a:bodyPr>
          <a:lstStyle/>
          <a:p>
            <a:r>
              <a:rPr lang="en-US" sz="2800" dirty="0"/>
              <a:t>Connect with building principals regularly</a:t>
            </a:r>
          </a:p>
          <a:p>
            <a:r>
              <a:rPr lang="en-US" sz="2800" dirty="0"/>
              <a:t>Organize school and family engagement plans</a:t>
            </a:r>
          </a:p>
          <a:p>
            <a:r>
              <a:rPr lang="en-US" sz="2800" dirty="0"/>
              <a:t>Visit private schools</a:t>
            </a:r>
          </a:p>
          <a:p>
            <a:r>
              <a:rPr lang="en-US" sz="2800" dirty="0"/>
              <a:t>Attend Office Hours</a:t>
            </a:r>
          </a:p>
          <a:p>
            <a:r>
              <a:rPr lang="en-US" sz="2800" dirty="0"/>
              <a:t>Sign up for the listserv</a:t>
            </a:r>
          </a:p>
          <a:p>
            <a:r>
              <a:rPr lang="en-US" sz="2800" dirty="0"/>
              <a:t>Reach out! </a:t>
            </a:r>
          </a:p>
        </p:txBody>
      </p:sp>
      <p:pic>
        <p:nvPicPr>
          <p:cNvPr id="3" name="Picture Placeholder 2">
            <a:extLs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r="13358" b="-3"/>
          <a:stretch/>
        </p:blipFill>
        <p:spPr>
          <a:xfrm>
            <a:off x="6460345" y="3034224"/>
            <a:ext cx="3409897" cy="2627105"/>
          </a:xfrm>
          <a:noFill/>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dirty="0"/>
              <a:t>Oregon Department of Education</a:t>
            </a:r>
            <a:endParaRPr lang="en-US"/>
          </a:p>
        </p:txBody>
      </p:sp>
      <p:sp>
        <p:nvSpPr>
          <p:cNvPr id="6" name="Slide Number Placeholder 3">
            <a:extLst>
              <a:ext uri="{FF2B5EF4-FFF2-40B4-BE49-F238E27FC236}">
                <a16:creationId xmlns:a16="http://schemas.microsoft.com/office/drawing/2014/main" id="{FA5EC707-1936-D4D9-E1DD-FB0848A7851F}"/>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23</a:t>
            </a:fld>
            <a:endParaRPr lang="en-US"/>
          </a:p>
        </p:txBody>
      </p:sp>
    </p:spTree>
    <p:extLst>
      <p:ext uri="{BB962C8B-B14F-4D97-AF65-F5344CB8AC3E}">
        <p14:creationId xmlns:p14="http://schemas.microsoft.com/office/powerpoint/2010/main" val="387180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p:txBody>
          <a:bodyPr>
            <a:normAutofit/>
          </a:bodyPr>
          <a:lstStyle/>
          <a:p>
            <a:pPr algn="ctr"/>
            <a:r>
              <a:rPr lang="en-US" sz="4000" dirty="0"/>
              <a:t>Regional Contacts by ESD</a:t>
            </a:r>
          </a:p>
        </p:txBody>
      </p:sp>
      <p:sp>
        <p:nvSpPr>
          <p:cNvPr id="6" name="Content Placeholder 5">
            <a:extLst>
              <a:ext uri="{C183D7F6-B498-43B3-948B-1728B52AA6E4}">
                <adec:decorative xmlns:adec="http://schemas.microsoft.com/office/drawing/2017/decorative" val="0"/>
              </a:ext>
            </a:extLst>
          </p:cNvPr>
          <p:cNvSpPr>
            <a:spLocks noGrp="1"/>
          </p:cNvSpPr>
          <p:nvPr>
            <p:ph idx="1"/>
          </p:nvPr>
        </p:nvSpPr>
        <p:spPr>
          <a:xfrm>
            <a:off x="5183188" y="779646"/>
            <a:ext cx="6172200" cy="5725272"/>
          </a:xfrm>
        </p:spPr>
        <p:txBody>
          <a:bodyPr>
            <a:normAutofit/>
          </a:bodyPr>
          <a:lstStyle/>
          <a:p>
            <a:pPr marL="76200" indent="0">
              <a:lnSpc>
                <a:spcPct val="115000"/>
              </a:lnSpc>
              <a:spcBef>
                <a:spcPts val="0"/>
              </a:spcBef>
              <a:buSzPts val="2400"/>
              <a:buNone/>
            </a:pPr>
            <a:r>
              <a:rPr lang="en-US" sz="3000" b="1" dirty="0"/>
              <a:t>Amy Tidwell</a:t>
            </a:r>
          </a:p>
          <a:p>
            <a:pPr marL="457200" indent="-381000">
              <a:lnSpc>
                <a:spcPct val="115000"/>
              </a:lnSpc>
              <a:spcBef>
                <a:spcPts val="0"/>
              </a:spcBef>
              <a:buSzPts val="2400"/>
            </a:pPr>
            <a:r>
              <a:rPr lang="en-US" dirty="0"/>
              <a:t>Grant, Harney, High Desert, </a:t>
            </a:r>
            <a:r>
              <a:rPr lang="en-US" dirty="0" err="1"/>
              <a:t>InterMountain</a:t>
            </a:r>
            <a:r>
              <a:rPr lang="en-US" dirty="0"/>
              <a:t>, Jefferson, North Central and Region 18</a:t>
            </a:r>
            <a:endParaRPr lang="en-US" dirty="0">
              <a:solidFill>
                <a:srgbClr val="FF0000"/>
              </a:solidFill>
            </a:endParaRPr>
          </a:p>
          <a:p>
            <a:pPr marL="76200" lvl="0" indent="0">
              <a:lnSpc>
                <a:spcPct val="105000"/>
              </a:lnSpc>
              <a:spcBef>
                <a:spcPts val="1200"/>
              </a:spcBef>
              <a:buSzPts val="2400"/>
              <a:buNone/>
            </a:pPr>
            <a:r>
              <a:rPr lang="en-US" sz="3000" b="1" dirty="0"/>
              <a:t>Jen Engberg</a:t>
            </a:r>
          </a:p>
          <a:p>
            <a:pPr marL="457200" indent="-381000">
              <a:lnSpc>
                <a:spcPct val="105000"/>
              </a:lnSpc>
              <a:spcBef>
                <a:spcPts val="0"/>
              </a:spcBef>
              <a:buSzPts val="2400"/>
            </a:pPr>
            <a:r>
              <a:rPr lang="en-US" dirty="0"/>
              <a:t>Clackamas, Columbia Gorge, Multnomah and Northwest Regional </a:t>
            </a:r>
          </a:p>
          <a:p>
            <a:pPr marL="533400" lvl="1" indent="0">
              <a:lnSpc>
                <a:spcPct val="105000"/>
              </a:lnSpc>
              <a:spcBef>
                <a:spcPts val="0"/>
              </a:spcBef>
              <a:buSzPts val="2400"/>
              <a:buNone/>
            </a:pPr>
            <a:endParaRPr lang="en-US" sz="800" dirty="0"/>
          </a:p>
          <a:p>
            <a:pPr marL="76200" lvl="0" indent="0">
              <a:lnSpc>
                <a:spcPct val="105000"/>
              </a:lnSpc>
              <a:spcBef>
                <a:spcPts val="0"/>
              </a:spcBef>
              <a:buSzPts val="2400"/>
              <a:buNone/>
            </a:pPr>
            <a:r>
              <a:rPr lang="en-US" sz="3000" b="1" dirty="0"/>
              <a:t>Lisa Plumb</a:t>
            </a:r>
          </a:p>
          <a:p>
            <a:pPr marL="457200" indent="-381000">
              <a:lnSpc>
                <a:spcPct val="105000"/>
              </a:lnSpc>
              <a:spcBef>
                <a:spcPts val="0"/>
              </a:spcBef>
              <a:buSzPts val="2400"/>
            </a:pPr>
            <a:r>
              <a:rPr lang="en-US" dirty="0"/>
              <a:t>Lane, Linn Benton Lincoln and Willamette</a:t>
            </a:r>
          </a:p>
          <a:p>
            <a:pPr marL="533400" lvl="1" indent="0">
              <a:lnSpc>
                <a:spcPct val="105000"/>
              </a:lnSpc>
              <a:spcBef>
                <a:spcPts val="0"/>
              </a:spcBef>
              <a:buSzPts val="2400"/>
              <a:buNone/>
            </a:pPr>
            <a:endParaRPr lang="en-US" sz="900" dirty="0"/>
          </a:p>
          <a:p>
            <a:pPr marL="76200" lvl="0" indent="0">
              <a:lnSpc>
                <a:spcPct val="105000"/>
              </a:lnSpc>
              <a:spcBef>
                <a:spcPts val="0"/>
              </a:spcBef>
              <a:buSzPts val="2400"/>
              <a:buNone/>
            </a:pPr>
            <a:r>
              <a:rPr lang="en-US" sz="3000" b="1" dirty="0"/>
              <a:t>Sarah Martin</a:t>
            </a:r>
          </a:p>
          <a:p>
            <a:pPr marL="457200" indent="-381000">
              <a:lnSpc>
                <a:spcPct val="105000"/>
              </a:lnSpc>
              <a:spcBef>
                <a:spcPts val="0"/>
              </a:spcBef>
              <a:buSzPts val="2400"/>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pic>
        <p:nvPicPr>
          <p:cNvPr id="9" name="Picture 8">
            <a:extLst>
              <a:ext uri="{FF2B5EF4-FFF2-40B4-BE49-F238E27FC236}">
                <a16:creationId xmlns:a16="http://schemas.microsoft.com/office/drawing/2014/main" id="{AAE4E2EC-0896-CFA5-52A6-1A1E669F00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 y="2503344"/>
            <a:ext cx="4696233" cy="2780792"/>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24</a:t>
            </a:fld>
            <a:endParaRPr lang="en-US" dirty="0"/>
          </a:p>
        </p:txBody>
      </p:sp>
    </p:spTree>
    <p:extLst>
      <p:ext uri="{BB962C8B-B14F-4D97-AF65-F5344CB8AC3E}">
        <p14:creationId xmlns:p14="http://schemas.microsoft.com/office/powerpoint/2010/main" val="6183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hlinkClick r:id="rId4"/>
              </a:rPr>
              <a:t>jennifer.engberg@ode.oregon.gov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hlinkClick r:id="rId6"/>
              </a:rPr>
              <a:t>sarah.martin@ode.oregon.gov</a:t>
            </a:r>
            <a:endParaRPr lang="nb-NO" dirty="0"/>
          </a:p>
          <a:p>
            <a:pPr marL="0" lvl="0" indent="0">
              <a:lnSpc>
                <a:spcPct val="110000"/>
              </a:lnSpc>
              <a:buClr>
                <a:schemeClr val="dk1"/>
              </a:buClr>
              <a:buSzPts val="2400"/>
              <a:buNone/>
            </a:pPr>
            <a:endParaRPr lang="nb-NO" dirty="0"/>
          </a:p>
          <a:p>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12528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3486" y="779645"/>
            <a:ext cx="4209143" cy="2525617"/>
          </a:xfrm>
        </p:spPr>
        <p:txBody>
          <a:bodyPr>
            <a:normAutofit/>
          </a:bodyPr>
          <a:lstStyle/>
          <a:p>
            <a:pPr>
              <a:defRPr/>
            </a:pPr>
            <a:r>
              <a:rPr lang="en-US" altLang="en-US" sz="4000" dirty="0"/>
              <a:t>Purpose of Title I-A</a:t>
            </a:r>
          </a:p>
        </p:txBody>
      </p:sp>
      <p:sp>
        <p:nvSpPr>
          <p:cNvPr id="18435" name="Content Placeholder 2"/>
          <p:cNvSpPr>
            <a:spLocks noGrp="1"/>
          </p:cNvSpPr>
          <p:nvPr>
            <p:ph idx="1"/>
          </p:nvPr>
        </p:nvSpPr>
        <p:spPr>
          <a:xfrm>
            <a:off x="5183188" y="779647"/>
            <a:ext cx="6515326" cy="5081404"/>
          </a:xfrm>
        </p:spPr>
        <p:txBody>
          <a:bodyPr>
            <a:normAutofit/>
          </a:bodyPr>
          <a:lstStyle/>
          <a:p>
            <a:pPr marL="0" indent="0">
              <a:spcBef>
                <a:spcPts val="0"/>
              </a:spcBef>
              <a:buClr>
                <a:schemeClr val="dk1"/>
              </a:buClr>
              <a:buSzPts val="2400"/>
              <a:buNone/>
            </a:pPr>
            <a:r>
              <a:rPr lang="en-US" sz="2800" dirty="0"/>
              <a:t>The purpose of Title I, Part A is a to “provide all children significant opportunity to receive a fair, equitable, and high-quality education, and to close educational achievement gaps.”</a:t>
            </a:r>
          </a:p>
          <a:p>
            <a:pPr>
              <a:spcBef>
                <a:spcPts val="0"/>
              </a:spcBef>
              <a:buClr>
                <a:schemeClr val="dk1"/>
              </a:buClr>
              <a:buSzPts val="2400"/>
            </a:pPr>
            <a:endParaRPr lang="en-US" sz="32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Academic Intervention &amp; Enrichment (all subjects)</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Social Emotional Learning and Support</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Professional Development</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Instructional Staff and Supports</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Behavioral Supports</a:t>
            </a:r>
            <a:endParaRPr lang="en-US" sz="2800" dirty="0"/>
          </a:p>
        </p:txBody>
      </p:sp>
      <p:pic>
        <p:nvPicPr>
          <p:cNvPr id="7" name="Picture 6">
            <a:extLst>
              <a:ext uri="{FF2B5EF4-FFF2-40B4-BE49-F238E27FC236}">
                <a16:creationId xmlns:a16="http://schemas.microsoft.com/office/drawing/2014/main" id="{08E9C6E9-B06A-7115-8BD9-B415491746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0641" y="2568219"/>
            <a:ext cx="2438611" cy="2438611"/>
          </a:xfrm>
          <a:prstGeom prst="rect">
            <a:avLst/>
          </a:prstGeom>
        </p:spPr>
      </p:pic>
      <p:sp>
        <p:nvSpPr>
          <p:cNvPr id="6" name="Footer Placeholder 2">
            <a:extLs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4">
            <a:extLst>
              <a:ext uri="{FF2B5EF4-FFF2-40B4-BE49-F238E27FC236}">
                <a16:creationId xmlns:a16="http://schemas.microsoft.com/office/drawing/2014/main" id="{BD27BBA0-C52A-8D5F-9C8F-860997630C1F}"/>
              </a:ext>
            </a:extLst>
          </p:cNvPr>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57343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34879" y="720649"/>
            <a:ext cx="4103875" cy="1649230"/>
          </a:xfrm>
          <a:prstGeom prst="rect">
            <a:avLst/>
          </a:prstGeom>
          <a:noFill/>
          <a:ln>
            <a:noFill/>
          </a:ln>
        </p:spPr>
        <p:txBody>
          <a:bodyPr spcFirstLastPara="1" vert="horz" wrap="square" lIns="91425" tIns="45700" rIns="91425" bIns="45700" rtlCol="0" anchor="ctr" anchorCtr="0">
            <a:normAutofit fontScale="90000"/>
          </a:bodyPr>
          <a:lstStyle/>
          <a:p>
            <a:pPr algn="ctr"/>
            <a:r>
              <a:rPr lang="en-US" dirty="0"/>
              <a:t>I’m new… what do I need to know?</a:t>
            </a:r>
            <a:endParaRPr dirty="0"/>
          </a:p>
        </p:txBody>
      </p:sp>
      <p:sp>
        <p:nvSpPr>
          <p:cNvPr id="91" name="Google Shape;91;p2"/>
          <p:cNvSpPr txBox="1">
            <a:spLocks noGrp="1"/>
          </p:cNvSpPr>
          <p:nvPr>
            <p:ph idx="1"/>
          </p:nvPr>
        </p:nvSpPr>
        <p:spPr>
          <a:xfrm>
            <a:off x="5202439" y="1405288"/>
            <a:ext cx="6172200" cy="4455761"/>
          </a:xfrm>
          <a:prstGeom prst="rect">
            <a:avLst/>
          </a:prstGeom>
          <a:noFill/>
          <a:ln>
            <a:noFill/>
          </a:ln>
        </p:spPr>
        <p:txBody>
          <a:bodyPr spcFirstLastPara="1" vert="horz" wrap="square" lIns="91425" tIns="45700" rIns="91425" bIns="45700" rtlCol="0" anchor="t" anchorCtr="0">
            <a:normAutofit lnSpcReduction="10000"/>
          </a:bodyPr>
          <a:lstStyle/>
          <a:p>
            <a:pPr>
              <a:lnSpc>
                <a:spcPct val="150000"/>
              </a:lnSpc>
              <a:spcBef>
                <a:spcPts val="1200"/>
              </a:spcBef>
            </a:pPr>
            <a:r>
              <a:rPr lang="en-US" sz="3200" dirty="0"/>
              <a:t>District Level Planning</a:t>
            </a:r>
          </a:p>
          <a:p>
            <a:pPr>
              <a:lnSpc>
                <a:spcPct val="150000"/>
              </a:lnSpc>
              <a:spcBef>
                <a:spcPts val="1200"/>
              </a:spcBef>
            </a:pPr>
            <a:r>
              <a:rPr lang="en-US" sz="3200" dirty="0"/>
              <a:t>School Level Planning</a:t>
            </a:r>
          </a:p>
          <a:p>
            <a:pPr>
              <a:lnSpc>
                <a:spcPct val="150000"/>
              </a:lnSpc>
              <a:spcBef>
                <a:spcPts val="1200"/>
              </a:spcBef>
            </a:pPr>
            <a:r>
              <a:rPr lang="en-US" sz="3200" dirty="0"/>
              <a:t>Fiscal Responsibilities</a:t>
            </a:r>
            <a:endParaRPr sz="3200" dirty="0"/>
          </a:p>
          <a:p>
            <a:pPr>
              <a:lnSpc>
                <a:spcPct val="150000"/>
              </a:lnSpc>
              <a:spcBef>
                <a:spcPts val="1200"/>
              </a:spcBef>
            </a:pPr>
            <a:r>
              <a:rPr lang="en-US" sz="3200" dirty="0"/>
              <a:t>Data Collections</a:t>
            </a:r>
          </a:p>
          <a:p>
            <a:pPr>
              <a:lnSpc>
                <a:spcPct val="150000"/>
              </a:lnSpc>
              <a:spcBef>
                <a:spcPts val="1200"/>
              </a:spcBef>
            </a:pPr>
            <a:r>
              <a:rPr lang="en-US" sz="3200" dirty="0"/>
              <a:t>Year at-a-Glance</a:t>
            </a:r>
            <a:endParaRPr sz="3200"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7" name="Picture 6">
            <a:extLst>
              <a:ext uri="{FF2B5EF4-FFF2-40B4-BE49-F238E27FC236}">
                <a16:creationId xmlns:a16="http://schemas.microsoft.com/office/drawing/2014/main" id="{895A4C2F-E34F-A43B-007C-0A52ACF203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74" y="2646948"/>
            <a:ext cx="3261096" cy="2938706"/>
          </a:xfrm>
          <a:prstGeom prst="rect">
            <a:avLst/>
          </a:prstGeom>
        </p:spPr>
      </p:pic>
      <p:sp>
        <p:nvSpPr>
          <p:cNvPr id="2" name="Slide Number Placeholder 3">
            <a:extLst>
              <a:ext uri="{FF2B5EF4-FFF2-40B4-BE49-F238E27FC236}">
                <a16:creationId xmlns:a16="http://schemas.microsoft.com/office/drawing/2014/main" id="{58F4A957-727D-2BA7-BA44-441C64B69778}"/>
              </a:ext>
            </a:extLst>
          </p:cNvPr>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129084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A1EB2-13F5-A7A0-2370-E4E50C0D34B7}"/>
              </a:ext>
            </a:extLst>
          </p:cNvPr>
          <p:cNvSpPr>
            <a:spLocks noGrp="1"/>
          </p:cNvSpPr>
          <p:nvPr>
            <p:ph type="title"/>
          </p:nvPr>
        </p:nvSpPr>
        <p:spPr/>
        <p:txBody>
          <a:bodyPr/>
          <a:lstStyle/>
          <a:p>
            <a:r>
              <a:rPr lang="en-US" dirty="0"/>
              <a:t>District Improvement Plan</a:t>
            </a:r>
          </a:p>
        </p:txBody>
      </p:sp>
      <p:sp>
        <p:nvSpPr>
          <p:cNvPr id="8" name="Content Placeholder 7">
            <a:extLst>
              <a:ext uri="{FF2B5EF4-FFF2-40B4-BE49-F238E27FC236}">
                <a16:creationId xmlns:a16="http://schemas.microsoft.com/office/drawing/2014/main" id="{DDB8FBE8-98F4-10F7-C0F6-92B85F54C179}"/>
              </a:ext>
            </a:extLst>
          </p:cNvPr>
          <p:cNvSpPr>
            <a:spLocks noGrp="1"/>
          </p:cNvSpPr>
          <p:nvPr>
            <p:ph idx="1"/>
          </p:nvPr>
        </p:nvSpPr>
        <p:spPr>
          <a:xfrm>
            <a:off x="508883" y="1825625"/>
            <a:ext cx="7975159" cy="4109010"/>
          </a:xfrm>
        </p:spPr>
        <p:txBody>
          <a:bodyPr>
            <a:normAutofit/>
          </a:bodyPr>
          <a:lstStyle/>
          <a:p>
            <a:pPr>
              <a:lnSpc>
                <a:spcPct val="100000"/>
              </a:lnSpc>
              <a:spcBef>
                <a:spcPts val="1800"/>
              </a:spcBef>
            </a:pPr>
            <a:r>
              <a:rPr lang="en-US" sz="2600" dirty="0">
                <a:solidFill>
                  <a:schemeClr val="dk1"/>
                </a:solidFill>
                <a:ea typeface="Calibri"/>
                <a:cs typeface="Calibri"/>
                <a:sym typeface="Calibri"/>
              </a:rPr>
              <a:t>ESSA requires that all districts complete a needs assessment and establish a District Improvement Plan.</a:t>
            </a:r>
            <a:endParaRPr lang="en-US" sz="2600" dirty="0"/>
          </a:p>
          <a:p>
            <a:pPr>
              <a:lnSpc>
                <a:spcPct val="100000"/>
              </a:lnSpc>
              <a:spcBef>
                <a:spcPts val="1800"/>
              </a:spcBef>
            </a:pPr>
            <a:r>
              <a:rPr lang="en-US" sz="2600" dirty="0">
                <a:solidFill>
                  <a:schemeClr val="dk1"/>
                </a:solidFill>
                <a:ea typeface="Calibri"/>
                <a:cs typeface="Calibri"/>
                <a:sym typeface="Calibri"/>
              </a:rPr>
              <a:t>The district level plan should be reviewed annually, with a new needs assessment taking place every three years.</a:t>
            </a:r>
            <a:endParaRPr lang="en-US" sz="2600" dirty="0"/>
          </a:p>
          <a:p>
            <a:pPr>
              <a:lnSpc>
                <a:spcPct val="100000"/>
              </a:lnSpc>
              <a:spcBef>
                <a:spcPts val="1800"/>
              </a:spcBef>
            </a:pPr>
            <a:r>
              <a:rPr lang="en-US" sz="2600" dirty="0">
                <a:solidFill>
                  <a:schemeClr val="dk1"/>
                </a:solidFill>
                <a:ea typeface="Calibri"/>
                <a:cs typeface="Calibri"/>
                <a:sym typeface="Calibri"/>
              </a:rPr>
              <a:t>The needs assessment can be applicable to all district programs.</a:t>
            </a:r>
          </a:p>
          <a:p>
            <a:endParaRPr lang="en-US" dirty="0"/>
          </a:p>
        </p:txBody>
      </p:sp>
      <p:sp>
        <p:nvSpPr>
          <p:cNvPr id="4" name="Footer Placeholder 3">
            <a:extLst>
              <a:ext uri="{FF2B5EF4-FFF2-40B4-BE49-F238E27FC236}">
                <a16:creationId xmlns:a16="http://schemas.microsoft.com/office/drawing/2014/main" id="{40EE3D8A-6C2D-DDD1-B0BD-EBDA79C8489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14" name="Picture 13" descr="ODE School and District Continuous Improvement Process&#10;- Set the Direction / Vision&#10;- Assess Needs&#10;- Create Strategic Plan&#10;- Implement Strategic Plan&#10;- Monitor and Adjust">
            <a:extLst>
              <a:ext uri="{FF2B5EF4-FFF2-40B4-BE49-F238E27FC236}">
                <a16:creationId xmlns:a16="http://schemas.microsoft.com/office/drawing/2014/main" id="{F2DD76DB-9955-CCC4-B12F-9CE63754E09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327434" y="1717481"/>
            <a:ext cx="3457449" cy="3300911"/>
          </a:xfrm>
          <a:prstGeom prst="rect">
            <a:avLst/>
          </a:prstGeom>
        </p:spPr>
      </p:pic>
      <p:sp>
        <p:nvSpPr>
          <p:cNvPr id="5" name="Slide Number Placeholder 4">
            <a:extLst>
              <a:ext uri="{FF2B5EF4-FFF2-40B4-BE49-F238E27FC236}">
                <a16:creationId xmlns:a16="http://schemas.microsoft.com/office/drawing/2014/main" id="{1B35D629-5DAE-DDF1-75BE-A923C973BE89}"/>
              </a:ext>
            </a:extLst>
          </p:cNvPr>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321425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Level Planning</a:t>
            </a:r>
          </a:p>
        </p:txBody>
      </p:sp>
      <p:sp>
        <p:nvSpPr>
          <p:cNvPr id="4" name="Footer Placeholder 3">
            <a:extLst>
              <a:ext uri="{FF2B5EF4-FFF2-40B4-BE49-F238E27FC236}">
                <a16:creationId xmlns:a16="http://schemas.microsoft.com/office/drawing/2014/main" id="{A2CE649F-8D0E-9C6F-05D4-A06B38F08E5D}"/>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276D5C68-7D8C-FC29-CF75-9E25EA9BE866}"/>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24073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0" name="Title 9">
            <a:extLst>
              <a:ext uri="{FF2B5EF4-FFF2-40B4-BE49-F238E27FC236}">
                <a16:creationId xmlns:a16="http://schemas.microsoft.com/office/drawing/2014/main" id="{010D2CE4-BA8D-4108-4E5E-9BE9A4708DC1}"/>
              </a:ext>
            </a:extLst>
          </p:cNvPr>
          <p:cNvSpPr>
            <a:spLocks noGrp="1"/>
          </p:cNvSpPr>
          <p:nvPr>
            <p:ph type="title"/>
          </p:nvPr>
        </p:nvSpPr>
        <p:spPr/>
        <p:txBody>
          <a:bodyPr/>
          <a:lstStyle/>
          <a:p>
            <a:r>
              <a:rPr lang="en-US" dirty="0"/>
              <a:t>Each Title I-A Building must …</a:t>
            </a:r>
          </a:p>
        </p:txBody>
      </p:sp>
      <p:sp>
        <p:nvSpPr>
          <p:cNvPr id="2" name="Content Placeholder 1"/>
          <p:cNvSpPr>
            <a:spLocks noGrp="1"/>
          </p:cNvSpPr>
          <p:nvPr>
            <p:ph idx="1"/>
          </p:nvPr>
        </p:nvSpPr>
        <p:spPr>
          <a:xfrm>
            <a:off x="2486024" y="1825625"/>
            <a:ext cx="9015693" cy="4109010"/>
          </a:xfrm>
        </p:spPr>
        <p:txBody>
          <a:bodyPr>
            <a:normAutofit fontScale="92500" lnSpcReduction="20000"/>
          </a:bodyPr>
          <a:lstStyle/>
          <a:p>
            <a:r>
              <a:rPr lang="en-US" sz="3000" dirty="0"/>
              <a:t>Complete an annual needs assessment</a:t>
            </a:r>
          </a:p>
          <a:p>
            <a:endParaRPr lang="en-US" sz="3000" dirty="0"/>
          </a:p>
          <a:p>
            <a:r>
              <a:rPr lang="en-US" sz="3000" dirty="0"/>
              <a:t>Create and annually update school-level plan and compact</a:t>
            </a:r>
          </a:p>
          <a:p>
            <a:endParaRPr lang="en-US" sz="3000" dirty="0"/>
          </a:p>
          <a:p>
            <a:r>
              <a:rPr lang="en-US" sz="3000" dirty="0"/>
              <a:t>Develop and implement a Family Engagement Plan</a:t>
            </a:r>
          </a:p>
          <a:p>
            <a:endParaRPr lang="en-US" sz="3000" dirty="0"/>
          </a:p>
          <a:p>
            <a:r>
              <a:rPr lang="en-US" sz="3000" dirty="0"/>
              <a:t>Engage families as partners in their child’s learning</a:t>
            </a:r>
          </a:p>
          <a:p>
            <a:endParaRPr lang="en-US" sz="3000" dirty="0"/>
          </a:p>
          <a:p>
            <a:r>
              <a:rPr lang="en-US" sz="3000" dirty="0"/>
              <a:t>Maintain documentation of teacher and paraprofessional qualifications</a:t>
            </a:r>
          </a:p>
          <a:p>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483" y="3343007"/>
            <a:ext cx="1182399" cy="118239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4483" y="4884273"/>
            <a:ext cx="1240669" cy="830751"/>
          </a:xfrm>
          <a:prstGeom prst="rect">
            <a:avLst/>
          </a:prstGeom>
        </p:spPr>
      </p:pic>
      <p:pic>
        <p:nvPicPr>
          <p:cNvPr id="8" name="Picture 7">
            <a:extLst>
              <a:ext uri="{FF2B5EF4-FFF2-40B4-BE49-F238E27FC236}">
                <a16:creationId xmlns:a16="http://schemas.microsoft.com/office/drawing/2014/main" id="{714D53D2-D620-1DB5-DF31-E72932B151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283" y="1840669"/>
            <a:ext cx="1240669" cy="1257378"/>
          </a:xfrm>
          <a:prstGeom prst="rect">
            <a:avLst/>
          </a:prstGeom>
        </p:spPr>
      </p:pic>
      <p:sp>
        <p:nvSpPr>
          <p:cNvPr id="9"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4" name="Slide Number Placeholder 4">
            <a:extLst>
              <a:ext uri="{FF2B5EF4-FFF2-40B4-BE49-F238E27FC236}">
                <a16:creationId xmlns:a16="http://schemas.microsoft.com/office/drawing/2014/main" id="{569D4E3E-D520-B6EB-1C93-E9923BC8BE97}"/>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41746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 Plans</a:t>
            </a:r>
          </a:p>
        </p:txBody>
      </p:sp>
      <p:sp>
        <p:nvSpPr>
          <p:cNvPr id="4" name="Content Placeholder 3"/>
          <p:cNvSpPr>
            <a:spLocks noGrp="1"/>
          </p:cNvSpPr>
          <p:nvPr>
            <p:ph sz="half" idx="4294967295"/>
          </p:nvPr>
        </p:nvSpPr>
        <p:spPr>
          <a:xfrm>
            <a:off x="587375" y="1690771"/>
            <a:ext cx="5773668" cy="2201862"/>
          </a:xfrm>
        </p:spPr>
        <p:txBody>
          <a:bodyPr>
            <a:noAutofit/>
          </a:bodyPr>
          <a:lstStyle/>
          <a:p>
            <a:pPr marL="0" indent="0">
              <a:buNone/>
            </a:pPr>
            <a:r>
              <a:rPr lang="en-US" sz="2800" b="1" dirty="0"/>
              <a:t>Targeted Assistance Program </a:t>
            </a:r>
          </a:p>
          <a:p>
            <a:endParaRPr lang="en-US" sz="1000" dirty="0"/>
          </a:p>
          <a:p>
            <a:r>
              <a:rPr lang="en-US" dirty="0"/>
              <a:t>Criteria identifies eligible students</a:t>
            </a:r>
          </a:p>
          <a:p>
            <a:r>
              <a:rPr lang="en-US" dirty="0"/>
              <a:t>Resources only support eligible students</a:t>
            </a:r>
          </a:p>
        </p:txBody>
      </p:sp>
      <p:sp>
        <p:nvSpPr>
          <p:cNvPr id="5" name="Text Placeholder 4"/>
          <p:cNvSpPr>
            <a:spLocks noGrp="1"/>
          </p:cNvSpPr>
          <p:nvPr>
            <p:ph type="body" idx="4294967295"/>
          </p:nvPr>
        </p:nvSpPr>
        <p:spPr>
          <a:xfrm>
            <a:off x="6311685" y="1644876"/>
            <a:ext cx="5450020" cy="2354038"/>
          </a:xfrm>
        </p:spPr>
        <p:txBody>
          <a:bodyPr>
            <a:normAutofit fontScale="92500"/>
          </a:bodyPr>
          <a:lstStyle/>
          <a:p>
            <a:pPr marL="0" indent="0">
              <a:buNone/>
            </a:pPr>
            <a:r>
              <a:rPr lang="en-US" sz="3000" b="1" dirty="0"/>
              <a:t>School Wide Program</a:t>
            </a:r>
          </a:p>
          <a:p>
            <a:pPr marL="0" indent="0">
              <a:buNone/>
            </a:pPr>
            <a:endParaRPr lang="en-US" sz="1200" u="sng" dirty="0"/>
          </a:p>
          <a:p>
            <a:r>
              <a:rPr lang="en-US" sz="2600" dirty="0"/>
              <a:t>Funding serves all students</a:t>
            </a:r>
          </a:p>
          <a:p>
            <a:r>
              <a:rPr lang="en-US" sz="2600" dirty="0"/>
              <a:t>All staff are part of the Title I-A program</a:t>
            </a:r>
          </a:p>
          <a:p>
            <a:pPr marL="0" indent="0">
              <a:buNone/>
            </a:pPr>
            <a:r>
              <a:rPr lang="en-US" sz="3200" u="sng" dirty="0"/>
              <a:t> </a:t>
            </a:r>
          </a:p>
        </p:txBody>
      </p:sp>
      <p:sp>
        <p:nvSpPr>
          <p:cNvPr id="10" name="Rectangle 9"/>
          <p:cNvSpPr/>
          <p:nvPr/>
        </p:nvSpPr>
        <p:spPr>
          <a:xfrm>
            <a:off x="657574" y="3929297"/>
            <a:ext cx="9268691" cy="461665"/>
          </a:xfrm>
          <a:prstGeom prst="rect">
            <a:avLst/>
          </a:prstGeom>
        </p:spPr>
        <p:txBody>
          <a:bodyPr wrap="square">
            <a:spAutoFit/>
          </a:bodyPr>
          <a:lstStyle/>
          <a:p>
            <a:r>
              <a:rPr lang="en-US" sz="2400" dirty="0">
                <a:hlinkClick r:id="rId3"/>
              </a:rPr>
              <a:t>ODE Website: School-Wide and Targeted Assistance Planning</a:t>
            </a:r>
            <a:endParaRPr lang="en-US" sz="2400" dirty="0"/>
          </a:p>
        </p:txBody>
      </p:sp>
      <p:sp>
        <p:nvSpPr>
          <p:cNvPr id="9" name="TextBox 8"/>
          <p:cNvSpPr txBox="1"/>
          <p:nvPr/>
        </p:nvSpPr>
        <p:spPr>
          <a:xfrm flipH="1">
            <a:off x="717176" y="4843792"/>
            <a:ext cx="10816991" cy="369332"/>
          </a:xfrm>
          <a:prstGeom prst="rect">
            <a:avLst/>
          </a:prstGeom>
          <a:noFill/>
          <a:ln w="19050">
            <a:solidFill>
              <a:schemeClr val="accent6"/>
            </a:solidFill>
          </a:ln>
        </p:spPr>
        <p:txBody>
          <a:bodyPr wrap="square" rtlCol="0">
            <a:spAutoFit/>
          </a:bodyPr>
          <a:lstStyle/>
          <a:p>
            <a:pPr algn="ctr"/>
            <a:r>
              <a:rPr lang="en-US" dirty="0"/>
              <a:t>Both require comprehensive needs assessments, family engagement activities, and annual review by the district</a:t>
            </a:r>
          </a:p>
        </p:txBody>
      </p:sp>
      <p:sp>
        <p:nvSpPr>
          <p:cNvPr id="11"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A261A8EE-AB81-7B80-A508-C4A95C7E8AE9}"/>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179658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Family Engagement</a:t>
            </a:r>
          </a:p>
        </p:txBody>
      </p:sp>
      <p:graphicFrame>
        <p:nvGraphicFramePr>
          <p:cNvPr id="4" name="Diagram 3" descr="Annual Meeting&#10;Parent ENgagement Plan&#10;Parent Compact&#10;Building Parent Capacity"/>
          <p:cNvGraphicFramePr/>
          <p:nvPr/>
        </p:nvGraphicFramePr>
        <p:xfrm>
          <a:off x="2772462" y="1568626"/>
          <a:ext cx="6507810" cy="4753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5482" y="2685142"/>
            <a:ext cx="2604231" cy="2604231"/>
          </a:xfrm>
          <a:prstGeom prst="rect">
            <a:avLst/>
          </a:prstGeom>
        </p:spPr>
      </p:pic>
      <p:sp>
        <p:nvSpPr>
          <p:cNvPr id="5" name="Footer Placeholder 2">
            <a:extLst>
              <a:ext uri="{FF2B5EF4-FFF2-40B4-BE49-F238E27FC236}">
                <a16:creationId xmlns:a16="http://schemas.microsoft.com/office/drawing/2014/main" id="{01304A65-C643-95B4-7AC3-9EEDC836B316}"/>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4">
            <a:extLst>
              <a:ext uri="{FF2B5EF4-FFF2-40B4-BE49-F238E27FC236}">
                <a16:creationId xmlns:a16="http://schemas.microsoft.com/office/drawing/2014/main" id="{301BFC9A-29D1-14EE-A3B0-D0BEBBE0DB6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144993957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2024-07-22T19:51:41+00:00</Remediation_x0020_Date>
    <Priority xmlns="033ab11c-6041-4f50-b845-c0c38e41b3e3">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1C2AA772-8C0A-480C-9E0C-84C76C73C71D}">
  <ds:schemaRefs>
    <ds:schemaRef ds:uri="http://schemas.microsoft.com/office/2006/documentManagement/types"/>
    <ds:schemaRef ds:uri="0d034fcf-b303-4b45-971b-331fc3ce4a51"/>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4f0b7742-9480-4466-a87a-463e0924dbc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DAD585E-2AA3-448C-A8C5-A4F988A5DDB1}"/>
</file>

<file path=docProps/app.xml><?xml version="1.0" encoding="utf-8"?>
<Properties xmlns="http://schemas.openxmlformats.org/officeDocument/2006/extended-properties" xmlns:vt="http://schemas.openxmlformats.org/officeDocument/2006/docPropsVTypes">
  <Template>ODE-PowerPoint-Template</Template>
  <TotalTime>3108</TotalTime>
  <Words>3005</Words>
  <Application>Microsoft Office PowerPoint</Application>
  <PresentationFormat>Widescreen</PresentationFormat>
  <Paragraphs>361</Paragraphs>
  <Slides>25</Slides>
  <Notes>22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25</vt:i4>
      </vt:variant>
    </vt:vector>
  </HeadingPairs>
  <TitlesOfParts>
    <vt:vector size="34" baseType="lpstr">
      <vt:lpstr>Arial</vt:lpstr>
      <vt:lpstr>Calibri</vt:lpstr>
      <vt:lpstr>Wingdings</vt:lpstr>
      <vt:lpstr>2021ODE</vt:lpstr>
      <vt:lpstr>Green_2021ODE</vt:lpstr>
      <vt:lpstr>Gold_2021ODE</vt:lpstr>
      <vt:lpstr>Orange_2021ODE</vt:lpstr>
      <vt:lpstr>Red_2021ODE</vt:lpstr>
      <vt:lpstr>Teal_2021ODE</vt:lpstr>
      <vt:lpstr>Title I, Part A: Essentials</vt:lpstr>
      <vt:lpstr>Outcomes</vt:lpstr>
      <vt:lpstr>Purpose of Title I-A</vt:lpstr>
      <vt:lpstr>I’m new… what do I need to know?</vt:lpstr>
      <vt:lpstr>District Improvement Plan</vt:lpstr>
      <vt:lpstr>School Level Planning</vt:lpstr>
      <vt:lpstr>Each Title I-A Building must …</vt:lpstr>
      <vt:lpstr>School Plans</vt:lpstr>
      <vt:lpstr>Family Engagement</vt:lpstr>
      <vt:lpstr>Families as Partners</vt:lpstr>
      <vt:lpstr>Building Level Budgets</vt:lpstr>
      <vt:lpstr>District Level Documentation</vt:lpstr>
      <vt:lpstr>Fiscal Responsibilities</vt:lpstr>
      <vt:lpstr>Fiscal Responsibilities in Title I-A</vt:lpstr>
      <vt:lpstr>Private Schools:  Equitable Services</vt:lpstr>
      <vt:lpstr>Consultation: Roles and Responsibilities</vt:lpstr>
      <vt:lpstr>Equitable Services Checklist</vt:lpstr>
      <vt:lpstr>CIP Budget Narrative</vt:lpstr>
      <vt:lpstr>Data Reporting</vt:lpstr>
      <vt:lpstr>Year at a Glance</vt:lpstr>
      <vt:lpstr>Resources</vt:lpstr>
      <vt:lpstr>We’ve Got You!</vt:lpstr>
      <vt:lpstr>Tips for New Directors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 Essentials</dc:title>
  <dc:creator>MARTIN Sarah * ODE</dc:creator>
  <cp:lastModifiedBy>SAPPINGTON Jennifer * ODE</cp:lastModifiedBy>
  <cp:revision>158</cp:revision>
  <dcterms:created xsi:type="dcterms:W3CDTF">2021-11-08T23:34:50Z</dcterms:created>
  <dcterms:modified xsi:type="dcterms:W3CDTF">2024-07-22T19:49:18Z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2024-02-29T17:37:30Z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716cc2b3-55c6-4a38-afc7-310b6fa99446</vt:lpwstr>
  </property>
  <property fmtid="{D5CDD505-2E9C-101B-9397-08002B2CF9AE}" pid="9" name="MSIP_Label_7730ea53-6f5e-4160-81a5-992a9105450a_ContentBits">
    <vt:lpwstr>0</vt:lpwstr>
  </property>
</Properties>
</file>