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53FE29-94D5-4894-B334-BCD7CFFC6C0B}">
  <a:tblStyle styleId="{4353FE29-94D5-4894-B334-BCD7CFFC6C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49" autoAdjust="0"/>
  </p:normalViewPr>
  <p:slideViewPr>
    <p:cSldViewPr snapToGrid="0">
      <p:cViewPr varScale="1">
        <p:scale>
          <a:sx n="61" d="100"/>
          <a:sy n="61" d="100"/>
        </p:scale>
        <p:origin x="72" y="708"/>
      </p:cViewPr>
      <p:guideLst/>
    </p:cSldViewPr>
  </p:slideViewPr>
  <p:outlineViewPr>
    <p:cViewPr>
      <p:scale>
        <a:sx n="33" d="100"/>
        <a:sy n="33" d="100"/>
      </p:scale>
      <p:origin x="0" y="-203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gon.gov/oha/PH/BIRTHDEATHCERTIFICATES/SURVEYS/Pages/student-health-survey.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90e82af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2590e82af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abdd21f31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abdd21f31a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2abdd21f31a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64a2bc550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64a2bc5507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64a2bc5507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4a2bc550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64a2bc5507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64a2bc5507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bdd21f31a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abdd21f31a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2abdd21f31a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64c0a11c4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64c0a11c4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264c0a11c4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4c0a11c46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64c0a11c46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264c0a11c46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64c0a11c4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64c0a11c46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264c0a11c46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abdd21f31a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abdd21f31a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abdd21f31a_0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aae210833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aae2108331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g2aae2108331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657fb3d74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657fb3d74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2657fb3d74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bdd21f31a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abdd21f31a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abdd21f31a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bdd21f31a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abdd21f31a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2abdd21f31a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aae2108331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aae2108331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2aae2108331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657fb3d747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657fb3d747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2657fb3d747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657fb3d74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657fb3d74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2657fb3d747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657fb3d747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657fb3d747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2657fb3d747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abdd21f31a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abdd21f31a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2abdd21f31a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abdd21f31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abdd21f31a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2abdd21f31a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64c0a11c4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64c0a11c4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264c0a11c4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9" name="Google Shape;21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d97e7d196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d97e7d196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Please note: </a:t>
            </a:r>
            <a:endParaRPr/>
          </a:p>
          <a:p>
            <a:pPr marL="0" lvl="0" indent="0" algn="l" rtl="0">
              <a:spcBef>
                <a:spcPts val="0"/>
              </a:spcBef>
              <a:spcAft>
                <a:spcPts val="0"/>
              </a:spcAft>
              <a:buClr>
                <a:schemeClr val="dk1"/>
              </a:buClr>
              <a:buSzPts val="1200"/>
              <a:buFont typeface="Calibri"/>
              <a:buNone/>
            </a:pPr>
            <a:r>
              <a:rPr lang="en-US"/>
              <a:t>* Sexual Orientation and Gender Identity demographic data comes from the </a:t>
            </a:r>
            <a:r>
              <a:rPr lang="en-US" u="sng">
                <a:solidFill>
                  <a:srgbClr val="1B75BC"/>
                </a:solidFill>
                <a:hlinkClick r:id="rId3">
                  <a:extLst>
                    <a:ext uri="{A12FA001-AC4F-418D-AE19-62706E023703}">
                      <ahyp:hlinkClr xmlns:ahyp="http://schemas.microsoft.com/office/drawing/2018/hyperlinkcolor" val="tx"/>
                    </a:ext>
                  </a:extLst>
                </a:hlinkClick>
              </a:rPr>
              <a:t>2020 Oregon Student Health Survey</a:t>
            </a:r>
            <a:r>
              <a:rPr lang="en-US"/>
              <a:t>, voluntarily taken by 6th, 8th, and 11th grade students in Oregon. </a:t>
            </a:r>
            <a:endParaRPr/>
          </a:p>
          <a:p>
            <a:pPr marL="0" lvl="0" indent="0" algn="l" rtl="0">
              <a:spcBef>
                <a:spcPts val="0"/>
              </a:spcBef>
              <a:spcAft>
                <a:spcPts val="0"/>
              </a:spcAft>
              <a:buClr>
                <a:schemeClr val="dk1"/>
              </a:buClr>
              <a:buSzPts val="1200"/>
              <a:buFont typeface="Calibri"/>
              <a:buNone/>
            </a:pPr>
            <a:r>
              <a:rPr lang="en-US">
                <a:solidFill>
                  <a:srgbClr val="595959"/>
                </a:solidFill>
              </a:rPr>
              <a:t>† </a:t>
            </a:r>
            <a:r>
              <a:rPr lang="en-US"/>
              <a:t>“Student demographic data reported using the federally defined race/ethnicity groups. Federal reporting guidelines require states to report students who identify as Hispanic or Latino/a/x as such, even if the student also holds other racial identities. Similarly, if a student does not identify as Hispanic or Latino/a/x and holds more than one racial identity, under federal reporting guidelines, that student is categorized as Multiracial.” (ODE Report Card 2021-22, pg. 17) </a:t>
            </a:r>
            <a:endParaRPr/>
          </a:p>
          <a:p>
            <a:pPr marL="0" lvl="0" indent="0" algn="l" rtl="0">
              <a:spcBef>
                <a:spcPts val="0"/>
              </a:spcBef>
              <a:spcAft>
                <a:spcPts val="0"/>
              </a:spcAft>
              <a:buClr>
                <a:schemeClr val="dk1"/>
              </a:buClr>
              <a:buSzPts val="1200"/>
              <a:buFont typeface="Calibri"/>
              <a:buNone/>
            </a:pPr>
            <a:endParaRPr/>
          </a:p>
        </p:txBody>
      </p:sp>
      <p:sp>
        <p:nvSpPr>
          <p:cNvPr id="234" name="Google Shape;234;g1d97e7d1962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abdd21f31a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abdd21f31a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abdd21f31a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64c0a11c46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64c0a11c46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264c0a11c46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abdd21f31a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abdd21f31a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abdd21f31a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abdd21f31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abdd21f31a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7" name="Google Shape;287;g2abdd21f31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1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p1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16" name="Google Shape;116;p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17" name="Google Shape;117;p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118"/>
        <p:cNvGrpSpPr/>
        <p:nvPr/>
      </p:nvGrpSpPr>
      <p:grpSpPr>
        <a:xfrm>
          <a:off x="0" y="0"/>
          <a:ext cx="0" cy="0"/>
          <a:chOff x="0" y="0"/>
          <a:chExt cx="0" cy="0"/>
        </a:xfrm>
      </p:grpSpPr>
      <p:sp>
        <p:nvSpPr>
          <p:cNvPr id="119" name="Google Shape;119;p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1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21" name="Google Shape;121;p1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1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23" name="Google Shape;123;p1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24" name="Google Shape;124;p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1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26" name="Google Shape;126;p1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27" name="Google Shape;127;p15"/>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1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p1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 name="Google Shape;132;p1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33" name="Google Shape;133;p1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34" name="Google Shape;134;p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35"/>
        <p:cNvGrpSpPr/>
        <p:nvPr/>
      </p:nvGrpSpPr>
      <p:grpSpPr>
        <a:xfrm>
          <a:off x="0" y="0"/>
          <a:ext cx="0" cy="0"/>
          <a:chOff x="0" y="0"/>
          <a:chExt cx="0" cy="0"/>
        </a:xfrm>
      </p:grpSpPr>
      <p:sp>
        <p:nvSpPr>
          <p:cNvPr id="136" name="Google Shape;136;p1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17"/>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8" name="Google Shape;138;p1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39" name="Google Shape;139;p17"/>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1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1" name="Google Shape;141;p1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42" name="Google Shape;142;p1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43" name="Google Shape;143;p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4" name="Google Shape;144;p17"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145"/>
        <p:cNvGrpSpPr/>
        <p:nvPr/>
      </p:nvGrpSpPr>
      <p:grpSpPr>
        <a:xfrm>
          <a:off x="0" y="0"/>
          <a:ext cx="0" cy="0"/>
          <a:chOff x="0" y="0"/>
          <a:chExt cx="0" cy="0"/>
        </a:xfrm>
      </p:grpSpPr>
      <p:sp>
        <p:nvSpPr>
          <p:cNvPr id="146" name="Google Shape;146;p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18"/>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8" name="Google Shape;148;p1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p1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50" name="Google Shape;150;p1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51" name="Google Shape;151;p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1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153"/>
        <p:cNvGrpSpPr/>
        <p:nvPr/>
      </p:nvGrpSpPr>
      <p:grpSpPr>
        <a:xfrm>
          <a:off x="0" y="0"/>
          <a:ext cx="0" cy="0"/>
          <a:chOff x="0" y="0"/>
          <a:chExt cx="0" cy="0"/>
        </a:xfrm>
      </p:grpSpPr>
      <p:sp>
        <p:nvSpPr>
          <p:cNvPr id="154" name="Google Shape;154;p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9"/>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1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7" name="Google Shape;157;p1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58" name="Google Shape;158;p1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59" name="Google Shape;159;p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161"/>
        <p:cNvGrpSpPr/>
        <p:nvPr/>
      </p:nvGrpSpPr>
      <p:grpSpPr>
        <a:xfrm>
          <a:off x="0" y="0"/>
          <a:ext cx="0" cy="0"/>
          <a:chOff x="0" y="0"/>
          <a:chExt cx="0" cy="0"/>
        </a:xfrm>
      </p:grpSpPr>
      <p:sp>
        <p:nvSpPr>
          <p:cNvPr id="162" name="Google Shape;162;p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20"/>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0"/>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66" name="Google Shape;166;p2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67" name="Google Shape;167;p2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68" name="Google Shape;168;p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0"/>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0"/>
        <p:cNvGrpSpPr/>
        <p:nvPr/>
      </p:nvGrpSpPr>
      <p:grpSpPr>
        <a:xfrm>
          <a:off x="0" y="0"/>
          <a:ext cx="0" cy="0"/>
          <a:chOff x="0" y="0"/>
          <a:chExt cx="0" cy="0"/>
        </a:xfrm>
      </p:grpSpPr>
      <p:sp>
        <p:nvSpPr>
          <p:cNvPr id="171" name="Google Shape;171;p2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2" name="Google Shape;172;p2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3" name="Google Shape;173;p2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4" name="Google Shape;174;p2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5" name="Google Shape;175;p2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76" name="Google Shape;176;p2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77" name="Google Shape;177;p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p2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179"/>
        <p:cNvGrpSpPr/>
        <p:nvPr/>
      </p:nvGrpSpPr>
      <p:grpSpPr>
        <a:xfrm>
          <a:off x="0" y="0"/>
          <a:ext cx="0" cy="0"/>
          <a:chOff x="0" y="0"/>
          <a:chExt cx="0" cy="0"/>
        </a:xfrm>
      </p:grpSpPr>
      <p:sp>
        <p:nvSpPr>
          <p:cNvPr id="180" name="Google Shape;180;p2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2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82" name="Google Shape;182;p2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83" name="Google Shape;183;p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85"/>
        <p:cNvGrpSpPr/>
        <p:nvPr/>
      </p:nvGrpSpPr>
      <p:grpSpPr>
        <a:xfrm>
          <a:off x="0" y="0"/>
          <a:ext cx="0" cy="0"/>
          <a:chOff x="0" y="0"/>
          <a:chExt cx="0" cy="0"/>
        </a:xfrm>
      </p:grpSpPr>
      <p:sp>
        <p:nvSpPr>
          <p:cNvPr id="186" name="Google Shape;186;p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7" name="Google Shape;187;p2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88" name="Google Shape;188;p2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89" name="Google Shape;189;p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0" name="Google Shape;190;p2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191"/>
        <p:cNvGrpSpPr/>
        <p:nvPr/>
      </p:nvGrpSpPr>
      <p:grpSpPr>
        <a:xfrm>
          <a:off x="0" y="0"/>
          <a:ext cx="0" cy="0"/>
          <a:chOff x="0" y="0"/>
          <a:chExt cx="0" cy="0"/>
        </a:xfrm>
      </p:grpSpPr>
      <p:sp>
        <p:nvSpPr>
          <p:cNvPr id="192" name="Google Shape;192;p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3" name="Google Shape;193;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4" name="Google Shape;194;p2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5" name="Google Shape;195;p2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96" name="Google Shape;196;p2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97" name="Google Shape;197;p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2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106" name="Google Shape;106;p1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week.org/teaching-learning/890-million-in-english-learner-aid-is-under-new-management-why-researchers-are-hopeful/2023/1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13396943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jamboard.google.com/d/1PwZzSV8M1vR-_SLomNC3vTPG8sbIheARzxV2NfZjWn8/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www.oregon.gov/oha/PH/BIRTHDEATHCERTIFICATES/SURVEYS/Pages/student-health-survey.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ctrTitle"/>
          </p:nvPr>
        </p:nvSpPr>
        <p:spPr>
          <a:xfrm>
            <a:off x="1524000" y="2078675"/>
            <a:ext cx="9144000" cy="1031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860"/>
              <a:buFont typeface="Calibri"/>
              <a:buNone/>
            </a:pPr>
            <a:r>
              <a:rPr lang="en-US" sz="4560" dirty="0"/>
              <a:t>EL/ML Coordinators Winter Webinar</a:t>
            </a:r>
            <a:endParaRPr sz="4560" dirty="0"/>
          </a:p>
        </p:txBody>
      </p:sp>
      <p:sp>
        <p:nvSpPr>
          <p:cNvPr id="204" name="Google Shape;204;p25"/>
          <p:cNvSpPr txBox="1">
            <a:spLocks noGrp="1"/>
          </p:cNvSpPr>
          <p:nvPr>
            <p:ph type="subTitle" idx="1"/>
          </p:nvPr>
        </p:nvSpPr>
        <p:spPr>
          <a:xfrm>
            <a:off x="1524000" y="3740725"/>
            <a:ext cx="9144000" cy="60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800"/>
              <a:t>January 11, 2024 </a:t>
            </a:r>
            <a:endParaRPr sz="2800"/>
          </a:p>
        </p:txBody>
      </p:sp>
      <p:sp>
        <p:nvSpPr>
          <p:cNvPr id="205" name="Google Shape;205;p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206" name="Google Shape;206;p25"/>
          <p:cNvSpPr txBox="1"/>
          <p:nvPr/>
        </p:nvSpPr>
        <p:spPr>
          <a:xfrm>
            <a:off x="2488475" y="4508300"/>
            <a:ext cx="34434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Calibri"/>
                <a:ea typeface="Calibri"/>
                <a:cs typeface="Calibri"/>
                <a:sym typeface="Calibri"/>
              </a:rPr>
              <a:t>Kim Miller</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Education Specialist </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kim.a.miller@ode.oregon.gov</a:t>
            </a:r>
            <a:endParaRPr sz="1700"/>
          </a:p>
        </p:txBody>
      </p:sp>
      <p:sp>
        <p:nvSpPr>
          <p:cNvPr id="207" name="Google Shape;207;p25"/>
          <p:cNvSpPr txBox="1"/>
          <p:nvPr/>
        </p:nvSpPr>
        <p:spPr>
          <a:xfrm>
            <a:off x="6430500" y="4508300"/>
            <a:ext cx="44709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Calibri"/>
                <a:ea typeface="Calibri"/>
                <a:cs typeface="Calibri"/>
                <a:sym typeface="Calibri"/>
              </a:rPr>
              <a:t>Tiffany Palaniuk</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Education Specialist </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tiffany.palaniuk@ode.oregon.gov</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body" idx="1"/>
          </p:nvPr>
        </p:nvSpPr>
        <p:spPr>
          <a:xfrm>
            <a:off x="507400" y="1666750"/>
            <a:ext cx="11211000" cy="5008500"/>
          </a:xfrm>
          <a:prstGeom prst="rect">
            <a:avLst/>
          </a:prstGeom>
        </p:spPr>
        <p:txBody>
          <a:bodyPr spcFirstLastPara="1" wrap="square" lIns="91425" tIns="45700" rIns="91425" bIns="45700" anchor="t" anchorCtr="0">
            <a:normAutofit fontScale="92500"/>
          </a:bodyPr>
          <a:lstStyle/>
          <a:p>
            <a:pPr marL="0" lvl="0" indent="0" algn="l" rtl="0">
              <a:lnSpc>
                <a:spcPct val="115000"/>
              </a:lnSpc>
              <a:spcBef>
                <a:spcPts val="1200"/>
              </a:spcBef>
              <a:spcAft>
                <a:spcPts val="0"/>
              </a:spcAft>
              <a:buClr>
                <a:srgbClr val="007F43"/>
              </a:buClr>
              <a:buSzPct val="100000"/>
              <a:buNone/>
            </a:pPr>
            <a:r>
              <a:rPr lang="en-US" dirty="0">
                <a:solidFill>
                  <a:srgbClr val="007F43"/>
                </a:solidFill>
                <a:highlight>
                  <a:srgbClr val="FFFFFF"/>
                </a:highlight>
              </a:rPr>
              <a:t>Creating a pathway to bilingualism will be achieved by: </a:t>
            </a:r>
            <a:endParaRPr dirty="0">
              <a:solidFill>
                <a:srgbClr val="007F43"/>
              </a:solidFill>
              <a:highlight>
                <a:srgbClr val="FFFFFF"/>
              </a:highlight>
            </a:endParaRPr>
          </a:p>
          <a:p>
            <a:pPr marL="573088" lvl="1" indent="-363538" algn="l" rtl="0">
              <a:lnSpc>
                <a:spcPct val="115000"/>
              </a:lnSpc>
              <a:spcBef>
                <a:spcPts val="0"/>
              </a:spcBef>
              <a:spcAft>
                <a:spcPts val="0"/>
              </a:spcAft>
              <a:buClr>
                <a:srgbClr val="007F43"/>
              </a:buClr>
              <a:buSzPct val="100000"/>
              <a:buFont typeface="Calibri"/>
              <a:buChar char="•"/>
            </a:pPr>
            <a:r>
              <a:rPr lang="en-US" sz="2316" dirty="0">
                <a:solidFill>
                  <a:srgbClr val="007F43"/>
                </a:solidFill>
                <a:highlight>
                  <a:srgbClr val="FFFFFF"/>
                </a:highlight>
              </a:rPr>
              <a:t>Award more than $890 million in Title III state grants to improve the education of ELs</a:t>
            </a:r>
            <a:endParaRPr sz="2316" dirty="0">
              <a:solidFill>
                <a:srgbClr val="007F43"/>
              </a:solidFill>
              <a:highlight>
                <a:srgbClr val="FFFFFF"/>
              </a:highlight>
            </a:endParaRPr>
          </a:p>
          <a:p>
            <a:pPr marL="573088" lvl="1" indent="-363538" algn="l" rtl="0">
              <a:lnSpc>
                <a:spcPct val="115000"/>
              </a:lnSpc>
              <a:spcBef>
                <a:spcPts val="0"/>
              </a:spcBef>
              <a:spcAft>
                <a:spcPts val="0"/>
              </a:spcAft>
              <a:buClr>
                <a:srgbClr val="007F43"/>
              </a:buClr>
              <a:buSzPct val="100000"/>
              <a:buFont typeface="Calibri"/>
              <a:buChar char="•"/>
            </a:pPr>
            <a:r>
              <a:rPr lang="en-US" sz="2316" dirty="0">
                <a:solidFill>
                  <a:srgbClr val="007F43"/>
                </a:solidFill>
                <a:highlight>
                  <a:srgbClr val="FFFFFF"/>
                </a:highlight>
              </a:rPr>
              <a:t>Provide toolkits and technical assistance to states and districts so they can better meet their obligations to robustly serve English learners in public schools</a:t>
            </a:r>
            <a:endParaRPr sz="2316" dirty="0">
              <a:solidFill>
                <a:srgbClr val="007F43"/>
              </a:solidFill>
              <a:highlight>
                <a:srgbClr val="FFFFFF"/>
              </a:highlight>
            </a:endParaRPr>
          </a:p>
          <a:p>
            <a:pPr marL="573088" lvl="1" indent="-363538" algn="l" rtl="0">
              <a:lnSpc>
                <a:spcPct val="115000"/>
              </a:lnSpc>
              <a:spcBef>
                <a:spcPts val="0"/>
              </a:spcBef>
              <a:spcAft>
                <a:spcPts val="0"/>
              </a:spcAft>
              <a:buClr>
                <a:srgbClr val="007F43"/>
              </a:buClr>
              <a:buSzPct val="100000"/>
              <a:buFont typeface="Calibri"/>
              <a:buChar char="•"/>
            </a:pPr>
            <a:r>
              <a:rPr lang="en-US" sz="2316" dirty="0">
                <a:solidFill>
                  <a:srgbClr val="007F43"/>
                </a:solidFill>
                <a:highlight>
                  <a:srgbClr val="FFFFFF"/>
                </a:highlight>
              </a:rPr>
              <a:t>Propose a new $25 million competitive grant for states and districts to scale up dual language immersion opportunities in schools</a:t>
            </a:r>
            <a:endParaRPr sz="2316" dirty="0">
              <a:solidFill>
                <a:srgbClr val="007F43"/>
              </a:solidFill>
              <a:highlight>
                <a:srgbClr val="FFFFFF"/>
              </a:highlight>
            </a:endParaRPr>
          </a:p>
          <a:p>
            <a:pPr marL="573088" lvl="1" indent="-363538" algn="l" rtl="0">
              <a:lnSpc>
                <a:spcPct val="115000"/>
              </a:lnSpc>
              <a:spcBef>
                <a:spcPts val="0"/>
              </a:spcBef>
              <a:spcAft>
                <a:spcPts val="0"/>
              </a:spcAft>
              <a:buClr>
                <a:srgbClr val="007F43"/>
              </a:buClr>
              <a:buSzPct val="100000"/>
              <a:buFont typeface="Calibri"/>
              <a:buChar char="•"/>
            </a:pPr>
            <a:r>
              <a:rPr lang="en-US" sz="2316" dirty="0">
                <a:solidFill>
                  <a:srgbClr val="007F43"/>
                </a:solidFill>
                <a:highlight>
                  <a:srgbClr val="FFFFFF"/>
                </a:highlight>
              </a:rPr>
              <a:t>Elevate the need for a diverse and multilingual educator workforce through $18 million in first-time funding for August F. Hawkins Centers of Excellence Grants to increase high-quality teacher preparation programs for teachers of color at Historically Black Colleges and Universities, Tribal Colleges and Universities, Hispanic-Serving Institutions, and Minority-Serving Institutions</a:t>
            </a:r>
            <a:endParaRPr sz="2316" dirty="0">
              <a:solidFill>
                <a:srgbClr val="007F43"/>
              </a:solidFill>
              <a:highlight>
                <a:srgbClr val="FFFFFF"/>
              </a:highlight>
            </a:endParaRPr>
          </a:p>
          <a:p>
            <a:pPr marL="573088" lvl="1" indent="-363538" algn="l" rtl="0">
              <a:lnSpc>
                <a:spcPct val="115000"/>
              </a:lnSpc>
              <a:spcBef>
                <a:spcPts val="0"/>
              </a:spcBef>
              <a:spcAft>
                <a:spcPts val="0"/>
              </a:spcAft>
              <a:buClr>
                <a:srgbClr val="007F43"/>
              </a:buClr>
              <a:buSzPct val="100000"/>
              <a:buFont typeface="Calibri"/>
              <a:buChar char="•"/>
            </a:pPr>
            <a:r>
              <a:rPr lang="en-US" sz="2316" dirty="0">
                <a:solidFill>
                  <a:srgbClr val="007F43"/>
                </a:solidFill>
                <a:highlight>
                  <a:srgbClr val="FFFFFF"/>
                </a:highlight>
              </a:rPr>
              <a:t>Highlight states and districts that are implementing evidence-based dual language programs and seals of biliteracy</a:t>
            </a:r>
            <a:endParaRPr sz="2316" dirty="0">
              <a:solidFill>
                <a:srgbClr val="007F43"/>
              </a:solidFill>
              <a:highlight>
                <a:srgbClr val="FFFFFF"/>
              </a:highlight>
            </a:endParaRPr>
          </a:p>
          <a:p>
            <a:pPr marL="0" lvl="0" indent="0" algn="l" rtl="0">
              <a:spcBef>
                <a:spcPts val="1200"/>
              </a:spcBef>
              <a:spcAft>
                <a:spcPts val="0"/>
              </a:spcAft>
              <a:buNone/>
            </a:pPr>
            <a:endParaRPr dirty="0"/>
          </a:p>
        </p:txBody>
      </p:sp>
      <p:sp>
        <p:nvSpPr>
          <p:cNvPr id="298" name="Google Shape;298;p3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299" name="Google Shape;299;p34"/>
          <p:cNvSpPr txBox="1">
            <a:spLocks noGrp="1"/>
          </p:cNvSpPr>
          <p:nvPr>
            <p:ph type="title"/>
          </p:nvPr>
        </p:nvSpPr>
        <p:spPr>
          <a:xfrm>
            <a:off x="531000" y="182750"/>
            <a:ext cx="11130000" cy="1313643"/>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3300" dirty="0"/>
              <a:t>Providing every student with a pathway to multilingualism posits multilingualism as a superpower</a:t>
            </a:r>
            <a:endParaRPr sz="3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5"/>
          <p:cNvSpPr txBox="1">
            <a:spLocks noGrp="1"/>
          </p:cNvSpPr>
          <p:nvPr>
            <p:ph type="title"/>
          </p:nvPr>
        </p:nvSpPr>
        <p:spPr>
          <a:xfrm>
            <a:off x="717176" y="211015"/>
            <a:ext cx="10784400" cy="1196585"/>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3259" dirty="0"/>
              <a:t>Update: </a:t>
            </a:r>
            <a:endParaRPr sz="3259" dirty="0"/>
          </a:p>
          <a:p>
            <a:pPr marL="0" lvl="0" indent="0" algn="ctr" rtl="0">
              <a:spcBef>
                <a:spcPts val="0"/>
              </a:spcBef>
              <a:spcAft>
                <a:spcPts val="0"/>
              </a:spcAft>
              <a:buSzPts val="990"/>
              <a:buNone/>
            </a:pPr>
            <a:r>
              <a:rPr lang="en-US" sz="3259" dirty="0"/>
              <a:t>Title III Returns to the Office of English Language Acquisition </a:t>
            </a:r>
            <a:endParaRPr sz="3259" dirty="0"/>
          </a:p>
        </p:txBody>
      </p:sp>
      <p:sp>
        <p:nvSpPr>
          <p:cNvPr id="306" name="Google Shape;306;p35"/>
          <p:cNvSpPr txBox="1">
            <a:spLocks noGrp="1"/>
          </p:cNvSpPr>
          <p:nvPr>
            <p:ph type="body" idx="1"/>
          </p:nvPr>
        </p:nvSpPr>
        <p:spPr>
          <a:xfrm>
            <a:off x="717175" y="1407599"/>
            <a:ext cx="10784400" cy="5097293"/>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a:p>
            <a:pPr marL="381000" lvl="0" indent="-381000" algn="l" rtl="0">
              <a:spcBef>
                <a:spcPts val="0"/>
              </a:spcBef>
              <a:spcAft>
                <a:spcPts val="1200"/>
              </a:spcAft>
              <a:buSzPts val="2400"/>
              <a:buFont typeface="Calibri"/>
              <a:buChar char="•"/>
            </a:pPr>
            <a:r>
              <a:rPr lang="en-US" sz="2100" dirty="0">
                <a:solidFill>
                  <a:srgbClr val="1F1F1F"/>
                </a:solidFill>
                <a:highlight>
                  <a:srgbClr val="FFFFFF"/>
                </a:highlight>
              </a:rPr>
              <a:t>“We need to be more thoughtful, more purposeful in the way that we’re going to support state formula programs,” said Montserrat Garibay, Assistant Deputy Secretary and the Director of OELA.</a:t>
            </a:r>
            <a:endParaRPr sz="2100" dirty="0">
              <a:solidFill>
                <a:srgbClr val="1F1F1F"/>
              </a:solidFill>
              <a:highlight>
                <a:srgbClr val="FFFFFF"/>
              </a:highlight>
            </a:endParaRPr>
          </a:p>
          <a:p>
            <a:pPr marL="381000" lvl="0" indent="-381000" algn="l" rtl="0">
              <a:spcBef>
                <a:spcPts val="0"/>
              </a:spcBef>
              <a:spcAft>
                <a:spcPts val="1200"/>
              </a:spcAft>
              <a:buSzPts val="2400"/>
              <a:buFont typeface="Calibri"/>
              <a:buChar char="•"/>
            </a:pPr>
            <a:r>
              <a:rPr lang="en-US" sz="2100" dirty="0">
                <a:solidFill>
                  <a:srgbClr val="1F1F1F"/>
                </a:solidFill>
                <a:highlight>
                  <a:srgbClr val="FFFFFF"/>
                </a:highlight>
              </a:rPr>
              <a:t>OELA received feedback from administrators and superintendents that sometimes they are the last to know about English learner research and pedagogy.  For this reason, OELA is looking into providing training and webinars for specifically for administrators and superintendents on these topics.</a:t>
            </a:r>
            <a:endParaRPr sz="2100" dirty="0">
              <a:solidFill>
                <a:srgbClr val="1F1F1F"/>
              </a:solidFill>
              <a:highlight>
                <a:srgbClr val="FFFFFF"/>
              </a:highlight>
            </a:endParaRPr>
          </a:p>
          <a:p>
            <a:pPr marL="381000" lvl="0" indent="-381000" algn="l" rtl="0">
              <a:spcBef>
                <a:spcPts val="0"/>
              </a:spcBef>
              <a:spcAft>
                <a:spcPts val="0"/>
              </a:spcAft>
              <a:buSzPts val="2400"/>
              <a:buFont typeface="Calibri"/>
              <a:buChar char="•"/>
            </a:pPr>
            <a:r>
              <a:rPr lang="en-US" sz="2100" dirty="0">
                <a:solidFill>
                  <a:srgbClr val="1F1F1F"/>
                </a:solidFill>
                <a:highlight>
                  <a:srgbClr val="FFFFFF"/>
                </a:highlight>
              </a:rPr>
              <a:t>OELA will continue to review how Title III dollars are used for effectiveness, meaning whether the language programs that are funded through these grants match research on what works best for English learners—including looking into bilingual and dual-language programs.</a:t>
            </a:r>
            <a:endParaRPr sz="1500" dirty="0">
              <a:solidFill>
                <a:srgbClr val="1F1F1F"/>
              </a:solidFill>
              <a:highlight>
                <a:srgbClr val="FFFFFF"/>
              </a:highlight>
              <a:latin typeface="Georgia"/>
              <a:ea typeface="Georgia"/>
              <a:cs typeface="Georgia"/>
              <a:sym typeface="Georgia"/>
            </a:endParaRPr>
          </a:p>
        </p:txBody>
      </p:sp>
      <p:sp>
        <p:nvSpPr>
          <p:cNvPr id="308" name="Google Shape;308;p35"/>
          <p:cNvSpPr txBox="1"/>
          <p:nvPr/>
        </p:nvSpPr>
        <p:spPr>
          <a:xfrm>
            <a:off x="783774" y="5727559"/>
            <a:ext cx="10299557" cy="9194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Article:  </a:t>
            </a:r>
            <a:r>
              <a:rPr lang="en-US" sz="2000" u="sng" dirty="0">
                <a:solidFill>
                  <a:schemeClr val="hlink"/>
                </a:solidFill>
                <a:latin typeface="Calibri"/>
                <a:ea typeface="Calibri"/>
                <a:cs typeface="Calibri"/>
                <a:sym typeface="Calibri"/>
                <a:hlinkClick r:id="rId3"/>
              </a:rPr>
              <a:t>$890 Million in English-Learner Aid Is Under New Management. Why Researchers Are Hopeful (Education Week)</a:t>
            </a:r>
            <a:endParaRPr sz="20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315" name="Google Shape;315;p36"/>
          <p:cNvSpPr txBox="1">
            <a:spLocks noGrp="1"/>
          </p:cNvSpPr>
          <p:nvPr>
            <p:ph type="title"/>
          </p:nvPr>
        </p:nvSpPr>
        <p:spPr>
          <a:xfrm>
            <a:off x="717175" y="294625"/>
            <a:ext cx="10784400" cy="1092048"/>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3300" dirty="0"/>
              <a:t>Update: </a:t>
            </a:r>
            <a:endParaRPr sz="3300" dirty="0"/>
          </a:p>
          <a:p>
            <a:pPr marL="0" lvl="0" indent="0" algn="ctr" rtl="0">
              <a:spcBef>
                <a:spcPts val="0"/>
              </a:spcBef>
              <a:spcAft>
                <a:spcPts val="0"/>
              </a:spcAft>
              <a:buSzPts val="990"/>
              <a:buNone/>
            </a:pPr>
            <a:r>
              <a:rPr lang="en-US" sz="3300" dirty="0"/>
              <a:t>The ED released the English Learner Family Toolkit</a:t>
            </a:r>
            <a:endParaRPr sz="3300" dirty="0"/>
          </a:p>
        </p:txBody>
      </p:sp>
      <p:sp>
        <p:nvSpPr>
          <p:cNvPr id="316" name="Google Shape;316;p36"/>
          <p:cNvSpPr txBox="1"/>
          <p:nvPr/>
        </p:nvSpPr>
        <p:spPr>
          <a:xfrm>
            <a:off x="391875" y="1921550"/>
            <a:ext cx="4334237" cy="41346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1200"/>
              </a:spcAft>
              <a:buClr>
                <a:srgbClr val="007F43"/>
              </a:buClr>
              <a:buSzPts val="2600"/>
              <a:buFont typeface="Calibri" panose="020F0502020204030204" pitchFamily="34" charset="0"/>
              <a:buChar char="●"/>
            </a:pPr>
            <a:r>
              <a:rPr lang="en-US" sz="2500" dirty="0">
                <a:solidFill>
                  <a:srgbClr val="007F43"/>
                </a:solidFill>
                <a:latin typeface="Calibri"/>
                <a:ea typeface="Calibri"/>
                <a:cs typeface="Calibri"/>
                <a:sym typeface="Calibri"/>
              </a:rPr>
              <a:t>Available in English, Spanish, Chinese, and Arabic</a:t>
            </a:r>
            <a:endParaRPr sz="2500" dirty="0">
              <a:solidFill>
                <a:srgbClr val="007F43"/>
              </a:solidFill>
              <a:latin typeface="Calibri"/>
              <a:ea typeface="Calibri"/>
              <a:cs typeface="Calibri"/>
              <a:sym typeface="Calibri"/>
            </a:endParaRPr>
          </a:p>
          <a:p>
            <a:pPr marL="457200" lvl="0" indent="-393700" algn="l" rtl="0">
              <a:spcBef>
                <a:spcPts val="0"/>
              </a:spcBef>
              <a:spcAft>
                <a:spcPts val="0"/>
              </a:spcAft>
              <a:buClr>
                <a:srgbClr val="007F43"/>
              </a:buClr>
              <a:buSzPts val="2600"/>
              <a:buFont typeface="Calibri" panose="020F0502020204030204" pitchFamily="34" charset="0"/>
              <a:buChar char="●"/>
            </a:pPr>
            <a:r>
              <a:rPr lang="en-US" sz="2500" dirty="0">
                <a:solidFill>
                  <a:srgbClr val="007F43"/>
                </a:solidFill>
                <a:latin typeface="Calibri"/>
                <a:ea typeface="Calibri"/>
                <a:cs typeface="Calibri"/>
                <a:sym typeface="Calibri"/>
              </a:rPr>
              <a:t>Topics include: </a:t>
            </a:r>
            <a:endParaRPr sz="2500" dirty="0">
              <a:solidFill>
                <a:srgbClr val="007F43"/>
              </a:solidFill>
              <a:latin typeface="Calibri"/>
              <a:ea typeface="Calibri"/>
              <a:cs typeface="Calibri"/>
              <a:sym typeface="Calibri"/>
            </a:endParaRPr>
          </a:p>
          <a:p>
            <a:pPr marL="914400" lvl="1" indent="-393700" algn="l" rtl="0">
              <a:spcBef>
                <a:spcPts val="0"/>
              </a:spcBef>
              <a:spcAft>
                <a:spcPts val="0"/>
              </a:spcAft>
              <a:buClr>
                <a:srgbClr val="007F43"/>
              </a:buClr>
              <a:buSzPts val="2600"/>
              <a:buFont typeface="Calibri"/>
              <a:buChar char="○"/>
            </a:pPr>
            <a:r>
              <a:rPr lang="en-US" sz="2300" dirty="0">
                <a:solidFill>
                  <a:srgbClr val="007F43"/>
                </a:solidFill>
                <a:latin typeface="Calibri"/>
                <a:ea typeface="Calibri"/>
                <a:cs typeface="Calibri"/>
                <a:sym typeface="Calibri"/>
              </a:rPr>
              <a:t>enrolling a child in school</a:t>
            </a:r>
            <a:endParaRPr sz="2300" dirty="0">
              <a:solidFill>
                <a:srgbClr val="007F43"/>
              </a:solidFill>
              <a:latin typeface="Calibri"/>
              <a:ea typeface="Calibri"/>
              <a:cs typeface="Calibri"/>
              <a:sym typeface="Calibri"/>
            </a:endParaRPr>
          </a:p>
          <a:p>
            <a:pPr marL="914400" lvl="1" indent="-393700" algn="l" rtl="0">
              <a:spcBef>
                <a:spcPts val="0"/>
              </a:spcBef>
              <a:spcAft>
                <a:spcPts val="0"/>
              </a:spcAft>
              <a:buClr>
                <a:srgbClr val="007F43"/>
              </a:buClr>
              <a:buSzPts val="2600"/>
              <a:buFont typeface="Calibri"/>
              <a:buChar char="○"/>
            </a:pPr>
            <a:r>
              <a:rPr lang="en-US" sz="2300" dirty="0">
                <a:solidFill>
                  <a:srgbClr val="007F43"/>
                </a:solidFill>
                <a:latin typeface="Calibri"/>
                <a:ea typeface="Calibri"/>
                <a:cs typeface="Calibri"/>
                <a:sym typeface="Calibri"/>
              </a:rPr>
              <a:t>programs and services</a:t>
            </a:r>
            <a:endParaRPr sz="2300" dirty="0">
              <a:solidFill>
                <a:srgbClr val="007F43"/>
              </a:solidFill>
              <a:latin typeface="Calibri"/>
              <a:ea typeface="Calibri"/>
              <a:cs typeface="Calibri"/>
              <a:sym typeface="Calibri"/>
            </a:endParaRPr>
          </a:p>
          <a:p>
            <a:pPr marL="914400" lvl="1" indent="-393700" algn="l" rtl="0">
              <a:spcBef>
                <a:spcPts val="0"/>
              </a:spcBef>
              <a:spcAft>
                <a:spcPts val="0"/>
              </a:spcAft>
              <a:buClr>
                <a:srgbClr val="007F43"/>
              </a:buClr>
              <a:buSzPts val="2600"/>
              <a:buFont typeface="Calibri"/>
              <a:buChar char="○"/>
            </a:pPr>
            <a:r>
              <a:rPr lang="en-US" sz="2300" dirty="0">
                <a:solidFill>
                  <a:srgbClr val="007F43"/>
                </a:solidFill>
                <a:latin typeface="Calibri"/>
                <a:ea typeface="Calibri"/>
                <a:cs typeface="Calibri"/>
                <a:sym typeface="Calibri"/>
              </a:rPr>
              <a:t>extracurricular activities</a:t>
            </a:r>
            <a:endParaRPr sz="2300" dirty="0">
              <a:solidFill>
                <a:srgbClr val="007F43"/>
              </a:solidFill>
              <a:latin typeface="Calibri"/>
              <a:ea typeface="Calibri"/>
              <a:cs typeface="Calibri"/>
              <a:sym typeface="Calibri"/>
            </a:endParaRPr>
          </a:p>
          <a:p>
            <a:pPr marL="914400" lvl="1" indent="-393700" algn="l" rtl="0">
              <a:spcBef>
                <a:spcPts val="0"/>
              </a:spcBef>
              <a:spcAft>
                <a:spcPts val="0"/>
              </a:spcAft>
              <a:buClr>
                <a:srgbClr val="007F43"/>
              </a:buClr>
              <a:buSzPts val="2600"/>
              <a:buFont typeface="Calibri"/>
              <a:buChar char="○"/>
            </a:pPr>
            <a:r>
              <a:rPr lang="en-US" sz="2300" dirty="0">
                <a:solidFill>
                  <a:srgbClr val="007F43"/>
                </a:solidFill>
                <a:latin typeface="Calibri"/>
                <a:ea typeface="Calibri"/>
                <a:cs typeface="Calibri"/>
                <a:sym typeface="Calibri"/>
              </a:rPr>
              <a:t>supporting children in school  </a:t>
            </a:r>
            <a:endParaRPr sz="2300" dirty="0">
              <a:solidFill>
                <a:srgbClr val="007F43"/>
              </a:solidFill>
              <a:latin typeface="Calibri"/>
              <a:ea typeface="Calibri"/>
              <a:cs typeface="Calibri"/>
              <a:sym typeface="Calibri"/>
            </a:endParaRPr>
          </a:p>
        </p:txBody>
      </p:sp>
      <p:pic>
        <p:nvPicPr>
          <p:cNvPr id="317" name="Google Shape;317;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69875" y="1921550"/>
            <a:ext cx="6804500" cy="3953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7"/>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fontScale="92500" lnSpcReduction="20000"/>
          </a:bodyPr>
          <a:lstStyle/>
          <a:p>
            <a:pPr marL="457200" lvl="0" indent="-363537" algn="l" rtl="0">
              <a:lnSpc>
                <a:spcPct val="115000"/>
              </a:lnSpc>
              <a:spcBef>
                <a:spcPts val="1000"/>
              </a:spcBef>
              <a:spcAft>
                <a:spcPts val="0"/>
              </a:spcAft>
              <a:buClr>
                <a:srgbClr val="999999"/>
              </a:buClr>
              <a:buSzPct val="80645"/>
              <a:buChar char="•"/>
            </a:pPr>
            <a:r>
              <a:rPr lang="en-US" sz="3100" dirty="0">
                <a:solidFill>
                  <a:srgbClr val="999999"/>
                </a:solidFill>
              </a:rPr>
              <a:t>Welcome and Introductions </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ODE:  Who We Serve and ODE Equity Statement </a:t>
            </a:r>
            <a:endParaRPr sz="3100" dirty="0">
              <a:solidFill>
                <a:srgbClr val="999999"/>
              </a:solidFill>
            </a:endParaRPr>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Today’s Objective </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Updates</a:t>
            </a:r>
            <a:endParaRPr sz="3100" dirty="0">
              <a:solidFill>
                <a:srgbClr val="999999"/>
              </a:solidFill>
            </a:endParaRPr>
          </a:p>
          <a:p>
            <a:pPr marL="457200" lvl="0" indent="-363537" algn="l" rtl="0">
              <a:lnSpc>
                <a:spcPct val="115000"/>
              </a:lnSpc>
              <a:spcBef>
                <a:spcPts val="0"/>
              </a:spcBef>
              <a:spcAft>
                <a:spcPts val="0"/>
              </a:spcAft>
              <a:buSzPct val="80645"/>
              <a:buChar char="•"/>
            </a:pPr>
            <a:r>
              <a:rPr lang="en-US" sz="3100" dirty="0"/>
              <a:t>Lau v. Nichols:  Grounding our Focus</a:t>
            </a:r>
            <a:endParaRPr sz="3100" dirty="0"/>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Video:  “Freedom to Talk”</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Small group activity</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Reporting back on small group activity </a:t>
            </a:r>
            <a:endParaRPr sz="3100" dirty="0">
              <a:solidFill>
                <a:srgbClr val="999999"/>
              </a:solidFill>
            </a:endParaRPr>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Closing</a:t>
            </a:r>
            <a:endParaRPr sz="3100" dirty="0">
              <a:solidFill>
                <a:srgbClr val="999999"/>
              </a:solidFill>
            </a:endParaRPr>
          </a:p>
          <a:p>
            <a:pPr marL="457200" lvl="0" indent="0" algn="l" rtl="0">
              <a:lnSpc>
                <a:spcPct val="115000"/>
              </a:lnSpc>
              <a:spcBef>
                <a:spcPts val="1000"/>
              </a:spcBef>
              <a:spcAft>
                <a:spcPts val="0"/>
              </a:spcAft>
              <a:buNone/>
            </a:pPr>
            <a:endParaRPr sz="3100" dirty="0">
              <a:solidFill>
                <a:srgbClr val="999999"/>
              </a:solidFill>
            </a:endParaRPr>
          </a:p>
        </p:txBody>
      </p:sp>
      <p:sp>
        <p:nvSpPr>
          <p:cNvPr id="324" name="Google Shape;324;p3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325" name="Google Shape;325;p37"/>
          <p:cNvSpPr txBox="1">
            <a:spLocks noGrp="1"/>
          </p:cNvSpPr>
          <p:nvPr>
            <p:ph type="title"/>
          </p:nvPr>
        </p:nvSpPr>
        <p:spPr>
          <a:xfrm>
            <a:off x="717175" y="457200"/>
            <a:ext cx="10784400" cy="931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Presentation Outline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333" name="Google Shape;333;p38" descr="Picture of school-age children in the San Francisco Unified School District "/>
          <p:cNvPicPr preferRelativeResize="0"/>
          <p:nvPr/>
        </p:nvPicPr>
        <p:blipFill>
          <a:blip r:embed="rId3">
            <a:alphaModFix/>
          </a:blip>
          <a:stretch>
            <a:fillRect/>
          </a:stretch>
        </p:blipFill>
        <p:spPr>
          <a:xfrm>
            <a:off x="523750" y="1626918"/>
            <a:ext cx="8887575" cy="4778957"/>
          </a:xfrm>
          <a:prstGeom prst="rect">
            <a:avLst/>
          </a:prstGeom>
          <a:noFill/>
          <a:ln>
            <a:noFill/>
          </a:ln>
        </p:spPr>
      </p:pic>
      <p:sp>
        <p:nvSpPr>
          <p:cNvPr id="334" name="Google Shape;334;p38"/>
          <p:cNvSpPr txBox="1"/>
          <p:nvPr/>
        </p:nvSpPr>
        <p:spPr>
          <a:xfrm>
            <a:off x="9411450" y="3551750"/>
            <a:ext cx="2324100" cy="217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dirty="0">
                <a:solidFill>
                  <a:schemeClr val="dk1"/>
                </a:solidFill>
                <a:latin typeface="Calibri"/>
                <a:ea typeface="Calibri"/>
                <a:cs typeface="Calibri"/>
                <a:sym typeface="Calibri"/>
              </a:rPr>
              <a:t>Source: Historical Photograph Collection of San Francisco Public Library’s History Center </a:t>
            </a:r>
            <a:r>
              <a:rPr lang="en-U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2937506C-00F5-9D74-DEB0-BE3A03CA3235}"/>
              </a:ext>
            </a:extLst>
          </p:cNvPr>
          <p:cNvSpPr txBox="1">
            <a:spLocks noGrp="1"/>
          </p:cNvSpPr>
          <p:nvPr>
            <p:ph type="title" idx="4294967295"/>
          </p:nvPr>
        </p:nvSpPr>
        <p:spPr>
          <a:xfrm>
            <a:off x="546265" y="629392"/>
            <a:ext cx="1095543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Photograph of school-age children in the San Francisco Unified School District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(date: unknown)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341" name="Google Shape;341;p39"/>
          <p:cNvSpPr txBox="1"/>
          <p:nvPr/>
        </p:nvSpPr>
        <p:spPr>
          <a:xfrm>
            <a:off x="391886" y="1095269"/>
            <a:ext cx="3389039" cy="540962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chemeClr val="accent5"/>
                </a:solidFill>
                <a:latin typeface="Calibri"/>
                <a:ea typeface="Calibri"/>
                <a:cs typeface="Calibri"/>
                <a:sym typeface="Calibri"/>
              </a:rPr>
              <a:t>What are some words or phrases that come to your mind in response to this photograph?</a:t>
            </a:r>
            <a:endParaRPr sz="3000" b="1" dirty="0">
              <a:solidFill>
                <a:schemeClr val="accent5"/>
              </a:solidFill>
              <a:latin typeface="Calibri"/>
              <a:ea typeface="Calibri"/>
              <a:cs typeface="Calibri"/>
              <a:sym typeface="Calibri"/>
            </a:endParaRPr>
          </a:p>
          <a:p>
            <a:pPr marL="0" lvl="0" indent="0" algn="ctr" rtl="0">
              <a:spcBef>
                <a:spcPts val="0"/>
              </a:spcBef>
              <a:spcAft>
                <a:spcPts val="0"/>
              </a:spcAft>
              <a:buNone/>
            </a:pPr>
            <a:r>
              <a:rPr lang="en-US" sz="3000" b="1" dirty="0">
                <a:solidFill>
                  <a:schemeClr val="accent5"/>
                </a:solidFill>
                <a:latin typeface="Calibri"/>
                <a:ea typeface="Calibri"/>
                <a:cs typeface="Calibri"/>
                <a:sym typeface="Calibri"/>
              </a:rPr>
              <a:t> </a:t>
            </a:r>
            <a:endParaRPr sz="3000" b="1" dirty="0">
              <a:solidFill>
                <a:schemeClr val="accent5"/>
              </a:solidFill>
              <a:latin typeface="Calibri"/>
              <a:ea typeface="Calibri"/>
              <a:cs typeface="Calibri"/>
              <a:sym typeface="Calibri"/>
            </a:endParaRPr>
          </a:p>
          <a:p>
            <a:pPr marL="0" lvl="0" indent="0" algn="ctr" rtl="0">
              <a:spcBef>
                <a:spcPts val="0"/>
              </a:spcBef>
              <a:spcAft>
                <a:spcPts val="0"/>
              </a:spcAft>
              <a:buNone/>
            </a:pPr>
            <a:r>
              <a:rPr lang="en-US" sz="3000" b="1" dirty="0">
                <a:solidFill>
                  <a:schemeClr val="accent5"/>
                </a:solidFill>
                <a:latin typeface="Calibri"/>
                <a:ea typeface="Calibri"/>
                <a:cs typeface="Calibri"/>
                <a:sym typeface="Calibri"/>
              </a:rPr>
              <a:t>Share your words or phrases in the chat</a:t>
            </a:r>
            <a:endParaRPr sz="2400" dirty="0">
              <a:solidFill>
                <a:schemeClr val="dk1"/>
              </a:solidFill>
              <a:highlight>
                <a:srgbClr val="FFFF00"/>
              </a:highlight>
              <a:latin typeface="Calibri"/>
              <a:ea typeface="Calibri"/>
              <a:cs typeface="Calibri"/>
              <a:sym typeface="Calibri"/>
            </a:endParaRPr>
          </a:p>
        </p:txBody>
      </p:sp>
      <p:pic>
        <p:nvPicPr>
          <p:cNvPr id="342" name="Google Shape;342;p39" descr="A group of children posing for a photo&#10;&#10;Description automatically generated"/>
          <p:cNvPicPr preferRelativeResize="0"/>
          <p:nvPr/>
        </p:nvPicPr>
        <p:blipFill>
          <a:blip r:embed="rId3">
            <a:alphaModFix/>
          </a:blip>
          <a:stretch>
            <a:fillRect/>
          </a:stretch>
        </p:blipFill>
        <p:spPr>
          <a:xfrm>
            <a:off x="3780925" y="1007139"/>
            <a:ext cx="7884874" cy="5625275"/>
          </a:xfrm>
          <a:prstGeom prst="rect">
            <a:avLst/>
          </a:prstGeom>
          <a:noFill/>
          <a:ln>
            <a:noFill/>
          </a:ln>
        </p:spPr>
      </p:pic>
      <p:sp>
        <p:nvSpPr>
          <p:cNvPr id="2" name="Title 1">
            <a:extLst>
              <a:ext uri="{FF2B5EF4-FFF2-40B4-BE49-F238E27FC236}">
                <a16:creationId xmlns:a16="http://schemas.microsoft.com/office/drawing/2014/main" id="{B47127F9-C183-D540-C47E-263CF6547C88}"/>
              </a:ext>
            </a:extLst>
          </p:cNvPr>
          <p:cNvSpPr txBox="1">
            <a:spLocks noGrp="1"/>
          </p:cNvSpPr>
          <p:nvPr>
            <p:ph type="title" idx="4294967295"/>
          </p:nvPr>
        </p:nvSpPr>
        <p:spPr>
          <a:xfrm>
            <a:off x="4310743" y="475013"/>
            <a:ext cx="657893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Photograph of school-age children in the San Francisco Unified School District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(date: unknown)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349" name="Google Shape;349;p40"/>
          <p:cNvSpPr txBox="1">
            <a:spLocks noGrp="1"/>
          </p:cNvSpPr>
          <p:nvPr>
            <p:ph type="title" idx="4294967295"/>
          </p:nvPr>
        </p:nvSpPr>
        <p:spPr>
          <a:xfrm>
            <a:off x="7938198" y="1270850"/>
            <a:ext cx="3778180" cy="294945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007F43"/>
                </a:solidFill>
                <a:effectLst/>
                <a:uLnTx/>
                <a:uFillTx/>
                <a:latin typeface="Calibri"/>
                <a:ea typeface="Calibri"/>
                <a:cs typeface="Calibri"/>
                <a:sym typeface="Calibri"/>
              </a:rPr>
              <a:t>What is important to these kids? What matters to them?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300" b="1" i="0" u="none" strike="noStrike" kern="0" cap="none" spc="0" normalizeH="0" baseline="0" noProof="0" dirty="0">
              <a:ln>
                <a:noFill/>
              </a:ln>
              <a:solidFill>
                <a:srgbClr val="007F43"/>
              </a:solidFill>
              <a:effectLst/>
              <a:uLnTx/>
              <a:uFillTx/>
              <a:latin typeface="Calibri"/>
              <a:ea typeface="Calibri"/>
              <a:cs typeface="Calibri"/>
              <a:sym typeface="Calibri"/>
            </a:endParaRPr>
          </a:p>
        </p:txBody>
      </p:sp>
      <p:pic>
        <p:nvPicPr>
          <p:cNvPr id="350" name="Google Shape;350;p40" descr="A group of children posing for a photo&#10;&#10;Description automatically generated"/>
          <p:cNvPicPr preferRelativeResize="0"/>
          <p:nvPr/>
        </p:nvPicPr>
        <p:blipFill>
          <a:blip r:embed="rId3">
            <a:alphaModFix/>
          </a:blip>
          <a:stretch>
            <a:fillRect/>
          </a:stretch>
        </p:blipFill>
        <p:spPr>
          <a:xfrm>
            <a:off x="376450" y="823475"/>
            <a:ext cx="7406401" cy="5012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fontScale="92500" lnSpcReduction="20000"/>
          </a:bodyPr>
          <a:lstStyle/>
          <a:p>
            <a:pPr marL="457200" lvl="0" indent="-363537" algn="l" rtl="0">
              <a:lnSpc>
                <a:spcPct val="115000"/>
              </a:lnSpc>
              <a:spcBef>
                <a:spcPts val="1000"/>
              </a:spcBef>
              <a:spcAft>
                <a:spcPts val="0"/>
              </a:spcAft>
              <a:buClr>
                <a:srgbClr val="999999"/>
              </a:buClr>
              <a:buSzPct val="80645"/>
              <a:buChar char="•"/>
            </a:pPr>
            <a:r>
              <a:rPr lang="en-US" sz="3100" dirty="0">
                <a:solidFill>
                  <a:srgbClr val="999999"/>
                </a:solidFill>
              </a:rPr>
              <a:t>Welcome and Introductions </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ODE:  Who We Serve and ODE Equity Statement </a:t>
            </a:r>
            <a:endParaRPr sz="3100" dirty="0">
              <a:solidFill>
                <a:srgbClr val="999999"/>
              </a:solidFill>
            </a:endParaRPr>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Today’s Objective </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Updates</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Lau v. Nichols:  Grounding our focus</a:t>
            </a:r>
            <a:endParaRPr sz="3100" dirty="0">
              <a:solidFill>
                <a:srgbClr val="999999"/>
              </a:solidFill>
            </a:endParaRPr>
          </a:p>
          <a:p>
            <a:pPr marL="457200" lvl="0" indent="-363537" algn="l" rtl="0">
              <a:lnSpc>
                <a:spcPct val="115000"/>
              </a:lnSpc>
              <a:spcBef>
                <a:spcPts val="0"/>
              </a:spcBef>
              <a:spcAft>
                <a:spcPts val="0"/>
              </a:spcAft>
              <a:buSzPct val="80645"/>
              <a:buChar char="•"/>
            </a:pPr>
            <a:r>
              <a:rPr lang="en-US" sz="3100" dirty="0"/>
              <a:t>Video:  “Freedom to Talk”</a:t>
            </a:r>
            <a:endParaRPr sz="3100" dirty="0"/>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Small group activity</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Reporting back on small group activity </a:t>
            </a:r>
            <a:endParaRPr sz="3100" dirty="0">
              <a:solidFill>
                <a:srgbClr val="999999"/>
              </a:solidFill>
            </a:endParaRPr>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Closing</a:t>
            </a:r>
            <a:endParaRPr sz="3100" dirty="0">
              <a:solidFill>
                <a:srgbClr val="999999"/>
              </a:solidFill>
            </a:endParaRPr>
          </a:p>
          <a:p>
            <a:pPr marL="457200" lvl="0" indent="0" algn="l" rtl="0">
              <a:lnSpc>
                <a:spcPct val="115000"/>
              </a:lnSpc>
              <a:spcBef>
                <a:spcPts val="1000"/>
              </a:spcBef>
              <a:spcAft>
                <a:spcPts val="0"/>
              </a:spcAft>
              <a:buNone/>
            </a:pPr>
            <a:endParaRPr sz="3100" dirty="0">
              <a:solidFill>
                <a:srgbClr val="999999"/>
              </a:solidFill>
            </a:endParaRPr>
          </a:p>
        </p:txBody>
      </p:sp>
      <p:sp>
        <p:nvSpPr>
          <p:cNvPr id="357" name="Google Shape;357;p4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358" name="Google Shape;358;p4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Presentation Outline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2"/>
          <p:cNvSpPr txBox="1">
            <a:spLocks noGrp="1"/>
          </p:cNvSpPr>
          <p:nvPr>
            <p:ph type="title"/>
          </p:nvPr>
        </p:nvSpPr>
        <p:spPr>
          <a:xfrm>
            <a:off x="717175" y="245525"/>
            <a:ext cx="10784400" cy="9492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Plan/Activity </a:t>
            </a:r>
            <a:endParaRPr/>
          </a:p>
        </p:txBody>
      </p:sp>
      <p:sp>
        <p:nvSpPr>
          <p:cNvPr id="365" name="Google Shape;365;p42"/>
          <p:cNvSpPr txBox="1">
            <a:spLocks noGrp="1"/>
          </p:cNvSpPr>
          <p:nvPr>
            <p:ph type="body" idx="1"/>
          </p:nvPr>
        </p:nvSpPr>
        <p:spPr>
          <a:xfrm>
            <a:off x="717175" y="2520675"/>
            <a:ext cx="4943398" cy="3911950"/>
          </a:xfrm>
          <a:prstGeom prst="rect">
            <a:avLst/>
          </a:prstGeom>
        </p:spPr>
        <p:txBody>
          <a:bodyPr spcFirstLastPara="1" wrap="square" lIns="91425" tIns="45700" rIns="91425" bIns="45700" anchor="t" anchorCtr="0">
            <a:normAutofit fontScale="92500" lnSpcReduction="10000"/>
          </a:bodyPr>
          <a:lstStyle/>
          <a:p>
            <a:pPr marL="0" lvl="0" indent="0" algn="l" rtl="0">
              <a:lnSpc>
                <a:spcPct val="115000"/>
              </a:lnSpc>
              <a:spcBef>
                <a:spcPts val="1000"/>
              </a:spcBef>
              <a:spcAft>
                <a:spcPts val="0"/>
              </a:spcAft>
              <a:buNone/>
            </a:pPr>
            <a:r>
              <a:rPr lang="en-US" dirty="0"/>
              <a:t>English Learner students </a:t>
            </a:r>
            <a:endParaRPr dirty="0"/>
          </a:p>
          <a:p>
            <a:pPr marL="0" lvl="0" indent="0" algn="l" rtl="0">
              <a:lnSpc>
                <a:spcPct val="115000"/>
              </a:lnSpc>
              <a:spcBef>
                <a:spcPts val="1000"/>
              </a:spcBef>
              <a:spcAft>
                <a:spcPts val="0"/>
              </a:spcAft>
              <a:buNone/>
            </a:pPr>
            <a:r>
              <a:rPr lang="en-US" dirty="0"/>
              <a:t>Federal Policy</a:t>
            </a:r>
            <a:endParaRPr dirty="0"/>
          </a:p>
          <a:p>
            <a:pPr marL="633413" lvl="1" indent="-369888" algn="l" rtl="0">
              <a:lnSpc>
                <a:spcPct val="115000"/>
              </a:lnSpc>
              <a:spcBef>
                <a:spcPts val="500"/>
              </a:spcBef>
              <a:spcAft>
                <a:spcPts val="0"/>
              </a:spcAft>
              <a:buSzPts val="1600"/>
              <a:buChar char="•"/>
            </a:pPr>
            <a:r>
              <a:rPr lang="en-US" sz="2200" dirty="0"/>
              <a:t>Lau v. Nichols</a:t>
            </a:r>
            <a:endParaRPr sz="2200" dirty="0"/>
          </a:p>
          <a:p>
            <a:pPr marL="633413" lvl="1" indent="-369888" algn="l" rtl="0">
              <a:lnSpc>
                <a:spcPct val="115000"/>
              </a:lnSpc>
              <a:spcBef>
                <a:spcPts val="0"/>
              </a:spcBef>
              <a:spcAft>
                <a:spcPts val="0"/>
              </a:spcAft>
              <a:buSzPts val="1800"/>
              <a:buChar char="•"/>
            </a:pPr>
            <a:r>
              <a:rPr lang="en-US" sz="2140" dirty="0"/>
              <a:t>Elementary &amp; Secondary Education Act (1965) </a:t>
            </a:r>
            <a:r>
              <a:rPr lang="en-US" sz="2300" dirty="0"/>
              <a:t> </a:t>
            </a:r>
            <a:endParaRPr sz="2300" dirty="0"/>
          </a:p>
          <a:p>
            <a:pPr marL="633413" lvl="1" indent="-369888" algn="l" rtl="0">
              <a:lnSpc>
                <a:spcPct val="115000"/>
              </a:lnSpc>
              <a:spcBef>
                <a:spcPts val="0"/>
              </a:spcBef>
              <a:spcAft>
                <a:spcPts val="0"/>
              </a:spcAft>
              <a:buSzPts val="1800"/>
              <a:buChar char="•"/>
            </a:pPr>
            <a:r>
              <a:rPr lang="en-US" sz="2240" dirty="0"/>
              <a:t>Standards-based movement </a:t>
            </a:r>
            <a:endParaRPr sz="2240" dirty="0"/>
          </a:p>
          <a:p>
            <a:pPr marL="633413" lvl="1" indent="-369888" algn="l" rtl="0">
              <a:lnSpc>
                <a:spcPct val="115000"/>
              </a:lnSpc>
              <a:spcBef>
                <a:spcPts val="0"/>
              </a:spcBef>
              <a:spcAft>
                <a:spcPts val="0"/>
              </a:spcAft>
              <a:buSzPts val="2240"/>
              <a:buChar char="•"/>
            </a:pPr>
            <a:r>
              <a:rPr lang="en-US" sz="2240" dirty="0"/>
              <a:t>No Child Left Behind (2001) </a:t>
            </a:r>
            <a:endParaRPr sz="2240" dirty="0"/>
          </a:p>
          <a:p>
            <a:pPr marL="633413" lvl="1" indent="-369888" algn="l" rtl="0">
              <a:lnSpc>
                <a:spcPct val="115000"/>
              </a:lnSpc>
              <a:spcBef>
                <a:spcPts val="0"/>
              </a:spcBef>
              <a:spcAft>
                <a:spcPts val="0"/>
              </a:spcAft>
              <a:buSzPts val="1730"/>
              <a:buChar char="•"/>
            </a:pPr>
            <a:r>
              <a:rPr lang="en-US" sz="2240" dirty="0"/>
              <a:t>Title I</a:t>
            </a:r>
            <a:endParaRPr sz="2240" dirty="0"/>
          </a:p>
          <a:p>
            <a:pPr marL="633413" lvl="1" indent="-369888" algn="l" rtl="0">
              <a:lnSpc>
                <a:spcPct val="115000"/>
              </a:lnSpc>
              <a:spcBef>
                <a:spcPts val="0"/>
              </a:spcBef>
              <a:spcAft>
                <a:spcPts val="0"/>
              </a:spcAft>
              <a:buSzPts val="1730"/>
              <a:buChar char="•"/>
            </a:pPr>
            <a:r>
              <a:rPr lang="en-US" sz="2240" dirty="0"/>
              <a:t>Title III </a:t>
            </a:r>
            <a:endParaRPr sz="2240" dirty="0"/>
          </a:p>
          <a:p>
            <a:pPr marL="633413" lvl="1" indent="-369888" algn="l" rtl="0">
              <a:lnSpc>
                <a:spcPct val="115000"/>
              </a:lnSpc>
              <a:spcBef>
                <a:spcPts val="0"/>
              </a:spcBef>
              <a:spcAft>
                <a:spcPts val="0"/>
              </a:spcAft>
              <a:buSzPts val="2240"/>
              <a:buChar char="•"/>
            </a:pPr>
            <a:r>
              <a:rPr lang="en-US" sz="2240" dirty="0"/>
              <a:t>Common Core State Standards</a:t>
            </a:r>
            <a:endParaRPr dirty="0"/>
          </a:p>
        </p:txBody>
      </p:sp>
      <p:sp>
        <p:nvSpPr>
          <p:cNvPr id="366" name="Google Shape;366;p42"/>
          <p:cNvSpPr txBox="1">
            <a:spLocks noGrp="1"/>
          </p:cNvSpPr>
          <p:nvPr>
            <p:ph type="body" idx="2"/>
          </p:nvPr>
        </p:nvSpPr>
        <p:spPr>
          <a:xfrm>
            <a:off x="6531428" y="2520675"/>
            <a:ext cx="5057671" cy="3912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240" dirty="0"/>
              <a:t>Themes/factors/concepts:</a:t>
            </a:r>
            <a:endParaRPr sz="2240" dirty="0"/>
          </a:p>
          <a:p>
            <a:pPr marL="682625" lvl="1" indent="-369888" algn="l" rtl="0">
              <a:lnSpc>
                <a:spcPct val="115000"/>
              </a:lnSpc>
              <a:spcBef>
                <a:spcPts val="500"/>
              </a:spcBef>
              <a:spcAft>
                <a:spcPts val="0"/>
              </a:spcAft>
              <a:buSzPts val="1730"/>
              <a:buChar char="•"/>
            </a:pPr>
            <a:r>
              <a:rPr lang="en-US" sz="2240" dirty="0"/>
              <a:t>Civil rights </a:t>
            </a:r>
            <a:endParaRPr sz="2240" dirty="0"/>
          </a:p>
          <a:p>
            <a:pPr marL="682625" lvl="1" indent="-369888" algn="l" rtl="0">
              <a:lnSpc>
                <a:spcPct val="115000"/>
              </a:lnSpc>
              <a:spcBef>
                <a:spcPts val="0"/>
              </a:spcBef>
              <a:spcAft>
                <a:spcPts val="0"/>
              </a:spcAft>
              <a:buSzPts val="2240"/>
              <a:buChar char="•"/>
            </a:pPr>
            <a:r>
              <a:rPr lang="en-US" sz="2240" dirty="0"/>
              <a:t>Equal Opportunity </a:t>
            </a:r>
            <a:endParaRPr sz="2240" dirty="0"/>
          </a:p>
          <a:p>
            <a:pPr marL="682625" lvl="1" indent="-369888" algn="l" rtl="0">
              <a:lnSpc>
                <a:spcPct val="115000"/>
              </a:lnSpc>
              <a:spcBef>
                <a:spcPts val="0"/>
              </a:spcBef>
              <a:spcAft>
                <a:spcPts val="0"/>
              </a:spcAft>
              <a:buSzPts val="2240"/>
              <a:buChar char="•"/>
            </a:pPr>
            <a:r>
              <a:rPr lang="en-US" sz="2240" dirty="0"/>
              <a:t>Foreclose</a:t>
            </a:r>
            <a:endParaRPr sz="2240" dirty="0"/>
          </a:p>
          <a:p>
            <a:pPr marL="682625" lvl="1" indent="-369888" algn="l" rtl="0">
              <a:lnSpc>
                <a:spcPct val="115000"/>
              </a:lnSpc>
              <a:spcBef>
                <a:spcPts val="0"/>
              </a:spcBef>
              <a:spcAft>
                <a:spcPts val="0"/>
              </a:spcAft>
              <a:buSzPts val="2240"/>
              <a:buChar char="•"/>
            </a:pPr>
            <a:r>
              <a:rPr lang="en-US" sz="2240" dirty="0"/>
              <a:t>Access</a:t>
            </a:r>
            <a:endParaRPr sz="2240" dirty="0"/>
          </a:p>
          <a:p>
            <a:pPr marL="682625" lvl="1" indent="-369888" algn="l" rtl="0">
              <a:lnSpc>
                <a:spcPct val="115000"/>
              </a:lnSpc>
              <a:spcBef>
                <a:spcPts val="0"/>
              </a:spcBef>
              <a:spcAft>
                <a:spcPts val="0"/>
              </a:spcAft>
              <a:buSzPts val="1730"/>
              <a:buChar char="•"/>
            </a:pPr>
            <a:r>
              <a:rPr lang="en-US" sz="2240" dirty="0"/>
              <a:t>Regulation </a:t>
            </a:r>
            <a:endParaRPr sz="2240" dirty="0"/>
          </a:p>
          <a:p>
            <a:pPr marL="682625" lvl="1" indent="-369888" algn="l" rtl="0">
              <a:lnSpc>
                <a:spcPct val="115000"/>
              </a:lnSpc>
              <a:spcBef>
                <a:spcPts val="0"/>
              </a:spcBef>
              <a:spcAft>
                <a:spcPts val="0"/>
              </a:spcAft>
              <a:buSzPts val="1730"/>
              <a:buChar char="•"/>
            </a:pPr>
            <a:r>
              <a:rPr lang="en-US" sz="2240" dirty="0"/>
              <a:t>Accountability </a:t>
            </a:r>
            <a:endParaRPr sz="2240" dirty="0"/>
          </a:p>
          <a:p>
            <a:pPr marL="682625" lvl="1" indent="-369888" algn="l" rtl="0">
              <a:lnSpc>
                <a:spcPct val="115000"/>
              </a:lnSpc>
              <a:spcBef>
                <a:spcPts val="0"/>
              </a:spcBef>
              <a:spcAft>
                <a:spcPts val="0"/>
              </a:spcAft>
              <a:buSzPts val="2240"/>
              <a:buChar char="•"/>
            </a:pPr>
            <a:r>
              <a:rPr lang="en-US" sz="2240" dirty="0"/>
              <a:t>Shared responsibility  </a:t>
            </a:r>
            <a:endParaRPr sz="2240" dirty="0"/>
          </a:p>
          <a:p>
            <a:pPr marL="682625" lvl="1" indent="-369888" algn="l" rtl="0">
              <a:lnSpc>
                <a:spcPct val="115000"/>
              </a:lnSpc>
              <a:spcBef>
                <a:spcPts val="0"/>
              </a:spcBef>
              <a:spcAft>
                <a:spcPts val="0"/>
              </a:spcAft>
              <a:buSzPts val="2240"/>
              <a:buChar char="•"/>
            </a:pPr>
            <a:r>
              <a:rPr lang="en-US" sz="2240" dirty="0"/>
              <a:t>English language proficiency</a:t>
            </a:r>
            <a:endParaRPr sz="2240" dirty="0"/>
          </a:p>
          <a:p>
            <a:pPr marL="0" lvl="0" indent="0" algn="l" rtl="0">
              <a:lnSpc>
                <a:spcPct val="115000"/>
              </a:lnSpc>
              <a:spcBef>
                <a:spcPts val="1000"/>
              </a:spcBef>
              <a:spcAft>
                <a:spcPts val="0"/>
              </a:spcAft>
              <a:buNone/>
            </a:pPr>
            <a:endParaRPr sz="2240" dirty="0"/>
          </a:p>
        </p:txBody>
      </p:sp>
      <p:sp>
        <p:nvSpPr>
          <p:cNvPr id="367" name="Google Shape;367;p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368" name="Google Shape;368;p42"/>
          <p:cNvSpPr txBox="1"/>
          <p:nvPr/>
        </p:nvSpPr>
        <p:spPr>
          <a:xfrm>
            <a:off x="2225975" y="1243875"/>
            <a:ext cx="9476700" cy="1276800"/>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1000"/>
              </a:spcBef>
              <a:spcAft>
                <a:spcPts val="0"/>
              </a:spcAft>
              <a:buClr>
                <a:srgbClr val="007F43"/>
              </a:buClr>
              <a:buSzPts val="1800"/>
              <a:buChar char="•"/>
            </a:pPr>
            <a:r>
              <a:rPr lang="en-US" sz="2400" dirty="0">
                <a:solidFill>
                  <a:srgbClr val="007F43"/>
                </a:solidFill>
                <a:latin typeface="Calibri"/>
                <a:ea typeface="Calibri"/>
                <a:cs typeface="Calibri"/>
                <a:sym typeface="Calibri"/>
              </a:rPr>
              <a:t>Watch the video </a:t>
            </a:r>
            <a:r>
              <a:rPr lang="en-US" sz="2400" u="sng" dirty="0">
                <a:solidFill>
                  <a:srgbClr val="007F4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Freedom to Talk</a:t>
            </a:r>
            <a:endParaRPr sz="2400" dirty="0">
              <a:solidFill>
                <a:srgbClr val="007F43"/>
              </a:solidFill>
              <a:latin typeface="Calibri"/>
              <a:ea typeface="Calibri"/>
              <a:cs typeface="Calibri"/>
              <a:sym typeface="Calibri"/>
            </a:endParaRPr>
          </a:p>
          <a:p>
            <a:pPr marL="342900" lvl="0" indent="-342900" algn="l" rtl="0">
              <a:lnSpc>
                <a:spcPct val="90000"/>
              </a:lnSpc>
              <a:spcBef>
                <a:spcPts val="0"/>
              </a:spcBef>
              <a:spcAft>
                <a:spcPts val="0"/>
              </a:spcAft>
              <a:buClr>
                <a:srgbClr val="007F43"/>
              </a:buClr>
              <a:buSzPts val="1800"/>
              <a:buChar char="•"/>
            </a:pPr>
            <a:r>
              <a:rPr lang="en-US" sz="2400" dirty="0">
                <a:solidFill>
                  <a:srgbClr val="007F43"/>
                </a:solidFill>
                <a:latin typeface="Calibri"/>
                <a:ea typeface="Calibri"/>
                <a:cs typeface="Calibri"/>
                <a:sym typeface="Calibri"/>
              </a:rPr>
              <a:t>Focus on the connections between the following terms/ideas as you watch the video: </a:t>
            </a:r>
            <a:endParaRPr sz="2400" dirty="0">
              <a:solidFill>
                <a:srgbClr val="007F4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375" name="Google Shape;375;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50775" y="1599775"/>
            <a:ext cx="10315602" cy="4437524"/>
          </a:xfrm>
          <a:prstGeom prst="rect">
            <a:avLst/>
          </a:prstGeom>
          <a:noFill/>
          <a:ln>
            <a:noFill/>
          </a:ln>
        </p:spPr>
      </p:pic>
      <p:sp>
        <p:nvSpPr>
          <p:cNvPr id="376" name="Google Shape;376;p43"/>
          <p:cNvSpPr txBox="1">
            <a:spLocks noGrp="1"/>
          </p:cNvSpPr>
          <p:nvPr>
            <p:ph type="title" idx="4294967295"/>
          </p:nvPr>
        </p:nvSpPr>
        <p:spPr>
          <a:xfrm>
            <a:off x="1066875" y="626650"/>
            <a:ext cx="9606900" cy="719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chemeClr val="dk1"/>
                </a:solidFill>
                <a:effectLst/>
                <a:uLnTx/>
                <a:uFillTx/>
                <a:latin typeface="Calibri"/>
                <a:ea typeface="Calibri"/>
                <a:cs typeface="Calibri"/>
                <a:sym typeface="Calibri"/>
              </a:rPr>
              <a:t>Freedom to Talk</a:t>
            </a:r>
            <a:r>
              <a:rPr kumimoji="0" lang="en-US" sz="2400" b="0" i="0" u="none" strike="noStrike" kern="0" cap="none" spc="0" normalizeH="0" baseline="0" noProof="0" dirty="0">
                <a:ln>
                  <a:noFill/>
                </a:ln>
                <a:solidFill>
                  <a:schemeClr val="dk1"/>
                </a:solidFill>
                <a:effectLst/>
                <a:uLnTx/>
                <a:uFillTx/>
                <a:latin typeface="Calibri"/>
                <a:ea typeface="Calibri"/>
                <a:cs typeface="Calibri"/>
                <a:sym typeface="Calibri"/>
              </a:rPr>
              <a:t> by Kenji </a:t>
            </a:r>
            <a:r>
              <a:rPr kumimoji="0" lang="en-US" sz="2400" b="0" i="0" u="none" strike="noStrike" kern="0" cap="none" spc="0" normalizeH="0" baseline="0" noProof="0" dirty="0" err="1">
                <a:ln>
                  <a:noFill/>
                </a:ln>
                <a:solidFill>
                  <a:schemeClr val="dk1"/>
                </a:solidFill>
                <a:effectLst/>
                <a:uLnTx/>
                <a:uFillTx/>
                <a:latin typeface="Calibri"/>
                <a:ea typeface="Calibri"/>
                <a:cs typeface="Calibri"/>
                <a:sym typeface="Calibri"/>
              </a:rPr>
              <a:t>Hakuta</a:t>
            </a:r>
            <a:r>
              <a:rPr kumimoji="0" lang="en-US" sz="2400" b="0" i="0" u="none" strike="noStrike" kern="0" cap="none" spc="0" normalizeH="0" baseline="0" noProof="0" dirty="0">
                <a:ln>
                  <a:noFill/>
                </a:ln>
                <a:solidFill>
                  <a:schemeClr val="dk1"/>
                </a:solidFill>
                <a:effectLst/>
                <a:uLnTx/>
                <a:uFillTx/>
                <a:latin typeface="Calibri"/>
                <a:ea typeface="Calibri"/>
                <a:cs typeface="Calibri"/>
                <a:sym typeface="Calibri"/>
              </a:rPr>
              <a:t> (13:13)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457200" lvl="0" indent="-355600" algn="l" rtl="0">
              <a:lnSpc>
                <a:spcPct val="105000"/>
              </a:lnSpc>
              <a:spcBef>
                <a:spcPts val="1000"/>
              </a:spcBef>
              <a:spcAft>
                <a:spcPts val="0"/>
              </a:spcAft>
              <a:buClr>
                <a:srgbClr val="999999"/>
              </a:buClr>
              <a:buSzPts val="2000"/>
              <a:buChar char="•"/>
            </a:pPr>
            <a:r>
              <a:rPr lang="en-US" sz="2600" dirty="0">
                <a:solidFill>
                  <a:srgbClr val="999999"/>
                </a:solidFill>
              </a:rPr>
              <a:t>Welcome and Introductions </a:t>
            </a:r>
            <a:endParaRPr sz="2600" dirty="0">
              <a:solidFill>
                <a:srgbClr val="999999"/>
              </a:solidFill>
            </a:endParaRPr>
          </a:p>
          <a:p>
            <a:pPr marL="457200" lvl="0" indent="-355600" algn="l" rtl="0">
              <a:lnSpc>
                <a:spcPct val="105000"/>
              </a:lnSpc>
              <a:spcBef>
                <a:spcPts val="0"/>
              </a:spcBef>
              <a:spcAft>
                <a:spcPts val="0"/>
              </a:spcAft>
              <a:buSzPts val="2000"/>
              <a:buChar char="•"/>
            </a:pPr>
            <a:r>
              <a:rPr lang="en-US" sz="2600" dirty="0"/>
              <a:t>ODE:  Who We Serve and ODE Equity Statement </a:t>
            </a:r>
            <a:endParaRPr sz="2600" dirty="0"/>
          </a:p>
          <a:p>
            <a:pPr marL="457200" lvl="0" indent="-393700" algn="l" rtl="0">
              <a:lnSpc>
                <a:spcPct val="105000"/>
              </a:lnSpc>
              <a:spcBef>
                <a:spcPts val="0"/>
              </a:spcBef>
              <a:spcAft>
                <a:spcPts val="0"/>
              </a:spcAft>
              <a:buClr>
                <a:srgbClr val="999999"/>
              </a:buClr>
              <a:buSzPts val="2600"/>
              <a:buChar char="•"/>
            </a:pPr>
            <a:r>
              <a:rPr lang="en-US" sz="2600" dirty="0">
                <a:solidFill>
                  <a:srgbClr val="999999"/>
                </a:solidFill>
              </a:rPr>
              <a:t>Today’s Objective </a:t>
            </a:r>
            <a:endParaRPr sz="2600" dirty="0">
              <a:solidFill>
                <a:srgbClr val="999999"/>
              </a:solidFill>
            </a:endParaRPr>
          </a:p>
          <a:p>
            <a:pPr marL="457200" lvl="0" indent="-355600" algn="l" rtl="0">
              <a:lnSpc>
                <a:spcPct val="105000"/>
              </a:lnSpc>
              <a:spcBef>
                <a:spcPts val="0"/>
              </a:spcBef>
              <a:spcAft>
                <a:spcPts val="0"/>
              </a:spcAft>
              <a:buClr>
                <a:srgbClr val="999999"/>
              </a:buClr>
              <a:buSzPts val="2000"/>
              <a:buChar char="•"/>
            </a:pPr>
            <a:r>
              <a:rPr lang="en-US" sz="2600" dirty="0">
                <a:solidFill>
                  <a:srgbClr val="999999"/>
                </a:solidFill>
              </a:rPr>
              <a:t>Updates</a:t>
            </a:r>
            <a:endParaRPr sz="2600" dirty="0">
              <a:solidFill>
                <a:srgbClr val="999999"/>
              </a:solidFill>
            </a:endParaRPr>
          </a:p>
          <a:p>
            <a:pPr marL="457200" lvl="0" indent="-355600" algn="l" rtl="0">
              <a:lnSpc>
                <a:spcPct val="105000"/>
              </a:lnSpc>
              <a:spcBef>
                <a:spcPts val="0"/>
              </a:spcBef>
              <a:spcAft>
                <a:spcPts val="0"/>
              </a:spcAft>
              <a:buClr>
                <a:srgbClr val="999999"/>
              </a:buClr>
              <a:buSzPts val="2000"/>
              <a:buChar char="•"/>
            </a:pPr>
            <a:r>
              <a:rPr lang="en-US" sz="2600" dirty="0">
                <a:solidFill>
                  <a:srgbClr val="999999"/>
                </a:solidFill>
              </a:rPr>
              <a:t>Lau v. Nichols:  Grounding our focus</a:t>
            </a:r>
            <a:endParaRPr sz="2600" dirty="0">
              <a:solidFill>
                <a:srgbClr val="999999"/>
              </a:solidFill>
            </a:endParaRPr>
          </a:p>
          <a:p>
            <a:pPr marL="457200" lvl="0" indent="-355600" algn="l" rtl="0">
              <a:lnSpc>
                <a:spcPct val="105000"/>
              </a:lnSpc>
              <a:spcBef>
                <a:spcPts val="0"/>
              </a:spcBef>
              <a:spcAft>
                <a:spcPts val="0"/>
              </a:spcAft>
              <a:buClr>
                <a:srgbClr val="999999"/>
              </a:buClr>
              <a:buSzPts val="2000"/>
              <a:buChar char="•"/>
            </a:pPr>
            <a:r>
              <a:rPr lang="en-US" sz="2600" dirty="0">
                <a:solidFill>
                  <a:srgbClr val="999999"/>
                </a:solidFill>
              </a:rPr>
              <a:t>Video:  “Freedom to Talk”</a:t>
            </a:r>
            <a:endParaRPr sz="2600" dirty="0">
              <a:solidFill>
                <a:srgbClr val="999999"/>
              </a:solidFill>
            </a:endParaRPr>
          </a:p>
          <a:p>
            <a:pPr marL="457200" lvl="0" indent="-355600" algn="l" rtl="0">
              <a:lnSpc>
                <a:spcPct val="105000"/>
              </a:lnSpc>
              <a:spcBef>
                <a:spcPts val="0"/>
              </a:spcBef>
              <a:spcAft>
                <a:spcPts val="0"/>
              </a:spcAft>
              <a:buClr>
                <a:srgbClr val="999999"/>
              </a:buClr>
              <a:buSzPts val="2000"/>
              <a:buChar char="•"/>
            </a:pPr>
            <a:r>
              <a:rPr lang="en-US" sz="2600" dirty="0">
                <a:solidFill>
                  <a:srgbClr val="999999"/>
                </a:solidFill>
              </a:rPr>
              <a:t>Small group activity</a:t>
            </a:r>
            <a:endParaRPr sz="2600" dirty="0">
              <a:solidFill>
                <a:srgbClr val="999999"/>
              </a:solidFill>
            </a:endParaRPr>
          </a:p>
          <a:p>
            <a:pPr marL="457200" lvl="0" indent="-355600" algn="l" rtl="0">
              <a:lnSpc>
                <a:spcPct val="105000"/>
              </a:lnSpc>
              <a:spcBef>
                <a:spcPts val="0"/>
              </a:spcBef>
              <a:spcAft>
                <a:spcPts val="0"/>
              </a:spcAft>
              <a:buClr>
                <a:srgbClr val="999999"/>
              </a:buClr>
              <a:buSzPts val="2000"/>
              <a:buChar char="•"/>
            </a:pPr>
            <a:r>
              <a:rPr lang="en-US" sz="2600" dirty="0">
                <a:solidFill>
                  <a:srgbClr val="999999"/>
                </a:solidFill>
              </a:rPr>
              <a:t>Reporting back on small group activity </a:t>
            </a:r>
            <a:endParaRPr sz="2600" dirty="0">
              <a:solidFill>
                <a:srgbClr val="999999"/>
              </a:solidFill>
            </a:endParaRPr>
          </a:p>
          <a:p>
            <a:pPr marL="457200" lvl="0" indent="-393700" algn="l" rtl="0">
              <a:lnSpc>
                <a:spcPct val="115000"/>
              </a:lnSpc>
              <a:spcBef>
                <a:spcPts val="0"/>
              </a:spcBef>
              <a:spcAft>
                <a:spcPts val="0"/>
              </a:spcAft>
              <a:buClr>
                <a:srgbClr val="999999"/>
              </a:buClr>
              <a:buSzPts val="2600"/>
              <a:buChar char="•"/>
            </a:pPr>
            <a:r>
              <a:rPr lang="en-US" sz="2600" dirty="0">
                <a:solidFill>
                  <a:srgbClr val="999999"/>
                </a:solidFill>
              </a:rPr>
              <a:t>Closing</a:t>
            </a:r>
            <a:endParaRPr sz="2600" dirty="0">
              <a:solidFill>
                <a:srgbClr val="999999"/>
              </a:solidFill>
            </a:endParaRPr>
          </a:p>
          <a:p>
            <a:pPr marL="457200" lvl="0" indent="0" algn="l" rtl="0">
              <a:lnSpc>
                <a:spcPct val="105000"/>
              </a:lnSpc>
              <a:spcBef>
                <a:spcPts val="1000"/>
              </a:spcBef>
              <a:spcAft>
                <a:spcPts val="0"/>
              </a:spcAft>
              <a:buNone/>
            </a:pPr>
            <a:endParaRPr sz="2600" dirty="0">
              <a:solidFill>
                <a:srgbClr val="999999"/>
              </a:solidFill>
            </a:endParaRPr>
          </a:p>
        </p:txBody>
      </p:sp>
      <p:sp>
        <p:nvSpPr>
          <p:cNvPr id="214" name="Google Shape;214;p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215" name="Google Shape;215;p26"/>
          <p:cNvSpPr txBox="1">
            <a:spLocks noGrp="1"/>
          </p:cNvSpPr>
          <p:nvPr>
            <p:ph type="title"/>
          </p:nvPr>
        </p:nvSpPr>
        <p:spPr>
          <a:xfrm>
            <a:off x="717175" y="457200"/>
            <a:ext cx="10784400" cy="870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Presentation Outline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fontScale="92500" lnSpcReduction="20000"/>
          </a:bodyPr>
          <a:lstStyle/>
          <a:p>
            <a:pPr marL="457200" lvl="0" indent="-363537" algn="l" rtl="0">
              <a:lnSpc>
                <a:spcPct val="115000"/>
              </a:lnSpc>
              <a:spcBef>
                <a:spcPts val="1000"/>
              </a:spcBef>
              <a:spcAft>
                <a:spcPts val="0"/>
              </a:spcAft>
              <a:buClr>
                <a:srgbClr val="B7B7B7"/>
              </a:buClr>
              <a:buSzPct val="80645"/>
              <a:buChar char="•"/>
            </a:pPr>
            <a:r>
              <a:rPr lang="en-US" sz="3100" dirty="0">
                <a:solidFill>
                  <a:srgbClr val="B7B7B7"/>
                </a:solidFill>
              </a:rPr>
              <a:t>Welcome and Introductions </a:t>
            </a:r>
            <a:endParaRPr sz="3100" dirty="0">
              <a:solidFill>
                <a:srgbClr val="B7B7B7"/>
              </a:solidFill>
            </a:endParaRPr>
          </a:p>
          <a:p>
            <a:pPr marL="457200" lvl="0" indent="-363537" algn="l" rtl="0">
              <a:lnSpc>
                <a:spcPct val="115000"/>
              </a:lnSpc>
              <a:spcBef>
                <a:spcPts val="0"/>
              </a:spcBef>
              <a:spcAft>
                <a:spcPts val="0"/>
              </a:spcAft>
              <a:buClr>
                <a:srgbClr val="B7B7B7"/>
              </a:buClr>
              <a:buSzPct val="80645"/>
              <a:buChar char="•"/>
            </a:pPr>
            <a:r>
              <a:rPr lang="en-US" sz="3100" dirty="0">
                <a:solidFill>
                  <a:srgbClr val="B7B7B7"/>
                </a:solidFill>
              </a:rPr>
              <a:t>ODE:  Who We Serve and ODE Equity Statement </a:t>
            </a:r>
            <a:endParaRPr sz="3100" dirty="0">
              <a:solidFill>
                <a:srgbClr val="B7B7B7"/>
              </a:solidFill>
            </a:endParaRPr>
          </a:p>
          <a:p>
            <a:pPr marL="457200" lvl="0" indent="-395922" algn="l" rtl="0">
              <a:lnSpc>
                <a:spcPct val="115000"/>
              </a:lnSpc>
              <a:spcBef>
                <a:spcPts val="0"/>
              </a:spcBef>
              <a:spcAft>
                <a:spcPts val="0"/>
              </a:spcAft>
              <a:buClr>
                <a:srgbClr val="B7B7B7"/>
              </a:buClr>
              <a:buSzPct val="100000"/>
              <a:buChar char="•"/>
            </a:pPr>
            <a:r>
              <a:rPr lang="en-US" sz="3100" dirty="0">
                <a:solidFill>
                  <a:srgbClr val="B7B7B7"/>
                </a:solidFill>
              </a:rPr>
              <a:t>Today’s Objective </a:t>
            </a:r>
            <a:endParaRPr sz="3100" dirty="0">
              <a:solidFill>
                <a:srgbClr val="B7B7B7"/>
              </a:solidFill>
            </a:endParaRPr>
          </a:p>
          <a:p>
            <a:pPr marL="457200" lvl="0" indent="-363537" algn="l" rtl="0">
              <a:lnSpc>
                <a:spcPct val="115000"/>
              </a:lnSpc>
              <a:spcBef>
                <a:spcPts val="0"/>
              </a:spcBef>
              <a:spcAft>
                <a:spcPts val="0"/>
              </a:spcAft>
              <a:buClr>
                <a:srgbClr val="B7B7B7"/>
              </a:buClr>
              <a:buSzPct val="80645"/>
              <a:buChar char="•"/>
            </a:pPr>
            <a:r>
              <a:rPr lang="en-US" sz="3100" dirty="0">
                <a:solidFill>
                  <a:srgbClr val="B7B7B7"/>
                </a:solidFill>
              </a:rPr>
              <a:t>Updates</a:t>
            </a:r>
            <a:endParaRPr sz="3100" dirty="0">
              <a:solidFill>
                <a:srgbClr val="B7B7B7"/>
              </a:solidFill>
            </a:endParaRPr>
          </a:p>
          <a:p>
            <a:pPr marL="457200" lvl="0" indent="-363537" algn="l" rtl="0">
              <a:lnSpc>
                <a:spcPct val="115000"/>
              </a:lnSpc>
              <a:spcBef>
                <a:spcPts val="0"/>
              </a:spcBef>
              <a:spcAft>
                <a:spcPts val="0"/>
              </a:spcAft>
              <a:buClr>
                <a:srgbClr val="B7B7B7"/>
              </a:buClr>
              <a:buSzPct val="80645"/>
              <a:buChar char="•"/>
            </a:pPr>
            <a:r>
              <a:rPr lang="en-US" sz="3100" dirty="0">
                <a:solidFill>
                  <a:srgbClr val="B7B7B7"/>
                </a:solidFill>
              </a:rPr>
              <a:t>Lau v. Nichols:  Grounding our focus</a:t>
            </a:r>
            <a:endParaRPr sz="3100" dirty="0">
              <a:solidFill>
                <a:srgbClr val="B7B7B7"/>
              </a:solidFill>
            </a:endParaRPr>
          </a:p>
          <a:p>
            <a:pPr marL="457200" lvl="0" indent="-363537" algn="l" rtl="0">
              <a:lnSpc>
                <a:spcPct val="115000"/>
              </a:lnSpc>
              <a:spcBef>
                <a:spcPts val="0"/>
              </a:spcBef>
              <a:spcAft>
                <a:spcPts val="0"/>
              </a:spcAft>
              <a:buClr>
                <a:srgbClr val="B7B7B7"/>
              </a:buClr>
              <a:buSzPct val="80645"/>
              <a:buChar char="•"/>
            </a:pPr>
            <a:r>
              <a:rPr lang="en-US" sz="3100" dirty="0">
                <a:solidFill>
                  <a:srgbClr val="B7B7B7"/>
                </a:solidFill>
              </a:rPr>
              <a:t>Video:  “Freedom to Talk”</a:t>
            </a:r>
            <a:endParaRPr sz="3100" dirty="0">
              <a:solidFill>
                <a:srgbClr val="B7B7B7"/>
              </a:solidFill>
            </a:endParaRPr>
          </a:p>
          <a:p>
            <a:pPr marL="457200" lvl="0" indent="-363537" algn="l" rtl="0">
              <a:lnSpc>
                <a:spcPct val="115000"/>
              </a:lnSpc>
              <a:spcBef>
                <a:spcPts val="0"/>
              </a:spcBef>
              <a:spcAft>
                <a:spcPts val="0"/>
              </a:spcAft>
              <a:buSzPct val="80645"/>
              <a:buChar char="•"/>
            </a:pPr>
            <a:r>
              <a:rPr lang="en-US" sz="3100" dirty="0"/>
              <a:t>Small group activity</a:t>
            </a:r>
            <a:endParaRPr sz="3100" dirty="0"/>
          </a:p>
          <a:p>
            <a:pPr marL="457200" lvl="0" indent="-363537" algn="l" rtl="0">
              <a:lnSpc>
                <a:spcPct val="115000"/>
              </a:lnSpc>
              <a:spcBef>
                <a:spcPts val="0"/>
              </a:spcBef>
              <a:spcAft>
                <a:spcPts val="0"/>
              </a:spcAft>
              <a:buClr>
                <a:srgbClr val="B7B7B7"/>
              </a:buClr>
              <a:buSzPct val="80645"/>
              <a:buChar char="•"/>
            </a:pPr>
            <a:r>
              <a:rPr lang="en-US" sz="3100" dirty="0">
                <a:solidFill>
                  <a:srgbClr val="B7B7B7"/>
                </a:solidFill>
              </a:rPr>
              <a:t>Reporting back on small group activity </a:t>
            </a:r>
            <a:endParaRPr sz="3100" dirty="0">
              <a:solidFill>
                <a:srgbClr val="B7B7B7"/>
              </a:solidFill>
            </a:endParaRPr>
          </a:p>
          <a:p>
            <a:pPr marL="457200" lvl="0" indent="-395922" algn="l" rtl="0">
              <a:lnSpc>
                <a:spcPct val="115000"/>
              </a:lnSpc>
              <a:spcBef>
                <a:spcPts val="0"/>
              </a:spcBef>
              <a:spcAft>
                <a:spcPts val="0"/>
              </a:spcAft>
              <a:buClr>
                <a:srgbClr val="B7B7B7"/>
              </a:buClr>
              <a:buSzPct val="100000"/>
              <a:buChar char="•"/>
            </a:pPr>
            <a:r>
              <a:rPr lang="en-US" sz="3100" dirty="0">
                <a:solidFill>
                  <a:srgbClr val="B7B7B7"/>
                </a:solidFill>
              </a:rPr>
              <a:t>Closing</a:t>
            </a:r>
            <a:endParaRPr sz="3100" dirty="0">
              <a:solidFill>
                <a:srgbClr val="B7B7B7"/>
              </a:solidFill>
            </a:endParaRPr>
          </a:p>
          <a:p>
            <a:pPr marL="457200" lvl="0" indent="0" algn="l" rtl="0">
              <a:lnSpc>
                <a:spcPct val="115000"/>
              </a:lnSpc>
              <a:spcBef>
                <a:spcPts val="1000"/>
              </a:spcBef>
              <a:spcAft>
                <a:spcPts val="0"/>
              </a:spcAft>
              <a:buNone/>
            </a:pPr>
            <a:endParaRPr sz="3100" dirty="0">
              <a:solidFill>
                <a:srgbClr val="B7B7B7"/>
              </a:solidFill>
            </a:endParaRPr>
          </a:p>
        </p:txBody>
      </p:sp>
      <p:sp>
        <p:nvSpPr>
          <p:cNvPr id="383" name="Google Shape;383;p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384" name="Google Shape;384;p4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Presentation Outline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body" idx="1"/>
          </p:nvPr>
        </p:nvSpPr>
        <p:spPr>
          <a:xfrm>
            <a:off x="717175" y="1645888"/>
            <a:ext cx="10784400" cy="4288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457200" lvl="0" indent="-374650" algn="l" rtl="0">
              <a:spcBef>
                <a:spcPts val="1000"/>
              </a:spcBef>
              <a:spcAft>
                <a:spcPts val="0"/>
              </a:spcAft>
              <a:buClr>
                <a:srgbClr val="DC5626"/>
              </a:buClr>
              <a:buSzPts val="2300"/>
              <a:buChar char="•"/>
            </a:pPr>
            <a:r>
              <a:rPr lang="en-US" sz="2900" dirty="0">
                <a:solidFill>
                  <a:srgbClr val="DC5626"/>
                </a:solidFill>
              </a:rPr>
              <a:t>Create a “map” of the ideas/terms using the </a:t>
            </a:r>
            <a:r>
              <a:rPr lang="en-US" sz="2900" u="sng" dirty="0" err="1">
                <a:solidFill>
                  <a:srgbClr val="DC5626"/>
                </a:solidFill>
                <a:hlinkClick r:id="rId3">
                  <a:extLst>
                    <a:ext uri="{A12FA001-AC4F-418D-AE19-62706E023703}">
                      <ahyp:hlinkClr xmlns:ahyp="http://schemas.microsoft.com/office/drawing/2018/hyperlinkcolor" val="tx"/>
                    </a:ext>
                  </a:extLst>
                </a:hlinkClick>
              </a:rPr>
              <a:t>Jamboard</a:t>
            </a:r>
            <a:r>
              <a:rPr lang="en-US" sz="2900" u="sng" dirty="0">
                <a:solidFill>
                  <a:srgbClr val="DC5626"/>
                </a:solidFill>
                <a:hlinkClick r:id="rId3">
                  <a:extLst>
                    <a:ext uri="{A12FA001-AC4F-418D-AE19-62706E023703}">
                      <ahyp:hlinkClr xmlns:ahyp="http://schemas.microsoft.com/office/drawing/2018/hyperlinkcolor" val="tx"/>
                    </a:ext>
                  </a:extLst>
                </a:hlinkClick>
              </a:rPr>
              <a:t> link</a:t>
            </a:r>
            <a:r>
              <a:rPr lang="en-US" sz="2900" dirty="0">
                <a:solidFill>
                  <a:srgbClr val="DC5626"/>
                </a:solidFill>
              </a:rPr>
              <a:t> </a:t>
            </a:r>
            <a:endParaRPr sz="2900" dirty="0">
              <a:solidFill>
                <a:srgbClr val="DC5626"/>
              </a:solidFill>
            </a:endParaRPr>
          </a:p>
          <a:p>
            <a:pPr marL="457200" lvl="0" indent="0" algn="l" rtl="0">
              <a:spcBef>
                <a:spcPts val="1000"/>
              </a:spcBef>
              <a:spcAft>
                <a:spcPts val="0"/>
              </a:spcAft>
              <a:buNone/>
            </a:pPr>
            <a:endParaRPr sz="2900" dirty="0">
              <a:solidFill>
                <a:srgbClr val="DC5626"/>
              </a:solidFill>
            </a:endParaRPr>
          </a:p>
          <a:p>
            <a:pPr marL="457200" lvl="0" indent="-374650" algn="l" rtl="0">
              <a:spcBef>
                <a:spcPts val="1000"/>
              </a:spcBef>
              <a:spcAft>
                <a:spcPts val="0"/>
              </a:spcAft>
              <a:buClr>
                <a:srgbClr val="DC5626"/>
              </a:buClr>
              <a:buSzPts val="2300"/>
              <a:buChar char="•"/>
            </a:pPr>
            <a:r>
              <a:rPr lang="en-US" sz="2900" dirty="0">
                <a:solidFill>
                  <a:srgbClr val="DC5626"/>
                </a:solidFill>
              </a:rPr>
              <a:t>Use sticky notes, circles, or the pen feature (or all the features) to show the relationships between the ideas/terms</a:t>
            </a:r>
            <a:endParaRPr sz="2900" dirty="0">
              <a:solidFill>
                <a:srgbClr val="DC5626"/>
              </a:solidFill>
            </a:endParaRPr>
          </a:p>
        </p:txBody>
      </p:sp>
      <p:sp>
        <p:nvSpPr>
          <p:cNvPr id="391" name="Google Shape;391;p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392" name="Google Shape;392;p4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Small Group Activity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399" name="Google Shape;399;p46"/>
          <p:cNvSpPr txBox="1">
            <a:spLocks noGrp="1"/>
          </p:cNvSpPr>
          <p:nvPr>
            <p:ph type="body" idx="1"/>
          </p:nvPr>
        </p:nvSpPr>
        <p:spPr>
          <a:xfrm>
            <a:off x="3152400" y="1194225"/>
            <a:ext cx="8349300" cy="4896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-Pen (fine tip, highlighter, thick tip, brush)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-Eraser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-Sticky note </a:t>
            </a:r>
            <a:endParaRPr dirty="0"/>
          </a:p>
          <a:p>
            <a:pPr marL="0" lvl="0" indent="0" algn="l" rtl="0">
              <a:spcBef>
                <a:spcPts val="1000"/>
              </a:spcBef>
              <a:spcAft>
                <a:spcPts val="0"/>
              </a:spcAft>
              <a:buNone/>
            </a:pPr>
            <a:r>
              <a:rPr lang="en-US" dirty="0"/>
              <a:t>-Image </a:t>
            </a:r>
            <a:endParaRPr dirty="0"/>
          </a:p>
          <a:p>
            <a:pPr marL="0" lvl="0" indent="0" algn="l" rtl="0">
              <a:spcBef>
                <a:spcPts val="1000"/>
              </a:spcBef>
              <a:spcAft>
                <a:spcPts val="0"/>
              </a:spcAft>
              <a:buNone/>
            </a:pPr>
            <a:r>
              <a:rPr lang="en-US" dirty="0"/>
              <a:t>-Shapes</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-Text box</a:t>
            </a:r>
            <a:endParaRPr dirty="0"/>
          </a:p>
        </p:txBody>
      </p:sp>
      <p:pic>
        <p:nvPicPr>
          <p:cNvPr id="400" name="Google Shape;400;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67825" y="1028188"/>
            <a:ext cx="948225" cy="5588275"/>
          </a:xfrm>
          <a:prstGeom prst="rect">
            <a:avLst/>
          </a:prstGeom>
          <a:noFill/>
          <a:ln>
            <a:noFill/>
          </a:ln>
        </p:spPr>
      </p:pic>
      <p:sp>
        <p:nvSpPr>
          <p:cNvPr id="401" name="Google Shape;401;p46"/>
          <p:cNvSpPr txBox="1">
            <a:spLocks noGrp="1"/>
          </p:cNvSpPr>
          <p:nvPr>
            <p:ph type="title" idx="4294967295"/>
          </p:nvPr>
        </p:nvSpPr>
        <p:spPr>
          <a:xfrm>
            <a:off x="3854725" y="427975"/>
            <a:ext cx="5402100" cy="488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err="1">
                <a:ln>
                  <a:noFill/>
                </a:ln>
                <a:solidFill>
                  <a:srgbClr val="007F43"/>
                </a:solidFill>
                <a:effectLst/>
                <a:uLnTx/>
                <a:uFillTx/>
                <a:latin typeface="Calibri"/>
                <a:ea typeface="Calibri"/>
                <a:cs typeface="Calibri"/>
                <a:sym typeface="Calibri"/>
              </a:rPr>
              <a:t>Jamboard</a:t>
            </a:r>
            <a:r>
              <a:rPr kumimoji="0" lang="en-US" sz="2600" b="1" i="0" u="none" strike="noStrike" kern="0" cap="none" spc="0" normalizeH="0" baseline="0" noProof="0" dirty="0">
                <a:ln>
                  <a:noFill/>
                </a:ln>
                <a:solidFill>
                  <a:srgbClr val="007F43"/>
                </a:solidFill>
                <a:effectLst/>
                <a:uLnTx/>
                <a:uFillTx/>
                <a:latin typeface="Calibri"/>
                <a:ea typeface="Calibri"/>
                <a:cs typeface="Calibri"/>
                <a:sym typeface="Calibri"/>
              </a:rPr>
              <a:t> Features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408" name="Google Shape;408;p47">
            <a:extLst>
              <a:ext uri="{C183D7F6-B498-43B3-948B-1728B52AA6E4}">
                <adec:decorative xmlns:adec="http://schemas.microsoft.com/office/drawing/2017/decorative" val="1"/>
              </a:ext>
            </a:extLst>
          </p:cNvPr>
          <p:cNvSpPr txBox="1"/>
          <p:nvPr/>
        </p:nvSpPr>
        <p:spPr>
          <a:xfrm>
            <a:off x="688050" y="578075"/>
            <a:ext cx="6304200" cy="14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09" name="Google Shape;409;p47"/>
          <p:cNvSpPr txBox="1">
            <a:spLocks noGrp="1"/>
          </p:cNvSpPr>
          <p:nvPr>
            <p:ph type="title" idx="4294967295"/>
          </p:nvPr>
        </p:nvSpPr>
        <p:spPr>
          <a:xfrm>
            <a:off x="688050" y="451425"/>
            <a:ext cx="8708500" cy="1366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F75BC"/>
                </a:solidFill>
                <a:effectLst/>
                <a:uLnTx/>
                <a:uFillTx/>
                <a:latin typeface="Calibri"/>
                <a:ea typeface="Calibri"/>
                <a:cs typeface="Calibri"/>
                <a:sym typeface="Calibri"/>
              </a:rPr>
              <a:t>Small Group Activity: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dk1"/>
                </a:solidFill>
                <a:effectLst/>
                <a:uLnTx/>
                <a:uFillTx/>
                <a:latin typeface="Calibri"/>
                <a:ea typeface="Calibri"/>
                <a:cs typeface="Calibri"/>
                <a:sym typeface="Calibri"/>
              </a:rPr>
              <a:t>Organize the concepts visually based on associations, relationships, connections, effects, positionality, centrality, etc. </a:t>
            </a:r>
          </a:p>
        </p:txBody>
      </p:sp>
      <p:pic>
        <p:nvPicPr>
          <p:cNvPr id="410" name="Google Shape;410;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33028" y="2074175"/>
            <a:ext cx="8708500" cy="43128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8"/>
          <p:cNvSpPr txBox="1">
            <a:spLocks noGrp="1"/>
          </p:cNvSpPr>
          <p:nvPr>
            <p:ph type="title" idx="4294967295"/>
          </p:nvPr>
        </p:nvSpPr>
        <p:spPr>
          <a:xfrm>
            <a:off x="8610600" y="6140450"/>
            <a:ext cx="2890838" cy="365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595959"/>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dirty="0">
              <a:ln>
                <a:noFill/>
              </a:ln>
              <a:solidFill>
                <a:srgbClr val="595959"/>
              </a:solidFill>
              <a:effectLst/>
              <a:uLnTx/>
              <a:uFillTx/>
              <a:latin typeface="Calibri"/>
              <a:ea typeface="Calibri"/>
              <a:cs typeface="Calibri"/>
              <a:sym typeface="Calibri"/>
            </a:endParaRPr>
          </a:p>
        </p:txBody>
      </p:sp>
      <p:pic>
        <p:nvPicPr>
          <p:cNvPr id="417" name="Google Shape;417;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36625" y="598525"/>
            <a:ext cx="9777152" cy="5461450"/>
          </a:xfrm>
          <a:prstGeom prst="rect">
            <a:avLst/>
          </a:prstGeom>
          <a:noFill/>
          <a:ln>
            <a:noFill/>
          </a:ln>
        </p:spPr>
      </p:pic>
      <p:sp>
        <p:nvSpPr>
          <p:cNvPr id="2" name="Slide Number Placeholder 1">
            <a:extLst>
              <a:ext uri="{FF2B5EF4-FFF2-40B4-BE49-F238E27FC236}">
                <a16:creationId xmlns:a16="http://schemas.microsoft.com/office/drawing/2014/main" id="{13A3EEEB-DD79-2E18-142E-E6E406B2FA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9"/>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fontScale="92500" lnSpcReduction="20000"/>
          </a:bodyPr>
          <a:lstStyle/>
          <a:p>
            <a:pPr marL="457200" lvl="0" indent="-363537" algn="l" rtl="0">
              <a:lnSpc>
                <a:spcPct val="115000"/>
              </a:lnSpc>
              <a:spcBef>
                <a:spcPts val="1000"/>
              </a:spcBef>
              <a:spcAft>
                <a:spcPts val="0"/>
              </a:spcAft>
              <a:buClr>
                <a:srgbClr val="999999"/>
              </a:buClr>
              <a:buSzPct val="80645"/>
              <a:buChar char="•"/>
            </a:pPr>
            <a:r>
              <a:rPr lang="en-US" sz="3100" dirty="0">
                <a:solidFill>
                  <a:srgbClr val="999999"/>
                </a:solidFill>
              </a:rPr>
              <a:t>Welcome and Introductions </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ODE:  Who We Serve and ODE Equity Statement </a:t>
            </a:r>
            <a:endParaRPr sz="3100" dirty="0">
              <a:solidFill>
                <a:srgbClr val="999999"/>
              </a:solidFill>
            </a:endParaRPr>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Today’s Objective </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Updates</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Lau v. Nichols:  Grounding our focus</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Video:  “Freedom to Talk”</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Small group activity</a:t>
            </a:r>
            <a:endParaRPr sz="3100" dirty="0">
              <a:solidFill>
                <a:srgbClr val="999999"/>
              </a:solidFill>
            </a:endParaRPr>
          </a:p>
          <a:p>
            <a:pPr marL="457200" lvl="0" indent="-363537" algn="l" rtl="0">
              <a:lnSpc>
                <a:spcPct val="115000"/>
              </a:lnSpc>
              <a:spcBef>
                <a:spcPts val="0"/>
              </a:spcBef>
              <a:spcAft>
                <a:spcPts val="0"/>
              </a:spcAft>
              <a:buSzPct val="80645"/>
              <a:buChar char="•"/>
            </a:pPr>
            <a:r>
              <a:rPr lang="en-US" sz="3100" dirty="0"/>
              <a:t>Reporting back on small group activity </a:t>
            </a:r>
            <a:endParaRPr sz="3100" dirty="0"/>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Closing</a:t>
            </a:r>
            <a:endParaRPr sz="3100" dirty="0">
              <a:solidFill>
                <a:srgbClr val="999999"/>
              </a:solidFill>
            </a:endParaRPr>
          </a:p>
          <a:p>
            <a:pPr marL="457200" lvl="0" indent="0" algn="l" rtl="0">
              <a:lnSpc>
                <a:spcPct val="115000"/>
              </a:lnSpc>
              <a:spcBef>
                <a:spcPts val="1000"/>
              </a:spcBef>
              <a:spcAft>
                <a:spcPts val="0"/>
              </a:spcAft>
              <a:buNone/>
            </a:pPr>
            <a:endParaRPr sz="3100" dirty="0"/>
          </a:p>
        </p:txBody>
      </p:sp>
      <p:sp>
        <p:nvSpPr>
          <p:cNvPr id="424" name="Google Shape;424;p4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425" name="Google Shape;425;p49"/>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Presentation Outline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0"/>
          <p:cNvSpPr txBox="1">
            <a:spLocks noGrp="1"/>
          </p:cNvSpPr>
          <p:nvPr>
            <p:ph type="ctrTitle"/>
          </p:nvPr>
        </p:nvSpPr>
        <p:spPr>
          <a:xfrm>
            <a:off x="717177" y="2843683"/>
            <a:ext cx="10784400" cy="181875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200" dirty="0">
                <a:solidFill>
                  <a:srgbClr val="9F2065"/>
                </a:solidFill>
              </a:rPr>
              <a:t>Closing:  Share one “takeaway” from today’s discussion in the chat box</a:t>
            </a:r>
            <a:endParaRPr sz="5200" dirty="0">
              <a:solidFill>
                <a:srgbClr val="9F2065"/>
              </a:solidFill>
            </a:endParaRPr>
          </a:p>
        </p:txBody>
      </p:sp>
      <p:sp>
        <p:nvSpPr>
          <p:cNvPr id="432" name="Google Shape;432;p5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1"/>
          <p:cNvSpPr txBox="1">
            <a:spLocks noGrp="1"/>
          </p:cNvSpPr>
          <p:nvPr>
            <p:ph type="body" idx="1"/>
          </p:nvPr>
        </p:nvSpPr>
        <p:spPr>
          <a:xfrm>
            <a:off x="703800" y="1808703"/>
            <a:ext cx="10784400" cy="433109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000" dirty="0">
                <a:solidFill>
                  <a:srgbClr val="03254D"/>
                </a:solidFill>
                <a:highlight>
                  <a:srgbClr val="FFFFFF"/>
                </a:highlight>
              </a:rPr>
              <a:t>From </a:t>
            </a:r>
            <a:r>
              <a:rPr lang="en-US" sz="2000" i="1" dirty="0">
                <a:solidFill>
                  <a:srgbClr val="03254D"/>
                </a:solidFill>
                <a:highlight>
                  <a:srgbClr val="FFFFFF"/>
                </a:highlight>
              </a:rPr>
              <a:t>Developing Educator Expertise to Work with Adolescent English Learners, Module 6: Equitable </a:t>
            </a:r>
            <a:endParaRPr sz="2000" i="1" dirty="0">
              <a:solidFill>
                <a:srgbClr val="03254D"/>
              </a:solidFill>
              <a:highlight>
                <a:srgbClr val="FFFFFF"/>
              </a:highlight>
            </a:endParaRPr>
          </a:p>
          <a:p>
            <a:pPr marL="0" lvl="0" indent="0" algn="l" rtl="0">
              <a:lnSpc>
                <a:spcPct val="100000"/>
              </a:lnSpc>
              <a:spcBef>
                <a:spcPts val="1000"/>
              </a:spcBef>
              <a:spcAft>
                <a:spcPts val="0"/>
              </a:spcAft>
              <a:buNone/>
            </a:pPr>
            <a:r>
              <a:rPr lang="en-US" sz="2000" i="1" dirty="0">
                <a:solidFill>
                  <a:srgbClr val="03254D"/>
                </a:solidFill>
                <a:highlight>
                  <a:srgbClr val="FFFFFF"/>
                </a:highlight>
              </a:rPr>
              <a:t>Policy and Practice for English Learners: What Should Teachers and School Leaders Know and Do?</a:t>
            </a:r>
            <a:r>
              <a:rPr lang="en-US" sz="2000" dirty="0">
                <a:solidFill>
                  <a:srgbClr val="03254D"/>
                </a:solidFill>
                <a:highlight>
                  <a:srgbClr val="FFFFFF"/>
                </a:highlight>
              </a:rPr>
              <a:t> by </a:t>
            </a:r>
            <a:endParaRPr sz="2000" dirty="0">
              <a:solidFill>
                <a:srgbClr val="03254D"/>
              </a:solidFill>
              <a:highlight>
                <a:srgbClr val="FFFFFF"/>
              </a:highlight>
            </a:endParaRPr>
          </a:p>
          <a:p>
            <a:pPr marL="0" lvl="0" indent="0" algn="l" rtl="0">
              <a:lnSpc>
                <a:spcPct val="100000"/>
              </a:lnSpc>
              <a:spcBef>
                <a:spcPts val="1000"/>
              </a:spcBef>
              <a:spcAft>
                <a:spcPts val="0"/>
              </a:spcAft>
              <a:buNone/>
            </a:pPr>
            <a:r>
              <a:rPr lang="en-US" sz="2000" dirty="0">
                <a:solidFill>
                  <a:srgbClr val="03254D"/>
                </a:solidFill>
                <a:highlight>
                  <a:srgbClr val="FFFFFF"/>
                </a:highlight>
              </a:rPr>
              <a:t>George Bunch. </a:t>
            </a:r>
            <a:r>
              <a:rPr lang="en-US" sz="2000" dirty="0" err="1">
                <a:solidFill>
                  <a:srgbClr val="03254D"/>
                </a:solidFill>
                <a:highlight>
                  <a:srgbClr val="FFFFFF"/>
                </a:highlight>
              </a:rPr>
              <a:t>WestEd</a:t>
            </a:r>
            <a:r>
              <a:rPr lang="en-US" sz="2000" dirty="0">
                <a:solidFill>
                  <a:srgbClr val="03254D"/>
                </a:solidFill>
                <a:highlight>
                  <a:srgbClr val="FFFFFF"/>
                </a:highlight>
              </a:rPr>
              <a:t>. All rights reserved.</a:t>
            </a:r>
            <a:endParaRPr sz="2000" dirty="0">
              <a:solidFill>
                <a:srgbClr val="03254D"/>
              </a:solidFill>
              <a:highlight>
                <a:srgbClr val="FFFFFF"/>
              </a:highlight>
            </a:endParaRPr>
          </a:p>
          <a:p>
            <a:pPr marL="0" lvl="0" indent="0" algn="l" rtl="0">
              <a:spcBef>
                <a:spcPts val="1000"/>
              </a:spcBef>
              <a:spcAft>
                <a:spcPts val="0"/>
              </a:spcAft>
              <a:buNone/>
            </a:pPr>
            <a:endParaRPr sz="2000" dirty="0">
              <a:solidFill>
                <a:srgbClr val="03254D"/>
              </a:solidFill>
              <a:highlight>
                <a:srgbClr val="FFFFFF"/>
              </a:highlight>
            </a:endParaRPr>
          </a:p>
          <a:p>
            <a:pPr marL="0" lvl="0" indent="0" algn="l" rtl="0">
              <a:spcBef>
                <a:spcPts val="1000"/>
              </a:spcBef>
              <a:spcAft>
                <a:spcPts val="0"/>
              </a:spcAft>
              <a:buNone/>
            </a:pPr>
            <a:r>
              <a:rPr lang="en-US" sz="2000" dirty="0">
                <a:solidFill>
                  <a:srgbClr val="2F2E2E"/>
                </a:solidFill>
              </a:rPr>
              <a:t>Lau v. Nichols, 414 U.S. 563 (U.S. Supreme Court 1974).</a:t>
            </a:r>
            <a:endParaRPr sz="2000" dirty="0">
              <a:solidFill>
                <a:srgbClr val="2F2E2E"/>
              </a:solidFill>
            </a:endParaRPr>
          </a:p>
          <a:p>
            <a:pPr marL="0" lvl="0" indent="0" algn="l" rtl="0">
              <a:spcBef>
                <a:spcPts val="1000"/>
              </a:spcBef>
              <a:spcAft>
                <a:spcPts val="0"/>
              </a:spcAft>
              <a:buNone/>
            </a:pPr>
            <a:endParaRPr sz="2000" dirty="0">
              <a:solidFill>
                <a:srgbClr val="2F2E2E"/>
              </a:solidFill>
            </a:endParaRPr>
          </a:p>
          <a:p>
            <a:pPr marL="0" lvl="0" indent="0" algn="l" rtl="0">
              <a:lnSpc>
                <a:spcPct val="115000"/>
              </a:lnSpc>
              <a:spcBef>
                <a:spcPts val="1000"/>
              </a:spcBef>
              <a:spcAft>
                <a:spcPts val="0"/>
              </a:spcAft>
              <a:buNone/>
            </a:pPr>
            <a:r>
              <a:rPr lang="en-US" sz="2000" dirty="0">
                <a:solidFill>
                  <a:srgbClr val="2F2E2E"/>
                </a:solidFill>
              </a:rPr>
              <a:t>Thompson, K. D. (2013). Is separate always unequal?  A philosophical examination of ideas of equality in key cases regarding racial and linguistic minorities in education.  </a:t>
            </a:r>
            <a:r>
              <a:rPr lang="en-US" sz="2000" i="1" dirty="0">
                <a:solidFill>
                  <a:srgbClr val="2F2E2E"/>
                </a:solidFill>
              </a:rPr>
              <a:t>American Educational Research Journal, 50</a:t>
            </a:r>
            <a:r>
              <a:rPr lang="en-US" sz="2000" dirty="0">
                <a:solidFill>
                  <a:srgbClr val="2F2E2E"/>
                </a:solidFill>
              </a:rPr>
              <a:t>(6), 1249–1278 doi:10.3102/0002831213502519</a:t>
            </a:r>
            <a:endParaRPr sz="2500" dirty="0">
              <a:solidFill>
                <a:srgbClr val="2F2E2E"/>
              </a:solidFill>
            </a:endParaRPr>
          </a:p>
        </p:txBody>
      </p:sp>
      <p:sp>
        <p:nvSpPr>
          <p:cNvPr id="439" name="Google Shape;439;p5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440" name="Google Shape;440;p5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t>References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2" name="Google Shape;222;p27" descr="Image result for oregon outline"/>
          <p:cNvPicPr preferRelativeResize="0"/>
          <p:nvPr/>
        </p:nvPicPr>
        <p:blipFill rotWithShape="1">
          <a:blip r:embed="rId3">
            <a:alphaModFix/>
          </a:blip>
          <a:srcRect/>
          <a:stretch/>
        </p:blipFill>
        <p:spPr>
          <a:xfrm>
            <a:off x="4594325" y="582350"/>
            <a:ext cx="7129399" cy="5501650"/>
          </a:xfrm>
          <a:prstGeom prst="rect">
            <a:avLst/>
          </a:prstGeom>
          <a:noFill/>
          <a:ln>
            <a:noFill/>
          </a:ln>
        </p:spPr>
      </p:pic>
      <p:sp>
        <p:nvSpPr>
          <p:cNvPr id="223" name="Google Shape;223;p2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t>Who We Serve</a:t>
            </a:r>
            <a:endParaRPr/>
          </a:p>
        </p:txBody>
      </p:sp>
      <p:sp>
        <p:nvSpPr>
          <p:cNvPr id="225" name="Google Shape;225;p27"/>
          <p:cNvSpPr txBox="1"/>
          <p:nvPr/>
        </p:nvSpPr>
        <p:spPr>
          <a:xfrm>
            <a:off x="5756636" y="4461889"/>
            <a:ext cx="4804800" cy="20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3600"/>
              <a:buFont typeface="Arial"/>
              <a:buNone/>
            </a:pPr>
            <a:r>
              <a:rPr lang="en-US" sz="3000" b="1" i="0" u="none" strike="noStrike" cap="none">
                <a:solidFill>
                  <a:srgbClr val="006CAD"/>
                </a:solidFill>
                <a:latin typeface="Calibri"/>
                <a:ea typeface="Calibri"/>
                <a:cs typeface="Calibri"/>
                <a:sym typeface="Calibri"/>
              </a:rPr>
              <a:t>197 Districts</a:t>
            </a:r>
            <a:endParaRPr sz="3000" b="0" i="0" u="none" strike="noStrike" cap="none">
              <a:solidFill>
                <a:srgbClr val="006CAD"/>
              </a:solidFill>
              <a:latin typeface="Arial"/>
              <a:ea typeface="Arial"/>
              <a:cs typeface="Arial"/>
              <a:sym typeface="Arial"/>
            </a:endParaRPr>
          </a:p>
          <a:p>
            <a:pPr marL="0" marR="0" lvl="0" indent="0" algn="ctr" rtl="0">
              <a:lnSpc>
                <a:spcPct val="100000"/>
              </a:lnSpc>
              <a:spcBef>
                <a:spcPts val="0"/>
              </a:spcBef>
              <a:spcAft>
                <a:spcPts val="0"/>
              </a:spcAft>
              <a:buClr>
                <a:srgbClr val="0F75BC"/>
              </a:buClr>
              <a:buSzPts val="3200"/>
              <a:buFont typeface="Arial"/>
              <a:buNone/>
            </a:pPr>
            <a:r>
              <a:rPr lang="en-US" sz="1800" b="0" i="0" u="none" strike="noStrike" cap="none">
                <a:solidFill>
                  <a:srgbClr val="0F75BC"/>
                </a:solidFill>
                <a:latin typeface="Calibri"/>
                <a:ea typeface="Calibri"/>
                <a:cs typeface="Calibri"/>
                <a:sym typeface="Calibri"/>
              </a:rPr>
              <a:t>1,270 Schools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1800" b="0" i="0" u="none" strike="noStrike" cap="none">
                <a:solidFill>
                  <a:srgbClr val="006CAD"/>
                </a:solidFill>
                <a:latin typeface="Calibri"/>
                <a:ea typeface="Calibri"/>
                <a:cs typeface="Calibri"/>
                <a:sym typeface="Calibri"/>
              </a:rPr>
              <a:t>13</a:t>
            </a:r>
            <a:r>
              <a:rPr lang="en-US" sz="1800">
                <a:solidFill>
                  <a:srgbClr val="006CAD"/>
                </a:solidFill>
                <a:latin typeface="Calibri"/>
                <a:ea typeface="Calibri"/>
                <a:cs typeface="Calibri"/>
                <a:sym typeface="Calibri"/>
              </a:rPr>
              <a:t>1</a:t>
            </a:r>
            <a:r>
              <a:rPr lang="en-US" sz="1800" b="0" i="0" u="none" strike="noStrike" cap="none">
                <a:solidFill>
                  <a:srgbClr val="006CAD"/>
                </a:solidFill>
                <a:latin typeface="Calibri"/>
                <a:ea typeface="Calibri"/>
                <a:cs typeface="Calibri"/>
                <a:sym typeface="Calibri"/>
              </a:rPr>
              <a:t> Charter Schools</a:t>
            </a:r>
            <a:endParaRPr sz="1800" b="0" i="0" u="none" strike="noStrike" cap="none">
              <a:solidFill>
                <a:srgbClr val="006CAD"/>
              </a:solidFill>
              <a:latin typeface="Calibri"/>
              <a:ea typeface="Calibri"/>
              <a:cs typeface="Calibri"/>
              <a:sym typeface="Calibri"/>
            </a:endParaRPr>
          </a:p>
          <a:p>
            <a:pPr marL="0" marR="0" lvl="0" indent="0" algn="ctr" rtl="0">
              <a:lnSpc>
                <a:spcPct val="100000"/>
              </a:lnSpc>
              <a:spcBef>
                <a:spcPts val="0"/>
              </a:spcBef>
              <a:spcAft>
                <a:spcPts val="0"/>
              </a:spcAft>
              <a:buClr>
                <a:srgbClr val="0F75BC"/>
              </a:buClr>
              <a:buSzPts val="1400"/>
              <a:buFont typeface="Arial"/>
              <a:buNone/>
            </a:pPr>
            <a:r>
              <a:rPr lang="en-US" sz="1800" b="0" i="0" u="none" strike="noStrike" cap="none">
                <a:solidFill>
                  <a:srgbClr val="006CAD"/>
                </a:solidFill>
                <a:latin typeface="Calibri"/>
                <a:ea typeface="Calibri"/>
                <a:cs typeface="Calibri"/>
                <a:sym typeface="Calibri"/>
              </a:rPr>
              <a:t>19 Education Service Districts</a:t>
            </a:r>
            <a:endParaRPr sz="1800" b="0" i="0" u="none" strike="noStrike" cap="none">
              <a:solidFill>
                <a:srgbClr val="000000"/>
              </a:solidFill>
              <a:latin typeface="Calibri"/>
              <a:ea typeface="Calibri"/>
              <a:cs typeface="Calibri"/>
              <a:sym typeface="Calibri"/>
            </a:endParaRPr>
          </a:p>
        </p:txBody>
      </p:sp>
      <p:sp>
        <p:nvSpPr>
          <p:cNvPr id="226" name="Google Shape;226;p27"/>
          <p:cNvSpPr txBox="1"/>
          <p:nvPr/>
        </p:nvSpPr>
        <p:spPr>
          <a:xfrm>
            <a:off x="5801625" y="2466575"/>
            <a:ext cx="4714800" cy="229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2800"/>
              <a:buFont typeface="Arial"/>
              <a:buNone/>
            </a:pPr>
            <a:r>
              <a:rPr lang="en-US" sz="3000" b="1">
                <a:solidFill>
                  <a:srgbClr val="9F2065"/>
                </a:solidFill>
                <a:latin typeface="Calibri"/>
                <a:ea typeface="Calibri"/>
                <a:cs typeface="Calibri"/>
                <a:sym typeface="Calibri"/>
              </a:rPr>
              <a:t>81,826</a:t>
            </a:r>
            <a:r>
              <a:rPr lang="en-US" sz="3000" b="1" i="0" u="none" strike="noStrike" cap="none">
                <a:solidFill>
                  <a:srgbClr val="9F2065"/>
                </a:solidFill>
                <a:latin typeface="Calibri"/>
                <a:ea typeface="Calibri"/>
                <a:cs typeface="Calibri"/>
                <a:sym typeface="Calibri"/>
              </a:rPr>
              <a:t> Educators</a:t>
            </a:r>
            <a:endParaRPr sz="3000" b="0" i="0" u="none" strike="noStrike" cap="none">
              <a:solidFill>
                <a:srgbClr val="9F2065"/>
              </a:solidFill>
              <a:latin typeface="Calibri"/>
              <a:ea typeface="Calibri"/>
              <a:cs typeface="Calibri"/>
              <a:sym typeface="Calibri"/>
            </a:endParaRPr>
          </a:p>
          <a:p>
            <a:pPr marL="0" marR="0" lvl="0" indent="0" algn="ctr" rtl="0">
              <a:lnSpc>
                <a:spcPct val="100000"/>
              </a:lnSpc>
              <a:spcBef>
                <a:spcPts val="0"/>
              </a:spcBef>
              <a:spcAft>
                <a:spcPts val="0"/>
              </a:spcAft>
              <a:buClr>
                <a:srgbClr val="0F75BC"/>
              </a:buClr>
              <a:buSzPts val="2400"/>
              <a:buFont typeface="Arial"/>
              <a:buNone/>
            </a:pPr>
            <a:r>
              <a:rPr lang="en-US" sz="2400" b="0" i="0" u="none" strike="noStrike" cap="none">
                <a:solidFill>
                  <a:srgbClr val="9F2065"/>
                </a:solidFill>
                <a:latin typeface="Calibri"/>
                <a:ea typeface="Calibri"/>
                <a:cs typeface="Calibri"/>
                <a:sym typeface="Calibri"/>
              </a:rPr>
              <a:t>Staff of Color</a:t>
            </a:r>
            <a:endParaRPr sz="1200" b="0" i="0" u="none" strike="noStrike" cap="none">
              <a:solidFill>
                <a:srgbClr val="9F2065"/>
              </a:solidFill>
              <a:latin typeface="Calibri"/>
              <a:ea typeface="Calibri"/>
              <a:cs typeface="Calibri"/>
              <a:sym typeface="Calibri"/>
            </a:endParaRPr>
          </a:p>
          <a:p>
            <a:pPr marL="285750" marR="0" lvl="0" indent="-228600" algn="ctr"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1</a:t>
            </a:r>
            <a:r>
              <a:rPr lang="en-US" sz="1800">
                <a:latin typeface="Calibri"/>
                <a:ea typeface="Calibri"/>
                <a:cs typeface="Calibri"/>
                <a:sym typeface="Calibri"/>
              </a:rPr>
              <a:t>2.2</a:t>
            </a:r>
            <a:r>
              <a:rPr lang="en-US" sz="1800" b="0" i="0" u="none" strike="noStrike" cap="none">
                <a:solidFill>
                  <a:srgbClr val="000000"/>
                </a:solidFill>
                <a:latin typeface="Calibri"/>
                <a:ea typeface="Calibri"/>
                <a:cs typeface="Calibri"/>
                <a:sym typeface="Calibri"/>
              </a:rPr>
              <a:t>% of Teachers</a:t>
            </a:r>
            <a:endParaRPr sz="1800" b="0" i="0" u="none" strike="noStrike" cap="none">
              <a:solidFill>
                <a:srgbClr val="000000"/>
              </a:solidFill>
              <a:latin typeface="Calibri"/>
              <a:ea typeface="Calibri"/>
              <a:cs typeface="Calibri"/>
              <a:sym typeface="Calibri"/>
            </a:endParaRPr>
          </a:p>
          <a:p>
            <a:pPr marL="285750" marR="0" lvl="0" indent="-228600" algn="ctr"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12.</a:t>
            </a:r>
            <a:r>
              <a:rPr lang="en-US" sz="1800">
                <a:latin typeface="Calibri"/>
                <a:ea typeface="Calibri"/>
                <a:cs typeface="Calibri"/>
                <a:sym typeface="Calibri"/>
              </a:rPr>
              <a:t>8</a:t>
            </a:r>
            <a:r>
              <a:rPr lang="en-US" sz="1800" b="0" i="0" u="none" strike="noStrike" cap="none">
                <a:solidFill>
                  <a:srgbClr val="000000"/>
                </a:solidFill>
                <a:latin typeface="Calibri"/>
                <a:ea typeface="Calibri"/>
                <a:cs typeface="Calibri"/>
                <a:sym typeface="Calibri"/>
              </a:rPr>
              <a:t>% of Administrators</a:t>
            </a:r>
            <a:endParaRPr sz="1800" b="0" i="0" u="none" strike="noStrike" cap="none">
              <a:solidFill>
                <a:srgbClr val="000000"/>
              </a:solidFill>
              <a:latin typeface="Calibri"/>
              <a:ea typeface="Calibri"/>
              <a:cs typeface="Calibri"/>
              <a:sym typeface="Calibri"/>
            </a:endParaRPr>
          </a:p>
          <a:p>
            <a:pPr marL="285750" marR="0" lvl="0" indent="-228600" algn="ctr"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1</a:t>
            </a:r>
            <a:r>
              <a:rPr lang="en-US" sz="1800">
                <a:latin typeface="Calibri"/>
                <a:ea typeface="Calibri"/>
                <a:cs typeface="Calibri"/>
                <a:sym typeface="Calibri"/>
              </a:rPr>
              <a:t>7.5</a:t>
            </a:r>
            <a:r>
              <a:rPr lang="en-US" sz="1800" b="0" i="0" u="none" strike="noStrike" cap="none">
                <a:solidFill>
                  <a:srgbClr val="000000"/>
                </a:solidFill>
                <a:latin typeface="Calibri"/>
                <a:ea typeface="Calibri"/>
                <a:cs typeface="Calibri"/>
                <a:sym typeface="Calibri"/>
              </a:rPr>
              <a:t>% of Counselors</a:t>
            </a:r>
            <a:endParaRPr sz="1800" b="0" i="0" u="none" strike="noStrike" cap="none">
              <a:solidFill>
                <a:srgbClr val="000000"/>
              </a:solidFill>
              <a:latin typeface="Calibri"/>
              <a:ea typeface="Calibri"/>
              <a:cs typeface="Calibri"/>
              <a:sym typeface="Calibri"/>
            </a:endParaRPr>
          </a:p>
          <a:p>
            <a:pPr marL="285750" marR="0" lvl="0" indent="-228600" algn="ctr"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2</a:t>
            </a:r>
            <a:r>
              <a:rPr lang="en-US" sz="1800">
                <a:latin typeface="Calibri"/>
                <a:ea typeface="Calibri"/>
                <a:cs typeface="Calibri"/>
                <a:sym typeface="Calibri"/>
              </a:rPr>
              <a:t>2.3</a:t>
            </a:r>
            <a:r>
              <a:rPr lang="en-US" sz="1800" b="0" i="0" u="none" strike="noStrike" cap="none">
                <a:solidFill>
                  <a:srgbClr val="000000"/>
                </a:solidFill>
                <a:latin typeface="Calibri"/>
                <a:ea typeface="Calibri"/>
                <a:cs typeface="Calibri"/>
                <a:sym typeface="Calibri"/>
              </a:rPr>
              <a:t>% of Educational Assistants</a:t>
            </a:r>
            <a:endParaRPr sz="1800" b="0" i="0" u="none" strike="noStrike" cap="none">
              <a:solidFill>
                <a:srgbClr val="000000"/>
              </a:solidFill>
              <a:latin typeface="Calibri"/>
              <a:ea typeface="Calibri"/>
              <a:cs typeface="Calibri"/>
              <a:sym typeface="Calibri"/>
            </a:endParaRPr>
          </a:p>
        </p:txBody>
      </p:sp>
      <p:sp>
        <p:nvSpPr>
          <p:cNvPr id="227" name="Google Shape;227;p27"/>
          <p:cNvSpPr txBox="1"/>
          <p:nvPr/>
        </p:nvSpPr>
        <p:spPr>
          <a:xfrm>
            <a:off x="6542313" y="1371102"/>
            <a:ext cx="3233400" cy="77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5400"/>
              <a:buFont typeface="Arial"/>
              <a:buNone/>
            </a:pPr>
            <a:r>
              <a:rPr lang="en-US" sz="3000" b="1" i="0" u="none" strike="noStrike" cap="none">
                <a:solidFill>
                  <a:srgbClr val="DC5626"/>
                </a:solidFill>
                <a:latin typeface="Calibri"/>
                <a:ea typeface="Calibri"/>
                <a:cs typeface="Calibri"/>
                <a:sym typeface="Calibri"/>
              </a:rPr>
              <a:t>5</a:t>
            </a:r>
            <a:r>
              <a:rPr lang="en-US" sz="3000" b="1">
                <a:solidFill>
                  <a:srgbClr val="DC5626"/>
                </a:solidFill>
                <a:latin typeface="Calibri"/>
                <a:ea typeface="Calibri"/>
                <a:cs typeface="Calibri"/>
                <a:sym typeface="Calibri"/>
              </a:rPr>
              <a:t>53</a:t>
            </a:r>
            <a:r>
              <a:rPr lang="en-US" sz="3000" b="1" i="0" u="none" strike="noStrike" cap="none">
                <a:solidFill>
                  <a:srgbClr val="DC5626"/>
                </a:solidFill>
                <a:latin typeface="Calibri"/>
                <a:ea typeface="Calibri"/>
                <a:cs typeface="Calibri"/>
                <a:sym typeface="Calibri"/>
              </a:rPr>
              <a:t>,0</a:t>
            </a:r>
            <a:r>
              <a:rPr lang="en-US" sz="3000" b="1">
                <a:solidFill>
                  <a:srgbClr val="DC5626"/>
                </a:solidFill>
                <a:latin typeface="Calibri"/>
                <a:ea typeface="Calibri"/>
                <a:cs typeface="Calibri"/>
                <a:sym typeface="Calibri"/>
              </a:rPr>
              <a:t>12</a:t>
            </a:r>
            <a:r>
              <a:rPr lang="en-US" sz="3000" b="1" i="0" u="none" strike="noStrike" cap="none">
                <a:solidFill>
                  <a:srgbClr val="DC5626"/>
                </a:solidFill>
                <a:latin typeface="Calibri"/>
                <a:ea typeface="Calibri"/>
                <a:cs typeface="Calibri"/>
                <a:sym typeface="Calibri"/>
              </a:rPr>
              <a:t> Students</a:t>
            </a:r>
            <a:r>
              <a:rPr lang="en-US" sz="4600" b="0" i="1" u="none" strike="noStrike" cap="none">
                <a:solidFill>
                  <a:srgbClr val="0F75BC"/>
                </a:solidFill>
                <a:latin typeface="Calibri"/>
                <a:ea typeface="Calibri"/>
                <a:cs typeface="Calibri"/>
                <a:sym typeface="Calibri"/>
              </a:rPr>
              <a:t> </a:t>
            </a:r>
            <a:endParaRPr sz="4600" b="0" i="0" u="none" strike="noStrike" cap="none">
              <a:solidFill>
                <a:srgbClr val="000000"/>
              </a:solidFill>
              <a:latin typeface="Calibri"/>
              <a:ea typeface="Calibri"/>
              <a:cs typeface="Calibri"/>
              <a:sym typeface="Calibri"/>
            </a:endParaRPr>
          </a:p>
        </p:txBody>
      </p:sp>
      <p:sp>
        <p:nvSpPr>
          <p:cNvPr id="228" name="Google Shape;228;p27"/>
          <p:cNvSpPr txBox="1"/>
          <p:nvPr/>
        </p:nvSpPr>
        <p:spPr>
          <a:xfrm>
            <a:off x="6276963" y="2013439"/>
            <a:ext cx="3764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F75BC"/>
              </a:buClr>
              <a:buSzPts val="5400"/>
              <a:buFont typeface="Arial"/>
              <a:buNone/>
            </a:pPr>
            <a:r>
              <a:rPr lang="en-US" sz="1800" b="0" i="0" u="none" strike="noStrike" cap="none">
                <a:solidFill>
                  <a:srgbClr val="000000"/>
                </a:solidFill>
                <a:latin typeface="Calibri"/>
                <a:ea typeface="Calibri"/>
                <a:cs typeface="Calibri"/>
                <a:sym typeface="Calibri"/>
              </a:rPr>
              <a:t>More than </a:t>
            </a:r>
            <a:r>
              <a:rPr lang="en-US" sz="1800">
                <a:latin typeface="Calibri"/>
                <a:ea typeface="Calibri"/>
                <a:cs typeface="Calibri"/>
                <a:sym typeface="Calibri"/>
              </a:rPr>
              <a:t>3</a:t>
            </a:r>
            <a:r>
              <a:rPr lang="en-US" sz="1800" b="0" i="0" u="none" strike="noStrike" cap="none">
                <a:solidFill>
                  <a:srgbClr val="000000"/>
                </a:solidFill>
                <a:latin typeface="Calibri"/>
                <a:ea typeface="Calibri"/>
                <a:cs typeface="Calibri"/>
                <a:sym typeface="Calibri"/>
              </a:rPr>
              <a:t>00 languages spoken</a:t>
            </a:r>
            <a:endParaRPr sz="1800" b="0" i="0" u="none" strike="noStrike" cap="none">
              <a:solidFill>
                <a:srgbClr val="000000"/>
              </a:solidFill>
              <a:latin typeface="Calibri"/>
              <a:ea typeface="Calibri"/>
              <a:cs typeface="Calibri"/>
              <a:sym typeface="Calibri"/>
            </a:endParaRPr>
          </a:p>
        </p:txBody>
      </p:sp>
      <p:sp>
        <p:nvSpPr>
          <p:cNvPr id="230" name="Google Shape;230;p27"/>
          <p:cNvSpPr txBox="1"/>
          <p:nvPr/>
        </p:nvSpPr>
        <p:spPr>
          <a:xfrm>
            <a:off x="383225" y="1828650"/>
            <a:ext cx="4211100" cy="3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“My vision is to make sure every child in Oregon is successful and has a safe place to receive a high-quality public education. I’ve seen firsthand how a positive student-teacher relationship can set a child on a successful path for the rest of their life. When we collaborate and build partnerships with students, educators and families we can advance equity and lead all students toward success.”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                              </a:t>
            </a:r>
            <a:r>
              <a:rPr lang="en-US" sz="1800" i="1">
                <a:solidFill>
                  <a:schemeClr val="dk1"/>
                </a:solidFill>
                <a:latin typeface="Calibri"/>
                <a:ea typeface="Calibri"/>
                <a:cs typeface="Calibri"/>
                <a:sym typeface="Calibri"/>
              </a:rPr>
              <a:t>- Dr. Charlene Williams</a:t>
            </a:r>
            <a:endParaRPr sz="1800" i="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2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t>Who We Serve</a:t>
            </a:r>
            <a:endParaRPr/>
          </a:p>
        </p:txBody>
      </p:sp>
      <p:sp>
        <p:nvSpPr>
          <p:cNvPr id="239" name="Google Shape;239;p28"/>
          <p:cNvSpPr txBox="1"/>
          <p:nvPr/>
        </p:nvSpPr>
        <p:spPr>
          <a:xfrm>
            <a:off x="579511" y="2460800"/>
            <a:ext cx="4503739" cy="3216235"/>
          </a:xfrm>
          <a:prstGeom prst="rect">
            <a:avLst/>
          </a:prstGeom>
          <a:noFill/>
          <a:ln>
            <a:noFill/>
          </a:ln>
        </p:spPr>
        <p:txBody>
          <a:bodyPr spcFirstLastPara="1" wrap="square" lIns="91425" tIns="91425" rIns="91425" bIns="91425" anchor="t" anchorCtr="0">
            <a:spAutoFit/>
          </a:bodyPr>
          <a:lstStyle/>
          <a:p>
            <a:pPr marL="234950" marR="0" lvl="0" indent="-234950" algn="l" rtl="0">
              <a:lnSpc>
                <a:spcPct val="90000"/>
              </a:lnSpc>
              <a:spcBef>
                <a:spcPts val="0"/>
              </a:spcBef>
              <a:spcAft>
                <a:spcPts val="0"/>
              </a:spcAft>
              <a:buSzPts val="1900"/>
              <a:buFont typeface="Calibri"/>
              <a:buChar char="●"/>
            </a:pPr>
            <a:r>
              <a:rPr lang="en-US" sz="2000" b="0" i="0" u="none" strike="noStrike" cap="none" dirty="0">
                <a:solidFill>
                  <a:srgbClr val="000000"/>
                </a:solidFill>
                <a:latin typeface="Calibri"/>
                <a:ea typeface="Calibri"/>
                <a:cs typeface="Calibri"/>
                <a:sym typeface="Calibri"/>
              </a:rPr>
              <a:t>Economically Disadvantaged: </a:t>
            </a:r>
            <a:r>
              <a:rPr lang="en-US" sz="2000" b="1" dirty="0">
                <a:latin typeface="Calibri"/>
                <a:ea typeface="Calibri"/>
                <a:cs typeface="Calibri"/>
                <a:sym typeface="Calibri"/>
              </a:rPr>
              <a:t>74</a:t>
            </a:r>
            <a:r>
              <a:rPr lang="en-US" sz="2000" b="1" i="0" u="none" strike="noStrike" cap="none" dirty="0">
                <a:solidFill>
                  <a:srgbClr val="000000"/>
                </a:solidFill>
                <a:latin typeface="Calibri"/>
                <a:ea typeface="Calibri"/>
                <a:cs typeface="Calibri"/>
                <a:sym typeface="Calibri"/>
              </a:rPr>
              <a:t>%</a:t>
            </a:r>
            <a:endParaRPr sz="2000" b="1" i="0" u="none" strike="noStrike" cap="none" dirty="0">
              <a:solidFill>
                <a:srgbClr val="000000"/>
              </a:solidFill>
              <a:latin typeface="Calibri"/>
              <a:ea typeface="Calibri"/>
              <a:cs typeface="Calibri"/>
              <a:sym typeface="Calibri"/>
            </a:endParaRPr>
          </a:p>
          <a:p>
            <a:pPr marL="234950" marR="0" lvl="0" indent="-234950" algn="l" rtl="0">
              <a:lnSpc>
                <a:spcPct val="90000"/>
              </a:lnSpc>
              <a:spcBef>
                <a:spcPts val="600"/>
              </a:spcBef>
              <a:spcAft>
                <a:spcPts val="0"/>
              </a:spcAft>
              <a:buClr>
                <a:srgbClr val="000000"/>
              </a:buClr>
              <a:buSzPts val="1900"/>
              <a:buFont typeface="Calibri"/>
              <a:buChar char="●"/>
            </a:pPr>
            <a:r>
              <a:rPr lang="en-US" sz="2000" b="0" i="0" u="none" strike="noStrike" cap="none" dirty="0">
                <a:solidFill>
                  <a:srgbClr val="000000"/>
                </a:solidFill>
                <a:latin typeface="Calibri"/>
                <a:ea typeface="Calibri"/>
                <a:cs typeface="Calibri"/>
                <a:sym typeface="Calibri"/>
              </a:rPr>
              <a:t>Ever English Learners: </a:t>
            </a:r>
            <a:r>
              <a:rPr lang="en-US" sz="2000" b="1" i="0" u="none" strike="noStrike" cap="none" dirty="0">
                <a:solidFill>
                  <a:srgbClr val="000000"/>
                </a:solidFill>
                <a:latin typeface="Calibri"/>
                <a:ea typeface="Calibri"/>
                <a:cs typeface="Calibri"/>
                <a:sym typeface="Calibri"/>
              </a:rPr>
              <a:t>18%</a:t>
            </a:r>
            <a:endParaRPr sz="2000" b="1" i="0" u="none" strike="noStrike" cap="none" dirty="0">
              <a:solidFill>
                <a:srgbClr val="000000"/>
              </a:solidFill>
              <a:latin typeface="Calibri"/>
              <a:ea typeface="Calibri"/>
              <a:cs typeface="Calibri"/>
              <a:sym typeface="Calibri"/>
            </a:endParaRPr>
          </a:p>
          <a:p>
            <a:pPr marL="234950" marR="0" lvl="0" indent="-234950" algn="l" rtl="0">
              <a:lnSpc>
                <a:spcPct val="90000"/>
              </a:lnSpc>
              <a:spcBef>
                <a:spcPts val="600"/>
              </a:spcBef>
              <a:spcAft>
                <a:spcPts val="0"/>
              </a:spcAft>
              <a:buClr>
                <a:srgbClr val="000000"/>
              </a:buClr>
              <a:buSzPts val="1900"/>
              <a:buFont typeface="Calibri"/>
              <a:buChar char="●"/>
            </a:pPr>
            <a:r>
              <a:rPr lang="en-US" sz="2000" dirty="0">
                <a:latin typeface="Calibri"/>
                <a:ea typeface="Calibri"/>
                <a:cs typeface="Calibri"/>
                <a:sym typeface="Calibri"/>
              </a:rPr>
              <a:t>Unhoused/homeless</a:t>
            </a:r>
            <a:r>
              <a:rPr lang="en-US" sz="2000" b="0" i="0" u="none" strike="noStrike" cap="none" dirty="0">
                <a:solidFill>
                  <a:srgbClr val="000000"/>
                </a:solidFill>
                <a:latin typeface="Calibri"/>
                <a:ea typeface="Calibri"/>
                <a:cs typeface="Calibri"/>
                <a:sym typeface="Calibri"/>
              </a:rPr>
              <a:t>: </a:t>
            </a:r>
            <a:r>
              <a:rPr lang="en-US" sz="2000" b="1" i="0" u="none" strike="noStrike" cap="none" dirty="0">
                <a:solidFill>
                  <a:srgbClr val="000000"/>
                </a:solidFill>
                <a:latin typeface="Calibri"/>
                <a:ea typeface="Calibri"/>
                <a:cs typeface="Calibri"/>
                <a:sym typeface="Calibri"/>
              </a:rPr>
              <a:t>3%</a:t>
            </a:r>
            <a:endParaRPr sz="2000" b="1" dirty="0">
              <a:latin typeface="Calibri"/>
              <a:ea typeface="Calibri"/>
              <a:cs typeface="Calibri"/>
              <a:sym typeface="Calibri"/>
            </a:endParaRPr>
          </a:p>
          <a:p>
            <a:pPr marL="234950" marR="0" lvl="0" indent="-234950" algn="l" rtl="0">
              <a:lnSpc>
                <a:spcPct val="90000"/>
              </a:lnSpc>
              <a:spcBef>
                <a:spcPts val="600"/>
              </a:spcBef>
              <a:spcAft>
                <a:spcPts val="0"/>
              </a:spcAft>
              <a:buClr>
                <a:schemeClr val="dk1"/>
              </a:buClr>
              <a:buSzPts val="1900"/>
              <a:buFont typeface="Calibri"/>
              <a:buChar char="●"/>
            </a:pPr>
            <a:r>
              <a:rPr lang="en-US" sz="2000" dirty="0">
                <a:solidFill>
                  <a:schemeClr val="dk1"/>
                </a:solidFill>
                <a:latin typeface="Calibri"/>
                <a:ea typeface="Calibri"/>
                <a:cs typeface="Calibri"/>
                <a:sym typeface="Calibri"/>
              </a:rPr>
              <a:t>Mobile Students: </a:t>
            </a:r>
            <a:r>
              <a:rPr lang="en-US" sz="2000" b="1" dirty="0">
                <a:solidFill>
                  <a:schemeClr val="dk1"/>
                </a:solidFill>
                <a:latin typeface="Calibri"/>
                <a:ea typeface="Calibri"/>
                <a:cs typeface="Calibri"/>
                <a:sym typeface="Calibri"/>
              </a:rPr>
              <a:t>13.9%</a:t>
            </a:r>
            <a:endParaRPr sz="2000" b="1" dirty="0">
              <a:solidFill>
                <a:schemeClr val="dk1"/>
              </a:solidFill>
              <a:latin typeface="Calibri"/>
              <a:ea typeface="Calibri"/>
              <a:cs typeface="Calibri"/>
              <a:sym typeface="Calibri"/>
            </a:endParaRPr>
          </a:p>
          <a:p>
            <a:pPr marL="234950" marR="0" lvl="0" indent="-234950" algn="l" rtl="0">
              <a:lnSpc>
                <a:spcPct val="90000"/>
              </a:lnSpc>
              <a:spcBef>
                <a:spcPts val="600"/>
              </a:spcBef>
              <a:spcAft>
                <a:spcPts val="0"/>
              </a:spcAft>
              <a:buClr>
                <a:schemeClr val="dk1"/>
              </a:buClr>
              <a:buSzPts val="1900"/>
              <a:buFont typeface="Calibri"/>
              <a:buChar char="●"/>
            </a:pPr>
            <a:r>
              <a:rPr lang="en-US" sz="2000" dirty="0">
                <a:solidFill>
                  <a:schemeClr val="dk1"/>
                </a:solidFill>
                <a:latin typeface="Calibri"/>
                <a:ea typeface="Calibri"/>
                <a:cs typeface="Calibri"/>
                <a:sym typeface="Calibri"/>
              </a:rPr>
              <a:t>Students with Disabilities: </a:t>
            </a:r>
            <a:r>
              <a:rPr lang="en-US" sz="2000" b="1" dirty="0">
                <a:solidFill>
                  <a:schemeClr val="dk1"/>
                </a:solidFill>
                <a:latin typeface="Calibri"/>
                <a:ea typeface="Calibri"/>
                <a:cs typeface="Calibri"/>
                <a:sym typeface="Calibri"/>
              </a:rPr>
              <a:t>15%</a:t>
            </a: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234950" lvl="0" indent="-234950" algn="l" rtl="0">
              <a:lnSpc>
                <a:spcPct val="90000"/>
              </a:lnSpc>
              <a:spcBef>
                <a:spcPts val="600"/>
              </a:spcBef>
              <a:spcAft>
                <a:spcPts val="0"/>
              </a:spcAft>
              <a:buClr>
                <a:schemeClr val="dk1"/>
              </a:buClr>
              <a:buSzPts val="1900"/>
              <a:buFont typeface="Calibri"/>
              <a:buChar char="●"/>
            </a:pPr>
            <a:r>
              <a:rPr lang="en-US" sz="2000" dirty="0">
                <a:solidFill>
                  <a:schemeClr val="dk1"/>
                </a:solidFill>
                <a:latin typeface="Calibri"/>
                <a:ea typeface="Calibri"/>
                <a:cs typeface="Calibri"/>
                <a:sym typeface="Calibri"/>
              </a:rPr>
              <a:t>Lesbian, gay, bisexual, something else, or questioning*: </a:t>
            </a:r>
            <a:r>
              <a:rPr lang="en-US" sz="2000" b="1" dirty="0">
                <a:solidFill>
                  <a:schemeClr val="dk1"/>
                </a:solidFill>
                <a:latin typeface="Calibri"/>
                <a:ea typeface="Calibri"/>
                <a:cs typeface="Calibri"/>
                <a:sym typeface="Calibri"/>
              </a:rPr>
              <a:t>31.5%</a:t>
            </a:r>
            <a:endParaRPr sz="2000" b="1" dirty="0">
              <a:solidFill>
                <a:schemeClr val="dk1"/>
              </a:solidFill>
              <a:latin typeface="Calibri"/>
              <a:ea typeface="Calibri"/>
              <a:cs typeface="Calibri"/>
              <a:sym typeface="Calibri"/>
            </a:endParaRPr>
          </a:p>
          <a:p>
            <a:pPr marL="234950" lvl="0" indent="-234950" algn="l" rtl="0">
              <a:lnSpc>
                <a:spcPct val="90000"/>
              </a:lnSpc>
              <a:spcBef>
                <a:spcPts val="600"/>
              </a:spcBef>
              <a:spcAft>
                <a:spcPts val="600"/>
              </a:spcAft>
              <a:buClr>
                <a:schemeClr val="dk1"/>
              </a:buClr>
              <a:buSzPts val="1900"/>
              <a:buFont typeface="Calibri"/>
              <a:buChar char="●"/>
            </a:pPr>
            <a:r>
              <a:rPr lang="en-US" sz="2000" dirty="0">
                <a:solidFill>
                  <a:schemeClr val="dk1"/>
                </a:solidFill>
                <a:latin typeface="Calibri"/>
                <a:ea typeface="Calibri"/>
                <a:cs typeface="Calibri"/>
                <a:sym typeface="Calibri"/>
              </a:rPr>
              <a:t>Transgender, gender expansive, or questioning*: </a:t>
            </a:r>
            <a:r>
              <a:rPr lang="en-US" sz="2000" b="1" dirty="0">
                <a:solidFill>
                  <a:schemeClr val="dk1"/>
                </a:solidFill>
                <a:latin typeface="Calibri"/>
                <a:ea typeface="Calibri"/>
                <a:cs typeface="Calibri"/>
                <a:sym typeface="Calibri"/>
              </a:rPr>
              <a:t>8% </a:t>
            </a:r>
            <a:endParaRPr sz="2000" b="1" dirty="0">
              <a:solidFill>
                <a:schemeClr val="dk1"/>
              </a:solidFill>
              <a:latin typeface="Calibri"/>
              <a:ea typeface="Calibri"/>
              <a:cs typeface="Calibri"/>
              <a:sym typeface="Calibri"/>
            </a:endParaRPr>
          </a:p>
        </p:txBody>
      </p:sp>
      <p:sp>
        <p:nvSpPr>
          <p:cNvPr id="240" name="Google Shape;240;p28"/>
          <p:cNvSpPr txBox="1"/>
          <p:nvPr/>
        </p:nvSpPr>
        <p:spPr>
          <a:xfrm>
            <a:off x="763925" y="1814296"/>
            <a:ext cx="4771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000" b="1" i="0" u="none" strike="noStrike" cap="none">
                <a:solidFill>
                  <a:srgbClr val="007F43"/>
                </a:solidFill>
                <a:latin typeface="Calibri"/>
                <a:ea typeface="Calibri"/>
                <a:cs typeface="Calibri"/>
                <a:sym typeface="Calibri"/>
              </a:rPr>
              <a:t>Student </a:t>
            </a:r>
            <a:r>
              <a:rPr lang="en-US" sz="3000" b="1">
                <a:solidFill>
                  <a:srgbClr val="007F43"/>
                </a:solidFill>
                <a:latin typeface="Calibri"/>
                <a:ea typeface="Calibri"/>
                <a:cs typeface="Calibri"/>
                <a:sym typeface="Calibri"/>
              </a:rPr>
              <a:t>Demographics</a:t>
            </a:r>
            <a:endParaRPr sz="3000" b="1" i="0" u="none" strike="noStrike" cap="none">
              <a:solidFill>
                <a:srgbClr val="007F43"/>
              </a:solidFill>
              <a:latin typeface="Calibri"/>
              <a:ea typeface="Calibri"/>
              <a:cs typeface="Calibri"/>
              <a:sym typeface="Calibri"/>
            </a:endParaRPr>
          </a:p>
        </p:txBody>
      </p:sp>
      <p:sp>
        <p:nvSpPr>
          <p:cNvPr id="241" name="Google Shape;241;p28"/>
          <p:cNvSpPr txBox="1"/>
          <p:nvPr/>
        </p:nvSpPr>
        <p:spPr>
          <a:xfrm>
            <a:off x="5224850" y="210300"/>
            <a:ext cx="2977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a:solidFill>
                  <a:schemeClr val="dk1"/>
                </a:solidFill>
                <a:latin typeface="Calibri"/>
                <a:ea typeface="Calibri"/>
                <a:cs typeface="Calibri"/>
                <a:sym typeface="Calibri"/>
              </a:rPr>
              <a:t>Race and Ethnicity</a:t>
            </a:r>
            <a:r>
              <a:rPr lang="en-US" sz="2000" b="1" baseline="30000">
                <a:solidFill>
                  <a:schemeClr val="dk1"/>
                </a:solidFill>
                <a:latin typeface="Calibri"/>
                <a:ea typeface="Calibri"/>
                <a:cs typeface="Calibri"/>
                <a:sym typeface="Calibri"/>
              </a:rPr>
              <a:t>†</a:t>
            </a:r>
            <a:endParaRPr sz="2000" b="1" i="0" u="none" strike="noStrike" cap="none" baseline="30000">
              <a:solidFill>
                <a:schemeClr val="dk1"/>
              </a:solidFill>
              <a:latin typeface="Calibri"/>
              <a:ea typeface="Calibri"/>
              <a:cs typeface="Calibri"/>
              <a:sym typeface="Calibri"/>
            </a:endParaRPr>
          </a:p>
        </p:txBody>
      </p:sp>
      <p:pic>
        <p:nvPicPr>
          <p:cNvPr id="242" name="Google Shape;242;p28" descr="Graph showing race and ethnicity breakdown of K-12 students in Oregon "/>
          <p:cNvPicPr preferRelativeResize="0"/>
          <p:nvPr/>
        </p:nvPicPr>
        <p:blipFill rotWithShape="1">
          <a:blip r:embed="rId3">
            <a:alphaModFix/>
          </a:blip>
          <a:srcRect t="3381"/>
          <a:stretch/>
        </p:blipFill>
        <p:spPr>
          <a:xfrm>
            <a:off x="5535437" y="764388"/>
            <a:ext cx="2481099" cy="2653462"/>
          </a:xfrm>
          <a:prstGeom prst="rect">
            <a:avLst/>
          </a:prstGeom>
          <a:noFill/>
          <a:ln>
            <a:noFill/>
          </a:ln>
        </p:spPr>
      </p:pic>
      <p:sp>
        <p:nvSpPr>
          <p:cNvPr id="243" name="Google Shape;243;p28"/>
          <p:cNvSpPr txBox="1"/>
          <p:nvPr/>
        </p:nvSpPr>
        <p:spPr>
          <a:xfrm>
            <a:off x="8561462" y="339550"/>
            <a:ext cx="3449988" cy="2954625"/>
          </a:xfrm>
          <a:prstGeom prst="rect">
            <a:avLst/>
          </a:prstGeom>
          <a:noFill/>
          <a:ln>
            <a:noFill/>
          </a:ln>
        </p:spPr>
        <p:txBody>
          <a:bodyPr spcFirstLastPara="1" wrap="square" lIns="91425" tIns="91425" rIns="91425" bIns="91425" anchor="t" anchorCtr="0">
            <a:spAutoFit/>
          </a:bodyPr>
          <a:lstStyle/>
          <a:p>
            <a:pPr marL="273050" lvl="0" indent="-273050" algn="l" rtl="0">
              <a:lnSpc>
                <a:spcPct val="90000"/>
              </a:lnSpc>
              <a:spcBef>
                <a:spcPts val="0"/>
              </a:spcBef>
              <a:spcAft>
                <a:spcPts val="0"/>
              </a:spcAft>
              <a:buClr>
                <a:schemeClr val="accent3"/>
              </a:buClr>
              <a:buSzPts val="2500"/>
              <a:buFont typeface="Calibri"/>
              <a:buChar char="●"/>
            </a:pPr>
            <a:r>
              <a:rPr lang="en-US" sz="2000" dirty="0">
                <a:latin typeface="Calibri"/>
                <a:ea typeface="Calibri"/>
                <a:cs typeface="Calibri"/>
                <a:sym typeface="Calibri"/>
              </a:rPr>
              <a:t>American Indian/</a:t>
            </a:r>
            <a:br>
              <a:rPr lang="en-US" sz="2000" dirty="0">
                <a:latin typeface="Calibri"/>
                <a:ea typeface="Calibri"/>
                <a:cs typeface="Calibri"/>
                <a:sym typeface="Calibri"/>
              </a:rPr>
            </a:br>
            <a:r>
              <a:rPr lang="en-US" sz="2000" dirty="0">
                <a:latin typeface="Calibri"/>
                <a:ea typeface="Calibri"/>
                <a:cs typeface="Calibri"/>
                <a:sym typeface="Calibri"/>
              </a:rPr>
              <a:t>Alaska Native: </a:t>
            </a:r>
            <a:r>
              <a:rPr lang="en-US" sz="2000" b="1" dirty="0">
                <a:latin typeface="Calibri"/>
                <a:ea typeface="Calibri"/>
                <a:cs typeface="Calibri"/>
                <a:sym typeface="Calibri"/>
              </a:rPr>
              <a:t>1.1%</a:t>
            </a:r>
            <a:endParaRPr sz="2000" b="1" dirty="0">
              <a:latin typeface="Calibri"/>
              <a:ea typeface="Calibri"/>
              <a:cs typeface="Calibri"/>
              <a:sym typeface="Calibri"/>
            </a:endParaRPr>
          </a:p>
          <a:p>
            <a:pPr marL="273050" lvl="0" indent="-273050" algn="l" rtl="0">
              <a:lnSpc>
                <a:spcPct val="90000"/>
              </a:lnSpc>
              <a:spcBef>
                <a:spcPts val="0"/>
              </a:spcBef>
              <a:spcAft>
                <a:spcPts val="0"/>
              </a:spcAft>
              <a:buClr>
                <a:schemeClr val="accent4"/>
              </a:buClr>
              <a:buSzPts val="2500"/>
              <a:buFont typeface="Calibri"/>
              <a:buChar char="●"/>
            </a:pPr>
            <a:r>
              <a:rPr lang="en-US" sz="2000" dirty="0">
                <a:latin typeface="Calibri"/>
                <a:ea typeface="Calibri"/>
                <a:cs typeface="Calibri"/>
                <a:sym typeface="Calibri"/>
              </a:rPr>
              <a:t>Asian:</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4.0%</a:t>
            </a:r>
            <a:endParaRPr sz="2000" dirty="0">
              <a:latin typeface="Calibri"/>
              <a:ea typeface="Calibri"/>
              <a:cs typeface="Calibri"/>
              <a:sym typeface="Calibri"/>
            </a:endParaRPr>
          </a:p>
          <a:p>
            <a:pPr marL="273050" lvl="0" indent="-273050" algn="l" rtl="0">
              <a:lnSpc>
                <a:spcPct val="90000"/>
              </a:lnSpc>
              <a:spcBef>
                <a:spcPts val="0"/>
              </a:spcBef>
              <a:spcAft>
                <a:spcPts val="0"/>
              </a:spcAft>
              <a:buClr>
                <a:schemeClr val="accent2"/>
              </a:buClr>
              <a:buSzPts val="2500"/>
              <a:buFont typeface="Calibri"/>
              <a:buChar char="●"/>
            </a:pPr>
            <a:r>
              <a:rPr lang="en-US" sz="2000" dirty="0">
                <a:latin typeface="Calibri"/>
                <a:ea typeface="Calibri"/>
                <a:cs typeface="Calibri"/>
                <a:sym typeface="Calibri"/>
              </a:rPr>
              <a:t>Native Hawaiian/</a:t>
            </a:r>
            <a:br>
              <a:rPr lang="en-US" sz="2000" dirty="0">
                <a:latin typeface="Calibri"/>
                <a:ea typeface="Calibri"/>
                <a:cs typeface="Calibri"/>
                <a:sym typeface="Calibri"/>
              </a:rPr>
            </a:br>
            <a:r>
              <a:rPr lang="en-US" sz="2000" dirty="0">
                <a:latin typeface="Calibri"/>
                <a:ea typeface="Calibri"/>
                <a:cs typeface="Calibri"/>
                <a:sym typeface="Calibri"/>
              </a:rPr>
              <a:t>Pacific Islander</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0.8%</a:t>
            </a:r>
            <a:endParaRPr sz="2000" dirty="0">
              <a:latin typeface="Calibri"/>
              <a:ea typeface="Calibri"/>
              <a:cs typeface="Calibri"/>
              <a:sym typeface="Calibri"/>
            </a:endParaRPr>
          </a:p>
          <a:p>
            <a:pPr marL="273050" lvl="0" indent="-273050" algn="l" rtl="0">
              <a:lnSpc>
                <a:spcPct val="90000"/>
              </a:lnSpc>
              <a:spcBef>
                <a:spcPts val="0"/>
              </a:spcBef>
              <a:spcAft>
                <a:spcPts val="0"/>
              </a:spcAft>
              <a:buClr>
                <a:schemeClr val="accent1"/>
              </a:buClr>
              <a:buSzPts val="2500"/>
              <a:buFont typeface="Calibri"/>
              <a:buChar char="●"/>
            </a:pPr>
            <a:r>
              <a:rPr lang="en-US" sz="2000" dirty="0">
                <a:latin typeface="Calibri"/>
                <a:ea typeface="Calibri"/>
                <a:cs typeface="Calibri"/>
                <a:sym typeface="Calibri"/>
              </a:rPr>
              <a:t>Black/African American: </a:t>
            </a:r>
            <a:r>
              <a:rPr lang="en-US" sz="2000" b="1" dirty="0">
                <a:solidFill>
                  <a:schemeClr val="dk1"/>
                </a:solidFill>
                <a:latin typeface="Calibri"/>
                <a:ea typeface="Calibri"/>
                <a:cs typeface="Calibri"/>
                <a:sym typeface="Calibri"/>
              </a:rPr>
              <a:t>2.3%</a:t>
            </a:r>
            <a:endParaRPr sz="2000" dirty="0">
              <a:latin typeface="Calibri"/>
              <a:ea typeface="Calibri"/>
              <a:cs typeface="Calibri"/>
              <a:sym typeface="Calibri"/>
            </a:endParaRPr>
          </a:p>
          <a:p>
            <a:pPr marL="273050" lvl="0" indent="-273050" algn="l" rtl="0">
              <a:lnSpc>
                <a:spcPct val="90000"/>
              </a:lnSpc>
              <a:spcBef>
                <a:spcPts val="0"/>
              </a:spcBef>
              <a:spcAft>
                <a:spcPts val="0"/>
              </a:spcAft>
              <a:buClr>
                <a:schemeClr val="dk2"/>
              </a:buClr>
              <a:buSzPts val="2500"/>
              <a:buFont typeface="Calibri"/>
              <a:buChar char="●"/>
            </a:pPr>
            <a:r>
              <a:rPr lang="en-US" sz="2000" dirty="0">
                <a:latin typeface="Calibri"/>
                <a:ea typeface="Calibri"/>
                <a:cs typeface="Calibri"/>
                <a:sym typeface="Calibri"/>
              </a:rPr>
              <a:t>Hispanic/Latino</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25.0%</a:t>
            </a:r>
            <a:endParaRPr sz="2000" dirty="0">
              <a:latin typeface="Calibri"/>
              <a:ea typeface="Calibri"/>
              <a:cs typeface="Calibri"/>
              <a:sym typeface="Calibri"/>
            </a:endParaRPr>
          </a:p>
          <a:p>
            <a:pPr marL="273050" lvl="0" indent="-273050" algn="l" rtl="0">
              <a:lnSpc>
                <a:spcPct val="90000"/>
              </a:lnSpc>
              <a:spcBef>
                <a:spcPts val="0"/>
              </a:spcBef>
              <a:spcAft>
                <a:spcPts val="0"/>
              </a:spcAft>
              <a:buClr>
                <a:srgbClr val="70AD47"/>
              </a:buClr>
              <a:buSzPts val="2500"/>
              <a:buFont typeface="Calibri"/>
              <a:buChar char="●"/>
            </a:pPr>
            <a:r>
              <a:rPr lang="en-US" sz="2000" dirty="0">
                <a:latin typeface="Calibri"/>
                <a:ea typeface="Calibri"/>
                <a:cs typeface="Calibri"/>
                <a:sym typeface="Calibri"/>
              </a:rPr>
              <a:t>White</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59.7%</a:t>
            </a:r>
            <a:endParaRPr sz="2000" dirty="0">
              <a:latin typeface="Calibri"/>
              <a:ea typeface="Calibri"/>
              <a:cs typeface="Calibri"/>
              <a:sym typeface="Calibri"/>
            </a:endParaRPr>
          </a:p>
          <a:p>
            <a:pPr marL="273050" lvl="0" indent="-273050" algn="l" rtl="0">
              <a:lnSpc>
                <a:spcPct val="90000"/>
              </a:lnSpc>
              <a:spcBef>
                <a:spcPts val="0"/>
              </a:spcBef>
              <a:spcAft>
                <a:spcPts val="0"/>
              </a:spcAft>
              <a:buClr>
                <a:schemeClr val="accent6"/>
              </a:buClr>
              <a:buSzPts val="2500"/>
              <a:buFont typeface="Calibri"/>
              <a:buChar char="●"/>
            </a:pPr>
            <a:r>
              <a:rPr lang="en-US" sz="2000" dirty="0">
                <a:latin typeface="Calibri"/>
                <a:ea typeface="Calibri"/>
                <a:cs typeface="Calibri"/>
                <a:sym typeface="Calibri"/>
              </a:rPr>
              <a:t>Multi-Racial: </a:t>
            </a:r>
            <a:r>
              <a:rPr lang="en-US" sz="2000" b="1" dirty="0">
                <a:solidFill>
                  <a:schemeClr val="dk1"/>
                </a:solidFill>
                <a:latin typeface="Calibri"/>
                <a:ea typeface="Calibri"/>
                <a:cs typeface="Calibri"/>
                <a:sym typeface="Calibri"/>
              </a:rPr>
              <a:t>7.1%</a:t>
            </a:r>
            <a:endParaRPr sz="2000" dirty="0">
              <a:latin typeface="Calibri"/>
              <a:ea typeface="Calibri"/>
              <a:cs typeface="Calibri"/>
              <a:sym typeface="Calibri"/>
            </a:endParaRPr>
          </a:p>
        </p:txBody>
      </p:sp>
      <p:cxnSp>
        <p:nvCxnSpPr>
          <p:cNvPr id="244" name="Google Shape;244;p28" descr="The graph shows the race and ethnicity breakdown of K-12 students in the state of Oregon. "/>
          <p:cNvCxnSpPr/>
          <p:nvPr/>
        </p:nvCxnSpPr>
        <p:spPr>
          <a:xfrm>
            <a:off x="5364425" y="3468650"/>
            <a:ext cx="5742900" cy="25200"/>
          </a:xfrm>
          <a:prstGeom prst="straightConnector1">
            <a:avLst/>
          </a:prstGeom>
          <a:noFill/>
          <a:ln w="28575" cap="flat" cmpd="sng">
            <a:solidFill>
              <a:srgbClr val="EFEFEF"/>
            </a:solidFill>
            <a:prstDash val="solid"/>
            <a:round/>
            <a:headEnd type="none" w="med" len="med"/>
            <a:tailEnd type="none" w="med" len="med"/>
          </a:ln>
        </p:spPr>
      </p:cxnSp>
      <p:sp>
        <p:nvSpPr>
          <p:cNvPr id="245" name="Google Shape;245;p28"/>
          <p:cNvSpPr txBox="1">
            <a:spLocks noGrp="1"/>
          </p:cNvSpPr>
          <p:nvPr>
            <p:ph type="ftr" idx="11"/>
          </p:nvPr>
        </p:nvSpPr>
        <p:spPr>
          <a:xfrm>
            <a:off x="8768750" y="6203150"/>
            <a:ext cx="31653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595959"/>
              </a:solidFill>
              <a:latin typeface="Calibri"/>
              <a:ea typeface="Calibri"/>
              <a:cs typeface="Calibri"/>
              <a:sym typeface="Calibri"/>
            </a:endParaRPr>
          </a:p>
        </p:txBody>
      </p:sp>
      <p:sp>
        <p:nvSpPr>
          <p:cNvPr id="246" name="Google Shape;246;p28"/>
          <p:cNvSpPr txBox="1">
            <a:spLocks noGrp="1"/>
          </p:cNvSpPr>
          <p:nvPr>
            <p:ph type="ftr" idx="11"/>
          </p:nvPr>
        </p:nvSpPr>
        <p:spPr>
          <a:xfrm>
            <a:off x="4658750" y="6145800"/>
            <a:ext cx="411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*According to the </a:t>
            </a:r>
            <a:r>
              <a:rPr lang="en-US" u="sng">
                <a:solidFill>
                  <a:schemeClr val="hlink"/>
                </a:solidFill>
                <a:hlinkClick r:id="rId4"/>
              </a:rPr>
              <a:t>2020 Oregon Student Health Survey</a:t>
            </a:r>
            <a:r>
              <a:rPr lang="en-US"/>
              <a:t> </a:t>
            </a:r>
            <a:endParaRPr b="0" i="0" u="none" strike="noStrike" cap="none">
              <a:solidFill>
                <a:srgbClr val="595959"/>
              </a:solidFill>
              <a:latin typeface="Calibri"/>
              <a:ea typeface="Calibri"/>
              <a:cs typeface="Calibri"/>
              <a:sym typeface="Calibri"/>
            </a:endParaRPr>
          </a:p>
        </p:txBody>
      </p:sp>
      <p:pic>
        <p:nvPicPr>
          <p:cNvPr id="247" name="Google Shape;247;p28" descr="A graph of students of color and white students&#10;&#10;Description automatically generated"/>
          <p:cNvPicPr preferRelativeResize="0"/>
          <p:nvPr/>
        </p:nvPicPr>
        <p:blipFill>
          <a:blip r:embed="rId5">
            <a:alphaModFix/>
          </a:blip>
          <a:stretch>
            <a:fillRect/>
          </a:stretch>
        </p:blipFill>
        <p:spPr>
          <a:xfrm>
            <a:off x="5662675" y="3971450"/>
            <a:ext cx="4010100" cy="2142451"/>
          </a:xfrm>
          <a:prstGeom prst="rect">
            <a:avLst/>
          </a:prstGeom>
          <a:noFill/>
          <a:ln>
            <a:noFill/>
          </a:ln>
        </p:spPr>
      </p:pic>
      <p:sp>
        <p:nvSpPr>
          <p:cNvPr id="248" name="Google Shape;248;p28"/>
          <p:cNvSpPr txBox="1"/>
          <p:nvPr/>
        </p:nvSpPr>
        <p:spPr>
          <a:xfrm>
            <a:off x="5120150" y="3532768"/>
            <a:ext cx="4254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a:solidFill>
                  <a:schemeClr val="dk1"/>
                </a:solidFill>
                <a:latin typeface="Calibri"/>
                <a:ea typeface="Calibri"/>
                <a:cs typeface="Calibri"/>
                <a:sym typeface="Calibri"/>
              </a:rPr>
              <a:t>Oregon's Increasing Diversity</a:t>
            </a:r>
            <a:endParaRPr sz="2000" b="1" i="0" u="none" strike="noStrike" cap="none">
              <a:solidFill>
                <a:schemeClr val="dk1"/>
              </a:solidFill>
              <a:latin typeface="Calibri"/>
              <a:ea typeface="Calibri"/>
              <a:cs typeface="Calibri"/>
              <a:sym typeface="Calibri"/>
            </a:endParaRPr>
          </a:p>
        </p:txBody>
      </p:sp>
      <p:cxnSp>
        <p:nvCxnSpPr>
          <p:cNvPr id="249" name="Google Shape;249;p28">
            <a:extLst>
              <a:ext uri="{C183D7F6-B498-43B3-948B-1728B52AA6E4}">
                <adec:decorative xmlns:adec="http://schemas.microsoft.com/office/drawing/2017/decorative" val="1"/>
              </a:ext>
            </a:extLst>
          </p:cNvPr>
          <p:cNvCxnSpPr/>
          <p:nvPr/>
        </p:nvCxnSpPr>
        <p:spPr>
          <a:xfrm>
            <a:off x="4967350" y="446250"/>
            <a:ext cx="12300" cy="5416800"/>
          </a:xfrm>
          <a:prstGeom prst="straightConnector1">
            <a:avLst/>
          </a:prstGeom>
          <a:noFill/>
          <a:ln w="28575" cap="flat" cmpd="sng">
            <a:solidFill>
              <a:srgbClr val="EFEFEF"/>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Equity</a:t>
            </a:r>
            <a:endParaRPr/>
          </a:p>
        </p:txBody>
      </p:sp>
      <p:sp>
        <p:nvSpPr>
          <p:cNvPr id="256" name="Google Shape;256;p29"/>
          <p:cNvSpPr txBox="1">
            <a:spLocks noGrp="1"/>
          </p:cNvSpPr>
          <p:nvPr>
            <p:ph type="body" idx="1"/>
          </p:nvPr>
        </p:nvSpPr>
        <p:spPr>
          <a:xfrm>
            <a:off x="717175" y="1924625"/>
            <a:ext cx="10784700" cy="4010100"/>
          </a:xfrm>
          <a:prstGeom prst="rect">
            <a:avLst/>
          </a:prstGeom>
          <a:noFill/>
          <a:ln>
            <a:noFill/>
          </a:ln>
        </p:spPr>
        <p:txBody>
          <a:bodyPr spcFirstLastPara="1" wrap="square" lIns="91425" tIns="45700" rIns="91425" bIns="45700" anchor="t" anchorCtr="0">
            <a:normAutofit/>
          </a:bodyPr>
          <a:lstStyle/>
          <a:p>
            <a:pPr marL="228600" lvl="0" indent="-266700" algn="l" rtl="0">
              <a:spcBef>
                <a:spcPts val="0"/>
              </a:spcBef>
              <a:spcAft>
                <a:spcPts val="0"/>
              </a:spcAft>
              <a:buSzPts val="2400"/>
              <a:buChar char="•"/>
            </a:pPr>
            <a:r>
              <a:rPr lang="en-US" dirty="0"/>
              <a:t>Education equity is the equitable implementation of </a:t>
            </a:r>
            <a:r>
              <a:rPr lang="en-US" u="sng" dirty="0">
                <a:solidFill>
                  <a:schemeClr val="accent2"/>
                </a:solidFill>
              </a:rPr>
              <a:t>policy</a:t>
            </a:r>
            <a:r>
              <a:rPr lang="en-US" dirty="0">
                <a:solidFill>
                  <a:schemeClr val="accent2"/>
                </a:solidFill>
              </a:rPr>
              <a:t>,</a:t>
            </a:r>
            <a:r>
              <a:rPr lang="en-US" dirty="0"/>
              <a:t> </a:t>
            </a:r>
            <a:r>
              <a:rPr lang="en-US" u="sng" dirty="0">
                <a:solidFill>
                  <a:schemeClr val="accent5"/>
                </a:solidFill>
              </a:rPr>
              <a:t>practices</a:t>
            </a:r>
            <a:r>
              <a:rPr lang="en-US" dirty="0"/>
              <a:t>, </a:t>
            </a:r>
            <a:r>
              <a:rPr lang="en-US" u="sng" dirty="0">
                <a:solidFill>
                  <a:schemeClr val="accent3"/>
                </a:solidFill>
              </a:rPr>
              <a:t>procedures</a:t>
            </a:r>
            <a:r>
              <a:rPr lang="en-US" dirty="0"/>
              <a:t>, and </a:t>
            </a:r>
            <a:r>
              <a:rPr lang="en-US" u="sng" dirty="0">
                <a:solidFill>
                  <a:schemeClr val="accent1"/>
                </a:solidFill>
              </a:rPr>
              <a:t>legislation</a:t>
            </a:r>
            <a:r>
              <a:rPr lang="en-US" dirty="0"/>
              <a:t> that translates into </a:t>
            </a:r>
            <a:r>
              <a:rPr lang="en-US" i="1" dirty="0"/>
              <a:t>resource allocation, education rigor, opportunities</a:t>
            </a:r>
            <a:r>
              <a:rPr lang="en-US" dirty="0"/>
              <a:t> for historically and currently marginalized youth, students, and families including civil rights protected classes</a:t>
            </a:r>
            <a:endParaRPr dirty="0"/>
          </a:p>
          <a:p>
            <a:pPr marL="685800" lvl="0" indent="0" algn="l" rtl="0">
              <a:spcBef>
                <a:spcPts val="0"/>
              </a:spcBef>
              <a:spcAft>
                <a:spcPts val="0"/>
              </a:spcAft>
              <a:buNone/>
            </a:pPr>
            <a:endParaRPr dirty="0"/>
          </a:p>
          <a:p>
            <a:pPr marL="228600" lvl="0" indent="-266700" algn="l" rtl="0">
              <a:spcBef>
                <a:spcPts val="0"/>
              </a:spcBef>
              <a:spcAft>
                <a:spcPts val="0"/>
              </a:spcAft>
              <a:buSzPts val="2400"/>
              <a:buChar char="•"/>
            </a:pPr>
            <a:r>
              <a:rPr lang="en-US" dirty="0"/>
              <a:t>This means the restructuring and dismantling of systems and institutions that create the dichotomy of beneficiaries and the oppressed and marginalized</a:t>
            </a:r>
            <a:endParaRPr dirty="0"/>
          </a:p>
          <a:p>
            <a:pPr marL="228600" lvl="0" indent="-76200" algn="l"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fontScale="92500" lnSpcReduction="20000"/>
          </a:bodyPr>
          <a:lstStyle/>
          <a:p>
            <a:pPr marL="457200" lvl="0" indent="-363537" algn="l" rtl="0">
              <a:lnSpc>
                <a:spcPct val="115000"/>
              </a:lnSpc>
              <a:spcBef>
                <a:spcPts val="1000"/>
              </a:spcBef>
              <a:spcAft>
                <a:spcPts val="0"/>
              </a:spcAft>
              <a:buClr>
                <a:srgbClr val="999999"/>
              </a:buClr>
              <a:buSzPct val="80645"/>
              <a:buChar char="•"/>
            </a:pPr>
            <a:r>
              <a:rPr lang="en-US" sz="3100" dirty="0">
                <a:solidFill>
                  <a:srgbClr val="999999"/>
                </a:solidFill>
              </a:rPr>
              <a:t>Welcome and Introductions </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ODE:  Who We Serve and ODE Equity Statement </a:t>
            </a:r>
            <a:endParaRPr sz="3100" dirty="0">
              <a:solidFill>
                <a:srgbClr val="999999"/>
              </a:solidFill>
            </a:endParaRPr>
          </a:p>
          <a:p>
            <a:pPr marL="457200" lvl="0" indent="-395922" algn="l" rtl="0">
              <a:lnSpc>
                <a:spcPct val="115000"/>
              </a:lnSpc>
              <a:spcBef>
                <a:spcPts val="0"/>
              </a:spcBef>
              <a:spcAft>
                <a:spcPts val="0"/>
              </a:spcAft>
              <a:buSzPct val="100000"/>
              <a:buChar char="•"/>
            </a:pPr>
            <a:r>
              <a:rPr lang="en-US" sz="3100" dirty="0"/>
              <a:t>Today’s Objectives </a:t>
            </a:r>
            <a:endParaRPr sz="3100" dirty="0"/>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Updates</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Lau v. Nichols:  Grounding our focus</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Video:  “Freedom to Talk”</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Small group activity</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Reporting back on small group activity</a:t>
            </a:r>
            <a:endParaRPr sz="3100" dirty="0">
              <a:solidFill>
                <a:srgbClr val="999999"/>
              </a:solidFill>
            </a:endParaRPr>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Closing</a:t>
            </a:r>
            <a:endParaRPr sz="3100" dirty="0">
              <a:solidFill>
                <a:srgbClr val="999999"/>
              </a:solidFill>
            </a:endParaRPr>
          </a:p>
          <a:p>
            <a:pPr marL="0" lvl="0" indent="0" algn="l" rtl="0">
              <a:lnSpc>
                <a:spcPct val="115000"/>
              </a:lnSpc>
              <a:spcBef>
                <a:spcPts val="1000"/>
              </a:spcBef>
              <a:spcAft>
                <a:spcPts val="0"/>
              </a:spcAft>
              <a:buNone/>
            </a:pPr>
            <a:endParaRPr dirty="0"/>
          </a:p>
        </p:txBody>
      </p:sp>
      <p:sp>
        <p:nvSpPr>
          <p:cNvPr id="265" name="Google Shape;265;p3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266" name="Google Shape;266;p3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Presentation Outline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t>Today’s Objectives </a:t>
            </a:r>
            <a:endParaRPr dirty="0"/>
          </a:p>
        </p:txBody>
      </p:sp>
      <p:sp>
        <p:nvSpPr>
          <p:cNvPr id="273" name="Google Shape;273;p31"/>
          <p:cNvSpPr txBox="1">
            <a:spLocks noGrp="1"/>
          </p:cNvSpPr>
          <p:nvPr>
            <p:ph type="body" idx="1"/>
          </p:nvPr>
        </p:nvSpPr>
        <p:spPr>
          <a:xfrm>
            <a:off x="717175" y="2241450"/>
            <a:ext cx="4929999" cy="3690300"/>
          </a:xfrm>
          <a:prstGeom prst="rect">
            <a:avLst/>
          </a:prstGeom>
        </p:spPr>
        <p:txBody>
          <a:bodyPr spcFirstLastPara="1" wrap="square" lIns="91425" tIns="45700" rIns="91425" bIns="45700" anchor="t" anchorCtr="0">
            <a:normAutofit/>
          </a:bodyPr>
          <a:lstStyle/>
          <a:p>
            <a:pPr lvl="0" algn="l" rtl="0">
              <a:lnSpc>
                <a:spcPct val="115000"/>
              </a:lnSpc>
              <a:spcBef>
                <a:spcPts val="0"/>
              </a:spcBef>
              <a:spcAft>
                <a:spcPts val="0"/>
              </a:spcAft>
              <a:buClr>
                <a:srgbClr val="007F43"/>
              </a:buClr>
              <a:buSzPts val="1800"/>
              <a:buFont typeface="Calibri" panose="020F0502020204030204" pitchFamily="34" charset="0"/>
              <a:buChar char="●"/>
            </a:pPr>
            <a:r>
              <a:rPr lang="en-US" dirty="0">
                <a:solidFill>
                  <a:srgbClr val="007F43"/>
                </a:solidFill>
              </a:rPr>
              <a:t>Make a connection between civil rights for English learners to civil rights for Black Americans obtained during the Civil Rights Movement of the 1960’s</a:t>
            </a:r>
            <a:endParaRPr dirty="0">
              <a:solidFill>
                <a:srgbClr val="007F43"/>
              </a:solidFill>
            </a:endParaRPr>
          </a:p>
        </p:txBody>
      </p:sp>
      <p:sp>
        <p:nvSpPr>
          <p:cNvPr id="274" name="Google Shape;274;p31"/>
          <p:cNvSpPr txBox="1">
            <a:spLocks noGrp="1"/>
          </p:cNvSpPr>
          <p:nvPr>
            <p:ph type="body" idx="2"/>
          </p:nvPr>
        </p:nvSpPr>
        <p:spPr>
          <a:xfrm>
            <a:off x="6571700" y="1737675"/>
            <a:ext cx="4929999" cy="4194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a:p>
            <a:pPr marL="457200" lvl="0" indent="-381000" algn="l" rtl="0">
              <a:lnSpc>
                <a:spcPct val="115000"/>
              </a:lnSpc>
              <a:spcBef>
                <a:spcPts val="0"/>
              </a:spcBef>
              <a:spcAft>
                <a:spcPts val="0"/>
              </a:spcAft>
              <a:buClr>
                <a:srgbClr val="007F43"/>
              </a:buClr>
              <a:buSzPts val="2400"/>
              <a:buFont typeface="Calibri"/>
              <a:buChar char="•"/>
            </a:pPr>
            <a:r>
              <a:rPr lang="en-US" dirty="0">
                <a:solidFill>
                  <a:srgbClr val="007F43"/>
                </a:solidFill>
              </a:rPr>
              <a:t>Outline the evolution of ed policy over the decades as relevant to the integration of language development and academic content for English learner students </a:t>
            </a:r>
            <a:endParaRPr sz="3300" dirty="0">
              <a:solidFill>
                <a:srgbClr val="007F43"/>
              </a:solidFill>
            </a:endParaRPr>
          </a:p>
        </p:txBody>
      </p:sp>
      <p:sp>
        <p:nvSpPr>
          <p:cNvPr id="275" name="Google Shape;275;p3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fontScale="92500" lnSpcReduction="20000"/>
          </a:bodyPr>
          <a:lstStyle/>
          <a:p>
            <a:pPr marL="457200" lvl="0" indent="-363537" algn="l" rtl="0">
              <a:lnSpc>
                <a:spcPct val="115000"/>
              </a:lnSpc>
              <a:spcBef>
                <a:spcPts val="1000"/>
              </a:spcBef>
              <a:spcAft>
                <a:spcPts val="0"/>
              </a:spcAft>
              <a:buClr>
                <a:srgbClr val="999999"/>
              </a:buClr>
              <a:buSzPct val="80645"/>
              <a:buChar char="•"/>
            </a:pPr>
            <a:r>
              <a:rPr lang="en-US" sz="3100" dirty="0">
                <a:solidFill>
                  <a:srgbClr val="999999"/>
                </a:solidFill>
              </a:rPr>
              <a:t>Welcome and Introductions </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ODE:  Who We Serve and ODE Equity Statement </a:t>
            </a:r>
            <a:endParaRPr sz="3100" dirty="0">
              <a:solidFill>
                <a:srgbClr val="999999"/>
              </a:solidFill>
            </a:endParaRPr>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Today’s Objective </a:t>
            </a:r>
            <a:endParaRPr sz="3100" dirty="0">
              <a:solidFill>
                <a:srgbClr val="999999"/>
              </a:solidFill>
            </a:endParaRPr>
          </a:p>
          <a:p>
            <a:pPr marL="457200" lvl="0" indent="-363537" algn="l" rtl="0">
              <a:lnSpc>
                <a:spcPct val="115000"/>
              </a:lnSpc>
              <a:spcBef>
                <a:spcPts val="0"/>
              </a:spcBef>
              <a:spcAft>
                <a:spcPts val="0"/>
              </a:spcAft>
              <a:buSzPct val="80645"/>
              <a:buChar char="•"/>
            </a:pPr>
            <a:r>
              <a:rPr lang="en-US" sz="3100" dirty="0"/>
              <a:t>Updates</a:t>
            </a:r>
            <a:endParaRPr sz="3100" dirty="0"/>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Lau v. Nichols:  Grounding our focus</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Video:  “Freedom to Talk”</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Small group activity</a:t>
            </a:r>
            <a:endParaRPr sz="3100" dirty="0">
              <a:solidFill>
                <a:srgbClr val="999999"/>
              </a:solidFill>
            </a:endParaRPr>
          </a:p>
          <a:p>
            <a:pPr marL="457200" lvl="0" indent="-363537" algn="l" rtl="0">
              <a:lnSpc>
                <a:spcPct val="115000"/>
              </a:lnSpc>
              <a:spcBef>
                <a:spcPts val="0"/>
              </a:spcBef>
              <a:spcAft>
                <a:spcPts val="0"/>
              </a:spcAft>
              <a:buClr>
                <a:srgbClr val="999999"/>
              </a:buClr>
              <a:buSzPct val="80645"/>
              <a:buChar char="•"/>
            </a:pPr>
            <a:r>
              <a:rPr lang="en-US" sz="3100" dirty="0">
                <a:solidFill>
                  <a:srgbClr val="999999"/>
                </a:solidFill>
              </a:rPr>
              <a:t>Reporting back on small group activity </a:t>
            </a:r>
            <a:endParaRPr sz="3100" dirty="0">
              <a:solidFill>
                <a:srgbClr val="999999"/>
              </a:solidFill>
            </a:endParaRPr>
          </a:p>
          <a:p>
            <a:pPr marL="457200" lvl="0" indent="-395922" algn="l" rtl="0">
              <a:lnSpc>
                <a:spcPct val="115000"/>
              </a:lnSpc>
              <a:spcBef>
                <a:spcPts val="0"/>
              </a:spcBef>
              <a:spcAft>
                <a:spcPts val="0"/>
              </a:spcAft>
              <a:buClr>
                <a:srgbClr val="999999"/>
              </a:buClr>
              <a:buSzPct val="100000"/>
              <a:buChar char="•"/>
            </a:pPr>
            <a:r>
              <a:rPr lang="en-US" sz="3100" dirty="0">
                <a:solidFill>
                  <a:srgbClr val="999999"/>
                </a:solidFill>
              </a:rPr>
              <a:t>Closing</a:t>
            </a:r>
            <a:endParaRPr sz="3100" dirty="0">
              <a:solidFill>
                <a:srgbClr val="999999"/>
              </a:solidFill>
            </a:endParaRPr>
          </a:p>
          <a:p>
            <a:pPr marL="457200" lvl="0" indent="0" algn="l" rtl="0">
              <a:lnSpc>
                <a:spcPct val="115000"/>
              </a:lnSpc>
              <a:spcBef>
                <a:spcPts val="1000"/>
              </a:spcBef>
              <a:spcAft>
                <a:spcPts val="0"/>
              </a:spcAft>
              <a:buNone/>
            </a:pPr>
            <a:endParaRPr sz="3100" dirty="0">
              <a:solidFill>
                <a:srgbClr val="999999"/>
              </a:solidFill>
            </a:endParaRPr>
          </a:p>
        </p:txBody>
      </p:sp>
      <p:sp>
        <p:nvSpPr>
          <p:cNvPr id="282" name="Google Shape;282;p3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283" name="Google Shape;283;p32"/>
          <p:cNvSpPr txBox="1">
            <a:spLocks noGrp="1"/>
          </p:cNvSpPr>
          <p:nvPr>
            <p:ph type="title"/>
          </p:nvPr>
        </p:nvSpPr>
        <p:spPr>
          <a:xfrm>
            <a:off x="717175" y="457200"/>
            <a:ext cx="10784400" cy="834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Presentation Outline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290" name="Google Shape;290;p33"/>
          <p:cNvSpPr txBox="1">
            <a:spLocks noGrp="1"/>
          </p:cNvSpPr>
          <p:nvPr>
            <p:ph type="title"/>
          </p:nvPr>
        </p:nvSpPr>
        <p:spPr>
          <a:xfrm>
            <a:off x="717175" y="353108"/>
            <a:ext cx="10784400" cy="1174242"/>
          </a:xfrm>
          <a:prstGeom prst="rect">
            <a:avLst/>
          </a:prstGeom>
        </p:spPr>
        <p:txBody>
          <a:bodyPr spcFirstLastPara="1" wrap="square" lIns="91425" tIns="45700" rIns="91425" bIns="45700" anchor="b" anchorCtr="0">
            <a:normAutofit/>
          </a:bodyPr>
          <a:lstStyle/>
          <a:p>
            <a:pPr marL="0" lvl="0" indent="0" algn="ctr" rtl="0">
              <a:spcAft>
                <a:spcPts val="0"/>
              </a:spcAft>
              <a:buNone/>
            </a:pPr>
            <a:r>
              <a:rPr lang="en-US" sz="3655" dirty="0"/>
              <a:t>Update:  The Raise the Bar Initiative </a:t>
            </a:r>
            <a:endParaRPr sz="3655" dirty="0"/>
          </a:p>
          <a:p>
            <a:pPr marL="0" lvl="0" indent="0" algn="ctr" rtl="0">
              <a:spcAft>
                <a:spcPts val="0"/>
              </a:spcAft>
              <a:buNone/>
            </a:pPr>
            <a:r>
              <a:rPr lang="en-US" sz="3655" dirty="0"/>
              <a:t>- a new era in education - has three focus areas</a:t>
            </a:r>
            <a:endParaRPr dirty="0"/>
          </a:p>
        </p:txBody>
      </p:sp>
      <p:graphicFrame>
        <p:nvGraphicFramePr>
          <p:cNvPr id="291" name="Google Shape;291;p33"/>
          <p:cNvGraphicFramePr/>
          <p:nvPr>
            <p:extLst>
              <p:ext uri="{D42A27DB-BD31-4B8C-83A1-F6EECF244321}">
                <p14:modId xmlns:p14="http://schemas.microsoft.com/office/powerpoint/2010/main" val="1752295477"/>
              </p:ext>
            </p:extLst>
          </p:nvPr>
        </p:nvGraphicFramePr>
        <p:xfrm>
          <a:off x="361742" y="1719073"/>
          <a:ext cx="11409684" cy="4785820"/>
        </p:xfrm>
        <a:graphic>
          <a:graphicData uri="http://schemas.openxmlformats.org/drawingml/2006/table">
            <a:tbl>
              <a:tblPr firstRow="1">
                <a:noFill/>
                <a:tableStyleId>{4353FE29-94D5-4894-B334-BCD7CFFC6C0B}</a:tableStyleId>
              </a:tblPr>
              <a:tblGrid>
                <a:gridCol w="2672860">
                  <a:extLst>
                    <a:ext uri="{9D8B030D-6E8A-4147-A177-3AD203B41FA5}">
                      <a16:colId xmlns:a16="http://schemas.microsoft.com/office/drawing/2014/main" val="20000"/>
                    </a:ext>
                  </a:extLst>
                </a:gridCol>
                <a:gridCol w="8736824">
                  <a:extLst>
                    <a:ext uri="{9D8B030D-6E8A-4147-A177-3AD203B41FA5}">
                      <a16:colId xmlns:a16="http://schemas.microsoft.com/office/drawing/2014/main" val="20001"/>
                    </a:ext>
                  </a:extLst>
                </a:gridCol>
              </a:tblGrid>
              <a:tr h="526645">
                <a:tc>
                  <a:txBody>
                    <a:bodyPr/>
                    <a:lstStyle/>
                    <a:p>
                      <a:pPr marL="0" lvl="0" indent="0" algn="ctr" rtl="0">
                        <a:spcBef>
                          <a:spcPts val="0"/>
                        </a:spcBef>
                        <a:spcAft>
                          <a:spcPts val="0"/>
                        </a:spcAft>
                        <a:buNone/>
                      </a:pPr>
                      <a:r>
                        <a:rPr lang="en-US" sz="1900" b="1" dirty="0">
                          <a:latin typeface="Calibri"/>
                          <a:ea typeface="Calibri"/>
                          <a:cs typeface="Calibri"/>
                          <a:sym typeface="Calibri"/>
                        </a:rPr>
                        <a:t>Focus Area</a:t>
                      </a:r>
                      <a:endParaRPr sz="1900" b="1"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900" b="1" dirty="0">
                          <a:latin typeface="Calibri"/>
                          <a:ea typeface="Calibri"/>
                          <a:cs typeface="Calibri"/>
                          <a:sym typeface="Calibri"/>
                        </a:rPr>
                        <a:t>Description </a:t>
                      </a:r>
                      <a:endParaRPr sz="19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644459458"/>
                  </a:ext>
                </a:extLst>
              </a:tr>
              <a:tr h="1052316">
                <a:tc>
                  <a:txBody>
                    <a:bodyPr/>
                    <a:lstStyle/>
                    <a:p>
                      <a:pPr marL="0" lvl="0" indent="0" algn="l" rtl="0">
                        <a:spcBef>
                          <a:spcPts val="0"/>
                        </a:spcBef>
                        <a:spcAft>
                          <a:spcPts val="0"/>
                        </a:spcAft>
                        <a:buNone/>
                      </a:pPr>
                      <a:r>
                        <a:rPr lang="en-US" sz="1900" dirty="0">
                          <a:latin typeface="Calibri"/>
                          <a:ea typeface="Calibri"/>
                          <a:cs typeface="Calibri"/>
                          <a:sym typeface="Calibri"/>
                        </a:rPr>
                        <a:t>Achieving Academic Excellence </a:t>
                      </a:r>
                      <a:endParaRPr sz="19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900" dirty="0">
                          <a:latin typeface="Calibri"/>
                          <a:ea typeface="Calibri"/>
                          <a:cs typeface="Calibri"/>
                          <a:sym typeface="Calibri"/>
                        </a:rPr>
                        <a:t>Recovery of lost instructional time; emphasis on literacy and math concepts; rigorous learning standards; well-rounded learning opportunities (including early childhood education); STEM; the arts. </a:t>
                      </a:r>
                      <a:endParaRPr sz="19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695058">
                <a:tc>
                  <a:txBody>
                    <a:bodyPr/>
                    <a:lstStyle/>
                    <a:p>
                      <a:pPr marL="0" lvl="0" indent="0" algn="l" rtl="0">
                        <a:spcBef>
                          <a:spcPts val="0"/>
                        </a:spcBef>
                        <a:spcAft>
                          <a:spcPts val="0"/>
                        </a:spcAft>
                        <a:buNone/>
                      </a:pPr>
                      <a:r>
                        <a:rPr lang="en-US" sz="1900">
                          <a:latin typeface="Calibri"/>
                          <a:ea typeface="Calibri"/>
                          <a:cs typeface="Calibri"/>
                          <a:sym typeface="Calibri"/>
                        </a:rPr>
                        <a:t>Boldy Improving Learning Conditions </a:t>
                      </a: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900" dirty="0">
                          <a:latin typeface="Calibri"/>
                          <a:ea typeface="Calibri"/>
                          <a:cs typeface="Calibri"/>
                          <a:sym typeface="Calibri"/>
                        </a:rPr>
                        <a:t>Ensuring every child has access to proactive mental health supports in an inclusive and supportive environment that nurtures the student’s and family’s well-being.  It also means that every student is taught by a certified teacher, who is provided professional development opportunities and competitive salary.  Eliminate the educator shortage and increase educator diversity. </a:t>
                      </a:r>
                      <a:endParaRPr sz="19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511801">
                <a:tc>
                  <a:txBody>
                    <a:bodyPr/>
                    <a:lstStyle/>
                    <a:p>
                      <a:pPr marL="0" lvl="0" indent="0" algn="l" rtl="0">
                        <a:spcBef>
                          <a:spcPts val="0"/>
                        </a:spcBef>
                        <a:spcAft>
                          <a:spcPts val="0"/>
                        </a:spcAft>
                        <a:buNone/>
                      </a:pPr>
                      <a:r>
                        <a:rPr lang="en-US" sz="1900">
                          <a:latin typeface="Calibri"/>
                          <a:ea typeface="Calibri"/>
                          <a:cs typeface="Calibri"/>
                          <a:sym typeface="Calibri"/>
                        </a:rPr>
                        <a:t>Creating Pathways for Global Engagement </a:t>
                      </a:r>
                      <a:endParaRPr sz="1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900" dirty="0">
                          <a:latin typeface="Calibri"/>
                          <a:ea typeface="Calibri"/>
                          <a:cs typeface="Calibri"/>
                          <a:sym typeface="Calibri"/>
                        </a:rPr>
                        <a:t>Evolving our P-12 systems, in coordination with higher education institutions and workforce partners, to establish multiple pathways to college and the careers of today and tomorrow.  Preparing for global competitiveness also includes more and better opportunities for our students to be bilingual. </a:t>
                      </a:r>
                      <a:endParaRPr sz="19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14007aae-f337-4414-b2f6-4f7e3ca77c60">2024-01-11T22:32:21+00:00</Remediation_x0020_Date>
    <Estimated_x0020_Creation_x0020_Date xmlns="14007aae-f337-4414-b2f6-4f7e3ca77c60" xsi:nil="true"/>
    <PublishingExpirationDate xmlns="http://schemas.microsoft.com/sharepoint/v3" xsi:nil="true"/>
    <Priority xmlns="14007aae-f337-4414-b2f6-4f7e3ca77c60">New</Priority>
    <PublishingStartDate xmlns="http://schemas.microsoft.com/sharepoint/v3" xsi:nil="true"/>
  </documentManagement>
</p:properties>
</file>

<file path=customXml/itemProps1.xml><?xml version="1.0" encoding="utf-8"?>
<ds:datastoreItem xmlns:ds="http://schemas.openxmlformats.org/officeDocument/2006/customXml" ds:itemID="{C836E017-39D3-4BA2-B1F8-2182EA8EAB82}"/>
</file>

<file path=customXml/itemProps2.xml><?xml version="1.0" encoding="utf-8"?>
<ds:datastoreItem xmlns:ds="http://schemas.openxmlformats.org/officeDocument/2006/customXml" ds:itemID="{0C82601A-D2F8-4890-96E9-75515974EE08}"/>
</file>

<file path=customXml/itemProps3.xml><?xml version="1.0" encoding="utf-8"?>
<ds:datastoreItem xmlns:ds="http://schemas.openxmlformats.org/officeDocument/2006/customXml" ds:itemID="{594A1DE9-B2A1-4B18-B763-0B574ACE1B7B}"/>
</file>

<file path=docProps/app.xml><?xml version="1.0" encoding="utf-8"?>
<Properties xmlns="http://schemas.openxmlformats.org/officeDocument/2006/extended-properties" xmlns:vt="http://schemas.openxmlformats.org/officeDocument/2006/docPropsVTypes">
  <TotalTime>48</TotalTime>
  <Words>1750</Words>
  <Application>Microsoft Office PowerPoint</Application>
  <PresentationFormat>Widescreen</PresentationFormat>
  <Paragraphs>263</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Calibri</vt:lpstr>
      <vt:lpstr>Arial</vt:lpstr>
      <vt:lpstr>Georgia</vt:lpstr>
      <vt:lpstr>2021ODE</vt:lpstr>
      <vt:lpstr>1_2021ODE</vt:lpstr>
      <vt:lpstr>EL/ML Coordinators Winter Webinar</vt:lpstr>
      <vt:lpstr>Presentation Outline</vt:lpstr>
      <vt:lpstr>Who We Serve</vt:lpstr>
      <vt:lpstr>Who We Serve</vt:lpstr>
      <vt:lpstr>Equity</vt:lpstr>
      <vt:lpstr>Presentation Outline</vt:lpstr>
      <vt:lpstr>Today’s Objectives </vt:lpstr>
      <vt:lpstr>Presentation Outline</vt:lpstr>
      <vt:lpstr>Update:  The Raise the Bar Initiative  - a new era in education - has three focus areas</vt:lpstr>
      <vt:lpstr>Providing every student with a pathway to multilingualism posits multilingualism as a superpower</vt:lpstr>
      <vt:lpstr>Update:  Title III Returns to the Office of English Language Acquisition </vt:lpstr>
      <vt:lpstr>Update:  The ED released the English Learner Family Toolkit</vt:lpstr>
      <vt:lpstr>Presentation Outline</vt:lpstr>
      <vt:lpstr>Photograph of school-age children in the San Francisco Unified School District  (date: unknown) </vt:lpstr>
      <vt:lpstr>Photograph of school-age children in the San Francisco Unified School District  (date: unknown) </vt:lpstr>
      <vt:lpstr>What is important to these kids? What matters to them?  </vt:lpstr>
      <vt:lpstr>Presentation Outline</vt:lpstr>
      <vt:lpstr>Plan/Activity </vt:lpstr>
      <vt:lpstr>Freedom to Talk by Kenji Hakuta (13:13) </vt:lpstr>
      <vt:lpstr>Presentation Outline</vt:lpstr>
      <vt:lpstr>Small Group Activity </vt:lpstr>
      <vt:lpstr>Jamboard Features </vt:lpstr>
      <vt:lpstr>Small Group Activity:  Organize the concepts visually based on associations, relationships, connections, effects, positionality, centrality, etc. </vt:lpstr>
      <vt:lpstr>24</vt:lpstr>
      <vt:lpstr>Presentation Outline</vt:lpstr>
      <vt:lpstr>Closing:  Share one “takeaway” from today’s discussion in the chat box</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EL/ML Coordinators Winter Webinar</dc:title>
  <dc:creator>PALANIUK Tiffany * ODE</dc:creator>
  <cp:lastModifiedBy>SAPPINGTON Jennifer * ODE</cp:lastModifiedBy>
  <cp:revision>4</cp:revision>
  <dcterms:modified xsi:type="dcterms:W3CDTF">2024-01-11T22:30:32Z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2024-01-10T21:19:46Z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abc64c84-b4ab-4f70-bbf7-1d33a9b70aed</vt:lpwstr>
  </property>
  <property fmtid="{D5CDD505-2E9C-101B-9397-08002B2CF9AE}" pid="8" name="MSIP_Label_7730ea53-6f5e-4160-81a5-992a9105450a_ContentBits">
    <vt:lpwstr>0</vt:lpwstr>
  </property>
  <property fmtid="{D5CDD505-2E9C-101B-9397-08002B2CF9AE}" pid="9" name="ContentTypeId">
    <vt:lpwstr>0x01010022F6CF85CBC40B4581C0B10A01367899</vt:lpwstr>
  </property>
</Properties>
</file>