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60.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45"/>
  </p:notesMasterIdLst>
  <p:sldIdLst>
    <p:sldId id="284" r:id="rId7"/>
    <p:sldId id="258" r:id="rId8"/>
    <p:sldId id="259" r:id="rId9"/>
    <p:sldId id="260" r:id="rId10"/>
    <p:sldId id="261" r:id="rId11"/>
    <p:sldId id="262" r:id="rId12"/>
    <p:sldId id="277" r:id="rId13"/>
    <p:sldId id="278" r:id="rId14"/>
    <p:sldId id="279" r:id="rId15"/>
    <p:sldId id="287" r:id="rId16"/>
    <p:sldId id="288" r:id="rId17"/>
    <p:sldId id="295" r:id="rId18"/>
    <p:sldId id="271" r:id="rId19"/>
    <p:sldId id="272" r:id="rId20"/>
    <p:sldId id="273" r:id="rId21"/>
    <p:sldId id="274" r:id="rId22"/>
    <p:sldId id="275" r:id="rId23"/>
    <p:sldId id="276" r:id="rId24"/>
    <p:sldId id="299" r:id="rId25"/>
    <p:sldId id="263" r:id="rId26"/>
    <p:sldId id="264" r:id="rId27"/>
    <p:sldId id="300" r:id="rId28"/>
    <p:sldId id="265" r:id="rId29"/>
    <p:sldId id="296" r:id="rId30"/>
    <p:sldId id="297" r:id="rId31"/>
    <p:sldId id="298" r:id="rId32"/>
    <p:sldId id="268" r:id="rId33"/>
    <p:sldId id="266" r:id="rId34"/>
    <p:sldId id="267" r:id="rId35"/>
    <p:sldId id="269" r:id="rId36"/>
    <p:sldId id="270" r:id="rId37"/>
    <p:sldId id="285" r:id="rId38"/>
    <p:sldId id="289" r:id="rId39"/>
    <p:sldId id="290" r:id="rId40"/>
    <p:sldId id="291" r:id="rId41"/>
    <p:sldId id="292" r:id="rId42"/>
    <p:sldId id="301"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0676B-66DD-933D-2A27-C2C3C4240969}" v="25" dt="2023-08-31T18:39:22.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7566" autoAdjust="0"/>
  </p:normalViewPr>
  <p:slideViewPr>
    <p:cSldViewPr snapToGrid="0">
      <p:cViewPr varScale="1">
        <p:scale>
          <a:sx n="86" d="100"/>
          <a:sy n="86" d="100"/>
        </p:scale>
        <p:origin x="1470" y="78"/>
      </p:cViewPr>
      <p:guideLst/>
    </p:cSldViewPr>
  </p:slideViewPr>
  <p:notesTextViewPr>
    <p:cViewPr>
      <p:scale>
        <a:sx n="1" d="1"/>
        <a:sy n="1" d="1"/>
      </p:scale>
      <p:origin x="0" y="0"/>
    </p:cViewPr>
  </p:notesTextViewPr>
  <p:sorterViewPr>
    <p:cViewPr>
      <p:scale>
        <a:sx n="125" d="100"/>
        <a:sy n="125" d="100"/>
      </p:scale>
      <p:origin x="0" y="-496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a:t>
            </a:fld>
            <a:endParaRPr lang="en-US" dirty="0"/>
          </a:p>
        </p:txBody>
      </p:sp>
    </p:spTree>
    <p:extLst>
      <p:ext uri="{BB962C8B-B14F-4D97-AF65-F5344CB8AC3E}">
        <p14:creationId xmlns:p14="http://schemas.microsoft.com/office/powerpoint/2010/main" val="142656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the previous graphic shows the full 27 month lifetime of federal funds, there is an annual timeline for budget narratives that districts should also be tracking. </a:t>
            </a:r>
          </a:p>
          <a:p>
            <a:endParaRPr lang="en-US" baseline="0" dirty="0"/>
          </a:p>
          <a:p>
            <a:r>
              <a:rPr lang="en-US" baseline="0" dirty="0"/>
              <a:t>We recommend that districts submit claims at least quarterly.</a:t>
            </a:r>
          </a:p>
          <a:p>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52527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13</a:t>
            </a:fld>
            <a:endParaRPr lang="en-US" dirty="0"/>
          </a:p>
        </p:txBody>
      </p:sp>
    </p:spTree>
    <p:extLst>
      <p:ext uri="{BB962C8B-B14F-4D97-AF65-F5344CB8AC3E}">
        <p14:creationId xmlns:p14="http://schemas.microsoft.com/office/powerpoint/2010/main" val="314651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Titles that are included in the CIP Budget Narrative application.    A question about these titles will be included in the quiz for this section.</a:t>
            </a:r>
          </a:p>
        </p:txBody>
      </p:sp>
      <p:sp>
        <p:nvSpPr>
          <p:cNvPr id="4" name="Slide Number Placeholder 3"/>
          <p:cNvSpPr>
            <a:spLocks noGrp="1"/>
          </p:cNvSpPr>
          <p:nvPr>
            <p:ph type="sldNum" sz="quarter" idx="5"/>
          </p:nvPr>
        </p:nvSpPr>
        <p:spPr/>
        <p:txBody>
          <a:bodyPr/>
          <a:lstStyle/>
          <a:p>
            <a:pPr defTabSz="942289">
              <a:defRPr/>
            </a:pPr>
            <a:fld id="{E2B63952-BBA8-4838-A0CF-80F9272645AB}" type="slidenum">
              <a:rPr lang="en-US" sz="1300">
                <a:solidFill>
                  <a:prstClr val="black"/>
                </a:solidFill>
                <a:latin typeface="Calibri" panose="020F0502020204030204"/>
              </a:rPr>
              <a:pPr defTabSz="942289">
                <a:defRPr/>
              </a:pPr>
              <a:t>14</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61350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snapshot of the worksheet in the budget narrative application.  Each title is hot linked for you to enter into that specific title.  Dates are provided so you can see when a particular budget narrative Title  is open.</a:t>
            </a:r>
          </a:p>
          <a:p>
            <a:endParaRPr lang="en-US" dirty="0"/>
          </a:p>
          <a:p>
            <a:r>
              <a:rPr lang="en-US" dirty="0"/>
              <a:t>If the status reads – in progress this is in the district hands, ODE staff can’t review.</a:t>
            </a:r>
          </a:p>
          <a:p>
            <a:r>
              <a:rPr lang="en-US" dirty="0"/>
              <a:t>If it reads under review – the budget narrative has been submitted to ODE staff for review.</a:t>
            </a:r>
          </a:p>
          <a:p>
            <a:r>
              <a:rPr lang="en-US" dirty="0"/>
              <a:t>Response required means this is returned to the district for more information from ODE.</a:t>
            </a:r>
          </a:p>
          <a:p>
            <a:r>
              <a:rPr lang="en-US" dirty="0"/>
              <a:t>Approved – means the proposed budget is approved, if you make changes to your activities (funding, or actual activity) you will need to edit and resubmit this application.  (for Regular school year – there is no editing of carryover budget narratives once approved – contact ODE staff for assistance editing a carryover budget.).</a:t>
            </a:r>
          </a:p>
          <a:p>
            <a:endParaRPr lang="en-US" dirty="0"/>
          </a:p>
          <a:p>
            <a:r>
              <a:rPr lang="en-US" dirty="0"/>
              <a:t>For consortium members all prerequisites must be submitted and approved prior to budget narrative submission.</a:t>
            </a:r>
          </a:p>
          <a:p>
            <a:endParaRPr lang="en-US" dirty="0"/>
          </a:p>
          <a:p>
            <a:r>
              <a:rPr lang="en-US" b="1" dirty="0"/>
              <a:t>You will need to return to this page to actually submit the budget narrative to ODE for review.</a:t>
            </a:r>
          </a:p>
        </p:txBody>
      </p:sp>
      <p:sp>
        <p:nvSpPr>
          <p:cNvPr id="4" name="Slide Number Placeholder 3"/>
          <p:cNvSpPr>
            <a:spLocks noGrp="1"/>
          </p:cNvSpPr>
          <p:nvPr>
            <p:ph type="sldNum" sz="quarter" idx="10"/>
          </p:nvPr>
        </p:nvSpPr>
        <p:spPr/>
        <p:txBody>
          <a:bodyPr/>
          <a:lstStyle/>
          <a:p>
            <a:pPr defTabSz="942289">
              <a:defRPr/>
            </a:pPr>
            <a:fld id="{E2B63952-BBA8-4838-A0CF-80F9272645AB}" type="slidenum">
              <a:rPr lang="en-US" sz="1300">
                <a:solidFill>
                  <a:prstClr val="black"/>
                </a:solidFill>
                <a:latin typeface="Calibri" panose="020F0502020204030204"/>
              </a:rPr>
              <a:pPr defTabSz="942289">
                <a:defRPr/>
              </a:pPr>
              <a:t>16</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43765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federal Title has different tabs in its budget narrative application.  Title III has 5 tabs including the overview.  </a:t>
            </a:r>
          </a:p>
          <a:p>
            <a:endParaRPr lang="en-US" dirty="0"/>
          </a:p>
          <a:p>
            <a:r>
              <a:rPr lang="en-US" dirty="0"/>
              <a:t>The spending page takes the function and object codes included in the budget narrative page to enter the codes on an Excel spreadsheet.  Sub-grantees do not submit data directly on the spending page but can use this page to assist with tracking expenditures appropriately.  </a:t>
            </a:r>
          </a:p>
          <a:p>
            <a:endParaRPr lang="en-US" dirty="0"/>
          </a:p>
          <a:p>
            <a:r>
              <a:rPr lang="en-US" dirty="0"/>
              <a:t>There will be a chose which one of these tabs is not in Title III on the quiz. ( I will pull one from Title I –A to use as the not in TIII question.</a:t>
            </a:r>
          </a:p>
        </p:txBody>
      </p:sp>
      <p:sp>
        <p:nvSpPr>
          <p:cNvPr id="4" name="Slide Number Placeholder 3"/>
          <p:cNvSpPr>
            <a:spLocks noGrp="1"/>
          </p:cNvSpPr>
          <p:nvPr>
            <p:ph type="sldNum" sz="quarter" idx="10"/>
          </p:nvPr>
        </p:nvSpPr>
        <p:spPr/>
        <p:txBody>
          <a:bodyPr/>
          <a:lstStyle/>
          <a:p>
            <a:fld id="{13D91458-DDCA-4D40-9213-E1537FF52218}" type="slidenum">
              <a:rPr lang="en-US" smtClean="0"/>
              <a:t>17</a:t>
            </a:fld>
            <a:endParaRPr lang="en-US" dirty="0"/>
          </a:p>
        </p:txBody>
      </p:sp>
    </p:spTree>
    <p:extLst>
      <p:ext uri="{BB962C8B-B14F-4D97-AF65-F5344CB8AC3E}">
        <p14:creationId xmlns:p14="http://schemas.microsoft.com/office/powerpoint/2010/main" val="1155460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elements must be completed prior to any budget narrative being submitted.  </a:t>
            </a:r>
          </a:p>
          <a:p>
            <a:endParaRPr lang="en-US" dirty="0"/>
          </a:p>
          <a:p>
            <a:r>
              <a:rPr lang="en-US" dirty="0"/>
              <a:t>Statement of Assurances and School Prayer are downloadable forms signed by the District Superintendent or designee and emailed to the ODE staff person identified on the form.</a:t>
            </a:r>
          </a:p>
          <a:p>
            <a:endParaRPr lang="en-US" dirty="0"/>
          </a:p>
          <a:p>
            <a:r>
              <a:rPr lang="en-US" dirty="0"/>
              <a:t>The contacts requirement is reported directly on the contact page in the budget narrative application.</a:t>
            </a:r>
          </a:p>
          <a:p>
            <a:endParaRPr lang="en-US" dirty="0"/>
          </a:p>
          <a:p>
            <a:r>
              <a:rPr lang="en-US" dirty="0"/>
              <a:t>The private school requirement is is reported directly on the private school page in the budget narrative application.</a:t>
            </a:r>
          </a:p>
          <a:p>
            <a:endParaRPr lang="en-US" dirty="0"/>
          </a:p>
          <a:p>
            <a:r>
              <a:rPr lang="en-US" dirty="0"/>
              <a:t>Any  indirect for Title III is included on the Consolidated spending page, this indirect for the Regular school year  and Immigrant grant is handled thus. For carryover this item becomes a line item in the carryover budget section.</a:t>
            </a:r>
          </a:p>
        </p:txBody>
      </p:sp>
      <p:sp>
        <p:nvSpPr>
          <p:cNvPr id="4" name="Slide Number Placeholder 3"/>
          <p:cNvSpPr>
            <a:spLocks noGrp="1"/>
          </p:cNvSpPr>
          <p:nvPr>
            <p:ph type="sldNum" sz="quarter" idx="10"/>
          </p:nvPr>
        </p:nvSpPr>
        <p:spPr/>
        <p:txBody>
          <a:bodyPr/>
          <a:lstStyle/>
          <a:p>
            <a:pPr defTabSz="942289">
              <a:defRPr/>
            </a:pPr>
            <a:fld id="{E2B63952-BBA8-4838-A0CF-80F9272645AB}" type="slidenum">
              <a:rPr lang="en-US" sz="1300">
                <a:solidFill>
                  <a:prstClr val="black"/>
                </a:solidFill>
                <a:latin typeface="Calibri" panose="020F0502020204030204"/>
              </a:rPr>
              <a:pPr defTabSz="942289">
                <a:defRPr/>
              </a:pPr>
              <a:t>18</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519357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review the Dear Colleague Letter from January 2015 as well as the US Ed COVID-19 Fact Sheet for requirements for English learner instruction.</a:t>
            </a:r>
          </a:p>
          <a:p>
            <a:endParaRPr lang="en-US" dirty="0"/>
          </a:p>
          <a:p>
            <a:r>
              <a:rPr lang="en-US" dirty="0"/>
              <a:t>These instructional materials are the core instructional materials adopted by the district or districts in a consortia</a:t>
            </a:r>
          </a:p>
        </p:txBody>
      </p:sp>
      <p:sp>
        <p:nvSpPr>
          <p:cNvPr id="4" name="Slide Number Placeholder 3"/>
          <p:cNvSpPr>
            <a:spLocks noGrp="1"/>
          </p:cNvSpPr>
          <p:nvPr>
            <p:ph type="sldNum" sz="quarter" idx="10"/>
          </p:nvPr>
        </p:nvSpPr>
        <p:spPr/>
        <p:txBody>
          <a:bodyPr/>
          <a:lstStyle/>
          <a:p>
            <a:fld id="{13D91458-DDCA-4D40-9213-E1537FF52218}" type="slidenum">
              <a:rPr lang="en-US" smtClean="0"/>
              <a:t>20</a:t>
            </a:fld>
            <a:endParaRPr lang="en-US" dirty="0"/>
          </a:p>
        </p:txBody>
      </p:sp>
    </p:spTree>
    <p:extLst>
      <p:ext uri="{BB962C8B-B14F-4D97-AF65-F5344CB8AC3E}">
        <p14:creationId xmlns:p14="http://schemas.microsoft.com/office/powerpoint/2010/main" val="2736261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 includes the three required Title III activities that must be funded by the grant. For districts having  a direct Title III grant – each activity must be funded, for Consortium, the consortium as a whole must have an activity in each of the required Title III activities. ( not all consortium members must participate in each required activity)</a:t>
            </a:r>
          </a:p>
          <a:p>
            <a:endParaRPr lang="en-US" dirty="0"/>
          </a:p>
          <a:p>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21</a:t>
            </a:fld>
            <a:endParaRPr lang="en-US" dirty="0"/>
          </a:p>
        </p:txBody>
      </p:sp>
    </p:spTree>
    <p:extLst>
      <p:ext uri="{BB962C8B-B14F-4D97-AF65-F5344CB8AC3E}">
        <p14:creationId xmlns:p14="http://schemas.microsoft.com/office/powerpoint/2010/main" val="1710453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III requires data on they number of ELs progressing learning English including explicitly the ELs with disabilities.  </a:t>
            </a:r>
          </a:p>
          <a:p>
            <a:endParaRPr lang="en-US" dirty="0"/>
          </a:p>
          <a:p>
            <a:r>
              <a:rPr lang="en-US" dirty="0"/>
              <a:t>Title III requires data on monitored ELs progress accessing core content.</a:t>
            </a:r>
          </a:p>
          <a:p>
            <a:endParaRPr lang="en-US" dirty="0"/>
          </a:p>
          <a:p>
            <a:r>
              <a:rPr lang="en-US" dirty="0"/>
              <a:t>Title III requires data on the number/percentage of ELs obtaining English proficiency, explicitly ELs with disabilities.</a:t>
            </a:r>
          </a:p>
        </p:txBody>
      </p:sp>
      <p:sp>
        <p:nvSpPr>
          <p:cNvPr id="4" name="Slide Number Placeholder 3"/>
          <p:cNvSpPr>
            <a:spLocks noGrp="1"/>
          </p:cNvSpPr>
          <p:nvPr>
            <p:ph type="sldNum" sz="quarter" idx="10"/>
          </p:nvPr>
        </p:nvSpPr>
        <p:spPr/>
        <p:txBody>
          <a:bodyPr/>
          <a:lstStyle/>
          <a:p>
            <a:fld id="{13D91458-DDCA-4D40-9213-E1537FF52218}" type="slidenum">
              <a:rPr lang="en-US" smtClean="0"/>
              <a:t>23</a:t>
            </a:fld>
            <a:endParaRPr lang="en-US" dirty="0"/>
          </a:p>
        </p:txBody>
      </p:sp>
    </p:spTree>
    <p:extLst>
      <p:ext uri="{BB962C8B-B14F-4D97-AF65-F5344CB8AC3E}">
        <p14:creationId xmlns:p14="http://schemas.microsoft.com/office/powerpoint/2010/main" val="517446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ODE must report annually on the CSPR how many administrators, teachers, IAs, community partners participate in the different PD opportunities funded by Title III.  ODE staff need this level of detail to make those reports.  </a:t>
            </a:r>
          </a:p>
          <a:p>
            <a:endParaRPr lang="en-US" dirty="0"/>
          </a:p>
          <a:p>
            <a:r>
              <a:rPr lang="en-US" dirty="0"/>
              <a:t>For the other number of participants, ODE staff use that number to ensure the reasonableness of the proposed expenditure.  For example having 2 parents attend a scheduled parent meeting but $5,000 in parent meeting activity costs does not seem reasonable, the parent meeting is necessary (allowable) but this amount is not (allocable) with $2,500 in expenses per family member.</a:t>
            </a:r>
          </a:p>
        </p:txBody>
      </p:sp>
      <p:sp>
        <p:nvSpPr>
          <p:cNvPr id="4" name="Slide Number Placeholder 3"/>
          <p:cNvSpPr>
            <a:spLocks noGrp="1"/>
          </p:cNvSpPr>
          <p:nvPr>
            <p:ph type="sldNum" sz="quarter" idx="10"/>
          </p:nvPr>
        </p:nvSpPr>
        <p:spPr/>
        <p:txBody>
          <a:bodyPr/>
          <a:lstStyle/>
          <a:p>
            <a:fld id="{13D91458-DDCA-4D40-9213-E1537FF52218}" type="slidenum">
              <a:rPr lang="en-US" smtClean="0"/>
              <a:t>27</a:t>
            </a:fld>
            <a:endParaRPr lang="en-US" dirty="0"/>
          </a:p>
        </p:txBody>
      </p:sp>
    </p:spTree>
    <p:extLst>
      <p:ext uri="{BB962C8B-B14F-4D97-AF65-F5344CB8AC3E}">
        <p14:creationId xmlns:p14="http://schemas.microsoft.com/office/powerpoint/2010/main" val="22699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will be included in 1 or 2 of the follow-up questions</a:t>
            </a:r>
          </a:p>
        </p:txBody>
      </p:sp>
      <p:sp>
        <p:nvSpPr>
          <p:cNvPr id="4" name="Slide Number Placeholder 3"/>
          <p:cNvSpPr>
            <a:spLocks noGrp="1"/>
          </p:cNvSpPr>
          <p:nvPr>
            <p:ph type="sldNum" sz="quarter" idx="10"/>
          </p:nvPr>
        </p:nvSpPr>
        <p:spPr/>
        <p:txBody>
          <a:bodyPr/>
          <a:lstStyle/>
          <a:p>
            <a:fld id="{13D91458-DDCA-4D40-9213-E1537FF52218}" type="slidenum">
              <a:rPr lang="en-US" smtClean="0"/>
              <a:t>3</a:t>
            </a:fld>
            <a:endParaRPr lang="en-US" dirty="0"/>
          </a:p>
        </p:txBody>
      </p:sp>
    </p:spTree>
    <p:extLst>
      <p:ext uri="{BB962C8B-B14F-4D97-AF65-F5344CB8AC3E}">
        <p14:creationId xmlns:p14="http://schemas.microsoft.com/office/powerpoint/2010/main" val="22522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28</a:t>
            </a:fld>
            <a:endParaRPr lang="en-US" dirty="0"/>
          </a:p>
        </p:txBody>
      </p:sp>
    </p:spTree>
    <p:extLst>
      <p:ext uri="{BB962C8B-B14F-4D97-AF65-F5344CB8AC3E}">
        <p14:creationId xmlns:p14="http://schemas.microsoft.com/office/powerpoint/2010/main" val="166301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 question on these activities in the follow up “quiz  most likely a scenario and a chose which one of these activities does this scenario fit.</a:t>
            </a:r>
          </a:p>
        </p:txBody>
      </p:sp>
      <p:sp>
        <p:nvSpPr>
          <p:cNvPr id="4" name="Slide Number Placeholder 3"/>
          <p:cNvSpPr>
            <a:spLocks noGrp="1"/>
          </p:cNvSpPr>
          <p:nvPr>
            <p:ph type="sldNum" sz="quarter" idx="10"/>
          </p:nvPr>
        </p:nvSpPr>
        <p:spPr/>
        <p:txBody>
          <a:bodyPr/>
          <a:lstStyle/>
          <a:p>
            <a:fld id="{13D91458-DDCA-4D40-9213-E1537FF52218}" type="slidenum">
              <a:rPr lang="en-US" smtClean="0"/>
              <a:t>29</a:t>
            </a:fld>
            <a:endParaRPr lang="en-US" dirty="0"/>
          </a:p>
        </p:txBody>
      </p:sp>
    </p:spTree>
    <p:extLst>
      <p:ext uri="{BB962C8B-B14F-4D97-AF65-F5344CB8AC3E}">
        <p14:creationId xmlns:p14="http://schemas.microsoft.com/office/powerpoint/2010/main" val="4280051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required as part of the private school consultation – please use the specific private school function and object codes  so that ODE staff can ensure equitable share for private schools participating in Title III funds.</a:t>
            </a:r>
          </a:p>
          <a:p>
            <a:endParaRPr lang="en-US" dirty="0"/>
          </a:p>
          <a:p>
            <a:r>
              <a:rPr lang="en-US" dirty="0"/>
              <a:t>Remember private school identified ELs must participate in the ELPA summative assessment annually and be identified with the ELPA screener.</a:t>
            </a:r>
          </a:p>
        </p:txBody>
      </p:sp>
      <p:sp>
        <p:nvSpPr>
          <p:cNvPr id="4" name="Slide Number Placeholder 3"/>
          <p:cNvSpPr>
            <a:spLocks noGrp="1"/>
          </p:cNvSpPr>
          <p:nvPr>
            <p:ph type="sldNum" sz="quarter" idx="10"/>
          </p:nvPr>
        </p:nvSpPr>
        <p:spPr/>
        <p:txBody>
          <a:bodyPr/>
          <a:lstStyle/>
          <a:p>
            <a:fld id="{13D91458-DDCA-4D40-9213-E1537FF52218}" type="slidenum">
              <a:rPr lang="en-US" smtClean="0"/>
              <a:t>30</a:t>
            </a:fld>
            <a:endParaRPr lang="en-US" dirty="0"/>
          </a:p>
        </p:txBody>
      </p:sp>
    </p:spTree>
    <p:extLst>
      <p:ext uri="{BB962C8B-B14F-4D97-AF65-F5344CB8AC3E}">
        <p14:creationId xmlns:p14="http://schemas.microsoft.com/office/powerpoint/2010/main" val="2720676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31</a:t>
            </a:fld>
            <a:endParaRPr lang="en-US" dirty="0"/>
          </a:p>
        </p:txBody>
      </p:sp>
    </p:spTree>
    <p:extLst>
      <p:ext uri="{BB962C8B-B14F-4D97-AF65-F5344CB8AC3E}">
        <p14:creationId xmlns:p14="http://schemas.microsoft.com/office/powerpoint/2010/main" val="3181413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32</a:t>
            </a:fld>
            <a:endParaRPr lang="en-US" altLang="en-US">
              <a:latin typeface="Arial" charset="0"/>
            </a:endParaRPr>
          </a:p>
        </p:txBody>
      </p:sp>
    </p:spTree>
    <p:extLst>
      <p:ext uri="{BB962C8B-B14F-4D97-AF65-F5344CB8AC3E}">
        <p14:creationId xmlns:p14="http://schemas.microsoft.com/office/powerpoint/2010/main" val="1430474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685800" y="4400550"/>
            <a:ext cx="548640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kern="1200" dirty="0">
                <a:solidFill>
                  <a:schemeClr val="tx1"/>
                </a:solidFill>
                <a:effectLst/>
                <a:latin typeface="+mn-lt"/>
                <a:ea typeface="+mn-ea"/>
                <a:cs typeface="+mn-cs"/>
              </a:rPr>
              <a:t>Reconciliation</a:t>
            </a:r>
            <a:r>
              <a:rPr lang="en-US" sz="1000" kern="1200" baseline="0" dirty="0">
                <a:solidFill>
                  <a:schemeClr val="tx1"/>
                </a:solidFill>
                <a:effectLst/>
                <a:latin typeface="+mn-lt"/>
                <a:ea typeface="+mn-ea"/>
                <a:cs typeface="+mn-cs"/>
              </a:rPr>
              <a:t> is also helpful when the district is selected for monitoring. We compare your approved narrative to your expenditure reports and often find costs that are allowable, but not approved.</a:t>
            </a:r>
          </a:p>
          <a:p>
            <a:endParaRPr lang="en-US" sz="10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Recognizing that districts often conduct activities over the summer, the time that reconciliation occurs will vary.</a:t>
            </a:r>
          </a:p>
          <a:p>
            <a:endParaRPr lang="en-US" sz="1000" kern="1200" dirty="0">
              <a:solidFill>
                <a:schemeClr val="tx1"/>
              </a:solidFill>
              <a:effectLst/>
              <a:latin typeface="+mn-lt"/>
              <a:ea typeface="+mn-ea"/>
              <a:cs typeface="+mn-cs"/>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33</a:t>
            </a:fld>
            <a:endParaRPr lang="en-US" altLang="en-US" sz="1300"/>
          </a:p>
        </p:txBody>
      </p:sp>
    </p:spTree>
    <p:extLst>
      <p:ext uri="{BB962C8B-B14F-4D97-AF65-F5344CB8AC3E}">
        <p14:creationId xmlns:p14="http://schemas.microsoft.com/office/powerpoint/2010/main" val="804061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 application</a:t>
            </a:r>
            <a:r>
              <a:rPr lang="en-US" baseline="0" dirty="0"/>
              <a:t> you submit is your intended plan and that plans change. When you go through the reconciliation process and find mismatches there are several solutions. If you have an allowable expense that is aligned to your needs but not in your narrative, you can change your narrative.</a:t>
            </a:r>
          </a:p>
          <a:p>
            <a:endParaRPr lang="en-US" baseline="0" dirty="0"/>
          </a:p>
          <a:p>
            <a:r>
              <a:rPr lang="en-US" baseline="0" dirty="0"/>
              <a:t>If you need to make changes to a current narrative, you can do that through your CIP BN dashboard. Simply pull the narrative back out, make any needed revisions and resubmit for approval.</a:t>
            </a:r>
          </a:p>
          <a:p>
            <a:endParaRPr lang="en-US" baseline="0" dirty="0"/>
          </a:p>
          <a:p>
            <a:r>
              <a:rPr lang="en-US" baseline="0" dirty="0"/>
              <a:t>Because of issues on ODE’s end, approved CARRYOVER narratives cannot be revised. Instead, complete the Carryover Revisions Request form and email it to your regional contact.</a:t>
            </a:r>
          </a:p>
          <a:p>
            <a:endParaRPr lang="en-US" baseline="0" dirty="0"/>
          </a:p>
          <a:p>
            <a:endParaRPr lang="en-US" baseline="0" dirty="0"/>
          </a:p>
          <a:p>
            <a:r>
              <a:rPr lang="en-US" baseline="0" dirty="0"/>
              <a:t>If you find expenditures that are not allowable or were charged to the wrong account, you send a reimbursement to ODE.</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34</a:t>
            </a:fld>
            <a:endParaRPr lang="en-US"/>
          </a:p>
        </p:txBody>
      </p:sp>
    </p:spTree>
    <p:extLst>
      <p:ext uri="{BB962C8B-B14F-4D97-AF65-F5344CB8AC3E}">
        <p14:creationId xmlns:p14="http://schemas.microsoft.com/office/powerpoint/2010/main" val="1526914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35</a:t>
            </a:fld>
            <a:endParaRPr lang="en-US"/>
          </a:p>
        </p:txBody>
      </p:sp>
    </p:spTree>
    <p:extLst>
      <p:ext uri="{BB962C8B-B14F-4D97-AF65-F5344CB8AC3E}">
        <p14:creationId xmlns:p14="http://schemas.microsoft.com/office/powerpoint/2010/main" val="65130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36</a:t>
            </a:fld>
            <a:endParaRPr lang="en-US"/>
          </a:p>
        </p:txBody>
      </p:sp>
    </p:spTree>
    <p:extLst>
      <p:ext uri="{BB962C8B-B14F-4D97-AF65-F5344CB8AC3E}">
        <p14:creationId xmlns:p14="http://schemas.microsoft.com/office/powerpoint/2010/main" val="331664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Supplement Not Supplant questions will include a couple scenarios for reviewers to  think through with regard to the  three questions.  </a:t>
            </a:r>
          </a:p>
        </p:txBody>
      </p:sp>
      <p:sp>
        <p:nvSpPr>
          <p:cNvPr id="4" name="Slide Number Placeholder 3"/>
          <p:cNvSpPr>
            <a:spLocks noGrp="1"/>
          </p:cNvSpPr>
          <p:nvPr>
            <p:ph type="sldNum" sz="quarter" idx="10"/>
          </p:nvPr>
        </p:nvSpPr>
        <p:spPr/>
        <p:txBody>
          <a:bodyPr/>
          <a:lstStyle/>
          <a:p>
            <a:fld id="{13D91458-DDCA-4D40-9213-E1537FF52218}" type="slidenum">
              <a:rPr lang="en-US" smtClean="0"/>
              <a:t>4</a:t>
            </a:fld>
            <a:endParaRPr lang="en-US" dirty="0"/>
          </a:p>
        </p:txBody>
      </p:sp>
    </p:spTree>
    <p:extLst>
      <p:ext uri="{BB962C8B-B14F-4D97-AF65-F5344CB8AC3E}">
        <p14:creationId xmlns:p14="http://schemas.microsoft.com/office/powerpoint/2010/main" val="169055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is a federal provision of supplement, not supplant in Title III:  </a:t>
            </a:r>
            <a:r>
              <a:rPr lang="en-US" i="1" dirty="0"/>
              <a:t>Funds received under this subpart shall be used to supplement, and not supplant, non-Federal funds that would otherwise be used for activities authorized under this subpart.</a:t>
            </a:r>
          </a:p>
          <a:p>
            <a:endParaRPr lang="en-US" altLang="en-US" i="1" dirty="0"/>
          </a:p>
          <a:p>
            <a:r>
              <a:rPr lang="en-US" dirty="0"/>
              <a:t>To determine whether a fiscal expenditure supplements and does not supplant, school districts must run the following tests:</a:t>
            </a:r>
          </a:p>
          <a:p>
            <a:pPr lvl="0"/>
            <a:r>
              <a:rPr lang="en-US" b="1" dirty="0"/>
              <a:t>Test I:</a:t>
            </a:r>
            <a:r>
              <a:rPr lang="en-US" dirty="0"/>
              <a:t> Are the services that the district wants to fund with ESEA funds required under state, local, or another federal law? If they are, then it is supplanting. </a:t>
            </a:r>
          </a:p>
          <a:p>
            <a:r>
              <a:rPr lang="en-US" dirty="0"/>
              <a:t> </a:t>
            </a:r>
          </a:p>
          <a:p>
            <a:pPr lvl="0"/>
            <a:r>
              <a:rPr lang="en-US" b="1" dirty="0"/>
              <a:t>Test II:</a:t>
            </a:r>
            <a:r>
              <a:rPr lang="en-US" dirty="0"/>
              <a:t> Were state or local funds used in the past to pay for these services? If they were, it is supplanting.</a:t>
            </a:r>
          </a:p>
          <a:p>
            <a:r>
              <a:rPr lang="en-US" dirty="0"/>
              <a:t> </a:t>
            </a:r>
          </a:p>
          <a:p>
            <a:pPr lvl="0"/>
            <a:r>
              <a:rPr lang="en-US" b="1" dirty="0"/>
              <a:t>Test III:</a:t>
            </a:r>
            <a:r>
              <a:rPr lang="en-US" dirty="0"/>
              <a:t> Are the same services being provided in other schools paid for with state or local funds? If they are, then it is supplanting.</a:t>
            </a:r>
          </a:p>
          <a:p>
            <a:endParaRPr lang="en-US" altLang="en-US" dirty="0"/>
          </a:p>
          <a:p>
            <a:pPr defTabSz="942289" eaLnBrk="0" fontAlgn="base" hangingPunct="0">
              <a:spcBef>
                <a:spcPct val="30000"/>
              </a:spcBef>
              <a:spcAft>
                <a:spcPct val="0"/>
              </a:spcAft>
              <a:defRPr/>
            </a:pPr>
            <a:r>
              <a:rPr lang="en-US" altLang="en-US" dirty="0"/>
              <a:t>It</a:t>
            </a:r>
            <a:r>
              <a:rPr lang="en-US" altLang="en-US" baseline="0" dirty="0"/>
              <a:t> is possible for d</a:t>
            </a:r>
            <a:r>
              <a:rPr lang="en-US" altLang="en-US" dirty="0"/>
              <a:t>istricts to overcome the presumption of supplanting. </a:t>
            </a:r>
            <a:r>
              <a:rPr lang="en-US" dirty="0"/>
              <a:t>Overcoming the presumption of supplanting requires that districts keep documentation (e.g., budget information, planning documents, or other materials). In general, an SEA or LEA must determine what educational activities it would support if no </a:t>
            </a:r>
            <a:r>
              <a:rPr lang="en-US" i="1" dirty="0"/>
              <a:t>ESEA </a:t>
            </a:r>
            <a:r>
              <a:rPr lang="en-US" dirty="0"/>
              <a:t>funds were available. If it is clear that no State or local funds remain available to fund certain activities that previously were funded with State or local resources, then the SEA or LEA may be able to use </a:t>
            </a:r>
            <a:r>
              <a:rPr lang="en-US" i="1" dirty="0"/>
              <a:t>ESEA </a:t>
            </a:r>
            <a:r>
              <a:rPr lang="en-US" dirty="0"/>
              <a:t>funds for those activities. </a:t>
            </a:r>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65610" indent="-294465" eaLnBrk="0" hangingPunct="0">
              <a:defRPr>
                <a:solidFill>
                  <a:schemeClr val="tx1"/>
                </a:solidFill>
                <a:latin typeface="Century Schoolbook" panose="02040604050505020304" pitchFamily="18" charset="0"/>
                <a:cs typeface="Arial" panose="020B0604020202020204" pitchFamily="34" charset="0"/>
              </a:defRPr>
            </a:lvl2pPr>
            <a:lvl3pPr marL="1177862" indent="-235572" eaLnBrk="0" hangingPunct="0">
              <a:defRPr>
                <a:solidFill>
                  <a:schemeClr val="tx1"/>
                </a:solidFill>
                <a:latin typeface="Century Schoolbook" panose="02040604050505020304" pitchFamily="18" charset="0"/>
                <a:cs typeface="Arial" panose="020B0604020202020204" pitchFamily="34" charset="0"/>
              </a:defRPr>
            </a:lvl3pPr>
            <a:lvl4pPr marL="1649006" indent="-235572" eaLnBrk="0" hangingPunct="0">
              <a:defRPr>
                <a:solidFill>
                  <a:schemeClr val="tx1"/>
                </a:solidFill>
                <a:latin typeface="Century Schoolbook" panose="02040604050505020304" pitchFamily="18" charset="0"/>
                <a:cs typeface="Arial" panose="020B0604020202020204" pitchFamily="34" charset="0"/>
              </a:defRPr>
            </a:lvl4pPr>
            <a:lvl5pPr marL="2120151" indent="-235572" eaLnBrk="0" hangingPunct="0">
              <a:defRPr>
                <a:solidFill>
                  <a:schemeClr val="tx1"/>
                </a:solidFill>
                <a:latin typeface="Century Schoolbook" panose="02040604050505020304" pitchFamily="18"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148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indirect rate for Title III is the direct administrative amount to be used for the grant -  Some sub-grantees do not opt to take the indirect rate.  </a:t>
            </a:r>
          </a:p>
        </p:txBody>
      </p:sp>
      <p:sp>
        <p:nvSpPr>
          <p:cNvPr id="4" name="Slide Number Placeholder 3"/>
          <p:cNvSpPr>
            <a:spLocks noGrp="1"/>
          </p:cNvSpPr>
          <p:nvPr>
            <p:ph type="sldNum" sz="quarter" idx="10"/>
          </p:nvPr>
        </p:nvSpPr>
        <p:spPr/>
        <p:txBody>
          <a:bodyPr/>
          <a:lstStyle/>
          <a:p>
            <a:fld id="{13D91458-DDCA-4D40-9213-E1537FF52218}" type="slidenum">
              <a:rPr lang="en-US" smtClean="0"/>
              <a:t>6</a:t>
            </a:fld>
            <a:endParaRPr lang="en-US" dirty="0"/>
          </a:p>
        </p:txBody>
      </p:sp>
    </p:spTree>
    <p:extLst>
      <p:ext uri="{BB962C8B-B14F-4D97-AF65-F5344CB8AC3E}">
        <p14:creationId xmlns:p14="http://schemas.microsoft.com/office/powerpoint/2010/main" val="60674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7</a:t>
            </a:fld>
            <a:endParaRPr lang="en-US" dirty="0"/>
          </a:p>
        </p:txBody>
      </p:sp>
    </p:spTree>
    <p:extLst>
      <p:ext uri="{BB962C8B-B14F-4D97-AF65-F5344CB8AC3E}">
        <p14:creationId xmlns:p14="http://schemas.microsoft.com/office/powerpoint/2010/main" val="122840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changes in the Recent Arrivers Data Collection the timeline for the Title III Immigrant grant may be adjusted.  More information will come on this timeline after the close of the Title III Recent arrivers data collection.</a:t>
            </a:r>
          </a:p>
        </p:txBody>
      </p:sp>
      <p:sp>
        <p:nvSpPr>
          <p:cNvPr id="4" name="Slide Number Placeholder 3"/>
          <p:cNvSpPr>
            <a:spLocks noGrp="1"/>
          </p:cNvSpPr>
          <p:nvPr>
            <p:ph type="sldNum" sz="quarter" idx="10"/>
          </p:nvPr>
        </p:nvSpPr>
        <p:spPr/>
        <p:txBody>
          <a:bodyPr/>
          <a:lstStyle/>
          <a:p>
            <a:fld id="{13D91458-DDCA-4D40-9213-E1537FF52218}" type="slidenum">
              <a:rPr lang="en-US" smtClean="0"/>
              <a:t>8</a:t>
            </a:fld>
            <a:endParaRPr lang="en-US" dirty="0"/>
          </a:p>
        </p:txBody>
      </p:sp>
    </p:spTree>
    <p:extLst>
      <p:ext uri="{BB962C8B-B14F-4D97-AF65-F5344CB8AC3E}">
        <p14:creationId xmlns:p14="http://schemas.microsoft.com/office/powerpoint/2010/main" val="391227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9</a:t>
            </a:fld>
            <a:endParaRPr lang="en-US" dirty="0"/>
          </a:p>
        </p:txBody>
      </p:sp>
    </p:spTree>
    <p:extLst>
      <p:ext uri="{BB962C8B-B14F-4D97-AF65-F5344CB8AC3E}">
        <p14:creationId xmlns:p14="http://schemas.microsoft.com/office/powerpoint/2010/main" val="362217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Federal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a:solidFill>
                  <a:schemeClr val="tx1"/>
                </a:solidFill>
                <a:effectLst/>
                <a:latin typeface="+mn-lt"/>
                <a:ea typeface="+mn-ea"/>
                <a:cs typeface="+mn-cs"/>
              </a:rPr>
              <a:t>Tydings</a:t>
            </a:r>
            <a:r>
              <a:rPr lang="en-US" sz="1200" kern="1200" dirty="0">
                <a:solidFill>
                  <a:schemeClr val="tx1"/>
                </a:solidFill>
                <a:effectLst/>
                <a:latin typeface="+mn-lt"/>
                <a:ea typeface="+mn-ea"/>
                <a:cs typeface="+mn-cs"/>
              </a:rPr>
              <a:t> Amendment”.  While</a:t>
            </a:r>
            <a:r>
              <a:rPr lang="en-US" sz="1200" kern="1200" baseline="0" dirty="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This slide shows the 2022-23 grant year timeline.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205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26129" y="2935982"/>
            <a:ext cx="10515600" cy="1325563"/>
          </a:xfrm>
        </p:spPr>
        <p:txBody>
          <a:bodyPr/>
          <a:lstStyle>
            <a:lvl1pPr algn="ctr">
              <a:defRPr>
                <a:solidFill>
                  <a:schemeClr val="tx1"/>
                </a:solidFill>
              </a:defRPr>
            </a:lvl1pPr>
          </a:lstStyle>
          <a:p>
            <a:r>
              <a:rPr lang="en-US" dirty="0"/>
              <a:t>CLICK TO EDIT MASTER TITLE</a:t>
            </a:r>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85441" y="615148"/>
            <a:ext cx="5728403"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12192000" cy="2103535"/>
          </a:xfrm>
          <a:prstGeom prst="rect">
            <a:avLst/>
          </a:prstGeom>
        </p:spPr>
      </p:pic>
      <p:sp>
        <p:nvSpPr>
          <p:cNvPr id="7"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843251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18788" y="2809827"/>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17929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922699" y="2748246"/>
            <a:ext cx="105156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893177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8/31/2023</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35649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 id="2147483828" r:id="rId13"/>
    <p:sldLayoutId id="2147483829" r:id="rId14"/>
    <p:sldLayoutId id="2147483830" r:id="rId15"/>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istrict.ode.state.or.us/home/" TargetMode="External"/><Relationship Id="rId2" Type="http://schemas.openxmlformats.org/officeDocument/2006/relationships/hyperlink" Target="https://district.ode.state.or.us/apps/login/searchSA.aspx" TargetMode="Externa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2.ed.gov/policy/elsec/leg/essa/essatitleiiiguidanceppt102016.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kim.a.miller@ode.oregon.gov"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district.ode.state.or.us/apps/login/"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hyperlink" Target="https://app.smartsheet.com/b/form/38a06755d00d4e63a3b4b4c661aef1b5" TargetMode="External"/><Relationship Id="rId4" Type="http://schemas.openxmlformats.org/officeDocument/2006/relationships/hyperlink" Target="https://www.oregon.gov/ode/schools-and-districts/grants/ESEA/Documents/Template%20for%20Carryover%20change%20Requests.doc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app.smartsheet.com/b/form/38a06755d00d4e63a3b4b4c661aef1b5" TargetMode="External"/><Relationship Id="rId3" Type="http://schemas.openxmlformats.org/officeDocument/2006/relationships/hyperlink" Target="https://www.oregon.gov/ode/schools-and-districts/grants/ESEA/Documents/ESSA%20Oregon%20Guide.docx" TargetMode="External"/><Relationship Id="rId7" Type="http://schemas.openxmlformats.org/officeDocument/2006/relationships/hyperlink" Target="https://www.oregon.gov/ode/schools-and-districts/grants/ESEA/Documents/Template%20for%20Carryover%20change%20Requests.docx"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CIP%20BN%20timeline%20graphic.pdf" TargetMode="External"/><Relationship Id="rId5" Type="http://schemas.openxmlformats.org/officeDocument/2006/relationships/hyperlink" Target="https://www.oregon.gov/ode/schools-and-districts/grants/ESEA/Documents/CIP%20Budget%20Narrative%20User%20Guide%2020-21.docx" TargetMode="External"/><Relationship Id="rId4" Type="http://schemas.openxmlformats.org/officeDocument/2006/relationships/hyperlink" Target="https://www.oregon.gov/ode/schools-and-districts/grants/ESEA/Pages/ESEA-Quick-Reference-Briefs.aspx" TargetMode="External"/><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Leslie.casebeer@ode.Oregon.gov" TargetMode="External"/><Relationship Id="rId2" Type="http://schemas.openxmlformats.org/officeDocument/2006/relationships/hyperlink" Target="mailto:Kim.a.miller@ode.Oregon.gov" TargetMode="External"/><Relationship Id="rId1" Type="http://schemas.openxmlformats.org/officeDocument/2006/relationships/slideLayout" Target="../slideLayouts/slideLayout3.xml"/><Relationship Id="rId5" Type="http://schemas.openxmlformats.org/officeDocument/2006/relationships/hyperlink" Target="https://www.oregon.gov/ode/schools-and-districts/grants/ESEA/Pages/default.aspx" TargetMode="External"/><Relationship Id="rId4" Type="http://schemas.openxmlformats.org/officeDocument/2006/relationships/hyperlink" Target="https://www.oregon.gov/ode/schools-and-districts/grants/ESEA/EL/Pages/Funding-Grant-Information.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kim.a.miller@ode.oregon.gov"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oregon.gov/ode/schools-and-districts/grants/ESEA/Documents/Template%20for%20Carryover%20change%20Requests.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100" dirty="0"/>
              <a:t>Title III Budget Narrative</a:t>
            </a:r>
          </a:p>
        </p:txBody>
      </p:sp>
      <p:sp>
        <p:nvSpPr>
          <p:cNvPr id="3" name="Subtitle 2"/>
          <p:cNvSpPr>
            <a:spLocks noGrp="1"/>
          </p:cNvSpPr>
          <p:nvPr>
            <p:ph type="subTitle" idx="1"/>
          </p:nvPr>
        </p:nvSpPr>
        <p:spPr/>
        <p:txBody>
          <a:bodyPr/>
          <a:lstStyle/>
          <a:p>
            <a:r>
              <a:rPr lang="en-US" dirty="0"/>
              <a:t>2023-24 </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85061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802558"/>
            <a:ext cx="2056899" cy="2011335"/>
          </a:xfrm>
        </p:spPr>
        <p:txBody>
          <a:bodyPr>
            <a:noAutofit/>
          </a:bodyPr>
          <a:lstStyle/>
          <a:p>
            <a:r>
              <a:rPr lang="en-US" sz="3200" dirty="0">
                <a:solidFill>
                  <a:schemeClr val="tx1"/>
                </a:solidFill>
              </a:rPr>
              <a:t>2023-24 FEDERAL FUNDS TIMELINE</a:t>
            </a:r>
          </a:p>
        </p:txBody>
      </p:sp>
      <p:sp>
        <p:nvSpPr>
          <p:cNvPr id="24" name="Initial grant period"/>
          <p:cNvSpPr/>
          <p:nvPr/>
        </p:nvSpPr>
        <p:spPr>
          <a:xfrm>
            <a:off x="1616586" y="6245207"/>
            <a:ext cx="249821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Segoe UI"/>
                <a:ea typeface="+mn-ea"/>
                <a:cs typeface="+mn-cs"/>
              </a:rPr>
              <a:t>*INITIAL GRANT PERIOD: 7/1/23-9/30/24 (15 MONTHS</a:t>
            </a:r>
            <a:r>
              <a:rPr kumimoji="0" lang="en-US" sz="1200" b="0" i="0" u="none" strike="noStrike" kern="1200" cap="none" spc="0" normalizeH="0" baseline="0" noProof="0" dirty="0">
                <a:ln>
                  <a:noFill/>
                </a:ln>
                <a:solidFill>
                  <a:srgbClr val="0070C0"/>
                </a:solidFill>
                <a:effectLst/>
                <a:uLnTx/>
                <a:uFillTx/>
                <a:latin typeface="Segoe UI"/>
                <a:ea typeface="+mn-ea"/>
                <a:cs typeface="+mn-cs"/>
              </a:rPr>
              <a:t>)</a:t>
            </a:r>
            <a:endParaRPr kumimoji="0" lang="en-US" sz="1200" b="0" i="0" u="none" strike="noStrike" kern="1200" cap="none" spc="0" normalizeH="0" baseline="0" noProof="0" dirty="0">
              <a:ln>
                <a:noFill/>
              </a:ln>
              <a:solidFill>
                <a:srgbClr val="0C6D82"/>
              </a:solidFill>
              <a:effectLst/>
              <a:uLnTx/>
              <a:uFillTx/>
              <a:latin typeface="Segoe UI"/>
              <a:ea typeface="+mn-ea"/>
              <a:cs typeface="+mn-cs"/>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a:t>2023</a:t>
            </a:r>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328549" y="1961399"/>
            <a:ext cx="1622591" cy="447708"/>
          </a:xfrm>
        </p:spPr>
        <p:txBody>
          <a:bodyPr>
            <a:normAutofit/>
          </a:bodyPr>
          <a:lstStyle/>
          <a:p>
            <a:r>
              <a:rPr lang="en-US" sz="1050" dirty="0"/>
              <a:t>BEGINNING OF 2022-23 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2023</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a:t>2022-23 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a:t>NOV 2023</a:t>
            </a:r>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a:solidFill>
                  <a:schemeClr val="tx2">
                    <a:lumMod val="75000"/>
                  </a:schemeClr>
                </a:solidFill>
              </a:rPr>
              <a:t>2023-24 BUDGET NARRATIVES</a:t>
            </a:r>
            <a:r>
              <a:rPr lang="en-US" sz="1050" dirty="0">
                <a:solidFill>
                  <a:schemeClr val="bg2"/>
                </a:solidFill>
              </a:rPr>
              <a:t> DUE</a:t>
            </a:r>
          </a:p>
        </p:txBody>
      </p:sp>
      <p:sp>
        <p:nvSpPr>
          <p:cNvPr id="14" name="Sept 202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2024</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20223-24FUNDS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2024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2023-24 CLAIMS FOR *INITIAL GRANT PERIOD</a:t>
            </a:r>
          </a:p>
        </p:txBody>
      </p:sp>
      <p:sp>
        <p:nvSpPr>
          <p:cNvPr id="23"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2024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186617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2024</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20223-24 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2025</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2023-24 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2025</a:t>
            </a:r>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2023-24 GRANT CLAIMS </a:t>
            </a:r>
          </a:p>
        </p:txBody>
      </p:sp>
      <p:sp>
        <p:nvSpPr>
          <p:cNvPr id="25" name="Footer Placeholder 2"/>
          <p:cNvSpPr>
            <a:spLocks noGrp="1"/>
          </p:cNvSpPr>
          <p:nvPr>
            <p:ph type="ftr" sz="quarter" idx="11"/>
          </p:nvPr>
        </p:nvSpPr>
        <p:spPr>
          <a:xfrm>
            <a:off x="8903545" y="6396417"/>
            <a:ext cx="286422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1" u="none" strike="noStrike" kern="1200" cap="none" spc="0" normalizeH="0" baseline="0" noProof="0" dirty="0">
                <a:ln>
                  <a:noFill/>
                </a:ln>
                <a:solidFill>
                  <a:srgbClr val="454D55"/>
                </a:solidFill>
                <a:effectLst/>
                <a:uLnTx/>
                <a:uFillTx/>
                <a:latin typeface="Segoe UI"/>
                <a:ea typeface="+mn-ea"/>
                <a:cs typeface="+mn-cs"/>
              </a:rPr>
              <a:t>Oregon Department of Education</a:t>
            </a:r>
          </a:p>
        </p:txBody>
      </p:sp>
      <p:sp>
        <p:nvSpPr>
          <p:cNvPr id="26"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10613910" y="2836502"/>
            <a:ext cx="783000" cy="770274"/>
          </a:xfrm>
        </p:spPr>
        <p:txBody>
          <a:bodyPr>
            <a:normAutofit/>
          </a:bodyPr>
          <a:lstStyle/>
          <a:p>
            <a:r>
              <a:rPr lang="en-US" sz="1800" dirty="0"/>
              <a:t>JUNE 2024</a:t>
            </a:r>
          </a:p>
        </p:txBody>
      </p:sp>
    </p:spTree>
    <p:extLst>
      <p:ext uri="{BB962C8B-B14F-4D97-AF65-F5344CB8AC3E}">
        <p14:creationId xmlns:p14="http://schemas.microsoft.com/office/powerpoint/2010/main" val="71746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Oregon Department of Education</a:t>
            </a:r>
          </a:p>
        </p:txBody>
      </p:sp>
      <p:sp>
        <p:nvSpPr>
          <p:cNvPr id="3" name="Slide Number Placeholder 2"/>
          <p:cNvSpPr>
            <a:spLocks noGrp="1"/>
          </p:cNvSpPr>
          <p:nvPr>
            <p:ph type="sldNum" sz="quarter" idx="12"/>
          </p:nvPr>
        </p:nvSpPr>
        <p:spPr/>
        <p:txBody>
          <a:bodyPr/>
          <a:lstStyle/>
          <a:p>
            <a:fld id="{357F5B69-6281-4C1F-8C38-6DA0F56DA430}" type="slidenum">
              <a:rPr lang="en-US" smtClean="0"/>
              <a:t>11</a:t>
            </a:fld>
            <a:endParaRPr lang="en-US" dirty="0"/>
          </a:p>
        </p:txBody>
      </p:sp>
      <p:grpSp>
        <p:nvGrpSpPr>
          <p:cNvPr id="7" name="Group 6" descr="timeline box" title="timeline box"/>
          <p:cNvGrpSpPr/>
          <p:nvPr/>
        </p:nvGrpSpPr>
        <p:grpSpPr>
          <a:xfrm>
            <a:off x="8987864" y="1657129"/>
            <a:ext cx="2752483" cy="1914490"/>
            <a:chOff x="8987864" y="1657129"/>
            <a:chExt cx="2752483" cy="1914490"/>
          </a:xfrm>
        </p:grpSpPr>
        <p:sp>
          <p:nvSpPr>
            <p:cNvPr id="35" name="Rectangular Callout 34" descr="Decorative box"/>
            <p:cNvSpPr/>
            <p:nvPr/>
          </p:nvSpPr>
          <p:spPr>
            <a:xfrm>
              <a:off x="8987864" y="2969328"/>
              <a:ext cx="2752482" cy="602291"/>
            </a:xfrm>
            <a:prstGeom prst="wedgeRectCallout">
              <a:avLst>
                <a:gd name="adj1" fmla="val -20344"/>
                <a:gd name="adj2" fmla="val 8557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dirty="0"/>
            </a:p>
          </p:txBody>
        </p:sp>
        <p:sp>
          <p:nvSpPr>
            <p:cNvPr id="36" name="Text Placeholder 18" descr="Decorative box"/>
            <p:cNvSpPr txBox="1">
              <a:spLocks/>
            </p:cNvSpPr>
            <p:nvPr/>
          </p:nvSpPr>
          <p:spPr>
            <a:xfrm>
              <a:off x="8987864" y="1657129"/>
              <a:ext cx="2752482" cy="1316129"/>
            </a:xfrm>
            <a:prstGeom prst="rect">
              <a:avLst/>
            </a:prstGeom>
            <a:solidFill>
              <a:srgbClr val="FCEDE1"/>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Claim funds in EGMS</a:t>
              </a:r>
            </a:p>
          </p:txBody>
        </p:sp>
        <p:sp>
          <p:nvSpPr>
            <p:cNvPr id="37" name="Text Placeholder 2"/>
            <p:cNvSpPr txBox="1">
              <a:spLocks/>
            </p:cNvSpPr>
            <p:nvPr/>
          </p:nvSpPr>
          <p:spPr>
            <a:xfrm>
              <a:off x="8987865" y="2969329"/>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Quarterly</a:t>
              </a:r>
            </a:p>
          </p:txBody>
        </p:sp>
      </p:grpSp>
      <p:sp>
        <p:nvSpPr>
          <p:cNvPr id="50" name="Oval 49" title="&quot;&quot;"/>
          <p:cNvSpPr/>
          <p:nvPr/>
        </p:nvSpPr>
        <p:spPr>
          <a:xfrm>
            <a:off x="9735682" y="3812294"/>
            <a:ext cx="134458" cy="134458"/>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dirty="0"/>
          </a:p>
        </p:txBody>
      </p:sp>
      <p:grpSp>
        <p:nvGrpSpPr>
          <p:cNvPr id="8" name="Group 7" descr="timeline box" title="timeline box"/>
          <p:cNvGrpSpPr/>
          <p:nvPr/>
        </p:nvGrpSpPr>
        <p:grpSpPr>
          <a:xfrm>
            <a:off x="7614196" y="4172859"/>
            <a:ext cx="2752483" cy="1910811"/>
            <a:chOff x="7614196" y="4172859"/>
            <a:chExt cx="2752483" cy="1910811"/>
          </a:xfrm>
        </p:grpSpPr>
        <p:sp>
          <p:nvSpPr>
            <p:cNvPr id="41" name="Rectangular Callout 40" descr="Decorative box"/>
            <p:cNvSpPr/>
            <p:nvPr/>
          </p:nvSpPr>
          <p:spPr>
            <a:xfrm rot="10800000" flipH="1">
              <a:off x="7614196" y="4172859"/>
              <a:ext cx="2746754" cy="602291"/>
            </a:xfrm>
            <a:prstGeom prst="wedgeRectCallout">
              <a:avLst>
                <a:gd name="adj1" fmla="val -20344"/>
                <a:gd name="adj2" fmla="val 855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42" name="Text Placeholder 18" descr="Decorative box"/>
            <p:cNvSpPr txBox="1">
              <a:spLocks/>
            </p:cNvSpPr>
            <p:nvPr/>
          </p:nvSpPr>
          <p:spPr>
            <a:xfrm>
              <a:off x="7614196" y="4767541"/>
              <a:ext cx="2746754" cy="1316129"/>
            </a:xfrm>
            <a:prstGeom prst="rect">
              <a:avLst/>
            </a:prstGeom>
            <a:solidFill>
              <a:srgbClr val="FCEDE1"/>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3"/>
                  </a:solidFill>
                </a:rPr>
                <a:t>Carryover CIP Budget Narratives due</a:t>
              </a:r>
            </a:p>
          </p:txBody>
        </p:sp>
        <p:sp>
          <p:nvSpPr>
            <p:cNvPr id="43" name="Text Placeholder 2"/>
            <p:cNvSpPr txBox="1">
              <a:spLocks/>
            </p:cNvSpPr>
            <p:nvPr/>
          </p:nvSpPr>
          <p:spPr>
            <a:xfrm>
              <a:off x="7614197" y="4190385"/>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January</a:t>
              </a:r>
            </a:p>
          </p:txBody>
        </p:sp>
      </p:grpSp>
      <p:sp>
        <p:nvSpPr>
          <p:cNvPr id="48" name="Oval 47" title="&quot;&quot;"/>
          <p:cNvSpPr/>
          <p:nvPr/>
        </p:nvSpPr>
        <p:spPr>
          <a:xfrm>
            <a:off x="8359598" y="3805525"/>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descr="timeline box" title="timeline box"/>
          <p:cNvGrpSpPr/>
          <p:nvPr/>
        </p:nvGrpSpPr>
        <p:grpSpPr>
          <a:xfrm>
            <a:off x="6144063" y="1658468"/>
            <a:ext cx="2752483" cy="1914490"/>
            <a:chOff x="6144063" y="1658468"/>
            <a:chExt cx="2752483" cy="1914490"/>
          </a:xfrm>
        </p:grpSpPr>
        <p:sp>
          <p:nvSpPr>
            <p:cNvPr id="32" name="Rectangular Callout 31" descr="Decorative box"/>
            <p:cNvSpPr/>
            <p:nvPr/>
          </p:nvSpPr>
          <p:spPr>
            <a:xfrm>
              <a:off x="6144063" y="2970667"/>
              <a:ext cx="2752482" cy="602291"/>
            </a:xfrm>
            <a:prstGeom prst="wedgeRectCallout">
              <a:avLst>
                <a:gd name="adj1" fmla="val -20344"/>
                <a:gd name="adj2" fmla="val 8557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3" name="Text Placeholder 18" descr="Decorative box"/>
            <p:cNvSpPr txBox="1">
              <a:spLocks/>
            </p:cNvSpPr>
            <p:nvPr/>
          </p:nvSpPr>
          <p:spPr>
            <a:xfrm>
              <a:off x="6144063" y="1658468"/>
              <a:ext cx="2752482" cy="1316129"/>
            </a:xfrm>
            <a:prstGeom prst="rect">
              <a:avLst/>
            </a:prstGeom>
            <a:solidFill>
              <a:srgbClr val="F0F4E6"/>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CIP Budget Narratives due </a:t>
              </a:r>
            </a:p>
          </p:txBody>
        </p:sp>
        <p:sp>
          <p:nvSpPr>
            <p:cNvPr id="34" name="Text Placeholder 2"/>
            <p:cNvSpPr txBox="1">
              <a:spLocks/>
            </p:cNvSpPr>
            <p:nvPr/>
          </p:nvSpPr>
          <p:spPr>
            <a:xfrm>
              <a:off x="614406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dirty="0" smtClean="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November 1</a:t>
              </a:r>
            </a:p>
          </p:txBody>
        </p:sp>
      </p:grpSp>
      <p:sp>
        <p:nvSpPr>
          <p:cNvPr id="49" name="Oval 48" title="&quot;&quot;"/>
          <p:cNvSpPr/>
          <p:nvPr/>
        </p:nvSpPr>
        <p:spPr>
          <a:xfrm>
            <a:off x="6902833" y="3812293"/>
            <a:ext cx="134458" cy="134458"/>
          </a:xfrm>
          <a:prstGeom prst="ellipse">
            <a:avLst/>
          </a:prstGeom>
          <a:solidFill>
            <a:schemeClr val="accent5"/>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9" name="Group 8" descr="timeline box" title="timeline box"/>
          <p:cNvGrpSpPr/>
          <p:nvPr/>
        </p:nvGrpSpPr>
        <p:grpSpPr>
          <a:xfrm>
            <a:off x="4703601" y="4172856"/>
            <a:ext cx="2766399" cy="1918421"/>
            <a:chOff x="4703601" y="4172856"/>
            <a:chExt cx="2766399" cy="1918421"/>
          </a:xfrm>
        </p:grpSpPr>
        <p:sp>
          <p:nvSpPr>
            <p:cNvPr id="38" name="Rectangular Callout 37" descr="Decorative box"/>
            <p:cNvSpPr/>
            <p:nvPr/>
          </p:nvSpPr>
          <p:spPr>
            <a:xfrm rot="10800000" flipH="1">
              <a:off x="4717517" y="4172856"/>
              <a:ext cx="2746754" cy="602291"/>
            </a:xfrm>
            <a:prstGeom prst="wedgeRectCallout">
              <a:avLst>
                <a:gd name="adj1" fmla="val -20344"/>
                <a:gd name="adj2" fmla="val 855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18" descr="Decorative box"/>
            <p:cNvSpPr txBox="1">
              <a:spLocks/>
            </p:cNvSpPr>
            <p:nvPr/>
          </p:nvSpPr>
          <p:spPr>
            <a:xfrm>
              <a:off x="4703601" y="4775147"/>
              <a:ext cx="2746754" cy="1316130"/>
            </a:xfrm>
            <a:prstGeom prst="rect">
              <a:avLst/>
            </a:prstGeom>
            <a:solidFill>
              <a:srgbClr val="F0F4E6"/>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5"/>
                  </a:solidFill>
                </a:rPr>
                <a:t>Prerequisites due</a:t>
              </a:r>
            </a:p>
            <a:p>
              <a:pPr algn="ctr"/>
              <a:r>
                <a:rPr lang="en-US" sz="1700" dirty="0">
                  <a:solidFill>
                    <a:schemeClr val="accent5"/>
                  </a:solidFill>
                </a:rPr>
                <a:t>Contacts</a:t>
              </a:r>
            </a:p>
            <a:p>
              <a:pPr algn="ctr"/>
              <a:r>
                <a:rPr lang="en-US" sz="1700" dirty="0">
                  <a:solidFill>
                    <a:schemeClr val="accent5"/>
                  </a:solidFill>
                </a:rPr>
                <a:t>Private Schools</a:t>
              </a:r>
            </a:p>
            <a:p>
              <a:pPr algn="ctr"/>
              <a:r>
                <a:rPr lang="en-US" sz="1700" dirty="0">
                  <a:solidFill>
                    <a:schemeClr val="accent5"/>
                  </a:solidFill>
                </a:rPr>
                <a:t>Consolidated Spending</a:t>
              </a:r>
            </a:p>
          </p:txBody>
        </p:sp>
        <p:sp>
          <p:nvSpPr>
            <p:cNvPr id="40" name="Text Placeholder 2"/>
            <p:cNvSpPr txBox="1">
              <a:spLocks/>
            </p:cNvSpPr>
            <p:nvPr/>
          </p:nvSpPr>
          <p:spPr>
            <a:xfrm>
              <a:off x="4717518" y="4190382"/>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October 1</a:t>
              </a:r>
            </a:p>
          </p:txBody>
        </p:sp>
      </p:grpSp>
      <p:sp>
        <p:nvSpPr>
          <p:cNvPr id="47" name="Oval 46" title="&quot;&quot;"/>
          <p:cNvSpPr/>
          <p:nvPr/>
        </p:nvSpPr>
        <p:spPr>
          <a:xfrm>
            <a:off x="5465233" y="3805521"/>
            <a:ext cx="134458" cy="134458"/>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5" name="Group 4" descr="timeline box" title="timeline box"/>
          <p:cNvGrpSpPr/>
          <p:nvPr/>
        </p:nvGrpSpPr>
        <p:grpSpPr>
          <a:xfrm>
            <a:off x="3294533" y="1658468"/>
            <a:ext cx="2752483" cy="1914490"/>
            <a:chOff x="3294533" y="1658468"/>
            <a:chExt cx="2752483" cy="1914490"/>
          </a:xfrm>
        </p:grpSpPr>
        <p:sp>
          <p:nvSpPr>
            <p:cNvPr id="26" name="Rectangular Callout 25"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18" descr="Decorative box"/>
            <p:cNvSpPr txBox="1">
              <a:spLocks/>
            </p:cNvSpPr>
            <p:nvPr/>
          </p:nvSpPr>
          <p:spPr>
            <a:xfrm>
              <a:off x="3294533" y="1658468"/>
              <a:ext cx="2752482" cy="1316129"/>
            </a:xfrm>
            <a:prstGeom prst="rect">
              <a:avLst/>
            </a:prstGeom>
            <a:solidFill>
              <a:srgbClr val="FCF4F8"/>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CIP Budget Narrative opens</a:t>
              </a:r>
            </a:p>
          </p:txBody>
        </p:sp>
        <p:sp>
          <p:nvSpPr>
            <p:cNvPr id="28" name="Text Placeholder 2"/>
            <p:cNvSpPr txBox="1">
              <a:spLocks/>
            </p:cNvSpPr>
            <p:nvPr/>
          </p:nvSpPr>
          <p:spPr>
            <a:xfrm>
              <a:off x="329453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August</a:t>
              </a:r>
            </a:p>
          </p:txBody>
        </p:sp>
      </p:grpSp>
      <p:sp>
        <p:nvSpPr>
          <p:cNvPr id="46" name="Oval 45" title="&quot;&quot;"/>
          <p:cNvSpPr/>
          <p:nvPr/>
        </p:nvSpPr>
        <p:spPr>
          <a:xfrm>
            <a:off x="4047574" y="3812293"/>
            <a:ext cx="134458" cy="134458"/>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10" name="Group 9" descr="timeline box" title="timeline box"/>
          <p:cNvGrpSpPr/>
          <p:nvPr/>
        </p:nvGrpSpPr>
        <p:grpSpPr>
          <a:xfrm>
            <a:off x="1812651" y="4172856"/>
            <a:ext cx="2752483" cy="1910812"/>
            <a:chOff x="1812651" y="4172856"/>
            <a:chExt cx="2752483" cy="1910812"/>
          </a:xfrm>
        </p:grpSpPr>
        <p:sp>
          <p:nvSpPr>
            <p:cNvPr id="29" name="Rectangular Callout 28" descr="Decorative box"/>
            <p:cNvSpPr/>
            <p:nvPr/>
          </p:nvSpPr>
          <p:spPr>
            <a:xfrm rot="10800000" flipH="1">
              <a:off x="1812651" y="4172856"/>
              <a:ext cx="2746754"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18" descr="Decorative box"/>
            <p:cNvSpPr txBox="1">
              <a:spLocks/>
            </p:cNvSpPr>
            <p:nvPr/>
          </p:nvSpPr>
          <p:spPr>
            <a:xfrm>
              <a:off x="1812651" y="4767538"/>
              <a:ext cx="2746754" cy="1316130"/>
            </a:xfrm>
            <a:prstGeom prst="rect">
              <a:avLst/>
            </a:prstGeom>
            <a:solidFill>
              <a:srgbClr val="FCF4F8"/>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2"/>
                  </a:solidFill>
                </a:rPr>
                <a:t>Final allocations posted</a:t>
              </a:r>
            </a:p>
          </p:txBody>
        </p:sp>
        <p:sp>
          <p:nvSpPr>
            <p:cNvPr id="31" name="Text Placeholder 2"/>
            <p:cNvSpPr txBox="1">
              <a:spLocks/>
            </p:cNvSpPr>
            <p:nvPr/>
          </p:nvSpPr>
          <p:spPr>
            <a:xfrm>
              <a:off x="1812652" y="4190382"/>
              <a:ext cx="2752482" cy="586760"/>
            </a:xfrm>
            <a:prstGeom prst="rect">
              <a:avLst/>
            </a:prstGeom>
            <a:solidFill>
              <a:schemeClr val="accent2"/>
            </a:solidFill>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July</a:t>
              </a:r>
            </a:p>
          </p:txBody>
        </p:sp>
      </p:grpSp>
      <p:sp>
        <p:nvSpPr>
          <p:cNvPr id="45" name="Oval 44" title="&quot;&quot;"/>
          <p:cNvSpPr/>
          <p:nvPr/>
        </p:nvSpPr>
        <p:spPr>
          <a:xfrm>
            <a:off x="2554951" y="3805521"/>
            <a:ext cx="134458" cy="134458"/>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descr="timeline box" title="timeline box"/>
          <p:cNvGrpSpPr/>
          <p:nvPr/>
        </p:nvGrpSpPr>
        <p:grpSpPr>
          <a:xfrm>
            <a:off x="439272" y="1658465"/>
            <a:ext cx="2752483" cy="1914490"/>
            <a:chOff x="439272" y="1658465"/>
            <a:chExt cx="2752483" cy="1914490"/>
          </a:xfrm>
        </p:grpSpPr>
        <p:sp>
          <p:nvSpPr>
            <p:cNvPr id="23" name="Rectangular Callout 22" descr="Decorative box"/>
            <p:cNvSpPr/>
            <p:nvPr/>
          </p:nvSpPr>
          <p:spPr>
            <a:xfrm>
              <a:off x="439272" y="2970664"/>
              <a:ext cx="2752482" cy="602291"/>
            </a:xfrm>
            <a:prstGeom prst="wedgeRectCallout">
              <a:avLst>
                <a:gd name="adj1" fmla="val -20344"/>
                <a:gd name="adj2" fmla="val 85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8" descr="Decorative box"/>
            <p:cNvSpPr txBox="1">
              <a:spLocks/>
            </p:cNvSpPr>
            <p:nvPr/>
          </p:nvSpPr>
          <p:spPr>
            <a:xfrm>
              <a:off x="439272" y="1658465"/>
              <a:ext cx="2752482" cy="1316129"/>
            </a:xfrm>
            <a:prstGeom prst="rect">
              <a:avLst/>
            </a:prstGeom>
            <a:solidFill>
              <a:schemeClr val="bg2"/>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Signed Assurances and Prayer Certificate due</a:t>
              </a:r>
            </a:p>
          </p:txBody>
        </p:sp>
        <p:sp>
          <p:nvSpPr>
            <p:cNvPr id="25" name="Text Placeholder 2"/>
            <p:cNvSpPr txBox="1">
              <a:spLocks/>
            </p:cNvSpPr>
            <p:nvPr/>
          </p:nvSpPr>
          <p:spPr>
            <a:xfrm>
              <a:off x="439273" y="2970665"/>
              <a:ext cx="2752482" cy="586760"/>
            </a:xfrm>
            <a:prstGeom prst="rect">
              <a:avLst/>
            </a:prstGeom>
          </p:spPr>
          <p:txBody>
            <a:bodyPr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June 30</a:t>
              </a:r>
            </a:p>
          </p:txBody>
        </p:sp>
      </p:grpSp>
      <p:sp>
        <p:nvSpPr>
          <p:cNvPr id="44" name="Oval 43" title="&quot;&quot;"/>
          <p:cNvSpPr/>
          <p:nvPr/>
        </p:nvSpPr>
        <p:spPr>
          <a:xfrm>
            <a:off x="1192313" y="3812290"/>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Decorative line"/>
          <p:cNvSpPr/>
          <p:nvPr/>
        </p:nvSpPr>
        <p:spPr>
          <a:xfrm>
            <a:off x="206188" y="3841379"/>
            <a:ext cx="11775141" cy="71709"/>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US" dirty="0"/>
          </a:p>
        </p:txBody>
      </p:sp>
      <p:sp>
        <p:nvSpPr>
          <p:cNvPr id="11" name="Title 10"/>
          <p:cNvSpPr>
            <a:spLocks noGrp="1"/>
          </p:cNvSpPr>
          <p:nvPr>
            <p:ph type="title"/>
          </p:nvPr>
        </p:nvSpPr>
        <p:spPr>
          <a:xfrm>
            <a:off x="628073" y="203200"/>
            <a:ext cx="10963563" cy="1184170"/>
          </a:xfrm>
        </p:spPr>
        <p:txBody>
          <a:bodyPr anchor="ctr"/>
          <a:lstStyle/>
          <a:p>
            <a:r>
              <a:rPr lang="en-US" dirty="0">
                <a:solidFill>
                  <a:schemeClr val="tx1"/>
                </a:solidFill>
              </a:rPr>
              <a:t>Annual Budget Narrative and Fiscal Timeline</a:t>
            </a:r>
          </a:p>
        </p:txBody>
      </p:sp>
    </p:spTree>
    <p:extLst>
      <p:ext uri="{BB962C8B-B14F-4D97-AF65-F5344CB8AC3E}">
        <p14:creationId xmlns:p14="http://schemas.microsoft.com/office/powerpoint/2010/main" val="419954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203201"/>
            <a:ext cx="10784542" cy="1113696"/>
          </a:xfrm>
        </p:spPr>
        <p:txBody>
          <a:bodyPr anchor="ctr"/>
          <a:lstStyle/>
          <a:p>
            <a:pPr algn="ctr"/>
            <a:r>
              <a:rPr lang="en-US" dirty="0">
                <a:solidFill>
                  <a:schemeClr val="tx1"/>
                </a:solidFill>
              </a:rPr>
              <a:t>Title III Grant Use Chart</a:t>
            </a:r>
          </a:p>
        </p:txBody>
      </p:sp>
      <p:graphicFrame>
        <p:nvGraphicFramePr>
          <p:cNvPr id="6" name="Content Placeholder 5" descr="This chart breaks down the Title III grants by year disseminated and type of grant.  for grants disseminated in the 2021-22 school year  - the funds must be spent by 9/30/24 and claimed by November 2024.  For grants disseminated in the 22-23 school year, the grant must be spent by 9/30/24 and claimed by November 2024.  For grants dissmeinated in the 23-24 school year, the funds must be spent by 9/30/25 and claimed by November 2025." title="Grant year timeline for use"/>
          <p:cNvGraphicFramePr>
            <a:graphicFrameLocks noGrp="1"/>
          </p:cNvGraphicFramePr>
          <p:nvPr>
            <p:ph idx="1"/>
            <p:extLst>
              <p:ext uri="{D42A27DB-BD31-4B8C-83A1-F6EECF244321}">
                <p14:modId xmlns:p14="http://schemas.microsoft.com/office/powerpoint/2010/main" val="3564378931"/>
              </p:ext>
            </p:extLst>
          </p:nvPr>
        </p:nvGraphicFramePr>
        <p:xfrm>
          <a:off x="471707" y="2004044"/>
          <a:ext cx="11275479" cy="3141822"/>
        </p:xfrm>
        <a:graphic>
          <a:graphicData uri="http://schemas.openxmlformats.org/drawingml/2006/table">
            <a:tbl>
              <a:tblPr firstRow="1" bandRow="1">
                <a:tableStyleId>{5C22544A-7EE6-4342-B048-85BDC9FD1C3A}</a:tableStyleId>
              </a:tblPr>
              <a:tblGrid>
                <a:gridCol w="2255096">
                  <a:extLst>
                    <a:ext uri="{9D8B030D-6E8A-4147-A177-3AD203B41FA5}">
                      <a16:colId xmlns:a16="http://schemas.microsoft.com/office/drawing/2014/main" val="1698253527"/>
                    </a:ext>
                  </a:extLst>
                </a:gridCol>
                <a:gridCol w="1687347">
                  <a:extLst>
                    <a:ext uri="{9D8B030D-6E8A-4147-A177-3AD203B41FA5}">
                      <a16:colId xmlns:a16="http://schemas.microsoft.com/office/drawing/2014/main" val="3633795542"/>
                    </a:ext>
                  </a:extLst>
                </a:gridCol>
                <a:gridCol w="1605167">
                  <a:extLst>
                    <a:ext uri="{9D8B030D-6E8A-4147-A177-3AD203B41FA5}">
                      <a16:colId xmlns:a16="http://schemas.microsoft.com/office/drawing/2014/main" val="2018116798"/>
                    </a:ext>
                  </a:extLst>
                </a:gridCol>
                <a:gridCol w="1570082">
                  <a:extLst>
                    <a:ext uri="{9D8B030D-6E8A-4147-A177-3AD203B41FA5}">
                      <a16:colId xmlns:a16="http://schemas.microsoft.com/office/drawing/2014/main" val="2644429941"/>
                    </a:ext>
                  </a:extLst>
                </a:gridCol>
                <a:gridCol w="4157787">
                  <a:extLst>
                    <a:ext uri="{9D8B030D-6E8A-4147-A177-3AD203B41FA5}">
                      <a16:colId xmlns:a16="http://schemas.microsoft.com/office/drawing/2014/main" val="3410016365"/>
                    </a:ext>
                  </a:extLst>
                </a:gridCol>
              </a:tblGrid>
              <a:tr h="685329">
                <a:tc>
                  <a:txBody>
                    <a:bodyPr/>
                    <a:lstStyle/>
                    <a:p>
                      <a:pPr algn="ctr"/>
                      <a:r>
                        <a:rPr lang="en-US" dirty="0"/>
                        <a:t>Grant Name</a:t>
                      </a:r>
                    </a:p>
                  </a:txBody>
                  <a:tcPr/>
                </a:tc>
                <a:tc>
                  <a:txBody>
                    <a:bodyPr/>
                    <a:lstStyle/>
                    <a:p>
                      <a:pPr algn="ctr"/>
                      <a:r>
                        <a:rPr lang="en-US" dirty="0"/>
                        <a:t>Dissemination</a:t>
                      </a:r>
                      <a:r>
                        <a:rPr lang="en-US" baseline="0" dirty="0"/>
                        <a:t> year</a:t>
                      </a:r>
                      <a:endParaRPr lang="en-US" dirty="0"/>
                    </a:p>
                  </a:txBody>
                  <a:tcPr/>
                </a:tc>
                <a:tc>
                  <a:txBody>
                    <a:bodyPr/>
                    <a:lstStyle/>
                    <a:p>
                      <a:pPr algn="ctr"/>
                      <a:r>
                        <a:rPr lang="en-US" dirty="0"/>
                        <a:t>Spend funds by date:</a:t>
                      </a:r>
                    </a:p>
                  </a:txBody>
                  <a:tcPr/>
                </a:tc>
                <a:tc>
                  <a:txBody>
                    <a:bodyPr/>
                    <a:lstStyle/>
                    <a:p>
                      <a:pPr algn="ctr"/>
                      <a:r>
                        <a:rPr lang="en-US" dirty="0"/>
                        <a:t>Claim funds by date:</a:t>
                      </a:r>
                    </a:p>
                  </a:txBody>
                  <a:tcPr/>
                </a:tc>
                <a:tc>
                  <a:txBody>
                    <a:bodyPr/>
                    <a:lstStyle/>
                    <a:p>
                      <a:pPr algn="ctr"/>
                      <a:r>
                        <a:rPr lang="en-US" dirty="0"/>
                        <a:t>Notes</a:t>
                      </a:r>
                    </a:p>
                  </a:txBody>
                  <a:tcPr/>
                </a:tc>
                <a:extLst>
                  <a:ext uri="{0D108BD9-81ED-4DB2-BD59-A6C34878D82A}">
                    <a16:rowId xmlns:a16="http://schemas.microsoft.com/office/drawing/2014/main" val="143044848"/>
                  </a:ext>
                </a:extLst>
              </a:tr>
              <a:tr h="397056">
                <a:tc>
                  <a:txBody>
                    <a:bodyPr/>
                    <a:lstStyle/>
                    <a:p>
                      <a:pPr algn="ctr"/>
                      <a:r>
                        <a:rPr lang="en-US" dirty="0"/>
                        <a:t>Title III RSY</a:t>
                      </a:r>
                    </a:p>
                  </a:txBody>
                  <a:tcPr anchor="ctr"/>
                </a:tc>
                <a:tc>
                  <a:txBody>
                    <a:bodyPr/>
                    <a:lstStyle/>
                    <a:p>
                      <a:pPr algn="ctr"/>
                      <a:r>
                        <a:rPr lang="en-US" dirty="0"/>
                        <a:t>2021-22</a:t>
                      </a:r>
                    </a:p>
                  </a:txBody>
                  <a:tcPr anchor="ctr"/>
                </a:tc>
                <a:tc>
                  <a:txBody>
                    <a:bodyPr/>
                    <a:lstStyle/>
                    <a:p>
                      <a:pPr algn="ctr"/>
                      <a:r>
                        <a:rPr lang="en-US" dirty="0"/>
                        <a:t>9/30/24</a:t>
                      </a:r>
                    </a:p>
                  </a:txBody>
                  <a:tcPr anchor="ctr"/>
                </a:tc>
                <a:tc>
                  <a:txBody>
                    <a:bodyPr/>
                    <a:lstStyle/>
                    <a:p>
                      <a:pPr algn="ctr"/>
                      <a:r>
                        <a:rPr lang="en-US" dirty="0"/>
                        <a:t>11/2024</a:t>
                      </a:r>
                    </a:p>
                  </a:txBody>
                  <a:tcPr anchor="ctr"/>
                </a:tc>
                <a:tc>
                  <a:txBody>
                    <a:bodyPr/>
                    <a:lstStyle/>
                    <a:p>
                      <a:pPr algn="ctr"/>
                      <a:r>
                        <a:rPr lang="en-US" dirty="0"/>
                        <a:t>T-III Tydings</a:t>
                      </a:r>
                      <a:r>
                        <a:rPr lang="en-US" baseline="0" dirty="0"/>
                        <a:t> waiver – approved June 2023</a:t>
                      </a:r>
                      <a:endParaRPr lang="en-US" dirty="0"/>
                    </a:p>
                  </a:txBody>
                  <a:tcPr anchor="ctr"/>
                </a:tc>
                <a:extLst>
                  <a:ext uri="{0D108BD9-81ED-4DB2-BD59-A6C34878D82A}">
                    <a16:rowId xmlns:a16="http://schemas.microsoft.com/office/drawing/2014/main" val="3667566373"/>
                  </a:ext>
                </a:extLst>
              </a:tr>
              <a:tr h="397056">
                <a:tc>
                  <a:txBody>
                    <a:bodyPr/>
                    <a:lstStyle/>
                    <a:p>
                      <a:pPr algn="ctr"/>
                      <a:r>
                        <a:rPr lang="en-US" dirty="0"/>
                        <a:t>Title</a:t>
                      </a:r>
                      <a:r>
                        <a:rPr lang="en-US" baseline="0" dirty="0"/>
                        <a:t> III Immigrant</a:t>
                      </a:r>
                      <a:endParaRPr lang="en-US" dirty="0"/>
                    </a:p>
                  </a:txBody>
                  <a:tcPr anchor="ctr"/>
                </a:tc>
                <a:tc>
                  <a:txBody>
                    <a:bodyPr/>
                    <a:lstStyle/>
                    <a:p>
                      <a:pPr algn="ctr"/>
                      <a:r>
                        <a:rPr lang="en-US" dirty="0"/>
                        <a:t>2021-22</a:t>
                      </a:r>
                    </a:p>
                  </a:txBody>
                  <a:tcPr anchor="ctr"/>
                </a:tc>
                <a:tc>
                  <a:txBody>
                    <a:bodyPr/>
                    <a:lstStyle/>
                    <a:p>
                      <a:pPr algn="ctr"/>
                      <a:r>
                        <a:rPr lang="en-US" dirty="0"/>
                        <a:t>9/30/24</a:t>
                      </a:r>
                    </a:p>
                  </a:txBody>
                  <a:tcPr anchor="ctr"/>
                </a:tc>
                <a:tc>
                  <a:txBody>
                    <a:bodyPr/>
                    <a:lstStyle/>
                    <a:p>
                      <a:pPr algn="ctr"/>
                      <a:r>
                        <a:rPr lang="en-US" dirty="0"/>
                        <a:t>11/2024</a:t>
                      </a:r>
                    </a:p>
                  </a:txBody>
                  <a:tcPr anchor="ctr"/>
                </a:tc>
                <a:tc>
                  <a:txBody>
                    <a:bodyPr/>
                    <a:lstStyle/>
                    <a:p>
                      <a:pPr algn="ctr"/>
                      <a:r>
                        <a:rPr lang="en-US" dirty="0"/>
                        <a:t>T-III Tydings</a:t>
                      </a:r>
                      <a:r>
                        <a:rPr lang="en-US" baseline="0" dirty="0"/>
                        <a:t> waiver – approved June 2023</a:t>
                      </a:r>
                      <a:endParaRPr lang="en-US" dirty="0"/>
                    </a:p>
                  </a:txBody>
                  <a:tcPr anchor="ctr"/>
                </a:tc>
                <a:extLst>
                  <a:ext uri="{0D108BD9-81ED-4DB2-BD59-A6C34878D82A}">
                    <a16:rowId xmlns:a16="http://schemas.microsoft.com/office/drawing/2014/main" val="4015928727"/>
                  </a:ext>
                </a:extLst>
              </a:tr>
              <a:tr h="397056">
                <a:tc>
                  <a:txBody>
                    <a:bodyPr/>
                    <a:lstStyle/>
                    <a:p>
                      <a:pPr algn="ctr"/>
                      <a:r>
                        <a:rPr lang="en-US" dirty="0"/>
                        <a:t>Title III RSY</a:t>
                      </a:r>
                    </a:p>
                  </a:txBody>
                  <a:tcPr anchor="ctr"/>
                </a:tc>
                <a:tc>
                  <a:txBody>
                    <a:bodyPr/>
                    <a:lstStyle/>
                    <a:p>
                      <a:pPr algn="ctr"/>
                      <a:r>
                        <a:rPr lang="en-US" dirty="0"/>
                        <a:t>2022-23</a:t>
                      </a:r>
                    </a:p>
                  </a:txBody>
                  <a:tcPr anchor="ctr"/>
                </a:tc>
                <a:tc>
                  <a:txBody>
                    <a:bodyPr/>
                    <a:lstStyle/>
                    <a:p>
                      <a:pPr algn="ctr"/>
                      <a:r>
                        <a:rPr lang="en-US" dirty="0"/>
                        <a:t>9/30/24</a:t>
                      </a:r>
                    </a:p>
                  </a:txBody>
                  <a:tcPr anchor="ctr"/>
                </a:tc>
                <a:tc>
                  <a:txBody>
                    <a:bodyPr/>
                    <a:lstStyle/>
                    <a:p>
                      <a:pPr algn="ctr"/>
                      <a:r>
                        <a:rPr lang="en-US" dirty="0"/>
                        <a:t>11/2024</a:t>
                      </a:r>
                    </a:p>
                  </a:txBody>
                  <a:tcPr anchor="ctr"/>
                </a:tc>
                <a:tc>
                  <a:txBody>
                    <a:bodyPr/>
                    <a:lstStyle/>
                    <a:p>
                      <a:pPr algn="ctr"/>
                      <a:r>
                        <a:rPr lang="en-US" dirty="0"/>
                        <a:t>Normal timeline including carryover</a:t>
                      </a:r>
                    </a:p>
                  </a:txBody>
                  <a:tcPr anchor="ctr"/>
                </a:tc>
                <a:extLst>
                  <a:ext uri="{0D108BD9-81ED-4DB2-BD59-A6C34878D82A}">
                    <a16:rowId xmlns:a16="http://schemas.microsoft.com/office/drawing/2014/main" val="4189954459"/>
                  </a:ext>
                </a:extLst>
              </a:tr>
              <a:tr h="471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Title</a:t>
                      </a:r>
                      <a:r>
                        <a:rPr lang="en-US" baseline="0" dirty="0"/>
                        <a:t> III Immigrant</a:t>
                      </a:r>
                      <a:endParaRPr lang="en-US" dirty="0"/>
                    </a:p>
                  </a:txBody>
                  <a:tcPr anchor="ctr"/>
                </a:tc>
                <a:tc>
                  <a:txBody>
                    <a:bodyPr/>
                    <a:lstStyle/>
                    <a:p>
                      <a:pPr algn="ctr"/>
                      <a:r>
                        <a:rPr lang="en-US" dirty="0"/>
                        <a:t>2022-23</a:t>
                      </a:r>
                    </a:p>
                  </a:txBody>
                  <a:tcPr anchor="ctr"/>
                </a:tc>
                <a:tc>
                  <a:txBody>
                    <a:bodyPr/>
                    <a:lstStyle/>
                    <a:p>
                      <a:pPr algn="ctr"/>
                      <a:r>
                        <a:rPr lang="en-US" dirty="0"/>
                        <a:t>9/30/24</a:t>
                      </a:r>
                    </a:p>
                  </a:txBody>
                  <a:tcPr anchor="ctr"/>
                </a:tc>
                <a:tc>
                  <a:txBody>
                    <a:bodyPr/>
                    <a:lstStyle/>
                    <a:p>
                      <a:pPr algn="ctr"/>
                      <a:r>
                        <a:rPr lang="en-US" dirty="0"/>
                        <a:t>11/2024</a:t>
                      </a:r>
                    </a:p>
                  </a:txBody>
                  <a:tcPr anchor="ctr"/>
                </a:tc>
                <a:tc>
                  <a:txBody>
                    <a:bodyPr/>
                    <a:lstStyle/>
                    <a:p>
                      <a:pPr algn="ctr"/>
                      <a:r>
                        <a:rPr lang="en-US" dirty="0"/>
                        <a:t>Normal timeline including carryover</a:t>
                      </a:r>
                    </a:p>
                  </a:txBody>
                  <a:tcPr anchor="ctr"/>
                </a:tc>
                <a:extLst>
                  <a:ext uri="{0D108BD9-81ED-4DB2-BD59-A6C34878D82A}">
                    <a16:rowId xmlns:a16="http://schemas.microsoft.com/office/drawing/2014/main" val="2891639944"/>
                  </a:ext>
                </a:extLst>
              </a:tr>
              <a:tr h="397056">
                <a:tc>
                  <a:txBody>
                    <a:bodyPr/>
                    <a:lstStyle/>
                    <a:p>
                      <a:pPr algn="ctr"/>
                      <a:r>
                        <a:rPr lang="en-US" dirty="0"/>
                        <a:t>Title III RSY</a:t>
                      </a:r>
                    </a:p>
                  </a:txBody>
                  <a:tcPr anchor="ctr"/>
                </a:tc>
                <a:tc>
                  <a:txBody>
                    <a:bodyPr/>
                    <a:lstStyle/>
                    <a:p>
                      <a:pPr algn="ctr"/>
                      <a:r>
                        <a:rPr lang="en-US" dirty="0"/>
                        <a:t>2023-24</a:t>
                      </a:r>
                    </a:p>
                  </a:txBody>
                  <a:tcPr anchor="ctr"/>
                </a:tc>
                <a:tc>
                  <a:txBody>
                    <a:bodyPr/>
                    <a:lstStyle/>
                    <a:p>
                      <a:pPr algn="ctr"/>
                      <a:r>
                        <a:rPr lang="en-US" dirty="0"/>
                        <a:t>9/30/25</a:t>
                      </a:r>
                    </a:p>
                  </a:txBody>
                  <a:tcPr anchor="ctr"/>
                </a:tc>
                <a:tc>
                  <a:txBody>
                    <a:bodyPr/>
                    <a:lstStyle/>
                    <a:p>
                      <a:pPr algn="ctr"/>
                      <a:r>
                        <a:rPr lang="en-US" dirty="0"/>
                        <a:t>11/2025</a:t>
                      </a:r>
                    </a:p>
                  </a:txBody>
                  <a:tcPr anchor="ctr"/>
                </a:tc>
                <a:tc>
                  <a:txBody>
                    <a:bodyPr/>
                    <a:lstStyle/>
                    <a:p>
                      <a:pPr algn="ctr"/>
                      <a:r>
                        <a:rPr lang="en-US" dirty="0"/>
                        <a:t>Normal timeline including carryover</a:t>
                      </a:r>
                    </a:p>
                  </a:txBody>
                  <a:tcPr anchor="ctr"/>
                </a:tc>
                <a:extLst>
                  <a:ext uri="{0D108BD9-81ED-4DB2-BD59-A6C34878D82A}">
                    <a16:rowId xmlns:a16="http://schemas.microsoft.com/office/drawing/2014/main" val="879173997"/>
                  </a:ext>
                </a:extLst>
              </a:tr>
              <a:tr h="397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Title</a:t>
                      </a:r>
                      <a:r>
                        <a:rPr lang="en-US" baseline="0" dirty="0"/>
                        <a:t> III Immigrant</a:t>
                      </a:r>
                      <a:endParaRPr lang="en-US" dirty="0"/>
                    </a:p>
                  </a:txBody>
                  <a:tcPr anchor="ctr"/>
                </a:tc>
                <a:tc>
                  <a:txBody>
                    <a:bodyPr/>
                    <a:lstStyle/>
                    <a:p>
                      <a:pPr algn="ctr"/>
                      <a:r>
                        <a:rPr lang="en-US" dirty="0"/>
                        <a:t>2023-24</a:t>
                      </a:r>
                    </a:p>
                  </a:txBody>
                  <a:tcPr anchor="ctr"/>
                </a:tc>
                <a:tc>
                  <a:txBody>
                    <a:bodyPr/>
                    <a:lstStyle/>
                    <a:p>
                      <a:pPr algn="ctr"/>
                      <a:r>
                        <a:rPr lang="en-US" dirty="0"/>
                        <a:t>9/30/25</a:t>
                      </a:r>
                    </a:p>
                  </a:txBody>
                  <a:tcPr anchor="ctr"/>
                </a:tc>
                <a:tc>
                  <a:txBody>
                    <a:bodyPr/>
                    <a:lstStyle/>
                    <a:p>
                      <a:pPr algn="ctr"/>
                      <a:r>
                        <a:rPr lang="en-US" dirty="0"/>
                        <a:t>11/2025</a:t>
                      </a:r>
                    </a:p>
                  </a:txBody>
                  <a:tcPr anchor="ctr"/>
                </a:tc>
                <a:tc>
                  <a:txBody>
                    <a:bodyPr/>
                    <a:lstStyle/>
                    <a:p>
                      <a:pPr algn="ctr"/>
                      <a:r>
                        <a:rPr lang="en-US" dirty="0"/>
                        <a:t>Normal timeline including carryover</a:t>
                      </a:r>
                    </a:p>
                  </a:txBody>
                  <a:tcPr anchor="ctr"/>
                </a:tc>
                <a:extLst>
                  <a:ext uri="{0D108BD9-81ED-4DB2-BD59-A6C34878D82A}">
                    <a16:rowId xmlns:a16="http://schemas.microsoft.com/office/drawing/2014/main" val="2762332349"/>
                  </a:ext>
                </a:extLst>
              </a:tr>
            </a:tbl>
          </a:graphicData>
        </a:graphic>
      </p:graphicFrame>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12</a:t>
            </a:fld>
            <a:endParaRPr lang="en-US" dirty="0"/>
          </a:p>
        </p:txBody>
      </p:sp>
      <p:sp>
        <p:nvSpPr>
          <p:cNvPr id="7" name="TextBox 6"/>
          <p:cNvSpPr txBox="1"/>
          <p:nvPr/>
        </p:nvSpPr>
        <p:spPr>
          <a:xfrm>
            <a:off x="1142429" y="5458163"/>
            <a:ext cx="2667699" cy="369332"/>
          </a:xfrm>
          <a:prstGeom prst="rect">
            <a:avLst/>
          </a:prstGeom>
          <a:noFill/>
        </p:spPr>
        <p:txBody>
          <a:bodyPr wrap="square" rtlCol="0">
            <a:spAutoFit/>
          </a:bodyPr>
          <a:lstStyle/>
          <a:p>
            <a:r>
              <a:rPr lang="en-US" dirty="0"/>
              <a:t>RSY = Regular School Year</a:t>
            </a:r>
          </a:p>
        </p:txBody>
      </p:sp>
    </p:spTree>
    <p:extLst>
      <p:ext uri="{BB962C8B-B14F-4D97-AF65-F5344CB8AC3E}">
        <p14:creationId xmlns:p14="http://schemas.microsoft.com/office/powerpoint/2010/main" val="308910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100" b="1" cap="none" dirty="0">
                <a:solidFill>
                  <a:schemeClr val="tx1"/>
                </a:solidFill>
                <a:ea typeface="+mn-ea"/>
              </a:rPr>
              <a:t>Accessing Budget Narrative</a:t>
            </a:r>
          </a:p>
        </p:txBody>
      </p:sp>
    </p:spTree>
    <p:extLst>
      <p:ext uri="{BB962C8B-B14F-4D97-AF65-F5344CB8AC3E}">
        <p14:creationId xmlns:p14="http://schemas.microsoft.com/office/powerpoint/2010/main" val="192737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28" y="212436"/>
            <a:ext cx="11461818" cy="1154545"/>
          </a:xfrm>
        </p:spPr>
        <p:txBody>
          <a:bodyPr anchor="ctr">
            <a:normAutofit/>
          </a:bodyPr>
          <a:lstStyle/>
          <a:p>
            <a:pPr algn="ctr"/>
            <a:r>
              <a:rPr lang="en-US" sz="4000" dirty="0">
                <a:solidFill>
                  <a:schemeClr val="tx1"/>
                </a:solidFill>
              </a:rPr>
              <a:t>ESSA FEDERAL PROGRAMS</a:t>
            </a:r>
            <a:br>
              <a:rPr lang="en-US" dirty="0">
                <a:solidFill>
                  <a:schemeClr val="tx1"/>
                </a:solidFill>
              </a:rPr>
            </a:br>
            <a:r>
              <a:rPr lang="en-US" sz="2400" dirty="0">
                <a:solidFill>
                  <a:schemeClr val="tx1"/>
                </a:solidFill>
              </a:rPr>
              <a:t>included in the CIP Budget Narrative </a:t>
            </a:r>
            <a:endParaRPr lang="en-US" dirty="0">
              <a:solidFill>
                <a:schemeClr val="tx1"/>
              </a:solidFill>
            </a:endParaRPr>
          </a:p>
        </p:txBody>
      </p:sp>
      <p:sp>
        <p:nvSpPr>
          <p:cNvPr id="3" name="Subtitle 2"/>
          <p:cNvSpPr>
            <a:spLocks noGrp="1"/>
          </p:cNvSpPr>
          <p:nvPr>
            <p:ph idx="1"/>
          </p:nvPr>
        </p:nvSpPr>
        <p:spPr>
          <a:xfrm>
            <a:off x="850392" y="1940312"/>
            <a:ext cx="10295128" cy="4353808"/>
          </a:xfrm>
        </p:spPr>
        <p:txBody>
          <a:bodyPr>
            <a:normAutofit/>
          </a:bodyPr>
          <a:lstStyle/>
          <a:p>
            <a:pPr marL="347663" lvl="1" indent="-347663" algn="l">
              <a:spcBef>
                <a:spcPts val="0"/>
              </a:spcBef>
              <a:spcAft>
                <a:spcPts val="1200"/>
              </a:spcAft>
              <a:buFont typeface="Arial" panose="020B0604020202020204" pitchFamily="34" charset="0"/>
              <a:buChar char="•"/>
            </a:pPr>
            <a:r>
              <a:rPr lang="en-US" sz="2500" dirty="0"/>
              <a:t>Title I, Part A (Improving Basic Programs) </a:t>
            </a:r>
          </a:p>
          <a:p>
            <a:pPr marL="347663" lvl="1" indent="-347663" algn="l">
              <a:spcBef>
                <a:spcPts val="0"/>
              </a:spcBef>
              <a:spcAft>
                <a:spcPts val="1200"/>
              </a:spcAft>
              <a:buFont typeface="Arial" panose="020B0604020202020204" pitchFamily="34" charset="0"/>
              <a:buChar char="•"/>
            </a:pPr>
            <a:r>
              <a:rPr lang="en-US" sz="2500" dirty="0"/>
              <a:t>Title I, Part C (Migrant Education) </a:t>
            </a:r>
          </a:p>
          <a:p>
            <a:pPr marL="347663" lvl="1" indent="-347663" algn="l">
              <a:spcBef>
                <a:spcPts val="0"/>
              </a:spcBef>
              <a:spcAft>
                <a:spcPts val="1200"/>
              </a:spcAft>
              <a:buFont typeface="Arial" panose="020B0604020202020204" pitchFamily="34" charset="0"/>
              <a:buChar char="•"/>
            </a:pPr>
            <a:r>
              <a:rPr lang="en-US" sz="2500" dirty="0"/>
              <a:t>Title I, Part D (Neglected and Delinquent)</a:t>
            </a:r>
          </a:p>
          <a:p>
            <a:pPr marL="347663" lvl="1" indent="-347663" algn="l">
              <a:spcBef>
                <a:spcPts val="0"/>
              </a:spcBef>
              <a:spcAft>
                <a:spcPts val="1200"/>
              </a:spcAft>
              <a:buFont typeface="Arial" panose="020B0604020202020204" pitchFamily="34" charset="0"/>
              <a:buChar char="•"/>
            </a:pPr>
            <a:r>
              <a:rPr lang="en-US" sz="2500" dirty="0"/>
              <a:t>Title II, Part A (Supporting Effective Instruction) </a:t>
            </a:r>
          </a:p>
          <a:p>
            <a:pPr marL="347663" lvl="1" indent="-347663" algn="l">
              <a:spcBef>
                <a:spcPts val="0"/>
              </a:spcBef>
              <a:spcAft>
                <a:spcPts val="1200"/>
              </a:spcAft>
              <a:buFont typeface="Arial" panose="020B0604020202020204" pitchFamily="34" charset="0"/>
              <a:buChar char="•"/>
            </a:pPr>
            <a:r>
              <a:rPr lang="en-US" sz="2500" dirty="0"/>
              <a:t>Title III, Part A (English Learner and Immigrant Youth) </a:t>
            </a:r>
          </a:p>
          <a:p>
            <a:pPr marL="347663" lvl="1" indent="-347663" algn="l">
              <a:spcBef>
                <a:spcPts val="0"/>
              </a:spcBef>
              <a:spcAft>
                <a:spcPts val="1200"/>
              </a:spcAft>
              <a:buFont typeface="Arial" panose="020B0604020202020204" pitchFamily="34" charset="0"/>
              <a:buChar char="•"/>
            </a:pPr>
            <a:r>
              <a:rPr lang="en-US" sz="2500" dirty="0"/>
              <a:t>Title IV, Part A (Student Support &amp; Academic Enrichment) </a:t>
            </a:r>
          </a:p>
          <a:p>
            <a:pPr marL="347663" lvl="1" indent="-347663" algn="l">
              <a:spcBef>
                <a:spcPts val="0"/>
              </a:spcBef>
              <a:buFont typeface="Arial" panose="020B0604020202020204" pitchFamily="34" charset="0"/>
              <a:buChar char="•"/>
            </a:pPr>
            <a:r>
              <a:rPr lang="en-US" sz="2500" dirty="0"/>
              <a:t>Title V (REAP and RLIS)</a:t>
            </a:r>
          </a:p>
        </p:txBody>
      </p:sp>
    </p:spTree>
    <p:extLst>
      <p:ext uri="{BB962C8B-B14F-4D97-AF65-F5344CB8AC3E}">
        <p14:creationId xmlns:p14="http://schemas.microsoft.com/office/powerpoint/2010/main" val="4198399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672" y="212436"/>
            <a:ext cx="11419873" cy="1163782"/>
          </a:xfrm>
        </p:spPr>
        <p:txBody>
          <a:bodyPr anchor="ctr"/>
          <a:lstStyle/>
          <a:p>
            <a:pPr algn="ctr"/>
            <a:r>
              <a:rPr lang="en-US" sz="4400" dirty="0">
                <a:solidFill>
                  <a:schemeClr val="tx1"/>
                </a:solidFill>
              </a:rPr>
              <a:t>Here’s How to Access Your CIP Budget Narrative</a:t>
            </a:r>
          </a:p>
        </p:txBody>
      </p:sp>
      <p:sp>
        <p:nvSpPr>
          <p:cNvPr id="5" name="Subtitle 4"/>
          <p:cNvSpPr>
            <a:spLocks noGrp="1"/>
          </p:cNvSpPr>
          <p:nvPr>
            <p:ph type="subTitle" idx="1"/>
          </p:nvPr>
        </p:nvSpPr>
        <p:spPr>
          <a:xfrm>
            <a:off x="517237" y="2051824"/>
            <a:ext cx="11166764" cy="4382430"/>
          </a:xfrm>
        </p:spPr>
        <p:txBody>
          <a:bodyPr/>
          <a:lstStyle/>
          <a:p>
            <a:pPr algn="l">
              <a:spcBef>
                <a:spcPts val="0"/>
              </a:spcBef>
              <a:spcAft>
                <a:spcPts val="1200"/>
              </a:spcAft>
            </a:pPr>
            <a:r>
              <a:rPr lang="en-US" dirty="0"/>
              <a:t>Here are the steps to access CIP Budget Narrative Application.</a:t>
            </a:r>
          </a:p>
          <a:p>
            <a:pPr marL="685800" lvl="1" indent="-458788" algn="l">
              <a:spcBef>
                <a:spcPts val="0"/>
              </a:spcBef>
              <a:spcAft>
                <a:spcPts val="1200"/>
              </a:spcAft>
              <a:buFont typeface="+mj-lt"/>
              <a:buAutoNum type="arabicPeriod"/>
            </a:pPr>
            <a:r>
              <a:rPr lang="en-US" sz="2400" dirty="0"/>
              <a:t>Make sure your </a:t>
            </a:r>
            <a:r>
              <a:rPr lang="en-US" sz="2400" dirty="0">
                <a:hlinkClick r:id="rId2"/>
              </a:rPr>
              <a:t>district security administrator</a:t>
            </a:r>
            <a:r>
              <a:rPr lang="en-US" sz="2400" dirty="0"/>
              <a:t> has granted permission to read, write, edit, and submit this ODE application.</a:t>
            </a:r>
          </a:p>
          <a:p>
            <a:pPr marL="685800" lvl="1" indent="-458788" algn="l">
              <a:spcBef>
                <a:spcPts val="0"/>
              </a:spcBef>
              <a:spcAft>
                <a:spcPts val="1200"/>
              </a:spcAft>
              <a:buFont typeface="+mj-lt"/>
              <a:buAutoNum type="arabicPeriod"/>
            </a:pPr>
            <a:r>
              <a:rPr lang="en-US" sz="2400" dirty="0"/>
              <a:t>Sign in to your ODE District secure applications on the </a:t>
            </a:r>
            <a:r>
              <a:rPr lang="en-US" sz="2400" dirty="0">
                <a:hlinkClick r:id="rId3"/>
              </a:rPr>
              <a:t>ODE district secure web page</a:t>
            </a:r>
            <a:r>
              <a:rPr lang="en-US" sz="2400" dirty="0"/>
              <a:t> -  central log in. </a:t>
            </a:r>
          </a:p>
          <a:p>
            <a:pPr marL="685800" lvl="1" indent="-458788" algn="l">
              <a:spcBef>
                <a:spcPts val="0"/>
              </a:spcBef>
              <a:buFont typeface="+mj-lt"/>
              <a:buAutoNum type="arabicPeriod"/>
            </a:pPr>
            <a:r>
              <a:rPr lang="en-US" sz="2400" dirty="0"/>
              <a:t>Select the CIP Budget Narrative Application from your application list.</a:t>
            </a:r>
          </a:p>
          <a:p>
            <a:pPr marL="914389" lvl="1" indent="-457200" algn="l">
              <a:buFont typeface="+mj-lt"/>
              <a:buAutoNum type="arabicPeriod"/>
            </a:pPr>
            <a:endParaRPr lang="en-US" dirty="0"/>
          </a:p>
          <a:p>
            <a:pPr marL="914389" lvl="1" indent="-457200" algn="l">
              <a:buFont typeface="+mj-lt"/>
              <a:buAutoNum type="arabicPeriod"/>
            </a:pPr>
            <a:endParaRPr lang="en-US" dirty="0"/>
          </a:p>
          <a:p>
            <a:pPr lvl="2" algn="l"/>
            <a:endParaRPr lang="en-US" dirty="0"/>
          </a:p>
        </p:txBody>
      </p:sp>
      <p:pic>
        <p:nvPicPr>
          <p:cNvPr id="7" name="Picture 6" descr="This is a picture of the list of ODE district applications that the individual has permission to access&#10;" title="List of application"/>
          <p:cNvPicPr>
            <a:picLocks noChangeAspect="1"/>
          </p:cNvPicPr>
          <p:nvPr/>
        </p:nvPicPr>
        <p:blipFill>
          <a:blip r:embed="rId4"/>
          <a:stretch>
            <a:fillRect/>
          </a:stretch>
        </p:blipFill>
        <p:spPr>
          <a:xfrm>
            <a:off x="2145051" y="4532363"/>
            <a:ext cx="5621358" cy="1748973"/>
          </a:xfrm>
          <a:prstGeom prst="rect">
            <a:avLst/>
          </a:prstGeom>
        </p:spPr>
      </p:pic>
    </p:spTree>
    <p:extLst>
      <p:ext uri="{BB962C8B-B14F-4D97-AF65-F5344CB8AC3E}">
        <p14:creationId xmlns:p14="http://schemas.microsoft.com/office/powerpoint/2010/main" val="3087743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301083"/>
            <a:ext cx="10784542" cy="1133859"/>
          </a:xfrm>
        </p:spPr>
        <p:txBody>
          <a:bodyPr anchor="ctr">
            <a:normAutofit/>
          </a:bodyPr>
          <a:lstStyle/>
          <a:p>
            <a:pPr algn="ctr"/>
            <a:r>
              <a:rPr lang="en-US" dirty="0">
                <a:solidFill>
                  <a:schemeClr val="tx1"/>
                </a:solidFill>
              </a:rPr>
              <a:t>BUDGET NARRATIVE OVERVIEW</a:t>
            </a:r>
            <a:endParaRPr lang="en-US" b="0" dirty="0">
              <a:solidFill>
                <a:schemeClr val="tx1"/>
              </a:solidFill>
            </a:endParaRPr>
          </a:p>
        </p:txBody>
      </p:sp>
      <p:sp>
        <p:nvSpPr>
          <p:cNvPr id="6" name="Content Placeholder 5"/>
          <p:cNvSpPr>
            <a:spLocks noGrp="1"/>
          </p:cNvSpPr>
          <p:nvPr>
            <p:ph sz="half" idx="1"/>
          </p:nvPr>
        </p:nvSpPr>
        <p:spPr>
          <a:xfrm>
            <a:off x="717176" y="1825625"/>
            <a:ext cx="5302624" cy="4106048"/>
          </a:xfrm>
        </p:spPr>
        <p:txBody>
          <a:bodyPr>
            <a:normAutofit/>
          </a:bodyPr>
          <a:lstStyle/>
          <a:p>
            <a:pPr marL="0" indent="0">
              <a:buNone/>
            </a:pPr>
            <a:r>
              <a:rPr lang="en-US" dirty="0"/>
              <a:t>Click on the Section on the Overview page to open the specific Federal Title Budget Narrative page.</a:t>
            </a:r>
          </a:p>
        </p:txBody>
      </p:sp>
      <p:pic>
        <p:nvPicPr>
          <p:cNvPr id="4" name="Picture 3" descr="Picture of the Budget Narrative Summary page listing all prerequisites and federal Title budget grant applications inlcuding carryover">
            <a:extLst>
              <a:ext uri="{FF2B5EF4-FFF2-40B4-BE49-F238E27FC236}">
                <a16:creationId xmlns:a16="http://schemas.microsoft.com/office/drawing/2014/main" id="{02DAC32F-6397-1DCB-ECB7-920C1336170D}"/>
              </a:ext>
            </a:extLst>
          </p:cNvPr>
          <p:cNvPicPr>
            <a:picLocks noChangeAspect="1"/>
          </p:cNvPicPr>
          <p:nvPr/>
        </p:nvPicPr>
        <p:blipFill>
          <a:blip r:embed="rId3"/>
          <a:stretch>
            <a:fillRect/>
          </a:stretch>
        </p:blipFill>
        <p:spPr>
          <a:xfrm>
            <a:off x="3881370" y="2691926"/>
            <a:ext cx="7765627" cy="3630430"/>
          </a:xfrm>
          <a:prstGeom prst="rect">
            <a:avLst/>
          </a:prstGeom>
          <a:noFill/>
        </p:spPr>
      </p:pic>
      <p:sp>
        <p:nvSpPr>
          <p:cNvPr id="11" name="Footer Placeholder 4">
            <a:extLst>
              <a:ext uri="{FF2B5EF4-FFF2-40B4-BE49-F238E27FC236}">
                <a16:creationId xmlns:a16="http://schemas.microsoft.com/office/drawing/2014/main" id="{518D5D42-C482-8E8C-C4EE-D37B3C2FECBC}"/>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13" name="Slide Number Placeholder 5">
            <a:extLst>
              <a:ext uri="{FF2B5EF4-FFF2-40B4-BE49-F238E27FC236}">
                <a16:creationId xmlns:a16="http://schemas.microsoft.com/office/drawing/2014/main" id="{BFBB9A55-5C35-9505-0345-62158C7002FA}"/>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16</a:t>
            </a:fld>
            <a:endParaRPr lang="en-US"/>
          </a:p>
        </p:txBody>
      </p:sp>
    </p:spTree>
    <p:extLst>
      <p:ext uri="{BB962C8B-B14F-4D97-AF65-F5344CB8AC3E}">
        <p14:creationId xmlns:p14="http://schemas.microsoft.com/office/powerpoint/2010/main" val="4231047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4904" y="212437"/>
            <a:ext cx="11428406" cy="1145308"/>
          </a:xfrm>
        </p:spPr>
        <p:txBody>
          <a:bodyPr anchor="ctr"/>
          <a:lstStyle/>
          <a:p>
            <a:pPr algn="ctr"/>
            <a:r>
              <a:rPr lang="en-US" dirty="0">
                <a:solidFill>
                  <a:schemeClr val="tx1"/>
                </a:solidFill>
              </a:rPr>
              <a:t>Title III RSY Components</a:t>
            </a:r>
          </a:p>
        </p:txBody>
      </p:sp>
      <p:sp>
        <p:nvSpPr>
          <p:cNvPr id="5" name="Content Placeholder 4"/>
          <p:cNvSpPr>
            <a:spLocks noGrp="1"/>
          </p:cNvSpPr>
          <p:nvPr>
            <p:ph idx="1"/>
          </p:nvPr>
        </p:nvSpPr>
        <p:spPr>
          <a:xfrm>
            <a:off x="489527" y="1847273"/>
            <a:ext cx="11194473" cy="3971483"/>
          </a:xfrm>
        </p:spPr>
        <p:txBody>
          <a:bodyPr>
            <a:normAutofit/>
          </a:bodyPr>
          <a:lstStyle/>
          <a:p>
            <a:r>
              <a:rPr lang="en-US" dirty="0"/>
              <a:t>Overview </a:t>
            </a:r>
          </a:p>
          <a:p>
            <a:r>
              <a:rPr lang="en-US" dirty="0"/>
              <a:t>Detailed Narrative</a:t>
            </a:r>
          </a:p>
          <a:p>
            <a:pPr lvl="1"/>
            <a:r>
              <a:rPr lang="en-US" dirty="0"/>
              <a:t>Specific programmatic questions that explain:  fund usage, required data, required collaboration</a:t>
            </a:r>
          </a:p>
          <a:p>
            <a:r>
              <a:rPr lang="en-US" dirty="0"/>
              <a:t>Budget Narrative</a:t>
            </a:r>
          </a:p>
          <a:p>
            <a:pPr lvl="1"/>
            <a:r>
              <a:rPr lang="en-US" dirty="0"/>
              <a:t>Specific activity funding page (includes function/object codes)</a:t>
            </a:r>
          </a:p>
          <a:p>
            <a:r>
              <a:rPr lang="en-US" dirty="0"/>
              <a:t>Spending page</a:t>
            </a:r>
          </a:p>
          <a:p>
            <a:pPr lvl="1"/>
            <a:r>
              <a:rPr lang="en-US" dirty="0"/>
              <a:t>A spreadsheet that is organized by function and object code based on the codes inserted on the Budget Narrative page (this is prepopulated for sub-grantees)</a:t>
            </a:r>
          </a:p>
        </p:txBody>
      </p:sp>
      <p:pic>
        <p:nvPicPr>
          <p:cNvPr id="6" name="Picture 5" descr="includes the five tabs for the Title III budget narrative.  (overview, detailed narrative, budget narrative, spending sheet, and print access)" title="tabs in budget narrative"/>
          <p:cNvPicPr>
            <a:picLocks noChangeAspect="1"/>
          </p:cNvPicPr>
          <p:nvPr/>
        </p:nvPicPr>
        <p:blipFill>
          <a:blip r:embed="rId3"/>
          <a:stretch>
            <a:fillRect/>
          </a:stretch>
        </p:blipFill>
        <p:spPr>
          <a:xfrm>
            <a:off x="3569427" y="5818757"/>
            <a:ext cx="5039360" cy="690880"/>
          </a:xfrm>
          <a:prstGeom prst="rect">
            <a:avLst/>
          </a:prstGeom>
        </p:spPr>
      </p:pic>
    </p:spTree>
    <p:extLst>
      <p:ext uri="{BB962C8B-B14F-4D97-AF65-F5344CB8AC3E}">
        <p14:creationId xmlns:p14="http://schemas.microsoft.com/office/powerpoint/2010/main" val="40644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29" y="240146"/>
            <a:ext cx="11484551" cy="1154546"/>
          </a:xfrm>
        </p:spPr>
        <p:txBody>
          <a:bodyPr anchor="ctr">
            <a:normAutofit fontScale="90000"/>
          </a:bodyPr>
          <a:lstStyle/>
          <a:p>
            <a:pPr algn="ctr"/>
            <a:br>
              <a:rPr lang="en-US" dirty="0">
                <a:solidFill>
                  <a:schemeClr val="tx1"/>
                </a:solidFill>
              </a:rPr>
            </a:br>
            <a:r>
              <a:rPr lang="en-US" sz="4900" dirty="0">
                <a:solidFill>
                  <a:schemeClr val="tx1"/>
                </a:solidFill>
              </a:rPr>
              <a:t>Budget Narrative - Requirements</a:t>
            </a:r>
            <a:br>
              <a:rPr lang="en-US" dirty="0">
                <a:solidFill>
                  <a:schemeClr val="tx1"/>
                </a:solidFill>
              </a:rPr>
            </a:br>
            <a:endParaRPr lang="en-US" sz="3100" b="0" dirty="0">
              <a:solidFill>
                <a:schemeClr val="tx1"/>
              </a:solidFill>
            </a:endParaRPr>
          </a:p>
        </p:txBody>
      </p:sp>
      <p:sp>
        <p:nvSpPr>
          <p:cNvPr id="3" name="Subtitle 2"/>
          <p:cNvSpPr>
            <a:spLocks noGrp="1"/>
          </p:cNvSpPr>
          <p:nvPr>
            <p:ph type="subTitle" idx="1"/>
          </p:nvPr>
        </p:nvSpPr>
        <p:spPr>
          <a:xfrm>
            <a:off x="634952" y="1880326"/>
            <a:ext cx="11203709" cy="1537152"/>
          </a:xfrm>
        </p:spPr>
        <p:txBody>
          <a:bodyPr>
            <a:normAutofit/>
          </a:bodyPr>
          <a:lstStyle/>
          <a:p>
            <a:pPr algn="l">
              <a:lnSpc>
                <a:spcPct val="100000"/>
              </a:lnSpc>
            </a:pPr>
            <a:r>
              <a:rPr lang="en-US" dirty="0"/>
              <a:t>There are a few prerequisites that each district must complete prior to the Title III application being able to be submitted. </a:t>
            </a:r>
          </a:p>
          <a:p>
            <a:pPr algn="l">
              <a:lnSpc>
                <a:spcPct val="110000"/>
              </a:lnSpc>
              <a:spcBef>
                <a:spcPts val="1200"/>
              </a:spcBef>
            </a:pPr>
            <a:r>
              <a:rPr lang="en-US" b="1" u="sng" dirty="0"/>
              <a:t>For Title III Consortia, each member district must have these prerequisites completed</a:t>
            </a:r>
            <a:r>
              <a:rPr lang="en-US" b="1" dirty="0"/>
              <a:t>.</a:t>
            </a:r>
          </a:p>
        </p:txBody>
      </p:sp>
      <p:pic>
        <p:nvPicPr>
          <p:cNvPr id="5" name="Picture 4" descr="A blue and white striped background&#10;&#10;listing the prerequisites for all recipients of any Federal Title grant, these items must be complete prior to any application being able to be submitted.">
            <a:extLst>
              <a:ext uri="{FF2B5EF4-FFF2-40B4-BE49-F238E27FC236}">
                <a16:creationId xmlns:a16="http://schemas.microsoft.com/office/drawing/2014/main" id="{4329F7E9-3BA1-4AAB-A9D2-2795F2717AFE}"/>
              </a:ext>
            </a:extLst>
          </p:cNvPr>
          <p:cNvPicPr>
            <a:picLocks noChangeAspect="1"/>
          </p:cNvPicPr>
          <p:nvPr/>
        </p:nvPicPr>
        <p:blipFill>
          <a:blip r:embed="rId3"/>
          <a:stretch>
            <a:fillRect/>
          </a:stretch>
        </p:blipFill>
        <p:spPr>
          <a:xfrm>
            <a:off x="634952" y="3590876"/>
            <a:ext cx="10912858" cy="2585525"/>
          </a:xfrm>
          <a:prstGeom prst="rect">
            <a:avLst/>
          </a:prstGeom>
        </p:spPr>
      </p:pic>
    </p:spTree>
    <p:extLst>
      <p:ext uri="{BB962C8B-B14F-4D97-AF65-F5344CB8AC3E}">
        <p14:creationId xmlns:p14="http://schemas.microsoft.com/office/powerpoint/2010/main" val="354133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6100" b="1" dirty="0">
                <a:solidFill>
                  <a:schemeClr val="tx1"/>
                </a:solidFill>
              </a:rPr>
              <a:t>Detailed Narrative Tab</a:t>
            </a:r>
          </a:p>
        </p:txBody>
      </p:sp>
      <p:sp>
        <p:nvSpPr>
          <p:cNvPr id="4" name="Slide Number Placeholder 3"/>
          <p:cNvSpPr>
            <a:spLocks noGrp="1"/>
          </p:cNvSpPr>
          <p:nvPr>
            <p:ph type="sldNum" sz="quarter" idx="4294967295"/>
          </p:nvPr>
        </p:nvSpPr>
        <p:spPr>
          <a:xfrm>
            <a:off x="9448800" y="6492875"/>
            <a:ext cx="2743200" cy="365125"/>
          </a:xfrm>
        </p:spPr>
        <p:txBody>
          <a:bodyPr/>
          <a:lstStyle/>
          <a:p>
            <a:fld id="{8A0BAB59-E1FB-40DE-BF54-BC3526BEF81F}" type="slidenum">
              <a:rPr lang="en-US" smtClean="0"/>
              <a:pPr/>
              <a:t>19</a:t>
            </a:fld>
            <a:endParaRPr lang="en-US" dirty="0"/>
          </a:p>
        </p:txBody>
      </p:sp>
    </p:spTree>
    <p:extLst>
      <p:ext uri="{BB962C8B-B14F-4D97-AF65-F5344CB8AC3E}">
        <p14:creationId xmlns:p14="http://schemas.microsoft.com/office/powerpoint/2010/main" val="95994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006" y="1851102"/>
            <a:ext cx="11048712" cy="4616809"/>
          </a:xfrm>
        </p:spPr>
        <p:txBody>
          <a:bodyPr>
            <a:normAutofit/>
          </a:bodyPr>
          <a:lstStyle/>
          <a:p>
            <a:pPr marL="0" indent="0">
              <a:spcBef>
                <a:spcPts val="0"/>
              </a:spcBef>
              <a:spcAft>
                <a:spcPts val="2400"/>
              </a:spcAft>
              <a:buNone/>
            </a:pPr>
            <a:r>
              <a:rPr lang="en-US" sz="2500" dirty="0"/>
              <a:t>At the end of this training, participants will be able to:</a:t>
            </a:r>
          </a:p>
          <a:p>
            <a:pPr lvl="1">
              <a:spcBef>
                <a:spcPts val="0"/>
              </a:spcBef>
              <a:spcAft>
                <a:spcPts val="2400"/>
              </a:spcAft>
            </a:pPr>
            <a:r>
              <a:rPr lang="en-US" sz="2500" dirty="0"/>
              <a:t>Understand how Supplement not Supplant applies to Title  III grants;</a:t>
            </a:r>
          </a:p>
          <a:p>
            <a:pPr lvl="1">
              <a:spcBef>
                <a:spcPts val="0"/>
              </a:spcBef>
              <a:spcAft>
                <a:spcPts val="2400"/>
              </a:spcAft>
            </a:pPr>
            <a:r>
              <a:rPr lang="en-US" sz="2500" dirty="0"/>
              <a:t>Be able to plan for the Budget Narrative submission;</a:t>
            </a:r>
          </a:p>
          <a:p>
            <a:pPr lvl="1">
              <a:spcBef>
                <a:spcPts val="0"/>
              </a:spcBef>
              <a:spcAft>
                <a:spcPts val="2400"/>
              </a:spcAft>
            </a:pPr>
            <a:r>
              <a:rPr lang="en-US" sz="2500" dirty="0"/>
              <a:t>Understand the timelines for the Title III grants to be used;</a:t>
            </a:r>
          </a:p>
          <a:p>
            <a:pPr lvl="1">
              <a:spcBef>
                <a:spcPts val="0"/>
              </a:spcBef>
              <a:spcAft>
                <a:spcPts val="2400"/>
              </a:spcAft>
            </a:pPr>
            <a:r>
              <a:rPr lang="en-US" sz="2500" dirty="0"/>
              <a:t>Know how to pull the data necessary for the detailed narrative section;</a:t>
            </a:r>
          </a:p>
          <a:p>
            <a:pPr lvl="1">
              <a:spcBef>
                <a:spcPts val="0"/>
              </a:spcBef>
              <a:spcAft>
                <a:spcPts val="600"/>
              </a:spcAft>
            </a:pPr>
            <a:r>
              <a:rPr lang="en-US" sz="2500" dirty="0"/>
              <a:t>Understand the reconciliation expectations for the Title III budget</a:t>
            </a:r>
            <a:r>
              <a:rPr lang="en-US" dirty="0"/>
              <a:t>.</a:t>
            </a:r>
          </a:p>
        </p:txBody>
      </p:sp>
      <p:sp>
        <p:nvSpPr>
          <p:cNvPr id="2" name="Title 1"/>
          <p:cNvSpPr>
            <a:spLocks noGrp="1"/>
          </p:cNvSpPr>
          <p:nvPr>
            <p:ph type="title"/>
          </p:nvPr>
        </p:nvSpPr>
        <p:spPr>
          <a:xfrm>
            <a:off x="717176" y="289932"/>
            <a:ext cx="10784542" cy="1103970"/>
          </a:xfrm>
        </p:spPr>
        <p:txBody>
          <a:bodyPr anchor="ctr"/>
          <a:lstStyle/>
          <a:p>
            <a:pPr algn="ctr"/>
            <a:r>
              <a:rPr lang="en-US" dirty="0">
                <a:solidFill>
                  <a:schemeClr val="tx1"/>
                </a:solidFill>
              </a:rPr>
              <a:t>Goals</a:t>
            </a:r>
          </a:p>
        </p:txBody>
      </p:sp>
    </p:spTree>
    <p:extLst>
      <p:ext uri="{BB962C8B-B14F-4D97-AF65-F5344CB8AC3E}">
        <p14:creationId xmlns:p14="http://schemas.microsoft.com/office/powerpoint/2010/main" val="417329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135" y="230909"/>
            <a:ext cx="11396384" cy="1126836"/>
          </a:xfrm>
        </p:spPr>
        <p:txBody>
          <a:bodyPr anchor="ctr"/>
          <a:lstStyle/>
          <a:p>
            <a:pPr algn="ctr"/>
            <a:r>
              <a:rPr lang="en-US" dirty="0">
                <a:solidFill>
                  <a:schemeClr val="tx1"/>
                </a:solidFill>
              </a:rPr>
              <a:t>Detailed Narrative – Section 1</a:t>
            </a:r>
          </a:p>
        </p:txBody>
      </p:sp>
      <p:sp>
        <p:nvSpPr>
          <p:cNvPr id="5" name="Content Placeholder 4"/>
          <p:cNvSpPr>
            <a:spLocks noGrp="1"/>
          </p:cNvSpPr>
          <p:nvPr>
            <p:ph idx="1"/>
          </p:nvPr>
        </p:nvSpPr>
        <p:spPr>
          <a:xfrm>
            <a:off x="410135" y="1847274"/>
            <a:ext cx="11396384" cy="4608390"/>
          </a:xfrm>
          <a:ln>
            <a:noFill/>
          </a:ln>
        </p:spPr>
        <p:txBody>
          <a:bodyPr/>
          <a:lstStyle/>
          <a:p>
            <a:pPr marL="0" indent="0">
              <a:spcBef>
                <a:spcPts val="0"/>
              </a:spcBef>
              <a:spcAft>
                <a:spcPts val="1200"/>
              </a:spcAft>
              <a:buNone/>
            </a:pPr>
            <a:r>
              <a:rPr lang="en-US" dirty="0"/>
              <a:t>Section 1</a:t>
            </a:r>
          </a:p>
          <a:p>
            <a:pPr marL="0" indent="0">
              <a:spcBef>
                <a:spcPts val="0"/>
              </a:spcBef>
              <a:spcAft>
                <a:spcPts val="1200"/>
              </a:spcAft>
              <a:buNone/>
            </a:pPr>
            <a:r>
              <a:rPr lang="en-US" dirty="0"/>
              <a:t>In this section, the sub-grantee affirms the EL instructional program and EL instructional materials are the same as are explained in the district’s approved submitted EL Plan.</a:t>
            </a:r>
          </a:p>
          <a:p>
            <a:pPr marL="457200" lvl="1" indent="-227013">
              <a:spcBef>
                <a:spcPts val="0"/>
              </a:spcBef>
              <a:spcAft>
                <a:spcPts val="1200"/>
              </a:spcAft>
            </a:pPr>
            <a:r>
              <a:rPr lang="en-US" dirty="0"/>
              <a:t>If the instruction for teaching English to identified ELs has changed for the 2023-24 school year, please provide an update in Section 1 – Question 1 of the detailed narrative.</a:t>
            </a:r>
          </a:p>
          <a:p>
            <a:pPr marL="457200" lvl="1" indent="-227013">
              <a:spcBef>
                <a:spcPts val="0"/>
              </a:spcBef>
              <a:spcAft>
                <a:spcPts val="1200"/>
              </a:spcAft>
            </a:pPr>
            <a:r>
              <a:rPr lang="en-US" dirty="0"/>
              <a:t>If the instructional materials for the EL program have changed, please provide an update in Section 1 – Question 2.</a:t>
            </a:r>
          </a:p>
          <a:p>
            <a:pPr marL="457200" lvl="1" indent="-227013">
              <a:spcBef>
                <a:spcPts val="0"/>
              </a:spcBef>
              <a:spcAft>
                <a:spcPts val="1200"/>
              </a:spcAft>
            </a:pPr>
            <a:r>
              <a:rPr lang="en-US" b="1" u="sng" dirty="0"/>
              <a:t>If there are no changes to the instructional program or materials, a statement to that fact will suffice for a response to these questions.</a:t>
            </a:r>
          </a:p>
        </p:txBody>
      </p:sp>
    </p:spTree>
    <p:extLst>
      <p:ext uri="{BB962C8B-B14F-4D97-AF65-F5344CB8AC3E}">
        <p14:creationId xmlns:p14="http://schemas.microsoft.com/office/powerpoint/2010/main" val="34226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284" y="221673"/>
            <a:ext cx="11419026" cy="1136072"/>
          </a:xfrm>
        </p:spPr>
        <p:txBody>
          <a:bodyPr anchor="ctr"/>
          <a:lstStyle/>
          <a:p>
            <a:pPr algn="ctr"/>
            <a:r>
              <a:rPr lang="en-US" dirty="0">
                <a:solidFill>
                  <a:schemeClr val="tx1"/>
                </a:solidFill>
              </a:rPr>
              <a:t>Detailed Narrative – Section 2</a:t>
            </a:r>
          </a:p>
        </p:txBody>
      </p:sp>
      <p:sp>
        <p:nvSpPr>
          <p:cNvPr id="3" name="Content Placeholder 2"/>
          <p:cNvSpPr>
            <a:spLocks noGrp="1"/>
          </p:cNvSpPr>
          <p:nvPr>
            <p:ph idx="1"/>
          </p:nvPr>
        </p:nvSpPr>
        <p:spPr>
          <a:xfrm>
            <a:off x="394285" y="1828800"/>
            <a:ext cx="11310036" cy="4655890"/>
          </a:xfrm>
        </p:spPr>
        <p:txBody>
          <a:bodyPr>
            <a:normAutofit/>
          </a:bodyPr>
          <a:lstStyle/>
          <a:p>
            <a:pPr marL="0" indent="0">
              <a:spcBef>
                <a:spcPts val="0"/>
              </a:spcBef>
              <a:spcAft>
                <a:spcPts val="600"/>
              </a:spcAft>
              <a:buNone/>
            </a:pPr>
            <a:r>
              <a:rPr lang="en-US" dirty="0"/>
              <a:t>Section 2</a:t>
            </a:r>
          </a:p>
          <a:p>
            <a:pPr marL="0" indent="0">
              <a:spcBef>
                <a:spcPts val="0"/>
              </a:spcBef>
              <a:spcAft>
                <a:spcPts val="1200"/>
              </a:spcAft>
              <a:buNone/>
            </a:pPr>
            <a:r>
              <a:rPr lang="en-US" dirty="0"/>
              <a:t>In this section the sub-grantees explain how they will use the supplemental Title III funds to enhance their EL program.   There are three activities required to be funded by Title III; please see ESSA Section 3115(c) for </a:t>
            </a:r>
            <a:r>
              <a:rPr lang="en-US" b="1" u="sng" dirty="0"/>
              <a:t>all</a:t>
            </a:r>
            <a:r>
              <a:rPr lang="en-US" dirty="0"/>
              <a:t> the Title III activities.</a:t>
            </a:r>
          </a:p>
          <a:p>
            <a:pPr marL="457200" lvl="1" indent="-227013">
              <a:spcBef>
                <a:spcPts val="0"/>
              </a:spcBef>
              <a:spcAft>
                <a:spcPts val="1200"/>
              </a:spcAft>
            </a:pPr>
            <a:r>
              <a:rPr lang="en-US" dirty="0"/>
              <a:t>Describe how the district will use the supplemental Title III funds to enhance or expand the district’s EL program for English language acquisition.  Include the description of how the district will measure the effectiveness of these activities.  </a:t>
            </a:r>
          </a:p>
          <a:p>
            <a:pPr marL="457200" lvl="1" indent="-227013">
              <a:spcBef>
                <a:spcPts val="0"/>
              </a:spcBef>
              <a:spcAft>
                <a:spcPts val="1200"/>
              </a:spcAft>
            </a:pPr>
            <a:r>
              <a:rPr lang="en-US" dirty="0"/>
              <a:t>Describe how the sub-grantee will use the supplemental Title III funds to enhance or expand the support ELs access to core content (ELA, Math, and Science).</a:t>
            </a:r>
          </a:p>
          <a:p>
            <a:pPr marL="457200" lvl="1" indent="-227013">
              <a:spcBef>
                <a:spcPts val="0"/>
              </a:spcBef>
            </a:pPr>
            <a:r>
              <a:rPr lang="en-US" dirty="0"/>
              <a:t>Describe how the sub-grantee will use the supplemental Title III funds for district outreach for parents, families, and communities.</a:t>
            </a:r>
          </a:p>
        </p:txBody>
      </p:sp>
    </p:spTree>
    <p:extLst>
      <p:ext uri="{BB962C8B-B14F-4D97-AF65-F5344CB8AC3E}">
        <p14:creationId xmlns:p14="http://schemas.microsoft.com/office/powerpoint/2010/main" val="2887392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230910"/>
            <a:ext cx="10784542" cy="1154546"/>
          </a:xfrm>
        </p:spPr>
        <p:txBody>
          <a:bodyPr anchor="ctr"/>
          <a:lstStyle/>
          <a:p>
            <a:pPr algn="ctr"/>
            <a:r>
              <a:rPr lang="en-US" dirty="0">
                <a:solidFill>
                  <a:schemeClr val="tx1"/>
                </a:solidFill>
              </a:rPr>
              <a:t>Connection to Budget Section – Section 2</a:t>
            </a:r>
          </a:p>
        </p:txBody>
      </p:sp>
      <p:sp>
        <p:nvSpPr>
          <p:cNvPr id="3" name="Content Placeholder 2"/>
          <p:cNvSpPr>
            <a:spLocks noGrp="1"/>
          </p:cNvSpPr>
          <p:nvPr>
            <p:ph idx="1"/>
          </p:nvPr>
        </p:nvSpPr>
        <p:spPr>
          <a:xfrm>
            <a:off x="717176" y="1984917"/>
            <a:ext cx="10784542" cy="3949717"/>
          </a:xfrm>
        </p:spPr>
        <p:txBody>
          <a:bodyPr>
            <a:normAutofit/>
          </a:bodyPr>
          <a:lstStyle/>
          <a:p>
            <a:pPr>
              <a:spcAft>
                <a:spcPts val="1800"/>
              </a:spcAft>
            </a:pPr>
            <a:r>
              <a:rPr lang="en-US" sz="2500" dirty="0"/>
              <a:t>The activities included in section 2 of the Detailed Narrative must align with the activities in the required activities in the Budget Narrative section.</a:t>
            </a:r>
          </a:p>
          <a:p>
            <a:pPr>
              <a:spcAft>
                <a:spcPts val="1800"/>
              </a:spcAft>
            </a:pPr>
            <a:r>
              <a:rPr lang="en-US" sz="2500" dirty="0"/>
              <a:t>Sub-grantees will be asked to revise the appropriate sections if these two areas are not aligned.</a:t>
            </a:r>
          </a:p>
          <a:p>
            <a:r>
              <a:rPr lang="en-US" sz="2500" dirty="0"/>
              <a:t>Sub-grantees do not need to explain the  core EL instructional program in their Section 2 responses, only the supplemental activities that will be funded with Title III are included.</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22</a:t>
            </a:fld>
            <a:endParaRPr lang="en-US" dirty="0"/>
          </a:p>
        </p:txBody>
      </p:sp>
    </p:spTree>
    <p:extLst>
      <p:ext uri="{BB962C8B-B14F-4D97-AF65-F5344CB8AC3E}">
        <p14:creationId xmlns:p14="http://schemas.microsoft.com/office/powerpoint/2010/main" val="1520592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50" y="230909"/>
            <a:ext cx="11292259" cy="1136073"/>
          </a:xfrm>
        </p:spPr>
        <p:txBody>
          <a:bodyPr anchor="ctr"/>
          <a:lstStyle/>
          <a:p>
            <a:pPr algn="ctr"/>
            <a:r>
              <a:rPr lang="en-US" dirty="0">
                <a:solidFill>
                  <a:schemeClr val="tx1"/>
                </a:solidFill>
              </a:rPr>
              <a:t>Detailed Narrative – Section 3</a:t>
            </a:r>
          </a:p>
        </p:txBody>
      </p:sp>
      <p:sp>
        <p:nvSpPr>
          <p:cNvPr id="3" name="Content Placeholder 2"/>
          <p:cNvSpPr>
            <a:spLocks noGrp="1"/>
          </p:cNvSpPr>
          <p:nvPr>
            <p:ph idx="1"/>
          </p:nvPr>
        </p:nvSpPr>
        <p:spPr>
          <a:xfrm>
            <a:off x="293615" y="1828800"/>
            <a:ext cx="11610363" cy="4636008"/>
          </a:xfrm>
        </p:spPr>
        <p:txBody>
          <a:bodyPr>
            <a:normAutofit/>
          </a:bodyPr>
          <a:lstStyle/>
          <a:p>
            <a:pPr marL="0" indent="0">
              <a:buNone/>
            </a:pPr>
            <a:r>
              <a:rPr lang="en-US" sz="2600" dirty="0"/>
              <a:t>Section 3</a:t>
            </a:r>
          </a:p>
          <a:p>
            <a:pPr marL="0" indent="0">
              <a:buNone/>
            </a:pPr>
            <a:r>
              <a:rPr lang="en-US" sz="2600" dirty="0"/>
              <a:t>In this section the sub-grantee provides data required by ESSA Title III on the academic and linguistic outcomes of their English learners.</a:t>
            </a:r>
          </a:p>
          <a:p>
            <a:pPr marL="461963" lvl="1"/>
            <a:r>
              <a:rPr lang="en-US" sz="2600" dirty="0"/>
              <a:t>Number and percentage of ELs and ELs with IEPs identified 5 or more years who did not obtain proficiency. </a:t>
            </a:r>
          </a:p>
          <a:p>
            <a:pPr marL="461963" lvl="1"/>
            <a:r>
              <a:rPr lang="en-US" sz="2600" dirty="0"/>
              <a:t>Number and percentage of  ELs with IEPs obtaining proficiency for all ELs with IEPS and those identified 5 or more years.</a:t>
            </a:r>
          </a:p>
          <a:p>
            <a:pPr marL="461963" lvl="1"/>
            <a:r>
              <a:rPr lang="en-US" sz="2600" dirty="0"/>
              <a:t>Number or percentage of monitored  and former ELs  meeting/exceeding state content assessments.</a:t>
            </a:r>
          </a:p>
          <a:p>
            <a:pPr marL="461963" lvl="1"/>
            <a:r>
              <a:rPr lang="en-US" sz="2600" dirty="0"/>
              <a:t>4-year and 5-year graduation cohort rate for students identified as ELs anytime in high school </a:t>
            </a:r>
            <a:r>
              <a:rPr lang="en-US" sz="2600" b="1" u="sng" dirty="0"/>
              <a:t>and</a:t>
            </a:r>
            <a:r>
              <a:rPr lang="en-US" sz="2600" dirty="0"/>
              <a:t> same 4-year and 5-year rates for all students.</a:t>
            </a:r>
          </a:p>
          <a:p>
            <a:pPr lvl="1"/>
            <a:endParaRPr lang="en-US" sz="2700" dirty="0"/>
          </a:p>
          <a:p>
            <a:pPr marL="0" indent="0">
              <a:buNone/>
            </a:pPr>
            <a:endParaRPr lang="en-US" sz="2700" dirty="0"/>
          </a:p>
          <a:p>
            <a:endParaRPr lang="en-US" sz="2300" dirty="0"/>
          </a:p>
        </p:txBody>
      </p:sp>
    </p:spTree>
    <p:extLst>
      <p:ext uri="{BB962C8B-B14F-4D97-AF65-F5344CB8AC3E}">
        <p14:creationId xmlns:p14="http://schemas.microsoft.com/office/powerpoint/2010/main" val="139952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221673"/>
            <a:ext cx="10784542" cy="1154545"/>
          </a:xfrm>
        </p:spPr>
        <p:txBody>
          <a:bodyPr anchor="ctr"/>
          <a:lstStyle/>
          <a:p>
            <a:pPr algn="ctr"/>
            <a:r>
              <a:rPr lang="en-US" dirty="0">
                <a:solidFill>
                  <a:schemeClr val="tx1"/>
                </a:solidFill>
              </a:rPr>
              <a:t>Help for Section 3 Data</a:t>
            </a:r>
          </a:p>
        </p:txBody>
      </p:sp>
      <p:sp>
        <p:nvSpPr>
          <p:cNvPr id="3" name="Content Placeholder 2"/>
          <p:cNvSpPr>
            <a:spLocks noGrp="1"/>
          </p:cNvSpPr>
          <p:nvPr>
            <p:ph idx="1"/>
          </p:nvPr>
        </p:nvSpPr>
        <p:spPr>
          <a:xfrm>
            <a:off x="487679" y="1862254"/>
            <a:ext cx="11214793" cy="4438185"/>
          </a:xfrm>
        </p:spPr>
        <p:txBody>
          <a:bodyPr>
            <a:normAutofit/>
          </a:bodyPr>
          <a:lstStyle/>
          <a:p>
            <a:pPr marL="0" indent="0">
              <a:buNone/>
            </a:pPr>
            <a:r>
              <a:rPr lang="en-US" dirty="0"/>
              <a:t>Districts should review the following items for the necessary data for Section 3</a:t>
            </a:r>
          </a:p>
          <a:p>
            <a:pPr marL="461963" lvl="1"/>
            <a:r>
              <a:rPr lang="en-US" sz="2300" dirty="0"/>
              <a:t>Achievement Data Insight – ODE secure application</a:t>
            </a:r>
          </a:p>
          <a:p>
            <a:pPr marL="914400" lvl="2"/>
            <a:r>
              <a:rPr lang="en-US" sz="2200" dirty="0"/>
              <a:t>On track to ELP (OTELP) includes Information on ELs and ELs with IEPs </a:t>
            </a:r>
          </a:p>
          <a:p>
            <a:pPr marL="1376363" lvl="3"/>
            <a:r>
              <a:rPr lang="en-US" sz="2100" dirty="0"/>
              <a:t>Making progress on English proficiency</a:t>
            </a:r>
          </a:p>
          <a:p>
            <a:pPr marL="1376363" lvl="3"/>
            <a:r>
              <a:rPr lang="en-US" sz="2100" dirty="0"/>
              <a:t>Obtaining English proficiency</a:t>
            </a:r>
          </a:p>
          <a:p>
            <a:pPr marL="1376363" lvl="3"/>
            <a:r>
              <a:rPr lang="en-US" sz="2100" dirty="0"/>
              <a:t>Number of years identified as an EL</a:t>
            </a:r>
          </a:p>
          <a:p>
            <a:pPr marL="914400" lvl="2"/>
            <a:r>
              <a:rPr lang="en-US" sz="2200" dirty="0"/>
              <a:t>ELA/Math/Science achievement data</a:t>
            </a:r>
          </a:p>
          <a:p>
            <a:pPr marL="1376363" lvl="3"/>
            <a:r>
              <a:rPr lang="en-US" sz="2100" dirty="0"/>
              <a:t>Includes the students meeting/exceeding state academic expectations</a:t>
            </a:r>
          </a:p>
          <a:p>
            <a:pPr marL="1376363" lvl="3"/>
            <a:r>
              <a:rPr lang="en-US" sz="2100" dirty="0"/>
              <a:t>District may need to determine which students in the Ever EL group are in monitor or former EL status</a:t>
            </a:r>
          </a:p>
          <a:p>
            <a:pPr marL="461963" lvl="1"/>
            <a:r>
              <a:rPr lang="en-US" sz="2300" dirty="0"/>
              <a:t>Report card (or ADI)</a:t>
            </a:r>
          </a:p>
          <a:p>
            <a:pPr marL="914400" lvl="2"/>
            <a:r>
              <a:rPr lang="en-US" sz="2200" dirty="0"/>
              <a:t>4-year and 5-year graduation rate for students  anytime as EL in HS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24</a:t>
            </a:fld>
            <a:endParaRPr lang="en-US" dirty="0"/>
          </a:p>
        </p:txBody>
      </p:sp>
    </p:spTree>
    <p:extLst>
      <p:ext uri="{BB962C8B-B14F-4D97-AF65-F5344CB8AC3E}">
        <p14:creationId xmlns:p14="http://schemas.microsoft.com/office/powerpoint/2010/main" val="37150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221674"/>
            <a:ext cx="10784542" cy="1163782"/>
          </a:xfrm>
        </p:spPr>
        <p:txBody>
          <a:bodyPr anchor="ctr"/>
          <a:lstStyle/>
          <a:p>
            <a:pPr algn="ctr"/>
            <a:r>
              <a:rPr lang="en-US" dirty="0">
                <a:solidFill>
                  <a:schemeClr val="tx1"/>
                </a:solidFill>
              </a:rPr>
              <a:t>Consultation/Coordination Questions</a:t>
            </a:r>
          </a:p>
        </p:txBody>
      </p:sp>
      <p:sp>
        <p:nvSpPr>
          <p:cNvPr id="3" name="Content Placeholder 2"/>
          <p:cNvSpPr>
            <a:spLocks noGrp="1"/>
          </p:cNvSpPr>
          <p:nvPr>
            <p:ph idx="1"/>
          </p:nvPr>
        </p:nvSpPr>
        <p:spPr>
          <a:xfrm>
            <a:off x="480290" y="1951463"/>
            <a:ext cx="11249891" cy="4337825"/>
          </a:xfrm>
        </p:spPr>
        <p:txBody>
          <a:bodyPr vert="horz" lIns="91440" tIns="45720" rIns="91440" bIns="45720" rtlCol="0" anchor="t">
            <a:normAutofit/>
          </a:bodyPr>
          <a:lstStyle/>
          <a:p>
            <a:pPr marL="0" indent="0">
              <a:buNone/>
            </a:pPr>
            <a:r>
              <a:rPr lang="en-US" dirty="0"/>
              <a:t>Sub-grantees are required to consult/coordinate with:</a:t>
            </a:r>
          </a:p>
          <a:p>
            <a:pPr marL="461645" lvl="1"/>
            <a:r>
              <a:rPr lang="en-US" sz="2300" dirty="0"/>
              <a:t>Parents, guardians, community members regarding the use of the Title III funds</a:t>
            </a:r>
            <a:endParaRPr lang="en-US" dirty="0">
              <a:cs typeface="Calibri" panose="020F0502020204030204"/>
            </a:endParaRPr>
          </a:p>
          <a:p>
            <a:pPr marL="914400" lvl="2">
              <a:spcBef>
                <a:spcPts val="600"/>
              </a:spcBef>
              <a:spcAft>
                <a:spcPts val="1200"/>
              </a:spcAft>
            </a:pPr>
            <a:r>
              <a:rPr lang="en-US" sz="2200" dirty="0"/>
              <a:t>Include a description on this consultation process</a:t>
            </a:r>
          </a:p>
          <a:p>
            <a:pPr marL="461645" lvl="1"/>
            <a:r>
              <a:rPr lang="en-US" sz="2300" dirty="0"/>
              <a:t>Private schools participating in Title III funds</a:t>
            </a:r>
            <a:endParaRPr lang="en-US" sz="2300" dirty="0">
              <a:cs typeface="Calibri" panose="020F0502020204030204"/>
            </a:endParaRPr>
          </a:p>
          <a:p>
            <a:pPr marL="914400" lvl="2"/>
            <a:r>
              <a:rPr lang="en-US" sz="2200" dirty="0"/>
              <a:t>Include the consultation process</a:t>
            </a:r>
          </a:p>
          <a:p>
            <a:pPr marL="914400" lvl="2"/>
            <a:r>
              <a:rPr lang="en-US" sz="2200" dirty="0"/>
              <a:t>Discussion of funds to be used to </a:t>
            </a:r>
          </a:p>
          <a:p>
            <a:pPr marL="1376045" lvl="3"/>
            <a:r>
              <a:rPr lang="en-US" sz="2100" dirty="0"/>
              <a:t>Identify students as ELs</a:t>
            </a:r>
            <a:endParaRPr lang="en-US" sz="2100" dirty="0">
              <a:cs typeface="Calibri" panose="020F0502020204030204"/>
            </a:endParaRPr>
          </a:p>
          <a:p>
            <a:pPr marL="1376045" lvl="3"/>
            <a:r>
              <a:rPr lang="en-US" sz="2100" dirty="0"/>
              <a:t>Annually assess student English proficiency</a:t>
            </a:r>
            <a:endParaRPr lang="en-US" sz="2100" dirty="0">
              <a:cs typeface="Calibri" panose="020F0502020204030204"/>
            </a:endParaRPr>
          </a:p>
          <a:p>
            <a:pPr marL="1376045" lvl="3"/>
            <a:r>
              <a:rPr lang="en-US" sz="2100" dirty="0"/>
              <a:t>Equitable share</a:t>
            </a:r>
            <a:endParaRPr lang="en-US" sz="2100" dirty="0">
              <a:cs typeface="Calibri" panose="020F0502020204030204"/>
            </a:endParaRPr>
          </a:p>
          <a:p>
            <a:pPr marL="914400" lvl="2"/>
            <a:r>
              <a:rPr lang="en-US" sz="2300" b="1"/>
              <a:t>A note for "no participating private schools" will suffice for the private school section.</a:t>
            </a:r>
            <a:endParaRPr lang="en-US" sz="2300" b="1">
              <a:cs typeface="Calibri"/>
            </a:endParaRP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25</a:t>
            </a:fld>
            <a:endParaRPr lang="en-US" dirty="0"/>
          </a:p>
        </p:txBody>
      </p:sp>
    </p:spTree>
    <p:extLst>
      <p:ext uri="{BB962C8B-B14F-4D97-AF65-F5344CB8AC3E}">
        <p14:creationId xmlns:p14="http://schemas.microsoft.com/office/powerpoint/2010/main" val="689876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6100" b="1" dirty="0">
                <a:solidFill>
                  <a:schemeClr val="tx1"/>
                </a:solidFill>
              </a:rPr>
              <a:t>Budget Narrative Tab</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26</a:t>
            </a:fld>
            <a:endParaRPr lang="en-US" dirty="0"/>
          </a:p>
        </p:txBody>
      </p:sp>
    </p:spTree>
    <p:extLst>
      <p:ext uri="{BB962C8B-B14F-4D97-AF65-F5344CB8AC3E}">
        <p14:creationId xmlns:p14="http://schemas.microsoft.com/office/powerpoint/2010/main" val="322923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15" y="203200"/>
            <a:ext cx="11602821" cy="1163782"/>
          </a:xfrm>
          <a:ln>
            <a:noFill/>
          </a:ln>
        </p:spPr>
        <p:txBody>
          <a:bodyPr anchor="ctr">
            <a:normAutofit/>
          </a:bodyPr>
          <a:lstStyle/>
          <a:p>
            <a:pPr algn="ctr"/>
            <a:r>
              <a:rPr lang="en-US" dirty="0">
                <a:solidFill>
                  <a:schemeClr val="tx1"/>
                </a:solidFill>
              </a:rPr>
              <a:t>Budget Narrative Guidance</a:t>
            </a:r>
          </a:p>
        </p:txBody>
      </p:sp>
      <p:sp>
        <p:nvSpPr>
          <p:cNvPr id="3" name="Content Placeholder 2"/>
          <p:cNvSpPr>
            <a:spLocks noGrp="1"/>
          </p:cNvSpPr>
          <p:nvPr>
            <p:ph idx="1"/>
          </p:nvPr>
        </p:nvSpPr>
        <p:spPr>
          <a:xfrm>
            <a:off x="461818" y="1838036"/>
            <a:ext cx="11277600" cy="4775200"/>
          </a:xfrm>
        </p:spPr>
        <p:txBody>
          <a:bodyPr>
            <a:normAutofit fontScale="70000" lnSpcReduction="20000"/>
          </a:bodyPr>
          <a:lstStyle/>
          <a:p>
            <a:pPr marL="0" lvl="0" indent="0">
              <a:lnSpc>
                <a:spcPct val="120000"/>
              </a:lnSpc>
              <a:spcBef>
                <a:spcPts val="0"/>
              </a:spcBef>
              <a:spcAft>
                <a:spcPts val="600"/>
              </a:spcAft>
              <a:buNone/>
            </a:pPr>
            <a:r>
              <a:rPr lang="en-US" sz="2900" dirty="0"/>
              <a:t>Guidance to assist sub-grantees with submitting the budget section of the Budget Narrative section in the CIP Budget Narrative application.</a:t>
            </a:r>
          </a:p>
          <a:p>
            <a:pPr lvl="1">
              <a:lnSpc>
                <a:spcPct val="120000"/>
              </a:lnSpc>
              <a:spcBef>
                <a:spcPts val="0"/>
              </a:spcBef>
              <a:spcAft>
                <a:spcPts val="600"/>
              </a:spcAft>
            </a:pPr>
            <a:r>
              <a:rPr lang="en-US" sz="2900" dirty="0"/>
              <a:t>Include the number of staff (including staff position) in all professional development activities funded by Title III.</a:t>
            </a:r>
          </a:p>
          <a:p>
            <a:pPr lvl="1">
              <a:lnSpc>
                <a:spcPct val="120000"/>
              </a:lnSpc>
              <a:spcBef>
                <a:spcPts val="0"/>
              </a:spcBef>
              <a:spcAft>
                <a:spcPts val="600"/>
              </a:spcAft>
            </a:pPr>
            <a:r>
              <a:rPr lang="en-US" sz="2900" dirty="0"/>
              <a:t>Include the Title III percentage for activities co-funded with other funding sources.</a:t>
            </a:r>
          </a:p>
          <a:p>
            <a:pPr lvl="1">
              <a:lnSpc>
                <a:spcPct val="120000"/>
              </a:lnSpc>
              <a:spcBef>
                <a:spcPts val="0"/>
              </a:spcBef>
              <a:spcAft>
                <a:spcPts val="600"/>
              </a:spcAft>
            </a:pPr>
            <a:r>
              <a:rPr lang="en-US" sz="2900" dirty="0"/>
              <a:t>Include number of participants in all family, parent, community activities to ensure the requested amount is reasonable.</a:t>
            </a:r>
          </a:p>
          <a:p>
            <a:pPr lvl="1">
              <a:lnSpc>
                <a:spcPct val="120000"/>
              </a:lnSpc>
              <a:spcBef>
                <a:spcPts val="0"/>
              </a:spcBef>
              <a:spcAft>
                <a:spcPts val="1800"/>
              </a:spcAft>
            </a:pPr>
            <a:r>
              <a:rPr lang="en-US" sz="2900" dirty="0"/>
              <a:t>Include the number of students, teachers, etc., for any extended day/year activity.</a:t>
            </a:r>
          </a:p>
          <a:p>
            <a:pPr marL="0" indent="0">
              <a:lnSpc>
                <a:spcPct val="120000"/>
              </a:lnSpc>
              <a:spcBef>
                <a:spcPts val="600"/>
              </a:spcBef>
              <a:spcAft>
                <a:spcPts val="1200"/>
              </a:spcAft>
              <a:buNone/>
            </a:pPr>
            <a:r>
              <a:rPr lang="en-US" sz="2900" dirty="0"/>
              <a:t>These details provide ODE staff with the needed information to determine the reasonable and necessary  use for the expenditure.  Sub-grantee not including this information will be asked to revise their Budget Narrative application.</a:t>
            </a:r>
          </a:p>
          <a:p>
            <a:pPr marL="0" indent="0">
              <a:buNone/>
            </a:pPr>
            <a:r>
              <a:rPr lang="en-US" sz="2400" b="1" u="sng" dirty="0"/>
              <a:t>Optional allowable activities, are allowable after the sub-grantee has included funding for the three required activities</a:t>
            </a:r>
            <a:r>
              <a:rPr lang="en-US" sz="2400" b="1" dirty="0"/>
              <a:t>.</a:t>
            </a:r>
            <a:endParaRPr lang="en-US" dirty="0"/>
          </a:p>
        </p:txBody>
      </p:sp>
    </p:spTree>
    <p:extLst>
      <p:ext uri="{BB962C8B-B14F-4D97-AF65-F5344CB8AC3E}">
        <p14:creationId xmlns:p14="http://schemas.microsoft.com/office/powerpoint/2010/main" val="2124297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40" y="230909"/>
            <a:ext cx="11134478" cy="1126836"/>
          </a:xfrm>
        </p:spPr>
        <p:txBody>
          <a:bodyPr anchor="ctr">
            <a:normAutofit/>
          </a:bodyPr>
          <a:lstStyle/>
          <a:p>
            <a:pPr algn="ctr"/>
            <a:r>
              <a:rPr lang="en-US" dirty="0">
                <a:solidFill>
                  <a:schemeClr val="tx1"/>
                </a:solidFill>
              </a:rPr>
              <a:t>Budget Narrative Tab – Coding/Fiscal Expenses</a:t>
            </a:r>
          </a:p>
        </p:txBody>
      </p:sp>
      <p:sp>
        <p:nvSpPr>
          <p:cNvPr id="3" name="Content Placeholder 2"/>
          <p:cNvSpPr>
            <a:spLocks noGrp="1"/>
          </p:cNvSpPr>
          <p:nvPr>
            <p:ph idx="1"/>
          </p:nvPr>
        </p:nvSpPr>
        <p:spPr>
          <a:xfrm>
            <a:off x="415636" y="1918010"/>
            <a:ext cx="11323782" cy="4594550"/>
          </a:xfrm>
        </p:spPr>
        <p:txBody>
          <a:bodyPr>
            <a:normAutofit/>
          </a:bodyPr>
          <a:lstStyle/>
          <a:p>
            <a:pPr marL="0" indent="0">
              <a:spcBef>
                <a:spcPts val="0"/>
              </a:spcBef>
              <a:spcAft>
                <a:spcPts val="1800"/>
              </a:spcAft>
              <a:buNone/>
            </a:pPr>
            <a:r>
              <a:rPr lang="en-US" sz="2300" dirty="0"/>
              <a:t>The first three activities listed (next slide) are required Title III activities.  Sub-grantees must include Title III funding for each of these activities. </a:t>
            </a:r>
          </a:p>
          <a:p>
            <a:pPr marL="0" indent="0">
              <a:spcBef>
                <a:spcPts val="0"/>
              </a:spcBef>
              <a:spcAft>
                <a:spcPts val="1800"/>
              </a:spcAft>
              <a:buNone/>
            </a:pPr>
            <a:r>
              <a:rPr lang="en-US" sz="2300" dirty="0"/>
              <a:t>This could mean leveraging Title III funds to support work already in progress under other funding streams.</a:t>
            </a:r>
          </a:p>
          <a:p>
            <a:pPr marL="0" indent="0">
              <a:spcBef>
                <a:spcPts val="0"/>
              </a:spcBef>
              <a:spcAft>
                <a:spcPts val="1800"/>
              </a:spcAft>
              <a:buNone/>
            </a:pPr>
            <a:r>
              <a:rPr lang="en-US" sz="2300" dirty="0"/>
              <a:t>If these activities are joint-funded or funded with other grants the sub-grantee has available, please include that information briefly (the sub-grantee will be required to put a minimum of $1.00 for each activity).</a:t>
            </a:r>
          </a:p>
          <a:p>
            <a:pPr marL="0" indent="0">
              <a:spcBef>
                <a:spcPts val="0"/>
              </a:spcBef>
              <a:buNone/>
            </a:pPr>
            <a:r>
              <a:rPr lang="en-US" sz="2300" dirty="0"/>
              <a:t>US Education Title III Guidance is located </a:t>
            </a:r>
            <a:r>
              <a:rPr lang="en-US" sz="2300" dirty="0">
                <a:hlinkClick r:id="rId3"/>
              </a:rPr>
              <a:t>here</a:t>
            </a:r>
            <a:r>
              <a:rPr lang="en-US" sz="2300" dirty="0"/>
              <a:t>; the three required Title III activities are included on the following slide.</a:t>
            </a:r>
          </a:p>
        </p:txBody>
      </p:sp>
    </p:spTree>
    <p:extLst>
      <p:ext uri="{BB962C8B-B14F-4D97-AF65-F5344CB8AC3E}">
        <p14:creationId xmlns:p14="http://schemas.microsoft.com/office/powerpoint/2010/main" val="75460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62" y="221673"/>
            <a:ext cx="11477748" cy="1136072"/>
          </a:xfrm>
        </p:spPr>
        <p:txBody>
          <a:bodyPr anchor="ctr"/>
          <a:lstStyle/>
          <a:p>
            <a:pPr algn="ctr"/>
            <a:r>
              <a:rPr lang="en-US" dirty="0">
                <a:solidFill>
                  <a:schemeClr val="tx1"/>
                </a:solidFill>
              </a:rPr>
              <a:t>Required Title III Funded Activities</a:t>
            </a:r>
          </a:p>
        </p:txBody>
      </p:sp>
      <p:sp>
        <p:nvSpPr>
          <p:cNvPr id="3" name="Content Placeholder 2"/>
          <p:cNvSpPr>
            <a:spLocks noGrp="1"/>
          </p:cNvSpPr>
          <p:nvPr>
            <p:ph idx="1"/>
          </p:nvPr>
        </p:nvSpPr>
        <p:spPr>
          <a:xfrm>
            <a:off x="471055" y="1819564"/>
            <a:ext cx="11203708" cy="4654388"/>
          </a:xfrm>
        </p:spPr>
        <p:txBody>
          <a:bodyPr>
            <a:normAutofit/>
          </a:bodyPr>
          <a:lstStyle/>
          <a:p>
            <a:pPr marL="514350" lvl="0" indent="-514350">
              <a:buFont typeface="+mj-lt"/>
              <a:buAutoNum type="arabicPeriod"/>
            </a:pPr>
            <a:r>
              <a:rPr lang="en-US" sz="2600" dirty="0"/>
              <a:t>List supplemental activities to support the English language development for ELs (this includes PD).</a:t>
            </a:r>
          </a:p>
          <a:p>
            <a:pPr marL="514350" indent="-514350">
              <a:spcBef>
                <a:spcPts val="1800"/>
              </a:spcBef>
              <a:buFont typeface="+mj-lt"/>
              <a:buAutoNum type="arabicPeriod"/>
            </a:pPr>
            <a:r>
              <a:rPr lang="en-US" sz="2600" dirty="0"/>
              <a:t>List supplemental activities to support ELs access to core content (ELA, Math, and Science) (this includes PD).</a:t>
            </a:r>
          </a:p>
          <a:p>
            <a:pPr marL="514350" indent="-514350">
              <a:spcBef>
                <a:spcPts val="1800"/>
              </a:spcBef>
              <a:buFont typeface="+mj-lt"/>
              <a:buAutoNum type="arabicPeriod"/>
            </a:pPr>
            <a:r>
              <a:rPr lang="en-US" sz="2600" dirty="0"/>
              <a:t>List supplemental activities for district outreach for parents, families, and communities.</a:t>
            </a:r>
          </a:p>
          <a:p>
            <a:pPr marL="0" indent="0">
              <a:spcBef>
                <a:spcPts val="1800"/>
              </a:spcBef>
              <a:buNone/>
            </a:pPr>
            <a:endParaRPr lang="en-US" dirty="0"/>
          </a:p>
          <a:p>
            <a:pPr marL="0" indent="0">
              <a:spcBef>
                <a:spcPts val="1800"/>
              </a:spcBef>
              <a:buNone/>
            </a:pPr>
            <a:r>
              <a:rPr lang="en-US" dirty="0"/>
              <a:t>For Title III Consortia, all of the three above required activities </a:t>
            </a:r>
            <a:r>
              <a:rPr lang="en-US" b="1" u="sng" dirty="0"/>
              <a:t>must be funded</a:t>
            </a:r>
            <a:r>
              <a:rPr lang="en-US" b="1" dirty="0"/>
              <a:t>, </a:t>
            </a:r>
            <a:r>
              <a:rPr lang="en-US" dirty="0"/>
              <a:t>but not all member districts need to participate in all three activities.</a:t>
            </a:r>
          </a:p>
          <a:p>
            <a:endParaRPr lang="en-US" dirty="0"/>
          </a:p>
        </p:txBody>
      </p:sp>
    </p:spTree>
    <p:extLst>
      <p:ext uri="{BB962C8B-B14F-4D97-AF65-F5344CB8AC3E}">
        <p14:creationId xmlns:p14="http://schemas.microsoft.com/office/powerpoint/2010/main" val="260309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27" y="310392"/>
            <a:ext cx="11009746" cy="1056589"/>
          </a:xfrm>
        </p:spPr>
        <p:txBody>
          <a:bodyPr anchor="ctr"/>
          <a:lstStyle/>
          <a:p>
            <a:pPr algn="ctr"/>
            <a:r>
              <a:rPr lang="en-US" dirty="0">
                <a:solidFill>
                  <a:schemeClr val="tx1"/>
                </a:solidFill>
              </a:rPr>
              <a:t>Purpose of Title III</a:t>
            </a:r>
          </a:p>
        </p:txBody>
      </p:sp>
      <p:sp>
        <p:nvSpPr>
          <p:cNvPr id="3" name="Content Placeholder 2"/>
          <p:cNvSpPr>
            <a:spLocks noGrp="1"/>
          </p:cNvSpPr>
          <p:nvPr>
            <p:ph idx="1"/>
          </p:nvPr>
        </p:nvSpPr>
        <p:spPr>
          <a:xfrm>
            <a:off x="352338" y="1694577"/>
            <a:ext cx="11492917" cy="4823670"/>
          </a:xfrm>
        </p:spPr>
        <p:txBody>
          <a:bodyPr>
            <a:normAutofit/>
          </a:bodyPr>
          <a:lstStyle/>
          <a:p>
            <a:pPr marL="0" indent="0">
              <a:lnSpc>
                <a:spcPct val="100000"/>
              </a:lnSpc>
              <a:spcBef>
                <a:spcPts val="0"/>
              </a:spcBef>
              <a:spcAft>
                <a:spcPts val="600"/>
              </a:spcAft>
              <a:buNone/>
            </a:pPr>
            <a:r>
              <a:rPr lang="en-US" sz="1900" i="1" dirty="0"/>
              <a:t>There are five purposes of Title III under the ESEA:</a:t>
            </a:r>
          </a:p>
          <a:p>
            <a:pPr marL="284163" indent="-284163">
              <a:lnSpc>
                <a:spcPct val="100000"/>
              </a:lnSpc>
              <a:spcBef>
                <a:spcPts val="0"/>
              </a:spcBef>
              <a:spcAft>
                <a:spcPts val="600"/>
              </a:spcAft>
              <a:buNone/>
            </a:pPr>
            <a:r>
              <a:rPr lang="en-US" sz="1800" dirty="0"/>
              <a:t>1.	“To help ensure that English learners (ELs), including immigrant children and youth, attain English language proficiency (ELP) and develop high levels of academic achievement in English;</a:t>
            </a:r>
          </a:p>
          <a:p>
            <a:pPr marL="284163" indent="-284163">
              <a:lnSpc>
                <a:spcPct val="100000"/>
              </a:lnSpc>
              <a:spcBef>
                <a:spcPts val="0"/>
              </a:spcBef>
              <a:spcAft>
                <a:spcPts val="600"/>
              </a:spcAft>
              <a:buNone/>
            </a:pPr>
            <a:r>
              <a:rPr lang="en-US" sz="1800" dirty="0"/>
              <a:t>2.	To assist all ELs, including immigrant children and youth, to achieve at high levels in academic subjects so that all ELs can meet the same challenging State academic standards that all children are expected to meet; </a:t>
            </a:r>
          </a:p>
          <a:p>
            <a:pPr marL="284163" indent="-284163">
              <a:lnSpc>
                <a:spcPct val="100000"/>
              </a:lnSpc>
              <a:spcBef>
                <a:spcPts val="0"/>
              </a:spcBef>
              <a:spcAft>
                <a:spcPts val="600"/>
              </a:spcAft>
              <a:buNone/>
            </a:pPr>
            <a:r>
              <a:rPr lang="en-US" sz="1800" dirty="0"/>
              <a:t>3.	To assist teachers (including preschool teachers), principals and other school leaders, State educational agencies (SEAs), local educational agencies (LEAs), and schools in establishing, implementing, and sustaining effective language instruction educational programs designed to assist in teaching ELs, including immigrant children and youth; </a:t>
            </a:r>
          </a:p>
          <a:p>
            <a:pPr marL="284163" indent="-284163">
              <a:lnSpc>
                <a:spcPct val="100000"/>
              </a:lnSpc>
              <a:spcBef>
                <a:spcPts val="0"/>
              </a:spcBef>
              <a:spcAft>
                <a:spcPts val="600"/>
              </a:spcAft>
              <a:buNone/>
            </a:pPr>
            <a:r>
              <a:rPr lang="en-US" sz="1800" dirty="0"/>
              <a:t>4.	To assist teachers (including preschool teachers), principals and other school leaders, State educational agencies (SEAs), and local educational agencies (LEAs) to develop and enhance their capacity to provide effective instructional programs designed to prepare ELs, including immigrant children and youth, to enter all-English instructional settings; and</a:t>
            </a:r>
          </a:p>
          <a:p>
            <a:pPr marL="284163" indent="-284163">
              <a:lnSpc>
                <a:spcPct val="100000"/>
              </a:lnSpc>
              <a:spcBef>
                <a:spcPts val="0"/>
              </a:spcBef>
              <a:spcAft>
                <a:spcPts val="600"/>
              </a:spcAft>
              <a:buNone/>
            </a:pPr>
            <a:r>
              <a:rPr lang="en-US" sz="1800" dirty="0"/>
              <a:t>5.	To promote parental, family, and community participation in language instruction educational programs for the parents, families, and communities of ELs.” </a:t>
            </a:r>
          </a:p>
          <a:p>
            <a:pPr marL="0" indent="0">
              <a:lnSpc>
                <a:spcPct val="100000"/>
              </a:lnSpc>
              <a:spcBef>
                <a:spcPts val="0"/>
              </a:spcBef>
              <a:buNone/>
            </a:pPr>
            <a:r>
              <a:rPr lang="en-US" sz="1800" dirty="0"/>
              <a:t>	(ESEA</a:t>
            </a:r>
            <a:r>
              <a:rPr lang="en-US" sz="1800" b="1" dirty="0"/>
              <a:t> </a:t>
            </a:r>
            <a:r>
              <a:rPr lang="en-US" sz="1800" dirty="0"/>
              <a:t>§ 3102)</a:t>
            </a:r>
            <a:endParaRPr lang="en-US" sz="1600" dirty="0"/>
          </a:p>
        </p:txBody>
      </p:sp>
    </p:spTree>
    <p:extLst>
      <p:ext uri="{BB962C8B-B14F-4D97-AF65-F5344CB8AC3E}">
        <p14:creationId xmlns:p14="http://schemas.microsoft.com/office/powerpoint/2010/main" val="783324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26" y="221673"/>
            <a:ext cx="11592738" cy="1145309"/>
          </a:xfrm>
        </p:spPr>
        <p:txBody>
          <a:bodyPr anchor="ctr"/>
          <a:lstStyle/>
          <a:p>
            <a:pPr algn="ctr"/>
            <a:r>
              <a:rPr lang="en-US" dirty="0">
                <a:solidFill>
                  <a:schemeClr val="tx1"/>
                </a:solidFill>
              </a:rPr>
              <a:t>Private Schools</a:t>
            </a:r>
          </a:p>
        </p:txBody>
      </p:sp>
      <p:sp>
        <p:nvSpPr>
          <p:cNvPr id="3" name="Content Placeholder 2"/>
          <p:cNvSpPr>
            <a:spLocks noGrp="1"/>
          </p:cNvSpPr>
          <p:nvPr>
            <p:ph idx="1"/>
          </p:nvPr>
        </p:nvSpPr>
        <p:spPr>
          <a:xfrm>
            <a:off x="365760" y="1847272"/>
            <a:ext cx="11420856" cy="4716087"/>
          </a:xfrm>
        </p:spPr>
        <p:txBody>
          <a:bodyPr>
            <a:normAutofit/>
          </a:bodyPr>
          <a:lstStyle/>
          <a:p>
            <a:pPr marL="0" indent="0">
              <a:spcBef>
                <a:spcPts val="0"/>
              </a:spcBef>
              <a:spcAft>
                <a:spcPts val="2400"/>
              </a:spcAft>
              <a:buNone/>
            </a:pPr>
            <a:r>
              <a:rPr lang="en-US" sz="2600" dirty="0"/>
              <a:t>Sub-grantees having private schools participating in Title III must include the consulted activities in the budget section of the CIP Budget Narrative application.   </a:t>
            </a:r>
          </a:p>
          <a:p>
            <a:pPr marL="0" indent="0">
              <a:spcBef>
                <a:spcPts val="0"/>
              </a:spcBef>
              <a:spcAft>
                <a:spcPts val="1200"/>
              </a:spcAft>
              <a:buNone/>
            </a:pPr>
            <a:r>
              <a:rPr lang="en-US" sz="2600" dirty="0"/>
              <a:t>There is a specific function/index code for private schools.  ODE staff will review the information in the detailed narrative section to ensure activities align with proposed expenditures in the budget section.</a:t>
            </a:r>
          </a:p>
          <a:p>
            <a:pPr lvl="1">
              <a:spcBef>
                <a:spcPts val="0"/>
              </a:spcBef>
              <a:spcAft>
                <a:spcPts val="1200"/>
              </a:spcAft>
            </a:pPr>
            <a:r>
              <a:rPr lang="en-US" dirty="0"/>
              <a:t>List activities for local private schools participating in Title III; make sure to include funding for all private schools accordingly.</a:t>
            </a:r>
          </a:p>
          <a:p>
            <a:pPr lvl="1">
              <a:spcBef>
                <a:spcPts val="0"/>
              </a:spcBef>
            </a:pPr>
            <a:r>
              <a:rPr lang="en-US" dirty="0"/>
              <a:t>ODE staff review your district grant intent submitted in June and the private school tab in Budget Narrative to ensure all private schools participating in Title III are included in the budget.</a:t>
            </a:r>
          </a:p>
        </p:txBody>
      </p:sp>
    </p:spTree>
    <p:extLst>
      <p:ext uri="{BB962C8B-B14F-4D97-AF65-F5344CB8AC3E}">
        <p14:creationId xmlns:p14="http://schemas.microsoft.com/office/powerpoint/2010/main" val="1894484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18" y="203200"/>
            <a:ext cx="11647055" cy="1182255"/>
          </a:xfrm>
        </p:spPr>
        <p:txBody>
          <a:bodyPr anchor="ctr">
            <a:normAutofit fontScale="90000"/>
          </a:bodyPr>
          <a:lstStyle/>
          <a:p>
            <a:r>
              <a:rPr lang="en-US" sz="4000" dirty="0">
                <a:solidFill>
                  <a:schemeClr val="tx1"/>
                </a:solidFill>
              </a:rPr>
              <a:t>What Happens if ODE “Returns” my Budget Narrative Submission?</a:t>
            </a:r>
          </a:p>
        </p:txBody>
      </p:sp>
      <p:sp>
        <p:nvSpPr>
          <p:cNvPr id="3" name="Content Placeholder 2"/>
          <p:cNvSpPr>
            <a:spLocks noGrp="1"/>
          </p:cNvSpPr>
          <p:nvPr>
            <p:ph idx="1"/>
          </p:nvPr>
        </p:nvSpPr>
        <p:spPr>
          <a:xfrm>
            <a:off x="393192" y="1929161"/>
            <a:ext cx="11430000" cy="4549697"/>
          </a:xfrm>
        </p:spPr>
        <p:txBody>
          <a:bodyPr/>
          <a:lstStyle/>
          <a:p>
            <a:pPr marL="0" indent="0">
              <a:buNone/>
            </a:pPr>
            <a:r>
              <a:rPr lang="en-US" dirty="0"/>
              <a:t>You are not alone if ODE staff have to return your budget narrative for additional information.  Most times there is a misunderstanding of language used. </a:t>
            </a:r>
          </a:p>
          <a:p>
            <a:pPr marL="0" indent="0">
              <a:spcBef>
                <a:spcPts val="1800"/>
              </a:spcBef>
              <a:buNone/>
            </a:pPr>
            <a:r>
              <a:rPr lang="en-US" dirty="0"/>
              <a:t>ODE staff include comments in the public comment section to assist you in your resubmission.  Please read over all comments from all tabs (Detailed Narrative, Budget Narrative, and Spending Page).</a:t>
            </a:r>
          </a:p>
          <a:p>
            <a:pPr marL="0" indent="0">
              <a:spcBef>
                <a:spcPts val="1800"/>
              </a:spcBef>
              <a:buNone/>
            </a:pPr>
            <a:r>
              <a:rPr lang="en-US" dirty="0"/>
              <a:t>Double check which sections have a “Red square” for Response Required, and make sure to address the requested requirements for all sections prior to resubmitting.</a:t>
            </a:r>
          </a:p>
          <a:p>
            <a:pPr marL="0" indent="0">
              <a:spcBef>
                <a:spcPts val="1800"/>
              </a:spcBef>
              <a:buNone/>
            </a:pPr>
            <a:endParaRPr lang="en-US" dirty="0"/>
          </a:p>
          <a:p>
            <a:pPr marL="0" indent="0">
              <a:spcBef>
                <a:spcPts val="1800"/>
              </a:spcBef>
              <a:buNone/>
            </a:pPr>
            <a:r>
              <a:rPr lang="en-US" b="1" dirty="0"/>
              <a:t>If you have questions about a returned Budget Narrative, please contact </a:t>
            </a:r>
            <a:r>
              <a:rPr lang="en-US" b="1" dirty="0">
                <a:hlinkClick r:id="rId3"/>
              </a:rPr>
              <a:t>Kim Miller</a:t>
            </a:r>
            <a:endParaRPr lang="en-US" b="1" dirty="0"/>
          </a:p>
          <a:p>
            <a:pPr marL="0" indent="0">
              <a:spcBef>
                <a:spcPts val="1800"/>
              </a:spcBef>
              <a:buNone/>
            </a:pPr>
            <a:endParaRPr lang="en-US" dirty="0"/>
          </a:p>
          <a:p>
            <a:pPr>
              <a:spcBef>
                <a:spcPts val="1800"/>
              </a:spcBef>
            </a:pPr>
            <a:endParaRPr lang="en-US" dirty="0"/>
          </a:p>
        </p:txBody>
      </p:sp>
    </p:spTree>
    <p:extLst>
      <p:ext uri="{BB962C8B-B14F-4D97-AF65-F5344CB8AC3E}">
        <p14:creationId xmlns:p14="http://schemas.microsoft.com/office/powerpoint/2010/main" val="4131438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77091" y="2488757"/>
            <a:ext cx="11628582" cy="1900363"/>
          </a:xfrm>
        </p:spPr>
        <p:txBody>
          <a:bodyPr>
            <a:noAutofit/>
          </a:bodyPr>
          <a:lstStyle/>
          <a:p>
            <a:r>
              <a:rPr lang="en-US" altLang="en-US" sz="5300" b="1" dirty="0">
                <a:solidFill>
                  <a:schemeClr val="tx1"/>
                </a:solidFill>
                <a:latin typeface="Arial" charset="0"/>
                <a:cs typeface="Arial" charset="0"/>
              </a:rPr>
              <a:t>Reconciling CIP Budget Narratives </a:t>
            </a:r>
            <a:br>
              <a:rPr lang="en-US" altLang="en-US" sz="5300" b="1" dirty="0">
                <a:solidFill>
                  <a:schemeClr val="tx1"/>
                </a:solidFill>
                <a:latin typeface="Arial" charset="0"/>
                <a:cs typeface="Arial" charset="0"/>
              </a:rPr>
            </a:br>
            <a:r>
              <a:rPr lang="en-US" altLang="en-US" sz="5300" b="1" dirty="0">
                <a:solidFill>
                  <a:schemeClr val="tx1"/>
                </a:solidFill>
                <a:latin typeface="Arial" charset="0"/>
                <a:cs typeface="Arial" charset="0"/>
              </a:rPr>
              <a:t>&amp; Spending</a:t>
            </a:r>
          </a:p>
        </p:txBody>
      </p:sp>
    </p:spTree>
    <p:extLst>
      <p:ext uri="{BB962C8B-B14F-4D97-AF65-F5344CB8AC3E}">
        <p14:creationId xmlns:p14="http://schemas.microsoft.com/office/powerpoint/2010/main" val="2846576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normAutofit lnSpcReduction="10000"/>
          </a:bodyPr>
          <a:lstStyle/>
          <a:p>
            <a:r>
              <a:rPr lang="en-US" sz="3200" b="1" dirty="0"/>
              <a:t>What:  </a:t>
            </a:r>
            <a:r>
              <a:rPr lang="en-US" sz="3200" dirty="0"/>
              <a:t>Ensuring actual spending aligns to narrative</a:t>
            </a:r>
          </a:p>
          <a:p>
            <a:endParaRPr lang="en-US" sz="1000" dirty="0"/>
          </a:p>
          <a:p>
            <a:r>
              <a:rPr lang="en-US" sz="3200" b="1" dirty="0"/>
              <a:t>Why:  </a:t>
            </a:r>
            <a:r>
              <a:rPr lang="en-US" sz="3200" dirty="0"/>
              <a:t>Demonstrate that each award is used as intended</a:t>
            </a:r>
          </a:p>
          <a:p>
            <a:pPr lvl="1"/>
            <a:r>
              <a:rPr lang="en-US" sz="2800" dirty="0"/>
              <a:t>Identify transaction errors</a:t>
            </a:r>
          </a:p>
          <a:p>
            <a:pPr lvl="1"/>
            <a:r>
              <a:rPr lang="en-US" sz="2800" dirty="0"/>
              <a:t>Ensure that award expenditures are complete</a:t>
            </a:r>
          </a:p>
          <a:p>
            <a:pPr lvl="1"/>
            <a:r>
              <a:rPr lang="en-US" sz="2800" dirty="0"/>
              <a:t>Plan for remaining funds as carryover</a:t>
            </a:r>
          </a:p>
          <a:p>
            <a:pPr lvl="1"/>
            <a:endParaRPr lang="en-US" sz="1000" dirty="0"/>
          </a:p>
          <a:p>
            <a:r>
              <a:rPr lang="en-US" sz="3200" b="1" dirty="0"/>
              <a:t>When:  </a:t>
            </a:r>
            <a:r>
              <a:rPr lang="en-US" sz="3200" dirty="0"/>
              <a:t>At least quarterly</a:t>
            </a:r>
          </a:p>
          <a:p>
            <a:pPr lvl="1"/>
            <a:r>
              <a:rPr lang="en-US" sz="2800" dirty="0"/>
              <a:t>Anytime a new activity is added</a:t>
            </a:r>
          </a:p>
          <a:p>
            <a:pPr lvl="1"/>
            <a:r>
              <a:rPr lang="en-US" sz="2800" dirty="0"/>
              <a:t>If a change to an approved activity is 10% or more</a:t>
            </a:r>
          </a:p>
          <a:p>
            <a:pPr lvl="1"/>
            <a:endParaRPr lang="en-US" sz="2800" dirty="0"/>
          </a:p>
          <a:p>
            <a:pPr>
              <a:spcBef>
                <a:spcPts val="0"/>
              </a:spcBef>
              <a:buClr>
                <a:schemeClr val="dk1"/>
              </a:buClr>
              <a:buSzPts val="2400"/>
            </a:pPr>
            <a:endParaRPr lang="en-US" altLang="en-US" sz="2800" dirty="0">
              <a:latin typeface="Calibri" panose="020F0502020204030204" pitchFamily="34" charset="0"/>
              <a:cs typeface="Calibri" panose="020F0502020204030204" pitchFamily="34" charset="0"/>
            </a:endParaRPr>
          </a:p>
        </p:txBody>
      </p:sp>
      <p:sp>
        <p:nvSpPr>
          <p:cNvPr id="18434" name="Title 1"/>
          <p:cNvSpPr>
            <a:spLocks noGrp="1"/>
          </p:cNvSpPr>
          <p:nvPr>
            <p:ph type="title"/>
          </p:nvPr>
        </p:nvSpPr>
        <p:spPr>
          <a:xfrm>
            <a:off x="717176" y="289932"/>
            <a:ext cx="10784542" cy="1115122"/>
          </a:xfrm>
        </p:spPr>
        <p:txBody>
          <a:bodyPr anchor="ctr">
            <a:normAutofit/>
          </a:bodyPr>
          <a:lstStyle/>
          <a:p>
            <a:pPr algn="ctr">
              <a:defRPr/>
            </a:pPr>
            <a:r>
              <a:rPr lang="en-US" altLang="en-US" dirty="0">
                <a:solidFill>
                  <a:schemeClr val="tx1"/>
                </a:solidFill>
              </a:rPr>
              <a:t>Reconciliation Basics</a:t>
            </a:r>
          </a:p>
        </p:txBody>
      </p:sp>
      <p:sp>
        <p:nvSpPr>
          <p:cNvPr id="6" name="Footer Placeholder 2"/>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7" name="Picture Placeholder 5" descr="This image shows a person leaning on aquestion mark. It is included for aesthetic purposes." title="Question"/>
          <p:cNvPicPr>
            <a:picLocks noChangeAspect="1"/>
          </p:cNvPicPr>
          <p:nvPr/>
        </p:nvPicPr>
        <p:blipFill rotWithShape="1">
          <a:blip r:embed="rId3" cstate="hqprint">
            <a:extLst>
              <a:ext uri="{28A0092B-C50C-407E-A947-70E740481C1C}">
                <a14:useLocalDpi xmlns:a14="http://schemas.microsoft.com/office/drawing/2010/main" val="0"/>
              </a:ext>
            </a:extLst>
          </a:blip>
          <a:srcRect t="5769" b="7854"/>
          <a:stretch/>
        </p:blipFill>
        <p:spPr>
          <a:xfrm>
            <a:off x="9244013" y="3560185"/>
            <a:ext cx="1989274" cy="1831044"/>
          </a:xfrm>
          <a:prstGeom prst="rect">
            <a:avLst/>
          </a:prstGeom>
        </p:spPr>
      </p:pic>
    </p:spTree>
    <p:extLst>
      <p:ext uri="{BB962C8B-B14F-4D97-AF65-F5344CB8AC3E}">
        <p14:creationId xmlns:p14="http://schemas.microsoft.com/office/powerpoint/2010/main" val="1281528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What if our plan changes?</a:t>
            </a:r>
          </a:p>
        </p:txBody>
      </p:sp>
      <p:sp>
        <p:nvSpPr>
          <p:cNvPr id="2" name="Content Placeholder 1"/>
          <p:cNvSpPr>
            <a:spLocks noGrp="1"/>
          </p:cNvSpPr>
          <p:nvPr>
            <p:ph idx="1"/>
          </p:nvPr>
        </p:nvSpPr>
        <p:spPr/>
        <p:txBody>
          <a:bodyPr>
            <a:normAutofit lnSpcReduction="10000"/>
          </a:bodyPr>
          <a:lstStyle/>
          <a:p>
            <a:r>
              <a:rPr lang="en-US" sz="3200" dirty="0"/>
              <a:t>Current year narratives</a:t>
            </a:r>
          </a:p>
          <a:p>
            <a:pPr lvl="1"/>
            <a:r>
              <a:rPr lang="en-US" sz="2800" dirty="0"/>
              <a:t>Hit REVISE in </a:t>
            </a:r>
            <a:r>
              <a:rPr lang="en-US" sz="2800" dirty="0">
                <a:hlinkClick r:id="rId3"/>
              </a:rPr>
              <a:t>CIP Budget Narrative dashboard </a:t>
            </a:r>
            <a:endParaRPr lang="en-US" sz="2800" dirty="0"/>
          </a:p>
          <a:p>
            <a:pPr lvl="1"/>
            <a:r>
              <a:rPr lang="en-US" sz="2800" dirty="0"/>
              <a:t>Resubmit for review</a:t>
            </a:r>
          </a:p>
          <a:p>
            <a:pPr marL="457200" lvl="1" indent="0">
              <a:buNone/>
            </a:pPr>
            <a:endParaRPr lang="en-US" sz="2800" dirty="0"/>
          </a:p>
          <a:p>
            <a:r>
              <a:rPr lang="en-US" sz="3200" dirty="0"/>
              <a:t>Approved Carryover Narratives</a:t>
            </a:r>
          </a:p>
          <a:p>
            <a:pPr lvl="1"/>
            <a:r>
              <a:rPr lang="en-US" sz="2800" dirty="0"/>
              <a:t>Complete the </a:t>
            </a:r>
            <a:r>
              <a:rPr lang="en-US" sz="2800" dirty="0">
                <a:hlinkClick r:id="rId4"/>
              </a:rPr>
              <a:t>Carryover Revision Request form</a:t>
            </a:r>
            <a:endParaRPr lang="en-US" sz="2800" dirty="0"/>
          </a:p>
          <a:p>
            <a:pPr lvl="1"/>
            <a:endParaRPr lang="en-US" sz="3200" dirty="0"/>
          </a:p>
          <a:p>
            <a:r>
              <a:rPr lang="en-US" sz="3200" dirty="0"/>
              <a:t>Fiscal returns to ODE</a:t>
            </a:r>
          </a:p>
          <a:p>
            <a:pPr lvl="1"/>
            <a:r>
              <a:rPr lang="en-US" sz="2800" dirty="0">
                <a:hlinkClick r:id="rId5"/>
              </a:rPr>
              <a:t>Reimbursement SmartSheet</a:t>
            </a:r>
            <a:endParaRPr lang="en-US" sz="28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34</a:t>
            </a:fld>
            <a:endParaRPr lang="en-US" dirty="0"/>
          </a:p>
        </p:txBody>
      </p:sp>
      <p:pic>
        <p:nvPicPr>
          <p:cNvPr id="7" name="Picture Placeholder 6" descr="This picture shows an illustration of a soccer game plan. It is included for aesthetic purposes." title="What if our plan changes?"/>
          <p:cNvPicPr>
            <a:picLocks noGrp="1" noChangeAspect="1"/>
          </p:cNvPicPr>
          <p:nvPr>
            <p:ph type="pic" sz="quarter" idx="13"/>
          </p:nvPr>
        </p:nvPicPr>
        <p:blipFill>
          <a:blip r:embed="rId6" cstate="hqprint">
            <a:extLst>
              <a:ext uri="{28A0092B-C50C-407E-A947-70E740481C1C}">
                <a14:useLocalDpi xmlns:a14="http://schemas.microsoft.com/office/drawing/2010/main" val="0"/>
              </a:ext>
            </a:extLst>
          </a:blip>
          <a:srcRect t="8073" b="8073"/>
          <a:stretch>
            <a:fillRect/>
          </a:stretch>
        </p:blipFill>
        <p:spPr>
          <a:xfrm>
            <a:off x="524677" y="3377341"/>
            <a:ext cx="4048126" cy="2483710"/>
          </a:xfrm>
        </p:spPr>
      </p:pic>
    </p:spTree>
    <p:extLst>
      <p:ext uri="{BB962C8B-B14F-4D97-AF65-F5344CB8AC3E}">
        <p14:creationId xmlns:p14="http://schemas.microsoft.com/office/powerpoint/2010/main" val="1265118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5" y="1940312"/>
            <a:ext cx="9441237" cy="4331900"/>
          </a:xfrm>
        </p:spPr>
        <p:txBody>
          <a:bodyPr>
            <a:normAutofit/>
          </a:bodyPr>
          <a:lstStyle/>
          <a:p>
            <a:r>
              <a:rPr lang="en-US" sz="3600" dirty="0"/>
              <a:t>It is OK if plans change</a:t>
            </a:r>
          </a:p>
          <a:p>
            <a:r>
              <a:rPr lang="en-US" sz="3600" dirty="0"/>
              <a:t>Expenditures must match approved plans</a:t>
            </a:r>
          </a:p>
          <a:p>
            <a:r>
              <a:rPr lang="en-US" sz="3600" dirty="0"/>
              <a:t>Reconcile at least quarterly</a:t>
            </a:r>
          </a:p>
          <a:p>
            <a:pPr marL="0" indent="0">
              <a:buNone/>
            </a:pPr>
            <a:endParaRPr lang="en-US" sz="3200" dirty="0"/>
          </a:p>
          <a:p>
            <a:endParaRPr lang="en-US" sz="32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35</a:t>
            </a:fld>
            <a:endParaRPr lang="en-US" dirty="0"/>
          </a:p>
        </p:txBody>
      </p:sp>
      <p:sp>
        <p:nvSpPr>
          <p:cNvPr id="5" name="Title 4"/>
          <p:cNvSpPr>
            <a:spLocks noGrp="1"/>
          </p:cNvSpPr>
          <p:nvPr>
            <p:ph type="title"/>
          </p:nvPr>
        </p:nvSpPr>
        <p:spPr>
          <a:xfrm>
            <a:off x="717176" y="267629"/>
            <a:ext cx="10784542" cy="1126273"/>
          </a:xfrm>
        </p:spPr>
        <p:txBody>
          <a:bodyPr anchor="ctr"/>
          <a:lstStyle/>
          <a:p>
            <a:pPr algn="ctr"/>
            <a:r>
              <a:rPr lang="en-US" dirty="0">
                <a:solidFill>
                  <a:schemeClr val="tx1"/>
                </a:solidFill>
              </a:rPr>
              <a:t>Key Takeaways</a:t>
            </a:r>
          </a:p>
        </p:txBody>
      </p:sp>
    </p:spTree>
    <p:extLst>
      <p:ext uri="{BB962C8B-B14F-4D97-AF65-F5344CB8AC3E}">
        <p14:creationId xmlns:p14="http://schemas.microsoft.com/office/powerpoint/2010/main" val="77491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683491"/>
            <a:ext cx="3931826" cy="1782919"/>
          </a:xfrm>
        </p:spPr>
        <p:txBody>
          <a:bodyPr/>
          <a:lstStyle/>
          <a:p>
            <a:r>
              <a:rPr lang="en-US" dirty="0">
                <a:solidFill>
                  <a:schemeClr val="tx1"/>
                </a:solidFill>
              </a:rPr>
              <a:t>Resources</a:t>
            </a:r>
          </a:p>
        </p:txBody>
      </p:sp>
      <p:sp>
        <p:nvSpPr>
          <p:cNvPr id="7" name="Content Placeholder 6"/>
          <p:cNvSpPr>
            <a:spLocks noGrp="1"/>
          </p:cNvSpPr>
          <p:nvPr>
            <p:ph idx="1"/>
          </p:nvPr>
        </p:nvSpPr>
        <p:spPr>
          <a:xfrm>
            <a:off x="5183188" y="779647"/>
            <a:ext cx="6172200" cy="5609522"/>
          </a:xfrm>
        </p:spPr>
        <p:txBody>
          <a:bodyPr vert="horz" lIns="91440" tIns="45720" rIns="91440" bIns="45720" rtlCol="0" anchor="t">
            <a:normAutofit fontScale="92500" lnSpcReduction="10000"/>
          </a:bodyPr>
          <a:lstStyle/>
          <a:p>
            <a:r>
              <a:rPr lang="en-US" sz="3200" dirty="0">
                <a:hlinkClick r:id="rId3"/>
              </a:rPr>
              <a:t>Oregon Federal Funds Guide</a:t>
            </a:r>
            <a:endParaRPr lang="en-US" sz="3200" dirty="0"/>
          </a:p>
          <a:p>
            <a:pPr marL="0" indent="0">
              <a:buNone/>
            </a:pPr>
            <a:endParaRPr lang="en-US" sz="3200" dirty="0">
              <a:cs typeface="Calibri" panose="020F0502020204030204"/>
            </a:endParaRPr>
          </a:p>
          <a:p>
            <a:r>
              <a:rPr lang="en-US" sz="3200" dirty="0">
                <a:cs typeface="Calibri" panose="020F0502020204030204"/>
                <a:hlinkClick r:id="rId4"/>
              </a:rPr>
              <a:t>ODE Federal Quick Reference Briefs</a:t>
            </a:r>
            <a:endParaRPr lang="en-US" sz="3200" dirty="0">
              <a:cs typeface="Calibri" panose="020F0502020204030204"/>
            </a:endParaRPr>
          </a:p>
          <a:p>
            <a:endParaRPr lang="en-US" sz="3200" dirty="0"/>
          </a:p>
          <a:p>
            <a:r>
              <a:rPr lang="en-US" sz="3200" u="sng" dirty="0">
                <a:hlinkClick r:id="rId5"/>
              </a:rPr>
              <a:t>CIP Budget Narrative User Guide</a:t>
            </a:r>
            <a:r>
              <a:rPr lang="en-US" sz="3200" u="sng" dirty="0"/>
              <a:t> </a:t>
            </a:r>
          </a:p>
          <a:p>
            <a:endParaRPr lang="en-US" sz="3200" dirty="0"/>
          </a:p>
          <a:p>
            <a:r>
              <a:rPr lang="en-US" sz="3200" dirty="0">
                <a:hlinkClick r:id="rId6"/>
              </a:rPr>
              <a:t>Federal Funds Timeline</a:t>
            </a:r>
            <a:endParaRPr lang="en-US" sz="3200" dirty="0"/>
          </a:p>
          <a:p>
            <a:endParaRPr lang="en-US" sz="3200" dirty="0"/>
          </a:p>
          <a:p>
            <a:r>
              <a:rPr lang="en-US" sz="3200" dirty="0">
                <a:hlinkClick r:id="rId7"/>
              </a:rPr>
              <a:t>Carryover Revision Request Form</a:t>
            </a:r>
            <a:endParaRPr lang="en-US" sz="3200" dirty="0"/>
          </a:p>
          <a:p>
            <a:endParaRPr lang="en-US" sz="3200" dirty="0"/>
          </a:p>
          <a:p>
            <a:r>
              <a:rPr lang="en-US" sz="3200" dirty="0">
                <a:hlinkClick r:id="rId8"/>
              </a:rPr>
              <a:t>Reimbursement form</a:t>
            </a:r>
            <a:endParaRPr lang="en-US" sz="3200" dirty="0"/>
          </a:p>
          <a:p>
            <a:endParaRPr lang="en-US" sz="32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36</a:t>
            </a:fld>
            <a:endParaRPr lang="en-US" dirty="0"/>
          </a:p>
        </p:txBody>
      </p:sp>
      <p:pic>
        <p:nvPicPr>
          <p:cNvPr id="9" name="Picture Placeholder 8" title="Street sign "/>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800930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37</a:t>
            </a:fld>
            <a:endParaRPr lang="en-US" dirty="0"/>
          </a:p>
        </p:txBody>
      </p:sp>
      <p:sp>
        <p:nvSpPr>
          <p:cNvPr id="7" name="Title 6"/>
          <p:cNvSpPr>
            <a:spLocks noGrp="1"/>
          </p:cNvSpPr>
          <p:nvPr>
            <p:ph type="title"/>
          </p:nvPr>
        </p:nvSpPr>
        <p:spPr>
          <a:xfrm>
            <a:off x="717176" y="289932"/>
            <a:ext cx="10784542" cy="1103970"/>
          </a:xfrm>
        </p:spPr>
        <p:txBody>
          <a:bodyPr anchor="ctr"/>
          <a:lstStyle/>
          <a:p>
            <a:pPr algn="ctr"/>
            <a:r>
              <a:rPr lang="en-US" dirty="0">
                <a:solidFill>
                  <a:schemeClr val="tx1"/>
                </a:solidFill>
              </a:rPr>
              <a:t>Questions</a:t>
            </a:r>
          </a:p>
        </p:txBody>
      </p:sp>
      <p:pic>
        <p:nvPicPr>
          <p:cNvPr id="11" name="Content Placeholder 10" descr="The dog has its head tilted to one side with a face that appears to be asking a question." title="picture of Jack Russel Terrie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529840" y="2257323"/>
            <a:ext cx="3220720" cy="3379315"/>
          </a:xfrm>
        </p:spPr>
      </p:pic>
      <p:sp>
        <p:nvSpPr>
          <p:cNvPr id="12" name="TextBox 11"/>
          <p:cNvSpPr txBox="1"/>
          <p:nvPr/>
        </p:nvSpPr>
        <p:spPr>
          <a:xfrm>
            <a:off x="6793992" y="2496312"/>
            <a:ext cx="4453128" cy="1384995"/>
          </a:xfrm>
          <a:prstGeom prst="rect">
            <a:avLst/>
          </a:prstGeom>
          <a:noFill/>
        </p:spPr>
        <p:txBody>
          <a:bodyPr wrap="square" rtlCol="0">
            <a:spAutoFit/>
          </a:bodyPr>
          <a:lstStyle/>
          <a:p>
            <a:r>
              <a:rPr lang="en-US" sz="2100" dirty="0"/>
              <a:t>ODE staff are here to support you with your federal grants; please feel free to ask questions now or contact them for personal support.</a:t>
            </a:r>
          </a:p>
        </p:txBody>
      </p:sp>
    </p:spTree>
    <p:extLst>
      <p:ext uri="{BB962C8B-B14F-4D97-AF65-F5344CB8AC3E}">
        <p14:creationId xmlns:p14="http://schemas.microsoft.com/office/powerpoint/2010/main" val="625725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Kim Miller – Title III Education Specialist</a:t>
            </a:r>
          </a:p>
          <a:p>
            <a:pPr lvl="1"/>
            <a:r>
              <a:rPr lang="en-US" dirty="0">
                <a:hlinkClick r:id="rId2"/>
              </a:rPr>
              <a:t>Kim.a.miller@ode.Oregon.gov</a:t>
            </a:r>
            <a:endParaRPr lang="en-US" dirty="0"/>
          </a:p>
          <a:p>
            <a:pPr lvl="1"/>
            <a:r>
              <a:rPr lang="en-US" dirty="0"/>
              <a:t>971-239-9681</a:t>
            </a:r>
          </a:p>
          <a:p>
            <a:endParaRPr lang="en-US" dirty="0"/>
          </a:p>
          <a:p>
            <a:r>
              <a:rPr lang="en-US" dirty="0"/>
              <a:t>Leslie Casebeer – Title III Office Specialist</a:t>
            </a:r>
          </a:p>
          <a:p>
            <a:pPr lvl="1"/>
            <a:r>
              <a:rPr lang="en-US" dirty="0">
                <a:hlinkClick r:id="rId3"/>
              </a:rPr>
              <a:t>Leslie.casebeer@ode.Oregon.gov</a:t>
            </a:r>
            <a:endParaRPr lang="en-US" dirty="0"/>
          </a:p>
          <a:p>
            <a:pPr lvl="1"/>
            <a:endParaRPr lang="en-US" dirty="0"/>
          </a:p>
          <a:p>
            <a:r>
              <a:rPr lang="en-US" dirty="0">
                <a:hlinkClick r:id="rId4"/>
              </a:rPr>
              <a:t>Title III Funding and Grant web page</a:t>
            </a:r>
            <a:endParaRPr lang="en-US" dirty="0"/>
          </a:p>
          <a:p>
            <a:r>
              <a:rPr lang="en-US" dirty="0">
                <a:hlinkClick r:id="rId5"/>
              </a:rPr>
              <a:t>Federal Funding web page</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38</a:t>
            </a:fld>
            <a:endParaRPr lang="en-US" dirty="0"/>
          </a:p>
        </p:txBody>
      </p:sp>
      <p:sp>
        <p:nvSpPr>
          <p:cNvPr id="5" name="Title 4"/>
          <p:cNvSpPr>
            <a:spLocks noGrp="1"/>
          </p:cNvSpPr>
          <p:nvPr>
            <p:ph type="title"/>
          </p:nvPr>
        </p:nvSpPr>
        <p:spPr>
          <a:xfrm>
            <a:off x="717176" y="289932"/>
            <a:ext cx="10784542" cy="1193728"/>
          </a:xfrm>
        </p:spPr>
        <p:txBody>
          <a:bodyPr anchor="ctr"/>
          <a:lstStyle/>
          <a:p>
            <a:pPr algn="ctr"/>
            <a:r>
              <a:rPr lang="en-US" dirty="0">
                <a:solidFill>
                  <a:schemeClr val="tx1"/>
                </a:solidFill>
              </a:rPr>
              <a:t>Contact and Resources</a:t>
            </a:r>
          </a:p>
        </p:txBody>
      </p:sp>
    </p:spTree>
    <p:extLst>
      <p:ext uri="{BB962C8B-B14F-4D97-AF65-F5344CB8AC3E}">
        <p14:creationId xmlns:p14="http://schemas.microsoft.com/office/powerpoint/2010/main" val="129337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691" y="212437"/>
            <a:ext cx="11425382" cy="1145308"/>
          </a:xfrm>
        </p:spPr>
        <p:txBody>
          <a:bodyPr anchor="ctr"/>
          <a:lstStyle/>
          <a:p>
            <a:pPr algn="ctr"/>
            <a:r>
              <a:rPr lang="en-US" dirty="0">
                <a:solidFill>
                  <a:schemeClr val="tx1"/>
                </a:solidFill>
              </a:rPr>
              <a:t>Supplement not Supplant</a:t>
            </a:r>
          </a:p>
        </p:txBody>
      </p:sp>
      <p:sp>
        <p:nvSpPr>
          <p:cNvPr id="5" name="Content Placeholder 4"/>
          <p:cNvSpPr>
            <a:spLocks noGrp="1"/>
          </p:cNvSpPr>
          <p:nvPr>
            <p:ph idx="1"/>
          </p:nvPr>
        </p:nvSpPr>
        <p:spPr>
          <a:xfrm>
            <a:off x="517236" y="1847273"/>
            <a:ext cx="11148291" cy="4608391"/>
          </a:xfrm>
        </p:spPr>
        <p:txBody>
          <a:bodyPr>
            <a:normAutofit/>
          </a:bodyPr>
          <a:lstStyle/>
          <a:p>
            <a:pPr>
              <a:spcBef>
                <a:spcPts val="0"/>
              </a:spcBef>
              <a:spcAft>
                <a:spcPts val="2400"/>
              </a:spcAft>
            </a:pPr>
            <a:r>
              <a:rPr lang="en-US" sz="2600" dirty="0"/>
              <a:t>ESSA language for Supplement not Supplant is different than NCLB for Title I-A, but not different for Title III and Title I-C.</a:t>
            </a:r>
          </a:p>
          <a:p>
            <a:pPr>
              <a:spcBef>
                <a:spcPts val="0"/>
              </a:spcBef>
              <a:spcAft>
                <a:spcPts val="2400"/>
              </a:spcAft>
            </a:pPr>
            <a:r>
              <a:rPr lang="en-US" sz="2600" dirty="0"/>
              <a:t>Carefully think through proposed activities to ensure that they do not supplant any local, state, or other federal requirements, or that the activity was not funded under any local/state/federal funds the prior school year.</a:t>
            </a:r>
          </a:p>
          <a:p>
            <a:pPr>
              <a:spcBef>
                <a:spcPts val="0"/>
              </a:spcBef>
              <a:spcAft>
                <a:spcPts val="2400"/>
              </a:spcAft>
            </a:pPr>
            <a:r>
              <a:rPr lang="en-US" sz="2600" dirty="0"/>
              <a:t>Consider how your proposed activities meet the purposes for Title III.</a:t>
            </a:r>
          </a:p>
          <a:p>
            <a:pPr>
              <a:spcBef>
                <a:spcPts val="0"/>
              </a:spcBef>
              <a:spcAft>
                <a:spcPts val="1200"/>
              </a:spcAft>
            </a:pPr>
            <a:r>
              <a:rPr lang="en-US" sz="2600" dirty="0"/>
              <a:t>Review the three question test of supplanting.</a:t>
            </a:r>
          </a:p>
        </p:txBody>
      </p:sp>
    </p:spTree>
    <p:extLst>
      <p:ext uri="{BB962C8B-B14F-4D97-AF65-F5344CB8AC3E}">
        <p14:creationId xmlns:p14="http://schemas.microsoft.com/office/powerpoint/2010/main" val="337636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427839" y="193963"/>
            <a:ext cx="11265397" cy="1191492"/>
          </a:xfrm>
        </p:spPr>
        <p:txBody>
          <a:bodyPr anchor="ctr">
            <a:normAutofit/>
          </a:bodyPr>
          <a:lstStyle/>
          <a:p>
            <a:pPr algn="ctr" eaLnBrk="1" hangingPunct="1"/>
            <a:r>
              <a:rPr lang="en-US" altLang="en-US" dirty="0">
                <a:solidFill>
                  <a:schemeClr val="tx1"/>
                </a:solidFill>
              </a:rPr>
              <a:t>Supplement Not Supplant – 3 Tests</a:t>
            </a:r>
          </a:p>
        </p:txBody>
      </p:sp>
      <p:sp>
        <p:nvSpPr>
          <p:cNvPr id="19460" name="Content Placeholder 4"/>
          <p:cNvSpPr>
            <a:spLocks noGrp="1"/>
          </p:cNvSpPr>
          <p:nvPr>
            <p:ph idx="1"/>
          </p:nvPr>
        </p:nvSpPr>
        <p:spPr>
          <a:xfrm>
            <a:off x="427839" y="1930400"/>
            <a:ext cx="11265398" cy="4525264"/>
          </a:xfrm>
        </p:spPr>
        <p:txBody>
          <a:bodyPr>
            <a:normAutofit/>
          </a:bodyPr>
          <a:lstStyle/>
          <a:p>
            <a:pPr marL="0" indent="0">
              <a:spcAft>
                <a:spcPts val="1200"/>
              </a:spcAft>
              <a:buNone/>
            </a:pPr>
            <a:r>
              <a:rPr lang="en-US" dirty="0">
                <a:latin typeface="Calibri" panose="020F0502020204030204" pitchFamily="34" charset="0"/>
                <a:cs typeface="Calibri" panose="020F0502020204030204" pitchFamily="34" charset="0"/>
              </a:rPr>
              <a:t>Federal funds cannot be used to supplant, or </a:t>
            </a:r>
            <a:r>
              <a:rPr lang="en-US" b="1" dirty="0">
                <a:latin typeface="Calibri" panose="020F0502020204030204" pitchFamily="34" charset="0"/>
                <a:cs typeface="Calibri" panose="020F0502020204030204" pitchFamily="34" charset="0"/>
              </a:rPr>
              <a:t>take the place of</a:t>
            </a:r>
            <a:r>
              <a:rPr lang="en-US" dirty="0">
                <a:latin typeface="Calibri" panose="020F0502020204030204" pitchFamily="34" charset="0"/>
                <a:cs typeface="Calibri" panose="020F0502020204030204" pitchFamily="34" charset="0"/>
              </a:rPr>
              <a:t>, funds that would have been spent </a:t>
            </a:r>
            <a:r>
              <a:rPr lang="en-US" u="sng" dirty="0">
                <a:latin typeface="Calibri" panose="020F0502020204030204" pitchFamily="34" charset="0"/>
                <a:cs typeface="Calibri" panose="020F0502020204030204" pitchFamily="34" charset="0"/>
              </a:rPr>
              <a:t>if Title III funds were not available</a:t>
            </a:r>
            <a:r>
              <a:rPr lang="en-US" dirty="0">
                <a:latin typeface="Calibri" panose="020F0502020204030204" pitchFamily="34" charset="0"/>
                <a:cs typeface="Calibri" panose="020F0502020204030204" pitchFamily="34" charset="0"/>
              </a:rPr>
              <a:t>. </a:t>
            </a:r>
            <a:endParaRPr lang="en-US" b="1" kern="1200" dirty="0">
              <a:latin typeface="Calibri" panose="020F0502020204030204" pitchFamily="34" charset="0"/>
              <a:cs typeface="Calibri" panose="020F0502020204030204" pitchFamily="34" charset="0"/>
            </a:endParaRPr>
          </a:p>
          <a:p>
            <a:pPr lvl="0">
              <a:spcAft>
                <a:spcPts val="1200"/>
              </a:spcAft>
            </a:pPr>
            <a:r>
              <a:rPr lang="en-US" b="1" kern="1200" dirty="0">
                <a:latin typeface="Calibri" panose="020F0502020204030204" pitchFamily="34" charset="0"/>
                <a:cs typeface="Calibri" panose="020F0502020204030204" pitchFamily="34" charset="0"/>
              </a:rPr>
              <a:t>Test I:</a:t>
            </a:r>
            <a:r>
              <a:rPr lang="en-US" kern="1200"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kern="1200" dirty="0">
                <a:latin typeface="Calibri" panose="020F0502020204030204" pitchFamily="34" charset="0"/>
                <a:cs typeface="Calibri" panose="020F0502020204030204" pitchFamily="34" charset="0"/>
              </a:rPr>
              <a:t>If they are, then it is supplanting and not allocable with Title III funds. </a:t>
            </a:r>
          </a:p>
          <a:p>
            <a:pPr lvl="0">
              <a:spcAft>
                <a:spcPts val="1200"/>
              </a:spcAft>
            </a:pPr>
            <a:r>
              <a:rPr lang="en-US" b="1" kern="1200" dirty="0">
                <a:latin typeface="Calibri" panose="020F0502020204030204" pitchFamily="34" charset="0"/>
                <a:cs typeface="Calibri" panose="020F0502020204030204" pitchFamily="34" charset="0"/>
              </a:rPr>
              <a:t>Test II:</a:t>
            </a:r>
            <a:r>
              <a:rPr lang="en-US" kern="1200" dirty="0">
                <a:latin typeface="Calibri" panose="020F0502020204030204" pitchFamily="34" charset="0"/>
                <a:cs typeface="Calibri" panose="020F0502020204030204" pitchFamily="34" charset="0"/>
              </a:rPr>
              <a:t>  Were state or local funds used in the past to pay for these services?  </a:t>
            </a:r>
            <a:r>
              <a:rPr lang="en-US" b="1" kern="1200" dirty="0">
                <a:latin typeface="Calibri" panose="020F0502020204030204" pitchFamily="34" charset="0"/>
                <a:cs typeface="Calibri" panose="020F0502020204030204" pitchFamily="34" charset="0"/>
              </a:rPr>
              <a:t>If they were, it is supplanting</a:t>
            </a:r>
            <a:r>
              <a:rPr lang="en-US" b="1" dirty="0">
                <a:latin typeface="Calibri" panose="020F0502020204030204" pitchFamily="34" charset="0"/>
                <a:cs typeface="Calibri" panose="020F0502020204030204" pitchFamily="34" charset="0"/>
              </a:rPr>
              <a:t> and not allocable with Title III funds.</a:t>
            </a:r>
            <a:endParaRPr lang="en-US" b="1" kern="1200" dirty="0">
              <a:latin typeface="Calibri" panose="020F0502020204030204" pitchFamily="34" charset="0"/>
              <a:cs typeface="Calibri" panose="020F0502020204030204" pitchFamily="34" charset="0"/>
            </a:endParaRPr>
          </a:p>
          <a:p>
            <a:pPr lvl="0"/>
            <a:r>
              <a:rPr lang="en-US" b="1" kern="1200" dirty="0">
                <a:latin typeface="Calibri" panose="020F0502020204030204" pitchFamily="34" charset="0"/>
                <a:cs typeface="Calibri" panose="020F0502020204030204" pitchFamily="34" charset="0"/>
              </a:rPr>
              <a:t>Test III:</a:t>
            </a:r>
            <a:r>
              <a:rPr lang="en-US" kern="1200" dirty="0">
                <a:latin typeface="Calibri" panose="020F0502020204030204" pitchFamily="34" charset="0"/>
                <a:cs typeface="Calibri" panose="020F0502020204030204" pitchFamily="34" charset="0"/>
              </a:rPr>
              <a:t>  Are the same services being provided in other schools paid for with state or local funds?  </a:t>
            </a:r>
            <a:r>
              <a:rPr lang="en-US" b="1" kern="1200" dirty="0">
                <a:latin typeface="Calibri" panose="020F0502020204030204" pitchFamily="34" charset="0"/>
                <a:cs typeface="Calibri" panose="020F0502020204030204" pitchFamily="34" charset="0"/>
              </a:rPr>
              <a:t>If they are, then it is supplanting</a:t>
            </a:r>
            <a:r>
              <a:rPr lang="en-US" b="1" dirty="0">
                <a:latin typeface="Calibri" panose="020F0502020204030204" pitchFamily="34" charset="0"/>
                <a:cs typeface="Calibri" panose="020F0502020204030204" pitchFamily="34" charset="0"/>
              </a:rPr>
              <a:t> and not allocable with Title III funds.</a:t>
            </a:r>
            <a:endParaRPr lang="en-US" b="1" kern="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135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71" y="212436"/>
            <a:ext cx="11496021" cy="1154545"/>
          </a:xfrm>
        </p:spPr>
        <p:txBody>
          <a:bodyPr anchor="ctr">
            <a:normAutofit/>
          </a:bodyPr>
          <a:lstStyle/>
          <a:p>
            <a:pPr algn="ctr"/>
            <a:r>
              <a:rPr lang="en-US" dirty="0">
                <a:solidFill>
                  <a:schemeClr val="tx1"/>
                </a:solidFill>
              </a:rPr>
              <a:t>Direct Administrative and Indirect Rates</a:t>
            </a:r>
            <a:r>
              <a:rPr lang="en-US" dirty="0">
                <a:solidFill>
                  <a:srgbClr val="FF0000"/>
                </a:solidFill>
              </a:rPr>
              <a:t>	</a:t>
            </a:r>
          </a:p>
        </p:txBody>
      </p:sp>
      <p:sp>
        <p:nvSpPr>
          <p:cNvPr id="3" name="Content Placeholder 2"/>
          <p:cNvSpPr>
            <a:spLocks noGrp="1"/>
          </p:cNvSpPr>
          <p:nvPr>
            <p:ph idx="1"/>
          </p:nvPr>
        </p:nvSpPr>
        <p:spPr>
          <a:xfrm>
            <a:off x="471055" y="1951463"/>
            <a:ext cx="11222181" cy="4661772"/>
          </a:xfrm>
        </p:spPr>
        <p:txBody>
          <a:bodyPr>
            <a:noAutofit/>
          </a:bodyPr>
          <a:lstStyle/>
          <a:p>
            <a:pPr>
              <a:spcBef>
                <a:spcPts val="600"/>
              </a:spcBef>
              <a:spcAft>
                <a:spcPts val="1200"/>
              </a:spcAft>
            </a:pPr>
            <a:r>
              <a:rPr lang="en-US" sz="1900" dirty="0"/>
              <a:t>Title III is unique with regard to Direct and Indirect Administrative Rates that is different from Title I-A.</a:t>
            </a:r>
          </a:p>
          <a:p>
            <a:pPr>
              <a:spcBef>
                <a:spcPts val="600"/>
              </a:spcBef>
              <a:spcAft>
                <a:spcPts val="1200"/>
              </a:spcAft>
            </a:pPr>
            <a:r>
              <a:rPr lang="en-US" sz="1900" dirty="0"/>
              <a:t>Title III can use the negotiated Indirect Rate,  </a:t>
            </a:r>
            <a:r>
              <a:rPr lang="en-US" sz="1900" b="1" u="sng" dirty="0"/>
              <a:t>and</a:t>
            </a:r>
            <a:endParaRPr lang="en-US" sz="1900" dirty="0"/>
          </a:p>
          <a:p>
            <a:pPr>
              <a:spcAft>
                <a:spcPts val="1200"/>
              </a:spcAft>
            </a:pPr>
            <a:r>
              <a:rPr lang="en-US" sz="1900" dirty="0"/>
              <a:t> Title III can have maximum indirect of 2% in ESSA; </a:t>
            </a:r>
            <a:r>
              <a:rPr lang="en-US" sz="1900" b="1" u="sng" dirty="0"/>
              <a:t>HOWEVER</a:t>
            </a:r>
            <a:r>
              <a:rPr lang="en-US" sz="1900" b="1" dirty="0"/>
              <a:t>,</a:t>
            </a:r>
            <a:endParaRPr lang="en-US" sz="1900" b="1" u="sng" dirty="0"/>
          </a:p>
          <a:p>
            <a:pPr lvl="1">
              <a:spcBef>
                <a:spcPts val="0"/>
              </a:spcBef>
              <a:spcAft>
                <a:spcPts val="600"/>
              </a:spcAft>
            </a:pPr>
            <a:r>
              <a:rPr lang="en-US" sz="1900" b="1" u="sng" dirty="0"/>
              <a:t>The total amount claimed for both Indirect and Direct Admin cannot exceed the Negotiated Indirect Rate</a:t>
            </a:r>
            <a:r>
              <a:rPr lang="en-US" sz="1900" b="1" dirty="0"/>
              <a:t>.</a:t>
            </a:r>
          </a:p>
          <a:p>
            <a:pPr lvl="1">
              <a:spcBef>
                <a:spcPts val="0"/>
              </a:spcBef>
            </a:pPr>
            <a:r>
              <a:rPr lang="en-US" sz="1900" dirty="0"/>
              <a:t>Example:   A sub-grantee has a negotiated indirect rate of 5.6%, the sub-grantee wants to claim the 2% allowable Title III Indirect; therefore, the sub-grantee is </a:t>
            </a:r>
            <a:r>
              <a:rPr lang="en-US" sz="1900" u="sng" dirty="0"/>
              <a:t>allowed</a:t>
            </a:r>
            <a:r>
              <a:rPr lang="en-US" sz="1900" dirty="0"/>
              <a:t> to claim a maximum of 3.6% for Indirect.</a:t>
            </a:r>
          </a:p>
          <a:p>
            <a:pPr>
              <a:spcBef>
                <a:spcPts val="1800"/>
              </a:spcBef>
              <a:spcAft>
                <a:spcPts val="1200"/>
              </a:spcAft>
            </a:pPr>
            <a:r>
              <a:rPr lang="en-US" sz="1900" dirty="0"/>
              <a:t>Direct and Indirect Admin percentages are coded on the Consolidated Spending page for Budget Narrative.</a:t>
            </a:r>
          </a:p>
          <a:p>
            <a:pPr>
              <a:spcBef>
                <a:spcPts val="1200"/>
              </a:spcBef>
            </a:pPr>
            <a:r>
              <a:rPr lang="en-US" sz="1900" b="1" dirty="0"/>
              <a:t>For sub-grantees with private schools participating in Title IIII – </a:t>
            </a:r>
            <a:r>
              <a:rPr lang="en-US" sz="1900" dirty="0"/>
              <a:t>the sub-grantee may apply the 2% Title III Indirect amount off the per student allocation when calculating private school equitable share.</a:t>
            </a:r>
          </a:p>
        </p:txBody>
      </p:sp>
    </p:spTree>
    <p:extLst>
      <p:ext uri="{BB962C8B-B14F-4D97-AF65-F5344CB8AC3E}">
        <p14:creationId xmlns:p14="http://schemas.microsoft.com/office/powerpoint/2010/main" val="1675775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cap="none" dirty="0">
                <a:solidFill>
                  <a:schemeClr val="tx1"/>
                </a:solidFill>
                <a:ea typeface="+mn-ea"/>
              </a:rPr>
              <a:t>Timelines and Updates </a:t>
            </a:r>
            <a:br>
              <a:rPr lang="en-US" b="1" cap="none" dirty="0">
                <a:solidFill>
                  <a:schemeClr val="tx1"/>
                </a:solidFill>
                <a:ea typeface="+mn-ea"/>
              </a:rPr>
            </a:br>
            <a:r>
              <a:rPr lang="en-US" b="1" dirty="0">
                <a:solidFill>
                  <a:schemeClr val="tx1"/>
                </a:solidFill>
                <a:ea typeface="+mn-ea"/>
              </a:rPr>
              <a:t>2023-24</a:t>
            </a:r>
            <a:endParaRPr lang="en-US" dirty="0">
              <a:solidFill>
                <a:srgbClr val="FF0000"/>
              </a:solidFill>
            </a:endParaRPr>
          </a:p>
        </p:txBody>
      </p:sp>
    </p:spTree>
    <p:extLst>
      <p:ext uri="{BB962C8B-B14F-4D97-AF65-F5344CB8AC3E}">
        <p14:creationId xmlns:p14="http://schemas.microsoft.com/office/powerpoint/2010/main" val="340645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837" y="221673"/>
            <a:ext cx="11627141" cy="1126836"/>
          </a:xfrm>
        </p:spPr>
        <p:txBody>
          <a:bodyPr anchor="ctr"/>
          <a:lstStyle/>
          <a:p>
            <a:pPr algn="ctr"/>
            <a:r>
              <a:rPr lang="en-US" dirty="0">
                <a:solidFill>
                  <a:schemeClr val="tx1"/>
                </a:solidFill>
              </a:rPr>
              <a:t>Important Timelines</a:t>
            </a:r>
          </a:p>
        </p:txBody>
      </p:sp>
      <p:sp>
        <p:nvSpPr>
          <p:cNvPr id="5" name="Content Placeholder 4"/>
          <p:cNvSpPr>
            <a:spLocks noGrp="1"/>
          </p:cNvSpPr>
          <p:nvPr>
            <p:ph idx="1"/>
          </p:nvPr>
        </p:nvSpPr>
        <p:spPr>
          <a:xfrm>
            <a:off x="471056" y="1699491"/>
            <a:ext cx="11240654" cy="4843922"/>
          </a:xfrm>
        </p:spPr>
        <p:txBody>
          <a:bodyPr>
            <a:noAutofit/>
          </a:bodyPr>
          <a:lstStyle/>
          <a:p>
            <a:pPr marL="457200"/>
            <a:r>
              <a:rPr lang="en-US" sz="2150" dirty="0"/>
              <a:t>August:  CIP Budget Narrative application opens for </a:t>
            </a:r>
            <a:r>
              <a:rPr lang="en-US" sz="2150" b="1" dirty="0"/>
              <a:t>Title III Regular School Year</a:t>
            </a:r>
          </a:p>
          <a:p>
            <a:pPr marL="457200"/>
            <a:r>
              <a:rPr lang="en-US" sz="2150" dirty="0"/>
              <a:t>October 1:  Prerequisites Due </a:t>
            </a:r>
          </a:p>
          <a:p>
            <a:pPr marL="860425" lvl="1"/>
            <a:r>
              <a:rPr lang="en-US" sz="2150" dirty="0"/>
              <a:t> i.e., private schools, consolidated spending, and contacts</a:t>
            </a:r>
          </a:p>
          <a:p>
            <a:pPr marL="457200"/>
            <a:r>
              <a:rPr lang="en-US" sz="2150" dirty="0"/>
              <a:t>November 1:  </a:t>
            </a:r>
            <a:r>
              <a:rPr lang="en-US" sz="2150" b="1" dirty="0"/>
              <a:t>Title III Regular School Year (RSY)</a:t>
            </a:r>
            <a:r>
              <a:rPr lang="en-US" sz="2150" dirty="0"/>
              <a:t> Budget Narrative </a:t>
            </a:r>
            <a:r>
              <a:rPr lang="en-US" sz="2150" b="1" u="sng" dirty="0"/>
              <a:t>Due</a:t>
            </a:r>
            <a:endParaRPr lang="en-US" sz="2150" dirty="0"/>
          </a:p>
          <a:p>
            <a:pPr marL="457200"/>
            <a:r>
              <a:rPr lang="en-US" sz="2150" dirty="0"/>
              <a:t>Mid-November:  CIP Budget Narrative – </a:t>
            </a:r>
            <a:r>
              <a:rPr lang="en-US" sz="2150" b="1" dirty="0"/>
              <a:t>Title III Carryover </a:t>
            </a:r>
            <a:r>
              <a:rPr lang="en-US" sz="2150" dirty="0"/>
              <a:t>opens </a:t>
            </a:r>
          </a:p>
          <a:p>
            <a:pPr marL="457200"/>
            <a:r>
              <a:rPr lang="en-US" sz="2150" dirty="0"/>
              <a:t>Early January:  CIP Budget Narrative – </a:t>
            </a:r>
            <a:r>
              <a:rPr lang="en-US" sz="2150" b="1" dirty="0"/>
              <a:t>Title III Immigrant </a:t>
            </a:r>
            <a:r>
              <a:rPr lang="en-US" sz="2150" dirty="0"/>
              <a:t>opens </a:t>
            </a:r>
          </a:p>
          <a:p>
            <a:pPr marL="914400" lvl="1"/>
            <a:r>
              <a:rPr lang="en-US" sz="2150" dirty="0"/>
              <a:t>Grant recipients will need to update the contacts page</a:t>
            </a:r>
          </a:p>
          <a:p>
            <a:pPr marL="457200"/>
            <a:r>
              <a:rPr lang="en-US" sz="2150" dirty="0"/>
              <a:t>January 30:  </a:t>
            </a:r>
            <a:r>
              <a:rPr lang="en-US" sz="2150" b="1" dirty="0"/>
              <a:t>Title III Immigrant </a:t>
            </a:r>
            <a:r>
              <a:rPr lang="en-US" sz="2150" dirty="0"/>
              <a:t>CIP Budget Narrative Application </a:t>
            </a:r>
            <a:r>
              <a:rPr lang="en-US" sz="2150" b="1" u="sng" dirty="0"/>
              <a:t>Due</a:t>
            </a:r>
          </a:p>
          <a:p>
            <a:pPr marL="457200"/>
            <a:r>
              <a:rPr lang="en-US" sz="2150" dirty="0"/>
              <a:t>January 30:  </a:t>
            </a:r>
            <a:r>
              <a:rPr lang="en-US" sz="2150" b="1" dirty="0"/>
              <a:t>Title III Carryover </a:t>
            </a:r>
            <a:r>
              <a:rPr lang="en-US" sz="2150" dirty="0"/>
              <a:t>CIP Budget Narrative Application </a:t>
            </a:r>
            <a:r>
              <a:rPr lang="en-US" sz="2150" b="1" u="sng" dirty="0"/>
              <a:t>Due</a:t>
            </a:r>
          </a:p>
          <a:p>
            <a:pPr marL="457200"/>
            <a:r>
              <a:rPr lang="en-US" sz="2150" dirty="0"/>
              <a:t>February 1:  Any </a:t>
            </a:r>
            <a:r>
              <a:rPr lang="en-US" sz="2150" b="1" dirty="0"/>
              <a:t>Title III RSY </a:t>
            </a:r>
            <a:r>
              <a:rPr lang="en-US" sz="2150" dirty="0"/>
              <a:t>Budget Narrative not submitted will have a hold in EGMS</a:t>
            </a:r>
          </a:p>
          <a:p>
            <a:pPr marL="457200"/>
            <a:r>
              <a:rPr lang="en-US" sz="2150" dirty="0"/>
              <a:t>April 1:  Any </a:t>
            </a:r>
            <a:r>
              <a:rPr lang="en-US" sz="2150" b="1" dirty="0"/>
              <a:t>Title III Immigrant </a:t>
            </a:r>
            <a:r>
              <a:rPr lang="en-US" sz="2150" dirty="0"/>
              <a:t>Budget Narratives not submitted will have a hold in EGMS </a:t>
            </a:r>
          </a:p>
          <a:p>
            <a:pPr marL="457200"/>
            <a:r>
              <a:rPr lang="en-US" sz="2150" dirty="0"/>
              <a:t>June 3:  All </a:t>
            </a:r>
            <a:r>
              <a:rPr lang="en-US" sz="2150" b="1" dirty="0"/>
              <a:t>Title III grants without an approved Budget Narrative </a:t>
            </a:r>
            <a:r>
              <a:rPr lang="en-US" sz="2150" dirty="0"/>
              <a:t>will be liquidated</a:t>
            </a:r>
          </a:p>
        </p:txBody>
      </p:sp>
    </p:spTree>
    <p:extLst>
      <p:ext uri="{BB962C8B-B14F-4D97-AF65-F5344CB8AC3E}">
        <p14:creationId xmlns:p14="http://schemas.microsoft.com/office/powerpoint/2010/main" val="212611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38" y="221673"/>
            <a:ext cx="11638071" cy="1145309"/>
          </a:xfrm>
        </p:spPr>
        <p:txBody>
          <a:bodyPr anchor="ctr"/>
          <a:lstStyle/>
          <a:p>
            <a:pPr algn="ctr"/>
            <a:r>
              <a:rPr lang="en-US" dirty="0">
                <a:solidFill>
                  <a:schemeClr val="tx1"/>
                </a:solidFill>
              </a:rPr>
              <a:t>Funding Timelines</a:t>
            </a:r>
          </a:p>
        </p:txBody>
      </p:sp>
      <p:sp>
        <p:nvSpPr>
          <p:cNvPr id="3" name="Content Placeholder 2"/>
          <p:cNvSpPr>
            <a:spLocks noGrp="1"/>
          </p:cNvSpPr>
          <p:nvPr>
            <p:ph idx="1"/>
          </p:nvPr>
        </p:nvSpPr>
        <p:spPr>
          <a:xfrm>
            <a:off x="387926" y="1828800"/>
            <a:ext cx="11416147" cy="4551680"/>
          </a:xfrm>
        </p:spPr>
        <p:txBody>
          <a:bodyPr>
            <a:normAutofit/>
          </a:bodyPr>
          <a:lstStyle/>
          <a:p>
            <a:pPr>
              <a:lnSpc>
                <a:spcPct val="100000"/>
              </a:lnSpc>
              <a:spcBef>
                <a:spcPts val="0"/>
              </a:spcBef>
              <a:spcAft>
                <a:spcPts val="1800"/>
              </a:spcAft>
            </a:pPr>
            <a:r>
              <a:rPr lang="en-US" sz="2600" dirty="0"/>
              <a:t>Due to COVID-19 impacting sub-grantees’ availability to use the 2021-22 carryover funds, Title III received a </a:t>
            </a:r>
            <a:r>
              <a:rPr lang="en-US" sz="2600" dirty="0" err="1"/>
              <a:t>Tydings</a:t>
            </a:r>
            <a:r>
              <a:rPr lang="en-US" sz="2600" dirty="0"/>
              <a:t> Waiver from the US </a:t>
            </a:r>
            <a:r>
              <a:rPr lang="en-US" sz="2600" dirty="0" err="1"/>
              <a:t>Dept</a:t>
            </a:r>
            <a:r>
              <a:rPr lang="en-US" sz="2600" dirty="0"/>
              <a:t> of Education, and these funds are available for use until September 30, 2024.</a:t>
            </a:r>
          </a:p>
          <a:p>
            <a:pPr>
              <a:lnSpc>
                <a:spcPct val="100000"/>
              </a:lnSpc>
              <a:spcBef>
                <a:spcPts val="0"/>
              </a:spcBef>
              <a:spcAft>
                <a:spcPts val="1800"/>
              </a:spcAft>
            </a:pPr>
            <a:r>
              <a:rPr lang="en-US" sz="2600" dirty="0"/>
              <a:t>Districts needing to revise how these funds will be spent must email </a:t>
            </a:r>
            <a:r>
              <a:rPr lang="en-US" sz="2600" dirty="0">
                <a:hlinkClick r:id="rId3"/>
              </a:rPr>
              <a:t>Kim Miller </a:t>
            </a:r>
            <a:r>
              <a:rPr lang="en-US" sz="2600" dirty="0"/>
              <a:t>this completed </a:t>
            </a:r>
            <a:r>
              <a:rPr lang="en-US" sz="2600" dirty="0">
                <a:hlinkClick r:id="rId4"/>
              </a:rPr>
              <a:t>Carryover Revision Request form</a:t>
            </a:r>
            <a:endParaRPr lang="en-US" sz="2600" dirty="0"/>
          </a:p>
          <a:p>
            <a:pPr>
              <a:lnSpc>
                <a:spcPct val="100000"/>
              </a:lnSpc>
              <a:spcBef>
                <a:spcPts val="0"/>
              </a:spcBef>
            </a:pPr>
            <a:r>
              <a:rPr lang="en-US" sz="2600" dirty="0"/>
              <a:t>Please note:</a:t>
            </a:r>
          </a:p>
          <a:p>
            <a:pPr lvl="1">
              <a:lnSpc>
                <a:spcPct val="100000"/>
              </a:lnSpc>
              <a:spcBef>
                <a:spcPts val="0"/>
              </a:spcBef>
            </a:pPr>
            <a:r>
              <a:rPr lang="en-US" sz="2600" dirty="0"/>
              <a:t>Supplement not supplant rules apply to revisions,</a:t>
            </a:r>
          </a:p>
          <a:p>
            <a:pPr lvl="1">
              <a:lnSpc>
                <a:spcPct val="100000"/>
              </a:lnSpc>
              <a:spcBef>
                <a:spcPts val="0"/>
              </a:spcBef>
            </a:pPr>
            <a:r>
              <a:rPr lang="en-US" sz="2600" dirty="0"/>
              <a:t>Include as much detail as possible, and</a:t>
            </a:r>
          </a:p>
          <a:p>
            <a:pPr lvl="1">
              <a:lnSpc>
                <a:spcPct val="100000"/>
              </a:lnSpc>
              <a:spcBef>
                <a:spcPts val="0"/>
              </a:spcBef>
            </a:pPr>
            <a:r>
              <a:rPr lang="en-US" sz="2600" dirty="0"/>
              <a:t>Until the sub-grantee receives approval from ODE staff the activities on this form are not approved for use.</a:t>
            </a:r>
          </a:p>
          <a:p>
            <a:pPr lvl="1">
              <a:lnSpc>
                <a:spcPct val="100000"/>
              </a:lnSpc>
              <a:spcBef>
                <a:spcPts val="0"/>
              </a:spcBef>
              <a:spcAft>
                <a:spcPts val="600"/>
              </a:spcAft>
            </a:pPr>
            <a:endParaRPr lang="en-US" sz="2700" dirty="0"/>
          </a:p>
        </p:txBody>
      </p:sp>
    </p:spTree>
    <p:extLst>
      <p:ext uri="{BB962C8B-B14F-4D97-AF65-F5344CB8AC3E}">
        <p14:creationId xmlns:p14="http://schemas.microsoft.com/office/powerpoint/2010/main" val="239631285"/>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F6CF85CBC40B4581C0B10A01367899" ma:contentTypeVersion="7" ma:contentTypeDescription="Create a new document." ma:contentTypeScope="" ma:versionID="501ce3b6e4891820316d9ddfc810913b">
  <xsd:schema xmlns:xsd="http://www.w3.org/2001/XMLSchema" xmlns:xs="http://www.w3.org/2001/XMLSchema" xmlns:p="http://schemas.microsoft.com/office/2006/metadata/properties" xmlns:ns1="http://schemas.microsoft.com/sharepoint/v3" xmlns:ns2="14007aae-f337-4414-b2f6-4f7e3ca77c60" xmlns:ns3="3a888146-b957-4f2c-b4cf-d03685ac217e" targetNamespace="http://schemas.microsoft.com/office/2006/metadata/properties" ma:root="true" ma:fieldsID="75d108fc9d54f628e9e35f9ecf95f665" ns1:_="" ns2:_="" ns3:_="">
    <xsd:import namespace="http://schemas.microsoft.com/sharepoint/v3"/>
    <xsd:import namespace="14007aae-f337-4414-b2f6-4f7e3ca77c60"/>
    <xsd:import namespace="3a888146-b957-4f2c-b4cf-d03685ac217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07aae-f337-4414-b2f6-4f7e3ca77c6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internalName="Estimated_x0020_Creation_x0020_Date" ma:readOnly="false">
      <xsd:simpleType>
        <xsd:restriction base="dms:Text">
          <xsd:maxLength value="255"/>
        </xsd:restriction>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3a888146-b957-4f2c-b4cf-d03685ac21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14007aae-f337-4414-b2f6-4f7e3ca77c60">2023-09-22T15:01:33+00:00</Remediation_x0020_Date>
    <Estimated_x0020_Creation_x0020_Date xmlns="14007aae-f337-4414-b2f6-4f7e3ca77c60" xsi:nil="true"/>
    <PublishingExpirationDate xmlns="http://schemas.microsoft.com/sharepoint/v3" xsi:nil="true"/>
    <Priority xmlns="14007aae-f337-4414-b2f6-4f7e3ca77c60">New</Priority>
    <PublishingStartDate xmlns="http://schemas.microsoft.com/sharepoint/v3" xsi:nil="true"/>
  </documentManagement>
</p:properties>
</file>

<file path=customXml/itemProps1.xml><?xml version="1.0" encoding="utf-8"?>
<ds:datastoreItem xmlns:ds="http://schemas.openxmlformats.org/officeDocument/2006/customXml" ds:itemID="{E4580CE7-0AFC-4B52-A331-7D1E12439D95}"/>
</file>

<file path=customXml/itemProps2.xml><?xml version="1.0" encoding="utf-8"?>
<ds:datastoreItem xmlns:ds="http://schemas.openxmlformats.org/officeDocument/2006/customXml" ds:itemID="{7B4C8DE9-32DF-4563-BE6C-353899848689}"/>
</file>

<file path=customXml/itemProps3.xml><?xml version="1.0" encoding="utf-8"?>
<ds:datastoreItem xmlns:ds="http://schemas.openxmlformats.org/officeDocument/2006/customXml" ds:itemID="{8A85C084-5D4D-496F-8616-0F7629184442}"/>
</file>

<file path=docProps/app.xml><?xml version="1.0" encoding="utf-8"?>
<Properties xmlns="http://schemas.openxmlformats.org/officeDocument/2006/extended-properties" xmlns:vt="http://schemas.openxmlformats.org/officeDocument/2006/docPropsVTypes">
  <Template>ODE PowerPoint Template</Template>
  <TotalTime>1810</TotalTime>
  <Words>4448</Words>
  <Application>Microsoft Office PowerPoint</Application>
  <PresentationFormat>Widescreen</PresentationFormat>
  <Paragraphs>417</Paragraphs>
  <Slides>38</Slides>
  <Notes>28</Notes>
  <HiddenSlides>0</HiddenSlides>
  <MMClips>0</MMClips>
  <ScaleCrop>false</ScaleCrop>
  <HeadingPairs>
    <vt:vector size="4" baseType="variant">
      <vt:variant>
        <vt:lpstr>Theme</vt:lpstr>
      </vt:variant>
      <vt:variant>
        <vt:i4>6</vt:i4>
      </vt:variant>
      <vt:variant>
        <vt:lpstr>Slide Titles</vt:lpstr>
      </vt:variant>
      <vt:variant>
        <vt:i4>38</vt:i4>
      </vt:variant>
    </vt:vector>
  </HeadingPairs>
  <TitlesOfParts>
    <vt:vector size="44" baseType="lpstr">
      <vt:lpstr>2021ODE</vt:lpstr>
      <vt:lpstr>Green_2021ODE</vt:lpstr>
      <vt:lpstr>Gold_2021ODE</vt:lpstr>
      <vt:lpstr>Orange_2021ODE</vt:lpstr>
      <vt:lpstr>Red_2021ODE</vt:lpstr>
      <vt:lpstr>Teal_2021ODE</vt:lpstr>
      <vt:lpstr>Title III Budget Narrative</vt:lpstr>
      <vt:lpstr>Goals</vt:lpstr>
      <vt:lpstr>Purpose of Title III</vt:lpstr>
      <vt:lpstr>Supplement not Supplant</vt:lpstr>
      <vt:lpstr>Supplement Not Supplant – 3 Tests</vt:lpstr>
      <vt:lpstr>Direct Administrative and Indirect Rates </vt:lpstr>
      <vt:lpstr>Timelines and Updates  2023-24</vt:lpstr>
      <vt:lpstr>Important Timelines</vt:lpstr>
      <vt:lpstr>Funding Timelines</vt:lpstr>
      <vt:lpstr>2023-24 FEDERAL FUNDS TIMELINE</vt:lpstr>
      <vt:lpstr>Annual Budget Narrative and Fiscal Timeline</vt:lpstr>
      <vt:lpstr>Title III Grant Use Chart</vt:lpstr>
      <vt:lpstr>Accessing Budget Narrative</vt:lpstr>
      <vt:lpstr>ESSA FEDERAL PROGRAMS included in the CIP Budget Narrative </vt:lpstr>
      <vt:lpstr>Here’s How to Access Your CIP Budget Narrative</vt:lpstr>
      <vt:lpstr>BUDGET NARRATIVE OVERVIEW</vt:lpstr>
      <vt:lpstr>Title III RSY Components</vt:lpstr>
      <vt:lpstr> Budget Narrative - Requirements </vt:lpstr>
      <vt:lpstr>Detailed Narrative Tab</vt:lpstr>
      <vt:lpstr>Detailed Narrative – Section 1</vt:lpstr>
      <vt:lpstr>Detailed Narrative – Section 2</vt:lpstr>
      <vt:lpstr>Connection to Budget Section – Section 2</vt:lpstr>
      <vt:lpstr>Detailed Narrative – Section 3</vt:lpstr>
      <vt:lpstr>Help for Section 3 Data</vt:lpstr>
      <vt:lpstr>Consultation/Coordination Questions</vt:lpstr>
      <vt:lpstr>Budget Narrative Tab</vt:lpstr>
      <vt:lpstr>Budget Narrative Guidance</vt:lpstr>
      <vt:lpstr>Budget Narrative Tab – Coding/Fiscal Expenses</vt:lpstr>
      <vt:lpstr>Required Title III Funded Activities</vt:lpstr>
      <vt:lpstr>Private Schools</vt:lpstr>
      <vt:lpstr>What Happens if ODE “Returns” my Budget Narrative Submission?</vt:lpstr>
      <vt:lpstr>Reconciling CIP Budget Narratives  &amp; Spending</vt:lpstr>
      <vt:lpstr>Reconciliation Basics</vt:lpstr>
      <vt:lpstr>What if our plan changes?</vt:lpstr>
      <vt:lpstr>Key Takeaways</vt:lpstr>
      <vt:lpstr>Resources</vt:lpstr>
      <vt:lpstr>Questions</vt:lpstr>
      <vt:lpstr>Contact and 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III Budget Narrative</dc:title>
  <dc:creator>"MillerKi"</dc:creator>
  <cp:lastModifiedBy>CASEBEER Leslie * ODE</cp:lastModifiedBy>
  <cp:revision>73</cp:revision>
  <dcterms:created xsi:type="dcterms:W3CDTF">2023-07-19T14:48:25Z</dcterms:created>
  <dcterms:modified xsi:type="dcterms:W3CDTF">2023-08-31T18:42:33Z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0x01010022F6CF85CBC40B4581C0B10A01367899</vt:lpwstr>
  </property>
</Properties>
</file>