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7" r:id="rId9"/>
    <p:sldId id="268" r:id="rId10"/>
    <p:sldId id="269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733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2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2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rgbClr val="F4762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647D8-E881-47E3-A77C-1E012558CDD5}" type="datetimeFigureOut">
              <a:rPr lang="en-GB" smtClean="0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4DE7FC-86DD-493D-889D-D91D48DEF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ACC6-E5E3-4D9A-8930-CB068910FED7}" type="datetimeFigureOut">
              <a:rPr lang="en-GB" smtClean="0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DE7FC-86DD-493D-889D-D91D48DEF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5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0438-F40C-4CE6-BE51-B19C8855F434}" type="datetimeFigureOut">
              <a:rPr lang="en-GB" smtClean="0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DE7FC-86DD-493D-889D-D91D48DEF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2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9BC67-A890-42B1-ABC4-560191221BEC}" type="datetimeFigureOut">
              <a:rPr lang="en-GB" smtClean="0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DE7FC-86DD-493D-889D-D91D48DEF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8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73FD0-B315-439D-BE4F-2DC52BFF1A45}" type="datetimeFigureOut">
              <a:rPr lang="en-GB" smtClean="0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DE7FC-86DD-493D-889D-D91D48DEF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4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53B44-24C2-4407-9B20-B1FE92A96CD0}" type="datetimeFigureOut">
              <a:rPr lang="en-GB" smtClean="0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DE7FC-86DD-493D-889D-D91D48DEF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6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263F8-0E4E-4FE9-B26C-DD35C400096F}" type="datetimeFigureOut">
              <a:rPr lang="en-GB" smtClean="0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DE7FC-86DD-493D-889D-D91D48DEF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5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B8F3-9EC2-4998-B03F-C40F35FEED1E}" type="datetimeFigureOut">
              <a:rPr lang="en-GB" smtClean="0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DE7FC-86DD-493D-889D-D91D48DEF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8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7E3F2-AF42-4182-A3FE-A7225F43346D}" type="datetimeFigureOut">
              <a:rPr lang="en-GB" smtClean="0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DE7FC-86DD-493D-889D-D91D48DEF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4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B04A4-BE8E-4F75-B293-F12265C2A7ED}" type="datetimeFigureOut">
              <a:rPr lang="en-GB" smtClean="0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DE7FC-86DD-493D-889D-D91D48DEF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9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93A47-D2A5-4B22-AD17-02A7B63F5214}" type="datetimeFigureOut">
              <a:rPr lang="en-GB" smtClean="0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DE7FC-86DD-493D-889D-D91D48DEF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4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821552-9803-4A3B-9B81-B7E9CF4A3318}" type="datetimeFigureOut">
              <a:rPr lang="en-GB" smtClean="0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fld id="{B34DE7FC-86DD-493D-889D-D91D48DEF8EE}" type="slidenum">
              <a:rPr lang="en-US" smtClean="0"/>
              <a:t>‹#›</a:t>
            </a:fld>
            <a:endParaRPr lang="en-US"/>
          </a:p>
        </p:txBody>
      </p:sp>
      <p:pic>
        <p:nvPicPr>
          <p:cNvPr id="1032" name="Picture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0"/>
            <a:ext cx="19891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F47628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47628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47628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47628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47628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kim.a.miller@ode.state.or.u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722511"/>
          </a:xfrm>
        </p:spPr>
        <p:txBody>
          <a:bodyPr/>
          <a:lstStyle/>
          <a:p>
            <a:r>
              <a:rPr lang="en-US" dirty="0" smtClean="0"/>
              <a:t>Data Collections in 2018-19?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914400"/>
            <a:ext cx="7315200" cy="478904"/>
          </a:xfrm>
        </p:spPr>
        <p:txBody>
          <a:bodyPr/>
          <a:lstStyle/>
          <a:p>
            <a:r>
              <a:rPr lang="en-US" dirty="0" smtClean="0"/>
              <a:t>EL Coordinators – February 14,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5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to 19-20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other screeners are slated to be removed in 19-20.</a:t>
            </a:r>
          </a:p>
          <a:p>
            <a:r>
              <a:rPr lang="en-US" dirty="0" smtClean="0"/>
              <a:t>Composite score proficiency level field will most likely be deleted this year.</a:t>
            </a:r>
          </a:p>
        </p:txBody>
      </p:sp>
    </p:spTree>
    <p:extLst>
      <p:ext uri="{BB962C8B-B14F-4D97-AF65-F5344CB8AC3E}">
        <p14:creationId xmlns:p14="http://schemas.microsoft.com/office/powerpoint/2010/main" val="1276993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Collection Dates for the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600200"/>
            <a:ext cx="8664575" cy="4525963"/>
          </a:xfrm>
        </p:spPr>
        <p:txBody>
          <a:bodyPr/>
          <a:lstStyle/>
          <a:p>
            <a:r>
              <a:rPr lang="en-US" dirty="0" smtClean="0"/>
              <a:t>Fall EL Collection 2018-19</a:t>
            </a:r>
          </a:p>
          <a:p>
            <a:pPr lvl="1"/>
            <a:r>
              <a:rPr lang="en-US" dirty="0" smtClean="0"/>
              <a:t>October 11 – November 19, 2018</a:t>
            </a:r>
          </a:p>
          <a:p>
            <a:pPr lvl="1"/>
            <a:r>
              <a:rPr lang="en-US" dirty="0" smtClean="0"/>
              <a:t>No review window</a:t>
            </a:r>
          </a:p>
          <a:p>
            <a:r>
              <a:rPr lang="en-US" dirty="0" smtClean="0"/>
              <a:t>Spring EL Collection 2018-19</a:t>
            </a:r>
          </a:p>
          <a:p>
            <a:pPr lvl="1"/>
            <a:r>
              <a:rPr lang="en-US" dirty="0" smtClean="0"/>
              <a:t>April 18 – May 24, 2019</a:t>
            </a:r>
          </a:p>
          <a:p>
            <a:pPr lvl="1"/>
            <a:r>
              <a:rPr lang="en-US" dirty="0" smtClean="0"/>
              <a:t>Review window to be included mid-June</a:t>
            </a:r>
          </a:p>
          <a:p>
            <a:pPr lvl="2"/>
            <a:r>
              <a:rPr lang="en-US" dirty="0" smtClean="0"/>
              <a:t>June 6 – June 24, 2019</a:t>
            </a:r>
          </a:p>
        </p:txBody>
      </p:sp>
    </p:spTree>
    <p:extLst>
      <p:ext uri="{BB962C8B-B14F-4D97-AF65-F5344CB8AC3E}">
        <p14:creationId xmlns:p14="http://schemas.microsoft.com/office/powerpoint/2010/main" val="151593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64350" cy="922337"/>
          </a:xfrm>
        </p:spPr>
        <p:txBody>
          <a:bodyPr/>
          <a:lstStyle/>
          <a:p>
            <a:r>
              <a:rPr lang="en-US" dirty="0" smtClean="0"/>
              <a:t>Guidance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600200"/>
            <a:ext cx="8664575" cy="4525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dirty="0" smtClean="0"/>
              <a:t>ODE will provide guidance and submission support for all of these data collections.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Training occurs during EL Coordinator’s webinars and with data submitters through the ODE helpdesk training.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00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64350" cy="922337"/>
          </a:xfrm>
        </p:spPr>
        <p:txBody>
          <a:bodyPr/>
          <a:lstStyle/>
          <a:p>
            <a:r>
              <a:rPr lang="en-US" dirty="0" smtClean="0"/>
              <a:t>Validations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600200"/>
            <a:ext cx="8664575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ODE will run critical validations:</a:t>
            </a:r>
          </a:p>
          <a:p>
            <a:pPr lvl="1"/>
            <a:r>
              <a:rPr lang="en-US" dirty="0" smtClean="0"/>
              <a:t>Fall EL collection will be compared with 2</a:t>
            </a:r>
            <a:r>
              <a:rPr lang="en-US" baseline="30000" dirty="0" smtClean="0"/>
              <a:t>nd</a:t>
            </a:r>
            <a:r>
              <a:rPr lang="en-US" dirty="0" smtClean="0"/>
              <a:t> period ADM, and data will be provided to districts to improve Spring EL </a:t>
            </a:r>
            <a:r>
              <a:rPr lang="en-US" dirty="0"/>
              <a:t>c</a:t>
            </a:r>
            <a:r>
              <a:rPr lang="en-US" dirty="0" smtClean="0"/>
              <a:t>ollection data. 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No review window will be included at this time.</a:t>
            </a:r>
          </a:p>
          <a:p>
            <a:pPr lvl="1"/>
            <a:r>
              <a:rPr lang="en-US" dirty="0" smtClean="0"/>
              <a:t>Spring EL collection will have the same run comparing to ADM.  Districts will be notified of discrepant records and asked to fix the mistakes in either EL or ADM collections.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2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64350" cy="922337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 descr="Picture of Inquisitive Puppy" title="Picture of Puppy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981200"/>
            <a:ext cx="3200400" cy="3356098"/>
          </a:xfrm>
        </p:spPr>
      </p:pic>
      <p:sp>
        <p:nvSpPr>
          <p:cNvPr id="3" name="TextBox 2"/>
          <p:cNvSpPr txBox="1"/>
          <p:nvPr/>
        </p:nvSpPr>
        <p:spPr>
          <a:xfrm>
            <a:off x="1524000" y="56388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Contact the EL Data Owner – </a:t>
            </a:r>
            <a:r>
              <a:rPr lang="en-US" dirty="0" smtClean="0">
                <a:hlinkClick r:id="rId3"/>
              </a:rPr>
              <a:t>Kim Miller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4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934200" cy="1066800"/>
          </a:xfrm>
        </p:spPr>
        <p:txBody>
          <a:bodyPr/>
          <a:lstStyle/>
          <a:p>
            <a:r>
              <a:rPr lang="en-US" dirty="0" smtClean="0"/>
              <a:t>Proposed Upgrades for 2018-19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600200"/>
            <a:ext cx="8664575" cy="4525963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ESSA Related – </a:t>
            </a:r>
          </a:p>
          <a:p>
            <a:pPr marL="685800" indent="0">
              <a:spcBef>
                <a:spcPts val="1800"/>
              </a:spcBef>
              <a:buNone/>
            </a:pPr>
            <a:r>
              <a:rPr lang="en-US" sz="2700" dirty="0" smtClean="0"/>
              <a:t>As you know, our new Elementary and Secondary Education Act – Every Student Succeeds Act (ESSA) was signed on December 10, 2015.</a:t>
            </a:r>
          </a:p>
          <a:p>
            <a:pPr marL="685800" indent="0">
              <a:spcBef>
                <a:spcPts val="1800"/>
              </a:spcBef>
              <a:buNone/>
            </a:pPr>
            <a:r>
              <a:rPr lang="en-US" sz="2700" dirty="0" smtClean="0"/>
              <a:t>Some of these proposed changes are due to changes from NCLB to ESSA.  These changes have been approved by DGC and shared with DCC.</a:t>
            </a:r>
          </a:p>
        </p:txBody>
      </p:sp>
    </p:spTree>
    <p:extLst>
      <p:ext uri="{BB962C8B-B14F-4D97-AF65-F5344CB8AC3E}">
        <p14:creationId xmlns:p14="http://schemas.microsoft.com/office/powerpoint/2010/main" val="23409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6864350" cy="1066799"/>
          </a:xfrm>
        </p:spPr>
        <p:txBody>
          <a:bodyPr/>
          <a:lstStyle/>
          <a:p>
            <a:r>
              <a:rPr lang="en-US" dirty="0" smtClean="0"/>
              <a:t>Recent Arrivers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600200"/>
            <a:ext cx="8664576" cy="5029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GOOD NEWS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No </a:t>
            </a:r>
            <a:r>
              <a:rPr lang="en-US" dirty="0" smtClean="0"/>
              <a:t>changes in the file format for 2018-19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 collection remains a fall collection in </a:t>
            </a:r>
            <a:r>
              <a:rPr lang="en-US" dirty="0" smtClean="0"/>
              <a:t>2018-19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Only the dates have been updated for </a:t>
            </a:r>
            <a:r>
              <a:rPr lang="en-US" dirty="0" smtClean="0"/>
              <a:t>2018-19</a:t>
            </a:r>
            <a:endParaRPr lang="en-US" dirty="0" smtClean="0"/>
          </a:p>
          <a:p>
            <a:pPr lvl="2">
              <a:spcBef>
                <a:spcPts val="1200"/>
              </a:spcBef>
            </a:pPr>
            <a:r>
              <a:rPr lang="en-US" dirty="0" smtClean="0"/>
              <a:t>Open  9/27/18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Close 11/2/18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Data Use 11/15/18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6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64350" cy="922337"/>
          </a:xfrm>
        </p:spPr>
        <p:txBody>
          <a:bodyPr/>
          <a:lstStyle/>
          <a:p>
            <a:r>
              <a:rPr lang="en-US" dirty="0" smtClean="0"/>
              <a:t>How will we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600200"/>
            <a:ext cx="8664576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700" dirty="0" smtClean="0"/>
              <a:t>Recent Arrivers Data Collection is a “snapshot in time” data collection – October 1 enrollment.</a:t>
            </a:r>
          </a:p>
          <a:p>
            <a:pPr>
              <a:spcAft>
                <a:spcPts val="600"/>
              </a:spcAft>
            </a:pPr>
            <a:r>
              <a:rPr lang="en-US" sz="2700" dirty="0" smtClean="0"/>
              <a:t>If the student is a recent arriver and is enrolled in your district on 10/1, then you will report the student.</a:t>
            </a:r>
          </a:p>
          <a:p>
            <a:r>
              <a:rPr lang="en-US" sz="2700" dirty="0" smtClean="0"/>
              <a:t>ODE has included a validation to ensure only </a:t>
            </a:r>
            <a:r>
              <a:rPr lang="en-US" sz="2700" b="1" dirty="0" smtClean="0"/>
              <a:t>1</a:t>
            </a:r>
            <a:r>
              <a:rPr lang="en-US" sz="2700" dirty="0" smtClean="0"/>
              <a:t> district is able to submit the student by checking the SSID submitted.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58043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28600"/>
            <a:ext cx="6842125" cy="1066800"/>
          </a:xfrm>
        </p:spPr>
        <p:txBody>
          <a:bodyPr/>
          <a:lstStyle/>
          <a:p>
            <a:r>
              <a:rPr lang="en-US" dirty="0" smtClean="0"/>
              <a:t>Are there other changes to Recent Arrivers?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600200"/>
            <a:ext cx="8588375" cy="4525963"/>
          </a:xfrm>
        </p:spPr>
        <p:txBody>
          <a:bodyPr/>
          <a:lstStyle/>
          <a:p>
            <a:r>
              <a:rPr lang="en-US" dirty="0" smtClean="0"/>
              <a:t>ODE is also anticipating a new Budget Narrative page just for </a:t>
            </a:r>
            <a:r>
              <a:rPr lang="en-US" dirty="0" smtClean="0"/>
              <a:t>Immigrant Grant </a:t>
            </a:r>
            <a:r>
              <a:rPr lang="en-US" dirty="0" smtClean="0"/>
              <a:t>recipients</a:t>
            </a:r>
            <a:r>
              <a:rPr lang="en-US" dirty="0"/>
              <a:t> </a:t>
            </a:r>
            <a:r>
              <a:rPr lang="en-US" dirty="0" smtClean="0"/>
              <a:t>beginning the </a:t>
            </a:r>
            <a:r>
              <a:rPr lang="en-US" dirty="0" smtClean="0"/>
              <a:t>2018-19 </a:t>
            </a:r>
            <a:r>
              <a:rPr lang="en-US" dirty="0" smtClean="0"/>
              <a:t>school year.</a:t>
            </a:r>
          </a:p>
        </p:txBody>
      </p:sp>
    </p:spTree>
    <p:extLst>
      <p:ext uri="{BB962C8B-B14F-4D97-AF65-F5344CB8AC3E}">
        <p14:creationId xmlns:p14="http://schemas.microsoft.com/office/powerpoint/2010/main" val="5565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64350" cy="922337"/>
          </a:xfrm>
        </p:spPr>
        <p:txBody>
          <a:bodyPr/>
          <a:lstStyle/>
          <a:p>
            <a:r>
              <a:rPr lang="en-US" dirty="0" smtClean="0"/>
              <a:t>EL Data Collections (Fall/Spring)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64576" cy="5181600"/>
          </a:xfrm>
        </p:spPr>
        <p:txBody>
          <a:bodyPr/>
          <a:lstStyle/>
          <a:p>
            <a:r>
              <a:rPr lang="en-US" dirty="0" smtClean="0"/>
              <a:t>New Record Type Code</a:t>
            </a:r>
          </a:p>
          <a:p>
            <a:pPr lvl="1"/>
            <a:r>
              <a:rPr lang="en-US" dirty="0" smtClean="0"/>
              <a:t>2-J  Potential EL</a:t>
            </a:r>
            <a:endParaRPr lang="en-US" dirty="0"/>
          </a:p>
          <a:p>
            <a:pPr lvl="1"/>
            <a:r>
              <a:rPr lang="en-US" dirty="0" smtClean="0"/>
              <a:t>For those potential ELs who districts can’t screen the student due to a disability.</a:t>
            </a:r>
          </a:p>
          <a:p>
            <a:pPr lvl="1"/>
            <a:r>
              <a:rPr lang="en-US" dirty="0" smtClean="0"/>
              <a:t>This student is recorded as a LEP Flag – NO</a:t>
            </a:r>
          </a:p>
          <a:p>
            <a:pPr lvl="1"/>
            <a:r>
              <a:rPr lang="en-US" dirty="0" smtClean="0"/>
              <a:t>Program models – are not participating</a:t>
            </a:r>
          </a:p>
          <a:p>
            <a:pPr lvl="1"/>
            <a:r>
              <a:rPr lang="en-US" dirty="0" smtClean="0"/>
              <a:t>No LEP Start Date</a:t>
            </a:r>
          </a:p>
          <a:p>
            <a:pPr lvl="1"/>
            <a:r>
              <a:rPr lang="en-US" dirty="0" smtClean="0"/>
              <a:t>Proficiency test code – 05 –Potential EL with disability– Test is not accessible for student</a:t>
            </a:r>
          </a:p>
          <a:p>
            <a:r>
              <a:rPr lang="en-US" dirty="0" smtClean="0"/>
              <a:t>Purpose – to track the number of potential ELs in the state and collaborate with Special Education to improve PD options for students.</a:t>
            </a:r>
          </a:p>
        </p:txBody>
      </p:sp>
    </p:spTree>
    <p:extLst>
      <p:ext uri="{BB962C8B-B14F-4D97-AF65-F5344CB8AC3E}">
        <p14:creationId xmlns:p14="http://schemas.microsoft.com/office/powerpoint/2010/main" val="27475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64350" cy="922337"/>
          </a:xfrm>
        </p:spPr>
        <p:txBody>
          <a:bodyPr/>
          <a:lstStyle/>
          <a:p>
            <a:r>
              <a:rPr lang="en-US" dirty="0" smtClean="0"/>
              <a:t>LEP Record Type Code 1-E option continuing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600200"/>
            <a:ext cx="8664576" cy="5029200"/>
          </a:xfrm>
        </p:spPr>
        <p:txBody>
          <a:bodyPr/>
          <a:lstStyle/>
          <a:p>
            <a:r>
              <a:rPr lang="en-US" dirty="0" smtClean="0"/>
              <a:t>When a student exits early in the fall or prior to the opening of the ELPA21 testing window.  Currently, the LEP record type codes do not allow this student to:</a:t>
            </a:r>
          </a:p>
          <a:p>
            <a:pPr lvl="1"/>
            <a:r>
              <a:rPr lang="en-US" dirty="0" smtClean="0"/>
              <a:t>Not participate in the test and exit</a:t>
            </a:r>
          </a:p>
          <a:p>
            <a:pPr lvl="1"/>
            <a:r>
              <a:rPr lang="en-US" dirty="0" smtClean="0"/>
              <a:t>Not participate in the program and exit</a:t>
            </a:r>
          </a:p>
          <a:p>
            <a:pPr lvl="1"/>
            <a:endParaRPr lang="en-US" dirty="0"/>
          </a:p>
          <a:p>
            <a:r>
              <a:rPr lang="en-US" dirty="0" smtClean="0"/>
              <a:t>This makes the data unclear and not accurate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0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1-E continuing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600200"/>
            <a:ext cx="8435975" cy="4525963"/>
          </a:xfrm>
        </p:spPr>
        <p:txBody>
          <a:bodyPr/>
          <a:lstStyle/>
          <a:p>
            <a:r>
              <a:rPr lang="en-US" dirty="0" smtClean="0"/>
              <a:t>1-E Record Type</a:t>
            </a:r>
          </a:p>
          <a:p>
            <a:pPr lvl="1"/>
            <a:r>
              <a:rPr lang="en-US" dirty="0" smtClean="0"/>
              <a:t>LEP Exit Date field will be an optional field</a:t>
            </a:r>
          </a:p>
          <a:p>
            <a:pPr lvl="1"/>
            <a:r>
              <a:rPr lang="en-US" dirty="0" smtClean="0"/>
              <a:t>LEP Start Date field is required</a:t>
            </a:r>
          </a:p>
          <a:p>
            <a:pPr lvl="1"/>
            <a:r>
              <a:rPr lang="en-US" dirty="0" smtClean="0"/>
              <a:t>LEP Program Models 1, 2, and 3 will include option</a:t>
            </a:r>
          </a:p>
          <a:p>
            <a:pPr lvl="2"/>
            <a:r>
              <a:rPr lang="en-US" dirty="0" smtClean="0"/>
              <a:t>Not Participating in Program – code 51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These changes will allow for early exits regardless program </a:t>
            </a:r>
            <a:r>
              <a:rPr lang="en-US" dirty="0" smtClean="0"/>
              <a:t>participation.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9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ELPA21 Screener </a:t>
            </a:r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ELPA21 summative does not have a composite score, neither will the ELPA21 screener.</a:t>
            </a:r>
          </a:p>
          <a:p>
            <a:pPr lvl="1"/>
            <a:r>
              <a:rPr lang="en-US" dirty="0" smtClean="0"/>
              <a:t>ODE is creating four new fields for ELPA21 Screener for each of the language domains.</a:t>
            </a:r>
          </a:p>
          <a:p>
            <a:pPr lvl="1"/>
            <a:r>
              <a:rPr lang="en-US" dirty="0" smtClean="0"/>
              <a:t>Options for these fields will be levels 1-5 and a blank (most likely a 00)</a:t>
            </a:r>
          </a:p>
          <a:p>
            <a:pPr lvl="1"/>
            <a:r>
              <a:rPr lang="en-US" dirty="0" smtClean="0"/>
              <a:t>The blank may be used for</a:t>
            </a:r>
          </a:p>
          <a:p>
            <a:pPr lvl="2"/>
            <a:r>
              <a:rPr lang="en-US" dirty="0" smtClean="0"/>
              <a:t>A EL who can’t participate in one or more domains due to disability</a:t>
            </a:r>
          </a:p>
          <a:p>
            <a:pPr lvl="2"/>
            <a:r>
              <a:rPr lang="en-US" dirty="0" smtClean="0"/>
              <a:t>Students screened with other assessments</a:t>
            </a:r>
          </a:p>
          <a:p>
            <a:pPr lvl="3"/>
            <a:r>
              <a:rPr lang="en-US" dirty="0" smtClean="0"/>
              <a:t>WM, IPT, LAS, Stanford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468288"/>
      </p:ext>
    </p:extLst>
  </p:cSld>
  <p:clrMapOvr>
    <a:masterClrMapping/>
  </p:clrMapOvr>
</p:sld>
</file>

<file path=ppt/theme/theme1.xml><?xml version="1.0" encoding="utf-8"?>
<a:theme xmlns:a="http://schemas.openxmlformats.org/drawingml/2006/main" name="nature">
  <a:themeElements>
    <a:clrScheme name="Custom 258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2F2F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stimated_x0020_Creation_x0020_Date xmlns="14007aae-f337-4414-b2f6-4f7e3ca77c60" xsi:nil="true"/>
    <Remediation_x0020_Date xmlns="14007aae-f337-4414-b2f6-4f7e3ca77c60">2018-11-09T08:00:00+00:00</Remediation_x0020_Date>
    <Priority xmlns="14007aae-f337-4414-b2f6-4f7e3ca77c60">New</Priorit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F6CF85CBC40B4581C0B10A01367899" ma:contentTypeVersion="7" ma:contentTypeDescription="Create a new document." ma:contentTypeScope="" ma:versionID="501ce3b6e4891820316d9ddfc810913b">
  <xsd:schema xmlns:xsd="http://www.w3.org/2001/XMLSchema" xmlns:xs="http://www.w3.org/2001/XMLSchema" xmlns:p="http://schemas.microsoft.com/office/2006/metadata/properties" xmlns:ns1="http://schemas.microsoft.com/sharepoint/v3" xmlns:ns2="14007aae-f337-4414-b2f6-4f7e3ca77c60" xmlns:ns3="3a888146-b957-4f2c-b4cf-d03685ac217e" targetNamespace="http://schemas.microsoft.com/office/2006/metadata/properties" ma:root="true" ma:fieldsID="75d108fc9d54f628e9e35f9ecf95f665" ns1:_="" ns2:_="" ns3:_="">
    <xsd:import namespace="http://schemas.microsoft.com/sharepoint/v3"/>
    <xsd:import namespace="14007aae-f337-4414-b2f6-4f7e3ca77c60"/>
    <xsd:import namespace="3a888146-b957-4f2c-b4cf-d03685ac217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007aae-f337-4414-b2f6-4f7e3ca77c60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internalName="Estimated_x0020_Creation_x0020_Date" ma:readOnly="false">
      <xsd:simpleType>
        <xsd:restriction base="dms:Text">
          <xsd:maxLength value="255"/>
        </xsd:restriction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888146-b957-4f2c-b4cf-d03685ac217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29A013-E0B2-4DFC-9330-82B354CB7318}"/>
</file>

<file path=customXml/itemProps2.xml><?xml version="1.0" encoding="utf-8"?>
<ds:datastoreItem xmlns:ds="http://schemas.openxmlformats.org/officeDocument/2006/customXml" ds:itemID="{0C75EC23-1D30-42B3-9A3F-F37410F16167}"/>
</file>

<file path=customXml/itemProps3.xml><?xml version="1.0" encoding="utf-8"?>
<ds:datastoreItem xmlns:ds="http://schemas.openxmlformats.org/officeDocument/2006/customXml" ds:itemID="{12768E06-E8C4-481A-BF7E-EB4C20D3EB14}"/>
</file>

<file path=docProps/app.xml><?xml version="1.0" encoding="utf-8"?>
<Properties xmlns="http://schemas.openxmlformats.org/officeDocument/2006/extended-properties" xmlns:vt="http://schemas.openxmlformats.org/officeDocument/2006/docPropsVTypes">
  <Template>nature</Template>
  <TotalTime>347</TotalTime>
  <Words>677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nature</vt:lpstr>
      <vt:lpstr>Data Collections in 2018-19?</vt:lpstr>
      <vt:lpstr>Proposed Upgrades for 2018-19</vt:lpstr>
      <vt:lpstr>Recent Arrivers Data Collection</vt:lpstr>
      <vt:lpstr>How will we do this?</vt:lpstr>
      <vt:lpstr>Are there other changes to Recent Arrivers?</vt:lpstr>
      <vt:lpstr>EL Data Collections (Fall/Spring)</vt:lpstr>
      <vt:lpstr>LEP Record Type Code 1-E option continuing</vt:lpstr>
      <vt:lpstr>Changes to 1-E continuing</vt:lpstr>
      <vt:lpstr>ELPA21 Screener Changes</vt:lpstr>
      <vt:lpstr>Looking to 19-20</vt:lpstr>
      <vt:lpstr>EL Collection Dates for the Calendar</vt:lpstr>
      <vt:lpstr>Guidance  </vt:lpstr>
      <vt:lpstr>Validations</vt:lpstr>
      <vt:lpstr>Questions?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Collections in 18-19</dc:title>
  <dc:creator>MILLER Kim A</dc:creator>
  <cp:lastModifiedBy>CASEBEER Leslie - ODE</cp:lastModifiedBy>
  <cp:revision>21</cp:revision>
  <dcterms:created xsi:type="dcterms:W3CDTF">2016-02-08T16:41:08Z</dcterms:created>
  <dcterms:modified xsi:type="dcterms:W3CDTF">2018-02-13T22:08:56Z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0x01010022F6CF85CBC40B4581C0B10A01367899</vt:lpwstr>
  </property>
</Properties>
</file>