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2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slideLayouts/slideLayout34.xml" ContentType="application/vnd.openxmlformats-officedocument.presentationml.slideLayout+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20" r:id="rId2"/>
    <p:sldMasterId id="2147483740" r:id="rId3"/>
  </p:sldMasterIdLst>
  <p:notesMasterIdLst>
    <p:notesMasterId r:id="rId52"/>
  </p:notesMasterIdLst>
  <p:handoutMasterIdLst>
    <p:handoutMasterId r:id="rId53"/>
  </p:handoutMasterIdLst>
  <p:sldIdLst>
    <p:sldId id="330" r:id="rId4"/>
    <p:sldId id="450" r:id="rId5"/>
    <p:sldId id="466" r:id="rId6"/>
    <p:sldId id="467" r:id="rId7"/>
    <p:sldId id="588" r:id="rId8"/>
    <p:sldId id="476" r:id="rId9"/>
    <p:sldId id="587" r:id="rId10"/>
    <p:sldId id="562" r:id="rId11"/>
    <p:sldId id="571" r:id="rId12"/>
    <p:sldId id="572" r:id="rId13"/>
    <p:sldId id="434" r:id="rId14"/>
    <p:sldId id="506" r:id="rId15"/>
    <p:sldId id="507" r:id="rId16"/>
    <p:sldId id="503" r:id="rId17"/>
    <p:sldId id="516" r:id="rId18"/>
    <p:sldId id="515" r:id="rId19"/>
    <p:sldId id="581" r:id="rId20"/>
    <p:sldId id="582" r:id="rId21"/>
    <p:sldId id="583" r:id="rId22"/>
    <p:sldId id="584" r:id="rId23"/>
    <p:sldId id="585" r:id="rId24"/>
    <p:sldId id="586" r:id="rId25"/>
    <p:sldId id="529" r:id="rId26"/>
    <p:sldId id="530" r:id="rId27"/>
    <p:sldId id="486" r:id="rId28"/>
    <p:sldId id="496" r:id="rId29"/>
    <p:sldId id="520" r:id="rId30"/>
    <p:sldId id="523" r:id="rId31"/>
    <p:sldId id="524" r:id="rId32"/>
    <p:sldId id="500" r:id="rId33"/>
    <p:sldId id="498" r:id="rId34"/>
    <p:sldId id="522" r:id="rId35"/>
    <p:sldId id="521" r:id="rId36"/>
    <p:sldId id="501" r:id="rId37"/>
    <p:sldId id="512" r:id="rId38"/>
    <p:sldId id="508" r:id="rId39"/>
    <p:sldId id="509" r:id="rId40"/>
    <p:sldId id="510" r:id="rId41"/>
    <p:sldId id="511" r:id="rId42"/>
    <p:sldId id="560" r:id="rId43"/>
    <p:sldId id="556" r:id="rId44"/>
    <p:sldId id="557" r:id="rId45"/>
    <p:sldId id="558" r:id="rId46"/>
    <p:sldId id="559" r:id="rId47"/>
    <p:sldId id="567" r:id="rId48"/>
    <p:sldId id="568" r:id="rId49"/>
    <p:sldId id="504" r:id="rId50"/>
    <p:sldId id="379"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9045A-15CC-4540-B3A1-E35B4EB10852}" v="9" dt="2020-04-09T01:44:33.154"/>
    <p1510:client id="{4A74D484-F46A-DFA6-46C3-802379789072}" v="1" dt="2020-04-09T14:07:59.131"/>
    <p1510:client id="{8B2F9348-2346-4C67-B72A-1B055506FD65}" v="15" dt="2020-04-09T05:06:22.884"/>
    <p1510:client id="{8C9FE740-198F-83A1-0891-1D59C9944EDE}" v="39" dt="2020-04-09T04:56:41.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205" y="6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customXml" Target="../customXml/item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60"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Sara - ODE" userId="S::greens@ode.state.or.us::9dd04aa0-1f91-45d3-a2c8-5813fe04a1bd" providerId="AD" clId="Web-{8B2F9348-2346-4C67-B72A-1B055506FD65}"/>
    <pc:docChg chg="modSld">
      <pc:chgData name="GREEN Sara - ODE" userId="S::greens@ode.state.or.us::9dd04aa0-1f91-45d3-a2c8-5813fe04a1bd" providerId="AD" clId="Web-{8B2F9348-2346-4C67-B72A-1B055506FD65}" dt="2020-04-09T05:06:21.165" v="13" actId="20577"/>
      <pc:docMkLst>
        <pc:docMk/>
      </pc:docMkLst>
      <pc:sldChg chg="modSp">
        <pc:chgData name="GREEN Sara - ODE" userId="S::greens@ode.state.or.us::9dd04aa0-1f91-45d3-a2c8-5813fe04a1bd" providerId="AD" clId="Web-{8B2F9348-2346-4C67-B72A-1B055506FD65}" dt="2020-04-09T05:05:40.680" v="4" actId="20577"/>
        <pc:sldMkLst>
          <pc:docMk/>
          <pc:sldMk cId="1013243662" sldId="571"/>
        </pc:sldMkLst>
        <pc:spChg chg="mod">
          <ac:chgData name="GREEN Sara - ODE" userId="S::greens@ode.state.or.us::9dd04aa0-1f91-45d3-a2c8-5813fe04a1bd" providerId="AD" clId="Web-{8B2F9348-2346-4C67-B72A-1B055506FD65}" dt="2020-04-09T05:05:40.680" v="4" actId="20577"/>
          <ac:spMkLst>
            <pc:docMk/>
            <pc:sldMk cId="1013243662" sldId="571"/>
            <ac:spMk id="3" creationId="{00000000-0000-0000-0000-000000000000}"/>
          </ac:spMkLst>
        </pc:spChg>
      </pc:sldChg>
      <pc:sldChg chg="modSp">
        <pc:chgData name="GREEN Sara - ODE" userId="S::greens@ode.state.or.us::9dd04aa0-1f91-45d3-a2c8-5813fe04a1bd" providerId="AD" clId="Web-{8B2F9348-2346-4C67-B72A-1B055506FD65}" dt="2020-04-09T05:05:52.321" v="10" actId="20577"/>
        <pc:sldMkLst>
          <pc:docMk/>
          <pc:sldMk cId="2201020918" sldId="572"/>
        </pc:sldMkLst>
        <pc:spChg chg="mod">
          <ac:chgData name="GREEN Sara - ODE" userId="S::greens@ode.state.or.us::9dd04aa0-1f91-45d3-a2c8-5813fe04a1bd" providerId="AD" clId="Web-{8B2F9348-2346-4C67-B72A-1B055506FD65}" dt="2020-04-09T05:05:52.321" v="10" actId="20577"/>
          <ac:spMkLst>
            <pc:docMk/>
            <pc:sldMk cId="2201020918" sldId="572"/>
            <ac:spMk id="3" creationId="{00000000-0000-0000-0000-000000000000}"/>
          </ac:spMkLst>
        </pc:spChg>
      </pc:sldChg>
      <pc:sldChg chg="modSp">
        <pc:chgData name="GREEN Sara - ODE" userId="S::greens@ode.state.or.us::9dd04aa0-1f91-45d3-a2c8-5813fe04a1bd" providerId="AD" clId="Web-{8B2F9348-2346-4C67-B72A-1B055506FD65}" dt="2020-04-09T05:06:21.165" v="13" actId="20577"/>
        <pc:sldMkLst>
          <pc:docMk/>
          <pc:sldMk cId="1140623829" sldId="582"/>
        </pc:sldMkLst>
        <pc:spChg chg="mod">
          <ac:chgData name="GREEN Sara - ODE" userId="S::greens@ode.state.or.us::9dd04aa0-1f91-45d3-a2c8-5813fe04a1bd" providerId="AD" clId="Web-{8B2F9348-2346-4C67-B72A-1B055506FD65}" dt="2020-04-09T05:06:21.165" v="13" actId="20577"/>
          <ac:spMkLst>
            <pc:docMk/>
            <pc:sldMk cId="1140623829" sldId="582"/>
            <ac:spMk id="11" creationId="{00000000-0000-0000-0000-000000000000}"/>
          </ac:spMkLst>
        </pc:spChg>
      </pc:sldChg>
    </pc:docChg>
  </pc:docChgLst>
  <pc:docChgLst>
    <pc:chgData name="GREEN Sara - ODE" userId="S::greens@ode.state.or.us::9dd04aa0-1f91-45d3-a2c8-5813fe04a1bd" providerId="AD" clId="Web-{1719045A-15CC-4540-B3A1-E35B4EB10852}"/>
    <pc:docChg chg="modSld">
      <pc:chgData name="GREEN Sara - ODE" userId="S::greens@ode.state.or.us::9dd04aa0-1f91-45d3-a2c8-5813fe04a1bd" providerId="AD" clId="Web-{1719045A-15CC-4540-B3A1-E35B4EB10852}" dt="2020-04-09T01:44:33.154" v="8" actId="20577"/>
      <pc:docMkLst>
        <pc:docMk/>
      </pc:docMkLst>
      <pc:sldChg chg="modSp">
        <pc:chgData name="GREEN Sara - ODE" userId="S::greens@ode.state.or.us::9dd04aa0-1f91-45d3-a2c8-5813fe04a1bd" providerId="AD" clId="Web-{1719045A-15CC-4540-B3A1-E35B4EB10852}" dt="2020-04-09T01:44:33.013" v="6" actId="20577"/>
        <pc:sldMkLst>
          <pc:docMk/>
          <pc:sldMk cId="1013243662" sldId="571"/>
        </pc:sldMkLst>
        <pc:spChg chg="mod">
          <ac:chgData name="GREEN Sara - ODE" userId="S::greens@ode.state.or.us::9dd04aa0-1f91-45d3-a2c8-5813fe04a1bd" providerId="AD" clId="Web-{1719045A-15CC-4540-B3A1-E35B4EB10852}" dt="2020-04-09T01:44:33.013" v="6" actId="20577"/>
          <ac:spMkLst>
            <pc:docMk/>
            <pc:sldMk cId="1013243662" sldId="571"/>
            <ac:spMk id="3" creationId="{00000000-0000-0000-0000-000000000000}"/>
          </ac:spMkLst>
        </pc:spChg>
      </pc:sldChg>
    </pc:docChg>
  </pc:docChgLst>
  <pc:docChgLst>
    <pc:chgData name="MEKARSKI Susan - ODE" userId="S::mekarsks@ode.state.or.us::24a47cec-6ff1-4eeb-b543-834656efcced" providerId="AD" clId="Web-{4A74D484-F46A-DFA6-46C3-802379789072}"/>
    <pc:docChg chg="delSld">
      <pc:chgData name="MEKARSKI Susan - ODE" userId="S::mekarsks@ode.state.or.us::24a47cec-6ff1-4eeb-b543-834656efcced" providerId="AD" clId="Web-{4A74D484-F46A-DFA6-46C3-802379789072}" dt="2020-04-09T14:07:59.131" v="0"/>
      <pc:docMkLst>
        <pc:docMk/>
      </pc:docMkLst>
      <pc:sldChg chg="del">
        <pc:chgData name="MEKARSKI Susan - ODE" userId="S::mekarsks@ode.state.or.us::24a47cec-6ff1-4eeb-b543-834656efcced" providerId="AD" clId="Web-{4A74D484-F46A-DFA6-46C3-802379789072}" dt="2020-04-09T14:07:59.131" v="0"/>
        <pc:sldMkLst>
          <pc:docMk/>
          <pc:sldMk cId="1525242943" sldId="579"/>
        </pc:sldMkLst>
      </pc:sldChg>
    </pc:docChg>
  </pc:docChgLst>
  <pc:docChgLst>
    <pc:chgData name="Sara Green" userId="9dd04aa0-1f91-45d3-a2c8-5813fe04a1bd" providerId="ADAL" clId="{A80378F2-013E-164B-9FB2-D60C3BC9A2F7}"/>
    <pc:docChg chg="custSel modSld sldOrd">
      <pc:chgData name="Sara Green" userId="9dd04aa0-1f91-45d3-a2c8-5813fe04a1bd" providerId="ADAL" clId="{A80378F2-013E-164B-9FB2-D60C3BC9A2F7}" dt="2020-04-09T01:54:57.692" v="95" actId="120"/>
      <pc:docMkLst>
        <pc:docMk/>
      </pc:docMkLst>
      <pc:sldChg chg="modSp">
        <pc:chgData name="Sara Green" userId="9dd04aa0-1f91-45d3-a2c8-5813fe04a1bd" providerId="ADAL" clId="{A80378F2-013E-164B-9FB2-D60C3BC9A2F7}" dt="2020-04-09T01:54:57.692" v="95" actId="120"/>
        <pc:sldMkLst>
          <pc:docMk/>
          <pc:sldMk cId="2862543187" sldId="498"/>
        </pc:sldMkLst>
        <pc:spChg chg="mod">
          <ac:chgData name="Sara Green" userId="9dd04aa0-1f91-45d3-a2c8-5813fe04a1bd" providerId="ADAL" clId="{A80378F2-013E-164B-9FB2-D60C3BC9A2F7}" dt="2020-04-09T01:54:57.692" v="95" actId="120"/>
          <ac:spMkLst>
            <pc:docMk/>
            <pc:sldMk cId="2862543187" sldId="498"/>
            <ac:spMk id="2" creationId="{00000000-0000-0000-0000-000000000000}"/>
          </ac:spMkLst>
        </pc:spChg>
        <pc:spChg chg="mod">
          <ac:chgData name="Sara Green" userId="9dd04aa0-1f91-45d3-a2c8-5813fe04a1bd" providerId="ADAL" clId="{A80378F2-013E-164B-9FB2-D60C3BC9A2F7}" dt="2020-04-09T01:52:57.661" v="90" actId="20577"/>
          <ac:spMkLst>
            <pc:docMk/>
            <pc:sldMk cId="2862543187" sldId="498"/>
            <ac:spMk id="3" creationId="{00000000-0000-0000-0000-000000000000}"/>
          </ac:spMkLst>
        </pc:spChg>
      </pc:sldChg>
      <pc:sldChg chg="modSp">
        <pc:chgData name="Sara Green" userId="9dd04aa0-1f91-45d3-a2c8-5813fe04a1bd" providerId="ADAL" clId="{A80378F2-013E-164B-9FB2-D60C3BC9A2F7}" dt="2020-04-09T01:52:28.597" v="86" actId="20577"/>
        <pc:sldMkLst>
          <pc:docMk/>
          <pc:sldMk cId="3109947627" sldId="500"/>
        </pc:sldMkLst>
        <pc:spChg chg="mod">
          <ac:chgData name="Sara Green" userId="9dd04aa0-1f91-45d3-a2c8-5813fe04a1bd" providerId="ADAL" clId="{A80378F2-013E-164B-9FB2-D60C3BC9A2F7}" dt="2020-04-09T01:52:28.597" v="86" actId="20577"/>
          <ac:spMkLst>
            <pc:docMk/>
            <pc:sldMk cId="3109947627" sldId="500"/>
            <ac:spMk id="3" creationId="{00000000-0000-0000-0000-000000000000}"/>
          </ac:spMkLst>
        </pc:spChg>
      </pc:sldChg>
      <pc:sldChg chg="modSp ord">
        <pc:chgData name="Sara Green" userId="9dd04aa0-1f91-45d3-a2c8-5813fe04a1bd" providerId="ADAL" clId="{A80378F2-013E-164B-9FB2-D60C3BC9A2F7}" dt="2020-04-09T01:54:45.350" v="93" actId="120"/>
        <pc:sldMkLst>
          <pc:docMk/>
          <pc:sldMk cId="2782364608" sldId="521"/>
        </pc:sldMkLst>
        <pc:spChg chg="mod">
          <ac:chgData name="Sara Green" userId="9dd04aa0-1f91-45d3-a2c8-5813fe04a1bd" providerId="ADAL" clId="{A80378F2-013E-164B-9FB2-D60C3BC9A2F7}" dt="2020-04-09T01:54:45.350" v="93" actId="120"/>
          <ac:spMkLst>
            <pc:docMk/>
            <pc:sldMk cId="2782364608" sldId="521"/>
            <ac:spMk id="2" creationId="{00000000-0000-0000-0000-000000000000}"/>
          </ac:spMkLst>
        </pc:spChg>
      </pc:sldChg>
      <pc:sldChg chg="modSp">
        <pc:chgData name="Sara Green" userId="9dd04aa0-1f91-45d3-a2c8-5813fe04a1bd" providerId="ADAL" clId="{A80378F2-013E-164B-9FB2-D60C3BC9A2F7}" dt="2020-04-09T01:54:51.696" v="94" actId="120"/>
        <pc:sldMkLst>
          <pc:docMk/>
          <pc:sldMk cId="1768917974" sldId="522"/>
        </pc:sldMkLst>
        <pc:spChg chg="mod">
          <ac:chgData name="Sara Green" userId="9dd04aa0-1f91-45d3-a2c8-5813fe04a1bd" providerId="ADAL" clId="{A80378F2-013E-164B-9FB2-D60C3BC9A2F7}" dt="2020-04-09T01:54:51.696" v="94" actId="120"/>
          <ac:spMkLst>
            <pc:docMk/>
            <pc:sldMk cId="1768917974" sldId="522"/>
            <ac:spMk id="2" creationId="{00000000-0000-0000-0000-000000000000}"/>
          </ac:spMkLst>
        </pc:spChg>
      </pc:sldChg>
      <pc:sldChg chg="modSp">
        <pc:chgData name="Sara Green" userId="9dd04aa0-1f91-45d3-a2c8-5813fe04a1bd" providerId="ADAL" clId="{A80378F2-013E-164B-9FB2-D60C3BC9A2F7}" dt="2020-04-09T01:50:38.896" v="4" actId="20577"/>
        <pc:sldMkLst>
          <pc:docMk/>
          <pc:sldMk cId="1024623978" sldId="523"/>
        </pc:sldMkLst>
        <pc:spChg chg="mod">
          <ac:chgData name="Sara Green" userId="9dd04aa0-1f91-45d3-a2c8-5813fe04a1bd" providerId="ADAL" clId="{A80378F2-013E-164B-9FB2-D60C3BC9A2F7}" dt="2020-04-09T01:50:38.896" v="4" actId="20577"/>
          <ac:spMkLst>
            <pc:docMk/>
            <pc:sldMk cId="1024623978" sldId="523"/>
            <ac:spMk id="3" creationId="{00000000-0000-0000-0000-000000000000}"/>
          </ac:spMkLst>
        </pc:spChg>
      </pc:sldChg>
      <pc:sldChg chg="delSp">
        <pc:chgData name="Sara Green" userId="9dd04aa0-1f91-45d3-a2c8-5813fe04a1bd" providerId="ADAL" clId="{A80378F2-013E-164B-9FB2-D60C3BC9A2F7}" dt="2020-04-09T01:46:34.433" v="0" actId="478"/>
        <pc:sldMkLst>
          <pc:docMk/>
          <pc:sldMk cId="3558833813" sldId="584"/>
        </pc:sldMkLst>
        <pc:spChg chg="del">
          <ac:chgData name="Sara Green" userId="9dd04aa0-1f91-45d3-a2c8-5813fe04a1bd" providerId="ADAL" clId="{A80378F2-013E-164B-9FB2-D60C3BC9A2F7}" dt="2020-04-09T01:46:34.433" v="0" actId="478"/>
          <ac:spMkLst>
            <pc:docMk/>
            <pc:sldMk cId="3558833813" sldId="584"/>
            <ac:spMk id="4" creationId="{00000000-0000-0000-0000-000000000000}"/>
          </ac:spMkLst>
        </pc:spChg>
      </pc:sldChg>
    </pc:docChg>
  </pc:docChgLst>
  <pc:docChgLst>
    <pc:chgData name="MEKARSKI Susan - ODE" userId="S::mekarsks@ode.state.or.us::24a47cec-6ff1-4eeb-b543-834656efcced" providerId="AD" clId="Web-{8C9FE740-198F-83A1-0891-1D59C9944EDE}"/>
    <pc:docChg chg="modSld">
      <pc:chgData name="MEKARSKI Susan - ODE" userId="S::mekarsks@ode.state.or.us::24a47cec-6ff1-4eeb-b543-834656efcced" providerId="AD" clId="Web-{8C9FE740-198F-83A1-0891-1D59C9944EDE}" dt="2020-04-09T04:56:41.330" v="36" actId="14100"/>
      <pc:docMkLst>
        <pc:docMk/>
      </pc:docMkLst>
      <pc:sldChg chg="modSp">
        <pc:chgData name="MEKARSKI Susan - ODE" userId="S::mekarsks@ode.state.or.us::24a47cec-6ff1-4eeb-b543-834656efcced" providerId="AD" clId="Web-{8C9FE740-198F-83A1-0891-1D59C9944EDE}" dt="2020-04-09T04:55:47.627" v="6" actId="20577"/>
        <pc:sldMkLst>
          <pc:docMk/>
          <pc:sldMk cId="1995484946" sldId="501"/>
        </pc:sldMkLst>
        <pc:spChg chg="mod">
          <ac:chgData name="MEKARSKI Susan - ODE" userId="S::mekarsks@ode.state.or.us::24a47cec-6ff1-4eeb-b543-834656efcced" providerId="AD" clId="Web-{8C9FE740-198F-83A1-0891-1D59C9944EDE}" dt="2020-04-09T04:55:47.627" v="6" actId="20577"/>
          <ac:spMkLst>
            <pc:docMk/>
            <pc:sldMk cId="1995484946" sldId="501"/>
            <ac:spMk id="3" creationId="{00000000-0000-0000-0000-000000000000}"/>
          </ac:spMkLst>
        </pc:spChg>
      </pc:sldChg>
      <pc:sldChg chg="modSp">
        <pc:chgData name="MEKARSKI Susan - ODE" userId="S::mekarsks@ode.state.or.us::24a47cec-6ff1-4eeb-b543-834656efcced" providerId="AD" clId="Web-{8C9FE740-198F-83A1-0891-1D59C9944EDE}" dt="2020-04-09T04:56:11.892" v="24" actId="14100"/>
        <pc:sldMkLst>
          <pc:docMk/>
          <pc:sldMk cId="899481697" sldId="560"/>
        </pc:sldMkLst>
        <pc:spChg chg="mod">
          <ac:chgData name="MEKARSKI Susan - ODE" userId="S::mekarsks@ode.state.or.us::24a47cec-6ff1-4eeb-b543-834656efcced" providerId="AD" clId="Web-{8C9FE740-198F-83A1-0891-1D59C9944EDE}" dt="2020-04-09T04:56:11.892" v="24" actId="14100"/>
          <ac:spMkLst>
            <pc:docMk/>
            <pc:sldMk cId="899481697" sldId="560"/>
            <ac:spMk id="4" creationId="{00000000-0000-0000-0000-000000000000}"/>
          </ac:spMkLst>
        </pc:spChg>
      </pc:sldChg>
      <pc:sldChg chg="modSp">
        <pc:chgData name="MEKARSKI Susan - ODE" userId="S::mekarsks@ode.state.or.us::24a47cec-6ff1-4eeb-b543-834656efcced" providerId="AD" clId="Web-{8C9FE740-198F-83A1-0891-1D59C9944EDE}" dt="2020-04-09T04:56:41.330" v="36" actId="14100"/>
        <pc:sldMkLst>
          <pc:docMk/>
          <pc:sldMk cId="3109330846" sldId="567"/>
        </pc:sldMkLst>
        <pc:spChg chg="mod">
          <ac:chgData name="MEKARSKI Susan - ODE" userId="S::mekarsks@ode.state.or.us::24a47cec-6ff1-4eeb-b543-834656efcced" providerId="AD" clId="Web-{8C9FE740-198F-83A1-0891-1D59C9944EDE}" dt="2020-04-09T04:56:41.330" v="36" actId="14100"/>
          <ac:spMkLst>
            <pc:docMk/>
            <pc:sldMk cId="3109330846" sldId="567"/>
            <ac:spMk id="4" creationId="{00000000-0000-0000-0000-000000000000}"/>
          </ac:spMkLst>
        </pc:spChg>
      </pc:sldChg>
      <pc:sldChg chg="modSp">
        <pc:chgData name="MEKARSKI Susan - ODE" userId="S::mekarsks@ode.state.or.us::24a47cec-6ff1-4eeb-b543-834656efcced" providerId="AD" clId="Web-{8C9FE740-198F-83A1-0891-1D59C9944EDE}" dt="2020-04-09T04:53:39.658" v="0" actId="1076"/>
        <pc:sldMkLst>
          <pc:docMk/>
          <pc:sldMk cId="1525242943" sldId="579"/>
        </pc:sldMkLst>
        <pc:spChg chg="mod">
          <ac:chgData name="MEKARSKI Susan - ODE" userId="S::mekarsks@ode.state.or.us::24a47cec-6ff1-4eeb-b543-834656efcced" providerId="AD" clId="Web-{8C9FE740-198F-83A1-0891-1D59C9944EDE}" dt="2020-04-09T04:53:39.658" v="0" actId="1076"/>
          <ac:spMkLst>
            <pc:docMk/>
            <pc:sldMk cId="1525242943" sldId="579"/>
            <ac:spMk id="3" creationId="{00000000-0000-0000-0000-000000000000}"/>
          </ac:spMkLst>
        </pc:spChg>
      </pc:sldChg>
      <pc:sldChg chg="modSp">
        <pc:chgData name="MEKARSKI Susan - ODE" userId="S::mekarsks@ode.state.or.us::24a47cec-6ff1-4eeb-b543-834656efcced" providerId="AD" clId="Web-{8C9FE740-198F-83A1-0891-1D59C9944EDE}" dt="2020-04-09T04:54:40.642" v="3" actId="1076"/>
        <pc:sldMkLst>
          <pc:docMk/>
          <pc:sldMk cId="2765652452" sldId="586"/>
        </pc:sldMkLst>
        <pc:spChg chg="mod">
          <ac:chgData name="MEKARSKI Susan - ODE" userId="S::mekarsks@ode.state.or.us::24a47cec-6ff1-4eeb-b543-834656efcced" providerId="AD" clId="Web-{8C9FE740-198F-83A1-0891-1D59C9944EDE}" dt="2020-04-09T04:54:40.642" v="3" actId="1076"/>
          <ac:spMkLst>
            <pc:docMk/>
            <pc:sldMk cId="2765652452" sldId="586"/>
            <ac:spMk id="4" creationId="{00000000-0000-0000-0000-000000000000}"/>
          </ac:spMkLst>
        </pc:spChg>
      </pc:sldChg>
      <pc:sldChg chg="modSp">
        <pc:chgData name="MEKARSKI Susan - ODE" userId="S::mekarsks@ode.state.or.us::24a47cec-6ff1-4eeb-b543-834656efcced" providerId="AD" clId="Web-{8C9FE740-198F-83A1-0891-1D59C9944EDE}" dt="2020-04-09T04:53:53.595" v="1" actId="1076"/>
        <pc:sldMkLst>
          <pc:docMk/>
          <pc:sldMk cId="784835285" sldId="588"/>
        </pc:sldMkLst>
        <pc:spChg chg="mod">
          <ac:chgData name="MEKARSKI Susan - ODE" userId="S::mekarsks@ode.state.or.us::24a47cec-6ff1-4eeb-b543-834656efcced" providerId="AD" clId="Web-{8C9FE740-198F-83A1-0891-1D59C9944EDE}" dt="2020-04-09T04:53:53.595" v="1" actId="1076"/>
          <ac:spMkLst>
            <pc:docMk/>
            <pc:sldMk cId="784835285" sldId="588"/>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3D3A61-4964-4DB1-8848-2B2EB689D23C}" type="datetimeFigureOut">
              <a:rPr lang="en-US" smtClean="0"/>
              <a:t>4/14/2020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1E1BDC-2E7C-40B4-A121-64B0B8C40E6E}" type="slidenum">
              <a:rPr lang="en-US" smtClean="0"/>
              <a:t>‹#›</a:t>
            </a:fld>
            <a:endParaRPr lang="en-US"/>
          </a:p>
        </p:txBody>
      </p:sp>
    </p:spTree>
    <p:extLst>
      <p:ext uri="{BB962C8B-B14F-4D97-AF65-F5344CB8AC3E}">
        <p14:creationId xmlns:p14="http://schemas.microsoft.com/office/powerpoint/2010/main" val="248839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7A3D0D4-7D2E-4D34-999B-18F2DA314436}" type="datetimeFigureOut">
              <a:rPr lang="en-US" smtClean="0"/>
              <a:t>4/14/2020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CB06E3-BFBF-41FD-AD0E-056928E2F4EC}" type="slidenum">
              <a:rPr lang="en-US" smtClean="0"/>
              <a:t>‹#›</a:t>
            </a:fld>
            <a:endParaRPr lang="en-US"/>
          </a:p>
        </p:txBody>
      </p:sp>
    </p:spTree>
    <p:extLst>
      <p:ext uri="{BB962C8B-B14F-4D97-AF65-F5344CB8AC3E}">
        <p14:creationId xmlns:p14="http://schemas.microsoft.com/office/powerpoint/2010/main" val="32586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1</a:t>
            </a:fld>
            <a:endParaRPr lang="en-US"/>
          </a:p>
        </p:txBody>
      </p:sp>
    </p:spTree>
    <p:extLst>
      <p:ext uri="{BB962C8B-B14F-4D97-AF65-F5344CB8AC3E}">
        <p14:creationId xmlns:p14="http://schemas.microsoft.com/office/powerpoint/2010/main" val="331830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16</a:t>
            </a:fld>
            <a:endParaRPr lang="en-US"/>
          </a:p>
        </p:txBody>
      </p:sp>
    </p:spTree>
    <p:extLst>
      <p:ext uri="{BB962C8B-B14F-4D97-AF65-F5344CB8AC3E}">
        <p14:creationId xmlns:p14="http://schemas.microsoft.com/office/powerpoint/2010/main" val="1433903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B06E3-BFBF-41FD-AD0E-056928E2F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92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18</a:t>
            </a:fld>
            <a:endParaRPr lang="en-US"/>
          </a:p>
        </p:txBody>
      </p:sp>
    </p:spTree>
    <p:extLst>
      <p:ext uri="{BB962C8B-B14F-4D97-AF65-F5344CB8AC3E}">
        <p14:creationId xmlns:p14="http://schemas.microsoft.com/office/powerpoint/2010/main" val="225970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CB06E3-BFBF-41FD-AD0E-056928E2F4EC}" type="slidenum">
              <a:rPr lang="en-US" smtClean="0"/>
              <a:t>20</a:t>
            </a:fld>
            <a:endParaRPr lang="en-US"/>
          </a:p>
        </p:txBody>
      </p:sp>
    </p:spTree>
    <p:extLst>
      <p:ext uri="{BB962C8B-B14F-4D97-AF65-F5344CB8AC3E}">
        <p14:creationId xmlns:p14="http://schemas.microsoft.com/office/powerpoint/2010/main" val="418548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Karin</a:t>
            </a:r>
            <a:r>
              <a:rPr lang="en-US" baseline="0"/>
              <a:t> to 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Susy to provide</a:t>
            </a:r>
            <a:r>
              <a:rPr lang="en-US" baseline="0"/>
              <a:t> support in following slides</a:t>
            </a:r>
            <a:endParaRPr lang="en-US"/>
          </a:p>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21</a:t>
            </a:fld>
            <a:endParaRPr lang="en-US"/>
          </a:p>
        </p:txBody>
      </p:sp>
    </p:spTree>
    <p:extLst>
      <p:ext uri="{BB962C8B-B14F-4D97-AF65-F5344CB8AC3E}">
        <p14:creationId xmlns:p14="http://schemas.microsoft.com/office/powerpoint/2010/main" val="371736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2b18550e2_0_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82b18550e2_0_2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74" name="Google Shape;174;g82b18550e2_0_2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23</a:t>
            </a:fld>
            <a:endParaRPr/>
          </a:p>
        </p:txBody>
      </p:sp>
    </p:spTree>
    <p:extLst>
      <p:ext uri="{BB962C8B-B14F-4D97-AF65-F5344CB8AC3E}">
        <p14:creationId xmlns:p14="http://schemas.microsoft.com/office/powerpoint/2010/main" val="67415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2b2136ae9_0_2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2b2136ae9_0_24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60" name="Google Shape;260;g82b2136ae9_0_24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24</a:t>
            </a:fld>
            <a:endParaRPr/>
          </a:p>
        </p:txBody>
      </p:sp>
    </p:spTree>
    <p:extLst>
      <p:ext uri="{BB962C8B-B14F-4D97-AF65-F5344CB8AC3E}">
        <p14:creationId xmlns:p14="http://schemas.microsoft.com/office/powerpoint/2010/main" val="178931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Linking to what</a:t>
            </a:r>
            <a:r>
              <a:rPr lang="en-US" baseline="0"/>
              <a:t> Karin talked about</a:t>
            </a:r>
          </a:p>
          <a:p>
            <a:endParaRPr lang="en-US" baseline="0"/>
          </a:p>
        </p:txBody>
      </p:sp>
      <p:sp>
        <p:nvSpPr>
          <p:cNvPr id="4" name="Slide Number Placeholder 3"/>
          <p:cNvSpPr>
            <a:spLocks noGrp="1"/>
          </p:cNvSpPr>
          <p:nvPr>
            <p:ph type="sldNum" sz="quarter" idx="10"/>
          </p:nvPr>
        </p:nvSpPr>
        <p:spPr/>
        <p:txBody>
          <a:bodyPr/>
          <a:lstStyle/>
          <a:p>
            <a:fld id="{94CB06E3-BFBF-41FD-AD0E-056928E2F4EC}" type="slidenum">
              <a:rPr lang="en-US" smtClean="0"/>
              <a:t>26</a:t>
            </a:fld>
            <a:endParaRPr lang="en-US"/>
          </a:p>
        </p:txBody>
      </p:sp>
    </p:spTree>
    <p:extLst>
      <p:ext uri="{BB962C8B-B14F-4D97-AF65-F5344CB8AC3E}">
        <p14:creationId xmlns:p14="http://schemas.microsoft.com/office/powerpoint/2010/main" val="2808079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(Ben to talk about World Language)</a:t>
            </a:r>
          </a:p>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29</a:t>
            </a:fld>
            <a:endParaRPr lang="en-US"/>
          </a:p>
        </p:txBody>
      </p:sp>
    </p:spTree>
    <p:extLst>
      <p:ext uri="{BB962C8B-B14F-4D97-AF65-F5344CB8AC3E}">
        <p14:creationId xmlns:p14="http://schemas.microsoft.com/office/powerpoint/2010/main" val="260033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35</a:t>
            </a:fld>
            <a:endParaRPr lang="en-US"/>
          </a:p>
        </p:txBody>
      </p:sp>
    </p:spTree>
    <p:extLst>
      <p:ext uri="{BB962C8B-B14F-4D97-AF65-F5344CB8AC3E}">
        <p14:creationId xmlns:p14="http://schemas.microsoft.com/office/powerpoint/2010/main" val="302872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1b2e61c39_1_8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sz="1100"/>
          </a:p>
        </p:txBody>
      </p:sp>
      <p:sp>
        <p:nvSpPr>
          <p:cNvPr id="96" name="Google Shape;96;g81b2e61c39_1_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368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36</a:t>
            </a:fld>
            <a:endParaRPr lang="en-US"/>
          </a:p>
        </p:txBody>
      </p:sp>
    </p:spTree>
    <p:extLst>
      <p:ext uri="{BB962C8B-B14F-4D97-AF65-F5344CB8AC3E}">
        <p14:creationId xmlns:p14="http://schemas.microsoft.com/office/powerpoint/2010/main" val="327346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B06E3-BFBF-41FD-AD0E-056928E2F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74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321412ab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321412ab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briefly about creative commons licenses that allow for remixing and redistribution.</a:t>
            </a:r>
            <a:endParaRPr/>
          </a:p>
        </p:txBody>
      </p:sp>
    </p:spTree>
    <p:extLst>
      <p:ext uri="{BB962C8B-B14F-4D97-AF65-F5344CB8AC3E}">
        <p14:creationId xmlns:p14="http://schemas.microsoft.com/office/powerpoint/2010/main" val="186678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321412ab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321412ab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Prioritized range of content areas and grade bands in the “Curricular Resources”</a:t>
            </a:r>
            <a:endParaRPr/>
          </a:p>
        </p:txBody>
      </p:sp>
    </p:spTree>
    <p:extLst>
      <p:ext uri="{BB962C8B-B14F-4D97-AF65-F5344CB8AC3E}">
        <p14:creationId xmlns:p14="http://schemas.microsoft.com/office/powerpoint/2010/main" val="3544407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321412ab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321412ab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550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321412ab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321412ab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Prioritized range of content areas and grade bands in the “Curricular Resources”</a:t>
            </a:r>
            <a:endParaRPr/>
          </a:p>
        </p:txBody>
      </p:sp>
    </p:spTree>
    <p:extLst>
      <p:ext uri="{BB962C8B-B14F-4D97-AF65-F5344CB8AC3E}">
        <p14:creationId xmlns:p14="http://schemas.microsoft.com/office/powerpoint/2010/main" val="1732916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B06E3-BFBF-41FD-AD0E-056928E2F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81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48</a:t>
            </a:fld>
            <a:endParaRPr lang="en-US"/>
          </a:p>
        </p:txBody>
      </p:sp>
    </p:spTree>
    <p:extLst>
      <p:ext uri="{BB962C8B-B14F-4D97-AF65-F5344CB8AC3E}">
        <p14:creationId xmlns:p14="http://schemas.microsoft.com/office/powerpoint/2010/main" val="265534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4</a:t>
            </a:fld>
            <a:endParaRPr lang="en-US"/>
          </a:p>
        </p:txBody>
      </p:sp>
    </p:spTree>
    <p:extLst>
      <p:ext uri="{BB962C8B-B14F-4D97-AF65-F5344CB8AC3E}">
        <p14:creationId xmlns:p14="http://schemas.microsoft.com/office/powerpoint/2010/main" val="51883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B06E3-BFBF-41FD-AD0E-056928E2F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374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6</a:t>
            </a:fld>
            <a:endParaRPr lang="en-US"/>
          </a:p>
        </p:txBody>
      </p:sp>
    </p:spTree>
    <p:extLst>
      <p:ext uri="{BB962C8B-B14F-4D97-AF65-F5344CB8AC3E}">
        <p14:creationId xmlns:p14="http://schemas.microsoft.com/office/powerpoint/2010/main" val="3587927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B06E3-BFBF-41FD-AD0E-056928E2F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5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CB06E3-BFBF-41FD-AD0E-056928E2F4EC}" type="slidenum">
              <a:rPr lang="en-US" smtClean="0"/>
              <a:t>9</a:t>
            </a:fld>
            <a:endParaRPr lang="en-US"/>
          </a:p>
        </p:txBody>
      </p:sp>
    </p:spTree>
    <p:extLst>
      <p:ext uri="{BB962C8B-B14F-4D97-AF65-F5344CB8AC3E}">
        <p14:creationId xmlns:p14="http://schemas.microsoft.com/office/powerpoint/2010/main" val="278360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B06E3-BFBF-41FD-AD0E-056928E2F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40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CB06E3-BFBF-41FD-AD0E-056928E2F4EC}" type="slidenum">
              <a:rPr lang="en-US" smtClean="0"/>
              <a:t>11</a:t>
            </a:fld>
            <a:endParaRPr lang="en-US"/>
          </a:p>
        </p:txBody>
      </p:sp>
    </p:spTree>
    <p:extLst>
      <p:ext uri="{BB962C8B-B14F-4D97-AF65-F5344CB8AC3E}">
        <p14:creationId xmlns:p14="http://schemas.microsoft.com/office/powerpoint/2010/main" val="4217835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26129" y="2935982"/>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 name="Google Shape;20;p2" descr="Decorative blue bar"/>
          <p:cNvPicPr preferRelativeResize="0"/>
          <p:nvPr/>
        </p:nvPicPr>
        <p:blipFill rotWithShape="1">
          <a:blip r:embed="rId2">
            <a:alphaModFix/>
          </a:blip>
          <a:srcRect/>
          <a:stretch/>
        </p:blipFill>
        <p:spPr>
          <a:xfrm>
            <a:off x="0" y="6494854"/>
            <a:ext cx="12192000" cy="368372"/>
          </a:xfrm>
          <a:prstGeom prst="rect">
            <a:avLst/>
          </a:prstGeom>
          <a:noFill/>
          <a:ln>
            <a:noFill/>
          </a:ln>
        </p:spPr>
      </p:pic>
      <p:pic>
        <p:nvPicPr>
          <p:cNvPr id="21" name="Google Shape;21;p2" descr="Oregon Department of Education logo"/>
          <p:cNvPicPr preferRelativeResize="0"/>
          <p:nvPr/>
        </p:nvPicPr>
        <p:blipFill rotWithShape="1">
          <a:blip r:embed="rId3">
            <a:alphaModFix/>
          </a:blip>
          <a:srcRect/>
          <a:stretch/>
        </p:blipFill>
        <p:spPr>
          <a:xfrm>
            <a:off x="4985441" y="615148"/>
            <a:ext cx="5728403" cy="2136580"/>
          </a:xfrm>
          <a:prstGeom prst="rect">
            <a:avLst/>
          </a:prstGeom>
          <a:noFill/>
          <a:ln>
            <a:noFill/>
          </a:ln>
        </p:spPr>
      </p:pic>
      <p:pic>
        <p:nvPicPr>
          <p:cNvPr id="22" name="Google Shape;22;p2" descr="Decorative blue swoosh"/>
          <p:cNvPicPr preferRelativeResize="0"/>
          <p:nvPr/>
        </p:nvPicPr>
        <p:blipFill rotWithShape="1">
          <a:blip r:embed="rId4">
            <a:alphaModFix/>
          </a:blip>
          <a:srcRect/>
          <a:stretch/>
        </p:blipFill>
        <p:spPr>
          <a:xfrm>
            <a:off x="0" y="-400138"/>
            <a:ext cx="12192000" cy="2103535"/>
          </a:xfrm>
          <a:prstGeom prst="rect">
            <a:avLst/>
          </a:prstGeom>
          <a:noFill/>
          <a:ln>
            <a:noFill/>
          </a:ln>
        </p:spPr>
      </p:pic>
      <p:sp>
        <p:nvSpPr>
          <p:cNvPr id="23" name="Google Shape;23;p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1783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5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9536579" cy="1013398"/>
          </a:xfrm>
        </p:spPr>
        <p:txBody>
          <a:bodyPr>
            <a:normAutofit/>
          </a:bodyPr>
          <a:lstStyle>
            <a:lvl1pPr algn="l">
              <a:defRPr sz="3600">
                <a:solidFill>
                  <a:schemeClr val="bg1"/>
                </a:solidFill>
              </a:defRPr>
            </a:lvl1pPr>
          </a:lstStyle>
          <a:p>
            <a:r>
              <a:rPr lang="en-US"/>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sp>
        <p:nvSpPr>
          <p:cNvPr id="9" name="Title 1"/>
          <p:cNvSpPr txBox="1">
            <a:spLocks/>
          </p:cNvSpPr>
          <p:nvPr userDrawn="1"/>
        </p:nvSpPr>
        <p:spPr>
          <a:xfrm>
            <a:off x="0" y="1034505"/>
            <a:ext cx="12192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9798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6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9536579" cy="1013398"/>
          </a:xfrm>
        </p:spPr>
        <p:txBody>
          <a:bodyPr>
            <a:normAutofit/>
          </a:bodyPr>
          <a:lstStyle>
            <a:lvl1pPr algn="l">
              <a:defRPr sz="3600">
                <a:solidFill>
                  <a:schemeClr val="bg1"/>
                </a:solidFill>
              </a:defRPr>
            </a:lvl1pPr>
          </a:lstStyle>
          <a:p>
            <a:r>
              <a:rPr lang="en-US"/>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sp>
        <p:nvSpPr>
          <p:cNvPr id="9" name="Title 1"/>
          <p:cNvSpPr txBox="1">
            <a:spLocks/>
          </p:cNvSpPr>
          <p:nvPr userDrawn="1"/>
        </p:nvSpPr>
        <p:spPr>
          <a:xfrm>
            <a:off x="0" y="1034505"/>
            <a:ext cx="12192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3313397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2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CA4C8F-48FD-4115-BFFD-9FECE7A55E65}"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45467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A4C8F-48FD-4115-BFFD-9FECE7A55E65}"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2877357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CA4C8F-48FD-4115-BFFD-9FECE7A55E65}"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2861904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CA4C8F-48FD-4115-BFFD-9FECE7A55E65}"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209853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CA4C8F-48FD-4115-BFFD-9FECE7A55E65}"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08785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CA4C8F-48FD-4115-BFFD-9FECE7A55E65}"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185213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A4C8F-48FD-4115-BFFD-9FECE7A55E65}"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36294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4"/>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0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CA4C8F-48FD-4115-BFFD-9FECE7A55E65}"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401818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CA4C8F-48FD-4115-BFFD-9FECE7A55E65}"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197397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A4C8F-48FD-4115-BFFD-9FECE7A55E65}"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28088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A4C8F-48FD-4115-BFFD-9FECE7A55E65}"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6598D-E8EE-48B8-ACF9-935EB60C8A00}" type="slidenum">
              <a:rPr lang="en-US" smtClean="0"/>
              <a:t>‹#›</a:t>
            </a:fld>
            <a:endParaRPr lang="en-US"/>
          </a:p>
        </p:txBody>
      </p:sp>
    </p:spTree>
    <p:extLst>
      <p:ext uri="{BB962C8B-B14F-4D97-AF65-F5344CB8AC3E}">
        <p14:creationId xmlns:p14="http://schemas.microsoft.com/office/powerpoint/2010/main" val="2782756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7114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707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258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5460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2898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018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74415" y="2558123"/>
            <a:ext cx="51816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208415" y="2558123"/>
            <a:ext cx="51816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91440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70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0747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5471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0903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695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60237" y="138547"/>
            <a:ext cx="11899392" cy="79358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8" name="Google Shape;58;p9" descr="Decorative blue bar"/>
          <p:cNvPicPr preferRelativeResize="0"/>
          <p:nvPr/>
        </p:nvPicPr>
        <p:blipFill rotWithShape="1">
          <a:blip r:embed="rId2">
            <a:alphaModFix/>
          </a:blip>
          <a:srcRect/>
          <a:stretch/>
        </p:blipFill>
        <p:spPr>
          <a:xfrm>
            <a:off x="0" y="6494854"/>
            <a:ext cx="12192000" cy="368372"/>
          </a:xfrm>
          <a:prstGeom prst="rect">
            <a:avLst/>
          </a:prstGeom>
          <a:noFill/>
          <a:ln>
            <a:noFill/>
          </a:ln>
        </p:spPr>
      </p:pic>
      <p:pic>
        <p:nvPicPr>
          <p:cNvPr id="59" name="Google Shape;59;p9" descr="Oregon Department of Education Logo"/>
          <p:cNvPicPr preferRelativeResize="0"/>
          <p:nvPr/>
        </p:nvPicPr>
        <p:blipFill rotWithShape="1">
          <a:blip r:embed="rId3">
            <a:alphaModFix/>
          </a:blip>
          <a:srcRect/>
          <a:stretch/>
        </p:blipFill>
        <p:spPr>
          <a:xfrm>
            <a:off x="9562069" y="5594283"/>
            <a:ext cx="2629931" cy="980912"/>
          </a:xfrm>
          <a:prstGeom prst="rect">
            <a:avLst/>
          </a:prstGeom>
          <a:noFill/>
          <a:ln>
            <a:noFill/>
          </a:ln>
        </p:spPr>
      </p:pic>
      <p:sp>
        <p:nvSpPr>
          <p:cNvPr id="60" name="Google Shape;60;p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092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3615798" y="111581"/>
            <a:ext cx="8429897"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1992834"/>
            <a:ext cx="6172200" cy="3868216"/>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3593040"/>
            <a:ext cx="3932237" cy="22759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917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3615798" y="111581"/>
            <a:ext cx="8429897"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a:spLocks noGrp="1"/>
          </p:cNvSpPr>
          <p:nvPr>
            <p:ph type="pic" idx="2"/>
          </p:nvPr>
        </p:nvSpPr>
        <p:spPr>
          <a:xfrm>
            <a:off x="5183188" y="1999819"/>
            <a:ext cx="6172200" cy="38612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a:off x="839788" y="3613978"/>
            <a:ext cx="3932237" cy="22470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471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Blank">
  <p:cSld name="3_Blank">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0" y="1028295"/>
            <a:ext cx="9536579"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7"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sp>
        <p:nvSpPr>
          <p:cNvPr id="29" name="Google Shape;29;p7"/>
          <p:cNvSpPr txBox="1"/>
          <p:nvPr/>
        </p:nvSpPr>
        <p:spPr>
          <a:xfrm>
            <a:off x="0" y="1034505"/>
            <a:ext cx="12192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7"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31" name="Google Shape;31;p7"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32" name="Google Shape;32;p7"/>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p7"/>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26235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9536579" cy="1013398"/>
          </a:xfrm>
        </p:spPr>
        <p:txBody>
          <a:bodyPr>
            <a:normAutofit/>
          </a:bodyPr>
          <a:lstStyle>
            <a:lvl1pPr algn="l">
              <a:defRPr sz="3600">
                <a:solidFill>
                  <a:schemeClr val="bg1"/>
                </a:solidFill>
              </a:defRPr>
            </a:lvl1pPr>
          </a:lstStyle>
          <a:p>
            <a:r>
              <a:rPr lang="en-US"/>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sp>
        <p:nvSpPr>
          <p:cNvPr id="9" name="Title 1"/>
          <p:cNvSpPr txBox="1">
            <a:spLocks/>
          </p:cNvSpPr>
          <p:nvPr userDrawn="1"/>
        </p:nvSpPr>
        <p:spPr>
          <a:xfrm>
            <a:off x="0" y="1034505"/>
            <a:ext cx="12192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42992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9536579" cy="1013398"/>
          </a:xfrm>
        </p:spPr>
        <p:txBody>
          <a:bodyPr>
            <a:normAutofit/>
          </a:bodyPr>
          <a:lstStyle>
            <a:lvl1pPr algn="l">
              <a:defRPr sz="3600">
                <a:solidFill>
                  <a:schemeClr val="bg1"/>
                </a:solidFill>
              </a:defRPr>
            </a:lvl1pPr>
          </a:lstStyle>
          <a:p>
            <a:r>
              <a:rPr lang="en-US"/>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sp>
        <p:nvSpPr>
          <p:cNvPr id="9" name="Title 1"/>
          <p:cNvSpPr txBox="1">
            <a:spLocks/>
          </p:cNvSpPr>
          <p:nvPr userDrawn="1"/>
        </p:nvSpPr>
        <p:spPr>
          <a:xfrm>
            <a:off x="0" y="1034505"/>
            <a:ext cx="12192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
        <p:nvSpPr>
          <p:cNvPr id="11" name="Subtitle 2"/>
          <p:cNvSpPr>
            <a:spLocks noGrp="1"/>
          </p:cNvSpPr>
          <p:nvPr>
            <p:ph type="subTitle" idx="1"/>
          </p:nvPr>
        </p:nvSpPr>
        <p:spPr>
          <a:xfrm>
            <a:off x="1318788" y="2809827"/>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11233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99848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 name="Google Shape;11;p1" descr="Decorative blue swoosh"/>
          <p:cNvPicPr preferRelativeResize="0"/>
          <p:nvPr/>
        </p:nvPicPr>
        <p:blipFill rotWithShape="1">
          <a:blip r:embed="rId14">
            <a:alphaModFix/>
          </a:blip>
          <a:srcRect/>
          <a:stretch/>
        </p:blipFill>
        <p:spPr>
          <a:xfrm>
            <a:off x="-1" y="-901"/>
            <a:ext cx="12192001" cy="2075283"/>
          </a:xfrm>
          <a:prstGeom prst="rect">
            <a:avLst/>
          </a:prstGeom>
          <a:noFill/>
          <a:ln>
            <a:noFill/>
          </a:ln>
        </p:spPr>
      </p:pic>
      <p:pic>
        <p:nvPicPr>
          <p:cNvPr id="12" name="Google Shape;12;p1" descr="Decorative blue bar"/>
          <p:cNvPicPr preferRelativeResize="0"/>
          <p:nvPr/>
        </p:nvPicPr>
        <p:blipFill rotWithShape="1">
          <a:blip r:embed="rId15">
            <a:alphaModFix/>
          </a:blip>
          <a:srcRect/>
          <a:stretch/>
        </p:blipFill>
        <p:spPr>
          <a:xfrm>
            <a:off x="0" y="6494854"/>
            <a:ext cx="12192000" cy="368372"/>
          </a:xfrm>
          <a:prstGeom prst="rect">
            <a:avLst/>
          </a:prstGeom>
          <a:noFill/>
          <a:ln>
            <a:noFill/>
          </a:ln>
        </p:spPr>
      </p:pic>
      <p:sp>
        <p:nvSpPr>
          <p:cNvPr id="13" name="Google Shape;13;p1"/>
          <p:cNvSpPr txBox="1">
            <a:spLocks noGrp="1"/>
          </p:cNvSpPr>
          <p:nvPr>
            <p:ph type="body" idx="1"/>
          </p:nvPr>
        </p:nvSpPr>
        <p:spPr>
          <a:xfrm>
            <a:off x="838200" y="3427255"/>
            <a:ext cx="10515600" cy="27497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 name="Google Shape;14;p1"/>
          <p:cNvPicPr preferRelativeResize="0"/>
          <p:nvPr/>
        </p:nvPicPr>
        <p:blipFill rotWithShape="1">
          <a:blip r:embed="rId16">
            <a:alphaModFix/>
          </a:blip>
          <a:srcRect/>
          <a:stretch/>
        </p:blipFill>
        <p:spPr>
          <a:xfrm>
            <a:off x="153564" y="186165"/>
            <a:ext cx="3614517" cy="1348143"/>
          </a:xfrm>
          <a:prstGeom prst="rect">
            <a:avLst/>
          </a:prstGeom>
          <a:noFill/>
          <a:ln>
            <a:noFill/>
          </a:ln>
        </p:spPr>
      </p:pic>
      <p:pic>
        <p:nvPicPr>
          <p:cNvPr id="15" name="Google Shape;15;p1"/>
          <p:cNvPicPr preferRelativeResize="0"/>
          <p:nvPr/>
        </p:nvPicPr>
        <p:blipFill rotWithShape="1">
          <a:blip r:embed="rId16">
            <a:alphaModFix/>
          </a:blip>
          <a:srcRect/>
          <a:stretch/>
        </p:blipFill>
        <p:spPr>
          <a:xfrm>
            <a:off x="153564" y="186165"/>
            <a:ext cx="3614517" cy="1348143"/>
          </a:xfrm>
          <a:prstGeom prst="rect">
            <a:avLst/>
          </a:prstGeom>
          <a:noFill/>
          <a:ln>
            <a:noFill/>
          </a:ln>
        </p:spPr>
      </p:pic>
      <p:pic>
        <p:nvPicPr>
          <p:cNvPr id="16" name="Google Shape;16;p1" descr="Oregon Department of Education Logo"/>
          <p:cNvPicPr preferRelativeResize="0"/>
          <p:nvPr/>
        </p:nvPicPr>
        <p:blipFill rotWithShape="1">
          <a:blip r:embed="rId16">
            <a:alphaModFix/>
          </a:blip>
          <a:srcRect/>
          <a:stretch/>
        </p:blipFill>
        <p:spPr>
          <a:xfrm>
            <a:off x="153564" y="186165"/>
            <a:ext cx="3614517" cy="1348143"/>
          </a:xfrm>
          <a:prstGeom prst="rect">
            <a:avLst/>
          </a:prstGeom>
          <a:noFill/>
          <a:ln>
            <a:noFill/>
          </a:ln>
        </p:spPr>
      </p:pic>
      <p:sp>
        <p:nvSpPr>
          <p:cNvPr id="17" name="Google Shape;17;p1"/>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1240984"/>
      </p:ext>
    </p:extLst>
  </p:cSld>
  <p:clrMap bg1="lt1" tx1="dk1" bg2="dk2" tx2="lt2" accent1="accent1" accent2="accent2" accent3="accent3" accent4="accent4" accent5="accent5" accent6="accent6" hlink="hlink" folHlink="folHlink"/>
  <p:sldLayoutIdLst>
    <p:sldLayoutId id="2147483666" r:id="rId1"/>
    <p:sldLayoutId id="2147483668" r:id="rId2"/>
    <p:sldLayoutId id="2147483670" r:id="rId3"/>
    <p:sldLayoutId id="2147483673" r:id="rId4"/>
    <p:sldLayoutId id="2147483675" r:id="rId5"/>
    <p:sldLayoutId id="2147483676" r:id="rId6"/>
    <p:sldLayoutId id="2147483719" r:id="rId7"/>
    <p:sldLayoutId id="2147483732" r:id="rId8"/>
    <p:sldLayoutId id="2147483733" r:id="rId9"/>
    <p:sldLayoutId id="2147483734" r:id="rId10"/>
    <p:sldLayoutId id="2147483735" r:id="rId11"/>
    <p:sldLayoutId id="214748373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4C8F-48FD-4115-BFFD-9FECE7A55E65}" type="datetimeFigureOut">
              <a:rPr lang="en-US" smtClean="0"/>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6598D-E8EE-48B8-ACF9-935EB60C8A00}" type="slidenum">
              <a:rPr lang="en-US" smtClean="0"/>
              <a:t>‹#›</a:t>
            </a:fld>
            <a:endParaRPr lang="en-US"/>
          </a:p>
        </p:txBody>
      </p:sp>
    </p:spTree>
    <p:extLst>
      <p:ext uri="{BB962C8B-B14F-4D97-AF65-F5344CB8AC3E}">
        <p14:creationId xmlns:p14="http://schemas.microsoft.com/office/powerpoint/2010/main" val="8094358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1431709"/>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egcounsel.house.gov/Comps/Elementary%20And%20Secondary%20Education%20Act%20Of%201965.pdf"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ode.news/ELquestion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2.ed.gov/policy/elsec/leg/essa/essatitleiiiguidenglishlearners92016.pdf" TargetMode="External"/><Relationship Id="rId4" Type="http://schemas.openxmlformats.org/officeDocument/2006/relationships/hyperlink" Target="https://www2.ed.gov/about/offices/list/oela/english-learner-toolkit/eltoolki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oNE8UAbSoJjfgskShXC-AQUKBHPHRJVE/edi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content.govdelivery.com/accounts/USED/bulletins/2827b3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tudents-and-family/healthsafety/Documents/Oregon%27s%20Extended%20School%20Closure%20Special%20Education%20Guidance,%20Distance%20Learning%20for%20All.pdf"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oregon.gov./ode/students-and-family/healthsafety/Documents/Distance%20Learning%20for%20All%20Resources%20for%20Students%20with%20Complex%20Needs.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e/students-and-family/healthsafety/Documents/Distance%20Learning%20for%20All%20Guidance%20March%202020.pdf" TargetMode="External"/><Relationship Id="rId2" Type="http://schemas.openxmlformats.org/officeDocument/2006/relationships/hyperlink" Target="https://www.oregon.gov/ode/educator-resources/standards/Pages/Distance-Learning-for-All.aspx"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oregon.gov/ode/educator-resources/assessment/Pages/English-Language-Proficiency.asp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oregon.gov/ode/educator-resources/assessment/Documents/elpa21_achievementlevel_descriptors_K-12.pdf" TargetMode="External"/><Relationship Id="rId2" Type="http://schemas.openxmlformats.org/officeDocument/2006/relationships/hyperlink" Target="https://www.oregon.gov/ode/students-and-family/equity/EngLearners/Documents/ELPStandardsFinal.pdf" TargetMode="External"/><Relationship Id="rId1" Type="http://schemas.openxmlformats.org/officeDocument/2006/relationships/slideLayout" Target="../slideLayouts/slideLayout7.xml"/><Relationship Id="rId4" Type="http://schemas.openxmlformats.org/officeDocument/2006/relationships/hyperlink" Target="https://district.ode.state.or.u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istrict.ode.state.or.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oregon.gov/ode/educator-resources/assessment/Documents/elpa21_achievementlevel_descriptors_K-12.pdf" TargetMode="External"/><Relationship Id="rId4" Type="http://schemas.openxmlformats.org/officeDocument/2006/relationships/hyperlink" Target="https://www.oregon.gov/ode/students-and-family/equity/EngLearners/Documents/ELPStandardsFinal.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talkingpts.org/" TargetMode="External"/><Relationship Id="rId2" Type="http://schemas.openxmlformats.org/officeDocument/2006/relationships/hyperlink" Target="https://www.colorincolorado.org/coronavirus-ell" TargetMode="External"/><Relationship Id="rId1" Type="http://schemas.openxmlformats.org/officeDocument/2006/relationships/slideLayout" Target="../slideLayouts/slideLayout7.xml"/><Relationship Id="rId4" Type="http://schemas.openxmlformats.org/officeDocument/2006/relationships/hyperlink" Target="https://www.immigrantsrefugeesandschools.org/post/english-learner-family-engagement-during-coronavir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ies.ed.gov/ncee/wwc/PracticeGuide/8" TargetMode="External"/><Relationship Id="rId2" Type="http://schemas.openxmlformats.org/officeDocument/2006/relationships/hyperlink" Target="https://ies.ed.gov/ncee/wwc/Docs/practiceguide/english_learners_pg_040114.pdf" TargetMode="External"/><Relationship Id="rId1" Type="http://schemas.openxmlformats.org/officeDocument/2006/relationships/slideLayout" Target="../slideLayouts/slideLayout7.xml"/><Relationship Id="rId6" Type="http://schemas.openxmlformats.org/officeDocument/2006/relationships/hyperlink" Target="https://www.colorincolorado.org/article/essential-actions-15-research-based-practices-increase-ell-student-achievement" TargetMode="External"/><Relationship Id="rId5" Type="http://schemas.openxmlformats.org/officeDocument/2006/relationships/hyperlink" Target="https://www.colorincolorado.org/" TargetMode="External"/><Relationship Id="rId4" Type="http://schemas.openxmlformats.org/officeDocument/2006/relationships/hyperlink" Target="https://www.rcoe.us/educational-services/files/2012/08/NEA_Meeting_the_Unique_Needs_of_LTELs.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Kelly.kalkofen@state.or.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Kelly.kalkofen@state.or.u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hyperlink" Target="mailto:Kelly.kalkofen@state.or.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mary.martinez-wenzl@state.or.u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mary.martinez-wenzl@state.or.us" TargetMode="External"/><Relationship Id="rId2" Type="http://schemas.openxmlformats.org/officeDocument/2006/relationships/hyperlink" Target="https://www.oregonlaws.org/ors/327.016"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ode.news/ELquestion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mailto:Leslie.casebeer@ode.state.or.us" TargetMode="External"/><Relationship Id="rId13" Type="http://schemas.openxmlformats.org/officeDocument/2006/relationships/hyperlink" Target="mailto:Mary.Martinez-Wenzl@ode.state.or.us" TargetMode="External"/><Relationship Id="rId3" Type="http://schemas.openxmlformats.org/officeDocument/2006/relationships/hyperlink" Target="mailto:Candace.Pelt@ode.state.or.us" TargetMode="External"/><Relationship Id="rId7" Type="http://schemas.openxmlformats.org/officeDocument/2006/relationships/hyperlink" Target="mailto:Kim.a.miller@ode.state.or.us" TargetMode="External"/><Relationship Id="rId12" Type="http://schemas.openxmlformats.org/officeDocument/2006/relationships/hyperlink" Target="mailto:Kelly.kalkofen@state.or.u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Susan.mekarski@ode.state.or.us" TargetMode="External"/><Relationship Id="rId11" Type="http://schemas.openxmlformats.org/officeDocument/2006/relationships/hyperlink" Target="mailto:Karin.moscon@state.or.us" TargetMode="External"/><Relationship Id="rId5" Type="http://schemas.openxmlformats.org/officeDocument/2006/relationships/hyperlink" Target="mailto:Sara.E.green@ode.state.or.us" TargetMode="External"/><Relationship Id="rId10" Type="http://schemas.openxmlformats.org/officeDocument/2006/relationships/hyperlink" Target="mailto:Josh.rew@ode.state.or.us" TargetMode="External"/><Relationship Id="rId4" Type="http://schemas.openxmlformats.org/officeDocument/2006/relationships/hyperlink" Target="mailto:Deb.lange@state.or.us" TargetMode="External"/><Relationship Id="rId9" Type="http://schemas.openxmlformats.org/officeDocument/2006/relationships/hyperlink" Target="mailto:Ben.wolcott@ode.state.or.us" TargetMode="External"/><Relationship Id="rId14" Type="http://schemas.openxmlformats.org/officeDocument/2006/relationships/hyperlink" Target="mailto:Andrew.Byerley@ode.state.or.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ode.news/ELquestion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ode.news/ELquestion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18" y="2702125"/>
            <a:ext cx="10515600" cy="1325563"/>
          </a:xfrm>
        </p:spPr>
        <p:txBody>
          <a:bodyPr/>
          <a:lstStyle/>
          <a:p>
            <a:r>
              <a:rPr lang="en-US" sz="6000"/>
              <a:t/>
            </a:r>
            <a:br>
              <a:rPr lang="en-US" sz="6000"/>
            </a:br>
            <a:r>
              <a:rPr lang="en-US" sz="6000"/>
              <a:t>EL Coordinators’ Webinar</a:t>
            </a:r>
            <a:br>
              <a:rPr lang="en-US" sz="6000"/>
            </a:br>
            <a:r>
              <a:rPr lang="en-US" sz="6000"/>
              <a:t>April 9, 2020 </a:t>
            </a:r>
          </a:p>
        </p:txBody>
      </p:sp>
      <p:sp>
        <p:nvSpPr>
          <p:cNvPr id="3" name="Title 1"/>
          <p:cNvSpPr txBox="1">
            <a:spLocks/>
          </p:cNvSpPr>
          <p:nvPr/>
        </p:nvSpPr>
        <p:spPr>
          <a:xfrm>
            <a:off x="579446" y="4346995"/>
            <a:ext cx="10515600"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6000" kern="0"/>
              <a:t/>
            </a:r>
            <a:br>
              <a:rPr lang="en-US" sz="6000" kern="0"/>
            </a:br>
            <a:r>
              <a:rPr lang="en-US" sz="3200" i="1">
                <a:solidFill>
                  <a:srgbClr val="1F497D"/>
                </a:solidFill>
              </a:rPr>
              <a:t>Ensuring Care, Connection, and Continuity of Learning </a:t>
            </a:r>
            <a:endParaRPr lang="en-US" sz="3200" kern="0"/>
          </a:p>
        </p:txBody>
      </p:sp>
    </p:spTree>
    <p:extLst>
      <p:ext uri="{BB962C8B-B14F-4D97-AF65-F5344CB8AC3E}">
        <p14:creationId xmlns:p14="http://schemas.microsoft.com/office/powerpoint/2010/main" val="315451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will additional guidance be provided?</a:t>
            </a:r>
          </a:p>
        </p:txBody>
      </p:sp>
      <p:sp>
        <p:nvSpPr>
          <p:cNvPr id="3" name="Subtitle 2"/>
          <p:cNvSpPr>
            <a:spLocks noGrp="1"/>
          </p:cNvSpPr>
          <p:nvPr>
            <p:ph type="subTitle" idx="1"/>
          </p:nvPr>
        </p:nvSpPr>
        <p:spPr>
          <a:xfrm>
            <a:off x="365759" y="2135393"/>
            <a:ext cx="11478409" cy="4012602"/>
          </a:xfrm>
        </p:spPr>
        <p:txBody>
          <a:bodyPr>
            <a:normAutofit/>
          </a:bodyPr>
          <a:lstStyle/>
          <a:p>
            <a:pPr marL="393700" indent="-342900" algn="l">
              <a:buFont typeface="Arial" panose="020B0604020202020204" pitchFamily="34" charset="0"/>
              <a:buChar char="•"/>
            </a:pPr>
            <a:r>
              <a:rPr lang="en-US"/>
              <a:t>United States Department of Education to issue guidance soon</a:t>
            </a:r>
          </a:p>
          <a:p>
            <a:pPr marL="850900" lvl="1" indent="-342900" algn="l">
              <a:buFont typeface="Arial" panose="020B0604020202020204" pitchFamily="34" charset="0"/>
              <a:buChar char="•"/>
            </a:pPr>
            <a:r>
              <a:rPr lang="en-US"/>
              <a:t>Waivers granted to states so far do not touch on ELP testing or Title III requirements</a:t>
            </a:r>
          </a:p>
          <a:p>
            <a:pPr marL="393700" indent="-342900" algn="l">
              <a:buFont typeface="Arial" panose="020B0604020202020204" pitchFamily="34" charset="0"/>
              <a:buChar char="•"/>
            </a:pPr>
            <a:r>
              <a:rPr lang="en-US"/>
              <a:t>ELPA21 to release recommendations soon</a:t>
            </a:r>
          </a:p>
          <a:p>
            <a:pPr marL="393700" indent="-342900" algn="l">
              <a:buFont typeface="Arial" panose="020B0604020202020204" pitchFamily="34" charset="0"/>
              <a:buChar char="•"/>
            </a:pPr>
            <a:r>
              <a:rPr lang="en-US"/>
              <a:t>Distance Learning for All to begin April 13</a:t>
            </a:r>
          </a:p>
          <a:p>
            <a:pPr marL="850900" lvl="1" indent="-342900" algn="l">
              <a:buFont typeface="Arial" panose="020B0604020202020204" pitchFamily="34" charset="0"/>
              <a:buChar char="•"/>
            </a:pPr>
            <a:r>
              <a:rPr lang="en-US"/>
              <a:t>ODE issuing a number of priority communications in a short amount of time</a:t>
            </a:r>
          </a:p>
          <a:p>
            <a:pPr marL="850900" lvl="1" indent="-342900" algn="l">
              <a:buFont typeface="Arial" panose="020B0604020202020204" pitchFamily="34" charset="0"/>
              <a:buChar char="•"/>
            </a:pPr>
            <a:endParaRPr lang="en-US"/>
          </a:p>
          <a:p>
            <a:pPr marL="50800" indent="0" algn="l"/>
            <a:r>
              <a:rPr lang="en-US" b="1"/>
              <a:t>ODE’s priorities in extraordinary times</a:t>
            </a:r>
          </a:p>
          <a:p>
            <a:pPr marL="850900" lvl="1" indent="-342900" algn="l">
              <a:buFont typeface="Arial" panose="020B0604020202020204" pitchFamily="34" charset="0"/>
              <a:buChar char="•"/>
            </a:pPr>
            <a:r>
              <a:rPr lang="en-US"/>
              <a:t>Health and safety first</a:t>
            </a:r>
          </a:p>
          <a:p>
            <a:pPr marL="850900" lvl="1" indent="-342900" algn="l">
              <a:buFont typeface="Arial" panose="020B0604020202020204" pitchFamily="34" charset="0"/>
              <a:buChar char="•"/>
            </a:pPr>
            <a:r>
              <a:rPr lang="en-US"/>
              <a:t>Student-centered solutions</a:t>
            </a:r>
          </a:p>
          <a:p>
            <a:pPr marL="850900" lvl="1" indent="-342900" algn="l">
              <a:buFont typeface="Arial" panose="020B0604020202020204" pitchFamily="34" charset="0"/>
              <a:buChar char="•"/>
            </a:pPr>
            <a:endParaRPr lang="en-US"/>
          </a:p>
          <a:p>
            <a:pPr marL="533400" lvl="1" indent="0" algn="l"/>
            <a:endParaRPr lang="en-US"/>
          </a:p>
        </p:txBody>
      </p:sp>
    </p:spTree>
    <p:extLst>
      <p:ext uri="{BB962C8B-B14F-4D97-AF65-F5344CB8AC3E}">
        <p14:creationId xmlns:p14="http://schemas.microsoft.com/office/powerpoint/2010/main" val="220102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8350" y="160541"/>
            <a:ext cx="4217678" cy="857421"/>
          </a:xfrm>
        </p:spPr>
        <p:txBody>
          <a:bodyPr/>
          <a:lstStyle/>
          <a:p>
            <a:r>
              <a:rPr lang="en-US">
                <a:solidFill>
                  <a:schemeClr val="bg1"/>
                </a:solidFill>
              </a:rPr>
              <a:t>Accountability</a:t>
            </a:r>
          </a:p>
        </p:txBody>
      </p:sp>
      <p:sp>
        <p:nvSpPr>
          <p:cNvPr id="3" name="Subtitle 2"/>
          <p:cNvSpPr>
            <a:spLocks noGrp="1"/>
          </p:cNvSpPr>
          <p:nvPr>
            <p:ph type="subTitle" idx="1"/>
          </p:nvPr>
        </p:nvSpPr>
        <p:spPr>
          <a:xfrm>
            <a:off x="404648" y="1806087"/>
            <a:ext cx="11503571" cy="4479099"/>
          </a:xfrm>
        </p:spPr>
        <p:txBody>
          <a:bodyPr/>
          <a:lstStyle/>
          <a:p>
            <a:pPr marL="393700" indent="-342900" algn="l">
              <a:buFont typeface="Arial" panose="020B0604020202020204" pitchFamily="34" charset="0"/>
              <a:buChar char="•"/>
            </a:pPr>
            <a:endParaRPr lang="en-US" sz="2000"/>
          </a:p>
          <a:p>
            <a:pPr marL="393700" indent="-342900" algn="l">
              <a:buFont typeface="Arial" panose="020B0604020202020204" pitchFamily="34" charset="0"/>
              <a:buChar char="•"/>
            </a:pPr>
            <a:endParaRPr lang="en-US" sz="2000"/>
          </a:p>
          <a:p>
            <a:pPr marL="50800" indent="0"/>
            <a:r>
              <a:rPr lang="en-US" sz="4400" b="1"/>
              <a:t>On-Track to English Language Proficiency</a:t>
            </a:r>
          </a:p>
          <a:p>
            <a:pPr marL="50800" indent="0"/>
            <a:r>
              <a:rPr lang="en-US" sz="4400" b="1">
                <a:solidFill>
                  <a:srgbClr val="FF0000"/>
                </a:solidFill>
              </a:rPr>
              <a:t>OTELP</a:t>
            </a:r>
          </a:p>
          <a:p>
            <a:pPr marL="50800" indent="0"/>
            <a:r>
              <a:rPr lang="en-US" sz="4400" b="1"/>
              <a:t>Josh </a:t>
            </a:r>
            <a:r>
              <a:rPr lang="en-US" sz="4400" b="1" err="1"/>
              <a:t>Rew</a:t>
            </a:r>
            <a:endParaRPr lang="en-US" sz="4400" b="1"/>
          </a:p>
          <a:p>
            <a:pPr marL="50800" indent="0"/>
            <a:r>
              <a:rPr lang="en-US"/>
              <a:t/>
            </a:r>
            <a:br>
              <a:rPr lang="en-US"/>
            </a:br>
            <a:endParaRPr lang="en-US"/>
          </a:p>
        </p:txBody>
      </p:sp>
    </p:spTree>
    <p:extLst>
      <p:ext uri="{BB962C8B-B14F-4D97-AF65-F5344CB8AC3E}">
        <p14:creationId xmlns:p14="http://schemas.microsoft.com/office/powerpoint/2010/main" val="284733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a:solidFill>
                  <a:srgbClr val="C00000"/>
                </a:solidFill>
              </a:rPr>
              <a:t>On Track to ELP (OTELP) – Update (Part 1)</a:t>
            </a:r>
          </a:p>
        </p:txBody>
      </p:sp>
      <p:sp>
        <p:nvSpPr>
          <p:cNvPr id="7" name="Text Placeholder 6"/>
          <p:cNvSpPr>
            <a:spLocks noGrp="1"/>
          </p:cNvSpPr>
          <p:nvPr>
            <p:ph type="body" idx="1"/>
          </p:nvPr>
        </p:nvSpPr>
        <p:spPr/>
        <p:txBody>
          <a:bodyPr>
            <a:normAutofit/>
          </a:bodyPr>
          <a:lstStyle/>
          <a:p>
            <a:pPr algn="ctr"/>
            <a:r>
              <a:rPr lang="en-US" sz="3600"/>
              <a:t>What do we know</a:t>
            </a:r>
          </a:p>
        </p:txBody>
      </p:sp>
      <p:sp>
        <p:nvSpPr>
          <p:cNvPr id="8" name="Content Placeholder 7"/>
          <p:cNvSpPr>
            <a:spLocks noGrp="1"/>
          </p:cNvSpPr>
          <p:nvPr>
            <p:ph sz="half" idx="2"/>
          </p:nvPr>
        </p:nvSpPr>
        <p:spPr/>
        <p:txBody>
          <a:bodyPr>
            <a:normAutofit/>
          </a:bodyPr>
          <a:lstStyle/>
          <a:p>
            <a:pPr>
              <a:buSzPct val="85000"/>
              <a:buFont typeface="Wingdings" panose="05000000000000000000" pitchFamily="2" charset="2"/>
              <a:buChar char="q"/>
            </a:pPr>
            <a:r>
              <a:rPr lang="en-US" sz="2400"/>
              <a:t>Oregon received a waiver to suspend assessment, accountability, and reporting for the 2019-20 school year.</a:t>
            </a:r>
          </a:p>
          <a:p>
            <a:pPr marL="0" indent="0">
              <a:buSzPct val="85000"/>
              <a:buNone/>
            </a:pPr>
            <a:endParaRPr lang="en-US" sz="2400"/>
          </a:p>
          <a:p>
            <a:pPr>
              <a:buSzPct val="85000"/>
              <a:buFont typeface="Wingdings" panose="05000000000000000000" pitchFamily="2" charset="2"/>
              <a:buChar char="q"/>
            </a:pPr>
            <a:r>
              <a:rPr lang="en-US" sz="2400"/>
              <a:t>What does the waiver mean?</a:t>
            </a:r>
          </a:p>
          <a:p>
            <a:pPr lvl="1">
              <a:buSzPct val="85000"/>
              <a:buFont typeface="Wingdings" panose="05000000000000000000" pitchFamily="2" charset="2"/>
              <a:buChar char="ü"/>
            </a:pPr>
            <a:r>
              <a:rPr lang="en-US" sz="1800"/>
              <a:t>No ELA, math, and science testing</a:t>
            </a:r>
          </a:p>
          <a:p>
            <a:pPr lvl="1">
              <a:buSzPct val="85000"/>
              <a:buFont typeface="Wingdings" panose="05000000000000000000" pitchFamily="2" charset="2"/>
              <a:buChar char="ü"/>
            </a:pPr>
            <a:r>
              <a:rPr lang="en-US" sz="1800"/>
              <a:t>No school identifications</a:t>
            </a:r>
          </a:p>
          <a:p>
            <a:pPr lvl="2">
              <a:buSzPct val="85000"/>
              <a:buFont typeface="Courier New" panose="02070309020205020404" pitchFamily="49" charset="0"/>
              <a:buChar char="o"/>
            </a:pPr>
            <a:r>
              <a:rPr lang="en-US" sz="1400"/>
              <a:t>i.e., comprehensive and targeted identifications </a:t>
            </a:r>
          </a:p>
          <a:p>
            <a:pPr lvl="1">
              <a:buSzPct val="85000"/>
              <a:buFont typeface="Wingdings" panose="05000000000000000000" pitchFamily="2" charset="2"/>
              <a:buChar char="ü"/>
            </a:pPr>
            <a:r>
              <a:rPr lang="en-US" sz="1800"/>
              <a:t>No accountability details</a:t>
            </a:r>
          </a:p>
          <a:p>
            <a:pPr lvl="2">
              <a:buSzPct val="85000"/>
              <a:buFont typeface="Courier New" panose="02070309020205020404" pitchFamily="49" charset="0"/>
              <a:buChar char="o"/>
            </a:pPr>
            <a:r>
              <a:rPr lang="en-US" sz="1400"/>
              <a:t>Waiver may impact other accountability data</a:t>
            </a:r>
          </a:p>
          <a:p>
            <a:pPr lvl="1">
              <a:buFont typeface="Wingdings" panose="05000000000000000000" pitchFamily="2" charset="2"/>
              <a:buChar char="q"/>
            </a:pPr>
            <a:endParaRPr lang="en-US" sz="2000"/>
          </a:p>
        </p:txBody>
      </p:sp>
      <p:sp>
        <p:nvSpPr>
          <p:cNvPr id="9" name="Text Placeholder 8"/>
          <p:cNvSpPr>
            <a:spLocks noGrp="1"/>
          </p:cNvSpPr>
          <p:nvPr>
            <p:ph type="body" sz="quarter" idx="3"/>
          </p:nvPr>
        </p:nvSpPr>
        <p:spPr/>
        <p:txBody>
          <a:bodyPr>
            <a:normAutofit/>
          </a:bodyPr>
          <a:lstStyle/>
          <a:p>
            <a:pPr algn="ctr"/>
            <a:r>
              <a:rPr lang="en-US" sz="3600"/>
              <a:t>What else do we know</a:t>
            </a:r>
          </a:p>
        </p:txBody>
      </p:sp>
      <p:sp>
        <p:nvSpPr>
          <p:cNvPr id="10" name="Content Placeholder 9"/>
          <p:cNvSpPr>
            <a:spLocks noGrp="1"/>
          </p:cNvSpPr>
          <p:nvPr>
            <p:ph sz="quarter" idx="4"/>
          </p:nvPr>
        </p:nvSpPr>
        <p:spPr/>
        <p:txBody>
          <a:bodyPr>
            <a:normAutofit/>
          </a:bodyPr>
          <a:lstStyle/>
          <a:p>
            <a:pPr>
              <a:buSzPct val="85000"/>
              <a:buFont typeface="Wingdings" panose="05000000000000000000" pitchFamily="2" charset="2"/>
              <a:buChar char="q"/>
            </a:pPr>
            <a:r>
              <a:rPr lang="en-US" sz="2400"/>
              <a:t>The waiver doesn’t apply to ELPA and Title III reporting.</a:t>
            </a:r>
          </a:p>
          <a:p>
            <a:pPr>
              <a:buSzPct val="85000"/>
              <a:buFont typeface="Wingdings" panose="05000000000000000000" pitchFamily="2" charset="2"/>
              <a:buChar char="q"/>
            </a:pPr>
            <a:endParaRPr lang="en-US" sz="2400"/>
          </a:p>
          <a:p>
            <a:pPr>
              <a:buSzPct val="85000"/>
              <a:buFont typeface="Wingdings" panose="05000000000000000000" pitchFamily="2" charset="2"/>
              <a:buChar char="q"/>
            </a:pPr>
            <a:r>
              <a:rPr lang="en-US" sz="2400"/>
              <a:t>OTELP depends on ELPA and two other collections</a:t>
            </a:r>
            <a:r>
              <a:rPr lang="en-US" sz="2400" baseline="30000"/>
              <a:t>1</a:t>
            </a:r>
            <a:r>
              <a:rPr lang="en-US" sz="2400"/>
              <a:t>.</a:t>
            </a:r>
          </a:p>
          <a:p>
            <a:pPr>
              <a:buSzPct val="85000"/>
              <a:buFont typeface="Wingdings" panose="05000000000000000000" pitchFamily="2" charset="2"/>
              <a:buChar char="q"/>
            </a:pPr>
            <a:endParaRPr lang="en-US" sz="2400"/>
          </a:p>
          <a:p>
            <a:pPr>
              <a:buSzPct val="85000"/>
              <a:buFont typeface="Wingdings" panose="05000000000000000000" pitchFamily="2" charset="2"/>
              <a:buChar char="q"/>
            </a:pPr>
            <a:r>
              <a:rPr lang="en-US" sz="2400"/>
              <a:t>The public reporting of OTELP falls under </a:t>
            </a:r>
            <a:r>
              <a:rPr lang="en-US" sz="2400">
                <a:hlinkClick r:id="rId2"/>
              </a:rPr>
              <a:t>Title III, Subpart 2, Sec. 3121(a)(2)</a:t>
            </a:r>
            <a:r>
              <a:rPr lang="en-US" sz="2400"/>
              <a:t> (see p. 201).</a:t>
            </a:r>
          </a:p>
        </p:txBody>
      </p:sp>
      <p:sp>
        <p:nvSpPr>
          <p:cNvPr id="11" name="TextBox 10"/>
          <p:cNvSpPr txBox="1"/>
          <p:nvPr/>
        </p:nvSpPr>
        <p:spPr>
          <a:xfrm>
            <a:off x="6392487" y="6325985"/>
            <a:ext cx="50873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black"/>
                </a:solidFill>
                <a:effectLst/>
                <a:uLnTx/>
                <a:uFillTx/>
                <a:latin typeface="Calibri" panose="020F0502020204030204"/>
                <a:ea typeface="+mn-ea"/>
                <a:cs typeface="+mn-cs"/>
              </a:rPr>
              <a:t>1</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ESEA Title III English Learner (Spring) collection and 1</a:t>
            </a:r>
            <a:r>
              <a:rPr kumimoji="0" lang="en-US" sz="1000" b="0" i="0" u="none" strike="noStrike" kern="1200" cap="none" spc="0" normalizeH="0" baseline="30000" noProof="0">
                <a:ln>
                  <a:noFill/>
                </a:ln>
                <a:solidFill>
                  <a:prstClr val="black"/>
                </a:solidFill>
                <a:effectLst/>
                <a:uLnTx/>
                <a:uFillTx/>
                <a:latin typeface="Calibri" panose="020F0502020204030204"/>
                <a:ea typeface="+mn-ea"/>
                <a:cs typeface="+mn-cs"/>
              </a:rPr>
              <a:t>st</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school in May 3</a:t>
            </a:r>
            <a:r>
              <a:rPr kumimoji="0" lang="en-US" sz="1000" b="0" i="0" u="none" strike="noStrike" kern="1200" cap="none" spc="0" normalizeH="0" baseline="30000" noProof="0">
                <a:ln>
                  <a:noFill/>
                </a:ln>
                <a:solidFill>
                  <a:prstClr val="black"/>
                </a:solidFill>
                <a:effectLst/>
                <a:uLnTx/>
                <a:uFillTx/>
                <a:latin typeface="Calibri" panose="020F0502020204030204"/>
                <a:ea typeface="+mn-ea"/>
                <a:cs typeface="+mn-cs"/>
              </a:rPr>
              <a:t>rd</a:t>
            </a: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 Period Cumulative ADM snapshot (i.e., Spring Membership).</a:t>
            </a:r>
          </a:p>
        </p:txBody>
      </p:sp>
    </p:spTree>
    <p:extLst>
      <p:ext uri="{BB962C8B-B14F-4D97-AF65-F5344CB8AC3E}">
        <p14:creationId xmlns:p14="http://schemas.microsoft.com/office/powerpoint/2010/main" val="98273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a:solidFill>
                  <a:srgbClr val="C00000"/>
                </a:solidFill>
              </a:rPr>
              <a:t>On Track to ELP (OTELP) – Update (Part 2)</a:t>
            </a:r>
          </a:p>
        </p:txBody>
      </p:sp>
      <p:sp>
        <p:nvSpPr>
          <p:cNvPr id="7" name="Text Placeholder 6"/>
          <p:cNvSpPr>
            <a:spLocks noGrp="1"/>
          </p:cNvSpPr>
          <p:nvPr>
            <p:ph type="body" idx="1"/>
          </p:nvPr>
        </p:nvSpPr>
        <p:spPr/>
        <p:txBody>
          <a:bodyPr>
            <a:normAutofit/>
          </a:bodyPr>
          <a:lstStyle/>
          <a:p>
            <a:pPr algn="ctr"/>
            <a:r>
              <a:rPr lang="en-US" sz="3600"/>
              <a:t>What we don’t know</a:t>
            </a:r>
          </a:p>
        </p:txBody>
      </p:sp>
      <p:sp>
        <p:nvSpPr>
          <p:cNvPr id="8" name="Content Placeholder 7"/>
          <p:cNvSpPr>
            <a:spLocks noGrp="1"/>
          </p:cNvSpPr>
          <p:nvPr>
            <p:ph sz="half" idx="2"/>
          </p:nvPr>
        </p:nvSpPr>
        <p:spPr>
          <a:xfrm>
            <a:off x="839787" y="2273785"/>
            <a:ext cx="5157787" cy="4186670"/>
          </a:xfrm>
        </p:spPr>
        <p:txBody>
          <a:bodyPr>
            <a:normAutofit/>
          </a:bodyPr>
          <a:lstStyle/>
          <a:p>
            <a:pPr marL="0" indent="0">
              <a:buSzPct val="85000"/>
              <a:buNone/>
            </a:pPr>
            <a:endParaRPr lang="en-US" sz="2400"/>
          </a:p>
          <a:p>
            <a:pPr>
              <a:buSzPct val="85000"/>
              <a:buFont typeface="Wingdings" panose="05000000000000000000" pitchFamily="2" charset="2"/>
              <a:buChar char="q"/>
            </a:pPr>
            <a:r>
              <a:rPr lang="en-US" sz="2400"/>
              <a:t>If schools and districts will be able to administer the ELPA.</a:t>
            </a:r>
          </a:p>
          <a:p>
            <a:pPr>
              <a:buSzPct val="85000"/>
              <a:buFont typeface="Wingdings" panose="05000000000000000000" pitchFamily="2" charset="2"/>
              <a:buChar char="q"/>
            </a:pPr>
            <a:endParaRPr lang="en-US" sz="2400"/>
          </a:p>
          <a:p>
            <a:pPr>
              <a:buSzPct val="85000"/>
              <a:buFont typeface="Wingdings" panose="05000000000000000000" pitchFamily="2" charset="2"/>
              <a:buChar char="q"/>
            </a:pPr>
            <a:r>
              <a:rPr lang="en-US" sz="2400"/>
              <a:t>If we’ll be able to calculate and publicly report OTELP.</a:t>
            </a:r>
          </a:p>
          <a:p>
            <a:pPr marL="0" indent="0">
              <a:buSzPct val="85000"/>
              <a:buNone/>
            </a:pPr>
            <a:endParaRPr lang="en-US" sz="2400"/>
          </a:p>
          <a:p>
            <a:pPr>
              <a:buSzPct val="85000"/>
              <a:buFont typeface="Wingdings" panose="05000000000000000000" pitchFamily="2" charset="2"/>
              <a:buChar char="q"/>
            </a:pPr>
            <a:r>
              <a:rPr lang="en-US" sz="2400"/>
              <a:t>If or when Oregon will receive a waiver to suspend ELPA and Title III reporting.</a:t>
            </a:r>
          </a:p>
        </p:txBody>
      </p:sp>
      <p:sp>
        <p:nvSpPr>
          <p:cNvPr id="9" name="Text Placeholder 8"/>
          <p:cNvSpPr>
            <a:spLocks noGrp="1"/>
          </p:cNvSpPr>
          <p:nvPr>
            <p:ph type="body" sz="quarter" idx="3"/>
          </p:nvPr>
        </p:nvSpPr>
        <p:spPr/>
        <p:txBody>
          <a:bodyPr>
            <a:normAutofit/>
          </a:bodyPr>
          <a:lstStyle/>
          <a:p>
            <a:pPr algn="ctr"/>
            <a:r>
              <a:rPr lang="en-US" sz="3600"/>
              <a:t>What does this mean?</a:t>
            </a:r>
          </a:p>
        </p:txBody>
      </p:sp>
      <p:sp>
        <p:nvSpPr>
          <p:cNvPr id="10" name="Content Placeholder 9"/>
          <p:cNvSpPr>
            <a:spLocks noGrp="1"/>
          </p:cNvSpPr>
          <p:nvPr>
            <p:ph sz="quarter" idx="4"/>
          </p:nvPr>
        </p:nvSpPr>
        <p:spPr>
          <a:xfrm>
            <a:off x="5577841" y="2505075"/>
            <a:ext cx="6475614" cy="4186670"/>
          </a:xfrm>
        </p:spPr>
        <p:txBody>
          <a:bodyPr>
            <a:normAutofit/>
          </a:bodyPr>
          <a:lstStyle/>
          <a:p>
            <a:pPr marL="0" indent="0" algn="ctr">
              <a:buSzPct val="85000"/>
              <a:buNone/>
            </a:pPr>
            <a:endParaRPr lang="en-US" sz="2000" b="1">
              <a:solidFill>
                <a:srgbClr val="C00000"/>
              </a:solidFill>
              <a:latin typeface="Showcard Gothic" panose="04020904020102020604" pitchFamily="82" charset="0"/>
            </a:endParaRPr>
          </a:p>
          <a:p>
            <a:pPr marL="0" indent="0" algn="ctr">
              <a:buSzPct val="85000"/>
              <a:buNone/>
            </a:pPr>
            <a:r>
              <a:rPr lang="en-US" sz="4800" b="1">
                <a:solidFill>
                  <a:srgbClr val="C00000"/>
                </a:solidFill>
                <a:latin typeface="Showcard Gothic" panose="04020904020102020604" pitchFamily="82" charset="0"/>
              </a:rPr>
              <a:t>Stay tuned!</a:t>
            </a:r>
          </a:p>
          <a:p>
            <a:pPr marL="0" indent="0" algn="ctr">
              <a:buSzPct val="85000"/>
              <a:buNone/>
            </a:pPr>
            <a:endParaRPr lang="en-US" sz="2000" b="1">
              <a:solidFill>
                <a:srgbClr val="C00000"/>
              </a:solidFill>
              <a:latin typeface="Showcard Gothic" panose="04020904020102020604" pitchFamily="82" charset="0"/>
            </a:endParaRPr>
          </a:p>
          <a:p>
            <a:pPr marL="0" indent="0" algn="ctr">
              <a:buSzPct val="85000"/>
              <a:buNone/>
            </a:pPr>
            <a:r>
              <a:rPr lang="en-US" sz="4800" b="1">
                <a:solidFill>
                  <a:srgbClr val="C00000"/>
                </a:solidFill>
                <a:latin typeface="Showcard Gothic" panose="04020904020102020604" pitchFamily="82" charset="0"/>
              </a:rPr>
              <a:t>Don’t touch </a:t>
            </a:r>
          </a:p>
          <a:p>
            <a:pPr marL="0" indent="0" algn="ctr">
              <a:buSzPct val="85000"/>
              <a:buNone/>
            </a:pPr>
            <a:r>
              <a:rPr lang="en-US" sz="4800" b="1">
                <a:solidFill>
                  <a:srgbClr val="C00000"/>
                </a:solidFill>
                <a:latin typeface="Showcard Gothic" panose="04020904020102020604" pitchFamily="82" charset="0"/>
              </a:rPr>
              <a:t>that dial!</a:t>
            </a:r>
          </a:p>
          <a:p>
            <a:pPr marL="0" indent="0" algn="ctr">
              <a:buSzPct val="85000"/>
              <a:buNone/>
            </a:pPr>
            <a:endParaRPr lang="en-US" sz="2000" b="1">
              <a:solidFill>
                <a:srgbClr val="C00000"/>
              </a:solidFill>
              <a:latin typeface="Showcard Gothic" panose="04020904020102020604" pitchFamily="82" charset="0"/>
            </a:endParaRPr>
          </a:p>
          <a:p>
            <a:pPr marL="0" indent="0" algn="ctr">
              <a:buSzPct val="85000"/>
              <a:buNone/>
            </a:pPr>
            <a:r>
              <a:rPr lang="en-US" sz="1800" b="1">
                <a:latin typeface="Showcard Gothic" panose="04020904020102020604" pitchFamily="82" charset="0"/>
              </a:rPr>
              <a:t>(We’ll keep you posted.)</a:t>
            </a:r>
          </a:p>
        </p:txBody>
      </p:sp>
    </p:spTree>
    <p:extLst>
      <p:ext uri="{BB962C8B-B14F-4D97-AF65-F5344CB8AC3E}">
        <p14:creationId xmlns:p14="http://schemas.microsoft.com/office/powerpoint/2010/main" val="388153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90" y="1028295"/>
            <a:ext cx="8480289" cy="1013398"/>
          </a:xfrm>
        </p:spPr>
        <p:txBody>
          <a:bodyPr/>
          <a:lstStyle/>
          <a:p>
            <a:r>
              <a:rPr lang="en-US"/>
              <a:t>Questions?</a:t>
            </a:r>
          </a:p>
        </p:txBody>
      </p:sp>
      <p:sp>
        <p:nvSpPr>
          <p:cNvPr id="8" name="Subtitle 2"/>
          <p:cNvSpPr>
            <a:spLocks noGrp="1"/>
          </p:cNvSpPr>
          <p:nvPr>
            <p:ph type="subTitle" idx="1"/>
          </p:nvPr>
        </p:nvSpPr>
        <p:spPr>
          <a:xfrm>
            <a:off x="1439657" y="3282448"/>
            <a:ext cx="9144000" cy="1147318"/>
          </a:xfrm>
        </p:spPr>
        <p:txBody>
          <a:bodyPr/>
          <a:lstStyle/>
          <a:p>
            <a:r>
              <a:rPr lang="en-US" sz="5400" u="sng">
                <a:hlinkClick r:id="rId2"/>
              </a:rPr>
              <a:t>http://ode.news/ELquestions</a:t>
            </a:r>
            <a:endParaRPr lang="en-US" sz="5400" u="sng"/>
          </a:p>
          <a:p>
            <a:endParaRPr lang="en-US" u="sng"/>
          </a:p>
          <a:p>
            <a:endParaRPr lang="en-US" u="sng"/>
          </a:p>
        </p:txBody>
      </p:sp>
      <p:sp>
        <p:nvSpPr>
          <p:cNvPr id="9" name="Title 1"/>
          <p:cNvSpPr txBox="1">
            <a:spLocks/>
          </p:cNvSpPr>
          <p:nvPr/>
        </p:nvSpPr>
        <p:spPr>
          <a:xfrm>
            <a:off x="683172" y="2447907"/>
            <a:ext cx="11046373" cy="8770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kern="0">
                <a:solidFill>
                  <a:schemeClr val="tx1"/>
                </a:solidFill>
              </a:rPr>
              <a:t>Google Form for you to send us your questions</a:t>
            </a:r>
            <a:r>
              <a:rPr lang="en-US" sz="4000" kern="0">
                <a:solidFill>
                  <a:schemeClr val="tx1"/>
                </a:solidFill>
                <a:sym typeface="Wingdings" panose="05000000000000000000" pitchFamily="2" charset="2"/>
              </a:rPr>
              <a:t></a:t>
            </a:r>
            <a:endParaRPr lang="en-US" sz="4000" kern="0">
              <a:solidFill>
                <a:schemeClr val="tx1"/>
              </a:solidFill>
            </a:endParaRPr>
          </a:p>
        </p:txBody>
      </p:sp>
      <p:sp>
        <p:nvSpPr>
          <p:cNvPr id="10" name="Title 1"/>
          <p:cNvSpPr txBox="1">
            <a:spLocks/>
          </p:cNvSpPr>
          <p:nvPr/>
        </p:nvSpPr>
        <p:spPr>
          <a:xfrm>
            <a:off x="1905002" y="5167056"/>
            <a:ext cx="7764516" cy="8770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kern="0">
                <a:solidFill>
                  <a:schemeClr val="tx1"/>
                </a:solidFill>
              </a:rPr>
              <a:t>The PPT will be made available</a:t>
            </a:r>
            <a:r>
              <a:rPr lang="en-US" sz="4000" kern="0">
                <a:solidFill>
                  <a:schemeClr val="tx1"/>
                </a:solidFill>
                <a:sym typeface="Wingdings" panose="05000000000000000000" pitchFamily="2" charset="2"/>
              </a:rPr>
              <a:t></a:t>
            </a:r>
            <a:endParaRPr lang="en-US" sz="4000" kern="0">
              <a:solidFill>
                <a:schemeClr val="tx1"/>
              </a:solidFill>
            </a:endParaRPr>
          </a:p>
        </p:txBody>
      </p:sp>
    </p:spTree>
    <p:extLst>
      <p:ext uri="{BB962C8B-B14F-4D97-AF65-F5344CB8AC3E}">
        <p14:creationId xmlns:p14="http://schemas.microsoft.com/office/powerpoint/2010/main" val="293045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for Title III</a:t>
            </a:r>
          </a:p>
        </p:txBody>
      </p:sp>
      <p:sp>
        <p:nvSpPr>
          <p:cNvPr id="3" name="Subtitle 2"/>
          <p:cNvSpPr>
            <a:spLocks noGrp="1"/>
          </p:cNvSpPr>
          <p:nvPr>
            <p:ph type="subTitle" idx="1"/>
          </p:nvPr>
        </p:nvSpPr>
        <p:spPr>
          <a:xfrm>
            <a:off x="814551" y="2809827"/>
            <a:ext cx="10331669" cy="1655762"/>
          </a:xfrm>
        </p:spPr>
        <p:txBody>
          <a:bodyPr>
            <a:normAutofit/>
          </a:bodyPr>
          <a:lstStyle/>
          <a:p>
            <a:r>
              <a:rPr lang="en-US" sz="4400" b="1">
                <a:solidFill>
                  <a:schemeClr val="tx1"/>
                </a:solidFill>
              </a:rPr>
              <a:t>Monitoring for Title III </a:t>
            </a:r>
          </a:p>
          <a:p>
            <a:r>
              <a:rPr lang="en-US" sz="4400" b="1">
                <a:solidFill>
                  <a:schemeClr val="tx1"/>
                </a:solidFill>
              </a:rPr>
              <a:t>is on pause for 2019-20</a:t>
            </a:r>
          </a:p>
        </p:txBody>
      </p:sp>
    </p:spTree>
    <p:extLst>
      <p:ext uri="{BB962C8B-B14F-4D97-AF65-F5344CB8AC3E}">
        <p14:creationId xmlns:p14="http://schemas.microsoft.com/office/powerpoint/2010/main" val="18851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Funding – Title III</a:t>
            </a:r>
          </a:p>
        </p:txBody>
      </p:sp>
      <p:sp>
        <p:nvSpPr>
          <p:cNvPr id="3" name="Subtitle 2"/>
          <p:cNvSpPr>
            <a:spLocks noGrp="1"/>
          </p:cNvSpPr>
          <p:nvPr>
            <p:ph type="subTitle" idx="1"/>
          </p:nvPr>
        </p:nvSpPr>
        <p:spPr>
          <a:xfrm>
            <a:off x="91440" y="2039049"/>
            <a:ext cx="11913325" cy="4307068"/>
          </a:xfrm>
        </p:spPr>
        <p:txBody>
          <a:bodyPr>
            <a:normAutofit/>
          </a:bodyPr>
          <a:lstStyle/>
          <a:p>
            <a:pPr marL="50800" indent="0" algn="l"/>
            <a:r>
              <a:rPr lang="en-US"/>
              <a:t>We are in the process of applying for a waiver. More news on this as we learn more information.</a:t>
            </a:r>
          </a:p>
          <a:p>
            <a:pPr marL="50800" indent="0" algn="l"/>
            <a:endParaRPr lang="en-US"/>
          </a:p>
          <a:p>
            <a:pPr marL="50800" indent="0" algn="l"/>
            <a:r>
              <a:rPr lang="en-US"/>
              <a:t>If you wish to update your 2018-19 carryover or 2019-20 budget, please send an email to both Kim and Susy. </a:t>
            </a:r>
          </a:p>
          <a:p>
            <a:pPr marL="50800" indent="0" algn="l"/>
            <a:endParaRPr lang="en-US"/>
          </a:p>
          <a:p>
            <a:pPr marL="50800" indent="0" algn="l"/>
            <a:r>
              <a:rPr lang="en-US"/>
              <a:t>Supplement and supplant rules for Title III still apply.  </a:t>
            </a:r>
          </a:p>
          <a:p>
            <a:pPr marL="50800" indent="0" algn="l"/>
            <a:endParaRPr lang="en-US"/>
          </a:p>
          <a:p>
            <a:pPr marL="50800" indent="0" algn="l"/>
            <a:r>
              <a:rPr lang="en-US"/>
              <a:t>If you have questions about consumable expenditures that you incurred from March 12</a:t>
            </a:r>
            <a:r>
              <a:rPr lang="en-US" baseline="30000"/>
              <a:t>th</a:t>
            </a:r>
            <a:r>
              <a:rPr lang="en-US"/>
              <a:t> to April 12</a:t>
            </a:r>
            <a:r>
              <a:rPr lang="en-US" baseline="30000"/>
              <a:t>th</a:t>
            </a:r>
            <a:r>
              <a:rPr lang="en-US"/>
              <a:t>, please send an email to both Susy and Kim. </a:t>
            </a:r>
          </a:p>
        </p:txBody>
      </p:sp>
    </p:spTree>
    <p:extLst>
      <p:ext uri="{BB962C8B-B14F-4D97-AF65-F5344CB8AC3E}">
        <p14:creationId xmlns:p14="http://schemas.microsoft.com/office/powerpoint/2010/main" val="213060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80268" y="160541"/>
            <a:ext cx="5785761" cy="857421"/>
          </a:xfrm>
        </p:spPr>
        <p:txBody>
          <a:bodyPr/>
          <a:lstStyle/>
          <a:p>
            <a:r>
              <a:rPr lang="en-US">
                <a:solidFill>
                  <a:schemeClr val="bg1"/>
                </a:solidFill>
              </a:rPr>
              <a:t>General Overview/Civil Rights</a:t>
            </a:r>
          </a:p>
        </p:txBody>
      </p:sp>
      <p:sp>
        <p:nvSpPr>
          <p:cNvPr id="3" name="Subtitle 2"/>
          <p:cNvSpPr>
            <a:spLocks noGrp="1"/>
          </p:cNvSpPr>
          <p:nvPr>
            <p:ph type="subTitle" idx="1"/>
          </p:nvPr>
        </p:nvSpPr>
        <p:spPr>
          <a:xfrm>
            <a:off x="404648" y="1806087"/>
            <a:ext cx="11503571" cy="4479099"/>
          </a:xfrm>
        </p:spPr>
        <p:txBody>
          <a:bodyPr/>
          <a:lstStyle/>
          <a:p>
            <a:pPr marL="393700" indent="-342900" algn="l">
              <a:buFont typeface="Arial" panose="020B0604020202020204" pitchFamily="34" charset="0"/>
              <a:buChar char="•"/>
            </a:pPr>
            <a:endParaRPr lang="en-US" sz="2000"/>
          </a:p>
          <a:p>
            <a:pPr marL="393700" indent="-342900" algn="l">
              <a:buFont typeface="Arial" panose="020B0604020202020204" pitchFamily="34" charset="0"/>
              <a:buChar char="•"/>
            </a:pPr>
            <a:endParaRPr lang="en-US" sz="2000"/>
          </a:p>
          <a:p>
            <a:pPr marL="50800" indent="0"/>
            <a:r>
              <a:rPr lang="en-US" sz="4400" b="1"/>
              <a:t>General Overview/Civil Rights</a:t>
            </a:r>
          </a:p>
          <a:p>
            <a:pPr marL="50800" indent="0"/>
            <a:r>
              <a:rPr lang="en-US" sz="4400" b="1">
                <a:solidFill>
                  <a:srgbClr val="FF0000"/>
                </a:solidFill>
              </a:rPr>
              <a:t>Civil Rights </a:t>
            </a:r>
          </a:p>
          <a:p>
            <a:pPr marL="50800" indent="0"/>
            <a:r>
              <a:rPr lang="en-US" sz="4400" b="1"/>
              <a:t>Karin </a:t>
            </a:r>
            <a:r>
              <a:rPr lang="en-US" sz="4400" b="1" err="1"/>
              <a:t>Moscon</a:t>
            </a:r>
            <a:endParaRPr lang="en-US" sz="4400" b="1"/>
          </a:p>
          <a:p>
            <a:pPr marL="50800" indent="0"/>
            <a:r>
              <a:rPr lang="en-US"/>
              <a:t/>
            </a:r>
            <a:br>
              <a:rPr lang="en-US"/>
            </a:br>
            <a:endParaRPr lang="en-US"/>
          </a:p>
        </p:txBody>
      </p:sp>
    </p:spTree>
    <p:extLst>
      <p:ext uri="{BB962C8B-B14F-4D97-AF65-F5344CB8AC3E}">
        <p14:creationId xmlns:p14="http://schemas.microsoft.com/office/powerpoint/2010/main" val="94166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Meaningful Communication with Families</a:t>
            </a:r>
          </a:p>
        </p:txBody>
      </p:sp>
      <p:sp>
        <p:nvSpPr>
          <p:cNvPr id="15" name="Text Placeholder 14"/>
          <p:cNvSpPr>
            <a:spLocks noGrp="1"/>
          </p:cNvSpPr>
          <p:nvPr>
            <p:ph type="body" idx="1"/>
          </p:nvPr>
        </p:nvSpPr>
        <p:spPr/>
        <p:txBody>
          <a:bodyPr/>
          <a:lstStyle/>
          <a:p>
            <a:endParaRPr lang="en-US"/>
          </a:p>
        </p:txBody>
      </p:sp>
      <p:sp>
        <p:nvSpPr>
          <p:cNvPr id="11" name="Content Placeholder 10"/>
          <p:cNvSpPr>
            <a:spLocks noGrp="1"/>
          </p:cNvSpPr>
          <p:nvPr>
            <p:ph type="body" idx="2"/>
          </p:nvPr>
        </p:nvSpPr>
        <p:spPr/>
        <p:txBody>
          <a:bodyPr/>
          <a:lstStyle/>
          <a:p>
            <a:r>
              <a:rPr lang="en-US"/>
              <a:t>Ensure meaningful communication with limited English proficient (LEP) parents by notifying them of information about any program, service, or activity called to the attention of English-speaking parents.</a:t>
            </a:r>
          </a:p>
        </p:txBody>
      </p:sp>
      <p:pic>
        <p:nvPicPr>
          <p:cNvPr id="14" name="Content Placeholder 13" descr="The quirks of family traditions.. – Transition of Thoughts"/>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872828" y="2204983"/>
            <a:ext cx="5183187" cy="3455988"/>
          </a:xfrm>
        </p:spPr>
      </p:pic>
    </p:spTree>
    <p:extLst>
      <p:ext uri="{BB962C8B-B14F-4D97-AF65-F5344CB8AC3E}">
        <p14:creationId xmlns:p14="http://schemas.microsoft.com/office/powerpoint/2010/main" val="114062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0358" y="178676"/>
            <a:ext cx="7433441" cy="1093076"/>
          </a:xfrm>
        </p:spPr>
        <p:txBody>
          <a:bodyPr/>
          <a:lstStyle/>
          <a:p>
            <a:r>
              <a:rPr lang="en-US">
                <a:solidFill>
                  <a:schemeClr val="bg1"/>
                </a:solidFill>
              </a:rPr>
              <a:t>Communicating with Families</a:t>
            </a:r>
          </a:p>
        </p:txBody>
      </p:sp>
      <p:sp>
        <p:nvSpPr>
          <p:cNvPr id="5" name="Content Placeholder 4"/>
          <p:cNvSpPr>
            <a:spLocks noGrp="1"/>
          </p:cNvSpPr>
          <p:nvPr>
            <p:ph idx="1"/>
          </p:nvPr>
        </p:nvSpPr>
        <p:spPr>
          <a:xfrm>
            <a:off x="525517" y="1986455"/>
            <a:ext cx="10828283" cy="4190508"/>
          </a:xfrm>
        </p:spPr>
        <p:txBody>
          <a:bodyPr/>
          <a:lstStyle/>
          <a:p>
            <a:r>
              <a:rPr lang="en-US"/>
              <a:t>The Distance Learning For All Plan instructs us to reach out and make contact with the families that we serve.  </a:t>
            </a:r>
          </a:p>
          <a:p>
            <a:endParaRPr lang="en-US"/>
          </a:p>
          <a:p>
            <a:r>
              <a:rPr lang="en-US"/>
              <a:t>It is vital that this connection happens in the language of the family</a:t>
            </a:r>
          </a:p>
          <a:p>
            <a:pPr marL="50800" indent="0">
              <a:buNone/>
            </a:pPr>
            <a:endParaRPr lang="en-US"/>
          </a:p>
          <a:p>
            <a:r>
              <a:rPr lang="en-US"/>
              <a:t>Please let ODE know if you do not have access to resources to meet these language needs.  </a:t>
            </a:r>
          </a:p>
        </p:txBody>
      </p:sp>
    </p:spTree>
    <p:extLst>
      <p:ext uri="{BB962C8B-B14F-4D97-AF65-F5344CB8AC3E}">
        <p14:creationId xmlns:p14="http://schemas.microsoft.com/office/powerpoint/2010/main" val="200538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1b2e61c39_1_88"/>
          <p:cNvSpPr txBox="1">
            <a:spLocks noGrp="1"/>
          </p:cNvSpPr>
          <p:nvPr>
            <p:ph type="title"/>
          </p:nvPr>
        </p:nvSpPr>
        <p:spPr>
          <a:xfrm>
            <a:off x="1524000" y="1028295"/>
            <a:ext cx="7152300" cy="1013400"/>
          </a:xfrm>
          <a:prstGeom prst="rect">
            <a:avLst/>
          </a:prstGeom>
          <a:noFill/>
          <a:ln>
            <a:noFill/>
          </a:ln>
        </p:spPr>
        <p:txBody>
          <a:bodyPr spcFirstLastPara="1" wrap="square" lIns="91425" tIns="45700" rIns="91425" bIns="45700" anchor="ctr" anchorCtr="0">
            <a:noAutofit/>
          </a:bodyPr>
          <a:lstStyle/>
          <a:p>
            <a:r>
              <a:rPr lang="en-US"/>
              <a:t>Recognition of Context</a:t>
            </a:r>
            <a:endParaRPr/>
          </a:p>
        </p:txBody>
      </p:sp>
      <p:sp>
        <p:nvSpPr>
          <p:cNvPr id="99" name="Google Shape;99;g81b2e61c39_1_88"/>
          <p:cNvSpPr txBox="1">
            <a:spLocks noGrp="1"/>
          </p:cNvSpPr>
          <p:nvPr>
            <p:ph type="subTitle" idx="1"/>
          </p:nvPr>
        </p:nvSpPr>
        <p:spPr>
          <a:xfrm>
            <a:off x="2037325" y="2125700"/>
            <a:ext cx="7925700" cy="4063800"/>
          </a:xfrm>
          <a:prstGeom prst="rect">
            <a:avLst/>
          </a:prstGeom>
          <a:noFill/>
          <a:ln>
            <a:noFill/>
          </a:ln>
        </p:spPr>
        <p:txBody>
          <a:bodyPr spcFirstLastPara="1" wrap="square" lIns="91425" tIns="45700" rIns="91425" bIns="45700" anchor="t" anchorCtr="0">
            <a:noAutofit/>
          </a:bodyPr>
          <a:lstStyle/>
          <a:p>
            <a:pPr indent="-368300" algn="l">
              <a:spcBef>
                <a:spcPts val="0"/>
              </a:spcBef>
              <a:buSzPts val="2200"/>
              <a:buChar char="●"/>
            </a:pPr>
            <a:r>
              <a:rPr lang="en-US" sz="2200">
                <a:highlight>
                  <a:srgbClr val="FFFFFF"/>
                </a:highlight>
              </a:rPr>
              <a:t>We are in unprecedented times. Staying calm provides our communities with a sense of calm. </a:t>
            </a:r>
            <a:endParaRPr sz="2200">
              <a:highlight>
                <a:srgbClr val="FFFFFF"/>
              </a:highlight>
            </a:endParaRPr>
          </a:p>
          <a:p>
            <a:pPr indent="0" algn="l">
              <a:spcBef>
                <a:spcPts val="0"/>
              </a:spcBef>
            </a:pPr>
            <a:endParaRPr sz="2200">
              <a:highlight>
                <a:srgbClr val="FFFFFF"/>
              </a:highlight>
            </a:endParaRPr>
          </a:p>
          <a:p>
            <a:pPr indent="-368300" algn="l">
              <a:spcBef>
                <a:spcPts val="0"/>
              </a:spcBef>
              <a:buSzPts val="2200"/>
              <a:buChar char="●"/>
            </a:pPr>
            <a:r>
              <a:rPr lang="en-US" sz="2200">
                <a:highlight>
                  <a:srgbClr val="FFFFFF"/>
                </a:highlight>
              </a:rPr>
              <a:t>Shifts happen daily; rapid change is part of our leadership landscape.  We continue to keep students at the center and we are models of care and respect for one another.</a:t>
            </a:r>
            <a:endParaRPr sz="2200">
              <a:highlight>
                <a:srgbClr val="FFFFFF"/>
              </a:highlight>
            </a:endParaRPr>
          </a:p>
          <a:p>
            <a:pPr marL="0" indent="0" algn="l">
              <a:spcBef>
                <a:spcPts val="0"/>
              </a:spcBef>
            </a:pPr>
            <a:endParaRPr sz="2200"/>
          </a:p>
          <a:p>
            <a:pPr indent="-368300" algn="l">
              <a:spcBef>
                <a:spcPts val="0"/>
              </a:spcBef>
              <a:buSzPts val="2200"/>
              <a:buChar char="●"/>
            </a:pPr>
            <a:r>
              <a:rPr lang="en-US" sz="2200">
                <a:highlight>
                  <a:srgbClr val="FFFFFF"/>
                </a:highlight>
              </a:rPr>
              <a:t>Connection with students and communication with families eases uncertainty.</a:t>
            </a:r>
            <a:endParaRPr sz="2200">
              <a:highlight>
                <a:srgbClr val="FFFFFF"/>
              </a:highlight>
            </a:endParaRPr>
          </a:p>
          <a:p>
            <a:pPr indent="0" algn="l">
              <a:spcBef>
                <a:spcPts val="0"/>
              </a:spcBef>
            </a:pPr>
            <a:endParaRPr sz="2200"/>
          </a:p>
          <a:p>
            <a:pPr indent="-368300" algn="l">
              <a:spcBef>
                <a:spcPts val="0"/>
              </a:spcBef>
              <a:buSzPts val="2200"/>
              <a:buChar char="●"/>
            </a:pPr>
            <a:r>
              <a:rPr lang="en-US" sz="2200">
                <a:highlight>
                  <a:srgbClr val="FFFFFF"/>
                </a:highlight>
              </a:rPr>
              <a:t>Remember to preserve your own mental health as you extend so much energy for your students, staff, family and community.</a:t>
            </a:r>
            <a:endParaRPr sz="2200">
              <a:highlight>
                <a:srgbClr val="FFFFFF"/>
              </a:highlight>
            </a:endParaRPr>
          </a:p>
          <a:p>
            <a:pPr marL="0" indent="0" algn="l">
              <a:spcBef>
                <a:spcPts val="0"/>
              </a:spcBef>
            </a:pPr>
            <a:endParaRPr sz="2200" i="1">
              <a:highlight>
                <a:srgbClr val="FFFFFF"/>
              </a:highlight>
            </a:endParaRPr>
          </a:p>
          <a:p>
            <a:pPr indent="0" algn="l">
              <a:lnSpc>
                <a:spcPct val="100000"/>
              </a:lnSpc>
              <a:spcBef>
                <a:spcPts val="0"/>
              </a:spcBef>
            </a:pPr>
            <a:endParaRPr sz="2200" i="1">
              <a:highlight>
                <a:srgbClr val="FFFFFF"/>
              </a:highlight>
            </a:endParaRPr>
          </a:p>
        </p:txBody>
      </p:sp>
    </p:spTree>
    <p:extLst>
      <p:ext uri="{BB962C8B-B14F-4D97-AF65-F5344CB8AC3E}">
        <p14:creationId xmlns:p14="http://schemas.microsoft.com/office/powerpoint/2010/main" val="48652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Your schools should already know the following: </a:t>
            </a:r>
            <a:br>
              <a:rPr lang="en-US"/>
            </a:br>
            <a:endParaRPr lang="en-US"/>
          </a:p>
        </p:txBody>
      </p:sp>
      <p:sp>
        <p:nvSpPr>
          <p:cNvPr id="3" name="Text Placeholder 2"/>
          <p:cNvSpPr>
            <a:spLocks noGrp="1"/>
          </p:cNvSpPr>
          <p:nvPr>
            <p:ph type="body" idx="1"/>
          </p:nvPr>
        </p:nvSpPr>
        <p:spPr>
          <a:xfrm>
            <a:off x="874415" y="1481959"/>
            <a:ext cx="5181600" cy="3825872"/>
          </a:xfrm>
        </p:spPr>
        <p:txBody>
          <a:bodyPr/>
          <a:lstStyle/>
          <a:p>
            <a:pPr marL="114300" indent="0">
              <a:buNone/>
            </a:pPr>
            <a:endParaRPr lang="en-US"/>
          </a:p>
          <a:p>
            <a:pPr marL="114300" indent="0">
              <a:buNone/>
            </a:pPr>
            <a:r>
              <a:rPr lang="en-US"/>
              <a:t>Your school should already know (1) if parents and guardians have      additional language needs,  </a:t>
            </a:r>
          </a:p>
          <a:p>
            <a:pPr marL="114300" indent="0">
              <a:buNone/>
            </a:pPr>
            <a:r>
              <a:rPr lang="en-US"/>
              <a:t>(2) what their primary language is; </a:t>
            </a:r>
          </a:p>
          <a:p>
            <a:pPr marL="114300" indent="0">
              <a:buNone/>
            </a:pPr>
            <a:r>
              <a:rPr lang="en-US"/>
              <a:t>(3) And in what format should it be provided.  </a:t>
            </a:r>
          </a:p>
        </p:txBody>
      </p:sp>
      <p:sp>
        <p:nvSpPr>
          <p:cNvPr id="6" name="TextBox 5"/>
          <p:cNvSpPr txBox="1"/>
          <p:nvPr/>
        </p:nvSpPr>
        <p:spPr>
          <a:xfrm>
            <a:off x="158928" y="5181067"/>
            <a:ext cx="11907803" cy="1200329"/>
          </a:xfrm>
          <a:prstGeom prst="rect">
            <a:avLst/>
          </a:prstGeom>
          <a:noFill/>
        </p:spPr>
        <p:txBody>
          <a:bodyPr wrap="square" rtlCol="0">
            <a:spAutoFit/>
          </a:bodyPr>
          <a:lstStyle/>
          <a:p>
            <a:r>
              <a:rPr lang="en-US" sz="2400">
                <a:solidFill>
                  <a:srgbClr val="FF0000"/>
                </a:solidFill>
              </a:rPr>
              <a:t>In many cases, this information and any records are maintained by the ELD teacher. It is imperative that schools and districts are consulting with language specialists in order to determine the needs for effective communication with parents.</a:t>
            </a:r>
          </a:p>
        </p:txBody>
      </p:sp>
      <p:pic>
        <p:nvPicPr>
          <p:cNvPr id="7" name="Picture 6" descr="Alabama School Connection » How to Start a Meaningful Partnership with Your Child’s Teac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414" y="950616"/>
            <a:ext cx="4351283" cy="3495260"/>
          </a:xfrm>
          <a:prstGeom prst="rect">
            <a:avLst/>
          </a:prstGeom>
        </p:spPr>
      </p:pic>
    </p:spTree>
    <p:extLst>
      <p:ext uri="{BB962C8B-B14F-4D97-AF65-F5344CB8AC3E}">
        <p14:creationId xmlns:p14="http://schemas.microsoft.com/office/powerpoint/2010/main" val="355883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General Overview/Civil Rights</a:t>
            </a:r>
            <a:endParaRPr lang="en-US"/>
          </a:p>
        </p:txBody>
      </p:sp>
      <p:sp>
        <p:nvSpPr>
          <p:cNvPr id="3" name="Subtitle 2"/>
          <p:cNvSpPr>
            <a:spLocks noGrp="1"/>
          </p:cNvSpPr>
          <p:nvPr>
            <p:ph type="subTitle" idx="1"/>
          </p:nvPr>
        </p:nvSpPr>
        <p:spPr>
          <a:xfrm>
            <a:off x="178675" y="2096814"/>
            <a:ext cx="11881945" cy="4724400"/>
          </a:xfrm>
        </p:spPr>
        <p:txBody>
          <a:bodyPr>
            <a:normAutofit/>
          </a:bodyPr>
          <a:lstStyle/>
          <a:p>
            <a:pPr algn="l"/>
            <a:endParaRPr lang="en-US"/>
          </a:p>
          <a:p>
            <a:pPr algn="l"/>
            <a:r>
              <a:rPr lang="en-US"/>
              <a:t>1.  Supports for meeting the needs of your students and families can be found in the </a:t>
            </a:r>
            <a:r>
              <a:rPr lang="en-US" u="sng">
                <a:hlinkClick r:id="rId3"/>
              </a:rPr>
              <a:t>  2015 Dear Colleague Letter</a:t>
            </a:r>
            <a:r>
              <a:rPr lang="en-US"/>
              <a:t> and the accompanying toolkit. </a:t>
            </a:r>
            <a:r>
              <a:rPr lang="en-US">
                <a:hlinkClick r:id="rId4"/>
              </a:rPr>
              <a:t>https://www2.ed.gov/about/offices/list/oela/english-learner-toolkit/eltoolkit.pdf</a:t>
            </a:r>
            <a:r>
              <a:rPr lang="en-US"/>
              <a:t> </a:t>
            </a:r>
          </a:p>
          <a:p>
            <a:pPr algn="l"/>
            <a:r>
              <a:rPr lang="en-US"/>
              <a:t>    Chapter 10 of the toolkit focuses on providing Meaningful Communication with Parents</a:t>
            </a:r>
          </a:p>
          <a:p>
            <a:pPr algn="l"/>
            <a:endParaRPr lang="en-US"/>
          </a:p>
          <a:p>
            <a:pPr algn="l"/>
            <a:r>
              <a:rPr lang="en-US"/>
              <a:t>2.  Students who are identified to receive English Language Development services (Title III) must be provided with language assistance services and supports that allow the students to access the academic content. A brief overview of the legal requirements for English language development services, can be found in the </a:t>
            </a:r>
            <a:r>
              <a:rPr lang="en-US" u="sng">
                <a:hlinkClick r:id="rId5"/>
              </a:rPr>
              <a:t>2016 Guidance for English Learners</a:t>
            </a:r>
            <a:r>
              <a:rPr lang="en-US"/>
              <a:t>.  </a:t>
            </a:r>
          </a:p>
          <a:p>
            <a:pPr algn="l"/>
            <a:endParaRPr lang="en-US"/>
          </a:p>
          <a:p>
            <a:pPr algn="l"/>
            <a:endParaRPr lang="en-US"/>
          </a:p>
        </p:txBody>
      </p:sp>
    </p:spTree>
    <p:extLst>
      <p:ext uri="{BB962C8B-B14F-4D97-AF65-F5344CB8AC3E}">
        <p14:creationId xmlns:p14="http://schemas.microsoft.com/office/powerpoint/2010/main" val="1969618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67963" y="-347532"/>
            <a:ext cx="5514336" cy="1634117"/>
          </a:xfrm>
        </p:spPr>
        <p:txBody>
          <a:bodyPr/>
          <a:lstStyle/>
          <a:p>
            <a:r>
              <a:rPr lang="en-US">
                <a:solidFill>
                  <a:schemeClr val="bg1"/>
                </a:solidFill>
              </a:rPr>
              <a:t>Providing ELD Services </a:t>
            </a:r>
          </a:p>
        </p:txBody>
      </p:sp>
      <p:sp>
        <p:nvSpPr>
          <p:cNvPr id="5" name="Content Placeholder 4"/>
          <p:cNvSpPr>
            <a:spLocks noGrp="1"/>
          </p:cNvSpPr>
          <p:nvPr>
            <p:ph idx="1"/>
          </p:nvPr>
        </p:nvSpPr>
        <p:spPr>
          <a:xfrm>
            <a:off x="838200" y="1839310"/>
            <a:ext cx="10515600" cy="4337653"/>
          </a:xfrm>
        </p:spPr>
        <p:txBody>
          <a:bodyPr/>
          <a:lstStyle/>
          <a:p>
            <a:pPr marL="50800" indent="0" algn="ctr">
              <a:buNone/>
            </a:pPr>
            <a:r>
              <a:rPr lang="en-US" sz="3200"/>
              <a:t>The district must make every effort to provide services to EL students. </a:t>
            </a:r>
          </a:p>
          <a:p>
            <a:pPr lvl="1"/>
            <a:r>
              <a:rPr lang="en-US" sz="2800"/>
              <a:t>This will require collaboration between the English language teacher and the academic content area certified classroom teacher.</a:t>
            </a:r>
          </a:p>
          <a:p>
            <a:pPr lvl="1"/>
            <a:r>
              <a:rPr lang="en-US" sz="2800"/>
              <a:t>Keep in mind the delivery of academic content, assessments, appropriate scaffolds, and supports align with the English language proficiency of the student.  </a:t>
            </a:r>
          </a:p>
          <a:p>
            <a:pPr lvl="1"/>
            <a:r>
              <a:rPr lang="en-US" sz="2800"/>
              <a:t>The same should be aligned with identified special needs of the student.  </a:t>
            </a:r>
          </a:p>
        </p:txBody>
      </p:sp>
    </p:spTree>
    <p:extLst>
      <p:ext uri="{BB962C8B-B14F-4D97-AF65-F5344CB8AC3E}">
        <p14:creationId xmlns:p14="http://schemas.microsoft.com/office/powerpoint/2010/main" val="276565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82b18550e2_0_28"/>
          <p:cNvSpPr txBox="1">
            <a:spLocks noGrp="1"/>
          </p:cNvSpPr>
          <p:nvPr>
            <p:ph type="title"/>
          </p:nvPr>
        </p:nvSpPr>
        <p:spPr>
          <a:xfrm>
            <a:off x="1524000" y="1028295"/>
            <a:ext cx="7152300" cy="1013400"/>
          </a:xfrm>
          <a:prstGeom prst="rect">
            <a:avLst/>
          </a:prstGeom>
          <a:noFill/>
          <a:ln>
            <a:noFill/>
          </a:ln>
        </p:spPr>
        <p:txBody>
          <a:bodyPr spcFirstLastPara="1" wrap="square" lIns="91425" tIns="45700" rIns="91425" bIns="45700" anchor="ctr" anchorCtr="0">
            <a:noAutofit/>
          </a:bodyPr>
          <a:lstStyle/>
          <a:p>
            <a:r>
              <a:rPr lang="en-US"/>
              <a:t>SPED Services -  Overview </a:t>
            </a:r>
            <a:endParaRPr/>
          </a:p>
        </p:txBody>
      </p:sp>
      <p:sp>
        <p:nvSpPr>
          <p:cNvPr id="177" name="Google Shape;177;g82b18550e2_0_28"/>
          <p:cNvSpPr txBox="1">
            <a:spLocks noGrp="1"/>
          </p:cNvSpPr>
          <p:nvPr>
            <p:ph type="subTitle" idx="1"/>
          </p:nvPr>
        </p:nvSpPr>
        <p:spPr>
          <a:xfrm>
            <a:off x="1676401" y="2041699"/>
            <a:ext cx="7694700" cy="2423700"/>
          </a:xfrm>
          <a:prstGeom prst="rect">
            <a:avLst/>
          </a:prstGeom>
          <a:noFill/>
          <a:ln>
            <a:noFill/>
          </a:ln>
        </p:spPr>
        <p:txBody>
          <a:bodyPr spcFirstLastPara="1" wrap="square" lIns="91425" tIns="45700" rIns="91425" bIns="45700" anchor="t" anchorCtr="0">
            <a:noAutofit/>
          </a:bodyPr>
          <a:lstStyle/>
          <a:p>
            <a:pPr marL="0" indent="0" algn="l">
              <a:lnSpc>
                <a:spcPct val="100000"/>
              </a:lnSpc>
              <a:spcBef>
                <a:spcPts val="0"/>
              </a:spcBef>
              <a:buSzPts val="1100"/>
            </a:pPr>
            <a:r>
              <a:rPr lang="en-US" sz="2200"/>
              <a:t>Please see Oregon’s </a:t>
            </a:r>
            <a:r>
              <a:rPr lang="en-US" sz="2200" u="sng">
                <a:solidFill>
                  <a:srgbClr val="1155CC"/>
                </a:solidFill>
                <a:hlinkClick r:id="rId3"/>
              </a:rPr>
              <a:t>Extended School Closure Special Education Guidance</a:t>
            </a:r>
            <a:r>
              <a:rPr lang="en-US" sz="2200"/>
              <a:t>, as well as the toolkit for Students with Complex Learning Needs which is aligned with the </a:t>
            </a:r>
            <a:r>
              <a:rPr lang="en-US" sz="2200" u="sng">
                <a:solidFill>
                  <a:srgbClr val="1155CC"/>
                </a:solidFill>
                <a:hlinkClick r:id="rId4"/>
              </a:rPr>
              <a:t>guidance</a:t>
            </a:r>
            <a:r>
              <a:rPr lang="en-US" sz="2200"/>
              <a:t> issued from the United States Department of Education on March 21, 2020. </a:t>
            </a:r>
            <a:endParaRPr sz="2200"/>
          </a:p>
          <a:p>
            <a:pPr marL="0" indent="0" algn="l">
              <a:lnSpc>
                <a:spcPct val="100000"/>
              </a:lnSpc>
              <a:spcBef>
                <a:spcPts val="0"/>
              </a:spcBef>
              <a:buSzPts val="1100"/>
            </a:pPr>
            <a:endParaRPr sz="2200"/>
          </a:p>
          <a:p>
            <a:pPr marL="0" indent="0" algn="l">
              <a:lnSpc>
                <a:spcPct val="100000"/>
              </a:lnSpc>
              <a:spcBef>
                <a:spcPts val="0"/>
              </a:spcBef>
              <a:buSzPts val="1100"/>
            </a:pPr>
            <a:r>
              <a:rPr lang="en-US" sz="2200"/>
              <a:t>For students who experience a disability and are protected under ADA with a 504 plan, the district/school must:</a:t>
            </a:r>
            <a:endParaRPr sz="2200"/>
          </a:p>
          <a:p>
            <a:pPr indent="-368300" algn="l">
              <a:lnSpc>
                <a:spcPct val="100000"/>
              </a:lnSpc>
              <a:spcBef>
                <a:spcPts val="0"/>
              </a:spcBef>
              <a:buSzPts val="2200"/>
              <a:buFont typeface="Calibri"/>
              <a:buChar char="●"/>
            </a:pPr>
            <a:r>
              <a:rPr lang="en-US" sz="2200"/>
              <a:t>Review the student’s current 504 plan; </a:t>
            </a:r>
            <a:endParaRPr sz="2200"/>
          </a:p>
          <a:p>
            <a:pPr indent="-368300" algn="l">
              <a:lnSpc>
                <a:spcPct val="100000"/>
              </a:lnSpc>
              <a:spcBef>
                <a:spcPts val="0"/>
              </a:spcBef>
              <a:buSzPts val="2200"/>
              <a:buFont typeface="Calibri"/>
              <a:buChar char="●"/>
            </a:pPr>
            <a:r>
              <a:rPr lang="en-US" sz="2200"/>
              <a:t>Determine if adjustments are necessary for the student to access materials and instruction;</a:t>
            </a:r>
            <a:endParaRPr sz="2200"/>
          </a:p>
          <a:p>
            <a:pPr indent="-368300" algn="l">
              <a:lnSpc>
                <a:spcPct val="100000"/>
              </a:lnSpc>
              <a:spcBef>
                <a:spcPts val="0"/>
              </a:spcBef>
              <a:buSzPts val="2200"/>
              <a:buFont typeface="Calibri"/>
              <a:buChar char="●"/>
            </a:pPr>
            <a:r>
              <a:rPr lang="en-US" sz="2200"/>
              <a:t>If deemed necessary, the school team meets with the parent/guardian to develop or revise the 504 plan.</a:t>
            </a:r>
            <a:endParaRPr sz="2200"/>
          </a:p>
          <a:p>
            <a:pPr marL="0" indent="0" algn="l">
              <a:lnSpc>
                <a:spcPct val="100000"/>
              </a:lnSpc>
              <a:spcBef>
                <a:spcPts val="0"/>
              </a:spcBef>
            </a:pPr>
            <a:endParaRPr sz="1100"/>
          </a:p>
          <a:p>
            <a:pPr marL="0" indent="0" algn="l">
              <a:lnSpc>
                <a:spcPct val="100000"/>
              </a:lnSpc>
              <a:spcBef>
                <a:spcPts val="0"/>
              </a:spcBef>
            </a:pPr>
            <a:endParaRPr sz="1100"/>
          </a:p>
        </p:txBody>
      </p:sp>
    </p:spTree>
    <p:extLst>
      <p:ext uri="{BB962C8B-B14F-4D97-AF65-F5344CB8AC3E}">
        <p14:creationId xmlns:p14="http://schemas.microsoft.com/office/powerpoint/2010/main" val="989779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82b2136ae9_0_247"/>
          <p:cNvSpPr txBox="1">
            <a:spLocks noGrp="1"/>
          </p:cNvSpPr>
          <p:nvPr>
            <p:ph type="title"/>
          </p:nvPr>
        </p:nvSpPr>
        <p:spPr>
          <a:xfrm>
            <a:off x="1524000" y="1028295"/>
            <a:ext cx="7152300" cy="1013400"/>
          </a:xfrm>
          <a:prstGeom prst="rect">
            <a:avLst/>
          </a:prstGeom>
        </p:spPr>
        <p:txBody>
          <a:bodyPr spcFirstLastPara="1" wrap="square" lIns="91425" tIns="45700" rIns="91425" bIns="45700" anchor="ctr" anchorCtr="0">
            <a:noAutofit/>
          </a:bodyPr>
          <a:lstStyle/>
          <a:p>
            <a:r>
              <a:rPr lang="en-US"/>
              <a:t>Resources  </a:t>
            </a:r>
            <a:endParaRPr/>
          </a:p>
        </p:txBody>
      </p:sp>
      <p:sp>
        <p:nvSpPr>
          <p:cNvPr id="263" name="Google Shape;263;g82b2136ae9_0_247"/>
          <p:cNvSpPr txBox="1"/>
          <p:nvPr/>
        </p:nvSpPr>
        <p:spPr>
          <a:xfrm>
            <a:off x="2546800" y="2386550"/>
            <a:ext cx="6504000" cy="3528000"/>
          </a:xfrm>
          <a:prstGeom prst="rect">
            <a:avLst/>
          </a:prstGeom>
          <a:noFill/>
          <a:ln>
            <a:noFill/>
          </a:ln>
        </p:spPr>
        <p:txBody>
          <a:bodyPr spcFirstLastPara="1" wrap="square" lIns="91425" tIns="91425" rIns="91425" bIns="91425" anchor="t" anchorCtr="0">
            <a:noAutofit/>
          </a:bodyPr>
          <a:lstStyle/>
          <a:p>
            <a:pPr marL="1143000" indent="-381000">
              <a:lnSpc>
                <a:spcPct val="115000"/>
              </a:lnSpc>
              <a:buClr>
                <a:schemeClr val="dk1"/>
              </a:buClr>
              <a:buSzPts val="2400"/>
              <a:buFont typeface="Times New Roman"/>
              <a:buChar char="●"/>
            </a:pPr>
            <a:r>
              <a:rPr lang="en-US" sz="2400">
                <a:latin typeface="Times New Roman"/>
                <a:ea typeface="Times New Roman"/>
                <a:cs typeface="Times New Roman"/>
                <a:sym typeface="Times New Roman"/>
              </a:rPr>
              <a:t>1) Technical Assistance for Districts</a:t>
            </a:r>
            <a:endParaRPr sz="2400">
              <a:latin typeface="Times New Roman"/>
              <a:ea typeface="Times New Roman"/>
              <a:cs typeface="Times New Roman"/>
              <a:sym typeface="Times New Roman"/>
            </a:endParaRPr>
          </a:p>
          <a:p>
            <a:pPr marL="914400">
              <a:lnSpc>
                <a:spcPct val="115000"/>
              </a:lnSpc>
            </a:pPr>
            <a:r>
              <a:rPr lang="en-US" sz="2400" u="sng">
                <a:solidFill>
                  <a:srgbClr val="1B75BC"/>
                </a:solidFill>
                <a:highlight>
                  <a:srgbClr val="EDEBE9"/>
                </a:highlight>
                <a:latin typeface="Times New Roman"/>
                <a:ea typeface="Times New Roman"/>
                <a:cs typeface="Times New Roman"/>
                <a:sym typeface="Times New Roman"/>
                <a:hlinkClick r:id="rId3"/>
              </a:rPr>
              <a:t>Extended School Closure Special Education Guidance</a:t>
            </a:r>
            <a:r>
              <a:rPr lang="en-US" sz="2400">
                <a:solidFill>
                  <a:schemeClr val="dk1"/>
                </a:solidFill>
                <a:highlight>
                  <a:srgbClr val="EDEBE9"/>
                </a:highlight>
                <a:latin typeface="Times New Roman"/>
                <a:ea typeface="Times New Roman"/>
                <a:cs typeface="Times New Roman"/>
                <a:sym typeface="Times New Roman"/>
              </a:rPr>
              <a:t>​</a:t>
            </a:r>
            <a:endParaRPr sz="2400">
              <a:solidFill>
                <a:schemeClr val="dk1"/>
              </a:solidFill>
              <a:highlight>
                <a:srgbClr val="EDEBE9"/>
              </a:highlight>
              <a:latin typeface="Times New Roman"/>
              <a:ea typeface="Times New Roman"/>
              <a:cs typeface="Times New Roman"/>
              <a:sym typeface="Times New Roman"/>
            </a:endParaRPr>
          </a:p>
          <a:p>
            <a:pPr marL="457200">
              <a:lnSpc>
                <a:spcPct val="115000"/>
              </a:lnSpc>
            </a:pPr>
            <a:endParaRPr sz="2400">
              <a:solidFill>
                <a:schemeClr val="dk1"/>
              </a:solidFill>
              <a:highlight>
                <a:srgbClr val="EDEBE9"/>
              </a:highlight>
              <a:latin typeface="Times New Roman"/>
              <a:ea typeface="Times New Roman"/>
              <a:cs typeface="Times New Roman"/>
              <a:sym typeface="Times New Roman"/>
            </a:endParaRPr>
          </a:p>
          <a:p>
            <a:pPr marL="1143000" indent="-381000">
              <a:lnSpc>
                <a:spcPct val="115000"/>
              </a:lnSpc>
              <a:buClr>
                <a:schemeClr val="dk1"/>
              </a:buClr>
              <a:buSzPts val="2400"/>
              <a:buFont typeface="Times New Roman"/>
              <a:buChar char="●"/>
            </a:pPr>
            <a:r>
              <a:rPr lang="en-US" sz="2400">
                <a:solidFill>
                  <a:schemeClr val="dk1"/>
                </a:solidFill>
                <a:highlight>
                  <a:srgbClr val="EDEBE9"/>
                </a:highlight>
                <a:latin typeface="Times New Roman"/>
                <a:ea typeface="Times New Roman"/>
                <a:cs typeface="Times New Roman"/>
                <a:sym typeface="Times New Roman"/>
              </a:rPr>
              <a:t>2) A Toolkit of information to share</a:t>
            </a:r>
            <a:endParaRPr sz="2400">
              <a:solidFill>
                <a:schemeClr val="dk1"/>
              </a:solidFill>
              <a:highlight>
                <a:srgbClr val="EDEBE9"/>
              </a:highlight>
              <a:latin typeface="Times New Roman"/>
              <a:ea typeface="Times New Roman"/>
              <a:cs typeface="Times New Roman"/>
              <a:sym typeface="Times New Roman"/>
            </a:endParaRPr>
          </a:p>
          <a:p>
            <a:pPr marL="914400">
              <a:lnSpc>
                <a:spcPct val="115000"/>
              </a:lnSpc>
            </a:pPr>
            <a:r>
              <a:rPr lang="en-US" sz="2400" u="sng">
                <a:solidFill>
                  <a:srgbClr val="1B75BC"/>
                </a:solidFill>
                <a:highlight>
                  <a:srgbClr val="EDEBE9"/>
                </a:highlight>
                <a:latin typeface="Times New Roman"/>
                <a:ea typeface="Times New Roman"/>
                <a:cs typeface="Times New Roman"/>
                <a:sym typeface="Times New Roman"/>
                <a:hlinkClick r:id="rId4"/>
              </a:rPr>
              <a:t>Resource Toolkit to support Students with Complex Needs</a:t>
            </a:r>
            <a:endParaRPr sz="2400" u="sng">
              <a:solidFill>
                <a:srgbClr val="1B75BC"/>
              </a:solidFill>
              <a:highlight>
                <a:srgbClr val="EDEBE9"/>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9946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Key Links: Distance Learning for All </a:t>
            </a:r>
            <a:endParaRPr lang="en-US"/>
          </a:p>
        </p:txBody>
      </p:sp>
      <p:sp>
        <p:nvSpPr>
          <p:cNvPr id="3" name="Subtitle 2"/>
          <p:cNvSpPr>
            <a:spLocks noGrp="1"/>
          </p:cNvSpPr>
          <p:nvPr>
            <p:ph type="subTitle" idx="1"/>
          </p:nvPr>
        </p:nvSpPr>
        <p:spPr>
          <a:xfrm>
            <a:off x="493986" y="2091558"/>
            <a:ext cx="11430000" cy="4382813"/>
          </a:xfrm>
        </p:spPr>
        <p:txBody>
          <a:bodyPr>
            <a:normAutofit/>
          </a:bodyPr>
          <a:lstStyle/>
          <a:p>
            <a:pPr marL="393700" indent="-342900" algn="l">
              <a:buFont typeface="Arial" panose="020B0604020202020204" pitchFamily="34" charset="0"/>
              <a:buChar char="•"/>
            </a:pPr>
            <a:endParaRPr lang="en-US" sz="1200"/>
          </a:p>
          <a:p>
            <a:pPr marL="50800" indent="0" algn="l"/>
            <a:r>
              <a:rPr lang="en-US" sz="3200">
                <a:hlinkClick r:id="rId2"/>
              </a:rPr>
              <a:t>Distance Learning for All </a:t>
            </a:r>
            <a:r>
              <a:rPr lang="en-US" sz="3200"/>
              <a:t>– ODE webpage</a:t>
            </a:r>
          </a:p>
          <a:p>
            <a:pPr marL="50800" indent="0" algn="l"/>
            <a:endParaRPr lang="en-US" sz="3200"/>
          </a:p>
          <a:p>
            <a:pPr marL="50800" indent="0" algn="l"/>
            <a:r>
              <a:rPr lang="en-US" sz="3200"/>
              <a:t>Oregon’s Extended School Closure Guidance </a:t>
            </a:r>
          </a:p>
          <a:p>
            <a:pPr marL="50800" indent="0" algn="l"/>
            <a:r>
              <a:rPr lang="en-US" sz="3200">
                <a:hlinkClick r:id="rId3"/>
              </a:rPr>
              <a:t>DISTANCE LEARNING FOR ALL: ENSURING CARE, CONNECTION AND CONTINUITY OF LEARNING</a:t>
            </a:r>
            <a:r>
              <a:rPr lang="en-US" sz="3200"/>
              <a:t/>
            </a:r>
            <a:br>
              <a:rPr lang="en-US" sz="3200"/>
            </a:br>
            <a:endParaRPr lang="en-US" sz="3200"/>
          </a:p>
          <a:p>
            <a:endParaRPr lang="en-US"/>
          </a:p>
        </p:txBody>
      </p:sp>
    </p:spTree>
    <p:extLst>
      <p:ext uri="{BB962C8B-B14F-4D97-AF65-F5344CB8AC3E}">
        <p14:creationId xmlns:p14="http://schemas.microsoft.com/office/powerpoint/2010/main" val="3502566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bg1"/>
                </a:solidFill>
              </a:rPr>
              <a:t>Students’ English Language Proficiency Needs</a:t>
            </a:r>
            <a:endParaRPr lang="en-US"/>
          </a:p>
        </p:txBody>
      </p:sp>
      <p:sp>
        <p:nvSpPr>
          <p:cNvPr id="3" name="Subtitle 2"/>
          <p:cNvSpPr>
            <a:spLocks noGrp="1"/>
          </p:cNvSpPr>
          <p:nvPr>
            <p:ph type="subTitle" idx="1"/>
          </p:nvPr>
        </p:nvSpPr>
        <p:spPr>
          <a:xfrm>
            <a:off x="80513" y="2133600"/>
            <a:ext cx="11990717" cy="4724400"/>
          </a:xfrm>
        </p:spPr>
        <p:txBody>
          <a:bodyPr>
            <a:normAutofit/>
          </a:bodyPr>
          <a:lstStyle/>
          <a:p>
            <a:pPr algn="l"/>
            <a:r>
              <a:rPr lang="en-US"/>
              <a:t>	</a:t>
            </a:r>
            <a:r>
              <a:rPr lang="en-US" b="1" i="1"/>
              <a:t>What should teachers keep in mind when developing distance learning lessons for EL students?  This section will explain how to implement the specific civil rights requirements that Karin mentioned.</a:t>
            </a:r>
          </a:p>
          <a:p>
            <a:pPr algn="l"/>
            <a:endParaRPr lang="en-US"/>
          </a:p>
          <a:p>
            <a:pPr algn="l"/>
            <a:r>
              <a:rPr lang="en-US"/>
              <a:t>	As teachers engage in planning for the student’s English language learning needs to meet the educational requirements, it is important to know the student’s English language proficiency level.  The </a:t>
            </a:r>
            <a:r>
              <a:rPr lang="en-US" u="sng">
                <a:hlinkClick r:id="rId3"/>
              </a:rPr>
              <a:t>English Language Proficiency Assessment (ELPA)</a:t>
            </a:r>
            <a:r>
              <a:rPr lang="en-US"/>
              <a:t>, Oregon’s statewide English language proficiency assessment can tell us this.  The ELPA assessment has four domains that the student is tested on: reading, writing, speaking, and listening.  </a:t>
            </a:r>
          </a:p>
        </p:txBody>
      </p:sp>
    </p:spTree>
    <p:extLst>
      <p:ext uri="{BB962C8B-B14F-4D97-AF65-F5344CB8AC3E}">
        <p14:creationId xmlns:p14="http://schemas.microsoft.com/office/powerpoint/2010/main" val="239450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1576649" cy="1013398"/>
          </a:xfrm>
        </p:spPr>
        <p:txBody>
          <a:bodyPr>
            <a:normAutofit/>
          </a:bodyPr>
          <a:lstStyle/>
          <a:p>
            <a:r>
              <a:rPr lang="en-US">
                <a:solidFill>
                  <a:schemeClr val="bg1"/>
                </a:solidFill>
              </a:rPr>
              <a:t>Students’ English Language Proficiency Needs (cont.)</a:t>
            </a:r>
            <a:endParaRPr lang="en-US"/>
          </a:p>
        </p:txBody>
      </p:sp>
      <p:sp>
        <p:nvSpPr>
          <p:cNvPr id="3" name="Subtitle 2"/>
          <p:cNvSpPr>
            <a:spLocks noGrp="1"/>
          </p:cNvSpPr>
          <p:nvPr>
            <p:ph type="subTitle" idx="1"/>
          </p:nvPr>
        </p:nvSpPr>
        <p:spPr>
          <a:xfrm>
            <a:off x="46008" y="1901282"/>
            <a:ext cx="12381781" cy="4724400"/>
          </a:xfrm>
        </p:spPr>
        <p:txBody>
          <a:bodyPr>
            <a:normAutofit/>
          </a:bodyPr>
          <a:lstStyle/>
          <a:p>
            <a:pPr algn="l"/>
            <a:r>
              <a:rPr lang="en-US"/>
              <a:t>	The ELPA assessment has four domains that the student is tested on: reading, writing, speaking, and listening.  </a:t>
            </a:r>
          </a:p>
          <a:p>
            <a:pPr algn="l"/>
            <a:r>
              <a:rPr lang="en-US"/>
              <a:t>	These domains have a set of 10 </a:t>
            </a:r>
            <a:r>
              <a:rPr lang="en-US" u="sng">
                <a:hlinkClick r:id="rId2"/>
              </a:rPr>
              <a:t>ELP standards</a:t>
            </a:r>
            <a:r>
              <a:rPr lang="en-US"/>
              <a:t> that </a:t>
            </a:r>
            <a:r>
              <a:rPr lang="en-US" b="1"/>
              <a:t>highlight what students do with language </a:t>
            </a:r>
            <a:r>
              <a:rPr lang="en-US"/>
              <a:t>to accomplish content-specific tasks as well as vocabulary, grammar, and discourse specific to a particular content area or discipline which are needed by ELLs as they develop competence in the practices associated with English language arts (ELA) &amp; literacy, mathematics, and science.  </a:t>
            </a:r>
          </a:p>
          <a:p>
            <a:pPr algn="l"/>
            <a:r>
              <a:rPr lang="en-US"/>
              <a:t>	Supporting the 10 ELP standards and providing a </a:t>
            </a:r>
            <a:r>
              <a:rPr lang="en-US" b="1"/>
              <a:t>description of the skills </a:t>
            </a:r>
            <a:r>
              <a:rPr lang="en-US"/>
              <a:t>that a student obtaining a given performance level on the ELPA Summative would be expected to demonstrate by the end of the year, are the </a:t>
            </a:r>
            <a:r>
              <a:rPr lang="en-US" u="sng">
                <a:hlinkClick r:id="rId3"/>
              </a:rPr>
              <a:t>achievement level descriptors</a:t>
            </a:r>
            <a:r>
              <a:rPr lang="en-US"/>
              <a:t>.  </a:t>
            </a:r>
          </a:p>
          <a:p>
            <a:pPr algn="l"/>
            <a:r>
              <a:rPr lang="en-US"/>
              <a:t>	To access student’s ELPA scores, please visit the </a:t>
            </a:r>
            <a:r>
              <a:rPr lang="en-US" u="sng">
                <a:hlinkClick r:id="rId4"/>
              </a:rPr>
              <a:t>On-Track to English Language Proficiency page</a:t>
            </a:r>
            <a:r>
              <a:rPr lang="en-US"/>
              <a:t>.  </a:t>
            </a:r>
          </a:p>
          <a:p>
            <a:pPr algn="l"/>
            <a:endParaRPr lang="en-US"/>
          </a:p>
        </p:txBody>
      </p:sp>
    </p:spTree>
    <p:extLst>
      <p:ext uri="{BB962C8B-B14F-4D97-AF65-F5344CB8AC3E}">
        <p14:creationId xmlns:p14="http://schemas.microsoft.com/office/powerpoint/2010/main" val="2089451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1921706" cy="1013398"/>
          </a:xfrm>
        </p:spPr>
        <p:txBody>
          <a:bodyPr>
            <a:normAutofit/>
          </a:bodyPr>
          <a:lstStyle/>
          <a:p>
            <a:r>
              <a:rPr lang="en-US">
                <a:solidFill>
                  <a:schemeClr val="bg1"/>
                </a:solidFill>
              </a:rPr>
              <a:t>Students’ English Language Proficiency Needs (cont.)</a:t>
            </a:r>
            <a:endParaRPr lang="en-US"/>
          </a:p>
        </p:txBody>
      </p:sp>
      <p:sp>
        <p:nvSpPr>
          <p:cNvPr id="3" name="Subtitle 2"/>
          <p:cNvSpPr>
            <a:spLocks noGrp="1"/>
          </p:cNvSpPr>
          <p:nvPr>
            <p:ph type="subTitle" idx="1"/>
          </p:nvPr>
        </p:nvSpPr>
        <p:spPr>
          <a:xfrm>
            <a:off x="92016" y="2257841"/>
            <a:ext cx="12381781" cy="4724400"/>
          </a:xfrm>
        </p:spPr>
        <p:txBody>
          <a:bodyPr>
            <a:normAutofit/>
          </a:bodyPr>
          <a:lstStyle/>
          <a:p>
            <a:pPr algn="l"/>
            <a:r>
              <a:rPr lang="en-US" sz="2800"/>
              <a:t>By following steps one through six (on next slide</a:t>
            </a:r>
            <a:r>
              <a:rPr lang="en-US" sz="2800">
                <a:sym typeface="Wingdings" panose="05000000000000000000" pitchFamily="2" charset="2"/>
              </a:rPr>
              <a:t>)</a:t>
            </a:r>
            <a:r>
              <a:rPr lang="en-US" sz="2800"/>
              <a:t>, teachers can:</a:t>
            </a:r>
          </a:p>
          <a:p>
            <a:pPr algn="l">
              <a:buFont typeface="Arial" panose="020B0604020202020204" pitchFamily="34" charset="0"/>
              <a:buChar char="•"/>
            </a:pPr>
            <a:r>
              <a:rPr lang="en-US" sz="2800"/>
              <a:t>Do a needs assessment for each student</a:t>
            </a:r>
          </a:p>
          <a:p>
            <a:pPr algn="l">
              <a:buFont typeface="Arial" panose="020B0604020202020204" pitchFamily="34" charset="0"/>
              <a:buChar char="•"/>
            </a:pPr>
            <a:r>
              <a:rPr lang="en-US" sz="2800"/>
              <a:t>Identify goals to be reached (i.e. what is ELPA level of the student)  </a:t>
            </a:r>
          </a:p>
          <a:p>
            <a:pPr algn="l">
              <a:buFont typeface="Arial" panose="020B0604020202020204" pitchFamily="34" charset="0"/>
              <a:buChar char="•"/>
            </a:pPr>
            <a:r>
              <a:rPr lang="en-US" sz="2800"/>
              <a:t>Identify what standards and/or achievement level descriptors should be targeted to support the student to increase their English language proficiency </a:t>
            </a:r>
          </a:p>
          <a:p>
            <a:pPr algn="l">
              <a:buFont typeface="Arial" panose="020B0604020202020204" pitchFamily="34" charset="0"/>
              <a:buChar char="•"/>
            </a:pPr>
            <a:r>
              <a:rPr lang="en-US" sz="2800"/>
              <a:t>Reflect how to best support continuous improvement in EL student learning</a:t>
            </a:r>
          </a:p>
          <a:p>
            <a:pPr algn="l"/>
            <a:endParaRPr lang="en-US"/>
          </a:p>
        </p:txBody>
      </p:sp>
    </p:spTree>
    <p:extLst>
      <p:ext uri="{BB962C8B-B14F-4D97-AF65-F5344CB8AC3E}">
        <p14:creationId xmlns:p14="http://schemas.microsoft.com/office/powerpoint/2010/main" val="1024623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1783683" cy="1013398"/>
          </a:xfrm>
        </p:spPr>
        <p:txBody>
          <a:bodyPr>
            <a:normAutofit/>
          </a:bodyPr>
          <a:lstStyle/>
          <a:p>
            <a:r>
              <a:rPr lang="en-US">
                <a:solidFill>
                  <a:schemeClr val="bg1"/>
                </a:solidFill>
              </a:rPr>
              <a:t>Students’ English Language Proficiency Needs (cont.)</a:t>
            </a:r>
            <a:endParaRPr lang="en-US"/>
          </a:p>
        </p:txBody>
      </p:sp>
      <p:sp>
        <p:nvSpPr>
          <p:cNvPr id="3" name="Subtitle 2"/>
          <p:cNvSpPr>
            <a:spLocks noGrp="1"/>
          </p:cNvSpPr>
          <p:nvPr>
            <p:ph type="subTitle" idx="1"/>
          </p:nvPr>
        </p:nvSpPr>
        <p:spPr>
          <a:xfrm>
            <a:off x="92016" y="2257841"/>
            <a:ext cx="12381781" cy="4724400"/>
          </a:xfrm>
        </p:spPr>
        <p:txBody>
          <a:bodyPr>
            <a:normAutofit/>
          </a:bodyPr>
          <a:lstStyle/>
          <a:p>
            <a:pPr marL="508000" lvl="0" indent="-457200" algn="l">
              <a:buFont typeface="+mj-lt"/>
              <a:buAutoNum type="arabicPeriod"/>
            </a:pPr>
            <a:r>
              <a:rPr lang="en-US"/>
              <a:t>What grade level is the student?</a:t>
            </a:r>
          </a:p>
          <a:p>
            <a:pPr marL="508000" lvl="0" indent="-457200" algn="l">
              <a:buFont typeface="+mj-lt"/>
              <a:buAutoNum type="arabicPeriod"/>
            </a:pPr>
            <a:r>
              <a:rPr lang="en-US"/>
              <a:t>What is the English proficiency level (ELP) of the student? (this can be found through the ELPA scores, which can be found in </a:t>
            </a:r>
            <a:r>
              <a:rPr lang="en-US" u="sng">
                <a:hlinkClick r:id="rId3"/>
              </a:rPr>
              <a:t>On-Track to English Language Proficiency page</a:t>
            </a:r>
            <a:r>
              <a:rPr lang="en-US"/>
              <a:t>)</a:t>
            </a:r>
          </a:p>
          <a:p>
            <a:pPr marL="508000" lvl="0" indent="-457200" algn="l">
              <a:buFont typeface="+mj-lt"/>
              <a:buAutoNum type="arabicPeriod"/>
            </a:pPr>
            <a:r>
              <a:rPr lang="en-US"/>
              <a:t>What ELPA domains did the student do well in and what ELPA domains need support?</a:t>
            </a:r>
          </a:p>
          <a:p>
            <a:pPr marL="508000" lvl="0" indent="-457200" algn="l">
              <a:buFont typeface="+mj-lt"/>
              <a:buAutoNum type="arabicPeriod"/>
            </a:pPr>
            <a:r>
              <a:rPr lang="en-US"/>
              <a:t>What are the </a:t>
            </a:r>
            <a:r>
              <a:rPr lang="en-US" u="sng">
                <a:hlinkClick r:id="rId4"/>
              </a:rPr>
              <a:t>ELP standards</a:t>
            </a:r>
            <a:r>
              <a:rPr lang="en-US"/>
              <a:t> in these domains that teachers can target as they plan lessons?</a:t>
            </a:r>
          </a:p>
          <a:p>
            <a:pPr marL="508000" lvl="0" indent="-457200" algn="l">
              <a:buFont typeface="+mj-lt"/>
              <a:buAutoNum type="arabicPeriod"/>
            </a:pPr>
            <a:r>
              <a:rPr lang="en-US"/>
              <a:t>What are the </a:t>
            </a:r>
            <a:r>
              <a:rPr lang="en-US" u="sng">
                <a:hlinkClick r:id="rId5"/>
              </a:rPr>
              <a:t>achievement level descriptors</a:t>
            </a:r>
            <a:r>
              <a:rPr lang="en-US"/>
              <a:t> that teachers can target as they plan lessons?</a:t>
            </a:r>
          </a:p>
          <a:p>
            <a:pPr marL="508000" lvl="0" indent="-457200" algn="l">
              <a:buFont typeface="+mj-lt"/>
              <a:buAutoNum type="arabicPeriod"/>
            </a:pPr>
            <a:r>
              <a:rPr lang="en-US"/>
              <a:t>What media platforms can help you target specific ELPA domains?  For example, as a teacher looks to target either the speaking, listening, reading, and/or writing domains what are some platforms that can help to support?   </a:t>
            </a:r>
          </a:p>
        </p:txBody>
      </p:sp>
    </p:spTree>
    <p:extLst>
      <p:ext uri="{BB962C8B-B14F-4D97-AF65-F5344CB8AC3E}">
        <p14:creationId xmlns:p14="http://schemas.microsoft.com/office/powerpoint/2010/main" val="300357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0" y="1028295"/>
            <a:ext cx="11755821" cy="1013398"/>
          </a:xfrm>
        </p:spPr>
        <p:txBody>
          <a:bodyPr>
            <a:normAutofit/>
          </a:bodyPr>
          <a:lstStyle/>
          <a:p>
            <a:r>
              <a:rPr lang="en-US"/>
              <a:t>Honoring your work in these trying and challenging times</a:t>
            </a:r>
          </a:p>
        </p:txBody>
      </p:sp>
      <p:sp>
        <p:nvSpPr>
          <p:cNvPr id="3" name="Subtitle 2"/>
          <p:cNvSpPr>
            <a:spLocks noGrp="1"/>
          </p:cNvSpPr>
          <p:nvPr>
            <p:ph type="subTitle" idx="1"/>
          </p:nvPr>
        </p:nvSpPr>
        <p:spPr>
          <a:xfrm>
            <a:off x="530771" y="2632842"/>
            <a:ext cx="11324897" cy="3883572"/>
          </a:xfrm>
        </p:spPr>
        <p:txBody>
          <a:bodyPr>
            <a:normAutofit/>
          </a:bodyPr>
          <a:lstStyle/>
          <a:p>
            <a:pPr marL="50800" indent="0" algn="l"/>
            <a:r>
              <a:rPr lang="en-US" b="1">
                <a:solidFill>
                  <a:srgbClr val="FF0000"/>
                </a:solidFill>
              </a:rPr>
              <a:t>Thank you </a:t>
            </a:r>
            <a:r>
              <a:rPr lang="en-US" b="1"/>
              <a:t>for all that you are doing to support our students during this time </a:t>
            </a:r>
          </a:p>
          <a:p>
            <a:pPr marL="50800" indent="0" algn="l"/>
            <a:r>
              <a:rPr lang="en-US" b="1"/>
              <a:t> </a:t>
            </a:r>
          </a:p>
          <a:p>
            <a:pPr marL="50800" indent="0" algn="l"/>
            <a:r>
              <a:rPr lang="en-US" b="1">
                <a:solidFill>
                  <a:srgbClr val="FF0000"/>
                </a:solidFill>
              </a:rPr>
              <a:t>Thank you </a:t>
            </a:r>
            <a:r>
              <a:rPr lang="en-US" b="1"/>
              <a:t>for your flexibility as you navigate each day </a:t>
            </a:r>
          </a:p>
          <a:p>
            <a:pPr marL="50800" indent="0" algn="l"/>
            <a:endParaRPr lang="en-US" b="1"/>
          </a:p>
          <a:p>
            <a:pPr marL="50800" indent="0" algn="l"/>
            <a:r>
              <a:rPr lang="en-US" b="1">
                <a:solidFill>
                  <a:srgbClr val="FF0000"/>
                </a:solidFill>
              </a:rPr>
              <a:t>Thank you </a:t>
            </a:r>
            <a:r>
              <a:rPr lang="en-US" b="1"/>
              <a:t>for your grace and care as you develop systems in your district/school to further support our EL students </a:t>
            </a:r>
          </a:p>
        </p:txBody>
      </p:sp>
    </p:spTree>
    <p:extLst>
      <p:ext uri="{BB962C8B-B14F-4D97-AF65-F5344CB8AC3E}">
        <p14:creationId xmlns:p14="http://schemas.microsoft.com/office/powerpoint/2010/main" val="234056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2192000" cy="1013398"/>
          </a:xfrm>
        </p:spPr>
        <p:txBody>
          <a:bodyPr>
            <a:normAutofit fontScale="90000"/>
          </a:bodyPr>
          <a:lstStyle/>
          <a:p>
            <a:pPr marL="50800"/>
            <a:r>
              <a:rPr lang="en-US"/>
              <a:t>Scaffolding methods to support ELs in a distance learning environment</a:t>
            </a:r>
          </a:p>
        </p:txBody>
      </p:sp>
      <p:sp>
        <p:nvSpPr>
          <p:cNvPr id="3" name="Subtitle 2"/>
          <p:cNvSpPr>
            <a:spLocks noGrp="1"/>
          </p:cNvSpPr>
          <p:nvPr>
            <p:ph type="subTitle" idx="1"/>
          </p:nvPr>
        </p:nvSpPr>
        <p:spPr>
          <a:xfrm>
            <a:off x="155027" y="1935787"/>
            <a:ext cx="11881945" cy="4724400"/>
          </a:xfrm>
        </p:spPr>
        <p:txBody>
          <a:bodyPr>
            <a:normAutofit lnSpcReduction="10000"/>
          </a:bodyPr>
          <a:lstStyle/>
          <a:p>
            <a:pPr algn="l">
              <a:buFont typeface="Arial" panose="020B0604020202020204" pitchFamily="34" charset="0"/>
              <a:buChar char="•"/>
            </a:pPr>
            <a:r>
              <a:rPr lang="en-US"/>
              <a:t>Teachers should consider the various learning options available as they provide access to content for </a:t>
            </a:r>
            <a:r>
              <a:rPr lang="en-US">
                <a:solidFill>
                  <a:schemeClr val="tx1"/>
                </a:solidFill>
              </a:rPr>
              <a:t>ELs</a:t>
            </a:r>
            <a:r>
              <a:rPr lang="en-US"/>
              <a:t>. </a:t>
            </a:r>
          </a:p>
          <a:p>
            <a:pPr algn="l">
              <a:buFont typeface="Arial" panose="020B0604020202020204" pitchFamily="34" charset="0"/>
              <a:buChar char="•"/>
            </a:pPr>
            <a:r>
              <a:rPr lang="en-US"/>
              <a:t>For example, learning resources such as multi-media platforms (Zoom, Google Hangout), social media, email, YouTube, phone connections, and online learning are resources that could support specific ELPA domains.  </a:t>
            </a:r>
          </a:p>
          <a:p>
            <a:pPr algn="l">
              <a:buFont typeface="Arial" panose="020B0604020202020204" pitchFamily="34" charset="0"/>
              <a:buChar char="•"/>
            </a:pPr>
            <a:r>
              <a:rPr lang="en-US"/>
              <a:t>Google Translate is another potential resource, but keep in mind that using online resources for translation may not always be accurate.  Check the translation before sharing.</a:t>
            </a:r>
          </a:p>
          <a:p>
            <a:pPr algn="l">
              <a:buFont typeface="Arial" panose="020B0604020202020204" pitchFamily="34" charset="0"/>
              <a:buChar char="•"/>
            </a:pPr>
            <a:r>
              <a:rPr lang="en-US" b="1"/>
              <a:t>The student’s home language is a great asset to tap into</a:t>
            </a:r>
            <a:r>
              <a:rPr lang="en-US"/>
              <a:t>.  Multilingual families could be encouraged to support their children’s learning in the home language. This might include reading books, magazines, or newspapers in the family’s home language, and discussing as a family. It could include watching or listening to news or educational programs in the home language as well.</a:t>
            </a:r>
          </a:p>
          <a:p>
            <a:pPr marL="50800" indent="0" algn="l"/>
            <a:endParaRPr lang="en-US" sz="2300"/>
          </a:p>
          <a:p>
            <a:endParaRPr lang="en-US"/>
          </a:p>
        </p:txBody>
      </p:sp>
    </p:spTree>
    <p:extLst>
      <p:ext uri="{BB962C8B-B14F-4D97-AF65-F5344CB8AC3E}">
        <p14:creationId xmlns:p14="http://schemas.microsoft.com/office/powerpoint/2010/main" val="310994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2060620" cy="1013398"/>
          </a:xfrm>
        </p:spPr>
        <p:txBody>
          <a:bodyPr>
            <a:normAutofit fontScale="90000"/>
          </a:bodyPr>
          <a:lstStyle/>
          <a:p>
            <a:r>
              <a:rPr lang="en-US">
                <a:solidFill>
                  <a:schemeClr val="bg1"/>
                </a:solidFill>
              </a:rPr>
              <a:t>Communication with families that may not speak English as a primary language</a:t>
            </a:r>
            <a:endParaRPr lang="en-US"/>
          </a:p>
        </p:txBody>
      </p:sp>
      <p:sp>
        <p:nvSpPr>
          <p:cNvPr id="3" name="Subtitle 2"/>
          <p:cNvSpPr>
            <a:spLocks noGrp="1"/>
          </p:cNvSpPr>
          <p:nvPr>
            <p:ph type="subTitle" idx="1"/>
          </p:nvPr>
        </p:nvSpPr>
        <p:spPr>
          <a:xfrm>
            <a:off x="0" y="1932317"/>
            <a:ext cx="12332452" cy="5144435"/>
          </a:xfrm>
        </p:spPr>
        <p:txBody>
          <a:bodyPr>
            <a:normAutofit/>
          </a:bodyPr>
          <a:lstStyle/>
          <a:p>
            <a:pPr lvl="0" algn="l" fontAlgn="base"/>
            <a:endParaRPr lang="en-US"/>
          </a:p>
          <a:p>
            <a:pPr lvl="0" algn="l" fontAlgn="base"/>
            <a:r>
              <a:rPr lang="en-US"/>
              <a:t>Connect families with interpretation services and/or specific personnel within the district who can provide interpretation services.</a:t>
            </a:r>
          </a:p>
          <a:p>
            <a:pPr lvl="0" algn="l" fontAlgn="base"/>
            <a:endParaRPr lang="en-US"/>
          </a:p>
          <a:p>
            <a:pPr lvl="0" algn="l" fontAlgn="base"/>
            <a:r>
              <a:rPr lang="en-US"/>
              <a:t>Reach out to parent/guardian to discuss important facts and school structures for the remainder of the year including supplemental learning resources, how to access meals, and what community groups/contacts/supports are available for the families.</a:t>
            </a:r>
          </a:p>
          <a:p>
            <a:pPr lvl="0" algn="l" fontAlgn="base"/>
            <a:endParaRPr lang="en-US"/>
          </a:p>
          <a:p>
            <a:pPr lvl="0" algn="l" fontAlgn="base"/>
            <a:r>
              <a:rPr lang="en-US"/>
              <a:t>The school may wish to designate a liaison with whom each family can communicate over the phone as many families may prefer to communicate via phone and text.  Utilize school </a:t>
            </a:r>
            <a:r>
              <a:rPr lang="en-US" err="1"/>
              <a:t>autodialer</a:t>
            </a:r>
            <a:r>
              <a:rPr lang="en-US"/>
              <a:t> system to broadcast messages in a variety of languages.</a:t>
            </a:r>
          </a:p>
          <a:p>
            <a:endParaRPr lang="en-US"/>
          </a:p>
        </p:txBody>
      </p:sp>
    </p:spTree>
    <p:extLst>
      <p:ext uri="{BB962C8B-B14F-4D97-AF65-F5344CB8AC3E}">
        <p14:creationId xmlns:p14="http://schemas.microsoft.com/office/powerpoint/2010/main" val="286254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8146"/>
            <a:ext cx="12060620" cy="1013398"/>
          </a:xfrm>
        </p:spPr>
        <p:txBody>
          <a:bodyPr>
            <a:normAutofit fontScale="90000"/>
          </a:bodyPr>
          <a:lstStyle/>
          <a:p>
            <a:r>
              <a:rPr lang="en-US">
                <a:solidFill>
                  <a:schemeClr val="bg1"/>
                </a:solidFill>
              </a:rPr>
              <a:t>Communication with families that may not speak English as a primary language (cont.)</a:t>
            </a:r>
            <a:endParaRPr lang="en-US"/>
          </a:p>
        </p:txBody>
      </p:sp>
      <p:sp>
        <p:nvSpPr>
          <p:cNvPr id="3" name="Subtitle 2"/>
          <p:cNvSpPr>
            <a:spLocks noGrp="1"/>
          </p:cNvSpPr>
          <p:nvPr>
            <p:ph type="subTitle" idx="1"/>
          </p:nvPr>
        </p:nvSpPr>
        <p:spPr>
          <a:xfrm>
            <a:off x="0" y="2271622"/>
            <a:ext cx="12192000" cy="4272951"/>
          </a:xfrm>
        </p:spPr>
        <p:txBody>
          <a:bodyPr>
            <a:normAutofit/>
          </a:bodyPr>
          <a:lstStyle/>
          <a:p>
            <a:pPr algn="l"/>
            <a:r>
              <a:rPr lang="en-US" sz="2800"/>
              <a:t>Following appropriate health guidelines, districts should consider a variety of ways to reach out to families that do not use English as a primary language. </a:t>
            </a:r>
          </a:p>
          <a:p>
            <a:pPr algn="l"/>
            <a:endParaRPr lang="en-US" sz="2800"/>
          </a:p>
          <a:p>
            <a:pPr algn="l"/>
            <a:r>
              <a:rPr lang="en-US" sz="2800"/>
              <a:t>Multi-media platforms (Zoom, Google Hangout), social media, email, phone connections, and online learning are resources that can be leveraged.  </a:t>
            </a:r>
          </a:p>
          <a:p>
            <a:pPr algn="l"/>
            <a:endParaRPr lang="en-US" sz="2800"/>
          </a:p>
          <a:p>
            <a:pPr algn="l"/>
            <a:r>
              <a:rPr lang="en-US" sz="2800"/>
              <a:t>Multilingual staff with linguistic resources and cultural capital, can be key in this support. Additionally, there may be resources in the community such as organizations and/or religious institutions that could be leveraged.  </a:t>
            </a:r>
          </a:p>
          <a:p>
            <a:pPr algn="l"/>
            <a:endParaRPr lang="en-US"/>
          </a:p>
        </p:txBody>
      </p:sp>
    </p:spTree>
    <p:extLst>
      <p:ext uri="{BB962C8B-B14F-4D97-AF65-F5344CB8AC3E}">
        <p14:creationId xmlns:p14="http://schemas.microsoft.com/office/powerpoint/2010/main" val="176891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8146"/>
            <a:ext cx="12060620" cy="1013398"/>
          </a:xfrm>
        </p:spPr>
        <p:txBody>
          <a:bodyPr>
            <a:normAutofit fontScale="90000"/>
          </a:bodyPr>
          <a:lstStyle/>
          <a:p>
            <a:r>
              <a:rPr lang="en-US">
                <a:solidFill>
                  <a:schemeClr val="bg1"/>
                </a:solidFill>
              </a:rPr>
              <a:t>Communication with families that may not speak English as a primary language (cont.)</a:t>
            </a:r>
            <a:endParaRPr lang="en-US"/>
          </a:p>
        </p:txBody>
      </p:sp>
      <p:sp>
        <p:nvSpPr>
          <p:cNvPr id="3" name="Subtitle 2"/>
          <p:cNvSpPr>
            <a:spLocks noGrp="1"/>
          </p:cNvSpPr>
          <p:nvPr>
            <p:ph type="subTitle" idx="1"/>
          </p:nvPr>
        </p:nvSpPr>
        <p:spPr>
          <a:xfrm>
            <a:off x="0" y="2133600"/>
            <a:ext cx="12192000" cy="4724400"/>
          </a:xfrm>
        </p:spPr>
        <p:txBody>
          <a:bodyPr>
            <a:normAutofit/>
          </a:bodyPr>
          <a:lstStyle/>
          <a:p>
            <a:pPr lvl="0" algn="l" fontAlgn="base"/>
            <a:r>
              <a:rPr lang="en-US" sz="2800"/>
              <a:t>Based on their own experiences and perspectives, families may have a wide range of questions and concerns related to this crisis. Ask cultural/family liaisons/family members active in the school community to focus on cultural considerations schools or districts should be aware of and share suggestions and ideas. </a:t>
            </a:r>
          </a:p>
          <a:p>
            <a:pPr lvl="0" algn="l" fontAlgn="base"/>
            <a:endParaRPr lang="en-US" sz="2800"/>
          </a:p>
          <a:p>
            <a:pPr lvl="0" algn="l" fontAlgn="base"/>
            <a:r>
              <a:rPr lang="en-US" sz="2800" u="sng" err="1">
                <a:hlinkClick r:id="rId2"/>
              </a:rPr>
              <a:t>Colorin</a:t>
            </a:r>
            <a:r>
              <a:rPr lang="en-US" sz="2800" u="sng">
                <a:hlinkClick r:id="rId2"/>
              </a:rPr>
              <a:t> Colorado: School Responses to COVID - ELL/Immigrant Considerations</a:t>
            </a:r>
            <a:r>
              <a:rPr lang="en-US" sz="2800" u="sng"/>
              <a:t> </a:t>
            </a:r>
            <a:r>
              <a:rPr lang="en-US" sz="2800"/>
              <a:t>, </a:t>
            </a:r>
            <a:r>
              <a:rPr lang="en-US" sz="2800" u="sng">
                <a:hlinkClick r:id="rId3"/>
              </a:rPr>
              <a:t>Talking Points</a:t>
            </a:r>
            <a:r>
              <a:rPr lang="en-US" sz="2800"/>
              <a:t>, and </a:t>
            </a:r>
            <a:r>
              <a:rPr lang="en-US" sz="2800" u="sng">
                <a:hlinkClick r:id="rId4"/>
              </a:rPr>
              <a:t>Immigrant Connections:  English Learner Family Engagement During Coronavirus</a:t>
            </a:r>
            <a:r>
              <a:rPr lang="en-US" sz="2800" u="sng"/>
              <a:t> </a:t>
            </a:r>
            <a:r>
              <a:rPr lang="en-US" sz="2800"/>
              <a:t>have resources for connecting with families.</a:t>
            </a:r>
          </a:p>
          <a:p>
            <a:endParaRPr lang="en-US"/>
          </a:p>
        </p:txBody>
      </p:sp>
    </p:spTree>
    <p:extLst>
      <p:ext uri="{BB962C8B-B14F-4D97-AF65-F5344CB8AC3E}">
        <p14:creationId xmlns:p14="http://schemas.microsoft.com/office/powerpoint/2010/main" val="278236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1695953" cy="1013398"/>
          </a:xfrm>
        </p:spPr>
        <p:txBody>
          <a:bodyPr>
            <a:normAutofit/>
          </a:bodyPr>
          <a:lstStyle/>
          <a:p>
            <a:r>
              <a:rPr lang="en-US">
                <a:solidFill>
                  <a:schemeClr val="bg1"/>
                </a:solidFill>
              </a:rPr>
              <a:t>Research Based Practices To Support EB/EL Achievement </a:t>
            </a:r>
            <a:endParaRPr lang="en-US"/>
          </a:p>
        </p:txBody>
      </p:sp>
      <p:sp>
        <p:nvSpPr>
          <p:cNvPr id="3" name="Subtitle 2"/>
          <p:cNvSpPr>
            <a:spLocks noGrp="1"/>
          </p:cNvSpPr>
          <p:nvPr>
            <p:ph type="subTitle" idx="1"/>
          </p:nvPr>
        </p:nvSpPr>
        <p:spPr>
          <a:xfrm>
            <a:off x="178675" y="2096814"/>
            <a:ext cx="11881945" cy="4724400"/>
          </a:xfrm>
        </p:spPr>
        <p:txBody>
          <a:bodyPr>
            <a:normAutofit/>
          </a:bodyPr>
          <a:lstStyle/>
          <a:p>
            <a:pPr marL="533400" lvl="1" indent="0" algn="l"/>
            <a:r>
              <a:rPr lang="en-US"/>
              <a:t>Best practice evidence based resources to support </a:t>
            </a:r>
            <a:r>
              <a:rPr lang="en-US">
                <a:solidFill>
                  <a:schemeClr val="tx1"/>
                </a:solidFill>
              </a:rPr>
              <a:t>ELs </a:t>
            </a:r>
            <a:r>
              <a:rPr lang="en-US"/>
              <a:t>include the following:  </a:t>
            </a:r>
          </a:p>
          <a:p>
            <a:pPr marL="533400" lvl="1" indent="0" algn="l"/>
            <a:endParaRPr lang="en-US"/>
          </a:p>
          <a:p>
            <a:pPr marL="533400" lvl="1" indent="0" algn="l"/>
            <a:r>
              <a:rPr lang="en-US"/>
              <a:t>From the USED What Works Clearinghouse (you can also do a search under WWCH, practice guides):</a:t>
            </a:r>
          </a:p>
          <a:p>
            <a:pPr marL="1016000" lvl="2" indent="0" algn="l"/>
            <a:r>
              <a:rPr lang="en-US" sz="2000" u="sng">
                <a:hlinkClick r:id="rId2"/>
              </a:rPr>
              <a:t>Teaching Academic Content and Literacy to English Learners in Elementary and Middle School</a:t>
            </a:r>
            <a:endParaRPr lang="en-US" sz="2000"/>
          </a:p>
          <a:p>
            <a:pPr marL="1016000" lvl="2" indent="0" algn="l"/>
            <a:r>
              <a:rPr lang="en-US" sz="2000" u="sng">
                <a:hlinkClick r:id="rId3"/>
              </a:rPr>
              <a:t>Improving Adolescent Literacy: Effective Classroom and Intervention Practices</a:t>
            </a:r>
            <a:r>
              <a:rPr lang="en-US" sz="2000"/>
              <a:t> </a:t>
            </a:r>
          </a:p>
          <a:p>
            <a:pPr marL="533400" lvl="1" indent="0" algn="l"/>
            <a:endParaRPr lang="en-US" u="sng">
              <a:hlinkClick r:id="rId4"/>
            </a:endParaRPr>
          </a:p>
          <a:p>
            <a:pPr marL="533400" lvl="1" indent="0" algn="l"/>
            <a:r>
              <a:rPr lang="en-US" u="sng">
                <a:hlinkClick r:id="rId4"/>
              </a:rPr>
              <a:t>Meeting the Unique Needs of Long Term English Language Learners</a:t>
            </a:r>
            <a:r>
              <a:rPr lang="en-US"/>
              <a:t> from the National Education Association</a:t>
            </a:r>
          </a:p>
          <a:p>
            <a:pPr marL="533400" lvl="1" indent="0" algn="l"/>
            <a:endParaRPr lang="en-US"/>
          </a:p>
          <a:p>
            <a:pPr marL="533400" lvl="1" indent="0" algn="l"/>
            <a:r>
              <a:rPr lang="en-US"/>
              <a:t>And from </a:t>
            </a:r>
            <a:r>
              <a:rPr lang="en-US" u="sng">
                <a:hlinkClick r:id="rId5"/>
              </a:rPr>
              <a:t>Colorin Colorado</a:t>
            </a:r>
            <a:endParaRPr lang="en-US"/>
          </a:p>
          <a:p>
            <a:pPr marL="1016000" lvl="2" indent="0" algn="l"/>
            <a:r>
              <a:rPr lang="en-US" sz="2000" u="sng">
                <a:hlinkClick r:id="rId6"/>
              </a:rPr>
              <a:t>Essential Actions: 15 Research-based Practices to Increase ELL Student Achievement</a:t>
            </a:r>
            <a:endParaRPr lang="en-US" sz="2000"/>
          </a:p>
          <a:p>
            <a:pPr marL="50800" indent="0" algn="l"/>
            <a:endParaRPr lang="en-US"/>
          </a:p>
        </p:txBody>
      </p:sp>
    </p:spTree>
    <p:extLst>
      <p:ext uri="{BB962C8B-B14F-4D97-AF65-F5344CB8AC3E}">
        <p14:creationId xmlns:p14="http://schemas.microsoft.com/office/powerpoint/2010/main" val="1995484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16662" y="160541"/>
            <a:ext cx="2149366" cy="857421"/>
          </a:xfrm>
        </p:spPr>
        <p:txBody>
          <a:bodyPr/>
          <a:lstStyle/>
          <a:p>
            <a:r>
              <a:rPr lang="en-US" sz="4400">
                <a:solidFill>
                  <a:schemeClr val="bg1"/>
                </a:solidFill>
              </a:rPr>
              <a:t>HB3499</a:t>
            </a:r>
          </a:p>
        </p:txBody>
      </p:sp>
      <p:sp>
        <p:nvSpPr>
          <p:cNvPr id="3" name="Subtitle 2"/>
          <p:cNvSpPr>
            <a:spLocks noGrp="1"/>
          </p:cNvSpPr>
          <p:nvPr>
            <p:ph type="subTitle" idx="1"/>
          </p:nvPr>
        </p:nvSpPr>
        <p:spPr>
          <a:xfrm>
            <a:off x="404648" y="1806087"/>
            <a:ext cx="11503571" cy="4479099"/>
          </a:xfrm>
        </p:spPr>
        <p:txBody>
          <a:bodyPr/>
          <a:lstStyle/>
          <a:p>
            <a:pPr marL="393700" indent="-342900" algn="l">
              <a:buFont typeface="Arial" panose="020B0604020202020204" pitchFamily="34" charset="0"/>
              <a:buChar char="•"/>
            </a:pPr>
            <a:endParaRPr lang="en-US" sz="2000"/>
          </a:p>
          <a:p>
            <a:pPr marL="393700" indent="-342900" algn="l">
              <a:buFont typeface="Arial" panose="020B0604020202020204" pitchFamily="34" charset="0"/>
              <a:buChar char="•"/>
            </a:pPr>
            <a:endParaRPr lang="en-US" sz="2000"/>
          </a:p>
          <a:p>
            <a:pPr marL="50800" indent="0"/>
            <a:r>
              <a:rPr lang="en-US" sz="4400" b="1"/>
              <a:t>Title III and HB3499 Collaboration </a:t>
            </a:r>
          </a:p>
          <a:p>
            <a:pPr marL="50800" indent="0"/>
            <a:r>
              <a:rPr lang="en-US" sz="4400" b="1">
                <a:solidFill>
                  <a:srgbClr val="FF0000"/>
                </a:solidFill>
              </a:rPr>
              <a:t>HB3499- Focus on Specialist Supports</a:t>
            </a:r>
          </a:p>
          <a:p>
            <a:pPr marL="50800" indent="0"/>
            <a:r>
              <a:rPr lang="en-US" sz="4400" b="1">
                <a:hlinkClick r:id="rId3"/>
              </a:rPr>
              <a:t>Kelly.kalkofen@state.or.us</a:t>
            </a:r>
            <a:endParaRPr lang="en-US" sz="4400" b="1"/>
          </a:p>
          <a:p>
            <a:pPr marL="50800" indent="0"/>
            <a:r>
              <a:rPr lang="en-US"/>
              <a:t/>
            </a:r>
            <a:br>
              <a:rPr lang="en-US"/>
            </a:br>
            <a:endParaRPr lang="en-US"/>
          </a:p>
        </p:txBody>
      </p:sp>
    </p:spTree>
    <p:extLst>
      <p:ext uri="{BB962C8B-B14F-4D97-AF65-F5344CB8AC3E}">
        <p14:creationId xmlns:p14="http://schemas.microsoft.com/office/powerpoint/2010/main" val="3694273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III &amp; HB 3499 Collaboration</a:t>
            </a:r>
          </a:p>
        </p:txBody>
      </p:sp>
      <p:sp>
        <p:nvSpPr>
          <p:cNvPr id="3" name="Subtitle 2"/>
          <p:cNvSpPr>
            <a:spLocks noGrp="1"/>
          </p:cNvSpPr>
          <p:nvPr>
            <p:ph type="subTitle" idx="1"/>
          </p:nvPr>
        </p:nvSpPr>
        <p:spPr>
          <a:xfrm>
            <a:off x="525518" y="2279473"/>
            <a:ext cx="10936014" cy="4142348"/>
          </a:xfrm>
        </p:spPr>
        <p:txBody>
          <a:bodyPr>
            <a:normAutofit/>
          </a:bodyPr>
          <a:lstStyle/>
          <a:p>
            <a:pPr algn="l"/>
            <a:r>
              <a:rPr lang="en-US"/>
              <a:t>There are 7 EL Specialists housed at 5 ESDs across the state, and funded by HB 3499:</a:t>
            </a:r>
          </a:p>
          <a:p>
            <a:pPr marL="342900" indent="-342900" algn="l">
              <a:buFont typeface="Arial" panose="020B0604020202020204" pitchFamily="34" charset="0"/>
              <a:buChar char="•"/>
            </a:pPr>
            <a:r>
              <a:rPr lang="en-US"/>
              <a:t>Malheur ESD 1.0 FTE (1 Specialist)</a:t>
            </a:r>
          </a:p>
          <a:p>
            <a:pPr marL="342900" indent="-342900" algn="l">
              <a:buFont typeface="Arial" panose="020B0604020202020204" pitchFamily="34" charset="0"/>
              <a:buChar char="•"/>
            </a:pPr>
            <a:r>
              <a:rPr lang="en-US" err="1"/>
              <a:t>InterMountain</a:t>
            </a:r>
            <a:r>
              <a:rPr lang="en-US"/>
              <a:t> ESD 1.0 FTE (1 Specialist)</a:t>
            </a:r>
          </a:p>
          <a:p>
            <a:pPr marL="342900" indent="-342900" algn="l">
              <a:buFont typeface="Arial" panose="020B0604020202020204" pitchFamily="34" charset="0"/>
              <a:buChar char="•"/>
            </a:pPr>
            <a:r>
              <a:rPr lang="en-US"/>
              <a:t>Willamette ESD 1.85 FTE (2 Specialists)</a:t>
            </a:r>
          </a:p>
          <a:p>
            <a:pPr marL="342900" indent="-342900" algn="l">
              <a:buFont typeface="Arial" panose="020B0604020202020204" pitchFamily="34" charset="0"/>
              <a:buChar char="•"/>
            </a:pPr>
            <a:r>
              <a:rPr lang="en-US"/>
              <a:t>Clackamas ESD 1.0 FTE (1 Specialist)</a:t>
            </a:r>
          </a:p>
          <a:p>
            <a:pPr marL="342900" indent="-342900" algn="l">
              <a:buFont typeface="Arial" panose="020B0604020202020204" pitchFamily="34" charset="0"/>
              <a:buChar char="•"/>
            </a:pPr>
            <a:r>
              <a:rPr lang="en-US"/>
              <a:t>South Coast ESD 0.6 FTE (2 Specialists share this work, along with other responsibilities) </a:t>
            </a:r>
          </a:p>
        </p:txBody>
      </p:sp>
    </p:spTree>
    <p:extLst>
      <p:ext uri="{BB962C8B-B14F-4D97-AF65-F5344CB8AC3E}">
        <p14:creationId xmlns:p14="http://schemas.microsoft.com/office/powerpoint/2010/main" val="2228965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III &amp; HB 3499 Collaboration</a:t>
            </a:r>
          </a:p>
        </p:txBody>
      </p:sp>
      <p:sp>
        <p:nvSpPr>
          <p:cNvPr id="3" name="Subtitle 2"/>
          <p:cNvSpPr>
            <a:spLocks noGrp="1"/>
          </p:cNvSpPr>
          <p:nvPr>
            <p:ph type="subTitle" idx="1"/>
          </p:nvPr>
        </p:nvSpPr>
        <p:spPr>
          <a:xfrm>
            <a:off x="430924" y="2330590"/>
            <a:ext cx="11456276" cy="4387273"/>
          </a:xfrm>
        </p:spPr>
        <p:txBody>
          <a:bodyPr>
            <a:normAutofit/>
          </a:bodyPr>
          <a:lstStyle/>
          <a:p>
            <a:pPr algn="l"/>
            <a:r>
              <a:rPr lang="en-US" sz="3200"/>
              <a:t>The primary goal of the Specialists is to support districts with less than 20 English learners/emergent bilingual students. </a:t>
            </a:r>
          </a:p>
          <a:p>
            <a:pPr algn="l"/>
            <a:endParaRPr lang="en-US" sz="3200"/>
          </a:p>
          <a:p>
            <a:pPr algn="l"/>
            <a:r>
              <a:rPr lang="en-US" sz="3200"/>
              <a:t>These are districts who may not have available resources that larger, urban districts sometimes benefit from. The support that districts receive is different for every district and is dependent on each district’s specific needs.    </a:t>
            </a:r>
          </a:p>
        </p:txBody>
      </p:sp>
    </p:spTree>
    <p:extLst>
      <p:ext uri="{BB962C8B-B14F-4D97-AF65-F5344CB8AC3E}">
        <p14:creationId xmlns:p14="http://schemas.microsoft.com/office/powerpoint/2010/main" val="282144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III &amp; HB 3499 Collaboration</a:t>
            </a:r>
          </a:p>
        </p:txBody>
      </p:sp>
      <p:sp>
        <p:nvSpPr>
          <p:cNvPr id="3" name="Subtitle 2"/>
          <p:cNvSpPr>
            <a:spLocks noGrp="1"/>
          </p:cNvSpPr>
          <p:nvPr>
            <p:ph type="subTitle" idx="1"/>
          </p:nvPr>
        </p:nvSpPr>
        <p:spPr>
          <a:xfrm>
            <a:off x="1318787" y="2809826"/>
            <a:ext cx="9722329" cy="3060201"/>
          </a:xfrm>
        </p:spPr>
        <p:txBody>
          <a:bodyPr>
            <a:noAutofit/>
          </a:bodyPr>
          <a:lstStyle/>
          <a:p>
            <a:pPr algn="l"/>
            <a:r>
              <a:rPr lang="en-US" sz="3600"/>
              <a:t>Additionally, as time and capacity allows, districts with 20 or more EL/EB students may also benefit from this support. </a:t>
            </a:r>
          </a:p>
        </p:txBody>
      </p:sp>
    </p:spTree>
    <p:extLst>
      <p:ext uri="{BB962C8B-B14F-4D97-AF65-F5344CB8AC3E}">
        <p14:creationId xmlns:p14="http://schemas.microsoft.com/office/powerpoint/2010/main" val="3176829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Title III &amp; HB 3499 Collaboration</a:t>
            </a:r>
          </a:p>
        </p:txBody>
      </p:sp>
      <p:sp>
        <p:nvSpPr>
          <p:cNvPr id="3" name="Subtitle 2"/>
          <p:cNvSpPr>
            <a:spLocks noGrp="1"/>
          </p:cNvSpPr>
          <p:nvPr>
            <p:ph type="subTitle" idx="1"/>
          </p:nvPr>
        </p:nvSpPr>
        <p:spPr>
          <a:xfrm>
            <a:off x="383628" y="2216728"/>
            <a:ext cx="11261833" cy="4165600"/>
          </a:xfrm>
        </p:spPr>
        <p:txBody>
          <a:bodyPr>
            <a:noAutofit/>
          </a:bodyPr>
          <a:lstStyle/>
          <a:p>
            <a:pPr algn="l"/>
            <a:r>
              <a:rPr lang="en-US" sz="2800"/>
              <a:t>As you are navigating the newness of distance learning, Specialists may be available to help in the following areas:</a:t>
            </a:r>
          </a:p>
          <a:p>
            <a:pPr marL="800089" lvl="1" indent="-342900" algn="l">
              <a:buFont typeface="Arial" panose="020B0604020202020204" pitchFamily="34" charset="0"/>
              <a:buChar char="•"/>
            </a:pPr>
            <a:r>
              <a:rPr lang="en-US" sz="2800"/>
              <a:t>Providing resources to ELD and content-area teachers for EL/EB students</a:t>
            </a:r>
          </a:p>
          <a:p>
            <a:pPr marL="800089" lvl="1" indent="-342900" algn="l">
              <a:buFont typeface="Arial" panose="020B0604020202020204" pitchFamily="34" charset="0"/>
              <a:buChar char="•"/>
            </a:pPr>
            <a:r>
              <a:rPr lang="en-US" sz="2800"/>
              <a:t>Virtual coaching </a:t>
            </a:r>
          </a:p>
          <a:p>
            <a:pPr marL="800089" lvl="1" indent="-342900" algn="l">
              <a:buFont typeface="Arial" panose="020B0604020202020204" pitchFamily="34" charset="0"/>
              <a:buChar char="•"/>
            </a:pPr>
            <a:r>
              <a:rPr lang="en-US" sz="2800"/>
              <a:t>Tips for online teaching</a:t>
            </a:r>
          </a:p>
          <a:p>
            <a:pPr marL="800089" lvl="1" indent="-342900" algn="l">
              <a:buFont typeface="Arial" panose="020B0604020202020204" pitchFamily="34" charset="0"/>
              <a:buChar char="•"/>
            </a:pPr>
            <a:r>
              <a:rPr lang="en-US" sz="2800"/>
              <a:t>Support for administrators</a:t>
            </a:r>
          </a:p>
          <a:p>
            <a:pPr marL="800089" lvl="1" indent="-342900" algn="l">
              <a:buFont typeface="Arial" panose="020B0604020202020204" pitchFamily="34" charset="0"/>
              <a:buChar char="•"/>
            </a:pPr>
            <a:r>
              <a:rPr lang="en-US" sz="2800"/>
              <a:t>Other supports at district’s request</a:t>
            </a:r>
          </a:p>
        </p:txBody>
      </p:sp>
    </p:spTree>
    <p:extLst>
      <p:ext uri="{BB962C8B-B14F-4D97-AF65-F5344CB8AC3E}">
        <p14:creationId xmlns:p14="http://schemas.microsoft.com/office/powerpoint/2010/main" val="234828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86" y="1028295"/>
            <a:ext cx="9194993" cy="1013398"/>
          </a:xfrm>
        </p:spPr>
        <p:txBody>
          <a:bodyPr/>
          <a:lstStyle/>
          <a:p>
            <a:r>
              <a:rPr lang="en-US"/>
              <a:t>Cross Agency Collaboration and Supports</a:t>
            </a:r>
          </a:p>
        </p:txBody>
      </p:sp>
      <p:sp>
        <p:nvSpPr>
          <p:cNvPr id="3" name="Subtitle 2"/>
          <p:cNvSpPr>
            <a:spLocks noGrp="1"/>
          </p:cNvSpPr>
          <p:nvPr>
            <p:ph type="subTitle" idx="1"/>
          </p:nvPr>
        </p:nvSpPr>
        <p:spPr>
          <a:xfrm>
            <a:off x="1318788" y="1981200"/>
            <a:ext cx="9144000" cy="4619297"/>
          </a:xfrm>
        </p:spPr>
        <p:txBody>
          <a:bodyPr>
            <a:normAutofit lnSpcReduction="10000"/>
          </a:bodyPr>
          <a:lstStyle/>
          <a:p>
            <a:pPr algn="l">
              <a:buFont typeface="Arial" panose="020B0604020202020204" pitchFamily="34" charset="0"/>
              <a:buChar char="•"/>
            </a:pPr>
            <a:r>
              <a:rPr lang="en-US" b="1"/>
              <a:t>Office of the Director</a:t>
            </a:r>
          </a:p>
          <a:p>
            <a:pPr algn="l">
              <a:buFont typeface="Arial" panose="020B0604020202020204" pitchFamily="34" charset="0"/>
              <a:buChar char="•"/>
            </a:pPr>
            <a:r>
              <a:rPr lang="en-US" b="1"/>
              <a:t>Office of Enhancing Student Opportunities- OESO</a:t>
            </a:r>
          </a:p>
          <a:p>
            <a:pPr lvl="1" algn="l">
              <a:buFont typeface="Arial" panose="020B0604020202020204" pitchFamily="34" charset="0"/>
              <a:buChar char="•"/>
            </a:pPr>
            <a:r>
              <a:rPr lang="en-US"/>
              <a:t>Title III</a:t>
            </a:r>
          </a:p>
          <a:p>
            <a:pPr lvl="1" algn="l">
              <a:buFont typeface="Arial" panose="020B0604020202020204" pitchFamily="34" charset="0"/>
              <a:buChar char="•"/>
            </a:pPr>
            <a:r>
              <a:rPr lang="en-US"/>
              <a:t>Students Who Experience Disability </a:t>
            </a:r>
          </a:p>
          <a:p>
            <a:pPr algn="l">
              <a:buFont typeface="Arial" panose="020B0604020202020204" pitchFamily="34" charset="0"/>
              <a:buChar char="•"/>
            </a:pPr>
            <a:r>
              <a:rPr lang="en-US" b="1"/>
              <a:t>Office of Teaching, Learning, and Assessment - OTLA</a:t>
            </a:r>
          </a:p>
          <a:p>
            <a:pPr lvl="1" algn="l">
              <a:buFont typeface="Arial" panose="020B0604020202020204" pitchFamily="34" charset="0"/>
              <a:buChar char="•"/>
            </a:pPr>
            <a:r>
              <a:rPr lang="en-US"/>
              <a:t>Civil Rights</a:t>
            </a:r>
          </a:p>
          <a:p>
            <a:pPr lvl="1" algn="l">
              <a:buFont typeface="Arial" panose="020B0604020202020204" pitchFamily="34" charset="0"/>
              <a:buChar char="•"/>
            </a:pPr>
            <a:r>
              <a:rPr lang="en-US"/>
              <a:t>Assessment</a:t>
            </a:r>
          </a:p>
          <a:p>
            <a:pPr lvl="1" algn="l">
              <a:buFont typeface="Arial" panose="020B0604020202020204" pitchFamily="34" charset="0"/>
              <a:buChar char="•"/>
            </a:pPr>
            <a:r>
              <a:rPr lang="en-US"/>
              <a:t>Oregon Educator Resource- OER</a:t>
            </a:r>
          </a:p>
          <a:p>
            <a:pPr algn="l">
              <a:buFont typeface="Arial" panose="020B0604020202020204" pitchFamily="34" charset="0"/>
              <a:buChar char="•"/>
            </a:pPr>
            <a:r>
              <a:rPr lang="en-US" b="1"/>
              <a:t>Office of Equity, Diversity, and Inclusion - EDI</a:t>
            </a:r>
          </a:p>
          <a:p>
            <a:pPr lvl="1" algn="l">
              <a:buFont typeface="Arial" panose="020B0604020202020204" pitchFamily="34" charset="0"/>
              <a:buChar char="•"/>
            </a:pPr>
            <a:r>
              <a:rPr lang="en-US"/>
              <a:t>HB3499</a:t>
            </a:r>
          </a:p>
          <a:p>
            <a:pPr algn="l">
              <a:buFont typeface="Arial" panose="020B0604020202020204" pitchFamily="34" charset="0"/>
              <a:buChar char="•"/>
            </a:pPr>
            <a:r>
              <a:rPr lang="en-US" b="1"/>
              <a:t>Office of Research and Data Analysis</a:t>
            </a:r>
          </a:p>
          <a:p>
            <a:pPr lvl="1" algn="l">
              <a:buFont typeface="Arial" panose="020B0604020202020204" pitchFamily="34" charset="0"/>
              <a:buChar char="•"/>
            </a:pPr>
            <a:r>
              <a:rPr lang="en-US"/>
              <a:t>Accountability</a:t>
            </a:r>
          </a:p>
          <a:p>
            <a:endParaRPr lang="en-US"/>
          </a:p>
        </p:txBody>
      </p:sp>
    </p:spTree>
    <p:extLst>
      <p:ext uri="{BB962C8B-B14F-4D97-AF65-F5344CB8AC3E}">
        <p14:creationId xmlns:p14="http://schemas.microsoft.com/office/powerpoint/2010/main" val="4123615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7215" y="160541"/>
            <a:ext cx="5748813" cy="857421"/>
          </a:xfrm>
        </p:spPr>
        <p:txBody>
          <a:bodyPr/>
          <a:lstStyle/>
          <a:p>
            <a:r>
              <a:rPr lang="en-US" sz="4400">
                <a:solidFill>
                  <a:schemeClr val="bg1"/>
                </a:solidFill>
              </a:rPr>
              <a:t>Oregon Open Learning</a:t>
            </a:r>
          </a:p>
        </p:txBody>
      </p:sp>
      <p:sp>
        <p:nvSpPr>
          <p:cNvPr id="3" name="Subtitle 2"/>
          <p:cNvSpPr>
            <a:spLocks noGrp="1"/>
          </p:cNvSpPr>
          <p:nvPr>
            <p:ph type="subTitle" idx="1"/>
          </p:nvPr>
        </p:nvSpPr>
        <p:spPr>
          <a:xfrm>
            <a:off x="404648" y="1806087"/>
            <a:ext cx="11503571" cy="4479099"/>
          </a:xfrm>
        </p:spPr>
        <p:txBody>
          <a:bodyPr/>
          <a:lstStyle/>
          <a:p>
            <a:pPr marL="393700" indent="-342900" algn="l">
              <a:buFont typeface="Arial" panose="020B0604020202020204" pitchFamily="34" charset="0"/>
              <a:buChar char="•"/>
            </a:pPr>
            <a:endParaRPr lang="en-US" sz="2000"/>
          </a:p>
          <a:p>
            <a:pPr marL="393700" indent="-342900" algn="l">
              <a:buFont typeface="Arial" panose="020B0604020202020204" pitchFamily="34" charset="0"/>
              <a:buChar char="•"/>
            </a:pPr>
            <a:endParaRPr lang="en-US" sz="2000"/>
          </a:p>
          <a:p>
            <a:pPr marL="50800" indent="0"/>
            <a:r>
              <a:rPr lang="en-US" sz="4400" b="1"/>
              <a:t>Oregon Open Learning</a:t>
            </a:r>
          </a:p>
          <a:p>
            <a:pPr marL="50800" indent="0"/>
            <a:r>
              <a:rPr lang="en-US" sz="4400">
                <a:solidFill>
                  <a:srgbClr val="FF0000"/>
                </a:solidFill>
              </a:rPr>
              <a:t>oercommons.org/hubs/</a:t>
            </a:r>
            <a:r>
              <a:rPr lang="en-US" sz="4400" err="1">
                <a:solidFill>
                  <a:srgbClr val="FF0000"/>
                </a:solidFill>
              </a:rPr>
              <a:t>oregon</a:t>
            </a:r>
            <a:endParaRPr lang="en-US" sz="4400" b="1">
              <a:solidFill>
                <a:srgbClr val="FF0000"/>
              </a:solidFill>
              <a:hlinkClick r:id="rId3"/>
            </a:endParaRPr>
          </a:p>
          <a:p>
            <a:pPr marL="50800" indent="0"/>
            <a:r>
              <a:rPr lang="en-US" sz="4400" b="1">
                <a:hlinkClick r:id="rId3"/>
              </a:rPr>
              <a:t>Andrew.byerley@state.or.us</a:t>
            </a:r>
            <a:endParaRPr lang="en-US" sz="4400" b="1"/>
          </a:p>
          <a:p>
            <a:pPr marL="50800" indent="0"/>
            <a:r>
              <a:rPr lang="en-US"/>
              <a:t/>
            </a:r>
            <a:br>
              <a:rPr lang="en-US"/>
            </a:br>
            <a:endParaRPr lang="en-US"/>
          </a:p>
        </p:txBody>
      </p:sp>
    </p:spTree>
    <p:extLst>
      <p:ext uri="{BB962C8B-B14F-4D97-AF65-F5344CB8AC3E}">
        <p14:creationId xmlns:p14="http://schemas.microsoft.com/office/powerpoint/2010/main" val="89948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Autofit/>
          </a:bodyPr>
          <a:lstStyle/>
          <a:p>
            <a:r>
              <a:rPr lang="en" sz="4000" i="1">
                <a:latin typeface="Calibri"/>
                <a:ea typeface="Calibri"/>
                <a:cs typeface="Calibri"/>
                <a:sym typeface="Calibri"/>
              </a:rPr>
              <a:t>Distance Learning for All</a:t>
            </a:r>
            <a:r>
              <a:rPr lang="en" sz="4000">
                <a:latin typeface="Calibri"/>
                <a:ea typeface="Calibri"/>
                <a:cs typeface="Calibri"/>
                <a:sym typeface="Calibri"/>
              </a:rPr>
              <a:t>: Oregon Open Learning</a:t>
            </a:r>
            <a:endParaRPr sz="4000">
              <a:latin typeface="Calibri"/>
              <a:ea typeface="Calibri"/>
              <a:cs typeface="Calibri"/>
              <a:sym typeface="Calibri"/>
            </a:endParaRPr>
          </a:p>
        </p:txBody>
      </p:sp>
      <p:sp>
        <p:nvSpPr>
          <p:cNvPr id="55" name="Google Shape;55;p13"/>
          <p:cNvSpPr txBox="1">
            <a:spLocks noGrp="1"/>
          </p:cNvSpPr>
          <p:nvPr>
            <p:ph type="body" idx="1"/>
          </p:nvPr>
        </p:nvSpPr>
        <p:spPr>
          <a:xfrm>
            <a:off x="415600" y="1536633"/>
            <a:ext cx="5333200" cy="4555200"/>
          </a:xfrm>
          <a:prstGeom prst="rect">
            <a:avLst/>
          </a:prstGeom>
        </p:spPr>
        <p:txBody>
          <a:bodyPr spcFirstLastPara="1" wrap="square" lIns="121900" tIns="121900" rIns="121900" bIns="121900" anchor="t" anchorCtr="0">
            <a:noAutofit/>
          </a:bodyPr>
          <a:lstStyle/>
          <a:p>
            <a:pPr indent="-507987">
              <a:buSzPts val="2400"/>
              <a:buFont typeface="Calibri"/>
              <a:buChar char="●"/>
            </a:pPr>
            <a:r>
              <a:rPr lang="en" sz="3200">
                <a:latin typeface="Calibri"/>
                <a:ea typeface="Calibri"/>
                <a:cs typeface="Calibri"/>
                <a:sym typeface="Calibri"/>
              </a:rPr>
              <a:t>Open Educational Resources (OER) hub</a:t>
            </a:r>
            <a:endParaRPr sz="3200">
              <a:latin typeface="Calibri"/>
              <a:ea typeface="Calibri"/>
              <a:cs typeface="Calibri"/>
              <a:sym typeface="Calibri"/>
            </a:endParaRPr>
          </a:p>
          <a:p>
            <a:pPr indent="-507987">
              <a:buSzPts val="2400"/>
              <a:buFont typeface="Calibri"/>
              <a:buChar char="●"/>
            </a:pPr>
            <a:r>
              <a:rPr lang="en" sz="3200">
                <a:latin typeface="Calibri"/>
                <a:ea typeface="Calibri"/>
                <a:cs typeface="Calibri"/>
                <a:sym typeface="Calibri"/>
              </a:rPr>
              <a:t>OER are free </a:t>
            </a:r>
            <a:r>
              <a:rPr lang="en" sz="3200" u="sng">
                <a:latin typeface="Calibri"/>
                <a:ea typeface="Calibri"/>
                <a:cs typeface="Calibri"/>
                <a:sym typeface="Calibri"/>
              </a:rPr>
              <a:t>and</a:t>
            </a:r>
            <a:r>
              <a:rPr lang="en" sz="3200">
                <a:latin typeface="Calibri"/>
                <a:ea typeface="Calibri"/>
                <a:cs typeface="Calibri"/>
                <a:sym typeface="Calibri"/>
              </a:rPr>
              <a:t> open</a:t>
            </a:r>
            <a:endParaRPr sz="3200">
              <a:latin typeface="Calibri"/>
              <a:ea typeface="Calibri"/>
              <a:cs typeface="Calibri"/>
              <a:sym typeface="Calibri"/>
            </a:endParaRPr>
          </a:p>
          <a:p>
            <a:pPr lvl="1" indent="-507987">
              <a:spcBef>
                <a:spcPts val="0"/>
              </a:spcBef>
              <a:buSzPts val="2400"/>
              <a:buFont typeface="Calibri"/>
              <a:buChar char="○"/>
            </a:pPr>
            <a:r>
              <a:rPr lang="en" sz="3200">
                <a:latin typeface="Calibri"/>
                <a:ea typeface="Calibri"/>
                <a:cs typeface="Calibri"/>
                <a:sym typeface="Calibri"/>
              </a:rPr>
              <a:t>Equitable &amp; accessible</a:t>
            </a:r>
            <a:endParaRPr sz="3200">
              <a:latin typeface="Calibri"/>
              <a:ea typeface="Calibri"/>
              <a:cs typeface="Calibri"/>
              <a:sym typeface="Calibri"/>
            </a:endParaRPr>
          </a:p>
          <a:p>
            <a:pPr lvl="1" indent="-507987">
              <a:spcBef>
                <a:spcPts val="0"/>
              </a:spcBef>
              <a:buSzPts val="2400"/>
              <a:buFont typeface="Calibri"/>
              <a:buChar char="○"/>
            </a:pPr>
            <a:r>
              <a:rPr lang="en" sz="3200">
                <a:latin typeface="Calibri"/>
                <a:ea typeface="Calibri"/>
                <a:cs typeface="Calibri"/>
                <a:sym typeface="Calibri"/>
              </a:rPr>
              <a:t>Key-makers!</a:t>
            </a:r>
            <a:endParaRPr sz="3200">
              <a:latin typeface="Calibri"/>
              <a:ea typeface="Calibri"/>
              <a:cs typeface="Calibri"/>
              <a:sym typeface="Calibri"/>
            </a:endParaRPr>
          </a:p>
          <a:p>
            <a:pPr lvl="1" indent="-507987">
              <a:spcBef>
                <a:spcPts val="0"/>
              </a:spcBef>
              <a:buSzPts val="2400"/>
              <a:buFont typeface="Calibri"/>
              <a:buChar char="○"/>
            </a:pPr>
            <a:r>
              <a:rPr lang="en" sz="3200">
                <a:latin typeface="Calibri"/>
                <a:ea typeface="Calibri"/>
                <a:cs typeface="Calibri"/>
                <a:sym typeface="Calibri"/>
              </a:rPr>
              <a:t>Professional learning</a:t>
            </a:r>
            <a:endParaRPr sz="3200">
              <a:latin typeface="Calibri"/>
              <a:ea typeface="Calibri"/>
              <a:cs typeface="Calibri"/>
              <a:sym typeface="Calibri"/>
            </a:endParaRPr>
          </a:p>
          <a:p>
            <a:pPr lvl="1" indent="-507987">
              <a:spcBef>
                <a:spcPts val="0"/>
              </a:spcBef>
              <a:buSzPts val="2400"/>
              <a:buFont typeface="Calibri"/>
              <a:buChar char="○"/>
            </a:pPr>
            <a:r>
              <a:rPr lang="en" sz="3200">
                <a:latin typeface="Calibri"/>
                <a:ea typeface="Calibri"/>
                <a:cs typeface="Calibri"/>
                <a:sym typeface="Calibri"/>
              </a:rPr>
              <a:t>Collaboration</a:t>
            </a:r>
            <a:endParaRPr sz="3200">
              <a:latin typeface="Calibri"/>
              <a:ea typeface="Calibri"/>
              <a:cs typeface="Calibri"/>
              <a:sym typeface="Calibri"/>
            </a:endParaRPr>
          </a:p>
          <a:p>
            <a:pPr lvl="1" indent="-507987">
              <a:spcBef>
                <a:spcPts val="0"/>
              </a:spcBef>
              <a:buSzPts val="2400"/>
              <a:buFont typeface="Calibri"/>
              <a:buChar char="○"/>
            </a:pPr>
            <a:r>
              <a:rPr lang="en" sz="3200">
                <a:latin typeface="Calibri"/>
                <a:ea typeface="Calibri"/>
                <a:cs typeface="Calibri"/>
                <a:sym typeface="Calibri"/>
              </a:rPr>
              <a:t>Localization</a:t>
            </a:r>
            <a:endParaRPr sz="3200">
              <a:latin typeface="Calibri"/>
              <a:ea typeface="Calibri"/>
              <a:cs typeface="Calibri"/>
              <a:sym typeface="Calibri"/>
            </a:endParaRPr>
          </a:p>
        </p:txBody>
      </p:sp>
      <p:pic>
        <p:nvPicPr>
          <p:cNvPr id="56" name="Google Shape;56;p13" title="&quot;&quot;"/>
          <p:cNvPicPr preferRelativeResize="0"/>
          <p:nvPr/>
        </p:nvPicPr>
        <p:blipFill>
          <a:blip r:embed="rId3">
            <a:alphaModFix/>
          </a:blip>
          <a:stretch>
            <a:fillRect/>
          </a:stretch>
        </p:blipFill>
        <p:spPr>
          <a:xfrm>
            <a:off x="0" y="5791200"/>
            <a:ext cx="1066800" cy="1066800"/>
          </a:xfrm>
          <a:prstGeom prst="rect">
            <a:avLst/>
          </a:prstGeom>
          <a:noFill/>
          <a:ln>
            <a:noFill/>
          </a:ln>
        </p:spPr>
      </p:pic>
      <p:pic>
        <p:nvPicPr>
          <p:cNvPr id="57" name="Google Shape;57;p13" title="Oregon Open Learning screenshot"/>
          <p:cNvPicPr preferRelativeResize="0"/>
          <p:nvPr/>
        </p:nvPicPr>
        <p:blipFill>
          <a:blip r:embed="rId4">
            <a:alphaModFix/>
          </a:blip>
          <a:stretch>
            <a:fillRect/>
          </a:stretch>
        </p:blipFill>
        <p:spPr>
          <a:xfrm>
            <a:off x="6200567" y="2731768"/>
            <a:ext cx="5818467" cy="3039400"/>
          </a:xfrm>
          <a:prstGeom prst="rect">
            <a:avLst/>
          </a:prstGeom>
          <a:noFill/>
          <a:ln>
            <a:noFill/>
          </a:ln>
        </p:spPr>
      </p:pic>
      <p:pic>
        <p:nvPicPr>
          <p:cNvPr id="58" name="Google Shape;58;p13" title="Creative Commons labeling"/>
          <p:cNvPicPr preferRelativeResize="0"/>
          <p:nvPr/>
        </p:nvPicPr>
        <p:blipFill>
          <a:blip r:embed="rId5">
            <a:alphaModFix/>
          </a:blip>
          <a:stretch>
            <a:fillRect/>
          </a:stretch>
        </p:blipFill>
        <p:spPr>
          <a:xfrm>
            <a:off x="10376834" y="6035351"/>
            <a:ext cx="1642193" cy="578500"/>
          </a:xfrm>
          <a:prstGeom prst="rect">
            <a:avLst/>
          </a:prstGeom>
          <a:noFill/>
          <a:ln>
            <a:noFill/>
          </a:ln>
        </p:spPr>
      </p:pic>
      <p:sp>
        <p:nvSpPr>
          <p:cNvPr id="59" name="Google Shape;59;p13"/>
          <p:cNvSpPr txBox="1"/>
          <p:nvPr/>
        </p:nvSpPr>
        <p:spPr>
          <a:xfrm>
            <a:off x="6200567" y="1889167"/>
            <a:ext cx="5818400" cy="578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3200" kern="0">
                <a:solidFill>
                  <a:srgbClr val="3C78D8"/>
                </a:solidFill>
                <a:latin typeface="Calibri"/>
                <a:ea typeface="Calibri"/>
                <a:cs typeface="Calibri"/>
                <a:sym typeface="Calibri"/>
              </a:rPr>
              <a:t>oercommons.org/hubs/oregon</a:t>
            </a:r>
            <a:endParaRPr sz="3200" kern="0">
              <a:solidFill>
                <a:srgbClr val="3C78D8"/>
              </a:solidFill>
              <a:latin typeface="Calibri"/>
              <a:ea typeface="Calibri"/>
              <a:cs typeface="Calibri"/>
              <a:sym typeface="Calibri"/>
            </a:endParaRPr>
          </a:p>
        </p:txBody>
      </p:sp>
    </p:spTree>
    <p:extLst>
      <p:ext uri="{BB962C8B-B14F-4D97-AF65-F5344CB8AC3E}">
        <p14:creationId xmlns:p14="http://schemas.microsoft.com/office/powerpoint/2010/main" val="621945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Autofit/>
          </a:bodyPr>
          <a:lstStyle/>
          <a:p>
            <a:r>
              <a:rPr lang="en" sz="4000">
                <a:latin typeface="Calibri"/>
                <a:ea typeface="Calibri"/>
                <a:cs typeface="Calibri"/>
                <a:sym typeface="Calibri"/>
              </a:rPr>
              <a:t>Oregon Open Learning: What’s Currently Live?</a:t>
            </a:r>
            <a:endParaRPr sz="4000">
              <a:latin typeface="Calibri"/>
              <a:ea typeface="Calibri"/>
              <a:cs typeface="Calibri"/>
              <a:sym typeface="Calibri"/>
            </a:endParaRPr>
          </a:p>
        </p:txBody>
      </p:sp>
      <p:pic>
        <p:nvPicPr>
          <p:cNvPr id="65" name="Google Shape;65;p14" title="&quot;&quot;"/>
          <p:cNvPicPr preferRelativeResize="0"/>
          <p:nvPr/>
        </p:nvPicPr>
        <p:blipFill>
          <a:blip r:embed="rId3">
            <a:alphaModFix/>
          </a:blip>
          <a:stretch>
            <a:fillRect/>
          </a:stretch>
        </p:blipFill>
        <p:spPr>
          <a:xfrm>
            <a:off x="0" y="5791200"/>
            <a:ext cx="1066800" cy="1066800"/>
          </a:xfrm>
          <a:prstGeom prst="rect">
            <a:avLst/>
          </a:prstGeom>
          <a:noFill/>
          <a:ln>
            <a:noFill/>
          </a:ln>
        </p:spPr>
      </p:pic>
      <p:pic>
        <p:nvPicPr>
          <p:cNvPr id="66" name="Google Shape;66;p14" title="&quot;&quot;"/>
          <p:cNvPicPr preferRelativeResize="0"/>
          <p:nvPr/>
        </p:nvPicPr>
        <p:blipFill>
          <a:blip r:embed="rId4">
            <a:alphaModFix/>
          </a:blip>
          <a:stretch>
            <a:fillRect/>
          </a:stretch>
        </p:blipFill>
        <p:spPr>
          <a:xfrm>
            <a:off x="10376834" y="6035351"/>
            <a:ext cx="1642193" cy="578500"/>
          </a:xfrm>
          <a:prstGeom prst="rect">
            <a:avLst/>
          </a:prstGeom>
          <a:noFill/>
          <a:ln>
            <a:noFill/>
          </a:ln>
        </p:spPr>
      </p:pic>
      <p:pic>
        <p:nvPicPr>
          <p:cNvPr id="67" name="Google Shape;67;p14" title="Curricular Resources screenshot"/>
          <p:cNvPicPr preferRelativeResize="0"/>
          <p:nvPr/>
        </p:nvPicPr>
        <p:blipFill>
          <a:blip r:embed="rId5">
            <a:alphaModFix/>
          </a:blip>
          <a:stretch>
            <a:fillRect/>
          </a:stretch>
        </p:blipFill>
        <p:spPr>
          <a:xfrm>
            <a:off x="0" y="1560167"/>
            <a:ext cx="6036800" cy="3407051"/>
          </a:xfrm>
          <a:prstGeom prst="rect">
            <a:avLst/>
          </a:prstGeom>
          <a:noFill/>
          <a:ln>
            <a:noFill/>
          </a:ln>
        </p:spPr>
      </p:pic>
      <p:sp>
        <p:nvSpPr>
          <p:cNvPr id="68" name="Google Shape;68;p14"/>
          <p:cNvSpPr txBox="1">
            <a:spLocks noGrp="1"/>
          </p:cNvSpPr>
          <p:nvPr>
            <p:ph type="body" idx="1"/>
          </p:nvPr>
        </p:nvSpPr>
        <p:spPr>
          <a:xfrm>
            <a:off x="963400" y="4355200"/>
            <a:ext cx="4516400" cy="1436000"/>
          </a:xfrm>
          <a:prstGeom prst="rect">
            <a:avLst/>
          </a:prstGeom>
          <a:solidFill>
            <a:srgbClr val="FFF2CC"/>
          </a:solidFill>
        </p:spPr>
        <p:txBody>
          <a:bodyPr spcFirstLastPara="1" wrap="square" lIns="121900" tIns="121900" rIns="121900" bIns="121900" anchor="t" anchorCtr="0">
            <a:noAutofit/>
          </a:bodyPr>
          <a:lstStyle/>
          <a:p>
            <a:pPr marL="0" indent="0" algn="ctr">
              <a:spcAft>
                <a:spcPts val="2133"/>
              </a:spcAft>
              <a:buNone/>
            </a:pPr>
            <a:r>
              <a:rPr lang="en" sz="3200" u="sng">
                <a:latin typeface="Calibri"/>
                <a:ea typeface="Calibri"/>
                <a:cs typeface="Calibri"/>
                <a:sym typeface="Calibri"/>
              </a:rPr>
              <a:t>Collections</a:t>
            </a:r>
            <a:r>
              <a:rPr lang="en" sz="3200">
                <a:latin typeface="Calibri"/>
                <a:ea typeface="Calibri"/>
                <a:cs typeface="Calibri"/>
                <a:sym typeface="Calibri"/>
              </a:rPr>
              <a:t> of resources curated by OER providers</a:t>
            </a:r>
            <a:endParaRPr sz="3200">
              <a:latin typeface="Calibri"/>
              <a:ea typeface="Calibri"/>
              <a:cs typeface="Calibri"/>
              <a:sym typeface="Calibri"/>
            </a:endParaRPr>
          </a:p>
        </p:txBody>
      </p:sp>
      <p:pic>
        <p:nvPicPr>
          <p:cNvPr id="69" name="Google Shape;69;p14" title="Distance Learning for All Guidance and Resources screenshot"/>
          <p:cNvPicPr preferRelativeResize="0"/>
          <p:nvPr/>
        </p:nvPicPr>
        <p:blipFill>
          <a:blip r:embed="rId6">
            <a:alphaModFix/>
          </a:blip>
          <a:stretch>
            <a:fillRect/>
          </a:stretch>
        </p:blipFill>
        <p:spPr>
          <a:xfrm>
            <a:off x="6121420" y="1569085"/>
            <a:ext cx="6036803" cy="3719817"/>
          </a:xfrm>
          <a:prstGeom prst="rect">
            <a:avLst/>
          </a:prstGeom>
          <a:noFill/>
          <a:ln>
            <a:noFill/>
          </a:ln>
        </p:spPr>
      </p:pic>
      <p:sp>
        <p:nvSpPr>
          <p:cNvPr id="70" name="Google Shape;70;p14"/>
          <p:cNvSpPr txBox="1">
            <a:spLocks noGrp="1"/>
          </p:cNvSpPr>
          <p:nvPr>
            <p:ph type="body" idx="1"/>
          </p:nvPr>
        </p:nvSpPr>
        <p:spPr>
          <a:xfrm>
            <a:off x="6881633" y="4355200"/>
            <a:ext cx="4516400" cy="1436000"/>
          </a:xfrm>
          <a:prstGeom prst="rect">
            <a:avLst/>
          </a:prstGeom>
          <a:solidFill>
            <a:srgbClr val="FFF2CC"/>
          </a:solidFill>
        </p:spPr>
        <p:txBody>
          <a:bodyPr spcFirstLastPara="1" wrap="square" lIns="121900" tIns="121900" rIns="121900" bIns="121900" anchor="t" anchorCtr="0">
            <a:noAutofit/>
          </a:bodyPr>
          <a:lstStyle/>
          <a:p>
            <a:pPr marL="0" indent="0" algn="ctr">
              <a:spcAft>
                <a:spcPts val="2133"/>
              </a:spcAft>
              <a:buNone/>
            </a:pPr>
            <a:r>
              <a:rPr lang="en" sz="3200" u="sng">
                <a:latin typeface="Calibri"/>
                <a:ea typeface="Calibri"/>
                <a:cs typeface="Calibri"/>
                <a:sym typeface="Calibri"/>
              </a:rPr>
              <a:t>Collections</a:t>
            </a:r>
            <a:r>
              <a:rPr lang="en" sz="3200">
                <a:latin typeface="Calibri"/>
                <a:ea typeface="Calibri"/>
                <a:cs typeface="Calibri"/>
                <a:sym typeface="Calibri"/>
              </a:rPr>
              <a:t> of resources curated by ODE</a:t>
            </a:r>
            <a:endParaRPr sz="3200">
              <a:latin typeface="Calibri"/>
              <a:ea typeface="Calibri"/>
              <a:cs typeface="Calibri"/>
              <a:sym typeface="Calibri"/>
            </a:endParaRPr>
          </a:p>
        </p:txBody>
      </p:sp>
    </p:spTree>
    <p:extLst>
      <p:ext uri="{BB962C8B-B14F-4D97-AF65-F5344CB8AC3E}">
        <p14:creationId xmlns:p14="http://schemas.microsoft.com/office/powerpoint/2010/main" val="2311747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Autofit/>
          </a:bodyPr>
          <a:lstStyle/>
          <a:p>
            <a:r>
              <a:rPr lang="en" sz="4000">
                <a:latin typeface="Calibri"/>
                <a:ea typeface="Calibri"/>
                <a:cs typeface="Calibri"/>
                <a:sym typeface="Calibri"/>
              </a:rPr>
              <a:t>Oregon Open Learning: ELs &amp; Emergent Bilinguals</a:t>
            </a:r>
            <a:endParaRPr sz="4000">
              <a:latin typeface="Calibri"/>
              <a:ea typeface="Calibri"/>
              <a:cs typeface="Calibri"/>
              <a:sym typeface="Calibri"/>
            </a:endParaRPr>
          </a:p>
        </p:txBody>
      </p:sp>
      <p:sp>
        <p:nvSpPr>
          <p:cNvPr id="76" name="Google Shape;76;p15"/>
          <p:cNvSpPr txBox="1">
            <a:spLocks noGrp="1"/>
          </p:cNvSpPr>
          <p:nvPr>
            <p:ph type="body" idx="1"/>
          </p:nvPr>
        </p:nvSpPr>
        <p:spPr>
          <a:xfrm>
            <a:off x="6443200" y="1480167"/>
            <a:ext cx="5333200" cy="4555200"/>
          </a:xfrm>
          <a:prstGeom prst="rect">
            <a:avLst/>
          </a:prstGeom>
        </p:spPr>
        <p:txBody>
          <a:bodyPr spcFirstLastPara="1" wrap="square" lIns="121900" tIns="121900" rIns="121900" bIns="121900" anchor="t" anchorCtr="0">
            <a:noAutofit/>
          </a:bodyPr>
          <a:lstStyle/>
          <a:p>
            <a:pPr indent="-507987">
              <a:buSzPts val="2400"/>
              <a:buFont typeface="Calibri"/>
              <a:buChar char="●"/>
            </a:pPr>
            <a:r>
              <a:rPr lang="en" sz="3200">
                <a:latin typeface="Calibri"/>
                <a:ea typeface="Calibri"/>
                <a:cs typeface="Calibri"/>
                <a:sym typeface="Calibri"/>
              </a:rPr>
              <a:t>Guidance &amp; Support</a:t>
            </a:r>
            <a:endParaRPr sz="3200">
              <a:latin typeface="Calibri"/>
              <a:ea typeface="Calibri"/>
              <a:cs typeface="Calibri"/>
              <a:sym typeface="Calibri"/>
            </a:endParaRPr>
          </a:p>
          <a:p>
            <a:pPr indent="-507987">
              <a:buSzPts val="2400"/>
              <a:buFont typeface="Calibri"/>
              <a:buChar char="●"/>
            </a:pPr>
            <a:r>
              <a:rPr lang="en" sz="3200">
                <a:latin typeface="Calibri"/>
                <a:ea typeface="Calibri"/>
                <a:cs typeface="Calibri"/>
                <a:sym typeface="Calibri"/>
              </a:rPr>
              <a:t>Curated learning resources</a:t>
            </a:r>
            <a:endParaRPr sz="3200">
              <a:latin typeface="Calibri"/>
              <a:ea typeface="Calibri"/>
              <a:cs typeface="Calibri"/>
              <a:sym typeface="Calibri"/>
            </a:endParaRPr>
          </a:p>
          <a:p>
            <a:pPr indent="-507987">
              <a:buSzPts val="2400"/>
              <a:buFont typeface="Calibri"/>
              <a:buChar char="●"/>
            </a:pPr>
            <a:r>
              <a:rPr lang="en" sz="3200">
                <a:latin typeface="Calibri"/>
                <a:ea typeface="Calibri"/>
                <a:cs typeface="Calibri"/>
                <a:sym typeface="Calibri"/>
              </a:rPr>
              <a:t>Filter for quick search</a:t>
            </a:r>
            <a:endParaRPr sz="3200" b="1" i="1">
              <a:latin typeface="Calibri"/>
              <a:ea typeface="Calibri"/>
              <a:cs typeface="Calibri"/>
              <a:sym typeface="Calibri"/>
            </a:endParaRPr>
          </a:p>
        </p:txBody>
      </p:sp>
      <p:pic>
        <p:nvPicPr>
          <p:cNvPr id="77" name="Google Shape;77;p15" title="&quot;&quot;"/>
          <p:cNvPicPr preferRelativeResize="0"/>
          <p:nvPr/>
        </p:nvPicPr>
        <p:blipFill>
          <a:blip r:embed="rId3">
            <a:alphaModFix/>
          </a:blip>
          <a:stretch>
            <a:fillRect/>
          </a:stretch>
        </p:blipFill>
        <p:spPr>
          <a:xfrm>
            <a:off x="0" y="5791200"/>
            <a:ext cx="1066800" cy="1066800"/>
          </a:xfrm>
          <a:prstGeom prst="rect">
            <a:avLst/>
          </a:prstGeom>
          <a:noFill/>
          <a:ln>
            <a:noFill/>
          </a:ln>
        </p:spPr>
      </p:pic>
      <p:pic>
        <p:nvPicPr>
          <p:cNvPr id="78" name="Google Shape;78;p15" title="&quot;&quot;"/>
          <p:cNvPicPr preferRelativeResize="0"/>
          <p:nvPr/>
        </p:nvPicPr>
        <p:blipFill>
          <a:blip r:embed="rId4">
            <a:alphaModFix/>
          </a:blip>
          <a:stretch>
            <a:fillRect/>
          </a:stretch>
        </p:blipFill>
        <p:spPr>
          <a:xfrm>
            <a:off x="10376834" y="6035351"/>
            <a:ext cx="1642193" cy="578500"/>
          </a:xfrm>
          <a:prstGeom prst="rect">
            <a:avLst/>
          </a:prstGeom>
          <a:noFill/>
          <a:ln>
            <a:noFill/>
          </a:ln>
        </p:spPr>
      </p:pic>
      <p:pic>
        <p:nvPicPr>
          <p:cNvPr id="79" name="Google Shape;79;p15" title="&quot;&quot;"/>
          <p:cNvPicPr preferRelativeResize="0"/>
          <p:nvPr/>
        </p:nvPicPr>
        <p:blipFill>
          <a:blip r:embed="rId5">
            <a:alphaModFix/>
          </a:blip>
          <a:stretch>
            <a:fillRect/>
          </a:stretch>
        </p:blipFill>
        <p:spPr>
          <a:xfrm>
            <a:off x="238987" y="1491452"/>
            <a:ext cx="6036803" cy="3719817"/>
          </a:xfrm>
          <a:prstGeom prst="rect">
            <a:avLst/>
          </a:prstGeom>
          <a:noFill/>
          <a:ln>
            <a:noFill/>
          </a:ln>
        </p:spPr>
      </p:pic>
      <p:pic>
        <p:nvPicPr>
          <p:cNvPr id="80" name="Google Shape;80;p15" title="Emergent Bilinguals tab screenshot"/>
          <p:cNvPicPr preferRelativeResize="0"/>
          <p:nvPr/>
        </p:nvPicPr>
        <p:blipFill>
          <a:blip r:embed="rId6">
            <a:alphaModFix/>
          </a:blip>
          <a:stretch>
            <a:fillRect/>
          </a:stretch>
        </p:blipFill>
        <p:spPr>
          <a:xfrm>
            <a:off x="1780259" y="3981281"/>
            <a:ext cx="5113732" cy="2632552"/>
          </a:xfrm>
          <a:prstGeom prst="rect">
            <a:avLst/>
          </a:prstGeom>
          <a:noFill/>
          <a:ln w="28575" cap="flat" cmpd="sng">
            <a:solidFill>
              <a:srgbClr val="000000"/>
            </a:solidFill>
            <a:prstDash val="solid"/>
            <a:round/>
            <a:headEnd type="none" w="sm" len="sm"/>
            <a:tailEnd type="none" w="sm" len="sm"/>
          </a:ln>
        </p:spPr>
      </p:pic>
      <p:sp>
        <p:nvSpPr>
          <p:cNvPr id="81" name="Google Shape;81;p15" title="&quot;&quot;"/>
          <p:cNvSpPr/>
          <p:nvPr/>
        </p:nvSpPr>
        <p:spPr>
          <a:xfrm rot="3882372">
            <a:off x="1004090" y="3457813"/>
            <a:ext cx="2185087" cy="411895"/>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066924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15600" y="288567"/>
            <a:ext cx="11360800" cy="763600"/>
          </a:xfrm>
          <a:prstGeom prst="rect">
            <a:avLst/>
          </a:prstGeom>
        </p:spPr>
        <p:txBody>
          <a:bodyPr spcFirstLastPara="1" wrap="square" lIns="121900" tIns="121900" rIns="121900" bIns="121900" anchor="t" anchorCtr="0">
            <a:noAutofit/>
          </a:bodyPr>
          <a:lstStyle/>
          <a:p>
            <a:r>
              <a:rPr lang="en" sz="4000">
                <a:latin typeface="Calibri"/>
                <a:ea typeface="Calibri"/>
                <a:cs typeface="Calibri"/>
                <a:sym typeface="Calibri"/>
              </a:rPr>
              <a:t>Oregon Open Learning: What’s Coming Soon?</a:t>
            </a:r>
            <a:endParaRPr sz="4000">
              <a:latin typeface="Calibri"/>
              <a:ea typeface="Calibri"/>
              <a:cs typeface="Calibri"/>
              <a:sym typeface="Calibri"/>
            </a:endParaRPr>
          </a:p>
        </p:txBody>
      </p:sp>
      <p:pic>
        <p:nvPicPr>
          <p:cNvPr id="87" name="Google Shape;87;p16" title="&quot;&quot;"/>
          <p:cNvPicPr preferRelativeResize="0"/>
          <p:nvPr/>
        </p:nvPicPr>
        <p:blipFill>
          <a:blip r:embed="rId3">
            <a:alphaModFix/>
          </a:blip>
          <a:stretch>
            <a:fillRect/>
          </a:stretch>
        </p:blipFill>
        <p:spPr>
          <a:xfrm>
            <a:off x="0" y="5791200"/>
            <a:ext cx="1066800" cy="1066800"/>
          </a:xfrm>
          <a:prstGeom prst="rect">
            <a:avLst/>
          </a:prstGeom>
          <a:noFill/>
          <a:ln>
            <a:noFill/>
          </a:ln>
        </p:spPr>
      </p:pic>
      <p:pic>
        <p:nvPicPr>
          <p:cNvPr id="88" name="Google Shape;88;p16" title="&quot;&quot;"/>
          <p:cNvPicPr preferRelativeResize="0"/>
          <p:nvPr/>
        </p:nvPicPr>
        <p:blipFill>
          <a:blip r:embed="rId4">
            <a:alphaModFix/>
          </a:blip>
          <a:stretch>
            <a:fillRect/>
          </a:stretch>
        </p:blipFill>
        <p:spPr>
          <a:xfrm>
            <a:off x="10376834" y="6035351"/>
            <a:ext cx="1642193" cy="578500"/>
          </a:xfrm>
          <a:prstGeom prst="rect">
            <a:avLst/>
          </a:prstGeom>
          <a:noFill/>
          <a:ln>
            <a:noFill/>
          </a:ln>
        </p:spPr>
      </p:pic>
      <p:sp>
        <p:nvSpPr>
          <p:cNvPr id="89" name="Google Shape;89;p16"/>
          <p:cNvSpPr txBox="1">
            <a:spLocks noGrp="1"/>
          </p:cNvSpPr>
          <p:nvPr>
            <p:ph type="body" idx="1"/>
          </p:nvPr>
        </p:nvSpPr>
        <p:spPr>
          <a:xfrm>
            <a:off x="497333" y="1869484"/>
            <a:ext cx="4516400" cy="2494800"/>
          </a:xfrm>
          <a:prstGeom prst="rect">
            <a:avLst/>
          </a:prstGeom>
          <a:solidFill>
            <a:srgbClr val="FFF2CC"/>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indent="0" algn="ctr">
              <a:spcAft>
                <a:spcPts val="2133"/>
              </a:spcAft>
              <a:buNone/>
            </a:pPr>
            <a:r>
              <a:rPr lang="en" sz="3200" u="sng">
                <a:latin typeface="Calibri"/>
                <a:ea typeface="Calibri"/>
                <a:cs typeface="Calibri"/>
                <a:sym typeface="Calibri"/>
              </a:rPr>
              <a:t>Groups</a:t>
            </a:r>
            <a:r>
              <a:rPr lang="en" sz="3200">
                <a:latin typeface="Calibri"/>
                <a:ea typeface="Calibri"/>
                <a:cs typeface="Calibri"/>
                <a:sym typeface="Calibri"/>
              </a:rPr>
              <a:t> will allow for resource curation and creation by Oregon educators and partners</a:t>
            </a:r>
            <a:endParaRPr sz="3200">
              <a:latin typeface="Calibri"/>
              <a:ea typeface="Calibri"/>
              <a:cs typeface="Calibri"/>
              <a:sym typeface="Calibri"/>
            </a:endParaRPr>
          </a:p>
        </p:txBody>
      </p:sp>
      <p:pic>
        <p:nvPicPr>
          <p:cNvPr id="90" name="Google Shape;90;p16" title="Groups Coming Soon"/>
          <p:cNvPicPr preferRelativeResize="0"/>
          <p:nvPr/>
        </p:nvPicPr>
        <p:blipFill>
          <a:blip r:embed="rId5">
            <a:alphaModFix/>
          </a:blip>
          <a:stretch>
            <a:fillRect/>
          </a:stretch>
        </p:blipFill>
        <p:spPr>
          <a:xfrm>
            <a:off x="6557388" y="1530468"/>
            <a:ext cx="4516400" cy="834960"/>
          </a:xfrm>
          <a:prstGeom prst="rect">
            <a:avLst/>
          </a:prstGeom>
          <a:noFill/>
          <a:ln>
            <a:noFill/>
          </a:ln>
        </p:spPr>
      </p:pic>
      <p:pic>
        <p:nvPicPr>
          <p:cNvPr id="91" name="Google Shape;91;p16" title="Oregon CTE icon"/>
          <p:cNvPicPr preferRelativeResize="0"/>
          <p:nvPr/>
        </p:nvPicPr>
        <p:blipFill>
          <a:blip r:embed="rId6">
            <a:alphaModFix/>
          </a:blip>
          <a:stretch>
            <a:fillRect/>
          </a:stretch>
        </p:blipFill>
        <p:spPr>
          <a:xfrm>
            <a:off x="9870534" y="2627968"/>
            <a:ext cx="2203967" cy="2207833"/>
          </a:xfrm>
          <a:prstGeom prst="rect">
            <a:avLst/>
          </a:prstGeom>
          <a:noFill/>
          <a:ln>
            <a:noFill/>
          </a:ln>
        </p:spPr>
      </p:pic>
      <p:grpSp>
        <p:nvGrpSpPr>
          <p:cNvPr id="92" name="Google Shape;92;p16" title="Emergent Bilinguals"/>
          <p:cNvGrpSpPr/>
          <p:nvPr/>
        </p:nvGrpSpPr>
        <p:grpSpPr>
          <a:xfrm>
            <a:off x="5267286" y="2697432"/>
            <a:ext cx="4407525" cy="2068923"/>
            <a:chOff x="1651094" y="2882011"/>
            <a:chExt cx="3835299" cy="1974414"/>
          </a:xfrm>
        </p:grpSpPr>
        <p:pic>
          <p:nvPicPr>
            <p:cNvPr id="93" name="Google Shape;93;p16" title="&quot;&quot;"/>
            <p:cNvPicPr preferRelativeResize="0"/>
            <p:nvPr/>
          </p:nvPicPr>
          <p:blipFill>
            <a:blip r:embed="rId7">
              <a:alphaModFix/>
            </a:blip>
            <a:stretch>
              <a:fillRect/>
            </a:stretch>
          </p:blipFill>
          <p:spPr>
            <a:xfrm>
              <a:off x="1651094" y="2882011"/>
              <a:ext cx="3835299" cy="1974414"/>
            </a:xfrm>
            <a:prstGeom prst="rect">
              <a:avLst/>
            </a:prstGeom>
            <a:noFill/>
            <a:ln>
              <a:noFill/>
            </a:ln>
          </p:spPr>
        </p:pic>
        <p:sp>
          <p:nvSpPr>
            <p:cNvPr id="94" name="Google Shape;94;p16"/>
            <p:cNvSpPr/>
            <p:nvPr/>
          </p:nvSpPr>
          <p:spPr>
            <a:xfrm>
              <a:off x="2931850" y="3881025"/>
              <a:ext cx="1318200" cy="359400"/>
            </a:xfrm>
            <a:prstGeom prst="rect">
              <a:avLst/>
            </a:prstGeom>
            <a:noFill/>
            <a:ln w="28575" cap="flat" cmpd="sng">
              <a:solidFill>
                <a:srgbClr val="FF99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5" name="Google Shape;95;p16"/>
          <p:cNvSpPr txBox="1">
            <a:spLocks noGrp="1"/>
          </p:cNvSpPr>
          <p:nvPr>
            <p:ph type="title"/>
          </p:nvPr>
        </p:nvSpPr>
        <p:spPr>
          <a:xfrm>
            <a:off x="974000" y="4860567"/>
            <a:ext cx="10233600" cy="763600"/>
          </a:xfrm>
          <a:prstGeom prst="rect">
            <a:avLst/>
          </a:prstGeom>
        </p:spPr>
        <p:txBody>
          <a:bodyPr spcFirstLastPara="1" wrap="square" lIns="121900" tIns="121900" rIns="121900" bIns="121900" anchor="t" anchorCtr="0">
            <a:noAutofit/>
          </a:bodyPr>
          <a:lstStyle/>
          <a:p>
            <a:pPr algn="ctr"/>
            <a:r>
              <a:rPr lang="en" sz="3200" i="1">
                <a:latin typeface="Calibri"/>
                <a:ea typeface="Calibri"/>
                <a:cs typeface="Calibri"/>
                <a:sym typeface="Calibri"/>
              </a:rPr>
              <a:t>Our students need the voices, resources, and expertise of Oregon’s caring educational communities!</a:t>
            </a:r>
            <a:endParaRPr sz="3200" i="1">
              <a:latin typeface="Calibri"/>
              <a:ea typeface="Calibri"/>
              <a:cs typeface="Calibri"/>
              <a:sym typeface="Calibri"/>
            </a:endParaRPr>
          </a:p>
          <a:p>
            <a:pPr algn="ctr">
              <a:spcBef>
                <a:spcPts val="1333"/>
              </a:spcBef>
            </a:pPr>
            <a:r>
              <a:rPr lang="en" sz="3200" b="1" i="1">
                <a:solidFill>
                  <a:srgbClr val="3C78D8"/>
                </a:solidFill>
                <a:latin typeface="Calibri"/>
                <a:ea typeface="Calibri"/>
                <a:cs typeface="Calibri"/>
                <a:sym typeface="Calibri"/>
              </a:rPr>
              <a:t>“CARE, CONNECTION, and CONTINUITY”</a:t>
            </a:r>
            <a:endParaRPr sz="3200" i="1">
              <a:solidFill>
                <a:srgbClr val="3C78D8"/>
              </a:solidFill>
              <a:latin typeface="Calibri"/>
              <a:ea typeface="Calibri"/>
              <a:cs typeface="Calibri"/>
              <a:sym typeface="Calibri"/>
            </a:endParaRPr>
          </a:p>
        </p:txBody>
      </p:sp>
    </p:spTree>
    <p:extLst>
      <p:ext uri="{BB962C8B-B14F-4D97-AF65-F5344CB8AC3E}">
        <p14:creationId xmlns:p14="http://schemas.microsoft.com/office/powerpoint/2010/main" val="3077781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8531" y="160541"/>
            <a:ext cx="5247497" cy="857421"/>
          </a:xfrm>
        </p:spPr>
        <p:txBody>
          <a:bodyPr/>
          <a:lstStyle/>
          <a:p>
            <a:r>
              <a:rPr lang="en-US" sz="4400">
                <a:solidFill>
                  <a:schemeClr val="bg1"/>
                </a:solidFill>
              </a:rPr>
              <a:t>EL Legislative Report</a:t>
            </a:r>
          </a:p>
        </p:txBody>
      </p:sp>
      <p:sp>
        <p:nvSpPr>
          <p:cNvPr id="3" name="Subtitle 2"/>
          <p:cNvSpPr>
            <a:spLocks noGrp="1"/>
          </p:cNvSpPr>
          <p:nvPr>
            <p:ph type="subTitle" idx="1"/>
          </p:nvPr>
        </p:nvSpPr>
        <p:spPr>
          <a:xfrm>
            <a:off x="404648" y="1806087"/>
            <a:ext cx="11503571" cy="4479099"/>
          </a:xfrm>
        </p:spPr>
        <p:txBody>
          <a:bodyPr/>
          <a:lstStyle/>
          <a:p>
            <a:pPr marL="393700" indent="-342900" algn="l">
              <a:buFont typeface="Arial" panose="020B0604020202020204" pitchFamily="34" charset="0"/>
              <a:buChar char="•"/>
            </a:pPr>
            <a:endParaRPr lang="en-US" sz="2000"/>
          </a:p>
          <a:p>
            <a:pPr marL="393700" indent="-342900" algn="l">
              <a:buFont typeface="Arial" panose="020B0604020202020204" pitchFamily="34" charset="0"/>
              <a:buChar char="•"/>
            </a:pPr>
            <a:endParaRPr lang="en-US" sz="2000"/>
          </a:p>
          <a:p>
            <a:pPr marL="50800" indent="0"/>
            <a:r>
              <a:rPr lang="en-US" sz="4400" b="1"/>
              <a:t>Office of the Director</a:t>
            </a:r>
          </a:p>
          <a:p>
            <a:pPr marL="50800" indent="0"/>
            <a:r>
              <a:rPr lang="en-US" sz="4400" b="1">
                <a:solidFill>
                  <a:srgbClr val="FF0000"/>
                </a:solidFill>
              </a:rPr>
              <a:t>EL Legislative Report</a:t>
            </a:r>
            <a:endParaRPr lang="en-US" sz="4400" b="1">
              <a:solidFill>
                <a:srgbClr val="FF0000"/>
              </a:solidFill>
              <a:hlinkClick r:id="rId3"/>
            </a:endParaRPr>
          </a:p>
          <a:p>
            <a:pPr marL="50800" indent="0"/>
            <a:r>
              <a:rPr lang="en-US" sz="4400" b="1">
                <a:hlinkClick r:id="rId4"/>
              </a:rPr>
              <a:t>mary.martinez-wenzl@state.or.us</a:t>
            </a:r>
            <a:r>
              <a:rPr lang="en-US"/>
              <a:t/>
            </a:r>
            <a:br>
              <a:rPr lang="en-US"/>
            </a:br>
            <a:endParaRPr lang="en-US"/>
          </a:p>
        </p:txBody>
      </p:sp>
    </p:spTree>
    <p:extLst>
      <p:ext uri="{BB962C8B-B14F-4D97-AF65-F5344CB8AC3E}">
        <p14:creationId xmlns:p14="http://schemas.microsoft.com/office/powerpoint/2010/main" val="3109330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8295"/>
            <a:ext cx="11062138" cy="1013398"/>
          </a:xfrm>
        </p:spPr>
        <p:txBody>
          <a:bodyPr>
            <a:normAutofit fontScale="90000"/>
          </a:bodyPr>
          <a:lstStyle/>
          <a:p>
            <a:r>
              <a:rPr lang="en-US">
                <a:solidFill>
                  <a:schemeClr val="bg1"/>
                </a:solidFill>
              </a:rPr>
              <a:t>Office of the Director - </a:t>
            </a:r>
            <a:r>
              <a:rPr lang="en-US" u="sng">
                <a:solidFill>
                  <a:schemeClr val="bg1"/>
                </a:solidFill>
              </a:rPr>
              <a:t>Annual EL Legislative Report </a:t>
            </a:r>
            <a:r>
              <a:rPr lang="en-US">
                <a:solidFill>
                  <a:schemeClr val="bg1"/>
                </a:solidFill>
              </a:rPr>
              <a:t>- Update</a:t>
            </a:r>
          </a:p>
        </p:txBody>
      </p:sp>
      <p:sp>
        <p:nvSpPr>
          <p:cNvPr id="3" name="Subtitle 2"/>
          <p:cNvSpPr>
            <a:spLocks noGrp="1"/>
          </p:cNvSpPr>
          <p:nvPr>
            <p:ph type="subTitle" idx="1"/>
          </p:nvPr>
        </p:nvSpPr>
        <p:spPr>
          <a:xfrm>
            <a:off x="178675" y="2096814"/>
            <a:ext cx="11881945" cy="4724400"/>
          </a:xfrm>
        </p:spPr>
        <p:txBody>
          <a:bodyPr>
            <a:normAutofit/>
          </a:bodyPr>
          <a:lstStyle/>
          <a:p>
            <a:pPr algn="l">
              <a:buSzPct val="75000"/>
              <a:buFont typeface="Wingdings" panose="05000000000000000000" pitchFamily="2" charset="2"/>
              <a:buChar char="q"/>
            </a:pPr>
            <a:r>
              <a:rPr lang="en-US" sz="2000"/>
              <a:t>Each year ODE prepares an annual report to the legislature concerning English learners in Oregon (per </a:t>
            </a:r>
            <a:r>
              <a:rPr lang="en-US" sz="2000">
                <a:hlinkClick r:id="rId2"/>
              </a:rPr>
              <a:t>ORS 327.016</a:t>
            </a:r>
            <a:r>
              <a:rPr lang="en-US" sz="2000"/>
              <a:t>).</a:t>
            </a:r>
          </a:p>
          <a:p>
            <a:pPr marL="0" indent="0" algn="l">
              <a:buSzPct val="75000"/>
            </a:pPr>
            <a:endParaRPr lang="en-US" sz="2000"/>
          </a:p>
          <a:p>
            <a:pPr algn="l">
              <a:buSzPct val="75000"/>
              <a:buFont typeface="Wingdings" panose="05000000000000000000" pitchFamily="2" charset="2"/>
              <a:buChar char="q"/>
            </a:pPr>
            <a:r>
              <a:rPr lang="en-US" sz="2000"/>
              <a:t>ODE is currently gathering feedback from stakeholders (via survey) concerning the content of the report (e.g., demographics, EL funding, outcomes, participation in special programs, etc.).</a:t>
            </a:r>
          </a:p>
          <a:p>
            <a:pPr marL="0" indent="0" algn="l">
              <a:buSzPct val="75000"/>
            </a:pPr>
            <a:endParaRPr lang="en-US" sz="2000"/>
          </a:p>
          <a:p>
            <a:pPr algn="l">
              <a:buSzPct val="75000"/>
              <a:buFont typeface="Wingdings" panose="05000000000000000000" pitchFamily="2" charset="2"/>
              <a:buChar char="q"/>
            </a:pPr>
            <a:r>
              <a:rPr lang="en-US" sz="2000"/>
              <a:t>ODE sent the survey to several stakeholder groups (e.g., Title III directors) on Monday, April 6, 2020.</a:t>
            </a:r>
          </a:p>
          <a:p>
            <a:pPr lvl="1" algn="l">
              <a:buSzPct val="75000"/>
              <a:buFont typeface="Wingdings" panose="05000000000000000000" pitchFamily="2" charset="2"/>
              <a:buChar char="ü"/>
            </a:pPr>
            <a:r>
              <a:rPr lang="en-US"/>
              <a:t>Please complete survey by Monday, April 13, 2020 COB.</a:t>
            </a:r>
          </a:p>
          <a:p>
            <a:pPr lvl="1" algn="l">
              <a:buSzPct val="75000"/>
              <a:buFont typeface="Wingdings" panose="05000000000000000000" pitchFamily="2" charset="2"/>
              <a:buChar char="ü"/>
            </a:pPr>
            <a:r>
              <a:rPr lang="en-US"/>
              <a:t>Please send questions to Mary </a:t>
            </a:r>
            <a:r>
              <a:rPr lang="en-US" err="1"/>
              <a:t>Martinez-Wenzl</a:t>
            </a:r>
            <a:r>
              <a:rPr lang="en-US"/>
              <a:t> (</a:t>
            </a:r>
            <a:r>
              <a:rPr lang="en-US">
                <a:hlinkClick r:id="rId3"/>
              </a:rPr>
              <a:t>mary.martinez-wenzl@state.or.us</a:t>
            </a:r>
            <a:r>
              <a:rPr lang="en-US"/>
              <a:t>). </a:t>
            </a:r>
          </a:p>
          <a:p>
            <a:pPr marL="0" indent="0" algn="l">
              <a:buSzPct val="75000"/>
            </a:pPr>
            <a:endParaRPr lang="en-US" sz="2000"/>
          </a:p>
          <a:p>
            <a:pPr algn="l">
              <a:buSzPct val="75000"/>
              <a:buFont typeface="Wingdings" panose="05000000000000000000" pitchFamily="2" charset="2"/>
              <a:buChar char="q"/>
            </a:pPr>
            <a:r>
              <a:rPr lang="en-US" sz="2000"/>
              <a:t>ODE intends to use the stakeholder feedback to guide the planning and development of this year’s report (and future reports as well).</a:t>
            </a:r>
          </a:p>
          <a:p>
            <a:pPr algn="l">
              <a:buSzPct val="75000"/>
              <a:buFont typeface="Wingdings" panose="05000000000000000000" pitchFamily="2" charset="2"/>
              <a:buChar char="q"/>
            </a:pPr>
            <a:endParaRPr lang="en-US" sz="2000"/>
          </a:p>
          <a:p>
            <a:pPr algn="l"/>
            <a:endParaRPr lang="en-US" sz="2000"/>
          </a:p>
        </p:txBody>
      </p:sp>
    </p:spTree>
    <p:extLst>
      <p:ext uri="{BB962C8B-B14F-4D97-AF65-F5344CB8AC3E}">
        <p14:creationId xmlns:p14="http://schemas.microsoft.com/office/powerpoint/2010/main" val="3166514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90" y="1028295"/>
            <a:ext cx="8480289" cy="1013398"/>
          </a:xfrm>
        </p:spPr>
        <p:txBody>
          <a:bodyPr/>
          <a:lstStyle/>
          <a:p>
            <a:r>
              <a:rPr lang="en-US"/>
              <a:t>Questions?</a:t>
            </a:r>
          </a:p>
        </p:txBody>
      </p:sp>
      <p:sp>
        <p:nvSpPr>
          <p:cNvPr id="8" name="Subtitle 2"/>
          <p:cNvSpPr>
            <a:spLocks noGrp="1"/>
          </p:cNvSpPr>
          <p:nvPr>
            <p:ph type="subTitle" idx="1"/>
          </p:nvPr>
        </p:nvSpPr>
        <p:spPr>
          <a:xfrm>
            <a:off x="1439657" y="3282448"/>
            <a:ext cx="9144000" cy="1147318"/>
          </a:xfrm>
        </p:spPr>
        <p:txBody>
          <a:bodyPr/>
          <a:lstStyle/>
          <a:p>
            <a:r>
              <a:rPr lang="en-US" sz="5400" u="sng">
                <a:hlinkClick r:id="rId2"/>
              </a:rPr>
              <a:t>http://ode.news/ELquestions</a:t>
            </a:r>
            <a:endParaRPr lang="en-US" sz="5400" u="sng"/>
          </a:p>
          <a:p>
            <a:endParaRPr lang="en-US" u="sng"/>
          </a:p>
          <a:p>
            <a:endParaRPr lang="en-US" u="sng"/>
          </a:p>
        </p:txBody>
      </p:sp>
      <p:sp>
        <p:nvSpPr>
          <p:cNvPr id="9" name="Title 1"/>
          <p:cNvSpPr txBox="1">
            <a:spLocks/>
          </p:cNvSpPr>
          <p:nvPr/>
        </p:nvSpPr>
        <p:spPr>
          <a:xfrm>
            <a:off x="683172" y="2447907"/>
            <a:ext cx="11046373" cy="8770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kern="0">
                <a:solidFill>
                  <a:schemeClr val="tx1"/>
                </a:solidFill>
              </a:rPr>
              <a:t>Google Form for you to send us your questions</a:t>
            </a:r>
            <a:r>
              <a:rPr lang="en-US" sz="4000" kern="0">
                <a:solidFill>
                  <a:schemeClr val="tx1"/>
                </a:solidFill>
                <a:sym typeface="Wingdings" panose="05000000000000000000" pitchFamily="2" charset="2"/>
              </a:rPr>
              <a:t></a:t>
            </a:r>
            <a:endParaRPr lang="en-US" sz="4000" kern="0">
              <a:solidFill>
                <a:schemeClr val="tx1"/>
              </a:solidFill>
            </a:endParaRPr>
          </a:p>
        </p:txBody>
      </p:sp>
      <p:sp>
        <p:nvSpPr>
          <p:cNvPr id="10" name="Title 1"/>
          <p:cNvSpPr txBox="1">
            <a:spLocks/>
          </p:cNvSpPr>
          <p:nvPr/>
        </p:nvSpPr>
        <p:spPr>
          <a:xfrm>
            <a:off x="1905002" y="5167056"/>
            <a:ext cx="7764516" cy="8770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kern="0">
                <a:solidFill>
                  <a:schemeClr val="tx1"/>
                </a:solidFill>
              </a:rPr>
              <a:t>The PPT will be made available</a:t>
            </a:r>
            <a:r>
              <a:rPr lang="en-US" sz="4000" kern="0">
                <a:solidFill>
                  <a:schemeClr val="tx1"/>
                </a:solidFill>
                <a:sym typeface="Wingdings" panose="05000000000000000000" pitchFamily="2" charset="2"/>
              </a:rPr>
              <a:t></a:t>
            </a:r>
            <a:endParaRPr lang="en-US" sz="4000" kern="0">
              <a:solidFill>
                <a:schemeClr val="tx1"/>
              </a:solidFill>
            </a:endParaRPr>
          </a:p>
        </p:txBody>
      </p:sp>
    </p:spTree>
    <p:extLst>
      <p:ext uri="{BB962C8B-B14F-4D97-AF65-F5344CB8AC3E}">
        <p14:creationId xmlns:p14="http://schemas.microsoft.com/office/powerpoint/2010/main" val="715936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526" y="93194"/>
            <a:ext cx="3625973" cy="857421"/>
          </a:xfrm>
        </p:spPr>
        <p:txBody>
          <a:bodyPr>
            <a:normAutofit/>
          </a:bodyPr>
          <a:lstStyle/>
          <a:p>
            <a:r>
              <a:rPr lang="en-US">
                <a:solidFill>
                  <a:schemeClr val="bg1"/>
                </a:solidFill>
              </a:rPr>
              <a:t>ODE Contacts</a:t>
            </a:r>
          </a:p>
        </p:txBody>
      </p:sp>
      <p:sp>
        <p:nvSpPr>
          <p:cNvPr id="3" name="Content Placeholder 2"/>
          <p:cNvSpPr>
            <a:spLocks noGrp="1"/>
          </p:cNvSpPr>
          <p:nvPr>
            <p:ph type="subTitle" idx="1"/>
          </p:nvPr>
        </p:nvSpPr>
        <p:spPr>
          <a:xfrm>
            <a:off x="346581" y="1991497"/>
            <a:ext cx="5076757" cy="4343400"/>
          </a:xfrm>
        </p:spPr>
        <p:txBody>
          <a:bodyPr>
            <a:noAutofit/>
          </a:bodyPr>
          <a:lstStyle/>
          <a:p>
            <a:pPr marL="0" indent="0" algn="l">
              <a:spcBef>
                <a:spcPct val="0"/>
              </a:spcBef>
              <a:buNone/>
            </a:pPr>
            <a:r>
              <a:rPr lang="en-US" altLang="en-US" sz="1800"/>
              <a:t>Candace Pelt – Assistant Superintendent</a:t>
            </a:r>
          </a:p>
          <a:p>
            <a:pPr marL="0" indent="0" algn="l">
              <a:spcBef>
                <a:spcPct val="0"/>
              </a:spcBef>
              <a:buNone/>
            </a:pPr>
            <a:r>
              <a:rPr lang="en-US" altLang="en-US" sz="1800">
                <a:hlinkClick r:id="rId3"/>
              </a:rPr>
              <a:t>Candace.Pelt@ode.state.or.us</a:t>
            </a:r>
            <a:endParaRPr lang="en-US" altLang="en-US" sz="1800"/>
          </a:p>
          <a:p>
            <a:pPr marL="0" indent="0" algn="l">
              <a:spcBef>
                <a:spcPct val="0"/>
              </a:spcBef>
              <a:buNone/>
            </a:pPr>
            <a:endParaRPr lang="en-US" altLang="en-US" sz="1800"/>
          </a:p>
          <a:p>
            <a:pPr marL="0" indent="0" algn="l">
              <a:spcBef>
                <a:spcPct val="0"/>
              </a:spcBef>
              <a:buNone/>
            </a:pPr>
            <a:r>
              <a:rPr lang="en-US" altLang="en-US" sz="1800"/>
              <a:t>Deb Lange- Director Federal Systems Team</a:t>
            </a:r>
          </a:p>
          <a:p>
            <a:pPr marL="0" indent="0" algn="l">
              <a:spcBef>
                <a:spcPct val="0"/>
              </a:spcBef>
              <a:buNone/>
            </a:pPr>
            <a:r>
              <a:rPr lang="en-US" altLang="en-US" sz="1800">
                <a:hlinkClick r:id="rId4"/>
              </a:rPr>
              <a:t>Deb.lange@state.or.us</a:t>
            </a:r>
            <a:endParaRPr lang="en-US" altLang="en-US" sz="1800"/>
          </a:p>
          <a:p>
            <a:pPr marL="0" indent="0" algn="l">
              <a:spcBef>
                <a:spcPct val="0"/>
              </a:spcBef>
              <a:buNone/>
            </a:pPr>
            <a:endParaRPr lang="en-US" altLang="en-US" sz="1800"/>
          </a:p>
          <a:p>
            <a:pPr marL="0" indent="0" algn="l">
              <a:spcBef>
                <a:spcPct val="0"/>
              </a:spcBef>
              <a:buNone/>
            </a:pPr>
            <a:r>
              <a:rPr lang="en-US" altLang="en-US" sz="1800"/>
              <a:t>Sara Green- Interim Director, Federal Systems Team</a:t>
            </a:r>
          </a:p>
          <a:p>
            <a:pPr marL="0" indent="0" algn="l">
              <a:spcBef>
                <a:spcPct val="0"/>
              </a:spcBef>
              <a:buNone/>
            </a:pPr>
            <a:r>
              <a:rPr lang="en-US" altLang="en-US" sz="1800">
                <a:hlinkClick r:id="rId5"/>
              </a:rPr>
              <a:t>Sara.e.green@ode.state.or.us</a:t>
            </a:r>
            <a:r>
              <a:rPr lang="en-US" altLang="en-US" sz="1800"/>
              <a:t> </a:t>
            </a:r>
          </a:p>
          <a:p>
            <a:pPr marL="0" indent="0" algn="l">
              <a:spcBef>
                <a:spcPct val="0"/>
              </a:spcBef>
            </a:pPr>
            <a:endParaRPr lang="en-US" altLang="en-US" sz="1800"/>
          </a:p>
          <a:p>
            <a:pPr marL="0" indent="0" algn="l">
              <a:spcBef>
                <a:spcPct val="0"/>
              </a:spcBef>
            </a:pPr>
            <a:r>
              <a:rPr lang="en-US" altLang="en-US" sz="1800"/>
              <a:t>Susy Mekarski –  Title III </a:t>
            </a:r>
            <a:r>
              <a:rPr lang="en-US" altLang="en-US" sz="1800">
                <a:hlinkClick r:id="rId6"/>
              </a:rPr>
              <a:t>Susan.mekarski@ode.state.or.us</a:t>
            </a:r>
            <a:r>
              <a:rPr lang="en-US" altLang="en-US" sz="1800"/>
              <a:t> </a:t>
            </a:r>
          </a:p>
          <a:p>
            <a:pPr marL="0" indent="0" algn="l">
              <a:spcBef>
                <a:spcPct val="0"/>
              </a:spcBef>
              <a:buNone/>
            </a:pPr>
            <a:endParaRPr lang="en-US" altLang="en-US" sz="1800"/>
          </a:p>
          <a:p>
            <a:pPr marL="0" indent="0" algn="l">
              <a:spcBef>
                <a:spcPct val="0"/>
              </a:spcBef>
              <a:buNone/>
            </a:pPr>
            <a:r>
              <a:rPr lang="en-US" altLang="en-US" sz="1800"/>
              <a:t>Kim Miller – Title III </a:t>
            </a:r>
          </a:p>
          <a:p>
            <a:pPr marL="0" indent="0" algn="l">
              <a:spcBef>
                <a:spcPct val="0"/>
              </a:spcBef>
              <a:buNone/>
            </a:pPr>
            <a:r>
              <a:rPr lang="en-US" altLang="en-US" sz="1800">
                <a:hlinkClick r:id="rId7"/>
              </a:rPr>
              <a:t>Kim.a.miller@ode.state.or.us</a:t>
            </a:r>
            <a:endParaRPr lang="en-US" altLang="en-US" sz="1800"/>
          </a:p>
          <a:p>
            <a:pPr marL="0" indent="0" algn="l">
              <a:spcBef>
                <a:spcPct val="0"/>
              </a:spcBef>
              <a:buNone/>
            </a:pPr>
            <a:endParaRPr lang="en-US" altLang="en-US" sz="1800"/>
          </a:p>
          <a:p>
            <a:pPr marL="0" indent="0" algn="l">
              <a:spcBef>
                <a:spcPct val="0"/>
              </a:spcBef>
            </a:pPr>
            <a:r>
              <a:rPr lang="en-US" altLang="en-US" sz="1800"/>
              <a:t>Leslie Casebeer –Support </a:t>
            </a:r>
            <a:r>
              <a:rPr lang="en-US" altLang="en-US" sz="1800">
                <a:hlinkClick r:id="rId8"/>
              </a:rPr>
              <a:t>Leslie.casebeer@ode.state.or.us</a:t>
            </a:r>
            <a:endParaRPr lang="en-US" altLang="en-US" sz="1800"/>
          </a:p>
        </p:txBody>
      </p:sp>
      <p:sp>
        <p:nvSpPr>
          <p:cNvPr id="4" name="Content Placeholder 2"/>
          <p:cNvSpPr txBox="1">
            <a:spLocks/>
          </p:cNvSpPr>
          <p:nvPr/>
        </p:nvSpPr>
        <p:spPr>
          <a:xfrm>
            <a:off x="6521409" y="1991497"/>
            <a:ext cx="5286963" cy="4343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spcBef>
                <a:spcPct val="0"/>
              </a:spcBef>
            </a:pPr>
            <a:r>
              <a:rPr lang="en-US" altLang="en-US" sz="1800" kern="0"/>
              <a:t>Ben Wolcott – Assessment</a:t>
            </a:r>
          </a:p>
          <a:p>
            <a:pPr marL="0" indent="0" algn="l">
              <a:spcBef>
                <a:spcPct val="0"/>
              </a:spcBef>
            </a:pPr>
            <a:r>
              <a:rPr lang="en-US" altLang="en-US" sz="1800" kern="0">
                <a:hlinkClick r:id="rId9"/>
              </a:rPr>
              <a:t>Ben.wolcott@ode.state.or.us</a:t>
            </a:r>
            <a:endParaRPr lang="en-US" altLang="en-US" sz="1800" kern="0"/>
          </a:p>
          <a:p>
            <a:pPr marL="457189" lvl="1" indent="0" algn="l">
              <a:spcBef>
                <a:spcPct val="0"/>
              </a:spcBef>
            </a:pPr>
            <a:endParaRPr lang="en-US" altLang="en-US" sz="1800" kern="0"/>
          </a:p>
          <a:p>
            <a:pPr marL="0" indent="0" algn="l">
              <a:spcBef>
                <a:spcPct val="0"/>
              </a:spcBef>
            </a:pPr>
            <a:r>
              <a:rPr lang="en-US" altLang="en-US" sz="1800" kern="0"/>
              <a:t>Josh </a:t>
            </a:r>
            <a:r>
              <a:rPr lang="en-US" altLang="en-US" sz="1800" kern="0" err="1"/>
              <a:t>Rew</a:t>
            </a:r>
            <a:r>
              <a:rPr lang="en-US" altLang="en-US" sz="1800" kern="0"/>
              <a:t> – Accountability </a:t>
            </a:r>
            <a:endParaRPr lang="en-US" altLang="en-US" sz="1800" kern="0">
              <a:hlinkClick r:id="rId10"/>
            </a:endParaRPr>
          </a:p>
          <a:p>
            <a:pPr marL="0" indent="0" algn="l">
              <a:spcBef>
                <a:spcPct val="0"/>
              </a:spcBef>
            </a:pPr>
            <a:r>
              <a:rPr lang="en-US" altLang="en-US" sz="1800" kern="0">
                <a:hlinkClick r:id="rId10"/>
              </a:rPr>
              <a:t>Josh.rew@ode.state.or.us</a:t>
            </a:r>
            <a:endParaRPr lang="en-US" altLang="en-US" sz="1800" kern="0"/>
          </a:p>
          <a:p>
            <a:pPr marL="0" indent="0" algn="l">
              <a:spcBef>
                <a:spcPct val="0"/>
              </a:spcBef>
            </a:pPr>
            <a:endParaRPr lang="en-US" altLang="en-US" sz="1800" kern="0"/>
          </a:p>
          <a:p>
            <a:pPr marL="0" indent="0" algn="l">
              <a:spcBef>
                <a:spcPct val="0"/>
              </a:spcBef>
            </a:pPr>
            <a:r>
              <a:rPr lang="en-US" altLang="en-US" sz="1800" kern="0"/>
              <a:t>Karin </a:t>
            </a:r>
            <a:r>
              <a:rPr lang="en-US" altLang="en-US" sz="1800" kern="0" err="1"/>
              <a:t>Moscon</a:t>
            </a:r>
            <a:r>
              <a:rPr lang="en-US" altLang="en-US" sz="1800" kern="0"/>
              <a:t>- Civil Rights</a:t>
            </a:r>
          </a:p>
          <a:p>
            <a:pPr marL="0" indent="0" algn="l">
              <a:spcBef>
                <a:spcPct val="0"/>
              </a:spcBef>
            </a:pPr>
            <a:r>
              <a:rPr lang="en-US" altLang="en-US" sz="1800" kern="0">
                <a:hlinkClick r:id="rId11"/>
              </a:rPr>
              <a:t>Karin.moscon@state.or.us</a:t>
            </a:r>
            <a:endParaRPr lang="en-US" altLang="en-US" sz="1800" kern="0"/>
          </a:p>
          <a:p>
            <a:pPr marL="0" indent="0" algn="l">
              <a:spcBef>
                <a:spcPct val="0"/>
              </a:spcBef>
            </a:pPr>
            <a:endParaRPr lang="en-US" altLang="en-US" sz="1800" kern="0"/>
          </a:p>
          <a:p>
            <a:pPr marL="0" indent="0" algn="l">
              <a:spcBef>
                <a:spcPct val="0"/>
              </a:spcBef>
            </a:pPr>
            <a:r>
              <a:rPr lang="en-US" altLang="en-US" sz="1800" kern="0"/>
              <a:t>Kelly Kalkofen- HB3499</a:t>
            </a:r>
          </a:p>
          <a:p>
            <a:pPr marL="0" indent="0" algn="l">
              <a:spcBef>
                <a:spcPct val="0"/>
              </a:spcBef>
            </a:pPr>
            <a:r>
              <a:rPr lang="en-US" altLang="en-US" sz="1800" kern="0">
                <a:hlinkClick r:id="rId12"/>
              </a:rPr>
              <a:t>Kelly.kalkofen@state.or.us</a:t>
            </a:r>
            <a:r>
              <a:rPr lang="en-US" altLang="en-US" sz="1800" kern="0"/>
              <a:t> </a:t>
            </a:r>
          </a:p>
          <a:p>
            <a:pPr marL="0" indent="0" algn="l">
              <a:spcBef>
                <a:spcPct val="0"/>
              </a:spcBef>
            </a:pPr>
            <a:endParaRPr lang="en-US" altLang="en-US" sz="1800" kern="0"/>
          </a:p>
          <a:p>
            <a:pPr marL="0" indent="0" algn="l">
              <a:spcBef>
                <a:spcPct val="0"/>
              </a:spcBef>
            </a:pPr>
            <a:r>
              <a:rPr lang="en-US" altLang="en-US" sz="1800" kern="0"/>
              <a:t>Mary Martinez-Wenzel – Office of the Deputy Director</a:t>
            </a:r>
          </a:p>
          <a:p>
            <a:pPr marL="0" indent="0" algn="l">
              <a:spcBef>
                <a:spcPct val="0"/>
              </a:spcBef>
            </a:pPr>
            <a:r>
              <a:rPr lang="en-US" altLang="en-US" sz="1800" kern="0">
                <a:hlinkClick r:id="rId13"/>
              </a:rPr>
              <a:t>Mary.Martinez-Wenzl@ode.state.or.us</a:t>
            </a:r>
            <a:r>
              <a:rPr lang="en-US" altLang="en-US" sz="1800" kern="0"/>
              <a:t> </a:t>
            </a:r>
          </a:p>
          <a:p>
            <a:pPr marL="0" indent="0" algn="l">
              <a:spcBef>
                <a:spcPct val="0"/>
              </a:spcBef>
            </a:pPr>
            <a:endParaRPr lang="en-US" altLang="en-US" sz="1800" kern="0"/>
          </a:p>
          <a:p>
            <a:pPr marL="0" indent="0" algn="l">
              <a:spcBef>
                <a:spcPct val="0"/>
              </a:spcBef>
            </a:pPr>
            <a:r>
              <a:rPr lang="en-US" altLang="en-US" sz="1800" kern="0"/>
              <a:t>Andrew </a:t>
            </a:r>
            <a:r>
              <a:rPr lang="en-US" altLang="en-US" sz="1800" kern="0" err="1"/>
              <a:t>Byerley</a:t>
            </a:r>
            <a:r>
              <a:rPr lang="en-US" altLang="en-US" sz="1800" kern="0"/>
              <a:t> - Assessment</a:t>
            </a:r>
          </a:p>
          <a:p>
            <a:pPr marL="0" indent="0" algn="l">
              <a:spcBef>
                <a:spcPct val="0"/>
              </a:spcBef>
            </a:pPr>
            <a:r>
              <a:rPr lang="en-US" altLang="en-US" sz="1800" kern="0">
                <a:hlinkClick r:id="rId14"/>
              </a:rPr>
              <a:t>Andrew.Byerley@ode.state.or.us</a:t>
            </a:r>
            <a:r>
              <a:rPr lang="en-US" altLang="en-US" sz="1800" kern="0"/>
              <a:t> </a:t>
            </a:r>
          </a:p>
          <a:p>
            <a:pPr marL="0" indent="0" algn="l">
              <a:spcBef>
                <a:spcPct val="0"/>
              </a:spcBef>
            </a:pPr>
            <a:endParaRPr lang="en-US" altLang="en-US" sz="1800" kern="0"/>
          </a:p>
          <a:p>
            <a:pPr marL="0" indent="0" algn="l">
              <a:spcBef>
                <a:spcPct val="0"/>
              </a:spcBef>
            </a:pPr>
            <a:endParaRPr lang="en-US" altLang="en-US" sz="1800" kern="0"/>
          </a:p>
          <a:p>
            <a:pPr marL="0" indent="0" algn="l">
              <a:spcBef>
                <a:spcPct val="0"/>
              </a:spcBef>
            </a:pPr>
            <a:endParaRPr lang="en-US" altLang="en-US" sz="1800" kern="0"/>
          </a:p>
          <a:p>
            <a:pPr marL="0" indent="0" algn="l">
              <a:spcBef>
                <a:spcPct val="0"/>
              </a:spcBef>
            </a:pPr>
            <a:r>
              <a:rPr lang="en-US" altLang="en-US" sz="1800" kern="0"/>
              <a:t> </a:t>
            </a:r>
          </a:p>
          <a:p>
            <a:endParaRPr lang="en-US" sz="1800" kern="0"/>
          </a:p>
        </p:txBody>
      </p:sp>
    </p:spTree>
    <p:extLst>
      <p:ext uri="{BB962C8B-B14F-4D97-AF65-F5344CB8AC3E}">
        <p14:creationId xmlns:p14="http://schemas.microsoft.com/office/powerpoint/2010/main" val="39122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rPr>
              <a:t>Agenda</a:t>
            </a:r>
            <a:endParaRPr lang="en-US"/>
          </a:p>
        </p:txBody>
      </p:sp>
      <p:sp>
        <p:nvSpPr>
          <p:cNvPr id="3" name="Subtitle 2"/>
          <p:cNvSpPr>
            <a:spLocks noGrp="1"/>
          </p:cNvSpPr>
          <p:nvPr>
            <p:ph type="subTitle" idx="1"/>
          </p:nvPr>
        </p:nvSpPr>
        <p:spPr>
          <a:xfrm>
            <a:off x="563823" y="2013844"/>
            <a:ext cx="4486378" cy="4724400"/>
          </a:xfrm>
        </p:spPr>
        <p:txBody>
          <a:bodyPr>
            <a:normAutofit/>
          </a:bodyPr>
          <a:lstStyle/>
          <a:p>
            <a:pPr marL="393700" indent="-342900" algn="l">
              <a:buFont typeface="Arial" panose="020B0604020202020204" pitchFamily="34" charset="0"/>
              <a:buChar char="•"/>
            </a:pPr>
            <a:r>
              <a:rPr lang="en-US" sz="2000" b="1"/>
              <a:t>ELPA Testing </a:t>
            </a:r>
          </a:p>
          <a:p>
            <a:pPr marL="393700" indent="-342900" algn="l">
              <a:buFont typeface="Arial" panose="020B0604020202020204" pitchFamily="34" charset="0"/>
              <a:buChar char="•"/>
            </a:pPr>
            <a:r>
              <a:rPr lang="en-US" sz="2000" b="1"/>
              <a:t>On Track to English Language Proficiency - OTELP </a:t>
            </a:r>
          </a:p>
          <a:p>
            <a:pPr marL="393700" indent="-342900" algn="l">
              <a:buFont typeface="Arial" panose="020B0604020202020204" pitchFamily="34" charset="0"/>
              <a:buChar char="•"/>
            </a:pPr>
            <a:r>
              <a:rPr lang="en-US" sz="2000" b="1"/>
              <a:t>Monitoring- its on pause for 2019-20- </a:t>
            </a:r>
          </a:p>
          <a:p>
            <a:pPr marL="393700" indent="-342900" algn="l">
              <a:buFont typeface="Arial" panose="020B0604020202020204" pitchFamily="34" charset="0"/>
              <a:buChar char="•"/>
            </a:pPr>
            <a:r>
              <a:rPr lang="en-US" sz="2000" b="1"/>
              <a:t>Funding- Carryover and 2019-20 Budget</a:t>
            </a:r>
          </a:p>
          <a:p>
            <a:pPr marL="393700" indent="-342900" algn="l">
              <a:buFont typeface="Arial" panose="020B0604020202020204" pitchFamily="34" charset="0"/>
              <a:buChar char="•"/>
            </a:pPr>
            <a:r>
              <a:rPr lang="en-US" sz="2000" b="1"/>
              <a:t> General Overview/Civil Rights - ELD services </a:t>
            </a:r>
          </a:p>
          <a:p>
            <a:pPr marL="393700" indent="-342900" algn="l">
              <a:buFont typeface="Arial" panose="020B0604020202020204" pitchFamily="34" charset="0"/>
              <a:buChar char="•"/>
            </a:pPr>
            <a:r>
              <a:rPr lang="en-US" sz="2000" b="1"/>
              <a:t>SPED – Overview and Resources</a:t>
            </a:r>
          </a:p>
          <a:p>
            <a:pPr marL="393700" indent="-342900" algn="l">
              <a:buFont typeface="Arial" panose="020B0604020202020204" pitchFamily="34" charset="0"/>
              <a:buChar char="•"/>
            </a:pPr>
            <a:r>
              <a:rPr lang="en-US" sz="2000" b="1">
                <a:solidFill>
                  <a:schemeClr val="tx1"/>
                </a:solidFill>
              </a:rPr>
              <a:t>Addressing Student’s EL Proficiency Needs</a:t>
            </a:r>
            <a:endParaRPr lang="en-US" sz="2000"/>
          </a:p>
          <a:p>
            <a:endParaRPr lang="en-US" sz="2000"/>
          </a:p>
        </p:txBody>
      </p:sp>
      <p:sp>
        <p:nvSpPr>
          <p:cNvPr id="4" name="Subtitle 2"/>
          <p:cNvSpPr txBox="1">
            <a:spLocks/>
          </p:cNvSpPr>
          <p:nvPr/>
        </p:nvSpPr>
        <p:spPr>
          <a:xfrm>
            <a:off x="6459893" y="2043100"/>
            <a:ext cx="4486378" cy="472440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93700" indent="-342900" algn="l">
              <a:buFont typeface="Arial" panose="020B0604020202020204" pitchFamily="34" charset="0"/>
              <a:buChar char="•"/>
            </a:pPr>
            <a:r>
              <a:rPr lang="en-US" sz="2200" b="1">
                <a:solidFill>
                  <a:schemeClr val="tx1"/>
                </a:solidFill>
              </a:rPr>
              <a:t>Immediate Considerations for Supporting EL with Distance Learning</a:t>
            </a:r>
          </a:p>
          <a:p>
            <a:pPr marL="393700" indent="-342900" algn="l">
              <a:buFont typeface="Arial" panose="020B0604020202020204" pitchFamily="34" charset="0"/>
              <a:buChar char="•"/>
            </a:pPr>
            <a:r>
              <a:rPr lang="en-US" sz="2200" b="1">
                <a:solidFill>
                  <a:schemeClr val="tx1"/>
                </a:solidFill>
              </a:rPr>
              <a:t>Communication with families that may not speak English as a primary language</a:t>
            </a:r>
          </a:p>
          <a:p>
            <a:pPr marL="393700" indent="-342900" algn="l">
              <a:buFont typeface="Arial" panose="020B0604020202020204" pitchFamily="34" charset="0"/>
              <a:buChar char="•"/>
            </a:pPr>
            <a:r>
              <a:rPr lang="en-US" sz="2200" b="1">
                <a:solidFill>
                  <a:schemeClr val="tx1"/>
                </a:solidFill>
              </a:rPr>
              <a:t>Research based practices to support EL achievement</a:t>
            </a:r>
            <a:endParaRPr lang="en-US" sz="2200" b="1"/>
          </a:p>
          <a:p>
            <a:pPr marL="393700" indent="-342900" algn="l">
              <a:buFont typeface="Arial" panose="020B0604020202020204" pitchFamily="34" charset="0"/>
              <a:buChar char="•"/>
            </a:pPr>
            <a:r>
              <a:rPr lang="en-US" sz="2200" b="1"/>
              <a:t>Title III and HB3499 Collaboration and Supports</a:t>
            </a:r>
          </a:p>
          <a:p>
            <a:pPr marL="393700" indent="-342900" algn="l">
              <a:buFont typeface="Arial" panose="020B0604020202020204" pitchFamily="34" charset="0"/>
              <a:buChar char="•"/>
            </a:pPr>
            <a:r>
              <a:rPr lang="en-US" sz="2200" b="1"/>
              <a:t>New ODE distance learning supports- Oregon Open Learning (OER) </a:t>
            </a:r>
          </a:p>
          <a:p>
            <a:pPr marL="393700" indent="-342900" algn="l">
              <a:buFont typeface="Arial" panose="020B0604020202020204" pitchFamily="34" charset="0"/>
              <a:buChar char="•"/>
            </a:pPr>
            <a:r>
              <a:rPr lang="en-US" sz="2200" b="1"/>
              <a:t>EL Legislative Report - your voice and input requested</a:t>
            </a:r>
            <a:endParaRPr lang="en-US" sz="2000" kern="0"/>
          </a:p>
          <a:p>
            <a:endParaRPr lang="en-US" sz="2000" kern="0"/>
          </a:p>
        </p:txBody>
      </p:sp>
    </p:spTree>
    <p:extLst>
      <p:ext uri="{BB962C8B-B14F-4D97-AF65-F5344CB8AC3E}">
        <p14:creationId xmlns:p14="http://schemas.microsoft.com/office/powerpoint/2010/main" val="78483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90" y="1028295"/>
            <a:ext cx="8480289" cy="1013398"/>
          </a:xfrm>
        </p:spPr>
        <p:txBody>
          <a:bodyPr/>
          <a:lstStyle/>
          <a:p>
            <a:r>
              <a:rPr lang="en-US"/>
              <a:t>Questions?</a:t>
            </a:r>
          </a:p>
        </p:txBody>
      </p:sp>
      <p:sp>
        <p:nvSpPr>
          <p:cNvPr id="8" name="Subtitle 2"/>
          <p:cNvSpPr>
            <a:spLocks noGrp="1"/>
          </p:cNvSpPr>
          <p:nvPr>
            <p:ph type="subTitle" idx="1"/>
          </p:nvPr>
        </p:nvSpPr>
        <p:spPr>
          <a:xfrm>
            <a:off x="1439657" y="3282448"/>
            <a:ext cx="9144000" cy="1147318"/>
          </a:xfrm>
        </p:spPr>
        <p:txBody>
          <a:bodyPr/>
          <a:lstStyle/>
          <a:p>
            <a:r>
              <a:rPr lang="en-US" sz="5400" u="sng">
                <a:hlinkClick r:id="rId3"/>
              </a:rPr>
              <a:t>http://ode.news/ELquestions</a:t>
            </a:r>
            <a:endParaRPr lang="en-US" sz="5400" u="sng"/>
          </a:p>
          <a:p>
            <a:endParaRPr lang="en-US" u="sng"/>
          </a:p>
          <a:p>
            <a:endParaRPr lang="en-US" u="sng"/>
          </a:p>
        </p:txBody>
      </p:sp>
      <p:sp>
        <p:nvSpPr>
          <p:cNvPr id="9" name="Title 1"/>
          <p:cNvSpPr txBox="1">
            <a:spLocks/>
          </p:cNvSpPr>
          <p:nvPr/>
        </p:nvSpPr>
        <p:spPr>
          <a:xfrm>
            <a:off x="683172" y="2447907"/>
            <a:ext cx="11046373" cy="8770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kern="0">
                <a:solidFill>
                  <a:schemeClr val="tx1"/>
                </a:solidFill>
              </a:rPr>
              <a:t>Google Form for you to send us your questions</a:t>
            </a:r>
            <a:r>
              <a:rPr lang="en-US" sz="4000" kern="0">
                <a:solidFill>
                  <a:schemeClr val="tx1"/>
                </a:solidFill>
                <a:sym typeface="Wingdings" panose="05000000000000000000" pitchFamily="2" charset="2"/>
              </a:rPr>
              <a:t></a:t>
            </a:r>
            <a:endParaRPr lang="en-US" sz="4000" kern="0">
              <a:solidFill>
                <a:schemeClr val="tx1"/>
              </a:solidFill>
            </a:endParaRPr>
          </a:p>
        </p:txBody>
      </p:sp>
      <p:sp>
        <p:nvSpPr>
          <p:cNvPr id="10" name="Title 1"/>
          <p:cNvSpPr txBox="1">
            <a:spLocks/>
          </p:cNvSpPr>
          <p:nvPr/>
        </p:nvSpPr>
        <p:spPr>
          <a:xfrm>
            <a:off x="1905002" y="5167056"/>
            <a:ext cx="7764516" cy="87704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kern="0">
                <a:solidFill>
                  <a:schemeClr val="tx1"/>
                </a:solidFill>
              </a:rPr>
              <a:t>The PPT will be made available</a:t>
            </a:r>
            <a:r>
              <a:rPr lang="en-US" sz="4000" kern="0">
                <a:solidFill>
                  <a:schemeClr val="tx1"/>
                </a:solidFill>
                <a:sym typeface="Wingdings" panose="05000000000000000000" pitchFamily="2" charset="2"/>
              </a:rPr>
              <a:t></a:t>
            </a:r>
            <a:endParaRPr lang="en-US" sz="4000" kern="0">
              <a:solidFill>
                <a:schemeClr val="tx1"/>
              </a:solidFill>
            </a:endParaRPr>
          </a:p>
        </p:txBody>
      </p:sp>
    </p:spTree>
    <p:extLst>
      <p:ext uri="{BB962C8B-B14F-4D97-AF65-F5344CB8AC3E}">
        <p14:creationId xmlns:p14="http://schemas.microsoft.com/office/powerpoint/2010/main" val="6256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INPUT REQUESTED </a:t>
            </a:r>
          </a:p>
        </p:txBody>
      </p:sp>
      <p:sp>
        <p:nvSpPr>
          <p:cNvPr id="3" name="Subtitle 2"/>
          <p:cNvSpPr>
            <a:spLocks noGrp="1"/>
          </p:cNvSpPr>
          <p:nvPr>
            <p:ph type="subTitle" idx="1"/>
          </p:nvPr>
        </p:nvSpPr>
        <p:spPr>
          <a:xfrm>
            <a:off x="227144" y="2172428"/>
            <a:ext cx="11718298" cy="4164306"/>
          </a:xfrm>
        </p:spPr>
        <p:txBody>
          <a:bodyPr>
            <a:normAutofit lnSpcReduction="10000"/>
          </a:bodyPr>
          <a:lstStyle/>
          <a:p>
            <a:pPr marL="50800" indent="0" algn="l"/>
            <a:r>
              <a:rPr lang="en-US"/>
              <a:t>In an effort toward continuous improvement and best supporting our students/parents/and schools, we would like to request your input around critical needs that you anticipate regarding:</a:t>
            </a:r>
          </a:p>
          <a:p>
            <a:pPr marL="50800" indent="0" algn="l"/>
            <a:endParaRPr lang="en-US"/>
          </a:p>
          <a:p>
            <a:pPr marL="393700" indent="-342900" algn="l">
              <a:buFont typeface="Arial" panose="020B0604020202020204" pitchFamily="34" charset="0"/>
              <a:buChar char="•"/>
            </a:pPr>
            <a:r>
              <a:rPr lang="en-US"/>
              <a:t>Distance Learning for All – what additional guidance do you see is needed? </a:t>
            </a:r>
          </a:p>
          <a:p>
            <a:pPr marL="393700" indent="-342900" algn="l">
              <a:buFont typeface="Arial" panose="020B0604020202020204" pitchFamily="34" charset="0"/>
              <a:buChar char="•"/>
            </a:pPr>
            <a:r>
              <a:rPr lang="en-US"/>
              <a:t>Impact on our graduating seniors -what additional guidance do you see is needed?</a:t>
            </a:r>
          </a:p>
          <a:p>
            <a:pPr marL="393700" indent="-342900" algn="l">
              <a:buFont typeface="Arial" panose="020B0604020202020204" pitchFamily="34" charset="0"/>
              <a:buChar char="•"/>
            </a:pPr>
            <a:r>
              <a:rPr lang="en-US"/>
              <a:t>Impact due to schools closing- what additional guidance do you see is needed?</a:t>
            </a:r>
          </a:p>
          <a:p>
            <a:pPr marL="393700" indent="-342900" algn="l">
              <a:buFont typeface="Arial" panose="020B0604020202020204" pitchFamily="34" charset="0"/>
              <a:buChar char="•"/>
            </a:pPr>
            <a:endParaRPr lang="en-US"/>
          </a:p>
          <a:p>
            <a:pPr marL="50800" indent="0" algn="l"/>
            <a:r>
              <a:rPr lang="en-US" b="1"/>
              <a:t>Please provide your comments in </a:t>
            </a:r>
            <a:r>
              <a:rPr lang="en-US" b="1" u="sng">
                <a:hlinkClick r:id="rId2"/>
              </a:rPr>
              <a:t>http://ode.news/ELquestions</a:t>
            </a:r>
            <a:r>
              <a:rPr lang="en-US" b="1" u="sng"/>
              <a:t> </a:t>
            </a:r>
            <a:r>
              <a:rPr lang="en-US" b="1"/>
              <a:t>under the “Critical Needs” section.</a:t>
            </a:r>
          </a:p>
          <a:p>
            <a:pPr marL="393700" indent="-342900" algn="l">
              <a:buFont typeface="Arial" panose="020B0604020202020204" pitchFamily="34" charset="0"/>
              <a:buChar char="•"/>
            </a:pPr>
            <a:endParaRPr lang="en-US"/>
          </a:p>
        </p:txBody>
      </p:sp>
    </p:spTree>
    <p:extLst>
      <p:ext uri="{BB962C8B-B14F-4D97-AF65-F5344CB8AC3E}">
        <p14:creationId xmlns:p14="http://schemas.microsoft.com/office/powerpoint/2010/main" val="265132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8350" y="160541"/>
            <a:ext cx="4217678" cy="857421"/>
          </a:xfrm>
        </p:spPr>
        <p:txBody>
          <a:bodyPr/>
          <a:lstStyle/>
          <a:p>
            <a:r>
              <a:rPr lang="en-US" sz="3600">
                <a:solidFill>
                  <a:schemeClr val="bg1"/>
                </a:solidFill>
              </a:rPr>
              <a:t>Assessment</a:t>
            </a:r>
          </a:p>
        </p:txBody>
      </p:sp>
      <p:sp>
        <p:nvSpPr>
          <p:cNvPr id="3" name="Subtitle 2"/>
          <p:cNvSpPr>
            <a:spLocks noGrp="1"/>
          </p:cNvSpPr>
          <p:nvPr>
            <p:ph type="subTitle" idx="1"/>
          </p:nvPr>
        </p:nvSpPr>
        <p:spPr>
          <a:xfrm>
            <a:off x="404648" y="1806087"/>
            <a:ext cx="11503571" cy="4479099"/>
          </a:xfrm>
        </p:spPr>
        <p:txBody>
          <a:bodyPr/>
          <a:lstStyle/>
          <a:p>
            <a:pPr marL="393700" indent="-342900" algn="l">
              <a:buFont typeface="Arial" panose="020B0604020202020204" pitchFamily="34" charset="0"/>
              <a:buChar char="•"/>
            </a:pPr>
            <a:endParaRPr lang="en-US" sz="2000"/>
          </a:p>
          <a:p>
            <a:pPr marL="393700" indent="-342900" algn="l">
              <a:buFont typeface="Arial" panose="020B0604020202020204" pitchFamily="34" charset="0"/>
              <a:buChar char="•"/>
            </a:pPr>
            <a:endParaRPr lang="en-US" sz="2000"/>
          </a:p>
          <a:p>
            <a:pPr marL="50800" indent="0"/>
            <a:r>
              <a:rPr lang="en-US" sz="4400" b="1"/>
              <a:t>English Language Proficiency Assessment</a:t>
            </a:r>
          </a:p>
          <a:p>
            <a:pPr marL="50800" indent="0"/>
            <a:r>
              <a:rPr lang="en-US" sz="4400" b="1">
                <a:solidFill>
                  <a:srgbClr val="FF0000"/>
                </a:solidFill>
              </a:rPr>
              <a:t>ELPA</a:t>
            </a:r>
          </a:p>
          <a:p>
            <a:pPr marL="50800" indent="0"/>
            <a:r>
              <a:rPr lang="en-US" sz="4400" b="1"/>
              <a:t>Ben Wolcott</a:t>
            </a:r>
          </a:p>
          <a:p>
            <a:pPr marL="50800" indent="0"/>
            <a:r>
              <a:rPr lang="en-US"/>
              <a:t/>
            </a:r>
            <a:br>
              <a:rPr lang="en-US"/>
            </a:br>
            <a:endParaRPr lang="en-US"/>
          </a:p>
        </p:txBody>
      </p:sp>
    </p:spTree>
    <p:extLst>
      <p:ext uri="{BB962C8B-B14F-4D97-AF65-F5344CB8AC3E}">
        <p14:creationId xmlns:p14="http://schemas.microsoft.com/office/powerpoint/2010/main" val="281177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Extended school closure</a:t>
            </a:r>
          </a:p>
        </p:txBody>
      </p:sp>
      <p:sp>
        <p:nvSpPr>
          <p:cNvPr id="3" name="Subtitle 2"/>
          <p:cNvSpPr>
            <a:spLocks noGrp="1"/>
          </p:cNvSpPr>
          <p:nvPr>
            <p:ph type="subTitle" idx="1"/>
          </p:nvPr>
        </p:nvSpPr>
        <p:spPr>
          <a:xfrm>
            <a:off x="365759" y="2135393"/>
            <a:ext cx="11478409" cy="4012602"/>
          </a:xfrm>
        </p:spPr>
        <p:txBody>
          <a:bodyPr>
            <a:normAutofit/>
          </a:bodyPr>
          <a:lstStyle/>
          <a:p>
            <a:pPr marL="50800" indent="0" algn="l"/>
            <a:r>
              <a:rPr lang="en-US"/>
              <a:t>Given April 8 confirmation on-site schooling will </a:t>
            </a:r>
            <a:r>
              <a:rPr lang="en-US" b="1" u="sng"/>
              <a:t>not</a:t>
            </a:r>
            <a:r>
              <a:rPr lang="en-US"/>
              <a:t> reconvene after April 28, and given continuing social distancing measures:</a:t>
            </a:r>
          </a:p>
          <a:p>
            <a:pPr algn="l">
              <a:buFont typeface="Arial" panose="020B0604020202020204" pitchFamily="34" charset="0"/>
              <a:buChar char="•"/>
            </a:pPr>
            <a:r>
              <a:rPr lang="en-US"/>
              <a:t>ELPA Summative testing will </a:t>
            </a:r>
            <a:r>
              <a:rPr lang="en-US" b="1" u="sng"/>
              <a:t>not</a:t>
            </a:r>
            <a:r>
              <a:rPr lang="en-US" b="1"/>
              <a:t> </a:t>
            </a:r>
            <a:r>
              <a:rPr lang="en-US"/>
              <a:t>resume</a:t>
            </a:r>
          </a:p>
          <a:p>
            <a:pPr lvl="1" algn="l">
              <a:buFont typeface="Arial" panose="020B0604020202020204" pitchFamily="34" charset="0"/>
              <a:buChar char="•"/>
            </a:pPr>
            <a:r>
              <a:rPr lang="en-US"/>
              <a:t>Already completed tests used in exiting</a:t>
            </a:r>
          </a:p>
          <a:p>
            <a:pPr lvl="1" algn="l">
              <a:buFont typeface="Arial" panose="020B0604020202020204" pitchFamily="34" charset="0"/>
              <a:buChar char="•"/>
            </a:pPr>
            <a:r>
              <a:rPr lang="en-US"/>
              <a:t>Guidance will be issued about exiting for untested students, partially completed tests*</a:t>
            </a:r>
          </a:p>
          <a:p>
            <a:pPr algn="l">
              <a:buFont typeface="Arial" panose="020B0604020202020204" pitchFamily="34" charset="0"/>
              <a:buChar char="•"/>
            </a:pPr>
            <a:r>
              <a:rPr lang="en-US"/>
              <a:t>ELPA Screener will </a:t>
            </a:r>
            <a:r>
              <a:rPr lang="en-US" b="1" u="sng"/>
              <a:t>not</a:t>
            </a:r>
            <a:r>
              <a:rPr lang="en-US"/>
              <a:t> reopen</a:t>
            </a:r>
          </a:p>
          <a:p>
            <a:pPr lvl="1" algn="l">
              <a:buFont typeface="Arial" panose="020B0604020202020204" pitchFamily="34" charset="0"/>
              <a:buChar char="•"/>
            </a:pPr>
            <a:r>
              <a:rPr lang="en-US"/>
              <a:t>Guidance will be issued about identifying students in a distance learning environment*</a:t>
            </a:r>
          </a:p>
          <a:p>
            <a:pPr marL="533400" lvl="1" indent="0" algn="l"/>
            <a:endParaRPr lang="en-US" sz="2000"/>
          </a:p>
          <a:p>
            <a:pPr marL="533400" lvl="1" indent="0" algn="l"/>
            <a:r>
              <a:rPr lang="en-US" sz="2000"/>
              <a:t>*United </a:t>
            </a:r>
            <a:r>
              <a:rPr lang="en-US"/>
              <a:t>States</a:t>
            </a:r>
            <a:r>
              <a:rPr lang="en-US" sz="2000"/>
              <a:t> Department of Education still vetting guidance on ELP testing, screening and identification, and other Title III issues</a:t>
            </a:r>
          </a:p>
          <a:p>
            <a:pPr marL="533400" lvl="1" indent="0" algn="l"/>
            <a:endParaRPr lang="en-US"/>
          </a:p>
        </p:txBody>
      </p:sp>
    </p:spTree>
    <p:extLst>
      <p:ext uri="{BB962C8B-B14F-4D97-AF65-F5344CB8AC3E}">
        <p14:creationId xmlns:p14="http://schemas.microsoft.com/office/powerpoint/2010/main" val="1013243662"/>
      </p:ext>
    </p:extLst>
  </p:cSld>
  <p:clrMapOvr>
    <a:masterClrMapping/>
  </p:clrMapOvr>
</p:sld>
</file>

<file path=ppt/theme/theme1.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F6CF85CBC40B4581C0B10A01367899" ma:contentTypeVersion="7" ma:contentTypeDescription="Create a new document." ma:contentTypeScope="" ma:versionID="501ce3b6e4891820316d9ddfc810913b">
  <xsd:schema xmlns:xsd="http://www.w3.org/2001/XMLSchema" xmlns:xs="http://www.w3.org/2001/XMLSchema" xmlns:p="http://schemas.microsoft.com/office/2006/metadata/properties" xmlns:ns1="http://schemas.microsoft.com/sharepoint/v3" xmlns:ns2="14007aae-f337-4414-b2f6-4f7e3ca77c60" xmlns:ns3="3a888146-b957-4f2c-b4cf-d03685ac217e" targetNamespace="http://schemas.microsoft.com/office/2006/metadata/properties" ma:root="true" ma:fieldsID="75d108fc9d54f628e9e35f9ecf95f665" ns1:_="" ns2:_="" ns3:_="">
    <xsd:import namespace="http://schemas.microsoft.com/sharepoint/v3"/>
    <xsd:import namespace="14007aae-f337-4414-b2f6-4f7e3ca77c60"/>
    <xsd:import namespace="3a888146-b957-4f2c-b4cf-d03685ac217e"/>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07aae-f337-4414-b2f6-4f7e3ca77c60"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internalName="Estimated_x0020_Creation_x0020_Date" ma:readOnly="false">
      <xsd:simpleType>
        <xsd:restriction base="dms:Text">
          <xsd:maxLength value="255"/>
        </xsd:restriction>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3a888146-b957-4f2c-b4cf-d03685ac21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14007aae-f337-4414-b2f6-4f7e3ca77c60" xsi:nil="true"/>
    <Remediation_x0020_Date xmlns="14007aae-f337-4414-b2f6-4f7e3ca77c60">2020-04-14T07:00:00+00:00</Remediation_x0020_Date>
    <Priority xmlns="14007aae-f337-4414-b2f6-4f7e3ca77c60">New</Priority>
  </documentManagement>
</p:properties>
</file>

<file path=customXml/itemProps1.xml><?xml version="1.0" encoding="utf-8"?>
<ds:datastoreItem xmlns:ds="http://schemas.openxmlformats.org/officeDocument/2006/customXml" ds:itemID="{4F1BAD42-C12C-475E-ADE4-E57D8D37A0A1}"/>
</file>

<file path=customXml/itemProps2.xml><?xml version="1.0" encoding="utf-8"?>
<ds:datastoreItem xmlns:ds="http://schemas.openxmlformats.org/officeDocument/2006/customXml" ds:itemID="{DE56E824-5372-4C2C-A7AB-ABF9168A1AEF}"/>
</file>

<file path=customXml/itemProps3.xml><?xml version="1.0" encoding="utf-8"?>
<ds:datastoreItem xmlns:ds="http://schemas.openxmlformats.org/officeDocument/2006/customXml" ds:itemID="{9C08B9B0-631E-4EA3-BE26-C4369648690A}"/>
</file>

<file path=docProps/app.xml><?xml version="1.0" encoding="utf-8"?>
<Properties xmlns="http://schemas.openxmlformats.org/officeDocument/2006/extended-properties" xmlns:vt="http://schemas.openxmlformats.org/officeDocument/2006/docPropsVTypes">
  <TotalTime>5</TotalTime>
  <Words>3200</Words>
  <Application>Microsoft Office PowerPoint</Application>
  <PresentationFormat>Widescreen</PresentationFormat>
  <Paragraphs>382</Paragraphs>
  <Slides>48</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Calibri</vt:lpstr>
      <vt:lpstr>Calibri Light</vt:lpstr>
      <vt:lpstr>Courier New</vt:lpstr>
      <vt:lpstr>Showcard Gothic</vt:lpstr>
      <vt:lpstr>Times New Roman</vt:lpstr>
      <vt:lpstr>Wingdings</vt:lpstr>
      <vt:lpstr>ODE_Powerpoint</vt:lpstr>
      <vt:lpstr>Office Theme</vt:lpstr>
      <vt:lpstr>Simple Light</vt:lpstr>
      <vt:lpstr> EL Coordinators’ Webinar April 9, 2020 </vt:lpstr>
      <vt:lpstr>Recognition of Context</vt:lpstr>
      <vt:lpstr>Honoring your work in these trying and challenging times</vt:lpstr>
      <vt:lpstr>Cross Agency Collaboration and Supports</vt:lpstr>
      <vt:lpstr>Agenda</vt:lpstr>
      <vt:lpstr>Questions?</vt:lpstr>
      <vt:lpstr>IMPORTANT INPUT REQUESTED </vt:lpstr>
      <vt:lpstr>Assessment</vt:lpstr>
      <vt:lpstr>Extended school closure</vt:lpstr>
      <vt:lpstr>When will additional guidance be provided?</vt:lpstr>
      <vt:lpstr>Accountability</vt:lpstr>
      <vt:lpstr>On Track to ELP (OTELP) – Update (Part 1)</vt:lpstr>
      <vt:lpstr>On Track to ELP (OTELP) – Update (Part 2)</vt:lpstr>
      <vt:lpstr>Questions?</vt:lpstr>
      <vt:lpstr>Monitoring for Title III</vt:lpstr>
      <vt:lpstr>Funding – Title III</vt:lpstr>
      <vt:lpstr>General Overview/Civil Rights</vt:lpstr>
      <vt:lpstr>Meaningful Communication with Families</vt:lpstr>
      <vt:lpstr>Communicating with Families</vt:lpstr>
      <vt:lpstr>Your schools should already know the following:  </vt:lpstr>
      <vt:lpstr>General Overview/Civil Rights</vt:lpstr>
      <vt:lpstr>Providing ELD Services </vt:lpstr>
      <vt:lpstr>SPED Services -  Overview </vt:lpstr>
      <vt:lpstr>Resources  </vt:lpstr>
      <vt:lpstr>Key Links: Distance Learning for All </vt:lpstr>
      <vt:lpstr>Students’ English Language Proficiency Needs</vt:lpstr>
      <vt:lpstr>Students’ English Language Proficiency Needs (cont.)</vt:lpstr>
      <vt:lpstr>Students’ English Language Proficiency Needs (cont.)</vt:lpstr>
      <vt:lpstr>Students’ English Language Proficiency Needs (cont.)</vt:lpstr>
      <vt:lpstr>Scaffolding methods to support ELs in a distance learning environment</vt:lpstr>
      <vt:lpstr>Communication with families that may not speak English as a primary language</vt:lpstr>
      <vt:lpstr>Communication with families that may not speak English as a primary language (cont.)</vt:lpstr>
      <vt:lpstr>Communication with families that may not speak English as a primary language (cont.)</vt:lpstr>
      <vt:lpstr>Research Based Practices To Support EB/EL Achievement </vt:lpstr>
      <vt:lpstr>HB3499</vt:lpstr>
      <vt:lpstr>Title III &amp; HB 3499 Collaboration</vt:lpstr>
      <vt:lpstr>Title III &amp; HB 3499 Collaboration</vt:lpstr>
      <vt:lpstr>Title III &amp; HB 3499 Collaboration</vt:lpstr>
      <vt:lpstr>Title III &amp; HB 3499 Collaboration</vt:lpstr>
      <vt:lpstr>Oregon Open Learning</vt:lpstr>
      <vt:lpstr>Distance Learning for All: Oregon Open Learning</vt:lpstr>
      <vt:lpstr>Oregon Open Learning: What’s Currently Live?</vt:lpstr>
      <vt:lpstr>Oregon Open Learning: ELs &amp; Emergent Bilinguals</vt:lpstr>
      <vt:lpstr>Oregon Open Learning: What’s Coming Soon?</vt:lpstr>
      <vt:lpstr>EL Legislative Report</vt:lpstr>
      <vt:lpstr>Office of the Director - Annual EL Legislative Report - Update</vt:lpstr>
      <vt:lpstr>Questions?</vt:lpstr>
      <vt:lpstr>ODE Contacts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Systems Team Webinar April 9, 2020</dc:title>
  <dc:creator>MEKARSKI Susan - ODE</dc:creator>
  <cp:lastModifiedBy>SWOPE Emily - ODE</cp:lastModifiedBy>
  <cp:revision>2</cp:revision>
  <cp:lastPrinted>2020-01-14T23:39:19Z</cp:lastPrinted>
  <dcterms:created xsi:type="dcterms:W3CDTF">2019-09-12T22:02:05Z</dcterms:created>
  <dcterms:modified xsi:type="dcterms:W3CDTF">2020-04-14T23:06:58Z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0x01010022F6CF85CBC40B4581C0B10A01367899</vt:lpwstr>
  </property>
</Properties>
</file>