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4"/>
  </p:notesMasterIdLst>
  <p:sldIdLst>
    <p:sldId id="260" r:id="rId2"/>
    <p:sldId id="265" r:id="rId3"/>
    <p:sldId id="297" r:id="rId4"/>
    <p:sldId id="298" r:id="rId5"/>
    <p:sldId id="299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300" r:id="rId32"/>
    <p:sldId id="301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C7600-2117-424A-862F-91FE5AC1AD2F}" type="slidenum">
              <a:rPr lang="en-US" altLang="en-US">
                <a:latin typeface="Cambria" panose="02040503050406030204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9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D812E7-E11E-4A88-847E-F752A839EC04}" type="slidenum">
              <a:rPr lang="en-US" altLang="en-US">
                <a:latin typeface="Cambria" panose="02040503050406030204" pitchFamily="18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3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im.a.miller@state.or.u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egon.gov/ode/schools-and-districts/grants/ESEA/EL/Pages/Data-Collections.aspx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de.helpdesk@state.or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im.a.miller@state.or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im.a.miller@state.or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rict.ode.state.or.u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im.a.miller@state.or.u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06240"/>
            <a:ext cx="7886700" cy="1975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</a:pPr>
            <a:r>
              <a:rPr lang="en-US" dirty="0" smtClean="0"/>
              <a:t>Data Collections in 2017-18</a:t>
            </a:r>
            <a:br>
              <a:rPr lang="en-US" dirty="0" smtClean="0"/>
            </a:br>
            <a:r>
              <a:rPr lang="en-US" sz="3200" dirty="0" smtClean="0"/>
              <a:t>EL Coordinators – May 9, 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1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9565"/>
            <a:ext cx="7886700" cy="9236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Changes to 1-E for 2017-18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1" y="2974108"/>
            <a:ext cx="8248073" cy="343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ODE will be opening up additional options for the 1-E Record </a:t>
            </a:r>
            <a:r>
              <a:rPr lang="en-US" dirty="0" smtClean="0"/>
              <a:t>Type:</a:t>
            </a:r>
            <a:endParaRPr lang="en-US" dirty="0"/>
          </a:p>
          <a:p>
            <a:pPr marL="573088" lvl="1" indent="-284163">
              <a:buFont typeface="Arial" panose="020B0604020202020204" pitchFamily="34" charset="0"/>
              <a:buChar char="−"/>
            </a:pPr>
            <a:r>
              <a:rPr lang="en-US" dirty="0"/>
              <a:t>LEP Exit Date field will be an optional field</a:t>
            </a:r>
          </a:p>
          <a:p>
            <a:pPr marL="573088" lvl="1" indent="-284163">
              <a:buFont typeface="Arial" panose="020B0604020202020204" pitchFamily="34" charset="0"/>
              <a:buChar char="−"/>
            </a:pPr>
            <a:r>
              <a:rPr lang="en-US" dirty="0"/>
              <a:t>LEP Start Date field is required</a:t>
            </a:r>
          </a:p>
          <a:p>
            <a:pPr marL="573088" lvl="1" indent="-284163">
              <a:buFont typeface="Arial" panose="020B0604020202020204" pitchFamily="34" charset="0"/>
              <a:buChar char="−"/>
            </a:pPr>
            <a:r>
              <a:rPr lang="en-US" dirty="0"/>
              <a:t>LEP Program Models 1, 2, and 3 will include option</a:t>
            </a:r>
          </a:p>
          <a:p>
            <a:pPr marL="911225" lvl="2" indent="-227013">
              <a:spcAft>
                <a:spcPts val="600"/>
              </a:spcAft>
            </a:pPr>
            <a:r>
              <a:rPr lang="en-US" dirty="0"/>
              <a:t>Not Participating in Program – code 51</a:t>
            </a:r>
          </a:p>
          <a:p>
            <a:pPr marL="114300" indent="0">
              <a:buNone/>
            </a:pPr>
            <a:r>
              <a:rPr lang="en-US" dirty="0" smtClean="0"/>
              <a:t>These </a:t>
            </a:r>
            <a:r>
              <a:rPr lang="en-US" dirty="0"/>
              <a:t>changes will allow for early exits regardless program participation.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Language of Origin – 5F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983345"/>
            <a:ext cx="8206414" cy="319361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Change for the </a:t>
            </a:r>
            <a:r>
              <a:rPr lang="en-US" dirty="0" smtClean="0"/>
              <a:t>2017-18 </a:t>
            </a:r>
            <a:r>
              <a:rPr lang="en-US" dirty="0"/>
              <a:t>EL data </a:t>
            </a:r>
            <a:r>
              <a:rPr lang="en-US" dirty="0" smtClean="0"/>
              <a:t>collections:</a:t>
            </a:r>
            <a:endParaRPr lang="en-US" dirty="0"/>
          </a:p>
          <a:p>
            <a:pPr marL="569913" indent="-339725"/>
            <a:r>
              <a:rPr lang="en-US" dirty="0" smtClean="0"/>
              <a:t>5F </a:t>
            </a:r>
            <a:r>
              <a:rPr lang="en-US" dirty="0"/>
              <a:t>(Former ELs) will be able to have English as their language of origin without having the American Indian/Alaskan Native flag set to </a:t>
            </a:r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1828801"/>
            <a:ext cx="8682181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Areas to Check Before Uploading to 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983344"/>
            <a:ext cx="8229600" cy="341745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/>
              <a:t>Language of origin:</a:t>
            </a:r>
          </a:p>
          <a:p>
            <a:pPr marL="569913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 sz="2500" dirty="0"/>
              <a:t>Many district-level student information systems default to English for language of origin.</a:t>
            </a:r>
          </a:p>
          <a:p>
            <a:pPr marL="569913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 sz="2500" dirty="0"/>
              <a:t>Only students identified as Native American/Alaska Native students can have English has their language of origin.</a:t>
            </a:r>
          </a:p>
          <a:p>
            <a:pPr marL="569913" lvl="1" indent="-342900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en-US" altLang="en-US" sz="2500" dirty="0"/>
              <a:t>When Language of Origin and Ethnic codes conflict, an error will occur</a:t>
            </a:r>
            <a:r>
              <a:rPr lang="en-US" altLang="en-US" sz="2500" dirty="0" smtClean="0"/>
              <a:t>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858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Other Common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974109"/>
            <a:ext cx="8220363" cy="320285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000" dirty="0"/>
              <a:t>LEP Start Date Error:</a:t>
            </a:r>
          </a:p>
          <a:p>
            <a:pPr marL="569913" lvl="1" indent="-3381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sz="2700" dirty="0"/>
              <a:t>The ODE system may have an earlier LEP Start Date from your district’s LEP Start Date.</a:t>
            </a:r>
          </a:p>
          <a:p>
            <a:pPr marL="569913" lvl="1" indent="-3381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sz="2700" dirty="0"/>
              <a:t>To clear the error, the LEP Start Date must match ODE’s records.</a:t>
            </a:r>
          </a:p>
          <a:p>
            <a:pPr marL="569913" lvl="1" indent="-338138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700" dirty="0"/>
              <a:t>If you have documentation that the ODE LEP Start Date is incorrect, please email </a:t>
            </a:r>
            <a:r>
              <a:rPr lang="en-US" sz="2700" dirty="0">
                <a:hlinkClick r:id="rId2"/>
              </a:rPr>
              <a:t>Kim Miller</a:t>
            </a:r>
            <a:r>
              <a:rPr lang="en-US" sz="2700" dirty="0"/>
              <a:t>. </a:t>
            </a:r>
          </a:p>
          <a:p>
            <a:pPr marL="1027113" lvl="2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100" dirty="0"/>
              <a:t>Include as much information as possible, while protecting student confidentiality</a:t>
            </a:r>
            <a:r>
              <a:rPr lang="en-US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179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8037"/>
            <a:ext cx="7886700" cy="9051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Waived Students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4" y="2983344"/>
            <a:ext cx="8462865" cy="3520093"/>
          </a:xfrm>
        </p:spPr>
        <p:txBody>
          <a:bodyPr>
            <a:normAutofit fontScale="92500" lnSpcReduction="10000"/>
          </a:bodyPr>
          <a:lstStyle/>
          <a:p>
            <a:pPr marL="288925" indent="-28892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4-N waived services and the district intends to administer </a:t>
            </a:r>
            <a:r>
              <a:rPr lang="en-US" altLang="en-US" dirty="0" smtClean="0"/>
              <a:t>ELPA21.</a:t>
            </a:r>
            <a:endParaRPr lang="en-US" altLang="en-US" dirty="0"/>
          </a:p>
          <a:p>
            <a:pPr marL="288925" indent="-28892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4-O waived services and not enrolled during the ELPA21 testing </a:t>
            </a:r>
            <a:r>
              <a:rPr lang="en-US" altLang="en-US" dirty="0" smtClean="0"/>
              <a:t>window.</a:t>
            </a:r>
            <a:endParaRPr lang="en-US" altLang="en-US" dirty="0"/>
          </a:p>
          <a:p>
            <a:pPr marL="288925" indent="-288925">
              <a:lnSpc>
                <a:spcPct val="110000"/>
              </a:lnSpc>
              <a:spcBef>
                <a:spcPct val="0"/>
              </a:spcBef>
            </a:pPr>
            <a:r>
              <a:rPr lang="en-US" altLang="en-US" dirty="0"/>
              <a:t>Exiting students with waivers </a:t>
            </a:r>
            <a:r>
              <a:rPr lang="en-US" altLang="en-US" b="1" dirty="0"/>
              <a:t>is </a:t>
            </a:r>
            <a:r>
              <a:rPr lang="en-US" altLang="en-US" b="1" dirty="0" smtClean="0"/>
              <a:t>easy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746125" lvl="1" indent="-28892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 dirty="0"/>
              <a:t>Enter an LEP Exit Date in the exit date </a:t>
            </a:r>
            <a:r>
              <a:rPr lang="en-US" altLang="en-US" dirty="0" smtClean="0"/>
              <a:t>field.</a:t>
            </a:r>
            <a:endParaRPr lang="en-US" altLang="en-US" dirty="0"/>
          </a:p>
          <a:p>
            <a:pPr marL="288925" indent="-288925">
              <a:lnSpc>
                <a:spcPct val="110000"/>
              </a:lnSpc>
              <a:spcBef>
                <a:spcPct val="0"/>
              </a:spcBef>
            </a:pPr>
            <a:r>
              <a:rPr lang="en-US" altLang="en-US" dirty="0"/>
              <a:t>These students are included in all accountability reports as </a:t>
            </a:r>
            <a:r>
              <a:rPr lang="en-US" altLang="en-US" dirty="0" smtClean="0"/>
              <a:t>ELs.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9565"/>
            <a:ext cx="7886700" cy="93287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Identified as EL in 2017-18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974109"/>
            <a:ext cx="8238836" cy="32028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For all students identified as an EL in 2017-18, regardless of service:</a:t>
            </a:r>
          </a:p>
          <a:p>
            <a:pPr marL="401638" indent="-285750">
              <a:defRPr/>
            </a:pPr>
            <a:r>
              <a:rPr lang="en-US" dirty="0"/>
              <a:t>Report the identification assessment given.</a:t>
            </a:r>
          </a:p>
          <a:p>
            <a:pPr marL="401638" indent="-285750">
              <a:defRPr/>
            </a:pPr>
            <a:r>
              <a:rPr lang="en-US" dirty="0"/>
              <a:t>Report the date the assessment was given.</a:t>
            </a:r>
          </a:p>
          <a:p>
            <a:pPr marL="401638" indent="-285750">
              <a:defRPr/>
            </a:pPr>
            <a:r>
              <a:rPr lang="en-US" dirty="0"/>
              <a:t>Report the score the student received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931438"/>
            <a:ext cx="8672945" cy="929642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Participation in ELPA21 – Spring Collection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4" y="2974108"/>
            <a:ext cx="8345997" cy="3426691"/>
          </a:xfrm>
        </p:spPr>
        <p:txBody>
          <a:bodyPr/>
          <a:lstStyle/>
          <a:p>
            <a:pPr marL="288925" indent="-288925"/>
            <a:r>
              <a:rPr lang="en-US" altLang="en-US" dirty="0" smtClean="0"/>
              <a:t>You are not required to submit a score for ELPA21 for any student who participated this year.</a:t>
            </a:r>
          </a:p>
          <a:p>
            <a:pPr marL="746114" lvl="1" indent="-288925"/>
            <a:r>
              <a:rPr lang="en-US" altLang="en-US" dirty="0" smtClean="0"/>
              <a:t>Select the code 00</a:t>
            </a:r>
          </a:p>
          <a:p>
            <a:pPr marL="746114" lvl="1" indent="-288925">
              <a:spcAft>
                <a:spcPts val="600"/>
              </a:spcAft>
            </a:pPr>
            <a:r>
              <a:rPr lang="en-US" altLang="en-US" dirty="0" smtClean="0"/>
              <a:t>This code tells ODE to look in test information server for the score.</a:t>
            </a:r>
            <a:endParaRPr lang="en-US" altLang="en-US" dirty="0"/>
          </a:p>
          <a:p>
            <a:pPr marL="288925" indent="-288925"/>
            <a:r>
              <a:rPr lang="en-US" altLang="en-US" dirty="0"/>
              <a:t>If the student will not be participating in ELPA21 in your district, report as  1-E or 4-O </a:t>
            </a:r>
            <a:r>
              <a:rPr lang="en-US" altLang="en-US" dirty="0" smtClean="0"/>
              <a:t>(did </a:t>
            </a:r>
            <a:r>
              <a:rPr lang="en-US" altLang="en-US" dirty="0"/>
              <a:t>not participate in  ELPA 21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9565"/>
            <a:ext cx="7886700" cy="9236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Reclassified (Exited) in 2017-18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7" y="2974108"/>
            <a:ext cx="8248073" cy="343592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Record the student as reclassified in 2017-18 </a:t>
            </a:r>
            <a:r>
              <a:rPr lang="en-US" altLang="en-US" dirty="0" smtClean="0"/>
              <a:t>in the Spring EL Collection.</a:t>
            </a:r>
            <a:endParaRPr lang="en-US" altLang="en-US" dirty="0"/>
          </a:p>
          <a:p>
            <a:pPr marL="684213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en-US" sz="2500" dirty="0"/>
              <a:t>The Spring </a:t>
            </a:r>
            <a:r>
              <a:rPr lang="en-US" altLang="en-US" sz="2500" dirty="0" smtClean="0"/>
              <a:t>EL </a:t>
            </a:r>
            <a:r>
              <a:rPr lang="en-US" altLang="en-US" sz="2500" dirty="0"/>
              <a:t>Collection is used for accountability reports.</a:t>
            </a:r>
          </a:p>
          <a:p>
            <a:pPr marL="684213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en-US" sz="2500" dirty="0"/>
              <a:t>Changing the code from reclassified (exited) on the Fall Collection to monitored year 1 on the Spring Collection will result in errors</a:t>
            </a:r>
            <a:r>
              <a:rPr lang="en-US" altLang="en-US" sz="2500" dirty="0" smtClean="0"/>
              <a:t>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924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9236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Not Eligible Students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2974108"/>
            <a:ext cx="8481527" cy="3529329"/>
          </a:xfrm>
        </p:spPr>
        <p:txBody>
          <a:bodyPr>
            <a:noAutofit/>
          </a:bodyPr>
          <a:lstStyle/>
          <a:p>
            <a:pPr marL="288925" indent="-2889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500" dirty="0"/>
              <a:t>Students found ineligible for ELD services on the district’s initial language assessment are coded as a 3-H.</a:t>
            </a:r>
          </a:p>
          <a:p>
            <a:pPr marL="288925" indent="-2889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500" dirty="0"/>
              <a:t>These students are entered into the EL Data Collection the year they are assessed for identification.</a:t>
            </a:r>
          </a:p>
          <a:p>
            <a:pPr marL="288925" indent="-2889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500" dirty="0"/>
              <a:t>Entering these students assists in tracking student language proficiency and mobility.</a:t>
            </a:r>
          </a:p>
          <a:p>
            <a:pPr marL="288925" indent="-288925">
              <a:lnSpc>
                <a:spcPct val="100000"/>
              </a:lnSpc>
              <a:spcBef>
                <a:spcPct val="0"/>
              </a:spcBef>
            </a:pPr>
            <a:r>
              <a:rPr lang="en-US" altLang="en-US" sz="2500" dirty="0"/>
              <a:t>ODE tracks this information and will contact districts who may not have submitted this data</a:t>
            </a:r>
            <a:r>
              <a:rPr lang="en-US" alt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69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5" y="2055137"/>
            <a:ext cx="2258976" cy="448146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Found not Eligible – </a:t>
            </a:r>
            <a:br>
              <a:rPr lang="en-US" sz="3300" dirty="0" smtClean="0"/>
            </a:br>
            <a:r>
              <a:rPr lang="en-US" sz="3300" dirty="0" smtClean="0"/>
              <a:t>But was Identified as EL in Prior District (in EL FAQ document)</a:t>
            </a:r>
            <a:endParaRPr lang="en-US" sz="3300" dirty="0"/>
          </a:p>
        </p:txBody>
      </p:sp>
      <p:graphicFrame>
        <p:nvGraphicFramePr>
          <p:cNvPr id="4" name="Content Placeholder 3" descr="Scenario Chart:  Found not eligible, but was identified as EL in prior district (in EL FAQ document)" title="Scenario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521882"/>
              </p:ext>
            </p:extLst>
          </p:nvPr>
        </p:nvGraphicFramePr>
        <p:xfrm>
          <a:off x="2707535" y="0"/>
          <a:ext cx="6309717" cy="6716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820">
                  <a:extLst>
                    <a:ext uri="{9D8B030D-6E8A-4147-A177-3AD203B41FA5}">
                      <a16:colId xmlns:a16="http://schemas.microsoft.com/office/drawing/2014/main" val="865661207"/>
                    </a:ext>
                  </a:extLst>
                </a:gridCol>
                <a:gridCol w="630971">
                  <a:extLst>
                    <a:ext uri="{9D8B030D-6E8A-4147-A177-3AD203B41FA5}">
                      <a16:colId xmlns:a16="http://schemas.microsoft.com/office/drawing/2014/main" val="2773894940"/>
                    </a:ext>
                  </a:extLst>
                </a:gridCol>
                <a:gridCol w="609939">
                  <a:extLst>
                    <a:ext uri="{9D8B030D-6E8A-4147-A177-3AD203B41FA5}">
                      <a16:colId xmlns:a16="http://schemas.microsoft.com/office/drawing/2014/main" val="1406491931"/>
                    </a:ext>
                  </a:extLst>
                </a:gridCol>
                <a:gridCol w="775862">
                  <a:extLst>
                    <a:ext uri="{9D8B030D-6E8A-4147-A177-3AD203B41FA5}">
                      <a16:colId xmlns:a16="http://schemas.microsoft.com/office/drawing/2014/main" val="436744172"/>
                    </a:ext>
                  </a:extLst>
                </a:gridCol>
                <a:gridCol w="2137125">
                  <a:extLst>
                    <a:ext uri="{9D8B030D-6E8A-4147-A177-3AD203B41FA5}">
                      <a16:colId xmlns:a16="http://schemas.microsoft.com/office/drawing/2014/main" val="2625124656"/>
                    </a:ext>
                  </a:extLst>
                </a:gridCol>
              </a:tblGrid>
              <a:tr h="1272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Scenario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 the student an identified EL in prior district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 the student exited by the prior district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Does your identification assessment identify the student as  initially fluent English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Code the student  in the collection: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2700816878"/>
                  </a:ext>
                </a:extLst>
              </a:tr>
              <a:tr h="349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moved into my district  from another district this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exited in the 2017-18 school year on both collections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3253245435"/>
                  </a:ext>
                </a:extLst>
              </a:tr>
              <a:tr h="463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moved into my district  from another district this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1637700019"/>
                  </a:ext>
                </a:extLst>
              </a:tr>
              <a:tr h="349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moved into my district  from another district this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monitored or former EL based on the exit date from the prior school district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3003963622"/>
                  </a:ext>
                </a:extLst>
              </a:tr>
              <a:tr h="463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moved into my district  from another district this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1281130402"/>
                  </a:ext>
                </a:extLst>
              </a:tr>
              <a:tr h="444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moved into my district  from another district this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1652786434"/>
                  </a:ext>
                </a:extLst>
              </a:tr>
              <a:tr h="17170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01125"/>
                  </a:ext>
                </a:extLst>
              </a:tr>
              <a:tr h="349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last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exited in the 2017-18 school year on both collections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2536814862"/>
                  </a:ext>
                </a:extLst>
              </a:tr>
              <a:tr h="463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last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1186859650"/>
                  </a:ext>
                </a:extLst>
              </a:tr>
              <a:tr h="318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last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 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 monitored or former EL based on the exit date from the prior school district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3745571433"/>
                  </a:ext>
                </a:extLst>
              </a:tr>
              <a:tr h="444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last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4134510769"/>
                  </a:ext>
                </a:extLst>
              </a:tr>
              <a:tr h="444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last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407707910"/>
                  </a:ext>
                </a:extLst>
              </a:tr>
              <a:tr h="444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last school year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the student as an EL in the 2017-18 collections (served/waiver depending on parents)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extLst>
                  <a:ext uri="{0D108BD9-81ED-4DB2-BD59-A6C34878D82A}">
                    <a16:rowId xmlns:a16="http://schemas.microsoft.com/office/drawing/2014/main" val="1807472138"/>
                  </a:ext>
                </a:extLst>
              </a:tr>
              <a:tr h="17170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04016"/>
                  </a:ext>
                </a:extLst>
              </a:tr>
              <a:tr h="515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Student was enrolled in another school district 2 or more prior school years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Follow your district's identification plan based on the responses from the Home Language/Language Use Survey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49" marR="2664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8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9564"/>
            <a:ext cx="7886700" cy="92363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Spring EL Data Collection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974108"/>
            <a:ext cx="8229600" cy="342669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This collection is required for all </a:t>
            </a:r>
            <a:r>
              <a:rPr lang="en-US" altLang="en-US" dirty="0" smtClean="0"/>
              <a:t>districts, </a:t>
            </a:r>
            <a:r>
              <a:rPr lang="en-US" altLang="en-US" dirty="0"/>
              <a:t>and is a </a:t>
            </a:r>
            <a:r>
              <a:rPr lang="en-US" altLang="en-US" u="sng" dirty="0"/>
              <a:t>separate</a:t>
            </a:r>
            <a:r>
              <a:rPr lang="en-US" altLang="en-US" dirty="0"/>
              <a:t> collection from the </a:t>
            </a:r>
            <a:r>
              <a:rPr lang="en-US" altLang="en-US" dirty="0" smtClean="0"/>
              <a:t>Fall EL Collection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10252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How can I check that all my records are submitted to ODE?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1" y="2955636"/>
            <a:ext cx="8817429" cy="352914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500" dirty="0"/>
              <a:t>You can do a Production Download.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500" dirty="0"/>
              <a:t>ODE will send you a secure file of all submitted records.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500" dirty="0"/>
              <a:t>Production Downloads are located under the Reports section of the Consolidated Collections.</a:t>
            </a:r>
          </a:p>
          <a:p>
            <a:pPr>
              <a:spcBef>
                <a:spcPct val="0"/>
              </a:spcBef>
            </a:pPr>
            <a:r>
              <a:rPr lang="en-US" altLang="en-US" sz="2500" dirty="0"/>
              <a:t>ODE staff strongly recommends getting a Production Download and comparing data.  Each year districts have called regarding data and accountability reports.  More often than not, it is a case of not verifying the ODE data accurately reflects district data</a:t>
            </a:r>
            <a:r>
              <a:rPr lang="en-US" altLang="en-US" sz="2500" dirty="0" smtClean="0"/>
              <a:t>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0605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92363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 Validation Check Box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983344"/>
            <a:ext cx="8457115" cy="35014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After you verify ODE’s records with your records, please click the verification check box on the </a:t>
            </a:r>
            <a:r>
              <a:rPr lang="en-US" sz="2100" dirty="0" smtClean="0"/>
              <a:t>EL </a:t>
            </a:r>
            <a:r>
              <a:rPr lang="en-US" sz="2100" dirty="0"/>
              <a:t>Collection.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This check box is a way of tracking that a district has reviewed their submitted records.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/>
              <a:t>Each year, districts inform ODE staff that the records in their student information system do not match ODE’s records in the </a:t>
            </a:r>
            <a:r>
              <a:rPr lang="en-US" sz="2100" dirty="0" smtClean="0"/>
              <a:t>EL </a:t>
            </a:r>
            <a:r>
              <a:rPr lang="en-US" sz="2100" dirty="0"/>
              <a:t>collection, and that the accountability calculations do not reflect the district records.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100" dirty="0"/>
              <a:t>By comparing the production download to your records and clicking the verification box will help alleviate this issue.</a:t>
            </a:r>
          </a:p>
        </p:txBody>
      </p:sp>
    </p:spTree>
    <p:extLst>
      <p:ext uri="{BB962C8B-B14F-4D97-AF65-F5344CB8AC3E}">
        <p14:creationId xmlns:p14="http://schemas.microsoft.com/office/powerpoint/2010/main" val="26338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9051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ODE Spring – Critical Validation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2967134"/>
            <a:ext cx="8668139" cy="352697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700" dirty="0"/>
              <a:t>ODE will compare the </a:t>
            </a:r>
            <a:r>
              <a:rPr lang="en-US" altLang="en-US" sz="2700" dirty="0" smtClean="0"/>
              <a:t>Spring EL Data Collection </a:t>
            </a:r>
            <a:r>
              <a:rPr lang="en-US" altLang="en-US" sz="2700" dirty="0"/>
              <a:t>to </a:t>
            </a:r>
            <a:r>
              <a:rPr lang="en-US" altLang="en-US" sz="2700" dirty="0" smtClean="0"/>
              <a:t>3rd </a:t>
            </a:r>
            <a:r>
              <a:rPr lang="en-US" altLang="en-US" sz="2700" dirty="0"/>
              <a:t>period ADM and let districts know about any discrepant records.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700" dirty="0"/>
              <a:t>Districts will have the opportunity to review the data collections and </a:t>
            </a:r>
            <a:r>
              <a:rPr lang="en-US" altLang="en-US" sz="2700" dirty="0" smtClean="0"/>
              <a:t>edit the Spring EL Data collection during the review window</a:t>
            </a:r>
            <a:endParaRPr lang="en-US" altLang="en-US" sz="2700" dirty="0"/>
          </a:p>
          <a:p>
            <a:pPr marL="569913" lvl="1" indent="-2270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June </a:t>
            </a:r>
            <a:r>
              <a:rPr lang="en-US" altLang="en-US" dirty="0" smtClean="0"/>
              <a:t>8-18 </a:t>
            </a:r>
            <a:r>
              <a:rPr lang="en-US" altLang="en-US" dirty="0" smtClean="0"/>
              <a:t>review window</a:t>
            </a:r>
          </a:p>
          <a:p>
            <a:pPr marL="569913" lvl="1" indent="-2270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ODE anticipates the validation spreadsheets will be sent our June </a:t>
            </a:r>
            <a:r>
              <a:rPr lang="en-US" altLang="en-US" dirty="0" smtClean="0"/>
              <a:t>5-6.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0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9564"/>
            <a:ext cx="7886700" cy="92363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 Student 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291" y="2974110"/>
            <a:ext cx="3990109" cy="3426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It has student history – Based on SSID attached to your district, the history file includes:</a:t>
            </a:r>
          </a:p>
          <a:p>
            <a:pPr marL="338138" indent="-227013"/>
            <a:r>
              <a:rPr lang="en-US" sz="2200" dirty="0" smtClean="0"/>
              <a:t>LEP start date</a:t>
            </a:r>
          </a:p>
          <a:p>
            <a:pPr marL="338138" indent="-227013"/>
            <a:r>
              <a:rPr lang="en-US" sz="2200" dirty="0" smtClean="0"/>
              <a:t>LEP exit date</a:t>
            </a:r>
          </a:p>
          <a:p>
            <a:pPr marL="338138" indent="-227013"/>
            <a:r>
              <a:rPr lang="en-US" sz="2200" dirty="0" smtClean="0"/>
              <a:t>Last language of </a:t>
            </a:r>
            <a:r>
              <a:rPr lang="en-US" sz="2200" dirty="0" smtClean="0"/>
              <a:t>origin</a:t>
            </a:r>
          </a:p>
          <a:p>
            <a:pPr marL="338138" indent="-227013"/>
            <a:r>
              <a:rPr lang="en-US" sz="2200" dirty="0" smtClean="0"/>
              <a:t>Last EL collection submission</a:t>
            </a:r>
            <a:endParaRPr 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073" y="2983346"/>
            <a:ext cx="4008581" cy="3408218"/>
          </a:xfrm>
        </p:spPr>
        <p:txBody>
          <a:bodyPr>
            <a:normAutofit/>
          </a:bodyPr>
          <a:lstStyle/>
          <a:p>
            <a:pPr marL="341313" indent="-230188"/>
            <a:r>
              <a:rPr lang="en-US" sz="2200" dirty="0" smtClean="0"/>
              <a:t>Last </a:t>
            </a:r>
            <a:r>
              <a:rPr lang="en-US" sz="2200" dirty="0" smtClean="0"/>
              <a:t>LEP program models</a:t>
            </a:r>
          </a:p>
          <a:p>
            <a:pPr marL="341313" indent="-230188"/>
            <a:r>
              <a:rPr lang="en-US" sz="2200" dirty="0" smtClean="0"/>
              <a:t>SIFE flag</a:t>
            </a:r>
          </a:p>
          <a:p>
            <a:pPr marL="341313" indent="-230188"/>
            <a:r>
              <a:rPr lang="en-US" sz="2200" dirty="0" smtClean="0"/>
              <a:t>Last district submitting to EL data collection</a:t>
            </a:r>
          </a:p>
          <a:p>
            <a:pPr marL="341313" indent="-230188"/>
            <a:r>
              <a:rPr lang="en-US" sz="2200" dirty="0" smtClean="0"/>
              <a:t>Most recent ELP score and test date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30036" y="5993394"/>
            <a:ext cx="541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ODE IT is currently working on a fix to this report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How do I use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7" y="2974108"/>
            <a:ext cx="8238837" cy="343592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dirty="0"/>
              <a:t>You can download a CSV report right away and see information on your students.  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The report links to SSID, Assessment, and LEP Collection information (as well as the start/exit date override tables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4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 how do I get there?</a:t>
            </a:r>
            <a:endParaRPr lang="en-US" sz="4000" dirty="0"/>
          </a:p>
        </p:txBody>
      </p:sp>
      <p:pic>
        <p:nvPicPr>
          <p:cNvPr id="4" name="Picture 2" descr="Chart - How do I get to reports?" title="Chart - How do I get to reports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982" y="2974109"/>
            <a:ext cx="8478982" cy="3417455"/>
          </a:xfrm>
        </p:spPr>
      </p:pic>
    </p:spTree>
    <p:extLst>
      <p:ext uri="{BB962C8B-B14F-4D97-AF65-F5344CB8AC3E}">
        <p14:creationId xmlns:p14="http://schemas.microsoft.com/office/powerpoint/2010/main" val="16092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914401"/>
          </a:xfrm>
        </p:spPr>
        <p:txBody>
          <a:bodyPr/>
          <a:lstStyle/>
          <a:p>
            <a:pPr algn="ctr"/>
            <a:r>
              <a:rPr lang="en-US" dirty="0" smtClean="0"/>
              <a:t>Reports Tab</a:t>
            </a:r>
            <a:endParaRPr lang="en-US" dirty="0"/>
          </a:p>
        </p:txBody>
      </p:sp>
      <p:pic>
        <p:nvPicPr>
          <p:cNvPr id="4" name="Picture 2" descr="Chart - Reports Tab" title="Chart - Reports T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4691" y="2983344"/>
            <a:ext cx="6382327" cy="3417455"/>
          </a:xfrm>
        </p:spPr>
      </p:pic>
    </p:spTree>
    <p:extLst>
      <p:ext uri="{BB962C8B-B14F-4D97-AF65-F5344CB8AC3E}">
        <p14:creationId xmlns:p14="http://schemas.microsoft.com/office/powerpoint/2010/main" val="4213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8037"/>
            <a:ext cx="7886700" cy="8959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Reports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16" y="5038531"/>
            <a:ext cx="8206415" cy="1259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Scroll across from the collection to the report year to the report.</a:t>
            </a:r>
            <a:endParaRPr lang="en-US" dirty="0"/>
          </a:p>
        </p:txBody>
      </p:sp>
      <p:pic>
        <p:nvPicPr>
          <p:cNvPr id="5" name="Picture 3" descr="Chart - Reports" title="Chart - Repor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127" y="2983345"/>
            <a:ext cx="7989455" cy="1588655"/>
          </a:xfrm>
        </p:spPr>
      </p:pic>
    </p:spTree>
    <p:extLst>
      <p:ext uri="{BB962C8B-B14F-4D97-AF65-F5344CB8AC3E}">
        <p14:creationId xmlns:p14="http://schemas.microsoft.com/office/powerpoint/2010/main" val="5596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0"/>
            <a:ext cx="78867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will I get?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5" y="3435927"/>
            <a:ext cx="8007927" cy="27410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spreadsheet on the screen with a button.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icture of Export to CSV button" title="Picture of Export to CSV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82" y="4495800"/>
            <a:ext cx="6172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80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If you export this file . . 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818" y="2974109"/>
            <a:ext cx="4008582" cy="3202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You can search by:</a:t>
            </a:r>
          </a:p>
          <a:p>
            <a:pPr marL="338138" indent="-227013"/>
            <a:r>
              <a:rPr lang="en-US" dirty="0" smtClean="0"/>
              <a:t>SSID</a:t>
            </a:r>
          </a:p>
          <a:p>
            <a:pPr marL="338138" indent="-227013"/>
            <a:r>
              <a:rPr lang="en-US" dirty="0" smtClean="0"/>
              <a:t>Last name</a:t>
            </a:r>
          </a:p>
          <a:p>
            <a:pPr marL="338138" indent="-227013"/>
            <a:r>
              <a:rPr lang="en-US" dirty="0" smtClean="0"/>
              <a:t>First name</a:t>
            </a:r>
          </a:p>
          <a:p>
            <a:pPr marL="338138" indent="-227013"/>
            <a:r>
              <a:rPr lang="en-US" dirty="0" smtClean="0"/>
              <a:t>Middle name</a:t>
            </a:r>
          </a:p>
          <a:p>
            <a:pPr marL="338138" indent="-227013"/>
            <a:r>
              <a:rPr lang="en-US" dirty="0" smtClean="0"/>
              <a:t>Date of birth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072" y="2974109"/>
            <a:ext cx="4008583" cy="3202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And you will find:</a:t>
            </a:r>
          </a:p>
          <a:p>
            <a:pPr marL="338138" indent="-227013"/>
            <a:r>
              <a:rPr lang="en-US" dirty="0" smtClean="0"/>
              <a:t>LEP start date</a:t>
            </a:r>
          </a:p>
          <a:p>
            <a:pPr marL="338138" indent="-227013"/>
            <a:r>
              <a:rPr lang="en-US" dirty="0" smtClean="0"/>
              <a:t>LEP exit date</a:t>
            </a:r>
          </a:p>
          <a:p>
            <a:pPr marL="338138" indent="-227013"/>
            <a:r>
              <a:rPr lang="en-US" dirty="0" smtClean="0"/>
              <a:t>Last EL collection</a:t>
            </a:r>
          </a:p>
          <a:p>
            <a:pPr marL="338138" indent="-227013"/>
            <a:r>
              <a:rPr lang="en-US" dirty="0" smtClean="0"/>
              <a:t>Last ELP date</a:t>
            </a:r>
          </a:p>
          <a:p>
            <a:pPr marL="338138" indent="-227013"/>
            <a:r>
              <a:rPr lang="en-US" dirty="0" smtClean="0"/>
              <a:t>Last ELP score</a:t>
            </a:r>
          </a:p>
          <a:p>
            <a:pPr marL="338138" indent="-227013"/>
            <a:r>
              <a:rPr lang="en-US" dirty="0" smtClean="0"/>
              <a:t>Last language of origin</a:t>
            </a:r>
          </a:p>
          <a:p>
            <a:pPr marL="338138" indent="-227013"/>
            <a:r>
              <a:rPr lang="en-US" dirty="0" smtClean="0"/>
              <a:t>Last district submitting to EL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5670" y="1819373"/>
            <a:ext cx="8691514" cy="11689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900" b="1" dirty="0" smtClean="0"/>
              <a:t>Can the spring collection submission be easier?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2988297"/>
            <a:ext cx="8691514" cy="349172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r>
              <a:rPr lang="en-US" sz="2500" dirty="0" smtClean="0"/>
              <a:t>Maybe.  You </a:t>
            </a:r>
            <a:r>
              <a:rPr lang="en-US" sz="2500" dirty="0" smtClean="0"/>
              <a:t>could get a production download from your Fall EL </a:t>
            </a:r>
            <a:r>
              <a:rPr lang="en-US" sz="2500" dirty="0" smtClean="0"/>
              <a:t>Data Collection</a:t>
            </a:r>
            <a:r>
              <a:rPr lang="en-US" sz="2500" dirty="0" smtClean="0"/>
              <a:t>.  This CSV file will come in the EL </a:t>
            </a:r>
            <a:r>
              <a:rPr lang="en-US" sz="2500" dirty="0" smtClean="0"/>
              <a:t>Data Collection </a:t>
            </a:r>
            <a:r>
              <a:rPr lang="en-US" sz="2500" dirty="0" smtClean="0"/>
              <a:t>template.  You may have to update student records:</a:t>
            </a:r>
          </a:p>
          <a:p>
            <a:pPr marL="548640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200" dirty="0" smtClean="0"/>
              <a:t>Add in missing current ELs, monitor ELs, or former ELs</a:t>
            </a:r>
          </a:p>
          <a:p>
            <a:pPr marL="548640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200" dirty="0" smtClean="0"/>
              <a:t>Update EL record type status</a:t>
            </a:r>
          </a:p>
          <a:p>
            <a:pPr marL="822960" lvl="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dirty="0" smtClean="0"/>
              <a:t>For example:  a student who was served in the program is now exited as proficient – record type would change and exit date would be included  (not the same for a waiver student – exit).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Then you would save the file under a new name and upload it to the Spring EL Collection.</a:t>
            </a:r>
          </a:p>
          <a:p>
            <a:pPr marL="320040" lvl="1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8036"/>
            <a:ext cx="78867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Documents to Help You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1" y="2974108"/>
            <a:ext cx="8238930" cy="3426691"/>
          </a:xfrm>
        </p:spPr>
        <p:txBody>
          <a:bodyPr>
            <a:normAutofit fontScale="92500" lnSpcReduction="10000"/>
          </a:bodyPr>
          <a:lstStyle/>
          <a:p>
            <a:pPr marL="288925" indent="-2889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LEP file layout</a:t>
            </a:r>
          </a:p>
          <a:p>
            <a:pPr marL="741369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/>
              <a:t>This document lays out all required fields for each student.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CSV Template</a:t>
            </a:r>
          </a:p>
          <a:p>
            <a:pPr marL="741369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/>
              <a:t>This template is available on the LEP collection documents for districts who are submitting a data file to ODE.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EL </a:t>
            </a:r>
            <a:r>
              <a:rPr lang="en-US" dirty="0"/>
              <a:t>FAQ</a:t>
            </a:r>
          </a:p>
          <a:p>
            <a:pPr marL="741369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US" dirty="0"/>
              <a:t>This document answers many of the daily questions ODE receives while the collection is open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133460" y="1451194"/>
            <a:ext cx="4879911" cy="834806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Videos to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49579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en-US" sz="2800" dirty="0" smtClean="0"/>
              <a:t>Training:</a:t>
            </a:r>
          </a:p>
          <a:p>
            <a:pPr marL="461963" indent="-225425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dirty="0" smtClean="0"/>
              <a:t>How to web submit records</a:t>
            </a:r>
          </a:p>
          <a:p>
            <a:pPr marL="461963" indent="-225425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dirty="0" smtClean="0"/>
              <a:t>How to clean common errors</a:t>
            </a:r>
          </a:p>
          <a:p>
            <a:pPr marL="461963" indent="-225425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dirty="0" smtClean="0"/>
              <a:t>What do common errors mean</a:t>
            </a:r>
          </a:p>
          <a:p>
            <a:pPr marL="461963" indent="-225425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400" dirty="0" smtClean="0"/>
              <a:t>How to do a production download</a:t>
            </a:r>
          </a:p>
          <a:p>
            <a:pPr marL="461963" indent="-225425" eaLnBrk="1" fontAlgn="auto" hangingPunct="1">
              <a:spcAft>
                <a:spcPts val="1200"/>
              </a:spcAft>
              <a:buClr>
                <a:schemeClr val="accent5"/>
              </a:buClr>
              <a:defRPr/>
            </a:pPr>
            <a:r>
              <a:rPr lang="en-US" sz="2400" dirty="0" smtClean="0"/>
              <a:t>Critical Validation data </a:t>
            </a:r>
            <a:r>
              <a:rPr lang="en-US" sz="2400" dirty="0" smtClean="0"/>
              <a:t>checks</a:t>
            </a:r>
            <a:endParaRPr lang="en-US" sz="2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en-US" sz="2800" dirty="0" smtClean="0"/>
              <a:t>Where will these be posted?</a:t>
            </a:r>
          </a:p>
          <a:p>
            <a:pPr marL="344488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EL Data web page -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www.oregon.gov/ode/schools-and-districts/grants/ESEA/EL/Pages/Data-Collections.aspx</a:t>
            </a:r>
            <a:endParaRPr lang="en-US" sz="2400" dirty="0" smtClean="0"/>
          </a:p>
          <a:p>
            <a:pPr marL="344488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5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114800" y="1483567"/>
            <a:ext cx="4945224" cy="802433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People to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9264"/>
            <a:ext cx="8512629" cy="395773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dirty="0" smtClean="0"/>
              <a:t>ODE Help Desk – for general collection questions:</a:t>
            </a:r>
          </a:p>
          <a:p>
            <a:pPr marL="548640"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dirty="0" smtClean="0"/>
              <a:t>503-947-5715</a:t>
            </a:r>
          </a:p>
          <a:p>
            <a:pPr marL="548640" lvl="1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dirty="0" smtClean="0">
                <a:hlinkClick r:id="rId3"/>
              </a:rPr>
              <a:t>Ode.helpdesk@state.or.us</a:t>
            </a:r>
            <a:endParaRPr lang="en-US" dirty="0" smtClean="0"/>
          </a:p>
          <a:p>
            <a:pPr marL="320046" lvl="1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en-US" dirty="0" smtClean="0"/>
              <a:t>Kim Miller – EL Collection Data Owner</a:t>
            </a:r>
          </a:p>
          <a:p>
            <a:pPr marL="457189" lvl="1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None/>
              <a:defRPr/>
            </a:pPr>
            <a:r>
              <a:rPr lang="en-US" dirty="0" smtClean="0"/>
              <a:t>For EL Collection related questions: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en-US" dirty="0" smtClean="0"/>
              <a:t>503-947-5712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en-US" dirty="0" smtClean="0">
                <a:hlinkClick r:id="rId4"/>
              </a:rPr>
              <a:t>Kim.a.miller@state.or.us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en-US" sz="2300" b="1" i="1" dirty="0" smtClean="0"/>
              <a:t>Email may be faster towards the closing date for the EL Collection</a:t>
            </a:r>
          </a:p>
          <a:p>
            <a:pPr marL="548640" lvl="1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95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457200" y="1837083"/>
            <a:ext cx="8229600" cy="896786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Web Submission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457200" y="2967135"/>
            <a:ext cx="8229600" cy="328126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500" dirty="0" smtClean="0"/>
              <a:t>Districts have the option of uploading the data directly to ODE using the CSV template or submitting via web submission.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500" dirty="0" smtClean="0"/>
              <a:t>If you are new to submitting this data, please gather the necessary information for the collection and contact Kim Miller (</a:t>
            </a:r>
            <a:r>
              <a:rPr lang="en-US" altLang="en-US" sz="2500" dirty="0" smtClean="0">
                <a:solidFill>
                  <a:srgbClr val="00B050"/>
                </a:solidFill>
                <a:hlinkClick r:id="rId3"/>
              </a:rPr>
              <a:t>kim.a.miller@state.or.us</a:t>
            </a:r>
            <a:r>
              <a:rPr lang="en-US" altLang="en-US" sz="2500" dirty="0" smtClean="0"/>
              <a:t> ) to arrange a time for her to provide assistance.</a:t>
            </a:r>
          </a:p>
        </p:txBody>
      </p:sp>
    </p:spTree>
    <p:extLst>
      <p:ext uri="{BB962C8B-B14F-4D97-AF65-F5344CB8AC3E}">
        <p14:creationId xmlns:p14="http://schemas.microsoft.com/office/powerpoint/2010/main" val="36035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069840"/>
            <a:ext cx="8229600" cy="11305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If your SIS provider uploads your data file…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3424335"/>
            <a:ext cx="8229600" cy="274786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 smtClean="0"/>
              <a:t>Please take the time to go in and make sure all your records are . . 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dirty="0" smtClean="0"/>
              <a:t>	ERROR FREE!!!!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pic>
        <p:nvPicPr>
          <p:cNvPr id="35844" name="Picture 3" descr="Picture - yes, no errors!" title="Yes, No Errors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2" y="3883379"/>
            <a:ext cx="2462352" cy="265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7" y="1828801"/>
            <a:ext cx="8238837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Where do I go?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7" y="2983344"/>
            <a:ext cx="8238837" cy="3417455"/>
          </a:xfrm>
        </p:spPr>
        <p:txBody>
          <a:bodyPr/>
          <a:lstStyle/>
          <a:p>
            <a:r>
              <a:rPr lang="en-US" altLang="en-US" dirty="0"/>
              <a:t>ODE District Secure web page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hlinkClick r:id="rId2"/>
              </a:rPr>
              <a:t>https://district.ode.state.or.us</a:t>
            </a:r>
            <a:endParaRPr lang="en-US" altLang="en-US" dirty="0"/>
          </a:p>
          <a:p>
            <a:r>
              <a:rPr lang="en-US" altLang="en-US" dirty="0"/>
              <a:t>Sign in to your applications</a:t>
            </a:r>
          </a:p>
          <a:p>
            <a:pPr lvl="1"/>
            <a:r>
              <a:rPr lang="en-US" altLang="en-US" dirty="0"/>
              <a:t>Choose Consolidated Collections</a:t>
            </a:r>
          </a:p>
          <a:p>
            <a:pPr lvl="2">
              <a:spcAft>
                <a:spcPts val="600"/>
              </a:spcAft>
            </a:pPr>
            <a:r>
              <a:rPr lang="en-US" altLang="en-US" dirty="0"/>
              <a:t>ESEA – Title III English Learners – </a:t>
            </a:r>
            <a:r>
              <a:rPr lang="en-US" altLang="en-US" dirty="0" smtClean="0"/>
              <a:t>Spring</a:t>
            </a:r>
            <a:endParaRPr lang="en-US" altLang="en-US" dirty="0"/>
          </a:p>
          <a:p>
            <a:r>
              <a:rPr lang="en-US" altLang="en-US" dirty="0"/>
              <a:t>What if I don’t see this application?</a:t>
            </a:r>
          </a:p>
          <a:p>
            <a:pPr lvl="1"/>
            <a:r>
              <a:rPr lang="en-US" altLang="en-US" dirty="0"/>
              <a:t>Contact your district security administrator for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799"/>
            <a:ext cx="7886700" cy="91440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Required EL Collection Fields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2836506"/>
            <a:ext cx="8658808" cy="3628949"/>
          </a:xfrm>
        </p:spPr>
        <p:txBody>
          <a:bodyPr>
            <a:normAutofit fontScale="47500" lnSpcReduction="20000"/>
          </a:bodyPr>
          <a:lstStyle/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LEP Record Type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Program Model 1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Program Model 2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Program Model 3 (not required)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Proficiency Test Name Code –</a:t>
            </a:r>
          </a:p>
          <a:p>
            <a:pPr marL="517525" lvl="1" indent="-2333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600" u="sng" dirty="0"/>
              <a:t>06 ELPA21</a:t>
            </a:r>
            <a:endParaRPr lang="en-US" sz="3800" dirty="0"/>
          </a:p>
          <a:p>
            <a:pPr marL="517525" lvl="1" indent="-2333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600" u="sng" dirty="0"/>
              <a:t>01, 02, 03, or 04 for students not eligible to receive services (3-H) or identified as an EL in the 16-17 school year</a:t>
            </a:r>
            <a:endParaRPr lang="en-US" sz="3800" dirty="0"/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Composite Scale Proficiency Level  - </a:t>
            </a:r>
          </a:p>
          <a:p>
            <a:pPr marL="736600" lvl="2" indent="-1746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300" dirty="0"/>
              <a:t>06 for ELPA – </a:t>
            </a:r>
            <a:r>
              <a:rPr lang="en-US" sz="2300" b="1" u="sng" dirty="0"/>
              <a:t>use this code if you plan on administering the ELPA 21 to the student in 16-17</a:t>
            </a:r>
            <a:endParaRPr lang="en-US" sz="2300" dirty="0"/>
          </a:p>
          <a:p>
            <a:pPr marL="1023938" lvl="3" indent="-1746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300" dirty="0"/>
              <a:t>ODE will load the ELPA proficiency levels directly from Student Centered Staging.</a:t>
            </a:r>
          </a:p>
          <a:p>
            <a:pPr marL="736600" lvl="2" indent="-1746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300" dirty="0"/>
              <a:t>3-H records and identified in 16-17 SY, scale is available based on selected Proficiency Test reported.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Proficiency Test Administration Date</a:t>
            </a:r>
          </a:p>
          <a:p>
            <a:pPr marL="461963" lvl="1" indent="-177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600" b="1" dirty="0"/>
              <a:t>Blank</a:t>
            </a:r>
            <a:r>
              <a:rPr lang="en-US" sz="2600" dirty="0"/>
              <a:t> for students who will participate in ELPA 21</a:t>
            </a:r>
            <a:endParaRPr lang="en-US" sz="3800" dirty="0"/>
          </a:p>
          <a:p>
            <a:pPr marL="461963" lvl="1" indent="-177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600" b="1" dirty="0"/>
              <a:t>Required</a:t>
            </a:r>
            <a:r>
              <a:rPr lang="en-US" sz="2600" dirty="0"/>
              <a:t> </a:t>
            </a:r>
            <a:r>
              <a:rPr lang="en-US" sz="2600" b="1" dirty="0"/>
              <a:t>for</a:t>
            </a:r>
            <a:r>
              <a:rPr lang="en-US" sz="2600" dirty="0"/>
              <a:t> students not eligible to receive services LEP Record Type 3-H</a:t>
            </a:r>
          </a:p>
          <a:p>
            <a:pPr marL="461963" lvl="1" indent="-177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US" sz="2600" b="1" dirty="0"/>
              <a:t>Required for</a:t>
            </a:r>
            <a:r>
              <a:rPr lang="en-US" sz="2500" dirty="0"/>
              <a:t> identified as an EL in the 16-17 school year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LEP Start Date (all identified EL students, regardless of service)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LEP Exit Date (all students the district has deemed as proficient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54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9469"/>
            <a:ext cx="7886700" cy="9237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Web Submission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2983344"/>
            <a:ext cx="8253067" cy="3408219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dirty="0"/>
              <a:t>Districts have the option of uploading the data directly to ODE using the CSV </a:t>
            </a:r>
            <a:r>
              <a:rPr lang="en-US" altLang="en-US" dirty="0" smtClean="0"/>
              <a:t>template, </a:t>
            </a:r>
            <a:r>
              <a:rPr lang="en-US" altLang="en-US" dirty="0"/>
              <a:t>or submitting via web submission.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If you are new to submitting this data, please gather the necessary information for the collection and contact Kim Miller (</a:t>
            </a:r>
            <a:r>
              <a:rPr lang="en-US" altLang="en-US" dirty="0">
                <a:solidFill>
                  <a:srgbClr val="00B050"/>
                </a:solidFill>
                <a:hlinkClick r:id="rId2"/>
              </a:rPr>
              <a:t>kim.a.miller@state.or.us</a:t>
            </a:r>
            <a:r>
              <a:rPr lang="en-US" altLang="en-US" dirty="0"/>
              <a:t> ) to arrange a time for her to provide assistance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3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8131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EL Data Collections (Fall/Spring)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7" y="2964872"/>
            <a:ext cx="8248073" cy="3426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5M and 5F</a:t>
            </a:r>
          </a:p>
          <a:p>
            <a:pPr marL="512763" lvl="1" indent="-282575">
              <a:buFont typeface="Arial" panose="020B0604020202020204" pitchFamily="34" charset="0"/>
              <a:buChar char="−"/>
            </a:pPr>
            <a:r>
              <a:rPr lang="en-US" dirty="0"/>
              <a:t>Based on feedback from districts, the LEP start dates and LEP exit date fields will be required for these record types.</a:t>
            </a:r>
          </a:p>
          <a:p>
            <a:pPr marL="512763" lvl="1" indent="-282575">
              <a:buFont typeface="Arial" panose="020B0604020202020204" pitchFamily="34" charset="0"/>
              <a:buChar char="−"/>
            </a:pPr>
            <a:r>
              <a:rPr lang="en-US" dirty="0"/>
              <a:t>Districts will be to use the EL student history report to get dates from students not in their student information system.</a:t>
            </a:r>
          </a:p>
          <a:p>
            <a:pPr marL="512763" lvl="1" indent="-282575">
              <a:buFont typeface="Arial" panose="020B0604020202020204" pitchFamily="34" charset="0"/>
              <a:buChar char="−"/>
            </a:pPr>
            <a:r>
              <a:rPr lang="en-US" dirty="0"/>
              <a:t>This change will allow for exit dates not previously saved in the ODE history to be saved as well as updated, when a student re-enters and re-exits the program</a:t>
            </a:r>
            <a:r>
              <a:rPr lang="en-US" dirty="0" smtClean="0"/>
              <a:t>.</a:t>
            </a:r>
          </a:p>
          <a:p>
            <a:pPr marL="512763" lvl="1" indent="-282575">
              <a:buFont typeface="Arial" panose="020B0604020202020204" pitchFamily="34" charset="0"/>
              <a:buChar char="−"/>
            </a:pPr>
            <a:r>
              <a:rPr lang="en-US" dirty="0" smtClean="0"/>
              <a:t>Districts will receive an error if these dates are not 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14007aae-f337-4414-b2f6-4f7e3ca77c60" xsi:nil="true"/>
    <Remediation_x0020_Date xmlns="14007aae-f337-4414-b2f6-4f7e3ca77c60">2018-06-29T02:47:23+00:00</Remediation_x0020_Date>
    <Priority xmlns="14007aae-f337-4414-b2f6-4f7e3ca77c60">New</Prior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FE86C-E69D-4A44-AAE1-7569BCA04FB7}"/>
</file>

<file path=customXml/itemProps2.xml><?xml version="1.0" encoding="utf-8"?>
<ds:datastoreItem xmlns:ds="http://schemas.openxmlformats.org/officeDocument/2006/customXml" ds:itemID="{5696A231-DE31-4542-A390-30F7D2719D2A}"/>
</file>

<file path=customXml/itemProps3.xml><?xml version="1.0" encoding="utf-8"?>
<ds:datastoreItem xmlns:ds="http://schemas.openxmlformats.org/officeDocument/2006/customXml" ds:itemID="{9B334139-0283-41D1-85BE-7CC6B965B4C0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434</TotalTime>
  <Words>2080</Words>
  <Application>Microsoft Office PowerPoint</Application>
  <PresentationFormat>On-screen Show (4:3)</PresentationFormat>
  <Paragraphs>240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ODE_Powerpoint Template B</vt:lpstr>
      <vt:lpstr>Data Collections in 2017-18 EL Coordinators – May 9, 2018</vt:lpstr>
      <vt:lpstr>Spring EL Data Collection</vt:lpstr>
      <vt:lpstr>Can the spring collection submission be easier?</vt:lpstr>
      <vt:lpstr>Web Submission</vt:lpstr>
      <vt:lpstr>If your SIS provider uploads your data file…</vt:lpstr>
      <vt:lpstr>Where do I go?</vt:lpstr>
      <vt:lpstr>Required EL Collection Fields</vt:lpstr>
      <vt:lpstr>Web Submission</vt:lpstr>
      <vt:lpstr>EL Data Collections (Fall/Spring)</vt:lpstr>
      <vt:lpstr>Changes to 1-E for 2017-18</vt:lpstr>
      <vt:lpstr>Language of Origin – 5F</vt:lpstr>
      <vt:lpstr>Areas to Check Before Uploading to ODE</vt:lpstr>
      <vt:lpstr>Other Common Issues</vt:lpstr>
      <vt:lpstr>Waived Students</vt:lpstr>
      <vt:lpstr>Identified as EL in 2017-18</vt:lpstr>
      <vt:lpstr>Participation in ELPA21 – Spring Collection</vt:lpstr>
      <vt:lpstr>Reclassified (Exited) in 2017-18</vt:lpstr>
      <vt:lpstr>Not Eligible Students</vt:lpstr>
      <vt:lpstr>Found not Eligible –  But was Identified as EL in Prior District (in EL FAQ document)</vt:lpstr>
      <vt:lpstr>How can I check that all my records are submitted to ODE?</vt:lpstr>
      <vt:lpstr>EL Validation Check Box</vt:lpstr>
      <vt:lpstr>ODE Spring – Critical Validation</vt:lpstr>
      <vt:lpstr>EL Student History</vt:lpstr>
      <vt:lpstr>How do I use it?</vt:lpstr>
      <vt:lpstr>So how do I get there?</vt:lpstr>
      <vt:lpstr>Reports Tab</vt:lpstr>
      <vt:lpstr>Reports</vt:lpstr>
      <vt:lpstr>What will I get?</vt:lpstr>
      <vt:lpstr>If you export this file . . .</vt:lpstr>
      <vt:lpstr>Documents to Help You</vt:lpstr>
      <vt:lpstr>Videos to Help You</vt:lpstr>
      <vt:lpstr>People to Help You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KNAUS Jenni - ODE</dc:creator>
  <cp:lastModifiedBy>CASEBEER Leslie - ODE</cp:lastModifiedBy>
  <cp:revision>26</cp:revision>
  <cp:lastPrinted>2017-08-28T18:38:33Z</cp:lastPrinted>
  <dcterms:created xsi:type="dcterms:W3CDTF">2017-09-14T21:37:43Z</dcterms:created>
  <dcterms:modified xsi:type="dcterms:W3CDTF">2018-05-08T19:00:12Z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