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slides/slide3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Layouts/slideLayout2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4.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2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11.xml" ContentType="application/vnd.openxmlformats-officedocument.presentationml.slideLayout+xml"/>
  <Override PartName="/ppt/slideLayouts/slideLayout6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44"/>
  </p:notesMasterIdLst>
  <p:sldIdLst>
    <p:sldId id="256" r:id="rId7"/>
    <p:sldId id="272" r:id="rId8"/>
    <p:sldId id="258" r:id="rId9"/>
    <p:sldId id="273" r:id="rId10"/>
    <p:sldId id="274" r:id="rId11"/>
    <p:sldId id="275" r:id="rId12"/>
    <p:sldId id="276" r:id="rId13"/>
    <p:sldId id="277" r:id="rId14"/>
    <p:sldId id="278" r:id="rId15"/>
    <p:sldId id="305" r:id="rId16"/>
    <p:sldId id="285" r:id="rId17"/>
    <p:sldId id="286" r:id="rId18"/>
    <p:sldId id="306" r:id="rId19"/>
    <p:sldId id="287" r:id="rId20"/>
    <p:sldId id="289" r:id="rId21"/>
    <p:sldId id="307" r:id="rId22"/>
    <p:sldId id="308" r:id="rId23"/>
    <p:sldId id="282" r:id="rId24"/>
    <p:sldId id="283" r:id="rId25"/>
    <p:sldId id="284" r:id="rId26"/>
    <p:sldId id="309" r:id="rId27"/>
    <p:sldId id="290" r:id="rId28"/>
    <p:sldId id="291" r:id="rId29"/>
    <p:sldId id="292" r:id="rId30"/>
    <p:sldId id="293" r:id="rId31"/>
    <p:sldId id="294" r:id="rId32"/>
    <p:sldId id="295" r:id="rId33"/>
    <p:sldId id="296" r:id="rId34"/>
    <p:sldId id="297" r:id="rId35"/>
    <p:sldId id="298" r:id="rId36"/>
    <p:sldId id="310" r:id="rId37"/>
    <p:sldId id="299" r:id="rId38"/>
    <p:sldId id="300" r:id="rId39"/>
    <p:sldId id="301" r:id="rId40"/>
    <p:sldId id="302" r:id="rId41"/>
    <p:sldId id="304" r:id="rId42"/>
    <p:sldId id="26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3533" autoAdjust="0"/>
  </p:normalViewPr>
  <p:slideViewPr>
    <p:cSldViewPr snapToGrid="0">
      <p:cViewPr varScale="1">
        <p:scale>
          <a:sx n="60" d="100"/>
          <a:sy n="60" d="100"/>
        </p:scale>
        <p:origin x="453" y="5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8/26/2022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dirty="0"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dirty="0"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dirty="0"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8/26/2022</a:t>
            </a:fld>
            <a:endParaRPr lang="en-US" dirty="0"/>
          </a:p>
        </p:txBody>
      </p:sp>
      <p:sp>
        <p:nvSpPr>
          <p:cNvPr id="5" name="Footer Placeholder 4"/>
          <p:cNvSpPr>
            <a:spLocks noGrp="1"/>
          </p:cNvSpPr>
          <p:nvPr>
            <p:ph type="ftr" sz="quarter" idx="11"/>
          </p:nvPr>
        </p:nvSpPr>
        <p:spPr/>
        <p:txBody>
          <a:bodyPr/>
          <a:lstStyle/>
          <a:p>
            <a:r>
              <a:rPr lang="en-US" dirty="0"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8/26/2022</a:t>
            </a:fld>
            <a:endParaRPr lang="en-US" dirty="0"/>
          </a:p>
        </p:txBody>
      </p:sp>
      <p:sp>
        <p:nvSpPr>
          <p:cNvPr id="6" name="Footer Placeholder 5"/>
          <p:cNvSpPr>
            <a:spLocks noGrp="1"/>
          </p:cNvSpPr>
          <p:nvPr>
            <p:ph type="ftr" sz="quarter" idx="11"/>
          </p:nvPr>
        </p:nvSpPr>
        <p:spPr/>
        <p:txBody>
          <a:bodyPr/>
          <a:lstStyle/>
          <a:p>
            <a:r>
              <a:rPr lang="en-US" dirty="0"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dirty="0"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8/26/2022</a:t>
            </a:fld>
            <a:endParaRPr lang="en-US" dirty="0"/>
          </a:p>
        </p:txBody>
      </p:sp>
      <p:sp>
        <p:nvSpPr>
          <p:cNvPr id="6" name="Footer Placeholder 5"/>
          <p:cNvSpPr>
            <a:spLocks noGrp="1"/>
          </p:cNvSpPr>
          <p:nvPr>
            <p:ph type="ftr" sz="quarter" idx="11"/>
          </p:nvPr>
        </p:nvSpPr>
        <p:spPr/>
        <p:txBody>
          <a:bodyPr/>
          <a:lstStyle/>
          <a:p>
            <a:r>
              <a:rPr lang="en-US" dirty="0"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8/26/2022</a:t>
            </a:fld>
            <a:endParaRPr lang="en-US" dirty="0"/>
          </a:p>
        </p:txBody>
      </p:sp>
      <p:sp>
        <p:nvSpPr>
          <p:cNvPr id="8" name="Footer Placeholder 7"/>
          <p:cNvSpPr>
            <a:spLocks noGrp="1"/>
          </p:cNvSpPr>
          <p:nvPr>
            <p:ph type="ftr" sz="quarter" idx="11"/>
          </p:nvPr>
        </p:nvSpPr>
        <p:spPr/>
        <p:txBody>
          <a:bodyPr/>
          <a:lstStyle/>
          <a:p>
            <a:r>
              <a:rPr lang="en-US" dirty="0"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8/26/2022</a:t>
            </a:fld>
            <a:endParaRPr lang="en-US" dirty="0"/>
          </a:p>
        </p:txBody>
      </p:sp>
      <p:sp>
        <p:nvSpPr>
          <p:cNvPr id="4" name="Footer Placeholder 3"/>
          <p:cNvSpPr>
            <a:spLocks noGrp="1"/>
          </p:cNvSpPr>
          <p:nvPr>
            <p:ph type="ftr" sz="quarter" idx="11"/>
          </p:nvPr>
        </p:nvSpPr>
        <p:spPr/>
        <p:txBody>
          <a:bodyPr/>
          <a:lstStyle/>
          <a:p>
            <a:r>
              <a:rPr lang="en-US" dirty="0"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8/26/2022</a:t>
            </a:fld>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www.oregon.gov/ode/schools-and-districts/grants/ESEA/EL/Pages/Data-Collections.aspx" TargetMode="External"/><Relationship Id="rId2" Type="http://schemas.openxmlformats.org/officeDocument/2006/relationships/hyperlink" Target="https://district.ode.state.or.us/search/page/?id=185" TargetMode="External"/><Relationship Id="rId1" Type="http://schemas.openxmlformats.org/officeDocument/2006/relationships/slideLayout" Target="../slideLayouts/slideLayout3.xml"/><Relationship Id="rId4" Type="http://schemas.openxmlformats.org/officeDocument/2006/relationships/hyperlink" Target="https://district.ode.state.or.us/apps/info/docs/ESEA_Title_III_EL_Definitions_%202021%20SY.doc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helpdesk@ode.state.or.us" TargetMode="External"/><Relationship Id="rId2" Type="http://schemas.openxmlformats.org/officeDocument/2006/relationships/hyperlink" Target="https://district.ode.state.or.us/apps/login/searchSA.aspx" TargetMode="External"/><Relationship Id="rId1" Type="http://schemas.openxmlformats.org/officeDocument/2006/relationships/slideLayout" Target="../slideLayouts/slideLayout3.xml"/><Relationship Id="rId6" Type="http://schemas.openxmlformats.org/officeDocument/2006/relationships/hyperlink" Target="mailto:susan.mekarski@ode.oregon.gov" TargetMode="External"/><Relationship Id="rId5" Type="http://schemas.openxmlformats.org/officeDocument/2006/relationships/hyperlink" Target="mailto:ben.wolcott@ode.oregon.gov" TargetMode="External"/><Relationship Id="rId4" Type="http://schemas.openxmlformats.org/officeDocument/2006/relationships/hyperlink" Target="mailto:kim.a.miller@ode.oregon.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istrict.ode.state.or.us/apps/login/searchSA.aspx" TargetMode="External"/><Relationship Id="rId2" Type="http://schemas.openxmlformats.org/officeDocument/2006/relationships/hyperlink" Target="https://district.ode.state.or.u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Data Collections in </a:t>
            </a:r>
            <a:r>
              <a:rPr lang="en-US" dirty="0" smtClean="0"/>
              <a:t>2022-23</a:t>
            </a:r>
            <a:endParaRPr lang="en-US" dirty="0"/>
          </a:p>
        </p:txBody>
      </p:sp>
      <p:sp>
        <p:nvSpPr>
          <p:cNvPr id="3" name="Subtitle 2"/>
          <p:cNvSpPr>
            <a:spLocks noGrp="1"/>
          </p:cNvSpPr>
          <p:nvPr>
            <p:ph type="subTitle" idx="1"/>
          </p:nvPr>
        </p:nvSpPr>
        <p:spPr/>
        <p:txBody>
          <a:bodyPr/>
          <a:lstStyle/>
          <a:p>
            <a:r>
              <a:rPr lang="en-US" dirty="0" smtClean="0"/>
              <a:t>September 2022</a:t>
            </a:r>
            <a:endParaRPr lang="en-US" dirty="0"/>
          </a:p>
        </p:txBody>
      </p:sp>
      <p:sp>
        <p:nvSpPr>
          <p:cNvPr id="4" name="Footer Placeholder 3"/>
          <p:cNvSpPr>
            <a:spLocks noGrp="1"/>
          </p:cNvSpPr>
          <p:nvPr>
            <p:ph type="ftr" sz="quarter" idx="11"/>
          </p:nvPr>
        </p:nvSpPr>
        <p:spPr/>
        <p:txBody>
          <a:bodyPr/>
          <a:lstStyle/>
          <a:p>
            <a:r>
              <a:rPr lang="en-US" dirty="0"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3972213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4"/>
            <a:ext cx="10905864" cy="4229735"/>
          </a:xfrm>
        </p:spPr>
        <p:txBody>
          <a:bodyPr>
            <a:normAutofit lnSpcReduction="10000"/>
          </a:bodyPr>
          <a:lstStyle/>
          <a:p>
            <a:r>
              <a:rPr lang="en-US" dirty="0" smtClean="0"/>
              <a:t>The following codes have been removed from the EL data collection beginning in 22-23.</a:t>
            </a:r>
          </a:p>
          <a:p>
            <a:r>
              <a:rPr lang="en-US" dirty="0" smtClean="0"/>
              <a:t>EL Record Type Code – CS</a:t>
            </a:r>
          </a:p>
          <a:p>
            <a:pPr lvl="1"/>
            <a:r>
              <a:rPr lang="en-US" dirty="0" smtClean="0"/>
              <a:t>Covid Screener Participant</a:t>
            </a:r>
          </a:p>
          <a:p>
            <a:pPr lvl="1"/>
            <a:r>
              <a:rPr lang="en-US" dirty="0" smtClean="0"/>
              <a:t>The ELPA Unique Screener opportunity is not available in 2022-23, thus this record type code is no longer included in the collection</a:t>
            </a:r>
          </a:p>
          <a:p>
            <a:r>
              <a:rPr lang="en-US" dirty="0" smtClean="0"/>
              <a:t>Proficiency Test Code – 08 Identified by Language Use Survey</a:t>
            </a:r>
          </a:p>
          <a:p>
            <a:pPr lvl="1"/>
            <a:r>
              <a:rPr lang="en-US" dirty="0" smtClean="0"/>
              <a:t>This code was used when students were unable to be administered the ELPA screener due to Covid health/safety protocols.  </a:t>
            </a:r>
          </a:p>
          <a:p>
            <a:pPr lvl="1"/>
            <a:r>
              <a:rPr lang="en-US" dirty="0" smtClean="0"/>
              <a:t>The US Dept. of Education has  lifted this optional identification process for the 22-23 school year, therefore this proficiency test code is no longer included in the collection.</a:t>
            </a:r>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sp>
        <p:nvSpPr>
          <p:cNvPr id="5" name="Title 4"/>
          <p:cNvSpPr>
            <a:spLocks noGrp="1"/>
          </p:cNvSpPr>
          <p:nvPr>
            <p:ph type="title"/>
          </p:nvPr>
        </p:nvSpPr>
        <p:spPr/>
        <p:txBody>
          <a:bodyPr/>
          <a:lstStyle/>
          <a:p>
            <a:r>
              <a:rPr lang="en-US" dirty="0" smtClean="0"/>
              <a:t>Removed in 2022-23</a:t>
            </a:r>
            <a:endParaRPr lang="en-US" dirty="0"/>
          </a:p>
        </p:txBody>
      </p:sp>
    </p:spTree>
    <p:extLst>
      <p:ext uri="{BB962C8B-B14F-4D97-AF65-F5344CB8AC3E}">
        <p14:creationId xmlns:p14="http://schemas.microsoft.com/office/powerpoint/2010/main" val="2505591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17176" y="2608960"/>
            <a:ext cx="10784542" cy="1900363"/>
          </a:xfrm>
        </p:spPr>
        <p:txBody>
          <a:bodyPr/>
          <a:lstStyle/>
          <a:p>
            <a:r>
              <a:rPr lang="en-US" sz="6600" dirty="0"/>
              <a:t>How do I determine what code to use for my student’s record?</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3342093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76837" y="1977806"/>
            <a:ext cx="11534862" cy="4344549"/>
          </a:xfrm>
        </p:spPr>
        <p:txBody>
          <a:bodyPr>
            <a:normAutofit fontScale="92500" lnSpcReduction="10000"/>
          </a:bodyPr>
          <a:lstStyle/>
          <a:p>
            <a:pPr marL="231775" lvl="1" indent="0">
              <a:buNone/>
            </a:pPr>
            <a:r>
              <a:rPr lang="en-US" altLang="en-US" sz="2800" dirty="0" smtClean="0"/>
              <a:t>Students </a:t>
            </a:r>
            <a:r>
              <a:rPr lang="en-US" altLang="en-US" sz="2800" dirty="0"/>
              <a:t>who scored proficient in 2021-22, but were inadvertently missed as exited are coded as a 1-E with an exit date or 4-O with an exit date.  The code depends on if the student had a </a:t>
            </a:r>
            <a:r>
              <a:rPr lang="en-US" altLang="en-US" sz="2800" dirty="0" smtClean="0"/>
              <a:t>waiver(4-O) </a:t>
            </a:r>
            <a:r>
              <a:rPr lang="en-US" altLang="en-US" sz="2800" dirty="0"/>
              <a:t>or received service in the prior school </a:t>
            </a:r>
            <a:r>
              <a:rPr lang="en-US" altLang="en-US" sz="2800" dirty="0" smtClean="0"/>
              <a:t>year</a:t>
            </a:r>
            <a:r>
              <a:rPr lang="en-US" altLang="en-US" sz="2800" dirty="0"/>
              <a:t> </a:t>
            </a:r>
            <a:r>
              <a:rPr lang="en-US" altLang="en-US" sz="2800" dirty="0" smtClean="0"/>
              <a:t>(1-E)</a:t>
            </a:r>
          </a:p>
          <a:p>
            <a:pPr marL="231775" lvl="1" indent="0">
              <a:buNone/>
            </a:pPr>
            <a:endParaRPr lang="en-US" altLang="en-US" sz="2100" dirty="0"/>
          </a:p>
          <a:p>
            <a:pPr>
              <a:spcAft>
                <a:spcPts val="600"/>
              </a:spcAft>
            </a:pPr>
            <a:r>
              <a:rPr lang="en-US" altLang="en-US" sz="2300" dirty="0" smtClean="0"/>
              <a:t>Record </a:t>
            </a:r>
            <a:r>
              <a:rPr lang="en-US" altLang="en-US" sz="2300" dirty="0"/>
              <a:t>the student as exited in </a:t>
            </a:r>
            <a:r>
              <a:rPr lang="en-US" altLang="en-US" sz="2300" dirty="0" smtClean="0"/>
              <a:t>2022-23 on </a:t>
            </a:r>
            <a:r>
              <a:rPr lang="en-US" altLang="en-US" sz="2300" dirty="0" smtClean="0"/>
              <a:t>the </a:t>
            </a:r>
            <a:r>
              <a:rPr lang="en-US" altLang="en-US" sz="2300" dirty="0" smtClean="0"/>
              <a:t>Fall  </a:t>
            </a:r>
            <a:r>
              <a:rPr lang="en-US" altLang="en-US" sz="2300" dirty="0"/>
              <a:t>EL Collections</a:t>
            </a:r>
          </a:p>
          <a:p>
            <a:pPr marL="512763" lvl="1" indent="-280988">
              <a:spcAft>
                <a:spcPts val="600"/>
              </a:spcAft>
            </a:pPr>
            <a:r>
              <a:rPr lang="en-US" altLang="en-US" sz="2100" dirty="0" smtClean="0"/>
              <a:t>The Fall EL Collection is used to report the number of students are enrolled in Oregon as of October 1</a:t>
            </a:r>
            <a:r>
              <a:rPr lang="en-US" altLang="en-US" sz="2100" baseline="30000" dirty="0" smtClean="0"/>
              <a:t>st</a:t>
            </a:r>
            <a:r>
              <a:rPr lang="en-US" altLang="en-US" sz="2100" dirty="0" smtClean="0"/>
              <a:t>.</a:t>
            </a:r>
          </a:p>
          <a:p>
            <a:pPr marL="512763" lvl="1" indent="-280988">
              <a:spcAft>
                <a:spcPts val="600"/>
              </a:spcAft>
            </a:pPr>
            <a:r>
              <a:rPr lang="en-US" altLang="en-US" sz="2100" dirty="0" smtClean="0"/>
              <a:t>The </a:t>
            </a:r>
            <a:r>
              <a:rPr lang="en-US" altLang="en-US" sz="2100" dirty="0"/>
              <a:t>Spring EL Collection is used for accountability reports.</a:t>
            </a:r>
          </a:p>
          <a:p>
            <a:pPr marL="512763" lvl="1" indent="-280988">
              <a:spcAft>
                <a:spcPts val="600"/>
              </a:spcAft>
            </a:pPr>
            <a:r>
              <a:rPr lang="en-US" altLang="en-US" sz="2100" dirty="0"/>
              <a:t>Changing the code from Exited on the Fall Collection to Monitored Year 1 on the Spring Collection will result in </a:t>
            </a:r>
            <a:r>
              <a:rPr lang="en-US" altLang="en-US" sz="2100" dirty="0" smtClean="0"/>
              <a:t>an error.</a:t>
            </a:r>
          </a:p>
          <a:p>
            <a:pPr marL="512763" lvl="1" indent="-280988">
              <a:spcAft>
                <a:spcPts val="600"/>
              </a:spcAft>
            </a:pPr>
            <a:endParaRPr lang="en-US" altLang="en-US" sz="2100" dirty="0"/>
          </a:p>
          <a:p>
            <a:pPr marL="231775" lvl="1" indent="0">
              <a:spcAft>
                <a:spcPts val="600"/>
              </a:spcAft>
              <a:buNone/>
            </a:pPr>
            <a:r>
              <a:rPr lang="en-US" altLang="en-US" sz="2100" dirty="0" smtClean="0"/>
              <a:t>Please </a:t>
            </a:r>
            <a:r>
              <a:rPr lang="en-US" altLang="en-US" sz="2100" dirty="0"/>
              <a:t>contact the EL data owner for assistance if needed.</a:t>
            </a:r>
          </a:p>
          <a:p>
            <a:pPr marL="512763" lvl="1" indent="-280988">
              <a:spcAft>
                <a:spcPts val="600"/>
              </a:spcAft>
            </a:pPr>
            <a:endParaRPr lang="en-US" altLang="en-US" sz="2100" dirty="0"/>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12</a:t>
            </a:fld>
            <a:endParaRPr lang="en-US" dirty="0"/>
          </a:p>
        </p:txBody>
      </p:sp>
      <p:sp>
        <p:nvSpPr>
          <p:cNvPr id="5" name="Title 4"/>
          <p:cNvSpPr>
            <a:spLocks noGrp="1"/>
          </p:cNvSpPr>
          <p:nvPr>
            <p:ph type="title"/>
          </p:nvPr>
        </p:nvSpPr>
        <p:spPr>
          <a:xfrm>
            <a:off x="276837" y="457199"/>
            <a:ext cx="11727809" cy="1520607"/>
          </a:xfrm>
        </p:spPr>
        <p:txBody>
          <a:bodyPr>
            <a:normAutofit fontScale="90000"/>
          </a:bodyPr>
          <a:lstStyle/>
          <a:p>
            <a:r>
              <a:rPr lang="en-US" dirty="0" smtClean="0"/>
              <a:t>Student scored proficient in 2021-22 but did not have an exit date reported in 2021-22, how do I code the student?</a:t>
            </a:r>
            <a:endParaRPr lang="en-US" dirty="0"/>
          </a:p>
        </p:txBody>
      </p:sp>
    </p:spTree>
    <p:extLst>
      <p:ext uri="{BB962C8B-B14F-4D97-AF65-F5344CB8AC3E}">
        <p14:creationId xmlns:p14="http://schemas.microsoft.com/office/powerpoint/2010/main" val="2994398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671" y="1825625"/>
            <a:ext cx="11459361" cy="4314168"/>
          </a:xfrm>
        </p:spPr>
        <p:txBody>
          <a:bodyPr>
            <a:normAutofit fontScale="92500" lnSpcReduction="20000"/>
          </a:bodyPr>
          <a:lstStyle/>
          <a:p>
            <a:pPr marL="0" indent="0">
              <a:buNone/>
            </a:pPr>
            <a:r>
              <a:rPr lang="en-US" dirty="0" smtClean="0"/>
              <a:t>Students identified as ELs for the first time in the US are coded as </a:t>
            </a:r>
            <a:r>
              <a:rPr lang="en-US" b="1" u="sng" dirty="0" smtClean="0"/>
              <a:t>either</a:t>
            </a:r>
            <a:endParaRPr lang="en-US" dirty="0" smtClean="0"/>
          </a:p>
          <a:p>
            <a:r>
              <a:rPr lang="en-US" dirty="0" smtClean="0"/>
              <a:t>1-A – Identified and provided EL instructional services  </a:t>
            </a:r>
            <a:r>
              <a:rPr lang="en-US" b="1" u="sng" dirty="0" smtClean="0"/>
              <a:t>or</a:t>
            </a:r>
          </a:p>
          <a:p>
            <a:r>
              <a:rPr lang="en-US" dirty="0" smtClean="0"/>
              <a:t>4-N – Identified and parent/guardian has waived EL instructional services</a:t>
            </a:r>
          </a:p>
          <a:p>
            <a:endParaRPr lang="en-US" dirty="0"/>
          </a:p>
          <a:p>
            <a:pPr marL="0" indent="0">
              <a:buNone/>
            </a:pPr>
            <a:r>
              <a:rPr lang="en-US" dirty="0" smtClean="0"/>
              <a:t>With either coding (1-A or 4-N) the following information </a:t>
            </a:r>
            <a:r>
              <a:rPr lang="en-US" u="sng" dirty="0" smtClean="0"/>
              <a:t>must be include:</a:t>
            </a:r>
          </a:p>
          <a:p>
            <a:r>
              <a:rPr lang="en-US" dirty="0" smtClean="0"/>
              <a:t>Proficiency test code 07 – ELPA screener</a:t>
            </a:r>
          </a:p>
          <a:p>
            <a:r>
              <a:rPr lang="en-US" dirty="0" smtClean="0"/>
              <a:t>Proficiency test administration date – within the current school year</a:t>
            </a:r>
          </a:p>
          <a:p>
            <a:pPr lvl="1"/>
            <a:r>
              <a:rPr lang="en-US" dirty="0" smtClean="0"/>
              <a:t>Beginning August 15</a:t>
            </a:r>
            <a:r>
              <a:rPr lang="en-US" baseline="30000" dirty="0" smtClean="0"/>
              <a:t>th</a:t>
            </a:r>
            <a:endParaRPr lang="en-US" dirty="0" smtClean="0"/>
          </a:p>
          <a:p>
            <a:pPr lvl="1"/>
            <a:r>
              <a:rPr lang="en-US" dirty="0" smtClean="0"/>
              <a:t>For kindergarteners administered the ELPA screener during Kindergartner Round-up please use the first day of school</a:t>
            </a:r>
          </a:p>
          <a:p>
            <a:r>
              <a:rPr lang="en-US" dirty="0" smtClean="0"/>
              <a:t>ELPA screener domain scores</a:t>
            </a:r>
          </a:p>
          <a:p>
            <a:pPr lvl="1"/>
            <a:r>
              <a:rPr lang="en-US" dirty="0" smtClean="0"/>
              <a:t>Please see ELPA screener administration guidance </a:t>
            </a:r>
          </a:p>
          <a:p>
            <a:pPr lvl="1"/>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sp>
        <p:nvSpPr>
          <p:cNvPr id="5" name="Title 4"/>
          <p:cNvSpPr>
            <a:spLocks noGrp="1"/>
          </p:cNvSpPr>
          <p:nvPr>
            <p:ph type="title"/>
          </p:nvPr>
        </p:nvSpPr>
        <p:spPr>
          <a:xfrm>
            <a:off x="402672" y="457200"/>
            <a:ext cx="11099046" cy="1026460"/>
          </a:xfrm>
        </p:spPr>
        <p:txBody>
          <a:bodyPr>
            <a:normAutofit fontScale="90000"/>
          </a:bodyPr>
          <a:lstStyle/>
          <a:p>
            <a:r>
              <a:rPr lang="en-US" dirty="0" smtClean="0"/>
              <a:t>Student was given the ELPA screener this year, how do I code the student?</a:t>
            </a:r>
            <a:endParaRPr lang="en-US" dirty="0"/>
          </a:p>
        </p:txBody>
      </p:sp>
    </p:spTree>
    <p:extLst>
      <p:ext uri="{BB962C8B-B14F-4D97-AF65-F5344CB8AC3E}">
        <p14:creationId xmlns:p14="http://schemas.microsoft.com/office/powerpoint/2010/main" val="2041163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0393" y="1837189"/>
            <a:ext cx="11191325" cy="4097446"/>
          </a:xfrm>
        </p:spPr>
        <p:txBody>
          <a:bodyPr>
            <a:normAutofit lnSpcReduction="10000"/>
          </a:bodyPr>
          <a:lstStyle/>
          <a:p>
            <a:pPr marL="0" indent="0">
              <a:spcBef>
                <a:spcPct val="0"/>
              </a:spcBef>
              <a:spcAft>
                <a:spcPts val="1200"/>
              </a:spcAft>
              <a:buNone/>
            </a:pPr>
            <a:r>
              <a:rPr lang="en-US" altLang="en-US" dirty="0"/>
              <a:t>Students found ineligible for ELD services on the district’s initial language assessment are coded as a 3-H</a:t>
            </a:r>
            <a:r>
              <a:rPr lang="en-US" altLang="en-US" dirty="0" smtClean="0"/>
              <a:t>.</a:t>
            </a:r>
          </a:p>
          <a:p>
            <a:pPr marL="0" indent="0">
              <a:spcBef>
                <a:spcPct val="0"/>
              </a:spcBef>
              <a:spcAft>
                <a:spcPts val="1200"/>
              </a:spcAft>
              <a:buNone/>
            </a:pPr>
            <a:endParaRPr lang="en-US" altLang="en-US" dirty="0"/>
          </a:p>
          <a:p>
            <a:pPr marL="288925" indent="-288925">
              <a:spcBef>
                <a:spcPct val="0"/>
              </a:spcBef>
              <a:spcAft>
                <a:spcPts val="1200"/>
              </a:spcAft>
            </a:pPr>
            <a:r>
              <a:rPr lang="en-US" altLang="en-US" dirty="0"/>
              <a:t>These students are entered into the EL Data Collection </a:t>
            </a:r>
            <a:r>
              <a:rPr lang="en-US" altLang="en-US" u="sng" dirty="0"/>
              <a:t>the year they are assessed for identification</a:t>
            </a:r>
            <a:r>
              <a:rPr lang="en-US" altLang="en-US" dirty="0"/>
              <a:t>.</a:t>
            </a:r>
          </a:p>
          <a:p>
            <a:pPr marL="288925" indent="-288925">
              <a:spcBef>
                <a:spcPct val="0"/>
              </a:spcBef>
              <a:spcAft>
                <a:spcPts val="1200"/>
              </a:spcAft>
            </a:pPr>
            <a:r>
              <a:rPr lang="en-US" altLang="en-US" dirty="0"/>
              <a:t>Entering these students assists in tracking student language proficiency and mobility</a:t>
            </a:r>
            <a:r>
              <a:rPr lang="en-US" altLang="en-US" dirty="0" smtClean="0"/>
              <a:t>.</a:t>
            </a:r>
          </a:p>
          <a:p>
            <a:pPr marL="288925" indent="-288925">
              <a:spcBef>
                <a:spcPct val="0"/>
              </a:spcBef>
              <a:spcAft>
                <a:spcPts val="1200"/>
              </a:spcAft>
            </a:pPr>
            <a:r>
              <a:rPr lang="en-US" altLang="en-US" dirty="0" smtClean="0"/>
              <a:t>These records must include the ELPA screener assessment test administration date and the domain scores received.</a:t>
            </a:r>
            <a:endParaRPr lang="en-US" altLang="en-US" dirty="0"/>
          </a:p>
          <a:p>
            <a:pPr marL="288925" indent="-288925">
              <a:spcBef>
                <a:spcPct val="0"/>
              </a:spcBef>
            </a:pPr>
            <a:r>
              <a:rPr lang="en-US" altLang="en-US" dirty="0"/>
              <a:t>ODE tracks this information and will contact districts who may not have submitted this data.</a:t>
            </a:r>
            <a:endParaRPr lang="en-US" dirty="0"/>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sp>
        <p:nvSpPr>
          <p:cNvPr id="5" name="Title 4"/>
          <p:cNvSpPr>
            <a:spLocks noGrp="1"/>
          </p:cNvSpPr>
          <p:nvPr>
            <p:ph type="title"/>
          </p:nvPr>
        </p:nvSpPr>
        <p:spPr>
          <a:xfrm>
            <a:off x="218114" y="457200"/>
            <a:ext cx="11551640" cy="1026460"/>
          </a:xfrm>
        </p:spPr>
        <p:txBody>
          <a:bodyPr>
            <a:normAutofit fontScale="90000"/>
          </a:bodyPr>
          <a:lstStyle/>
          <a:p>
            <a:r>
              <a:rPr lang="en-US" dirty="0" smtClean="0"/>
              <a:t>Student was given ELPA screener and scored proficient, how do I code the student?</a:t>
            </a:r>
            <a:endParaRPr lang="en-US" dirty="0"/>
          </a:p>
        </p:txBody>
      </p:sp>
    </p:spTree>
    <p:extLst>
      <p:ext uri="{BB962C8B-B14F-4D97-AF65-F5344CB8AC3E}">
        <p14:creationId xmlns:p14="http://schemas.microsoft.com/office/powerpoint/2010/main" val="2508855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6561" y="1963025"/>
            <a:ext cx="11015157" cy="3971610"/>
          </a:xfrm>
        </p:spPr>
        <p:txBody>
          <a:bodyPr/>
          <a:lstStyle/>
          <a:p>
            <a:pPr>
              <a:spcBef>
                <a:spcPct val="0"/>
              </a:spcBef>
              <a:spcAft>
                <a:spcPts val="1200"/>
              </a:spcAft>
            </a:pPr>
            <a:r>
              <a:rPr lang="en-US" altLang="en-US" dirty="0"/>
              <a:t>4-N waived services and the district </a:t>
            </a:r>
            <a:r>
              <a:rPr lang="en-US" altLang="en-US" dirty="0" smtClean="0"/>
              <a:t>administered the </a:t>
            </a:r>
            <a:r>
              <a:rPr lang="en-US" altLang="en-US" dirty="0" smtClean="0"/>
              <a:t>ELPA summative (in-person, remote, or Alt)</a:t>
            </a:r>
            <a:endParaRPr lang="en-US" altLang="en-US" dirty="0"/>
          </a:p>
          <a:p>
            <a:pPr>
              <a:spcBef>
                <a:spcPct val="0"/>
              </a:spcBef>
              <a:spcAft>
                <a:spcPts val="1200"/>
              </a:spcAft>
            </a:pPr>
            <a:r>
              <a:rPr lang="en-US" altLang="en-US" dirty="0"/>
              <a:t>4-O waived services and </a:t>
            </a:r>
            <a:r>
              <a:rPr lang="en-US" altLang="en-US" dirty="0" smtClean="0"/>
              <a:t>did not participate in </a:t>
            </a:r>
            <a:r>
              <a:rPr lang="en-US" altLang="en-US" dirty="0" smtClean="0"/>
              <a:t>ELPA </a:t>
            </a:r>
            <a:r>
              <a:rPr lang="en-US" altLang="en-US" dirty="0"/>
              <a:t>summative (in-person, remote, or Alt) </a:t>
            </a:r>
            <a:endParaRPr lang="en-US" altLang="en-US" dirty="0" smtClean="0"/>
          </a:p>
          <a:p>
            <a:pPr>
              <a:spcBef>
                <a:spcPct val="0"/>
              </a:spcBef>
              <a:spcAft>
                <a:spcPts val="1200"/>
              </a:spcAft>
            </a:pPr>
            <a:r>
              <a:rPr lang="en-US" altLang="en-US" b="1" dirty="0" smtClean="0"/>
              <a:t>How do I code the student if the student has scored proficient on the ELPA summative (in-person, remote, or Alt)?</a:t>
            </a:r>
            <a:endParaRPr lang="en-US" altLang="en-US" b="1" dirty="0"/>
          </a:p>
          <a:p>
            <a:pPr lvl="1">
              <a:spcBef>
                <a:spcPct val="0"/>
              </a:spcBef>
              <a:spcAft>
                <a:spcPts val="1200"/>
              </a:spcAft>
            </a:pPr>
            <a:r>
              <a:rPr lang="en-US" altLang="en-US" dirty="0"/>
              <a:t>Enter an EL Exit Date in the exit date field.</a:t>
            </a:r>
          </a:p>
          <a:p>
            <a:pPr lvl="1">
              <a:spcBef>
                <a:spcPct val="0"/>
              </a:spcBef>
              <a:spcAft>
                <a:spcPts val="600"/>
              </a:spcAft>
            </a:pPr>
            <a:r>
              <a:rPr lang="en-US" altLang="en-US" dirty="0"/>
              <a:t>These students are included in all accountability reports as </a:t>
            </a:r>
            <a:r>
              <a:rPr lang="en-US" altLang="en-US" dirty="0" smtClean="0"/>
              <a:t>ELs</a:t>
            </a:r>
            <a:endParaRPr lang="en-US" altLang="en-US" dirty="0"/>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sp>
        <p:nvSpPr>
          <p:cNvPr id="5" name="Title 4"/>
          <p:cNvSpPr>
            <a:spLocks noGrp="1"/>
          </p:cNvSpPr>
          <p:nvPr>
            <p:ph type="title"/>
          </p:nvPr>
        </p:nvSpPr>
        <p:spPr>
          <a:xfrm>
            <a:off x="218113" y="457200"/>
            <a:ext cx="11643919" cy="1153486"/>
          </a:xfrm>
        </p:spPr>
        <p:txBody>
          <a:bodyPr>
            <a:normAutofit fontScale="90000"/>
          </a:bodyPr>
          <a:lstStyle/>
          <a:p>
            <a:r>
              <a:rPr lang="en-US" dirty="0" smtClean="0"/>
              <a:t>Parent/guardian has waived EL instructional services, how do I code the student?</a:t>
            </a:r>
            <a:endParaRPr lang="en-US" dirty="0"/>
          </a:p>
        </p:txBody>
      </p:sp>
    </p:spTree>
    <p:extLst>
      <p:ext uri="{BB962C8B-B14F-4D97-AF65-F5344CB8AC3E}">
        <p14:creationId xmlns:p14="http://schemas.microsoft.com/office/powerpoint/2010/main" val="419691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8172" y="1825625"/>
            <a:ext cx="11023546" cy="4109010"/>
          </a:xfrm>
        </p:spPr>
        <p:txBody>
          <a:bodyPr/>
          <a:lstStyle/>
          <a:p>
            <a:pPr marL="0" indent="0">
              <a:buNone/>
            </a:pPr>
            <a:r>
              <a:rPr lang="en-US" dirty="0" smtClean="0"/>
              <a:t>Students scoring proficient in the 2021-22 school year on any of the following:</a:t>
            </a:r>
          </a:p>
          <a:p>
            <a:pPr lvl="1"/>
            <a:r>
              <a:rPr lang="en-US" dirty="0" smtClean="0"/>
              <a:t>Unique Screening (During the Fall of 2021)</a:t>
            </a:r>
          </a:p>
          <a:p>
            <a:pPr lvl="1"/>
            <a:r>
              <a:rPr lang="en-US" dirty="0" smtClean="0"/>
              <a:t>ELPA summative (in-person)</a:t>
            </a:r>
          </a:p>
          <a:p>
            <a:pPr lvl="1"/>
            <a:r>
              <a:rPr lang="en-US" dirty="0" smtClean="0"/>
              <a:t>ELPA summative (remote)  </a:t>
            </a:r>
            <a:endParaRPr lang="en-US" dirty="0"/>
          </a:p>
          <a:p>
            <a:pPr marL="0" indent="0">
              <a:buNone/>
            </a:pPr>
            <a:endParaRPr lang="en-US" dirty="0" smtClean="0"/>
          </a:p>
          <a:p>
            <a:pPr marL="0" indent="0">
              <a:buNone/>
            </a:pPr>
            <a:r>
              <a:rPr lang="en-US" b="1" dirty="0" smtClean="0"/>
              <a:t>AND</a:t>
            </a:r>
          </a:p>
          <a:p>
            <a:pPr lvl="1"/>
            <a:r>
              <a:rPr lang="en-US" dirty="0" smtClean="0"/>
              <a:t>The student has had an exit date entered in the Spring 2021-22 EL data collection</a:t>
            </a:r>
            <a:endParaRPr lang="en-US" dirty="0"/>
          </a:p>
          <a:p>
            <a:pPr lvl="1"/>
            <a:endParaRPr lang="en-US" dirty="0" smtClean="0"/>
          </a:p>
          <a:p>
            <a:pPr marL="0" indent="0">
              <a:buNone/>
            </a:pPr>
            <a:r>
              <a:rPr lang="en-US" b="1" dirty="0" smtClean="0"/>
              <a:t>Need </a:t>
            </a:r>
            <a:r>
              <a:rPr lang="en-US" dirty="0" smtClean="0"/>
              <a:t>to be coded as Monitor year 1 in the 2022-23 EL data collections</a:t>
            </a:r>
            <a:endParaRPr lang="en-US" b="1"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16</a:t>
            </a:fld>
            <a:endParaRPr lang="en-US" dirty="0"/>
          </a:p>
        </p:txBody>
      </p:sp>
      <p:sp>
        <p:nvSpPr>
          <p:cNvPr id="5" name="Title 4"/>
          <p:cNvSpPr>
            <a:spLocks noGrp="1"/>
          </p:cNvSpPr>
          <p:nvPr>
            <p:ph type="title"/>
          </p:nvPr>
        </p:nvSpPr>
        <p:spPr>
          <a:xfrm>
            <a:off x="310393" y="457199"/>
            <a:ext cx="11501305" cy="1163268"/>
          </a:xfrm>
        </p:spPr>
        <p:txBody>
          <a:bodyPr>
            <a:normAutofit/>
          </a:bodyPr>
          <a:lstStyle/>
          <a:p>
            <a:r>
              <a:rPr lang="en-US" sz="3600" dirty="0" smtClean="0"/>
              <a:t>Student scored proficient under Unique Screening(code CS) in 2021-22, how do I code the student? </a:t>
            </a:r>
            <a:endParaRPr lang="en-US" sz="3600" dirty="0"/>
          </a:p>
        </p:txBody>
      </p:sp>
    </p:spTree>
    <p:extLst>
      <p:ext uri="{BB962C8B-B14F-4D97-AF65-F5344CB8AC3E}">
        <p14:creationId xmlns:p14="http://schemas.microsoft.com/office/powerpoint/2010/main" val="1029057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617" y="1862355"/>
            <a:ext cx="11325137" cy="4277438"/>
          </a:xfrm>
        </p:spPr>
        <p:txBody>
          <a:bodyPr/>
          <a:lstStyle/>
          <a:p>
            <a:pPr marL="0" indent="0">
              <a:buNone/>
            </a:pPr>
            <a:r>
              <a:rPr lang="en-US" dirty="0" smtClean="0"/>
              <a:t>For students who did not score proficient on the unique screener in the 2021-22 school year and did not score proficient on the ELPA summative (in-person or remote) then </a:t>
            </a:r>
          </a:p>
          <a:p>
            <a:pPr marL="0" indent="0">
              <a:buNone/>
            </a:pPr>
            <a:endParaRPr lang="en-US" dirty="0"/>
          </a:p>
          <a:p>
            <a:pPr marL="0" indent="0">
              <a:buNone/>
            </a:pPr>
            <a:r>
              <a:rPr lang="en-US" dirty="0" smtClean="0"/>
              <a:t>Code this student as:</a:t>
            </a:r>
          </a:p>
          <a:p>
            <a:r>
              <a:rPr lang="en-US" dirty="0" smtClean="0"/>
              <a:t>1-B if the student is participating in EL instructional programs</a:t>
            </a:r>
            <a:r>
              <a:rPr lang="en-US" dirty="0"/>
              <a:t> </a:t>
            </a:r>
            <a:r>
              <a:rPr lang="en-US" dirty="0" smtClean="0"/>
              <a:t> </a:t>
            </a:r>
            <a:r>
              <a:rPr lang="en-US" b="1" dirty="0" smtClean="0"/>
              <a:t>or</a:t>
            </a:r>
          </a:p>
          <a:p>
            <a:r>
              <a:rPr lang="en-US" dirty="0" smtClean="0"/>
              <a:t>4-N if the parent/guardian has signed a waiver for EL instructional program participation</a:t>
            </a: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17</a:t>
            </a:fld>
            <a:endParaRPr lang="en-US" dirty="0"/>
          </a:p>
        </p:txBody>
      </p:sp>
      <p:sp>
        <p:nvSpPr>
          <p:cNvPr id="5" name="Title 4"/>
          <p:cNvSpPr>
            <a:spLocks noGrp="1"/>
          </p:cNvSpPr>
          <p:nvPr>
            <p:ph type="title"/>
          </p:nvPr>
        </p:nvSpPr>
        <p:spPr>
          <a:xfrm>
            <a:off x="218113" y="457200"/>
            <a:ext cx="11627141" cy="1026460"/>
          </a:xfrm>
        </p:spPr>
        <p:txBody>
          <a:bodyPr>
            <a:noAutofit/>
          </a:bodyPr>
          <a:lstStyle/>
          <a:p>
            <a:r>
              <a:rPr lang="en-US" sz="3200" dirty="0"/>
              <a:t>Student </a:t>
            </a:r>
            <a:r>
              <a:rPr lang="en-US" sz="3200" dirty="0" smtClean="0"/>
              <a:t>did not score </a:t>
            </a:r>
            <a:r>
              <a:rPr lang="en-US" sz="3200" dirty="0"/>
              <a:t>proficient under Unique Screening(code CS) in 2021-22, how do I code the student? </a:t>
            </a:r>
          </a:p>
        </p:txBody>
      </p:sp>
    </p:spTree>
    <p:extLst>
      <p:ext uri="{BB962C8B-B14F-4D97-AF65-F5344CB8AC3E}">
        <p14:creationId xmlns:p14="http://schemas.microsoft.com/office/powerpoint/2010/main" val="538471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How do I submit the data?</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18</a:t>
            </a:fld>
            <a:endParaRPr lang="en-US" dirty="0"/>
          </a:p>
        </p:txBody>
      </p:sp>
    </p:spTree>
    <p:extLst>
      <p:ext uri="{BB962C8B-B14F-4D97-AF65-F5344CB8AC3E}">
        <p14:creationId xmlns:p14="http://schemas.microsoft.com/office/powerpoint/2010/main" val="333993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17176" y="2073499"/>
            <a:ext cx="10784542" cy="3861136"/>
          </a:xfrm>
        </p:spPr>
        <p:txBody>
          <a:bodyPr/>
          <a:lstStyle/>
          <a:p>
            <a:pPr marL="0" indent="0">
              <a:spcBef>
                <a:spcPct val="0"/>
              </a:spcBef>
              <a:spcAft>
                <a:spcPts val="1800"/>
              </a:spcAft>
              <a:buNone/>
            </a:pPr>
            <a:r>
              <a:rPr lang="en-US" altLang="en-US" sz="3400" dirty="0"/>
              <a:t>In the data collection. . .</a:t>
            </a:r>
          </a:p>
          <a:p>
            <a:pPr lvl="1">
              <a:spcBef>
                <a:spcPct val="0"/>
              </a:spcBef>
              <a:spcAft>
                <a:spcPts val="1800"/>
              </a:spcAft>
            </a:pPr>
            <a:r>
              <a:rPr lang="en-US" altLang="en-US" sz="3000" dirty="0"/>
              <a:t>Select Data Submission, then either:</a:t>
            </a:r>
          </a:p>
          <a:p>
            <a:pPr lvl="2">
              <a:spcBef>
                <a:spcPct val="0"/>
              </a:spcBef>
              <a:spcAft>
                <a:spcPts val="1200"/>
              </a:spcAft>
            </a:pPr>
            <a:r>
              <a:rPr lang="en-US" altLang="en-US" sz="2600" dirty="0"/>
              <a:t>File Upload - Districts have the option of uploading the data directly to ODE using the CSV template</a:t>
            </a:r>
          </a:p>
          <a:p>
            <a:pPr lvl="2">
              <a:spcBef>
                <a:spcPct val="0"/>
              </a:spcBef>
              <a:spcAft>
                <a:spcPts val="1800"/>
              </a:spcAft>
            </a:pPr>
            <a:r>
              <a:rPr lang="en-US" altLang="en-US" sz="2600" dirty="0"/>
              <a:t>Web </a:t>
            </a:r>
            <a:r>
              <a:rPr lang="en-US" altLang="en-US" sz="2600" dirty="0" smtClean="0"/>
              <a:t>Submission </a:t>
            </a:r>
            <a:r>
              <a:rPr lang="en-US" altLang="en-US" sz="2600" dirty="0"/>
              <a:t>- District will upload the students’ records individually</a:t>
            </a:r>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19</a:t>
            </a:fld>
            <a:endParaRPr lang="en-US" dirty="0"/>
          </a:p>
        </p:txBody>
      </p:sp>
      <p:sp>
        <p:nvSpPr>
          <p:cNvPr id="5" name="Title 4"/>
          <p:cNvSpPr>
            <a:spLocks noGrp="1"/>
          </p:cNvSpPr>
          <p:nvPr>
            <p:ph type="title"/>
          </p:nvPr>
        </p:nvSpPr>
        <p:spPr/>
        <p:txBody>
          <a:bodyPr>
            <a:normAutofit/>
          </a:bodyPr>
          <a:lstStyle/>
          <a:p>
            <a:r>
              <a:rPr lang="en-US" dirty="0"/>
              <a:t>How do I submit the data to ODE?</a:t>
            </a:r>
          </a:p>
        </p:txBody>
      </p:sp>
    </p:spTree>
    <p:extLst>
      <p:ext uri="{BB962C8B-B14F-4D97-AF65-F5344CB8AC3E}">
        <p14:creationId xmlns:p14="http://schemas.microsoft.com/office/powerpoint/2010/main" val="767647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17176" y="1940417"/>
            <a:ext cx="10784542" cy="3994218"/>
          </a:xfrm>
        </p:spPr>
        <p:txBody>
          <a:bodyPr/>
          <a:lstStyle/>
          <a:p>
            <a:pPr marL="0" indent="0">
              <a:buNone/>
            </a:pPr>
            <a:r>
              <a:rPr lang="en-US" dirty="0"/>
              <a:t>The purpose for the EL </a:t>
            </a:r>
            <a:r>
              <a:rPr lang="en-US" dirty="0" smtClean="0"/>
              <a:t>Data Collection </a:t>
            </a:r>
            <a:r>
              <a:rPr lang="en-US" dirty="0"/>
              <a:t>is to collect data on Oregon’s English Learners for:</a:t>
            </a:r>
          </a:p>
          <a:p>
            <a:pPr lvl="1"/>
            <a:r>
              <a:rPr lang="en-US" dirty="0"/>
              <a:t>Federal Title III allocation determinations</a:t>
            </a:r>
          </a:p>
          <a:p>
            <a:pPr lvl="1"/>
            <a:r>
              <a:rPr lang="en-US" dirty="0"/>
              <a:t>Federal required EL data submissions</a:t>
            </a:r>
          </a:p>
          <a:p>
            <a:pPr lvl="1"/>
            <a:r>
              <a:rPr lang="en-US" dirty="0"/>
              <a:t>Review by ODE state fiscal (ADM) staff to ensure the appropriate dissemination of state weighted EL </a:t>
            </a:r>
            <a:r>
              <a:rPr lang="en-US" dirty="0" smtClean="0"/>
              <a:t>funding</a:t>
            </a:r>
            <a:endParaRPr lang="en-US" dirty="0"/>
          </a:p>
          <a:p>
            <a:pPr marL="0" indent="0">
              <a:buNone/>
            </a:pPr>
            <a:r>
              <a:rPr lang="en-US" dirty="0"/>
              <a:t>The goals for today’s EL data collection presentation are:</a:t>
            </a:r>
          </a:p>
          <a:p>
            <a:pPr lvl="1"/>
            <a:r>
              <a:rPr lang="en-US" dirty="0"/>
              <a:t>Assist districts with learning how to submit the EL collection data</a:t>
            </a:r>
          </a:p>
          <a:p>
            <a:pPr lvl="1"/>
            <a:r>
              <a:rPr lang="en-US" dirty="0"/>
              <a:t>Provide support on frequently asked EL data collection questions</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5" name="Title 4"/>
          <p:cNvSpPr>
            <a:spLocks noGrp="1"/>
          </p:cNvSpPr>
          <p:nvPr>
            <p:ph type="title"/>
          </p:nvPr>
        </p:nvSpPr>
        <p:spPr/>
        <p:txBody>
          <a:bodyPr/>
          <a:lstStyle/>
          <a:p>
            <a:r>
              <a:rPr lang="en-US" dirty="0" smtClean="0"/>
              <a:t>Goals and Purpose</a:t>
            </a:r>
            <a:endParaRPr lang="en-US" dirty="0"/>
          </a:p>
        </p:txBody>
      </p:sp>
    </p:spTree>
    <p:extLst>
      <p:ext uri="{BB962C8B-B14F-4D97-AF65-F5344CB8AC3E}">
        <p14:creationId xmlns:p14="http://schemas.microsoft.com/office/powerpoint/2010/main" val="617397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If you are selecting to upload data individually by each student, you will use the search box below to locate the student’s record in the ODE data </a:t>
            </a:r>
            <a:r>
              <a:rPr lang="en-US" dirty="0" smtClean="0"/>
              <a:t>server.</a:t>
            </a:r>
            <a:endParaRPr lang="en-US" dirty="0"/>
          </a:p>
          <a:p>
            <a:pPr marL="0" indent="0">
              <a:buNone/>
            </a:pPr>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20</a:t>
            </a:fld>
            <a:endParaRPr lang="en-US" dirty="0"/>
          </a:p>
        </p:txBody>
      </p:sp>
      <p:sp>
        <p:nvSpPr>
          <p:cNvPr id="5" name="Title 4"/>
          <p:cNvSpPr>
            <a:spLocks noGrp="1"/>
          </p:cNvSpPr>
          <p:nvPr>
            <p:ph type="title"/>
          </p:nvPr>
        </p:nvSpPr>
        <p:spPr/>
        <p:txBody>
          <a:bodyPr>
            <a:normAutofit/>
          </a:bodyPr>
          <a:lstStyle/>
          <a:p>
            <a:r>
              <a:rPr lang="en-US" dirty="0"/>
              <a:t>Web Submission Screen</a:t>
            </a:r>
          </a:p>
        </p:txBody>
      </p:sp>
      <p:pic>
        <p:nvPicPr>
          <p:cNvPr id="6" name="Content Placeholder 4" descr="This is a picture of the student screach screen in the EL data collection&#10;" title="Screenshot of web submission screen"/>
          <p:cNvPicPr>
            <a:picLocks noChangeAspect="1"/>
          </p:cNvPicPr>
          <p:nvPr/>
        </p:nvPicPr>
        <p:blipFill>
          <a:blip r:embed="rId2"/>
          <a:stretch>
            <a:fillRect/>
          </a:stretch>
        </p:blipFill>
        <p:spPr>
          <a:xfrm>
            <a:off x="393192" y="2747010"/>
            <a:ext cx="8380711" cy="3741640"/>
          </a:xfrm>
          <a:prstGeom prst="rect">
            <a:avLst/>
          </a:prstGeom>
        </p:spPr>
      </p:pic>
    </p:spTree>
    <p:extLst>
      <p:ext uri="{BB962C8B-B14F-4D97-AF65-F5344CB8AC3E}">
        <p14:creationId xmlns:p14="http://schemas.microsoft.com/office/powerpoint/2010/main" val="1076727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Your student information system (i.e. Synergy) may have created a file creation to assist you in uploading to ODE.  </a:t>
            </a:r>
          </a:p>
          <a:p>
            <a:pPr marL="0" indent="0">
              <a:buNone/>
            </a:pPr>
            <a:endParaRPr lang="en-US" dirty="0"/>
          </a:p>
          <a:p>
            <a:pPr marL="0" indent="0">
              <a:buNone/>
            </a:pPr>
            <a:r>
              <a:rPr lang="en-US" dirty="0" smtClean="0"/>
              <a:t>Please check with your student information system provide for assistance with a file upload support.</a:t>
            </a: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21</a:t>
            </a:fld>
            <a:endParaRPr lang="en-US" dirty="0"/>
          </a:p>
        </p:txBody>
      </p:sp>
      <p:sp>
        <p:nvSpPr>
          <p:cNvPr id="5" name="Title 4"/>
          <p:cNvSpPr>
            <a:spLocks noGrp="1"/>
          </p:cNvSpPr>
          <p:nvPr>
            <p:ph type="title"/>
          </p:nvPr>
        </p:nvSpPr>
        <p:spPr/>
        <p:txBody>
          <a:bodyPr/>
          <a:lstStyle/>
          <a:p>
            <a:r>
              <a:rPr lang="en-US" dirty="0" smtClean="0"/>
              <a:t>Student Information System Uploads</a:t>
            </a:r>
            <a:endParaRPr lang="en-US" dirty="0"/>
          </a:p>
        </p:txBody>
      </p:sp>
    </p:spTree>
    <p:extLst>
      <p:ext uri="{BB962C8B-B14F-4D97-AF65-F5344CB8AC3E}">
        <p14:creationId xmlns:p14="http://schemas.microsoft.com/office/powerpoint/2010/main" val="3592181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Key Items to Remember</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22</a:t>
            </a:fld>
            <a:endParaRPr lang="en-US" dirty="0"/>
          </a:p>
        </p:txBody>
      </p:sp>
    </p:spTree>
    <p:extLst>
      <p:ext uri="{BB962C8B-B14F-4D97-AF65-F5344CB8AC3E}">
        <p14:creationId xmlns:p14="http://schemas.microsoft.com/office/powerpoint/2010/main" val="640581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spcBef>
                <a:spcPct val="0"/>
              </a:spcBef>
              <a:spcAft>
                <a:spcPts val="600"/>
              </a:spcAft>
            </a:pPr>
            <a:r>
              <a:rPr lang="en-US" altLang="en-US" sz="2600" dirty="0"/>
              <a:t>Language of Origin</a:t>
            </a:r>
          </a:p>
          <a:p>
            <a:pPr lvl="1">
              <a:spcBef>
                <a:spcPct val="0"/>
              </a:spcBef>
              <a:spcAft>
                <a:spcPts val="600"/>
              </a:spcAft>
            </a:pPr>
            <a:r>
              <a:rPr lang="en-US" altLang="en-US" sz="2200" dirty="0"/>
              <a:t>Each year students are reported with English in their language of origin field without the allowable ethnic code for this language.  This results in a data collection error.</a:t>
            </a:r>
          </a:p>
          <a:p>
            <a:pPr lvl="1">
              <a:spcBef>
                <a:spcPct val="0"/>
              </a:spcBef>
              <a:spcAft>
                <a:spcPts val="1800"/>
              </a:spcAft>
            </a:pPr>
            <a:r>
              <a:rPr lang="en-US" altLang="en-US" sz="2200" dirty="0"/>
              <a:t>To fix this error, please check English and ethnic codes; English is only permissible when the ethnic code is American Indian/Alaska Native.</a:t>
            </a:r>
          </a:p>
          <a:p>
            <a:pPr>
              <a:spcBef>
                <a:spcPct val="0"/>
              </a:spcBef>
              <a:spcAft>
                <a:spcPts val="600"/>
              </a:spcAft>
            </a:pPr>
            <a:r>
              <a:rPr lang="en-US" sz="2600" dirty="0"/>
              <a:t>EL Start Date Error</a:t>
            </a:r>
          </a:p>
          <a:p>
            <a:pPr lvl="1">
              <a:spcBef>
                <a:spcPct val="0"/>
              </a:spcBef>
              <a:spcAft>
                <a:spcPts val="600"/>
              </a:spcAft>
            </a:pPr>
            <a:r>
              <a:rPr lang="en-US" sz="2200" dirty="0"/>
              <a:t>When a district enters a start date that is more recent than the start date in the ODE system, a data collection error is triggered.</a:t>
            </a:r>
          </a:p>
          <a:p>
            <a:pPr lvl="1">
              <a:spcBef>
                <a:spcPct val="0"/>
              </a:spcBef>
              <a:spcAft>
                <a:spcPts val="600"/>
              </a:spcAft>
            </a:pPr>
            <a:r>
              <a:rPr lang="en-US" sz="2200" dirty="0"/>
              <a:t>In the error code narrative the ODE data system will provide the start date from the ODE data system.</a:t>
            </a:r>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23</a:t>
            </a:fld>
            <a:endParaRPr lang="en-US" dirty="0"/>
          </a:p>
        </p:txBody>
      </p:sp>
      <p:sp>
        <p:nvSpPr>
          <p:cNvPr id="5" name="Title 4"/>
          <p:cNvSpPr>
            <a:spLocks noGrp="1"/>
          </p:cNvSpPr>
          <p:nvPr>
            <p:ph type="title"/>
          </p:nvPr>
        </p:nvSpPr>
        <p:spPr/>
        <p:txBody>
          <a:bodyPr>
            <a:normAutofit/>
          </a:bodyPr>
          <a:lstStyle/>
          <a:p>
            <a:r>
              <a:rPr lang="en-US" dirty="0" smtClean="0"/>
              <a:t>Common </a:t>
            </a:r>
            <a:r>
              <a:rPr lang="en-US" dirty="0"/>
              <a:t>Errors in the EL Data Collection</a:t>
            </a:r>
          </a:p>
        </p:txBody>
      </p:sp>
    </p:spTree>
    <p:extLst>
      <p:ext uri="{BB962C8B-B14F-4D97-AF65-F5344CB8AC3E}">
        <p14:creationId xmlns:p14="http://schemas.microsoft.com/office/powerpoint/2010/main" val="849916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ct val="0"/>
              </a:spcBef>
              <a:spcAft>
                <a:spcPts val="600"/>
              </a:spcAft>
            </a:pPr>
            <a:r>
              <a:rPr lang="en-US" altLang="en-US" sz="2600" dirty="0"/>
              <a:t>Production Download: </a:t>
            </a:r>
          </a:p>
          <a:p>
            <a:pPr lvl="1">
              <a:spcBef>
                <a:spcPct val="0"/>
              </a:spcBef>
              <a:spcAft>
                <a:spcPts val="600"/>
              </a:spcAft>
            </a:pPr>
            <a:r>
              <a:rPr lang="en-US" altLang="en-US" sz="2300" dirty="0"/>
              <a:t>This download is a copy of all records accepted by the ODE data collection. </a:t>
            </a:r>
            <a:r>
              <a:rPr lang="en-US" altLang="en-US" sz="2300" dirty="0" smtClean="0"/>
              <a:t> Any </a:t>
            </a:r>
            <a:r>
              <a:rPr lang="en-US" altLang="en-US" sz="2300" dirty="0"/>
              <a:t>record in error is not included in this report.</a:t>
            </a:r>
          </a:p>
          <a:p>
            <a:pPr lvl="1">
              <a:spcBef>
                <a:spcPct val="0"/>
              </a:spcBef>
              <a:spcAft>
                <a:spcPts val="600"/>
              </a:spcAft>
            </a:pPr>
            <a:r>
              <a:rPr lang="en-US" altLang="en-US" sz="2300" dirty="0"/>
              <a:t>Production Downloads are located under the Reports section of the Consolidated Collections.</a:t>
            </a:r>
          </a:p>
          <a:p>
            <a:pPr lvl="1">
              <a:spcBef>
                <a:spcPct val="0"/>
              </a:spcBef>
              <a:spcAft>
                <a:spcPts val="1800"/>
              </a:spcAft>
            </a:pPr>
            <a:r>
              <a:rPr lang="en-US" altLang="en-US" sz="2300" dirty="0"/>
              <a:t>ODE will send you an email with a link to a secure file download for your records.</a:t>
            </a:r>
          </a:p>
          <a:p>
            <a:pPr>
              <a:spcBef>
                <a:spcPct val="0"/>
              </a:spcBef>
              <a:spcAft>
                <a:spcPts val="1200"/>
              </a:spcAft>
            </a:pPr>
            <a:r>
              <a:rPr lang="en-US" altLang="en-US" sz="2600" dirty="0"/>
              <a:t>ODE staff strongly recommend getting a Production Download and comparing the data accepted by the ODE data system and the district EL data.</a:t>
            </a:r>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24</a:t>
            </a:fld>
            <a:endParaRPr lang="en-US" dirty="0"/>
          </a:p>
        </p:txBody>
      </p:sp>
      <p:sp>
        <p:nvSpPr>
          <p:cNvPr id="5" name="Title 4"/>
          <p:cNvSpPr>
            <a:spLocks noGrp="1"/>
          </p:cNvSpPr>
          <p:nvPr>
            <p:ph type="title"/>
          </p:nvPr>
        </p:nvSpPr>
        <p:spPr/>
        <p:txBody>
          <a:bodyPr>
            <a:noAutofit/>
          </a:bodyPr>
          <a:lstStyle/>
          <a:p>
            <a:r>
              <a:rPr lang="en-US" dirty="0"/>
              <a:t>How can I check that all my records are submitted to ODE?</a:t>
            </a:r>
          </a:p>
        </p:txBody>
      </p:sp>
    </p:spTree>
    <p:extLst>
      <p:ext uri="{BB962C8B-B14F-4D97-AF65-F5344CB8AC3E}">
        <p14:creationId xmlns:p14="http://schemas.microsoft.com/office/powerpoint/2010/main" val="2853904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957589"/>
            <a:ext cx="10784542" cy="3977046"/>
          </a:xfrm>
        </p:spPr>
        <p:txBody>
          <a:bodyPr/>
          <a:lstStyle/>
          <a:p>
            <a:pPr>
              <a:lnSpc>
                <a:spcPct val="100000"/>
              </a:lnSpc>
              <a:spcBef>
                <a:spcPts val="0"/>
              </a:spcBef>
              <a:spcAft>
                <a:spcPts val="600"/>
              </a:spcAft>
              <a:defRPr/>
            </a:pPr>
            <a:r>
              <a:rPr lang="en-US" sz="2300" dirty="0"/>
              <a:t>After you review the production download with your records, please click the verification check box on the EL Collection status tracking page.</a:t>
            </a:r>
          </a:p>
          <a:p>
            <a:pPr lvl="1">
              <a:lnSpc>
                <a:spcPct val="100000"/>
              </a:lnSpc>
              <a:spcBef>
                <a:spcPts val="0"/>
              </a:spcBef>
              <a:spcAft>
                <a:spcPts val="600"/>
              </a:spcAft>
              <a:defRPr/>
            </a:pPr>
            <a:r>
              <a:rPr lang="en-US" sz="2000" dirty="0"/>
              <a:t>Click on the small triangle next to the collection dates</a:t>
            </a:r>
          </a:p>
          <a:p>
            <a:pPr lvl="1">
              <a:lnSpc>
                <a:spcPct val="100000"/>
              </a:lnSpc>
              <a:spcBef>
                <a:spcPts val="0"/>
              </a:spcBef>
              <a:spcAft>
                <a:spcPts val="600"/>
              </a:spcAft>
              <a:defRPr/>
            </a:pPr>
            <a:r>
              <a:rPr lang="en-US" sz="2000" dirty="0"/>
              <a:t>This opens the validation check box</a:t>
            </a:r>
          </a:p>
          <a:p>
            <a:pPr lvl="1">
              <a:lnSpc>
                <a:spcPct val="100000"/>
              </a:lnSpc>
              <a:spcBef>
                <a:spcPts val="0"/>
              </a:spcBef>
              <a:spcAft>
                <a:spcPts val="1200"/>
              </a:spcAft>
              <a:defRPr/>
            </a:pPr>
            <a:r>
              <a:rPr lang="en-US" sz="2000" dirty="0"/>
              <a:t>This check box is a way of tracking that a district has reviewed their submitted records</a:t>
            </a:r>
          </a:p>
          <a:p>
            <a:pPr>
              <a:lnSpc>
                <a:spcPct val="100000"/>
              </a:lnSpc>
              <a:spcBef>
                <a:spcPts val="0"/>
              </a:spcBef>
              <a:spcAft>
                <a:spcPts val="600"/>
              </a:spcAft>
              <a:defRPr/>
            </a:pPr>
            <a:r>
              <a:rPr lang="en-US" sz="2300" dirty="0"/>
              <a:t>Each year, districts inform ODE staff that the records in their student information system do not match ODE’s records in the EL collection.  </a:t>
            </a:r>
            <a:r>
              <a:rPr lang="en-US" sz="2300" dirty="0" smtClean="0"/>
              <a:t>By </a:t>
            </a:r>
            <a:r>
              <a:rPr lang="en-US" sz="2300" dirty="0"/>
              <a:t>comparing the production download to your records, and clicking the verification box, will help alleviate this issue.</a:t>
            </a:r>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25</a:t>
            </a:fld>
            <a:endParaRPr lang="en-US" dirty="0"/>
          </a:p>
        </p:txBody>
      </p:sp>
      <p:sp>
        <p:nvSpPr>
          <p:cNvPr id="5" name="Title 4"/>
          <p:cNvSpPr>
            <a:spLocks noGrp="1"/>
          </p:cNvSpPr>
          <p:nvPr>
            <p:ph type="title"/>
          </p:nvPr>
        </p:nvSpPr>
        <p:spPr/>
        <p:txBody>
          <a:bodyPr>
            <a:normAutofit/>
          </a:bodyPr>
          <a:lstStyle/>
          <a:p>
            <a:r>
              <a:rPr lang="en-US" dirty="0"/>
              <a:t>Validation Check Box</a:t>
            </a:r>
          </a:p>
        </p:txBody>
      </p:sp>
    </p:spTree>
    <p:extLst>
      <p:ext uri="{BB962C8B-B14F-4D97-AF65-F5344CB8AC3E}">
        <p14:creationId xmlns:p14="http://schemas.microsoft.com/office/powerpoint/2010/main" val="212008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17176" y="2673315"/>
            <a:ext cx="10784542" cy="1900363"/>
          </a:xfrm>
        </p:spPr>
        <p:txBody>
          <a:bodyPr/>
          <a:lstStyle/>
          <a:p>
            <a:r>
              <a:rPr lang="en-US" sz="6600" dirty="0"/>
              <a:t>Where can I go to get historical EL data for enrolling students?</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26</a:t>
            </a:fld>
            <a:endParaRPr lang="en-US" dirty="0"/>
          </a:p>
        </p:txBody>
      </p:sp>
    </p:spTree>
    <p:extLst>
      <p:ext uri="{BB962C8B-B14F-4D97-AF65-F5344CB8AC3E}">
        <p14:creationId xmlns:p14="http://schemas.microsoft.com/office/powerpoint/2010/main" val="2921446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EL Student History</a:t>
            </a:r>
          </a:p>
        </p:txBody>
      </p:sp>
      <p:sp>
        <p:nvSpPr>
          <p:cNvPr id="8" name="Content Placeholder 7"/>
          <p:cNvSpPr>
            <a:spLocks noGrp="1"/>
          </p:cNvSpPr>
          <p:nvPr>
            <p:ph sz="half" idx="1"/>
          </p:nvPr>
        </p:nvSpPr>
        <p:spPr>
          <a:xfrm>
            <a:off x="717176" y="2056327"/>
            <a:ext cx="5302624" cy="3875346"/>
          </a:xfrm>
        </p:spPr>
        <p:txBody>
          <a:bodyPr/>
          <a:lstStyle/>
          <a:p>
            <a:pPr marL="341313" indent="-225425">
              <a:spcBef>
                <a:spcPts val="0"/>
              </a:spcBef>
              <a:spcAft>
                <a:spcPts val="1200"/>
              </a:spcAft>
            </a:pPr>
            <a:r>
              <a:rPr lang="en-US" dirty="0"/>
              <a:t>EL start date</a:t>
            </a:r>
          </a:p>
          <a:p>
            <a:pPr marL="341313" indent="-225425">
              <a:spcBef>
                <a:spcPts val="0"/>
              </a:spcBef>
              <a:spcAft>
                <a:spcPts val="1200"/>
              </a:spcAft>
            </a:pPr>
            <a:r>
              <a:rPr lang="en-US" dirty="0"/>
              <a:t>EL exit date</a:t>
            </a:r>
          </a:p>
          <a:p>
            <a:pPr marL="341313" indent="-225425">
              <a:spcBef>
                <a:spcPts val="0"/>
              </a:spcBef>
              <a:spcAft>
                <a:spcPts val="1200"/>
              </a:spcAft>
            </a:pPr>
            <a:r>
              <a:rPr lang="en-US" dirty="0"/>
              <a:t>Last language of origin</a:t>
            </a:r>
          </a:p>
          <a:p>
            <a:pPr marL="341313" indent="-225425">
              <a:spcBef>
                <a:spcPts val="0"/>
              </a:spcBef>
              <a:spcAft>
                <a:spcPts val="1200"/>
              </a:spcAft>
            </a:pPr>
            <a:r>
              <a:rPr lang="en-US" dirty="0"/>
              <a:t>Last EL Collection submission</a:t>
            </a:r>
          </a:p>
          <a:p>
            <a:pPr marL="341313" indent="-225425">
              <a:spcBef>
                <a:spcPts val="0"/>
              </a:spcBef>
              <a:spcAft>
                <a:spcPts val="1200"/>
              </a:spcAft>
            </a:pPr>
            <a:r>
              <a:rPr lang="en-US" dirty="0"/>
              <a:t>Last EL program models</a:t>
            </a:r>
          </a:p>
          <a:p>
            <a:pPr marL="341313" indent="-225425">
              <a:spcBef>
                <a:spcPts val="0"/>
              </a:spcBef>
              <a:spcAft>
                <a:spcPts val="1200"/>
              </a:spcAft>
            </a:pPr>
            <a:r>
              <a:rPr lang="en-US" dirty="0"/>
              <a:t>SIFE flag</a:t>
            </a:r>
          </a:p>
          <a:p>
            <a:endParaRPr lang="en-US" dirty="0"/>
          </a:p>
        </p:txBody>
      </p:sp>
      <p:sp>
        <p:nvSpPr>
          <p:cNvPr id="9" name="Content Placeholder 8"/>
          <p:cNvSpPr>
            <a:spLocks noGrp="1"/>
          </p:cNvSpPr>
          <p:nvPr>
            <p:ph sz="half" idx="2"/>
          </p:nvPr>
        </p:nvSpPr>
        <p:spPr>
          <a:xfrm>
            <a:off x="6147033" y="2056327"/>
            <a:ext cx="5186966" cy="3875346"/>
          </a:xfrm>
        </p:spPr>
        <p:txBody>
          <a:bodyPr/>
          <a:lstStyle/>
          <a:p>
            <a:pPr marL="341313" indent="-230188">
              <a:spcBef>
                <a:spcPts val="0"/>
              </a:spcBef>
              <a:spcAft>
                <a:spcPts val="1200"/>
              </a:spcAft>
            </a:pPr>
            <a:r>
              <a:rPr lang="en-US" dirty="0"/>
              <a:t>Last district submitting to EL data collection</a:t>
            </a:r>
          </a:p>
          <a:p>
            <a:pPr marL="341313" indent="-230188">
              <a:spcBef>
                <a:spcPts val="0"/>
              </a:spcBef>
              <a:spcAft>
                <a:spcPts val="1200"/>
              </a:spcAft>
            </a:pPr>
            <a:r>
              <a:rPr lang="en-US" dirty="0"/>
              <a:t>Most recent ELP score(s) and test date</a:t>
            </a:r>
          </a:p>
          <a:p>
            <a:pPr marL="341313" indent="-230188">
              <a:spcBef>
                <a:spcPts val="0"/>
              </a:spcBef>
              <a:spcAft>
                <a:spcPts val="1200"/>
              </a:spcAft>
            </a:pPr>
            <a:r>
              <a:rPr lang="en-US" dirty="0"/>
              <a:t>The Wavier Effective Date </a:t>
            </a:r>
            <a:r>
              <a:rPr lang="en-US" dirty="0" smtClean="0"/>
              <a:t>field</a:t>
            </a:r>
          </a:p>
          <a:p>
            <a:pPr marL="341313" indent="-230188">
              <a:spcBef>
                <a:spcPts val="0"/>
              </a:spcBef>
              <a:spcAft>
                <a:spcPts val="1200"/>
              </a:spcAft>
            </a:pPr>
            <a:r>
              <a:rPr lang="en-US" dirty="0" smtClean="0"/>
              <a:t>SSIDs that have been merged are included</a:t>
            </a:r>
          </a:p>
          <a:p>
            <a:pPr marL="341313" indent="-230188">
              <a:spcBef>
                <a:spcPts val="0"/>
              </a:spcBef>
              <a:spcAft>
                <a:spcPts val="1200"/>
              </a:spcAft>
            </a:pPr>
            <a:r>
              <a:rPr lang="en-US" dirty="0" smtClean="0"/>
              <a:t>CS students with fall 2021 exits – have exit dates included.</a:t>
            </a:r>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27</a:t>
            </a:fld>
            <a:endParaRPr lang="en-US" dirty="0"/>
          </a:p>
        </p:txBody>
      </p:sp>
      <p:sp>
        <p:nvSpPr>
          <p:cNvPr id="2" name="TextBox 1"/>
          <p:cNvSpPr txBox="1"/>
          <p:nvPr/>
        </p:nvSpPr>
        <p:spPr>
          <a:xfrm>
            <a:off x="3246539" y="6023295"/>
            <a:ext cx="5364061" cy="646331"/>
          </a:xfrm>
          <a:prstGeom prst="rect">
            <a:avLst/>
          </a:prstGeom>
          <a:noFill/>
        </p:spPr>
        <p:txBody>
          <a:bodyPr wrap="square" rtlCol="0">
            <a:spAutoFit/>
          </a:bodyPr>
          <a:lstStyle/>
          <a:p>
            <a:r>
              <a:rPr lang="en-US" b="1" dirty="0" smtClean="0"/>
              <a:t>Note:  </a:t>
            </a:r>
            <a:r>
              <a:rPr lang="en-US" dirty="0" smtClean="0"/>
              <a:t>The 22-23 Fall History Report on the list will open with this opening of the Fall EL collection</a:t>
            </a:r>
            <a:endParaRPr lang="en-US" b="1" dirty="0"/>
          </a:p>
        </p:txBody>
      </p:sp>
    </p:spTree>
    <p:extLst>
      <p:ext uri="{BB962C8B-B14F-4D97-AF65-F5344CB8AC3E}">
        <p14:creationId xmlns:p14="http://schemas.microsoft.com/office/powerpoint/2010/main" val="128322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picture of reports tab in data collection" title="chart of how to get to history report"/>
          <p:cNvPicPr>
            <a:picLocks noGrp="1" noChangeAspect="1"/>
          </p:cNvPicPr>
          <p:nvPr>
            <p:ph idx="1"/>
          </p:nvPr>
        </p:nvPicPr>
        <p:blipFill>
          <a:blip r:embed="rId2"/>
          <a:stretch>
            <a:fillRect/>
          </a:stretch>
        </p:blipFill>
        <p:spPr>
          <a:xfrm>
            <a:off x="2140845" y="1825625"/>
            <a:ext cx="7937297" cy="4364820"/>
          </a:xfrm>
          <a:prstGeom prst="rect">
            <a:avLst/>
          </a:prstGeom>
        </p:spPr>
      </p:pic>
      <p:sp>
        <p:nvSpPr>
          <p:cNvPr id="5" name="Footer Placeholder 4"/>
          <p:cNvSpPr>
            <a:spLocks noGrp="1"/>
          </p:cNvSpPr>
          <p:nvPr>
            <p:ph type="ftr" sz="quarter" idx="11"/>
          </p:nvPr>
        </p:nvSpPr>
        <p:spPr/>
        <p:txBody>
          <a:bodyPr/>
          <a:lstStyle/>
          <a:p>
            <a:r>
              <a:rPr lang="en-US" dirty="0"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28</a:t>
            </a:fld>
            <a:endParaRPr lang="en-US" dirty="0"/>
          </a:p>
        </p:txBody>
      </p:sp>
      <p:sp>
        <p:nvSpPr>
          <p:cNvPr id="7" name="Title 6"/>
          <p:cNvSpPr>
            <a:spLocks noGrp="1"/>
          </p:cNvSpPr>
          <p:nvPr>
            <p:ph type="title"/>
          </p:nvPr>
        </p:nvSpPr>
        <p:spPr>
          <a:xfrm>
            <a:off x="499063" y="432033"/>
            <a:ext cx="10784542" cy="1026460"/>
          </a:xfrm>
        </p:spPr>
        <p:txBody>
          <a:bodyPr>
            <a:normAutofit/>
          </a:bodyPr>
          <a:lstStyle/>
          <a:p>
            <a:r>
              <a:rPr lang="en-US" dirty="0"/>
              <a:t>So how do I get there?</a:t>
            </a:r>
          </a:p>
        </p:txBody>
      </p:sp>
    </p:spTree>
    <p:extLst>
      <p:ext uri="{BB962C8B-B14F-4D97-AF65-F5344CB8AC3E}">
        <p14:creationId xmlns:p14="http://schemas.microsoft.com/office/powerpoint/2010/main" val="2823821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29</a:t>
            </a:fld>
            <a:endParaRPr lang="en-US" dirty="0"/>
          </a:p>
        </p:txBody>
      </p:sp>
      <p:sp>
        <p:nvSpPr>
          <p:cNvPr id="5" name="Title 4"/>
          <p:cNvSpPr>
            <a:spLocks noGrp="1"/>
          </p:cNvSpPr>
          <p:nvPr>
            <p:ph type="title"/>
          </p:nvPr>
        </p:nvSpPr>
        <p:spPr>
          <a:xfrm>
            <a:off x="348061" y="524312"/>
            <a:ext cx="10784542" cy="1026460"/>
          </a:xfrm>
        </p:spPr>
        <p:txBody>
          <a:bodyPr>
            <a:normAutofit/>
          </a:bodyPr>
          <a:lstStyle/>
          <a:p>
            <a:r>
              <a:rPr lang="en-US" dirty="0"/>
              <a:t>Reports Tab</a:t>
            </a:r>
          </a:p>
        </p:txBody>
      </p:sp>
      <p:pic>
        <p:nvPicPr>
          <p:cNvPr id="7" name="Content Placeholder 6" descr="Picture showing the Reports Tab and the list of data collections with the EL data colleciton on the screen" title="Reports TAb"/>
          <p:cNvPicPr>
            <a:picLocks noGrp="1" noChangeAspect="1"/>
          </p:cNvPicPr>
          <p:nvPr>
            <p:ph idx="1"/>
          </p:nvPr>
        </p:nvPicPr>
        <p:blipFill>
          <a:blip r:embed="rId2"/>
          <a:stretch>
            <a:fillRect/>
          </a:stretch>
        </p:blipFill>
        <p:spPr>
          <a:xfrm>
            <a:off x="3042560" y="1410381"/>
            <a:ext cx="7787628" cy="4869804"/>
          </a:xfrm>
          <a:prstGeom prst="rect">
            <a:avLst/>
          </a:prstGeom>
        </p:spPr>
      </p:pic>
    </p:spTree>
    <p:extLst>
      <p:ext uri="{BB962C8B-B14F-4D97-AF65-F5344CB8AC3E}">
        <p14:creationId xmlns:p14="http://schemas.microsoft.com/office/powerpoint/2010/main" val="1239288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Dates for the EL Data collection Spring Collection 4/14/22 to 5/27/22 and review window 6/9/- 6/20/22&#10;" title="Date chart"/>
          <p:cNvGraphicFramePr>
            <a:graphicFrameLocks noGrp="1"/>
          </p:cNvGraphicFramePr>
          <p:nvPr>
            <p:ph idx="1"/>
            <p:extLst>
              <p:ext uri="{D42A27DB-BD31-4B8C-83A1-F6EECF244321}">
                <p14:modId xmlns:p14="http://schemas.microsoft.com/office/powerpoint/2010/main" val="693725664"/>
              </p:ext>
            </p:extLst>
          </p:nvPr>
        </p:nvGraphicFramePr>
        <p:xfrm>
          <a:off x="717502" y="2023101"/>
          <a:ext cx="10783890" cy="2743200"/>
        </p:xfrm>
        <a:graphic>
          <a:graphicData uri="http://schemas.openxmlformats.org/drawingml/2006/table">
            <a:tbl>
              <a:tblPr firstRow="1" bandRow="1">
                <a:tableStyleId>{5C22544A-7EE6-4342-B048-85BDC9FD1C3A}</a:tableStyleId>
              </a:tblPr>
              <a:tblGrid>
                <a:gridCol w="2156778">
                  <a:extLst>
                    <a:ext uri="{9D8B030D-6E8A-4147-A177-3AD203B41FA5}">
                      <a16:colId xmlns:a16="http://schemas.microsoft.com/office/drawing/2014/main" val="1537654132"/>
                    </a:ext>
                  </a:extLst>
                </a:gridCol>
                <a:gridCol w="2156778">
                  <a:extLst>
                    <a:ext uri="{9D8B030D-6E8A-4147-A177-3AD203B41FA5}">
                      <a16:colId xmlns:a16="http://schemas.microsoft.com/office/drawing/2014/main" val="1100598350"/>
                    </a:ext>
                  </a:extLst>
                </a:gridCol>
                <a:gridCol w="2156778">
                  <a:extLst>
                    <a:ext uri="{9D8B030D-6E8A-4147-A177-3AD203B41FA5}">
                      <a16:colId xmlns:a16="http://schemas.microsoft.com/office/drawing/2014/main" val="2067354948"/>
                    </a:ext>
                  </a:extLst>
                </a:gridCol>
                <a:gridCol w="2156778">
                  <a:extLst>
                    <a:ext uri="{9D8B030D-6E8A-4147-A177-3AD203B41FA5}">
                      <a16:colId xmlns:a16="http://schemas.microsoft.com/office/drawing/2014/main" val="90794110"/>
                    </a:ext>
                  </a:extLst>
                </a:gridCol>
                <a:gridCol w="2156778">
                  <a:extLst>
                    <a:ext uri="{9D8B030D-6E8A-4147-A177-3AD203B41FA5}">
                      <a16:colId xmlns:a16="http://schemas.microsoft.com/office/drawing/2014/main" val="3656195544"/>
                    </a:ext>
                  </a:extLst>
                </a:gridCol>
              </a:tblGrid>
              <a:tr h="370840">
                <a:tc>
                  <a:txBody>
                    <a:bodyPr/>
                    <a:lstStyle/>
                    <a:p>
                      <a:r>
                        <a:rPr lang="en-US" dirty="0" smtClean="0"/>
                        <a:t>Name of Collection</a:t>
                      </a:r>
                      <a:endParaRPr lang="en-US" dirty="0"/>
                    </a:p>
                  </a:txBody>
                  <a:tcPr/>
                </a:tc>
                <a:tc>
                  <a:txBody>
                    <a:bodyPr/>
                    <a:lstStyle/>
                    <a:p>
                      <a:r>
                        <a:rPr lang="en-US" dirty="0" smtClean="0"/>
                        <a:t>Open Date</a:t>
                      </a:r>
                      <a:endParaRPr lang="en-US" dirty="0"/>
                    </a:p>
                  </a:txBody>
                  <a:tcPr/>
                </a:tc>
                <a:tc>
                  <a:txBody>
                    <a:bodyPr/>
                    <a:lstStyle/>
                    <a:p>
                      <a:r>
                        <a:rPr lang="en-US" dirty="0" smtClean="0"/>
                        <a:t>Close Date</a:t>
                      </a:r>
                      <a:endParaRPr lang="en-US" dirty="0"/>
                    </a:p>
                  </a:txBody>
                  <a:tcPr/>
                </a:tc>
                <a:tc>
                  <a:txBody>
                    <a:bodyPr/>
                    <a:lstStyle/>
                    <a:p>
                      <a:r>
                        <a:rPr lang="en-US" dirty="0" smtClean="0"/>
                        <a:t>Review Window  (Y/N)</a:t>
                      </a:r>
                      <a:endParaRPr lang="en-US" dirty="0"/>
                    </a:p>
                  </a:txBody>
                  <a:tcPr/>
                </a:tc>
                <a:tc>
                  <a:txBody>
                    <a:bodyPr/>
                    <a:lstStyle/>
                    <a:p>
                      <a:r>
                        <a:rPr lang="en-US" dirty="0" smtClean="0"/>
                        <a:t>Data</a:t>
                      </a:r>
                      <a:r>
                        <a:rPr lang="en-US" baseline="0" dirty="0" smtClean="0"/>
                        <a:t> validation (Y/N</a:t>
                      </a:r>
                      <a:endParaRPr lang="en-US" dirty="0"/>
                    </a:p>
                  </a:txBody>
                  <a:tcPr/>
                </a:tc>
                <a:extLst>
                  <a:ext uri="{0D108BD9-81ED-4DB2-BD59-A6C34878D82A}">
                    <a16:rowId xmlns:a16="http://schemas.microsoft.com/office/drawing/2014/main" val="2079298543"/>
                  </a:ext>
                </a:extLst>
              </a:tr>
              <a:tr h="370840">
                <a:tc>
                  <a:txBody>
                    <a:bodyPr/>
                    <a:lstStyle/>
                    <a:p>
                      <a:r>
                        <a:rPr lang="en-US" dirty="0" smtClean="0"/>
                        <a:t>Fall EL Data Collection</a:t>
                      </a:r>
                      <a:endParaRPr lang="en-US" dirty="0"/>
                    </a:p>
                  </a:txBody>
                  <a:tcPr/>
                </a:tc>
                <a:tc>
                  <a:txBody>
                    <a:bodyPr/>
                    <a:lstStyle/>
                    <a:p>
                      <a:r>
                        <a:rPr lang="en-US" dirty="0" smtClean="0"/>
                        <a:t>10/13/22</a:t>
                      </a:r>
                      <a:endParaRPr lang="en-US" dirty="0"/>
                    </a:p>
                  </a:txBody>
                  <a:tcPr/>
                </a:tc>
                <a:tc>
                  <a:txBody>
                    <a:bodyPr/>
                    <a:lstStyle/>
                    <a:p>
                      <a:r>
                        <a:rPr lang="en-US" dirty="0" smtClean="0"/>
                        <a:t>12/02/22</a:t>
                      </a:r>
                      <a:endParaRPr lang="en-US" dirty="0"/>
                    </a:p>
                  </a:txBody>
                  <a:tcPr/>
                </a:tc>
                <a:tc>
                  <a:txBody>
                    <a:bodyPr/>
                    <a:lstStyle/>
                    <a:p>
                      <a:r>
                        <a:rPr lang="en-US" dirty="0" smtClean="0"/>
                        <a:t>N</a:t>
                      </a:r>
                      <a:endParaRPr lang="en-US" dirty="0"/>
                    </a:p>
                  </a:txBody>
                  <a:tcPr/>
                </a:tc>
                <a:tc>
                  <a:txBody>
                    <a:bodyPr/>
                    <a:lstStyle/>
                    <a:p>
                      <a:r>
                        <a:rPr lang="en-US" dirty="0" smtClean="0"/>
                        <a:t>Yes, Informal</a:t>
                      </a:r>
                      <a:r>
                        <a:rPr lang="en-US" baseline="0" dirty="0" smtClean="0"/>
                        <a:t> –  in Feb/Mar to assist with Spring data submission (Fall Critical Validation)</a:t>
                      </a:r>
                      <a:endParaRPr lang="en-US" dirty="0"/>
                    </a:p>
                  </a:txBody>
                  <a:tcPr/>
                </a:tc>
                <a:extLst>
                  <a:ext uri="{0D108BD9-81ED-4DB2-BD59-A6C34878D82A}">
                    <a16:rowId xmlns:a16="http://schemas.microsoft.com/office/drawing/2014/main" val="4126070313"/>
                  </a:ext>
                </a:extLst>
              </a:tr>
              <a:tr h="370840">
                <a:tc>
                  <a:txBody>
                    <a:bodyPr/>
                    <a:lstStyle/>
                    <a:p>
                      <a:r>
                        <a:rPr lang="en-US" dirty="0" smtClean="0"/>
                        <a:t>Spring EL Data Collection</a:t>
                      </a:r>
                      <a:endParaRPr lang="en-US" dirty="0"/>
                    </a:p>
                  </a:txBody>
                  <a:tcPr/>
                </a:tc>
                <a:tc>
                  <a:txBody>
                    <a:bodyPr/>
                    <a:lstStyle/>
                    <a:p>
                      <a:r>
                        <a:rPr lang="en-US" dirty="0" smtClean="0"/>
                        <a:t>4/13/23</a:t>
                      </a:r>
                      <a:endParaRPr lang="en-US" dirty="0"/>
                    </a:p>
                  </a:txBody>
                  <a:tcPr/>
                </a:tc>
                <a:tc>
                  <a:txBody>
                    <a:bodyPr/>
                    <a:lstStyle/>
                    <a:p>
                      <a:r>
                        <a:rPr lang="en-US" dirty="0" smtClean="0"/>
                        <a:t>5/26/23</a:t>
                      </a:r>
                      <a:endParaRPr lang="en-US" dirty="0"/>
                    </a:p>
                  </a:txBody>
                  <a:tcPr/>
                </a:tc>
                <a:tc>
                  <a:txBody>
                    <a:bodyPr/>
                    <a:lstStyle/>
                    <a:p>
                      <a:r>
                        <a:rPr lang="en-US" dirty="0" smtClean="0"/>
                        <a:t>Y</a:t>
                      </a:r>
                      <a:endParaRPr lang="en-US" dirty="0"/>
                    </a:p>
                  </a:txBody>
                  <a:tcPr/>
                </a:tc>
                <a:tc>
                  <a:txBody>
                    <a:bodyPr/>
                    <a:lstStyle/>
                    <a:p>
                      <a:r>
                        <a:rPr lang="en-US" dirty="0" smtClean="0"/>
                        <a:t>6/8/23 - 6/23/23</a:t>
                      </a:r>
                      <a:endParaRPr lang="en-US" dirty="0"/>
                    </a:p>
                  </a:txBody>
                  <a:tcPr/>
                </a:tc>
                <a:extLst>
                  <a:ext uri="{0D108BD9-81ED-4DB2-BD59-A6C34878D82A}">
                    <a16:rowId xmlns:a16="http://schemas.microsoft.com/office/drawing/2014/main" val="3488529335"/>
                  </a:ext>
                </a:extLst>
              </a:tr>
            </a:tbl>
          </a:graphicData>
        </a:graphic>
      </p:graphicFrame>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3</a:t>
            </a:fld>
            <a:endParaRPr lang="en-US" dirty="0"/>
          </a:p>
        </p:txBody>
      </p:sp>
      <p:sp>
        <p:nvSpPr>
          <p:cNvPr id="5" name="Title 4"/>
          <p:cNvSpPr>
            <a:spLocks noGrp="1"/>
          </p:cNvSpPr>
          <p:nvPr>
            <p:ph type="title"/>
          </p:nvPr>
        </p:nvSpPr>
        <p:spPr/>
        <p:txBody>
          <a:bodyPr/>
          <a:lstStyle/>
          <a:p>
            <a:r>
              <a:rPr lang="en-US" dirty="0"/>
              <a:t>Dates for the Calendar</a:t>
            </a:r>
          </a:p>
        </p:txBody>
      </p:sp>
    </p:spTree>
    <p:extLst>
      <p:ext uri="{BB962C8B-B14F-4D97-AF65-F5344CB8AC3E}">
        <p14:creationId xmlns:p14="http://schemas.microsoft.com/office/powerpoint/2010/main" val="4079507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30</a:t>
            </a:fld>
            <a:endParaRPr lang="en-US" dirty="0"/>
          </a:p>
        </p:txBody>
      </p:sp>
      <p:sp>
        <p:nvSpPr>
          <p:cNvPr id="5" name="Title 4"/>
          <p:cNvSpPr>
            <a:spLocks noGrp="1"/>
          </p:cNvSpPr>
          <p:nvPr>
            <p:ph type="title"/>
          </p:nvPr>
        </p:nvSpPr>
        <p:spPr/>
        <p:txBody>
          <a:bodyPr>
            <a:normAutofit/>
          </a:bodyPr>
          <a:lstStyle/>
          <a:p>
            <a:r>
              <a:rPr lang="en-US" dirty="0" smtClean="0"/>
              <a:t>Report Year Selection</a:t>
            </a:r>
            <a:endParaRPr lang="en-US" dirty="0"/>
          </a:p>
        </p:txBody>
      </p:sp>
      <p:sp>
        <p:nvSpPr>
          <p:cNvPr id="7" name="Rectangle 6"/>
          <p:cNvSpPr/>
          <p:nvPr/>
        </p:nvSpPr>
        <p:spPr>
          <a:xfrm>
            <a:off x="3254950" y="6196870"/>
            <a:ext cx="6753137" cy="369332"/>
          </a:xfrm>
          <a:prstGeom prst="rect">
            <a:avLst/>
          </a:prstGeom>
        </p:spPr>
        <p:txBody>
          <a:bodyPr wrap="square">
            <a:spAutoFit/>
          </a:bodyPr>
          <a:lstStyle/>
          <a:p>
            <a:r>
              <a:rPr lang="en-US" dirty="0"/>
              <a:t>Scroll across from the collection to the report year to the report.</a:t>
            </a:r>
          </a:p>
        </p:txBody>
      </p:sp>
      <p:pic>
        <p:nvPicPr>
          <p:cNvPr id="8" name="Content Placeholder 7" descr="Picture showing the list of EL data collections by year to see the most recent data collection years." title="Report Year Picture"/>
          <p:cNvPicPr>
            <a:picLocks noGrp="1" noChangeAspect="1"/>
          </p:cNvPicPr>
          <p:nvPr>
            <p:ph idx="1"/>
          </p:nvPr>
        </p:nvPicPr>
        <p:blipFill>
          <a:blip r:embed="rId2"/>
          <a:stretch>
            <a:fillRect/>
          </a:stretch>
        </p:blipFill>
        <p:spPr>
          <a:xfrm>
            <a:off x="2367402" y="1621069"/>
            <a:ext cx="7355438" cy="4599545"/>
          </a:xfrm>
          <a:prstGeom prst="rect">
            <a:avLst/>
          </a:prstGeom>
        </p:spPr>
      </p:pic>
    </p:spTree>
    <p:extLst>
      <p:ext uri="{BB962C8B-B14F-4D97-AF65-F5344CB8AC3E}">
        <p14:creationId xmlns:p14="http://schemas.microsoft.com/office/powerpoint/2010/main" val="1495859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cture that shows the list of reports available from the EL data collection.  " title="Report List"/>
          <p:cNvPicPr>
            <a:picLocks noGrp="1" noChangeAspect="1"/>
          </p:cNvPicPr>
          <p:nvPr>
            <p:ph idx="1"/>
          </p:nvPr>
        </p:nvPicPr>
        <p:blipFill>
          <a:blip r:embed="rId2"/>
          <a:stretch>
            <a:fillRect/>
          </a:stretch>
        </p:blipFill>
        <p:spPr>
          <a:xfrm>
            <a:off x="2829068" y="1483660"/>
            <a:ext cx="7481001" cy="4678062"/>
          </a:xfrm>
          <a:prstGeom prst="rect">
            <a:avLst/>
          </a:prstGeom>
        </p:spPr>
      </p:pic>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31</a:t>
            </a:fld>
            <a:endParaRPr lang="en-US" dirty="0"/>
          </a:p>
        </p:txBody>
      </p:sp>
      <p:sp>
        <p:nvSpPr>
          <p:cNvPr id="5" name="Title 4"/>
          <p:cNvSpPr>
            <a:spLocks noGrp="1"/>
          </p:cNvSpPr>
          <p:nvPr>
            <p:ph type="title"/>
          </p:nvPr>
        </p:nvSpPr>
        <p:spPr/>
        <p:txBody>
          <a:bodyPr/>
          <a:lstStyle/>
          <a:p>
            <a:r>
              <a:rPr lang="en-US" dirty="0" smtClean="0"/>
              <a:t>Report Selection</a:t>
            </a:r>
            <a:endParaRPr lang="en-US" dirty="0"/>
          </a:p>
        </p:txBody>
      </p:sp>
    </p:spTree>
    <p:extLst>
      <p:ext uri="{BB962C8B-B14F-4D97-AF65-F5344CB8AC3E}">
        <p14:creationId xmlns:p14="http://schemas.microsoft.com/office/powerpoint/2010/main" val="2370298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 spreadsheet on the screen with a button.</a:t>
            </a:r>
          </a:p>
          <a:p>
            <a:pPr marL="0" indent="0">
              <a:buNone/>
            </a:pPr>
            <a:endParaRPr lang="en-US" dirty="0"/>
          </a:p>
          <a:p>
            <a:pPr marL="0" indent="0">
              <a:buNone/>
            </a:pPr>
            <a:endParaRPr lang="en-US" dirty="0"/>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32</a:t>
            </a:fld>
            <a:endParaRPr lang="en-US" dirty="0"/>
          </a:p>
        </p:txBody>
      </p:sp>
      <p:sp>
        <p:nvSpPr>
          <p:cNvPr id="5" name="Title 4"/>
          <p:cNvSpPr>
            <a:spLocks noGrp="1"/>
          </p:cNvSpPr>
          <p:nvPr>
            <p:ph type="title"/>
          </p:nvPr>
        </p:nvSpPr>
        <p:spPr>
          <a:xfrm>
            <a:off x="717176" y="402972"/>
            <a:ext cx="10784542" cy="1026460"/>
          </a:xfrm>
        </p:spPr>
        <p:txBody>
          <a:bodyPr>
            <a:normAutofit/>
          </a:bodyPr>
          <a:lstStyle/>
          <a:p>
            <a:r>
              <a:rPr lang="en-US" dirty="0"/>
              <a:t>What will I get?</a:t>
            </a:r>
          </a:p>
        </p:txBody>
      </p:sp>
      <p:pic>
        <p:nvPicPr>
          <p:cNvPr id="6" name="Picture 5" descr="picture of export to CSV" title="picture stating export to csv"/>
          <p:cNvPicPr>
            <a:picLocks noChangeAspect="1"/>
          </p:cNvPicPr>
          <p:nvPr/>
        </p:nvPicPr>
        <p:blipFill>
          <a:blip r:embed="rId2"/>
          <a:stretch>
            <a:fillRect/>
          </a:stretch>
        </p:blipFill>
        <p:spPr>
          <a:xfrm>
            <a:off x="3008108" y="2852878"/>
            <a:ext cx="6175783" cy="1152244"/>
          </a:xfrm>
          <a:prstGeom prst="rect">
            <a:avLst/>
          </a:prstGeom>
        </p:spPr>
      </p:pic>
    </p:spTree>
    <p:extLst>
      <p:ext uri="{BB962C8B-B14F-4D97-AF65-F5344CB8AC3E}">
        <p14:creationId xmlns:p14="http://schemas.microsoft.com/office/powerpoint/2010/main" val="2924022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2052033"/>
            <a:ext cx="10784542" cy="3882601"/>
          </a:xfrm>
        </p:spPr>
        <p:txBody>
          <a:bodyPr/>
          <a:lstStyle/>
          <a:p>
            <a:pPr>
              <a:spcBef>
                <a:spcPts val="0"/>
              </a:spcBef>
              <a:spcAft>
                <a:spcPts val="1800"/>
              </a:spcAft>
            </a:pPr>
            <a:r>
              <a:rPr lang="en-US" altLang="en-US" dirty="0"/>
              <a:t>You can download a CSV report and see information on your students.   </a:t>
            </a:r>
          </a:p>
          <a:p>
            <a:pPr>
              <a:spcBef>
                <a:spcPts val="0"/>
              </a:spcBef>
              <a:spcAft>
                <a:spcPts val="4800"/>
              </a:spcAft>
            </a:pPr>
            <a:r>
              <a:rPr lang="en-US" altLang="en-US" dirty="0"/>
              <a:t>The report links to SSID, Assessment, and EL Collection information (as well as the start/exit date override tables).</a:t>
            </a:r>
          </a:p>
          <a:p>
            <a:pPr marL="0" indent="0">
              <a:spcBef>
                <a:spcPts val="0"/>
              </a:spcBef>
              <a:spcAft>
                <a:spcPts val="1200"/>
              </a:spcAft>
              <a:buNone/>
            </a:pPr>
            <a:r>
              <a:rPr lang="en-US" altLang="en-US" u="sng" dirty="0"/>
              <a:t>NOTE</a:t>
            </a:r>
            <a:r>
              <a:rPr lang="en-US" altLang="en-US" dirty="0"/>
              <a:t>:  This report is linked to SSID, if the SSID is not linked to your district, then the student will not be included on this report.</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33</a:t>
            </a:fld>
            <a:endParaRPr lang="en-US" dirty="0"/>
          </a:p>
        </p:txBody>
      </p:sp>
      <p:sp>
        <p:nvSpPr>
          <p:cNvPr id="5" name="Title 4"/>
          <p:cNvSpPr>
            <a:spLocks noGrp="1"/>
          </p:cNvSpPr>
          <p:nvPr>
            <p:ph type="title"/>
          </p:nvPr>
        </p:nvSpPr>
        <p:spPr/>
        <p:txBody>
          <a:bodyPr>
            <a:normAutofit/>
          </a:bodyPr>
          <a:lstStyle/>
          <a:p>
            <a:r>
              <a:rPr lang="en-US" dirty="0"/>
              <a:t>How do I use it?</a:t>
            </a:r>
          </a:p>
        </p:txBody>
      </p:sp>
    </p:spTree>
    <p:extLst>
      <p:ext uri="{BB962C8B-B14F-4D97-AF65-F5344CB8AC3E}">
        <p14:creationId xmlns:p14="http://schemas.microsoft.com/office/powerpoint/2010/main" val="2218280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895" y="425455"/>
            <a:ext cx="11186802" cy="1026460"/>
          </a:xfrm>
        </p:spPr>
        <p:txBody>
          <a:bodyPr>
            <a:normAutofit/>
          </a:bodyPr>
          <a:lstStyle/>
          <a:p>
            <a:r>
              <a:rPr lang="en-US" dirty="0"/>
              <a:t>If you export this file . . .</a:t>
            </a:r>
          </a:p>
        </p:txBody>
      </p:sp>
      <p:sp>
        <p:nvSpPr>
          <p:cNvPr id="6" name="Content Placeholder 5"/>
          <p:cNvSpPr>
            <a:spLocks noGrp="1"/>
          </p:cNvSpPr>
          <p:nvPr>
            <p:ph sz="half" idx="1"/>
          </p:nvPr>
        </p:nvSpPr>
        <p:spPr>
          <a:xfrm>
            <a:off x="717176" y="2069205"/>
            <a:ext cx="5302624" cy="3862468"/>
          </a:xfrm>
        </p:spPr>
        <p:txBody>
          <a:bodyPr>
            <a:normAutofit lnSpcReduction="10000"/>
          </a:bodyPr>
          <a:lstStyle/>
          <a:p>
            <a:pPr marL="0" indent="0">
              <a:spcBef>
                <a:spcPts val="0"/>
              </a:spcBef>
              <a:spcAft>
                <a:spcPts val="1200"/>
              </a:spcAft>
              <a:buNone/>
            </a:pPr>
            <a:r>
              <a:rPr lang="en-US" b="1" dirty="0"/>
              <a:t>You can search by:</a:t>
            </a:r>
          </a:p>
          <a:p>
            <a:pPr marL="338138" indent="-227013">
              <a:spcBef>
                <a:spcPts val="0"/>
              </a:spcBef>
              <a:spcAft>
                <a:spcPts val="600"/>
              </a:spcAft>
            </a:pPr>
            <a:r>
              <a:rPr lang="en-US" dirty="0"/>
              <a:t>SSID</a:t>
            </a:r>
          </a:p>
          <a:p>
            <a:pPr marL="338138" indent="-227013">
              <a:spcBef>
                <a:spcPts val="0"/>
              </a:spcBef>
              <a:spcAft>
                <a:spcPts val="600"/>
              </a:spcAft>
            </a:pPr>
            <a:r>
              <a:rPr lang="en-US" dirty="0"/>
              <a:t>Last name</a:t>
            </a:r>
          </a:p>
          <a:p>
            <a:pPr marL="338138" indent="-227013">
              <a:spcBef>
                <a:spcPts val="0"/>
              </a:spcBef>
              <a:spcAft>
                <a:spcPts val="600"/>
              </a:spcAft>
            </a:pPr>
            <a:r>
              <a:rPr lang="en-US" dirty="0"/>
              <a:t>First name</a:t>
            </a:r>
          </a:p>
          <a:p>
            <a:pPr marL="338138" indent="-227013">
              <a:spcBef>
                <a:spcPts val="0"/>
              </a:spcBef>
              <a:spcAft>
                <a:spcPts val="600"/>
              </a:spcAft>
            </a:pPr>
            <a:r>
              <a:rPr lang="en-US" dirty="0"/>
              <a:t>Middle name</a:t>
            </a:r>
          </a:p>
          <a:p>
            <a:pPr marL="338138" indent="-227013">
              <a:spcBef>
                <a:spcPts val="0"/>
              </a:spcBef>
              <a:spcAft>
                <a:spcPts val="600"/>
              </a:spcAft>
            </a:pPr>
            <a:r>
              <a:rPr lang="en-US" dirty="0"/>
              <a:t>Date of birth</a:t>
            </a:r>
          </a:p>
          <a:p>
            <a:endParaRPr lang="en-US" dirty="0"/>
          </a:p>
        </p:txBody>
      </p:sp>
      <p:sp>
        <p:nvSpPr>
          <p:cNvPr id="7" name="Content Placeholder 6"/>
          <p:cNvSpPr>
            <a:spLocks noGrp="1"/>
          </p:cNvSpPr>
          <p:nvPr>
            <p:ph sz="half" idx="2"/>
          </p:nvPr>
        </p:nvSpPr>
        <p:spPr>
          <a:xfrm>
            <a:off x="6172200" y="2069205"/>
            <a:ext cx="5329518" cy="3862467"/>
          </a:xfrm>
        </p:spPr>
        <p:txBody>
          <a:bodyPr>
            <a:normAutofit lnSpcReduction="10000"/>
          </a:bodyPr>
          <a:lstStyle/>
          <a:p>
            <a:pPr marL="0" indent="0">
              <a:spcBef>
                <a:spcPts val="0"/>
              </a:spcBef>
              <a:spcAft>
                <a:spcPts val="1200"/>
              </a:spcAft>
              <a:buNone/>
            </a:pPr>
            <a:r>
              <a:rPr lang="en-US" b="1" dirty="0"/>
              <a:t>And you will find:</a:t>
            </a:r>
          </a:p>
          <a:p>
            <a:pPr marL="338138" indent="-227013">
              <a:spcBef>
                <a:spcPts val="0"/>
              </a:spcBef>
              <a:spcAft>
                <a:spcPts val="600"/>
              </a:spcAft>
            </a:pPr>
            <a:r>
              <a:rPr lang="en-US" dirty="0"/>
              <a:t>EL start date</a:t>
            </a:r>
          </a:p>
          <a:p>
            <a:pPr marL="338138" indent="-227013">
              <a:spcBef>
                <a:spcPts val="0"/>
              </a:spcBef>
              <a:spcAft>
                <a:spcPts val="600"/>
              </a:spcAft>
            </a:pPr>
            <a:r>
              <a:rPr lang="en-US" dirty="0"/>
              <a:t>EL exit date</a:t>
            </a:r>
          </a:p>
          <a:p>
            <a:pPr marL="338138" indent="-227013">
              <a:spcBef>
                <a:spcPts val="0"/>
              </a:spcBef>
              <a:spcAft>
                <a:spcPts val="600"/>
              </a:spcAft>
            </a:pPr>
            <a:r>
              <a:rPr lang="en-US" dirty="0"/>
              <a:t>Last EL collection</a:t>
            </a:r>
          </a:p>
          <a:p>
            <a:pPr marL="338138" indent="-227013">
              <a:spcBef>
                <a:spcPts val="0"/>
              </a:spcBef>
              <a:spcAft>
                <a:spcPts val="600"/>
              </a:spcAft>
            </a:pPr>
            <a:r>
              <a:rPr lang="en-US" dirty="0"/>
              <a:t>Last ELP date</a:t>
            </a:r>
          </a:p>
          <a:p>
            <a:pPr marL="338138" indent="-227013">
              <a:spcBef>
                <a:spcPts val="0"/>
              </a:spcBef>
              <a:spcAft>
                <a:spcPts val="600"/>
              </a:spcAft>
            </a:pPr>
            <a:r>
              <a:rPr lang="en-US" dirty="0"/>
              <a:t>Last ELP score</a:t>
            </a:r>
          </a:p>
          <a:p>
            <a:pPr marL="338138" indent="-227013">
              <a:spcBef>
                <a:spcPts val="0"/>
              </a:spcBef>
              <a:spcAft>
                <a:spcPts val="600"/>
              </a:spcAft>
            </a:pPr>
            <a:r>
              <a:rPr lang="en-US" dirty="0"/>
              <a:t>Last language of origin</a:t>
            </a:r>
          </a:p>
          <a:p>
            <a:pPr marL="338138" indent="-227013">
              <a:spcBef>
                <a:spcPts val="0"/>
              </a:spcBef>
              <a:spcAft>
                <a:spcPts val="600"/>
              </a:spcAft>
            </a:pPr>
            <a:r>
              <a:rPr lang="en-US" dirty="0"/>
              <a:t>Last district submitting to EL data </a:t>
            </a:r>
            <a:r>
              <a:rPr lang="en-US" dirty="0" smtClean="0"/>
              <a:t>collection</a:t>
            </a:r>
          </a:p>
          <a:p>
            <a:pPr marL="338138" indent="-227013">
              <a:spcBef>
                <a:spcPts val="0"/>
              </a:spcBef>
              <a:spcAft>
                <a:spcPts val="600"/>
              </a:spcAft>
            </a:pPr>
            <a:r>
              <a:rPr lang="en-US" dirty="0" smtClean="0"/>
              <a:t>Waiver date</a:t>
            </a:r>
            <a:endParaRPr lang="en-US" dirty="0"/>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34</a:t>
            </a:fld>
            <a:endParaRPr lang="en-US" dirty="0"/>
          </a:p>
        </p:txBody>
      </p:sp>
    </p:spTree>
    <p:extLst>
      <p:ext uri="{BB962C8B-B14F-4D97-AF65-F5344CB8AC3E}">
        <p14:creationId xmlns:p14="http://schemas.microsoft.com/office/powerpoint/2010/main" val="4182655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Next Steps and Help Documents</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35</a:t>
            </a:fld>
            <a:endParaRPr lang="en-US" dirty="0"/>
          </a:p>
        </p:txBody>
      </p:sp>
    </p:spTree>
    <p:extLst>
      <p:ext uri="{BB962C8B-B14F-4D97-AF65-F5344CB8AC3E}">
        <p14:creationId xmlns:p14="http://schemas.microsoft.com/office/powerpoint/2010/main" val="145636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9783" y="1825624"/>
            <a:ext cx="11258026" cy="4206059"/>
          </a:xfrm>
        </p:spPr>
        <p:txBody>
          <a:bodyPr>
            <a:normAutofit lnSpcReduction="10000"/>
          </a:bodyPr>
          <a:lstStyle/>
          <a:p>
            <a:pPr marL="288925" indent="-288925">
              <a:lnSpc>
                <a:spcPct val="120000"/>
              </a:lnSpc>
              <a:spcBef>
                <a:spcPts val="0"/>
              </a:spcBef>
              <a:defRPr/>
            </a:pPr>
            <a:r>
              <a:rPr lang="en-US" sz="2600" dirty="0">
                <a:hlinkClick r:id="rId2"/>
              </a:rPr>
              <a:t>EL file layout</a:t>
            </a:r>
            <a:endParaRPr lang="en-US" sz="2600" dirty="0"/>
          </a:p>
          <a:p>
            <a:pPr marL="741369" lvl="1" indent="-342900">
              <a:lnSpc>
                <a:spcPct val="120000"/>
              </a:lnSpc>
              <a:spcBef>
                <a:spcPts val="0"/>
              </a:spcBef>
              <a:spcAft>
                <a:spcPts val="1200"/>
              </a:spcAft>
              <a:buFont typeface="Arial" panose="020B0604020202020204" pitchFamily="34" charset="0"/>
              <a:buChar char="−"/>
              <a:defRPr/>
            </a:pPr>
            <a:r>
              <a:rPr lang="en-US" sz="2300" dirty="0"/>
              <a:t>This document lays out all required fields for each student.</a:t>
            </a:r>
          </a:p>
          <a:p>
            <a:pPr marL="288925" indent="-288925">
              <a:lnSpc>
                <a:spcPct val="120000"/>
              </a:lnSpc>
              <a:spcBef>
                <a:spcPts val="0"/>
              </a:spcBef>
              <a:defRPr/>
            </a:pPr>
            <a:r>
              <a:rPr lang="en-US" sz="2600" dirty="0">
                <a:hlinkClick r:id="rId3"/>
              </a:rPr>
              <a:t>EL FAQ</a:t>
            </a:r>
            <a:endParaRPr lang="en-US" sz="2600" dirty="0"/>
          </a:p>
          <a:p>
            <a:pPr marL="742950" lvl="1" indent="-287338">
              <a:lnSpc>
                <a:spcPct val="100000"/>
              </a:lnSpc>
              <a:spcBef>
                <a:spcPts val="0"/>
              </a:spcBef>
              <a:spcAft>
                <a:spcPts val="600"/>
              </a:spcAft>
              <a:buFont typeface="Arial" panose="020B0604020202020204" pitchFamily="34" charset="0"/>
              <a:buChar char="−"/>
              <a:defRPr/>
            </a:pPr>
            <a:r>
              <a:rPr lang="en-US" sz="2300" dirty="0"/>
              <a:t>This document answers many of the daily questions ODE receives while the collection is open.</a:t>
            </a:r>
          </a:p>
          <a:p>
            <a:pPr marL="287338" indent="-287338">
              <a:lnSpc>
                <a:spcPct val="100000"/>
              </a:lnSpc>
              <a:spcBef>
                <a:spcPts val="0"/>
              </a:spcBef>
              <a:spcAft>
                <a:spcPts val="600"/>
              </a:spcAft>
              <a:buFont typeface="Segoe UI Symbol" panose="020B0502040204020203" pitchFamily="34" charset="0"/>
              <a:buChar char="•"/>
              <a:defRPr/>
            </a:pPr>
            <a:r>
              <a:rPr lang="en-US" sz="2700" dirty="0">
                <a:hlinkClick r:id="rId3"/>
              </a:rPr>
              <a:t>EL Submission Guide</a:t>
            </a:r>
            <a:endParaRPr lang="en-US" sz="2700" dirty="0"/>
          </a:p>
          <a:p>
            <a:pPr marL="741369" lvl="1" indent="-342900">
              <a:lnSpc>
                <a:spcPct val="100000"/>
              </a:lnSpc>
              <a:spcBef>
                <a:spcPts val="0"/>
              </a:spcBef>
              <a:spcAft>
                <a:spcPts val="600"/>
              </a:spcAft>
              <a:buFont typeface="Arial" panose="020B0604020202020204" pitchFamily="34" charset="0"/>
              <a:buChar char="−"/>
              <a:defRPr/>
            </a:pPr>
            <a:r>
              <a:rPr lang="en-US" sz="2300" dirty="0"/>
              <a:t>This spreadsheet is divided by each ELRecTypCd to assist districts in responding to the various programmatic data elements in the collection.</a:t>
            </a:r>
          </a:p>
          <a:p>
            <a:pPr marL="230188" indent="-288925">
              <a:lnSpc>
                <a:spcPct val="100000"/>
              </a:lnSpc>
              <a:spcBef>
                <a:spcPts val="0"/>
              </a:spcBef>
              <a:spcAft>
                <a:spcPts val="600"/>
              </a:spcAft>
              <a:buFont typeface="Segoe UI Symbol" panose="020B0502040204020203" pitchFamily="34" charset="0"/>
              <a:buChar char="•"/>
              <a:defRPr/>
            </a:pPr>
            <a:r>
              <a:rPr lang="en-US" sz="2700" dirty="0">
                <a:hlinkClick r:id="rId4"/>
              </a:rPr>
              <a:t>EL Definitions</a:t>
            </a:r>
            <a:endParaRPr lang="en-US" sz="2700" dirty="0"/>
          </a:p>
          <a:p>
            <a:pPr marL="741369" lvl="1" indent="-342900">
              <a:lnSpc>
                <a:spcPct val="100000"/>
              </a:lnSpc>
              <a:spcBef>
                <a:spcPts val="0"/>
              </a:spcBef>
              <a:spcAft>
                <a:spcPts val="600"/>
              </a:spcAft>
              <a:buFont typeface="Arial" panose="020B0604020202020204" pitchFamily="34" charset="0"/>
              <a:buChar char="−"/>
              <a:defRPr/>
            </a:pPr>
            <a:r>
              <a:rPr lang="en-US" sz="2300" dirty="0"/>
              <a:t>This is a technical manual for the specific definitions used the EL data </a:t>
            </a:r>
            <a:r>
              <a:rPr lang="en-US" sz="2300" dirty="0" smtClean="0"/>
              <a:t>collection.</a:t>
            </a:r>
            <a:endParaRPr lang="en-US" sz="2300" dirty="0"/>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36</a:t>
            </a:fld>
            <a:endParaRPr lang="en-US" dirty="0"/>
          </a:p>
        </p:txBody>
      </p:sp>
      <p:sp>
        <p:nvSpPr>
          <p:cNvPr id="5" name="Title 4"/>
          <p:cNvSpPr>
            <a:spLocks noGrp="1"/>
          </p:cNvSpPr>
          <p:nvPr>
            <p:ph type="title"/>
          </p:nvPr>
        </p:nvSpPr>
        <p:spPr>
          <a:xfrm>
            <a:off x="469783" y="440422"/>
            <a:ext cx="11258026" cy="1026460"/>
          </a:xfrm>
        </p:spPr>
        <p:txBody>
          <a:bodyPr>
            <a:normAutofit/>
          </a:bodyPr>
          <a:lstStyle/>
          <a:p>
            <a:r>
              <a:rPr lang="en-US" dirty="0"/>
              <a:t>Documents to Help You</a:t>
            </a:r>
          </a:p>
        </p:txBody>
      </p:sp>
    </p:spTree>
    <p:extLst>
      <p:ext uri="{BB962C8B-B14F-4D97-AF65-F5344CB8AC3E}">
        <p14:creationId xmlns:p14="http://schemas.microsoft.com/office/powerpoint/2010/main" val="187861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449" y="1825625"/>
            <a:ext cx="11375471" cy="4399006"/>
          </a:xfrm>
        </p:spPr>
        <p:txBody>
          <a:bodyPr>
            <a:normAutofit/>
          </a:bodyPr>
          <a:lstStyle/>
          <a:p>
            <a:pPr>
              <a:spcBef>
                <a:spcPts val="0"/>
              </a:spcBef>
              <a:spcAft>
                <a:spcPts val="2400"/>
              </a:spcAft>
            </a:pPr>
            <a:r>
              <a:rPr lang="en-US" dirty="0"/>
              <a:t>I can’t see the collection in my applications – contact  your </a:t>
            </a:r>
            <a:r>
              <a:rPr lang="en-US" dirty="0">
                <a:hlinkClick r:id="rId2"/>
              </a:rPr>
              <a:t>District Security Administrator</a:t>
            </a:r>
            <a:endParaRPr lang="en-US" dirty="0"/>
          </a:p>
          <a:p>
            <a:pPr>
              <a:spcBef>
                <a:spcPts val="0"/>
              </a:spcBef>
              <a:spcAft>
                <a:spcPts val="2400"/>
              </a:spcAft>
            </a:pPr>
            <a:r>
              <a:rPr lang="en-US" dirty="0"/>
              <a:t>How do I upload a CSV file – contact the </a:t>
            </a:r>
            <a:r>
              <a:rPr lang="en-US" dirty="0">
                <a:hlinkClick r:id="rId3"/>
              </a:rPr>
              <a:t>ODE Helpdesk</a:t>
            </a:r>
            <a:endParaRPr lang="en-US" dirty="0"/>
          </a:p>
          <a:p>
            <a:pPr>
              <a:spcBef>
                <a:spcPts val="0"/>
              </a:spcBef>
              <a:spcAft>
                <a:spcPts val="2400"/>
              </a:spcAft>
            </a:pPr>
            <a:r>
              <a:rPr lang="en-US" dirty="0"/>
              <a:t>How need help with the data collection – contact </a:t>
            </a:r>
            <a:r>
              <a:rPr lang="en-US" dirty="0">
                <a:hlinkClick r:id="rId4"/>
              </a:rPr>
              <a:t>Kim Miller </a:t>
            </a:r>
            <a:r>
              <a:rPr lang="en-US" dirty="0"/>
              <a:t>– data owner</a:t>
            </a:r>
          </a:p>
          <a:p>
            <a:pPr>
              <a:spcBef>
                <a:spcPts val="0"/>
              </a:spcBef>
              <a:spcAft>
                <a:spcPts val="2400"/>
              </a:spcAft>
            </a:pPr>
            <a:r>
              <a:rPr lang="en-US" dirty="0"/>
              <a:t>I need help with administering the assessment – contact </a:t>
            </a:r>
            <a:r>
              <a:rPr lang="en-US" dirty="0">
                <a:hlinkClick r:id="rId5"/>
              </a:rPr>
              <a:t>Ben Wolcott </a:t>
            </a:r>
            <a:r>
              <a:rPr lang="en-US" dirty="0"/>
              <a:t>– ELPA Assessment Specialist</a:t>
            </a:r>
          </a:p>
          <a:p>
            <a:pPr>
              <a:spcBef>
                <a:spcPts val="0"/>
              </a:spcBef>
              <a:spcAft>
                <a:spcPts val="2400"/>
              </a:spcAft>
            </a:pPr>
            <a:r>
              <a:rPr lang="en-US" dirty="0"/>
              <a:t>I need help with EL instructional support – contact your Title III ODE Point of Contact – </a:t>
            </a:r>
            <a:r>
              <a:rPr lang="en-US" dirty="0">
                <a:hlinkClick r:id="rId6"/>
              </a:rPr>
              <a:t>Susy Mekarski </a:t>
            </a:r>
            <a:r>
              <a:rPr lang="en-US" dirty="0"/>
              <a:t>or </a:t>
            </a:r>
            <a:r>
              <a:rPr lang="en-US" dirty="0">
                <a:hlinkClick r:id="rId4"/>
              </a:rPr>
              <a:t>Kim Miller</a:t>
            </a:r>
            <a:endParaRPr lang="en-US" dirty="0"/>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37</a:t>
            </a:fld>
            <a:endParaRPr lang="en-US" dirty="0"/>
          </a:p>
        </p:txBody>
      </p:sp>
      <p:sp>
        <p:nvSpPr>
          <p:cNvPr id="5" name="Title 4"/>
          <p:cNvSpPr>
            <a:spLocks noGrp="1"/>
          </p:cNvSpPr>
          <p:nvPr>
            <p:ph type="title"/>
          </p:nvPr>
        </p:nvSpPr>
        <p:spPr>
          <a:xfrm>
            <a:off x="717176" y="415255"/>
            <a:ext cx="10784542" cy="1026460"/>
          </a:xfrm>
        </p:spPr>
        <p:txBody>
          <a:bodyPr>
            <a:normAutofit/>
          </a:bodyPr>
          <a:lstStyle/>
          <a:p>
            <a:r>
              <a:rPr lang="en-US" dirty="0"/>
              <a:t>Who do I call?</a:t>
            </a:r>
          </a:p>
        </p:txBody>
      </p:sp>
    </p:spTree>
    <p:extLst>
      <p:ext uri="{BB962C8B-B14F-4D97-AF65-F5344CB8AC3E}">
        <p14:creationId xmlns:p14="http://schemas.microsoft.com/office/powerpoint/2010/main" val="725807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2073499"/>
            <a:ext cx="10784542" cy="3861136"/>
          </a:xfrm>
        </p:spPr>
        <p:txBody>
          <a:bodyPr/>
          <a:lstStyle/>
          <a:p>
            <a:r>
              <a:rPr lang="en-US" altLang="en-US" dirty="0">
                <a:hlinkClick r:id="rId2"/>
              </a:rPr>
              <a:t>ODE District Secure web page</a:t>
            </a:r>
            <a:endParaRPr lang="en-US" altLang="en-US" dirty="0"/>
          </a:p>
          <a:p>
            <a:r>
              <a:rPr lang="en-US" altLang="en-US" dirty="0"/>
              <a:t>Sign in to your applications</a:t>
            </a:r>
          </a:p>
          <a:p>
            <a:pPr lvl="1"/>
            <a:r>
              <a:rPr lang="en-US" altLang="en-US" dirty="0"/>
              <a:t>Choose Consolidated Collections</a:t>
            </a:r>
          </a:p>
          <a:p>
            <a:pPr lvl="2">
              <a:spcAft>
                <a:spcPts val="600"/>
              </a:spcAft>
            </a:pPr>
            <a:r>
              <a:rPr lang="en-US" altLang="en-US" dirty="0"/>
              <a:t>ESEA – Title III English Learners – </a:t>
            </a:r>
            <a:r>
              <a:rPr lang="en-US" altLang="en-US" dirty="0" smtClean="0"/>
              <a:t>Fall</a:t>
            </a:r>
            <a:endParaRPr lang="en-US" altLang="en-US" dirty="0"/>
          </a:p>
          <a:p>
            <a:r>
              <a:rPr lang="en-US" altLang="en-US" dirty="0"/>
              <a:t>What if I don’t see this application?</a:t>
            </a:r>
          </a:p>
          <a:p>
            <a:pPr lvl="1"/>
            <a:r>
              <a:rPr lang="en-US" altLang="en-US" dirty="0"/>
              <a:t>Contact your District Security Administrator for permission</a:t>
            </a:r>
          </a:p>
          <a:p>
            <a:pPr lvl="1"/>
            <a:r>
              <a:rPr lang="en-US" altLang="en-US" dirty="0"/>
              <a:t>You can find your district security administrator on the ODE District web page – </a:t>
            </a:r>
            <a:r>
              <a:rPr lang="en-US" altLang="en-US" dirty="0">
                <a:hlinkClick r:id="rId3"/>
              </a:rPr>
              <a:t>link</a:t>
            </a:r>
            <a:endParaRPr lang="en-US" dirty="0"/>
          </a:p>
          <a:p>
            <a:pPr marL="0" indent="0">
              <a:buNone/>
            </a:pPr>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a:t>
            </a:fld>
            <a:endParaRPr lang="en-US" dirty="0"/>
          </a:p>
        </p:txBody>
      </p:sp>
      <p:sp>
        <p:nvSpPr>
          <p:cNvPr id="5" name="Title 4"/>
          <p:cNvSpPr>
            <a:spLocks noGrp="1"/>
          </p:cNvSpPr>
          <p:nvPr>
            <p:ph type="title"/>
          </p:nvPr>
        </p:nvSpPr>
        <p:spPr/>
        <p:txBody>
          <a:bodyPr>
            <a:normAutofit/>
          </a:bodyPr>
          <a:lstStyle/>
          <a:p>
            <a:r>
              <a:rPr lang="en-US" dirty="0"/>
              <a:t>Where do I go?</a:t>
            </a:r>
          </a:p>
        </p:txBody>
      </p:sp>
    </p:spTree>
    <p:extLst>
      <p:ext uri="{BB962C8B-B14F-4D97-AF65-F5344CB8AC3E}">
        <p14:creationId xmlns:p14="http://schemas.microsoft.com/office/powerpoint/2010/main" val="2530550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
        <p:nvSpPr>
          <p:cNvPr id="5" name="Title 4"/>
          <p:cNvSpPr>
            <a:spLocks noGrp="1"/>
          </p:cNvSpPr>
          <p:nvPr>
            <p:ph type="title"/>
          </p:nvPr>
        </p:nvSpPr>
        <p:spPr/>
        <p:txBody>
          <a:bodyPr>
            <a:normAutofit/>
          </a:bodyPr>
          <a:lstStyle/>
          <a:p>
            <a:r>
              <a:rPr lang="en-US" dirty="0"/>
              <a:t>How to Access the Collection</a:t>
            </a:r>
          </a:p>
        </p:txBody>
      </p:sp>
      <p:pic>
        <p:nvPicPr>
          <p:cNvPr id="6" name="Content Placeholder 3" descr="This is a picture of the list of ODE district applications that a person has permission to access." title="District Secure Application List"/>
          <p:cNvPicPr>
            <a:picLocks noGrp="1" noChangeAspect="1"/>
          </p:cNvPicPr>
          <p:nvPr>
            <p:ph idx="1"/>
          </p:nvPr>
        </p:nvPicPr>
        <p:blipFill>
          <a:blip r:embed="rId2"/>
          <a:stretch>
            <a:fillRect/>
          </a:stretch>
        </p:blipFill>
        <p:spPr>
          <a:xfrm>
            <a:off x="301993" y="1663792"/>
            <a:ext cx="6558814" cy="2024796"/>
          </a:xfrm>
          <a:prstGeom prst="rect">
            <a:avLst/>
          </a:prstGeom>
        </p:spPr>
      </p:pic>
      <p:pic>
        <p:nvPicPr>
          <p:cNvPr id="8" name="Picture 7" descr="picture of table listing the EL data collections for 2022-23 inlcuding opening dates, closing dates, and collection !D numbers." title="picture of collection table"/>
          <p:cNvPicPr>
            <a:picLocks noChangeAspect="1"/>
          </p:cNvPicPr>
          <p:nvPr/>
        </p:nvPicPr>
        <p:blipFill>
          <a:blip r:embed="rId3"/>
          <a:stretch>
            <a:fillRect/>
          </a:stretch>
        </p:blipFill>
        <p:spPr>
          <a:xfrm>
            <a:off x="5813571" y="3868720"/>
            <a:ext cx="6005392" cy="2785145"/>
          </a:xfrm>
          <a:prstGeom prst="rect">
            <a:avLst/>
          </a:prstGeom>
        </p:spPr>
      </p:pic>
    </p:spTree>
    <p:extLst>
      <p:ext uri="{BB962C8B-B14F-4D97-AF65-F5344CB8AC3E}">
        <p14:creationId xmlns:p14="http://schemas.microsoft.com/office/powerpoint/2010/main" val="2262828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What do I need to report?</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Tree>
    <p:extLst>
      <p:ext uri="{BB962C8B-B14F-4D97-AF65-F5344CB8AC3E}">
        <p14:creationId xmlns:p14="http://schemas.microsoft.com/office/powerpoint/2010/main" val="1463768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963000"/>
            <a:ext cx="10784542" cy="4109010"/>
          </a:xfrm>
        </p:spPr>
        <p:txBody>
          <a:bodyPr/>
          <a:lstStyle/>
          <a:p>
            <a:r>
              <a:rPr lang="en-US" dirty="0"/>
              <a:t>ELRecTypCd – Code that describes the student’s EL status</a:t>
            </a:r>
          </a:p>
          <a:p>
            <a:r>
              <a:rPr lang="en-US" dirty="0"/>
              <a:t>ELFlg – Flag that shows the student is an EL or not</a:t>
            </a:r>
          </a:p>
          <a:p>
            <a:r>
              <a:rPr lang="en-US" dirty="0"/>
              <a:t>ELPrgMdlTyp (1, 2, and 3) – Description of the EL instructional program and access to core support</a:t>
            </a:r>
          </a:p>
          <a:p>
            <a:r>
              <a:rPr lang="en-US" dirty="0"/>
              <a:t>ELStrtDt – Date the student was first identified as an EL</a:t>
            </a:r>
          </a:p>
          <a:p>
            <a:r>
              <a:rPr lang="en-US" dirty="0"/>
              <a:t>ELExitDt – Date the student exited the EL program as proficient</a:t>
            </a:r>
          </a:p>
          <a:p>
            <a:r>
              <a:rPr lang="en-US" dirty="0"/>
              <a:t>ELProfTstNmCd – Code for the EL proficiency test </a:t>
            </a:r>
          </a:p>
          <a:p>
            <a:r>
              <a:rPr lang="en-US" dirty="0"/>
              <a:t>EL Domain scores – Score for each language domain for ELPA screener</a:t>
            </a:r>
          </a:p>
          <a:p>
            <a:r>
              <a:rPr lang="en-US" dirty="0"/>
              <a:t>SIFEFg –  Flag showing the student is a student with interrupted formal education</a:t>
            </a:r>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
        <p:nvSpPr>
          <p:cNvPr id="5" name="Title 4"/>
          <p:cNvSpPr>
            <a:spLocks noGrp="1"/>
          </p:cNvSpPr>
          <p:nvPr>
            <p:ph type="title"/>
          </p:nvPr>
        </p:nvSpPr>
        <p:spPr/>
        <p:txBody>
          <a:bodyPr>
            <a:normAutofit/>
          </a:bodyPr>
          <a:lstStyle/>
          <a:p>
            <a:r>
              <a:rPr lang="en-US" dirty="0"/>
              <a:t>Required EL Collection Fields</a:t>
            </a:r>
          </a:p>
        </p:txBody>
      </p:sp>
    </p:spTree>
    <p:extLst>
      <p:ext uri="{BB962C8B-B14F-4D97-AF65-F5344CB8AC3E}">
        <p14:creationId xmlns:p14="http://schemas.microsoft.com/office/powerpoint/2010/main" val="2114689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Any changes to the requirements for </a:t>
            </a:r>
            <a:r>
              <a:rPr lang="en-US" dirty="0" smtClean="0"/>
              <a:t>2022-23?</a:t>
            </a:r>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Tree>
    <p:extLst>
      <p:ext uri="{BB962C8B-B14F-4D97-AF65-F5344CB8AC3E}">
        <p14:creationId xmlns:p14="http://schemas.microsoft.com/office/powerpoint/2010/main" val="801080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2099257"/>
            <a:ext cx="10784542" cy="4092956"/>
          </a:xfrm>
        </p:spPr>
        <p:txBody>
          <a:bodyPr/>
          <a:lstStyle/>
          <a:p>
            <a:pPr marL="0" indent="0">
              <a:buNone/>
            </a:pPr>
            <a:r>
              <a:rPr lang="en-US" dirty="0"/>
              <a:t>There </a:t>
            </a:r>
            <a:r>
              <a:rPr lang="en-US" dirty="0" smtClean="0"/>
              <a:t>is new </a:t>
            </a:r>
            <a:r>
              <a:rPr lang="en-US" dirty="0"/>
              <a:t>fields for the </a:t>
            </a:r>
            <a:r>
              <a:rPr lang="en-US" dirty="0" smtClean="0"/>
              <a:t>2022-23 </a:t>
            </a:r>
            <a:r>
              <a:rPr lang="en-US" dirty="0"/>
              <a:t>school </a:t>
            </a:r>
            <a:r>
              <a:rPr lang="en-US" dirty="0" smtClean="0"/>
              <a:t>year</a:t>
            </a:r>
            <a:r>
              <a:rPr lang="en-US" dirty="0"/>
              <a:t> </a:t>
            </a:r>
            <a:r>
              <a:rPr lang="en-US" dirty="0" smtClean="0"/>
              <a:t>and </a:t>
            </a:r>
            <a:r>
              <a:rPr lang="en-US" dirty="0"/>
              <a:t>the definitions of several codes have updated language.</a:t>
            </a:r>
          </a:p>
          <a:p>
            <a:pPr marL="457200" indent="-227013">
              <a:spcAft>
                <a:spcPts val="1200"/>
              </a:spcAft>
            </a:pPr>
            <a:r>
              <a:rPr lang="en-US" sz="2000" dirty="0" smtClean="0"/>
              <a:t>ELProfTstCd 10  </a:t>
            </a:r>
            <a:r>
              <a:rPr lang="en-US" sz="2000" dirty="0" smtClean="0"/>
              <a:t>-  </a:t>
            </a:r>
            <a:r>
              <a:rPr lang="en-US" sz="2000" dirty="0" smtClean="0"/>
              <a:t>Alt-ELPA– </a:t>
            </a:r>
            <a:r>
              <a:rPr lang="en-US" sz="2000" dirty="0" smtClean="0"/>
              <a:t>added for </a:t>
            </a:r>
            <a:r>
              <a:rPr lang="en-US" sz="2000" dirty="0" smtClean="0"/>
              <a:t>2022-23  </a:t>
            </a:r>
            <a:r>
              <a:rPr lang="en-US" sz="2000" dirty="0" smtClean="0"/>
              <a:t>EL Data Collection  - </a:t>
            </a:r>
            <a:r>
              <a:rPr lang="en-US" sz="2000" b="1" dirty="0" smtClean="0"/>
              <a:t>NEW</a:t>
            </a:r>
            <a:endParaRPr lang="en-US" sz="2000" b="1" dirty="0"/>
          </a:p>
          <a:p>
            <a:pPr marL="0" indent="0">
              <a:buNone/>
            </a:pPr>
            <a:r>
              <a:rPr lang="en-US" dirty="0" smtClean="0"/>
              <a:t>This proficiency test code is for a  new English language proficiency assessment for Oregon’s English learners with the most significant cognitive disabilities.   Students participating in this assessment are English learners who either (a) participate in Oregon’s Alternate Content Assessment or (b) are anticipated to participate in Oregon’s Alternate Content Assessment.</a:t>
            </a:r>
            <a:endParaRPr lang="en-US" dirty="0"/>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
        <p:nvSpPr>
          <p:cNvPr id="5" name="Title 4"/>
          <p:cNvSpPr>
            <a:spLocks noGrp="1"/>
          </p:cNvSpPr>
          <p:nvPr>
            <p:ph type="title"/>
          </p:nvPr>
        </p:nvSpPr>
        <p:spPr>
          <a:xfrm>
            <a:off x="373228" y="381699"/>
            <a:ext cx="10784542" cy="1026460"/>
          </a:xfrm>
        </p:spPr>
        <p:txBody>
          <a:bodyPr>
            <a:normAutofit/>
          </a:bodyPr>
          <a:lstStyle/>
          <a:p>
            <a:r>
              <a:rPr lang="en-US" dirty="0"/>
              <a:t>New for </a:t>
            </a:r>
            <a:r>
              <a:rPr lang="en-US" dirty="0" smtClean="0"/>
              <a:t>2022-23 </a:t>
            </a:r>
            <a:r>
              <a:rPr lang="en-US" dirty="0"/>
              <a:t>– ELProfTstCd - </a:t>
            </a:r>
            <a:r>
              <a:rPr lang="en-US" dirty="0" smtClean="0"/>
              <a:t>10</a:t>
            </a:r>
            <a:endParaRPr lang="en-US" dirty="0"/>
          </a:p>
        </p:txBody>
      </p:sp>
    </p:spTree>
    <p:extLst>
      <p:ext uri="{BB962C8B-B14F-4D97-AF65-F5344CB8AC3E}">
        <p14:creationId xmlns:p14="http://schemas.microsoft.com/office/powerpoint/2010/main" val="3788569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F6CF85CBC40B4581C0B10A01367899" ma:contentTypeVersion="7" ma:contentTypeDescription="Create a new document." ma:contentTypeScope="" ma:versionID="501ce3b6e4891820316d9ddfc810913b">
  <xsd:schema xmlns:xsd="http://www.w3.org/2001/XMLSchema" xmlns:xs="http://www.w3.org/2001/XMLSchema" xmlns:p="http://schemas.microsoft.com/office/2006/metadata/properties" xmlns:ns1="http://schemas.microsoft.com/sharepoint/v3" xmlns:ns2="14007aae-f337-4414-b2f6-4f7e3ca77c60" xmlns:ns3="3a888146-b957-4f2c-b4cf-d03685ac217e" targetNamespace="http://schemas.microsoft.com/office/2006/metadata/properties" ma:root="true" ma:fieldsID="75d108fc9d54f628e9e35f9ecf95f665" ns1:_="" ns2:_="" ns3:_="">
    <xsd:import namespace="http://schemas.microsoft.com/sharepoint/v3"/>
    <xsd:import namespace="14007aae-f337-4414-b2f6-4f7e3ca77c60"/>
    <xsd:import namespace="3a888146-b957-4f2c-b4cf-d03685ac217e"/>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007aae-f337-4414-b2f6-4f7e3ca77c60"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internalName="Estimated_x0020_Creation_x0020_Date" ma:readOnly="false">
      <xsd:simpleType>
        <xsd:restriction base="dms:Text">
          <xsd:maxLength value="255"/>
        </xsd:restriction>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3a888146-b957-4f2c-b4cf-d03685ac217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14007aae-f337-4414-b2f6-4f7e3ca77c60">2022-10-11T23:28:24+00:00</Remediation_x0020_Date>
    <Estimated_x0020_Creation_x0020_Date xmlns="14007aae-f337-4414-b2f6-4f7e3ca77c60" xsi:nil="true"/>
    <PublishingExpirationDate xmlns="http://schemas.microsoft.com/sharepoint/v3" xsi:nil="true"/>
    <Priority xmlns="14007aae-f337-4414-b2f6-4f7e3ca77c60">New</Priority>
    <PublishingStartDate xmlns="http://schemas.microsoft.com/sharepoint/v3" xsi:nil="true"/>
  </documentManagement>
</p:properties>
</file>

<file path=customXml/itemProps1.xml><?xml version="1.0" encoding="utf-8"?>
<ds:datastoreItem xmlns:ds="http://schemas.openxmlformats.org/officeDocument/2006/customXml" ds:itemID="{37BAEF4B-3CA3-4E28-B4D8-EA1B6D933911}"/>
</file>

<file path=customXml/itemProps2.xml><?xml version="1.0" encoding="utf-8"?>
<ds:datastoreItem xmlns:ds="http://schemas.openxmlformats.org/officeDocument/2006/customXml" ds:itemID="{62FCB8D6-EEE0-4168-B1E3-07DA04C99D5C}"/>
</file>

<file path=customXml/itemProps3.xml><?xml version="1.0" encoding="utf-8"?>
<ds:datastoreItem xmlns:ds="http://schemas.openxmlformats.org/officeDocument/2006/customXml" ds:itemID="{E65D45A9-E566-498A-B02F-F963AF682755}"/>
</file>

<file path=docProps/app.xml><?xml version="1.0" encoding="utf-8"?>
<Properties xmlns="http://schemas.openxmlformats.org/officeDocument/2006/extended-properties" xmlns:vt="http://schemas.openxmlformats.org/officeDocument/2006/docPropsVTypes">
  <Template>ODE PowerPoint Template</Template>
  <TotalTime>5814</TotalTime>
  <Words>2219</Words>
  <Application>Microsoft Office PowerPoint</Application>
  <PresentationFormat>Widescreen</PresentationFormat>
  <Paragraphs>273</Paragraphs>
  <Slides>37</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37</vt:i4>
      </vt:variant>
    </vt:vector>
  </HeadingPairs>
  <TitlesOfParts>
    <vt:vector size="46" baseType="lpstr">
      <vt:lpstr>Arial</vt:lpstr>
      <vt:lpstr>Calibri</vt:lpstr>
      <vt:lpstr>Segoe UI Symbol</vt:lpstr>
      <vt:lpstr>2021ODE</vt:lpstr>
      <vt:lpstr>Green_2021ODE</vt:lpstr>
      <vt:lpstr>Gold_2021ODE</vt:lpstr>
      <vt:lpstr>Orange_2021ODE</vt:lpstr>
      <vt:lpstr>Red_2021ODE</vt:lpstr>
      <vt:lpstr>Teal_2021ODE</vt:lpstr>
      <vt:lpstr>Data Collections in 2022-23</vt:lpstr>
      <vt:lpstr>Goals and Purpose</vt:lpstr>
      <vt:lpstr>Dates for the Calendar</vt:lpstr>
      <vt:lpstr>Where do I go?</vt:lpstr>
      <vt:lpstr>How to Access the Collection</vt:lpstr>
      <vt:lpstr>What do I need to report?</vt:lpstr>
      <vt:lpstr>Required EL Collection Fields</vt:lpstr>
      <vt:lpstr>Any changes to the requirements for 2022-23?</vt:lpstr>
      <vt:lpstr>New for 2022-23 – ELProfTstCd - 10</vt:lpstr>
      <vt:lpstr>Removed in 2022-23</vt:lpstr>
      <vt:lpstr>How do I determine what code to use for my student’s record?</vt:lpstr>
      <vt:lpstr>Student scored proficient in 2021-22 but did not have an exit date reported in 2021-22, how do I code the student?</vt:lpstr>
      <vt:lpstr>Student was given the ELPA screener this year, how do I code the student?</vt:lpstr>
      <vt:lpstr>Student was given ELPA screener and scored proficient, how do I code the student?</vt:lpstr>
      <vt:lpstr>Parent/guardian has waived EL instructional services, how do I code the student?</vt:lpstr>
      <vt:lpstr>Student scored proficient under Unique Screening(code CS) in 2021-22, how do I code the student? </vt:lpstr>
      <vt:lpstr>Student did not score proficient under Unique Screening(code CS) in 2021-22, how do I code the student? </vt:lpstr>
      <vt:lpstr>How do I submit the data?</vt:lpstr>
      <vt:lpstr>How do I submit the data to ODE?</vt:lpstr>
      <vt:lpstr>Web Submission Screen</vt:lpstr>
      <vt:lpstr>Student Information System Uploads</vt:lpstr>
      <vt:lpstr>Key Items to Remember</vt:lpstr>
      <vt:lpstr>Common Errors in the EL Data Collection</vt:lpstr>
      <vt:lpstr>How can I check that all my records are submitted to ODE?</vt:lpstr>
      <vt:lpstr>Validation Check Box</vt:lpstr>
      <vt:lpstr>Where can I go to get historical EL data for enrolling students?</vt:lpstr>
      <vt:lpstr>EL Student History</vt:lpstr>
      <vt:lpstr>So how do I get there?</vt:lpstr>
      <vt:lpstr>Reports Tab</vt:lpstr>
      <vt:lpstr>Report Year Selection</vt:lpstr>
      <vt:lpstr>Report Selection</vt:lpstr>
      <vt:lpstr>What will I get?</vt:lpstr>
      <vt:lpstr>How do I use it?</vt:lpstr>
      <vt:lpstr>If you export this file . . .</vt:lpstr>
      <vt:lpstr>Next Steps and Help Documents</vt:lpstr>
      <vt:lpstr>Documents to Help You</vt:lpstr>
      <vt:lpstr>Who do I call?</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Collections in 2021-22</dc:title>
  <dc:creator>MILLER Kim A * ODE</dc:creator>
  <cp:lastModifiedBy>MILLER Kim A - ODE</cp:lastModifiedBy>
  <cp:revision>27</cp:revision>
  <dcterms:created xsi:type="dcterms:W3CDTF">2022-04-06T18:28:14Z</dcterms:created>
  <dcterms:modified xsi:type="dcterms:W3CDTF">2022-08-29T15:02:02Z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0x01010022F6CF85CBC40B4581C0B10A01367899</vt:lpwstr>
  </property>
</Properties>
</file>