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0"/>
  </p:notesMasterIdLst>
  <p:sldIdLst>
    <p:sldId id="260" r:id="rId2"/>
    <p:sldId id="312" r:id="rId3"/>
    <p:sldId id="262" r:id="rId4"/>
    <p:sldId id="266" r:id="rId5"/>
    <p:sldId id="268" r:id="rId6"/>
    <p:sldId id="301" r:id="rId7"/>
    <p:sldId id="273" r:id="rId8"/>
    <p:sldId id="267" r:id="rId9"/>
    <p:sldId id="298" r:id="rId10"/>
    <p:sldId id="318" r:id="rId11"/>
    <p:sldId id="311" r:id="rId12"/>
    <p:sldId id="319" r:id="rId13"/>
    <p:sldId id="320" r:id="rId14"/>
    <p:sldId id="275" r:id="rId15"/>
    <p:sldId id="278" r:id="rId16"/>
    <p:sldId id="279" r:id="rId17"/>
    <p:sldId id="316" r:id="rId18"/>
    <p:sldId id="281" r:id="rId19"/>
    <p:sldId id="282" r:id="rId20"/>
    <p:sldId id="288" r:id="rId21"/>
    <p:sldId id="289" r:id="rId22"/>
    <p:sldId id="290" r:id="rId23"/>
    <p:sldId id="291" r:id="rId24"/>
    <p:sldId id="293" r:id="rId25"/>
    <p:sldId id="294" r:id="rId26"/>
    <p:sldId id="296" r:id="rId27"/>
    <p:sldId id="303" r:id="rId28"/>
    <p:sldId id="310"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7" d="100"/>
          <a:sy n="77" d="100"/>
        </p:scale>
        <p:origin x="1066" y="50"/>
      </p:cViewPr>
      <p:guideLst>
        <p:guide orient="horz" pos="2160"/>
        <p:guide pos="2880"/>
      </p:guideLst>
    </p:cSldViewPr>
  </p:slideViewPr>
  <p:outlineViewPr>
    <p:cViewPr>
      <p:scale>
        <a:sx n="33" d="100"/>
        <a:sy n="33" d="100"/>
      </p:scale>
      <p:origin x="0" y="-25567"/>
    </p:cViewPr>
  </p:outlineViewPr>
  <p:notesTextViewPr>
    <p:cViewPr>
      <p:scale>
        <a:sx n="1" d="1"/>
        <a:sy n="1" d="1"/>
      </p:scale>
      <p:origin x="0" y="0"/>
    </p:cViewPr>
  </p:notesTextViewPr>
  <p:sorterViewPr>
    <p:cViewPr>
      <p:scale>
        <a:sx n="100" d="100"/>
        <a:sy n="100" d="100"/>
      </p:scale>
      <p:origin x="0" y="-11098"/>
    </p:cViewPr>
  </p:sorterViewPr>
  <p:notesViewPr>
    <p:cSldViewPr snapToGrid="0">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4/8/2021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dirty="0"/>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dirty="0"/>
          </a:p>
        </p:txBody>
      </p:sp>
    </p:spTree>
    <p:extLst>
      <p:ext uri="{BB962C8B-B14F-4D97-AF65-F5344CB8AC3E}">
        <p14:creationId xmlns:p14="http://schemas.microsoft.com/office/powerpoint/2010/main" val="1229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dirty="0"/>
          </a:p>
        </p:txBody>
      </p:sp>
    </p:spTree>
    <p:extLst>
      <p:ext uri="{BB962C8B-B14F-4D97-AF65-F5344CB8AC3E}">
        <p14:creationId xmlns:p14="http://schemas.microsoft.com/office/powerpoint/2010/main" val="3671011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dirty="0"/>
          </a:p>
        </p:txBody>
      </p:sp>
    </p:spTree>
    <p:extLst>
      <p:ext uri="{BB962C8B-B14F-4D97-AF65-F5344CB8AC3E}">
        <p14:creationId xmlns:p14="http://schemas.microsoft.com/office/powerpoint/2010/main" val="276917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dirty="0"/>
          </a:p>
        </p:txBody>
      </p:sp>
    </p:spTree>
    <p:extLst>
      <p:ext uri="{BB962C8B-B14F-4D97-AF65-F5344CB8AC3E}">
        <p14:creationId xmlns:p14="http://schemas.microsoft.com/office/powerpoint/2010/main" val="278881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dirty="0"/>
          </a:p>
        </p:txBody>
      </p:sp>
    </p:spTree>
    <p:extLst>
      <p:ext uri="{BB962C8B-B14F-4D97-AF65-F5344CB8AC3E}">
        <p14:creationId xmlns:p14="http://schemas.microsoft.com/office/powerpoint/2010/main" val="77505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dirty="0"/>
          </a:p>
        </p:txBody>
      </p:sp>
    </p:spTree>
    <p:extLst>
      <p:ext uri="{BB962C8B-B14F-4D97-AF65-F5344CB8AC3E}">
        <p14:creationId xmlns:p14="http://schemas.microsoft.com/office/powerpoint/2010/main" val="406420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dirty="0"/>
          </a:p>
        </p:txBody>
      </p:sp>
    </p:spTree>
    <p:extLst>
      <p:ext uri="{BB962C8B-B14F-4D97-AF65-F5344CB8AC3E}">
        <p14:creationId xmlns:p14="http://schemas.microsoft.com/office/powerpoint/2010/main" val="386541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dirty="0"/>
          </a:p>
        </p:txBody>
      </p:sp>
    </p:spTree>
    <p:extLst>
      <p:ext uri="{BB962C8B-B14F-4D97-AF65-F5344CB8AC3E}">
        <p14:creationId xmlns:p14="http://schemas.microsoft.com/office/powerpoint/2010/main" val="2250178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dirty="0"/>
          </a:p>
        </p:txBody>
      </p:sp>
    </p:spTree>
    <p:extLst>
      <p:ext uri="{BB962C8B-B14F-4D97-AF65-F5344CB8AC3E}">
        <p14:creationId xmlns:p14="http://schemas.microsoft.com/office/powerpoint/2010/main" val="252228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dirty="0"/>
          </a:p>
        </p:txBody>
      </p:sp>
    </p:spTree>
    <p:extLst>
      <p:ext uri="{BB962C8B-B14F-4D97-AF65-F5344CB8AC3E}">
        <p14:creationId xmlns:p14="http://schemas.microsoft.com/office/powerpoint/2010/main" val="421918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dirty="0"/>
          </a:p>
        </p:txBody>
      </p:sp>
    </p:spTree>
    <p:extLst>
      <p:ext uri="{BB962C8B-B14F-4D97-AF65-F5344CB8AC3E}">
        <p14:creationId xmlns:p14="http://schemas.microsoft.com/office/powerpoint/2010/main" val="276164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942330" cy="4345623"/>
          </a:xfrm>
        </p:spPr>
        <p:txBody>
          <a:bodyPr/>
          <a:lstStyle/>
          <a:p>
            <a:r>
              <a:rPr lang="en-US" dirty="0" smtClean="0"/>
              <a:t>There are two annual EL data collections one in the Fall and one in the Spring.  </a:t>
            </a:r>
          </a:p>
          <a:p>
            <a:endParaRPr lang="en-US" dirty="0"/>
          </a:p>
          <a:p>
            <a:r>
              <a:rPr lang="en-US" dirty="0" smtClean="0"/>
              <a:t>Current ELs – include served and waivered ELs</a:t>
            </a:r>
          </a:p>
          <a:p>
            <a:endParaRPr lang="en-US" dirty="0"/>
          </a:p>
          <a:p>
            <a:r>
              <a:rPr lang="en-US" dirty="0" smtClean="0"/>
              <a:t>Monitored EL – include students who exited with English proficiency within the past 4 school years</a:t>
            </a:r>
          </a:p>
          <a:p>
            <a:endParaRPr lang="en-US" dirty="0"/>
          </a:p>
          <a:p>
            <a:r>
              <a:rPr lang="en-US" dirty="0" smtClean="0"/>
              <a:t>Former ELs – include students who exited with English proficiency more than 4 school years </a:t>
            </a:r>
          </a:p>
          <a:p>
            <a:endParaRPr lang="en-US" dirty="0"/>
          </a:p>
          <a:p>
            <a:r>
              <a:rPr lang="en-US" dirty="0" smtClean="0"/>
              <a:t>Potential ELs – includes students with a disability who were unable to participate in the ELPA screener due to the screener not being accessible for students.</a:t>
            </a:r>
          </a:p>
          <a:p>
            <a:endParaRPr lang="en-US" dirty="0"/>
          </a:p>
          <a:p>
            <a:r>
              <a:rPr lang="en-US" dirty="0" smtClean="0"/>
              <a:t>Initially Fluent Students – students who scored proficient on the ELPA screener in the current  school year</a:t>
            </a:r>
          </a:p>
          <a:p>
            <a:endParaRPr lang="en-US" dirty="0"/>
          </a:p>
          <a:p>
            <a:r>
              <a:rPr lang="en-US" dirty="0" smtClean="0"/>
              <a:t>COVID Screener participants – students who were unable to complete the ELPA summative in the 2019-20 school year and participated in the ELPA screener in the fall of 2020-21 in place of that summative assessment</a:t>
            </a:r>
          </a:p>
          <a:p>
            <a:endParaRPr lang="en-US" dirty="0"/>
          </a:p>
          <a:p>
            <a:r>
              <a:rPr lang="en-US" dirty="0" smtClean="0"/>
              <a:t>Erroneous Identified  - students who were identified and reported as an EL in a prior school year, who was later determined to  be identified in error.  This record type is used  only for students identified and reported in a prior school year.</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dirty="0"/>
          </a:p>
        </p:txBody>
      </p:sp>
    </p:spTree>
    <p:extLst>
      <p:ext uri="{BB962C8B-B14F-4D97-AF65-F5344CB8AC3E}">
        <p14:creationId xmlns:p14="http://schemas.microsoft.com/office/powerpoint/2010/main" val="65693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Validation is a comparison of the EL data collection with the ADM data collection to ensure that data reported to both collections is accurate.</a:t>
            </a:r>
          </a:p>
          <a:p>
            <a:endParaRPr lang="en-US" dirty="0"/>
          </a:p>
          <a:p>
            <a:r>
              <a:rPr lang="en-US" dirty="0" smtClean="0"/>
              <a:t>ODE will also ensure districts have reported all monitored and former ELs that have enrolled within the district.</a:t>
            </a:r>
          </a:p>
          <a:p>
            <a:endParaRPr lang="en-US" dirty="0"/>
          </a:p>
          <a:p>
            <a:r>
              <a:rPr lang="en-US" dirty="0" smtClean="0"/>
              <a:t>The ODE data owner can open the Fall collection for editing whenever necessary within the 2020-21 school year.</a:t>
            </a:r>
          </a:p>
          <a:p>
            <a:endParaRPr lang="en-US" dirty="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dirty="0"/>
          </a:p>
        </p:txBody>
      </p:sp>
    </p:spTree>
    <p:extLst>
      <p:ext uri="{BB962C8B-B14F-4D97-AF65-F5344CB8AC3E}">
        <p14:creationId xmlns:p14="http://schemas.microsoft.com/office/powerpoint/2010/main" val="105357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to access the data collection.</a:t>
            </a:r>
          </a:p>
          <a:p>
            <a:endParaRPr lang="en-US" dirty="0"/>
          </a:p>
          <a:p>
            <a:r>
              <a:rPr lang="en-US" dirty="0" smtClean="0"/>
              <a:t>District EL staff are encouraged to check with the district data team to determine who will be submitted the EL collection for the district.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dirty="0"/>
          </a:p>
        </p:txBody>
      </p:sp>
    </p:spTree>
    <p:extLst>
      <p:ext uri="{BB962C8B-B14F-4D97-AF65-F5344CB8AC3E}">
        <p14:creationId xmlns:p14="http://schemas.microsoft.com/office/powerpoint/2010/main" val="188413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the way the  district upload data to the ODE consolidation collections system.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dirty="0"/>
          </a:p>
        </p:txBody>
      </p:sp>
    </p:spTree>
    <p:extLst>
      <p:ext uri="{BB962C8B-B14F-4D97-AF65-F5344CB8AC3E}">
        <p14:creationId xmlns:p14="http://schemas.microsoft.com/office/powerpoint/2010/main" val="299075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picture of the web submission search feature used by districts if they are web submitting an individual student to the EL collection.</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dirty="0"/>
          </a:p>
        </p:txBody>
      </p:sp>
    </p:spTree>
    <p:extLst>
      <p:ext uri="{BB962C8B-B14F-4D97-AF65-F5344CB8AC3E}">
        <p14:creationId xmlns:p14="http://schemas.microsoft.com/office/powerpoint/2010/main" val="127447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dirty="0"/>
          </a:p>
        </p:txBody>
      </p:sp>
    </p:spTree>
    <p:extLst>
      <p:ext uri="{BB962C8B-B14F-4D97-AF65-F5344CB8AC3E}">
        <p14:creationId xmlns:p14="http://schemas.microsoft.com/office/powerpoint/2010/main" val="248458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required elements in the EL collection – here is a list of them and what their definitions.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dirty="0"/>
          </a:p>
        </p:txBody>
      </p:sp>
    </p:spTree>
    <p:extLst>
      <p:ext uri="{BB962C8B-B14F-4D97-AF65-F5344CB8AC3E}">
        <p14:creationId xmlns:p14="http://schemas.microsoft.com/office/powerpoint/2010/main" val="106629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dirty="0"/>
          </a:p>
        </p:txBody>
      </p:sp>
    </p:spTree>
    <p:extLst>
      <p:ext uri="{BB962C8B-B14F-4D97-AF65-F5344CB8AC3E}">
        <p14:creationId xmlns:p14="http://schemas.microsoft.com/office/powerpoint/2010/main" val="2566428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Tree>
    <p:extLst>
      <p:ext uri="{BB962C8B-B14F-4D97-AF65-F5344CB8AC3E}">
        <p14:creationId xmlns:p14="http://schemas.microsoft.com/office/powerpoint/2010/main" val="20318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smtClean="0"/>
              <a:t>CLICK TO EDIT MASTER TITLE STYLE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4003895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3427255"/>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3427255"/>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2920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kim.a.miller@state.or.u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oregon.gov/ode/schools-and-districts/grants/ESEA/EL/Documents/EL%20Title%20III%20FAQ%202020-21.docx" TargetMode="External"/><Relationship Id="rId2" Type="http://schemas.openxmlformats.org/officeDocument/2006/relationships/hyperlink" Target="https://www.oregon.gov/ode/schools-and-districts/grants/ESEA/EL/Documents/EL%20Submission%20Guide%202020-21.xlsx"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kim.a.miller@ode.state.or.us" TargetMode="External"/><Relationship Id="rId2" Type="http://schemas.openxmlformats.org/officeDocument/2006/relationships/hyperlink" Target="mailto:ODE.Helpdesk@ode.state.or.us" TargetMode="External"/><Relationship Id="rId1" Type="http://schemas.openxmlformats.org/officeDocument/2006/relationships/slideLayout" Target="../slideLayouts/slideLayout4.xml"/><Relationship Id="rId4" Type="http://schemas.openxmlformats.org/officeDocument/2006/relationships/hyperlink" Target="mailto:susan.mekarski@ode.state.or.u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istrict.ode.state.or.u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district.ode.state.or.us/hom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kim.a.miller@state.or.u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mailto:susan.mekarski@ode.state.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83" y="4536908"/>
            <a:ext cx="7886700" cy="1325563"/>
          </a:xfrm>
        </p:spPr>
        <p:txBody>
          <a:bodyPr>
            <a:normAutofit/>
          </a:bodyPr>
          <a:lstStyle/>
          <a:p>
            <a:pPr>
              <a:lnSpc>
                <a:spcPct val="100000"/>
              </a:lnSpc>
              <a:spcBef>
                <a:spcPts val="1200"/>
              </a:spcBef>
              <a:spcAft>
                <a:spcPts val="3600"/>
              </a:spcAft>
            </a:pPr>
            <a:r>
              <a:rPr lang="en-US" dirty="0" smtClean="0"/>
              <a:t>Data Collection in 2020-21</a:t>
            </a:r>
            <a:br>
              <a:rPr lang="en-US" dirty="0" smtClean="0"/>
            </a:br>
            <a:r>
              <a:rPr lang="en-US" sz="3200" dirty="0" smtClean="0"/>
              <a:t>April 2021</a:t>
            </a:r>
            <a:endParaRPr lang="en-US" sz="3200" dirty="0"/>
          </a:p>
        </p:txBody>
      </p:sp>
    </p:spTree>
    <p:extLst>
      <p:ext uri="{BB962C8B-B14F-4D97-AF65-F5344CB8AC3E}">
        <p14:creationId xmlns:p14="http://schemas.microsoft.com/office/powerpoint/2010/main" val="271114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748" y="1"/>
            <a:ext cx="6156251" cy="1371600"/>
          </a:xfrm>
        </p:spPr>
        <p:txBody>
          <a:bodyPr>
            <a:normAutofit/>
          </a:bodyPr>
          <a:lstStyle/>
          <a:p>
            <a:r>
              <a:rPr lang="en-US" sz="4100" dirty="0" smtClean="0">
                <a:solidFill>
                  <a:schemeClr val="bg1"/>
                </a:solidFill>
              </a:rPr>
              <a:t>ELRecTypCd  - CS (COVID Screener)</a:t>
            </a:r>
            <a:endParaRPr lang="en-US" sz="4100" dirty="0">
              <a:solidFill>
                <a:schemeClr val="bg1"/>
              </a:solidFill>
            </a:endParaRPr>
          </a:p>
        </p:txBody>
      </p:sp>
      <p:sp>
        <p:nvSpPr>
          <p:cNvPr id="3" name="Content Placeholder 2"/>
          <p:cNvSpPr>
            <a:spLocks noGrp="1"/>
          </p:cNvSpPr>
          <p:nvPr>
            <p:ph idx="1"/>
          </p:nvPr>
        </p:nvSpPr>
        <p:spPr>
          <a:xfrm>
            <a:off x="350874" y="2286000"/>
            <a:ext cx="8381646" cy="4189228"/>
          </a:xfrm>
        </p:spPr>
        <p:txBody>
          <a:bodyPr>
            <a:normAutofit/>
          </a:bodyPr>
          <a:lstStyle/>
          <a:p>
            <a:pPr marL="401638" lvl="1" indent="-230188">
              <a:spcAft>
                <a:spcPts val="1200"/>
              </a:spcAft>
            </a:pPr>
            <a:r>
              <a:rPr lang="en-US" sz="2200" dirty="0"/>
              <a:t>CS – COVID Screener Participant – Code to be used for an EL who was not able to participate (or complete) the ELPA summative in 2019-20, </a:t>
            </a:r>
            <a:r>
              <a:rPr lang="en-US" sz="2200" u="sng" dirty="0"/>
              <a:t>and</a:t>
            </a:r>
            <a:r>
              <a:rPr lang="en-US" sz="2200" dirty="0"/>
              <a:t> the student participated in the ELPA screener in the fall of 2020-21 to determine the student’s EL status. </a:t>
            </a:r>
            <a:r>
              <a:rPr lang="en-US" sz="2200" dirty="0" smtClean="0"/>
              <a:t>  </a:t>
            </a:r>
          </a:p>
          <a:p>
            <a:pPr marL="171450" lvl="1" indent="0" algn="ctr">
              <a:spcAft>
                <a:spcPts val="1200"/>
              </a:spcAft>
              <a:buNone/>
            </a:pPr>
            <a:r>
              <a:rPr lang="en-US" sz="2200" b="1" i="1" u="sng" dirty="0" smtClean="0">
                <a:solidFill>
                  <a:srgbClr val="FF0000"/>
                </a:solidFill>
              </a:rPr>
              <a:t>OR</a:t>
            </a:r>
          </a:p>
          <a:p>
            <a:pPr marL="401638" lvl="1" indent="-230188"/>
            <a:r>
              <a:rPr lang="en-US" sz="2200" dirty="0" smtClean="0">
                <a:solidFill>
                  <a:srgbClr val="FF0000"/>
                </a:solidFill>
              </a:rPr>
              <a:t>This </a:t>
            </a:r>
            <a:r>
              <a:rPr lang="en-US" sz="2200" dirty="0">
                <a:solidFill>
                  <a:srgbClr val="FF0000"/>
                </a:solidFill>
              </a:rPr>
              <a:t>code </a:t>
            </a:r>
            <a:r>
              <a:rPr lang="en-US" sz="2200" dirty="0" smtClean="0">
                <a:solidFill>
                  <a:srgbClr val="FF0000"/>
                </a:solidFill>
              </a:rPr>
              <a:t>is to be used </a:t>
            </a:r>
            <a:r>
              <a:rPr lang="en-US" sz="2200" dirty="0">
                <a:solidFill>
                  <a:srgbClr val="FF0000"/>
                </a:solidFill>
              </a:rPr>
              <a:t>for students participating in unique screening in the </a:t>
            </a:r>
            <a:r>
              <a:rPr lang="en-US" sz="2200" dirty="0" smtClean="0">
                <a:solidFill>
                  <a:srgbClr val="FF0000"/>
                </a:solidFill>
              </a:rPr>
              <a:t>spring </a:t>
            </a:r>
            <a:r>
              <a:rPr lang="en-US" sz="2200" dirty="0">
                <a:solidFill>
                  <a:srgbClr val="FF0000"/>
                </a:solidFill>
              </a:rPr>
              <a:t>of 2021, after the close of the ELPA summative. </a:t>
            </a:r>
            <a:endParaRPr lang="en-US" sz="2200" dirty="0" smtClean="0">
              <a:solidFill>
                <a:srgbClr val="FF0000"/>
              </a:solidFill>
            </a:endParaRPr>
          </a:p>
          <a:p>
            <a:pPr marL="401638" lvl="1" indent="-230188"/>
            <a:r>
              <a:rPr lang="en-US" sz="2200" dirty="0" smtClean="0">
                <a:solidFill>
                  <a:srgbClr val="FF0000"/>
                </a:solidFill>
              </a:rPr>
              <a:t>Unique </a:t>
            </a:r>
            <a:r>
              <a:rPr lang="en-US" sz="2200" dirty="0">
                <a:solidFill>
                  <a:srgbClr val="FF0000"/>
                </a:solidFill>
              </a:rPr>
              <a:t>Screening is an opportunity for those students who did not participate in the ELPA summative in </a:t>
            </a:r>
            <a:r>
              <a:rPr lang="en-US" sz="2200" dirty="0" smtClean="0">
                <a:solidFill>
                  <a:srgbClr val="FF0000"/>
                </a:solidFill>
              </a:rPr>
              <a:t>2020-21.</a:t>
            </a:r>
          </a:p>
          <a:p>
            <a:pPr marL="401638" lvl="1" indent="-230188"/>
            <a:r>
              <a:rPr lang="en-US" sz="2200" dirty="0" smtClean="0">
                <a:solidFill>
                  <a:srgbClr val="FF0000"/>
                </a:solidFill>
              </a:rPr>
              <a:t>Students scoring proficient with Unique Screening will have an exit date and enter monitor status.</a:t>
            </a:r>
            <a:endParaRPr lang="en-US" sz="2200" dirty="0"/>
          </a:p>
          <a:p>
            <a:pPr marL="0" indent="0">
              <a:buNone/>
            </a:pPr>
            <a:endParaRPr lang="en-US" dirty="0"/>
          </a:p>
        </p:txBody>
      </p:sp>
    </p:spTree>
    <p:extLst>
      <p:ext uri="{BB962C8B-B14F-4D97-AF65-F5344CB8AC3E}">
        <p14:creationId xmlns:p14="http://schemas.microsoft.com/office/powerpoint/2010/main" val="1138230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1032" y="0"/>
            <a:ext cx="5932967" cy="1265274"/>
          </a:xfrm>
        </p:spPr>
        <p:txBody>
          <a:bodyPr>
            <a:normAutofit fontScale="90000"/>
          </a:bodyPr>
          <a:lstStyle/>
          <a:p>
            <a:r>
              <a:rPr lang="en-US" dirty="0" smtClean="0">
                <a:solidFill>
                  <a:schemeClr val="bg1"/>
                </a:solidFill>
              </a:rPr>
              <a:t>New Code for Remotely Identified ELs</a:t>
            </a:r>
            <a:endParaRPr lang="en-US" dirty="0">
              <a:solidFill>
                <a:schemeClr val="bg1"/>
              </a:solidFill>
            </a:endParaRPr>
          </a:p>
        </p:txBody>
      </p:sp>
      <p:sp>
        <p:nvSpPr>
          <p:cNvPr id="5" name="Content Placeholder 4"/>
          <p:cNvSpPr>
            <a:spLocks noGrp="1"/>
          </p:cNvSpPr>
          <p:nvPr>
            <p:ph idx="1"/>
          </p:nvPr>
        </p:nvSpPr>
        <p:spPr>
          <a:xfrm>
            <a:off x="350874" y="2275367"/>
            <a:ext cx="8474149" cy="4160601"/>
          </a:xfrm>
        </p:spPr>
        <p:txBody>
          <a:bodyPr>
            <a:normAutofit/>
          </a:bodyPr>
          <a:lstStyle/>
          <a:p>
            <a:pPr marL="0" indent="0">
              <a:buNone/>
            </a:pPr>
            <a:r>
              <a:rPr lang="en-US" sz="2600" dirty="0" smtClean="0"/>
              <a:t>ELProfTstCd – Code 08 – Identification with Language Use Survey (LUS)</a:t>
            </a:r>
          </a:p>
          <a:p>
            <a:r>
              <a:rPr lang="en-US" sz="2300" dirty="0" smtClean="0"/>
              <a:t>Students are identified as ELs based on the responses to the LUS.</a:t>
            </a:r>
          </a:p>
          <a:p>
            <a:r>
              <a:rPr lang="en-US" sz="2300" dirty="0" smtClean="0"/>
              <a:t>The EL Start Date is the date from the LUS.</a:t>
            </a:r>
          </a:p>
          <a:p>
            <a:r>
              <a:rPr lang="en-US" sz="2300" dirty="0" smtClean="0"/>
              <a:t>The EL Flag is set to yes, and the student receives EL instruction.</a:t>
            </a:r>
          </a:p>
          <a:p>
            <a:r>
              <a:rPr lang="en-US" sz="2300" dirty="0" smtClean="0"/>
              <a:t>Parents can opt out of EL instruction.</a:t>
            </a:r>
          </a:p>
          <a:p>
            <a:r>
              <a:rPr lang="en-US" sz="2300" dirty="0" smtClean="0"/>
              <a:t>EL Record Type codes for this Test code are either 1-A (served by the EL program) or 4-N (waived from EL instruction).</a:t>
            </a:r>
          </a:p>
          <a:p>
            <a:r>
              <a:rPr lang="en-US" sz="2300" b="1" dirty="0" smtClean="0">
                <a:solidFill>
                  <a:srgbClr val="FF0000"/>
                </a:solidFill>
              </a:rPr>
              <a:t>Students identified by LUS, participate in ELPA summative without having to participate in the ELPA screener.</a:t>
            </a:r>
            <a:endParaRPr lang="en-US" sz="2300" b="1" dirty="0">
              <a:solidFill>
                <a:srgbClr val="FF0000"/>
              </a:solidFill>
            </a:endParaRPr>
          </a:p>
        </p:txBody>
      </p:sp>
    </p:spTree>
    <p:extLst>
      <p:ext uri="{BB962C8B-B14F-4D97-AF65-F5344CB8AC3E}">
        <p14:creationId xmlns:p14="http://schemas.microsoft.com/office/powerpoint/2010/main" val="98853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232" y="1"/>
            <a:ext cx="5475767" cy="1148316"/>
          </a:xfrm>
        </p:spPr>
        <p:txBody>
          <a:bodyPr/>
          <a:lstStyle/>
          <a:p>
            <a:pPr algn="ctr"/>
            <a:r>
              <a:rPr lang="en-US" dirty="0" smtClean="0">
                <a:solidFill>
                  <a:schemeClr val="bg1"/>
                </a:solidFill>
              </a:rPr>
              <a:t>Common  Errors</a:t>
            </a:r>
            <a:endParaRPr lang="en-US" dirty="0">
              <a:solidFill>
                <a:schemeClr val="bg1"/>
              </a:solidFill>
            </a:endParaRPr>
          </a:p>
        </p:txBody>
      </p:sp>
      <p:sp>
        <p:nvSpPr>
          <p:cNvPr id="3" name="Content Placeholder 2"/>
          <p:cNvSpPr>
            <a:spLocks noGrp="1"/>
          </p:cNvSpPr>
          <p:nvPr>
            <p:ph idx="1"/>
          </p:nvPr>
        </p:nvSpPr>
        <p:spPr>
          <a:xfrm>
            <a:off x="340242" y="2286000"/>
            <a:ext cx="8452884" cy="4157330"/>
          </a:xfrm>
        </p:spPr>
        <p:txBody>
          <a:bodyPr/>
          <a:lstStyle/>
          <a:p>
            <a:pPr marL="0" indent="0">
              <a:spcBef>
                <a:spcPct val="0"/>
              </a:spcBef>
              <a:spcAft>
                <a:spcPts val="600"/>
              </a:spcAft>
              <a:buNone/>
            </a:pPr>
            <a:r>
              <a:rPr lang="en-US" dirty="0" smtClean="0"/>
              <a:t>Some common errors that occur in the EL collection:</a:t>
            </a:r>
          </a:p>
          <a:p>
            <a:pPr lvl="1">
              <a:spcBef>
                <a:spcPct val="0"/>
              </a:spcBef>
              <a:spcAft>
                <a:spcPts val="600"/>
              </a:spcAft>
            </a:pPr>
            <a:r>
              <a:rPr lang="en-US" dirty="0" smtClean="0"/>
              <a:t>EL </a:t>
            </a:r>
            <a:r>
              <a:rPr lang="en-US" dirty="0"/>
              <a:t>Start Date Error</a:t>
            </a:r>
          </a:p>
          <a:p>
            <a:pPr lvl="2">
              <a:spcBef>
                <a:spcPct val="0"/>
              </a:spcBef>
              <a:spcAft>
                <a:spcPts val="600"/>
              </a:spcAft>
            </a:pPr>
            <a:r>
              <a:rPr lang="en-US" sz="2100" dirty="0"/>
              <a:t>In the error code narrative the ODE data system will provide the start date from the ODE data system.</a:t>
            </a:r>
          </a:p>
          <a:p>
            <a:pPr lvl="2">
              <a:spcBef>
                <a:spcPct val="0"/>
              </a:spcBef>
              <a:spcAft>
                <a:spcPts val="600"/>
              </a:spcAft>
            </a:pPr>
            <a:r>
              <a:rPr lang="en-US" sz="2100" dirty="0"/>
              <a:t>Contact </a:t>
            </a:r>
            <a:r>
              <a:rPr lang="en-US" sz="2100" dirty="0">
                <a:hlinkClick r:id="rId2"/>
              </a:rPr>
              <a:t>Kim Miller </a:t>
            </a:r>
            <a:r>
              <a:rPr lang="en-US" sz="2100" dirty="0"/>
              <a:t>for assistance</a:t>
            </a:r>
            <a:r>
              <a:rPr lang="en-US" sz="2100" dirty="0" smtClean="0"/>
              <a:t>.</a:t>
            </a:r>
          </a:p>
          <a:p>
            <a:pPr lvl="1">
              <a:spcBef>
                <a:spcPct val="0"/>
              </a:spcBef>
              <a:spcAft>
                <a:spcPts val="600"/>
              </a:spcAft>
            </a:pPr>
            <a:r>
              <a:rPr lang="en-US" dirty="0"/>
              <a:t>EL Monitor Year Record Type is not consistent with the EL Exit </a:t>
            </a:r>
            <a:r>
              <a:rPr lang="en-US" dirty="0" smtClean="0"/>
              <a:t>Date</a:t>
            </a:r>
          </a:p>
          <a:p>
            <a:pPr lvl="2">
              <a:spcBef>
                <a:spcPct val="0"/>
              </a:spcBef>
              <a:spcAft>
                <a:spcPts val="600"/>
              </a:spcAft>
            </a:pPr>
            <a:r>
              <a:rPr lang="en-US" dirty="0" smtClean="0"/>
              <a:t>The monitor year (ELProgMdl) must match the number of school years since the student’s EL exit date.</a:t>
            </a:r>
          </a:p>
          <a:p>
            <a:pPr lvl="2">
              <a:spcBef>
                <a:spcPct val="0"/>
              </a:spcBef>
              <a:spcAft>
                <a:spcPts val="600"/>
              </a:spcAft>
            </a:pPr>
            <a:r>
              <a:rPr lang="en-US" dirty="0" smtClean="0"/>
              <a:t>To correct this count back from the last school year (2019-20 – monitor year 1) to determine the correct year of monitoring.</a:t>
            </a:r>
            <a:endParaRPr lang="en-US" dirty="0"/>
          </a:p>
        </p:txBody>
      </p:sp>
    </p:spTree>
    <p:extLst>
      <p:ext uri="{BB962C8B-B14F-4D97-AF65-F5344CB8AC3E}">
        <p14:creationId xmlns:p14="http://schemas.microsoft.com/office/powerpoint/2010/main" val="71206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274" y="0"/>
            <a:ext cx="5592726" cy="1243585"/>
          </a:xfrm>
        </p:spPr>
        <p:txBody>
          <a:bodyPr/>
          <a:lstStyle/>
          <a:p>
            <a:pPr algn="ctr"/>
            <a:r>
              <a:rPr lang="en-US" dirty="0" smtClean="0">
                <a:solidFill>
                  <a:schemeClr val="bg1"/>
                </a:solidFill>
              </a:rPr>
              <a:t>More Common Errors</a:t>
            </a:r>
            <a:endParaRPr lang="en-US" dirty="0">
              <a:solidFill>
                <a:schemeClr val="bg1"/>
              </a:solidFill>
            </a:endParaRPr>
          </a:p>
        </p:txBody>
      </p:sp>
      <p:sp>
        <p:nvSpPr>
          <p:cNvPr id="3" name="Content Placeholder 2"/>
          <p:cNvSpPr>
            <a:spLocks noGrp="1"/>
          </p:cNvSpPr>
          <p:nvPr>
            <p:ph idx="1"/>
          </p:nvPr>
        </p:nvSpPr>
        <p:spPr>
          <a:xfrm>
            <a:off x="233916" y="2285999"/>
            <a:ext cx="8697433" cy="4178595"/>
          </a:xfrm>
        </p:spPr>
        <p:txBody>
          <a:bodyPr/>
          <a:lstStyle/>
          <a:p>
            <a:pPr>
              <a:spcBef>
                <a:spcPct val="0"/>
              </a:spcBef>
              <a:spcAft>
                <a:spcPts val="600"/>
              </a:spcAft>
            </a:pPr>
            <a:r>
              <a:rPr lang="en-US" sz="2900" dirty="0"/>
              <a:t>Do not have permission to report – This means another district has reported the student – your district still must report the student if the student was enrolled in the current school year</a:t>
            </a:r>
          </a:p>
          <a:p>
            <a:pPr lvl="1">
              <a:spcBef>
                <a:spcPct val="0"/>
              </a:spcBef>
              <a:spcAft>
                <a:spcPts val="1200"/>
              </a:spcAft>
            </a:pPr>
            <a:r>
              <a:rPr lang="en-US" sz="2500" dirty="0"/>
              <a:t>Change the attending district ID and attending school ID to match your district </a:t>
            </a:r>
            <a:endParaRPr lang="en-US" sz="2500" dirty="0" smtClean="0"/>
          </a:p>
          <a:p>
            <a:pPr>
              <a:spcBef>
                <a:spcPct val="0"/>
              </a:spcBef>
              <a:spcAft>
                <a:spcPts val="600"/>
              </a:spcAft>
            </a:pPr>
            <a:r>
              <a:rPr lang="en-US" sz="2900" dirty="0" smtClean="0"/>
              <a:t>Language of origin invalid</a:t>
            </a:r>
          </a:p>
          <a:p>
            <a:pPr lvl="1">
              <a:spcBef>
                <a:spcPct val="0"/>
              </a:spcBef>
              <a:spcAft>
                <a:spcPts val="600"/>
              </a:spcAft>
            </a:pPr>
            <a:r>
              <a:rPr lang="en-US" sz="2500" dirty="0" smtClean="0"/>
              <a:t>Only students with an ethnic flag of American Indian/Alaska Native may have English in the Language of Origin field</a:t>
            </a:r>
            <a:endParaRPr lang="en-US" sz="2500" dirty="0"/>
          </a:p>
          <a:p>
            <a:endParaRPr lang="en-US" dirty="0"/>
          </a:p>
        </p:txBody>
      </p:sp>
    </p:spTree>
    <p:extLst>
      <p:ext uri="{BB962C8B-B14F-4D97-AF65-F5344CB8AC3E}">
        <p14:creationId xmlns:p14="http://schemas.microsoft.com/office/powerpoint/2010/main" val="314547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1137684"/>
          </a:xfrm>
        </p:spPr>
        <p:txBody>
          <a:bodyPr>
            <a:normAutofit/>
          </a:bodyPr>
          <a:lstStyle/>
          <a:p>
            <a:pPr algn="ctr"/>
            <a:r>
              <a:rPr lang="en-US" sz="4000" dirty="0" smtClean="0">
                <a:solidFill>
                  <a:schemeClr val="bg1"/>
                </a:solidFill>
              </a:rPr>
              <a:t>Common Questions</a:t>
            </a:r>
            <a:endParaRPr lang="en-US" sz="4000" dirty="0">
              <a:solidFill>
                <a:schemeClr val="bg1"/>
              </a:solidFill>
            </a:endParaRPr>
          </a:p>
        </p:txBody>
      </p:sp>
      <p:sp>
        <p:nvSpPr>
          <p:cNvPr id="3" name="Content Placeholder 2"/>
          <p:cNvSpPr>
            <a:spLocks noGrp="1"/>
          </p:cNvSpPr>
          <p:nvPr>
            <p:ph idx="1"/>
          </p:nvPr>
        </p:nvSpPr>
        <p:spPr>
          <a:xfrm>
            <a:off x="340242" y="2285999"/>
            <a:ext cx="8463516" cy="4242813"/>
          </a:xfrm>
        </p:spPr>
        <p:txBody>
          <a:bodyPr>
            <a:normAutofit/>
          </a:bodyPr>
          <a:lstStyle/>
          <a:p>
            <a:pPr marL="0" indent="0">
              <a:spcBef>
                <a:spcPct val="0"/>
              </a:spcBef>
              <a:spcAft>
                <a:spcPts val="1200"/>
              </a:spcAft>
              <a:buNone/>
            </a:pPr>
            <a:r>
              <a:rPr lang="en-US" altLang="en-US" dirty="0" smtClean="0"/>
              <a:t>How do I exit a student with a waiver for EL instructional service?</a:t>
            </a:r>
          </a:p>
          <a:p>
            <a:pPr>
              <a:spcBef>
                <a:spcPct val="0"/>
              </a:spcBef>
              <a:spcAft>
                <a:spcPts val="1200"/>
              </a:spcAft>
            </a:pPr>
            <a:r>
              <a:rPr lang="en-US" altLang="en-US" sz="2600" dirty="0" smtClean="0"/>
              <a:t>4-N </a:t>
            </a:r>
            <a:r>
              <a:rPr lang="en-US" altLang="en-US" sz="2600" dirty="0"/>
              <a:t>waived services and </a:t>
            </a:r>
            <a:r>
              <a:rPr lang="en-US" altLang="en-US" sz="2600" b="1" dirty="0" smtClean="0"/>
              <a:t>the student has participated in the ELPA summative.</a:t>
            </a:r>
            <a:endParaRPr lang="en-US" altLang="en-US" sz="2600" dirty="0"/>
          </a:p>
          <a:p>
            <a:pPr>
              <a:spcBef>
                <a:spcPct val="0"/>
              </a:spcBef>
              <a:spcAft>
                <a:spcPts val="600"/>
              </a:spcAft>
            </a:pPr>
            <a:r>
              <a:rPr lang="en-US" altLang="en-US" sz="2600" dirty="0" smtClean="0"/>
              <a:t>Exiting </a:t>
            </a:r>
            <a:r>
              <a:rPr lang="en-US" altLang="en-US" sz="2600" dirty="0"/>
              <a:t>students with waivers </a:t>
            </a:r>
            <a:r>
              <a:rPr lang="en-US" altLang="en-US" sz="2600" b="1" dirty="0"/>
              <a:t>is </a:t>
            </a:r>
            <a:r>
              <a:rPr lang="en-US" altLang="en-US" sz="2600" b="1" dirty="0" smtClean="0"/>
              <a:t>easy</a:t>
            </a:r>
            <a:r>
              <a:rPr lang="en-US" altLang="en-US" sz="2600" dirty="0" smtClean="0"/>
              <a:t>:</a:t>
            </a:r>
            <a:endParaRPr lang="en-US" altLang="en-US" sz="2600" dirty="0"/>
          </a:p>
          <a:p>
            <a:pPr lvl="1">
              <a:spcBef>
                <a:spcPct val="0"/>
              </a:spcBef>
              <a:spcAft>
                <a:spcPts val="2400"/>
              </a:spcAft>
              <a:buFont typeface="Arial" panose="020B0604020202020204" pitchFamily="34" charset="0"/>
              <a:buChar char="−"/>
            </a:pPr>
            <a:r>
              <a:rPr lang="en-US" altLang="en-US" dirty="0"/>
              <a:t>Enter an </a:t>
            </a:r>
            <a:r>
              <a:rPr lang="en-US" altLang="en-US" dirty="0" smtClean="0"/>
              <a:t>EL </a:t>
            </a:r>
            <a:r>
              <a:rPr lang="en-US" altLang="en-US" dirty="0"/>
              <a:t>Exit Date in the exit date </a:t>
            </a:r>
            <a:r>
              <a:rPr lang="en-US" altLang="en-US" dirty="0" smtClean="0"/>
              <a:t>field.</a:t>
            </a:r>
            <a:endParaRPr lang="en-US" altLang="en-US" dirty="0"/>
          </a:p>
          <a:p>
            <a:pPr>
              <a:spcBef>
                <a:spcPct val="0"/>
              </a:spcBef>
              <a:spcAft>
                <a:spcPts val="600"/>
              </a:spcAft>
            </a:pPr>
            <a:r>
              <a:rPr lang="en-US" altLang="en-US" sz="2700" b="1" i="1" dirty="0" smtClean="0">
                <a:solidFill>
                  <a:srgbClr val="FF0000"/>
                </a:solidFill>
              </a:rPr>
              <a:t>IF this student participated in the Unique Screening and scored proficient – Do NOT use code 4-N – Use Code CS, include the exit and waiver dates</a:t>
            </a:r>
            <a:endParaRPr lang="en-US" altLang="en-US" sz="2700" b="1" i="1" dirty="0">
              <a:solidFill>
                <a:srgbClr val="FF0000"/>
              </a:solidFill>
            </a:endParaRPr>
          </a:p>
        </p:txBody>
      </p:sp>
    </p:spTree>
    <p:extLst>
      <p:ext uri="{BB962C8B-B14F-4D97-AF65-F5344CB8AC3E}">
        <p14:creationId xmlns:p14="http://schemas.microsoft.com/office/powerpoint/2010/main" val="52398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792" y="40193"/>
            <a:ext cx="5446207" cy="1100295"/>
          </a:xfrm>
        </p:spPr>
        <p:txBody>
          <a:bodyPr>
            <a:normAutofit fontScale="90000"/>
          </a:bodyPr>
          <a:lstStyle/>
          <a:p>
            <a:pPr algn="ctr"/>
            <a:r>
              <a:rPr lang="en-US" sz="4000" dirty="0" smtClean="0">
                <a:solidFill>
                  <a:schemeClr val="bg1"/>
                </a:solidFill>
              </a:rPr>
              <a:t>More Common Questions</a:t>
            </a:r>
            <a:endParaRPr lang="en-US" sz="4000" dirty="0">
              <a:solidFill>
                <a:schemeClr val="bg1"/>
              </a:solidFill>
            </a:endParaRPr>
          </a:p>
        </p:txBody>
      </p:sp>
      <p:sp>
        <p:nvSpPr>
          <p:cNvPr id="3" name="Content Placeholder 2"/>
          <p:cNvSpPr>
            <a:spLocks noGrp="1"/>
          </p:cNvSpPr>
          <p:nvPr>
            <p:ph idx="1"/>
          </p:nvPr>
        </p:nvSpPr>
        <p:spPr>
          <a:xfrm>
            <a:off x="255181" y="2169042"/>
            <a:ext cx="8581088" cy="4338084"/>
          </a:xfrm>
        </p:spPr>
        <p:txBody>
          <a:bodyPr>
            <a:normAutofit fontScale="92500"/>
          </a:bodyPr>
          <a:lstStyle/>
          <a:p>
            <a:pPr marL="0" indent="0">
              <a:spcAft>
                <a:spcPts val="600"/>
              </a:spcAft>
              <a:buNone/>
            </a:pPr>
            <a:r>
              <a:rPr lang="en-US" altLang="en-US" sz="2300" dirty="0" smtClean="0"/>
              <a:t>The student exited as proficient this school year (8/15/2020 or more recent),  how do I code this student?</a:t>
            </a:r>
          </a:p>
          <a:p>
            <a:pPr marL="0" indent="0">
              <a:spcAft>
                <a:spcPts val="600"/>
              </a:spcAft>
              <a:buNone/>
            </a:pPr>
            <a:r>
              <a:rPr lang="en-US" altLang="en-US" sz="2300" dirty="0" smtClean="0"/>
              <a:t>Record </a:t>
            </a:r>
            <a:r>
              <a:rPr lang="en-US" altLang="en-US" sz="2300" dirty="0"/>
              <a:t>the student as </a:t>
            </a:r>
            <a:r>
              <a:rPr lang="en-US" altLang="en-US" sz="2300" dirty="0" smtClean="0"/>
              <a:t>exited </a:t>
            </a:r>
            <a:r>
              <a:rPr lang="en-US" altLang="en-US" sz="2300" dirty="0"/>
              <a:t>in </a:t>
            </a:r>
            <a:r>
              <a:rPr lang="en-US" altLang="en-US" sz="2300" dirty="0" smtClean="0"/>
              <a:t>2020-21 </a:t>
            </a:r>
            <a:r>
              <a:rPr lang="en-US" altLang="en-US" sz="2300" dirty="0"/>
              <a:t>on </a:t>
            </a:r>
            <a:r>
              <a:rPr lang="en-US" altLang="en-US" sz="2300" dirty="0" smtClean="0"/>
              <a:t>Spring EL Collection</a:t>
            </a:r>
            <a:endParaRPr lang="en-US" altLang="en-US" sz="1900" dirty="0"/>
          </a:p>
          <a:p>
            <a:pPr marL="512763" lvl="1" indent="-280988">
              <a:spcAft>
                <a:spcPts val="600"/>
              </a:spcAft>
            </a:pPr>
            <a:r>
              <a:rPr lang="en-US" altLang="en-US" sz="2100" dirty="0" smtClean="0"/>
              <a:t>Record the student as 1-C (exited) if the student was served by the program.</a:t>
            </a:r>
          </a:p>
          <a:p>
            <a:pPr marL="512763" lvl="1" indent="-280988">
              <a:spcAft>
                <a:spcPts val="600"/>
              </a:spcAft>
            </a:pPr>
            <a:r>
              <a:rPr lang="en-US" altLang="en-US" sz="2100" dirty="0" smtClean="0"/>
              <a:t>Record the student as 4-N with an exit date if the student had a waiver for EL services.</a:t>
            </a:r>
          </a:p>
          <a:p>
            <a:pPr marL="512763" lvl="1" indent="-280988">
              <a:spcAft>
                <a:spcPts val="600"/>
              </a:spcAft>
            </a:pPr>
            <a:r>
              <a:rPr lang="en-US" altLang="en-US" sz="2100" b="1" dirty="0" smtClean="0">
                <a:solidFill>
                  <a:srgbClr val="FF0000"/>
                </a:solidFill>
              </a:rPr>
              <a:t>Record this student as CS, if </a:t>
            </a:r>
            <a:r>
              <a:rPr lang="en-US" altLang="en-US" sz="2100" b="1" dirty="0">
                <a:solidFill>
                  <a:srgbClr val="FF0000"/>
                </a:solidFill>
              </a:rPr>
              <a:t>this student participated in the Unique Screening </a:t>
            </a:r>
            <a:r>
              <a:rPr lang="en-US" altLang="en-US" sz="2100" b="1" dirty="0" smtClean="0">
                <a:solidFill>
                  <a:srgbClr val="FF0000"/>
                </a:solidFill>
              </a:rPr>
              <a:t>in </a:t>
            </a:r>
            <a:r>
              <a:rPr lang="en-US" altLang="en-US" sz="2100" b="1" dirty="0">
                <a:solidFill>
                  <a:srgbClr val="FF0000"/>
                </a:solidFill>
              </a:rPr>
              <a:t>the </a:t>
            </a:r>
            <a:r>
              <a:rPr lang="en-US" altLang="en-US" sz="2100" b="1" dirty="0" smtClean="0">
                <a:solidFill>
                  <a:srgbClr val="FF0000"/>
                </a:solidFill>
              </a:rPr>
              <a:t>fall/spring </a:t>
            </a:r>
            <a:r>
              <a:rPr lang="en-US" altLang="en-US" sz="2100" b="1" dirty="0">
                <a:solidFill>
                  <a:srgbClr val="FF0000"/>
                </a:solidFill>
              </a:rPr>
              <a:t>of 2020-21 and the student scored proficient – enter an exit date in the exit date field</a:t>
            </a:r>
            <a:r>
              <a:rPr lang="en-US" altLang="en-US" sz="2100" b="1" dirty="0" smtClean="0">
                <a:solidFill>
                  <a:srgbClr val="FF0000"/>
                </a:solidFill>
              </a:rPr>
              <a:t>.</a:t>
            </a:r>
            <a:endParaRPr lang="en-US" altLang="en-US" sz="2100" dirty="0" smtClean="0"/>
          </a:p>
          <a:p>
            <a:pPr marL="512763" lvl="1" indent="-280988"/>
            <a:r>
              <a:rPr lang="en-US" altLang="en-US" sz="2100" dirty="0" smtClean="0"/>
              <a:t>Students who scored proficient in 2019-20, but were inadvertently missed as exited are coded as a 1-E  with an exit date or 4-O with an exit date.  The code depends on if the student had a waiver or received service in the prior school year.</a:t>
            </a:r>
            <a:endParaRPr lang="en-US" altLang="en-US" sz="2100" dirty="0"/>
          </a:p>
        </p:txBody>
      </p:sp>
    </p:spTree>
    <p:extLst>
      <p:ext uri="{BB962C8B-B14F-4D97-AF65-F5344CB8AC3E}">
        <p14:creationId xmlns:p14="http://schemas.microsoft.com/office/powerpoint/2010/main" val="192412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074" y="0"/>
            <a:ext cx="5495926" cy="1140489"/>
          </a:xfrm>
        </p:spPr>
        <p:txBody>
          <a:bodyPr>
            <a:normAutofit/>
          </a:bodyPr>
          <a:lstStyle/>
          <a:p>
            <a:pPr algn="ctr"/>
            <a:r>
              <a:rPr lang="en-US" sz="4000" dirty="0" smtClean="0">
                <a:solidFill>
                  <a:schemeClr val="bg1"/>
                </a:solidFill>
              </a:rPr>
              <a:t>What are 3-H Students?</a:t>
            </a:r>
            <a:endParaRPr lang="en-US" sz="4000" dirty="0">
              <a:solidFill>
                <a:schemeClr val="bg1"/>
              </a:solidFill>
            </a:endParaRPr>
          </a:p>
        </p:txBody>
      </p:sp>
      <p:sp>
        <p:nvSpPr>
          <p:cNvPr id="3" name="Content Placeholder 2"/>
          <p:cNvSpPr>
            <a:spLocks noGrp="1"/>
          </p:cNvSpPr>
          <p:nvPr>
            <p:ph idx="1"/>
          </p:nvPr>
        </p:nvSpPr>
        <p:spPr>
          <a:xfrm>
            <a:off x="361507" y="2286000"/>
            <a:ext cx="8442251" cy="4198776"/>
          </a:xfrm>
        </p:spPr>
        <p:txBody>
          <a:bodyPr>
            <a:normAutofit/>
          </a:bodyPr>
          <a:lstStyle/>
          <a:p>
            <a:pPr marL="288925" indent="-288925">
              <a:spcBef>
                <a:spcPct val="0"/>
              </a:spcBef>
              <a:spcAft>
                <a:spcPts val="1200"/>
              </a:spcAft>
            </a:pPr>
            <a:r>
              <a:rPr lang="en-US" altLang="en-US" sz="2700" dirty="0"/>
              <a:t>Students found ineligible for ELD services on the district’s initial language assessment are coded as a </a:t>
            </a:r>
            <a:r>
              <a:rPr lang="en-US" altLang="en-US" sz="2700" dirty="0" smtClean="0"/>
              <a:t>3-H</a:t>
            </a:r>
            <a:endParaRPr lang="en-US" altLang="en-US" sz="2700" dirty="0"/>
          </a:p>
          <a:p>
            <a:pPr marL="288925" indent="-288925">
              <a:spcBef>
                <a:spcPct val="0"/>
              </a:spcBef>
              <a:spcAft>
                <a:spcPts val="1200"/>
              </a:spcAft>
            </a:pPr>
            <a:r>
              <a:rPr lang="en-US" altLang="en-US" sz="2700" dirty="0"/>
              <a:t>These students are entered into the EL Data Collection the year they are assessed for </a:t>
            </a:r>
            <a:r>
              <a:rPr lang="en-US" altLang="en-US" sz="2700" dirty="0" smtClean="0"/>
              <a:t>identification</a:t>
            </a:r>
            <a:endParaRPr lang="en-US" altLang="en-US" sz="2700" dirty="0"/>
          </a:p>
          <a:p>
            <a:pPr marL="288925" indent="-288925">
              <a:spcBef>
                <a:spcPct val="0"/>
              </a:spcBef>
              <a:spcAft>
                <a:spcPts val="1200"/>
              </a:spcAft>
            </a:pPr>
            <a:r>
              <a:rPr lang="en-US" altLang="en-US" sz="2700" dirty="0"/>
              <a:t>Entering these students assists in tracking student language proficiency and </a:t>
            </a:r>
            <a:r>
              <a:rPr lang="en-US" altLang="en-US" sz="2700" dirty="0" smtClean="0"/>
              <a:t>mobility</a:t>
            </a:r>
            <a:endParaRPr lang="en-US" altLang="en-US" sz="2700" dirty="0"/>
          </a:p>
          <a:p>
            <a:pPr marL="288925" indent="-288925">
              <a:spcBef>
                <a:spcPct val="0"/>
              </a:spcBef>
            </a:pPr>
            <a:r>
              <a:rPr lang="en-US" altLang="en-US" sz="2700" dirty="0"/>
              <a:t>ODE tracks this </a:t>
            </a:r>
            <a:r>
              <a:rPr lang="en-US" altLang="en-US" sz="2700" dirty="0" smtClean="0"/>
              <a:t>information, </a:t>
            </a:r>
            <a:r>
              <a:rPr lang="en-US" altLang="en-US" sz="2700" dirty="0"/>
              <a:t>and will contact districts who may not have submitted this </a:t>
            </a:r>
            <a:r>
              <a:rPr lang="en-US" altLang="en-US" sz="2700" dirty="0" smtClean="0"/>
              <a:t>data</a:t>
            </a:r>
          </a:p>
        </p:txBody>
      </p:sp>
    </p:spTree>
    <p:extLst>
      <p:ext uri="{BB962C8B-B14F-4D97-AF65-F5344CB8AC3E}">
        <p14:creationId xmlns:p14="http://schemas.microsoft.com/office/powerpoint/2010/main" val="126952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32" y="1"/>
            <a:ext cx="5932967" cy="1265274"/>
          </a:xfrm>
        </p:spPr>
        <p:txBody>
          <a:bodyPr>
            <a:normAutofit fontScale="90000"/>
          </a:bodyPr>
          <a:lstStyle/>
          <a:p>
            <a:r>
              <a:rPr lang="en-US" b="0" dirty="0" smtClean="0">
                <a:solidFill>
                  <a:schemeClr val="bg1"/>
                </a:solidFill>
              </a:rPr>
              <a:t>3-H and LUS Identified Students</a:t>
            </a:r>
            <a:endParaRPr lang="en-US" b="0" dirty="0">
              <a:solidFill>
                <a:schemeClr val="bg1"/>
              </a:solidFill>
            </a:endParaRPr>
          </a:p>
        </p:txBody>
      </p:sp>
      <p:sp>
        <p:nvSpPr>
          <p:cNvPr id="3" name="Content Placeholder 2"/>
          <p:cNvSpPr>
            <a:spLocks noGrp="1"/>
          </p:cNvSpPr>
          <p:nvPr>
            <p:ph idx="1"/>
          </p:nvPr>
        </p:nvSpPr>
        <p:spPr>
          <a:xfrm>
            <a:off x="137160" y="2029968"/>
            <a:ext cx="8924544" cy="4416552"/>
          </a:xfrm>
        </p:spPr>
        <p:txBody>
          <a:bodyPr>
            <a:normAutofit/>
          </a:bodyPr>
          <a:lstStyle/>
          <a:p>
            <a:pPr marL="0" indent="0">
              <a:spcBef>
                <a:spcPct val="0"/>
              </a:spcBef>
              <a:spcAft>
                <a:spcPts val="600"/>
              </a:spcAft>
              <a:buNone/>
            </a:pPr>
            <a:r>
              <a:rPr lang="en-US" sz="2400" dirty="0"/>
              <a:t>For students who were identified by the Language Use Survey and demonstrated high levels of English Language Proficiency during instruction, the district could administer the ELPA screener prior to the ELPA summative</a:t>
            </a:r>
            <a:r>
              <a:rPr lang="en-US" sz="2400" dirty="0" smtClean="0"/>
              <a:t>.</a:t>
            </a:r>
          </a:p>
          <a:p>
            <a:pPr marL="404813" lvl="1" indent="-288925">
              <a:spcBef>
                <a:spcPct val="0"/>
              </a:spcBef>
            </a:pPr>
            <a:r>
              <a:rPr lang="en-US" sz="2200" dirty="0" smtClean="0"/>
              <a:t>For </a:t>
            </a:r>
            <a:r>
              <a:rPr lang="en-US" sz="2200" dirty="0"/>
              <a:t>students participating in the </a:t>
            </a:r>
            <a:r>
              <a:rPr lang="en-US" sz="2200" b="1" dirty="0">
                <a:solidFill>
                  <a:srgbClr val="FF0000"/>
                </a:solidFill>
              </a:rPr>
              <a:t>ELPA screener and scoring proficient </a:t>
            </a:r>
            <a:r>
              <a:rPr lang="en-US" sz="2200" dirty="0" smtClean="0"/>
              <a:t>code </a:t>
            </a:r>
            <a:r>
              <a:rPr lang="en-US" sz="2200" dirty="0"/>
              <a:t>the student as a 3H.  </a:t>
            </a:r>
          </a:p>
          <a:p>
            <a:pPr marL="914400" lvl="2" indent="-288925">
              <a:spcBef>
                <a:spcPct val="0"/>
              </a:spcBef>
            </a:pPr>
            <a:r>
              <a:rPr lang="en-US" dirty="0"/>
              <a:t>Doing so, removes the monitoring requirement</a:t>
            </a:r>
            <a:r>
              <a:rPr lang="en-US" dirty="0" smtClean="0"/>
              <a:t>.</a:t>
            </a:r>
          </a:p>
          <a:p>
            <a:pPr marL="914400" lvl="2" indent="-288925">
              <a:spcBef>
                <a:spcPct val="0"/>
              </a:spcBef>
              <a:spcAft>
                <a:spcPts val="600"/>
              </a:spcAft>
            </a:pPr>
            <a:r>
              <a:rPr lang="en-US" dirty="0" smtClean="0"/>
              <a:t>All ELPA screener data must be reported </a:t>
            </a:r>
          </a:p>
          <a:p>
            <a:pPr marL="404813" lvl="1" indent="-288925">
              <a:spcBef>
                <a:spcPct val="0"/>
              </a:spcBef>
              <a:spcAft>
                <a:spcPts val="600"/>
              </a:spcAft>
            </a:pPr>
            <a:r>
              <a:rPr lang="en-US" sz="2200" dirty="0" smtClean="0"/>
              <a:t>Students participating in the </a:t>
            </a:r>
            <a:r>
              <a:rPr lang="en-US" sz="2200" b="1" dirty="0" smtClean="0">
                <a:solidFill>
                  <a:srgbClr val="FF0000"/>
                </a:solidFill>
              </a:rPr>
              <a:t>ELPA screener and </a:t>
            </a:r>
            <a:r>
              <a:rPr lang="en-US" sz="2200" b="1" u="sng" dirty="0" smtClean="0">
                <a:solidFill>
                  <a:srgbClr val="FF0000"/>
                </a:solidFill>
              </a:rPr>
              <a:t>not scoring </a:t>
            </a:r>
            <a:r>
              <a:rPr lang="en-US" sz="2200" b="1" dirty="0" smtClean="0">
                <a:solidFill>
                  <a:srgbClr val="FF0000"/>
                </a:solidFill>
              </a:rPr>
              <a:t>proficient </a:t>
            </a:r>
            <a:r>
              <a:rPr lang="en-US" sz="2200" dirty="0" smtClean="0"/>
              <a:t>are expected to participate in the ELPA summative</a:t>
            </a:r>
          </a:p>
          <a:p>
            <a:pPr marL="404813" lvl="1" indent="-288925">
              <a:spcBef>
                <a:spcPct val="0"/>
              </a:spcBef>
            </a:pPr>
            <a:r>
              <a:rPr lang="en-US" sz="2200" b="1" dirty="0" smtClean="0"/>
              <a:t>This </a:t>
            </a:r>
            <a:r>
              <a:rPr lang="en-US" sz="2200" b="1" dirty="0"/>
              <a:t>option is </a:t>
            </a:r>
            <a:r>
              <a:rPr lang="en-US" sz="2200" b="1" u="sng" dirty="0">
                <a:solidFill>
                  <a:srgbClr val="FF0000"/>
                </a:solidFill>
              </a:rPr>
              <a:t>not available</a:t>
            </a:r>
            <a:r>
              <a:rPr lang="en-US" sz="2200" b="1" u="sng" dirty="0"/>
              <a:t> </a:t>
            </a:r>
            <a:r>
              <a:rPr lang="en-US" sz="2200" dirty="0"/>
              <a:t> for unique screening after the close of the ELPA summative</a:t>
            </a:r>
            <a:r>
              <a:rPr lang="en-US" sz="2200" dirty="0" smtClean="0"/>
              <a:t>. </a:t>
            </a:r>
            <a:r>
              <a:rPr lang="en-US" sz="2200" dirty="0" smtClean="0">
                <a:solidFill>
                  <a:srgbClr val="FF0000"/>
                </a:solidFill>
              </a:rPr>
              <a:t>Students participating in Spring Unique Screening are coded as a code CS with an exit date if proficient.</a:t>
            </a:r>
            <a:endParaRPr lang="en-US" sz="2200" b="1" dirty="0">
              <a:solidFill>
                <a:srgbClr val="FF0000"/>
              </a:solidFill>
            </a:endParaRPr>
          </a:p>
          <a:p>
            <a:endParaRPr lang="en-US" dirty="0"/>
          </a:p>
        </p:txBody>
      </p:sp>
    </p:spTree>
    <p:extLst>
      <p:ext uri="{BB962C8B-B14F-4D97-AF65-F5344CB8AC3E}">
        <p14:creationId xmlns:p14="http://schemas.microsoft.com/office/powerpoint/2010/main" val="389911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488" y="0"/>
            <a:ext cx="6382512" cy="1251019"/>
          </a:xfrm>
        </p:spPr>
        <p:txBody>
          <a:bodyPr>
            <a:normAutofit/>
          </a:bodyPr>
          <a:lstStyle/>
          <a:p>
            <a:pPr algn="ctr"/>
            <a:r>
              <a:rPr lang="en-US" sz="3800" dirty="0" smtClean="0">
                <a:solidFill>
                  <a:schemeClr val="bg1"/>
                </a:solidFill>
              </a:rPr>
              <a:t>How can I check that all my records are submitted to ODE?</a:t>
            </a:r>
            <a:endParaRPr lang="en-US" sz="3800" dirty="0">
              <a:solidFill>
                <a:schemeClr val="bg1"/>
              </a:solidFill>
            </a:endParaRPr>
          </a:p>
        </p:txBody>
      </p:sp>
      <p:sp>
        <p:nvSpPr>
          <p:cNvPr id="3" name="Content Placeholder 2"/>
          <p:cNvSpPr>
            <a:spLocks noGrp="1"/>
          </p:cNvSpPr>
          <p:nvPr>
            <p:ph idx="1"/>
          </p:nvPr>
        </p:nvSpPr>
        <p:spPr>
          <a:xfrm>
            <a:off x="127590" y="2179673"/>
            <a:ext cx="8879249" cy="4257703"/>
          </a:xfrm>
        </p:spPr>
        <p:txBody>
          <a:bodyPr>
            <a:normAutofit/>
          </a:bodyPr>
          <a:lstStyle/>
          <a:p>
            <a:pPr marL="0" indent="0">
              <a:spcBef>
                <a:spcPct val="0"/>
              </a:spcBef>
              <a:spcAft>
                <a:spcPts val="1200"/>
              </a:spcAft>
              <a:buNone/>
            </a:pPr>
            <a:r>
              <a:rPr lang="en-US" altLang="en-US" sz="2600" dirty="0" smtClean="0"/>
              <a:t>To verify that ODE has received all your records,  compare a Production Download (reports tab) with your data.</a:t>
            </a:r>
          </a:p>
          <a:p>
            <a:pPr>
              <a:spcBef>
                <a:spcPct val="0"/>
              </a:spcBef>
              <a:spcAft>
                <a:spcPts val="600"/>
              </a:spcAft>
            </a:pPr>
            <a:r>
              <a:rPr lang="en-US" altLang="en-US" sz="2400" dirty="0" smtClean="0"/>
              <a:t>Requesting a Production Download: </a:t>
            </a:r>
            <a:endParaRPr lang="en-US" altLang="en-US" sz="2400" dirty="0"/>
          </a:p>
          <a:p>
            <a:pPr lvl="1">
              <a:spcBef>
                <a:spcPct val="0"/>
              </a:spcBef>
              <a:spcAft>
                <a:spcPts val="600"/>
              </a:spcAft>
            </a:pPr>
            <a:r>
              <a:rPr lang="en-US" altLang="en-US" sz="2200" dirty="0" smtClean="0"/>
              <a:t>You will receive an email from ODE with a link to file of all your accepted records. (any record with an error is not included in this report).</a:t>
            </a:r>
            <a:endParaRPr lang="en-US" altLang="en-US" sz="2200" dirty="0"/>
          </a:p>
          <a:p>
            <a:pPr lvl="1">
              <a:spcBef>
                <a:spcPct val="0"/>
              </a:spcBef>
              <a:spcAft>
                <a:spcPts val="1800"/>
              </a:spcAft>
            </a:pPr>
            <a:r>
              <a:rPr lang="en-US" altLang="en-US" sz="2200" dirty="0"/>
              <a:t>Production Downloads are located under the Reports section of the Consolidated </a:t>
            </a:r>
            <a:r>
              <a:rPr lang="en-US" altLang="en-US" sz="2200" dirty="0" smtClean="0"/>
              <a:t>Collections.</a:t>
            </a:r>
            <a:endParaRPr lang="en-US" altLang="en-US" sz="2200" dirty="0"/>
          </a:p>
          <a:p>
            <a:pPr>
              <a:spcBef>
                <a:spcPct val="0"/>
              </a:spcBef>
              <a:spcAft>
                <a:spcPts val="1200"/>
              </a:spcAft>
            </a:pPr>
            <a:r>
              <a:rPr lang="en-US" altLang="en-US" sz="2400" dirty="0"/>
              <a:t>ODE staff strongly </a:t>
            </a:r>
            <a:r>
              <a:rPr lang="en-US" altLang="en-US" sz="2400" dirty="0" smtClean="0"/>
              <a:t>recommend </a:t>
            </a:r>
            <a:r>
              <a:rPr lang="en-US" altLang="en-US" sz="2400" dirty="0"/>
              <a:t>getting a Production Download and comparing </a:t>
            </a:r>
            <a:r>
              <a:rPr lang="en-US" altLang="en-US" sz="2400" dirty="0" smtClean="0"/>
              <a:t>the data accepted by the ODE data system and the district EL data.</a:t>
            </a:r>
            <a:endParaRPr lang="en-US" altLang="en-US" sz="2400" dirty="0"/>
          </a:p>
        </p:txBody>
      </p:sp>
    </p:spTree>
    <p:extLst>
      <p:ext uri="{BB962C8B-B14F-4D97-AF65-F5344CB8AC3E}">
        <p14:creationId xmlns:p14="http://schemas.microsoft.com/office/powerpoint/2010/main" val="4060594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399" cy="1145192"/>
          </a:xfrm>
        </p:spPr>
        <p:txBody>
          <a:bodyPr>
            <a:normAutofit/>
          </a:bodyPr>
          <a:lstStyle/>
          <a:p>
            <a:pPr algn="ctr"/>
            <a:r>
              <a:rPr lang="en-US" sz="4000" dirty="0" smtClean="0">
                <a:solidFill>
                  <a:schemeClr val="bg1"/>
                </a:solidFill>
              </a:rPr>
              <a:t>Validation Check Box</a:t>
            </a:r>
            <a:endParaRPr lang="en-US" sz="4000" dirty="0">
              <a:solidFill>
                <a:schemeClr val="bg1"/>
              </a:solidFill>
            </a:endParaRPr>
          </a:p>
        </p:txBody>
      </p:sp>
      <p:sp>
        <p:nvSpPr>
          <p:cNvPr id="3" name="Content Placeholder 2"/>
          <p:cNvSpPr>
            <a:spLocks noGrp="1"/>
          </p:cNvSpPr>
          <p:nvPr>
            <p:ph idx="1"/>
          </p:nvPr>
        </p:nvSpPr>
        <p:spPr>
          <a:xfrm>
            <a:off x="361507" y="2275367"/>
            <a:ext cx="8440850" cy="4193166"/>
          </a:xfrm>
        </p:spPr>
        <p:txBody>
          <a:bodyPr>
            <a:noAutofit/>
          </a:bodyPr>
          <a:lstStyle/>
          <a:p>
            <a:pPr>
              <a:lnSpc>
                <a:spcPct val="100000"/>
              </a:lnSpc>
              <a:spcBef>
                <a:spcPts val="0"/>
              </a:spcBef>
              <a:spcAft>
                <a:spcPts val="600"/>
              </a:spcAft>
              <a:defRPr/>
            </a:pPr>
            <a:r>
              <a:rPr lang="en-US" sz="2300" dirty="0"/>
              <a:t>After you verify ODE’s records with your records, please </a:t>
            </a:r>
            <a:r>
              <a:rPr lang="en-US" sz="2300" i="1" dirty="0">
                <a:solidFill>
                  <a:srgbClr val="FF0000"/>
                </a:solidFill>
              </a:rPr>
              <a:t>click </a:t>
            </a:r>
            <a:r>
              <a:rPr lang="en-US" sz="2300" dirty="0"/>
              <a:t>the verification check box on the </a:t>
            </a:r>
            <a:r>
              <a:rPr lang="en-US" sz="2300" dirty="0" smtClean="0"/>
              <a:t>EL </a:t>
            </a:r>
            <a:r>
              <a:rPr lang="en-US" sz="2300" dirty="0"/>
              <a:t>Collection.</a:t>
            </a:r>
          </a:p>
          <a:p>
            <a:pPr>
              <a:lnSpc>
                <a:spcPct val="100000"/>
              </a:lnSpc>
              <a:spcBef>
                <a:spcPts val="0"/>
              </a:spcBef>
              <a:spcAft>
                <a:spcPts val="600"/>
              </a:spcAft>
              <a:defRPr/>
            </a:pPr>
            <a:r>
              <a:rPr lang="en-US" sz="2300" dirty="0"/>
              <a:t>This check box is a way of tracking that a district has reviewed their submitted records.</a:t>
            </a:r>
          </a:p>
          <a:p>
            <a:pPr>
              <a:lnSpc>
                <a:spcPct val="100000"/>
              </a:lnSpc>
              <a:spcBef>
                <a:spcPts val="0"/>
              </a:spcBef>
              <a:spcAft>
                <a:spcPts val="600"/>
              </a:spcAft>
              <a:defRPr/>
            </a:pPr>
            <a:r>
              <a:rPr lang="en-US" sz="2300" dirty="0" smtClean="0"/>
              <a:t>By </a:t>
            </a:r>
            <a:r>
              <a:rPr lang="en-US" sz="2300" dirty="0"/>
              <a:t>comparing the production download to your records and clicking the verification box will help alleviate this issue</a:t>
            </a:r>
            <a:r>
              <a:rPr lang="en-US" sz="2300" dirty="0" smtClean="0"/>
              <a:t>.</a:t>
            </a:r>
            <a:endParaRPr lang="en-US" sz="2300" dirty="0"/>
          </a:p>
          <a:p>
            <a:pPr>
              <a:lnSpc>
                <a:spcPct val="100000"/>
              </a:lnSpc>
              <a:spcBef>
                <a:spcPts val="0"/>
              </a:spcBef>
              <a:defRPr/>
            </a:pPr>
            <a:r>
              <a:rPr lang="en-US" sz="2300" dirty="0" smtClean="0"/>
              <a:t>ODE staff use the EL collection data for federal Title III allocations, accountability and reporting.  Confirming all your district records are accurately received by ODE servers assists ODE staff in accurately calculating these reports.</a:t>
            </a:r>
            <a:endParaRPr lang="en-US" sz="2300" dirty="0"/>
          </a:p>
        </p:txBody>
      </p:sp>
    </p:spTree>
    <p:extLst>
      <p:ext uri="{BB962C8B-B14F-4D97-AF65-F5344CB8AC3E}">
        <p14:creationId xmlns:p14="http://schemas.microsoft.com/office/powerpoint/2010/main" val="2633804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697" y="1"/>
            <a:ext cx="5466303" cy="1148316"/>
          </a:xfrm>
        </p:spPr>
        <p:txBody>
          <a:bodyPr>
            <a:normAutofit/>
          </a:bodyPr>
          <a:lstStyle/>
          <a:p>
            <a:pPr algn="ctr"/>
            <a:r>
              <a:rPr lang="en-US" dirty="0" smtClean="0">
                <a:solidFill>
                  <a:schemeClr val="bg1"/>
                </a:solidFill>
              </a:rPr>
              <a:t>Overview</a:t>
            </a:r>
            <a:endParaRPr lang="en-US" dirty="0">
              <a:solidFill>
                <a:schemeClr val="bg1"/>
              </a:solidFill>
            </a:endParaRPr>
          </a:p>
        </p:txBody>
      </p:sp>
      <p:sp>
        <p:nvSpPr>
          <p:cNvPr id="3" name="Content Placeholder 2"/>
          <p:cNvSpPr>
            <a:spLocks noGrp="1"/>
          </p:cNvSpPr>
          <p:nvPr>
            <p:ph idx="1"/>
          </p:nvPr>
        </p:nvSpPr>
        <p:spPr>
          <a:xfrm>
            <a:off x="478465" y="2401556"/>
            <a:ext cx="8197702" cy="3982311"/>
          </a:xfrm>
        </p:spPr>
        <p:txBody>
          <a:bodyPr>
            <a:normAutofit/>
          </a:bodyPr>
          <a:lstStyle/>
          <a:p>
            <a:pPr marL="0" indent="0">
              <a:buNone/>
            </a:pPr>
            <a:r>
              <a:rPr lang="en-US" dirty="0" smtClean="0"/>
              <a:t>The EL Data Collection is part of the Consolidated Collections, an ODE district secure application used by districts. </a:t>
            </a:r>
          </a:p>
          <a:p>
            <a:pPr marL="0" indent="0">
              <a:buNone/>
            </a:pPr>
            <a:r>
              <a:rPr lang="en-US" dirty="0" smtClean="0"/>
              <a:t>District staff upload individual student data information for students who are:</a:t>
            </a:r>
            <a:r>
              <a:rPr lang="en-US" dirty="0"/>
              <a:t> </a:t>
            </a:r>
            <a:r>
              <a:rPr lang="en-US" dirty="0" smtClean="0"/>
              <a:t> current ELs, monitored ELs, former ELs, Potential ELs, Initially Fluent Students, COVID Screener Participants, or Erroneously Identified.</a:t>
            </a:r>
          </a:p>
        </p:txBody>
      </p:sp>
    </p:spTree>
    <p:extLst>
      <p:ext uri="{BB962C8B-B14F-4D97-AF65-F5344CB8AC3E}">
        <p14:creationId xmlns:p14="http://schemas.microsoft.com/office/powerpoint/2010/main" val="3123793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bg1"/>
                </a:solidFill>
              </a:rPr>
              <a:t>EL Student History</a:t>
            </a:r>
            <a:endParaRPr lang="en-US" sz="4000" dirty="0">
              <a:solidFill>
                <a:schemeClr val="bg1"/>
              </a:solidFill>
            </a:endParaRPr>
          </a:p>
        </p:txBody>
      </p:sp>
      <p:sp>
        <p:nvSpPr>
          <p:cNvPr id="3" name="Content Placeholder 2"/>
          <p:cNvSpPr>
            <a:spLocks noGrp="1"/>
          </p:cNvSpPr>
          <p:nvPr>
            <p:ph type="body" idx="1"/>
          </p:nvPr>
        </p:nvSpPr>
        <p:spPr>
          <a:xfrm>
            <a:off x="291966" y="3079270"/>
            <a:ext cx="8224575" cy="503902"/>
          </a:xfrm>
        </p:spPr>
        <p:txBody>
          <a:bodyPr>
            <a:normAutofit/>
          </a:bodyPr>
          <a:lstStyle/>
          <a:p>
            <a:pPr marL="0" indent="0">
              <a:spcAft>
                <a:spcPts val="1800"/>
              </a:spcAft>
              <a:buNone/>
            </a:pPr>
            <a:r>
              <a:rPr lang="en-US" sz="2400" b="0" dirty="0" smtClean="0"/>
              <a:t>The EL Student History Report includes:</a:t>
            </a:r>
          </a:p>
        </p:txBody>
      </p:sp>
      <p:sp>
        <p:nvSpPr>
          <p:cNvPr id="4" name="Content Placeholder 3"/>
          <p:cNvSpPr>
            <a:spLocks noGrp="1"/>
          </p:cNvSpPr>
          <p:nvPr>
            <p:ph sz="half" idx="2"/>
          </p:nvPr>
        </p:nvSpPr>
        <p:spPr>
          <a:xfrm>
            <a:off x="567732" y="3657600"/>
            <a:ext cx="3446484" cy="2758273"/>
          </a:xfrm>
        </p:spPr>
        <p:txBody>
          <a:bodyPr>
            <a:normAutofit/>
          </a:bodyPr>
          <a:lstStyle/>
          <a:p>
            <a:pPr marL="341313" indent="-225425">
              <a:spcBef>
                <a:spcPts val="0"/>
              </a:spcBef>
              <a:spcAft>
                <a:spcPts val="600"/>
              </a:spcAft>
            </a:pPr>
            <a:r>
              <a:rPr lang="en-US" sz="1900" dirty="0" smtClean="0"/>
              <a:t>EL </a:t>
            </a:r>
            <a:r>
              <a:rPr lang="en-US" sz="1900" dirty="0"/>
              <a:t>start date</a:t>
            </a:r>
          </a:p>
          <a:p>
            <a:pPr marL="341313" indent="-225425">
              <a:spcBef>
                <a:spcPts val="0"/>
              </a:spcBef>
              <a:spcAft>
                <a:spcPts val="600"/>
              </a:spcAft>
            </a:pPr>
            <a:r>
              <a:rPr lang="en-US" sz="1900" dirty="0"/>
              <a:t>EL exit date</a:t>
            </a:r>
          </a:p>
          <a:p>
            <a:pPr marL="341313" indent="-225425">
              <a:spcBef>
                <a:spcPts val="0"/>
              </a:spcBef>
              <a:spcAft>
                <a:spcPts val="600"/>
              </a:spcAft>
            </a:pPr>
            <a:r>
              <a:rPr lang="en-US" sz="1900" dirty="0"/>
              <a:t>Last language of origin</a:t>
            </a:r>
          </a:p>
          <a:p>
            <a:pPr marL="341313" indent="-225425">
              <a:spcBef>
                <a:spcPts val="0"/>
              </a:spcBef>
              <a:spcAft>
                <a:spcPts val="600"/>
              </a:spcAft>
            </a:pPr>
            <a:r>
              <a:rPr lang="en-US" sz="1900" dirty="0"/>
              <a:t>Last EL Collection submission</a:t>
            </a:r>
          </a:p>
          <a:p>
            <a:pPr marL="341313" indent="-225425">
              <a:spcBef>
                <a:spcPts val="0"/>
              </a:spcBef>
              <a:spcAft>
                <a:spcPts val="600"/>
              </a:spcAft>
            </a:pPr>
            <a:r>
              <a:rPr lang="en-US" sz="1900" dirty="0"/>
              <a:t>Last EL program models</a:t>
            </a:r>
          </a:p>
          <a:p>
            <a:pPr marL="341313" indent="-225425">
              <a:spcBef>
                <a:spcPts val="0"/>
              </a:spcBef>
              <a:spcAft>
                <a:spcPts val="600"/>
              </a:spcAft>
            </a:pPr>
            <a:r>
              <a:rPr lang="en-US" sz="1900" dirty="0"/>
              <a:t>SIFE flag</a:t>
            </a:r>
          </a:p>
          <a:p>
            <a:pPr marL="341313" indent="-230188"/>
            <a:endParaRPr lang="en-US" sz="2200" dirty="0"/>
          </a:p>
        </p:txBody>
      </p:sp>
      <p:sp>
        <p:nvSpPr>
          <p:cNvPr id="7" name="Text Placeholder 6"/>
          <p:cNvSpPr>
            <a:spLocks noGrp="1"/>
          </p:cNvSpPr>
          <p:nvPr>
            <p:ph type="body" sz="quarter" idx="3"/>
          </p:nvPr>
        </p:nvSpPr>
        <p:spPr>
          <a:xfrm>
            <a:off x="3094074" y="1"/>
            <a:ext cx="6049926" cy="1129672"/>
          </a:xfrm>
        </p:spPr>
        <p:txBody>
          <a:bodyPr anchor="ctr">
            <a:normAutofit lnSpcReduction="10000"/>
          </a:bodyPr>
          <a:lstStyle/>
          <a:p>
            <a:r>
              <a:rPr lang="en-US" sz="4000" dirty="0" smtClean="0">
                <a:solidFill>
                  <a:schemeClr val="bg1"/>
                </a:solidFill>
              </a:rPr>
              <a:t>I need to check if I have all my students?</a:t>
            </a:r>
            <a:endParaRPr lang="en-US" sz="4000" dirty="0"/>
          </a:p>
        </p:txBody>
      </p:sp>
      <p:sp>
        <p:nvSpPr>
          <p:cNvPr id="8" name="Content Placeholder 7"/>
          <p:cNvSpPr>
            <a:spLocks noGrp="1"/>
          </p:cNvSpPr>
          <p:nvPr>
            <p:ph sz="quarter" idx="4"/>
          </p:nvPr>
        </p:nvSpPr>
        <p:spPr>
          <a:xfrm>
            <a:off x="4702629" y="3666744"/>
            <a:ext cx="3994803" cy="2749129"/>
          </a:xfrm>
        </p:spPr>
        <p:txBody>
          <a:bodyPr>
            <a:normAutofit fontScale="92500" lnSpcReduction="10000"/>
          </a:bodyPr>
          <a:lstStyle/>
          <a:p>
            <a:pPr marL="233363" indent="-230188">
              <a:spcBef>
                <a:spcPts val="0"/>
              </a:spcBef>
              <a:spcAft>
                <a:spcPts val="600"/>
              </a:spcAft>
            </a:pPr>
            <a:r>
              <a:rPr lang="en-US" sz="2100" dirty="0"/>
              <a:t>Last district submitting to EL data collection</a:t>
            </a:r>
          </a:p>
          <a:p>
            <a:pPr marL="233363" indent="-230188">
              <a:spcBef>
                <a:spcPts val="0"/>
              </a:spcBef>
              <a:spcAft>
                <a:spcPts val="600"/>
              </a:spcAft>
            </a:pPr>
            <a:r>
              <a:rPr lang="en-US" sz="2100" dirty="0"/>
              <a:t>Most recent ELP score(s) and test date</a:t>
            </a:r>
          </a:p>
          <a:p>
            <a:pPr marL="233363" indent="-230188">
              <a:spcBef>
                <a:spcPts val="0"/>
              </a:spcBef>
              <a:spcAft>
                <a:spcPts val="600"/>
              </a:spcAft>
            </a:pPr>
            <a:r>
              <a:rPr lang="en-US" sz="2100" dirty="0" smtClean="0"/>
              <a:t>The </a:t>
            </a:r>
            <a:r>
              <a:rPr lang="en-US" sz="2100" dirty="0"/>
              <a:t>Wavier Effective Date field has been requested to add to this </a:t>
            </a:r>
            <a:r>
              <a:rPr lang="en-US" sz="2100" dirty="0" smtClean="0"/>
              <a:t>report</a:t>
            </a:r>
          </a:p>
          <a:p>
            <a:pPr marL="233363" indent="-230188">
              <a:spcBef>
                <a:spcPts val="0"/>
              </a:spcBef>
              <a:spcAft>
                <a:spcPts val="600"/>
              </a:spcAft>
            </a:pPr>
            <a:r>
              <a:rPr lang="en-US" sz="2100" dirty="0" smtClean="0"/>
              <a:t>Enhancement – merged SSIDs will provide most recent EL data, regardless of the SSID used for that data</a:t>
            </a:r>
            <a:endParaRPr lang="en-US" sz="2100" dirty="0"/>
          </a:p>
          <a:p>
            <a:endParaRPr lang="en-US" dirty="0"/>
          </a:p>
        </p:txBody>
      </p:sp>
      <p:sp>
        <p:nvSpPr>
          <p:cNvPr id="5" name="TextBox 4"/>
          <p:cNvSpPr txBox="1"/>
          <p:nvPr/>
        </p:nvSpPr>
        <p:spPr>
          <a:xfrm>
            <a:off x="388254" y="2002541"/>
            <a:ext cx="8628750" cy="923330"/>
          </a:xfrm>
          <a:prstGeom prst="rect">
            <a:avLst/>
          </a:prstGeom>
          <a:noFill/>
        </p:spPr>
        <p:txBody>
          <a:bodyPr wrap="square" rtlCol="0">
            <a:spAutoFit/>
          </a:bodyPr>
          <a:lstStyle/>
          <a:p>
            <a:r>
              <a:rPr lang="en-US" dirty="0" smtClean="0"/>
              <a:t>Under the reports tab, you will find the EL Student History Report – this report includes any student currently enrolled in your district who has a prior record in any EL collection.  This information is vital to ensuring your have reported all your students.</a:t>
            </a:r>
            <a:endParaRPr lang="en-US" dirty="0"/>
          </a:p>
        </p:txBody>
      </p:sp>
    </p:spTree>
    <p:extLst>
      <p:ext uri="{BB962C8B-B14F-4D97-AF65-F5344CB8AC3E}">
        <p14:creationId xmlns:p14="http://schemas.microsoft.com/office/powerpoint/2010/main" val="2609330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399" cy="1135465"/>
          </a:xfrm>
        </p:spPr>
        <p:txBody>
          <a:bodyPr>
            <a:normAutofit/>
          </a:bodyPr>
          <a:lstStyle/>
          <a:p>
            <a:pPr algn="ctr"/>
            <a:r>
              <a:rPr lang="en-US" sz="4000" dirty="0" smtClean="0">
                <a:solidFill>
                  <a:schemeClr val="bg1"/>
                </a:solidFill>
              </a:rPr>
              <a:t>How do I use it?</a:t>
            </a:r>
            <a:endParaRPr lang="en-US" sz="4000" dirty="0">
              <a:solidFill>
                <a:schemeClr val="bg1"/>
              </a:solidFill>
            </a:endParaRPr>
          </a:p>
        </p:txBody>
      </p:sp>
      <p:sp>
        <p:nvSpPr>
          <p:cNvPr id="3" name="Content Placeholder 2"/>
          <p:cNvSpPr>
            <a:spLocks noGrp="1"/>
          </p:cNvSpPr>
          <p:nvPr>
            <p:ph idx="1"/>
          </p:nvPr>
        </p:nvSpPr>
        <p:spPr>
          <a:xfrm>
            <a:off x="361506" y="2276857"/>
            <a:ext cx="8335341" cy="4134576"/>
          </a:xfrm>
        </p:spPr>
        <p:txBody>
          <a:bodyPr>
            <a:normAutofit/>
          </a:bodyPr>
          <a:lstStyle/>
          <a:p>
            <a:pPr>
              <a:spcBef>
                <a:spcPts val="0"/>
              </a:spcBef>
              <a:spcAft>
                <a:spcPts val="600"/>
              </a:spcAft>
            </a:pPr>
            <a:r>
              <a:rPr lang="en-US" altLang="en-US" sz="2500" dirty="0"/>
              <a:t>You can download a CSV report </a:t>
            </a:r>
            <a:r>
              <a:rPr lang="en-US" altLang="en-US" sz="2500" dirty="0" smtClean="0"/>
              <a:t>and </a:t>
            </a:r>
            <a:r>
              <a:rPr lang="en-US" altLang="en-US" sz="2500" dirty="0"/>
              <a:t>see information on </a:t>
            </a:r>
            <a:r>
              <a:rPr lang="en-US" altLang="en-US" sz="2500" dirty="0" smtClean="0"/>
              <a:t>enrolled </a:t>
            </a:r>
            <a:r>
              <a:rPr lang="en-US" altLang="en-US" sz="2500" dirty="0"/>
              <a:t>students.   </a:t>
            </a:r>
          </a:p>
          <a:p>
            <a:pPr>
              <a:spcBef>
                <a:spcPts val="0"/>
              </a:spcBef>
              <a:spcAft>
                <a:spcPts val="1200"/>
              </a:spcAft>
            </a:pPr>
            <a:r>
              <a:rPr lang="en-US" altLang="en-US" sz="2500" dirty="0"/>
              <a:t>The report links to SSID, Assessment, and </a:t>
            </a:r>
            <a:r>
              <a:rPr lang="en-US" altLang="en-US" sz="2500" dirty="0" smtClean="0"/>
              <a:t>EL </a:t>
            </a:r>
            <a:r>
              <a:rPr lang="en-US" altLang="en-US" sz="2500" dirty="0"/>
              <a:t>Collection information (as well as the start/exit date override tables</a:t>
            </a:r>
            <a:r>
              <a:rPr lang="en-US" altLang="en-US" sz="2500" dirty="0" smtClean="0"/>
              <a:t>).</a:t>
            </a:r>
          </a:p>
          <a:p>
            <a:pPr>
              <a:spcBef>
                <a:spcPts val="0"/>
              </a:spcBef>
              <a:spcAft>
                <a:spcPts val="600"/>
              </a:spcAft>
            </a:pPr>
            <a:r>
              <a:rPr lang="en-US" altLang="en-US" sz="2500" u="sng" dirty="0" smtClean="0"/>
              <a:t>NOTE</a:t>
            </a:r>
            <a:r>
              <a:rPr lang="en-US" altLang="en-US" sz="2500" dirty="0" smtClean="0"/>
              <a:t>:  Any student found on this report that isn’t in your SIS as a student who was at one time an EL, should be updated in the district SID.</a:t>
            </a:r>
          </a:p>
          <a:p>
            <a:pPr>
              <a:spcBef>
                <a:spcPts val="0"/>
              </a:spcBef>
              <a:spcAft>
                <a:spcPts val="1200"/>
              </a:spcAft>
            </a:pPr>
            <a:r>
              <a:rPr lang="en-US" altLang="en-US" sz="2500" u="sng" dirty="0" smtClean="0"/>
              <a:t>NOTE</a:t>
            </a:r>
            <a:r>
              <a:rPr lang="en-US" altLang="en-US" sz="2500" dirty="0" smtClean="0"/>
              <a:t>:  This report is linked to SSID, if the SSID is not linked to your district, then the student will not be included on this report.</a:t>
            </a:r>
            <a:endParaRPr lang="en-US" altLang="en-US" sz="2500" dirty="0"/>
          </a:p>
        </p:txBody>
      </p:sp>
    </p:spTree>
    <p:extLst>
      <p:ext uri="{BB962C8B-B14F-4D97-AF65-F5344CB8AC3E}">
        <p14:creationId xmlns:p14="http://schemas.microsoft.com/office/powerpoint/2010/main" val="195485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074" y="0"/>
            <a:ext cx="5495926" cy="1150536"/>
          </a:xfrm>
        </p:spPr>
        <p:txBody>
          <a:bodyPr>
            <a:normAutofit/>
          </a:bodyPr>
          <a:lstStyle/>
          <a:p>
            <a:pPr algn="ctr"/>
            <a:r>
              <a:rPr lang="en-US" sz="4000" dirty="0" smtClean="0">
                <a:solidFill>
                  <a:schemeClr val="bg1"/>
                </a:solidFill>
              </a:rPr>
              <a:t>So how do I get there?</a:t>
            </a:r>
            <a:endParaRPr lang="en-US" sz="4000" dirty="0">
              <a:solidFill>
                <a:schemeClr val="bg1"/>
              </a:solidFill>
            </a:endParaRPr>
          </a:p>
        </p:txBody>
      </p:sp>
      <p:pic>
        <p:nvPicPr>
          <p:cNvPr id="5" name="Picture 4" descr="this is the how to for the EL student report - part 1" title="Report tab how to - part 1"/>
          <p:cNvPicPr/>
          <p:nvPr/>
        </p:nvPicPr>
        <p:blipFill>
          <a:blip r:embed="rId3"/>
          <a:stretch>
            <a:fillRect/>
          </a:stretch>
        </p:blipFill>
        <p:spPr>
          <a:xfrm>
            <a:off x="361742" y="2200961"/>
            <a:ext cx="8480808" cy="4387593"/>
          </a:xfrm>
          <a:prstGeom prst="rect">
            <a:avLst/>
          </a:prstGeom>
        </p:spPr>
      </p:pic>
    </p:spTree>
    <p:extLst>
      <p:ext uri="{BB962C8B-B14F-4D97-AF65-F5344CB8AC3E}">
        <p14:creationId xmlns:p14="http://schemas.microsoft.com/office/powerpoint/2010/main" val="1609272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24" y="1"/>
            <a:ext cx="5476876" cy="1148316"/>
          </a:xfrm>
        </p:spPr>
        <p:txBody>
          <a:bodyPr>
            <a:normAutofit/>
          </a:bodyPr>
          <a:lstStyle/>
          <a:p>
            <a:pPr algn="ctr"/>
            <a:r>
              <a:rPr lang="en-US" sz="4000" dirty="0" smtClean="0">
                <a:solidFill>
                  <a:schemeClr val="bg1"/>
                </a:solidFill>
              </a:rPr>
              <a:t>Reports Tab</a:t>
            </a:r>
            <a:endParaRPr lang="en-US" sz="4000" dirty="0">
              <a:solidFill>
                <a:schemeClr val="bg1"/>
              </a:solidFill>
            </a:endParaRPr>
          </a:p>
        </p:txBody>
      </p:sp>
      <p:pic>
        <p:nvPicPr>
          <p:cNvPr id="5" name="Content Placeholder 4" descr="This picture is step teo in the el history report how to" title="report how to part 2`"/>
          <p:cNvPicPr>
            <a:picLocks noGrp="1"/>
          </p:cNvPicPr>
          <p:nvPr>
            <p:ph idx="1"/>
          </p:nvPr>
        </p:nvPicPr>
        <p:blipFill>
          <a:blip r:embed="rId2"/>
          <a:stretch>
            <a:fillRect/>
          </a:stretch>
        </p:blipFill>
        <p:spPr>
          <a:xfrm>
            <a:off x="356716" y="2175468"/>
            <a:ext cx="8460714" cy="4456444"/>
          </a:xfrm>
          <a:prstGeom prst="rect">
            <a:avLst/>
          </a:prstGeom>
        </p:spPr>
      </p:pic>
    </p:spTree>
    <p:extLst>
      <p:ext uri="{BB962C8B-B14F-4D97-AF65-F5344CB8AC3E}">
        <p14:creationId xmlns:p14="http://schemas.microsoft.com/office/powerpoint/2010/main" val="421324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1127051"/>
          </a:xfrm>
        </p:spPr>
        <p:txBody>
          <a:bodyPr>
            <a:normAutofit/>
          </a:bodyPr>
          <a:lstStyle/>
          <a:p>
            <a:pPr algn="ctr"/>
            <a:r>
              <a:rPr lang="en-US" sz="4000" dirty="0" smtClean="0">
                <a:solidFill>
                  <a:schemeClr val="bg1"/>
                </a:solidFill>
              </a:rPr>
              <a:t>Reports</a:t>
            </a:r>
            <a:endParaRPr lang="en-US" sz="4000" dirty="0">
              <a:solidFill>
                <a:schemeClr val="bg1"/>
              </a:solidFill>
            </a:endParaRPr>
          </a:p>
        </p:txBody>
      </p:sp>
      <p:sp>
        <p:nvSpPr>
          <p:cNvPr id="4" name="Content Placeholder 3"/>
          <p:cNvSpPr>
            <a:spLocks noGrp="1"/>
          </p:cNvSpPr>
          <p:nvPr>
            <p:ph sz="half" idx="2"/>
          </p:nvPr>
        </p:nvSpPr>
        <p:spPr>
          <a:xfrm>
            <a:off x="457200" y="5561046"/>
            <a:ext cx="8299438" cy="905070"/>
          </a:xfrm>
        </p:spPr>
        <p:txBody>
          <a:bodyPr/>
          <a:lstStyle/>
          <a:p>
            <a:pPr marL="0" indent="0">
              <a:buNone/>
            </a:pPr>
            <a:r>
              <a:rPr lang="en-US" dirty="0" smtClean="0"/>
              <a:t>Scroll across from the collection to the report year to the report.</a:t>
            </a:r>
            <a:endParaRPr lang="en-US" dirty="0"/>
          </a:p>
        </p:txBody>
      </p:sp>
      <p:pic>
        <p:nvPicPr>
          <p:cNvPr id="6" name="Content Placeholder 5" descr="this is the 3rd step in retreiving the el student hisotry report\" title="el hisotry how to step 3"/>
          <p:cNvPicPr>
            <a:picLocks noGrp="1"/>
          </p:cNvPicPr>
          <p:nvPr>
            <p:ph sz="half" idx="1"/>
          </p:nvPr>
        </p:nvPicPr>
        <p:blipFill>
          <a:blip r:embed="rId2"/>
          <a:stretch>
            <a:fillRect/>
          </a:stretch>
        </p:blipFill>
        <p:spPr>
          <a:xfrm>
            <a:off x="336620" y="2160396"/>
            <a:ext cx="8485833" cy="3400650"/>
          </a:xfrm>
          <a:prstGeom prst="rect">
            <a:avLst/>
          </a:prstGeom>
        </p:spPr>
      </p:pic>
    </p:spTree>
    <p:extLst>
      <p:ext uri="{BB962C8B-B14F-4D97-AF65-F5344CB8AC3E}">
        <p14:creationId xmlns:p14="http://schemas.microsoft.com/office/powerpoint/2010/main" val="559626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399" cy="1150536"/>
          </a:xfrm>
        </p:spPr>
        <p:txBody>
          <a:bodyPr>
            <a:normAutofit/>
          </a:bodyPr>
          <a:lstStyle/>
          <a:p>
            <a:pPr algn="ctr"/>
            <a:r>
              <a:rPr lang="en-US" sz="4000" dirty="0" smtClean="0">
                <a:solidFill>
                  <a:schemeClr val="bg1"/>
                </a:solidFill>
              </a:rPr>
              <a:t>What will I get?</a:t>
            </a:r>
            <a:endParaRPr lang="en-US" sz="4000" dirty="0">
              <a:solidFill>
                <a:schemeClr val="bg1"/>
              </a:solidFill>
            </a:endParaRPr>
          </a:p>
        </p:txBody>
      </p:sp>
      <p:sp>
        <p:nvSpPr>
          <p:cNvPr id="3" name="Content Placeholder 2"/>
          <p:cNvSpPr>
            <a:spLocks noGrp="1"/>
          </p:cNvSpPr>
          <p:nvPr>
            <p:ph idx="1"/>
          </p:nvPr>
        </p:nvSpPr>
        <p:spPr>
          <a:xfrm>
            <a:off x="477297" y="2984360"/>
            <a:ext cx="8224576" cy="3175279"/>
          </a:xfrm>
        </p:spPr>
        <p:txBody>
          <a:bodyPr/>
          <a:lstStyle/>
          <a:p>
            <a:pPr marL="0" indent="0">
              <a:buNone/>
            </a:pPr>
            <a:r>
              <a:rPr lang="en-US" dirty="0" smtClean="0"/>
              <a:t>A spreadsheet on the screen with a button.</a:t>
            </a:r>
          </a:p>
          <a:p>
            <a:pPr marL="0" indent="0">
              <a:buNone/>
            </a:pPr>
            <a:endParaRPr lang="en-US" dirty="0"/>
          </a:p>
          <a:p>
            <a:pPr marL="0" indent="0">
              <a:buNone/>
            </a:pPr>
            <a:endParaRPr lang="en-US" dirty="0"/>
          </a:p>
        </p:txBody>
      </p:sp>
      <p:pic>
        <p:nvPicPr>
          <p:cNvPr id="4" name="Picture 2" descr="Picture of Export to CSV button" title="Picture of Export to CSV 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433" y="4326677"/>
            <a:ext cx="61722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078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25" y="1"/>
            <a:ext cx="5406537" cy="1145511"/>
          </a:xfrm>
        </p:spPr>
        <p:txBody>
          <a:bodyPr>
            <a:normAutofit/>
          </a:bodyPr>
          <a:lstStyle/>
          <a:p>
            <a:pPr algn="ctr"/>
            <a:r>
              <a:rPr lang="en-US" sz="4000" dirty="0" smtClean="0">
                <a:solidFill>
                  <a:schemeClr val="bg1"/>
                </a:solidFill>
              </a:rPr>
              <a:t>Documents to Help You</a:t>
            </a:r>
            <a:endParaRPr lang="en-US" sz="4000" dirty="0">
              <a:solidFill>
                <a:schemeClr val="bg1"/>
              </a:solidFill>
            </a:endParaRPr>
          </a:p>
        </p:txBody>
      </p:sp>
      <p:sp>
        <p:nvSpPr>
          <p:cNvPr id="3" name="Content Placeholder 2"/>
          <p:cNvSpPr>
            <a:spLocks noGrp="1"/>
          </p:cNvSpPr>
          <p:nvPr>
            <p:ph idx="1"/>
          </p:nvPr>
        </p:nvSpPr>
        <p:spPr>
          <a:xfrm>
            <a:off x="467832" y="2307264"/>
            <a:ext cx="8012775" cy="3643447"/>
          </a:xfrm>
        </p:spPr>
        <p:txBody>
          <a:bodyPr>
            <a:normAutofit/>
          </a:bodyPr>
          <a:lstStyle/>
          <a:p>
            <a:pPr marL="288925" indent="-288925">
              <a:lnSpc>
                <a:spcPct val="120000"/>
              </a:lnSpc>
              <a:spcBef>
                <a:spcPts val="0"/>
              </a:spcBef>
              <a:defRPr/>
            </a:pPr>
            <a:r>
              <a:rPr lang="en-US" sz="2600" dirty="0" smtClean="0">
                <a:hlinkClick r:id="rId2"/>
              </a:rPr>
              <a:t>EL </a:t>
            </a:r>
            <a:r>
              <a:rPr lang="en-US" sz="2600" dirty="0">
                <a:hlinkClick r:id="rId2"/>
              </a:rPr>
              <a:t>file layout</a:t>
            </a:r>
            <a:endParaRPr lang="en-US" sz="2600" dirty="0"/>
          </a:p>
          <a:p>
            <a:pPr marL="741369" lvl="1" indent="-342900">
              <a:lnSpc>
                <a:spcPct val="120000"/>
              </a:lnSpc>
              <a:spcBef>
                <a:spcPts val="0"/>
              </a:spcBef>
              <a:spcAft>
                <a:spcPts val="1200"/>
              </a:spcAft>
              <a:buFont typeface="Arial" panose="020B0604020202020204" pitchFamily="34" charset="0"/>
              <a:buChar char="−"/>
              <a:defRPr/>
            </a:pPr>
            <a:r>
              <a:rPr lang="en-US" sz="2300" dirty="0"/>
              <a:t>This document lays out all required fields for each student.</a:t>
            </a:r>
          </a:p>
          <a:p>
            <a:pPr marL="288925" indent="-288925">
              <a:lnSpc>
                <a:spcPct val="120000"/>
              </a:lnSpc>
              <a:spcBef>
                <a:spcPts val="0"/>
              </a:spcBef>
              <a:defRPr/>
            </a:pPr>
            <a:r>
              <a:rPr lang="en-US" sz="2600" dirty="0" smtClean="0">
                <a:hlinkClick r:id="rId3"/>
              </a:rPr>
              <a:t>EL </a:t>
            </a:r>
            <a:r>
              <a:rPr lang="en-US" sz="2600" dirty="0">
                <a:hlinkClick r:id="rId3"/>
              </a:rPr>
              <a:t>FAQ</a:t>
            </a:r>
            <a:endParaRPr lang="en-US" sz="2600" dirty="0"/>
          </a:p>
          <a:p>
            <a:pPr marL="741369" lvl="1" indent="-342900">
              <a:lnSpc>
                <a:spcPct val="100000"/>
              </a:lnSpc>
              <a:spcBef>
                <a:spcPts val="0"/>
              </a:spcBef>
              <a:spcAft>
                <a:spcPts val="600"/>
              </a:spcAft>
              <a:buFont typeface="Arial" panose="020B0604020202020204" pitchFamily="34" charset="0"/>
              <a:buChar char="−"/>
              <a:defRPr/>
            </a:pPr>
            <a:r>
              <a:rPr lang="en-US" sz="2300" dirty="0"/>
              <a:t>This document answers many of the daily questions ODE receives while the collection is open</a:t>
            </a:r>
            <a:r>
              <a:rPr lang="en-US" sz="2300" dirty="0" smtClean="0"/>
              <a:t>.</a:t>
            </a:r>
            <a:endParaRPr lang="en-US" sz="2300" dirty="0"/>
          </a:p>
        </p:txBody>
      </p:sp>
    </p:spTree>
    <p:extLst>
      <p:ext uri="{BB962C8B-B14F-4D97-AF65-F5344CB8AC3E}">
        <p14:creationId xmlns:p14="http://schemas.microsoft.com/office/powerpoint/2010/main" val="2567891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1130440"/>
          </a:xfrm>
        </p:spPr>
        <p:txBody>
          <a:bodyPr/>
          <a:lstStyle/>
          <a:p>
            <a:pPr algn="ctr"/>
            <a:r>
              <a:rPr lang="en-US" dirty="0" smtClean="0">
                <a:solidFill>
                  <a:schemeClr val="bg1"/>
                </a:solidFill>
              </a:rPr>
              <a:t>Who do I call?</a:t>
            </a:r>
            <a:endParaRPr lang="en-US" dirty="0">
              <a:solidFill>
                <a:schemeClr val="bg1"/>
              </a:solidFill>
            </a:endParaRPr>
          </a:p>
        </p:txBody>
      </p:sp>
      <p:sp>
        <p:nvSpPr>
          <p:cNvPr id="3" name="Content Placeholder 2"/>
          <p:cNvSpPr>
            <a:spLocks noGrp="1"/>
          </p:cNvSpPr>
          <p:nvPr>
            <p:ph idx="1"/>
          </p:nvPr>
        </p:nvSpPr>
        <p:spPr>
          <a:xfrm>
            <a:off x="457199" y="2366486"/>
            <a:ext cx="8250865" cy="3618429"/>
          </a:xfrm>
        </p:spPr>
        <p:txBody>
          <a:bodyPr>
            <a:normAutofit/>
          </a:bodyPr>
          <a:lstStyle/>
          <a:p>
            <a:pPr>
              <a:spcBef>
                <a:spcPts val="0"/>
              </a:spcBef>
              <a:spcAft>
                <a:spcPts val="2400"/>
              </a:spcAft>
            </a:pPr>
            <a:r>
              <a:rPr lang="en-US" sz="2700" dirty="0" smtClean="0"/>
              <a:t>I can’t see the collection in my applications – contact your  District Security Administrator</a:t>
            </a:r>
          </a:p>
          <a:p>
            <a:pPr>
              <a:spcBef>
                <a:spcPts val="0"/>
              </a:spcBef>
              <a:spcAft>
                <a:spcPts val="2400"/>
              </a:spcAft>
            </a:pPr>
            <a:r>
              <a:rPr lang="en-US" sz="2700" dirty="0" smtClean="0"/>
              <a:t>How do I upload a CSV file – contact </a:t>
            </a:r>
            <a:r>
              <a:rPr lang="en-US" sz="2700" dirty="0" smtClean="0">
                <a:hlinkClick r:id="rId2"/>
              </a:rPr>
              <a:t>ODE Helpdesk</a:t>
            </a:r>
            <a:endParaRPr lang="en-US" sz="2700" dirty="0" smtClean="0"/>
          </a:p>
          <a:p>
            <a:pPr>
              <a:spcBef>
                <a:spcPts val="0"/>
              </a:spcBef>
              <a:spcAft>
                <a:spcPts val="2400"/>
              </a:spcAft>
            </a:pPr>
            <a:r>
              <a:rPr lang="en-US" sz="2700" dirty="0" smtClean="0"/>
              <a:t>How do I know what field to choose in the data collection, contact </a:t>
            </a:r>
            <a:r>
              <a:rPr lang="en-US" sz="2700" dirty="0" smtClean="0">
                <a:hlinkClick r:id="rId3"/>
              </a:rPr>
              <a:t>Kim Miller </a:t>
            </a:r>
            <a:r>
              <a:rPr lang="en-US" sz="2700" dirty="0" smtClean="0"/>
              <a:t>– data owner, or </a:t>
            </a:r>
            <a:r>
              <a:rPr lang="en-US" sz="2700" dirty="0" smtClean="0">
                <a:hlinkClick r:id="rId4"/>
              </a:rPr>
              <a:t>Susy Mekarski</a:t>
            </a:r>
            <a:endParaRPr lang="en-US" sz="2700" dirty="0"/>
          </a:p>
        </p:txBody>
      </p:sp>
    </p:spTree>
    <p:extLst>
      <p:ext uri="{BB962C8B-B14F-4D97-AF65-F5344CB8AC3E}">
        <p14:creationId xmlns:p14="http://schemas.microsoft.com/office/powerpoint/2010/main" val="1726781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9" y="0"/>
            <a:ext cx="5486401" cy="1143001"/>
          </a:xfrm>
        </p:spPr>
        <p:txBody>
          <a:bodyPr/>
          <a:lstStyle/>
          <a:p>
            <a:pPr algn="ctr"/>
            <a:r>
              <a:rPr lang="en-US" dirty="0" smtClean="0">
                <a:solidFill>
                  <a:schemeClr val="bg1"/>
                </a:solidFill>
              </a:rPr>
              <a:t>Questions?</a:t>
            </a:r>
            <a:endParaRPr lang="en-US" dirty="0">
              <a:solidFill>
                <a:schemeClr val="bg1"/>
              </a:solidFill>
            </a:endParaRPr>
          </a:p>
        </p:txBody>
      </p:sp>
      <p:pic>
        <p:nvPicPr>
          <p:cNvPr id="4" name="Content Placeholder 3" descr="this is a picture of the terrier dog with a questioning look" title="question pictur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5456" y="2064936"/>
            <a:ext cx="3610368" cy="3568535"/>
          </a:xfrm>
        </p:spPr>
      </p:pic>
    </p:spTree>
    <p:extLst>
      <p:ext uri="{BB962C8B-B14F-4D97-AF65-F5344CB8AC3E}">
        <p14:creationId xmlns:p14="http://schemas.microsoft.com/office/powerpoint/2010/main" val="1338095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1137684"/>
          </a:xfrm>
        </p:spPr>
        <p:txBody>
          <a:bodyPr>
            <a:normAutofit/>
          </a:bodyPr>
          <a:lstStyle/>
          <a:p>
            <a:pPr algn="ctr"/>
            <a:r>
              <a:rPr lang="en-US" sz="4000" dirty="0" smtClean="0">
                <a:solidFill>
                  <a:schemeClr val="bg1"/>
                </a:solidFill>
              </a:rPr>
              <a:t>Dates for the Calendar</a:t>
            </a:r>
            <a:endParaRPr lang="en-US" sz="4000" dirty="0">
              <a:solidFill>
                <a:schemeClr val="bg1"/>
              </a:solidFill>
            </a:endParaRPr>
          </a:p>
        </p:txBody>
      </p:sp>
      <p:sp>
        <p:nvSpPr>
          <p:cNvPr id="3" name="Content Placeholder 2"/>
          <p:cNvSpPr>
            <a:spLocks noGrp="1"/>
          </p:cNvSpPr>
          <p:nvPr>
            <p:ph idx="1"/>
          </p:nvPr>
        </p:nvSpPr>
        <p:spPr>
          <a:xfrm>
            <a:off x="477297" y="2291024"/>
            <a:ext cx="8223358" cy="4119012"/>
          </a:xfrm>
        </p:spPr>
        <p:txBody>
          <a:bodyPr>
            <a:normAutofit/>
          </a:bodyPr>
          <a:lstStyle/>
          <a:p>
            <a:r>
              <a:rPr lang="en-US" dirty="0" smtClean="0"/>
              <a:t>2020-21 Spring EL Data Collection</a:t>
            </a:r>
          </a:p>
          <a:p>
            <a:pPr lvl="1"/>
            <a:r>
              <a:rPr lang="en-US" dirty="0" smtClean="0"/>
              <a:t>Opens 4/15/2021</a:t>
            </a:r>
          </a:p>
          <a:p>
            <a:pPr lvl="1"/>
            <a:r>
              <a:rPr lang="en-US" dirty="0" smtClean="0"/>
              <a:t>Closes 5/28/2021</a:t>
            </a:r>
          </a:p>
          <a:p>
            <a:pPr lvl="1"/>
            <a:r>
              <a:rPr lang="en-US" b="1" dirty="0" smtClean="0"/>
              <a:t>Review window 6/10/21 – 6/21/2021</a:t>
            </a:r>
          </a:p>
          <a:p>
            <a:pPr lvl="1"/>
            <a:r>
              <a:rPr lang="en-US" b="1" dirty="0" smtClean="0"/>
              <a:t>Critical Validation data will be sent to districts</a:t>
            </a:r>
            <a:endParaRPr lang="en-US" b="1" dirty="0"/>
          </a:p>
        </p:txBody>
      </p:sp>
    </p:spTree>
    <p:extLst>
      <p:ext uri="{BB962C8B-B14F-4D97-AF65-F5344CB8AC3E}">
        <p14:creationId xmlns:p14="http://schemas.microsoft.com/office/powerpoint/2010/main" val="2571659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174" y="0"/>
            <a:ext cx="5457826" cy="1143000"/>
          </a:xfrm>
        </p:spPr>
        <p:txBody>
          <a:bodyPr>
            <a:normAutofit/>
          </a:bodyPr>
          <a:lstStyle/>
          <a:p>
            <a:pPr algn="ctr"/>
            <a:r>
              <a:rPr lang="en-US" sz="4000" dirty="0" smtClean="0">
                <a:solidFill>
                  <a:schemeClr val="bg1"/>
                </a:solidFill>
              </a:rPr>
              <a:t>Where do I go?</a:t>
            </a:r>
            <a:endParaRPr lang="en-US" sz="4000" dirty="0">
              <a:solidFill>
                <a:schemeClr val="bg1"/>
              </a:solidFill>
            </a:endParaRPr>
          </a:p>
        </p:txBody>
      </p:sp>
      <p:sp>
        <p:nvSpPr>
          <p:cNvPr id="3" name="Content Placeholder 2"/>
          <p:cNvSpPr>
            <a:spLocks noGrp="1"/>
          </p:cNvSpPr>
          <p:nvPr>
            <p:ph idx="1"/>
          </p:nvPr>
        </p:nvSpPr>
        <p:spPr>
          <a:xfrm>
            <a:off x="467248" y="2275952"/>
            <a:ext cx="8219552" cy="4134179"/>
          </a:xfrm>
        </p:spPr>
        <p:txBody>
          <a:bodyPr>
            <a:normAutofit/>
          </a:bodyPr>
          <a:lstStyle/>
          <a:p>
            <a:pPr marL="0" indent="0">
              <a:buNone/>
            </a:pPr>
            <a:r>
              <a:rPr lang="en-US" altLang="en-US" dirty="0">
                <a:hlinkClick r:id="rId3"/>
              </a:rPr>
              <a:t>ODE District Secure web page</a:t>
            </a:r>
            <a:endParaRPr lang="en-US" altLang="en-US" dirty="0"/>
          </a:p>
          <a:p>
            <a:r>
              <a:rPr lang="en-US" altLang="en-US" dirty="0" smtClean="0"/>
              <a:t>Sign </a:t>
            </a:r>
            <a:r>
              <a:rPr lang="en-US" altLang="en-US" dirty="0"/>
              <a:t>in to your applications</a:t>
            </a:r>
          </a:p>
          <a:p>
            <a:pPr lvl="1"/>
            <a:r>
              <a:rPr lang="en-US" altLang="en-US" dirty="0"/>
              <a:t>Choose Consolidated Collections</a:t>
            </a:r>
          </a:p>
          <a:p>
            <a:pPr lvl="2">
              <a:spcAft>
                <a:spcPts val="600"/>
              </a:spcAft>
            </a:pPr>
            <a:r>
              <a:rPr lang="en-US" altLang="en-US" dirty="0"/>
              <a:t>ESEA – Title III English Learners – </a:t>
            </a:r>
            <a:r>
              <a:rPr lang="en-US" altLang="en-US" dirty="0" smtClean="0"/>
              <a:t>Spring</a:t>
            </a:r>
            <a:endParaRPr lang="en-US" altLang="en-US" dirty="0"/>
          </a:p>
          <a:p>
            <a:r>
              <a:rPr lang="en-US" altLang="en-US" dirty="0"/>
              <a:t>What if I don’t see this application?</a:t>
            </a:r>
          </a:p>
          <a:p>
            <a:pPr lvl="1"/>
            <a:r>
              <a:rPr lang="en-US" altLang="en-US" dirty="0"/>
              <a:t>Contact your </a:t>
            </a:r>
            <a:r>
              <a:rPr lang="en-US" altLang="en-US" dirty="0" smtClean="0"/>
              <a:t>District Security Administrator </a:t>
            </a:r>
            <a:r>
              <a:rPr lang="en-US" altLang="en-US" dirty="0"/>
              <a:t>for </a:t>
            </a:r>
            <a:r>
              <a:rPr lang="en-US" altLang="en-US" dirty="0" smtClean="0"/>
              <a:t>permission.</a:t>
            </a:r>
          </a:p>
          <a:p>
            <a:pPr lvl="1"/>
            <a:r>
              <a:rPr lang="en-US" altLang="en-US" dirty="0" smtClean="0"/>
              <a:t>You can find your district security administrator on the </a:t>
            </a:r>
            <a:r>
              <a:rPr lang="en-US" altLang="en-US" dirty="0" smtClean="0">
                <a:hlinkClick r:id="rId4"/>
              </a:rPr>
              <a:t>ODE District web page</a:t>
            </a:r>
            <a:r>
              <a:rPr lang="en-US" altLang="en-US" dirty="0" smtClean="0"/>
              <a:t> – link to list is located on the right hand side of the page.</a:t>
            </a:r>
            <a:endParaRPr lang="en-US" dirty="0"/>
          </a:p>
        </p:txBody>
      </p:sp>
    </p:spTree>
    <p:extLst>
      <p:ext uri="{BB962C8B-B14F-4D97-AF65-F5344CB8AC3E}">
        <p14:creationId xmlns:p14="http://schemas.microsoft.com/office/powerpoint/2010/main" val="4009504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25" y="0"/>
            <a:ext cx="5431657" cy="1152526"/>
          </a:xfrm>
        </p:spPr>
        <p:txBody>
          <a:bodyPr>
            <a:normAutofit/>
          </a:bodyPr>
          <a:lstStyle/>
          <a:p>
            <a:pPr algn="ctr"/>
            <a:r>
              <a:rPr lang="en-US" sz="4000" dirty="0" smtClean="0">
                <a:solidFill>
                  <a:schemeClr val="bg1"/>
                </a:solidFill>
              </a:rPr>
              <a:t>Submitting Data</a:t>
            </a:r>
            <a:endParaRPr lang="en-US" sz="4000" dirty="0">
              <a:solidFill>
                <a:schemeClr val="bg1"/>
              </a:solidFill>
            </a:endParaRPr>
          </a:p>
        </p:txBody>
      </p:sp>
      <p:sp>
        <p:nvSpPr>
          <p:cNvPr id="3" name="Content Placeholder 2"/>
          <p:cNvSpPr>
            <a:spLocks noGrp="1"/>
          </p:cNvSpPr>
          <p:nvPr>
            <p:ph idx="1"/>
          </p:nvPr>
        </p:nvSpPr>
        <p:spPr>
          <a:xfrm>
            <a:off x="478465" y="2254101"/>
            <a:ext cx="8218968" cy="4137461"/>
          </a:xfrm>
        </p:spPr>
        <p:txBody>
          <a:bodyPr>
            <a:normAutofit/>
          </a:bodyPr>
          <a:lstStyle/>
          <a:p>
            <a:pPr>
              <a:spcBef>
                <a:spcPct val="0"/>
              </a:spcBef>
              <a:spcAft>
                <a:spcPts val="1800"/>
              </a:spcAft>
            </a:pPr>
            <a:r>
              <a:rPr lang="en-US" altLang="en-US" dirty="0"/>
              <a:t>Districts have the option of uploading the data directly to ODE using the CSV </a:t>
            </a:r>
            <a:r>
              <a:rPr lang="en-US" altLang="en-US" dirty="0" smtClean="0"/>
              <a:t>template, </a:t>
            </a:r>
            <a:r>
              <a:rPr lang="en-US" altLang="en-US" dirty="0"/>
              <a:t>or submitting </a:t>
            </a:r>
            <a:r>
              <a:rPr lang="en-US" altLang="en-US" dirty="0" smtClean="0"/>
              <a:t>each student individually via </a:t>
            </a:r>
            <a:r>
              <a:rPr lang="en-US" altLang="en-US" dirty="0"/>
              <a:t>web </a:t>
            </a:r>
            <a:r>
              <a:rPr lang="en-US" altLang="en-US" dirty="0" smtClean="0"/>
              <a:t>submission</a:t>
            </a:r>
          </a:p>
          <a:p>
            <a:pPr>
              <a:spcBef>
                <a:spcPct val="0"/>
              </a:spcBef>
              <a:spcAft>
                <a:spcPts val="1800"/>
              </a:spcAft>
            </a:pPr>
            <a:r>
              <a:rPr lang="en-US" altLang="en-US" dirty="0" smtClean="0"/>
              <a:t>Once in the collection – click on the data submission tab – then click </a:t>
            </a:r>
          </a:p>
          <a:p>
            <a:pPr lvl="1">
              <a:spcBef>
                <a:spcPct val="0"/>
              </a:spcBef>
              <a:spcAft>
                <a:spcPts val="1800"/>
              </a:spcAft>
            </a:pPr>
            <a:r>
              <a:rPr lang="en-US" altLang="en-US" dirty="0" smtClean="0"/>
              <a:t>File upload </a:t>
            </a:r>
          </a:p>
          <a:p>
            <a:pPr lvl="1">
              <a:spcBef>
                <a:spcPct val="0"/>
              </a:spcBef>
              <a:spcAft>
                <a:spcPts val="1800"/>
              </a:spcAft>
            </a:pPr>
            <a:r>
              <a:rPr lang="en-US" altLang="en-US" dirty="0" smtClean="0"/>
              <a:t>Web submission</a:t>
            </a:r>
            <a:endParaRPr lang="en-US" altLang="en-US" dirty="0"/>
          </a:p>
        </p:txBody>
      </p:sp>
    </p:spTree>
    <p:extLst>
      <p:ext uri="{BB962C8B-B14F-4D97-AF65-F5344CB8AC3E}">
        <p14:creationId xmlns:p14="http://schemas.microsoft.com/office/powerpoint/2010/main" val="3322347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076" y="0"/>
            <a:ext cx="5495924" cy="1152525"/>
          </a:xfrm>
        </p:spPr>
        <p:txBody>
          <a:bodyPr>
            <a:normAutofit fontScale="90000"/>
          </a:bodyPr>
          <a:lstStyle/>
          <a:p>
            <a:pPr algn="ctr"/>
            <a:r>
              <a:rPr lang="en-US" dirty="0" smtClean="0">
                <a:solidFill>
                  <a:schemeClr val="bg1"/>
                </a:solidFill>
              </a:rPr>
              <a:t>Web Submission Screen</a:t>
            </a:r>
            <a:endParaRPr lang="en-US" dirty="0">
              <a:solidFill>
                <a:schemeClr val="bg1"/>
              </a:solidFill>
            </a:endParaRPr>
          </a:p>
        </p:txBody>
      </p:sp>
      <p:pic>
        <p:nvPicPr>
          <p:cNvPr id="5" name="Content Placeholder 4" descr="This is a picture of the student screach screen in the EL data collection&#10;" title="Screenshot of web submission screen"/>
          <p:cNvPicPr>
            <a:picLocks noGrp="1" noChangeAspect="1"/>
          </p:cNvPicPr>
          <p:nvPr>
            <p:ph idx="1"/>
          </p:nvPr>
        </p:nvPicPr>
        <p:blipFill>
          <a:blip r:embed="rId3"/>
          <a:stretch>
            <a:fillRect/>
          </a:stretch>
        </p:blipFill>
        <p:spPr>
          <a:xfrm>
            <a:off x="403744" y="2201334"/>
            <a:ext cx="8370159" cy="4192066"/>
          </a:xfrm>
          <a:prstGeom prst="rect">
            <a:avLst/>
          </a:prstGeom>
        </p:spPr>
      </p:pic>
    </p:spTree>
    <p:extLst>
      <p:ext uri="{BB962C8B-B14F-4D97-AF65-F5344CB8AC3E}">
        <p14:creationId xmlns:p14="http://schemas.microsoft.com/office/powerpoint/2010/main" val="2262051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232" y="0"/>
            <a:ext cx="5475767" cy="1137684"/>
          </a:xfrm>
        </p:spPr>
        <p:txBody>
          <a:bodyPr>
            <a:normAutofit/>
          </a:bodyPr>
          <a:lstStyle/>
          <a:p>
            <a:pPr algn="ctr"/>
            <a:r>
              <a:rPr lang="en-US" sz="4000" dirty="0" smtClean="0">
                <a:solidFill>
                  <a:schemeClr val="bg1"/>
                </a:solidFill>
              </a:rPr>
              <a:t>Submission File Checks</a:t>
            </a:r>
            <a:endParaRPr lang="en-US" sz="4000" dirty="0">
              <a:solidFill>
                <a:schemeClr val="bg1"/>
              </a:solidFill>
            </a:endParaRPr>
          </a:p>
        </p:txBody>
      </p:sp>
      <p:sp>
        <p:nvSpPr>
          <p:cNvPr id="3" name="Content Placeholder 2"/>
          <p:cNvSpPr>
            <a:spLocks noGrp="1"/>
          </p:cNvSpPr>
          <p:nvPr>
            <p:ph idx="1"/>
          </p:nvPr>
        </p:nvSpPr>
        <p:spPr>
          <a:xfrm>
            <a:off x="350874" y="2286000"/>
            <a:ext cx="8452884" cy="4179412"/>
          </a:xfrm>
        </p:spPr>
        <p:txBody>
          <a:bodyPr>
            <a:normAutofit lnSpcReduction="10000"/>
          </a:bodyPr>
          <a:lstStyle/>
          <a:p>
            <a:pPr marL="0" indent="0">
              <a:lnSpc>
                <a:spcPct val="110000"/>
              </a:lnSpc>
              <a:spcBef>
                <a:spcPct val="0"/>
              </a:spcBef>
              <a:spcAft>
                <a:spcPts val="600"/>
              </a:spcAft>
              <a:buNone/>
            </a:pPr>
            <a:r>
              <a:rPr lang="en-US" altLang="en-US" dirty="0" smtClean="0"/>
              <a:t>Prior to uploading a file to ODE – please check: </a:t>
            </a:r>
          </a:p>
          <a:p>
            <a:pPr>
              <a:lnSpc>
                <a:spcPct val="110000"/>
              </a:lnSpc>
              <a:spcBef>
                <a:spcPct val="0"/>
              </a:spcBef>
            </a:pPr>
            <a:r>
              <a:rPr lang="en-US" altLang="en-US" sz="2600" dirty="0" smtClean="0"/>
              <a:t>Language </a:t>
            </a:r>
            <a:r>
              <a:rPr lang="en-US" altLang="en-US" sz="2600" dirty="0"/>
              <a:t>of </a:t>
            </a:r>
            <a:r>
              <a:rPr lang="en-US" altLang="en-US" sz="2600" dirty="0" smtClean="0"/>
              <a:t>Origin</a:t>
            </a:r>
          </a:p>
          <a:p>
            <a:pPr lvl="1">
              <a:lnSpc>
                <a:spcPct val="110000"/>
              </a:lnSpc>
              <a:spcBef>
                <a:spcPct val="0"/>
              </a:spcBef>
              <a:spcAft>
                <a:spcPts val="600"/>
              </a:spcAft>
            </a:pPr>
            <a:r>
              <a:rPr lang="en-US" altLang="en-US" dirty="0" smtClean="0"/>
              <a:t>To fix this error, please check English and ethnic codes; English is only permissible when the ethnic code is American Indian/Alaska Native.</a:t>
            </a:r>
          </a:p>
          <a:p>
            <a:pPr>
              <a:lnSpc>
                <a:spcPct val="110000"/>
              </a:lnSpc>
              <a:spcBef>
                <a:spcPct val="0"/>
              </a:spcBef>
            </a:pPr>
            <a:r>
              <a:rPr lang="en-US" altLang="en-US" sz="2600" dirty="0" smtClean="0"/>
              <a:t>Review the EL Student History Report</a:t>
            </a:r>
          </a:p>
          <a:p>
            <a:pPr lvl="1">
              <a:lnSpc>
                <a:spcPct val="110000"/>
              </a:lnSpc>
              <a:spcBef>
                <a:spcPct val="0"/>
              </a:spcBef>
            </a:pPr>
            <a:r>
              <a:rPr lang="en-US" altLang="en-US" dirty="0" smtClean="0"/>
              <a:t>This report includes all students currently enrolled in your district with a previous record in  the EL collections.</a:t>
            </a:r>
          </a:p>
          <a:p>
            <a:pPr lvl="1">
              <a:lnSpc>
                <a:spcPct val="110000"/>
              </a:lnSpc>
              <a:spcBef>
                <a:spcPct val="0"/>
              </a:spcBef>
            </a:pPr>
            <a:r>
              <a:rPr lang="en-US" altLang="en-US" dirty="0" smtClean="0"/>
              <a:t>Confirm all students included on this report  (except prior years 3-H coded students) are included in your file upload.</a:t>
            </a:r>
          </a:p>
          <a:p>
            <a:pPr marL="0" indent="0">
              <a:spcBef>
                <a:spcPct val="0"/>
              </a:spcBef>
              <a:spcAft>
                <a:spcPts val="600"/>
              </a:spcAft>
              <a:buNone/>
            </a:pPr>
            <a:endParaRPr lang="en-US" altLang="en-US" sz="2400" dirty="0"/>
          </a:p>
        </p:txBody>
      </p:sp>
    </p:spTree>
    <p:extLst>
      <p:ext uri="{BB962C8B-B14F-4D97-AF65-F5344CB8AC3E}">
        <p14:creationId xmlns:p14="http://schemas.microsoft.com/office/powerpoint/2010/main" val="2485843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568" y="0"/>
            <a:ext cx="6331431" cy="1158949"/>
          </a:xfrm>
        </p:spPr>
        <p:txBody>
          <a:bodyPr>
            <a:normAutofit/>
          </a:bodyPr>
          <a:lstStyle/>
          <a:p>
            <a:pPr algn="ctr"/>
            <a:r>
              <a:rPr lang="en-US" sz="4000" dirty="0" smtClean="0">
                <a:solidFill>
                  <a:schemeClr val="bg1"/>
                </a:solidFill>
              </a:rPr>
              <a:t>Required EL Collection Fields</a:t>
            </a:r>
            <a:endParaRPr lang="en-US" sz="4000" dirty="0">
              <a:solidFill>
                <a:schemeClr val="bg1"/>
              </a:solidFill>
            </a:endParaRPr>
          </a:p>
        </p:txBody>
      </p:sp>
      <p:sp>
        <p:nvSpPr>
          <p:cNvPr id="4" name="Content Placeholder 3"/>
          <p:cNvSpPr>
            <a:spLocks noGrp="1"/>
          </p:cNvSpPr>
          <p:nvPr>
            <p:ph idx="1"/>
          </p:nvPr>
        </p:nvSpPr>
        <p:spPr>
          <a:xfrm>
            <a:off x="340241" y="2286000"/>
            <a:ext cx="8457091" cy="4165600"/>
          </a:xfrm>
        </p:spPr>
        <p:txBody>
          <a:bodyPr>
            <a:noAutofit/>
          </a:bodyPr>
          <a:lstStyle/>
          <a:p>
            <a:r>
              <a:rPr lang="en-US" sz="2200" dirty="0" smtClean="0"/>
              <a:t>ELRecTypCd</a:t>
            </a:r>
            <a:r>
              <a:rPr lang="en-US" sz="2200" dirty="0"/>
              <a:t> – </a:t>
            </a:r>
            <a:r>
              <a:rPr lang="en-US" sz="2200" dirty="0" smtClean="0"/>
              <a:t>Code that describes the student’s EL status</a:t>
            </a:r>
          </a:p>
          <a:p>
            <a:r>
              <a:rPr lang="en-US" sz="2200" dirty="0" smtClean="0"/>
              <a:t>ELFlg – Flag that shows the student is an EL or not</a:t>
            </a:r>
          </a:p>
          <a:p>
            <a:r>
              <a:rPr lang="en-US" sz="2200" dirty="0" smtClean="0"/>
              <a:t>ELPrgMdlTyp (1, 2, and 3) – Description of the EL instructional program and access to core support</a:t>
            </a:r>
          </a:p>
          <a:p>
            <a:r>
              <a:rPr lang="en-US" sz="2200" dirty="0" smtClean="0"/>
              <a:t>ELStrtDt – Date the student was first identified as an EL</a:t>
            </a:r>
          </a:p>
          <a:p>
            <a:r>
              <a:rPr lang="en-US" sz="2200" dirty="0" smtClean="0"/>
              <a:t>ELExitDt – Date the student exited the EL program as proficient</a:t>
            </a:r>
          </a:p>
          <a:p>
            <a:r>
              <a:rPr lang="en-US" sz="2200" dirty="0" smtClean="0"/>
              <a:t>ELProfTstNmCd</a:t>
            </a:r>
            <a:r>
              <a:rPr lang="en-US" sz="2200" dirty="0"/>
              <a:t> – </a:t>
            </a:r>
            <a:r>
              <a:rPr lang="en-US" sz="2200" dirty="0" smtClean="0"/>
              <a:t>Code for the EL proficiency test </a:t>
            </a:r>
          </a:p>
          <a:p>
            <a:r>
              <a:rPr lang="en-US" sz="2200" dirty="0" smtClean="0"/>
              <a:t>EL Domain scores – Score for each language domain for ELPA screener</a:t>
            </a:r>
          </a:p>
          <a:p>
            <a:r>
              <a:rPr lang="en-US" sz="2200" dirty="0" smtClean="0"/>
              <a:t>SIFEFg –  Flag showing the student is a student with interrupted formal education</a:t>
            </a:r>
          </a:p>
        </p:txBody>
      </p:sp>
    </p:spTree>
    <p:extLst>
      <p:ext uri="{BB962C8B-B14F-4D97-AF65-F5344CB8AC3E}">
        <p14:creationId xmlns:p14="http://schemas.microsoft.com/office/powerpoint/2010/main" val="3355496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24" y="1"/>
            <a:ext cx="5476876" cy="1137684"/>
          </a:xfrm>
        </p:spPr>
        <p:txBody>
          <a:bodyPr>
            <a:normAutofit/>
          </a:bodyPr>
          <a:lstStyle/>
          <a:p>
            <a:pPr algn="ctr"/>
            <a:r>
              <a:rPr lang="en-US" dirty="0" smtClean="0">
                <a:solidFill>
                  <a:schemeClr val="bg1"/>
                </a:solidFill>
              </a:rPr>
              <a:t>New for 2020-21</a:t>
            </a:r>
            <a:endParaRPr lang="en-US" dirty="0">
              <a:solidFill>
                <a:schemeClr val="bg1"/>
              </a:solidFill>
            </a:endParaRPr>
          </a:p>
        </p:txBody>
      </p:sp>
      <p:sp>
        <p:nvSpPr>
          <p:cNvPr id="3" name="Content Placeholder 2"/>
          <p:cNvSpPr>
            <a:spLocks noGrp="1"/>
          </p:cNvSpPr>
          <p:nvPr>
            <p:ph idx="1"/>
          </p:nvPr>
        </p:nvSpPr>
        <p:spPr>
          <a:xfrm>
            <a:off x="340242" y="2022231"/>
            <a:ext cx="8447042" cy="4413737"/>
          </a:xfrm>
        </p:spPr>
        <p:txBody>
          <a:bodyPr>
            <a:normAutofit/>
          </a:bodyPr>
          <a:lstStyle/>
          <a:p>
            <a:pPr marL="0" indent="0">
              <a:spcBef>
                <a:spcPts val="0"/>
              </a:spcBef>
              <a:spcAft>
                <a:spcPts val="1200"/>
              </a:spcAft>
              <a:buNone/>
            </a:pPr>
            <a:r>
              <a:rPr lang="en-US" sz="2600" dirty="0" smtClean="0"/>
              <a:t>ELRecTypCd</a:t>
            </a:r>
          </a:p>
          <a:p>
            <a:pPr marL="401638" lvl="1" indent="-230188">
              <a:spcBef>
                <a:spcPts val="0"/>
              </a:spcBef>
              <a:spcAft>
                <a:spcPts val="600"/>
              </a:spcAft>
            </a:pPr>
            <a:r>
              <a:rPr lang="en-US" sz="2200" dirty="0" smtClean="0"/>
              <a:t>SE – State of Emergency (added to spring 2019-20) – Code to be used when a student could not be given an ELPA screener due to a State of Emergency.  </a:t>
            </a:r>
            <a:r>
              <a:rPr lang="en-US" sz="2200" b="1" dirty="0" smtClean="0">
                <a:solidFill>
                  <a:srgbClr val="FF0000"/>
                </a:solidFill>
              </a:rPr>
              <a:t>(NOTE:  Other options are available for  2020-21 identification.  ODE staff do not anticipate this code being used for the 2020-21 school year.)</a:t>
            </a:r>
          </a:p>
          <a:p>
            <a:pPr marL="401638" lvl="1" indent="-230188"/>
            <a:r>
              <a:rPr lang="en-US" sz="2200" dirty="0" smtClean="0"/>
              <a:t>EI – Erroneously Identified – Code to be used when a student identified as an EL in a prior school year was later determined to be identified in error.</a:t>
            </a:r>
          </a:p>
          <a:p>
            <a:pPr marL="858826" lvl="2" indent="-230188"/>
            <a:r>
              <a:rPr lang="en-US" sz="1800" dirty="0" smtClean="0"/>
              <a:t>If you have a student who may fit this category – gather relative information</a:t>
            </a:r>
          </a:p>
          <a:p>
            <a:pPr marL="858826" lvl="2" indent="-230188"/>
            <a:r>
              <a:rPr lang="en-US" sz="1800" dirty="0" smtClean="0"/>
              <a:t>Email information and SSID to </a:t>
            </a:r>
            <a:r>
              <a:rPr lang="en-US" sz="1800" dirty="0" smtClean="0">
                <a:hlinkClick r:id="rId3"/>
              </a:rPr>
              <a:t>Kim Miller</a:t>
            </a:r>
            <a:r>
              <a:rPr lang="en-US" sz="1800" dirty="0"/>
              <a:t> or </a:t>
            </a:r>
            <a:r>
              <a:rPr lang="en-US" sz="1800" dirty="0">
                <a:hlinkClick r:id="rId4"/>
              </a:rPr>
              <a:t>Susy </a:t>
            </a:r>
            <a:r>
              <a:rPr lang="en-US" sz="1800" dirty="0" smtClean="0">
                <a:hlinkClick r:id="rId4"/>
              </a:rPr>
              <a:t>Mekarski</a:t>
            </a:r>
            <a:endParaRPr lang="en-US" sz="1800" dirty="0" smtClean="0"/>
          </a:p>
          <a:p>
            <a:pPr marL="858826" lvl="2" indent="-230188"/>
            <a:r>
              <a:rPr lang="en-US" sz="1800" dirty="0" smtClean="0"/>
              <a:t>ODE will review the students data and provide next steps.</a:t>
            </a:r>
          </a:p>
        </p:txBody>
      </p:sp>
    </p:spTree>
    <p:extLst>
      <p:ext uri="{BB962C8B-B14F-4D97-AF65-F5344CB8AC3E}">
        <p14:creationId xmlns:p14="http://schemas.microsoft.com/office/powerpoint/2010/main" val="3820408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F6CF85CBC40B4581C0B10A01367899" ma:contentTypeVersion="7" ma:contentTypeDescription="Create a new document." ma:contentTypeScope="" ma:versionID="501ce3b6e4891820316d9ddfc810913b">
  <xsd:schema xmlns:xsd="http://www.w3.org/2001/XMLSchema" xmlns:xs="http://www.w3.org/2001/XMLSchema" xmlns:p="http://schemas.microsoft.com/office/2006/metadata/properties" xmlns:ns1="http://schemas.microsoft.com/sharepoint/v3" xmlns:ns2="14007aae-f337-4414-b2f6-4f7e3ca77c60" xmlns:ns3="3a888146-b957-4f2c-b4cf-d03685ac217e" targetNamespace="http://schemas.microsoft.com/office/2006/metadata/properties" ma:root="true" ma:fieldsID="75d108fc9d54f628e9e35f9ecf95f665" ns1:_="" ns2:_="" ns3:_="">
    <xsd:import namespace="http://schemas.microsoft.com/sharepoint/v3"/>
    <xsd:import namespace="14007aae-f337-4414-b2f6-4f7e3ca77c60"/>
    <xsd:import namespace="3a888146-b957-4f2c-b4cf-d03685ac217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07aae-f337-4414-b2f6-4f7e3ca77c6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internalName="Estimated_x0020_Creation_x0020_Date" ma:readOnly="false">
      <xsd:simpleType>
        <xsd:restriction base="dms:Text">
          <xsd:maxLength value="255"/>
        </xsd:restriction>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3a888146-b957-4f2c-b4cf-d03685ac21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14007aae-f337-4414-b2f6-4f7e3ca77c60">2021-04-08T16:44:44+00:00</Remediation_x0020_Date>
    <Estimated_x0020_Creation_x0020_Date xmlns="14007aae-f337-4414-b2f6-4f7e3ca77c60" xsi:nil="true"/>
    <PublishingExpirationDate xmlns="http://schemas.microsoft.com/sharepoint/v3" xsi:nil="true"/>
    <Priority xmlns="14007aae-f337-4414-b2f6-4f7e3ca77c60">New</Priority>
    <PublishingStartDate xmlns="http://schemas.microsoft.com/sharepoint/v3" xsi:nil="true"/>
  </documentManagement>
</p:properties>
</file>

<file path=customXml/itemProps1.xml><?xml version="1.0" encoding="utf-8"?>
<ds:datastoreItem xmlns:ds="http://schemas.openxmlformats.org/officeDocument/2006/customXml" ds:itemID="{08120B22-F85B-4BC5-AEC3-3BD53BF53AC4}"/>
</file>

<file path=customXml/itemProps2.xml><?xml version="1.0" encoding="utf-8"?>
<ds:datastoreItem xmlns:ds="http://schemas.openxmlformats.org/officeDocument/2006/customXml" ds:itemID="{A2157278-85C6-4D63-9F33-8310FF3C346B}"/>
</file>

<file path=customXml/itemProps3.xml><?xml version="1.0" encoding="utf-8"?>
<ds:datastoreItem xmlns:ds="http://schemas.openxmlformats.org/officeDocument/2006/customXml" ds:itemID="{28005F98-A7CE-436E-ABD6-44EBC452DA44}"/>
</file>

<file path=docProps/app.xml><?xml version="1.0" encoding="utf-8"?>
<Properties xmlns="http://schemas.openxmlformats.org/officeDocument/2006/extended-properties" xmlns:vt="http://schemas.openxmlformats.org/officeDocument/2006/docPropsVTypes">
  <Template>ODE_Powerpoint Template B</Template>
  <TotalTime>4413</TotalTime>
  <Words>2270</Words>
  <Application>Microsoft Office PowerPoint</Application>
  <PresentationFormat>On-screen Show (4:3)</PresentationFormat>
  <Paragraphs>190</Paragraphs>
  <Slides>28</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ODE_Powerpoint Template B</vt:lpstr>
      <vt:lpstr>Data Collection in 2020-21 April 2021</vt:lpstr>
      <vt:lpstr>Overview</vt:lpstr>
      <vt:lpstr>Dates for the Calendar</vt:lpstr>
      <vt:lpstr>Where do I go?</vt:lpstr>
      <vt:lpstr>Submitting Data</vt:lpstr>
      <vt:lpstr>Web Submission Screen</vt:lpstr>
      <vt:lpstr>Submission File Checks</vt:lpstr>
      <vt:lpstr>Required EL Collection Fields</vt:lpstr>
      <vt:lpstr>New for 2020-21</vt:lpstr>
      <vt:lpstr>ELRecTypCd  - CS (COVID Screener)</vt:lpstr>
      <vt:lpstr>New Code for Remotely Identified ELs</vt:lpstr>
      <vt:lpstr>Common  Errors</vt:lpstr>
      <vt:lpstr>More Common Errors</vt:lpstr>
      <vt:lpstr>Common Questions</vt:lpstr>
      <vt:lpstr>More Common Questions</vt:lpstr>
      <vt:lpstr>What are 3-H Students?</vt:lpstr>
      <vt:lpstr>3-H and LUS Identified Students</vt:lpstr>
      <vt:lpstr>How can I check that all my records are submitted to ODE?</vt:lpstr>
      <vt:lpstr>Validation Check Box</vt:lpstr>
      <vt:lpstr>EL Student History</vt:lpstr>
      <vt:lpstr>How do I use it?</vt:lpstr>
      <vt:lpstr>So how do I get there?</vt:lpstr>
      <vt:lpstr>Reports Tab</vt:lpstr>
      <vt:lpstr>Reports</vt:lpstr>
      <vt:lpstr>What will I get?</vt:lpstr>
      <vt:lpstr>Documents to Help You</vt:lpstr>
      <vt:lpstr>Who do I call?</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Data Collection</dc:title>
  <dc:creator>KNAUS Jenni - ODE</dc:creator>
  <cp:lastModifiedBy>TURNBULL Mariana - ODE</cp:lastModifiedBy>
  <cp:revision>153</cp:revision>
  <cp:lastPrinted>2017-08-28T18:38:33Z</cp:lastPrinted>
  <dcterms:created xsi:type="dcterms:W3CDTF">2017-09-14T21:37:43Z</dcterms:created>
  <dcterms:modified xsi:type="dcterms:W3CDTF">2021-04-08T16:38:44Z</dcterms:modified>
  <cp:category>2020-21 -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0x01010022F6CF85CBC40B4581C0B10A01367899</vt:lpwstr>
  </property>
</Properties>
</file>