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58" r:id="rId2"/>
    <p:sldId id="267" r:id="rId3"/>
    <p:sldId id="268" r:id="rId4"/>
    <p:sldId id="269" r:id="rId5"/>
    <p:sldId id="275" r:id="rId6"/>
    <p:sldId id="276" r:id="rId7"/>
    <p:sldId id="272" r:id="rId8"/>
    <p:sldId id="264" r:id="rId9"/>
    <p:sldId id="277" r:id="rId10"/>
    <p:sldId id="266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eslie.casebeer@state.or.us" TargetMode="External"/><Relationship Id="rId3" Type="http://schemas.openxmlformats.org/officeDocument/2006/relationships/hyperlink" Target="mailto:CARLISLE%20Taffy%20(taffy.carlisle@ode.state.or.us)" TargetMode="External"/><Relationship Id="rId7" Type="http://schemas.openxmlformats.org/officeDocument/2006/relationships/hyperlink" Target="mailto:ben.wolcott@ode.state.or.us" TargetMode="External"/><Relationship Id="rId2" Type="http://schemas.openxmlformats.org/officeDocument/2006/relationships/hyperlink" Target="mailto:kim.a.miller@state.or.u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irela.blekic@state.or.us" TargetMode="External"/><Relationship Id="rId5" Type="http://schemas.openxmlformats.org/officeDocument/2006/relationships/hyperlink" Target="mailto:Mariana.Praschnik@ode.state.or.us" TargetMode="External"/><Relationship Id="rId4" Type="http://schemas.openxmlformats.org/officeDocument/2006/relationships/hyperlink" Target="mailto:kelly.kalkofen@ode.state.or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www.oregon.gov/ode/about-us/Documents/Executive%20Numbered%20Memo%20004-2018-19%20Exiting%20ELs%20as%20Proficient.pdf&amp;sa=U&amp;ved=0ahUKEwiJg9XS-bPhAhXUop4KHcr-AssQFggFMAA&amp;client=internal-uds-cse&amp;cx=017270664345420165392:sia_fbfaeds&amp;usg=AOvVaw2YPlnDBBr931PB7_GcbpDR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05" y="4635062"/>
            <a:ext cx="8715177" cy="1859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Update</a:t>
            </a:r>
            <a:br>
              <a:rPr lang="en-US" dirty="0" smtClean="0"/>
            </a:br>
            <a:r>
              <a:rPr lang="en-US" sz="18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Oregon Dept. of Education</a:t>
            </a:r>
            <a:br>
              <a:rPr lang="en-US" sz="2000" dirty="0" smtClean="0"/>
            </a:br>
            <a:r>
              <a:rPr lang="en-US" sz="2000" dirty="0" smtClean="0"/>
              <a:t>Office of Teaching/Learning/Assessment</a:t>
            </a:r>
            <a:br>
              <a:rPr lang="en-US" sz="2000" dirty="0" smtClean="0"/>
            </a:br>
            <a:r>
              <a:rPr lang="en-US" sz="2000" dirty="0" smtClean="0"/>
              <a:t>Title III</a:t>
            </a:r>
            <a:br>
              <a:rPr lang="en-US" sz="2000" dirty="0" smtClean="0"/>
            </a:br>
            <a:r>
              <a:rPr lang="en-US" sz="2000" dirty="0" smtClean="0"/>
              <a:t>April 3,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6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510" y="78604"/>
            <a:ext cx="5746925" cy="89592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I have questions on . . 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1954924"/>
            <a:ext cx="8355422" cy="4565950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Data Collections, Allocations, Accountability, Oregon Statue/Rules, ESSA, and Title III</a:t>
            </a:r>
          </a:p>
          <a:p>
            <a:pPr marL="911225"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2"/>
              </a:rPr>
              <a:t>Kim Miller</a:t>
            </a:r>
            <a:r>
              <a:rPr lang="en-US" altLang="en-US" sz="1900" dirty="0"/>
              <a:t>, English Learner Lead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Title III, HB </a:t>
            </a:r>
            <a:r>
              <a:rPr lang="en-US" altLang="en-US" sz="2200" dirty="0" smtClean="0"/>
              <a:t>3499-Strategic </a:t>
            </a:r>
            <a:r>
              <a:rPr lang="en-US" altLang="en-US" sz="2200" dirty="0"/>
              <a:t>Plan, and Biliteracy Seal, </a:t>
            </a:r>
          </a:p>
          <a:p>
            <a:pPr marL="911225" lvl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3"/>
              </a:rPr>
              <a:t>Taffy Carlisle</a:t>
            </a:r>
            <a:endParaRPr lang="en-US" altLang="en-US" sz="1900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HB 3499/ESD support/Bilingual Teachers</a:t>
            </a:r>
            <a:endParaRPr lang="en-US" altLang="en-US" sz="2200" dirty="0"/>
          </a:p>
          <a:p>
            <a:pPr marL="914400" lvl="1" indent="-225425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4"/>
              </a:rPr>
              <a:t>Kelly </a:t>
            </a:r>
            <a:r>
              <a:rPr lang="en-US" altLang="en-US" sz="1900" dirty="0" smtClean="0">
                <a:hlinkClick r:id="rId4"/>
              </a:rPr>
              <a:t>Kalkofen</a:t>
            </a:r>
            <a:endParaRPr lang="en-US" altLang="en-US" sz="2700" dirty="0"/>
          </a:p>
          <a:p>
            <a:pPr marL="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HB 3499</a:t>
            </a:r>
          </a:p>
          <a:p>
            <a:pPr marL="914400" lvl="1" indent="-227013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1900" dirty="0" smtClean="0"/>
              <a:t>Contact </a:t>
            </a:r>
            <a:r>
              <a:rPr lang="en-US" altLang="en-US" sz="1900" dirty="0" smtClean="0">
                <a:hlinkClick r:id="rId5"/>
              </a:rPr>
              <a:t>Marianna Praschnik-Enriquez </a:t>
            </a:r>
            <a:endParaRPr lang="en-US" altLang="en-US" sz="1900" dirty="0" smtClean="0"/>
          </a:p>
          <a:p>
            <a:pPr marL="914400" lvl="1" indent="-227013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1900" dirty="0" smtClean="0"/>
              <a:t>Contact </a:t>
            </a:r>
            <a:r>
              <a:rPr lang="en-US" altLang="en-US" sz="1900" dirty="0" smtClean="0">
                <a:hlinkClick r:id="rId6"/>
              </a:rPr>
              <a:t>Mirela Blekic  </a:t>
            </a:r>
            <a:endParaRPr lang="en-US" altLang="en-US" sz="1900" dirty="0"/>
          </a:p>
          <a:p>
            <a:pPr marL="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 smtClean="0"/>
              <a:t>ELPA21</a:t>
            </a:r>
          </a:p>
          <a:p>
            <a:pPr marL="914400" lvl="1" indent="-227013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900" dirty="0" smtClean="0"/>
              <a:t>Contact </a:t>
            </a:r>
            <a:r>
              <a:rPr lang="en-US" altLang="en-US" sz="1900" dirty="0">
                <a:hlinkClick r:id="rId7"/>
              </a:rPr>
              <a:t>Ben Wolcott</a:t>
            </a:r>
            <a:endParaRPr lang="en-US" altLang="en-US" sz="1900" dirty="0"/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en-US" sz="2200" dirty="0"/>
              <a:t>Submission of documents for ODE review or due dates…</a:t>
            </a:r>
          </a:p>
          <a:p>
            <a:pPr marL="914400" lvl="1" indent="-230188">
              <a:lnSpc>
                <a:spcPct val="110000"/>
              </a:lnSpc>
              <a:spcBef>
                <a:spcPct val="0"/>
              </a:spcBef>
              <a:tabLst>
                <a:tab pos="914400" algn="l"/>
              </a:tabLst>
              <a:defRPr/>
            </a:pPr>
            <a:r>
              <a:rPr lang="en-US" altLang="en-US" sz="1900" dirty="0"/>
              <a:t>Contact </a:t>
            </a:r>
            <a:r>
              <a:rPr lang="en-US" altLang="en-US" sz="1900" dirty="0">
                <a:hlinkClick r:id="rId8"/>
              </a:rPr>
              <a:t>Leslie Casebeer</a:t>
            </a:r>
            <a:r>
              <a:rPr lang="en-US" altLang="en-US" sz="1900" dirty="0"/>
              <a:t>, Title III </a:t>
            </a:r>
            <a:r>
              <a:rPr lang="en-US" altLang="en-US" sz="1900" dirty="0" smtClean="0"/>
              <a:t>Assistant</a:t>
            </a:r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1365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8" y="1950097"/>
            <a:ext cx="7936852" cy="90574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Budget Narratives – 2018-19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2976465"/>
            <a:ext cx="7791061" cy="345232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In Progress – still in district hands – 1</a:t>
            </a:r>
          </a:p>
          <a:p>
            <a:pPr lvl="1"/>
            <a:r>
              <a:rPr lang="en-US" sz="2800" dirty="0" smtClean="0"/>
              <a:t>Due to ODE October 2018 – at risk of liquidation</a:t>
            </a:r>
          </a:p>
          <a:p>
            <a:r>
              <a:rPr lang="en-US" sz="3200" dirty="0" smtClean="0"/>
              <a:t>Under Review – waiting ODE review – 4</a:t>
            </a:r>
          </a:p>
          <a:p>
            <a:r>
              <a:rPr lang="en-US" sz="3200" dirty="0" smtClean="0"/>
              <a:t>Response Required – waiting district response – 1 </a:t>
            </a:r>
          </a:p>
          <a:p>
            <a:r>
              <a:rPr lang="en-US" sz="3200" dirty="0" smtClean="0"/>
              <a:t>Approved - 57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40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1940767"/>
            <a:ext cx="8677469" cy="9144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Carry Over Budget Narratives – 2018-19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67" y="2976465"/>
            <a:ext cx="7912360" cy="34523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Progress – still in district hands –  4</a:t>
            </a:r>
          </a:p>
          <a:p>
            <a:pPr lvl="1"/>
            <a:r>
              <a:rPr lang="en-US" sz="2800" dirty="0" smtClean="0"/>
              <a:t>Due December 2018</a:t>
            </a:r>
          </a:p>
          <a:p>
            <a:r>
              <a:rPr lang="en-US" sz="3200" dirty="0" smtClean="0"/>
              <a:t>Under Review – waiting ODE review – 0</a:t>
            </a:r>
          </a:p>
          <a:p>
            <a:r>
              <a:rPr lang="en-US" sz="3200" dirty="0" smtClean="0"/>
              <a:t>Response Required – waiting district response – 1 </a:t>
            </a:r>
          </a:p>
          <a:p>
            <a:r>
              <a:rPr lang="en-US" sz="3200" dirty="0" smtClean="0"/>
              <a:t>Approved - 30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7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7" y="1940767"/>
            <a:ext cx="79555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Fall Desk Monitoring Updates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2976466"/>
            <a:ext cx="7955513" cy="3200498"/>
          </a:xfrm>
        </p:spPr>
        <p:txBody>
          <a:bodyPr>
            <a:normAutofit/>
          </a:bodyPr>
          <a:lstStyle/>
          <a:p>
            <a:r>
              <a:rPr lang="en-US" u="sng" dirty="0" smtClean="0"/>
              <a:t>34</a:t>
            </a:r>
            <a:r>
              <a:rPr lang="en-US" dirty="0" smtClean="0"/>
              <a:t> districts/ESDs submitted documents</a:t>
            </a:r>
          </a:p>
          <a:p>
            <a:r>
              <a:rPr lang="en-US" u="sng" dirty="0" smtClean="0"/>
              <a:t>32</a:t>
            </a:r>
            <a:r>
              <a:rPr lang="en-US" dirty="0" smtClean="0"/>
              <a:t> reviewed by ODE</a:t>
            </a:r>
          </a:p>
          <a:p>
            <a:pPr lvl="1"/>
            <a:r>
              <a:rPr lang="en-US" dirty="0" smtClean="0"/>
              <a:t>2 districts under review – submitted since 3/20/19</a:t>
            </a:r>
          </a:p>
          <a:p>
            <a:r>
              <a:rPr lang="en-US" dirty="0" smtClean="0"/>
              <a:t>ODE waiting resubmissions from 7 districts</a:t>
            </a:r>
          </a:p>
          <a:p>
            <a:r>
              <a:rPr lang="en-US" dirty="0" smtClean="0"/>
              <a:t>ODE reviewing resubmissions from 11 districts</a:t>
            </a:r>
            <a:endParaRPr lang="en-US" dirty="0"/>
          </a:p>
          <a:p>
            <a:r>
              <a:rPr lang="en-US" dirty="0" smtClean="0"/>
              <a:t>14 districts have been deemed compliant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1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37" y="1940767"/>
            <a:ext cx="79555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Spring Desk Monitoring Updates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7" y="2976466"/>
            <a:ext cx="7955513" cy="3200498"/>
          </a:xfrm>
        </p:spPr>
        <p:txBody>
          <a:bodyPr>
            <a:normAutofit/>
          </a:bodyPr>
          <a:lstStyle/>
          <a:p>
            <a:r>
              <a:rPr lang="en-US" u="sng" dirty="0" smtClean="0"/>
              <a:t>13</a:t>
            </a:r>
            <a:r>
              <a:rPr lang="en-US" dirty="0" smtClean="0"/>
              <a:t> districts/ESDs submitted documents</a:t>
            </a:r>
          </a:p>
          <a:p>
            <a:r>
              <a:rPr lang="en-US" dirty="0" smtClean="0"/>
              <a:t>ODE waiting </a:t>
            </a:r>
            <a:r>
              <a:rPr lang="en-US" dirty="0"/>
              <a:t> </a:t>
            </a:r>
            <a:r>
              <a:rPr lang="en-US" dirty="0" smtClean="0"/>
              <a:t>on submissions from 3 districts</a:t>
            </a:r>
          </a:p>
          <a:p>
            <a:r>
              <a:rPr lang="en-US" dirty="0" smtClean="0"/>
              <a:t>All of these submissions have been submitted within the last 30 days.</a:t>
            </a:r>
          </a:p>
        </p:txBody>
      </p:sp>
    </p:spTree>
    <p:extLst>
      <p:ext uri="{BB962C8B-B14F-4D97-AF65-F5344CB8AC3E}">
        <p14:creationId xmlns:p14="http://schemas.microsoft.com/office/powerpoint/2010/main" val="47085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699" y="125543"/>
            <a:ext cx="6434301" cy="706877"/>
          </a:xfrm>
        </p:spPr>
        <p:txBody>
          <a:bodyPr/>
          <a:lstStyle/>
          <a:p>
            <a:r>
              <a:rPr lang="en-US" dirty="0" smtClean="0"/>
              <a:t>On Site Monitoring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74" y="2156723"/>
            <a:ext cx="8338776" cy="4020240"/>
          </a:xfrm>
        </p:spPr>
        <p:txBody>
          <a:bodyPr>
            <a:normAutofit/>
          </a:bodyPr>
          <a:lstStyle/>
          <a:p>
            <a:r>
              <a:rPr lang="en-US" dirty="0" smtClean="0"/>
              <a:t>ODE have completed on-site monitoring visits of 4 districts.</a:t>
            </a:r>
          </a:p>
          <a:p>
            <a:r>
              <a:rPr lang="en-US" dirty="0" smtClean="0"/>
              <a:t>3 district on-site monitoring (independent Title III grant recipients remaining</a:t>
            </a:r>
          </a:p>
          <a:p>
            <a:r>
              <a:rPr lang="en-US" dirty="0" smtClean="0"/>
              <a:t>1 ESD with 2 district on-site monitoring review remaining.</a:t>
            </a:r>
          </a:p>
          <a:p>
            <a:r>
              <a:rPr lang="en-US" dirty="0" smtClean="0"/>
              <a:t>All on-site monitoring will be completed by the end of the first week of May,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7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9428"/>
            <a:ext cx="7886700" cy="8500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During On-Site Monitoring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76465"/>
            <a:ext cx="7886700" cy="3200498"/>
          </a:xfrm>
        </p:spPr>
        <p:txBody>
          <a:bodyPr/>
          <a:lstStyle/>
          <a:p>
            <a:r>
              <a:rPr lang="en-US" dirty="0" smtClean="0"/>
              <a:t>Both Kim and Taffy will be in the field; please email them for support.  </a:t>
            </a:r>
          </a:p>
          <a:p>
            <a:r>
              <a:rPr lang="en-US" dirty="0" smtClean="0"/>
              <a:t>If you have a critical need, please contact Leslie Casebeer.  She will alert Kim/Taffy of the need and your timeline for response.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6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8" y="1959428"/>
            <a:ext cx="7253724" cy="90506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Recent ODE Policy Change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2976464"/>
            <a:ext cx="8005665" cy="345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On February 28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ODE changed the EL Exiting Policy, this numbered memo is linked </a:t>
            </a:r>
            <a:r>
              <a:rPr lang="en-US" sz="3200" dirty="0" smtClean="0">
                <a:hlinkClick r:id="rId2"/>
              </a:rPr>
              <a:t>here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ODE staff have held several feedback discussions with district staff since the release.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8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8487"/>
            <a:ext cx="7886700" cy="555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Upcoming dates </a:t>
            </a:r>
            <a:endParaRPr lang="en-US" dirty="0"/>
          </a:p>
        </p:txBody>
      </p:sp>
      <p:pic>
        <p:nvPicPr>
          <p:cNvPr id="7" name="Content Placeholder 6" descr="April 18  1:00 pm Spring EL Data Collection opens&#10;April 18 1:00 pm Biliteracy Seal Data Collection opens&#10;May 3, 11:59 pm Biliteracy Seal Data Collection closes&#10;May 15  8:30-11 am EL Coordinators’ webinar&#10;May 24 11:59 pm EL Spring Data Collection closes&#10;June 6  1:00 pm EL Spring Data Collection – Review Window opens (critical validation)&#10;June 15 Grant Intents due&#10;June 24&#10;11:59 pm EL Spring Data Collection – Review Window closes&#10;June 19-21 COSA Seaside Conference&#10;&#10;" title="Upcomiing date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92" y="2670667"/>
            <a:ext cx="7831258" cy="40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29835"/>
      </p:ext>
    </p:extLst>
  </p:cSld>
  <p:clrMapOvr>
    <a:masterClrMapping/>
  </p:clrMapOvr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14007aae-f337-4414-b2f6-4f7e3ca77c60" xsi:nil="true"/>
    <Remediation_x0020_Date xmlns="14007aae-f337-4414-b2f6-4f7e3ca77c60">2019-04-11T07:00:00+00:00</Remediation_x0020_Date>
    <Priority xmlns="14007aae-f337-4414-b2f6-4f7e3ca77c60">New</Priority>
  </documentManagement>
</p:properties>
</file>

<file path=customXml/itemProps1.xml><?xml version="1.0" encoding="utf-8"?>
<ds:datastoreItem xmlns:ds="http://schemas.openxmlformats.org/officeDocument/2006/customXml" ds:itemID="{E4BA6FAC-E111-4B5D-9BA7-F6CEE0B0290E}"/>
</file>

<file path=customXml/itemProps2.xml><?xml version="1.0" encoding="utf-8"?>
<ds:datastoreItem xmlns:ds="http://schemas.openxmlformats.org/officeDocument/2006/customXml" ds:itemID="{DFC6802C-3015-4769-9B2B-42811AF6E8A5}"/>
</file>

<file path=customXml/itemProps3.xml><?xml version="1.0" encoding="utf-8"?>
<ds:datastoreItem xmlns:ds="http://schemas.openxmlformats.org/officeDocument/2006/customXml" ds:itemID="{C3E1F970-8356-4EA6-9013-F51E56F172BB}"/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159</TotalTime>
  <Words>361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ODE_Powerpoint Template B</vt:lpstr>
      <vt:lpstr>EL Update    Oregon Dept. of Education Office of Teaching/Learning/Assessment Title III April 3, 2019</vt:lpstr>
      <vt:lpstr>Budget Narratives – 2018-19</vt:lpstr>
      <vt:lpstr>Carry Over Budget Narratives – 2018-19</vt:lpstr>
      <vt:lpstr>Fall Desk Monitoring Updates</vt:lpstr>
      <vt:lpstr>Spring Desk Monitoring Updates</vt:lpstr>
      <vt:lpstr>On Site Monitoring Update</vt:lpstr>
      <vt:lpstr>During On-Site Monitoring</vt:lpstr>
      <vt:lpstr>Recent ODE Policy Change</vt:lpstr>
      <vt:lpstr>Upcoming dates </vt:lpstr>
      <vt:lpstr>If I have questions on . . .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Updates April 2019</dc:title>
  <dc:creator>KNAUS Jenni - ODE</dc:creator>
  <cp:lastModifiedBy>SWOPE Emily - ODE</cp:lastModifiedBy>
  <cp:revision>26</cp:revision>
  <cp:lastPrinted>2017-08-28T18:38:33Z</cp:lastPrinted>
  <dcterms:created xsi:type="dcterms:W3CDTF">2017-09-14T21:37:43Z</dcterms:created>
  <dcterms:modified xsi:type="dcterms:W3CDTF">2019-04-10T22:42:53Z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